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30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8" r:id="rId47"/>
    <p:sldId id="303" r:id="rId48"/>
    <p:sldId id="304" r:id="rId49"/>
    <p:sldId id="306" r:id="rId50"/>
    <p:sldId id="305"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10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271A6-40AA-4F18-BD82-EAD3929C852F}" type="datetimeFigureOut">
              <a:rPr lang="el-GR" smtClean="0"/>
              <a:pPr/>
              <a:t>28/5/2015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F84E4-9BAC-4EF5-A375-51E9AD7C5FCA}" type="slidenum">
              <a:rPr lang="el-GR" smtClean="0"/>
              <a:pPr/>
              <a:t>‹#›</a:t>
            </a:fld>
            <a:endParaRPr lang="el-GR"/>
          </a:p>
        </p:txBody>
      </p:sp>
    </p:spTree>
    <p:extLst>
      <p:ext uri="{BB962C8B-B14F-4D97-AF65-F5344CB8AC3E}">
        <p14:creationId xmlns:p14="http://schemas.microsoft.com/office/powerpoint/2010/main" xmlns="" val="363723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3"/>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a:solidFill>
                  <a:srgbClr val="000000"/>
                </a:solidFill>
              </a:rPr>
              <a:t>ΨΗΦΙΑΚΑ ΜΟΝΤΕΛΑ ΑΝΑΓΛΥΦΟΥ</a:t>
            </a:r>
          </a:p>
        </p:txBody>
      </p:sp>
      <p:sp>
        <p:nvSpPr>
          <p:cNvPr id="87043"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47F9C0-D37D-487E-9CD5-9884A8F1EF65}" type="slidenum">
              <a:rPr lang="el-GR" altLang="el-GR">
                <a:solidFill>
                  <a:srgbClr val="000000"/>
                </a:solidFill>
              </a:rPr>
              <a:pPr/>
              <a:t>1</a:t>
            </a:fld>
            <a:endParaRPr lang="el-GR" altLang="el-GR">
              <a:solidFill>
                <a:srgbClr val="000000"/>
              </a:solidFill>
            </a:endParaRPr>
          </a:p>
        </p:txBody>
      </p:sp>
      <p:sp>
        <p:nvSpPr>
          <p:cNvPr id="8704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26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D003E8-82C5-4EF9-B1AE-8F9E89E71526}" type="slidenum">
              <a:rPr lang="el-GR" altLang="el-GR" smtClean="0"/>
              <a:pPr/>
              <a:t>12</a:t>
            </a:fld>
            <a:endParaRPr lang="el-GR" altLang="el-GR" smtClean="0"/>
          </a:p>
        </p:txBody>
      </p:sp>
      <p:sp>
        <p:nvSpPr>
          <p:cNvPr id="11264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4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36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81E10F-97B3-400E-9A2E-04DC9AAF2ACD}" type="slidenum">
              <a:rPr lang="el-GR" altLang="el-GR" smtClean="0"/>
              <a:pPr/>
              <a:t>13</a:t>
            </a:fld>
            <a:endParaRPr lang="el-GR" altLang="el-GR" smtClean="0"/>
          </a:p>
        </p:txBody>
      </p:sp>
      <p:sp>
        <p:nvSpPr>
          <p:cNvPr id="11366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366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469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94AB0A-8EFF-4BDC-B850-2D6C90BE102F}" type="slidenum">
              <a:rPr lang="el-GR" altLang="el-GR" smtClean="0"/>
              <a:pPr/>
              <a:t>15</a:t>
            </a:fld>
            <a:endParaRPr lang="el-GR" altLang="el-GR" smtClean="0"/>
          </a:p>
        </p:txBody>
      </p:sp>
      <p:sp>
        <p:nvSpPr>
          <p:cNvPr id="11469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3"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57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5644CF-2678-462A-A211-8B23696EF5DA}" type="slidenum">
              <a:rPr lang="el-GR" altLang="el-GR" smtClean="0"/>
              <a:pPr/>
              <a:t>16</a:t>
            </a:fld>
            <a:endParaRPr lang="el-GR" altLang="el-GR" smtClean="0"/>
          </a:p>
        </p:txBody>
      </p:sp>
      <p:sp>
        <p:nvSpPr>
          <p:cNvPr id="11571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571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67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862674-3C7F-4A74-9767-2945AB118825}" type="slidenum">
              <a:rPr lang="el-GR" altLang="el-GR" smtClean="0"/>
              <a:pPr/>
              <a:t>18</a:t>
            </a:fld>
            <a:endParaRPr lang="el-GR" altLang="el-GR" smtClean="0"/>
          </a:p>
        </p:txBody>
      </p:sp>
      <p:sp>
        <p:nvSpPr>
          <p:cNvPr id="11674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674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77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E398E4-5BAC-45C8-A09E-EDF8FEAAEE82}" type="slidenum">
              <a:rPr lang="el-GR" altLang="el-GR" smtClean="0"/>
              <a:pPr/>
              <a:t>19</a:t>
            </a:fld>
            <a:endParaRPr lang="el-GR" altLang="el-GR" smtClean="0"/>
          </a:p>
        </p:txBody>
      </p:sp>
      <p:sp>
        <p:nvSpPr>
          <p:cNvPr id="11776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776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878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31780A-EB31-4C8E-A8CB-8F17E3D0D0B8}" type="slidenum">
              <a:rPr lang="el-GR" altLang="el-GR" smtClean="0"/>
              <a:pPr/>
              <a:t>22</a:t>
            </a:fld>
            <a:endParaRPr lang="el-GR" altLang="el-GR" smtClean="0"/>
          </a:p>
        </p:txBody>
      </p:sp>
      <p:sp>
        <p:nvSpPr>
          <p:cNvPr id="11878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878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98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FFCABD-7288-42CA-A504-567DBD9A3FBD}" type="slidenum">
              <a:rPr lang="el-GR" altLang="el-GR" smtClean="0"/>
              <a:pPr/>
              <a:t>24</a:t>
            </a:fld>
            <a:endParaRPr lang="el-GR" altLang="el-GR" smtClean="0"/>
          </a:p>
        </p:txBody>
      </p:sp>
      <p:sp>
        <p:nvSpPr>
          <p:cNvPr id="11981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9813"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2083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48D18EF-B479-4D7E-BA3E-D90B792D31DF}" type="slidenum">
              <a:rPr lang="el-GR" altLang="el-GR" smtClean="0"/>
              <a:pPr/>
              <a:t>27</a:t>
            </a:fld>
            <a:endParaRPr lang="el-GR" altLang="el-GR" smtClean="0"/>
          </a:p>
        </p:txBody>
      </p:sp>
      <p:sp>
        <p:nvSpPr>
          <p:cNvPr id="12083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083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240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024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81B69-7C88-4561-AB32-85CAA040174A}" type="slidenum">
              <a:rPr lang="el-GR" smtClean="0">
                <a:latin typeface="Times New Roman" pitchFamily="16" charset="0"/>
              </a:rPr>
              <a:pPr/>
              <a:t>46</a:t>
            </a:fld>
            <a:endParaRPr lang="el-GR"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98356-A49A-4E15-8978-25A3494326D9}" type="slidenum">
              <a:rPr lang="el-GR" smtClean="0">
                <a:latin typeface="Times New Roman" pitchFamily="16" charset="0"/>
              </a:rPr>
              <a:pPr/>
              <a:t>2</a:t>
            </a:fld>
            <a:endParaRPr lang="el-GR" smtClean="0">
              <a:latin typeface="Times New Roman" pitchFamily="1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288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1228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BC0B10-4906-4162-B06E-C63E19A87BC6}" type="slidenum">
              <a:rPr lang="el-GR" altLang="el-GR" smtClean="0">
                <a:solidFill>
                  <a:srgbClr val="000000"/>
                </a:solidFill>
              </a:rPr>
              <a:pPr/>
              <a:t>50</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880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880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1EB19-2E96-4FFB-B111-A85BA2A58A6F}" type="slidenum">
              <a:rPr lang="el-GR" altLang="el-GR">
                <a:solidFill>
                  <a:srgbClr val="000000"/>
                </a:solidFill>
              </a:rPr>
              <a:pPr/>
              <a:t>3</a:t>
            </a:fld>
            <a:endParaRPr lang="el-GR" alt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064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57A280-13FC-45EE-94FE-00AA95EA7467}" type="slidenum">
              <a:rPr lang="el-GR" altLang="el-GR" smtClean="0"/>
              <a:pPr/>
              <a:t>4</a:t>
            </a:fld>
            <a:endParaRPr lang="el-GR" altLang="el-GR" smtClean="0"/>
          </a:p>
        </p:txBody>
      </p:sp>
      <p:sp>
        <p:nvSpPr>
          <p:cNvPr id="10650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650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075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18F80D-AE13-4B08-B0E3-25B1FF239B2B}" type="slidenum">
              <a:rPr lang="el-GR" altLang="el-GR" smtClean="0"/>
              <a:pPr/>
              <a:t>5</a:t>
            </a:fld>
            <a:endParaRPr lang="el-GR" altLang="el-GR" smtClean="0"/>
          </a:p>
        </p:txBody>
      </p:sp>
      <p:sp>
        <p:nvSpPr>
          <p:cNvPr id="10752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752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0854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693316-1F65-46D7-B22D-D9A34DA9D999}" type="slidenum">
              <a:rPr lang="el-GR" altLang="el-GR" smtClean="0"/>
              <a:pPr/>
              <a:t>6</a:t>
            </a:fld>
            <a:endParaRPr lang="el-GR" altLang="el-GR" smtClean="0"/>
          </a:p>
        </p:txBody>
      </p:sp>
      <p:sp>
        <p:nvSpPr>
          <p:cNvPr id="10854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854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095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F14B79-CFD9-4456-9015-90D867E8911F}" type="slidenum">
              <a:rPr lang="el-GR" altLang="el-GR" smtClean="0"/>
              <a:pPr/>
              <a:t>7</a:t>
            </a:fld>
            <a:endParaRPr lang="el-GR" altLang="el-GR" smtClean="0"/>
          </a:p>
        </p:txBody>
      </p:sp>
      <p:sp>
        <p:nvSpPr>
          <p:cNvPr id="10957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9573"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05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0CF022-34BC-4C7D-BBC1-1CA7BB4ABA51}" type="slidenum">
              <a:rPr lang="el-GR" altLang="el-GR" smtClean="0"/>
              <a:pPr/>
              <a:t>8</a:t>
            </a:fld>
            <a:endParaRPr lang="el-GR" altLang="el-GR" smtClean="0"/>
          </a:p>
        </p:txBody>
      </p:sp>
      <p:sp>
        <p:nvSpPr>
          <p:cNvPr id="11059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059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smtClean="0"/>
              <a:t>ΨΗΦΙΑΚΑ ΜΟΝΤΕΛΑ ΑΝΑΓΛΥΦΟΥ</a:t>
            </a:r>
          </a:p>
        </p:txBody>
      </p:sp>
      <p:sp>
        <p:nvSpPr>
          <p:cNvPr id="1116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CD044A-F126-4A18-A4DF-C7078C7206FE}" type="slidenum">
              <a:rPr lang="el-GR" altLang="el-GR" smtClean="0"/>
              <a:pPr/>
              <a:t>10</a:t>
            </a:fld>
            <a:endParaRPr lang="el-GR" altLang="el-GR" smtClean="0"/>
          </a:p>
        </p:txBody>
      </p:sp>
      <p:sp>
        <p:nvSpPr>
          <p:cNvPr id="11162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162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014C95FC-87F6-484C-B2C5-F4F13AB4BEF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D4B72E40-EEDB-491F-941D-C5890452D02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52E7C694-CAAD-44A8-9D30-C9917E79357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87916" y="971348"/>
            <a:ext cx="7772196" cy="1404169"/>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902" y="1981264"/>
            <a:ext cx="3820094" cy="417965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36644" y="1981264"/>
            <a:ext cx="3821454" cy="417965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idx="10"/>
          </p:nvPr>
        </p:nvSpPr>
        <p:spPr>
          <a:xfrm>
            <a:off x="0" y="6399213"/>
            <a:ext cx="1239838" cy="455612"/>
          </a:xfrm>
        </p:spPr>
        <p:txBody>
          <a:bodyPr/>
          <a:lstStyle>
            <a:lvl1pPr>
              <a:defRPr>
                <a:solidFill>
                  <a:schemeClr val="tx1">
                    <a:tint val="75000"/>
                  </a:schemeClr>
                </a:solidFill>
              </a:defRPr>
            </a:lvl1pPr>
          </a:lstStyle>
          <a:p>
            <a:pPr>
              <a:defRPr/>
            </a:pPr>
            <a:r>
              <a:rPr lang="el-GR">
                <a:solidFill>
                  <a:prstClr val="black">
                    <a:tint val="75000"/>
                  </a:prstClr>
                </a:solidFill>
              </a:rPr>
              <a:t>31/01/12</a:t>
            </a:r>
          </a:p>
        </p:txBody>
      </p:sp>
      <p:sp>
        <p:nvSpPr>
          <p:cNvPr id="6" name="Θέση υποσέλιδου 5"/>
          <p:cNvSpPr>
            <a:spLocks noGrp="1"/>
          </p:cNvSpPr>
          <p:nvPr>
            <p:ph type="ftr" idx="11"/>
          </p:nvPr>
        </p:nvSpPr>
        <p:spPr>
          <a:xfrm>
            <a:off x="1306513" y="6399213"/>
            <a:ext cx="7053262" cy="455612"/>
          </a:xfrm>
        </p:spPr>
        <p:txBody>
          <a:bodyPr/>
          <a:lstStyle>
            <a:lvl1pPr>
              <a:defRPr>
                <a:solidFill>
                  <a:schemeClr val="tx1">
                    <a:tint val="75000"/>
                  </a:schemeClr>
                </a:solidFill>
              </a:defRPr>
            </a:lvl1pPr>
          </a:lstStyle>
          <a:p>
            <a:pPr>
              <a:defRPr/>
            </a:pPr>
            <a:r>
              <a:rPr lang="el-GR">
                <a:solidFill>
                  <a:prstClr val="black">
                    <a:tint val="75000"/>
                  </a:prstClr>
                </a:solidFill>
              </a:rPr>
              <a:t>ΠΑΝΕΠΙΣΤΗΜΙΟ ΠΑΤΡΩΝ ΤΜΗΜΑ ΓΕΩΛΟΓΙΑΣ</a:t>
            </a:r>
          </a:p>
        </p:txBody>
      </p:sp>
      <p:sp>
        <p:nvSpPr>
          <p:cNvPr id="7" name="Θέση αριθμού διαφάνειας 6"/>
          <p:cNvSpPr>
            <a:spLocks noGrp="1"/>
          </p:cNvSpPr>
          <p:nvPr>
            <p:ph type="sldNum" idx="12"/>
          </p:nvPr>
        </p:nvSpPr>
        <p:spPr>
          <a:xfrm>
            <a:off x="8459788" y="6399213"/>
            <a:ext cx="684212" cy="455612"/>
          </a:xfrm>
        </p:spPr>
        <p:txBody>
          <a:bodyPr/>
          <a:lstStyle>
            <a:lvl1pPr>
              <a:defRPr>
                <a:solidFill>
                  <a:schemeClr val="tx1">
                    <a:tint val="75000"/>
                  </a:schemeClr>
                </a:solidFill>
              </a:defRPr>
            </a:lvl1pPr>
          </a:lstStyle>
          <a:p>
            <a:pPr>
              <a:defRPr/>
            </a:pPr>
            <a:fld id="{2D279106-33F1-4644-8F81-B2353AF97502}" type="slidenum">
              <a:rPr lang="el-GR">
                <a:solidFill>
                  <a:prstClr val="black">
                    <a:tint val="75000"/>
                  </a:prstClr>
                </a:solidFill>
              </a:rPr>
              <a:pPr>
                <a:def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B625C19E-2307-4BEE-8A6B-32191DBDDB8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endParaRPr lang="en-GB"/>
          </a:p>
        </p:txBody>
      </p:sp>
      <p:sp>
        <p:nvSpPr>
          <p:cNvPr id="5" name="Θέση υποσέλιδου 4"/>
          <p:cNvSpPr>
            <a:spLocks noGrp="1"/>
          </p:cNvSpPr>
          <p:nvPr>
            <p:ph type="ftr" sz="quarter" idx="11"/>
          </p:nvPr>
        </p:nvSpPr>
        <p:spPr/>
        <p:txBody>
          <a:bodyPr/>
          <a:lstStyle>
            <a:lvl1pPr>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vl1pPr>
          </a:lstStyle>
          <a:p>
            <a:pPr>
              <a:defRPr/>
            </a:pPr>
            <a:fld id="{173A3969-4EC5-47CD-903F-4AE2F43ECF3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endParaRPr lang="en-GB"/>
          </a:p>
        </p:txBody>
      </p:sp>
      <p:sp>
        <p:nvSpPr>
          <p:cNvPr id="6" name="Θέση υποσέλιδου 4"/>
          <p:cNvSpPr>
            <a:spLocks noGrp="1"/>
          </p:cNvSpPr>
          <p:nvPr>
            <p:ph type="ftr" sz="quarter" idx="11"/>
          </p:nvPr>
        </p:nvSpPr>
        <p:spPr/>
        <p:txBody>
          <a:bodyPr/>
          <a:lstStyle>
            <a:lvl1pPr>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vl1pPr>
          </a:lstStyle>
          <a:p>
            <a:pPr>
              <a:defRPr/>
            </a:pPr>
            <a:fld id="{46EEC232-4AA6-4436-8670-A7B9D6B6F74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endParaRPr lang="en-GB"/>
          </a:p>
        </p:txBody>
      </p:sp>
      <p:sp>
        <p:nvSpPr>
          <p:cNvPr id="8" name="Θέση υποσέλιδου 4"/>
          <p:cNvSpPr>
            <a:spLocks noGrp="1"/>
          </p:cNvSpPr>
          <p:nvPr>
            <p:ph type="ftr" sz="quarter" idx="11"/>
          </p:nvPr>
        </p:nvSpPr>
        <p:spPr/>
        <p:txBody>
          <a:bodyPr/>
          <a:lstStyle>
            <a:lvl1pPr>
              <a:defRPr/>
            </a:lvl1pPr>
          </a:lstStyle>
          <a:p>
            <a:pPr>
              <a:defRPr/>
            </a:pPr>
            <a:endParaRPr lang="en-GB"/>
          </a:p>
        </p:txBody>
      </p:sp>
      <p:sp>
        <p:nvSpPr>
          <p:cNvPr id="9" name="Θέση αριθμού διαφάνειας 5"/>
          <p:cNvSpPr>
            <a:spLocks noGrp="1"/>
          </p:cNvSpPr>
          <p:nvPr>
            <p:ph type="sldNum" sz="quarter" idx="12"/>
          </p:nvPr>
        </p:nvSpPr>
        <p:spPr/>
        <p:txBody>
          <a:bodyPr/>
          <a:lstStyle>
            <a:lvl1pPr>
              <a:defRPr/>
            </a:lvl1pPr>
          </a:lstStyle>
          <a:p>
            <a:pPr>
              <a:defRPr/>
            </a:pPr>
            <a:fld id="{4C8E223E-1CF5-4D81-8B2F-02D2DABDCEE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endParaRPr lang="en-GB"/>
          </a:p>
        </p:txBody>
      </p:sp>
      <p:sp>
        <p:nvSpPr>
          <p:cNvPr id="4" name="Θέση υποσέλιδου 4"/>
          <p:cNvSpPr>
            <a:spLocks noGrp="1"/>
          </p:cNvSpPr>
          <p:nvPr>
            <p:ph type="ftr" sz="quarter" idx="11"/>
          </p:nvPr>
        </p:nvSpPr>
        <p:spPr/>
        <p:txBody>
          <a:bodyPr/>
          <a:lstStyle>
            <a:lvl1pPr>
              <a:defRPr/>
            </a:lvl1pPr>
          </a:lstStyle>
          <a:p>
            <a:pPr>
              <a:defRPr/>
            </a:pPr>
            <a:endParaRPr lang="en-GB"/>
          </a:p>
        </p:txBody>
      </p:sp>
      <p:sp>
        <p:nvSpPr>
          <p:cNvPr id="5" name="Θέση αριθμού διαφάνειας 5"/>
          <p:cNvSpPr>
            <a:spLocks noGrp="1"/>
          </p:cNvSpPr>
          <p:nvPr>
            <p:ph type="sldNum" sz="quarter" idx="12"/>
          </p:nvPr>
        </p:nvSpPr>
        <p:spPr/>
        <p:txBody>
          <a:bodyPr/>
          <a:lstStyle>
            <a:lvl1pPr>
              <a:defRPr/>
            </a:lvl1pPr>
          </a:lstStyle>
          <a:p>
            <a:pPr>
              <a:defRPr/>
            </a:pPr>
            <a:fld id="{A2701B23-6022-4BE7-8C5E-7DC19008D95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endParaRPr lang="en-GB"/>
          </a:p>
        </p:txBody>
      </p:sp>
      <p:sp>
        <p:nvSpPr>
          <p:cNvPr id="3" name="Θέση υποσέλιδου 4"/>
          <p:cNvSpPr>
            <a:spLocks noGrp="1"/>
          </p:cNvSpPr>
          <p:nvPr>
            <p:ph type="ftr" sz="quarter" idx="11"/>
          </p:nvPr>
        </p:nvSpPr>
        <p:spPr/>
        <p:txBody>
          <a:bodyPr/>
          <a:lstStyle>
            <a:lvl1pPr>
              <a:defRPr/>
            </a:lvl1pPr>
          </a:lstStyle>
          <a:p>
            <a:pPr>
              <a:defRPr/>
            </a:pPr>
            <a:endParaRPr lang="en-GB"/>
          </a:p>
        </p:txBody>
      </p:sp>
      <p:sp>
        <p:nvSpPr>
          <p:cNvPr id="4" name="Θέση αριθμού διαφάνειας 5"/>
          <p:cNvSpPr>
            <a:spLocks noGrp="1"/>
          </p:cNvSpPr>
          <p:nvPr>
            <p:ph type="sldNum" sz="quarter" idx="12"/>
          </p:nvPr>
        </p:nvSpPr>
        <p:spPr/>
        <p:txBody>
          <a:bodyPr/>
          <a:lstStyle>
            <a:lvl1pPr>
              <a:defRPr/>
            </a:lvl1pPr>
          </a:lstStyle>
          <a:p>
            <a:pPr>
              <a:defRPr/>
            </a:pPr>
            <a:fld id="{8459EE20-1616-45CF-9DDB-C9BF94CBE1A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n-GB"/>
          </a:p>
        </p:txBody>
      </p:sp>
      <p:sp>
        <p:nvSpPr>
          <p:cNvPr id="6" name="Θέση υποσέλιδου 4"/>
          <p:cNvSpPr>
            <a:spLocks noGrp="1"/>
          </p:cNvSpPr>
          <p:nvPr>
            <p:ph type="ftr" sz="quarter" idx="11"/>
          </p:nvPr>
        </p:nvSpPr>
        <p:spPr/>
        <p:txBody>
          <a:bodyPr/>
          <a:lstStyle>
            <a:lvl1pPr>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vl1pPr>
          </a:lstStyle>
          <a:p>
            <a:pPr>
              <a:defRPr/>
            </a:pPr>
            <a:fld id="{CC444275-3864-4356-B6A7-ECCCE41C71F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n-GB"/>
          </a:p>
        </p:txBody>
      </p:sp>
      <p:sp>
        <p:nvSpPr>
          <p:cNvPr id="6" name="Θέση υποσέλιδου 4"/>
          <p:cNvSpPr>
            <a:spLocks noGrp="1"/>
          </p:cNvSpPr>
          <p:nvPr>
            <p:ph type="ftr" sz="quarter" idx="11"/>
          </p:nvPr>
        </p:nvSpPr>
        <p:spPr/>
        <p:txBody>
          <a:bodyPr/>
          <a:lstStyle>
            <a:lvl1pPr>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vl1pPr>
          </a:lstStyle>
          <a:p>
            <a:pPr>
              <a:defRPr/>
            </a:pPr>
            <a:fld id="{3F766D5F-F5BD-4D04-B5B2-883C2737E94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8" charset="0"/>
              </a:defRPr>
            </a:lvl1pPr>
          </a:lstStyle>
          <a:p>
            <a:pPr fontAlgn="base">
              <a:spcBef>
                <a:spcPct val="0"/>
              </a:spcBef>
              <a:spcAft>
                <a:spcPct val="0"/>
              </a:spcAft>
              <a:defRPr/>
            </a:pPr>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8" charset="0"/>
              </a:defRPr>
            </a:lvl1pPr>
          </a:lstStyle>
          <a:p>
            <a:pPr fontAlgn="base">
              <a:spcBef>
                <a:spcPct val="0"/>
              </a:spcBef>
              <a:spcAft>
                <a:spcPct val="0"/>
              </a:spcAft>
              <a:defRPr/>
            </a:pPr>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8" charset="0"/>
              </a:defRPr>
            </a:lvl1pPr>
          </a:lstStyle>
          <a:p>
            <a:pPr fontAlgn="base">
              <a:spcBef>
                <a:spcPct val="0"/>
              </a:spcBef>
              <a:spcAft>
                <a:spcPct val="0"/>
              </a:spcAft>
              <a:defRPr/>
            </a:pPr>
            <a:fld id="{967B0D7A-235E-4849-BD9E-83286297C98D}" type="slidenum">
              <a:rPr lang="en-GB"/>
              <a:pPr fontAlgn="base">
                <a:spcBef>
                  <a:spcPct val="0"/>
                </a:spcBef>
                <a:spcAft>
                  <a:spcPct val="0"/>
                </a:spcAft>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3"/>
          <p:cNvPicPr>
            <a:picLocks noChangeAspect="1"/>
          </p:cNvPicPr>
          <p:nvPr/>
        </p:nvPicPr>
        <p:blipFill>
          <a:blip r:embed="rId3" cstate="print"/>
          <a:srcRect/>
          <a:stretch>
            <a:fillRect/>
          </a:stretch>
        </p:blipFill>
        <p:spPr bwMode="auto">
          <a:xfrm>
            <a:off x="4676775" y="274638"/>
            <a:ext cx="4051300" cy="839787"/>
          </a:xfrm>
          <a:prstGeom prst="rect">
            <a:avLst/>
          </a:prstGeom>
          <a:noFill/>
          <a:ln w="9525">
            <a:noFill/>
            <a:miter lim="800000"/>
            <a:headEnd/>
            <a:tailEnd/>
          </a:ln>
        </p:spPr>
      </p:pic>
      <p:pic>
        <p:nvPicPr>
          <p:cNvPr id="3075" name="Εικόνα 12"/>
          <p:cNvPicPr>
            <a:picLocks noChangeAspect="1"/>
          </p:cNvPicPr>
          <p:nvPr/>
        </p:nvPicPr>
        <p:blipFill>
          <a:blip r:embed="rId4" cstate="print"/>
          <a:srcRect/>
          <a:stretch>
            <a:fillRect/>
          </a:stretch>
        </p:blipFill>
        <p:spPr bwMode="auto">
          <a:xfrm>
            <a:off x="684213" y="95250"/>
            <a:ext cx="3313112" cy="1246188"/>
          </a:xfrm>
          <a:prstGeom prst="rect">
            <a:avLst/>
          </a:prstGeom>
          <a:noFill/>
          <a:ln w="9525">
            <a:noFill/>
            <a:miter lim="800000"/>
            <a:headEnd/>
            <a:tailEnd/>
          </a:ln>
        </p:spPr>
      </p:pic>
      <p:sp>
        <p:nvSpPr>
          <p:cNvPr id="3076" name="Ορθογώνιο 1"/>
          <p:cNvSpPr>
            <a:spLocks noChangeArrowheads="1"/>
          </p:cNvSpPr>
          <p:nvPr/>
        </p:nvSpPr>
        <p:spPr bwMode="auto">
          <a:xfrm>
            <a:off x="0" y="3284538"/>
            <a:ext cx="9144000" cy="2647950"/>
          </a:xfrm>
          <a:prstGeom prst="rect">
            <a:avLst/>
          </a:prstGeom>
          <a:noFill/>
          <a:ln w="9525">
            <a:noFill/>
            <a:miter lim="800000"/>
            <a:headEnd/>
            <a:tailEnd/>
          </a:ln>
        </p:spPr>
        <p:txBody>
          <a:bodyPr>
            <a:spAutoFit/>
          </a:bodyPr>
          <a:lstStyle/>
          <a:p>
            <a:pPr algn="ctr" fontAlgn="base">
              <a:spcBef>
                <a:spcPct val="0"/>
              </a:spcBef>
              <a:spcAft>
                <a:spcPct val="0"/>
              </a:spcAft>
            </a:pPr>
            <a:r>
              <a:rPr lang="el-GR" altLang="el-GR" sz="3000" b="1" dirty="0">
                <a:solidFill>
                  <a:srgbClr val="000000"/>
                </a:solidFill>
                <a:latin typeface="Arial" charset="0"/>
                <a:cs typeface="Arial" charset="0"/>
              </a:rPr>
              <a:t>Ενότητα </a:t>
            </a:r>
            <a:r>
              <a:rPr lang="en-US" altLang="el-GR" sz="3000" b="1" dirty="0" smtClean="0">
                <a:solidFill>
                  <a:srgbClr val="000000"/>
                </a:solidFill>
                <a:latin typeface="Arial" charset="0"/>
                <a:cs typeface="Arial" charset="0"/>
              </a:rPr>
              <a:t>12</a:t>
            </a:r>
            <a:r>
              <a:rPr lang="el-GR" altLang="el-GR" sz="2800" dirty="0" smtClean="0">
                <a:solidFill>
                  <a:srgbClr val="000000"/>
                </a:solidFill>
                <a:latin typeface="Arial" charset="0"/>
                <a:cs typeface="Arial" charset="0"/>
              </a:rPr>
              <a:t>: </a:t>
            </a:r>
            <a:r>
              <a:rPr lang="el-GR" altLang="el-GR" sz="3200" dirty="0">
                <a:solidFill>
                  <a:srgbClr val="000000"/>
                </a:solidFill>
                <a:latin typeface="Arial" charset="0"/>
                <a:cs typeface="Arial" charset="0"/>
              </a:rPr>
              <a:t>Ψηφιακά Μοντέλα Εδάφους</a:t>
            </a:r>
          </a:p>
          <a:p>
            <a:pPr algn="ctr" fontAlgn="base">
              <a:spcBef>
                <a:spcPct val="0"/>
              </a:spcBef>
              <a:spcAft>
                <a:spcPct val="0"/>
              </a:spcAft>
            </a:pPr>
            <a:r>
              <a:rPr lang="en-US" altLang="el-GR" sz="3200" dirty="0" smtClean="0">
                <a:solidFill>
                  <a:srgbClr val="000000"/>
                </a:solidFill>
                <a:latin typeface="Arial" charset="0"/>
                <a:cs typeface="Arial" charset="0"/>
              </a:rPr>
              <a:t>	</a:t>
            </a:r>
            <a:r>
              <a:rPr lang="el-GR" altLang="el-GR" sz="3200" dirty="0" smtClean="0">
                <a:solidFill>
                  <a:srgbClr val="000000"/>
                </a:solidFill>
                <a:latin typeface="Arial" charset="0"/>
                <a:cs typeface="Arial" charset="0"/>
              </a:rPr>
              <a:t>(</a:t>
            </a:r>
            <a:r>
              <a:rPr lang="el-GR" altLang="el-GR" sz="3200" dirty="0">
                <a:solidFill>
                  <a:srgbClr val="000000"/>
                </a:solidFill>
                <a:latin typeface="Arial" charset="0"/>
                <a:cs typeface="Arial" charset="0"/>
              </a:rPr>
              <a:t>Μέρος </a:t>
            </a:r>
            <a:r>
              <a:rPr lang="en-US" altLang="el-GR" sz="3200" dirty="0" smtClean="0">
                <a:solidFill>
                  <a:srgbClr val="000000"/>
                </a:solidFill>
                <a:latin typeface="Arial" charset="0"/>
                <a:cs typeface="Arial" charset="0"/>
              </a:rPr>
              <a:t>2</a:t>
            </a:r>
            <a:r>
              <a:rPr lang="el-GR" altLang="el-GR" sz="3200" baseline="30000" dirty="0" smtClean="0">
                <a:solidFill>
                  <a:srgbClr val="000000"/>
                </a:solidFill>
                <a:latin typeface="Arial" charset="0"/>
                <a:cs typeface="Arial" charset="0"/>
              </a:rPr>
              <a:t>ο</a:t>
            </a:r>
            <a:r>
              <a:rPr lang="el-GR" altLang="el-GR" sz="3200" dirty="0">
                <a:solidFill>
                  <a:srgbClr val="000000"/>
                </a:solidFill>
                <a:latin typeface="Arial" charset="0"/>
                <a:cs typeface="Arial" charset="0"/>
              </a:rPr>
              <a:t>)</a:t>
            </a:r>
            <a:endParaRPr lang="el-GR" altLang="el-GR" sz="2800" dirty="0">
              <a:solidFill>
                <a:srgbClr val="000000"/>
              </a:solidFill>
              <a:latin typeface="Arial" charset="0"/>
              <a:cs typeface="Arial" charset="0"/>
            </a:endParaRPr>
          </a:p>
          <a:p>
            <a:pPr algn="ctr" fontAlgn="base">
              <a:spcBef>
                <a:spcPct val="0"/>
              </a:spcBef>
              <a:spcAft>
                <a:spcPct val="0"/>
              </a:spcAft>
            </a:pPr>
            <a:endParaRPr lang="el-GR" altLang="el-GR" dirty="0">
              <a:solidFill>
                <a:srgbClr val="000000"/>
              </a:solidFill>
              <a:latin typeface="Arial" charset="0"/>
              <a:cs typeface="Arial" charset="0"/>
            </a:endParaRPr>
          </a:p>
          <a:p>
            <a:pPr algn="ctr" fontAlgn="base">
              <a:spcBef>
                <a:spcPct val="0"/>
              </a:spcBef>
              <a:spcAft>
                <a:spcPct val="0"/>
              </a:spcAft>
            </a:pPr>
            <a:r>
              <a:rPr lang="el-GR" altLang="el-GR" sz="2800" dirty="0">
                <a:solidFill>
                  <a:srgbClr val="000000"/>
                </a:solidFill>
                <a:latin typeface="Arial" charset="0"/>
                <a:cs typeface="Arial" charset="0"/>
              </a:rPr>
              <a:t>Νικολακόπουλος Κωνσταντίνος, Επίκουρος Καθηγητής</a:t>
            </a:r>
          </a:p>
          <a:p>
            <a:pPr algn="ctr" fontAlgn="base">
              <a:spcBef>
                <a:spcPct val="0"/>
              </a:spcBef>
              <a:spcAft>
                <a:spcPct val="0"/>
              </a:spcAft>
            </a:pPr>
            <a:r>
              <a:rPr lang="el-GR" altLang="el-GR" sz="2800" dirty="0">
                <a:solidFill>
                  <a:srgbClr val="000000"/>
                </a:solidFill>
                <a:latin typeface="Arial" charset="0"/>
                <a:cs typeface="Arial" charset="0"/>
              </a:rPr>
              <a:t>Σχολή Θετικών Επιστημών</a:t>
            </a:r>
          </a:p>
          <a:p>
            <a:pPr algn="ctr" fontAlgn="base">
              <a:spcBef>
                <a:spcPct val="0"/>
              </a:spcBef>
              <a:spcAft>
                <a:spcPct val="0"/>
              </a:spcAft>
            </a:pPr>
            <a:r>
              <a:rPr lang="el-GR" altLang="el-GR" sz="2800" dirty="0">
                <a:solidFill>
                  <a:srgbClr val="000000"/>
                </a:solidFill>
                <a:latin typeface="Arial" charset="0"/>
                <a:cs typeface="Arial" charset="0"/>
              </a:rPr>
              <a:t>Τμήμα Γεωλογίας</a:t>
            </a:r>
          </a:p>
        </p:txBody>
      </p:sp>
      <p:pic>
        <p:nvPicPr>
          <p:cNvPr id="307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995738" y="5938838"/>
            <a:ext cx="3671887" cy="874712"/>
          </a:xfrm>
          <a:prstGeom prst="rect">
            <a:avLst/>
          </a:prstGeom>
          <a:noFill/>
          <a:ln w="9525">
            <a:noFill/>
            <a:miter lim="800000"/>
            <a:headEnd/>
            <a:tailEnd/>
          </a:ln>
        </p:spPr>
      </p:pic>
      <p:pic>
        <p:nvPicPr>
          <p:cNvPr id="3079" name="Picture 2" descr="C:\Users\eorfanou\Downloads\by-nc-sa.eu.png"/>
          <p:cNvPicPr>
            <a:picLocks noChangeAspect="1" noChangeArrowheads="1"/>
          </p:cNvPicPr>
          <p:nvPr/>
        </p:nvPicPr>
        <p:blipFill>
          <a:blip r:embed="rId6" cstate="print"/>
          <a:srcRect/>
          <a:stretch>
            <a:fillRect/>
          </a:stretch>
        </p:blipFill>
        <p:spPr bwMode="auto">
          <a:xfrm>
            <a:off x="1033463" y="6070600"/>
            <a:ext cx="2122487" cy="742950"/>
          </a:xfrm>
          <a:prstGeom prst="rect">
            <a:avLst/>
          </a:prstGeom>
          <a:noFill/>
          <a:ln w="9525">
            <a:noFill/>
            <a:miter lim="800000"/>
            <a:headEnd/>
            <a:tailEnd/>
          </a:ln>
        </p:spPr>
      </p:pic>
      <p:sp>
        <p:nvSpPr>
          <p:cNvPr id="9" name="Τίτλος 2"/>
          <p:cNvSpPr>
            <a:spLocks noGrp="1"/>
          </p:cNvSpPr>
          <p:nvPr>
            <p:ph type="title"/>
          </p:nvPr>
        </p:nvSpPr>
        <p:spPr>
          <a:xfrm>
            <a:off x="-107950" y="1341438"/>
            <a:ext cx="9251950" cy="2087562"/>
          </a:xfrm>
        </p:spPr>
        <p:txBody>
          <a:bodyPr/>
          <a:lstStyle/>
          <a:p>
            <a:pPr eaLnBrk="1" hangingPunct="1"/>
            <a:r>
              <a:rPr lang="el-GR" altLang="el-GR" sz="3600" b="1" dirty="0" smtClean="0">
                <a:solidFill>
                  <a:schemeClr val="tx2"/>
                </a:solidFill>
                <a:latin typeface="Arial" charset="0"/>
                <a:cs typeface="Arial" charset="0"/>
              </a:rPr>
              <a:t>ΧΡΗΣΗ ΓΕΩΓΡΑΦΙΚΩΝ ΣΥΣΤΗΜΑΤΩΝ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ΠΛΗΡΟΦΟΡΙΩΝ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ΚΑΙ</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ΤΗΛΕΠΙΣΚΟΠΗΣΗΣ </a:t>
            </a:r>
            <a:br>
              <a:rPr lang="el-GR" altLang="el-GR" sz="3600" b="1" dirty="0" smtClean="0">
                <a:solidFill>
                  <a:schemeClr val="tx2"/>
                </a:solidFill>
                <a:latin typeface="Arial" charset="0"/>
                <a:cs typeface="Arial" charset="0"/>
              </a:rPr>
            </a:br>
            <a:r>
              <a:rPr lang="el-GR" altLang="el-GR" sz="3600" b="1" dirty="0" smtClean="0">
                <a:solidFill>
                  <a:schemeClr val="tx2"/>
                </a:solidFill>
                <a:latin typeface="Arial" charset="0"/>
                <a:cs typeface="Arial" charset="0"/>
              </a:rPr>
              <a:t>ΣΤΗΝ ΕΦΑΡΜΟΣΜΕΝΗ ΓΕΩΛΟΓΙΑ</a:t>
            </a:r>
            <a:r>
              <a:rPr lang="el-GR" altLang="el-GR" sz="3600" b="1" dirty="0" smtClean="0">
                <a:solidFill>
                  <a:srgbClr val="FFFF00"/>
                </a:solidFill>
                <a:latin typeface="Arial" charset="0"/>
                <a:cs typeface="Arial" charset="0"/>
              </a:rPr>
              <a:t>  </a:t>
            </a:r>
            <a:endParaRPr lang="el-GR" altLang="el-GR" sz="3600" dirty="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Grp="1" noChangeArrowheads="1"/>
          </p:cNvSpPr>
          <p:nvPr>
            <p:ph type="title"/>
          </p:nvPr>
        </p:nvSpPr>
        <p:spPr>
          <a:xfrm>
            <a:off x="0" y="115888"/>
            <a:ext cx="9145588" cy="1225550"/>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smtClean="0">
                <a:latin typeface="Arial" charset="0"/>
                <a:cs typeface="Arial" charset="0"/>
              </a:rPr>
              <a:t>ΨΜΑ</a:t>
            </a:r>
            <a:r>
              <a:rPr lang="el-GR" altLang="el-GR" sz="5400" b="1" smtClean="0">
                <a:latin typeface="Arial" charset="0"/>
                <a:cs typeface="Arial" charset="0"/>
              </a:rPr>
              <a:t> </a:t>
            </a:r>
            <a:r>
              <a:rPr lang="el-GR" altLang="el-GR" sz="3600" b="1" smtClean="0">
                <a:latin typeface="Arial" charset="0"/>
                <a:cs typeface="Arial" charset="0"/>
              </a:rPr>
              <a:t>από Δεδομένα Ραντάρ- Συμβολομετρία </a:t>
            </a:r>
            <a:r>
              <a:rPr lang="el-GR" altLang="el-GR" sz="2800" b="1" smtClean="0">
                <a:latin typeface="Arial" charset="0"/>
                <a:cs typeface="Arial" charset="0"/>
              </a:rPr>
              <a:t>(1)</a:t>
            </a:r>
            <a:endParaRPr lang="el-GR" altLang="el-GR" sz="2000" b="1" smtClean="0">
              <a:latin typeface="Arial" charset="0"/>
              <a:cs typeface="Arial" charset="0"/>
            </a:endParaRPr>
          </a:p>
        </p:txBody>
      </p:sp>
      <p:grpSp>
        <p:nvGrpSpPr>
          <p:cNvPr id="4" name="Ομάδα 3"/>
          <p:cNvGrpSpPr/>
          <p:nvPr/>
        </p:nvGrpSpPr>
        <p:grpSpPr>
          <a:xfrm>
            <a:off x="935733" y="2277541"/>
            <a:ext cx="7272535" cy="3455715"/>
            <a:chOff x="1331913" y="2204896"/>
            <a:chExt cx="7056511" cy="3311667"/>
          </a:xfrm>
        </p:grpSpPr>
        <p:pic>
          <p:nvPicPr>
            <p:cNvPr id="45058" name="Picture 2"/>
            <p:cNvPicPr>
              <a:picLocks noChangeAspect="1" noChangeArrowheads="1"/>
            </p:cNvPicPr>
            <p:nvPr/>
          </p:nvPicPr>
          <p:blipFill>
            <a:blip r:embed="rId3" cstate="print"/>
            <a:srcRect/>
            <a:stretch>
              <a:fillRect/>
            </a:stretch>
          </p:blipFill>
          <p:spPr bwMode="auto">
            <a:xfrm>
              <a:off x="1331913" y="2217057"/>
              <a:ext cx="7056511" cy="3299506"/>
            </a:xfrm>
            <a:prstGeom prst="rect">
              <a:avLst/>
            </a:prstGeom>
            <a:noFill/>
            <a:ln w="9525">
              <a:noFill/>
              <a:round/>
              <a:headEnd/>
              <a:tailEnd/>
            </a:ln>
            <a:effectLst/>
          </p:spPr>
        </p:pic>
        <p:sp>
          <p:nvSpPr>
            <p:cNvPr id="2" name="Ορθογώνιο 1"/>
            <p:cNvSpPr/>
            <p:nvPr/>
          </p:nvSpPr>
          <p:spPr>
            <a:xfrm>
              <a:off x="3563888" y="2276896"/>
              <a:ext cx="576000"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2627784" y="2429296"/>
              <a:ext cx="576000"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3491880" y="2204896"/>
              <a:ext cx="792088" cy="288000"/>
            </a:xfrm>
            <a:prstGeom prst="rect">
              <a:avLst/>
            </a:prstGeom>
            <a:noFill/>
          </p:spPr>
          <p:txBody>
            <a:bodyPr wrap="square" rtlCol="0">
              <a:spAutoFit/>
            </a:bodyPr>
            <a:lstStyle/>
            <a:p>
              <a:pPr algn="ctr"/>
              <a:r>
                <a:rPr lang="en-US" b="1" dirty="0" smtClean="0">
                  <a:solidFill>
                    <a:srgbClr val="FF0000"/>
                  </a:solidFill>
                </a:rPr>
                <a:t>SAR 1</a:t>
              </a:r>
              <a:endParaRPr lang="el-GR" b="1" dirty="0">
                <a:solidFill>
                  <a:srgbClr val="FF0000"/>
                </a:solidFill>
              </a:endParaRPr>
            </a:p>
          </p:txBody>
        </p:sp>
        <p:sp>
          <p:nvSpPr>
            <p:cNvPr id="7" name="TextBox 6"/>
            <p:cNvSpPr txBox="1"/>
            <p:nvPr/>
          </p:nvSpPr>
          <p:spPr>
            <a:xfrm>
              <a:off x="2411696" y="2384896"/>
              <a:ext cx="792088" cy="288000"/>
            </a:xfrm>
            <a:prstGeom prst="rect">
              <a:avLst/>
            </a:prstGeom>
            <a:noFill/>
          </p:spPr>
          <p:txBody>
            <a:bodyPr wrap="square" rtlCol="0">
              <a:spAutoFit/>
            </a:bodyPr>
            <a:lstStyle/>
            <a:p>
              <a:pPr algn="ctr"/>
              <a:r>
                <a:rPr lang="en-US" b="1" dirty="0" smtClean="0">
                  <a:solidFill>
                    <a:srgbClr val="FF0000"/>
                  </a:solidFill>
                </a:rPr>
                <a:t>SAR 2</a:t>
              </a:r>
              <a:endParaRPr lang="el-GR" b="1" dirty="0">
                <a:solidFill>
                  <a:srgbClr val="FF0000"/>
                </a:solidFill>
              </a:endParaRPr>
            </a:p>
          </p:txBody>
        </p:sp>
      </p:grpSp>
      <p:sp>
        <p:nvSpPr>
          <p:cNvPr id="9" name="TextBox 8"/>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4</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cstate="print"/>
          <a:srcRect/>
          <a:stretch>
            <a:fillRect/>
          </a:stretch>
        </p:blipFill>
        <p:spPr bwMode="auto">
          <a:xfrm>
            <a:off x="567323" y="2132857"/>
            <a:ext cx="7930565" cy="3816423"/>
          </a:xfrm>
          <a:prstGeom prst="rect">
            <a:avLst/>
          </a:prstGeom>
          <a:noFill/>
          <a:ln w="9525">
            <a:noFill/>
            <a:round/>
            <a:headEnd/>
            <a:tailEnd/>
          </a:ln>
          <a:effectLst/>
        </p:spPr>
      </p:pic>
      <p:sp>
        <p:nvSpPr>
          <p:cNvPr id="46083" name="Rectangle 1"/>
          <p:cNvSpPr>
            <a:spLocks noGrp="1" noChangeArrowheads="1"/>
          </p:cNvSpPr>
          <p:nvPr>
            <p:ph type="title"/>
          </p:nvPr>
        </p:nvSpPr>
        <p:spPr>
          <a:xfrm>
            <a:off x="0" y="115888"/>
            <a:ext cx="9145588" cy="1225550"/>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smtClean="0">
                <a:latin typeface="Arial" charset="0"/>
                <a:cs typeface="Arial" charset="0"/>
              </a:rPr>
              <a:t>ΨΜΑ</a:t>
            </a:r>
            <a:r>
              <a:rPr lang="el-GR" altLang="el-GR" sz="5400" b="1" smtClean="0">
                <a:latin typeface="Arial" charset="0"/>
                <a:cs typeface="Arial" charset="0"/>
              </a:rPr>
              <a:t> </a:t>
            </a:r>
            <a:r>
              <a:rPr lang="el-GR" altLang="el-GR" sz="3600" b="1" smtClean="0">
                <a:latin typeface="Arial" charset="0"/>
                <a:cs typeface="Arial" charset="0"/>
              </a:rPr>
              <a:t>από Δεδομένα Ραντάρ- Συμβολομετρία </a:t>
            </a:r>
            <a:r>
              <a:rPr lang="el-GR" altLang="el-GR" sz="2800" b="1" smtClean="0">
                <a:latin typeface="Arial" charset="0"/>
                <a:cs typeface="Arial" charset="0"/>
              </a:rPr>
              <a:t>(2)</a:t>
            </a:r>
            <a:endParaRPr lang="el-GR" altLang="el-GR" sz="2000" b="1" smtClean="0">
              <a:latin typeface="Arial" charset="0"/>
              <a:cs typeface="Arial" charset="0"/>
            </a:endParaRPr>
          </a:p>
        </p:txBody>
      </p:sp>
      <p:sp>
        <p:nvSpPr>
          <p:cNvPr id="4" name="TextBox 3"/>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5</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0" y="332656"/>
            <a:ext cx="9142413" cy="97472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ΨΜΑ από Οπτικά </a:t>
            </a:r>
            <a:r>
              <a:rPr lang="el-GR" altLang="el-GR" sz="3600" b="1" dirty="0" err="1" smtClean="0">
                <a:latin typeface="Arial" charset="0"/>
                <a:cs typeface="Arial" charset="0"/>
              </a:rPr>
              <a:t>Τηλεπισκοπικά</a:t>
            </a:r>
            <a:r>
              <a:rPr lang="el-GR" altLang="el-GR" sz="3600" b="1" dirty="0" smtClean="0">
                <a:latin typeface="Arial" charset="0"/>
                <a:cs typeface="Arial" charset="0"/>
              </a:rPr>
              <a:t> Δεδομένα </a:t>
            </a:r>
            <a:r>
              <a:rPr lang="el-GR" altLang="el-GR" sz="2800" b="1" dirty="0" smtClean="0">
                <a:latin typeface="Arial" charset="0"/>
                <a:cs typeface="Arial" charset="0"/>
              </a:rPr>
              <a:t>(1)</a:t>
            </a:r>
          </a:p>
        </p:txBody>
      </p:sp>
      <p:sp>
        <p:nvSpPr>
          <p:cNvPr id="47107" name="Rectangle 2"/>
          <p:cNvSpPr>
            <a:spLocks noGrp="1" noChangeArrowheads="1"/>
          </p:cNvSpPr>
          <p:nvPr>
            <p:ph idx="1"/>
          </p:nvPr>
        </p:nvSpPr>
        <p:spPr>
          <a:xfrm>
            <a:off x="251520" y="2211512"/>
            <a:ext cx="8763893" cy="4457848"/>
          </a:xfrm>
        </p:spPr>
        <p:txBody>
          <a:bodyPr/>
          <a:lstStyle/>
          <a:p>
            <a:pPr>
              <a:spcBef>
                <a:spcPts val="613"/>
              </a:spcBef>
              <a:buSzPct val="80000"/>
              <a:buFont typeface="Wingdings" panose="05000000000000000000" pitchFamily="2" charset="2"/>
              <a:buChar char="Ø"/>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charset="0"/>
                <a:cs typeface="Arial" charset="0"/>
              </a:rPr>
              <a:t>ΥΠΕΡ:</a:t>
            </a:r>
            <a:endParaRPr lang="en-US" altLang="el-GR" sz="2600" dirty="0" smtClean="0">
              <a:latin typeface="Arial" charset="0"/>
              <a:cs typeface="Arial" charset="0"/>
            </a:endParaRPr>
          </a:p>
          <a:p>
            <a:pPr marL="0" indent="0">
              <a:spcBef>
                <a:spcPts val="613"/>
              </a:spcBef>
              <a:buSzPct val="80000"/>
              <a:buNone/>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l-GR" altLang="el-GR" sz="2000" dirty="0" smtClean="0">
              <a:latin typeface="Arial" charset="0"/>
              <a:cs typeface="Arial" charset="0"/>
            </a:endParaRP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charset="0"/>
                <a:cs typeface="Arial" charset="0"/>
              </a:rPr>
              <a:t>ΚΟΣΤΟΣ</a:t>
            </a: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charset="0"/>
                <a:cs typeface="Arial" charset="0"/>
              </a:rPr>
              <a:t>ΔΙΑΘΕΣΙΜΟΤΗΤΑ</a:t>
            </a:r>
          </a:p>
          <a:p>
            <a:pPr>
              <a:spcBef>
                <a:spcPts val="613"/>
              </a:spcBef>
              <a:buSzPct val="80000"/>
              <a:buFont typeface="Wingdings" panose="05000000000000000000" pitchFamily="2" charset="2"/>
              <a:buChar char="Ø"/>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l-GR" altLang="el-GR" sz="2600" dirty="0" smtClean="0">
              <a:latin typeface="Arial" charset="0"/>
              <a:cs typeface="Arial" charset="0"/>
            </a:endParaRPr>
          </a:p>
          <a:p>
            <a:pPr>
              <a:spcBef>
                <a:spcPts val="613"/>
              </a:spcBef>
              <a:buSzPct val="80000"/>
              <a:buFont typeface="Wingdings" panose="05000000000000000000" pitchFamily="2" charset="2"/>
              <a:buChar char="Ø"/>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charset="0"/>
                <a:cs typeface="Arial" charset="0"/>
              </a:rPr>
              <a:t>ΚΑΤΑ:</a:t>
            </a:r>
            <a:endParaRPr lang="en-US" altLang="el-GR" sz="2600" dirty="0" smtClean="0">
              <a:latin typeface="Arial" charset="0"/>
              <a:cs typeface="Arial" charset="0"/>
            </a:endParaRPr>
          </a:p>
          <a:p>
            <a:pPr marL="0" indent="0">
              <a:spcBef>
                <a:spcPts val="613"/>
              </a:spcBef>
              <a:buSzPct val="80000"/>
              <a:buNone/>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l-GR" altLang="el-GR" sz="2000" dirty="0" smtClean="0">
              <a:latin typeface="Arial" charset="0"/>
              <a:cs typeface="Arial" charset="0"/>
            </a:endParaRP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charset="0"/>
                <a:cs typeface="Arial" charset="0"/>
              </a:rPr>
              <a:t>ΕΞΑΡΤΗΣΗ ΑΠΟ ΚΑΙΡΙΚΕΣ ΣΥΝΘΗΚΕΣ</a:t>
            </a: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charset="0"/>
                <a:cs typeface="Arial" charset="0"/>
              </a:rPr>
              <a:t>ΑΚΡΙΒΕΙΑ</a:t>
            </a:r>
            <a:r>
              <a:rPr lang="en-US" altLang="el-GR" sz="2600" dirty="0" smtClean="0">
                <a:latin typeface="Arial" charset="0"/>
                <a:cs typeface="Arial" charset="0"/>
              </a:rPr>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0825" y="2521892"/>
            <a:ext cx="8697913" cy="3355380"/>
          </a:xfrm>
          <a:prstGeom prst="rect">
            <a:avLst/>
          </a:prstGeom>
          <a:noFill/>
          <a:ln w="9525">
            <a:noFill/>
            <a:round/>
            <a:headEnd/>
            <a:tailEnd/>
          </a:ln>
          <a:effectLst/>
        </p:spPr>
        <p:txBody>
          <a:bodyPr lIns="78741" tIns="40945" rIns="78741" bIns="40945">
            <a:spAutoFit/>
          </a:bodyPr>
          <a:lstStyle/>
          <a:p>
            <a:pPr>
              <a:spcBef>
                <a:spcPts val="500"/>
              </a:spcBef>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800" dirty="0" smtClean="0">
                <a:latin typeface="Arial" charset="0"/>
                <a:ea typeface="Microsoft YaHei" charset="-122"/>
                <a:cs typeface="Arial" charset="0"/>
              </a:rPr>
              <a:t>Δύο κύριες κατηγορίες ανάλογα με τον τρόπο λήψης του </a:t>
            </a:r>
            <a:r>
              <a:rPr lang="el-GR" altLang="el-GR" sz="2800" dirty="0" err="1" smtClean="0">
                <a:latin typeface="Arial" charset="0"/>
                <a:ea typeface="Microsoft YaHei" charset="-122"/>
                <a:cs typeface="Arial" charset="0"/>
              </a:rPr>
              <a:t>στερεοζεύγους</a:t>
            </a:r>
            <a:r>
              <a:rPr lang="el-GR" altLang="el-GR" sz="2800" dirty="0" smtClean="0">
                <a:latin typeface="Arial" charset="0"/>
                <a:ea typeface="Microsoft YaHei" charset="-122"/>
                <a:cs typeface="Arial" charset="0"/>
              </a:rPr>
              <a:t>:</a:t>
            </a:r>
            <a:endParaRPr lang="en-US" altLang="el-GR" sz="2800" dirty="0" smtClean="0">
              <a:latin typeface="Arial" charset="0"/>
              <a:ea typeface="Microsoft YaHei" charset="-122"/>
              <a:cs typeface="Arial" charset="0"/>
            </a:endParaRPr>
          </a:p>
          <a:p>
            <a:pPr marL="457200" indent="-457200">
              <a:spcBef>
                <a:spcPts val="500"/>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800" dirty="0">
              <a:latin typeface="Arial" charset="0"/>
              <a:ea typeface="Microsoft YaHei" charset="-122"/>
              <a:cs typeface="Arial" charset="0"/>
            </a:endParaRPr>
          </a:p>
          <a:p>
            <a:pPr marL="457200" indent="-457200">
              <a:spcBef>
                <a:spcPts val="500"/>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800" dirty="0" smtClean="0">
                <a:latin typeface="Arial" charset="0"/>
                <a:ea typeface="Microsoft YaHei" charset="-122"/>
                <a:cs typeface="Arial" charset="0"/>
              </a:rPr>
              <a:t>Λήψη κατά μήκος της τροχιάς (</a:t>
            </a:r>
            <a:r>
              <a:rPr lang="en-US" altLang="el-GR" sz="2800" dirty="0">
                <a:latin typeface="Arial" charset="0"/>
                <a:ea typeface="Microsoft YaHei" charset="-122"/>
                <a:cs typeface="Arial" charset="0"/>
              </a:rPr>
              <a:t>TERRA ASTER, SPOT5, CARTOSAT, ALOS PRISM</a:t>
            </a:r>
            <a:r>
              <a:rPr lang="en-US" altLang="el-GR" sz="2800" dirty="0" smtClean="0">
                <a:latin typeface="Arial" charset="0"/>
                <a:ea typeface="Microsoft YaHei" charset="-122"/>
                <a:cs typeface="Arial" charset="0"/>
              </a:rPr>
              <a:t>)</a:t>
            </a:r>
            <a:endParaRPr lang="el-GR" altLang="el-GR" sz="2800" dirty="0" smtClean="0">
              <a:latin typeface="Arial" charset="0"/>
              <a:ea typeface="Microsoft YaHei" charset="-122"/>
              <a:cs typeface="Arial" charset="0"/>
            </a:endParaRPr>
          </a:p>
          <a:p>
            <a:pPr marL="342900" indent="-342900">
              <a:spcBef>
                <a:spcPts val="500"/>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l-GR" sz="2400" dirty="0">
              <a:latin typeface="Arial" charset="0"/>
              <a:ea typeface="Microsoft YaHei" charset="-122"/>
              <a:cs typeface="Arial" charset="0"/>
            </a:endParaRPr>
          </a:p>
          <a:p>
            <a:pPr marL="457200" indent="-457200">
              <a:spcBef>
                <a:spcPts val="500"/>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800" dirty="0" smtClean="0">
                <a:latin typeface="Arial" charset="0"/>
                <a:ea typeface="Microsoft YaHei" charset="-122"/>
                <a:cs typeface="Arial" charset="0"/>
              </a:rPr>
              <a:t>Λήψη κάθετα στην τροχιά </a:t>
            </a:r>
            <a:r>
              <a:rPr lang="en-US" altLang="el-GR" sz="2800" dirty="0" smtClean="0">
                <a:latin typeface="Arial" charset="0"/>
                <a:ea typeface="Microsoft YaHei" charset="-122"/>
                <a:cs typeface="Arial" charset="0"/>
              </a:rPr>
              <a:t>(</a:t>
            </a:r>
            <a:r>
              <a:rPr lang="en-US" altLang="el-GR" sz="2800" dirty="0">
                <a:latin typeface="Arial" charset="0"/>
                <a:ea typeface="Microsoft YaHei" charset="-122"/>
                <a:cs typeface="Arial" charset="0"/>
              </a:rPr>
              <a:t>IRS-1C,1D, SPOT1-4)</a:t>
            </a:r>
          </a:p>
        </p:txBody>
      </p:sp>
      <p:sp>
        <p:nvSpPr>
          <p:cNvPr id="48131" name="Rectangle 1"/>
          <p:cNvSpPr>
            <a:spLocks noGrp="1" noChangeArrowheads="1"/>
          </p:cNvSpPr>
          <p:nvPr>
            <p:ph type="title"/>
          </p:nvPr>
        </p:nvSpPr>
        <p:spPr>
          <a:xfrm>
            <a:off x="0" y="366043"/>
            <a:ext cx="9142413" cy="97472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ΨΜΑ από Οπτικά </a:t>
            </a:r>
            <a:r>
              <a:rPr lang="el-GR" altLang="el-GR" sz="3600" b="1" dirty="0" err="1" smtClean="0">
                <a:latin typeface="Arial" charset="0"/>
                <a:cs typeface="Arial" charset="0"/>
              </a:rPr>
              <a:t>Τηλεπισκοπικά</a:t>
            </a:r>
            <a:r>
              <a:rPr lang="el-GR" altLang="el-GR" sz="3600" b="1" dirty="0" smtClean="0">
                <a:latin typeface="Arial" charset="0"/>
                <a:cs typeface="Arial" charset="0"/>
              </a:rPr>
              <a:t> Δεδομένα </a:t>
            </a:r>
            <a:r>
              <a:rPr lang="el-GR" altLang="el-GR" sz="2800" b="1" dirty="0" smtClean="0">
                <a:latin typeface="Arial" charset="0"/>
                <a:cs typeface="Arial" charset="0"/>
              </a:rPr>
              <a:t>(</a:t>
            </a:r>
            <a:r>
              <a:rPr lang="en-US" altLang="el-GR" sz="2800" b="1" dirty="0" smtClean="0">
                <a:latin typeface="Arial" charset="0"/>
                <a:cs typeface="Arial" charset="0"/>
              </a:rPr>
              <a:t>2</a:t>
            </a:r>
            <a:r>
              <a:rPr lang="el-GR" altLang="el-GR" sz="2800" b="1" dirty="0" smtClean="0">
                <a:latin typeface="Arial" charset="0"/>
                <a:cs typeface="Arial" charset="0"/>
              </a:rPr>
              <a: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0" y="294035"/>
            <a:ext cx="9142413" cy="97472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ΨΜΑ από Οπτικά </a:t>
            </a:r>
            <a:r>
              <a:rPr lang="el-GR" altLang="el-GR" sz="3600" b="1" dirty="0" err="1" smtClean="0">
                <a:latin typeface="Arial" charset="0"/>
                <a:cs typeface="Arial" charset="0"/>
              </a:rPr>
              <a:t>Τηλεπισκοπικά</a:t>
            </a:r>
            <a:r>
              <a:rPr lang="el-GR" altLang="el-GR" sz="3600" b="1" dirty="0" smtClean="0">
                <a:latin typeface="Arial" charset="0"/>
                <a:cs typeface="Arial" charset="0"/>
              </a:rPr>
              <a:t> Δεδομένα </a:t>
            </a:r>
            <a:r>
              <a:rPr lang="el-GR" altLang="el-GR" sz="2800" b="1" dirty="0" smtClean="0">
                <a:latin typeface="Arial" charset="0"/>
                <a:cs typeface="Arial" charset="0"/>
              </a:rPr>
              <a:t>(</a:t>
            </a:r>
            <a:r>
              <a:rPr lang="en-US" altLang="el-GR" sz="2800" b="1" dirty="0" smtClean="0">
                <a:latin typeface="Arial" charset="0"/>
                <a:cs typeface="Arial" charset="0"/>
              </a:rPr>
              <a:t>3</a:t>
            </a:r>
            <a:r>
              <a:rPr lang="el-GR" altLang="el-GR" sz="2800" b="1" dirty="0" smtClean="0">
                <a:latin typeface="Arial" charset="0"/>
                <a:cs typeface="Arial" charset="0"/>
              </a:rPr>
              <a:t>)</a:t>
            </a:r>
          </a:p>
        </p:txBody>
      </p:sp>
      <p:grpSp>
        <p:nvGrpSpPr>
          <p:cNvPr id="7" name="Ομάδα 6"/>
          <p:cNvGrpSpPr/>
          <p:nvPr/>
        </p:nvGrpSpPr>
        <p:grpSpPr>
          <a:xfrm>
            <a:off x="250825" y="2087811"/>
            <a:ext cx="8558213" cy="3861469"/>
            <a:chOff x="250825" y="1808163"/>
            <a:chExt cx="8558213" cy="3861469"/>
          </a:xfrm>
        </p:grpSpPr>
        <p:pic>
          <p:nvPicPr>
            <p:cNvPr id="49155" name="Picture 3"/>
            <p:cNvPicPr>
              <a:picLocks noChangeAspect="1" noChangeArrowheads="1"/>
            </p:cNvPicPr>
            <p:nvPr/>
          </p:nvPicPr>
          <p:blipFill rotWithShape="1">
            <a:blip r:embed="rId2" cstate="print"/>
            <a:srcRect b="1521"/>
            <a:stretch/>
          </p:blipFill>
          <p:spPr bwMode="auto">
            <a:xfrm>
              <a:off x="250825" y="1808163"/>
              <a:ext cx="8558213" cy="3861469"/>
            </a:xfrm>
            <a:prstGeom prst="rect">
              <a:avLst/>
            </a:prstGeom>
            <a:noFill/>
            <a:ln w="9525">
              <a:noFill/>
              <a:round/>
              <a:headEnd/>
              <a:tailEnd/>
            </a:ln>
            <a:effectLst/>
          </p:spPr>
        </p:pic>
        <p:sp>
          <p:nvSpPr>
            <p:cNvPr id="4" name="Ορθογώνιο 3"/>
            <p:cNvSpPr/>
            <p:nvPr/>
          </p:nvSpPr>
          <p:spPr>
            <a:xfrm>
              <a:off x="611560" y="5085184"/>
              <a:ext cx="28083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3995936" y="5229200"/>
              <a:ext cx="28083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5220072" y="5189130"/>
              <a:ext cx="1791816" cy="400110"/>
            </a:xfrm>
            <a:prstGeom prst="rect">
              <a:avLst/>
            </a:prstGeom>
            <a:noFill/>
          </p:spPr>
          <p:txBody>
            <a:bodyPr wrap="square" rtlCol="0">
              <a:spAutoFit/>
            </a:bodyPr>
            <a:lstStyle/>
            <a:p>
              <a:r>
                <a:rPr lang="en-US" sz="2000" b="1" dirty="0" smtClean="0">
                  <a:solidFill>
                    <a:srgbClr val="FF0000"/>
                  </a:solidFill>
                  <a:cs typeface="Arial" panose="020B0604020202020204" pitchFamily="34" charset="0"/>
                </a:rPr>
                <a:t>Stereo in orbit </a:t>
              </a:r>
              <a:endParaRPr lang="el-GR" sz="2000" b="1" dirty="0">
                <a:solidFill>
                  <a:srgbClr val="FF0000"/>
                </a:solidFill>
                <a:cs typeface="Arial" panose="020B0604020202020204" pitchFamily="34" charset="0"/>
              </a:endParaRPr>
            </a:p>
          </p:txBody>
        </p:sp>
        <p:sp>
          <p:nvSpPr>
            <p:cNvPr id="2" name="TextBox 1"/>
            <p:cNvSpPr txBox="1"/>
            <p:nvPr/>
          </p:nvSpPr>
          <p:spPr>
            <a:xfrm>
              <a:off x="827584" y="5199605"/>
              <a:ext cx="2376264" cy="400110"/>
            </a:xfrm>
            <a:prstGeom prst="rect">
              <a:avLst/>
            </a:prstGeom>
            <a:noFill/>
          </p:spPr>
          <p:txBody>
            <a:bodyPr wrap="square" rtlCol="0">
              <a:spAutoFit/>
            </a:bodyPr>
            <a:lstStyle/>
            <a:p>
              <a:r>
                <a:rPr lang="en-US" sz="2000" b="1" dirty="0" smtClean="0">
                  <a:solidFill>
                    <a:srgbClr val="FF0000"/>
                  </a:solidFill>
                  <a:cs typeface="Arial" panose="020B0604020202020204" pitchFamily="34" charset="0"/>
                </a:rPr>
                <a:t>Stereo across orbit </a:t>
              </a:r>
              <a:endParaRPr lang="el-GR" sz="2000" b="1" dirty="0">
                <a:solidFill>
                  <a:srgbClr val="FF0000"/>
                </a:solidFill>
                <a:cs typeface="Arial" panose="020B0604020202020204" pitchFamily="34" charset="0"/>
              </a:endParaRPr>
            </a:p>
          </p:txBody>
        </p:sp>
      </p:grpSp>
      <p:sp>
        <p:nvSpPr>
          <p:cNvPr id="9" name="TextBox 8"/>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a:latin typeface="Arial" panose="020B0604020202020204" pitchFamily="34" charset="0"/>
                <a:cs typeface="Arial" panose="020B0604020202020204" pitchFamily="34" charset="0"/>
              </a:rPr>
              <a:t>6</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9512" y="2204864"/>
            <a:ext cx="8769226" cy="4391562"/>
          </a:xfrm>
          <a:prstGeom prst="rect">
            <a:avLst/>
          </a:prstGeom>
          <a:noFill/>
          <a:ln w="9525">
            <a:noFill/>
            <a:round/>
            <a:headEnd/>
            <a:tailEnd/>
          </a:ln>
          <a:effectLst/>
        </p:spPr>
        <p:txBody>
          <a:bodyPr wrap="square" lIns="78741" tIns="40945" rIns="78741" bIns="40945">
            <a:spAutoFit/>
          </a:bodyPr>
          <a:lstStyle/>
          <a:p>
            <a:pPr marL="285750" indent="-285750">
              <a:spcBef>
                <a:spcPts val="600"/>
              </a:spcBef>
              <a:spcAft>
                <a:spcPts val="600"/>
              </a:spcAft>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ΛΗΨΗ ΚΑΘΕΤΑ ΣΤΗΝ ΤΡΟΧΙΑ</a:t>
            </a:r>
            <a:r>
              <a:rPr lang="en-US" altLang="el-GR" sz="2400" dirty="0">
                <a:latin typeface="Arial" charset="0"/>
                <a:ea typeface="Microsoft YaHei" charset="-122"/>
                <a:cs typeface="Arial" charset="0"/>
              </a:rPr>
              <a:t> (IRS-1C,1D, SPOT1-4)</a:t>
            </a:r>
          </a:p>
          <a:p>
            <a:pPr marL="285750" indent="-285750">
              <a:spcBef>
                <a:spcPts val="600"/>
              </a:spcBef>
              <a:buSzPct val="8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Καλύτερη γεωμετρία των εικόνων =&gt; καλύτερη παράλλαξη άρα καλύτερη ακρίβεια</a:t>
            </a:r>
          </a:p>
          <a:p>
            <a:pPr marL="285750" indent="-285750">
              <a:spcBef>
                <a:spcPts val="600"/>
              </a:spcBef>
              <a:buSzPct val="8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Μεγαλύτερο αρχείο </a:t>
            </a:r>
            <a:r>
              <a:rPr lang="el-GR" altLang="el-GR" sz="2400" dirty="0" smtClean="0">
                <a:latin typeface="Arial" charset="0"/>
                <a:ea typeface="Microsoft YaHei" charset="-122"/>
                <a:cs typeface="Arial" charset="0"/>
              </a:rPr>
              <a:t>εικόνων</a:t>
            </a:r>
            <a:endParaRPr lang="en-US" altLang="el-GR" sz="2400" dirty="0" smtClean="0">
              <a:latin typeface="Arial" charset="0"/>
              <a:ea typeface="Microsoft YaHei" charset="-122"/>
              <a:cs typeface="Arial" charset="0"/>
            </a:endParaRPr>
          </a:p>
          <a:p>
            <a:pPr>
              <a:spcBef>
                <a:spcPts val="600"/>
              </a:spcBef>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400" dirty="0">
              <a:latin typeface="Arial" charset="0"/>
              <a:ea typeface="Microsoft YaHei" charset="-122"/>
              <a:cs typeface="Arial" charset="0"/>
            </a:endParaRPr>
          </a:p>
          <a:p>
            <a:pPr marL="285750" indent="-285750">
              <a:spcBef>
                <a:spcPts val="600"/>
              </a:spcBef>
              <a:spcAft>
                <a:spcPts val="600"/>
              </a:spcAft>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ΛΗΨΗ ΚΑΤΑ ΜΗΚΟΣ ΤΗΣ ΤΡΟΧΙΑΣ (</a:t>
            </a:r>
            <a:r>
              <a:rPr lang="en-US" altLang="el-GR" sz="2400" dirty="0">
                <a:latin typeface="Arial" charset="0"/>
                <a:ea typeface="Microsoft YaHei" charset="-122"/>
                <a:cs typeface="Arial" charset="0"/>
              </a:rPr>
              <a:t>TERRA ASTER, SPOT5, CARTOSAT, ALOS PRISM)</a:t>
            </a:r>
          </a:p>
          <a:p>
            <a:pPr marL="285750" indent="-285750">
              <a:spcBef>
                <a:spcPts val="600"/>
              </a:spcBef>
              <a:buSzPct val="8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Καλύτερη </a:t>
            </a:r>
            <a:r>
              <a:rPr lang="el-GR" altLang="el-GR" sz="2400" dirty="0" err="1">
                <a:latin typeface="Arial" charset="0"/>
                <a:ea typeface="Microsoft YaHei" charset="-122"/>
                <a:cs typeface="Arial" charset="0"/>
              </a:rPr>
              <a:t>ραδιομετρία</a:t>
            </a:r>
            <a:r>
              <a:rPr lang="el-GR" altLang="el-GR" sz="2400" dirty="0">
                <a:latin typeface="Arial" charset="0"/>
                <a:ea typeface="Microsoft YaHei" charset="-122"/>
                <a:cs typeface="Arial" charset="0"/>
              </a:rPr>
              <a:t> των εικόνων =&gt; ευκολότερη συσχέτιση άρα καλύτερο αποτέλεσμα</a:t>
            </a:r>
          </a:p>
          <a:p>
            <a:pPr marL="285750" indent="-285750">
              <a:spcBef>
                <a:spcPts val="600"/>
              </a:spcBef>
              <a:buSzPct val="8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Μικρότερος χρόνος αναζήτησης (έρευνα για μία λήψη)</a:t>
            </a:r>
          </a:p>
        </p:txBody>
      </p:sp>
      <p:sp>
        <p:nvSpPr>
          <p:cNvPr id="50179" name="Rectangle 1"/>
          <p:cNvSpPr>
            <a:spLocks noGrp="1" noChangeArrowheads="1"/>
          </p:cNvSpPr>
          <p:nvPr>
            <p:ph type="title"/>
          </p:nvPr>
        </p:nvSpPr>
        <p:spPr>
          <a:xfrm>
            <a:off x="0" y="294035"/>
            <a:ext cx="9142413" cy="97472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ΨΜΑ από Οπτικά </a:t>
            </a:r>
            <a:r>
              <a:rPr lang="el-GR" altLang="el-GR" sz="3600" b="1" dirty="0" err="1" smtClean="0">
                <a:latin typeface="Arial" charset="0"/>
                <a:cs typeface="Arial" charset="0"/>
              </a:rPr>
              <a:t>Τηλεπισκοπικά</a:t>
            </a:r>
            <a:r>
              <a:rPr lang="el-GR" altLang="el-GR" sz="3600" b="1" dirty="0" smtClean="0">
                <a:latin typeface="Arial" charset="0"/>
                <a:cs typeface="Arial" charset="0"/>
              </a:rPr>
              <a:t> Δεδομένα </a:t>
            </a:r>
            <a:r>
              <a:rPr lang="el-GR" altLang="el-GR" sz="2800" b="1" dirty="0" smtClean="0">
                <a:latin typeface="Arial" charset="0"/>
                <a:cs typeface="Arial" charset="0"/>
              </a:rPr>
              <a:t>(</a:t>
            </a:r>
            <a:r>
              <a:rPr lang="en-US" altLang="el-GR" sz="2800" b="1" dirty="0" smtClean="0">
                <a:latin typeface="Arial" charset="0"/>
                <a:cs typeface="Arial" charset="0"/>
              </a:rPr>
              <a:t>4</a:t>
            </a:r>
            <a:r>
              <a:rPr lang="el-GR" altLang="el-GR" sz="2800" b="1" dirty="0" smtClean="0">
                <a:latin typeface="Arial" charset="0"/>
                <a:cs typeface="Arial" charset="0"/>
              </a:rPr>
              <a:t>)</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0" y="188640"/>
            <a:ext cx="9142413" cy="118427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Προβλήματα Συσχέτισης όταν η Λήψη είναι Κάθετα στην Τροχιά </a:t>
            </a:r>
            <a:r>
              <a:rPr lang="el-GR" altLang="el-GR" sz="2800" b="1" dirty="0" smtClean="0">
                <a:latin typeface="Arial" charset="0"/>
                <a:cs typeface="Arial" charset="0"/>
              </a:rPr>
              <a:t>(1)</a:t>
            </a:r>
          </a:p>
        </p:txBody>
      </p:sp>
      <p:pic>
        <p:nvPicPr>
          <p:cNvPr id="51203" name="Picture 2"/>
          <p:cNvPicPr>
            <a:picLocks noChangeAspect="1" noChangeArrowheads="1"/>
          </p:cNvPicPr>
          <p:nvPr/>
        </p:nvPicPr>
        <p:blipFill>
          <a:blip r:embed="rId3" cstate="print"/>
          <a:srcRect/>
          <a:stretch>
            <a:fillRect/>
          </a:stretch>
        </p:blipFill>
        <p:spPr bwMode="auto">
          <a:xfrm>
            <a:off x="827336" y="2008070"/>
            <a:ext cx="7489328" cy="4085226"/>
          </a:xfrm>
          <a:prstGeom prst="rect">
            <a:avLst/>
          </a:prstGeom>
          <a:noFill/>
          <a:ln w="9525">
            <a:noFill/>
            <a:round/>
            <a:headEnd/>
            <a:tailEnd/>
          </a:ln>
          <a:effectLst/>
        </p:spPr>
      </p:pic>
      <p:sp>
        <p:nvSpPr>
          <p:cNvPr id="4" name="TextBox 3"/>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7</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cstate="print"/>
          <a:srcRect/>
          <a:stretch>
            <a:fillRect/>
          </a:stretch>
        </p:blipFill>
        <p:spPr bwMode="auto">
          <a:xfrm>
            <a:off x="292894" y="1884834"/>
            <a:ext cx="8558212" cy="4208462"/>
          </a:xfrm>
          <a:prstGeom prst="rect">
            <a:avLst/>
          </a:prstGeom>
          <a:noFill/>
          <a:ln w="9525">
            <a:noFill/>
            <a:round/>
            <a:headEnd/>
            <a:tailEnd/>
          </a:ln>
          <a:effectLst/>
        </p:spPr>
      </p:pic>
      <p:sp>
        <p:nvSpPr>
          <p:cNvPr id="52227" name="Rectangle 1"/>
          <p:cNvSpPr>
            <a:spLocks noGrp="1" noChangeArrowheads="1"/>
          </p:cNvSpPr>
          <p:nvPr>
            <p:ph type="title"/>
          </p:nvPr>
        </p:nvSpPr>
        <p:spPr>
          <a:xfrm>
            <a:off x="0" y="188640"/>
            <a:ext cx="9142413" cy="118427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Προβλήματα Συσχέτισης όταν η Λήψη είναι Κάθετα στην Τροχιά </a:t>
            </a:r>
            <a:r>
              <a:rPr lang="el-GR" altLang="el-GR" sz="2800" b="1" dirty="0" smtClean="0">
                <a:latin typeface="Arial" charset="0"/>
                <a:cs typeface="Arial" charset="0"/>
              </a:rPr>
              <a:t>(2)</a:t>
            </a:r>
          </a:p>
        </p:txBody>
      </p:sp>
      <p:sp>
        <p:nvSpPr>
          <p:cNvPr id="4" name="TextBox 3"/>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8</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01675" y="1772816"/>
            <a:ext cx="7740650" cy="512762"/>
          </a:xfrm>
          <a:prstGeom prst="rect">
            <a:avLst/>
          </a:prstGeom>
          <a:noFill/>
          <a:ln w="9525">
            <a:noFill/>
            <a:round/>
            <a:headEnd/>
            <a:tailEnd/>
          </a:ln>
          <a:effectLst/>
        </p:spPr>
        <p:txBody>
          <a:bodyPr lIns="78741" tIns="40945" rIns="78741" bIns="40945">
            <a:spAutoFit/>
          </a:bodyPr>
          <a:lstStyle/>
          <a:p>
            <a:pPr algn="ctr">
              <a:spcBef>
                <a:spcPts val="1313"/>
              </a:spcBef>
              <a:buClr>
                <a:srgbClr val="EAEAEA"/>
              </a:buClr>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charset="-122"/>
                <a:cs typeface="Arial" charset="0"/>
              </a:rPr>
              <a:t>Εξαιτίας του διαφορετικού χρόνου λήψης των εικόνων</a:t>
            </a:r>
            <a:r>
              <a:rPr lang="el-GR" altLang="el-GR" sz="2800" dirty="0">
                <a:latin typeface="Arial" charset="0"/>
                <a:ea typeface="Microsoft YaHei" charset="-122"/>
                <a:cs typeface="Arial" charset="0"/>
              </a:rPr>
              <a:t>.</a:t>
            </a:r>
          </a:p>
        </p:txBody>
      </p:sp>
      <p:sp>
        <p:nvSpPr>
          <p:cNvPr id="53251" name="Rectangle 1"/>
          <p:cNvSpPr>
            <a:spLocks noGrp="1" noChangeArrowheads="1"/>
          </p:cNvSpPr>
          <p:nvPr>
            <p:ph type="title"/>
          </p:nvPr>
        </p:nvSpPr>
        <p:spPr>
          <a:xfrm>
            <a:off x="0" y="188640"/>
            <a:ext cx="9142413" cy="118427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Προβλήματα Συσχέτισης όταν η Λήψη είναι Κάθετα στην Τροχιά </a:t>
            </a:r>
            <a:r>
              <a:rPr lang="el-GR" altLang="el-GR" sz="2800" b="1" dirty="0" smtClean="0">
                <a:latin typeface="Arial" charset="0"/>
                <a:cs typeface="Arial" charset="0"/>
              </a:rPr>
              <a:t>(3)</a:t>
            </a:r>
          </a:p>
        </p:txBody>
      </p:sp>
      <p:grpSp>
        <p:nvGrpSpPr>
          <p:cNvPr id="2" name="Ομάδα 11"/>
          <p:cNvGrpSpPr>
            <a:grpSpLocks/>
          </p:cNvGrpSpPr>
          <p:nvPr/>
        </p:nvGrpSpPr>
        <p:grpSpPr bwMode="auto">
          <a:xfrm>
            <a:off x="612000" y="2492896"/>
            <a:ext cx="7920000" cy="3600000"/>
            <a:chOff x="1176338" y="1576388"/>
            <a:chExt cx="7181847" cy="3917950"/>
          </a:xfrm>
        </p:grpSpPr>
        <p:pic>
          <p:nvPicPr>
            <p:cNvPr id="53253" name="Picture 3"/>
            <p:cNvPicPr>
              <a:picLocks noChangeAspect="1" noChangeArrowheads="1"/>
            </p:cNvPicPr>
            <p:nvPr/>
          </p:nvPicPr>
          <p:blipFill>
            <a:blip r:embed="rId3" cstate="print"/>
            <a:srcRect/>
            <a:stretch>
              <a:fillRect/>
            </a:stretch>
          </p:blipFill>
          <p:spPr bwMode="auto">
            <a:xfrm>
              <a:off x="1176338" y="1576388"/>
              <a:ext cx="3500437" cy="3917950"/>
            </a:xfrm>
            <a:prstGeom prst="rect">
              <a:avLst/>
            </a:prstGeom>
            <a:noFill/>
            <a:ln w="9525">
              <a:noFill/>
              <a:round/>
              <a:headEnd/>
              <a:tailEnd/>
            </a:ln>
            <a:effectLst/>
          </p:spPr>
        </p:pic>
        <p:pic>
          <p:nvPicPr>
            <p:cNvPr id="53254" name="Picture 4"/>
            <p:cNvPicPr>
              <a:picLocks noChangeAspect="1" noChangeArrowheads="1"/>
            </p:cNvPicPr>
            <p:nvPr/>
          </p:nvPicPr>
          <p:blipFill>
            <a:blip r:embed="rId4" cstate="print"/>
            <a:srcRect/>
            <a:stretch>
              <a:fillRect/>
            </a:stretch>
          </p:blipFill>
          <p:spPr bwMode="auto">
            <a:xfrm>
              <a:off x="4964111" y="1576388"/>
              <a:ext cx="3394074" cy="3895725"/>
            </a:xfrm>
            <a:prstGeom prst="rect">
              <a:avLst/>
            </a:prstGeom>
            <a:noFill/>
            <a:ln w="9525">
              <a:noFill/>
              <a:round/>
              <a:headEnd/>
              <a:tailEnd/>
            </a:ln>
            <a:effectLst/>
          </p:spPr>
        </p:pic>
        <p:sp>
          <p:nvSpPr>
            <p:cNvPr id="53255" name="Line 5"/>
            <p:cNvSpPr>
              <a:spLocks noChangeShapeType="1"/>
            </p:cNvSpPr>
            <p:nvPr/>
          </p:nvSpPr>
          <p:spPr bwMode="auto">
            <a:xfrm>
              <a:off x="6010275" y="1851025"/>
              <a:ext cx="979488" cy="617538"/>
            </a:xfrm>
            <a:prstGeom prst="line">
              <a:avLst/>
            </a:prstGeom>
            <a:noFill/>
            <a:ln w="9360">
              <a:solidFill>
                <a:srgbClr val="FF0000"/>
              </a:solidFill>
              <a:miter lim="800000"/>
              <a:headEnd/>
              <a:tailEnd type="triangle" w="med" len="med"/>
            </a:ln>
            <a:effectLst/>
          </p:spPr>
          <p:txBody>
            <a:bodyPr lIns="80001" tIns="40000" rIns="80001" bIns="40000"/>
            <a:lstStyle/>
            <a:p>
              <a:endParaRPr lang="el-GR"/>
            </a:p>
          </p:txBody>
        </p:sp>
        <p:sp>
          <p:nvSpPr>
            <p:cNvPr id="53256" name="Line 6"/>
            <p:cNvSpPr>
              <a:spLocks noChangeShapeType="1"/>
            </p:cNvSpPr>
            <p:nvPr/>
          </p:nvSpPr>
          <p:spPr bwMode="auto">
            <a:xfrm>
              <a:off x="2220913" y="1851025"/>
              <a:ext cx="979487" cy="617538"/>
            </a:xfrm>
            <a:prstGeom prst="line">
              <a:avLst/>
            </a:prstGeom>
            <a:noFill/>
            <a:ln w="9360">
              <a:solidFill>
                <a:srgbClr val="FF0000"/>
              </a:solidFill>
              <a:miter lim="800000"/>
              <a:headEnd/>
              <a:tailEnd type="triangle" w="med" len="med"/>
            </a:ln>
            <a:effectLst/>
          </p:spPr>
          <p:txBody>
            <a:bodyPr lIns="80001" tIns="40000" rIns="80001" bIns="40000"/>
            <a:lstStyle/>
            <a:p>
              <a:endParaRPr lang="el-GR"/>
            </a:p>
          </p:txBody>
        </p:sp>
      </p:grpSp>
      <p:sp>
        <p:nvSpPr>
          <p:cNvPr id="9" name="TextBox 8"/>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9</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1872000" y="1484784"/>
            <a:ext cx="5400000" cy="4712697"/>
          </a:xfrm>
          <a:prstGeom prst="rect">
            <a:avLst/>
          </a:prstGeom>
          <a:noFill/>
          <a:ln w="9525">
            <a:noFill/>
            <a:round/>
            <a:headEnd/>
            <a:tailEnd/>
          </a:ln>
          <a:effectLst/>
        </p:spPr>
      </p:pic>
      <p:sp>
        <p:nvSpPr>
          <p:cNvPr id="54275" name="Rectangle 1"/>
          <p:cNvSpPr>
            <a:spLocks noGrp="1" noChangeArrowheads="1"/>
          </p:cNvSpPr>
          <p:nvPr>
            <p:ph type="title"/>
          </p:nvPr>
        </p:nvSpPr>
        <p:spPr>
          <a:xfrm>
            <a:off x="-107950" y="116632"/>
            <a:ext cx="9359900" cy="1007839"/>
          </a:xfrm>
        </p:spPr>
        <p:txBody>
          <a:bodyPr/>
          <a:lstStyle/>
          <a:p>
            <a:pPr algn="l">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Προβλήματα από τις</a:t>
            </a:r>
            <a:r>
              <a:rPr lang="en-US" altLang="el-GR" sz="3600" b="1" dirty="0">
                <a:latin typeface="Arial" charset="0"/>
                <a:cs typeface="Arial" charset="0"/>
              </a:rPr>
              <a:t> </a:t>
            </a:r>
            <a:r>
              <a:rPr lang="el-GR" altLang="el-GR" sz="3600" b="1" dirty="0" smtClean="0">
                <a:latin typeface="Arial" charset="0"/>
                <a:cs typeface="Arial" charset="0"/>
              </a:rPr>
              <a:t>Καιρικές Συνθήκες </a:t>
            </a:r>
            <a:r>
              <a:rPr lang="el-GR" altLang="el-GR" sz="2800" b="1" dirty="0" smtClean="0">
                <a:latin typeface="Arial" charset="0"/>
                <a:cs typeface="Arial" charset="0"/>
              </a:rPr>
              <a:t>(1)</a:t>
            </a:r>
            <a:endParaRPr lang="el-GR" altLang="el-GR" sz="2000" b="1" dirty="0" smtClean="0">
              <a:latin typeface="Arial" charset="0"/>
              <a:cs typeface="Arial" charset="0"/>
            </a:endParaRPr>
          </a:p>
        </p:txBody>
      </p:sp>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10</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61925"/>
            <a:ext cx="8229600" cy="1143000"/>
          </a:xfrm>
        </p:spPr>
        <p:txBody>
          <a:bodyPr/>
          <a:lstStyle/>
          <a:p>
            <a:r>
              <a:rPr lang="el-GR" b="1" smtClean="0">
                <a:latin typeface="Arial" charset="0"/>
                <a:cs typeface="Arial" charset="0"/>
              </a:rPr>
              <a:t>Άδειες Χρήσης</a:t>
            </a:r>
          </a:p>
        </p:txBody>
      </p:sp>
      <p:sp>
        <p:nvSpPr>
          <p:cNvPr id="3075" name="Content Placeholder 2"/>
          <p:cNvSpPr>
            <a:spLocks noGrp="1"/>
          </p:cNvSpPr>
          <p:nvPr>
            <p:ph idx="1"/>
          </p:nvPr>
        </p:nvSpPr>
        <p:spPr>
          <a:xfrm>
            <a:off x="107950" y="981075"/>
            <a:ext cx="8928100" cy="1584325"/>
          </a:xfrm>
        </p:spPr>
        <p:txBody>
          <a:bodyPr/>
          <a:lstStyle/>
          <a:p>
            <a:pPr marL="0" indent="0">
              <a:buFont typeface="Arial" charset="0"/>
              <a:buNone/>
            </a:pPr>
            <a:r>
              <a:rPr lang="el-GR" sz="1800" smtClean="0">
                <a:latin typeface="Arial" charset="0"/>
                <a:cs typeface="Arial"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pPr>
            <a:endParaRPr lang="el-GR" sz="2000" smtClean="0"/>
          </a:p>
        </p:txBody>
      </p:sp>
      <p:pic>
        <p:nvPicPr>
          <p:cNvPr id="307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554413" y="2573338"/>
            <a:ext cx="2035175" cy="711200"/>
          </a:xfrm>
          <a:prstGeom prst="rect">
            <a:avLst/>
          </a:prstGeom>
          <a:noFill/>
          <a:ln w="9525">
            <a:noFill/>
            <a:miter lim="800000"/>
            <a:headEnd/>
            <a:tailEnd/>
          </a:ln>
        </p:spPr>
      </p:pic>
      <p:sp>
        <p:nvSpPr>
          <p:cNvPr id="6" name="TextBox 5"/>
          <p:cNvSpPr txBox="1"/>
          <p:nvPr/>
        </p:nvSpPr>
        <p:spPr>
          <a:xfrm>
            <a:off x="107950" y="3213100"/>
            <a:ext cx="9036050" cy="3644900"/>
          </a:xfrm>
          <a:prstGeom prst="rect">
            <a:avLst/>
          </a:prstGeom>
        </p:spPr>
        <p:txBody>
          <a:bodyPr anchor="ctr"/>
          <a:lstStyle/>
          <a:p>
            <a:pPr>
              <a:defRPr/>
            </a:pPr>
            <a:r>
              <a:rPr lang="el-GR" sz="1800" dirty="0">
                <a:latin typeface="Arial" pitchFamily="34" charset="0"/>
                <a:cs typeface="Arial" pitchFamily="34" charset="0"/>
              </a:rPr>
              <a:t>[1] http://creativecommons.org/licenses/by-nc-sa/4.0/ </a:t>
            </a:r>
            <a:endParaRPr lang="en-US" sz="1800" dirty="0">
              <a:latin typeface="Arial" pitchFamily="34" charset="0"/>
              <a:cs typeface="Arial" pitchFamily="34" charset="0"/>
            </a:endParaRPr>
          </a:p>
          <a:p>
            <a:pP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Ως </a:t>
            </a:r>
            <a:r>
              <a:rPr lang="el-GR" sz="1800" b="1" dirty="0">
                <a:latin typeface="Arial" pitchFamily="34" charset="0"/>
                <a:cs typeface="Arial" pitchFamily="34" charset="0"/>
              </a:rPr>
              <a:t>Μη Εμπορική</a:t>
            </a:r>
            <a:r>
              <a:rPr lang="el-GR" sz="1800" dirty="0">
                <a:latin typeface="Arial" pitchFamily="34" charset="0"/>
                <a:cs typeface="Arial" pitchFamily="34" charset="0"/>
              </a:rPr>
              <a:t> ορίζεται η χρήση:</a:t>
            </a:r>
          </a:p>
          <a:p>
            <a:pPr marL="342900" indent="-342900">
              <a:buFont typeface="Arial" panose="020B0604020202020204" pitchFamily="34" charset="0"/>
              <a:buChar char="•"/>
              <a:defRPr/>
            </a:pPr>
            <a:r>
              <a:rPr lang="el-GR" sz="1800" dirty="0">
                <a:latin typeface="Arial" pitchFamily="34" charset="0"/>
                <a:cs typeface="Arial" pitchFamily="34" charset="0"/>
              </a:rPr>
              <a:t>που δεν περιλαμβάνει άμεσο ή έμμεσο οικονομικό όφελος από την χρήση του έργου, για το διανομέα του έργου και </a:t>
            </a:r>
            <a:r>
              <a:rPr lang="el-GR" sz="1800" dirty="0" err="1">
                <a:latin typeface="Arial" pitchFamily="34" charset="0"/>
                <a:cs typeface="Arial" pitchFamily="34" charset="0"/>
              </a:rPr>
              <a:t>αδειοδόχο</a:t>
            </a:r>
            <a:endParaRPr lang="el-GR" sz="1800" dirty="0">
              <a:latin typeface="Arial" pitchFamily="34" charset="0"/>
              <a:cs typeface="Arial" pitchFamily="34" charset="0"/>
            </a:endParaRP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προσπορίζει στο διανομέα του έργου και</a:t>
            </a:r>
            <a:r>
              <a:rPr lang="en-GB" sz="1800" dirty="0">
                <a:latin typeface="Arial" pitchFamily="34" charset="0"/>
                <a:cs typeface="Arial" pitchFamily="34" charset="0"/>
              </a:rPr>
              <a:t> </a:t>
            </a:r>
            <a:r>
              <a:rPr lang="el-GR" sz="1800" dirty="0" err="1">
                <a:latin typeface="Arial" pitchFamily="34" charset="0"/>
                <a:cs typeface="Arial" pitchFamily="34" charset="0"/>
              </a:rPr>
              <a:t>αδειοδόχο</a:t>
            </a:r>
            <a:r>
              <a:rPr lang="en-GB" sz="1800" dirty="0">
                <a:latin typeface="Arial" pitchFamily="34" charset="0"/>
                <a:cs typeface="Arial" pitchFamily="34" charset="0"/>
              </a:rPr>
              <a:t> </a:t>
            </a:r>
            <a:r>
              <a:rPr lang="el-GR" sz="1800" dirty="0">
                <a:latin typeface="Arial" pitchFamily="34" charset="0"/>
                <a:cs typeface="Arial" pitchFamily="34" charset="0"/>
              </a:rPr>
              <a:t>έμμεσο οικονομικό όφελος (π.χ. διαφημίσεις) από την προβολή του έργου σε διαδικτυακό </a:t>
            </a:r>
            <a:r>
              <a:rPr lang="el-GR" sz="1800" dirty="0">
                <a:latin typeface="Arial" pitchFamily="34" charset="0"/>
                <a:cs typeface="Arial" pitchFamily="34" charset="0"/>
              </a:rPr>
              <a:t>τόπο</a:t>
            </a:r>
            <a:endParaRPr lang="en-US" sz="1800" dirty="0">
              <a:latin typeface="Arial" pitchFamily="34" charset="0"/>
              <a:cs typeface="Arial" pitchFamily="34" charset="0"/>
            </a:endParaRPr>
          </a:p>
          <a:p>
            <a:pPr marL="342900" indent="-342900">
              <a:buFont typeface="Arial" panose="020B0604020202020204" pitchFamily="34" charset="0"/>
              <a:buChar cha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Ο </a:t>
            </a:r>
            <a:r>
              <a:rPr lang="el-GR" sz="1800" dirty="0">
                <a:latin typeface="Arial" pitchFamily="34" charset="0"/>
                <a:cs typeface="Arial" pitchFamily="34" charset="0"/>
              </a:rPr>
              <a:t>δικαιούχος μπορεί να παρέχει στον </a:t>
            </a:r>
            <a:r>
              <a:rPr lang="el-GR" sz="1800" dirty="0" err="1">
                <a:latin typeface="Arial" pitchFamily="34" charset="0"/>
                <a:cs typeface="Arial" pitchFamily="34" charset="0"/>
              </a:rPr>
              <a:t>αδειοδόχο</a:t>
            </a:r>
            <a:r>
              <a:rPr lang="el-GR" sz="1800" dirty="0">
                <a:latin typeface="Arial" pitchFamily="34" charset="0"/>
                <a:cs typeface="Arial" pitchFamily="34" charset="0"/>
              </a:rPr>
              <a:t> ξεχωριστή άδεια να χρησιμοποιεί το έργο για εμπορική χρήση, εφόσον αυτό του ζητηθεί</a:t>
            </a:r>
            <a:r>
              <a:rPr lang="el-GR" sz="1800" dirty="0">
                <a:latin typeface="Arial" pitchFamily="34" charset="0"/>
                <a:cs typeface="Arial" pitchFamily="34" charset="0"/>
              </a:rPr>
              <a:t>.</a:t>
            </a:r>
            <a:endParaRPr lang="el-G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cstate="print"/>
          <a:srcRect/>
          <a:stretch>
            <a:fillRect/>
          </a:stretch>
        </p:blipFill>
        <p:spPr bwMode="auto">
          <a:xfrm>
            <a:off x="1835872" y="1484784"/>
            <a:ext cx="5472257" cy="4680000"/>
          </a:xfrm>
          <a:prstGeom prst="rect">
            <a:avLst/>
          </a:prstGeom>
          <a:noFill/>
          <a:ln w="9525">
            <a:noFill/>
            <a:round/>
            <a:headEnd/>
            <a:tailEnd/>
          </a:ln>
          <a:effectLst/>
        </p:spPr>
      </p:pic>
      <p:sp>
        <p:nvSpPr>
          <p:cNvPr id="55299" name="Rectangle 1"/>
          <p:cNvSpPr>
            <a:spLocks noGrp="1" noChangeArrowheads="1"/>
          </p:cNvSpPr>
          <p:nvPr>
            <p:ph type="title"/>
          </p:nvPr>
        </p:nvSpPr>
        <p:spPr>
          <a:xfrm>
            <a:off x="-107950" y="116632"/>
            <a:ext cx="9359900" cy="1007839"/>
          </a:xfrm>
        </p:spPr>
        <p:txBody>
          <a:bodyPr/>
          <a:lstStyle/>
          <a:p>
            <a:pPr algn="l">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Προβλήματα από τις Καιρικές Συνθήκες </a:t>
            </a:r>
            <a:r>
              <a:rPr lang="el-GR" altLang="el-GR" sz="2800" b="1" dirty="0" smtClean="0">
                <a:latin typeface="Arial" charset="0"/>
                <a:cs typeface="Arial" charset="0"/>
              </a:rPr>
              <a:t>(2)</a:t>
            </a:r>
            <a:endParaRPr lang="el-GR" altLang="el-GR" sz="2000" b="1" dirty="0" smtClean="0">
              <a:latin typeface="Arial" charset="0"/>
              <a:cs typeface="Arial" charset="0"/>
            </a:endParaRPr>
          </a:p>
        </p:txBody>
      </p:sp>
      <p:sp>
        <p:nvSpPr>
          <p:cNvPr id="5" name="TextBox 4"/>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11</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107950" y="116632"/>
            <a:ext cx="9359900" cy="935831"/>
          </a:xfrm>
        </p:spPr>
        <p:txBody>
          <a:bodyPr/>
          <a:lstStyle/>
          <a:p>
            <a:pPr algn="l">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Προβλήματα από τις Καιρικές Συνθήκες </a:t>
            </a:r>
            <a:r>
              <a:rPr lang="el-GR" altLang="el-GR" sz="2800" b="1" dirty="0" smtClean="0">
                <a:latin typeface="Arial" charset="0"/>
                <a:cs typeface="Arial" charset="0"/>
              </a:rPr>
              <a:t>(3)</a:t>
            </a:r>
            <a:endParaRPr lang="el-GR" altLang="el-GR" sz="2000" b="1" dirty="0" smtClean="0">
              <a:latin typeface="Arial" charset="0"/>
              <a:cs typeface="Arial" charset="0"/>
            </a:endParaRPr>
          </a:p>
        </p:txBody>
      </p:sp>
      <p:pic>
        <p:nvPicPr>
          <p:cNvPr id="56323" name="Picture 3"/>
          <p:cNvPicPr>
            <a:picLocks noChangeAspect="1" noChangeArrowheads="1"/>
          </p:cNvPicPr>
          <p:nvPr/>
        </p:nvPicPr>
        <p:blipFill>
          <a:blip r:embed="rId2" cstate="print"/>
          <a:srcRect/>
          <a:stretch>
            <a:fillRect/>
          </a:stretch>
        </p:blipFill>
        <p:spPr bwMode="auto">
          <a:xfrm>
            <a:off x="1872000" y="1412776"/>
            <a:ext cx="5400000" cy="4706619"/>
          </a:xfrm>
          <a:prstGeom prst="rect">
            <a:avLst/>
          </a:prstGeom>
          <a:noFill/>
          <a:ln w="9525">
            <a:noFill/>
            <a:round/>
            <a:headEnd/>
            <a:tailEnd/>
          </a:ln>
          <a:effectLst/>
        </p:spPr>
      </p:pic>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12</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26988" y="1"/>
            <a:ext cx="9197976" cy="1340768"/>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smtClean="0">
                <a:latin typeface="Arial" charset="0"/>
                <a:cs typeface="Arial" charset="0"/>
              </a:rPr>
              <a:t>Παραδείγματα </a:t>
            </a:r>
            <a:r>
              <a:rPr lang="el-GR" altLang="el-GR" sz="3200" b="1" dirty="0" err="1" smtClean="0">
                <a:latin typeface="Arial" charset="0"/>
                <a:cs typeface="Arial" charset="0"/>
              </a:rPr>
              <a:t>Στερεοζευγών</a:t>
            </a:r>
            <a:r>
              <a:rPr lang="el-GR" altLang="el-GR" sz="3200" b="1" dirty="0" smtClean="0">
                <a:latin typeface="Arial" charset="0"/>
                <a:cs typeface="Arial" charset="0"/>
              </a:rPr>
              <a:t> με Διαφορετικές Χωρικές Διακριτικές Ικανότητες-</a:t>
            </a:r>
            <a:r>
              <a:rPr lang="en-US" altLang="el-GR" sz="3200" b="1" dirty="0" smtClean="0">
                <a:latin typeface="Arial" charset="0"/>
                <a:cs typeface="Arial" charset="0"/>
              </a:rPr>
              <a:t>ASTER 15m</a:t>
            </a:r>
            <a:r>
              <a:rPr lang="el-GR" altLang="el-GR" sz="3200" b="1" dirty="0" smtClean="0">
                <a:latin typeface="Arial" charset="0"/>
                <a:cs typeface="Arial" charset="0"/>
              </a:rPr>
              <a:t> </a:t>
            </a:r>
            <a:r>
              <a:rPr lang="el-GR" altLang="el-GR" sz="2400" b="1" dirty="0" smtClean="0">
                <a:latin typeface="Arial" charset="0"/>
                <a:cs typeface="Arial" charset="0"/>
              </a:rPr>
              <a:t>(1</a:t>
            </a:r>
            <a:r>
              <a:rPr lang="en-US" altLang="el-GR" sz="2400" b="1" dirty="0" smtClean="0">
                <a:latin typeface="Arial" charset="0"/>
                <a:cs typeface="Arial" charset="0"/>
              </a:rPr>
              <a:t>)</a:t>
            </a:r>
          </a:p>
        </p:txBody>
      </p:sp>
      <p:pic>
        <p:nvPicPr>
          <p:cNvPr id="57347" name="Picture 2"/>
          <p:cNvPicPr>
            <a:picLocks noChangeAspect="1" noChangeArrowheads="1"/>
          </p:cNvPicPr>
          <p:nvPr/>
        </p:nvPicPr>
        <p:blipFill>
          <a:blip r:embed="rId3" cstate="print"/>
          <a:srcRect/>
          <a:stretch>
            <a:fillRect/>
          </a:stretch>
        </p:blipFill>
        <p:spPr bwMode="auto">
          <a:xfrm>
            <a:off x="857081" y="1484784"/>
            <a:ext cx="7429838" cy="4680000"/>
          </a:xfrm>
          <a:prstGeom prst="rect">
            <a:avLst/>
          </a:prstGeom>
          <a:noFill/>
          <a:ln w="9525">
            <a:noFill/>
            <a:round/>
            <a:headEnd/>
            <a:tailEnd/>
          </a:ln>
          <a:effectLst/>
        </p:spPr>
      </p:pic>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13</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2" cstate="print"/>
          <a:srcRect/>
          <a:stretch>
            <a:fillRect/>
          </a:stretch>
        </p:blipFill>
        <p:spPr bwMode="auto">
          <a:xfrm>
            <a:off x="863725" y="1412875"/>
            <a:ext cx="7416550" cy="4680000"/>
          </a:xfrm>
          <a:prstGeom prst="rect">
            <a:avLst/>
          </a:prstGeom>
          <a:noFill/>
          <a:ln w="9525">
            <a:noFill/>
            <a:round/>
            <a:headEnd/>
            <a:tailEnd/>
          </a:ln>
          <a:effectLst/>
        </p:spPr>
      </p:pic>
      <p:sp>
        <p:nvSpPr>
          <p:cNvPr id="58371" name="Rectangle 1"/>
          <p:cNvSpPr>
            <a:spLocks noGrp="1" noChangeArrowheads="1"/>
          </p:cNvSpPr>
          <p:nvPr>
            <p:ph type="title"/>
          </p:nvPr>
        </p:nvSpPr>
        <p:spPr>
          <a:xfrm>
            <a:off x="0" y="-27384"/>
            <a:ext cx="9144000" cy="136842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smtClean="0">
                <a:latin typeface="Arial" charset="0"/>
                <a:cs typeface="Arial" charset="0"/>
              </a:rPr>
              <a:t>Παραδείγματα </a:t>
            </a:r>
            <a:r>
              <a:rPr lang="el-GR" altLang="el-GR" sz="3200" b="1" dirty="0" err="1" smtClean="0">
                <a:latin typeface="Arial" charset="0"/>
                <a:cs typeface="Arial" charset="0"/>
              </a:rPr>
              <a:t>Στερεοζευγών</a:t>
            </a:r>
            <a:r>
              <a:rPr lang="el-GR" altLang="el-GR" sz="3200" b="1" dirty="0" smtClean="0">
                <a:latin typeface="Arial" charset="0"/>
                <a:cs typeface="Arial" charset="0"/>
              </a:rPr>
              <a:t> με Διαφορετικές Χωρικές Διακριτικές Ικανότητες-</a:t>
            </a:r>
            <a:r>
              <a:rPr lang="en-US" altLang="el-GR" sz="3200" b="1" dirty="0" smtClean="0">
                <a:latin typeface="Arial" charset="0"/>
                <a:cs typeface="Arial" charset="0"/>
              </a:rPr>
              <a:t>ASTER 15m</a:t>
            </a:r>
            <a:r>
              <a:rPr lang="el-GR" altLang="el-GR" sz="3200" b="1" dirty="0" smtClean="0">
                <a:latin typeface="Arial" charset="0"/>
                <a:cs typeface="Arial" charset="0"/>
              </a:rPr>
              <a:t> </a:t>
            </a:r>
            <a:r>
              <a:rPr lang="el-GR" altLang="el-GR" sz="2400" b="1" dirty="0" smtClean="0">
                <a:latin typeface="Arial" charset="0"/>
                <a:cs typeface="Arial" charset="0"/>
              </a:rPr>
              <a:t>(2</a:t>
            </a:r>
            <a:r>
              <a:rPr lang="en-US" altLang="el-GR" sz="2400" b="1" dirty="0" smtClean="0">
                <a:latin typeface="Arial" charset="0"/>
                <a:cs typeface="Arial" charset="0"/>
              </a:rPr>
              <a:t>)</a:t>
            </a:r>
          </a:p>
        </p:txBody>
      </p:sp>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14</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0" y="116632"/>
            <a:ext cx="9144000" cy="1439862"/>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smtClean="0">
                <a:latin typeface="Arial" charset="0"/>
                <a:cs typeface="Arial" charset="0"/>
              </a:rPr>
              <a:t>Παραδείγματα </a:t>
            </a:r>
            <a:r>
              <a:rPr lang="el-GR" altLang="el-GR" sz="3200" b="1" dirty="0" err="1" smtClean="0">
                <a:latin typeface="Arial" charset="0"/>
                <a:cs typeface="Arial" charset="0"/>
              </a:rPr>
              <a:t>Στερεοζευγών</a:t>
            </a:r>
            <a:r>
              <a:rPr lang="el-GR" altLang="el-GR" sz="3200" b="1" dirty="0" smtClean="0">
                <a:latin typeface="Arial" charset="0"/>
                <a:cs typeface="Arial" charset="0"/>
              </a:rPr>
              <a:t> με Διαφορετικές Χωρικές Διακριτικές Ικανότητες- </a:t>
            </a:r>
            <a:r>
              <a:rPr lang="en-US" altLang="el-GR" sz="3200" b="1" dirty="0" smtClean="0">
                <a:latin typeface="Arial" charset="0"/>
                <a:cs typeface="Arial" charset="0"/>
              </a:rPr>
              <a:t>CARTOSAT 2.5m</a:t>
            </a:r>
            <a:r>
              <a:rPr lang="el-GR" altLang="el-GR" sz="3200" b="1" dirty="0" smtClean="0">
                <a:latin typeface="Arial" charset="0"/>
                <a:cs typeface="Arial" charset="0"/>
              </a:rPr>
              <a:t> </a:t>
            </a:r>
            <a:r>
              <a:rPr lang="el-GR" altLang="el-GR" sz="2400" b="1" dirty="0" smtClean="0">
                <a:latin typeface="Arial" charset="0"/>
                <a:cs typeface="Arial" charset="0"/>
              </a:rPr>
              <a:t>(1)</a:t>
            </a:r>
            <a:endParaRPr lang="en-US" altLang="el-GR" sz="2400" b="1" dirty="0" smtClean="0">
              <a:latin typeface="Arial" charset="0"/>
              <a:cs typeface="Arial" charset="0"/>
            </a:endParaRPr>
          </a:p>
        </p:txBody>
      </p:sp>
      <p:pic>
        <p:nvPicPr>
          <p:cNvPr id="59395" name="Picture 2"/>
          <p:cNvPicPr>
            <a:picLocks noChangeAspect="1" noChangeArrowheads="1"/>
          </p:cNvPicPr>
          <p:nvPr/>
        </p:nvPicPr>
        <p:blipFill>
          <a:blip r:embed="rId3" cstate="print"/>
          <a:srcRect/>
          <a:stretch>
            <a:fillRect/>
          </a:stretch>
        </p:blipFill>
        <p:spPr bwMode="auto">
          <a:xfrm>
            <a:off x="840245" y="1844824"/>
            <a:ext cx="7463511" cy="4320000"/>
          </a:xfrm>
          <a:prstGeom prst="rect">
            <a:avLst/>
          </a:prstGeom>
          <a:noFill/>
          <a:ln w="9525">
            <a:noFill/>
            <a:round/>
            <a:headEnd/>
            <a:tailEnd/>
          </a:ln>
          <a:effectLst/>
        </p:spPr>
      </p:pic>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15</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cstate="print"/>
          <a:srcRect/>
          <a:stretch>
            <a:fillRect/>
          </a:stretch>
        </p:blipFill>
        <p:spPr bwMode="auto">
          <a:xfrm>
            <a:off x="845840" y="1844675"/>
            <a:ext cx="7452321" cy="4320000"/>
          </a:xfrm>
          <a:prstGeom prst="rect">
            <a:avLst/>
          </a:prstGeom>
          <a:noFill/>
          <a:ln w="9525">
            <a:noFill/>
            <a:round/>
            <a:headEnd/>
            <a:tailEnd/>
          </a:ln>
          <a:effectLst/>
        </p:spPr>
      </p:pic>
      <p:sp>
        <p:nvSpPr>
          <p:cNvPr id="60419" name="Rectangle 1"/>
          <p:cNvSpPr>
            <a:spLocks noGrp="1" noChangeArrowheads="1"/>
          </p:cNvSpPr>
          <p:nvPr>
            <p:ph type="title"/>
          </p:nvPr>
        </p:nvSpPr>
        <p:spPr>
          <a:xfrm>
            <a:off x="0" y="116632"/>
            <a:ext cx="9144000" cy="1439862"/>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smtClean="0">
                <a:latin typeface="Arial" charset="0"/>
                <a:cs typeface="Arial" charset="0"/>
              </a:rPr>
              <a:t>Παραδείγματα </a:t>
            </a:r>
            <a:r>
              <a:rPr lang="el-GR" altLang="el-GR" sz="3200" b="1" dirty="0" err="1" smtClean="0">
                <a:latin typeface="Arial" charset="0"/>
                <a:cs typeface="Arial" charset="0"/>
              </a:rPr>
              <a:t>Στερεοζευγών</a:t>
            </a:r>
            <a:r>
              <a:rPr lang="el-GR" altLang="el-GR" sz="3200" b="1" dirty="0" smtClean="0">
                <a:latin typeface="Arial" charset="0"/>
                <a:cs typeface="Arial" charset="0"/>
              </a:rPr>
              <a:t> με Διαφορετικές Χωρικές Διακριτικές Ικανότητες- </a:t>
            </a:r>
            <a:r>
              <a:rPr lang="en-US" altLang="el-GR" sz="3200" b="1" dirty="0" smtClean="0">
                <a:latin typeface="Arial" charset="0"/>
                <a:cs typeface="Arial" charset="0"/>
              </a:rPr>
              <a:t>CARTOSAT 2.5m</a:t>
            </a:r>
            <a:r>
              <a:rPr lang="el-GR" altLang="el-GR" sz="3200" b="1" dirty="0" smtClean="0">
                <a:latin typeface="Arial" charset="0"/>
                <a:cs typeface="Arial" charset="0"/>
              </a:rPr>
              <a:t> </a:t>
            </a:r>
            <a:r>
              <a:rPr lang="el-GR" altLang="el-GR" sz="2400" b="1" dirty="0" smtClean="0">
                <a:latin typeface="Arial" charset="0"/>
                <a:cs typeface="Arial" charset="0"/>
              </a:rPr>
              <a:t>(2)</a:t>
            </a:r>
            <a:endParaRPr lang="en-US" altLang="el-GR" sz="2400" b="1" dirty="0" smtClean="0">
              <a:latin typeface="Arial" charset="0"/>
              <a:cs typeface="Arial" charset="0"/>
            </a:endParaRPr>
          </a:p>
        </p:txBody>
      </p:sp>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16</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cstate="print"/>
          <a:srcRect/>
          <a:stretch>
            <a:fillRect/>
          </a:stretch>
        </p:blipFill>
        <p:spPr bwMode="auto">
          <a:xfrm>
            <a:off x="827584" y="1844824"/>
            <a:ext cx="7488833" cy="4320000"/>
          </a:xfrm>
          <a:prstGeom prst="rect">
            <a:avLst/>
          </a:prstGeom>
          <a:noFill/>
          <a:ln w="9525">
            <a:noFill/>
            <a:round/>
            <a:headEnd/>
            <a:tailEnd/>
          </a:ln>
          <a:effectLst/>
        </p:spPr>
      </p:pic>
      <p:sp>
        <p:nvSpPr>
          <p:cNvPr id="61443" name="Rectangle 1"/>
          <p:cNvSpPr>
            <a:spLocks noGrp="1" noChangeArrowheads="1"/>
          </p:cNvSpPr>
          <p:nvPr>
            <p:ph type="title"/>
          </p:nvPr>
        </p:nvSpPr>
        <p:spPr>
          <a:xfrm>
            <a:off x="0" y="116632"/>
            <a:ext cx="9144000" cy="1439862"/>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smtClean="0">
                <a:latin typeface="Arial" charset="0"/>
                <a:cs typeface="Arial" charset="0"/>
              </a:rPr>
              <a:t>Παραδείγματα </a:t>
            </a:r>
            <a:r>
              <a:rPr lang="el-GR" altLang="el-GR" sz="3200" b="1" dirty="0" err="1" smtClean="0">
                <a:latin typeface="Arial" charset="0"/>
                <a:cs typeface="Arial" charset="0"/>
              </a:rPr>
              <a:t>Στερεοζευγών</a:t>
            </a:r>
            <a:r>
              <a:rPr lang="el-GR" altLang="el-GR" sz="3200" b="1" dirty="0" smtClean="0">
                <a:latin typeface="Arial" charset="0"/>
                <a:cs typeface="Arial" charset="0"/>
              </a:rPr>
              <a:t> με Διαφορετικές Χωρικές Διακριτικές Ικανότητες- </a:t>
            </a:r>
            <a:r>
              <a:rPr lang="en-US" altLang="el-GR" sz="3200" b="1" dirty="0" smtClean="0">
                <a:latin typeface="Arial" charset="0"/>
                <a:cs typeface="Arial" charset="0"/>
              </a:rPr>
              <a:t>CARTOSAT 2.5m</a:t>
            </a:r>
            <a:r>
              <a:rPr lang="el-GR" altLang="el-GR" sz="3200" b="1" dirty="0" smtClean="0">
                <a:latin typeface="Arial" charset="0"/>
                <a:cs typeface="Arial" charset="0"/>
              </a:rPr>
              <a:t> </a:t>
            </a:r>
            <a:r>
              <a:rPr lang="el-GR" altLang="el-GR" sz="2400" b="1" dirty="0" smtClean="0">
                <a:latin typeface="Arial" charset="0"/>
                <a:cs typeface="Arial" charset="0"/>
              </a:rPr>
              <a:t>(3)</a:t>
            </a:r>
            <a:endParaRPr lang="en-US" altLang="el-GR" sz="2400" b="1" dirty="0" smtClean="0">
              <a:latin typeface="Arial" charset="0"/>
              <a:cs typeface="Arial" charset="0"/>
            </a:endParaRPr>
          </a:p>
        </p:txBody>
      </p:sp>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17</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847341" y="1506538"/>
            <a:ext cx="7449318" cy="4680000"/>
          </a:xfrm>
          <a:prstGeom prst="rect">
            <a:avLst/>
          </a:prstGeom>
          <a:noFill/>
          <a:ln w="9525">
            <a:noFill/>
            <a:round/>
            <a:headEnd/>
            <a:tailEnd/>
          </a:ln>
          <a:effectLst/>
        </p:spPr>
      </p:pic>
      <p:sp>
        <p:nvSpPr>
          <p:cNvPr id="62467" name="Rectangle 1"/>
          <p:cNvSpPr txBox="1">
            <a:spLocks noChangeArrowheads="1"/>
          </p:cNvSpPr>
          <p:nvPr/>
        </p:nvSpPr>
        <p:spPr bwMode="auto">
          <a:xfrm>
            <a:off x="0" y="44451"/>
            <a:ext cx="9144000" cy="1080293"/>
          </a:xfrm>
          <a:prstGeom prst="rect">
            <a:avLst/>
          </a:prstGeom>
          <a:noFill/>
          <a:ln w="9525">
            <a:noFill/>
            <a:miter lim="800000"/>
            <a:headEnd/>
            <a:tailEnd/>
          </a:ln>
        </p:spPr>
        <p:txBody>
          <a:bodyPr anchor="ctr"/>
          <a:lstStyle/>
          <a:p>
            <a:pPr algn="ctr" eaLnBrk="0" hangingPunct="0">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a:latin typeface="Arial" charset="0"/>
                <a:cs typeface="Arial" charset="0"/>
              </a:rPr>
              <a:t>Παραδείγματα </a:t>
            </a:r>
            <a:r>
              <a:rPr lang="el-GR" altLang="el-GR" sz="3200" b="1" dirty="0" err="1">
                <a:latin typeface="Arial" charset="0"/>
                <a:cs typeface="Arial" charset="0"/>
              </a:rPr>
              <a:t>Στερεοζευγών</a:t>
            </a:r>
            <a:r>
              <a:rPr lang="el-GR" altLang="el-GR" sz="3200" b="1" dirty="0">
                <a:latin typeface="Arial" charset="0"/>
                <a:cs typeface="Arial" charset="0"/>
              </a:rPr>
              <a:t> με Διαφορετικές Χωρικές Διακριτικές Ικανότητες-</a:t>
            </a:r>
            <a:r>
              <a:rPr lang="en-US" altLang="el-GR" sz="3200" b="1" dirty="0">
                <a:latin typeface="Arial" charset="0"/>
                <a:cs typeface="Arial" charset="0"/>
              </a:rPr>
              <a:t>IKONOS 1m</a:t>
            </a:r>
            <a:r>
              <a:rPr lang="el-GR" altLang="el-GR" sz="3200" b="1" dirty="0">
                <a:latin typeface="Arial" charset="0"/>
                <a:cs typeface="Arial" charset="0"/>
              </a:rPr>
              <a:t> </a:t>
            </a:r>
            <a:r>
              <a:rPr lang="el-GR" altLang="el-GR" b="1" dirty="0">
                <a:latin typeface="Arial" charset="0"/>
                <a:cs typeface="Arial" charset="0"/>
              </a:rPr>
              <a:t>(1)</a:t>
            </a:r>
            <a:endParaRPr lang="en-US" altLang="el-GR" b="1" dirty="0">
              <a:latin typeface="Arial" charset="0"/>
              <a:cs typeface="Arial" charset="0"/>
            </a:endParaRPr>
          </a:p>
        </p:txBody>
      </p:sp>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18</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txBox="1">
            <a:spLocks noChangeArrowheads="1"/>
          </p:cNvSpPr>
          <p:nvPr/>
        </p:nvSpPr>
        <p:spPr bwMode="auto">
          <a:xfrm>
            <a:off x="0" y="44450"/>
            <a:ext cx="9144000" cy="1080294"/>
          </a:xfrm>
          <a:prstGeom prst="rect">
            <a:avLst/>
          </a:prstGeom>
          <a:noFill/>
          <a:ln w="9525">
            <a:noFill/>
            <a:miter lim="800000"/>
            <a:headEnd/>
            <a:tailEnd/>
          </a:ln>
        </p:spPr>
        <p:txBody>
          <a:bodyPr anchor="ctr"/>
          <a:lstStyle/>
          <a:p>
            <a:pPr algn="ctr" eaLnBrk="0" hangingPunct="0">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200" b="1" dirty="0">
                <a:latin typeface="Arial" charset="0"/>
                <a:cs typeface="Arial" charset="0"/>
              </a:rPr>
              <a:t>Παραδείγματα </a:t>
            </a:r>
            <a:r>
              <a:rPr lang="el-GR" altLang="el-GR" sz="3200" b="1" dirty="0" err="1">
                <a:latin typeface="Arial" charset="0"/>
                <a:cs typeface="Arial" charset="0"/>
              </a:rPr>
              <a:t>Στερεοζευγών</a:t>
            </a:r>
            <a:r>
              <a:rPr lang="el-GR" altLang="el-GR" sz="3200" b="1" dirty="0">
                <a:latin typeface="Arial" charset="0"/>
                <a:cs typeface="Arial" charset="0"/>
              </a:rPr>
              <a:t> με Διαφορετικές Χωρικές Διακριτικές Ικανότητες-</a:t>
            </a:r>
            <a:r>
              <a:rPr lang="en-US" altLang="el-GR" sz="3200" b="1" dirty="0">
                <a:latin typeface="Arial" charset="0"/>
                <a:cs typeface="Arial" charset="0"/>
              </a:rPr>
              <a:t>IKONOS 1m</a:t>
            </a:r>
            <a:r>
              <a:rPr lang="el-GR" altLang="el-GR" sz="3200" b="1" dirty="0">
                <a:latin typeface="Arial" charset="0"/>
                <a:cs typeface="Arial" charset="0"/>
              </a:rPr>
              <a:t> </a:t>
            </a:r>
            <a:r>
              <a:rPr lang="el-GR" altLang="el-GR" b="1" dirty="0">
                <a:latin typeface="Arial" charset="0"/>
                <a:cs typeface="Arial" charset="0"/>
              </a:rPr>
              <a:t>(</a:t>
            </a:r>
            <a:r>
              <a:rPr lang="en-US" altLang="el-GR" b="1" dirty="0">
                <a:latin typeface="Arial" charset="0"/>
                <a:cs typeface="Arial" charset="0"/>
              </a:rPr>
              <a:t>2</a:t>
            </a:r>
            <a:r>
              <a:rPr lang="el-GR" altLang="el-GR" b="1" dirty="0">
                <a:latin typeface="Arial" charset="0"/>
                <a:cs typeface="Arial" charset="0"/>
              </a:rPr>
              <a:t>)</a:t>
            </a:r>
            <a:endParaRPr lang="en-US" altLang="el-GR" b="1" dirty="0">
              <a:latin typeface="Arial" charset="0"/>
              <a:cs typeface="Arial" charset="0"/>
            </a:endParaRPr>
          </a:p>
        </p:txBody>
      </p:sp>
      <p:pic>
        <p:nvPicPr>
          <p:cNvPr id="63491" name="Picture 3"/>
          <p:cNvPicPr>
            <a:picLocks noChangeAspect="1" noChangeArrowheads="1"/>
          </p:cNvPicPr>
          <p:nvPr/>
        </p:nvPicPr>
        <p:blipFill>
          <a:blip r:embed="rId2" cstate="print"/>
          <a:srcRect/>
          <a:stretch>
            <a:fillRect/>
          </a:stretch>
        </p:blipFill>
        <p:spPr bwMode="auto">
          <a:xfrm>
            <a:off x="863663" y="1522413"/>
            <a:ext cx="7416674" cy="4680000"/>
          </a:xfrm>
          <a:prstGeom prst="rect">
            <a:avLst/>
          </a:prstGeom>
          <a:noFill/>
          <a:ln w="9525">
            <a:noFill/>
            <a:round/>
            <a:headEnd/>
            <a:tailEnd/>
          </a:ln>
          <a:effectLst/>
        </p:spPr>
      </p:pic>
      <p:sp>
        <p:nvSpPr>
          <p:cNvPr id="4" name="TextBox 3"/>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19</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1"/>
          <p:cNvSpPr>
            <a:spLocks noGrp="1"/>
          </p:cNvSpPr>
          <p:nvPr>
            <p:ph type="title"/>
          </p:nvPr>
        </p:nvSpPr>
        <p:spPr>
          <a:xfrm>
            <a:off x="0" y="143917"/>
            <a:ext cx="9144000" cy="1412875"/>
          </a:xfrm>
        </p:spPr>
        <p:txBody>
          <a:bodyPr/>
          <a:lstStyle/>
          <a:p>
            <a:r>
              <a:rPr lang="el-GR" altLang="el-GR" sz="4000" b="1" dirty="0" smtClean="0">
                <a:latin typeface="Arial" charset="0"/>
                <a:cs typeface="Arial" charset="0"/>
              </a:rPr>
              <a:t>Κύρια Χαρακτηριστικά των</a:t>
            </a:r>
            <a:r>
              <a:rPr lang="en-US" altLang="el-GR" sz="4000" b="1" dirty="0" smtClean="0">
                <a:latin typeface="Arial" charset="0"/>
                <a:cs typeface="Arial" charset="0"/>
              </a:rPr>
              <a:t> </a:t>
            </a:r>
            <a:r>
              <a:rPr lang="el-GR" altLang="el-GR" sz="4000" b="1" dirty="0" smtClean="0">
                <a:latin typeface="Arial" charset="0"/>
                <a:cs typeface="Arial" charset="0"/>
              </a:rPr>
              <a:t>Υψομετρικών Δεδομένων</a:t>
            </a:r>
            <a:endParaRPr lang="el-GR" altLang="el-GR" sz="4800" dirty="0" smtClean="0">
              <a:latin typeface="Arial" charset="0"/>
              <a:cs typeface="Arial" charset="0"/>
            </a:endParaRPr>
          </a:p>
        </p:txBody>
      </p:sp>
      <p:sp>
        <p:nvSpPr>
          <p:cNvPr id="3" name="Θέση περιεχομένου 2"/>
          <p:cNvSpPr>
            <a:spLocks noGrp="1"/>
          </p:cNvSpPr>
          <p:nvPr>
            <p:ph idx="1"/>
          </p:nvPr>
        </p:nvSpPr>
        <p:spPr>
          <a:xfrm>
            <a:off x="107504" y="2709192"/>
            <a:ext cx="9036496" cy="3240088"/>
          </a:xfrm>
        </p:spPr>
        <p:txBody>
          <a:bodyPr/>
          <a:lstStyle/>
          <a:p>
            <a:pPr>
              <a:defRPr/>
            </a:pPr>
            <a:r>
              <a:rPr lang="el-GR" sz="2800" dirty="0" smtClean="0">
                <a:latin typeface="Arial" panose="020B0604020202020204" pitchFamily="34" charset="0"/>
                <a:cs typeface="Arial" panose="020B0604020202020204" pitchFamily="34" charset="0"/>
              </a:rPr>
              <a:t>Ακρίβεια</a:t>
            </a:r>
          </a:p>
          <a:p>
            <a:pPr>
              <a:defRPr/>
            </a:pPr>
            <a:endParaRPr lang="el-GR" sz="2800" dirty="0">
              <a:latin typeface="Arial" panose="020B0604020202020204" pitchFamily="34" charset="0"/>
              <a:cs typeface="Arial" panose="020B0604020202020204" pitchFamily="34" charset="0"/>
            </a:endParaRPr>
          </a:p>
          <a:p>
            <a:pPr>
              <a:defRPr/>
            </a:pPr>
            <a:r>
              <a:rPr lang="el-GR" sz="2800" dirty="0" smtClean="0">
                <a:latin typeface="Arial" panose="020B0604020202020204" pitchFamily="34" charset="0"/>
                <a:cs typeface="Arial" panose="020B0604020202020204" pitchFamily="34" charset="0"/>
              </a:rPr>
              <a:t>Πυκνότητα</a:t>
            </a:r>
          </a:p>
          <a:p>
            <a:pPr>
              <a:defRPr/>
            </a:pPr>
            <a:endParaRPr lang="el-GR" sz="2800" dirty="0">
              <a:latin typeface="Arial" panose="020B0604020202020204" pitchFamily="34" charset="0"/>
              <a:cs typeface="Arial" panose="020B0604020202020204" pitchFamily="34" charset="0"/>
            </a:endParaRPr>
          </a:p>
          <a:p>
            <a:pPr>
              <a:defRPr/>
            </a:pPr>
            <a:r>
              <a:rPr lang="el-GR" sz="2800" dirty="0">
                <a:latin typeface="Arial" panose="020B0604020202020204" pitchFamily="34" charset="0"/>
                <a:cs typeface="Arial" panose="020B0604020202020204" pitchFamily="34" charset="0"/>
              </a:rPr>
              <a:t>Χωρικό πρότυπο συλλογής </a:t>
            </a:r>
            <a:r>
              <a:rPr lang="el-GR" sz="2800" dirty="0" smtClean="0">
                <a:latin typeface="Arial" panose="020B0604020202020204" pitchFamily="34" charset="0"/>
                <a:cs typeface="Arial" panose="020B0604020202020204" pitchFamily="34" charset="0"/>
              </a:rPr>
              <a:t>δεδομένων</a:t>
            </a:r>
            <a:endParaRPr lang="el-GR" sz="2800" dirty="0">
              <a:latin typeface="Arial" panose="020B0604020202020204" pitchFamily="34" charset="0"/>
              <a:cs typeface="Arial" panose="020B0604020202020204" pitchFamily="34" charset="0"/>
            </a:endParaRPr>
          </a:p>
          <a:p>
            <a:pPr marL="0" indent="0">
              <a:buFontTx/>
              <a:buNone/>
              <a:defRPr/>
            </a:pP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a:xfrm>
            <a:off x="2232025" y="333375"/>
            <a:ext cx="4681538" cy="793750"/>
          </a:xfrm>
        </p:spPr>
        <p:txBody>
          <a:bodyPr/>
          <a:lstStyle/>
          <a:p>
            <a:pPr algn="l" eaLnBrk="1" hangingPunct="1"/>
            <a:r>
              <a:rPr lang="el-GR" altLang="el-GR" b="1" smtClean="0">
                <a:latin typeface="Arial" charset="0"/>
                <a:cs typeface="Arial" charset="0"/>
              </a:rPr>
              <a:t>Χρηματοδότηση</a:t>
            </a:r>
          </a:p>
        </p:txBody>
      </p:sp>
      <p:sp>
        <p:nvSpPr>
          <p:cNvPr id="5123" name="Θέση περιεχομένου 2"/>
          <p:cNvSpPr>
            <a:spLocks noGrp="1"/>
          </p:cNvSpPr>
          <p:nvPr>
            <p:ph idx="1"/>
          </p:nvPr>
        </p:nvSpPr>
        <p:spPr>
          <a:xfrm>
            <a:off x="0" y="1412875"/>
            <a:ext cx="9144000" cy="3600450"/>
          </a:xfrm>
        </p:spPr>
        <p:txBody>
          <a:bodyPr/>
          <a:lstStyle/>
          <a:p>
            <a:pPr eaLnBrk="1" hangingPunct="1"/>
            <a:r>
              <a:rPr lang="el-GR" altLang="el-GR" sz="2400" dirty="0" smtClean="0">
                <a:latin typeface="Arial" charset="0"/>
                <a:cs typeface="Arial" charset="0"/>
              </a:rPr>
              <a:t>Το παρόν εκπαιδευτικό υλικό έχει αναπτυχθεί στα πλαίσια του εκπαιδευτικού έργου του διδάσκοντα.</a:t>
            </a:r>
            <a:endParaRPr lang="en-US" altLang="el-GR" sz="2400" dirty="0" smtClean="0">
              <a:latin typeface="Arial" charset="0"/>
              <a:cs typeface="Arial" charset="0"/>
            </a:endParaRPr>
          </a:p>
          <a:p>
            <a:pPr eaLnBrk="1" hangingPunct="1"/>
            <a:r>
              <a:rPr lang="el-GR" altLang="el-GR" sz="2400" dirty="0" smtClean="0">
                <a:latin typeface="Arial" charset="0"/>
                <a:cs typeface="Arial" charset="0"/>
              </a:rPr>
              <a:t>Το έργο «</a:t>
            </a:r>
            <a:r>
              <a:rPr lang="el-GR" altLang="el-GR" sz="2400" b="1" dirty="0" smtClean="0">
                <a:latin typeface="Arial" charset="0"/>
                <a:cs typeface="Arial" charset="0"/>
              </a:rPr>
              <a:t>Ανοικτά Ακαδημαϊκά Μαθήματα στο Πανεπιστήμιο Πατρών</a:t>
            </a:r>
            <a:r>
              <a:rPr lang="el-GR" altLang="el-GR" sz="2400" dirty="0" smtClean="0">
                <a:latin typeface="Arial" charset="0"/>
                <a:cs typeface="Arial" charset="0"/>
              </a:rPr>
              <a:t>» έχει χρηματοδοτήσει μόνο τη αναδιαμόρφωση του εκπαιδευτικού υλικού. </a:t>
            </a:r>
          </a:p>
          <a:p>
            <a:pPr eaLnBrk="1" hangingPunct="1"/>
            <a:r>
              <a:rPr lang="el-GR" altLang="el-GR" sz="2400" dirty="0" smtClean="0">
                <a:latin typeface="Arial" charset="0"/>
                <a:cs typeface="Arial"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altLang="el-GR" dirty="0" smtClean="0"/>
          </a:p>
        </p:txBody>
      </p:sp>
      <p:pic>
        <p:nvPicPr>
          <p:cNvPr id="5124"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404938" y="5127625"/>
            <a:ext cx="6480175" cy="154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a:xfrm>
            <a:off x="685800" y="73025"/>
            <a:ext cx="7772400" cy="908050"/>
          </a:xfrm>
        </p:spPr>
        <p:txBody>
          <a:bodyPr/>
          <a:lstStyle/>
          <a:p>
            <a:r>
              <a:rPr lang="el-GR" altLang="el-GR" sz="4000" b="1" smtClean="0">
                <a:latin typeface="Arial" charset="0"/>
                <a:cs typeface="Arial" charset="0"/>
              </a:rPr>
              <a:t>Ακρίβεια</a:t>
            </a:r>
          </a:p>
        </p:txBody>
      </p:sp>
      <p:sp>
        <p:nvSpPr>
          <p:cNvPr id="65539" name="Θέση περιεχομένου 2"/>
          <p:cNvSpPr>
            <a:spLocks noGrp="1"/>
          </p:cNvSpPr>
          <p:nvPr>
            <p:ph idx="1"/>
          </p:nvPr>
        </p:nvSpPr>
        <p:spPr>
          <a:xfrm>
            <a:off x="0" y="1320924"/>
            <a:ext cx="9144000" cy="5564460"/>
          </a:xfrm>
        </p:spPr>
        <p:txBody>
          <a:bodyPr/>
          <a:lstStyle/>
          <a:p>
            <a:r>
              <a:rPr lang="el-GR" altLang="el-GR" sz="2400" dirty="0" smtClean="0">
                <a:latin typeface="Arial" charset="0"/>
                <a:cs typeface="Arial" charset="0"/>
              </a:rPr>
              <a:t>Η ακρίβεια εξαρτάται πάντα από τη διαδικασία συλλογής και τα όργανα που έχουν χρησιμοποιηθεί. Π.χ. η ακρίβεια μετρήσεων στο πεδίο με τοπογραφικά όργανα μπορεί να είναι της τάξεως των χιλιοστών όταν χρησιμοποιούνται τοπογραφικά όργανα, ή της τάξεως των εκατοστών όταν χρησιμοποιείται διαφορικό GPS και ενός μέτρου όταν χρησιμοποιείται αεροστάθμη. Αντίστοιχα όταν τα υψομετρικά δεδομένα προκύπτουν από </a:t>
            </a:r>
            <a:r>
              <a:rPr lang="el-GR" altLang="el-GR" sz="2400" dirty="0" err="1" smtClean="0">
                <a:latin typeface="Arial" charset="0"/>
                <a:cs typeface="Arial" charset="0"/>
              </a:rPr>
              <a:t>φωτογραμμετρική</a:t>
            </a:r>
            <a:r>
              <a:rPr lang="el-GR" altLang="el-GR" sz="2400" dirty="0" smtClean="0">
                <a:latin typeface="Arial" charset="0"/>
                <a:cs typeface="Arial" charset="0"/>
              </a:rPr>
              <a:t> επεξεργασία αεροφωτογραφιών, η ακρίβεια υπολογίζεται περίπου στο 0,1%-0,2% του ύψους πτήσης και εκτιμάται από μερικές δεκάδες εκατοστών έως μερικά μέτρα.</a:t>
            </a:r>
          </a:p>
          <a:p>
            <a:r>
              <a:rPr lang="el-GR" altLang="el-GR" sz="2400" dirty="0" smtClean="0">
                <a:latin typeface="Arial" charset="0"/>
                <a:cs typeface="Arial" charset="0"/>
              </a:rPr>
              <a:t>Οι παραπάνω ακρίβειες είναι ενδεικτικές και αναφέρονται στα πρωτογενή δεδομένα. Η ακρίβεια των ΨΜΑ ή των ΨΜΕ υπολογίζεται με τη χρήση σημείων ελέγχου και μετράται με βάση το μέγεθος RMSE.</a:t>
            </a:r>
            <a:endParaRPr lang="el-GR" altLang="el-GR"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a:xfrm>
            <a:off x="685800" y="53975"/>
            <a:ext cx="7772400" cy="1143000"/>
          </a:xfrm>
        </p:spPr>
        <p:txBody>
          <a:bodyPr/>
          <a:lstStyle/>
          <a:p>
            <a:r>
              <a:rPr lang="el-GR" altLang="el-GR" sz="4000" b="1" smtClean="0">
                <a:latin typeface="Arial" charset="0"/>
                <a:cs typeface="Arial" charset="0"/>
              </a:rPr>
              <a:t>Πυκνότητα</a:t>
            </a:r>
            <a:endParaRPr lang="el-GR" altLang="el-GR" sz="4000" smtClean="0">
              <a:latin typeface="Arial" charset="0"/>
              <a:cs typeface="Arial" charset="0"/>
            </a:endParaRPr>
          </a:p>
        </p:txBody>
      </p:sp>
      <p:sp>
        <p:nvSpPr>
          <p:cNvPr id="43011" name="Θέση περιεχομένου 2"/>
          <p:cNvSpPr>
            <a:spLocks noGrp="1"/>
          </p:cNvSpPr>
          <p:nvPr>
            <p:ph idx="1"/>
          </p:nvPr>
        </p:nvSpPr>
        <p:spPr>
          <a:xfrm>
            <a:off x="180404" y="2206029"/>
            <a:ext cx="8928100" cy="3815259"/>
          </a:xfrm>
        </p:spPr>
        <p:txBody>
          <a:bodyPr/>
          <a:lstStyle/>
          <a:p>
            <a:pPr marL="0" indent="0">
              <a:buFont typeface="Arial" charset="0"/>
              <a:buNone/>
              <a:defRPr/>
            </a:pPr>
            <a:r>
              <a:rPr lang="el-GR" altLang="el-GR" sz="2400" dirty="0" smtClean="0">
                <a:latin typeface="Arial" panose="020B0604020202020204" pitchFamily="34" charset="0"/>
                <a:cs typeface="Arial" panose="020B0604020202020204" pitchFamily="34" charset="0"/>
              </a:rPr>
              <a:t>Εξίσου σημαντική παράμετρος των υψομετρικών δεδομένων είναι η πυκνότητα των μετρήσεων.</a:t>
            </a:r>
            <a:endParaRPr lang="en-US" altLang="el-GR" sz="2400" dirty="0" smtClean="0">
              <a:latin typeface="Arial" panose="020B0604020202020204" pitchFamily="34" charset="0"/>
              <a:cs typeface="Arial" panose="020B0604020202020204" pitchFamily="34" charset="0"/>
            </a:endParaRPr>
          </a:p>
          <a:p>
            <a:pPr marL="0" indent="0">
              <a:buFont typeface="Arial" charset="0"/>
              <a:buNone/>
              <a:defRPr/>
            </a:pPr>
            <a:r>
              <a:rPr lang="el-GR" altLang="el-GR" sz="2400" dirty="0" smtClean="0">
                <a:latin typeface="Arial" panose="020B0604020202020204" pitchFamily="34" charset="0"/>
                <a:cs typeface="Arial" panose="020B0604020202020204" pitchFamily="34" charset="0"/>
              </a:rPr>
              <a:t>Η πυκνότητα των μετρήσεων μπορεί να είναι ομοιογενής (χ μετρήσεις ανά </a:t>
            </a:r>
            <a:r>
              <a:rPr lang="en-US" altLang="el-GR" sz="2400" dirty="0" smtClean="0">
                <a:latin typeface="Arial" panose="020B0604020202020204" pitchFamily="34" charset="0"/>
                <a:cs typeface="Arial" panose="020B0604020202020204" pitchFamily="34" charset="0"/>
              </a:rPr>
              <a:t>km</a:t>
            </a:r>
            <a:r>
              <a:rPr lang="el-GR" altLang="el-GR" sz="2400" baseline="30000" dirty="0" smtClean="0">
                <a:latin typeface="Arial" panose="020B0604020202020204" pitchFamily="34" charset="0"/>
                <a:cs typeface="Arial" panose="020B0604020202020204" pitchFamily="34" charset="0"/>
              </a:rPr>
              <a:t>2</a:t>
            </a:r>
            <a:r>
              <a:rPr lang="el-GR" altLang="el-GR" sz="2400" dirty="0" smtClean="0">
                <a:latin typeface="Arial" panose="020B0604020202020204" pitchFamily="34" charset="0"/>
                <a:cs typeface="Arial" panose="020B0604020202020204" pitchFamily="34" charset="0"/>
              </a:rPr>
              <a:t>) ή ανομοιογενής (λιγότερες μετρήσεις σε κάποια πεδινή περιοχή και περισσότερες σε κάποια άλλη περιοχή με έντονο ανάγλυφο).</a:t>
            </a:r>
            <a:endParaRPr lang="en-US" altLang="el-GR" sz="2400" dirty="0" smtClean="0">
              <a:latin typeface="Arial" panose="020B0604020202020204" pitchFamily="34" charset="0"/>
              <a:cs typeface="Arial" panose="020B0604020202020204" pitchFamily="34" charset="0"/>
            </a:endParaRPr>
          </a:p>
          <a:p>
            <a:pPr marL="0" indent="0">
              <a:buFont typeface="Arial" charset="0"/>
              <a:buNone/>
              <a:defRPr/>
            </a:pPr>
            <a:r>
              <a:rPr lang="el-GR" altLang="el-GR" sz="2400" dirty="0" smtClean="0">
                <a:latin typeface="Arial" panose="020B0604020202020204" pitchFamily="34" charset="0"/>
                <a:cs typeface="Arial" panose="020B0604020202020204" pitchFamily="34" charset="0"/>
              </a:rPr>
              <a:t>Σε κάθε περίπτωση, η γνώση της πυκνότητας των μετρήσεων είναι εξίσου σημαντική με τη γνώση της ακρίβειας.</a:t>
            </a:r>
          </a:p>
          <a:p>
            <a:pPr>
              <a:defRPr/>
            </a:pPr>
            <a:endParaRPr lang="el-GR" altLang="el-G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p:nvPr>
        </p:nvSpPr>
        <p:spPr>
          <a:xfrm>
            <a:off x="0" y="92075"/>
            <a:ext cx="9144000" cy="1320800"/>
          </a:xfrm>
        </p:spPr>
        <p:txBody>
          <a:bodyPr/>
          <a:lstStyle/>
          <a:p>
            <a:r>
              <a:rPr lang="el-GR" altLang="el-GR" sz="4000" b="1" smtClean="0">
                <a:latin typeface="Arial" charset="0"/>
                <a:cs typeface="Arial" charset="0"/>
              </a:rPr>
              <a:t>Χωρικό πρότυπο συλλογής δεδομένων </a:t>
            </a:r>
            <a:r>
              <a:rPr lang="el-GR" altLang="el-GR" sz="3200" b="1" smtClean="0">
                <a:latin typeface="Arial" charset="0"/>
                <a:cs typeface="Arial" charset="0"/>
              </a:rPr>
              <a:t>(1)</a:t>
            </a:r>
            <a:endParaRPr lang="el-GR" altLang="el-GR" sz="3200" smtClean="0">
              <a:latin typeface="Arial" charset="0"/>
              <a:cs typeface="Arial" charset="0"/>
            </a:endParaRPr>
          </a:p>
        </p:txBody>
      </p:sp>
      <p:sp>
        <p:nvSpPr>
          <p:cNvPr id="67587" name="Θέση περιεχομένου 2"/>
          <p:cNvSpPr>
            <a:spLocks noGrp="1"/>
          </p:cNvSpPr>
          <p:nvPr>
            <p:ph idx="1"/>
          </p:nvPr>
        </p:nvSpPr>
        <p:spPr>
          <a:xfrm>
            <a:off x="0" y="2205186"/>
            <a:ext cx="8964613" cy="4248150"/>
          </a:xfrm>
        </p:spPr>
        <p:txBody>
          <a:bodyPr/>
          <a:lstStyle/>
          <a:p>
            <a:r>
              <a:rPr lang="el-GR" altLang="el-GR" sz="2400" dirty="0" smtClean="0">
                <a:latin typeface="Arial" charset="0"/>
                <a:cs typeface="Arial" charset="0"/>
              </a:rPr>
              <a:t>Τα ψηφιακά υψομετρικά δεδομένα μπορεί να έχουν συλλεχθεί ακανόνιστα στο χώρο, ή να ακολουθούν ένα κανονικό </a:t>
            </a:r>
            <a:r>
              <a:rPr lang="el-GR" altLang="el-GR" sz="2400" dirty="0" err="1" smtClean="0">
                <a:latin typeface="Arial" charset="0"/>
                <a:cs typeface="Arial" charset="0"/>
              </a:rPr>
              <a:t>κάναβο</a:t>
            </a:r>
            <a:r>
              <a:rPr lang="el-GR" altLang="el-GR" sz="2400" dirty="0" smtClean="0">
                <a:latin typeface="Arial" charset="0"/>
                <a:cs typeface="Arial" charset="0"/>
              </a:rPr>
              <a:t> ή μία γραμμή. </a:t>
            </a:r>
          </a:p>
          <a:p>
            <a:r>
              <a:rPr lang="el-GR" altLang="el-GR" sz="2400" dirty="0" smtClean="0">
                <a:latin typeface="Arial" charset="0"/>
                <a:cs typeface="Arial" charset="0"/>
              </a:rPr>
              <a:t>Η κατανομή των θέσεων μέτρησης στο χώρο (χωρικό πρότυπο), εξαρτάται από την μέθοδο συλλογής ή από τη συγκεκριμένη εφαρμογή. Πολλές φορές και από το εδαφικό ανάγλυφο.</a:t>
            </a:r>
          </a:p>
          <a:p>
            <a:r>
              <a:rPr lang="el-GR" altLang="el-GR" sz="2400" dirty="0" smtClean="0">
                <a:latin typeface="Arial" charset="0"/>
                <a:cs typeface="Arial" charset="0"/>
              </a:rPr>
              <a:t>Τα βασικά χωρικά πρότυπα είναι: </a:t>
            </a:r>
            <a:r>
              <a:rPr lang="el-GR" altLang="el-GR" sz="2400" b="1" dirty="0" smtClean="0">
                <a:latin typeface="Arial" charset="0"/>
                <a:cs typeface="Arial" charset="0"/>
              </a:rPr>
              <a:t>Ισοϋψείς</a:t>
            </a:r>
            <a:r>
              <a:rPr lang="el-GR" altLang="el-GR" sz="2400" dirty="0" smtClean="0">
                <a:latin typeface="Arial" charset="0"/>
                <a:cs typeface="Arial" charset="0"/>
              </a:rPr>
              <a:t>, </a:t>
            </a:r>
            <a:r>
              <a:rPr lang="el-GR" altLang="el-GR" sz="2400" b="1" dirty="0" err="1" smtClean="0">
                <a:latin typeface="Arial" charset="0"/>
                <a:cs typeface="Arial" charset="0"/>
              </a:rPr>
              <a:t>κάνναβος</a:t>
            </a:r>
            <a:r>
              <a:rPr lang="el-GR" altLang="el-GR" sz="2400" dirty="0" smtClean="0">
                <a:latin typeface="Arial" charset="0"/>
                <a:cs typeface="Arial" charset="0"/>
              </a:rPr>
              <a:t> (</a:t>
            </a:r>
            <a:r>
              <a:rPr lang="en-US" altLang="el-GR" sz="2400" dirty="0" smtClean="0">
                <a:latin typeface="Arial" charset="0"/>
                <a:cs typeface="Arial" charset="0"/>
              </a:rPr>
              <a:t>grid</a:t>
            </a:r>
            <a:r>
              <a:rPr lang="el-GR" altLang="el-GR" sz="2400" dirty="0" smtClean="0">
                <a:latin typeface="Arial" charset="0"/>
                <a:cs typeface="Arial" charset="0"/>
              </a:rPr>
              <a:t>), </a:t>
            </a:r>
            <a:r>
              <a:rPr lang="el-GR" altLang="el-GR" sz="2400" b="1" dirty="0" smtClean="0">
                <a:latin typeface="Arial" charset="0"/>
                <a:cs typeface="Arial" charset="0"/>
              </a:rPr>
              <a:t>τυχαία διασπορά</a:t>
            </a:r>
            <a:r>
              <a:rPr lang="el-GR" altLang="el-GR" sz="2400" dirty="0" smtClean="0">
                <a:latin typeface="Arial" charset="0"/>
                <a:cs typeface="Arial" charset="0"/>
              </a:rPr>
              <a:t> και </a:t>
            </a:r>
            <a:r>
              <a:rPr lang="el-GR" altLang="el-GR" sz="2400" b="1" dirty="0" smtClean="0">
                <a:latin typeface="Arial" charset="0"/>
                <a:cs typeface="Arial" charset="0"/>
              </a:rPr>
              <a:t>γραμμές απότομης μεταβολής</a:t>
            </a:r>
            <a:r>
              <a:rPr lang="el-GR" altLang="el-GR" sz="2400" dirty="0" smtClean="0">
                <a:latin typeface="Arial" charset="0"/>
                <a:cs typeface="Arial" charset="0"/>
              </a:rPr>
              <a:t> (</a:t>
            </a:r>
            <a:r>
              <a:rPr lang="en-US" altLang="el-GR" sz="2400" dirty="0" err="1" smtClean="0">
                <a:latin typeface="Arial" charset="0"/>
                <a:cs typeface="Arial" charset="0"/>
              </a:rPr>
              <a:t>breaklines</a:t>
            </a:r>
            <a:r>
              <a:rPr lang="el-GR" altLang="el-GR" sz="2400" dirty="0" smtClean="0">
                <a:latin typeface="Arial" charset="0"/>
                <a:cs typeface="Arial" charset="0"/>
              </a:rPr>
              <a:t>).</a:t>
            </a:r>
          </a:p>
          <a:p>
            <a:endParaRPr lang="el-GR" altLang="el-G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rotypa"/>
          <p:cNvPicPr>
            <a:picLocks noChangeAspect="1" noChangeArrowheads="1"/>
          </p:cNvPicPr>
          <p:nvPr/>
        </p:nvPicPr>
        <p:blipFill>
          <a:blip r:embed="rId2" cstate="print"/>
          <a:srcRect/>
          <a:stretch>
            <a:fillRect/>
          </a:stretch>
        </p:blipFill>
        <p:spPr bwMode="auto">
          <a:xfrm>
            <a:off x="1894772" y="1556792"/>
            <a:ext cx="5354457" cy="4680000"/>
          </a:xfrm>
          <a:prstGeom prst="rect">
            <a:avLst/>
          </a:prstGeom>
          <a:noFill/>
          <a:ln w="9525">
            <a:noFill/>
            <a:miter lim="800000"/>
            <a:headEnd/>
            <a:tailEnd/>
          </a:ln>
        </p:spPr>
      </p:pic>
      <p:sp>
        <p:nvSpPr>
          <p:cNvPr id="68611" name="Τίτλος 1"/>
          <p:cNvSpPr>
            <a:spLocks noGrp="1"/>
          </p:cNvSpPr>
          <p:nvPr>
            <p:ph type="title"/>
          </p:nvPr>
        </p:nvSpPr>
        <p:spPr>
          <a:xfrm>
            <a:off x="0" y="44624"/>
            <a:ext cx="9144000" cy="1320800"/>
          </a:xfrm>
        </p:spPr>
        <p:txBody>
          <a:bodyPr/>
          <a:lstStyle/>
          <a:p>
            <a:r>
              <a:rPr lang="el-GR" altLang="el-GR" sz="4000" b="1" dirty="0" smtClean="0">
                <a:latin typeface="Arial" charset="0"/>
                <a:cs typeface="Arial" charset="0"/>
              </a:rPr>
              <a:t>Χωρικό πρότυπο συλλογής δεδομένων </a:t>
            </a:r>
            <a:r>
              <a:rPr lang="el-GR" altLang="el-GR" sz="3200" b="1" dirty="0" smtClean="0">
                <a:latin typeface="Arial" charset="0"/>
                <a:cs typeface="Arial" charset="0"/>
              </a:rPr>
              <a:t>(2)</a:t>
            </a:r>
            <a:endParaRPr lang="el-GR" altLang="el-GR" sz="3200" dirty="0" smtClean="0">
              <a:latin typeface="Arial" charset="0"/>
              <a:cs typeface="Arial" charset="0"/>
            </a:endParaRPr>
          </a:p>
        </p:txBody>
      </p:sp>
      <p:sp>
        <p:nvSpPr>
          <p:cNvPr id="5" name="TextBox 4"/>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20</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περιεχομένου 2"/>
          <p:cNvSpPr>
            <a:spLocks noGrp="1"/>
          </p:cNvSpPr>
          <p:nvPr>
            <p:ph idx="1"/>
          </p:nvPr>
        </p:nvSpPr>
        <p:spPr>
          <a:xfrm>
            <a:off x="0" y="1844353"/>
            <a:ext cx="9144000" cy="4969023"/>
          </a:xfrm>
        </p:spPr>
        <p:txBody>
          <a:bodyPr/>
          <a:lstStyle/>
          <a:p>
            <a:r>
              <a:rPr lang="el-GR" altLang="el-GR" sz="2400" dirty="0" smtClean="0">
                <a:latin typeface="Arial" charset="0"/>
                <a:cs typeface="Arial" charset="0"/>
              </a:rPr>
              <a:t>Ο </a:t>
            </a:r>
            <a:r>
              <a:rPr lang="el-GR" altLang="el-GR" sz="2400" dirty="0" err="1" smtClean="0">
                <a:latin typeface="Arial" charset="0"/>
                <a:cs typeface="Arial" charset="0"/>
              </a:rPr>
              <a:t>κάνναβος</a:t>
            </a:r>
            <a:r>
              <a:rPr lang="el-GR" altLang="el-GR" sz="2400" dirty="0" smtClean="0">
                <a:latin typeface="Arial" charset="0"/>
                <a:cs typeface="Arial" charset="0"/>
              </a:rPr>
              <a:t> προτιμάται σε περιοχές όπου το ανάγλυφο είναι ήπιο ή τα υψόμετρα περίπου ίδια. Μερικές φορές μπορεί να είναι χρήσιμο τα δεδομένα να είναι κατανεμημένα ακανόνιστα, π.χ. λίγα σημεία όπου το έδαφος είναι επίπεδο και περισσότερα όπου το ανάγλυφο έχει πιο έντονες εναλλαγές. </a:t>
            </a:r>
          </a:p>
          <a:p>
            <a:r>
              <a:rPr lang="el-GR" altLang="el-GR" sz="2400" dirty="0" smtClean="0">
                <a:latin typeface="Arial" charset="0"/>
                <a:cs typeface="Arial" charset="0"/>
              </a:rPr>
              <a:t>Κάθε κατανομή έχει ιδιαίτερα χαρακτηριστικά, τα οποία πρέπει να γνωρίζουμε για να δημιουργήσουμε πιο αξιόπιστα ΨΜΑ. Για παράδειγμα η ακρίβεια ΨΜΑ που παράγονται από ισοϋψείς, είναι μεγαλύτερη κατά μήκος των ισοϋψών παρά κάθετα προς αυτές. Οι γραμμές απότομης μεταβολής, που αποτυπώνουν για παράδειγμα κλάδους υδρογραφικού δικτύου, συνήθως χρησιμοποιούνται συμπληρωματικά προς τις άλλες κατανομές και όχι μεμονωμένα. </a:t>
            </a:r>
          </a:p>
          <a:p>
            <a:endParaRPr lang="el-GR" altLang="el-GR" dirty="0" smtClean="0"/>
          </a:p>
        </p:txBody>
      </p:sp>
      <p:sp>
        <p:nvSpPr>
          <p:cNvPr id="69635" name="Τίτλος 1"/>
          <p:cNvSpPr>
            <a:spLocks noGrp="1"/>
          </p:cNvSpPr>
          <p:nvPr>
            <p:ph type="title"/>
          </p:nvPr>
        </p:nvSpPr>
        <p:spPr>
          <a:xfrm>
            <a:off x="0" y="44624"/>
            <a:ext cx="9144000" cy="1320800"/>
          </a:xfrm>
        </p:spPr>
        <p:txBody>
          <a:bodyPr/>
          <a:lstStyle/>
          <a:p>
            <a:r>
              <a:rPr lang="el-GR" altLang="el-GR" sz="4000" b="1" dirty="0" smtClean="0">
                <a:latin typeface="Arial" charset="0"/>
                <a:cs typeface="Arial" charset="0"/>
              </a:rPr>
              <a:t>Χωρικό πρότυπο συλλογής δεδομένων </a:t>
            </a:r>
            <a:r>
              <a:rPr lang="el-GR" altLang="el-GR" sz="3200" b="1" dirty="0" smtClean="0">
                <a:latin typeface="Arial" charset="0"/>
                <a:cs typeface="Arial" charset="0"/>
              </a:rPr>
              <a:t>(3)</a:t>
            </a:r>
            <a:endParaRPr lang="el-GR" altLang="el-GR" sz="3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1"/>
          <p:cNvSpPr>
            <a:spLocks noGrp="1"/>
          </p:cNvSpPr>
          <p:nvPr>
            <p:ph type="title"/>
          </p:nvPr>
        </p:nvSpPr>
        <p:spPr>
          <a:xfrm>
            <a:off x="0" y="116111"/>
            <a:ext cx="9144000" cy="936625"/>
          </a:xfrm>
        </p:spPr>
        <p:txBody>
          <a:bodyPr/>
          <a:lstStyle/>
          <a:p>
            <a:r>
              <a:rPr lang="el-GR" altLang="el-GR" sz="3600" b="1" dirty="0" smtClean="0"/>
              <a:t>Μορφές Ψηφιακών Μοντέλων </a:t>
            </a:r>
            <a:r>
              <a:rPr lang="el-GR" altLang="el-GR" sz="3600" b="1" dirty="0" err="1" smtClean="0"/>
              <a:t>Αναγλύφου</a:t>
            </a:r>
            <a:endParaRPr lang="el-GR" altLang="el-GR" dirty="0" smtClean="0"/>
          </a:p>
        </p:txBody>
      </p:sp>
      <p:sp>
        <p:nvSpPr>
          <p:cNvPr id="47107" name="Θέση περιεχομένου 2"/>
          <p:cNvSpPr>
            <a:spLocks noGrp="1"/>
          </p:cNvSpPr>
          <p:nvPr>
            <p:ph idx="1"/>
          </p:nvPr>
        </p:nvSpPr>
        <p:spPr>
          <a:xfrm>
            <a:off x="107504" y="2193255"/>
            <a:ext cx="8928992" cy="3756025"/>
          </a:xfrm>
        </p:spPr>
        <p:txBody>
          <a:bodyPr/>
          <a:lstStyle/>
          <a:p>
            <a:pPr marL="0" indent="0">
              <a:buFont typeface="Arial" charset="0"/>
              <a:buNone/>
              <a:defRPr/>
            </a:pPr>
            <a:r>
              <a:rPr lang="el-GR" altLang="el-GR" sz="2400" dirty="0" smtClean="0">
                <a:latin typeface="Arial" panose="020B0604020202020204" pitchFamily="34" charset="0"/>
                <a:cs typeface="Arial" panose="020B0604020202020204" pitchFamily="34" charset="0"/>
              </a:rPr>
              <a:t>Τα παραχθέντα ψηφιακά μοντέλα </a:t>
            </a:r>
            <a:r>
              <a:rPr lang="el-GR" altLang="el-GR" sz="2400" dirty="0" err="1" smtClean="0">
                <a:latin typeface="Arial" panose="020B0604020202020204" pitchFamily="34" charset="0"/>
                <a:cs typeface="Arial" panose="020B0604020202020204" pitchFamily="34" charset="0"/>
              </a:rPr>
              <a:t>αναγλύφου</a:t>
            </a:r>
            <a:r>
              <a:rPr lang="el-GR" altLang="el-GR" sz="2400" dirty="0" smtClean="0">
                <a:latin typeface="Arial" panose="020B0604020202020204" pitchFamily="34" charset="0"/>
                <a:cs typeface="Arial" panose="020B0604020202020204" pitchFamily="34" charset="0"/>
              </a:rPr>
              <a:t>, και γενικότερα τα ψηφιακά υψομετρικά μοντέλα, αναπαριστάνονται σε τρεις κυρίως μορφές:</a:t>
            </a:r>
          </a:p>
          <a:p>
            <a:pPr marL="0" indent="0">
              <a:buFont typeface="Arial" charset="0"/>
              <a:buNone/>
              <a:defRPr/>
            </a:pPr>
            <a:endParaRPr lang="el-GR" altLang="el-GR" sz="2400" dirty="0" smtClean="0">
              <a:latin typeface="Arial" panose="020B0604020202020204" pitchFamily="34" charset="0"/>
              <a:cs typeface="Arial" panose="020B0604020202020204" pitchFamily="34" charset="0"/>
            </a:endParaRPr>
          </a:p>
          <a:p>
            <a:pPr>
              <a:spcBef>
                <a:spcPts val="1000"/>
              </a:spcBef>
              <a:defRPr/>
            </a:pPr>
            <a:r>
              <a:rPr lang="el-GR" altLang="el-GR" sz="2400" b="1" dirty="0" smtClean="0">
                <a:latin typeface="Arial" panose="020B0604020202020204" pitchFamily="34" charset="0"/>
                <a:cs typeface="Arial" panose="020B0604020202020204" pitchFamily="34" charset="0"/>
              </a:rPr>
              <a:t>Ισοϋψείς </a:t>
            </a:r>
          </a:p>
          <a:p>
            <a:pPr>
              <a:spcBef>
                <a:spcPts val="1000"/>
              </a:spcBef>
              <a:defRPr/>
            </a:pPr>
            <a:r>
              <a:rPr lang="el-GR" altLang="el-GR" sz="2400" b="1" dirty="0" smtClean="0">
                <a:latin typeface="Arial" panose="020B0604020202020204" pitchFamily="34" charset="0"/>
                <a:cs typeface="Arial" panose="020B0604020202020204" pitchFamily="34" charset="0"/>
              </a:rPr>
              <a:t>Δεδομένα </a:t>
            </a:r>
            <a:r>
              <a:rPr lang="el-GR" altLang="el-GR" sz="2400" b="1" dirty="0" err="1" smtClean="0">
                <a:latin typeface="Arial" panose="020B0604020202020204" pitchFamily="34" charset="0"/>
                <a:cs typeface="Arial" panose="020B0604020202020204" pitchFamily="34" charset="0"/>
              </a:rPr>
              <a:t>καννάβου</a:t>
            </a:r>
            <a:r>
              <a:rPr lang="el-GR" altLang="el-GR" sz="2400" b="1" dirty="0" smtClean="0">
                <a:latin typeface="Arial" panose="020B0604020202020204" pitchFamily="34" charset="0"/>
                <a:cs typeface="Arial" panose="020B0604020202020204" pitchFamily="34" charset="0"/>
              </a:rPr>
              <a:t> (</a:t>
            </a:r>
            <a:r>
              <a:rPr lang="en-US" altLang="el-GR" sz="2400" b="1" dirty="0" smtClean="0">
                <a:latin typeface="Arial" panose="020B0604020202020204" pitchFamily="34" charset="0"/>
                <a:cs typeface="Arial" panose="020B0604020202020204" pitchFamily="34" charset="0"/>
              </a:rPr>
              <a:t>grid</a:t>
            </a:r>
            <a:r>
              <a:rPr lang="el-GR" altLang="el-GR" sz="2400" b="1" dirty="0" smtClean="0">
                <a:latin typeface="Arial" panose="020B0604020202020204" pitchFamily="34" charset="0"/>
                <a:cs typeface="Arial" panose="020B0604020202020204" pitchFamily="34" charset="0"/>
              </a:rPr>
              <a:t>)</a:t>
            </a:r>
          </a:p>
          <a:p>
            <a:pPr>
              <a:spcBef>
                <a:spcPts val="1000"/>
              </a:spcBef>
              <a:defRPr/>
            </a:pPr>
            <a:r>
              <a:rPr lang="el-GR" altLang="el-GR" sz="2400" b="1" dirty="0" smtClean="0">
                <a:latin typeface="Arial" panose="020B0604020202020204" pitchFamily="34" charset="0"/>
                <a:cs typeface="Arial" panose="020B0604020202020204" pitchFamily="34" charset="0"/>
              </a:rPr>
              <a:t>Δίκτυο ακανόνιστων τριγώνων (</a:t>
            </a:r>
            <a:r>
              <a:rPr lang="en-US" altLang="el-GR" sz="2400" b="1" dirty="0" smtClean="0">
                <a:latin typeface="Arial" panose="020B0604020202020204" pitchFamily="34" charset="0"/>
                <a:cs typeface="Arial" panose="020B0604020202020204" pitchFamily="34" charset="0"/>
              </a:rPr>
              <a:t>Triangular Irregular Network</a:t>
            </a:r>
            <a:r>
              <a:rPr lang="el-GR" altLang="el-GR" sz="2400" b="1" dirty="0" smtClean="0">
                <a:latin typeface="Arial" panose="020B0604020202020204" pitchFamily="34" charset="0"/>
                <a:cs typeface="Arial" panose="020B0604020202020204" pitchFamily="34" charset="0"/>
              </a:rPr>
              <a:t>, </a:t>
            </a:r>
            <a:r>
              <a:rPr lang="fr-CA" altLang="el-GR" sz="2400" b="1" dirty="0" smtClean="0">
                <a:latin typeface="Arial" panose="020B0604020202020204" pitchFamily="34" charset="0"/>
                <a:cs typeface="Arial" panose="020B0604020202020204" pitchFamily="34" charset="0"/>
              </a:rPr>
              <a:t>TIN</a:t>
            </a:r>
            <a:r>
              <a:rPr lang="el-GR" altLang="el-GR" sz="2400" b="1" dirty="0" smtClean="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Τίτλος 1"/>
          <p:cNvSpPr>
            <a:spLocks noGrp="1"/>
          </p:cNvSpPr>
          <p:nvPr>
            <p:ph type="title"/>
          </p:nvPr>
        </p:nvSpPr>
        <p:spPr>
          <a:xfrm>
            <a:off x="685800" y="136525"/>
            <a:ext cx="7772400" cy="771525"/>
          </a:xfrm>
        </p:spPr>
        <p:txBody>
          <a:bodyPr/>
          <a:lstStyle/>
          <a:p>
            <a:r>
              <a:rPr lang="el-GR" altLang="el-GR" sz="4000" b="1" smtClean="0">
                <a:latin typeface="Arial" charset="0"/>
                <a:cs typeface="Arial" charset="0"/>
              </a:rPr>
              <a:t>Ισοϋψείς</a:t>
            </a:r>
            <a:r>
              <a:rPr lang="el-GR" altLang="el-GR" sz="4000" smtClean="0">
                <a:latin typeface="Arial" charset="0"/>
                <a:cs typeface="Arial" charset="0"/>
              </a:rPr>
              <a:t> </a:t>
            </a:r>
            <a:r>
              <a:rPr lang="el-GR" altLang="el-GR" sz="3200" b="1" smtClean="0">
                <a:latin typeface="Arial" charset="0"/>
                <a:cs typeface="Arial" charset="0"/>
              </a:rPr>
              <a:t>(1)</a:t>
            </a:r>
            <a:endParaRPr lang="el-GR" altLang="el-GR" sz="4000" b="1" smtClean="0">
              <a:latin typeface="Arial" charset="0"/>
              <a:cs typeface="Arial" charset="0"/>
            </a:endParaRPr>
          </a:p>
        </p:txBody>
      </p:sp>
      <p:sp>
        <p:nvSpPr>
          <p:cNvPr id="71683" name="Θέση περιεχομένου 2"/>
          <p:cNvSpPr>
            <a:spLocks noGrp="1"/>
          </p:cNvSpPr>
          <p:nvPr>
            <p:ph idx="1"/>
          </p:nvPr>
        </p:nvSpPr>
        <p:spPr>
          <a:xfrm>
            <a:off x="107504" y="2061046"/>
            <a:ext cx="8856984" cy="4464298"/>
          </a:xfrm>
        </p:spPr>
        <p:txBody>
          <a:bodyPr/>
          <a:lstStyle/>
          <a:p>
            <a:r>
              <a:rPr lang="el-GR" altLang="el-GR" sz="2400" dirty="0" smtClean="0">
                <a:latin typeface="Arial" charset="0"/>
                <a:cs typeface="Arial" charset="0"/>
              </a:rPr>
              <a:t>Είναι καμπύλες γραμμές που ενώνουν σημεία με το ίδιο υψόμετρο. Η μεταβολή του υψομέτρου από τη μία ισοϋψή στην επόμενη ονομάζεται </a:t>
            </a:r>
            <a:r>
              <a:rPr lang="el-GR" altLang="el-GR" sz="2400" dirty="0" err="1" smtClean="0">
                <a:latin typeface="Arial" charset="0"/>
                <a:cs typeface="Arial" charset="0"/>
              </a:rPr>
              <a:t>ισοδιάσταση</a:t>
            </a:r>
            <a:r>
              <a:rPr lang="el-GR" altLang="el-GR" sz="2400" dirty="0" smtClean="0">
                <a:latin typeface="Arial" charset="0"/>
                <a:cs typeface="Arial" charset="0"/>
              </a:rPr>
              <a:t>. Η συνηθισμένη </a:t>
            </a:r>
            <a:r>
              <a:rPr lang="el-GR" altLang="el-GR" sz="2400" dirty="0" err="1" smtClean="0">
                <a:latin typeface="Arial" charset="0"/>
                <a:cs typeface="Arial" charset="0"/>
              </a:rPr>
              <a:t>ισοδιάσταση</a:t>
            </a:r>
            <a:r>
              <a:rPr lang="el-GR" altLang="el-GR" sz="2400" dirty="0" smtClean="0">
                <a:latin typeface="Arial" charset="0"/>
                <a:cs typeface="Arial" charset="0"/>
              </a:rPr>
              <a:t> των τοπογραφικών χαρτών 1/5000 είναι τέσσερα μέτρα ενώ των τοπογραφικών χαρτών 1/50.000 είναι είκοσι μέτρα. </a:t>
            </a:r>
          </a:p>
          <a:p>
            <a:r>
              <a:rPr lang="el-GR" altLang="el-GR" sz="2400" dirty="0" smtClean="0">
                <a:latin typeface="Arial" charset="0"/>
                <a:cs typeface="Arial" charset="0"/>
              </a:rPr>
              <a:t>Οι ισοϋψείς καμπύλες σχεδιάζονται εύκολα και τις αντιλαμβάνεται με ευκολία ο άνθρωπος, λόγω της εξοικείωσής του με τους χάρτες. Όμως είναι ακατάλληλες για αυτοματοποιημένη επεξεργασία και είναι απαραίτητη η παρεμβολή για τα σημεία μεταξύ των ισοϋψών.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Ορθογώνιο 4"/>
          <p:cNvSpPr>
            <a:spLocks noChangeArrowheads="1"/>
          </p:cNvSpPr>
          <p:nvPr/>
        </p:nvSpPr>
        <p:spPr bwMode="auto">
          <a:xfrm>
            <a:off x="0" y="5961474"/>
            <a:ext cx="9144000" cy="707886"/>
          </a:xfrm>
          <a:prstGeom prst="rect">
            <a:avLst/>
          </a:prstGeom>
          <a:noFill/>
          <a:ln w="9525">
            <a:noFill/>
            <a:miter lim="800000"/>
            <a:headEnd/>
            <a:tailEnd/>
          </a:ln>
        </p:spPr>
        <p:txBody>
          <a:bodyPr wrap="square">
            <a:spAutoFit/>
          </a:bodyPr>
          <a:lstStyle/>
          <a:p>
            <a:pPr algn="ctr"/>
            <a:r>
              <a:rPr lang="el-GR" altLang="el-GR" sz="2000" dirty="0" smtClean="0">
                <a:latin typeface="Arial" panose="020B0604020202020204" pitchFamily="34" charset="0"/>
                <a:cs typeface="Arial" panose="020B0604020202020204" pitchFamily="34" charset="0"/>
              </a:rPr>
              <a:t>Εικόνα 21.</a:t>
            </a:r>
          </a:p>
          <a:p>
            <a:pPr algn="ctr"/>
            <a:r>
              <a:rPr lang="el-GR" altLang="el-GR" sz="2000" dirty="0" smtClean="0">
                <a:latin typeface="Arial" panose="020B0604020202020204" pitchFamily="34" charset="0"/>
                <a:cs typeface="Arial" panose="020B0604020202020204" pitchFamily="34" charset="0"/>
              </a:rPr>
              <a:t>Ισοϋψείς </a:t>
            </a:r>
            <a:r>
              <a:rPr lang="el-GR" altLang="el-GR" sz="2000" dirty="0">
                <a:latin typeface="Arial" panose="020B0604020202020204" pitchFamily="34" charset="0"/>
                <a:cs typeface="Arial" panose="020B0604020202020204" pitchFamily="34" charset="0"/>
              </a:rPr>
              <a:t>καμπύλες </a:t>
            </a:r>
            <a:r>
              <a:rPr lang="el-GR" altLang="el-GR" sz="2000" dirty="0" smtClean="0">
                <a:latin typeface="Arial" panose="020B0604020202020204" pitchFamily="34" charset="0"/>
                <a:cs typeface="Arial" panose="020B0604020202020204" pitchFamily="34" charset="0"/>
              </a:rPr>
              <a:t>ανά 100 m</a:t>
            </a:r>
            <a:r>
              <a:rPr lang="el-GR" altLang="el-GR" sz="2000" dirty="0">
                <a:latin typeface="Arial" panose="020B0604020202020204" pitchFamily="34" charset="0"/>
                <a:cs typeface="Arial" panose="020B0604020202020204" pitchFamily="34" charset="0"/>
              </a:rPr>
              <a:t>, από τη Νήσο </a:t>
            </a:r>
            <a:r>
              <a:rPr lang="el-GR" altLang="el-GR" sz="2000" dirty="0" smtClean="0">
                <a:latin typeface="Arial" panose="020B0604020202020204" pitchFamily="34" charset="0"/>
                <a:cs typeface="Arial" panose="020B0604020202020204" pitchFamily="34" charset="0"/>
              </a:rPr>
              <a:t>Ιθάκη.</a:t>
            </a:r>
            <a:endParaRPr lang="el-GR" altLang="el-GR" sz="2000" dirty="0">
              <a:latin typeface="Arial" panose="020B0604020202020204" pitchFamily="34" charset="0"/>
              <a:cs typeface="Arial" panose="020B0604020202020204" pitchFamily="34" charset="0"/>
            </a:endParaRPr>
          </a:p>
        </p:txBody>
      </p:sp>
      <p:sp>
        <p:nvSpPr>
          <p:cNvPr id="72708" name="Τίτλος 1"/>
          <p:cNvSpPr>
            <a:spLocks noGrp="1"/>
          </p:cNvSpPr>
          <p:nvPr>
            <p:ph type="title"/>
          </p:nvPr>
        </p:nvSpPr>
        <p:spPr>
          <a:xfrm>
            <a:off x="685800" y="136525"/>
            <a:ext cx="7772400" cy="771525"/>
          </a:xfrm>
        </p:spPr>
        <p:txBody>
          <a:bodyPr/>
          <a:lstStyle/>
          <a:p>
            <a:r>
              <a:rPr lang="el-GR" altLang="el-GR" sz="4000" b="1" smtClean="0">
                <a:latin typeface="Arial" charset="0"/>
                <a:cs typeface="Arial" charset="0"/>
              </a:rPr>
              <a:t>Ισοϋψείς</a:t>
            </a:r>
            <a:r>
              <a:rPr lang="el-GR" altLang="el-GR" sz="4000" smtClean="0">
                <a:latin typeface="Arial" charset="0"/>
                <a:cs typeface="Arial" charset="0"/>
              </a:rPr>
              <a:t> </a:t>
            </a:r>
            <a:r>
              <a:rPr lang="el-GR" altLang="el-GR" sz="3200" b="1" smtClean="0">
                <a:latin typeface="Arial" charset="0"/>
                <a:cs typeface="Arial" charset="0"/>
              </a:rPr>
              <a:t>(2)</a:t>
            </a:r>
            <a:endParaRPr lang="el-GR" altLang="el-GR" sz="4000" b="1" smtClean="0">
              <a:latin typeface="Arial" charset="0"/>
              <a:cs typeface="Arial" charset="0"/>
            </a:endParaRPr>
          </a:p>
        </p:txBody>
      </p:sp>
      <p:pic>
        <p:nvPicPr>
          <p:cNvPr id="2" name="Εικόνα 1"/>
          <p:cNvPicPr>
            <a:picLocks noChangeAspect="1"/>
          </p:cNvPicPr>
          <p:nvPr/>
        </p:nvPicPr>
        <p:blipFill rotWithShape="1">
          <a:blip r:embed="rId2" cstate="print">
            <a:extLst>
              <a:ext uri="{28A0092B-C50C-407E-A947-70E740481C1C}">
                <a14:useLocalDpi xmlns:a14="http://schemas.microsoft.com/office/drawing/2010/main" xmlns="" val="0"/>
              </a:ext>
            </a:extLst>
          </a:blip>
          <a:srcRect l="17241" r="19311"/>
          <a:stretch/>
        </p:blipFill>
        <p:spPr>
          <a:xfrm>
            <a:off x="1512000" y="1363228"/>
            <a:ext cx="6120000" cy="437002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p:nvPr>
        </p:nvSpPr>
        <p:spPr>
          <a:xfrm>
            <a:off x="685800" y="136525"/>
            <a:ext cx="7772400" cy="771525"/>
          </a:xfrm>
        </p:spPr>
        <p:txBody>
          <a:bodyPr/>
          <a:lstStyle/>
          <a:p>
            <a:r>
              <a:rPr lang="el-GR" altLang="el-GR" sz="4000" b="1" smtClean="0">
                <a:latin typeface="Arial" charset="0"/>
                <a:cs typeface="Arial" charset="0"/>
              </a:rPr>
              <a:t>Ισοϋψείς</a:t>
            </a:r>
            <a:r>
              <a:rPr lang="el-GR" altLang="el-GR" sz="4000" smtClean="0">
                <a:latin typeface="Arial" charset="0"/>
                <a:cs typeface="Arial" charset="0"/>
              </a:rPr>
              <a:t> </a:t>
            </a:r>
            <a:r>
              <a:rPr lang="el-GR" altLang="el-GR" sz="3200" b="1" smtClean="0">
                <a:latin typeface="Arial" charset="0"/>
                <a:cs typeface="Arial" charset="0"/>
              </a:rPr>
              <a:t>(3)</a:t>
            </a:r>
            <a:endParaRPr lang="el-GR" altLang="el-GR" sz="4000" b="1" smtClean="0">
              <a:latin typeface="Arial" charset="0"/>
              <a:cs typeface="Arial" charset="0"/>
            </a:endParaRPr>
          </a:p>
        </p:txBody>
      </p:sp>
      <p:sp>
        <p:nvSpPr>
          <p:cNvPr id="73732" name="Ορθογώνιο 5"/>
          <p:cNvSpPr>
            <a:spLocks noChangeArrowheads="1"/>
          </p:cNvSpPr>
          <p:nvPr/>
        </p:nvSpPr>
        <p:spPr bwMode="auto">
          <a:xfrm>
            <a:off x="0" y="5961474"/>
            <a:ext cx="9144000" cy="707886"/>
          </a:xfrm>
          <a:prstGeom prst="rect">
            <a:avLst/>
          </a:prstGeom>
          <a:noFill/>
          <a:ln w="9525">
            <a:noFill/>
            <a:miter lim="800000"/>
            <a:headEnd/>
            <a:tailEnd/>
          </a:ln>
        </p:spPr>
        <p:txBody>
          <a:bodyPr wrap="square">
            <a:spAutoFit/>
          </a:bodyPr>
          <a:lstStyle/>
          <a:p>
            <a:pPr algn="ctr"/>
            <a:r>
              <a:rPr lang="el-GR" altLang="el-GR" sz="2000" dirty="0">
                <a:latin typeface="Arial" panose="020B0604020202020204" pitchFamily="34" charset="0"/>
                <a:cs typeface="Arial" panose="020B0604020202020204" pitchFamily="34" charset="0"/>
              </a:rPr>
              <a:t>Εικόνα 22. </a:t>
            </a:r>
            <a:endParaRPr lang="el-GR" altLang="el-GR" sz="2000" dirty="0" smtClean="0">
              <a:latin typeface="Arial" panose="020B0604020202020204" pitchFamily="34" charset="0"/>
              <a:cs typeface="Arial" panose="020B0604020202020204" pitchFamily="34" charset="0"/>
            </a:endParaRPr>
          </a:p>
          <a:p>
            <a:pPr algn="ctr"/>
            <a:r>
              <a:rPr lang="el-GR" altLang="el-GR" sz="2000" dirty="0" smtClean="0">
                <a:latin typeface="Arial" panose="020B0604020202020204" pitchFamily="34" charset="0"/>
                <a:cs typeface="Arial" panose="020B0604020202020204" pitchFamily="34" charset="0"/>
              </a:rPr>
              <a:t>Ισοϋψείς </a:t>
            </a:r>
            <a:r>
              <a:rPr lang="el-GR" altLang="el-GR" sz="2000" dirty="0">
                <a:latin typeface="Arial" panose="020B0604020202020204" pitchFamily="34" charset="0"/>
                <a:cs typeface="Arial" panose="020B0604020202020204" pitchFamily="34" charset="0"/>
              </a:rPr>
              <a:t>καμπύλες </a:t>
            </a:r>
            <a:r>
              <a:rPr lang="el-GR" altLang="el-GR" sz="2000" dirty="0" smtClean="0">
                <a:latin typeface="Arial" panose="020B0604020202020204" pitchFamily="34" charset="0"/>
                <a:cs typeface="Arial" panose="020B0604020202020204" pitchFamily="34" charset="0"/>
              </a:rPr>
              <a:t>ανά </a:t>
            </a:r>
            <a:r>
              <a:rPr lang="en-US" altLang="el-GR" sz="2000" dirty="0" smtClean="0">
                <a:latin typeface="Arial" panose="020B0604020202020204" pitchFamily="34" charset="0"/>
                <a:cs typeface="Arial" panose="020B0604020202020204" pitchFamily="34" charset="0"/>
              </a:rPr>
              <a:t>20</a:t>
            </a:r>
            <a:r>
              <a:rPr lang="el-GR" altLang="el-GR" sz="2000" dirty="0" smtClean="0">
                <a:latin typeface="Arial" panose="020B0604020202020204" pitchFamily="34" charset="0"/>
                <a:cs typeface="Arial" panose="020B0604020202020204" pitchFamily="34" charset="0"/>
              </a:rPr>
              <a:t> </a:t>
            </a:r>
            <a:r>
              <a:rPr lang="en-US" altLang="el-GR" sz="2000" dirty="0" smtClean="0">
                <a:latin typeface="Arial" panose="020B0604020202020204" pitchFamily="34" charset="0"/>
                <a:cs typeface="Arial" panose="020B0604020202020204" pitchFamily="34" charset="0"/>
              </a:rPr>
              <a:t>m</a:t>
            </a:r>
            <a:r>
              <a:rPr lang="el-GR" altLang="el-GR" sz="2000" dirty="0" smtClean="0">
                <a:latin typeface="Arial" panose="020B0604020202020204" pitchFamily="34" charset="0"/>
                <a:cs typeface="Arial" panose="020B0604020202020204" pitchFamily="34" charset="0"/>
              </a:rPr>
              <a:t>, </a:t>
            </a:r>
            <a:r>
              <a:rPr lang="el-GR" altLang="el-GR" sz="2000" dirty="0">
                <a:latin typeface="Arial" panose="020B0604020202020204" pitchFamily="34" charset="0"/>
                <a:cs typeface="Arial" panose="020B0604020202020204" pitchFamily="34" charset="0"/>
              </a:rPr>
              <a:t>από τη Νήσο </a:t>
            </a:r>
            <a:r>
              <a:rPr lang="el-GR" altLang="el-GR" sz="2000" dirty="0" smtClean="0">
                <a:latin typeface="Arial" panose="020B0604020202020204" pitchFamily="34" charset="0"/>
                <a:cs typeface="Arial" panose="020B0604020202020204" pitchFamily="34" charset="0"/>
              </a:rPr>
              <a:t>Ιθάκη.</a:t>
            </a:r>
            <a:endParaRPr lang="el-GR" altLang="el-GR" sz="2000" dirty="0">
              <a:latin typeface="Arial" panose="020B0604020202020204" pitchFamily="34" charset="0"/>
              <a:cs typeface="Arial" panose="020B0604020202020204" pitchFamily="34" charset="0"/>
            </a:endParaRPr>
          </a:p>
        </p:txBody>
      </p:sp>
      <p:pic>
        <p:nvPicPr>
          <p:cNvPr id="2" name="Εικόνα 1"/>
          <p:cNvPicPr>
            <a:picLocks noChangeAspect="1"/>
          </p:cNvPicPr>
          <p:nvPr/>
        </p:nvPicPr>
        <p:blipFill rotWithShape="1">
          <a:blip r:embed="rId2" cstate="print">
            <a:extLst>
              <a:ext uri="{28A0092B-C50C-407E-A947-70E740481C1C}">
                <a14:useLocalDpi xmlns:a14="http://schemas.microsoft.com/office/drawing/2010/main" xmlns="" val="0"/>
              </a:ext>
            </a:extLst>
          </a:blip>
          <a:srcRect l="18103" r="18621"/>
          <a:stretch/>
        </p:blipFill>
        <p:spPr>
          <a:xfrm>
            <a:off x="1512000" y="1315975"/>
            <a:ext cx="6120000" cy="441728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1"/>
          <p:cNvSpPr>
            <a:spLocks noGrp="1"/>
          </p:cNvSpPr>
          <p:nvPr>
            <p:ph type="title"/>
          </p:nvPr>
        </p:nvSpPr>
        <p:spPr>
          <a:xfrm>
            <a:off x="685800" y="249461"/>
            <a:ext cx="7772400" cy="803275"/>
          </a:xfrm>
        </p:spPr>
        <p:txBody>
          <a:bodyPr/>
          <a:lstStyle/>
          <a:p>
            <a:r>
              <a:rPr lang="el-GR" altLang="el-GR" sz="4000" b="1" dirty="0" smtClean="0">
                <a:latin typeface="Arial" charset="0"/>
                <a:cs typeface="Arial" charset="0"/>
              </a:rPr>
              <a:t>Δεδομένα </a:t>
            </a:r>
            <a:r>
              <a:rPr lang="el-GR" altLang="el-GR" sz="4000" b="1" dirty="0" err="1" smtClean="0">
                <a:latin typeface="Arial" charset="0"/>
                <a:cs typeface="Arial" charset="0"/>
              </a:rPr>
              <a:t>Καννάβου</a:t>
            </a:r>
            <a:r>
              <a:rPr lang="el-GR" altLang="el-GR" sz="4000" b="1" dirty="0" smtClean="0">
                <a:latin typeface="Arial" charset="0"/>
                <a:cs typeface="Arial" charset="0"/>
              </a:rPr>
              <a:t> (</a:t>
            </a:r>
            <a:r>
              <a:rPr lang="en-US" altLang="el-GR" sz="4000" b="1" dirty="0" smtClean="0">
                <a:latin typeface="Arial" charset="0"/>
                <a:cs typeface="Arial" charset="0"/>
              </a:rPr>
              <a:t>grid</a:t>
            </a:r>
            <a:r>
              <a:rPr lang="el-GR" altLang="el-GR" sz="4000" b="1" dirty="0" smtClean="0">
                <a:latin typeface="Arial" charset="0"/>
                <a:cs typeface="Arial" charset="0"/>
              </a:rPr>
              <a:t>) </a:t>
            </a:r>
            <a:r>
              <a:rPr lang="el-GR" altLang="el-GR" sz="3200" b="1" dirty="0" smtClean="0">
                <a:latin typeface="Arial" charset="0"/>
                <a:cs typeface="Arial" charset="0"/>
              </a:rPr>
              <a:t>(1)</a:t>
            </a:r>
            <a:endParaRPr lang="el-GR" altLang="el-GR" sz="3200" dirty="0" smtClean="0">
              <a:latin typeface="Arial" charset="0"/>
              <a:cs typeface="Arial" charset="0"/>
            </a:endParaRPr>
          </a:p>
        </p:txBody>
      </p:sp>
      <p:sp>
        <p:nvSpPr>
          <p:cNvPr id="74755" name="Θέση περιεχομένου 2"/>
          <p:cNvSpPr>
            <a:spLocks noGrp="1"/>
          </p:cNvSpPr>
          <p:nvPr>
            <p:ph idx="1"/>
          </p:nvPr>
        </p:nvSpPr>
        <p:spPr>
          <a:xfrm>
            <a:off x="107504" y="2492399"/>
            <a:ext cx="8928992" cy="3744913"/>
          </a:xfrm>
        </p:spPr>
        <p:txBody>
          <a:bodyPr/>
          <a:lstStyle/>
          <a:p>
            <a:pPr>
              <a:spcBef>
                <a:spcPts val="1000"/>
              </a:spcBef>
            </a:pPr>
            <a:r>
              <a:rPr lang="el-GR" altLang="el-GR" sz="2400" dirty="0" smtClean="0">
                <a:latin typeface="Arial" charset="0"/>
                <a:cs typeface="Arial" charset="0"/>
              </a:rPr>
              <a:t>Ουσιαστικά πρόκειται για την ίδια δομή αρχείου με την ψηφιακή εικόνα, μόνο που, αντί για τιμή φωτεινότητας, σε κάθε </a:t>
            </a:r>
            <a:r>
              <a:rPr lang="el-GR" altLang="el-GR" sz="2400" dirty="0" err="1" smtClean="0">
                <a:latin typeface="Arial" charset="0"/>
                <a:cs typeface="Arial" charset="0"/>
              </a:rPr>
              <a:t>εικονοστοιχείο</a:t>
            </a:r>
            <a:r>
              <a:rPr lang="el-GR" altLang="el-GR" sz="2400" dirty="0" smtClean="0">
                <a:latin typeface="Arial" charset="0"/>
                <a:cs typeface="Arial" charset="0"/>
              </a:rPr>
              <a:t> αντιστοιχεί μια τιμή υψομέτρου.</a:t>
            </a:r>
          </a:p>
          <a:p>
            <a:pPr>
              <a:spcBef>
                <a:spcPts val="1000"/>
              </a:spcBef>
            </a:pPr>
            <a:r>
              <a:rPr lang="el-GR" altLang="el-GR" sz="2400" dirty="0" smtClean="0">
                <a:latin typeface="Arial" charset="0"/>
                <a:cs typeface="Arial" charset="0"/>
              </a:rPr>
              <a:t>Δημιουργούνται συνήθως από αεροφωτογραφίες, δορυφορικές εικόνες ή εικόνες ραντάρ.</a:t>
            </a:r>
          </a:p>
          <a:p>
            <a:pPr>
              <a:spcBef>
                <a:spcPts val="1000"/>
              </a:spcBef>
            </a:pPr>
            <a:r>
              <a:rPr lang="el-GR" altLang="el-GR" sz="2400" dirty="0" smtClean="0">
                <a:latin typeface="Arial" charset="0"/>
                <a:cs typeface="Arial" charset="0"/>
              </a:rPr>
              <a:t>Είναι ο πιο απλός τρόπος αναπαράστασης υψομετρικών δεδομένων και απαιτούν λιγότερη υπολογιστική ισχύ για την επεξεργασία τους.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227013" y="260648"/>
            <a:ext cx="8689975" cy="747713"/>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4000" b="1" dirty="0" smtClean="0">
                <a:latin typeface="Arial" charset="0"/>
                <a:cs typeface="Arial" charset="0"/>
              </a:rPr>
              <a:t>ΨΜΑ</a:t>
            </a:r>
            <a:r>
              <a:rPr lang="el-GR" altLang="el-GR" sz="6000" b="1" dirty="0">
                <a:latin typeface="Arial" charset="0"/>
                <a:cs typeface="Arial" charset="0"/>
              </a:rPr>
              <a:t> </a:t>
            </a:r>
            <a:r>
              <a:rPr lang="el-GR" altLang="el-GR" sz="4000" b="1" dirty="0" smtClean="0">
                <a:latin typeface="Arial" charset="0"/>
                <a:cs typeface="Arial" charset="0"/>
              </a:rPr>
              <a:t>από Δεδομένα Ραντάρ </a:t>
            </a:r>
            <a:r>
              <a:rPr lang="el-GR" altLang="el-GR" sz="3200" b="1" dirty="0" smtClean="0">
                <a:latin typeface="Arial" charset="0"/>
                <a:cs typeface="Arial" charset="0"/>
              </a:rPr>
              <a:t>(1)</a:t>
            </a:r>
            <a:endParaRPr lang="el-GR" altLang="el-GR" sz="4000" b="1" dirty="0" smtClean="0">
              <a:latin typeface="Arial" charset="0"/>
              <a:cs typeface="Arial" charset="0"/>
            </a:endParaRPr>
          </a:p>
        </p:txBody>
      </p:sp>
      <p:sp>
        <p:nvSpPr>
          <p:cNvPr id="38915" name="Rectangle 2"/>
          <p:cNvSpPr>
            <a:spLocks noGrp="1" noChangeArrowheads="1"/>
          </p:cNvSpPr>
          <p:nvPr>
            <p:ph idx="1"/>
          </p:nvPr>
        </p:nvSpPr>
        <p:spPr>
          <a:xfrm>
            <a:off x="251520" y="2204715"/>
            <a:ext cx="8712968" cy="4608661"/>
          </a:xfrm>
        </p:spPr>
        <p:txBody>
          <a:bodyPr/>
          <a:lstStyle/>
          <a:p>
            <a:pPr marL="325438" indent="-325438">
              <a:spcBef>
                <a:spcPts val="613"/>
              </a:spcBef>
              <a:buSzPct val="80000"/>
              <a:buFont typeface="Wingdings" charset="2"/>
              <a:buChar char=""/>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panose="020B0604020202020204" pitchFamily="34" charset="0"/>
                <a:cs typeface="Arial" panose="020B0604020202020204" pitchFamily="34" charset="0"/>
              </a:rPr>
              <a:t>ΥΠΕΡ:</a:t>
            </a:r>
          </a:p>
          <a:p>
            <a:pPr marL="0" indent="0">
              <a:spcBef>
                <a:spcPts val="613"/>
              </a:spcBef>
              <a:buSzPct val="80000"/>
              <a:buNone/>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l-GR" altLang="el-GR" sz="1800" dirty="0" smtClean="0">
              <a:latin typeface="Arial" panose="020B0604020202020204" pitchFamily="34" charset="0"/>
              <a:cs typeface="Arial" panose="020B0604020202020204" pitchFamily="34" charset="0"/>
            </a:endParaRP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panose="020B0604020202020204" pitchFamily="34" charset="0"/>
                <a:cs typeface="Arial" panose="020B0604020202020204" pitchFamily="34" charset="0"/>
              </a:rPr>
              <a:t>ΚΟΣΤΟΣ</a:t>
            </a: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panose="020B0604020202020204" pitchFamily="34" charset="0"/>
                <a:cs typeface="Arial" panose="020B0604020202020204" pitchFamily="34" charset="0"/>
              </a:rPr>
              <a:t>ΔΙΑΘΕΣΙΜΟΤΗΤΑ ΑΝΕΞΑΡΤΗΤΩΣ ΚΑΙΡΙΚΩΝ ΣΥΝΘΗΚΩΝ</a:t>
            </a:r>
          </a:p>
          <a:p>
            <a:pPr marL="325438" indent="-325438">
              <a:spcBef>
                <a:spcPts val="613"/>
              </a:spcBef>
              <a:buSzPct val="80000"/>
              <a:buFontTx/>
              <a:buNone/>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l-GR" altLang="el-GR" sz="2600" dirty="0" smtClean="0">
              <a:latin typeface="Arial" panose="020B0604020202020204" pitchFamily="34" charset="0"/>
              <a:cs typeface="Arial" panose="020B0604020202020204" pitchFamily="34" charset="0"/>
            </a:endParaRPr>
          </a:p>
          <a:p>
            <a:pPr marL="325438" indent="-325438">
              <a:spcBef>
                <a:spcPts val="613"/>
              </a:spcBef>
              <a:buSzPct val="80000"/>
              <a:buFont typeface="Wingdings" charset="2"/>
              <a:buChar char=""/>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panose="020B0604020202020204" pitchFamily="34" charset="0"/>
                <a:cs typeface="Arial" panose="020B0604020202020204" pitchFamily="34" charset="0"/>
              </a:rPr>
              <a:t>ΚΑΤΑ:</a:t>
            </a:r>
          </a:p>
          <a:p>
            <a:pPr marL="0" indent="0">
              <a:spcBef>
                <a:spcPts val="613"/>
              </a:spcBef>
              <a:buSzPct val="80000"/>
              <a:buNone/>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l-GR" altLang="el-GR" sz="1800" dirty="0" smtClean="0">
              <a:latin typeface="Arial" panose="020B0604020202020204" pitchFamily="34" charset="0"/>
              <a:cs typeface="Arial" panose="020B0604020202020204" pitchFamily="34" charset="0"/>
            </a:endParaRPr>
          </a:p>
          <a:p>
            <a:pPr>
              <a:spcBef>
                <a:spcPts val="613"/>
              </a:spcBef>
              <a:buSzPct val="80000"/>
              <a:tabLst>
                <a:tab pos="868363" algn="l"/>
                <a:tab pos="1741488" algn="l"/>
                <a:tab pos="2613025" algn="l"/>
                <a:tab pos="3486150" algn="l"/>
                <a:tab pos="4357688" algn="l"/>
                <a:tab pos="5230813" algn="l"/>
                <a:tab pos="6102350" algn="l"/>
                <a:tab pos="6975475" algn="l"/>
                <a:tab pos="7847013" algn="l"/>
                <a:tab pos="8720138" algn="l"/>
                <a:tab pos="9591675" algn="l"/>
              </a:tabLst>
            </a:pPr>
            <a:r>
              <a:rPr lang="el-GR" altLang="el-GR" sz="2600" dirty="0" smtClean="0">
                <a:latin typeface="Arial" panose="020B0604020202020204" pitchFamily="34" charset="0"/>
                <a:cs typeface="Arial" panose="020B0604020202020204" pitchFamily="34" charset="0"/>
              </a:rPr>
              <a:t>ΔΥΣΚΟΛΙΑ ΕΠΕΞΕΡΓΑΣΙΑΣ</a:t>
            </a:r>
          </a:p>
          <a:p>
            <a:pPr marL="325438" indent="-325438">
              <a:spcBef>
                <a:spcPts val="613"/>
              </a:spcBef>
              <a:buSzPct val="80000"/>
              <a:buFontTx/>
              <a:buNone/>
              <a:tabLst>
                <a:tab pos="868363" algn="l"/>
                <a:tab pos="1741488" algn="l"/>
                <a:tab pos="2613025" algn="l"/>
                <a:tab pos="3486150" algn="l"/>
                <a:tab pos="4357688" algn="l"/>
                <a:tab pos="5230813" algn="l"/>
                <a:tab pos="6102350" algn="l"/>
                <a:tab pos="6975475" algn="l"/>
                <a:tab pos="7847013" algn="l"/>
                <a:tab pos="8720138" algn="l"/>
                <a:tab pos="9591675" algn="l"/>
              </a:tabLst>
            </a:pPr>
            <a:endParaRPr lang="en-US" altLang="el-GR" sz="2500" dirty="0" smtClean="0">
              <a:latin typeface="TimesNewRomanPSMT"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a:xfrm>
            <a:off x="685800" y="249461"/>
            <a:ext cx="7772400" cy="803275"/>
          </a:xfrm>
        </p:spPr>
        <p:txBody>
          <a:bodyPr/>
          <a:lstStyle/>
          <a:p>
            <a:r>
              <a:rPr lang="el-GR" altLang="el-GR" sz="4000" b="1" dirty="0" smtClean="0">
                <a:latin typeface="Arial" charset="0"/>
                <a:cs typeface="Arial" charset="0"/>
              </a:rPr>
              <a:t>Δεδομένα </a:t>
            </a:r>
            <a:r>
              <a:rPr lang="el-GR" altLang="el-GR" sz="4000" b="1" dirty="0" err="1" smtClean="0">
                <a:latin typeface="Arial" charset="0"/>
                <a:cs typeface="Arial" charset="0"/>
              </a:rPr>
              <a:t>Καννάβου</a:t>
            </a:r>
            <a:r>
              <a:rPr lang="el-GR" altLang="el-GR" sz="4000" b="1" dirty="0" smtClean="0">
                <a:latin typeface="Arial" charset="0"/>
                <a:cs typeface="Arial" charset="0"/>
              </a:rPr>
              <a:t> (</a:t>
            </a:r>
            <a:r>
              <a:rPr lang="en-US" altLang="el-GR" sz="4000" b="1" dirty="0" smtClean="0">
                <a:latin typeface="Arial" charset="0"/>
                <a:cs typeface="Arial" charset="0"/>
              </a:rPr>
              <a:t>grid</a:t>
            </a:r>
            <a:r>
              <a:rPr lang="el-GR" altLang="el-GR" sz="4000" b="1" dirty="0" smtClean="0">
                <a:latin typeface="Arial" charset="0"/>
                <a:cs typeface="Arial" charset="0"/>
              </a:rPr>
              <a:t>) </a:t>
            </a:r>
            <a:r>
              <a:rPr lang="el-GR" altLang="el-GR" sz="3200" b="1" dirty="0" smtClean="0">
                <a:latin typeface="Arial" charset="0"/>
                <a:cs typeface="Arial" charset="0"/>
              </a:rPr>
              <a:t>(2)</a:t>
            </a:r>
            <a:endParaRPr lang="el-GR" altLang="el-GR" sz="3200" dirty="0" smtClean="0">
              <a:latin typeface="Arial" charset="0"/>
              <a:cs typeface="Arial" charset="0"/>
            </a:endParaRPr>
          </a:p>
        </p:txBody>
      </p:sp>
      <p:sp>
        <p:nvSpPr>
          <p:cNvPr id="75779" name="Ορθογώνιο 6"/>
          <p:cNvSpPr>
            <a:spLocks noChangeArrowheads="1"/>
          </p:cNvSpPr>
          <p:nvPr/>
        </p:nvSpPr>
        <p:spPr bwMode="auto">
          <a:xfrm>
            <a:off x="107504" y="2210956"/>
            <a:ext cx="8857109" cy="4170372"/>
          </a:xfrm>
          <a:prstGeom prst="rect">
            <a:avLst/>
          </a:prstGeom>
          <a:noFill/>
          <a:ln w="9525">
            <a:noFill/>
            <a:miter lim="800000"/>
            <a:headEnd/>
            <a:tailEnd/>
          </a:ln>
        </p:spPr>
        <p:txBody>
          <a:bodyPr wrap="square">
            <a:spAutoFit/>
          </a:bodyPr>
          <a:lstStyle/>
          <a:p>
            <a:pPr marL="342900" indent="-342900" eaLnBrk="0" fontAlgn="base" hangingPunct="0">
              <a:spcBef>
                <a:spcPts val="1000"/>
              </a:spcBef>
              <a:spcAft>
                <a:spcPct val="0"/>
              </a:spcAft>
              <a:buFont typeface="Arial" charset="0"/>
              <a:buChar char="•"/>
            </a:pPr>
            <a:r>
              <a:rPr lang="el-GR" altLang="el-GR" sz="2400" dirty="0">
                <a:latin typeface="Arial" charset="0"/>
                <a:cs typeface="Arial" charset="0"/>
              </a:rPr>
              <a:t>Είναι εύκολο να χρησιμοποιηθούν για την παραγωγή θεματικών χαρτών (π.χ. χάρτες κλίσεων).</a:t>
            </a:r>
          </a:p>
          <a:p>
            <a:pPr marL="342900" indent="-342900" eaLnBrk="0" fontAlgn="base" hangingPunct="0">
              <a:spcBef>
                <a:spcPts val="1000"/>
              </a:spcBef>
              <a:spcAft>
                <a:spcPct val="0"/>
              </a:spcAft>
              <a:buFont typeface="Arial" charset="0"/>
              <a:buChar char="•"/>
            </a:pPr>
            <a:r>
              <a:rPr lang="el-GR" altLang="el-GR" sz="2400" dirty="0">
                <a:latin typeface="Arial" charset="0"/>
                <a:cs typeface="Arial" charset="0"/>
              </a:rPr>
              <a:t>Μπορούν να χρησιμοποιηθούν άμεσα για την </a:t>
            </a:r>
            <a:r>
              <a:rPr lang="el-GR" altLang="el-GR" sz="2400" dirty="0" err="1">
                <a:latin typeface="Arial" charset="0"/>
                <a:cs typeface="Arial" charset="0"/>
              </a:rPr>
              <a:t>ορθοαναγωγή</a:t>
            </a:r>
            <a:r>
              <a:rPr lang="el-GR" altLang="el-GR" sz="2400" dirty="0">
                <a:latin typeface="Arial" charset="0"/>
                <a:cs typeface="Arial" charset="0"/>
              </a:rPr>
              <a:t> εικόνων.</a:t>
            </a:r>
          </a:p>
          <a:p>
            <a:pPr marL="342900" indent="-342900" eaLnBrk="0" fontAlgn="base" hangingPunct="0">
              <a:spcBef>
                <a:spcPts val="1000"/>
              </a:spcBef>
              <a:spcAft>
                <a:spcPct val="0"/>
              </a:spcAft>
              <a:buFont typeface="Arial" charset="0"/>
              <a:buChar char="•"/>
            </a:pPr>
            <a:r>
              <a:rPr lang="el-GR" altLang="el-GR" sz="2400" dirty="0">
                <a:latin typeface="Arial" charset="0"/>
                <a:cs typeface="Arial" charset="0"/>
              </a:rPr>
              <a:t>Παρουσιάζουν προβλήματα στην απόδοση απότομων αλλαγών του υψομέτρου, λόγω της κανονικότητας του </a:t>
            </a:r>
            <a:r>
              <a:rPr lang="el-GR" altLang="el-GR" sz="2400" dirty="0" err="1">
                <a:latin typeface="Arial" charset="0"/>
                <a:cs typeface="Arial" charset="0"/>
              </a:rPr>
              <a:t>κανάβου</a:t>
            </a:r>
            <a:r>
              <a:rPr lang="el-GR" altLang="el-GR" sz="2400" dirty="0">
                <a:latin typeface="Arial" charset="0"/>
                <a:cs typeface="Arial" charset="0"/>
              </a:rPr>
              <a:t>. Μπορεί να συμπεριλαμβάνουν πλεονάζοντα δεδομένα σε περιοχές ήπιου </a:t>
            </a:r>
            <a:r>
              <a:rPr lang="el-GR" altLang="el-GR" sz="2400" dirty="0" err="1">
                <a:latin typeface="Arial" charset="0"/>
                <a:cs typeface="Arial" charset="0"/>
              </a:rPr>
              <a:t>αναγλύφου</a:t>
            </a:r>
            <a:r>
              <a:rPr lang="el-GR" altLang="el-GR" sz="2400" dirty="0">
                <a:latin typeface="Arial" charset="0"/>
                <a:cs typeface="Arial" charset="0"/>
              </a:rPr>
              <a:t>.</a:t>
            </a:r>
          </a:p>
          <a:p>
            <a:pPr marL="342900" indent="-342900" eaLnBrk="0" fontAlgn="base" hangingPunct="0">
              <a:spcBef>
                <a:spcPts val="1000"/>
              </a:spcBef>
              <a:spcAft>
                <a:spcPct val="0"/>
              </a:spcAft>
              <a:buFont typeface="Arial" charset="0"/>
              <a:buChar char="•"/>
            </a:pPr>
            <a:r>
              <a:rPr lang="el-GR" altLang="el-GR" sz="2400" dirty="0">
                <a:latin typeface="Arial" charset="0"/>
                <a:cs typeface="Arial" charset="0"/>
              </a:rPr>
              <a:t>Η ακρίβεια τους εξαρτάται από την πυκνότητα της δειγματοληψίας.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Τίτλος 1"/>
          <p:cNvSpPr>
            <a:spLocks noGrp="1"/>
          </p:cNvSpPr>
          <p:nvPr>
            <p:ph type="title"/>
          </p:nvPr>
        </p:nvSpPr>
        <p:spPr>
          <a:xfrm>
            <a:off x="685800" y="177453"/>
            <a:ext cx="7772400" cy="803275"/>
          </a:xfrm>
        </p:spPr>
        <p:txBody>
          <a:bodyPr/>
          <a:lstStyle/>
          <a:p>
            <a:r>
              <a:rPr lang="el-GR" altLang="el-GR" sz="4000" b="1" dirty="0" smtClean="0">
                <a:latin typeface="Arial" charset="0"/>
                <a:cs typeface="Arial" charset="0"/>
              </a:rPr>
              <a:t>Δεδομένα </a:t>
            </a:r>
            <a:r>
              <a:rPr lang="el-GR" altLang="el-GR" sz="4000" b="1" dirty="0" err="1" smtClean="0">
                <a:latin typeface="Arial" charset="0"/>
                <a:cs typeface="Arial" charset="0"/>
              </a:rPr>
              <a:t>Καννάβου</a:t>
            </a:r>
            <a:r>
              <a:rPr lang="el-GR" altLang="el-GR" sz="4000" b="1" dirty="0" smtClean="0">
                <a:latin typeface="Arial" charset="0"/>
                <a:cs typeface="Arial" charset="0"/>
              </a:rPr>
              <a:t> (</a:t>
            </a:r>
            <a:r>
              <a:rPr lang="en-US" altLang="el-GR" sz="4000" b="1" dirty="0" smtClean="0">
                <a:latin typeface="Arial" charset="0"/>
                <a:cs typeface="Arial" charset="0"/>
              </a:rPr>
              <a:t>grid</a:t>
            </a:r>
            <a:r>
              <a:rPr lang="el-GR" altLang="el-GR" sz="4000" b="1" dirty="0" smtClean="0">
                <a:latin typeface="Arial" charset="0"/>
                <a:cs typeface="Arial" charset="0"/>
              </a:rPr>
              <a:t>) </a:t>
            </a:r>
            <a:r>
              <a:rPr lang="el-GR" altLang="el-GR" sz="3200" b="1" dirty="0" smtClean="0">
                <a:latin typeface="Arial" charset="0"/>
                <a:cs typeface="Arial" charset="0"/>
              </a:rPr>
              <a:t>(3)</a:t>
            </a:r>
            <a:endParaRPr lang="el-GR" altLang="el-GR" sz="3200" dirty="0" smtClean="0">
              <a:latin typeface="Arial" charset="0"/>
              <a:cs typeface="Arial" charset="0"/>
            </a:endParaRPr>
          </a:p>
        </p:txBody>
      </p:sp>
      <p:sp>
        <p:nvSpPr>
          <p:cNvPr id="4" name="TextBox 3"/>
          <p:cNvSpPr txBox="1"/>
          <p:nvPr/>
        </p:nvSpPr>
        <p:spPr>
          <a:xfrm>
            <a:off x="3059832" y="6309320"/>
            <a:ext cx="3024336"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23. Νήσος Ιθάκη. </a:t>
            </a:r>
            <a:endParaRPr lang="el-GR" sz="2000" dirty="0">
              <a:latin typeface="Arial" panose="020B0604020202020204" pitchFamily="34" charset="0"/>
              <a:cs typeface="Arial" panose="020B0604020202020204" pitchFamily="34" charset="0"/>
            </a:endParaRPr>
          </a:p>
        </p:txBody>
      </p:sp>
      <p:pic>
        <p:nvPicPr>
          <p:cNvPr id="2" name="Εικόνα 1"/>
          <p:cNvPicPr>
            <a:picLocks noChangeAspect="1"/>
          </p:cNvPicPr>
          <p:nvPr/>
        </p:nvPicPr>
        <p:blipFill rotWithShape="1">
          <a:blip r:embed="rId2" cstate="print">
            <a:extLst>
              <a:ext uri="{28A0092B-C50C-407E-A947-70E740481C1C}">
                <a14:useLocalDpi xmlns:a14="http://schemas.microsoft.com/office/drawing/2010/main" xmlns="" val="0"/>
              </a:ext>
            </a:extLst>
          </a:blip>
          <a:srcRect l="18448" r="19482"/>
          <a:stretch/>
        </p:blipFill>
        <p:spPr>
          <a:xfrm>
            <a:off x="1512000" y="1580998"/>
            <a:ext cx="6120000" cy="444029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περιεχομένου 2"/>
          <p:cNvSpPr>
            <a:spLocks noGrp="1"/>
          </p:cNvSpPr>
          <p:nvPr>
            <p:ph idx="1"/>
          </p:nvPr>
        </p:nvSpPr>
        <p:spPr>
          <a:xfrm>
            <a:off x="107504" y="2636912"/>
            <a:ext cx="8856984" cy="3889077"/>
          </a:xfrm>
        </p:spPr>
        <p:txBody>
          <a:bodyPr/>
          <a:lstStyle/>
          <a:p>
            <a:pPr marL="0" indent="0">
              <a:buNone/>
            </a:pPr>
            <a:r>
              <a:rPr lang="el-GR" altLang="el-GR" sz="2400" dirty="0">
                <a:latin typeface="Arial" charset="0"/>
                <a:cs typeface="Arial" charset="0"/>
              </a:rPr>
              <a:t>Ένα δίκτυο ακανόνιστων τριγώνων αναπαριστά την επιφάνεια ως ένα σύνολο συνδεδεμένων γειτονικών τριγώνων με άνισες </a:t>
            </a:r>
            <a:r>
              <a:rPr lang="el-GR" altLang="el-GR" sz="2400" dirty="0" smtClean="0">
                <a:latin typeface="Arial" charset="0"/>
                <a:cs typeface="Arial" charset="0"/>
              </a:rPr>
              <a:t>πλευρές.</a:t>
            </a:r>
          </a:p>
          <a:p>
            <a:pPr marL="0" indent="0">
              <a:buNone/>
            </a:pPr>
            <a:r>
              <a:rPr lang="en-US" altLang="el-GR" sz="2400" dirty="0" smtClean="0">
                <a:latin typeface="Arial" charset="0"/>
                <a:cs typeface="Arial" charset="0"/>
              </a:rPr>
              <a:t>O</a:t>
            </a:r>
            <a:r>
              <a:rPr lang="el-GR" altLang="el-GR" sz="2400" dirty="0">
                <a:latin typeface="Arial" charset="0"/>
                <a:cs typeface="Arial" charset="0"/>
              </a:rPr>
              <a:t>ι τριάδες των σημείων βρίσκονται, γενικά, σε ακανόνιστη διάταξη. Όμως για την πιο εύκολη πρόσβαση των δεδομένων, τα τρίγωνα συνδέονται μεταξύ τους και </a:t>
            </a:r>
            <a:r>
              <a:rPr lang="el-GR" altLang="el-GR" sz="2400" dirty="0" smtClean="0">
                <a:latin typeface="Arial" charset="0"/>
                <a:cs typeface="Arial" charset="0"/>
              </a:rPr>
              <a:t>αριθμούνται.</a:t>
            </a:r>
          </a:p>
          <a:p>
            <a:pPr marL="0" indent="0">
              <a:buNone/>
            </a:pPr>
            <a:r>
              <a:rPr lang="el-GR" altLang="el-GR" sz="2400" dirty="0" smtClean="0">
                <a:latin typeface="Arial" charset="0"/>
                <a:cs typeface="Arial" charset="0"/>
              </a:rPr>
              <a:t>Στη </a:t>
            </a:r>
            <a:r>
              <a:rPr lang="el-GR" altLang="el-GR" sz="2400" dirty="0">
                <a:latin typeface="Arial" charset="0"/>
                <a:cs typeface="Arial" charset="0"/>
              </a:rPr>
              <a:t>συνέχεια, στη βάση δεδομένων, πέρα από τις τριάδες των σημείων, προστίθεται και ένας πίνακας που συνδέει τις τριάδες των σημείων με το αντίστοιχο  τρίγωνο. </a:t>
            </a:r>
          </a:p>
        </p:txBody>
      </p:sp>
      <p:sp>
        <p:nvSpPr>
          <p:cNvPr id="77827" name="Τίτλος 1"/>
          <p:cNvSpPr>
            <a:spLocks noGrp="1"/>
          </p:cNvSpPr>
          <p:nvPr>
            <p:ph type="title"/>
          </p:nvPr>
        </p:nvSpPr>
        <p:spPr>
          <a:xfrm>
            <a:off x="0" y="188367"/>
            <a:ext cx="9144000" cy="1368425"/>
          </a:xfrm>
        </p:spPr>
        <p:txBody>
          <a:bodyPr/>
          <a:lstStyle/>
          <a:p>
            <a:r>
              <a:rPr lang="el-GR" altLang="el-GR" sz="4000" b="1" dirty="0" smtClean="0">
                <a:latin typeface="Arial" charset="0"/>
                <a:cs typeface="Arial" charset="0"/>
              </a:rPr>
              <a:t>Δίκτυο Ακανόνιστων Τριγώνων </a:t>
            </a:r>
            <a:br>
              <a:rPr lang="el-GR" altLang="el-GR" sz="4000" b="1" dirty="0" smtClean="0">
                <a:latin typeface="Arial" charset="0"/>
                <a:cs typeface="Arial" charset="0"/>
              </a:rPr>
            </a:br>
            <a:r>
              <a:rPr lang="el-GR" altLang="el-GR" sz="4000" b="1" dirty="0" smtClean="0">
                <a:latin typeface="Arial" charset="0"/>
                <a:cs typeface="Arial" charset="0"/>
              </a:rPr>
              <a:t>(</a:t>
            </a:r>
            <a:r>
              <a:rPr lang="en-US" altLang="el-GR" sz="4000" b="1" dirty="0" smtClean="0">
                <a:latin typeface="Arial" charset="0"/>
                <a:cs typeface="Arial" charset="0"/>
              </a:rPr>
              <a:t>Triangular Irregular Network</a:t>
            </a:r>
            <a:r>
              <a:rPr lang="el-GR" altLang="el-GR" sz="4000" b="1" dirty="0" smtClean="0">
                <a:latin typeface="Arial" charset="0"/>
                <a:cs typeface="Arial" charset="0"/>
              </a:rPr>
              <a:t>,</a:t>
            </a:r>
            <a:r>
              <a:rPr lang="fr-CA" altLang="el-GR" sz="4000" b="1" dirty="0" smtClean="0">
                <a:latin typeface="Arial" charset="0"/>
                <a:cs typeface="Arial" charset="0"/>
              </a:rPr>
              <a:t>TIN</a:t>
            </a:r>
            <a:r>
              <a:rPr lang="el-GR" altLang="el-GR" sz="4000" b="1" dirty="0" smtClean="0">
                <a:latin typeface="Arial" charset="0"/>
                <a:cs typeface="Arial" charset="0"/>
              </a:rPr>
              <a:t>) </a:t>
            </a:r>
            <a:r>
              <a:rPr lang="el-GR" altLang="el-GR" sz="3200" b="1" dirty="0" smtClean="0">
                <a:latin typeface="Arial" charset="0"/>
                <a:cs typeface="Arial" charset="0"/>
              </a:rPr>
              <a:t>(1)</a:t>
            </a:r>
            <a:endParaRPr lang="el-GR" altLang="el-GR" sz="4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Τίτλος 1"/>
          <p:cNvSpPr>
            <a:spLocks noGrp="1"/>
          </p:cNvSpPr>
          <p:nvPr>
            <p:ph type="title"/>
          </p:nvPr>
        </p:nvSpPr>
        <p:spPr>
          <a:xfrm>
            <a:off x="0" y="44351"/>
            <a:ext cx="9144000" cy="1368425"/>
          </a:xfrm>
        </p:spPr>
        <p:txBody>
          <a:bodyPr/>
          <a:lstStyle/>
          <a:p>
            <a:r>
              <a:rPr lang="el-GR" altLang="el-GR" sz="4000" b="1" dirty="0" smtClean="0">
                <a:latin typeface="Arial" charset="0"/>
                <a:cs typeface="Arial" charset="0"/>
              </a:rPr>
              <a:t>Δίκτυο Ακανόνιστων Τριγώνων </a:t>
            </a:r>
            <a:br>
              <a:rPr lang="el-GR" altLang="el-GR" sz="4000" b="1" dirty="0" smtClean="0">
                <a:latin typeface="Arial" charset="0"/>
                <a:cs typeface="Arial" charset="0"/>
              </a:rPr>
            </a:br>
            <a:r>
              <a:rPr lang="el-GR" altLang="el-GR" sz="4000" b="1" dirty="0" smtClean="0">
                <a:latin typeface="Arial" charset="0"/>
                <a:cs typeface="Arial" charset="0"/>
              </a:rPr>
              <a:t>(</a:t>
            </a:r>
            <a:r>
              <a:rPr lang="en-US" altLang="el-GR" sz="4000" b="1" dirty="0" smtClean="0">
                <a:latin typeface="Arial" charset="0"/>
                <a:cs typeface="Arial" charset="0"/>
              </a:rPr>
              <a:t>Triangular Irregular Network</a:t>
            </a:r>
            <a:r>
              <a:rPr lang="el-GR" altLang="el-GR" sz="4000" b="1" dirty="0" smtClean="0">
                <a:latin typeface="Arial" charset="0"/>
                <a:cs typeface="Arial" charset="0"/>
              </a:rPr>
              <a:t>,</a:t>
            </a:r>
            <a:r>
              <a:rPr lang="fr-CA" altLang="el-GR" sz="4000" b="1" dirty="0" smtClean="0">
                <a:latin typeface="Arial" charset="0"/>
                <a:cs typeface="Arial" charset="0"/>
              </a:rPr>
              <a:t>TIN</a:t>
            </a:r>
            <a:r>
              <a:rPr lang="el-GR" altLang="el-GR" sz="4000" b="1" dirty="0" smtClean="0">
                <a:latin typeface="Arial" charset="0"/>
                <a:cs typeface="Arial" charset="0"/>
              </a:rPr>
              <a:t>) </a:t>
            </a:r>
            <a:r>
              <a:rPr lang="el-GR" altLang="el-GR" sz="3200" b="1" dirty="0" smtClean="0">
                <a:latin typeface="Arial" charset="0"/>
                <a:cs typeface="Arial" charset="0"/>
              </a:rPr>
              <a:t>(2)</a:t>
            </a:r>
            <a:endParaRPr lang="el-GR" altLang="el-GR" sz="4000" dirty="0" smtClean="0">
              <a:latin typeface="Arial" charset="0"/>
              <a:cs typeface="Arial" charset="0"/>
            </a:endParaRPr>
          </a:p>
        </p:txBody>
      </p:sp>
      <p:sp>
        <p:nvSpPr>
          <p:cNvPr id="8" name="TextBox 7"/>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2</a:t>
            </a:r>
            <a:r>
              <a:rPr lang="el-GR" sz="2000" dirty="0" smtClean="0">
                <a:latin typeface="Arial" panose="020B0604020202020204" pitchFamily="34" charset="0"/>
                <a:cs typeface="Arial" panose="020B0604020202020204" pitchFamily="34" charset="0"/>
              </a:rPr>
              <a:t>4. </a:t>
            </a:r>
            <a:endParaRPr lang="el-GR" sz="2000" dirty="0">
              <a:latin typeface="Arial" panose="020B0604020202020204" pitchFamily="34" charset="0"/>
              <a:cs typeface="Arial" panose="020B0604020202020204" pitchFamily="34" charset="0"/>
            </a:endParaRPr>
          </a:p>
        </p:txBody>
      </p:sp>
      <p:grpSp>
        <p:nvGrpSpPr>
          <p:cNvPr id="6" name="Ομάδα 5"/>
          <p:cNvGrpSpPr/>
          <p:nvPr/>
        </p:nvGrpSpPr>
        <p:grpSpPr>
          <a:xfrm>
            <a:off x="36504" y="1916832"/>
            <a:ext cx="9072000" cy="4248472"/>
            <a:chOff x="36504" y="1916832"/>
            <a:chExt cx="9072000" cy="4248472"/>
          </a:xfrm>
        </p:grpSpPr>
        <p:grpSp>
          <p:nvGrpSpPr>
            <p:cNvPr id="3" name="Ομάδα 2"/>
            <p:cNvGrpSpPr/>
            <p:nvPr/>
          </p:nvGrpSpPr>
          <p:grpSpPr>
            <a:xfrm>
              <a:off x="107504" y="2060848"/>
              <a:ext cx="8928992" cy="3888432"/>
              <a:chOff x="107504" y="1988840"/>
              <a:chExt cx="8928992" cy="3888432"/>
            </a:xfrm>
          </p:grpSpPr>
          <p:pic>
            <p:nvPicPr>
              <p:cNvPr id="78850" name="Picture 2" descr="kefalaio_dem_sxima_12"/>
              <p:cNvPicPr>
                <a:picLocks noChangeAspect="1" noChangeArrowheads="1"/>
              </p:cNvPicPr>
              <p:nvPr/>
            </p:nvPicPr>
            <p:blipFill rotWithShape="1">
              <a:blip r:embed="rId2" cstate="print"/>
              <a:srcRect l="58689"/>
              <a:stretch/>
            </p:blipFill>
            <p:spPr bwMode="auto">
              <a:xfrm>
                <a:off x="5400600" y="2126620"/>
                <a:ext cx="3635896" cy="330087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1077" y="1988840"/>
                <a:ext cx="3361180" cy="186476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4019130"/>
                <a:ext cx="5048326" cy="185814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Ορθογώνιο 4"/>
            <p:cNvSpPr/>
            <p:nvPr/>
          </p:nvSpPr>
          <p:spPr>
            <a:xfrm>
              <a:off x="36504" y="1916832"/>
              <a:ext cx="9072000" cy="42484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Τίτλος 1"/>
          <p:cNvSpPr>
            <a:spLocks noGrp="1"/>
          </p:cNvSpPr>
          <p:nvPr>
            <p:ph type="title"/>
          </p:nvPr>
        </p:nvSpPr>
        <p:spPr>
          <a:xfrm>
            <a:off x="36512" y="115888"/>
            <a:ext cx="9144000" cy="1368425"/>
          </a:xfrm>
        </p:spPr>
        <p:txBody>
          <a:bodyPr/>
          <a:lstStyle/>
          <a:p>
            <a:r>
              <a:rPr lang="el-GR" altLang="el-GR" sz="4000" b="1" dirty="0" smtClean="0">
                <a:latin typeface="Arial" charset="0"/>
                <a:cs typeface="Arial" charset="0"/>
              </a:rPr>
              <a:t>Δίκτυο Ακανόνιστων Τριγώνων </a:t>
            </a:r>
            <a:br>
              <a:rPr lang="el-GR" altLang="el-GR" sz="4000" b="1" dirty="0" smtClean="0">
                <a:latin typeface="Arial" charset="0"/>
                <a:cs typeface="Arial" charset="0"/>
              </a:rPr>
            </a:br>
            <a:r>
              <a:rPr lang="el-GR" altLang="el-GR" sz="4000" b="1" dirty="0" smtClean="0">
                <a:latin typeface="Arial" charset="0"/>
                <a:cs typeface="Arial" charset="0"/>
              </a:rPr>
              <a:t>(</a:t>
            </a:r>
            <a:r>
              <a:rPr lang="en-US" altLang="el-GR" sz="4000" b="1" dirty="0" smtClean="0">
                <a:latin typeface="Arial" charset="0"/>
                <a:cs typeface="Arial" charset="0"/>
              </a:rPr>
              <a:t>Triangular Irregular Network</a:t>
            </a:r>
            <a:r>
              <a:rPr lang="el-GR" altLang="el-GR" sz="4000" b="1" dirty="0" smtClean="0">
                <a:latin typeface="Arial" charset="0"/>
                <a:cs typeface="Arial" charset="0"/>
              </a:rPr>
              <a:t>,</a:t>
            </a:r>
            <a:r>
              <a:rPr lang="fr-CA" altLang="el-GR" sz="4000" b="1" dirty="0" smtClean="0">
                <a:latin typeface="Arial" charset="0"/>
                <a:cs typeface="Arial" charset="0"/>
              </a:rPr>
              <a:t>TIN</a:t>
            </a:r>
            <a:r>
              <a:rPr lang="el-GR" altLang="el-GR" sz="4000" b="1" dirty="0" smtClean="0">
                <a:latin typeface="Arial" charset="0"/>
                <a:cs typeface="Arial" charset="0"/>
              </a:rPr>
              <a:t>) </a:t>
            </a:r>
            <a:r>
              <a:rPr lang="el-GR" altLang="el-GR" sz="3200" b="1" dirty="0" smtClean="0">
                <a:latin typeface="Arial" charset="0"/>
                <a:cs typeface="Arial" charset="0"/>
              </a:rPr>
              <a:t>(3)</a:t>
            </a:r>
            <a:endParaRPr lang="el-GR" altLang="el-GR" sz="4000" dirty="0" smtClean="0">
              <a:latin typeface="Arial" charset="0"/>
              <a:cs typeface="Arial" charset="0"/>
            </a:endParaRPr>
          </a:p>
        </p:txBody>
      </p:sp>
      <p:sp>
        <p:nvSpPr>
          <p:cNvPr id="79875" name="Θέση περιεχομένου 2"/>
          <p:cNvSpPr>
            <a:spLocks noGrp="1"/>
          </p:cNvSpPr>
          <p:nvPr>
            <p:ph idx="1"/>
          </p:nvPr>
        </p:nvSpPr>
        <p:spPr>
          <a:xfrm>
            <a:off x="179388" y="2565400"/>
            <a:ext cx="8964612" cy="4292600"/>
          </a:xfrm>
        </p:spPr>
        <p:txBody>
          <a:bodyPr/>
          <a:lstStyle/>
          <a:p>
            <a:pPr marL="0" indent="0">
              <a:buFont typeface="Arial" charset="0"/>
              <a:buNone/>
            </a:pPr>
            <a:r>
              <a:rPr lang="el-GR" altLang="el-GR" sz="2400" dirty="0" smtClean="0">
                <a:latin typeface="Arial" charset="0"/>
                <a:cs typeface="Arial" charset="0"/>
              </a:rPr>
              <a:t>Τα ΤΙΝ δέχονται κανονικά και μη κανονικά κατανεμημένα δεδομένα χωρίς παρεμβολή και έχουν το πλεονέκτημα της πλήρους προσαρμογής στο ανάγλυφο του εδάφους μέσω της διαφοροποίησης του μεγέθους των τριγώνων.</a:t>
            </a:r>
          </a:p>
          <a:p>
            <a:pPr marL="0" indent="0">
              <a:buFont typeface="Arial" charset="0"/>
              <a:buNone/>
            </a:pPr>
            <a:r>
              <a:rPr lang="el-GR" altLang="el-GR" sz="2400" dirty="0" smtClean="0">
                <a:latin typeface="Arial" charset="0"/>
                <a:cs typeface="Arial" charset="0"/>
              </a:rPr>
              <a:t>Δέχονται επιπλέον σημειακά χαρακτηριστικά και γραμμές αλλαγής χαρακτηριστικών </a:t>
            </a:r>
            <a:r>
              <a:rPr lang="el-GR" altLang="el-GR" sz="2400" dirty="0" err="1" smtClean="0">
                <a:latin typeface="Arial" charset="0"/>
                <a:cs typeface="Arial" charset="0"/>
              </a:rPr>
              <a:t>αναγλύφου</a:t>
            </a:r>
            <a:r>
              <a:rPr lang="el-GR" altLang="el-GR" sz="2400" dirty="0" smtClean="0">
                <a:latin typeface="Arial" charset="0"/>
                <a:cs typeface="Arial" charset="0"/>
              </a:rPr>
              <a:t>.</a:t>
            </a:r>
          </a:p>
          <a:p>
            <a:pPr marL="0" indent="0">
              <a:buFont typeface="Arial" charset="0"/>
              <a:buNone/>
            </a:pPr>
            <a:r>
              <a:rPr lang="el-GR" altLang="el-GR" sz="2400" dirty="0" smtClean="0">
                <a:latin typeface="Arial" charset="0"/>
                <a:cs typeface="Arial" charset="0"/>
              </a:rPr>
              <a:t>Δεν έχουν τη δυνατότητα για άμεση περαιτέρω επεξεργασία.</a:t>
            </a:r>
          </a:p>
          <a:p>
            <a:pPr marL="0" indent="0">
              <a:buFont typeface="Arial" charset="0"/>
              <a:buNone/>
            </a:pPr>
            <a:r>
              <a:rPr lang="el-GR" altLang="el-GR" sz="2400" dirty="0" smtClean="0">
                <a:latin typeface="Arial" charset="0"/>
                <a:cs typeface="Arial" charset="0"/>
              </a:rPr>
              <a:t>Προκειμένου να χρησιμοποιηθούν για την παραγωγή χαρτών κλίσεων ή για </a:t>
            </a:r>
            <a:r>
              <a:rPr lang="el-GR" altLang="el-GR" sz="2400" dirty="0" err="1" smtClean="0">
                <a:latin typeface="Arial" charset="0"/>
                <a:cs typeface="Arial" charset="0"/>
              </a:rPr>
              <a:t>ορθοαναγωγή</a:t>
            </a:r>
            <a:r>
              <a:rPr lang="el-GR" altLang="el-GR" sz="2400" dirty="0" smtClean="0">
                <a:latin typeface="Arial" charset="0"/>
                <a:cs typeface="Arial" charset="0"/>
              </a:rPr>
              <a:t> δεδομένων, πρέπει να μετατραπούν σε </a:t>
            </a:r>
            <a:r>
              <a:rPr lang="en-US" altLang="el-GR" sz="2400" dirty="0" smtClean="0">
                <a:latin typeface="Arial" charset="0"/>
                <a:cs typeface="Arial" charset="0"/>
              </a:rPr>
              <a:t>grid</a:t>
            </a:r>
            <a:r>
              <a:rPr lang="el-GR" altLang="el-GR" sz="2400" dirty="0" smtClean="0">
                <a:latin typeface="Arial" charset="0"/>
                <a:cs typeface="Arial" charset="0"/>
              </a:rPr>
              <a:t>. </a:t>
            </a:r>
            <a:endParaRPr lang="el-GR" altLang="el-GR"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Τίτλος 1"/>
          <p:cNvSpPr>
            <a:spLocks noGrp="1"/>
          </p:cNvSpPr>
          <p:nvPr>
            <p:ph type="title"/>
          </p:nvPr>
        </p:nvSpPr>
        <p:spPr>
          <a:xfrm>
            <a:off x="0" y="115888"/>
            <a:ext cx="9144000" cy="1368425"/>
          </a:xfrm>
        </p:spPr>
        <p:txBody>
          <a:bodyPr/>
          <a:lstStyle/>
          <a:p>
            <a:r>
              <a:rPr lang="el-GR" altLang="el-GR" sz="4000" b="1" smtClean="0">
                <a:latin typeface="Arial" charset="0"/>
                <a:cs typeface="Arial" charset="0"/>
              </a:rPr>
              <a:t>Δίκτυο Ακανόνιστων Τριγώνων </a:t>
            </a:r>
            <a:br>
              <a:rPr lang="el-GR" altLang="el-GR" sz="4000" b="1" smtClean="0">
                <a:latin typeface="Arial" charset="0"/>
                <a:cs typeface="Arial" charset="0"/>
              </a:rPr>
            </a:br>
            <a:r>
              <a:rPr lang="el-GR" altLang="el-GR" sz="4000" b="1" smtClean="0">
                <a:latin typeface="Arial" charset="0"/>
                <a:cs typeface="Arial" charset="0"/>
              </a:rPr>
              <a:t>(</a:t>
            </a:r>
            <a:r>
              <a:rPr lang="en-US" altLang="el-GR" sz="4000" b="1" smtClean="0">
                <a:latin typeface="Arial" charset="0"/>
                <a:cs typeface="Arial" charset="0"/>
              </a:rPr>
              <a:t>Triangular Irregular Network</a:t>
            </a:r>
            <a:r>
              <a:rPr lang="el-GR" altLang="el-GR" sz="4000" b="1" smtClean="0">
                <a:latin typeface="Arial" charset="0"/>
                <a:cs typeface="Arial" charset="0"/>
              </a:rPr>
              <a:t>,</a:t>
            </a:r>
            <a:r>
              <a:rPr lang="fr-CA" altLang="el-GR" sz="4000" b="1" smtClean="0">
                <a:latin typeface="Arial" charset="0"/>
                <a:cs typeface="Arial" charset="0"/>
              </a:rPr>
              <a:t>TIN</a:t>
            </a:r>
            <a:r>
              <a:rPr lang="el-GR" altLang="el-GR" sz="4000" b="1" smtClean="0">
                <a:latin typeface="Arial" charset="0"/>
                <a:cs typeface="Arial" charset="0"/>
              </a:rPr>
              <a:t>) </a:t>
            </a:r>
            <a:r>
              <a:rPr lang="el-GR" altLang="el-GR" sz="3200" b="1" smtClean="0">
                <a:latin typeface="Arial" charset="0"/>
                <a:cs typeface="Arial" charset="0"/>
              </a:rPr>
              <a:t>(4)</a:t>
            </a:r>
            <a:endParaRPr lang="el-GR" altLang="el-GR" sz="4000" smtClean="0">
              <a:latin typeface="Arial" charset="0"/>
              <a:cs typeface="Arial" charset="0"/>
            </a:endParaRPr>
          </a:p>
        </p:txBody>
      </p:sp>
      <p:pic>
        <p:nvPicPr>
          <p:cNvPr id="2" name="Εικόνα 1"/>
          <p:cNvPicPr>
            <a:picLocks noChangeAspect="1"/>
          </p:cNvPicPr>
          <p:nvPr/>
        </p:nvPicPr>
        <p:blipFill rotWithShape="1">
          <a:blip r:embed="rId2" cstate="print">
            <a:extLst>
              <a:ext uri="{28A0092B-C50C-407E-A947-70E740481C1C}">
                <a14:useLocalDpi xmlns:a14="http://schemas.microsoft.com/office/drawing/2010/main" xmlns="" val="0"/>
              </a:ext>
            </a:extLst>
          </a:blip>
          <a:srcRect l="20000" r="21034"/>
          <a:stretch/>
        </p:blipFill>
        <p:spPr>
          <a:xfrm>
            <a:off x="1572203" y="1845304"/>
            <a:ext cx="5999595" cy="4320000"/>
          </a:xfrm>
          <a:prstGeom prst="rect">
            <a:avLst/>
          </a:prstGeom>
        </p:spPr>
      </p:pic>
      <p:sp>
        <p:nvSpPr>
          <p:cNvPr id="6" name="TextBox 5"/>
          <p:cNvSpPr txBox="1"/>
          <p:nvPr/>
        </p:nvSpPr>
        <p:spPr>
          <a:xfrm>
            <a:off x="3833698" y="6309320"/>
            <a:ext cx="1476604"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a:t>
            </a:r>
            <a:r>
              <a:rPr lang="en-US" sz="2000" dirty="0" smtClean="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5</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936625" y="333375"/>
            <a:ext cx="7272338" cy="793750"/>
          </a:xfrm>
        </p:spPr>
        <p:txBody>
          <a:bodyPr/>
          <a:lstStyle/>
          <a:p>
            <a:r>
              <a:rPr lang="el-GR" altLang="el-GR" b="1" smtClean="0">
                <a:latin typeface="Arial" charset="0"/>
                <a:cs typeface="Arial" charset="0"/>
              </a:rPr>
              <a:t>Σημείωμα Αναφοράς</a:t>
            </a:r>
            <a:endParaRPr lang="el-GR" altLang="el-GR" sz="3600" b="1" smtClean="0">
              <a:latin typeface="Arial" charset="0"/>
              <a:cs typeface="Arial" charset="0"/>
            </a:endParaRPr>
          </a:p>
        </p:txBody>
      </p:sp>
      <p:sp>
        <p:nvSpPr>
          <p:cNvPr id="56323" name="2 - Θέση περιεχομένου"/>
          <p:cNvSpPr>
            <a:spLocks noGrp="1"/>
          </p:cNvSpPr>
          <p:nvPr>
            <p:ph idx="1"/>
          </p:nvPr>
        </p:nvSpPr>
        <p:spPr>
          <a:xfrm>
            <a:off x="125413" y="1935163"/>
            <a:ext cx="8893175" cy="2987675"/>
          </a:xfrm>
        </p:spPr>
        <p:txBody>
          <a:bodyPr/>
          <a:lstStyle/>
          <a:p>
            <a:pPr>
              <a:buFont typeface="Arial" charset="0"/>
              <a:buNone/>
            </a:pPr>
            <a:r>
              <a:rPr lang="el-GR" altLang="el-GR" smtClean="0"/>
              <a:t>	</a:t>
            </a:r>
            <a:r>
              <a:rPr lang="en-US" altLang="el-GR" sz="2800" smtClean="0">
                <a:latin typeface="Arial" charset="0"/>
                <a:cs typeface="Arial" charset="0"/>
              </a:rPr>
              <a:t>Copyright, </a:t>
            </a:r>
            <a:r>
              <a:rPr lang="el-GR" sz="2800" smtClean="0">
                <a:latin typeface="Arial" charset="0"/>
                <a:cs typeface="Arial" charset="0"/>
              </a:rPr>
              <a:t>Πανεπιστήμιο Πατρών</a:t>
            </a:r>
            <a:r>
              <a:rPr lang="el-GR" altLang="el-GR" sz="2800" smtClean="0">
                <a:latin typeface="Arial" charset="0"/>
                <a:cs typeface="Arial" charset="0"/>
              </a:rPr>
              <a:t>, Κωνσταντίνος Νικολακόπουλος. «Χρήση Γεωγραφικών Συστημάτων Πληροφοριών και Τηλεπισκόπησης στην Εφαρμοσμένη Γεωλογία». Έκδοση: </a:t>
            </a:r>
            <a:r>
              <a:rPr lang="en-US" altLang="el-GR" sz="2800" smtClean="0">
                <a:latin typeface="Arial" charset="0"/>
                <a:cs typeface="Arial" charset="0"/>
              </a:rPr>
              <a:t>1</a:t>
            </a:r>
            <a:r>
              <a:rPr lang="el-GR" altLang="el-GR" sz="2800" smtClean="0">
                <a:latin typeface="Arial" charset="0"/>
                <a:cs typeface="Arial" charset="0"/>
              </a:rPr>
              <a:t>.0. Πάτρα 2015.</a:t>
            </a:r>
            <a:r>
              <a:rPr lang="el-GR" sz="2800" smtClean="0"/>
              <a:t> </a:t>
            </a:r>
            <a:r>
              <a:rPr lang="el-GR" altLang="el-GR" sz="2800" smtClean="0">
                <a:latin typeface="Arial" charset="0"/>
                <a:cs typeface="Arial" charset="0"/>
              </a:rPr>
              <a:t>Διαθέσιμο από τη δικτυακή διεύθυνση: </a:t>
            </a:r>
            <a:r>
              <a:rPr lang="en-US" altLang="el-GR" sz="2800" smtClean="0">
                <a:latin typeface="Arial" charset="0"/>
                <a:cs typeface="Arial" charset="0"/>
              </a:rPr>
              <a:t>https://eclass.upatras.gr/courses/GEO307/</a:t>
            </a:r>
            <a:endParaRPr lang="el-GR" altLang="el-GR" sz="2800" smtClean="0">
              <a:latin typeface="Arial" charset="0"/>
              <a:cs typeface="Arial" charset="0"/>
            </a:endParaRPr>
          </a:p>
          <a:p>
            <a:pPr>
              <a:buFont typeface="Arial" charset="0"/>
              <a:buNone/>
            </a:pPr>
            <a:endParaRPr lang="el-GR" altLang="el-G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 Θέση περιεχομένου"/>
          <p:cNvSpPr>
            <a:spLocks noGrp="1"/>
          </p:cNvSpPr>
          <p:nvPr>
            <p:ph idx="1"/>
          </p:nvPr>
        </p:nvSpPr>
        <p:spPr>
          <a:xfrm>
            <a:off x="107950" y="2465388"/>
            <a:ext cx="8893175" cy="2116137"/>
          </a:xfrm>
        </p:spPr>
        <p:txBody>
          <a:bodyPr/>
          <a:lstStyle/>
          <a:p>
            <a:pPr>
              <a:buFont typeface="Arial" charset="0"/>
              <a:buNone/>
            </a:pPr>
            <a:r>
              <a:rPr lang="el-GR" altLang="el-GR" smtClean="0">
                <a:latin typeface="Arial" charset="0"/>
                <a:cs typeface="Arial" charset="0"/>
              </a:rPr>
              <a:t>	</a:t>
            </a:r>
            <a:r>
              <a:rPr lang="en-US" altLang="el-GR" sz="3000" smtClean="0">
                <a:latin typeface="Arial" charset="0"/>
                <a:cs typeface="Arial" charset="0"/>
              </a:rPr>
              <a:t>ʻ</a:t>
            </a:r>
            <a:r>
              <a:rPr lang="el-GR" altLang="el-GR" sz="3000" b="1" smtClean="0">
                <a:latin typeface="Arial" charset="0"/>
                <a:cs typeface="Arial" charset="0"/>
              </a:rPr>
              <a:t>Τηλεπισκόπηση</a:t>
            </a:r>
            <a:r>
              <a:rPr lang="en-US" altLang="el-GR" sz="3000" smtClean="0">
                <a:latin typeface="Arial" charset="0"/>
                <a:cs typeface="Arial" charset="0"/>
              </a:rPr>
              <a:t>ʼ</a:t>
            </a:r>
            <a:endParaRPr lang="el-GR" altLang="el-GR" sz="3000" b="1" smtClean="0">
              <a:latin typeface="Arial" charset="0"/>
              <a:cs typeface="Arial" charset="0"/>
            </a:endParaRPr>
          </a:p>
          <a:p>
            <a:pPr>
              <a:buFont typeface="Arial" charset="0"/>
              <a:buNone/>
            </a:pPr>
            <a:r>
              <a:rPr lang="el-GR" altLang="el-GR" sz="3000" b="1" smtClean="0">
                <a:latin typeface="Arial" charset="0"/>
                <a:cs typeface="Arial" charset="0"/>
              </a:rPr>
              <a:t>	</a:t>
            </a:r>
            <a:r>
              <a:rPr lang="el-GR" altLang="el-GR" sz="3000" smtClean="0">
                <a:latin typeface="Arial" charset="0"/>
                <a:cs typeface="Arial" charset="0"/>
              </a:rPr>
              <a:t>Γ. Σκιάνης, Κ. Νικολακόπουλος, Δ. Βαϊόπουλος. Εκδόσεις Ίων. Έκδοση: 1.0. Αθήνα 2012.</a:t>
            </a:r>
          </a:p>
          <a:p>
            <a:pPr>
              <a:buFont typeface="Arial" charset="0"/>
              <a:buNone/>
            </a:pPr>
            <a:endParaRPr lang="el-GR" altLang="el-GR" smtClean="0"/>
          </a:p>
        </p:txBody>
      </p:sp>
      <p:sp>
        <p:nvSpPr>
          <p:cNvPr id="5"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 </a:t>
            </a:r>
            <a:r>
              <a:rPr lang="el-GR" altLang="el-GR" sz="3600" b="1" dirty="0" smtClean="0">
                <a:latin typeface="Arial" charset="0"/>
                <a:cs typeface="Arial" charset="0"/>
              </a:rPr>
              <a:t>(1)</a:t>
            </a:r>
            <a:endParaRPr lang="el-GR" altLang="el-GR"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a:spLocks noGrp="1"/>
          </p:cNvSpPr>
          <p:nvPr>
            <p:ph idx="1"/>
          </p:nvPr>
        </p:nvSpPr>
        <p:spPr>
          <a:xfrm>
            <a:off x="125413" y="2335213"/>
            <a:ext cx="8893175" cy="3397250"/>
          </a:xfrm>
        </p:spPr>
        <p:txBody>
          <a:bodyPr/>
          <a:lstStyle/>
          <a:p>
            <a:pPr>
              <a:buFont typeface="Arial" charset="0"/>
              <a:buNone/>
            </a:pPr>
            <a:r>
              <a:rPr lang="el-GR" altLang="el-GR" dirty="0" smtClean="0">
                <a:latin typeface="Arial" charset="0"/>
                <a:cs typeface="Arial" charset="0"/>
              </a:rPr>
              <a:t>	Οι εικόνες που περιέχονται στην ενότητα </a:t>
            </a:r>
            <a:r>
              <a:rPr lang="en-US" altLang="el-GR" dirty="0" smtClean="0">
                <a:latin typeface="Arial" charset="0"/>
                <a:cs typeface="Arial" charset="0"/>
              </a:rPr>
              <a:t>12 </a:t>
            </a:r>
            <a:r>
              <a:rPr lang="el-GR" altLang="el-GR" dirty="0" smtClean="0">
                <a:latin typeface="Arial" charset="0"/>
                <a:cs typeface="Arial" charset="0"/>
              </a:rPr>
              <a:t>προέρχονται από το προσωπικό αρχείο του κ. Νικολακόπουλου Κωνσταντίνου και τα ανωτέρω συγγράμματα των Σημειωμάτων Αναφοράς.</a:t>
            </a:r>
          </a:p>
        </p:txBody>
      </p:sp>
      <p:sp>
        <p:nvSpPr>
          <p:cNvPr id="6"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 </a:t>
            </a:r>
            <a:r>
              <a:rPr lang="el-GR" altLang="el-GR" sz="3600" b="1" dirty="0" smtClean="0">
                <a:latin typeface="Arial" charset="0"/>
                <a:cs typeface="Arial" charset="0"/>
              </a:rPr>
              <a:t>(</a:t>
            </a:r>
            <a:r>
              <a:rPr lang="en-US" altLang="el-GR" sz="3600" b="1" dirty="0" smtClean="0">
                <a:latin typeface="Arial" charset="0"/>
                <a:cs typeface="Arial" charset="0"/>
              </a:rPr>
              <a:t>2</a:t>
            </a:r>
            <a:r>
              <a:rPr lang="el-GR" altLang="el-GR" sz="3600" b="1" dirty="0" smtClean="0">
                <a:latin typeface="Arial" charset="0"/>
                <a:cs typeface="Arial" charset="0"/>
              </a:rPr>
              <a:t>)</a:t>
            </a:r>
            <a:endParaRPr lang="el-GR" altLang="el-GR"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388021"/>
            <a:ext cx="8712968" cy="4065315"/>
          </a:xfrm>
        </p:spPr>
        <p:txBody>
          <a:bodyPr/>
          <a:lstStyle/>
          <a:p>
            <a:pPr marL="360000" indent="-457200">
              <a:buNone/>
            </a:pPr>
            <a:r>
              <a:rPr lang="fr-FR" sz="2600" dirty="0" smtClean="0">
                <a:latin typeface="Arial" panose="020B0604020202020204" pitchFamily="34" charset="0"/>
                <a:cs typeface="Arial" panose="020B0604020202020204" pitchFamily="34" charset="0"/>
              </a:rPr>
              <a:t>NIKOLAKOPOULOS </a:t>
            </a:r>
            <a:r>
              <a:rPr lang="fr-FR" sz="2600" dirty="0">
                <a:latin typeface="Arial" panose="020B0604020202020204" pitchFamily="34" charset="0"/>
                <a:cs typeface="Arial" panose="020B0604020202020204" pitchFamily="34" charset="0"/>
              </a:rPr>
              <a:t>KONSTANTINOS &amp; ANTONAKAKIS ANTONIOS </a:t>
            </a:r>
            <a:r>
              <a:rPr lang="fr-FR" sz="2600" dirty="0" smtClean="0">
                <a:latin typeface="Arial" panose="020B0604020202020204" pitchFamily="34" charset="0"/>
                <a:cs typeface="Arial" panose="020B0604020202020204" pitchFamily="34" charset="0"/>
              </a:rPr>
              <a:t>2004. </a:t>
            </a:r>
            <a:r>
              <a:rPr lang="fr-FR" sz="2600" dirty="0">
                <a:latin typeface="Arial" panose="020B0604020202020204" pitchFamily="34" charset="0"/>
                <a:cs typeface="Arial" panose="020B0604020202020204" pitchFamily="34" charset="0"/>
              </a:rPr>
              <a:t>“</a:t>
            </a:r>
            <a:r>
              <a:rPr lang="fr-FR" sz="2600" dirty="0" err="1">
                <a:latin typeface="Arial" panose="020B0604020202020204" pitchFamily="34" charset="0"/>
                <a:cs typeface="Arial" panose="020B0604020202020204" pitchFamily="34" charset="0"/>
              </a:rPr>
              <a:t>Creation</a:t>
            </a:r>
            <a:r>
              <a:rPr lang="fr-FR" sz="2600" dirty="0">
                <a:latin typeface="Arial" panose="020B0604020202020204" pitchFamily="34" charset="0"/>
                <a:cs typeface="Arial" panose="020B0604020202020204" pitchFamily="34" charset="0"/>
              </a:rPr>
              <a:t> </a:t>
            </a:r>
            <a:r>
              <a:rPr lang="el-GR" sz="2600" dirty="0">
                <a:latin typeface="Arial" panose="020B0604020202020204" pitchFamily="34" charset="0"/>
                <a:cs typeface="Arial" panose="020B0604020202020204" pitchFamily="34" charset="0"/>
              </a:rPr>
              <a:t>ο</a:t>
            </a:r>
            <a:r>
              <a:rPr lang="fr-FR" sz="2600" dirty="0">
                <a:latin typeface="Arial" panose="020B0604020202020204" pitchFamily="34" charset="0"/>
                <a:cs typeface="Arial" panose="020B0604020202020204" pitchFamily="34" charset="0"/>
              </a:rPr>
              <a:t>f DTM </a:t>
            </a:r>
            <a:r>
              <a:rPr lang="fr-FR" sz="2600" dirty="0" err="1">
                <a:latin typeface="Arial" panose="020B0604020202020204" pitchFamily="34" charset="0"/>
                <a:cs typeface="Arial" panose="020B0604020202020204" pitchFamily="34" charset="0"/>
              </a:rPr>
              <a:t>With</a:t>
            </a:r>
            <a:r>
              <a:rPr lang="fr-FR" sz="2600" dirty="0">
                <a:latin typeface="Arial" panose="020B0604020202020204" pitchFamily="34" charset="0"/>
                <a:cs typeface="Arial" panose="020B0604020202020204" pitchFamily="34" charset="0"/>
              </a:rPr>
              <a:t> ASTER Data and </a:t>
            </a:r>
            <a:r>
              <a:rPr lang="fr-FR" sz="2600" dirty="0" err="1">
                <a:latin typeface="Arial" panose="020B0604020202020204" pitchFamily="34" charset="0"/>
                <a:cs typeface="Arial" panose="020B0604020202020204" pitchFamily="34" charset="0"/>
              </a:rPr>
              <a:t>Statistical</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Verification</a:t>
            </a:r>
            <a:r>
              <a:rPr lang="fr-FR" sz="2600" dirty="0">
                <a:latin typeface="Arial" panose="020B0604020202020204" pitchFamily="34" charset="0"/>
                <a:cs typeface="Arial" panose="020B0604020202020204" pitchFamily="34" charset="0"/>
              </a:rPr>
              <a:t> of the </a:t>
            </a:r>
            <a:r>
              <a:rPr lang="fr-FR" sz="2600" dirty="0" err="1">
                <a:latin typeface="Arial" panose="020B0604020202020204" pitchFamily="34" charset="0"/>
                <a:cs typeface="Arial" panose="020B0604020202020204" pitchFamily="34" charset="0"/>
              </a:rPr>
              <a:t>Accuracy</a:t>
            </a:r>
            <a:r>
              <a:rPr lang="fr-FR" sz="2600" dirty="0">
                <a:latin typeface="Arial" panose="020B0604020202020204" pitchFamily="34" charset="0"/>
                <a:cs typeface="Arial" panose="020B0604020202020204" pitchFamily="34" charset="0"/>
              </a:rPr>
              <a:t> of the Model (Western </a:t>
            </a:r>
            <a:r>
              <a:rPr lang="fr-FR" sz="2600" dirty="0" err="1">
                <a:latin typeface="Arial" panose="020B0604020202020204" pitchFamily="34" charset="0"/>
                <a:cs typeface="Arial" panose="020B0604020202020204" pitchFamily="34" charset="0"/>
              </a:rPr>
              <a:t>Peloponnese</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Greece</a:t>
            </a:r>
            <a:r>
              <a:rPr lang="fr-FR" sz="2600" dirty="0">
                <a:latin typeface="Arial" panose="020B0604020202020204" pitchFamily="34" charset="0"/>
                <a:cs typeface="Arial" panose="020B0604020202020204" pitchFamily="34" charset="0"/>
              </a:rPr>
              <a:t>)”. </a:t>
            </a:r>
            <a:r>
              <a:rPr lang="fr-FR" sz="2600" dirty="0" err="1" smtClean="0">
                <a:latin typeface="Arial" panose="020B0604020202020204" pitchFamily="34" charset="0"/>
                <a:cs typeface="Arial" panose="020B0604020202020204" pitchFamily="34" charset="0"/>
              </a:rPr>
              <a:t>Geocarto</a:t>
            </a:r>
            <a:r>
              <a:rPr lang="el-GR" sz="2600" dirty="0">
                <a:latin typeface="Arial" panose="020B0604020202020204" pitchFamily="34" charset="0"/>
                <a:cs typeface="Arial" panose="020B0604020202020204" pitchFamily="34" charset="0"/>
              </a:rPr>
              <a:t> </a:t>
            </a:r>
            <a:r>
              <a:rPr lang="fr-FR" sz="2600" dirty="0" smtClean="0">
                <a:latin typeface="Arial" panose="020B0604020202020204" pitchFamily="34" charset="0"/>
                <a:cs typeface="Arial" panose="020B0604020202020204" pitchFamily="34" charset="0"/>
              </a:rPr>
              <a:t>International</a:t>
            </a:r>
            <a:r>
              <a:rPr lang="fr-FR" sz="2600" dirty="0">
                <a:latin typeface="Arial" panose="020B0604020202020204" pitchFamily="34" charset="0"/>
                <a:cs typeface="Arial" panose="020B0604020202020204" pitchFamily="34" charset="0"/>
              </a:rPr>
              <a:t>, a multi-</a:t>
            </a:r>
            <a:r>
              <a:rPr lang="fr-FR" sz="2600" dirty="0" err="1">
                <a:latin typeface="Arial" panose="020B0604020202020204" pitchFamily="34" charset="0"/>
                <a:cs typeface="Arial" panose="020B0604020202020204" pitchFamily="34" charset="0"/>
              </a:rPr>
              <a:t>disciplinary</a:t>
            </a:r>
            <a:r>
              <a:rPr lang="fr-FR" sz="2600" dirty="0">
                <a:latin typeface="Arial" panose="020B0604020202020204" pitchFamily="34" charset="0"/>
                <a:cs typeface="Arial" panose="020B0604020202020204" pitchFamily="34" charset="0"/>
              </a:rPr>
              <a:t> journal of Remote Sensing and GIS, ISSN: 1010-6049, Vol 19 No 1, March 2004, p. 3-9.</a:t>
            </a:r>
            <a:endParaRPr lang="el-GR" sz="2600" dirty="0">
              <a:latin typeface="Arial" panose="020B0604020202020204" pitchFamily="34" charset="0"/>
              <a:cs typeface="Arial" panose="020B0604020202020204" pitchFamily="34" charset="0"/>
            </a:endParaRPr>
          </a:p>
        </p:txBody>
      </p:sp>
      <p:sp>
        <p:nvSpPr>
          <p:cNvPr id="4" name="1 - Τίτλος"/>
          <p:cNvSpPr>
            <a:spLocks noGrp="1"/>
          </p:cNvSpPr>
          <p:nvPr>
            <p:ph type="title"/>
          </p:nvPr>
        </p:nvSpPr>
        <p:spPr>
          <a:xfrm>
            <a:off x="76200" y="381000"/>
            <a:ext cx="8991600" cy="1247775"/>
          </a:xfrm>
        </p:spPr>
        <p:txBody>
          <a:bodyPr/>
          <a:lstStyle/>
          <a:p>
            <a:r>
              <a:rPr lang="el-GR" altLang="el-GR" b="1" dirty="0" smtClean="0">
                <a:latin typeface="Arial" charset="0"/>
                <a:cs typeface="Arial" charset="0"/>
              </a:rPr>
              <a:t>Σημείωμα Χρήσης Έργων Τρίτων</a:t>
            </a:r>
            <a:endParaRPr lang="el-GR" altLang="el-GR" sz="3600" b="1" dirty="0" smtClean="0">
              <a:latin typeface="Arial" charset="0"/>
              <a:cs typeface="Arial" charset="0"/>
            </a:endParaRPr>
          </a:p>
        </p:txBody>
      </p:sp>
    </p:spTree>
    <p:extLst>
      <p:ext uri="{BB962C8B-B14F-4D97-AF65-F5344CB8AC3E}">
        <p14:creationId xmlns:p14="http://schemas.microsoft.com/office/powerpoint/2010/main" xmlns="" val="129689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388" y="1787525"/>
            <a:ext cx="8785225" cy="4150470"/>
          </a:xfrm>
          <a:prstGeom prst="rect">
            <a:avLst/>
          </a:prstGeom>
          <a:noFill/>
          <a:ln w="9525">
            <a:noFill/>
            <a:round/>
            <a:headEnd/>
            <a:tailEnd/>
          </a:ln>
          <a:effectLst/>
        </p:spPr>
        <p:txBody>
          <a:bodyPr lIns="78741" tIns="40945" rIns="78741" bIns="40945">
            <a:spAutoFit/>
          </a:bodyPr>
          <a:lstStyle/>
          <a:p>
            <a:pPr>
              <a:spcBef>
                <a:spcPts val="613"/>
              </a:spcBef>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800" dirty="0">
                <a:latin typeface="Arial" charset="0"/>
                <a:ea typeface="Microsoft YaHei" charset="-122"/>
                <a:cs typeface="Arial" charset="0"/>
              </a:rPr>
              <a:t>Υπάρχουν τέσσερις διαφορετικοί τρόποι για την εξαγωγή ΨΜΑ από δεδομένα ραντάρ (</a:t>
            </a:r>
            <a:r>
              <a:rPr lang="en-US" altLang="el-GR" sz="2800" dirty="0">
                <a:latin typeface="Arial" charset="0"/>
                <a:ea typeface="Microsoft YaHei" charset="-122"/>
                <a:cs typeface="Arial" charset="0"/>
              </a:rPr>
              <a:t>SAR):</a:t>
            </a:r>
          </a:p>
          <a:p>
            <a:pPr>
              <a:spcBef>
                <a:spcPts val="613"/>
              </a:spcBef>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800" dirty="0">
              <a:latin typeface="Arial" charset="0"/>
              <a:ea typeface="Microsoft YaHei" charset="-122"/>
              <a:cs typeface="Arial" charset="0"/>
            </a:endParaRPr>
          </a:p>
          <a:p>
            <a:pPr marL="325438" indent="-325438" eaLnBrk="0" fontAlgn="base" hangingPunct="0">
              <a:spcBef>
                <a:spcPts val="1000"/>
              </a:spcBef>
              <a:spcAft>
                <a:spcPct val="0"/>
              </a:spcAft>
              <a:buSzPct val="80000"/>
              <a:buFont typeface="Wingdings" charset="2"/>
              <a:buChar char=""/>
              <a:tabLst>
                <a:tab pos="868363" algn="l"/>
                <a:tab pos="1741488" algn="l"/>
                <a:tab pos="2613025" algn="l"/>
                <a:tab pos="3486150" algn="l"/>
                <a:tab pos="4357688" algn="l"/>
                <a:tab pos="5230813" algn="l"/>
                <a:tab pos="6102350" algn="l"/>
                <a:tab pos="6975475" algn="l"/>
                <a:tab pos="7847013" algn="l"/>
                <a:tab pos="8720138" algn="l"/>
                <a:tab pos="9591675" algn="l"/>
              </a:tabLst>
            </a:pPr>
            <a:r>
              <a:rPr lang="en-US" altLang="el-GR" sz="2800" dirty="0">
                <a:latin typeface="Arial" panose="020B0604020202020204" pitchFamily="34" charset="0"/>
                <a:cs typeface="Arial" panose="020B0604020202020204" pitchFamily="34" charset="0"/>
              </a:rPr>
              <a:t>Clinometry</a:t>
            </a:r>
            <a:r>
              <a:rPr lang="el-GR" altLang="el-GR" sz="2800" dirty="0">
                <a:latin typeface="Arial" panose="020B0604020202020204" pitchFamily="34" charset="0"/>
                <a:cs typeface="Arial" panose="020B0604020202020204" pitchFamily="34" charset="0"/>
              </a:rPr>
              <a:t>=</a:t>
            </a:r>
            <a:r>
              <a:rPr lang="el-GR" altLang="el-GR" sz="2800" dirty="0" err="1">
                <a:latin typeface="Arial" panose="020B0604020202020204" pitchFamily="34" charset="0"/>
                <a:cs typeface="Arial" panose="020B0604020202020204" pitchFamily="34" charset="0"/>
              </a:rPr>
              <a:t>Κλισιμετρία</a:t>
            </a:r>
            <a:endParaRPr lang="el-GR" altLang="el-GR" sz="2800" dirty="0">
              <a:latin typeface="Arial" panose="020B0604020202020204" pitchFamily="34" charset="0"/>
              <a:cs typeface="Arial" panose="020B0604020202020204" pitchFamily="34" charset="0"/>
            </a:endParaRPr>
          </a:p>
          <a:p>
            <a:pPr marL="325438" indent="-325438" eaLnBrk="0" fontAlgn="base" hangingPunct="0">
              <a:spcBef>
                <a:spcPts val="1000"/>
              </a:spcBef>
              <a:spcAft>
                <a:spcPct val="0"/>
              </a:spcAft>
              <a:buSzPct val="80000"/>
              <a:buFont typeface="Wingdings" charset="2"/>
              <a:buChar char=""/>
              <a:tabLst>
                <a:tab pos="868363" algn="l"/>
                <a:tab pos="1741488" algn="l"/>
                <a:tab pos="2613025" algn="l"/>
                <a:tab pos="3486150" algn="l"/>
                <a:tab pos="4357688" algn="l"/>
                <a:tab pos="5230813" algn="l"/>
                <a:tab pos="6102350" algn="l"/>
                <a:tab pos="6975475" algn="l"/>
                <a:tab pos="7847013" algn="l"/>
                <a:tab pos="8720138" algn="l"/>
                <a:tab pos="9591675" algn="l"/>
              </a:tabLst>
            </a:pPr>
            <a:r>
              <a:rPr lang="en-US" altLang="el-GR" sz="2800" dirty="0">
                <a:latin typeface="Arial" panose="020B0604020202020204" pitchFamily="34" charset="0"/>
                <a:cs typeface="Arial" panose="020B0604020202020204" pitchFamily="34" charset="0"/>
              </a:rPr>
              <a:t>Stereoscopy</a:t>
            </a:r>
            <a:r>
              <a:rPr lang="el-GR" altLang="el-GR" sz="2800" dirty="0">
                <a:latin typeface="Arial" panose="020B0604020202020204" pitchFamily="34" charset="0"/>
                <a:cs typeface="Arial" panose="020B0604020202020204" pitchFamily="34" charset="0"/>
              </a:rPr>
              <a:t>=Στερεοσκοπία</a:t>
            </a:r>
          </a:p>
          <a:p>
            <a:pPr marL="325438" indent="-325438" eaLnBrk="0" fontAlgn="base" hangingPunct="0">
              <a:spcBef>
                <a:spcPts val="1000"/>
              </a:spcBef>
              <a:spcAft>
                <a:spcPct val="0"/>
              </a:spcAft>
              <a:buSzPct val="80000"/>
              <a:buFont typeface="Wingdings" charset="2"/>
              <a:buChar char=""/>
              <a:tabLst>
                <a:tab pos="868363" algn="l"/>
                <a:tab pos="1741488" algn="l"/>
                <a:tab pos="2613025" algn="l"/>
                <a:tab pos="3486150" algn="l"/>
                <a:tab pos="4357688" algn="l"/>
                <a:tab pos="5230813" algn="l"/>
                <a:tab pos="6102350" algn="l"/>
                <a:tab pos="6975475" algn="l"/>
                <a:tab pos="7847013" algn="l"/>
                <a:tab pos="8720138" algn="l"/>
                <a:tab pos="9591675" algn="l"/>
              </a:tabLst>
            </a:pPr>
            <a:r>
              <a:rPr lang="en-US" altLang="el-GR" sz="2800" dirty="0">
                <a:latin typeface="Arial" panose="020B0604020202020204" pitchFamily="34" charset="0"/>
                <a:cs typeface="Arial" panose="020B0604020202020204" pitchFamily="34" charset="0"/>
              </a:rPr>
              <a:t>Interferometry</a:t>
            </a:r>
            <a:r>
              <a:rPr lang="el-GR" altLang="el-GR" sz="2800" dirty="0">
                <a:latin typeface="Arial" panose="020B0604020202020204" pitchFamily="34" charset="0"/>
                <a:cs typeface="Arial" panose="020B0604020202020204" pitchFamily="34" charset="0"/>
              </a:rPr>
              <a:t>=Συμβολομετρία</a:t>
            </a:r>
          </a:p>
          <a:p>
            <a:pPr marL="325438" indent="-325438" eaLnBrk="0" fontAlgn="base" hangingPunct="0">
              <a:spcBef>
                <a:spcPts val="1000"/>
              </a:spcBef>
              <a:spcAft>
                <a:spcPct val="0"/>
              </a:spcAft>
              <a:buSzPct val="80000"/>
              <a:buFont typeface="Wingdings" charset="2"/>
              <a:buChar char=""/>
              <a:tabLst>
                <a:tab pos="868363" algn="l"/>
                <a:tab pos="1741488" algn="l"/>
                <a:tab pos="2613025" algn="l"/>
                <a:tab pos="3486150" algn="l"/>
                <a:tab pos="4357688" algn="l"/>
                <a:tab pos="5230813" algn="l"/>
                <a:tab pos="6102350" algn="l"/>
                <a:tab pos="6975475" algn="l"/>
                <a:tab pos="7847013" algn="l"/>
                <a:tab pos="8720138" algn="l"/>
                <a:tab pos="9591675" algn="l"/>
              </a:tabLst>
            </a:pPr>
            <a:r>
              <a:rPr lang="en-US" altLang="el-GR" sz="2800" dirty="0">
                <a:latin typeface="Arial" panose="020B0604020202020204" pitchFamily="34" charset="0"/>
                <a:cs typeface="Arial" panose="020B0604020202020204" pitchFamily="34" charset="0"/>
              </a:rPr>
              <a:t>Polarimetry</a:t>
            </a:r>
            <a:r>
              <a:rPr lang="el-GR" altLang="el-GR" sz="2800" dirty="0">
                <a:latin typeface="Arial" panose="020B0604020202020204" pitchFamily="34" charset="0"/>
                <a:cs typeface="Arial" panose="020B0604020202020204" pitchFamily="34" charset="0"/>
              </a:rPr>
              <a:t>=</a:t>
            </a:r>
            <a:r>
              <a:rPr lang="el-GR" altLang="el-GR" sz="2800" dirty="0" err="1">
                <a:latin typeface="Arial" panose="020B0604020202020204" pitchFamily="34" charset="0"/>
                <a:cs typeface="Arial" panose="020B0604020202020204" pitchFamily="34" charset="0"/>
              </a:rPr>
              <a:t>Πολωσιμετρία</a:t>
            </a:r>
            <a:endParaRPr lang="el-GR" altLang="el-GR" sz="2800" dirty="0">
              <a:latin typeface="Arial" panose="020B0604020202020204" pitchFamily="34" charset="0"/>
              <a:cs typeface="Arial" panose="020B0604020202020204" pitchFamily="34" charset="0"/>
            </a:endParaRPr>
          </a:p>
          <a:p>
            <a:pPr algn="just">
              <a:spcBef>
                <a:spcPts val="613"/>
              </a:spcBef>
              <a:buSzPct val="8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l-GR" sz="2500" dirty="0">
              <a:solidFill>
                <a:srgbClr val="EAEAEA"/>
              </a:solidFill>
              <a:ea typeface="Microsoft YaHei" charset="-122"/>
              <a:cs typeface="Arial" charset="0"/>
            </a:endParaRPr>
          </a:p>
        </p:txBody>
      </p:sp>
      <p:sp>
        <p:nvSpPr>
          <p:cNvPr id="39939" name="Rectangle 1"/>
          <p:cNvSpPr>
            <a:spLocks noGrp="1" noChangeArrowheads="1"/>
          </p:cNvSpPr>
          <p:nvPr>
            <p:ph type="title"/>
          </p:nvPr>
        </p:nvSpPr>
        <p:spPr>
          <a:xfrm>
            <a:off x="227013" y="260648"/>
            <a:ext cx="8689975" cy="747713"/>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4000" b="1" dirty="0" smtClean="0">
                <a:latin typeface="Arial" charset="0"/>
                <a:cs typeface="Arial" charset="0"/>
              </a:rPr>
              <a:t>ΨΜΑ</a:t>
            </a:r>
            <a:r>
              <a:rPr lang="el-GR" altLang="el-GR" sz="6000" b="1" dirty="0" smtClean="0">
                <a:latin typeface="Arial" charset="0"/>
                <a:cs typeface="Arial" charset="0"/>
              </a:rPr>
              <a:t> </a:t>
            </a:r>
            <a:r>
              <a:rPr lang="el-GR" altLang="el-GR" sz="4000" b="1" dirty="0" smtClean="0">
                <a:latin typeface="Arial" charset="0"/>
                <a:cs typeface="Arial" charset="0"/>
              </a:rPr>
              <a:t>από Δεδομένα Ραντάρ </a:t>
            </a:r>
            <a:r>
              <a:rPr lang="el-GR" altLang="el-GR" sz="3200" b="1" dirty="0" smtClean="0">
                <a:latin typeface="Arial" charset="0"/>
                <a:cs typeface="Arial" charset="0"/>
              </a:rPr>
              <a:t>(2)</a:t>
            </a:r>
            <a:endParaRPr lang="el-GR" altLang="el-GR" sz="4000" b="1" dirty="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Τίτλος"/>
          <p:cNvSpPr>
            <a:spLocks noGrp="1"/>
          </p:cNvSpPr>
          <p:nvPr>
            <p:ph type="title"/>
          </p:nvPr>
        </p:nvSpPr>
        <p:spPr>
          <a:xfrm>
            <a:off x="2335213" y="2420938"/>
            <a:ext cx="4475162" cy="938212"/>
          </a:xfrm>
        </p:spPr>
        <p:txBody>
          <a:bodyPr/>
          <a:lstStyle/>
          <a:p>
            <a:r>
              <a:rPr lang="el-GR" altLang="el-GR" b="1" smtClean="0">
                <a:latin typeface="Arial" charset="0"/>
                <a:cs typeface="Arial" charset="0"/>
              </a:rPr>
              <a:t>Τέλος Ενότητας</a:t>
            </a:r>
          </a:p>
        </p:txBody>
      </p:sp>
      <p:pic>
        <p:nvPicPr>
          <p:cNvPr id="8499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924300" y="5589588"/>
            <a:ext cx="4310063" cy="1025525"/>
          </a:xfrm>
          <a:prstGeom prst="rect">
            <a:avLst/>
          </a:prstGeom>
          <a:noFill/>
          <a:ln w="9525">
            <a:noFill/>
            <a:miter lim="800000"/>
            <a:headEnd/>
            <a:tailEnd/>
          </a:ln>
        </p:spPr>
      </p:pic>
      <p:pic>
        <p:nvPicPr>
          <p:cNvPr id="84996" name="Picture 2" descr="C:\Users\eorfanou\Downloads\by-nc-sa.eu.png"/>
          <p:cNvPicPr>
            <a:picLocks noChangeAspect="1" noChangeArrowheads="1"/>
          </p:cNvPicPr>
          <p:nvPr/>
        </p:nvPicPr>
        <p:blipFill>
          <a:blip r:embed="rId4" cstate="print"/>
          <a:srcRect/>
          <a:stretch>
            <a:fillRect/>
          </a:stretch>
        </p:blipFill>
        <p:spPr bwMode="auto">
          <a:xfrm>
            <a:off x="1033463" y="5715000"/>
            <a:ext cx="23145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
          <p:cNvSpPr>
            <a:spLocks noGrp="1" noChangeArrowheads="1"/>
          </p:cNvSpPr>
          <p:nvPr>
            <p:ph type="title"/>
          </p:nvPr>
        </p:nvSpPr>
        <p:spPr>
          <a:xfrm>
            <a:off x="216448" y="88999"/>
            <a:ext cx="8689975" cy="747713"/>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4000" b="1" dirty="0" smtClean="0">
                <a:latin typeface="Arial" charset="0"/>
                <a:cs typeface="Arial" charset="0"/>
              </a:rPr>
              <a:t>ΨΜΑ</a:t>
            </a:r>
            <a:r>
              <a:rPr lang="el-GR" altLang="el-GR" sz="6000" b="1" dirty="0" smtClean="0">
                <a:latin typeface="Arial" charset="0"/>
                <a:cs typeface="Arial" charset="0"/>
              </a:rPr>
              <a:t> </a:t>
            </a:r>
            <a:r>
              <a:rPr lang="el-GR" altLang="el-GR" sz="4000" b="1" dirty="0" smtClean="0">
                <a:latin typeface="Arial" charset="0"/>
                <a:cs typeface="Arial" charset="0"/>
              </a:rPr>
              <a:t>από Δεδομένα Ραντάρ </a:t>
            </a:r>
            <a:r>
              <a:rPr lang="el-GR" altLang="el-GR" sz="3200" b="1" dirty="0" smtClean="0">
                <a:latin typeface="Arial" charset="0"/>
                <a:cs typeface="Arial" charset="0"/>
              </a:rPr>
              <a:t>(</a:t>
            </a:r>
            <a:r>
              <a:rPr lang="en-US" altLang="el-GR" sz="3200" b="1" dirty="0" smtClean="0">
                <a:latin typeface="Arial" charset="0"/>
                <a:cs typeface="Arial" charset="0"/>
              </a:rPr>
              <a:t>3</a:t>
            </a:r>
            <a:r>
              <a:rPr lang="el-GR" altLang="el-GR" sz="3200" b="1" dirty="0" smtClean="0">
                <a:latin typeface="Arial" charset="0"/>
                <a:cs typeface="Arial" charset="0"/>
              </a:rPr>
              <a:t>)</a:t>
            </a:r>
            <a:endParaRPr lang="el-GR" altLang="el-GR" sz="4000" b="1" dirty="0" smtClean="0">
              <a:latin typeface="Arial" charset="0"/>
              <a:cs typeface="Arial" charset="0"/>
            </a:endParaRPr>
          </a:p>
        </p:txBody>
      </p:sp>
      <p:grpSp>
        <p:nvGrpSpPr>
          <p:cNvPr id="12" name="Ομάδα 11"/>
          <p:cNvGrpSpPr/>
          <p:nvPr/>
        </p:nvGrpSpPr>
        <p:grpSpPr>
          <a:xfrm>
            <a:off x="296940" y="1211872"/>
            <a:ext cx="4923132" cy="5529495"/>
            <a:chOff x="2339752" y="940658"/>
            <a:chExt cx="5256584" cy="6905465"/>
          </a:xfrm>
        </p:grpSpPr>
        <p:pic>
          <p:nvPicPr>
            <p:cNvPr id="40962" name="Picture 2"/>
            <p:cNvPicPr>
              <a:picLocks noChangeAspect="1" noChangeArrowheads="1"/>
            </p:cNvPicPr>
            <p:nvPr/>
          </p:nvPicPr>
          <p:blipFill>
            <a:blip r:embed="rId3" cstate="print"/>
            <a:srcRect/>
            <a:stretch>
              <a:fillRect/>
            </a:stretch>
          </p:blipFill>
          <p:spPr bwMode="auto">
            <a:xfrm>
              <a:off x="2339752" y="980728"/>
              <a:ext cx="5256584" cy="6865395"/>
            </a:xfrm>
            <a:prstGeom prst="rect">
              <a:avLst/>
            </a:prstGeom>
            <a:noFill/>
            <a:ln w="9525">
              <a:noFill/>
              <a:round/>
              <a:headEnd/>
              <a:tailEnd/>
            </a:ln>
            <a:effectLst/>
          </p:spPr>
        </p:pic>
        <p:sp>
          <p:nvSpPr>
            <p:cNvPr id="3" name="Ορθογώνιο 2"/>
            <p:cNvSpPr/>
            <p:nvPr/>
          </p:nvSpPr>
          <p:spPr>
            <a:xfrm>
              <a:off x="5796136" y="1016760"/>
              <a:ext cx="115212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3059832" y="4413426"/>
              <a:ext cx="115212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5709729" y="4401136"/>
              <a:ext cx="115212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2843808" y="1016760"/>
              <a:ext cx="1152128" cy="25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2761236" y="980728"/>
              <a:ext cx="1800200" cy="488721"/>
            </a:xfrm>
            <a:prstGeom prst="rect">
              <a:avLst/>
            </a:prstGeom>
            <a:noFill/>
          </p:spPr>
          <p:txBody>
            <a:bodyPr wrap="square" rtlCol="0">
              <a:spAutoFit/>
            </a:bodyPr>
            <a:lstStyle/>
            <a:p>
              <a:r>
                <a:rPr lang="el-GR" sz="2000" b="1" dirty="0" err="1" smtClean="0"/>
                <a:t>Κλισιμετρία</a:t>
              </a:r>
              <a:endParaRPr lang="el-GR" sz="2000" b="1" dirty="0"/>
            </a:p>
          </p:txBody>
        </p:sp>
        <p:sp>
          <p:nvSpPr>
            <p:cNvPr id="5" name="TextBox 4"/>
            <p:cNvSpPr txBox="1"/>
            <p:nvPr/>
          </p:nvSpPr>
          <p:spPr>
            <a:xfrm>
              <a:off x="5328084" y="940658"/>
              <a:ext cx="2088232" cy="400110"/>
            </a:xfrm>
            <a:prstGeom prst="rect">
              <a:avLst/>
            </a:prstGeom>
            <a:noFill/>
          </p:spPr>
          <p:txBody>
            <a:bodyPr wrap="square" rtlCol="0">
              <a:spAutoFit/>
            </a:bodyPr>
            <a:lstStyle/>
            <a:p>
              <a:r>
                <a:rPr lang="el-GR" sz="2000" b="1" dirty="0" smtClean="0"/>
                <a:t>Στερεοσκοπία</a:t>
              </a:r>
              <a:endParaRPr lang="el-GR" sz="2000" b="1" dirty="0"/>
            </a:p>
          </p:txBody>
        </p:sp>
        <p:sp>
          <p:nvSpPr>
            <p:cNvPr id="9" name="TextBox 8"/>
            <p:cNvSpPr txBox="1"/>
            <p:nvPr/>
          </p:nvSpPr>
          <p:spPr>
            <a:xfrm>
              <a:off x="2581216" y="4325034"/>
              <a:ext cx="2386828" cy="444395"/>
            </a:xfrm>
            <a:prstGeom prst="rect">
              <a:avLst/>
            </a:prstGeom>
            <a:noFill/>
          </p:spPr>
          <p:txBody>
            <a:bodyPr wrap="square" rtlCol="0">
              <a:spAutoFit/>
            </a:bodyPr>
            <a:lstStyle/>
            <a:p>
              <a:r>
                <a:rPr lang="el-GR" sz="2000" b="1" dirty="0" smtClean="0"/>
                <a:t>Συμβολομετρία</a:t>
              </a:r>
              <a:endParaRPr lang="el-GR" sz="2000" b="1" dirty="0"/>
            </a:p>
          </p:txBody>
        </p:sp>
        <p:sp>
          <p:nvSpPr>
            <p:cNvPr id="10" name="TextBox 9"/>
            <p:cNvSpPr txBox="1"/>
            <p:nvPr/>
          </p:nvSpPr>
          <p:spPr>
            <a:xfrm>
              <a:off x="5328084" y="4325034"/>
              <a:ext cx="2088232" cy="400110"/>
            </a:xfrm>
            <a:prstGeom prst="rect">
              <a:avLst/>
            </a:prstGeom>
            <a:noFill/>
          </p:spPr>
          <p:txBody>
            <a:bodyPr wrap="square" rtlCol="0">
              <a:spAutoFit/>
            </a:bodyPr>
            <a:lstStyle/>
            <a:p>
              <a:r>
                <a:rPr lang="el-GR" sz="2000" b="1" dirty="0" err="1" smtClean="0"/>
                <a:t>Πολωσιμετρία</a:t>
              </a:r>
              <a:endParaRPr lang="el-GR" sz="2000" b="1" dirty="0"/>
            </a:p>
          </p:txBody>
        </p:sp>
      </p:grpSp>
      <p:sp>
        <p:nvSpPr>
          <p:cNvPr id="13" name="TextBox 12"/>
          <p:cNvSpPr txBox="1"/>
          <p:nvPr/>
        </p:nvSpPr>
        <p:spPr>
          <a:xfrm>
            <a:off x="6444208" y="3604954"/>
            <a:ext cx="1440160"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1.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07504" y="1770547"/>
            <a:ext cx="8966200" cy="5114837"/>
          </a:xfrm>
          <a:prstGeom prst="rect">
            <a:avLst/>
          </a:prstGeom>
          <a:noFill/>
          <a:ln w="9525">
            <a:noFill/>
            <a:round/>
            <a:headEnd/>
            <a:tailEnd/>
          </a:ln>
          <a:effectLst/>
        </p:spPr>
        <p:txBody>
          <a:bodyPr lIns="78741" tIns="40945" rIns="78741" bIns="40945">
            <a:spAutoFit/>
          </a:bodyPr>
          <a:lstStyle/>
          <a:p>
            <a:pPr marL="342900" indent="-342900">
              <a:spcBef>
                <a:spcPts val="613"/>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l-GR" sz="2400" dirty="0">
                <a:latin typeface="Arial" charset="0"/>
                <a:ea typeface="Microsoft YaHei" charset="-122"/>
                <a:cs typeface="Arial" charset="0"/>
              </a:rPr>
              <a:t>Clinometry</a:t>
            </a:r>
            <a:r>
              <a:rPr lang="el-GR" altLang="el-GR" sz="2400" dirty="0" smtClean="0">
                <a:latin typeface="Arial" charset="0"/>
                <a:ea typeface="Microsoft YaHei" charset="-122"/>
                <a:cs typeface="Arial" charset="0"/>
              </a:rPr>
              <a:t>=</a:t>
            </a:r>
            <a:r>
              <a:rPr lang="el-GR" altLang="el-GR" sz="2400" dirty="0" err="1" smtClean="0">
                <a:latin typeface="Arial" charset="0"/>
                <a:ea typeface="Microsoft YaHei" charset="-122"/>
                <a:cs typeface="Arial" charset="0"/>
              </a:rPr>
              <a:t>Κλισιμετρία</a:t>
            </a:r>
            <a:r>
              <a:rPr lang="en-US" altLang="el-GR" sz="2400" dirty="0" smtClean="0">
                <a:latin typeface="Arial" charset="0"/>
                <a:ea typeface="Microsoft YaHei" charset="-122"/>
                <a:cs typeface="Arial" charset="0"/>
              </a:rPr>
              <a:t> </a:t>
            </a:r>
            <a:r>
              <a:rPr lang="el-GR" altLang="el-GR" sz="2400" dirty="0">
                <a:latin typeface="Arial" charset="0"/>
                <a:ea typeface="Microsoft YaHei" charset="-122"/>
                <a:cs typeface="Arial" charset="0"/>
              </a:rPr>
              <a:t>(χρήση μόνο μίας εικόνας </a:t>
            </a:r>
            <a:r>
              <a:rPr lang="en-US" altLang="el-GR" sz="2400" dirty="0">
                <a:latin typeface="Arial" charset="0"/>
                <a:ea typeface="Microsoft YaHei" charset="-122"/>
                <a:cs typeface="Arial" charset="0"/>
              </a:rPr>
              <a:t>SAR</a:t>
            </a:r>
            <a:r>
              <a:rPr lang="el-GR" altLang="el-GR" sz="2400" dirty="0">
                <a:latin typeface="Arial" charset="0"/>
                <a:ea typeface="Microsoft YaHei" charset="-122"/>
                <a:cs typeface="Arial" charset="0"/>
              </a:rPr>
              <a:t>, δίνει καλή σχετική ακρίβεια, δε χρησιμοποιείται ιδιαίτερα</a:t>
            </a:r>
            <a:r>
              <a:rPr lang="el-GR" altLang="el-GR" sz="2400" dirty="0" smtClean="0">
                <a:latin typeface="Arial" charset="0"/>
                <a:ea typeface="Microsoft YaHei" charset="-122"/>
                <a:cs typeface="Arial" charset="0"/>
              </a:rPr>
              <a:t>).</a:t>
            </a:r>
            <a:endParaRPr lang="el-GR" altLang="el-GR" sz="2400" dirty="0">
              <a:latin typeface="Arial" charset="0"/>
              <a:ea typeface="Microsoft YaHei" charset="-122"/>
              <a:cs typeface="Arial" charset="0"/>
            </a:endParaRPr>
          </a:p>
          <a:p>
            <a:pPr marL="342900" indent="-342900">
              <a:spcBef>
                <a:spcPts val="613"/>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l-GR" sz="2400" dirty="0">
                <a:latin typeface="Arial" charset="0"/>
                <a:ea typeface="Microsoft YaHei" charset="-122"/>
                <a:cs typeface="Arial" charset="0"/>
              </a:rPr>
              <a:t>Stereoscopy</a:t>
            </a:r>
            <a:r>
              <a:rPr lang="el-GR" altLang="el-GR" sz="2400" dirty="0">
                <a:latin typeface="Arial" charset="0"/>
                <a:ea typeface="Microsoft YaHei" charset="-122"/>
                <a:cs typeface="Arial" charset="0"/>
              </a:rPr>
              <a:t>=Στερεοσκοπία</a:t>
            </a:r>
            <a:r>
              <a:rPr lang="en-US" altLang="el-GR" sz="2400" dirty="0">
                <a:latin typeface="Arial" charset="0"/>
                <a:ea typeface="Microsoft YaHei" charset="-122"/>
                <a:cs typeface="Arial" charset="0"/>
              </a:rPr>
              <a:t> </a:t>
            </a:r>
            <a:r>
              <a:rPr lang="el-GR" altLang="el-GR" sz="2400" dirty="0">
                <a:latin typeface="Arial" charset="0"/>
                <a:ea typeface="Microsoft YaHei" charset="-122"/>
                <a:cs typeface="Arial" charset="0"/>
              </a:rPr>
              <a:t>(χρήση δύο εικόνων </a:t>
            </a:r>
            <a:r>
              <a:rPr lang="en-US" altLang="el-GR" sz="2400" dirty="0">
                <a:latin typeface="Arial" charset="0"/>
                <a:ea typeface="Microsoft YaHei" charset="-122"/>
                <a:cs typeface="Arial" charset="0"/>
              </a:rPr>
              <a:t>SAR</a:t>
            </a:r>
            <a:r>
              <a:rPr lang="el-GR" altLang="el-GR" sz="2400" dirty="0">
                <a:latin typeface="Arial" charset="0"/>
                <a:ea typeface="Microsoft YaHei" charset="-122"/>
                <a:cs typeface="Arial" charset="0"/>
              </a:rPr>
              <a:t>, δίνει απόλυτη ακρίβεια μερικών μέτρων, χρησιμοποιείται ευρύτατα</a:t>
            </a:r>
            <a:r>
              <a:rPr lang="el-GR" altLang="el-GR" sz="2400" dirty="0" smtClean="0">
                <a:latin typeface="Arial" charset="0"/>
                <a:ea typeface="Microsoft YaHei" charset="-122"/>
                <a:cs typeface="Arial" charset="0"/>
              </a:rPr>
              <a:t>). </a:t>
            </a:r>
            <a:endParaRPr lang="el-GR" altLang="el-GR" sz="2400" dirty="0">
              <a:latin typeface="Arial" charset="0"/>
              <a:ea typeface="Microsoft YaHei" charset="-122"/>
              <a:cs typeface="Arial" charset="0"/>
            </a:endParaRPr>
          </a:p>
          <a:p>
            <a:pPr marL="342900" indent="-342900">
              <a:spcBef>
                <a:spcPts val="613"/>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l-GR" sz="2400" dirty="0">
                <a:latin typeface="Arial" charset="0"/>
                <a:ea typeface="Microsoft YaHei" charset="-122"/>
                <a:cs typeface="Arial" charset="0"/>
              </a:rPr>
              <a:t>Interferometry</a:t>
            </a:r>
            <a:r>
              <a:rPr lang="el-GR" altLang="el-GR" sz="2400" dirty="0" smtClean="0">
                <a:latin typeface="Arial" charset="0"/>
                <a:ea typeface="Microsoft YaHei" charset="-122"/>
                <a:cs typeface="Arial" charset="0"/>
              </a:rPr>
              <a:t>=Συμβολομετρία </a:t>
            </a:r>
            <a:r>
              <a:rPr lang="el-GR" altLang="el-GR" sz="2400" dirty="0">
                <a:latin typeface="Arial" charset="0"/>
                <a:ea typeface="Microsoft YaHei" charset="-122"/>
                <a:cs typeface="Arial" charset="0"/>
              </a:rPr>
              <a:t>(τα δεδομένα συλλέγονται είτε από την ίδια κεραία σε δυο διαφορετικά περάσματα </a:t>
            </a:r>
            <a:r>
              <a:rPr lang="en-US" altLang="el-GR" sz="2400" dirty="0">
                <a:latin typeface="Arial" charset="0"/>
                <a:ea typeface="Microsoft YaHei" charset="-122"/>
                <a:cs typeface="Arial" charset="0"/>
              </a:rPr>
              <a:t>(ERS1,2) </a:t>
            </a:r>
            <a:r>
              <a:rPr lang="el-GR" altLang="el-GR" sz="2400" dirty="0">
                <a:latin typeface="Arial" charset="0"/>
                <a:ea typeface="Microsoft YaHei" charset="-122"/>
                <a:cs typeface="Arial" charset="0"/>
              </a:rPr>
              <a:t>είτε από δύο κεραίες στο ίδιο πέρασμα (</a:t>
            </a:r>
            <a:r>
              <a:rPr lang="en-US" altLang="el-GR" sz="2400" dirty="0">
                <a:latin typeface="Arial" charset="0"/>
                <a:ea typeface="Microsoft YaHei" charset="-122"/>
                <a:cs typeface="Arial" charset="0"/>
              </a:rPr>
              <a:t>SRTM), </a:t>
            </a:r>
            <a:r>
              <a:rPr lang="el-GR" altLang="el-GR" sz="2400" dirty="0">
                <a:latin typeface="Arial" charset="0"/>
                <a:ea typeface="Microsoft YaHei" charset="-122"/>
                <a:cs typeface="Arial" charset="0"/>
              </a:rPr>
              <a:t>Δίνει απόλυτη ακρίβεια μερικών μέτρων, είναι η πιο σύγχρονη μέθοδος και τείνει να </a:t>
            </a:r>
            <a:r>
              <a:rPr lang="el-GR" altLang="el-GR" sz="2400" dirty="0" smtClean="0">
                <a:latin typeface="Arial" charset="0"/>
                <a:ea typeface="Microsoft YaHei" charset="-122"/>
                <a:cs typeface="Arial" charset="0"/>
              </a:rPr>
              <a:t>επικρατήσει.</a:t>
            </a:r>
            <a:endParaRPr lang="el-GR" altLang="el-GR" sz="2400" dirty="0">
              <a:latin typeface="Arial" charset="0"/>
              <a:ea typeface="Microsoft YaHei" charset="-122"/>
              <a:cs typeface="Arial" charset="0"/>
            </a:endParaRPr>
          </a:p>
          <a:p>
            <a:pPr marL="342900" indent="-342900">
              <a:spcBef>
                <a:spcPts val="613"/>
              </a:spcBef>
              <a:buSzPct val="80000"/>
              <a:buFont typeface="Wingdings" panose="05000000000000000000"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l-GR" sz="2400" dirty="0">
                <a:latin typeface="Arial" charset="0"/>
                <a:ea typeface="Microsoft YaHei" charset="-122"/>
                <a:cs typeface="Arial" charset="0"/>
              </a:rPr>
              <a:t>Polarimetry</a:t>
            </a:r>
            <a:r>
              <a:rPr lang="el-GR" altLang="el-GR" sz="2400" dirty="0" smtClean="0">
                <a:latin typeface="Arial" charset="0"/>
                <a:ea typeface="Microsoft YaHei" charset="-122"/>
                <a:cs typeface="Arial" charset="0"/>
              </a:rPr>
              <a:t>=</a:t>
            </a:r>
            <a:r>
              <a:rPr lang="el-GR" altLang="el-GR" sz="2400" dirty="0" err="1" smtClean="0">
                <a:latin typeface="Arial" charset="0"/>
                <a:ea typeface="Microsoft YaHei" charset="-122"/>
                <a:cs typeface="Arial" charset="0"/>
              </a:rPr>
              <a:t>Πολωσιμετρία</a:t>
            </a:r>
            <a:r>
              <a:rPr lang="el-GR" altLang="el-GR" sz="2400" dirty="0" smtClean="0">
                <a:latin typeface="Arial" charset="0"/>
                <a:ea typeface="Microsoft YaHei" charset="-122"/>
                <a:cs typeface="Arial" charset="0"/>
              </a:rPr>
              <a:t> </a:t>
            </a:r>
            <a:r>
              <a:rPr lang="el-GR" altLang="el-GR" sz="2400" dirty="0">
                <a:latin typeface="Arial" charset="0"/>
                <a:ea typeface="Microsoft YaHei" charset="-122"/>
                <a:cs typeface="Arial" charset="0"/>
              </a:rPr>
              <a:t>(χρήση μίας εικόνας, δίνει καλή σχετική ακρίβεια, μπορεί να δώσει αντίστοιχη  απόλυτη ακρίβεια αν υπάρχουν σημεία γνωστού υψομέτρου στην ίδια διεύθυνση</a:t>
            </a:r>
            <a:r>
              <a:rPr lang="el-GR" altLang="el-GR" sz="2400" dirty="0" smtClean="0">
                <a:latin typeface="Arial" charset="0"/>
                <a:ea typeface="Microsoft YaHei" charset="-122"/>
                <a:cs typeface="Arial" charset="0"/>
              </a:rPr>
              <a:t>).</a:t>
            </a:r>
            <a:endParaRPr lang="el-GR" altLang="el-GR" sz="2400" dirty="0">
              <a:latin typeface="Arial" charset="0"/>
              <a:ea typeface="Microsoft YaHei" charset="-122"/>
              <a:cs typeface="Arial" charset="0"/>
            </a:endParaRPr>
          </a:p>
        </p:txBody>
      </p:sp>
      <p:sp>
        <p:nvSpPr>
          <p:cNvPr id="41987" name="Rectangle 1"/>
          <p:cNvSpPr>
            <a:spLocks noGrp="1" noChangeArrowheads="1"/>
          </p:cNvSpPr>
          <p:nvPr>
            <p:ph type="title"/>
          </p:nvPr>
        </p:nvSpPr>
        <p:spPr>
          <a:xfrm>
            <a:off x="227013" y="188640"/>
            <a:ext cx="8689975" cy="747713"/>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4000" b="1" dirty="0" smtClean="0">
                <a:latin typeface="Arial" charset="0"/>
                <a:cs typeface="Arial" charset="0"/>
              </a:rPr>
              <a:t>ΨΜΑ</a:t>
            </a:r>
            <a:r>
              <a:rPr lang="el-GR" altLang="el-GR" sz="6000" b="1" dirty="0" smtClean="0">
                <a:latin typeface="Arial" charset="0"/>
                <a:cs typeface="Arial" charset="0"/>
              </a:rPr>
              <a:t> </a:t>
            </a:r>
            <a:r>
              <a:rPr lang="el-GR" altLang="el-GR" sz="4000" b="1" dirty="0" smtClean="0">
                <a:latin typeface="Arial" charset="0"/>
                <a:cs typeface="Arial" charset="0"/>
              </a:rPr>
              <a:t>από Δεδομένα Ραντάρ </a:t>
            </a:r>
            <a:r>
              <a:rPr lang="el-GR" altLang="el-GR" sz="3200" b="1" dirty="0" smtClean="0">
                <a:latin typeface="Arial" charset="0"/>
                <a:cs typeface="Arial" charset="0"/>
              </a:rPr>
              <a:t>(</a:t>
            </a:r>
            <a:r>
              <a:rPr lang="en-US" altLang="el-GR" sz="3200" b="1" dirty="0" smtClean="0">
                <a:latin typeface="Arial" charset="0"/>
                <a:cs typeface="Arial" charset="0"/>
              </a:rPr>
              <a:t>4</a:t>
            </a:r>
            <a:r>
              <a:rPr lang="el-GR" altLang="el-GR" sz="3200" b="1" dirty="0" smtClean="0">
                <a:latin typeface="Arial" charset="0"/>
                <a:cs typeface="Arial" charset="0"/>
              </a:rPr>
              <a:t>)</a:t>
            </a:r>
            <a:endParaRPr lang="el-GR" altLang="el-GR" sz="4000" b="1" dirty="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0" y="115888"/>
            <a:ext cx="9145588" cy="1152525"/>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ΨΜΑ</a:t>
            </a:r>
            <a:r>
              <a:rPr lang="el-GR" altLang="el-GR" sz="5400" b="1" dirty="0" smtClean="0">
                <a:latin typeface="Arial" charset="0"/>
                <a:cs typeface="Arial" charset="0"/>
              </a:rPr>
              <a:t> </a:t>
            </a:r>
            <a:r>
              <a:rPr lang="el-GR" altLang="el-GR" sz="3600" b="1" dirty="0" smtClean="0">
                <a:latin typeface="Arial" charset="0"/>
                <a:cs typeface="Arial" charset="0"/>
              </a:rPr>
              <a:t>από Δεδομένα Ραντάρ- Στερεοσκοπία </a:t>
            </a:r>
            <a:r>
              <a:rPr lang="el-GR" altLang="el-GR" sz="2800" b="1" dirty="0" smtClean="0">
                <a:latin typeface="Arial" charset="0"/>
                <a:cs typeface="Arial" charset="0"/>
              </a:rPr>
              <a:t>(1)</a:t>
            </a:r>
          </a:p>
        </p:txBody>
      </p:sp>
      <p:pic>
        <p:nvPicPr>
          <p:cNvPr id="43011" name="Picture 2"/>
          <p:cNvPicPr>
            <a:picLocks noChangeAspect="1" noChangeArrowheads="1"/>
          </p:cNvPicPr>
          <p:nvPr/>
        </p:nvPicPr>
        <p:blipFill>
          <a:blip r:embed="rId3" cstate="print"/>
          <a:srcRect/>
          <a:stretch>
            <a:fillRect/>
          </a:stretch>
        </p:blipFill>
        <p:spPr bwMode="auto">
          <a:xfrm>
            <a:off x="1331268" y="1772816"/>
            <a:ext cx="6481464" cy="4381372"/>
          </a:xfrm>
          <a:prstGeom prst="rect">
            <a:avLst/>
          </a:prstGeom>
          <a:noFill/>
          <a:ln w="9525">
            <a:noFill/>
            <a:round/>
            <a:headEnd/>
            <a:tailEnd/>
          </a:ln>
          <a:effectLst/>
        </p:spPr>
      </p:pic>
      <p:sp>
        <p:nvSpPr>
          <p:cNvPr id="2" name="TextBox 1"/>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2. </a:t>
            </a:r>
            <a:endParaRPr lang="el-GR" sz="2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cstate="print"/>
          <a:srcRect/>
          <a:stretch>
            <a:fillRect/>
          </a:stretch>
        </p:blipFill>
        <p:spPr bwMode="auto">
          <a:xfrm>
            <a:off x="1314000" y="1797735"/>
            <a:ext cx="6516000" cy="4367569"/>
          </a:xfrm>
          <a:prstGeom prst="rect">
            <a:avLst/>
          </a:prstGeom>
          <a:noFill/>
          <a:ln w="9525">
            <a:noFill/>
            <a:round/>
            <a:headEnd/>
            <a:tailEnd/>
          </a:ln>
          <a:effectLst/>
        </p:spPr>
      </p:pic>
      <p:sp>
        <p:nvSpPr>
          <p:cNvPr id="44035" name="Rectangle 1"/>
          <p:cNvSpPr>
            <a:spLocks noGrp="1" noChangeArrowheads="1"/>
          </p:cNvSpPr>
          <p:nvPr>
            <p:ph type="title"/>
          </p:nvPr>
        </p:nvSpPr>
        <p:spPr>
          <a:xfrm>
            <a:off x="0" y="44450"/>
            <a:ext cx="9145588" cy="1223963"/>
          </a:xfrm>
        </p:spPr>
        <p:txBody>
          <a:bodyPr/>
          <a:lstStyle/>
          <a:p>
            <a:pPr>
              <a:tabLst>
                <a:tab pos="0" algn="l"/>
                <a:tab pos="869950" algn="l"/>
                <a:tab pos="1743075" algn="l"/>
                <a:tab pos="2614613" algn="l"/>
                <a:tab pos="3487738" algn="l"/>
                <a:tab pos="4359275" algn="l"/>
                <a:tab pos="5232400" algn="l"/>
                <a:tab pos="6103938" algn="l"/>
                <a:tab pos="6977063" algn="l"/>
                <a:tab pos="7848600" algn="l"/>
                <a:tab pos="8721725" algn="l"/>
                <a:tab pos="9593263" algn="l"/>
              </a:tabLst>
            </a:pPr>
            <a:r>
              <a:rPr lang="el-GR" altLang="el-GR" sz="3600" b="1" dirty="0" smtClean="0">
                <a:latin typeface="Arial" charset="0"/>
                <a:cs typeface="Arial" charset="0"/>
              </a:rPr>
              <a:t>ΨΜΑ</a:t>
            </a:r>
            <a:r>
              <a:rPr lang="el-GR" altLang="el-GR" sz="5400" b="1" dirty="0" smtClean="0">
                <a:latin typeface="Arial" charset="0"/>
                <a:cs typeface="Arial" charset="0"/>
              </a:rPr>
              <a:t> </a:t>
            </a:r>
            <a:r>
              <a:rPr lang="el-GR" altLang="el-GR" sz="3600" b="1" dirty="0" smtClean="0">
                <a:latin typeface="Arial" charset="0"/>
                <a:cs typeface="Arial" charset="0"/>
              </a:rPr>
              <a:t>από Δεδομένα Ραντάρ- Στερεοσκοπία </a:t>
            </a:r>
            <a:r>
              <a:rPr lang="el-GR" altLang="el-GR" sz="2800" b="1" dirty="0" smtClean="0">
                <a:latin typeface="Arial" charset="0"/>
                <a:cs typeface="Arial" charset="0"/>
              </a:rPr>
              <a:t>(2)</a:t>
            </a:r>
          </a:p>
        </p:txBody>
      </p:sp>
      <p:sp>
        <p:nvSpPr>
          <p:cNvPr id="4" name="TextBox 3"/>
          <p:cNvSpPr txBox="1"/>
          <p:nvPr/>
        </p:nvSpPr>
        <p:spPr>
          <a:xfrm>
            <a:off x="3887484" y="6309320"/>
            <a:ext cx="1369033" cy="400110"/>
          </a:xfrm>
          <a:prstGeom prst="rect">
            <a:avLst/>
          </a:prstGeom>
          <a:noFill/>
        </p:spPr>
        <p:txBody>
          <a:bodyPr wrap="square" rtlCol="0">
            <a:spAutoFit/>
          </a:bodyPr>
          <a:lstStyle/>
          <a:p>
            <a:r>
              <a:rPr lang="el-GR" sz="2000" dirty="0" smtClean="0">
                <a:latin typeface="Arial" panose="020B0604020202020204" pitchFamily="34" charset="0"/>
                <a:cs typeface="Arial" panose="020B0604020202020204" pitchFamily="34" charset="0"/>
              </a:rPr>
              <a:t>Εικόνα 3. </a:t>
            </a:r>
            <a:endParaRPr lang="el-GR"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1754</Words>
  <Application>Microsoft Office PowerPoint</Application>
  <PresentationFormat>Προβολή στην οθόνη (4:3)</PresentationFormat>
  <Paragraphs>220</Paragraphs>
  <Slides>50</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1_Θέμα του Office</vt:lpstr>
      <vt:lpstr>ΧΡΗΣΗ ΓΕΩΓΡΑΦΙΚΩΝ ΣΥΣΤΗΜΑΤΩΝ ΠΛΗΡΟΦΟΡΙΩΝ ΚΑΙ ΤΗΛΕΠΙΣΚΟΠΗΣΗΣ  ΣΤΗΝ ΕΦΑΡΜΟΣΜΕΝΗ ΓΕΩΛΟΓΙΑ  </vt:lpstr>
      <vt:lpstr>Άδειες Χρήσης</vt:lpstr>
      <vt:lpstr>Χρηματοδότηση</vt:lpstr>
      <vt:lpstr>ΨΜΑ από Δεδομένα Ραντάρ (1)</vt:lpstr>
      <vt:lpstr>ΨΜΑ από Δεδομένα Ραντάρ (2)</vt:lpstr>
      <vt:lpstr>ΨΜΑ από Δεδομένα Ραντάρ (3)</vt:lpstr>
      <vt:lpstr>ΨΜΑ από Δεδομένα Ραντάρ (4)</vt:lpstr>
      <vt:lpstr>ΨΜΑ από Δεδομένα Ραντάρ- Στερεοσκοπία (1)</vt:lpstr>
      <vt:lpstr>ΨΜΑ από Δεδομένα Ραντάρ- Στερεοσκοπία (2)</vt:lpstr>
      <vt:lpstr>ΨΜΑ από Δεδομένα Ραντάρ- Συμβολομετρία (1)</vt:lpstr>
      <vt:lpstr>ΨΜΑ από Δεδομένα Ραντάρ- Συμβολομετρία (2)</vt:lpstr>
      <vt:lpstr>ΨΜΑ από Οπτικά Τηλεπισκοπικά Δεδομένα (1)</vt:lpstr>
      <vt:lpstr>ΨΜΑ από Οπτικά Τηλεπισκοπικά Δεδομένα (2)</vt:lpstr>
      <vt:lpstr>ΨΜΑ από Οπτικά Τηλεπισκοπικά Δεδομένα (3)</vt:lpstr>
      <vt:lpstr>ΨΜΑ από Οπτικά Τηλεπισκοπικά Δεδομένα (4)</vt:lpstr>
      <vt:lpstr>Προβλήματα Συσχέτισης όταν η Λήψη είναι Κάθετα στην Τροχιά (1)</vt:lpstr>
      <vt:lpstr>Προβλήματα Συσχέτισης όταν η Λήψη είναι Κάθετα στην Τροχιά (2)</vt:lpstr>
      <vt:lpstr>Προβλήματα Συσχέτισης όταν η Λήψη είναι Κάθετα στην Τροχιά (3)</vt:lpstr>
      <vt:lpstr>Προβλήματα από τις Καιρικές Συνθήκες (1)</vt:lpstr>
      <vt:lpstr>Προβλήματα από τις Καιρικές Συνθήκες (2)</vt:lpstr>
      <vt:lpstr>Προβλήματα από τις Καιρικές Συνθήκες (3)</vt:lpstr>
      <vt:lpstr>Παραδείγματα Στερεοζευγών με Διαφορετικές Χωρικές Διακριτικές Ικανότητες-ASTER 15m (1)</vt:lpstr>
      <vt:lpstr>Παραδείγματα Στερεοζευγών με Διαφορετικές Χωρικές Διακριτικές Ικανότητες-ASTER 15m (2)</vt:lpstr>
      <vt:lpstr>Παραδείγματα Στερεοζευγών με Διαφορετικές Χωρικές Διακριτικές Ικανότητες- CARTOSAT 2.5m (1)</vt:lpstr>
      <vt:lpstr>Παραδείγματα Στερεοζευγών με Διαφορετικές Χωρικές Διακριτικές Ικανότητες- CARTOSAT 2.5m (2)</vt:lpstr>
      <vt:lpstr>Παραδείγματα Στερεοζευγών με Διαφορετικές Χωρικές Διακριτικές Ικανότητες- CARTOSAT 2.5m (3)</vt:lpstr>
      <vt:lpstr>Διαφάνεια 27</vt:lpstr>
      <vt:lpstr>Διαφάνεια 28</vt:lpstr>
      <vt:lpstr>Κύρια Χαρακτηριστικά των Υψομετρικών Δεδομένων</vt:lpstr>
      <vt:lpstr>Ακρίβεια</vt:lpstr>
      <vt:lpstr>Πυκνότητα</vt:lpstr>
      <vt:lpstr>Χωρικό πρότυπο συλλογής δεδομένων (1)</vt:lpstr>
      <vt:lpstr>Χωρικό πρότυπο συλλογής δεδομένων (2)</vt:lpstr>
      <vt:lpstr>Χωρικό πρότυπο συλλογής δεδομένων (3)</vt:lpstr>
      <vt:lpstr>Μορφές Ψηφιακών Μοντέλων Αναγλύφου</vt:lpstr>
      <vt:lpstr>Ισοϋψείς (1)</vt:lpstr>
      <vt:lpstr>Ισοϋψείς (2)</vt:lpstr>
      <vt:lpstr>Ισοϋψείς (3)</vt:lpstr>
      <vt:lpstr>Δεδομένα Καννάβου (grid) (1)</vt:lpstr>
      <vt:lpstr>Δεδομένα Καννάβου (grid) (2)</vt:lpstr>
      <vt:lpstr>Δεδομένα Καννάβου (grid) (3)</vt:lpstr>
      <vt:lpstr>Δίκτυο Ακανόνιστων Τριγώνων  (Triangular Irregular Network,TIN) (1)</vt:lpstr>
      <vt:lpstr>Δίκτυο Ακανόνιστων Τριγώνων  (Triangular Irregular Network,TIN) (2)</vt:lpstr>
      <vt:lpstr>Δίκτυο Ακανόνιστων Τριγώνων  (Triangular Irregular Network,TIN) (3)</vt:lpstr>
      <vt:lpstr>Δίκτυο Ακανόνιστων Τριγώνων  (Triangular Irregular Network,TIN) (4)</vt:lpstr>
      <vt:lpstr>Σημείωμα Αναφοράς</vt:lpstr>
      <vt:lpstr>Αναφορές (1)</vt:lpstr>
      <vt:lpstr>Αναφορές (2)</vt:lpstr>
      <vt:lpstr>Σημείωμα Χρήσης Έργων Τρίτων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ΓΕΩΓΡΑΦΙΚΑ ΣΥΣΤΗΜΑΤΑ ΠΛΗΡΟΦΟΡΙΩΝ ΚΑΙ ΤΗΛΕΠΙΣΚΟΠΗΣΗ  ΣΤΗΝ ΕΦΑΡΜΟΣΜΕΝΗ ΓΕΩΛΟΓΙΑ</dc:title>
  <dc:creator>user</dc:creator>
  <cp:lastModifiedBy>user</cp:lastModifiedBy>
  <cp:revision>27</cp:revision>
  <dcterms:created xsi:type="dcterms:W3CDTF">2015-04-06T10:17:56Z</dcterms:created>
  <dcterms:modified xsi:type="dcterms:W3CDTF">2015-05-28T09:18:00Z</dcterms:modified>
</cp:coreProperties>
</file>