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4" r:id="rId33"/>
    <p:sldId id="288" r:id="rId34"/>
    <p:sldId id="289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88DCD7B-EBF2-4323-8C19-CC9016FEA165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9CD082F-3188-4F94-8587-C9B8D6CC03F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Τυπολογία της Σύνταξης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Ποια καθολικά;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Επέκταση του παραδείγματος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Ιαπωνική</a:t>
            </a:r>
          </a:p>
          <a:p>
            <a:r>
              <a:rPr lang="en-US" dirty="0" err="1" smtClean="0"/>
              <a:t>Kotsya</a:t>
            </a:r>
            <a:r>
              <a:rPr lang="en-US" dirty="0" smtClean="0"/>
              <a:t> san </a:t>
            </a:r>
            <a:r>
              <a:rPr lang="en-US" dirty="0" err="1" smtClean="0"/>
              <a:t>hai</a:t>
            </a:r>
            <a:r>
              <a:rPr lang="en-US" dirty="0" smtClean="0"/>
              <a:t> [tea – three – cup]</a:t>
            </a:r>
          </a:p>
          <a:p>
            <a:r>
              <a:rPr lang="en-US" dirty="0" err="1" smtClean="0"/>
              <a:t>Kami</a:t>
            </a:r>
            <a:r>
              <a:rPr lang="en-US" dirty="0" smtClean="0"/>
              <a:t> san </a:t>
            </a:r>
            <a:r>
              <a:rPr lang="en-US" dirty="0" err="1" smtClean="0"/>
              <a:t>mai</a:t>
            </a:r>
            <a:r>
              <a:rPr lang="en-US" dirty="0" smtClean="0"/>
              <a:t>  [paper – three- sheet]</a:t>
            </a:r>
          </a:p>
          <a:p>
            <a:pPr>
              <a:buNone/>
            </a:pPr>
            <a:r>
              <a:rPr lang="el-GR" dirty="0" smtClean="0"/>
              <a:t>Αλλά και:</a:t>
            </a:r>
          </a:p>
          <a:p>
            <a:r>
              <a:rPr lang="en-US" dirty="0" err="1" smtClean="0"/>
              <a:t>Isu</a:t>
            </a:r>
            <a:r>
              <a:rPr lang="en-US" dirty="0" smtClean="0"/>
              <a:t> san </a:t>
            </a:r>
            <a:r>
              <a:rPr lang="en-US" dirty="0" err="1" smtClean="0"/>
              <a:t>kyaku</a:t>
            </a:r>
            <a:r>
              <a:rPr lang="en-US" dirty="0" smtClean="0"/>
              <a:t> [chair – three – CLF]</a:t>
            </a:r>
          </a:p>
          <a:p>
            <a:r>
              <a:rPr lang="en-US" dirty="0" err="1" smtClean="0"/>
              <a:t>Kodomo</a:t>
            </a:r>
            <a:r>
              <a:rPr lang="en-US" dirty="0" smtClean="0"/>
              <a:t> san </a:t>
            </a:r>
            <a:r>
              <a:rPr lang="en-US" dirty="0" err="1" smtClean="0"/>
              <a:t>nin</a:t>
            </a:r>
            <a:r>
              <a:rPr lang="en-US" dirty="0" smtClean="0"/>
              <a:t> [child – three- CLF]</a:t>
            </a:r>
          </a:p>
          <a:p>
            <a:r>
              <a:rPr lang="el-GR" dirty="0" smtClean="0"/>
              <a:t>Η δήλωση του πληθυντικού σε αρκετές γλώσσες πάντοτε με ταξινομητές (αριθμητικοί ταξινομητές)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Αριθμητικοί ταξινομητές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αριθμός τους ποικίλλει (από 1 ως πάνω από 200 &gt; Βιετναμική)</a:t>
            </a:r>
          </a:p>
          <a:p>
            <a:r>
              <a:rPr lang="el-GR" dirty="0" smtClean="0"/>
              <a:t>Προαιρετικοί ή υποχρεωτικοί</a:t>
            </a:r>
          </a:p>
          <a:p>
            <a:r>
              <a:rPr lang="el-GR" dirty="0" smtClean="0"/>
              <a:t>Μπορεί να χρησιμοποιούνται μαζί με αριθμητικά ή χωρίς αριθμητικά ή και σε άλλες δομές πληθυντικού {με ή χωρίς άλλα στοιχεία Ονοματικής Φράσης}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Ποιες γλώσσες έχουν αριθμ. Ταξινομητές;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Όχι πολύ συχνοί (</a:t>
            </a:r>
            <a:r>
              <a:rPr lang="en-US" dirty="0" smtClean="0"/>
              <a:t>Gil, 2005: 140 / 400 </a:t>
            </a:r>
            <a:r>
              <a:rPr lang="el-GR" dirty="0" smtClean="0"/>
              <a:t>γλώσσες)</a:t>
            </a:r>
          </a:p>
          <a:p>
            <a:r>
              <a:rPr lang="el-GR" dirty="0" smtClean="0"/>
              <a:t>Κυρίως στην Α-ΝΑ Ασία (γλωσσική επαφή;)</a:t>
            </a:r>
          </a:p>
          <a:p>
            <a:r>
              <a:rPr lang="el-GR" dirty="0" smtClean="0"/>
              <a:t>Δύο πιθανές γενικεύσεις:</a:t>
            </a:r>
          </a:p>
          <a:p>
            <a:r>
              <a:rPr lang="el-GR" dirty="0" smtClean="0"/>
              <a:t>ΓΕΝ-1: Όλες οι γλώσσες που έχουν αριθμητικούς ταξινομητές θα έχουν και ποσοτικούς</a:t>
            </a:r>
          </a:p>
          <a:p>
            <a:r>
              <a:rPr lang="el-GR" dirty="0" smtClean="0"/>
              <a:t>ΓΕΝ-2: Οι περισσότερες γλώσσες που έχουν αριθμητικούς ταξινομητές έχουν προαιρετικό ή και μηδενικό μαρκάρισμα του Πληθυντικού</a:t>
            </a:r>
          </a:p>
          <a:p>
            <a:pPr>
              <a:buNone/>
            </a:pPr>
            <a:r>
              <a:rPr lang="el-GR" dirty="0" smtClean="0"/>
              <a:t>				[</a:t>
            </a:r>
            <a:r>
              <a:rPr lang="en-US" dirty="0" smtClean="0"/>
              <a:t>Greenberg, 1977]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Ισχύουν;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ΓΕΝ-2: Ποσοτικοί ταξινομητές, πολύ συνηθισμένοι (ένα φλιτζάνι, μία χούφτα…)</a:t>
            </a:r>
          </a:p>
          <a:p>
            <a:r>
              <a:rPr lang="el-GR" dirty="0" smtClean="0"/>
              <a:t>Δεν είναι καθολικοί, αλλά σίγουρα προηγούνται της ύπαρξης των αριθμητικών</a:t>
            </a:r>
          </a:p>
          <a:p>
            <a:r>
              <a:rPr lang="el-GR" dirty="0" smtClean="0"/>
              <a:t>ΓΕΝ-3: Στατιστικό καθολικό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Σημασία των αριθμητικών ταξινομητών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Ιαπωνικός ταξινομητής </a:t>
            </a:r>
            <a:r>
              <a:rPr lang="en-US" dirty="0" err="1" smtClean="0"/>
              <a:t>hon</a:t>
            </a:r>
            <a:r>
              <a:rPr lang="el-GR" dirty="0" smtClean="0"/>
              <a:t> συνοδεύει τα εξής ουσιαστικά (</a:t>
            </a:r>
            <a:r>
              <a:rPr lang="en-US" dirty="0" err="1" smtClean="0"/>
              <a:t>Lakoff</a:t>
            </a:r>
            <a:r>
              <a:rPr lang="en-US" dirty="0" smtClean="0"/>
              <a:t>, 1986)</a:t>
            </a:r>
            <a:r>
              <a:rPr lang="el-GR" dirty="0" smtClean="0"/>
              <a:t>:</a:t>
            </a:r>
          </a:p>
          <a:p>
            <a:r>
              <a:rPr lang="el-GR" dirty="0" smtClean="0"/>
              <a:t>Ξύλα, σπίρτα, δέντρα, νεκρά φίδια</a:t>
            </a:r>
          </a:p>
          <a:p>
            <a:r>
              <a:rPr lang="el-GR" dirty="0" smtClean="0"/>
              <a:t>Χτυπήματα στο μπέιζμπολ (?)</a:t>
            </a:r>
          </a:p>
          <a:p>
            <a:r>
              <a:rPr lang="el-GR" dirty="0" smtClean="0"/>
              <a:t>Καλάθια στο μπάσκετ (?)</a:t>
            </a:r>
          </a:p>
          <a:p>
            <a:r>
              <a:rPr lang="el-GR" dirty="0" smtClean="0"/>
              <a:t>Αγώνες Τζούντο</a:t>
            </a:r>
          </a:p>
          <a:p>
            <a:r>
              <a:rPr lang="el-GR" dirty="0" smtClean="0"/>
              <a:t>Λεκτικοί διαγωνισμοί μεταξύ ενός δασκάλου Ζεν και του μαθητή του</a:t>
            </a:r>
          </a:p>
          <a:p>
            <a:r>
              <a:rPr lang="el-GR" dirty="0" smtClean="0"/>
              <a:t>Ταινίες κασέτας</a:t>
            </a:r>
          </a:p>
          <a:p>
            <a:r>
              <a:rPr lang="el-GR" dirty="0" smtClean="0"/>
              <a:t>Τηλεφωνήματα</a:t>
            </a:r>
          </a:p>
          <a:p>
            <a:r>
              <a:rPr lang="el-GR" dirty="0" smtClean="0"/>
              <a:t>Γράμματα (επιστολές)</a:t>
            </a:r>
          </a:p>
          <a:p>
            <a:r>
              <a:rPr lang="el-GR" dirty="0" smtClean="0"/>
              <a:t>Ταινίες</a:t>
            </a:r>
          </a:p>
          <a:p>
            <a:r>
              <a:rPr lang="el-GR" dirty="0" smtClean="0"/>
              <a:t>Ενέσεις</a:t>
            </a:r>
          </a:p>
          <a:p>
            <a:pPr>
              <a:buNone/>
            </a:pPr>
            <a:r>
              <a:rPr lang="el-GR" dirty="0" smtClean="0"/>
              <a:t>Υπάρχει κάποια λογική; Ομοιότητα και μετωνυμία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Σημασία στην φράση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Συχνά είναι περιττά στοιχεία (σημασιολογικά)</a:t>
            </a:r>
          </a:p>
          <a:p>
            <a:pPr>
              <a:buNone/>
            </a:pPr>
            <a:r>
              <a:rPr lang="el-GR" dirty="0" smtClean="0"/>
              <a:t>Π.χ. ‘παιδιά τρία ΤΑΞ-άνθρωπος’</a:t>
            </a:r>
          </a:p>
          <a:p>
            <a:r>
              <a:rPr lang="el-GR" dirty="0" smtClean="0"/>
              <a:t>Μερικές φορές όμως προσδίδουν σημασία:</a:t>
            </a:r>
          </a:p>
          <a:p>
            <a:r>
              <a:rPr lang="en-US" dirty="0" smtClean="0"/>
              <a:t>Thai: </a:t>
            </a:r>
            <a:r>
              <a:rPr lang="el-GR" dirty="0" smtClean="0"/>
              <a:t>«Τέσσερις μπανάνες»</a:t>
            </a:r>
            <a:endParaRPr lang="en-US" dirty="0" smtClean="0"/>
          </a:p>
          <a:p>
            <a:r>
              <a:rPr lang="en-US" dirty="0" err="1" smtClean="0"/>
              <a:t>Kluay</a:t>
            </a:r>
            <a:r>
              <a:rPr lang="en-US" dirty="0" smtClean="0"/>
              <a:t> </a:t>
            </a:r>
            <a:r>
              <a:rPr lang="en-US" dirty="0" err="1" smtClean="0"/>
              <a:t>sii</a:t>
            </a:r>
            <a:r>
              <a:rPr lang="en-US" dirty="0" smtClean="0"/>
              <a:t> </a:t>
            </a:r>
            <a:r>
              <a:rPr lang="en-US" u="sng" dirty="0" smtClean="0"/>
              <a:t>bay</a:t>
            </a:r>
            <a:r>
              <a:rPr lang="el-GR" u="sng" dirty="0" smtClean="0"/>
              <a:t> &gt; στρογγυλό</a:t>
            </a:r>
            <a:r>
              <a:rPr lang="el-GR" dirty="0" smtClean="0"/>
              <a:t> &gt; φρούτα</a:t>
            </a:r>
            <a:endParaRPr lang="en-US" u="sng" dirty="0" smtClean="0"/>
          </a:p>
          <a:p>
            <a:r>
              <a:rPr lang="en-US" dirty="0" err="1" smtClean="0"/>
              <a:t>Kluay</a:t>
            </a:r>
            <a:r>
              <a:rPr lang="en-US" dirty="0" smtClean="0"/>
              <a:t> </a:t>
            </a:r>
            <a:r>
              <a:rPr lang="en-US" dirty="0" err="1" smtClean="0"/>
              <a:t>sii</a:t>
            </a:r>
            <a:r>
              <a:rPr lang="en-US" dirty="0" smtClean="0"/>
              <a:t> </a:t>
            </a:r>
            <a:r>
              <a:rPr lang="en-US" u="sng" dirty="0" err="1" smtClean="0"/>
              <a:t>wii</a:t>
            </a:r>
            <a:r>
              <a:rPr lang="el-GR" u="sng" dirty="0" smtClean="0"/>
              <a:t> &gt; τσαμπί</a:t>
            </a:r>
            <a:r>
              <a:rPr lang="el-GR" dirty="0" smtClean="0"/>
              <a:t> &gt; τσαμπιά</a:t>
            </a:r>
            <a:endParaRPr lang="en-US" u="sng" dirty="0" smtClean="0"/>
          </a:p>
          <a:p>
            <a:r>
              <a:rPr lang="en-US" dirty="0" err="1" smtClean="0"/>
              <a:t>Kluay</a:t>
            </a:r>
            <a:r>
              <a:rPr lang="en-US" dirty="0" smtClean="0"/>
              <a:t> </a:t>
            </a:r>
            <a:r>
              <a:rPr lang="en-US" dirty="0" err="1" smtClean="0"/>
              <a:t>sii</a:t>
            </a:r>
            <a:r>
              <a:rPr lang="en-US" dirty="0" smtClean="0"/>
              <a:t> </a:t>
            </a:r>
            <a:r>
              <a:rPr lang="en-US" u="sng" dirty="0" smtClean="0"/>
              <a:t>ton</a:t>
            </a:r>
            <a:r>
              <a:rPr lang="el-GR" u="sng" dirty="0" smtClean="0"/>
              <a:t> &gt; μακρύ κάθετο </a:t>
            </a:r>
            <a:r>
              <a:rPr lang="el-GR" dirty="0" smtClean="0"/>
              <a:t>&gt; δέντρα</a:t>
            </a:r>
            <a:endParaRPr lang="el-GR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Παράμετρος ΙΙ: Ποια μορφή των λέξεων;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Πολλές φορές υπάρχει το φαινόμενο της μορφοσυντακτικής συμφωνίας</a:t>
            </a:r>
          </a:p>
          <a:p>
            <a:r>
              <a:rPr lang="el-GR" dirty="0" smtClean="0"/>
              <a:t>Ποικιλία ως προς  τον στόχο της συμφωνίας (το στοιχείο που συμφωνεί), την κεφαλή της συμφωνίας (το στοιχείο που καθορίζει την συμφωνία) και τα χαρακτηριστικά της συμφωνίας (ποιες γραμματικές κατηγορίες συμφωνούν)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Λιβανέζικη Αραβική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Huwwe</a:t>
            </a:r>
            <a:r>
              <a:rPr lang="en-US" dirty="0" smtClean="0"/>
              <a:t> saaf-0-u              la       l  </a:t>
            </a:r>
            <a:r>
              <a:rPr lang="en-US" dirty="0" err="1" smtClean="0"/>
              <a:t>walid</a:t>
            </a:r>
            <a:endParaRPr lang="en-US" dirty="0" smtClean="0"/>
          </a:p>
          <a:p>
            <a:r>
              <a:rPr lang="en-US" sz="2400" dirty="0" smtClean="0"/>
              <a:t>He      saw-MSC.SBJ-MSC.OBJ.  OBJ.MARK   the boy</a:t>
            </a:r>
          </a:p>
          <a:p>
            <a:r>
              <a:rPr lang="en-US" sz="2400" dirty="0" smtClean="0"/>
              <a:t>“He saw the boy”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dirty="0" err="1" smtClean="0"/>
              <a:t>Hiyye</a:t>
            </a:r>
            <a:r>
              <a:rPr lang="en-US" dirty="0" smtClean="0"/>
              <a:t> </a:t>
            </a:r>
            <a:r>
              <a:rPr lang="en-US" dirty="0" err="1" smtClean="0"/>
              <a:t>saaf</a:t>
            </a:r>
            <a:r>
              <a:rPr lang="en-US" dirty="0" smtClean="0"/>
              <a:t>-it-u              la       l  </a:t>
            </a:r>
            <a:r>
              <a:rPr lang="en-US" dirty="0" err="1" smtClean="0"/>
              <a:t>walid</a:t>
            </a:r>
            <a:endParaRPr lang="en-US" dirty="0" smtClean="0"/>
          </a:p>
          <a:p>
            <a:r>
              <a:rPr lang="en-US" sz="2400" dirty="0" smtClean="0"/>
              <a:t>She      saw-FEM.SBJ-MSC.OBJ.  OBJ.MARK   the boy</a:t>
            </a:r>
          </a:p>
          <a:p>
            <a:r>
              <a:rPr lang="en-US" sz="2400" dirty="0" smtClean="0"/>
              <a:t>“She saw the boy”</a:t>
            </a:r>
          </a:p>
          <a:p>
            <a:endParaRPr lang="en-US" sz="2400" dirty="0" smtClean="0"/>
          </a:p>
          <a:p>
            <a:endParaRPr lang="el-G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Γενικεύσεις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Στις περισσότερες γλώσσες:</a:t>
            </a:r>
          </a:p>
          <a:p>
            <a:r>
              <a:rPr lang="el-GR" dirty="0" smtClean="0"/>
              <a:t>ΓΕΝ-3: Αν ένα ρήμα συμφωνεί με το έμμεσο αντικείμενο, συμφωνεί και με το άμεσο</a:t>
            </a:r>
          </a:p>
          <a:p>
            <a:r>
              <a:rPr lang="el-GR" dirty="0" smtClean="0"/>
              <a:t>ΓΕΝ-4: Αν ένα ρήμα συμφωνεί με το άμεσο αντικείμενο,  τότε συμφωνεί και με το Υποκείμενο</a:t>
            </a:r>
          </a:p>
          <a:p>
            <a:r>
              <a:rPr lang="el-GR" dirty="0" smtClean="0"/>
              <a:t>Προτεραιότητα του Υποκειμένου στην συμφωνία: Θεματοποίηση ;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Στόχος της συμφωνίας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ακριβώς πετυχαίνουν οι ομιλητές με την μορφοσυντακτική συμφωνία συστατικών;</a:t>
            </a:r>
          </a:p>
          <a:p>
            <a:r>
              <a:rPr lang="el-GR" dirty="0" smtClean="0"/>
              <a:t>Κάτι αντίστοιχο και με την πτώση</a:t>
            </a:r>
          </a:p>
          <a:p>
            <a:r>
              <a:rPr lang="el-GR" dirty="0" smtClean="0"/>
              <a:t>Σύστημα Αιτιατικής / Σύστημα Εργαστικής: Το πρώτο πιο συχνό από το δεύτερο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Σύνταξη;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τρόπος που χρησιμοποιούνται οι λέξεις για να εκφράσουν συγκεκριμένα νοήματα</a:t>
            </a:r>
          </a:p>
          <a:p>
            <a:r>
              <a:rPr lang="el-GR" dirty="0" smtClean="0"/>
              <a:t>Ποικιλία;</a:t>
            </a:r>
          </a:p>
          <a:p>
            <a:r>
              <a:rPr lang="el-GR" dirty="0" smtClean="0"/>
              <a:t>Α) Ποιες λέξεις υπάρχουν / χρησιμοποιούμε σε κάθε γλώσσα;</a:t>
            </a:r>
          </a:p>
          <a:p>
            <a:r>
              <a:rPr lang="el-GR" dirty="0" smtClean="0"/>
              <a:t>Β) Ποια μορφή των λέξεων;</a:t>
            </a:r>
          </a:p>
          <a:p>
            <a:r>
              <a:rPr lang="el-GR" dirty="0" smtClean="0"/>
              <a:t>Γ) Σε ποια σειρά πρέπει / μπορούν  να βρίσκονται οι λέξεις;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Παράμετρος ΙΙΙ: Η σειρά των λέξεων/συστατικών της πρότασης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υπάρχει κάποιος «λογικός» τρόπος για την σειρά των λέξεων προς τον οποίο θα έπρεπε να συγκλίνουν όλες οι γλώσσες</a:t>
            </a:r>
          </a:p>
          <a:p>
            <a:r>
              <a:rPr lang="el-GR" dirty="0" smtClean="0"/>
              <a:t>Δύο κατηγορίες διάκρισης: ως προς τον καθορισμό της θέσης του στοιχείου και ως προς την σχέση του στοιχείου με άλλα στοιχεία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Καθορισμός ως προς την θέση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Με βάση την κατηγορία της λέξης (π.χ. όνομα, ρήμα)</a:t>
            </a:r>
          </a:p>
          <a:p>
            <a:r>
              <a:rPr lang="el-GR" dirty="0" smtClean="0"/>
              <a:t>2. Με βάση την κατηγορία της φράσης ή της πρότασης (π.χ. ονοματικές φράσεις)</a:t>
            </a:r>
          </a:p>
          <a:p>
            <a:r>
              <a:rPr lang="el-GR" dirty="0" smtClean="0"/>
              <a:t>3. Με βάση ιδιοσυγκρασιακά χαρακτηριστικά λέξεων</a:t>
            </a:r>
          </a:p>
          <a:p>
            <a:r>
              <a:rPr lang="el-GR" dirty="0" smtClean="0"/>
              <a:t>4. Με βάση την αριθμητική θέση στην πρόταση ή στην φράση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Πολύ συχνό: Οι προθέσεις πριν το όνομα, τα δεικτικά πριν το όνομα, τα ρηματικά κλιτικά πριν το ρήμα κλπ.</a:t>
            </a:r>
          </a:p>
          <a:p>
            <a:r>
              <a:rPr lang="el-GR" dirty="0" smtClean="0"/>
              <a:t>2. Το Υποκείμενο είναι πάντα στην αρχή ή στο τέλος της πρότασης, η αναφορική πρόταση έπεται ακριβώς του στοιχείου που προσδιορίζει κλπ.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3. Πιο σπάνια, συγκεκριμένες λέξεις σε μη αναμενόμενες θέσεις, π.χ. Αγγλική </a:t>
            </a:r>
            <a:r>
              <a:rPr lang="en-US" dirty="0" smtClean="0"/>
              <a:t>ago </a:t>
            </a:r>
            <a:r>
              <a:rPr lang="el-GR" dirty="0" smtClean="0"/>
              <a:t>μετά το όνομα (</a:t>
            </a:r>
            <a:r>
              <a:rPr lang="en-US" dirty="0" smtClean="0"/>
              <a:t>a year ago), </a:t>
            </a:r>
            <a:r>
              <a:rPr lang="el-GR" dirty="0" smtClean="0"/>
              <a:t>ενώ οι προθέσεις εμφανίζονται πριν το όνομα</a:t>
            </a:r>
          </a:p>
          <a:p>
            <a:r>
              <a:rPr lang="el-GR" dirty="0" smtClean="0"/>
              <a:t>4. Πιο σπάνιο (χωρίς κάποιο εμφανή λόγο), μόνο 1</a:t>
            </a:r>
            <a:r>
              <a:rPr lang="el-GR" baseline="30000" dirty="0" smtClean="0"/>
              <a:t>η</a:t>
            </a:r>
            <a:r>
              <a:rPr lang="el-GR" dirty="0" smtClean="0"/>
              <a:t>, 2</a:t>
            </a:r>
            <a:r>
              <a:rPr lang="el-GR" baseline="30000" dirty="0" smtClean="0"/>
              <a:t>η</a:t>
            </a:r>
            <a:r>
              <a:rPr lang="el-GR" dirty="0" smtClean="0"/>
              <a:t> και τελευταία θέση. Γνωστές οι </a:t>
            </a:r>
            <a:r>
              <a:rPr lang="en-US" dirty="0" smtClean="0"/>
              <a:t>V-2 </a:t>
            </a:r>
            <a:r>
              <a:rPr lang="el-GR" dirty="0" smtClean="0"/>
              <a:t>γλώσσες, όπως η Γερμανική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Julia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Hund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Garten</a:t>
            </a:r>
            <a:endParaRPr lang="en-US" dirty="0" smtClean="0"/>
          </a:p>
          <a:p>
            <a:r>
              <a:rPr lang="en-US" dirty="0" smtClean="0"/>
              <a:t>B)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Hund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Julia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Garten</a:t>
            </a:r>
            <a:endParaRPr lang="en-US" dirty="0" smtClean="0"/>
          </a:p>
          <a:p>
            <a:r>
              <a:rPr lang="en-US" dirty="0" smtClean="0"/>
              <a:t>C)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Garten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Julia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Hund</a:t>
            </a:r>
            <a:endParaRPr lang="en-US" dirty="0" smtClean="0"/>
          </a:p>
          <a:p>
            <a:r>
              <a:rPr lang="en-US" dirty="0" smtClean="0"/>
              <a:t>D) * Julia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Hund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Garten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Νόμος του </a:t>
            </a:r>
            <a:r>
              <a:rPr lang="en-US" dirty="0" err="1" smtClean="0"/>
              <a:t>Wackernagel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Καθορισμός ως προς τις σχέσεις των στοιχείων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Προτεραιότητα χωρίς γειτνίαση</a:t>
            </a:r>
          </a:p>
          <a:p>
            <a:r>
              <a:rPr lang="el-GR" dirty="0" smtClean="0"/>
              <a:t>2. Γειτνίαση ανεξαρτήτως προτεραιότητας</a:t>
            </a:r>
          </a:p>
          <a:p>
            <a:r>
              <a:rPr lang="el-GR" dirty="0" smtClean="0"/>
              <a:t>3. Προτεραιότητα και γειτνίαση (άμεση προτεραιότητα)</a:t>
            </a:r>
          </a:p>
          <a:p>
            <a:r>
              <a:rPr lang="el-GR" dirty="0" smtClean="0"/>
              <a:t>4. Ούτε προτεραιότητα ούτε γειτνίαση</a:t>
            </a:r>
          </a:p>
          <a:p>
            <a:r>
              <a:rPr lang="el-GR" dirty="0" smtClean="0"/>
              <a:t>5. Αλληλοπλεκόμενη σειρά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 Προτεραιότητα χωρίς γειτνίαση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Γνωστή παράμετρος της σειράς των όρων </a:t>
            </a:r>
            <a:r>
              <a:rPr lang="en-US" dirty="0" smtClean="0"/>
              <a:t>(S-V-O). Dryer (2005), 1228 </a:t>
            </a:r>
            <a:r>
              <a:rPr lang="el-GR" dirty="0" smtClean="0"/>
              <a:t>γλώσσες:</a:t>
            </a:r>
          </a:p>
          <a:p>
            <a:r>
              <a:rPr lang="en-US" dirty="0" smtClean="0"/>
              <a:t>SOV: 497</a:t>
            </a:r>
          </a:p>
          <a:p>
            <a:r>
              <a:rPr lang="en-US" dirty="0" smtClean="0"/>
              <a:t>SVO: 435</a:t>
            </a:r>
          </a:p>
          <a:p>
            <a:r>
              <a:rPr lang="en-US" dirty="0" smtClean="0"/>
              <a:t>VSO: 85</a:t>
            </a:r>
          </a:p>
          <a:p>
            <a:r>
              <a:rPr lang="en-US" dirty="0" smtClean="0"/>
              <a:t>VOS: 26</a:t>
            </a:r>
          </a:p>
          <a:p>
            <a:r>
              <a:rPr lang="en-US" dirty="0" smtClean="0"/>
              <a:t>OVS: 9</a:t>
            </a:r>
          </a:p>
          <a:p>
            <a:r>
              <a:rPr lang="en-US" dirty="0" smtClean="0"/>
              <a:t>OSV: 4</a:t>
            </a:r>
          </a:p>
          <a:p>
            <a:r>
              <a:rPr lang="el-GR" dirty="0" smtClean="0"/>
              <a:t>Χωρίς βασική σειρά: 172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 Γειτνίαση χωρίς προτεραιότητα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Στις 2 πρώτες σειρές, </a:t>
            </a:r>
            <a:r>
              <a:rPr lang="en-US" dirty="0" smtClean="0"/>
              <a:t>OV</a:t>
            </a:r>
            <a:r>
              <a:rPr lang="el-GR" dirty="0" smtClean="0"/>
              <a:t>-</a:t>
            </a:r>
            <a:r>
              <a:rPr lang="en-US" dirty="0" smtClean="0"/>
              <a:t>VO </a:t>
            </a:r>
            <a:r>
              <a:rPr lang="el-GR" dirty="0" smtClean="0"/>
              <a:t>είναι σε άμεση γειτνίαση</a:t>
            </a:r>
            <a:r>
              <a:rPr lang="en-US" dirty="0" smtClean="0"/>
              <a:t>. </a:t>
            </a:r>
            <a:r>
              <a:rPr lang="el-GR" dirty="0" smtClean="0"/>
              <a:t>Με άλλα λόγια, το Ρήμα και το Αντικείμενο είναι σε γειτνίαση, ανεξαρτήτως της σειράς τους</a:t>
            </a:r>
          </a:p>
          <a:p>
            <a:r>
              <a:rPr lang="el-GR" dirty="0" smtClean="0"/>
              <a:t>Πβ. </a:t>
            </a:r>
            <a:r>
              <a:rPr lang="en-US" dirty="0" err="1" smtClean="0"/>
              <a:t>Behaghel</a:t>
            </a:r>
            <a:r>
              <a:rPr lang="en-US" dirty="0" smtClean="0"/>
              <a:t> (1932): </a:t>
            </a:r>
            <a:r>
              <a:rPr lang="el-GR" dirty="0" smtClean="0"/>
              <a:t>«Ο πιο βασικός κανόνας της σειράς των όρων: ό,τι σχετίζεται στενά σημασιολογικά εμφανίζεται και συντακτικά κοντά»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 Προτεραιότητα και γειτνίαση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υπάρχουν διαγλωσσικές γενικεύσεις που να αφορούν αυτή την σειρά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5. Αλληλοπλεκόμενη σειρά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Σπάνια σειρά, αφορά κυρίως φράσεις που διασπούν άλλες φράσεις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Ποιες λέξεις;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Αγγλικά</a:t>
            </a:r>
          </a:p>
          <a:p>
            <a:pPr>
              <a:buNone/>
            </a:pPr>
            <a:r>
              <a:rPr lang="en-US" dirty="0" smtClean="0"/>
              <a:t>I am a student / You are a student / He is a student</a:t>
            </a:r>
          </a:p>
          <a:p>
            <a:r>
              <a:rPr lang="el-GR" dirty="0" smtClean="0"/>
              <a:t>Σερβο-κροάτικα</a:t>
            </a:r>
          </a:p>
          <a:p>
            <a:pPr>
              <a:buNone/>
            </a:pP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 student / Ti </a:t>
            </a:r>
            <a:r>
              <a:rPr lang="en-US" dirty="0" err="1" smtClean="0"/>
              <a:t>si</a:t>
            </a:r>
            <a:r>
              <a:rPr lang="en-US" dirty="0" smtClean="0"/>
              <a:t> student / On je student</a:t>
            </a:r>
          </a:p>
          <a:p>
            <a:r>
              <a:rPr lang="el-GR" dirty="0" smtClean="0"/>
              <a:t>Ρωσικά</a:t>
            </a:r>
          </a:p>
          <a:p>
            <a:pPr>
              <a:buNone/>
            </a:pP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učenik</a:t>
            </a:r>
            <a:r>
              <a:rPr lang="en-US" dirty="0" smtClean="0"/>
              <a:t> / Ty </a:t>
            </a:r>
            <a:r>
              <a:rPr lang="en-US" dirty="0" err="1" smtClean="0"/>
              <a:t>učenik</a:t>
            </a:r>
            <a:r>
              <a:rPr lang="en-US" dirty="0" smtClean="0"/>
              <a:t> / On </a:t>
            </a:r>
            <a:r>
              <a:rPr lang="en-US" dirty="0" err="1" smtClean="0"/>
              <a:t>učenik</a:t>
            </a: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 Ελεύθερη σειρά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Π.χ. στη σειρά των όρων, οποιοσδήποτε από τους 6 πιθανούς συνδυασμούς</a:t>
            </a:r>
          </a:p>
          <a:p>
            <a:r>
              <a:rPr lang="el-GR" dirty="0" smtClean="0"/>
              <a:t>Ό,τι περιορισμοί υπάρχουν, δεν αναφέρονται σε συντακτικές κατηγορίες (π.χ. Υποκείμενο, Αντικείμενο) αλλά σε άλλα σημασιο-πραγματολογικά χαρακτηριστικά, π.χ. εστίαση</a:t>
            </a:r>
          </a:p>
          <a:p>
            <a:r>
              <a:rPr lang="en-US" dirty="0" smtClean="0"/>
              <a:t>Navajo: </a:t>
            </a:r>
            <a:r>
              <a:rPr lang="el-GR" dirty="0" smtClean="0"/>
              <a:t>Ιεραρχία του έμψυχου για την σειρά </a:t>
            </a:r>
            <a:r>
              <a:rPr lang="en-US" smtClean="0"/>
              <a:t>S-O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Παράδειγμα: Αρχαία Αγγλική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man slew the king”</a:t>
            </a:r>
          </a:p>
          <a:p>
            <a:r>
              <a:rPr lang="en-US" dirty="0" smtClean="0"/>
              <a:t>SVO: Se man </a:t>
            </a:r>
            <a:r>
              <a:rPr lang="en-US" dirty="0" err="1" smtClean="0"/>
              <a:t>sloh</a:t>
            </a:r>
            <a:r>
              <a:rPr lang="en-US" dirty="0" smtClean="0"/>
              <a:t> </a:t>
            </a:r>
            <a:r>
              <a:rPr lang="en-US" dirty="0" err="1" smtClean="0"/>
              <a:t>thone</a:t>
            </a:r>
            <a:r>
              <a:rPr lang="en-US" dirty="0" smtClean="0"/>
              <a:t> </a:t>
            </a:r>
            <a:r>
              <a:rPr lang="en-US" dirty="0" err="1" smtClean="0"/>
              <a:t>kyning</a:t>
            </a:r>
            <a:endParaRPr lang="en-US" dirty="0" smtClean="0"/>
          </a:p>
          <a:p>
            <a:r>
              <a:rPr lang="en-US" dirty="0" smtClean="0"/>
              <a:t>SOV: Se man </a:t>
            </a:r>
            <a:r>
              <a:rPr lang="en-US" dirty="0" err="1" smtClean="0"/>
              <a:t>thone</a:t>
            </a:r>
            <a:r>
              <a:rPr lang="en-US" dirty="0" smtClean="0"/>
              <a:t> </a:t>
            </a:r>
            <a:r>
              <a:rPr lang="en-US" dirty="0" err="1" smtClean="0"/>
              <a:t>kyning</a:t>
            </a:r>
            <a:r>
              <a:rPr lang="en-US" dirty="0" smtClean="0"/>
              <a:t> </a:t>
            </a:r>
            <a:r>
              <a:rPr lang="en-US" dirty="0" err="1" smtClean="0"/>
              <a:t>sloh</a:t>
            </a:r>
            <a:endParaRPr lang="en-US" dirty="0" smtClean="0"/>
          </a:p>
          <a:p>
            <a:r>
              <a:rPr lang="en-US" dirty="0" smtClean="0"/>
              <a:t>VSO: </a:t>
            </a:r>
            <a:r>
              <a:rPr lang="en-US" dirty="0" err="1" smtClean="0"/>
              <a:t>Sloh</a:t>
            </a:r>
            <a:r>
              <a:rPr lang="en-US" dirty="0" smtClean="0"/>
              <a:t> se man </a:t>
            </a:r>
            <a:r>
              <a:rPr lang="en-US" dirty="0" err="1" smtClean="0"/>
              <a:t>thone</a:t>
            </a:r>
            <a:r>
              <a:rPr lang="en-US" dirty="0" smtClean="0"/>
              <a:t> </a:t>
            </a:r>
            <a:r>
              <a:rPr lang="en-US" dirty="0" err="1" smtClean="0"/>
              <a:t>kyning</a:t>
            </a:r>
            <a:endParaRPr lang="en-US" dirty="0" smtClean="0"/>
          </a:p>
          <a:p>
            <a:r>
              <a:rPr lang="en-US" dirty="0" smtClean="0"/>
              <a:t>VOS: </a:t>
            </a:r>
            <a:r>
              <a:rPr lang="en-US" dirty="0" err="1" smtClean="0"/>
              <a:t>Sloh</a:t>
            </a:r>
            <a:r>
              <a:rPr lang="en-US" dirty="0" smtClean="0"/>
              <a:t> </a:t>
            </a:r>
            <a:r>
              <a:rPr lang="en-US" dirty="0" err="1" smtClean="0"/>
              <a:t>thone</a:t>
            </a:r>
            <a:r>
              <a:rPr lang="en-US" dirty="0" smtClean="0"/>
              <a:t> </a:t>
            </a:r>
            <a:r>
              <a:rPr lang="en-US" dirty="0" err="1" smtClean="0"/>
              <a:t>kyning</a:t>
            </a:r>
            <a:r>
              <a:rPr lang="en-US" dirty="0" smtClean="0"/>
              <a:t> se man</a:t>
            </a:r>
          </a:p>
          <a:p>
            <a:r>
              <a:rPr lang="en-US" dirty="0" smtClean="0"/>
              <a:t>OSV: </a:t>
            </a:r>
            <a:r>
              <a:rPr lang="en-US" dirty="0" err="1" smtClean="0"/>
              <a:t>Thone</a:t>
            </a:r>
            <a:r>
              <a:rPr lang="en-US" dirty="0" smtClean="0"/>
              <a:t> </a:t>
            </a:r>
            <a:r>
              <a:rPr lang="en-US" dirty="0" err="1" smtClean="0"/>
              <a:t>kyning</a:t>
            </a:r>
            <a:r>
              <a:rPr lang="en-US" dirty="0" smtClean="0"/>
              <a:t> se man </a:t>
            </a:r>
            <a:r>
              <a:rPr lang="en-US" dirty="0" err="1" smtClean="0"/>
              <a:t>sloh</a:t>
            </a:r>
            <a:endParaRPr lang="en-US" dirty="0" smtClean="0"/>
          </a:p>
          <a:p>
            <a:r>
              <a:rPr lang="en-US" dirty="0" smtClean="0"/>
              <a:t>OVS: </a:t>
            </a:r>
            <a:r>
              <a:rPr lang="en-US" dirty="0" err="1" smtClean="0"/>
              <a:t>Thone</a:t>
            </a:r>
            <a:r>
              <a:rPr lang="en-US" dirty="0" smtClean="0"/>
              <a:t> </a:t>
            </a:r>
            <a:r>
              <a:rPr lang="en-US" dirty="0" err="1" smtClean="0"/>
              <a:t>kyning</a:t>
            </a:r>
            <a:r>
              <a:rPr lang="en-US" dirty="0" smtClean="0"/>
              <a:t> </a:t>
            </a:r>
            <a:r>
              <a:rPr lang="en-US" dirty="0" err="1" smtClean="0"/>
              <a:t>sloh</a:t>
            </a:r>
            <a:r>
              <a:rPr lang="en-US" dirty="0" smtClean="0"/>
              <a:t> se man</a:t>
            </a:r>
          </a:p>
          <a:p>
            <a:r>
              <a:rPr lang="el-GR" dirty="0" smtClean="0"/>
              <a:t>Η Νέα Ελληνική;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Σύνδεση συντακτικών σχέσεων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ΓΕΝ-5:</a:t>
            </a:r>
          </a:p>
          <a:p>
            <a:r>
              <a:rPr lang="el-GR" dirty="0" smtClean="0"/>
              <a:t>Α) Στις περισσότερες </a:t>
            </a:r>
            <a:r>
              <a:rPr lang="en-US" dirty="0" smtClean="0"/>
              <a:t>OV </a:t>
            </a:r>
            <a:r>
              <a:rPr lang="el-GR" dirty="0" smtClean="0"/>
              <a:t>γλώσσες, η ΟΦ προηγείται της πρόθεσης, ο κτήτορας προηγείται του αντικειμένου, και η Αναφορική Πρόταση προηγείται του ονόματος</a:t>
            </a:r>
          </a:p>
          <a:p>
            <a:r>
              <a:rPr lang="el-GR" dirty="0" smtClean="0"/>
              <a:t>Β) Στις περισσότερες </a:t>
            </a:r>
            <a:r>
              <a:rPr lang="en-US" dirty="0" smtClean="0"/>
              <a:t>VO </a:t>
            </a:r>
            <a:r>
              <a:rPr lang="el-GR" dirty="0" smtClean="0"/>
              <a:t>γλώσσες, η πρόθεση προηγείται της ΟΦ, το αντικείμενο κτήσης προηγείται του κτήτορα, και το όνομα προηγείται της αναφορικής πρότασης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Προβλήματα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Βασική σειρά των όρων: Πώς ορίζεται ;</a:t>
            </a:r>
          </a:p>
          <a:p>
            <a:r>
              <a:rPr lang="el-GR" dirty="0" smtClean="0"/>
              <a:t>Συντακτικές κατηγορίες: Είναι οι ίδιες σε όλες τις γλώσσες, πώς μπορούμε να τις ορίσουμε;</a:t>
            </a:r>
          </a:p>
          <a:p>
            <a:r>
              <a:rPr lang="el-GR" dirty="0" smtClean="0"/>
              <a:t>Π.χ. Υποκείμενο δεν έχει κανένα χαρακτηριστικό κοινό σε όλες τις γλώσσες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dirty="0" smtClean="0"/>
              <a:t>Να εξετάσετε τις παρακάτω προτάσεις από την γλώσσα </a:t>
            </a:r>
            <a:r>
              <a:rPr lang="en-US" dirty="0" err="1" smtClean="0"/>
              <a:t>Walmatjari</a:t>
            </a:r>
            <a:r>
              <a:rPr lang="en-US" dirty="0" smtClean="0"/>
              <a:t> </a:t>
            </a:r>
            <a:r>
              <a:rPr lang="el-GR" dirty="0" smtClean="0"/>
              <a:t>(Πάμα-Νιουνγκάν) ως προς τα συντακτικά χαρακτηριστικά που αποκαλύπτουν:</a:t>
            </a:r>
          </a:p>
          <a:p>
            <a:r>
              <a:rPr lang="el-GR" dirty="0" smtClean="0"/>
              <a:t>(1) </a:t>
            </a:r>
            <a:r>
              <a:rPr lang="en-US" dirty="0" err="1" smtClean="0"/>
              <a:t>kunyarr</a:t>
            </a:r>
            <a:r>
              <a:rPr lang="en-US" dirty="0" smtClean="0"/>
              <a:t>    pa    </a:t>
            </a:r>
            <a:r>
              <a:rPr lang="en-US" dirty="0" err="1" smtClean="0"/>
              <a:t>laparni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   dog          it     ran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“The dog ran”</a:t>
            </a:r>
          </a:p>
          <a:p>
            <a:r>
              <a:rPr lang="en-US" dirty="0" smtClean="0"/>
              <a:t>(2) </a:t>
            </a:r>
            <a:r>
              <a:rPr lang="en-US" dirty="0" err="1" smtClean="0"/>
              <a:t>kunyarr</a:t>
            </a:r>
            <a:r>
              <a:rPr lang="en-US" dirty="0" smtClean="0"/>
              <a:t>    pa    </a:t>
            </a:r>
            <a:r>
              <a:rPr lang="en-US" dirty="0" err="1" smtClean="0"/>
              <a:t>laparni</a:t>
            </a:r>
            <a:r>
              <a:rPr lang="en-US" dirty="0" smtClean="0"/>
              <a:t>   </a:t>
            </a:r>
            <a:r>
              <a:rPr lang="en-US" dirty="0" err="1" smtClean="0"/>
              <a:t>manajarti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dog          it      ran       stick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“The dog ran with a stick”</a:t>
            </a:r>
          </a:p>
          <a:p>
            <a:r>
              <a:rPr lang="en-US" dirty="0" smtClean="0"/>
              <a:t>(3) </a:t>
            </a:r>
            <a:r>
              <a:rPr lang="en-US" dirty="0" err="1" smtClean="0"/>
              <a:t>kunyarr</a:t>
            </a:r>
            <a:r>
              <a:rPr lang="en-US" dirty="0" smtClean="0"/>
              <a:t>   pa   </a:t>
            </a:r>
            <a:r>
              <a:rPr lang="en-US" dirty="0" err="1" smtClean="0"/>
              <a:t>pinya</a:t>
            </a:r>
            <a:r>
              <a:rPr lang="en-US" dirty="0" smtClean="0"/>
              <a:t>   </a:t>
            </a:r>
            <a:r>
              <a:rPr lang="en-US" dirty="0" err="1" smtClean="0"/>
              <a:t>nganpayirlu</a:t>
            </a:r>
            <a:r>
              <a:rPr lang="en-US" dirty="0" smtClean="0"/>
              <a:t>  </a:t>
            </a:r>
            <a:r>
              <a:rPr lang="en-US" dirty="0" err="1" smtClean="0"/>
              <a:t>kurraparlu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dog        he    hit      man            hand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“The man hit the dog with his hand”</a:t>
            </a:r>
          </a:p>
          <a:p>
            <a:r>
              <a:rPr lang="en-US" dirty="0" smtClean="0"/>
              <a:t>(4)  </a:t>
            </a:r>
            <a:r>
              <a:rPr lang="en-US" dirty="0" err="1" smtClean="0"/>
              <a:t>nganpayi</a:t>
            </a:r>
            <a:r>
              <a:rPr lang="en-US" dirty="0" smtClean="0"/>
              <a:t>   pa   </a:t>
            </a:r>
            <a:r>
              <a:rPr lang="en-US" dirty="0" err="1" smtClean="0"/>
              <a:t>kurrapa</a:t>
            </a:r>
            <a:r>
              <a:rPr lang="en-US" dirty="0" smtClean="0"/>
              <a:t>   </a:t>
            </a:r>
            <a:r>
              <a:rPr lang="en-US" dirty="0" err="1" smtClean="0"/>
              <a:t>pajani</a:t>
            </a:r>
            <a:r>
              <a:rPr lang="en-US" dirty="0" smtClean="0"/>
              <a:t>    </a:t>
            </a:r>
            <a:r>
              <a:rPr lang="en-US" dirty="0" err="1" smtClean="0"/>
              <a:t>kakajirlu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man          it     hand       bit        goanna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    “The goanna bit the man on the hand”</a:t>
            </a:r>
          </a:p>
          <a:p>
            <a:r>
              <a:rPr lang="en-US" dirty="0" smtClean="0"/>
              <a:t>(5)  </a:t>
            </a:r>
            <a:r>
              <a:rPr lang="en-US" dirty="0" err="1" smtClean="0"/>
              <a:t>kunyarr</a:t>
            </a:r>
            <a:r>
              <a:rPr lang="en-US" dirty="0" smtClean="0"/>
              <a:t>     pa    </a:t>
            </a:r>
            <a:r>
              <a:rPr lang="en-US" dirty="0" err="1" smtClean="0"/>
              <a:t>pinya</a:t>
            </a:r>
            <a:r>
              <a:rPr lang="en-US" dirty="0" smtClean="0"/>
              <a:t>     </a:t>
            </a:r>
            <a:r>
              <a:rPr lang="en-US" dirty="0" err="1" smtClean="0"/>
              <a:t>nganpayirlu</a:t>
            </a:r>
            <a:r>
              <a:rPr lang="en-US" dirty="0" smtClean="0"/>
              <a:t>     </a:t>
            </a:r>
            <a:r>
              <a:rPr lang="en-US" dirty="0" err="1" smtClean="0"/>
              <a:t>manajartirlu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dog           he     hit       man               stick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    “The man hit the dog </a:t>
            </a:r>
            <a:r>
              <a:rPr lang="en-US" smtClean="0"/>
              <a:t>with a stick”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μορφή των λέξεων;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31640" y="2636912"/>
          <a:ext cx="7499352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117832">
                <a:tc gridSpan="2">
                  <a:txBody>
                    <a:bodyPr/>
                    <a:lstStyle/>
                    <a:p>
                      <a:r>
                        <a:rPr lang="el-GR" dirty="0" smtClean="0"/>
                        <a:t>Αγγλικά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 smtClean="0"/>
                        <a:t>Ιαπωνικά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 smtClean="0"/>
                        <a:t>Ισπανικά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Spoon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Tiisai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Saji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Cuchar</a:t>
                      </a:r>
                      <a:r>
                        <a:rPr lang="en-US" dirty="0" smtClean="0"/>
                        <a:t>-a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Pequeñ</a:t>
                      </a:r>
                      <a:r>
                        <a:rPr lang="en-US" dirty="0" smtClean="0"/>
                        <a:t>-a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Spoon-s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Tiisai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Saji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Cuchar</a:t>
                      </a:r>
                      <a:r>
                        <a:rPr lang="en-US" dirty="0" smtClean="0"/>
                        <a:t>-a-s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Pequeñ</a:t>
                      </a:r>
                      <a:r>
                        <a:rPr lang="en-US" dirty="0" smtClean="0"/>
                        <a:t>-a-s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Tiisai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Kodomo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Niñ</a:t>
                      </a:r>
                      <a:r>
                        <a:rPr lang="en-US" dirty="0" smtClean="0"/>
                        <a:t>-o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Peque</a:t>
                      </a:r>
                      <a:r>
                        <a:rPr lang="en-US" dirty="0" smtClean="0"/>
                        <a:t>-ñ-o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Child-</a:t>
                      </a:r>
                      <a:r>
                        <a:rPr lang="en-US" dirty="0" err="1" smtClean="0"/>
                        <a:t>ren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Tiisai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Kodomo-tati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Niñ</a:t>
                      </a:r>
                      <a:r>
                        <a:rPr lang="en-US" dirty="0" smtClean="0"/>
                        <a:t>-o-s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Pequeñ</a:t>
                      </a:r>
                      <a:r>
                        <a:rPr lang="en-US" dirty="0" smtClean="0"/>
                        <a:t>-o-s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σειρά των λέξεων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(1) </a:t>
            </a:r>
            <a:r>
              <a:rPr lang="en-US" dirty="0" smtClean="0"/>
              <a:t>Korean (SOV)</a:t>
            </a:r>
          </a:p>
          <a:p>
            <a:pPr>
              <a:buNone/>
            </a:pPr>
            <a:r>
              <a:rPr lang="en-US" dirty="0" err="1" smtClean="0"/>
              <a:t>kiho</a:t>
            </a:r>
            <a:r>
              <a:rPr lang="en-US" dirty="0" smtClean="0"/>
              <a:t>-ka </a:t>
            </a:r>
            <a:r>
              <a:rPr lang="el-GR" dirty="0" smtClean="0"/>
              <a:t>             </a:t>
            </a:r>
            <a:r>
              <a:rPr lang="en-US" dirty="0" err="1" smtClean="0"/>
              <a:t>saca-lil</a:t>
            </a:r>
            <a:r>
              <a:rPr lang="en-US" dirty="0" smtClean="0"/>
              <a:t> </a:t>
            </a:r>
            <a:r>
              <a:rPr lang="el-GR" dirty="0" smtClean="0"/>
              <a:t>    </a:t>
            </a:r>
            <a:r>
              <a:rPr lang="en-US" dirty="0" smtClean="0"/>
              <a:t>cha-ass-</a:t>
            </a:r>
            <a:r>
              <a:rPr lang="en-US" dirty="0" err="1" smtClean="0"/>
              <a:t>ta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Keeho</a:t>
            </a:r>
            <a:r>
              <a:rPr lang="en-US" dirty="0" smtClean="0"/>
              <a:t>-NOM lion-ACC kick-PST-IND</a:t>
            </a:r>
          </a:p>
          <a:p>
            <a:pPr>
              <a:buNone/>
            </a:pPr>
            <a:r>
              <a:rPr lang="en-US" dirty="0" smtClean="0"/>
              <a:t>'</a:t>
            </a:r>
            <a:r>
              <a:rPr lang="en-US" dirty="0" err="1" smtClean="0"/>
              <a:t>Keeho</a:t>
            </a:r>
            <a:r>
              <a:rPr lang="en-US" dirty="0" smtClean="0"/>
              <a:t> kicked the/a lion.‘</a:t>
            </a:r>
            <a:endParaRPr lang="el-GR" dirty="0" smtClean="0"/>
          </a:p>
          <a:p>
            <a:r>
              <a:rPr lang="el-GR" dirty="0" smtClean="0"/>
              <a:t>(2) </a:t>
            </a:r>
            <a:r>
              <a:rPr lang="en-US" dirty="0" smtClean="0"/>
              <a:t>Thai (SVO)</a:t>
            </a:r>
          </a:p>
          <a:p>
            <a:pPr>
              <a:buNone/>
            </a:pPr>
            <a:r>
              <a:rPr lang="fi-FI" dirty="0" smtClean="0"/>
              <a:t>khon nii kat maa tua nan</a:t>
            </a:r>
          </a:p>
          <a:p>
            <a:pPr>
              <a:buNone/>
            </a:pPr>
            <a:r>
              <a:rPr lang="en-US" dirty="0" smtClean="0"/>
              <a:t>man this bite dog CL that</a:t>
            </a:r>
          </a:p>
          <a:p>
            <a:pPr>
              <a:buNone/>
            </a:pPr>
            <a:r>
              <a:rPr lang="en-US" dirty="0" smtClean="0"/>
              <a:t>'This man bit that dog.‘</a:t>
            </a:r>
            <a:endParaRPr lang="el-GR" dirty="0" smtClean="0"/>
          </a:p>
          <a:p>
            <a:r>
              <a:rPr lang="en-US" dirty="0" smtClean="0"/>
              <a:t>3) Welsh (VSO)</a:t>
            </a:r>
          </a:p>
          <a:p>
            <a:pPr>
              <a:buNone/>
            </a:pPr>
            <a:r>
              <a:rPr lang="en-US" dirty="0" err="1" smtClean="0"/>
              <a:t>Lladdodd</a:t>
            </a:r>
            <a:r>
              <a:rPr lang="en-US" dirty="0" smtClean="0"/>
              <a:t> </a:t>
            </a:r>
            <a:r>
              <a:rPr lang="en-US" dirty="0" err="1" smtClean="0"/>
              <a:t>draig</a:t>
            </a:r>
            <a:r>
              <a:rPr lang="en-US" dirty="0" smtClean="0"/>
              <a:t> </a:t>
            </a:r>
            <a:r>
              <a:rPr lang="en-US" dirty="0" err="1" smtClean="0"/>
              <a:t>ddyn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killed dragon man</a:t>
            </a:r>
          </a:p>
          <a:p>
            <a:pPr>
              <a:buNone/>
            </a:pPr>
            <a:r>
              <a:rPr lang="en-US" dirty="0" smtClean="0"/>
              <a:t>'A dragon killed a man.'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σειρά των λέξεων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4) Malagasy (VOS)</a:t>
            </a:r>
          </a:p>
          <a:p>
            <a:pPr>
              <a:buNone/>
            </a:pPr>
            <a:r>
              <a:rPr lang="en-US" dirty="0" err="1" smtClean="0"/>
              <a:t>manasa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lamba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vehivavy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wash the clothes the woman</a:t>
            </a:r>
          </a:p>
          <a:p>
            <a:pPr>
              <a:buNone/>
            </a:pPr>
            <a:r>
              <a:rPr lang="en-US" dirty="0" smtClean="0"/>
              <a:t>'The woman is washing the clothes.‘</a:t>
            </a:r>
            <a:endParaRPr lang="el-GR" dirty="0" smtClean="0"/>
          </a:p>
          <a:p>
            <a:r>
              <a:rPr lang="en-US" dirty="0" smtClean="0"/>
              <a:t>5) </a:t>
            </a:r>
            <a:r>
              <a:rPr lang="en-US" dirty="0" err="1" smtClean="0"/>
              <a:t>Panare</a:t>
            </a:r>
            <a:r>
              <a:rPr lang="en-US" dirty="0" smtClean="0"/>
              <a:t> (OVS)     </a:t>
            </a:r>
            <a:r>
              <a:rPr lang="el-GR" dirty="0" smtClean="0"/>
              <a:t>[Βενεζουέλα, Αμαζόνιος]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pi? </a:t>
            </a:r>
            <a:r>
              <a:rPr lang="en-US" dirty="0" err="1" smtClean="0"/>
              <a:t>kokamp</a:t>
            </a:r>
            <a:r>
              <a:rPr lang="sv-SE" dirty="0" smtClean="0"/>
              <a:t>ö</a:t>
            </a:r>
            <a:r>
              <a:rPr lang="en-US" dirty="0" smtClean="0"/>
              <a:t> </a:t>
            </a:r>
            <a:r>
              <a:rPr lang="en-US" dirty="0" err="1" smtClean="0"/>
              <a:t>unb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child washes woman</a:t>
            </a:r>
          </a:p>
          <a:p>
            <a:pPr>
              <a:buNone/>
            </a:pPr>
            <a:r>
              <a:rPr lang="en-US" dirty="0" smtClean="0"/>
              <a:t>'The woman washes the child.‘</a:t>
            </a:r>
            <a:endParaRPr lang="el-GR" dirty="0" smtClean="0"/>
          </a:p>
          <a:p>
            <a:r>
              <a:rPr lang="en-US" dirty="0" smtClean="0"/>
              <a:t>(6) </a:t>
            </a:r>
            <a:r>
              <a:rPr lang="en-US" dirty="0" err="1" smtClean="0"/>
              <a:t>Nadeb</a:t>
            </a:r>
            <a:r>
              <a:rPr lang="en-US" dirty="0" smtClean="0"/>
              <a:t> (OSV)</a:t>
            </a:r>
            <a:r>
              <a:rPr lang="el-GR" dirty="0" smtClean="0"/>
              <a:t>     [Βραζιλία, Αμαζόνιος]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samddy</a:t>
            </a:r>
            <a:r>
              <a:rPr lang="en-US" dirty="0" smtClean="0"/>
              <a:t> </a:t>
            </a:r>
            <a:r>
              <a:rPr lang="en-US" dirty="0" err="1" smtClean="0"/>
              <a:t>yi</a:t>
            </a:r>
            <a:r>
              <a:rPr lang="en-US" dirty="0" smtClean="0"/>
              <a:t> </a:t>
            </a:r>
            <a:r>
              <a:rPr lang="en-US" dirty="0" err="1" smtClean="0"/>
              <a:t>qa-wiIh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howler-monkey people eat</a:t>
            </a:r>
          </a:p>
          <a:p>
            <a:pPr>
              <a:buNone/>
            </a:pPr>
            <a:r>
              <a:rPr lang="en-US" dirty="0" smtClean="0"/>
              <a:t>'People eat howler-monkeys.'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διαπιστώσεις θέλουμε;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και στην μορφολογία, δεν μας αρκούν υπαρκτικές διαπιστώσεις (Η Χ γλώσσα διαθέτει Υ ή Υπάρχει και η Χ δομή στις γλώσσες), αλλά ποσοτικές που βασίζονται στην συχνότητα &gt; Καθολικά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Παράμετρος Ι: Ποιες λέξεις;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γλώσσες ποικίλλουν ως προς τις [γραμματικές] λέξεις ή φράσεις που επιστρατεύουν για να εκφράσουν κάποια νοήματα</a:t>
            </a:r>
          </a:p>
          <a:p>
            <a:r>
              <a:rPr lang="el-GR" dirty="0" smtClean="0"/>
              <a:t>(1) Ποικιλία στην κατανομή των λέξεων (βλ. την χρήση του υπαρκτικού)</a:t>
            </a:r>
          </a:p>
          <a:p>
            <a:r>
              <a:rPr lang="el-GR" dirty="0" smtClean="0"/>
              <a:t>(2) Ποικιλία στην ύπαρξη λέξεων / κατηγοριών (βλ. αόριστο άρθρο)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Παράδειγμα: Ο πληθυντικός και οι ταξινομητές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Συνηθισμένη δήλωση του πληθυντικού μορφολογικά (με κλιτικό επίθημα) σε πολλές γλώσσες:</a:t>
            </a:r>
          </a:p>
          <a:p>
            <a:r>
              <a:rPr lang="en-US" dirty="0" smtClean="0"/>
              <a:t>Girl-s, </a:t>
            </a:r>
            <a:r>
              <a:rPr lang="el-GR" dirty="0" smtClean="0"/>
              <a:t>κοπέλ-ες, </a:t>
            </a:r>
            <a:r>
              <a:rPr lang="en-US" dirty="0" smtClean="0"/>
              <a:t>flick-or (flick-or-</a:t>
            </a:r>
            <a:r>
              <a:rPr lang="en-US" dirty="0" err="1" smtClean="0"/>
              <a:t>na</a:t>
            </a:r>
            <a:r>
              <a:rPr lang="en-US" dirty="0" smtClean="0"/>
              <a:t>)</a:t>
            </a:r>
          </a:p>
          <a:p>
            <a:r>
              <a:rPr lang="el-GR" dirty="0" smtClean="0"/>
              <a:t>Ωστόσο, ορισμένα ουσιαστικά [</a:t>
            </a:r>
            <a:r>
              <a:rPr lang="en-US" dirty="0" smtClean="0"/>
              <a:t>mass nouns] </a:t>
            </a:r>
            <a:r>
              <a:rPr lang="el-GR" dirty="0" smtClean="0"/>
              <a:t>δεν επιδέχονται πληθυντικό, παρά μόνο ως επιμέρους ποσότητες</a:t>
            </a:r>
          </a:p>
          <a:p>
            <a:r>
              <a:rPr lang="el-GR" dirty="0" smtClean="0"/>
              <a:t>Π.χ. δύο τσάγια = δύο φλιτζάνια τσάι, *δύο άμμοι / δύο τσουβάλια άμμο, Πβ. </a:t>
            </a:r>
            <a:r>
              <a:rPr lang="en-US" dirty="0" smtClean="0"/>
              <a:t>Three cups of tea / *Three teas</a:t>
            </a:r>
          </a:p>
          <a:p>
            <a:r>
              <a:rPr lang="el-GR" dirty="0" smtClean="0"/>
              <a:t>Με άλλα λόγια, ο πληθυντικός έχει συγκεκριμένη σημασιολογική δομή και δηλώνεται </a:t>
            </a:r>
            <a:r>
              <a:rPr lang="el-GR" u="sng" dirty="0" smtClean="0"/>
              <a:t>συντακτικά</a:t>
            </a:r>
            <a:endParaRPr lang="el-GR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875</TotalTime>
  <Words>1583</Words>
  <Application>Microsoft Office PowerPoint</Application>
  <PresentationFormat>On-screen Show (4:3)</PresentationFormat>
  <Paragraphs>226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Solstice</vt:lpstr>
      <vt:lpstr>Τυπολογία της Σύνταξης</vt:lpstr>
      <vt:lpstr>Τι είναι η Σύνταξη;</vt:lpstr>
      <vt:lpstr>Ποιες λέξεις;</vt:lpstr>
      <vt:lpstr>Ποια μορφή των λέξεων;</vt:lpstr>
      <vt:lpstr>Η σειρά των λέξεων (1)</vt:lpstr>
      <vt:lpstr>Η σειρά των λέξεων (2)</vt:lpstr>
      <vt:lpstr>Τι διαπιστώσεις θέλουμε;</vt:lpstr>
      <vt:lpstr>Παράμετρος Ι: Ποιες λέξεις;</vt:lpstr>
      <vt:lpstr>Παράδειγμα: Ο πληθυντικός και οι ταξινομητές</vt:lpstr>
      <vt:lpstr>Επέκταση του παραδείγματος</vt:lpstr>
      <vt:lpstr>Αριθμητικοί ταξινομητές</vt:lpstr>
      <vt:lpstr>Ποιες γλώσσες έχουν αριθμ. Ταξινομητές;</vt:lpstr>
      <vt:lpstr>Ισχύουν;</vt:lpstr>
      <vt:lpstr>Σημασία των αριθμητικών ταξινομητών</vt:lpstr>
      <vt:lpstr>Σημασία στην φράση</vt:lpstr>
      <vt:lpstr>Παράμετρος ΙΙ: Ποια μορφή των λέξεων;</vt:lpstr>
      <vt:lpstr>Λιβανέζικη Αραβική</vt:lpstr>
      <vt:lpstr>Γενικεύσεις</vt:lpstr>
      <vt:lpstr>Στόχος της συμφωνίας</vt:lpstr>
      <vt:lpstr>Παράμετρος ΙΙΙ: Η σειρά των λέξεων/συστατικών της πρότασης</vt:lpstr>
      <vt:lpstr>Καθορισμός ως προς την θέση</vt:lpstr>
      <vt:lpstr>Παραδείγματα</vt:lpstr>
      <vt:lpstr>Παραδείγματα (2)</vt:lpstr>
      <vt:lpstr>V2</vt:lpstr>
      <vt:lpstr>Καθορισμός ως προς τις σχέσεις των στοιχείων</vt:lpstr>
      <vt:lpstr>1. Προτεραιότητα χωρίς γειτνίαση</vt:lpstr>
      <vt:lpstr>2. Γειτνίαση χωρίς προτεραιότητα</vt:lpstr>
      <vt:lpstr>3. Προτεραιότητα και γειτνίαση</vt:lpstr>
      <vt:lpstr>5. Αλληλοπλεκόμενη σειρά</vt:lpstr>
      <vt:lpstr>4. Ελεύθερη σειρά</vt:lpstr>
      <vt:lpstr>Παράδειγμα: Αρχαία Αγγλική</vt:lpstr>
      <vt:lpstr>Σύνδεση συντακτικών σχέσεων</vt:lpstr>
      <vt:lpstr>Προβλήματα</vt:lpstr>
      <vt:lpstr>Άσκηση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Τυπολογία της Σύνταξης</dc:title>
  <dc:creator>Δεσποινούλα</dc:creator>
  <cp:lastModifiedBy>Δεσποινούλα</cp:lastModifiedBy>
  <cp:revision>133</cp:revision>
  <dcterms:created xsi:type="dcterms:W3CDTF">2015-04-28T06:33:15Z</dcterms:created>
  <dcterms:modified xsi:type="dcterms:W3CDTF">2015-05-17T09:42:07Z</dcterms:modified>
</cp:coreProperties>
</file>