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EED8D-8C49-64AC-6246-CAEC5FD527FC}" v="4849" dt="2020-12-08T17:20:49.395"/>
    <p1510:client id="{1CD37BBC-E302-4F97-AFD6-C98C41C55C43}" v="463" dt="2020-12-07T16:30:34.847"/>
    <p1510:client id="{2340194F-1A67-A3CD-D7A0-682480EFBEA1}" v="842" dt="2020-12-08T22:01:06.993"/>
    <p1510:client id="{2871055C-C573-CADC-D528-4CB24C43355A}" v="528" dt="2020-12-09T15:24:43.866"/>
    <p1510:client id="{7CC01A7C-2C55-3C68-A7B9-CA279F528843}" v="3407" dt="2020-12-08T14:18:45.622"/>
    <p1510:client id="{886203FC-61A4-3029-FF3A-4A62A1BB1E24}" v="8" dt="2020-12-08T09:51:00.939"/>
    <p1510:client id="{CC615660-B760-983A-6260-4F9D55B9B12D}" v="1064" dt="2020-12-08T20:05:47.113"/>
    <p1510:client id="{E548BF13-DFA7-6E4E-1A60-FA71D13D21D2}" v="67" dt="2020-12-07T17:41:43.327"/>
    <p1510:client id="{E5B3C627-688F-11A4-CD28-EAE96BEC46EC}" v="33" dt="2020-12-08T14:43:08.951"/>
    <p1510:client id="{F16FA5C1-8B42-3D8A-096D-50CA5A3F637A}" v="2320" dt="2020-12-09T15:08:14.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6FE2D-2512-4A3E-90EB-B7394D2BD9CC}"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D6C2BAAB-BD25-4F75-900B-85D7CE1D8466}">
      <dgm:prSet/>
      <dgm:spPr/>
      <dgm:t>
        <a:bodyPr/>
        <a:lstStyle/>
        <a:p>
          <a:r>
            <a:rPr lang="el-GR"/>
            <a:t>Συνεπώς, η νόσος ξεκίνησε μετά την εισβολή  των Πελοποννησίων, σύμφωνα</a:t>
          </a:r>
        </a:p>
      </dgm:t>
    </dgm:pt>
    <dgm:pt modelId="{21F4A94A-50FF-4F49-8D0B-3079B10087A0}" type="parTrans" cxnId="{83890E52-2555-48E1-9CFF-0C3E0111F439}">
      <dgm:prSet/>
      <dgm:spPr/>
      <dgm:t>
        <a:bodyPr/>
        <a:lstStyle/>
        <a:p>
          <a:endParaRPr lang="en-US"/>
        </a:p>
      </dgm:t>
    </dgm:pt>
    <dgm:pt modelId="{F62CEFEC-F028-4222-848F-AE4A8B810CD1}" type="sibTrans" cxnId="{83890E52-2555-48E1-9CFF-0C3E0111F439}">
      <dgm:prSet/>
      <dgm:spPr/>
      <dgm:t>
        <a:bodyPr/>
        <a:lstStyle/>
        <a:p>
          <a:endParaRPr lang="en-US"/>
        </a:p>
      </dgm:t>
    </dgm:pt>
    <dgm:pt modelId="{A0D81903-51EF-4826-AC60-F03A760835BF}">
      <dgm:prSet/>
      <dgm:spPr/>
      <dgm:t>
        <a:bodyPr/>
        <a:lstStyle/>
        <a:p>
          <a:r>
            <a:rPr lang="el-GR"/>
            <a:t>με χρησμό από των θεών, καθώς πολλοί πέθαναν. </a:t>
          </a:r>
        </a:p>
      </dgm:t>
    </dgm:pt>
    <dgm:pt modelId="{7B230B8D-ADE3-4B4D-8317-A88965F45234}" type="parTrans" cxnId="{28E4637F-BD93-4472-90B4-778097EDAC35}">
      <dgm:prSet/>
      <dgm:spPr/>
      <dgm:t>
        <a:bodyPr/>
        <a:lstStyle/>
        <a:p>
          <a:endParaRPr lang="en-US"/>
        </a:p>
      </dgm:t>
    </dgm:pt>
    <dgm:pt modelId="{32B2B4AF-C3AA-4528-B887-021E717553F5}" type="sibTrans" cxnId="{28E4637F-BD93-4472-90B4-778097EDAC35}">
      <dgm:prSet/>
      <dgm:spPr/>
      <dgm:t>
        <a:bodyPr/>
        <a:lstStyle/>
        <a:p>
          <a:endParaRPr lang="en-US"/>
        </a:p>
      </dgm:t>
    </dgm:pt>
    <dgm:pt modelId="{43FD2DCE-193A-4804-BE18-FC7AFBF28BD7}" type="pres">
      <dgm:prSet presAssocID="{DFE6FE2D-2512-4A3E-90EB-B7394D2BD9CC}" presName="outerComposite" presStyleCnt="0">
        <dgm:presLayoutVars>
          <dgm:chMax val="5"/>
          <dgm:dir/>
          <dgm:resizeHandles val="exact"/>
        </dgm:presLayoutVars>
      </dgm:prSet>
      <dgm:spPr/>
    </dgm:pt>
    <dgm:pt modelId="{C2FE2DB2-5F40-4F10-BEF3-287CFD783AD5}" type="pres">
      <dgm:prSet presAssocID="{DFE6FE2D-2512-4A3E-90EB-B7394D2BD9CC}" presName="dummyMaxCanvas" presStyleCnt="0">
        <dgm:presLayoutVars/>
      </dgm:prSet>
      <dgm:spPr/>
    </dgm:pt>
    <dgm:pt modelId="{05B1648E-BDA8-4D1D-9D33-DA65AC766ABC}" type="pres">
      <dgm:prSet presAssocID="{DFE6FE2D-2512-4A3E-90EB-B7394D2BD9CC}" presName="TwoNodes_1" presStyleLbl="node1" presStyleIdx="0" presStyleCnt="2">
        <dgm:presLayoutVars>
          <dgm:bulletEnabled val="1"/>
        </dgm:presLayoutVars>
      </dgm:prSet>
      <dgm:spPr/>
    </dgm:pt>
    <dgm:pt modelId="{52985964-B7B5-429B-B06F-D208C5EF7DBF}" type="pres">
      <dgm:prSet presAssocID="{DFE6FE2D-2512-4A3E-90EB-B7394D2BD9CC}" presName="TwoNodes_2" presStyleLbl="node1" presStyleIdx="1" presStyleCnt="2">
        <dgm:presLayoutVars>
          <dgm:bulletEnabled val="1"/>
        </dgm:presLayoutVars>
      </dgm:prSet>
      <dgm:spPr/>
    </dgm:pt>
    <dgm:pt modelId="{9EE3A3F4-337A-472D-A32C-2CB906CD063C}" type="pres">
      <dgm:prSet presAssocID="{DFE6FE2D-2512-4A3E-90EB-B7394D2BD9CC}" presName="TwoConn_1-2" presStyleLbl="fgAccFollowNode1" presStyleIdx="0" presStyleCnt="1">
        <dgm:presLayoutVars>
          <dgm:bulletEnabled val="1"/>
        </dgm:presLayoutVars>
      </dgm:prSet>
      <dgm:spPr/>
    </dgm:pt>
    <dgm:pt modelId="{52760248-01D4-4011-BBFB-399701499FF6}" type="pres">
      <dgm:prSet presAssocID="{DFE6FE2D-2512-4A3E-90EB-B7394D2BD9CC}" presName="TwoNodes_1_text" presStyleLbl="node1" presStyleIdx="1" presStyleCnt="2">
        <dgm:presLayoutVars>
          <dgm:bulletEnabled val="1"/>
        </dgm:presLayoutVars>
      </dgm:prSet>
      <dgm:spPr/>
    </dgm:pt>
    <dgm:pt modelId="{A15A519B-E4EA-45B0-96D6-3F78222346D0}" type="pres">
      <dgm:prSet presAssocID="{DFE6FE2D-2512-4A3E-90EB-B7394D2BD9CC}" presName="TwoNodes_2_text" presStyleLbl="node1" presStyleIdx="1" presStyleCnt="2">
        <dgm:presLayoutVars>
          <dgm:bulletEnabled val="1"/>
        </dgm:presLayoutVars>
      </dgm:prSet>
      <dgm:spPr/>
    </dgm:pt>
  </dgm:ptLst>
  <dgm:cxnLst>
    <dgm:cxn modelId="{C0B08E0B-906D-4413-9FCC-3ED28EC81037}" type="presOf" srcId="{DFE6FE2D-2512-4A3E-90EB-B7394D2BD9CC}" destId="{43FD2DCE-193A-4804-BE18-FC7AFBF28BD7}" srcOrd="0" destOrd="0" presId="urn:microsoft.com/office/officeart/2005/8/layout/vProcess5"/>
    <dgm:cxn modelId="{574A8637-E89C-44AC-883E-2F903D9AAB06}" type="presOf" srcId="{F62CEFEC-F028-4222-848F-AE4A8B810CD1}" destId="{9EE3A3F4-337A-472D-A32C-2CB906CD063C}" srcOrd="0" destOrd="0" presId="urn:microsoft.com/office/officeart/2005/8/layout/vProcess5"/>
    <dgm:cxn modelId="{8959DE64-D265-4A41-8A66-72F4C853F1A2}" type="presOf" srcId="{D6C2BAAB-BD25-4F75-900B-85D7CE1D8466}" destId="{05B1648E-BDA8-4D1D-9D33-DA65AC766ABC}" srcOrd="0" destOrd="0" presId="urn:microsoft.com/office/officeart/2005/8/layout/vProcess5"/>
    <dgm:cxn modelId="{BFE99B48-C571-408C-B7B8-DEE461D4C97A}" type="presOf" srcId="{D6C2BAAB-BD25-4F75-900B-85D7CE1D8466}" destId="{52760248-01D4-4011-BBFB-399701499FF6}" srcOrd="1" destOrd="0" presId="urn:microsoft.com/office/officeart/2005/8/layout/vProcess5"/>
    <dgm:cxn modelId="{83890E52-2555-48E1-9CFF-0C3E0111F439}" srcId="{DFE6FE2D-2512-4A3E-90EB-B7394D2BD9CC}" destId="{D6C2BAAB-BD25-4F75-900B-85D7CE1D8466}" srcOrd="0" destOrd="0" parTransId="{21F4A94A-50FF-4F49-8D0B-3079B10087A0}" sibTransId="{F62CEFEC-F028-4222-848F-AE4A8B810CD1}"/>
    <dgm:cxn modelId="{28E4637F-BD93-4472-90B4-778097EDAC35}" srcId="{DFE6FE2D-2512-4A3E-90EB-B7394D2BD9CC}" destId="{A0D81903-51EF-4826-AC60-F03A760835BF}" srcOrd="1" destOrd="0" parTransId="{7B230B8D-ADE3-4B4D-8317-A88965F45234}" sibTransId="{32B2B4AF-C3AA-4528-B887-021E717553F5}"/>
    <dgm:cxn modelId="{7248BF91-4308-4BD6-BBD4-D90835CA2D87}" type="presOf" srcId="{A0D81903-51EF-4826-AC60-F03A760835BF}" destId="{A15A519B-E4EA-45B0-96D6-3F78222346D0}" srcOrd="1" destOrd="0" presId="urn:microsoft.com/office/officeart/2005/8/layout/vProcess5"/>
    <dgm:cxn modelId="{DAB32DFF-E61C-43D4-AFEA-908CBC1F2081}" type="presOf" srcId="{A0D81903-51EF-4826-AC60-F03A760835BF}" destId="{52985964-B7B5-429B-B06F-D208C5EF7DBF}" srcOrd="0" destOrd="0" presId="urn:microsoft.com/office/officeart/2005/8/layout/vProcess5"/>
    <dgm:cxn modelId="{1C03A5EE-6619-410A-9478-2F8B2FFFEE3F}" type="presParOf" srcId="{43FD2DCE-193A-4804-BE18-FC7AFBF28BD7}" destId="{C2FE2DB2-5F40-4F10-BEF3-287CFD783AD5}" srcOrd="0" destOrd="0" presId="urn:microsoft.com/office/officeart/2005/8/layout/vProcess5"/>
    <dgm:cxn modelId="{B3602066-411B-4F6A-B9DA-87D91F7A70EE}" type="presParOf" srcId="{43FD2DCE-193A-4804-BE18-FC7AFBF28BD7}" destId="{05B1648E-BDA8-4D1D-9D33-DA65AC766ABC}" srcOrd="1" destOrd="0" presId="urn:microsoft.com/office/officeart/2005/8/layout/vProcess5"/>
    <dgm:cxn modelId="{A171FD34-AEE6-4732-8EFE-56F31A451892}" type="presParOf" srcId="{43FD2DCE-193A-4804-BE18-FC7AFBF28BD7}" destId="{52985964-B7B5-429B-B06F-D208C5EF7DBF}" srcOrd="2" destOrd="0" presId="urn:microsoft.com/office/officeart/2005/8/layout/vProcess5"/>
    <dgm:cxn modelId="{5682A3A8-557F-4CD9-904C-9F162EDF442C}" type="presParOf" srcId="{43FD2DCE-193A-4804-BE18-FC7AFBF28BD7}" destId="{9EE3A3F4-337A-472D-A32C-2CB906CD063C}" srcOrd="3" destOrd="0" presId="urn:microsoft.com/office/officeart/2005/8/layout/vProcess5"/>
    <dgm:cxn modelId="{6F285258-EED4-4A62-A888-786E8BF9B769}" type="presParOf" srcId="{43FD2DCE-193A-4804-BE18-FC7AFBF28BD7}" destId="{52760248-01D4-4011-BBFB-399701499FF6}" srcOrd="4" destOrd="0" presId="urn:microsoft.com/office/officeart/2005/8/layout/vProcess5"/>
    <dgm:cxn modelId="{FF897F4F-A734-4050-9C39-217507B4B01A}" type="presParOf" srcId="{43FD2DCE-193A-4804-BE18-FC7AFBF28BD7}" destId="{A15A519B-E4EA-45B0-96D6-3F78222346D0}"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B12A1D-4DB4-4230-818A-3D8A56EF3A71}"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4ECA7677-0E0B-41DA-98E3-BF6556944DD6}">
      <dgm:prSet/>
      <dgm:spPr/>
      <dgm:t>
        <a:bodyPr/>
        <a:lstStyle/>
        <a:p>
          <a:r>
            <a:rPr lang="el-GR"/>
            <a:t>Όταν πέθανε όμως ο Περικλής τον αναζητούσαν οι Αθηναίοι. Στον πολιτικό τομέα, τον επιζητούσαν καθώς κανένας</a:t>
          </a:r>
        </a:p>
      </dgm:t>
    </dgm:pt>
    <dgm:pt modelId="{A5CBEA69-95A9-4769-B3A6-9EC9412080AD}" type="parTrans" cxnId="{9C019DD4-6433-4FB2-859A-8176F36EAF6E}">
      <dgm:prSet/>
      <dgm:spPr/>
      <dgm:t>
        <a:bodyPr/>
        <a:lstStyle/>
        <a:p>
          <a:endParaRPr lang="en-US"/>
        </a:p>
      </dgm:t>
    </dgm:pt>
    <dgm:pt modelId="{18ABA3F3-57EA-4982-A5C6-9450A97306AB}" type="sibTrans" cxnId="{9C019DD4-6433-4FB2-859A-8176F36EAF6E}">
      <dgm:prSet/>
      <dgm:spPr/>
      <dgm:t>
        <a:bodyPr/>
        <a:lstStyle/>
        <a:p>
          <a:endParaRPr lang="en-US"/>
        </a:p>
      </dgm:t>
    </dgm:pt>
    <dgm:pt modelId="{E20179FB-DDD6-4681-AB61-76791BFA59F1}">
      <dgm:prSet/>
      <dgm:spPr/>
      <dgm:t>
        <a:bodyPr/>
        <a:lstStyle/>
        <a:p>
          <a:r>
            <a:rPr lang="el-GR"/>
            <a:t>άλλος δεν είχε φανεί με χαρακτήρα πιο μετρημένο στην περηφάνια του και πιο σεβαστό στην πραότητά του.   </a:t>
          </a:r>
        </a:p>
      </dgm:t>
    </dgm:pt>
    <dgm:pt modelId="{FB33F774-C311-4B97-B126-98F6FBEA30C6}" type="parTrans" cxnId="{B1F2A056-B304-43E2-91FA-A8B35F472ECE}">
      <dgm:prSet/>
      <dgm:spPr/>
      <dgm:t>
        <a:bodyPr/>
        <a:lstStyle/>
        <a:p>
          <a:endParaRPr lang="en-US"/>
        </a:p>
      </dgm:t>
    </dgm:pt>
    <dgm:pt modelId="{A51A47BB-50DD-4BE2-857C-EA716C1FCD98}" type="sibTrans" cxnId="{B1F2A056-B304-43E2-91FA-A8B35F472ECE}">
      <dgm:prSet/>
      <dgm:spPr/>
      <dgm:t>
        <a:bodyPr/>
        <a:lstStyle/>
        <a:p>
          <a:endParaRPr lang="en-US"/>
        </a:p>
      </dgm:t>
    </dgm:pt>
    <dgm:pt modelId="{044ECCD6-B933-4265-BBCE-3CBE429FCB59}" type="pres">
      <dgm:prSet presAssocID="{87B12A1D-4DB4-4230-818A-3D8A56EF3A71}" presName="hierChild1" presStyleCnt="0">
        <dgm:presLayoutVars>
          <dgm:chPref val="1"/>
          <dgm:dir/>
          <dgm:animOne val="branch"/>
          <dgm:animLvl val="lvl"/>
          <dgm:resizeHandles/>
        </dgm:presLayoutVars>
      </dgm:prSet>
      <dgm:spPr/>
    </dgm:pt>
    <dgm:pt modelId="{AC27E647-4B22-42C2-AFAD-D4DB71264AA4}" type="pres">
      <dgm:prSet presAssocID="{4ECA7677-0E0B-41DA-98E3-BF6556944DD6}" presName="hierRoot1" presStyleCnt="0"/>
      <dgm:spPr/>
    </dgm:pt>
    <dgm:pt modelId="{F1FF09D1-8ED1-495D-932B-89DE4F0AF85F}" type="pres">
      <dgm:prSet presAssocID="{4ECA7677-0E0B-41DA-98E3-BF6556944DD6}" presName="composite" presStyleCnt="0"/>
      <dgm:spPr/>
    </dgm:pt>
    <dgm:pt modelId="{A8F0051C-8FD9-4D69-B877-5DEC1160D396}" type="pres">
      <dgm:prSet presAssocID="{4ECA7677-0E0B-41DA-98E3-BF6556944DD6}" presName="background" presStyleLbl="node0" presStyleIdx="0" presStyleCnt="2"/>
      <dgm:spPr/>
    </dgm:pt>
    <dgm:pt modelId="{00618B1B-68AA-4282-BECB-68181B803979}" type="pres">
      <dgm:prSet presAssocID="{4ECA7677-0E0B-41DA-98E3-BF6556944DD6}" presName="text" presStyleLbl="fgAcc0" presStyleIdx="0" presStyleCnt="2">
        <dgm:presLayoutVars>
          <dgm:chPref val="3"/>
        </dgm:presLayoutVars>
      </dgm:prSet>
      <dgm:spPr/>
    </dgm:pt>
    <dgm:pt modelId="{7D260768-E19B-4507-94FE-BB238FE9C821}" type="pres">
      <dgm:prSet presAssocID="{4ECA7677-0E0B-41DA-98E3-BF6556944DD6}" presName="hierChild2" presStyleCnt="0"/>
      <dgm:spPr/>
    </dgm:pt>
    <dgm:pt modelId="{C25DCDE9-C6BE-440F-BA58-AFCC35061219}" type="pres">
      <dgm:prSet presAssocID="{E20179FB-DDD6-4681-AB61-76791BFA59F1}" presName="hierRoot1" presStyleCnt="0"/>
      <dgm:spPr/>
    </dgm:pt>
    <dgm:pt modelId="{A99CD9A3-0BAF-4848-B302-F2D775CF07B9}" type="pres">
      <dgm:prSet presAssocID="{E20179FB-DDD6-4681-AB61-76791BFA59F1}" presName="composite" presStyleCnt="0"/>
      <dgm:spPr/>
    </dgm:pt>
    <dgm:pt modelId="{B00DB146-0568-41D3-92E9-B89B832E9F68}" type="pres">
      <dgm:prSet presAssocID="{E20179FB-DDD6-4681-AB61-76791BFA59F1}" presName="background" presStyleLbl="node0" presStyleIdx="1" presStyleCnt="2"/>
      <dgm:spPr/>
    </dgm:pt>
    <dgm:pt modelId="{5CAC0DA6-A6F9-47F5-86D1-AF3774F97F2A}" type="pres">
      <dgm:prSet presAssocID="{E20179FB-DDD6-4681-AB61-76791BFA59F1}" presName="text" presStyleLbl="fgAcc0" presStyleIdx="1" presStyleCnt="2">
        <dgm:presLayoutVars>
          <dgm:chPref val="3"/>
        </dgm:presLayoutVars>
      </dgm:prSet>
      <dgm:spPr/>
    </dgm:pt>
    <dgm:pt modelId="{53B591C1-74C0-457E-9B89-9F0A5A111FCB}" type="pres">
      <dgm:prSet presAssocID="{E20179FB-DDD6-4681-AB61-76791BFA59F1}" presName="hierChild2" presStyleCnt="0"/>
      <dgm:spPr/>
    </dgm:pt>
  </dgm:ptLst>
  <dgm:cxnLst>
    <dgm:cxn modelId="{A1CCC409-4472-462B-BB9E-2D383A4A7AAE}" type="presOf" srcId="{4ECA7677-0E0B-41DA-98E3-BF6556944DD6}" destId="{00618B1B-68AA-4282-BECB-68181B803979}" srcOrd="0" destOrd="0" presId="urn:microsoft.com/office/officeart/2005/8/layout/hierarchy1"/>
    <dgm:cxn modelId="{FBD0915D-B1C7-434A-862C-E77B6824F404}" type="presOf" srcId="{87B12A1D-4DB4-4230-818A-3D8A56EF3A71}" destId="{044ECCD6-B933-4265-BBCE-3CBE429FCB59}" srcOrd="0" destOrd="0" presId="urn:microsoft.com/office/officeart/2005/8/layout/hierarchy1"/>
    <dgm:cxn modelId="{B1F2A056-B304-43E2-91FA-A8B35F472ECE}" srcId="{87B12A1D-4DB4-4230-818A-3D8A56EF3A71}" destId="{E20179FB-DDD6-4681-AB61-76791BFA59F1}" srcOrd="1" destOrd="0" parTransId="{FB33F774-C311-4B97-B126-98F6FBEA30C6}" sibTransId="{A51A47BB-50DD-4BE2-857C-EA716C1FCD98}"/>
    <dgm:cxn modelId="{36DC6D9A-736A-47ED-97C9-200BB5ECE269}" type="presOf" srcId="{E20179FB-DDD6-4681-AB61-76791BFA59F1}" destId="{5CAC0DA6-A6F9-47F5-86D1-AF3774F97F2A}" srcOrd="0" destOrd="0" presId="urn:microsoft.com/office/officeart/2005/8/layout/hierarchy1"/>
    <dgm:cxn modelId="{9C019DD4-6433-4FB2-859A-8176F36EAF6E}" srcId="{87B12A1D-4DB4-4230-818A-3D8A56EF3A71}" destId="{4ECA7677-0E0B-41DA-98E3-BF6556944DD6}" srcOrd="0" destOrd="0" parTransId="{A5CBEA69-95A9-4769-B3A6-9EC9412080AD}" sibTransId="{18ABA3F3-57EA-4982-A5C6-9450A97306AB}"/>
    <dgm:cxn modelId="{38247B35-B6DA-47AF-87D2-F6850C501423}" type="presParOf" srcId="{044ECCD6-B933-4265-BBCE-3CBE429FCB59}" destId="{AC27E647-4B22-42C2-AFAD-D4DB71264AA4}" srcOrd="0" destOrd="0" presId="urn:microsoft.com/office/officeart/2005/8/layout/hierarchy1"/>
    <dgm:cxn modelId="{1F552342-DBF4-49C3-8418-0CD563DD0B0D}" type="presParOf" srcId="{AC27E647-4B22-42C2-AFAD-D4DB71264AA4}" destId="{F1FF09D1-8ED1-495D-932B-89DE4F0AF85F}" srcOrd="0" destOrd="0" presId="urn:microsoft.com/office/officeart/2005/8/layout/hierarchy1"/>
    <dgm:cxn modelId="{E19C2D11-E615-4684-8DFC-E653F2859621}" type="presParOf" srcId="{F1FF09D1-8ED1-495D-932B-89DE4F0AF85F}" destId="{A8F0051C-8FD9-4D69-B877-5DEC1160D396}" srcOrd="0" destOrd="0" presId="urn:microsoft.com/office/officeart/2005/8/layout/hierarchy1"/>
    <dgm:cxn modelId="{F6A0D5D5-AC6C-4904-B449-6741C15E3150}" type="presParOf" srcId="{F1FF09D1-8ED1-495D-932B-89DE4F0AF85F}" destId="{00618B1B-68AA-4282-BECB-68181B803979}" srcOrd="1" destOrd="0" presId="urn:microsoft.com/office/officeart/2005/8/layout/hierarchy1"/>
    <dgm:cxn modelId="{B17482B5-B1D8-4F0F-B5F8-634A5727FA3E}" type="presParOf" srcId="{AC27E647-4B22-42C2-AFAD-D4DB71264AA4}" destId="{7D260768-E19B-4507-94FE-BB238FE9C821}" srcOrd="1" destOrd="0" presId="urn:microsoft.com/office/officeart/2005/8/layout/hierarchy1"/>
    <dgm:cxn modelId="{6D70372C-C658-4DA3-9104-C3F3F513922F}" type="presParOf" srcId="{044ECCD6-B933-4265-BBCE-3CBE429FCB59}" destId="{C25DCDE9-C6BE-440F-BA58-AFCC35061219}" srcOrd="1" destOrd="0" presId="urn:microsoft.com/office/officeart/2005/8/layout/hierarchy1"/>
    <dgm:cxn modelId="{974B8675-0CF4-4C54-B3ED-7EF232E97F58}" type="presParOf" srcId="{C25DCDE9-C6BE-440F-BA58-AFCC35061219}" destId="{A99CD9A3-0BAF-4848-B302-F2D775CF07B9}" srcOrd="0" destOrd="0" presId="urn:microsoft.com/office/officeart/2005/8/layout/hierarchy1"/>
    <dgm:cxn modelId="{A52C04B4-8B3E-412C-BAC2-5FA122DB5551}" type="presParOf" srcId="{A99CD9A3-0BAF-4848-B302-F2D775CF07B9}" destId="{B00DB146-0568-41D3-92E9-B89B832E9F68}" srcOrd="0" destOrd="0" presId="urn:microsoft.com/office/officeart/2005/8/layout/hierarchy1"/>
    <dgm:cxn modelId="{F1FFDF42-06E3-429E-B49A-E3A5543BAAF1}" type="presParOf" srcId="{A99CD9A3-0BAF-4848-B302-F2D775CF07B9}" destId="{5CAC0DA6-A6F9-47F5-86D1-AF3774F97F2A}" srcOrd="1" destOrd="0" presId="urn:microsoft.com/office/officeart/2005/8/layout/hierarchy1"/>
    <dgm:cxn modelId="{DD5BAAEB-4845-466E-9041-53C676703956}" type="presParOf" srcId="{C25DCDE9-C6BE-440F-BA58-AFCC35061219}" destId="{53B591C1-74C0-457E-9B89-9F0A5A111FC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1648E-BDA8-4D1D-9D33-DA65AC766ABC}">
      <dsp:nvSpPr>
        <dsp:cNvPr id="0" name=""/>
        <dsp:cNvSpPr/>
      </dsp:nvSpPr>
      <dsp:spPr>
        <a:xfrm>
          <a:off x="0" y="0"/>
          <a:ext cx="6339362" cy="25053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l-GR" sz="3000" kern="1200"/>
            <a:t>Συνεπώς, η νόσος ξεκίνησε μετά την εισβολή  των Πελοποννησίων, σύμφωνα</a:t>
          </a:r>
        </a:p>
      </dsp:txBody>
      <dsp:txXfrm>
        <a:off x="73378" y="73378"/>
        <a:ext cx="3749926" cy="2358557"/>
      </dsp:txXfrm>
    </dsp:sp>
    <dsp:sp modelId="{52985964-B7B5-429B-B06F-D208C5EF7DBF}">
      <dsp:nvSpPr>
        <dsp:cNvPr id="0" name=""/>
        <dsp:cNvSpPr/>
      </dsp:nvSpPr>
      <dsp:spPr>
        <a:xfrm>
          <a:off x="1118711" y="3062049"/>
          <a:ext cx="6339362" cy="2505313"/>
        </a:xfrm>
        <a:prstGeom prst="roundRect">
          <a:avLst>
            <a:gd name="adj" fmla="val 10000"/>
          </a:avLst>
        </a:prstGeom>
        <a:solidFill>
          <a:schemeClr val="accent2">
            <a:hueOff val="-838013"/>
            <a:satOff val="-8950"/>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l-GR" sz="3000" kern="1200"/>
            <a:t>με χρησμό από των θεών, καθώς πολλοί πέθαναν. </a:t>
          </a:r>
        </a:p>
      </dsp:txBody>
      <dsp:txXfrm>
        <a:off x="1192089" y="3135427"/>
        <a:ext cx="3445442" cy="2358557"/>
      </dsp:txXfrm>
    </dsp:sp>
    <dsp:sp modelId="{9EE3A3F4-337A-472D-A32C-2CB906CD063C}">
      <dsp:nvSpPr>
        <dsp:cNvPr id="0" name=""/>
        <dsp:cNvSpPr/>
      </dsp:nvSpPr>
      <dsp:spPr>
        <a:xfrm>
          <a:off x="4710909" y="1969454"/>
          <a:ext cx="1628453" cy="162845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77311" y="1969454"/>
        <a:ext cx="895649" cy="1225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0051C-8FD9-4D69-B877-5DEC1160D396}">
      <dsp:nvSpPr>
        <dsp:cNvPr id="0" name=""/>
        <dsp:cNvSpPr/>
      </dsp:nvSpPr>
      <dsp:spPr>
        <a:xfrm>
          <a:off x="497283" y="1196"/>
          <a:ext cx="4080443" cy="25910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18B1B-68AA-4282-BECB-68181B803979}">
      <dsp:nvSpPr>
        <dsp:cNvPr id="0" name=""/>
        <dsp:cNvSpPr/>
      </dsp:nvSpPr>
      <dsp:spPr>
        <a:xfrm>
          <a:off x="950665" y="431910"/>
          <a:ext cx="4080443" cy="25910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l-GR" sz="2600" kern="1200"/>
            <a:t>Όταν πέθανε όμως ο Περικλής τον αναζητούσαν οι Αθηναίοι. Στον πολιτικό τομέα, τον επιζητούσαν καθώς κανένας</a:t>
          </a:r>
        </a:p>
      </dsp:txBody>
      <dsp:txXfrm>
        <a:off x="1026555" y="507800"/>
        <a:ext cx="3928663" cy="2439301"/>
      </dsp:txXfrm>
    </dsp:sp>
    <dsp:sp modelId="{B00DB146-0568-41D3-92E9-B89B832E9F68}">
      <dsp:nvSpPr>
        <dsp:cNvPr id="0" name=""/>
        <dsp:cNvSpPr/>
      </dsp:nvSpPr>
      <dsp:spPr>
        <a:xfrm>
          <a:off x="5484491" y="1196"/>
          <a:ext cx="4080443" cy="25910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C0DA6-A6F9-47F5-86D1-AF3774F97F2A}">
      <dsp:nvSpPr>
        <dsp:cNvPr id="0" name=""/>
        <dsp:cNvSpPr/>
      </dsp:nvSpPr>
      <dsp:spPr>
        <a:xfrm>
          <a:off x="5937873" y="431910"/>
          <a:ext cx="4080443" cy="25910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l-GR" sz="2600" kern="1200"/>
            <a:t>άλλος δεν είχε φανεί με χαρακτήρα πιο μετρημένο στην περηφάνια του και πιο σεβαστό στην πραότητά του.   </a:t>
          </a:r>
        </a:p>
      </dsp:txBody>
      <dsp:txXfrm>
        <a:off x="6013763" y="507800"/>
        <a:ext cx="3928663" cy="243930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12/10/2020</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78775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12/10/2020</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59402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12/10/2020</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366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12/10/2020</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44030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12/10/2020</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2030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12/10/2020</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11128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12/10/2020</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3325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12/10/2020</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89935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12/10/2020</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0159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12/10/2020</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17482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12/10/2020</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20757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12/10/2020</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355037150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search?q=%CE%BB%CE%BF%CE%B9%CE%BC%CF%8C%CF%83+%CF%84%CF%89%CE%BD+%CE%B1%CE%B8%CE%B7%CE%BD%CF%8E%CE%BD&amp;sxsrf=ALeKk02bfZISCfCrobe0lcF793j8JRBZHA:1607456279555&amp;source=lnms&amp;tbm=isch&amp;sa=X&amp;ved=2ahUKEwjB-6Kkkb_tAhWHCuwKHbiuCz8Q_AUoAXoECAQQAw&amp;biw=1366&amp;bih=657#imgrc=FOXCkoUnWEYKF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search?q=%CF%80%CE%B5%CF%81%CE%B9%CE%BA%CE%BB%CE%B7%CF%83&amp;sxsrf=ALeKk01IirOacimLD-SBOpr_7MYNqkU7pw:1607525541362&amp;source=lnms&amp;tbm=isch&amp;sa=X&amp;ved=2ahUKEwjurvCmk8HtAhXFyIUKHeNgBz8Q_AUoAXoECAQQAw&amp;biw=1366&amp;bih=657#imgrc=uJgitglvDvact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B%CE%BF%CE%B9%CE%BC%CF%8C%CF%82_%CF%84%CF%89%CE%BD_%CE%91%CE%B8%CE%B7%CE%BD%CF%8E%CE%BD"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3">
            <a:extLst>
              <a:ext uri="{FF2B5EF4-FFF2-40B4-BE49-F238E27FC236}">
                <a16:creationId xmlns:a16="http://schemas.microsoft.com/office/drawing/2014/main" id="{BAF2E09A-4026-48E8-BF24-4BB884B1E0D9}"/>
              </a:ext>
            </a:extLst>
          </p:cNvPr>
          <p:cNvPicPr>
            <a:picLocks noChangeAspect="1"/>
          </p:cNvPicPr>
          <p:nvPr/>
        </p:nvPicPr>
        <p:blipFill rotWithShape="1">
          <a:blip r:embed="rId2">
            <a:alphaModFix amt="20000"/>
          </a:blip>
          <a:srcRect t="8869" r="6" b="6727"/>
          <a:stretch/>
        </p:blipFill>
        <p:spPr>
          <a:xfrm>
            <a:off x="20" y="10"/>
            <a:ext cx="12188932" cy="6857326"/>
          </a:xfrm>
          <a:prstGeom prst="rect">
            <a:avLst/>
          </a:prstGeom>
        </p:spPr>
      </p:pic>
      <p:sp>
        <p:nvSpPr>
          <p:cNvPr id="22"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Τίτλος 1"/>
          <p:cNvSpPr>
            <a:spLocks noGrp="1"/>
          </p:cNvSpPr>
          <p:nvPr>
            <p:ph type="ctrTitle"/>
          </p:nvPr>
        </p:nvSpPr>
        <p:spPr>
          <a:xfrm>
            <a:off x="1524000" y="1122363"/>
            <a:ext cx="9144000" cy="2387600"/>
          </a:xfrm>
        </p:spPr>
        <p:txBody>
          <a:bodyPr>
            <a:normAutofit/>
          </a:bodyPr>
          <a:lstStyle/>
          <a:p>
            <a:r>
              <a:rPr lang="el-GR" i="1" dirty="0">
                <a:solidFill>
                  <a:srgbClr val="FFFFFF"/>
                </a:solidFill>
                <a:cs typeface="Calibri Light"/>
              </a:rPr>
              <a:t>Ο ΛΟΙΜΟΣ ΣΤΗΝ ΑΘΗΝΑ </a:t>
            </a:r>
          </a:p>
        </p:txBody>
      </p:sp>
      <p:sp>
        <p:nvSpPr>
          <p:cNvPr id="3" name="Υπότιτλος 2"/>
          <p:cNvSpPr>
            <a:spLocks noGrp="1"/>
          </p:cNvSpPr>
          <p:nvPr>
            <p:ph type="subTitle" idx="1"/>
          </p:nvPr>
        </p:nvSpPr>
        <p:spPr>
          <a:xfrm>
            <a:off x="1524000" y="3602038"/>
            <a:ext cx="9144000" cy="1655762"/>
          </a:xfrm>
        </p:spPr>
        <p:txBody>
          <a:bodyPr vert="horz" lIns="91440" tIns="45720" rIns="91440" bIns="45720" rtlCol="0" anchor="t">
            <a:normAutofit/>
          </a:bodyPr>
          <a:lstStyle/>
          <a:p>
            <a:r>
              <a:rPr lang="el-GR" sz="2200" u="sng" dirty="0">
                <a:solidFill>
                  <a:srgbClr val="FFFFFF"/>
                </a:solidFill>
                <a:cs typeface="Calibri"/>
              </a:rPr>
              <a:t>Φοιτήτρια:</a:t>
            </a:r>
            <a:r>
              <a:rPr lang="el-GR" sz="2200" dirty="0">
                <a:solidFill>
                  <a:srgbClr val="FFFFFF"/>
                </a:solidFill>
                <a:cs typeface="Calibri"/>
              </a:rPr>
              <a:t> Μαρία Σταυροπούλου</a:t>
            </a:r>
          </a:p>
          <a:p>
            <a:r>
              <a:rPr lang="el-GR" sz="2200" u="sng" dirty="0">
                <a:solidFill>
                  <a:srgbClr val="FFFFFF"/>
                </a:solidFill>
                <a:cs typeface="Calibri"/>
              </a:rPr>
              <a:t>Τμήμα</a:t>
            </a:r>
            <a:r>
              <a:rPr lang="el-GR" sz="2200" dirty="0">
                <a:solidFill>
                  <a:srgbClr val="FFFFFF"/>
                </a:solidFill>
                <a:cs typeface="Calibri"/>
              </a:rPr>
              <a:t> : Φιλολογίας</a:t>
            </a:r>
          </a:p>
          <a:p>
            <a:r>
              <a:rPr lang="el-GR" sz="2200" u="sng" dirty="0">
                <a:solidFill>
                  <a:srgbClr val="FFFFFF"/>
                </a:solidFill>
                <a:cs typeface="Calibri"/>
              </a:rPr>
              <a:t>Υπεύθυνη καθηγήτρια </a:t>
            </a:r>
            <a:r>
              <a:rPr lang="el-GR" sz="2200" dirty="0">
                <a:solidFill>
                  <a:srgbClr val="FFFFFF"/>
                </a:solidFill>
                <a:cs typeface="Calibri"/>
              </a:rPr>
              <a:t>:  </a:t>
            </a:r>
            <a:r>
              <a:rPr lang="el-GR" sz="2200" dirty="0" err="1">
                <a:solidFill>
                  <a:srgbClr val="FFFFFF"/>
                </a:solidFill>
                <a:cs typeface="Calibri"/>
              </a:rPr>
              <a:t>Σύρκου</a:t>
            </a:r>
            <a:r>
              <a:rPr lang="el-GR" sz="2200" dirty="0">
                <a:solidFill>
                  <a:srgbClr val="FFFFFF"/>
                </a:solidFill>
                <a:cs typeface="Calibri"/>
              </a:rPr>
              <a:t> Αγγελική </a:t>
            </a:r>
          </a:p>
        </p:txBody>
      </p:sp>
      <p:sp>
        <p:nvSpPr>
          <p:cNvPr id="4" name="TextBox 3">
            <a:extLst>
              <a:ext uri="{FF2B5EF4-FFF2-40B4-BE49-F238E27FC236}">
                <a16:creationId xmlns:a16="http://schemas.microsoft.com/office/drawing/2014/main" id="{D2232CA9-4A23-4F81-A356-8023CB12D5B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spTree>
    <p:extLst>
      <p:ext uri="{BB962C8B-B14F-4D97-AF65-F5344CB8AC3E}">
        <p14:creationId xmlns:p14="http://schemas.microsoft.com/office/powerpoint/2010/main" val="23251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396A1C-8376-4D89-A3E8-31F3A71D616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sp>
        <p:nvSpPr>
          <p:cNvPr id="5" name="TextBox 4">
            <a:extLst>
              <a:ext uri="{FF2B5EF4-FFF2-40B4-BE49-F238E27FC236}">
                <a16:creationId xmlns:a16="http://schemas.microsoft.com/office/drawing/2014/main" id="{31A24AB7-8C7A-4B78-BE11-528129B6CB9B}"/>
              </a:ext>
            </a:extLst>
          </p:cNvPr>
          <p:cNvSpPr txBox="1"/>
          <p:nvPr/>
        </p:nvSpPr>
        <p:spPr>
          <a:xfrm>
            <a:off x="554069" y="597201"/>
            <a:ext cx="1101017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t>    </a:t>
            </a:r>
            <a:r>
              <a:rPr lang="el-GR" sz="4000" dirty="0"/>
              <a:t>    </a:t>
            </a:r>
            <a:r>
              <a:rPr lang="el-GR" sz="4000" dirty="0">
                <a:solidFill>
                  <a:srgbClr val="FF0000"/>
                </a:solidFill>
              </a:rPr>
              <a:t> </a:t>
            </a:r>
            <a:r>
              <a:rPr lang="el-GR" sz="4000" b="1" u="sng" dirty="0">
                <a:solidFill>
                  <a:srgbClr val="FF0000"/>
                </a:solidFill>
              </a:rPr>
              <a:t>ΑΠΟΤΕΛΕΣΜΑΤΑ ΛΟΙΜΟΥ (2.49.6-2.49.8)</a:t>
            </a:r>
          </a:p>
          <a:p>
            <a:r>
              <a:rPr lang="el-GR" sz="4000" dirty="0"/>
              <a:t>Τους κατείχε μια αδυναμία ανάπαυσης, καθώς και αϋπνία. Το σώμα άντεχε την ταλαιπωρία παρόλο που η άκμαζε η νόσος. Με αυτό τον τρόπο, οι περισσότεροι πέθαιναν την έβδομη ή ένατη μέρα , από πυρετό. Όσοι γλύτωναν από αυτό, η ασθένεια προσέλαβε την κοιλιά και προκαλούσε έλκος στομάχου καθώς και διάρροια και πέθαιναν από την εξάντληση. </a:t>
            </a:r>
          </a:p>
        </p:txBody>
      </p:sp>
    </p:spTree>
    <p:extLst>
      <p:ext uri="{BB962C8B-B14F-4D97-AF65-F5344CB8AC3E}">
        <p14:creationId xmlns:p14="http://schemas.microsoft.com/office/powerpoint/2010/main" val="2079919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7FB3E3-9F50-4B87-B09C-42A852D97891}"/>
              </a:ext>
            </a:extLst>
          </p:cNvPr>
          <p:cNvSpPr txBox="1"/>
          <p:nvPr/>
        </p:nvSpPr>
        <p:spPr>
          <a:xfrm>
            <a:off x="540590" y="439948"/>
            <a:ext cx="1111082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000" dirty="0"/>
              <a:t>Αυτό γινόταν διότι η ασθένεια ενώ είχε προσβάλλει το κεφάλι εξαπλωνόταν σε όλο το σώμα. Αν κάποιος γλύτωνε τον θάνατο, η ασθένεια θα επιτίθετο στα άκρα του σώματος. Η ασθένεια πρόσβαλε τα αιδοία και τα δάχτυλα χεριών και ποδιών. Μερικοί έχασαν και τα μάτια τους. Επιπλέον, όσοι είχαν θεραπευτεί πάθαιναν γενική  αμνησία και δεν θυμούνταν κανέναν. </a:t>
            </a:r>
          </a:p>
        </p:txBody>
      </p:sp>
    </p:spTree>
    <p:extLst>
      <p:ext uri="{BB962C8B-B14F-4D97-AF65-F5344CB8AC3E}">
        <p14:creationId xmlns:p14="http://schemas.microsoft.com/office/powerpoint/2010/main" val="247449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BDF8FE-2BFB-4F96-B0A1-BA4F528F348A}"/>
              </a:ext>
            </a:extLst>
          </p:cNvPr>
          <p:cNvSpPr txBox="1"/>
          <p:nvPr/>
        </p:nvSpPr>
        <p:spPr>
          <a:xfrm>
            <a:off x="540589" y="641231"/>
            <a:ext cx="10981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t>                 </a:t>
            </a:r>
            <a:r>
              <a:rPr lang="el-GR" sz="3600" b="1" u="sng" dirty="0"/>
              <a:t> </a:t>
            </a:r>
            <a:r>
              <a:rPr lang="el-GR" sz="3600" b="1" u="sng" dirty="0">
                <a:solidFill>
                  <a:srgbClr val="FF0000"/>
                </a:solidFill>
              </a:rPr>
              <a:t> ΧΑΡΑΚΤΗΡΑΣ ΝΟΣΟΥ (2.50.1 - 2.50. 2)</a:t>
            </a:r>
          </a:p>
          <a:p>
            <a:r>
              <a:rPr lang="el-GR" sz="3600" dirty="0"/>
              <a:t>Η νόσος, δεν μπορούσε να περιγραφεί με ακρίβεια πάντως δεν επρόκειτο για μια συνηθισμένη νόσο, κοινή. Ξεπερνούσε την ανθρώπινη αντοχή, καθώς τα όρνεα και τα τετράποδα δεν πλησίαζαν τους νεκρούς που έμεναν άταφοι. Αν τα πλησίαζαν, και τα έτρωγαν θα πέθαιναν και αυτά μαζί. Απόδειξη αποτελεί η εξαφάνιση των ορνέων ενώ τα σκυλιά ήταν έντονο το φαινόμενο διότι συμβίωναν με τους ανθρώπους.</a:t>
            </a:r>
          </a:p>
        </p:txBody>
      </p:sp>
    </p:spTree>
    <p:extLst>
      <p:ext uri="{BB962C8B-B14F-4D97-AF65-F5344CB8AC3E}">
        <p14:creationId xmlns:p14="http://schemas.microsoft.com/office/powerpoint/2010/main" val="380487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8189B7-096E-4F35-BA81-B2197A822FC6}"/>
              </a:ext>
            </a:extLst>
          </p:cNvPr>
          <p:cNvSpPr txBox="1"/>
          <p:nvPr/>
        </p:nvSpPr>
        <p:spPr>
          <a:xfrm>
            <a:off x="598099" y="598099"/>
            <a:ext cx="1096704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600" b="1" u="sng">
                <a:solidFill>
                  <a:srgbClr val="FF0000"/>
                </a:solidFill>
              </a:rPr>
              <a:t>ΓΙΑΤΙ ΠΕΘΑΙΝΑΝ ΟΙ ΑΝΘΡΩΠΟΙ (2.51.2-2.51.5)</a:t>
            </a:r>
          </a:p>
          <a:p>
            <a:r>
              <a:rPr lang="el-GR" sz="3600" b="1" dirty="0"/>
              <a:t>Δεν υπήρχε επαρκής νοσηλεία καθώς δεν βρέθηκε κανένα αποτελεσματικό φάρμακο αφού εκείνο που ωφελούσε τον ένα έβλαπτε τον άλλον. Κανένας οργανισμός δεν ήταν τόσο ισχυρός για να </a:t>
            </a:r>
            <a:r>
              <a:rPr lang="el-GR" sz="3600" b="1"/>
              <a:t>αντισταθεί στην ασθένεια, αλλά όλοι υπέκυπταν.</a:t>
            </a:r>
          </a:p>
          <a:p>
            <a:r>
              <a:rPr lang="el-GR" sz="3600" b="1"/>
              <a:t>Μόλις, μάθαιναν ότι νοσούσαν αποθαρρύνονταν και  αποδέσμευαν  το πνεύμα τους στη τύχη, με αποτέλεσμα </a:t>
            </a:r>
            <a:r>
              <a:rPr lang="el-GR" sz="3600" b="1" dirty="0"/>
              <a:t>να αφήνονται στην ασθένεια.</a:t>
            </a:r>
          </a:p>
          <a:p>
            <a:endParaRPr lang="el-GR" sz="3600" b="1" dirty="0"/>
          </a:p>
        </p:txBody>
      </p:sp>
    </p:spTree>
    <p:extLst>
      <p:ext uri="{BB962C8B-B14F-4D97-AF65-F5344CB8AC3E}">
        <p14:creationId xmlns:p14="http://schemas.microsoft.com/office/powerpoint/2010/main" val="823246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FC1C80-570E-4395-80BE-F766660A54C3}"/>
              </a:ext>
            </a:extLst>
          </p:cNvPr>
          <p:cNvSpPr txBox="1"/>
          <p:nvPr/>
        </p:nvSpPr>
        <p:spPr>
          <a:xfrm>
            <a:off x="611577" y="554067"/>
            <a:ext cx="10909539"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400" dirty="0"/>
              <a:t>Επιπροσθέτως, εφόσον ο ένας δεχόταν θεραπεία από τον άλλον έτσι μολύνονταν και πέθαιναν σαν πρόβατα. Είτε επικοινωνούσαν μεταξύ τους είτε όχι πέθαιναν </a:t>
            </a:r>
            <a:r>
              <a:rPr lang="el-GR" sz="4400" dirty="0" err="1"/>
              <a:t>εγκαταλελημμένοι</a:t>
            </a:r>
            <a:r>
              <a:rPr lang="el-GR" sz="4400" dirty="0"/>
              <a:t> από την μόλυνση.</a:t>
            </a:r>
          </a:p>
        </p:txBody>
      </p:sp>
    </p:spTree>
    <p:extLst>
      <p:ext uri="{BB962C8B-B14F-4D97-AF65-F5344CB8AC3E}">
        <p14:creationId xmlns:p14="http://schemas.microsoft.com/office/powerpoint/2010/main" val="12127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7407B6-2308-4C8F-8CC4-33AA0644C80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dirty="0"/>
          </a:p>
        </p:txBody>
      </p:sp>
      <p:pic>
        <p:nvPicPr>
          <p:cNvPr id="3" name="Εικόνα 3" descr="Εικόνα που περιέχει άτομο, άτομα, γυναίκα, άνδρας&#10;&#10;Περιγραφή που δημιουργήθηκε αυτόματα">
            <a:extLst>
              <a:ext uri="{FF2B5EF4-FFF2-40B4-BE49-F238E27FC236}">
                <a16:creationId xmlns:a16="http://schemas.microsoft.com/office/drawing/2014/main" id="{89A4EEB5-4A8C-44CB-AE9D-5D07E8244EE1}"/>
              </a:ext>
            </a:extLst>
          </p:cNvPr>
          <p:cNvPicPr>
            <a:picLocks noChangeAspect="1"/>
          </p:cNvPicPr>
          <p:nvPr/>
        </p:nvPicPr>
        <p:blipFill>
          <a:blip r:embed="rId2"/>
          <a:stretch>
            <a:fillRect/>
          </a:stretch>
        </p:blipFill>
        <p:spPr>
          <a:xfrm>
            <a:off x="971910" y="653764"/>
            <a:ext cx="6495690" cy="5047264"/>
          </a:xfrm>
          <a:prstGeom prst="rect">
            <a:avLst/>
          </a:prstGeom>
        </p:spPr>
      </p:pic>
      <p:sp>
        <p:nvSpPr>
          <p:cNvPr id="4" name="TextBox 3">
            <a:extLst>
              <a:ext uri="{FF2B5EF4-FFF2-40B4-BE49-F238E27FC236}">
                <a16:creationId xmlns:a16="http://schemas.microsoft.com/office/drawing/2014/main" id="{27FD4C1A-670D-48EF-AA3A-BC8DCBB61836}"/>
              </a:ext>
            </a:extLst>
          </p:cNvPr>
          <p:cNvSpPr txBox="1"/>
          <p:nvPr/>
        </p:nvSpPr>
        <p:spPr>
          <a:xfrm>
            <a:off x="1316966" y="5845834"/>
            <a:ext cx="50723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400" b="1" u="sng" dirty="0"/>
              <a:t>ΛΟΙΜΟΣ ΤΩΝ ΑΘΗΝΑΙΩΝ 430 </a:t>
            </a:r>
            <a:r>
              <a:rPr lang="el-GR" sz="2400" b="1" u="sng" dirty="0" err="1"/>
              <a:t>π.Χ</a:t>
            </a:r>
            <a:r>
              <a:rPr lang="el-GR" b="1" dirty="0"/>
              <a:t> </a:t>
            </a:r>
          </a:p>
        </p:txBody>
      </p:sp>
      <p:sp>
        <p:nvSpPr>
          <p:cNvPr id="10" name="TextBox 9">
            <a:extLst>
              <a:ext uri="{FF2B5EF4-FFF2-40B4-BE49-F238E27FC236}">
                <a16:creationId xmlns:a16="http://schemas.microsoft.com/office/drawing/2014/main" id="{59F3977E-B9CE-4E8B-8BA9-4B5D13377260}"/>
              </a:ext>
            </a:extLst>
          </p:cNvPr>
          <p:cNvSpPr txBox="1"/>
          <p:nvPr/>
        </p:nvSpPr>
        <p:spPr>
          <a:xfrm>
            <a:off x="7943131" y="581924"/>
            <a:ext cx="327516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ea typeface="+mn-lt"/>
                <a:cs typeface="+mn-lt"/>
                <a:hlinkClick r:id="rId3"/>
              </a:rPr>
              <a:t>https://www.google.com/search?q=%CE%BB%CE%BF%CE%B9%CE%BC%CF%8C%CF%83+%CF%84%CF%89%CE%BD+%CE%B1%CE%B8%CE%B7%CE%BD%CF%8E%CE%BD&amp;sxsrf=ALeKk02bfZISCfCrobe0lcF793j8JRBZHA:1607456279555&amp;source=lnms&amp;tbm=isch&amp;sa=X&amp;ved=2ahUKEwjB-6Kkkb_tAhWHCuwKHbiuCz8Q_AUoAXoECAQQAw&amp;biw=1366&amp;bih=657#imgrc=FOXCkoUnWEYKFM</a:t>
            </a:r>
            <a:r>
              <a:rPr lang="el-GR" dirty="0">
                <a:ea typeface="+mn-lt"/>
                <a:cs typeface="+mn-lt"/>
              </a:rPr>
              <a:t>  </a:t>
            </a:r>
            <a:endParaRPr lang="el-GR" dirty="0"/>
          </a:p>
        </p:txBody>
      </p:sp>
    </p:spTree>
    <p:extLst>
      <p:ext uri="{BB962C8B-B14F-4D97-AF65-F5344CB8AC3E}">
        <p14:creationId xmlns:p14="http://schemas.microsoft.com/office/powerpoint/2010/main" val="3127229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7FB88D-AE66-4AAD-BFDC-BBCCFE89DDC2}"/>
              </a:ext>
            </a:extLst>
          </p:cNvPr>
          <p:cNvSpPr txBox="1"/>
          <p:nvPr/>
        </p:nvSpPr>
        <p:spPr>
          <a:xfrm>
            <a:off x="598099" y="698740"/>
            <a:ext cx="10967047"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600" b="1" i="1" u="sng" dirty="0">
                <a:solidFill>
                  <a:srgbClr val="FF0000"/>
                </a:solidFill>
              </a:rPr>
              <a:t>Ταλαιπωρία πληθυσμού στην πόλη (2.52)</a:t>
            </a:r>
          </a:p>
          <a:p>
            <a:r>
              <a:rPr lang="el-GR" sz="3200" i="1" dirty="0"/>
              <a:t>Επειδή δεν υπήρχαν σπίτια, ζούσαν εντός  παραπηγμάτων ενώ μισοπεθαμένοι κυλιόντουσαν στους δρόμους προς στις βρύσες γιατί επιθυμούσαν νερό. Οι ιεροί περίβολοι ήταν γεμάτους νεκρούς , ο οποίοι πέθαιναν μέσα σ' αυτούς. Οι άνθρωποι τρέπονταν προς τα θεία διότι δεν γνώριζαν το τέλος. Όλα τα έθιμα καταπατήθηκαν και τους νεκρούς τους έθαβαν όπως μπορούσε ο καθένας. Επειδή, υλικά για την ταφή δεν υπήρχαν και κατέφευγαν σε </a:t>
            </a:r>
            <a:r>
              <a:rPr lang="el-GR" sz="3200" i="1" dirty="0" err="1"/>
              <a:t>αποστρεφή</a:t>
            </a:r>
            <a:r>
              <a:rPr lang="el-GR" sz="3200" i="1" dirty="0"/>
              <a:t> μέσα. Δηλαδή τοποθετούσαν τον νεκρό πάνω σε ξένη φωτιά ή ενώ καιγόταν ήδη άλλος νεκρούς, πετούσαν και τον δικό τους και έφευγαν.  </a:t>
            </a:r>
          </a:p>
          <a:p>
            <a:endParaRPr lang="el-GR" sz="3200" b="1" i="1" u="sng" dirty="0">
              <a:solidFill>
                <a:srgbClr val="FF0000"/>
              </a:solidFill>
            </a:endParaRPr>
          </a:p>
        </p:txBody>
      </p:sp>
    </p:spTree>
    <p:extLst>
      <p:ext uri="{BB962C8B-B14F-4D97-AF65-F5344CB8AC3E}">
        <p14:creationId xmlns:p14="http://schemas.microsoft.com/office/powerpoint/2010/main" val="18225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6">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0">
            <a:extLst>
              <a:ext uri="{FF2B5EF4-FFF2-40B4-BE49-F238E27FC236}">
                <a16:creationId xmlns:a16="http://schemas.microsoft.com/office/drawing/2014/main" id="{5E82C932-D9E1-46DB-A264-8CA218615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F1A249-9D5B-41B4-B705-00BBAC1C16C3}"/>
              </a:ext>
            </a:extLst>
          </p:cNvPr>
          <p:cNvSpPr txBox="1"/>
          <p:nvPr/>
        </p:nvSpPr>
        <p:spPr>
          <a:xfrm>
            <a:off x="838200" y="1223005"/>
            <a:ext cx="10515600" cy="2387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6000" dirty="0">
                <a:solidFill>
                  <a:srgbClr val="71B959"/>
                </a:solidFill>
                <a:latin typeface="+mj-lt"/>
                <a:cs typeface="Angsana New"/>
              </a:rPr>
              <a:t> ΕΠΙΔΡΑΣΗ ΛΟΙΜΟΥ ΣΤΟΥΣ  ΥΓΙΕΙΣ ΑΝΘΡΩΠΟΥΣ</a:t>
            </a:r>
          </a:p>
          <a:p>
            <a:pPr algn="ctr">
              <a:lnSpc>
                <a:spcPct val="90000"/>
              </a:lnSpc>
              <a:spcBef>
                <a:spcPct val="0"/>
              </a:spcBef>
              <a:spcAft>
                <a:spcPts val="600"/>
              </a:spcAft>
            </a:pPr>
            <a:r>
              <a:rPr lang="en-US" sz="3600" dirty="0">
                <a:latin typeface="+mj-lt"/>
                <a:cs typeface="Angsana New"/>
              </a:rPr>
              <a:t>(2.53.2 -2. 53.4), ( 2.54.2- 2.54.5) </a:t>
            </a:r>
          </a:p>
        </p:txBody>
      </p:sp>
    </p:spTree>
    <p:extLst>
      <p:ext uri="{BB962C8B-B14F-4D97-AF65-F5344CB8AC3E}">
        <p14:creationId xmlns:p14="http://schemas.microsoft.com/office/powerpoint/2010/main" val="315667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8BBDC5-54C5-4ADA-970A-C87591C9D095}"/>
              </a:ext>
            </a:extLst>
          </p:cNvPr>
          <p:cNvSpPr txBox="1"/>
          <p:nvPr/>
        </p:nvSpPr>
        <p:spPr>
          <a:xfrm>
            <a:off x="612477" y="554967"/>
            <a:ext cx="11053311" cy="3072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dirty="0"/>
          </a:p>
        </p:txBody>
      </p:sp>
      <p:sp>
        <p:nvSpPr>
          <p:cNvPr id="3" name="TextBox 2">
            <a:extLst>
              <a:ext uri="{FF2B5EF4-FFF2-40B4-BE49-F238E27FC236}">
                <a16:creationId xmlns:a16="http://schemas.microsoft.com/office/drawing/2014/main" id="{272CF2F4-A364-47DC-8A45-48AF916F724A}"/>
              </a:ext>
            </a:extLst>
          </p:cNvPr>
          <p:cNvSpPr txBox="1"/>
          <p:nvPr/>
        </p:nvSpPr>
        <p:spPr>
          <a:xfrm>
            <a:off x="713118" y="713117"/>
            <a:ext cx="10866407"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600" dirty="0"/>
              <a:t>Οι άνθρωποι που παρέμειναν υγιείς προσπαθούσαν να περάσουν την ζωή τους όμορφα, όσο γίνεται πιο γρήγορα, επιδιδόμενοι στις απολαύσεις  καθώς θεωρούσαν εφήμερα και την ζωή και τον πλούτο. Ο φόβος των θεών δεν τους εμπόδισε , ούτε ο ανθρώπινος νόμος εφόσον έκριναν πως δεν υπήρχε διαφορά ανάμεσα στην ευσέβεια και την ασέβεια. Κανένας, δεν πίστευε πως θα ζήσει για να τιμωρηθεί για τα εγκλήματά του οπότε ζούσε μια ζωή εύλογη.</a:t>
            </a:r>
          </a:p>
        </p:txBody>
      </p:sp>
    </p:spTree>
    <p:extLst>
      <p:ext uri="{BB962C8B-B14F-4D97-AF65-F5344CB8AC3E}">
        <p14:creationId xmlns:p14="http://schemas.microsoft.com/office/powerpoint/2010/main" val="2419447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F2C2EACF-9133-4A39-A18C-837627AC6BB1}"/>
              </a:ext>
            </a:extLst>
          </p:cNvPr>
          <p:cNvGraphicFramePr/>
          <p:nvPr>
            <p:extLst>
              <p:ext uri="{D42A27DB-BD31-4B8C-83A1-F6EECF244321}">
                <p14:modId xmlns:p14="http://schemas.microsoft.com/office/powerpoint/2010/main" val="1338374912"/>
              </p:ext>
            </p:extLst>
          </p:nvPr>
        </p:nvGraphicFramePr>
        <p:xfrm>
          <a:off x="4124326" y="609600"/>
          <a:ext cx="7458074"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3852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F45339-CA2F-4375-95DB-970299E20D5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dirty="0"/>
          </a:p>
        </p:txBody>
      </p:sp>
      <p:sp>
        <p:nvSpPr>
          <p:cNvPr id="3" name="TextBox 2">
            <a:extLst>
              <a:ext uri="{FF2B5EF4-FFF2-40B4-BE49-F238E27FC236}">
                <a16:creationId xmlns:a16="http://schemas.microsoft.com/office/drawing/2014/main" id="{9C705059-F8BF-49FB-98EC-4549F0D576A8}"/>
              </a:ext>
            </a:extLst>
          </p:cNvPr>
          <p:cNvSpPr txBox="1"/>
          <p:nvPr/>
        </p:nvSpPr>
        <p:spPr>
          <a:xfrm>
            <a:off x="611578" y="985388"/>
            <a:ext cx="10967048"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000" dirty="0"/>
              <a:t>Τ</a:t>
            </a:r>
            <a:r>
              <a:rPr lang="el-GR" sz="3600" dirty="0"/>
              <a:t>ο 430</a:t>
            </a:r>
            <a:r>
              <a:rPr lang="el-GR" sz="4400" dirty="0"/>
              <a:t> </a:t>
            </a:r>
            <a:r>
              <a:rPr lang="el-GR" sz="3600" dirty="0" err="1"/>
              <a:t>π.Χ</a:t>
            </a:r>
            <a:r>
              <a:rPr lang="el-GR" sz="3600" dirty="0"/>
              <a:t> σύμφωνα με την μαρτυρία του Θουκυδίδη στην Αθήνα ξέσπασε  μια επιδημία μεγάλη, ο λεγόμενος "λοιμός"  που απλώθηκε στο μεγαλύτερο μέρος του πληθυσμού. Ο ίδιος ο Θουκυδίδης νόσησε από την επιδημική  νόσου αλλά κατάφερε να τον ξεπεράσει. Η νόσος επανεμφανίστηκε αργότερα το 427/426π.Χ. , η οποία ήταν μεταδοτική τόσο στον άνθρωπο όσο και στα ζώα.  Η μαρτυρία του Θουκυδίδη ήταν έγκυρη και περιγραφική διότι  ο ίδιος υπήρξε αυτόπτης μάρτυρας.  </a:t>
            </a:r>
          </a:p>
        </p:txBody>
      </p:sp>
    </p:spTree>
    <p:extLst>
      <p:ext uri="{BB962C8B-B14F-4D97-AF65-F5344CB8AC3E}">
        <p14:creationId xmlns:p14="http://schemas.microsoft.com/office/powerpoint/2010/main" val="3844972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E0C134-584A-4513-ACC9-45D5B4CDF88C}"/>
              </a:ext>
            </a:extLst>
          </p:cNvPr>
          <p:cNvSpPr txBox="1"/>
          <p:nvPr/>
        </p:nvSpPr>
        <p:spPr>
          <a:xfrm>
            <a:off x="698740" y="468702"/>
            <a:ext cx="1101018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t>                                                 </a:t>
            </a:r>
            <a:r>
              <a:rPr lang="el-GR" sz="4000" b="1" u="sng" dirty="0">
                <a:solidFill>
                  <a:srgbClr val="FF0000"/>
                </a:solidFill>
              </a:rPr>
              <a:t>Το τέλος του Περικλή</a:t>
            </a:r>
          </a:p>
          <a:p>
            <a:r>
              <a:rPr lang="el-GR" sz="3200" dirty="0"/>
              <a:t>                         (Πλούταρχος, </a:t>
            </a:r>
            <a:r>
              <a:rPr lang="el-GR" sz="3200" i="1" dirty="0"/>
              <a:t>Περικλής</a:t>
            </a:r>
            <a:r>
              <a:rPr lang="el-GR" sz="3200" dirty="0"/>
              <a:t> 38.1-4, 39.3)</a:t>
            </a:r>
          </a:p>
          <a:p>
            <a:endParaRPr lang="el-GR" sz="3200" dirty="0"/>
          </a:p>
          <a:p>
            <a:r>
              <a:rPr lang="el-GR" sz="3200" dirty="0"/>
              <a:t> </a:t>
            </a:r>
            <a:r>
              <a:rPr lang="el-GR" sz="4000" dirty="0"/>
              <a:t>Η επιδημία χτύπησε και τον Περικλή. Όμως, δεν παρουσίασε οξύτητα και ορμή όπως σε άλλους. Ήταν, ήπια αλλά μακροχρόνια  και είχε  διάφορες φάσεις: εξαντλούσε σιγά σιγά το σώμα του και ερείπωνε το φρόνημα της ψυχής του.</a:t>
            </a:r>
          </a:p>
          <a:p>
            <a:endParaRPr lang="el-GR" sz="3200" dirty="0"/>
          </a:p>
        </p:txBody>
      </p:sp>
    </p:spTree>
    <p:extLst>
      <p:ext uri="{BB962C8B-B14F-4D97-AF65-F5344CB8AC3E}">
        <p14:creationId xmlns:p14="http://schemas.microsoft.com/office/powerpoint/2010/main" val="4168979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AEF6C-D4F2-4EBB-B707-9E4DD28AC7FE}"/>
              </a:ext>
            </a:extLst>
          </p:cNvPr>
          <p:cNvSpPr txBox="1"/>
          <p:nvPr/>
        </p:nvSpPr>
        <p:spPr>
          <a:xfrm>
            <a:off x="598099" y="684363"/>
            <a:ext cx="1101018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600" dirty="0"/>
              <a:t>Ενώ, πλησίαζε η ώρα του θανάτου του , είχαν μαζευτεί γύρω του οι πιο επίσημοι πολίτες μαζί με όσους είχαν επιζήσει  και συζητούσαν περί της αρετής και απαριθμούσαν τα τρόπαια και τις πράξεις του που είχε καταφέρει. Τα τρόπαια ήταν εννιά που είχε καταφέρει να κερδίσει σαν αρχηγός της Αθήνας. Την ίδια ώρα που συζητούσαν  αυτά ο Περικλής είχε χάσει τις αισθήσεις του. Ο ίδιος πρόσεχε την συζήτηση και τους διέκοψε λέγοντας γιατί μνημονεύουν και επαινούν τα έργα του εφόσον βοήθησε τύχη και άλλοι στρατηγοί.</a:t>
            </a:r>
          </a:p>
        </p:txBody>
      </p:sp>
    </p:spTree>
    <p:extLst>
      <p:ext uri="{BB962C8B-B14F-4D97-AF65-F5344CB8AC3E}">
        <p14:creationId xmlns:p14="http://schemas.microsoft.com/office/powerpoint/2010/main" val="1502372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8745BE2A-51FC-4767-8F23-FD32F628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2000">
                <a:srgbClr val="504CE5">
                  <a:alpha val="40000"/>
                </a:srgb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extBox 1">
            <a:extLst>
              <a:ext uri="{FF2B5EF4-FFF2-40B4-BE49-F238E27FC236}">
                <a16:creationId xmlns:a16="http://schemas.microsoft.com/office/drawing/2014/main" id="{1BD8E995-A88D-4C43-83BE-3A5B8777AF0F}"/>
              </a:ext>
            </a:extLst>
          </p:cNvPr>
          <p:cNvGraphicFramePr/>
          <p:nvPr>
            <p:extLst>
              <p:ext uri="{D42A27DB-BD31-4B8C-83A1-F6EECF244321}">
                <p14:modId xmlns:p14="http://schemas.microsoft.com/office/powerpoint/2010/main" val="1693216616"/>
              </p:ext>
            </p:extLst>
          </p:nvPr>
        </p:nvGraphicFramePr>
        <p:xfrm>
          <a:off x="838200" y="3152775"/>
          <a:ext cx="10515600" cy="3024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2743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ame 15">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97027DB-3152-49C9-A9EE-A14D2231E378}"/>
              </a:ext>
            </a:extLst>
          </p:cNvPr>
          <p:cNvSpPr txBox="1"/>
          <p:nvPr/>
        </p:nvSpPr>
        <p:spPr>
          <a:xfrm>
            <a:off x="838199" y="857251"/>
            <a:ext cx="4581525" cy="207645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400" b="1" i="1" u="sng">
                <a:gradFill flip="none" rotWithShape="1">
                  <a:gsLst>
                    <a:gs pos="0">
                      <a:schemeClr val="accent5">
                        <a:alpha val="70000"/>
                      </a:schemeClr>
                    </a:gs>
                    <a:gs pos="100000">
                      <a:schemeClr val="accent1">
                        <a:alpha val="70000"/>
                      </a:schemeClr>
                    </a:gs>
                  </a:gsLst>
                  <a:lin ang="0" scaled="1"/>
                  <a:tileRect/>
                </a:gradFill>
                <a:latin typeface="+mj-lt"/>
                <a:cs typeface="Angsana New" panose="02020603050405020304" pitchFamily="18" charset="-34"/>
              </a:rPr>
              <a:t>ΠΕΡΙΚΛΗΣ</a:t>
            </a:r>
          </a:p>
        </p:txBody>
      </p:sp>
      <p:sp>
        <p:nvSpPr>
          <p:cNvPr id="11" name="TextBox 10">
            <a:extLst>
              <a:ext uri="{FF2B5EF4-FFF2-40B4-BE49-F238E27FC236}">
                <a16:creationId xmlns:a16="http://schemas.microsoft.com/office/drawing/2014/main" id="{A6FB35C6-C849-40B4-9E2C-1CF78D7C268A}"/>
              </a:ext>
            </a:extLst>
          </p:cNvPr>
          <p:cNvSpPr txBox="1"/>
          <p:nvPr/>
        </p:nvSpPr>
        <p:spPr>
          <a:xfrm>
            <a:off x="838199" y="3190875"/>
            <a:ext cx="4581526" cy="298608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110000"/>
              </a:lnSpc>
              <a:spcAft>
                <a:spcPts val="600"/>
              </a:spcAft>
              <a:buClr>
                <a:schemeClr val="tx2">
                  <a:lumMod val="10000"/>
                  <a:lumOff val="90000"/>
                </a:schemeClr>
              </a:buClr>
              <a:buSzPct val="80000"/>
              <a:buFont typeface="Wingdings" panose="05000000000000000000" pitchFamily="2" charset="2"/>
              <a:buChar char="§"/>
            </a:pPr>
            <a:r>
              <a:rPr lang="en-US">
                <a:solidFill>
                  <a:schemeClr val="tx2">
                    <a:alpha val="60000"/>
                  </a:schemeClr>
                </a:solidFill>
                <a:hlinkClick r:id="rId2"/>
              </a:rPr>
              <a:t>https://www.google.com/search?q=%CF%80%CE%B5%CF%81%CE%B9%CE%BA%CE%BB%CE%B7%CF%83&amp;sxsrf=ALeKk01IirOacimLD-SBOpr_7MYNqkU7pw:1607525541362&amp;source=lnms&amp;tbm=isch&amp;sa=X&amp;ved=2ahUKEwjurvCmk8HtAhXFyIUKHeNgBz8Q_AUoAXoECAQQAw&amp;biw=1366&amp;bih=657#imgrc=uJgitglvDvactM</a:t>
            </a:r>
            <a:r>
              <a:rPr lang="en-US">
                <a:solidFill>
                  <a:schemeClr val="tx2">
                    <a:alpha val="60000"/>
                  </a:schemeClr>
                </a:solidFill>
              </a:rPr>
              <a:t> </a:t>
            </a:r>
          </a:p>
        </p:txBody>
      </p:sp>
      <p:pic>
        <p:nvPicPr>
          <p:cNvPr id="3" name="Εικόνα 3" descr="Εικόνα που περιέχει άνδρας, κτίριο, ντύσιμο, αναζήτηση&#10;&#10;Περιγραφή που δημιουργήθηκε αυτόματα">
            <a:extLst>
              <a:ext uri="{FF2B5EF4-FFF2-40B4-BE49-F238E27FC236}">
                <a16:creationId xmlns:a16="http://schemas.microsoft.com/office/drawing/2014/main" id="{C1DC1253-FB4E-4707-9A1E-67F159C0AFD7}"/>
              </a:ext>
            </a:extLst>
          </p:cNvPr>
          <p:cNvPicPr>
            <a:picLocks noChangeAspect="1"/>
          </p:cNvPicPr>
          <p:nvPr/>
        </p:nvPicPr>
        <p:blipFill rotWithShape="1">
          <a:blip r:embed="rId3"/>
          <a:srcRect l="16886" r="11137"/>
          <a:stretch/>
        </p:blipFill>
        <p:spPr>
          <a:xfrm>
            <a:off x="6096000" y="488577"/>
            <a:ext cx="5606425" cy="5880845"/>
          </a:xfrm>
          <a:prstGeom prst="rect">
            <a:avLst/>
          </a:prstGeom>
        </p:spPr>
      </p:pic>
      <p:sp>
        <p:nvSpPr>
          <p:cNvPr id="2" name="TextBox 1">
            <a:extLst>
              <a:ext uri="{FF2B5EF4-FFF2-40B4-BE49-F238E27FC236}">
                <a16:creationId xmlns:a16="http://schemas.microsoft.com/office/drawing/2014/main" id="{9EB350CB-5E8F-4BDF-8E3F-D44E29928FE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l-GR"/>
          </a:p>
        </p:txBody>
      </p:sp>
      <p:sp>
        <p:nvSpPr>
          <p:cNvPr id="9" name="TextBox 8">
            <a:extLst>
              <a:ext uri="{FF2B5EF4-FFF2-40B4-BE49-F238E27FC236}">
                <a16:creationId xmlns:a16="http://schemas.microsoft.com/office/drawing/2014/main" id="{B1136D06-3FD3-43F9-865F-1378FDE539A1}"/>
              </a:ext>
            </a:extLst>
          </p:cNvPr>
          <p:cNvSpPr txBox="1"/>
          <p:nvPr/>
        </p:nvSpPr>
        <p:spPr>
          <a:xfrm>
            <a:off x="8922589" y="8712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dirty="0"/>
          </a:p>
        </p:txBody>
      </p:sp>
    </p:spTree>
    <p:extLst>
      <p:ext uri="{BB962C8B-B14F-4D97-AF65-F5344CB8AC3E}">
        <p14:creationId xmlns:p14="http://schemas.microsoft.com/office/powerpoint/2010/main" val="2372292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8DE68B-8699-4E84-A879-B988198F3CB9}"/>
              </a:ext>
            </a:extLst>
          </p:cNvPr>
          <p:cNvSpPr txBox="1"/>
          <p:nvPr/>
        </p:nvSpPr>
        <p:spPr>
          <a:xfrm>
            <a:off x="626854" y="540589"/>
            <a:ext cx="22353915"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600" b="1" u="sng" dirty="0">
                <a:solidFill>
                  <a:srgbClr val="FF0000"/>
                </a:solidFill>
              </a:rPr>
              <a:t> Βιβλιογραφία </a:t>
            </a:r>
          </a:p>
          <a:p>
            <a:endParaRPr lang="el-GR" sz="2400" b="1" u="sng" dirty="0">
              <a:solidFill>
                <a:srgbClr val="FF0000"/>
              </a:solidFill>
            </a:endParaRPr>
          </a:p>
          <a:p>
            <a:endParaRPr lang="el-GR" sz="2400" b="1" u="sng" dirty="0">
              <a:solidFill>
                <a:srgbClr val="FF0000"/>
              </a:solidFill>
            </a:endParaRPr>
          </a:p>
          <a:p>
            <a:r>
              <a:rPr lang="el-GR" sz="2400" b="1" dirty="0"/>
              <a:t>1) ΘΟΥΚΥΔΙΔΗΣ , 99. - </a:t>
            </a:r>
            <a:r>
              <a:rPr lang="el-GR" sz="2400" b="1" dirty="0" err="1"/>
              <a:t>Ιστορίαι</a:t>
            </a:r>
            <a:r>
              <a:rPr lang="el-GR" sz="2400" b="1" dirty="0"/>
              <a:t> 2, 47-54 </a:t>
            </a:r>
          </a:p>
          <a:p>
            <a:r>
              <a:rPr lang="el-GR" sz="2400" b="1" dirty="0"/>
              <a:t>   </a:t>
            </a:r>
          </a:p>
          <a:p>
            <a:r>
              <a:rPr lang="el-GR" sz="2400" b="1" dirty="0"/>
              <a:t> 2) ΠΛΟΥΤΑΡΧΟΣ (Περικλής 38.1- 39.4)</a:t>
            </a:r>
          </a:p>
          <a:p>
            <a:endParaRPr lang="el-GR" sz="2400" b="1" dirty="0"/>
          </a:p>
          <a:p>
            <a:r>
              <a:rPr lang="el-GR" sz="2400" b="1" dirty="0"/>
              <a:t> 3) ΕΠΙΤΟΜΗ ΙΣΤΟΡΙΑ ΤΗΣ ΑΡΧΑΙΑΣ ΕΛΛΑΔΑΣ (2.000-31 </a:t>
            </a:r>
            <a:r>
              <a:rPr lang="el-GR" sz="2400" b="1" dirty="0" err="1"/>
              <a:t>π.Χ</a:t>
            </a:r>
            <a:r>
              <a:rPr lang="el-GR" sz="2400" b="1" dirty="0"/>
              <a:t>) MOSSE </a:t>
            </a:r>
          </a:p>
          <a:p>
            <a:r>
              <a:rPr lang="el-GR" sz="2400" b="1" dirty="0"/>
              <a:t>CLAYDE, SCHNAPP- GOYRBEILION ANNIE.</a:t>
            </a:r>
          </a:p>
        </p:txBody>
      </p:sp>
    </p:spTree>
    <p:extLst>
      <p:ext uri="{BB962C8B-B14F-4D97-AF65-F5344CB8AC3E}">
        <p14:creationId xmlns:p14="http://schemas.microsoft.com/office/powerpoint/2010/main" val="1822027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DB2E73-F302-4E1B-A6EC-A5A9EBB57E26}"/>
              </a:ext>
            </a:extLst>
          </p:cNvPr>
          <p:cNvSpPr txBox="1"/>
          <p:nvPr/>
        </p:nvSpPr>
        <p:spPr>
          <a:xfrm>
            <a:off x="3588589" y="2438401"/>
            <a:ext cx="290135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sz="8000" u="sng" dirty="0">
                <a:solidFill>
                  <a:srgbClr val="FF0000"/>
                </a:solidFill>
              </a:rPr>
              <a:t>ΤΕΛΟΣ</a:t>
            </a:r>
          </a:p>
        </p:txBody>
      </p:sp>
    </p:spTree>
    <p:extLst>
      <p:ext uri="{BB962C8B-B14F-4D97-AF65-F5344CB8AC3E}">
        <p14:creationId xmlns:p14="http://schemas.microsoft.com/office/powerpoint/2010/main" val="3011193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0CBA99-DD2C-4766-ABD1-74261948901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pic>
        <p:nvPicPr>
          <p:cNvPr id="3" name="Εικόνα 3" descr="Εικόνα που περιέχει άνδρας, κτίριο, γλυπτική, κουστούμι&#10;&#10;Περιγραφή που δημιουργήθηκε αυτόματα">
            <a:extLst>
              <a:ext uri="{FF2B5EF4-FFF2-40B4-BE49-F238E27FC236}">
                <a16:creationId xmlns:a16="http://schemas.microsoft.com/office/drawing/2014/main" id="{287CE28B-F88A-40F3-8598-11F2C22969E7}"/>
              </a:ext>
            </a:extLst>
          </p:cNvPr>
          <p:cNvPicPr>
            <a:picLocks noChangeAspect="1"/>
          </p:cNvPicPr>
          <p:nvPr/>
        </p:nvPicPr>
        <p:blipFill>
          <a:blip r:embed="rId2"/>
          <a:stretch>
            <a:fillRect/>
          </a:stretch>
        </p:blipFill>
        <p:spPr>
          <a:xfrm>
            <a:off x="569344" y="623576"/>
            <a:ext cx="5934973" cy="5754621"/>
          </a:xfrm>
          <a:prstGeom prst="rect">
            <a:avLst/>
          </a:prstGeom>
        </p:spPr>
      </p:pic>
      <p:sp>
        <p:nvSpPr>
          <p:cNvPr id="4" name="TextBox 3">
            <a:extLst>
              <a:ext uri="{FF2B5EF4-FFF2-40B4-BE49-F238E27FC236}">
                <a16:creationId xmlns:a16="http://schemas.microsoft.com/office/drawing/2014/main" id="{1CE90345-8457-46DA-9077-E04BD9B22520}"/>
              </a:ext>
            </a:extLst>
          </p:cNvPr>
          <p:cNvSpPr txBox="1"/>
          <p:nvPr/>
        </p:nvSpPr>
        <p:spPr>
          <a:xfrm>
            <a:off x="7196407" y="191991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u="sng" dirty="0"/>
              <a:t>ΘΟΥΚΥΔΙΔΗΣ</a:t>
            </a:r>
            <a:r>
              <a:rPr lang="el-GR" b="1" dirty="0"/>
              <a:t> </a:t>
            </a:r>
            <a:r>
              <a:rPr lang="el-GR" dirty="0"/>
              <a:t>ως έγκυρη μαρτυρία του λοιμού </a:t>
            </a:r>
          </a:p>
        </p:txBody>
      </p:sp>
      <p:sp>
        <p:nvSpPr>
          <p:cNvPr id="6" name="TextBox 5">
            <a:extLst>
              <a:ext uri="{FF2B5EF4-FFF2-40B4-BE49-F238E27FC236}">
                <a16:creationId xmlns:a16="http://schemas.microsoft.com/office/drawing/2014/main" id="{FCBD49B5-12BD-411F-941E-D522AADADAF8}"/>
              </a:ext>
            </a:extLst>
          </p:cNvPr>
          <p:cNvSpPr txBox="1"/>
          <p:nvPr/>
        </p:nvSpPr>
        <p:spPr>
          <a:xfrm>
            <a:off x="7253916" y="3098860"/>
            <a:ext cx="382150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ea typeface="+mn-lt"/>
                <a:cs typeface="+mn-lt"/>
                <a:hlinkClick r:id="rId3"/>
              </a:rPr>
              <a:t>https://el.wikipedia.org/wiki/%CE%9B%CE%BF%CE%B9%CE%BC%CF%8C%CF%82_%CF%84%CF%89%CE%BD_%CE%91%CE%B8%CE%B7%CE%BD%CF%8E%CE%BD</a:t>
            </a:r>
            <a:r>
              <a:rPr lang="el-GR" dirty="0">
                <a:ea typeface="+mn-lt"/>
                <a:cs typeface="+mn-lt"/>
              </a:rPr>
              <a:t>  </a:t>
            </a:r>
            <a:endParaRPr lang="el-GR" dirty="0"/>
          </a:p>
        </p:txBody>
      </p:sp>
    </p:spTree>
    <p:extLst>
      <p:ext uri="{BB962C8B-B14F-4D97-AF65-F5344CB8AC3E}">
        <p14:creationId xmlns:p14="http://schemas.microsoft.com/office/powerpoint/2010/main" val="403528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52755C-F757-475E-8255-FAF6A7511BC6}"/>
              </a:ext>
            </a:extLst>
          </p:cNvPr>
          <p:cNvSpPr txBox="1"/>
          <p:nvPr/>
        </p:nvSpPr>
        <p:spPr>
          <a:xfrm>
            <a:off x="4307457" y="971910"/>
            <a:ext cx="311701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400" b="1" u="sng" dirty="0"/>
              <a:t>ΘΟΥΚΥΔΙΔΗΣ</a:t>
            </a:r>
            <a:r>
              <a:rPr lang="el-GR" sz="2400" dirty="0"/>
              <a:t> </a:t>
            </a:r>
          </a:p>
          <a:p>
            <a:r>
              <a:rPr lang="el-GR" sz="2400" i="1" dirty="0"/>
              <a:t>99.- </a:t>
            </a:r>
            <a:r>
              <a:rPr lang="el-GR" sz="2400" i="1" dirty="0" err="1"/>
              <a:t>Ιστορίαι</a:t>
            </a:r>
            <a:r>
              <a:rPr lang="el-GR" sz="2400" i="1" dirty="0"/>
              <a:t> 2. 47. 3 </a:t>
            </a:r>
          </a:p>
        </p:txBody>
      </p:sp>
      <p:sp>
        <p:nvSpPr>
          <p:cNvPr id="3" name="TextBox 2">
            <a:extLst>
              <a:ext uri="{FF2B5EF4-FFF2-40B4-BE49-F238E27FC236}">
                <a16:creationId xmlns:a16="http://schemas.microsoft.com/office/drawing/2014/main" id="{80F92F07-BE47-486D-9750-096F468D9D9F}"/>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dirty="0"/>
          </a:p>
        </p:txBody>
      </p:sp>
      <p:sp>
        <p:nvSpPr>
          <p:cNvPr id="4" name="TextBox 3">
            <a:extLst>
              <a:ext uri="{FF2B5EF4-FFF2-40B4-BE49-F238E27FC236}">
                <a16:creationId xmlns:a16="http://schemas.microsoft.com/office/drawing/2014/main" id="{62D25EFC-0549-4B2D-9BEB-4F74DD13C2C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sp>
        <p:nvSpPr>
          <p:cNvPr id="5" name="TextBox 4">
            <a:extLst>
              <a:ext uri="{FF2B5EF4-FFF2-40B4-BE49-F238E27FC236}">
                <a16:creationId xmlns:a16="http://schemas.microsoft.com/office/drawing/2014/main" id="{273F680D-EB73-40ED-BDCB-5B6EA8ED4DE1}"/>
              </a:ext>
            </a:extLst>
          </p:cNvPr>
          <p:cNvSpPr txBox="1"/>
          <p:nvPr/>
        </p:nvSpPr>
        <p:spPr>
          <a:xfrm>
            <a:off x="598098" y="1633267"/>
            <a:ext cx="1111082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200" dirty="0"/>
              <a:t>Σύμφωνα με το δεύτερο βιβλίο </a:t>
            </a:r>
            <a:r>
              <a:rPr lang="el-GR" sz="3200" b="1" dirty="0"/>
              <a:t>( 2.47. 3 , 4)</a:t>
            </a:r>
            <a:r>
              <a:rPr lang="el-GR" sz="3200" dirty="0"/>
              <a:t>  αναφέρεται ότι πρώτη φορά ο λοιμός στην Αθήνα εμφανίστηκε πριν την εισβολή  και δημιούργησε τόση μεγάλη καταστροφή ενώ είχε παρουσιαστεί και σε άλλες πόλεις,  όπως στην Λήμνο. Ωστόσο, οι γιατροί δεν κατάφεραν να εξαλείψουν την επιδημική αρρώστια καθώς δεν γνώριζαν την θεραπεία ούτε καμία άλλη θεότητα ή ναός  μπορούσε να βοηθήσει.</a:t>
            </a:r>
          </a:p>
        </p:txBody>
      </p:sp>
    </p:spTree>
    <p:extLst>
      <p:ext uri="{BB962C8B-B14F-4D97-AF65-F5344CB8AC3E}">
        <p14:creationId xmlns:p14="http://schemas.microsoft.com/office/powerpoint/2010/main" val="139608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BDA738-3C25-4046-BCB1-C9553C57EAE7}"/>
              </a:ext>
            </a:extLst>
          </p:cNvPr>
          <p:cNvSpPr txBox="1"/>
          <p:nvPr/>
        </p:nvSpPr>
        <p:spPr>
          <a:xfrm>
            <a:off x="637953" y="483080"/>
            <a:ext cx="11128477" cy="50671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600" b="1" dirty="0"/>
              <a:t>( 48. 1, 2)  </a:t>
            </a:r>
            <a:r>
              <a:rPr lang="el-GR" sz="3600" dirty="0"/>
              <a:t>Ο λοιμός ξεκίνησε  από την Νότια Αίγυπτο στην Αιθιοπία, την Αίγυπτο και την Λιβύη που κατέληξε σε όλη την επικράτεια της Περσικής Αυτοκρατορίας. (2) Ξαφνικά, η νόσος παρουσιάστηκε  στην Αθήνα και εντόπισε τους κατοίκους του Πειραιά. Πίστεψαν, οι κάτοικοι ότι αυτό είχε γίνει διότι οι Πελοποννήσιοι  είχαν ρίξει δηλητήριο στις δεξαμενές με νερό. Όμως, στη διάρκεια αναθεώρησαν καθώς έβλεπαν να πεθαίνουν πολλοί σε όλη την πόλη.</a:t>
            </a:r>
          </a:p>
        </p:txBody>
      </p:sp>
      <p:sp>
        <p:nvSpPr>
          <p:cNvPr id="3" name="TextBox 2">
            <a:extLst>
              <a:ext uri="{FF2B5EF4-FFF2-40B4-BE49-F238E27FC236}">
                <a16:creationId xmlns:a16="http://schemas.microsoft.com/office/drawing/2014/main" id="{5C8AA19C-937F-44B2-B535-EA6E1687AEF8}"/>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dirty="0"/>
          </a:p>
        </p:txBody>
      </p:sp>
    </p:spTree>
    <p:extLst>
      <p:ext uri="{BB962C8B-B14F-4D97-AF65-F5344CB8AC3E}">
        <p14:creationId xmlns:p14="http://schemas.microsoft.com/office/powerpoint/2010/main" val="208079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0202C-EF56-44FE-8C25-DB8614D0B692}"/>
              </a:ext>
            </a:extLst>
          </p:cNvPr>
          <p:cNvSpPr txBox="1"/>
          <p:nvPr/>
        </p:nvSpPr>
        <p:spPr>
          <a:xfrm>
            <a:off x="850605" y="497456"/>
            <a:ext cx="10757674" cy="52122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000" b="1" dirty="0"/>
              <a:t>(48.3.) </a:t>
            </a:r>
            <a:r>
              <a:rPr lang="el-GR" sz="4000" dirty="0"/>
              <a:t> Ο καθένας μπορούσε να μιλήσει για τις αιτίες ή την προέλευση την νόσου είτε ένας απλός πολίτης ή με την ιδιότητα του γιατρού. Ο Θουκυδίδης, όμως που ο ίδιος νόσησε μίλησε για τη πορεία της μολυσματικής  νόσου και περιέγραψε τα συμπτώματα της με βάση αυτά που βίωσε για να βοηθήσει όσους επιθυμούσαν να ασχοληθούν για την διάγνωση</a:t>
            </a:r>
            <a:r>
              <a:rPr lang="el-GR" sz="3600" dirty="0"/>
              <a:t>.</a:t>
            </a:r>
          </a:p>
        </p:txBody>
      </p:sp>
    </p:spTree>
    <p:extLst>
      <p:ext uri="{BB962C8B-B14F-4D97-AF65-F5344CB8AC3E}">
        <p14:creationId xmlns:p14="http://schemas.microsoft.com/office/powerpoint/2010/main" val="255868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6676C3-D720-43D1-98BC-7D4CC4BDBC81}"/>
              </a:ext>
            </a:extLst>
          </p:cNvPr>
          <p:cNvSpPr txBox="1"/>
          <p:nvPr/>
        </p:nvSpPr>
        <p:spPr>
          <a:xfrm>
            <a:off x="454326" y="526212"/>
            <a:ext cx="11168331"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dirty="0"/>
              <a:t>                    </a:t>
            </a:r>
            <a:r>
              <a:rPr lang="el-GR" sz="3600" b="1" dirty="0"/>
              <a:t>  </a:t>
            </a:r>
            <a:r>
              <a:rPr lang="el-GR" sz="3600" b="1" u="sng" dirty="0">
                <a:solidFill>
                  <a:srgbClr val="FF0000"/>
                </a:solidFill>
              </a:rPr>
              <a:t>ΣΥΠΤΩΜΑΤΑ ΝΟΣΟΥ ( 2.49.2 - 2.49.5)</a:t>
            </a:r>
          </a:p>
          <a:p>
            <a:endParaRPr lang="el-GR" dirty="0"/>
          </a:p>
          <a:p>
            <a:r>
              <a:rPr lang="el-GR" sz="4000" dirty="0"/>
              <a:t>Στους υγιείς ανθρώπους παρουσιαζόταν με ξαφνικό ισχυρό πονοκέφαλο, με κοκκινίλες και φλεγμονή των ματιών. Επίσης, στο εσωτερικό του στόματος ο φάρυγγας και η γλώσσα γίνονταν κόκκινοι σαν αίμα και η αναπνοή ήταν αφύσικη και μύριζε άσχημα.</a:t>
            </a:r>
            <a:r>
              <a:rPr lang="el-GR" sz="3600" dirty="0"/>
              <a:t> </a:t>
            </a:r>
          </a:p>
          <a:p>
            <a:endParaRPr lang="el-GR" sz="3600" dirty="0"/>
          </a:p>
          <a:p>
            <a:endParaRPr lang="el-GR" sz="3600" dirty="0"/>
          </a:p>
          <a:p>
            <a:endParaRPr lang="el-GR" dirty="0"/>
          </a:p>
          <a:p>
            <a:endParaRPr lang="el-GR" dirty="0"/>
          </a:p>
        </p:txBody>
      </p:sp>
    </p:spTree>
    <p:extLst>
      <p:ext uri="{BB962C8B-B14F-4D97-AF65-F5344CB8AC3E}">
        <p14:creationId xmlns:p14="http://schemas.microsoft.com/office/powerpoint/2010/main" val="29399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DF1630-8B9F-44E0-9657-B6182D3B78B1}"/>
              </a:ext>
            </a:extLst>
          </p:cNvPr>
          <p:cNvSpPr txBox="1"/>
          <p:nvPr/>
        </p:nvSpPr>
        <p:spPr>
          <a:xfrm>
            <a:off x="574158" y="526212"/>
            <a:ext cx="11062875"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600" b="1" u="sng" dirty="0">
                <a:solidFill>
                  <a:srgbClr val="FF0000"/>
                </a:solidFill>
              </a:rPr>
              <a:t>Στην συνέχεια,</a:t>
            </a:r>
            <a:r>
              <a:rPr lang="el-GR" sz="3600" dirty="0"/>
              <a:t> όμως ακολουθούσε φτέρνισμα και βραχνάδα με πόνο στο στήθος συνοδεύοντας με ισχυρό βήχα. Όταν προσβαλλόταν στο στομάχι προκαλούσε στον ασθενή ναυτία, εμετούς χολής, τάση για εμετό η οποία προκαλούσε ισχυρό  σπασμό, που σε κάποιους εξασθενούσε ενώ σε άλλους συνεχιζόταν. </a:t>
            </a:r>
            <a:endParaRPr lang="el-GR" dirty="0">
              <a:solidFill>
                <a:srgbClr val="000000"/>
              </a:solidFill>
            </a:endParaRPr>
          </a:p>
          <a:p>
            <a:r>
              <a:rPr lang="el-GR" sz="3600" u="sng" dirty="0">
                <a:solidFill>
                  <a:srgbClr val="FF0000"/>
                </a:solidFill>
              </a:rPr>
              <a:t>Το σώμα εξωτερικά,</a:t>
            </a:r>
            <a:r>
              <a:rPr lang="el-GR" sz="3600" dirty="0"/>
              <a:t> δεν ήταν πολύ ζεστό, ούτε  ήταν ωχρό. Αντίθετα, κυριαρχούσε το κοκκινωπό και το </a:t>
            </a:r>
            <a:r>
              <a:rPr lang="el-GR" sz="3600" dirty="0" err="1"/>
              <a:t>μαυροκίτρινο</a:t>
            </a:r>
            <a:r>
              <a:rPr lang="el-GR" sz="3600" dirty="0"/>
              <a:t> χρώμα με εξανθήματα από μικρές φουσκάλες και δερματικά έλκη.</a:t>
            </a:r>
            <a:endParaRPr lang="el-GR" dirty="0"/>
          </a:p>
        </p:txBody>
      </p:sp>
    </p:spTree>
    <p:extLst>
      <p:ext uri="{BB962C8B-B14F-4D97-AF65-F5344CB8AC3E}">
        <p14:creationId xmlns:p14="http://schemas.microsoft.com/office/powerpoint/2010/main" val="282115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79364D-7D2B-4EE5-97DF-EF8808769C60}"/>
              </a:ext>
            </a:extLst>
          </p:cNvPr>
          <p:cNvSpPr txBox="1"/>
          <p:nvPr/>
        </p:nvSpPr>
        <p:spPr>
          <a:xfrm>
            <a:off x="612476" y="641230"/>
            <a:ext cx="1093829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000" u="sng" dirty="0">
                <a:solidFill>
                  <a:srgbClr val="FF0000"/>
                </a:solidFill>
              </a:rPr>
              <a:t>Το σώμα εσωτερικά</a:t>
            </a:r>
            <a:r>
              <a:rPr lang="el-GR" sz="4000" dirty="0">
                <a:solidFill>
                  <a:srgbClr val="FF0000"/>
                </a:solidFill>
              </a:rPr>
              <a:t>, </a:t>
            </a:r>
            <a:r>
              <a:rPr lang="el-GR" sz="4000" dirty="0"/>
              <a:t>θερμαινόταν τόσο που δεν άντεχαν ούτε τα πιο ελαφριά ρούχα ή σεντόνια και προτιμούσαν να ήταν γυμνοί. Ένιωθαν μεγάλη ευχαρίστηση όταν μπορούσαν να βουτήξουν στο κρύο νερό. Όταν κάποιοι έμεναν ανεπιτήρητοι ρίχνονταν στις δεξαμενές για να νιώσουν καλύτερα.</a:t>
            </a:r>
          </a:p>
        </p:txBody>
      </p:sp>
    </p:spTree>
    <p:extLst>
      <p:ext uri="{BB962C8B-B14F-4D97-AF65-F5344CB8AC3E}">
        <p14:creationId xmlns:p14="http://schemas.microsoft.com/office/powerpoint/2010/main" val="1202267271"/>
      </p:ext>
    </p:extLst>
  </p:cSld>
  <p:clrMapOvr>
    <a:masterClrMapping/>
  </p:clrMapOvr>
</p:sld>
</file>

<file path=ppt/theme/theme1.xml><?xml version="1.0" encoding="utf-8"?>
<a:theme xmlns:a="http://schemas.openxmlformats.org/drawingml/2006/main" name="Luminous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otalTime>11</TotalTime>
  <Words>1638</Words>
  <Application>Microsoft Office PowerPoint</Application>
  <PresentationFormat>Ευρεία οθόνη</PresentationFormat>
  <Paragraphs>57</Paragraphs>
  <Slides>25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25</vt:i4>
      </vt:variant>
    </vt:vector>
  </HeadingPairs>
  <TitlesOfParts>
    <vt:vector size="30" baseType="lpstr">
      <vt:lpstr>Arial</vt:lpstr>
      <vt:lpstr>Avenir Next LT Pro</vt:lpstr>
      <vt:lpstr>Sabon Next LT</vt:lpstr>
      <vt:lpstr>Wingdings</vt:lpstr>
      <vt:lpstr>LuminousVTI</vt:lpstr>
      <vt:lpstr>Ο ΛΟΙΜΟΣ ΣΤΗΝ ΑΘΗΝΑ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 1</dc:creator>
  <cp:lastModifiedBy>Σύρκου Αγγελική</cp:lastModifiedBy>
  <cp:revision>1495</cp:revision>
  <dcterms:created xsi:type="dcterms:W3CDTF">2020-12-07T16:18:11Z</dcterms:created>
  <dcterms:modified xsi:type="dcterms:W3CDTF">2020-12-10T15:41:27Z</dcterms:modified>
</cp:coreProperties>
</file>