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74" r:id="rId5"/>
    <p:sldId id="258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CD868AB-B169-42A2-813B-FC8743187017}" type="datetimeFigureOut">
              <a:rPr lang="el-GR" smtClean="0"/>
              <a:t>24/2/2015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B5B616B-F9CE-4665-9BF2-F6D1B0F94240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en.wikipedia.org/wiki/File:Fenno-Ugrian_languages.p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en.wikipedia.org/wiki/File:Lenguas_altaicas.pn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hunmagyar.org/turan/caucasus/caucaus.ma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gr/url?sa=i&amp;rct=j&amp;q=&amp;esrc=s&amp;source=images&amp;cd=&amp;cad=rja&amp;uact=8&amp;ved=0CAcQjRw&amp;url=http%3A%2F%2Farif-collections.blogspot.com%2F2011%2F07%2Fwhre-is-lombok-gogs-island-mendengar.html&amp;ei=D23sVMW1ApfVap7cgPAF&amp;bvm=bv.86475890,d.d2s&amp;psig=AFQjCNHWkdCQq_SlwX9HPeek7kqxgW_Lgg&amp;ust=1424866896315198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en.wikipedia.org/wiki/File:South_Asian_Language_Families.jpg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gr/url?sa=i&amp;rct=j&amp;q=&amp;esrc=s&amp;source=images&amp;cd=&amp;cad=rja&amp;uact=8&amp;ved=0CAcQjRw&amp;url=http%3A%2F%2Fglobal-conferences.eu%2Fhong-kong%2F&amp;ei=I97sVJnDLMXuUNWMgegF&amp;bvm=bv.86475890,d.d24&amp;psig=AFQjCNEJKIGmjWBOM5-QCycuLXmZDT1Z2w&amp;ust=1424895881171215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hyperlink" Target="http://www.google.gr/url?sa=i&amp;rct=j&amp;q=&amp;esrc=s&amp;source=images&amp;cd=&amp;cad=rja&amp;uact=8&amp;ved=0CAcQjRw&amp;url=http%3A%2F%2Fmapsof.net%2Fmap%2Fchina-hong-kong-location-map&amp;ei=v97sVOmyHIP8UPibgpAL&amp;bvm=bv.86475890,d.d24&amp;psig=AFQjCNGBKqXwwM73qMM4BM2RWTklssWhCg&amp;ust=1424896001419289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gr/url?sa=i&amp;rct=j&amp;q=&amp;esrc=s&amp;source=images&amp;cd=&amp;cad=rja&amp;uact=8&amp;ved=0CAcQjRw&amp;url=http%3A%2F%2Fpixgood.com%2Fafrican-language.html&amp;ei=UuLsVPPcLsa3UeL6gPAG&amp;bvm=bv.86475890,d.d24&amp;psig=AFQjCNExkkBKUsdqYKqk863RwKjEKLRLOw&amp;ust=1424896901353948" TargetMode="External"/><Relationship Id="rId2" Type="http://schemas.openxmlformats.org/officeDocument/2006/relationships/hyperlink" Target="http://www.google.gr/url?sa=i&amp;rct=j&amp;q=&amp;esrc=s&amp;source=images&amp;cd=&amp;cad=rja&amp;uact=8&amp;ved=0CAcQjRw&amp;url=http%3A%2F%2Fen.wikipedia.org%2Fwiki%2FCategory%3ALanguages_of_Africa&amp;ei=COLsVO6XF8LuUsGbgsAF&amp;bvm=bv.86475890,d.d24&amp;psig=AFQjCNExkkBKUsdqYKqk863RwKjEKLRLOw&amp;ust=1424896901353948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CAcQjRw&amp;url=http%3A%2F%2Fcesran.org%2Fwho-is-eurasia-the-advent-of-politics-into-geography.html&amp;ei=d1rsVKvxE4_1arjagPAC&amp;bvm=bv.86475890,d.d2s&amp;psig=AFQjCNFyaQ579efP3SUzLFWelH75OgHyXw&amp;ust=1424862045694436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File:Language_families_of_Asia.pn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Οι γλώσσες του Κόσμου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Ι: Ευρασία και Αφρική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{{{mapalt}}}">
            <a:hlinkClick r:id="rId2" tooltip="{{{mapalt}}}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9499" y="1124744"/>
            <a:ext cx="6041347" cy="4752528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Ουραλικές γλώσσες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Φωνηεντική αρμονία</a:t>
            </a:r>
          </a:p>
          <a:p>
            <a:r>
              <a:rPr lang="el-GR" dirty="0" smtClean="0"/>
              <a:t>Πλούσιο πτωτικό σύστημα (λ.χ. Φινλανδική 15, Ουγγρική 17 πτώσεις)</a:t>
            </a:r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15616" y="3284985"/>
          <a:ext cx="6696744" cy="3463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186"/>
                <a:gridCol w="1674186"/>
                <a:gridCol w="1674186"/>
                <a:gridCol w="1674186"/>
              </a:tblGrid>
              <a:tr h="720079">
                <a:tc>
                  <a:txBody>
                    <a:bodyPr/>
                    <a:lstStyle/>
                    <a:p>
                      <a:r>
                        <a:rPr lang="el-GR" dirty="0" smtClean="0"/>
                        <a:t>ΟΥΓΓΡΙΚΗ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Θέση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Μετακίνηση προς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Απομάκρυνση</a:t>
                      </a:r>
                      <a:r>
                        <a:rPr lang="el-GR" baseline="0" dirty="0" smtClean="0"/>
                        <a:t> από</a:t>
                      </a:r>
                      <a:endParaRPr lang="el-GR" dirty="0"/>
                    </a:p>
                  </a:txBody>
                  <a:tcPr/>
                </a:tc>
              </a:tr>
              <a:tr h="408567">
                <a:tc>
                  <a:txBody>
                    <a:bodyPr/>
                    <a:lstStyle/>
                    <a:p>
                      <a:r>
                        <a:rPr lang="el-GR" dirty="0" smtClean="0"/>
                        <a:t>«μέσα»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haz</a:t>
                      </a:r>
                      <a:r>
                        <a:rPr lang="en-US" baseline="0" dirty="0" smtClean="0"/>
                        <a:t>-ban</a:t>
                      </a:r>
                    </a:p>
                    <a:p>
                      <a:r>
                        <a:rPr lang="el-GR" baseline="0" dirty="0" smtClean="0"/>
                        <a:t>Μέσα στο σπίτι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haz-ba</a:t>
                      </a:r>
                      <a:endParaRPr lang="el-GR" dirty="0" smtClean="0"/>
                    </a:p>
                    <a:p>
                      <a:r>
                        <a:rPr lang="el-GR" dirty="0" smtClean="0"/>
                        <a:t>Είσοδος στο σπίτι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haz-bol</a:t>
                      </a:r>
                      <a:endParaRPr lang="el-GR" dirty="0" smtClean="0"/>
                    </a:p>
                    <a:p>
                      <a:r>
                        <a:rPr lang="el-GR" dirty="0" smtClean="0"/>
                        <a:t>Έξοδος</a:t>
                      </a:r>
                      <a:r>
                        <a:rPr lang="el-GR" baseline="0" dirty="0" smtClean="0"/>
                        <a:t> από το σπίτι</a:t>
                      </a:r>
                      <a:endParaRPr lang="el-GR" dirty="0" smtClean="0"/>
                    </a:p>
                  </a:txBody>
                  <a:tcPr/>
                </a:tc>
              </a:tr>
              <a:tr h="408567">
                <a:tc>
                  <a:txBody>
                    <a:bodyPr/>
                    <a:lstStyle/>
                    <a:p>
                      <a:r>
                        <a:rPr lang="el-GR" dirty="0" smtClean="0"/>
                        <a:t>«πάνω»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haz</a:t>
                      </a:r>
                      <a:r>
                        <a:rPr lang="en-US" dirty="0" smtClean="0"/>
                        <a:t>-on</a:t>
                      </a:r>
                      <a:endParaRPr lang="el-GR" dirty="0" smtClean="0"/>
                    </a:p>
                    <a:p>
                      <a:r>
                        <a:rPr lang="el-GR" dirty="0" smtClean="0"/>
                        <a:t>Πάνω στο σπίτι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haz-ra</a:t>
                      </a:r>
                      <a:endParaRPr lang="el-GR" dirty="0" smtClean="0"/>
                    </a:p>
                    <a:p>
                      <a:r>
                        <a:rPr lang="el-GR" dirty="0" smtClean="0"/>
                        <a:t>Προς το πάνω στο σπίτι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haz-rol</a:t>
                      </a:r>
                      <a:endParaRPr lang="el-GR" dirty="0" smtClean="0"/>
                    </a:p>
                    <a:p>
                      <a:r>
                        <a:rPr lang="el-GR" dirty="0" smtClean="0"/>
                        <a:t>Απομάκρυνση από το σπίτι</a:t>
                      </a:r>
                      <a:endParaRPr lang="el-GR" dirty="0"/>
                    </a:p>
                  </a:txBody>
                  <a:tcPr/>
                </a:tc>
              </a:tr>
              <a:tr h="490339">
                <a:tc>
                  <a:txBody>
                    <a:bodyPr/>
                    <a:lstStyle/>
                    <a:p>
                      <a:r>
                        <a:rPr lang="el-GR" dirty="0" smtClean="0"/>
                        <a:t>«στο»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haz-nal</a:t>
                      </a:r>
                      <a:endParaRPr lang="el-GR" dirty="0" smtClean="0"/>
                    </a:p>
                    <a:p>
                      <a:r>
                        <a:rPr lang="el-GR" dirty="0" smtClean="0"/>
                        <a:t>Στο σπίτι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haz-hoz</a:t>
                      </a:r>
                      <a:endParaRPr lang="el-GR" dirty="0" smtClean="0"/>
                    </a:p>
                    <a:p>
                      <a:r>
                        <a:rPr lang="el-GR" dirty="0" smtClean="0"/>
                        <a:t>Προς το σπίτι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haz-tol</a:t>
                      </a:r>
                      <a:endParaRPr lang="el-GR" dirty="0" smtClean="0"/>
                    </a:p>
                    <a:p>
                      <a:r>
                        <a:rPr lang="el-GR" dirty="0" smtClean="0"/>
                        <a:t>Μακριά από το σπίτι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{{{mapalt}}}">
            <a:hlinkClick r:id="rId2" tooltip="{{{mapalt}}}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1459" y="2060848"/>
            <a:ext cx="5845353" cy="3312368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Αλταϊκές γλώσσες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Βασικό χαρακτηριστικό: Συγκολλητικές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hunmagyar.org/turan/caucasus/caucasu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662" y="548680"/>
            <a:ext cx="8298746" cy="630932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Καύκασος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Γλωσσικές ιδιαιτερότητες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3 κυρίως διαφορετικές οικογένειες γλωσσών</a:t>
            </a:r>
          </a:p>
          <a:p>
            <a:r>
              <a:rPr lang="el-GR" dirty="0" smtClean="0"/>
              <a:t>Κυρίως εργαστικές και συγκολλητικές γλώσσες</a:t>
            </a:r>
          </a:p>
          <a:p>
            <a:r>
              <a:rPr lang="el-GR" dirty="0" smtClean="0"/>
              <a:t>Μεγάλη πολυπλοκότητα στο μορφολογικό σύστημα</a:t>
            </a:r>
            <a:r>
              <a:rPr lang="en-US" dirty="0" smtClean="0"/>
              <a:t> (</a:t>
            </a:r>
            <a:r>
              <a:rPr lang="en-US" dirty="0" err="1" smtClean="0"/>
              <a:t>Tsez</a:t>
            </a:r>
            <a:r>
              <a:rPr lang="en-US" dirty="0" smtClean="0"/>
              <a:t>: </a:t>
            </a:r>
            <a:r>
              <a:rPr lang="el-GR" dirty="0" smtClean="0"/>
              <a:t>64 πτώσεις)</a:t>
            </a:r>
          </a:p>
          <a:p>
            <a:r>
              <a:rPr lang="el-GR" dirty="0" smtClean="0"/>
              <a:t>Πολλές γλώσσες με τεράστιο αριθμό συμφώνων (</a:t>
            </a:r>
            <a:r>
              <a:rPr lang="en-US" dirty="0" err="1" smtClean="0"/>
              <a:t>Ubykh</a:t>
            </a:r>
            <a:r>
              <a:rPr lang="en-US" dirty="0" smtClean="0"/>
              <a:t>: 80)</a:t>
            </a:r>
            <a:endParaRPr lang="el-GR" dirty="0" smtClean="0"/>
          </a:p>
          <a:p>
            <a:r>
              <a:rPr lang="el-GR" dirty="0" smtClean="0"/>
              <a:t>Προέλευση: Άγνωστη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γλώσσες της Άπω Ανατολής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2 βασικές οικογένειες:</a:t>
            </a:r>
          </a:p>
          <a:p>
            <a:pPr>
              <a:buNone/>
            </a:pPr>
            <a:r>
              <a:rPr lang="el-GR" dirty="0" smtClean="0"/>
              <a:t> α) Εσκιμο-Αλεουτική (εκτείνονται σε όλο τον Βόρειο κύκλο)</a:t>
            </a:r>
          </a:p>
          <a:p>
            <a:pPr>
              <a:buNone/>
            </a:pPr>
            <a:r>
              <a:rPr lang="el-GR" dirty="0" smtClean="0"/>
              <a:t>β) Τσούκατ-Καμτσάτκα</a:t>
            </a:r>
          </a:p>
          <a:p>
            <a:pPr>
              <a:buNone/>
            </a:pPr>
            <a:r>
              <a:rPr lang="el-GR" dirty="0" smtClean="0"/>
              <a:t>Αρκετές απομονωμένες: π.χ. Νιφχική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Αποτέλεσμα εικόνας για chukc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760884"/>
            <a:ext cx="2413767" cy="3972372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Τσούκτσι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Πολυσυνθετική γλώσσα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φαινόμενο της ενσωμάτωσης στην Τσούκτσι. Χαρακτηρίζεται πολυσυνθετική γλώσσα</a:t>
            </a:r>
          </a:p>
          <a:p>
            <a:r>
              <a:rPr lang="en-US" dirty="0" smtClean="0"/>
              <a:t>Man-</a:t>
            </a:r>
            <a:r>
              <a:rPr lang="en-US" dirty="0" err="1" smtClean="0"/>
              <a:t>nake</a:t>
            </a:r>
            <a:r>
              <a:rPr lang="en-US" dirty="0" smtClean="0"/>
              <a:t>-</a:t>
            </a:r>
            <a:r>
              <a:rPr lang="en-US" dirty="0" err="1" smtClean="0"/>
              <a:t>ure</a:t>
            </a:r>
            <a:r>
              <a:rPr lang="en-US" dirty="0" smtClean="0"/>
              <a:t>-</a:t>
            </a:r>
            <a:r>
              <a:rPr lang="en-US" dirty="0" err="1" smtClean="0"/>
              <a:t>qepl</a:t>
            </a:r>
            <a:r>
              <a:rPr lang="en-US" dirty="0" smtClean="0"/>
              <a:t>-</a:t>
            </a:r>
            <a:r>
              <a:rPr lang="en-US" dirty="0" err="1" smtClean="0"/>
              <a:t>uwicwen</a:t>
            </a:r>
            <a:r>
              <a:rPr lang="en-US" dirty="0" smtClean="0"/>
              <a:t>-</a:t>
            </a:r>
            <a:r>
              <a:rPr lang="en-US" dirty="0" err="1" smtClean="0"/>
              <a:t>mak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l-GR" sz="2400" dirty="0" smtClean="0"/>
              <a:t>αφήστε-εμάς-νύχτα-όλη-μπάλα-παίξουμε-εμείς</a:t>
            </a:r>
          </a:p>
          <a:p>
            <a:pPr>
              <a:buNone/>
            </a:pPr>
            <a:r>
              <a:rPr lang="el-GR" dirty="0" smtClean="0"/>
              <a:t>   «Ας παίξουμε μπάλα όλη την νύχτα»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Ιαπωνική-Κορεατική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Δύο γλώσσες με εντυπωσιακές δομικές ομοιότητες (π.χ. ΥΑΡ), όχι όμως γενετική συγγένεια</a:t>
            </a:r>
          </a:p>
          <a:p>
            <a:r>
              <a:rPr lang="el-GR" dirty="0" smtClean="0"/>
              <a:t>Σύστημα ευγενείας και στις δύο γλώσσες</a:t>
            </a:r>
          </a:p>
          <a:p>
            <a:r>
              <a:rPr lang="el-GR" dirty="0" smtClean="0"/>
              <a:t>Π.χ. Ιαπωνική</a:t>
            </a:r>
          </a:p>
          <a:p>
            <a:pPr>
              <a:buNone/>
            </a:pPr>
            <a:r>
              <a:rPr lang="en-US" dirty="0" smtClean="0"/>
              <a:t>(a) </a:t>
            </a:r>
            <a:r>
              <a:rPr lang="en-US" dirty="0" err="1" smtClean="0"/>
              <a:t>Taroo-ga</a:t>
            </a:r>
            <a:r>
              <a:rPr lang="el-GR" dirty="0" smtClean="0"/>
              <a:t>    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tegami</a:t>
            </a:r>
            <a:r>
              <a:rPr lang="en-US" dirty="0" smtClean="0"/>
              <a:t>-o</a:t>
            </a:r>
            <a:r>
              <a:rPr lang="el-GR" dirty="0" smtClean="0"/>
              <a:t>         </a:t>
            </a:r>
            <a:r>
              <a:rPr lang="en-US" dirty="0" smtClean="0"/>
              <a:t> </a:t>
            </a:r>
            <a:r>
              <a:rPr lang="en-US" dirty="0" err="1" smtClean="0"/>
              <a:t>yomu</a:t>
            </a:r>
            <a:endParaRPr lang="en-US" dirty="0" smtClean="0"/>
          </a:p>
          <a:p>
            <a:pPr>
              <a:buNone/>
            </a:pPr>
            <a:r>
              <a:rPr lang="en-US" sz="3000" dirty="0" smtClean="0"/>
              <a:t>      </a:t>
            </a:r>
            <a:r>
              <a:rPr lang="en-US" sz="3000" dirty="0" err="1" smtClean="0"/>
              <a:t>Taroo</a:t>
            </a:r>
            <a:r>
              <a:rPr lang="en-US" sz="3000" dirty="0" smtClean="0"/>
              <a:t>-</a:t>
            </a:r>
            <a:r>
              <a:rPr lang="el-GR" sz="3000" dirty="0" smtClean="0"/>
              <a:t>ΥΠΟΚ αυτό γράμμα-ΑΝΤΙΚ. διαβάζει</a:t>
            </a:r>
          </a:p>
          <a:p>
            <a:pPr>
              <a:buNone/>
            </a:pPr>
            <a:r>
              <a:rPr lang="en-US" dirty="0" smtClean="0"/>
              <a:t>(b) </a:t>
            </a:r>
            <a:r>
              <a:rPr lang="en-US" dirty="0" err="1" smtClean="0"/>
              <a:t>Taroo-ga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tegami</a:t>
            </a:r>
            <a:r>
              <a:rPr lang="en-US" dirty="0" smtClean="0"/>
              <a:t>-o </a:t>
            </a:r>
            <a:r>
              <a:rPr lang="en-US" dirty="0" err="1" smtClean="0"/>
              <a:t>yomi-masu</a:t>
            </a:r>
            <a:r>
              <a:rPr lang="en-US" dirty="0" smtClean="0"/>
              <a:t>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      (</a:t>
            </a:r>
            <a:r>
              <a:rPr lang="el-GR" dirty="0" smtClean="0"/>
              <a:t>Ευγενείας προς τον παραλήπτη)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Ν-ΝΑ 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Αρκετές γλωσσικές οικογένειες σε αυτή την περιοχή</a:t>
            </a:r>
          </a:p>
          <a:p>
            <a:r>
              <a:rPr lang="el-GR" dirty="0" smtClean="0"/>
              <a:t>Εκτεταμένη γλωσσική επαφή ανάμεσα στις περισσότερες κοινότητες – πολυγλωσσία και αμοιβαία επιρροή</a:t>
            </a:r>
          </a:p>
          <a:p>
            <a:r>
              <a:rPr lang="el-GR" dirty="0" smtClean="0"/>
              <a:t>Κυρίως απομονωτικές γλώσσες (λέξεις και όχι μορφήματα)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Στόχος: Γνωριμία με τις γλώσσες και τους ανθρώπους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Τυπολογικές συγκρίσεις και η μελέτη της διαφορετικότητας των γλωσσών δεν μπορούν να πραγματοποιηθούν χωρίς μια στοιχειώδη εξοικείωση με την γλωσσική ποικιλία του πλανήτη</a:t>
            </a:r>
          </a:p>
          <a:p>
            <a:r>
              <a:rPr lang="el-GR" dirty="0" smtClean="0"/>
              <a:t>Απαραίτητη γνώση κάποιων βασικών στοιχείων για τις γλωσσικές οικογένειες του πλανήτη (και αυτές οι βασικές γνώσεις είναι ευρήματα κυρίως της Τυπολογίας)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s://encrypted-tbn2.gstatic.com/images?q=tbn:ANd9GcQ8ANlKLWfFAh5koi8nin8NIUvOuVyMRz3DrD9d7iBMNiVwBOJ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9590" y="1196752"/>
            <a:ext cx="5558714" cy="44685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Ινδική χερσόνησος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Δύο βασικές οικογένειες: η ΙΕ και η Δραβιδική</a:t>
            </a:r>
          </a:p>
          <a:p>
            <a:r>
              <a:rPr lang="el-GR" dirty="0" smtClean="0"/>
              <a:t>Κάποιες απομονωμένες: Μπουρουσάσκι (ορεινά βόρειο Πακιστάν)</a:t>
            </a:r>
          </a:p>
          <a:p>
            <a:r>
              <a:rPr lang="el-GR" dirty="0" smtClean="0"/>
              <a:t>Ινδία: επίσημη πολιτική τριγλωσσίας (Χίντι, Αγγλική, τοπική)</a:t>
            </a:r>
          </a:p>
          <a:p>
            <a:r>
              <a:rPr lang="el-GR" dirty="0" smtClean="0"/>
              <a:t>Δραβιδικές γλώσσες: συγκολλητικές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South Asian Language Familie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811509"/>
            <a:ext cx="5040560" cy="5494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 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Κυρίως απομονωτικές γλώσσες με Υ-Ρ-Α</a:t>
            </a:r>
          </a:p>
          <a:p>
            <a:r>
              <a:rPr lang="el-GR" dirty="0" smtClean="0"/>
              <a:t>Βασικό χαρακτηριστικό: Μουσικός τόνος (</a:t>
            </a:r>
            <a:r>
              <a:rPr lang="en-US" dirty="0" err="1" smtClean="0"/>
              <a:t>forvo</a:t>
            </a:r>
            <a:r>
              <a:rPr lang="en-US" dirty="0" smtClean="0"/>
              <a:t>)</a:t>
            </a:r>
          </a:p>
          <a:p>
            <a:r>
              <a:rPr lang="el-GR" dirty="0" smtClean="0"/>
              <a:t>Κυρίαρχη γλώσσα της περιοχής: Κινεζική, με μακραίωνη παράδοση. Κινεζικά δάνεια σε πάρα πολλές γλώσσες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Κινεζική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Δίπλα στην επίσημη (Μανδαρινική), υπάρχουν πάρα πολλές διάλεκτοι (που διαφέρουν όσο και οι Ευρωπαϊκές γλώσσες μεταξύ τους)</a:t>
            </a:r>
          </a:p>
          <a:p>
            <a:r>
              <a:rPr lang="el-GR" dirty="0" smtClean="0"/>
              <a:t>Π.χ. Μανδαρινική 4 τόνοι, Καντονέζικη 9 τόνοι</a:t>
            </a:r>
            <a:endParaRPr lang="en-US" dirty="0" smtClean="0"/>
          </a:p>
          <a:p>
            <a:r>
              <a:rPr lang="en-US" dirty="0" smtClean="0"/>
              <a:t>https://www.youtube.com/watch?v=THe1vmdR10o</a:t>
            </a:r>
            <a:endParaRPr lang="el-GR" dirty="0" smtClean="0"/>
          </a:p>
          <a:p>
            <a:r>
              <a:rPr lang="el-GR" dirty="0" smtClean="0"/>
              <a:t>Χρειάζονται περίπου 8.000 χαρακτήρες για την γραπτή της μορφή (περίπου 1.000 για να αποτυπωθεί στοιχειωδώς)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Απομονωτική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Κινεζική είναι απομονωτική γλώσσα, δηλ. οι λέξεις της δεν τεμαχίζονται σε επιμέρους μορφήματα, αλλά αποτελούν τις ελάχιστες σημασιολογικές μονάδες</a:t>
            </a:r>
          </a:p>
          <a:p>
            <a:r>
              <a:rPr lang="el-GR" dirty="0" smtClean="0"/>
              <a:t>Δεν υπάρχουν πτώσεις, γραμματικοί χρόνοι κλπ.</a:t>
            </a:r>
          </a:p>
          <a:p>
            <a:r>
              <a:rPr lang="el-GR" dirty="0" smtClean="0"/>
              <a:t>Π.χ. </a:t>
            </a:r>
            <a:r>
              <a:rPr lang="en-US" dirty="0" smtClean="0"/>
              <a:t>Ta </a:t>
            </a:r>
            <a:r>
              <a:rPr lang="en-US" dirty="0" err="1" smtClean="0"/>
              <a:t>zai</a:t>
            </a:r>
            <a:r>
              <a:rPr lang="en-US" dirty="0" smtClean="0"/>
              <a:t> chi fan (</a:t>
            </a:r>
            <a:r>
              <a:rPr lang="en-US" dirty="0" err="1" smtClean="0"/>
              <a:t>zai</a:t>
            </a:r>
            <a:r>
              <a:rPr lang="en-US" dirty="0" smtClean="0"/>
              <a:t>= </a:t>
            </a:r>
            <a:r>
              <a:rPr lang="el-GR" dirty="0" smtClean="0"/>
              <a:t>εξακολουθητικό)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  Αυτό στο τρώω ρύζι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  «Αυτή τρώει ρύζι»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περίεργη περίπτωση του Χονγκ-Κονγκ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Υπό αγγλική διοίκηση (υπενοικίαση) για έναν αιώνα (1899-1998), τώρα στην κινεζική επικράτεια</a:t>
            </a:r>
          </a:p>
          <a:p>
            <a:r>
              <a:rPr lang="el-GR" dirty="0" smtClean="0"/>
              <a:t>Διγλωσσία και εναλλαγή κωδίκων: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n-US" dirty="0" err="1" smtClean="0"/>
              <a:t>Leih</a:t>
            </a:r>
            <a:r>
              <a:rPr lang="en-US" dirty="0" smtClean="0"/>
              <a:t> present-</a:t>
            </a:r>
            <a:r>
              <a:rPr lang="en-US" dirty="0" err="1" smtClean="0"/>
              <a:t>gan</a:t>
            </a:r>
            <a:r>
              <a:rPr lang="en-US" dirty="0" smtClean="0"/>
              <a:t> </a:t>
            </a:r>
            <a:r>
              <a:rPr lang="en-US" dirty="0" err="1" smtClean="0"/>
              <a:t>matyeh</a:t>
            </a:r>
            <a:r>
              <a:rPr lang="en-US" dirty="0" smtClean="0"/>
              <a:t> a?</a:t>
            </a:r>
          </a:p>
          <a:p>
            <a:pPr>
              <a:buNone/>
            </a:pPr>
            <a:r>
              <a:rPr lang="en-US" dirty="0" smtClean="0"/>
              <a:t>“What are you presenting?”</a:t>
            </a:r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s://encrypted-tbn1.gstatic.com/images?q=tbn:ANd9GcRGmQi7S3d88C4_l4BECy_lMnuM0-t0e9His6eWjIDPhzbYlfc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284984"/>
            <a:ext cx="5238750" cy="3276601"/>
          </a:xfrm>
          <a:prstGeom prst="rect">
            <a:avLst/>
          </a:prstGeom>
          <a:noFill/>
        </p:spPr>
      </p:pic>
      <p:pic>
        <p:nvPicPr>
          <p:cNvPr id="37892" name="Picture 4" descr="https://encrypted-tbn3.gstatic.com/images?q=tbn:ANd9GcSv0YkyQR4AfzuHo5s6L4uUdLXim_trHAbdqCjGrr69_hwfGSb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260648"/>
            <a:ext cx="4400550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Αφρικη και μεση ανατολη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γενέτειρα;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Ορισμένα στοιχεία </a:t>
            </a:r>
            <a:r>
              <a:rPr lang="en-US" dirty="0" smtClean="0"/>
              <a:t>DNA</a:t>
            </a:r>
            <a:r>
              <a:rPr lang="el-GR" dirty="0" smtClean="0"/>
              <a:t>: ο κόσμος χωρίζεται στους Αφρικανούς της κεντρικής και νότιας Αφρικής και σε όλους τους υπόλοιπους</a:t>
            </a:r>
          </a:p>
          <a:p>
            <a:r>
              <a:rPr lang="el-GR" dirty="0" smtClean="0"/>
              <a:t>Γλωσσικά δεδομένα: 3 βασικές οικογένειες γλωσσών στην υπο-σαχάρια Αφρική, δεν έχουν την παραμικρή σχέση με οποιαδήποτε άλλη στον κόσμο</a:t>
            </a:r>
          </a:p>
          <a:p>
            <a:r>
              <a:rPr lang="el-GR" dirty="0" smtClean="0"/>
              <a:t>Πιθανότατα ο παγκόσμιος πληθυσμός κατάγεται από την Αφρική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Κατηγοριοποίηση των γλωσσών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Η εξέταση των γλωσσών του κόσμου με πολλούς τρόπους, π.χ. ανά γλωσσική οικογένεια, ανά κράτος ή μεγαλύτερη μονάδα κοινωνικής οργάνωσης ή ανά περιοχή</a:t>
            </a:r>
          </a:p>
          <a:p>
            <a:r>
              <a:rPr lang="el-GR" dirty="0" smtClean="0"/>
              <a:t>Μόνο όμως ο τρόπος εξέτασης με βάση την περιοχή μπορεί να απεικονίσει την αλληλεπίδραση ανάμεσα στους ομιλητές που μπορεί να ανήκουν μάλιστα και σε διαφορετικές γλωσσικές οικογένειες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xATERUUEhQUFRUVFxgWFhUWGBcWGhcWFBYXFxcXGBUYHSggGRolHBQYIzIiJikrLi4uFyIzODMsNyguLisBCgoKDg0OGxAQGy8kICQsNCwsNCw0LCwvLCwvLC8sLCwsLCwsLDAsLDAsLCwsLCwsLCwsLCwsLCwsLCwsLCwsLP/AABEIAOoA2AMBEQACEQEDEQH/xAAbAAEAAQUBAAAAAAAAAAAAAAAABgECAwQFB//EAEAQAAEDAgQDBQQJAwMDBQAAAAEAAhEDIQQFEjEGQVETImFxkTJCgaEUI1JiscHR4fAHU3IzgpIWJPFDorLC0v/EABsBAQABBQEAAAAAAAAAAAAAAAABAgMEBQYH/8QAOxEAAgECBAMFBgUEAgEFAAAAAAECAxEEEiExBUFRE2FxgbEGIpGhwfAUMlLR8SMzQuEVchY0YpKywv/aAAwDAQACEQMRAD8A9YWaawIAgCAIAgCAIC0vCAp2g6qBYdq3qlxYua4HZSCqAIAgCAIAgCAIAgCAIAgCAIAgCAIAgCAEoDQzLMG02kyFS2VxjcjWD41pGZMXIvaR1VTp1FyCyPmZMbxnSAs4HwbcooTlpYe4t2RzFcZVnHutAHifyCurD9WU9quSNZvFeJvOn5j81Lw0erHbPoWninE9Weh//Sfho9WR2z6ImfBWavrU5eQSCQY8P2IVmccsrIqvmjclaFIQBAEAQBAEAQBAEAQBAEAQBAEAQBAEBxOIs3FFhJ5fwBU6t2RXFK12eb4/NcRiA4wdA9oNExMkSfgfQrKhShB67lDnKS02OZ2TomDExMHc7DzV26LdmWkKSCiAIAgJnwnndCm0Ns085tJ5meawqkJqV3qZMXGUbLQmmEzem/YhUZiHBo6IcFUUGljMzZT9ogKlyKlBsphc1pv2ITMS4NG42qDzU3KLFS8KQGvB2QFyAIAgCAIAgCAIAgCAIDVxONY0XKpbsVKLZ5rxnmjarw1pmDJ6DlHndXsPF3cmKrSWU4eDx9WlPZu0yQTYG7ZjcfeKyJRUty1GTjsZhnOIE9833s29yd4nclR2cehPaS6mricQ+o7U8lxgCT0AgfgqkktEUtt6sxKSAgCAIDPgsW6k8OabjlsD4FUzgpqzKoyyu5MMu41GzwW+O49ViyozjtqXlOEu44fFOZNrPbpdIEzFxePmrmHi1dtFNZrRJnLw2Nq0/YcW+W3oVdlTjLdFuM5R2OvQ4sxDd9J9R+ZVp4Zcmy52z5o2cRxjVLYa2D4mR+6pWHd9WT2qtojt8GZ8+qS2oRII25g7fgVRUhkasSnnRNgVBQVQBAEAQBAEAQBAEBxc+zllFhJMKnVuyK4pbs80zLPK1Vx7xDTsBa3id1lQoRW+rKJVW9tjlq8WggCAIAgCAIAgCAIAgN3DYSm5kuqta6btMHumYO4vLTI6FqocmnsVqKa3MzsvpAf67J0zu27tRsL7xG8XO8TEZ30JyLqc1wurhbNvKse6jUDxts4dR+qt1IZ1YrhLKz17KMaKjAQZkLDTLklY31UUhAEAQBAEAQBAaeY4wU2kkqluxVGN2eUcQ5ua77eyCY8T1WVRp5dXuympNPRbHJV4tBAEAQBAEAQBAb+T5RWxL9NMbe04+y0eJ69BuVr+I8Tw+ApdpWe+yW78Pq9kXqNCdWVoncqcB4n3alE+Ze3/AOpWgj7Z4J/mhNeUX/8ApGU+G1OTXz/Yx4jgfFNbLTTe7mxpIPwLgAfjCu0fbDATnlkpRXVpfNRbfqRLh9VK6s/vvOVXyDGM9qhU+A1//GVuKXGeH1XaFaPm7etjGlhqsd4v19DmrZFkIAgCAl3BGc6Xdk4+LfLmP5+Sxa8LPMvMv03mWVnpNN0iVaKS5SAgCAIAgCAFAQDj/FVAA0ey4w4/l8fyVVFJz1K5NqGhBVmGOEAQBAEAQBAEAQHrfDOCbSwtJo3LQ9x6ueNR/GPIBeO8cxcsTj6s5cm4ruUXb57+LOiwtNQpRXn8TprUGQEAQEB/qHlga9lZrQA+Wvi0vFwT4kT/AMV6L7H8QlVpzws3dx1jf9OzXgnb4mn4jRUWprnv4kPXaGtCAIDJh6xY9rhu0yolHMrExdnc9R4VzsVmeIsQeRWC4uDsy+7SV0SRSUBAEAQBAEAKA8+/qG+zR94fg5VUP7nkVT/J5kHWYWAgCAIAgCAIAgBQHsWS4gVMPSeNixtuhAgj4EEfBeK8Uoyo42rTlyk/g3dPzTudLRkpU4tdDcWAXQgCA5fFGE7XCVW8w0vb/kzvD1iPitxwHFPD8QpS5N5X4S0+V7+Rj4qGejJefwPJV7Cc6EAQBASPgjGBlYgn2gD/AMT+/wAljYhaJl6lrdHqVGqHCQrKIasZFICAIAgCAxYmppaSoZKVzyPjXNC+toBs25/yP7fitPisbUp1LU3b4He8A4DhsRhO0xML5npq1ouas1u7/Qj4rnokOM14/mSfy9DNr+xuAn/bco+Duvmm/mZGVgfNbChxinUkozWW/mjnsf7H4ihTlUpTU0tbWs7d2rT+Kvy10Mi25yB2ch4eqYjvuIp0Qe9UdzjcNnc+Ow+S0nFeN0sD/Tis9V7RXq7bLu3fhqZOHw0qur0j1/Y381w+VUxppuqVHc3MdqAEG82aXTG1vwNjhGI4tXk54uChHkrWd/C7dvEuV44aKtB3f35HJa3BxvVBDXG8QX+6BAnT58uYW+98xvcFcYOHlnagwS0GIkxA2Nhe/wClyz8w8nI5quFsICZf07zJ2t2HMlpBqN+6RAd8DI+PmuJ9scBB0o4taSTUX3p7ea9PBGz4dVeZ0+W5PF54bcIAgBClNp3RB5dxLw/UoVXFjHGie81wBIaD7riNo8dxHivWeCcbpY6hFVJJVFo03ZvvXW/ds9OhocThpUpuy9370OECt+YgQBAVa4gyDBGxCNXB6RwTm5qU4eZcDB/I+kLBnHJOxkfmjcl4KFBVAEAQBAaWaj6sqmWxVDc8PzRoFaoAZh7vxuuXrq1SSXU9o4bNzwdKUla8Vt4GsrRnBAbeCrM7Rnazo1N1kb6ZGqI5xKz/APlsXCm1Fpu2l1z5HL432UwFVSlTi4ya0s2lfw1t5Eg4m4np12to0W6KLCIkRq0iG90bNHTy2WHwGFPC1ZYjFSbqS57pX1ffd/6NJjfZbGypRVJx03V7eFna3oR8PHUeoXXLiGGe018/2Oen7PcTjvRfk4v0bJplODoY7B6GtYzEURAcIE/ZLiN2uiD0Mnz5HGcRrcM4l2vaZ6NTVq97dbdGt1tdaeFUsBUdHLVpuElorpq/xWpD6lNzSWuBDmkgg7gixBXcQnGcVODumrp9UzStNOzM30KroD9B0nYi/wBrp/g7yhTmV7E5Xa5Y7DVBMseI3lpEQJvbomZEWZPv6fZa1tHt5l1WR/i1jiI8yWz6Lzf2v4hOpifwq0jCz8W1e/gk7Lvubjh9JKHac2StcebEICIZ9xLicLiXMc2m+m5ocwXBDTIu7rLTy6LteE8AwXEsFGpGUozTtLZpvfbpZq23fc1lfF1aNRxaTXI5/wD19Wn/AEaccxLp9eXotj/4Vhrf3ZX8v2+pa/5Kf6USfh/iKligQ2WVBcsJkx1afeH8i4XKcX4DX4c05e9B7SXXo1yfyfUzsPioVtFo+hE/6gPodsGsZpqNEvcIAcHCWiBuR18efLsfZGGJ/CupUneDfurdq2j8E+nnpz1/EHDPZLXmRVdaa8IAgNrL8fUou1MPmORVE6amtSuM3HY9C4a4mbVEOs4bj8x1CxJRcHqXdJq6JWxwIkIUFyAoXBAVQGOvT1CFDCdjy/jfh3syatNvOXx4+9H4+crTY/Cpf1Irx/c772Y43KUlhK8tLWhf/wCt/Twt0IatUd0dNmR1jo06Dq0bH2e0Ac3UPIzadlc7KRhvHUle91a/nZ2dvMxvyeuBqczSL3JHusLzaZ2BUdnIqWMot2Tu/wB3b1NBUGUEBtZZmFShUbUpGHN9CObSOYKtVqMK0HCa0LGJw9PEU3TqLR/d13m/necjE1u07NtOQAYdMke8TAvED4LZ8DxEsHBYepK8buzf+Pd4X9TieKeydqEqtFuVRctEpK6+aXfra1iyjj6rRDXECNNgNgXEDa93u9V1UZU6msWn4O5w9WjXoaVIOPimvVF7szrnVLz3gQ6wuCADNugA+CryR6FnPLqS3+nBrRU731I2B/uGCdJ5DTuPEeK4T2zWHvTsv6r5r9Peud3t4M2fDc+uvu/UleHzCm+q+m1zXFjWkwQfa1Wjwgf8guQrYCtRoQrVItKTaV1ba3rd28GbCNWMpOKextLCLp5LxHnH0qt2gBa0NDWNO4AuZi0kk/Jex8G4X/x2G7Fu8m25NbX7u5JL1OcxNftp5uXI5ZK25YLqNYtcHMcWuFw5pgjyI2VFSlGpFwqRTT3TV0/JkxlZ3TLq9Zz3Fz3Oc47ucSSfMlRSpQpRUKcUktklZfBCUnJ3buY1WQVhAUQBAZKFUtcHAkEHcbqJK6sSnZ3PU8pz2maQMyI3Wuvl0ZkuGbVGtj+MKLLahPQX/BVqM5bIpajHdnHbxe6pVY1gMOcASbW8AFU6MlFykwpRbsie4R0tBVKKXuZlJBpZnhQ9hkKmSuiuEnF3R4rn2D7Ku9gECZHkenz9FzOJp9nVcVsewcFxbxWChUk7vZ+K0+e/mazMXVGz3iwFnEWbsN9grOZ9TYujTe8V8CrsbVIg1HkXtqdFxB59EzS6kKhTTuor4IwKC6EBmw+EqPBLGkhsAxykEj10n425hSot7FudaEGlJ2v9/UvZl9YkAU33BI7pEgCTHWynJLoUvEUlq5L4mBzXNiQRIkcrHYjwUJuLutCuShUi4uzWzW68GZDX8FuHxmp2eVR97r/rqcevYvDfie0c26e+W1vLMnt5X7zew+fV2UHUGuim4kuAAkzAImJgwte61OdeOJq01KpHZu/lorK6vo/rqZFX2Sw0m405yhB8lZ+OsrvXz+Gh1eC8jdiXPqCqaXZlsFntSQdjIgW+Kxsbx+ph21Ugqinupfl8lqa7jnCsHh6VKlSjlkv8lZN/9nb3m9+VuWjsei5SzENa5tdzXkOhlRoguZAu5uwdM7f+eT4hPB1JxnhYuKa96L1UZdIvmvvuWioqok1N36Pqu8h//R1api6heAyiaj3BwLSS0uJDWgGQYPMWXaf+VYehw+CpvNVUUrNOydrNt81fo7vu3Wt/AzlWd9I3bJhgMow9EfVUmNP2olx83m59VxeL4pjMW71qjfdey+C0NlToU6f5UVzHKqFdumqwOEyORB8HNghRg+J4rCTz0ZtfNfB3RNSjCorSRzTwdgf7bh49pU/Ny2a9quJp/nX/AMY/sWPwFDp82WYLg7CU3lxDqgIgMqaXNHjECfiq8V7V4+vSUE1B33jdN92rdvIiGApRlffxL+IcmOJNKiPq6bAX6w2Y2a1jRYC0k+Q+EcG4quHwq4mXvzk0rXs+cnJ7vuXfe5OJods4wWiX8WIlnWBy+lUFNlSoS2W1D7QDrNGw3aTqIHJpG67fguL4hioOtiIRjF2cLaO3xeltm7PnsazEU6MHli3fmc8UcJH+q6TN4daNvdvPy/HdXn0LFodTHUpYaDFRxNiJBE95wj2bQ0NPOSYtcqby6EWj1NEOMRJjoqrLcpu9iikg7fCWBNTEA8mXPmbAfj6KxXlaNupdpLW/Q9aoMhoCx0GZFIKEICL8T8MsrtmII2cNx+3gsXEYaNVWZt+FcXrYCpmhqnuns/2fR/TQ8tzPLqlB+l48jyI8Fz9ajKlK0j1Lh/EaOOpdpSfiuaff9HzNRWjPCAIDr5Vl+MuaTCA4aSSAJEh0Q7cSB5rJpYetLWK+/M0uO4tw6m1GtNNrWyu9dv8AHZ+JvY2jmNMOe+DIOrusdYtDXTLdiGtnyCuVKFeCcn9DDwvFOFV5xpQbT5XzLW+nPe7dvHQ1MNWZiJ+k1Ye3QGu9nuS7XeI3cDzJNucjHTU/zs2tSE8N/Yjo73566W7+Vui+T18xo4UNJpVHF2ow2DAbJjvEDlH4X3USUOTLtCeIbSqRVrb9/hr966bHNVszCRcGcQMwj6naBxY9onTBIc2YsSOp9VruIYOWJisr1XU1HF+HTxkI5Gk0+fR7/Q61L+o1QF2qi1wk6YcWwOQdYyfRYsuCwdrSa68/2MCXs3B2y1Guul/htb5nIzHjLG1dMPFPSZilLZP3pJJ8tll0uG4enfS9+upsKHBcJSv7ua/6tfhovjubOC49xjID9FUfebpPq2B8lbqcIoS/LdffeWK3s/hZ6wvHwd187+p0cT/UQupODKRZVIgO1Bwb96C258Fjw4MlNOUrx++8xKfs4o1U5TvHnpZvu3NvgnimtWf2NZpeYkVWt28KkWA6FWuI4CnSj2kHbu/b9ixxjhVGhDtaTt3N+n7E1WkObKhGDyDOcorYd+moLH2XiS13+48+oN/xXtHDeJ4fH089F7brZry6dHt6HN1qE6UrSNfBUmOdD3aRa8gbvaDv0aXOjnphbCTa2LUUnubLcBSv9e2w6C5nYd74/HzinO+hVkXU1sZh2sMNe1/i34fz4HlBMxbfIiSS5muqik9J4FyzRSDiLu7x+O3yhYVSWadzItljYmCgoCAIChCA4+cZBSriHNB/m4PJWatGNRWkjMwmOrYWeejJp/e/XzOPgeB8OwyW6v8ALvfLZY9PAUocr+JtMV7SY+urZ8q/9unz3+Z06vDFAiNDfQK+8PTelka2PEsVF3VSV/F/uY8Dwph6ZlrGg9Yv6lU08LTg7xRdxPF8XiY5atRtdNl8Fa/mdmlgmN2CyLGtcmY8dgWvaRChxuVRk0yCVOAAXOOpwBMgAAR4TzWrfDI3budjH2xrxpxjkTaWrd9e+2lviyO8Q8Ouw9wZbsZ3H7LDxWDdFZlqjoOC+0EcfLsqiyz3Vtmv3OGsI6QIAgCAIAgJFwjmFbDP7XQewe5tOo4g6RexDuokn+Ba/HUadeOS/vJXX8d5qOK4elio9lm/qJOSXP4d56yuTOCCEnG4twNathnMpaSZDi07uDTMNOwdIHntzW99ncZh8JjVUr3Ss0mtk3peS5r03sYuMpzqUssPvwPKgvXDnwgCA7XDOSur1ASO403+8enl1VmtUy6LcuU4X1ex6xg6AY0BYyViqTuzOpICAIAgCAIAgCAIAgKFAQTjxhqN0NiSRvyAv+S1HFq8adLXmzqPZZKOL7SW0Yv56ENZkJ5vA8hP6LmnjFyR6A8euUTYZkdPm5x9B+SoeLnySLTx0+SRmblND7M+ZP6q28TU6lt4ur1KV8opEGBpPIgm3wKmOJmnrqTDGVE9dTj1crrAxpJ8RssyOIptXubCOKpyV72NvLMnPaUzWH1eoawDfTN9vyurVbErI1De2niY+Ixn9OSpfmtp0uenZbjMIQyhSiAIawtMQ3ve9ubT1lc1Vp1rurPfqcViKGJTlWqb83dc9OQpZ/RL3NcdIaYa7cOix2Fklg55U1r9CZcOqqClHW+65r9zqgrFMAKAQ/PeHsNRwteo4S/W57HCQWmo+GM8WiQPUrt+FcdxmLx9GlF2jlUZLR3yxvKXc3b0RrK+Fp06UpPe915vREBXoRqDv8N8OurnU6QzkPtfHorFWrZ5Y7l2EFa8j0zLctZSaA0AAcgsdLmypyubykpCAIAgCAIAgCAIAgCAtqbICBZ+Xdrdcrx6U88Fy+v3Y7P2cjDs5yX5rq/hy+vwOYufOjCAIAgCAICoKA6WQZcK1Q6p0tEmOZJsPx9Fj4ms6cdN2YWOxLowWXdktxOKp0gNZDQSGtEH5AclqoU51G7Ggp0qlVvKr82XYzENpsc92zR69APElRTg5yUUU0qbqzUI8yC8acQtq02UmAgE636vCzWiN7yfgF33slwpwnPFTe3ux+Tb+i8zXcaUsPJUHz1/b78DkcO5K7EPuO4Dc9fAfmuyq1Mui3NPCF9XserZfg202gARAWMkVylc21JSEAQBAEAQBAEAQBAEAQBAcLPcqDxI3WJi8LDEU3CX8GdgcbUwtRTh5966ENq0y0kHcLiMTh54eo4T/ldT0DC4mGIpqpDb0fRlixzIM9PCvdGkTLdXw1Fv4tKvRoTla3S/zsW5VYx362+VyowVT7J21fCCfyU/h6nTvI7aHXuMNSmWmHCCOStSi4uzLkZKSui1UkhAZcPiXsJLHFpIgwYsqZQjL8yuUVKUKitNXKjEv1tc4lxaQRqJOxmLpkVnFaEOlHI4pWT6aEqzKsH4UurNdTn3Rcgz3ZtsYG/VayjHLXtB3+9TQ4eDhistJqVvTmRBjNRA6reYeM51FGm7Nm8xE4QpynU2SuTvIsAKbBZd9Shkil0PNq9V1JuT5nWV0sBAEAQBAEAQBAEAQBAEAQBAUcJQEO4nwek6gtHxvD56Odbx9OZ0Xs/islfs3tJfNbfUj65E7QzU6tWO658DoXQBc8tuZ9VdjOrb3W7LxLcoU76pX8irsZUMd91hpsSLDlbdS69V/wCTCo01/iupie8kySSepv8ANWpScndlaSSsi1QSEAQF9KoWuDmmCDIPQjbdQ0mrMiUVJOL2Z28PmzPoz21HOe9xdYydwIM7ADf4LDlh5dspRVkjV1MHP8TGVNWirdDmZWQKrZXR8GlFYm0uadvH+LlHHITlhHl2TTfh/Nj0PD+yF2aOCe5kUkBAEAQBAEAQBAEAQBAEAQBAEBxuI6U0yrNaKlBpq+hfw0nGomnbXfp3kGXnZ6eZ8NinMBAgglpMibskj5mfgr1OtKmml92LdSkp2b5X+e5sNzV45NtMf7p36i+3rKvLGz6ItPCxfN/foadWoXGT/IEfksac3J3ZkRioqyLFQSEAQBAYgH65JGmLBZDdHskkveNVTp8QeOlOcl2NrJLd97038/I2sK+HtPirvDpqGJg319dC/wASg54Sol09NT0TL6gLBC7uOx5zJamyqikIAgCAIDVzDMKNBmus8MbMSZuegAuTbkpSb2IL8FjKdVgfScHtOxHhuD0PgVDTWjJMusTEiTcCbx1hAXICkoCpQBAEAQBAc/OHtDDKplsVw3IBViTHVcDjcv4ieXa56Tgc34eGfeyLFimUEAQBAEAQGXDVdDg6JibeYI/NXKU8klIoqQzxym0zHsBB7JsjoeYiDtvKyFioJ3yIsuhJprOzHWxjSzSGAW3nmXAkxHh81ROvGUMqjb+U+ncVQotSzOV/4sS3hlxNIT0C7fBNuhBv9K9DzzHxSxFRL9T9WdpZRhmHE4gMElQ3YlK5gwOYMqeyQfJQmVzpyg7SVjdVRbCAjnGnD9TFsp9m4B1Mus4kBwdE3ANxpEeZVynNRepS1crw1kFTD4Z1Jzml9R2p0TDQQ1pAJFzpBvG58FFSWZ6ExVjPh8me0gF/dAZTGl9Rh7Kk6tpHdi+mq0ebJ52s5SvMbFLA1gwg1XEkBpvM2h7+8CWuO4a3uggbqbMXRr08pqtaGNqAMa0sY0EtaGBzjTAa0AAtaWtm4hkRzCwzIrUyqs4OmpJIeGnW/u9owNJHMCWggSYne11hdHQwVB7S4vdq1EkHU4wC97gNJs2A4Ntvpk9BKRDZtKSAgCAiPF2NiGzuY9Vq+KzlHDyyPX7v8jZ8LlSjiafa7N2X/Z7fP/ehGyVxcVdpHoFSeSDnvZX+By25i6ZIEdP3W4lw+nlst+p5xS9rsYqueai4/pSt8Hvfxuu433Vxo1C4if2WsjQk6vZvc7itxSjHAvGQd42uvHZLud9H0MeCxWuZEEfNXcXhexaa2ZgcB44+IxlGpFKcddNmnzV9dNn5a62WysM6EIAgCAIAgJxwyPqh5Bd/gv7EP+q9DzbiH/qan/Z+rOpVxDW7lZVzDSbITxVnJJ0sN+fkojHO9djecKwCrNyqL3V6lOBqsFw8Z9R+yqqfmRd49D34y7rfB/7J6EOdCAsquhc77Q8TrYKnDsd5N672t9Xfn0Zl4ShGq3m5GHE13tpucxoc4ey0nSCbQC6DAvvBV7gXEauNwznVWqdr9dE/qRiqMac7LZmi3OtRAa3d4bfcfWYem9rhye01yIuJYtzmMfKZWZu19PVTa4nuQCIkVAxwMzE6agIaSCTZTmGUxnO26CWglwa42BAlhuw6oLXx7rgI/FcZTI/OaYB7r7NcSIaYLJ1MJ1Rq7pPSOaXIylTmzZI0VNQIEdy5Li2A7XpMOEG9kuMpvUaoc1rhs4Bw8iJH4qSC9SChQHn/ABaCa9PoC4n0H6rR8Zmo0teZseG0Z1cbRyq6i3J9yS5/Q5y5E9FODVbDiOhIXTU5ZoqXVHieLodhXnS/TJr4Mt1GIm3RVZVe9tS32s8nZ5nlve19L9bdTPgaml48bev7wsfF089JpctTb+z2LWGx8JSdlL3X57fOx2Vz56ybrME0gRUaD3faIA7zZN5kQbbbrKWHi1pJct/vlsY7rST/ACvnt4/Xfcp9BHKrT5+9BsY2PX90/DL9aJ7d/pZprFL5UBVQhKclGKu2UznGEXKTskdPLsne8iRAW9wXBZuSlW0XTr4/fwOfx/HqcYuNDV9eS8Or+XiS8MFKn5BdRayOObzSIBm+dVHVHBroaDH6quFNNXZ1OA4XS7JTqq7ev7Gj9GmkajnXJgAkGYmZvINjH+PiFcvZ2RtotRkqcVp9/fmTHg/LQ1geRBIE/l+Kst3ZyPFMTKrWavdJuxK1UasIDWzDH0aLNdZ7WNmJdzPQDcm2w6LGxUKE6dq6Tj36mVg8PiK9TJh4ty7unf3eJbTxuHfS7QPpmluXEjTY8ybC/VVYeNGNNKkko8raIpxNGtRquFZNS79zIW0nOIhjnA3HdJBGkmeYPsf+3wV7Qx9TJ2DYI0tg7iBB8xzTQGCs3DtIDxSBIDRqDRaQABPKSBHimhOpkODp/wBtnT2RsZJ5eJ9SlkRdlThaZMljZO50ibeMeCaC5c1zQQwQDEhogd0QLN6CQPiEBepAQEZ4my+RqHJa3iWEWIpNLdarx/2bbhOOeGrJv8r0fh18iG4uvobMTeFyGHw/azyvSx1PGeK/8fh1VUczbsumzd33aeZxqjySSea30IqMVFcjyjEV516sqs95O78y1VFkIDPQqv1ABx3Cx6tKkouUoo3GAx+PnXp0qdWWrSSu2vh0t8iS4PAmoJBAuRfwE7/pK09HDuqrpnqtWuqbs0XDLKn3dgd9tRgept8FP4SfVfyR+Jh3/wAGs+kQ4tO4JHxCtwoTlV7Jb3sVzrwhSdV7WuSbI8lHtOuV2GA4dDDK+8nu/wBjhuJcVqYqVtorZfV9/oSWnSA2C2djTtmjnVQCmVTPYrgtTzGnQNSqWgi7j068h7x8Ar6do3O+hLJRi3yS9Pkb2JIq1adJt2sJbAu2JkxNzYASdyLACyp/LFsx6k+woTqvdr58vnqejZbR0sAVuK0OIk7s21UUhARnjnh2pjKdPsnAOplx0uMNcHRNwNxpEeZWDjcNKtFZXqjovZ3jFLh1WfapuMktVurX+Tvr5F3CvDr8PhXUqjml1R+swC5oHdGmDGqQ2/nzi9WDw8qNPLJ6t3LPH+KU+IYpVKaailZX3erd+7fT/djbfkpA7ryQDZrhPd10HBhM95oFDTe5DoJ3JycppcxZhsgIa0OqSYpahBImn2Opo7wljjRO4/8AUceZBZSXI6DMDpeXsdGprGOBGru03Pc0NuNP+o4c+XS82KbmlSyIjR9ZOiIJbMlponUe97Z7Eyees/FlJzGPCZG8CHPiIAgEkgMpDWTI+tmm4h333GLkCFEOR0KmBJrNq64LTEaRemWkFk7+0Q6fui1lNiL6WN1VEBAYcVRDmkKGiU7M814mwmnV5z+v4rm8VQjQxaktpp/H/fqbfHVJYvhEovV0nF+Wq+Sb8iOK4cSEAQHUy7DR3judvALUY7EZn2cduZ6H7L8HdGP4usvekvdXRdfF+nibq1p2IQFzDceYV2hJxqxa6r1LdaKlTlF7NP0PQsoP1YXocdjy+e5vKopIZxri3NGkczE9Aoiry1NzwfDwq1ry5a+JGsHiWU6bi0ntD3dogH70kObZpiBeRMb3WrvuOonBzkk9vv4fH5nc4My2T2hG+3l+6tzd3Y5/jeLzT7KOy38f9fuTtohDniqAIDjcS5pUoNZoAl5PeImIj5mfkVqeLY6phoR7Navn0N1wXh9LFzl2u0babXv9Fb0MeW5vUqYZ9Q6A9h0gukMJ7sTG3tRb9lXwzGTxNHNPdOxb4vgaeExChTejV+9br6F7c9vDmwSS3Q7uua4Ow7CHmSIa6uZcAQQJHKdhmNXlKUuImOAIYRPZRLgB9d2Om+xH/cNuJu1w6SzDIbTse7tNHdpwGGagd33Oe5rmMuJI0i4me0b8ZuRbQ16fENM6O7GrSbuAgONECR9ofSGy3lB3tLMTlFHiBjgDoIkA7ibtpu0x/cis3ubyHdLswymWrmThim0e4WktB+0NTKrvtSb02+7EON7JfUW0ua+Mzp7HNgMgmtY+1FCtTpH3hM63GwJ9mAecZiVEyP4hpiTYhpM94DutaXk3A5NNuo3i4nMRlZfQzgOcKZDWvc4tEOkTNYbWJI7ESPvhMwykXz09oynUIjtGNcR01tBj5rRcbi+zhUXJ+v8AB0XAVGpKpQntKNn6ejIW9sEjoSPRURd0mcDWpulUlTf+La+DsWqS2bWCwxcQeQPrHJYeLxEacXFbv7udFwDg9TGVo1pK1OLTbfO2uVde/kl3ndwoZJ1mBpMGCe9aLD4/yy09JQbefp8z06o52WTr8jZNLD/3D7t4PU6raekfyyv5MPa2b758i1mr/p++XPxNKoBJDTIkweo5GFjOPvWjr0L6do3lp1Ohl+U1HkHYLd4Pg1RyU6rsunM0GN49RjFxpavry/dk4wVHS0BdWkcW3dmwpIIjxphXOZLQTtt5qlaSuzbcIqxp4hOTstfQh+FwNSoQGtNzExYK85pHUV8ZRoxblJXttzZ6bkuDFOmB0CsxOGrVHUm5Pd6nRVRaCAIDTzWrh205xBYGT7/XlHOd9lZrxpShaqk13ldPEzw7zwllfUvy+rRNMGiWdnyLIje/xlTRVNQSp2t3ETryrS7SUszfPczO0uls9JAMEXsbXFx8lcKStNgaAGgAAAACwAFgAOiAq107FSCsoCylRa2dIiTJ8TAG58AB5AKLAvUgoABMWm58TESfgB6KAVUgoRNjt+qA4XEmB1Mkclh47D9vRlDrt48jP4divw9eNR7Lfw5nmWPolrzPMkrSUJe7lejjo0anjWElQxUp7xqNyi1s03e3ir2aMA8VefcaqOW6zbc7b27jvYUh9mXtsLkAeAXPVKNbN7ydz2HAY7BVaSWHnGyW2zXlui9wIsbHxVhpp2ZsU77FFAMuGplzwB1WZgKLq4iMV1v8DDx9dUcNOb6W83oehZdRDWBd5FHm8ndm2qikIDHWoh26holOxipYFjdgoyolyZsgKopCAIAgI7xnkVTFMp9kRqpl3dcYDg4Dn1Gn5lYmKoSqJZeRjYmi6iVuRjyXh2pSwVWi5zddUk2NmSGtEEgye7O26nD0XTg092V4am6S1Nw5XXmWPax2nRrbqEn67vuZEOdNVroJNwb3V+zMi6Nijgasu1Os5sBupz4EvOkucJI729jy5BTYXRgo5bXbp0vAAeDGog6fqhpc4MHad1jwCQCJbcwosxdG5lOGq02aaj9Z7t9TnbU2Ndd17va53+5SlYhtM3VUQEAQBAEBZVYCIUBEC4my4BxkWPyPVc9xenKlKOIh4P6ffgdFw2FHHUJYKvz1j1T7u/n3630IjiKBYYPwPVW6NaNWOaJx/EuHVsBW7Kr5Pk11X1XIuwlZ9NwewXbsYJG36H5q7mSZiUu0i+0gnpzszt5ZndUiDp7gDRY+zyBk32G/5mdfjJypZXHw+/v6nd+zGMnjYzpVtctmnz1vv++753sjLVquqOFhO1hC1vv4iaSWu2h1zdOhByk7Ja6kqyDKA0anC67PA4KGGp2W/N9f9dDguI8Qniql3tyXT/fUkIC2BrCqAIAgCAIAgCAIDgcXZ1UwzGdmBqeT3iJADQOXUz8iqoq5tuE4Gnipy7R6Rtoud/oV4czt9bDvqVANTHFtrBxgFsdCdQH/AJhRJWLfE8HDDVlGD0avry5fQ2qOeUy1pLXai2S1sOh2msXMEXc4HD1G7bgdVRmNflLqebtcYax5lwa2Cwy7S9xF3Wjs3DzTMRlKUs7pO06WvOsNIMN9l/ZaXHvbHtmW33smYnKWsz2mWhwbUhwLmlzdII0Ne3vOMd4PEDextZMwyl5zqneGvdEeyG3ntNiXAGDScDeQbJmGU6LHAgEbESPiqikqgCAIAgI3xXRJYSBMLCx1KVSjKC5+l9fkbLhVSNPEwlLa/wBNPmQl+oiC0H9bcvMnnyXPQw2EjUWSs0n4bO9lys0kr+69XorI7TEUu3puNampLvXPTX157GRrXgQKZiPy226qXwpTeZ1W7v8AS9r779NfltqUUsTQoQVOmoxS5JpfeptYXCVX+4R5qiXBqraUHdO+rVra6aXe5TPi+GpptvXotb+exKsmyMNu65XQYLh9PDR01fN/eyOS4hxOri5a6R5L73f2iQtbC2BqyqAIAgCAIAgCAIAgMGLwlOq3TUY17d4Im/UdChcpVqlKWam7PuK0MJTYwMYxrWi4aAIBmZ85vKbkVKs6ks03d94OEpG5Yyb+633p1cucmfNRYouyow1OQdDZGx0iRExB5bn1SwuU+i0/sM6+yNzBJ2+6PQdEsLj6LT+wzn7o96x5c4SwuPolL+2z/i3y6eJ9UsLsytAAgWA2CkFUAQBAEBr42gXNgbyPSRO/gpjlv7xKdjisySoCDFPnq8bEN/InZVKlhk3JLV+Hn+y3L0sRUlFRcnZG0ctqC47P2W93lrk6jO8REfyakqNrNPfzty7vv4Ws7Mv0es32W0jv1t3jE32iJjnyUxjR53+/LqRdmX/uelLb73tTtvsn9Hv+RBt0tUd7e/pNp8YhWpWvoC9QAgCAIAgCAIAgCAIAgCAIAgCAIAgCAIAgCAIAgCAIAgCAIAgCAIAgCAIAg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34575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46086" name="Picture 6" descr="https://encrypted-tbn0.gstatic.com/images?q=tbn:ANd9GcSAP4mGcdUqlfUbySXUtIsiq4sOp93UYgDp2j7XR8B6lRniHjeu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4996" y="548680"/>
            <a:ext cx="4323228" cy="5739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Αφρικανικές οικογένειες γλωσσών</a:t>
            </a:r>
            <a:r>
              <a:rPr lang="en-US" dirty="0" smtClean="0"/>
              <a:t> 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1. Νειλο-Σαχαρική: γύρω στις 100 γλώσσες, διαφέρουν σημαντικά η μία από την άλλη, δεν έχει περιγραφεί επαρκώς</a:t>
            </a:r>
          </a:p>
          <a:p>
            <a:r>
              <a:rPr lang="el-GR" dirty="0" smtClean="0"/>
              <a:t>2. Χοϊσάν: Σχεδόν όλες έχουν εξαφανιστεί λόγω της εξάπλωσης των πληθυσμών της οικ. Νίγηρα – Κογκό</a:t>
            </a:r>
          </a:p>
          <a:p>
            <a:r>
              <a:rPr lang="el-GR" dirty="0" smtClean="0"/>
              <a:t>Βασικό χαρακτηριστικό: «γλωττισμός» (</a:t>
            </a:r>
            <a:r>
              <a:rPr lang="en-US" dirty="0" smtClean="0"/>
              <a:t>clicks)</a:t>
            </a:r>
          </a:p>
          <a:p>
            <a:r>
              <a:rPr lang="el-GR" dirty="0" smtClean="0"/>
              <a:t>Έχει περάσει σε κάποιες γλώσσες Μπαντού, όπως η </a:t>
            </a:r>
            <a:r>
              <a:rPr lang="en-US" dirty="0" smtClean="0"/>
              <a:t>Xhosa:</a:t>
            </a:r>
          </a:p>
          <a:p>
            <a:r>
              <a:rPr lang="en-US" dirty="0" smtClean="0"/>
              <a:t>https://www.youtube.com/results?search_query=xhosa+clicks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Αφρικανικές οικογένειες γλωσσών ΙΙ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3. Αφρο-Ασιατική: Περιλαμβάνει τον Σημιτικό κλάδο (Εβραϊκή και Αραβική), πολύ μεγάλη δυναμική λόγω των Αράβων εμπόρων κατά τον 15</a:t>
            </a:r>
            <a:r>
              <a:rPr lang="el-GR" baseline="30000" dirty="0" smtClean="0"/>
              <a:t>ο</a:t>
            </a:r>
            <a:r>
              <a:rPr lang="el-GR" dirty="0" smtClean="0"/>
              <a:t>-16</a:t>
            </a:r>
            <a:r>
              <a:rPr lang="el-GR" baseline="30000" dirty="0" smtClean="0"/>
              <a:t>ο</a:t>
            </a:r>
            <a:r>
              <a:rPr lang="el-GR" dirty="0" smtClean="0"/>
              <a:t> αι.</a:t>
            </a:r>
          </a:p>
          <a:p>
            <a:r>
              <a:rPr lang="el-GR" dirty="0" smtClean="0"/>
              <a:t>4. Νίγηρα-Κογκό: Περιλαμβάνει την βασική υπο-ομάδα Μπαντού (= άνθρωπος)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Μπαντού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1. Μεγάλος αριθμός ονοματικών κατηγοριών</a:t>
            </a:r>
          </a:p>
          <a:p>
            <a:pPr>
              <a:buNone/>
            </a:pPr>
            <a:r>
              <a:rPr lang="el-GR" dirty="0" smtClean="0"/>
              <a:t>2. Εκτεταμένο σύστημα συμφωνίας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1. Οι κατηγορίες μαρκάρονται με επιθήματα και είναι σχετικά αυθαίρετες σημασιολογικά (πβ. και γραμματικό γένος στις ΙΕ)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Κατηγορίες ουσιαστικών στη Φουλάνι (Μπαντού)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47247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749"/>
                <a:gridCol w="2715749"/>
                <a:gridCol w="2715749"/>
              </a:tblGrid>
              <a:tr h="259218">
                <a:tc>
                  <a:txBody>
                    <a:bodyPr/>
                    <a:lstStyle/>
                    <a:p>
                      <a:r>
                        <a:rPr lang="el-GR" dirty="0" smtClean="0"/>
                        <a:t>Ρίζα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Επίθημα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Μετάφραση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Laam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-be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Αρχηγοί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-de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Δοχεία αποθήκευσης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sv-SE" dirty="0" smtClean="0"/>
                        <a:t>Bow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sv-SE" dirty="0" smtClean="0"/>
                        <a:t>di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Κουνούπια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Laam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-do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Αρχηγός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Biraa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-dam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Γάλα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nood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Κροκόδειλος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Njar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-am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Ένα ποτό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smtClean="0"/>
                        <a:t>Les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di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Χώρα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sv-SE" dirty="0" smtClean="0"/>
                        <a:t>Yiit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Φωτιά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Nyor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-go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Σκέπασμα από ψάθα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Taador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gol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Ζώνη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Nyala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hol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Μοσχάρι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Ngas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-ka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Τρύπα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ki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Κατάλυμα</a:t>
                      </a:r>
                      <a:r>
                        <a:rPr lang="el-GR" baseline="0" dirty="0" smtClean="0"/>
                        <a:t> από χορτάρι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Nde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Δοχείο αποθήκευσης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l-GR" dirty="0" smtClean="0"/>
                        <a:t>?</a:t>
                      </a:r>
                      <a:r>
                        <a:rPr lang="en-US" dirty="0" smtClean="0"/>
                        <a:t>en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ndu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Στήθος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smtClean="0"/>
                        <a:t>Dem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ngal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Γλώσσα</a:t>
                      </a:r>
                      <a:endParaRPr lang="el-GR" dirty="0"/>
                    </a:p>
                  </a:txBody>
                  <a:tcPr/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Hottoll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βαμβάκι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Ιστορίες από την Τυπολογία ΙΙ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N. Evans, </a:t>
            </a:r>
            <a:r>
              <a:rPr lang="en-US" i="1" dirty="0" smtClean="0"/>
              <a:t>Dying Words</a:t>
            </a:r>
            <a:r>
              <a:rPr lang="en-US" dirty="0" smtClean="0"/>
              <a:t>, pp. 10-11.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γλωσσεσ τησ ευρασιασ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Ευρασία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Πολύ μεγάλη ηπειρωτική μάζα, με πληθώρα γλωσσικών υποκατηγοριοποιήσεων</a:t>
            </a:r>
          </a:p>
          <a:p>
            <a:r>
              <a:rPr lang="el-GR" dirty="0" smtClean="0"/>
              <a:t>Α) Ευρώπη</a:t>
            </a:r>
          </a:p>
          <a:p>
            <a:r>
              <a:rPr lang="el-GR" dirty="0" smtClean="0"/>
              <a:t>Β) Ασιατική ενδοχώρα (Σιβηρία, Καύκασος, Άπω Ανατολή)</a:t>
            </a:r>
          </a:p>
          <a:p>
            <a:r>
              <a:rPr lang="el-GR" dirty="0" smtClean="0"/>
              <a:t>Γ) Ν – ΝΑ Ασία (Ινδική χερσόνησος, χερσόνησος Ινδοκίνας, Κίνα)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3.gstatic.com/images?q=tbn:ANd9GcSPTAXXFfGEr_p2NXN7Gn4Nq-JS7qqdEfhkJddxVuimR7TEd6Fyt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984" y="980728"/>
            <a:ext cx="8558558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«παλιός κόσμος»</a:t>
            </a:r>
            <a:endParaRPr lang="el-GR" dirty="0"/>
          </a:p>
        </p:txBody>
      </p:sp>
      <p:pic>
        <p:nvPicPr>
          <p:cNvPr id="4" name="Content Placeholder 3" descr="europe-languages-continan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124744"/>
            <a:ext cx="6584447" cy="52544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Βασκική: μια «παραφωνία»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Άγνωστης προέλευσης, πιθανώς από τους πρώτους κατοίκους της Ευρώπης</a:t>
            </a:r>
          </a:p>
          <a:p>
            <a:r>
              <a:rPr lang="el-GR" dirty="0" smtClean="0"/>
              <a:t>Παλαιότερα πολύ μεγαλύτερη διάδοση</a:t>
            </a:r>
          </a:p>
          <a:p>
            <a:r>
              <a:rPr lang="el-GR" dirty="0" smtClean="0"/>
              <a:t>Εργαστική γλώσσα: μαρκάρει τον «δράστη» και όχι Υποκείμενο – Αντικείμενο</a:t>
            </a:r>
          </a:p>
          <a:p>
            <a:pPr>
              <a:buNone/>
            </a:pPr>
            <a:r>
              <a:rPr lang="el-GR" dirty="0" smtClean="0"/>
              <a:t>Λ.χ. </a:t>
            </a:r>
            <a:r>
              <a:rPr lang="en-US" dirty="0" smtClean="0">
                <a:solidFill>
                  <a:srgbClr val="FF0000"/>
                </a:solidFill>
              </a:rPr>
              <a:t>Ni-k</a:t>
            </a:r>
            <a:r>
              <a:rPr lang="en-US" dirty="0" smtClean="0"/>
              <a:t> </a:t>
            </a:r>
            <a:r>
              <a:rPr lang="el-GR" dirty="0" smtClean="0"/>
              <a:t>   </a:t>
            </a:r>
            <a:r>
              <a:rPr lang="en-US" dirty="0" err="1" smtClean="0"/>
              <a:t>neskan</a:t>
            </a:r>
            <a:r>
              <a:rPr lang="en-US" dirty="0" smtClean="0"/>
              <a:t> </a:t>
            </a:r>
            <a:r>
              <a:rPr lang="en-US" dirty="0" err="1" smtClean="0"/>
              <a:t>ikusten</a:t>
            </a:r>
            <a:r>
              <a:rPr lang="en-US" dirty="0" smtClean="0"/>
              <a:t> </a:t>
            </a:r>
            <a:r>
              <a:rPr lang="en-US" dirty="0" err="1" smtClean="0"/>
              <a:t>dut</a:t>
            </a:r>
            <a:r>
              <a:rPr lang="en-US" dirty="0" smtClean="0"/>
              <a:t> / </a:t>
            </a:r>
            <a:r>
              <a:rPr lang="en-US" dirty="0" smtClean="0">
                <a:solidFill>
                  <a:srgbClr val="FF0000"/>
                </a:solidFill>
              </a:rPr>
              <a:t>Ni</a:t>
            </a:r>
            <a:r>
              <a:rPr lang="en-US" dirty="0" smtClean="0"/>
              <a:t> </a:t>
            </a:r>
            <a:r>
              <a:rPr lang="en-US" dirty="0" err="1" smtClean="0"/>
              <a:t>etorri</a:t>
            </a:r>
            <a:r>
              <a:rPr lang="en-US" dirty="0" smtClean="0"/>
              <a:t> </a:t>
            </a:r>
            <a:r>
              <a:rPr lang="en-US" dirty="0" err="1" smtClean="0"/>
              <a:t>naiz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l-GR" dirty="0"/>
              <a:t> </a:t>
            </a:r>
            <a:r>
              <a:rPr lang="el-GR" dirty="0" smtClean="0"/>
              <a:t>  </a:t>
            </a:r>
            <a:r>
              <a:rPr lang="en-US" dirty="0" smtClean="0"/>
              <a:t> </a:t>
            </a:r>
            <a:r>
              <a:rPr lang="el-GR" sz="2800" dirty="0" smtClean="0"/>
              <a:t>Εγώ-ΕΡΓ κοπέλα βλέπω έχω /   Εγώ φτάνω είμαι</a:t>
            </a:r>
          </a:p>
          <a:p>
            <a:r>
              <a:rPr lang="el-GR" dirty="0" smtClean="0"/>
              <a:t>Συχνό φαινόμενο στις γλώσσες του Καυκάσου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upload.wikimedia.org/wikipedia/commons/thumb/8/86/Language_families_of_Asia.png/450px-Language_families_of_Asi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4673" y="499715"/>
            <a:ext cx="7381743" cy="57577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661</TotalTime>
  <Words>990</Words>
  <Application>Microsoft Office PowerPoint</Application>
  <PresentationFormat>On-screen Show (4:3)</PresentationFormat>
  <Paragraphs>187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Solstice</vt:lpstr>
      <vt:lpstr>Οι γλώσσες του Κόσμου</vt:lpstr>
      <vt:lpstr>Στόχος: Γνωριμία με τις γλώσσες και τους ανθρώπους</vt:lpstr>
      <vt:lpstr>Κατηγοριοποίηση των γλωσσών</vt:lpstr>
      <vt:lpstr>Οι γλωσσεσ τησ ευρασιασ</vt:lpstr>
      <vt:lpstr>Ευρασία</vt:lpstr>
      <vt:lpstr>Slide 6</vt:lpstr>
      <vt:lpstr>Ο «παλιός κόσμος»</vt:lpstr>
      <vt:lpstr>Βασκική: μια «παραφωνία»</vt:lpstr>
      <vt:lpstr>Slide 9</vt:lpstr>
      <vt:lpstr>Ουραλικές γλώσσες</vt:lpstr>
      <vt:lpstr>Χαρακτηριστικά</vt:lpstr>
      <vt:lpstr>Αλταϊκές γλώσσες</vt:lpstr>
      <vt:lpstr>Καύκασος</vt:lpstr>
      <vt:lpstr>Γλωσσικές ιδιαιτερότητες</vt:lpstr>
      <vt:lpstr>Οι γλώσσες της Άπω Ανατολής</vt:lpstr>
      <vt:lpstr>Τσούκτσι</vt:lpstr>
      <vt:lpstr>Πολυσυνθετική γλώσσα</vt:lpstr>
      <vt:lpstr>Ιαπωνική-Κορεατική</vt:lpstr>
      <vt:lpstr>Ν-ΝΑ Ασία</vt:lpstr>
      <vt:lpstr>Slide 20</vt:lpstr>
      <vt:lpstr>Ινδική χερσόνησος</vt:lpstr>
      <vt:lpstr>Slide 22</vt:lpstr>
      <vt:lpstr>ΝΑ Ασία</vt:lpstr>
      <vt:lpstr>Κινεζική</vt:lpstr>
      <vt:lpstr>Απομονωτική</vt:lpstr>
      <vt:lpstr>Η περίεργη περίπτωση του Χονγκ-Κονγκ</vt:lpstr>
      <vt:lpstr>Slide 27</vt:lpstr>
      <vt:lpstr>Αφρικη και μεση ανατολη</vt:lpstr>
      <vt:lpstr>Η γενέτειρα;</vt:lpstr>
      <vt:lpstr>Slide 30</vt:lpstr>
      <vt:lpstr>Αφρικανικές οικογένειες γλωσσών I</vt:lpstr>
      <vt:lpstr>Αφρικανικές οικογένειες γλωσσών ΙΙ</vt:lpstr>
      <vt:lpstr>Χαρακτηριστικά Μπαντού</vt:lpstr>
      <vt:lpstr>Κατηγορίες ουσιαστικών στη Φουλάνι (Μπαντού)</vt:lpstr>
      <vt:lpstr>Ιστορίες από την Τυπολογία ΙΙ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γλώσσες του Κόσμου</dc:title>
  <dc:creator>Δεσποινούλα</dc:creator>
  <cp:lastModifiedBy>Δεσποινούλα</cp:lastModifiedBy>
  <cp:revision>83</cp:revision>
  <dcterms:created xsi:type="dcterms:W3CDTF">2015-02-24T10:50:18Z</dcterms:created>
  <dcterms:modified xsi:type="dcterms:W3CDTF">2015-02-24T21:51:33Z</dcterms:modified>
</cp:coreProperties>
</file>