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61" r:id="rId5"/>
    <p:sldId id="264" r:id="rId6"/>
    <p:sldId id="268" r:id="rId7"/>
    <p:sldId id="262" r:id="rId8"/>
    <p:sldId id="257" r:id="rId9"/>
    <p:sldId id="263" r:id="rId10"/>
    <p:sldId id="265" r:id="rId11"/>
    <p:sldId id="266" r:id="rId12"/>
    <p:sldId id="258" r:id="rId13"/>
    <p:sldId id="269" r:id="rId14"/>
    <p:sldId id="271" r:id="rId15"/>
    <p:sldId id="272" r:id="rId16"/>
    <p:sldId id="270" r:id="rId17"/>
    <p:sldId id="267" r:id="rId18"/>
    <p:sldId id="273" r:id="rId19"/>
    <p:sldId id="280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DFDE5BB-E833-4E02-8BDF-5CC714E61595}" type="datetimeFigureOut">
              <a:rPr lang="el-GR" smtClean="0"/>
              <a:t>14/5/2017</a:t>
            </a:fld>
            <a:endParaRPr lang="el-G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74DA83B-BC76-4524-A9C8-18D96CCF3936}" type="slidenum">
              <a:rPr lang="el-GR" smtClean="0"/>
              <a:t>‹#›</a:t>
            </a:fld>
            <a:endParaRPr lang="el-G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DE5BB-E833-4E02-8BDF-5CC714E61595}" type="datetimeFigureOut">
              <a:rPr lang="el-GR" smtClean="0"/>
              <a:t>14/5/2017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A83B-BC76-4524-A9C8-18D96CCF39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DE5BB-E833-4E02-8BDF-5CC714E61595}" type="datetimeFigureOut">
              <a:rPr lang="el-GR" smtClean="0"/>
              <a:t>14/5/2017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A83B-BC76-4524-A9C8-18D96CCF39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DE5BB-E833-4E02-8BDF-5CC714E61595}" type="datetimeFigureOut">
              <a:rPr lang="el-GR" smtClean="0"/>
              <a:t>14/5/2017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A83B-BC76-4524-A9C8-18D96CCF39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DE5BB-E833-4E02-8BDF-5CC714E61595}" type="datetimeFigureOut">
              <a:rPr lang="el-GR" smtClean="0"/>
              <a:t>14/5/2017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A83B-BC76-4524-A9C8-18D96CCF39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DE5BB-E833-4E02-8BDF-5CC714E61595}" type="datetimeFigureOut">
              <a:rPr lang="el-GR" smtClean="0"/>
              <a:t>14/5/2017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A83B-BC76-4524-A9C8-18D96CCF3936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DE5BB-E833-4E02-8BDF-5CC714E61595}" type="datetimeFigureOut">
              <a:rPr lang="el-GR" smtClean="0"/>
              <a:t>14/5/2017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A83B-BC76-4524-A9C8-18D96CCF39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DE5BB-E833-4E02-8BDF-5CC714E61595}" type="datetimeFigureOut">
              <a:rPr lang="el-GR" smtClean="0"/>
              <a:t>14/5/2017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A83B-BC76-4524-A9C8-18D96CCF39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DE5BB-E833-4E02-8BDF-5CC714E61595}" type="datetimeFigureOut">
              <a:rPr lang="el-GR" smtClean="0"/>
              <a:t>14/5/2017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A83B-BC76-4524-A9C8-18D96CCF39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DE5BB-E833-4E02-8BDF-5CC714E61595}" type="datetimeFigureOut">
              <a:rPr lang="el-GR" smtClean="0"/>
              <a:t>14/5/2017</a:t>
            </a:fld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A83B-BC76-4524-A9C8-18D96CCF3936}" type="slidenum">
              <a:rPr lang="el-GR" smtClean="0"/>
              <a:t>‹#›</a:t>
            </a:fld>
            <a:endParaRPr lang="el-G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DE5BB-E833-4E02-8BDF-5CC714E61595}" type="datetimeFigureOut">
              <a:rPr lang="el-GR" smtClean="0"/>
              <a:t>14/5/2017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A83B-BC76-4524-A9C8-18D96CCF393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DFDE5BB-E833-4E02-8BDF-5CC714E61595}" type="datetimeFigureOut">
              <a:rPr lang="el-GR" smtClean="0"/>
              <a:t>14/5/2017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74DA83B-BC76-4524-A9C8-18D96CCF3936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Η «κοιτίδα» των ΙΕ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Το ιερό δισκοπότηρο της ΙΕ γλωσσολογίας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9266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Μέσα 19</a:t>
            </a:r>
            <a:r>
              <a:rPr lang="el-GR" baseline="30000" dirty="0" smtClean="0"/>
              <a:t>ου</a:t>
            </a:r>
            <a:r>
              <a:rPr lang="el-GR" dirty="0" smtClean="0"/>
              <a:t> αι.: αλλαγή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Αλλαγή στάσης: η Ινδία δεν θεωρείται πια η κοιτίδα, για διάφορους λόγους:</a:t>
            </a:r>
          </a:p>
          <a:p>
            <a:r>
              <a:rPr lang="el-GR" dirty="0" smtClean="0"/>
              <a:t>Γλωσσολογικούς: πρόοδος της έρευνας, «γλωσσολογική παλαιοντολογία» (1859, </a:t>
            </a:r>
            <a:r>
              <a:rPr lang="en-US" dirty="0" err="1" smtClean="0"/>
              <a:t>Pictet</a:t>
            </a:r>
            <a:r>
              <a:rPr lang="en-US" dirty="0" smtClean="0"/>
              <a:t>)</a:t>
            </a:r>
          </a:p>
          <a:p>
            <a:r>
              <a:rPr lang="el-GR" dirty="0" smtClean="0"/>
              <a:t>Ιδεολογικούς: άνοδος των εθνικισμών στην Ευρώπη, τάση για ανεύρεση ένδοξου παρελθόντος</a:t>
            </a:r>
          </a:p>
          <a:p>
            <a:r>
              <a:rPr lang="el-GR" dirty="0" smtClean="0"/>
              <a:t>Πολιτικούς: η Ινδία ανήκει στη Βρεταννική αυτοκρατορία, που δεν δέχεται την ισότητα των Ινδών έναντι των Άγγλων αποικιοκρατών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1569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Νέες προτάσεις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Γερμανία </a:t>
            </a:r>
            <a:r>
              <a:rPr lang="en-US" dirty="0" smtClean="0"/>
              <a:t>(</a:t>
            </a:r>
            <a:r>
              <a:rPr lang="en-US" dirty="0" err="1" smtClean="0"/>
              <a:t>Kossina</a:t>
            </a:r>
            <a:r>
              <a:rPr lang="en-US" dirty="0" smtClean="0"/>
              <a:t> 1902)</a:t>
            </a:r>
            <a:r>
              <a:rPr lang="el-GR" dirty="0" smtClean="0"/>
              <a:t>, Σκανδιναβία, Κεντρική Ευρώπη κλπ.</a:t>
            </a:r>
          </a:p>
          <a:p>
            <a:r>
              <a:rPr lang="el-GR" dirty="0" smtClean="0"/>
              <a:t>Ρωσικές στέπες</a:t>
            </a:r>
          </a:p>
          <a:p>
            <a:r>
              <a:rPr lang="el-GR" dirty="0" smtClean="0"/>
              <a:t>Βακτριανή (Αφγανιστάν)</a:t>
            </a:r>
          </a:p>
          <a:p>
            <a:r>
              <a:rPr lang="el-GR" dirty="0" smtClean="0"/>
              <a:t>Και άλλες ευφάνταστες...</a:t>
            </a:r>
          </a:p>
          <a:p>
            <a:r>
              <a:rPr lang="el-GR" dirty="0" smtClean="0"/>
              <a:t>Εμφάνιση της αρχαιολογίας και της «ανθρωπολογίας» (με έντονα ρατσιστικά χαρακτηριστικά, άλλωστε χρησιμοποιούσε την έννοια της φυλής)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4238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Ανθρωπολογία, Γλωσσολογία και τύποι κρανίων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“The ancestors of the Aryans cultivated wheat when those of the </a:t>
            </a:r>
            <a:r>
              <a:rPr lang="en-US" dirty="0" err="1" smtClean="0"/>
              <a:t>brachycephalics</a:t>
            </a:r>
            <a:r>
              <a:rPr lang="en-US" dirty="0" smtClean="0"/>
              <a:t> were probably still living like monkeys”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(Georges </a:t>
            </a:r>
            <a:r>
              <a:rPr lang="en-US" dirty="0" err="1" smtClean="0"/>
              <a:t>Vacher</a:t>
            </a:r>
            <a:r>
              <a:rPr lang="en-US" dirty="0" smtClean="0"/>
              <a:t> de </a:t>
            </a:r>
            <a:r>
              <a:rPr lang="en-US" dirty="0" err="1" smtClean="0"/>
              <a:t>Lapouge</a:t>
            </a:r>
            <a:r>
              <a:rPr lang="en-US" dirty="0" smtClean="0"/>
              <a:t>, 1899)</a:t>
            </a:r>
            <a:endParaRPr lang="el-GR" dirty="0" smtClean="0"/>
          </a:p>
          <a:p>
            <a:endParaRPr lang="el-GR" dirty="0" smtClean="0"/>
          </a:p>
          <a:p>
            <a:r>
              <a:rPr lang="en-US" dirty="0" smtClean="0"/>
              <a:t>“They </a:t>
            </a:r>
            <a:r>
              <a:rPr lang="en-US" dirty="0"/>
              <a:t>would not have it, they would not believe that there could be any community </a:t>
            </a:r>
            <a:r>
              <a:rPr lang="en-US" dirty="0" smtClean="0"/>
              <a:t>of</a:t>
            </a:r>
            <a:r>
              <a:rPr lang="el-GR" dirty="0" smtClean="0"/>
              <a:t> </a:t>
            </a:r>
            <a:r>
              <a:rPr lang="en-US" dirty="0" smtClean="0"/>
              <a:t>origin </a:t>
            </a:r>
            <a:r>
              <a:rPr lang="en-US" dirty="0"/>
              <a:t>between the people of Athens and Rome, and the so-called Niggers of India. </a:t>
            </a:r>
            <a:r>
              <a:rPr lang="en-US" dirty="0" smtClean="0"/>
              <a:t>The</a:t>
            </a:r>
            <a:r>
              <a:rPr lang="el-GR" dirty="0" smtClean="0"/>
              <a:t> </a:t>
            </a:r>
            <a:r>
              <a:rPr lang="en-US" dirty="0" smtClean="0"/>
              <a:t>classical </a:t>
            </a:r>
            <a:r>
              <a:rPr lang="en-US" dirty="0"/>
              <a:t>scholars scouted the idea, and I still remember the time, when 1 was a </a:t>
            </a:r>
            <a:r>
              <a:rPr lang="en-US" dirty="0" smtClean="0"/>
              <a:t>student</a:t>
            </a:r>
            <a:r>
              <a:rPr lang="el-GR" dirty="0" smtClean="0"/>
              <a:t> </a:t>
            </a:r>
            <a:r>
              <a:rPr lang="en-US" dirty="0" smtClean="0"/>
              <a:t>at </a:t>
            </a:r>
            <a:r>
              <a:rPr lang="en-US" dirty="0"/>
              <a:t>Leipzig and begun to study Sanskrit, with what contempt any remarks on Sanskrit </a:t>
            </a:r>
            <a:r>
              <a:rPr lang="en-US" dirty="0" smtClean="0"/>
              <a:t>or</a:t>
            </a:r>
            <a:r>
              <a:rPr lang="el-GR" dirty="0" smtClean="0"/>
              <a:t> </a:t>
            </a:r>
            <a:r>
              <a:rPr lang="en-US" dirty="0" smtClean="0"/>
              <a:t>comparative </a:t>
            </a:r>
            <a:r>
              <a:rPr lang="en-US" dirty="0"/>
              <a:t>grammar were treated by my teachers. . . . No one ever was for a time </a:t>
            </a:r>
            <a:r>
              <a:rPr lang="en-US" dirty="0" smtClean="0"/>
              <a:t>so</a:t>
            </a:r>
            <a:r>
              <a:rPr lang="el-GR" dirty="0" smtClean="0"/>
              <a:t> </a:t>
            </a:r>
            <a:r>
              <a:rPr lang="en-US" dirty="0" smtClean="0"/>
              <a:t>completely </a:t>
            </a:r>
            <a:r>
              <a:rPr lang="en-US" dirty="0"/>
              <a:t>laughed down as Professor Bopp, when he first published his </a:t>
            </a:r>
            <a:r>
              <a:rPr lang="en-US" dirty="0" smtClean="0"/>
              <a:t>Comparative</a:t>
            </a:r>
            <a:r>
              <a:rPr lang="el-GR" dirty="0" smtClean="0"/>
              <a:t> </a:t>
            </a:r>
            <a:r>
              <a:rPr lang="en-US" dirty="0" smtClean="0"/>
              <a:t>Grammar </a:t>
            </a:r>
            <a:r>
              <a:rPr lang="en-US" dirty="0"/>
              <a:t>of Sanskrit, </a:t>
            </a:r>
            <a:r>
              <a:rPr lang="en-US" dirty="0" err="1"/>
              <a:t>Zend</a:t>
            </a:r>
            <a:r>
              <a:rPr lang="en-US" dirty="0"/>
              <a:t>, Greek, Latin and Gothic. All hands were against him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r>
              <a:rPr lang="en-US" dirty="0" smtClean="0"/>
              <a:t>					(Müller, 1883)</a:t>
            </a:r>
          </a:p>
        </p:txBody>
      </p:sp>
    </p:spTree>
    <p:extLst>
      <p:ext uri="{BB962C8B-B14F-4D97-AF65-F5344CB8AC3E}">
        <p14:creationId xmlns:p14="http://schemas.microsoft.com/office/powerpoint/2010/main" val="76663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Κοινό μοντέλο όλων των αντιλήψεων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ΙΕ, ψηλοί, ξανθοί και δυνατοί, άρχισαν να επεκτείνονται πέρα από τα όρια της αρχικής τους κοιτίδας (όποια και αν ήταν αυτά) και χάρη στην </a:t>
            </a:r>
            <a:r>
              <a:rPr lang="el-GR" dirty="0" smtClean="0">
                <a:solidFill>
                  <a:srgbClr val="FF0000"/>
                </a:solidFill>
              </a:rPr>
              <a:t>[ανωτερότητά] </a:t>
            </a:r>
            <a:r>
              <a:rPr lang="el-GR" dirty="0" smtClean="0"/>
              <a:t>τους, κατάφεραν να κυριαρχήσουν και να υποτάξουν πολλούς άλλους λαούς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0441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Ανέφικτο;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"One does not ask 'where is the Indo-European homeland</a:t>
            </a:r>
            <a:r>
              <a:rPr lang="en-US" dirty="0" smtClean="0"/>
              <a:t>?‘</a:t>
            </a:r>
            <a:r>
              <a:rPr lang="el-GR" dirty="0" smtClean="0"/>
              <a:t> </a:t>
            </a:r>
            <a:r>
              <a:rPr lang="en-US" dirty="0" smtClean="0"/>
              <a:t>but </a:t>
            </a:r>
            <a:r>
              <a:rPr lang="en-US" dirty="0"/>
              <a:t>rather 'where do they put it now</a:t>
            </a:r>
            <a:r>
              <a:rPr lang="en-US" dirty="0" smtClean="0"/>
              <a:t>?'</a:t>
            </a:r>
            <a:endParaRPr lang="el-GR" dirty="0" smtClean="0"/>
          </a:p>
          <a:p>
            <a:pPr marL="0" indent="0">
              <a:buNone/>
            </a:pPr>
            <a:r>
              <a:rPr lang="el-GR" dirty="0"/>
              <a:t>	</a:t>
            </a:r>
            <a:r>
              <a:rPr lang="el-GR" dirty="0" smtClean="0"/>
              <a:t>			(</a:t>
            </a:r>
            <a:r>
              <a:rPr lang="en-US" dirty="0" smtClean="0"/>
              <a:t>Mallory, 1989)</a:t>
            </a:r>
          </a:p>
          <a:p>
            <a:r>
              <a:rPr lang="el-GR" dirty="0" smtClean="0"/>
              <a:t>Ακόμα δεν είμαστε σίγουροι για την κοιτίδα, παρά τις νεότερες ενδιαφέρουσες εξελίξεις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3780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τρέχουσες θεωρίες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494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Κυρίαρχη πρόταση: </a:t>
            </a:r>
            <a:r>
              <a:rPr lang="el-GR" dirty="0" smtClean="0"/>
              <a:t>Η θεωρία των στεπών («Κούργκαν»)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Gimbutas</a:t>
            </a:r>
            <a:r>
              <a:rPr lang="en-US" dirty="0" smtClean="0"/>
              <a:t> (1970), </a:t>
            </a:r>
            <a:r>
              <a:rPr lang="el-GR" dirty="0" smtClean="0"/>
              <a:t>και σήμερα </a:t>
            </a:r>
            <a:r>
              <a:rPr lang="en-US" dirty="0" smtClean="0"/>
              <a:t>Mallory </a:t>
            </a:r>
            <a:r>
              <a:rPr lang="el-GR" dirty="0" smtClean="0"/>
              <a:t>και </a:t>
            </a:r>
            <a:r>
              <a:rPr lang="en-US" dirty="0" smtClean="0"/>
              <a:t>Anthony</a:t>
            </a:r>
          </a:p>
          <a:p>
            <a:r>
              <a:rPr lang="el-GR" dirty="0" smtClean="0"/>
              <a:t>Κοιτίδα τοποθετείται στην Ν. Ρωσία, στις στέπες</a:t>
            </a:r>
          </a:p>
          <a:p>
            <a:r>
              <a:rPr lang="el-GR" dirty="0" smtClean="0"/>
              <a:t>Εκεί θεωρείται ότι ζούσαν οι ΙΕ γύρω στο 4.000 π.Χ. πριν διασπαστούν σταδιακά στις διάφορες υπο-ομάδες και μετακινηθούν προς όλες τις κατευθύνσεις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8171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28801"/>
            <a:ext cx="6022749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862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Πού βασίζεται η θεωρία;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Χρονολόγηση: κοινοί όροι στις ΙΕ γλώσσες παραπέμπουν σε αυτή την περίοδο από την άποψη της εξέλιξης του πληθυσμού</a:t>
            </a:r>
          </a:p>
          <a:p>
            <a:r>
              <a:rPr lang="el-GR" dirty="0" smtClean="0"/>
              <a:t>Η χρονολόγηση ταιριάζει (;) και με όσα ξέρουμε για σχετική χρονολόγηση με βάση την γλωσσική απόσταση των ΙΕ γλωσσών</a:t>
            </a:r>
          </a:p>
          <a:p>
            <a:r>
              <a:rPr lang="el-GR" dirty="0" smtClean="0"/>
              <a:t>Η τοποθεσία μπορεί να εξηγήσει την εξάπλωση</a:t>
            </a:r>
          </a:p>
          <a:p>
            <a:r>
              <a:rPr lang="el-GR" dirty="0" smtClean="0"/>
              <a:t>Ο πολιτισμός «Κούργκαν» (στην πραγματικότητα μια σειρά από </a:t>
            </a:r>
            <a:r>
              <a:rPr lang="el-GR" dirty="0" smtClean="0"/>
              <a:t>πολιτισμούς, κυρίως </a:t>
            </a:r>
            <a:r>
              <a:rPr lang="en-US" dirty="0" err="1" smtClean="0"/>
              <a:t>Yamna</a:t>
            </a:r>
            <a:r>
              <a:rPr lang="el-GR" dirty="0" smtClean="0"/>
              <a:t>) </a:t>
            </a:r>
            <a:r>
              <a:rPr lang="el-GR" dirty="0" smtClean="0"/>
              <a:t>φαίνεται να έχει πολλά κοινά στοιχεία με τους ΙΕ όπως τους βλέπουμε μέσα από τις διάφορες γλώσσες</a:t>
            </a:r>
          </a:p>
          <a:p>
            <a:r>
              <a:rPr lang="el-GR" dirty="0" smtClean="0"/>
              <a:t>Πρώτη (;) εξημέρωση του αλόγου, που φαίνεται να παίζει σημαντικό ρόλο στην ΙΕ κουλτούρα και αποτελεί κοινό όρο στις ΙΕ γλώσσες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2861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212" y="1484784"/>
            <a:ext cx="5157782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9119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Ινδοευρωπαίοι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Επανασύνθεση μας οδηγεί στην ΙΕ πρωτογλώσσα, επομένως...</a:t>
            </a:r>
          </a:p>
          <a:p>
            <a:r>
              <a:rPr lang="el-GR" dirty="0" smtClean="0"/>
              <a:t>Βασικό ερώτημα που τέθηκε και συνεχίζει να τίθεται συνεχώς: ποιος ήταν ο λαός που μιλούσε την ΙΕ πρωτογλώσσα;</a:t>
            </a:r>
          </a:p>
          <a:p>
            <a:r>
              <a:rPr lang="el-GR" dirty="0" smtClean="0"/>
              <a:t>Το θέμα αυτό, μολονότι εξαιρετικά δημοφιλές, δεν έχει βρει ακόμα οριστική λύση</a:t>
            </a:r>
          </a:p>
          <a:p>
            <a:r>
              <a:rPr lang="el-GR" dirty="0" smtClean="0"/>
              <a:t>Έχουν γραφεί τα πάντα, π.χ.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1552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λεξιλόγιο της ΙΕ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Σχεδόν τα πάντα βασίζονται στην μελέτη του </a:t>
            </a:r>
            <a:r>
              <a:rPr lang="el-GR" dirty="0" smtClean="0">
                <a:solidFill>
                  <a:srgbClr val="FF0000"/>
                </a:solidFill>
              </a:rPr>
              <a:t>«κοινού» </a:t>
            </a:r>
            <a:r>
              <a:rPr lang="el-GR" dirty="0" smtClean="0"/>
              <a:t>λεξιλογίου των ΙΕ γλωσσών («άλογο, σολωμός» κλπ.)</a:t>
            </a:r>
          </a:p>
          <a:p>
            <a:r>
              <a:rPr lang="el-GR" dirty="0" smtClean="0"/>
              <a:t>Η αρχαιολογία μπορεί να βοηθήσει, </a:t>
            </a:r>
            <a:r>
              <a:rPr lang="el-GR" i="1" dirty="0" smtClean="0"/>
              <a:t>αλλά δεν μπορεί να ταυτίσει έναν προϊστορικό πολιτισμό με κάποια συγκεκριμένη γλώσσα</a:t>
            </a:r>
          </a:p>
          <a:p>
            <a:r>
              <a:rPr lang="el-GR" dirty="0" smtClean="0"/>
              <a:t>Πόσο αξιόπιστα είναι όμως τα συμπεράσματα της λεξιλογικής μελέτης;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8886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Ενστάσεις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Renfrew</a:t>
            </a:r>
            <a:r>
              <a:rPr lang="el-GR" dirty="0" smtClean="0"/>
              <a:t> (και πολλοί άλλοι)</a:t>
            </a:r>
            <a:r>
              <a:rPr lang="en-US" dirty="0" smtClean="0"/>
              <a:t>: </a:t>
            </a:r>
            <a:r>
              <a:rPr lang="el-GR" dirty="0" smtClean="0"/>
              <a:t>Καθόλου αξιόπιστη, οι λέξεις αλλάζουν σημασία, μπορεί να αποτελούν δάνεια μεταξύ των ΙΕ γλωσσών, και πολύ λίγες είναι αυτές που είναι κοινές στις περισσότερες γλώσσες</a:t>
            </a:r>
          </a:p>
          <a:p>
            <a:r>
              <a:rPr lang="el-GR" dirty="0" smtClean="0"/>
              <a:t>Αλλά ακόμα και η ύπαρξη κοινών λέξεων δεν δηλώνει κάτι ξεκάθαρο για τον πολιτισμό από τον οποίο προήλθαν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Επίσης, η κυρίαρχη άποψη δεν εξηγεί γιατί να γίνουν όλες αυτές οι μεταναστεύσεις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55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Ανατολική υπόθεση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Renfrew (1987): </a:t>
            </a:r>
            <a:r>
              <a:rPr lang="el-GR" dirty="0" smtClean="0"/>
              <a:t>η κοιτίδα των ΙΕ είναι στην Μ. Ασία, και η διάδοση των ΙΕ ταυτίζεται με την διάδοση της γεωργίας στη Νεολιθική εποχή, γύρω στο 7.000 π.Χ.</a:t>
            </a:r>
          </a:p>
          <a:p>
            <a:r>
              <a:rPr lang="el-GR" dirty="0" smtClean="0"/>
              <a:t>Πολύ πρωιμότερη χρονολόγηση, πρώτη φορά σύνδεση με την γεωργία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59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data:image/jpeg;base64,/9j/4AAQSkZJRgABAQAAAQABAAD/2wCEAAkGBhQREBQUExQWFRUUGRcYFRgYFxoYHRgWGBcaGBkfGhwbICgfGxokGxcYHy8jJScqLCwvHB8xNTAsNSYrLCkBCQoKDgwOGg8PGjQjHyQqLCk0Ky8sLiwtMCwvMiwwLy8sMi0tLCwqLCkpLyktLC8tNCosNCksLy8sLCwsLCwsLP/AABEIAL4BCQMBIgACEQEDEQH/xAAbAAACAwEBAQAAAAAAAAAAAAAABgMEBQIBB//EAEcQAAIBAgQEBAMDCAgGAQUBAAECEQADBBIhMQUTQVEGImFxMoGRI0KhFBVSYnKxwdEHFjNTkqKy4SQ0Q4Lw8dJEVHOToxf/xAAbAQACAgMBAAAAAAAAAAAAAAAABQMEAgYHAf/EADkRAAEDAgMECAQEBgMAAAAAAAEAAgMEERIhMQVBUXETImGBkaGx0QYUwfAVMlLhFiNTgpLxMzRC/9oADAMBAAIRAxEAPwBtiiKKs4bh1y4JRCwBiZG/zPrWxuLWi5XFYo5ZnYYwXHgLlR2LakwTG8aHeDG06TFd4nDedwgkBoEa9zHfofpWtwfhtxX+0tnL0MiQfSDPpvW6lhAICR/2+kfWCaWyVOCQ2z9FvFJsT5ikaJOob30s7eM7k667t2SRIoinHF8NQ22CocxWJAgkzI19wKXPzHf/ALs/Vf51ZiqmPvfJJNobCqKUt6O7730By9VRiiKvfmO//dn6r/Oj8x3/AO7P1X+dTdLH+oeKV/h9b/Sd/iVRiiKvfmO//dn6r/Oj8x3/AO7P1X+dHSx/qHij8Prf6Tv8SqMURXd20VYqwgjcVxUgscwqbsbSWuuCEVpcGwSvcAYiDqIOsrrAH4zHTSs4U4cD4dyreu519vbQEaR9NhVGskwjDxW1/DVKJpDK4fltn45W3/RXLGCRBAUd9hvUnKHYfSu6KUroS45Q7D6Vy2QEA5QTsNNfbvUtR38OriGAI9aF4b2yXvLXsPpWdx2+iWWBiWBCjSdf5Vkcc4ZyQGVmIYwQT8+nTfeqGH4ZcdQyKWEx06e9XYoGkB5dktYr9rTte6lZCS6243yOV7AZ+SYeF8CUIjMIubzO3y22MGtblDsPpWfYv4g2fgQXARGckKR1JyyQarXbmPzLCYaNc3nfb/CDPsDVKaUhxxXPLNOqfo4YmiNhAsP/ADY9/bxWzyh2H0o5Q7D6VheIbmMUIcPE8u8WUKGBuLbLWxJggF4X+VUW8RcQDEHBSFZVkMfMMxBZREQY0BIy7nQihXk18odh9KOUOw+lJ7eI+ItlUYMqSfM24A5oBiTqMgbcDcECNKl/PWPay84Yoy8vzCGIBeLkJ985Bn00GfLqVNCE18odh9KOUOw+lKFjxBxH4Tg5gA5j5c0Iz7AkBmhFifKxO4FeX/EPEC3kwhAysII1zi2DIbaM+ZQCPNEjehCcOUOw+lHKHYfSl3hXHMZcvKtzCcu3nKliTOXK7K0baFVU9y4I0rPw/iPiQsBmwYZ1VJGql3IBaF+6AQyzrqVI8poQnLlDsPpRyh2H0pUv8c4gQVXChWObK2rD4UKg7QQWYGd40pl4bed7SNdTI5HmXsesenWhCm5Q7D6Ucodh9K7ooQvndNPhT+xb9s/6VpWpq8Kf2Lftn/StOa3/AIu9c0+GP+7/AGn6L53w3x3jB+TW71zXEY4cpwq+fDLiLli9aPljMpVGkalbg7GtTCf0t3GstebBsEa2r2DNxVJe8llEuO9pUBJuK2ZC4gN1GrLYHDHa1YV8Kz2brXLVsXELJezM7FVDZs2YsT86s4fwRgU5uXC2QLwK3BlBDKTmKwdFXN5oECdd6TLpaXL3jLENiLWHdVs3bWKFrEC23MS4j4O7fTKzIGGqiRAII6g0vYrxzjvyS46OAowGDvoxKtc5l29kJY8sKSYZTpAAUgSSB9JwXhLCWVRbdhFCObiwDPMKlCxJMlspKySdKjueC8GwAOHtkLaFkCD/AGKsHVN9VDCRNCEu3vG14XVt3k5T2cYLN0WbmdXRsJcxA1e2GOgAIAXUDWNK1/CPia/i8rXbNu0l2yl+yUvi43Lc6C4hVWDAQZAK6xMitHF8JwqFr9xLalXF57jEKA6WzbDsSYEWyVk9KOC+GcLhCzYazbtcyMxUbjUgDsupIA012oQtWiiihCR+Mf8AMXP2v4CqdXOMf8xc/a/gKqohJAGpOgFbDEbRjkFx2uaXVkjRqXu9StXw1hs10tlBC9T0PSPXem2srgPC+Ukmc7fEJ0EHpH7/AN21atJah+OQkLp2yKQ0tIyNwsdTzK8JpbxHips0KggHqTqAfwmmO4RBkwI1PakjA4Tm3gomJkzvlnWfWKkpmMdic/QKltuqqYuiipjZzzbid3lxTng8TzEVxpmAPt3qavAK9qoVsDQQBfVQ4vCi4jI2zCP/AF61kW/Drow5d4hZBI7ke2lbtFZtkc0WCrTUcMzg94zGhuQfKyr4207IRbfltp5iof30JFZF3heMLKRjFAE5vsF1HtOv4RWvjsJzUy53TbzI2VtPWsi74TzMp/KsUMs/9Xv6xoKmhcAMyBzaCrggikze4jx+hVbxLwnG3Htfk98IApW55imY50eQADr9nl3+F3qp+beKsbee/agGWyHJ+mDMJLboV1AEHMCda0uOeE/yl7LcyOWAPMudtLiXM1tpHLuHl5S0HQ7aVnYXwBctKgTGXUCm2XC5wH5aZNjcMSAD2MahqrLFGG4dxUJlbEWpCqFMKxLCyRJJTWbkE6dNImKkfB8VzXMt6yAGucrMAZU5QmeEGwzHSNSJkV7xDwniW/J0t4q4qW7ZS65u3c7NkYZgA2rMzAksxjKMpEa+YrwfiYucvHXAW5mUE3NJZWTzcwkMMgUkCMpMICSSIXIwfFiT9tZAyiNFksLbRPk0BuFQ0dASsTAsYnA8R59427qC0zFkDEEwLMKom2cgN0DNq2hkQZmzwLw7esXc74p7qlCvLOcqCbmcEF7jHyg5RMmNzW/QhKNrB8VgZr1onZgMo0GSCDyzDE8zNIIiAIOo2PDmExFu0VxNwXGkZW3OXIsgmBMPngmTESa1qKEIooooQiiiihC+d00+Ff7Fv2z/AKVpWpq8Kf2Lftn/AErTmt/4u9c0+GP+7/afovn/AIMwT2cRF5MUv22KJUcP8uV3ulWGJCczZgwIM7AVUTG4+3hXOJbHo7YjBLZOoY4R7sADLocUQSHB1Pk6TX0C3/SBhFtK9+9bsFzcyq1xWJW3da0SCsgiV+XXY114y4/aw1mw72BiRdv2ktKDbA5hDXLbZrhCiCkgzppSZdLXz/HtxA2Mlv8AOHLN3FnDOxvi7y1t2+SLoReaSbhuZOayrA82bQVesWeIuWvO2MDo/CyiedUYPbsjF5rYEMAS+YRCkHYzT1wnxOt1U5yjD3Lhucu2121cLrbALsDaZlgTqJkV7/XPBSi/lNkG4nMUFwJt5WfPr93KjGdhFCF86vfnAniC5cZcz2cXlLLeUK+b7JRbYNaZo0Q4d9viE1pucd+Xj/nOZ+V2ggUN+S/m/KufP/088Z5nz5ssU3W/HWBa1zhirPLzBC2YAByCwBnUEgEjv0r2745wK2rV1sVZFu9PLYuIbKYb2CnQkxHWKEJW8DYXGpdwT32xbc6xifykXi7KjpdTk+VtLbFS3qw719GrwGdq9oQkniyzibgG5b26DvV/hfArmrTkYSuomJEEiOsHSrq4NBeuXGIgkzO46aCNQdK2hVuSpJaGDSy1+k2JHFO+okzcXEjgATl3qLDWAiBRsogVLRXhqon4FsglfxHxQsxtqfKPijqe3qNqu+FsMotl/vEkH0AO3v1+lLeJPnfSPM2nbU1ueE7pm4vTQ/Pb+AppLHgp+r2FaJs+uNRtcmUX/MG9lv2B8UyUV4TWXjvEVtJC+Zh0H86WtaXGzQt2mnjgbjlcAO1atFVcHxJLvwztOqkfiRFWq8IIyKkY9rxiabhR4jELbUs7KqjdmIAHuToKyL/jfAo6q+LsKXnLNxYMRIzTlB1GhM1tETVa7wqy7q7WkZ0+FioJWd8pI0n09K8WSq8Q8S2LDqtx8udS6tBKkD1E9JbtAJ2FVcN42wrq7G5kCEg8xSugAM69IYfWofE3EsJauIMRaDsbdwgkJpbgq487AmQzSFBgSTA1pffxFw5mYvhF5ahyrkWzmmyrnykjVlAUbgnIJ81CE12vGGEYwt4EmIADGZAbTTUhSCf0RqYrtPFeFZBcF5CjMUBEkZgJPTQQQcx0ggzBFKt7xLw5JzYRxywHk202zJbBnP1VFmdwIOoIpuHh3DZFTk28itnVcogN3A/CNo0oQoh4qwxti4LgKsSogMSSFz7RMZSGk6QQZgioE8c4Irm56gazM6ELmIOmkAEe4I3EVdbw9hyqrybeVSGAyiAQgQH/AAKq+wFQt4RwZ3w9r72mUfeADfWBQhGH8V4Zw5FyOWLrOGBBVLRh2II0Ud/4yKgxHjfCJ/1JMEwFadAxMyBljIwMxBiYmri+HrAe6/LWbyG24jQoXuOwj9Zrrk95ri54WwrMzHD2yXnMco1zGWn3696EL2x4owz3VtLeU3HkKuskhcxG2hjp6Hsa1Ko2uB2FuC4tpFcF2DBQDmuGXOm5JJJ9zV6hCKKKKEL53TT4V/sW/bP+laVqtYXidy0IRoBM7A67dR6U9qIzIzCFybY1dHRVPSyXtYjL7C4w/wDRo6o685TmwmNwwOQ6HF4hrwbfZQ2WOver/iPwS2JwWEw4e1OFey55to3LdzlW2SGTMJU5piai/P8Af/T/AMq/yo/P9/8AT/yr/Kl/yMnELcf4pouDvAe6gPgXED8na2+Ds3MO18BbWFZLXLvoqt5BcnmAqTMwZE7ax2P6Lv8Ahrth7w+0weHwoZU1U2S7ZtTqpLL5fTerf5/v/p/5V/lXq+IbwmWnTTRdD32/Cg0Ug4LJnxPRONusOYHusbjfg7GG5bxBe1cxFzF4Mty7LC1bt4dbwDMpfM2tzXzCNANqL/8ARRdb7Tn2zdu/lP5QCt5bZGJuC42RbV1GhYjK7FW6inL8sa1aVrjl3fVQgG0e20az61i/1gv/AKf+Vf5VFHTvkvhV6s2zT0Yb0oNyL2ABI552802YHCi1aS2uyKqj2UAD91T0mfn+/wDp/wCVf5Ufn+/+n/lX+VS/IydiX/xTRcHeA90yYdFdnBUEo51ge/v161eZgBJ0FZnAGm2WL52clmHY6aR9Jqr4g4wFm0ACSPMf0Z2+f+1VxG5z8A1Tp9bFFT/MSGzTn46aLeoqrwzFG5aVjEkSY96sXFBBBEg9O9RkWNirbHh7Q5uhF0t8d4bbhriMAQfOCdy2oj19NvpWJavMplWKnuCR+6rXFbym4wRAgBgj1E/TfYVSp3TNPR9fP2XL9tTRfOF1P1SMiRl1rm/DvWvh8ViMQOWraDc6jT9Zv4Derdrwltmue4C/71nYPifJeU1BVVOYAajrp09zJ605iqMr3xflFgVtWz6WmrQTO4yPabG5NhwtbL1zXFu2FAAAAGwFd0UVRW0ooqO9mynLGbpMx84rHxS47mJyzh8mufMH9IywZnfrFeE2UkcePeBzW2RRlHasDjtjGm4jYZkAFtgwaILwSsA92CqT0BbrWdifztrlNg+VgCI1YNCkA7EqobWQOYRrl19UacMg7V7SiLXFMxGayqkkzo2UG9Ok6lhbJGvliOtT4yzxB7lsBraW4sG4VImRcQ3gCQTJAuDtljrQhM9FJ+Jw3FFe61u4jAkhFfLonMusCsAeYWzaUZtCZnaa64lc4oXIs8oRatSSoym4f7TJJmRGgY5YOpmKEJuopMxDcVL5ByobP5gAFADKBqdQOWxI3bOGnygVYtLxMYe4CbJuhwEiP7MA9ToTOWZAPxx92hCa6KUr/DuI5LQW8A2a8bh8pEHEo9uJX4RZDrHqJnetXw7+Vxc/K+XOb7MW9gvvOo231nN0ihC2KKKKEL53RRRWyrhyKKK7tW8zBRALEAToJNBNhcrNjHPcGt1OS4ruxGYTETrO3zjUCtnhvh0tn5qleimdj3Hf51X4xwkWSkE5W0JOsH5Dt0qoahjyWAp/Hsepp2tqpGjCCCQddbZg5fRM6YhVtK0+XKNQDtHbUik/imO51wt02Ueg/j1powl2zdUKBnCgfEugI01kRNK3FMOLd51GwOnsQD/GqtEAHm+qffE0kjqVhYRgJztvO7u171Vooopqufru1eZfhYrO8EifpUuHwmfMScoVS0nWTuB86rmmu8qJY8tsFrijyAls0anVe0nX/aqlRJ0dsIzK2PY1EKwPMriWsFwM7Z3+vDNVvCmIHnTqTmHqNj9NPrTEaT+G4XIbd5jClgFg7mY+W507A/PT4zx5rbhbeU6SSddZiNDptVGaPpJepvW1bOq/lKAGqyw95IOhtuusW/dCYlmIkB2Md9TG/rH0qpaTMQOpIH1MV4zTqa7spJ3iNZ7RTQNwtz1tZaHLOJ5rAdUvLrb87X9E343gdu6oEZcuxUAadvar6LAAGw0qPCX86K36QB+tTUhLicjuXWo4o2kyMAu62fG2iKKKKxUyKKKKEJa8TeH2xN5cuI5M2riFfMSykgEwHAIBZQZBjMIgwaycfwC6odL/ABQJP2gzEqbYDqwZQ1yCMy/fDBYAHWWHjfhdMVcVnYgBcpACmfMGBhwy/pCCp3BEFQa44n4SS+63HuXQ6BQGXlgyj8xCfJrDa5T5dASpImhCycXgWvXUC8SVBkWybdu4Za6uVmI+1zZiB+1Dak9aOKsslnEleI2nvXHtIGN024K3LrZCRclSQWWEyj7M6fFW1gv6PsPZdGRrv2cZVLKRlW4LyqfLMC6M8zPSculGH8A2bbs6XbyuzMcwKfC5csvwRB5h1Pm0EMIoQqJ8NYw2w9rHuzFPL5iUzm6WDbmUCFViNcmkZjVviHhrFXLzlMU1u3lRUGa4xaAk5srrl1VtVhjm+KJB3+F4DkWgk5tXYmIlndnaB0EsYHaKt0ISangnEq+ZcdcEtLfF5vtL1zUFyo/tQIAA022jY4Bwm9Ze7zbzXEi2toMzMfKg5jGSTLOSdzAAraooQiio3vqCAWALbAnU+1SULy4KKKKKF6vndFFFbKuHIq/wdX5oKdNzlLCPYa/SKoVp8K41yQQVDTtEDvuYk71BUYiwhoum2yHQNqWvnfhAzuOPBOC7Uk8VvM199SYYhRvsYAAqzd8TXTMZVkRoNvUGd6g4VgOY4+0VddpObTUx/wC6pwxGEF7+C2XaO0I9pujp6W561zuyHO3Favhe1cUuGBVdNCI8x66+go8UYJcouAeaQCe4jSfpW/VXiOC5qZJgEidJ0HbsfWqom/m9Jon0uzW/IGlHWyNieO7wSNRVniGE5VxknNEa+4n61NwrhRvsdYVYzHrrO3rpTkyNDMZ0XMmUMz6j5Zo69yLctVQrdw+He7hrZtyGtMwEGJk6mT7/AL60bXhu0p2zCI82uvcREfSruFwK2woH3RB2Gb1buaXT1TXgYRoVu2ytgy0znGZws5tstRmCCClLD4G7d8qgkCZJaVzDeDtJkbe9QjAOXKKpZh2BH79h705WuIW2utaUyyAF4+7OgBPcwdPSrC2wCTAk7nvG01GytIvhH+1PL8PQzgYnkkHM5aDcNw7TmVhcN8NAAG7qf0Z0HuRvVrh/AVtXC+YnfKI2B/f2rVpd/rbmwt68lly9sNltEEs0QBIUErqYYQSsNoYqF08jr3OqbQ7LpIQ3AwXbmDvvxJ3piAopGuf0h3gTGEZozECXDGDlyRk0uR9rH6HrU+K8b3kOGjD5+cHzZSTOW6LYNuQCQwPMGh8sTAlhCmScqKyvDfFmxNjmNkmfuZ4+FTHnVTIJKmJEqdjKrq0IVPFcZsWnVLl22rvoqlgGb2Xc6az0rx+N2BvftD3uKP41XxfhXCXbovPhrLXQZFwoubaNWiSI0g6VcThlpdrVseyKP4UIVU+J8J/91Y//AHW//lVvBcRtXgWtXEuAGCUYMAd4JUnWCKmW2BsAPYVl8LvNfuvezHlCbdkTo4B89w95Zcq/qrI0ehCk49exS2icJatXLmul241sDtGVTm9pX3qrguMYhbaHE4Vw0DObRW4AevlBz79FD+5rcooQq+C4hbvLmtsGEwY3DDcMN1YdQYIqxWbxDg4dubbblXwNLgEhgNluLpzE9CZEnKVOtScL4nzQyuuS7bgXEmYJ2KnTNbaCVaBOoIDBgBCvVmce4gbVrynzNoPTuf8AzuK0iaTePYkXL5IiFAWR1j/cmrFNH0kgB0SbbVaaSkc5p6xyHfvHIKndxbswZmJYRBnURqI+dPGDv50BgjQTII1jXQ9KVOAj7UEozgdlmCdidQB/57hxFTVrhiDQNEt+GYpOifO95OI6G+7fft+i9oooqitrXzuiiitlXDkUUUUIRV1BYtWrl2+85BIRCM09ACSAXJIAAO5rMxeMW2JMknRVGrM3ZR1P7tSYAJqvh8KzsLl2Mw1RAZW30n9Z+mbpMDqWhlBcMINk0oJGQO6aSPFbS/t9TkOdlawPjy4Bg3Nl1XEX3FxTL3EsC24Q3GiMxci5C7KpGuppxxvGbbWzkuhT3ykn5DT60mX8GztZy6kXYyjrNi//APGtrBcAZ1LMcgEzKmdN4FUHQRNvidotsi2ttCdrRDCCHA53NtSNb7vFQ4fhF24ZCmDrmbQGeuup/GtPFYe9h8HmtLFy22ciQc6g+aY7p06Rp3qWz4hZmKWcNefIAAzAWlPSfPBj5E+nebl4y5u1myP1Q11vq2VfwNL56sztwjTs99Exotm09MHOiu55v1vYmw17Vp4XEC4iuIhlDCDOhE71U4xxI2lAQZrtw5bS927nsqjUnt71l+HeIJZF7Dl835MxAMAEplzwFGpK+bYRAET0x/8A/RbBYXuQc2RgpLLOVGY3Fn4RAUdZLMoG8iPrOZwKd9dzBuPpx/ZNfBuDLh0Mau5zXH2zv1MdBqYA2qXCcTS5cu2xo9pgGB7EAgj0IP4GlvF/0jImG54tMRzTbjMJgYc4mdJg5BBB2aQSAJrnhvHVu43OqhUuZ7LHOpbMruqFlHmtkmzcAnfy6yCB4f5YAbp9/VYu/lBobpe3j+6Zcfxm1ZgO4DH4VEszeyiWP0qi+JxN8EW7fIU/fu6v/wBttTof2m+VX8Bwi1ZnloATu27N+0xlj8zRxfia4ay11gSFy6CB8TBRJYhVEkEkkACSdqMLnfmNuXv/AKXuB7vzG3YPf2souFcNe1bIe89123Zjsf1V2AqvnxdncLiVHVYt3PofI3yK1S4140FhbLpb5i3Vuto65la2oOXKubMZJBIkLBJ0rMX+kolo/J58wWRdkHy5pXyah9rX95B+GvejFgAbL3ohYBpIt979e9M+D4/auNkzFLn93cBRvkG+L5TWlSJxbxir3b1i5h7TLbfLnu3IRdQM1w5CbQMwD1MR1I2E4TeCW2w14oCFY27ha4momAWAcDXuPYGvCXt1F+Wv33rEukZqMXLXwPv3JjoqPDsSozRPXKZE9YMCpKlU4S94xs4q6lqzhDkNy5F64ZypYCtn2IOYkqFAIM6yIkbuHshEVQAAoAAAgAAQAB0HpUlV8bjVtLmY6dPU9hXoBOQWL3tY0ucbAKa5cCgkmANSewotuGAIMgiQe4NKZ4nzr4z5ikjKggyZ0kEwabV2qSSIx2B1VKirmVgc+P8AKDbn+3Be1lcawrAriLQm7amVG9y0dXt+p0zL2YDoWnVoqJX1AmJS5aDqQyMuYEbFSJB+lIQpu4T9ldu2Pug821+xcJzKP2bgf2DoK549wjmKGQedfYZh7+nSrlLMI3WO9a5t/Zr6yIOjObLm1tdPZK9q+y/CxGoOh6jatmx4qYLDKGbvMT7iO1YjoVMEEEdCINc0zfDHJmQtDpto1dES2NxG6x9jomm74jC27TFZZxJA2ABgx6z0qX+stnuf8JpUQzlUmFn6ToTW/wD1XT+9P0WqMkMMeT79y22j2ntGsu6nDSBYEOysbZ6EXuc0u0UUU0WgLL4xir6Pa5QRgzBSpDEmTLaggIoQO0mZIAjWrWLx2UhEGe4wkLMADbM5+6vrudgCajxt6XCIFa4PNmYSLQIIzH1IzAAQTrsJNT4TBrbBiSSZZjqzN3Y/+ADQAARWGdzZXCWBjcQz9efZ591lxhcDlJdznuEQWiIH6KD7q+m56kmmzhfF7TILdwESIJYyCDvJ6fw0pdoqOWBsgsrVBtWajkLhmDYEHh9Fs8exmDwD2bl5nsrzMysLdx0Lcu5bCsVBCmLhImJj3pos3Q6hlMhgCD3B1FUMDet4mzlYBxADqwnUa6zvqJmuH8OopLWGbDsdTyoCk/rWyDbJPU5c3qKRuvfrarqlOYzGDFbCcxbRatZ3G+MDDWwxUuzMFRF3Zj0HyBPyqlex16xirS3CGtXlVGeMoW/rsJMB4AgneNddZ8XxQDGWLIUFmW4xYj4VC7A9yQPkPUV66F5HV3i9/XwQ+S4IBsb28VU/qxz0LX3cXnOYm2xQJpAUDqANPMJOu01M3hxx8GIfppcS1dGhzDUqG0Ou++tWeH8dW/duJbBK2tHciBn/AEROpIgyemm81p1C6nDDZwsfNYsiicMTfG5zWGcHilEZcLdWc0FWtHNMk/fGaetW8VhlNrM9mWlLjLbInmLBEN5ZIIGpjQfKtGivAywtdSCOwIv45rDw/H7zA/8AB3xBI1Nsf6mH4aetSniuIO2Df53bQ/cxrWiva8wO/UfL2WIjfvefL2WP+X4o/wD0qj3vj+CmsMYtchN6/iUxWv2alxDToLdsDI6bQdZ6mnSlzjuM5WNwzvcyoFvSIJk+UdPcRp0PeoZmkC5d42378raKCoYWtDi6+7O1syBfK2i2+Hs5tIbgi4VXOB0aBm/GanrHwvidLl3lpbvHbzcpgsHqS0EfMVr3GgExMawOtWGOa4ZG6tRva5vVN7LK8K/8qp7tdP1vOaOOcZNmFUSzAme3T6zUXg+9OCtmCB599PvtrWFxW4xvPnMkGPkNoqegiEoaDpYJDtTaD6KhY+P8xwgHuv6BMGF4/nZUVS7H4iBlCifXsP8AzWKi8SYF3ysCCqzIMCJ3Mnpp8qXrGKdPgYrPar3FONG6qqJAgZ/1m+XSmHyzmSAs0Sb8bhqqKRlVfFlkMr8LZk9puvOHi3bvgvc+E6FRKkxrr21I2+lM1ji1poAuLJ2Ewfx60j0VLLSiQ3Ls0uoviB1G0xxxDDe9rm/ibr6JNFIlriV1RC3GA7TP79qYuAcXN2Vf4hrMbifTY1QlpXxjFqFttBt+nrJBEAWuPHRScX8l7D3ezm05/UvDKP8A+q2a1ayvFA/4O8w3tobi/tWvtF/zIK1FMiqqfqDFYBLg86g+vUex3FLHFeCiz5s8g6KI1n16RHX8Kb6yPE4HI9mWP3a/Kas08jmvDQciku2KKCanfI5gLmgkHkOyyUqIoop4uUgkaIqrjsUVAVADccwgO3qzfqqNT8huRVqqOAGd3unqSieiIYP+JgT6gJ2rw8FLEBm92g9dw+9wVjBYMW1yiWJksx3ZupMddPYAACAAKmpw8PWxyVbIqk9QIkDYk9Zqa/wWy5JKCTMkSNT7VQ+dDXFpGQW2fwxJNE2VsnWdnmLDPxSTRTDe8J6+R9P1hr+G9Z13gN5T8Ez2IP8A6qw2pidvSWfYldDrGTyz9M1e4PaujD3DZK8xgxTMJUOmihoMw0+4GtXPCniFsZYDvZaxdEC5aYglCQGG2sEEESBIrTwOH5dtF/RAB9+v41T4nhCHW/aRmuqCsKypnQz5XLaFQxzDqDMaMwKd56R5PErptHD8tTMj/SB47/NWuJYBb9prb7MIkbg7gjsQYI9RWJw/Bm/cxJa40qEwwuLCsci5rpXfKS7kekVYwmNxjANcsWkAksvMZnIE6KAuWe3m/lVnw7hGt4a2H0dgXuf/AJLhLt9CxHyqXOJhFx4g/egWWUjwbeo+9SrmDwSWUCW1CqNAAOwj5n1rLxfHbou8u3hbr7+cwiSOxbp6/Sa08bjktKWdgAPX91LOH8ZtexCLaTyjOLqnLnzj4QCzrAPQw0nTTesWNcQZC3EO/wCi8lmjY4RYw0ndktK9exhUsxw9hRufPeI/0CfrVLBpzs5uYq+VSJIK2VM+iAOPm1U+NWeJs94WdULfZ5uSBHYgyTbygydHzFYAAJKnbXHKLytmU8u4EDcueYI5WbLpnHmn7vwx1qaE4wQBY9g+z5pZtKofSOa4kFud7ki53dlr65XX0jCcaYYp8PdWN2s3BoHSAY1++s6xO06Vr3LoUEkgAakkwAPU1854BaxOJNu1iWfKklCjWUKZWuwzaFs4U2QMhI0OY6tmZsZwtsa2S6GXD2jGohr7roSdNLft8W+giYzG0nPq219xz4fRMIZ8ceJhxX0sfI8uP1W/YvB1DKZVhIPcHY+1UsRhC2KtXNMqJdB11lzbiB28p/Cr4EUueI8by8ThmD5SpOcEfFauOiMfUK2UntIPSqMpAbc8R6qzLfBe17WOXYde7VMYFe1T4pxNcPaa48kL0XUk9gJEn0qtw7j6vbRruWy1zVLbuufKfhkdGI1gTE1kXAZFTlhDOkOl7d6nxeHCYZ0QQFRgo7aGkmmzxPdIsaZtSNu3qenSkRVvXCc32S9IgsR76gfSnOz4+oTotI+IYRPK1peGNY25JPE/+Wi7ictw52VlsWA4SDJ0BjSYzRPtU1RWMEAy5ZJAyjqdTO51mm3h/hpQJu+Zu0kAemm9WZ52RapBBsv594FIMgOs52l7n1Fss+aV6Ke/zba0+zXy6DQaTUS8FsiPs10767953+dVPn28E2PwnJukHgfvj96KGFwL3JyKWjft9TpTVwPhfJSW+Nvi9I2ArQtWVUQoAHYCK7qpNVOlFtAn+zNhQ0LhJfE+2u7uCqcXUHD3gdjbcH/CaOEMTh7JO5toT/hFV/E1yMJfj4mRkT1e59mg+bMorQs2wqhRsoAHsNBVVP13UeIsB1KsJBEGpKKF4QCLFLdvwkZM3NOkD99c/wBUm/vF/wAJ/nTNRVn5qXikv4Bs/wDp+Z9183xN3KjN+iCfoJqLhlrLYtL2RB/lFWGWRB2Na/hzhWdg+yWyIHcjYD0GlN5HiMYiuc0NM6reKdmpNyeA49yZsAmW0giIVdO2lWK55gnLImJidY2mO1dVr5zXYGjCAAiuLrkKSBmIGgECfTXSu6KF6snhXiW1iHZBmS4uht3AFbTeBOsela1Z3GsJYa2TeQMBqOjBumU6ENoNQRSufE9y0BZtlnZiSrXWDlEA6wozCYAmSZ30q22Dps4h3H3++9LKjaEVIcM7s7E5a5dm7xXvinibJcfMxOUxbVTBkjQCNmPfprWbwXxTibSGftrbE5WiWEeXUSJEAaisvFW2e6VuXTcvXNS0Ry7Z0bKJgEgZR1rZRAAABAGgHYCnfQRsiDHAH73b1oc+05IpXSxPPWJOZ3bv29rKliLr4lwXVgkhmL6FyNQI6LMEz2ipsbgbmGdb4UjNqwG7KIhgP0l006j5VYNd+Kbpe1ba5zLaqkDK0FjsY7zpXmM42sA6puLKClcJWySuviFranU5k9unenPhPFreJth7bAg767HrVfxFgM9vMoll103I6j+Pyr5xw3H3cKFvIHCygKsWY5J8xYEwAdNAO2tfRsH4ktuVUgqT32n3/wBqWT0j6d+NmY+9VuUW0aevhNPOQ0nq8z2dt9yTsQfIdYkEDWNToPxq14Z8TXUTLc8xQ5XUnUEdQfUa66e1NfEeA2ryOMiS43Kzv1jv6/OkLiXh6/hbyAEPmDcsyTmCDMbb6ToJKt0gzNW4pYalpY/I65+6SnZlZsy74HX7QPIjt5d6+jYHiKXllD7g6Ee9ZHi7glu8i3XBm0GEztbeFuHTqo83/bHU1leEMWLl4ECCAwYHQqe3v/DWnDF3FW25b4QpLewEn8KT1cAjcWHRbbsivfUwCWQWOYNuGh8QlbhWHxGJi49xUK5knR3BXyPkUjIkkGWOZjPQQK3MF4es2n5gBa5EG47F29dTt8opOtjDYfDziTycQwzpdklgTOTLl6BQsg76zO9cr4nN5VZrwBInKHy5SdxEzVSkg6QgP1tfM/diq9XVOpYxLJGZM7AjMZeQPLin7Gui22L/AAxDex06e9KljB2rlzKhunfos6bdferPDbiXrXnuC4xBCJzYnKNNtj0nWonv4oYNGs4YLfzLnAVR5Tm0WWfWQqkknRp06X2v6G4Bz8ljNSfiBjkkaMFgbEHFnnbUAbuK3cDwO3bIYA5gOpnprtpNaVI9zH8UzmLZyZ2AOS3m5f3zGaM6mAg1DayWgMe+IYzige3y7YM4ZTcEJlGINu8XEkzIuCyAM0ancSVgc4uNyU2hgjhbgjaGjgBZOtFUeDO5sqbmfN5v7RUViMxy5ghKg5Y2j2B0F6sVKiiiihChxOEW5lzCcjBwJMZl2JHWDrr1AO4FTUUUIRRRRQhFFFFCF87pg8KuxLDN5F1iNy3r8vxpfq7w/iz2fhiDqQRufff8afVEZkZhC5LsarjpKpsshIbnp9ezf3LR47w9xxDBYlbhRVz2HWJDC6Mwzeme2gEfeYHYQWal/hnF+e3Luop1DLA+8hDDQncEAgjtUuH4u64tsPdXytLWLmwYQCUPQsuu24G3Wk5geCQdQL9y6pQzsroulgNxn2HLXw9Ft0UTWbxHjaWwwBBcDRdd/Xp6xUbWlxsF7NNHC3HIbDtSp4rx2JbEFFVAimASSY03y6fvqpw3h4DS76sRnuEfTQbKO1c8WxF+46MrT5vPJE5ewkEAe2v41nYzB4h7kh8lsqghWIKnOpc7QTlzx00XTenzSWRBjRbkuYz1DKmpMriMJJOZsbXyBt6DcOK1TgkR3KwzE6v3A066x+H766rC4fg8WLqm5cBXWRmn7hB0y9XysP0QCOsVDw3h2LU2+a5YA6xcIgxbkmQc48tzy/rDb7oHneCqs0DXuJ6RuW4Hnlnw9k04NyLiEb5h+Jit3xafLbGm7HbXYDf50uoxBBBgjUHsRUuJxTXCSxmSTHQTvA6bCsHxF0rX8FNTbQbDQy05vd5FuA4qtetBlKkSGBB9jVbh94623+NOv6Sfdb+B9auVxi+D3Lih1VgynyNlJ1I2PdSIq0HtGTjZL4I3ygsAJHYL2/b73LY4Pxo2iEMFC2pMyJ0+nX61U8W27qYu1fZyltC2UhupCqBptOYz6E964w3D7uRGupygxAOYgCZj3jQnbaovFOPD27ozMUClVBMycuUH3J+etVGMb04LN9wd+uWXatjZVVEdH0VSSDiGHcd/iBuPFVuIXHW6cRa8r/eVNMy9h6jcfTrTXZ4uuMwjqnxvacbb5kIBnoD/ALUs2pyid4E+/WoOGXuRfKAlQftEI3AJi4o6bkH51lU0zZo8O8DLkoNlbVfFI4SG4OvuNwI8La6CzRxFVv4SywWQVUkwSFUrrMA6DtShb4extWyHKBhmAGUjKTI06aHb8KZ8VwAcsvbv3eQwJa2ADoxluoIQmSyjuYise/xXNc5bQGyiIEBlBMbaSNR9KVUkL5uq8ZAWOduGluX7JttiIvBe0HEG4srEEDIutwsddwz3WUOEwLBwc9rSP7S0CDrGsH17UyJwi4QCMNgbgOoIUpI/wt++sKtPCeILltQo1A2noANANtPqalqaDF1mE+N/W6q7D20IWmKZ5aNbg/TTyV2xae0wYYAAjrauofTZstManSl/+uNpUJu+Q6wJ37amsH8tZjmDN5tQcx2Oo1qKGhkzxeY9rLYKzbkdPGya5kDt/Dy8tU/M0CljG+J2ZWVRlB2YHXL7dD86rJev4nyAkgDX7o/7u5/8is+8mViAZgxI2PqPSrUFM0OIfmUm2ntyZ8TX0wLWHK5A63YNdM80+2GlVOuoG++3X1qSsvw5fLWBM+UkSeoG30mPlWpS57cLi1bjTTCaJsg3gHxRRRRWKnRRRRQhFFFFCF87ooqXD2C7BREnvWyFwaLlcSiifK4MYLlWuC4Z3ujIcpXUtEgDbbrO31qtxtbjlkuM0hpGsZWHwso2H+9OPCuGiykbk6se5/lVi9hEf4lVvcA/vpX82BLjtddDptiTRUrGxylkgOI2JIvwte2X3kkHA8YvAZWdlYaRmMNHVQeh/wBqHaSSTJOpPrTDxLwrZuX7ZC5IDEldCSsZeh0GZuo6Vq4PhNu0ICz3LQSelTuq4mjE1uZUFX8Oz1EgvL1SL2zIB4NBOn0SpheEXbglV06E6A+071ZXw1eJ2Ueub+VNyrGg6V7VU1sh0VmP4Xo2tGMknnZKh8LXY+JJ7Sf5VFY8OXmEkBf2j1+VOFFefOSqY/DVCSDY8rpQbw1eEQFMjXXY9qnueFmFsnMC41ygaewPemivGFeGrlO9ZM+HaFt+qTfiTlySBiMOUbKYkbxrB7H1q9gePXLcCcyjSD0A7Gq/EsHyrrJMxEH3E6+tVaa4WysGLNaA6aagqXiElhBta99OO4rV49xQX7SZPK4OoIkDT5T6Ut4bhzSGuubjAyvRR2IXv7zV8UVnE3om4WrGr2hLVPMj7XIAuBwRVPiBy5XyklCSNY3ER6zoAO8Vcrx0B37g/QzUjTYqkx2F1yrNniFxRoxGgEegMgfiRVDF4BnXMgOZPhaDAPYnsZj51PXS3CNiR7EiowMBuzVX6faEjJGue4kN039xvqDoRvGShxNjEZAVskMRrnkZTExtqarjCXG+O4R6IMv46n8RWhdvs3xMWjaSTUdZsc4DO33zU8m0Y4xhpIw3MnEQC7PtN7W3Wse9V7PD7amQonudT9TrViiigknVLJqiWd2KVxceJJPqpreMdUKBiFO4HWoaKKxAA0WL5XvADySBkM9B2Jy8OpGHT1zH/Ma0qocD/wCXt+38TV+tfk/OeZXYqIBtNGB+lvoEUUUVGraKKKKEIooooQv/2Q==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332" y="1484784"/>
            <a:ext cx="5423340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486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Λύση;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Όμως και γι’αυτή την θεωρία υπάρχουν σοβαρές ενστάσεις:</a:t>
            </a:r>
          </a:p>
          <a:p>
            <a:r>
              <a:rPr lang="el-GR" dirty="0" smtClean="0"/>
              <a:t>Τα γλωσσικά δεδομένα δεν φαίνεται να ταιριάζουν (σχέσεις μεταξύ των υπο-ομάδων, μεγάλο βάθος χρόνου, πολλές μη-ΙΕ γλώσσες στην περιοχή κ.ά.)</a:t>
            </a:r>
          </a:p>
          <a:p>
            <a:r>
              <a:rPr lang="el-GR" dirty="0" smtClean="0"/>
              <a:t>Η σχέση γεωργίας και ΙΕ </a:t>
            </a:r>
            <a:r>
              <a:rPr lang="el-GR" dirty="0" smtClean="0"/>
              <a:t>είναι </a:t>
            </a:r>
            <a:r>
              <a:rPr lang="el-GR" dirty="0" smtClean="0"/>
              <a:t>αμφισβητήσιμη (όμως επαληθεύτηκε για άλλες γλωσσικές οικογένειες)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3492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Επομένως;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i="1" dirty="0" smtClean="0"/>
              <a:t>Συνεχίζεται...</a:t>
            </a:r>
            <a:endParaRPr lang="el-GR" i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96952"/>
            <a:ext cx="7417970" cy="3493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886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???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“The Aryan family of speech was of Asiatic origin”</a:t>
            </a:r>
          </a:p>
          <a:p>
            <a:pPr marL="0" indent="0">
              <a:buNone/>
            </a:pPr>
            <a:r>
              <a:rPr lang="en-US" dirty="0" smtClean="0"/>
              <a:t>				(</a:t>
            </a:r>
            <a:r>
              <a:rPr lang="en-US" dirty="0" err="1" smtClean="0"/>
              <a:t>A.H.Sayce</a:t>
            </a:r>
            <a:r>
              <a:rPr lang="en-US" dirty="0" smtClean="0"/>
              <a:t>, 1880)</a:t>
            </a:r>
          </a:p>
          <a:p>
            <a:r>
              <a:rPr lang="en-US" dirty="0" smtClean="0"/>
              <a:t>“The Aryan family of speech was of European origin”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(</a:t>
            </a:r>
            <a:r>
              <a:rPr lang="en-US" dirty="0" err="1" smtClean="0"/>
              <a:t>A.H.Sayce</a:t>
            </a:r>
            <a:r>
              <a:rPr lang="en-US" dirty="0" smtClean="0"/>
              <a:t>, 1890)</a:t>
            </a:r>
          </a:p>
          <a:p>
            <a:r>
              <a:rPr lang="en-US" dirty="0" smtClean="0"/>
              <a:t>“So far as my examination of the facts has gone it has led me to the conviction that it was in Asia Minor that the Indo-European languages developed”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(</a:t>
            </a:r>
            <a:r>
              <a:rPr lang="en-US" dirty="0" err="1" smtClean="0"/>
              <a:t>A.H.Sayce</a:t>
            </a:r>
            <a:r>
              <a:rPr lang="en-US" dirty="0" smtClean="0"/>
              <a:t>, 1927)</a:t>
            </a:r>
          </a:p>
        </p:txBody>
      </p:sp>
    </p:spTree>
    <p:extLst>
      <p:ext uri="{BB962C8B-B14F-4D97-AF65-F5344CB8AC3E}">
        <p14:creationId xmlns:p14="http://schemas.microsoft.com/office/powerpoint/2010/main" val="2459968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Γλώσσα και λαός («έθνος»)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Η ταύτιση γλώσσας και λαού (ή έθνους) είναι βέβαια λανθασμένη, και έχει οδηγήσει σε πολλές παρανοήσεις</a:t>
            </a:r>
          </a:p>
          <a:p>
            <a:r>
              <a:rPr lang="el-GR" dirty="0" smtClean="0"/>
              <a:t>Όμως η ύπαρξη μίας γλώσσας (*ΙΕ) συνεπάγεται και μία γλωσσική κοινότητα, αδιαμφισβήτητα</a:t>
            </a:r>
          </a:p>
          <a:p>
            <a:r>
              <a:rPr lang="el-GR" dirty="0" smtClean="0"/>
              <a:t>Η διάδοση όμως της γλώσσας δεν συνεπάγεται και διάδοση της ίδιας της κοινότητας (</a:t>
            </a:r>
            <a:r>
              <a:rPr lang="en-US" dirty="0" smtClean="0"/>
              <a:t>“language shift”)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1246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πρόβλημα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Βασικό ζήτημα: πώς μία γλωσσική οικογένεια (και επομένως ένας λαός;) είχε τόσο μεγάλη γεωγραφική διάδοση ήδη από την πρώιμη εποχή του χαλκού;</a:t>
            </a:r>
          </a:p>
          <a:p>
            <a:r>
              <a:rPr lang="el-GR" dirty="0" smtClean="0"/>
              <a:t>Γιατί αυτός ο πολιτισμός δεν αποτυπώνεται στον αρχαιολογικό χάρτη;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8592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encrypted-tbn1.gstatic.com/images?q=tbn:ANd9GcTcDC01EmgxJLwDk_yMKofrNfpqvTERqDrkagsff3NNQsu6pqi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80" y="1484784"/>
            <a:ext cx="8405379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039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Σύντομη ιστορική ανασκόπηση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Οι «κοιτίδες» και το ιδεολογικό τους υπόβαθρο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86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Βιβλικές χρονολογήσεις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Τέλη 18</a:t>
            </a:r>
            <a:r>
              <a:rPr lang="el-GR" baseline="30000" dirty="0" smtClean="0"/>
              <a:t>ου</a:t>
            </a:r>
            <a:r>
              <a:rPr lang="el-GR" dirty="0" smtClean="0"/>
              <a:t>-αρχές 19</a:t>
            </a:r>
            <a:r>
              <a:rPr lang="el-GR" baseline="30000" dirty="0" smtClean="0"/>
              <a:t>ου</a:t>
            </a:r>
            <a:r>
              <a:rPr lang="el-GR" dirty="0" smtClean="0"/>
              <a:t>:  Η προέλευση του ανθρώπου με βάση την Βίβλο (δημιουργία γύρω στο 4000 π.Χ., κατακλυσμός του Νώε 2300 π.Χ.)</a:t>
            </a:r>
          </a:p>
          <a:p>
            <a:r>
              <a:rPr lang="el-GR" dirty="0" smtClean="0"/>
              <a:t>Η ανακάλυψη αρχαίων Ινδικών κειμένων υπονομεύει την σιγουριά</a:t>
            </a:r>
          </a:p>
          <a:p>
            <a:r>
              <a:rPr lang="en-US" dirty="0"/>
              <a:t>"either the first eleven chapters </a:t>
            </a:r>
            <a:r>
              <a:rPr lang="en-US" dirty="0" smtClean="0"/>
              <a:t>of</a:t>
            </a:r>
            <a:r>
              <a:rPr lang="el-GR" dirty="0" smtClean="0"/>
              <a:t> </a:t>
            </a:r>
            <a:r>
              <a:rPr lang="en-US" dirty="0" smtClean="0"/>
              <a:t>Genesis </a:t>
            </a:r>
            <a:r>
              <a:rPr lang="en-US" dirty="0"/>
              <a:t>. . . are true, or the whole </a:t>
            </a:r>
            <a:r>
              <a:rPr lang="en-US" dirty="0" err="1"/>
              <a:t>fabrick</a:t>
            </a:r>
            <a:r>
              <a:rPr lang="en-US" dirty="0"/>
              <a:t> of our national religion is false, a </a:t>
            </a:r>
            <a:r>
              <a:rPr lang="en-US" dirty="0" smtClean="0"/>
              <a:t>conclusion</a:t>
            </a:r>
            <a:r>
              <a:rPr lang="el-GR" dirty="0" smtClean="0"/>
              <a:t> </a:t>
            </a:r>
            <a:r>
              <a:rPr lang="en-US" dirty="0" smtClean="0"/>
              <a:t>which </a:t>
            </a:r>
            <a:r>
              <a:rPr lang="en-US" dirty="0"/>
              <a:t>none of us, I trust, would wish to be drawn" (Jones 1788, 225</a:t>
            </a:r>
            <a:r>
              <a:rPr lang="en-US" dirty="0" smtClean="0"/>
              <a:t>).</a:t>
            </a:r>
            <a:endParaRPr lang="el-GR" dirty="0" smtClean="0"/>
          </a:p>
          <a:p>
            <a:r>
              <a:rPr lang="el-GR" dirty="0" smtClean="0"/>
              <a:t>Διάδοση της ανθρώπινης γλώσσας: σύμφωνα με την Βίβλο, τρεις λαοί (οι τρεις γιοι του Νώε: Ιαφέθ, Σεμ και Χαμ) και από αυτούς προήλθαν οι διαφορετικές γλώσσες του κόσμου</a:t>
            </a:r>
          </a:p>
          <a:p>
            <a:r>
              <a:rPr lang="el-GR" dirty="0" smtClean="0"/>
              <a:t>Φυσικά, πριν από την διάσπαση και τον Νώε, μία ανθρώπινη γλώσσα (πύργος της Βαβέλ κλπ.)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9964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Ινδία ως λίκνο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Η Σανσκριτική ανήκει στην ίδια οικογένεια με τις Ευρωπαϊκές γλώσσες &gt; πολλοί είδαν την Ινδία ως το λίκνο των γλωσσών (και των λαών) της Ευρώπης [κλίμα εξωτισμού]</a:t>
            </a:r>
          </a:p>
          <a:p>
            <a:r>
              <a:rPr lang="en-US" dirty="0" smtClean="0"/>
              <a:t>“the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race </a:t>
            </a:r>
            <a:r>
              <a:rPr lang="en-US" dirty="0"/>
              <a:t>of India branched out </a:t>
            </a:r>
            <a:r>
              <a:rPr lang="en-US" dirty="0" smtClean="0"/>
              <a:t>and</a:t>
            </a:r>
            <a:r>
              <a:rPr lang="el-GR" dirty="0" smtClean="0"/>
              <a:t> </a:t>
            </a:r>
            <a:r>
              <a:rPr lang="en-US" dirty="0" smtClean="0"/>
              <a:t>multiplied </a:t>
            </a:r>
            <a:r>
              <a:rPr lang="en-US" dirty="0"/>
              <a:t>into that of the great Indo-European family. . . . The Aryans, at a period </a:t>
            </a:r>
            <a:r>
              <a:rPr lang="en-US" dirty="0" smtClean="0"/>
              <a:t>as</a:t>
            </a:r>
            <a:r>
              <a:rPr lang="el-GR" dirty="0" smtClean="0"/>
              <a:t> </a:t>
            </a:r>
            <a:r>
              <a:rPr lang="en-US" dirty="0" smtClean="0"/>
              <a:t>yet </a:t>
            </a:r>
            <a:r>
              <a:rPr lang="en-US" dirty="0"/>
              <a:t>undetermined, advanced towards and invaded the countries to the west and </a:t>
            </a:r>
            <a:r>
              <a:rPr lang="en-US" dirty="0" smtClean="0"/>
              <a:t>northwest</a:t>
            </a:r>
            <a:r>
              <a:rPr lang="el-G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India, [and] conquered the various tribes who occupied the land</a:t>
            </a:r>
            <a:r>
              <a:rPr lang="en-US" dirty="0" smtClean="0"/>
              <a:t>.“ (Lord A. Curzon, 1855)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2196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199</TotalTime>
  <Words>1008</Words>
  <Application>Microsoft Office PowerPoint</Application>
  <PresentationFormat>On-screen Show (4:3)</PresentationFormat>
  <Paragraphs>83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Austin</vt:lpstr>
      <vt:lpstr>Η «κοιτίδα» των ΙΕ</vt:lpstr>
      <vt:lpstr>Οι Ινδοευρωπαίοι</vt:lpstr>
      <vt:lpstr>???</vt:lpstr>
      <vt:lpstr>Γλώσσα και λαός («έθνος»)</vt:lpstr>
      <vt:lpstr>Το πρόβλημα</vt:lpstr>
      <vt:lpstr>PowerPoint Presentation</vt:lpstr>
      <vt:lpstr>Σύντομη ιστορική ανασκόπηση</vt:lpstr>
      <vt:lpstr>Βιβλικές χρονολογήσεις</vt:lpstr>
      <vt:lpstr>Η Ινδία ως λίκνο</vt:lpstr>
      <vt:lpstr>Μέσα 19ου αι.: αλλαγή</vt:lpstr>
      <vt:lpstr>Νέες προτάσεις</vt:lpstr>
      <vt:lpstr>Ανθρωπολογία, Γλωσσολογία και τύποι κρανίων</vt:lpstr>
      <vt:lpstr>Κοινό μοντέλο όλων των αντιλήψεων</vt:lpstr>
      <vt:lpstr>Ανέφικτο;</vt:lpstr>
      <vt:lpstr>Οι τρέχουσες θεωρίες</vt:lpstr>
      <vt:lpstr>Κυρίαρχη πρόταση: Η θεωρία των στεπών («Κούργκαν»)</vt:lpstr>
      <vt:lpstr>PowerPoint Presentation</vt:lpstr>
      <vt:lpstr>Πού βασίζεται η θεωρία;</vt:lpstr>
      <vt:lpstr>PowerPoint Presentation</vt:lpstr>
      <vt:lpstr>Το λεξιλόγιο της ΙΕ</vt:lpstr>
      <vt:lpstr>Ενστάσεις</vt:lpstr>
      <vt:lpstr>Ανατολική υπόθεση</vt:lpstr>
      <vt:lpstr>PowerPoint Presentation</vt:lpstr>
      <vt:lpstr>Λύση;</vt:lpstr>
      <vt:lpstr>Επομένως;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«κοιτίδα» των ΙΕ</dc:title>
  <dc:creator>Takis</dc:creator>
  <cp:lastModifiedBy>User</cp:lastModifiedBy>
  <cp:revision>50</cp:revision>
  <dcterms:created xsi:type="dcterms:W3CDTF">2014-05-06T12:39:28Z</dcterms:created>
  <dcterms:modified xsi:type="dcterms:W3CDTF">2017-05-14T20:55:19Z</dcterms:modified>
</cp:coreProperties>
</file>