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charts/colors6.xml" ContentType="application/vnd.ms-office.chartcolor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charts/chart8.xml" ContentType="application/vnd.openxmlformats-officedocument.drawingml.chart+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charts/chart4.xml" ContentType="application/vnd.openxmlformats-officedocument.drawingml.chart+xml"/>
  <Override PartName="/ppt/charts/style6.xml" ContentType="application/vnd.ms-office.chartstyl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Default Extension="svg" ContentType="image/svg+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charts/colors10.xml" ContentType="application/vnd.ms-office.chartcolorstyle+xml"/>
  <Override PartName="/ppt/charts/style7.xml" ContentType="application/vnd.ms-office.chartstyl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charts/colors5.xml" ContentType="application/vnd.ms-office.chartcolorstyle+xml"/>
  <Override PartName="/ppt/charts/style10.xml" ContentType="application/vnd.ms-office.chart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charts/style8.xml" ContentType="application/vnd.ms-office.chartstyl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charts/style4.xml" ContentType="application/vnd.ms-office.chartstyle+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74"/>
  </p:notesMasterIdLst>
  <p:handoutMasterIdLst>
    <p:handoutMasterId r:id="rId75"/>
  </p:handoutMasterIdLst>
  <p:sldIdLst>
    <p:sldId id="256" r:id="rId2"/>
    <p:sldId id="261" r:id="rId3"/>
    <p:sldId id="258" r:id="rId4"/>
    <p:sldId id="260" r:id="rId5"/>
    <p:sldId id="412" r:id="rId6"/>
    <p:sldId id="283" r:id="rId7"/>
    <p:sldId id="281" r:id="rId8"/>
    <p:sldId id="305" r:id="rId9"/>
    <p:sldId id="306" r:id="rId10"/>
    <p:sldId id="375" r:id="rId11"/>
    <p:sldId id="282" r:id="rId12"/>
    <p:sldId id="308" r:id="rId13"/>
    <p:sldId id="262" r:id="rId14"/>
    <p:sldId id="267" r:id="rId15"/>
    <p:sldId id="329" r:id="rId16"/>
    <p:sldId id="331" r:id="rId17"/>
    <p:sldId id="332" r:id="rId18"/>
    <p:sldId id="334" r:id="rId19"/>
    <p:sldId id="264" r:id="rId20"/>
    <p:sldId id="337" r:id="rId21"/>
    <p:sldId id="354" r:id="rId22"/>
    <p:sldId id="355" r:id="rId23"/>
    <p:sldId id="356" r:id="rId24"/>
    <p:sldId id="266" r:id="rId25"/>
    <p:sldId id="357" r:id="rId26"/>
    <p:sldId id="359" r:id="rId27"/>
    <p:sldId id="409" r:id="rId28"/>
    <p:sldId id="360" r:id="rId29"/>
    <p:sldId id="361" r:id="rId30"/>
    <p:sldId id="362" r:id="rId31"/>
    <p:sldId id="363" r:id="rId32"/>
    <p:sldId id="364" r:id="rId33"/>
    <p:sldId id="365" r:id="rId34"/>
    <p:sldId id="367" r:id="rId35"/>
    <p:sldId id="366" r:id="rId36"/>
    <p:sldId id="368" r:id="rId37"/>
    <p:sldId id="369" r:id="rId38"/>
    <p:sldId id="370" r:id="rId39"/>
    <p:sldId id="371" r:id="rId40"/>
    <p:sldId id="373" r:id="rId41"/>
    <p:sldId id="374" r:id="rId42"/>
    <p:sldId id="376" r:id="rId43"/>
    <p:sldId id="377" r:id="rId44"/>
    <p:sldId id="378" r:id="rId45"/>
    <p:sldId id="379" r:id="rId46"/>
    <p:sldId id="380" r:id="rId47"/>
    <p:sldId id="381" r:id="rId48"/>
    <p:sldId id="382" r:id="rId49"/>
    <p:sldId id="383" r:id="rId50"/>
    <p:sldId id="384" r:id="rId51"/>
    <p:sldId id="385" r:id="rId52"/>
    <p:sldId id="386" r:id="rId53"/>
    <p:sldId id="391" r:id="rId54"/>
    <p:sldId id="392" r:id="rId55"/>
    <p:sldId id="390" r:id="rId56"/>
    <p:sldId id="393" r:id="rId57"/>
    <p:sldId id="394" r:id="rId58"/>
    <p:sldId id="395" r:id="rId59"/>
    <p:sldId id="396" r:id="rId60"/>
    <p:sldId id="397" r:id="rId61"/>
    <p:sldId id="398" r:id="rId62"/>
    <p:sldId id="399" r:id="rId63"/>
    <p:sldId id="400" r:id="rId64"/>
    <p:sldId id="401" r:id="rId65"/>
    <p:sldId id="413" r:id="rId66"/>
    <p:sldId id="402" r:id="rId67"/>
    <p:sldId id="414" r:id="rId68"/>
    <p:sldId id="404" r:id="rId69"/>
    <p:sldId id="403" r:id="rId70"/>
    <p:sldId id="406" r:id="rId71"/>
    <p:sldId id="407" r:id="rId72"/>
    <p:sldId id="408" r:id="rId73"/>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2838BEF-8BB2-4498-84A7-C5851F593DF1}">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7" autoAdjust="0"/>
  </p:normalViewPr>
  <p:slideViewPr>
    <p:cSldViewPr snapToGrid="0">
      <p:cViewPr varScale="1">
        <p:scale>
          <a:sx n="87" d="100"/>
          <a:sy n="87" d="100"/>
        </p:scale>
        <p:origin x="-654" y="138"/>
      </p:cViewPr>
      <p:guideLst>
        <p:guide orient="horz" pos="2160"/>
        <p:guide pos="3840"/>
      </p:guideLst>
    </p:cSldViewPr>
  </p:slideViewPr>
  <p:outlineViewPr>
    <p:cViewPr>
      <p:scale>
        <a:sx n="33" d="100"/>
        <a:sy n="33" d="100"/>
      </p:scale>
      <p:origin x="0" y="-1194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59" d="100"/>
          <a:sy n="59" d="100"/>
        </p:scale>
        <p:origin x="2790" y="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10.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l-GR"/>
  <c:chart>
    <c:autoTitleDeleted val="1"/>
    <c:plotArea>
      <c:layout/>
      <c:doughnutChart>
        <c:varyColors val="1"/>
        <c:ser>
          <c:idx val="0"/>
          <c:order val="0"/>
          <c:tx>
            <c:strRef>
              <c:f>Sheet1!$B$1</c:f>
              <c:strCache>
                <c:ptCount val="1"/>
                <c:pt idx="0">
                  <c:v>Πωλήσεις</c:v>
                </c:pt>
              </c:strCache>
            </c:strRef>
          </c:tx>
          <c:spPr>
            <a:ln w="19050">
              <a:noFill/>
            </a:ln>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F2BF-4A03-B163-076C794F95FA}"/>
              </c:ext>
            </c:extLst>
          </c:dPt>
          <c:dPt>
            <c:idx val="1"/>
            <c:spPr>
              <a:solidFill>
                <a:schemeClr val="tx1">
                  <a:lumMod val="65000"/>
                  <a:lumOff val="35000"/>
                </a:schemeClr>
              </a:solidFill>
              <a:ln w="19050">
                <a:noFill/>
              </a:ln>
              <a:effectLst/>
            </c:spPr>
            <c:extLst xmlns:c16r2="http://schemas.microsoft.com/office/drawing/2015/06/chart">
              <c:ext xmlns:c16="http://schemas.microsoft.com/office/drawing/2014/chart" uri="{C3380CC4-5D6E-409C-BE32-E72D297353CC}">
                <c16:uniqueId val="{00000003-F2BF-4A03-B163-076C794F95FA}"/>
              </c:ext>
            </c:extLst>
          </c:dPt>
          <c:dPt>
            <c:idx val="2"/>
            <c:spPr>
              <a:solidFill>
                <a:schemeClr val="accent3"/>
              </a:solidFill>
              <a:ln w="19050">
                <a:noFill/>
              </a:ln>
              <a:effectLst/>
            </c:spPr>
            <c:extLst xmlns:c16r2="http://schemas.microsoft.com/office/drawing/2015/06/chart">
              <c:ext xmlns:c16="http://schemas.microsoft.com/office/drawing/2014/chart" uri="{C3380CC4-5D6E-409C-BE32-E72D297353CC}">
                <c16:uniqueId val="{00000005-F2BF-4A03-B163-076C794F95FA}"/>
              </c:ext>
            </c:extLst>
          </c:dPt>
          <c:dPt>
            <c:idx val="3"/>
            <c:spPr>
              <a:solidFill>
                <a:schemeClr val="accent4"/>
              </a:solidFill>
              <a:ln w="19050">
                <a:noFill/>
              </a:ln>
              <a:effectLst/>
            </c:spPr>
            <c:extLst xmlns:c16r2="http://schemas.microsoft.com/office/drawing/2015/06/chart">
              <c:ext xmlns:c16="http://schemas.microsoft.com/office/drawing/2014/chart" uri="{C3380CC4-5D6E-409C-BE32-E72D297353CC}">
                <c16:uniqueId val="{00000007-F2BF-4A03-B163-076C794F95FA}"/>
              </c:ext>
            </c:extLst>
          </c:dPt>
          <c:cat>
            <c:strRef>
              <c:f>Sheet1!$A$2:$A$5</c:f>
              <c:strCache>
                <c:ptCount val="4"/>
                <c:pt idx="0">
                  <c:v>Μέρος 1</c:v>
                </c:pt>
                <c:pt idx="1">
                  <c:v>Μέρος 2</c:v>
                </c:pt>
                <c:pt idx="2">
                  <c:v>Μέρος 3</c:v>
                </c:pt>
                <c:pt idx="3">
                  <c:v>Μέρος 4</c:v>
                </c:pt>
              </c:strCache>
            </c:strRef>
          </c:cat>
          <c:val>
            <c:numRef>
              <c:f>Sheet1!$B$2:$B$5</c:f>
              <c:numCache>
                <c:formatCode>General</c:formatCode>
                <c:ptCount val="4"/>
                <c:pt idx="0">
                  <c:v>82000</c:v>
                </c:pt>
                <c:pt idx="1">
                  <c:v>32000</c:v>
                </c:pt>
                <c:pt idx="2">
                  <c:v>14000</c:v>
                </c:pt>
                <c:pt idx="3">
                  <c:v>12000</c:v>
                </c:pt>
              </c:numCache>
            </c:numRef>
          </c:val>
          <c:extLst xmlns:c16r2="http://schemas.microsoft.com/office/drawing/2015/06/chart">
            <c:ext xmlns:c16="http://schemas.microsoft.com/office/drawing/2014/chart" uri="{C3380CC4-5D6E-409C-BE32-E72D297353CC}">
              <c16:uniqueId val="{00000008-F2BF-4A03-B163-076C794F95FA}"/>
            </c:ext>
          </c:extLst>
        </c:ser>
        <c:firstSliceAng val="16"/>
        <c:holeSize val="90"/>
      </c:doughnutChart>
      <c:spPr>
        <a:noFill/>
        <a:ln>
          <a:noFill/>
        </a:ln>
        <a:effectLst/>
      </c:spPr>
    </c:plotArea>
    <c:plotVisOnly val="1"/>
    <c:dispBlanksAs val="zero"/>
  </c:chart>
  <c:spPr>
    <a:noFill/>
    <a:ln>
      <a:noFill/>
    </a:ln>
    <a:effectLst/>
  </c:spPr>
  <c:txPr>
    <a:bodyPr/>
    <a:lstStyle/>
    <a:p>
      <a:pPr>
        <a:defRPr lang="el-GR" noProof="0"/>
      </a:pPr>
      <a:endParaRPr lang="el-G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l-GR"/>
  <c:chart>
    <c:autoTitleDeleted val="1"/>
    <c:plotArea>
      <c:layout/>
      <c:doughnutChart>
        <c:varyColors val="1"/>
        <c:ser>
          <c:idx val="0"/>
          <c:order val="0"/>
          <c:tx>
            <c:strRef>
              <c:f>Φύλλο1!$B$1</c:f>
              <c:strCache>
                <c:ptCount val="1"/>
                <c:pt idx="0">
                  <c:v>Πωλήσεις</c:v>
                </c:pt>
              </c:strCache>
            </c:strRef>
          </c:tx>
          <c:dPt>
            <c:idx val="0"/>
            <c:spPr>
              <a:solidFill>
                <a:schemeClr val="accent4"/>
              </a:solidFill>
              <a:ln w="19050">
                <a:noFill/>
              </a:ln>
              <a:effectLst/>
            </c:spPr>
            <c:extLst xmlns:c16r2="http://schemas.microsoft.com/office/drawing/2015/06/chart">
              <c:ext xmlns:c16="http://schemas.microsoft.com/office/drawing/2014/chart" uri="{C3380CC4-5D6E-409C-BE32-E72D297353CC}">
                <c16:uniqueId val="{00000001-65F2-47C8-9E23-981E4FB9BF37}"/>
              </c:ext>
            </c:extLst>
          </c:dPt>
          <c:dPt>
            <c:idx val="1"/>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65F2-47C8-9E23-981E4FB9BF37}"/>
              </c:ext>
            </c:extLst>
          </c:dPt>
          <c:dPt>
            <c:idx val="2"/>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65F2-47C8-9E23-981E4FB9BF37}"/>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5F2-47C8-9E23-981E4FB9BF37}"/>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22</c:v>
                </c:pt>
                <c:pt idx="1">
                  <c:v>14</c:v>
                </c:pt>
                <c:pt idx="2">
                  <c:v>28</c:v>
                </c:pt>
                <c:pt idx="3">
                  <c:v>36</c:v>
                </c:pt>
              </c:numCache>
            </c:numRef>
          </c:val>
          <c:extLst xmlns:c16r2="http://schemas.microsoft.com/office/drawing/2015/06/chart">
            <c:ext xmlns:c16="http://schemas.microsoft.com/office/drawing/2014/chart" uri="{C3380CC4-5D6E-409C-BE32-E72D297353CC}">
              <c16:uniqueId val="{00000008-65F2-47C8-9E23-981E4FB9BF37}"/>
            </c:ext>
          </c:extLst>
        </c:ser>
        <c:firstSliceAng val="0"/>
        <c:holeSize val="9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Sheet1!$B$1</c:f>
              <c:strCache>
                <c:ptCount val="1"/>
                <c:pt idx="0">
                  <c:v>Πωλήσεις</c:v>
                </c:pt>
              </c:strCache>
            </c:strRef>
          </c:tx>
          <c:spPr>
            <a:ln w="19050">
              <a:noFill/>
            </a:ln>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7B78-4616-912F-C862AA6D7635}"/>
              </c:ext>
            </c:extLst>
          </c:dPt>
          <c:dPt>
            <c:idx val="1"/>
            <c:spPr>
              <a:solidFill>
                <a:schemeClr val="tx1">
                  <a:lumMod val="65000"/>
                  <a:lumOff val="35000"/>
                </a:schemeClr>
              </a:solidFill>
              <a:ln w="19050">
                <a:noFill/>
              </a:ln>
              <a:effectLst/>
            </c:spPr>
            <c:extLst xmlns:c16r2="http://schemas.microsoft.com/office/drawing/2015/06/chart">
              <c:ext xmlns:c16="http://schemas.microsoft.com/office/drawing/2014/chart" uri="{C3380CC4-5D6E-409C-BE32-E72D297353CC}">
                <c16:uniqueId val="{00000003-7B78-4616-912F-C862AA6D7635}"/>
              </c:ext>
            </c:extLst>
          </c:dPt>
          <c:dPt>
            <c:idx val="2"/>
            <c:spPr>
              <a:solidFill>
                <a:schemeClr val="accent3"/>
              </a:solidFill>
              <a:ln w="19050">
                <a:noFill/>
              </a:ln>
              <a:effectLst/>
            </c:spPr>
            <c:extLst xmlns:c16r2="http://schemas.microsoft.com/office/drawing/2015/06/chart">
              <c:ext xmlns:c16="http://schemas.microsoft.com/office/drawing/2014/chart" uri="{C3380CC4-5D6E-409C-BE32-E72D297353CC}">
                <c16:uniqueId val="{00000005-7B78-4616-912F-C862AA6D7635}"/>
              </c:ext>
            </c:extLst>
          </c:dPt>
          <c:dPt>
            <c:idx val="3"/>
            <c:spPr>
              <a:solidFill>
                <a:schemeClr val="accent4"/>
              </a:solidFill>
              <a:ln w="19050">
                <a:noFill/>
              </a:ln>
              <a:effectLst/>
            </c:spPr>
            <c:extLst xmlns:c16r2="http://schemas.microsoft.com/office/drawing/2015/06/chart">
              <c:ext xmlns:c16="http://schemas.microsoft.com/office/drawing/2014/chart" uri="{C3380CC4-5D6E-409C-BE32-E72D297353CC}">
                <c16:uniqueId val="{00000007-7B78-4616-912F-C862AA6D7635}"/>
              </c:ext>
            </c:extLst>
          </c:dPt>
          <c:cat>
            <c:strRef>
              <c:f>Sheet1!$A$2:$A$5</c:f>
              <c:strCache>
                <c:ptCount val="4"/>
                <c:pt idx="0">
                  <c:v>Μέρος 1</c:v>
                </c:pt>
                <c:pt idx="1">
                  <c:v>Μέρος 2</c:v>
                </c:pt>
                <c:pt idx="2">
                  <c:v>Μέρος 3</c:v>
                </c:pt>
                <c:pt idx="3">
                  <c:v>Μέρος 4</c:v>
                </c:pt>
              </c:strCache>
            </c:strRef>
          </c:cat>
          <c:val>
            <c:numRef>
              <c:f>Sheet1!$B$2:$B$5</c:f>
              <c:numCache>
                <c:formatCode>General</c:formatCode>
                <c:ptCount val="4"/>
                <c:pt idx="0">
                  <c:v>82000</c:v>
                </c:pt>
                <c:pt idx="1">
                  <c:v>32000</c:v>
                </c:pt>
                <c:pt idx="2">
                  <c:v>14000</c:v>
                </c:pt>
                <c:pt idx="3">
                  <c:v>12000</c:v>
                </c:pt>
              </c:numCache>
            </c:numRef>
          </c:val>
          <c:extLst xmlns:c16r2="http://schemas.microsoft.com/office/drawing/2015/06/chart">
            <c:ext xmlns:c16="http://schemas.microsoft.com/office/drawing/2014/chart" uri="{C3380CC4-5D6E-409C-BE32-E72D297353CC}">
              <c16:uniqueId val="{00000008-7B78-4616-912F-C862AA6D7635}"/>
            </c:ext>
          </c:extLst>
        </c:ser>
        <c:firstSliceAng val="16"/>
        <c:holeSize val="90"/>
      </c:doughnutChart>
      <c:spPr>
        <a:noFill/>
        <a:ln>
          <a:noFill/>
        </a:ln>
        <a:effectLst/>
      </c:spPr>
    </c:plotArea>
    <c:plotVisOnly val="1"/>
    <c:dispBlanksAs val="zero"/>
  </c:chart>
  <c:spPr>
    <a:noFill/>
    <a:ln>
      <a:noFill/>
    </a:ln>
    <a:effectLst/>
  </c:spPr>
  <c:txPr>
    <a:bodyPr/>
    <a:lstStyle/>
    <a:p>
      <a:pPr>
        <a:defRPr lang="el-GR" noProof="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Φύλλο1!$B$1</c:f>
              <c:strCache>
                <c:ptCount val="1"/>
                <c:pt idx="0">
                  <c:v>Πωλήσεις</c:v>
                </c:pt>
              </c:strCache>
            </c:strRef>
          </c:tx>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E811-4FF8-97D5-3D51D2AA17EA}"/>
              </c:ext>
            </c:extLst>
          </c:dPt>
          <c:dPt>
            <c:idx val="1"/>
            <c:spPr>
              <a:solidFill>
                <a:schemeClr val="tx1">
                  <a:lumMod val="65000"/>
                  <a:lumOff val="3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E811-4FF8-97D5-3D51D2AA17EA}"/>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363-46FB-8C7B-B65CF085F364}"/>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363-46FB-8C7B-B65CF085F364}"/>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51</c:v>
                </c:pt>
                <c:pt idx="1">
                  <c:v>10</c:v>
                </c:pt>
                <c:pt idx="2">
                  <c:v>15</c:v>
                </c:pt>
                <c:pt idx="3">
                  <c:v>24</c:v>
                </c:pt>
              </c:numCache>
            </c:numRef>
          </c:val>
          <c:extLst xmlns:c16r2="http://schemas.microsoft.com/office/drawing/2015/06/chart">
            <c:ext xmlns:c16="http://schemas.microsoft.com/office/drawing/2014/chart" uri="{C3380CC4-5D6E-409C-BE32-E72D297353CC}">
              <c16:uniqueId val="{00000000-E811-4FF8-97D5-3D51D2AA17EA}"/>
            </c:ext>
          </c:extLst>
        </c:ser>
        <c:firstSliceAng val="0"/>
        <c:holeSize val="86"/>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l-GR"/>
  <c:chart>
    <c:autoTitleDeleted val="1"/>
    <c:plotArea>
      <c:layout/>
      <c:doughnutChart>
        <c:varyColors val="1"/>
        <c:ser>
          <c:idx val="0"/>
          <c:order val="0"/>
          <c:tx>
            <c:strRef>
              <c:f>Φύλλο1!$B$1</c:f>
              <c:strCache>
                <c:ptCount val="1"/>
                <c:pt idx="0">
                  <c:v>Πωλήσεις</c:v>
                </c:pt>
              </c:strCache>
            </c:strRef>
          </c:tx>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24F1-4E4D-816A-E5A10448AD4E}"/>
              </c:ext>
            </c:extLst>
          </c:dPt>
          <c:dPt>
            <c:idx val="1"/>
            <c:spPr>
              <a:solidFill>
                <a:schemeClr val="tx1">
                  <a:lumMod val="65000"/>
                  <a:lumOff val="3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24F1-4E4D-816A-E5A10448AD4E}"/>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24F1-4E4D-816A-E5A10448AD4E}"/>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24F1-4E4D-816A-E5A10448AD4E}"/>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36</c:v>
                </c:pt>
                <c:pt idx="1">
                  <c:v>10</c:v>
                </c:pt>
                <c:pt idx="2">
                  <c:v>15</c:v>
                </c:pt>
                <c:pt idx="3">
                  <c:v>33</c:v>
                </c:pt>
              </c:numCache>
            </c:numRef>
          </c:val>
          <c:extLst xmlns:c16r2="http://schemas.microsoft.com/office/drawing/2015/06/chart">
            <c:ext xmlns:c16="http://schemas.microsoft.com/office/drawing/2014/chart" uri="{C3380CC4-5D6E-409C-BE32-E72D297353CC}">
              <c16:uniqueId val="{00000008-24F1-4E4D-816A-E5A10448AD4E}"/>
            </c:ext>
          </c:extLst>
        </c:ser>
        <c:firstSliceAng val="0"/>
        <c:holeSize val="86"/>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l-GR"/>
  <c:chart>
    <c:autoTitleDeleted val="1"/>
    <c:plotArea>
      <c:layout/>
      <c:doughnutChart>
        <c:varyColors val="1"/>
        <c:ser>
          <c:idx val="0"/>
          <c:order val="0"/>
          <c:tx>
            <c:strRef>
              <c:f>Φύλλο1!$B$1</c:f>
              <c:strCache>
                <c:ptCount val="1"/>
                <c:pt idx="0">
                  <c:v>Πωλήσεις</c:v>
                </c:pt>
              </c:strCache>
            </c:strRef>
          </c:tx>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A8F1-408A-A700-17D119C0100C}"/>
              </c:ext>
            </c:extLst>
          </c:dPt>
          <c:dPt>
            <c:idx val="1"/>
            <c:spPr>
              <a:solidFill>
                <a:schemeClr val="tx1">
                  <a:lumMod val="65000"/>
                  <a:lumOff val="3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A8F1-408A-A700-17D119C0100C}"/>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8F1-408A-A700-17D119C0100C}"/>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8F1-408A-A700-17D119C0100C}"/>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22</c:v>
                </c:pt>
                <c:pt idx="1">
                  <c:v>14</c:v>
                </c:pt>
                <c:pt idx="2">
                  <c:v>28</c:v>
                </c:pt>
                <c:pt idx="3">
                  <c:v>36</c:v>
                </c:pt>
              </c:numCache>
            </c:numRef>
          </c:val>
          <c:extLst xmlns:c16r2="http://schemas.microsoft.com/office/drawing/2015/06/chart">
            <c:ext xmlns:c16="http://schemas.microsoft.com/office/drawing/2014/chart" uri="{C3380CC4-5D6E-409C-BE32-E72D297353CC}">
              <c16:uniqueId val="{00000008-A8F1-408A-A700-17D119C0100C}"/>
            </c:ext>
          </c:extLst>
        </c:ser>
        <c:firstSliceAng val="0"/>
        <c:holeSize val="86"/>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l-GR"/>
  <c:chart>
    <c:autoTitleDeleted val="1"/>
    <c:plotArea>
      <c:layout/>
      <c:doughnutChart>
        <c:varyColors val="1"/>
        <c:ser>
          <c:idx val="0"/>
          <c:order val="0"/>
          <c:tx>
            <c:strRef>
              <c:f>Φύλλο1!$B$1</c:f>
              <c:strCache>
                <c:ptCount val="1"/>
                <c:pt idx="0">
                  <c:v>Πωλήσεις</c:v>
                </c:pt>
              </c:strCache>
            </c:strRef>
          </c:tx>
          <c:dPt>
            <c:idx val="0"/>
            <c:spPr>
              <a:solidFill>
                <a:schemeClr val="accent4"/>
              </a:solidFill>
              <a:ln w="19050">
                <a:noFill/>
              </a:ln>
              <a:effectLst/>
            </c:spPr>
            <c:extLst xmlns:c16r2="http://schemas.microsoft.com/office/drawing/2015/06/chart">
              <c:ext xmlns:c16="http://schemas.microsoft.com/office/drawing/2014/chart" uri="{C3380CC4-5D6E-409C-BE32-E72D297353CC}">
                <c16:uniqueId val="{00000001-8F37-42C2-B0D2-6C48AB6DCBFD}"/>
              </c:ext>
            </c:extLst>
          </c:dPt>
          <c:dPt>
            <c:idx val="1"/>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8F37-42C2-B0D2-6C48AB6DCBFD}"/>
              </c:ext>
            </c:extLst>
          </c:dPt>
          <c:dPt>
            <c:idx val="2"/>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8F37-42C2-B0D2-6C48AB6DCBFD}"/>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F37-42C2-B0D2-6C48AB6DCBFD}"/>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22</c:v>
                </c:pt>
                <c:pt idx="1">
                  <c:v>14</c:v>
                </c:pt>
                <c:pt idx="2">
                  <c:v>28</c:v>
                </c:pt>
                <c:pt idx="3">
                  <c:v>36</c:v>
                </c:pt>
              </c:numCache>
            </c:numRef>
          </c:val>
          <c:extLst xmlns:c16r2="http://schemas.microsoft.com/office/drawing/2015/06/chart">
            <c:ext xmlns:c16="http://schemas.microsoft.com/office/drawing/2014/chart" uri="{C3380CC4-5D6E-409C-BE32-E72D297353CC}">
              <c16:uniqueId val="{00000008-8F37-42C2-B0D2-6C48AB6DCBFD}"/>
            </c:ext>
          </c:extLst>
        </c:ser>
        <c:firstSliceAng val="0"/>
        <c:holeSize val="9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Φύλλο1!$B$1</c:f>
              <c:strCache>
                <c:ptCount val="1"/>
                <c:pt idx="0">
                  <c:v>Πωλήσεις</c:v>
                </c:pt>
              </c:strCache>
            </c:strRef>
          </c:tx>
          <c:spPr>
            <a:solidFill>
              <a:schemeClr val="accent1"/>
            </a:solidFill>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ECB1-4315-80A9-5031DB24B1D4}"/>
              </c:ext>
            </c:extLst>
          </c:dPt>
          <c:dPt>
            <c:idx val="1"/>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ECB1-4315-80A9-5031DB24B1D4}"/>
              </c:ext>
            </c:extLst>
          </c:dPt>
          <c:dPt>
            <c:idx val="2"/>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ECB1-4315-80A9-5031DB24B1D4}"/>
              </c:ext>
            </c:extLst>
          </c:dPt>
          <c:dPt>
            <c:idx val="3"/>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7-ECB1-4315-80A9-5031DB24B1D4}"/>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22</c:v>
                </c:pt>
                <c:pt idx="1">
                  <c:v>14</c:v>
                </c:pt>
                <c:pt idx="2">
                  <c:v>28</c:v>
                </c:pt>
                <c:pt idx="3">
                  <c:v>36</c:v>
                </c:pt>
              </c:numCache>
            </c:numRef>
          </c:val>
          <c:extLst xmlns:c16r2="http://schemas.microsoft.com/office/drawing/2015/06/chart">
            <c:ext xmlns:c16="http://schemas.microsoft.com/office/drawing/2014/chart" uri="{C3380CC4-5D6E-409C-BE32-E72D297353CC}">
              <c16:uniqueId val="{00000008-ECB1-4315-80A9-5031DB24B1D4}"/>
            </c:ext>
          </c:extLst>
        </c:ser>
        <c:firstSliceAng val="0"/>
        <c:holeSize val="86"/>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Φύλλο1!$B$1</c:f>
              <c:strCache>
                <c:ptCount val="1"/>
                <c:pt idx="0">
                  <c:v>Πωλήσεις</c:v>
                </c:pt>
              </c:strCache>
            </c:strRef>
          </c:tx>
          <c:dPt>
            <c:idx val="0"/>
            <c:spPr>
              <a:solidFill>
                <a:schemeClr val="accent4"/>
              </a:solidFill>
              <a:ln w="19050">
                <a:noFill/>
              </a:ln>
              <a:effectLst/>
            </c:spPr>
            <c:extLst xmlns:c16r2="http://schemas.microsoft.com/office/drawing/2015/06/chart">
              <c:ext xmlns:c16="http://schemas.microsoft.com/office/drawing/2014/chart" uri="{C3380CC4-5D6E-409C-BE32-E72D297353CC}">
                <c16:uniqueId val="{00000001-2C76-460D-A139-4B30C5CF60FD}"/>
              </c:ext>
            </c:extLst>
          </c:dPt>
          <c:dPt>
            <c:idx val="1"/>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2C76-460D-A139-4B30C5CF60FD}"/>
              </c:ext>
            </c:extLst>
          </c:dPt>
          <c:dPt>
            <c:idx val="2"/>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2C76-460D-A139-4B30C5CF60FD}"/>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2C76-460D-A139-4B30C5CF60FD}"/>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22</c:v>
                </c:pt>
                <c:pt idx="1">
                  <c:v>14</c:v>
                </c:pt>
                <c:pt idx="2">
                  <c:v>28</c:v>
                </c:pt>
                <c:pt idx="3">
                  <c:v>36</c:v>
                </c:pt>
              </c:numCache>
            </c:numRef>
          </c:val>
          <c:extLst xmlns:c16r2="http://schemas.microsoft.com/office/drawing/2015/06/chart">
            <c:ext xmlns:c16="http://schemas.microsoft.com/office/drawing/2014/chart" uri="{C3380CC4-5D6E-409C-BE32-E72D297353CC}">
              <c16:uniqueId val="{00000008-2C76-460D-A139-4B30C5CF60FD}"/>
            </c:ext>
          </c:extLst>
        </c:ser>
        <c:firstSliceAng val="0"/>
        <c:holeSize val="9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Φύλλο1!$B$1</c:f>
              <c:strCache>
                <c:ptCount val="1"/>
                <c:pt idx="0">
                  <c:v>Πωλήσεις</c:v>
                </c:pt>
              </c:strCache>
            </c:strRef>
          </c:tx>
          <c:spPr>
            <a:solidFill>
              <a:schemeClr val="accent4"/>
            </a:solidFill>
          </c:spPr>
          <c:dPt>
            <c:idx val="0"/>
            <c:spPr>
              <a:solidFill>
                <a:schemeClr val="accent4"/>
              </a:solidFill>
              <a:ln w="19050">
                <a:noFill/>
              </a:ln>
              <a:effectLst/>
            </c:spPr>
            <c:extLst xmlns:c16r2="http://schemas.microsoft.com/office/drawing/2015/06/chart">
              <c:ext xmlns:c16="http://schemas.microsoft.com/office/drawing/2014/chart" uri="{C3380CC4-5D6E-409C-BE32-E72D297353CC}">
                <c16:uniqueId val="{00000001-0AC9-4847-82C0-FF6BFCB7441A}"/>
              </c:ext>
            </c:extLst>
          </c:dPt>
          <c:dPt>
            <c:idx val="1"/>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0AC9-4847-82C0-FF6BFCB7441A}"/>
              </c:ext>
            </c:extLst>
          </c:dPt>
          <c:dPt>
            <c:idx val="2"/>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0AC9-4847-82C0-FF6BFCB7441A}"/>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0AC9-4847-82C0-FF6BFCB7441A}"/>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22</c:v>
                </c:pt>
                <c:pt idx="1">
                  <c:v>14</c:v>
                </c:pt>
                <c:pt idx="2">
                  <c:v>28</c:v>
                </c:pt>
                <c:pt idx="3">
                  <c:v>36</c:v>
                </c:pt>
              </c:numCache>
            </c:numRef>
          </c:val>
          <c:extLst xmlns:c16r2="http://schemas.microsoft.com/office/drawing/2015/06/chart">
            <c:ext xmlns:c16="http://schemas.microsoft.com/office/drawing/2014/chart" uri="{C3380CC4-5D6E-409C-BE32-E72D297353CC}">
              <c16:uniqueId val="{00000008-0AC9-4847-82C0-FF6BFCB7441A}"/>
            </c:ext>
          </c:extLst>
        </c:ser>
        <c:firstSliceAng val="0"/>
        <c:holeSize val="9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5A16A-2C08-4909-BF5F-11325C58899D}" type="doc">
      <dgm:prSet loTypeId="urn:microsoft.com/office/officeart/2005/8/layout/pyramid1" loCatId="pyramid" qsTypeId="urn:microsoft.com/office/officeart/2005/8/quickstyle/simple1" qsCatId="simple" csTypeId="urn:microsoft.com/office/officeart/2005/8/colors/accent1_2" csCatId="accent1" phldr="1"/>
      <dgm:spPr/>
    </dgm:pt>
    <dgm:pt modelId="{8AD25558-E5D2-48D6-ACC6-C84AF746E9F9}">
      <dgm:prSet phldrT="[Κείμενο]" custT="1"/>
      <dgm:spPr>
        <a:solidFill>
          <a:schemeClr val="accent1">
            <a:lumMod val="20000"/>
            <a:lumOff val="80000"/>
          </a:schemeClr>
        </a:solidFill>
      </dgm:spPr>
      <dgm:t>
        <a:bodyPr/>
        <a:lstStyle/>
        <a:p>
          <a:endParaRPr lang="el-GR" sz="1400" b="1" dirty="0"/>
        </a:p>
        <a:p>
          <a:endParaRPr lang="el-GR" sz="1400" b="1" dirty="0"/>
        </a:p>
        <a:p>
          <a:r>
            <a:rPr lang="el-GR" sz="1400" b="1" dirty="0"/>
            <a:t>Μάνατζερ </a:t>
          </a:r>
        </a:p>
        <a:p>
          <a:r>
            <a:rPr lang="el-GR" sz="1400" b="1" dirty="0"/>
            <a:t>κορυφής</a:t>
          </a:r>
        </a:p>
      </dgm:t>
    </dgm:pt>
    <dgm:pt modelId="{97CE8190-8ACA-4515-860D-454BAA6FDBDE}" type="parTrans" cxnId="{368D8A04-98D9-4EA2-BFAD-BC8006DAB27E}">
      <dgm:prSet/>
      <dgm:spPr/>
      <dgm:t>
        <a:bodyPr/>
        <a:lstStyle/>
        <a:p>
          <a:endParaRPr lang="el-GR" sz="1400" b="1"/>
        </a:p>
      </dgm:t>
    </dgm:pt>
    <dgm:pt modelId="{A381813B-8BBE-459A-BE2B-D168AACAA641}" type="sibTrans" cxnId="{368D8A04-98D9-4EA2-BFAD-BC8006DAB27E}">
      <dgm:prSet/>
      <dgm:spPr/>
      <dgm:t>
        <a:bodyPr/>
        <a:lstStyle/>
        <a:p>
          <a:endParaRPr lang="el-GR" sz="1400" b="1"/>
        </a:p>
      </dgm:t>
    </dgm:pt>
    <dgm:pt modelId="{095AB012-8F23-4EBA-88DD-DBE2DA59D81D}">
      <dgm:prSet phldrT="[Κείμενο]" custT="1"/>
      <dgm:spPr>
        <a:solidFill>
          <a:schemeClr val="accent1">
            <a:lumMod val="40000"/>
            <a:lumOff val="60000"/>
          </a:schemeClr>
        </a:solidFill>
      </dgm:spPr>
      <dgm:t>
        <a:bodyPr/>
        <a:lstStyle/>
        <a:p>
          <a:r>
            <a:rPr lang="el-GR" sz="1400" b="1" dirty="0"/>
            <a:t>Μάνατζερ μεσαίας βαθμίδας</a:t>
          </a:r>
        </a:p>
      </dgm:t>
    </dgm:pt>
    <dgm:pt modelId="{6E692974-BD33-4D3E-A83D-75D40F060B78}" type="parTrans" cxnId="{B32C08F6-6EB2-4713-803C-D9F2BDDDCE29}">
      <dgm:prSet/>
      <dgm:spPr/>
      <dgm:t>
        <a:bodyPr/>
        <a:lstStyle/>
        <a:p>
          <a:endParaRPr lang="el-GR" sz="1400" b="1"/>
        </a:p>
      </dgm:t>
    </dgm:pt>
    <dgm:pt modelId="{7B3B2A88-C16A-4CEF-AAD5-32B41F7CC64F}" type="sibTrans" cxnId="{B32C08F6-6EB2-4713-803C-D9F2BDDDCE29}">
      <dgm:prSet/>
      <dgm:spPr/>
      <dgm:t>
        <a:bodyPr/>
        <a:lstStyle/>
        <a:p>
          <a:endParaRPr lang="el-GR" sz="1400" b="1"/>
        </a:p>
      </dgm:t>
    </dgm:pt>
    <dgm:pt modelId="{D8C8AB97-5C10-442D-B329-364585FBE466}">
      <dgm:prSet phldrT="[Κείμενο]" custT="1"/>
      <dgm:spPr/>
      <dgm:t>
        <a:bodyPr/>
        <a:lstStyle/>
        <a:p>
          <a:r>
            <a:rPr lang="el-GR" sz="1400" b="1" dirty="0"/>
            <a:t>Μη διοικητικοί εργαζόμενοι</a:t>
          </a:r>
        </a:p>
      </dgm:t>
    </dgm:pt>
    <dgm:pt modelId="{08D1CFE9-4CC9-4AAD-BD34-0E6B96CDDA0F}" type="parTrans" cxnId="{0AC6495A-8FF7-4544-B798-6443ADD002E8}">
      <dgm:prSet/>
      <dgm:spPr/>
      <dgm:t>
        <a:bodyPr/>
        <a:lstStyle/>
        <a:p>
          <a:endParaRPr lang="el-GR" sz="1400" b="1"/>
        </a:p>
      </dgm:t>
    </dgm:pt>
    <dgm:pt modelId="{ACA94163-E675-46FF-979E-C11D8DE0C46F}" type="sibTrans" cxnId="{0AC6495A-8FF7-4544-B798-6443ADD002E8}">
      <dgm:prSet/>
      <dgm:spPr/>
      <dgm:t>
        <a:bodyPr/>
        <a:lstStyle/>
        <a:p>
          <a:endParaRPr lang="el-GR" sz="1400" b="1"/>
        </a:p>
      </dgm:t>
    </dgm:pt>
    <dgm:pt modelId="{F7566C25-BBF5-419D-A3F2-67B33B12C78A}">
      <dgm:prSet custT="1"/>
      <dgm:spPr>
        <a:solidFill>
          <a:schemeClr val="accent1">
            <a:lumMod val="60000"/>
            <a:lumOff val="40000"/>
          </a:schemeClr>
        </a:solidFill>
      </dgm:spPr>
      <dgm:t>
        <a:bodyPr/>
        <a:lstStyle/>
        <a:p>
          <a:r>
            <a:rPr lang="el-GR" sz="1400" b="1" dirty="0"/>
            <a:t>Μάνατζερ πρώτης γραμμής </a:t>
          </a:r>
        </a:p>
      </dgm:t>
    </dgm:pt>
    <dgm:pt modelId="{BFC2D33F-C032-493F-8541-740B3DE92669}" type="parTrans" cxnId="{3A318857-5DCA-4F84-91F0-985F0A6D8BFC}">
      <dgm:prSet/>
      <dgm:spPr/>
      <dgm:t>
        <a:bodyPr/>
        <a:lstStyle/>
        <a:p>
          <a:endParaRPr lang="el-GR" sz="1400" b="1"/>
        </a:p>
      </dgm:t>
    </dgm:pt>
    <dgm:pt modelId="{56193301-6D70-4D35-B801-35556903A3C1}" type="sibTrans" cxnId="{3A318857-5DCA-4F84-91F0-985F0A6D8BFC}">
      <dgm:prSet/>
      <dgm:spPr/>
      <dgm:t>
        <a:bodyPr/>
        <a:lstStyle/>
        <a:p>
          <a:endParaRPr lang="el-GR" sz="1400" b="1"/>
        </a:p>
      </dgm:t>
    </dgm:pt>
    <dgm:pt modelId="{87FC40FF-588D-4D2C-9962-F9D5C063597C}" type="pres">
      <dgm:prSet presAssocID="{3EE5A16A-2C08-4909-BF5F-11325C58899D}" presName="Name0" presStyleCnt="0">
        <dgm:presLayoutVars>
          <dgm:dir/>
          <dgm:animLvl val="lvl"/>
          <dgm:resizeHandles val="exact"/>
        </dgm:presLayoutVars>
      </dgm:prSet>
      <dgm:spPr/>
    </dgm:pt>
    <dgm:pt modelId="{4CD0C1D2-01FC-4FF8-A309-4C6297722281}" type="pres">
      <dgm:prSet presAssocID="{8AD25558-E5D2-48D6-ACC6-C84AF746E9F9}" presName="Name8" presStyleCnt="0"/>
      <dgm:spPr/>
    </dgm:pt>
    <dgm:pt modelId="{7869608F-97E6-46FB-B3EA-8F3E5A1435CB}" type="pres">
      <dgm:prSet presAssocID="{8AD25558-E5D2-48D6-ACC6-C84AF746E9F9}" presName="level" presStyleLbl="node1" presStyleIdx="0" presStyleCnt="4" custLinFactNeighborX="0" custLinFactNeighborY="-6341">
        <dgm:presLayoutVars>
          <dgm:chMax val="1"/>
          <dgm:bulletEnabled val="1"/>
        </dgm:presLayoutVars>
      </dgm:prSet>
      <dgm:spPr/>
      <dgm:t>
        <a:bodyPr/>
        <a:lstStyle/>
        <a:p>
          <a:endParaRPr lang="el-GR"/>
        </a:p>
      </dgm:t>
    </dgm:pt>
    <dgm:pt modelId="{A91D9D4C-93EE-4F13-8BD8-FA5F23D8BDEB}" type="pres">
      <dgm:prSet presAssocID="{8AD25558-E5D2-48D6-ACC6-C84AF746E9F9}" presName="levelTx" presStyleLbl="revTx" presStyleIdx="0" presStyleCnt="0">
        <dgm:presLayoutVars>
          <dgm:chMax val="1"/>
          <dgm:bulletEnabled val="1"/>
        </dgm:presLayoutVars>
      </dgm:prSet>
      <dgm:spPr/>
      <dgm:t>
        <a:bodyPr/>
        <a:lstStyle/>
        <a:p>
          <a:endParaRPr lang="el-GR"/>
        </a:p>
      </dgm:t>
    </dgm:pt>
    <dgm:pt modelId="{612A9AB6-AD41-4967-B5C9-738520DF0CC9}" type="pres">
      <dgm:prSet presAssocID="{095AB012-8F23-4EBA-88DD-DBE2DA59D81D}" presName="Name8" presStyleCnt="0"/>
      <dgm:spPr/>
    </dgm:pt>
    <dgm:pt modelId="{91517178-BF6F-49E1-BDB8-70535EA014D4}" type="pres">
      <dgm:prSet presAssocID="{095AB012-8F23-4EBA-88DD-DBE2DA59D81D}" presName="level" presStyleLbl="node1" presStyleIdx="1" presStyleCnt="4">
        <dgm:presLayoutVars>
          <dgm:chMax val="1"/>
          <dgm:bulletEnabled val="1"/>
        </dgm:presLayoutVars>
      </dgm:prSet>
      <dgm:spPr/>
      <dgm:t>
        <a:bodyPr/>
        <a:lstStyle/>
        <a:p>
          <a:endParaRPr lang="el-GR"/>
        </a:p>
      </dgm:t>
    </dgm:pt>
    <dgm:pt modelId="{11DC9851-8062-4825-AB9E-FEC4B9EB7308}" type="pres">
      <dgm:prSet presAssocID="{095AB012-8F23-4EBA-88DD-DBE2DA59D81D}" presName="levelTx" presStyleLbl="revTx" presStyleIdx="0" presStyleCnt="0">
        <dgm:presLayoutVars>
          <dgm:chMax val="1"/>
          <dgm:bulletEnabled val="1"/>
        </dgm:presLayoutVars>
      </dgm:prSet>
      <dgm:spPr/>
      <dgm:t>
        <a:bodyPr/>
        <a:lstStyle/>
        <a:p>
          <a:endParaRPr lang="el-GR"/>
        </a:p>
      </dgm:t>
    </dgm:pt>
    <dgm:pt modelId="{490736B7-5945-47D0-A1C2-2F58718AD182}" type="pres">
      <dgm:prSet presAssocID="{F7566C25-BBF5-419D-A3F2-67B33B12C78A}" presName="Name8" presStyleCnt="0"/>
      <dgm:spPr/>
    </dgm:pt>
    <dgm:pt modelId="{D4A0FA0D-1EDB-4721-889F-898B4493992C}" type="pres">
      <dgm:prSet presAssocID="{F7566C25-BBF5-419D-A3F2-67B33B12C78A}" presName="level" presStyleLbl="node1" presStyleIdx="2" presStyleCnt="4">
        <dgm:presLayoutVars>
          <dgm:chMax val="1"/>
          <dgm:bulletEnabled val="1"/>
        </dgm:presLayoutVars>
      </dgm:prSet>
      <dgm:spPr/>
      <dgm:t>
        <a:bodyPr/>
        <a:lstStyle/>
        <a:p>
          <a:endParaRPr lang="el-GR"/>
        </a:p>
      </dgm:t>
    </dgm:pt>
    <dgm:pt modelId="{134A4DCF-A55B-4DCD-A484-5DFE5894B9E7}" type="pres">
      <dgm:prSet presAssocID="{F7566C25-BBF5-419D-A3F2-67B33B12C78A}" presName="levelTx" presStyleLbl="revTx" presStyleIdx="0" presStyleCnt="0">
        <dgm:presLayoutVars>
          <dgm:chMax val="1"/>
          <dgm:bulletEnabled val="1"/>
        </dgm:presLayoutVars>
      </dgm:prSet>
      <dgm:spPr/>
      <dgm:t>
        <a:bodyPr/>
        <a:lstStyle/>
        <a:p>
          <a:endParaRPr lang="el-GR"/>
        </a:p>
      </dgm:t>
    </dgm:pt>
    <dgm:pt modelId="{973D3D4C-F429-4FEC-BB73-B36DD103DA3B}" type="pres">
      <dgm:prSet presAssocID="{D8C8AB97-5C10-442D-B329-364585FBE466}" presName="Name8" presStyleCnt="0"/>
      <dgm:spPr/>
    </dgm:pt>
    <dgm:pt modelId="{4596C299-FE12-40D8-9E8C-DA3C5CD5B78B}" type="pres">
      <dgm:prSet presAssocID="{D8C8AB97-5C10-442D-B329-364585FBE466}" presName="level" presStyleLbl="node1" presStyleIdx="3" presStyleCnt="4">
        <dgm:presLayoutVars>
          <dgm:chMax val="1"/>
          <dgm:bulletEnabled val="1"/>
        </dgm:presLayoutVars>
      </dgm:prSet>
      <dgm:spPr/>
      <dgm:t>
        <a:bodyPr/>
        <a:lstStyle/>
        <a:p>
          <a:endParaRPr lang="el-GR"/>
        </a:p>
      </dgm:t>
    </dgm:pt>
    <dgm:pt modelId="{2CCC8B7F-0812-4B80-BD22-825D3E30BEEE}" type="pres">
      <dgm:prSet presAssocID="{D8C8AB97-5C10-442D-B329-364585FBE466}" presName="levelTx" presStyleLbl="revTx" presStyleIdx="0" presStyleCnt="0">
        <dgm:presLayoutVars>
          <dgm:chMax val="1"/>
          <dgm:bulletEnabled val="1"/>
        </dgm:presLayoutVars>
      </dgm:prSet>
      <dgm:spPr/>
      <dgm:t>
        <a:bodyPr/>
        <a:lstStyle/>
        <a:p>
          <a:endParaRPr lang="el-GR"/>
        </a:p>
      </dgm:t>
    </dgm:pt>
  </dgm:ptLst>
  <dgm:cxnLst>
    <dgm:cxn modelId="{53BAE782-7C76-457A-A690-53207FEAE829}" type="presOf" srcId="{D8C8AB97-5C10-442D-B329-364585FBE466}" destId="{2CCC8B7F-0812-4B80-BD22-825D3E30BEEE}" srcOrd="1" destOrd="0" presId="urn:microsoft.com/office/officeart/2005/8/layout/pyramid1"/>
    <dgm:cxn modelId="{B32C08F6-6EB2-4713-803C-D9F2BDDDCE29}" srcId="{3EE5A16A-2C08-4909-BF5F-11325C58899D}" destId="{095AB012-8F23-4EBA-88DD-DBE2DA59D81D}" srcOrd="1" destOrd="0" parTransId="{6E692974-BD33-4D3E-A83D-75D40F060B78}" sibTransId="{7B3B2A88-C16A-4CEF-AAD5-32B41F7CC64F}"/>
    <dgm:cxn modelId="{2D1DF898-9F3D-4CDC-8FB2-45040B029BA6}" type="presOf" srcId="{095AB012-8F23-4EBA-88DD-DBE2DA59D81D}" destId="{91517178-BF6F-49E1-BDB8-70535EA014D4}" srcOrd="0" destOrd="0" presId="urn:microsoft.com/office/officeart/2005/8/layout/pyramid1"/>
    <dgm:cxn modelId="{0F9344BC-B839-487F-94BA-B67ADC1BFA9E}" type="presOf" srcId="{8AD25558-E5D2-48D6-ACC6-C84AF746E9F9}" destId="{A91D9D4C-93EE-4F13-8BD8-FA5F23D8BDEB}" srcOrd="1" destOrd="0" presId="urn:microsoft.com/office/officeart/2005/8/layout/pyramid1"/>
    <dgm:cxn modelId="{8C32ABB9-99E6-49D6-A3B6-8A707814E708}" type="presOf" srcId="{095AB012-8F23-4EBA-88DD-DBE2DA59D81D}" destId="{11DC9851-8062-4825-AB9E-FEC4B9EB7308}" srcOrd="1" destOrd="0" presId="urn:microsoft.com/office/officeart/2005/8/layout/pyramid1"/>
    <dgm:cxn modelId="{75460CE9-6EF3-4D8D-B26C-FB5FEDF24A41}" type="presOf" srcId="{D8C8AB97-5C10-442D-B329-364585FBE466}" destId="{4596C299-FE12-40D8-9E8C-DA3C5CD5B78B}" srcOrd="0" destOrd="0" presId="urn:microsoft.com/office/officeart/2005/8/layout/pyramid1"/>
    <dgm:cxn modelId="{6AA5A41A-2BCA-4F92-991E-8F5533C87BF9}" type="presOf" srcId="{F7566C25-BBF5-419D-A3F2-67B33B12C78A}" destId="{134A4DCF-A55B-4DCD-A484-5DFE5894B9E7}" srcOrd="1" destOrd="0" presId="urn:microsoft.com/office/officeart/2005/8/layout/pyramid1"/>
    <dgm:cxn modelId="{E27F460A-2333-4C8A-9D3E-EEB5EF362E11}" type="presOf" srcId="{F7566C25-BBF5-419D-A3F2-67B33B12C78A}" destId="{D4A0FA0D-1EDB-4721-889F-898B4493992C}" srcOrd="0" destOrd="0" presId="urn:microsoft.com/office/officeart/2005/8/layout/pyramid1"/>
    <dgm:cxn modelId="{0AC6495A-8FF7-4544-B798-6443ADD002E8}" srcId="{3EE5A16A-2C08-4909-BF5F-11325C58899D}" destId="{D8C8AB97-5C10-442D-B329-364585FBE466}" srcOrd="3" destOrd="0" parTransId="{08D1CFE9-4CC9-4AAD-BD34-0E6B96CDDA0F}" sibTransId="{ACA94163-E675-46FF-979E-C11D8DE0C46F}"/>
    <dgm:cxn modelId="{368D8A04-98D9-4EA2-BFAD-BC8006DAB27E}" srcId="{3EE5A16A-2C08-4909-BF5F-11325C58899D}" destId="{8AD25558-E5D2-48D6-ACC6-C84AF746E9F9}" srcOrd="0" destOrd="0" parTransId="{97CE8190-8ACA-4515-860D-454BAA6FDBDE}" sibTransId="{A381813B-8BBE-459A-BE2B-D168AACAA641}"/>
    <dgm:cxn modelId="{3A318857-5DCA-4F84-91F0-985F0A6D8BFC}" srcId="{3EE5A16A-2C08-4909-BF5F-11325C58899D}" destId="{F7566C25-BBF5-419D-A3F2-67B33B12C78A}" srcOrd="2" destOrd="0" parTransId="{BFC2D33F-C032-493F-8541-740B3DE92669}" sibTransId="{56193301-6D70-4D35-B801-35556903A3C1}"/>
    <dgm:cxn modelId="{689B5785-2C3A-44E6-BB16-46A0DD91C143}" type="presOf" srcId="{3EE5A16A-2C08-4909-BF5F-11325C58899D}" destId="{87FC40FF-588D-4D2C-9962-F9D5C063597C}" srcOrd="0" destOrd="0" presId="urn:microsoft.com/office/officeart/2005/8/layout/pyramid1"/>
    <dgm:cxn modelId="{118F548C-9EED-4783-90F1-4381B049007B}" type="presOf" srcId="{8AD25558-E5D2-48D6-ACC6-C84AF746E9F9}" destId="{7869608F-97E6-46FB-B3EA-8F3E5A1435CB}" srcOrd="0" destOrd="0" presId="urn:microsoft.com/office/officeart/2005/8/layout/pyramid1"/>
    <dgm:cxn modelId="{EABE97F2-F406-4BA2-BA1A-E4FD8D435285}" type="presParOf" srcId="{87FC40FF-588D-4D2C-9962-F9D5C063597C}" destId="{4CD0C1D2-01FC-4FF8-A309-4C6297722281}" srcOrd="0" destOrd="0" presId="urn:microsoft.com/office/officeart/2005/8/layout/pyramid1"/>
    <dgm:cxn modelId="{103148A6-3403-42A1-AFB6-F7CDD2D0B9E4}" type="presParOf" srcId="{4CD0C1D2-01FC-4FF8-A309-4C6297722281}" destId="{7869608F-97E6-46FB-B3EA-8F3E5A1435CB}" srcOrd="0" destOrd="0" presId="urn:microsoft.com/office/officeart/2005/8/layout/pyramid1"/>
    <dgm:cxn modelId="{00FA314D-A475-4C52-AE3C-4D9E291969FC}" type="presParOf" srcId="{4CD0C1D2-01FC-4FF8-A309-4C6297722281}" destId="{A91D9D4C-93EE-4F13-8BD8-FA5F23D8BDEB}" srcOrd="1" destOrd="0" presId="urn:microsoft.com/office/officeart/2005/8/layout/pyramid1"/>
    <dgm:cxn modelId="{5F271353-AF1B-4844-84D1-690D84CF9EE4}" type="presParOf" srcId="{87FC40FF-588D-4D2C-9962-F9D5C063597C}" destId="{612A9AB6-AD41-4967-B5C9-738520DF0CC9}" srcOrd="1" destOrd="0" presId="urn:microsoft.com/office/officeart/2005/8/layout/pyramid1"/>
    <dgm:cxn modelId="{B3BF27AC-5C8A-499B-A8DE-A25EB69AAC2F}" type="presParOf" srcId="{612A9AB6-AD41-4967-B5C9-738520DF0CC9}" destId="{91517178-BF6F-49E1-BDB8-70535EA014D4}" srcOrd="0" destOrd="0" presId="urn:microsoft.com/office/officeart/2005/8/layout/pyramid1"/>
    <dgm:cxn modelId="{0AAF1521-9BF6-426A-8478-B08279C92067}" type="presParOf" srcId="{612A9AB6-AD41-4967-B5C9-738520DF0CC9}" destId="{11DC9851-8062-4825-AB9E-FEC4B9EB7308}" srcOrd="1" destOrd="0" presId="urn:microsoft.com/office/officeart/2005/8/layout/pyramid1"/>
    <dgm:cxn modelId="{46DCFC57-EF98-40AD-BA86-A5076C2D5958}" type="presParOf" srcId="{87FC40FF-588D-4D2C-9962-F9D5C063597C}" destId="{490736B7-5945-47D0-A1C2-2F58718AD182}" srcOrd="2" destOrd="0" presId="urn:microsoft.com/office/officeart/2005/8/layout/pyramid1"/>
    <dgm:cxn modelId="{288959A8-8A71-4DB0-9931-D905B56A4CAA}" type="presParOf" srcId="{490736B7-5945-47D0-A1C2-2F58718AD182}" destId="{D4A0FA0D-1EDB-4721-889F-898B4493992C}" srcOrd="0" destOrd="0" presId="urn:microsoft.com/office/officeart/2005/8/layout/pyramid1"/>
    <dgm:cxn modelId="{A1A0F717-C712-4191-A228-08DDB99447C6}" type="presParOf" srcId="{490736B7-5945-47D0-A1C2-2F58718AD182}" destId="{134A4DCF-A55B-4DCD-A484-5DFE5894B9E7}" srcOrd="1" destOrd="0" presId="urn:microsoft.com/office/officeart/2005/8/layout/pyramid1"/>
    <dgm:cxn modelId="{3252B35C-4619-4E51-B192-1E2A8B6D5052}" type="presParOf" srcId="{87FC40FF-588D-4D2C-9962-F9D5C063597C}" destId="{973D3D4C-F429-4FEC-BB73-B36DD103DA3B}" srcOrd="3" destOrd="0" presId="urn:microsoft.com/office/officeart/2005/8/layout/pyramid1"/>
    <dgm:cxn modelId="{6BFB2847-4588-4020-88D3-D24C712FB040}" type="presParOf" srcId="{973D3D4C-F429-4FEC-BB73-B36DD103DA3B}" destId="{4596C299-FE12-40D8-9E8C-DA3C5CD5B78B}" srcOrd="0" destOrd="0" presId="urn:microsoft.com/office/officeart/2005/8/layout/pyramid1"/>
    <dgm:cxn modelId="{65DC8800-0744-4E5D-BF0C-40FDC0CF6BDD}" type="presParOf" srcId="{973D3D4C-F429-4FEC-BB73-B36DD103DA3B}" destId="{2CCC8B7F-0812-4B80-BD22-825D3E30BEEE}"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69608F-97E6-46FB-B3EA-8F3E5A1435CB}">
      <dsp:nvSpPr>
        <dsp:cNvPr id="0" name=""/>
        <dsp:cNvSpPr/>
      </dsp:nvSpPr>
      <dsp:spPr>
        <a:xfrm>
          <a:off x="2206579" y="0"/>
          <a:ext cx="1471053" cy="1070185"/>
        </a:xfrm>
        <a:prstGeom prst="trapezoid">
          <a:avLst>
            <a:gd name="adj" fmla="val 68729"/>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l-GR" sz="1400" b="1" kern="1200" dirty="0"/>
        </a:p>
        <a:p>
          <a:pPr lvl="0" algn="ctr" defTabSz="622300">
            <a:lnSpc>
              <a:spcPct val="90000"/>
            </a:lnSpc>
            <a:spcBef>
              <a:spcPct val="0"/>
            </a:spcBef>
            <a:spcAft>
              <a:spcPct val="35000"/>
            </a:spcAft>
          </a:pPr>
          <a:endParaRPr lang="el-GR" sz="1400" b="1" kern="1200" dirty="0"/>
        </a:p>
        <a:p>
          <a:pPr lvl="0" algn="ctr" defTabSz="622300">
            <a:lnSpc>
              <a:spcPct val="90000"/>
            </a:lnSpc>
            <a:spcBef>
              <a:spcPct val="0"/>
            </a:spcBef>
            <a:spcAft>
              <a:spcPct val="35000"/>
            </a:spcAft>
          </a:pPr>
          <a:r>
            <a:rPr lang="el-GR" sz="1400" b="1" kern="1200" dirty="0"/>
            <a:t>Μάνατζερ </a:t>
          </a:r>
        </a:p>
        <a:p>
          <a:pPr lvl="0" algn="ctr" defTabSz="622300">
            <a:lnSpc>
              <a:spcPct val="90000"/>
            </a:lnSpc>
            <a:spcBef>
              <a:spcPct val="0"/>
            </a:spcBef>
            <a:spcAft>
              <a:spcPct val="35000"/>
            </a:spcAft>
          </a:pPr>
          <a:r>
            <a:rPr lang="el-GR" sz="1400" b="1" kern="1200" dirty="0"/>
            <a:t>κορυφής</a:t>
          </a:r>
        </a:p>
      </dsp:txBody>
      <dsp:txXfrm>
        <a:off x="2206579" y="0"/>
        <a:ext cx="1471053" cy="1070185"/>
      </dsp:txXfrm>
    </dsp:sp>
    <dsp:sp modelId="{91517178-BF6F-49E1-BDB8-70535EA014D4}">
      <dsp:nvSpPr>
        <dsp:cNvPr id="0" name=""/>
        <dsp:cNvSpPr/>
      </dsp:nvSpPr>
      <dsp:spPr>
        <a:xfrm>
          <a:off x="1471053" y="1070185"/>
          <a:ext cx="2942106" cy="1070185"/>
        </a:xfrm>
        <a:prstGeom prst="trapezoid">
          <a:avLst>
            <a:gd name="adj" fmla="val 68729"/>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a:t>Μάνατζερ μεσαίας βαθμίδας</a:t>
          </a:r>
        </a:p>
      </dsp:txBody>
      <dsp:txXfrm>
        <a:off x="1985921" y="1070185"/>
        <a:ext cx="1912369" cy="1070185"/>
      </dsp:txXfrm>
    </dsp:sp>
    <dsp:sp modelId="{D4A0FA0D-1EDB-4721-889F-898B4493992C}">
      <dsp:nvSpPr>
        <dsp:cNvPr id="0" name=""/>
        <dsp:cNvSpPr/>
      </dsp:nvSpPr>
      <dsp:spPr>
        <a:xfrm>
          <a:off x="735526" y="2140371"/>
          <a:ext cx="4413159" cy="1070185"/>
        </a:xfrm>
        <a:prstGeom prst="trapezoid">
          <a:avLst>
            <a:gd name="adj" fmla="val 68729"/>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a:t>Μάνατζερ πρώτης γραμμής </a:t>
          </a:r>
        </a:p>
      </dsp:txBody>
      <dsp:txXfrm>
        <a:off x="1507829" y="2140371"/>
        <a:ext cx="2868553" cy="1070185"/>
      </dsp:txXfrm>
    </dsp:sp>
    <dsp:sp modelId="{4596C299-FE12-40D8-9E8C-DA3C5CD5B78B}">
      <dsp:nvSpPr>
        <dsp:cNvPr id="0" name=""/>
        <dsp:cNvSpPr/>
      </dsp:nvSpPr>
      <dsp:spPr>
        <a:xfrm>
          <a:off x="0" y="3210556"/>
          <a:ext cx="5884213" cy="1070185"/>
        </a:xfrm>
        <a:prstGeom prst="trapezoid">
          <a:avLst>
            <a:gd name="adj" fmla="val 6872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a:t>Μη διοικητικοί εργαζόμενοι</a:t>
          </a:r>
        </a:p>
      </dsp:txBody>
      <dsp:txXfrm>
        <a:off x="1029737" y="3210556"/>
        <a:ext cx="3824738" cy="107018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52F28F9-3842-4BA7-ABCB-61745403FC86}" type="datetime1">
              <a:rPr lang="el-GR" smtClean="0"/>
              <a:pPr rtl="0"/>
              <a:t>29/3/2019</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l-GR" smtClean="0"/>
              <a:pPr rtl="0"/>
              <a:t>‹#›</a:t>
            </a:fld>
            <a:endParaRPr lang="el-GR"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FC9601E-EAB2-40C2-B8FD-DB4C91A82DFE}" type="datetime1">
              <a:rPr lang="el-GR" noProof="0" smtClean="0"/>
              <a:pPr rtl="0"/>
              <a:t>29/3/2019</a:t>
            </a:fld>
            <a:endParaRPr lang="el-GR" noProof="0"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Επεξεργασία στυλ κειμένου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818732-FA64-4F57-8EE6-57AA70E1F1E0}" type="slidenum">
              <a:rPr lang="el-GR" noProof="0" smtClean="0"/>
              <a:pPr rtl="0"/>
              <a:t>‹#›</a:t>
            </a:fld>
            <a:endParaRPr lang="el-GR" noProof="0"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smtClean="0"/>
              <a:pPr rtl="0"/>
              <a:t>1</a:t>
            </a:fld>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10</a:t>
            </a:fld>
            <a:endParaRPr lang="el-GR" noProof="0" dirty="0"/>
          </a:p>
        </p:txBody>
      </p:sp>
    </p:spTree>
    <p:extLst>
      <p:ext uri="{BB962C8B-B14F-4D97-AF65-F5344CB8AC3E}">
        <p14:creationId xmlns="" xmlns:p14="http://schemas.microsoft.com/office/powerpoint/2010/main" val="77919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11</a:t>
            </a:fld>
            <a:endParaRPr lang="el-GR" noProof="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12</a:t>
            </a:fld>
            <a:endParaRPr lang="el-GR" noProof="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13</a:t>
            </a:fld>
            <a:endParaRPr lang="el-GR" noProof="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14</a:t>
            </a:fld>
            <a:endParaRPr lang="el-GR" noProof="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15</a:t>
            </a:fld>
            <a:endParaRPr lang="el-GR" noProof="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16</a:t>
            </a:fld>
            <a:endParaRPr lang="el-GR" noProof="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17</a:t>
            </a:fld>
            <a:endParaRPr lang="el-GR" noProof="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18</a:t>
            </a:fld>
            <a:endParaRPr lang="el-GR" noProof="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19</a:t>
            </a:fld>
            <a:endParaRPr lang="el-GR" noProof="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a:t>
            </a:fld>
            <a:endParaRPr lang="el-GR" noProof="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20</a:t>
            </a:fld>
            <a:endParaRPr lang="el-GR" noProof="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21</a:t>
            </a:fld>
            <a:endParaRPr lang="el-GR" noProof="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22</a:t>
            </a:fld>
            <a:endParaRPr lang="el-GR" noProof="0" dirty="0"/>
          </a:p>
        </p:txBody>
      </p:sp>
    </p:spTree>
    <p:extLst>
      <p:ext uri="{BB962C8B-B14F-4D97-AF65-F5344CB8AC3E}">
        <p14:creationId xmlns="" xmlns:p14="http://schemas.microsoft.com/office/powerpoint/2010/main" val="2153115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23</a:t>
            </a:fld>
            <a:endParaRPr lang="el-GR" noProof="0" dirty="0"/>
          </a:p>
        </p:txBody>
      </p:sp>
    </p:spTree>
    <p:extLst>
      <p:ext uri="{BB962C8B-B14F-4D97-AF65-F5344CB8AC3E}">
        <p14:creationId xmlns="" xmlns:p14="http://schemas.microsoft.com/office/powerpoint/2010/main" val="180322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24</a:t>
            </a:fld>
            <a:endParaRPr lang="el-GR" noProof="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25</a:t>
            </a:fld>
            <a:endParaRPr lang="el-GR" noProof="0" dirty="0"/>
          </a:p>
        </p:txBody>
      </p:sp>
    </p:spTree>
    <p:extLst>
      <p:ext uri="{BB962C8B-B14F-4D97-AF65-F5344CB8AC3E}">
        <p14:creationId xmlns="" xmlns:p14="http://schemas.microsoft.com/office/powerpoint/2010/main" val="3164622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26</a:t>
            </a:fld>
            <a:endParaRPr lang="el-GR" noProof="0" dirty="0"/>
          </a:p>
        </p:txBody>
      </p:sp>
    </p:spTree>
    <p:extLst>
      <p:ext uri="{BB962C8B-B14F-4D97-AF65-F5344CB8AC3E}">
        <p14:creationId xmlns="" xmlns:p14="http://schemas.microsoft.com/office/powerpoint/2010/main" val="1502073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27</a:t>
            </a:fld>
            <a:endParaRPr lang="el-GR" noProof="0" dirty="0"/>
          </a:p>
        </p:txBody>
      </p:sp>
    </p:spTree>
    <p:extLst>
      <p:ext uri="{BB962C8B-B14F-4D97-AF65-F5344CB8AC3E}">
        <p14:creationId xmlns="" xmlns:p14="http://schemas.microsoft.com/office/powerpoint/2010/main" val="459689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28</a:t>
            </a:fld>
            <a:endParaRPr lang="el-GR" noProof="0" dirty="0"/>
          </a:p>
        </p:txBody>
      </p:sp>
    </p:spTree>
    <p:extLst>
      <p:ext uri="{BB962C8B-B14F-4D97-AF65-F5344CB8AC3E}">
        <p14:creationId xmlns="" xmlns:p14="http://schemas.microsoft.com/office/powerpoint/2010/main" val="3324117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29</a:t>
            </a:fld>
            <a:endParaRPr lang="el-GR" noProof="0" dirty="0"/>
          </a:p>
        </p:txBody>
      </p:sp>
    </p:spTree>
    <p:extLst>
      <p:ext uri="{BB962C8B-B14F-4D97-AF65-F5344CB8AC3E}">
        <p14:creationId xmlns="" xmlns:p14="http://schemas.microsoft.com/office/powerpoint/2010/main" val="416064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a:t>
            </a:fld>
            <a:endParaRPr lang="el-GR" noProof="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30</a:t>
            </a:fld>
            <a:endParaRPr lang="el-GR" noProof="0" dirty="0"/>
          </a:p>
        </p:txBody>
      </p:sp>
    </p:spTree>
    <p:extLst>
      <p:ext uri="{BB962C8B-B14F-4D97-AF65-F5344CB8AC3E}">
        <p14:creationId xmlns="" xmlns:p14="http://schemas.microsoft.com/office/powerpoint/2010/main" val="21847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31</a:t>
            </a:fld>
            <a:endParaRPr lang="el-GR" noProof="0" dirty="0"/>
          </a:p>
        </p:txBody>
      </p:sp>
    </p:spTree>
    <p:extLst>
      <p:ext uri="{BB962C8B-B14F-4D97-AF65-F5344CB8AC3E}">
        <p14:creationId xmlns="" xmlns:p14="http://schemas.microsoft.com/office/powerpoint/2010/main" val="2005513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32</a:t>
            </a:fld>
            <a:endParaRPr lang="el-GR" noProof="0" dirty="0"/>
          </a:p>
        </p:txBody>
      </p:sp>
    </p:spTree>
    <p:extLst>
      <p:ext uri="{BB962C8B-B14F-4D97-AF65-F5344CB8AC3E}">
        <p14:creationId xmlns="" xmlns:p14="http://schemas.microsoft.com/office/powerpoint/2010/main" val="1896556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33</a:t>
            </a:fld>
            <a:endParaRPr lang="el-GR" noProof="0" dirty="0"/>
          </a:p>
        </p:txBody>
      </p:sp>
    </p:spTree>
    <p:extLst>
      <p:ext uri="{BB962C8B-B14F-4D97-AF65-F5344CB8AC3E}">
        <p14:creationId xmlns="" xmlns:p14="http://schemas.microsoft.com/office/powerpoint/2010/main" val="269374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34</a:t>
            </a:fld>
            <a:endParaRPr lang="el-GR" noProof="0" dirty="0"/>
          </a:p>
        </p:txBody>
      </p:sp>
    </p:spTree>
    <p:extLst>
      <p:ext uri="{BB962C8B-B14F-4D97-AF65-F5344CB8AC3E}">
        <p14:creationId xmlns="" xmlns:p14="http://schemas.microsoft.com/office/powerpoint/2010/main" val="3133247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35</a:t>
            </a:fld>
            <a:endParaRPr lang="el-GR" noProof="0" dirty="0"/>
          </a:p>
        </p:txBody>
      </p:sp>
    </p:spTree>
    <p:extLst>
      <p:ext uri="{BB962C8B-B14F-4D97-AF65-F5344CB8AC3E}">
        <p14:creationId xmlns="" xmlns:p14="http://schemas.microsoft.com/office/powerpoint/2010/main" val="4263099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36</a:t>
            </a:fld>
            <a:endParaRPr lang="el-GR" noProof="0" dirty="0"/>
          </a:p>
        </p:txBody>
      </p:sp>
    </p:spTree>
    <p:extLst>
      <p:ext uri="{BB962C8B-B14F-4D97-AF65-F5344CB8AC3E}">
        <p14:creationId xmlns="" xmlns:p14="http://schemas.microsoft.com/office/powerpoint/2010/main" val="3538654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37</a:t>
            </a:fld>
            <a:endParaRPr lang="el-GR" noProof="0" dirty="0"/>
          </a:p>
        </p:txBody>
      </p:sp>
    </p:spTree>
    <p:extLst>
      <p:ext uri="{BB962C8B-B14F-4D97-AF65-F5344CB8AC3E}">
        <p14:creationId xmlns="" xmlns:p14="http://schemas.microsoft.com/office/powerpoint/2010/main" val="2368020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38</a:t>
            </a:fld>
            <a:endParaRPr lang="el-GR" noProof="0" dirty="0"/>
          </a:p>
        </p:txBody>
      </p:sp>
    </p:spTree>
    <p:extLst>
      <p:ext uri="{BB962C8B-B14F-4D97-AF65-F5344CB8AC3E}">
        <p14:creationId xmlns="" xmlns:p14="http://schemas.microsoft.com/office/powerpoint/2010/main" val="2270191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39</a:t>
            </a:fld>
            <a:endParaRPr lang="el-GR" noProof="0" dirty="0"/>
          </a:p>
        </p:txBody>
      </p:sp>
    </p:spTree>
    <p:extLst>
      <p:ext uri="{BB962C8B-B14F-4D97-AF65-F5344CB8AC3E}">
        <p14:creationId xmlns="" xmlns:p14="http://schemas.microsoft.com/office/powerpoint/2010/main" val="222550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a:t>
            </a:fld>
            <a:endParaRPr lang="el-GR" noProof="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40</a:t>
            </a:fld>
            <a:endParaRPr lang="el-GR" noProof="0" dirty="0"/>
          </a:p>
        </p:txBody>
      </p:sp>
    </p:spTree>
    <p:extLst>
      <p:ext uri="{BB962C8B-B14F-4D97-AF65-F5344CB8AC3E}">
        <p14:creationId xmlns="" xmlns:p14="http://schemas.microsoft.com/office/powerpoint/2010/main" val="2451034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41</a:t>
            </a:fld>
            <a:endParaRPr lang="el-GR" noProof="0" dirty="0"/>
          </a:p>
        </p:txBody>
      </p:sp>
    </p:spTree>
    <p:extLst>
      <p:ext uri="{BB962C8B-B14F-4D97-AF65-F5344CB8AC3E}">
        <p14:creationId xmlns="" xmlns:p14="http://schemas.microsoft.com/office/powerpoint/2010/main" val="1489731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42</a:t>
            </a:fld>
            <a:endParaRPr lang="el-GR" noProof="0" dirty="0"/>
          </a:p>
        </p:txBody>
      </p:sp>
    </p:spTree>
    <p:extLst>
      <p:ext uri="{BB962C8B-B14F-4D97-AF65-F5344CB8AC3E}">
        <p14:creationId xmlns="" xmlns:p14="http://schemas.microsoft.com/office/powerpoint/2010/main" val="1900483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43</a:t>
            </a:fld>
            <a:endParaRPr lang="el-GR" noProof="0" dirty="0"/>
          </a:p>
        </p:txBody>
      </p:sp>
    </p:spTree>
    <p:extLst>
      <p:ext uri="{BB962C8B-B14F-4D97-AF65-F5344CB8AC3E}">
        <p14:creationId xmlns="" xmlns:p14="http://schemas.microsoft.com/office/powerpoint/2010/main" val="2073987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44</a:t>
            </a:fld>
            <a:endParaRPr lang="el-GR" noProof="0" dirty="0"/>
          </a:p>
        </p:txBody>
      </p:sp>
    </p:spTree>
    <p:extLst>
      <p:ext uri="{BB962C8B-B14F-4D97-AF65-F5344CB8AC3E}">
        <p14:creationId xmlns="" xmlns:p14="http://schemas.microsoft.com/office/powerpoint/2010/main" val="3437690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45</a:t>
            </a:fld>
            <a:endParaRPr lang="el-GR" noProof="0" dirty="0"/>
          </a:p>
        </p:txBody>
      </p:sp>
    </p:spTree>
    <p:extLst>
      <p:ext uri="{BB962C8B-B14F-4D97-AF65-F5344CB8AC3E}">
        <p14:creationId xmlns="" xmlns:p14="http://schemas.microsoft.com/office/powerpoint/2010/main" val="4167262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46</a:t>
            </a:fld>
            <a:endParaRPr lang="el-GR" noProof="0" dirty="0"/>
          </a:p>
        </p:txBody>
      </p:sp>
    </p:spTree>
    <p:extLst>
      <p:ext uri="{BB962C8B-B14F-4D97-AF65-F5344CB8AC3E}">
        <p14:creationId xmlns="" xmlns:p14="http://schemas.microsoft.com/office/powerpoint/2010/main" val="4020422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47</a:t>
            </a:fld>
            <a:endParaRPr lang="el-GR" noProof="0" dirty="0"/>
          </a:p>
        </p:txBody>
      </p:sp>
    </p:spTree>
    <p:extLst>
      <p:ext uri="{BB962C8B-B14F-4D97-AF65-F5344CB8AC3E}">
        <p14:creationId xmlns="" xmlns:p14="http://schemas.microsoft.com/office/powerpoint/2010/main" val="2899887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48</a:t>
            </a:fld>
            <a:endParaRPr lang="el-GR" noProof="0" dirty="0"/>
          </a:p>
        </p:txBody>
      </p:sp>
    </p:spTree>
    <p:extLst>
      <p:ext uri="{BB962C8B-B14F-4D97-AF65-F5344CB8AC3E}">
        <p14:creationId xmlns="" xmlns:p14="http://schemas.microsoft.com/office/powerpoint/2010/main" val="32982233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49</a:t>
            </a:fld>
            <a:endParaRPr lang="el-GR" noProof="0" dirty="0"/>
          </a:p>
        </p:txBody>
      </p:sp>
    </p:spTree>
    <p:extLst>
      <p:ext uri="{BB962C8B-B14F-4D97-AF65-F5344CB8AC3E}">
        <p14:creationId xmlns="" xmlns:p14="http://schemas.microsoft.com/office/powerpoint/2010/main" val="195850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a:t>
            </a:fld>
            <a:endParaRPr lang="el-GR" noProof="0" dirty="0"/>
          </a:p>
        </p:txBody>
      </p:sp>
    </p:spTree>
    <p:extLst>
      <p:ext uri="{BB962C8B-B14F-4D97-AF65-F5344CB8AC3E}">
        <p14:creationId xmlns="" xmlns:p14="http://schemas.microsoft.com/office/powerpoint/2010/main" val="13715935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50</a:t>
            </a:fld>
            <a:endParaRPr lang="el-GR" noProof="0" dirty="0"/>
          </a:p>
        </p:txBody>
      </p:sp>
    </p:spTree>
    <p:extLst>
      <p:ext uri="{BB962C8B-B14F-4D97-AF65-F5344CB8AC3E}">
        <p14:creationId xmlns="" xmlns:p14="http://schemas.microsoft.com/office/powerpoint/2010/main" val="26833245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51</a:t>
            </a:fld>
            <a:endParaRPr lang="el-GR" noProof="0" dirty="0"/>
          </a:p>
        </p:txBody>
      </p:sp>
    </p:spTree>
    <p:extLst>
      <p:ext uri="{BB962C8B-B14F-4D97-AF65-F5344CB8AC3E}">
        <p14:creationId xmlns="" xmlns:p14="http://schemas.microsoft.com/office/powerpoint/2010/main" val="15405201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52</a:t>
            </a:fld>
            <a:endParaRPr lang="el-GR" noProof="0" dirty="0"/>
          </a:p>
        </p:txBody>
      </p:sp>
    </p:spTree>
    <p:extLst>
      <p:ext uri="{BB962C8B-B14F-4D97-AF65-F5344CB8AC3E}">
        <p14:creationId xmlns="" xmlns:p14="http://schemas.microsoft.com/office/powerpoint/2010/main" val="13847647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53</a:t>
            </a:fld>
            <a:endParaRPr lang="el-GR" noProof="0" dirty="0"/>
          </a:p>
        </p:txBody>
      </p:sp>
    </p:spTree>
    <p:extLst>
      <p:ext uri="{BB962C8B-B14F-4D97-AF65-F5344CB8AC3E}">
        <p14:creationId xmlns="" xmlns:p14="http://schemas.microsoft.com/office/powerpoint/2010/main" val="6687219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54</a:t>
            </a:fld>
            <a:endParaRPr lang="el-GR" noProof="0" dirty="0"/>
          </a:p>
        </p:txBody>
      </p:sp>
    </p:spTree>
    <p:extLst>
      <p:ext uri="{BB962C8B-B14F-4D97-AF65-F5344CB8AC3E}">
        <p14:creationId xmlns="" xmlns:p14="http://schemas.microsoft.com/office/powerpoint/2010/main" val="16181021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55</a:t>
            </a:fld>
            <a:endParaRPr lang="el-GR" noProof="0" dirty="0"/>
          </a:p>
        </p:txBody>
      </p:sp>
    </p:spTree>
    <p:extLst>
      <p:ext uri="{BB962C8B-B14F-4D97-AF65-F5344CB8AC3E}">
        <p14:creationId xmlns="" xmlns:p14="http://schemas.microsoft.com/office/powerpoint/2010/main" val="2447080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56</a:t>
            </a:fld>
            <a:endParaRPr lang="el-GR" noProof="0" dirty="0"/>
          </a:p>
        </p:txBody>
      </p:sp>
    </p:spTree>
    <p:extLst>
      <p:ext uri="{BB962C8B-B14F-4D97-AF65-F5344CB8AC3E}">
        <p14:creationId xmlns="" xmlns:p14="http://schemas.microsoft.com/office/powerpoint/2010/main" val="12617753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57</a:t>
            </a:fld>
            <a:endParaRPr lang="el-GR" noProof="0" dirty="0"/>
          </a:p>
        </p:txBody>
      </p:sp>
    </p:spTree>
    <p:extLst>
      <p:ext uri="{BB962C8B-B14F-4D97-AF65-F5344CB8AC3E}">
        <p14:creationId xmlns="" xmlns:p14="http://schemas.microsoft.com/office/powerpoint/2010/main" val="20662263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58</a:t>
            </a:fld>
            <a:endParaRPr lang="el-GR" noProof="0" dirty="0"/>
          </a:p>
        </p:txBody>
      </p:sp>
    </p:spTree>
    <p:extLst>
      <p:ext uri="{BB962C8B-B14F-4D97-AF65-F5344CB8AC3E}">
        <p14:creationId xmlns="" xmlns:p14="http://schemas.microsoft.com/office/powerpoint/2010/main" val="10447945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59</a:t>
            </a:fld>
            <a:endParaRPr lang="el-GR" noProof="0" dirty="0"/>
          </a:p>
        </p:txBody>
      </p:sp>
    </p:spTree>
    <p:extLst>
      <p:ext uri="{BB962C8B-B14F-4D97-AF65-F5344CB8AC3E}">
        <p14:creationId xmlns="" xmlns:p14="http://schemas.microsoft.com/office/powerpoint/2010/main" val="333004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a:t>
            </a:fld>
            <a:endParaRPr lang="el-GR" noProof="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60</a:t>
            </a:fld>
            <a:endParaRPr lang="el-GR" noProof="0" dirty="0"/>
          </a:p>
        </p:txBody>
      </p:sp>
    </p:spTree>
    <p:extLst>
      <p:ext uri="{BB962C8B-B14F-4D97-AF65-F5344CB8AC3E}">
        <p14:creationId xmlns="" xmlns:p14="http://schemas.microsoft.com/office/powerpoint/2010/main" val="40013512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61</a:t>
            </a:fld>
            <a:endParaRPr lang="el-GR" noProof="0" dirty="0"/>
          </a:p>
        </p:txBody>
      </p:sp>
    </p:spTree>
    <p:extLst>
      <p:ext uri="{BB962C8B-B14F-4D97-AF65-F5344CB8AC3E}">
        <p14:creationId xmlns="" xmlns:p14="http://schemas.microsoft.com/office/powerpoint/2010/main" val="14163406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62</a:t>
            </a:fld>
            <a:endParaRPr lang="el-GR" noProof="0" dirty="0"/>
          </a:p>
        </p:txBody>
      </p:sp>
    </p:spTree>
    <p:extLst>
      <p:ext uri="{BB962C8B-B14F-4D97-AF65-F5344CB8AC3E}">
        <p14:creationId xmlns="" xmlns:p14="http://schemas.microsoft.com/office/powerpoint/2010/main" val="23489813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63</a:t>
            </a:fld>
            <a:endParaRPr lang="el-GR" noProof="0" dirty="0"/>
          </a:p>
        </p:txBody>
      </p:sp>
    </p:spTree>
    <p:extLst>
      <p:ext uri="{BB962C8B-B14F-4D97-AF65-F5344CB8AC3E}">
        <p14:creationId xmlns="" xmlns:p14="http://schemas.microsoft.com/office/powerpoint/2010/main" val="6868345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64</a:t>
            </a:fld>
            <a:endParaRPr lang="el-GR" noProof="0" dirty="0"/>
          </a:p>
        </p:txBody>
      </p:sp>
    </p:spTree>
    <p:extLst>
      <p:ext uri="{BB962C8B-B14F-4D97-AF65-F5344CB8AC3E}">
        <p14:creationId xmlns="" xmlns:p14="http://schemas.microsoft.com/office/powerpoint/2010/main" val="3253972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65</a:t>
            </a:fld>
            <a:endParaRPr lang="el-GR" noProof="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66</a:t>
            </a:fld>
            <a:endParaRPr lang="el-GR" noProof="0" dirty="0"/>
          </a:p>
        </p:txBody>
      </p:sp>
    </p:spTree>
    <p:extLst>
      <p:ext uri="{BB962C8B-B14F-4D97-AF65-F5344CB8AC3E}">
        <p14:creationId xmlns="" xmlns:p14="http://schemas.microsoft.com/office/powerpoint/2010/main" val="39115344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67</a:t>
            </a:fld>
            <a:endParaRPr lang="el-GR" noProof="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68</a:t>
            </a:fld>
            <a:endParaRPr lang="el-GR" noProof="0" dirty="0"/>
          </a:p>
        </p:txBody>
      </p:sp>
    </p:spTree>
    <p:extLst>
      <p:ext uri="{BB962C8B-B14F-4D97-AF65-F5344CB8AC3E}">
        <p14:creationId xmlns="" xmlns:p14="http://schemas.microsoft.com/office/powerpoint/2010/main" val="16547018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69</a:t>
            </a:fld>
            <a:endParaRPr lang="el-GR" noProof="0" dirty="0"/>
          </a:p>
        </p:txBody>
      </p:sp>
    </p:spTree>
    <p:extLst>
      <p:ext uri="{BB962C8B-B14F-4D97-AF65-F5344CB8AC3E}">
        <p14:creationId xmlns="" xmlns:p14="http://schemas.microsoft.com/office/powerpoint/2010/main" val="1415212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7</a:t>
            </a:fld>
            <a:endParaRPr lang="el-GR" noProof="0"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70</a:t>
            </a:fld>
            <a:endParaRPr lang="el-GR" noProof="0" dirty="0"/>
          </a:p>
        </p:txBody>
      </p:sp>
    </p:spTree>
    <p:extLst>
      <p:ext uri="{BB962C8B-B14F-4D97-AF65-F5344CB8AC3E}">
        <p14:creationId xmlns="" xmlns:p14="http://schemas.microsoft.com/office/powerpoint/2010/main" val="16681653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71</a:t>
            </a:fld>
            <a:endParaRPr lang="el-GR" noProof="0" dirty="0"/>
          </a:p>
        </p:txBody>
      </p:sp>
    </p:spTree>
    <p:extLst>
      <p:ext uri="{BB962C8B-B14F-4D97-AF65-F5344CB8AC3E}">
        <p14:creationId xmlns="" xmlns:p14="http://schemas.microsoft.com/office/powerpoint/2010/main" val="17290772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72</a:t>
            </a:fld>
            <a:endParaRPr lang="el-GR" noProof="0" dirty="0"/>
          </a:p>
        </p:txBody>
      </p:sp>
    </p:spTree>
    <p:extLst>
      <p:ext uri="{BB962C8B-B14F-4D97-AF65-F5344CB8AC3E}">
        <p14:creationId xmlns="" xmlns:p14="http://schemas.microsoft.com/office/powerpoint/2010/main" val="391091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8</a:t>
            </a:fld>
            <a:endParaRPr lang="el-GR"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9</a:t>
            </a:fld>
            <a:endParaRPr lang="el-GR" noProof="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spTree>
      <p:nvGrpSpPr>
        <p:cNvPr id="1" name=""/>
        <p:cNvGrpSpPr/>
        <p:nvPr/>
      </p:nvGrpSpPr>
      <p:grpSpPr>
        <a:xfrm>
          <a:off x="0" y="0"/>
          <a:ext cx="0" cy="0"/>
          <a:chOff x="0" y="0"/>
          <a:chExt cx="0" cy="0"/>
        </a:xfrm>
      </p:grpSpPr>
      <p:sp>
        <p:nvSpPr>
          <p:cNvPr id="11" name="Θέση εικόνας 10"/>
          <p:cNvSpPr>
            <a:spLocks noGrp="1"/>
          </p:cNvSpPr>
          <p:nvPr>
            <p:ph type="pic" sz="quarter" idx="13" hasCustomPrompt="1"/>
          </p:nvPr>
        </p:nvSpPr>
        <p:spPr>
          <a:xfrm>
            <a:off x="0" y="0"/>
            <a:ext cx="12192000" cy="6784058"/>
          </a:xfrm>
          <a:solidFill>
            <a:schemeClr val="bg1">
              <a:lumMod val="95000"/>
            </a:schemeClr>
          </a:solidFill>
        </p:spPr>
        <p:txBody>
          <a:bodyPr tIns="1116000" rIns="0" rtlCol="0" anchor="t"/>
          <a:lstStyle>
            <a:lvl1pPr marL="0" indent="0" algn="ctr">
              <a:buNone/>
              <a:defRPr/>
            </a:lvl1pPr>
          </a:lstStyle>
          <a:p>
            <a:pPr rtl="0"/>
            <a:r>
              <a:rPr lang="el-GR" noProof="0" dirty="0"/>
              <a:t>Εισαγάγετε ή μεταφέρετε και αποθέστε τη φωτογραφία σας</a:t>
            </a:r>
          </a:p>
        </p:txBody>
      </p:sp>
      <p:sp>
        <p:nvSpPr>
          <p:cNvPr id="2" name="Τίτλος 1"/>
          <p:cNvSpPr>
            <a:spLocks noGrp="1"/>
          </p:cNvSpPr>
          <p:nvPr>
            <p:ph type="ctrTitle" hasCustomPrompt="1"/>
          </p:nvPr>
        </p:nvSpPr>
        <p:spPr>
          <a:xfrm>
            <a:off x="144000" y="3163899"/>
            <a:ext cx="4860000" cy="1800000"/>
          </a:xfrm>
          <a:solidFill>
            <a:schemeClr val="bg1"/>
          </a:solidFill>
          <a:ln>
            <a:noFill/>
          </a:ln>
        </p:spPr>
        <p:txBody>
          <a:bodyPr lIns="180000" tIns="72000" rIns="180000" bIns="72000" rtlCol="0" anchor="ctr"/>
          <a:lstStyle>
            <a:lvl1pPr algn="l">
              <a:defRPr sz="5000">
                <a:solidFill>
                  <a:schemeClr val="tx1">
                    <a:lumMod val="75000"/>
                    <a:lumOff val="25000"/>
                  </a:schemeClr>
                </a:solidFill>
              </a:defRPr>
            </a:lvl1pPr>
          </a:lstStyle>
          <a:p>
            <a:pPr rtl="0"/>
            <a:r>
              <a:rPr lang="el-GR" noProof="0" dirty="0"/>
              <a:t>Τίτλος εξωφύλλου 1</a:t>
            </a:r>
          </a:p>
        </p:txBody>
      </p:sp>
      <p:sp>
        <p:nvSpPr>
          <p:cNvPr id="3" name="Υπότιτλος 2"/>
          <p:cNvSpPr>
            <a:spLocks noGrp="1"/>
          </p:cNvSpPr>
          <p:nvPr>
            <p:ph type="subTitle" idx="1" hasCustomPrompt="1"/>
          </p:nvPr>
        </p:nvSpPr>
        <p:spPr>
          <a:xfrm>
            <a:off x="144000" y="5119698"/>
            <a:ext cx="4860000" cy="836602"/>
          </a:xfrm>
          <a:solidFill>
            <a:schemeClr val="bg1"/>
          </a:solidFill>
        </p:spPr>
        <p:txBody>
          <a:bodyPr lIns="180000" tIns="72000" rIns="180000" bIns="72000" rtlCol="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12" name="Ορθογώνιο 11"/>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3" name="Ορθογώνιο 12"/>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noProof="0" smtClean="0"/>
              <a:pPr rtl="0"/>
              <a:t>‹#›</a:t>
            </a:fld>
            <a:endParaRPr lang="el-GR" noProof="0" dirty="0"/>
          </a:p>
        </p:txBody>
      </p:sp>
      <p:sp>
        <p:nvSpPr>
          <p:cNvPr id="6" name="Θέση υποσέλιδου 5"/>
          <p:cNvSpPr>
            <a:spLocks noGrp="1"/>
          </p:cNvSpPr>
          <p:nvPr>
            <p:ph type="ftr" sz="quarter" idx="12"/>
          </p:nvPr>
        </p:nvSpPr>
        <p:spPr/>
        <p:txBody>
          <a:bodyPr rtlCol="0"/>
          <a:lstStyle/>
          <a:p>
            <a:pPr rtl="0"/>
            <a:r>
              <a:rPr lang="el-GR" noProof="0" dirty="0"/>
              <a:t>Προσθέστε υποσέλιδο</a:t>
            </a:r>
          </a:p>
        </p:txBody>
      </p:sp>
      <p:sp>
        <p:nvSpPr>
          <p:cNvPr id="9" name="Τίτλος 8"/>
          <p:cNvSpPr>
            <a:spLocks noGrp="1"/>
          </p:cNvSpPr>
          <p:nvPr>
            <p:ph type="title" hasCustomPrompt="1"/>
          </p:nvPr>
        </p:nvSpPr>
        <p:spPr/>
        <p:txBody>
          <a:bodyPr rtlCol="0"/>
          <a:lstStyle/>
          <a:p>
            <a:pPr rtl="0"/>
            <a:r>
              <a:rPr lang="el-GR" noProof="0"/>
              <a:t>Κάντε κλικ για να επεξεργαστείτε τον τίτλο υποδείγματος</a:t>
            </a:r>
            <a:endParaRPr lang="el-GR"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sz="half" idx="1" hasCustomPrompt="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8" name="Θέση υποσέλιδου 7"/>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9" name="Θέση αριθμού διαφάνειας 8"/>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6" name="Θέση κειμένου 5"/>
          <p:cNvSpPr>
            <a:spLocks noGrp="1"/>
          </p:cNvSpPr>
          <p:nvPr>
            <p:ph type="body" sz="quarter" idx="12" hasCustomPrompt="1"/>
          </p:nvPr>
        </p:nvSpPr>
        <p:spPr>
          <a:xfrm>
            <a:off x="6299887" y="1152525"/>
            <a:ext cx="5472113" cy="50387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8" name="Θέση περιεχομένου 2"/>
          <p:cNvSpPr>
            <a:spLocks noGrp="1"/>
          </p:cNvSpPr>
          <p:nvPr>
            <p:ph sz="half" idx="29" hasCustomPrompt="1"/>
          </p:nvPr>
        </p:nvSpPr>
        <p:spPr>
          <a:xfrm>
            <a:off x="1790100" y="2701131"/>
            <a:ext cx="3546675" cy="2828138"/>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9" name="Θέση περιεχομένου 3"/>
          <p:cNvSpPr>
            <a:spLocks noGrp="1"/>
          </p:cNvSpPr>
          <p:nvPr>
            <p:ph sz="half" idx="2" hasCustomPrompt="1"/>
          </p:nvPr>
        </p:nvSpPr>
        <p:spPr>
          <a:xfrm>
            <a:off x="7658100" y="2701131"/>
            <a:ext cx="3546675" cy="2828138"/>
          </a:xfrm>
        </p:spPr>
        <p:txBody>
          <a:bodyPr rtlCol="0"/>
          <a:lstStyle>
            <a:lvl1pPr>
              <a:buClr>
                <a:schemeClr val="accent1">
                  <a:lumMod val="50000"/>
                </a:schemeClr>
              </a:buClr>
              <a:defRPr/>
            </a:lvl1pPr>
            <a:lvl2pPr>
              <a:buClr>
                <a:schemeClr val="accent1">
                  <a:lumMod val="50000"/>
                </a:schemeClr>
              </a:buClr>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0" name="Θέση κειμένου 3"/>
          <p:cNvSpPr>
            <a:spLocks noGrp="1"/>
          </p:cNvSpPr>
          <p:nvPr>
            <p:ph type="body" sz="quarter" idx="27" hasCustomPrompt="1"/>
          </p:nvPr>
        </p:nvSpPr>
        <p:spPr>
          <a:xfrm>
            <a:off x="1793079" y="1728000"/>
            <a:ext cx="3554451" cy="735800"/>
          </a:xfrm>
          <a:noFill/>
        </p:spPr>
        <p:txBody>
          <a:bodyPr rtlCol="0"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1</a:t>
            </a:r>
          </a:p>
        </p:txBody>
      </p:sp>
      <p:sp>
        <p:nvSpPr>
          <p:cNvPr id="11" name="Θέση κειμένου 4"/>
          <p:cNvSpPr>
            <a:spLocks noGrp="1"/>
          </p:cNvSpPr>
          <p:nvPr>
            <p:ph type="body" sz="quarter" idx="30" hasCustomPrompt="1"/>
          </p:nvPr>
        </p:nvSpPr>
        <p:spPr>
          <a:xfrm>
            <a:off x="7655762" y="1722438"/>
            <a:ext cx="3538517" cy="735749"/>
          </a:xfrm>
        </p:spPr>
        <p:txBody>
          <a:bodyPr rtlCol="0" anchor="t"/>
          <a:lstStyle>
            <a:lvl1pPr marL="0" indent="0">
              <a:buNone/>
              <a:defRPr sz="5400">
                <a:solidFill>
                  <a:schemeClr val="accent1">
                    <a:lumMod val="50000"/>
                  </a:schemeClr>
                </a:solidFill>
                <a:latin typeface="+mj-lt"/>
              </a:defRPr>
            </a:lvl1pPr>
          </a:lstStyle>
          <a:p>
            <a:pPr lvl="0" rtl="0"/>
            <a:r>
              <a:rPr lang="el-GR" noProof="0" dirty="0"/>
              <a:t>2</a:t>
            </a:r>
          </a:p>
        </p:txBody>
      </p:sp>
      <p:sp>
        <p:nvSpPr>
          <p:cNvPr id="4" name="Θέση εικόνας 3"/>
          <p:cNvSpPr>
            <a:spLocks noGrp="1"/>
          </p:cNvSpPr>
          <p:nvPr>
            <p:ph type="pic" sz="quarter" idx="33" hasCustomPrompt="1"/>
          </p:nvPr>
        </p:nvSpPr>
        <p:spPr>
          <a:xfrm>
            <a:off x="859785" y="1722438"/>
            <a:ext cx="735013" cy="735012"/>
          </a:xfrm>
        </p:spPr>
        <p:txBody>
          <a:bodyPr rtlCol="0" anchor="ctr"/>
          <a:lstStyle>
            <a:lvl1pPr marL="0" indent="0" algn="ctr">
              <a:buNone/>
              <a:defRPr sz="1100" i="1"/>
            </a:lvl1pPr>
          </a:lstStyle>
          <a:p>
            <a:pPr rtl="0"/>
            <a:r>
              <a:rPr lang="el-GR" noProof="0"/>
              <a:t>Κάντε κλικ στο εικονίδιο για να προσθέσετε εικόνα</a:t>
            </a:r>
            <a:endParaRPr lang="el-GR" noProof="0" dirty="0"/>
          </a:p>
        </p:txBody>
      </p:sp>
      <p:sp>
        <p:nvSpPr>
          <p:cNvPr id="12" name="Θέση εικόνας 3"/>
          <p:cNvSpPr>
            <a:spLocks noGrp="1"/>
          </p:cNvSpPr>
          <p:nvPr>
            <p:ph type="pic" sz="quarter" idx="34" hasCustomPrompt="1"/>
          </p:nvPr>
        </p:nvSpPr>
        <p:spPr>
          <a:xfrm>
            <a:off x="6722468" y="1722438"/>
            <a:ext cx="735013" cy="735012"/>
          </a:xfrm>
        </p:spPr>
        <p:txBody>
          <a:bodyPr rtlCol="0" anchor="ctr"/>
          <a:lstStyle>
            <a:lvl1pPr marL="0" indent="0" algn="ctr">
              <a:buNone/>
              <a:defRPr sz="1100" i="1"/>
            </a:lvl1pPr>
          </a:lstStyle>
          <a:p>
            <a:pPr rtl="0"/>
            <a:r>
              <a:rPr lang="el-GR" noProof="0"/>
              <a:t>Κάντε κλικ στο εικονίδιο για να προσθέσετε εικόνα</a:t>
            </a:r>
            <a:endParaRPr lang="el-GR"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Μόνο τίτλος">
    <p:spTree>
      <p:nvGrpSpPr>
        <p:cNvPr id="1" name=""/>
        <p:cNvGrpSpPr/>
        <p:nvPr/>
      </p:nvGrpSpPr>
      <p:grpSpPr>
        <a:xfrm>
          <a:off x="0" y="0"/>
          <a:ext cx="0" cy="0"/>
          <a:chOff x="0" y="0"/>
          <a:chExt cx="0" cy="0"/>
        </a:xfrm>
      </p:grpSpPr>
      <p:sp>
        <p:nvSpPr>
          <p:cNvPr id="13" name="Θέση κειμένου 3"/>
          <p:cNvSpPr>
            <a:spLocks noGrp="1"/>
          </p:cNvSpPr>
          <p:nvPr>
            <p:ph type="body" sz="quarter" idx="27" hasCustomPrompt="1"/>
          </p:nvPr>
        </p:nvSpPr>
        <p:spPr>
          <a:xfrm>
            <a:off x="890706" y="1593150"/>
            <a:ext cx="4348065" cy="4348065"/>
          </a:xfrm>
          <a:prstGeom prst="ellipse">
            <a:avLst/>
          </a:prstGeom>
          <a:solidFill>
            <a:schemeClr val="bg1">
              <a:lumMod val="85000"/>
            </a:schemeClr>
          </a:solidFill>
        </p:spPr>
        <p:txBody>
          <a:bodyPr rtlCol="0" anchor="ctr"/>
          <a:lstStyle>
            <a:lvl1pPr marL="0" indent="0" algn="ctr">
              <a:buNone/>
              <a:defRPr sz="1800">
                <a:solidFill>
                  <a:schemeClr val="tx1">
                    <a:lumMod val="85000"/>
                    <a:lumOff val="1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Κεφαλίδα ενότητας</a:t>
            </a:r>
          </a:p>
        </p:txBody>
      </p:sp>
      <p:sp>
        <p:nvSpPr>
          <p:cNvPr id="14" name="Θέση κειμένου 9"/>
          <p:cNvSpPr>
            <a:spLocks noGrp="1"/>
          </p:cNvSpPr>
          <p:nvPr>
            <p:ph type="body" sz="quarter" idx="28" hasCustomPrompt="1"/>
          </p:nvPr>
        </p:nvSpPr>
        <p:spPr>
          <a:xfrm>
            <a:off x="4921084" y="1949641"/>
            <a:ext cx="3635083" cy="3635083"/>
          </a:xfrm>
          <a:prstGeom prst="ellipse">
            <a:avLst/>
          </a:prstGeom>
          <a:solidFill>
            <a:schemeClr val="tx1">
              <a:lumMod val="65000"/>
              <a:lumOff val="3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l-GR" noProof="0" dirty="0"/>
              <a:t>Κεφαλίδα ενότητας</a:t>
            </a:r>
          </a:p>
        </p:txBody>
      </p:sp>
      <p:sp>
        <p:nvSpPr>
          <p:cNvPr id="15" name="Θέση κειμένου 9"/>
          <p:cNvSpPr>
            <a:spLocks noGrp="1"/>
          </p:cNvSpPr>
          <p:nvPr>
            <p:ph type="body" sz="quarter" idx="29" hasCustomPrompt="1"/>
          </p:nvPr>
        </p:nvSpPr>
        <p:spPr>
          <a:xfrm>
            <a:off x="8238481" y="2207063"/>
            <a:ext cx="3120238" cy="3120238"/>
          </a:xfrm>
          <a:prstGeom prst="ellipse">
            <a:avLst/>
          </a:prstGeom>
          <a:solidFill>
            <a:schemeClr val="tx1">
              <a:lumMod val="85000"/>
              <a:lumOff val="1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l-GR" noProof="0" dirty="0"/>
              <a:t>Κεφαλίδα ενότητας</a:t>
            </a:r>
          </a:p>
        </p:txBody>
      </p:sp>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16" name="Θέση κειμένου 3"/>
          <p:cNvSpPr>
            <a:spLocks noGrp="1"/>
          </p:cNvSpPr>
          <p:nvPr>
            <p:ph type="body" sz="quarter" idx="30" hasCustomPrompt="1"/>
          </p:nvPr>
        </p:nvSpPr>
        <p:spPr>
          <a:xfrm>
            <a:off x="1658929" y="2205688"/>
            <a:ext cx="2811618" cy="1440000"/>
          </a:xfrm>
          <a:prstGeom prst="rect">
            <a:avLst/>
          </a:prstGeom>
          <a:noFill/>
        </p:spPr>
        <p:txBody>
          <a:bodyPr rtlCol="0" anchor="b"/>
          <a:lstStyle>
            <a:lvl1pPr marL="0" indent="0" algn="ctr">
              <a:spcBef>
                <a:spcPts val="0"/>
              </a:spcBef>
              <a:spcAft>
                <a:spcPts val="0"/>
              </a:spcAft>
              <a:buNone/>
              <a:defRPr sz="6600">
                <a:solidFill>
                  <a:schemeClr val="tx1">
                    <a:lumMod val="85000"/>
                    <a:lumOff val="1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1</a:t>
            </a:r>
          </a:p>
        </p:txBody>
      </p:sp>
      <p:sp>
        <p:nvSpPr>
          <p:cNvPr id="17" name="Θέση κειμένου 9"/>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rtl="0"/>
            <a:r>
              <a:rPr lang="el-GR" noProof="0" dirty="0"/>
              <a:t>2</a:t>
            </a:r>
          </a:p>
        </p:txBody>
      </p:sp>
      <p:sp>
        <p:nvSpPr>
          <p:cNvPr id="18" name="Θέση κειμένου 9"/>
          <p:cNvSpPr>
            <a:spLocks noGrp="1"/>
          </p:cNvSpPr>
          <p:nvPr>
            <p:ph type="body" sz="quarter" idx="33"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rtl="0"/>
            <a:r>
              <a:rPr lang="el-GR" noProof="0" dirty="0"/>
              <a:t>3</a:t>
            </a:r>
          </a:p>
        </p:txBody>
      </p:sp>
      <p:sp>
        <p:nvSpPr>
          <p:cNvPr id="19" name="Θέση περιεχομένου 3"/>
          <p:cNvSpPr>
            <a:spLocks noGrp="1"/>
          </p:cNvSpPr>
          <p:nvPr>
            <p:ph sz="half" idx="2" hasCustomPrompt="1"/>
          </p:nvPr>
        </p:nvSpPr>
        <p:spPr>
          <a:xfrm>
            <a:off x="2074738" y="4243333"/>
            <a:ext cx="1980000" cy="720000"/>
          </a:xfrm>
        </p:spPr>
        <p:txBody>
          <a:bodyPr rtlCol="0"/>
          <a:lstStyle>
            <a:lvl1pPr marL="0" indent="0" algn="ctr">
              <a:buFont typeface="Arial" panose="020B0604020202020204" pitchFamily="34" charset="0"/>
              <a:buNone/>
              <a:defRPr sz="1400">
                <a:solidFill>
                  <a:schemeClr val="tx1">
                    <a:lumMod val="85000"/>
                    <a:lumOff val="15000"/>
                  </a:schemeClr>
                </a:solidFill>
              </a:defRPr>
            </a:lvl1pPr>
          </a:lstStyle>
          <a:p>
            <a:pPr lvl="0" rtl="0"/>
            <a:r>
              <a:rPr lang="el-GR" noProof="0" dirty="0"/>
              <a:t>Περιγραφή ενότητας</a:t>
            </a:r>
          </a:p>
        </p:txBody>
      </p:sp>
      <p:sp>
        <p:nvSpPr>
          <p:cNvPr id="20" name="Θέση κειμένου 5"/>
          <p:cNvSpPr>
            <a:spLocks noGrp="1"/>
          </p:cNvSpPr>
          <p:nvPr>
            <p:ph type="body" sz="quarter" idx="12" hasCustomPrompt="1"/>
          </p:nvPr>
        </p:nvSpPr>
        <p:spPr>
          <a:xfrm>
            <a:off x="5748625"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l-GR" noProof="0" dirty="0"/>
              <a:t>Περιγραφή ενότητας</a:t>
            </a:r>
          </a:p>
        </p:txBody>
      </p:sp>
      <p:sp>
        <p:nvSpPr>
          <p:cNvPr id="21" name="Θέση κειμένου 9"/>
          <p:cNvSpPr>
            <a:spLocks noGrp="1"/>
          </p:cNvSpPr>
          <p:nvPr>
            <p:ph type="body" sz="quarter" idx="13" hasCustomPrompt="1"/>
          </p:nvPr>
        </p:nvSpPr>
        <p:spPr>
          <a:xfrm>
            <a:off x="8808600"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l-GR" noProof="0" dirty="0"/>
              <a:t>Περιγραφή ενότητας</a:t>
            </a:r>
          </a:p>
        </p:txBody>
      </p:sp>
      <p:sp>
        <p:nvSpPr>
          <p:cNvPr id="25" name="Πλαίσιο κειμένου 24"/>
          <p:cNvSpPr txBox="1"/>
          <p:nvPr userDrawn="1"/>
        </p:nvSpPr>
        <p:spPr>
          <a:xfrm>
            <a:off x="4921084" y="2993698"/>
            <a:ext cx="317688" cy="1544221"/>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l-GR" noProof="0" dirty="0"/>
          </a:p>
        </p:txBody>
      </p:sp>
      <p:sp>
        <p:nvSpPr>
          <p:cNvPr id="26" name="Πλαίσιο κειμένου 25"/>
          <p:cNvSpPr txBox="1"/>
          <p:nvPr userDrawn="1"/>
        </p:nvSpPr>
        <p:spPr>
          <a:xfrm>
            <a:off x="8238481" y="3054203"/>
            <a:ext cx="317687" cy="1423210"/>
          </a:xfrm>
          <a:custGeom>
            <a:avLst/>
            <a:gdLst>
              <a:gd name="connsiteX0" fmla="*/ 172863 w 317687"/>
              <a:gd name="connsiteY0" fmla="*/ 0 h 1423210"/>
              <a:gd name="connsiteX1" fmla="*/ 174856 w 317687"/>
              <a:gd name="connsiteY1" fmla="*/ 4136 h 1423210"/>
              <a:gd name="connsiteX2" fmla="*/ 317687 w 317687"/>
              <a:gd name="connsiteY2" fmla="*/ 711605 h 1423210"/>
              <a:gd name="connsiteX3" fmla="*/ 174856 w 317687"/>
              <a:gd name="connsiteY3" fmla="*/ 1419075 h 1423210"/>
              <a:gd name="connsiteX4" fmla="*/ 172864 w 317687"/>
              <a:gd name="connsiteY4" fmla="*/ 1423210 h 1423210"/>
              <a:gd name="connsiteX5" fmla="*/ 122602 w 317687"/>
              <a:gd name="connsiteY5" fmla="*/ 1318873 h 1423210"/>
              <a:gd name="connsiteX6" fmla="*/ 0 w 317687"/>
              <a:gd name="connsiteY6" fmla="*/ 711604 h 1423210"/>
              <a:gd name="connsiteX7" fmla="*/ 122602 w 317687"/>
              <a:gd name="connsiteY7" fmla="*/ 104335 h 14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7" h="1423210">
                <a:moveTo>
                  <a:pt x="172863" y="0"/>
                </a:moveTo>
                <a:lnTo>
                  <a:pt x="174856" y="4136"/>
                </a:lnTo>
                <a:cubicBezTo>
                  <a:pt x="266828" y="221583"/>
                  <a:pt x="317687" y="460655"/>
                  <a:pt x="317687" y="711605"/>
                </a:cubicBezTo>
                <a:cubicBezTo>
                  <a:pt x="317687" y="962555"/>
                  <a:pt x="266828" y="1201627"/>
                  <a:pt x="174856" y="1419075"/>
                </a:cubicBezTo>
                <a:lnTo>
                  <a:pt x="172864" y="1423210"/>
                </a:lnTo>
                <a:lnTo>
                  <a:pt x="122602" y="1318873"/>
                </a:lnTo>
                <a:cubicBezTo>
                  <a:pt x="43656" y="1132223"/>
                  <a:pt x="0" y="927012"/>
                  <a:pt x="0" y="711604"/>
                </a:cubicBezTo>
                <a:cubicBezTo>
                  <a:pt x="0" y="496197"/>
                  <a:pt x="43656" y="290985"/>
                  <a:pt x="122602" y="104335"/>
                </a:cubicBezTo>
                <a:close/>
              </a:path>
            </a:pathLst>
          </a:custGeom>
          <a:solidFill>
            <a:schemeClr val="accent1">
              <a:lumMod val="50000"/>
            </a:schemeClr>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l-GR"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Μόνο τίτλος">
    <p:spTree>
      <p:nvGrpSpPr>
        <p:cNvPr id="1" name=""/>
        <p:cNvGrpSpPr/>
        <p:nvPr/>
      </p:nvGrpSpPr>
      <p:grpSpPr>
        <a:xfrm>
          <a:off x="0" y="0"/>
          <a:ext cx="0" cy="0"/>
          <a:chOff x="0" y="0"/>
          <a:chExt cx="0" cy="0"/>
        </a:xfrm>
      </p:grpSpPr>
      <p:sp>
        <p:nvSpPr>
          <p:cNvPr id="3" name="Βέλος: Αριστερά-δεξιά 2"/>
          <p:cNvSpPr/>
          <p:nvPr userDrawn="1"/>
        </p:nvSpPr>
        <p:spPr>
          <a:xfrm>
            <a:off x="388279" y="3558496"/>
            <a:ext cx="11415443"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4" name="Βέλος: Αριστερά-δεξιά 13"/>
          <p:cNvSpPr/>
          <p:nvPr userDrawn="1"/>
        </p:nvSpPr>
        <p:spPr>
          <a:xfrm rot="5400000">
            <a:off x="3772822" y="3576211"/>
            <a:ext cx="4652357"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10" name="Θέση κειμένου 5"/>
          <p:cNvSpPr>
            <a:spLocks noGrp="1"/>
          </p:cNvSpPr>
          <p:nvPr>
            <p:ph type="body" sz="quarter" idx="12" hasCustomPrompt="1"/>
          </p:nvPr>
        </p:nvSpPr>
        <p:spPr>
          <a:xfrm>
            <a:off x="5109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l-GR" noProof="0" dirty="0"/>
              <a:t>Τίτλος </a:t>
            </a:r>
            <a:r>
              <a:rPr lang="el-GR" noProof="0" dirty="0" err="1"/>
              <a:t>τεταρτημορίου</a:t>
            </a:r>
            <a:endParaRPr lang="el-GR" noProof="0" dirty="0"/>
          </a:p>
        </p:txBody>
      </p:sp>
      <p:sp>
        <p:nvSpPr>
          <p:cNvPr id="11" name="Θέση κειμένου 5"/>
          <p:cNvSpPr>
            <a:spLocks noGrp="1"/>
          </p:cNvSpPr>
          <p:nvPr>
            <p:ph type="body" sz="quarter" idx="13" hasCustomPrompt="1"/>
          </p:nvPr>
        </p:nvSpPr>
        <p:spPr>
          <a:xfrm>
            <a:off x="5109000" y="604660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l-GR" noProof="0" dirty="0"/>
              <a:t>Τίτλος </a:t>
            </a:r>
            <a:r>
              <a:rPr lang="el-GR" noProof="0" dirty="0" err="1"/>
              <a:t>τεταρτημορίου</a:t>
            </a:r>
            <a:endParaRPr lang="el-GR" noProof="0" dirty="0"/>
          </a:p>
        </p:txBody>
      </p:sp>
      <p:sp>
        <p:nvSpPr>
          <p:cNvPr id="12" name="Θέση κειμένου 5"/>
          <p:cNvSpPr>
            <a:spLocks noGrp="1"/>
          </p:cNvSpPr>
          <p:nvPr>
            <p:ph type="body" sz="quarter" idx="14" hasCustomPrompt="1"/>
          </p:nvPr>
        </p:nvSpPr>
        <p:spPr>
          <a:xfrm>
            <a:off x="432000" y="326039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l-GR" noProof="0" dirty="0"/>
              <a:t>Τίτλος </a:t>
            </a:r>
            <a:r>
              <a:rPr lang="el-GR" noProof="0" dirty="0" err="1"/>
              <a:t>τεταρτημορίου</a:t>
            </a:r>
            <a:endParaRPr lang="el-GR" noProof="0" dirty="0"/>
          </a:p>
        </p:txBody>
      </p:sp>
      <p:sp>
        <p:nvSpPr>
          <p:cNvPr id="13" name="Θέση κειμένου 5"/>
          <p:cNvSpPr>
            <a:spLocks noGrp="1"/>
          </p:cNvSpPr>
          <p:nvPr>
            <p:ph type="body" sz="quarter" idx="15" hasCustomPrompt="1"/>
          </p:nvPr>
        </p:nvSpPr>
        <p:spPr>
          <a:xfrm>
            <a:off x="9792001" y="326039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l-GR" noProof="0" dirty="0"/>
              <a:t>Τίτλος </a:t>
            </a:r>
            <a:r>
              <a:rPr lang="el-GR" noProof="0" dirty="0" err="1"/>
              <a:t>τεταρτημορίου</a:t>
            </a:r>
            <a:endParaRPr lang="el-GR"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8" name="Θέση περιεχομένου 2"/>
          <p:cNvSpPr>
            <a:spLocks noGrp="1"/>
          </p:cNvSpPr>
          <p:nvPr>
            <p:ph idx="14" hasCustomPrompt="1"/>
          </p:nvPr>
        </p:nvSpPr>
        <p:spPr>
          <a:xfrm>
            <a:off x="794569"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9" name="Θέση περιεχομένου 2"/>
          <p:cNvSpPr>
            <a:spLocks noGrp="1"/>
          </p:cNvSpPr>
          <p:nvPr>
            <p:ph idx="15" hasCustomPrompt="1"/>
          </p:nvPr>
        </p:nvSpPr>
        <p:spPr>
          <a:xfrm>
            <a:off x="4614397"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0" name="Θέση περιεχομένου 2"/>
          <p:cNvSpPr>
            <a:spLocks noGrp="1"/>
          </p:cNvSpPr>
          <p:nvPr>
            <p:ph idx="16" hasCustomPrompt="1"/>
          </p:nvPr>
        </p:nvSpPr>
        <p:spPr>
          <a:xfrm>
            <a:off x="8434225"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1" name="Θέση περιεχομένου 2"/>
          <p:cNvSpPr>
            <a:spLocks noGrp="1"/>
          </p:cNvSpPr>
          <p:nvPr>
            <p:ph idx="1" hasCustomPrompt="1"/>
          </p:nvPr>
        </p:nvSpPr>
        <p:spPr>
          <a:xfrm>
            <a:off x="794569" y="1728000"/>
            <a:ext cx="2975206" cy="720000"/>
          </a:xfrm>
          <a:noFill/>
          <a:ln w="28575">
            <a:noFill/>
          </a:ln>
        </p:spPr>
        <p:txBody>
          <a:bodyPr lIns="108000" tIns="36000" rIns="108000" bIns="36000" rtlCol="0" anchor="ctr"/>
          <a:lstStyle>
            <a:lvl1pPr marL="0" indent="0" algn="ctr">
              <a:buNone/>
              <a:defRPr>
                <a:solidFill>
                  <a:schemeClr val="accent1"/>
                </a:solidFill>
                <a:latin typeface="+mj-lt"/>
              </a:defRPr>
            </a:lvl1pPr>
          </a:lstStyle>
          <a:p>
            <a:pPr lvl="0" rtl="0"/>
            <a:r>
              <a:rPr lang="el-GR" noProof="0" dirty="0"/>
              <a:t>Τίτλος ενότητας 1</a:t>
            </a:r>
          </a:p>
        </p:txBody>
      </p:sp>
      <p:sp>
        <p:nvSpPr>
          <p:cNvPr id="12" name="Θέση περιεχομένου 2"/>
          <p:cNvSpPr>
            <a:spLocks noGrp="1"/>
          </p:cNvSpPr>
          <p:nvPr>
            <p:ph idx="12" hasCustomPrompt="1"/>
          </p:nvPr>
        </p:nvSpPr>
        <p:spPr>
          <a:xfrm>
            <a:off x="4614397" y="1728000"/>
            <a:ext cx="2975206" cy="720000"/>
          </a:xfrm>
          <a:noFill/>
          <a:ln w="28575">
            <a:noFill/>
          </a:ln>
        </p:spPr>
        <p:txBody>
          <a:bodyPr lIns="108000" tIns="36000" rIns="108000" bIns="36000" rtlCol="0" anchor="ctr"/>
          <a:lstStyle>
            <a:lvl1pPr marL="0" indent="0" algn="ctr">
              <a:buNone/>
              <a:defRPr>
                <a:solidFill>
                  <a:schemeClr val="accent1"/>
                </a:solidFill>
                <a:latin typeface="+mj-lt"/>
              </a:defRPr>
            </a:lvl1pPr>
          </a:lstStyle>
          <a:p>
            <a:pPr lvl="0" rtl="0"/>
            <a:r>
              <a:rPr lang="el-GR" noProof="0" dirty="0"/>
              <a:t>Τίτλος ενότητας 2</a:t>
            </a:r>
          </a:p>
        </p:txBody>
      </p:sp>
      <p:sp>
        <p:nvSpPr>
          <p:cNvPr id="13" name="Θέση περιεχομένου 2"/>
          <p:cNvSpPr>
            <a:spLocks noGrp="1"/>
          </p:cNvSpPr>
          <p:nvPr>
            <p:ph idx="13" hasCustomPrompt="1"/>
          </p:nvPr>
        </p:nvSpPr>
        <p:spPr>
          <a:xfrm>
            <a:off x="8434225" y="1728000"/>
            <a:ext cx="2975206" cy="720000"/>
          </a:xfrm>
          <a:noFill/>
          <a:ln w="28575">
            <a:noFill/>
          </a:ln>
        </p:spPr>
        <p:txBody>
          <a:bodyPr lIns="108000" tIns="36000" rIns="108000" bIns="36000" rtlCol="0" anchor="ctr"/>
          <a:lstStyle>
            <a:lvl1pPr marL="0" indent="0" algn="ctr">
              <a:buNone/>
              <a:defRPr>
                <a:solidFill>
                  <a:schemeClr val="accent1"/>
                </a:solidFill>
                <a:latin typeface="+mj-lt"/>
              </a:defRPr>
            </a:lvl1pPr>
          </a:lstStyle>
          <a:p>
            <a:pPr lvl="0" rtl="0"/>
            <a:r>
              <a:rPr lang="el-GR" noProof="0" dirty="0"/>
              <a:t>Τίτλος ενότητας 3</a:t>
            </a:r>
          </a:p>
        </p:txBody>
      </p:sp>
      <p:sp>
        <p:nvSpPr>
          <p:cNvPr id="14" name="Ορθογώνιο 6"/>
          <p:cNvSpPr/>
          <p:nvPr userDrawn="1"/>
        </p:nvSpPr>
        <p:spPr>
          <a:xfrm>
            <a:off x="794568"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5" name="Ορθογώνιο 6"/>
          <p:cNvSpPr/>
          <p:nvPr userDrawn="1"/>
        </p:nvSpPr>
        <p:spPr>
          <a:xfrm flipH="1" flipV="1">
            <a:off x="794568"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6" name="Ορθογώνιο 6"/>
          <p:cNvSpPr/>
          <p:nvPr userDrawn="1"/>
        </p:nvSpPr>
        <p:spPr>
          <a:xfrm>
            <a:off x="4608396"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7" name="Ορθογώνιο 6"/>
          <p:cNvSpPr/>
          <p:nvPr userDrawn="1"/>
        </p:nvSpPr>
        <p:spPr>
          <a:xfrm flipH="1" flipV="1">
            <a:off x="4608396"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8" name="Ορθογώνιο 6"/>
          <p:cNvSpPr/>
          <p:nvPr userDrawn="1"/>
        </p:nvSpPr>
        <p:spPr>
          <a:xfrm>
            <a:off x="8434225"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9" name="Ορθογώνιο 6"/>
          <p:cNvSpPr/>
          <p:nvPr userDrawn="1"/>
        </p:nvSpPr>
        <p:spPr>
          <a:xfrm flipH="1" flipV="1">
            <a:off x="8434225"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pic>
        <p:nvPicPr>
          <p:cNvPr id="20" name="Γραφικό 19" descr="Δεξιό βέλος"/>
          <p:cNvPicPr>
            <a:picLocks noChangeAspect="1"/>
          </p:cNvPicPr>
          <p:nvPr userDrawn="1"/>
        </p:nvPicPr>
        <p:blipFill>
          <a:blip r:embed="rId2" cstate="screen"/>
          <a:stretch>
            <a:fillRect/>
          </a:stretch>
        </p:blipFill>
        <p:spPr>
          <a:xfrm flipH="1">
            <a:off x="4081865" y="3932250"/>
            <a:ext cx="220441" cy="376363"/>
          </a:xfrm>
          <a:prstGeom prst="rect">
            <a:avLst/>
          </a:prstGeom>
        </p:spPr>
      </p:pic>
      <p:pic>
        <p:nvPicPr>
          <p:cNvPr id="21" name="Γραφικό 20" descr="Δεξιό βέλος"/>
          <p:cNvPicPr>
            <a:picLocks noChangeAspect="1"/>
          </p:cNvPicPr>
          <p:nvPr userDrawn="1"/>
        </p:nvPicPr>
        <p:blipFill>
          <a:blip r:embed="rId2" cstate="screen"/>
          <a:stretch>
            <a:fillRect/>
          </a:stretch>
        </p:blipFill>
        <p:spPr>
          <a:xfrm flipH="1">
            <a:off x="7901693" y="3932250"/>
            <a:ext cx="220441" cy="37636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9" name="Θέση κειμένου 10"/>
          <p:cNvSpPr>
            <a:spLocks noGrp="1"/>
          </p:cNvSpPr>
          <p:nvPr>
            <p:ph type="body" sz="quarter" idx="33" hasCustomPrompt="1"/>
          </p:nvPr>
        </p:nvSpPr>
        <p:spPr>
          <a:xfrm>
            <a:off x="316466" y="4173151"/>
            <a:ext cx="608493" cy="201776"/>
          </a:xfrm>
        </p:spPr>
        <p:txBody>
          <a:bodyPr rtlCol="0" anchor="ctr"/>
          <a:lstStyle>
            <a:lvl1pPr marL="0" indent="0" algn="ctr">
              <a:buNone/>
              <a:defRPr sz="1400" b="1">
                <a:solidFill>
                  <a:schemeClr val="tx1">
                    <a:lumMod val="75000"/>
                    <a:lumOff val="25000"/>
                  </a:schemeClr>
                </a:solidFill>
                <a:latin typeface="+mj-lt"/>
              </a:defRPr>
            </a:lvl1pPr>
          </a:lstStyle>
          <a:p>
            <a:pPr lvl="0" rtl="0"/>
            <a:r>
              <a:rPr lang="el-GR" noProof="0" dirty="0"/>
              <a:t>Έτος</a:t>
            </a:r>
          </a:p>
        </p:txBody>
      </p:sp>
      <p:sp>
        <p:nvSpPr>
          <p:cNvPr id="10" name="Θέση κειμένου 10"/>
          <p:cNvSpPr>
            <a:spLocks noGrp="1"/>
          </p:cNvSpPr>
          <p:nvPr>
            <p:ph type="body" sz="quarter" idx="34" hasCustomPrompt="1"/>
          </p:nvPr>
        </p:nvSpPr>
        <p:spPr>
          <a:xfrm>
            <a:off x="431799"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1" name="Θέση κειμένου 10"/>
          <p:cNvSpPr>
            <a:spLocks noGrp="1"/>
          </p:cNvSpPr>
          <p:nvPr>
            <p:ph type="body" sz="quarter" idx="35" hasCustomPrompt="1"/>
          </p:nvPr>
        </p:nvSpPr>
        <p:spPr>
          <a:xfrm>
            <a:off x="903816"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2" name="Θέση κειμένου 10"/>
          <p:cNvSpPr>
            <a:spLocks noGrp="1"/>
          </p:cNvSpPr>
          <p:nvPr>
            <p:ph type="body" sz="quarter" idx="36" hasCustomPrompt="1"/>
          </p:nvPr>
        </p:nvSpPr>
        <p:spPr>
          <a:xfrm>
            <a:off x="1375833"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3" name="Θέση κειμένου 10"/>
          <p:cNvSpPr>
            <a:spLocks noGrp="1"/>
          </p:cNvSpPr>
          <p:nvPr>
            <p:ph type="body" sz="quarter" idx="37" hasCustomPrompt="1"/>
          </p:nvPr>
        </p:nvSpPr>
        <p:spPr>
          <a:xfrm>
            <a:off x="1847850"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4" name="Θέση κειμένου 10"/>
          <p:cNvSpPr>
            <a:spLocks noGrp="1"/>
          </p:cNvSpPr>
          <p:nvPr>
            <p:ph type="body" sz="quarter" idx="38" hasCustomPrompt="1"/>
          </p:nvPr>
        </p:nvSpPr>
        <p:spPr>
          <a:xfrm>
            <a:off x="5980666" y="4173151"/>
            <a:ext cx="608493" cy="201776"/>
          </a:xfrm>
        </p:spPr>
        <p:txBody>
          <a:bodyPr rtlCol="0" anchor="ctr"/>
          <a:lstStyle>
            <a:lvl1pPr marL="0" indent="0" algn="ctr">
              <a:buNone/>
              <a:defRPr sz="1400" b="1">
                <a:solidFill>
                  <a:schemeClr val="tx1">
                    <a:lumMod val="75000"/>
                    <a:lumOff val="25000"/>
                  </a:schemeClr>
                </a:solidFill>
                <a:latin typeface="+mj-lt"/>
              </a:defRPr>
            </a:lvl1pPr>
          </a:lstStyle>
          <a:p>
            <a:pPr lvl="0" rtl="0"/>
            <a:r>
              <a:rPr lang="el-GR" noProof="0" dirty="0"/>
              <a:t>Έτος</a:t>
            </a:r>
          </a:p>
        </p:txBody>
      </p:sp>
      <p:sp>
        <p:nvSpPr>
          <p:cNvPr id="15" name="Θέση κειμένου 10"/>
          <p:cNvSpPr>
            <a:spLocks noGrp="1"/>
          </p:cNvSpPr>
          <p:nvPr>
            <p:ph type="body" sz="quarter" idx="39" hasCustomPrompt="1"/>
          </p:nvPr>
        </p:nvSpPr>
        <p:spPr>
          <a:xfrm>
            <a:off x="2319867"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6" name="Θέση κειμένου 10"/>
          <p:cNvSpPr>
            <a:spLocks noGrp="1"/>
          </p:cNvSpPr>
          <p:nvPr>
            <p:ph type="body" sz="quarter" idx="40" hasCustomPrompt="1"/>
          </p:nvPr>
        </p:nvSpPr>
        <p:spPr>
          <a:xfrm>
            <a:off x="2791884"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7" name="Θέση κειμένου 10"/>
          <p:cNvSpPr>
            <a:spLocks noGrp="1"/>
          </p:cNvSpPr>
          <p:nvPr>
            <p:ph type="body" sz="quarter" idx="41" hasCustomPrompt="1"/>
          </p:nvPr>
        </p:nvSpPr>
        <p:spPr>
          <a:xfrm>
            <a:off x="3263901"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8" name="Θέση κειμένου 10"/>
          <p:cNvSpPr>
            <a:spLocks noGrp="1"/>
          </p:cNvSpPr>
          <p:nvPr>
            <p:ph type="body" sz="quarter" idx="42" hasCustomPrompt="1"/>
          </p:nvPr>
        </p:nvSpPr>
        <p:spPr>
          <a:xfrm>
            <a:off x="4679952"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9" name="Θέση κειμένου 10"/>
          <p:cNvSpPr>
            <a:spLocks noGrp="1"/>
          </p:cNvSpPr>
          <p:nvPr>
            <p:ph type="body" sz="quarter" idx="43" hasCustomPrompt="1"/>
          </p:nvPr>
        </p:nvSpPr>
        <p:spPr>
          <a:xfrm>
            <a:off x="3735918"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0" name="Θέση κειμένου 10"/>
          <p:cNvSpPr>
            <a:spLocks noGrp="1"/>
          </p:cNvSpPr>
          <p:nvPr>
            <p:ph type="body" sz="quarter" idx="44" hasCustomPrompt="1"/>
          </p:nvPr>
        </p:nvSpPr>
        <p:spPr>
          <a:xfrm>
            <a:off x="4207935"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1" name="Θέση κειμένου 10"/>
          <p:cNvSpPr>
            <a:spLocks noGrp="1"/>
          </p:cNvSpPr>
          <p:nvPr>
            <p:ph type="body" sz="quarter" idx="45" hasCustomPrompt="1"/>
          </p:nvPr>
        </p:nvSpPr>
        <p:spPr>
          <a:xfrm>
            <a:off x="5151969"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2" name="Θέση κειμένου 10"/>
          <p:cNvSpPr>
            <a:spLocks noGrp="1"/>
          </p:cNvSpPr>
          <p:nvPr>
            <p:ph type="body" sz="quarter" idx="46" hasCustomPrompt="1"/>
          </p:nvPr>
        </p:nvSpPr>
        <p:spPr>
          <a:xfrm>
            <a:off x="5623986"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3" name="Θέση κειμένου 10"/>
          <p:cNvSpPr>
            <a:spLocks noGrp="1"/>
          </p:cNvSpPr>
          <p:nvPr>
            <p:ph type="body" sz="quarter" idx="47" hasCustomPrompt="1"/>
          </p:nvPr>
        </p:nvSpPr>
        <p:spPr>
          <a:xfrm>
            <a:off x="6095999"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4" name="Θέση κειμένου 10"/>
          <p:cNvSpPr>
            <a:spLocks noGrp="1"/>
          </p:cNvSpPr>
          <p:nvPr>
            <p:ph type="body" sz="quarter" idx="48" hasCustomPrompt="1"/>
          </p:nvPr>
        </p:nvSpPr>
        <p:spPr>
          <a:xfrm>
            <a:off x="6568012"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5" name="Θέση κειμένου 10"/>
          <p:cNvSpPr>
            <a:spLocks noGrp="1"/>
          </p:cNvSpPr>
          <p:nvPr>
            <p:ph type="body" sz="quarter" idx="49" hasCustomPrompt="1"/>
          </p:nvPr>
        </p:nvSpPr>
        <p:spPr>
          <a:xfrm>
            <a:off x="7040029"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6" name="Θέση κειμένου 10"/>
          <p:cNvSpPr>
            <a:spLocks noGrp="1"/>
          </p:cNvSpPr>
          <p:nvPr>
            <p:ph type="body" sz="quarter" idx="50" hasCustomPrompt="1"/>
          </p:nvPr>
        </p:nvSpPr>
        <p:spPr>
          <a:xfrm>
            <a:off x="7512046"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7" name="Θέση κειμένου 10"/>
          <p:cNvSpPr>
            <a:spLocks noGrp="1"/>
          </p:cNvSpPr>
          <p:nvPr>
            <p:ph type="body" sz="quarter" idx="51" hasCustomPrompt="1"/>
          </p:nvPr>
        </p:nvSpPr>
        <p:spPr>
          <a:xfrm>
            <a:off x="7984063"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8" name="Θέση κειμένου 10"/>
          <p:cNvSpPr>
            <a:spLocks noGrp="1"/>
          </p:cNvSpPr>
          <p:nvPr>
            <p:ph type="body" sz="quarter" idx="52" hasCustomPrompt="1"/>
          </p:nvPr>
        </p:nvSpPr>
        <p:spPr>
          <a:xfrm>
            <a:off x="8456080"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9" name="Θέση κειμένου 10"/>
          <p:cNvSpPr>
            <a:spLocks noGrp="1"/>
          </p:cNvSpPr>
          <p:nvPr>
            <p:ph type="body" sz="quarter" idx="53" hasCustomPrompt="1"/>
          </p:nvPr>
        </p:nvSpPr>
        <p:spPr>
          <a:xfrm>
            <a:off x="8928097"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30" name="Θέση κειμένου 10"/>
          <p:cNvSpPr>
            <a:spLocks noGrp="1"/>
          </p:cNvSpPr>
          <p:nvPr>
            <p:ph type="body" sz="quarter" idx="54" hasCustomPrompt="1"/>
          </p:nvPr>
        </p:nvSpPr>
        <p:spPr>
          <a:xfrm>
            <a:off x="10344148"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31" name="Θέση κειμένου 10"/>
          <p:cNvSpPr>
            <a:spLocks noGrp="1"/>
          </p:cNvSpPr>
          <p:nvPr>
            <p:ph type="body" sz="quarter" idx="55" hasCustomPrompt="1"/>
          </p:nvPr>
        </p:nvSpPr>
        <p:spPr>
          <a:xfrm>
            <a:off x="9400114"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32" name="Θέση κειμένου 10"/>
          <p:cNvSpPr>
            <a:spLocks noGrp="1"/>
          </p:cNvSpPr>
          <p:nvPr>
            <p:ph type="body" sz="quarter" idx="56" hasCustomPrompt="1"/>
          </p:nvPr>
        </p:nvSpPr>
        <p:spPr>
          <a:xfrm>
            <a:off x="9872131"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33" name="Θέση κειμένου 10"/>
          <p:cNvSpPr>
            <a:spLocks noGrp="1"/>
          </p:cNvSpPr>
          <p:nvPr>
            <p:ph type="body" sz="quarter" idx="57" hasCustomPrompt="1"/>
          </p:nvPr>
        </p:nvSpPr>
        <p:spPr>
          <a:xfrm>
            <a:off x="10816165"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34" name="Θέση κειμένου 10"/>
          <p:cNvSpPr>
            <a:spLocks noGrp="1"/>
          </p:cNvSpPr>
          <p:nvPr>
            <p:ph type="body" sz="quarter" idx="58" hasCustomPrompt="1"/>
          </p:nvPr>
        </p:nvSpPr>
        <p:spPr>
          <a:xfrm>
            <a:off x="11288182"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35" name="Θέση κειμένου 3"/>
          <p:cNvSpPr>
            <a:spLocks noGrp="1"/>
          </p:cNvSpPr>
          <p:nvPr>
            <p:ph type="body" sz="quarter" idx="59" hasCustomPrompt="1"/>
          </p:nvPr>
        </p:nvSpPr>
        <p:spPr>
          <a:xfrm>
            <a:off x="5360988" y="2190750"/>
            <a:ext cx="1793875" cy="561975"/>
          </a:xfrm>
          <a:solidFill>
            <a:schemeClr val="bg1">
              <a:lumMod val="95000"/>
            </a:schemeClr>
          </a:solidFill>
          <a:ln>
            <a:noFill/>
          </a:ln>
        </p:spPr>
        <p:txBody>
          <a:bodyPr tIns="36000" rtlCol="0" anchor="t"/>
          <a:lstStyle>
            <a:lvl1pPr marL="0" indent="0" algn="ctr">
              <a:buNone/>
              <a:defRPr sz="1600">
                <a:solidFill>
                  <a:schemeClr val="tx1">
                    <a:lumMod val="75000"/>
                    <a:lumOff val="25000"/>
                  </a:schemeClr>
                </a:solidFill>
                <a:latin typeface="+mj-lt"/>
              </a:defRPr>
            </a:lvl1pPr>
          </a:lstStyle>
          <a:p>
            <a:pPr lvl="0" rtl="0"/>
            <a:r>
              <a:rPr lang="el-GR" noProof="0" dirty="0"/>
              <a:t>Τίτλος στοιχείου</a:t>
            </a:r>
          </a:p>
        </p:txBody>
      </p:sp>
      <p:sp>
        <p:nvSpPr>
          <p:cNvPr id="36" name="Θέση κειμένου 36"/>
          <p:cNvSpPr>
            <a:spLocks noGrp="1"/>
          </p:cNvSpPr>
          <p:nvPr>
            <p:ph type="body" sz="quarter" idx="60" hasCustomPrompt="1"/>
          </p:nvPr>
        </p:nvSpPr>
        <p:spPr>
          <a:xfrm>
            <a:off x="5412717" y="2505005"/>
            <a:ext cx="1690417" cy="224670"/>
          </a:xfrm>
        </p:spPr>
        <p:txBody>
          <a:bodyPr rtlCol="0"/>
          <a:lstStyle>
            <a:lvl1pPr marL="0" indent="0" algn="ctr">
              <a:buNone/>
              <a:defRPr sz="1200">
                <a:solidFill>
                  <a:schemeClr val="tx1">
                    <a:lumMod val="75000"/>
                    <a:lumOff val="25000"/>
                  </a:schemeClr>
                </a:solidFill>
              </a:defRPr>
            </a:lvl1pPr>
          </a:lstStyle>
          <a:p>
            <a:pPr lvl="0" rtl="0"/>
            <a:r>
              <a:rPr lang="el-GR" noProof="0" dirty="0"/>
              <a:t>Μήνας, Έτος</a:t>
            </a:r>
          </a:p>
        </p:txBody>
      </p:sp>
      <p:sp>
        <p:nvSpPr>
          <p:cNvPr id="37" name="Βέλος: Δεξιό 36"/>
          <p:cNvSpPr/>
          <p:nvPr userDrawn="1"/>
        </p:nvSpPr>
        <p:spPr>
          <a:xfrm>
            <a:off x="388279" y="4008086"/>
            <a:ext cx="11415443" cy="97190"/>
          </a:xfrm>
          <a:prstGeom prst="rightArrow">
            <a:avLst>
              <a:gd name="adj1" fmla="val 100000"/>
              <a:gd name="adj2" fmla="val 85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solidFill>
                <a:schemeClr val="tx1">
                  <a:lumMod val="75000"/>
                  <a:lumOff val="25000"/>
                </a:scheme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8" name="Θέση εικόνας 4"/>
          <p:cNvSpPr>
            <a:spLocks noGrp="1"/>
          </p:cNvSpPr>
          <p:nvPr>
            <p:ph type="pic" sz="quarter" idx="12" hasCustomPrompt="1"/>
          </p:nvPr>
        </p:nvSpPr>
        <p:spPr>
          <a:xfrm>
            <a:off x="512915"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dirty="0"/>
              <a:t>Εισαγάγετε ή μεταφέρετε και αποθέστε την εικόνα σας εδώ</a:t>
            </a:r>
          </a:p>
        </p:txBody>
      </p:sp>
      <p:sp>
        <p:nvSpPr>
          <p:cNvPr id="9" name="Θέση κειμένου 8"/>
          <p:cNvSpPr>
            <a:spLocks noGrp="1"/>
          </p:cNvSpPr>
          <p:nvPr>
            <p:ph type="body" sz="quarter" idx="13" hasCustomPrompt="1"/>
          </p:nvPr>
        </p:nvSpPr>
        <p:spPr>
          <a:xfrm>
            <a:off x="2055970" y="2319681"/>
            <a:ext cx="1703313" cy="701538"/>
          </a:xfrm>
        </p:spPr>
        <p:txBody>
          <a:bodyPr rtlCol="0" anchor="t"/>
          <a:lstStyle>
            <a:lvl1pPr marL="0" indent="0" algn="l">
              <a:buFont typeface="Arial" panose="020B0604020202020204" pitchFamily="34" charset="0"/>
              <a:buNone/>
              <a:defRPr sz="2400">
                <a:latin typeface="+mj-lt"/>
              </a:defRPr>
            </a:lvl1pPr>
          </a:lstStyle>
          <a:p>
            <a:pPr lvl="0" rtl="0"/>
            <a:r>
              <a:rPr lang="el-GR" noProof="0" dirty="0"/>
              <a:t>Όνομα</a:t>
            </a:r>
          </a:p>
        </p:txBody>
      </p:sp>
      <p:sp>
        <p:nvSpPr>
          <p:cNvPr id="10" name="Θέση κειμένου 10"/>
          <p:cNvSpPr>
            <a:spLocks noGrp="1"/>
          </p:cNvSpPr>
          <p:nvPr>
            <p:ph type="body" sz="quarter" idx="14" hasCustomPrompt="1"/>
          </p:nvPr>
        </p:nvSpPr>
        <p:spPr>
          <a:xfrm>
            <a:off x="512915" y="3800064"/>
            <a:ext cx="3246368" cy="1800000"/>
          </a:xfrm>
        </p:spPr>
        <p:txBody>
          <a:bodyPr rtlCol="0"/>
          <a:lstStyle>
            <a:lvl1pPr marL="0" indent="0" algn="l">
              <a:buNone/>
              <a:defRPr sz="1400">
                <a:solidFill>
                  <a:schemeClr val="tx1">
                    <a:lumMod val="50000"/>
                    <a:lumOff val="50000"/>
                  </a:schemeClr>
                </a:solidFill>
              </a:defRPr>
            </a:lvl1pPr>
          </a:lstStyle>
          <a:p>
            <a:pPr lvl="0" rtl="0"/>
            <a:r>
              <a:rPr lang="el-GR" noProof="0" dirty="0"/>
              <a:t>Σύντομο βιογραφικό</a:t>
            </a:r>
          </a:p>
        </p:txBody>
      </p:sp>
      <p:sp>
        <p:nvSpPr>
          <p:cNvPr id="11" name="Θέση κειμένου 8"/>
          <p:cNvSpPr>
            <a:spLocks noGrp="1"/>
          </p:cNvSpPr>
          <p:nvPr>
            <p:ph type="body" sz="quarter" idx="33" hasCustomPrompt="1"/>
          </p:nvPr>
        </p:nvSpPr>
        <p:spPr>
          <a:xfrm>
            <a:off x="2055970" y="3055171"/>
            <a:ext cx="1703313"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l-GR" noProof="0" dirty="0"/>
              <a:t>Τίτλος</a:t>
            </a:r>
          </a:p>
        </p:txBody>
      </p:sp>
      <p:sp>
        <p:nvSpPr>
          <p:cNvPr id="12" name="Θέση εικόνας 4"/>
          <p:cNvSpPr>
            <a:spLocks noGrp="1"/>
          </p:cNvSpPr>
          <p:nvPr>
            <p:ph type="pic" sz="quarter" idx="34" hasCustomPrompt="1"/>
          </p:nvPr>
        </p:nvSpPr>
        <p:spPr>
          <a:xfrm>
            <a:off x="4523213"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dirty="0"/>
              <a:t>Εισαγάγετε ή μεταφέρετε και αποθέστε την εικόνα σας εδώ</a:t>
            </a:r>
          </a:p>
        </p:txBody>
      </p:sp>
      <p:sp>
        <p:nvSpPr>
          <p:cNvPr id="13" name="Θέση κειμένου 8"/>
          <p:cNvSpPr>
            <a:spLocks noGrp="1"/>
          </p:cNvSpPr>
          <p:nvPr>
            <p:ph type="body" sz="quarter" idx="35" hasCustomPrompt="1"/>
          </p:nvPr>
        </p:nvSpPr>
        <p:spPr>
          <a:xfrm>
            <a:off x="6061985" y="2319681"/>
            <a:ext cx="1703313" cy="701538"/>
          </a:xfrm>
        </p:spPr>
        <p:txBody>
          <a:bodyPr rtlCol="0" anchor="t"/>
          <a:lstStyle>
            <a:lvl1pPr marL="0" indent="0" algn="l">
              <a:buFont typeface="Arial" panose="020B0604020202020204" pitchFamily="34" charset="0"/>
              <a:buNone/>
              <a:defRPr sz="2400">
                <a:latin typeface="+mj-lt"/>
              </a:defRPr>
            </a:lvl1pPr>
          </a:lstStyle>
          <a:p>
            <a:pPr lvl="0" rtl="0"/>
            <a:r>
              <a:rPr lang="el-GR" noProof="0" dirty="0"/>
              <a:t>Όνομα</a:t>
            </a:r>
          </a:p>
        </p:txBody>
      </p:sp>
      <p:sp>
        <p:nvSpPr>
          <p:cNvPr id="14" name="Θέση κειμένου 10"/>
          <p:cNvSpPr>
            <a:spLocks noGrp="1"/>
          </p:cNvSpPr>
          <p:nvPr>
            <p:ph type="body" sz="quarter" idx="36" hasCustomPrompt="1"/>
          </p:nvPr>
        </p:nvSpPr>
        <p:spPr>
          <a:xfrm>
            <a:off x="4518930" y="3800064"/>
            <a:ext cx="3246368" cy="1800000"/>
          </a:xfrm>
        </p:spPr>
        <p:txBody>
          <a:bodyPr rtlCol="0"/>
          <a:lstStyle>
            <a:lvl1pPr marL="0" indent="0" algn="l">
              <a:buNone/>
              <a:defRPr sz="1400">
                <a:solidFill>
                  <a:schemeClr val="tx1">
                    <a:lumMod val="50000"/>
                    <a:lumOff val="50000"/>
                  </a:schemeClr>
                </a:solidFill>
              </a:defRPr>
            </a:lvl1pPr>
          </a:lstStyle>
          <a:p>
            <a:pPr lvl="0" rtl="0"/>
            <a:r>
              <a:rPr lang="el-GR" noProof="0" dirty="0"/>
              <a:t>Σύντομο βιογραφικό</a:t>
            </a:r>
          </a:p>
        </p:txBody>
      </p:sp>
      <p:sp>
        <p:nvSpPr>
          <p:cNvPr id="15" name="Θέση κειμένου 8"/>
          <p:cNvSpPr>
            <a:spLocks noGrp="1"/>
          </p:cNvSpPr>
          <p:nvPr>
            <p:ph type="body" sz="quarter" idx="37" hasCustomPrompt="1"/>
          </p:nvPr>
        </p:nvSpPr>
        <p:spPr>
          <a:xfrm>
            <a:off x="6061985" y="3055171"/>
            <a:ext cx="1703313"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l-GR" noProof="0" dirty="0"/>
              <a:t>Τίτλος</a:t>
            </a:r>
          </a:p>
        </p:txBody>
      </p:sp>
      <p:sp>
        <p:nvSpPr>
          <p:cNvPr id="16" name="Θέση εικόνας 4"/>
          <p:cNvSpPr>
            <a:spLocks noGrp="1"/>
          </p:cNvSpPr>
          <p:nvPr>
            <p:ph type="pic" sz="quarter" idx="38" hasCustomPrompt="1"/>
          </p:nvPr>
        </p:nvSpPr>
        <p:spPr>
          <a:xfrm>
            <a:off x="8533512"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dirty="0"/>
              <a:t>Εισαγάγετε ή μεταφέρετε και αποθέστε την εικόνα σας εδώ</a:t>
            </a:r>
          </a:p>
        </p:txBody>
      </p:sp>
      <p:sp>
        <p:nvSpPr>
          <p:cNvPr id="17" name="Θέση κειμένου 8"/>
          <p:cNvSpPr>
            <a:spLocks noGrp="1"/>
          </p:cNvSpPr>
          <p:nvPr>
            <p:ph type="body" sz="quarter" idx="39" hasCustomPrompt="1"/>
          </p:nvPr>
        </p:nvSpPr>
        <p:spPr>
          <a:xfrm>
            <a:off x="10068000" y="2319681"/>
            <a:ext cx="1703313" cy="701538"/>
          </a:xfrm>
        </p:spPr>
        <p:txBody>
          <a:bodyPr rtlCol="0" anchor="t"/>
          <a:lstStyle>
            <a:lvl1pPr marL="0" indent="0" algn="l">
              <a:buFont typeface="Arial" panose="020B0604020202020204" pitchFamily="34" charset="0"/>
              <a:buNone/>
              <a:defRPr sz="2400">
                <a:latin typeface="+mj-lt"/>
              </a:defRPr>
            </a:lvl1pPr>
          </a:lstStyle>
          <a:p>
            <a:pPr lvl="0" rtl="0"/>
            <a:r>
              <a:rPr lang="el-GR" noProof="0" dirty="0"/>
              <a:t>Όνομα</a:t>
            </a:r>
          </a:p>
        </p:txBody>
      </p:sp>
      <p:sp>
        <p:nvSpPr>
          <p:cNvPr id="18" name="Θέση κειμένου 10"/>
          <p:cNvSpPr>
            <a:spLocks noGrp="1"/>
          </p:cNvSpPr>
          <p:nvPr>
            <p:ph type="body" sz="quarter" idx="40" hasCustomPrompt="1"/>
          </p:nvPr>
        </p:nvSpPr>
        <p:spPr>
          <a:xfrm>
            <a:off x="8524945" y="3800064"/>
            <a:ext cx="3246368" cy="1800000"/>
          </a:xfrm>
        </p:spPr>
        <p:txBody>
          <a:bodyPr rtlCol="0"/>
          <a:lstStyle>
            <a:lvl1pPr marL="0" indent="0" algn="l">
              <a:buNone/>
              <a:defRPr sz="1400">
                <a:solidFill>
                  <a:schemeClr val="tx1">
                    <a:lumMod val="50000"/>
                    <a:lumOff val="50000"/>
                  </a:schemeClr>
                </a:solidFill>
              </a:defRPr>
            </a:lvl1pPr>
          </a:lstStyle>
          <a:p>
            <a:pPr lvl="0" rtl="0"/>
            <a:r>
              <a:rPr lang="el-GR" noProof="0" dirty="0"/>
              <a:t>Σύντομο βιογραφικό</a:t>
            </a:r>
          </a:p>
        </p:txBody>
      </p:sp>
      <p:sp>
        <p:nvSpPr>
          <p:cNvPr id="19" name="Θέση κειμένου 8"/>
          <p:cNvSpPr>
            <a:spLocks noGrp="1"/>
          </p:cNvSpPr>
          <p:nvPr>
            <p:ph type="body" sz="quarter" idx="41" hasCustomPrompt="1"/>
          </p:nvPr>
        </p:nvSpPr>
        <p:spPr>
          <a:xfrm>
            <a:off x="10068000" y="3055171"/>
            <a:ext cx="1703313"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l-GR" noProof="0" dirty="0"/>
              <a:t>Τίτλος</a:t>
            </a:r>
          </a:p>
        </p:txBody>
      </p:sp>
      <p:sp>
        <p:nvSpPr>
          <p:cNvPr id="20" name="Ορθογώνιο 6"/>
          <p:cNvSpPr/>
          <p:nvPr userDrawn="1"/>
        </p:nvSpPr>
        <p:spPr>
          <a:xfrm>
            <a:off x="2055970"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1" name="Ορθογώνιο 6"/>
          <p:cNvSpPr/>
          <p:nvPr userDrawn="1"/>
        </p:nvSpPr>
        <p:spPr>
          <a:xfrm>
            <a:off x="6061985"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2" name="Ορθογώνιο 6"/>
          <p:cNvSpPr/>
          <p:nvPr userDrawn="1"/>
        </p:nvSpPr>
        <p:spPr>
          <a:xfrm>
            <a:off x="10067999"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8" name="Θέση κειμένου 8"/>
          <p:cNvSpPr>
            <a:spLocks noGrp="1"/>
          </p:cNvSpPr>
          <p:nvPr>
            <p:ph type="body" sz="quarter" idx="17" hasCustomPrompt="1"/>
          </p:nvPr>
        </p:nvSpPr>
        <p:spPr>
          <a:xfrm>
            <a:off x="431800"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l-GR" noProof="0" dirty="0"/>
              <a:t>Πλήρες όνομα</a:t>
            </a:r>
          </a:p>
        </p:txBody>
      </p:sp>
      <p:sp>
        <p:nvSpPr>
          <p:cNvPr id="9" name="Θέση κειμένου 10"/>
          <p:cNvSpPr>
            <a:spLocks noGrp="1"/>
          </p:cNvSpPr>
          <p:nvPr>
            <p:ph type="body" sz="quarter" idx="18" hasCustomPrompt="1"/>
          </p:nvPr>
        </p:nvSpPr>
        <p:spPr>
          <a:xfrm>
            <a:off x="431800" y="4797591"/>
            <a:ext cx="1620000" cy="720000"/>
          </a:xfrm>
        </p:spPr>
        <p:txBody>
          <a:bodyPr rtlCol="0"/>
          <a:lstStyle>
            <a:lvl1pPr marL="0" indent="0" algn="l">
              <a:buNone/>
              <a:defRPr sz="1400">
                <a:solidFill>
                  <a:schemeClr val="tx1">
                    <a:lumMod val="50000"/>
                    <a:lumOff val="50000"/>
                  </a:schemeClr>
                </a:solidFill>
              </a:defRPr>
            </a:lvl1pPr>
          </a:lstStyle>
          <a:p>
            <a:pPr lvl="0" rtl="0"/>
            <a:r>
              <a:rPr lang="el-GR" noProof="0" dirty="0"/>
              <a:t>Τίτλος</a:t>
            </a:r>
          </a:p>
        </p:txBody>
      </p:sp>
      <p:sp>
        <p:nvSpPr>
          <p:cNvPr id="10" name="Θέση κειμένου 8"/>
          <p:cNvSpPr>
            <a:spLocks noGrp="1"/>
          </p:cNvSpPr>
          <p:nvPr>
            <p:ph type="body" sz="quarter" idx="33" hasCustomPrompt="1"/>
          </p:nvPr>
        </p:nvSpPr>
        <p:spPr>
          <a:xfrm>
            <a:off x="2375703"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l-GR" noProof="0" dirty="0"/>
              <a:t>Πλήρες όνομα</a:t>
            </a:r>
          </a:p>
        </p:txBody>
      </p:sp>
      <p:sp>
        <p:nvSpPr>
          <p:cNvPr id="11" name="Θέση κειμένου 10"/>
          <p:cNvSpPr>
            <a:spLocks noGrp="1"/>
          </p:cNvSpPr>
          <p:nvPr>
            <p:ph type="body" sz="quarter" idx="34" hasCustomPrompt="1"/>
          </p:nvPr>
        </p:nvSpPr>
        <p:spPr>
          <a:xfrm>
            <a:off x="2375703" y="4797591"/>
            <a:ext cx="1620000" cy="720000"/>
          </a:xfrm>
        </p:spPr>
        <p:txBody>
          <a:bodyPr rtlCol="0"/>
          <a:lstStyle>
            <a:lvl1pPr marL="0" indent="0" algn="l">
              <a:buNone/>
              <a:defRPr sz="1400">
                <a:solidFill>
                  <a:schemeClr val="tx1">
                    <a:lumMod val="50000"/>
                    <a:lumOff val="50000"/>
                  </a:schemeClr>
                </a:solidFill>
              </a:defRPr>
            </a:lvl1pPr>
          </a:lstStyle>
          <a:p>
            <a:pPr lvl="0" rtl="0"/>
            <a:r>
              <a:rPr lang="el-GR" noProof="0" dirty="0"/>
              <a:t>Τίτλος</a:t>
            </a:r>
          </a:p>
        </p:txBody>
      </p:sp>
      <p:sp>
        <p:nvSpPr>
          <p:cNvPr id="12" name="Θέση κειμένου 8"/>
          <p:cNvSpPr>
            <a:spLocks noGrp="1"/>
          </p:cNvSpPr>
          <p:nvPr>
            <p:ph type="body" sz="quarter" idx="35" hasCustomPrompt="1"/>
          </p:nvPr>
        </p:nvSpPr>
        <p:spPr>
          <a:xfrm>
            <a:off x="4319606"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l-GR" noProof="0" dirty="0"/>
              <a:t>Πλήρες όνομα</a:t>
            </a:r>
          </a:p>
        </p:txBody>
      </p:sp>
      <p:sp>
        <p:nvSpPr>
          <p:cNvPr id="13" name="Θέση κειμένου 10"/>
          <p:cNvSpPr>
            <a:spLocks noGrp="1"/>
          </p:cNvSpPr>
          <p:nvPr>
            <p:ph type="body" sz="quarter" idx="36" hasCustomPrompt="1"/>
          </p:nvPr>
        </p:nvSpPr>
        <p:spPr>
          <a:xfrm>
            <a:off x="4319606" y="4797591"/>
            <a:ext cx="1620000" cy="720000"/>
          </a:xfrm>
        </p:spPr>
        <p:txBody>
          <a:bodyPr rtlCol="0"/>
          <a:lstStyle>
            <a:lvl1pPr marL="0" indent="0" algn="l">
              <a:buNone/>
              <a:defRPr sz="1400">
                <a:solidFill>
                  <a:schemeClr val="tx1">
                    <a:lumMod val="50000"/>
                    <a:lumOff val="50000"/>
                  </a:schemeClr>
                </a:solidFill>
              </a:defRPr>
            </a:lvl1pPr>
          </a:lstStyle>
          <a:p>
            <a:pPr lvl="0" rtl="0"/>
            <a:r>
              <a:rPr lang="el-GR" noProof="0" dirty="0"/>
              <a:t>Τίτλος</a:t>
            </a:r>
          </a:p>
        </p:txBody>
      </p:sp>
      <p:sp>
        <p:nvSpPr>
          <p:cNvPr id="14" name="Θέση κειμένου 8"/>
          <p:cNvSpPr>
            <a:spLocks noGrp="1"/>
          </p:cNvSpPr>
          <p:nvPr>
            <p:ph type="body" sz="quarter" idx="37" hasCustomPrompt="1"/>
          </p:nvPr>
        </p:nvSpPr>
        <p:spPr>
          <a:xfrm>
            <a:off x="6263509"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l-GR" noProof="0" dirty="0"/>
              <a:t>Πλήρες όνομα</a:t>
            </a:r>
          </a:p>
        </p:txBody>
      </p:sp>
      <p:sp>
        <p:nvSpPr>
          <p:cNvPr id="15" name="Θέση κειμένου 10"/>
          <p:cNvSpPr>
            <a:spLocks noGrp="1"/>
          </p:cNvSpPr>
          <p:nvPr>
            <p:ph type="body" sz="quarter" idx="38" hasCustomPrompt="1"/>
          </p:nvPr>
        </p:nvSpPr>
        <p:spPr>
          <a:xfrm>
            <a:off x="6263509" y="4797591"/>
            <a:ext cx="1620000" cy="720000"/>
          </a:xfrm>
        </p:spPr>
        <p:txBody>
          <a:bodyPr rtlCol="0"/>
          <a:lstStyle>
            <a:lvl1pPr marL="0" indent="0" algn="l">
              <a:buNone/>
              <a:defRPr sz="1400">
                <a:solidFill>
                  <a:schemeClr val="tx1">
                    <a:lumMod val="50000"/>
                    <a:lumOff val="50000"/>
                  </a:schemeClr>
                </a:solidFill>
              </a:defRPr>
            </a:lvl1pPr>
          </a:lstStyle>
          <a:p>
            <a:pPr lvl="0" rtl="0"/>
            <a:r>
              <a:rPr lang="el-GR" noProof="0" dirty="0"/>
              <a:t>Τίτλος</a:t>
            </a:r>
          </a:p>
        </p:txBody>
      </p:sp>
      <p:sp>
        <p:nvSpPr>
          <p:cNvPr id="16" name="Θέση κειμένου 8"/>
          <p:cNvSpPr>
            <a:spLocks noGrp="1"/>
          </p:cNvSpPr>
          <p:nvPr>
            <p:ph type="body" sz="quarter" idx="39" hasCustomPrompt="1"/>
          </p:nvPr>
        </p:nvSpPr>
        <p:spPr>
          <a:xfrm>
            <a:off x="8207412"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l-GR" noProof="0" dirty="0"/>
              <a:t>Πλήρες όνομα</a:t>
            </a:r>
          </a:p>
        </p:txBody>
      </p:sp>
      <p:sp>
        <p:nvSpPr>
          <p:cNvPr id="17" name="Θέση κειμένου 10"/>
          <p:cNvSpPr>
            <a:spLocks noGrp="1"/>
          </p:cNvSpPr>
          <p:nvPr>
            <p:ph type="body" sz="quarter" idx="40" hasCustomPrompt="1"/>
          </p:nvPr>
        </p:nvSpPr>
        <p:spPr>
          <a:xfrm>
            <a:off x="8207412" y="4797591"/>
            <a:ext cx="1620000" cy="720000"/>
          </a:xfrm>
        </p:spPr>
        <p:txBody>
          <a:bodyPr rtlCol="0"/>
          <a:lstStyle>
            <a:lvl1pPr marL="0" indent="0" algn="l">
              <a:buNone/>
              <a:defRPr sz="1400">
                <a:solidFill>
                  <a:schemeClr val="tx1">
                    <a:lumMod val="50000"/>
                    <a:lumOff val="50000"/>
                  </a:schemeClr>
                </a:solidFill>
              </a:defRPr>
            </a:lvl1pPr>
          </a:lstStyle>
          <a:p>
            <a:pPr lvl="0" rtl="0"/>
            <a:r>
              <a:rPr lang="el-GR" noProof="0" dirty="0"/>
              <a:t>Τίτλος</a:t>
            </a:r>
          </a:p>
        </p:txBody>
      </p:sp>
      <p:sp>
        <p:nvSpPr>
          <p:cNvPr id="18" name="Θέση εικόνας 15"/>
          <p:cNvSpPr>
            <a:spLocks noGrp="1"/>
          </p:cNvSpPr>
          <p:nvPr>
            <p:ph type="pic" sz="quarter" idx="41" hasCustomPrompt="1"/>
          </p:nvPr>
        </p:nvSpPr>
        <p:spPr>
          <a:xfrm>
            <a:off x="431800"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19" name="Θέση εικόνας 15"/>
          <p:cNvSpPr>
            <a:spLocks noGrp="1"/>
          </p:cNvSpPr>
          <p:nvPr>
            <p:ph type="pic" sz="quarter" idx="42" hasCustomPrompt="1"/>
          </p:nvPr>
        </p:nvSpPr>
        <p:spPr>
          <a:xfrm>
            <a:off x="237570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0" name="Θέση εικόνας 15"/>
          <p:cNvSpPr>
            <a:spLocks noGrp="1"/>
          </p:cNvSpPr>
          <p:nvPr>
            <p:ph type="pic" sz="quarter" idx="43" hasCustomPrompt="1"/>
          </p:nvPr>
        </p:nvSpPr>
        <p:spPr>
          <a:xfrm>
            <a:off x="4319606"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1" name="Θέση εικόνας 15"/>
          <p:cNvSpPr>
            <a:spLocks noGrp="1"/>
          </p:cNvSpPr>
          <p:nvPr>
            <p:ph type="pic" sz="quarter" idx="44" hasCustomPrompt="1"/>
          </p:nvPr>
        </p:nvSpPr>
        <p:spPr>
          <a:xfrm>
            <a:off x="6263509"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2" name="Θέση εικόνας 15"/>
          <p:cNvSpPr>
            <a:spLocks noGrp="1"/>
          </p:cNvSpPr>
          <p:nvPr>
            <p:ph type="pic" sz="quarter" idx="45" hasCustomPrompt="1"/>
          </p:nvPr>
        </p:nvSpPr>
        <p:spPr>
          <a:xfrm>
            <a:off x="8207412"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3" name="Θέση κειμένου 8"/>
          <p:cNvSpPr>
            <a:spLocks noGrp="1"/>
          </p:cNvSpPr>
          <p:nvPr>
            <p:ph type="body" sz="quarter" idx="46" hasCustomPrompt="1"/>
          </p:nvPr>
        </p:nvSpPr>
        <p:spPr>
          <a:xfrm>
            <a:off x="10151313"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l-GR" noProof="0" dirty="0"/>
              <a:t>Πλήρες όνομα</a:t>
            </a:r>
          </a:p>
        </p:txBody>
      </p:sp>
      <p:sp>
        <p:nvSpPr>
          <p:cNvPr id="24" name="Θέση κειμένου 10"/>
          <p:cNvSpPr>
            <a:spLocks noGrp="1"/>
          </p:cNvSpPr>
          <p:nvPr>
            <p:ph type="body" sz="quarter" idx="47" hasCustomPrompt="1"/>
          </p:nvPr>
        </p:nvSpPr>
        <p:spPr>
          <a:xfrm>
            <a:off x="10151313" y="4797591"/>
            <a:ext cx="1620000" cy="720000"/>
          </a:xfrm>
        </p:spPr>
        <p:txBody>
          <a:bodyPr rtlCol="0"/>
          <a:lstStyle>
            <a:lvl1pPr marL="0" indent="0" algn="l">
              <a:buNone/>
              <a:defRPr sz="1400">
                <a:solidFill>
                  <a:schemeClr val="tx1">
                    <a:lumMod val="50000"/>
                    <a:lumOff val="50000"/>
                  </a:schemeClr>
                </a:solidFill>
              </a:defRPr>
            </a:lvl1pPr>
          </a:lstStyle>
          <a:p>
            <a:pPr lvl="0" rtl="0"/>
            <a:r>
              <a:rPr lang="el-GR" noProof="0" dirty="0"/>
              <a:t>Τίτλος</a:t>
            </a:r>
          </a:p>
        </p:txBody>
      </p:sp>
      <p:sp>
        <p:nvSpPr>
          <p:cNvPr id="25" name="Θέση εικόνας 15"/>
          <p:cNvSpPr>
            <a:spLocks noGrp="1"/>
          </p:cNvSpPr>
          <p:nvPr>
            <p:ph type="pic" sz="quarter" idx="48" hasCustomPrompt="1"/>
          </p:nvPr>
        </p:nvSpPr>
        <p:spPr>
          <a:xfrm>
            <a:off x="1015131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hasCustomPrompt="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7" name="Θέση υποσέλιδου 6"/>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Προσθέστε υποσέλιδο</a:t>
            </a:r>
          </a:p>
        </p:txBody>
      </p:sp>
      <p:sp>
        <p:nvSpPr>
          <p:cNvPr id="8" name="Σύμβολο κράτησης αριθμού διαφάνειας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4"/>
          <p:cNvSpPr>
            <a:spLocks noGrp="1"/>
          </p:cNvSpPr>
          <p:nvPr>
            <p:ph type="body" sz="quarter" idx="12" hasCustomPrompt="1"/>
          </p:nvPr>
        </p:nvSpPr>
        <p:spPr>
          <a:xfrm>
            <a:off x="4301550" y="1152000"/>
            <a:ext cx="3600450" cy="50387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1" name="Θέση κειμένου 10"/>
          <p:cNvSpPr>
            <a:spLocks noGrp="1"/>
          </p:cNvSpPr>
          <p:nvPr>
            <p:ph type="body" sz="quarter" idx="13" hasCustomPrompt="1"/>
          </p:nvPr>
        </p:nvSpPr>
        <p:spPr>
          <a:xfrm>
            <a:off x="8171550" y="1152000"/>
            <a:ext cx="3600450" cy="50387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Διαφάνεια τίτλου">
    <p:spTree>
      <p:nvGrpSpPr>
        <p:cNvPr id="1" name=""/>
        <p:cNvGrpSpPr/>
        <p:nvPr/>
      </p:nvGrpSpPr>
      <p:grpSpPr>
        <a:xfrm>
          <a:off x="0" y="0"/>
          <a:ext cx="0" cy="0"/>
          <a:chOff x="0" y="0"/>
          <a:chExt cx="0" cy="0"/>
        </a:xfrm>
      </p:grpSpPr>
      <p:sp>
        <p:nvSpPr>
          <p:cNvPr id="12" name="Θέση εικόνας 10"/>
          <p:cNvSpPr>
            <a:spLocks noGrp="1"/>
          </p:cNvSpPr>
          <p:nvPr>
            <p:ph type="pic" sz="quarter" idx="13" hasCustomPrompt="1"/>
          </p:nvPr>
        </p:nvSpPr>
        <p:spPr>
          <a:xfrm>
            <a:off x="0" y="0"/>
            <a:ext cx="12192000" cy="6778800"/>
          </a:xfrm>
          <a:solidFill>
            <a:schemeClr val="bg1">
              <a:lumMod val="95000"/>
            </a:schemeClr>
          </a:solidFill>
        </p:spPr>
        <p:txBody>
          <a:bodyPr tIns="0" rIns="540000" rtlCol="0" anchor="ctr"/>
          <a:lstStyle>
            <a:lvl1pPr marL="0" indent="0" algn="r">
              <a:buNone/>
              <a:defRPr/>
            </a:lvl1pPr>
          </a:lstStyle>
          <a:p>
            <a:pPr rtl="0"/>
            <a:r>
              <a:rPr lang="el-GR" noProof="0" dirty="0"/>
              <a:t>Εισαγάγετε ή μεταφέρετε και αποθέστε τη φωτογραφία σας</a:t>
            </a:r>
          </a:p>
        </p:txBody>
      </p:sp>
      <p:sp>
        <p:nvSpPr>
          <p:cNvPr id="13" name="Ορθογώνιο 12"/>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4" name="Ορθογώνιο 13"/>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hasCustomPrompt="1"/>
          </p:nvPr>
        </p:nvSpPr>
        <p:spPr>
          <a:xfrm>
            <a:off x="144000" y="144000"/>
            <a:ext cx="4860000" cy="6480000"/>
          </a:xfrm>
          <a:solidFill>
            <a:schemeClr val="bg1"/>
          </a:solidFill>
          <a:ln>
            <a:noFill/>
          </a:ln>
        </p:spPr>
        <p:txBody>
          <a:bodyPr lIns="432000" tIns="72000" rIns="288000" bIns="1404000" rtlCol="0" anchor="b"/>
          <a:lstStyle>
            <a:lvl1pPr algn="l">
              <a:defRPr sz="5000">
                <a:solidFill>
                  <a:schemeClr val="tx1">
                    <a:lumMod val="75000"/>
                    <a:lumOff val="25000"/>
                  </a:schemeClr>
                </a:solidFill>
              </a:defRPr>
            </a:lvl1pPr>
          </a:lstStyle>
          <a:p>
            <a:pPr rtl="0"/>
            <a:r>
              <a:rPr lang="el-GR" noProof="0" dirty="0"/>
              <a:t>Τίτλος εξωφύλλου 2</a:t>
            </a:r>
          </a:p>
        </p:txBody>
      </p:sp>
      <p:sp>
        <p:nvSpPr>
          <p:cNvPr id="3" name="Υπότιτλος 2"/>
          <p:cNvSpPr>
            <a:spLocks noGrp="1"/>
          </p:cNvSpPr>
          <p:nvPr>
            <p:ph type="subTitle" idx="1" hasCustomPrompt="1"/>
          </p:nvPr>
        </p:nvSpPr>
        <p:spPr>
          <a:xfrm>
            <a:off x="607606" y="557849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6" name="Θέση εικόνας 5"/>
          <p:cNvSpPr>
            <a:spLocks noGrp="1"/>
          </p:cNvSpPr>
          <p:nvPr>
            <p:ph type="pic" sz="quarter" idx="14" hasCustomPrompt="1"/>
          </p:nvPr>
        </p:nvSpPr>
        <p:spPr>
          <a:xfrm>
            <a:off x="607606" y="764518"/>
            <a:ext cx="3932788" cy="2448000"/>
          </a:xfrm>
          <a:solidFill>
            <a:schemeClr val="bg1">
              <a:lumMod val="95000"/>
            </a:schemeClr>
          </a:solidFill>
        </p:spPr>
        <p:txBody>
          <a:bodyPr rtlCol="0" anchor="ctr"/>
          <a:lstStyle>
            <a:lvl1pPr marL="0" indent="0" algn="ctr">
              <a:buNone/>
              <a:defRPr/>
            </a:lvl1pPr>
          </a:lstStyle>
          <a:p>
            <a:pPr rtl="0"/>
            <a:r>
              <a:rPr lang="el-GR" noProof="0"/>
              <a:t>Κάντε κλικ στο εικονίδιο για να προσθέσετε εικόνα</a:t>
            </a:r>
            <a:endParaRPr lang="el-GR" noProof="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hasCustomPrompt="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7" name="Θέση υποσέλιδου 6"/>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Προσθέστε υποσέλιδο</a:t>
            </a:r>
          </a:p>
        </p:txBody>
      </p:sp>
      <p:sp>
        <p:nvSpPr>
          <p:cNvPr id="8" name="Σύμβολο κράτησης αριθμού διαφάνειας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4"/>
          <p:cNvSpPr>
            <a:spLocks noGrp="1"/>
          </p:cNvSpPr>
          <p:nvPr>
            <p:ph type="body" sz="quarter" idx="12" hasCustomPrompt="1"/>
          </p:nvPr>
        </p:nvSpPr>
        <p:spPr>
          <a:xfrm>
            <a:off x="2726412" y="1152525"/>
            <a:ext cx="2160588" cy="50387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3" name="Θέση κειμένου 12"/>
          <p:cNvSpPr>
            <a:spLocks noGrp="1"/>
          </p:cNvSpPr>
          <p:nvPr>
            <p:ph type="body" sz="quarter" idx="13" hasCustomPrompt="1"/>
          </p:nvPr>
        </p:nvSpPr>
        <p:spPr>
          <a:xfrm>
            <a:off x="5021412" y="1152525"/>
            <a:ext cx="2160588" cy="50387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5" name="Θέση κειμένου 14"/>
          <p:cNvSpPr>
            <a:spLocks noGrp="1"/>
          </p:cNvSpPr>
          <p:nvPr>
            <p:ph type="body" sz="quarter" idx="14" hasCustomPrompt="1"/>
          </p:nvPr>
        </p:nvSpPr>
        <p:spPr>
          <a:xfrm>
            <a:off x="7316412" y="1148060"/>
            <a:ext cx="2160588" cy="50387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7" name="Θέση κειμένου 16"/>
          <p:cNvSpPr>
            <a:spLocks noGrp="1"/>
          </p:cNvSpPr>
          <p:nvPr>
            <p:ph type="body" sz="quarter" idx="15" hasCustomPrompt="1"/>
          </p:nvPr>
        </p:nvSpPr>
        <p:spPr>
          <a:xfrm>
            <a:off x="9611412" y="1152525"/>
            <a:ext cx="2160588" cy="50387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3" name="Θέση κειμένου 2"/>
          <p:cNvSpPr>
            <a:spLocks noGrp="1"/>
          </p:cNvSpPr>
          <p:nvPr>
            <p:ph type="body" idx="1" hasCustomPrompt="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Επεξεργασία στυλ υποδείγματος κειμένου</a:t>
            </a:r>
          </a:p>
        </p:txBody>
      </p:sp>
      <p:sp>
        <p:nvSpPr>
          <p:cNvPr id="4" name="Θέση περιεχομένου 3"/>
          <p:cNvSpPr>
            <a:spLocks noGrp="1"/>
          </p:cNvSpPr>
          <p:nvPr>
            <p:ph sz="half" idx="2" hasCustomPrompt="1"/>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0" name="Θέση υποσέλιδου 9"/>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Προσθέστε υποσέλιδο</a:t>
            </a:r>
          </a:p>
        </p:txBody>
      </p:sp>
      <p:sp>
        <p:nvSpPr>
          <p:cNvPr id="11" name="Σύμβολο κράτησης θέσης αριθμού διαφάνειας 10"/>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8" name="Θέση κειμένου 7"/>
          <p:cNvSpPr>
            <a:spLocks noGrp="1"/>
          </p:cNvSpPr>
          <p:nvPr>
            <p:ph type="body" sz="quarter" idx="12" hasCustomPrompt="1"/>
          </p:nvPr>
        </p:nvSpPr>
        <p:spPr>
          <a:xfrm>
            <a:off x="6299887" y="1584325"/>
            <a:ext cx="5472113" cy="46069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2" name="Θέση κειμένου 11"/>
          <p:cNvSpPr>
            <a:spLocks noGrp="1"/>
          </p:cNvSpPr>
          <p:nvPr>
            <p:ph type="body" sz="quarter" idx="13" hasCustomPrompt="1"/>
          </p:nvPr>
        </p:nvSpPr>
        <p:spPr>
          <a:xfrm>
            <a:off x="6300000" y="1152525"/>
            <a:ext cx="5472000" cy="358775"/>
          </a:xfrm>
        </p:spPr>
        <p:txBody>
          <a:bodyPr rtlCol="0"/>
          <a:lstStyle>
            <a:lvl1pPr marL="0" indent="0">
              <a:buNone/>
              <a:defRPr sz="2400" b="1"/>
            </a:lvl1pPr>
          </a:lstStyle>
          <a:p>
            <a:pPr lvl="0" rtl="0"/>
            <a:r>
              <a:rPr lang="el-GR" noProof="0"/>
              <a:t>Επεξεργασία στυλ υποδείγματος κειμένου</a:t>
            </a:r>
          </a:p>
        </p:txBody>
      </p:sp>
      <p:cxnSp>
        <p:nvCxnSpPr>
          <p:cNvPr id="9" name="Ευθεία γραμμή σύνδεσης 8"/>
          <p:cNvCxnSpPr/>
          <p:nvPr userDrawn="1"/>
        </p:nvCxnSpPr>
        <p:spPr>
          <a:xfrm>
            <a:off x="6101944" y="2185851"/>
            <a:ext cx="0" cy="26273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5" name="Θέση υποσέλιδου 4"/>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6" name="Θέση αριθμού διαφάνειας 5"/>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2" name="Τίτλος 1"/>
          <p:cNvSpPr>
            <a:spLocks noGrp="1"/>
          </p:cNvSpPr>
          <p:nvPr>
            <p:ph type="title" hasCustomPrompt="1"/>
          </p:nvPr>
        </p:nvSpPr>
        <p:spPr/>
        <p:txBody>
          <a:bodyPr rtlCol="0"/>
          <a:lstStyle/>
          <a:p>
            <a:pPr rtl="0"/>
            <a:r>
              <a:rPr lang="el-GR" noProof="0"/>
              <a:t>Κάντε κλικ για να επεξεργαστείτε τον τίτλο υποδείγματος</a:t>
            </a:r>
            <a:endParaRPr lang="el-GR" noProof="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Διαφάνεια τίτλου">
    <p:spTree>
      <p:nvGrpSpPr>
        <p:cNvPr id="1" name=""/>
        <p:cNvGrpSpPr/>
        <p:nvPr/>
      </p:nvGrpSpPr>
      <p:grpSpPr>
        <a:xfrm>
          <a:off x="0" y="0"/>
          <a:ext cx="0" cy="0"/>
          <a:chOff x="0" y="0"/>
          <a:chExt cx="0" cy="0"/>
        </a:xfrm>
      </p:grpSpPr>
      <p:sp>
        <p:nvSpPr>
          <p:cNvPr id="12" name="Θέση εικόνας 10"/>
          <p:cNvSpPr>
            <a:spLocks noGrp="1"/>
          </p:cNvSpPr>
          <p:nvPr>
            <p:ph type="pic" sz="quarter" idx="13" hasCustomPrompt="1"/>
          </p:nvPr>
        </p:nvSpPr>
        <p:spPr>
          <a:xfrm>
            <a:off x="0" y="0"/>
            <a:ext cx="12192000" cy="6778800"/>
          </a:xfrm>
          <a:solidFill>
            <a:schemeClr val="bg1">
              <a:lumMod val="95000"/>
            </a:schemeClr>
          </a:solidFill>
        </p:spPr>
        <p:txBody>
          <a:bodyPr tIns="1116000" rIns="0" rtlCol="0" anchor="t"/>
          <a:lstStyle>
            <a:lvl1pPr marL="0" indent="0" algn="ctr">
              <a:buNone/>
              <a:defRPr/>
            </a:lvl1pPr>
          </a:lstStyle>
          <a:p>
            <a:pPr rtl="0"/>
            <a:r>
              <a:rPr lang="el-GR" noProof="0" dirty="0"/>
              <a:t>Εισαγάγετε ή μεταφέρετε και αποθέστε τη φωτογραφία σας</a:t>
            </a:r>
          </a:p>
        </p:txBody>
      </p:sp>
      <p:sp>
        <p:nvSpPr>
          <p:cNvPr id="13" name="Ορθογώνιο 12"/>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4" name="Ορθογώνιο 13"/>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hasCustomPrompt="1"/>
          </p:nvPr>
        </p:nvSpPr>
        <p:spPr>
          <a:xfrm>
            <a:off x="144000" y="144000"/>
            <a:ext cx="4860000" cy="6480000"/>
          </a:xfrm>
          <a:solidFill>
            <a:schemeClr val="bg1"/>
          </a:solidFill>
          <a:ln>
            <a:noFill/>
          </a:ln>
        </p:spPr>
        <p:txBody>
          <a:bodyPr lIns="432000" tIns="72000" rIns="288000" bIns="2448000" rtlCol="0" anchor="b"/>
          <a:lstStyle>
            <a:lvl1pPr algn="l">
              <a:defRPr sz="5500">
                <a:solidFill>
                  <a:schemeClr val="tx1">
                    <a:lumMod val="75000"/>
                    <a:lumOff val="25000"/>
                  </a:schemeClr>
                </a:solidFill>
              </a:defRPr>
            </a:lvl1pPr>
          </a:lstStyle>
          <a:p>
            <a:pPr rtl="0"/>
            <a:r>
              <a:rPr lang="el-GR" noProof="0" dirty="0"/>
              <a:t>Ευχαριστούμε</a:t>
            </a:r>
          </a:p>
        </p:txBody>
      </p:sp>
      <p:sp>
        <p:nvSpPr>
          <p:cNvPr id="3" name="Υπότιτλος 2"/>
          <p:cNvSpPr>
            <a:spLocks noGrp="1"/>
          </p:cNvSpPr>
          <p:nvPr>
            <p:ph type="subTitle" idx="1" hasCustomPrompt="1"/>
          </p:nvPr>
        </p:nvSpPr>
        <p:spPr>
          <a:xfrm>
            <a:off x="1038224" y="4504149"/>
            <a:ext cx="3349381" cy="252000"/>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dirty="0"/>
              <a:t>Πλήρες όνομα</a:t>
            </a:r>
          </a:p>
        </p:txBody>
      </p:sp>
      <p:sp>
        <p:nvSpPr>
          <p:cNvPr id="5" name="Θέση κειμένου 4"/>
          <p:cNvSpPr>
            <a:spLocks noGrp="1"/>
          </p:cNvSpPr>
          <p:nvPr>
            <p:ph type="body" sz="quarter" idx="15" hasCustomPrompt="1"/>
          </p:nvPr>
        </p:nvSpPr>
        <p:spPr>
          <a:xfrm>
            <a:off x="1038224" y="4908147"/>
            <a:ext cx="3349381"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Τηλέφωνο</a:t>
            </a:r>
          </a:p>
        </p:txBody>
      </p:sp>
      <p:sp>
        <p:nvSpPr>
          <p:cNvPr id="11" name="Θέση κειμένου 10"/>
          <p:cNvSpPr>
            <a:spLocks noGrp="1"/>
          </p:cNvSpPr>
          <p:nvPr>
            <p:ph type="body" sz="quarter" idx="16" hasCustomPrompt="1"/>
          </p:nvPr>
        </p:nvSpPr>
        <p:spPr>
          <a:xfrm>
            <a:off x="1038631" y="5312145"/>
            <a:ext cx="3349381" cy="252000"/>
          </a:xfrm>
        </p:spPr>
        <p:txBody>
          <a:bodyPr rtlCol="0"/>
          <a:lstStyle>
            <a:lvl1pPr marL="0" indent="0">
              <a:buNone/>
              <a:defRPr/>
            </a:lvl1pPr>
          </a:lstStyle>
          <a:p>
            <a:pPr lvl="0" rtl="0"/>
            <a:r>
              <a:rPr lang="el-GR" noProof="0" dirty="0"/>
              <a:t>Email</a:t>
            </a:r>
          </a:p>
        </p:txBody>
      </p:sp>
      <p:sp>
        <p:nvSpPr>
          <p:cNvPr id="16" name="Θέση κειμένου 15"/>
          <p:cNvSpPr>
            <a:spLocks noGrp="1"/>
          </p:cNvSpPr>
          <p:nvPr>
            <p:ph type="body" sz="quarter" idx="17" hasCustomPrompt="1"/>
          </p:nvPr>
        </p:nvSpPr>
        <p:spPr>
          <a:xfrm>
            <a:off x="1026094" y="5715370"/>
            <a:ext cx="3350644" cy="252413"/>
          </a:xfrm>
        </p:spPr>
        <p:txBody>
          <a:bodyPr rtlCol="0"/>
          <a:lstStyle>
            <a:lvl1pPr marL="0" indent="0">
              <a:buNone/>
              <a:defRPr/>
            </a:lvl1pPr>
          </a:lstStyle>
          <a:p>
            <a:pPr lvl="0" rtl="0"/>
            <a:r>
              <a:rPr lang="el-GR" noProof="0" dirty="0"/>
              <a:t>Τοποθεσία Web</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Διαφάνεια τίτλου">
    <p:spTree>
      <p:nvGrpSpPr>
        <p:cNvPr id="1" name=""/>
        <p:cNvGrpSpPr/>
        <p:nvPr/>
      </p:nvGrpSpPr>
      <p:grpSpPr>
        <a:xfrm>
          <a:off x="0" y="0"/>
          <a:ext cx="0" cy="0"/>
          <a:chOff x="0" y="0"/>
          <a:chExt cx="0" cy="0"/>
        </a:xfrm>
      </p:grpSpPr>
      <p:sp>
        <p:nvSpPr>
          <p:cNvPr id="11" name="Θέση εικόνας 10"/>
          <p:cNvSpPr>
            <a:spLocks noGrp="1"/>
          </p:cNvSpPr>
          <p:nvPr>
            <p:ph type="pic" sz="quarter" idx="13" hasCustomPrompt="1"/>
          </p:nvPr>
        </p:nvSpPr>
        <p:spPr>
          <a:xfrm>
            <a:off x="0" y="0"/>
            <a:ext cx="12192000" cy="6013450"/>
          </a:xfrm>
          <a:solidFill>
            <a:schemeClr val="bg1">
              <a:lumMod val="95000"/>
            </a:schemeClr>
          </a:solidFill>
        </p:spPr>
        <p:txBody>
          <a:bodyPr lIns="576000" tIns="0" rIns="36000" bIns="0" rtlCol="0" anchor="ctr"/>
          <a:lstStyle>
            <a:lvl1pPr marL="0" indent="0" algn="l">
              <a:buNone/>
              <a:defRPr/>
            </a:lvl1pPr>
          </a:lstStyle>
          <a:p>
            <a:pPr rtl="0"/>
            <a:r>
              <a:rPr lang="el-GR" noProof="0" dirty="0"/>
              <a:t>Εισαγάγετε ή μεταφέρετε και αποθέστε τη φωτογραφία σας</a:t>
            </a:r>
          </a:p>
        </p:txBody>
      </p:sp>
      <p:sp>
        <p:nvSpPr>
          <p:cNvPr id="2" name="Τίτλος 1"/>
          <p:cNvSpPr>
            <a:spLocks noGrp="1"/>
          </p:cNvSpPr>
          <p:nvPr>
            <p:ph type="ctrTitle" hasCustomPrompt="1"/>
          </p:nvPr>
        </p:nvSpPr>
        <p:spPr>
          <a:xfrm>
            <a:off x="7189200" y="163897"/>
            <a:ext cx="4860000" cy="5724000"/>
          </a:xfrm>
          <a:solidFill>
            <a:schemeClr val="bg1"/>
          </a:solidFill>
          <a:ln>
            <a:noFill/>
          </a:ln>
        </p:spPr>
        <p:txBody>
          <a:bodyPr lIns="432000" tIns="72000" rIns="288000" bIns="1404000" rtlCol="0" anchor="b"/>
          <a:lstStyle>
            <a:lvl1pPr algn="l">
              <a:defRPr sz="4500">
                <a:solidFill>
                  <a:schemeClr val="tx1">
                    <a:lumMod val="75000"/>
                    <a:lumOff val="25000"/>
                  </a:schemeClr>
                </a:solidFill>
              </a:defRPr>
            </a:lvl1pPr>
          </a:lstStyle>
          <a:p>
            <a:pPr rtl="0"/>
            <a:r>
              <a:rPr lang="el-GR" noProof="0" dirty="0"/>
              <a:t>Τίτλος διαφάνειας διαχωρισμού</a:t>
            </a:r>
          </a:p>
        </p:txBody>
      </p:sp>
      <p:sp>
        <p:nvSpPr>
          <p:cNvPr id="3" name="Υπότιτλος 2"/>
          <p:cNvSpPr>
            <a:spLocks noGrp="1"/>
          </p:cNvSpPr>
          <p:nvPr>
            <p:ph type="subTitle" idx="1" hasCustomPrompt="1"/>
          </p:nvPr>
        </p:nvSpPr>
        <p:spPr>
          <a:xfrm>
            <a:off x="7652806" y="483718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noProof="0" smtClean="0"/>
              <a:pPr rtl="0"/>
              <a:t>‹#›</a:t>
            </a:fld>
            <a:endParaRPr lang="el-GR" noProof="0" dirty="0"/>
          </a:p>
        </p:txBody>
      </p:sp>
      <p:sp>
        <p:nvSpPr>
          <p:cNvPr id="9" name="Θέση υποσέλιδου 8"/>
          <p:cNvSpPr>
            <a:spLocks noGrp="1"/>
          </p:cNvSpPr>
          <p:nvPr>
            <p:ph type="ftr" sz="quarter" idx="12"/>
          </p:nvPr>
        </p:nvSpPr>
        <p:spPr/>
        <p:txBody>
          <a:bodyPr rtlCol="0"/>
          <a:lstStyle/>
          <a:p>
            <a:pPr rtl="0"/>
            <a:r>
              <a:rPr lang="el-GR" noProof="0"/>
              <a:t>Προσθέστε υποσέλιδο</a:t>
            </a:r>
            <a:endParaRPr lang="el-GR" noProof="0" dirty="0"/>
          </a:p>
        </p:txBody>
      </p:sp>
      <p:sp>
        <p:nvSpPr>
          <p:cNvPr id="8" name="Θέση εικόνας 5"/>
          <p:cNvSpPr>
            <a:spLocks noGrp="1"/>
          </p:cNvSpPr>
          <p:nvPr>
            <p:ph type="pic" sz="quarter" idx="14" hasCustomPrompt="1"/>
          </p:nvPr>
        </p:nvSpPr>
        <p:spPr>
          <a:xfrm>
            <a:off x="7652806" y="764519"/>
            <a:ext cx="3932788" cy="1872000"/>
          </a:xfrm>
          <a:solidFill>
            <a:schemeClr val="bg1">
              <a:lumMod val="95000"/>
            </a:schemeClr>
          </a:solidFill>
        </p:spPr>
        <p:txBody>
          <a:bodyPr rtlCol="0" anchor="ctr"/>
          <a:lstStyle>
            <a:lvl1pPr marL="0" indent="0" algn="ctr">
              <a:buNone/>
              <a:defRPr/>
            </a:lvl1pPr>
          </a:lstStyle>
          <a:p>
            <a:pPr rtl="0"/>
            <a:r>
              <a:rPr lang="el-GR" noProof="0"/>
              <a:t>Κάντε κλικ στο εικονίδιο για να προσθέσετε εικόνα</a:t>
            </a:r>
            <a:endParaRPr lang="el-GR"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Διαφάνεια τίτλου">
    <p:spTree>
      <p:nvGrpSpPr>
        <p:cNvPr id="1" name=""/>
        <p:cNvGrpSpPr/>
        <p:nvPr/>
      </p:nvGrpSpPr>
      <p:grpSpPr>
        <a:xfrm>
          <a:off x="0" y="0"/>
          <a:ext cx="0" cy="0"/>
          <a:chOff x="0" y="0"/>
          <a:chExt cx="0" cy="0"/>
        </a:xfrm>
      </p:grpSpPr>
      <p:sp>
        <p:nvSpPr>
          <p:cNvPr id="4" name="Ορθογώνιο 3"/>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hasCustomPrompt="1"/>
          </p:nvPr>
        </p:nvSpPr>
        <p:spPr>
          <a:xfrm>
            <a:off x="7189200" y="163897"/>
            <a:ext cx="4860000" cy="5724000"/>
          </a:xfrm>
          <a:solidFill>
            <a:schemeClr val="bg1"/>
          </a:solidFill>
          <a:ln>
            <a:noFill/>
          </a:ln>
        </p:spPr>
        <p:txBody>
          <a:bodyPr lIns="432000" tIns="72000" rIns="288000" bIns="1404000" rtlCol="0" anchor="b"/>
          <a:lstStyle>
            <a:lvl1pPr algn="l">
              <a:defRPr sz="4500">
                <a:solidFill>
                  <a:schemeClr val="tx1">
                    <a:lumMod val="75000"/>
                    <a:lumOff val="25000"/>
                  </a:schemeClr>
                </a:solidFill>
              </a:defRPr>
            </a:lvl1pPr>
          </a:lstStyle>
          <a:p>
            <a:pPr rtl="0"/>
            <a:r>
              <a:rPr lang="el-GR" noProof="0" dirty="0"/>
              <a:t>Κάντε κλικ για να επεξεργαστείτε τον τίτλο σας</a:t>
            </a:r>
          </a:p>
        </p:txBody>
      </p:sp>
      <p:sp>
        <p:nvSpPr>
          <p:cNvPr id="3" name="Υπότιτλος 2"/>
          <p:cNvSpPr>
            <a:spLocks noGrp="1"/>
          </p:cNvSpPr>
          <p:nvPr>
            <p:ph type="subTitle" idx="1" hasCustomPrompt="1"/>
          </p:nvPr>
        </p:nvSpPr>
        <p:spPr>
          <a:xfrm>
            <a:off x="7652806" y="483718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noProof="0" smtClean="0"/>
              <a:pPr rtl="0"/>
              <a:t>‹#›</a:t>
            </a:fld>
            <a:endParaRPr lang="el-GR" noProof="0" dirty="0"/>
          </a:p>
        </p:txBody>
      </p:sp>
      <p:sp>
        <p:nvSpPr>
          <p:cNvPr id="9" name="Θέση υποσέλιδου 8"/>
          <p:cNvSpPr>
            <a:spLocks noGrp="1"/>
          </p:cNvSpPr>
          <p:nvPr>
            <p:ph type="ftr" sz="quarter" idx="12"/>
          </p:nvPr>
        </p:nvSpPr>
        <p:spPr/>
        <p:txBody>
          <a:bodyPr rtlCol="0"/>
          <a:lstStyle/>
          <a:p>
            <a:pPr rtl="0"/>
            <a:r>
              <a:rPr lang="el-GR" noProof="0"/>
              <a:t>Προσθέστε υποσέλιδο</a:t>
            </a:r>
            <a:endParaRPr lang="el-GR" noProof="0" dirty="0"/>
          </a:p>
        </p:txBody>
      </p:sp>
      <p:sp>
        <p:nvSpPr>
          <p:cNvPr id="12" name="Θέση εικόνας 5"/>
          <p:cNvSpPr>
            <a:spLocks noGrp="1"/>
          </p:cNvSpPr>
          <p:nvPr>
            <p:ph type="pic" sz="quarter" idx="16" hasCustomPrompt="1"/>
          </p:nvPr>
        </p:nvSpPr>
        <p:spPr>
          <a:xfrm>
            <a:off x="7652806" y="764519"/>
            <a:ext cx="1872000" cy="1872000"/>
          </a:xfrm>
          <a:solidFill>
            <a:schemeClr val="bg1">
              <a:lumMod val="95000"/>
            </a:schemeClr>
          </a:solidFill>
        </p:spPr>
        <p:txBody>
          <a:bodyPr rtlCol="0" anchor="ct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3" name="Θέση εικόνας 5"/>
          <p:cNvSpPr>
            <a:spLocks noGrp="1"/>
          </p:cNvSpPr>
          <p:nvPr>
            <p:ph type="pic" sz="quarter" idx="17" hasCustomPrompt="1"/>
          </p:nvPr>
        </p:nvSpPr>
        <p:spPr>
          <a:xfrm>
            <a:off x="9713594" y="764519"/>
            <a:ext cx="1872000" cy="1872000"/>
          </a:xfrm>
          <a:solidFill>
            <a:schemeClr val="bg1">
              <a:lumMod val="95000"/>
            </a:schemeClr>
          </a:solidFill>
        </p:spPr>
        <p:txBody>
          <a:bodyPr rtlCol="0" anchor="ct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6" name="Θέση κειμένου 15"/>
          <p:cNvSpPr>
            <a:spLocks noGrp="1"/>
          </p:cNvSpPr>
          <p:nvPr>
            <p:ph type="body" sz="quarter" idx="18" hasCustomPrompt="1"/>
          </p:nvPr>
        </p:nvSpPr>
        <p:spPr>
          <a:xfrm>
            <a:off x="424800" y="3327399"/>
            <a:ext cx="6350000" cy="2560498"/>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8"/>
          <p:cNvSpPr>
            <a:spLocks noGrp="1"/>
          </p:cNvSpPr>
          <p:nvPr>
            <p:ph type="body" sz="quarter" idx="17" hasCustomPrompt="1"/>
          </p:nvPr>
        </p:nvSpPr>
        <p:spPr>
          <a:xfrm>
            <a:off x="4318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1</a:t>
            </a:r>
          </a:p>
        </p:txBody>
      </p:sp>
      <p:sp>
        <p:nvSpPr>
          <p:cNvPr id="8" name="Θέση κειμένου 10"/>
          <p:cNvSpPr>
            <a:spLocks noGrp="1"/>
          </p:cNvSpPr>
          <p:nvPr>
            <p:ph type="body" sz="quarter" idx="18" hasCustomPrompt="1"/>
          </p:nvPr>
        </p:nvSpPr>
        <p:spPr>
          <a:xfrm>
            <a:off x="4318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9" name="Θέση κειμένου 8"/>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2</a:t>
            </a:r>
          </a:p>
        </p:txBody>
      </p:sp>
      <p:sp>
        <p:nvSpPr>
          <p:cNvPr id="10" name="Θέση κειμένου 10"/>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1" name="Θέση κειμένου 8"/>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3</a:t>
            </a:r>
          </a:p>
        </p:txBody>
      </p:sp>
      <p:sp>
        <p:nvSpPr>
          <p:cNvPr id="12" name="Θέση κειμένου 10"/>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3" name="Θέση κειμένου 8"/>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4</a:t>
            </a:r>
          </a:p>
        </p:txBody>
      </p:sp>
      <p:sp>
        <p:nvSpPr>
          <p:cNvPr id="14" name="Θέση κειμένου 10"/>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5" name="Θέση κειμένου 8"/>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5</a:t>
            </a:r>
          </a:p>
        </p:txBody>
      </p:sp>
      <p:sp>
        <p:nvSpPr>
          <p:cNvPr id="16" name="Θέση κειμένου 10"/>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7" name="Θέση εικόνας 15"/>
          <p:cNvSpPr>
            <a:spLocks noGrp="1"/>
          </p:cNvSpPr>
          <p:nvPr>
            <p:ph type="pic" sz="quarter" idx="41" hasCustomPrompt="1"/>
          </p:nvPr>
        </p:nvSpPr>
        <p:spPr>
          <a:xfrm>
            <a:off x="6838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18" name="Θέση εικόνας 15"/>
          <p:cNvSpPr>
            <a:spLocks noGrp="1"/>
          </p:cNvSpPr>
          <p:nvPr>
            <p:ph type="pic" sz="quarter" idx="42" hasCustomPrompt="1"/>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19" name="Θέση εικόνας 15"/>
          <p:cNvSpPr>
            <a:spLocks noGrp="1"/>
          </p:cNvSpPr>
          <p:nvPr>
            <p:ph type="pic" sz="quarter" idx="43" hasCustomPrompt="1"/>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0" name="Θέση εικόνας 15"/>
          <p:cNvSpPr>
            <a:spLocks noGrp="1"/>
          </p:cNvSpPr>
          <p:nvPr>
            <p:ph type="pic" sz="quarter" idx="44" hasCustomPrompt="1"/>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1" name="Θέση εικόνας 15"/>
          <p:cNvSpPr>
            <a:spLocks noGrp="1"/>
          </p:cNvSpPr>
          <p:nvPr>
            <p:ph type="pic" sz="quarter" idx="45" hasCustomPrompt="1"/>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2"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23" name="Ορθογώνιο 6"/>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4" name="Ορθογώνιο 6"/>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5" name="Ορθογώνιο 6"/>
          <p:cNvSpPr/>
          <p:nvPr userDrawn="1"/>
        </p:nvSpPr>
        <p:spPr>
          <a:xfrm>
            <a:off x="5038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6" name="Ορθογώνιο 6"/>
          <p:cNvSpPr/>
          <p:nvPr userDrawn="1"/>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Ορθογώνιο 6"/>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Μόνο τίτλος">
    <p:spTree>
      <p:nvGrpSpPr>
        <p:cNvPr id="1" name=""/>
        <p:cNvGrpSpPr/>
        <p:nvPr/>
      </p:nvGrpSpPr>
      <p:grpSpPr>
        <a:xfrm>
          <a:off x="0" y="0"/>
          <a:ext cx="0" cy="0"/>
          <a:chOff x="0" y="0"/>
          <a:chExt cx="0" cy="0"/>
        </a:xfrm>
      </p:grpSpPr>
      <p:sp>
        <p:nvSpPr>
          <p:cNvPr id="23" name="Θέση εικόνας 10"/>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rtlCol="0" anchor="ctr"/>
          <a:lstStyle>
            <a:lvl1pPr marL="0" indent="0" algn="l">
              <a:buNone/>
              <a:defRPr/>
            </a:lvl1pPr>
          </a:lstStyle>
          <a:p>
            <a:pPr rtl="0"/>
            <a:r>
              <a:rPr lang="el-GR" noProof="0" dirty="0"/>
              <a:t>Εισαγάγετε ή μεταφέρετε και αποθέστε τη φωτογραφία σας</a:t>
            </a:r>
          </a:p>
        </p:txBody>
      </p:sp>
      <p:sp>
        <p:nvSpPr>
          <p:cNvPr id="2" name="Τίτλος 1"/>
          <p:cNvSpPr>
            <a:spLocks noGrp="1"/>
          </p:cNvSpPr>
          <p:nvPr>
            <p:ph type="title" hasCustomPrompt="1"/>
          </p:nvPr>
        </p:nvSpPr>
        <p:spPr>
          <a:xfrm>
            <a:off x="5111900" y="432000"/>
            <a:ext cx="6660100" cy="432000"/>
          </a:xfrm>
        </p:spPr>
        <p:txBody>
          <a:bodyPr rtlCol="0"/>
          <a:lstStyle>
            <a:lvl1pPr>
              <a:defRPr sz="2300">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11" name="Θέση κειμένου 8"/>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1</a:t>
            </a:r>
          </a:p>
        </p:txBody>
      </p:sp>
      <p:sp>
        <p:nvSpPr>
          <p:cNvPr id="12" name="Θέση κειμένου 10"/>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3" name="Θέση κειμένου 8"/>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2</a:t>
            </a:r>
          </a:p>
        </p:txBody>
      </p:sp>
      <p:sp>
        <p:nvSpPr>
          <p:cNvPr id="14" name="Θέση κειμένου 10"/>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5" name="Θέση κειμένου 8"/>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3</a:t>
            </a:r>
          </a:p>
        </p:txBody>
      </p:sp>
      <p:sp>
        <p:nvSpPr>
          <p:cNvPr id="16" name="Θέση κειμένου 10"/>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9" name="Θέση εικόνας 15"/>
          <p:cNvSpPr>
            <a:spLocks noGrp="1"/>
          </p:cNvSpPr>
          <p:nvPr>
            <p:ph type="pic" sz="quarter" idx="43" hasCustomPrompt="1"/>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0" name="Θέση εικόνας 15"/>
          <p:cNvSpPr>
            <a:spLocks noGrp="1"/>
          </p:cNvSpPr>
          <p:nvPr>
            <p:ph type="pic" sz="quarter" idx="44" hasCustomPrompt="1"/>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1" name="Θέση εικόνας 15"/>
          <p:cNvSpPr>
            <a:spLocks noGrp="1"/>
          </p:cNvSpPr>
          <p:nvPr>
            <p:ph type="pic" sz="quarter" idx="45" hasCustomPrompt="1"/>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2" name="Θέση κειμένου 5"/>
          <p:cNvSpPr>
            <a:spLocks noGrp="1"/>
          </p:cNvSpPr>
          <p:nvPr>
            <p:ph type="body" sz="quarter" idx="32" hasCustomPrompt="1"/>
          </p:nvPr>
        </p:nvSpPr>
        <p:spPr>
          <a:xfrm>
            <a:off x="5111499" y="1008000"/>
            <a:ext cx="6659814"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grpSp>
        <p:nvGrpSpPr>
          <p:cNvPr id="25" name="Ομάδα 24"/>
          <p:cNvGrpSpPr/>
          <p:nvPr userDrawn="1"/>
        </p:nvGrpSpPr>
        <p:grpSpPr>
          <a:xfrm>
            <a:off x="323999" y="323998"/>
            <a:ext cx="4320000" cy="6120000"/>
            <a:chOff x="180000" y="180000"/>
            <a:chExt cx="4330700" cy="6292683"/>
          </a:xfrm>
        </p:grpSpPr>
        <p:sp>
          <p:nvSpPr>
            <p:cNvPr id="26"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sp>
        <p:nvSpPr>
          <p:cNvPr id="24" name="Ορθογώνιο 6"/>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8" name="Ορθογώνιο 6"/>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9" name="Ορθογώνιο 6"/>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Μόνο τίτλος">
    <p:spTree>
      <p:nvGrpSpPr>
        <p:cNvPr id="1" name=""/>
        <p:cNvGrpSpPr/>
        <p:nvPr/>
      </p:nvGrpSpPr>
      <p:grpSpPr>
        <a:xfrm>
          <a:off x="0" y="0"/>
          <a:ext cx="0" cy="0"/>
          <a:chOff x="0" y="0"/>
          <a:chExt cx="0" cy="0"/>
        </a:xfrm>
      </p:grpSpPr>
      <p:sp>
        <p:nvSpPr>
          <p:cNvPr id="23" name="Θέση εικόνας 10"/>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rtlCol="0" anchor="ctr"/>
          <a:lstStyle>
            <a:lvl1pPr marL="0" indent="0" algn="l">
              <a:buNone/>
              <a:defRPr/>
            </a:lvl1pPr>
          </a:lstStyle>
          <a:p>
            <a:pPr rtl="0"/>
            <a:r>
              <a:rPr lang="el-GR" noProof="0" dirty="0"/>
              <a:t>Εισαγάγετε ή μεταφέρετε και αποθέστε τη φωτογραφία σας</a:t>
            </a:r>
          </a:p>
        </p:txBody>
      </p:sp>
      <p:sp>
        <p:nvSpPr>
          <p:cNvPr id="2" name="Τίτλος 1"/>
          <p:cNvSpPr>
            <a:spLocks noGrp="1"/>
          </p:cNvSpPr>
          <p:nvPr>
            <p:ph type="title" hasCustomPrompt="1"/>
          </p:nvPr>
        </p:nvSpPr>
        <p:spPr>
          <a:xfrm>
            <a:off x="5111900" y="432000"/>
            <a:ext cx="6660100" cy="432000"/>
          </a:xfrm>
        </p:spPr>
        <p:txBody>
          <a:bodyPr rtlCol="0"/>
          <a:lstStyle>
            <a:lvl1pPr>
              <a:defRPr sz="2300">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11" name="Θέση κειμένου 8"/>
          <p:cNvSpPr>
            <a:spLocks noGrp="1"/>
          </p:cNvSpPr>
          <p:nvPr>
            <p:ph type="body" sz="quarter" idx="35" hasCustomPrompt="1"/>
          </p:nvPr>
        </p:nvSpPr>
        <p:spPr>
          <a:xfrm>
            <a:off x="6502388" y="2233079"/>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1</a:t>
            </a:r>
          </a:p>
        </p:txBody>
      </p:sp>
      <p:sp>
        <p:nvSpPr>
          <p:cNvPr id="12" name="Θέση κειμένου 10"/>
          <p:cNvSpPr>
            <a:spLocks noGrp="1"/>
          </p:cNvSpPr>
          <p:nvPr>
            <p:ph type="body" sz="quarter" idx="36" hasCustomPrompt="1"/>
          </p:nvPr>
        </p:nvSpPr>
        <p:spPr>
          <a:xfrm>
            <a:off x="6502388" y="2721591"/>
            <a:ext cx="1872000" cy="360000"/>
          </a:xfrm>
        </p:spPr>
        <p:txBody>
          <a:bodyPr rtlCol="0"/>
          <a:lstStyle>
            <a:lvl1pPr marL="0" indent="0" algn="l">
              <a:buNone/>
              <a:defRPr sz="1400">
                <a:solidFill>
                  <a:schemeClr val="tx1">
                    <a:lumMod val="75000"/>
                    <a:lumOff val="25000"/>
                  </a:schemeClr>
                </a:solidFill>
              </a:defRPr>
            </a:lvl1pPr>
          </a:lstStyle>
          <a:p>
            <a:pPr lvl="0" rtl="0"/>
            <a:r>
              <a:rPr lang="el-GR" noProof="0" dirty="0"/>
              <a:t>Περιγραφή κουκκίδας</a:t>
            </a:r>
          </a:p>
        </p:txBody>
      </p:sp>
      <p:sp>
        <p:nvSpPr>
          <p:cNvPr id="13" name="Θέση κειμένου 8"/>
          <p:cNvSpPr>
            <a:spLocks noGrp="1"/>
          </p:cNvSpPr>
          <p:nvPr>
            <p:ph type="body" sz="quarter" idx="37" hasCustomPrompt="1"/>
          </p:nvPr>
        </p:nvSpPr>
        <p:spPr>
          <a:xfrm>
            <a:off x="9899313" y="2233079"/>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2</a:t>
            </a:r>
          </a:p>
        </p:txBody>
      </p:sp>
      <p:sp>
        <p:nvSpPr>
          <p:cNvPr id="14" name="Θέση κειμένου 10"/>
          <p:cNvSpPr>
            <a:spLocks noGrp="1"/>
          </p:cNvSpPr>
          <p:nvPr>
            <p:ph type="body" sz="quarter" idx="38" hasCustomPrompt="1"/>
          </p:nvPr>
        </p:nvSpPr>
        <p:spPr>
          <a:xfrm>
            <a:off x="9899313" y="2721591"/>
            <a:ext cx="1872000" cy="360000"/>
          </a:xfrm>
        </p:spPr>
        <p:txBody>
          <a:bodyPr rtlCol="0"/>
          <a:lstStyle>
            <a:lvl1pPr marL="0" indent="0" algn="l">
              <a:buNone/>
              <a:defRPr sz="1400">
                <a:solidFill>
                  <a:schemeClr val="tx1">
                    <a:lumMod val="75000"/>
                    <a:lumOff val="25000"/>
                  </a:schemeClr>
                </a:solidFill>
              </a:defRPr>
            </a:lvl1pPr>
          </a:lstStyle>
          <a:p>
            <a:pPr lvl="0" rtl="0"/>
            <a:r>
              <a:rPr lang="el-GR" noProof="0" dirty="0"/>
              <a:t>Περιγραφή κουκκίδας</a:t>
            </a:r>
          </a:p>
        </p:txBody>
      </p:sp>
      <p:sp>
        <p:nvSpPr>
          <p:cNvPr id="19" name="Θέση εικόνας 15"/>
          <p:cNvSpPr>
            <a:spLocks noGrp="1"/>
          </p:cNvSpPr>
          <p:nvPr>
            <p:ph type="pic" sz="quarter" idx="43" hasCustomPrompt="1"/>
          </p:nvPr>
        </p:nvSpPr>
        <p:spPr>
          <a:xfrm>
            <a:off x="5130008"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spc="-50" baseline="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0" name="Θέση εικόνας 15"/>
          <p:cNvSpPr>
            <a:spLocks noGrp="1"/>
          </p:cNvSpPr>
          <p:nvPr>
            <p:ph type="pic" sz="quarter" idx="44" hasCustomPrompt="1"/>
          </p:nvPr>
        </p:nvSpPr>
        <p:spPr>
          <a:xfrm>
            <a:off x="8526933"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spc="-50" baseline="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2" name="Θέση κειμένου 5"/>
          <p:cNvSpPr>
            <a:spLocks noGrp="1"/>
          </p:cNvSpPr>
          <p:nvPr>
            <p:ph type="body" sz="quarter" idx="32" hasCustomPrompt="1"/>
          </p:nvPr>
        </p:nvSpPr>
        <p:spPr>
          <a:xfrm>
            <a:off x="5111499" y="1008000"/>
            <a:ext cx="6659814"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grpSp>
        <p:nvGrpSpPr>
          <p:cNvPr id="25" name="Ομάδα 24"/>
          <p:cNvGrpSpPr/>
          <p:nvPr userDrawn="1"/>
        </p:nvGrpSpPr>
        <p:grpSpPr>
          <a:xfrm>
            <a:off x="323999" y="323998"/>
            <a:ext cx="4320000" cy="6120000"/>
            <a:chOff x="180000" y="180000"/>
            <a:chExt cx="4330700" cy="6292683"/>
          </a:xfrm>
        </p:grpSpPr>
        <p:sp>
          <p:nvSpPr>
            <p:cNvPr id="26"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sp>
        <p:nvSpPr>
          <p:cNvPr id="33" name="Θέση κειμένου 8"/>
          <p:cNvSpPr>
            <a:spLocks noGrp="1"/>
          </p:cNvSpPr>
          <p:nvPr>
            <p:ph type="body" sz="quarter" idx="45" hasCustomPrompt="1"/>
          </p:nvPr>
        </p:nvSpPr>
        <p:spPr>
          <a:xfrm>
            <a:off x="6502388" y="3859797"/>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1</a:t>
            </a:r>
          </a:p>
        </p:txBody>
      </p:sp>
      <p:sp>
        <p:nvSpPr>
          <p:cNvPr id="34" name="Θέση κειμένου 10"/>
          <p:cNvSpPr>
            <a:spLocks noGrp="1"/>
          </p:cNvSpPr>
          <p:nvPr>
            <p:ph type="body" sz="quarter" idx="46" hasCustomPrompt="1"/>
          </p:nvPr>
        </p:nvSpPr>
        <p:spPr>
          <a:xfrm>
            <a:off x="6502388" y="4348309"/>
            <a:ext cx="1872000" cy="360000"/>
          </a:xfrm>
        </p:spPr>
        <p:txBody>
          <a:bodyPr rtlCol="0"/>
          <a:lstStyle>
            <a:lvl1pPr marL="0" indent="0" algn="l">
              <a:buNone/>
              <a:defRPr sz="1400">
                <a:solidFill>
                  <a:schemeClr val="tx1">
                    <a:lumMod val="75000"/>
                    <a:lumOff val="25000"/>
                  </a:schemeClr>
                </a:solidFill>
              </a:defRPr>
            </a:lvl1pPr>
          </a:lstStyle>
          <a:p>
            <a:pPr lvl="0" rtl="0"/>
            <a:r>
              <a:rPr lang="el-GR" noProof="0" dirty="0"/>
              <a:t>Περιγραφή κουκκίδας</a:t>
            </a:r>
          </a:p>
        </p:txBody>
      </p:sp>
      <p:sp>
        <p:nvSpPr>
          <p:cNvPr id="35" name="Θέση κειμένου 8"/>
          <p:cNvSpPr>
            <a:spLocks noGrp="1"/>
          </p:cNvSpPr>
          <p:nvPr>
            <p:ph type="body" sz="quarter" idx="47" hasCustomPrompt="1"/>
          </p:nvPr>
        </p:nvSpPr>
        <p:spPr>
          <a:xfrm>
            <a:off x="9899313" y="3859797"/>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2</a:t>
            </a:r>
          </a:p>
        </p:txBody>
      </p:sp>
      <p:sp>
        <p:nvSpPr>
          <p:cNvPr id="36" name="Θέση κειμένου 10"/>
          <p:cNvSpPr>
            <a:spLocks noGrp="1"/>
          </p:cNvSpPr>
          <p:nvPr>
            <p:ph type="body" sz="quarter" idx="48" hasCustomPrompt="1"/>
          </p:nvPr>
        </p:nvSpPr>
        <p:spPr>
          <a:xfrm>
            <a:off x="9899313" y="4348309"/>
            <a:ext cx="1872000" cy="360000"/>
          </a:xfrm>
        </p:spPr>
        <p:txBody>
          <a:bodyPr rtlCol="0"/>
          <a:lstStyle>
            <a:lvl1pPr marL="0" indent="0" algn="l">
              <a:buNone/>
              <a:defRPr sz="1400">
                <a:solidFill>
                  <a:schemeClr val="tx1">
                    <a:lumMod val="75000"/>
                    <a:lumOff val="25000"/>
                  </a:schemeClr>
                </a:solidFill>
              </a:defRPr>
            </a:lvl1pPr>
          </a:lstStyle>
          <a:p>
            <a:pPr lvl="0" rtl="0"/>
            <a:r>
              <a:rPr lang="el-GR" noProof="0" dirty="0"/>
              <a:t>Περιγραφή κουκκίδας</a:t>
            </a:r>
          </a:p>
        </p:txBody>
      </p:sp>
      <p:sp>
        <p:nvSpPr>
          <p:cNvPr id="37" name="Θέση εικόνας 15"/>
          <p:cNvSpPr>
            <a:spLocks noGrp="1"/>
          </p:cNvSpPr>
          <p:nvPr>
            <p:ph type="pic" sz="quarter" idx="49" hasCustomPrompt="1"/>
          </p:nvPr>
        </p:nvSpPr>
        <p:spPr>
          <a:xfrm>
            <a:off x="5130008"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spc="-50" baseline="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38" name="Θέση εικόνας 15"/>
          <p:cNvSpPr>
            <a:spLocks noGrp="1"/>
          </p:cNvSpPr>
          <p:nvPr>
            <p:ph type="pic" sz="quarter" idx="50" hasCustomPrompt="1"/>
          </p:nvPr>
        </p:nvSpPr>
        <p:spPr>
          <a:xfrm>
            <a:off x="8526933"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spc="-50" baseline="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4" name="Ορθογώνιο 6"/>
          <p:cNvSpPr/>
          <p:nvPr userDrawn="1"/>
        </p:nvSpPr>
        <p:spPr>
          <a:xfrm>
            <a:off x="6502388"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8" name="Ορθογώνιο 6"/>
          <p:cNvSpPr/>
          <p:nvPr userDrawn="1"/>
        </p:nvSpPr>
        <p:spPr>
          <a:xfrm>
            <a:off x="9917313"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9" name="Ορθογώνιο 6"/>
          <p:cNvSpPr/>
          <p:nvPr userDrawn="1"/>
        </p:nvSpPr>
        <p:spPr>
          <a:xfrm>
            <a:off x="6502388"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0" name="Ορθογώνιο 6"/>
          <p:cNvSpPr/>
          <p:nvPr userDrawn="1"/>
        </p:nvSpPr>
        <p:spPr>
          <a:xfrm>
            <a:off x="9917313"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pic>
        <p:nvPicPr>
          <p:cNvPr id="7" name="Εικόνα 6"/>
          <p:cNvPicPr>
            <a:picLocks noChangeAspect="1"/>
          </p:cNvPicPr>
          <p:nvPr userDrawn="1"/>
        </p:nvPicPr>
        <p:blipFill>
          <a:blip r:embed="rId2"/>
          <a:stretch>
            <a:fillRect/>
          </a:stretch>
        </p:blipFill>
        <p:spPr>
          <a:xfrm>
            <a:off x="663465" y="812097"/>
            <a:ext cx="11528535" cy="5645385"/>
          </a:xfrm>
          <a:prstGeom prst="rect">
            <a:avLst/>
          </a:prstGeom>
        </p:spPr>
      </p:pic>
      <p:sp>
        <p:nvSpPr>
          <p:cNvPr id="8" name="Θέση εικόνας 10"/>
          <p:cNvSpPr>
            <a:spLocks noGrp="1"/>
          </p:cNvSpPr>
          <p:nvPr>
            <p:ph type="pic" sz="quarter" idx="13" hasCustomPrompt="1"/>
          </p:nvPr>
        </p:nvSpPr>
        <p:spPr>
          <a:xfrm>
            <a:off x="5217319" y="125540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dirty="0"/>
              <a:t>Εισαγάγετε ή μεταφέρετε και αποθέστε το σχέδιο οθόνης σας εδώ</a:t>
            </a:r>
          </a:p>
        </p:txBody>
      </p:sp>
      <p:sp>
        <p:nvSpPr>
          <p:cNvPr id="3" name="Θέση περιεχομένου 2"/>
          <p:cNvSpPr>
            <a:spLocks noGrp="1"/>
          </p:cNvSpPr>
          <p:nvPr>
            <p:ph idx="1" hasCustomPrompt="1"/>
          </p:nvPr>
        </p:nvSpPr>
        <p:spPr>
          <a:xfrm>
            <a:off x="424370" y="3955774"/>
            <a:ext cx="3978665" cy="1976617"/>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noProof="0" smtClean="0"/>
              <a:pPr rtl="0"/>
              <a:t>‹#›</a:t>
            </a:fld>
            <a:endParaRPr lang="el-GR" noProof="0" dirty="0"/>
          </a:p>
        </p:txBody>
      </p:sp>
      <p:sp>
        <p:nvSpPr>
          <p:cNvPr id="6" name="Θέση υποσέλιδου 5"/>
          <p:cNvSpPr>
            <a:spLocks noGrp="1"/>
          </p:cNvSpPr>
          <p:nvPr>
            <p:ph type="ftr" sz="quarter" idx="12"/>
          </p:nvPr>
        </p:nvSpPr>
        <p:spPr/>
        <p:txBody>
          <a:bodyPr rtlCol="0"/>
          <a:lstStyle/>
          <a:p>
            <a:pPr rtl="0"/>
            <a:r>
              <a:rPr lang="el-GR" noProof="0" dirty="0"/>
              <a:t>Προσθέστε υποσέλιδο</a:t>
            </a:r>
          </a:p>
        </p:txBody>
      </p:sp>
      <p:sp>
        <p:nvSpPr>
          <p:cNvPr id="9" name="Τίτλος 8"/>
          <p:cNvSpPr>
            <a:spLocks noGrp="1"/>
          </p:cNvSpPr>
          <p:nvPr>
            <p:ph type="title" hasCustomPrompt="1"/>
          </p:nvPr>
        </p:nvSpPr>
        <p:spPr>
          <a:xfrm>
            <a:off x="432000" y="432000"/>
            <a:ext cx="3971035" cy="432000"/>
          </a:xfrm>
        </p:spPr>
        <p:txBody>
          <a:bodyPr rtlCol="0" anchor="t"/>
          <a:lstStyle>
            <a:lvl1pPr>
              <a:defRPr>
                <a:solidFill>
                  <a:schemeClr val="tx1">
                    <a:lumMod val="75000"/>
                    <a:lumOff val="25000"/>
                  </a:schemeClr>
                </a:solidFill>
              </a:defRPr>
            </a:lvl1pPr>
          </a:lstStyle>
          <a:p>
            <a:pPr rtl="0"/>
            <a:r>
              <a:rPr lang="el-GR" noProof="0" dirty="0"/>
              <a:t>Κάντε κλικ για να επεξεργαστείτε τον τίτλο</a:t>
            </a:r>
          </a:p>
        </p:txBody>
      </p:sp>
      <p:sp>
        <p:nvSpPr>
          <p:cNvPr id="4" name="Θέση κειμένου 3"/>
          <p:cNvSpPr>
            <a:spLocks noGrp="1"/>
          </p:cNvSpPr>
          <p:nvPr>
            <p:ph type="body" sz="quarter" idx="14" hasCustomPrompt="1"/>
          </p:nvPr>
        </p:nvSpPr>
        <p:spPr>
          <a:xfrm>
            <a:off x="423863" y="2563813"/>
            <a:ext cx="3979862" cy="1212850"/>
          </a:xfrm>
        </p:spPr>
        <p:txBody>
          <a:bodyPr rtlCol="0" anchor="b"/>
          <a:lstStyle>
            <a:lvl1pPr marL="0" indent="0">
              <a:buNone/>
              <a:defRPr sz="2800">
                <a:latin typeface="+mj-lt"/>
              </a:defRPr>
            </a:lvl1pPr>
            <a:lvl2pPr marL="266700" indent="0">
              <a:buNone/>
              <a:defRPr>
                <a:latin typeface="+mj-lt"/>
              </a:defRPr>
            </a:lvl2pPr>
            <a:lvl3pPr marL="542925" indent="0">
              <a:buNone/>
              <a:defRPr>
                <a:latin typeface="+mj-lt"/>
              </a:defRPr>
            </a:lvl3pPr>
            <a:lvl4pPr marL="809625" indent="0">
              <a:buNone/>
              <a:defRPr>
                <a:latin typeface="+mj-lt"/>
              </a:defRPr>
            </a:lvl4pPr>
            <a:lvl5pPr marL="1076325" indent="0">
              <a:buNone/>
              <a:defRPr>
                <a:latin typeface="+mj-lt"/>
              </a:defRPr>
            </a:lvl5pPr>
          </a:lstStyle>
          <a:p>
            <a:pPr lvl="0" rtl="0"/>
            <a:r>
              <a:rPr lang="el-GR" noProof="0" dirty="0"/>
              <a:t>Επισημασμένο κείμενο</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9" name="Θέση κειμένου 8"/>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2</a:t>
            </a:r>
          </a:p>
        </p:txBody>
      </p:sp>
      <p:sp>
        <p:nvSpPr>
          <p:cNvPr id="10" name="Θέση κειμένου 10"/>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1" name="Θέση κειμένου 8"/>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3</a:t>
            </a:r>
          </a:p>
        </p:txBody>
      </p:sp>
      <p:sp>
        <p:nvSpPr>
          <p:cNvPr id="12" name="Θέση κειμένου 10"/>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3" name="Θέση κειμένου 8"/>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4</a:t>
            </a:r>
          </a:p>
        </p:txBody>
      </p:sp>
      <p:sp>
        <p:nvSpPr>
          <p:cNvPr id="14" name="Θέση κειμένου 10"/>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8" name="Θέση εικόνας 15"/>
          <p:cNvSpPr>
            <a:spLocks noGrp="1"/>
          </p:cNvSpPr>
          <p:nvPr>
            <p:ph type="pic" sz="quarter" idx="42" hasCustomPrompt="1"/>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19" name="Θέση εικόνας 15"/>
          <p:cNvSpPr>
            <a:spLocks noGrp="1"/>
          </p:cNvSpPr>
          <p:nvPr>
            <p:ph type="pic" sz="quarter" idx="43" hasCustomPrompt="1"/>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0" name="Θέση εικόνας 15"/>
          <p:cNvSpPr>
            <a:spLocks noGrp="1"/>
          </p:cNvSpPr>
          <p:nvPr>
            <p:ph type="pic" sz="quarter" idx="44" hasCustomPrompt="1"/>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2"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grpSp>
        <p:nvGrpSpPr>
          <p:cNvPr id="15" name="Ομάδα 14"/>
          <p:cNvGrpSpPr/>
          <p:nvPr userDrawn="1"/>
        </p:nvGrpSpPr>
        <p:grpSpPr>
          <a:xfrm>
            <a:off x="2843850" y="1642400"/>
            <a:ext cx="6516100" cy="2131094"/>
            <a:chOff x="2843850" y="1642400"/>
            <a:chExt cx="1836000" cy="2131094"/>
          </a:xfrm>
        </p:grpSpPr>
        <p:sp>
          <p:nvSpPr>
            <p:cNvPr id="16" name="Ορθογώνιο 6"/>
            <p:cNvSpPr/>
            <p:nvPr/>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7" name="Ορθογώνιο 6"/>
            <p:cNvSpPr/>
            <p:nvPr/>
          </p:nvSpPr>
          <p:spPr>
            <a:xfrm flipV="1">
              <a:off x="2843850" y="1642400"/>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6" name="Ορθογώνιο 15"/>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Θέση τίτλου 1"/>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rtl="0"/>
            <a:r>
              <a:rPr lang="el-GR" noProof="0" dirty="0"/>
              <a:t>Επεξεργασία στυλ κειμένου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pPr rtl="0"/>
            <a:r>
              <a:rPr lang="el-GR" noProof="0" dirty="0"/>
              <a:t>Προσθέστε υποσέλιδο</a:t>
            </a:r>
          </a:p>
        </p:txBody>
      </p:sp>
      <p:sp>
        <p:nvSpPr>
          <p:cNvPr id="6" name="Θέση αριθμού διαφάνειας 5"/>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pPr rtl="0"/>
            <a:fld id="{19B51A1E-902D-48AF-9020-955120F399B6}" type="slidenum">
              <a:rPr lang="el-GR" noProof="0" smtClean="0"/>
              <a:pPr rtl="0"/>
              <a:t>‹#›</a:t>
            </a:fld>
            <a:endParaRPr lang="el-GR" noProof="0" dirty="0"/>
          </a:p>
        </p:txBody>
      </p:sp>
      <p:cxnSp>
        <p:nvCxnSpPr>
          <p:cNvPr id="12" name="Ευθεία γραμμή σύνδεσης 11"/>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Ορθογώνιο 18"/>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nvGrpSpPr>
          <p:cNvPr id="11" name="Ομάδα 10"/>
          <p:cNvGrpSpPr/>
          <p:nvPr userDrawn="1"/>
        </p:nvGrpSpPr>
        <p:grpSpPr>
          <a:xfrm>
            <a:off x="9874905" y="6130433"/>
            <a:ext cx="1329870" cy="320195"/>
            <a:chOff x="1985170" y="1950690"/>
            <a:chExt cx="2173095" cy="523220"/>
          </a:xfrm>
        </p:grpSpPr>
        <p:sp>
          <p:nvSpPr>
            <p:cNvPr id="13" name="Ορθογώνιο 12"/>
            <p:cNvSpPr/>
            <p:nvPr/>
          </p:nvSpPr>
          <p:spPr>
            <a:xfrm>
              <a:off x="1985170" y="1950690"/>
              <a:ext cx="2173095" cy="523220"/>
            </a:xfrm>
            <a:prstGeom prst="rect">
              <a:avLst/>
            </a:prstGeom>
            <a:solidFill>
              <a:schemeClr val="tx1"/>
            </a:solidFill>
            <a:ln>
              <a:solidFill>
                <a:schemeClr val="bg1">
                  <a:lumMod val="95000"/>
                </a:schemeClr>
              </a:solidFill>
            </a:ln>
          </p:spPr>
          <p:txBody>
            <a:bodyPr wrap="none" rtlCol="0" anchor="ctr">
              <a:noAutofit/>
            </a:bodyPr>
            <a:lstStyle/>
            <a:p>
              <a:pPr algn="ctr" rtl="0"/>
              <a:r>
                <a:rPr lang="el-GR" sz="1200" b="1" noProof="0" dirty="0" err="1">
                  <a:solidFill>
                    <a:schemeClr val="bg1"/>
                  </a:solidFill>
                  <a:latin typeface="+mj-lt"/>
                </a:rPr>
                <a:t>Contoso</a:t>
              </a:r>
              <a:r>
                <a:rPr lang="el-GR" sz="1200" noProof="0" dirty="0">
                  <a:solidFill>
                    <a:schemeClr val="bg1"/>
                  </a:solidFill>
                  <a:latin typeface="+mj-lt"/>
                </a:rPr>
                <a:t> </a:t>
              </a:r>
              <a:r>
                <a:rPr lang="el-GR" sz="1200" i="1" noProof="0" dirty="0" err="1">
                  <a:solidFill>
                    <a:schemeClr val="bg1"/>
                  </a:solidFill>
                  <a:latin typeface="+mj-lt"/>
                </a:rPr>
                <a:t>Ltd</a:t>
              </a:r>
              <a:r>
                <a:rPr lang="el-GR" sz="1200" noProof="0" dirty="0">
                  <a:solidFill>
                    <a:schemeClr val="bg1"/>
                  </a:solidFill>
                  <a:latin typeface="+mj-lt"/>
                </a:rPr>
                <a:t>.</a:t>
              </a:r>
            </a:p>
          </p:txBody>
        </p:sp>
        <p:sp>
          <p:nvSpPr>
            <p:cNvPr id="14" name="Ορθογώνιο 6"/>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 name="connsiteX0-19" fmla="*/ 4330700 w 4330700"/>
                <a:gd name="connsiteY0-20" fmla="*/ 588834 h 588834"/>
                <a:gd name="connsiteX1-21" fmla="*/ 0 w 4330700"/>
                <a:gd name="connsiteY1-22" fmla="*/ 588834 h 588834"/>
                <a:gd name="connsiteX2-23" fmla="*/ 0 w 4330700"/>
                <a:gd name="connsiteY2-24" fmla="*/ 0 h 588834"/>
                <a:gd name="connsiteX0-25" fmla="*/ 550806 w 550806"/>
                <a:gd name="connsiteY0-26" fmla="*/ 588834 h 588834"/>
                <a:gd name="connsiteX1-27" fmla="*/ 0 w 550806"/>
                <a:gd name="connsiteY1-28" fmla="*/ 588834 h 588834"/>
                <a:gd name="connsiteX2-29" fmla="*/ 0 w 550806"/>
                <a:gd name="connsiteY2-30" fmla="*/ 0 h 588834"/>
              </a:gdLst>
              <a:ahLst/>
              <a:cxnLst>
                <a:cxn ang="0">
                  <a:pos x="connsiteX0-1" y="connsiteY0-2"/>
                </a:cxn>
                <a:cxn ang="0">
                  <a:pos x="connsiteX1-3" y="connsiteY1-4"/>
                </a:cxn>
                <a:cxn ang="0">
                  <a:pos x="connsiteX2-5" y="connsiteY2-6"/>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100" noProof="0"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9.jpe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image" Target="../media/image46.png"/><Relationship Id="rId5" Type="http://schemas.openxmlformats.org/officeDocument/2006/relationships/chart" Target="../charts/char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0.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8.sv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3.png"/><Relationship Id="rId7" Type="http://schemas.openxmlformats.org/officeDocument/2006/relationships/image" Target="../media/image54.sv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52.svg"/><Relationship Id="rId10" Type="http://schemas.openxmlformats.org/officeDocument/2006/relationships/image" Target="../media/image52.jpeg"/><Relationship Id="rId4" Type="http://schemas.openxmlformats.org/officeDocument/2006/relationships/image" Target="../media/image49.png"/><Relationship Id="rId9" Type="http://schemas.openxmlformats.org/officeDocument/2006/relationships/image" Target="../media/image56.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60.sv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24.xml"/><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22.xml"/><Relationship Id="rId5" Type="http://schemas.openxmlformats.org/officeDocument/2006/relationships/chart" Target="../charts/chart5.xml"/><Relationship Id="rId4" Type="http://schemas.openxmlformats.org/officeDocument/2006/relationships/chart" Target="../charts/chart4.xml"/></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8.jpeg"/><Relationship Id="rId7" Type="http://schemas.openxmlformats.org/officeDocument/2006/relationships/image" Target="../media/image54.svg"/><Relationship Id="rId12" Type="http://schemas.openxmlformats.org/officeDocument/2006/relationships/image" Target="../media/image66.sv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9.png"/><Relationship Id="rId5" Type="http://schemas.openxmlformats.org/officeDocument/2006/relationships/image" Target="../media/image52.svg"/><Relationship Id="rId10" Type="http://schemas.openxmlformats.org/officeDocument/2006/relationships/image" Target="../media/image43.jpeg"/><Relationship Id="rId4" Type="http://schemas.openxmlformats.org/officeDocument/2006/relationships/image" Target="../media/image49.png"/><Relationship Id="rId9" Type="http://schemas.openxmlformats.org/officeDocument/2006/relationships/image" Target="../media/image56.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4.xml"/><Relationship Id="rId1" Type="http://schemas.openxmlformats.org/officeDocument/2006/relationships/slideLayout" Target="../slideLayouts/slideLayout2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9.jpeg"/><Relationship Id="rId9"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60.sv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22.xml"/><Relationship Id="rId4" Type="http://schemas.openxmlformats.org/officeDocument/2006/relationships/image" Target="../media/image60.sv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43.jpe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20.png"/><Relationship Id="rId7"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image" Target="../media/image52.svg"/><Relationship Id="rId5" Type="http://schemas.openxmlformats.org/officeDocument/2006/relationships/image" Target="../media/image49.png"/><Relationship Id="rId4" Type="http://schemas.openxmlformats.org/officeDocument/2006/relationships/image" Target="../media/image68.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9.jpeg"/><Relationship Id="rId7"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6.jpeg"/></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9.jpeg"/><Relationship Id="rId7"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6.jpeg"/></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0.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63.xm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9.jpeg"/><Relationship Id="rId9" Type="http://schemas.openxmlformats.org/officeDocument/2006/relationships/image" Target="../media/image36.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12.jpeg"/><Relationship Id="rId7" Type="http://schemas.openxmlformats.org/officeDocument/2006/relationships/image" Target="../media/image64.jpeg"/><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63.jpeg"/><Relationship Id="rId5" Type="http://schemas.openxmlformats.org/officeDocument/2006/relationships/image" Target="../media/image14.jpeg"/><Relationship Id="rId4" Type="http://schemas.openxmlformats.org/officeDocument/2006/relationships/image" Target="../media/image13.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11.jpeg"/></Relationships>
</file>

<file path=ppt/slides/_rels/slide68.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notesSlide" Target="../notesSlides/notesSlide68.xml"/><Relationship Id="rId1" Type="http://schemas.openxmlformats.org/officeDocument/2006/relationships/slideLayout" Target="../slideLayouts/slideLayout9.xml"/><Relationship Id="rId6" Type="http://schemas.openxmlformats.org/officeDocument/2006/relationships/image" Target="../media/image77.svg"/><Relationship Id="rId5" Type="http://schemas.openxmlformats.org/officeDocument/2006/relationships/image" Target="../media/image66.png"/><Relationship Id="rId4" Type="http://schemas.openxmlformats.org/officeDocument/2006/relationships/image" Target="../media/image75.svg"/></Relationships>
</file>

<file path=ppt/slides/_rels/slide69.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9.xml"/><Relationship Id="rId6" Type="http://schemas.openxmlformats.org/officeDocument/2006/relationships/image" Target="../media/image83.svg"/><Relationship Id="rId5" Type="http://schemas.openxmlformats.org/officeDocument/2006/relationships/image" Target="../media/image69.png"/><Relationship Id="rId4" Type="http://schemas.openxmlformats.org/officeDocument/2006/relationships/image" Target="../media/image81.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0.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23.png"/><Relationship Id="rId7" Type="http://schemas.openxmlformats.org/officeDocument/2006/relationships/image" Target="../media/image68.png"/><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83.svg"/><Relationship Id="rId5" Type="http://schemas.openxmlformats.org/officeDocument/2006/relationships/image" Target="../media/image69.png"/><Relationship Id="rId4" Type="http://schemas.openxmlformats.org/officeDocument/2006/relationships/image" Target="../media/image86.svg"/><Relationship Id="rId9" Type="http://schemas.openxmlformats.org/officeDocument/2006/relationships/image" Target="../media/image8.jpeg"/></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88.svg"/><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85.svg"/><Relationship Id="rId4" Type="http://schemas.openxmlformats.org/officeDocument/2006/relationships/image" Target="../media/image70.png"/></Relationships>
</file>

<file path=ppt/slides/_rels/slide7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2.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Θέση εικόνας 18" descr="Μεγάλη ξύλινη σήραγγα"/>
          <p:cNvPicPr>
            <a:picLocks noGrp="1" noChangeAspect="1"/>
          </p:cNvPicPr>
          <p:nvPr>
            <p:ph type="pic" sz="quarter" idx="13"/>
          </p:nvPr>
        </p:nvPicPr>
        <p:blipFill>
          <a:blip r:embed="rId3" cstate="screen"/>
          <a:srcRect/>
          <a:stretch>
            <a:fillRect/>
          </a:stretch>
        </p:blipFill>
        <p:spPr/>
      </p:pic>
      <p:sp>
        <p:nvSpPr>
          <p:cNvPr id="22" name="Τίτλος 21"/>
          <p:cNvSpPr>
            <a:spLocks noGrp="1"/>
          </p:cNvSpPr>
          <p:nvPr>
            <p:ph type="ctrTitle"/>
          </p:nvPr>
        </p:nvSpPr>
        <p:spPr>
          <a:xfrm>
            <a:off x="144000" y="2599970"/>
            <a:ext cx="4860000" cy="2499394"/>
          </a:xfrm>
        </p:spPr>
        <p:txBody>
          <a:bodyPr rtlCol="0"/>
          <a:lstStyle/>
          <a:p>
            <a:r>
              <a:rPr lang="el-GR" sz="2600" b="1" dirty="0">
                <a:solidFill>
                  <a:schemeClr val="tx1">
                    <a:lumMod val="65000"/>
                    <a:lumOff val="35000"/>
                  </a:schemeClr>
                </a:solidFill>
              </a:rPr>
              <a:t>ΟΙ ΕΠΙΔΡΑΣΕΙΣ ΤΩΝ ΚΥΡΙΟΤΕΡΩΝ ΘΕΩΡΗΤΙΚΩΝ ΡΕΥΜΑΤΩΝ</a:t>
            </a:r>
            <a:br>
              <a:rPr lang="el-GR" sz="2600" b="1" dirty="0">
                <a:solidFill>
                  <a:schemeClr val="tx1">
                    <a:lumMod val="65000"/>
                    <a:lumOff val="35000"/>
                  </a:schemeClr>
                </a:solidFill>
              </a:rPr>
            </a:br>
            <a:r>
              <a:rPr lang="el-GR" sz="2600" b="1" dirty="0">
                <a:solidFill>
                  <a:schemeClr val="tx1">
                    <a:lumMod val="65000"/>
                    <a:lumOff val="35000"/>
                  </a:schemeClr>
                </a:solidFill>
              </a:rPr>
              <a:t>ΤΗΣ ΔΙΟΙΚΗΤΙΚΗΣ ΕΠΙΣΤΗΜΗΣ</a:t>
            </a:r>
            <a:br>
              <a:rPr lang="el-GR" sz="2600" b="1" dirty="0">
                <a:solidFill>
                  <a:schemeClr val="tx1">
                    <a:lumMod val="65000"/>
                    <a:lumOff val="35000"/>
                  </a:schemeClr>
                </a:solidFill>
              </a:rPr>
            </a:br>
            <a:r>
              <a:rPr lang="el-GR" sz="2600" b="1" dirty="0">
                <a:solidFill>
                  <a:schemeClr val="tx1">
                    <a:lumMod val="65000"/>
                    <a:lumOff val="35000"/>
                  </a:schemeClr>
                </a:solidFill>
              </a:rPr>
              <a:t>ΣΤΟΝ ΣΧΕΔΙΑΣΜΟ ΤΗΣ ΟΡΓΑΝΩΤΙΚΗΣ ΔΟΜΗΣ</a:t>
            </a:r>
          </a:p>
        </p:txBody>
      </p:sp>
      <p:sp>
        <p:nvSpPr>
          <p:cNvPr id="23" name="Υπότιτλος 22"/>
          <p:cNvSpPr>
            <a:spLocks noGrp="1"/>
          </p:cNvSpPr>
          <p:nvPr>
            <p:ph type="subTitle" idx="1"/>
          </p:nvPr>
        </p:nvSpPr>
        <p:spPr>
          <a:xfrm>
            <a:off x="144000" y="5272095"/>
            <a:ext cx="4860000" cy="836602"/>
          </a:xfrm>
          <a:solidFill>
            <a:schemeClr val="tx1"/>
          </a:solidFill>
        </p:spPr>
        <p:txBody>
          <a:bodyPr rtlCol="0"/>
          <a:lstStyle/>
          <a:p>
            <a:r>
              <a:rPr lang="el-GR" sz="2000" b="1" dirty="0">
                <a:solidFill>
                  <a:schemeClr val="bg1"/>
                </a:solidFill>
              </a:rPr>
              <a:t>Λεωνίδας Ε. Μαρούδας</a:t>
            </a:r>
            <a:endParaRPr lang="el-GR" sz="2000" dirty="0">
              <a:solidFill>
                <a:schemeClr val="bg1"/>
              </a:solidFill>
            </a:endParaRPr>
          </a:p>
          <a:p>
            <a:r>
              <a:rPr lang="el-GR" sz="2000" b="1" dirty="0">
                <a:solidFill>
                  <a:schemeClr val="bg1"/>
                </a:solidFill>
              </a:rPr>
              <a:t>Καθηγητής</a:t>
            </a:r>
            <a:endParaRPr lang="el-GR" sz="2000" dirty="0">
              <a:solidFill>
                <a:schemeClr val="bg1"/>
              </a:solidFill>
            </a:endParaRPr>
          </a:p>
        </p:txBody>
      </p:sp>
      <p:grpSp>
        <p:nvGrpSpPr>
          <p:cNvPr id="112" name="Ομάδα 111" descr="Αγκύλες επισήμανσης εικόνας&#10;"/>
          <p:cNvGrpSpPr/>
          <p:nvPr/>
        </p:nvGrpSpPr>
        <p:grpSpPr>
          <a:xfrm>
            <a:off x="144000" y="144000"/>
            <a:ext cx="4860000" cy="6498000"/>
            <a:chOff x="408650" y="404285"/>
            <a:chExt cx="4330700" cy="3164637"/>
          </a:xfrm>
        </p:grpSpPr>
        <p:sp>
          <p:nvSpPr>
            <p:cNvPr id="110" name="Ορθογώνιο 6"/>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11" name="Ορθογώνιο 6"/>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pic>
        <p:nvPicPr>
          <p:cNvPr id="1026" name="Picture 2" descr="ÎÏÎ¿ÏÎ­Î»ÎµÏÎ¼Î± ÎµÎ¹ÎºÏÎ½Î±Ï Î³Î¹Î± ÏÎ±Î½ÎµÏÎ¹ÏÏÎ·Î¼Î¹Î¿ ÏÎ±ÏÏÏÎ½ Î»Î¿Î³Î¿"/>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3593" y="851337"/>
            <a:ext cx="2438561" cy="79066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44000" y="1535441"/>
            <a:ext cx="2448153" cy="461665"/>
          </a:xfrm>
          <a:prstGeom prst="rect">
            <a:avLst/>
          </a:prstGeom>
          <a:solidFill>
            <a:schemeClr val="bg1"/>
          </a:solidFill>
        </p:spPr>
        <p:txBody>
          <a:bodyPr wrap="square" rtlCol="0">
            <a:spAutoFit/>
          </a:bodyPr>
          <a:lstStyle/>
          <a:p>
            <a:r>
              <a:rPr lang="el-GR" sz="1200" b="1" dirty="0"/>
              <a:t>ΤΜΗΜΑ ΔΙΟΙΚΗΣΗΣ ΕΠΙΧΕΙΡΗΣΕΩΝ</a:t>
            </a:r>
          </a:p>
          <a:p>
            <a:r>
              <a:rPr lang="el-GR" sz="1200" b="1" dirty="0"/>
              <a:t>ΑΚΑΔΗΜΑΪΚΟ ΕΤΟΣ: 2018-19 </a:t>
            </a:r>
            <a:endParaRPr lang="el-G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2" name="Τίτλος 1"/>
          <p:cNvSpPr>
            <a:spLocks noGrp="1"/>
          </p:cNvSpPr>
          <p:nvPr>
            <p:ph type="title"/>
          </p:nvPr>
        </p:nvSpPr>
        <p:spPr/>
        <p:txBody>
          <a:bodyPr rtlCol="0"/>
          <a:lstStyle/>
          <a:p>
            <a:pPr algn="ctr" rtl="0"/>
            <a:r>
              <a:rPr lang="el-GR" dirty="0"/>
              <a:t>Τυπολογία των οργανώσεων σύμφωνα με τον Α. Etzioni</a:t>
            </a:r>
          </a:p>
        </p:txBody>
      </p:sp>
      <p:sp>
        <p:nvSpPr>
          <p:cNvPr id="5" name="Θέση κειμένου 4"/>
          <p:cNvSpPr>
            <a:spLocks noGrp="1"/>
          </p:cNvSpPr>
          <p:nvPr>
            <p:ph type="body" sz="quarter" idx="32"/>
          </p:nvPr>
        </p:nvSpPr>
        <p:spPr>
          <a:xfrm>
            <a:off x="431800" y="1036955"/>
            <a:ext cx="11339830" cy="812165"/>
          </a:xfrm>
        </p:spPr>
        <p:txBody>
          <a:bodyPr rtlCol="0"/>
          <a:lstStyle/>
          <a:p>
            <a:pPr algn="ctr" rtl="0"/>
            <a:r>
              <a:rPr lang="el-GR" sz="1400" dirty="0"/>
              <a:t>Υπάρχουν εννέα (9) συνδυασμοί, εκ των οποίων οι τρείς είναι σταθεροί - καταναγκαστική εξουσία, αλλοτριωμένος δεσμός (φυλακή), ωφελιμιστική εξουσία, υπολογιστικός δεσμός (συμβόλαιο εργασίας) και κανονιστική εξουσία, ηθικός δεσμός (Εκκλησία)  - και οι υπόλοιποι έξι (6) ασταθείς.</a:t>
            </a:r>
          </a:p>
        </p:txBody>
      </p:sp>
      <p:graphicFrame>
        <p:nvGraphicFramePr>
          <p:cNvPr id="6" name="Πίνακας 5"/>
          <p:cNvGraphicFramePr>
            <a:graphicFrameLocks noGrp="1"/>
          </p:cNvGraphicFramePr>
          <p:nvPr>
            <p:extLst>
              <p:ext uri="{D42A27DB-BD31-4B8C-83A1-F6EECF244321}">
                <p14:modId xmlns="" xmlns:p14="http://schemas.microsoft.com/office/powerpoint/2010/main" val="2279022521"/>
              </p:ext>
            </p:extLst>
          </p:nvPr>
        </p:nvGraphicFramePr>
        <p:xfrm>
          <a:off x="1754505" y="2205990"/>
          <a:ext cx="8682990" cy="4281805"/>
        </p:xfrm>
        <a:graphic>
          <a:graphicData uri="http://schemas.openxmlformats.org/drawingml/2006/table">
            <a:tbl>
              <a:tblPr firstRow="1" firstCol="1">
                <a:tableStyleId>{5C22544A-7EE6-4342-B048-85BDC9FD1C3A}</a:tableStyleId>
              </a:tblPr>
              <a:tblGrid>
                <a:gridCol w="1698625">
                  <a:extLst>
                    <a:ext uri="{9D8B030D-6E8A-4147-A177-3AD203B41FA5}">
                      <a16:colId xmlns="" xmlns:a16="http://schemas.microsoft.com/office/drawing/2014/main" val="20000"/>
                    </a:ext>
                  </a:extLst>
                </a:gridCol>
                <a:gridCol w="1917065">
                  <a:extLst>
                    <a:ext uri="{9D8B030D-6E8A-4147-A177-3AD203B41FA5}">
                      <a16:colId xmlns="" xmlns:a16="http://schemas.microsoft.com/office/drawing/2014/main" val="20001"/>
                    </a:ext>
                  </a:extLst>
                </a:gridCol>
                <a:gridCol w="1911350">
                  <a:extLst>
                    <a:ext uri="{9D8B030D-6E8A-4147-A177-3AD203B41FA5}">
                      <a16:colId xmlns="" xmlns:a16="http://schemas.microsoft.com/office/drawing/2014/main" val="20002"/>
                    </a:ext>
                  </a:extLst>
                </a:gridCol>
                <a:gridCol w="1626235">
                  <a:extLst>
                    <a:ext uri="{9D8B030D-6E8A-4147-A177-3AD203B41FA5}">
                      <a16:colId xmlns="" xmlns:a16="http://schemas.microsoft.com/office/drawing/2014/main" val="20003"/>
                    </a:ext>
                  </a:extLst>
                </a:gridCol>
                <a:gridCol w="1529715">
                  <a:extLst>
                    <a:ext uri="{9D8B030D-6E8A-4147-A177-3AD203B41FA5}">
                      <a16:colId xmlns="" xmlns:a16="http://schemas.microsoft.com/office/drawing/2014/main" val="20004"/>
                    </a:ext>
                  </a:extLst>
                </a:gridCol>
              </a:tblGrid>
              <a:tr h="822960">
                <a:tc>
                  <a:txBody>
                    <a:bodyPr/>
                    <a:lstStyle/>
                    <a:p>
                      <a:pPr algn="ctr" rtl="0"/>
                      <a:endParaRPr lang="el-GR" noProof="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rtl="0"/>
                      <a:r>
                        <a:rPr lang="el-GR" sz="1600" b="0" spc="-30" baseline="0" noProof="0" dirty="0">
                          <a:solidFill>
                            <a:schemeClr val="bg1"/>
                          </a:solidFill>
                          <a:latin typeface="+mj-lt"/>
                        </a:rPr>
                        <a:t>ΣΥΜΜΕΤΟΧΗ</a:t>
                      </a:r>
                    </a:p>
                    <a:p>
                      <a:pPr algn="ctr" rtl="0"/>
                      <a:r>
                        <a:rPr lang="el-GR" sz="1600" b="0" spc="-30" baseline="0" noProof="0" dirty="0">
                          <a:solidFill>
                            <a:schemeClr val="bg1"/>
                          </a:solidFill>
                          <a:latin typeface="+mj-lt"/>
                        </a:rPr>
                        <a:t>(ή δεσμός με την                      οργάνωση)</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0"/>
                      <a:r>
                        <a:rPr lang="el-GR" sz="1600" b="0" noProof="0" dirty="0">
                          <a:solidFill>
                            <a:schemeClr val="bg1"/>
                          </a:solidFill>
                          <a:latin typeface="+mj-lt"/>
                        </a:rPr>
                        <a:t>ΑΛΛΟΤΡΙΩΜΕΝΗ</a:t>
                      </a:r>
                    </a:p>
                    <a:p>
                      <a:pPr algn="ctr" rtl="0"/>
                      <a:r>
                        <a:rPr lang="el-GR" sz="1600" b="0" noProof="0" dirty="0">
                          <a:solidFill>
                            <a:schemeClr val="bg1"/>
                          </a:solidFill>
                          <a:latin typeface="+mj-lt"/>
                        </a:rPr>
                        <a:t>(αρνητική)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0"/>
                      <a:r>
                        <a:rPr lang="el-GR" sz="1600" b="0" noProof="0" dirty="0">
                          <a:solidFill>
                            <a:schemeClr val="bg1"/>
                          </a:solidFill>
                          <a:latin typeface="+mj-lt"/>
                        </a:rPr>
                        <a:t>ΥΠΟΛΟΓΙΣΤΙΚΗ</a:t>
                      </a:r>
                    </a:p>
                    <a:p>
                      <a:pPr algn="ctr" rtl="0"/>
                      <a:r>
                        <a:rPr lang="el-GR" sz="1600" b="0" noProof="0" dirty="0">
                          <a:solidFill>
                            <a:schemeClr val="bg1"/>
                          </a:solidFill>
                          <a:latin typeface="+mj-lt"/>
                        </a:rPr>
                        <a:t>(θετική ή αρνητική)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0"/>
                      <a:r>
                        <a:rPr lang="el-GR" sz="1600" b="0" noProof="0" dirty="0">
                          <a:solidFill>
                            <a:schemeClr val="bg1"/>
                          </a:solidFill>
                          <a:latin typeface="+mj-lt"/>
                        </a:rPr>
                        <a:t>ΗΘΙΚΗ</a:t>
                      </a:r>
                    </a:p>
                    <a:p>
                      <a:pPr algn="ctr" rtl="0"/>
                      <a:r>
                        <a:rPr lang="el-GR" sz="1600" b="0" noProof="0" dirty="0">
                          <a:solidFill>
                            <a:schemeClr val="bg1"/>
                          </a:solidFill>
                          <a:latin typeface="+mj-lt"/>
                        </a:rPr>
                        <a:t>(θετική)</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 xmlns:a16="http://schemas.microsoft.com/office/drawing/2014/main" val="10000"/>
                  </a:ext>
                </a:extLst>
              </a:tr>
              <a:tr h="655320">
                <a:tc>
                  <a:txBody>
                    <a:bodyPr/>
                    <a:lstStyle/>
                    <a:p>
                      <a:pPr algn="ctr" rtl="0"/>
                      <a:r>
                        <a:rPr lang="el-GR" sz="1600" b="1" noProof="0" dirty="0">
                          <a:solidFill>
                            <a:schemeClr val="bg1"/>
                          </a:solidFill>
                        </a:rPr>
                        <a:t>ΕΞΟΥΣΙΑ</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rtl="0"/>
                      <a:endParaRPr lang="el-GR" sz="1600" noProof="0" dirty="0">
                        <a:solidFill>
                          <a:schemeClr val="tx1">
                            <a:lumMod val="75000"/>
                            <a:lumOff val="25000"/>
                          </a:schemeClr>
                        </a:solidFill>
                      </a:endParaRP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l-GR" sz="1600" noProof="0" dirty="0">
                        <a:solidFill>
                          <a:schemeClr val="tx1">
                            <a:lumMod val="75000"/>
                            <a:lumOff val="25000"/>
                          </a:schemeClr>
                        </a:solidFill>
                      </a:endParaRPr>
                    </a:p>
                  </a:txBody>
                  <a:tcPr anchor="ctr">
                    <a:lnL w="3175"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l-GR" sz="1600" noProof="0" dirty="0">
                        <a:solidFill>
                          <a:schemeClr val="tx1">
                            <a:lumMod val="75000"/>
                            <a:lumOff val="2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el-GR" sz="1600" noProof="0" dirty="0">
                        <a:solidFill>
                          <a:schemeClr val="tx1">
                            <a:lumMod val="75000"/>
                            <a:lumOff val="25000"/>
                          </a:schemeClr>
                        </a:solidFill>
                      </a:endParaRP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669925">
                <a:tc>
                  <a:txBody>
                    <a:bodyPr/>
                    <a:lstStyle/>
                    <a:p>
                      <a:pPr algn="ctr" rtl="0"/>
                      <a:r>
                        <a:rPr lang="el-GR" sz="1600" b="1" noProof="0" dirty="0">
                          <a:solidFill>
                            <a:schemeClr val="bg1"/>
                          </a:solidFill>
                        </a:rPr>
                        <a:t>ΚΑΤΑΝΑΓΚΑΣΤΙΚΗ</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rtl="0"/>
                      <a:endParaRPr lang="el-GR" sz="1600" noProof="0" dirty="0">
                        <a:solidFill>
                          <a:schemeClr val="tx1">
                            <a:lumMod val="75000"/>
                            <a:lumOff val="25000"/>
                          </a:schemeClr>
                        </a:solidFill>
                      </a:endParaRP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l-GR" sz="1600" noProof="0" dirty="0">
                          <a:solidFill>
                            <a:schemeClr val="tx1">
                              <a:lumMod val="75000"/>
                              <a:lumOff val="25000"/>
                            </a:schemeClr>
                          </a:solidFill>
                        </a:rPr>
                        <a:t>ΦΥΛΑΚΗ</a:t>
                      </a:r>
                    </a:p>
                  </a:txBody>
                  <a:tcPr anchor="ctr">
                    <a:lnL w="3175"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l-GR" sz="1600" noProof="0" dirty="0">
                        <a:solidFill>
                          <a:schemeClr val="tx1">
                            <a:lumMod val="75000"/>
                            <a:lumOff val="2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el-GR" sz="1600" noProof="0" dirty="0">
                        <a:solidFill>
                          <a:schemeClr val="tx1">
                            <a:lumMod val="75000"/>
                            <a:lumOff val="25000"/>
                          </a:schemeClr>
                        </a:solidFill>
                      </a:endParaRP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822960">
                <a:tc>
                  <a:txBody>
                    <a:bodyPr/>
                    <a:lstStyle/>
                    <a:p>
                      <a:pPr algn="ctr" rtl="0"/>
                      <a:r>
                        <a:rPr lang="el-GR" sz="1600" b="1" noProof="0" dirty="0">
                          <a:solidFill>
                            <a:schemeClr val="bg1"/>
                          </a:solidFill>
                        </a:rPr>
                        <a:t>ΩΦΕΛΙΜΙΣΤΙΚΗ</a:t>
                      </a:r>
                    </a:p>
                    <a:p>
                      <a:pPr algn="ctr" rtl="0"/>
                      <a:r>
                        <a:rPr lang="el-GR" sz="1600" b="1" noProof="0" dirty="0">
                          <a:solidFill>
                            <a:schemeClr val="bg1"/>
                          </a:solidFill>
                        </a:rPr>
                        <a:t>(αμοιβή ή τιμωρία)</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rtl="0"/>
                      <a:endParaRPr lang="el-GR" sz="1600" noProof="0" dirty="0">
                        <a:solidFill>
                          <a:schemeClr val="tx1">
                            <a:lumMod val="75000"/>
                            <a:lumOff val="25000"/>
                          </a:schemeClr>
                        </a:solidFill>
                      </a:endParaRP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l-GR" sz="1600" noProof="0" dirty="0">
                        <a:solidFill>
                          <a:schemeClr val="tx1">
                            <a:lumMod val="75000"/>
                            <a:lumOff val="25000"/>
                          </a:schemeClr>
                        </a:solidFill>
                      </a:endParaRPr>
                    </a:p>
                  </a:txBody>
                  <a:tcPr anchor="ctr">
                    <a:lnL w="3175"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l-GR" sz="1600" noProof="0" dirty="0">
                          <a:solidFill>
                            <a:schemeClr val="tx1">
                              <a:lumMod val="75000"/>
                              <a:lumOff val="25000"/>
                            </a:schemeClr>
                          </a:solidFill>
                        </a:rPr>
                        <a:t>ΕΠΙΧΕΙΡΗΣΗ</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el-GR" sz="1600" noProof="0" dirty="0">
                        <a:solidFill>
                          <a:schemeClr val="tx1">
                            <a:lumMod val="75000"/>
                            <a:lumOff val="25000"/>
                          </a:schemeClr>
                        </a:solidFill>
                      </a:endParaRP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310640">
                <a:tc>
                  <a:txBody>
                    <a:bodyPr/>
                    <a:lstStyle/>
                    <a:p>
                      <a:pPr algn="ctr" rtl="0"/>
                      <a:r>
                        <a:rPr lang="el-GR" sz="1600" b="1" noProof="0" dirty="0">
                          <a:solidFill>
                            <a:schemeClr val="bg1"/>
                          </a:solidFill>
                        </a:rPr>
                        <a:t>ΚΑΝΟΝΙΣΤΙΚΗ</a:t>
                      </a:r>
                    </a:p>
                    <a:p>
                      <a:pPr algn="ctr" rtl="0"/>
                      <a:r>
                        <a:rPr lang="el-GR" sz="1600" b="1" noProof="0" dirty="0">
                          <a:solidFill>
                            <a:schemeClr val="bg1"/>
                          </a:solidFill>
                        </a:rPr>
                        <a:t>(συμβολικές ή κοινωνικές και ιδεολογικές αξίες)</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rtl="0"/>
                      <a:endParaRPr lang="el-GR" sz="1600" noProof="0" dirty="0">
                        <a:solidFill>
                          <a:schemeClr val="tx1">
                            <a:lumMod val="75000"/>
                            <a:lumOff val="25000"/>
                          </a:schemeClr>
                        </a:solidFill>
                      </a:endParaRP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l-GR" sz="1600" noProof="0" dirty="0">
                        <a:solidFill>
                          <a:schemeClr val="tx1">
                            <a:lumMod val="75000"/>
                            <a:lumOff val="25000"/>
                          </a:schemeClr>
                        </a:solidFill>
                      </a:endParaRPr>
                    </a:p>
                  </a:txBody>
                  <a:tcPr anchor="ctr">
                    <a:lnL w="3175"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l-GR" sz="1600" noProof="0" dirty="0">
                        <a:solidFill>
                          <a:schemeClr val="tx1">
                            <a:lumMod val="75000"/>
                            <a:lumOff val="2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r>
                        <a:rPr lang="el-GR" sz="1600" noProof="0" dirty="0">
                          <a:solidFill>
                            <a:schemeClr val="tx1">
                              <a:lumMod val="75000"/>
                              <a:lumOff val="25000"/>
                            </a:schemeClr>
                          </a:solidFill>
                        </a:rPr>
                        <a:t>ΕΚΚΛΗΣΙΑ</a:t>
                      </a: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10</a:t>
            </a:fld>
            <a:endParaRPr lang="el-GR" dirty="0"/>
          </a:p>
        </p:txBody>
      </p:sp>
    </p:spTree>
    <p:extLst>
      <p:ext uri="{BB962C8B-B14F-4D97-AF65-F5344CB8AC3E}">
        <p14:creationId xmlns="" xmlns:p14="http://schemas.microsoft.com/office/powerpoint/2010/main" val="2493325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Θέση εικόνας 39" descr="Κοντινό τριγωνικό σχέδιο δόμησης"/>
          <p:cNvPicPr>
            <a:picLocks noGrp="1" noChangeAspect="1"/>
          </p:cNvPicPr>
          <p:nvPr>
            <p:ph type="pic" sz="quarter" idx="13"/>
          </p:nvPr>
        </p:nvPicPr>
        <p:blipFill>
          <a:blip r:embed="rId3" cstate="screen"/>
          <a:srcRect/>
          <a:stretch>
            <a:fillRect/>
          </a:stretch>
        </p:blipFill>
        <p:spPr/>
      </p:pic>
      <p:sp>
        <p:nvSpPr>
          <p:cNvPr id="22" name="Τίτλος 21"/>
          <p:cNvSpPr>
            <a:spLocks noGrp="1"/>
          </p:cNvSpPr>
          <p:nvPr>
            <p:ph type="ctrTitle"/>
          </p:nvPr>
        </p:nvSpPr>
        <p:spPr/>
        <p:txBody>
          <a:bodyPr rtlCol="0"/>
          <a:lstStyle/>
          <a:p>
            <a:pPr algn="ctr" rtl="0"/>
            <a:r>
              <a:rPr lang="el-GR" sz="3200" dirty="0"/>
              <a:t/>
            </a:r>
            <a:br>
              <a:rPr lang="el-GR" sz="3200" dirty="0"/>
            </a:br>
            <a:r>
              <a:rPr lang="el-GR" sz="3200" dirty="0"/>
              <a:t/>
            </a:r>
            <a:br>
              <a:rPr lang="el-GR" sz="3200" dirty="0"/>
            </a:br>
            <a:r>
              <a:rPr lang="el-GR" sz="3200" dirty="0"/>
              <a:t>Οι οργανώσεις ως “ανοικτά οικονομικά και κοινωνικά συστήματα”</a:t>
            </a:r>
          </a:p>
        </p:txBody>
      </p:sp>
      <p:pic>
        <p:nvPicPr>
          <p:cNvPr id="32" name="Θέση εικόνας 31" descr="Μεγάλη ξύλινη σήραγγα"/>
          <p:cNvPicPr>
            <a:picLocks noGrp="1" noChangeAspect="1"/>
          </p:cNvPicPr>
          <p:nvPr>
            <p:ph type="pic" sz="quarter" idx="14"/>
          </p:nvPr>
        </p:nvPicPr>
        <p:blipFill>
          <a:blip r:embed="rId4" cstate="screen"/>
          <a:srcRect/>
          <a:stretch>
            <a:fillRect/>
          </a:stretch>
        </p:blipFill>
        <p:spPr/>
      </p:pic>
      <p:sp>
        <p:nvSpPr>
          <p:cNvPr id="7" name="Ορθογώνιο 6" descr="Διαχωριστική γραμμή κάτω εικόνας"/>
          <p:cNvSpPr/>
          <p:nvPr/>
        </p:nvSpPr>
        <p:spPr>
          <a:xfrm>
            <a:off x="408650" y="352237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Ορθογώνιο 6" descr="Διαχωριστική γραμμή επάνω εικόνας"/>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144145" y="431800"/>
            <a:ext cx="4258945" cy="1409700"/>
          </a:xfrm>
        </p:spPr>
        <p:txBody>
          <a:bodyPr rtlCol="0"/>
          <a:lstStyle/>
          <a:p>
            <a:pPr algn="ctr" rtl="0"/>
            <a:r>
              <a:rPr lang="el-GR" sz="2800" b="1" dirty="0"/>
              <a:t>Έννοια και χαρακτηριστικά των ανοικτών συστημάτων</a:t>
            </a:r>
          </a:p>
        </p:txBody>
      </p:sp>
      <p:sp>
        <p:nvSpPr>
          <p:cNvPr id="3" name="Θέση περιεχομένου 2"/>
          <p:cNvSpPr>
            <a:spLocks noGrp="1"/>
          </p:cNvSpPr>
          <p:nvPr>
            <p:ph idx="1"/>
          </p:nvPr>
        </p:nvSpPr>
        <p:spPr>
          <a:xfrm>
            <a:off x="50800" y="2313305"/>
            <a:ext cx="4491355" cy="3900805"/>
          </a:xfrm>
        </p:spPr>
        <p:txBody>
          <a:bodyPr rtlCol="0"/>
          <a:lstStyle/>
          <a:p>
            <a:pPr rtl="0"/>
            <a:r>
              <a:rPr lang="el-GR"/>
              <a:t>Η </a:t>
            </a:r>
            <a:r>
              <a:rPr lang="el-GR" b="1"/>
              <a:t>γενική θεωρία των συστημάτων</a:t>
            </a:r>
            <a:r>
              <a:rPr lang="el-GR"/>
              <a:t> του  </a:t>
            </a:r>
            <a:r>
              <a:rPr lang="el-GR" b="1"/>
              <a:t>Ludwig von Bertalanffy</a:t>
            </a:r>
            <a:r>
              <a:rPr lang="el-GR"/>
              <a:t>, επέδρασε καθοριστικά στην εξέλιξη της σύγχρονης θεωρίας των οργανώσεων,  καθώς επέτρεψε την μελέτη βασικών στοιχείων των οργανώσεων σε όρους αλληλεπίδρασης, τόσο μεταξύ τους, όσο και με το εξωτερικό περιβάλλον τους.</a:t>
            </a:r>
          </a:p>
          <a:p>
            <a:pPr rtl="0"/>
            <a:endParaRPr lang="el-GR" noProof="1"/>
          </a:p>
          <a:p>
            <a:pPr rtl="0"/>
            <a:r>
              <a:rPr lang="el-GR" noProof="1"/>
              <a:t>Ως </a:t>
            </a:r>
            <a:r>
              <a:rPr lang="el-GR" b="1" noProof="1"/>
              <a:t>σύστημα</a:t>
            </a:r>
            <a:r>
              <a:rPr lang="el-GR" noProof="1"/>
              <a:t> χαρακτηρίζεται μια ολότητα με καθορισμένη συμπεριφορά, που αποτελείται από διάφορα μέρη - στοιχεία, τα οποία βρίσκονται σε δυναμική αλληλοεξάρτηση μεταξύ τους.</a:t>
            </a:r>
          </a:p>
        </p:txBody>
      </p:sp>
      <p:pic>
        <p:nvPicPr>
          <p:cNvPr id="15" name="Θέση εικόνας 14" descr="εναέρια προβολή αυτοκινητοδρόμων μεγάλης πόλης"/>
          <p:cNvPicPr>
            <a:picLocks noGrp="1" noChangeAspect="1"/>
          </p:cNvPicPr>
          <p:nvPr>
            <p:ph type="pic" sz="quarter" idx="13"/>
          </p:nvPr>
        </p:nvPicPr>
        <p:blipFill>
          <a:blip r:embed="rId3" cstate="screen"/>
          <a:srcRect/>
          <a:stretch>
            <a:fillRect/>
          </a:stretch>
        </p:blipFill>
        <p:spPr/>
      </p:pic>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12</a:t>
            </a:fld>
            <a:endParaRPr lang="el-GR" dirty="0"/>
          </a:p>
        </p:txBody>
      </p:sp>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algn="ctr" rtl="0"/>
            <a:r>
              <a:rPr lang="el-GR" dirty="0"/>
              <a:t>Οι οργανώσεις είναι ανοικτά συστήματα,</a:t>
            </a:r>
            <a:br>
              <a:rPr lang="el-GR" dirty="0"/>
            </a:br>
            <a:endParaRPr lang="el-GR" dirty="0"/>
          </a:p>
        </p:txBody>
      </p:sp>
      <p:pic>
        <p:nvPicPr>
          <p:cNvPr id="26" name="Θέση εικόνας 25" descr="Κοντινή εικόνα εσωτερικού υλικού δόμησης"/>
          <p:cNvPicPr>
            <a:picLocks noGrp="1" noChangeAspect="1"/>
          </p:cNvPicPr>
          <p:nvPr>
            <p:ph type="pic" sz="quarter" idx="41"/>
          </p:nvPr>
        </p:nvPicPr>
        <p:blipFill>
          <a:blip r:embed="rId3"/>
          <a:stretch>
            <a:fillRect/>
          </a:stretch>
        </p:blipFill>
        <p:spPr>
          <a:xfrm>
            <a:off x="683800" y="1981486"/>
            <a:ext cx="1476000" cy="1476000"/>
          </a:xfrm>
        </p:spPr>
      </p:pic>
      <p:sp>
        <p:nvSpPr>
          <p:cNvPr id="5" name="Θέση κειμένου 4"/>
          <p:cNvSpPr>
            <a:spLocks noGrp="1"/>
          </p:cNvSpPr>
          <p:nvPr>
            <p:ph type="body" sz="quarter" idx="17"/>
          </p:nvPr>
        </p:nvSpPr>
        <p:spPr/>
        <p:txBody>
          <a:bodyPr rtlCol="0"/>
          <a:lstStyle/>
          <a:p>
            <a:pPr rtl="0"/>
            <a:r>
              <a:rPr lang="el-GR" dirty="0"/>
              <a:t>Αλληλεπιδρούν με τα περιβάλλοντά τους</a:t>
            </a:r>
          </a:p>
        </p:txBody>
      </p:sp>
      <p:pic>
        <p:nvPicPr>
          <p:cNvPr id="28" name="Θέση εικόνας 27" descr="Μολύβι επάνω σε σχέδιο κτιρίου"/>
          <p:cNvPicPr>
            <a:picLocks noGrp="1" noChangeAspect="1"/>
          </p:cNvPicPr>
          <p:nvPr>
            <p:ph type="pic" sz="quarter" idx="42"/>
          </p:nvPr>
        </p:nvPicPr>
        <p:blipFill>
          <a:blip r:embed="rId4"/>
          <a:stretch>
            <a:fillRect/>
          </a:stretch>
        </p:blipFill>
        <p:spPr>
          <a:xfrm>
            <a:off x="3023850" y="1981486"/>
            <a:ext cx="1476000" cy="1476000"/>
          </a:xfrm>
        </p:spPr>
      </p:pic>
      <p:pic>
        <p:nvPicPr>
          <p:cNvPr id="40" name="Γραφικό 39" descr="Βιβλία"/>
          <p:cNvPicPr>
            <a:picLocks noChangeAspect="1"/>
          </p:cNvPicPr>
          <p:nvPr/>
        </p:nvPicPr>
        <p:blipFill>
          <a:blip r:embed="rId5"/>
          <a:stretch>
            <a:fillRect/>
          </a:stretch>
        </p:blipFill>
        <p:spPr>
          <a:xfrm>
            <a:off x="5111894" y="897705"/>
            <a:ext cx="687003" cy="687003"/>
          </a:xfrm>
          <a:prstGeom prst="rect">
            <a:avLst/>
          </a:prstGeom>
        </p:spPr>
      </p:pic>
      <p:sp>
        <p:nvSpPr>
          <p:cNvPr id="7" name="Θέση κειμένου 6"/>
          <p:cNvSpPr>
            <a:spLocks noGrp="1"/>
          </p:cNvSpPr>
          <p:nvPr>
            <p:ph type="body" sz="quarter" idx="33"/>
          </p:nvPr>
        </p:nvSpPr>
        <p:spPr/>
        <p:txBody>
          <a:bodyPr rtlCol="0"/>
          <a:lstStyle/>
          <a:p>
            <a:pPr rtl="0"/>
            <a:r>
              <a:rPr lang="el-GR" dirty="0"/>
              <a:t>Λαμβάνουν εισροές ή ενέργεια από το περιβάλλον τους</a:t>
            </a:r>
          </a:p>
        </p:txBody>
      </p:sp>
      <p:pic>
        <p:nvPicPr>
          <p:cNvPr id="30" name="Θέση εικόνας 29" descr="γωνιακή προβολή ουρανοξύστη από το έδαφος"/>
          <p:cNvPicPr>
            <a:picLocks noGrp="1" noChangeAspect="1"/>
          </p:cNvPicPr>
          <p:nvPr>
            <p:ph type="pic" sz="quarter" idx="43"/>
          </p:nvPr>
        </p:nvPicPr>
        <p:blipFill>
          <a:blip r:embed="rId6"/>
          <a:stretch>
            <a:fillRect/>
          </a:stretch>
        </p:blipFill>
        <p:spPr>
          <a:xfrm>
            <a:off x="5363900" y="1981485"/>
            <a:ext cx="1475999" cy="1475999"/>
          </a:xfrm>
        </p:spPr>
      </p:pic>
      <p:sp>
        <p:nvSpPr>
          <p:cNvPr id="9" name="Θέση κειμένου 8"/>
          <p:cNvSpPr>
            <a:spLocks noGrp="1"/>
          </p:cNvSpPr>
          <p:nvPr>
            <p:ph type="body" sz="quarter" idx="35"/>
          </p:nvPr>
        </p:nvSpPr>
        <p:spPr>
          <a:xfrm>
            <a:off x="5111750" y="3971290"/>
            <a:ext cx="1979930" cy="1339215"/>
          </a:xfrm>
        </p:spPr>
        <p:txBody>
          <a:bodyPr rtlCol="0"/>
          <a:lstStyle/>
          <a:p>
            <a:pPr rtl="0"/>
            <a:r>
              <a:rPr lang="el-GR" dirty="0"/>
              <a:t>Μετατρέπουν τις εισροές πόρων σε εκροές προϊόντων (αγαθών και υπηρεσιών)</a:t>
            </a:r>
          </a:p>
        </p:txBody>
      </p:sp>
      <p:pic>
        <p:nvPicPr>
          <p:cNvPr id="32" name="Θέση εικόνας 31" descr="εναέρια προβολή δικτύου αυτοκινητοδρόμων σε μεγάλη πόλη"/>
          <p:cNvPicPr>
            <a:picLocks noGrp="1" noChangeAspect="1"/>
          </p:cNvPicPr>
          <p:nvPr>
            <p:ph type="pic" sz="quarter" idx="44"/>
          </p:nvPr>
        </p:nvPicPr>
        <p:blipFill>
          <a:blip r:embed="rId7"/>
          <a:stretch>
            <a:fillRect/>
          </a:stretch>
        </p:blipFill>
        <p:spPr>
          <a:xfrm>
            <a:off x="7703950" y="1981486"/>
            <a:ext cx="1476000" cy="1476000"/>
          </a:xfrm>
        </p:spPr>
      </p:pic>
      <p:pic>
        <p:nvPicPr>
          <p:cNvPr id="45" name="Γραφικό 44" descr="Φοίνικας"/>
          <p:cNvPicPr>
            <a:picLocks noChangeAspect="1"/>
          </p:cNvPicPr>
          <p:nvPr/>
        </p:nvPicPr>
        <p:blipFill>
          <a:blip r:embed="rId8"/>
          <a:stretch>
            <a:fillRect/>
          </a:stretch>
        </p:blipFill>
        <p:spPr>
          <a:xfrm>
            <a:off x="9834373" y="863355"/>
            <a:ext cx="755703" cy="755703"/>
          </a:xfrm>
          <a:prstGeom prst="rect">
            <a:avLst/>
          </a:prstGeom>
        </p:spPr>
      </p:pic>
      <p:sp>
        <p:nvSpPr>
          <p:cNvPr id="11" name="Θέση κειμένου 10"/>
          <p:cNvSpPr>
            <a:spLocks noGrp="1"/>
          </p:cNvSpPr>
          <p:nvPr>
            <p:ph type="body" sz="quarter" idx="37"/>
          </p:nvPr>
        </p:nvSpPr>
        <p:spPr/>
        <p:txBody>
          <a:bodyPr rtlCol="0"/>
          <a:lstStyle/>
          <a:p>
            <a:pPr rtl="0"/>
            <a:r>
              <a:rPr lang="el-GR" dirty="0"/>
              <a:t>Διαχέουν τις εκροές τους στο περιβάλλον τους</a:t>
            </a:r>
          </a:p>
        </p:txBody>
      </p:sp>
      <p:pic>
        <p:nvPicPr>
          <p:cNvPr id="34" name="Θέση εικόνας 33" descr="εικόνα ουρανοξύστη διαμερισμάτων"/>
          <p:cNvPicPr>
            <a:picLocks noGrp="1" noChangeAspect="1"/>
          </p:cNvPicPr>
          <p:nvPr>
            <p:ph type="pic" sz="quarter" idx="45"/>
          </p:nvPr>
        </p:nvPicPr>
        <p:blipFill>
          <a:blip r:embed="rId9"/>
          <a:stretch>
            <a:fillRect/>
          </a:stretch>
        </p:blipFill>
        <p:spPr>
          <a:xfrm>
            <a:off x="10044000" y="1981486"/>
            <a:ext cx="1476000" cy="1476000"/>
          </a:xfrm>
        </p:spPr>
      </p:pic>
      <p:sp>
        <p:nvSpPr>
          <p:cNvPr id="13" name="Θέση κειμένου 12"/>
          <p:cNvSpPr>
            <a:spLocks noGrp="1"/>
          </p:cNvSpPr>
          <p:nvPr>
            <p:ph type="body" sz="quarter" idx="39"/>
          </p:nvPr>
        </p:nvSpPr>
        <p:spPr/>
        <p:txBody>
          <a:bodyPr rtlCol="0"/>
          <a:lstStyle/>
          <a:p>
            <a:pPr rtl="0"/>
            <a:r>
              <a:rPr lang="el-GR" dirty="0"/>
              <a:t>Το feedback από το περιβάλλον δείχνει πόσο καλά ανταποκρίνεται ένας οργανισμός στις ανάγκες των πελατών και της κοινωνίας</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13</a:t>
            </a:fld>
            <a:endParaRPr lang="el-GR" dirty="0"/>
          </a:p>
        </p:txBody>
      </p:sp>
      <p:sp>
        <p:nvSpPr>
          <p:cNvPr id="15" name="Τίτλος 1"/>
          <p:cNvSpPr>
            <a:spLocks noGrp="1"/>
          </p:cNvSpPr>
          <p:nvPr/>
        </p:nvSpPr>
        <p:spPr>
          <a:xfrm>
            <a:off x="425015" y="695525"/>
            <a:ext cx="11340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algn="ctr" rtl="0"/>
            <a:r>
              <a:rPr lang="el-GR" sz="1500" dirty="0"/>
              <a:t> </a:t>
            </a:r>
            <a:r>
              <a:rPr lang="el-GR" sz="1600" dirty="0"/>
              <a:t>τα οποία αποτελούνται από αλληλένδετα μέρη που λειτουργούν μαζί για την επίτευξη ενός κοινού σκοπού. </a:t>
            </a:r>
          </a:p>
        </p:txBody>
      </p:sp>
      <p:sp>
        <p:nvSpPr>
          <p:cNvPr id="29" name="Τίτλος 1"/>
          <p:cNvSpPr>
            <a:spLocks noGrp="1"/>
          </p:cNvSpPr>
          <p:nvPr/>
        </p:nvSpPr>
        <p:spPr>
          <a:xfrm>
            <a:off x="5945505" y="1038225"/>
            <a:ext cx="9144000" cy="17551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l-GR" dirty="0"/>
          </a:p>
        </p:txBody>
      </p:sp>
      <p:grpSp>
        <p:nvGrpSpPr>
          <p:cNvPr id="31" name="Γραφικό 4" descr="Κοινή χρήση"/>
          <p:cNvGrpSpPr/>
          <p:nvPr/>
        </p:nvGrpSpPr>
        <p:grpSpPr>
          <a:xfrm>
            <a:off x="8122285" y="2513965"/>
            <a:ext cx="758190" cy="554355"/>
            <a:chOff x="5683091" y="3030538"/>
            <a:chExt cx="911366" cy="772318"/>
          </a:xfrm>
          <a:effectLst/>
        </p:grpSpPr>
        <p:sp>
          <p:nvSpPr>
            <p:cNvPr id="33" name="Ελεύθερη σχεδίαση: Σχήμα 10"/>
            <p:cNvSpPr/>
            <p:nvPr/>
          </p:nvSpPr>
          <p:spPr>
            <a:xfrm>
              <a:off x="5889607" y="3030538"/>
              <a:ext cx="704850" cy="571500"/>
            </a:xfrm>
            <a:custGeom>
              <a:avLst/>
              <a:gdLst>
                <a:gd name="connsiteX0" fmla="*/ 702469 w 704850"/>
                <a:gd name="connsiteY0" fmla="*/ 235744 h 571500"/>
                <a:gd name="connsiteX1" fmla="*/ 430054 w 704850"/>
                <a:gd name="connsiteY1" fmla="*/ 7144 h 571500"/>
                <a:gd name="connsiteX2" fmla="*/ 430054 w 704850"/>
                <a:gd name="connsiteY2" fmla="*/ 140494 h 571500"/>
                <a:gd name="connsiteX3" fmla="*/ 7144 w 704850"/>
                <a:gd name="connsiteY3" fmla="*/ 569119 h 571500"/>
                <a:gd name="connsiteX4" fmla="*/ 430054 w 704850"/>
                <a:gd name="connsiteY4" fmla="*/ 340519 h 571500"/>
                <a:gd name="connsiteX5" fmla="*/ 430054 w 704850"/>
                <a:gd name="connsiteY5" fmla="*/ 464344 h 571500"/>
                <a:gd name="connsiteX6" fmla="*/ 702469 w 704850"/>
                <a:gd name="connsiteY6" fmla="*/ 2357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850" h="571500">
                  <a:moveTo>
                    <a:pt x="702469" y="235744"/>
                  </a:moveTo>
                  <a:lnTo>
                    <a:pt x="430054" y="7144"/>
                  </a:lnTo>
                  <a:lnTo>
                    <a:pt x="430054" y="140494"/>
                  </a:lnTo>
                  <a:cubicBezTo>
                    <a:pt x="12859" y="144304"/>
                    <a:pt x="7144" y="569119"/>
                    <a:pt x="7144" y="569119"/>
                  </a:cubicBezTo>
                  <a:cubicBezTo>
                    <a:pt x="7144" y="569119"/>
                    <a:pt x="95726" y="343376"/>
                    <a:pt x="430054" y="340519"/>
                  </a:cubicBezTo>
                  <a:lnTo>
                    <a:pt x="430054" y="464344"/>
                  </a:lnTo>
                  <a:lnTo>
                    <a:pt x="702469" y="235744"/>
                  </a:lnTo>
                  <a:close/>
                </a:path>
              </a:pathLst>
            </a:custGeom>
            <a:solidFill>
              <a:schemeClr val="bg1"/>
            </a:solidFill>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dirty="0">
                <a:solidFill>
                  <a:schemeClr val="bg1"/>
                </a:solidFill>
                <a:highlight>
                  <a:srgbClr val="FFFF00"/>
                </a:highlight>
              </a:endParaRPr>
            </a:p>
          </p:txBody>
        </p:sp>
        <p:sp>
          <p:nvSpPr>
            <p:cNvPr id="35" name="Ελεύθερη σχεδίαση: Σχήμα 11"/>
            <p:cNvSpPr/>
            <p:nvPr/>
          </p:nvSpPr>
          <p:spPr>
            <a:xfrm>
              <a:off x="5683091" y="3088481"/>
              <a:ext cx="714375" cy="714375"/>
            </a:xfrm>
            <a:custGeom>
              <a:avLst/>
              <a:gdLst>
                <a:gd name="connsiteX0" fmla="*/ 654844 w 714375"/>
                <a:gd name="connsiteY0" fmla="*/ 411956 h 714375"/>
                <a:gd name="connsiteX1" fmla="*/ 654844 w 714375"/>
                <a:gd name="connsiteY1" fmla="*/ 654844 h 714375"/>
                <a:gd name="connsiteX2" fmla="*/ 64294 w 714375"/>
                <a:gd name="connsiteY2" fmla="*/ 654844 h 714375"/>
                <a:gd name="connsiteX3" fmla="*/ 64294 w 714375"/>
                <a:gd name="connsiteY3" fmla="*/ 64294 h 714375"/>
                <a:gd name="connsiteX4" fmla="*/ 489109 w 714375"/>
                <a:gd name="connsiteY4" fmla="*/ 64294 h 714375"/>
                <a:gd name="connsiteX5" fmla="*/ 489109 w 714375"/>
                <a:gd name="connsiteY5" fmla="*/ 7144 h 714375"/>
                <a:gd name="connsiteX6" fmla="*/ 7144 w 714375"/>
                <a:gd name="connsiteY6" fmla="*/ 7144 h 714375"/>
                <a:gd name="connsiteX7" fmla="*/ 7144 w 714375"/>
                <a:gd name="connsiteY7" fmla="*/ 711994 h 714375"/>
                <a:gd name="connsiteX8" fmla="*/ 711994 w 714375"/>
                <a:gd name="connsiteY8" fmla="*/ 709136 h 714375"/>
                <a:gd name="connsiteX9" fmla="*/ 711994 w 714375"/>
                <a:gd name="connsiteY9" fmla="*/ 363379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375" h="714375">
                  <a:moveTo>
                    <a:pt x="654844" y="411956"/>
                  </a:moveTo>
                  <a:lnTo>
                    <a:pt x="654844" y="654844"/>
                  </a:lnTo>
                  <a:lnTo>
                    <a:pt x="64294" y="654844"/>
                  </a:lnTo>
                  <a:lnTo>
                    <a:pt x="64294" y="64294"/>
                  </a:lnTo>
                  <a:lnTo>
                    <a:pt x="489109" y="64294"/>
                  </a:lnTo>
                  <a:lnTo>
                    <a:pt x="489109" y="7144"/>
                  </a:lnTo>
                  <a:lnTo>
                    <a:pt x="7144" y="7144"/>
                  </a:lnTo>
                  <a:lnTo>
                    <a:pt x="7144" y="711994"/>
                  </a:lnTo>
                  <a:lnTo>
                    <a:pt x="711994" y="709136"/>
                  </a:lnTo>
                  <a:lnTo>
                    <a:pt x="711994" y="363379"/>
                  </a:lnTo>
                  <a:close/>
                </a:path>
              </a:pathLst>
            </a:custGeom>
            <a:solidFill>
              <a:schemeClr val="bg1"/>
            </a:solidFill>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sp>
        <p:nvSpPr>
          <p:cNvPr id="43" name="Τίτλος 1"/>
          <p:cNvSpPr>
            <a:spLocks noGrp="1"/>
          </p:cNvSpPr>
          <p:nvPr/>
        </p:nvSpPr>
        <p:spPr>
          <a:xfrm>
            <a:off x="-3736975" y="171323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l-GR" dirty="0"/>
          </a:p>
        </p:txBody>
      </p:sp>
      <p:grpSp>
        <p:nvGrpSpPr>
          <p:cNvPr id="44" name="Γραφικό 6" descr="Λήψη"/>
          <p:cNvGrpSpPr/>
          <p:nvPr/>
        </p:nvGrpSpPr>
        <p:grpSpPr>
          <a:xfrm>
            <a:off x="3309620" y="2332355"/>
            <a:ext cx="908685" cy="747395"/>
            <a:chOff x="8567738" y="1730375"/>
            <a:chExt cx="914400" cy="914400"/>
          </a:xfrm>
          <a:solidFill>
            <a:schemeClr val="bg1"/>
          </a:solidFill>
        </p:grpSpPr>
        <p:sp>
          <p:nvSpPr>
            <p:cNvPr id="46" name="Ελεύθερη σχεδίαση: Σχήμα 14"/>
            <p:cNvSpPr/>
            <p:nvPr/>
          </p:nvSpPr>
          <p:spPr>
            <a:xfrm>
              <a:off x="8822532" y="1875631"/>
              <a:ext cx="400050" cy="504825"/>
            </a:xfrm>
            <a:custGeom>
              <a:avLst/>
              <a:gdLst>
                <a:gd name="connsiteX0" fmla="*/ 397669 w 400050"/>
                <a:gd name="connsiteY0" fmla="*/ 273844 h 504825"/>
                <a:gd name="connsiteX1" fmla="*/ 278606 w 400050"/>
                <a:gd name="connsiteY1" fmla="*/ 273844 h 504825"/>
                <a:gd name="connsiteX2" fmla="*/ 278606 w 400050"/>
                <a:gd name="connsiteY2" fmla="*/ 7144 h 504825"/>
                <a:gd name="connsiteX3" fmla="*/ 126206 w 400050"/>
                <a:gd name="connsiteY3" fmla="*/ 7144 h 504825"/>
                <a:gd name="connsiteX4" fmla="*/ 126206 w 400050"/>
                <a:gd name="connsiteY4" fmla="*/ 273844 h 504825"/>
                <a:gd name="connsiteX5" fmla="*/ 7144 w 400050"/>
                <a:gd name="connsiteY5" fmla="*/ 273844 h 504825"/>
                <a:gd name="connsiteX6" fmla="*/ 202406 w 400050"/>
                <a:gd name="connsiteY6" fmla="*/ 502444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504825">
                  <a:moveTo>
                    <a:pt x="397669" y="273844"/>
                  </a:moveTo>
                  <a:lnTo>
                    <a:pt x="278606" y="273844"/>
                  </a:lnTo>
                  <a:lnTo>
                    <a:pt x="278606" y="7144"/>
                  </a:lnTo>
                  <a:lnTo>
                    <a:pt x="126206" y="7144"/>
                  </a:lnTo>
                  <a:lnTo>
                    <a:pt x="126206" y="273844"/>
                  </a:lnTo>
                  <a:lnTo>
                    <a:pt x="7144" y="273844"/>
                  </a:lnTo>
                  <a:lnTo>
                    <a:pt x="202406" y="502444"/>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47" name="Ελεύθερη σχεδίαση: Σχήμα 16"/>
            <p:cNvSpPr/>
            <p:nvPr/>
          </p:nvSpPr>
          <p:spPr>
            <a:xfrm>
              <a:off x="8722519" y="2256631"/>
              <a:ext cx="600075" cy="238125"/>
            </a:xfrm>
            <a:custGeom>
              <a:avLst/>
              <a:gdLst>
                <a:gd name="connsiteX0" fmla="*/ 540544 w 600075"/>
                <a:gd name="connsiteY0" fmla="*/ 7144 h 238125"/>
                <a:gd name="connsiteX1" fmla="*/ 540544 w 600075"/>
                <a:gd name="connsiteY1" fmla="*/ 178594 h 238125"/>
                <a:gd name="connsiteX2" fmla="*/ 64294 w 600075"/>
                <a:gd name="connsiteY2" fmla="*/ 178594 h 238125"/>
                <a:gd name="connsiteX3" fmla="*/ 64294 w 600075"/>
                <a:gd name="connsiteY3" fmla="*/ 7144 h 238125"/>
                <a:gd name="connsiteX4" fmla="*/ 7144 w 600075"/>
                <a:gd name="connsiteY4" fmla="*/ 7144 h 238125"/>
                <a:gd name="connsiteX5" fmla="*/ 7144 w 600075"/>
                <a:gd name="connsiteY5" fmla="*/ 235744 h 238125"/>
                <a:gd name="connsiteX6" fmla="*/ 597694 w 600075"/>
                <a:gd name="connsiteY6" fmla="*/ 235744 h 238125"/>
                <a:gd name="connsiteX7" fmla="*/ 597694 w 600075"/>
                <a:gd name="connsiteY7" fmla="*/ 71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238125">
                  <a:moveTo>
                    <a:pt x="540544" y="7144"/>
                  </a:moveTo>
                  <a:lnTo>
                    <a:pt x="540544" y="178594"/>
                  </a:lnTo>
                  <a:lnTo>
                    <a:pt x="64294" y="178594"/>
                  </a:lnTo>
                  <a:lnTo>
                    <a:pt x="64294" y="7144"/>
                  </a:lnTo>
                  <a:lnTo>
                    <a:pt x="7144" y="7144"/>
                  </a:lnTo>
                  <a:lnTo>
                    <a:pt x="7144" y="235744"/>
                  </a:lnTo>
                  <a:lnTo>
                    <a:pt x="597694" y="235744"/>
                  </a:lnTo>
                  <a:lnTo>
                    <a:pt x="597694" y="7144"/>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48" name="Γραφικό 20" descr="Επανάληψη"/>
          <p:cNvGrpSpPr/>
          <p:nvPr/>
        </p:nvGrpSpPr>
        <p:grpSpPr>
          <a:xfrm>
            <a:off x="1137920" y="2378710"/>
            <a:ext cx="657860" cy="679450"/>
            <a:chOff x="2792404" y="2595563"/>
            <a:chExt cx="914400" cy="914400"/>
          </a:xfrm>
          <a:solidFill>
            <a:schemeClr val="bg1"/>
          </a:solidFill>
        </p:grpSpPr>
        <p:sp>
          <p:nvSpPr>
            <p:cNvPr id="49" name="Ελεύθερη σχεδίαση: Σχήμα 24"/>
            <p:cNvSpPr/>
            <p:nvPr/>
          </p:nvSpPr>
          <p:spPr>
            <a:xfrm>
              <a:off x="2801453" y="2693194"/>
              <a:ext cx="771525" cy="457200"/>
            </a:xfrm>
            <a:custGeom>
              <a:avLst/>
              <a:gdLst>
                <a:gd name="connsiteX0" fmla="*/ 190024 w 771525"/>
                <a:gd name="connsiteY0" fmla="*/ 451009 h 457200"/>
                <a:gd name="connsiteX1" fmla="*/ 372904 w 771525"/>
                <a:gd name="connsiteY1" fmla="*/ 268129 h 457200"/>
                <a:gd name="connsiteX2" fmla="*/ 270986 w 771525"/>
                <a:gd name="connsiteY2" fmla="*/ 268129 h 457200"/>
                <a:gd name="connsiteX3" fmla="*/ 450056 w 771525"/>
                <a:gd name="connsiteY3" fmla="*/ 158591 h 457200"/>
                <a:gd name="connsiteX4" fmla="*/ 582454 w 771525"/>
                <a:gd name="connsiteY4" fmla="*/ 209074 h 457200"/>
                <a:gd name="connsiteX5" fmla="*/ 768191 w 771525"/>
                <a:gd name="connsiteY5" fmla="*/ 209074 h 457200"/>
                <a:gd name="connsiteX6" fmla="*/ 450056 w 771525"/>
                <a:gd name="connsiteY6" fmla="*/ 7144 h 457200"/>
                <a:gd name="connsiteX7" fmla="*/ 110014 w 771525"/>
                <a:gd name="connsiteY7" fmla="*/ 268129 h 457200"/>
                <a:gd name="connsiteX8" fmla="*/ 7144 w 771525"/>
                <a:gd name="connsiteY8" fmla="*/ 268129 h 457200"/>
                <a:gd name="connsiteX9" fmla="*/ 190024 w 771525"/>
                <a:gd name="connsiteY9" fmla="*/ 45100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25" h="457200">
                  <a:moveTo>
                    <a:pt x="190024" y="451009"/>
                  </a:moveTo>
                  <a:lnTo>
                    <a:pt x="372904" y="268129"/>
                  </a:lnTo>
                  <a:lnTo>
                    <a:pt x="270986" y="268129"/>
                  </a:lnTo>
                  <a:cubicBezTo>
                    <a:pt x="304324" y="203359"/>
                    <a:pt x="371951" y="158591"/>
                    <a:pt x="450056" y="158591"/>
                  </a:cubicBezTo>
                  <a:cubicBezTo>
                    <a:pt x="500539" y="158591"/>
                    <a:pt x="547211" y="177641"/>
                    <a:pt x="582454" y="209074"/>
                  </a:cubicBezTo>
                  <a:lnTo>
                    <a:pt x="768191" y="209074"/>
                  </a:lnTo>
                  <a:cubicBezTo>
                    <a:pt x="711994" y="89059"/>
                    <a:pt x="590074" y="7144"/>
                    <a:pt x="450056" y="7144"/>
                  </a:cubicBezTo>
                  <a:cubicBezTo>
                    <a:pt x="287179" y="7144"/>
                    <a:pt x="150019" y="117634"/>
                    <a:pt x="110014" y="268129"/>
                  </a:cubicBezTo>
                  <a:lnTo>
                    <a:pt x="7144" y="268129"/>
                  </a:lnTo>
                  <a:lnTo>
                    <a:pt x="190024" y="451009"/>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0" name="Ελεύθερη σχεδίαση: Σχήμα 25"/>
            <p:cNvSpPr/>
            <p:nvPr/>
          </p:nvSpPr>
          <p:spPr>
            <a:xfrm>
              <a:off x="2925278" y="2954179"/>
              <a:ext cx="771525" cy="457200"/>
            </a:xfrm>
            <a:custGeom>
              <a:avLst/>
              <a:gdLst>
                <a:gd name="connsiteX0" fmla="*/ 768191 w 771525"/>
                <a:gd name="connsiteY0" fmla="*/ 190024 h 457200"/>
                <a:gd name="connsiteX1" fmla="*/ 585311 w 771525"/>
                <a:gd name="connsiteY1" fmla="*/ 7144 h 457200"/>
                <a:gd name="connsiteX2" fmla="*/ 402431 w 771525"/>
                <a:gd name="connsiteY2" fmla="*/ 190024 h 457200"/>
                <a:gd name="connsiteX3" fmla="*/ 505301 w 771525"/>
                <a:gd name="connsiteY3" fmla="*/ 190024 h 457200"/>
                <a:gd name="connsiteX4" fmla="*/ 326231 w 771525"/>
                <a:gd name="connsiteY4" fmla="*/ 299561 h 457200"/>
                <a:gd name="connsiteX5" fmla="*/ 193834 w 771525"/>
                <a:gd name="connsiteY5" fmla="*/ 249079 h 457200"/>
                <a:gd name="connsiteX6" fmla="*/ 7144 w 771525"/>
                <a:gd name="connsiteY6" fmla="*/ 249079 h 457200"/>
                <a:gd name="connsiteX7" fmla="*/ 326231 w 771525"/>
                <a:gd name="connsiteY7" fmla="*/ 451009 h 457200"/>
                <a:gd name="connsiteX8" fmla="*/ 666274 w 771525"/>
                <a:gd name="connsiteY8" fmla="*/ 190024 h 457200"/>
                <a:gd name="connsiteX9" fmla="*/ 768191 w 771525"/>
                <a:gd name="connsiteY9" fmla="*/ 19002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25" h="457200">
                  <a:moveTo>
                    <a:pt x="768191" y="190024"/>
                  </a:moveTo>
                  <a:lnTo>
                    <a:pt x="585311" y="7144"/>
                  </a:lnTo>
                  <a:lnTo>
                    <a:pt x="402431" y="190024"/>
                  </a:lnTo>
                  <a:lnTo>
                    <a:pt x="505301" y="190024"/>
                  </a:lnTo>
                  <a:cubicBezTo>
                    <a:pt x="471964" y="254794"/>
                    <a:pt x="404336" y="299561"/>
                    <a:pt x="326231" y="299561"/>
                  </a:cubicBezTo>
                  <a:cubicBezTo>
                    <a:pt x="275749" y="299561"/>
                    <a:pt x="229076" y="280511"/>
                    <a:pt x="193834" y="249079"/>
                  </a:cubicBezTo>
                  <a:lnTo>
                    <a:pt x="7144" y="249079"/>
                  </a:lnTo>
                  <a:cubicBezTo>
                    <a:pt x="64294" y="369094"/>
                    <a:pt x="185261" y="451009"/>
                    <a:pt x="326231" y="451009"/>
                  </a:cubicBezTo>
                  <a:cubicBezTo>
                    <a:pt x="489109" y="451009"/>
                    <a:pt x="626269" y="340519"/>
                    <a:pt x="666274" y="190024"/>
                  </a:cubicBezTo>
                  <a:lnTo>
                    <a:pt x="768191" y="190024"/>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51" name="Γραφικό 8" descr="Γρανάζια"/>
          <p:cNvGrpSpPr/>
          <p:nvPr/>
        </p:nvGrpSpPr>
        <p:grpSpPr>
          <a:xfrm>
            <a:off x="5668010" y="2355215"/>
            <a:ext cx="857250" cy="696595"/>
            <a:chOff x="7653338" y="3972719"/>
            <a:chExt cx="914400" cy="914400"/>
          </a:xfrm>
          <a:solidFill>
            <a:schemeClr val="bg1"/>
          </a:solidFill>
        </p:grpSpPr>
        <p:sp>
          <p:nvSpPr>
            <p:cNvPr id="52" name="Ελεύθερη σχεδίαση: Σχήμα 27"/>
            <p:cNvSpPr/>
            <p:nvPr/>
          </p:nvSpPr>
          <p:spPr>
            <a:xfrm>
              <a:off x="8008144" y="4046538"/>
              <a:ext cx="419100" cy="419100"/>
            </a:xfrm>
            <a:custGeom>
              <a:avLst/>
              <a:gdLst>
                <a:gd name="connsiteX0" fmla="*/ 210026 w 419100"/>
                <a:gd name="connsiteY0" fmla="*/ 281464 h 419100"/>
                <a:gd name="connsiteX1" fmla="*/ 138589 w 419100"/>
                <a:gd name="connsiteY1" fmla="*/ 210026 h 419100"/>
                <a:gd name="connsiteX2" fmla="*/ 210026 w 419100"/>
                <a:gd name="connsiteY2" fmla="*/ 138589 h 419100"/>
                <a:gd name="connsiteX3" fmla="*/ 281464 w 419100"/>
                <a:gd name="connsiteY3" fmla="*/ 210026 h 419100"/>
                <a:gd name="connsiteX4" fmla="*/ 210026 w 419100"/>
                <a:gd name="connsiteY4" fmla="*/ 281464 h 419100"/>
                <a:gd name="connsiteX5" fmla="*/ 370999 w 419100"/>
                <a:gd name="connsiteY5" fmla="*/ 165259 h 419100"/>
                <a:gd name="connsiteX6" fmla="*/ 355759 w 419100"/>
                <a:gd name="connsiteY6" fmla="*/ 128111 h 419100"/>
                <a:gd name="connsiteX7" fmla="*/ 370999 w 419100"/>
                <a:gd name="connsiteY7" fmla="*/ 83344 h 419100"/>
                <a:gd name="connsiteX8" fmla="*/ 336709 w 419100"/>
                <a:gd name="connsiteY8" fmla="*/ 49054 h 419100"/>
                <a:gd name="connsiteX9" fmla="*/ 291941 w 419100"/>
                <a:gd name="connsiteY9" fmla="*/ 64294 h 419100"/>
                <a:gd name="connsiteX10" fmla="*/ 254794 w 419100"/>
                <a:gd name="connsiteY10" fmla="*/ 49054 h 419100"/>
                <a:gd name="connsiteX11" fmla="*/ 233839 w 419100"/>
                <a:gd name="connsiteY11" fmla="*/ 7144 h 419100"/>
                <a:gd name="connsiteX12" fmla="*/ 186214 w 419100"/>
                <a:gd name="connsiteY12" fmla="*/ 7144 h 419100"/>
                <a:gd name="connsiteX13" fmla="*/ 165259 w 419100"/>
                <a:gd name="connsiteY13" fmla="*/ 49054 h 419100"/>
                <a:gd name="connsiteX14" fmla="*/ 128111 w 419100"/>
                <a:gd name="connsiteY14" fmla="*/ 64294 h 419100"/>
                <a:gd name="connsiteX15" fmla="*/ 83344 w 419100"/>
                <a:gd name="connsiteY15" fmla="*/ 49054 h 419100"/>
                <a:gd name="connsiteX16" fmla="*/ 49054 w 419100"/>
                <a:gd name="connsiteY16" fmla="*/ 83344 h 419100"/>
                <a:gd name="connsiteX17" fmla="*/ 64294 w 419100"/>
                <a:gd name="connsiteY17" fmla="*/ 128111 h 419100"/>
                <a:gd name="connsiteX18" fmla="*/ 49054 w 419100"/>
                <a:gd name="connsiteY18" fmla="*/ 165259 h 419100"/>
                <a:gd name="connsiteX19" fmla="*/ 7144 w 419100"/>
                <a:gd name="connsiteY19" fmla="*/ 186214 h 419100"/>
                <a:gd name="connsiteX20" fmla="*/ 7144 w 419100"/>
                <a:gd name="connsiteY20" fmla="*/ 233839 h 419100"/>
                <a:gd name="connsiteX21" fmla="*/ 49054 w 419100"/>
                <a:gd name="connsiteY21" fmla="*/ 254794 h 419100"/>
                <a:gd name="connsiteX22" fmla="*/ 64294 w 419100"/>
                <a:gd name="connsiteY22" fmla="*/ 291941 h 419100"/>
                <a:gd name="connsiteX23" fmla="*/ 49054 w 419100"/>
                <a:gd name="connsiteY23" fmla="*/ 336709 h 419100"/>
                <a:gd name="connsiteX24" fmla="*/ 82391 w 419100"/>
                <a:gd name="connsiteY24" fmla="*/ 370046 h 419100"/>
                <a:gd name="connsiteX25" fmla="*/ 127159 w 419100"/>
                <a:gd name="connsiteY25" fmla="*/ 354806 h 419100"/>
                <a:gd name="connsiteX26" fmla="*/ 164306 w 419100"/>
                <a:gd name="connsiteY26" fmla="*/ 370046 h 419100"/>
                <a:gd name="connsiteX27" fmla="*/ 185261 w 419100"/>
                <a:gd name="connsiteY27" fmla="*/ 411956 h 419100"/>
                <a:gd name="connsiteX28" fmla="*/ 232886 w 419100"/>
                <a:gd name="connsiteY28" fmla="*/ 411956 h 419100"/>
                <a:gd name="connsiteX29" fmla="*/ 253841 w 419100"/>
                <a:gd name="connsiteY29" fmla="*/ 370046 h 419100"/>
                <a:gd name="connsiteX30" fmla="*/ 290989 w 419100"/>
                <a:gd name="connsiteY30" fmla="*/ 354806 h 419100"/>
                <a:gd name="connsiteX31" fmla="*/ 335756 w 419100"/>
                <a:gd name="connsiteY31" fmla="*/ 370046 h 419100"/>
                <a:gd name="connsiteX32" fmla="*/ 370046 w 419100"/>
                <a:gd name="connsiteY32" fmla="*/ 336709 h 419100"/>
                <a:gd name="connsiteX33" fmla="*/ 354806 w 419100"/>
                <a:gd name="connsiteY33" fmla="*/ 291941 h 419100"/>
                <a:gd name="connsiteX34" fmla="*/ 370999 w 419100"/>
                <a:gd name="connsiteY34" fmla="*/ 254794 h 419100"/>
                <a:gd name="connsiteX35" fmla="*/ 412909 w 419100"/>
                <a:gd name="connsiteY35" fmla="*/ 233839 h 419100"/>
                <a:gd name="connsiteX36" fmla="*/ 412909 w 419100"/>
                <a:gd name="connsiteY36" fmla="*/ 186214 h 419100"/>
                <a:gd name="connsiteX37" fmla="*/ 370999 w 419100"/>
                <a:gd name="connsiteY37" fmla="*/ 16525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00" h="419100">
                  <a:moveTo>
                    <a:pt x="210026" y="281464"/>
                  </a:moveTo>
                  <a:cubicBezTo>
                    <a:pt x="170021" y="281464"/>
                    <a:pt x="138589" y="249079"/>
                    <a:pt x="138589" y="210026"/>
                  </a:cubicBezTo>
                  <a:cubicBezTo>
                    <a:pt x="138589" y="170974"/>
                    <a:pt x="170974" y="138589"/>
                    <a:pt x="210026" y="138589"/>
                  </a:cubicBezTo>
                  <a:cubicBezTo>
                    <a:pt x="250031" y="138589"/>
                    <a:pt x="281464" y="170974"/>
                    <a:pt x="281464" y="210026"/>
                  </a:cubicBezTo>
                  <a:cubicBezTo>
                    <a:pt x="281464" y="249079"/>
                    <a:pt x="249079" y="281464"/>
                    <a:pt x="210026" y="281464"/>
                  </a:cubicBezTo>
                  <a:close/>
                  <a:moveTo>
                    <a:pt x="370999" y="165259"/>
                  </a:moveTo>
                  <a:cubicBezTo>
                    <a:pt x="367189" y="151924"/>
                    <a:pt x="362426" y="139541"/>
                    <a:pt x="355759" y="128111"/>
                  </a:cubicBezTo>
                  <a:lnTo>
                    <a:pt x="370999" y="83344"/>
                  </a:lnTo>
                  <a:lnTo>
                    <a:pt x="336709" y="49054"/>
                  </a:lnTo>
                  <a:lnTo>
                    <a:pt x="291941" y="64294"/>
                  </a:lnTo>
                  <a:cubicBezTo>
                    <a:pt x="280511" y="57626"/>
                    <a:pt x="268129" y="52864"/>
                    <a:pt x="254794" y="49054"/>
                  </a:cubicBezTo>
                  <a:lnTo>
                    <a:pt x="233839" y="7144"/>
                  </a:lnTo>
                  <a:lnTo>
                    <a:pt x="186214" y="7144"/>
                  </a:lnTo>
                  <a:lnTo>
                    <a:pt x="165259" y="49054"/>
                  </a:lnTo>
                  <a:cubicBezTo>
                    <a:pt x="151924" y="52864"/>
                    <a:pt x="139541" y="57626"/>
                    <a:pt x="128111" y="64294"/>
                  </a:cubicBezTo>
                  <a:lnTo>
                    <a:pt x="83344" y="49054"/>
                  </a:lnTo>
                  <a:lnTo>
                    <a:pt x="49054" y="83344"/>
                  </a:lnTo>
                  <a:lnTo>
                    <a:pt x="64294" y="128111"/>
                  </a:lnTo>
                  <a:cubicBezTo>
                    <a:pt x="57626" y="139541"/>
                    <a:pt x="52864" y="151924"/>
                    <a:pt x="49054" y="165259"/>
                  </a:cubicBezTo>
                  <a:lnTo>
                    <a:pt x="7144" y="186214"/>
                  </a:lnTo>
                  <a:lnTo>
                    <a:pt x="7144" y="233839"/>
                  </a:lnTo>
                  <a:lnTo>
                    <a:pt x="49054" y="254794"/>
                  </a:lnTo>
                  <a:cubicBezTo>
                    <a:pt x="52864" y="268129"/>
                    <a:pt x="57626" y="280511"/>
                    <a:pt x="64294" y="291941"/>
                  </a:cubicBezTo>
                  <a:lnTo>
                    <a:pt x="49054" y="336709"/>
                  </a:lnTo>
                  <a:lnTo>
                    <a:pt x="82391" y="370046"/>
                  </a:lnTo>
                  <a:lnTo>
                    <a:pt x="127159" y="354806"/>
                  </a:lnTo>
                  <a:cubicBezTo>
                    <a:pt x="138589" y="361474"/>
                    <a:pt x="150971" y="366236"/>
                    <a:pt x="164306" y="370046"/>
                  </a:cubicBezTo>
                  <a:lnTo>
                    <a:pt x="185261" y="411956"/>
                  </a:lnTo>
                  <a:lnTo>
                    <a:pt x="232886" y="411956"/>
                  </a:lnTo>
                  <a:lnTo>
                    <a:pt x="253841" y="370046"/>
                  </a:lnTo>
                  <a:cubicBezTo>
                    <a:pt x="267176" y="366236"/>
                    <a:pt x="279559" y="361474"/>
                    <a:pt x="290989" y="354806"/>
                  </a:cubicBezTo>
                  <a:lnTo>
                    <a:pt x="335756" y="370046"/>
                  </a:lnTo>
                  <a:lnTo>
                    <a:pt x="370046" y="336709"/>
                  </a:lnTo>
                  <a:lnTo>
                    <a:pt x="354806" y="291941"/>
                  </a:lnTo>
                  <a:cubicBezTo>
                    <a:pt x="361474" y="280511"/>
                    <a:pt x="367189" y="267176"/>
                    <a:pt x="370999" y="254794"/>
                  </a:cubicBezTo>
                  <a:lnTo>
                    <a:pt x="412909" y="233839"/>
                  </a:lnTo>
                  <a:lnTo>
                    <a:pt x="412909" y="186214"/>
                  </a:lnTo>
                  <a:lnTo>
                    <a:pt x="370999" y="165259"/>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3" name="Ελεύθερη σχεδίαση: Σχήμα 28"/>
            <p:cNvSpPr/>
            <p:nvPr/>
          </p:nvSpPr>
          <p:spPr>
            <a:xfrm>
              <a:off x="7792879" y="4393248"/>
              <a:ext cx="419100" cy="419100"/>
            </a:xfrm>
            <a:custGeom>
              <a:avLst/>
              <a:gdLst>
                <a:gd name="connsiteX0" fmla="*/ 210026 w 419100"/>
                <a:gd name="connsiteY0" fmla="*/ 281464 h 419100"/>
                <a:gd name="connsiteX1" fmla="*/ 138589 w 419100"/>
                <a:gd name="connsiteY1" fmla="*/ 210026 h 419100"/>
                <a:gd name="connsiteX2" fmla="*/ 210026 w 419100"/>
                <a:gd name="connsiteY2" fmla="*/ 138589 h 419100"/>
                <a:gd name="connsiteX3" fmla="*/ 281464 w 419100"/>
                <a:gd name="connsiteY3" fmla="*/ 210026 h 419100"/>
                <a:gd name="connsiteX4" fmla="*/ 210026 w 419100"/>
                <a:gd name="connsiteY4" fmla="*/ 281464 h 419100"/>
                <a:gd name="connsiteX5" fmla="*/ 210026 w 419100"/>
                <a:gd name="connsiteY5" fmla="*/ 281464 h 419100"/>
                <a:gd name="connsiteX6" fmla="*/ 355759 w 419100"/>
                <a:gd name="connsiteY6" fmla="*/ 128111 h 419100"/>
                <a:gd name="connsiteX7" fmla="*/ 370999 w 419100"/>
                <a:gd name="connsiteY7" fmla="*/ 83344 h 419100"/>
                <a:gd name="connsiteX8" fmla="*/ 336709 w 419100"/>
                <a:gd name="connsiteY8" fmla="*/ 49054 h 419100"/>
                <a:gd name="connsiteX9" fmla="*/ 291941 w 419100"/>
                <a:gd name="connsiteY9" fmla="*/ 64294 h 419100"/>
                <a:gd name="connsiteX10" fmla="*/ 254794 w 419100"/>
                <a:gd name="connsiteY10" fmla="*/ 49054 h 419100"/>
                <a:gd name="connsiteX11" fmla="*/ 233839 w 419100"/>
                <a:gd name="connsiteY11" fmla="*/ 7144 h 419100"/>
                <a:gd name="connsiteX12" fmla="*/ 186214 w 419100"/>
                <a:gd name="connsiteY12" fmla="*/ 7144 h 419100"/>
                <a:gd name="connsiteX13" fmla="*/ 165259 w 419100"/>
                <a:gd name="connsiteY13" fmla="*/ 49054 h 419100"/>
                <a:gd name="connsiteX14" fmla="*/ 128111 w 419100"/>
                <a:gd name="connsiteY14" fmla="*/ 64294 h 419100"/>
                <a:gd name="connsiteX15" fmla="*/ 83344 w 419100"/>
                <a:gd name="connsiteY15" fmla="*/ 49054 h 419100"/>
                <a:gd name="connsiteX16" fmla="*/ 50006 w 419100"/>
                <a:gd name="connsiteY16" fmla="*/ 82391 h 419100"/>
                <a:gd name="connsiteX17" fmla="*/ 64294 w 419100"/>
                <a:gd name="connsiteY17" fmla="*/ 127159 h 419100"/>
                <a:gd name="connsiteX18" fmla="*/ 49054 w 419100"/>
                <a:gd name="connsiteY18" fmla="*/ 164306 h 419100"/>
                <a:gd name="connsiteX19" fmla="*/ 7144 w 419100"/>
                <a:gd name="connsiteY19" fmla="*/ 185261 h 419100"/>
                <a:gd name="connsiteX20" fmla="*/ 7144 w 419100"/>
                <a:gd name="connsiteY20" fmla="*/ 232886 h 419100"/>
                <a:gd name="connsiteX21" fmla="*/ 49054 w 419100"/>
                <a:gd name="connsiteY21" fmla="*/ 253841 h 419100"/>
                <a:gd name="connsiteX22" fmla="*/ 64294 w 419100"/>
                <a:gd name="connsiteY22" fmla="*/ 290989 h 419100"/>
                <a:gd name="connsiteX23" fmla="*/ 50006 w 419100"/>
                <a:gd name="connsiteY23" fmla="*/ 335756 h 419100"/>
                <a:gd name="connsiteX24" fmla="*/ 83344 w 419100"/>
                <a:gd name="connsiteY24" fmla="*/ 369094 h 419100"/>
                <a:gd name="connsiteX25" fmla="*/ 128111 w 419100"/>
                <a:gd name="connsiteY25" fmla="*/ 354806 h 419100"/>
                <a:gd name="connsiteX26" fmla="*/ 165259 w 419100"/>
                <a:gd name="connsiteY26" fmla="*/ 370046 h 419100"/>
                <a:gd name="connsiteX27" fmla="*/ 186214 w 419100"/>
                <a:gd name="connsiteY27" fmla="*/ 411956 h 419100"/>
                <a:gd name="connsiteX28" fmla="*/ 233839 w 419100"/>
                <a:gd name="connsiteY28" fmla="*/ 411956 h 419100"/>
                <a:gd name="connsiteX29" fmla="*/ 254794 w 419100"/>
                <a:gd name="connsiteY29" fmla="*/ 370046 h 419100"/>
                <a:gd name="connsiteX30" fmla="*/ 291941 w 419100"/>
                <a:gd name="connsiteY30" fmla="*/ 354806 h 419100"/>
                <a:gd name="connsiteX31" fmla="*/ 336709 w 419100"/>
                <a:gd name="connsiteY31" fmla="*/ 370046 h 419100"/>
                <a:gd name="connsiteX32" fmla="*/ 370046 w 419100"/>
                <a:gd name="connsiteY32" fmla="*/ 335756 h 419100"/>
                <a:gd name="connsiteX33" fmla="*/ 355759 w 419100"/>
                <a:gd name="connsiteY33" fmla="*/ 291941 h 419100"/>
                <a:gd name="connsiteX34" fmla="*/ 370999 w 419100"/>
                <a:gd name="connsiteY34" fmla="*/ 254794 h 419100"/>
                <a:gd name="connsiteX35" fmla="*/ 412909 w 419100"/>
                <a:gd name="connsiteY35" fmla="*/ 233839 h 419100"/>
                <a:gd name="connsiteX36" fmla="*/ 412909 w 419100"/>
                <a:gd name="connsiteY36" fmla="*/ 186214 h 419100"/>
                <a:gd name="connsiteX37" fmla="*/ 370999 w 419100"/>
                <a:gd name="connsiteY37" fmla="*/ 165259 h 419100"/>
                <a:gd name="connsiteX38" fmla="*/ 355759 w 419100"/>
                <a:gd name="connsiteY38" fmla="*/ 12811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9100" h="419100">
                  <a:moveTo>
                    <a:pt x="210026" y="281464"/>
                  </a:moveTo>
                  <a:cubicBezTo>
                    <a:pt x="170021" y="281464"/>
                    <a:pt x="138589" y="249079"/>
                    <a:pt x="138589" y="210026"/>
                  </a:cubicBezTo>
                  <a:cubicBezTo>
                    <a:pt x="138589" y="170021"/>
                    <a:pt x="170974" y="138589"/>
                    <a:pt x="210026" y="138589"/>
                  </a:cubicBezTo>
                  <a:cubicBezTo>
                    <a:pt x="250031" y="138589"/>
                    <a:pt x="281464" y="170974"/>
                    <a:pt x="281464" y="210026"/>
                  </a:cubicBezTo>
                  <a:cubicBezTo>
                    <a:pt x="281464" y="249079"/>
                    <a:pt x="250031" y="281464"/>
                    <a:pt x="210026" y="281464"/>
                  </a:cubicBezTo>
                  <a:lnTo>
                    <a:pt x="210026" y="281464"/>
                  </a:lnTo>
                  <a:close/>
                  <a:moveTo>
                    <a:pt x="355759" y="128111"/>
                  </a:moveTo>
                  <a:lnTo>
                    <a:pt x="370999" y="83344"/>
                  </a:lnTo>
                  <a:lnTo>
                    <a:pt x="336709" y="49054"/>
                  </a:lnTo>
                  <a:lnTo>
                    <a:pt x="291941" y="64294"/>
                  </a:lnTo>
                  <a:cubicBezTo>
                    <a:pt x="280511" y="57626"/>
                    <a:pt x="267176" y="52864"/>
                    <a:pt x="254794" y="49054"/>
                  </a:cubicBezTo>
                  <a:lnTo>
                    <a:pt x="233839" y="7144"/>
                  </a:lnTo>
                  <a:lnTo>
                    <a:pt x="186214" y="7144"/>
                  </a:lnTo>
                  <a:lnTo>
                    <a:pt x="165259" y="49054"/>
                  </a:lnTo>
                  <a:cubicBezTo>
                    <a:pt x="151924" y="52864"/>
                    <a:pt x="139541" y="57626"/>
                    <a:pt x="128111" y="64294"/>
                  </a:cubicBezTo>
                  <a:lnTo>
                    <a:pt x="83344" y="49054"/>
                  </a:lnTo>
                  <a:lnTo>
                    <a:pt x="50006" y="82391"/>
                  </a:lnTo>
                  <a:lnTo>
                    <a:pt x="64294" y="127159"/>
                  </a:lnTo>
                  <a:cubicBezTo>
                    <a:pt x="57626" y="138589"/>
                    <a:pt x="52864" y="151924"/>
                    <a:pt x="49054" y="164306"/>
                  </a:cubicBezTo>
                  <a:lnTo>
                    <a:pt x="7144" y="185261"/>
                  </a:lnTo>
                  <a:lnTo>
                    <a:pt x="7144" y="232886"/>
                  </a:lnTo>
                  <a:lnTo>
                    <a:pt x="49054" y="253841"/>
                  </a:lnTo>
                  <a:cubicBezTo>
                    <a:pt x="52864" y="267176"/>
                    <a:pt x="57626" y="279559"/>
                    <a:pt x="64294" y="290989"/>
                  </a:cubicBezTo>
                  <a:lnTo>
                    <a:pt x="50006" y="335756"/>
                  </a:lnTo>
                  <a:lnTo>
                    <a:pt x="83344" y="369094"/>
                  </a:lnTo>
                  <a:lnTo>
                    <a:pt x="128111" y="354806"/>
                  </a:lnTo>
                  <a:cubicBezTo>
                    <a:pt x="139541" y="361474"/>
                    <a:pt x="151924" y="366236"/>
                    <a:pt x="165259" y="370046"/>
                  </a:cubicBezTo>
                  <a:lnTo>
                    <a:pt x="186214" y="411956"/>
                  </a:lnTo>
                  <a:lnTo>
                    <a:pt x="233839" y="411956"/>
                  </a:lnTo>
                  <a:lnTo>
                    <a:pt x="254794" y="370046"/>
                  </a:lnTo>
                  <a:cubicBezTo>
                    <a:pt x="268129" y="366236"/>
                    <a:pt x="280511" y="361474"/>
                    <a:pt x="291941" y="354806"/>
                  </a:cubicBezTo>
                  <a:lnTo>
                    <a:pt x="336709" y="370046"/>
                  </a:lnTo>
                  <a:lnTo>
                    <a:pt x="370046" y="335756"/>
                  </a:lnTo>
                  <a:lnTo>
                    <a:pt x="355759" y="291941"/>
                  </a:lnTo>
                  <a:cubicBezTo>
                    <a:pt x="362426" y="280511"/>
                    <a:pt x="367189" y="268129"/>
                    <a:pt x="370999" y="254794"/>
                  </a:cubicBezTo>
                  <a:lnTo>
                    <a:pt x="412909" y="233839"/>
                  </a:lnTo>
                  <a:lnTo>
                    <a:pt x="412909" y="186214"/>
                  </a:lnTo>
                  <a:lnTo>
                    <a:pt x="370999" y="165259"/>
                  </a:lnTo>
                  <a:cubicBezTo>
                    <a:pt x="367189" y="151924"/>
                    <a:pt x="362426" y="139541"/>
                    <a:pt x="355759" y="128111"/>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sp>
        <p:nvSpPr>
          <p:cNvPr id="55"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pSp>
        <p:nvGrpSpPr>
          <p:cNvPr id="56" name="Γραφικό 30" descr="Ομάδα"/>
          <p:cNvGrpSpPr/>
          <p:nvPr/>
        </p:nvGrpSpPr>
        <p:grpSpPr>
          <a:xfrm>
            <a:off x="10398438" y="2467797"/>
            <a:ext cx="690709" cy="572396"/>
            <a:chOff x="5680220" y="3052286"/>
            <a:chExt cx="826784" cy="753428"/>
          </a:xfrm>
          <a:solidFill>
            <a:schemeClr val="bg1"/>
          </a:solidFill>
        </p:grpSpPr>
        <p:sp>
          <p:nvSpPr>
            <p:cNvPr id="57" name="Ελεύθερη σχεδίαση: Σχήμα 32"/>
            <p:cNvSpPr/>
            <p:nvPr/>
          </p:nvSpPr>
          <p:spPr>
            <a:xfrm>
              <a:off x="626030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8" name="Ελεύθερη σχεδίαση: Σχήμα 33"/>
            <p:cNvSpPr/>
            <p:nvPr/>
          </p:nvSpPr>
          <p:spPr>
            <a:xfrm>
              <a:off x="578405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9" name="Ελεύθερη σχεδίαση: Σχήμα 34"/>
            <p:cNvSpPr/>
            <p:nvPr/>
          </p:nvSpPr>
          <p:spPr>
            <a:xfrm>
              <a:off x="6022181"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60" name="Ελεύθερη σχεδίαση: Σχήμα 35"/>
            <p:cNvSpPr/>
            <p:nvPr/>
          </p:nvSpPr>
          <p:spPr>
            <a:xfrm>
              <a:off x="5962816" y="3205639"/>
              <a:ext cx="352425" cy="600075"/>
            </a:xfrm>
            <a:custGeom>
              <a:avLst/>
              <a:gdLst>
                <a:gd name="connsiteX0" fmla="*/ 345295 w 352425"/>
                <a:gd name="connsiteY0" fmla="*/ 230981 h 600075"/>
                <a:gd name="connsiteX1" fmla="*/ 302432 w 352425"/>
                <a:gd name="connsiteY1" fmla="*/ 72866 h 600075"/>
                <a:gd name="connsiteX2" fmla="*/ 293860 w 352425"/>
                <a:gd name="connsiteY2" fmla="*/ 57626 h 600075"/>
                <a:gd name="connsiteX3" fmla="*/ 228137 w 352425"/>
                <a:gd name="connsiteY3" fmla="*/ 15716 h 600075"/>
                <a:gd name="connsiteX4" fmla="*/ 176702 w 352425"/>
                <a:gd name="connsiteY4" fmla="*/ 7144 h 600075"/>
                <a:gd name="connsiteX5" fmla="*/ 125267 w 352425"/>
                <a:gd name="connsiteY5" fmla="*/ 15716 h 600075"/>
                <a:gd name="connsiteX6" fmla="*/ 59545 w 352425"/>
                <a:gd name="connsiteY6" fmla="*/ 57626 h 600075"/>
                <a:gd name="connsiteX7" fmla="*/ 50972 w 352425"/>
                <a:gd name="connsiteY7" fmla="*/ 72866 h 600075"/>
                <a:gd name="connsiteX8" fmla="*/ 8110 w 352425"/>
                <a:gd name="connsiteY8" fmla="*/ 230981 h 600075"/>
                <a:gd name="connsiteX9" fmla="*/ 28112 w 352425"/>
                <a:gd name="connsiteY9" fmla="*/ 267176 h 600075"/>
                <a:gd name="connsiteX10" fmla="*/ 35732 w 352425"/>
                <a:gd name="connsiteY10" fmla="*/ 268129 h 600075"/>
                <a:gd name="connsiteX11" fmla="*/ 63355 w 352425"/>
                <a:gd name="connsiteY11" fmla="*/ 247174 h 600075"/>
                <a:gd name="connsiteX12" fmla="*/ 101455 w 352425"/>
                <a:gd name="connsiteY12" fmla="*/ 108109 h 600075"/>
                <a:gd name="connsiteX13" fmla="*/ 101455 w 352425"/>
                <a:gd name="connsiteY13" fmla="*/ 592931 h 600075"/>
                <a:gd name="connsiteX14" fmla="*/ 158605 w 352425"/>
                <a:gd name="connsiteY14" fmla="*/ 592931 h 600075"/>
                <a:gd name="connsiteX15" fmla="*/ 158605 w 352425"/>
                <a:gd name="connsiteY15" fmla="*/ 320516 h 600075"/>
                <a:gd name="connsiteX16" fmla="*/ 196705 w 352425"/>
                <a:gd name="connsiteY16" fmla="*/ 320516 h 600075"/>
                <a:gd name="connsiteX17" fmla="*/ 196705 w 352425"/>
                <a:gd name="connsiteY17" fmla="*/ 591979 h 600075"/>
                <a:gd name="connsiteX18" fmla="*/ 253855 w 352425"/>
                <a:gd name="connsiteY18" fmla="*/ 591979 h 600075"/>
                <a:gd name="connsiteX19" fmla="*/ 253855 w 352425"/>
                <a:gd name="connsiteY19" fmla="*/ 108109 h 600075"/>
                <a:gd name="connsiteX20" fmla="*/ 291955 w 352425"/>
                <a:gd name="connsiteY20" fmla="*/ 247174 h 600075"/>
                <a:gd name="connsiteX21" fmla="*/ 319577 w 352425"/>
                <a:gd name="connsiteY21" fmla="*/ 268129 h 600075"/>
                <a:gd name="connsiteX22" fmla="*/ 327197 w 352425"/>
                <a:gd name="connsiteY22" fmla="*/ 267176 h 600075"/>
                <a:gd name="connsiteX23" fmla="*/ 345295 w 352425"/>
                <a:gd name="connsiteY23"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425" h="600075">
                  <a:moveTo>
                    <a:pt x="345295" y="230981"/>
                  </a:moveTo>
                  <a:lnTo>
                    <a:pt x="302432" y="72866"/>
                  </a:lnTo>
                  <a:cubicBezTo>
                    <a:pt x="300527" y="67151"/>
                    <a:pt x="297670" y="61436"/>
                    <a:pt x="293860" y="57626"/>
                  </a:cubicBezTo>
                  <a:cubicBezTo>
                    <a:pt x="275762" y="38576"/>
                    <a:pt x="252902" y="24289"/>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0981"/>
                  </a:lnTo>
                  <a:cubicBezTo>
                    <a:pt x="4300" y="246221"/>
                    <a:pt x="11920" y="263366"/>
                    <a:pt x="28112" y="267176"/>
                  </a:cubicBezTo>
                  <a:cubicBezTo>
                    <a:pt x="30970" y="268129"/>
                    <a:pt x="32875" y="268129"/>
                    <a:pt x="35732" y="268129"/>
                  </a:cubicBezTo>
                  <a:cubicBezTo>
                    <a:pt x="48115" y="268129"/>
                    <a:pt x="59545" y="259556"/>
                    <a:pt x="63355" y="247174"/>
                  </a:cubicBezTo>
                  <a:lnTo>
                    <a:pt x="101455" y="108109"/>
                  </a:lnTo>
                  <a:lnTo>
                    <a:pt x="101455" y="592931"/>
                  </a:lnTo>
                  <a:lnTo>
                    <a:pt x="158605" y="592931"/>
                  </a:lnTo>
                  <a:lnTo>
                    <a:pt x="158605" y="320516"/>
                  </a:lnTo>
                  <a:lnTo>
                    <a:pt x="196705" y="320516"/>
                  </a:lnTo>
                  <a:lnTo>
                    <a:pt x="196705" y="591979"/>
                  </a:lnTo>
                  <a:lnTo>
                    <a:pt x="253855" y="591979"/>
                  </a:lnTo>
                  <a:lnTo>
                    <a:pt x="253855" y="108109"/>
                  </a:lnTo>
                  <a:lnTo>
                    <a:pt x="291955" y="247174"/>
                  </a:lnTo>
                  <a:cubicBezTo>
                    <a:pt x="295765" y="259556"/>
                    <a:pt x="307195" y="268129"/>
                    <a:pt x="319577" y="268129"/>
                  </a:cubicBezTo>
                  <a:cubicBezTo>
                    <a:pt x="322435" y="268129"/>
                    <a:pt x="324340" y="268129"/>
                    <a:pt x="327197" y="267176"/>
                  </a:cubicBezTo>
                  <a:cubicBezTo>
                    <a:pt x="340532" y="263366"/>
                    <a:pt x="349105" y="246221"/>
                    <a:pt x="345295" y="230981"/>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61" name="Ελεύθερη σχεδίαση: Σχήμα 36"/>
            <p:cNvSpPr/>
            <p:nvPr/>
          </p:nvSpPr>
          <p:spPr>
            <a:xfrm>
              <a:off x="5680220" y="3204686"/>
              <a:ext cx="285750" cy="600075"/>
            </a:xfrm>
            <a:custGeom>
              <a:avLst/>
              <a:gdLst>
                <a:gd name="connsiteX0" fmla="*/ 228137 w 285750"/>
                <a:gd name="connsiteY0" fmla="*/ 227171 h 600075"/>
                <a:gd name="connsiteX1" fmla="*/ 271000 w 285750"/>
                <a:gd name="connsiteY1" fmla="*/ 69056 h 600075"/>
                <a:gd name="connsiteX2" fmla="*/ 282430 w 285750"/>
                <a:gd name="connsiteY2" fmla="*/ 46196 h 600075"/>
                <a:gd name="connsiteX3" fmla="*/ 228137 w 285750"/>
                <a:gd name="connsiteY3" fmla="*/ 15716 h 600075"/>
                <a:gd name="connsiteX4" fmla="*/ 176702 w 285750"/>
                <a:gd name="connsiteY4" fmla="*/ 7144 h 600075"/>
                <a:gd name="connsiteX5" fmla="*/ 125267 w 285750"/>
                <a:gd name="connsiteY5" fmla="*/ 15716 h 600075"/>
                <a:gd name="connsiteX6" fmla="*/ 59545 w 285750"/>
                <a:gd name="connsiteY6" fmla="*/ 57626 h 600075"/>
                <a:gd name="connsiteX7" fmla="*/ 50972 w 285750"/>
                <a:gd name="connsiteY7" fmla="*/ 72866 h 600075"/>
                <a:gd name="connsiteX8" fmla="*/ 8110 w 285750"/>
                <a:gd name="connsiteY8" fmla="*/ 231934 h 600075"/>
                <a:gd name="connsiteX9" fmla="*/ 28112 w 285750"/>
                <a:gd name="connsiteY9" fmla="*/ 268129 h 600075"/>
                <a:gd name="connsiteX10" fmla="*/ 35732 w 285750"/>
                <a:gd name="connsiteY10" fmla="*/ 269081 h 600075"/>
                <a:gd name="connsiteX11" fmla="*/ 63355 w 285750"/>
                <a:gd name="connsiteY11" fmla="*/ 248126 h 600075"/>
                <a:gd name="connsiteX12" fmla="*/ 101455 w 285750"/>
                <a:gd name="connsiteY12" fmla="*/ 109061 h 600075"/>
                <a:gd name="connsiteX13" fmla="*/ 101455 w 285750"/>
                <a:gd name="connsiteY13" fmla="*/ 593884 h 600075"/>
                <a:gd name="connsiteX14" fmla="*/ 158605 w 285750"/>
                <a:gd name="connsiteY14" fmla="*/ 593884 h 600075"/>
                <a:gd name="connsiteX15" fmla="*/ 158605 w 285750"/>
                <a:gd name="connsiteY15" fmla="*/ 321469 h 600075"/>
                <a:gd name="connsiteX16" fmla="*/ 196705 w 285750"/>
                <a:gd name="connsiteY16" fmla="*/ 321469 h 600075"/>
                <a:gd name="connsiteX17" fmla="*/ 196705 w 285750"/>
                <a:gd name="connsiteY17" fmla="*/ 592931 h 600075"/>
                <a:gd name="connsiteX18" fmla="*/ 253855 w 285750"/>
                <a:gd name="connsiteY18" fmla="*/ 592931 h 600075"/>
                <a:gd name="connsiteX19" fmla="*/ 253855 w 285750"/>
                <a:gd name="connsiteY19" fmla="*/ 284321 h 600075"/>
                <a:gd name="connsiteX20" fmla="*/ 228137 w 285750"/>
                <a:gd name="connsiteY20" fmla="*/ 22717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28137" y="227171"/>
                  </a:moveTo>
                  <a:lnTo>
                    <a:pt x="271000" y="69056"/>
                  </a:lnTo>
                  <a:cubicBezTo>
                    <a:pt x="272905" y="60484"/>
                    <a:pt x="277667" y="52864"/>
                    <a:pt x="282430" y="46196"/>
                  </a:cubicBezTo>
                  <a:cubicBezTo>
                    <a:pt x="267190" y="32861"/>
                    <a:pt x="248140" y="22384"/>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1934"/>
                  </a:lnTo>
                  <a:cubicBezTo>
                    <a:pt x="4300" y="247174"/>
                    <a:pt x="11920" y="264319"/>
                    <a:pt x="28112" y="268129"/>
                  </a:cubicBezTo>
                  <a:cubicBezTo>
                    <a:pt x="30970" y="269081"/>
                    <a:pt x="32875" y="269081"/>
                    <a:pt x="35732" y="269081"/>
                  </a:cubicBezTo>
                  <a:cubicBezTo>
                    <a:pt x="48115" y="269081"/>
                    <a:pt x="59545" y="260509"/>
                    <a:pt x="63355" y="248126"/>
                  </a:cubicBezTo>
                  <a:lnTo>
                    <a:pt x="101455" y="109061"/>
                  </a:lnTo>
                  <a:lnTo>
                    <a:pt x="101455" y="593884"/>
                  </a:lnTo>
                  <a:lnTo>
                    <a:pt x="158605" y="593884"/>
                  </a:lnTo>
                  <a:lnTo>
                    <a:pt x="158605" y="321469"/>
                  </a:lnTo>
                  <a:lnTo>
                    <a:pt x="196705" y="321469"/>
                  </a:lnTo>
                  <a:lnTo>
                    <a:pt x="196705" y="592931"/>
                  </a:lnTo>
                  <a:lnTo>
                    <a:pt x="253855" y="592931"/>
                  </a:lnTo>
                  <a:lnTo>
                    <a:pt x="253855" y="284321"/>
                  </a:lnTo>
                  <a:cubicBezTo>
                    <a:pt x="233852" y="274796"/>
                    <a:pt x="222422" y="250984"/>
                    <a:pt x="228137" y="227171"/>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62" name="Ελεύθερη σχεδίαση: Σχήμα 37"/>
            <p:cNvSpPr/>
            <p:nvPr/>
          </p:nvSpPr>
          <p:spPr>
            <a:xfrm>
              <a:off x="6221254" y="3205639"/>
              <a:ext cx="285750" cy="600075"/>
            </a:xfrm>
            <a:custGeom>
              <a:avLst/>
              <a:gdLst>
                <a:gd name="connsiteX0" fmla="*/ 282416 w 285750"/>
                <a:gd name="connsiteY0" fmla="*/ 230981 h 600075"/>
                <a:gd name="connsiteX1" fmla="*/ 238601 w 285750"/>
                <a:gd name="connsiteY1" fmla="*/ 72866 h 600075"/>
                <a:gd name="connsiteX2" fmla="*/ 230029 w 285750"/>
                <a:gd name="connsiteY2" fmla="*/ 57626 h 600075"/>
                <a:gd name="connsiteX3" fmla="*/ 164306 w 285750"/>
                <a:gd name="connsiteY3" fmla="*/ 15716 h 600075"/>
                <a:gd name="connsiteX4" fmla="*/ 112871 w 285750"/>
                <a:gd name="connsiteY4" fmla="*/ 7144 h 600075"/>
                <a:gd name="connsiteX5" fmla="*/ 61436 w 285750"/>
                <a:gd name="connsiteY5" fmla="*/ 15716 h 600075"/>
                <a:gd name="connsiteX6" fmla="*/ 7144 w 285750"/>
                <a:gd name="connsiteY6" fmla="*/ 46196 h 600075"/>
                <a:gd name="connsiteX7" fmla="*/ 18574 w 285750"/>
                <a:gd name="connsiteY7" fmla="*/ 68104 h 600075"/>
                <a:gd name="connsiteX8" fmla="*/ 61436 w 285750"/>
                <a:gd name="connsiteY8" fmla="*/ 226219 h 600075"/>
                <a:gd name="connsiteX9" fmla="*/ 35719 w 285750"/>
                <a:gd name="connsiteY9" fmla="*/ 283369 h 600075"/>
                <a:gd name="connsiteX10" fmla="*/ 35719 w 285750"/>
                <a:gd name="connsiteY10" fmla="*/ 592931 h 600075"/>
                <a:gd name="connsiteX11" fmla="*/ 92869 w 285750"/>
                <a:gd name="connsiteY11" fmla="*/ 592931 h 600075"/>
                <a:gd name="connsiteX12" fmla="*/ 92869 w 285750"/>
                <a:gd name="connsiteY12" fmla="*/ 320516 h 600075"/>
                <a:gd name="connsiteX13" fmla="*/ 130969 w 285750"/>
                <a:gd name="connsiteY13" fmla="*/ 320516 h 600075"/>
                <a:gd name="connsiteX14" fmla="*/ 130969 w 285750"/>
                <a:gd name="connsiteY14" fmla="*/ 591979 h 600075"/>
                <a:gd name="connsiteX15" fmla="*/ 188119 w 285750"/>
                <a:gd name="connsiteY15" fmla="*/ 591979 h 600075"/>
                <a:gd name="connsiteX16" fmla="*/ 188119 w 285750"/>
                <a:gd name="connsiteY16" fmla="*/ 108109 h 600075"/>
                <a:gd name="connsiteX17" fmla="*/ 226219 w 285750"/>
                <a:gd name="connsiteY17" fmla="*/ 247174 h 600075"/>
                <a:gd name="connsiteX18" fmla="*/ 253841 w 285750"/>
                <a:gd name="connsiteY18" fmla="*/ 268129 h 600075"/>
                <a:gd name="connsiteX19" fmla="*/ 261461 w 285750"/>
                <a:gd name="connsiteY19" fmla="*/ 267176 h 600075"/>
                <a:gd name="connsiteX20" fmla="*/ 282416 w 285750"/>
                <a:gd name="connsiteY20"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82416" y="230981"/>
                  </a:moveTo>
                  <a:lnTo>
                    <a:pt x="238601" y="72866"/>
                  </a:lnTo>
                  <a:cubicBezTo>
                    <a:pt x="236696" y="67151"/>
                    <a:pt x="233839" y="61436"/>
                    <a:pt x="230029" y="57626"/>
                  </a:cubicBezTo>
                  <a:cubicBezTo>
                    <a:pt x="211931" y="38576"/>
                    <a:pt x="189071" y="24289"/>
                    <a:pt x="164306" y="15716"/>
                  </a:cubicBezTo>
                  <a:cubicBezTo>
                    <a:pt x="148114" y="10001"/>
                    <a:pt x="130969" y="7144"/>
                    <a:pt x="112871" y="7144"/>
                  </a:cubicBezTo>
                  <a:cubicBezTo>
                    <a:pt x="94774" y="7144"/>
                    <a:pt x="77629" y="10001"/>
                    <a:pt x="61436" y="15716"/>
                  </a:cubicBezTo>
                  <a:cubicBezTo>
                    <a:pt x="41434" y="22384"/>
                    <a:pt x="23336" y="32861"/>
                    <a:pt x="7144" y="46196"/>
                  </a:cubicBezTo>
                  <a:cubicBezTo>
                    <a:pt x="12859" y="52864"/>
                    <a:pt x="16669" y="60484"/>
                    <a:pt x="18574" y="68104"/>
                  </a:cubicBezTo>
                  <a:lnTo>
                    <a:pt x="61436" y="226219"/>
                  </a:lnTo>
                  <a:cubicBezTo>
                    <a:pt x="68104" y="250031"/>
                    <a:pt x="55721" y="273844"/>
                    <a:pt x="35719" y="283369"/>
                  </a:cubicBezTo>
                  <a:lnTo>
                    <a:pt x="35719" y="592931"/>
                  </a:lnTo>
                  <a:lnTo>
                    <a:pt x="92869" y="592931"/>
                  </a:lnTo>
                  <a:lnTo>
                    <a:pt x="92869" y="320516"/>
                  </a:lnTo>
                  <a:lnTo>
                    <a:pt x="130969" y="320516"/>
                  </a:lnTo>
                  <a:lnTo>
                    <a:pt x="130969" y="591979"/>
                  </a:lnTo>
                  <a:lnTo>
                    <a:pt x="188119" y="591979"/>
                  </a:lnTo>
                  <a:lnTo>
                    <a:pt x="188119" y="108109"/>
                  </a:lnTo>
                  <a:lnTo>
                    <a:pt x="226219" y="247174"/>
                  </a:lnTo>
                  <a:cubicBezTo>
                    <a:pt x="230029" y="259556"/>
                    <a:pt x="241459" y="268129"/>
                    <a:pt x="253841" y="268129"/>
                  </a:cubicBezTo>
                  <a:cubicBezTo>
                    <a:pt x="256699" y="268129"/>
                    <a:pt x="258604" y="268129"/>
                    <a:pt x="261461" y="267176"/>
                  </a:cubicBezTo>
                  <a:cubicBezTo>
                    <a:pt x="277654" y="263366"/>
                    <a:pt x="286226" y="246221"/>
                    <a:pt x="282416" y="230981"/>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1"/>
          <p:cNvSpPr>
            <a:spLocks noGrp="1"/>
          </p:cNvSpPr>
          <p:nvPr>
            <p:ph type="title"/>
          </p:nvPr>
        </p:nvSpPr>
        <p:spPr>
          <a:xfrm>
            <a:off x="432000" y="811730"/>
            <a:ext cx="11340000" cy="432000"/>
          </a:xfrm>
        </p:spPr>
        <p:txBody>
          <a:bodyPr rtlCol="0"/>
          <a:lstStyle/>
          <a:p>
            <a:pPr algn="ctr" rtl="0"/>
            <a:r>
              <a:rPr lang="el-GR" dirty="0"/>
              <a:t>Βασικό Μοντέλο Ανοικτού Συστήματος</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14</a:t>
            </a:fld>
            <a:endParaRPr lang="el-GR" dirty="0"/>
          </a:p>
        </p:txBody>
      </p:sp>
      <p:grpSp>
        <p:nvGrpSpPr>
          <p:cNvPr id="1073742851" name="Group 1073742850"/>
          <p:cNvGrpSpPr/>
          <p:nvPr/>
        </p:nvGrpSpPr>
        <p:grpSpPr>
          <a:xfrm>
            <a:off x="2856230" y="2119630"/>
            <a:ext cx="6490970" cy="2859405"/>
            <a:chOff x="0" y="0"/>
            <a:chExt cx="20000" cy="23338"/>
          </a:xfrm>
        </p:grpSpPr>
        <p:sp>
          <p:nvSpPr>
            <p:cNvPr id="1073742852" name="Rectangle 1073742851"/>
            <p:cNvSpPr/>
            <p:nvPr/>
          </p:nvSpPr>
          <p:spPr>
            <a:xfrm>
              <a:off x="6324" y="2363"/>
              <a:ext cx="7907" cy="6308"/>
            </a:xfrm>
            <a:prstGeom prst="rect">
              <a:avLst/>
            </a:prstGeom>
            <a:solidFill>
              <a:srgbClr val="FFFFFF"/>
            </a:solidFill>
            <a:ln w="76200" cap="flat" cmpd="sng">
              <a:solidFill>
                <a:schemeClr val="bg2">
                  <a:lumMod val="50000"/>
                </a:schemeClr>
              </a:solidFill>
              <a:prstDash val="solid"/>
              <a:miter/>
              <a:headEnd type="none" w="med" len="med"/>
              <a:tailEnd type="none" w="med" len="med"/>
            </a:ln>
          </p:spPr>
          <p:txBody>
            <a:bodyPr/>
            <a:lstStyle/>
            <a:p>
              <a:endParaRPr lang="en-US">
                <a:latin typeface="+mj-lt"/>
                <a:cs typeface="+mj-lt"/>
              </a:endParaRPr>
            </a:p>
          </p:txBody>
        </p:sp>
        <p:sp>
          <p:nvSpPr>
            <p:cNvPr id="1073742853" name="Rectangle 1073742852"/>
            <p:cNvSpPr/>
            <p:nvPr/>
          </p:nvSpPr>
          <p:spPr>
            <a:xfrm>
              <a:off x="5079" y="14968"/>
              <a:ext cx="10483" cy="8370"/>
            </a:xfrm>
            <a:prstGeom prst="rect">
              <a:avLst/>
            </a:prstGeom>
            <a:solidFill>
              <a:srgbClr val="FFFFFF"/>
            </a:solidFill>
            <a:ln w="76200" cap="flat" cmpd="sng">
              <a:solidFill>
                <a:schemeClr val="bg2">
                  <a:lumMod val="50000"/>
                </a:schemeClr>
              </a:solidFill>
              <a:prstDash val="solid"/>
              <a:miter/>
              <a:headEnd type="none" w="med" len="med"/>
              <a:tailEnd type="none" w="med" len="med"/>
            </a:ln>
          </p:spPr>
          <p:txBody>
            <a:bodyPr/>
            <a:lstStyle/>
            <a:p>
              <a:endParaRPr lang="en-US">
                <a:latin typeface="+mj-lt"/>
                <a:cs typeface="+mj-lt"/>
              </a:endParaRPr>
            </a:p>
          </p:txBody>
        </p:sp>
        <p:sp>
          <p:nvSpPr>
            <p:cNvPr id="1073742854" name="Straight Connector 1073742853"/>
            <p:cNvSpPr/>
            <p:nvPr/>
          </p:nvSpPr>
          <p:spPr>
            <a:xfrm>
              <a:off x="1737" y="16899"/>
              <a:ext cx="3460" cy="5"/>
            </a:xfrm>
            <a:prstGeom prst="line">
              <a:avLst/>
            </a:prstGeom>
            <a:ln w="76200" cap="flat" cmpd="sng">
              <a:solidFill>
                <a:schemeClr val="bg2">
                  <a:lumMod val="50000"/>
                </a:schemeClr>
              </a:solidFill>
              <a:prstDash val="solid"/>
              <a:headEnd type="none" w="sm" len="sm"/>
              <a:tailEnd type="none" w="sm" len="sm"/>
            </a:ln>
          </p:spPr>
        </p:sp>
        <p:sp>
          <p:nvSpPr>
            <p:cNvPr id="1073742855" name="Straight Connector 1073742854"/>
            <p:cNvSpPr/>
            <p:nvPr/>
          </p:nvSpPr>
          <p:spPr>
            <a:xfrm flipH="1" flipV="1">
              <a:off x="15646" y="17156"/>
              <a:ext cx="3098" cy="0"/>
            </a:xfrm>
            <a:prstGeom prst="line">
              <a:avLst/>
            </a:prstGeom>
            <a:ln w="76200" cap="flat" cmpd="sng">
              <a:solidFill>
                <a:schemeClr val="bg2">
                  <a:lumMod val="50000"/>
                </a:schemeClr>
              </a:solidFill>
              <a:prstDash val="solid"/>
              <a:headEnd type="none" w="sm" len="sm"/>
              <a:tailEnd type="triangle" w="sm" len="sm"/>
            </a:ln>
          </p:spPr>
        </p:sp>
        <p:grpSp>
          <p:nvGrpSpPr>
            <p:cNvPr id="1073742856" name="Group 1073742855"/>
            <p:cNvGrpSpPr/>
            <p:nvPr/>
          </p:nvGrpSpPr>
          <p:grpSpPr>
            <a:xfrm>
              <a:off x="1897" y="3151"/>
              <a:ext cx="4429" cy="4732"/>
              <a:chOff x="0" y="0"/>
              <a:chExt cx="20000" cy="19875"/>
            </a:xfrm>
          </p:grpSpPr>
          <p:sp>
            <p:nvSpPr>
              <p:cNvPr id="1073742857" name="Straight Connector 1073742856"/>
              <p:cNvSpPr/>
              <p:nvPr/>
            </p:nvSpPr>
            <p:spPr>
              <a:xfrm>
                <a:off x="0" y="0"/>
                <a:ext cx="20000" cy="21"/>
              </a:xfrm>
              <a:prstGeom prst="line">
                <a:avLst/>
              </a:prstGeom>
              <a:ln w="76200" cap="flat" cmpd="sng">
                <a:solidFill>
                  <a:schemeClr val="bg2">
                    <a:lumMod val="50000"/>
                  </a:schemeClr>
                </a:solidFill>
                <a:prstDash val="solid"/>
                <a:headEnd type="none" w="sm" len="sm"/>
                <a:tailEnd type="triangle" w="sm" len="sm"/>
              </a:ln>
            </p:spPr>
          </p:sp>
          <p:sp>
            <p:nvSpPr>
              <p:cNvPr id="1073742858" name="Straight Connector 1073742857"/>
              <p:cNvSpPr/>
              <p:nvPr/>
            </p:nvSpPr>
            <p:spPr>
              <a:xfrm>
                <a:off x="0" y="9925"/>
                <a:ext cx="20000" cy="25"/>
              </a:xfrm>
              <a:prstGeom prst="line">
                <a:avLst/>
              </a:prstGeom>
              <a:ln w="76200" cap="flat" cmpd="sng">
                <a:solidFill>
                  <a:schemeClr val="bg2">
                    <a:lumMod val="50000"/>
                  </a:schemeClr>
                </a:solidFill>
                <a:prstDash val="solid"/>
                <a:headEnd type="none" w="sm" len="sm"/>
                <a:tailEnd type="triangle" w="sm" len="sm"/>
              </a:ln>
            </p:spPr>
          </p:sp>
          <p:sp>
            <p:nvSpPr>
              <p:cNvPr id="1073742859" name="Straight Connector 1073742858"/>
              <p:cNvSpPr/>
              <p:nvPr/>
            </p:nvSpPr>
            <p:spPr>
              <a:xfrm>
                <a:off x="0" y="19854"/>
                <a:ext cx="20000" cy="21"/>
              </a:xfrm>
              <a:prstGeom prst="line">
                <a:avLst/>
              </a:prstGeom>
              <a:ln w="76200" cap="flat" cmpd="sng">
                <a:solidFill>
                  <a:schemeClr val="bg2">
                    <a:lumMod val="50000"/>
                  </a:schemeClr>
                </a:solidFill>
                <a:prstDash val="solid"/>
                <a:headEnd type="none" w="sm" len="sm"/>
                <a:tailEnd type="triangle" w="sm" len="sm"/>
              </a:ln>
            </p:spPr>
          </p:sp>
        </p:grpSp>
        <p:grpSp>
          <p:nvGrpSpPr>
            <p:cNvPr id="1073742860" name="Group 1073742859"/>
            <p:cNvGrpSpPr/>
            <p:nvPr/>
          </p:nvGrpSpPr>
          <p:grpSpPr>
            <a:xfrm>
              <a:off x="14229" y="3151"/>
              <a:ext cx="4429" cy="4732"/>
              <a:chOff x="0" y="0"/>
              <a:chExt cx="20000" cy="19875"/>
            </a:xfrm>
          </p:grpSpPr>
          <p:sp>
            <p:nvSpPr>
              <p:cNvPr id="1073742861" name="Straight Connector 1073742860"/>
              <p:cNvSpPr/>
              <p:nvPr/>
            </p:nvSpPr>
            <p:spPr>
              <a:xfrm>
                <a:off x="0" y="0"/>
                <a:ext cx="20000" cy="21"/>
              </a:xfrm>
              <a:prstGeom prst="line">
                <a:avLst/>
              </a:prstGeom>
              <a:ln w="76200" cap="flat" cmpd="sng">
                <a:solidFill>
                  <a:schemeClr val="bg2">
                    <a:lumMod val="50000"/>
                  </a:schemeClr>
                </a:solidFill>
                <a:prstDash val="solid"/>
                <a:headEnd type="none" w="sm" len="sm"/>
                <a:tailEnd type="triangle" w="sm" len="sm"/>
              </a:ln>
            </p:spPr>
          </p:sp>
          <p:sp>
            <p:nvSpPr>
              <p:cNvPr id="1073742862" name="Straight Connector 1073742861"/>
              <p:cNvSpPr/>
              <p:nvPr/>
            </p:nvSpPr>
            <p:spPr>
              <a:xfrm>
                <a:off x="0" y="9925"/>
                <a:ext cx="20000" cy="25"/>
              </a:xfrm>
              <a:prstGeom prst="line">
                <a:avLst/>
              </a:prstGeom>
              <a:ln w="76200" cap="flat" cmpd="sng">
                <a:solidFill>
                  <a:schemeClr val="bg2">
                    <a:lumMod val="50000"/>
                  </a:schemeClr>
                </a:solidFill>
                <a:prstDash val="solid"/>
                <a:headEnd type="none" w="sm" len="sm"/>
                <a:tailEnd type="triangle" w="sm" len="sm"/>
              </a:ln>
            </p:spPr>
          </p:sp>
          <p:sp>
            <p:nvSpPr>
              <p:cNvPr id="1073742863" name="Straight Connector 1073742862"/>
              <p:cNvSpPr/>
              <p:nvPr/>
            </p:nvSpPr>
            <p:spPr>
              <a:xfrm>
                <a:off x="0" y="19854"/>
                <a:ext cx="20000" cy="21"/>
              </a:xfrm>
              <a:prstGeom prst="line">
                <a:avLst/>
              </a:prstGeom>
              <a:ln w="76200" cap="flat" cmpd="sng">
                <a:solidFill>
                  <a:schemeClr val="bg2">
                    <a:lumMod val="50000"/>
                  </a:schemeClr>
                </a:solidFill>
                <a:prstDash val="solid"/>
                <a:headEnd type="none" w="sm" len="sm"/>
                <a:tailEnd type="triangle" w="sm" len="sm"/>
              </a:ln>
            </p:spPr>
          </p:sp>
        </p:grpSp>
        <p:sp>
          <p:nvSpPr>
            <p:cNvPr id="1073742864" name="Straight Connector 1073742863"/>
            <p:cNvSpPr/>
            <p:nvPr/>
          </p:nvSpPr>
          <p:spPr>
            <a:xfrm flipV="1">
              <a:off x="1887" y="7878"/>
              <a:ext cx="12" cy="8933"/>
            </a:xfrm>
            <a:prstGeom prst="line">
              <a:avLst/>
            </a:prstGeom>
            <a:ln w="76200" cap="flat" cmpd="sng">
              <a:solidFill>
                <a:schemeClr val="bg2">
                  <a:lumMod val="50000"/>
                </a:schemeClr>
              </a:solidFill>
              <a:prstDash val="solid"/>
              <a:headEnd type="none" w="sm" len="sm"/>
              <a:tailEnd type="triangle" w="sm" len="sm"/>
            </a:ln>
          </p:spPr>
        </p:sp>
        <p:sp>
          <p:nvSpPr>
            <p:cNvPr id="1073742865" name="Straight Connector 1073742864"/>
            <p:cNvSpPr/>
            <p:nvPr/>
          </p:nvSpPr>
          <p:spPr>
            <a:xfrm flipV="1">
              <a:off x="2846" y="5514"/>
              <a:ext cx="2" cy="2369"/>
            </a:xfrm>
            <a:prstGeom prst="line">
              <a:avLst/>
            </a:prstGeom>
            <a:ln w="76200" cap="flat" cmpd="sng">
              <a:solidFill>
                <a:schemeClr val="tx1">
                  <a:lumMod val="65000"/>
                  <a:lumOff val="35000"/>
                </a:schemeClr>
              </a:solidFill>
              <a:prstDash val="solid"/>
              <a:headEnd type="none" w="sm" len="sm"/>
              <a:tailEnd type="triangle" w="sm" len="sm"/>
            </a:ln>
          </p:spPr>
        </p:sp>
        <p:sp>
          <p:nvSpPr>
            <p:cNvPr id="1073742866" name="Straight Connector 1073742865"/>
            <p:cNvSpPr/>
            <p:nvPr/>
          </p:nvSpPr>
          <p:spPr>
            <a:xfrm flipV="1">
              <a:off x="2846" y="3151"/>
              <a:ext cx="2" cy="2369"/>
            </a:xfrm>
            <a:prstGeom prst="line">
              <a:avLst/>
            </a:prstGeom>
            <a:ln w="76200" cap="flat" cmpd="sng">
              <a:solidFill>
                <a:schemeClr val="tx1">
                  <a:lumMod val="65000"/>
                  <a:lumOff val="35000"/>
                </a:schemeClr>
              </a:solidFill>
              <a:prstDash val="solid"/>
              <a:headEnd type="none" w="sm" len="sm"/>
              <a:tailEnd type="triangle" w="sm" len="sm"/>
            </a:ln>
          </p:spPr>
        </p:sp>
        <p:sp>
          <p:nvSpPr>
            <p:cNvPr id="1073742867" name="Rectangle 1073742866"/>
            <p:cNvSpPr/>
            <p:nvPr/>
          </p:nvSpPr>
          <p:spPr>
            <a:xfrm>
              <a:off x="19365" y="388"/>
              <a:ext cx="635" cy="16768"/>
            </a:xfrm>
            <a:prstGeom prst="rect">
              <a:avLst/>
            </a:prstGeom>
            <a:solidFill>
              <a:srgbClr val="FFFFFF"/>
            </a:solidFill>
            <a:ln w="9525">
              <a:noFill/>
            </a:ln>
          </p:spPr>
          <p:txBody>
            <a:bodyPr wrap="square" lIns="0" tIns="0" rIns="0" bIns="0"/>
            <a:lstStyle/>
            <a:p>
              <a:pPr algn="ctr"/>
              <a:r>
                <a:rPr lang="en-US" b="1">
                  <a:solidFill>
                    <a:schemeClr val="tx1">
                      <a:lumMod val="75000"/>
                      <a:lumOff val="25000"/>
                    </a:schemeClr>
                  </a:solidFill>
                  <a:latin typeface="+mj-lt"/>
                  <a:cs typeface="+mj-lt"/>
                </a:rPr>
                <a:t>Π</a:t>
              </a:r>
            </a:p>
            <a:p>
              <a:pPr algn="ctr"/>
              <a:r>
                <a:rPr lang="en-US" b="1">
                  <a:solidFill>
                    <a:schemeClr val="tx1">
                      <a:lumMod val="75000"/>
                      <a:lumOff val="25000"/>
                    </a:schemeClr>
                  </a:solidFill>
                  <a:latin typeface="+mj-lt"/>
                  <a:cs typeface="+mj-lt"/>
                </a:rPr>
                <a:t>Ε</a:t>
              </a:r>
            </a:p>
            <a:p>
              <a:pPr algn="ctr"/>
              <a:r>
                <a:rPr lang="en-US" b="1">
                  <a:solidFill>
                    <a:schemeClr val="tx1">
                      <a:lumMod val="75000"/>
                      <a:lumOff val="25000"/>
                    </a:schemeClr>
                  </a:solidFill>
                  <a:latin typeface="+mj-lt"/>
                  <a:cs typeface="+mj-lt"/>
                </a:rPr>
                <a:t>Ρ</a:t>
              </a:r>
            </a:p>
            <a:p>
              <a:pPr algn="ctr"/>
              <a:r>
                <a:rPr lang="en-US" b="1">
                  <a:solidFill>
                    <a:schemeClr val="tx1">
                      <a:lumMod val="75000"/>
                      <a:lumOff val="25000"/>
                    </a:schemeClr>
                  </a:solidFill>
                  <a:latin typeface="+mj-lt"/>
                  <a:cs typeface="+mj-lt"/>
                </a:rPr>
                <a:t>Ι</a:t>
              </a:r>
            </a:p>
            <a:p>
              <a:pPr algn="ctr"/>
              <a:r>
                <a:rPr lang="en-US" b="1">
                  <a:solidFill>
                    <a:schemeClr val="tx1">
                      <a:lumMod val="75000"/>
                      <a:lumOff val="25000"/>
                    </a:schemeClr>
                  </a:solidFill>
                  <a:latin typeface="+mj-lt"/>
                  <a:cs typeface="+mj-lt"/>
                </a:rPr>
                <a:t>Β</a:t>
              </a:r>
            </a:p>
            <a:p>
              <a:pPr algn="ctr"/>
              <a:r>
                <a:rPr lang="en-US" b="1">
                  <a:solidFill>
                    <a:schemeClr val="tx1">
                      <a:lumMod val="75000"/>
                      <a:lumOff val="25000"/>
                    </a:schemeClr>
                  </a:solidFill>
                  <a:latin typeface="+mj-lt"/>
                  <a:cs typeface="+mj-lt"/>
                </a:rPr>
                <a:t>Α</a:t>
              </a:r>
            </a:p>
            <a:p>
              <a:pPr algn="ctr"/>
              <a:r>
                <a:rPr lang="en-US" b="1">
                  <a:solidFill>
                    <a:schemeClr val="tx1">
                      <a:lumMod val="75000"/>
                      <a:lumOff val="25000"/>
                    </a:schemeClr>
                  </a:solidFill>
                  <a:latin typeface="+mj-lt"/>
                  <a:cs typeface="+mj-lt"/>
                </a:rPr>
                <a:t>Λ</a:t>
              </a:r>
            </a:p>
            <a:p>
              <a:pPr algn="ctr"/>
              <a:r>
                <a:rPr lang="en-US" b="1">
                  <a:solidFill>
                    <a:schemeClr val="tx1">
                      <a:lumMod val="75000"/>
                      <a:lumOff val="25000"/>
                    </a:schemeClr>
                  </a:solidFill>
                  <a:latin typeface="+mj-lt"/>
                  <a:cs typeface="+mj-lt"/>
                </a:rPr>
                <a:t>Λ</a:t>
              </a:r>
            </a:p>
            <a:p>
              <a:pPr algn="ctr"/>
              <a:r>
                <a:rPr lang="en-US" b="1">
                  <a:solidFill>
                    <a:schemeClr val="tx1">
                      <a:lumMod val="75000"/>
                      <a:lumOff val="25000"/>
                    </a:schemeClr>
                  </a:solidFill>
                  <a:latin typeface="+mj-lt"/>
                  <a:cs typeface="+mj-lt"/>
                </a:rPr>
                <a:t>Ο</a:t>
              </a:r>
            </a:p>
            <a:p>
              <a:pPr algn="ctr"/>
              <a:r>
                <a:rPr lang="en-US" b="1">
                  <a:solidFill>
                    <a:schemeClr val="tx1">
                      <a:lumMod val="75000"/>
                      <a:lumOff val="25000"/>
                    </a:schemeClr>
                  </a:solidFill>
                  <a:latin typeface="+mj-lt"/>
                  <a:cs typeface="+mj-lt"/>
                </a:rPr>
                <a:t>Ν</a:t>
              </a:r>
            </a:p>
            <a:p>
              <a:pPr algn="ctr"/>
              <a:endParaRPr lang="en-US" b="1">
                <a:solidFill>
                  <a:schemeClr val="tx1">
                    <a:lumMod val="75000"/>
                    <a:lumOff val="25000"/>
                  </a:schemeClr>
                </a:solidFill>
                <a:latin typeface="+mj-lt"/>
                <a:cs typeface="+mj-lt"/>
              </a:endParaRPr>
            </a:p>
          </p:txBody>
        </p:sp>
        <p:sp>
          <p:nvSpPr>
            <p:cNvPr id="1073742868" name="Rectangle 1073742867"/>
            <p:cNvSpPr/>
            <p:nvPr/>
          </p:nvSpPr>
          <p:spPr>
            <a:xfrm>
              <a:off x="2848" y="1539"/>
              <a:ext cx="3164" cy="804"/>
            </a:xfrm>
            <a:prstGeom prst="rect">
              <a:avLst/>
            </a:prstGeom>
            <a:solidFill>
              <a:srgbClr val="FFFFFF"/>
            </a:solidFill>
            <a:ln w="9525">
              <a:noFill/>
            </a:ln>
          </p:spPr>
          <p:txBody>
            <a:bodyPr wrap="square" lIns="0" tIns="0" rIns="0" bIns="0"/>
            <a:lstStyle/>
            <a:p>
              <a:pPr algn="ctr">
                <a:lnSpc>
                  <a:spcPct val="3000"/>
                </a:lnSpc>
              </a:pPr>
              <a:endParaRPr lang="en-US" b="1">
                <a:solidFill>
                  <a:schemeClr val="tx1">
                    <a:lumMod val="75000"/>
                    <a:lumOff val="25000"/>
                  </a:schemeClr>
                </a:solidFill>
                <a:latin typeface="+mj-lt"/>
                <a:cs typeface="+mj-lt"/>
              </a:endParaRPr>
            </a:p>
            <a:p>
              <a:pPr algn="ctr">
                <a:lnSpc>
                  <a:spcPct val="3000"/>
                </a:lnSpc>
              </a:pPr>
              <a:endParaRPr lang="en-US" b="1">
                <a:solidFill>
                  <a:schemeClr val="tx1">
                    <a:lumMod val="75000"/>
                    <a:lumOff val="25000"/>
                  </a:schemeClr>
                </a:solidFill>
                <a:latin typeface="+mj-lt"/>
                <a:cs typeface="+mj-lt"/>
              </a:endParaRPr>
            </a:p>
            <a:p>
              <a:pPr algn="ctr">
                <a:lnSpc>
                  <a:spcPct val="3000"/>
                </a:lnSpc>
              </a:pPr>
              <a:r>
                <a:rPr lang="el-GR" altLang="en-US" b="1">
                  <a:solidFill>
                    <a:schemeClr val="tx1">
                      <a:lumMod val="75000"/>
                      <a:lumOff val="25000"/>
                    </a:schemeClr>
                  </a:solidFill>
                  <a:latin typeface="+mj-lt"/>
                  <a:cs typeface="+mj-lt"/>
                </a:rPr>
                <a:t>ΕΙΣΡΟΕ</a:t>
              </a:r>
              <a:r>
                <a:rPr lang="en-US" b="1">
                  <a:solidFill>
                    <a:schemeClr val="tx1">
                      <a:lumMod val="75000"/>
                      <a:lumOff val="25000"/>
                    </a:schemeClr>
                  </a:solidFill>
                  <a:latin typeface="+mj-lt"/>
                  <a:cs typeface="+mj-lt"/>
                </a:rPr>
                <a:t>Σ</a:t>
              </a:r>
            </a:p>
            <a:p>
              <a:endParaRPr lang="en-US" b="1">
                <a:solidFill>
                  <a:schemeClr val="tx1">
                    <a:lumMod val="75000"/>
                    <a:lumOff val="25000"/>
                  </a:schemeClr>
                </a:solidFill>
                <a:latin typeface="+mj-lt"/>
                <a:cs typeface="+mj-lt"/>
              </a:endParaRPr>
            </a:p>
          </p:txBody>
        </p:sp>
        <p:sp>
          <p:nvSpPr>
            <p:cNvPr id="1073742869" name="Rectangle 1073742868"/>
            <p:cNvSpPr/>
            <p:nvPr/>
          </p:nvSpPr>
          <p:spPr>
            <a:xfrm>
              <a:off x="14545" y="0"/>
              <a:ext cx="3165" cy="2369"/>
            </a:xfrm>
            <a:prstGeom prst="rect">
              <a:avLst/>
            </a:prstGeom>
            <a:solidFill>
              <a:srgbClr val="FFFFFF"/>
            </a:solidFill>
            <a:ln w="76200">
              <a:noFill/>
            </a:ln>
          </p:spPr>
          <p:txBody>
            <a:bodyPr wrap="square" lIns="0" tIns="0" rIns="0" bIns="0"/>
            <a:lstStyle/>
            <a:p>
              <a:pPr algn="ctr"/>
              <a:r>
                <a:rPr lang="en-US" b="1">
                  <a:solidFill>
                    <a:schemeClr val="tx1">
                      <a:lumMod val="75000"/>
                      <a:lumOff val="25000"/>
                    </a:schemeClr>
                  </a:solidFill>
                  <a:latin typeface="+mj-lt"/>
                  <a:cs typeface="+mj-lt"/>
                </a:rPr>
                <a:t>ΕΚΡΟΕΣ</a:t>
              </a:r>
            </a:p>
            <a:p>
              <a:endParaRPr lang="en-US" b="1">
                <a:solidFill>
                  <a:schemeClr val="tx1">
                    <a:lumMod val="75000"/>
                    <a:lumOff val="25000"/>
                  </a:schemeClr>
                </a:solidFill>
                <a:latin typeface="+mj-lt"/>
                <a:cs typeface="+mj-lt"/>
              </a:endParaRPr>
            </a:p>
          </p:txBody>
        </p:sp>
        <p:sp>
          <p:nvSpPr>
            <p:cNvPr id="1073742870" name="Rectangle 1073742869"/>
            <p:cNvSpPr/>
            <p:nvPr/>
          </p:nvSpPr>
          <p:spPr>
            <a:xfrm>
              <a:off x="6956" y="3151"/>
              <a:ext cx="6959" cy="4732"/>
            </a:xfrm>
            <a:prstGeom prst="rect">
              <a:avLst/>
            </a:prstGeom>
            <a:solidFill>
              <a:srgbClr val="FFFFFF"/>
            </a:solidFill>
            <a:ln w="9525">
              <a:noFill/>
            </a:ln>
          </p:spPr>
          <p:txBody>
            <a:bodyPr wrap="square" lIns="0" tIns="0" rIns="0" bIns="0"/>
            <a:lstStyle/>
            <a:p>
              <a:pPr algn="ctr"/>
              <a:r>
                <a:rPr lang="en-US">
                  <a:solidFill>
                    <a:schemeClr val="tx1">
                      <a:lumMod val="75000"/>
                      <a:lumOff val="25000"/>
                    </a:schemeClr>
                  </a:solidFill>
                  <a:latin typeface="+mj-lt"/>
                  <a:cs typeface="+mj-lt"/>
                </a:rPr>
                <a:t>Μεταποιητική</a:t>
              </a:r>
            </a:p>
            <a:p>
              <a:pPr algn="ctr"/>
              <a:r>
                <a:rPr lang="en-US">
                  <a:solidFill>
                    <a:schemeClr val="tx1">
                      <a:lumMod val="75000"/>
                      <a:lumOff val="25000"/>
                    </a:schemeClr>
                  </a:solidFill>
                  <a:latin typeface="+mj-lt"/>
                  <a:cs typeface="+mj-lt"/>
                </a:rPr>
                <a:t>Δραστηριότητα</a:t>
              </a:r>
            </a:p>
            <a:p>
              <a:endParaRPr lang="en-US">
                <a:solidFill>
                  <a:schemeClr val="tx1">
                    <a:lumMod val="75000"/>
                    <a:lumOff val="25000"/>
                  </a:schemeClr>
                </a:solidFill>
                <a:latin typeface="+mj-lt"/>
                <a:cs typeface="+mj-lt"/>
              </a:endParaRPr>
            </a:p>
          </p:txBody>
        </p:sp>
        <p:sp>
          <p:nvSpPr>
            <p:cNvPr id="1073742871" name="Rectangle 1073742870"/>
            <p:cNvSpPr/>
            <p:nvPr/>
          </p:nvSpPr>
          <p:spPr>
            <a:xfrm>
              <a:off x="7589" y="15756"/>
              <a:ext cx="5378" cy="2369"/>
            </a:xfrm>
            <a:prstGeom prst="rect">
              <a:avLst/>
            </a:prstGeom>
            <a:solidFill>
              <a:srgbClr val="FFFFFF"/>
            </a:solidFill>
            <a:ln w="9525">
              <a:noFill/>
            </a:ln>
          </p:spPr>
          <p:txBody>
            <a:bodyPr wrap="square" lIns="0" tIns="0" rIns="0" bIns="0"/>
            <a:lstStyle/>
            <a:p>
              <a:endParaRPr lang="en-US">
                <a:latin typeface="+mj-lt"/>
                <a:cs typeface="+mj-lt"/>
              </a:endParaRPr>
            </a:p>
            <a:p>
              <a:endParaRPr lang="en-US">
                <a:latin typeface="+mj-lt"/>
                <a:cs typeface="+mj-lt"/>
              </a:endParaRPr>
            </a:p>
          </p:txBody>
        </p:sp>
        <p:sp>
          <p:nvSpPr>
            <p:cNvPr id="1073742872" name="Rectangle 1073742871"/>
            <p:cNvSpPr/>
            <p:nvPr/>
          </p:nvSpPr>
          <p:spPr>
            <a:xfrm>
              <a:off x="5305" y="16046"/>
              <a:ext cx="10000" cy="5487"/>
            </a:xfrm>
            <a:prstGeom prst="rect">
              <a:avLst/>
            </a:prstGeom>
            <a:solidFill>
              <a:srgbClr val="FFFFFF"/>
            </a:solidFill>
            <a:ln w="9525">
              <a:noFill/>
            </a:ln>
          </p:spPr>
          <p:txBody>
            <a:bodyPr wrap="square" lIns="0" tIns="0" rIns="0" bIns="0"/>
            <a:lstStyle/>
            <a:p>
              <a:pPr algn="ctr"/>
              <a:r>
                <a:rPr lang="en-US" dirty="0" err="1">
                  <a:solidFill>
                    <a:schemeClr val="tx1">
                      <a:lumMod val="75000"/>
                      <a:lumOff val="25000"/>
                    </a:schemeClr>
                  </a:solidFill>
                  <a:latin typeface="+mj-lt"/>
                  <a:cs typeface="+mj-lt"/>
                </a:rPr>
                <a:t>Μηχ</a:t>
              </a:r>
              <a:r>
                <a:rPr lang="en-US" dirty="0">
                  <a:solidFill>
                    <a:schemeClr val="tx1">
                      <a:lumMod val="75000"/>
                      <a:lumOff val="25000"/>
                    </a:schemeClr>
                  </a:solidFill>
                  <a:latin typeface="+mj-lt"/>
                  <a:cs typeface="+mj-lt"/>
                </a:rPr>
                <a:t>ανισμός</a:t>
              </a:r>
            </a:p>
            <a:p>
              <a:pPr algn="ctr"/>
              <a:r>
                <a:rPr lang="en-US" dirty="0">
                  <a:solidFill>
                    <a:schemeClr val="tx1">
                      <a:lumMod val="75000"/>
                      <a:lumOff val="25000"/>
                    </a:schemeClr>
                  </a:solidFill>
                  <a:latin typeface="+mj-lt"/>
                  <a:cs typeface="+mj-lt"/>
                </a:rPr>
                <a:t>Επαναπ</a:t>
              </a:r>
              <a:r>
                <a:rPr lang="en-US" dirty="0" err="1">
                  <a:solidFill>
                    <a:schemeClr val="tx1">
                      <a:lumMod val="75000"/>
                      <a:lumOff val="25000"/>
                    </a:schemeClr>
                  </a:solidFill>
                  <a:latin typeface="+mj-lt"/>
                  <a:cs typeface="+mj-lt"/>
                </a:rPr>
                <a:t>ληροφοριοδότ</a:t>
              </a:r>
              <a:r>
                <a:rPr lang="el-GR" altLang="en-US" dirty="0" err="1">
                  <a:solidFill>
                    <a:schemeClr val="tx1">
                      <a:lumMod val="75000"/>
                      <a:lumOff val="25000"/>
                    </a:schemeClr>
                  </a:solidFill>
                  <a:latin typeface="+mj-lt"/>
                  <a:cs typeface="+mj-lt"/>
                </a:rPr>
                <a:t>ησ</a:t>
              </a:r>
              <a:r>
                <a:rPr lang="en-US" dirty="0" err="1">
                  <a:solidFill>
                    <a:schemeClr val="tx1">
                      <a:lumMod val="75000"/>
                      <a:lumOff val="25000"/>
                    </a:schemeClr>
                  </a:solidFill>
                  <a:latin typeface="+mj-lt"/>
                  <a:cs typeface="+mj-lt"/>
                </a:rPr>
                <a:t>ης</a:t>
              </a:r>
              <a:endParaRPr lang="en-US" dirty="0">
                <a:solidFill>
                  <a:schemeClr val="tx1">
                    <a:lumMod val="75000"/>
                    <a:lumOff val="25000"/>
                  </a:schemeClr>
                </a:solidFill>
                <a:latin typeface="+mj-lt"/>
                <a:cs typeface="+mj-lt"/>
              </a:endParaRPr>
            </a:p>
            <a:p>
              <a:pPr algn="ctr"/>
              <a:endParaRPr lang="en-US" dirty="0">
                <a:solidFill>
                  <a:schemeClr val="tx1">
                    <a:lumMod val="75000"/>
                    <a:lumOff val="25000"/>
                  </a:schemeClr>
                </a:solidFill>
                <a:latin typeface="+mj-lt"/>
                <a:cs typeface="+mj-lt"/>
              </a:endParaRPr>
            </a:p>
          </p:txBody>
        </p:sp>
        <p:sp>
          <p:nvSpPr>
            <p:cNvPr id="1073742873" name="Rectangle 1073742872"/>
            <p:cNvSpPr/>
            <p:nvPr/>
          </p:nvSpPr>
          <p:spPr>
            <a:xfrm>
              <a:off x="0" y="0"/>
              <a:ext cx="1267" cy="17337"/>
            </a:xfrm>
            <a:prstGeom prst="rect">
              <a:avLst/>
            </a:prstGeom>
            <a:solidFill>
              <a:srgbClr val="FFFFFF"/>
            </a:solidFill>
            <a:ln w="9525">
              <a:noFill/>
            </a:ln>
          </p:spPr>
          <p:txBody>
            <a:bodyPr wrap="square" lIns="0" tIns="0" rIns="0" bIns="0"/>
            <a:lstStyle/>
            <a:p>
              <a:pPr algn="ctr"/>
              <a:r>
                <a:rPr lang="en-US" b="1">
                  <a:solidFill>
                    <a:schemeClr val="tx1">
                      <a:lumMod val="75000"/>
                      <a:lumOff val="25000"/>
                    </a:schemeClr>
                  </a:solidFill>
                  <a:latin typeface="+mj-lt"/>
                  <a:cs typeface="+mj-lt"/>
                </a:rPr>
                <a:t>Π</a:t>
              </a:r>
            </a:p>
            <a:p>
              <a:pPr algn="ctr"/>
              <a:r>
                <a:rPr lang="en-US" b="1">
                  <a:solidFill>
                    <a:schemeClr val="tx1">
                      <a:lumMod val="75000"/>
                      <a:lumOff val="25000"/>
                    </a:schemeClr>
                  </a:solidFill>
                  <a:latin typeface="+mj-lt"/>
                  <a:cs typeface="+mj-lt"/>
                </a:rPr>
                <a:t>Ε</a:t>
              </a:r>
            </a:p>
            <a:p>
              <a:pPr algn="ctr"/>
              <a:r>
                <a:rPr lang="en-US" b="1">
                  <a:solidFill>
                    <a:schemeClr val="tx1">
                      <a:lumMod val="75000"/>
                      <a:lumOff val="25000"/>
                    </a:schemeClr>
                  </a:solidFill>
                  <a:latin typeface="+mj-lt"/>
                  <a:cs typeface="+mj-lt"/>
                </a:rPr>
                <a:t>Ρ</a:t>
              </a:r>
            </a:p>
            <a:p>
              <a:pPr algn="ctr"/>
              <a:r>
                <a:rPr lang="en-US" b="1">
                  <a:solidFill>
                    <a:schemeClr val="tx1">
                      <a:lumMod val="75000"/>
                      <a:lumOff val="25000"/>
                    </a:schemeClr>
                  </a:solidFill>
                  <a:latin typeface="+mj-lt"/>
                  <a:cs typeface="+mj-lt"/>
                </a:rPr>
                <a:t>Ι</a:t>
              </a:r>
            </a:p>
            <a:p>
              <a:pPr algn="ctr"/>
              <a:r>
                <a:rPr lang="en-US" b="1">
                  <a:solidFill>
                    <a:schemeClr val="tx1">
                      <a:lumMod val="75000"/>
                      <a:lumOff val="25000"/>
                    </a:schemeClr>
                  </a:solidFill>
                  <a:latin typeface="+mj-lt"/>
                  <a:cs typeface="+mj-lt"/>
                </a:rPr>
                <a:t>Β</a:t>
              </a:r>
            </a:p>
            <a:p>
              <a:pPr algn="ctr"/>
              <a:r>
                <a:rPr lang="en-US" b="1">
                  <a:solidFill>
                    <a:schemeClr val="tx1">
                      <a:lumMod val="75000"/>
                      <a:lumOff val="25000"/>
                    </a:schemeClr>
                  </a:solidFill>
                  <a:latin typeface="+mj-lt"/>
                  <a:cs typeface="+mj-lt"/>
                </a:rPr>
                <a:t>Α</a:t>
              </a:r>
            </a:p>
            <a:p>
              <a:pPr algn="ctr"/>
              <a:r>
                <a:rPr lang="en-US" b="1">
                  <a:solidFill>
                    <a:schemeClr val="tx1">
                      <a:lumMod val="75000"/>
                      <a:lumOff val="25000"/>
                    </a:schemeClr>
                  </a:solidFill>
                  <a:latin typeface="+mj-lt"/>
                  <a:cs typeface="+mj-lt"/>
                </a:rPr>
                <a:t>Λ</a:t>
              </a:r>
            </a:p>
            <a:p>
              <a:pPr algn="ctr"/>
              <a:r>
                <a:rPr lang="en-US" b="1">
                  <a:solidFill>
                    <a:schemeClr val="tx1">
                      <a:lumMod val="75000"/>
                      <a:lumOff val="25000"/>
                    </a:schemeClr>
                  </a:solidFill>
                  <a:latin typeface="+mj-lt"/>
                  <a:cs typeface="+mj-lt"/>
                </a:rPr>
                <a:t>Λ</a:t>
              </a:r>
            </a:p>
            <a:p>
              <a:pPr algn="ctr"/>
              <a:r>
                <a:rPr lang="en-US" b="1">
                  <a:solidFill>
                    <a:schemeClr val="tx1">
                      <a:lumMod val="75000"/>
                      <a:lumOff val="25000"/>
                    </a:schemeClr>
                  </a:solidFill>
                  <a:latin typeface="+mj-lt"/>
                  <a:cs typeface="+mj-lt"/>
                </a:rPr>
                <a:t>Ο</a:t>
              </a:r>
            </a:p>
            <a:p>
              <a:pPr algn="ctr"/>
              <a:r>
                <a:rPr lang="en-US" b="1">
                  <a:solidFill>
                    <a:schemeClr val="tx1">
                      <a:lumMod val="75000"/>
                      <a:lumOff val="25000"/>
                    </a:schemeClr>
                  </a:solidFill>
                  <a:latin typeface="+mj-lt"/>
                  <a:cs typeface="+mj-lt"/>
                </a:rPr>
                <a:t>Ν</a:t>
              </a:r>
            </a:p>
            <a:p>
              <a:endParaRPr lang="en-US" b="1">
                <a:solidFill>
                  <a:schemeClr val="tx1">
                    <a:lumMod val="75000"/>
                    <a:lumOff val="25000"/>
                  </a:schemeClr>
                </a:solidFill>
                <a:latin typeface="+mj-lt"/>
                <a:cs typeface="+mj-lt"/>
              </a:endParaRPr>
            </a:p>
          </p:txBody>
        </p:sp>
        <p:sp>
          <p:nvSpPr>
            <p:cNvPr id="1073742874" name="Straight Connector 1073742873"/>
            <p:cNvSpPr/>
            <p:nvPr/>
          </p:nvSpPr>
          <p:spPr>
            <a:xfrm>
              <a:off x="18742" y="3118"/>
              <a:ext cx="3" cy="14350"/>
            </a:xfrm>
            <a:prstGeom prst="line">
              <a:avLst/>
            </a:prstGeom>
            <a:ln w="76200" cap="flat" cmpd="sng">
              <a:solidFill>
                <a:schemeClr val="bg2">
                  <a:lumMod val="50000"/>
                </a:schemeClr>
              </a:solidFill>
              <a:prstDash val="solid"/>
              <a:headEnd type="none" w="med" len="med"/>
              <a:tailEnd type="none" w="med" len="med"/>
            </a:ln>
          </p:spPr>
        </p:sp>
      </p:grpSp>
      <p:sp>
        <p:nvSpPr>
          <p:cNvPr id="55"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Τίτλος 22"/>
          <p:cNvSpPr>
            <a:spLocks noGrp="1"/>
          </p:cNvSpPr>
          <p:nvPr>
            <p:ph type="title"/>
          </p:nvPr>
        </p:nvSpPr>
        <p:spPr/>
        <p:txBody>
          <a:bodyPr rtlCol="0"/>
          <a:lstStyle/>
          <a:p>
            <a:pPr algn="ctr" rtl="0"/>
            <a:r>
              <a:rPr lang="el-GR" sz="2400" dirty="0"/>
              <a:t>Η θεώρηση της επιχείρησης ως ανοικτού συστήματος:</a:t>
            </a:r>
          </a:p>
        </p:txBody>
      </p:sp>
      <p:sp>
        <p:nvSpPr>
          <p:cNvPr id="27" name="Θέση κειμένου 26"/>
          <p:cNvSpPr>
            <a:spLocks noGrp="1"/>
          </p:cNvSpPr>
          <p:nvPr>
            <p:ph type="body" sz="quarter" idx="27"/>
          </p:nvPr>
        </p:nvSpPr>
        <p:spPr/>
        <p:txBody>
          <a:bodyPr rtlCol="0"/>
          <a:lstStyle/>
          <a:p>
            <a:pPr rtl="0"/>
            <a:r>
              <a:rPr lang="en-US" altLang="el-GR" dirty="0"/>
              <a:t>M</a:t>
            </a:r>
            <a:r>
              <a:rPr lang="el-GR" dirty="0"/>
              <a:t>ας επιτρέπει να την ορίσουμε ως μια οικονομική και κοινωνική οντότητα</a:t>
            </a:r>
          </a:p>
        </p:txBody>
      </p:sp>
      <p:sp>
        <p:nvSpPr>
          <p:cNvPr id="30" name="Θέση κειμένου 29"/>
          <p:cNvSpPr>
            <a:spLocks noGrp="1"/>
          </p:cNvSpPr>
          <p:nvPr>
            <p:ph type="body" sz="quarter" idx="30"/>
          </p:nvPr>
        </p:nvSpPr>
        <p:spPr>
          <a:xfrm>
            <a:off x="1658929" y="1767538"/>
            <a:ext cx="2811618" cy="1440000"/>
          </a:xfrm>
        </p:spPr>
        <p:txBody>
          <a:bodyPr rtlCol="0"/>
          <a:lstStyle/>
          <a:p>
            <a:pPr rtl="0"/>
            <a:r>
              <a:rPr lang="en-US" altLang="el-GR" sz="6000" dirty="0"/>
              <a:t>1</a:t>
            </a:r>
          </a:p>
        </p:txBody>
      </p:sp>
      <p:sp>
        <p:nvSpPr>
          <p:cNvPr id="28" name="Θέση κειμένου 27"/>
          <p:cNvSpPr>
            <a:spLocks noGrp="1"/>
          </p:cNvSpPr>
          <p:nvPr>
            <p:ph type="body" sz="quarter" idx="28"/>
          </p:nvPr>
        </p:nvSpPr>
        <p:spPr>
          <a:xfrm>
            <a:off x="4911559" y="1947736"/>
            <a:ext cx="3635083" cy="3635083"/>
          </a:xfrm>
        </p:spPr>
        <p:txBody>
          <a:bodyPr rtlCol="0"/>
          <a:lstStyle/>
          <a:p>
            <a:pPr rtl="0"/>
            <a:r>
              <a:rPr lang="el-GR">
                <a:sym typeface="+mn-ea"/>
              </a:rPr>
              <a:t>που συνδυάζει συντελεστές παραγωγής για να λάβει αγαθά &amp; υπηρεσίες</a:t>
            </a:r>
            <a:endParaRPr lang="el-GR" dirty="0"/>
          </a:p>
        </p:txBody>
      </p:sp>
      <p:sp>
        <p:nvSpPr>
          <p:cNvPr id="31" name="Θέση κειμένου 30"/>
          <p:cNvSpPr>
            <a:spLocks noGrp="1"/>
          </p:cNvSpPr>
          <p:nvPr>
            <p:ph type="body" sz="quarter" idx="31"/>
          </p:nvPr>
        </p:nvSpPr>
        <p:spPr>
          <a:xfrm>
            <a:off x="5323291" y="1745313"/>
            <a:ext cx="2811618" cy="1440000"/>
          </a:xfrm>
        </p:spPr>
        <p:txBody>
          <a:bodyPr rtlCol="0"/>
          <a:lstStyle/>
          <a:p>
            <a:pPr rtl="0"/>
            <a:r>
              <a:rPr lang="el-GR" sz="6000" dirty="0"/>
              <a:t>2 </a:t>
            </a:r>
          </a:p>
        </p:txBody>
      </p:sp>
      <p:sp>
        <p:nvSpPr>
          <p:cNvPr id="29" name="Θέση κειμένου 28"/>
          <p:cNvSpPr>
            <a:spLocks noGrp="1"/>
          </p:cNvSpPr>
          <p:nvPr>
            <p:ph type="body" sz="quarter" idx="29"/>
          </p:nvPr>
        </p:nvSpPr>
        <p:spPr/>
        <p:txBody>
          <a:bodyPr rtlCol="0"/>
          <a:lstStyle/>
          <a:p>
            <a:pPr rtl="0"/>
            <a:r>
              <a:rPr lang="el-GR" dirty="0"/>
              <a:t>οι οποίοι προορίζονται για την αγορά</a:t>
            </a:r>
          </a:p>
        </p:txBody>
      </p:sp>
      <p:sp>
        <p:nvSpPr>
          <p:cNvPr id="33" name="Θέση κειμένου 32"/>
          <p:cNvSpPr>
            <a:spLocks noGrp="1"/>
          </p:cNvSpPr>
          <p:nvPr>
            <p:ph type="body" sz="quarter" idx="33"/>
          </p:nvPr>
        </p:nvSpPr>
        <p:spPr>
          <a:xfrm>
            <a:off x="8547101" y="1884378"/>
            <a:ext cx="2597043" cy="1440000"/>
          </a:xfrm>
        </p:spPr>
        <p:txBody>
          <a:bodyPr rtlCol="0"/>
          <a:lstStyle/>
          <a:p>
            <a:pPr rtl="0"/>
            <a:r>
              <a:rPr lang="el-GR" sz="6000" dirty="0"/>
              <a:t>3</a:t>
            </a:r>
          </a:p>
        </p:txBody>
      </p:sp>
      <p:sp>
        <p:nvSpPr>
          <p:cNvPr id="6" name="Θέση υποσέλιδου 5"/>
          <p:cNvSpPr>
            <a:spLocks noGrp="1"/>
          </p:cNvSpPr>
          <p:nvPr>
            <p:ph type="ftr" sz="quarter" idx="10"/>
          </p:nvPr>
        </p:nvSpPr>
        <p:spPr/>
        <p:txBody>
          <a:bodyPr rtlCol="0"/>
          <a:lstStyle/>
          <a:p>
            <a:pPr rtl="0"/>
            <a:r>
              <a:rPr lang="el-GR" dirty="0"/>
              <a:t>Προσθέστε υποσέλιδο</a:t>
            </a:r>
          </a:p>
        </p:txBody>
      </p:sp>
      <p:sp>
        <p:nvSpPr>
          <p:cNvPr id="7" name="Θέση αριθμού διαφάνειας 6"/>
          <p:cNvSpPr>
            <a:spLocks noGrp="1"/>
          </p:cNvSpPr>
          <p:nvPr>
            <p:ph type="sldNum" sz="quarter" idx="11"/>
          </p:nvPr>
        </p:nvSpPr>
        <p:spPr/>
        <p:txBody>
          <a:bodyPr rtlCol="0"/>
          <a:lstStyle/>
          <a:p>
            <a:pPr rtl="0"/>
            <a:fld id="{19B51A1E-902D-48AF-9020-955120F399B6}" type="slidenum">
              <a:rPr lang="el-GR" smtClean="0"/>
              <a:pPr rtl="0"/>
              <a:t>15</a:t>
            </a:fld>
            <a:endParaRPr lang="el-GR" dirty="0"/>
          </a:p>
        </p:txBody>
      </p:sp>
      <p:sp>
        <p:nvSpPr>
          <p:cNvPr id="35" name="Πλαίσιο κειμένου 34" descr="Σημείο τομής γραφήματος"/>
          <p:cNvSpPr txBox="1"/>
          <p:nvPr/>
        </p:nvSpPr>
        <p:spPr>
          <a:xfrm>
            <a:off x="8238481" y="3054203"/>
            <a:ext cx="317687" cy="1423210"/>
          </a:xfrm>
          <a:custGeom>
            <a:avLst/>
            <a:gdLst>
              <a:gd name="connsiteX0" fmla="*/ 172863 w 317687"/>
              <a:gd name="connsiteY0" fmla="*/ 0 h 1423210"/>
              <a:gd name="connsiteX1" fmla="*/ 174856 w 317687"/>
              <a:gd name="connsiteY1" fmla="*/ 4136 h 1423210"/>
              <a:gd name="connsiteX2" fmla="*/ 317687 w 317687"/>
              <a:gd name="connsiteY2" fmla="*/ 711605 h 1423210"/>
              <a:gd name="connsiteX3" fmla="*/ 174856 w 317687"/>
              <a:gd name="connsiteY3" fmla="*/ 1419075 h 1423210"/>
              <a:gd name="connsiteX4" fmla="*/ 172864 w 317687"/>
              <a:gd name="connsiteY4" fmla="*/ 1423210 h 1423210"/>
              <a:gd name="connsiteX5" fmla="*/ 122602 w 317687"/>
              <a:gd name="connsiteY5" fmla="*/ 1318873 h 1423210"/>
              <a:gd name="connsiteX6" fmla="*/ 0 w 317687"/>
              <a:gd name="connsiteY6" fmla="*/ 711604 h 1423210"/>
              <a:gd name="connsiteX7" fmla="*/ 122602 w 317687"/>
              <a:gd name="connsiteY7" fmla="*/ 104335 h 14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7" h="1423210">
                <a:moveTo>
                  <a:pt x="172863" y="0"/>
                </a:moveTo>
                <a:lnTo>
                  <a:pt x="174856" y="4136"/>
                </a:lnTo>
                <a:cubicBezTo>
                  <a:pt x="266828" y="221583"/>
                  <a:pt x="317687" y="460655"/>
                  <a:pt x="317687" y="711605"/>
                </a:cubicBezTo>
                <a:cubicBezTo>
                  <a:pt x="317687" y="962555"/>
                  <a:pt x="266828" y="1201627"/>
                  <a:pt x="174856" y="1419075"/>
                </a:cubicBezTo>
                <a:lnTo>
                  <a:pt x="172864" y="1423210"/>
                </a:lnTo>
                <a:lnTo>
                  <a:pt x="122602" y="1318873"/>
                </a:lnTo>
                <a:cubicBezTo>
                  <a:pt x="43656" y="1132223"/>
                  <a:pt x="0" y="927012"/>
                  <a:pt x="0" y="711604"/>
                </a:cubicBezTo>
                <a:cubicBezTo>
                  <a:pt x="0" y="496197"/>
                  <a:pt x="43656" y="290985"/>
                  <a:pt x="122602" y="104335"/>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l-GR" dirty="0"/>
          </a:p>
        </p:txBody>
      </p:sp>
      <p:sp>
        <p:nvSpPr>
          <p:cNvPr id="34" name="Πλαίσιο κειμένου 33" descr="Σημείο τομής γραφήματος"/>
          <p:cNvSpPr txBox="1"/>
          <p:nvPr/>
        </p:nvSpPr>
        <p:spPr>
          <a:xfrm>
            <a:off x="4921084" y="2993698"/>
            <a:ext cx="317688" cy="1544221"/>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l-GR" dirty="0"/>
          </a:p>
        </p:txBody>
      </p:sp>
      <p:sp>
        <p:nvSpPr>
          <p:cNvPr id="55"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1"/>
          <p:cNvSpPr>
            <a:spLocks noGrp="1"/>
          </p:cNvSpPr>
          <p:nvPr>
            <p:ph type="title"/>
          </p:nvPr>
        </p:nvSpPr>
        <p:spPr>
          <a:xfrm>
            <a:off x="617991" y="641836"/>
            <a:ext cx="11340000" cy="432000"/>
          </a:xfrm>
        </p:spPr>
        <p:txBody>
          <a:bodyPr rtlCol="0"/>
          <a:lstStyle/>
          <a:p>
            <a:pPr algn="ctr" rtl="0"/>
            <a:r>
              <a:rPr lang="el-GR" dirty="0"/>
              <a:t>Η Βασική Λειτουργία της Επιχείρησης</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16</a:t>
            </a:fld>
            <a:endParaRPr lang="el-GR" dirty="0"/>
          </a:p>
        </p:txBody>
      </p:sp>
      <p:sp>
        <p:nvSpPr>
          <p:cNvPr id="55"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pSp>
        <p:nvGrpSpPr>
          <p:cNvPr id="1073742875" name="Group 1073742874"/>
          <p:cNvGrpSpPr/>
          <p:nvPr/>
        </p:nvGrpSpPr>
        <p:grpSpPr>
          <a:xfrm>
            <a:off x="3068834" y="2202816"/>
            <a:ext cx="6081395" cy="1796789"/>
            <a:chOff x="-8" y="-3081"/>
            <a:chExt cx="20009" cy="23081"/>
          </a:xfrm>
        </p:grpSpPr>
        <p:sp>
          <p:nvSpPr>
            <p:cNvPr id="1073742892" name="Rectangle 1073742891"/>
            <p:cNvSpPr/>
            <p:nvPr/>
          </p:nvSpPr>
          <p:spPr>
            <a:xfrm>
              <a:off x="2296" y="13947"/>
              <a:ext cx="12440" cy="6053"/>
            </a:xfrm>
            <a:prstGeom prst="rect">
              <a:avLst/>
            </a:prstGeom>
            <a:solidFill>
              <a:srgbClr val="FFFFFF"/>
            </a:solidFill>
            <a:ln w="9525">
              <a:noFill/>
            </a:ln>
          </p:spPr>
          <p:txBody>
            <a:bodyPr wrap="square" lIns="0" tIns="0" rIns="0" bIns="0"/>
            <a:lstStyle/>
            <a:p>
              <a:pPr algn="ctr"/>
              <a:r>
                <a:rPr lang="en-US" b="1" dirty="0" err="1">
                  <a:latin typeface="+mj-lt"/>
                  <a:cs typeface="+mj-lt"/>
                </a:rPr>
                <a:t>Συνδυ</a:t>
              </a:r>
              <a:r>
                <a:rPr lang="en-US" b="1" dirty="0">
                  <a:latin typeface="+mj-lt"/>
                  <a:cs typeface="+mj-lt"/>
                </a:rPr>
                <a:t>ασμός </a:t>
              </a:r>
            </a:p>
            <a:p>
              <a:pPr algn="ctr"/>
              <a:r>
                <a:rPr lang="en-US" b="1" dirty="0" err="1">
                  <a:latin typeface="+mj-lt"/>
                  <a:cs typeface="+mj-lt"/>
                </a:rPr>
                <a:t>των</a:t>
              </a:r>
              <a:r>
                <a:rPr lang="en-US" b="1" dirty="0">
                  <a:latin typeface="+mj-lt"/>
                  <a:cs typeface="+mj-lt"/>
                </a:rPr>
                <a:t> παρα</a:t>
              </a:r>
              <a:r>
                <a:rPr lang="en-US" b="1" dirty="0" err="1">
                  <a:latin typeface="+mj-lt"/>
                  <a:cs typeface="+mj-lt"/>
                </a:rPr>
                <a:t>γωγικών</a:t>
              </a:r>
              <a:r>
                <a:rPr lang="en-US" b="1" dirty="0">
                  <a:latin typeface="+mj-lt"/>
                  <a:cs typeface="+mj-lt"/>
                </a:rPr>
                <a:t> </a:t>
              </a:r>
              <a:r>
                <a:rPr lang="en-US" b="1" dirty="0" err="1">
                  <a:latin typeface="+mj-lt"/>
                  <a:cs typeface="+mj-lt"/>
                </a:rPr>
                <a:t>συντελεστών</a:t>
              </a:r>
              <a:endParaRPr lang="en-US" b="1" dirty="0">
                <a:latin typeface="+mj-lt"/>
                <a:cs typeface="+mj-lt"/>
              </a:endParaRPr>
            </a:p>
            <a:p>
              <a:endParaRPr lang="en-US" dirty="0">
                <a:latin typeface="+mj-lt"/>
                <a:cs typeface="+mj-lt"/>
              </a:endParaRPr>
            </a:p>
          </p:txBody>
        </p:sp>
        <p:grpSp>
          <p:nvGrpSpPr>
            <p:cNvPr id="1073742876" name="Group 1073742875"/>
            <p:cNvGrpSpPr/>
            <p:nvPr/>
          </p:nvGrpSpPr>
          <p:grpSpPr>
            <a:xfrm>
              <a:off x="17377" y="2789"/>
              <a:ext cx="2624" cy="8842"/>
              <a:chOff x="-16" y="-2"/>
              <a:chExt cx="20023" cy="20002"/>
            </a:xfrm>
          </p:grpSpPr>
          <p:sp>
            <p:nvSpPr>
              <p:cNvPr id="1073742877" name="Freeform 1073742876"/>
              <p:cNvSpPr/>
              <p:nvPr/>
            </p:nvSpPr>
            <p:spPr>
              <a:xfrm flipH="1" flipV="1">
                <a:off x="0" y="9981"/>
                <a:ext cx="10011" cy="10019"/>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solidFill>
                <a:srgbClr val="FFFFFF"/>
              </a:solidFill>
              <a:ln w="12700" cap="flat" cmpd="sng">
                <a:solidFill>
                  <a:srgbClr val="000000"/>
                </a:solidFill>
                <a:prstDash val="solid"/>
                <a:headEnd type="none" w="med" len="med"/>
                <a:tailEnd type="none" w="med" len="med"/>
              </a:ln>
            </p:spPr>
            <p:txBody>
              <a:bodyPr/>
              <a:lstStyle/>
              <a:p>
                <a:endParaRPr lang="en-US">
                  <a:latin typeface="+mj-lt"/>
                  <a:cs typeface="+mj-lt"/>
                </a:endParaRPr>
              </a:p>
            </p:txBody>
          </p:sp>
          <p:sp>
            <p:nvSpPr>
              <p:cNvPr id="1073742878" name="Freeform 1073742877"/>
              <p:cNvSpPr/>
              <p:nvPr/>
            </p:nvSpPr>
            <p:spPr>
              <a:xfrm flipH="1">
                <a:off x="-16" y="-2"/>
                <a:ext cx="10011" cy="10019"/>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solidFill>
                <a:srgbClr val="FFFFFF"/>
              </a:solidFill>
              <a:ln w="12700" cap="flat" cmpd="sng">
                <a:solidFill>
                  <a:srgbClr val="000000"/>
                </a:solidFill>
                <a:prstDash val="solid"/>
                <a:headEnd type="none" w="med" len="med"/>
                <a:tailEnd type="none" w="med" len="med"/>
              </a:ln>
            </p:spPr>
            <p:txBody>
              <a:bodyPr/>
              <a:lstStyle/>
              <a:p>
                <a:endParaRPr lang="en-US">
                  <a:latin typeface="+mj-lt"/>
                  <a:cs typeface="+mj-lt"/>
                </a:endParaRPr>
              </a:p>
            </p:txBody>
          </p:sp>
          <p:sp>
            <p:nvSpPr>
              <p:cNvPr id="1073742879" name="Freeform 1073742878"/>
              <p:cNvSpPr/>
              <p:nvPr/>
            </p:nvSpPr>
            <p:spPr>
              <a:xfrm>
                <a:off x="9996" y="-2"/>
                <a:ext cx="10011" cy="10019"/>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solidFill>
                <a:srgbClr val="FFFFFF"/>
              </a:solidFill>
              <a:ln w="12700" cap="flat" cmpd="sng">
                <a:solidFill>
                  <a:srgbClr val="000000"/>
                </a:solidFill>
                <a:prstDash val="solid"/>
                <a:headEnd type="none" w="med" len="med"/>
                <a:tailEnd type="none" w="med" len="med"/>
              </a:ln>
            </p:spPr>
            <p:txBody>
              <a:bodyPr/>
              <a:lstStyle/>
              <a:p>
                <a:endParaRPr lang="en-US">
                  <a:latin typeface="+mj-lt"/>
                  <a:cs typeface="+mj-lt"/>
                </a:endParaRPr>
              </a:p>
            </p:txBody>
          </p:sp>
          <p:sp>
            <p:nvSpPr>
              <p:cNvPr id="1073742880" name="Freeform 1073742879"/>
              <p:cNvSpPr/>
              <p:nvPr/>
            </p:nvSpPr>
            <p:spPr>
              <a:xfrm flipV="1">
                <a:off x="9996" y="9981"/>
                <a:ext cx="10011" cy="10019"/>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solidFill>
                <a:srgbClr val="FFFFFF"/>
              </a:solidFill>
              <a:ln w="12700" cap="flat" cmpd="sng">
                <a:solidFill>
                  <a:srgbClr val="000000"/>
                </a:solidFill>
                <a:prstDash val="solid"/>
                <a:headEnd type="none" w="med" len="med"/>
                <a:tailEnd type="none" w="med" len="med"/>
              </a:ln>
            </p:spPr>
            <p:txBody>
              <a:bodyPr/>
              <a:lstStyle/>
              <a:p>
                <a:endParaRPr lang="en-US">
                  <a:latin typeface="+mj-lt"/>
                  <a:cs typeface="+mj-lt"/>
                </a:endParaRPr>
              </a:p>
            </p:txBody>
          </p:sp>
        </p:grpSp>
        <p:sp>
          <p:nvSpPr>
            <p:cNvPr id="1073742882" name="Rectangle 1073742881"/>
            <p:cNvSpPr/>
            <p:nvPr/>
          </p:nvSpPr>
          <p:spPr>
            <a:xfrm>
              <a:off x="-8" y="-3081"/>
              <a:ext cx="5719" cy="7787"/>
            </a:xfrm>
            <a:prstGeom prst="rect">
              <a:avLst/>
            </a:prstGeom>
            <a:solidFill>
              <a:srgbClr val="FFFFFF"/>
            </a:solidFill>
            <a:ln w="38100" cap="flat" cmpd="sng">
              <a:solidFill>
                <a:schemeClr val="accent1"/>
              </a:solidFill>
              <a:prstDash val="solid"/>
              <a:miter/>
              <a:headEnd type="none" w="med" len="med"/>
              <a:tailEnd type="none" w="med" len="med"/>
            </a:ln>
          </p:spPr>
          <p:txBody>
            <a:bodyPr/>
            <a:lstStyle/>
            <a:p>
              <a:endParaRPr lang="en-US">
                <a:latin typeface="+mj-lt"/>
                <a:cs typeface="+mj-lt"/>
              </a:endParaRPr>
            </a:p>
          </p:txBody>
        </p:sp>
        <p:sp>
          <p:nvSpPr>
            <p:cNvPr id="1073742883" name="Rectangle 1073742882"/>
            <p:cNvSpPr/>
            <p:nvPr/>
          </p:nvSpPr>
          <p:spPr>
            <a:xfrm>
              <a:off x="-8" y="6900"/>
              <a:ext cx="5718" cy="8556"/>
            </a:xfrm>
            <a:prstGeom prst="rect">
              <a:avLst/>
            </a:prstGeom>
            <a:solidFill>
              <a:srgbClr val="FFFFFF"/>
            </a:solidFill>
            <a:ln w="38100" cap="flat" cmpd="sng">
              <a:solidFill>
                <a:schemeClr val="accent1"/>
              </a:solidFill>
              <a:prstDash val="solid"/>
              <a:miter/>
              <a:headEnd type="none" w="med" len="med"/>
              <a:tailEnd type="none" w="med" len="med"/>
            </a:ln>
          </p:spPr>
          <p:txBody>
            <a:bodyPr/>
            <a:lstStyle/>
            <a:p>
              <a:endParaRPr lang="en-US">
                <a:latin typeface="+mj-lt"/>
                <a:cs typeface="+mj-lt"/>
              </a:endParaRPr>
            </a:p>
          </p:txBody>
        </p:sp>
        <p:sp>
          <p:nvSpPr>
            <p:cNvPr id="1073742884" name="Rectangle 1073742883"/>
            <p:cNvSpPr/>
            <p:nvPr/>
          </p:nvSpPr>
          <p:spPr>
            <a:xfrm>
              <a:off x="8805" y="2789"/>
              <a:ext cx="6019" cy="7447"/>
            </a:xfrm>
            <a:prstGeom prst="rect">
              <a:avLst/>
            </a:prstGeom>
            <a:solidFill>
              <a:srgbClr val="FFFFFF"/>
            </a:solidFill>
            <a:ln w="38100" cap="flat" cmpd="sng">
              <a:solidFill>
                <a:schemeClr val="accent1"/>
              </a:solidFill>
              <a:prstDash val="solid"/>
              <a:miter/>
              <a:headEnd type="none" w="med" len="med"/>
              <a:tailEnd type="none" w="med" len="med"/>
            </a:ln>
          </p:spPr>
          <p:txBody>
            <a:bodyPr/>
            <a:lstStyle/>
            <a:p>
              <a:endParaRPr lang="en-US">
                <a:latin typeface="+mj-lt"/>
                <a:cs typeface="+mj-lt"/>
              </a:endParaRPr>
            </a:p>
          </p:txBody>
        </p:sp>
        <p:sp>
          <p:nvSpPr>
            <p:cNvPr id="1073742886" name="Straight Connector 1073742885"/>
            <p:cNvSpPr/>
            <p:nvPr/>
          </p:nvSpPr>
          <p:spPr>
            <a:xfrm flipH="1">
              <a:off x="6912" y="1174"/>
              <a:ext cx="0" cy="10571"/>
            </a:xfrm>
            <a:prstGeom prst="line">
              <a:avLst/>
            </a:prstGeom>
            <a:ln w="38100" cap="flat" cmpd="sng">
              <a:solidFill>
                <a:schemeClr val="accent1"/>
              </a:solidFill>
              <a:prstDash val="solid"/>
              <a:headEnd type="none" w="sm" len="sm"/>
              <a:tailEnd type="none" w="sm" len="sm"/>
            </a:ln>
          </p:spPr>
        </p:sp>
        <p:sp>
          <p:nvSpPr>
            <p:cNvPr id="1073742887" name="Straight Connector 1073742886"/>
            <p:cNvSpPr/>
            <p:nvPr/>
          </p:nvSpPr>
          <p:spPr>
            <a:xfrm>
              <a:off x="6949" y="5872"/>
              <a:ext cx="1706" cy="0"/>
            </a:xfrm>
            <a:prstGeom prst="line">
              <a:avLst/>
            </a:prstGeom>
            <a:ln w="38100" cap="flat" cmpd="sng">
              <a:solidFill>
                <a:schemeClr val="accent1"/>
              </a:solidFill>
              <a:prstDash val="solid"/>
              <a:headEnd type="none" w="sm" len="sm"/>
              <a:tailEnd type="triangle" w="sm" len="sm"/>
            </a:ln>
          </p:spPr>
          <p:txBody>
            <a:bodyPr/>
            <a:lstStyle/>
            <a:p>
              <a:endParaRPr lang="el-GR" dirty="0"/>
            </a:p>
          </p:txBody>
        </p:sp>
        <p:sp>
          <p:nvSpPr>
            <p:cNvPr id="1073742888" name="Straight Connector 1073742887"/>
            <p:cNvSpPr/>
            <p:nvPr/>
          </p:nvSpPr>
          <p:spPr>
            <a:xfrm>
              <a:off x="14776" y="5872"/>
              <a:ext cx="2600" cy="0"/>
            </a:xfrm>
            <a:prstGeom prst="line">
              <a:avLst/>
            </a:prstGeom>
            <a:ln w="38100" cap="flat" cmpd="sng">
              <a:solidFill>
                <a:schemeClr val="accent1"/>
              </a:solidFill>
              <a:prstDash val="solid"/>
              <a:headEnd type="none" w="sm" len="sm"/>
              <a:tailEnd type="triangle" w="sm" len="sm"/>
            </a:ln>
          </p:spPr>
        </p:sp>
        <p:sp>
          <p:nvSpPr>
            <p:cNvPr id="1073742889" name="Rectangle 1073742888"/>
            <p:cNvSpPr/>
            <p:nvPr/>
          </p:nvSpPr>
          <p:spPr>
            <a:xfrm>
              <a:off x="293" y="-2517"/>
              <a:ext cx="5116" cy="5361"/>
            </a:xfrm>
            <a:prstGeom prst="rect">
              <a:avLst/>
            </a:prstGeom>
            <a:solidFill>
              <a:srgbClr val="FFFFFF"/>
            </a:solidFill>
            <a:ln w="9525">
              <a:noFill/>
            </a:ln>
          </p:spPr>
          <p:txBody>
            <a:bodyPr wrap="square" lIns="0" tIns="0" rIns="0" bIns="0"/>
            <a:lstStyle/>
            <a:p>
              <a:pPr algn="ctr"/>
              <a:r>
                <a:rPr lang="en-US" b="1" dirty="0" err="1">
                  <a:latin typeface="+mj-lt"/>
                  <a:cs typeface="+mj-lt"/>
                </a:rPr>
                <a:t>Συντελεστής</a:t>
              </a:r>
              <a:r>
                <a:rPr lang="el-GR" b="1" dirty="0">
                  <a:latin typeface="+mj-lt"/>
                  <a:cs typeface="+mj-lt"/>
                </a:rPr>
                <a:t> εργασία</a:t>
              </a:r>
              <a:r>
                <a:rPr lang="en-US" b="1" dirty="0">
                  <a:latin typeface="+mj-lt"/>
                  <a:cs typeface="+mj-lt"/>
                </a:rPr>
                <a:t> </a:t>
              </a:r>
            </a:p>
            <a:p>
              <a:endParaRPr lang="en-US" b="1" dirty="0">
                <a:latin typeface="+mj-lt"/>
                <a:cs typeface="+mj-lt"/>
              </a:endParaRPr>
            </a:p>
          </p:txBody>
        </p:sp>
        <p:sp>
          <p:nvSpPr>
            <p:cNvPr id="1073742890" name="Rectangle 1073742889"/>
            <p:cNvSpPr/>
            <p:nvPr/>
          </p:nvSpPr>
          <p:spPr>
            <a:xfrm>
              <a:off x="426" y="7609"/>
              <a:ext cx="5116" cy="5586"/>
            </a:xfrm>
            <a:prstGeom prst="rect">
              <a:avLst/>
            </a:prstGeom>
            <a:solidFill>
              <a:srgbClr val="FFFFFF"/>
            </a:solidFill>
            <a:ln w="9525">
              <a:noFill/>
            </a:ln>
          </p:spPr>
          <p:txBody>
            <a:bodyPr wrap="square" lIns="0" tIns="0" rIns="0" bIns="0"/>
            <a:lstStyle/>
            <a:p>
              <a:pPr algn="ctr"/>
              <a:r>
                <a:rPr lang="en-US" b="1" dirty="0" err="1">
                  <a:latin typeface="+mj-lt"/>
                  <a:cs typeface="+mj-lt"/>
                </a:rPr>
                <a:t>Συντελεστής</a:t>
              </a:r>
              <a:r>
                <a:rPr lang="el-GR" b="1" dirty="0">
                  <a:latin typeface="+mj-lt"/>
                  <a:cs typeface="+mj-lt"/>
                </a:rPr>
                <a:t> κεφάλαιο</a:t>
              </a:r>
              <a:r>
                <a:rPr lang="en-US" b="1" dirty="0">
                  <a:latin typeface="+mj-lt"/>
                  <a:cs typeface="+mj-lt"/>
                </a:rPr>
                <a:t> </a:t>
              </a:r>
            </a:p>
          </p:txBody>
        </p:sp>
        <p:sp>
          <p:nvSpPr>
            <p:cNvPr id="1073742891" name="Rectangle 1073742890"/>
            <p:cNvSpPr/>
            <p:nvPr/>
          </p:nvSpPr>
          <p:spPr>
            <a:xfrm>
              <a:off x="9233" y="3153"/>
              <a:ext cx="5117" cy="3565"/>
            </a:xfrm>
            <a:prstGeom prst="rect">
              <a:avLst/>
            </a:prstGeom>
            <a:solidFill>
              <a:srgbClr val="FFFFFF"/>
            </a:solidFill>
            <a:ln w="9525">
              <a:noFill/>
            </a:ln>
          </p:spPr>
          <p:txBody>
            <a:bodyPr wrap="square" lIns="0" tIns="0" rIns="0" bIns="0"/>
            <a:lstStyle/>
            <a:p>
              <a:pPr algn="ctr"/>
              <a:r>
                <a:rPr lang="en-US" b="1" dirty="0">
                  <a:latin typeface="+mj-lt"/>
                  <a:cs typeface="+mj-lt"/>
                </a:rPr>
                <a:t>Λαμβα</a:t>
              </a:r>
              <a:r>
                <a:rPr lang="en-US" b="1" dirty="0" err="1">
                  <a:latin typeface="+mj-lt"/>
                  <a:cs typeface="+mj-lt"/>
                </a:rPr>
                <a:t>νόμενη</a:t>
              </a:r>
              <a:r>
                <a:rPr lang="en-US" b="1" dirty="0">
                  <a:latin typeface="+mj-lt"/>
                  <a:cs typeface="+mj-lt"/>
                </a:rPr>
                <a:t> Παρα</a:t>
              </a:r>
              <a:r>
                <a:rPr lang="en-US" b="1" dirty="0" err="1">
                  <a:latin typeface="+mj-lt"/>
                  <a:cs typeface="+mj-lt"/>
                </a:rPr>
                <a:t>γωγή</a:t>
              </a:r>
              <a:endParaRPr lang="en-US" dirty="0">
                <a:latin typeface="+mj-lt"/>
                <a:cs typeface="+mj-lt"/>
              </a:endParaRPr>
            </a:p>
            <a:p>
              <a:endParaRPr lang="en-US" dirty="0">
                <a:latin typeface="+mj-lt"/>
                <a:cs typeface="+mj-lt"/>
              </a:endParaRPr>
            </a:p>
          </p:txBody>
        </p:sp>
        <p:sp>
          <p:nvSpPr>
            <p:cNvPr id="1073742893" name="Straight Connector 1073742892"/>
            <p:cNvSpPr/>
            <p:nvPr/>
          </p:nvSpPr>
          <p:spPr>
            <a:xfrm>
              <a:off x="5708" y="11753"/>
              <a:ext cx="1206" cy="0"/>
            </a:xfrm>
            <a:prstGeom prst="line">
              <a:avLst/>
            </a:prstGeom>
            <a:ln w="38100" cap="flat" cmpd="sng">
              <a:solidFill>
                <a:schemeClr val="accent1"/>
              </a:solidFill>
              <a:prstDash val="solid"/>
              <a:headEnd type="none" w="sm" len="sm"/>
              <a:tailEnd type="none" w="sm" len="sm"/>
            </a:ln>
          </p:spPr>
        </p:sp>
      </p:grpSp>
      <p:sp>
        <p:nvSpPr>
          <p:cNvPr id="7" name="Oval 6"/>
          <p:cNvSpPr/>
          <p:nvPr/>
        </p:nvSpPr>
        <p:spPr>
          <a:xfrm>
            <a:off x="8355330" y="2519680"/>
            <a:ext cx="1067435" cy="99441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449945" y="2823845"/>
            <a:ext cx="878205" cy="368300"/>
          </a:xfrm>
          <a:prstGeom prst="rect">
            <a:avLst/>
          </a:prstGeom>
          <a:solidFill>
            <a:srgbClr val="FFFFFF"/>
          </a:solidFill>
          <a:ln w="9525">
            <a:noFill/>
          </a:ln>
        </p:spPr>
        <p:txBody>
          <a:bodyPr wrap="square" lIns="0" tIns="0" rIns="0" bIns="0"/>
          <a:lstStyle/>
          <a:p>
            <a:pPr algn="ctr"/>
            <a:r>
              <a:rPr lang="el-GR" altLang="en-US" b="1" dirty="0">
                <a:latin typeface="+mj-lt"/>
                <a:cs typeface="+mj-lt"/>
              </a:rPr>
              <a:t>Αγορά</a:t>
            </a:r>
            <a:endParaRPr lang="el-GR" altLang="en-US" dirty="0">
              <a:latin typeface="+mj-lt"/>
              <a:cs typeface="+mj-lt"/>
            </a:endParaRPr>
          </a:p>
        </p:txBody>
      </p:sp>
      <p:sp>
        <p:nvSpPr>
          <p:cNvPr id="28" name="Straight Connector 1073742892">
            <a:extLst>
              <a:ext uri="{FF2B5EF4-FFF2-40B4-BE49-F238E27FC236}">
                <a16:creationId xmlns="" xmlns:a16="http://schemas.microsoft.com/office/drawing/2014/main" id="{310B8F05-7402-41CA-A368-DF028F2D4501}"/>
              </a:ext>
            </a:extLst>
          </p:cNvPr>
          <p:cNvSpPr/>
          <p:nvPr/>
        </p:nvSpPr>
        <p:spPr>
          <a:xfrm>
            <a:off x="4819190" y="2546072"/>
            <a:ext cx="366543" cy="0"/>
          </a:xfrm>
          <a:prstGeom prst="line">
            <a:avLst/>
          </a:prstGeom>
          <a:ln w="38100" cap="flat" cmpd="sng">
            <a:solidFill>
              <a:schemeClr val="accent1"/>
            </a:solidFill>
            <a:prstDash val="solid"/>
            <a:headEnd type="none" w="sm" len="sm"/>
            <a:tailEnd type="none" w="sm" len="sm"/>
          </a:ln>
        </p:spPr>
      </p:sp>
      <p:graphicFrame>
        <p:nvGraphicFramePr>
          <p:cNvPr id="5" name="Πίνακας 4">
            <a:extLst>
              <a:ext uri="{FF2B5EF4-FFF2-40B4-BE49-F238E27FC236}">
                <a16:creationId xmlns="" xmlns:a16="http://schemas.microsoft.com/office/drawing/2014/main" id="{43957364-D09C-4DDB-8867-21DEE2605F12}"/>
              </a:ext>
            </a:extLst>
          </p:cNvPr>
          <p:cNvGraphicFramePr>
            <a:graphicFrameLocks noGrp="1"/>
          </p:cNvGraphicFramePr>
          <p:nvPr>
            <p:extLst>
              <p:ext uri="{D42A27DB-BD31-4B8C-83A1-F6EECF244321}">
                <p14:modId xmlns="" xmlns:p14="http://schemas.microsoft.com/office/powerpoint/2010/main" val="562809467"/>
              </p:ext>
            </p:extLst>
          </p:nvPr>
        </p:nvGraphicFramePr>
        <p:xfrm>
          <a:off x="3071177" y="4466316"/>
          <a:ext cx="6446312" cy="1554480"/>
        </p:xfrm>
        <a:graphic>
          <a:graphicData uri="http://schemas.openxmlformats.org/drawingml/2006/table">
            <a:tbl>
              <a:tblPr firstRow="1" bandRow="1">
                <a:tableStyleId>{22838BEF-8BB2-4498-84A7-C5851F593DF1}</a:tableStyleId>
              </a:tblPr>
              <a:tblGrid>
                <a:gridCol w="1611578">
                  <a:extLst>
                    <a:ext uri="{9D8B030D-6E8A-4147-A177-3AD203B41FA5}">
                      <a16:colId xmlns="" xmlns:a16="http://schemas.microsoft.com/office/drawing/2014/main" val="1938755192"/>
                    </a:ext>
                  </a:extLst>
                </a:gridCol>
                <a:gridCol w="1611578">
                  <a:extLst>
                    <a:ext uri="{9D8B030D-6E8A-4147-A177-3AD203B41FA5}">
                      <a16:colId xmlns="" xmlns:a16="http://schemas.microsoft.com/office/drawing/2014/main" val="1664896118"/>
                    </a:ext>
                  </a:extLst>
                </a:gridCol>
                <a:gridCol w="1611578">
                  <a:extLst>
                    <a:ext uri="{9D8B030D-6E8A-4147-A177-3AD203B41FA5}">
                      <a16:colId xmlns="" xmlns:a16="http://schemas.microsoft.com/office/drawing/2014/main" val="3626320222"/>
                    </a:ext>
                  </a:extLst>
                </a:gridCol>
                <a:gridCol w="1611578">
                  <a:extLst>
                    <a:ext uri="{9D8B030D-6E8A-4147-A177-3AD203B41FA5}">
                      <a16:colId xmlns="" xmlns:a16="http://schemas.microsoft.com/office/drawing/2014/main" val="1741046017"/>
                    </a:ext>
                  </a:extLst>
                </a:gridCol>
              </a:tblGrid>
              <a:tr h="1521300">
                <a:tc>
                  <a:txBody>
                    <a:bodyPr/>
                    <a:lstStyle/>
                    <a:p>
                      <a:pPr indent="0" algn="ctr">
                        <a:buNone/>
                      </a:pPr>
                      <a:r>
                        <a:rPr lang="en-US" sz="1600" b="1" dirty="0" err="1">
                          <a:latin typeface="+mj-lt"/>
                          <a:cs typeface="Times New Roman" panose="02020603050405020304" pitchFamily="18" charset="0"/>
                        </a:rPr>
                        <a:t>Εισροές</a:t>
                      </a:r>
                      <a:endParaRPr lang="en-US" sz="1600" b="1" dirty="0">
                        <a:latin typeface="+mj-lt"/>
                        <a:cs typeface="Times New Roman" panose="02020603050405020304" pitchFamily="18" charset="0"/>
                      </a:endParaRPr>
                    </a:p>
                    <a:p>
                      <a:pPr indent="0" algn="ctr">
                        <a:buNone/>
                      </a:pPr>
                      <a:endParaRPr lang="en-US" sz="1600" b="0" dirty="0">
                        <a:latin typeface="+mj-lt"/>
                        <a:cs typeface="Times New Roman" panose="02020603050405020304" pitchFamily="18" charset="0"/>
                      </a:endParaRPr>
                    </a:p>
                    <a:p>
                      <a:pPr indent="0" algn="ctr">
                        <a:buNone/>
                      </a:pPr>
                      <a:r>
                        <a:rPr lang="en-US" sz="1600" b="0" dirty="0">
                          <a:latin typeface="+mj-lt"/>
                          <a:cs typeface="Times New Roman" panose="02020603050405020304" pitchFamily="18" charset="0"/>
                        </a:rPr>
                        <a:t>(Απαρα</a:t>
                      </a:r>
                      <a:r>
                        <a:rPr lang="en-US" sz="1600" b="0" dirty="0" err="1">
                          <a:latin typeface="+mj-lt"/>
                          <a:cs typeface="Times New Roman" panose="02020603050405020304" pitchFamily="18" charset="0"/>
                        </a:rPr>
                        <a:t>ίτητες</a:t>
                      </a:r>
                      <a:r>
                        <a:rPr lang="en-US" sz="1600" b="0" dirty="0">
                          <a:latin typeface="+mj-lt"/>
                          <a:cs typeface="Times New Roman" panose="02020603050405020304" pitchFamily="18" charset="0"/>
                        </a:rPr>
                        <a:t> </a:t>
                      </a:r>
                      <a:r>
                        <a:rPr lang="en-US" sz="1600" b="0" dirty="0" err="1">
                          <a:latin typeface="+mj-lt"/>
                          <a:cs typeface="Times New Roman" panose="02020603050405020304" pitchFamily="18" charset="0"/>
                        </a:rPr>
                        <a:t>γι</a:t>
                      </a:r>
                      <a:r>
                        <a:rPr lang="en-US" sz="1600" b="0" dirty="0">
                          <a:latin typeface="+mj-lt"/>
                          <a:cs typeface="Times New Roman" panose="02020603050405020304" pitchFamily="18" charset="0"/>
                        </a:rPr>
                        <a:t>α την παραγωγή)</a:t>
                      </a:r>
                      <a:endParaRPr lang="en-US" sz="1600" b="0" dirty="0">
                        <a:latin typeface="+mj-lt"/>
                        <a:ea typeface="Times New Roman" panose="02020603050405020304" pitchFamily="18" charset="0"/>
                        <a:cs typeface="Times New Roman" panose="02020603050405020304" pitchFamily="18" charset="0"/>
                      </a:endParaRPr>
                    </a:p>
                    <a:p>
                      <a:pPr algn="ctr"/>
                      <a:endParaRPr lang="el-GR"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j-lt"/>
                          <a:cs typeface="Times New Roman" panose="02020603050405020304" pitchFamily="18" charset="0"/>
                        </a:rPr>
                        <a:t>Παρα</a:t>
                      </a:r>
                      <a:r>
                        <a:rPr lang="en-US" sz="1600" b="1" dirty="0" err="1">
                          <a:latin typeface="+mj-lt"/>
                          <a:cs typeface="Times New Roman" panose="02020603050405020304" pitchFamily="18" charset="0"/>
                        </a:rPr>
                        <a:t>γωγική</a:t>
                      </a:r>
                      <a:r>
                        <a:rPr lang="en-US" sz="1600" b="1" dirty="0">
                          <a:latin typeface="+mj-lt"/>
                          <a:cs typeface="Times New Roman" panose="02020603050405020304" pitchFamily="18" charset="0"/>
                        </a:rPr>
                        <a:t> </a:t>
                      </a:r>
                      <a:r>
                        <a:rPr lang="en-US" sz="1600" b="1" dirty="0" err="1">
                          <a:latin typeface="+mj-lt"/>
                          <a:cs typeface="Times New Roman" panose="02020603050405020304" pitchFamily="18" charset="0"/>
                        </a:rPr>
                        <a:t>Δι</a:t>
                      </a:r>
                      <a:r>
                        <a:rPr lang="en-US" sz="1600" b="1" dirty="0">
                          <a:latin typeface="+mj-lt"/>
                          <a:cs typeface="Times New Roman" panose="02020603050405020304" pitchFamily="18" charset="0"/>
                        </a:rPr>
                        <a:t>αδικασία</a:t>
                      </a:r>
                      <a:endParaRPr lang="en-US" sz="1600" b="1" dirty="0">
                        <a:latin typeface="+mj-lt"/>
                        <a:ea typeface="Times New Roman" panose="02020603050405020304" pitchFamily="18" charset="0"/>
                        <a:cs typeface="Times New Roman" panose="02020603050405020304" pitchFamily="18" charset="0"/>
                      </a:endParaRPr>
                    </a:p>
                    <a:p>
                      <a:pPr algn="ctr"/>
                      <a:endParaRPr lang="el-GR"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0" algn="ctr">
                        <a:buNone/>
                      </a:pPr>
                      <a:r>
                        <a:rPr lang="en-US" sz="1600" b="1" dirty="0" err="1">
                          <a:latin typeface="+mj-lt"/>
                          <a:cs typeface="Times New Roman" panose="02020603050405020304" pitchFamily="18" charset="0"/>
                        </a:rPr>
                        <a:t>Εκροές</a:t>
                      </a:r>
                      <a:r>
                        <a:rPr lang="en-US" sz="1600" b="0" dirty="0">
                          <a:latin typeface="+mj-lt"/>
                          <a:cs typeface="Times New Roman" panose="02020603050405020304" pitchFamily="18" charset="0"/>
                        </a:rPr>
                        <a:t> </a:t>
                      </a:r>
                    </a:p>
                    <a:p>
                      <a:pPr indent="0" algn="ctr">
                        <a:buNone/>
                      </a:pPr>
                      <a:endParaRPr lang="en-US" sz="1600" b="0" dirty="0">
                        <a:latin typeface="+mj-lt"/>
                        <a:cs typeface="Times New Roman" panose="02020603050405020304" pitchFamily="18" charset="0"/>
                      </a:endParaRPr>
                    </a:p>
                    <a:p>
                      <a:pPr indent="0" algn="ctr">
                        <a:buNone/>
                      </a:pPr>
                      <a:r>
                        <a:rPr lang="en-US" sz="1600" b="0" dirty="0">
                          <a:latin typeface="+mj-lt"/>
                          <a:cs typeface="Times New Roman" panose="02020603050405020304" pitchFamily="18" charset="0"/>
                        </a:rPr>
                        <a:t>(</a:t>
                      </a:r>
                      <a:r>
                        <a:rPr lang="en-US" sz="1600" b="0" dirty="0" err="1">
                          <a:latin typeface="+mj-lt"/>
                          <a:cs typeface="Times New Roman" panose="02020603050405020304" pitchFamily="18" charset="0"/>
                        </a:rPr>
                        <a:t>Αυτό</a:t>
                      </a:r>
                      <a:r>
                        <a:rPr lang="en-US" sz="1600" b="0" dirty="0">
                          <a:latin typeface="+mj-lt"/>
                          <a:cs typeface="Times New Roman" panose="02020603050405020304" pitchFamily="18" charset="0"/>
                        </a:rPr>
                        <a:t> π</a:t>
                      </a:r>
                      <a:r>
                        <a:rPr lang="en-US" sz="1600" b="0" dirty="0" err="1">
                          <a:latin typeface="+mj-lt"/>
                          <a:cs typeface="Times New Roman" panose="02020603050405020304" pitchFamily="18" charset="0"/>
                        </a:rPr>
                        <a:t>ου</a:t>
                      </a:r>
                      <a:r>
                        <a:rPr lang="en-US" sz="1600" b="0" dirty="0">
                          <a:latin typeface="+mj-lt"/>
                          <a:cs typeface="Times New Roman" panose="02020603050405020304" pitchFamily="18" charset="0"/>
                        </a:rPr>
                        <a:t> </a:t>
                      </a:r>
                      <a:r>
                        <a:rPr lang="en-US" sz="1600" b="0" dirty="0" err="1">
                          <a:latin typeface="+mj-lt"/>
                          <a:cs typeface="Times New Roman" panose="02020603050405020304" pitchFamily="18" charset="0"/>
                        </a:rPr>
                        <a:t>έχει</a:t>
                      </a:r>
                      <a:r>
                        <a:rPr lang="en-US" sz="1600" b="0" dirty="0">
                          <a:latin typeface="+mj-lt"/>
                          <a:cs typeface="Times New Roman" panose="02020603050405020304" pitchFamily="18" charset="0"/>
                        </a:rPr>
                        <a:t> παρα</a:t>
                      </a:r>
                      <a:r>
                        <a:rPr lang="en-US" sz="1600" b="0" dirty="0" err="1">
                          <a:latin typeface="+mj-lt"/>
                          <a:cs typeface="Times New Roman" panose="02020603050405020304" pitchFamily="18" charset="0"/>
                        </a:rPr>
                        <a:t>χθεί</a:t>
                      </a:r>
                      <a:endParaRPr lang="el-GR"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j-lt"/>
                          <a:cs typeface="Times New Roman" panose="02020603050405020304" pitchFamily="18" charset="0"/>
                        </a:rPr>
                        <a:t>Κα</a:t>
                      </a:r>
                      <a:r>
                        <a:rPr lang="en-US" sz="1600" b="1" dirty="0" err="1">
                          <a:latin typeface="+mj-lt"/>
                          <a:cs typeface="Times New Roman" panose="02020603050405020304" pitchFamily="18" charset="0"/>
                        </a:rPr>
                        <a:t>θορισμός</a:t>
                      </a:r>
                      <a:r>
                        <a:rPr lang="en-US" sz="1600" b="1" dirty="0">
                          <a:latin typeface="+mj-lt"/>
                          <a:cs typeface="Times New Roman" panose="02020603050405020304" pitchFamily="18" charset="0"/>
                        </a:rPr>
                        <a:t> </a:t>
                      </a:r>
                      <a:r>
                        <a:rPr lang="en-US" sz="1600" b="1" dirty="0" err="1">
                          <a:latin typeface="+mj-lt"/>
                          <a:cs typeface="Times New Roman" panose="02020603050405020304" pitchFamily="18" charset="0"/>
                        </a:rPr>
                        <a:t>τιμών</a:t>
                      </a:r>
                      <a:r>
                        <a:rPr lang="en-US" sz="1600" b="1" dirty="0">
                          <a:latin typeface="+mj-lt"/>
                          <a:cs typeface="Times New Roman" panose="02020603050405020304" pitchFamily="18" charset="0"/>
                        </a:rPr>
                        <a:t>  </a:t>
                      </a:r>
                      <a:r>
                        <a:rPr lang="el-GR" altLang="en-US" sz="1600" b="1" dirty="0">
                          <a:latin typeface="+mj-lt"/>
                          <a:cs typeface="Times New Roman" panose="02020603050405020304" pitchFamily="18" charset="0"/>
                        </a:rPr>
                        <a:t>&amp; </a:t>
                      </a:r>
                      <a:r>
                        <a:rPr lang="en-US" sz="1600" b="1" dirty="0">
                          <a:latin typeface="+mj-lt"/>
                          <a:cs typeface="Times New Roman" panose="02020603050405020304" pitchFamily="18" charset="0"/>
                        </a:rPr>
                        <a:t>π</a:t>
                      </a:r>
                      <a:r>
                        <a:rPr lang="en-US" sz="1600" b="1" dirty="0" err="1">
                          <a:latin typeface="+mj-lt"/>
                          <a:cs typeface="Times New Roman" panose="02020603050405020304" pitchFamily="18" charset="0"/>
                        </a:rPr>
                        <a:t>οσοτήτων</a:t>
                      </a:r>
                      <a:endParaRPr lang="en-US" sz="1600" b="1" dirty="0">
                        <a:latin typeface="+mj-lt"/>
                        <a:ea typeface="Times New Roman" panose="02020603050405020304" pitchFamily="18" charset="0"/>
                        <a:cs typeface="Times New Roman" panose="02020603050405020304" pitchFamily="18" charset="0"/>
                      </a:endParaRPr>
                    </a:p>
                    <a:p>
                      <a:pPr algn="ctr"/>
                      <a:endParaRPr lang="el-GR"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910299727"/>
                  </a:ext>
                </a:extLst>
              </a:tr>
            </a:tbl>
          </a:graphicData>
        </a:graphic>
      </p:graphicFrame>
      <p:cxnSp>
        <p:nvCxnSpPr>
          <p:cNvPr id="16" name="Ευθεία γραμμή σύνδεσης 15">
            <a:extLst>
              <a:ext uri="{FF2B5EF4-FFF2-40B4-BE49-F238E27FC236}">
                <a16:creationId xmlns="" xmlns:a16="http://schemas.microsoft.com/office/drawing/2014/main" id="{9E194B0A-8A7E-46E9-A881-AF80F34E15C9}"/>
              </a:ext>
            </a:extLst>
          </p:cNvPr>
          <p:cNvCxnSpPr/>
          <p:nvPr/>
        </p:nvCxnSpPr>
        <p:spPr>
          <a:xfrm>
            <a:off x="3071177" y="4466316"/>
            <a:ext cx="64463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a:extLst>
              <a:ext uri="{FF2B5EF4-FFF2-40B4-BE49-F238E27FC236}">
                <a16:creationId xmlns="" xmlns:a16="http://schemas.microsoft.com/office/drawing/2014/main" id="{CAA1348B-3816-4975-AB90-15C6107F8798}"/>
              </a:ext>
            </a:extLst>
          </p:cNvPr>
          <p:cNvCxnSpPr/>
          <p:nvPr/>
        </p:nvCxnSpPr>
        <p:spPr>
          <a:xfrm>
            <a:off x="3068834" y="6025491"/>
            <a:ext cx="64463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 xmlns:a16="http://schemas.microsoft.com/office/drawing/2014/main" id="{B8F2FD9A-1F60-4547-A99F-60CA34DB2B94}"/>
              </a:ext>
            </a:extLst>
          </p:cNvPr>
          <p:cNvCxnSpPr>
            <a:cxnSpLocks/>
          </p:cNvCxnSpPr>
          <p:nvPr/>
        </p:nvCxnSpPr>
        <p:spPr>
          <a:xfrm>
            <a:off x="9515146" y="4466316"/>
            <a:ext cx="0" cy="15785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Ευθεία γραμμή σύνδεσης 44">
            <a:extLst>
              <a:ext uri="{FF2B5EF4-FFF2-40B4-BE49-F238E27FC236}">
                <a16:creationId xmlns="" xmlns:a16="http://schemas.microsoft.com/office/drawing/2014/main" id="{3784560E-FF0C-4627-9613-410D33D65590}"/>
              </a:ext>
            </a:extLst>
          </p:cNvPr>
          <p:cNvCxnSpPr>
            <a:cxnSpLocks/>
          </p:cNvCxnSpPr>
          <p:nvPr/>
        </p:nvCxnSpPr>
        <p:spPr>
          <a:xfrm>
            <a:off x="3068834" y="4466316"/>
            <a:ext cx="0" cy="15785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a:extLst>
              <a:ext uri="{FF2B5EF4-FFF2-40B4-BE49-F238E27FC236}">
                <a16:creationId xmlns="" xmlns:a16="http://schemas.microsoft.com/office/drawing/2014/main" id="{89A0872D-2308-491F-BD12-06B4C64DE0AA}"/>
              </a:ext>
            </a:extLst>
          </p:cNvPr>
          <p:cNvCxnSpPr>
            <a:cxnSpLocks/>
          </p:cNvCxnSpPr>
          <p:nvPr/>
        </p:nvCxnSpPr>
        <p:spPr>
          <a:xfrm>
            <a:off x="4689179" y="4455110"/>
            <a:ext cx="0" cy="15785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Ευθεία γραμμή σύνδεσης 49">
            <a:extLst>
              <a:ext uri="{FF2B5EF4-FFF2-40B4-BE49-F238E27FC236}">
                <a16:creationId xmlns="" xmlns:a16="http://schemas.microsoft.com/office/drawing/2014/main" id="{AF4BF9F3-4E3D-4DA3-8A19-28D7426D5707}"/>
              </a:ext>
            </a:extLst>
          </p:cNvPr>
          <p:cNvCxnSpPr>
            <a:cxnSpLocks/>
          </p:cNvCxnSpPr>
          <p:nvPr/>
        </p:nvCxnSpPr>
        <p:spPr>
          <a:xfrm>
            <a:off x="6287991" y="4466316"/>
            <a:ext cx="0" cy="15785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Ευθεία γραμμή σύνδεσης 50">
            <a:extLst>
              <a:ext uri="{FF2B5EF4-FFF2-40B4-BE49-F238E27FC236}">
                <a16:creationId xmlns="" xmlns:a16="http://schemas.microsoft.com/office/drawing/2014/main" id="{D02E34E9-564E-4E61-BA71-C269DBF950D7}"/>
              </a:ext>
            </a:extLst>
          </p:cNvPr>
          <p:cNvCxnSpPr>
            <a:cxnSpLocks/>
          </p:cNvCxnSpPr>
          <p:nvPr/>
        </p:nvCxnSpPr>
        <p:spPr>
          <a:xfrm>
            <a:off x="7905776" y="4466316"/>
            <a:ext cx="0" cy="1578565"/>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52" name="Γράφημα 51">
            <a:extLst>
              <a:ext uri="{FF2B5EF4-FFF2-40B4-BE49-F238E27FC236}">
                <a16:creationId xmlns="" xmlns:a16="http://schemas.microsoft.com/office/drawing/2014/main" id="{ACCAACA0-8833-47EE-89FA-DC61992851B4}"/>
              </a:ext>
            </a:extLst>
          </p:cNvPr>
          <p:cNvGraphicFramePr/>
          <p:nvPr>
            <p:extLst>
              <p:ext uri="{D42A27DB-BD31-4B8C-83A1-F6EECF244321}">
                <p14:modId xmlns="" xmlns:p14="http://schemas.microsoft.com/office/powerpoint/2010/main" val="2108103764"/>
              </p:ext>
            </p:extLst>
          </p:nvPr>
        </p:nvGraphicFramePr>
        <p:xfrm>
          <a:off x="8218305" y="2216286"/>
          <a:ext cx="1341484" cy="16011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algn="ctr" rtl="0"/>
            <a:r>
              <a:rPr lang="el-GR" dirty="0"/>
              <a:t>Βασικά χαρακτηριστικά οικονομικών οργανώσεων,</a:t>
            </a:r>
          </a:p>
        </p:txBody>
      </p:sp>
      <p:sp>
        <p:nvSpPr>
          <p:cNvPr id="14" name="Θέση κειμένου 13"/>
          <p:cNvSpPr>
            <a:spLocks noGrp="1"/>
          </p:cNvSpPr>
          <p:nvPr>
            <p:ph type="body" sz="quarter" idx="32"/>
          </p:nvPr>
        </p:nvSpPr>
        <p:spPr/>
        <p:txBody>
          <a:bodyPr rtlCol="0"/>
          <a:lstStyle/>
          <a:p>
            <a:pPr algn="ctr" rtl="0"/>
            <a:r>
              <a:rPr lang="el-GR" dirty="0"/>
              <a:t>σύμφωνα με την σύγχρονη Οργανωτική Θεωρία</a:t>
            </a:r>
          </a:p>
        </p:txBody>
      </p:sp>
      <p:sp>
        <p:nvSpPr>
          <p:cNvPr id="5" name="Θέση κειμένου 4"/>
          <p:cNvSpPr>
            <a:spLocks noGrp="1"/>
          </p:cNvSpPr>
          <p:nvPr>
            <p:ph type="body" sz="quarter" idx="33"/>
          </p:nvPr>
        </p:nvSpPr>
        <p:spPr/>
        <p:txBody>
          <a:bodyPr rtlCol="0"/>
          <a:lstStyle/>
          <a:p>
            <a:pPr rtl="0"/>
            <a:r>
              <a:rPr lang="el-GR" dirty="0"/>
              <a:t>Εισροές</a:t>
            </a:r>
          </a:p>
        </p:txBody>
      </p:sp>
      <p:sp>
        <p:nvSpPr>
          <p:cNvPr id="6" name="Θέση κειμένου 5"/>
          <p:cNvSpPr>
            <a:spLocks noGrp="1"/>
          </p:cNvSpPr>
          <p:nvPr>
            <p:ph type="body" sz="quarter" idx="34"/>
          </p:nvPr>
        </p:nvSpPr>
        <p:spPr>
          <a:xfrm>
            <a:off x="2771775" y="4605655"/>
            <a:ext cx="1979930" cy="1216660"/>
          </a:xfrm>
        </p:spPr>
        <p:txBody>
          <a:bodyPr rtlCol="0"/>
          <a:lstStyle/>
          <a:p>
            <a:pPr rtl="0"/>
            <a:r>
              <a:rPr lang="el-GR"/>
              <a:t>Πρώτες ύλες, μηχανήματα, ανθρώπινο δυναμικό, μέθοδοι παραγωγής, χρηματικά μέσα, πληροφορίες, κ.λ.π</a:t>
            </a:r>
          </a:p>
        </p:txBody>
      </p:sp>
      <p:sp>
        <p:nvSpPr>
          <p:cNvPr id="7" name="Θέση κειμένου 6"/>
          <p:cNvSpPr>
            <a:spLocks noGrp="1"/>
          </p:cNvSpPr>
          <p:nvPr>
            <p:ph type="body" sz="quarter" idx="35"/>
          </p:nvPr>
        </p:nvSpPr>
        <p:spPr>
          <a:xfrm>
            <a:off x="4751705" y="3971290"/>
            <a:ext cx="2699385" cy="634365"/>
          </a:xfrm>
        </p:spPr>
        <p:txBody>
          <a:bodyPr rtlCol="0"/>
          <a:lstStyle/>
          <a:p>
            <a:pPr rtl="0"/>
            <a:r>
              <a:rPr lang="el-GR" dirty="0"/>
              <a:t>Παραγωγική διαδικασία </a:t>
            </a:r>
          </a:p>
        </p:txBody>
      </p:sp>
      <p:sp>
        <p:nvSpPr>
          <p:cNvPr id="8" name="Θέση κειμένου 7"/>
          <p:cNvSpPr>
            <a:spLocks noGrp="1"/>
          </p:cNvSpPr>
          <p:nvPr>
            <p:ph type="body" sz="quarter" idx="36"/>
          </p:nvPr>
        </p:nvSpPr>
        <p:spPr/>
        <p:txBody>
          <a:bodyPr rtlCol="0"/>
          <a:lstStyle/>
          <a:p>
            <a:pPr rtl="0"/>
            <a:r>
              <a:rPr lang="el-GR" dirty="0" smtClean="0"/>
              <a:t>Η </a:t>
            </a:r>
            <a:r>
              <a:rPr lang="el-GR" dirty="0"/>
              <a:t>μεταποιητική δραστηριότητα</a:t>
            </a:r>
            <a:r>
              <a:rPr lang="el-GR" noProof="1"/>
              <a:t> </a:t>
            </a:r>
          </a:p>
        </p:txBody>
      </p:sp>
      <p:sp>
        <p:nvSpPr>
          <p:cNvPr id="9" name="Θέση κειμένου 8"/>
          <p:cNvSpPr>
            <a:spLocks noGrp="1"/>
          </p:cNvSpPr>
          <p:nvPr>
            <p:ph type="body" sz="quarter" idx="37"/>
          </p:nvPr>
        </p:nvSpPr>
        <p:spPr/>
        <p:txBody>
          <a:bodyPr rtlCol="0"/>
          <a:lstStyle/>
          <a:p>
            <a:pPr rtl="0"/>
            <a:r>
              <a:rPr lang="el-GR" dirty="0"/>
              <a:t>Εκροές</a:t>
            </a:r>
          </a:p>
        </p:txBody>
      </p:sp>
      <p:sp>
        <p:nvSpPr>
          <p:cNvPr id="10" name="Θέση κειμένου 9"/>
          <p:cNvSpPr>
            <a:spLocks noGrp="1"/>
          </p:cNvSpPr>
          <p:nvPr>
            <p:ph type="body" sz="quarter" idx="38"/>
          </p:nvPr>
        </p:nvSpPr>
        <p:spPr>
          <a:xfrm>
            <a:off x="7738110" y="4605655"/>
            <a:ext cx="1437640" cy="720090"/>
          </a:xfrm>
        </p:spPr>
        <p:txBody>
          <a:bodyPr rtlCol="0"/>
          <a:lstStyle/>
          <a:p>
            <a:pPr rtl="0"/>
            <a:r>
              <a:rPr lang="el-GR"/>
              <a:t>Προϊόντα ή υπηρεσίες</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17</a:t>
            </a:fld>
            <a:endParaRPr lang="el-GR" dirty="0"/>
          </a:p>
        </p:txBody>
      </p:sp>
      <p:pic>
        <p:nvPicPr>
          <p:cNvPr id="16" name="Γραφικό 6" descr="Λήψη"/>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357245" y="2327910"/>
            <a:ext cx="809625" cy="809625"/>
          </a:xfrm>
          <a:prstGeom prst="rect">
            <a:avLst/>
          </a:prstGeom>
        </p:spPr>
      </p:pic>
      <p:pic>
        <p:nvPicPr>
          <p:cNvPr id="18" name="Γραφικό 8" descr="Γρανάζια"/>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728970" y="2406650"/>
            <a:ext cx="734060" cy="734060"/>
          </a:xfrm>
          <a:prstGeom prst="rect">
            <a:avLst/>
          </a:prstGeom>
        </p:spPr>
      </p:pic>
      <p:pic>
        <p:nvPicPr>
          <p:cNvPr id="17" name="Γραφικό 4" descr="Κοινή χρήση"/>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123555" y="2473325"/>
            <a:ext cx="667385" cy="667385"/>
          </a:xfrm>
          <a:prstGeom prst="rect">
            <a:avLst/>
          </a:prstGeom>
        </p:spPr>
      </p:pic>
      <p:sp>
        <p:nvSpPr>
          <p:cNvPr id="55" name="TextBox 37"/>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sz="quarter" idx="33"/>
          </p:nvPr>
        </p:nvSpPr>
        <p:spPr>
          <a:xfrm>
            <a:off x="2560955" y="3971290"/>
            <a:ext cx="2190750" cy="360045"/>
          </a:xfrm>
        </p:spPr>
        <p:txBody>
          <a:bodyPr rtlCol="0"/>
          <a:lstStyle/>
          <a:p>
            <a:pPr rtl="0"/>
            <a:r>
              <a:rPr lang="el-GR" dirty="0"/>
              <a:t>Μηχανισμός Επαναπληροφόρησης</a:t>
            </a:r>
          </a:p>
        </p:txBody>
      </p:sp>
      <p:sp>
        <p:nvSpPr>
          <p:cNvPr id="6" name="Θέση κειμένου 5"/>
          <p:cNvSpPr>
            <a:spLocks noGrp="1"/>
          </p:cNvSpPr>
          <p:nvPr>
            <p:ph type="body" sz="quarter" idx="34"/>
          </p:nvPr>
        </p:nvSpPr>
        <p:spPr>
          <a:xfrm>
            <a:off x="2259330" y="4766310"/>
            <a:ext cx="2793365" cy="1882140"/>
          </a:xfrm>
        </p:spPr>
        <p:txBody>
          <a:bodyPr rtlCol="0"/>
          <a:lstStyle/>
          <a:p>
            <a:pPr rtl="0"/>
            <a:r>
              <a:rPr lang="el-GR"/>
              <a:t>Μέσω του μηχανισμού αυτού το σύστημα ελέγχει &amp; προσαρμόζει την συμπεριφορά του, καθώς λαμβάνει ως πληροφόρηση τις συνέπειες των εκροών του στο περιβάλλον του. Η πληροφόρηση μπορεί να λάβει διάφορες μορφές όπως, όγκος πωλήσεων, μερίδιο  της αγοράς, νέες παραγγελίες, κ.λ.π</a:t>
            </a:r>
          </a:p>
        </p:txBody>
      </p:sp>
      <p:sp>
        <p:nvSpPr>
          <p:cNvPr id="7" name="Θέση κειμένου 6"/>
          <p:cNvSpPr>
            <a:spLocks noGrp="1"/>
          </p:cNvSpPr>
          <p:nvPr>
            <p:ph type="body" sz="quarter" idx="35"/>
          </p:nvPr>
        </p:nvSpPr>
        <p:spPr>
          <a:xfrm>
            <a:off x="5396865" y="3971290"/>
            <a:ext cx="1692910" cy="634365"/>
          </a:xfrm>
        </p:spPr>
        <p:txBody>
          <a:bodyPr rtlCol="0"/>
          <a:lstStyle/>
          <a:p>
            <a:pPr rtl="0"/>
            <a:r>
              <a:rPr lang="el-GR" dirty="0"/>
              <a:t>Αρνητική εντροπία </a:t>
            </a:r>
          </a:p>
        </p:txBody>
      </p:sp>
      <p:sp>
        <p:nvSpPr>
          <p:cNvPr id="9" name="Θέση κειμένου 8"/>
          <p:cNvSpPr>
            <a:spLocks noGrp="1"/>
          </p:cNvSpPr>
          <p:nvPr>
            <p:ph type="body" sz="quarter" idx="37"/>
          </p:nvPr>
        </p:nvSpPr>
        <p:spPr>
          <a:xfrm>
            <a:off x="7451725" y="3971290"/>
            <a:ext cx="1979930" cy="494665"/>
          </a:xfrm>
        </p:spPr>
        <p:txBody>
          <a:bodyPr rtlCol="0"/>
          <a:lstStyle/>
          <a:p>
            <a:pPr rtl="0"/>
            <a:r>
              <a:rPr lang="el-GR" dirty="0"/>
              <a:t>Τελεολογική Συμπεριφορά</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18</a:t>
            </a:fld>
            <a:endParaRPr lang="el-GR" dirty="0"/>
          </a:p>
        </p:txBody>
      </p:sp>
      <p:sp>
        <p:nvSpPr>
          <p:cNvPr id="55" name="TextBox 37"/>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2" name="Title 11"/>
          <p:cNvSpPr>
            <a:spLocks noGrp="1"/>
          </p:cNvSpPr>
          <p:nvPr>
            <p:ph type="title"/>
          </p:nvPr>
        </p:nvSpPr>
        <p:spPr>
          <a:xfrm>
            <a:off x="432000" y="505025"/>
            <a:ext cx="11340000" cy="432000"/>
          </a:xfrm>
        </p:spPr>
        <p:txBody>
          <a:bodyPr/>
          <a:lstStyle/>
          <a:p>
            <a:pPr algn="ctr"/>
            <a:r>
              <a:rPr lang="el-GR" altLang="en-US">
                <a:solidFill>
                  <a:schemeClr val="bg2">
                    <a:lumMod val="50000"/>
                  </a:schemeClr>
                </a:solidFill>
              </a:rPr>
              <a:t>Επίσης</a:t>
            </a:r>
          </a:p>
        </p:txBody>
      </p:sp>
      <p:pic>
        <p:nvPicPr>
          <p:cNvPr id="19" name="Γραφικό 11" descr="Ανανέωση"/>
          <p:cNvPicPr>
            <a:picLocks noChangeAspect="1"/>
          </p:cNvPicPr>
          <p:nvPr/>
        </p:nvPicPr>
        <p:blipFill>
          <a:blip r:embed="rId3"/>
          <a:stretch>
            <a:fillRect/>
          </a:stretch>
        </p:blipFill>
        <p:spPr>
          <a:xfrm>
            <a:off x="3314065" y="2451100"/>
            <a:ext cx="683895" cy="683895"/>
          </a:xfrm>
          <a:prstGeom prst="rect">
            <a:avLst/>
          </a:prstGeom>
        </p:spPr>
      </p:pic>
      <p:pic>
        <p:nvPicPr>
          <p:cNvPr id="20" name="Γραφικό 14" descr="Κλείσιμο"/>
          <p:cNvPicPr>
            <a:picLocks noChangeAspect="1"/>
          </p:cNvPicPr>
          <p:nvPr/>
        </p:nvPicPr>
        <p:blipFill>
          <a:blip r:embed="rId4"/>
          <a:stretch>
            <a:fillRect/>
          </a:stretch>
        </p:blipFill>
        <p:spPr>
          <a:xfrm>
            <a:off x="5929630" y="2479675"/>
            <a:ext cx="626745" cy="626745"/>
          </a:xfrm>
          <a:prstGeom prst="rect">
            <a:avLst/>
          </a:prstGeom>
        </p:spPr>
      </p:pic>
      <p:pic>
        <p:nvPicPr>
          <p:cNvPr id="21" name="Γραφικό 16" descr="Ευστοχία"/>
          <p:cNvPicPr>
            <a:picLocks noChangeAspect="1"/>
          </p:cNvPicPr>
          <p:nvPr/>
        </p:nvPicPr>
        <p:blipFill>
          <a:blip r:embed="rId5"/>
          <a:stretch>
            <a:fillRect/>
          </a:stretch>
        </p:blipFill>
        <p:spPr>
          <a:xfrm>
            <a:off x="8089900" y="2451100"/>
            <a:ext cx="703580" cy="7035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quarter" idx="14"/>
          </p:nvPr>
        </p:nvSpPr>
        <p:spPr>
          <a:xfrm>
            <a:off x="184150" y="2038350"/>
            <a:ext cx="4219575" cy="1709420"/>
          </a:xfrm>
        </p:spPr>
        <p:txBody>
          <a:bodyPr rtlCol="0"/>
          <a:lstStyle/>
          <a:p>
            <a:pPr algn="ctr" rtl="0"/>
            <a:r>
              <a:rPr lang="el-GR" sz="3600" dirty="0">
                <a:solidFill>
                  <a:schemeClr val="tx1">
                    <a:lumMod val="75000"/>
                    <a:lumOff val="25000"/>
                  </a:schemeClr>
                </a:solidFill>
                <a:sym typeface="+mn-ea"/>
              </a:rPr>
              <a:t>Βασικά Χαρακτηριστικά Οικονομικών Οργανώσεων</a:t>
            </a:r>
            <a:endParaRPr lang="el-GR" sz="3600" dirty="0">
              <a:solidFill>
                <a:schemeClr val="bg2">
                  <a:lumMod val="50000"/>
                </a:schemeClr>
              </a:solidFill>
            </a:endParaRPr>
          </a:p>
          <a:p>
            <a:pPr algn="ctr" rtl="0"/>
            <a:endParaRPr lang="el-GR" sz="3600" dirty="0">
              <a:solidFill>
                <a:schemeClr val="bg2">
                  <a:lumMod val="50000"/>
                </a:schemeClr>
              </a:solidFill>
            </a:endParaRPr>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19</a:t>
            </a:fld>
            <a:endParaRPr lang="el-GR" dirty="0"/>
          </a:p>
        </p:txBody>
      </p:sp>
      <p:grpSp>
        <p:nvGrpSpPr>
          <p:cNvPr id="1073742894" name="Group 1073742893"/>
          <p:cNvGrpSpPr/>
          <p:nvPr/>
        </p:nvGrpSpPr>
        <p:grpSpPr>
          <a:xfrm>
            <a:off x="5323190" y="1291371"/>
            <a:ext cx="6776588" cy="3854034"/>
            <a:chOff x="168" y="774"/>
            <a:chExt cx="19707" cy="19226"/>
          </a:xfrm>
        </p:grpSpPr>
        <p:sp>
          <p:nvSpPr>
            <p:cNvPr id="1073742895" name="Rectangle 1073742894"/>
            <p:cNvSpPr/>
            <p:nvPr/>
          </p:nvSpPr>
          <p:spPr>
            <a:xfrm>
              <a:off x="2059" y="774"/>
              <a:ext cx="4404" cy="10725"/>
            </a:xfrm>
            <a:prstGeom prst="rect">
              <a:avLst/>
            </a:prstGeom>
            <a:solidFill>
              <a:srgbClr val="FFFFFF"/>
            </a:solidFill>
            <a:ln w="57150" cap="flat" cmpd="sng">
              <a:solidFill>
                <a:schemeClr val="accent4"/>
              </a:solidFill>
              <a:prstDash val="solid"/>
              <a:miter/>
              <a:headEnd type="none" w="med" len="med"/>
              <a:tailEnd type="none" w="med" len="med"/>
            </a:ln>
          </p:spPr>
          <p:txBody>
            <a:bodyPr/>
            <a:lstStyle/>
            <a:p>
              <a:endParaRPr lang="en-US" b="1">
                <a:solidFill>
                  <a:schemeClr val="tx1">
                    <a:lumMod val="75000"/>
                    <a:lumOff val="25000"/>
                  </a:schemeClr>
                </a:solidFill>
              </a:endParaRPr>
            </a:p>
          </p:txBody>
        </p:sp>
        <p:sp>
          <p:nvSpPr>
            <p:cNvPr id="1073742896" name="Rectangle 1073742895"/>
            <p:cNvSpPr/>
            <p:nvPr/>
          </p:nvSpPr>
          <p:spPr>
            <a:xfrm>
              <a:off x="7584" y="774"/>
              <a:ext cx="5528" cy="10562"/>
            </a:xfrm>
            <a:prstGeom prst="rect">
              <a:avLst/>
            </a:prstGeom>
            <a:solidFill>
              <a:srgbClr val="FFFFFF"/>
            </a:solidFill>
            <a:ln w="57150" cap="flat" cmpd="sng">
              <a:solidFill>
                <a:schemeClr val="accent4"/>
              </a:solidFill>
              <a:prstDash val="solid"/>
              <a:miter/>
              <a:headEnd type="none" w="med" len="med"/>
              <a:tailEnd type="none" w="med" len="med"/>
            </a:ln>
          </p:spPr>
          <p:txBody>
            <a:bodyPr/>
            <a:lstStyle/>
            <a:p>
              <a:endParaRPr lang="en-US" b="1">
                <a:solidFill>
                  <a:schemeClr val="tx1">
                    <a:lumMod val="75000"/>
                    <a:lumOff val="25000"/>
                  </a:schemeClr>
                </a:solidFill>
              </a:endParaRPr>
            </a:p>
          </p:txBody>
        </p:sp>
        <p:sp>
          <p:nvSpPr>
            <p:cNvPr id="1073742897" name="Rectangle 1073742896"/>
            <p:cNvSpPr/>
            <p:nvPr/>
          </p:nvSpPr>
          <p:spPr>
            <a:xfrm>
              <a:off x="14507" y="774"/>
              <a:ext cx="4108" cy="10725"/>
            </a:xfrm>
            <a:prstGeom prst="rect">
              <a:avLst/>
            </a:prstGeom>
            <a:solidFill>
              <a:srgbClr val="FFFFFF"/>
            </a:solidFill>
            <a:ln w="57150" cap="flat" cmpd="sng">
              <a:solidFill>
                <a:schemeClr val="accent4"/>
              </a:solidFill>
              <a:prstDash val="solid"/>
              <a:miter/>
              <a:headEnd type="none" w="med" len="med"/>
              <a:tailEnd type="none" w="med" len="med"/>
            </a:ln>
          </p:spPr>
          <p:txBody>
            <a:bodyPr/>
            <a:lstStyle/>
            <a:p>
              <a:endParaRPr lang="en-US" b="1">
                <a:solidFill>
                  <a:schemeClr val="tx1">
                    <a:lumMod val="75000"/>
                    <a:lumOff val="25000"/>
                  </a:schemeClr>
                </a:solidFill>
              </a:endParaRPr>
            </a:p>
          </p:txBody>
        </p:sp>
        <p:sp>
          <p:nvSpPr>
            <p:cNvPr id="1073742898" name="Rectangle 1073742897"/>
            <p:cNvSpPr/>
            <p:nvPr/>
          </p:nvSpPr>
          <p:spPr>
            <a:xfrm>
              <a:off x="2166" y="1228"/>
              <a:ext cx="4229" cy="9877"/>
            </a:xfrm>
            <a:prstGeom prst="rect">
              <a:avLst/>
            </a:prstGeom>
            <a:solidFill>
              <a:srgbClr val="FFFFFF"/>
            </a:solidFill>
            <a:ln w="12700">
              <a:noFill/>
            </a:ln>
          </p:spPr>
          <p:txBody>
            <a:bodyPr wrap="square" lIns="0" tIns="0" rIns="0" bIns="0"/>
            <a:lstStyle/>
            <a:p>
              <a:pPr algn="ctr"/>
              <a:r>
                <a:rPr lang="en-US" sz="1600" b="1">
                  <a:solidFill>
                    <a:schemeClr val="tx1">
                      <a:lumMod val="75000"/>
                      <a:lumOff val="25000"/>
                    </a:schemeClr>
                  </a:solidFill>
                </a:rPr>
                <a:t>Πρώτες ύλες</a:t>
              </a:r>
            </a:p>
            <a:p>
              <a:pPr algn="ctr"/>
              <a:r>
                <a:rPr lang="en-US" sz="1600" b="1">
                  <a:solidFill>
                    <a:schemeClr val="tx1">
                      <a:lumMod val="75000"/>
                      <a:lumOff val="25000"/>
                    </a:schemeClr>
                  </a:solidFill>
                </a:rPr>
                <a:t>Μηχανήματα</a:t>
              </a:r>
            </a:p>
            <a:p>
              <a:pPr algn="ctr"/>
              <a:r>
                <a:rPr lang="en-US" sz="1600" b="1">
                  <a:solidFill>
                    <a:schemeClr val="tx1">
                      <a:lumMod val="75000"/>
                      <a:lumOff val="25000"/>
                    </a:schemeClr>
                  </a:solidFill>
                </a:rPr>
                <a:t>Ανθρώπινο Δυναμικό</a:t>
              </a:r>
            </a:p>
            <a:p>
              <a:pPr algn="ctr"/>
              <a:r>
                <a:rPr lang="en-US" sz="1600" b="1">
                  <a:solidFill>
                    <a:schemeClr val="tx1">
                      <a:lumMod val="75000"/>
                      <a:lumOff val="25000"/>
                    </a:schemeClr>
                  </a:solidFill>
                </a:rPr>
                <a:t>Χρηματικά Μέσα</a:t>
              </a:r>
            </a:p>
            <a:p>
              <a:pPr algn="ctr"/>
              <a:r>
                <a:rPr lang="en-US" sz="1600" b="1">
                  <a:solidFill>
                    <a:schemeClr val="tx1">
                      <a:lumMod val="75000"/>
                      <a:lumOff val="25000"/>
                    </a:schemeClr>
                  </a:solidFill>
                </a:rPr>
                <a:t>Πληροφορίες</a:t>
              </a:r>
            </a:p>
            <a:p>
              <a:pPr algn="ctr"/>
              <a:r>
                <a:rPr lang="en-US" sz="1600" b="1">
                  <a:solidFill>
                    <a:schemeClr val="tx1">
                      <a:lumMod val="75000"/>
                      <a:lumOff val="25000"/>
                    </a:schemeClr>
                  </a:solidFill>
                </a:rPr>
                <a:t>κ.λ.π.</a:t>
              </a:r>
            </a:p>
          </p:txBody>
        </p:sp>
        <p:sp>
          <p:nvSpPr>
            <p:cNvPr id="1073742899" name="Rectangle 1073742898"/>
            <p:cNvSpPr/>
            <p:nvPr/>
          </p:nvSpPr>
          <p:spPr>
            <a:xfrm>
              <a:off x="7850" y="1228"/>
              <a:ext cx="4936" cy="9319"/>
            </a:xfrm>
            <a:prstGeom prst="rect">
              <a:avLst/>
            </a:prstGeom>
            <a:solidFill>
              <a:srgbClr val="FFFFFF"/>
            </a:solidFill>
            <a:ln w="12700">
              <a:noFill/>
            </a:ln>
          </p:spPr>
          <p:txBody>
            <a:bodyPr wrap="square" lIns="0" tIns="0" rIns="0" bIns="0"/>
            <a:lstStyle/>
            <a:p>
              <a:pPr algn="ctr"/>
              <a:r>
                <a:rPr lang="en-US" sz="1600" b="1">
                  <a:solidFill>
                    <a:schemeClr val="tx1">
                      <a:lumMod val="75000"/>
                      <a:lumOff val="25000"/>
                    </a:schemeClr>
                  </a:solidFill>
                </a:rPr>
                <a:t>Δραστηριότητες παραγωγής </a:t>
              </a:r>
              <a:r>
                <a:rPr lang="el-GR" altLang="en-US" sz="1600" b="1">
                  <a:solidFill>
                    <a:schemeClr val="tx1">
                      <a:lumMod val="75000"/>
                      <a:lumOff val="25000"/>
                    </a:schemeClr>
                  </a:solidFill>
                </a:rPr>
                <a:t>&amp;</a:t>
              </a:r>
              <a:r>
                <a:rPr lang="en-US" sz="1600" b="1">
                  <a:solidFill>
                    <a:schemeClr val="tx1">
                      <a:lumMod val="75000"/>
                      <a:lumOff val="25000"/>
                    </a:schemeClr>
                  </a:solidFill>
                </a:rPr>
                <a:t> διάθεσης</a:t>
              </a:r>
            </a:p>
            <a:p>
              <a:pPr algn="ctr"/>
              <a:r>
                <a:rPr lang="en-US" sz="1600" b="1">
                  <a:solidFill>
                    <a:schemeClr val="tx1">
                      <a:lumMod val="75000"/>
                      <a:lumOff val="25000"/>
                    </a:schemeClr>
                  </a:solidFill>
                </a:rPr>
                <a:t>Μηχανισμοί προγραμματισμού,</a:t>
              </a:r>
            </a:p>
            <a:p>
              <a:pPr algn="ctr"/>
              <a:r>
                <a:rPr lang="en-US" sz="1600" b="1">
                  <a:solidFill>
                    <a:schemeClr val="tx1">
                      <a:lumMod val="75000"/>
                      <a:lumOff val="25000"/>
                    </a:schemeClr>
                  </a:solidFill>
                </a:rPr>
                <a:t>οργάνωσης </a:t>
              </a:r>
              <a:r>
                <a:rPr lang="el-GR" altLang="en-US" sz="1600" b="1">
                  <a:solidFill>
                    <a:schemeClr val="tx1">
                      <a:lumMod val="75000"/>
                      <a:lumOff val="25000"/>
                    </a:schemeClr>
                  </a:solidFill>
                </a:rPr>
                <a:t>&amp; </a:t>
              </a:r>
              <a:r>
                <a:rPr lang="en-US" sz="1600" b="1">
                  <a:solidFill>
                    <a:schemeClr val="tx1">
                      <a:lumMod val="75000"/>
                      <a:lumOff val="25000"/>
                    </a:schemeClr>
                  </a:solidFill>
                </a:rPr>
                <a:t>ελέγχου</a:t>
              </a:r>
            </a:p>
            <a:p>
              <a:pPr algn="ctr"/>
              <a:r>
                <a:rPr lang="en-US" sz="1600" b="1">
                  <a:solidFill>
                    <a:schemeClr val="tx1">
                      <a:lumMod val="75000"/>
                      <a:lumOff val="25000"/>
                    </a:schemeClr>
                  </a:solidFill>
                </a:rPr>
                <a:t>Έρευνα ανάπτυξη</a:t>
              </a:r>
            </a:p>
          </p:txBody>
        </p:sp>
        <p:sp>
          <p:nvSpPr>
            <p:cNvPr id="1073742900" name="Rectangle 1073742899"/>
            <p:cNvSpPr/>
            <p:nvPr/>
          </p:nvSpPr>
          <p:spPr>
            <a:xfrm>
              <a:off x="14781" y="1227"/>
              <a:ext cx="3560" cy="8483"/>
            </a:xfrm>
            <a:prstGeom prst="rect">
              <a:avLst/>
            </a:prstGeom>
            <a:solidFill>
              <a:srgbClr val="FFFFFF"/>
            </a:solidFill>
            <a:ln w="12700">
              <a:noFill/>
            </a:ln>
          </p:spPr>
          <p:txBody>
            <a:bodyPr wrap="square" lIns="0" tIns="0" rIns="0" bIns="0"/>
            <a:lstStyle/>
            <a:p>
              <a:pPr algn="ctr"/>
              <a:r>
                <a:rPr lang="en-US" sz="1600" b="1">
                  <a:solidFill>
                    <a:schemeClr val="tx1">
                      <a:lumMod val="75000"/>
                      <a:lumOff val="25000"/>
                    </a:schemeClr>
                  </a:solidFill>
                </a:rPr>
                <a:t>Προϊόντα</a:t>
              </a:r>
            </a:p>
            <a:p>
              <a:pPr algn="ctr"/>
              <a:r>
                <a:rPr lang="en-US" sz="1600" b="1">
                  <a:solidFill>
                    <a:schemeClr val="tx1">
                      <a:lumMod val="75000"/>
                      <a:lumOff val="25000"/>
                    </a:schemeClr>
                  </a:solidFill>
                </a:rPr>
                <a:t>Υπηρεσίες</a:t>
              </a:r>
            </a:p>
            <a:p>
              <a:pPr algn="ctr"/>
              <a:r>
                <a:rPr lang="en-US" sz="1600" b="1">
                  <a:solidFill>
                    <a:schemeClr val="tx1">
                      <a:lumMod val="75000"/>
                      <a:lumOff val="25000"/>
                    </a:schemeClr>
                  </a:solidFill>
                </a:rPr>
                <a:t>Ιδέες</a:t>
              </a:r>
            </a:p>
            <a:p>
              <a:pPr algn="ctr"/>
              <a:r>
                <a:rPr lang="en-US" sz="1600" b="1">
                  <a:solidFill>
                    <a:schemeClr val="tx1">
                      <a:lumMod val="75000"/>
                      <a:lumOff val="25000"/>
                    </a:schemeClr>
                  </a:solidFill>
                </a:rPr>
                <a:t>Απόβλητα</a:t>
              </a:r>
            </a:p>
            <a:p>
              <a:pPr algn="ctr"/>
              <a:r>
                <a:rPr lang="en-US" sz="1600" b="1">
                  <a:solidFill>
                    <a:schemeClr val="tx1">
                      <a:lumMod val="75000"/>
                      <a:lumOff val="25000"/>
                    </a:schemeClr>
                  </a:solidFill>
                </a:rPr>
                <a:t>κ.λ.π</a:t>
              </a:r>
            </a:p>
            <a:p>
              <a:endParaRPr lang="en-US" sz="1600" b="1">
                <a:solidFill>
                  <a:schemeClr val="tx1">
                    <a:lumMod val="75000"/>
                    <a:lumOff val="25000"/>
                  </a:schemeClr>
                </a:solidFill>
              </a:endParaRPr>
            </a:p>
          </p:txBody>
        </p:sp>
        <p:sp>
          <p:nvSpPr>
            <p:cNvPr id="1073742901" name="Rectangle 1073742900"/>
            <p:cNvSpPr/>
            <p:nvPr/>
          </p:nvSpPr>
          <p:spPr>
            <a:xfrm>
              <a:off x="168" y="2889"/>
              <a:ext cx="823" cy="14312"/>
            </a:xfrm>
            <a:prstGeom prst="rect">
              <a:avLst/>
            </a:prstGeom>
            <a:solidFill>
              <a:srgbClr val="FFFFFF"/>
            </a:solidFill>
            <a:ln w="9525">
              <a:noFill/>
            </a:ln>
          </p:spPr>
          <p:txBody>
            <a:bodyPr wrap="square" lIns="0" tIns="0" rIns="0" bIns="0"/>
            <a:lstStyle/>
            <a:p>
              <a:pPr algn="ctr"/>
              <a:r>
                <a:rPr lang="en-US" b="1">
                  <a:solidFill>
                    <a:schemeClr val="tx1">
                      <a:lumMod val="75000"/>
                      <a:lumOff val="25000"/>
                    </a:schemeClr>
                  </a:solidFill>
                </a:rPr>
                <a:t>Π</a:t>
              </a:r>
            </a:p>
            <a:p>
              <a:pPr algn="ctr"/>
              <a:r>
                <a:rPr lang="en-US" b="1">
                  <a:solidFill>
                    <a:schemeClr val="tx1">
                      <a:lumMod val="75000"/>
                      <a:lumOff val="25000"/>
                    </a:schemeClr>
                  </a:solidFill>
                </a:rPr>
                <a:t>Ε</a:t>
              </a:r>
            </a:p>
            <a:p>
              <a:pPr algn="ctr"/>
              <a:r>
                <a:rPr lang="en-US" b="1">
                  <a:solidFill>
                    <a:schemeClr val="tx1">
                      <a:lumMod val="75000"/>
                      <a:lumOff val="25000"/>
                    </a:schemeClr>
                  </a:solidFill>
                </a:rPr>
                <a:t>Ρ</a:t>
              </a:r>
            </a:p>
            <a:p>
              <a:pPr algn="ctr"/>
              <a:r>
                <a:rPr lang="en-US" b="1">
                  <a:solidFill>
                    <a:schemeClr val="tx1">
                      <a:lumMod val="75000"/>
                      <a:lumOff val="25000"/>
                    </a:schemeClr>
                  </a:solidFill>
                </a:rPr>
                <a:t>Ι</a:t>
              </a:r>
            </a:p>
            <a:p>
              <a:pPr algn="ctr"/>
              <a:r>
                <a:rPr lang="en-US" b="1">
                  <a:solidFill>
                    <a:schemeClr val="tx1">
                      <a:lumMod val="75000"/>
                      <a:lumOff val="25000"/>
                    </a:schemeClr>
                  </a:solidFill>
                </a:rPr>
                <a:t>Β</a:t>
              </a:r>
            </a:p>
            <a:p>
              <a:pPr algn="ctr"/>
              <a:r>
                <a:rPr lang="en-US" b="1">
                  <a:solidFill>
                    <a:schemeClr val="tx1">
                      <a:lumMod val="75000"/>
                      <a:lumOff val="25000"/>
                    </a:schemeClr>
                  </a:solidFill>
                </a:rPr>
                <a:t>Α</a:t>
              </a:r>
            </a:p>
            <a:p>
              <a:pPr algn="ctr"/>
              <a:r>
                <a:rPr lang="en-US" b="1">
                  <a:solidFill>
                    <a:schemeClr val="tx1">
                      <a:lumMod val="75000"/>
                      <a:lumOff val="25000"/>
                    </a:schemeClr>
                  </a:solidFill>
                </a:rPr>
                <a:t>Λ</a:t>
              </a:r>
            </a:p>
            <a:p>
              <a:pPr algn="ctr"/>
              <a:r>
                <a:rPr lang="en-US" b="1">
                  <a:solidFill>
                    <a:schemeClr val="tx1">
                      <a:lumMod val="75000"/>
                      <a:lumOff val="25000"/>
                    </a:schemeClr>
                  </a:solidFill>
                </a:rPr>
                <a:t>Λ</a:t>
              </a:r>
            </a:p>
            <a:p>
              <a:pPr algn="ctr"/>
              <a:r>
                <a:rPr lang="en-US" b="1">
                  <a:solidFill>
                    <a:schemeClr val="tx1">
                      <a:lumMod val="75000"/>
                      <a:lumOff val="25000"/>
                    </a:schemeClr>
                  </a:solidFill>
                </a:rPr>
                <a:t>Ο</a:t>
              </a:r>
            </a:p>
            <a:p>
              <a:pPr algn="ctr"/>
              <a:r>
                <a:rPr lang="en-US" b="1">
                  <a:solidFill>
                    <a:schemeClr val="tx1">
                      <a:lumMod val="75000"/>
                      <a:lumOff val="25000"/>
                    </a:schemeClr>
                  </a:solidFill>
                </a:rPr>
                <a:t>Ν</a:t>
              </a:r>
            </a:p>
            <a:p>
              <a:pPr algn="ctr"/>
              <a:endParaRPr lang="en-US" b="1">
                <a:solidFill>
                  <a:schemeClr val="tx1">
                    <a:lumMod val="75000"/>
                    <a:lumOff val="25000"/>
                  </a:schemeClr>
                </a:solidFill>
              </a:endParaRPr>
            </a:p>
            <a:p>
              <a:endParaRPr lang="en-US" b="1">
                <a:solidFill>
                  <a:schemeClr val="tx1">
                    <a:lumMod val="75000"/>
                    <a:lumOff val="25000"/>
                  </a:schemeClr>
                </a:solidFill>
              </a:endParaRPr>
            </a:p>
          </p:txBody>
        </p:sp>
        <p:sp>
          <p:nvSpPr>
            <p:cNvPr id="1073742902" name="Rectangle 1073742901"/>
            <p:cNvSpPr/>
            <p:nvPr/>
          </p:nvSpPr>
          <p:spPr>
            <a:xfrm>
              <a:off x="19052" y="3211"/>
              <a:ext cx="823" cy="14353"/>
            </a:xfrm>
            <a:prstGeom prst="rect">
              <a:avLst/>
            </a:prstGeom>
            <a:solidFill>
              <a:srgbClr val="FFFFFF"/>
            </a:solidFill>
            <a:ln w="9525">
              <a:noFill/>
            </a:ln>
          </p:spPr>
          <p:txBody>
            <a:bodyPr wrap="square" lIns="0" tIns="0" rIns="0" bIns="0"/>
            <a:lstStyle/>
            <a:p>
              <a:pPr algn="ctr"/>
              <a:r>
                <a:rPr lang="en-US" b="1">
                  <a:solidFill>
                    <a:schemeClr val="tx1">
                      <a:lumMod val="75000"/>
                      <a:lumOff val="25000"/>
                    </a:schemeClr>
                  </a:solidFill>
                </a:rPr>
                <a:t>Π</a:t>
              </a:r>
            </a:p>
            <a:p>
              <a:pPr algn="ctr"/>
              <a:r>
                <a:rPr lang="en-US" b="1">
                  <a:solidFill>
                    <a:schemeClr val="tx1">
                      <a:lumMod val="75000"/>
                      <a:lumOff val="25000"/>
                    </a:schemeClr>
                  </a:solidFill>
                </a:rPr>
                <a:t>Ε</a:t>
              </a:r>
            </a:p>
            <a:p>
              <a:pPr algn="ctr"/>
              <a:r>
                <a:rPr lang="en-US" b="1">
                  <a:solidFill>
                    <a:schemeClr val="tx1">
                      <a:lumMod val="75000"/>
                      <a:lumOff val="25000"/>
                    </a:schemeClr>
                  </a:solidFill>
                </a:rPr>
                <a:t>Ρ</a:t>
              </a:r>
            </a:p>
            <a:p>
              <a:pPr algn="ctr"/>
              <a:r>
                <a:rPr lang="en-US" b="1">
                  <a:solidFill>
                    <a:schemeClr val="tx1">
                      <a:lumMod val="75000"/>
                      <a:lumOff val="25000"/>
                    </a:schemeClr>
                  </a:solidFill>
                </a:rPr>
                <a:t>Ι</a:t>
              </a:r>
            </a:p>
            <a:p>
              <a:pPr algn="ctr"/>
              <a:r>
                <a:rPr lang="en-US" b="1">
                  <a:solidFill>
                    <a:schemeClr val="tx1">
                      <a:lumMod val="75000"/>
                      <a:lumOff val="25000"/>
                    </a:schemeClr>
                  </a:solidFill>
                </a:rPr>
                <a:t>Β</a:t>
              </a:r>
            </a:p>
            <a:p>
              <a:pPr algn="ctr"/>
              <a:r>
                <a:rPr lang="en-US" b="1">
                  <a:solidFill>
                    <a:schemeClr val="tx1">
                      <a:lumMod val="75000"/>
                      <a:lumOff val="25000"/>
                    </a:schemeClr>
                  </a:solidFill>
                </a:rPr>
                <a:t>Α</a:t>
              </a:r>
            </a:p>
            <a:p>
              <a:pPr algn="ctr"/>
              <a:r>
                <a:rPr lang="en-US" b="1">
                  <a:solidFill>
                    <a:schemeClr val="tx1">
                      <a:lumMod val="75000"/>
                      <a:lumOff val="25000"/>
                    </a:schemeClr>
                  </a:solidFill>
                </a:rPr>
                <a:t>Λ</a:t>
              </a:r>
            </a:p>
            <a:p>
              <a:pPr algn="ctr"/>
              <a:r>
                <a:rPr lang="en-US" b="1">
                  <a:solidFill>
                    <a:schemeClr val="tx1">
                      <a:lumMod val="75000"/>
                      <a:lumOff val="25000"/>
                    </a:schemeClr>
                  </a:solidFill>
                </a:rPr>
                <a:t>Λ</a:t>
              </a:r>
            </a:p>
            <a:p>
              <a:pPr algn="ctr"/>
              <a:r>
                <a:rPr lang="en-US" b="1">
                  <a:solidFill>
                    <a:schemeClr val="tx1">
                      <a:lumMod val="75000"/>
                      <a:lumOff val="25000"/>
                    </a:schemeClr>
                  </a:solidFill>
                </a:rPr>
                <a:t>Ο</a:t>
              </a:r>
            </a:p>
            <a:p>
              <a:pPr algn="ctr"/>
              <a:r>
                <a:rPr lang="en-US" b="1">
                  <a:solidFill>
                    <a:schemeClr val="tx1">
                      <a:lumMod val="75000"/>
                      <a:lumOff val="25000"/>
                    </a:schemeClr>
                  </a:solidFill>
                </a:rPr>
                <a:t>Ν</a:t>
              </a:r>
            </a:p>
            <a:p>
              <a:endParaRPr lang="en-US" b="1">
                <a:solidFill>
                  <a:schemeClr val="tx1">
                    <a:lumMod val="75000"/>
                    <a:lumOff val="25000"/>
                  </a:schemeClr>
                </a:solidFill>
              </a:endParaRPr>
            </a:p>
          </p:txBody>
        </p:sp>
        <p:grpSp>
          <p:nvGrpSpPr>
            <p:cNvPr id="1073742903" name="Group 1073742902"/>
            <p:cNvGrpSpPr/>
            <p:nvPr/>
          </p:nvGrpSpPr>
          <p:grpSpPr>
            <a:xfrm>
              <a:off x="3237" y="11517"/>
              <a:ext cx="14510" cy="8483"/>
              <a:chOff x="0" y="0"/>
              <a:chExt cx="21766" cy="20000"/>
            </a:xfrm>
          </p:grpSpPr>
          <p:sp>
            <p:nvSpPr>
              <p:cNvPr id="1073742904" name="Straight Connector 1073742903"/>
              <p:cNvSpPr/>
              <p:nvPr/>
            </p:nvSpPr>
            <p:spPr>
              <a:xfrm>
                <a:off x="64" y="0"/>
                <a:ext cx="3" cy="20000"/>
              </a:xfrm>
              <a:prstGeom prst="line">
                <a:avLst/>
              </a:prstGeom>
              <a:ln w="57150">
                <a:headEnd type="none" w="sm" len="sm"/>
                <a:tailEnd type="none" w="sm" len="sm"/>
              </a:ln>
            </p:spPr>
            <p:style>
              <a:lnRef idx="1">
                <a:schemeClr val="accent1"/>
              </a:lnRef>
              <a:fillRef idx="0">
                <a:schemeClr val="accent1"/>
              </a:fillRef>
              <a:effectRef idx="0">
                <a:schemeClr val="accent1"/>
              </a:effectRef>
              <a:fontRef idx="minor">
                <a:schemeClr val="tx1"/>
              </a:fontRef>
            </p:style>
          </p:sp>
          <p:sp>
            <p:nvSpPr>
              <p:cNvPr id="1073742905" name="Straight Connector 1073742904"/>
              <p:cNvSpPr/>
              <p:nvPr/>
            </p:nvSpPr>
            <p:spPr>
              <a:xfrm>
                <a:off x="21698" y="0"/>
                <a:ext cx="3" cy="20000"/>
              </a:xfrm>
              <a:prstGeom prst="line">
                <a:avLst/>
              </a:prstGeom>
              <a:ln w="57150">
                <a:headEnd type="none" w="sm" len="sm"/>
                <a:tailEnd type="none" w="sm" len="sm"/>
              </a:ln>
            </p:spPr>
            <p:style>
              <a:lnRef idx="1">
                <a:schemeClr val="accent1"/>
              </a:lnRef>
              <a:fillRef idx="0">
                <a:schemeClr val="accent1"/>
              </a:fillRef>
              <a:effectRef idx="0">
                <a:schemeClr val="accent1"/>
              </a:effectRef>
              <a:fontRef idx="minor">
                <a:schemeClr val="tx1"/>
              </a:fontRef>
            </p:style>
          </p:sp>
          <p:sp>
            <p:nvSpPr>
              <p:cNvPr id="1073742906" name="Straight Connector 1073742905"/>
              <p:cNvSpPr/>
              <p:nvPr/>
            </p:nvSpPr>
            <p:spPr>
              <a:xfrm>
                <a:off x="1707" y="0"/>
                <a:ext cx="3" cy="12312"/>
              </a:xfrm>
              <a:prstGeom prst="line">
                <a:avLst/>
              </a:prstGeom>
              <a:ln w="57150">
                <a:headEnd type="none" w="sm" len="sm"/>
                <a:tailEnd type="none" w="sm" len="sm"/>
              </a:ln>
            </p:spPr>
            <p:style>
              <a:lnRef idx="1">
                <a:schemeClr val="accent1"/>
              </a:lnRef>
              <a:fillRef idx="0">
                <a:schemeClr val="accent1"/>
              </a:fillRef>
              <a:effectRef idx="0">
                <a:schemeClr val="accent1"/>
              </a:effectRef>
              <a:fontRef idx="minor">
                <a:schemeClr val="tx1"/>
              </a:fontRef>
            </p:style>
          </p:sp>
          <p:sp>
            <p:nvSpPr>
              <p:cNvPr id="1073742907" name="Straight Connector 1073742906"/>
              <p:cNvSpPr/>
              <p:nvPr/>
            </p:nvSpPr>
            <p:spPr>
              <a:xfrm>
                <a:off x="20056" y="0"/>
                <a:ext cx="3" cy="12312"/>
              </a:xfrm>
              <a:prstGeom prst="line">
                <a:avLst/>
              </a:prstGeom>
              <a:ln w="57150">
                <a:headEnd type="none" w="sm" len="sm"/>
                <a:tailEnd type="none" w="sm" len="sm"/>
              </a:ln>
            </p:spPr>
            <p:style>
              <a:lnRef idx="1">
                <a:schemeClr val="accent1"/>
              </a:lnRef>
              <a:fillRef idx="0">
                <a:schemeClr val="accent1"/>
              </a:fillRef>
              <a:effectRef idx="0">
                <a:schemeClr val="accent1"/>
              </a:effectRef>
              <a:fontRef idx="minor">
                <a:schemeClr val="tx1"/>
              </a:fontRef>
            </p:style>
          </p:sp>
          <p:sp>
            <p:nvSpPr>
              <p:cNvPr id="1073742908" name="Straight Connector 1073742907"/>
              <p:cNvSpPr/>
              <p:nvPr/>
            </p:nvSpPr>
            <p:spPr>
              <a:xfrm>
                <a:off x="0" y="19988"/>
                <a:ext cx="21766" cy="12"/>
              </a:xfrm>
              <a:prstGeom prst="line">
                <a:avLst/>
              </a:prstGeom>
              <a:ln w="57150">
                <a:headEnd type="none" w="sm" len="sm"/>
                <a:tailEnd type="none" w="sm" len="sm"/>
              </a:ln>
            </p:spPr>
            <p:style>
              <a:lnRef idx="1">
                <a:schemeClr val="accent1"/>
              </a:lnRef>
              <a:fillRef idx="0">
                <a:schemeClr val="accent1"/>
              </a:fillRef>
              <a:effectRef idx="0">
                <a:schemeClr val="accent1"/>
              </a:effectRef>
              <a:fontRef idx="minor">
                <a:schemeClr val="tx1"/>
              </a:fontRef>
            </p:style>
          </p:sp>
          <p:sp>
            <p:nvSpPr>
              <p:cNvPr id="1073742909" name="Straight Connector 1073742908"/>
              <p:cNvSpPr/>
              <p:nvPr/>
            </p:nvSpPr>
            <p:spPr>
              <a:xfrm>
                <a:off x="1643" y="12128"/>
                <a:ext cx="7393" cy="12"/>
              </a:xfrm>
              <a:prstGeom prst="line">
                <a:avLst/>
              </a:prstGeom>
              <a:ln w="57150">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sp>
          <p:sp>
            <p:nvSpPr>
              <p:cNvPr id="1073742910" name="Straight Connector 1073742909"/>
              <p:cNvSpPr/>
              <p:nvPr/>
            </p:nvSpPr>
            <p:spPr>
              <a:xfrm>
                <a:off x="11498" y="12128"/>
                <a:ext cx="8625" cy="12"/>
              </a:xfrm>
              <a:prstGeom prst="line">
                <a:avLst/>
              </a:prstGeom>
              <a:ln w="57150">
                <a:headEnd type="none" w="sm" len="sm"/>
                <a:tailEnd type="none" w="sm" len="sm"/>
              </a:ln>
            </p:spPr>
            <p:style>
              <a:lnRef idx="1">
                <a:schemeClr val="accent1"/>
              </a:lnRef>
              <a:fillRef idx="0">
                <a:schemeClr val="accent1"/>
              </a:fillRef>
              <a:effectRef idx="0">
                <a:schemeClr val="accent1"/>
              </a:effectRef>
              <a:fontRef idx="minor">
                <a:schemeClr val="tx1"/>
              </a:fontRef>
            </p:style>
          </p:sp>
          <p:sp>
            <p:nvSpPr>
              <p:cNvPr id="1073742911" name="Straight Connector 1073742910"/>
              <p:cNvSpPr/>
              <p:nvPr/>
            </p:nvSpPr>
            <p:spPr>
              <a:xfrm flipV="1">
                <a:off x="8969" y="0"/>
                <a:ext cx="3" cy="12312"/>
              </a:xfrm>
              <a:prstGeom prst="line">
                <a:avLst/>
              </a:prstGeom>
              <a:ln w="57150">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sp>
          <p:sp>
            <p:nvSpPr>
              <p:cNvPr id="1073742912" name="Straight Connector 1073742911"/>
              <p:cNvSpPr/>
              <p:nvPr/>
            </p:nvSpPr>
            <p:spPr>
              <a:xfrm flipV="1">
                <a:off x="11562" y="0"/>
                <a:ext cx="1" cy="12312"/>
              </a:xfrm>
              <a:prstGeom prst="line">
                <a:avLst/>
              </a:prstGeom>
              <a:ln w="57150">
                <a:headEnd type="none" w="sm" len="sm"/>
                <a:tailEnd type="none" w="sm" len="sm"/>
              </a:ln>
            </p:spPr>
            <p:style>
              <a:lnRef idx="1">
                <a:schemeClr val="accent1"/>
              </a:lnRef>
              <a:fillRef idx="0">
                <a:schemeClr val="accent1"/>
              </a:fillRef>
              <a:effectRef idx="0">
                <a:schemeClr val="accent1"/>
              </a:effectRef>
              <a:fontRef idx="minor">
                <a:schemeClr val="tx1"/>
              </a:fontRef>
            </p:style>
          </p:sp>
          <p:sp>
            <p:nvSpPr>
              <p:cNvPr id="1073742913" name="Straight Connector 1073742912"/>
              <p:cNvSpPr/>
              <p:nvPr/>
            </p:nvSpPr>
            <p:spPr>
              <a:xfrm>
                <a:off x="822" y="1537"/>
                <a:ext cx="3" cy="10775"/>
              </a:xfrm>
              <a:prstGeom prst="line">
                <a:avLst/>
              </a:prstGeom>
              <a:ln w="57150">
                <a:solidFill>
                  <a:schemeClr val="accent4"/>
                </a:solidFill>
                <a:headEnd type="triangle" w="sm" len="sm"/>
                <a:tailEnd type="none" w="sm" len="sm"/>
              </a:ln>
            </p:spPr>
            <p:style>
              <a:lnRef idx="1">
                <a:schemeClr val="accent1"/>
              </a:lnRef>
              <a:fillRef idx="0">
                <a:schemeClr val="accent1"/>
              </a:fillRef>
              <a:effectRef idx="0">
                <a:schemeClr val="accent1"/>
              </a:effectRef>
              <a:fontRef idx="minor">
                <a:schemeClr val="tx1"/>
              </a:fontRef>
            </p:style>
          </p:sp>
          <p:sp>
            <p:nvSpPr>
              <p:cNvPr id="1073742914" name="Straight Connector 1073742913"/>
              <p:cNvSpPr/>
              <p:nvPr/>
            </p:nvSpPr>
            <p:spPr>
              <a:xfrm>
                <a:off x="10265" y="1537"/>
                <a:ext cx="3" cy="10775"/>
              </a:xfrm>
              <a:prstGeom prst="line">
                <a:avLst/>
              </a:prstGeom>
              <a:ln w="57150">
                <a:solidFill>
                  <a:schemeClr val="accent4"/>
                </a:solidFill>
                <a:headEnd type="triangle" w="sm" len="sm"/>
                <a:tailEnd type="none" w="sm" len="sm"/>
              </a:ln>
            </p:spPr>
            <p:style>
              <a:lnRef idx="1">
                <a:schemeClr val="accent1"/>
              </a:lnRef>
              <a:fillRef idx="0">
                <a:schemeClr val="accent1"/>
              </a:fillRef>
              <a:effectRef idx="0">
                <a:schemeClr val="accent1"/>
              </a:effectRef>
              <a:fontRef idx="minor">
                <a:schemeClr val="tx1"/>
              </a:fontRef>
            </p:style>
          </p:sp>
          <p:sp>
            <p:nvSpPr>
              <p:cNvPr id="1073742915" name="Straight Connector 1073742914"/>
              <p:cNvSpPr/>
              <p:nvPr/>
            </p:nvSpPr>
            <p:spPr>
              <a:xfrm flipV="1">
                <a:off x="20940" y="1537"/>
                <a:ext cx="3" cy="10775"/>
              </a:xfrm>
              <a:prstGeom prst="line">
                <a:avLst/>
              </a:prstGeom>
              <a:ln w="57150">
                <a:solidFill>
                  <a:schemeClr val="accent4"/>
                </a:solidFill>
                <a:headEnd type="triangle" w="sm" len="sm"/>
                <a:tailEnd type="none" w="sm" len="sm"/>
              </a:ln>
            </p:spPr>
            <p:style>
              <a:lnRef idx="1">
                <a:schemeClr val="accent1"/>
              </a:lnRef>
              <a:fillRef idx="0">
                <a:schemeClr val="accent1"/>
              </a:fillRef>
              <a:effectRef idx="0">
                <a:schemeClr val="accent1"/>
              </a:effectRef>
              <a:fontRef idx="minor">
                <a:schemeClr val="tx1"/>
              </a:fontRef>
            </p:style>
          </p:sp>
          <p:sp>
            <p:nvSpPr>
              <p:cNvPr id="1073742916" name="Rectangle 1073742915"/>
              <p:cNvSpPr/>
              <p:nvPr/>
            </p:nvSpPr>
            <p:spPr>
              <a:xfrm>
                <a:off x="1232" y="13839"/>
                <a:ext cx="19711" cy="4624"/>
              </a:xfrm>
              <a:prstGeom prst="rect">
                <a:avLst/>
              </a:prstGeom>
              <a:solidFill>
                <a:srgbClr val="FFFFFF"/>
              </a:solidFill>
              <a:ln w="9525">
                <a:noFill/>
              </a:ln>
            </p:spPr>
            <p:txBody>
              <a:bodyPr wrap="square" lIns="0" tIns="0" rIns="0" bIns="0"/>
              <a:lstStyle/>
              <a:p>
                <a:pPr algn="ctr"/>
                <a:r>
                  <a:rPr lang="en-US" b="1" dirty="0" err="1">
                    <a:solidFill>
                      <a:schemeClr val="tx1">
                        <a:lumMod val="75000"/>
                        <a:lumOff val="25000"/>
                      </a:schemeClr>
                    </a:solidFill>
                  </a:rPr>
                  <a:t>Μηχ</a:t>
                </a:r>
                <a:r>
                  <a:rPr lang="en-US" b="1" dirty="0">
                    <a:solidFill>
                      <a:schemeClr val="tx1">
                        <a:lumMod val="75000"/>
                        <a:lumOff val="25000"/>
                      </a:schemeClr>
                    </a:solidFill>
                  </a:rPr>
                  <a:t>ανισμός Επαναπληροφοριοδότησης</a:t>
                </a:r>
              </a:p>
              <a:p>
                <a:endParaRPr lang="en-US" b="1" dirty="0">
                  <a:solidFill>
                    <a:schemeClr val="tx1">
                      <a:lumMod val="75000"/>
                      <a:lumOff val="25000"/>
                    </a:schemeClr>
                  </a:solidFill>
                </a:endParaRPr>
              </a:p>
            </p:txBody>
          </p:sp>
        </p:grpSp>
      </p:grpSp>
      <p:sp>
        <p:nvSpPr>
          <p:cNvPr id="55" name="TextBox 37"/>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Ομάδα 72" descr="Θέση εικόνας"/>
          <p:cNvGrpSpPr/>
          <p:nvPr/>
        </p:nvGrpSpPr>
        <p:grpSpPr>
          <a:xfrm>
            <a:off x="323999" y="323998"/>
            <a:ext cx="4320000" cy="6120000"/>
            <a:chOff x="180000" y="180000"/>
            <a:chExt cx="4330700" cy="6292683"/>
          </a:xfrm>
        </p:grpSpPr>
        <p:sp>
          <p:nvSpPr>
            <p:cNvPr id="74"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5"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37" name="Τίτλος 36"/>
          <p:cNvSpPr>
            <a:spLocks noGrp="1"/>
          </p:cNvSpPr>
          <p:nvPr>
            <p:ph type="title"/>
          </p:nvPr>
        </p:nvSpPr>
        <p:spPr/>
        <p:txBody>
          <a:bodyPr rtlCol="0"/>
          <a:lstStyle/>
          <a:p>
            <a:pPr rtl="0"/>
            <a:r>
              <a:rPr lang="el-GR" sz="3200" dirty="0"/>
              <a:t>Σημειώσεις,</a:t>
            </a:r>
          </a:p>
        </p:txBody>
      </p:sp>
      <p:sp>
        <p:nvSpPr>
          <p:cNvPr id="39" name="Θέση κειμένου 38"/>
          <p:cNvSpPr>
            <a:spLocks noGrp="1"/>
          </p:cNvSpPr>
          <p:nvPr>
            <p:ph type="body" sz="quarter" idx="32"/>
          </p:nvPr>
        </p:nvSpPr>
        <p:spPr/>
        <p:txBody>
          <a:bodyPr rtlCol="0"/>
          <a:lstStyle/>
          <a:p>
            <a:r>
              <a:rPr lang="el-GR" dirty="0"/>
              <a:t>αποτελούνται από τρία μέρη:</a:t>
            </a:r>
          </a:p>
        </p:txBody>
      </p:sp>
      <p:sp>
        <p:nvSpPr>
          <p:cNvPr id="40" name="Θέση κειμένου 39"/>
          <p:cNvSpPr>
            <a:spLocks noGrp="1"/>
          </p:cNvSpPr>
          <p:nvPr>
            <p:ph type="body" sz="quarter" idx="35"/>
          </p:nvPr>
        </p:nvSpPr>
        <p:spPr>
          <a:xfrm>
            <a:off x="5111900" y="3971432"/>
            <a:ext cx="1980000" cy="360000"/>
          </a:xfrm>
        </p:spPr>
        <p:txBody>
          <a:bodyPr rtlCol="0"/>
          <a:lstStyle/>
          <a:p>
            <a:pPr rtl="0"/>
            <a:r>
              <a:rPr lang="el-GR" dirty="0"/>
              <a:t>Μέρος 1ο</a:t>
            </a:r>
          </a:p>
        </p:txBody>
      </p:sp>
      <p:sp>
        <p:nvSpPr>
          <p:cNvPr id="41" name="Θέση κειμένου 40"/>
          <p:cNvSpPr>
            <a:spLocks noGrp="1"/>
          </p:cNvSpPr>
          <p:nvPr>
            <p:ph type="body" sz="quarter" idx="36"/>
          </p:nvPr>
        </p:nvSpPr>
        <p:spPr>
          <a:xfrm>
            <a:off x="5111900" y="4605832"/>
            <a:ext cx="1980000" cy="1078276"/>
          </a:xfrm>
        </p:spPr>
        <p:txBody>
          <a:bodyPr rtlCol="0"/>
          <a:lstStyle/>
          <a:p>
            <a:r>
              <a:rPr lang="el-GR" dirty="0"/>
              <a:t>Επιχειρείται μια κριτική προσέγγιση στις βασικές έννοιες και τις αρχικές θεωρίες της διοικητικής επιστήμης</a:t>
            </a:r>
          </a:p>
          <a:p>
            <a:pPr rtl="0"/>
            <a:r>
              <a:rPr lang="el-GR" noProof="1"/>
              <a:t>. </a:t>
            </a:r>
          </a:p>
        </p:txBody>
      </p:sp>
      <p:sp>
        <p:nvSpPr>
          <p:cNvPr id="42" name="Θέση κειμένου 41"/>
          <p:cNvSpPr>
            <a:spLocks noGrp="1"/>
          </p:cNvSpPr>
          <p:nvPr>
            <p:ph type="body" sz="quarter" idx="37"/>
          </p:nvPr>
        </p:nvSpPr>
        <p:spPr/>
        <p:txBody>
          <a:bodyPr rtlCol="0"/>
          <a:lstStyle/>
          <a:p>
            <a:pPr rtl="0"/>
            <a:r>
              <a:rPr lang="el-GR" dirty="0"/>
              <a:t>Μέρος 2ο</a:t>
            </a:r>
          </a:p>
        </p:txBody>
      </p:sp>
      <p:sp>
        <p:nvSpPr>
          <p:cNvPr id="43" name="Θέση κειμένου 42"/>
          <p:cNvSpPr>
            <a:spLocks noGrp="1"/>
          </p:cNvSpPr>
          <p:nvPr>
            <p:ph type="body" sz="quarter" idx="38"/>
          </p:nvPr>
        </p:nvSpPr>
        <p:spPr>
          <a:xfrm>
            <a:off x="7451950" y="4605831"/>
            <a:ext cx="1980000" cy="1350279"/>
          </a:xfrm>
        </p:spPr>
        <p:txBody>
          <a:bodyPr rtlCol="0"/>
          <a:lstStyle/>
          <a:p>
            <a:r>
              <a:rPr lang="el-GR" dirty="0"/>
              <a:t>Αναλύονται οι επιδράσεις του περιβάλλοντος, της τεχνολογίας και της διακίνησης - επεξεργασίας της πληροφόρησης, στον σχεδιασμό της οργανωτικής δομής</a:t>
            </a:r>
          </a:p>
        </p:txBody>
      </p:sp>
      <p:sp>
        <p:nvSpPr>
          <p:cNvPr id="44" name="Θέση κειμένου 43"/>
          <p:cNvSpPr>
            <a:spLocks noGrp="1"/>
          </p:cNvSpPr>
          <p:nvPr>
            <p:ph type="body" sz="quarter" idx="39"/>
          </p:nvPr>
        </p:nvSpPr>
        <p:spPr/>
        <p:txBody>
          <a:bodyPr rtlCol="0"/>
          <a:lstStyle/>
          <a:p>
            <a:pPr rtl="0"/>
            <a:r>
              <a:rPr lang="el-GR" dirty="0"/>
              <a:t>Μέρος 3ο</a:t>
            </a:r>
          </a:p>
        </p:txBody>
      </p:sp>
      <p:sp>
        <p:nvSpPr>
          <p:cNvPr id="45" name="Θέση κειμένου 44"/>
          <p:cNvSpPr>
            <a:spLocks noGrp="1"/>
          </p:cNvSpPr>
          <p:nvPr>
            <p:ph type="body" sz="quarter" idx="40"/>
          </p:nvPr>
        </p:nvSpPr>
        <p:spPr>
          <a:xfrm>
            <a:off x="9792000" y="4605832"/>
            <a:ext cx="1980000" cy="1341368"/>
          </a:xfrm>
        </p:spPr>
        <p:txBody>
          <a:bodyPr rtlCol="0"/>
          <a:lstStyle/>
          <a:p>
            <a:r>
              <a:rPr lang="el-GR" dirty="0"/>
              <a:t>Παρουσιάζονται οι σύγχρονες θεωρητικές συνεισφορές για τη δομή των οργανώσεων και τις </a:t>
            </a:r>
            <a:r>
              <a:rPr lang="el-GR" dirty="0" err="1"/>
              <a:t>οργανωσιακές</a:t>
            </a:r>
            <a:r>
              <a:rPr lang="el-GR" dirty="0"/>
              <a:t> μορφές</a:t>
            </a:r>
          </a:p>
        </p:txBody>
      </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2</a:t>
            </a:fld>
            <a:endParaRPr lang="el-GR" dirty="0"/>
          </a:p>
        </p:txBody>
      </p:sp>
      <p:pic>
        <p:nvPicPr>
          <p:cNvPr id="28" name="Γραφικό 27" descr="Μονό γρανάζι"/>
          <p:cNvPicPr>
            <a:picLocks noChangeAspect="1"/>
          </p:cNvPicPr>
          <p:nvPr/>
        </p:nvPicPr>
        <p:blipFill>
          <a:blip r:embed="rId3"/>
          <a:stretch>
            <a:fillRect/>
          </a:stretch>
        </p:blipFill>
        <p:spPr>
          <a:xfrm>
            <a:off x="7963200" y="2436280"/>
            <a:ext cx="914400" cy="914400"/>
          </a:xfrm>
          <a:prstGeom prst="rect">
            <a:avLst/>
          </a:prstGeom>
        </p:spPr>
      </p:pic>
      <p:pic>
        <p:nvPicPr>
          <p:cNvPr id="30" name="Γραφικό 29" descr="Συνδετήρας"/>
          <p:cNvPicPr>
            <a:picLocks noChangeAspect="1"/>
          </p:cNvPicPr>
          <p:nvPr/>
        </p:nvPicPr>
        <p:blipFill>
          <a:blip r:embed="rId4"/>
          <a:stretch>
            <a:fillRect/>
          </a:stretch>
        </p:blipFill>
        <p:spPr>
          <a:xfrm>
            <a:off x="5638800" y="2466543"/>
            <a:ext cx="914400" cy="914400"/>
          </a:xfrm>
          <a:prstGeom prst="rect">
            <a:avLst/>
          </a:prstGeom>
        </p:spPr>
      </p:pic>
      <p:pic>
        <p:nvPicPr>
          <p:cNvPr id="32" name="Γραφικό 31" descr="Λίστα ελέγχου"/>
          <p:cNvPicPr>
            <a:picLocks noChangeAspect="1"/>
          </p:cNvPicPr>
          <p:nvPr/>
        </p:nvPicPr>
        <p:blipFill>
          <a:blip r:embed="rId5"/>
          <a:stretch>
            <a:fillRect/>
          </a:stretch>
        </p:blipFill>
        <p:spPr>
          <a:xfrm>
            <a:off x="10290375" y="2509598"/>
            <a:ext cx="914400" cy="914400"/>
          </a:xfrm>
          <a:prstGeom prst="rect">
            <a:avLst/>
          </a:prstGeom>
        </p:spPr>
      </p:pic>
      <p:sp>
        <p:nvSpPr>
          <p:cNvPr id="34" name="TextBox 33"/>
          <p:cNvSpPr txBox="1"/>
          <p:nvPr/>
        </p:nvSpPr>
        <p:spPr>
          <a:xfrm>
            <a:off x="9569564" y="5762534"/>
            <a:ext cx="1635211" cy="923330"/>
          </a:xfrm>
          <a:prstGeom prst="rect">
            <a:avLst/>
          </a:prstGeom>
          <a:solidFill>
            <a:schemeClr val="bg1"/>
          </a:solidFill>
        </p:spPr>
        <p:txBody>
          <a:bodyPr wrap="square" rtlCol="0">
            <a:spAutoFit/>
          </a:bodyPr>
          <a:lstStyle/>
          <a:p>
            <a:r>
              <a:rPr lang="el-GR" dirty="0">
                <a:solidFill>
                  <a:schemeClr val="bg1"/>
                </a:solidFill>
              </a:rPr>
              <a:t>μόνο</a:t>
            </a:r>
          </a:p>
          <a:p>
            <a:endParaRPr lang="el-GR" dirty="0">
              <a:solidFill>
                <a:schemeClr val="bg1"/>
              </a:solidFill>
            </a:endParaRPr>
          </a:p>
          <a:p>
            <a:endParaRPr lang="el-GR" dirty="0">
              <a:solidFill>
                <a:schemeClr val="bg1"/>
              </a:solidFill>
            </a:endParaRPr>
          </a:p>
        </p:txBody>
      </p:sp>
      <p:pic>
        <p:nvPicPr>
          <p:cNvPr id="20" name="Picture 6" descr="Î£ÏÎµÏÎ¹ÎºÎ® ÎµÎ¹ÎºÏÎ½Î±">
            <a:extLst>
              <a:ext uri="{FF2B5EF4-FFF2-40B4-BE49-F238E27FC236}">
                <a16:creationId xmlns="" xmlns:a16="http://schemas.microsoft.com/office/drawing/2014/main" id="{2ABA86FB-D8B3-4BAB-9B94-FD4A1CD58C9C}"/>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45307" y="264401"/>
            <a:ext cx="4398692" cy="6326648"/>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Θέση εικόνας 27" descr="Μολύβι επάνω σε σχέδιο κτιρίου">
            <a:extLst>
              <a:ext uri="{FF2B5EF4-FFF2-40B4-BE49-F238E27FC236}">
                <a16:creationId xmlns="" xmlns:a16="http://schemas.microsoft.com/office/drawing/2014/main" id="{6A13AAA9-5F64-4164-B190-A9B08147A758}"/>
              </a:ext>
            </a:extLst>
          </p:cNvPr>
          <p:cNvPicPr>
            <a:picLocks noChangeAspect="1"/>
          </p:cNvPicPr>
          <p:nvPr/>
        </p:nvPicPr>
        <p:blipFill>
          <a:blip r:embed="rId7"/>
          <a:stretch>
            <a:fillRect/>
          </a:stretch>
        </p:blipFill>
        <p:spPr>
          <a:xfrm>
            <a:off x="245307" y="185799"/>
            <a:ext cx="4466416" cy="6476398"/>
          </a:xfrm>
          <a:prstGeom prst="rect">
            <a:avLst/>
          </a:prstGeom>
        </p:spPr>
      </p:pic>
      <p:sp>
        <p:nvSpPr>
          <p:cNvPr id="22" name="Ορθογώνιο 6">
            <a:extLst>
              <a:ext uri="{FF2B5EF4-FFF2-40B4-BE49-F238E27FC236}">
                <a16:creationId xmlns="" xmlns:a16="http://schemas.microsoft.com/office/drawing/2014/main" id="{A3C667C2-2EF7-41CC-B249-E469242B078C}"/>
              </a:ext>
            </a:extLst>
          </p:cNvPr>
          <p:cNvSpPr/>
          <p:nvPr/>
        </p:nvSpPr>
        <p:spPr>
          <a:xfrm flipV="1">
            <a:off x="284653" y="407984"/>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3" name="Ορθογώνιο 6">
            <a:extLst>
              <a:ext uri="{FF2B5EF4-FFF2-40B4-BE49-F238E27FC236}">
                <a16:creationId xmlns="" xmlns:a16="http://schemas.microsoft.com/office/drawing/2014/main" id="{48660422-F943-4611-AF22-4F5E198E2C0C}"/>
              </a:ext>
            </a:extLst>
          </p:cNvPr>
          <p:cNvSpPr/>
          <p:nvPr/>
        </p:nvSpPr>
        <p:spPr>
          <a:xfrm>
            <a:off x="318515" y="6213621"/>
            <a:ext cx="4320000" cy="22828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92710" y="1390919"/>
            <a:ext cx="6718300" cy="5096242"/>
          </a:xfrm>
        </p:spPr>
        <p:txBody>
          <a:bodyPr rtlCol="0"/>
          <a:lstStyle/>
          <a:p>
            <a:pPr rtl="0"/>
            <a:r>
              <a:rPr lang="el-GR" noProof="1"/>
              <a:t>Οι </a:t>
            </a:r>
            <a:r>
              <a:rPr lang="el-GR" b="1" noProof="1"/>
              <a:t>άνθρωποι δημιουργούν οργανώσεις</a:t>
            </a:r>
            <a:r>
              <a:rPr lang="el-GR" noProof="1"/>
              <a:t> ή αποφασίζουν να μετέχουν σε αυτές που ήδη υπάρχουν, επειδή ενεργώντας κατά τον τρόπο αυτό, βρίσκουν μία περισσότερο ικανοποιητική λύση στα προβλήματα που προκύπτουν από τις συναλλαγές με το περιβάλλον τους.</a:t>
            </a:r>
          </a:p>
          <a:p>
            <a:pPr marL="0" indent="0" rtl="0">
              <a:buNone/>
            </a:pPr>
            <a:endParaRPr lang="el-GR" noProof="1"/>
          </a:p>
          <a:p>
            <a:pPr rtl="0"/>
            <a:r>
              <a:rPr lang="el-GR" noProof="1"/>
              <a:t>Άρα, η </a:t>
            </a:r>
            <a:r>
              <a:rPr lang="el-GR" b="1" noProof="1"/>
              <a:t>οργάνωση</a:t>
            </a:r>
            <a:r>
              <a:rPr lang="el-GR" noProof="1"/>
              <a:t> αποτελεί ένα μηχανισμό που μεσολαβεί μεταξύ ατόμου και ευρύτερου περιβάλλοντος, καθώς παρέχει τη βάση για την δημιουργία και την διενέργεια των συναλλαγών του ατόμου με το περιβάλλον.</a:t>
            </a:r>
          </a:p>
          <a:p>
            <a:pPr marL="0" indent="0" rtl="0">
              <a:buNone/>
            </a:pPr>
            <a:endParaRPr lang="el-GR" noProof="1"/>
          </a:p>
          <a:p>
            <a:pPr rtl="0"/>
            <a:r>
              <a:rPr lang="el-GR" noProof="1"/>
              <a:t>Τα </a:t>
            </a:r>
            <a:r>
              <a:rPr lang="el-GR" b="1" noProof="1"/>
              <a:t>μέλη κάθε οργάνωσης</a:t>
            </a:r>
            <a:r>
              <a:rPr lang="el-GR" noProof="1"/>
              <a:t> είναι άμεσα συνδεδεμένα με τα μέλη του περιβάλλοντός της, υπό την μορφή μιας σχέσης “αγάπης - μίσους”. “Αγάπης” λόγω των ευκαιριών που παρέχει το περιβάλλον και “μίσους” εξαιτίας των περιορισμών  ή προβλημάτων που αυτό θέτει.</a:t>
            </a:r>
          </a:p>
        </p:txBody>
      </p:sp>
      <p:sp>
        <p:nvSpPr>
          <p:cNvPr id="2" name="Τίτλος 1"/>
          <p:cNvSpPr>
            <a:spLocks noGrp="1"/>
          </p:cNvSpPr>
          <p:nvPr>
            <p:ph type="ctrTitle"/>
          </p:nvPr>
        </p:nvSpPr>
        <p:spPr>
          <a:xfrm>
            <a:off x="7189470" y="494665"/>
            <a:ext cx="4860290" cy="5522595"/>
          </a:xfrm>
        </p:spPr>
        <p:txBody>
          <a:bodyPr rtlCol="0"/>
          <a:lstStyle/>
          <a:p>
            <a:pPr rtl="0"/>
            <a:r>
              <a:rPr lang="el-GR" sz="4000" dirty="0"/>
              <a:t>Οικονομικές οργανώσεις &amp; το περιβάλλον τους</a:t>
            </a:r>
          </a:p>
        </p:txBody>
      </p:sp>
      <p:pic>
        <p:nvPicPr>
          <p:cNvPr id="10" name="Θέση εικόνας 9" descr="Εικόνα παραθύρων κτιρίου"/>
          <p:cNvPicPr>
            <a:picLocks noGrp="1" noChangeAspect="1"/>
          </p:cNvPicPr>
          <p:nvPr>
            <p:ph type="pic" sz="quarter" idx="16"/>
          </p:nvPr>
        </p:nvPicPr>
        <p:blipFill>
          <a:blip r:embed="rId3"/>
          <a:stretch>
            <a:fillRect/>
          </a:stretch>
        </p:blipFill>
        <p:spPr>
          <a:xfrm>
            <a:off x="7652806" y="764519"/>
            <a:ext cx="1872000" cy="1872000"/>
          </a:xfrm>
        </p:spPr>
      </p:pic>
      <p:pic>
        <p:nvPicPr>
          <p:cNvPr id="12" name="Θέση εικόνας 11" descr="Κοντινή εικόνα εσωτερικού υλικού δόμησης"/>
          <p:cNvPicPr>
            <a:picLocks noGrp="1" noChangeAspect="1"/>
          </p:cNvPicPr>
          <p:nvPr>
            <p:ph type="pic" sz="quarter" idx="17"/>
          </p:nvPr>
        </p:nvPicPr>
        <p:blipFill>
          <a:blip r:embed="rId4"/>
          <a:stretch>
            <a:fillRect/>
          </a:stretch>
        </p:blipFill>
        <p:spPr>
          <a:xfrm>
            <a:off x="9713594" y="767558"/>
            <a:ext cx="1872000" cy="1865922"/>
          </a:xfrm>
        </p:spPr>
      </p:pic>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20</a:t>
            </a:fld>
            <a:endParaRPr lang="el-GR" dirty="0"/>
          </a:p>
        </p:txBody>
      </p:sp>
      <p:sp>
        <p:nvSpPr>
          <p:cNvPr id="55" name="TextBox 37"/>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9" name="Γραφικό 12" descr="Βέλος: Περιστροφή δεξιά">
            <a:extLst>
              <a:ext uri="{FF2B5EF4-FFF2-40B4-BE49-F238E27FC236}">
                <a16:creationId xmlns="" xmlns:a16="http://schemas.microsoft.com/office/drawing/2014/main" id="{BBACB7C1-8DFC-49D3-9166-3364245903B7}"/>
              </a:ext>
            </a:extLst>
          </p:cNvPr>
          <p:cNvSpPr/>
          <p:nvPr/>
        </p:nvSpPr>
        <p:spPr>
          <a:xfrm>
            <a:off x="3065182" y="2564506"/>
            <a:ext cx="563122" cy="432247"/>
          </a:xfrm>
          <a:custGeom>
            <a:avLst/>
            <a:gdLst>
              <a:gd name="connsiteX0" fmla="*/ 479425 w 565150"/>
              <a:gd name="connsiteY0" fmla="*/ 280111 h 431800"/>
              <a:gd name="connsiteX1" fmla="*/ 447675 w 565150"/>
              <a:gd name="connsiteY1" fmla="*/ 115011 h 431800"/>
              <a:gd name="connsiteX2" fmla="*/ 287020 w 565150"/>
              <a:gd name="connsiteY2" fmla="*/ 5156 h 431800"/>
              <a:gd name="connsiteX3" fmla="*/ 92710 w 565150"/>
              <a:gd name="connsiteY3" fmla="*/ 54051 h 431800"/>
              <a:gd name="connsiteX4" fmla="*/ 3175 w 565150"/>
              <a:gd name="connsiteY4" fmla="*/ 215341 h 431800"/>
              <a:gd name="connsiteX5" fmla="*/ 77470 w 565150"/>
              <a:gd name="connsiteY5" fmla="*/ 99771 h 431800"/>
              <a:gd name="connsiteX6" fmla="*/ 212725 w 565150"/>
              <a:gd name="connsiteY6" fmla="*/ 76276 h 431800"/>
              <a:gd name="connsiteX7" fmla="*/ 316865 w 565150"/>
              <a:gd name="connsiteY7" fmla="*/ 157556 h 431800"/>
              <a:gd name="connsiteX8" fmla="*/ 339725 w 565150"/>
              <a:gd name="connsiteY8" fmla="*/ 280111 h 431800"/>
              <a:gd name="connsiteX9" fmla="*/ 257175 w 565150"/>
              <a:gd name="connsiteY9" fmla="*/ 280111 h 431800"/>
              <a:gd name="connsiteX10" fmla="*/ 409575 w 565150"/>
              <a:gd name="connsiteY10" fmla="*/ 432511 h 431800"/>
              <a:gd name="connsiteX11" fmla="*/ 561975 w 565150"/>
              <a:gd name="connsiteY11" fmla="*/ 280111 h 431800"/>
              <a:gd name="connsiteX12" fmla="*/ 479425 w 565150"/>
              <a:gd name="connsiteY12" fmla="*/ 2801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150" h="431800">
                <a:moveTo>
                  <a:pt x="479425" y="280111"/>
                </a:moveTo>
                <a:cubicBezTo>
                  <a:pt x="481330" y="221056"/>
                  <a:pt x="479425" y="167081"/>
                  <a:pt x="447675" y="115011"/>
                </a:cubicBezTo>
                <a:cubicBezTo>
                  <a:pt x="412115" y="56591"/>
                  <a:pt x="355600" y="13411"/>
                  <a:pt x="287020" y="5156"/>
                </a:cubicBezTo>
                <a:cubicBezTo>
                  <a:pt x="218440" y="-3099"/>
                  <a:pt x="149225" y="14681"/>
                  <a:pt x="92710" y="54051"/>
                </a:cubicBezTo>
                <a:cubicBezTo>
                  <a:pt x="44450" y="89611"/>
                  <a:pt x="3175" y="153746"/>
                  <a:pt x="3175" y="215341"/>
                </a:cubicBezTo>
                <a:cubicBezTo>
                  <a:pt x="10795" y="168351"/>
                  <a:pt x="37465" y="126441"/>
                  <a:pt x="77470" y="99771"/>
                </a:cubicBezTo>
                <a:cubicBezTo>
                  <a:pt x="117475" y="73101"/>
                  <a:pt x="166370" y="64846"/>
                  <a:pt x="212725" y="76276"/>
                </a:cubicBezTo>
                <a:cubicBezTo>
                  <a:pt x="256540" y="86436"/>
                  <a:pt x="292735" y="120091"/>
                  <a:pt x="316865" y="157556"/>
                </a:cubicBezTo>
                <a:cubicBezTo>
                  <a:pt x="340995" y="195021"/>
                  <a:pt x="339725" y="236931"/>
                  <a:pt x="339725" y="280111"/>
                </a:cubicBezTo>
                <a:lnTo>
                  <a:pt x="257175" y="280111"/>
                </a:lnTo>
                <a:lnTo>
                  <a:pt x="409575" y="432511"/>
                </a:lnTo>
                <a:cubicBezTo>
                  <a:pt x="409575" y="432511"/>
                  <a:pt x="535940" y="306146"/>
                  <a:pt x="561975" y="280111"/>
                </a:cubicBezTo>
                <a:lnTo>
                  <a:pt x="479425" y="280111"/>
                </a:lnTo>
                <a:close/>
              </a:path>
            </a:pathLst>
          </a:custGeom>
          <a:solidFill>
            <a:schemeClr val="tx1">
              <a:lumMod val="75000"/>
              <a:lumOff val="25000"/>
            </a:schemeClr>
          </a:solidFill>
          <a:ln w="6350" cap="flat">
            <a:noFill/>
            <a:prstDash val="solid"/>
            <a:miter/>
          </a:ln>
        </p:spPr>
        <p:txBody>
          <a:bodyPr rtlCol="0" anchor="ctr"/>
          <a:lstStyle/>
          <a:p>
            <a:endParaRPr lang="el-GR" dirty="0"/>
          </a:p>
        </p:txBody>
      </p:sp>
      <p:sp>
        <p:nvSpPr>
          <p:cNvPr id="11" name="Γραφικό 12" descr="Βέλος: Περιστροφή δεξιά">
            <a:extLst>
              <a:ext uri="{FF2B5EF4-FFF2-40B4-BE49-F238E27FC236}">
                <a16:creationId xmlns="" xmlns:a16="http://schemas.microsoft.com/office/drawing/2014/main" id="{63DA1B9C-25D7-4B68-9FC3-95BC6A206772}"/>
              </a:ext>
            </a:extLst>
          </p:cNvPr>
          <p:cNvSpPr/>
          <p:nvPr/>
        </p:nvSpPr>
        <p:spPr>
          <a:xfrm>
            <a:off x="3065182" y="4076683"/>
            <a:ext cx="563122" cy="432247"/>
          </a:xfrm>
          <a:custGeom>
            <a:avLst/>
            <a:gdLst>
              <a:gd name="connsiteX0" fmla="*/ 479425 w 565150"/>
              <a:gd name="connsiteY0" fmla="*/ 280111 h 431800"/>
              <a:gd name="connsiteX1" fmla="*/ 447675 w 565150"/>
              <a:gd name="connsiteY1" fmla="*/ 115011 h 431800"/>
              <a:gd name="connsiteX2" fmla="*/ 287020 w 565150"/>
              <a:gd name="connsiteY2" fmla="*/ 5156 h 431800"/>
              <a:gd name="connsiteX3" fmla="*/ 92710 w 565150"/>
              <a:gd name="connsiteY3" fmla="*/ 54051 h 431800"/>
              <a:gd name="connsiteX4" fmla="*/ 3175 w 565150"/>
              <a:gd name="connsiteY4" fmla="*/ 215341 h 431800"/>
              <a:gd name="connsiteX5" fmla="*/ 77470 w 565150"/>
              <a:gd name="connsiteY5" fmla="*/ 99771 h 431800"/>
              <a:gd name="connsiteX6" fmla="*/ 212725 w 565150"/>
              <a:gd name="connsiteY6" fmla="*/ 76276 h 431800"/>
              <a:gd name="connsiteX7" fmla="*/ 316865 w 565150"/>
              <a:gd name="connsiteY7" fmla="*/ 157556 h 431800"/>
              <a:gd name="connsiteX8" fmla="*/ 339725 w 565150"/>
              <a:gd name="connsiteY8" fmla="*/ 280111 h 431800"/>
              <a:gd name="connsiteX9" fmla="*/ 257175 w 565150"/>
              <a:gd name="connsiteY9" fmla="*/ 280111 h 431800"/>
              <a:gd name="connsiteX10" fmla="*/ 409575 w 565150"/>
              <a:gd name="connsiteY10" fmla="*/ 432511 h 431800"/>
              <a:gd name="connsiteX11" fmla="*/ 561975 w 565150"/>
              <a:gd name="connsiteY11" fmla="*/ 280111 h 431800"/>
              <a:gd name="connsiteX12" fmla="*/ 479425 w 565150"/>
              <a:gd name="connsiteY12" fmla="*/ 2801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150" h="431800">
                <a:moveTo>
                  <a:pt x="479425" y="280111"/>
                </a:moveTo>
                <a:cubicBezTo>
                  <a:pt x="481330" y="221056"/>
                  <a:pt x="479425" y="167081"/>
                  <a:pt x="447675" y="115011"/>
                </a:cubicBezTo>
                <a:cubicBezTo>
                  <a:pt x="412115" y="56591"/>
                  <a:pt x="355600" y="13411"/>
                  <a:pt x="287020" y="5156"/>
                </a:cubicBezTo>
                <a:cubicBezTo>
                  <a:pt x="218440" y="-3099"/>
                  <a:pt x="149225" y="14681"/>
                  <a:pt x="92710" y="54051"/>
                </a:cubicBezTo>
                <a:cubicBezTo>
                  <a:pt x="44450" y="89611"/>
                  <a:pt x="3175" y="153746"/>
                  <a:pt x="3175" y="215341"/>
                </a:cubicBezTo>
                <a:cubicBezTo>
                  <a:pt x="10795" y="168351"/>
                  <a:pt x="37465" y="126441"/>
                  <a:pt x="77470" y="99771"/>
                </a:cubicBezTo>
                <a:cubicBezTo>
                  <a:pt x="117475" y="73101"/>
                  <a:pt x="166370" y="64846"/>
                  <a:pt x="212725" y="76276"/>
                </a:cubicBezTo>
                <a:cubicBezTo>
                  <a:pt x="256540" y="86436"/>
                  <a:pt x="292735" y="120091"/>
                  <a:pt x="316865" y="157556"/>
                </a:cubicBezTo>
                <a:cubicBezTo>
                  <a:pt x="340995" y="195021"/>
                  <a:pt x="339725" y="236931"/>
                  <a:pt x="339725" y="280111"/>
                </a:cubicBezTo>
                <a:lnTo>
                  <a:pt x="257175" y="280111"/>
                </a:lnTo>
                <a:lnTo>
                  <a:pt x="409575" y="432511"/>
                </a:lnTo>
                <a:cubicBezTo>
                  <a:pt x="409575" y="432511"/>
                  <a:pt x="535940" y="306146"/>
                  <a:pt x="561975" y="280111"/>
                </a:cubicBezTo>
                <a:lnTo>
                  <a:pt x="479425" y="280111"/>
                </a:lnTo>
                <a:close/>
              </a:path>
            </a:pathLst>
          </a:custGeom>
          <a:solidFill>
            <a:schemeClr val="tx1">
              <a:lumMod val="75000"/>
              <a:lumOff val="25000"/>
            </a:schemeClr>
          </a:solidFill>
          <a:ln w="6350" cap="flat">
            <a:noFill/>
            <a:prstDash val="solid"/>
            <a:miter/>
          </a:ln>
        </p:spPr>
        <p:txBody>
          <a:bodyPr rtlCol="0" anchor="ctr"/>
          <a:lstStyle/>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algn="ctr" rtl="0"/>
            <a:r>
              <a:rPr lang="el-GR" dirty="0"/>
              <a:t>Σχέση Περιβάλλοντος &amp; Οργάνωσης</a:t>
            </a:r>
          </a:p>
        </p:txBody>
      </p:sp>
      <p:grpSp>
        <p:nvGrpSpPr>
          <p:cNvPr id="12" name="Ομάδα 11"/>
          <p:cNvGrpSpPr/>
          <p:nvPr/>
        </p:nvGrpSpPr>
        <p:grpSpPr>
          <a:xfrm>
            <a:off x="4985385" y="6110605"/>
            <a:ext cx="2391500" cy="437127"/>
            <a:chOff x="818810" y="1153787"/>
            <a:chExt cx="2391394" cy="516155"/>
          </a:xfrm>
        </p:grpSpPr>
        <p:sp>
          <p:nvSpPr>
            <p:cNvPr id="14" name="Θέση κειμένου 80"/>
            <p:cNvSpPr txBox="1"/>
            <p:nvPr/>
          </p:nvSpPr>
          <p:spPr>
            <a:xfrm>
              <a:off x="818810" y="1275421"/>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2000" b="1" dirty="0">
                  <a:solidFill>
                    <a:schemeClr val="tx1">
                      <a:lumMod val="75000"/>
                      <a:lumOff val="25000"/>
                    </a:schemeClr>
                  </a:solidFill>
                </a:rPr>
                <a:t>Άτομο</a:t>
              </a:r>
            </a:p>
          </p:txBody>
        </p:sp>
        <p:pic>
          <p:nvPicPr>
            <p:cNvPr id="16" name="Γραφικό 15" descr="Δίκτυο"/>
            <p:cNvPicPr>
              <a:picLocks noChangeAspect="1"/>
            </p:cNvPicPr>
            <p:nvPr/>
          </p:nvPicPr>
          <p:blipFill>
            <a:blip r:embed="rId3" cstate="screen"/>
            <a:stretch>
              <a:fillRect/>
            </a:stretch>
          </p:blipFill>
          <p:spPr>
            <a:xfrm>
              <a:off x="2464099" y="1153787"/>
              <a:ext cx="516155" cy="516155"/>
            </a:xfrm>
            <a:prstGeom prst="rect">
              <a:avLst/>
            </a:prstGeom>
          </p:spPr>
        </p:pic>
      </p:grpSp>
      <p:grpSp>
        <p:nvGrpSpPr>
          <p:cNvPr id="22" name="Ομάδα 21"/>
          <p:cNvGrpSpPr/>
          <p:nvPr/>
        </p:nvGrpSpPr>
        <p:grpSpPr>
          <a:xfrm>
            <a:off x="265908" y="3170952"/>
            <a:ext cx="3032125" cy="831215"/>
            <a:chOff x="441628" y="2759296"/>
            <a:chExt cx="3032125" cy="831215"/>
          </a:xfrm>
        </p:grpSpPr>
        <p:sp>
          <p:nvSpPr>
            <p:cNvPr id="24" name="Θέση κειμένου 80"/>
            <p:cNvSpPr txBox="1"/>
            <p:nvPr/>
          </p:nvSpPr>
          <p:spPr>
            <a:xfrm>
              <a:off x="441628" y="3317461"/>
              <a:ext cx="3032125" cy="273050"/>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2000" b="1" dirty="0">
                  <a:solidFill>
                    <a:schemeClr val="tx1">
                      <a:lumMod val="75000"/>
                      <a:lumOff val="25000"/>
                    </a:schemeClr>
                  </a:solidFill>
                </a:rPr>
                <a:t>Προβλήματα περιβάλλοντος</a:t>
              </a:r>
            </a:p>
          </p:txBody>
        </p:sp>
        <p:pic>
          <p:nvPicPr>
            <p:cNvPr id="26" name="Γραφικό 25" descr="Εφημερίδα"/>
            <p:cNvPicPr>
              <a:picLocks noChangeAspect="1"/>
            </p:cNvPicPr>
            <p:nvPr/>
          </p:nvPicPr>
          <p:blipFill>
            <a:blip r:embed="rId4" cstate="screen"/>
            <a:stretch>
              <a:fillRect/>
            </a:stretch>
          </p:blipFill>
          <p:spPr>
            <a:xfrm>
              <a:off x="2672761" y="2759296"/>
              <a:ext cx="516155" cy="516155"/>
            </a:xfrm>
            <a:prstGeom prst="rect">
              <a:avLst/>
            </a:prstGeom>
          </p:spPr>
        </p:pic>
      </p:grpSp>
      <p:graphicFrame>
        <p:nvGraphicFramePr>
          <p:cNvPr id="6" name="Γράφημα 5"/>
          <p:cNvGraphicFramePr/>
          <p:nvPr/>
        </p:nvGraphicFramePr>
        <p:xfrm>
          <a:off x="4191635" y="1513840"/>
          <a:ext cx="3978910" cy="396240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Ομάδα 6"/>
          <p:cNvGrpSpPr/>
          <p:nvPr/>
        </p:nvGrpSpPr>
        <p:grpSpPr>
          <a:xfrm>
            <a:off x="8790745" y="3102572"/>
            <a:ext cx="2566682" cy="789343"/>
            <a:chOff x="8715682" y="2409244"/>
            <a:chExt cx="2566682" cy="789343"/>
          </a:xfrm>
        </p:grpSpPr>
        <p:sp>
          <p:nvSpPr>
            <p:cNvPr id="9" name="Θέση κειμένου 80"/>
            <p:cNvSpPr txBox="1"/>
            <p:nvPr/>
          </p:nvSpPr>
          <p:spPr>
            <a:xfrm>
              <a:off x="8715682" y="2925942"/>
              <a:ext cx="2566682" cy="272645"/>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2000" b="1" dirty="0">
                  <a:solidFill>
                    <a:schemeClr val="tx1">
                      <a:lumMod val="75000"/>
                      <a:lumOff val="25000"/>
                    </a:schemeClr>
                  </a:solidFill>
                </a:rPr>
                <a:t>Ευκαιρίες Περιβάλλοντος</a:t>
              </a:r>
            </a:p>
          </p:txBody>
        </p:sp>
        <p:pic>
          <p:nvPicPr>
            <p:cNvPr id="11" name="Γραφικό 10" descr="Κέντρο στόχου"/>
            <p:cNvPicPr>
              <a:picLocks noChangeAspect="1"/>
            </p:cNvPicPr>
            <p:nvPr/>
          </p:nvPicPr>
          <p:blipFill>
            <a:blip r:embed="rId6" cstate="screen"/>
            <a:stretch>
              <a:fillRect/>
            </a:stretch>
          </p:blipFill>
          <p:spPr>
            <a:xfrm>
              <a:off x="8751854" y="2409244"/>
              <a:ext cx="567771" cy="567771"/>
            </a:xfrm>
            <a:prstGeom prst="rect">
              <a:avLst/>
            </a:prstGeom>
          </p:spPr>
        </p:pic>
      </p:gr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21</a:t>
            </a:fld>
            <a:endParaRPr lang="el-GR" dirty="0"/>
          </a:p>
        </p:txBody>
      </p:sp>
      <p:sp>
        <p:nvSpPr>
          <p:cNvPr id="5" name="Θέση κειμένου 80"/>
          <p:cNvSpPr txBox="1"/>
          <p:nvPr/>
        </p:nvSpPr>
        <p:spPr>
          <a:xfrm>
            <a:off x="4855210" y="3119892"/>
            <a:ext cx="2481580" cy="422910"/>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altLang="el-GR" sz="2000" b="1" dirty="0">
                <a:solidFill>
                  <a:schemeClr val="tx1">
                    <a:lumMod val="75000"/>
                    <a:lumOff val="25000"/>
                  </a:schemeClr>
                </a:solidFill>
              </a:rPr>
              <a:t>O</a:t>
            </a:r>
            <a:r>
              <a:rPr lang="el-GR" altLang="en-US" sz="2000" b="1" dirty="0">
                <a:solidFill>
                  <a:schemeClr val="tx1">
                    <a:lumMod val="75000"/>
                    <a:lumOff val="25000"/>
                  </a:schemeClr>
                </a:solidFill>
              </a:rPr>
              <a:t>ργάνωση</a:t>
            </a:r>
          </a:p>
        </p:txBody>
      </p:sp>
      <p:cxnSp>
        <p:nvCxnSpPr>
          <p:cNvPr id="20" name="Straight Arrow Connector 19"/>
          <p:cNvCxnSpPr/>
          <p:nvPr/>
        </p:nvCxnSpPr>
        <p:spPr>
          <a:xfrm>
            <a:off x="6601460" y="3895090"/>
            <a:ext cx="1838960" cy="0"/>
          </a:xfrm>
          <a:prstGeom prst="straightConnector1">
            <a:avLst/>
          </a:prstGeom>
          <a:ln w="762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644318" y="3925570"/>
            <a:ext cx="0" cy="2083435"/>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698490" y="3891915"/>
            <a:ext cx="22225" cy="208661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3827145" y="3884930"/>
            <a:ext cx="1932305" cy="11430"/>
          </a:xfrm>
          <a:prstGeom prst="straightConnector1">
            <a:avLst/>
          </a:prstGeom>
          <a:ln w="762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5" name="TextBox 37"/>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Θέση εικόνας 16" descr="γωνιακή εικόνα ουρανοξύστη από το έδαφος"/>
          <p:cNvPicPr>
            <a:picLocks noGrp="1" noChangeAspect="1"/>
          </p:cNvPicPr>
          <p:nvPr>
            <p:ph type="pic" sz="quarter" idx="13"/>
          </p:nvPr>
        </p:nvPicPr>
        <p:blipFill>
          <a:blip r:embed="rId3"/>
          <a:stretch>
            <a:fillRect/>
          </a:stretch>
        </p:blipFill>
        <p:spPr>
          <a:xfrm>
            <a:off x="143999" y="145413"/>
            <a:ext cx="4680001" cy="6477169"/>
          </a:xfrm>
        </p:spPr>
      </p:pic>
      <p:grpSp>
        <p:nvGrpSpPr>
          <p:cNvPr id="19" name="Ομάδα 18" descr="Θέση εικόνας"/>
          <p:cNvGrpSpPr/>
          <p:nvPr/>
        </p:nvGrpSpPr>
        <p:grpSpPr>
          <a:xfrm>
            <a:off x="323999" y="323998"/>
            <a:ext cx="4320000" cy="6120000"/>
            <a:chOff x="180000" y="180000"/>
            <a:chExt cx="4330700" cy="6292683"/>
          </a:xfrm>
        </p:grpSpPr>
        <p:sp>
          <p:nvSpPr>
            <p:cNvPr id="20"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3" name="Τίτλος 2"/>
          <p:cNvSpPr>
            <a:spLocks noGrp="1"/>
          </p:cNvSpPr>
          <p:nvPr>
            <p:ph type="title"/>
          </p:nvPr>
        </p:nvSpPr>
        <p:spPr>
          <a:xfrm>
            <a:off x="5111900" y="466174"/>
            <a:ext cx="6660100" cy="749474"/>
          </a:xfrm>
        </p:spPr>
        <p:txBody>
          <a:bodyPr rtlCol="0"/>
          <a:lstStyle/>
          <a:p>
            <a:pPr algn="ctr"/>
            <a:r>
              <a:rPr lang="el-GR" b="1" dirty="0">
                <a:solidFill>
                  <a:schemeClr val="tx1">
                    <a:lumMod val="65000"/>
                    <a:lumOff val="35000"/>
                  </a:schemeClr>
                </a:solidFill>
              </a:rPr>
              <a:t> </a:t>
            </a:r>
            <a:r>
              <a:rPr lang="en-US" b="1" dirty="0">
                <a:solidFill>
                  <a:schemeClr val="tx1">
                    <a:lumMod val="65000"/>
                    <a:lumOff val="35000"/>
                  </a:schemeClr>
                </a:solidFill>
              </a:rPr>
              <a:t>H</a:t>
            </a:r>
            <a:r>
              <a:rPr lang="el-GR" b="1" dirty="0">
                <a:solidFill>
                  <a:schemeClr val="tx1">
                    <a:lumMod val="65000"/>
                    <a:lumOff val="35000"/>
                  </a:schemeClr>
                </a:solidFill>
              </a:rPr>
              <a:t> συμπεριφορά κάθε οργάνωσης</a:t>
            </a:r>
            <a:r>
              <a:rPr lang="en-US" b="1" dirty="0">
                <a:solidFill>
                  <a:schemeClr val="tx1">
                    <a:lumMod val="65000"/>
                    <a:lumOff val="35000"/>
                  </a:schemeClr>
                </a:solidFill>
              </a:rPr>
              <a:t> </a:t>
            </a:r>
            <a:r>
              <a:rPr lang="el-GR" b="1" dirty="0">
                <a:solidFill>
                  <a:schemeClr val="tx1">
                    <a:lumMod val="65000"/>
                    <a:lumOff val="35000"/>
                  </a:schemeClr>
                </a:solidFill>
              </a:rPr>
              <a:t>(συστήματος)</a:t>
            </a:r>
            <a:br>
              <a:rPr lang="el-GR" b="1" dirty="0">
                <a:solidFill>
                  <a:schemeClr val="tx1">
                    <a:lumMod val="65000"/>
                    <a:lumOff val="35000"/>
                  </a:schemeClr>
                </a:solidFill>
              </a:rPr>
            </a:br>
            <a:r>
              <a:rPr lang="el-GR" b="1" dirty="0">
                <a:solidFill>
                  <a:schemeClr val="tx1">
                    <a:lumMod val="65000"/>
                    <a:lumOff val="35000"/>
                  </a:schemeClr>
                </a:solidFill>
              </a:rPr>
              <a:t>είναι συνάρτηση:</a:t>
            </a:r>
          </a:p>
        </p:txBody>
      </p:sp>
      <p:sp>
        <p:nvSpPr>
          <p:cNvPr id="6" name="Θέση κειμένου 5"/>
          <p:cNvSpPr>
            <a:spLocks noGrp="1"/>
          </p:cNvSpPr>
          <p:nvPr>
            <p:ph type="body" sz="quarter" idx="35"/>
          </p:nvPr>
        </p:nvSpPr>
        <p:spPr>
          <a:xfrm>
            <a:off x="6345349" y="2550194"/>
            <a:ext cx="2186716" cy="1008596"/>
          </a:xfrm>
        </p:spPr>
        <p:txBody>
          <a:bodyPr rtlCol="0"/>
          <a:lstStyle/>
          <a:p>
            <a:pPr algn="ctr"/>
            <a:r>
              <a:rPr lang="el-GR" b="1" dirty="0"/>
              <a:t>Εσωτερικών  παραγόντων (υποσυστήματα)</a:t>
            </a:r>
          </a:p>
          <a:p>
            <a:pPr algn="ctr" rtl="0"/>
            <a:endParaRPr lang="el-GR" sz="1600" b="1" dirty="0"/>
          </a:p>
        </p:txBody>
      </p:sp>
      <p:sp>
        <p:nvSpPr>
          <p:cNvPr id="13" name="Θέση κειμένου 12"/>
          <p:cNvSpPr>
            <a:spLocks noGrp="1"/>
          </p:cNvSpPr>
          <p:nvPr>
            <p:ph type="body" sz="quarter" idx="45"/>
          </p:nvPr>
        </p:nvSpPr>
        <p:spPr>
          <a:xfrm>
            <a:off x="8211375" y="4372046"/>
            <a:ext cx="1872000" cy="360000"/>
          </a:xfrm>
        </p:spPr>
        <p:txBody>
          <a:bodyPr rtlCol="0"/>
          <a:lstStyle/>
          <a:p>
            <a:pPr algn="ctr"/>
            <a:r>
              <a:rPr lang="el-GR" b="1" dirty="0"/>
              <a:t>Περιβάλλοντος (</a:t>
            </a:r>
            <a:r>
              <a:rPr lang="el-GR" b="1" dirty="0" err="1"/>
              <a:t>υπερσύστημα</a:t>
            </a:r>
            <a:r>
              <a:rPr lang="el-GR" b="1" dirty="0"/>
              <a:t>)</a:t>
            </a:r>
          </a:p>
        </p:txBody>
      </p:sp>
      <p:sp>
        <p:nvSpPr>
          <p:cNvPr id="8" name="Θέση κειμένου 7"/>
          <p:cNvSpPr>
            <a:spLocks noGrp="1"/>
          </p:cNvSpPr>
          <p:nvPr>
            <p:ph type="body" sz="quarter" idx="37"/>
          </p:nvPr>
        </p:nvSpPr>
        <p:spPr>
          <a:xfrm>
            <a:off x="9845666" y="2571447"/>
            <a:ext cx="1979948" cy="749473"/>
          </a:xfrm>
        </p:spPr>
        <p:txBody>
          <a:bodyPr rtlCol="0"/>
          <a:lstStyle/>
          <a:p>
            <a:pPr algn="ctr"/>
            <a:r>
              <a:rPr lang="el-GR" b="1" dirty="0"/>
              <a:t>Δυναμικών αλληλεξαρτήσεων υποσυστημάτων</a:t>
            </a:r>
          </a:p>
        </p:txBody>
      </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22</a:t>
            </a:fld>
            <a:endParaRPr lang="el-GR" dirty="0"/>
          </a:p>
        </p:txBody>
      </p:sp>
      <p:sp>
        <p:nvSpPr>
          <p:cNvPr id="25" name="Text Placeholder 24"/>
          <p:cNvSpPr>
            <a:spLocks noGrp="1"/>
          </p:cNvSpPr>
          <p:nvPr>
            <p:ph type="body" sz="quarter" idx="46"/>
          </p:nvPr>
        </p:nvSpPr>
        <p:spPr>
          <a:xfrm>
            <a:off x="7831337" y="5183269"/>
            <a:ext cx="2632075" cy="771525"/>
          </a:xfrm>
        </p:spPr>
        <p:txBody>
          <a:bodyPr/>
          <a:lstStyle/>
          <a:p>
            <a:pPr algn="ctr"/>
            <a:r>
              <a:rPr lang="el-GR" dirty="0"/>
              <a:t>Εκφράζει τις επικρατούσες εξωτερικές συνθήκες κάτω από τις οποίες δραστηριοποιείται η οργάνωση</a:t>
            </a:r>
          </a:p>
        </p:txBody>
      </p:sp>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10" name="Γραφικό 9" descr="Φοίνικας">
            <a:extLst>
              <a:ext uri="{FF2B5EF4-FFF2-40B4-BE49-F238E27FC236}">
                <a16:creationId xmlns="" xmlns:a16="http://schemas.microsoft.com/office/drawing/2014/main" id="{B26F7F75-625E-40BC-B6F3-3948A8BA32B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645553" y="4341294"/>
            <a:ext cx="557252" cy="557252"/>
          </a:xfrm>
          <a:prstGeom prst="rect">
            <a:avLst/>
          </a:prstGeom>
        </p:spPr>
      </p:pic>
      <p:pic>
        <p:nvPicPr>
          <p:cNvPr id="15" name="Γραφικό 14" descr="Δίκτυο">
            <a:extLst>
              <a:ext uri="{FF2B5EF4-FFF2-40B4-BE49-F238E27FC236}">
                <a16:creationId xmlns="" xmlns:a16="http://schemas.microsoft.com/office/drawing/2014/main" id="{46BC3A3F-913F-4DD6-8B92-4194DBABC9C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844044" y="2578511"/>
            <a:ext cx="557252" cy="557252"/>
          </a:xfrm>
          <a:prstGeom prst="rect">
            <a:avLst/>
          </a:prstGeom>
        </p:spPr>
      </p:pic>
      <p:grpSp>
        <p:nvGrpSpPr>
          <p:cNvPr id="22" name="Γραφικό 17" descr="Επανάληψη">
            <a:extLst>
              <a:ext uri="{FF2B5EF4-FFF2-40B4-BE49-F238E27FC236}">
                <a16:creationId xmlns="" xmlns:a16="http://schemas.microsoft.com/office/drawing/2014/main" id="{DA68E32C-FB0B-4238-8037-66503C6E51CF}"/>
              </a:ext>
            </a:extLst>
          </p:cNvPr>
          <p:cNvGrpSpPr/>
          <p:nvPr/>
        </p:nvGrpSpPr>
        <p:grpSpPr>
          <a:xfrm>
            <a:off x="9234748" y="2578511"/>
            <a:ext cx="557252" cy="618467"/>
            <a:chOff x="5638800" y="2971800"/>
            <a:chExt cx="914400" cy="914400"/>
          </a:xfrm>
          <a:solidFill>
            <a:schemeClr val="tx1">
              <a:lumMod val="75000"/>
              <a:lumOff val="25000"/>
            </a:schemeClr>
          </a:solidFill>
        </p:grpSpPr>
        <p:sp>
          <p:nvSpPr>
            <p:cNvPr id="23" name="Ελεύθερη σχεδίαση: Σχήμα 22">
              <a:extLst>
                <a:ext uri="{FF2B5EF4-FFF2-40B4-BE49-F238E27FC236}">
                  <a16:creationId xmlns="" xmlns:a16="http://schemas.microsoft.com/office/drawing/2014/main" id="{9B07451F-7234-4548-A864-685D9AFBFB1E}"/>
                </a:ext>
              </a:extLst>
            </p:cNvPr>
            <p:cNvSpPr/>
            <p:nvPr/>
          </p:nvSpPr>
          <p:spPr>
            <a:xfrm>
              <a:off x="5647849" y="3069431"/>
              <a:ext cx="771525" cy="457200"/>
            </a:xfrm>
            <a:custGeom>
              <a:avLst/>
              <a:gdLst>
                <a:gd name="connsiteX0" fmla="*/ 190024 w 771525"/>
                <a:gd name="connsiteY0" fmla="*/ 451009 h 457200"/>
                <a:gd name="connsiteX1" fmla="*/ 372904 w 771525"/>
                <a:gd name="connsiteY1" fmla="*/ 268129 h 457200"/>
                <a:gd name="connsiteX2" fmla="*/ 270986 w 771525"/>
                <a:gd name="connsiteY2" fmla="*/ 268129 h 457200"/>
                <a:gd name="connsiteX3" fmla="*/ 450056 w 771525"/>
                <a:gd name="connsiteY3" fmla="*/ 158591 h 457200"/>
                <a:gd name="connsiteX4" fmla="*/ 582454 w 771525"/>
                <a:gd name="connsiteY4" fmla="*/ 209074 h 457200"/>
                <a:gd name="connsiteX5" fmla="*/ 768191 w 771525"/>
                <a:gd name="connsiteY5" fmla="*/ 209074 h 457200"/>
                <a:gd name="connsiteX6" fmla="*/ 450056 w 771525"/>
                <a:gd name="connsiteY6" fmla="*/ 7144 h 457200"/>
                <a:gd name="connsiteX7" fmla="*/ 110014 w 771525"/>
                <a:gd name="connsiteY7" fmla="*/ 268129 h 457200"/>
                <a:gd name="connsiteX8" fmla="*/ 7144 w 771525"/>
                <a:gd name="connsiteY8" fmla="*/ 268129 h 457200"/>
                <a:gd name="connsiteX9" fmla="*/ 190024 w 771525"/>
                <a:gd name="connsiteY9" fmla="*/ 45100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25" h="457200">
                  <a:moveTo>
                    <a:pt x="190024" y="451009"/>
                  </a:moveTo>
                  <a:lnTo>
                    <a:pt x="372904" y="268129"/>
                  </a:lnTo>
                  <a:lnTo>
                    <a:pt x="270986" y="268129"/>
                  </a:lnTo>
                  <a:cubicBezTo>
                    <a:pt x="304324" y="203359"/>
                    <a:pt x="371951" y="158591"/>
                    <a:pt x="450056" y="158591"/>
                  </a:cubicBezTo>
                  <a:cubicBezTo>
                    <a:pt x="500539" y="158591"/>
                    <a:pt x="547211" y="177641"/>
                    <a:pt x="582454" y="209074"/>
                  </a:cubicBezTo>
                  <a:lnTo>
                    <a:pt x="768191" y="209074"/>
                  </a:lnTo>
                  <a:cubicBezTo>
                    <a:pt x="711994" y="89059"/>
                    <a:pt x="590074" y="7144"/>
                    <a:pt x="450056" y="7144"/>
                  </a:cubicBezTo>
                  <a:cubicBezTo>
                    <a:pt x="287179" y="7144"/>
                    <a:pt x="150019" y="117634"/>
                    <a:pt x="110014" y="268129"/>
                  </a:cubicBezTo>
                  <a:lnTo>
                    <a:pt x="7144" y="268129"/>
                  </a:lnTo>
                  <a:lnTo>
                    <a:pt x="190024" y="451009"/>
                  </a:lnTo>
                  <a:close/>
                </a:path>
              </a:pathLst>
            </a:custGeom>
            <a:grpFill/>
            <a:ln w="9525" cap="flat">
              <a:noFill/>
              <a:prstDash val="solid"/>
              <a:miter/>
            </a:ln>
          </p:spPr>
          <p:txBody>
            <a:bodyPr rtlCol="0" anchor="ctr"/>
            <a:lstStyle/>
            <a:p>
              <a:endParaRPr lang="el-GR"/>
            </a:p>
          </p:txBody>
        </p:sp>
        <p:sp>
          <p:nvSpPr>
            <p:cNvPr id="24" name="Ελεύθερη σχεδίαση: Σχήμα 23">
              <a:extLst>
                <a:ext uri="{FF2B5EF4-FFF2-40B4-BE49-F238E27FC236}">
                  <a16:creationId xmlns="" xmlns:a16="http://schemas.microsoft.com/office/drawing/2014/main" id="{7B93646D-B0C0-4531-A061-2AAD1465D74B}"/>
                </a:ext>
              </a:extLst>
            </p:cNvPr>
            <p:cNvSpPr/>
            <p:nvPr/>
          </p:nvSpPr>
          <p:spPr>
            <a:xfrm>
              <a:off x="5771674" y="3330416"/>
              <a:ext cx="771525" cy="457200"/>
            </a:xfrm>
            <a:custGeom>
              <a:avLst/>
              <a:gdLst>
                <a:gd name="connsiteX0" fmla="*/ 768191 w 771525"/>
                <a:gd name="connsiteY0" fmla="*/ 190024 h 457200"/>
                <a:gd name="connsiteX1" fmla="*/ 585311 w 771525"/>
                <a:gd name="connsiteY1" fmla="*/ 7144 h 457200"/>
                <a:gd name="connsiteX2" fmla="*/ 402431 w 771525"/>
                <a:gd name="connsiteY2" fmla="*/ 190024 h 457200"/>
                <a:gd name="connsiteX3" fmla="*/ 505301 w 771525"/>
                <a:gd name="connsiteY3" fmla="*/ 190024 h 457200"/>
                <a:gd name="connsiteX4" fmla="*/ 326231 w 771525"/>
                <a:gd name="connsiteY4" fmla="*/ 299561 h 457200"/>
                <a:gd name="connsiteX5" fmla="*/ 193834 w 771525"/>
                <a:gd name="connsiteY5" fmla="*/ 249079 h 457200"/>
                <a:gd name="connsiteX6" fmla="*/ 7144 w 771525"/>
                <a:gd name="connsiteY6" fmla="*/ 249079 h 457200"/>
                <a:gd name="connsiteX7" fmla="*/ 326231 w 771525"/>
                <a:gd name="connsiteY7" fmla="*/ 451009 h 457200"/>
                <a:gd name="connsiteX8" fmla="*/ 666274 w 771525"/>
                <a:gd name="connsiteY8" fmla="*/ 190024 h 457200"/>
                <a:gd name="connsiteX9" fmla="*/ 768191 w 771525"/>
                <a:gd name="connsiteY9" fmla="*/ 19002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25" h="457200">
                  <a:moveTo>
                    <a:pt x="768191" y="190024"/>
                  </a:moveTo>
                  <a:lnTo>
                    <a:pt x="585311" y="7144"/>
                  </a:lnTo>
                  <a:lnTo>
                    <a:pt x="402431" y="190024"/>
                  </a:lnTo>
                  <a:lnTo>
                    <a:pt x="505301" y="190024"/>
                  </a:lnTo>
                  <a:cubicBezTo>
                    <a:pt x="471964" y="254794"/>
                    <a:pt x="404336" y="299561"/>
                    <a:pt x="326231" y="299561"/>
                  </a:cubicBezTo>
                  <a:cubicBezTo>
                    <a:pt x="275749" y="299561"/>
                    <a:pt x="229076" y="280511"/>
                    <a:pt x="193834" y="249079"/>
                  </a:cubicBezTo>
                  <a:lnTo>
                    <a:pt x="7144" y="249079"/>
                  </a:lnTo>
                  <a:cubicBezTo>
                    <a:pt x="64294" y="369094"/>
                    <a:pt x="185261" y="451009"/>
                    <a:pt x="326231" y="451009"/>
                  </a:cubicBezTo>
                  <a:cubicBezTo>
                    <a:pt x="489109" y="451009"/>
                    <a:pt x="626269" y="340519"/>
                    <a:pt x="666274" y="190024"/>
                  </a:cubicBezTo>
                  <a:lnTo>
                    <a:pt x="768191" y="190024"/>
                  </a:lnTo>
                  <a:close/>
                </a:path>
              </a:pathLst>
            </a:custGeom>
            <a:grpFill/>
            <a:ln w="9525" cap="flat">
              <a:noFill/>
              <a:prstDash val="solid"/>
              <a:miter/>
            </a:ln>
          </p:spPr>
          <p:txBody>
            <a:bodyPr rtlCol="0" anchor="ctr"/>
            <a:lstStyle/>
            <a:p>
              <a:endParaRPr lang="el-GR"/>
            </a:p>
          </p:txBody>
        </p:sp>
      </p:grpSp>
    </p:spTree>
    <p:extLst>
      <p:ext uri="{BB962C8B-B14F-4D97-AF65-F5344CB8AC3E}">
        <p14:creationId xmlns="" xmlns:p14="http://schemas.microsoft.com/office/powerpoint/2010/main" val="3471129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2000" y="609424"/>
            <a:ext cx="11340000" cy="432000"/>
          </a:xfrm>
        </p:spPr>
        <p:txBody>
          <a:bodyPr rtlCol="0"/>
          <a:lstStyle/>
          <a:p>
            <a:pPr algn="ctr"/>
            <a:r>
              <a:rPr lang="el-GR" sz="2800" b="1" dirty="0"/>
              <a:t>Κάθε οργάνωση μπορεί να αντιδράσει </a:t>
            </a:r>
            <a:br>
              <a:rPr lang="el-GR" sz="2800" b="1" dirty="0"/>
            </a:br>
            <a:r>
              <a:rPr lang="el-GR" sz="2800" b="1" dirty="0"/>
              <a:t>στο περιβάλλον της με δύο τρόπους:</a:t>
            </a:r>
          </a:p>
        </p:txBody>
      </p:sp>
      <p:sp>
        <p:nvSpPr>
          <p:cNvPr id="3" name="Θέση κειμένου 2"/>
          <p:cNvSpPr>
            <a:spLocks noGrp="1"/>
          </p:cNvSpPr>
          <p:nvPr>
            <p:ph type="body" idx="1"/>
          </p:nvPr>
        </p:nvSpPr>
        <p:spPr>
          <a:xfrm>
            <a:off x="432000" y="2099127"/>
            <a:ext cx="5472000" cy="360000"/>
          </a:xfrm>
        </p:spPr>
        <p:txBody>
          <a:bodyPr rtlCol="0"/>
          <a:lstStyle/>
          <a:p>
            <a:r>
              <a:rPr lang="el-GR" dirty="0">
                <a:solidFill>
                  <a:schemeClr val="accent1"/>
                </a:solidFill>
              </a:rPr>
              <a:t>Να προσαρμοσθεί</a:t>
            </a:r>
          </a:p>
        </p:txBody>
      </p:sp>
      <p:sp>
        <p:nvSpPr>
          <p:cNvPr id="4" name="Θέση περιεχομένου 3"/>
          <p:cNvSpPr>
            <a:spLocks noGrp="1"/>
          </p:cNvSpPr>
          <p:nvPr>
            <p:ph sz="half" idx="2"/>
          </p:nvPr>
        </p:nvSpPr>
        <p:spPr>
          <a:xfrm>
            <a:off x="432000" y="2779605"/>
            <a:ext cx="4773297" cy="1924513"/>
          </a:xfrm>
        </p:spPr>
        <p:txBody>
          <a:bodyPr rtlCol="0"/>
          <a:lstStyle/>
          <a:p>
            <a:pPr marL="0" indent="0">
              <a:buNone/>
            </a:pPr>
            <a:r>
              <a:rPr lang="el-GR" dirty="0"/>
              <a:t>με τις προδιαγραφές που τις καθορίζει το περιβάλλον</a:t>
            </a:r>
          </a:p>
          <a:p>
            <a:pPr rtl="0"/>
            <a:endParaRPr lang="el-GR" noProof="1"/>
          </a:p>
        </p:txBody>
      </p:sp>
      <p:sp>
        <p:nvSpPr>
          <p:cNvPr id="8" name="Θέση κειμένου 7"/>
          <p:cNvSpPr>
            <a:spLocks noGrp="1"/>
          </p:cNvSpPr>
          <p:nvPr>
            <p:ph type="body" sz="quarter" idx="13"/>
          </p:nvPr>
        </p:nvSpPr>
        <p:spPr>
          <a:xfrm>
            <a:off x="6300000" y="2099652"/>
            <a:ext cx="5472000" cy="358775"/>
          </a:xfrm>
        </p:spPr>
        <p:txBody>
          <a:bodyPr rtlCol="0"/>
          <a:lstStyle/>
          <a:p>
            <a:r>
              <a:rPr lang="el-GR" dirty="0">
                <a:solidFill>
                  <a:schemeClr val="accent1"/>
                </a:solidFill>
              </a:rPr>
              <a:t>Να επηρεάσει</a:t>
            </a:r>
          </a:p>
        </p:txBody>
      </p:sp>
      <p:sp>
        <p:nvSpPr>
          <p:cNvPr id="7" name="Θέση κειμένου 6"/>
          <p:cNvSpPr>
            <a:spLocks noGrp="1"/>
          </p:cNvSpPr>
          <p:nvPr>
            <p:ph type="body" sz="quarter" idx="12"/>
          </p:nvPr>
        </p:nvSpPr>
        <p:spPr>
          <a:xfrm>
            <a:off x="6299888" y="2779931"/>
            <a:ext cx="4773396" cy="1924064"/>
          </a:xfrm>
        </p:spPr>
        <p:txBody>
          <a:bodyPr rtlCol="0"/>
          <a:lstStyle/>
          <a:p>
            <a:pPr marL="0" indent="0">
              <a:buNone/>
            </a:pPr>
            <a:r>
              <a:rPr lang="el-GR" dirty="0"/>
              <a:t>τη συμπεριφορά του περιβάλλοντος, εάν βεβαίως διαθέτει την αντίστοιχη ικανότητα, προς ορισμένη επιθυμητή κατεύθυνση</a:t>
            </a:r>
          </a:p>
        </p:txBody>
      </p:sp>
      <p:sp>
        <p:nvSpPr>
          <p:cNvPr id="5" name="Θέση υποσέλιδου 4"/>
          <p:cNvSpPr>
            <a:spLocks noGrp="1"/>
          </p:cNvSpPr>
          <p:nvPr>
            <p:ph type="ftr" sz="quarter" idx="10"/>
          </p:nvPr>
        </p:nvSpPr>
        <p:spPr/>
        <p:txBody>
          <a:bodyPr rtlCol="0"/>
          <a:lstStyle/>
          <a:p>
            <a:pPr rtl="0"/>
            <a:r>
              <a:rPr lang="el-GR" dirty="0"/>
              <a:t>Προσθέστε υποσέλιδο</a:t>
            </a:r>
          </a:p>
        </p:txBody>
      </p:sp>
      <p:sp>
        <p:nvSpPr>
          <p:cNvPr id="6" name="Θέση αριθμού διαφάνειας 5"/>
          <p:cNvSpPr>
            <a:spLocks noGrp="1"/>
          </p:cNvSpPr>
          <p:nvPr>
            <p:ph type="sldNum" sz="quarter" idx="11"/>
          </p:nvPr>
        </p:nvSpPr>
        <p:spPr/>
        <p:txBody>
          <a:bodyPr rtlCol="0"/>
          <a:lstStyle/>
          <a:p>
            <a:pPr rtl="0"/>
            <a:fld id="{19B51A1E-902D-48AF-9020-955120F399B6}" type="slidenum">
              <a:rPr lang="el-GR" smtClean="0"/>
              <a:pPr rtl="0"/>
              <a:t>23</a:t>
            </a:fld>
            <a:endParaRPr lang="el-GR" dirty="0"/>
          </a:p>
        </p:txBody>
      </p:sp>
      <p:sp>
        <p:nvSpPr>
          <p:cNvPr id="11" name="TextBox 10">
            <a:extLst>
              <a:ext uri="{FF2B5EF4-FFF2-40B4-BE49-F238E27FC236}">
                <a16:creationId xmlns="" xmlns:a16="http://schemas.microsoft.com/office/drawing/2014/main" id="{403FFED3-5EF2-4D5D-9C15-74E6CB1AB27D}"/>
              </a:ext>
            </a:extLst>
          </p:cNvPr>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extLst>
      <p:ext uri="{BB962C8B-B14F-4D97-AF65-F5344CB8AC3E}">
        <p14:creationId xmlns="" xmlns:p14="http://schemas.microsoft.com/office/powerpoint/2010/main" val="3389985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algn="ctr"/>
            <a:r>
              <a:rPr lang="el-GR" sz="2800" dirty="0"/>
              <a:t>Βαρύτητα των εσωτερικών σχέσεων ή </a:t>
            </a:r>
            <a:br>
              <a:rPr lang="el-GR" sz="2800" dirty="0"/>
            </a:br>
            <a:r>
              <a:rPr lang="el-GR" sz="2800" dirty="0"/>
              <a:t>διασυνδέσεων μεταξύ των στοιχείων</a:t>
            </a:r>
          </a:p>
        </p:txBody>
      </p:sp>
      <p:sp>
        <p:nvSpPr>
          <p:cNvPr id="14" name="Θέση κειμένου 13"/>
          <p:cNvSpPr>
            <a:spLocks noGrp="1"/>
          </p:cNvSpPr>
          <p:nvPr>
            <p:ph type="body" sz="quarter" idx="32"/>
          </p:nvPr>
        </p:nvSpPr>
        <p:spPr>
          <a:xfrm>
            <a:off x="2733507" y="2006048"/>
            <a:ext cx="1980000" cy="1761039"/>
          </a:xfrm>
        </p:spPr>
        <p:txBody>
          <a:bodyPr rtlCol="0"/>
          <a:lstStyle/>
          <a:p>
            <a:pPr algn="ctr"/>
            <a:r>
              <a:rPr lang="el-GR" sz="1600" dirty="0"/>
              <a:t>Αν και ο ακριβής προσδιορισμός των ορίων ή των συνόρων μιας οργάνωσης από το περιβάλλον της είναι εξαιρετικά δυσχερής</a:t>
            </a:r>
          </a:p>
        </p:txBody>
      </p:sp>
      <p:pic>
        <p:nvPicPr>
          <p:cNvPr id="34" name="Θέση εικόνας 11" descr="Καθηγητής"/>
          <p:cNvPicPr>
            <a:picLocks noChangeAspect="1"/>
          </p:cNvPicPr>
          <p:nvPr/>
        </p:nvPicPr>
        <p:blipFill>
          <a:blip r:embed="rId3"/>
          <a:srcRect/>
          <a:stretch>
            <a:fillRect/>
          </a:stretch>
        </p:blipFill>
        <p:spPr>
          <a:xfrm>
            <a:off x="5705030" y="4034307"/>
            <a:ext cx="781939" cy="870938"/>
          </a:xfrm>
          <a:prstGeom prst="rect">
            <a:avLst/>
          </a:prstGeom>
          <a:noFill/>
          <a:ln w="95250" cap="sq" cmpd="sng" algn="ctr">
            <a:noFill/>
            <a:prstDash val="solid"/>
            <a:miter lim="800000"/>
            <a:headEnd/>
            <a:tailEnd/>
          </a:ln>
          <a:effectLst/>
        </p:spPr>
      </p:pic>
      <p:pic>
        <p:nvPicPr>
          <p:cNvPr id="35" name="Θέση εικόνας 15" descr="Ομάδα"/>
          <p:cNvPicPr>
            <a:picLocks noChangeAspect="1"/>
          </p:cNvPicPr>
          <p:nvPr/>
        </p:nvPicPr>
        <p:blipFill>
          <a:blip r:embed="rId4"/>
          <a:srcRect/>
          <a:stretch>
            <a:fillRect/>
          </a:stretch>
        </p:blipFill>
        <p:spPr>
          <a:xfrm>
            <a:off x="7977853" y="3984303"/>
            <a:ext cx="916355" cy="916355"/>
          </a:xfrm>
          <a:prstGeom prst="rect">
            <a:avLst/>
          </a:prstGeom>
          <a:noFill/>
          <a:ln w="95250" cap="sq" cmpd="sng" algn="ctr">
            <a:noFill/>
            <a:prstDash val="solid"/>
            <a:miter lim="800000"/>
            <a:headEnd/>
            <a:tailEnd/>
          </a:ln>
          <a:effectLst/>
        </p:spPr>
      </p:pic>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24</a:t>
            </a:fld>
            <a:endParaRPr lang="el-GR" dirty="0"/>
          </a:p>
        </p:txBody>
      </p:sp>
      <p:sp>
        <p:nvSpPr>
          <p:cNvPr id="13" name="Γραφικό 11" descr="Πινακίδα">
            <a:extLst>
              <a:ext uri="{FF2B5EF4-FFF2-40B4-BE49-F238E27FC236}">
                <a16:creationId xmlns="" xmlns:a16="http://schemas.microsoft.com/office/drawing/2014/main" id="{3E1CCD4C-7A4A-4E07-AF87-681A118E0539}"/>
              </a:ext>
            </a:extLst>
          </p:cNvPr>
          <p:cNvSpPr/>
          <p:nvPr/>
        </p:nvSpPr>
        <p:spPr>
          <a:xfrm>
            <a:off x="3492988" y="4120656"/>
            <a:ext cx="542925" cy="689066"/>
          </a:xfrm>
          <a:custGeom>
            <a:avLst/>
            <a:gdLst>
              <a:gd name="connsiteX0" fmla="*/ 502444 w 542925"/>
              <a:gd name="connsiteY0" fmla="*/ 426244 h 771525"/>
              <a:gd name="connsiteX1" fmla="*/ 45244 w 542925"/>
              <a:gd name="connsiteY1" fmla="*/ 426244 h 771525"/>
              <a:gd name="connsiteX2" fmla="*/ 45244 w 542925"/>
              <a:gd name="connsiteY2" fmla="*/ 159544 h 771525"/>
              <a:gd name="connsiteX3" fmla="*/ 502444 w 542925"/>
              <a:gd name="connsiteY3" fmla="*/ 159544 h 771525"/>
              <a:gd name="connsiteX4" fmla="*/ 502444 w 542925"/>
              <a:gd name="connsiteY4" fmla="*/ 426244 h 771525"/>
              <a:gd name="connsiteX5" fmla="*/ 502444 w 542925"/>
              <a:gd name="connsiteY5" fmla="*/ 83344 h 771525"/>
              <a:gd name="connsiteX6" fmla="*/ 302419 w 542925"/>
              <a:gd name="connsiteY6" fmla="*/ 83344 h 771525"/>
              <a:gd name="connsiteX7" fmla="*/ 302419 w 542925"/>
              <a:gd name="connsiteY7" fmla="*/ 35719 h 771525"/>
              <a:gd name="connsiteX8" fmla="*/ 273844 w 542925"/>
              <a:gd name="connsiteY8" fmla="*/ 7144 h 771525"/>
              <a:gd name="connsiteX9" fmla="*/ 245269 w 542925"/>
              <a:gd name="connsiteY9" fmla="*/ 35719 h 771525"/>
              <a:gd name="connsiteX10" fmla="*/ 245269 w 542925"/>
              <a:gd name="connsiteY10" fmla="*/ 83344 h 771525"/>
              <a:gd name="connsiteX11" fmla="*/ 45244 w 542925"/>
              <a:gd name="connsiteY11" fmla="*/ 83344 h 771525"/>
              <a:gd name="connsiteX12" fmla="*/ 7144 w 542925"/>
              <a:gd name="connsiteY12" fmla="*/ 121444 h 771525"/>
              <a:gd name="connsiteX13" fmla="*/ 7144 w 542925"/>
              <a:gd name="connsiteY13" fmla="*/ 426244 h 771525"/>
              <a:gd name="connsiteX14" fmla="*/ 45244 w 542925"/>
              <a:gd name="connsiteY14" fmla="*/ 464344 h 771525"/>
              <a:gd name="connsiteX15" fmla="*/ 245269 w 542925"/>
              <a:gd name="connsiteY15" fmla="*/ 464344 h 771525"/>
              <a:gd name="connsiteX16" fmla="*/ 245269 w 542925"/>
              <a:gd name="connsiteY16" fmla="*/ 769144 h 771525"/>
              <a:gd name="connsiteX17" fmla="*/ 302419 w 542925"/>
              <a:gd name="connsiteY17" fmla="*/ 769144 h 771525"/>
              <a:gd name="connsiteX18" fmla="*/ 302419 w 542925"/>
              <a:gd name="connsiteY18" fmla="*/ 464344 h 771525"/>
              <a:gd name="connsiteX19" fmla="*/ 502444 w 542925"/>
              <a:gd name="connsiteY19" fmla="*/ 464344 h 771525"/>
              <a:gd name="connsiteX20" fmla="*/ 540544 w 542925"/>
              <a:gd name="connsiteY20" fmla="*/ 426244 h 771525"/>
              <a:gd name="connsiteX21" fmla="*/ 540544 w 542925"/>
              <a:gd name="connsiteY21" fmla="*/ 121444 h 771525"/>
              <a:gd name="connsiteX22" fmla="*/ 502444 w 542925"/>
              <a:gd name="connsiteY22" fmla="*/ 8334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925" h="771525">
                <a:moveTo>
                  <a:pt x="502444" y="426244"/>
                </a:moveTo>
                <a:lnTo>
                  <a:pt x="45244" y="426244"/>
                </a:lnTo>
                <a:lnTo>
                  <a:pt x="45244" y="159544"/>
                </a:lnTo>
                <a:lnTo>
                  <a:pt x="502444" y="159544"/>
                </a:lnTo>
                <a:lnTo>
                  <a:pt x="502444" y="426244"/>
                </a:lnTo>
                <a:close/>
                <a:moveTo>
                  <a:pt x="502444" y="83344"/>
                </a:moveTo>
                <a:lnTo>
                  <a:pt x="302419" y="83344"/>
                </a:lnTo>
                <a:lnTo>
                  <a:pt x="302419" y="35719"/>
                </a:lnTo>
                <a:cubicBezTo>
                  <a:pt x="302419" y="19526"/>
                  <a:pt x="290036" y="7144"/>
                  <a:pt x="273844" y="7144"/>
                </a:cubicBezTo>
                <a:cubicBezTo>
                  <a:pt x="257651" y="7144"/>
                  <a:pt x="245269" y="19526"/>
                  <a:pt x="245269" y="35719"/>
                </a:cubicBezTo>
                <a:lnTo>
                  <a:pt x="245269" y="83344"/>
                </a:lnTo>
                <a:lnTo>
                  <a:pt x="45244" y="83344"/>
                </a:lnTo>
                <a:cubicBezTo>
                  <a:pt x="24289" y="83344"/>
                  <a:pt x="7144" y="100489"/>
                  <a:pt x="7144" y="121444"/>
                </a:cubicBezTo>
                <a:lnTo>
                  <a:pt x="7144" y="426244"/>
                </a:lnTo>
                <a:cubicBezTo>
                  <a:pt x="7144" y="447199"/>
                  <a:pt x="24289" y="464344"/>
                  <a:pt x="45244" y="464344"/>
                </a:cubicBezTo>
                <a:lnTo>
                  <a:pt x="245269" y="464344"/>
                </a:lnTo>
                <a:lnTo>
                  <a:pt x="245269" y="769144"/>
                </a:lnTo>
                <a:lnTo>
                  <a:pt x="302419" y="769144"/>
                </a:lnTo>
                <a:lnTo>
                  <a:pt x="302419" y="464344"/>
                </a:lnTo>
                <a:lnTo>
                  <a:pt x="502444" y="464344"/>
                </a:lnTo>
                <a:cubicBezTo>
                  <a:pt x="523399" y="464344"/>
                  <a:pt x="540544" y="447199"/>
                  <a:pt x="540544" y="426244"/>
                </a:cubicBezTo>
                <a:lnTo>
                  <a:pt x="540544" y="121444"/>
                </a:lnTo>
                <a:cubicBezTo>
                  <a:pt x="540544" y="100489"/>
                  <a:pt x="523399" y="83344"/>
                  <a:pt x="502444" y="83344"/>
                </a:cubicBezTo>
                <a:close/>
              </a:path>
            </a:pathLst>
          </a:custGeom>
          <a:solidFill>
            <a:schemeClr val="tx1">
              <a:lumMod val="75000"/>
              <a:lumOff val="25000"/>
            </a:schemeClr>
          </a:solidFill>
          <a:ln w="9525" cap="flat">
            <a:noFill/>
            <a:prstDash val="solid"/>
            <a:miter/>
          </a:ln>
        </p:spPr>
        <p:txBody>
          <a:bodyPr rtlCol="0" anchor="ctr"/>
          <a:lstStyle/>
          <a:p>
            <a:endParaRPr lang="el-GR"/>
          </a:p>
        </p:txBody>
      </p:sp>
      <p:sp>
        <p:nvSpPr>
          <p:cNvPr id="22" name="Θέση κειμένου 13">
            <a:extLst>
              <a:ext uri="{FF2B5EF4-FFF2-40B4-BE49-F238E27FC236}">
                <a16:creationId xmlns="" xmlns:a16="http://schemas.microsoft.com/office/drawing/2014/main" id="{1E4F1ABF-4CFA-4512-B147-1D351F46A371}"/>
              </a:ext>
            </a:extLst>
          </p:cNvPr>
          <p:cNvSpPr txBox="1">
            <a:spLocks/>
          </p:cNvSpPr>
          <p:nvPr/>
        </p:nvSpPr>
        <p:spPr>
          <a:xfrm>
            <a:off x="5110241" y="2006045"/>
            <a:ext cx="1980000" cy="17610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Εντούτοις, η θεώρηση των οργανώσεων ως ανοικτών συστημάτων μας επιτρέπει  τη χρησιμοποίηση του κριτηρίου οροθεσίας ενός συστήματος</a:t>
            </a:r>
          </a:p>
        </p:txBody>
      </p:sp>
      <p:sp>
        <p:nvSpPr>
          <p:cNvPr id="23" name="Θέση κειμένου 13">
            <a:extLst>
              <a:ext uri="{FF2B5EF4-FFF2-40B4-BE49-F238E27FC236}">
                <a16:creationId xmlns="" xmlns:a16="http://schemas.microsoft.com/office/drawing/2014/main" id="{BAE1B9ED-DD01-4B3A-BF6E-C4D2B63B17DB}"/>
              </a:ext>
            </a:extLst>
          </p:cNvPr>
          <p:cNvSpPr txBox="1">
            <a:spLocks/>
          </p:cNvSpPr>
          <p:nvPr/>
        </p:nvSpPr>
        <p:spPr>
          <a:xfrm>
            <a:off x="7446031" y="2006045"/>
            <a:ext cx="1980000" cy="17610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Που είναι σύμφωνα με τη γενική θεωρία των συστημάτων, η βαρύτητα των εσωτερικών σχέσεων ή διασυνδέσεων μεταξύ των στοιχείων</a:t>
            </a:r>
          </a:p>
          <a:p>
            <a:pPr algn="ctr"/>
            <a:endParaRPr lang="el-GR" sz="1600" dirty="0"/>
          </a:p>
        </p:txBody>
      </p:sp>
      <p:sp>
        <p:nvSpPr>
          <p:cNvPr id="30" name="TextBox 29">
            <a:extLst>
              <a:ext uri="{FF2B5EF4-FFF2-40B4-BE49-F238E27FC236}">
                <a16:creationId xmlns="" xmlns:a16="http://schemas.microsoft.com/office/drawing/2014/main" id="{3CA5326E-A773-4942-BEE5-AB7CD1613E5C}"/>
              </a:ext>
            </a:extLst>
          </p:cNvPr>
          <p:cNvSpPr txBox="1"/>
          <p:nvPr/>
        </p:nvSpPr>
        <p:spPr>
          <a:xfrm>
            <a:off x="4684432" y="2301791"/>
            <a:ext cx="504967" cy="584775"/>
          </a:xfrm>
          <a:prstGeom prst="rect">
            <a:avLst/>
          </a:prstGeom>
          <a:noFill/>
        </p:spPr>
        <p:txBody>
          <a:bodyPr wrap="square" rtlCol="0">
            <a:spAutoFit/>
          </a:bodyPr>
          <a:lstStyle/>
          <a:p>
            <a:pPr algn="ctr"/>
            <a:r>
              <a:rPr lang="el-GR" sz="3200" b="1" dirty="0">
                <a:solidFill>
                  <a:schemeClr val="accent1"/>
                </a:solidFill>
              </a:rPr>
              <a:t>&gt;</a:t>
            </a:r>
          </a:p>
        </p:txBody>
      </p:sp>
      <p:sp>
        <p:nvSpPr>
          <p:cNvPr id="37" name="TextBox 36">
            <a:extLst>
              <a:ext uri="{FF2B5EF4-FFF2-40B4-BE49-F238E27FC236}">
                <a16:creationId xmlns="" xmlns:a16="http://schemas.microsoft.com/office/drawing/2014/main" id="{E09B5F35-41E9-4EC8-BCDC-CF3591D97B35}"/>
              </a:ext>
            </a:extLst>
          </p:cNvPr>
          <p:cNvSpPr txBox="1"/>
          <p:nvPr/>
        </p:nvSpPr>
        <p:spPr>
          <a:xfrm>
            <a:off x="7089975" y="2301790"/>
            <a:ext cx="504967" cy="584775"/>
          </a:xfrm>
          <a:prstGeom prst="rect">
            <a:avLst/>
          </a:prstGeom>
          <a:noFill/>
        </p:spPr>
        <p:txBody>
          <a:bodyPr wrap="square" rtlCol="0">
            <a:spAutoFit/>
          </a:bodyPr>
          <a:lstStyle/>
          <a:p>
            <a:pPr algn="ctr"/>
            <a:r>
              <a:rPr lang="el-GR" sz="3200" b="1" dirty="0">
                <a:solidFill>
                  <a:schemeClr val="accent1"/>
                </a:solidFill>
              </a:rPr>
              <a:t>&gt;</a:t>
            </a:r>
          </a:p>
        </p:txBody>
      </p:sp>
      <p:sp>
        <p:nvSpPr>
          <p:cNvPr id="38" name="TextBox 37">
            <a:extLst>
              <a:ext uri="{FF2B5EF4-FFF2-40B4-BE49-F238E27FC236}">
                <a16:creationId xmlns="" xmlns:a16="http://schemas.microsoft.com/office/drawing/2014/main" id="{9EB980C6-E925-4860-9664-2E0C56AEADF5}"/>
              </a:ext>
            </a:extLst>
          </p:cNvPr>
          <p:cNvSpPr txBox="1"/>
          <p:nvPr/>
        </p:nvSpPr>
        <p:spPr>
          <a:xfrm>
            <a:off x="9556125" y="6073017"/>
            <a:ext cx="1663256"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2484" y="319418"/>
            <a:ext cx="11340000" cy="432000"/>
          </a:xfrm>
        </p:spPr>
        <p:txBody>
          <a:bodyPr rtlCol="0"/>
          <a:lstStyle/>
          <a:p>
            <a:pPr algn="ctr"/>
            <a:r>
              <a:rPr lang="el-GR" b="1" dirty="0">
                <a:solidFill>
                  <a:schemeClr val="bg2">
                    <a:lumMod val="50000"/>
                  </a:schemeClr>
                </a:solidFill>
              </a:rPr>
              <a:t>Οροθέτηση ενός Συστήματος από το Περιβάλλον του</a:t>
            </a:r>
            <a:endParaRPr lang="el-GR"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25</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Διάγραμμα ροής: Γραμμή σύνδεσης 12">
            <a:extLst>
              <a:ext uri="{FF2B5EF4-FFF2-40B4-BE49-F238E27FC236}">
                <a16:creationId xmlns="" xmlns:a16="http://schemas.microsoft.com/office/drawing/2014/main" id="{E93F3485-63F5-41DC-B61C-1F1C5840D4B3}"/>
              </a:ext>
            </a:extLst>
          </p:cNvPr>
          <p:cNvSpPr/>
          <p:nvPr/>
        </p:nvSpPr>
        <p:spPr>
          <a:xfrm>
            <a:off x="3261675" y="3170069"/>
            <a:ext cx="341783" cy="326198"/>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Διάγραμμα ροής: Γραμμή σύνδεσης 28">
            <a:extLst>
              <a:ext uri="{FF2B5EF4-FFF2-40B4-BE49-F238E27FC236}">
                <a16:creationId xmlns="" xmlns:a16="http://schemas.microsoft.com/office/drawing/2014/main" id="{CA51F95E-0E00-4507-ABC1-B4D4CD553E3D}"/>
              </a:ext>
            </a:extLst>
          </p:cNvPr>
          <p:cNvSpPr/>
          <p:nvPr/>
        </p:nvSpPr>
        <p:spPr>
          <a:xfrm>
            <a:off x="3725891" y="4263886"/>
            <a:ext cx="330750" cy="315060"/>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Διάγραμμα ροής: Γραμμή σύνδεσης 30">
            <a:extLst>
              <a:ext uri="{FF2B5EF4-FFF2-40B4-BE49-F238E27FC236}">
                <a16:creationId xmlns="" xmlns:a16="http://schemas.microsoft.com/office/drawing/2014/main" id="{6AD1D7FD-A970-4BDA-84CA-54C8334B4A68}"/>
              </a:ext>
            </a:extLst>
          </p:cNvPr>
          <p:cNvSpPr/>
          <p:nvPr/>
        </p:nvSpPr>
        <p:spPr>
          <a:xfrm>
            <a:off x="2620354" y="4654132"/>
            <a:ext cx="333865" cy="327938"/>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 name="Ευθύγραμμο βέλος σύνδεσης 16">
            <a:extLst>
              <a:ext uri="{FF2B5EF4-FFF2-40B4-BE49-F238E27FC236}">
                <a16:creationId xmlns="" xmlns:a16="http://schemas.microsoft.com/office/drawing/2014/main" id="{8FF65CBD-3ED1-4E4D-B410-FF8203116F20}"/>
              </a:ext>
            </a:extLst>
          </p:cNvPr>
          <p:cNvCxnSpPr>
            <a:cxnSpLocks/>
          </p:cNvCxnSpPr>
          <p:nvPr/>
        </p:nvCxnSpPr>
        <p:spPr>
          <a:xfrm flipH="1">
            <a:off x="2903395" y="3617592"/>
            <a:ext cx="408874" cy="961354"/>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a:extLst>
              <a:ext uri="{FF2B5EF4-FFF2-40B4-BE49-F238E27FC236}">
                <a16:creationId xmlns="" xmlns:a16="http://schemas.microsoft.com/office/drawing/2014/main" id="{ACA3F387-4D9B-4DDA-B4B5-A37BEC9B1758}"/>
              </a:ext>
            </a:extLst>
          </p:cNvPr>
          <p:cNvCxnSpPr>
            <a:cxnSpLocks/>
          </p:cNvCxnSpPr>
          <p:nvPr/>
        </p:nvCxnSpPr>
        <p:spPr>
          <a:xfrm>
            <a:off x="3532120" y="3617592"/>
            <a:ext cx="185022" cy="581498"/>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Ευθύγραμμο βέλος σύνδεσης 45">
            <a:extLst>
              <a:ext uri="{FF2B5EF4-FFF2-40B4-BE49-F238E27FC236}">
                <a16:creationId xmlns="" xmlns:a16="http://schemas.microsoft.com/office/drawing/2014/main" id="{80F033D0-A43A-4514-894D-927A8D718652}"/>
              </a:ext>
            </a:extLst>
          </p:cNvPr>
          <p:cNvCxnSpPr>
            <a:cxnSpLocks/>
          </p:cNvCxnSpPr>
          <p:nvPr/>
        </p:nvCxnSpPr>
        <p:spPr>
          <a:xfrm flipH="1">
            <a:off x="3073406" y="4532807"/>
            <a:ext cx="551225" cy="163099"/>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Οβάλ 51">
            <a:extLst>
              <a:ext uri="{FF2B5EF4-FFF2-40B4-BE49-F238E27FC236}">
                <a16:creationId xmlns="" xmlns:a16="http://schemas.microsoft.com/office/drawing/2014/main" id="{514E8576-A738-4B57-8B18-3E2A288D6B9D}"/>
              </a:ext>
            </a:extLst>
          </p:cNvPr>
          <p:cNvSpPr/>
          <p:nvPr/>
        </p:nvSpPr>
        <p:spPr>
          <a:xfrm>
            <a:off x="4020696" y="2103935"/>
            <a:ext cx="2931806" cy="2871088"/>
          </a:xfrm>
          <a:prstGeom prst="ellipse">
            <a:avLst/>
          </a:prstGeom>
          <a:solidFill>
            <a:schemeClr val="bg1"/>
          </a:solidFill>
          <a:ln w="3810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0" name="Ευθύγραμμο βέλος σύνδεσης 59">
            <a:extLst>
              <a:ext uri="{FF2B5EF4-FFF2-40B4-BE49-F238E27FC236}">
                <a16:creationId xmlns="" xmlns:a16="http://schemas.microsoft.com/office/drawing/2014/main" id="{3294A658-8B13-4610-9019-B6F900B48DA3}"/>
              </a:ext>
            </a:extLst>
          </p:cNvPr>
          <p:cNvCxnSpPr>
            <a:cxnSpLocks/>
          </p:cNvCxnSpPr>
          <p:nvPr/>
        </p:nvCxnSpPr>
        <p:spPr>
          <a:xfrm flipH="1">
            <a:off x="4853464" y="2900530"/>
            <a:ext cx="376451" cy="735758"/>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Ευθύγραμμο βέλος σύνδεσης 62">
            <a:extLst>
              <a:ext uri="{FF2B5EF4-FFF2-40B4-BE49-F238E27FC236}">
                <a16:creationId xmlns="" xmlns:a16="http://schemas.microsoft.com/office/drawing/2014/main" id="{13456676-37DA-4203-87A3-1580A4D37265}"/>
              </a:ext>
            </a:extLst>
          </p:cNvPr>
          <p:cNvCxnSpPr>
            <a:cxnSpLocks/>
          </p:cNvCxnSpPr>
          <p:nvPr/>
        </p:nvCxnSpPr>
        <p:spPr>
          <a:xfrm>
            <a:off x="5658537" y="2724296"/>
            <a:ext cx="431009" cy="228162"/>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Ευθύγραμμο βέλος σύνδεσης 69">
            <a:extLst>
              <a:ext uri="{FF2B5EF4-FFF2-40B4-BE49-F238E27FC236}">
                <a16:creationId xmlns="" xmlns:a16="http://schemas.microsoft.com/office/drawing/2014/main" id="{45F8F700-A8AA-4771-8D7C-03038D0CCE9F}"/>
              </a:ext>
            </a:extLst>
          </p:cNvPr>
          <p:cNvCxnSpPr>
            <a:cxnSpLocks/>
          </p:cNvCxnSpPr>
          <p:nvPr/>
        </p:nvCxnSpPr>
        <p:spPr>
          <a:xfrm flipV="1">
            <a:off x="4724043" y="3041201"/>
            <a:ext cx="1323824" cy="63367"/>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Ευθύγραμμο βέλος σύνδεσης 76">
            <a:extLst>
              <a:ext uri="{FF2B5EF4-FFF2-40B4-BE49-F238E27FC236}">
                <a16:creationId xmlns="" xmlns:a16="http://schemas.microsoft.com/office/drawing/2014/main" id="{7008DC4C-1046-43C7-98AF-BF22A10BEFC2}"/>
              </a:ext>
            </a:extLst>
          </p:cNvPr>
          <p:cNvCxnSpPr>
            <a:cxnSpLocks/>
          </p:cNvCxnSpPr>
          <p:nvPr/>
        </p:nvCxnSpPr>
        <p:spPr>
          <a:xfrm>
            <a:off x="4657088" y="3266213"/>
            <a:ext cx="1531325" cy="570271"/>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Ευθύγραμμο βέλος σύνδεσης 80">
            <a:extLst>
              <a:ext uri="{FF2B5EF4-FFF2-40B4-BE49-F238E27FC236}">
                <a16:creationId xmlns="" xmlns:a16="http://schemas.microsoft.com/office/drawing/2014/main" id="{E20AD1EE-946C-413F-A01B-1E776D62351A}"/>
              </a:ext>
            </a:extLst>
          </p:cNvPr>
          <p:cNvCxnSpPr>
            <a:cxnSpLocks/>
          </p:cNvCxnSpPr>
          <p:nvPr/>
        </p:nvCxnSpPr>
        <p:spPr>
          <a:xfrm>
            <a:off x="4569387" y="3284932"/>
            <a:ext cx="163779" cy="381451"/>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Ευθύγραμμο βέλος σύνδεσης 91">
            <a:extLst>
              <a:ext uri="{FF2B5EF4-FFF2-40B4-BE49-F238E27FC236}">
                <a16:creationId xmlns="" xmlns:a16="http://schemas.microsoft.com/office/drawing/2014/main" id="{9528CAD5-AFC5-446B-9494-A620211589F5}"/>
              </a:ext>
            </a:extLst>
          </p:cNvPr>
          <p:cNvCxnSpPr>
            <a:cxnSpLocks/>
          </p:cNvCxnSpPr>
          <p:nvPr/>
        </p:nvCxnSpPr>
        <p:spPr>
          <a:xfrm flipH="1" flipV="1">
            <a:off x="4503819" y="3357330"/>
            <a:ext cx="158579" cy="389465"/>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Ευθύγραμμο βέλος σύνδεσης 108">
            <a:extLst>
              <a:ext uri="{FF2B5EF4-FFF2-40B4-BE49-F238E27FC236}">
                <a16:creationId xmlns="" xmlns:a16="http://schemas.microsoft.com/office/drawing/2014/main" id="{23DF97DF-7113-4F88-9527-EED3F7D05B21}"/>
              </a:ext>
            </a:extLst>
          </p:cNvPr>
          <p:cNvCxnSpPr>
            <a:cxnSpLocks/>
            <a:endCxn id="29" idx="6"/>
          </p:cNvCxnSpPr>
          <p:nvPr/>
        </p:nvCxnSpPr>
        <p:spPr>
          <a:xfrm flipH="1" flipV="1">
            <a:off x="4056641" y="4421416"/>
            <a:ext cx="1105012" cy="7313"/>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Ευθύγραμμο βέλος σύνδεσης 111">
            <a:extLst>
              <a:ext uri="{FF2B5EF4-FFF2-40B4-BE49-F238E27FC236}">
                <a16:creationId xmlns="" xmlns:a16="http://schemas.microsoft.com/office/drawing/2014/main" id="{188EDBFD-CC7A-4A2F-80A3-2DD8F2DF4CBF}"/>
              </a:ext>
            </a:extLst>
          </p:cNvPr>
          <p:cNvCxnSpPr>
            <a:cxnSpLocks/>
          </p:cNvCxnSpPr>
          <p:nvPr/>
        </p:nvCxnSpPr>
        <p:spPr>
          <a:xfrm flipV="1">
            <a:off x="5527261" y="3242021"/>
            <a:ext cx="686948" cy="1062954"/>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Ευθύγραμμο βέλος σύνδεσης 114">
            <a:extLst>
              <a:ext uri="{FF2B5EF4-FFF2-40B4-BE49-F238E27FC236}">
                <a16:creationId xmlns="" xmlns:a16="http://schemas.microsoft.com/office/drawing/2014/main" id="{93B27C19-3571-4231-B211-1B6BA669B2D9}"/>
              </a:ext>
            </a:extLst>
          </p:cNvPr>
          <p:cNvCxnSpPr>
            <a:cxnSpLocks/>
          </p:cNvCxnSpPr>
          <p:nvPr/>
        </p:nvCxnSpPr>
        <p:spPr>
          <a:xfrm flipV="1">
            <a:off x="4967284" y="3170375"/>
            <a:ext cx="1189217" cy="663076"/>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Ευθύγραμμο βέλος σύνδεσης 124">
            <a:extLst>
              <a:ext uri="{FF2B5EF4-FFF2-40B4-BE49-F238E27FC236}">
                <a16:creationId xmlns="" xmlns:a16="http://schemas.microsoft.com/office/drawing/2014/main" id="{D48DF5D5-B2A5-43A9-886D-127C2424DDD4}"/>
              </a:ext>
            </a:extLst>
          </p:cNvPr>
          <p:cNvCxnSpPr>
            <a:cxnSpLocks/>
          </p:cNvCxnSpPr>
          <p:nvPr/>
        </p:nvCxnSpPr>
        <p:spPr>
          <a:xfrm flipH="1">
            <a:off x="5601598" y="3873732"/>
            <a:ext cx="596831" cy="580817"/>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5" name="Διάγραμμα ροής: Γραμμή σύνδεσης 164">
            <a:extLst>
              <a:ext uri="{FF2B5EF4-FFF2-40B4-BE49-F238E27FC236}">
                <a16:creationId xmlns="" xmlns:a16="http://schemas.microsoft.com/office/drawing/2014/main" id="{A9F38864-C34A-4CB0-9CFD-144108F79013}"/>
              </a:ext>
            </a:extLst>
          </p:cNvPr>
          <p:cNvSpPr/>
          <p:nvPr/>
        </p:nvSpPr>
        <p:spPr>
          <a:xfrm>
            <a:off x="4328155" y="2958734"/>
            <a:ext cx="341783" cy="326198"/>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6" name="Διάγραμμα ροής: Γραμμή σύνδεσης 165">
            <a:extLst>
              <a:ext uri="{FF2B5EF4-FFF2-40B4-BE49-F238E27FC236}">
                <a16:creationId xmlns="" xmlns:a16="http://schemas.microsoft.com/office/drawing/2014/main" id="{81D0FCC3-BB91-4793-BBA8-C97A638E9F7A}"/>
              </a:ext>
            </a:extLst>
          </p:cNvPr>
          <p:cNvSpPr/>
          <p:nvPr/>
        </p:nvSpPr>
        <p:spPr>
          <a:xfrm>
            <a:off x="4597848" y="3713767"/>
            <a:ext cx="341783" cy="326198"/>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7" name="Διάγραμμα ροής: Γραμμή σύνδεσης 166">
            <a:extLst>
              <a:ext uri="{FF2B5EF4-FFF2-40B4-BE49-F238E27FC236}">
                <a16:creationId xmlns="" xmlns:a16="http://schemas.microsoft.com/office/drawing/2014/main" id="{9A4937B0-6A16-4C9E-9A12-9944EDFA0430}"/>
              </a:ext>
            </a:extLst>
          </p:cNvPr>
          <p:cNvSpPr/>
          <p:nvPr/>
        </p:nvSpPr>
        <p:spPr>
          <a:xfrm>
            <a:off x="5238664" y="2590706"/>
            <a:ext cx="341783" cy="326198"/>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8" name="Διάγραμμα ροής: Γραμμή σύνδεσης 167">
            <a:extLst>
              <a:ext uri="{FF2B5EF4-FFF2-40B4-BE49-F238E27FC236}">
                <a16:creationId xmlns="" xmlns:a16="http://schemas.microsoft.com/office/drawing/2014/main" id="{1266BF1D-B582-4328-B4F5-34FF77FA828D}"/>
              </a:ext>
            </a:extLst>
          </p:cNvPr>
          <p:cNvSpPr/>
          <p:nvPr/>
        </p:nvSpPr>
        <p:spPr>
          <a:xfrm>
            <a:off x="6141722" y="2830316"/>
            <a:ext cx="341783" cy="326198"/>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9" name="Διάγραμμα ροής: Γραμμή σύνδεσης 168">
            <a:extLst>
              <a:ext uri="{FF2B5EF4-FFF2-40B4-BE49-F238E27FC236}">
                <a16:creationId xmlns="" xmlns:a16="http://schemas.microsoft.com/office/drawing/2014/main" id="{64FA023C-E302-4C25-8240-D0A7A91E46A0}"/>
              </a:ext>
            </a:extLst>
          </p:cNvPr>
          <p:cNvSpPr/>
          <p:nvPr/>
        </p:nvSpPr>
        <p:spPr>
          <a:xfrm>
            <a:off x="6214209" y="3727950"/>
            <a:ext cx="341783" cy="326198"/>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0" name="Διάγραμμα ροής: Γραμμή σύνδεσης 169">
            <a:extLst>
              <a:ext uri="{FF2B5EF4-FFF2-40B4-BE49-F238E27FC236}">
                <a16:creationId xmlns="" xmlns:a16="http://schemas.microsoft.com/office/drawing/2014/main" id="{116732F3-2B0A-43F8-B2A8-6A0FF81E3ECA}"/>
              </a:ext>
            </a:extLst>
          </p:cNvPr>
          <p:cNvSpPr/>
          <p:nvPr/>
        </p:nvSpPr>
        <p:spPr>
          <a:xfrm>
            <a:off x="5232307" y="4350346"/>
            <a:ext cx="341783" cy="293065"/>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2" name="Διάγραμμα ροής: Γραμμή σύνδεσης 171">
            <a:extLst>
              <a:ext uri="{FF2B5EF4-FFF2-40B4-BE49-F238E27FC236}">
                <a16:creationId xmlns="" xmlns:a16="http://schemas.microsoft.com/office/drawing/2014/main" id="{50828311-7019-4676-87EF-8EC99BF1C8FD}"/>
              </a:ext>
            </a:extLst>
          </p:cNvPr>
          <p:cNvSpPr/>
          <p:nvPr/>
        </p:nvSpPr>
        <p:spPr>
          <a:xfrm>
            <a:off x="6704574" y="2053747"/>
            <a:ext cx="341783" cy="326198"/>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4" name="Διάγραμμα ροής: Γραμμή σύνδεσης 173">
            <a:extLst>
              <a:ext uri="{FF2B5EF4-FFF2-40B4-BE49-F238E27FC236}">
                <a16:creationId xmlns="" xmlns:a16="http://schemas.microsoft.com/office/drawing/2014/main" id="{D04C832B-B0CF-4DA5-A25B-9D47E0372C2E}"/>
              </a:ext>
            </a:extLst>
          </p:cNvPr>
          <p:cNvSpPr/>
          <p:nvPr/>
        </p:nvSpPr>
        <p:spPr>
          <a:xfrm>
            <a:off x="8012273" y="2539676"/>
            <a:ext cx="341783" cy="326198"/>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5" name="Διάγραμμα ροής: Γραμμή σύνδεσης 174">
            <a:extLst>
              <a:ext uri="{FF2B5EF4-FFF2-40B4-BE49-F238E27FC236}">
                <a16:creationId xmlns="" xmlns:a16="http://schemas.microsoft.com/office/drawing/2014/main" id="{D2B35C6E-E571-40B4-8228-D8DCA3A78CD7}"/>
              </a:ext>
            </a:extLst>
          </p:cNvPr>
          <p:cNvSpPr/>
          <p:nvPr/>
        </p:nvSpPr>
        <p:spPr>
          <a:xfrm>
            <a:off x="7389146" y="3401752"/>
            <a:ext cx="341783" cy="326198"/>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6" name="Διάγραμμα ροής: Γραμμή σύνδεσης 175">
            <a:extLst>
              <a:ext uri="{FF2B5EF4-FFF2-40B4-BE49-F238E27FC236}">
                <a16:creationId xmlns="" xmlns:a16="http://schemas.microsoft.com/office/drawing/2014/main" id="{436C58BB-9F6B-446B-AF87-5A6FCA3670DE}"/>
              </a:ext>
            </a:extLst>
          </p:cNvPr>
          <p:cNvSpPr/>
          <p:nvPr/>
        </p:nvSpPr>
        <p:spPr>
          <a:xfrm>
            <a:off x="9058942" y="3102802"/>
            <a:ext cx="341783" cy="326198"/>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7" name="Διάγραμμα ροής: Γραμμή σύνδεσης 176">
            <a:extLst>
              <a:ext uri="{FF2B5EF4-FFF2-40B4-BE49-F238E27FC236}">
                <a16:creationId xmlns="" xmlns:a16="http://schemas.microsoft.com/office/drawing/2014/main" id="{E54E7431-9AAE-4FEC-A768-77CDC8D37B7D}"/>
              </a:ext>
            </a:extLst>
          </p:cNvPr>
          <p:cNvSpPr/>
          <p:nvPr/>
        </p:nvSpPr>
        <p:spPr>
          <a:xfrm>
            <a:off x="8570604" y="3903146"/>
            <a:ext cx="341783" cy="326198"/>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8" name="Διάγραμμα ροής: Γραμμή σύνδεσης 177">
            <a:extLst>
              <a:ext uri="{FF2B5EF4-FFF2-40B4-BE49-F238E27FC236}">
                <a16:creationId xmlns="" xmlns:a16="http://schemas.microsoft.com/office/drawing/2014/main" id="{31BE3EB7-4DF6-4FC2-8217-A821852EBE5F}"/>
              </a:ext>
            </a:extLst>
          </p:cNvPr>
          <p:cNvSpPr/>
          <p:nvPr/>
        </p:nvSpPr>
        <p:spPr>
          <a:xfrm>
            <a:off x="7670490" y="4532807"/>
            <a:ext cx="341783" cy="326198"/>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6" name="Ευθύγραμμο βέλος σύνδεσης 195">
            <a:extLst>
              <a:ext uri="{FF2B5EF4-FFF2-40B4-BE49-F238E27FC236}">
                <a16:creationId xmlns="" xmlns:a16="http://schemas.microsoft.com/office/drawing/2014/main" id="{90FC1801-3461-4250-A342-922C2137DF41}"/>
              </a:ext>
            </a:extLst>
          </p:cNvPr>
          <p:cNvCxnSpPr>
            <a:cxnSpLocks/>
            <a:endCxn id="29" idx="7"/>
          </p:cNvCxnSpPr>
          <p:nvPr/>
        </p:nvCxnSpPr>
        <p:spPr>
          <a:xfrm flipH="1">
            <a:off x="4008204" y="4001230"/>
            <a:ext cx="524521" cy="308795"/>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Ευθύγραμμο βέλος σύνδεσης 202">
            <a:extLst>
              <a:ext uri="{FF2B5EF4-FFF2-40B4-BE49-F238E27FC236}">
                <a16:creationId xmlns="" xmlns:a16="http://schemas.microsoft.com/office/drawing/2014/main" id="{8FEA9D07-01EC-445C-BDB3-596D40712D42}"/>
              </a:ext>
            </a:extLst>
          </p:cNvPr>
          <p:cNvCxnSpPr>
            <a:cxnSpLocks/>
          </p:cNvCxnSpPr>
          <p:nvPr/>
        </p:nvCxnSpPr>
        <p:spPr>
          <a:xfrm flipH="1">
            <a:off x="4925987" y="3111465"/>
            <a:ext cx="1121880" cy="629218"/>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Ευθύγραμμο βέλος σύνδεσης 210">
            <a:extLst>
              <a:ext uri="{FF2B5EF4-FFF2-40B4-BE49-F238E27FC236}">
                <a16:creationId xmlns="" xmlns:a16="http://schemas.microsoft.com/office/drawing/2014/main" id="{E6ADE447-3D57-42BD-BC1F-7B4654B459C9}"/>
              </a:ext>
            </a:extLst>
          </p:cNvPr>
          <p:cNvCxnSpPr>
            <a:cxnSpLocks/>
          </p:cNvCxnSpPr>
          <p:nvPr/>
        </p:nvCxnSpPr>
        <p:spPr>
          <a:xfrm flipH="1" flipV="1">
            <a:off x="4965427" y="4047834"/>
            <a:ext cx="264061" cy="302513"/>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Ευθύγραμμο βέλος σύνδεσης 227">
            <a:extLst>
              <a:ext uri="{FF2B5EF4-FFF2-40B4-BE49-F238E27FC236}">
                <a16:creationId xmlns="" xmlns:a16="http://schemas.microsoft.com/office/drawing/2014/main" id="{D0204085-C308-4B19-A4DF-6F18A6894F1D}"/>
              </a:ext>
            </a:extLst>
          </p:cNvPr>
          <p:cNvCxnSpPr>
            <a:cxnSpLocks/>
          </p:cNvCxnSpPr>
          <p:nvPr/>
        </p:nvCxnSpPr>
        <p:spPr>
          <a:xfrm flipH="1">
            <a:off x="5672726" y="2309842"/>
            <a:ext cx="937993" cy="280864"/>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Ευθύγραμμο βέλος σύνδεσης 232">
            <a:extLst>
              <a:ext uri="{FF2B5EF4-FFF2-40B4-BE49-F238E27FC236}">
                <a16:creationId xmlns="" xmlns:a16="http://schemas.microsoft.com/office/drawing/2014/main" id="{D35D1882-1CF0-4CB4-9E8B-AFA24DDCEA39}"/>
              </a:ext>
            </a:extLst>
          </p:cNvPr>
          <p:cNvCxnSpPr>
            <a:cxnSpLocks/>
          </p:cNvCxnSpPr>
          <p:nvPr/>
        </p:nvCxnSpPr>
        <p:spPr>
          <a:xfrm>
            <a:off x="7139357" y="2327282"/>
            <a:ext cx="772364" cy="263424"/>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Ευθύγραμμο βέλος σύνδεσης 238">
            <a:extLst>
              <a:ext uri="{FF2B5EF4-FFF2-40B4-BE49-F238E27FC236}">
                <a16:creationId xmlns="" xmlns:a16="http://schemas.microsoft.com/office/drawing/2014/main" id="{D4183F8D-6DD8-40DF-98B0-88073869C2A2}"/>
              </a:ext>
            </a:extLst>
          </p:cNvPr>
          <p:cNvCxnSpPr>
            <a:cxnSpLocks/>
          </p:cNvCxnSpPr>
          <p:nvPr/>
        </p:nvCxnSpPr>
        <p:spPr>
          <a:xfrm flipV="1">
            <a:off x="6659748" y="3647856"/>
            <a:ext cx="621687" cy="185596"/>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Ευθύγραμμο βέλος σύνδεσης 242">
            <a:extLst>
              <a:ext uri="{FF2B5EF4-FFF2-40B4-BE49-F238E27FC236}">
                <a16:creationId xmlns="" xmlns:a16="http://schemas.microsoft.com/office/drawing/2014/main" id="{566AB8CD-240C-4C35-AC34-E905BFA2CC3A}"/>
              </a:ext>
            </a:extLst>
          </p:cNvPr>
          <p:cNvCxnSpPr>
            <a:cxnSpLocks/>
          </p:cNvCxnSpPr>
          <p:nvPr/>
        </p:nvCxnSpPr>
        <p:spPr>
          <a:xfrm flipV="1">
            <a:off x="8018979" y="4176576"/>
            <a:ext cx="551625" cy="347539"/>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Ευθύγραμμο βέλος σύνδεσης 244">
            <a:extLst>
              <a:ext uri="{FF2B5EF4-FFF2-40B4-BE49-F238E27FC236}">
                <a16:creationId xmlns="" xmlns:a16="http://schemas.microsoft.com/office/drawing/2014/main" id="{91E85FC7-E8A9-4CA7-97CA-DEE960A28234}"/>
              </a:ext>
            </a:extLst>
          </p:cNvPr>
          <p:cNvCxnSpPr>
            <a:cxnSpLocks/>
          </p:cNvCxnSpPr>
          <p:nvPr/>
        </p:nvCxnSpPr>
        <p:spPr>
          <a:xfrm flipH="1">
            <a:off x="7858062" y="3311725"/>
            <a:ext cx="1054326" cy="163932"/>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0" name="Ευθύγραμμο βέλος σύνδεσης 249">
            <a:extLst>
              <a:ext uri="{FF2B5EF4-FFF2-40B4-BE49-F238E27FC236}">
                <a16:creationId xmlns="" xmlns:a16="http://schemas.microsoft.com/office/drawing/2014/main" id="{9B027FEC-DEA9-4417-9818-C968EAF29E6F}"/>
              </a:ext>
            </a:extLst>
          </p:cNvPr>
          <p:cNvCxnSpPr>
            <a:cxnSpLocks/>
          </p:cNvCxnSpPr>
          <p:nvPr/>
        </p:nvCxnSpPr>
        <p:spPr>
          <a:xfrm flipH="1" flipV="1">
            <a:off x="7858062" y="3679104"/>
            <a:ext cx="596547" cy="220154"/>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Ευθύγραμμο βέλος σύνδεσης 252">
            <a:extLst>
              <a:ext uri="{FF2B5EF4-FFF2-40B4-BE49-F238E27FC236}">
                <a16:creationId xmlns="" xmlns:a16="http://schemas.microsoft.com/office/drawing/2014/main" id="{44C57347-5DD3-43F7-A32C-1BC6FC56B3D1}"/>
              </a:ext>
            </a:extLst>
          </p:cNvPr>
          <p:cNvCxnSpPr>
            <a:cxnSpLocks/>
          </p:cNvCxnSpPr>
          <p:nvPr/>
        </p:nvCxnSpPr>
        <p:spPr>
          <a:xfrm flipH="1" flipV="1">
            <a:off x="6526190" y="3111043"/>
            <a:ext cx="792957" cy="290709"/>
          </a:xfrm>
          <a:prstGeom prst="straightConnector1">
            <a:avLst/>
          </a:prstGeom>
          <a:ln w="28575" cmpd="sng">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6458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Θέση κειμένου 26">
            <a:extLst>
              <a:ext uri="{FF2B5EF4-FFF2-40B4-BE49-F238E27FC236}">
                <a16:creationId xmlns="" xmlns:a16="http://schemas.microsoft.com/office/drawing/2014/main" id="{8D08393C-C63D-4B14-921F-B7008EFF388B}"/>
              </a:ext>
            </a:extLst>
          </p:cNvPr>
          <p:cNvSpPr txBox="1">
            <a:spLocks/>
          </p:cNvSpPr>
          <p:nvPr/>
        </p:nvSpPr>
        <p:spPr>
          <a:xfrm>
            <a:off x="5757395" y="1680137"/>
            <a:ext cx="4047052" cy="3991724"/>
          </a:xfrm>
          <a:prstGeom prst="ellipse">
            <a:avLst/>
          </a:prstGeom>
          <a:solidFill>
            <a:schemeClr val="bg2">
              <a:lumMod val="25000"/>
            </a:schemeClr>
          </a:solidFill>
        </p:spPr>
        <p:txBody>
          <a:bodyPr vert="horz"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85000"/>
                    <a:lumOff val="1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3200" dirty="0">
                <a:solidFill>
                  <a:schemeClr val="bg1"/>
                </a:solidFill>
                <a:latin typeface="+mj-lt"/>
              </a:rPr>
              <a:t>εξωτερικού </a:t>
            </a:r>
          </a:p>
          <a:p>
            <a:r>
              <a:rPr lang="el-GR" sz="3200" dirty="0">
                <a:solidFill>
                  <a:schemeClr val="bg1"/>
                </a:solidFill>
                <a:latin typeface="+mj-lt"/>
              </a:rPr>
              <a:t>περιβάλλοντος</a:t>
            </a:r>
          </a:p>
          <a:p>
            <a:endParaRPr lang="el-GR" dirty="0"/>
          </a:p>
        </p:txBody>
      </p:sp>
      <p:sp>
        <p:nvSpPr>
          <p:cNvPr id="23" name="Τίτλος 22"/>
          <p:cNvSpPr>
            <a:spLocks noGrp="1"/>
          </p:cNvSpPr>
          <p:nvPr>
            <p:ph type="title"/>
          </p:nvPr>
        </p:nvSpPr>
        <p:spPr/>
        <p:txBody>
          <a:bodyPr rtlCol="0"/>
          <a:lstStyle/>
          <a:p>
            <a:pPr algn="ctr"/>
            <a:r>
              <a:rPr lang="el-GR" sz="2400" dirty="0"/>
              <a:t>Η οροθέτηση ενός συστήματος εκ του περιβάλλοντός του, μας επιτρέπει την διάκριση μεταξύ:</a:t>
            </a:r>
          </a:p>
        </p:txBody>
      </p:sp>
      <p:sp>
        <p:nvSpPr>
          <p:cNvPr id="27" name="Θέση κειμένου 26"/>
          <p:cNvSpPr>
            <a:spLocks noGrp="1"/>
          </p:cNvSpPr>
          <p:nvPr>
            <p:ph type="body" sz="quarter" idx="27"/>
          </p:nvPr>
        </p:nvSpPr>
        <p:spPr>
          <a:xfrm>
            <a:off x="2116206" y="1680136"/>
            <a:ext cx="4047052" cy="3991724"/>
          </a:xfrm>
        </p:spPr>
        <p:txBody>
          <a:bodyPr rtlCol="0"/>
          <a:lstStyle/>
          <a:p>
            <a:r>
              <a:rPr lang="el-GR" sz="3200" dirty="0">
                <a:latin typeface="+mj-lt"/>
              </a:rPr>
              <a:t>εσωτερικού </a:t>
            </a:r>
          </a:p>
          <a:p>
            <a:r>
              <a:rPr lang="el-GR" sz="3200" dirty="0">
                <a:latin typeface="+mj-lt"/>
              </a:rPr>
              <a:t>περιβάλλοντος</a:t>
            </a:r>
          </a:p>
          <a:p>
            <a:pPr rtl="0"/>
            <a:endParaRPr lang="el-GR" dirty="0"/>
          </a:p>
        </p:txBody>
      </p:sp>
      <p:sp>
        <p:nvSpPr>
          <p:cNvPr id="6" name="Θέση υποσέλιδου 5"/>
          <p:cNvSpPr>
            <a:spLocks noGrp="1"/>
          </p:cNvSpPr>
          <p:nvPr>
            <p:ph type="ftr" sz="quarter" idx="10"/>
          </p:nvPr>
        </p:nvSpPr>
        <p:spPr/>
        <p:txBody>
          <a:bodyPr rtlCol="0"/>
          <a:lstStyle/>
          <a:p>
            <a:pPr rtl="0"/>
            <a:r>
              <a:rPr lang="el-GR" dirty="0"/>
              <a:t>Προσθέστε υποσέλιδο</a:t>
            </a:r>
          </a:p>
        </p:txBody>
      </p:sp>
      <p:sp>
        <p:nvSpPr>
          <p:cNvPr id="7" name="Θέση αριθμού διαφάνειας 6"/>
          <p:cNvSpPr>
            <a:spLocks noGrp="1"/>
          </p:cNvSpPr>
          <p:nvPr>
            <p:ph type="sldNum" sz="quarter" idx="11"/>
          </p:nvPr>
        </p:nvSpPr>
        <p:spPr/>
        <p:txBody>
          <a:bodyPr rtlCol="0"/>
          <a:lstStyle/>
          <a:p>
            <a:pPr rtl="0"/>
            <a:fld id="{19B51A1E-902D-48AF-9020-955120F399B6}" type="slidenum">
              <a:rPr lang="el-GR" smtClean="0"/>
              <a:pPr rtl="0"/>
              <a:t>26</a:t>
            </a:fld>
            <a:endParaRPr lang="el-GR" dirty="0"/>
          </a:p>
        </p:txBody>
      </p:sp>
      <p:sp>
        <p:nvSpPr>
          <p:cNvPr id="34" name="Πλαίσιο κειμένου 33" descr="Σημείο τομής γραφήματος"/>
          <p:cNvSpPr txBox="1"/>
          <p:nvPr/>
        </p:nvSpPr>
        <p:spPr>
          <a:xfrm>
            <a:off x="5757395" y="2747531"/>
            <a:ext cx="405863" cy="1856935"/>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l-GR" dirty="0"/>
          </a:p>
        </p:txBody>
      </p:sp>
      <p:sp>
        <p:nvSpPr>
          <p:cNvPr id="36" name="TextBox 37">
            <a:extLst>
              <a:ext uri="{FF2B5EF4-FFF2-40B4-BE49-F238E27FC236}">
                <a16:creationId xmlns="" xmlns:a16="http://schemas.microsoft.com/office/drawing/2014/main" id="{93EA8AB7-17BD-4D13-A6A6-7C8C331114A4}"/>
              </a:ext>
            </a:extLst>
          </p:cNvPr>
          <p:cNvSpPr txBox="1"/>
          <p:nvPr/>
        </p:nvSpPr>
        <p:spPr>
          <a:xfrm>
            <a:off x="9543245" y="6099044"/>
            <a:ext cx="1673977"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extLst>
      <p:ext uri="{BB962C8B-B14F-4D97-AF65-F5344CB8AC3E}">
        <p14:creationId xmlns="" xmlns:p14="http://schemas.microsoft.com/office/powerpoint/2010/main" val="4092905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5257" y="205105"/>
            <a:ext cx="11631749" cy="810259"/>
          </a:xfrm>
        </p:spPr>
        <p:txBody>
          <a:bodyPr rtlCol="0"/>
          <a:lstStyle/>
          <a:p>
            <a:pPr algn="ctr"/>
            <a:r>
              <a:rPr lang="el-GR" sz="2400" b="1" dirty="0">
                <a:solidFill>
                  <a:schemeClr val="bg2">
                    <a:lumMod val="50000"/>
                  </a:schemeClr>
                </a:solidFill>
              </a:rPr>
              <a:t>«Χάρτης» των </a:t>
            </a:r>
            <a:r>
              <a:rPr lang="el-GR" sz="2400" b="1" dirty="0" err="1">
                <a:solidFill>
                  <a:schemeClr val="bg2">
                    <a:lumMod val="50000"/>
                  </a:schemeClr>
                </a:solidFill>
              </a:rPr>
              <a:t>stakeholders</a:t>
            </a:r>
            <a:r>
              <a:rPr lang="el-GR" sz="2400" b="1" dirty="0">
                <a:solidFill>
                  <a:schemeClr val="bg2">
                    <a:lumMod val="50000"/>
                  </a:schemeClr>
                </a:solidFill>
              </a:rPr>
              <a:t> στο περιβάλλον μιας τυπικής επιχείρησης</a:t>
            </a:r>
            <a:br>
              <a:rPr lang="el-GR" sz="2400" b="1" dirty="0">
                <a:solidFill>
                  <a:schemeClr val="bg2">
                    <a:lumMod val="50000"/>
                  </a:schemeClr>
                </a:solidFill>
              </a:rPr>
            </a:br>
            <a:endParaRPr lang="el-GR" sz="2400" b="1"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27</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56" name="Text Placeholder 24">
            <a:extLst>
              <a:ext uri="{FF2B5EF4-FFF2-40B4-BE49-F238E27FC236}">
                <a16:creationId xmlns="" xmlns:a16="http://schemas.microsoft.com/office/drawing/2014/main" id="{19D1DC9D-38BB-4CEE-A918-A2090701A377}"/>
              </a:ext>
            </a:extLst>
          </p:cNvPr>
          <p:cNvSpPr txBox="1">
            <a:spLocks/>
          </p:cNvSpPr>
          <p:nvPr/>
        </p:nvSpPr>
        <p:spPr>
          <a:xfrm>
            <a:off x="5416048" y="3487049"/>
            <a:ext cx="1406853" cy="4002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      Επιχείρηση</a:t>
            </a:r>
            <a:endParaRPr lang="el-GR" sz="1600" dirty="0"/>
          </a:p>
        </p:txBody>
      </p:sp>
      <p:cxnSp>
        <p:nvCxnSpPr>
          <p:cNvPr id="8" name="Ευθύγραμμο βέλος σύνδεσης 7">
            <a:extLst>
              <a:ext uri="{FF2B5EF4-FFF2-40B4-BE49-F238E27FC236}">
                <a16:creationId xmlns="" xmlns:a16="http://schemas.microsoft.com/office/drawing/2014/main" id="{085B5719-7188-496B-A9FF-33A3795EAD54}"/>
              </a:ext>
            </a:extLst>
          </p:cNvPr>
          <p:cNvCxnSpPr>
            <a:cxnSpLocks/>
          </p:cNvCxnSpPr>
          <p:nvPr/>
        </p:nvCxnSpPr>
        <p:spPr>
          <a:xfrm>
            <a:off x="5191009" y="3162248"/>
            <a:ext cx="379686" cy="149385"/>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 xmlns:a16="http://schemas.microsoft.com/office/drawing/2014/main" id="{3A616835-ABF5-4973-BAC0-FAFF7272193F}"/>
              </a:ext>
            </a:extLst>
          </p:cNvPr>
          <p:cNvCxnSpPr>
            <a:cxnSpLocks/>
          </p:cNvCxnSpPr>
          <p:nvPr/>
        </p:nvCxnSpPr>
        <p:spPr>
          <a:xfrm flipV="1">
            <a:off x="6148170" y="4123576"/>
            <a:ext cx="0" cy="409028"/>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 xmlns:a16="http://schemas.microsoft.com/office/drawing/2014/main" id="{9B5BD5C9-A587-4380-9AA9-8435F4C2EC7E}"/>
              </a:ext>
            </a:extLst>
          </p:cNvPr>
          <p:cNvCxnSpPr>
            <a:cxnSpLocks/>
          </p:cNvCxnSpPr>
          <p:nvPr/>
        </p:nvCxnSpPr>
        <p:spPr>
          <a:xfrm>
            <a:off x="6119475" y="2796449"/>
            <a:ext cx="0" cy="380101"/>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a:extLst>
              <a:ext uri="{FF2B5EF4-FFF2-40B4-BE49-F238E27FC236}">
                <a16:creationId xmlns="" xmlns:a16="http://schemas.microsoft.com/office/drawing/2014/main" id="{1F0A2123-7FFC-4E3E-A80F-2BD4BB41C7F2}"/>
              </a:ext>
            </a:extLst>
          </p:cNvPr>
          <p:cNvCxnSpPr>
            <a:cxnSpLocks/>
          </p:cNvCxnSpPr>
          <p:nvPr/>
        </p:nvCxnSpPr>
        <p:spPr>
          <a:xfrm flipH="1">
            <a:off x="6697842" y="3142354"/>
            <a:ext cx="378233" cy="188091"/>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Ευθύγραμμο βέλος σύνδεσης 45">
            <a:extLst>
              <a:ext uri="{FF2B5EF4-FFF2-40B4-BE49-F238E27FC236}">
                <a16:creationId xmlns="" xmlns:a16="http://schemas.microsoft.com/office/drawing/2014/main" id="{F945F142-7705-4B67-921A-762E13B5BD6C}"/>
              </a:ext>
            </a:extLst>
          </p:cNvPr>
          <p:cNvCxnSpPr>
            <a:cxnSpLocks/>
          </p:cNvCxnSpPr>
          <p:nvPr/>
        </p:nvCxnSpPr>
        <p:spPr>
          <a:xfrm flipH="1" flipV="1">
            <a:off x="6711424" y="4041266"/>
            <a:ext cx="392787" cy="20892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Τόξο 56">
            <a:extLst>
              <a:ext uri="{FF2B5EF4-FFF2-40B4-BE49-F238E27FC236}">
                <a16:creationId xmlns="" xmlns:a16="http://schemas.microsoft.com/office/drawing/2014/main" id="{85717B2A-26D5-44BF-A063-0F0CDFBFA9EE}"/>
              </a:ext>
            </a:extLst>
          </p:cNvPr>
          <p:cNvSpPr/>
          <p:nvPr/>
        </p:nvSpPr>
        <p:spPr>
          <a:xfrm rot="5400000">
            <a:off x="5776739" y="2963704"/>
            <a:ext cx="715058" cy="1295375"/>
          </a:xfrm>
          <a:prstGeom prst="arc">
            <a:avLst>
              <a:gd name="adj1" fmla="val 23988"/>
              <a:gd name="adj2" fmla="val 0"/>
            </a:avLst>
          </a:prstGeom>
          <a:ln w="7620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0" name="Τόξο 59">
            <a:extLst>
              <a:ext uri="{FF2B5EF4-FFF2-40B4-BE49-F238E27FC236}">
                <a16:creationId xmlns="" xmlns:a16="http://schemas.microsoft.com/office/drawing/2014/main" id="{2C740F34-0721-4F12-86E2-A7ED723AE95E}"/>
              </a:ext>
            </a:extLst>
          </p:cNvPr>
          <p:cNvSpPr/>
          <p:nvPr/>
        </p:nvSpPr>
        <p:spPr>
          <a:xfrm rot="5400000">
            <a:off x="7468120" y="2238816"/>
            <a:ext cx="793335" cy="1503505"/>
          </a:xfrm>
          <a:prstGeom prst="arc">
            <a:avLst>
              <a:gd name="adj1" fmla="val 23988"/>
              <a:gd name="adj2" fmla="val 0"/>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4" name="Τόξο 63">
            <a:extLst>
              <a:ext uri="{FF2B5EF4-FFF2-40B4-BE49-F238E27FC236}">
                <a16:creationId xmlns="" xmlns:a16="http://schemas.microsoft.com/office/drawing/2014/main" id="{03A2FD58-101E-470A-8439-7839A0FAAD07}"/>
              </a:ext>
            </a:extLst>
          </p:cNvPr>
          <p:cNvSpPr/>
          <p:nvPr/>
        </p:nvSpPr>
        <p:spPr>
          <a:xfrm rot="5400000">
            <a:off x="7468120" y="3756336"/>
            <a:ext cx="793335" cy="1503505"/>
          </a:xfrm>
          <a:prstGeom prst="arc">
            <a:avLst>
              <a:gd name="adj1" fmla="val 23988"/>
              <a:gd name="adj2" fmla="val 0"/>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5" name="Text Placeholder 24">
            <a:extLst>
              <a:ext uri="{FF2B5EF4-FFF2-40B4-BE49-F238E27FC236}">
                <a16:creationId xmlns="" xmlns:a16="http://schemas.microsoft.com/office/drawing/2014/main" id="{02E3198A-F9D2-4B21-8274-E19F6DFD013C}"/>
              </a:ext>
            </a:extLst>
          </p:cNvPr>
          <p:cNvSpPr txBox="1">
            <a:spLocks/>
          </p:cNvSpPr>
          <p:nvPr/>
        </p:nvSpPr>
        <p:spPr>
          <a:xfrm>
            <a:off x="7161360" y="2869158"/>
            <a:ext cx="1406853" cy="4002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Προμηθευτές</a:t>
            </a:r>
          </a:p>
        </p:txBody>
      </p:sp>
      <p:sp>
        <p:nvSpPr>
          <p:cNvPr id="66" name="Text Placeholder 24">
            <a:extLst>
              <a:ext uri="{FF2B5EF4-FFF2-40B4-BE49-F238E27FC236}">
                <a16:creationId xmlns="" xmlns:a16="http://schemas.microsoft.com/office/drawing/2014/main" id="{47C43937-2B73-47C2-9BE1-50778BF76AE6}"/>
              </a:ext>
            </a:extLst>
          </p:cNvPr>
          <p:cNvSpPr txBox="1">
            <a:spLocks/>
          </p:cNvSpPr>
          <p:nvPr/>
        </p:nvSpPr>
        <p:spPr>
          <a:xfrm>
            <a:off x="7209687" y="4364224"/>
            <a:ext cx="1406853" cy="4002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Πελάτες</a:t>
            </a:r>
          </a:p>
        </p:txBody>
      </p:sp>
      <p:sp>
        <p:nvSpPr>
          <p:cNvPr id="68" name="Τόξο 67">
            <a:extLst>
              <a:ext uri="{FF2B5EF4-FFF2-40B4-BE49-F238E27FC236}">
                <a16:creationId xmlns="" xmlns:a16="http://schemas.microsoft.com/office/drawing/2014/main" id="{8FFD42E6-9E67-4729-A55D-FFE6912D6692}"/>
              </a:ext>
            </a:extLst>
          </p:cNvPr>
          <p:cNvSpPr/>
          <p:nvPr/>
        </p:nvSpPr>
        <p:spPr>
          <a:xfrm rot="5400000">
            <a:off x="3994262" y="2238816"/>
            <a:ext cx="793335" cy="1503505"/>
          </a:xfrm>
          <a:prstGeom prst="arc">
            <a:avLst>
              <a:gd name="adj1" fmla="val 23988"/>
              <a:gd name="adj2" fmla="val 0"/>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9" name="Text Placeholder 24">
            <a:extLst>
              <a:ext uri="{FF2B5EF4-FFF2-40B4-BE49-F238E27FC236}">
                <a16:creationId xmlns="" xmlns:a16="http://schemas.microsoft.com/office/drawing/2014/main" id="{1C3A39B8-7C93-47A6-B46B-D60A052F1A36}"/>
              </a:ext>
            </a:extLst>
          </p:cNvPr>
          <p:cNvSpPr txBox="1">
            <a:spLocks/>
          </p:cNvSpPr>
          <p:nvPr/>
        </p:nvSpPr>
        <p:spPr>
          <a:xfrm>
            <a:off x="3687502" y="2869158"/>
            <a:ext cx="1406853" cy="4002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Ανταγωνιστές</a:t>
            </a:r>
          </a:p>
        </p:txBody>
      </p:sp>
      <p:sp>
        <p:nvSpPr>
          <p:cNvPr id="70" name="Τόξο 69">
            <a:extLst>
              <a:ext uri="{FF2B5EF4-FFF2-40B4-BE49-F238E27FC236}">
                <a16:creationId xmlns="" xmlns:a16="http://schemas.microsoft.com/office/drawing/2014/main" id="{727E1D80-7C61-4F08-AB78-EFA6460F9BBE}"/>
              </a:ext>
            </a:extLst>
          </p:cNvPr>
          <p:cNvSpPr/>
          <p:nvPr/>
        </p:nvSpPr>
        <p:spPr>
          <a:xfrm rot="5400000">
            <a:off x="4092213" y="3733882"/>
            <a:ext cx="793335" cy="1503505"/>
          </a:xfrm>
          <a:prstGeom prst="arc">
            <a:avLst>
              <a:gd name="adj1" fmla="val 23988"/>
              <a:gd name="adj2" fmla="val 0"/>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1" name="Text Placeholder 24">
            <a:extLst>
              <a:ext uri="{FF2B5EF4-FFF2-40B4-BE49-F238E27FC236}">
                <a16:creationId xmlns="" xmlns:a16="http://schemas.microsoft.com/office/drawing/2014/main" id="{D0790580-94EA-4CDC-86AB-05D0134435CA}"/>
              </a:ext>
            </a:extLst>
          </p:cNvPr>
          <p:cNvSpPr txBox="1">
            <a:spLocks/>
          </p:cNvSpPr>
          <p:nvPr/>
        </p:nvSpPr>
        <p:spPr>
          <a:xfrm>
            <a:off x="3833780" y="4258945"/>
            <a:ext cx="1406853" cy="4002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Ενώσεις εργαζομένων</a:t>
            </a:r>
          </a:p>
        </p:txBody>
      </p:sp>
      <p:cxnSp>
        <p:nvCxnSpPr>
          <p:cNvPr id="72" name="Ευθύγραμμο βέλος σύνδεσης 71">
            <a:extLst>
              <a:ext uri="{FF2B5EF4-FFF2-40B4-BE49-F238E27FC236}">
                <a16:creationId xmlns="" xmlns:a16="http://schemas.microsoft.com/office/drawing/2014/main" id="{5AA09ACC-07F1-4EA5-8721-A105F44B5DD6}"/>
              </a:ext>
            </a:extLst>
          </p:cNvPr>
          <p:cNvCxnSpPr>
            <a:cxnSpLocks/>
          </p:cNvCxnSpPr>
          <p:nvPr/>
        </p:nvCxnSpPr>
        <p:spPr>
          <a:xfrm flipV="1">
            <a:off x="5255142" y="3916691"/>
            <a:ext cx="315553" cy="22903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 Placeholder 24">
            <a:extLst>
              <a:ext uri="{FF2B5EF4-FFF2-40B4-BE49-F238E27FC236}">
                <a16:creationId xmlns="" xmlns:a16="http://schemas.microsoft.com/office/drawing/2014/main" id="{72A892B9-A72C-4097-A718-9C671524BBFA}"/>
              </a:ext>
            </a:extLst>
          </p:cNvPr>
          <p:cNvSpPr txBox="1">
            <a:spLocks/>
          </p:cNvSpPr>
          <p:nvPr/>
        </p:nvSpPr>
        <p:spPr>
          <a:xfrm>
            <a:off x="5444184" y="2219372"/>
            <a:ext cx="1406853" cy="4002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Εργαζόμενοι</a:t>
            </a:r>
            <a:endParaRPr lang="el-GR" sz="1600" dirty="0"/>
          </a:p>
        </p:txBody>
      </p:sp>
      <p:sp>
        <p:nvSpPr>
          <p:cNvPr id="74" name="Τόξο 73">
            <a:extLst>
              <a:ext uri="{FF2B5EF4-FFF2-40B4-BE49-F238E27FC236}">
                <a16:creationId xmlns="" xmlns:a16="http://schemas.microsoft.com/office/drawing/2014/main" id="{91F0C450-D8BA-4C9E-806E-EC40E92E15BF}"/>
              </a:ext>
            </a:extLst>
          </p:cNvPr>
          <p:cNvSpPr/>
          <p:nvPr/>
        </p:nvSpPr>
        <p:spPr>
          <a:xfrm rot="5400000">
            <a:off x="5776739" y="1696027"/>
            <a:ext cx="715058" cy="1295375"/>
          </a:xfrm>
          <a:prstGeom prst="arc">
            <a:avLst>
              <a:gd name="adj1" fmla="val 23988"/>
              <a:gd name="adj2" fmla="val 0"/>
            </a:avLst>
          </a:prstGeom>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5" name="Text Placeholder 24">
            <a:extLst>
              <a:ext uri="{FF2B5EF4-FFF2-40B4-BE49-F238E27FC236}">
                <a16:creationId xmlns="" xmlns:a16="http://schemas.microsoft.com/office/drawing/2014/main" id="{B7B2DD33-CDEA-4942-B4AC-E7B6FB8113A9}"/>
              </a:ext>
            </a:extLst>
          </p:cNvPr>
          <p:cNvSpPr txBox="1">
            <a:spLocks/>
          </p:cNvSpPr>
          <p:nvPr/>
        </p:nvSpPr>
        <p:spPr>
          <a:xfrm>
            <a:off x="5416047" y="4919252"/>
            <a:ext cx="1406853" cy="4002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Μέτοχοι</a:t>
            </a:r>
            <a:endParaRPr lang="el-GR" sz="1600" dirty="0"/>
          </a:p>
        </p:txBody>
      </p:sp>
      <p:sp>
        <p:nvSpPr>
          <p:cNvPr id="76" name="Τόξο 75">
            <a:extLst>
              <a:ext uri="{FF2B5EF4-FFF2-40B4-BE49-F238E27FC236}">
                <a16:creationId xmlns="" xmlns:a16="http://schemas.microsoft.com/office/drawing/2014/main" id="{3E8BED7F-CAD4-42CB-9F88-562AD5CE1C38}"/>
              </a:ext>
            </a:extLst>
          </p:cNvPr>
          <p:cNvSpPr/>
          <p:nvPr/>
        </p:nvSpPr>
        <p:spPr>
          <a:xfrm rot="5400000">
            <a:off x="5776738" y="4395907"/>
            <a:ext cx="715058" cy="1295375"/>
          </a:xfrm>
          <a:prstGeom prst="arc">
            <a:avLst>
              <a:gd name="adj1" fmla="val 23988"/>
              <a:gd name="adj2" fmla="val 0"/>
            </a:avLst>
          </a:prstGeom>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7" name="Τόξο 76">
            <a:extLst>
              <a:ext uri="{FF2B5EF4-FFF2-40B4-BE49-F238E27FC236}">
                <a16:creationId xmlns="" xmlns:a16="http://schemas.microsoft.com/office/drawing/2014/main" id="{9637D102-91C3-4C4F-A6D6-BDC36F1ECCC3}"/>
              </a:ext>
            </a:extLst>
          </p:cNvPr>
          <p:cNvSpPr/>
          <p:nvPr/>
        </p:nvSpPr>
        <p:spPr>
          <a:xfrm rot="5400000">
            <a:off x="3871967" y="668295"/>
            <a:ext cx="1037922" cy="1864878"/>
          </a:xfrm>
          <a:prstGeom prst="arc">
            <a:avLst>
              <a:gd name="adj1" fmla="val 23988"/>
              <a:gd name="adj2" fmla="val 0"/>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8" name="Τόξο 77">
            <a:extLst>
              <a:ext uri="{FF2B5EF4-FFF2-40B4-BE49-F238E27FC236}">
                <a16:creationId xmlns="" xmlns:a16="http://schemas.microsoft.com/office/drawing/2014/main" id="{77E24B61-C10A-43E4-96A0-F77DFF5B732D}"/>
              </a:ext>
            </a:extLst>
          </p:cNvPr>
          <p:cNvSpPr/>
          <p:nvPr/>
        </p:nvSpPr>
        <p:spPr>
          <a:xfrm rot="5400000">
            <a:off x="1954649" y="2763072"/>
            <a:ext cx="1037922" cy="1864878"/>
          </a:xfrm>
          <a:prstGeom prst="arc">
            <a:avLst>
              <a:gd name="adj1" fmla="val 23988"/>
              <a:gd name="adj2" fmla="val 0"/>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9" name="Τόξο 78">
            <a:extLst>
              <a:ext uri="{FF2B5EF4-FFF2-40B4-BE49-F238E27FC236}">
                <a16:creationId xmlns="" xmlns:a16="http://schemas.microsoft.com/office/drawing/2014/main" id="{60193F45-3C37-4C05-83DA-4B983C09D426}"/>
              </a:ext>
            </a:extLst>
          </p:cNvPr>
          <p:cNvSpPr/>
          <p:nvPr/>
        </p:nvSpPr>
        <p:spPr>
          <a:xfrm rot="5400000">
            <a:off x="3891824" y="5087504"/>
            <a:ext cx="1037922" cy="1864878"/>
          </a:xfrm>
          <a:prstGeom prst="arc">
            <a:avLst>
              <a:gd name="adj1" fmla="val 23988"/>
              <a:gd name="adj2" fmla="val 0"/>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0" name="Τόξο 79">
            <a:extLst>
              <a:ext uri="{FF2B5EF4-FFF2-40B4-BE49-F238E27FC236}">
                <a16:creationId xmlns="" xmlns:a16="http://schemas.microsoft.com/office/drawing/2014/main" id="{56BADDC7-586A-4B20-A6B4-192E55CD02CF}"/>
              </a:ext>
            </a:extLst>
          </p:cNvPr>
          <p:cNvSpPr/>
          <p:nvPr/>
        </p:nvSpPr>
        <p:spPr>
          <a:xfrm rot="5400000">
            <a:off x="7345825" y="5124918"/>
            <a:ext cx="1037922" cy="1864878"/>
          </a:xfrm>
          <a:prstGeom prst="arc">
            <a:avLst>
              <a:gd name="adj1" fmla="val 23988"/>
              <a:gd name="adj2" fmla="val 0"/>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1" name="Τόξο 80">
            <a:extLst>
              <a:ext uri="{FF2B5EF4-FFF2-40B4-BE49-F238E27FC236}">
                <a16:creationId xmlns="" xmlns:a16="http://schemas.microsoft.com/office/drawing/2014/main" id="{6E0E0BE5-8E06-4B7D-A151-A69D6190457C}"/>
              </a:ext>
            </a:extLst>
          </p:cNvPr>
          <p:cNvSpPr/>
          <p:nvPr/>
        </p:nvSpPr>
        <p:spPr>
          <a:xfrm rot="5400000">
            <a:off x="9091138" y="2763072"/>
            <a:ext cx="1037922" cy="1864878"/>
          </a:xfrm>
          <a:prstGeom prst="arc">
            <a:avLst>
              <a:gd name="adj1" fmla="val 23988"/>
              <a:gd name="adj2" fmla="val 0"/>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2" name="Τόξο 81">
            <a:extLst>
              <a:ext uri="{FF2B5EF4-FFF2-40B4-BE49-F238E27FC236}">
                <a16:creationId xmlns="" xmlns:a16="http://schemas.microsoft.com/office/drawing/2014/main" id="{B2080960-3AEE-44C3-AA0B-5D9265A7A4D7}"/>
              </a:ext>
            </a:extLst>
          </p:cNvPr>
          <p:cNvSpPr/>
          <p:nvPr/>
        </p:nvSpPr>
        <p:spPr>
          <a:xfrm rot="5400000">
            <a:off x="7328717" y="678242"/>
            <a:ext cx="1037922" cy="1864878"/>
          </a:xfrm>
          <a:prstGeom prst="arc">
            <a:avLst>
              <a:gd name="adj1" fmla="val 23988"/>
              <a:gd name="adj2" fmla="val 0"/>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3" name="Text Placeholder 24">
            <a:extLst>
              <a:ext uri="{FF2B5EF4-FFF2-40B4-BE49-F238E27FC236}">
                <a16:creationId xmlns="" xmlns:a16="http://schemas.microsoft.com/office/drawing/2014/main" id="{0F3D149E-1A84-4F91-994F-0535C8E1C95F}"/>
              </a:ext>
            </a:extLst>
          </p:cNvPr>
          <p:cNvSpPr txBox="1">
            <a:spLocks/>
          </p:cNvSpPr>
          <p:nvPr/>
        </p:nvSpPr>
        <p:spPr>
          <a:xfrm>
            <a:off x="1770183" y="3516420"/>
            <a:ext cx="1406853" cy="4002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Πολιτικά κόμματα</a:t>
            </a:r>
          </a:p>
        </p:txBody>
      </p:sp>
      <p:sp>
        <p:nvSpPr>
          <p:cNvPr id="84" name="Text Placeholder 24">
            <a:extLst>
              <a:ext uri="{FF2B5EF4-FFF2-40B4-BE49-F238E27FC236}">
                <a16:creationId xmlns="" xmlns:a16="http://schemas.microsoft.com/office/drawing/2014/main" id="{02F1F553-8960-4C6F-B803-EFE46202E560}"/>
              </a:ext>
            </a:extLst>
          </p:cNvPr>
          <p:cNvSpPr txBox="1">
            <a:spLocks/>
          </p:cNvSpPr>
          <p:nvPr/>
        </p:nvSpPr>
        <p:spPr>
          <a:xfrm>
            <a:off x="3707358" y="5872089"/>
            <a:ext cx="1406853" cy="4002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Κοινωνία</a:t>
            </a:r>
          </a:p>
        </p:txBody>
      </p:sp>
      <p:sp>
        <p:nvSpPr>
          <p:cNvPr id="85" name="Text Placeholder 24">
            <a:extLst>
              <a:ext uri="{FF2B5EF4-FFF2-40B4-BE49-F238E27FC236}">
                <a16:creationId xmlns="" xmlns:a16="http://schemas.microsoft.com/office/drawing/2014/main" id="{79FD1B1F-A902-4E3E-87B1-9CE3F72DCDA7}"/>
              </a:ext>
            </a:extLst>
          </p:cNvPr>
          <p:cNvSpPr txBox="1">
            <a:spLocks/>
          </p:cNvSpPr>
          <p:nvPr/>
        </p:nvSpPr>
        <p:spPr>
          <a:xfrm>
            <a:off x="3707358" y="1251522"/>
            <a:ext cx="1406853" cy="4002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Κρατικές τοπικές υπηρεσίες</a:t>
            </a:r>
          </a:p>
        </p:txBody>
      </p:sp>
      <p:sp>
        <p:nvSpPr>
          <p:cNvPr id="86" name="Text Placeholder 24">
            <a:extLst>
              <a:ext uri="{FF2B5EF4-FFF2-40B4-BE49-F238E27FC236}">
                <a16:creationId xmlns="" xmlns:a16="http://schemas.microsoft.com/office/drawing/2014/main" id="{DC8DEA9C-9103-4FEC-90FB-D046FAE08B10}"/>
              </a:ext>
            </a:extLst>
          </p:cNvPr>
          <p:cNvSpPr txBox="1">
            <a:spLocks/>
          </p:cNvSpPr>
          <p:nvPr/>
        </p:nvSpPr>
        <p:spPr>
          <a:xfrm>
            <a:off x="7144251" y="1413114"/>
            <a:ext cx="1406853" cy="4002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Εκπαιδευτικά ιδρύματα</a:t>
            </a:r>
          </a:p>
        </p:txBody>
      </p:sp>
      <p:sp>
        <p:nvSpPr>
          <p:cNvPr id="87" name="Text Placeholder 24">
            <a:extLst>
              <a:ext uri="{FF2B5EF4-FFF2-40B4-BE49-F238E27FC236}">
                <a16:creationId xmlns="" xmlns:a16="http://schemas.microsoft.com/office/drawing/2014/main" id="{D997B2CC-E2C6-4009-B120-774182C6A946}"/>
              </a:ext>
            </a:extLst>
          </p:cNvPr>
          <p:cNvSpPr txBox="1">
            <a:spLocks/>
          </p:cNvSpPr>
          <p:nvPr/>
        </p:nvSpPr>
        <p:spPr>
          <a:xfrm>
            <a:off x="7209687" y="5874510"/>
            <a:ext cx="1406853" cy="4002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Μελλοντικές γενιές</a:t>
            </a:r>
          </a:p>
        </p:txBody>
      </p:sp>
      <p:sp>
        <p:nvSpPr>
          <p:cNvPr id="88" name="Text Placeholder 24">
            <a:extLst>
              <a:ext uri="{FF2B5EF4-FFF2-40B4-BE49-F238E27FC236}">
                <a16:creationId xmlns="" xmlns:a16="http://schemas.microsoft.com/office/drawing/2014/main" id="{AB7BD756-667F-4AB4-9844-AA01E120C629}"/>
              </a:ext>
            </a:extLst>
          </p:cNvPr>
          <p:cNvSpPr txBox="1">
            <a:spLocks/>
          </p:cNvSpPr>
          <p:nvPr/>
        </p:nvSpPr>
        <p:spPr>
          <a:xfrm>
            <a:off x="8934574" y="3514840"/>
            <a:ext cx="1406853" cy="4002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Δικαστήρια &amp; θεσμικά όργανα</a:t>
            </a:r>
          </a:p>
        </p:txBody>
      </p:sp>
      <p:cxnSp>
        <p:nvCxnSpPr>
          <p:cNvPr id="89" name="Ευθύγραμμο βέλος σύνδεσης 88">
            <a:extLst>
              <a:ext uri="{FF2B5EF4-FFF2-40B4-BE49-F238E27FC236}">
                <a16:creationId xmlns="" xmlns:a16="http://schemas.microsoft.com/office/drawing/2014/main" id="{9FB93476-A3E1-4A3F-AD2F-50395EB2AEFD}"/>
              </a:ext>
            </a:extLst>
          </p:cNvPr>
          <p:cNvCxnSpPr>
            <a:cxnSpLocks/>
          </p:cNvCxnSpPr>
          <p:nvPr/>
        </p:nvCxnSpPr>
        <p:spPr>
          <a:xfrm flipV="1">
            <a:off x="3528525" y="3687185"/>
            <a:ext cx="1859387" cy="342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Ευθύγραμμο βέλος σύνδεσης 89">
            <a:extLst>
              <a:ext uri="{FF2B5EF4-FFF2-40B4-BE49-F238E27FC236}">
                <a16:creationId xmlns="" xmlns:a16="http://schemas.microsoft.com/office/drawing/2014/main" id="{3906FCC5-732D-4C5A-B010-94BECE274BA8}"/>
              </a:ext>
            </a:extLst>
          </p:cNvPr>
          <p:cNvCxnSpPr>
            <a:cxnSpLocks/>
          </p:cNvCxnSpPr>
          <p:nvPr/>
        </p:nvCxnSpPr>
        <p:spPr>
          <a:xfrm flipH="1" flipV="1">
            <a:off x="6907817" y="3682218"/>
            <a:ext cx="1643288" cy="1084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Ευθύγραμμο βέλος σύνδεσης 90">
            <a:extLst>
              <a:ext uri="{FF2B5EF4-FFF2-40B4-BE49-F238E27FC236}">
                <a16:creationId xmlns="" xmlns:a16="http://schemas.microsoft.com/office/drawing/2014/main" id="{ED1E97AC-7C28-4917-9DCA-46CE02101AB8}"/>
              </a:ext>
            </a:extLst>
          </p:cNvPr>
          <p:cNvCxnSpPr>
            <a:cxnSpLocks/>
          </p:cNvCxnSpPr>
          <p:nvPr/>
        </p:nvCxnSpPr>
        <p:spPr>
          <a:xfrm>
            <a:off x="4831311" y="2168298"/>
            <a:ext cx="946318" cy="97405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Ευθύγραμμο βέλος σύνδεσης 91">
            <a:extLst>
              <a:ext uri="{FF2B5EF4-FFF2-40B4-BE49-F238E27FC236}">
                <a16:creationId xmlns="" xmlns:a16="http://schemas.microsoft.com/office/drawing/2014/main" id="{53660A51-586F-4BBC-94CB-11EE3D7DABDE}"/>
              </a:ext>
            </a:extLst>
          </p:cNvPr>
          <p:cNvCxnSpPr>
            <a:cxnSpLocks/>
          </p:cNvCxnSpPr>
          <p:nvPr/>
        </p:nvCxnSpPr>
        <p:spPr>
          <a:xfrm flipH="1">
            <a:off x="6513015" y="2130905"/>
            <a:ext cx="838063" cy="1072777"/>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Ευθύγραμμο βέλος σύνδεσης 95">
            <a:extLst>
              <a:ext uri="{FF2B5EF4-FFF2-40B4-BE49-F238E27FC236}">
                <a16:creationId xmlns="" xmlns:a16="http://schemas.microsoft.com/office/drawing/2014/main" id="{1B58CCE5-D899-428A-A410-06A769BC3479}"/>
              </a:ext>
            </a:extLst>
          </p:cNvPr>
          <p:cNvCxnSpPr>
            <a:cxnSpLocks/>
          </p:cNvCxnSpPr>
          <p:nvPr/>
        </p:nvCxnSpPr>
        <p:spPr>
          <a:xfrm flipV="1">
            <a:off x="4952089" y="4088967"/>
            <a:ext cx="846123" cy="1382497"/>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Ευθύγραμμο βέλος σύνδεσης 99">
            <a:extLst>
              <a:ext uri="{FF2B5EF4-FFF2-40B4-BE49-F238E27FC236}">
                <a16:creationId xmlns="" xmlns:a16="http://schemas.microsoft.com/office/drawing/2014/main" id="{7E39824E-F82C-4AA8-A1A5-175CBAA4CC31}"/>
              </a:ext>
            </a:extLst>
          </p:cNvPr>
          <p:cNvCxnSpPr>
            <a:cxnSpLocks/>
          </p:cNvCxnSpPr>
          <p:nvPr/>
        </p:nvCxnSpPr>
        <p:spPr>
          <a:xfrm flipH="1" flipV="1">
            <a:off x="6455594" y="4144338"/>
            <a:ext cx="1007400" cy="132712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62336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Ομάδα 18" descr="Θέση εικόνας"/>
          <p:cNvGrpSpPr/>
          <p:nvPr/>
        </p:nvGrpSpPr>
        <p:grpSpPr>
          <a:xfrm>
            <a:off x="323999" y="310351"/>
            <a:ext cx="4320000" cy="6120000"/>
            <a:chOff x="180000" y="180000"/>
            <a:chExt cx="4330700" cy="6292683"/>
          </a:xfrm>
        </p:grpSpPr>
        <p:sp>
          <p:nvSpPr>
            <p:cNvPr id="20"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3" name="Τίτλος 2"/>
          <p:cNvSpPr>
            <a:spLocks noGrp="1"/>
          </p:cNvSpPr>
          <p:nvPr>
            <p:ph type="title"/>
          </p:nvPr>
        </p:nvSpPr>
        <p:spPr>
          <a:xfrm>
            <a:off x="5297268" y="981980"/>
            <a:ext cx="6660100" cy="432000"/>
          </a:xfrm>
        </p:spPr>
        <p:txBody>
          <a:bodyPr rtlCol="0"/>
          <a:lstStyle/>
          <a:p>
            <a:pPr algn="ctr"/>
            <a:r>
              <a:rPr lang="en-US" sz="2800" b="1" dirty="0">
                <a:solidFill>
                  <a:schemeClr val="bg2">
                    <a:lumMod val="50000"/>
                  </a:schemeClr>
                </a:solidFill>
              </a:rPr>
              <a:t>4   </a:t>
            </a:r>
            <a:r>
              <a:rPr lang="el-GR" sz="2800" b="1" dirty="0">
                <a:solidFill>
                  <a:schemeClr val="bg2">
                    <a:lumMod val="50000"/>
                  </a:schemeClr>
                </a:solidFill>
              </a:rPr>
              <a:t>γενικές κατηγορίες</a:t>
            </a:r>
            <a:r>
              <a:rPr lang="en-US" sz="2800" b="1" dirty="0">
                <a:solidFill>
                  <a:schemeClr val="bg2">
                    <a:lumMod val="50000"/>
                  </a:schemeClr>
                </a:solidFill>
              </a:rPr>
              <a:t> </a:t>
            </a:r>
            <a:r>
              <a:rPr lang="el-GR" sz="2800" b="1" dirty="0">
                <a:solidFill>
                  <a:schemeClr val="bg2">
                    <a:lumMod val="50000"/>
                  </a:schemeClr>
                </a:solidFill>
              </a:rPr>
              <a:t>εξωτερικού </a:t>
            </a:r>
            <a:br>
              <a:rPr lang="el-GR" sz="2800" b="1" dirty="0">
                <a:solidFill>
                  <a:schemeClr val="bg2">
                    <a:lumMod val="50000"/>
                  </a:schemeClr>
                </a:solidFill>
              </a:rPr>
            </a:br>
            <a:r>
              <a:rPr lang="el-GR" sz="2800" b="1" dirty="0">
                <a:solidFill>
                  <a:schemeClr val="bg2">
                    <a:lumMod val="50000"/>
                  </a:schemeClr>
                </a:solidFill>
              </a:rPr>
              <a:t>περιβάλλοντος επιχείρησης</a:t>
            </a:r>
          </a:p>
        </p:txBody>
      </p:sp>
      <p:sp>
        <p:nvSpPr>
          <p:cNvPr id="6" name="Θέση κειμένου 5"/>
          <p:cNvSpPr>
            <a:spLocks noGrp="1"/>
          </p:cNvSpPr>
          <p:nvPr>
            <p:ph type="body" sz="quarter" idx="35"/>
          </p:nvPr>
        </p:nvSpPr>
        <p:spPr>
          <a:xfrm>
            <a:off x="6502388" y="2951899"/>
            <a:ext cx="1872000" cy="360000"/>
          </a:xfrm>
        </p:spPr>
        <p:txBody>
          <a:bodyPr rtlCol="0"/>
          <a:lstStyle/>
          <a:p>
            <a:pPr algn="ctr"/>
            <a:r>
              <a:rPr lang="el-GR" b="1" dirty="0"/>
              <a:t>Οικονομικό</a:t>
            </a:r>
          </a:p>
        </p:txBody>
      </p:sp>
      <p:sp>
        <p:nvSpPr>
          <p:cNvPr id="13" name="Θέση κειμένου 12"/>
          <p:cNvSpPr>
            <a:spLocks noGrp="1"/>
          </p:cNvSpPr>
          <p:nvPr>
            <p:ph type="body" sz="quarter" idx="45"/>
          </p:nvPr>
        </p:nvSpPr>
        <p:spPr>
          <a:xfrm>
            <a:off x="6417214" y="4686143"/>
            <a:ext cx="1872000" cy="360000"/>
          </a:xfrm>
        </p:spPr>
        <p:txBody>
          <a:bodyPr rtlCol="0"/>
          <a:lstStyle/>
          <a:p>
            <a:pPr algn="ctr"/>
            <a:r>
              <a:rPr lang="el-GR" b="1" dirty="0"/>
              <a:t>Κοινωνικό</a:t>
            </a:r>
          </a:p>
        </p:txBody>
      </p:sp>
      <p:sp>
        <p:nvSpPr>
          <p:cNvPr id="8" name="Θέση κειμένου 7"/>
          <p:cNvSpPr>
            <a:spLocks noGrp="1"/>
          </p:cNvSpPr>
          <p:nvPr>
            <p:ph type="body" sz="quarter" idx="37"/>
          </p:nvPr>
        </p:nvSpPr>
        <p:spPr>
          <a:xfrm>
            <a:off x="9899948" y="2951899"/>
            <a:ext cx="1872000" cy="360000"/>
          </a:xfrm>
        </p:spPr>
        <p:txBody>
          <a:bodyPr rtlCol="0"/>
          <a:lstStyle/>
          <a:p>
            <a:pPr algn="ctr"/>
            <a:r>
              <a:rPr lang="el-GR" b="1" dirty="0"/>
              <a:t>Τεχνολογικό</a:t>
            </a:r>
          </a:p>
        </p:txBody>
      </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28</a:t>
            </a:fld>
            <a:endParaRPr lang="el-GR" dirty="0"/>
          </a:p>
        </p:txBody>
      </p:sp>
      <p:sp>
        <p:nvSpPr>
          <p:cNvPr id="25" name="Text Placeholder 24"/>
          <p:cNvSpPr>
            <a:spLocks noGrp="1"/>
          </p:cNvSpPr>
          <p:nvPr>
            <p:ph type="body" sz="quarter" idx="46"/>
          </p:nvPr>
        </p:nvSpPr>
        <p:spPr>
          <a:xfrm>
            <a:off x="6520815" y="5353050"/>
            <a:ext cx="1871992" cy="771525"/>
          </a:xfrm>
        </p:spPr>
        <p:txBody>
          <a:bodyPr/>
          <a:lstStyle/>
          <a:p>
            <a:pPr algn="ctr"/>
            <a:r>
              <a:rPr lang="el-GR" dirty="0"/>
              <a:t>Αξίες, πεποιθήσεις</a:t>
            </a:r>
          </a:p>
        </p:txBody>
      </p:sp>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2" name="Γραφικό 4" descr="Κέρματα"/>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15977" y="2931120"/>
            <a:ext cx="360045" cy="360045"/>
          </a:xfrm>
          <a:prstGeom prst="rect">
            <a:avLst/>
          </a:prstGeom>
        </p:spPr>
      </p:pic>
      <p:sp>
        <p:nvSpPr>
          <p:cNvPr id="28" name="Text Placeholder 24">
            <a:extLst>
              <a:ext uri="{FF2B5EF4-FFF2-40B4-BE49-F238E27FC236}">
                <a16:creationId xmlns="" xmlns:a16="http://schemas.microsoft.com/office/drawing/2014/main" id="{52B59755-7D31-465D-A8AF-17C6801A3EB6}"/>
              </a:ext>
            </a:extLst>
          </p:cNvPr>
          <p:cNvSpPr txBox="1">
            <a:spLocks/>
          </p:cNvSpPr>
          <p:nvPr/>
        </p:nvSpPr>
        <p:spPr>
          <a:xfrm>
            <a:off x="6502389" y="3718077"/>
            <a:ext cx="1871992"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Κεφάλαιο, εργασία, τιμές, παραγωγικότητα, πελάτες, </a:t>
            </a:r>
            <a:r>
              <a:rPr lang="el-GR" dirty="0" err="1"/>
              <a:t>κ.λ.π</a:t>
            </a:r>
            <a:endParaRPr lang="el-GR" dirty="0"/>
          </a:p>
          <a:p>
            <a:pPr algn="ctr"/>
            <a:r>
              <a:rPr lang="el-GR" dirty="0"/>
              <a:t> </a:t>
            </a:r>
          </a:p>
        </p:txBody>
      </p:sp>
      <p:pic>
        <p:nvPicPr>
          <p:cNvPr id="18" name="Γραφικό 17" descr="Φορητός υπολογιστής">
            <a:extLst>
              <a:ext uri="{FF2B5EF4-FFF2-40B4-BE49-F238E27FC236}">
                <a16:creationId xmlns="" xmlns:a16="http://schemas.microsoft.com/office/drawing/2014/main" id="{6844C0B5-8F60-4F4B-8E0B-5BEA678F30C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386117" y="2940035"/>
            <a:ext cx="409375" cy="409375"/>
          </a:xfrm>
          <a:prstGeom prst="rect">
            <a:avLst/>
          </a:prstGeom>
        </p:spPr>
      </p:pic>
      <p:pic>
        <p:nvPicPr>
          <p:cNvPr id="24" name="Γραφικό 23" descr="Λίστα">
            <a:extLst>
              <a:ext uri="{FF2B5EF4-FFF2-40B4-BE49-F238E27FC236}">
                <a16:creationId xmlns="" xmlns:a16="http://schemas.microsoft.com/office/drawing/2014/main" id="{96746A9A-F0E5-4B3B-8E5F-AC71E073A14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915976" y="4686143"/>
            <a:ext cx="360045" cy="360045"/>
          </a:xfrm>
          <a:prstGeom prst="rect">
            <a:avLst/>
          </a:prstGeom>
        </p:spPr>
      </p:pic>
      <p:sp>
        <p:nvSpPr>
          <p:cNvPr id="30" name="Θέση κειμένου 12">
            <a:extLst>
              <a:ext uri="{FF2B5EF4-FFF2-40B4-BE49-F238E27FC236}">
                <a16:creationId xmlns="" xmlns:a16="http://schemas.microsoft.com/office/drawing/2014/main" id="{A33AA4B3-3309-4EAA-8549-D376E3EE084F}"/>
              </a:ext>
            </a:extLst>
          </p:cNvPr>
          <p:cNvSpPr txBox="1">
            <a:spLocks/>
          </p:cNvSpPr>
          <p:nvPr/>
        </p:nvSpPr>
        <p:spPr>
          <a:xfrm>
            <a:off x="9899948" y="4670581"/>
            <a:ext cx="1872000"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b="1" dirty="0"/>
              <a:t>Πολιτικό</a:t>
            </a:r>
          </a:p>
        </p:txBody>
      </p:sp>
      <p:pic>
        <p:nvPicPr>
          <p:cNvPr id="33" name="Γραφικό 32" descr="Λέκτορας">
            <a:extLst>
              <a:ext uri="{FF2B5EF4-FFF2-40B4-BE49-F238E27FC236}">
                <a16:creationId xmlns="" xmlns:a16="http://schemas.microsoft.com/office/drawing/2014/main" id="{3441F8D1-6868-43CA-90F5-1D600A0A1F2D}"/>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9382625" y="4677461"/>
            <a:ext cx="409375" cy="409375"/>
          </a:xfrm>
          <a:prstGeom prst="rect">
            <a:avLst/>
          </a:prstGeom>
        </p:spPr>
      </p:pic>
      <p:sp>
        <p:nvSpPr>
          <p:cNvPr id="35" name="Text Placeholder 24">
            <a:extLst>
              <a:ext uri="{FF2B5EF4-FFF2-40B4-BE49-F238E27FC236}">
                <a16:creationId xmlns="" xmlns:a16="http://schemas.microsoft.com/office/drawing/2014/main" id="{5C0379AE-ADF8-4A6D-B71B-4017BBED30C1}"/>
              </a:ext>
            </a:extLst>
          </p:cNvPr>
          <p:cNvSpPr txBox="1">
            <a:spLocks/>
          </p:cNvSpPr>
          <p:nvPr/>
        </p:nvSpPr>
        <p:spPr>
          <a:xfrm>
            <a:off x="6095998" y="5969521"/>
            <a:ext cx="5533589"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Το οικονομικό περιβάλλον της επιχείρησης εκφράζει τις απαιτήσεις των διαφόρων ομάδων που ήδη έχουν δράση ή επιθυμούν να δράσουν σε αυτό</a:t>
            </a:r>
          </a:p>
          <a:p>
            <a:pPr algn="ctr"/>
            <a:endParaRPr lang="el-GR" sz="1600" dirty="0"/>
          </a:p>
        </p:txBody>
      </p:sp>
      <p:sp>
        <p:nvSpPr>
          <p:cNvPr id="37" name="Γραφικό 35" descr="Δίκτυο">
            <a:extLst>
              <a:ext uri="{FF2B5EF4-FFF2-40B4-BE49-F238E27FC236}">
                <a16:creationId xmlns="" xmlns:a16="http://schemas.microsoft.com/office/drawing/2014/main" id="{F00C7549-7B82-43A0-A775-5750429334FB}"/>
              </a:ext>
            </a:extLst>
          </p:cNvPr>
          <p:cNvSpPr/>
          <p:nvPr/>
        </p:nvSpPr>
        <p:spPr>
          <a:xfrm>
            <a:off x="6171231" y="5934903"/>
            <a:ext cx="185468" cy="226275"/>
          </a:xfrm>
          <a:custGeom>
            <a:avLst/>
            <a:gdLst>
              <a:gd name="connsiteX0" fmla="*/ 717917 w 723900"/>
              <a:gd name="connsiteY0" fmla="*/ 242411 h 685800"/>
              <a:gd name="connsiteX1" fmla="*/ 617905 w 723900"/>
              <a:gd name="connsiteY1" fmla="*/ 201454 h 685800"/>
              <a:gd name="connsiteX2" fmla="*/ 571232 w 723900"/>
              <a:gd name="connsiteY2" fmla="*/ 282416 h 685800"/>
              <a:gd name="connsiteX3" fmla="*/ 448360 w 723900"/>
              <a:gd name="connsiteY3" fmla="*/ 333851 h 685800"/>
              <a:gd name="connsiteX4" fmla="*/ 384542 w 723900"/>
              <a:gd name="connsiteY4" fmla="*/ 289084 h 685800"/>
              <a:gd name="connsiteX5" fmla="*/ 384542 w 723900"/>
              <a:gd name="connsiteY5" fmla="*/ 156686 h 685800"/>
              <a:gd name="connsiteX6" fmla="*/ 441692 w 723900"/>
              <a:gd name="connsiteY6" fmla="*/ 83344 h 685800"/>
              <a:gd name="connsiteX7" fmla="*/ 365492 w 723900"/>
              <a:gd name="connsiteY7" fmla="*/ 7144 h 685800"/>
              <a:gd name="connsiteX8" fmla="*/ 365492 w 723900"/>
              <a:gd name="connsiteY8" fmla="*/ 7144 h 685800"/>
              <a:gd name="connsiteX9" fmla="*/ 289292 w 723900"/>
              <a:gd name="connsiteY9" fmla="*/ 83344 h 685800"/>
              <a:gd name="connsiteX10" fmla="*/ 346442 w 723900"/>
              <a:gd name="connsiteY10" fmla="*/ 156686 h 685800"/>
              <a:gd name="connsiteX11" fmla="*/ 346442 w 723900"/>
              <a:gd name="connsiteY11" fmla="*/ 288131 h 685800"/>
              <a:gd name="connsiteX12" fmla="*/ 282625 w 723900"/>
              <a:gd name="connsiteY12" fmla="*/ 332899 h 685800"/>
              <a:gd name="connsiteX13" fmla="*/ 159752 w 723900"/>
              <a:gd name="connsiteY13" fmla="*/ 281464 h 685800"/>
              <a:gd name="connsiteX14" fmla="*/ 113080 w 723900"/>
              <a:gd name="connsiteY14" fmla="*/ 200501 h 685800"/>
              <a:gd name="connsiteX15" fmla="*/ 13067 w 723900"/>
              <a:gd name="connsiteY15" fmla="*/ 241459 h 685800"/>
              <a:gd name="connsiteX16" fmla="*/ 54025 w 723900"/>
              <a:gd name="connsiteY16" fmla="*/ 341471 h 685800"/>
              <a:gd name="connsiteX17" fmla="*/ 143560 w 723900"/>
              <a:gd name="connsiteY17" fmla="*/ 316706 h 685800"/>
              <a:gd name="connsiteX18" fmla="*/ 269290 w 723900"/>
              <a:gd name="connsiteY18" fmla="*/ 368141 h 685800"/>
              <a:gd name="connsiteX19" fmla="*/ 268337 w 723900"/>
              <a:gd name="connsiteY19" fmla="*/ 380524 h 685800"/>
              <a:gd name="connsiteX20" fmla="*/ 287387 w 723900"/>
              <a:gd name="connsiteY20" fmla="*/ 437674 h 685800"/>
              <a:gd name="connsiteX21" fmla="*/ 188327 w 723900"/>
              <a:gd name="connsiteY21" fmla="*/ 537686 h 685800"/>
              <a:gd name="connsiteX22" fmla="*/ 95935 w 723900"/>
              <a:gd name="connsiteY22" fmla="*/ 549116 h 685800"/>
              <a:gd name="connsiteX23" fmla="*/ 95935 w 723900"/>
              <a:gd name="connsiteY23" fmla="*/ 656749 h 685800"/>
              <a:gd name="connsiteX24" fmla="*/ 203567 w 723900"/>
              <a:gd name="connsiteY24" fmla="*/ 656749 h 685800"/>
              <a:gd name="connsiteX25" fmla="*/ 214997 w 723900"/>
              <a:gd name="connsiteY25" fmla="*/ 564356 h 685800"/>
              <a:gd name="connsiteX26" fmla="*/ 315962 w 723900"/>
              <a:gd name="connsiteY26" fmla="*/ 463391 h 685800"/>
              <a:gd name="connsiteX27" fmla="*/ 363587 w 723900"/>
              <a:gd name="connsiteY27" fmla="*/ 476726 h 685800"/>
              <a:gd name="connsiteX28" fmla="*/ 365492 w 723900"/>
              <a:gd name="connsiteY28" fmla="*/ 476726 h 685800"/>
              <a:gd name="connsiteX29" fmla="*/ 367397 w 723900"/>
              <a:gd name="connsiteY29" fmla="*/ 476726 h 685800"/>
              <a:gd name="connsiteX30" fmla="*/ 415022 w 723900"/>
              <a:gd name="connsiteY30" fmla="*/ 463391 h 685800"/>
              <a:gd name="connsiteX31" fmla="*/ 515987 w 723900"/>
              <a:gd name="connsiteY31" fmla="*/ 564356 h 685800"/>
              <a:gd name="connsiteX32" fmla="*/ 527417 w 723900"/>
              <a:gd name="connsiteY32" fmla="*/ 657701 h 685800"/>
              <a:gd name="connsiteX33" fmla="*/ 635050 w 723900"/>
              <a:gd name="connsiteY33" fmla="*/ 657701 h 685800"/>
              <a:gd name="connsiteX34" fmla="*/ 635050 w 723900"/>
              <a:gd name="connsiteY34" fmla="*/ 550069 h 685800"/>
              <a:gd name="connsiteX35" fmla="*/ 542657 w 723900"/>
              <a:gd name="connsiteY35" fmla="*/ 538639 h 685800"/>
              <a:gd name="connsiteX36" fmla="*/ 443597 w 723900"/>
              <a:gd name="connsiteY36" fmla="*/ 438626 h 685800"/>
              <a:gd name="connsiteX37" fmla="*/ 462647 w 723900"/>
              <a:gd name="connsiteY37" fmla="*/ 381476 h 685800"/>
              <a:gd name="connsiteX38" fmla="*/ 461695 w 723900"/>
              <a:gd name="connsiteY38" fmla="*/ 369094 h 685800"/>
              <a:gd name="connsiteX39" fmla="*/ 587425 w 723900"/>
              <a:gd name="connsiteY39" fmla="*/ 317659 h 685800"/>
              <a:gd name="connsiteX40" fmla="*/ 676960 w 723900"/>
              <a:gd name="connsiteY40" fmla="*/ 342424 h 685800"/>
              <a:gd name="connsiteX41" fmla="*/ 717917 w 723900"/>
              <a:gd name="connsiteY41" fmla="*/ 242411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3900" h="685800">
                <a:moveTo>
                  <a:pt x="717917" y="242411"/>
                </a:moveTo>
                <a:cubicBezTo>
                  <a:pt x="701725" y="203359"/>
                  <a:pt x="656957" y="185261"/>
                  <a:pt x="617905" y="201454"/>
                </a:cubicBezTo>
                <a:cubicBezTo>
                  <a:pt x="585520" y="214789"/>
                  <a:pt x="566470" y="249079"/>
                  <a:pt x="571232" y="282416"/>
                </a:cubicBezTo>
                <a:lnTo>
                  <a:pt x="448360" y="333851"/>
                </a:lnTo>
                <a:cubicBezTo>
                  <a:pt x="435025" y="310991"/>
                  <a:pt x="411212" y="293846"/>
                  <a:pt x="384542" y="289084"/>
                </a:cubicBezTo>
                <a:lnTo>
                  <a:pt x="384542" y="156686"/>
                </a:lnTo>
                <a:cubicBezTo>
                  <a:pt x="416927" y="148114"/>
                  <a:pt x="441692" y="118586"/>
                  <a:pt x="441692" y="83344"/>
                </a:cubicBezTo>
                <a:cubicBezTo>
                  <a:pt x="441692" y="41434"/>
                  <a:pt x="407402" y="7144"/>
                  <a:pt x="365492" y="7144"/>
                </a:cubicBezTo>
                <a:lnTo>
                  <a:pt x="365492" y="7144"/>
                </a:lnTo>
                <a:cubicBezTo>
                  <a:pt x="323582" y="7144"/>
                  <a:pt x="289292" y="41434"/>
                  <a:pt x="289292" y="83344"/>
                </a:cubicBezTo>
                <a:cubicBezTo>
                  <a:pt x="289292" y="118586"/>
                  <a:pt x="314057" y="148114"/>
                  <a:pt x="346442" y="156686"/>
                </a:cubicBezTo>
                <a:lnTo>
                  <a:pt x="346442" y="288131"/>
                </a:lnTo>
                <a:cubicBezTo>
                  <a:pt x="318820" y="292894"/>
                  <a:pt x="295960" y="310039"/>
                  <a:pt x="282625" y="332899"/>
                </a:cubicBezTo>
                <a:lnTo>
                  <a:pt x="159752" y="281464"/>
                </a:lnTo>
                <a:cubicBezTo>
                  <a:pt x="164515" y="248126"/>
                  <a:pt x="146417" y="213836"/>
                  <a:pt x="113080" y="200501"/>
                </a:cubicBezTo>
                <a:cubicBezTo>
                  <a:pt x="74027" y="184309"/>
                  <a:pt x="29260" y="202406"/>
                  <a:pt x="13067" y="241459"/>
                </a:cubicBezTo>
                <a:cubicBezTo>
                  <a:pt x="-3125" y="280511"/>
                  <a:pt x="14972" y="325279"/>
                  <a:pt x="54025" y="341471"/>
                </a:cubicBezTo>
                <a:cubicBezTo>
                  <a:pt x="86410" y="354806"/>
                  <a:pt x="123557" y="344329"/>
                  <a:pt x="143560" y="316706"/>
                </a:cubicBezTo>
                <a:lnTo>
                  <a:pt x="269290" y="368141"/>
                </a:lnTo>
                <a:cubicBezTo>
                  <a:pt x="268337" y="371951"/>
                  <a:pt x="268337" y="376714"/>
                  <a:pt x="268337" y="380524"/>
                </a:cubicBezTo>
                <a:cubicBezTo>
                  <a:pt x="268337" y="401479"/>
                  <a:pt x="275005" y="421481"/>
                  <a:pt x="287387" y="437674"/>
                </a:cubicBezTo>
                <a:lnTo>
                  <a:pt x="188327" y="537686"/>
                </a:lnTo>
                <a:cubicBezTo>
                  <a:pt x="158800" y="520541"/>
                  <a:pt x="120700" y="524351"/>
                  <a:pt x="95935" y="549116"/>
                </a:cubicBezTo>
                <a:cubicBezTo>
                  <a:pt x="66407" y="578644"/>
                  <a:pt x="66407" y="627221"/>
                  <a:pt x="95935" y="656749"/>
                </a:cubicBezTo>
                <a:cubicBezTo>
                  <a:pt x="125462" y="686276"/>
                  <a:pt x="174040" y="686276"/>
                  <a:pt x="203567" y="656749"/>
                </a:cubicBezTo>
                <a:cubicBezTo>
                  <a:pt x="228332" y="631984"/>
                  <a:pt x="232142" y="593884"/>
                  <a:pt x="214997" y="564356"/>
                </a:cubicBezTo>
                <a:lnTo>
                  <a:pt x="315962" y="463391"/>
                </a:lnTo>
                <a:cubicBezTo>
                  <a:pt x="330250" y="471964"/>
                  <a:pt x="346442" y="476726"/>
                  <a:pt x="363587" y="476726"/>
                </a:cubicBezTo>
                <a:cubicBezTo>
                  <a:pt x="364540" y="476726"/>
                  <a:pt x="364540" y="476726"/>
                  <a:pt x="365492" y="476726"/>
                </a:cubicBezTo>
                <a:cubicBezTo>
                  <a:pt x="366445" y="476726"/>
                  <a:pt x="366445" y="476726"/>
                  <a:pt x="367397" y="476726"/>
                </a:cubicBezTo>
                <a:cubicBezTo>
                  <a:pt x="384542" y="476726"/>
                  <a:pt x="400735" y="471964"/>
                  <a:pt x="415022" y="463391"/>
                </a:cubicBezTo>
                <a:lnTo>
                  <a:pt x="515987" y="564356"/>
                </a:lnTo>
                <a:cubicBezTo>
                  <a:pt x="498842" y="593884"/>
                  <a:pt x="502652" y="631984"/>
                  <a:pt x="527417" y="657701"/>
                </a:cubicBezTo>
                <a:cubicBezTo>
                  <a:pt x="556945" y="687229"/>
                  <a:pt x="605522" y="687229"/>
                  <a:pt x="635050" y="657701"/>
                </a:cubicBezTo>
                <a:cubicBezTo>
                  <a:pt x="664577" y="628174"/>
                  <a:pt x="664577" y="579596"/>
                  <a:pt x="635050" y="550069"/>
                </a:cubicBezTo>
                <a:cubicBezTo>
                  <a:pt x="610285" y="525304"/>
                  <a:pt x="572185" y="521494"/>
                  <a:pt x="542657" y="538639"/>
                </a:cubicBezTo>
                <a:lnTo>
                  <a:pt x="443597" y="438626"/>
                </a:lnTo>
                <a:cubicBezTo>
                  <a:pt x="455980" y="422434"/>
                  <a:pt x="462647" y="403384"/>
                  <a:pt x="462647" y="381476"/>
                </a:cubicBezTo>
                <a:cubicBezTo>
                  <a:pt x="462647" y="377666"/>
                  <a:pt x="462647" y="372904"/>
                  <a:pt x="461695" y="369094"/>
                </a:cubicBezTo>
                <a:lnTo>
                  <a:pt x="587425" y="317659"/>
                </a:lnTo>
                <a:cubicBezTo>
                  <a:pt x="607427" y="344329"/>
                  <a:pt x="644575" y="355759"/>
                  <a:pt x="676960" y="342424"/>
                </a:cubicBezTo>
                <a:cubicBezTo>
                  <a:pt x="715060" y="325279"/>
                  <a:pt x="734110" y="281464"/>
                  <a:pt x="717917" y="242411"/>
                </a:cubicBezTo>
                <a:close/>
              </a:path>
            </a:pathLst>
          </a:custGeom>
          <a:solidFill>
            <a:srgbClr val="000000"/>
          </a:solidFill>
          <a:ln w="9525" cap="flat">
            <a:solidFill>
              <a:schemeClr val="accent4"/>
            </a:solidFill>
            <a:prstDash val="solid"/>
            <a:miter/>
          </a:ln>
        </p:spPr>
        <p:txBody>
          <a:bodyPr rtlCol="0" anchor="ctr"/>
          <a:lstStyle/>
          <a:p>
            <a:endParaRPr lang="el-GR"/>
          </a:p>
        </p:txBody>
      </p:sp>
      <p:pic>
        <p:nvPicPr>
          <p:cNvPr id="5124" name="Picture 4" descr="Î£ÏÎµÏÎ¹ÎºÎ® ÎµÎ¹ÎºÏÎ½Î±">
            <a:extLst>
              <a:ext uri="{FF2B5EF4-FFF2-40B4-BE49-F238E27FC236}">
                <a16:creationId xmlns="" xmlns:a16="http://schemas.microsoft.com/office/drawing/2014/main" id="{BEB811D0-9070-44EA-9878-38323C267653}"/>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226161" y="221513"/>
            <a:ext cx="4980513" cy="64149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27622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2000" y="90801"/>
            <a:ext cx="11340000" cy="432000"/>
          </a:xfrm>
        </p:spPr>
        <p:txBody>
          <a:bodyPr rtlCol="0"/>
          <a:lstStyle/>
          <a:p>
            <a:pPr algn="ctr"/>
            <a:r>
              <a:rPr lang="el-GR" sz="1800" dirty="0">
                <a:solidFill>
                  <a:schemeClr val="bg2">
                    <a:lumMod val="50000"/>
                  </a:schemeClr>
                </a:solidFill>
              </a:rPr>
              <a:t>Απαιτήσεις των διαφόρων ομάδων που δρουν στον επιχειρησιακό χώρο &amp; </a:t>
            </a:r>
            <a:br>
              <a:rPr lang="el-GR" sz="1800" dirty="0">
                <a:solidFill>
                  <a:schemeClr val="bg2">
                    <a:lumMod val="50000"/>
                  </a:schemeClr>
                </a:solidFill>
              </a:rPr>
            </a:br>
            <a:r>
              <a:rPr lang="el-GR" sz="1800" dirty="0">
                <a:solidFill>
                  <a:schemeClr val="bg2">
                    <a:lumMod val="50000"/>
                  </a:schemeClr>
                </a:solidFill>
              </a:rPr>
              <a:t>ασκούν άμεση ή έμμεση επίδραση στη συμπεριφορά της επιχείρησης</a:t>
            </a:r>
          </a:p>
        </p:txBody>
      </p:sp>
      <p:graphicFrame>
        <p:nvGraphicFramePr>
          <p:cNvPr id="6" name="Πίνακας 5"/>
          <p:cNvGraphicFramePr>
            <a:graphicFrameLocks noGrp="1"/>
          </p:cNvGraphicFramePr>
          <p:nvPr>
            <p:extLst>
              <p:ext uri="{D42A27DB-BD31-4B8C-83A1-F6EECF244321}">
                <p14:modId xmlns="" xmlns:p14="http://schemas.microsoft.com/office/powerpoint/2010/main" val="3741040064"/>
              </p:ext>
            </p:extLst>
          </p:nvPr>
        </p:nvGraphicFramePr>
        <p:xfrm>
          <a:off x="2453185" y="796786"/>
          <a:ext cx="7285630" cy="4515303"/>
        </p:xfrm>
        <a:graphic>
          <a:graphicData uri="http://schemas.openxmlformats.org/drawingml/2006/table">
            <a:tbl>
              <a:tblPr firstRow="1" firstCol="1">
                <a:tableStyleId>{5C22544A-7EE6-4342-B048-85BDC9FD1C3A}</a:tableStyleId>
              </a:tblPr>
              <a:tblGrid>
                <a:gridCol w="2157631">
                  <a:extLst>
                    <a:ext uri="{9D8B030D-6E8A-4147-A177-3AD203B41FA5}">
                      <a16:colId xmlns="" xmlns:a16="http://schemas.microsoft.com/office/drawing/2014/main" val="20000"/>
                    </a:ext>
                  </a:extLst>
                </a:gridCol>
                <a:gridCol w="5127999">
                  <a:extLst>
                    <a:ext uri="{9D8B030D-6E8A-4147-A177-3AD203B41FA5}">
                      <a16:colId xmlns="" xmlns:a16="http://schemas.microsoft.com/office/drawing/2014/main" val="20001"/>
                    </a:ext>
                  </a:extLst>
                </a:gridCol>
              </a:tblGrid>
              <a:tr h="3175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lt1"/>
                          </a:solidFill>
                          <a:effectLst/>
                          <a:latin typeface="+mn-lt"/>
                          <a:ea typeface="+mn-ea"/>
                          <a:cs typeface="+mn-cs"/>
                        </a:rPr>
                        <a:t>Ομάδες συμφερόντων</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l-GR" sz="1600" b="1" kern="1200" dirty="0">
                          <a:solidFill>
                            <a:schemeClr val="lt1"/>
                          </a:solidFill>
                          <a:effectLst/>
                          <a:latin typeface="+mn-lt"/>
                          <a:ea typeface="+mn-ea"/>
                          <a:cs typeface="+mn-cs"/>
                        </a:rPr>
                        <a:t>Απαιτήσεις ή στόχοι</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 xmlns:a16="http://schemas.microsoft.com/office/drawing/2014/main" val="10000"/>
                  </a:ext>
                </a:extLst>
              </a:tr>
              <a:tr h="1005542">
                <a:tc>
                  <a:txBody>
                    <a:bodyPr/>
                    <a:lstStyle/>
                    <a:p>
                      <a:pPr algn="ctr"/>
                      <a:r>
                        <a:rPr lang="el-GR" sz="1600" b="1" kern="1200" dirty="0">
                          <a:solidFill>
                            <a:schemeClr val="lt1"/>
                          </a:solidFill>
                          <a:effectLst/>
                          <a:latin typeface="+mn-lt"/>
                          <a:ea typeface="+mn-ea"/>
                          <a:cs typeface="+mn-cs"/>
                        </a:rPr>
                        <a:t>Επιχειρηματίες</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dk1"/>
                          </a:solidFill>
                          <a:effectLst/>
                          <a:latin typeface="+mn-lt"/>
                          <a:ea typeface="+mn-ea"/>
                          <a:cs typeface="+mn-cs"/>
                        </a:rPr>
                        <a:t>Ασφάλιση των περιουσιακών στοιχείων που διατέθηκαν και συνεχής αύξησή τους.</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dk1"/>
                          </a:solidFill>
                          <a:effectLst/>
                          <a:latin typeface="+mn-lt"/>
                          <a:ea typeface="+mn-ea"/>
                          <a:cs typeface="+mn-cs"/>
                        </a:rPr>
                        <a:t>Υψηλά κέρδη.</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dk1"/>
                          </a:solidFill>
                          <a:effectLst/>
                          <a:latin typeface="+mn-lt"/>
                          <a:ea typeface="+mn-ea"/>
                          <a:cs typeface="+mn-cs"/>
                        </a:rPr>
                        <a:t>Εξασφάλιση της διοίκησης της επιχείρησης</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dk1"/>
                          </a:solidFill>
                          <a:effectLst/>
                          <a:latin typeface="+mn-lt"/>
                          <a:ea typeface="+mn-ea"/>
                          <a:cs typeface="+mn-cs"/>
                        </a:rPr>
                        <a:t>Εξασφάλιση του ελέγχου της διοίκησης των επιχειρήσεων</a:t>
                      </a: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820310">
                <a:tc>
                  <a:txBody>
                    <a:bodyPr/>
                    <a:lstStyle/>
                    <a:p>
                      <a:pPr algn="ctr"/>
                      <a:r>
                        <a:rPr lang="el-GR" sz="1600" b="1" kern="1200" dirty="0">
                          <a:solidFill>
                            <a:schemeClr val="lt1"/>
                          </a:solidFill>
                          <a:effectLst/>
                          <a:latin typeface="+mn-lt"/>
                          <a:ea typeface="+mn-ea"/>
                          <a:cs typeface="+mn-cs"/>
                        </a:rPr>
                        <a:t>Διοικητικά στελέχη</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dk1"/>
                          </a:solidFill>
                          <a:effectLst/>
                          <a:latin typeface="+mn-lt"/>
                          <a:ea typeface="+mn-ea"/>
                          <a:cs typeface="+mn-cs"/>
                        </a:rPr>
                        <a:t>Υψηλή αμοιβή</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dk1"/>
                          </a:solidFill>
                          <a:effectLst/>
                          <a:latin typeface="+mn-lt"/>
                          <a:ea typeface="+mn-ea"/>
                          <a:cs typeface="+mn-cs"/>
                        </a:rPr>
                        <a:t>Συμμετοχή στα επιτευχθέντα οικονομικά αποτελέσματα.</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dk1"/>
                          </a:solidFill>
                          <a:effectLst/>
                          <a:latin typeface="+mn-lt"/>
                          <a:ea typeface="+mn-ea"/>
                          <a:cs typeface="+mn-cs"/>
                        </a:rPr>
                        <a:t>Αύξηση της θέσης ισχύος</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dk1"/>
                          </a:solidFill>
                          <a:effectLst/>
                          <a:latin typeface="+mn-lt"/>
                          <a:ea typeface="+mn-ea"/>
                          <a:cs typeface="+mn-cs"/>
                        </a:rPr>
                        <a:t>Κοινωνική αναγνώριση </a:t>
                      </a:r>
                      <a:r>
                        <a:rPr lang="el-GR" sz="1200" kern="1200" dirty="0" err="1">
                          <a:solidFill>
                            <a:schemeClr val="dk1"/>
                          </a:solidFill>
                          <a:effectLst/>
                          <a:latin typeface="+mn-lt"/>
                          <a:ea typeface="+mn-ea"/>
                          <a:cs typeface="+mn-cs"/>
                        </a:rPr>
                        <a:t>κ.λ.π</a:t>
                      </a:r>
                      <a:endParaRPr lang="el-GR" sz="1200" kern="1200" dirty="0">
                        <a:solidFill>
                          <a:schemeClr val="dk1"/>
                        </a:solidFill>
                        <a:effectLst/>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190773">
                <a:tc>
                  <a:txBody>
                    <a:bodyPr/>
                    <a:lstStyle/>
                    <a:p>
                      <a:pPr algn="ctr"/>
                      <a:r>
                        <a:rPr lang="el-GR" sz="1600" b="1" kern="1200" dirty="0">
                          <a:solidFill>
                            <a:schemeClr val="lt1"/>
                          </a:solidFill>
                          <a:effectLst/>
                          <a:latin typeface="+mn-lt"/>
                          <a:ea typeface="+mn-ea"/>
                          <a:cs typeface="+mn-cs"/>
                        </a:rPr>
                        <a:t>Εργατικό δυναμικό</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dk1"/>
                          </a:solidFill>
                          <a:effectLst/>
                          <a:latin typeface="+mn-lt"/>
                          <a:ea typeface="+mn-ea"/>
                          <a:cs typeface="+mn-cs"/>
                        </a:rPr>
                        <a:t>Υλική και κοινωνική ασφάλιση.</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dk1"/>
                          </a:solidFill>
                          <a:effectLst/>
                          <a:latin typeface="+mn-lt"/>
                          <a:ea typeface="+mn-ea"/>
                          <a:cs typeface="+mn-cs"/>
                        </a:rPr>
                        <a:t>Δίκαιος μισθός.</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dk1"/>
                          </a:solidFill>
                          <a:effectLst/>
                          <a:latin typeface="+mn-lt"/>
                          <a:ea typeface="+mn-ea"/>
                          <a:cs typeface="+mn-cs"/>
                        </a:rPr>
                        <a:t>Ικανοποίηση από το εκτελούμενο έργο.</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dk1"/>
                          </a:solidFill>
                          <a:effectLst/>
                          <a:latin typeface="+mn-lt"/>
                          <a:ea typeface="+mn-ea"/>
                          <a:cs typeface="+mn-cs"/>
                        </a:rPr>
                        <a:t>Αναγνώριση του προσφερόμενου έργου.</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dk1"/>
                          </a:solidFill>
                          <a:effectLst/>
                          <a:latin typeface="+mn-lt"/>
                          <a:ea typeface="+mn-ea"/>
                          <a:cs typeface="+mn-cs"/>
                        </a:rPr>
                        <a:t>Συμμετοχή στη διοίκηση.</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dk1"/>
                          </a:solidFill>
                          <a:effectLst/>
                          <a:latin typeface="+mn-lt"/>
                          <a:ea typeface="+mn-ea"/>
                          <a:cs typeface="+mn-cs"/>
                        </a:rPr>
                        <a:t>Συμμετοχή στα κέρδη </a:t>
                      </a:r>
                      <a:r>
                        <a:rPr lang="el-GR" sz="1200" kern="1200" dirty="0" err="1">
                          <a:solidFill>
                            <a:schemeClr val="dk1"/>
                          </a:solidFill>
                          <a:effectLst/>
                          <a:latin typeface="+mn-lt"/>
                          <a:ea typeface="+mn-ea"/>
                          <a:cs typeface="+mn-cs"/>
                        </a:rPr>
                        <a:t>κ.λ.π</a:t>
                      </a:r>
                      <a:r>
                        <a:rPr lang="el-GR" sz="1200" kern="1200" dirty="0">
                          <a:solidFill>
                            <a:schemeClr val="dk1"/>
                          </a:solidFill>
                          <a:effectLst/>
                          <a:latin typeface="+mn-lt"/>
                          <a:ea typeface="+mn-ea"/>
                          <a:cs typeface="+mn-cs"/>
                        </a:rPr>
                        <a:t>.</a:t>
                      </a: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20370">
                <a:tc>
                  <a:txBody>
                    <a:bodyPr/>
                    <a:lstStyle/>
                    <a:p>
                      <a:pPr algn="ctr"/>
                      <a:r>
                        <a:rPr lang="el-GR" sz="1600" b="1" kern="1200" dirty="0">
                          <a:solidFill>
                            <a:schemeClr val="lt1"/>
                          </a:solidFill>
                          <a:effectLst/>
                          <a:latin typeface="+mn-lt"/>
                          <a:ea typeface="+mn-ea"/>
                          <a:cs typeface="+mn-cs"/>
                        </a:rPr>
                        <a:t>Χρηματοδότες</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85750" indent="-285750">
                        <a:buFont typeface="Courier New" panose="02070309020205020404" pitchFamily="49" charset="0"/>
                        <a:buChar char="o"/>
                      </a:pPr>
                      <a:r>
                        <a:rPr lang="el-GR" sz="1200" kern="1200" dirty="0">
                          <a:solidFill>
                            <a:schemeClr val="dk1"/>
                          </a:solidFill>
                          <a:effectLst/>
                          <a:latin typeface="+mn-lt"/>
                          <a:ea typeface="+mn-ea"/>
                          <a:cs typeface="+mn-cs"/>
                        </a:rPr>
                        <a:t>Ασφάλεια για το κεφάλαιο που διέθεσαν.</a:t>
                      </a:r>
                    </a:p>
                    <a:p>
                      <a:pPr marL="285750" indent="-285750">
                        <a:buFont typeface="Courier New" panose="02070309020205020404" pitchFamily="49" charset="0"/>
                        <a:buChar char="o"/>
                      </a:pPr>
                      <a:r>
                        <a:rPr lang="el-GR" sz="1200" kern="1200" dirty="0">
                          <a:solidFill>
                            <a:schemeClr val="dk1"/>
                          </a:solidFill>
                          <a:effectLst/>
                          <a:latin typeface="+mn-lt"/>
                          <a:ea typeface="+mn-ea"/>
                          <a:cs typeface="+mn-cs"/>
                        </a:rPr>
                        <a:t>Υψηλοί τόκοι </a:t>
                      </a:r>
                      <a:r>
                        <a:rPr lang="el-GR" sz="1200" kern="1200" dirty="0" err="1">
                          <a:solidFill>
                            <a:schemeClr val="dk1"/>
                          </a:solidFill>
                          <a:effectLst/>
                          <a:latin typeface="+mn-lt"/>
                          <a:ea typeface="+mn-ea"/>
                          <a:cs typeface="+mn-cs"/>
                        </a:rPr>
                        <a:t>κ.λ.π</a:t>
                      </a:r>
                      <a:r>
                        <a:rPr lang="el-GR" sz="1200" kern="1200" dirty="0">
                          <a:solidFill>
                            <a:schemeClr val="dk1"/>
                          </a:solidFill>
                          <a:effectLst/>
                          <a:latin typeface="+mn-lt"/>
                          <a:ea typeface="+mn-ea"/>
                          <a:cs typeface="+mn-cs"/>
                        </a:rPr>
                        <a:t>.</a:t>
                      </a: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635079">
                <a:tc>
                  <a:txBody>
                    <a:bodyPr/>
                    <a:lstStyle/>
                    <a:p>
                      <a:pPr algn="ctr"/>
                      <a:r>
                        <a:rPr lang="el-GR" sz="1600" b="1" kern="1200" dirty="0">
                          <a:solidFill>
                            <a:schemeClr val="lt1"/>
                          </a:solidFill>
                          <a:effectLst/>
                          <a:latin typeface="+mn-lt"/>
                          <a:ea typeface="+mn-ea"/>
                          <a:cs typeface="+mn-cs"/>
                        </a:rPr>
                        <a:t>Προμηθευτές</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85750" indent="-285750">
                        <a:buFont typeface="Courier New" panose="02070309020205020404" pitchFamily="49" charset="0"/>
                        <a:buChar char="o"/>
                      </a:pPr>
                      <a:r>
                        <a:rPr lang="el-GR" sz="1200" kern="1200" dirty="0">
                          <a:solidFill>
                            <a:schemeClr val="dk1"/>
                          </a:solidFill>
                          <a:effectLst/>
                          <a:latin typeface="+mn-lt"/>
                          <a:ea typeface="+mn-ea"/>
                          <a:cs typeface="+mn-cs"/>
                        </a:rPr>
                        <a:t>Ικανοποιητικές τιμές αγοράς των πόρων.</a:t>
                      </a:r>
                    </a:p>
                    <a:p>
                      <a:pPr marL="285750" indent="-285750">
                        <a:buFont typeface="Courier New" panose="02070309020205020404" pitchFamily="49" charset="0"/>
                        <a:buChar char="o"/>
                      </a:pPr>
                      <a:r>
                        <a:rPr lang="el-GR" sz="1200" kern="1200" dirty="0">
                          <a:solidFill>
                            <a:schemeClr val="dk1"/>
                          </a:solidFill>
                          <a:effectLst/>
                          <a:latin typeface="+mn-lt"/>
                          <a:ea typeface="+mn-ea"/>
                          <a:cs typeface="+mn-cs"/>
                        </a:rPr>
                        <a:t>Εξασφάλιση συνεχούς διάθεσης των προϊόντων τους.</a:t>
                      </a:r>
                    </a:p>
                    <a:p>
                      <a:pPr marL="285750" indent="-285750">
                        <a:buFont typeface="Courier New" panose="02070309020205020404" pitchFamily="49" charset="0"/>
                        <a:buChar char="o"/>
                      </a:pPr>
                      <a:r>
                        <a:rPr lang="el-GR" sz="1200" kern="1200" dirty="0">
                          <a:solidFill>
                            <a:schemeClr val="dk1"/>
                          </a:solidFill>
                          <a:effectLst/>
                          <a:latin typeface="+mn-lt"/>
                          <a:ea typeface="+mn-ea"/>
                          <a:cs typeface="+mn-cs"/>
                        </a:rPr>
                        <a:t>Ασφαλής πληρωμή.</a:t>
                      </a: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29</a:t>
            </a:fld>
            <a:endParaRPr lang="el-GR" dirty="0"/>
          </a:p>
        </p:txBody>
      </p:sp>
      <p:graphicFrame>
        <p:nvGraphicFramePr>
          <p:cNvPr id="11" name="Πίνακας 10">
            <a:extLst>
              <a:ext uri="{FF2B5EF4-FFF2-40B4-BE49-F238E27FC236}">
                <a16:creationId xmlns="" xmlns:a16="http://schemas.microsoft.com/office/drawing/2014/main" id="{56FF049E-F0F7-4AD0-9740-2321A4D9FD91}"/>
              </a:ext>
            </a:extLst>
          </p:cNvPr>
          <p:cNvGraphicFramePr>
            <a:graphicFrameLocks noGrp="1"/>
          </p:cNvGraphicFramePr>
          <p:nvPr>
            <p:extLst>
              <p:ext uri="{D42A27DB-BD31-4B8C-83A1-F6EECF244321}">
                <p14:modId xmlns="" xmlns:p14="http://schemas.microsoft.com/office/powerpoint/2010/main" val="1459036098"/>
              </p:ext>
            </p:extLst>
          </p:nvPr>
        </p:nvGraphicFramePr>
        <p:xfrm>
          <a:off x="2453186" y="5304159"/>
          <a:ext cx="7285630" cy="1463040"/>
        </p:xfrm>
        <a:graphic>
          <a:graphicData uri="http://schemas.openxmlformats.org/drawingml/2006/table">
            <a:tbl>
              <a:tblPr firstRow="1" firstCol="1">
                <a:tableStyleId>{5C22544A-7EE6-4342-B048-85BDC9FD1C3A}</a:tableStyleId>
              </a:tblPr>
              <a:tblGrid>
                <a:gridCol w="2147401">
                  <a:extLst>
                    <a:ext uri="{9D8B030D-6E8A-4147-A177-3AD203B41FA5}">
                      <a16:colId xmlns="" xmlns:a16="http://schemas.microsoft.com/office/drawing/2014/main" val="1362740981"/>
                    </a:ext>
                  </a:extLst>
                </a:gridCol>
                <a:gridCol w="5138229">
                  <a:extLst>
                    <a:ext uri="{9D8B030D-6E8A-4147-A177-3AD203B41FA5}">
                      <a16:colId xmlns="" xmlns:a16="http://schemas.microsoft.com/office/drawing/2014/main" val="1437428858"/>
                    </a:ext>
                  </a:extLst>
                </a:gridCol>
              </a:tblGrid>
              <a:tr h="772253">
                <a:tc>
                  <a:txBody>
                    <a:bodyPr/>
                    <a:lstStyle/>
                    <a:p>
                      <a:pPr algn="ctr"/>
                      <a:r>
                        <a:rPr lang="el-GR" sz="1600" b="1" kern="1200" dirty="0">
                          <a:solidFill>
                            <a:schemeClr val="lt1"/>
                          </a:solidFill>
                          <a:effectLst/>
                          <a:latin typeface="+mn-lt"/>
                          <a:ea typeface="+mn-ea"/>
                          <a:cs typeface="+mn-cs"/>
                        </a:rPr>
                        <a:t>Πελάτες</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85750" indent="-285750" algn="l" defTabSz="914400" rtl="0" eaLnBrk="1" latinLnBrk="0" hangingPunct="1">
                        <a:buFont typeface="Courier New" panose="02070309020205020404" pitchFamily="49" charset="0"/>
                        <a:buChar char="o"/>
                      </a:pPr>
                      <a:r>
                        <a:rPr lang="el-GR" sz="1200" b="0" kern="1200" dirty="0">
                          <a:solidFill>
                            <a:schemeClr val="dk1"/>
                          </a:solidFill>
                          <a:effectLst/>
                          <a:latin typeface="+mn-lt"/>
                          <a:ea typeface="+mn-ea"/>
                          <a:cs typeface="+mn-cs"/>
                        </a:rPr>
                        <a:t>Ικανοποιητικές τιμές διάθεσης προϊόντων.</a:t>
                      </a:r>
                    </a:p>
                    <a:p>
                      <a:pPr marL="285750" indent="-285750" algn="l" defTabSz="914400" rtl="0" eaLnBrk="1" latinLnBrk="0" hangingPunct="1">
                        <a:buFont typeface="Courier New" panose="02070309020205020404" pitchFamily="49" charset="0"/>
                        <a:buChar char="o"/>
                      </a:pPr>
                      <a:r>
                        <a:rPr lang="el-GR" sz="1200" b="0" kern="1200" dirty="0">
                          <a:solidFill>
                            <a:schemeClr val="dk1"/>
                          </a:solidFill>
                          <a:effectLst/>
                          <a:latin typeface="+mn-lt"/>
                          <a:ea typeface="+mn-ea"/>
                          <a:cs typeface="+mn-cs"/>
                        </a:rPr>
                        <a:t>Συνεχής ποιοτική βελτίωση προϊόντων.</a:t>
                      </a:r>
                    </a:p>
                    <a:p>
                      <a:pPr marL="285750" indent="-285750" algn="l" defTabSz="914400" rtl="0" eaLnBrk="1" latinLnBrk="0" hangingPunct="1">
                        <a:buFont typeface="Courier New" panose="02070309020205020404" pitchFamily="49" charset="0"/>
                        <a:buChar char="o"/>
                      </a:pPr>
                      <a:r>
                        <a:rPr lang="el-GR" sz="1200" b="0" kern="1200" dirty="0">
                          <a:solidFill>
                            <a:schemeClr val="dk1"/>
                          </a:solidFill>
                          <a:effectLst/>
                          <a:latin typeface="+mn-lt"/>
                          <a:ea typeface="+mn-ea"/>
                          <a:cs typeface="+mn-cs"/>
                        </a:rPr>
                        <a:t>Ευνοϊκοί όροι πληρωμής.</a:t>
                      </a:r>
                    </a:p>
                    <a:p>
                      <a:pPr marL="285750" indent="-285750" algn="l" defTabSz="914400" rtl="0" eaLnBrk="1" latinLnBrk="0" hangingPunct="1">
                        <a:buFont typeface="Courier New" panose="02070309020205020404" pitchFamily="49" charset="0"/>
                        <a:buChar char="o"/>
                      </a:pPr>
                      <a:r>
                        <a:rPr lang="el-GR" sz="1200" b="0" kern="1200" dirty="0">
                          <a:solidFill>
                            <a:schemeClr val="dk1"/>
                          </a:solidFill>
                          <a:effectLst/>
                          <a:latin typeface="+mn-lt"/>
                          <a:ea typeface="+mn-ea"/>
                          <a:cs typeface="+mn-cs"/>
                        </a:rPr>
                        <a:t>Άριστη εξυπηρέτηση </a:t>
                      </a:r>
                      <a:r>
                        <a:rPr lang="el-GR" sz="1200" b="0" kern="1200" dirty="0" err="1">
                          <a:solidFill>
                            <a:schemeClr val="dk1"/>
                          </a:solidFill>
                          <a:effectLst/>
                          <a:latin typeface="+mn-lt"/>
                          <a:ea typeface="+mn-ea"/>
                          <a:cs typeface="+mn-cs"/>
                        </a:rPr>
                        <a:t>κ.λ.π</a:t>
                      </a:r>
                      <a:r>
                        <a:rPr lang="el-GR" sz="1200" b="0" kern="1200" dirty="0">
                          <a:solidFill>
                            <a:schemeClr val="dk1"/>
                          </a:solidFill>
                          <a:effectLst/>
                          <a:latin typeface="+mn-lt"/>
                          <a:ea typeface="+mn-ea"/>
                          <a:cs typeface="+mn-cs"/>
                        </a:rPr>
                        <a:t>.</a:t>
                      </a: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18362152"/>
                  </a:ext>
                </a:extLst>
              </a:tr>
              <a:tr h="600641">
                <a:tc>
                  <a:txBody>
                    <a:bodyPr/>
                    <a:lstStyle/>
                    <a:p>
                      <a:pPr algn="ctr"/>
                      <a:r>
                        <a:rPr lang="el-GR" sz="1600" b="1" kern="1200" dirty="0">
                          <a:solidFill>
                            <a:schemeClr val="lt1"/>
                          </a:solidFill>
                          <a:effectLst/>
                          <a:latin typeface="+mn-lt"/>
                          <a:ea typeface="+mn-ea"/>
                          <a:cs typeface="+mn-cs"/>
                        </a:rPr>
                        <a:t>Κράτος - Λοιποί Οργανισμοί</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85750" indent="-285750">
                        <a:buFont typeface="Courier New" panose="02070309020205020404" pitchFamily="49" charset="0"/>
                        <a:buChar char="o"/>
                      </a:pPr>
                      <a:r>
                        <a:rPr lang="el-GR" sz="1200" kern="1200" dirty="0">
                          <a:solidFill>
                            <a:schemeClr val="dk1"/>
                          </a:solidFill>
                          <a:effectLst/>
                          <a:latin typeface="+mn-lt"/>
                          <a:ea typeface="+mn-ea"/>
                          <a:cs typeface="+mn-cs"/>
                        </a:rPr>
                        <a:t>Φόροι</a:t>
                      </a:r>
                    </a:p>
                    <a:p>
                      <a:pPr marL="285750" indent="-285750">
                        <a:buFont typeface="Courier New" panose="02070309020205020404" pitchFamily="49" charset="0"/>
                        <a:buChar char="o"/>
                      </a:pPr>
                      <a:r>
                        <a:rPr lang="el-GR" sz="1200" kern="1200" dirty="0">
                          <a:solidFill>
                            <a:schemeClr val="dk1"/>
                          </a:solidFill>
                          <a:effectLst/>
                          <a:latin typeface="+mn-lt"/>
                          <a:ea typeface="+mn-ea"/>
                          <a:cs typeface="+mn-cs"/>
                        </a:rPr>
                        <a:t>Εισφορές.</a:t>
                      </a:r>
                    </a:p>
                    <a:p>
                      <a:pPr marL="285750" indent="-285750">
                        <a:buFont typeface="Courier New" panose="02070309020205020404" pitchFamily="49" charset="0"/>
                        <a:buChar char="o"/>
                      </a:pPr>
                      <a:r>
                        <a:rPr lang="el-GR" sz="1200" kern="1200" dirty="0">
                          <a:solidFill>
                            <a:schemeClr val="dk1"/>
                          </a:solidFill>
                          <a:effectLst/>
                          <a:latin typeface="+mn-lt"/>
                          <a:ea typeface="+mn-ea"/>
                          <a:cs typeface="+mn-cs"/>
                        </a:rPr>
                        <a:t>Χαριστικές παροχές </a:t>
                      </a:r>
                      <a:r>
                        <a:rPr lang="el-GR" sz="1200" kern="1200" dirty="0" err="1">
                          <a:solidFill>
                            <a:schemeClr val="dk1"/>
                          </a:solidFill>
                          <a:effectLst/>
                          <a:latin typeface="+mn-lt"/>
                          <a:ea typeface="+mn-ea"/>
                          <a:cs typeface="+mn-cs"/>
                        </a:rPr>
                        <a:t>κ.λ.π</a:t>
                      </a:r>
                      <a:endParaRPr lang="el-GR" sz="1200" kern="1200" dirty="0">
                        <a:solidFill>
                          <a:schemeClr val="dk1"/>
                        </a:solidFill>
                        <a:effectLst/>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24931272"/>
                  </a:ext>
                </a:extLst>
              </a:tr>
            </a:tbl>
          </a:graphicData>
        </a:graphic>
      </p:graphicFrame>
      <p:sp>
        <p:nvSpPr>
          <p:cNvPr id="7" name="TextBox 37">
            <a:extLst>
              <a:ext uri="{FF2B5EF4-FFF2-40B4-BE49-F238E27FC236}">
                <a16:creationId xmlns="" xmlns:a16="http://schemas.microsoft.com/office/drawing/2014/main" id="{8F34A59C-E84C-4EEB-95D0-981F09F3543F}"/>
              </a:ext>
            </a:extLst>
          </p:cNvPr>
          <p:cNvSpPr txBox="1"/>
          <p:nvPr/>
        </p:nvSpPr>
        <p:spPr>
          <a:xfrm>
            <a:off x="9798672" y="6035679"/>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extLst>
      <p:ext uri="{BB962C8B-B14F-4D97-AF65-F5344CB8AC3E}">
        <p14:creationId xmlns="" xmlns:p14="http://schemas.microsoft.com/office/powerpoint/2010/main" val="354333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Θέση εικόνας 39" descr="Κοντινό τριγωνικό σχέδιο δόμησης"/>
          <p:cNvPicPr>
            <a:picLocks noGrp="1" noChangeAspect="1"/>
          </p:cNvPicPr>
          <p:nvPr>
            <p:ph type="pic" sz="quarter" idx="13"/>
          </p:nvPr>
        </p:nvPicPr>
        <p:blipFill>
          <a:blip r:embed="rId3" cstate="screen"/>
          <a:srcRect/>
          <a:stretch>
            <a:fillRect/>
          </a:stretch>
        </p:blipFill>
        <p:spPr/>
      </p:pic>
      <p:sp>
        <p:nvSpPr>
          <p:cNvPr id="22" name="Τίτλος 21"/>
          <p:cNvSpPr>
            <a:spLocks noGrp="1"/>
          </p:cNvSpPr>
          <p:nvPr>
            <p:ph type="ctrTitle"/>
          </p:nvPr>
        </p:nvSpPr>
        <p:spPr/>
        <p:txBody>
          <a:bodyPr rtlCol="0"/>
          <a:lstStyle/>
          <a:p>
            <a:pPr algn="ctr" rtl="0"/>
            <a:r>
              <a:rPr lang="el-GR" dirty="0"/>
              <a:t>Μέρος 1ο</a:t>
            </a:r>
            <a:br>
              <a:rPr lang="el-GR" dirty="0"/>
            </a:br>
            <a:endParaRPr lang="el-GR" dirty="0"/>
          </a:p>
        </p:txBody>
      </p:sp>
      <p:sp>
        <p:nvSpPr>
          <p:cNvPr id="23" name="Υπότιτλος 22"/>
          <p:cNvSpPr>
            <a:spLocks noGrp="1"/>
          </p:cNvSpPr>
          <p:nvPr>
            <p:ph type="subTitle" idx="1"/>
          </p:nvPr>
        </p:nvSpPr>
        <p:spPr>
          <a:xfrm>
            <a:off x="558180" y="4824732"/>
            <a:ext cx="3932788" cy="1094154"/>
          </a:xfrm>
        </p:spPr>
        <p:txBody>
          <a:bodyPr rtlCol="0"/>
          <a:lstStyle/>
          <a:p>
            <a:pPr algn="ctr"/>
            <a:r>
              <a:rPr lang="el-GR" sz="2400" dirty="0"/>
              <a:t>Κριτική προσέγγιση στις βασικές έννοιες &amp; θεωρίες της διοικητικής επιστήμης </a:t>
            </a:r>
            <a:endParaRPr lang="el-GR" sz="2400" i="1" dirty="0"/>
          </a:p>
        </p:txBody>
      </p:sp>
      <p:sp>
        <p:nvSpPr>
          <p:cNvPr id="7" name="Ορθογώνιο 6" descr="Διαχωριστική γραμμή κάτω εικόνας"/>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Ορθογώνιο 6" descr="Διαχωριστική γραμμή επάνω εικόνας"/>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2054" name="Picture 6" descr="ÎÏÎ¿ÏÎ­Î»ÎµÏÎ¼Î± ÎµÎ¹ÎºÏÎ½Î±Ï Î³Î¹Î± company black white images">
            <a:extLst>
              <a:ext uri="{FF2B5EF4-FFF2-40B4-BE49-F238E27FC236}">
                <a16:creationId xmlns="" xmlns:a16="http://schemas.microsoft.com/office/drawing/2014/main" id="{79B86556-8552-47C9-91B8-A8322E551D83}"/>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5004" y="533117"/>
            <a:ext cx="3875964" cy="290697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2000" y="728217"/>
            <a:ext cx="11340000" cy="432000"/>
          </a:xfrm>
        </p:spPr>
        <p:txBody>
          <a:bodyPr rtlCol="0"/>
          <a:lstStyle/>
          <a:p>
            <a:pPr algn="ctr"/>
            <a:r>
              <a:rPr lang="el-GR" b="1" dirty="0">
                <a:solidFill>
                  <a:schemeClr val="tx1">
                    <a:lumMod val="65000"/>
                    <a:lumOff val="35000"/>
                  </a:schemeClr>
                </a:solidFill>
              </a:rPr>
              <a:t>Η απόδοση ενός οργανισμού</a:t>
            </a:r>
            <a:r>
              <a:rPr lang="el-GR" dirty="0">
                <a:solidFill>
                  <a:schemeClr val="tx1">
                    <a:lumMod val="65000"/>
                    <a:lumOff val="35000"/>
                  </a:schemeClr>
                </a:solidFill>
              </a:rPr>
              <a:t/>
            </a:r>
            <a:br>
              <a:rPr lang="el-GR" dirty="0">
                <a:solidFill>
                  <a:schemeClr val="tx1">
                    <a:lumMod val="65000"/>
                    <a:lumOff val="35000"/>
                  </a:schemeClr>
                </a:solidFill>
              </a:rPr>
            </a:br>
            <a:endParaRPr lang="el-GR" dirty="0">
              <a:solidFill>
                <a:schemeClr val="tx1">
                  <a:lumMod val="65000"/>
                  <a:lumOff val="35000"/>
                </a:schemeClr>
              </a:solidFill>
            </a:endParaRPr>
          </a:p>
        </p:txBody>
      </p:sp>
      <p:sp>
        <p:nvSpPr>
          <p:cNvPr id="5" name="Θέση κειμένου 4"/>
          <p:cNvSpPr>
            <a:spLocks noGrp="1"/>
          </p:cNvSpPr>
          <p:nvPr>
            <p:ph type="body" sz="quarter" idx="33"/>
          </p:nvPr>
        </p:nvSpPr>
        <p:spPr/>
        <p:txBody>
          <a:bodyPr rtlCol="0"/>
          <a:lstStyle/>
          <a:p>
            <a:r>
              <a:rPr lang="el-GR" dirty="0"/>
              <a:t>Παραγωγικότητα</a:t>
            </a:r>
          </a:p>
        </p:txBody>
      </p:sp>
      <p:sp>
        <p:nvSpPr>
          <p:cNvPr id="6" name="Θέση κειμένου 5"/>
          <p:cNvSpPr>
            <a:spLocks noGrp="1"/>
          </p:cNvSpPr>
          <p:nvPr>
            <p:ph type="body" sz="quarter" idx="34"/>
          </p:nvPr>
        </p:nvSpPr>
        <p:spPr>
          <a:xfrm>
            <a:off x="2897745" y="4605655"/>
            <a:ext cx="1663469" cy="1216660"/>
          </a:xfrm>
        </p:spPr>
        <p:txBody>
          <a:bodyPr rtlCol="0"/>
          <a:lstStyle/>
          <a:p>
            <a:r>
              <a:rPr lang="el-GR" dirty="0"/>
              <a:t>Συνολικό μέτρο της ποσότητας &amp; της ποιότητας της απόδοσης στην εργασία, στο οποίο λαμβάνεται υπόψη η αξιοποίηση των πόρων</a:t>
            </a:r>
          </a:p>
        </p:txBody>
      </p:sp>
      <p:sp>
        <p:nvSpPr>
          <p:cNvPr id="7" name="Θέση κειμένου 6"/>
          <p:cNvSpPr>
            <a:spLocks noGrp="1"/>
          </p:cNvSpPr>
          <p:nvPr>
            <p:ph type="body" sz="quarter" idx="35"/>
          </p:nvPr>
        </p:nvSpPr>
        <p:spPr>
          <a:xfrm>
            <a:off x="4751705" y="3971290"/>
            <a:ext cx="2699385" cy="634365"/>
          </a:xfrm>
        </p:spPr>
        <p:txBody>
          <a:bodyPr rtlCol="0"/>
          <a:lstStyle/>
          <a:p>
            <a:r>
              <a:rPr lang="el-GR" dirty="0"/>
              <a:t>Αποτελεσματικότητα</a:t>
            </a:r>
          </a:p>
        </p:txBody>
      </p:sp>
      <p:sp>
        <p:nvSpPr>
          <p:cNvPr id="8" name="Θέση κειμένου 7"/>
          <p:cNvSpPr>
            <a:spLocks noGrp="1"/>
          </p:cNvSpPr>
          <p:nvPr>
            <p:ph type="body" sz="quarter" idx="36"/>
          </p:nvPr>
        </p:nvSpPr>
        <p:spPr>
          <a:xfrm>
            <a:off x="5357611" y="4605831"/>
            <a:ext cx="1584102" cy="830403"/>
          </a:xfrm>
        </p:spPr>
        <p:txBody>
          <a:bodyPr rtlCol="0"/>
          <a:lstStyle/>
          <a:p>
            <a:r>
              <a:rPr lang="el-GR" dirty="0"/>
              <a:t>Μέτρο εκροής που αφορά την επίτευξη μιας αποστολής ή ενός στόχου.</a:t>
            </a:r>
          </a:p>
        </p:txBody>
      </p:sp>
      <p:sp>
        <p:nvSpPr>
          <p:cNvPr id="9" name="Θέση κειμένου 8"/>
          <p:cNvSpPr>
            <a:spLocks noGrp="1"/>
          </p:cNvSpPr>
          <p:nvPr>
            <p:ph type="body" sz="quarter" idx="37"/>
          </p:nvPr>
        </p:nvSpPr>
        <p:spPr/>
        <p:txBody>
          <a:bodyPr rtlCol="0"/>
          <a:lstStyle/>
          <a:p>
            <a:r>
              <a:rPr lang="el-GR" dirty="0"/>
              <a:t>Αποδοτικότητα</a:t>
            </a:r>
          </a:p>
        </p:txBody>
      </p:sp>
      <p:sp>
        <p:nvSpPr>
          <p:cNvPr id="10" name="Θέση κειμένου 9"/>
          <p:cNvSpPr>
            <a:spLocks noGrp="1"/>
          </p:cNvSpPr>
          <p:nvPr>
            <p:ph type="body" sz="quarter" idx="38"/>
          </p:nvPr>
        </p:nvSpPr>
        <p:spPr>
          <a:xfrm>
            <a:off x="7738110" y="4605655"/>
            <a:ext cx="1437640" cy="1216660"/>
          </a:xfrm>
        </p:spPr>
        <p:txBody>
          <a:bodyPr rtlCol="0"/>
          <a:lstStyle/>
          <a:p>
            <a:r>
              <a:rPr lang="el-GR" dirty="0"/>
              <a:t>Μέτρο εισροής το οποίο αφορά τα κόστη των πόρων που σχετίζονται με την επίτευξη ενός στόχου.</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30</a:t>
            </a:fld>
            <a:endParaRPr lang="el-GR" dirty="0"/>
          </a:p>
        </p:txBody>
      </p:sp>
      <p:pic>
        <p:nvPicPr>
          <p:cNvPr id="16" name="Γραφικό 6" descr="Λήψη"/>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357245" y="2327910"/>
            <a:ext cx="809625" cy="809625"/>
          </a:xfrm>
          <a:prstGeom prst="rect">
            <a:avLst/>
          </a:prstGeom>
        </p:spPr>
      </p:pic>
      <p:pic>
        <p:nvPicPr>
          <p:cNvPr id="18" name="Γραφικό 8" descr="Γρανάζια"/>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728970" y="2406650"/>
            <a:ext cx="734060" cy="734060"/>
          </a:xfrm>
          <a:prstGeom prst="rect">
            <a:avLst/>
          </a:prstGeom>
        </p:spPr>
      </p:pic>
      <p:pic>
        <p:nvPicPr>
          <p:cNvPr id="17" name="Γραφικό 4" descr="Κοινή χρήση"/>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123555" y="2473325"/>
            <a:ext cx="667385" cy="667385"/>
          </a:xfrm>
          <a:prstGeom prst="rect">
            <a:avLst/>
          </a:prstGeom>
        </p:spPr>
      </p:pic>
      <p:sp>
        <p:nvSpPr>
          <p:cNvPr id="55" name="TextBox 37"/>
          <p:cNvSpPr txBox="1"/>
          <p:nvPr/>
        </p:nvSpPr>
        <p:spPr>
          <a:xfrm>
            <a:off x="9431951" y="6073017"/>
            <a:ext cx="1787430"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extLst>
      <p:ext uri="{BB962C8B-B14F-4D97-AF65-F5344CB8AC3E}">
        <p14:creationId xmlns="" xmlns:p14="http://schemas.microsoft.com/office/powerpoint/2010/main" val="2115510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2000" y="586548"/>
            <a:ext cx="11340000" cy="432000"/>
          </a:xfrm>
        </p:spPr>
        <p:txBody>
          <a:bodyPr rtlCol="0"/>
          <a:lstStyle/>
          <a:p>
            <a:pPr algn="ctr"/>
            <a:r>
              <a:rPr lang="el-GR" dirty="0">
                <a:solidFill>
                  <a:schemeClr val="bg2">
                    <a:lumMod val="50000"/>
                  </a:schemeClr>
                </a:solidFill>
              </a:rPr>
              <a:t>Παραγωγικότητα  &amp; Παράμετροι Απόδοσης των οργανισμών</a:t>
            </a:r>
            <a:br>
              <a:rPr lang="el-GR" dirty="0">
                <a:solidFill>
                  <a:schemeClr val="bg2">
                    <a:lumMod val="50000"/>
                  </a:schemeClr>
                </a:solidFill>
              </a:rPr>
            </a:br>
            <a:endParaRPr lang="el-GR" dirty="0">
              <a:solidFill>
                <a:schemeClr val="bg2">
                  <a:lumMod val="50000"/>
                </a:schemeClr>
              </a:solidFill>
            </a:endParaRPr>
          </a:p>
        </p:txBody>
      </p:sp>
      <p:sp>
        <p:nvSpPr>
          <p:cNvPr id="6" name="Θέση κειμένου 5"/>
          <p:cNvSpPr>
            <a:spLocks noGrp="1"/>
          </p:cNvSpPr>
          <p:nvPr>
            <p:ph type="body" sz="quarter" idx="13"/>
          </p:nvPr>
        </p:nvSpPr>
        <p:spPr>
          <a:xfrm>
            <a:off x="4020574" y="6004849"/>
            <a:ext cx="1980000" cy="252000"/>
          </a:xfrm>
        </p:spPr>
        <p:txBody>
          <a:bodyPr rtlCol="0"/>
          <a:lstStyle/>
          <a:p>
            <a:pPr rtl="0"/>
            <a:r>
              <a:rPr lang="el-GR" b="1" dirty="0">
                <a:solidFill>
                  <a:schemeClr val="bg2">
                    <a:lumMod val="50000"/>
                  </a:schemeClr>
                </a:solidFill>
              </a:rPr>
              <a:t>Υψηλή Χρήση Πόρων</a:t>
            </a:r>
          </a:p>
        </p:txBody>
      </p:sp>
      <p:sp>
        <p:nvSpPr>
          <p:cNvPr id="7" name="Θέση κειμένου 6"/>
          <p:cNvSpPr>
            <a:spLocks noGrp="1"/>
          </p:cNvSpPr>
          <p:nvPr>
            <p:ph type="body" sz="quarter" idx="14"/>
          </p:nvPr>
        </p:nvSpPr>
        <p:spPr/>
        <p:txBody>
          <a:bodyPr rtlCol="0"/>
          <a:lstStyle/>
          <a:p>
            <a:pPr rtl="0"/>
            <a:r>
              <a:rPr lang="el-GR" b="1" dirty="0">
                <a:solidFill>
                  <a:schemeClr val="bg2">
                    <a:lumMod val="50000"/>
                  </a:schemeClr>
                </a:solidFill>
              </a:rPr>
              <a:t>Υψηλή Επίτευξη Στόχων</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31</a:t>
            </a:fld>
            <a:endParaRPr lang="el-GR" dirty="0"/>
          </a:p>
        </p:txBody>
      </p:sp>
      <p:sp>
        <p:nvSpPr>
          <p:cNvPr id="14" name="TextBox 13">
            <a:extLst>
              <a:ext uri="{FF2B5EF4-FFF2-40B4-BE49-F238E27FC236}">
                <a16:creationId xmlns="" xmlns:a16="http://schemas.microsoft.com/office/drawing/2014/main" id="{21C82998-428A-4F58-97C1-F8871C3E6765}"/>
              </a:ext>
            </a:extLst>
          </p:cNvPr>
          <p:cNvSpPr txBox="1"/>
          <p:nvPr/>
        </p:nvSpPr>
        <p:spPr>
          <a:xfrm>
            <a:off x="1236373" y="1853053"/>
            <a:ext cx="4365938" cy="1138773"/>
          </a:xfrm>
          <a:prstGeom prst="rect">
            <a:avLst/>
          </a:prstGeom>
          <a:noFill/>
        </p:spPr>
        <p:txBody>
          <a:bodyPr wrap="square" rtlCol="0">
            <a:spAutoFit/>
          </a:bodyPr>
          <a:lstStyle/>
          <a:p>
            <a:r>
              <a:rPr lang="el-GR" b="1" i="1" dirty="0">
                <a:solidFill>
                  <a:schemeClr val="accent1">
                    <a:lumMod val="75000"/>
                  </a:schemeClr>
                </a:solidFill>
              </a:rPr>
              <a:t>Αποτελεσματική, αλλά όχι Αποδοτική</a:t>
            </a:r>
          </a:p>
          <a:p>
            <a:endParaRPr lang="el-GR" b="1" i="1" dirty="0">
              <a:solidFill>
                <a:schemeClr val="accent1">
                  <a:lumMod val="75000"/>
                </a:schemeClr>
              </a:solidFill>
            </a:endParaRPr>
          </a:p>
          <a:p>
            <a:pPr marL="285750" indent="-285750">
              <a:buFont typeface="Courier New" panose="02070309020205020404" pitchFamily="49" charset="0"/>
              <a:buChar char="o"/>
            </a:pPr>
            <a:r>
              <a:rPr lang="el-GR" sz="1600" dirty="0">
                <a:solidFill>
                  <a:schemeClr val="tx1">
                    <a:lumMod val="75000"/>
                    <a:lumOff val="25000"/>
                  </a:schemeClr>
                </a:solidFill>
              </a:rPr>
              <a:t>Οι στόχοι επιτεύχθηκαν</a:t>
            </a:r>
          </a:p>
          <a:p>
            <a:pPr marL="285750" indent="-285750">
              <a:buFont typeface="Courier New" panose="02070309020205020404" pitchFamily="49" charset="0"/>
              <a:buChar char="o"/>
            </a:pPr>
            <a:r>
              <a:rPr lang="el-GR" sz="1600" dirty="0">
                <a:solidFill>
                  <a:schemeClr val="tx1">
                    <a:lumMod val="75000"/>
                    <a:lumOff val="25000"/>
                  </a:schemeClr>
                </a:solidFill>
              </a:rPr>
              <a:t>Έγινε σπατάλη πόρων</a:t>
            </a:r>
            <a:endParaRPr lang="el-GR" sz="1600" dirty="0"/>
          </a:p>
        </p:txBody>
      </p:sp>
      <p:sp>
        <p:nvSpPr>
          <p:cNvPr id="18" name="Θέση κειμένου 6">
            <a:extLst>
              <a:ext uri="{FF2B5EF4-FFF2-40B4-BE49-F238E27FC236}">
                <a16:creationId xmlns="" xmlns:a16="http://schemas.microsoft.com/office/drawing/2014/main" id="{0FA7E9E3-1F8E-4A94-8849-FC771CA9770D}"/>
              </a:ext>
            </a:extLst>
          </p:cNvPr>
          <p:cNvSpPr txBox="1">
            <a:spLocks/>
          </p:cNvSpPr>
          <p:nvPr/>
        </p:nvSpPr>
        <p:spPr>
          <a:xfrm>
            <a:off x="442731" y="3812042"/>
            <a:ext cx="1980000" cy="25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dirty="0">
                <a:solidFill>
                  <a:schemeClr val="bg2">
                    <a:lumMod val="50000"/>
                  </a:schemeClr>
                </a:solidFill>
              </a:rPr>
              <a:t>Χαμηλή Επίτευξη Στόχων</a:t>
            </a:r>
          </a:p>
        </p:txBody>
      </p:sp>
      <p:sp>
        <p:nvSpPr>
          <p:cNvPr id="19" name="TextBox 18">
            <a:extLst>
              <a:ext uri="{FF2B5EF4-FFF2-40B4-BE49-F238E27FC236}">
                <a16:creationId xmlns="" xmlns:a16="http://schemas.microsoft.com/office/drawing/2014/main" id="{C46B01B9-CBDD-42FF-A5E4-8439D58F940B}"/>
              </a:ext>
            </a:extLst>
          </p:cNvPr>
          <p:cNvSpPr txBox="1"/>
          <p:nvPr/>
        </p:nvSpPr>
        <p:spPr>
          <a:xfrm>
            <a:off x="1234225" y="4555471"/>
            <a:ext cx="4365938" cy="1138773"/>
          </a:xfrm>
          <a:prstGeom prst="rect">
            <a:avLst/>
          </a:prstGeom>
          <a:noFill/>
        </p:spPr>
        <p:txBody>
          <a:bodyPr wrap="square" rtlCol="0">
            <a:spAutoFit/>
          </a:bodyPr>
          <a:lstStyle/>
          <a:p>
            <a:r>
              <a:rPr lang="el-GR" b="1" i="1" dirty="0">
                <a:solidFill>
                  <a:schemeClr val="accent4"/>
                </a:solidFill>
              </a:rPr>
              <a:t>Ούτε Αποτελεσματική, ούτε Αποδοτική</a:t>
            </a:r>
          </a:p>
          <a:p>
            <a:endParaRPr lang="el-GR" b="1" i="1" dirty="0">
              <a:solidFill>
                <a:schemeClr val="accent4"/>
              </a:solidFill>
            </a:endParaRPr>
          </a:p>
          <a:p>
            <a:pPr marL="285750" indent="-285750">
              <a:buFont typeface="Courier New" panose="02070309020205020404" pitchFamily="49" charset="0"/>
              <a:buChar char="o"/>
            </a:pPr>
            <a:r>
              <a:rPr lang="el-GR" sz="1600" dirty="0">
                <a:solidFill>
                  <a:schemeClr val="tx1">
                    <a:lumMod val="75000"/>
                    <a:lumOff val="25000"/>
                  </a:schemeClr>
                </a:solidFill>
              </a:rPr>
              <a:t>Οι στόχοι δεν επιτεύχθηκαν</a:t>
            </a:r>
          </a:p>
          <a:p>
            <a:pPr marL="285750" indent="-285750">
              <a:buFont typeface="Courier New" panose="02070309020205020404" pitchFamily="49" charset="0"/>
              <a:buChar char="o"/>
            </a:pPr>
            <a:r>
              <a:rPr lang="el-GR" sz="1600" dirty="0">
                <a:solidFill>
                  <a:schemeClr val="tx1">
                    <a:lumMod val="75000"/>
                    <a:lumOff val="25000"/>
                  </a:schemeClr>
                </a:solidFill>
              </a:rPr>
              <a:t>Έγινε σπατάλη πόρων</a:t>
            </a:r>
            <a:endParaRPr lang="el-GR" sz="1600" dirty="0"/>
          </a:p>
        </p:txBody>
      </p:sp>
      <p:sp>
        <p:nvSpPr>
          <p:cNvPr id="20" name="TextBox 19">
            <a:extLst>
              <a:ext uri="{FF2B5EF4-FFF2-40B4-BE49-F238E27FC236}">
                <a16:creationId xmlns="" xmlns:a16="http://schemas.microsoft.com/office/drawing/2014/main" id="{D745AF17-A9B5-44BB-AE08-408B6C79EA1B}"/>
              </a:ext>
            </a:extLst>
          </p:cNvPr>
          <p:cNvSpPr txBox="1"/>
          <p:nvPr/>
        </p:nvSpPr>
        <p:spPr>
          <a:xfrm>
            <a:off x="6875182" y="1850905"/>
            <a:ext cx="4365938" cy="1384995"/>
          </a:xfrm>
          <a:prstGeom prst="rect">
            <a:avLst/>
          </a:prstGeom>
          <a:noFill/>
        </p:spPr>
        <p:txBody>
          <a:bodyPr wrap="square" rtlCol="0">
            <a:spAutoFit/>
          </a:bodyPr>
          <a:lstStyle/>
          <a:p>
            <a:r>
              <a:rPr lang="el-GR" b="1" i="1" dirty="0">
                <a:solidFill>
                  <a:schemeClr val="accent3"/>
                </a:solidFill>
              </a:rPr>
              <a:t>Αποτελεσματική και Αποδοτική</a:t>
            </a:r>
          </a:p>
          <a:p>
            <a:endParaRPr lang="el-GR" b="1" i="1" dirty="0">
              <a:solidFill>
                <a:schemeClr val="accent3"/>
              </a:solidFill>
            </a:endParaRPr>
          </a:p>
          <a:p>
            <a:pPr marL="285750" indent="-285750">
              <a:buFont typeface="Courier New" panose="02070309020205020404" pitchFamily="49" charset="0"/>
              <a:buChar char="o"/>
            </a:pPr>
            <a:r>
              <a:rPr lang="el-GR" sz="1600" dirty="0">
                <a:solidFill>
                  <a:schemeClr val="tx1">
                    <a:lumMod val="75000"/>
                    <a:lumOff val="25000"/>
                  </a:schemeClr>
                </a:solidFill>
              </a:rPr>
              <a:t>Οι στόχοι επιτεύχθηκαν</a:t>
            </a:r>
          </a:p>
          <a:p>
            <a:pPr marL="285750" indent="-285750">
              <a:buFont typeface="Courier New" panose="02070309020205020404" pitchFamily="49" charset="0"/>
              <a:buChar char="o"/>
            </a:pPr>
            <a:r>
              <a:rPr lang="el-GR" sz="1600" dirty="0">
                <a:solidFill>
                  <a:schemeClr val="tx1">
                    <a:lumMod val="75000"/>
                    <a:lumOff val="25000"/>
                  </a:schemeClr>
                </a:solidFill>
              </a:rPr>
              <a:t>Δεν έγινε σπατάλη πόρων</a:t>
            </a:r>
          </a:p>
          <a:p>
            <a:pPr marL="285750" indent="-285750">
              <a:buFont typeface="Courier New" panose="02070309020205020404" pitchFamily="49" charset="0"/>
              <a:buChar char="o"/>
            </a:pPr>
            <a:r>
              <a:rPr lang="el-GR" sz="1600" dirty="0">
                <a:solidFill>
                  <a:schemeClr val="tx1">
                    <a:lumMod val="75000"/>
                    <a:lumOff val="25000"/>
                  </a:schemeClr>
                </a:solidFill>
              </a:rPr>
              <a:t>Υψηλή Παραγωγικότητα</a:t>
            </a:r>
            <a:endParaRPr lang="el-GR" sz="1600" dirty="0"/>
          </a:p>
        </p:txBody>
      </p:sp>
      <p:sp>
        <p:nvSpPr>
          <p:cNvPr id="25" name="Θέση κειμένου 5">
            <a:extLst>
              <a:ext uri="{FF2B5EF4-FFF2-40B4-BE49-F238E27FC236}">
                <a16:creationId xmlns="" xmlns:a16="http://schemas.microsoft.com/office/drawing/2014/main" id="{EADC8A99-C903-4327-A17C-DCD4B8A3BB03}"/>
              </a:ext>
            </a:extLst>
          </p:cNvPr>
          <p:cNvSpPr txBox="1">
            <a:spLocks/>
          </p:cNvSpPr>
          <p:nvPr/>
        </p:nvSpPr>
        <p:spPr>
          <a:xfrm>
            <a:off x="6190625" y="6025428"/>
            <a:ext cx="1980000" cy="252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dirty="0">
                <a:solidFill>
                  <a:schemeClr val="bg2">
                    <a:lumMod val="50000"/>
                  </a:schemeClr>
                </a:solidFill>
              </a:rPr>
              <a:t>Χαμηλή Χρήση Πόρων</a:t>
            </a:r>
          </a:p>
        </p:txBody>
      </p:sp>
      <p:sp>
        <p:nvSpPr>
          <p:cNvPr id="26" name="TextBox 25">
            <a:extLst>
              <a:ext uri="{FF2B5EF4-FFF2-40B4-BE49-F238E27FC236}">
                <a16:creationId xmlns="" xmlns:a16="http://schemas.microsoft.com/office/drawing/2014/main" id="{55A77FF1-C005-4259-AE45-26270B0AAECE}"/>
              </a:ext>
            </a:extLst>
          </p:cNvPr>
          <p:cNvSpPr txBox="1"/>
          <p:nvPr/>
        </p:nvSpPr>
        <p:spPr>
          <a:xfrm>
            <a:off x="6875182" y="4555471"/>
            <a:ext cx="4365938" cy="1138773"/>
          </a:xfrm>
          <a:prstGeom prst="rect">
            <a:avLst/>
          </a:prstGeom>
          <a:noFill/>
        </p:spPr>
        <p:txBody>
          <a:bodyPr wrap="square" rtlCol="0">
            <a:spAutoFit/>
          </a:bodyPr>
          <a:lstStyle/>
          <a:p>
            <a:r>
              <a:rPr lang="el-GR" b="1" i="1" dirty="0">
                <a:solidFill>
                  <a:schemeClr val="accent5">
                    <a:lumMod val="75000"/>
                  </a:schemeClr>
                </a:solidFill>
              </a:rPr>
              <a:t>Αποδοτική, αλλά όχι Αποτελεσματική</a:t>
            </a:r>
          </a:p>
          <a:p>
            <a:endParaRPr lang="el-GR" b="1" i="1" dirty="0">
              <a:solidFill>
                <a:schemeClr val="accent5">
                  <a:lumMod val="75000"/>
                </a:schemeClr>
              </a:solidFill>
            </a:endParaRPr>
          </a:p>
          <a:p>
            <a:pPr marL="285750" indent="-285750">
              <a:buFont typeface="Courier New" panose="02070309020205020404" pitchFamily="49" charset="0"/>
              <a:buChar char="o"/>
            </a:pPr>
            <a:r>
              <a:rPr lang="el-GR" sz="1600" dirty="0">
                <a:solidFill>
                  <a:schemeClr val="tx1">
                    <a:lumMod val="75000"/>
                    <a:lumOff val="25000"/>
                  </a:schemeClr>
                </a:solidFill>
              </a:rPr>
              <a:t>Δεν έγινε σπατάλη πόρων</a:t>
            </a:r>
          </a:p>
          <a:p>
            <a:pPr marL="285750" indent="-285750">
              <a:buFont typeface="Courier New" panose="02070309020205020404" pitchFamily="49" charset="0"/>
              <a:buChar char="o"/>
            </a:pPr>
            <a:r>
              <a:rPr lang="el-GR" sz="1600" dirty="0">
                <a:solidFill>
                  <a:schemeClr val="tx1">
                    <a:lumMod val="75000"/>
                    <a:lumOff val="25000"/>
                  </a:schemeClr>
                </a:solidFill>
              </a:rPr>
              <a:t>Οι στόχοι δεν επιτεύχθηκαν</a:t>
            </a:r>
          </a:p>
        </p:txBody>
      </p:sp>
      <p:sp>
        <p:nvSpPr>
          <p:cNvPr id="27" name="TextBox 37">
            <a:extLst>
              <a:ext uri="{FF2B5EF4-FFF2-40B4-BE49-F238E27FC236}">
                <a16:creationId xmlns="" xmlns:a16="http://schemas.microsoft.com/office/drawing/2014/main" id="{A93FB956-7AD1-4EB0-9F79-D45E0146D516}"/>
              </a:ext>
            </a:extLst>
          </p:cNvPr>
          <p:cNvSpPr txBox="1"/>
          <p:nvPr/>
        </p:nvSpPr>
        <p:spPr>
          <a:xfrm>
            <a:off x="9736429" y="6073017"/>
            <a:ext cx="1482952"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extLst>
      <p:ext uri="{BB962C8B-B14F-4D97-AF65-F5344CB8AC3E}">
        <p14:creationId xmlns="" xmlns:p14="http://schemas.microsoft.com/office/powerpoint/2010/main" val="1644005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σχέδια μεταλλικών ραφιών βιβλίων σε οροφή"/>
          <p:cNvPicPr>
            <a:picLocks noGrp="1" noChangeAspect="1"/>
          </p:cNvPicPr>
          <p:nvPr>
            <p:ph type="pic" sz="quarter" idx="13"/>
          </p:nvPr>
        </p:nvPicPr>
        <p:blipFill>
          <a:blip r:embed="rId3"/>
          <a:stretch>
            <a:fillRect/>
          </a:stretch>
        </p:blipFill>
        <p:spPr>
          <a:xfrm>
            <a:off x="0" y="1698"/>
            <a:ext cx="12192000" cy="6010054"/>
          </a:xfrm>
        </p:spPr>
      </p:pic>
      <p:sp>
        <p:nvSpPr>
          <p:cNvPr id="3" name="Τίτλος 2"/>
          <p:cNvSpPr>
            <a:spLocks noGrp="1"/>
          </p:cNvSpPr>
          <p:nvPr>
            <p:ph type="ctrTitle"/>
          </p:nvPr>
        </p:nvSpPr>
        <p:spPr>
          <a:xfrm>
            <a:off x="7189200" y="163897"/>
            <a:ext cx="4860000" cy="5724000"/>
          </a:xfrm>
        </p:spPr>
        <p:txBody>
          <a:bodyPr rtlCol="0"/>
          <a:lstStyle/>
          <a:p>
            <a:pPr algn="ctr"/>
            <a:r>
              <a:rPr lang="el-GR" sz="2800" dirty="0"/>
              <a:t>Διοίκηση</a:t>
            </a:r>
            <a:br>
              <a:rPr lang="el-GR" sz="2800" dirty="0"/>
            </a:br>
            <a:r>
              <a:rPr lang="el-GR" sz="2800" dirty="0"/>
              <a:t> (</a:t>
            </a:r>
            <a:r>
              <a:rPr lang="el-GR" sz="2800" dirty="0" err="1"/>
              <a:t>management</a:t>
            </a:r>
            <a:r>
              <a:rPr lang="el-GR" sz="2800" dirty="0"/>
              <a:t>)</a:t>
            </a:r>
          </a:p>
        </p:txBody>
      </p:sp>
      <p:sp>
        <p:nvSpPr>
          <p:cNvPr id="9" name="Ορθογώνιο 6" descr="Διαχωριστική γραμμή επισήμανσης"/>
          <p:cNvSpPr/>
          <p:nvPr/>
        </p:nvSpPr>
        <p:spPr>
          <a:xfrm flipV="1">
            <a:off x="74538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6" descr="Διαχωριστικό επισήμανσης κάτω εικόνας"/>
          <p:cNvSpPr/>
          <p:nvPr/>
        </p:nvSpPr>
        <p:spPr>
          <a:xfrm>
            <a:off x="7453850" y="3146091"/>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 name="Υπότιτλος 3"/>
          <p:cNvSpPr>
            <a:spLocks noGrp="1"/>
          </p:cNvSpPr>
          <p:nvPr>
            <p:ph type="subTitle" idx="1"/>
          </p:nvPr>
        </p:nvSpPr>
        <p:spPr>
          <a:xfrm>
            <a:off x="7652805" y="4627964"/>
            <a:ext cx="3932788" cy="750814"/>
          </a:xfrm>
        </p:spPr>
        <p:txBody>
          <a:bodyPr rtlCol="0"/>
          <a:lstStyle/>
          <a:p>
            <a:pPr algn="ctr">
              <a:spcBef>
                <a:spcPct val="0"/>
              </a:spcBef>
            </a:pPr>
            <a:r>
              <a:rPr lang="el-GR" sz="2800" spc="-100" dirty="0">
                <a:latin typeface="+mj-lt"/>
                <a:ea typeface="+mj-ea"/>
                <a:cs typeface="+mj-cs"/>
              </a:rPr>
              <a:t>&amp;</a:t>
            </a:r>
          </a:p>
          <a:p>
            <a:pPr algn="ctr">
              <a:spcBef>
                <a:spcPct val="0"/>
              </a:spcBef>
            </a:pPr>
            <a:r>
              <a:rPr lang="el-GR" sz="2800" spc="-100" dirty="0">
                <a:latin typeface="+mj-lt"/>
                <a:ea typeface="+mj-ea"/>
                <a:cs typeface="+mj-cs"/>
              </a:rPr>
              <a:t> Διοικητικό Στέλεχος (</a:t>
            </a:r>
            <a:r>
              <a:rPr lang="el-GR" sz="2800" spc="-100" dirty="0" err="1">
                <a:latin typeface="+mj-lt"/>
                <a:ea typeface="+mj-ea"/>
                <a:cs typeface="+mj-cs"/>
              </a:rPr>
              <a:t>manager</a:t>
            </a:r>
            <a:r>
              <a:rPr lang="el-GR" sz="2800" spc="-100" dirty="0">
                <a:latin typeface="+mj-lt"/>
                <a:ea typeface="+mj-ea"/>
                <a:cs typeface="+mj-cs"/>
              </a:rPr>
              <a:t>)</a:t>
            </a:r>
          </a:p>
        </p:txBody>
      </p:sp>
      <p:sp>
        <p:nvSpPr>
          <p:cNvPr id="6" name="Θέση υποσέλιδου 5"/>
          <p:cNvSpPr>
            <a:spLocks noGrp="1"/>
          </p:cNvSpPr>
          <p:nvPr>
            <p:ph type="ftr" sz="quarter" idx="12"/>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32</a:t>
            </a:fld>
            <a:endParaRPr lang="el-GR" dirty="0"/>
          </a:p>
        </p:txBody>
      </p:sp>
      <p:pic>
        <p:nvPicPr>
          <p:cNvPr id="12" name="Θέση εικόνας 24" descr="φωτογραφία άντρα μέλους ομάδας">
            <a:extLst>
              <a:ext uri="{FF2B5EF4-FFF2-40B4-BE49-F238E27FC236}">
                <a16:creationId xmlns="" xmlns:a16="http://schemas.microsoft.com/office/drawing/2014/main" id="{56932984-754B-404A-945A-ECE7C47B9245}"/>
              </a:ext>
            </a:extLst>
          </p:cNvPr>
          <p:cNvPicPr>
            <a:picLocks noChangeAspect="1"/>
          </p:cNvPicPr>
          <p:nvPr/>
        </p:nvPicPr>
        <p:blipFill>
          <a:blip r:embed="rId4"/>
          <a:stretch>
            <a:fillRect/>
          </a:stretch>
        </p:blipFill>
        <p:spPr>
          <a:xfrm>
            <a:off x="8363509" y="586720"/>
            <a:ext cx="2511379" cy="2559372"/>
          </a:xfrm>
          <a:prstGeom prst="rect">
            <a:avLst/>
          </a:prstGeom>
        </p:spPr>
      </p:pic>
      <p:sp>
        <p:nvSpPr>
          <p:cNvPr id="14" name="TextBox 37">
            <a:extLst>
              <a:ext uri="{FF2B5EF4-FFF2-40B4-BE49-F238E27FC236}">
                <a16:creationId xmlns="" xmlns:a16="http://schemas.microsoft.com/office/drawing/2014/main" id="{15A19382-C30E-446B-AC82-249838EB9C44}"/>
              </a:ext>
            </a:extLst>
          </p:cNvPr>
          <p:cNvSpPr txBox="1"/>
          <p:nvPr/>
        </p:nvSpPr>
        <p:spPr>
          <a:xfrm>
            <a:off x="9607639" y="6073017"/>
            <a:ext cx="1611741"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extLst>
      <p:ext uri="{BB962C8B-B14F-4D97-AF65-F5344CB8AC3E}">
        <p14:creationId xmlns="" xmlns:p14="http://schemas.microsoft.com/office/powerpoint/2010/main" val="1199769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t>Διοίκηση </a:t>
            </a:r>
          </a:p>
        </p:txBody>
      </p:sp>
      <p:sp>
        <p:nvSpPr>
          <p:cNvPr id="5" name="Θέση κειμένου 4"/>
          <p:cNvSpPr>
            <a:spLocks noGrp="1"/>
          </p:cNvSpPr>
          <p:nvPr>
            <p:ph type="body" sz="quarter" idx="32"/>
          </p:nvPr>
        </p:nvSpPr>
        <p:spPr/>
        <p:txBody>
          <a:bodyPr rtlCol="0"/>
          <a:lstStyle/>
          <a:p>
            <a:r>
              <a:rPr lang="el-GR" sz="1600" dirty="0"/>
              <a:t>Δεν υπάρχει ένας γενικά αποδεκτός ορισμός της έννοιας της “διοίκησης”, εντούτοις ορισμένοι εξ αυτών βασίζονται στον κλασσικό ορισμό του </a:t>
            </a:r>
            <a:r>
              <a:rPr lang="el-GR" sz="1600" dirty="0" err="1"/>
              <a:t>Henri</a:t>
            </a:r>
            <a:r>
              <a:rPr lang="el-GR" sz="1600" dirty="0"/>
              <a:t> </a:t>
            </a:r>
            <a:r>
              <a:rPr lang="el-GR" sz="1600" dirty="0" err="1" smtClean="0"/>
              <a:t>Fa</a:t>
            </a:r>
            <a:r>
              <a:rPr lang="en-US" sz="1600" dirty="0" smtClean="0"/>
              <a:t>y</a:t>
            </a:r>
            <a:r>
              <a:rPr lang="el-GR" sz="1600" dirty="0" err="1" smtClean="0"/>
              <a:t>ol</a:t>
            </a:r>
            <a:endParaRPr lang="el-GR" sz="1600" dirty="0"/>
          </a:p>
        </p:txBody>
      </p:sp>
      <p:sp>
        <p:nvSpPr>
          <p:cNvPr id="9" name="Θέση περιεχομένου 8"/>
          <p:cNvSpPr>
            <a:spLocks noGrp="1"/>
          </p:cNvSpPr>
          <p:nvPr>
            <p:ph idx="1"/>
          </p:nvPr>
        </p:nvSpPr>
        <p:spPr>
          <a:xfrm>
            <a:off x="794569" y="1728000"/>
            <a:ext cx="2975206" cy="720000"/>
          </a:xfrm>
        </p:spPr>
        <p:txBody>
          <a:bodyPr rtlCol="0"/>
          <a:lstStyle/>
          <a:p>
            <a:pPr rtl="0"/>
            <a:r>
              <a:rPr lang="el-GR" dirty="0"/>
              <a:t>Ορισμός </a:t>
            </a:r>
            <a:r>
              <a:rPr lang="el-GR" b="1" i="1" dirty="0"/>
              <a:t>1</a:t>
            </a:r>
            <a:r>
              <a:rPr lang="el-GR" dirty="0"/>
              <a:t/>
            </a:r>
            <a:br>
              <a:rPr lang="el-GR" dirty="0"/>
            </a:br>
            <a:endParaRPr lang="el-GR" dirty="0">
              <a:solidFill>
                <a:schemeClr val="tx1">
                  <a:lumMod val="75000"/>
                  <a:lumOff val="25000"/>
                </a:schemeClr>
              </a:solidFill>
              <a:latin typeface="+mn-lt"/>
            </a:endParaRPr>
          </a:p>
        </p:txBody>
      </p:sp>
      <p:sp>
        <p:nvSpPr>
          <p:cNvPr id="6" name="Θέση περιεχομένου 5"/>
          <p:cNvSpPr>
            <a:spLocks noGrp="1"/>
          </p:cNvSpPr>
          <p:nvPr>
            <p:ph idx="14"/>
          </p:nvPr>
        </p:nvSpPr>
        <p:spPr>
          <a:xfrm>
            <a:off x="794569" y="2673626"/>
            <a:ext cx="2975206" cy="3374145"/>
          </a:xfrm>
          <a:noFill/>
        </p:spPr>
        <p:txBody>
          <a:bodyPr rtlCol="0"/>
          <a:lstStyle/>
          <a:p>
            <a:pPr marL="0" indent="0" algn="ctr">
              <a:buNone/>
            </a:pPr>
            <a:r>
              <a:rPr lang="el-GR" sz="1700" dirty="0"/>
              <a:t>Η πραγματοποίηση στόχων με την βοήθεια άλλων ατόμων</a:t>
            </a:r>
          </a:p>
        </p:txBody>
      </p:sp>
      <p:sp>
        <p:nvSpPr>
          <p:cNvPr id="10" name="Θέση περιεχομένου 9"/>
          <p:cNvSpPr>
            <a:spLocks noGrp="1"/>
          </p:cNvSpPr>
          <p:nvPr>
            <p:ph idx="12"/>
          </p:nvPr>
        </p:nvSpPr>
        <p:spPr/>
        <p:txBody>
          <a:bodyPr rtlCol="0"/>
          <a:lstStyle/>
          <a:p>
            <a:pPr rtl="0"/>
            <a:r>
              <a:rPr lang="el-GR" dirty="0"/>
              <a:t>Ορισμός </a:t>
            </a:r>
            <a:r>
              <a:rPr lang="el-GR" b="1" i="1" dirty="0"/>
              <a:t>2</a:t>
            </a:r>
            <a:r>
              <a:rPr lang="el-GR" dirty="0"/>
              <a:t/>
            </a:r>
            <a:br>
              <a:rPr lang="el-GR" dirty="0"/>
            </a:br>
            <a:endParaRPr lang="el-GR" sz="1200" dirty="0">
              <a:solidFill>
                <a:schemeClr val="tx1">
                  <a:lumMod val="75000"/>
                  <a:lumOff val="25000"/>
                </a:schemeClr>
              </a:solidFill>
              <a:latin typeface="+mn-lt"/>
            </a:endParaRPr>
          </a:p>
        </p:txBody>
      </p:sp>
      <p:sp>
        <p:nvSpPr>
          <p:cNvPr id="7" name="Θέση περιεχομένου 6"/>
          <p:cNvSpPr>
            <a:spLocks noGrp="1"/>
          </p:cNvSpPr>
          <p:nvPr>
            <p:ph idx="15"/>
          </p:nvPr>
        </p:nvSpPr>
        <p:spPr>
          <a:xfrm>
            <a:off x="4614397" y="2673626"/>
            <a:ext cx="2975206" cy="3374145"/>
          </a:xfrm>
          <a:noFill/>
        </p:spPr>
        <p:txBody>
          <a:bodyPr rtlCol="0"/>
          <a:lstStyle/>
          <a:p>
            <a:pPr marL="0" indent="0" algn="ctr">
              <a:buNone/>
            </a:pPr>
            <a:r>
              <a:rPr lang="el-GR" sz="1700" dirty="0"/>
              <a:t>Μια κοινωνική διαδικασία αποτελούμενη από τις δραστηριότητες του προγραμματισμού, της οργάνωσης, της καθοδήγησης και του ελέγχου, που αποσκοπεί να προσδιορίσει και να πραγματώσει καθορισμένους στόχους, με την βοήθεια άλλων ατόμων και την χρησιμοποίηση διαφόρων πόρων και μέσων</a:t>
            </a:r>
          </a:p>
        </p:txBody>
      </p:sp>
      <p:sp>
        <p:nvSpPr>
          <p:cNvPr id="11" name="Θέση περιεχομένου 10"/>
          <p:cNvSpPr>
            <a:spLocks noGrp="1"/>
          </p:cNvSpPr>
          <p:nvPr>
            <p:ph idx="13"/>
          </p:nvPr>
        </p:nvSpPr>
        <p:spPr/>
        <p:txBody>
          <a:bodyPr rtlCol="0"/>
          <a:lstStyle/>
          <a:p>
            <a:pPr rtl="0"/>
            <a:r>
              <a:rPr lang="el-GR" dirty="0"/>
              <a:t>Ορισμός </a:t>
            </a:r>
            <a:r>
              <a:rPr lang="el-GR" b="1" i="1" dirty="0"/>
              <a:t>3</a:t>
            </a:r>
            <a:r>
              <a:rPr lang="el-GR" dirty="0"/>
              <a:t/>
            </a:r>
            <a:br>
              <a:rPr lang="el-GR" dirty="0"/>
            </a:br>
            <a:endParaRPr lang="el-GR" sz="1200" dirty="0">
              <a:solidFill>
                <a:schemeClr val="tx1">
                  <a:lumMod val="75000"/>
                  <a:lumOff val="25000"/>
                </a:schemeClr>
              </a:solidFill>
              <a:latin typeface="+mn-lt"/>
            </a:endParaRPr>
          </a:p>
        </p:txBody>
      </p:sp>
      <p:sp>
        <p:nvSpPr>
          <p:cNvPr id="8" name="Θέση περιεχομένου 7"/>
          <p:cNvSpPr>
            <a:spLocks noGrp="1"/>
          </p:cNvSpPr>
          <p:nvPr>
            <p:ph idx="16"/>
          </p:nvPr>
        </p:nvSpPr>
        <p:spPr>
          <a:xfrm>
            <a:off x="8434225" y="2673627"/>
            <a:ext cx="2975206" cy="3374144"/>
          </a:xfrm>
          <a:noFill/>
        </p:spPr>
        <p:txBody>
          <a:bodyPr rtlCol="0"/>
          <a:lstStyle/>
          <a:p>
            <a:pPr marL="0" indent="0" algn="ctr">
              <a:buNone/>
            </a:pPr>
            <a:r>
              <a:rPr lang="el-GR" sz="1700" dirty="0"/>
              <a:t>Η εφαρμογή των επιστημών για την διεύθυνση των οργανώσεων</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33</a:t>
            </a:fld>
            <a:endParaRPr lang="el-GR" dirty="0"/>
          </a:p>
        </p:txBody>
      </p:sp>
      <p:sp>
        <p:nvSpPr>
          <p:cNvPr id="12" name="TextBox 11"/>
          <p:cNvSpPr txBox="1"/>
          <p:nvPr/>
        </p:nvSpPr>
        <p:spPr>
          <a:xfrm>
            <a:off x="9684914" y="6116595"/>
            <a:ext cx="1519862"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extLst>
      <p:ext uri="{BB962C8B-B14F-4D97-AF65-F5344CB8AC3E}">
        <p14:creationId xmlns="" xmlns:p14="http://schemas.microsoft.com/office/powerpoint/2010/main" val="3489874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2144" y="442695"/>
            <a:ext cx="11340000" cy="432000"/>
          </a:xfrm>
        </p:spPr>
        <p:txBody>
          <a:bodyPr rtlCol="0"/>
          <a:lstStyle/>
          <a:p>
            <a:pPr algn="ctr"/>
            <a:r>
              <a:rPr lang="el-GR" b="1" dirty="0">
                <a:solidFill>
                  <a:schemeClr val="bg2">
                    <a:lumMod val="50000"/>
                  </a:schemeClr>
                </a:solidFill>
              </a:rPr>
              <a:t>Οι Βασικές Λειτουργίες της Διοίκησης</a:t>
            </a:r>
            <a:endParaRPr lang="el-GR"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34</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6" name="Βέλος: Πεντάγωνο 5">
            <a:extLst>
              <a:ext uri="{FF2B5EF4-FFF2-40B4-BE49-F238E27FC236}">
                <a16:creationId xmlns="" xmlns:a16="http://schemas.microsoft.com/office/drawing/2014/main" id="{EFF06C47-EE4F-4AA2-8C9A-A5B863383A27}"/>
              </a:ext>
            </a:extLst>
          </p:cNvPr>
          <p:cNvSpPr/>
          <p:nvPr/>
        </p:nvSpPr>
        <p:spPr>
          <a:xfrm>
            <a:off x="3731059" y="4406988"/>
            <a:ext cx="5383354" cy="685800"/>
          </a:xfrm>
          <a:prstGeom prst="homePlate">
            <a:avLst/>
          </a:prstGeom>
          <a:solidFill>
            <a:schemeClr val="bg2">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8" name="Θέση περιεχομένου 6">
            <a:extLst>
              <a:ext uri="{FF2B5EF4-FFF2-40B4-BE49-F238E27FC236}">
                <a16:creationId xmlns="" xmlns:a16="http://schemas.microsoft.com/office/drawing/2014/main" id="{5D570C43-9BE0-4B83-BA4A-C80EB3E6E4FF}"/>
              </a:ext>
            </a:extLst>
          </p:cNvPr>
          <p:cNvSpPr txBox="1">
            <a:spLocks/>
          </p:cNvSpPr>
          <p:nvPr/>
        </p:nvSpPr>
        <p:spPr>
          <a:xfrm>
            <a:off x="972711" y="3520113"/>
            <a:ext cx="2405110" cy="2473849"/>
          </a:xfrm>
          <a:prstGeom prst="rect">
            <a:avLst/>
          </a:prstGeom>
          <a:noFill/>
          <a:ln w="9525">
            <a:solidFill>
              <a:schemeClr val="tx1">
                <a:lumMod val="85000"/>
                <a:lumOff val="15000"/>
              </a:schemeClr>
            </a:solidFill>
          </a:ln>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l-GR" sz="1700" b="1" dirty="0"/>
              <a:t>Ανθρώπινο Δυναμικό</a:t>
            </a:r>
          </a:p>
          <a:p>
            <a:pPr>
              <a:buFont typeface="Courier New" panose="02070309020205020404" pitchFamily="49" charset="0"/>
              <a:buChar char="o"/>
            </a:pPr>
            <a:r>
              <a:rPr lang="el-GR" sz="1700" b="1" dirty="0"/>
              <a:t>Υλικά</a:t>
            </a:r>
          </a:p>
          <a:p>
            <a:pPr>
              <a:buFont typeface="Courier New" panose="02070309020205020404" pitchFamily="49" charset="0"/>
              <a:buChar char="o"/>
            </a:pPr>
            <a:r>
              <a:rPr lang="el-GR" sz="1700" b="1" dirty="0"/>
              <a:t>Μηχανήματα</a:t>
            </a:r>
          </a:p>
          <a:p>
            <a:pPr>
              <a:buFont typeface="Courier New" panose="02070309020205020404" pitchFamily="49" charset="0"/>
              <a:buChar char="o"/>
            </a:pPr>
            <a:r>
              <a:rPr lang="el-GR" sz="1700" b="1" dirty="0"/>
              <a:t>Κεφάλαια</a:t>
            </a:r>
          </a:p>
          <a:p>
            <a:pPr>
              <a:buFont typeface="Courier New" panose="02070309020205020404" pitchFamily="49" charset="0"/>
              <a:buChar char="o"/>
            </a:pPr>
            <a:r>
              <a:rPr lang="el-GR" sz="1700" b="1" dirty="0"/>
              <a:t>Μέθοδοι</a:t>
            </a:r>
          </a:p>
          <a:p>
            <a:pPr>
              <a:buFont typeface="Courier New" panose="02070309020205020404" pitchFamily="49" charset="0"/>
              <a:buChar char="o"/>
            </a:pPr>
            <a:r>
              <a:rPr lang="el-GR" sz="1700" b="1" dirty="0"/>
              <a:t>Αγορές</a:t>
            </a:r>
          </a:p>
          <a:p>
            <a:pPr>
              <a:buFont typeface="Courier New" panose="02070309020205020404" pitchFamily="49" charset="0"/>
              <a:buChar char="o"/>
            </a:pPr>
            <a:r>
              <a:rPr lang="el-GR" sz="1700" b="1" dirty="0"/>
              <a:t>Πληροφορίες</a:t>
            </a:r>
          </a:p>
        </p:txBody>
      </p:sp>
      <p:sp>
        <p:nvSpPr>
          <p:cNvPr id="49" name="Θέση κειμένου 5">
            <a:extLst>
              <a:ext uri="{FF2B5EF4-FFF2-40B4-BE49-F238E27FC236}">
                <a16:creationId xmlns="" xmlns:a16="http://schemas.microsoft.com/office/drawing/2014/main" id="{9DFFADD4-8DBE-47BA-A580-B698626B3674}"/>
              </a:ext>
            </a:extLst>
          </p:cNvPr>
          <p:cNvSpPr txBox="1">
            <a:spLocks/>
          </p:cNvSpPr>
          <p:nvPr/>
        </p:nvSpPr>
        <p:spPr>
          <a:xfrm>
            <a:off x="5261486" y="2651946"/>
            <a:ext cx="2318203" cy="507554"/>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900" b="1" dirty="0"/>
              <a:t>ΒΑΣΙΚΕΣ ΛΕΙΤΟΥΡΓΙΕΣ</a:t>
            </a:r>
          </a:p>
          <a:p>
            <a:pPr algn="ctr"/>
            <a:endParaRPr lang="el-GR" sz="1600" b="1" dirty="0"/>
          </a:p>
        </p:txBody>
      </p:sp>
      <p:sp>
        <p:nvSpPr>
          <p:cNvPr id="50" name="Θέση κειμένου 5">
            <a:extLst>
              <a:ext uri="{FF2B5EF4-FFF2-40B4-BE49-F238E27FC236}">
                <a16:creationId xmlns="" xmlns:a16="http://schemas.microsoft.com/office/drawing/2014/main" id="{5545DD54-E10A-45B4-B897-3F39FDF9D06A}"/>
              </a:ext>
            </a:extLst>
          </p:cNvPr>
          <p:cNvSpPr txBox="1">
            <a:spLocks/>
          </p:cNvSpPr>
          <p:nvPr/>
        </p:nvSpPr>
        <p:spPr>
          <a:xfrm>
            <a:off x="4104533" y="3521311"/>
            <a:ext cx="2318203" cy="507554"/>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Προγραμματισμός</a:t>
            </a:r>
          </a:p>
          <a:p>
            <a:pPr algn="ctr"/>
            <a:endParaRPr lang="el-GR" sz="1600" b="1" dirty="0"/>
          </a:p>
        </p:txBody>
      </p:sp>
      <p:sp>
        <p:nvSpPr>
          <p:cNvPr id="51" name="Θέση κειμένου 5">
            <a:extLst>
              <a:ext uri="{FF2B5EF4-FFF2-40B4-BE49-F238E27FC236}">
                <a16:creationId xmlns="" xmlns:a16="http://schemas.microsoft.com/office/drawing/2014/main" id="{8AFE3093-CBB1-4382-88F1-2B2E1873C1CF}"/>
              </a:ext>
            </a:extLst>
          </p:cNvPr>
          <p:cNvSpPr txBox="1">
            <a:spLocks/>
          </p:cNvSpPr>
          <p:nvPr/>
        </p:nvSpPr>
        <p:spPr>
          <a:xfrm>
            <a:off x="6414150" y="3520113"/>
            <a:ext cx="2318203" cy="507554"/>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Καθοδήγηση</a:t>
            </a:r>
          </a:p>
          <a:p>
            <a:pPr algn="ctr"/>
            <a:endParaRPr lang="el-GR" sz="1600" b="1" dirty="0"/>
          </a:p>
        </p:txBody>
      </p:sp>
      <p:sp>
        <p:nvSpPr>
          <p:cNvPr id="53" name="Θέση κειμένου 5">
            <a:extLst>
              <a:ext uri="{FF2B5EF4-FFF2-40B4-BE49-F238E27FC236}">
                <a16:creationId xmlns="" xmlns:a16="http://schemas.microsoft.com/office/drawing/2014/main" id="{001D46C0-DF23-42FE-A45F-F03270AA5ED5}"/>
              </a:ext>
            </a:extLst>
          </p:cNvPr>
          <p:cNvSpPr txBox="1">
            <a:spLocks/>
          </p:cNvSpPr>
          <p:nvPr/>
        </p:nvSpPr>
        <p:spPr>
          <a:xfrm>
            <a:off x="4102385" y="5824487"/>
            <a:ext cx="2318203" cy="507554"/>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Οργάνωση</a:t>
            </a:r>
          </a:p>
          <a:p>
            <a:pPr algn="ctr"/>
            <a:endParaRPr lang="el-GR" sz="1600" b="1" dirty="0"/>
          </a:p>
        </p:txBody>
      </p:sp>
      <p:sp>
        <p:nvSpPr>
          <p:cNvPr id="54" name="Θέση κειμένου 5">
            <a:extLst>
              <a:ext uri="{FF2B5EF4-FFF2-40B4-BE49-F238E27FC236}">
                <a16:creationId xmlns="" xmlns:a16="http://schemas.microsoft.com/office/drawing/2014/main" id="{AF4183AE-DCFE-4741-92DE-4C12F4A94029}"/>
              </a:ext>
            </a:extLst>
          </p:cNvPr>
          <p:cNvSpPr txBox="1">
            <a:spLocks/>
          </p:cNvSpPr>
          <p:nvPr/>
        </p:nvSpPr>
        <p:spPr>
          <a:xfrm>
            <a:off x="6410824" y="5823289"/>
            <a:ext cx="2318203" cy="507554"/>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Έλεγχος</a:t>
            </a:r>
          </a:p>
          <a:p>
            <a:pPr algn="ctr"/>
            <a:endParaRPr lang="el-GR" sz="1600" b="1" dirty="0"/>
          </a:p>
        </p:txBody>
      </p:sp>
      <p:cxnSp>
        <p:nvCxnSpPr>
          <p:cNvPr id="8" name="Ευθύγραμμο βέλος σύνδεσης 7">
            <a:extLst>
              <a:ext uri="{FF2B5EF4-FFF2-40B4-BE49-F238E27FC236}">
                <a16:creationId xmlns="" xmlns:a16="http://schemas.microsoft.com/office/drawing/2014/main" id="{49CAB813-8006-4C5F-BD05-85E9F395CB5A}"/>
              </a:ext>
            </a:extLst>
          </p:cNvPr>
          <p:cNvCxnSpPr>
            <a:cxnSpLocks/>
          </p:cNvCxnSpPr>
          <p:nvPr/>
        </p:nvCxnSpPr>
        <p:spPr>
          <a:xfrm>
            <a:off x="5258267" y="3838674"/>
            <a:ext cx="3220" cy="45077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Ευθύγραμμο βέλος σύνδεσης 56">
            <a:extLst>
              <a:ext uri="{FF2B5EF4-FFF2-40B4-BE49-F238E27FC236}">
                <a16:creationId xmlns="" xmlns:a16="http://schemas.microsoft.com/office/drawing/2014/main" id="{D68FA526-CC6C-4A7F-B2E3-5B421138FF17}"/>
              </a:ext>
            </a:extLst>
          </p:cNvPr>
          <p:cNvCxnSpPr>
            <a:cxnSpLocks/>
          </p:cNvCxnSpPr>
          <p:nvPr/>
        </p:nvCxnSpPr>
        <p:spPr>
          <a:xfrm>
            <a:off x="7566705" y="3828639"/>
            <a:ext cx="3220" cy="45077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Ευθύγραμμο βέλος σύνδεσης 57">
            <a:extLst>
              <a:ext uri="{FF2B5EF4-FFF2-40B4-BE49-F238E27FC236}">
                <a16:creationId xmlns="" xmlns:a16="http://schemas.microsoft.com/office/drawing/2014/main" id="{67FF7B8E-B059-4D9A-8D75-055767FE5AEF}"/>
              </a:ext>
            </a:extLst>
          </p:cNvPr>
          <p:cNvCxnSpPr>
            <a:cxnSpLocks/>
          </p:cNvCxnSpPr>
          <p:nvPr/>
        </p:nvCxnSpPr>
        <p:spPr>
          <a:xfrm flipV="1">
            <a:off x="5258267" y="5263689"/>
            <a:ext cx="2147" cy="50552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a:extLst>
              <a:ext uri="{FF2B5EF4-FFF2-40B4-BE49-F238E27FC236}">
                <a16:creationId xmlns="" xmlns:a16="http://schemas.microsoft.com/office/drawing/2014/main" id="{EBBE6E06-A33C-47C8-985B-FB6907F87B51}"/>
              </a:ext>
            </a:extLst>
          </p:cNvPr>
          <p:cNvCxnSpPr>
            <a:cxnSpLocks/>
          </p:cNvCxnSpPr>
          <p:nvPr/>
        </p:nvCxnSpPr>
        <p:spPr>
          <a:xfrm flipV="1">
            <a:off x="7573251" y="5263689"/>
            <a:ext cx="2147" cy="50552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Θέση κειμένου 5">
            <a:extLst>
              <a:ext uri="{FF2B5EF4-FFF2-40B4-BE49-F238E27FC236}">
                <a16:creationId xmlns="" xmlns:a16="http://schemas.microsoft.com/office/drawing/2014/main" id="{E8A03FF7-74A9-44B7-806E-363FE60B0D41}"/>
              </a:ext>
            </a:extLst>
          </p:cNvPr>
          <p:cNvSpPr txBox="1">
            <a:spLocks/>
          </p:cNvSpPr>
          <p:nvPr/>
        </p:nvSpPr>
        <p:spPr>
          <a:xfrm>
            <a:off x="8859193" y="3520557"/>
            <a:ext cx="2318203" cy="507554"/>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900" b="1" dirty="0"/>
              <a:t>ΣΤΟΧΟΙ</a:t>
            </a:r>
          </a:p>
          <a:p>
            <a:pPr algn="ctr"/>
            <a:endParaRPr lang="el-GR" sz="1600" b="1" dirty="0"/>
          </a:p>
        </p:txBody>
      </p:sp>
      <p:grpSp>
        <p:nvGrpSpPr>
          <p:cNvPr id="14" name="Γραφικό 11" descr="Ευστοχία">
            <a:extLst>
              <a:ext uri="{FF2B5EF4-FFF2-40B4-BE49-F238E27FC236}">
                <a16:creationId xmlns="" xmlns:a16="http://schemas.microsoft.com/office/drawing/2014/main" id="{6A793BCA-136E-4213-A2A5-52142DB63CB9}"/>
              </a:ext>
            </a:extLst>
          </p:cNvPr>
          <p:cNvGrpSpPr/>
          <p:nvPr/>
        </p:nvGrpSpPr>
        <p:grpSpPr>
          <a:xfrm>
            <a:off x="9230323" y="3963419"/>
            <a:ext cx="1635575" cy="1678440"/>
            <a:chOff x="5284320" y="4620797"/>
            <a:chExt cx="914400" cy="914400"/>
          </a:xfrm>
          <a:solidFill>
            <a:schemeClr val="accent1"/>
          </a:solidFill>
        </p:grpSpPr>
        <p:sp>
          <p:nvSpPr>
            <p:cNvPr id="15" name="Ελεύθερη σχεδίαση: Σχήμα 14">
              <a:extLst>
                <a:ext uri="{FF2B5EF4-FFF2-40B4-BE49-F238E27FC236}">
                  <a16:creationId xmlns="" xmlns:a16="http://schemas.microsoft.com/office/drawing/2014/main" id="{6F9C49E5-3946-47C3-A0EE-A4AFD04FA0D9}"/>
                </a:ext>
              </a:extLst>
            </p:cNvPr>
            <p:cNvSpPr/>
            <p:nvPr/>
          </p:nvSpPr>
          <p:spPr>
            <a:xfrm>
              <a:off x="5623886" y="4694616"/>
              <a:ext cx="495300" cy="495300"/>
            </a:xfrm>
            <a:custGeom>
              <a:avLst/>
              <a:gdLst>
                <a:gd name="connsiteX0" fmla="*/ 408146 w 495300"/>
                <a:gd name="connsiteY0" fmla="*/ 92869 h 495300"/>
                <a:gd name="connsiteX1" fmla="*/ 398621 w 495300"/>
                <a:gd name="connsiteY1" fmla="*/ 7144 h 495300"/>
                <a:gd name="connsiteX2" fmla="*/ 293846 w 495300"/>
                <a:gd name="connsiteY2" fmla="*/ 111919 h 495300"/>
                <a:gd name="connsiteX3" fmla="*/ 299561 w 495300"/>
                <a:gd name="connsiteY3" fmla="*/ 161449 h 495300"/>
                <a:gd name="connsiteX4" fmla="*/ 147161 w 495300"/>
                <a:gd name="connsiteY4" fmla="*/ 313849 h 495300"/>
                <a:gd name="connsiteX5" fmla="*/ 102394 w 495300"/>
                <a:gd name="connsiteY5" fmla="*/ 302419 h 495300"/>
                <a:gd name="connsiteX6" fmla="*/ 7144 w 495300"/>
                <a:gd name="connsiteY6" fmla="*/ 397669 h 495300"/>
                <a:gd name="connsiteX7" fmla="*/ 102394 w 495300"/>
                <a:gd name="connsiteY7" fmla="*/ 492919 h 495300"/>
                <a:gd name="connsiteX8" fmla="*/ 197644 w 495300"/>
                <a:gd name="connsiteY8" fmla="*/ 397669 h 495300"/>
                <a:gd name="connsiteX9" fmla="*/ 187166 w 495300"/>
                <a:gd name="connsiteY9" fmla="*/ 353854 h 495300"/>
                <a:gd name="connsiteX10" fmla="*/ 339566 w 495300"/>
                <a:gd name="connsiteY10" fmla="*/ 201454 h 495300"/>
                <a:gd name="connsiteX11" fmla="*/ 389096 w 495300"/>
                <a:gd name="connsiteY11" fmla="*/ 207169 h 495300"/>
                <a:gd name="connsiteX12" fmla="*/ 493871 w 495300"/>
                <a:gd name="connsiteY12" fmla="*/ 102394 h 495300"/>
                <a:gd name="connsiteX13" fmla="*/ 408146 w 495300"/>
                <a:gd name="connsiteY13" fmla="*/ 928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300" h="495300">
                  <a:moveTo>
                    <a:pt x="408146" y="92869"/>
                  </a:moveTo>
                  <a:lnTo>
                    <a:pt x="398621" y="7144"/>
                  </a:lnTo>
                  <a:lnTo>
                    <a:pt x="293846" y="111919"/>
                  </a:lnTo>
                  <a:lnTo>
                    <a:pt x="299561" y="161449"/>
                  </a:lnTo>
                  <a:lnTo>
                    <a:pt x="147161" y="313849"/>
                  </a:lnTo>
                  <a:cubicBezTo>
                    <a:pt x="133826" y="307181"/>
                    <a:pt x="118586" y="302419"/>
                    <a:pt x="102394" y="302419"/>
                  </a:cubicBezTo>
                  <a:cubicBezTo>
                    <a:pt x="50006" y="302419"/>
                    <a:pt x="7144" y="345281"/>
                    <a:pt x="7144" y="397669"/>
                  </a:cubicBezTo>
                  <a:cubicBezTo>
                    <a:pt x="7144" y="450056"/>
                    <a:pt x="50006" y="492919"/>
                    <a:pt x="102394" y="492919"/>
                  </a:cubicBezTo>
                  <a:cubicBezTo>
                    <a:pt x="154781" y="492919"/>
                    <a:pt x="197644" y="450056"/>
                    <a:pt x="197644" y="397669"/>
                  </a:cubicBezTo>
                  <a:cubicBezTo>
                    <a:pt x="197644" y="381476"/>
                    <a:pt x="193834" y="367189"/>
                    <a:pt x="187166" y="353854"/>
                  </a:cubicBezTo>
                  <a:lnTo>
                    <a:pt x="339566" y="201454"/>
                  </a:lnTo>
                  <a:lnTo>
                    <a:pt x="389096" y="207169"/>
                  </a:lnTo>
                  <a:lnTo>
                    <a:pt x="493871" y="102394"/>
                  </a:lnTo>
                  <a:lnTo>
                    <a:pt x="408146" y="92869"/>
                  </a:lnTo>
                  <a:close/>
                </a:path>
              </a:pathLst>
            </a:custGeom>
            <a:grpFill/>
            <a:ln w="9525" cap="flat">
              <a:noFill/>
              <a:prstDash val="solid"/>
              <a:miter/>
            </a:ln>
          </p:spPr>
          <p:txBody>
            <a:bodyPr rtlCol="0" anchor="ctr"/>
            <a:lstStyle/>
            <a:p>
              <a:endParaRPr lang="el-GR"/>
            </a:p>
          </p:txBody>
        </p:sp>
        <p:sp>
          <p:nvSpPr>
            <p:cNvPr id="16" name="Ελεύθερη σχεδίαση: Σχήμα 15">
              <a:extLst>
                <a:ext uri="{FF2B5EF4-FFF2-40B4-BE49-F238E27FC236}">
                  <a16:creationId xmlns="" xmlns:a16="http://schemas.microsoft.com/office/drawing/2014/main" id="{1B1CA1E6-3E9C-4BC8-B3D6-479F39AF58A2}"/>
                </a:ext>
              </a:extLst>
            </p:cNvPr>
            <p:cNvSpPr/>
            <p:nvPr/>
          </p:nvSpPr>
          <p:spPr>
            <a:xfrm>
              <a:off x="5358139" y="4723191"/>
              <a:ext cx="733425" cy="733425"/>
            </a:xfrm>
            <a:custGeom>
              <a:avLst/>
              <a:gdLst>
                <a:gd name="connsiteX0" fmla="*/ 681514 w 733425"/>
                <a:gd name="connsiteY0" fmla="*/ 205264 h 733425"/>
                <a:gd name="connsiteX1" fmla="*/ 669131 w 733425"/>
                <a:gd name="connsiteY1" fmla="*/ 218599 h 733425"/>
                <a:gd name="connsiteX2" fmla="*/ 651034 w 733425"/>
                <a:gd name="connsiteY2" fmla="*/ 216694 h 733425"/>
                <a:gd name="connsiteX3" fmla="*/ 631031 w 733425"/>
                <a:gd name="connsiteY3" fmla="*/ 213836 h 733425"/>
                <a:gd name="connsiteX4" fmla="*/ 673894 w 733425"/>
                <a:gd name="connsiteY4" fmla="*/ 369094 h 733425"/>
                <a:gd name="connsiteX5" fmla="*/ 369094 w 733425"/>
                <a:gd name="connsiteY5" fmla="*/ 673894 h 733425"/>
                <a:gd name="connsiteX6" fmla="*/ 64294 w 733425"/>
                <a:gd name="connsiteY6" fmla="*/ 369094 h 733425"/>
                <a:gd name="connsiteX7" fmla="*/ 369094 w 733425"/>
                <a:gd name="connsiteY7" fmla="*/ 64294 h 733425"/>
                <a:gd name="connsiteX8" fmla="*/ 524351 w 733425"/>
                <a:gd name="connsiteY8" fmla="*/ 107156 h 733425"/>
                <a:gd name="connsiteX9" fmla="*/ 522446 w 733425"/>
                <a:gd name="connsiteY9" fmla="*/ 88106 h 733425"/>
                <a:gd name="connsiteX10" fmla="*/ 519589 w 733425"/>
                <a:gd name="connsiteY10" fmla="*/ 69056 h 733425"/>
                <a:gd name="connsiteX11" fmla="*/ 532924 w 733425"/>
                <a:gd name="connsiteY11" fmla="*/ 55721 h 733425"/>
                <a:gd name="connsiteX12" fmla="*/ 539591 w 733425"/>
                <a:gd name="connsiteY12" fmla="*/ 49054 h 733425"/>
                <a:gd name="connsiteX13" fmla="*/ 369094 w 733425"/>
                <a:gd name="connsiteY13" fmla="*/ 7144 h 733425"/>
                <a:gd name="connsiteX14" fmla="*/ 7144 w 733425"/>
                <a:gd name="connsiteY14" fmla="*/ 369094 h 733425"/>
                <a:gd name="connsiteX15" fmla="*/ 369094 w 733425"/>
                <a:gd name="connsiteY15" fmla="*/ 731044 h 733425"/>
                <a:gd name="connsiteX16" fmla="*/ 731044 w 733425"/>
                <a:gd name="connsiteY16" fmla="*/ 369094 h 733425"/>
                <a:gd name="connsiteX17" fmla="*/ 688181 w 733425"/>
                <a:gd name="connsiteY17" fmla="*/ 199549 h 733425"/>
                <a:gd name="connsiteX18" fmla="*/ 681514 w 733425"/>
                <a:gd name="connsiteY18" fmla="*/ 205264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3425" h="733425">
                  <a:moveTo>
                    <a:pt x="681514" y="205264"/>
                  </a:moveTo>
                  <a:lnTo>
                    <a:pt x="669131" y="218599"/>
                  </a:lnTo>
                  <a:lnTo>
                    <a:pt x="651034" y="216694"/>
                  </a:lnTo>
                  <a:lnTo>
                    <a:pt x="631031" y="213836"/>
                  </a:lnTo>
                  <a:cubicBezTo>
                    <a:pt x="657701" y="259556"/>
                    <a:pt x="673894" y="311944"/>
                    <a:pt x="673894" y="369094"/>
                  </a:cubicBezTo>
                  <a:cubicBezTo>
                    <a:pt x="673894" y="536734"/>
                    <a:pt x="536734" y="673894"/>
                    <a:pt x="369094" y="673894"/>
                  </a:cubicBezTo>
                  <a:cubicBezTo>
                    <a:pt x="201454" y="673894"/>
                    <a:pt x="64294" y="536734"/>
                    <a:pt x="64294" y="369094"/>
                  </a:cubicBezTo>
                  <a:cubicBezTo>
                    <a:pt x="64294" y="201454"/>
                    <a:pt x="201454" y="64294"/>
                    <a:pt x="369094" y="64294"/>
                  </a:cubicBezTo>
                  <a:cubicBezTo>
                    <a:pt x="425291" y="64294"/>
                    <a:pt x="478631" y="79534"/>
                    <a:pt x="524351" y="107156"/>
                  </a:cubicBezTo>
                  <a:lnTo>
                    <a:pt x="522446" y="88106"/>
                  </a:lnTo>
                  <a:lnTo>
                    <a:pt x="519589" y="69056"/>
                  </a:lnTo>
                  <a:lnTo>
                    <a:pt x="532924" y="55721"/>
                  </a:lnTo>
                  <a:lnTo>
                    <a:pt x="539591" y="49054"/>
                  </a:lnTo>
                  <a:cubicBezTo>
                    <a:pt x="488156" y="22384"/>
                    <a:pt x="431006" y="7144"/>
                    <a:pt x="369094" y="7144"/>
                  </a:cubicBezTo>
                  <a:cubicBezTo>
                    <a:pt x="169069" y="7144"/>
                    <a:pt x="7144" y="169069"/>
                    <a:pt x="7144" y="369094"/>
                  </a:cubicBezTo>
                  <a:cubicBezTo>
                    <a:pt x="7144" y="569119"/>
                    <a:pt x="169069" y="731044"/>
                    <a:pt x="369094" y="731044"/>
                  </a:cubicBezTo>
                  <a:cubicBezTo>
                    <a:pt x="569119" y="731044"/>
                    <a:pt x="731044" y="569119"/>
                    <a:pt x="731044" y="369094"/>
                  </a:cubicBezTo>
                  <a:cubicBezTo>
                    <a:pt x="731044" y="307181"/>
                    <a:pt x="715804" y="250031"/>
                    <a:pt x="688181" y="199549"/>
                  </a:cubicBezTo>
                  <a:lnTo>
                    <a:pt x="681514" y="205264"/>
                  </a:lnTo>
                  <a:close/>
                </a:path>
              </a:pathLst>
            </a:custGeom>
            <a:grpFill/>
            <a:ln w="9525" cap="flat">
              <a:noFill/>
              <a:prstDash val="solid"/>
              <a:miter/>
            </a:ln>
          </p:spPr>
          <p:txBody>
            <a:bodyPr rtlCol="0" anchor="ctr"/>
            <a:lstStyle/>
            <a:p>
              <a:endParaRPr lang="el-GR"/>
            </a:p>
          </p:txBody>
        </p:sp>
        <p:sp>
          <p:nvSpPr>
            <p:cNvPr id="18" name="Ελεύθερη σχεδίαση: Σχήμα 17">
              <a:extLst>
                <a:ext uri="{FF2B5EF4-FFF2-40B4-BE49-F238E27FC236}">
                  <a16:creationId xmlns="" xmlns:a16="http://schemas.microsoft.com/office/drawing/2014/main" id="{DBC86F78-E1F4-49D7-A4CD-730FFD148267}"/>
                </a:ext>
              </a:extLst>
            </p:cNvPr>
            <p:cNvSpPr/>
            <p:nvPr/>
          </p:nvSpPr>
          <p:spPr>
            <a:xfrm>
              <a:off x="5491489" y="4856541"/>
              <a:ext cx="466725" cy="466725"/>
            </a:xfrm>
            <a:custGeom>
              <a:avLst/>
              <a:gdLst>
                <a:gd name="connsiteX0" fmla="*/ 394811 w 466725"/>
                <a:gd name="connsiteY0" fmla="*/ 170974 h 466725"/>
                <a:gd name="connsiteX1" fmla="*/ 407194 w 466725"/>
                <a:gd name="connsiteY1" fmla="*/ 235744 h 466725"/>
                <a:gd name="connsiteX2" fmla="*/ 235744 w 466725"/>
                <a:gd name="connsiteY2" fmla="*/ 407194 h 466725"/>
                <a:gd name="connsiteX3" fmla="*/ 64294 w 466725"/>
                <a:gd name="connsiteY3" fmla="*/ 235744 h 466725"/>
                <a:gd name="connsiteX4" fmla="*/ 235744 w 466725"/>
                <a:gd name="connsiteY4" fmla="*/ 64294 h 466725"/>
                <a:gd name="connsiteX5" fmla="*/ 300514 w 466725"/>
                <a:gd name="connsiteY5" fmla="*/ 76676 h 466725"/>
                <a:gd name="connsiteX6" fmla="*/ 343376 w 466725"/>
                <a:gd name="connsiteY6" fmla="*/ 33814 h 466725"/>
                <a:gd name="connsiteX7" fmla="*/ 235744 w 466725"/>
                <a:gd name="connsiteY7" fmla="*/ 7144 h 466725"/>
                <a:gd name="connsiteX8" fmla="*/ 7144 w 466725"/>
                <a:gd name="connsiteY8" fmla="*/ 235744 h 466725"/>
                <a:gd name="connsiteX9" fmla="*/ 235744 w 466725"/>
                <a:gd name="connsiteY9" fmla="*/ 464344 h 466725"/>
                <a:gd name="connsiteX10" fmla="*/ 464344 w 466725"/>
                <a:gd name="connsiteY10" fmla="*/ 235744 h 466725"/>
                <a:gd name="connsiteX11" fmla="*/ 437674 w 466725"/>
                <a:gd name="connsiteY11" fmla="*/ 128111 h 466725"/>
                <a:gd name="connsiteX12" fmla="*/ 394811 w 466725"/>
                <a:gd name="connsiteY12" fmla="*/ 17097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6725" h="466725">
                  <a:moveTo>
                    <a:pt x="394811" y="170974"/>
                  </a:moveTo>
                  <a:cubicBezTo>
                    <a:pt x="403384" y="190976"/>
                    <a:pt x="407194" y="212884"/>
                    <a:pt x="407194" y="235744"/>
                  </a:cubicBezTo>
                  <a:cubicBezTo>
                    <a:pt x="407194" y="330041"/>
                    <a:pt x="330041" y="407194"/>
                    <a:pt x="235744" y="407194"/>
                  </a:cubicBezTo>
                  <a:cubicBezTo>
                    <a:pt x="141446" y="407194"/>
                    <a:pt x="64294" y="330041"/>
                    <a:pt x="64294" y="235744"/>
                  </a:cubicBezTo>
                  <a:cubicBezTo>
                    <a:pt x="64294" y="141446"/>
                    <a:pt x="141446" y="64294"/>
                    <a:pt x="235744" y="64294"/>
                  </a:cubicBezTo>
                  <a:cubicBezTo>
                    <a:pt x="258604" y="64294"/>
                    <a:pt x="280511" y="69056"/>
                    <a:pt x="300514" y="76676"/>
                  </a:cubicBezTo>
                  <a:lnTo>
                    <a:pt x="343376" y="33814"/>
                  </a:lnTo>
                  <a:cubicBezTo>
                    <a:pt x="310991" y="16669"/>
                    <a:pt x="274796" y="7144"/>
                    <a:pt x="235744" y="7144"/>
                  </a:cubicBezTo>
                  <a:cubicBezTo>
                    <a:pt x="110014" y="7144"/>
                    <a:pt x="7144" y="110014"/>
                    <a:pt x="7144" y="235744"/>
                  </a:cubicBezTo>
                  <a:cubicBezTo>
                    <a:pt x="7144" y="361474"/>
                    <a:pt x="110014" y="464344"/>
                    <a:pt x="235744" y="464344"/>
                  </a:cubicBezTo>
                  <a:cubicBezTo>
                    <a:pt x="361474" y="464344"/>
                    <a:pt x="464344" y="361474"/>
                    <a:pt x="464344" y="235744"/>
                  </a:cubicBezTo>
                  <a:cubicBezTo>
                    <a:pt x="464344" y="196691"/>
                    <a:pt x="454819" y="160496"/>
                    <a:pt x="437674" y="128111"/>
                  </a:cubicBezTo>
                  <a:lnTo>
                    <a:pt x="394811" y="170974"/>
                  </a:lnTo>
                  <a:close/>
                </a:path>
              </a:pathLst>
            </a:custGeom>
            <a:grpFill/>
            <a:ln w="9525" cap="flat">
              <a:noFill/>
              <a:prstDash val="solid"/>
              <a:miter/>
            </a:ln>
          </p:spPr>
          <p:txBody>
            <a:bodyPr rtlCol="0" anchor="ctr"/>
            <a:lstStyle/>
            <a:p>
              <a:endParaRPr lang="el-GR"/>
            </a:p>
          </p:txBody>
        </p:sp>
      </p:grpSp>
      <p:sp>
        <p:nvSpPr>
          <p:cNvPr id="68" name="Θέση κειμένου 5">
            <a:extLst>
              <a:ext uri="{FF2B5EF4-FFF2-40B4-BE49-F238E27FC236}">
                <a16:creationId xmlns="" xmlns:a16="http://schemas.microsoft.com/office/drawing/2014/main" id="{2044BDEA-40FB-4A28-985A-DFA6D2F4553A}"/>
              </a:ext>
            </a:extLst>
          </p:cNvPr>
          <p:cNvSpPr txBox="1">
            <a:spLocks/>
          </p:cNvSpPr>
          <p:nvPr/>
        </p:nvSpPr>
        <p:spPr>
          <a:xfrm>
            <a:off x="1059618" y="2651946"/>
            <a:ext cx="2318203" cy="507554"/>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900" b="1" dirty="0"/>
              <a:t>ΒΑΣΙΚΟΙ ΠΟΡΟΙ</a:t>
            </a:r>
          </a:p>
          <a:p>
            <a:pPr algn="ctr"/>
            <a:endParaRPr lang="el-GR" sz="1600" b="1" dirty="0"/>
          </a:p>
        </p:txBody>
      </p:sp>
      <p:sp>
        <p:nvSpPr>
          <p:cNvPr id="23" name="Θέση κειμένου 4">
            <a:extLst>
              <a:ext uri="{FF2B5EF4-FFF2-40B4-BE49-F238E27FC236}">
                <a16:creationId xmlns="" xmlns:a16="http://schemas.microsoft.com/office/drawing/2014/main" id="{E8F5E3FC-D03E-4AE9-A329-98416245A302}"/>
              </a:ext>
            </a:extLst>
          </p:cNvPr>
          <p:cNvSpPr>
            <a:spLocks noGrp="1"/>
          </p:cNvSpPr>
          <p:nvPr>
            <p:ph type="body" sz="quarter" idx="32"/>
          </p:nvPr>
        </p:nvSpPr>
        <p:spPr>
          <a:xfrm>
            <a:off x="426243" y="1118273"/>
            <a:ext cx="11339513" cy="360000"/>
          </a:xfrm>
        </p:spPr>
        <p:txBody>
          <a:bodyPr rtlCol="0"/>
          <a:lstStyle/>
          <a:p>
            <a:pPr algn="ctr"/>
            <a:r>
              <a:rPr lang="el-GR" sz="1600" dirty="0"/>
              <a:t>Από τους ανωτέρω ορισμούς, προκύπτει κατ’ αρχάς η ύπαρξη διαφόρων λειτουργιών ή σειράς σχετικά ομογενών ενεργειών μέσα στην επιχείρηση, όπως ο προγραμματισμός, η οργάνωση, η καθοδήγηση και ο έλεγχος</a:t>
            </a:r>
          </a:p>
        </p:txBody>
      </p:sp>
    </p:spTree>
    <p:extLst>
      <p:ext uri="{BB962C8B-B14F-4D97-AF65-F5344CB8AC3E}">
        <p14:creationId xmlns="" xmlns:p14="http://schemas.microsoft.com/office/powerpoint/2010/main" val="3563439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Θέση εικόνας 16" descr="γωνιακή εικόνα ουρανοξύστη από το έδαφος"/>
          <p:cNvPicPr>
            <a:picLocks noGrp="1" noChangeAspect="1"/>
          </p:cNvPicPr>
          <p:nvPr>
            <p:ph type="pic" sz="quarter" idx="13"/>
          </p:nvPr>
        </p:nvPicPr>
        <p:blipFill>
          <a:blip r:embed="rId3"/>
          <a:stretch>
            <a:fillRect/>
          </a:stretch>
        </p:blipFill>
        <p:spPr>
          <a:xfrm>
            <a:off x="143999" y="145413"/>
            <a:ext cx="4680001" cy="6477169"/>
          </a:xfrm>
        </p:spPr>
      </p:pic>
      <p:grpSp>
        <p:nvGrpSpPr>
          <p:cNvPr id="19" name="Ομάδα 18" descr="Θέση εικόνας"/>
          <p:cNvGrpSpPr/>
          <p:nvPr/>
        </p:nvGrpSpPr>
        <p:grpSpPr>
          <a:xfrm>
            <a:off x="323999" y="323998"/>
            <a:ext cx="4320000" cy="6120000"/>
            <a:chOff x="180000" y="180000"/>
            <a:chExt cx="4330700" cy="6292683"/>
          </a:xfrm>
        </p:grpSpPr>
        <p:sp>
          <p:nvSpPr>
            <p:cNvPr id="20"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3" name="Τίτλος 2"/>
          <p:cNvSpPr>
            <a:spLocks noGrp="1"/>
          </p:cNvSpPr>
          <p:nvPr>
            <p:ph type="title"/>
          </p:nvPr>
        </p:nvSpPr>
        <p:spPr>
          <a:xfrm>
            <a:off x="5442140" y="897823"/>
            <a:ext cx="6362163" cy="749474"/>
          </a:xfrm>
        </p:spPr>
        <p:txBody>
          <a:bodyPr rtlCol="0"/>
          <a:lstStyle/>
          <a:p>
            <a:pPr algn="ctr"/>
            <a:r>
              <a:rPr lang="el-GR" sz="2800" b="1" dirty="0">
                <a:solidFill>
                  <a:schemeClr val="tx1">
                    <a:lumMod val="65000"/>
                    <a:lumOff val="35000"/>
                  </a:schemeClr>
                </a:solidFill>
              </a:rPr>
              <a:t> </a:t>
            </a:r>
            <a:r>
              <a:rPr lang="el-GR" sz="2800" b="1" dirty="0"/>
              <a:t>Οι τέσσερις λειτουργίες </a:t>
            </a:r>
            <a:br>
              <a:rPr lang="el-GR" sz="2800" b="1" dirty="0"/>
            </a:br>
            <a:r>
              <a:rPr lang="el-GR" sz="2800" b="1" dirty="0"/>
              <a:t>του μάνατζμεντ</a:t>
            </a:r>
            <a:r>
              <a:rPr lang="el-GR" sz="2800" dirty="0"/>
              <a:t/>
            </a:r>
            <a:br>
              <a:rPr lang="el-GR" sz="2800" dirty="0"/>
            </a:br>
            <a:endParaRPr lang="el-GR" sz="2800" b="1" dirty="0">
              <a:solidFill>
                <a:schemeClr val="tx1">
                  <a:lumMod val="65000"/>
                  <a:lumOff val="35000"/>
                </a:schemeClr>
              </a:solidFill>
            </a:endParaRPr>
          </a:p>
        </p:txBody>
      </p:sp>
      <p:sp>
        <p:nvSpPr>
          <p:cNvPr id="6" name="Θέση κειμένου 5"/>
          <p:cNvSpPr>
            <a:spLocks noGrp="1"/>
          </p:cNvSpPr>
          <p:nvPr>
            <p:ph type="body" sz="quarter" idx="35"/>
          </p:nvPr>
        </p:nvSpPr>
        <p:spPr>
          <a:xfrm>
            <a:off x="6327982" y="2887057"/>
            <a:ext cx="2186716" cy="507554"/>
          </a:xfrm>
        </p:spPr>
        <p:txBody>
          <a:bodyPr rtlCol="0"/>
          <a:lstStyle/>
          <a:p>
            <a:pPr algn="ctr"/>
            <a:r>
              <a:rPr lang="el-GR" dirty="0"/>
              <a:t>Ο προγραμματισμός</a:t>
            </a:r>
          </a:p>
          <a:p>
            <a:pPr algn="ctr" rtl="0"/>
            <a:endParaRPr lang="el-GR" sz="1600" b="1" dirty="0"/>
          </a:p>
        </p:txBody>
      </p:sp>
      <p:sp>
        <p:nvSpPr>
          <p:cNvPr id="13" name="Θέση κειμένου 12"/>
          <p:cNvSpPr>
            <a:spLocks noGrp="1"/>
          </p:cNvSpPr>
          <p:nvPr>
            <p:ph type="body" sz="quarter" idx="45"/>
          </p:nvPr>
        </p:nvSpPr>
        <p:spPr>
          <a:xfrm>
            <a:off x="6485340" y="4637493"/>
            <a:ext cx="1872000" cy="360000"/>
          </a:xfrm>
        </p:spPr>
        <p:txBody>
          <a:bodyPr rtlCol="0"/>
          <a:lstStyle/>
          <a:p>
            <a:pPr algn="ctr"/>
            <a:r>
              <a:rPr lang="el-GR" dirty="0"/>
              <a:t>Η καθοδήγηση</a:t>
            </a:r>
          </a:p>
        </p:txBody>
      </p:sp>
      <p:sp>
        <p:nvSpPr>
          <p:cNvPr id="8" name="Θέση κειμένου 7"/>
          <p:cNvSpPr>
            <a:spLocks noGrp="1"/>
          </p:cNvSpPr>
          <p:nvPr>
            <p:ph type="body" sz="quarter" idx="37"/>
          </p:nvPr>
        </p:nvSpPr>
        <p:spPr>
          <a:xfrm>
            <a:off x="9861366" y="2887057"/>
            <a:ext cx="1979948" cy="382332"/>
          </a:xfrm>
        </p:spPr>
        <p:txBody>
          <a:bodyPr rtlCol="0"/>
          <a:lstStyle/>
          <a:p>
            <a:pPr algn="ctr"/>
            <a:r>
              <a:rPr lang="el-GR" dirty="0"/>
              <a:t>Η οργάνωση</a:t>
            </a:r>
          </a:p>
        </p:txBody>
      </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35</a:t>
            </a:fld>
            <a:endParaRPr lang="el-GR" dirty="0"/>
          </a:p>
        </p:txBody>
      </p:sp>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26" name="Θέση κειμένου 12">
            <a:extLst>
              <a:ext uri="{FF2B5EF4-FFF2-40B4-BE49-F238E27FC236}">
                <a16:creationId xmlns="" xmlns:a16="http://schemas.microsoft.com/office/drawing/2014/main" id="{92879E3E-2748-4B67-B9A3-B4F63E9C03C1}"/>
              </a:ext>
            </a:extLst>
          </p:cNvPr>
          <p:cNvSpPr txBox="1">
            <a:spLocks/>
          </p:cNvSpPr>
          <p:nvPr/>
        </p:nvSpPr>
        <p:spPr>
          <a:xfrm>
            <a:off x="9915339" y="4656481"/>
            <a:ext cx="1872000"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Ο έλεγχος</a:t>
            </a:r>
          </a:p>
        </p:txBody>
      </p:sp>
      <p:sp>
        <p:nvSpPr>
          <p:cNvPr id="12" name="Γραφικό 10" descr="Αριθμομηχανή">
            <a:extLst>
              <a:ext uri="{FF2B5EF4-FFF2-40B4-BE49-F238E27FC236}">
                <a16:creationId xmlns="" xmlns:a16="http://schemas.microsoft.com/office/drawing/2014/main" id="{E6644A18-B671-494F-A179-0F766E092DB4}"/>
              </a:ext>
            </a:extLst>
          </p:cNvPr>
          <p:cNvSpPr/>
          <p:nvPr/>
        </p:nvSpPr>
        <p:spPr>
          <a:xfrm>
            <a:off x="5864019" y="2799162"/>
            <a:ext cx="325064" cy="464377"/>
          </a:xfrm>
          <a:custGeom>
            <a:avLst/>
            <a:gdLst>
              <a:gd name="connsiteX0" fmla="*/ 269647 w 325063"/>
              <a:gd name="connsiteY0" fmla="*/ 153553 h 464376"/>
              <a:gd name="connsiteX1" fmla="*/ 60677 w 325063"/>
              <a:gd name="connsiteY1" fmla="*/ 153553 h 464376"/>
              <a:gd name="connsiteX2" fmla="*/ 60677 w 325063"/>
              <a:gd name="connsiteY2" fmla="*/ 60677 h 464376"/>
              <a:gd name="connsiteX3" fmla="*/ 269647 w 325063"/>
              <a:gd name="connsiteY3" fmla="*/ 60677 h 464376"/>
              <a:gd name="connsiteX4" fmla="*/ 269647 w 325063"/>
              <a:gd name="connsiteY4" fmla="*/ 153553 h 464376"/>
              <a:gd name="connsiteX5" fmla="*/ 269647 w 325063"/>
              <a:gd name="connsiteY5" fmla="*/ 234819 h 464376"/>
              <a:gd name="connsiteX6" fmla="*/ 234819 w 325063"/>
              <a:gd name="connsiteY6" fmla="*/ 234819 h 464376"/>
              <a:gd name="connsiteX7" fmla="*/ 234819 w 325063"/>
              <a:gd name="connsiteY7" fmla="*/ 199990 h 464376"/>
              <a:gd name="connsiteX8" fmla="*/ 269647 w 325063"/>
              <a:gd name="connsiteY8" fmla="*/ 199990 h 464376"/>
              <a:gd name="connsiteX9" fmla="*/ 269647 w 325063"/>
              <a:gd name="connsiteY9" fmla="*/ 234819 h 464376"/>
              <a:gd name="connsiteX10" fmla="*/ 269647 w 325063"/>
              <a:gd name="connsiteY10" fmla="*/ 292866 h 464376"/>
              <a:gd name="connsiteX11" fmla="*/ 234819 w 325063"/>
              <a:gd name="connsiteY11" fmla="*/ 292866 h 464376"/>
              <a:gd name="connsiteX12" fmla="*/ 234819 w 325063"/>
              <a:gd name="connsiteY12" fmla="*/ 258037 h 464376"/>
              <a:gd name="connsiteX13" fmla="*/ 269647 w 325063"/>
              <a:gd name="connsiteY13" fmla="*/ 258037 h 464376"/>
              <a:gd name="connsiteX14" fmla="*/ 269647 w 325063"/>
              <a:gd name="connsiteY14" fmla="*/ 292866 h 464376"/>
              <a:gd name="connsiteX15" fmla="*/ 269647 w 325063"/>
              <a:gd name="connsiteY15" fmla="*/ 350913 h 464376"/>
              <a:gd name="connsiteX16" fmla="*/ 234819 w 325063"/>
              <a:gd name="connsiteY16" fmla="*/ 350913 h 464376"/>
              <a:gd name="connsiteX17" fmla="*/ 234819 w 325063"/>
              <a:gd name="connsiteY17" fmla="*/ 316085 h 464376"/>
              <a:gd name="connsiteX18" fmla="*/ 269647 w 325063"/>
              <a:gd name="connsiteY18" fmla="*/ 316085 h 464376"/>
              <a:gd name="connsiteX19" fmla="*/ 269647 w 325063"/>
              <a:gd name="connsiteY19" fmla="*/ 350913 h 464376"/>
              <a:gd name="connsiteX20" fmla="*/ 269647 w 325063"/>
              <a:gd name="connsiteY20" fmla="*/ 408960 h 464376"/>
              <a:gd name="connsiteX21" fmla="*/ 234819 w 325063"/>
              <a:gd name="connsiteY21" fmla="*/ 408960 h 464376"/>
              <a:gd name="connsiteX22" fmla="*/ 234819 w 325063"/>
              <a:gd name="connsiteY22" fmla="*/ 374132 h 464376"/>
              <a:gd name="connsiteX23" fmla="*/ 269647 w 325063"/>
              <a:gd name="connsiteY23" fmla="*/ 374132 h 464376"/>
              <a:gd name="connsiteX24" fmla="*/ 269647 w 325063"/>
              <a:gd name="connsiteY24" fmla="*/ 408960 h 464376"/>
              <a:gd name="connsiteX25" fmla="*/ 211600 w 325063"/>
              <a:gd name="connsiteY25" fmla="*/ 234819 h 464376"/>
              <a:gd name="connsiteX26" fmla="*/ 176772 w 325063"/>
              <a:gd name="connsiteY26" fmla="*/ 234819 h 464376"/>
              <a:gd name="connsiteX27" fmla="*/ 176772 w 325063"/>
              <a:gd name="connsiteY27" fmla="*/ 199990 h 464376"/>
              <a:gd name="connsiteX28" fmla="*/ 211600 w 325063"/>
              <a:gd name="connsiteY28" fmla="*/ 199990 h 464376"/>
              <a:gd name="connsiteX29" fmla="*/ 211600 w 325063"/>
              <a:gd name="connsiteY29" fmla="*/ 234819 h 464376"/>
              <a:gd name="connsiteX30" fmla="*/ 211600 w 325063"/>
              <a:gd name="connsiteY30" fmla="*/ 292866 h 464376"/>
              <a:gd name="connsiteX31" fmla="*/ 176772 w 325063"/>
              <a:gd name="connsiteY31" fmla="*/ 292866 h 464376"/>
              <a:gd name="connsiteX32" fmla="*/ 176772 w 325063"/>
              <a:gd name="connsiteY32" fmla="*/ 258037 h 464376"/>
              <a:gd name="connsiteX33" fmla="*/ 211600 w 325063"/>
              <a:gd name="connsiteY33" fmla="*/ 258037 h 464376"/>
              <a:gd name="connsiteX34" fmla="*/ 211600 w 325063"/>
              <a:gd name="connsiteY34" fmla="*/ 292866 h 464376"/>
              <a:gd name="connsiteX35" fmla="*/ 211600 w 325063"/>
              <a:gd name="connsiteY35" fmla="*/ 350913 h 464376"/>
              <a:gd name="connsiteX36" fmla="*/ 176772 w 325063"/>
              <a:gd name="connsiteY36" fmla="*/ 350913 h 464376"/>
              <a:gd name="connsiteX37" fmla="*/ 176772 w 325063"/>
              <a:gd name="connsiteY37" fmla="*/ 316085 h 464376"/>
              <a:gd name="connsiteX38" fmla="*/ 211600 w 325063"/>
              <a:gd name="connsiteY38" fmla="*/ 316085 h 464376"/>
              <a:gd name="connsiteX39" fmla="*/ 211600 w 325063"/>
              <a:gd name="connsiteY39" fmla="*/ 350913 h 464376"/>
              <a:gd name="connsiteX40" fmla="*/ 211600 w 325063"/>
              <a:gd name="connsiteY40" fmla="*/ 408960 h 464376"/>
              <a:gd name="connsiteX41" fmla="*/ 176772 w 325063"/>
              <a:gd name="connsiteY41" fmla="*/ 408960 h 464376"/>
              <a:gd name="connsiteX42" fmla="*/ 176772 w 325063"/>
              <a:gd name="connsiteY42" fmla="*/ 374132 h 464376"/>
              <a:gd name="connsiteX43" fmla="*/ 211600 w 325063"/>
              <a:gd name="connsiteY43" fmla="*/ 374132 h 464376"/>
              <a:gd name="connsiteX44" fmla="*/ 211600 w 325063"/>
              <a:gd name="connsiteY44" fmla="*/ 408960 h 464376"/>
              <a:gd name="connsiteX45" fmla="*/ 153553 w 325063"/>
              <a:gd name="connsiteY45" fmla="*/ 234819 h 464376"/>
              <a:gd name="connsiteX46" fmla="*/ 118724 w 325063"/>
              <a:gd name="connsiteY46" fmla="*/ 234819 h 464376"/>
              <a:gd name="connsiteX47" fmla="*/ 118724 w 325063"/>
              <a:gd name="connsiteY47" fmla="*/ 199990 h 464376"/>
              <a:gd name="connsiteX48" fmla="*/ 153553 w 325063"/>
              <a:gd name="connsiteY48" fmla="*/ 199990 h 464376"/>
              <a:gd name="connsiteX49" fmla="*/ 153553 w 325063"/>
              <a:gd name="connsiteY49" fmla="*/ 234819 h 464376"/>
              <a:gd name="connsiteX50" fmla="*/ 153553 w 325063"/>
              <a:gd name="connsiteY50" fmla="*/ 292866 h 464376"/>
              <a:gd name="connsiteX51" fmla="*/ 118724 w 325063"/>
              <a:gd name="connsiteY51" fmla="*/ 292866 h 464376"/>
              <a:gd name="connsiteX52" fmla="*/ 118724 w 325063"/>
              <a:gd name="connsiteY52" fmla="*/ 258037 h 464376"/>
              <a:gd name="connsiteX53" fmla="*/ 153553 w 325063"/>
              <a:gd name="connsiteY53" fmla="*/ 258037 h 464376"/>
              <a:gd name="connsiteX54" fmla="*/ 153553 w 325063"/>
              <a:gd name="connsiteY54" fmla="*/ 292866 h 464376"/>
              <a:gd name="connsiteX55" fmla="*/ 153553 w 325063"/>
              <a:gd name="connsiteY55" fmla="*/ 350913 h 464376"/>
              <a:gd name="connsiteX56" fmla="*/ 118724 w 325063"/>
              <a:gd name="connsiteY56" fmla="*/ 350913 h 464376"/>
              <a:gd name="connsiteX57" fmla="*/ 118724 w 325063"/>
              <a:gd name="connsiteY57" fmla="*/ 316085 h 464376"/>
              <a:gd name="connsiteX58" fmla="*/ 153553 w 325063"/>
              <a:gd name="connsiteY58" fmla="*/ 316085 h 464376"/>
              <a:gd name="connsiteX59" fmla="*/ 153553 w 325063"/>
              <a:gd name="connsiteY59" fmla="*/ 350913 h 464376"/>
              <a:gd name="connsiteX60" fmla="*/ 153553 w 325063"/>
              <a:gd name="connsiteY60" fmla="*/ 408960 h 464376"/>
              <a:gd name="connsiteX61" fmla="*/ 60677 w 325063"/>
              <a:gd name="connsiteY61" fmla="*/ 408960 h 464376"/>
              <a:gd name="connsiteX62" fmla="*/ 60677 w 325063"/>
              <a:gd name="connsiteY62" fmla="*/ 374132 h 464376"/>
              <a:gd name="connsiteX63" fmla="*/ 153553 w 325063"/>
              <a:gd name="connsiteY63" fmla="*/ 374132 h 464376"/>
              <a:gd name="connsiteX64" fmla="*/ 153553 w 325063"/>
              <a:gd name="connsiteY64" fmla="*/ 408960 h 464376"/>
              <a:gd name="connsiteX65" fmla="*/ 60677 w 325063"/>
              <a:gd name="connsiteY65" fmla="*/ 316085 h 464376"/>
              <a:gd name="connsiteX66" fmla="*/ 95506 w 325063"/>
              <a:gd name="connsiteY66" fmla="*/ 316085 h 464376"/>
              <a:gd name="connsiteX67" fmla="*/ 95506 w 325063"/>
              <a:gd name="connsiteY67" fmla="*/ 350913 h 464376"/>
              <a:gd name="connsiteX68" fmla="*/ 60677 w 325063"/>
              <a:gd name="connsiteY68" fmla="*/ 350913 h 464376"/>
              <a:gd name="connsiteX69" fmla="*/ 60677 w 325063"/>
              <a:gd name="connsiteY69" fmla="*/ 316085 h 464376"/>
              <a:gd name="connsiteX70" fmla="*/ 60677 w 325063"/>
              <a:gd name="connsiteY70" fmla="*/ 258037 h 464376"/>
              <a:gd name="connsiteX71" fmla="*/ 95506 w 325063"/>
              <a:gd name="connsiteY71" fmla="*/ 258037 h 464376"/>
              <a:gd name="connsiteX72" fmla="*/ 95506 w 325063"/>
              <a:gd name="connsiteY72" fmla="*/ 292866 h 464376"/>
              <a:gd name="connsiteX73" fmla="*/ 60677 w 325063"/>
              <a:gd name="connsiteY73" fmla="*/ 292866 h 464376"/>
              <a:gd name="connsiteX74" fmla="*/ 60677 w 325063"/>
              <a:gd name="connsiteY74" fmla="*/ 258037 h 464376"/>
              <a:gd name="connsiteX75" fmla="*/ 60677 w 325063"/>
              <a:gd name="connsiteY75" fmla="*/ 199990 h 464376"/>
              <a:gd name="connsiteX76" fmla="*/ 95506 w 325063"/>
              <a:gd name="connsiteY76" fmla="*/ 199990 h 464376"/>
              <a:gd name="connsiteX77" fmla="*/ 95506 w 325063"/>
              <a:gd name="connsiteY77" fmla="*/ 234819 h 464376"/>
              <a:gd name="connsiteX78" fmla="*/ 60677 w 325063"/>
              <a:gd name="connsiteY78" fmla="*/ 234819 h 464376"/>
              <a:gd name="connsiteX79" fmla="*/ 60677 w 325063"/>
              <a:gd name="connsiteY79" fmla="*/ 199990 h 464376"/>
              <a:gd name="connsiteX80" fmla="*/ 304475 w 325063"/>
              <a:gd name="connsiteY80" fmla="*/ 2630 h 464376"/>
              <a:gd name="connsiteX81" fmla="*/ 25849 w 325063"/>
              <a:gd name="connsiteY81" fmla="*/ 2630 h 464376"/>
              <a:gd name="connsiteX82" fmla="*/ 2630 w 325063"/>
              <a:gd name="connsiteY82" fmla="*/ 25849 h 464376"/>
              <a:gd name="connsiteX83" fmla="*/ 2630 w 325063"/>
              <a:gd name="connsiteY83" fmla="*/ 443788 h 464376"/>
              <a:gd name="connsiteX84" fmla="*/ 25849 w 325063"/>
              <a:gd name="connsiteY84" fmla="*/ 467007 h 464376"/>
              <a:gd name="connsiteX85" fmla="*/ 304475 w 325063"/>
              <a:gd name="connsiteY85" fmla="*/ 467007 h 464376"/>
              <a:gd name="connsiteX86" fmla="*/ 327694 w 325063"/>
              <a:gd name="connsiteY86" fmla="*/ 443788 h 464376"/>
              <a:gd name="connsiteX87" fmla="*/ 327694 w 325063"/>
              <a:gd name="connsiteY87" fmla="*/ 25849 h 464376"/>
              <a:gd name="connsiteX88" fmla="*/ 304475 w 325063"/>
              <a:gd name="connsiteY88" fmla="*/ 2630 h 46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25063" h="464376">
                <a:moveTo>
                  <a:pt x="269647" y="153553"/>
                </a:moveTo>
                <a:lnTo>
                  <a:pt x="60677" y="153553"/>
                </a:lnTo>
                <a:lnTo>
                  <a:pt x="60677" y="60677"/>
                </a:lnTo>
                <a:lnTo>
                  <a:pt x="269647" y="60677"/>
                </a:lnTo>
                <a:lnTo>
                  <a:pt x="269647" y="153553"/>
                </a:lnTo>
                <a:close/>
                <a:moveTo>
                  <a:pt x="269647" y="234819"/>
                </a:moveTo>
                <a:lnTo>
                  <a:pt x="234819" y="234819"/>
                </a:lnTo>
                <a:lnTo>
                  <a:pt x="234819" y="199990"/>
                </a:lnTo>
                <a:lnTo>
                  <a:pt x="269647" y="199990"/>
                </a:lnTo>
                <a:lnTo>
                  <a:pt x="269647" y="234819"/>
                </a:lnTo>
                <a:close/>
                <a:moveTo>
                  <a:pt x="269647" y="292866"/>
                </a:moveTo>
                <a:lnTo>
                  <a:pt x="234819" y="292866"/>
                </a:lnTo>
                <a:lnTo>
                  <a:pt x="234819" y="258037"/>
                </a:lnTo>
                <a:lnTo>
                  <a:pt x="269647" y="258037"/>
                </a:lnTo>
                <a:lnTo>
                  <a:pt x="269647" y="292866"/>
                </a:lnTo>
                <a:close/>
                <a:moveTo>
                  <a:pt x="269647" y="350913"/>
                </a:moveTo>
                <a:lnTo>
                  <a:pt x="234819" y="350913"/>
                </a:lnTo>
                <a:lnTo>
                  <a:pt x="234819" y="316085"/>
                </a:lnTo>
                <a:lnTo>
                  <a:pt x="269647" y="316085"/>
                </a:lnTo>
                <a:lnTo>
                  <a:pt x="269647" y="350913"/>
                </a:lnTo>
                <a:close/>
                <a:moveTo>
                  <a:pt x="269647" y="408960"/>
                </a:moveTo>
                <a:lnTo>
                  <a:pt x="234819" y="408960"/>
                </a:lnTo>
                <a:lnTo>
                  <a:pt x="234819" y="374132"/>
                </a:lnTo>
                <a:lnTo>
                  <a:pt x="269647" y="374132"/>
                </a:lnTo>
                <a:lnTo>
                  <a:pt x="269647" y="408960"/>
                </a:lnTo>
                <a:close/>
                <a:moveTo>
                  <a:pt x="211600" y="234819"/>
                </a:moveTo>
                <a:lnTo>
                  <a:pt x="176772" y="234819"/>
                </a:lnTo>
                <a:lnTo>
                  <a:pt x="176772" y="199990"/>
                </a:lnTo>
                <a:lnTo>
                  <a:pt x="211600" y="199990"/>
                </a:lnTo>
                <a:lnTo>
                  <a:pt x="211600" y="234819"/>
                </a:lnTo>
                <a:close/>
                <a:moveTo>
                  <a:pt x="211600" y="292866"/>
                </a:moveTo>
                <a:lnTo>
                  <a:pt x="176772" y="292866"/>
                </a:lnTo>
                <a:lnTo>
                  <a:pt x="176772" y="258037"/>
                </a:lnTo>
                <a:lnTo>
                  <a:pt x="211600" y="258037"/>
                </a:lnTo>
                <a:lnTo>
                  <a:pt x="211600" y="292866"/>
                </a:lnTo>
                <a:close/>
                <a:moveTo>
                  <a:pt x="211600" y="350913"/>
                </a:moveTo>
                <a:lnTo>
                  <a:pt x="176772" y="350913"/>
                </a:lnTo>
                <a:lnTo>
                  <a:pt x="176772" y="316085"/>
                </a:lnTo>
                <a:lnTo>
                  <a:pt x="211600" y="316085"/>
                </a:lnTo>
                <a:lnTo>
                  <a:pt x="211600" y="350913"/>
                </a:lnTo>
                <a:close/>
                <a:moveTo>
                  <a:pt x="211600" y="408960"/>
                </a:moveTo>
                <a:lnTo>
                  <a:pt x="176772" y="408960"/>
                </a:lnTo>
                <a:lnTo>
                  <a:pt x="176772" y="374132"/>
                </a:lnTo>
                <a:lnTo>
                  <a:pt x="211600" y="374132"/>
                </a:lnTo>
                <a:lnTo>
                  <a:pt x="211600" y="408960"/>
                </a:lnTo>
                <a:close/>
                <a:moveTo>
                  <a:pt x="153553" y="234819"/>
                </a:moveTo>
                <a:lnTo>
                  <a:pt x="118724" y="234819"/>
                </a:lnTo>
                <a:lnTo>
                  <a:pt x="118724" y="199990"/>
                </a:lnTo>
                <a:lnTo>
                  <a:pt x="153553" y="199990"/>
                </a:lnTo>
                <a:lnTo>
                  <a:pt x="153553" y="234819"/>
                </a:lnTo>
                <a:close/>
                <a:moveTo>
                  <a:pt x="153553" y="292866"/>
                </a:moveTo>
                <a:lnTo>
                  <a:pt x="118724" y="292866"/>
                </a:lnTo>
                <a:lnTo>
                  <a:pt x="118724" y="258037"/>
                </a:lnTo>
                <a:lnTo>
                  <a:pt x="153553" y="258037"/>
                </a:lnTo>
                <a:lnTo>
                  <a:pt x="153553" y="292866"/>
                </a:lnTo>
                <a:close/>
                <a:moveTo>
                  <a:pt x="153553" y="350913"/>
                </a:moveTo>
                <a:lnTo>
                  <a:pt x="118724" y="350913"/>
                </a:lnTo>
                <a:lnTo>
                  <a:pt x="118724" y="316085"/>
                </a:lnTo>
                <a:lnTo>
                  <a:pt x="153553" y="316085"/>
                </a:lnTo>
                <a:lnTo>
                  <a:pt x="153553" y="350913"/>
                </a:lnTo>
                <a:close/>
                <a:moveTo>
                  <a:pt x="153553" y="408960"/>
                </a:moveTo>
                <a:lnTo>
                  <a:pt x="60677" y="408960"/>
                </a:lnTo>
                <a:lnTo>
                  <a:pt x="60677" y="374132"/>
                </a:lnTo>
                <a:lnTo>
                  <a:pt x="153553" y="374132"/>
                </a:lnTo>
                <a:lnTo>
                  <a:pt x="153553" y="408960"/>
                </a:lnTo>
                <a:close/>
                <a:moveTo>
                  <a:pt x="60677" y="316085"/>
                </a:moveTo>
                <a:lnTo>
                  <a:pt x="95506" y="316085"/>
                </a:lnTo>
                <a:lnTo>
                  <a:pt x="95506" y="350913"/>
                </a:lnTo>
                <a:lnTo>
                  <a:pt x="60677" y="350913"/>
                </a:lnTo>
                <a:lnTo>
                  <a:pt x="60677" y="316085"/>
                </a:lnTo>
                <a:close/>
                <a:moveTo>
                  <a:pt x="60677" y="258037"/>
                </a:moveTo>
                <a:lnTo>
                  <a:pt x="95506" y="258037"/>
                </a:lnTo>
                <a:lnTo>
                  <a:pt x="95506" y="292866"/>
                </a:lnTo>
                <a:lnTo>
                  <a:pt x="60677" y="292866"/>
                </a:lnTo>
                <a:lnTo>
                  <a:pt x="60677" y="258037"/>
                </a:lnTo>
                <a:close/>
                <a:moveTo>
                  <a:pt x="60677" y="199990"/>
                </a:moveTo>
                <a:lnTo>
                  <a:pt x="95506" y="199990"/>
                </a:lnTo>
                <a:lnTo>
                  <a:pt x="95506" y="234819"/>
                </a:lnTo>
                <a:lnTo>
                  <a:pt x="60677" y="234819"/>
                </a:lnTo>
                <a:lnTo>
                  <a:pt x="60677" y="199990"/>
                </a:lnTo>
                <a:close/>
                <a:moveTo>
                  <a:pt x="304475" y="2630"/>
                </a:moveTo>
                <a:lnTo>
                  <a:pt x="25849" y="2630"/>
                </a:lnTo>
                <a:cubicBezTo>
                  <a:pt x="13079" y="2630"/>
                  <a:pt x="2630" y="13079"/>
                  <a:pt x="2630" y="25849"/>
                </a:cubicBezTo>
                <a:lnTo>
                  <a:pt x="2630" y="443788"/>
                </a:lnTo>
                <a:cubicBezTo>
                  <a:pt x="2630" y="456558"/>
                  <a:pt x="13079" y="467007"/>
                  <a:pt x="25849" y="467007"/>
                </a:cubicBezTo>
                <a:lnTo>
                  <a:pt x="304475" y="467007"/>
                </a:lnTo>
                <a:cubicBezTo>
                  <a:pt x="317245" y="467007"/>
                  <a:pt x="327694" y="456558"/>
                  <a:pt x="327694" y="443788"/>
                </a:cubicBezTo>
                <a:lnTo>
                  <a:pt x="327694" y="25849"/>
                </a:lnTo>
                <a:cubicBezTo>
                  <a:pt x="327694" y="13079"/>
                  <a:pt x="317245" y="2630"/>
                  <a:pt x="304475" y="2630"/>
                </a:cubicBezTo>
                <a:close/>
              </a:path>
            </a:pathLst>
          </a:custGeom>
          <a:solidFill>
            <a:schemeClr val="tx1">
              <a:lumMod val="65000"/>
              <a:lumOff val="35000"/>
            </a:schemeClr>
          </a:solidFill>
          <a:ln w="5755" cap="flat">
            <a:noFill/>
            <a:prstDash val="solid"/>
            <a:miter/>
          </a:ln>
        </p:spPr>
        <p:txBody>
          <a:bodyPr rtlCol="0" anchor="ctr"/>
          <a:lstStyle/>
          <a:p>
            <a:endParaRPr lang="el-GR"/>
          </a:p>
        </p:txBody>
      </p:sp>
      <p:pic>
        <p:nvPicPr>
          <p:cNvPr id="16" name="Γραφικό 15" descr="Φορητός υπολογιστής">
            <a:extLst>
              <a:ext uri="{FF2B5EF4-FFF2-40B4-BE49-F238E27FC236}">
                <a16:creationId xmlns="" xmlns:a16="http://schemas.microsoft.com/office/drawing/2014/main" id="{EC9D4C87-B0CC-4827-A178-A5A1437B771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078289" y="2754197"/>
            <a:ext cx="679518" cy="749474"/>
          </a:xfrm>
          <a:prstGeom prst="rect">
            <a:avLst/>
          </a:prstGeom>
        </p:spPr>
      </p:pic>
      <p:grpSp>
        <p:nvGrpSpPr>
          <p:cNvPr id="31" name="Γραφικό 29" descr="Σύσκεψη">
            <a:extLst>
              <a:ext uri="{FF2B5EF4-FFF2-40B4-BE49-F238E27FC236}">
                <a16:creationId xmlns="" xmlns:a16="http://schemas.microsoft.com/office/drawing/2014/main" id="{5D22AE2E-AA1C-4729-9307-2EB77C9910C4}"/>
              </a:ext>
            </a:extLst>
          </p:cNvPr>
          <p:cNvGrpSpPr/>
          <p:nvPr/>
        </p:nvGrpSpPr>
        <p:grpSpPr>
          <a:xfrm>
            <a:off x="5718815" y="4374482"/>
            <a:ext cx="656445" cy="749474"/>
            <a:chOff x="5638800" y="2971800"/>
            <a:chExt cx="749474" cy="749474"/>
          </a:xfrm>
          <a:solidFill>
            <a:schemeClr val="tx1">
              <a:lumMod val="75000"/>
              <a:lumOff val="25000"/>
            </a:schemeClr>
          </a:solidFill>
        </p:grpSpPr>
        <p:sp>
          <p:nvSpPr>
            <p:cNvPr id="32" name="Ελεύθερη σχεδίαση: Σχήμα 31">
              <a:extLst>
                <a:ext uri="{FF2B5EF4-FFF2-40B4-BE49-F238E27FC236}">
                  <a16:creationId xmlns="" xmlns:a16="http://schemas.microsoft.com/office/drawing/2014/main" id="{D453998A-94E3-4A28-AEB8-11FB603A1258}"/>
                </a:ext>
              </a:extLst>
            </p:cNvPr>
            <p:cNvSpPr/>
            <p:nvPr/>
          </p:nvSpPr>
          <p:spPr>
            <a:xfrm>
              <a:off x="5954130" y="3122402"/>
              <a:ext cx="117105" cy="117105"/>
            </a:xfrm>
            <a:custGeom>
              <a:avLst/>
              <a:gdLst>
                <a:gd name="connsiteX0" fmla="*/ 114056 w 117105"/>
                <a:gd name="connsiteY0" fmla="*/ 59407 h 117105"/>
                <a:gd name="connsiteX1" fmla="*/ 59407 w 117105"/>
                <a:gd name="connsiteY1" fmla="*/ 114056 h 117105"/>
                <a:gd name="connsiteX2" fmla="*/ 4757 w 117105"/>
                <a:gd name="connsiteY2" fmla="*/ 59407 h 117105"/>
                <a:gd name="connsiteX3" fmla="*/ 59407 w 117105"/>
                <a:gd name="connsiteY3" fmla="*/ 4757 h 117105"/>
                <a:gd name="connsiteX4" fmla="*/ 114056 w 117105"/>
                <a:gd name="connsiteY4" fmla="*/ 59407 h 11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05" h="117105">
                  <a:moveTo>
                    <a:pt x="114056" y="59407"/>
                  </a:moveTo>
                  <a:cubicBezTo>
                    <a:pt x="114056" y="89854"/>
                    <a:pt x="89854" y="114056"/>
                    <a:pt x="59407" y="114056"/>
                  </a:cubicBezTo>
                  <a:cubicBezTo>
                    <a:pt x="28959" y="114056"/>
                    <a:pt x="4757" y="89854"/>
                    <a:pt x="4757" y="59407"/>
                  </a:cubicBezTo>
                  <a:cubicBezTo>
                    <a:pt x="4757" y="28959"/>
                    <a:pt x="28959" y="4757"/>
                    <a:pt x="59407" y="4757"/>
                  </a:cubicBezTo>
                  <a:cubicBezTo>
                    <a:pt x="89854" y="4757"/>
                    <a:pt x="114056" y="29740"/>
                    <a:pt x="114056" y="59407"/>
                  </a:cubicBezTo>
                </a:path>
              </a:pathLst>
            </a:custGeom>
            <a:grpFill/>
            <a:ln w="7739" cap="flat">
              <a:noFill/>
              <a:prstDash val="solid"/>
              <a:miter/>
            </a:ln>
          </p:spPr>
          <p:txBody>
            <a:bodyPr rtlCol="0" anchor="ctr"/>
            <a:lstStyle/>
            <a:p>
              <a:endParaRPr lang="el-GR"/>
            </a:p>
          </p:txBody>
        </p:sp>
        <p:sp>
          <p:nvSpPr>
            <p:cNvPr id="33" name="Ελεύθερη σχεδίαση: Σχήμα 32">
              <a:extLst>
                <a:ext uri="{FF2B5EF4-FFF2-40B4-BE49-F238E27FC236}">
                  <a16:creationId xmlns="" xmlns:a16="http://schemas.microsoft.com/office/drawing/2014/main" id="{FF413008-3B37-4F2D-B7C9-C759D04FAA87}"/>
                </a:ext>
              </a:extLst>
            </p:cNvPr>
            <p:cNvSpPr/>
            <p:nvPr/>
          </p:nvSpPr>
          <p:spPr>
            <a:xfrm>
              <a:off x="6172727" y="3153630"/>
              <a:ext cx="117105" cy="117105"/>
            </a:xfrm>
            <a:custGeom>
              <a:avLst/>
              <a:gdLst>
                <a:gd name="connsiteX0" fmla="*/ 114056 w 117105"/>
                <a:gd name="connsiteY0" fmla="*/ 59407 h 117105"/>
                <a:gd name="connsiteX1" fmla="*/ 59407 w 117105"/>
                <a:gd name="connsiteY1" fmla="*/ 114056 h 117105"/>
                <a:gd name="connsiteX2" fmla="*/ 4757 w 117105"/>
                <a:gd name="connsiteY2" fmla="*/ 59407 h 117105"/>
                <a:gd name="connsiteX3" fmla="*/ 59407 w 117105"/>
                <a:gd name="connsiteY3" fmla="*/ 4757 h 117105"/>
                <a:gd name="connsiteX4" fmla="*/ 114056 w 117105"/>
                <a:gd name="connsiteY4" fmla="*/ 59407 h 11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05" h="117105">
                  <a:moveTo>
                    <a:pt x="114056" y="59407"/>
                  </a:moveTo>
                  <a:cubicBezTo>
                    <a:pt x="114056" y="89854"/>
                    <a:pt x="89854" y="114056"/>
                    <a:pt x="59407" y="114056"/>
                  </a:cubicBezTo>
                  <a:cubicBezTo>
                    <a:pt x="28959" y="114056"/>
                    <a:pt x="4757" y="89854"/>
                    <a:pt x="4757" y="59407"/>
                  </a:cubicBezTo>
                  <a:cubicBezTo>
                    <a:pt x="4757" y="28959"/>
                    <a:pt x="28959" y="4757"/>
                    <a:pt x="59407" y="4757"/>
                  </a:cubicBezTo>
                  <a:cubicBezTo>
                    <a:pt x="89854" y="4757"/>
                    <a:pt x="114056" y="28959"/>
                    <a:pt x="114056" y="59407"/>
                  </a:cubicBezTo>
                </a:path>
              </a:pathLst>
            </a:custGeom>
            <a:grpFill/>
            <a:ln w="7739" cap="flat">
              <a:noFill/>
              <a:prstDash val="solid"/>
              <a:miter/>
            </a:ln>
          </p:spPr>
          <p:txBody>
            <a:bodyPr rtlCol="0" anchor="ctr"/>
            <a:lstStyle/>
            <a:p>
              <a:endParaRPr lang="el-GR"/>
            </a:p>
          </p:txBody>
        </p:sp>
        <p:sp>
          <p:nvSpPr>
            <p:cNvPr id="34" name="Ελεύθερη σχεδίαση: Σχήμα 33">
              <a:extLst>
                <a:ext uri="{FF2B5EF4-FFF2-40B4-BE49-F238E27FC236}">
                  <a16:creationId xmlns="" xmlns:a16="http://schemas.microsoft.com/office/drawing/2014/main" id="{38768D9A-2ECC-4F42-9AB4-79806271C5F9}"/>
                </a:ext>
              </a:extLst>
            </p:cNvPr>
            <p:cNvSpPr/>
            <p:nvPr/>
          </p:nvSpPr>
          <p:spPr>
            <a:xfrm>
              <a:off x="5735534" y="3153630"/>
              <a:ext cx="117105" cy="117105"/>
            </a:xfrm>
            <a:custGeom>
              <a:avLst/>
              <a:gdLst>
                <a:gd name="connsiteX0" fmla="*/ 114056 w 117105"/>
                <a:gd name="connsiteY0" fmla="*/ 59407 h 117105"/>
                <a:gd name="connsiteX1" fmla="*/ 59407 w 117105"/>
                <a:gd name="connsiteY1" fmla="*/ 114056 h 117105"/>
                <a:gd name="connsiteX2" fmla="*/ 4757 w 117105"/>
                <a:gd name="connsiteY2" fmla="*/ 59407 h 117105"/>
                <a:gd name="connsiteX3" fmla="*/ 59407 w 117105"/>
                <a:gd name="connsiteY3" fmla="*/ 4757 h 117105"/>
                <a:gd name="connsiteX4" fmla="*/ 114056 w 117105"/>
                <a:gd name="connsiteY4" fmla="*/ 59407 h 11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05" h="117105">
                  <a:moveTo>
                    <a:pt x="114056" y="59407"/>
                  </a:moveTo>
                  <a:cubicBezTo>
                    <a:pt x="114056" y="89854"/>
                    <a:pt x="89854" y="114056"/>
                    <a:pt x="59407" y="114056"/>
                  </a:cubicBezTo>
                  <a:cubicBezTo>
                    <a:pt x="28959" y="114056"/>
                    <a:pt x="4757" y="89854"/>
                    <a:pt x="4757" y="59407"/>
                  </a:cubicBezTo>
                  <a:cubicBezTo>
                    <a:pt x="4757" y="28959"/>
                    <a:pt x="28959" y="4757"/>
                    <a:pt x="59407" y="4757"/>
                  </a:cubicBezTo>
                  <a:cubicBezTo>
                    <a:pt x="89854" y="4757"/>
                    <a:pt x="114056" y="28959"/>
                    <a:pt x="114056" y="59407"/>
                  </a:cubicBezTo>
                </a:path>
              </a:pathLst>
            </a:custGeom>
            <a:grpFill/>
            <a:ln w="7739" cap="flat">
              <a:noFill/>
              <a:prstDash val="solid"/>
              <a:miter/>
            </a:ln>
          </p:spPr>
          <p:txBody>
            <a:bodyPr rtlCol="0" anchor="ctr"/>
            <a:lstStyle/>
            <a:p>
              <a:endParaRPr lang="el-GR"/>
            </a:p>
          </p:txBody>
        </p:sp>
        <p:sp>
          <p:nvSpPr>
            <p:cNvPr id="35" name="Ελεύθερη σχεδίαση: Σχήμα 34">
              <a:extLst>
                <a:ext uri="{FF2B5EF4-FFF2-40B4-BE49-F238E27FC236}">
                  <a16:creationId xmlns="" xmlns:a16="http://schemas.microsoft.com/office/drawing/2014/main" id="{32F8F5C3-E0F1-40EC-B7D1-8EA933599D10}"/>
                </a:ext>
              </a:extLst>
            </p:cNvPr>
            <p:cNvSpPr/>
            <p:nvPr/>
          </p:nvSpPr>
          <p:spPr>
            <a:xfrm>
              <a:off x="5701183" y="3355052"/>
              <a:ext cx="624562" cy="210790"/>
            </a:xfrm>
            <a:custGeom>
              <a:avLst/>
              <a:gdLst>
                <a:gd name="connsiteX0" fmla="*/ 4757 w 624561"/>
                <a:gd name="connsiteY0" fmla="*/ 210863 h 210789"/>
                <a:gd name="connsiteX1" fmla="*/ 312354 w 624561"/>
                <a:gd name="connsiteY1" fmla="*/ 4757 h 210789"/>
                <a:gd name="connsiteX2" fmla="*/ 619951 w 624561"/>
                <a:gd name="connsiteY2" fmla="*/ 210863 h 210789"/>
                <a:gd name="connsiteX3" fmla="*/ 4757 w 624561"/>
                <a:gd name="connsiteY3" fmla="*/ 210863 h 210789"/>
              </a:gdLst>
              <a:ahLst/>
              <a:cxnLst>
                <a:cxn ang="0">
                  <a:pos x="connsiteX0" y="connsiteY0"/>
                </a:cxn>
                <a:cxn ang="0">
                  <a:pos x="connsiteX1" y="connsiteY1"/>
                </a:cxn>
                <a:cxn ang="0">
                  <a:pos x="connsiteX2" y="connsiteY2"/>
                </a:cxn>
                <a:cxn ang="0">
                  <a:pos x="connsiteX3" y="connsiteY3"/>
                </a:cxn>
              </a:cxnLst>
              <a:rect l="l" t="t" r="r" b="b"/>
              <a:pathLst>
                <a:path w="624561" h="210789">
                  <a:moveTo>
                    <a:pt x="4757" y="210863"/>
                  </a:moveTo>
                  <a:cubicBezTo>
                    <a:pt x="4757" y="96880"/>
                    <a:pt x="142161" y="4757"/>
                    <a:pt x="312354" y="4757"/>
                  </a:cubicBezTo>
                  <a:cubicBezTo>
                    <a:pt x="481766" y="4757"/>
                    <a:pt x="619951" y="96880"/>
                    <a:pt x="619951" y="210863"/>
                  </a:cubicBezTo>
                  <a:lnTo>
                    <a:pt x="4757" y="210863"/>
                  </a:lnTo>
                  <a:close/>
                </a:path>
              </a:pathLst>
            </a:custGeom>
            <a:grpFill/>
            <a:ln w="7739" cap="flat">
              <a:noFill/>
              <a:prstDash val="solid"/>
              <a:miter/>
            </a:ln>
          </p:spPr>
          <p:txBody>
            <a:bodyPr rtlCol="0" anchor="ctr"/>
            <a:lstStyle/>
            <a:p>
              <a:endParaRPr lang="el-GR"/>
            </a:p>
          </p:txBody>
        </p:sp>
        <p:sp>
          <p:nvSpPr>
            <p:cNvPr id="36" name="Ελεύθερη σχεδίαση: Σχήμα 35">
              <a:extLst>
                <a:ext uri="{FF2B5EF4-FFF2-40B4-BE49-F238E27FC236}">
                  <a16:creationId xmlns="" xmlns:a16="http://schemas.microsoft.com/office/drawing/2014/main" id="{306EB846-9665-4A3A-8F2E-DB9F86D7B549}"/>
                </a:ext>
              </a:extLst>
            </p:cNvPr>
            <p:cNvSpPr/>
            <p:nvPr/>
          </p:nvSpPr>
          <p:spPr>
            <a:xfrm>
              <a:off x="5696499" y="3278834"/>
              <a:ext cx="195176" cy="187369"/>
            </a:xfrm>
            <a:custGeom>
              <a:avLst/>
              <a:gdLst>
                <a:gd name="connsiteX0" fmla="*/ 79705 w 195175"/>
                <a:gd name="connsiteY0" fmla="*/ 109861 h 187368"/>
                <a:gd name="connsiteX1" fmla="*/ 192126 w 195175"/>
                <a:gd name="connsiteY1" fmla="*/ 59896 h 187368"/>
                <a:gd name="connsiteX2" fmla="*/ 192126 w 195175"/>
                <a:gd name="connsiteY2" fmla="*/ 51308 h 187368"/>
                <a:gd name="connsiteX3" fmla="*/ 182757 w 195175"/>
                <a:gd name="connsiteY3" fmla="*/ 28668 h 187368"/>
                <a:gd name="connsiteX4" fmla="*/ 167924 w 195175"/>
                <a:gd name="connsiteY4" fmla="*/ 20080 h 187368"/>
                <a:gd name="connsiteX5" fmla="*/ 30521 w 195175"/>
                <a:gd name="connsiteY5" fmla="*/ 19299 h 187368"/>
                <a:gd name="connsiteX6" fmla="*/ 13345 w 195175"/>
                <a:gd name="connsiteY6" fmla="*/ 28668 h 187368"/>
                <a:gd name="connsiteX7" fmla="*/ 4757 w 195175"/>
                <a:gd name="connsiteY7" fmla="*/ 51308 h 187368"/>
                <a:gd name="connsiteX8" fmla="*/ 4757 w 195175"/>
                <a:gd name="connsiteY8" fmla="*/ 184028 h 187368"/>
                <a:gd name="connsiteX9" fmla="*/ 79705 w 195175"/>
                <a:gd name="connsiteY9" fmla="*/ 109861 h 1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175" h="187368">
                  <a:moveTo>
                    <a:pt x="79705" y="109861"/>
                  </a:moveTo>
                  <a:cubicBezTo>
                    <a:pt x="112494" y="88001"/>
                    <a:pt x="150749" y="70826"/>
                    <a:pt x="192126" y="59896"/>
                  </a:cubicBezTo>
                  <a:lnTo>
                    <a:pt x="192126" y="51308"/>
                  </a:lnTo>
                  <a:cubicBezTo>
                    <a:pt x="192126" y="42720"/>
                    <a:pt x="188222" y="34133"/>
                    <a:pt x="182757" y="28668"/>
                  </a:cubicBezTo>
                  <a:cubicBezTo>
                    <a:pt x="180415" y="26326"/>
                    <a:pt x="174950" y="23203"/>
                    <a:pt x="167924" y="20080"/>
                  </a:cubicBezTo>
                  <a:cubicBezTo>
                    <a:pt x="124986" y="-218"/>
                    <a:pt x="74240" y="-218"/>
                    <a:pt x="30521" y="19299"/>
                  </a:cubicBezTo>
                  <a:cubicBezTo>
                    <a:pt x="22714" y="22422"/>
                    <a:pt x="16468" y="26326"/>
                    <a:pt x="13345" y="28668"/>
                  </a:cubicBezTo>
                  <a:cubicBezTo>
                    <a:pt x="8661" y="34133"/>
                    <a:pt x="4757" y="42720"/>
                    <a:pt x="4757" y="51308"/>
                  </a:cubicBezTo>
                  <a:lnTo>
                    <a:pt x="4757" y="184028"/>
                  </a:lnTo>
                  <a:cubicBezTo>
                    <a:pt x="22714" y="156703"/>
                    <a:pt x="47696" y="130940"/>
                    <a:pt x="79705" y="109861"/>
                  </a:cubicBezTo>
                </a:path>
              </a:pathLst>
            </a:custGeom>
            <a:grpFill/>
            <a:ln w="7739" cap="flat">
              <a:noFill/>
              <a:prstDash val="solid"/>
              <a:miter/>
            </a:ln>
          </p:spPr>
          <p:txBody>
            <a:bodyPr rtlCol="0" anchor="ctr"/>
            <a:lstStyle/>
            <a:p>
              <a:endParaRPr lang="el-GR"/>
            </a:p>
          </p:txBody>
        </p:sp>
        <p:sp>
          <p:nvSpPr>
            <p:cNvPr id="37" name="Ελεύθερη σχεδίαση: Σχήμα 36">
              <a:extLst>
                <a:ext uri="{FF2B5EF4-FFF2-40B4-BE49-F238E27FC236}">
                  <a16:creationId xmlns="" xmlns:a16="http://schemas.microsoft.com/office/drawing/2014/main" id="{A61E169F-DB30-4588-B3FB-54437A96CED6}"/>
                </a:ext>
              </a:extLst>
            </p:cNvPr>
            <p:cNvSpPr/>
            <p:nvPr/>
          </p:nvSpPr>
          <p:spPr>
            <a:xfrm>
              <a:off x="5914315" y="3247606"/>
              <a:ext cx="195176" cy="85877"/>
            </a:xfrm>
            <a:custGeom>
              <a:avLst/>
              <a:gdLst>
                <a:gd name="connsiteX0" fmla="*/ 192907 w 195175"/>
                <a:gd name="connsiteY0" fmla="*/ 83317 h 85877"/>
                <a:gd name="connsiteX1" fmla="*/ 192907 w 195175"/>
                <a:gd name="connsiteY1" fmla="*/ 51308 h 85877"/>
                <a:gd name="connsiteX2" fmla="*/ 183538 w 195175"/>
                <a:gd name="connsiteY2" fmla="*/ 28668 h 85877"/>
                <a:gd name="connsiteX3" fmla="*/ 168705 w 195175"/>
                <a:gd name="connsiteY3" fmla="*/ 20080 h 85877"/>
                <a:gd name="connsiteX4" fmla="*/ 31301 w 195175"/>
                <a:gd name="connsiteY4" fmla="*/ 19299 h 85877"/>
                <a:gd name="connsiteX5" fmla="*/ 14126 w 195175"/>
                <a:gd name="connsiteY5" fmla="*/ 28668 h 85877"/>
                <a:gd name="connsiteX6" fmla="*/ 4757 w 195175"/>
                <a:gd name="connsiteY6" fmla="*/ 51308 h 85877"/>
                <a:gd name="connsiteX7" fmla="*/ 4757 w 195175"/>
                <a:gd name="connsiteY7" fmla="*/ 83317 h 85877"/>
                <a:gd name="connsiteX8" fmla="*/ 98442 w 195175"/>
                <a:gd name="connsiteY8" fmla="*/ 73949 h 85877"/>
                <a:gd name="connsiteX9" fmla="*/ 192907 w 195175"/>
                <a:gd name="connsiteY9" fmla="*/ 83317 h 8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175" h="85877">
                  <a:moveTo>
                    <a:pt x="192907" y="83317"/>
                  </a:moveTo>
                  <a:lnTo>
                    <a:pt x="192907" y="51308"/>
                  </a:lnTo>
                  <a:cubicBezTo>
                    <a:pt x="192907" y="42720"/>
                    <a:pt x="189003" y="34133"/>
                    <a:pt x="183538" y="28668"/>
                  </a:cubicBezTo>
                  <a:cubicBezTo>
                    <a:pt x="181196" y="26326"/>
                    <a:pt x="175731" y="23203"/>
                    <a:pt x="168705" y="20080"/>
                  </a:cubicBezTo>
                  <a:cubicBezTo>
                    <a:pt x="125766" y="-218"/>
                    <a:pt x="75021" y="-218"/>
                    <a:pt x="31301" y="19299"/>
                  </a:cubicBezTo>
                  <a:cubicBezTo>
                    <a:pt x="23494" y="22422"/>
                    <a:pt x="17249" y="26326"/>
                    <a:pt x="14126" y="28668"/>
                  </a:cubicBezTo>
                  <a:cubicBezTo>
                    <a:pt x="7880" y="34133"/>
                    <a:pt x="4757" y="42720"/>
                    <a:pt x="4757" y="51308"/>
                  </a:cubicBezTo>
                  <a:lnTo>
                    <a:pt x="4757" y="83317"/>
                  </a:lnTo>
                  <a:cubicBezTo>
                    <a:pt x="35205" y="77071"/>
                    <a:pt x="66433" y="73949"/>
                    <a:pt x="98442" y="73949"/>
                  </a:cubicBezTo>
                  <a:cubicBezTo>
                    <a:pt x="130450" y="73949"/>
                    <a:pt x="162459" y="77852"/>
                    <a:pt x="192907" y="83317"/>
                  </a:cubicBezTo>
                </a:path>
              </a:pathLst>
            </a:custGeom>
            <a:grpFill/>
            <a:ln w="7739" cap="flat">
              <a:noFill/>
              <a:prstDash val="solid"/>
              <a:miter/>
            </a:ln>
          </p:spPr>
          <p:txBody>
            <a:bodyPr rtlCol="0" anchor="ctr"/>
            <a:lstStyle/>
            <a:p>
              <a:endParaRPr lang="el-GR"/>
            </a:p>
          </p:txBody>
        </p:sp>
        <p:sp>
          <p:nvSpPr>
            <p:cNvPr id="39" name="Ελεύθερη σχεδίαση: Σχήμα 38">
              <a:extLst>
                <a:ext uri="{FF2B5EF4-FFF2-40B4-BE49-F238E27FC236}">
                  <a16:creationId xmlns="" xmlns:a16="http://schemas.microsoft.com/office/drawing/2014/main" id="{5E86024E-9813-4486-98A4-F4DAFDC02793}"/>
                </a:ext>
              </a:extLst>
            </p:cNvPr>
            <p:cNvSpPr/>
            <p:nvPr/>
          </p:nvSpPr>
          <p:spPr>
            <a:xfrm>
              <a:off x="6132911" y="3278834"/>
              <a:ext cx="195176" cy="187369"/>
            </a:xfrm>
            <a:custGeom>
              <a:avLst/>
              <a:gdLst>
                <a:gd name="connsiteX0" fmla="*/ 192907 w 195175"/>
                <a:gd name="connsiteY0" fmla="*/ 184028 h 187368"/>
                <a:gd name="connsiteX1" fmla="*/ 192907 w 195175"/>
                <a:gd name="connsiteY1" fmla="*/ 51308 h 187368"/>
                <a:gd name="connsiteX2" fmla="*/ 183538 w 195175"/>
                <a:gd name="connsiteY2" fmla="*/ 28668 h 187368"/>
                <a:gd name="connsiteX3" fmla="*/ 168705 w 195175"/>
                <a:gd name="connsiteY3" fmla="*/ 20080 h 187368"/>
                <a:gd name="connsiteX4" fmla="*/ 31301 w 195175"/>
                <a:gd name="connsiteY4" fmla="*/ 19299 h 187368"/>
                <a:gd name="connsiteX5" fmla="*/ 14126 w 195175"/>
                <a:gd name="connsiteY5" fmla="*/ 28668 h 187368"/>
                <a:gd name="connsiteX6" fmla="*/ 4757 w 195175"/>
                <a:gd name="connsiteY6" fmla="*/ 51308 h 187368"/>
                <a:gd name="connsiteX7" fmla="*/ 4757 w 195175"/>
                <a:gd name="connsiteY7" fmla="*/ 59896 h 187368"/>
                <a:gd name="connsiteX8" fmla="*/ 117179 w 195175"/>
                <a:gd name="connsiteY8" fmla="*/ 109861 h 187368"/>
                <a:gd name="connsiteX9" fmla="*/ 192907 w 195175"/>
                <a:gd name="connsiteY9" fmla="*/ 184028 h 1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175" h="187368">
                  <a:moveTo>
                    <a:pt x="192907" y="184028"/>
                  </a:moveTo>
                  <a:lnTo>
                    <a:pt x="192907" y="51308"/>
                  </a:lnTo>
                  <a:cubicBezTo>
                    <a:pt x="192907" y="42720"/>
                    <a:pt x="189003" y="34133"/>
                    <a:pt x="183538" y="28668"/>
                  </a:cubicBezTo>
                  <a:cubicBezTo>
                    <a:pt x="181196" y="26326"/>
                    <a:pt x="175731" y="23203"/>
                    <a:pt x="168705" y="20080"/>
                  </a:cubicBezTo>
                  <a:cubicBezTo>
                    <a:pt x="125766" y="-218"/>
                    <a:pt x="75021" y="-218"/>
                    <a:pt x="31301" y="19299"/>
                  </a:cubicBezTo>
                  <a:cubicBezTo>
                    <a:pt x="23494" y="22422"/>
                    <a:pt x="17249" y="26326"/>
                    <a:pt x="14126" y="28668"/>
                  </a:cubicBezTo>
                  <a:cubicBezTo>
                    <a:pt x="7880" y="34133"/>
                    <a:pt x="4757" y="42720"/>
                    <a:pt x="4757" y="51308"/>
                  </a:cubicBezTo>
                  <a:lnTo>
                    <a:pt x="4757" y="59896"/>
                  </a:lnTo>
                  <a:cubicBezTo>
                    <a:pt x="46135" y="70826"/>
                    <a:pt x="84389" y="88001"/>
                    <a:pt x="117179" y="109861"/>
                  </a:cubicBezTo>
                  <a:cubicBezTo>
                    <a:pt x="149968" y="130940"/>
                    <a:pt x="174950" y="156703"/>
                    <a:pt x="192907" y="184028"/>
                  </a:cubicBezTo>
                </a:path>
              </a:pathLst>
            </a:custGeom>
            <a:grpFill/>
            <a:ln w="7739" cap="flat">
              <a:noFill/>
              <a:prstDash val="solid"/>
              <a:miter/>
            </a:ln>
          </p:spPr>
          <p:txBody>
            <a:bodyPr rtlCol="0" anchor="ctr"/>
            <a:lstStyle/>
            <a:p>
              <a:endParaRPr lang="el-GR"/>
            </a:p>
          </p:txBody>
        </p:sp>
      </p:grpSp>
      <p:grpSp>
        <p:nvGrpSpPr>
          <p:cNvPr id="42" name="Γραφικό 40" descr="Μάτι">
            <a:extLst>
              <a:ext uri="{FF2B5EF4-FFF2-40B4-BE49-F238E27FC236}">
                <a16:creationId xmlns="" xmlns:a16="http://schemas.microsoft.com/office/drawing/2014/main" id="{1000D7DC-AAB4-41AE-9E84-28003CAD8091}"/>
              </a:ext>
            </a:extLst>
          </p:cNvPr>
          <p:cNvGrpSpPr/>
          <p:nvPr/>
        </p:nvGrpSpPr>
        <p:grpSpPr>
          <a:xfrm>
            <a:off x="9153917" y="4417123"/>
            <a:ext cx="638083" cy="638083"/>
            <a:chOff x="5638800" y="2971800"/>
            <a:chExt cx="638083" cy="638083"/>
          </a:xfrm>
          <a:solidFill>
            <a:schemeClr val="tx1">
              <a:lumMod val="75000"/>
              <a:lumOff val="25000"/>
            </a:schemeClr>
          </a:solidFill>
        </p:grpSpPr>
        <p:sp>
          <p:nvSpPr>
            <p:cNvPr id="43" name="Ελεύθερη σχεδίαση: Σχήμα 42">
              <a:extLst>
                <a:ext uri="{FF2B5EF4-FFF2-40B4-BE49-F238E27FC236}">
                  <a16:creationId xmlns="" xmlns:a16="http://schemas.microsoft.com/office/drawing/2014/main" id="{EA5DEA75-8681-413C-B388-6F8226871A32}"/>
                </a:ext>
              </a:extLst>
            </p:cNvPr>
            <p:cNvSpPr/>
            <p:nvPr/>
          </p:nvSpPr>
          <p:spPr>
            <a:xfrm>
              <a:off x="5688778" y="3127894"/>
              <a:ext cx="531736" cy="325688"/>
            </a:xfrm>
            <a:custGeom>
              <a:avLst/>
              <a:gdLst>
                <a:gd name="connsiteX0" fmla="*/ 361453 w 531735"/>
                <a:gd name="connsiteY0" fmla="*/ 258660 h 325688"/>
                <a:gd name="connsiteX1" fmla="*/ 366770 w 531735"/>
                <a:gd name="connsiteY1" fmla="*/ 73218 h 325688"/>
                <a:gd name="connsiteX2" fmla="*/ 487740 w 531735"/>
                <a:gd name="connsiteY2" fmla="*/ 170259 h 325688"/>
                <a:gd name="connsiteX3" fmla="*/ 361453 w 531735"/>
                <a:gd name="connsiteY3" fmla="*/ 258660 h 325688"/>
                <a:gd name="connsiteX4" fmla="*/ 100238 w 531735"/>
                <a:gd name="connsiteY4" fmla="*/ 121738 h 325688"/>
                <a:gd name="connsiteX5" fmla="*/ 170693 w 531735"/>
                <a:gd name="connsiteY5" fmla="*/ 73882 h 325688"/>
                <a:gd name="connsiteX6" fmla="*/ 176675 w 531735"/>
                <a:gd name="connsiteY6" fmla="*/ 258660 h 325688"/>
                <a:gd name="connsiteX7" fmla="*/ 50388 w 531735"/>
                <a:gd name="connsiteY7" fmla="*/ 170259 h 325688"/>
                <a:gd name="connsiteX8" fmla="*/ 100238 w 531735"/>
                <a:gd name="connsiteY8" fmla="*/ 121738 h 325688"/>
                <a:gd name="connsiteX9" fmla="*/ 100238 w 531735"/>
                <a:gd name="connsiteY9" fmla="*/ 121738 h 325688"/>
                <a:gd name="connsiteX10" fmla="*/ 269064 w 531735"/>
                <a:gd name="connsiteY10" fmla="*/ 269295 h 325688"/>
                <a:gd name="connsiteX11" fmla="*/ 162717 w 531735"/>
                <a:gd name="connsiteY11" fmla="*/ 162948 h 325688"/>
                <a:gd name="connsiteX12" fmla="*/ 269064 w 531735"/>
                <a:gd name="connsiteY12" fmla="*/ 56601 h 325688"/>
                <a:gd name="connsiteX13" fmla="*/ 375411 w 531735"/>
                <a:gd name="connsiteY13" fmla="*/ 162948 h 325688"/>
                <a:gd name="connsiteX14" fmla="*/ 269064 w 531735"/>
                <a:gd name="connsiteY14" fmla="*/ 269295 h 325688"/>
                <a:gd name="connsiteX15" fmla="*/ 527621 w 531735"/>
                <a:gd name="connsiteY15" fmla="*/ 151649 h 325688"/>
                <a:gd name="connsiteX16" fmla="*/ 269064 w 531735"/>
                <a:gd name="connsiteY16" fmla="*/ 3427 h 325688"/>
                <a:gd name="connsiteX17" fmla="*/ 10507 w 531735"/>
                <a:gd name="connsiteY17" fmla="*/ 151649 h 325688"/>
                <a:gd name="connsiteX18" fmla="*/ 11837 w 531735"/>
                <a:gd name="connsiteY18" fmla="*/ 191529 h 325688"/>
                <a:gd name="connsiteX19" fmla="*/ 269064 w 531735"/>
                <a:gd name="connsiteY19" fmla="*/ 322469 h 325688"/>
                <a:gd name="connsiteX20" fmla="*/ 526956 w 531735"/>
                <a:gd name="connsiteY20" fmla="*/ 191529 h 325688"/>
                <a:gd name="connsiteX21" fmla="*/ 527621 w 531735"/>
                <a:gd name="connsiteY21" fmla="*/ 151649 h 3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1735" h="325688">
                  <a:moveTo>
                    <a:pt x="361453" y="258660"/>
                  </a:moveTo>
                  <a:cubicBezTo>
                    <a:pt x="413297" y="208810"/>
                    <a:pt x="415956" y="126391"/>
                    <a:pt x="366770" y="73218"/>
                  </a:cubicBezTo>
                  <a:cubicBezTo>
                    <a:pt x="419279" y="100469"/>
                    <a:pt x="462483" y="142343"/>
                    <a:pt x="487740" y="170259"/>
                  </a:cubicBezTo>
                  <a:cubicBezTo>
                    <a:pt x="461154" y="196181"/>
                    <a:pt x="415956" y="234732"/>
                    <a:pt x="361453" y="258660"/>
                  </a:cubicBezTo>
                  <a:close/>
                  <a:moveTo>
                    <a:pt x="100238" y="121738"/>
                  </a:moveTo>
                  <a:cubicBezTo>
                    <a:pt x="122172" y="103128"/>
                    <a:pt x="145435" y="87176"/>
                    <a:pt x="170693" y="73882"/>
                  </a:cubicBezTo>
                  <a:cubicBezTo>
                    <a:pt x="122172" y="127056"/>
                    <a:pt x="124831" y="208810"/>
                    <a:pt x="176675" y="258660"/>
                  </a:cubicBezTo>
                  <a:cubicBezTo>
                    <a:pt x="122172" y="234732"/>
                    <a:pt x="76310" y="196181"/>
                    <a:pt x="50388" y="170259"/>
                  </a:cubicBezTo>
                  <a:cubicBezTo>
                    <a:pt x="65675" y="152978"/>
                    <a:pt x="82292" y="137026"/>
                    <a:pt x="100238" y="121738"/>
                  </a:cubicBezTo>
                  <a:lnTo>
                    <a:pt x="100238" y="121738"/>
                  </a:lnTo>
                  <a:close/>
                  <a:moveTo>
                    <a:pt x="269064" y="269295"/>
                  </a:moveTo>
                  <a:cubicBezTo>
                    <a:pt x="210573" y="269295"/>
                    <a:pt x="162717" y="221439"/>
                    <a:pt x="162717" y="162948"/>
                  </a:cubicBezTo>
                  <a:cubicBezTo>
                    <a:pt x="162717" y="104457"/>
                    <a:pt x="210573" y="56601"/>
                    <a:pt x="269064" y="56601"/>
                  </a:cubicBezTo>
                  <a:cubicBezTo>
                    <a:pt x="327555" y="56601"/>
                    <a:pt x="375411" y="104457"/>
                    <a:pt x="375411" y="162948"/>
                  </a:cubicBezTo>
                  <a:cubicBezTo>
                    <a:pt x="375411" y="221439"/>
                    <a:pt x="327555" y="269295"/>
                    <a:pt x="269064" y="269295"/>
                  </a:cubicBezTo>
                  <a:close/>
                  <a:moveTo>
                    <a:pt x="527621" y="151649"/>
                  </a:moveTo>
                  <a:cubicBezTo>
                    <a:pt x="489070" y="106451"/>
                    <a:pt x="388040" y="3427"/>
                    <a:pt x="269064" y="3427"/>
                  </a:cubicBezTo>
                  <a:cubicBezTo>
                    <a:pt x="150088" y="3427"/>
                    <a:pt x="49058" y="106451"/>
                    <a:pt x="10507" y="151649"/>
                  </a:cubicBezTo>
                  <a:cubicBezTo>
                    <a:pt x="537" y="163613"/>
                    <a:pt x="1202" y="180229"/>
                    <a:pt x="11837" y="191529"/>
                  </a:cubicBezTo>
                  <a:cubicBezTo>
                    <a:pt x="51052" y="232738"/>
                    <a:pt x="151417" y="322469"/>
                    <a:pt x="269064" y="322469"/>
                  </a:cubicBezTo>
                  <a:cubicBezTo>
                    <a:pt x="386710" y="322469"/>
                    <a:pt x="487076" y="232738"/>
                    <a:pt x="526956" y="191529"/>
                  </a:cubicBezTo>
                  <a:cubicBezTo>
                    <a:pt x="536926" y="180894"/>
                    <a:pt x="537591" y="163613"/>
                    <a:pt x="527621" y="151649"/>
                  </a:cubicBezTo>
                  <a:close/>
                </a:path>
              </a:pathLst>
            </a:custGeom>
            <a:grpFill/>
            <a:ln w="6548" cap="flat">
              <a:noFill/>
              <a:prstDash val="solid"/>
              <a:miter/>
            </a:ln>
          </p:spPr>
          <p:txBody>
            <a:bodyPr rtlCol="0" anchor="ctr"/>
            <a:lstStyle/>
            <a:p>
              <a:endParaRPr lang="el-GR"/>
            </a:p>
          </p:txBody>
        </p:sp>
        <p:sp>
          <p:nvSpPr>
            <p:cNvPr id="44" name="Ελεύθερη σχεδίαση: Σχήμα 43">
              <a:extLst>
                <a:ext uri="{FF2B5EF4-FFF2-40B4-BE49-F238E27FC236}">
                  <a16:creationId xmlns="" xmlns:a16="http://schemas.microsoft.com/office/drawing/2014/main" id="{80ED4BF3-2A43-4FBA-99EA-6530DB383756}"/>
                </a:ext>
              </a:extLst>
            </p:cNvPr>
            <p:cNvSpPr/>
            <p:nvPr/>
          </p:nvSpPr>
          <p:spPr>
            <a:xfrm>
              <a:off x="5887947" y="3220947"/>
              <a:ext cx="139581" cy="139581"/>
            </a:xfrm>
            <a:custGeom>
              <a:avLst/>
              <a:gdLst>
                <a:gd name="connsiteX0" fmla="*/ 136361 w 139580"/>
                <a:gd name="connsiteY0" fmla="*/ 69894 h 139580"/>
                <a:gd name="connsiteX1" fmla="*/ 69894 w 139580"/>
                <a:gd name="connsiteY1" fmla="*/ 136361 h 139580"/>
                <a:gd name="connsiteX2" fmla="*/ 3427 w 139580"/>
                <a:gd name="connsiteY2" fmla="*/ 69894 h 139580"/>
                <a:gd name="connsiteX3" fmla="*/ 69894 w 139580"/>
                <a:gd name="connsiteY3" fmla="*/ 3427 h 139580"/>
                <a:gd name="connsiteX4" fmla="*/ 136361 w 139580"/>
                <a:gd name="connsiteY4" fmla="*/ 69894 h 139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80" h="139580">
                  <a:moveTo>
                    <a:pt x="136361" y="69894"/>
                  </a:moveTo>
                  <a:cubicBezTo>
                    <a:pt x="136361" y="106603"/>
                    <a:pt x="106603" y="136361"/>
                    <a:pt x="69894" y="136361"/>
                  </a:cubicBezTo>
                  <a:cubicBezTo>
                    <a:pt x="33185" y="136361"/>
                    <a:pt x="3427" y="106603"/>
                    <a:pt x="3427" y="69894"/>
                  </a:cubicBezTo>
                  <a:cubicBezTo>
                    <a:pt x="3427" y="33185"/>
                    <a:pt x="33185" y="3427"/>
                    <a:pt x="69894" y="3427"/>
                  </a:cubicBezTo>
                  <a:cubicBezTo>
                    <a:pt x="106603" y="3427"/>
                    <a:pt x="136361" y="33185"/>
                    <a:pt x="136361" y="69894"/>
                  </a:cubicBezTo>
                  <a:close/>
                </a:path>
              </a:pathLst>
            </a:custGeom>
            <a:grpFill/>
            <a:ln w="6548" cap="flat">
              <a:noFill/>
              <a:prstDash val="solid"/>
              <a:miter/>
            </a:ln>
          </p:spPr>
          <p:txBody>
            <a:bodyPr rtlCol="0" anchor="ctr"/>
            <a:lstStyle/>
            <a:p>
              <a:endParaRPr lang="el-GR"/>
            </a:p>
          </p:txBody>
        </p:sp>
      </p:grpSp>
      <p:sp>
        <p:nvSpPr>
          <p:cNvPr id="45" name="Θέση κειμένου 5">
            <a:extLst>
              <a:ext uri="{FF2B5EF4-FFF2-40B4-BE49-F238E27FC236}">
                <a16:creationId xmlns="" xmlns:a16="http://schemas.microsoft.com/office/drawing/2014/main" id="{F82D8FD8-CB18-4DEC-8CB2-9F2C48D51F6A}"/>
              </a:ext>
            </a:extLst>
          </p:cNvPr>
          <p:cNvSpPr txBox="1">
            <a:spLocks/>
          </p:cNvSpPr>
          <p:nvPr/>
        </p:nvSpPr>
        <p:spPr>
          <a:xfrm>
            <a:off x="6308340" y="3557601"/>
            <a:ext cx="2290192" cy="749474"/>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400" dirty="0"/>
              <a:t>Καθορισμός στόχων και μέσων για την επίτευξή τους</a:t>
            </a:r>
          </a:p>
        </p:txBody>
      </p:sp>
      <p:sp>
        <p:nvSpPr>
          <p:cNvPr id="46" name="Θέση κειμένου 5">
            <a:extLst>
              <a:ext uri="{FF2B5EF4-FFF2-40B4-BE49-F238E27FC236}">
                <a16:creationId xmlns="" xmlns:a16="http://schemas.microsoft.com/office/drawing/2014/main" id="{D6442960-5244-4D96-844F-0ABCE653EB1C}"/>
              </a:ext>
            </a:extLst>
          </p:cNvPr>
          <p:cNvSpPr txBox="1">
            <a:spLocks/>
          </p:cNvSpPr>
          <p:nvPr/>
        </p:nvSpPr>
        <p:spPr>
          <a:xfrm>
            <a:off x="9757807" y="3506703"/>
            <a:ext cx="2290193" cy="749474"/>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400" dirty="0"/>
              <a:t>Προσδιορισμός των απαιτούμενων εργασιών και του τρόπου εκτέλεσής τους για την επίτευξη των στόχων</a:t>
            </a:r>
          </a:p>
        </p:txBody>
      </p:sp>
      <p:sp>
        <p:nvSpPr>
          <p:cNvPr id="47" name="Θέση κειμένου 5">
            <a:extLst>
              <a:ext uri="{FF2B5EF4-FFF2-40B4-BE49-F238E27FC236}">
                <a16:creationId xmlns="" xmlns:a16="http://schemas.microsoft.com/office/drawing/2014/main" id="{355A20F4-DA8A-4121-BB13-DDF972B1E36D}"/>
              </a:ext>
            </a:extLst>
          </p:cNvPr>
          <p:cNvSpPr txBox="1">
            <a:spLocks/>
          </p:cNvSpPr>
          <p:nvPr/>
        </p:nvSpPr>
        <p:spPr>
          <a:xfrm>
            <a:off x="6333030" y="5209117"/>
            <a:ext cx="2290192" cy="749474"/>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400" dirty="0"/>
              <a:t>Διεύθυνση των εργασιακών δραστηριοτήτων του προσωπικού</a:t>
            </a:r>
          </a:p>
        </p:txBody>
      </p:sp>
      <p:sp>
        <p:nvSpPr>
          <p:cNvPr id="48" name="Θέση κειμένου 5">
            <a:extLst>
              <a:ext uri="{FF2B5EF4-FFF2-40B4-BE49-F238E27FC236}">
                <a16:creationId xmlns="" xmlns:a16="http://schemas.microsoft.com/office/drawing/2014/main" id="{0C256C69-42E6-49DE-8DD3-32147AAF8A22}"/>
              </a:ext>
            </a:extLst>
          </p:cNvPr>
          <p:cNvSpPr txBox="1">
            <a:spLocks/>
          </p:cNvSpPr>
          <p:nvPr/>
        </p:nvSpPr>
        <p:spPr>
          <a:xfrm>
            <a:off x="9757808" y="5209117"/>
            <a:ext cx="2290192" cy="8639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400" dirty="0"/>
              <a:t>Παρακολούθηση των δραστηριοτήτων, για να διασφαλιστεί η σύμφωνη με το σχέδιο υλοποίησή τους</a:t>
            </a:r>
          </a:p>
        </p:txBody>
      </p:sp>
    </p:spTree>
    <p:extLst>
      <p:ext uri="{BB962C8B-B14F-4D97-AF65-F5344CB8AC3E}">
        <p14:creationId xmlns="" xmlns:p14="http://schemas.microsoft.com/office/powerpoint/2010/main" val="3433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2484" y="319418"/>
            <a:ext cx="11340000" cy="432000"/>
          </a:xfrm>
        </p:spPr>
        <p:txBody>
          <a:bodyPr rtlCol="0"/>
          <a:lstStyle/>
          <a:p>
            <a:pPr algn="ctr"/>
            <a:r>
              <a:rPr lang="el-GR" sz="2800" b="1" dirty="0"/>
              <a:t>Οι τέσσερις λειτουργίες της διοίκησης</a:t>
            </a: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36</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7" name="Ορθογώνιο: Στρογγύλεμα γωνιών 6">
            <a:extLst>
              <a:ext uri="{FF2B5EF4-FFF2-40B4-BE49-F238E27FC236}">
                <a16:creationId xmlns="" xmlns:a16="http://schemas.microsoft.com/office/drawing/2014/main" id="{9CE72C64-B73C-4685-A67E-05B963DA84DF}"/>
              </a:ext>
            </a:extLst>
          </p:cNvPr>
          <p:cNvSpPr/>
          <p:nvPr/>
        </p:nvSpPr>
        <p:spPr>
          <a:xfrm>
            <a:off x="4924022" y="1125587"/>
            <a:ext cx="2218316" cy="144243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Ορθογώνιο: Στρογγύλεμα γωνιών 47">
            <a:extLst>
              <a:ext uri="{FF2B5EF4-FFF2-40B4-BE49-F238E27FC236}">
                <a16:creationId xmlns="" xmlns:a16="http://schemas.microsoft.com/office/drawing/2014/main" id="{8BC4AFBE-71A8-4656-AADC-3662536613E1}"/>
              </a:ext>
            </a:extLst>
          </p:cNvPr>
          <p:cNvSpPr/>
          <p:nvPr/>
        </p:nvSpPr>
        <p:spPr>
          <a:xfrm>
            <a:off x="4975539" y="5252015"/>
            <a:ext cx="2196444" cy="144243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Ορθογώνιο: Στρογγύλεμα γωνιών 48">
            <a:extLst>
              <a:ext uri="{FF2B5EF4-FFF2-40B4-BE49-F238E27FC236}">
                <a16:creationId xmlns="" xmlns:a16="http://schemas.microsoft.com/office/drawing/2014/main" id="{F487638C-AF30-4371-9B91-EC1244443701}"/>
              </a:ext>
            </a:extLst>
          </p:cNvPr>
          <p:cNvSpPr/>
          <p:nvPr/>
        </p:nvSpPr>
        <p:spPr>
          <a:xfrm>
            <a:off x="2039701" y="2940989"/>
            <a:ext cx="2127160" cy="211543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Θέση κειμένου 5">
            <a:extLst>
              <a:ext uri="{FF2B5EF4-FFF2-40B4-BE49-F238E27FC236}">
                <a16:creationId xmlns="" xmlns:a16="http://schemas.microsoft.com/office/drawing/2014/main" id="{2C62CC11-8335-4AF6-9D4C-DCC7820C3FCB}"/>
              </a:ext>
            </a:extLst>
          </p:cNvPr>
          <p:cNvSpPr txBox="1">
            <a:spLocks/>
          </p:cNvSpPr>
          <p:nvPr/>
        </p:nvSpPr>
        <p:spPr>
          <a:xfrm>
            <a:off x="4871234" y="1193976"/>
            <a:ext cx="2343954" cy="1219498"/>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2000" b="1" dirty="0">
                <a:solidFill>
                  <a:schemeClr val="bg2">
                    <a:lumMod val="50000"/>
                  </a:schemeClr>
                </a:solidFill>
              </a:rPr>
              <a:t>Προγραμματισμός</a:t>
            </a:r>
          </a:p>
          <a:p>
            <a:pPr marL="0" indent="0" algn="ctr">
              <a:buNone/>
            </a:pPr>
            <a:r>
              <a:rPr lang="el-GR" sz="1600" dirty="0"/>
              <a:t>Θέτοντας στόχους απόδοσης και αποφασίζοντας πως θα τους επιτύχεις</a:t>
            </a:r>
          </a:p>
        </p:txBody>
      </p:sp>
      <p:sp>
        <p:nvSpPr>
          <p:cNvPr id="51" name="Θέση κειμένου 5">
            <a:extLst>
              <a:ext uri="{FF2B5EF4-FFF2-40B4-BE49-F238E27FC236}">
                <a16:creationId xmlns="" xmlns:a16="http://schemas.microsoft.com/office/drawing/2014/main" id="{E10AFD4C-CD54-4068-94E9-219B211CE910}"/>
              </a:ext>
            </a:extLst>
          </p:cNvPr>
          <p:cNvSpPr txBox="1">
            <a:spLocks/>
          </p:cNvSpPr>
          <p:nvPr/>
        </p:nvSpPr>
        <p:spPr>
          <a:xfrm>
            <a:off x="4848991" y="5299863"/>
            <a:ext cx="2446985" cy="1356887"/>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2000" b="1" dirty="0">
                <a:solidFill>
                  <a:schemeClr val="bg2">
                    <a:lumMod val="50000"/>
                  </a:schemeClr>
                </a:solidFill>
              </a:rPr>
              <a:t>Ηγεσία</a:t>
            </a:r>
          </a:p>
          <a:p>
            <a:pPr marL="0" indent="0" algn="ctr">
              <a:buNone/>
            </a:pPr>
            <a:r>
              <a:rPr lang="el-GR" sz="1600" dirty="0"/>
              <a:t>Εμπνέοντας τους ανθρώπους να εργαστούν σκληρά για να επιτύχουν υψηλότερη απόδοση</a:t>
            </a:r>
          </a:p>
        </p:txBody>
      </p:sp>
      <p:sp>
        <p:nvSpPr>
          <p:cNvPr id="53" name="Θέση κειμένου 5">
            <a:extLst>
              <a:ext uri="{FF2B5EF4-FFF2-40B4-BE49-F238E27FC236}">
                <a16:creationId xmlns="" xmlns:a16="http://schemas.microsoft.com/office/drawing/2014/main" id="{79EBAD31-4AC8-44D3-A11F-57BB3758493C}"/>
              </a:ext>
            </a:extLst>
          </p:cNvPr>
          <p:cNvSpPr txBox="1">
            <a:spLocks/>
          </p:cNvSpPr>
          <p:nvPr/>
        </p:nvSpPr>
        <p:spPr>
          <a:xfrm>
            <a:off x="2207123" y="2947984"/>
            <a:ext cx="1923244" cy="1967497"/>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2000" b="1" dirty="0">
                <a:solidFill>
                  <a:schemeClr val="bg2">
                    <a:lumMod val="50000"/>
                  </a:schemeClr>
                </a:solidFill>
              </a:rPr>
              <a:t>Έλεγχος</a:t>
            </a:r>
          </a:p>
          <a:p>
            <a:pPr marL="0" indent="0" algn="ctr">
              <a:buNone/>
            </a:pPr>
            <a:r>
              <a:rPr lang="el-GR" sz="1600" dirty="0"/>
              <a:t>Μετρώντας την απόδοση και αναλαμβάνοντας δράση για να διασφαλίσεις τα επιθυμητά αποτελέσματα</a:t>
            </a:r>
          </a:p>
        </p:txBody>
      </p:sp>
      <p:sp>
        <p:nvSpPr>
          <p:cNvPr id="54" name="Ορθογώνιο: Στρογγύλεμα γωνιών 53">
            <a:extLst>
              <a:ext uri="{FF2B5EF4-FFF2-40B4-BE49-F238E27FC236}">
                <a16:creationId xmlns="" xmlns:a16="http://schemas.microsoft.com/office/drawing/2014/main" id="{B64E1EB9-5D91-4AD4-80BC-87A128459D90}"/>
              </a:ext>
            </a:extLst>
          </p:cNvPr>
          <p:cNvSpPr/>
          <p:nvPr/>
        </p:nvSpPr>
        <p:spPr>
          <a:xfrm>
            <a:off x="7912979" y="2874014"/>
            <a:ext cx="2018765" cy="211543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6" name="Θέση κειμένου 5">
            <a:extLst>
              <a:ext uri="{FF2B5EF4-FFF2-40B4-BE49-F238E27FC236}">
                <a16:creationId xmlns="" xmlns:a16="http://schemas.microsoft.com/office/drawing/2014/main" id="{A17F364F-CB50-4134-89FA-7DF5F2B4B2CB}"/>
              </a:ext>
            </a:extLst>
          </p:cNvPr>
          <p:cNvSpPr txBox="1">
            <a:spLocks/>
          </p:cNvSpPr>
          <p:nvPr/>
        </p:nvSpPr>
        <p:spPr>
          <a:xfrm>
            <a:off x="8014935" y="2922890"/>
            <a:ext cx="1923244" cy="1805525"/>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2000" b="1" dirty="0">
                <a:solidFill>
                  <a:schemeClr val="bg2">
                    <a:lumMod val="50000"/>
                  </a:schemeClr>
                </a:solidFill>
              </a:rPr>
              <a:t>Οργάνωση</a:t>
            </a:r>
          </a:p>
          <a:p>
            <a:pPr marL="0" indent="0" algn="ctr">
              <a:buNone/>
            </a:pPr>
            <a:r>
              <a:rPr lang="el-GR" sz="1600" dirty="0"/>
              <a:t>Οργανώνοντας τα καθήκοντα, τους ανθρώπους και άλλους πόρους για να φέρεις εις πέρας την εργασία</a:t>
            </a:r>
          </a:p>
        </p:txBody>
      </p:sp>
      <p:sp>
        <p:nvSpPr>
          <p:cNvPr id="8" name="Εξάγωνο 7">
            <a:extLst>
              <a:ext uri="{FF2B5EF4-FFF2-40B4-BE49-F238E27FC236}">
                <a16:creationId xmlns="" xmlns:a16="http://schemas.microsoft.com/office/drawing/2014/main" id="{91DFE17E-C0DA-4042-BD3A-64CDE53B066F}"/>
              </a:ext>
            </a:extLst>
          </p:cNvPr>
          <p:cNvSpPr/>
          <p:nvPr/>
        </p:nvSpPr>
        <p:spPr>
          <a:xfrm>
            <a:off x="5032419" y="3066372"/>
            <a:ext cx="2127160" cy="1683450"/>
          </a:xfrm>
          <a:prstGeom prst="hexag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Θέση κειμένου 5">
            <a:extLst>
              <a:ext uri="{FF2B5EF4-FFF2-40B4-BE49-F238E27FC236}">
                <a16:creationId xmlns="" xmlns:a16="http://schemas.microsoft.com/office/drawing/2014/main" id="{92633044-028D-4645-BA8B-612B67C4A8BC}"/>
              </a:ext>
            </a:extLst>
          </p:cNvPr>
          <p:cNvSpPr txBox="1">
            <a:spLocks/>
          </p:cNvSpPr>
          <p:nvPr/>
        </p:nvSpPr>
        <p:spPr>
          <a:xfrm>
            <a:off x="4924022" y="3483779"/>
            <a:ext cx="2343954" cy="1219498"/>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2000" b="1" dirty="0">
                <a:solidFill>
                  <a:schemeClr val="bg2">
                    <a:lumMod val="50000"/>
                  </a:schemeClr>
                </a:solidFill>
              </a:rPr>
              <a:t>Διοικητική </a:t>
            </a:r>
          </a:p>
          <a:p>
            <a:pPr marL="0" indent="0" algn="ctr">
              <a:buNone/>
            </a:pPr>
            <a:r>
              <a:rPr lang="el-GR" sz="2000" b="1" dirty="0">
                <a:solidFill>
                  <a:schemeClr val="bg2">
                    <a:lumMod val="50000"/>
                  </a:schemeClr>
                </a:solidFill>
              </a:rPr>
              <a:t>Λειτουργία</a:t>
            </a:r>
          </a:p>
        </p:txBody>
      </p:sp>
      <p:cxnSp>
        <p:nvCxnSpPr>
          <p:cNvPr id="10" name="Ευθεία γραμμή σύνδεσης 9">
            <a:extLst>
              <a:ext uri="{FF2B5EF4-FFF2-40B4-BE49-F238E27FC236}">
                <a16:creationId xmlns="" xmlns:a16="http://schemas.microsoft.com/office/drawing/2014/main" id="{E46CBA56-B84E-4755-BA78-FBEB9F7AFFD9}"/>
              </a:ext>
            </a:extLst>
          </p:cNvPr>
          <p:cNvCxnSpPr>
            <a:cxnSpLocks/>
          </p:cNvCxnSpPr>
          <p:nvPr/>
        </p:nvCxnSpPr>
        <p:spPr>
          <a:xfrm>
            <a:off x="7189430" y="1803725"/>
            <a:ext cx="180163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 xmlns:a16="http://schemas.microsoft.com/office/drawing/2014/main" id="{E493716C-DBEA-44EC-AC6C-B9C100FA16CB}"/>
              </a:ext>
            </a:extLst>
          </p:cNvPr>
          <p:cNvCxnSpPr>
            <a:cxnSpLocks/>
          </p:cNvCxnSpPr>
          <p:nvPr/>
        </p:nvCxnSpPr>
        <p:spPr>
          <a:xfrm flipV="1">
            <a:off x="8977102" y="1796289"/>
            <a:ext cx="0" cy="95907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a:extLst>
              <a:ext uri="{FF2B5EF4-FFF2-40B4-BE49-F238E27FC236}">
                <a16:creationId xmlns="" xmlns:a16="http://schemas.microsoft.com/office/drawing/2014/main" id="{12B4EC78-A64D-4559-9DE2-445646D6E132}"/>
              </a:ext>
            </a:extLst>
          </p:cNvPr>
          <p:cNvCxnSpPr>
            <a:cxnSpLocks/>
          </p:cNvCxnSpPr>
          <p:nvPr/>
        </p:nvCxnSpPr>
        <p:spPr>
          <a:xfrm flipH="1">
            <a:off x="4283841" y="3915178"/>
            <a:ext cx="691698" cy="94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9" name="Ευθύγραμμο βέλος σύνδεσης 78">
            <a:extLst>
              <a:ext uri="{FF2B5EF4-FFF2-40B4-BE49-F238E27FC236}">
                <a16:creationId xmlns="" xmlns:a16="http://schemas.microsoft.com/office/drawing/2014/main" id="{C3BD7576-4FA4-4243-9C11-5A00887F0837}"/>
              </a:ext>
            </a:extLst>
          </p:cNvPr>
          <p:cNvCxnSpPr>
            <a:cxnSpLocks/>
          </p:cNvCxnSpPr>
          <p:nvPr/>
        </p:nvCxnSpPr>
        <p:spPr>
          <a:xfrm>
            <a:off x="7218702" y="3915178"/>
            <a:ext cx="663168" cy="94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4" name="Ευθύγραμμο βέλος σύνδεσης 223">
            <a:extLst>
              <a:ext uri="{FF2B5EF4-FFF2-40B4-BE49-F238E27FC236}">
                <a16:creationId xmlns="" xmlns:a16="http://schemas.microsoft.com/office/drawing/2014/main" id="{41A6E3CE-D022-4189-8A29-13E984A4BFD4}"/>
              </a:ext>
            </a:extLst>
          </p:cNvPr>
          <p:cNvCxnSpPr/>
          <p:nvPr/>
        </p:nvCxnSpPr>
        <p:spPr>
          <a:xfrm flipV="1">
            <a:off x="6096000" y="2558578"/>
            <a:ext cx="0" cy="4562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6" name="Ευθύγραμμο βέλος σύνδεσης 225">
            <a:extLst>
              <a:ext uri="{FF2B5EF4-FFF2-40B4-BE49-F238E27FC236}">
                <a16:creationId xmlns="" xmlns:a16="http://schemas.microsoft.com/office/drawing/2014/main" id="{14EEBA5D-80B6-4DBC-AC54-699D6795772B}"/>
              </a:ext>
            </a:extLst>
          </p:cNvPr>
          <p:cNvCxnSpPr>
            <a:cxnSpLocks/>
          </p:cNvCxnSpPr>
          <p:nvPr/>
        </p:nvCxnSpPr>
        <p:spPr>
          <a:xfrm>
            <a:off x="6138930" y="4834021"/>
            <a:ext cx="0" cy="4095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9" name="Ευθεία γραμμή σύνδεσης 98">
            <a:extLst>
              <a:ext uri="{FF2B5EF4-FFF2-40B4-BE49-F238E27FC236}">
                <a16:creationId xmlns="" xmlns:a16="http://schemas.microsoft.com/office/drawing/2014/main" id="{9836CD52-5558-4C75-9698-38A23A2DB978}"/>
              </a:ext>
            </a:extLst>
          </p:cNvPr>
          <p:cNvCxnSpPr>
            <a:cxnSpLocks/>
          </p:cNvCxnSpPr>
          <p:nvPr/>
        </p:nvCxnSpPr>
        <p:spPr>
          <a:xfrm>
            <a:off x="7200161" y="6077362"/>
            <a:ext cx="180163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0" name="Ευθεία γραμμή σύνδεσης 99">
            <a:extLst>
              <a:ext uri="{FF2B5EF4-FFF2-40B4-BE49-F238E27FC236}">
                <a16:creationId xmlns="" xmlns:a16="http://schemas.microsoft.com/office/drawing/2014/main" id="{281EEE84-5B06-4C5E-9B3A-ADC708A334CC}"/>
              </a:ext>
            </a:extLst>
          </p:cNvPr>
          <p:cNvCxnSpPr>
            <a:cxnSpLocks/>
          </p:cNvCxnSpPr>
          <p:nvPr/>
        </p:nvCxnSpPr>
        <p:spPr>
          <a:xfrm flipV="1">
            <a:off x="8989442" y="5131165"/>
            <a:ext cx="0" cy="95907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 name="Ευθεία γραμμή σύνδεσης 100">
            <a:extLst>
              <a:ext uri="{FF2B5EF4-FFF2-40B4-BE49-F238E27FC236}">
                <a16:creationId xmlns="" xmlns:a16="http://schemas.microsoft.com/office/drawing/2014/main" id="{62A520D8-DFA2-4D9B-ADD3-07A54AEF6698}"/>
              </a:ext>
            </a:extLst>
          </p:cNvPr>
          <p:cNvCxnSpPr>
            <a:cxnSpLocks/>
          </p:cNvCxnSpPr>
          <p:nvPr/>
        </p:nvCxnSpPr>
        <p:spPr>
          <a:xfrm flipV="1">
            <a:off x="3115605" y="1796289"/>
            <a:ext cx="0" cy="95907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2" name="Ευθεία γραμμή σύνδεσης 101">
            <a:extLst>
              <a:ext uri="{FF2B5EF4-FFF2-40B4-BE49-F238E27FC236}">
                <a16:creationId xmlns="" xmlns:a16="http://schemas.microsoft.com/office/drawing/2014/main" id="{B4E8A768-DA3B-4538-9F1B-2311A8DB9B79}"/>
              </a:ext>
            </a:extLst>
          </p:cNvPr>
          <p:cNvCxnSpPr>
            <a:cxnSpLocks/>
          </p:cNvCxnSpPr>
          <p:nvPr/>
        </p:nvCxnSpPr>
        <p:spPr>
          <a:xfrm>
            <a:off x="3091797" y="1801577"/>
            <a:ext cx="180163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 name="Ευθεία γραμμή σύνδεσης 102">
            <a:extLst>
              <a:ext uri="{FF2B5EF4-FFF2-40B4-BE49-F238E27FC236}">
                <a16:creationId xmlns="" xmlns:a16="http://schemas.microsoft.com/office/drawing/2014/main" id="{907DBABD-F9D7-4133-98BF-35D849B17943}"/>
              </a:ext>
            </a:extLst>
          </p:cNvPr>
          <p:cNvCxnSpPr>
            <a:cxnSpLocks/>
          </p:cNvCxnSpPr>
          <p:nvPr/>
        </p:nvCxnSpPr>
        <p:spPr>
          <a:xfrm>
            <a:off x="3144726" y="6090241"/>
            <a:ext cx="180163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4" name="Ευθεία γραμμή σύνδεσης 103">
            <a:extLst>
              <a:ext uri="{FF2B5EF4-FFF2-40B4-BE49-F238E27FC236}">
                <a16:creationId xmlns="" xmlns:a16="http://schemas.microsoft.com/office/drawing/2014/main" id="{50F60770-70D6-4300-97A5-154626351B3E}"/>
              </a:ext>
            </a:extLst>
          </p:cNvPr>
          <p:cNvCxnSpPr>
            <a:cxnSpLocks/>
          </p:cNvCxnSpPr>
          <p:nvPr/>
        </p:nvCxnSpPr>
        <p:spPr>
          <a:xfrm flipV="1">
            <a:off x="3125255" y="5156923"/>
            <a:ext cx="0" cy="959076"/>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26553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p:cNvPicPr>
            <a:picLocks noChangeAspect="1"/>
          </p:cNvPicPr>
          <p:nvPr/>
        </p:nvPicPr>
        <p:blipFill rotWithShape="1">
          <a:blip r:embed="rId3" cstate="screen"/>
          <a:srcRect/>
          <a:stretch>
            <a:fillRect/>
          </a:stretch>
        </p:blipFill>
        <p:spPr>
          <a:xfrm>
            <a:off x="3668101" y="1061271"/>
            <a:ext cx="1985426" cy="2008300"/>
          </a:xfrm>
          <a:prstGeom prst="rect">
            <a:avLst/>
          </a:prstGeom>
        </p:spPr>
      </p:pic>
      <p:pic>
        <p:nvPicPr>
          <p:cNvPr id="18" name="Θέση εικόνας 17" descr="Κοντινή εικόνα βιβλίων αρχιτεκτονικής σε ράφι βιβλιοθήκης"/>
          <p:cNvPicPr>
            <a:picLocks noGrp="1" noChangeAspect="1"/>
          </p:cNvPicPr>
          <p:nvPr>
            <p:ph type="pic" sz="quarter" idx="13"/>
          </p:nvPr>
        </p:nvPicPr>
        <p:blipFill>
          <a:blip r:embed="rId4"/>
          <a:stretch>
            <a:fillRect/>
          </a:stretch>
        </p:blipFill>
        <p:spPr>
          <a:xfrm>
            <a:off x="2829" y="40287"/>
            <a:ext cx="12192000" cy="6777425"/>
          </a:xfrm>
        </p:spPr>
      </p:pic>
      <p:sp>
        <p:nvSpPr>
          <p:cNvPr id="3" name="Τίτλος 2"/>
          <p:cNvSpPr>
            <a:spLocks noGrp="1"/>
          </p:cNvSpPr>
          <p:nvPr>
            <p:ph type="ctrTitle"/>
          </p:nvPr>
        </p:nvSpPr>
        <p:spPr>
          <a:xfrm>
            <a:off x="1555327" y="188999"/>
            <a:ext cx="4860000" cy="6480000"/>
          </a:xfrm>
        </p:spPr>
        <p:txBody>
          <a:bodyPr rtlCol="0"/>
          <a:lstStyle/>
          <a:p>
            <a:pPr algn="ct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Διοικητικά Στελέχη</a:t>
            </a:r>
            <a:endParaRPr lang="el-GR" sz="4000" dirty="0"/>
          </a:p>
        </p:txBody>
      </p:sp>
      <p:sp>
        <p:nvSpPr>
          <p:cNvPr id="8" name="Ορθογώνιο 6" descr="Πλαίσιο επισήμανσης."/>
          <p:cNvSpPr/>
          <p:nvPr/>
        </p:nvSpPr>
        <p:spPr>
          <a:xfrm rot="10800000" flipV="1">
            <a:off x="2137893" y="2842148"/>
            <a:ext cx="3743580" cy="22742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27" name="Θέση εικόνας 41" descr="Φωτογραφία γυναίκας μέλους ομάδας">
            <a:extLst>
              <a:ext uri="{FF2B5EF4-FFF2-40B4-BE49-F238E27FC236}">
                <a16:creationId xmlns="" xmlns:a16="http://schemas.microsoft.com/office/drawing/2014/main" id="{DF1ED1AD-C8DE-4F3A-9C53-3470F45E8628}"/>
              </a:ext>
            </a:extLst>
          </p:cNvPr>
          <p:cNvPicPr>
            <a:picLocks noChangeAspect="1"/>
          </p:cNvPicPr>
          <p:nvPr/>
        </p:nvPicPr>
        <p:blipFill>
          <a:blip r:embed="rId5" cstate="screen"/>
          <a:srcRect/>
          <a:stretch>
            <a:fillRect/>
          </a:stretch>
        </p:blipFill>
        <p:spPr>
          <a:xfrm>
            <a:off x="2828807" y="912558"/>
            <a:ext cx="2313038" cy="2008299"/>
          </a:xfrm>
          <a:prstGeom prst="rect">
            <a:avLst/>
          </a:prstGeom>
        </p:spPr>
      </p:pic>
    </p:spTree>
    <p:extLst>
      <p:ext uri="{BB962C8B-B14F-4D97-AF65-F5344CB8AC3E}">
        <p14:creationId xmlns="" xmlns:p14="http://schemas.microsoft.com/office/powerpoint/2010/main" val="1886298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2000" y="522153"/>
            <a:ext cx="11340000" cy="432000"/>
          </a:xfrm>
        </p:spPr>
        <p:txBody>
          <a:bodyPr rtlCol="0"/>
          <a:lstStyle/>
          <a:p>
            <a:pPr>
              <a:spcBef>
                <a:spcPts val="1000"/>
              </a:spcBef>
              <a:buClr>
                <a:schemeClr val="accent1"/>
              </a:buClr>
            </a:pPr>
            <a:r>
              <a:rPr lang="el-GR" sz="2800" b="1" dirty="0">
                <a:solidFill>
                  <a:schemeClr val="bg2">
                    <a:lumMod val="50000"/>
                  </a:schemeClr>
                </a:solidFill>
                <a:latin typeface="+mn-lt"/>
                <a:ea typeface="+mn-ea"/>
                <a:cs typeface="+mn-cs"/>
              </a:rPr>
              <a:t>Σε τι διαφέρουν οι μάνατζερ από </a:t>
            </a:r>
            <a:br>
              <a:rPr lang="el-GR" sz="2800" b="1" dirty="0">
                <a:solidFill>
                  <a:schemeClr val="bg2">
                    <a:lumMod val="50000"/>
                  </a:schemeClr>
                </a:solidFill>
                <a:latin typeface="+mn-lt"/>
                <a:ea typeface="+mn-ea"/>
                <a:cs typeface="+mn-cs"/>
              </a:rPr>
            </a:br>
            <a:r>
              <a:rPr lang="el-GR" sz="2800" b="1" dirty="0">
                <a:solidFill>
                  <a:schemeClr val="bg2">
                    <a:lumMod val="50000"/>
                  </a:schemeClr>
                </a:solidFill>
                <a:latin typeface="+mn-lt"/>
                <a:ea typeface="+mn-ea"/>
                <a:cs typeface="+mn-cs"/>
              </a:rPr>
              <a:t>το μη διοικητικό προσωπικό;</a:t>
            </a:r>
          </a:p>
        </p:txBody>
      </p:sp>
      <p:sp>
        <p:nvSpPr>
          <p:cNvPr id="3" name="Θέση κειμένου 2"/>
          <p:cNvSpPr>
            <a:spLocks noGrp="1"/>
          </p:cNvSpPr>
          <p:nvPr>
            <p:ph type="body" idx="1"/>
          </p:nvPr>
        </p:nvSpPr>
        <p:spPr>
          <a:xfrm>
            <a:off x="432000" y="2099127"/>
            <a:ext cx="5472000" cy="360000"/>
          </a:xfrm>
        </p:spPr>
        <p:txBody>
          <a:bodyPr rtlCol="0"/>
          <a:lstStyle/>
          <a:p>
            <a:r>
              <a:rPr lang="el-GR" dirty="0">
                <a:solidFill>
                  <a:schemeClr val="accent1"/>
                </a:solidFill>
              </a:rPr>
              <a:t>Μάνατζερ</a:t>
            </a:r>
          </a:p>
        </p:txBody>
      </p:sp>
      <p:sp>
        <p:nvSpPr>
          <p:cNvPr id="4" name="Θέση περιεχομένου 3"/>
          <p:cNvSpPr>
            <a:spLocks noGrp="1"/>
          </p:cNvSpPr>
          <p:nvPr>
            <p:ph sz="half" idx="2"/>
          </p:nvPr>
        </p:nvSpPr>
        <p:spPr>
          <a:xfrm>
            <a:off x="432000" y="2779605"/>
            <a:ext cx="4773297" cy="1924513"/>
          </a:xfrm>
        </p:spPr>
        <p:txBody>
          <a:bodyPr rtlCol="0"/>
          <a:lstStyle/>
          <a:p>
            <a:r>
              <a:rPr lang="el-GR" dirty="0"/>
              <a:t>Άτομα σε έναν οργανισμό που κατευθύνουν και επιβλέπουν τις δραστηριότητες άλλων ατόμων στον ίδιο οργανισμό</a:t>
            </a:r>
          </a:p>
        </p:txBody>
      </p:sp>
      <p:sp>
        <p:nvSpPr>
          <p:cNvPr id="8" name="Θέση κειμένου 7"/>
          <p:cNvSpPr>
            <a:spLocks noGrp="1"/>
          </p:cNvSpPr>
          <p:nvPr>
            <p:ph type="body" sz="quarter" idx="13"/>
          </p:nvPr>
        </p:nvSpPr>
        <p:spPr>
          <a:xfrm>
            <a:off x="6300000" y="2099652"/>
            <a:ext cx="5472000" cy="358775"/>
          </a:xfrm>
        </p:spPr>
        <p:txBody>
          <a:bodyPr rtlCol="0"/>
          <a:lstStyle/>
          <a:p>
            <a:r>
              <a:rPr lang="el-GR" dirty="0">
                <a:solidFill>
                  <a:schemeClr val="accent1"/>
                </a:solidFill>
              </a:rPr>
              <a:t>Εργαζόμενοι σε μη διοικητικές θέσεις</a:t>
            </a:r>
          </a:p>
        </p:txBody>
      </p:sp>
      <p:sp>
        <p:nvSpPr>
          <p:cNvPr id="7" name="Θέση κειμένου 6"/>
          <p:cNvSpPr>
            <a:spLocks noGrp="1"/>
          </p:cNvSpPr>
          <p:nvPr>
            <p:ph type="body" sz="quarter" idx="12"/>
          </p:nvPr>
        </p:nvSpPr>
        <p:spPr>
          <a:xfrm>
            <a:off x="6299888" y="2779931"/>
            <a:ext cx="4773396" cy="1924064"/>
          </a:xfrm>
        </p:spPr>
        <p:txBody>
          <a:bodyPr rtlCol="0"/>
          <a:lstStyle/>
          <a:p>
            <a:r>
              <a:rPr lang="el-GR" dirty="0"/>
              <a:t>Άτομα που αναλαμβάνουν απευθείας την εκπόνηση μιας εργασίας ή καθήκοντος και δεν φέρουν ευθύνη για την επιστασία της δουλειάς άλλων </a:t>
            </a:r>
          </a:p>
          <a:p>
            <a:pPr rtl="0"/>
            <a:endParaRPr lang="el-GR" noProof="1"/>
          </a:p>
        </p:txBody>
      </p:sp>
      <p:sp>
        <p:nvSpPr>
          <p:cNvPr id="5" name="Θέση υποσέλιδου 4"/>
          <p:cNvSpPr>
            <a:spLocks noGrp="1"/>
          </p:cNvSpPr>
          <p:nvPr>
            <p:ph type="ftr" sz="quarter" idx="10"/>
          </p:nvPr>
        </p:nvSpPr>
        <p:spPr/>
        <p:txBody>
          <a:bodyPr rtlCol="0"/>
          <a:lstStyle/>
          <a:p>
            <a:pPr rtl="0"/>
            <a:r>
              <a:rPr lang="el-GR" dirty="0"/>
              <a:t>Προσθέστε υποσέλιδο</a:t>
            </a:r>
          </a:p>
        </p:txBody>
      </p:sp>
      <p:sp>
        <p:nvSpPr>
          <p:cNvPr id="6" name="Θέση αριθμού διαφάνειας 5"/>
          <p:cNvSpPr>
            <a:spLocks noGrp="1"/>
          </p:cNvSpPr>
          <p:nvPr>
            <p:ph type="sldNum" sz="quarter" idx="11"/>
          </p:nvPr>
        </p:nvSpPr>
        <p:spPr/>
        <p:txBody>
          <a:bodyPr rtlCol="0"/>
          <a:lstStyle/>
          <a:p>
            <a:pPr rtl="0"/>
            <a:fld id="{19B51A1E-902D-48AF-9020-955120F399B6}" type="slidenum">
              <a:rPr lang="el-GR" smtClean="0"/>
              <a:pPr rtl="0"/>
              <a:t>38</a:t>
            </a:fld>
            <a:endParaRPr lang="el-GR" dirty="0"/>
          </a:p>
        </p:txBody>
      </p:sp>
      <p:sp>
        <p:nvSpPr>
          <p:cNvPr id="9" name="TextBox 37">
            <a:extLst>
              <a:ext uri="{FF2B5EF4-FFF2-40B4-BE49-F238E27FC236}">
                <a16:creationId xmlns="" xmlns:a16="http://schemas.microsoft.com/office/drawing/2014/main" id="{C35B3178-088A-47E3-8518-30DCE49E45FE}"/>
              </a:ext>
            </a:extLst>
          </p:cNvPr>
          <p:cNvSpPr txBox="1"/>
          <p:nvPr/>
        </p:nvSpPr>
        <p:spPr>
          <a:xfrm>
            <a:off x="9806825" y="604495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extLst>
      <p:ext uri="{BB962C8B-B14F-4D97-AF65-F5344CB8AC3E}">
        <p14:creationId xmlns="" xmlns:p14="http://schemas.microsoft.com/office/powerpoint/2010/main" val="2683717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39</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aphicFrame>
        <p:nvGraphicFramePr>
          <p:cNvPr id="5" name="Διάγραμμα 4">
            <a:extLst>
              <a:ext uri="{FF2B5EF4-FFF2-40B4-BE49-F238E27FC236}">
                <a16:creationId xmlns="" xmlns:a16="http://schemas.microsoft.com/office/drawing/2014/main" id="{FD0810B5-DB36-4607-B7C4-3EE8766ABE67}"/>
              </a:ext>
            </a:extLst>
          </p:cNvPr>
          <p:cNvGraphicFramePr/>
          <p:nvPr>
            <p:extLst>
              <p:ext uri="{D42A27DB-BD31-4B8C-83A1-F6EECF244321}">
                <p14:modId xmlns="" xmlns:p14="http://schemas.microsoft.com/office/powerpoint/2010/main" val="464006054"/>
              </p:ext>
            </p:extLst>
          </p:nvPr>
        </p:nvGraphicFramePr>
        <p:xfrm>
          <a:off x="211787" y="1635422"/>
          <a:ext cx="5884213" cy="4280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Ορθογώνιο 6" descr="Πλαίσιο επισήμανσης.">
            <a:extLst>
              <a:ext uri="{FF2B5EF4-FFF2-40B4-BE49-F238E27FC236}">
                <a16:creationId xmlns="" xmlns:a16="http://schemas.microsoft.com/office/drawing/2014/main" id="{3B107386-7EC1-4010-A0E4-308297EA1080}"/>
              </a:ext>
            </a:extLst>
          </p:cNvPr>
          <p:cNvSpPr/>
          <p:nvPr/>
        </p:nvSpPr>
        <p:spPr>
          <a:xfrm rot="10800000" flipV="1">
            <a:off x="6542471" y="1700018"/>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 name="Τίτλος 2">
            <a:extLst>
              <a:ext uri="{FF2B5EF4-FFF2-40B4-BE49-F238E27FC236}">
                <a16:creationId xmlns="" xmlns:a16="http://schemas.microsoft.com/office/drawing/2014/main" id="{003781B8-1F07-4497-832B-76CC563A2DB5}"/>
              </a:ext>
            </a:extLst>
          </p:cNvPr>
          <p:cNvSpPr>
            <a:spLocks noGrp="1"/>
          </p:cNvSpPr>
          <p:nvPr>
            <p:ph type="title"/>
          </p:nvPr>
        </p:nvSpPr>
        <p:spPr>
          <a:xfrm>
            <a:off x="1249893" y="395605"/>
            <a:ext cx="3807999" cy="432000"/>
          </a:xfrm>
        </p:spPr>
        <p:txBody>
          <a:bodyPr rtlCol="0"/>
          <a:lstStyle/>
          <a:p>
            <a:pPr algn="ctr"/>
            <a:r>
              <a:rPr lang="el-GR" sz="2800" b="1" dirty="0">
                <a:solidFill>
                  <a:schemeClr val="bg2">
                    <a:lumMod val="50000"/>
                  </a:schemeClr>
                </a:solidFill>
              </a:rPr>
              <a:t>Διοικητικά Στελέχη</a:t>
            </a:r>
          </a:p>
        </p:txBody>
      </p:sp>
      <p:sp>
        <p:nvSpPr>
          <p:cNvPr id="8" name="Θέση κειμένου 5">
            <a:extLst>
              <a:ext uri="{FF2B5EF4-FFF2-40B4-BE49-F238E27FC236}">
                <a16:creationId xmlns="" xmlns:a16="http://schemas.microsoft.com/office/drawing/2014/main" id="{11C59700-D8D5-45EB-8121-D0AD4F7604A4}"/>
              </a:ext>
            </a:extLst>
          </p:cNvPr>
          <p:cNvSpPr txBox="1">
            <a:spLocks/>
          </p:cNvSpPr>
          <p:nvPr/>
        </p:nvSpPr>
        <p:spPr>
          <a:xfrm>
            <a:off x="6696295" y="1039635"/>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Μάνατζερ </a:t>
            </a:r>
          </a:p>
          <a:p>
            <a:pPr marL="0" indent="0" algn="ctr">
              <a:buNone/>
            </a:pPr>
            <a:r>
              <a:rPr lang="el-GR" b="1" dirty="0"/>
              <a:t>κορυφής</a:t>
            </a:r>
            <a:endParaRPr lang="el-GR" dirty="0"/>
          </a:p>
        </p:txBody>
      </p:sp>
      <p:sp>
        <p:nvSpPr>
          <p:cNvPr id="9" name="Text Placeholder 24">
            <a:extLst>
              <a:ext uri="{FF2B5EF4-FFF2-40B4-BE49-F238E27FC236}">
                <a16:creationId xmlns="" xmlns:a16="http://schemas.microsoft.com/office/drawing/2014/main" id="{2A94E4AC-3624-4571-B1C5-4715AC642C31}"/>
              </a:ext>
            </a:extLst>
          </p:cNvPr>
          <p:cNvSpPr txBox="1">
            <a:spLocks/>
          </p:cNvSpPr>
          <p:nvPr/>
        </p:nvSpPr>
        <p:spPr>
          <a:xfrm>
            <a:off x="6557296" y="2018051"/>
            <a:ext cx="2560949"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Υπεύθυνοι για τη λήψη αποφάσεων για την πορεία του οργανισμού, πχ πρόεδρος, γενικός διευθυντής, αντιπρόεδρος </a:t>
            </a:r>
          </a:p>
          <a:p>
            <a:pPr algn="ctr"/>
            <a:r>
              <a:rPr lang="el-GR" dirty="0"/>
              <a:t> </a:t>
            </a:r>
          </a:p>
        </p:txBody>
      </p:sp>
      <p:sp>
        <p:nvSpPr>
          <p:cNvPr id="11" name="Θέση κειμένου 5">
            <a:extLst>
              <a:ext uri="{FF2B5EF4-FFF2-40B4-BE49-F238E27FC236}">
                <a16:creationId xmlns="" xmlns:a16="http://schemas.microsoft.com/office/drawing/2014/main" id="{FF261858-DE18-4A3E-948F-B34640C771D1}"/>
              </a:ext>
            </a:extLst>
          </p:cNvPr>
          <p:cNvSpPr txBox="1">
            <a:spLocks/>
          </p:cNvSpPr>
          <p:nvPr/>
        </p:nvSpPr>
        <p:spPr>
          <a:xfrm>
            <a:off x="9570620" y="1039635"/>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Μάνατζερ </a:t>
            </a:r>
          </a:p>
          <a:p>
            <a:pPr marL="0" indent="0" algn="ctr">
              <a:buNone/>
            </a:pPr>
            <a:r>
              <a:rPr lang="el-GR" b="1" dirty="0"/>
              <a:t>Μεσαίας βαθμίδας</a:t>
            </a:r>
            <a:endParaRPr lang="el-GR" dirty="0"/>
          </a:p>
        </p:txBody>
      </p:sp>
      <p:sp>
        <p:nvSpPr>
          <p:cNvPr id="12" name="Ορθογώνιο 6" descr="Πλαίσιο επισήμανσης.">
            <a:extLst>
              <a:ext uri="{FF2B5EF4-FFF2-40B4-BE49-F238E27FC236}">
                <a16:creationId xmlns="" xmlns:a16="http://schemas.microsoft.com/office/drawing/2014/main" id="{07932BAD-5506-4A1F-8A7F-80DD13A72B60}"/>
              </a:ext>
            </a:extLst>
          </p:cNvPr>
          <p:cNvSpPr/>
          <p:nvPr/>
        </p:nvSpPr>
        <p:spPr>
          <a:xfrm rot="10800000" flipV="1">
            <a:off x="9365001" y="1712893"/>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Text Placeholder 24">
            <a:extLst>
              <a:ext uri="{FF2B5EF4-FFF2-40B4-BE49-F238E27FC236}">
                <a16:creationId xmlns="" xmlns:a16="http://schemas.microsoft.com/office/drawing/2014/main" id="{CA604BFF-055F-4891-B93D-A156B919C0E5}"/>
              </a:ext>
            </a:extLst>
          </p:cNvPr>
          <p:cNvSpPr txBox="1">
            <a:spLocks/>
          </p:cNvSpPr>
          <p:nvPr/>
        </p:nvSpPr>
        <p:spPr>
          <a:xfrm>
            <a:off x="9424207" y="2018051"/>
            <a:ext cx="2560949"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Διευθύνουν άλλους μάνατζερ, πχ υπεύθυνος έργων, διευθυντής τμήματος</a:t>
            </a:r>
          </a:p>
          <a:p>
            <a:pPr algn="ctr"/>
            <a:endParaRPr lang="el-GR" dirty="0"/>
          </a:p>
          <a:p>
            <a:pPr algn="ctr"/>
            <a:r>
              <a:rPr lang="el-GR" dirty="0"/>
              <a:t> </a:t>
            </a:r>
          </a:p>
          <a:p>
            <a:pPr algn="ctr"/>
            <a:r>
              <a:rPr lang="el-GR" dirty="0"/>
              <a:t> </a:t>
            </a:r>
          </a:p>
        </p:txBody>
      </p:sp>
      <p:sp>
        <p:nvSpPr>
          <p:cNvPr id="14" name="Θέση κειμένου 5">
            <a:extLst>
              <a:ext uri="{FF2B5EF4-FFF2-40B4-BE49-F238E27FC236}">
                <a16:creationId xmlns="" xmlns:a16="http://schemas.microsoft.com/office/drawing/2014/main" id="{7C93DD18-7C4D-484D-B970-FC57DC41A8B4}"/>
              </a:ext>
            </a:extLst>
          </p:cNvPr>
          <p:cNvSpPr txBox="1">
            <a:spLocks/>
          </p:cNvSpPr>
          <p:nvPr/>
        </p:nvSpPr>
        <p:spPr>
          <a:xfrm>
            <a:off x="8023170" y="4140384"/>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Μάνατζερ </a:t>
            </a:r>
          </a:p>
          <a:p>
            <a:pPr marL="0" indent="0" algn="ctr">
              <a:buNone/>
            </a:pPr>
            <a:r>
              <a:rPr lang="el-GR" b="1" dirty="0"/>
              <a:t>πρώτης γραμμής</a:t>
            </a:r>
            <a:endParaRPr lang="el-GR" dirty="0"/>
          </a:p>
        </p:txBody>
      </p:sp>
      <p:sp>
        <p:nvSpPr>
          <p:cNvPr id="17" name="Ορθογώνιο 6" descr="Πλαίσιο επισήμανσης.">
            <a:extLst>
              <a:ext uri="{FF2B5EF4-FFF2-40B4-BE49-F238E27FC236}">
                <a16:creationId xmlns="" xmlns:a16="http://schemas.microsoft.com/office/drawing/2014/main" id="{1ED62A28-B2D9-49D4-9E18-9645000D7A81}"/>
              </a:ext>
            </a:extLst>
          </p:cNvPr>
          <p:cNvSpPr/>
          <p:nvPr/>
        </p:nvSpPr>
        <p:spPr>
          <a:xfrm rot="10800000" flipV="1">
            <a:off x="7869346" y="4849908"/>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Text Placeholder 24">
            <a:extLst>
              <a:ext uri="{FF2B5EF4-FFF2-40B4-BE49-F238E27FC236}">
                <a16:creationId xmlns="" xmlns:a16="http://schemas.microsoft.com/office/drawing/2014/main" id="{08B610A7-F94B-4276-9B9A-C2BB9EF8079B}"/>
              </a:ext>
            </a:extLst>
          </p:cNvPr>
          <p:cNvSpPr txBox="1">
            <a:spLocks/>
          </p:cNvSpPr>
          <p:nvPr/>
        </p:nvSpPr>
        <p:spPr>
          <a:xfrm>
            <a:off x="7952263" y="5126398"/>
            <a:ext cx="2560949"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Υπεύθυνοι για την καθοδήγηση μη διοικητικών εργαζομένων, πχ επόπτης, επικεφαλής ομάδας</a:t>
            </a:r>
          </a:p>
          <a:p>
            <a:pPr algn="ctr"/>
            <a:endParaRPr lang="el-GR" dirty="0"/>
          </a:p>
          <a:p>
            <a:pPr algn="ctr"/>
            <a:r>
              <a:rPr lang="el-GR" dirty="0"/>
              <a:t> </a:t>
            </a:r>
          </a:p>
        </p:txBody>
      </p:sp>
      <p:grpSp>
        <p:nvGrpSpPr>
          <p:cNvPr id="22" name="Γραφικό 20" descr="Κεφάλι με γρανάζια">
            <a:extLst>
              <a:ext uri="{FF2B5EF4-FFF2-40B4-BE49-F238E27FC236}">
                <a16:creationId xmlns="" xmlns:a16="http://schemas.microsoft.com/office/drawing/2014/main" id="{A21C9614-59C3-4B66-9209-984729B81D2A}"/>
              </a:ext>
            </a:extLst>
          </p:cNvPr>
          <p:cNvGrpSpPr/>
          <p:nvPr/>
        </p:nvGrpSpPr>
        <p:grpSpPr>
          <a:xfrm>
            <a:off x="6330320" y="928251"/>
            <a:ext cx="572736" cy="531002"/>
            <a:chOff x="5638800" y="2971800"/>
            <a:chExt cx="914400" cy="914400"/>
          </a:xfrm>
          <a:solidFill>
            <a:schemeClr val="tx1">
              <a:lumMod val="65000"/>
              <a:lumOff val="35000"/>
            </a:schemeClr>
          </a:solidFill>
        </p:grpSpPr>
        <p:sp>
          <p:nvSpPr>
            <p:cNvPr id="23" name="Ελεύθερη σχεδίαση: Σχήμα 22">
              <a:extLst>
                <a:ext uri="{FF2B5EF4-FFF2-40B4-BE49-F238E27FC236}">
                  <a16:creationId xmlns="" xmlns:a16="http://schemas.microsoft.com/office/drawing/2014/main" id="{03929A54-8051-4858-89BE-1967B6C5C32B}"/>
                </a:ext>
              </a:extLst>
            </p:cNvPr>
            <p:cNvSpPr/>
            <p:nvPr/>
          </p:nvSpPr>
          <p:spPr>
            <a:xfrm>
              <a:off x="6040279" y="3152299"/>
              <a:ext cx="85725" cy="85725"/>
            </a:xfrm>
            <a:custGeom>
              <a:avLst/>
              <a:gdLst>
                <a:gd name="connsiteX0" fmla="*/ 47149 w 85725"/>
                <a:gd name="connsiteY0" fmla="*/ 7144 h 85725"/>
                <a:gd name="connsiteX1" fmla="*/ 7144 w 85725"/>
                <a:gd name="connsiteY1" fmla="*/ 47149 h 85725"/>
                <a:gd name="connsiteX2" fmla="*/ 47149 w 85725"/>
                <a:gd name="connsiteY2" fmla="*/ 87154 h 85725"/>
                <a:gd name="connsiteX3" fmla="*/ 87154 w 85725"/>
                <a:gd name="connsiteY3" fmla="*/ 47149 h 85725"/>
                <a:gd name="connsiteX4" fmla="*/ 47149 w 85725"/>
                <a:gd name="connsiteY4" fmla="*/ 71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7149" y="7144"/>
                  </a:moveTo>
                  <a:cubicBezTo>
                    <a:pt x="25241" y="7144"/>
                    <a:pt x="7144" y="25241"/>
                    <a:pt x="7144" y="47149"/>
                  </a:cubicBezTo>
                  <a:cubicBezTo>
                    <a:pt x="7144" y="69056"/>
                    <a:pt x="25241" y="87154"/>
                    <a:pt x="47149" y="87154"/>
                  </a:cubicBezTo>
                  <a:cubicBezTo>
                    <a:pt x="69056" y="87154"/>
                    <a:pt x="87154" y="69056"/>
                    <a:pt x="87154" y="47149"/>
                  </a:cubicBezTo>
                  <a:cubicBezTo>
                    <a:pt x="87154" y="25241"/>
                    <a:pt x="69056" y="7144"/>
                    <a:pt x="47149" y="7144"/>
                  </a:cubicBezTo>
                  <a:close/>
                </a:path>
              </a:pathLst>
            </a:custGeom>
            <a:grpFill/>
            <a:ln w="9525" cap="flat">
              <a:noFill/>
              <a:prstDash val="solid"/>
              <a:miter/>
            </a:ln>
          </p:spPr>
          <p:txBody>
            <a:bodyPr rtlCol="0" anchor="ctr"/>
            <a:lstStyle/>
            <a:p>
              <a:endParaRPr lang="el-GR"/>
            </a:p>
          </p:txBody>
        </p:sp>
        <p:sp>
          <p:nvSpPr>
            <p:cNvPr id="24" name="Ελεύθερη σχεδίαση: Σχήμα 23">
              <a:extLst>
                <a:ext uri="{FF2B5EF4-FFF2-40B4-BE49-F238E27FC236}">
                  <a16:creationId xmlns="" xmlns:a16="http://schemas.microsoft.com/office/drawing/2014/main" id="{0A4AE7CF-939C-4DCD-AFBF-98D46C9506BF}"/>
                </a:ext>
              </a:extLst>
            </p:cNvPr>
            <p:cNvSpPr/>
            <p:nvPr/>
          </p:nvSpPr>
          <p:spPr>
            <a:xfrm>
              <a:off x="5920264" y="3345656"/>
              <a:ext cx="85725" cy="85725"/>
            </a:xfrm>
            <a:custGeom>
              <a:avLst/>
              <a:gdLst>
                <a:gd name="connsiteX0" fmla="*/ 87154 w 85725"/>
                <a:gd name="connsiteY0" fmla="*/ 47149 h 85725"/>
                <a:gd name="connsiteX1" fmla="*/ 47149 w 85725"/>
                <a:gd name="connsiteY1" fmla="*/ 87154 h 85725"/>
                <a:gd name="connsiteX2" fmla="*/ 7144 w 85725"/>
                <a:gd name="connsiteY2" fmla="*/ 47149 h 85725"/>
                <a:gd name="connsiteX3" fmla="*/ 47149 w 85725"/>
                <a:gd name="connsiteY3" fmla="*/ 7144 h 85725"/>
                <a:gd name="connsiteX4" fmla="*/ 87154 w 85725"/>
                <a:gd name="connsiteY4" fmla="*/ 47149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7154" y="47149"/>
                  </a:moveTo>
                  <a:cubicBezTo>
                    <a:pt x="87154" y="69243"/>
                    <a:pt x="69243" y="87154"/>
                    <a:pt x="47149" y="87154"/>
                  </a:cubicBezTo>
                  <a:cubicBezTo>
                    <a:pt x="25055" y="87154"/>
                    <a:pt x="7144" y="69243"/>
                    <a:pt x="7144" y="47149"/>
                  </a:cubicBezTo>
                  <a:cubicBezTo>
                    <a:pt x="7144" y="25055"/>
                    <a:pt x="25055" y="7144"/>
                    <a:pt x="47149" y="7144"/>
                  </a:cubicBezTo>
                  <a:cubicBezTo>
                    <a:pt x="69243" y="7144"/>
                    <a:pt x="87154" y="25055"/>
                    <a:pt x="87154" y="47149"/>
                  </a:cubicBezTo>
                  <a:close/>
                </a:path>
              </a:pathLst>
            </a:custGeom>
            <a:grpFill/>
            <a:ln w="9525" cap="flat">
              <a:noFill/>
              <a:prstDash val="solid"/>
              <a:miter/>
            </a:ln>
          </p:spPr>
          <p:txBody>
            <a:bodyPr rtlCol="0" anchor="ctr"/>
            <a:lstStyle/>
            <a:p>
              <a:endParaRPr lang="el-GR"/>
            </a:p>
          </p:txBody>
        </p:sp>
        <p:sp>
          <p:nvSpPr>
            <p:cNvPr id="25" name="Ελεύθερη σχεδίαση: Σχήμα 24">
              <a:extLst>
                <a:ext uri="{FF2B5EF4-FFF2-40B4-BE49-F238E27FC236}">
                  <a16:creationId xmlns="" xmlns:a16="http://schemas.microsoft.com/office/drawing/2014/main" id="{C7A7339B-0B51-4E01-89B0-38F233A6B8BB}"/>
                </a:ext>
              </a:extLst>
            </p:cNvPr>
            <p:cNvSpPr/>
            <p:nvPr/>
          </p:nvSpPr>
          <p:spPr>
            <a:xfrm>
              <a:off x="5764815" y="3017996"/>
              <a:ext cx="657225" cy="781050"/>
            </a:xfrm>
            <a:custGeom>
              <a:avLst/>
              <a:gdLst>
                <a:gd name="connsiteX0" fmla="*/ 435960 w 657225"/>
                <a:gd name="connsiteY0" fmla="*/ 194786 h 781050"/>
                <a:gd name="connsiteX1" fmla="*/ 412148 w 657225"/>
                <a:gd name="connsiteY1" fmla="*/ 206216 h 781050"/>
                <a:gd name="connsiteX2" fmla="*/ 402623 w 657225"/>
                <a:gd name="connsiteY2" fmla="*/ 227171 h 781050"/>
                <a:gd name="connsiteX3" fmla="*/ 411195 w 657225"/>
                <a:gd name="connsiteY3" fmla="*/ 251936 h 781050"/>
                <a:gd name="connsiteX4" fmla="*/ 392145 w 657225"/>
                <a:gd name="connsiteY4" fmla="*/ 270986 h 781050"/>
                <a:gd name="connsiteX5" fmla="*/ 367380 w 657225"/>
                <a:gd name="connsiteY5" fmla="*/ 262414 h 781050"/>
                <a:gd name="connsiteX6" fmla="*/ 346425 w 657225"/>
                <a:gd name="connsiteY6" fmla="*/ 270986 h 781050"/>
                <a:gd name="connsiteX7" fmla="*/ 334995 w 657225"/>
                <a:gd name="connsiteY7" fmla="*/ 293846 h 781050"/>
                <a:gd name="connsiteX8" fmla="*/ 308325 w 657225"/>
                <a:gd name="connsiteY8" fmla="*/ 293846 h 781050"/>
                <a:gd name="connsiteX9" fmla="*/ 296895 w 657225"/>
                <a:gd name="connsiteY9" fmla="*/ 270034 h 781050"/>
                <a:gd name="connsiteX10" fmla="*/ 275940 w 657225"/>
                <a:gd name="connsiteY10" fmla="*/ 261461 h 781050"/>
                <a:gd name="connsiteX11" fmla="*/ 251175 w 657225"/>
                <a:gd name="connsiteY11" fmla="*/ 270034 h 781050"/>
                <a:gd name="connsiteX12" fmla="*/ 232125 w 657225"/>
                <a:gd name="connsiteY12" fmla="*/ 250984 h 781050"/>
                <a:gd name="connsiteX13" fmla="*/ 240698 w 657225"/>
                <a:gd name="connsiteY13" fmla="*/ 226219 h 781050"/>
                <a:gd name="connsiteX14" fmla="*/ 232125 w 657225"/>
                <a:gd name="connsiteY14" fmla="*/ 205264 h 781050"/>
                <a:gd name="connsiteX15" fmla="*/ 208312 w 657225"/>
                <a:gd name="connsiteY15" fmla="*/ 193834 h 781050"/>
                <a:gd name="connsiteX16" fmla="*/ 208312 w 657225"/>
                <a:gd name="connsiteY16" fmla="*/ 167164 h 781050"/>
                <a:gd name="connsiteX17" fmla="*/ 232125 w 657225"/>
                <a:gd name="connsiteY17" fmla="*/ 155734 h 781050"/>
                <a:gd name="connsiteX18" fmla="*/ 240698 w 657225"/>
                <a:gd name="connsiteY18" fmla="*/ 134779 h 781050"/>
                <a:gd name="connsiteX19" fmla="*/ 233078 w 657225"/>
                <a:gd name="connsiteY19" fmla="*/ 110014 h 781050"/>
                <a:gd name="connsiteX20" fmla="*/ 252128 w 657225"/>
                <a:gd name="connsiteY20" fmla="*/ 90964 h 781050"/>
                <a:gd name="connsiteX21" fmla="*/ 276893 w 657225"/>
                <a:gd name="connsiteY21" fmla="*/ 99536 h 781050"/>
                <a:gd name="connsiteX22" fmla="*/ 297848 w 657225"/>
                <a:gd name="connsiteY22" fmla="*/ 90964 h 781050"/>
                <a:gd name="connsiteX23" fmla="*/ 309278 w 657225"/>
                <a:gd name="connsiteY23" fmla="*/ 67151 h 781050"/>
                <a:gd name="connsiteX24" fmla="*/ 335948 w 657225"/>
                <a:gd name="connsiteY24" fmla="*/ 67151 h 781050"/>
                <a:gd name="connsiteX25" fmla="*/ 347378 w 657225"/>
                <a:gd name="connsiteY25" fmla="*/ 90011 h 781050"/>
                <a:gd name="connsiteX26" fmla="*/ 368333 w 657225"/>
                <a:gd name="connsiteY26" fmla="*/ 98584 h 781050"/>
                <a:gd name="connsiteX27" fmla="*/ 393098 w 657225"/>
                <a:gd name="connsiteY27" fmla="*/ 90011 h 781050"/>
                <a:gd name="connsiteX28" fmla="*/ 412148 w 657225"/>
                <a:gd name="connsiteY28" fmla="*/ 109061 h 781050"/>
                <a:gd name="connsiteX29" fmla="*/ 403575 w 657225"/>
                <a:gd name="connsiteY29" fmla="*/ 133826 h 781050"/>
                <a:gd name="connsiteX30" fmla="*/ 412148 w 657225"/>
                <a:gd name="connsiteY30" fmla="*/ 154781 h 781050"/>
                <a:gd name="connsiteX31" fmla="*/ 435960 w 657225"/>
                <a:gd name="connsiteY31" fmla="*/ 166211 h 781050"/>
                <a:gd name="connsiteX32" fmla="*/ 435960 w 657225"/>
                <a:gd name="connsiteY32" fmla="*/ 194786 h 781050"/>
                <a:gd name="connsiteX33" fmla="*/ 315945 w 657225"/>
                <a:gd name="connsiteY33" fmla="*/ 388144 h 781050"/>
                <a:gd name="connsiteX34" fmla="*/ 292133 w 657225"/>
                <a:gd name="connsiteY34" fmla="*/ 399574 h 781050"/>
                <a:gd name="connsiteX35" fmla="*/ 283560 w 657225"/>
                <a:gd name="connsiteY35" fmla="*/ 420529 h 781050"/>
                <a:gd name="connsiteX36" fmla="*/ 291180 w 657225"/>
                <a:gd name="connsiteY36" fmla="*/ 445294 h 781050"/>
                <a:gd name="connsiteX37" fmla="*/ 272130 w 657225"/>
                <a:gd name="connsiteY37" fmla="*/ 464344 h 781050"/>
                <a:gd name="connsiteX38" fmla="*/ 247365 w 657225"/>
                <a:gd name="connsiteY38" fmla="*/ 455771 h 781050"/>
                <a:gd name="connsiteX39" fmla="*/ 226410 w 657225"/>
                <a:gd name="connsiteY39" fmla="*/ 464344 h 781050"/>
                <a:gd name="connsiteX40" fmla="*/ 215933 w 657225"/>
                <a:gd name="connsiteY40" fmla="*/ 487204 h 781050"/>
                <a:gd name="connsiteX41" fmla="*/ 189262 w 657225"/>
                <a:gd name="connsiteY41" fmla="*/ 487204 h 781050"/>
                <a:gd name="connsiteX42" fmla="*/ 177833 w 657225"/>
                <a:gd name="connsiteY42" fmla="*/ 463391 h 781050"/>
                <a:gd name="connsiteX43" fmla="*/ 156878 w 657225"/>
                <a:gd name="connsiteY43" fmla="*/ 454819 h 781050"/>
                <a:gd name="connsiteX44" fmla="*/ 132113 w 657225"/>
                <a:gd name="connsiteY44" fmla="*/ 462439 h 781050"/>
                <a:gd name="connsiteX45" fmla="*/ 113063 w 657225"/>
                <a:gd name="connsiteY45" fmla="*/ 443389 h 781050"/>
                <a:gd name="connsiteX46" fmla="*/ 121635 w 657225"/>
                <a:gd name="connsiteY46" fmla="*/ 418624 h 781050"/>
                <a:gd name="connsiteX47" fmla="*/ 113063 w 657225"/>
                <a:gd name="connsiteY47" fmla="*/ 397669 h 781050"/>
                <a:gd name="connsiteX48" fmla="*/ 89250 w 657225"/>
                <a:gd name="connsiteY48" fmla="*/ 386239 h 781050"/>
                <a:gd name="connsiteX49" fmla="*/ 89250 w 657225"/>
                <a:gd name="connsiteY49" fmla="*/ 359569 h 781050"/>
                <a:gd name="connsiteX50" fmla="*/ 113063 w 657225"/>
                <a:gd name="connsiteY50" fmla="*/ 348139 h 781050"/>
                <a:gd name="connsiteX51" fmla="*/ 121635 w 657225"/>
                <a:gd name="connsiteY51" fmla="*/ 327184 h 781050"/>
                <a:gd name="connsiteX52" fmla="*/ 113063 w 657225"/>
                <a:gd name="connsiteY52" fmla="*/ 302419 h 781050"/>
                <a:gd name="connsiteX53" fmla="*/ 132113 w 657225"/>
                <a:gd name="connsiteY53" fmla="*/ 283369 h 781050"/>
                <a:gd name="connsiteX54" fmla="*/ 156878 w 657225"/>
                <a:gd name="connsiteY54" fmla="*/ 291941 h 781050"/>
                <a:gd name="connsiteX55" fmla="*/ 177833 w 657225"/>
                <a:gd name="connsiteY55" fmla="*/ 283369 h 781050"/>
                <a:gd name="connsiteX56" fmla="*/ 189262 w 657225"/>
                <a:gd name="connsiteY56" fmla="*/ 259556 h 781050"/>
                <a:gd name="connsiteX57" fmla="*/ 216885 w 657225"/>
                <a:gd name="connsiteY57" fmla="*/ 259556 h 781050"/>
                <a:gd name="connsiteX58" fmla="*/ 228315 w 657225"/>
                <a:gd name="connsiteY58" fmla="*/ 283369 h 781050"/>
                <a:gd name="connsiteX59" fmla="*/ 249270 w 657225"/>
                <a:gd name="connsiteY59" fmla="*/ 291941 h 781050"/>
                <a:gd name="connsiteX60" fmla="*/ 274035 w 657225"/>
                <a:gd name="connsiteY60" fmla="*/ 283369 h 781050"/>
                <a:gd name="connsiteX61" fmla="*/ 293085 w 657225"/>
                <a:gd name="connsiteY61" fmla="*/ 302419 h 781050"/>
                <a:gd name="connsiteX62" fmla="*/ 284512 w 657225"/>
                <a:gd name="connsiteY62" fmla="*/ 327184 h 781050"/>
                <a:gd name="connsiteX63" fmla="*/ 293085 w 657225"/>
                <a:gd name="connsiteY63" fmla="*/ 348139 h 781050"/>
                <a:gd name="connsiteX64" fmla="*/ 316898 w 657225"/>
                <a:gd name="connsiteY64" fmla="*/ 359569 h 781050"/>
                <a:gd name="connsiteX65" fmla="*/ 315945 w 657225"/>
                <a:gd name="connsiteY65" fmla="*/ 388144 h 781050"/>
                <a:gd name="connsiteX66" fmla="*/ 315945 w 657225"/>
                <a:gd name="connsiteY66" fmla="*/ 388144 h 781050"/>
                <a:gd name="connsiteX67" fmla="*/ 645510 w 657225"/>
                <a:gd name="connsiteY67" fmla="*/ 423386 h 781050"/>
                <a:gd name="connsiteX68" fmla="*/ 579788 w 657225"/>
                <a:gd name="connsiteY68" fmla="*/ 309086 h 781050"/>
                <a:gd name="connsiteX69" fmla="*/ 579788 w 657225"/>
                <a:gd name="connsiteY69" fmla="*/ 304324 h 781050"/>
                <a:gd name="connsiteX70" fmla="*/ 439770 w 657225"/>
                <a:gd name="connsiteY70" fmla="*/ 47149 h 781050"/>
                <a:gd name="connsiteX71" fmla="*/ 147353 w 657225"/>
                <a:gd name="connsiteY71" fmla="*/ 47149 h 781050"/>
                <a:gd name="connsiteX72" fmla="*/ 7335 w 657225"/>
                <a:gd name="connsiteY72" fmla="*/ 304324 h 781050"/>
                <a:gd name="connsiteX73" fmla="*/ 119730 w 657225"/>
                <a:gd name="connsiteY73" fmla="*/ 534829 h 781050"/>
                <a:gd name="connsiteX74" fmla="*/ 119730 w 657225"/>
                <a:gd name="connsiteY74" fmla="*/ 775811 h 781050"/>
                <a:gd name="connsiteX75" fmla="*/ 420720 w 657225"/>
                <a:gd name="connsiteY75" fmla="*/ 775811 h 781050"/>
                <a:gd name="connsiteX76" fmla="*/ 420720 w 657225"/>
                <a:gd name="connsiteY76" fmla="*/ 661511 h 781050"/>
                <a:gd name="connsiteX77" fmla="*/ 467393 w 657225"/>
                <a:gd name="connsiteY77" fmla="*/ 661511 h 781050"/>
                <a:gd name="connsiteX78" fmla="*/ 547402 w 657225"/>
                <a:gd name="connsiteY78" fmla="*/ 628174 h 781050"/>
                <a:gd name="connsiteX79" fmla="*/ 579788 w 657225"/>
                <a:gd name="connsiteY79" fmla="*/ 547211 h 781050"/>
                <a:gd name="connsiteX80" fmla="*/ 579788 w 657225"/>
                <a:gd name="connsiteY80" fmla="*/ 490061 h 781050"/>
                <a:gd name="connsiteX81" fmla="*/ 621698 w 657225"/>
                <a:gd name="connsiteY81" fmla="*/ 490061 h 781050"/>
                <a:gd name="connsiteX82" fmla="*/ 645510 w 657225"/>
                <a:gd name="connsiteY82" fmla="*/ 42338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57225" h="781050">
                  <a:moveTo>
                    <a:pt x="435960" y="194786"/>
                  </a:moveTo>
                  <a:lnTo>
                    <a:pt x="412148" y="206216"/>
                  </a:lnTo>
                  <a:cubicBezTo>
                    <a:pt x="410243" y="213836"/>
                    <a:pt x="406433" y="220504"/>
                    <a:pt x="402623" y="227171"/>
                  </a:cubicBezTo>
                  <a:lnTo>
                    <a:pt x="411195" y="251936"/>
                  </a:lnTo>
                  <a:lnTo>
                    <a:pt x="392145" y="270986"/>
                  </a:lnTo>
                  <a:lnTo>
                    <a:pt x="367380" y="262414"/>
                  </a:lnTo>
                  <a:cubicBezTo>
                    <a:pt x="360712" y="266224"/>
                    <a:pt x="354045" y="269081"/>
                    <a:pt x="346425" y="270986"/>
                  </a:cubicBezTo>
                  <a:lnTo>
                    <a:pt x="334995" y="293846"/>
                  </a:lnTo>
                  <a:lnTo>
                    <a:pt x="308325" y="293846"/>
                  </a:lnTo>
                  <a:lnTo>
                    <a:pt x="296895" y="270034"/>
                  </a:lnTo>
                  <a:cubicBezTo>
                    <a:pt x="289275" y="268129"/>
                    <a:pt x="282608" y="265271"/>
                    <a:pt x="275940" y="261461"/>
                  </a:cubicBezTo>
                  <a:lnTo>
                    <a:pt x="251175" y="270034"/>
                  </a:lnTo>
                  <a:lnTo>
                    <a:pt x="232125" y="250984"/>
                  </a:lnTo>
                  <a:lnTo>
                    <a:pt x="240698" y="226219"/>
                  </a:lnTo>
                  <a:cubicBezTo>
                    <a:pt x="236887" y="219551"/>
                    <a:pt x="234030" y="212884"/>
                    <a:pt x="232125" y="205264"/>
                  </a:cubicBezTo>
                  <a:lnTo>
                    <a:pt x="208312" y="193834"/>
                  </a:lnTo>
                  <a:lnTo>
                    <a:pt x="208312" y="167164"/>
                  </a:lnTo>
                  <a:lnTo>
                    <a:pt x="232125" y="155734"/>
                  </a:lnTo>
                  <a:cubicBezTo>
                    <a:pt x="234030" y="148114"/>
                    <a:pt x="236887" y="141446"/>
                    <a:pt x="240698" y="134779"/>
                  </a:cubicBezTo>
                  <a:lnTo>
                    <a:pt x="233078" y="110014"/>
                  </a:lnTo>
                  <a:lnTo>
                    <a:pt x="252128" y="90964"/>
                  </a:lnTo>
                  <a:lnTo>
                    <a:pt x="276893" y="99536"/>
                  </a:lnTo>
                  <a:cubicBezTo>
                    <a:pt x="283560" y="95726"/>
                    <a:pt x="290228" y="92869"/>
                    <a:pt x="297848" y="90964"/>
                  </a:cubicBezTo>
                  <a:lnTo>
                    <a:pt x="309278" y="67151"/>
                  </a:lnTo>
                  <a:lnTo>
                    <a:pt x="335948" y="67151"/>
                  </a:lnTo>
                  <a:lnTo>
                    <a:pt x="347378" y="90011"/>
                  </a:lnTo>
                  <a:cubicBezTo>
                    <a:pt x="354998" y="91916"/>
                    <a:pt x="361665" y="94774"/>
                    <a:pt x="368333" y="98584"/>
                  </a:cubicBezTo>
                  <a:lnTo>
                    <a:pt x="393098" y="90011"/>
                  </a:lnTo>
                  <a:lnTo>
                    <a:pt x="412148" y="109061"/>
                  </a:lnTo>
                  <a:lnTo>
                    <a:pt x="403575" y="133826"/>
                  </a:lnTo>
                  <a:cubicBezTo>
                    <a:pt x="407385" y="140494"/>
                    <a:pt x="410243" y="147161"/>
                    <a:pt x="412148" y="154781"/>
                  </a:cubicBezTo>
                  <a:lnTo>
                    <a:pt x="435960" y="166211"/>
                  </a:lnTo>
                  <a:lnTo>
                    <a:pt x="435960" y="194786"/>
                  </a:lnTo>
                  <a:close/>
                  <a:moveTo>
                    <a:pt x="315945" y="388144"/>
                  </a:moveTo>
                  <a:lnTo>
                    <a:pt x="292133" y="399574"/>
                  </a:lnTo>
                  <a:cubicBezTo>
                    <a:pt x="290228" y="407194"/>
                    <a:pt x="287370" y="413861"/>
                    <a:pt x="283560" y="420529"/>
                  </a:cubicBezTo>
                  <a:lnTo>
                    <a:pt x="291180" y="445294"/>
                  </a:lnTo>
                  <a:lnTo>
                    <a:pt x="272130" y="464344"/>
                  </a:lnTo>
                  <a:lnTo>
                    <a:pt x="247365" y="455771"/>
                  </a:lnTo>
                  <a:cubicBezTo>
                    <a:pt x="240698" y="459581"/>
                    <a:pt x="234030" y="462439"/>
                    <a:pt x="226410" y="464344"/>
                  </a:cubicBezTo>
                  <a:lnTo>
                    <a:pt x="215933" y="487204"/>
                  </a:lnTo>
                  <a:lnTo>
                    <a:pt x="189262" y="487204"/>
                  </a:lnTo>
                  <a:lnTo>
                    <a:pt x="177833" y="463391"/>
                  </a:lnTo>
                  <a:cubicBezTo>
                    <a:pt x="170213" y="461486"/>
                    <a:pt x="163545" y="458629"/>
                    <a:pt x="156878" y="454819"/>
                  </a:cubicBezTo>
                  <a:lnTo>
                    <a:pt x="132113" y="462439"/>
                  </a:lnTo>
                  <a:lnTo>
                    <a:pt x="113063" y="443389"/>
                  </a:lnTo>
                  <a:lnTo>
                    <a:pt x="121635" y="418624"/>
                  </a:lnTo>
                  <a:cubicBezTo>
                    <a:pt x="117825" y="411956"/>
                    <a:pt x="114967" y="405289"/>
                    <a:pt x="113063" y="397669"/>
                  </a:cubicBezTo>
                  <a:lnTo>
                    <a:pt x="89250" y="386239"/>
                  </a:lnTo>
                  <a:lnTo>
                    <a:pt x="89250" y="359569"/>
                  </a:lnTo>
                  <a:lnTo>
                    <a:pt x="113063" y="348139"/>
                  </a:lnTo>
                  <a:cubicBezTo>
                    <a:pt x="114967" y="340519"/>
                    <a:pt x="117825" y="333851"/>
                    <a:pt x="121635" y="327184"/>
                  </a:cubicBezTo>
                  <a:lnTo>
                    <a:pt x="113063" y="302419"/>
                  </a:lnTo>
                  <a:lnTo>
                    <a:pt x="132113" y="283369"/>
                  </a:lnTo>
                  <a:lnTo>
                    <a:pt x="156878" y="291941"/>
                  </a:lnTo>
                  <a:cubicBezTo>
                    <a:pt x="163545" y="288131"/>
                    <a:pt x="170213" y="285274"/>
                    <a:pt x="177833" y="283369"/>
                  </a:cubicBezTo>
                  <a:lnTo>
                    <a:pt x="189262" y="259556"/>
                  </a:lnTo>
                  <a:lnTo>
                    <a:pt x="216885" y="259556"/>
                  </a:lnTo>
                  <a:lnTo>
                    <a:pt x="228315" y="283369"/>
                  </a:lnTo>
                  <a:cubicBezTo>
                    <a:pt x="235935" y="285274"/>
                    <a:pt x="242603" y="288131"/>
                    <a:pt x="249270" y="291941"/>
                  </a:cubicBezTo>
                  <a:lnTo>
                    <a:pt x="274035" y="283369"/>
                  </a:lnTo>
                  <a:lnTo>
                    <a:pt x="293085" y="302419"/>
                  </a:lnTo>
                  <a:lnTo>
                    <a:pt x="284512" y="327184"/>
                  </a:lnTo>
                  <a:cubicBezTo>
                    <a:pt x="288323" y="333851"/>
                    <a:pt x="291180" y="340519"/>
                    <a:pt x="293085" y="348139"/>
                  </a:cubicBezTo>
                  <a:lnTo>
                    <a:pt x="316898" y="359569"/>
                  </a:lnTo>
                  <a:lnTo>
                    <a:pt x="315945" y="388144"/>
                  </a:lnTo>
                  <a:lnTo>
                    <a:pt x="315945" y="388144"/>
                  </a:lnTo>
                  <a:close/>
                  <a:moveTo>
                    <a:pt x="645510" y="423386"/>
                  </a:moveTo>
                  <a:lnTo>
                    <a:pt x="579788" y="309086"/>
                  </a:lnTo>
                  <a:lnTo>
                    <a:pt x="579788" y="304324"/>
                  </a:lnTo>
                  <a:cubicBezTo>
                    <a:pt x="583598" y="199549"/>
                    <a:pt x="530258" y="101441"/>
                    <a:pt x="439770" y="47149"/>
                  </a:cubicBezTo>
                  <a:cubicBezTo>
                    <a:pt x="349283" y="-6191"/>
                    <a:pt x="237840" y="-6191"/>
                    <a:pt x="147353" y="47149"/>
                  </a:cubicBezTo>
                  <a:cubicBezTo>
                    <a:pt x="56865" y="100489"/>
                    <a:pt x="3525" y="199549"/>
                    <a:pt x="7335" y="304324"/>
                  </a:cubicBezTo>
                  <a:cubicBezTo>
                    <a:pt x="7335" y="394811"/>
                    <a:pt x="48292" y="479584"/>
                    <a:pt x="119730" y="534829"/>
                  </a:cubicBezTo>
                  <a:lnTo>
                    <a:pt x="119730" y="775811"/>
                  </a:lnTo>
                  <a:lnTo>
                    <a:pt x="420720" y="775811"/>
                  </a:lnTo>
                  <a:lnTo>
                    <a:pt x="420720" y="661511"/>
                  </a:lnTo>
                  <a:lnTo>
                    <a:pt x="467393" y="661511"/>
                  </a:lnTo>
                  <a:cubicBezTo>
                    <a:pt x="497873" y="661511"/>
                    <a:pt x="526448" y="649129"/>
                    <a:pt x="547402" y="628174"/>
                  </a:cubicBezTo>
                  <a:cubicBezTo>
                    <a:pt x="568358" y="606266"/>
                    <a:pt x="579788" y="577691"/>
                    <a:pt x="579788" y="547211"/>
                  </a:cubicBezTo>
                  <a:lnTo>
                    <a:pt x="579788" y="490061"/>
                  </a:lnTo>
                  <a:lnTo>
                    <a:pt x="621698" y="490061"/>
                  </a:lnTo>
                  <a:cubicBezTo>
                    <a:pt x="646463" y="487204"/>
                    <a:pt x="668370" y="458629"/>
                    <a:pt x="645510" y="423386"/>
                  </a:cubicBezTo>
                  <a:close/>
                </a:path>
              </a:pathLst>
            </a:custGeom>
            <a:grpFill/>
            <a:ln w="9525" cap="flat">
              <a:noFill/>
              <a:prstDash val="solid"/>
              <a:miter/>
            </a:ln>
          </p:spPr>
          <p:txBody>
            <a:bodyPr rtlCol="0" anchor="ctr"/>
            <a:lstStyle/>
            <a:p>
              <a:endParaRPr lang="el-GR"/>
            </a:p>
          </p:txBody>
        </p:sp>
      </p:grpSp>
      <p:grpSp>
        <p:nvGrpSpPr>
          <p:cNvPr id="30" name="Γραφικό 28" descr="Χρήστες">
            <a:extLst>
              <a:ext uri="{FF2B5EF4-FFF2-40B4-BE49-F238E27FC236}">
                <a16:creationId xmlns="" xmlns:a16="http://schemas.microsoft.com/office/drawing/2014/main" id="{785079DA-31E2-406F-9C11-9F2E07915981}"/>
              </a:ext>
            </a:extLst>
          </p:cNvPr>
          <p:cNvGrpSpPr/>
          <p:nvPr/>
        </p:nvGrpSpPr>
        <p:grpSpPr>
          <a:xfrm>
            <a:off x="9251465" y="896773"/>
            <a:ext cx="596721" cy="596721"/>
            <a:chOff x="5499278" y="3049431"/>
            <a:chExt cx="596721" cy="596721"/>
          </a:xfrm>
          <a:solidFill>
            <a:schemeClr val="tx1">
              <a:lumMod val="65000"/>
              <a:lumOff val="35000"/>
            </a:schemeClr>
          </a:solidFill>
        </p:grpSpPr>
        <p:sp>
          <p:nvSpPr>
            <p:cNvPr id="31" name="Ελεύθερη σχεδίαση: Σχήμα 30">
              <a:extLst>
                <a:ext uri="{FF2B5EF4-FFF2-40B4-BE49-F238E27FC236}">
                  <a16:creationId xmlns="" xmlns:a16="http://schemas.microsoft.com/office/drawing/2014/main" id="{4A5D47EE-CA15-43CA-951D-CF7F38FAEC47}"/>
                </a:ext>
              </a:extLst>
            </p:cNvPr>
            <p:cNvSpPr/>
            <p:nvPr/>
          </p:nvSpPr>
          <p:spPr>
            <a:xfrm>
              <a:off x="5587854" y="3180275"/>
              <a:ext cx="118101" cy="118101"/>
            </a:xfrm>
            <a:custGeom>
              <a:avLst/>
              <a:gdLst>
                <a:gd name="connsiteX0" fmla="*/ 116547 w 118101"/>
                <a:gd name="connsiteY0" fmla="*/ 60604 h 118101"/>
                <a:gd name="connsiteX1" fmla="*/ 60604 w 118101"/>
                <a:gd name="connsiteY1" fmla="*/ 116547 h 118101"/>
                <a:gd name="connsiteX2" fmla="*/ 4662 w 118101"/>
                <a:gd name="connsiteY2" fmla="*/ 60604 h 118101"/>
                <a:gd name="connsiteX3" fmla="*/ 60604 w 118101"/>
                <a:gd name="connsiteY3" fmla="*/ 4662 h 118101"/>
                <a:gd name="connsiteX4" fmla="*/ 116547 w 118101"/>
                <a:gd name="connsiteY4" fmla="*/ 60604 h 118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01" h="118101">
                  <a:moveTo>
                    <a:pt x="116547" y="60604"/>
                  </a:moveTo>
                  <a:cubicBezTo>
                    <a:pt x="116547" y="91501"/>
                    <a:pt x="91501" y="116547"/>
                    <a:pt x="60604" y="116547"/>
                  </a:cubicBezTo>
                  <a:cubicBezTo>
                    <a:pt x="29708" y="116547"/>
                    <a:pt x="4662" y="91501"/>
                    <a:pt x="4662" y="60604"/>
                  </a:cubicBezTo>
                  <a:cubicBezTo>
                    <a:pt x="4662" y="29708"/>
                    <a:pt x="29708" y="4662"/>
                    <a:pt x="60604" y="4662"/>
                  </a:cubicBezTo>
                  <a:cubicBezTo>
                    <a:pt x="91501" y="4662"/>
                    <a:pt x="116547" y="29708"/>
                    <a:pt x="116547" y="60604"/>
                  </a:cubicBezTo>
                  <a:close/>
                </a:path>
              </a:pathLst>
            </a:custGeom>
            <a:grpFill/>
            <a:ln w="9525" cap="flat">
              <a:noFill/>
              <a:prstDash val="solid"/>
              <a:miter/>
            </a:ln>
          </p:spPr>
          <p:txBody>
            <a:bodyPr rtlCol="0" anchor="ctr"/>
            <a:lstStyle/>
            <a:p>
              <a:endParaRPr lang="el-GR"/>
            </a:p>
          </p:txBody>
        </p:sp>
        <p:sp>
          <p:nvSpPr>
            <p:cNvPr id="32" name="Ελεύθερη σχεδίαση: Σχήμα 31">
              <a:extLst>
                <a:ext uri="{FF2B5EF4-FFF2-40B4-BE49-F238E27FC236}">
                  <a16:creationId xmlns="" xmlns:a16="http://schemas.microsoft.com/office/drawing/2014/main" id="{6EBF533A-B5E5-44B0-A413-1FFBB144C1E1}"/>
                </a:ext>
              </a:extLst>
            </p:cNvPr>
            <p:cNvSpPr/>
            <p:nvPr/>
          </p:nvSpPr>
          <p:spPr>
            <a:xfrm>
              <a:off x="5886214" y="3180275"/>
              <a:ext cx="118101" cy="118101"/>
            </a:xfrm>
            <a:custGeom>
              <a:avLst/>
              <a:gdLst>
                <a:gd name="connsiteX0" fmla="*/ 116547 w 118101"/>
                <a:gd name="connsiteY0" fmla="*/ 60604 h 118101"/>
                <a:gd name="connsiteX1" fmla="*/ 60604 w 118101"/>
                <a:gd name="connsiteY1" fmla="*/ 116547 h 118101"/>
                <a:gd name="connsiteX2" fmla="*/ 4662 w 118101"/>
                <a:gd name="connsiteY2" fmla="*/ 60604 h 118101"/>
                <a:gd name="connsiteX3" fmla="*/ 60604 w 118101"/>
                <a:gd name="connsiteY3" fmla="*/ 4662 h 118101"/>
                <a:gd name="connsiteX4" fmla="*/ 116547 w 118101"/>
                <a:gd name="connsiteY4" fmla="*/ 60604 h 118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01" h="118101">
                  <a:moveTo>
                    <a:pt x="116547" y="60604"/>
                  </a:moveTo>
                  <a:cubicBezTo>
                    <a:pt x="116547" y="91501"/>
                    <a:pt x="91501" y="116547"/>
                    <a:pt x="60604" y="116547"/>
                  </a:cubicBezTo>
                  <a:cubicBezTo>
                    <a:pt x="29708" y="116547"/>
                    <a:pt x="4662" y="91501"/>
                    <a:pt x="4662" y="60604"/>
                  </a:cubicBezTo>
                  <a:cubicBezTo>
                    <a:pt x="4662" y="29708"/>
                    <a:pt x="29708" y="4662"/>
                    <a:pt x="60604" y="4662"/>
                  </a:cubicBezTo>
                  <a:cubicBezTo>
                    <a:pt x="91501" y="4662"/>
                    <a:pt x="116547" y="29708"/>
                    <a:pt x="116547" y="60604"/>
                  </a:cubicBezTo>
                  <a:close/>
                </a:path>
              </a:pathLst>
            </a:custGeom>
            <a:grpFill/>
            <a:ln w="9525" cap="flat">
              <a:noFill/>
              <a:prstDash val="solid"/>
              <a:miter/>
            </a:ln>
          </p:spPr>
          <p:txBody>
            <a:bodyPr rtlCol="0" anchor="ctr"/>
            <a:lstStyle/>
            <a:p>
              <a:endParaRPr lang="el-GR"/>
            </a:p>
          </p:txBody>
        </p:sp>
        <p:sp>
          <p:nvSpPr>
            <p:cNvPr id="33" name="Ελεύθερη σχεδίαση: Σχήμα 32">
              <a:extLst>
                <a:ext uri="{FF2B5EF4-FFF2-40B4-BE49-F238E27FC236}">
                  <a16:creationId xmlns="" xmlns:a16="http://schemas.microsoft.com/office/drawing/2014/main" id="{EE071F48-8B25-4071-9816-C776BBA85F92}"/>
                </a:ext>
              </a:extLst>
            </p:cNvPr>
            <p:cNvSpPr/>
            <p:nvPr/>
          </p:nvSpPr>
          <p:spPr>
            <a:xfrm>
              <a:off x="5681091" y="3394100"/>
              <a:ext cx="229986" cy="118101"/>
            </a:xfrm>
            <a:custGeom>
              <a:avLst/>
              <a:gdLst>
                <a:gd name="connsiteX0" fmla="*/ 228432 w 229986"/>
                <a:gd name="connsiteY0" fmla="*/ 116547 h 118101"/>
                <a:gd name="connsiteX1" fmla="*/ 228432 w 229986"/>
                <a:gd name="connsiteY1" fmla="*/ 60604 h 118101"/>
                <a:gd name="connsiteX2" fmla="*/ 217244 w 229986"/>
                <a:gd name="connsiteY2" fmla="*/ 38227 h 118101"/>
                <a:gd name="connsiteX3" fmla="*/ 162544 w 229986"/>
                <a:gd name="connsiteY3" fmla="*/ 12121 h 118101"/>
                <a:gd name="connsiteX4" fmla="*/ 116547 w 229986"/>
                <a:gd name="connsiteY4" fmla="*/ 4662 h 118101"/>
                <a:gd name="connsiteX5" fmla="*/ 70550 w 229986"/>
                <a:gd name="connsiteY5" fmla="*/ 12121 h 118101"/>
                <a:gd name="connsiteX6" fmla="*/ 15850 w 229986"/>
                <a:gd name="connsiteY6" fmla="*/ 38227 h 118101"/>
                <a:gd name="connsiteX7" fmla="*/ 4662 w 229986"/>
                <a:gd name="connsiteY7" fmla="*/ 60604 h 118101"/>
                <a:gd name="connsiteX8" fmla="*/ 4662 w 229986"/>
                <a:gd name="connsiteY8" fmla="*/ 116547 h 118101"/>
                <a:gd name="connsiteX9" fmla="*/ 228432 w 229986"/>
                <a:gd name="connsiteY9" fmla="*/ 116547 h 11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986" h="118101">
                  <a:moveTo>
                    <a:pt x="228432" y="116547"/>
                  </a:moveTo>
                  <a:lnTo>
                    <a:pt x="228432" y="60604"/>
                  </a:lnTo>
                  <a:cubicBezTo>
                    <a:pt x="228432" y="51902"/>
                    <a:pt x="224703" y="43200"/>
                    <a:pt x="217244" y="38227"/>
                  </a:cubicBezTo>
                  <a:cubicBezTo>
                    <a:pt x="202326" y="25796"/>
                    <a:pt x="182435" y="17094"/>
                    <a:pt x="162544" y="12121"/>
                  </a:cubicBezTo>
                  <a:cubicBezTo>
                    <a:pt x="148869" y="8391"/>
                    <a:pt x="132708" y="4662"/>
                    <a:pt x="116547" y="4662"/>
                  </a:cubicBezTo>
                  <a:cubicBezTo>
                    <a:pt x="101629" y="4662"/>
                    <a:pt x="85468" y="7148"/>
                    <a:pt x="70550" y="12121"/>
                  </a:cubicBezTo>
                  <a:cubicBezTo>
                    <a:pt x="50659" y="17094"/>
                    <a:pt x="32012" y="27039"/>
                    <a:pt x="15850" y="38227"/>
                  </a:cubicBezTo>
                  <a:cubicBezTo>
                    <a:pt x="8391" y="44443"/>
                    <a:pt x="4662" y="51902"/>
                    <a:pt x="4662" y="60604"/>
                  </a:cubicBezTo>
                  <a:lnTo>
                    <a:pt x="4662" y="116547"/>
                  </a:lnTo>
                  <a:lnTo>
                    <a:pt x="228432" y="116547"/>
                  </a:lnTo>
                  <a:close/>
                </a:path>
              </a:pathLst>
            </a:custGeom>
            <a:grpFill/>
            <a:ln w="9525" cap="flat">
              <a:noFill/>
              <a:prstDash val="solid"/>
              <a:miter/>
            </a:ln>
          </p:spPr>
          <p:txBody>
            <a:bodyPr rtlCol="0" anchor="ctr"/>
            <a:lstStyle/>
            <a:p>
              <a:endParaRPr lang="el-GR"/>
            </a:p>
          </p:txBody>
        </p:sp>
        <p:sp>
          <p:nvSpPr>
            <p:cNvPr id="34" name="Ελεύθερη σχεδίαση: Σχήμα 33">
              <a:extLst>
                <a:ext uri="{FF2B5EF4-FFF2-40B4-BE49-F238E27FC236}">
                  <a16:creationId xmlns="" xmlns:a16="http://schemas.microsoft.com/office/drawing/2014/main" id="{7B874961-99BA-4481-BB2A-151A8098B8F1}"/>
                </a:ext>
              </a:extLst>
            </p:cNvPr>
            <p:cNvSpPr/>
            <p:nvPr/>
          </p:nvSpPr>
          <p:spPr>
            <a:xfrm>
              <a:off x="5737034" y="3267296"/>
              <a:ext cx="118101" cy="118101"/>
            </a:xfrm>
            <a:custGeom>
              <a:avLst/>
              <a:gdLst>
                <a:gd name="connsiteX0" fmla="*/ 116547 w 118101"/>
                <a:gd name="connsiteY0" fmla="*/ 60604 h 118101"/>
                <a:gd name="connsiteX1" fmla="*/ 60604 w 118101"/>
                <a:gd name="connsiteY1" fmla="*/ 116547 h 118101"/>
                <a:gd name="connsiteX2" fmla="*/ 4662 w 118101"/>
                <a:gd name="connsiteY2" fmla="*/ 60604 h 118101"/>
                <a:gd name="connsiteX3" fmla="*/ 60604 w 118101"/>
                <a:gd name="connsiteY3" fmla="*/ 4662 h 118101"/>
                <a:gd name="connsiteX4" fmla="*/ 116547 w 118101"/>
                <a:gd name="connsiteY4" fmla="*/ 60604 h 118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01" h="118101">
                  <a:moveTo>
                    <a:pt x="116547" y="60604"/>
                  </a:moveTo>
                  <a:cubicBezTo>
                    <a:pt x="116547" y="91501"/>
                    <a:pt x="91501" y="116547"/>
                    <a:pt x="60604" y="116547"/>
                  </a:cubicBezTo>
                  <a:cubicBezTo>
                    <a:pt x="29708" y="116547"/>
                    <a:pt x="4662" y="91501"/>
                    <a:pt x="4662" y="60604"/>
                  </a:cubicBezTo>
                  <a:cubicBezTo>
                    <a:pt x="4662" y="29708"/>
                    <a:pt x="29708" y="4662"/>
                    <a:pt x="60604" y="4662"/>
                  </a:cubicBezTo>
                  <a:cubicBezTo>
                    <a:pt x="91501" y="4662"/>
                    <a:pt x="116547" y="29708"/>
                    <a:pt x="116547" y="60604"/>
                  </a:cubicBezTo>
                  <a:close/>
                </a:path>
              </a:pathLst>
            </a:custGeom>
            <a:grpFill/>
            <a:ln w="9525" cap="flat">
              <a:noFill/>
              <a:prstDash val="solid"/>
              <a:miter/>
            </a:ln>
          </p:spPr>
          <p:txBody>
            <a:bodyPr rtlCol="0" anchor="ctr"/>
            <a:lstStyle/>
            <a:p>
              <a:endParaRPr lang="el-GR"/>
            </a:p>
          </p:txBody>
        </p:sp>
        <p:sp>
          <p:nvSpPr>
            <p:cNvPr id="35" name="Ελεύθερη σχεδίαση: Σχήμα 34">
              <a:extLst>
                <a:ext uri="{FF2B5EF4-FFF2-40B4-BE49-F238E27FC236}">
                  <a16:creationId xmlns="" xmlns:a16="http://schemas.microsoft.com/office/drawing/2014/main" id="{CD5E3ADB-D70C-4419-884E-A678FE328DF6}"/>
                </a:ext>
              </a:extLst>
            </p:cNvPr>
            <p:cNvSpPr/>
            <p:nvPr/>
          </p:nvSpPr>
          <p:spPr>
            <a:xfrm>
              <a:off x="5851406" y="3307078"/>
              <a:ext cx="211339" cy="118101"/>
            </a:xfrm>
            <a:custGeom>
              <a:avLst/>
              <a:gdLst>
                <a:gd name="connsiteX0" fmla="*/ 196110 w 211338"/>
                <a:gd name="connsiteY0" fmla="*/ 38227 h 118101"/>
                <a:gd name="connsiteX1" fmla="*/ 141410 w 211338"/>
                <a:gd name="connsiteY1" fmla="*/ 12121 h 118101"/>
                <a:gd name="connsiteX2" fmla="*/ 95413 w 211338"/>
                <a:gd name="connsiteY2" fmla="*/ 4662 h 118101"/>
                <a:gd name="connsiteX3" fmla="*/ 49416 w 211338"/>
                <a:gd name="connsiteY3" fmla="*/ 12121 h 118101"/>
                <a:gd name="connsiteX4" fmla="*/ 27039 w 211338"/>
                <a:gd name="connsiteY4" fmla="*/ 20823 h 118101"/>
                <a:gd name="connsiteX5" fmla="*/ 27039 w 211338"/>
                <a:gd name="connsiteY5" fmla="*/ 22066 h 118101"/>
                <a:gd name="connsiteX6" fmla="*/ 4662 w 211338"/>
                <a:gd name="connsiteY6" fmla="*/ 76766 h 118101"/>
                <a:gd name="connsiteX7" fmla="*/ 61848 w 211338"/>
                <a:gd name="connsiteY7" fmla="*/ 105359 h 118101"/>
                <a:gd name="connsiteX8" fmla="*/ 71793 w 211338"/>
                <a:gd name="connsiteY8" fmla="*/ 116547 h 118101"/>
                <a:gd name="connsiteX9" fmla="*/ 207298 w 211338"/>
                <a:gd name="connsiteY9" fmla="*/ 116547 h 118101"/>
                <a:gd name="connsiteX10" fmla="*/ 207298 w 211338"/>
                <a:gd name="connsiteY10" fmla="*/ 60604 h 118101"/>
                <a:gd name="connsiteX11" fmla="*/ 196110 w 211338"/>
                <a:gd name="connsiteY11" fmla="*/ 38227 h 11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338" h="118101">
                  <a:moveTo>
                    <a:pt x="196110" y="38227"/>
                  </a:moveTo>
                  <a:cubicBezTo>
                    <a:pt x="181192" y="25796"/>
                    <a:pt x="161301" y="17094"/>
                    <a:pt x="141410" y="12121"/>
                  </a:cubicBezTo>
                  <a:cubicBezTo>
                    <a:pt x="127736" y="8391"/>
                    <a:pt x="111574" y="4662"/>
                    <a:pt x="95413" y="4662"/>
                  </a:cubicBezTo>
                  <a:cubicBezTo>
                    <a:pt x="80495" y="4662"/>
                    <a:pt x="64334" y="7148"/>
                    <a:pt x="49416" y="12121"/>
                  </a:cubicBezTo>
                  <a:cubicBezTo>
                    <a:pt x="41957" y="14607"/>
                    <a:pt x="34498" y="17094"/>
                    <a:pt x="27039" y="20823"/>
                  </a:cubicBezTo>
                  <a:lnTo>
                    <a:pt x="27039" y="22066"/>
                  </a:lnTo>
                  <a:cubicBezTo>
                    <a:pt x="27039" y="43200"/>
                    <a:pt x="18337" y="63091"/>
                    <a:pt x="4662" y="76766"/>
                  </a:cubicBezTo>
                  <a:cubicBezTo>
                    <a:pt x="28282" y="84225"/>
                    <a:pt x="46930" y="94170"/>
                    <a:pt x="61848" y="105359"/>
                  </a:cubicBezTo>
                  <a:cubicBezTo>
                    <a:pt x="65577" y="109088"/>
                    <a:pt x="69307" y="111574"/>
                    <a:pt x="71793" y="116547"/>
                  </a:cubicBezTo>
                  <a:lnTo>
                    <a:pt x="207298" y="116547"/>
                  </a:lnTo>
                  <a:lnTo>
                    <a:pt x="207298" y="60604"/>
                  </a:lnTo>
                  <a:cubicBezTo>
                    <a:pt x="207298" y="51902"/>
                    <a:pt x="203569" y="43200"/>
                    <a:pt x="196110" y="38227"/>
                  </a:cubicBezTo>
                  <a:close/>
                </a:path>
              </a:pathLst>
            </a:custGeom>
            <a:grpFill/>
            <a:ln w="9525" cap="flat">
              <a:noFill/>
              <a:prstDash val="solid"/>
              <a:miter/>
            </a:ln>
          </p:spPr>
          <p:txBody>
            <a:bodyPr rtlCol="0" anchor="ctr"/>
            <a:lstStyle/>
            <a:p>
              <a:endParaRPr lang="el-GR"/>
            </a:p>
          </p:txBody>
        </p:sp>
        <p:sp>
          <p:nvSpPr>
            <p:cNvPr id="36" name="Ελεύθερη σχεδίαση: Σχήμα 35">
              <a:extLst>
                <a:ext uri="{FF2B5EF4-FFF2-40B4-BE49-F238E27FC236}">
                  <a16:creationId xmlns="" xmlns:a16="http://schemas.microsoft.com/office/drawing/2014/main" id="{FDCE7452-99F8-42C4-86A4-5FC3CC5A84D2}"/>
                </a:ext>
              </a:extLst>
            </p:cNvPr>
            <p:cNvSpPr/>
            <p:nvPr/>
          </p:nvSpPr>
          <p:spPr>
            <a:xfrm>
              <a:off x="5531911" y="3307078"/>
              <a:ext cx="211339" cy="118101"/>
            </a:xfrm>
            <a:custGeom>
              <a:avLst/>
              <a:gdLst>
                <a:gd name="connsiteX0" fmla="*/ 150113 w 211338"/>
                <a:gd name="connsiteY0" fmla="*/ 105359 h 118101"/>
                <a:gd name="connsiteX1" fmla="*/ 150113 w 211338"/>
                <a:gd name="connsiteY1" fmla="*/ 105359 h 118101"/>
                <a:gd name="connsiteX2" fmla="*/ 207298 w 211338"/>
                <a:gd name="connsiteY2" fmla="*/ 76766 h 118101"/>
                <a:gd name="connsiteX3" fmla="*/ 184921 w 211338"/>
                <a:gd name="connsiteY3" fmla="*/ 22066 h 118101"/>
                <a:gd name="connsiteX4" fmla="*/ 184921 w 211338"/>
                <a:gd name="connsiteY4" fmla="*/ 19580 h 118101"/>
                <a:gd name="connsiteX5" fmla="*/ 162544 w 211338"/>
                <a:gd name="connsiteY5" fmla="*/ 12121 h 118101"/>
                <a:gd name="connsiteX6" fmla="*/ 116547 w 211338"/>
                <a:gd name="connsiteY6" fmla="*/ 4662 h 118101"/>
                <a:gd name="connsiteX7" fmla="*/ 70550 w 211338"/>
                <a:gd name="connsiteY7" fmla="*/ 12121 h 118101"/>
                <a:gd name="connsiteX8" fmla="*/ 15850 w 211338"/>
                <a:gd name="connsiteY8" fmla="*/ 38227 h 118101"/>
                <a:gd name="connsiteX9" fmla="*/ 4662 w 211338"/>
                <a:gd name="connsiteY9" fmla="*/ 60604 h 118101"/>
                <a:gd name="connsiteX10" fmla="*/ 4662 w 211338"/>
                <a:gd name="connsiteY10" fmla="*/ 116547 h 118101"/>
                <a:gd name="connsiteX11" fmla="*/ 138924 w 211338"/>
                <a:gd name="connsiteY11" fmla="*/ 116547 h 118101"/>
                <a:gd name="connsiteX12" fmla="*/ 150113 w 211338"/>
                <a:gd name="connsiteY12" fmla="*/ 105359 h 11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338" h="118101">
                  <a:moveTo>
                    <a:pt x="150113" y="105359"/>
                  </a:moveTo>
                  <a:lnTo>
                    <a:pt x="150113" y="105359"/>
                  </a:lnTo>
                  <a:cubicBezTo>
                    <a:pt x="167517" y="92927"/>
                    <a:pt x="187408" y="82982"/>
                    <a:pt x="207298" y="76766"/>
                  </a:cubicBezTo>
                  <a:cubicBezTo>
                    <a:pt x="193624" y="61848"/>
                    <a:pt x="184921" y="43200"/>
                    <a:pt x="184921" y="22066"/>
                  </a:cubicBezTo>
                  <a:cubicBezTo>
                    <a:pt x="184921" y="20823"/>
                    <a:pt x="184921" y="20823"/>
                    <a:pt x="184921" y="19580"/>
                  </a:cubicBezTo>
                  <a:cubicBezTo>
                    <a:pt x="177462" y="17094"/>
                    <a:pt x="170003" y="13364"/>
                    <a:pt x="162544" y="12121"/>
                  </a:cubicBezTo>
                  <a:cubicBezTo>
                    <a:pt x="148869" y="8391"/>
                    <a:pt x="132708" y="4662"/>
                    <a:pt x="116547" y="4662"/>
                  </a:cubicBezTo>
                  <a:cubicBezTo>
                    <a:pt x="101629" y="4662"/>
                    <a:pt x="85468" y="7148"/>
                    <a:pt x="70550" y="12121"/>
                  </a:cubicBezTo>
                  <a:cubicBezTo>
                    <a:pt x="50659" y="18337"/>
                    <a:pt x="32012" y="27039"/>
                    <a:pt x="15850" y="38227"/>
                  </a:cubicBezTo>
                  <a:cubicBezTo>
                    <a:pt x="8391" y="43200"/>
                    <a:pt x="4662" y="51902"/>
                    <a:pt x="4662" y="60604"/>
                  </a:cubicBezTo>
                  <a:lnTo>
                    <a:pt x="4662" y="116547"/>
                  </a:lnTo>
                  <a:lnTo>
                    <a:pt x="138924" y="116547"/>
                  </a:lnTo>
                  <a:cubicBezTo>
                    <a:pt x="142654" y="111574"/>
                    <a:pt x="145140" y="109088"/>
                    <a:pt x="150113" y="105359"/>
                  </a:cubicBezTo>
                  <a:close/>
                </a:path>
              </a:pathLst>
            </a:custGeom>
            <a:grpFill/>
            <a:ln w="9525" cap="flat">
              <a:noFill/>
              <a:prstDash val="solid"/>
              <a:miter/>
            </a:ln>
          </p:spPr>
          <p:txBody>
            <a:bodyPr rtlCol="0" anchor="ctr"/>
            <a:lstStyle/>
            <a:p>
              <a:endParaRPr lang="el-GR"/>
            </a:p>
          </p:txBody>
        </p:sp>
      </p:grpSp>
      <p:grpSp>
        <p:nvGrpSpPr>
          <p:cNvPr id="39" name="Γραφικό 37" descr="Δάσκαλος">
            <a:extLst>
              <a:ext uri="{FF2B5EF4-FFF2-40B4-BE49-F238E27FC236}">
                <a16:creationId xmlns="" xmlns:a16="http://schemas.microsoft.com/office/drawing/2014/main" id="{99740415-B5BA-43A4-92D0-925CF6FC2A04}"/>
              </a:ext>
            </a:extLst>
          </p:cNvPr>
          <p:cNvGrpSpPr/>
          <p:nvPr/>
        </p:nvGrpSpPr>
        <p:grpSpPr>
          <a:xfrm>
            <a:off x="7660564" y="4114108"/>
            <a:ext cx="581696" cy="581696"/>
            <a:chOff x="5638800" y="2971800"/>
            <a:chExt cx="581696" cy="581696"/>
          </a:xfrm>
          <a:solidFill>
            <a:schemeClr val="tx1">
              <a:lumMod val="65000"/>
              <a:lumOff val="35000"/>
            </a:schemeClr>
          </a:solidFill>
        </p:grpSpPr>
        <p:sp>
          <p:nvSpPr>
            <p:cNvPr id="40" name="Ελεύθερη σχεδίαση: Σχήμα 39">
              <a:extLst>
                <a:ext uri="{FF2B5EF4-FFF2-40B4-BE49-F238E27FC236}">
                  <a16:creationId xmlns="" xmlns:a16="http://schemas.microsoft.com/office/drawing/2014/main" id="{2B9BB6BA-0632-45E2-9ACE-CB58708B2AF6}"/>
                </a:ext>
              </a:extLst>
            </p:cNvPr>
            <p:cNvSpPr/>
            <p:nvPr/>
          </p:nvSpPr>
          <p:spPr>
            <a:xfrm>
              <a:off x="5755887" y="3084040"/>
              <a:ext cx="436272" cy="302967"/>
            </a:xfrm>
            <a:custGeom>
              <a:avLst/>
              <a:gdLst>
                <a:gd name="connsiteX0" fmla="*/ 414922 w 436272"/>
                <a:gd name="connsiteY0" fmla="*/ 2888 h 302966"/>
                <a:gd name="connsiteX1" fmla="*/ 27125 w 436272"/>
                <a:gd name="connsiteY1" fmla="*/ 2888 h 302966"/>
                <a:gd name="connsiteX2" fmla="*/ 2888 w 436272"/>
                <a:gd name="connsiteY2" fmla="*/ 27125 h 302966"/>
                <a:gd name="connsiteX3" fmla="*/ 2888 w 436272"/>
                <a:gd name="connsiteY3" fmla="*/ 114985 h 302966"/>
                <a:gd name="connsiteX4" fmla="*/ 24701 w 436272"/>
                <a:gd name="connsiteY4" fmla="*/ 111956 h 302966"/>
                <a:gd name="connsiteX5" fmla="*/ 39244 w 436272"/>
                <a:gd name="connsiteY5" fmla="*/ 113168 h 302966"/>
                <a:gd name="connsiteX6" fmla="*/ 39244 w 436272"/>
                <a:gd name="connsiteY6" fmla="*/ 39244 h 302966"/>
                <a:gd name="connsiteX7" fmla="*/ 402804 w 436272"/>
                <a:gd name="connsiteY7" fmla="*/ 39244 h 302966"/>
                <a:gd name="connsiteX8" fmla="*/ 402804 w 436272"/>
                <a:gd name="connsiteY8" fmla="*/ 269498 h 302966"/>
                <a:gd name="connsiteX9" fmla="*/ 197392 w 436272"/>
                <a:gd name="connsiteY9" fmla="*/ 269498 h 302966"/>
                <a:gd name="connsiteX10" fmla="*/ 162854 w 436272"/>
                <a:gd name="connsiteY10" fmla="*/ 305854 h 302966"/>
                <a:gd name="connsiteX11" fmla="*/ 414922 w 436272"/>
                <a:gd name="connsiteY11" fmla="*/ 305854 h 302966"/>
                <a:gd name="connsiteX12" fmla="*/ 439160 w 436272"/>
                <a:gd name="connsiteY12" fmla="*/ 281617 h 302966"/>
                <a:gd name="connsiteX13" fmla="*/ 439160 w 436272"/>
                <a:gd name="connsiteY13" fmla="*/ 27125 h 302966"/>
                <a:gd name="connsiteX14" fmla="*/ 414922 w 436272"/>
                <a:gd name="connsiteY14" fmla="*/ 2888 h 3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6272" h="302966">
                  <a:moveTo>
                    <a:pt x="414922" y="2888"/>
                  </a:moveTo>
                  <a:lnTo>
                    <a:pt x="27125" y="2888"/>
                  </a:lnTo>
                  <a:cubicBezTo>
                    <a:pt x="13794" y="2888"/>
                    <a:pt x="2888" y="13794"/>
                    <a:pt x="2888" y="27125"/>
                  </a:cubicBezTo>
                  <a:lnTo>
                    <a:pt x="2888" y="114985"/>
                  </a:lnTo>
                  <a:cubicBezTo>
                    <a:pt x="9553" y="113168"/>
                    <a:pt x="17430" y="111956"/>
                    <a:pt x="24701" y="111956"/>
                  </a:cubicBezTo>
                  <a:cubicBezTo>
                    <a:pt x="29549" y="111956"/>
                    <a:pt x="34396" y="112562"/>
                    <a:pt x="39244" y="113168"/>
                  </a:cubicBezTo>
                  <a:lnTo>
                    <a:pt x="39244" y="39244"/>
                  </a:lnTo>
                  <a:lnTo>
                    <a:pt x="402804" y="39244"/>
                  </a:lnTo>
                  <a:lnTo>
                    <a:pt x="402804" y="269498"/>
                  </a:lnTo>
                  <a:lnTo>
                    <a:pt x="197392" y="269498"/>
                  </a:lnTo>
                  <a:lnTo>
                    <a:pt x="162854" y="305854"/>
                  </a:lnTo>
                  <a:lnTo>
                    <a:pt x="414922" y="305854"/>
                  </a:lnTo>
                  <a:cubicBezTo>
                    <a:pt x="428253" y="305854"/>
                    <a:pt x="439160" y="294948"/>
                    <a:pt x="439160" y="281617"/>
                  </a:cubicBezTo>
                  <a:lnTo>
                    <a:pt x="439160" y="27125"/>
                  </a:lnTo>
                  <a:cubicBezTo>
                    <a:pt x="439160" y="13794"/>
                    <a:pt x="428253" y="2888"/>
                    <a:pt x="414922" y="2888"/>
                  </a:cubicBezTo>
                </a:path>
              </a:pathLst>
            </a:custGeom>
            <a:grpFill/>
            <a:ln w="6052" cap="flat">
              <a:noFill/>
              <a:prstDash val="solid"/>
              <a:miter/>
            </a:ln>
          </p:spPr>
          <p:txBody>
            <a:bodyPr rtlCol="0" anchor="ctr"/>
            <a:lstStyle/>
            <a:p>
              <a:endParaRPr lang="el-GR"/>
            </a:p>
          </p:txBody>
        </p:sp>
        <p:sp>
          <p:nvSpPr>
            <p:cNvPr id="41" name="Ελεύθερη σχεδίαση: Σχήμα 40">
              <a:extLst>
                <a:ext uri="{FF2B5EF4-FFF2-40B4-BE49-F238E27FC236}">
                  <a16:creationId xmlns="" xmlns:a16="http://schemas.microsoft.com/office/drawing/2014/main" id="{D96D4AF2-B219-4CBA-A2A3-3A974C642D96}"/>
                </a:ext>
              </a:extLst>
            </p:cNvPr>
            <p:cNvSpPr/>
            <p:nvPr/>
          </p:nvSpPr>
          <p:spPr>
            <a:xfrm>
              <a:off x="5726791" y="3217345"/>
              <a:ext cx="103009" cy="103009"/>
            </a:xfrm>
            <a:custGeom>
              <a:avLst/>
              <a:gdLst>
                <a:gd name="connsiteX0" fmla="*/ 54403 w 103008"/>
                <a:gd name="connsiteY0" fmla="*/ 105896 h 103008"/>
                <a:gd name="connsiteX1" fmla="*/ 105908 w 103008"/>
                <a:gd name="connsiteY1" fmla="*/ 54392 h 103008"/>
                <a:gd name="connsiteX2" fmla="*/ 54403 w 103008"/>
                <a:gd name="connsiteY2" fmla="*/ 2888 h 103008"/>
                <a:gd name="connsiteX3" fmla="*/ 2899 w 103008"/>
                <a:gd name="connsiteY3" fmla="*/ 54392 h 103008"/>
                <a:gd name="connsiteX4" fmla="*/ 54403 w 103008"/>
                <a:gd name="connsiteY4" fmla="*/ 105896 h 10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08" h="103008">
                  <a:moveTo>
                    <a:pt x="54403" y="105896"/>
                  </a:moveTo>
                  <a:cubicBezTo>
                    <a:pt x="82882" y="105896"/>
                    <a:pt x="105908" y="82871"/>
                    <a:pt x="105908" y="54392"/>
                  </a:cubicBezTo>
                  <a:cubicBezTo>
                    <a:pt x="105908" y="25913"/>
                    <a:pt x="82882" y="2888"/>
                    <a:pt x="54403" y="2888"/>
                  </a:cubicBezTo>
                  <a:cubicBezTo>
                    <a:pt x="25925" y="2888"/>
                    <a:pt x="2899" y="25913"/>
                    <a:pt x="2899" y="54392"/>
                  </a:cubicBezTo>
                  <a:cubicBezTo>
                    <a:pt x="2293" y="82871"/>
                    <a:pt x="25925" y="105896"/>
                    <a:pt x="54403" y="105896"/>
                  </a:cubicBezTo>
                </a:path>
              </a:pathLst>
            </a:custGeom>
            <a:grpFill/>
            <a:ln w="6052" cap="flat">
              <a:noFill/>
              <a:prstDash val="solid"/>
              <a:miter/>
            </a:ln>
          </p:spPr>
          <p:txBody>
            <a:bodyPr rtlCol="0" anchor="ctr"/>
            <a:lstStyle/>
            <a:p>
              <a:endParaRPr lang="el-GR"/>
            </a:p>
          </p:txBody>
        </p:sp>
        <p:sp>
          <p:nvSpPr>
            <p:cNvPr id="42" name="Ελεύθερη σχεδίαση: Σχήμα 41">
              <a:extLst>
                <a:ext uri="{FF2B5EF4-FFF2-40B4-BE49-F238E27FC236}">
                  <a16:creationId xmlns="" xmlns:a16="http://schemas.microsoft.com/office/drawing/2014/main" id="{9EBDF601-DE2B-4F57-BA0A-01770FE781B2}"/>
                </a:ext>
              </a:extLst>
            </p:cNvPr>
            <p:cNvSpPr/>
            <p:nvPr/>
          </p:nvSpPr>
          <p:spPr>
            <a:xfrm>
              <a:off x="5661362" y="3248585"/>
              <a:ext cx="321145" cy="187839"/>
            </a:xfrm>
            <a:custGeom>
              <a:avLst/>
              <a:gdLst>
                <a:gd name="connsiteX0" fmla="*/ 317973 w 321144"/>
                <a:gd name="connsiteY0" fmla="*/ 14669 h 187839"/>
                <a:gd name="connsiteX1" fmla="*/ 282223 w 321144"/>
                <a:gd name="connsiteY1" fmla="*/ 6792 h 187839"/>
                <a:gd name="connsiteX2" fmla="*/ 277375 w 321144"/>
                <a:gd name="connsiteY2" fmla="*/ 11640 h 187839"/>
                <a:gd name="connsiteX3" fmla="*/ 188909 w 321144"/>
                <a:gd name="connsiteY3" fmla="*/ 103741 h 187839"/>
                <a:gd name="connsiteX4" fmla="*/ 162248 w 321144"/>
                <a:gd name="connsiteY4" fmla="*/ 92835 h 187839"/>
                <a:gd name="connsiteX5" fmla="*/ 119833 w 321144"/>
                <a:gd name="connsiteY5" fmla="*/ 87381 h 187839"/>
                <a:gd name="connsiteX6" fmla="*/ 77417 w 321144"/>
                <a:gd name="connsiteY6" fmla="*/ 94047 h 187839"/>
                <a:gd name="connsiteX7" fmla="*/ 23489 w 321144"/>
                <a:gd name="connsiteY7" fmla="*/ 122525 h 187839"/>
                <a:gd name="connsiteX8" fmla="*/ 15612 w 321144"/>
                <a:gd name="connsiteY8" fmla="*/ 136462 h 187839"/>
                <a:gd name="connsiteX9" fmla="*/ 2888 w 321144"/>
                <a:gd name="connsiteY9" fmla="*/ 189784 h 187839"/>
                <a:gd name="connsiteX10" fmla="*/ 184062 w 321144"/>
                <a:gd name="connsiteY10" fmla="*/ 189784 h 187839"/>
                <a:gd name="connsiteX11" fmla="*/ 184062 w 321144"/>
                <a:gd name="connsiteY11" fmla="*/ 189178 h 187839"/>
                <a:gd name="connsiteX12" fmla="*/ 235566 w 321144"/>
                <a:gd name="connsiteY12" fmla="*/ 129191 h 187839"/>
                <a:gd name="connsiteX13" fmla="*/ 314943 w 321144"/>
                <a:gd name="connsiteY13" fmla="*/ 45572 h 187839"/>
                <a:gd name="connsiteX14" fmla="*/ 317973 w 321144"/>
                <a:gd name="connsiteY14" fmla="*/ 14669 h 18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144" h="187839">
                  <a:moveTo>
                    <a:pt x="317973" y="14669"/>
                  </a:moveTo>
                  <a:cubicBezTo>
                    <a:pt x="310096" y="2551"/>
                    <a:pt x="294342" y="-479"/>
                    <a:pt x="282223" y="6792"/>
                  </a:cubicBezTo>
                  <a:cubicBezTo>
                    <a:pt x="279799" y="8004"/>
                    <a:pt x="278587" y="10428"/>
                    <a:pt x="277375" y="11640"/>
                  </a:cubicBezTo>
                  <a:lnTo>
                    <a:pt x="188909" y="103741"/>
                  </a:lnTo>
                  <a:cubicBezTo>
                    <a:pt x="180426" y="99500"/>
                    <a:pt x="171337" y="95864"/>
                    <a:pt x="162248" y="92835"/>
                  </a:cubicBezTo>
                  <a:cubicBezTo>
                    <a:pt x="148312" y="90411"/>
                    <a:pt x="133769" y="87381"/>
                    <a:pt x="119833" y="87381"/>
                  </a:cubicBezTo>
                  <a:cubicBezTo>
                    <a:pt x="105896" y="87381"/>
                    <a:pt x="91354" y="89805"/>
                    <a:pt x="77417" y="94047"/>
                  </a:cubicBezTo>
                  <a:cubicBezTo>
                    <a:pt x="56816" y="99500"/>
                    <a:pt x="38638" y="109801"/>
                    <a:pt x="23489" y="122525"/>
                  </a:cubicBezTo>
                  <a:cubicBezTo>
                    <a:pt x="19854" y="126161"/>
                    <a:pt x="16824" y="131614"/>
                    <a:pt x="15612" y="136462"/>
                  </a:cubicBezTo>
                  <a:lnTo>
                    <a:pt x="2888" y="189784"/>
                  </a:lnTo>
                  <a:lnTo>
                    <a:pt x="184062" y="189784"/>
                  </a:lnTo>
                  <a:lnTo>
                    <a:pt x="184062" y="189178"/>
                  </a:lnTo>
                  <a:lnTo>
                    <a:pt x="235566" y="129191"/>
                  </a:lnTo>
                  <a:lnTo>
                    <a:pt x="314943" y="45572"/>
                  </a:lnTo>
                  <a:cubicBezTo>
                    <a:pt x="322215" y="38301"/>
                    <a:pt x="324638" y="24364"/>
                    <a:pt x="317973" y="14669"/>
                  </a:cubicBezTo>
                </a:path>
              </a:pathLst>
            </a:custGeom>
            <a:grpFill/>
            <a:ln w="6052" cap="flat">
              <a:noFill/>
              <a:prstDash val="solid"/>
              <a:miter/>
            </a:ln>
          </p:spPr>
          <p:txBody>
            <a:bodyPr rtlCol="0" anchor="ctr"/>
            <a:lstStyle/>
            <a:p>
              <a:endParaRPr lang="el-GR"/>
            </a:p>
          </p:txBody>
        </p:sp>
      </p:grpSp>
    </p:spTree>
    <p:extLst>
      <p:ext uri="{BB962C8B-B14F-4D97-AF65-F5344CB8AC3E}">
        <p14:creationId xmlns="" xmlns:p14="http://schemas.microsoft.com/office/powerpoint/2010/main" val="361396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4294967295"/>
          </p:nvPr>
        </p:nvSpPr>
        <p:spPr>
          <a:xfrm>
            <a:off x="424370" y="2905537"/>
            <a:ext cx="6099998" cy="2160734"/>
          </a:xfrm>
        </p:spPr>
        <p:txBody>
          <a:bodyPr rtlCol="0"/>
          <a:lstStyle/>
          <a:p>
            <a:pPr marL="0" indent="0">
              <a:spcBef>
                <a:spcPts val="0"/>
              </a:spcBef>
              <a:spcAft>
                <a:spcPts val="1500"/>
              </a:spcAft>
              <a:buNone/>
            </a:pPr>
            <a:r>
              <a:rPr lang="el-GR" sz="2400" dirty="0"/>
              <a:t>    Κύρια θέματα που εξετάζονται:</a:t>
            </a:r>
            <a:endParaRPr lang="el-GR" sz="3200" noProof="1"/>
          </a:p>
          <a:p>
            <a:pPr>
              <a:spcBef>
                <a:spcPts val="0"/>
              </a:spcBef>
              <a:spcAft>
                <a:spcPts val="1500"/>
              </a:spcAft>
            </a:pPr>
            <a:r>
              <a:rPr lang="el-GR" dirty="0"/>
              <a:t>Ο εννοιολογικός προσδιορισμός και η τυπολογία των οργανώσεων (οι οποίες θεωρούνται ως ανοικτά οικονομικά και κοινωνικά συστήματα)</a:t>
            </a:r>
          </a:p>
          <a:p>
            <a:pPr>
              <a:spcBef>
                <a:spcPts val="0"/>
              </a:spcBef>
              <a:spcAft>
                <a:spcPts val="1500"/>
              </a:spcAft>
            </a:pPr>
            <a:r>
              <a:rPr lang="el-GR" noProof="1"/>
              <a:t>Ο</a:t>
            </a:r>
            <a:r>
              <a:rPr lang="el-GR" dirty="0"/>
              <a:t>ι σχέσεις αλληλεξάρτησης των οργανώσεων με το περιβάλλον τους</a:t>
            </a:r>
          </a:p>
          <a:p>
            <a:pPr rtl="0">
              <a:spcBef>
                <a:spcPts val="0"/>
              </a:spcBef>
              <a:spcAft>
                <a:spcPts val="1500"/>
              </a:spcAft>
            </a:pPr>
            <a:endParaRPr lang="el-GR" noProof="1"/>
          </a:p>
          <a:p>
            <a:pPr marL="0" indent="0" rtl="0">
              <a:spcBef>
                <a:spcPts val="0"/>
              </a:spcBef>
              <a:spcAft>
                <a:spcPts val="1500"/>
              </a:spcAft>
              <a:buNone/>
            </a:pPr>
            <a:endParaRPr lang="el-GR" noProof="1"/>
          </a:p>
        </p:txBody>
      </p:sp>
      <p:sp>
        <p:nvSpPr>
          <p:cNvPr id="2" name="Τίτλος 1"/>
          <p:cNvSpPr>
            <a:spLocks noGrp="1"/>
          </p:cNvSpPr>
          <p:nvPr>
            <p:ph type="ctrTitle"/>
          </p:nvPr>
        </p:nvSpPr>
        <p:spPr/>
        <p:txBody>
          <a:bodyPr rtlCol="0"/>
          <a:lstStyle/>
          <a:p>
            <a:pPr rtl="0"/>
            <a:r>
              <a:rPr lang="el-GR" sz="4400" dirty="0"/>
              <a:t>Κεφάλαιο </a:t>
            </a:r>
            <a:r>
              <a:rPr lang="en-US" sz="4400" dirty="0"/>
              <a:t>1</a:t>
            </a:r>
            <a:r>
              <a:rPr lang="el-GR" sz="4400" dirty="0"/>
              <a:t>ο</a:t>
            </a:r>
          </a:p>
        </p:txBody>
      </p:sp>
      <p:sp>
        <p:nvSpPr>
          <p:cNvPr id="9" name="Ορθογώνιο 6" descr="Κάτω διαχωριστική γραμμή"/>
          <p:cNvSpPr/>
          <p:nvPr/>
        </p:nvSpPr>
        <p:spPr>
          <a:xfrm>
            <a:off x="7453850" y="281431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0" name="Ορθογώνιο 6" descr="Επάνω διαχωριστική γραμμή"/>
          <p:cNvSpPr/>
          <p:nvPr/>
        </p:nvSpPr>
        <p:spPr>
          <a:xfrm flipV="1">
            <a:off x="74538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 name="Υπότιτλος 2"/>
          <p:cNvSpPr>
            <a:spLocks noGrp="1"/>
          </p:cNvSpPr>
          <p:nvPr>
            <p:ph type="subTitle" idx="1"/>
          </p:nvPr>
        </p:nvSpPr>
        <p:spPr>
          <a:xfrm>
            <a:off x="7652806" y="4837186"/>
            <a:ext cx="4032266" cy="750814"/>
          </a:xfrm>
        </p:spPr>
        <p:txBody>
          <a:bodyPr rtlCol="0"/>
          <a:lstStyle/>
          <a:p>
            <a:pPr rtl="0"/>
            <a:r>
              <a:rPr lang="el-GR" sz="2200" dirty="0"/>
              <a:t>Εισαγωγή στη Διοικητική Επιστήμη</a:t>
            </a:r>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4</a:t>
            </a:fld>
            <a:endParaRPr lang="el-GR" dirty="0"/>
          </a:p>
        </p:txBody>
      </p:sp>
      <p:pic>
        <p:nvPicPr>
          <p:cNvPr id="3076" name="Picture 4" descr="ÎÏÎ¿ÏÎ­Î»ÎµÏÎ¼Î± ÎµÎ¹ÎºÏÎ½Î±Ï Î³Î¹Î± Î´Î¹Î¿Î¹ÎºÎ·ÏÎ· ÎµÏÎ¹ÏÎµÎ¹ÏÎ·ÏÎµÏÎ½"/>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549978" y="586718"/>
            <a:ext cx="4135094" cy="2318817"/>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Θέση περιεχομένου 5"/>
          <p:cNvSpPr txBox="1"/>
          <p:nvPr/>
        </p:nvSpPr>
        <p:spPr>
          <a:xfrm>
            <a:off x="403772" y="5121520"/>
            <a:ext cx="6099998" cy="1572581"/>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Η αποσαφήνιση της έννοιας της διοίκησης (</a:t>
            </a:r>
            <a:r>
              <a:rPr lang="el-GR" dirty="0" err="1"/>
              <a:t>management</a:t>
            </a:r>
            <a:r>
              <a:rPr lang="el-GR" dirty="0"/>
              <a:t>) και του διοικητικού στελέχους (</a:t>
            </a:r>
            <a:r>
              <a:rPr lang="el-GR" dirty="0" err="1"/>
              <a:t>manager</a:t>
            </a:r>
            <a:r>
              <a:rPr lang="el-GR" dirty="0"/>
              <a:t>).</a:t>
            </a:r>
          </a:p>
          <a:p>
            <a:pPr>
              <a:spcBef>
                <a:spcPts val="0"/>
              </a:spcBef>
              <a:spcAft>
                <a:spcPts val="1500"/>
              </a:spcAft>
            </a:pPr>
            <a:endParaRPr lang="el-GR" noProof="1"/>
          </a:p>
          <a:p>
            <a:pPr marL="0" indent="0">
              <a:spcBef>
                <a:spcPts val="0"/>
              </a:spcBef>
              <a:spcAft>
                <a:spcPts val="1500"/>
              </a:spcAft>
              <a:buFont typeface="Calibri" panose="020F0502020204030204" pitchFamily="34" charset="0"/>
              <a:buNone/>
            </a:pPr>
            <a:endParaRPr lang="el-GR" noProof="1"/>
          </a:p>
        </p:txBody>
      </p:sp>
      <p:sp>
        <p:nvSpPr>
          <p:cNvPr id="18" name="TextBox 17"/>
          <p:cNvSpPr txBox="1"/>
          <p:nvPr/>
        </p:nvSpPr>
        <p:spPr>
          <a:xfrm>
            <a:off x="9737124" y="6028695"/>
            <a:ext cx="1467651" cy="923330"/>
          </a:xfrm>
          <a:prstGeom prst="rect">
            <a:avLst/>
          </a:prstGeom>
          <a:solidFill>
            <a:schemeClr val="bg1"/>
          </a:solidFill>
        </p:spPr>
        <p:txBody>
          <a:bodyPr wrap="square" rtlCol="0">
            <a:spAutoFit/>
          </a:bodyPr>
          <a:lstStyle/>
          <a:p>
            <a:r>
              <a:rPr lang="el-GR" dirty="0">
                <a:solidFill>
                  <a:schemeClr val="bg1"/>
                </a:solidFill>
              </a:rPr>
              <a:t>μόνο</a:t>
            </a:r>
          </a:p>
          <a:p>
            <a:endParaRPr lang="el-GR" dirty="0">
              <a:solidFill>
                <a:schemeClr val="bg1"/>
              </a:solidFill>
            </a:endParaRPr>
          </a:p>
          <a:p>
            <a:endParaRPr lang="el-GR" dirty="0">
              <a:solidFill>
                <a:schemeClr val="bg1"/>
              </a:solidFill>
            </a:endParaRPr>
          </a:p>
        </p:txBody>
      </p:sp>
      <p:sp>
        <p:nvSpPr>
          <p:cNvPr id="8" name="AutoShape 4" descr="Î£ÏÎµÏÎ¹ÎºÎ® ÎµÎ¹ÎºÏÎ½Î±">
            <a:extLst>
              <a:ext uri="{FF2B5EF4-FFF2-40B4-BE49-F238E27FC236}">
                <a16:creationId xmlns="" xmlns:a16="http://schemas.microsoft.com/office/drawing/2014/main" id="{2F96F665-986E-4B59-8698-FCB4FCACCC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2" name="Picture 8" descr="Î£ÏÎµÏÎ¹ÎºÎ® ÎµÎ¹ÎºÏÎ½Î±">
            <a:extLst>
              <a:ext uri="{FF2B5EF4-FFF2-40B4-BE49-F238E27FC236}">
                <a16:creationId xmlns="" xmlns:a16="http://schemas.microsoft.com/office/drawing/2014/main" id="{0A4D9FCF-C66B-4875-BE02-08ECA698BC8F}"/>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549978" y="586717"/>
            <a:ext cx="4135094" cy="2318817"/>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ÎÏÎ¿ÏÎ­Î»ÎµÏÎ¼Î± ÎµÎ¹ÎºÏÎ½Î±Ï Î³Î¹Î± management black white images">
            <a:extLst>
              <a:ext uri="{FF2B5EF4-FFF2-40B4-BE49-F238E27FC236}">
                <a16:creationId xmlns="" xmlns:a16="http://schemas.microsoft.com/office/drawing/2014/main" id="{588710DE-D64E-4555-94B3-BFB3110DA285}"/>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549979" y="569933"/>
            <a:ext cx="4135094" cy="2335601"/>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ÎÏÎ¿ÏÎ­Î»ÎµÏÎ¼Î± ÎµÎ¹ÎºÏÎ½Î±Ï Î³Î¹Î± management black white images">
            <a:extLst>
              <a:ext uri="{FF2B5EF4-FFF2-40B4-BE49-F238E27FC236}">
                <a16:creationId xmlns="" xmlns:a16="http://schemas.microsoft.com/office/drawing/2014/main" id="{856492AC-1230-44A3-862E-9B34CFD99B75}"/>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549977" y="569933"/>
            <a:ext cx="4135094" cy="233560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Εικόνα 19">
            <a:extLst>
              <a:ext uri="{FF2B5EF4-FFF2-40B4-BE49-F238E27FC236}">
                <a16:creationId xmlns="" xmlns:a16="http://schemas.microsoft.com/office/drawing/2014/main" id="{68CBDFD5-0F23-4DA2-AFF6-1D1673776322}"/>
              </a:ext>
            </a:extLst>
          </p:cNvPr>
          <p:cNvPicPr>
            <a:picLocks noChangeAspect="1" noChangeArrowheads="1"/>
          </p:cNvPicPr>
          <p:nvPr/>
        </p:nvPicPr>
        <p:blipFill>
          <a:blip r:embed="rId7" cstate="print"/>
          <a:srcRect/>
          <a:stretch>
            <a:fillRect/>
          </a:stretch>
        </p:blipFill>
        <p:spPr>
          <a:xfrm>
            <a:off x="7557482" y="552567"/>
            <a:ext cx="4223716" cy="23356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Ομάδα 30" descr="Βέλη επεξήγησης&#10;"/>
          <p:cNvGrpSpPr/>
          <p:nvPr/>
        </p:nvGrpSpPr>
        <p:grpSpPr>
          <a:xfrm>
            <a:off x="2557699" y="1985709"/>
            <a:ext cx="486907" cy="173138"/>
            <a:chOff x="10085433" y="2368574"/>
            <a:chExt cx="1470538" cy="648934"/>
          </a:xfrm>
        </p:grpSpPr>
        <p:cxnSp>
          <p:nvCxnSpPr>
            <p:cNvPr id="28" name="Ευθεία γραμμή σύνδεσης 27"/>
            <p:cNvCxnSpPr/>
            <p:nvPr/>
          </p:nvCxnSpPr>
          <p:spPr>
            <a:xfrm flipH="1">
              <a:off x="10235525" y="2412045"/>
              <a:ext cx="132044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rot="18000000" flipH="1">
              <a:off x="9760966" y="2693041"/>
              <a:ext cx="6489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40</a:t>
            </a:fld>
            <a:endParaRPr lang="el-GR" dirty="0"/>
          </a:p>
        </p:txBody>
      </p:sp>
      <p:graphicFrame>
        <p:nvGraphicFramePr>
          <p:cNvPr id="15" name="Γράφημα 14">
            <a:extLst>
              <a:ext uri="{FF2B5EF4-FFF2-40B4-BE49-F238E27FC236}">
                <a16:creationId xmlns="" xmlns:a16="http://schemas.microsoft.com/office/drawing/2014/main" id="{195F8DE2-0EEC-4730-BF34-585F05891205}"/>
              </a:ext>
            </a:extLst>
          </p:cNvPr>
          <p:cNvGraphicFramePr/>
          <p:nvPr>
            <p:extLst>
              <p:ext uri="{D42A27DB-BD31-4B8C-83A1-F6EECF244321}">
                <p14:modId xmlns="" xmlns:p14="http://schemas.microsoft.com/office/powerpoint/2010/main" val="4200155555"/>
              </p:ext>
            </p:extLst>
          </p:nvPr>
        </p:nvGraphicFramePr>
        <p:xfrm>
          <a:off x="483461" y="2089005"/>
          <a:ext cx="3428505" cy="2696359"/>
        </p:xfrm>
        <a:graphic>
          <a:graphicData uri="http://schemas.openxmlformats.org/drawingml/2006/chart">
            <c:chart xmlns:c="http://schemas.openxmlformats.org/drawingml/2006/chart" xmlns:r="http://schemas.openxmlformats.org/officeDocument/2006/relationships" r:id="rId3"/>
          </a:graphicData>
        </a:graphic>
      </p:graphicFrame>
      <p:sp>
        <p:nvSpPr>
          <p:cNvPr id="41" name="Θέση κειμένου 80">
            <a:extLst>
              <a:ext uri="{FF2B5EF4-FFF2-40B4-BE49-F238E27FC236}">
                <a16:creationId xmlns="" xmlns:a16="http://schemas.microsoft.com/office/drawing/2014/main" id="{DA4E3D09-6D3D-41BC-A441-C4155533DBA0}"/>
              </a:ext>
            </a:extLst>
          </p:cNvPr>
          <p:cNvSpPr txBox="1"/>
          <p:nvPr/>
        </p:nvSpPr>
        <p:spPr>
          <a:xfrm>
            <a:off x="978274" y="590952"/>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b="1" dirty="0">
                <a:solidFill>
                  <a:schemeClr val="tx1">
                    <a:lumMod val="65000"/>
                    <a:lumOff val="35000"/>
                  </a:schemeClr>
                </a:solidFill>
              </a:rPr>
              <a:t>Μάνατζερ πρώτης </a:t>
            </a:r>
            <a:r>
              <a:rPr lang="el-GR" b="1" u="sng" dirty="0">
                <a:solidFill>
                  <a:schemeClr val="tx1">
                    <a:lumMod val="65000"/>
                    <a:lumOff val="35000"/>
                  </a:schemeClr>
                </a:solidFill>
              </a:rPr>
              <a:t>βαθμίδας</a:t>
            </a:r>
          </a:p>
        </p:txBody>
      </p:sp>
      <p:grpSp>
        <p:nvGrpSpPr>
          <p:cNvPr id="42" name="Ομάδα 41" descr="Βέλη επεξήγησης&#10;">
            <a:extLst>
              <a:ext uri="{FF2B5EF4-FFF2-40B4-BE49-F238E27FC236}">
                <a16:creationId xmlns="" xmlns:a16="http://schemas.microsoft.com/office/drawing/2014/main" id="{314B979D-1E40-4F90-A882-A09D854FE932}"/>
              </a:ext>
            </a:extLst>
          </p:cNvPr>
          <p:cNvGrpSpPr/>
          <p:nvPr/>
        </p:nvGrpSpPr>
        <p:grpSpPr>
          <a:xfrm flipH="1">
            <a:off x="811367" y="2237841"/>
            <a:ext cx="553793" cy="234904"/>
            <a:chOff x="10085433" y="2368574"/>
            <a:chExt cx="1482680" cy="648934"/>
          </a:xfrm>
        </p:grpSpPr>
        <p:cxnSp>
          <p:nvCxnSpPr>
            <p:cNvPr id="45" name="Ευθεία γραμμή σύνδεσης 44">
              <a:extLst>
                <a:ext uri="{FF2B5EF4-FFF2-40B4-BE49-F238E27FC236}">
                  <a16:creationId xmlns="" xmlns:a16="http://schemas.microsoft.com/office/drawing/2014/main" id="{A3D6F5AF-F78D-4E90-9B59-4D2E0D32EEA0}"/>
                </a:ext>
              </a:extLst>
            </p:cNvPr>
            <p:cNvCxnSpPr/>
            <p:nvPr/>
          </p:nvCxnSpPr>
          <p:spPr>
            <a:xfrm flipH="1">
              <a:off x="10247666" y="2412045"/>
              <a:ext cx="132044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Ευθεία γραμμή σύνδεσης 45">
              <a:extLst>
                <a:ext uri="{FF2B5EF4-FFF2-40B4-BE49-F238E27FC236}">
                  <a16:creationId xmlns="" xmlns:a16="http://schemas.microsoft.com/office/drawing/2014/main" id="{23D3CE5E-A02E-4D6C-8917-AD7160A963F6}"/>
                </a:ext>
              </a:extLst>
            </p:cNvPr>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7" name="Ομάδα 46">
            <a:extLst>
              <a:ext uri="{FF2B5EF4-FFF2-40B4-BE49-F238E27FC236}">
                <a16:creationId xmlns="" xmlns:a16="http://schemas.microsoft.com/office/drawing/2014/main" id="{F35F800E-0CF3-463C-9555-5E9E71BF1C56}"/>
              </a:ext>
            </a:extLst>
          </p:cNvPr>
          <p:cNvGrpSpPr/>
          <p:nvPr/>
        </p:nvGrpSpPr>
        <p:grpSpPr>
          <a:xfrm>
            <a:off x="281041" y="1673060"/>
            <a:ext cx="1060652" cy="407760"/>
            <a:chOff x="635303" y="1504110"/>
            <a:chExt cx="2391394" cy="674258"/>
          </a:xfrm>
        </p:grpSpPr>
        <p:sp>
          <p:nvSpPr>
            <p:cNvPr id="48" name="Θέση κειμένου 80">
              <a:extLst>
                <a:ext uri="{FF2B5EF4-FFF2-40B4-BE49-F238E27FC236}">
                  <a16:creationId xmlns="" xmlns:a16="http://schemas.microsoft.com/office/drawing/2014/main" id="{2C9CFF4B-5D79-4252-968E-9F0F4F2127B8}"/>
                </a:ext>
              </a:extLst>
            </p:cNvPr>
            <p:cNvSpPr txBox="1"/>
            <p:nvPr/>
          </p:nvSpPr>
          <p:spPr>
            <a:xfrm>
              <a:off x="1245085" y="1905605"/>
              <a:ext cx="793405" cy="272763"/>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400" dirty="0">
                  <a:solidFill>
                    <a:schemeClr val="tx1">
                      <a:lumMod val="75000"/>
                      <a:lumOff val="25000"/>
                    </a:schemeClr>
                  </a:solidFill>
                </a:rPr>
                <a:t>24%</a:t>
              </a:r>
              <a:r>
                <a:rPr lang="el-GR" sz="1400" noProof="1">
                  <a:solidFill>
                    <a:schemeClr val="tx1">
                      <a:lumMod val="75000"/>
                      <a:lumOff val="25000"/>
                    </a:schemeClr>
                  </a:solidFill>
                </a:rPr>
                <a:t> </a:t>
              </a:r>
            </a:p>
          </p:txBody>
        </p:sp>
        <p:sp>
          <p:nvSpPr>
            <p:cNvPr id="49" name="Θέση κειμένου 80">
              <a:extLst>
                <a:ext uri="{FF2B5EF4-FFF2-40B4-BE49-F238E27FC236}">
                  <a16:creationId xmlns="" xmlns:a16="http://schemas.microsoft.com/office/drawing/2014/main" id="{1DF6A477-2338-4982-BE25-17CC986FD77C}"/>
                </a:ext>
              </a:extLst>
            </p:cNvPr>
            <p:cNvSpPr txBox="1"/>
            <p:nvPr/>
          </p:nvSpPr>
          <p:spPr>
            <a:xfrm>
              <a:off x="635303" y="1504110"/>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500" dirty="0">
                  <a:solidFill>
                    <a:schemeClr val="tx1">
                      <a:lumMod val="75000"/>
                      <a:lumOff val="25000"/>
                    </a:schemeClr>
                  </a:solidFill>
                </a:rPr>
                <a:t>Οργάνωση </a:t>
              </a:r>
            </a:p>
          </p:txBody>
        </p:sp>
      </p:grpSp>
      <p:grpSp>
        <p:nvGrpSpPr>
          <p:cNvPr id="51" name="Ομάδα 50">
            <a:extLst>
              <a:ext uri="{FF2B5EF4-FFF2-40B4-BE49-F238E27FC236}">
                <a16:creationId xmlns="" xmlns:a16="http://schemas.microsoft.com/office/drawing/2014/main" id="{3073CD53-5E2F-4230-ABDD-C5E4255BA370}"/>
              </a:ext>
            </a:extLst>
          </p:cNvPr>
          <p:cNvGrpSpPr/>
          <p:nvPr/>
        </p:nvGrpSpPr>
        <p:grpSpPr>
          <a:xfrm>
            <a:off x="2518258" y="1491519"/>
            <a:ext cx="1060652" cy="407759"/>
            <a:chOff x="635303" y="1504111"/>
            <a:chExt cx="2391394" cy="674257"/>
          </a:xfrm>
        </p:grpSpPr>
        <p:sp>
          <p:nvSpPr>
            <p:cNvPr id="52" name="Θέση κειμένου 80">
              <a:extLst>
                <a:ext uri="{FF2B5EF4-FFF2-40B4-BE49-F238E27FC236}">
                  <a16:creationId xmlns="" xmlns:a16="http://schemas.microsoft.com/office/drawing/2014/main" id="{DFA511E4-A223-472F-BDD4-97CAB1C2C2A2}"/>
                </a:ext>
              </a:extLst>
            </p:cNvPr>
            <p:cNvSpPr txBox="1"/>
            <p:nvPr/>
          </p:nvSpPr>
          <p:spPr>
            <a:xfrm>
              <a:off x="1245085" y="1905605"/>
              <a:ext cx="793405" cy="272763"/>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400" dirty="0">
                  <a:solidFill>
                    <a:schemeClr val="tx1">
                      <a:lumMod val="75000"/>
                      <a:lumOff val="25000"/>
                    </a:schemeClr>
                  </a:solidFill>
                </a:rPr>
                <a:t>51%</a:t>
              </a:r>
              <a:r>
                <a:rPr lang="el-GR" sz="1400" noProof="1">
                  <a:solidFill>
                    <a:schemeClr val="tx1">
                      <a:lumMod val="75000"/>
                      <a:lumOff val="25000"/>
                    </a:schemeClr>
                  </a:solidFill>
                </a:rPr>
                <a:t> </a:t>
              </a:r>
            </a:p>
          </p:txBody>
        </p:sp>
        <p:sp>
          <p:nvSpPr>
            <p:cNvPr id="53" name="Θέση κειμένου 80">
              <a:extLst>
                <a:ext uri="{FF2B5EF4-FFF2-40B4-BE49-F238E27FC236}">
                  <a16:creationId xmlns="" xmlns:a16="http://schemas.microsoft.com/office/drawing/2014/main" id="{6DD10D3D-3FB2-4D15-B9D8-D45BA5EA94CC}"/>
                </a:ext>
              </a:extLst>
            </p:cNvPr>
            <p:cNvSpPr txBox="1"/>
            <p:nvPr/>
          </p:nvSpPr>
          <p:spPr>
            <a:xfrm>
              <a:off x="635303" y="1504111"/>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500" dirty="0">
                  <a:solidFill>
                    <a:schemeClr val="tx1">
                      <a:lumMod val="75000"/>
                      <a:lumOff val="25000"/>
                    </a:schemeClr>
                  </a:solidFill>
                </a:rPr>
                <a:t>Καθοδήγηση </a:t>
              </a:r>
            </a:p>
          </p:txBody>
        </p:sp>
      </p:grpSp>
      <p:grpSp>
        <p:nvGrpSpPr>
          <p:cNvPr id="54" name="Ομάδα 53" descr="Βέλη επεξήγησης&#10;">
            <a:extLst>
              <a:ext uri="{FF2B5EF4-FFF2-40B4-BE49-F238E27FC236}">
                <a16:creationId xmlns="" xmlns:a16="http://schemas.microsoft.com/office/drawing/2014/main" id="{81D27A80-B214-4F2A-A962-93462BAE2F7C}"/>
              </a:ext>
            </a:extLst>
          </p:cNvPr>
          <p:cNvGrpSpPr/>
          <p:nvPr/>
        </p:nvGrpSpPr>
        <p:grpSpPr>
          <a:xfrm flipH="1" flipV="1">
            <a:off x="378507" y="3766369"/>
            <a:ext cx="531369" cy="212048"/>
            <a:chOff x="10085433" y="2368574"/>
            <a:chExt cx="1482680" cy="648934"/>
          </a:xfrm>
        </p:grpSpPr>
        <p:cxnSp>
          <p:nvCxnSpPr>
            <p:cNvPr id="55" name="Ευθεία γραμμή σύνδεσης 54">
              <a:extLst>
                <a:ext uri="{FF2B5EF4-FFF2-40B4-BE49-F238E27FC236}">
                  <a16:creationId xmlns="" xmlns:a16="http://schemas.microsoft.com/office/drawing/2014/main" id="{365F331F-8F68-4C93-8121-FE21A2CF0F2A}"/>
                </a:ext>
              </a:extLst>
            </p:cNvPr>
            <p:cNvCxnSpPr/>
            <p:nvPr/>
          </p:nvCxnSpPr>
          <p:spPr>
            <a:xfrm flipH="1">
              <a:off x="10247666" y="2412045"/>
              <a:ext cx="132044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Ευθεία γραμμή σύνδεσης 55">
              <a:extLst>
                <a:ext uri="{FF2B5EF4-FFF2-40B4-BE49-F238E27FC236}">
                  <a16:creationId xmlns="" xmlns:a16="http://schemas.microsoft.com/office/drawing/2014/main" id="{30AEEEE3-8406-4A6D-8A2F-FA75C9DFCB18}"/>
                </a:ext>
              </a:extLst>
            </p:cNvPr>
            <p:cNvCxnSpPr/>
            <p:nvPr/>
          </p:nvCxnSpPr>
          <p:spPr>
            <a:xfrm rot="18000000" flipH="1">
              <a:off x="9760966" y="2693041"/>
              <a:ext cx="64893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7" name="Ομάδα 56">
            <a:extLst>
              <a:ext uri="{FF2B5EF4-FFF2-40B4-BE49-F238E27FC236}">
                <a16:creationId xmlns="" xmlns:a16="http://schemas.microsoft.com/office/drawing/2014/main" id="{BCBC1F0A-06AF-4770-BBF8-DD95D0282E73}"/>
              </a:ext>
            </a:extLst>
          </p:cNvPr>
          <p:cNvGrpSpPr/>
          <p:nvPr/>
        </p:nvGrpSpPr>
        <p:grpSpPr>
          <a:xfrm>
            <a:off x="-206900" y="4083430"/>
            <a:ext cx="1686839" cy="407760"/>
            <a:chOff x="635303" y="1504110"/>
            <a:chExt cx="2391394" cy="674258"/>
          </a:xfrm>
        </p:grpSpPr>
        <p:sp>
          <p:nvSpPr>
            <p:cNvPr id="58" name="Θέση κειμένου 80">
              <a:extLst>
                <a:ext uri="{FF2B5EF4-FFF2-40B4-BE49-F238E27FC236}">
                  <a16:creationId xmlns="" xmlns:a16="http://schemas.microsoft.com/office/drawing/2014/main" id="{0F33D78F-1DD5-44E5-A7D3-C628C8445A42}"/>
                </a:ext>
              </a:extLst>
            </p:cNvPr>
            <p:cNvSpPr txBox="1"/>
            <p:nvPr/>
          </p:nvSpPr>
          <p:spPr>
            <a:xfrm>
              <a:off x="1245085" y="1905605"/>
              <a:ext cx="793405" cy="272763"/>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400" dirty="0">
                  <a:solidFill>
                    <a:schemeClr val="tx1">
                      <a:lumMod val="75000"/>
                      <a:lumOff val="25000"/>
                    </a:schemeClr>
                  </a:solidFill>
                </a:rPr>
                <a:t>15%</a:t>
              </a:r>
              <a:r>
                <a:rPr lang="el-GR" sz="1400" noProof="1">
                  <a:solidFill>
                    <a:schemeClr val="tx1">
                      <a:lumMod val="75000"/>
                      <a:lumOff val="25000"/>
                    </a:schemeClr>
                  </a:solidFill>
                </a:rPr>
                <a:t> </a:t>
              </a:r>
            </a:p>
          </p:txBody>
        </p:sp>
        <p:sp>
          <p:nvSpPr>
            <p:cNvPr id="59" name="Θέση κειμένου 80">
              <a:extLst>
                <a:ext uri="{FF2B5EF4-FFF2-40B4-BE49-F238E27FC236}">
                  <a16:creationId xmlns="" xmlns:a16="http://schemas.microsoft.com/office/drawing/2014/main" id="{6437A2E7-3966-4FF3-A4B1-A6767508BFB1}"/>
                </a:ext>
              </a:extLst>
            </p:cNvPr>
            <p:cNvSpPr txBox="1"/>
            <p:nvPr/>
          </p:nvSpPr>
          <p:spPr>
            <a:xfrm>
              <a:off x="635303" y="1504110"/>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500" dirty="0" err="1">
                  <a:solidFill>
                    <a:schemeClr val="tx1">
                      <a:lumMod val="75000"/>
                      <a:lumOff val="25000"/>
                    </a:schemeClr>
                  </a:solidFill>
                </a:rPr>
                <a:t>Προγρ</a:t>
              </a:r>
              <a:r>
                <a:rPr lang="el-GR" sz="1500" dirty="0">
                  <a:solidFill>
                    <a:schemeClr val="tx1">
                      <a:lumMod val="75000"/>
                      <a:lumOff val="25000"/>
                    </a:schemeClr>
                  </a:solidFill>
                </a:rPr>
                <a:t>/</a:t>
              </a:r>
              <a:r>
                <a:rPr lang="el-GR" sz="1500" dirty="0" err="1">
                  <a:solidFill>
                    <a:schemeClr val="tx1">
                      <a:lumMod val="75000"/>
                      <a:lumOff val="25000"/>
                    </a:schemeClr>
                  </a:solidFill>
                </a:rPr>
                <a:t>τισμός</a:t>
              </a:r>
              <a:r>
                <a:rPr lang="el-GR" sz="1500" dirty="0">
                  <a:solidFill>
                    <a:schemeClr val="tx1">
                      <a:lumMod val="75000"/>
                      <a:lumOff val="25000"/>
                    </a:schemeClr>
                  </a:solidFill>
                </a:rPr>
                <a:t> </a:t>
              </a:r>
            </a:p>
          </p:txBody>
        </p:sp>
      </p:grpSp>
      <p:grpSp>
        <p:nvGrpSpPr>
          <p:cNvPr id="63" name="Ομάδα 62" descr="Βέλη επεξήγησης&#10;">
            <a:extLst>
              <a:ext uri="{FF2B5EF4-FFF2-40B4-BE49-F238E27FC236}">
                <a16:creationId xmlns="" xmlns:a16="http://schemas.microsoft.com/office/drawing/2014/main" id="{623BACF5-C933-44C2-BE40-EE25C358F55D}"/>
              </a:ext>
            </a:extLst>
          </p:cNvPr>
          <p:cNvGrpSpPr/>
          <p:nvPr/>
        </p:nvGrpSpPr>
        <p:grpSpPr>
          <a:xfrm flipV="1">
            <a:off x="1894820" y="4694701"/>
            <a:ext cx="458895" cy="164955"/>
            <a:chOff x="10085436" y="2368575"/>
            <a:chExt cx="1482677" cy="648934"/>
          </a:xfrm>
        </p:grpSpPr>
        <p:cxnSp>
          <p:nvCxnSpPr>
            <p:cNvPr id="64" name="Ευθεία γραμμή σύνδεσης 63">
              <a:extLst>
                <a:ext uri="{FF2B5EF4-FFF2-40B4-BE49-F238E27FC236}">
                  <a16:creationId xmlns="" xmlns:a16="http://schemas.microsoft.com/office/drawing/2014/main" id="{135398F3-AE13-4B07-9742-05809EF69D17}"/>
                </a:ext>
              </a:extLst>
            </p:cNvPr>
            <p:cNvCxnSpPr/>
            <p:nvPr/>
          </p:nvCxnSpPr>
          <p:spPr>
            <a:xfrm flipH="1">
              <a:off x="10247666" y="2412045"/>
              <a:ext cx="132044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Ευθεία γραμμή σύνδεσης 64">
              <a:extLst>
                <a:ext uri="{FF2B5EF4-FFF2-40B4-BE49-F238E27FC236}">
                  <a16:creationId xmlns="" xmlns:a16="http://schemas.microsoft.com/office/drawing/2014/main" id="{AFB7CC3B-5EAB-4E75-962F-55E3C55AAED2}"/>
                </a:ext>
              </a:extLst>
            </p:cNvPr>
            <p:cNvCxnSpPr/>
            <p:nvPr/>
          </p:nvCxnSpPr>
          <p:spPr>
            <a:xfrm rot="18000000" flipH="1">
              <a:off x="9760969" y="2693042"/>
              <a:ext cx="64893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66" name="Ομάδα 65">
            <a:extLst>
              <a:ext uri="{FF2B5EF4-FFF2-40B4-BE49-F238E27FC236}">
                <a16:creationId xmlns="" xmlns:a16="http://schemas.microsoft.com/office/drawing/2014/main" id="{8EFE1A98-3C1A-43EA-9001-6C8D4CC5DF40}"/>
              </a:ext>
            </a:extLst>
          </p:cNvPr>
          <p:cNvGrpSpPr/>
          <p:nvPr/>
        </p:nvGrpSpPr>
        <p:grpSpPr>
          <a:xfrm>
            <a:off x="1426310" y="4975091"/>
            <a:ext cx="1686839" cy="407760"/>
            <a:chOff x="635303" y="1504110"/>
            <a:chExt cx="2391394" cy="674258"/>
          </a:xfrm>
        </p:grpSpPr>
        <p:sp>
          <p:nvSpPr>
            <p:cNvPr id="67" name="Θέση κειμένου 80">
              <a:extLst>
                <a:ext uri="{FF2B5EF4-FFF2-40B4-BE49-F238E27FC236}">
                  <a16:creationId xmlns="" xmlns:a16="http://schemas.microsoft.com/office/drawing/2014/main" id="{8555DD99-2657-4819-BE79-28D206A386EF}"/>
                </a:ext>
              </a:extLst>
            </p:cNvPr>
            <p:cNvSpPr txBox="1"/>
            <p:nvPr/>
          </p:nvSpPr>
          <p:spPr>
            <a:xfrm>
              <a:off x="1245085" y="1905605"/>
              <a:ext cx="793405" cy="272763"/>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400" dirty="0">
                  <a:solidFill>
                    <a:schemeClr val="tx1">
                      <a:lumMod val="75000"/>
                      <a:lumOff val="25000"/>
                    </a:schemeClr>
                  </a:solidFill>
                </a:rPr>
                <a:t>10%</a:t>
              </a:r>
              <a:r>
                <a:rPr lang="el-GR" sz="1400" noProof="1">
                  <a:solidFill>
                    <a:schemeClr val="tx1">
                      <a:lumMod val="75000"/>
                      <a:lumOff val="25000"/>
                    </a:schemeClr>
                  </a:solidFill>
                </a:rPr>
                <a:t> </a:t>
              </a:r>
            </a:p>
          </p:txBody>
        </p:sp>
        <p:sp>
          <p:nvSpPr>
            <p:cNvPr id="68" name="Θέση κειμένου 80">
              <a:extLst>
                <a:ext uri="{FF2B5EF4-FFF2-40B4-BE49-F238E27FC236}">
                  <a16:creationId xmlns="" xmlns:a16="http://schemas.microsoft.com/office/drawing/2014/main" id="{F46C4BA0-84C1-4B70-97F2-C7B97F6EC3CD}"/>
                </a:ext>
              </a:extLst>
            </p:cNvPr>
            <p:cNvSpPr txBox="1"/>
            <p:nvPr/>
          </p:nvSpPr>
          <p:spPr>
            <a:xfrm>
              <a:off x="635303" y="1504110"/>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500" dirty="0">
                  <a:solidFill>
                    <a:schemeClr val="tx1">
                      <a:lumMod val="75000"/>
                      <a:lumOff val="25000"/>
                    </a:schemeClr>
                  </a:solidFill>
                </a:rPr>
                <a:t>Έλεγχος </a:t>
              </a:r>
            </a:p>
          </p:txBody>
        </p:sp>
      </p:grpSp>
      <p:grpSp>
        <p:nvGrpSpPr>
          <p:cNvPr id="98" name="Ομάδα 97" descr="Βέλη επεξήγησης&#10;">
            <a:extLst>
              <a:ext uri="{FF2B5EF4-FFF2-40B4-BE49-F238E27FC236}">
                <a16:creationId xmlns="" xmlns:a16="http://schemas.microsoft.com/office/drawing/2014/main" id="{B81EB7BC-F3C4-4EF9-98D0-A26262785D01}"/>
              </a:ext>
            </a:extLst>
          </p:cNvPr>
          <p:cNvGrpSpPr/>
          <p:nvPr/>
        </p:nvGrpSpPr>
        <p:grpSpPr>
          <a:xfrm>
            <a:off x="6944470" y="1997429"/>
            <a:ext cx="486907" cy="173138"/>
            <a:chOff x="10085433" y="2368574"/>
            <a:chExt cx="1470538" cy="648934"/>
          </a:xfrm>
        </p:grpSpPr>
        <p:cxnSp>
          <p:nvCxnSpPr>
            <p:cNvPr id="99" name="Ευθεία γραμμή σύνδεσης 98">
              <a:extLst>
                <a:ext uri="{FF2B5EF4-FFF2-40B4-BE49-F238E27FC236}">
                  <a16:creationId xmlns="" xmlns:a16="http://schemas.microsoft.com/office/drawing/2014/main" id="{5786DEC2-DF91-4411-B445-A80453E04812}"/>
                </a:ext>
              </a:extLst>
            </p:cNvPr>
            <p:cNvCxnSpPr/>
            <p:nvPr/>
          </p:nvCxnSpPr>
          <p:spPr>
            <a:xfrm flipH="1">
              <a:off x="10235525" y="2412045"/>
              <a:ext cx="132044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Ευθεία γραμμή σύνδεσης 99">
              <a:extLst>
                <a:ext uri="{FF2B5EF4-FFF2-40B4-BE49-F238E27FC236}">
                  <a16:creationId xmlns="" xmlns:a16="http://schemas.microsoft.com/office/drawing/2014/main" id="{88805DCE-F312-4C4C-BCB0-5423CB918994}"/>
                </a:ext>
              </a:extLst>
            </p:cNvPr>
            <p:cNvCxnSpPr/>
            <p:nvPr/>
          </p:nvCxnSpPr>
          <p:spPr>
            <a:xfrm rot="18000000" flipH="1">
              <a:off x="9760966" y="2693041"/>
              <a:ext cx="6489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1" name="Γράφημα 100">
            <a:extLst>
              <a:ext uri="{FF2B5EF4-FFF2-40B4-BE49-F238E27FC236}">
                <a16:creationId xmlns="" xmlns:a16="http://schemas.microsoft.com/office/drawing/2014/main" id="{3CCA0888-C96A-460C-B74F-0313D56B82DE}"/>
              </a:ext>
            </a:extLst>
          </p:cNvPr>
          <p:cNvGraphicFramePr/>
          <p:nvPr>
            <p:extLst>
              <p:ext uri="{D42A27DB-BD31-4B8C-83A1-F6EECF244321}">
                <p14:modId xmlns="" xmlns:p14="http://schemas.microsoft.com/office/powerpoint/2010/main" val="502014909"/>
              </p:ext>
            </p:extLst>
          </p:nvPr>
        </p:nvGraphicFramePr>
        <p:xfrm>
          <a:off x="4730534" y="2115566"/>
          <a:ext cx="3428505" cy="2696359"/>
        </p:xfrm>
        <a:graphic>
          <a:graphicData uri="http://schemas.openxmlformats.org/drawingml/2006/chart">
            <c:chart xmlns:c="http://schemas.openxmlformats.org/drawingml/2006/chart" xmlns:r="http://schemas.openxmlformats.org/officeDocument/2006/relationships" r:id="rId4"/>
          </a:graphicData>
        </a:graphic>
      </p:graphicFrame>
      <p:sp>
        <p:nvSpPr>
          <p:cNvPr id="102" name="Θέση κειμένου 80">
            <a:extLst>
              <a:ext uri="{FF2B5EF4-FFF2-40B4-BE49-F238E27FC236}">
                <a16:creationId xmlns="" xmlns:a16="http://schemas.microsoft.com/office/drawing/2014/main" id="{93E1D8C8-249C-4A7B-B1AE-870782D31349}"/>
              </a:ext>
            </a:extLst>
          </p:cNvPr>
          <p:cNvSpPr txBox="1"/>
          <p:nvPr/>
        </p:nvSpPr>
        <p:spPr>
          <a:xfrm>
            <a:off x="5267433" y="589889"/>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b="1" dirty="0">
                <a:solidFill>
                  <a:schemeClr val="tx1">
                    <a:lumMod val="65000"/>
                    <a:lumOff val="35000"/>
                  </a:schemeClr>
                </a:solidFill>
              </a:rPr>
              <a:t>Μάνατζερ μεσαίας </a:t>
            </a:r>
            <a:r>
              <a:rPr lang="el-GR" b="1" u="sng" dirty="0">
                <a:solidFill>
                  <a:schemeClr val="tx1">
                    <a:lumMod val="65000"/>
                    <a:lumOff val="35000"/>
                  </a:schemeClr>
                </a:solidFill>
              </a:rPr>
              <a:t>βαθμίδας</a:t>
            </a:r>
          </a:p>
        </p:txBody>
      </p:sp>
      <p:grpSp>
        <p:nvGrpSpPr>
          <p:cNvPr id="103" name="Ομάδα 102" descr="Βέλη επεξήγησης&#10;">
            <a:extLst>
              <a:ext uri="{FF2B5EF4-FFF2-40B4-BE49-F238E27FC236}">
                <a16:creationId xmlns="" xmlns:a16="http://schemas.microsoft.com/office/drawing/2014/main" id="{8C242B75-9324-4D37-B38F-D32536C319AE}"/>
              </a:ext>
            </a:extLst>
          </p:cNvPr>
          <p:cNvGrpSpPr/>
          <p:nvPr/>
        </p:nvGrpSpPr>
        <p:grpSpPr>
          <a:xfrm flipH="1">
            <a:off x="4916784" y="2249561"/>
            <a:ext cx="553793" cy="234904"/>
            <a:chOff x="10085433" y="2368574"/>
            <a:chExt cx="1482680" cy="648934"/>
          </a:xfrm>
        </p:grpSpPr>
        <p:cxnSp>
          <p:nvCxnSpPr>
            <p:cNvPr id="104" name="Ευθεία γραμμή σύνδεσης 103">
              <a:extLst>
                <a:ext uri="{FF2B5EF4-FFF2-40B4-BE49-F238E27FC236}">
                  <a16:creationId xmlns="" xmlns:a16="http://schemas.microsoft.com/office/drawing/2014/main" id="{6C18487D-BA82-4EEC-822B-881D15907D1B}"/>
                </a:ext>
              </a:extLst>
            </p:cNvPr>
            <p:cNvCxnSpPr/>
            <p:nvPr/>
          </p:nvCxnSpPr>
          <p:spPr>
            <a:xfrm flipH="1">
              <a:off x="10247666" y="2412045"/>
              <a:ext cx="132044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5" name="Ευθεία γραμμή σύνδεσης 104">
              <a:extLst>
                <a:ext uri="{FF2B5EF4-FFF2-40B4-BE49-F238E27FC236}">
                  <a16:creationId xmlns="" xmlns:a16="http://schemas.microsoft.com/office/drawing/2014/main" id="{E69D549A-5C8D-4B9F-AAA1-B6FFFBA77489}"/>
                </a:ext>
              </a:extLst>
            </p:cNvPr>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06" name="Ομάδα 105">
            <a:extLst>
              <a:ext uri="{FF2B5EF4-FFF2-40B4-BE49-F238E27FC236}">
                <a16:creationId xmlns="" xmlns:a16="http://schemas.microsoft.com/office/drawing/2014/main" id="{375E3478-DAF1-4F26-B5DD-54C050E53A28}"/>
              </a:ext>
            </a:extLst>
          </p:cNvPr>
          <p:cNvGrpSpPr/>
          <p:nvPr/>
        </p:nvGrpSpPr>
        <p:grpSpPr>
          <a:xfrm>
            <a:off x="4624092" y="1713984"/>
            <a:ext cx="1060652" cy="407761"/>
            <a:chOff x="635303" y="1504109"/>
            <a:chExt cx="2391394" cy="674259"/>
          </a:xfrm>
        </p:grpSpPr>
        <p:sp>
          <p:nvSpPr>
            <p:cNvPr id="107" name="Θέση κειμένου 80">
              <a:extLst>
                <a:ext uri="{FF2B5EF4-FFF2-40B4-BE49-F238E27FC236}">
                  <a16:creationId xmlns="" xmlns:a16="http://schemas.microsoft.com/office/drawing/2014/main" id="{8F422648-88D2-4CFE-929D-C17D544CD32D}"/>
                </a:ext>
              </a:extLst>
            </p:cNvPr>
            <p:cNvSpPr txBox="1"/>
            <p:nvPr/>
          </p:nvSpPr>
          <p:spPr>
            <a:xfrm>
              <a:off x="1245085" y="1905605"/>
              <a:ext cx="793405" cy="272763"/>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400" dirty="0">
                  <a:solidFill>
                    <a:schemeClr val="tx1">
                      <a:lumMod val="75000"/>
                      <a:lumOff val="25000"/>
                    </a:schemeClr>
                  </a:solidFill>
                </a:rPr>
                <a:t>33%</a:t>
              </a:r>
              <a:r>
                <a:rPr lang="el-GR" sz="1400" noProof="1">
                  <a:solidFill>
                    <a:schemeClr val="tx1">
                      <a:lumMod val="75000"/>
                      <a:lumOff val="25000"/>
                    </a:schemeClr>
                  </a:solidFill>
                </a:rPr>
                <a:t> </a:t>
              </a:r>
            </a:p>
          </p:txBody>
        </p:sp>
        <p:sp>
          <p:nvSpPr>
            <p:cNvPr id="108" name="Θέση κειμένου 80">
              <a:extLst>
                <a:ext uri="{FF2B5EF4-FFF2-40B4-BE49-F238E27FC236}">
                  <a16:creationId xmlns="" xmlns:a16="http://schemas.microsoft.com/office/drawing/2014/main" id="{D69C17E1-BB67-47CB-8C0C-7017AD05D275}"/>
                </a:ext>
              </a:extLst>
            </p:cNvPr>
            <p:cNvSpPr txBox="1"/>
            <p:nvPr/>
          </p:nvSpPr>
          <p:spPr>
            <a:xfrm>
              <a:off x="635303" y="1504110"/>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500" dirty="0">
                  <a:solidFill>
                    <a:schemeClr val="tx1">
                      <a:lumMod val="75000"/>
                      <a:lumOff val="25000"/>
                    </a:schemeClr>
                  </a:solidFill>
                </a:rPr>
                <a:t>Οργάνωση </a:t>
              </a:r>
            </a:p>
          </p:txBody>
        </p:sp>
      </p:grpSp>
      <p:grpSp>
        <p:nvGrpSpPr>
          <p:cNvPr id="109" name="Ομάδα 108">
            <a:extLst>
              <a:ext uri="{FF2B5EF4-FFF2-40B4-BE49-F238E27FC236}">
                <a16:creationId xmlns="" xmlns:a16="http://schemas.microsoft.com/office/drawing/2014/main" id="{E6976117-664E-4D7B-A26C-FD976837187C}"/>
              </a:ext>
            </a:extLst>
          </p:cNvPr>
          <p:cNvGrpSpPr/>
          <p:nvPr/>
        </p:nvGrpSpPr>
        <p:grpSpPr>
          <a:xfrm>
            <a:off x="6905029" y="1503239"/>
            <a:ext cx="1060652" cy="407759"/>
            <a:chOff x="635303" y="1504111"/>
            <a:chExt cx="2391394" cy="674257"/>
          </a:xfrm>
        </p:grpSpPr>
        <p:sp>
          <p:nvSpPr>
            <p:cNvPr id="110" name="Θέση κειμένου 80">
              <a:extLst>
                <a:ext uri="{FF2B5EF4-FFF2-40B4-BE49-F238E27FC236}">
                  <a16:creationId xmlns="" xmlns:a16="http://schemas.microsoft.com/office/drawing/2014/main" id="{93E00CD8-0729-4C05-AD54-542355BB74F3}"/>
                </a:ext>
              </a:extLst>
            </p:cNvPr>
            <p:cNvSpPr txBox="1"/>
            <p:nvPr/>
          </p:nvSpPr>
          <p:spPr>
            <a:xfrm>
              <a:off x="1245085" y="1905605"/>
              <a:ext cx="793405" cy="272763"/>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400" dirty="0">
                  <a:solidFill>
                    <a:schemeClr val="tx1">
                      <a:lumMod val="75000"/>
                      <a:lumOff val="25000"/>
                    </a:schemeClr>
                  </a:solidFill>
                </a:rPr>
                <a:t>36%</a:t>
              </a:r>
              <a:r>
                <a:rPr lang="el-GR" sz="1400" noProof="1">
                  <a:solidFill>
                    <a:schemeClr val="tx1">
                      <a:lumMod val="75000"/>
                      <a:lumOff val="25000"/>
                    </a:schemeClr>
                  </a:solidFill>
                </a:rPr>
                <a:t> </a:t>
              </a:r>
            </a:p>
          </p:txBody>
        </p:sp>
        <p:sp>
          <p:nvSpPr>
            <p:cNvPr id="111" name="Θέση κειμένου 80">
              <a:extLst>
                <a:ext uri="{FF2B5EF4-FFF2-40B4-BE49-F238E27FC236}">
                  <a16:creationId xmlns="" xmlns:a16="http://schemas.microsoft.com/office/drawing/2014/main" id="{E8EB97D4-599C-4BFE-B53A-7A1DE2704631}"/>
                </a:ext>
              </a:extLst>
            </p:cNvPr>
            <p:cNvSpPr txBox="1"/>
            <p:nvPr/>
          </p:nvSpPr>
          <p:spPr>
            <a:xfrm>
              <a:off x="635303" y="1504111"/>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500" dirty="0">
                  <a:solidFill>
                    <a:schemeClr val="tx1">
                      <a:lumMod val="75000"/>
                      <a:lumOff val="25000"/>
                    </a:schemeClr>
                  </a:solidFill>
                </a:rPr>
                <a:t>Καθοδήγηση </a:t>
              </a:r>
            </a:p>
          </p:txBody>
        </p:sp>
      </p:grpSp>
      <p:grpSp>
        <p:nvGrpSpPr>
          <p:cNvPr id="112" name="Ομάδα 111" descr="Βέλη επεξήγησης&#10;">
            <a:extLst>
              <a:ext uri="{FF2B5EF4-FFF2-40B4-BE49-F238E27FC236}">
                <a16:creationId xmlns="" xmlns:a16="http://schemas.microsoft.com/office/drawing/2014/main" id="{6518648A-0A6C-4D7A-A144-28CC3EBAAEEA}"/>
              </a:ext>
            </a:extLst>
          </p:cNvPr>
          <p:cNvGrpSpPr/>
          <p:nvPr/>
        </p:nvGrpSpPr>
        <p:grpSpPr>
          <a:xfrm flipH="1" flipV="1">
            <a:off x="4992078" y="4408864"/>
            <a:ext cx="531369" cy="212048"/>
            <a:chOff x="10085433" y="2368574"/>
            <a:chExt cx="1482680" cy="648934"/>
          </a:xfrm>
        </p:grpSpPr>
        <p:cxnSp>
          <p:nvCxnSpPr>
            <p:cNvPr id="113" name="Ευθεία γραμμή σύνδεσης 112">
              <a:extLst>
                <a:ext uri="{FF2B5EF4-FFF2-40B4-BE49-F238E27FC236}">
                  <a16:creationId xmlns="" xmlns:a16="http://schemas.microsoft.com/office/drawing/2014/main" id="{A0AAE181-CB16-4AE2-B580-F81799649D3B}"/>
                </a:ext>
              </a:extLst>
            </p:cNvPr>
            <p:cNvCxnSpPr/>
            <p:nvPr/>
          </p:nvCxnSpPr>
          <p:spPr>
            <a:xfrm flipH="1">
              <a:off x="10247666" y="2412045"/>
              <a:ext cx="132044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4" name="Ευθεία γραμμή σύνδεσης 113">
              <a:extLst>
                <a:ext uri="{FF2B5EF4-FFF2-40B4-BE49-F238E27FC236}">
                  <a16:creationId xmlns="" xmlns:a16="http://schemas.microsoft.com/office/drawing/2014/main" id="{C0C8C518-9E3A-4662-91F5-643CC5EC64BE}"/>
                </a:ext>
              </a:extLst>
            </p:cNvPr>
            <p:cNvCxnSpPr/>
            <p:nvPr/>
          </p:nvCxnSpPr>
          <p:spPr>
            <a:xfrm rot="18000000" flipH="1">
              <a:off x="9760966" y="2693041"/>
              <a:ext cx="64893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15" name="Ομάδα 114" descr="Βέλη επεξήγησης&#10;">
            <a:extLst>
              <a:ext uri="{FF2B5EF4-FFF2-40B4-BE49-F238E27FC236}">
                <a16:creationId xmlns="" xmlns:a16="http://schemas.microsoft.com/office/drawing/2014/main" id="{8058D921-327C-4EF1-A1CA-620A7037CBCE}"/>
              </a:ext>
            </a:extLst>
          </p:cNvPr>
          <p:cNvGrpSpPr/>
          <p:nvPr/>
        </p:nvGrpSpPr>
        <p:grpSpPr>
          <a:xfrm flipV="1">
            <a:off x="6917675" y="4623273"/>
            <a:ext cx="458895" cy="164955"/>
            <a:chOff x="10085436" y="2368575"/>
            <a:chExt cx="1482677" cy="648934"/>
          </a:xfrm>
        </p:grpSpPr>
        <p:cxnSp>
          <p:nvCxnSpPr>
            <p:cNvPr id="116" name="Ευθεία γραμμή σύνδεσης 115">
              <a:extLst>
                <a:ext uri="{FF2B5EF4-FFF2-40B4-BE49-F238E27FC236}">
                  <a16:creationId xmlns="" xmlns:a16="http://schemas.microsoft.com/office/drawing/2014/main" id="{BC02ECDC-383F-45FD-B63D-20F894E16B18}"/>
                </a:ext>
              </a:extLst>
            </p:cNvPr>
            <p:cNvCxnSpPr/>
            <p:nvPr/>
          </p:nvCxnSpPr>
          <p:spPr>
            <a:xfrm flipH="1">
              <a:off x="10247666" y="2412045"/>
              <a:ext cx="132044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7" name="Ευθεία γραμμή σύνδεσης 116">
              <a:extLst>
                <a:ext uri="{FF2B5EF4-FFF2-40B4-BE49-F238E27FC236}">
                  <a16:creationId xmlns="" xmlns:a16="http://schemas.microsoft.com/office/drawing/2014/main" id="{A94D1CF4-8182-41F5-B1FA-8F49CD1C279B}"/>
                </a:ext>
              </a:extLst>
            </p:cNvPr>
            <p:cNvCxnSpPr/>
            <p:nvPr/>
          </p:nvCxnSpPr>
          <p:spPr>
            <a:xfrm rot="18000000" flipH="1">
              <a:off x="9760969" y="2693042"/>
              <a:ext cx="64893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Ομάδα 117">
            <a:extLst>
              <a:ext uri="{FF2B5EF4-FFF2-40B4-BE49-F238E27FC236}">
                <a16:creationId xmlns="" xmlns:a16="http://schemas.microsoft.com/office/drawing/2014/main" id="{2BE128E3-57DB-4C81-90FF-0DE5F27BDE1C}"/>
              </a:ext>
            </a:extLst>
          </p:cNvPr>
          <p:cNvGrpSpPr/>
          <p:nvPr/>
        </p:nvGrpSpPr>
        <p:grpSpPr>
          <a:xfrm>
            <a:off x="6446379" y="4863169"/>
            <a:ext cx="1686839" cy="407760"/>
            <a:chOff x="635303" y="1504110"/>
            <a:chExt cx="2391394" cy="674258"/>
          </a:xfrm>
        </p:grpSpPr>
        <p:sp>
          <p:nvSpPr>
            <p:cNvPr id="119" name="Θέση κειμένου 80">
              <a:extLst>
                <a:ext uri="{FF2B5EF4-FFF2-40B4-BE49-F238E27FC236}">
                  <a16:creationId xmlns="" xmlns:a16="http://schemas.microsoft.com/office/drawing/2014/main" id="{58DC94E2-EF33-487B-AB4C-0D7747C6D946}"/>
                </a:ext>
              </a:extLst>
            </p:cNvPr>
            <p:cNvSpPr txBox="1"/>
            <p:nvPr/>
          </p:nvSpPr>
          <p:spPr>
            <a:xfrm>
              <a:off x="1245085" y="1905605"/>
              <a:ext cx="793405" cy="272763"/>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400" dirty="0">
                  <a:solidFill>
                    <a:schemeClr val="tx1">
                      <a:lumMod val="75000"/>
                      <a:lumOff val="25000"/>
                    </a:schemeClr>
                  </a:solidFill>
                </a:rPr>
                <a:t>13%</a:t>
              </a:r>
              <a:r>
                <a:rPr lang="el-GR" sz="1400" noProof="1">
                  <a:solidFill>
                    <a:schemeClr val="tx1">
                      <a:lumMod val="75000"/>
                      <a:lumOff val="25000"/>
                    </a:schemeClr>
                  </a:solidFill>
                </a:rPr>
                <a:t> </a:t>
              </a:r>
            </a:p>
          </p:txBody>
        </p:sp>
        <p:sp>
          <p:nvSpPr>
            <p:cNvPr id="120" name="Θέση κειμένου 80">
              <a:extLst>
                <a:ext uri="{FF2B5EF4-FFF2-40B4-BE49-F238E27FC236}">
                  <a16:creationId xmlns="" xmlns:a16="http://schemas.microsoft.com/office/drawing/2014/main" id="{F6387DD8-8E96-4C14-A928-D44218C48E65}"/>
                </a:ext>
              </a:extLst>
            </p:cNvPr>
            <p:cNvSpPr txBox="1"/>
            <p:nvPr/>
          </p:nvSpPr>
          <p:spPr>
            <a:xfrm>
              <a:off x="635303" y="1504110"/>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500" dirty="0">
                  <a:solidFill>
                    <a:schemeClr val="tx1">
                      <a:lumMod val="75000"/>
                      <a:lumOff val="25000"/>
                    </a:schemeClr>
                  </a:solidFill>
                </a:rPr>
                <a:t>Έλεγχος </a:t>
              </a:r>
            </a:p>
          </p:txBody>
        </p:sp>
      </p:grpSp>
      <p:grpSp>
        <p:nvGrpSpPr>
          <p:cNvPr id="121" name="Ομάδα 120" descr="Βέλη επεξήγησης&#10;">
            <a:extLst>
              <a:ext uri="{FF2B5EF4-FFF2-40B4-BE49-F238E27FC236}">
                <a16:creationId xmlns="" xmlns:a16="http://schemas.microsoft.com/office/drawing/2014/main" id="{E3A45919-A3D7-4D64-81A3-533B0BFF8FDB}"/>
              </a:ext>
            </a:extLst>
          </p:cNvPr>
          <p:cNvGrpSpPr/>
          <p:nvPr/>
        </p:nvGrpSpPr>
        <p:grpSpPr>
          <a:xfrm>
            <a:off x="10953771" y="1969298"/>
            <a:ext cx="486907" cy="173138"/>
            <a:chOff x="10085433" y="2368574"/>
            <a:chExt cx="1470538" cy="648934"/>
          </a:xfrm>
        </p:grpSpPr>
        <p:cxnSp>
          <p:nvCxnSpPr>
            <p:cNvPr id="122" name="Ευθεία γραμμή σύνδεσης 121">
              <a:extLst>
                <a:ext uri="{FF2B5EF4-FFF2-40B4-BE49-F238E27FC236}">
                  <a16:creationId xmlns="" xmlns:a16="http://schemas.microsoft.com/office/drawing/2014/main" id="{B957DA38-1CEB-4613-B368-B74A25EE9EC4}"/>
                </a:ext>
              </a:extLst>
            </p:cNvPr>
            <p:cNvCxnSpPr/>
            <p:nvPr/>
          </p:nvCxnSpPr>
          <p:spPr>
            <a:xfrm flipH="1">
              <a:off x="10235525" y="2412045"/>
              <a:ext cx="132044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Ευθεία γραμμή σύνδεσης 122">
              <a:extLst>
                <a:ext uri="{FF2B5EF4-FFF2-40B4-BE49-F238E27FC236}">
                  <a16:creationId xmlns="" xmlns:a16="http://schemas.microsoft.com/office/drawing/2014/main" id="{B3F6C690-689A-4FAD-ABA1-66773BC7E5C8}"/>
                </a:ext>
              </a:extLst>
            </p:cNvPr>
            <p:cNvCxnSpPr/>
            <p:nvPr/>
          </p:nvCxnSpPr>
          <p:spPr>
            <a:xfrm rot="18000000" flipH="1">
              <a:off x="9760966" y="2693041"/>
              <a:ext cx="6489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4" name="Γράφημα 123">
            <a:extLst>
              <a:ext uri="{FF2B5EF4-FFF2-40B4-BE49-F238E27FC236}">
                <a16:creationId xmlns="" xmlns:a16="http://schemas.microsoft.com/office/drawing/2014/main" id="{E9A2AA24-E271-4B91-8F37-7DDDE0E4D43E}"/>
              </a:ext>
            </a:extLst>
          </p:cNvPr>
          <p:cNvGraphicFramePr/>
          <p:nvPr>
            <p:extLst>
              <p:ext uri="{D42A27DB-BD31-4B8C-83A1-F6EECF244321}">
                <p14:modId xmlns="" xmlns:p14="http://schemas.microsoft.com/office/powerpoint/2010/main" val="3475775664"/>
              </p:ext>
            </p:extLst>
          </p:nvPr>
        </p:nvGraphicFramePr>
        <p:xfrm>
          <a:off x="8612243" y="2072594"/>
          <a:ext cx="3428505" cy="2696359"/>
        </p:xfrm>
        <a:graphic>
          <a:graphicData uri="http://schemas.openxmlformats.org/drawingml/2006/chart">
            <c:chart xmlns:c="http://schemas.openxmlformats.org/drawingml/2006/chart" xmlns:r="http://schemas.openxmlformats.org/officeDocument/2006/relationships" r:id="rId5"/>
          </a:graphicData>
        </a:graphic>
      </p:graphicFrame>
      <p:sp>
        <p:nvSpPr>
          <p:cNvPr id="125" name="Θέση κειμένου 80">
            <a:extLst>
              <a:ext uri="{FF2B5EF4-FFF2-40B4-BE49-F238E27FC236}">
                <a16:creationId xmlns="" xmlns:a16="http://schemas.microsoft.com/office/drawing/2014/main" id="{7AF6F118-4EDE-44E3-B82A-E66B8CF97A6B}"/>
              </a:ext>
            </a:extLst>
          </p:cNvPr>
          <p:cNvSpPr txBox="1"/>
          <p:nvPr/>
        </p:nvSpPr>
        <p:spPr>
          <a:xfrm>
            <a:off x="9521492" y="566454"/>
            <a:ext cx="1653720" cy="300893"/>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b="1" dirty="0">
                <a:solidFill>
                  <a:schemeClr val="tx1">
                    <a:lumMod val="65000"/>
                    <a:lumOff val="35000"/>
                  </a:schemeClr>
                </a:solidFill>
              </a:rPr>
              <a:t>Μάνατζερ </a:t>
            </a:r>
            <a:r>
              <a:rPr lang="el-GR" b="1" u="sng" dirty="0">
                <a:solidFill>
                  <a:schemeClr val="tx1">
                    <a:lumMod val="65000"/>
                    <a:lumOff val="35000"/>
                  </a:schemeClr>
                </a:solidFill>
              </a:rPr>
              <a:t>κορυφής</a:t>
            </a:r>
          </a:p>
        </p:txBody>
      </p:sp>
      <p:grpSp>
        <p:nvGrpSpPr>
          <p:cNvPr id="126" name="Ομάδα 125" descr="Βέλη επεξήγησης&#10;">
            <a:extLst>
              <a:ext uri="{FF2B5EF4-FFF2-40B4-BE49-F238E27FC236}">
                <a16:creationId xmlns="" xmlns:a16="http://schemas.microsoft.com/office/drawing/2014/main" id="{AD9F1F6C-F1FC-4C24-869B-F888E3396C88}"/>
              </a:ext>
            </a:extLst>
          </p:cNvPr>
          <p:cNvGrpSpPr/>
          <p:nvPr/>
        </p:nvGrpSpPr>
        <p:grpSpPr>
          <a:xfrm flipH="1">
            <a:off x="8839692" y="2233826"/>
            <a:ext cx="553793" cy="234904"/>
            <a:chOff x="10085433" y="2368574"/>
            <a:chExt cx="1482680" cy="648934"/>
          </a:xfrm>
        </p:grpSpPr>
        <p:cxnSp>
          <p:nvCxnSpPr>
            <p:cNvPr id="127" name="Ευθεία γραμμή σύνδεσης 126">
              <a:extLst>
                <a:ext uri="{FF2B5EF4-FFF2-40B4-BE49-F238E27FC236}">
                  <a16:creationId xmlns="" xmlns:a16="http://schemas.microsoft.com/office/drawing/2014/main" id="{E4823BBB-49C7-4FCF-AB44-EDC520CAF784}"/>
                </a:ext>
              </a:extLst>
            </p:cNvPr>
            <p:cNvCxnSpPr/>
            <p:nvPr/>
          </p:nvCxnSpPr>
          <p:spPr>
            <a:xfrm flipH="1">
              <a:off x="10247666" y="2412045"/>
              <a:ext cx="132044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8" name="Ευθεία γραμμή σύνδεσης 127">
              <a:extLst>
                <a:ext uri="{FF2B5EF4-FFF2-40B4-BE49-F238E27FC236}">
                  <a16:creationId xmlns="" xmlns:a16="http://schemas.microsoft.com/office/drawing/2014/main" id="{9C6E960F-0E44-4A4F-930C-3C5F668E6B40}"/>
                </a:ext>
              </a:extLst>
            </p:cNvPr>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9" name="Ομάδα 128">
            <a:extLst>
              <a:ext uri="{FF2B5EF4-FFF2-40B4-BE49-F238E27FC236}">
                <a16:creationId xmlns="" xmlns:a16="http://schemas.microsoft.com/office/drawing/2014/main" id="{87604E54-DACD-4E03-B153-F7B86848A64E}"/>
              </a:ext>
            </a:extLst>
          </p:cNvPr>
          <p:cNvGrpSpPr/>
          <p:nvPr/>
        </p:nvGrpSpPr>
        <p:grpSpPr>
          <a:xfrm>
            <a:off x="8576306" y="1755537"/>
            <a:ext cx="1060652" cy="608646"/>
            <a:chOff x="635303" y="1504110"/>
            <a:chExt cx="2391394" cy="1006436"/>
          </a:xfrm>
        </p:grpSpPr>
        <p:sp>
          <p:nvSpPr>
            <p:cNvPr id="130" name="Θέση κειμένου 80">
              <a:extLst>
                <a:ext uri="{FF2B5EF4-FFF2-40B4-BE49-F238E27FC236}">
                  <a16:creationId xmlns="" xmlns:a16="http://schemas.microsoft.com/office/drawing/2014/main" id="{614EB50D-C43C-4C82-8B37-00D13CCC38DA}"/>
                </a:ext>
              </a:extLst>
            </p:cNvPr>
            <p:cNvSpPr txBox="1"/>
            <p:nvPr/>
          </p:nvSpPr>
          <p:spPr>
            <a:xfrm>
              <a:off x="1245085" y="1905604"/>
              <a:ext cx="793405" cy="60494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400" dirty="0">
                  <a:solidFill>
                    <a:schemeClr val="tx1">
                      <a:lumMod val="75000"/>
                      <a:lumOff val="25000"/>
                    </a:schemeClr>
                  </a:solidFill>
                </a:rPr>
                <a:t>36%</a:t>
              </a:r>
              <a:r>
                <a:rPr lang="el-GR" sz="1400" noProof="1">
                  <a:solidFill>
                    <a:schemeClr val="tx1">
                      <a:lumMod val="75000"/>
                      <a:lumOff val="25000"/>
                    </a:schemeClr>
                  </a:solidFill>
                </a:rPr>
                <a:t> </a:t>
              </a:r>
            </a:p>
          </p:txBody>
        </p:sp>
        <p:sp>
          <p:nvSpPr>
            <p:cNvPr id="131" name="Θέση κειμένου 80">
              <a:extLst>
                <a:ext uri="{FF2B5EF4-FFF2-40B4-BE49-F238E27FC236}">
                  <a16:creationId xmlns="" xmlns:a16="http://schemas.microsoft.com/office/drawing/2014/main" id="{95FA62DB-FE00-4174-AA37-75C710EFD741}"/>
                </a:ext>
              </a:extLst>
            </p:cNvPr>
            <p:cNvSpPr txBox="1"/>
            <p:nvPr/>
          </p:nvSpPr>
          <p:spPr>
            <a:xfrm>
              <a:off x="635303" y="1504110"/>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500" dirty="0">
                  <a:solidFill>
                    <a:schemeClr val="tx1">
                      <a:lumMod val="75000"/>
                      <a:lumOff val="25000"/>
                    </a:schemeClr>
                  </a:solidFill>
                </a:rPr>
                <a:t>Οργάνωση </a:t>
              </a:r>
            </a:p>
          </p:txBody>
        </p:sp>
      </p:grpSp>
      <p:grpSp>
        <p:nvGrpSpPr>
          <p:cNvPr id="132" name="Ομάδα 131">
            <a:extLst>
              <a:ext uri="{FF2B5EF4-FFF2-40B4-BE49-F238E27FC236}">
                <a16:creationId xmlns="" xmlns:a16="http://schemas.microsoft.com/office/drawing/2014/main" id="{B81D4996-BF93-4B49-9E08-16A374A85014}"/>
              </a:ext>
            </a:extLst>
          </p:cNvPr>
          <p:cNvGrpSpPr/>
          <p:nvPr/>
        </p:nvGrpSpPr>
        <p:grpSpPr>
          <a:xfrm>
            <a:off x="10914330" y="1475108"/>
            <a:ext cx="1060652" cy="494743"/>
            <a:chOff x="635303" y="1504111"/>
            <a:chExt cx="2391394" cy="818091"/>
          </a:xfrm>
        </p:grpSpPr>
        <p:sp>
          <p:nvSpPr>
            <p:cNvPr id="133" name="Θέση κειμένου 80">
              <a:extLst>
                <a:ext uri="{FF2B5EF4-FFF2-40B4-BE49-F238E27FC236}">
                  <a16:creationId xmlns="" xmlns:a16="http://schemas.microsoft.com/office/drawing/2014/main" id="{52DA8D14-DF82-4E00-B071-139F5475F7E4}"/>
                </a:ext>
              </a:extLst>
            </p:cNvPr>
            <p:cNvSpPr txBox="1"/>
            <p:nvPr/>
          </p:nvSpPr>
          <p:spPr>
            <a:xfrm>
              <a:off x="1245085" y="1905604"/>
              <a:ext cx="793405" cy="416598"/>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400" dirty="0">
                  <a:solidFill>
                    <a:schemeClr val="tx1">
                      <a:lumMod val="75000"/>
                      <a:lumOff val="25000"/>
                    </a:schemeClr>
                  </a:solidFill>
                </a:rPr>
                <a:t>22%</a:t>
              </a:r>
              <a:r>
                <a:rPr lang="el-GR" sz="1400" noProof="1">
                  <a:solidFill>
                    <a:schemeClr val="tx1">
                      <a:lumMod val="75000"/>
                      <a:lumOff val="25000"/>
                    </a:schemeClr>
                  </a:solidFill>
                </a:rPr>
                <a:t> </a:t>
              </a:r>
            </a:p>
          </p:txBody>
        </p:sp>
        <p:sp>
          <p:nvSpPr>
            <p:cNvPr id="134" name="Θέση κειμένου 80">
              <a:extLst>
                <a:ext uri="{FF2B5EF4-FFF2-40B4-BE49-F238E27FC236}">
                  <a16:creationId xmlns="" xmlns:a16="http://schemas.microsoft.com/office/drawing/2014/main" id="{1C145D4F-2E4B-4FD8-8108-4243F0C74662}"/>
                </a:ext>
              </a:extLst>
            </p:cNvPr>
            <p:cNvSpPr txBox="1"/>
            <p:nvPr/>
          </p:nvSpPr>
          <p:spPr>
            <a:xfrm>
              <a:off x="635303" y="1504111"/>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500" dirty="0">
                  <a:solidFill>
                    <a:schemeClr val="tx1">
                      <a:lumMod val="75000"/>
                      <a:lumOff val="25000"/>
                    </a:schemeClr>
                  </a:solidFill>
                </a:rPr>
                <a:t>Καθοδήγηση </a:t>
              </a:r>
            </a:p>
          </p:txBody>
        </p:sp>
      </p:grpSp>
      <p:grpSp>
        <p:nvGrpSpPr>
          <p:cNvPr id="135" name="Ομάδα 134" descr="Βέλη επεξήγησης&#10;">
            <a:extLst>
              <a:ext uri="{FF2B5EF4-FFF2-40B4-BE49-F238E27FC236}">
                <a16:creationId xmlns="" xmlns:a16="http://schemas.microsoft.com/office/drawing/2014/main" id="{D2D8EAEE-58DE-4C20-B7A2-448983B2791E}"/>
              </a:ext>
            </a:extLst>
          </p:cNvPr>
          <p:cNvGrpSpPr/>
          <p:nvPr/>
        </p:nvGrpSpPr>
        <p:grpSpPr>
          <a:xfrm flipH="1" flipV="1">
            <a:off x="9256202" y="4541859"/>
            <a:ext cx="531369" cy="212048"/>
            <a:chOff x="10085433" y="2368574"/>
            <a:chExt cx="1482680" cy="648934"/>
          </a:xfrm>
        </p:grpSpPr>
        <p:cxnSp>
          <p:nvCxnSpPr>
            <p:cNvPr id="136" name="Ευθεία γραμμή σύνδεσης 135">
              <a:extLst>
                <a:ext uri="{FF2B5EF4-FFF2-40B4-BE49-F238E27FC236}">
                  <a16:creationId xmlns="" xmlns:a16="http://schemas.microsoft.com/office/drawing/2014/main" id="{75105059-786E-4CB8-8ED0-D5FFCC31A7A6}"/>
                </a:ext>
              </a:extLst>
            </p:cNvPr>
            <p:cNvCxnSpPr/>
            <p:nvPr/>
          </p:nvCxnSpPr>
          <p:spPr>
            <a:xfrm flipH="1">
              <a:off x="10247666" y="2412045"/>
              <a:ext cx="132044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7" name="Ευθεία γραμμή σύνδεσης 136">
              <a:extLst>
                <a:ext uri="{FF2B5EF4-FFF2-40B4-BE49-F238E27FC236}">
                  <a16:creationId xmlns="" xmlns:a16="http://schemas.microsoft.com/office/drawing/2014/main" id="{2AD22053-AC16-4011-A566-EAB0E01C6306}"/>
                </a:ext>
              </a:extLst>
            </p:cNvPr>
            <p:cNvCxnSpPr/>
            <p:nvPr/>
          </p:nvCxnSpPr>
          <p:spPr>
            <a:xfrm rot="18000000" flipH="1">
              <a:off x="9760966" y="2693041"/>
              <a:ext cx="64893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38" name="Ομάδα 137" descr="Βέλη επεξήγησης&#10;">
            <a:extLst>
              <a:ext uri="{FF2B5EF4-FFF2-40B4-BE49-F238E27FC236}">
                <a16:creationId xmlns="" xmlns:a16="http://schemas.microsoft.com/office/drawing/2014/main" id="{493B4BA2-8687-4838-B915-44C85DE2172D}"/>
              </a:ext>
            </a:extLst>
          </p:cNvPr>
          <p:cNvGrpSpPr/>
          <p:nvPr/>
        </p:nvGrpSpPr>
        <p:grpSpPr>
          <a:xfrm flipV="1">
            <a:off x="11450955" y="4000957"/>
            <a:ext cx="458895" cy="164955"/>
            <a:chOff x="10085436" y="2368575"/>
            <a:chExt cx="1482677" cy="648934"/>
          </a:xfrm>
        </p:grpSpPr>
        <p:cxnSp>
          <p:nvCxnSpPr>
            <p:cNvPr id="139" name="Ευθεία γραμμή σύνδεσης 138">
              <a:extLst>
                <a:ext uri="{FF2B5EF4-FFF2-40B4-BE49-F238E27FC236}">
                  <a16:creationId xmlns="" xmlns:a16="http://schemas.microsoft.com/office/drawing/2014/main" id="{1EBC887C-686F-4284-826B-B0BB56D7C087}"/>
                </a:ext>
              </a:extLst>
            </p:cNvPr>
            <p:cNvCxnSpPr/>
            <p:nvPr/>
          </p:nvCxnSpPr>
          <p:spPr>
            <a:xfrm flipH="1">
              <a:off x="10247666" y="2412045"/>
              <a:ext cx="132044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0" name="Ευθεία γραμμή σύνδεσης 139">
              <a:extLst>
                <a:ext uri="{FF2B5EF4-FFF2-40B4-BE49-F238E27FC236}">
                  <a16:creationId xmlns="" xmlns:a16="http://schemas.microsoft.com/office/drawing/2014/main" id="{67DE93A4-3620-49B5-9294-F33C7AF03DB5}"/>
                </a:ext>
              </a:extLst>
            </p:cNvPr>
            <p:cNvCxnSpPr/>
            <p:nvPr/>
          </p:nvCxnSpPr>
          <p:spPr>
            <a:xfrm rot="18000000" flipH="1">
              <a:off x="9760969" y="2693042"/>
              <a:ext cx="64893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41" name="Ομάδα 140">
            <a:extLst>
              <a:ext uri="{FF2B5EF4-FFF2-40B4-BE49-F238E27FC236}">
                <a16:creationId xmlns="" xmlns:a16="http://schemas.microsoft.com/office/drawing/2014/main" id="{98200A01-04E7-43F7-B653-FF88712946BB}"/>
              </a:ext>
            </a:extLst>
          </p:cNvPr>
          <p:cNvGrpSpPr/>
          <p:nvPr/>
        </p:nvGrpSpPr>
        <p:grpSpPr>
          <a:xfrm>
            <a:off x="10897722" y="4208111"/>
            <a:ext cx="1686839" cy="407760"/>
            <a:chOff x="635303" y="1504110"/>
            <a:chExt cx="2391394" cy="674258"/>
          </a:xfrm>
        </p:grpSpPr>
        <p:sp>
          <p:nvSpPr>
            <p:cNvPr id="142" name="Θέση κειμένου 80">
              <a:extLst>
                <a:ext uri="{FF2B5EF4-FFF2-40B4-BE49-F238E27FC236}">
                  <a16:creationId xmlns="" xmlns:a16="http://schemas.microsoft.com/office/drawing/2014/main" id="{48F92F25-FB0E-4293-8553-AFD6E4930A5F}"/>
                </a:ext>
              </a:extLst>
            </p:cNvPr>
            <p:cNvSpPr txBox="1"/>
            <p:nvPr/>
          </p:nvSpPr>
          <p:spPr>
            <a:xfrm>
              <a:off x="1245085" y="1905605"/>
              <a:ext cx="793405" cy="272763"/>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400" dirty="0">
                  <a:solidFill>
                    <a:schemeClr val="tx1">
                      <a:lumMod val="75000"/>
                      <a:lumOff val="25000"/>
                    </a:schemeClr>
                  </a:solidFill>
                </a:rPr>
                <a:t>14%</a:t>
              </a:r>
              <a:r>
                <a:rPr lang="el-GR" sz="1400" noProof="1">
                  <a:solidFill>
                    <a:schemeClr val="tx1">
                      <a:lumMod val="75000"/>
                      <a:lumOff val="25000"/>
                    </a:schemeClr>
                  </a:solidFill>
                </a:rPr>
                <a:t> </a:t>
              </a:r>
            </a:p>
          </p:txBody>
        </p:sp>
        <p:sp>
          <p:nvSpPr>
            <p:cNvPr id="143" name="Θέση κειμένου 80">
              <a:extLst>
                <a:ext uri="{FF2B5EF4-FFF2-40B4-BE49-F238E27FC236}">
                  <a16:creationId xmlns="" xmlns:a16="http://schemas.microsoft.com/office/drawing/2014/main" id="{B4640B50-938E-436A-A645-D0287A311C05}"/>
                </a:ext>
              </a:extLst>
            </p:cNvPr>
            <p:cNvSpPr txBox="1"/>
            <p:nvPr/>
          </p:nvSpPr>
          <p:spPr>
            <a:xfrm>
              <a:off x="635303" y="1504110"/>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500" dirty="0">
                  <a:solidFill>
                    <a:schemeClr val="tx1">
                      <a:lumMod val="75000"/>
                      <a:lumOff val="25000"/>
                    </a:schemeClr>
                  </a:solidFill>
                </a:rPr>
                <a:t>Έλεγχος </a:t>
              </a:r>
            </a:p>
          </p:txBody>
        </p:sp>
      </p:grpSp>
      <p:grpSp>
        <p:nvGrpSpPr>
          <p:cNvPr id="144" name="Ομάδα 143">
            <a:extLst>
              <a:ext uri="{FF2B5EF4-FFF2-40B4-BE49-F238E27FC236}">
                <a16:creationId xmlns="" xmlns:a16="http://schemas.microsoft.com/office/drawing/2014/main" id="{E31B4030-96D2-41ED-94DB-3F11A4A45BAF}"/>
              </a:ext>
            </a:extLst>
          </p:cNvPr>
          <p:cNvGrpSpPr/>
          <p:nvPr/>
        </p:nvGrpSpPr>
        <p:grpSpPr>
          <a:xfrm>
            <a:off x="4424014" y="4692417"/>
            <a:ext cx="1686838" cy="597485"/>
            <a:chOff x="635303" y="1504110"/>
            <a:chExt cx="2391394" cy="987979"/>
          </a:xfrm>
        </p:grpSpPr>
        <p:sp>
          <p:nvSpPr>
            <p:cNvPr id="145" name="Θέση κειμένου 80">
              <a:extLst>
                <a:ext uri="{FF2B5EF4-FFF2-40B4-BE49-F238E27FC236}">
                  <a16:creationId xmlns="" xmlns:a16="http://schemas.microsoft.com/office/drawing/2014/main" id="{C63CD9B7-6A37-4246-9E36-A68372899C93}"/>
                </a:ext>
              </a:extLst>
            </p:cNvPr>
            <p:cNvSpPr txBox="1"/>
            <p:nvPr/>
          </p:nvSpPr>
          <p:spPr>
            <a:xfrm>
              <a:off x="1245083" y="1905603"/>
              <a:ext cx="793405" cy="586486"/>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400" dirty="0">
                  <a:solidFill>
                    <a:schemeClr val="tx1">
                      <a:lumMod val="75000"/>
                      <a:lumOff val="25000"/>
                    </a:schemeClr>
                  </a:solidFill>
                </a:rPr>
                <a:t>18%</a:t>
              </a:r>
              <a:r>
                <a:rPr lang="el-GR" sz="1400" noProof="1">
                  <a:solidFill>
                    <a:schemeClr val="tx1">
                      <a:lumMod val="75000"/>
                      <a:lumOff val="25000"/>
                    </a:schemeClr>
                  </a:solidFill>
                </a:rPr>
                <a:t> </a:t>
              </a:r>
            </a:p>
          </p:txBody>
        </p:sp>
        <p:sp>
          <p:nvSpPr>
            <p:cNvPr id="146" name="Θέση κειμένου 80">
              <a:extLst>
                <a:ext uri="{FF2B5EF4-FFF2-40B4-BE49-F238E27FC236}">
                  <a16:creationId xmlns="" xmlns:a16="http://schemas.microsoft.com/office/drawing/2014/main" id="{A679399A-553D-40B9-9406-4D21266FF92A}"/>
                </a:ext>
              </a:extLst>
            </p:cNvPr>
            <p:cNvSpPr txBox="1"/>
            <p:nvPr/>
          </p:nvSpPr>
          <p:spPr>
            <a:xfrm>
              <a:off x="635303" y="1504110"/>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500" dirty="0" err="1">
                  <a:solidFill>
                    <a:schemeClr val="tx1">
                      <a:lumMod val="75000"/>
                      <a:lumOff val="25000"/>
                    </a:schemeClr>
                  </a:solidFill>
                </a:rPr>
                <a:t>Προγρ</a:t>
              </a:r>
              <a:r>
                <a:rPr lang="el-GR" sz="1500" dirty="0">
                  <a:solidFill>
                    <a:schemeClr val="tx1">
                      <a:lumMod val="75000"/>
                      <a:lumOff val="25000"/>
                    </a:schemeClr>
                  </a:solidFill>
                </a:rPr>
                <a:t>/</a:t>
              </a:r>
              <a:r>
                <a:rPr lang="el-GR" sz="1500" dirty="0" err="1">
                  <a:solidFill>
                    <a:schemeClr val="tx1">
                      <a:lumMod val="75000"/>
                      <a:lumOff val="25000"/>
                    </a:schemeClr>
                  </a:solidFill>
                </a:rPr>
                <a:t>τισμός</a:t>
              </a:r>
              <a:r>
                <a:rPr lang="el-GR" sz="1500" dirty="0">
                  <a:solidFill>
                    <a:schemeClr val="tx1">
                      <a:lumMod val="75000"/>
                      <a:lumOff val="25000"/>
                    </a:schemeClr>
                  </a:solidFill>
                </a:rPr>
                <a:t> </a:t>
              </a:r>
            </a:p>
          </p:txBody>
        </p:sp>
      </p:grpSp>
      <p:grpSp>
        <p:nvGrpSpPr>
          <p:cNvPr id="147" name="Ομάδα 146">
            <a:extLst>
              <a:ext uri="{FF2B5EF4-FFF2-40B4-BE49-F238E27FC236}">
                <a16:creationId xmlns="" xmlns:a16="http://schemas.microsoft.com/office/drawing/2014/main" id="{F291B5F5-83B0-47FD-BC63-4AF1120D80B0}"/>
              </a:ext>
            </a:extLst>
          </p:cNvPr>
          <p:cNvGrpSpPr/>
          <p:nvPr/>
        </p:nvGrpSpPr>
        <p:grpSpPr>
          <a:xfrm>
            <a:off x="8661514" y="4805314"/>
            <a:ext cx="1686838" cy="597485"/>
            <a:chOff x="635303" y="1504110"/>
            <a:chExt cx="2391394" cy="987979"/>
          </a:xfrm>
        </p:grpSpPr>
        <p:sp>
          <p:nvSpPr>
            <p:cNvPr id="148" name="Θέση κειμένου 80">
              <a:extLst>
                <a:ext uri="{FF2B5EF4-FFF2-40B4-BE49-F238E27FC236}">
                  <a16:creationId xmlns="" xmlns:a16="http://schemas.microsoft.com/office/drawing/2014/main" id="{5D10700A-D88C-418E-865B-05F8B17B4B00}"/>
                </a:ext>
              </a:extLst>
            </p:cNvPr>
            <p:cNvSpPr txBox="1"/>
            <p:nvPr/>
          </p:nvSpPr>
          <p:spPr>
            <a:xfrm>
              <a:off x="1245084" y="1905604"/>
              <a:ext cx="793405" cy="586485"/>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400" dirty="0">
                  <a:solidFill>
                    <a:schemeClr val="tx1">
                      <a:lumMod val="75000"/>
                      <a:lumOff val="25000"/>
                    </a:schemeClr>
                  </a:solidFill>
                </a:rPr>
                <a:t>28%</a:t>
              </a:r>
              <a:r>
                <a:rPr lang="el-GR" sz="1400" noProof="1">
                  <a:solidFill>
                    <a:schemeClr val="tx1">
                      <a:lumMod val="75000"/>
                      <a:lumOff val="25000"/>
                    </a:schemeClr>
                  </a:solidFill>
                </a:rPr>
                <a:t> </a:t>
              </a:r>
            </a:p>
          </p:txBody>
        </p:sp>
        <p:sp>
          <p:nvSpPr>
            <p:cNvPr id="149" name="Θέση κειμένου 80">
              <a:extLst>
                <a:ext uri="{FF2B5EF4-FFF2-40B4-BE49-F238E27FC236}">
                  <a16:creationId xmlns="" xmlns:a16="http://schemas.microsoft.com/office/drawing/2014/main" id="{0404BC1D-83F5-4BA2-9B94-B7CCAB48FF30}"/>
                </a:ext>
              </a:extLst>
            </p:cNvPr>
            <p:cNvSpPr txBox="1"/>
            <p:nvPr/>
          </p:nvSpPr>
          <p:spPr>
            <a:xfrm>
              <a:off x="635303" y="1504110"/>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500" dirty="0" err="1">
                  <a:solidFill>
                    <a:schemeClr val="tx1">
                      <a:lumMod val="75000"/>
                      <a:lumOff val="25000"/>
                    </a:schemeClr>
                  </a:solidFill>
                </a:rPr>
                <a:t>Προγρ</a:t>
              </a:r>
              <a:r>
                <a:rPr lang="el-GR" sz="1500" dirty="0">
                  <a:solidFill>
                    <a:schemeClr val="tx1">
                      <a:lumMod val="75000"/>
                      <a:lumOff val="25000"/>
                    </a:schemeClr>
                  </a:solidFill>
                </a:rPr>
                <a:t>/</a:t>
              </a:r>
              <a:r>
                <a:rPr lang="el-GR" sz="1500" dirty="0" err="1">
                  <a:solidFill>
                    <a:schemeClr val="tx1">
                      <a:lumMod val="75000"/>
                      <a:lumOff val="25000"/>
                    </a:schemeClr>
                  </a:solidFill>
                </a:rPr>
                <a:t>τισμός</a:t>
              </a:r>
              <a:r>
                <a:rPr lang="el-GR" sz="1500" dirty="0">
                  <a:solidFill>
                    <a:schemeClr val="tx1">
                      <a:lumMod val="75000"/>
                      <a:lumOff val="25000"/>
                    </a:schemeClr>
                  </a:solidFill>
                </a:rPr>
                <a:t> </a:t>
              </a:r>
            </a:p>
          </p:txBody>
        </p:sp>
      </p:grpSp>
      <p:sp>
        <p:nvSpPr>
          <p:cNvPr id="150" name="TextBox 37">
            <a:extLst>
              <a:ext uri="{FF2B5EF4-FFF2-40B4-BE49-F238E27FC236}">
                <a16:creationId xmlns="" xmlns:a16="http://schemas.microsoft.com/office/drawing/2014/main" id="{2FCF6DA5-D25A-4C7F-A298-71E36520D38D}"/>
              </a:ext>
            </a:extLst>
          </p:cNvPr>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extLst>
      <p:ext uri="{BB962C8B-B14F-4D97-AF65-F5344CB8AC3E}">
        <p14:creationId xmlns="" xmlns:p14="http://schemas.microsoft.com/office/powerpoint/2010/main" val="1860811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0" descr="Î£ÏÎµÏÎ¹ÎºÎ® ÎµÎ¹ÎºÏÎ½Î±">
            <a:extLst>
              <a:ext uri="{FF2B5EF4-FFF2-40B4-BE49-F238E27FC236}">
                <a16:creationId xmlns="" xmlns:a16="http://schemas.microsoft.com/office/drawing/2014/main" id="{2AB55A66-8FDA-4FC6-8C35-A402144D148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4231" y="252098"/>
            <a:ext cx="4720541" cy="631951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9" name="Ομάδα 18" descr="Θέση εικόνας"/>
          <p:cNvGrpSpPr/>
          <p:nvPr/>
        </p:nvGrpSpPr>
        <p:grpSpPr>
          <a:xfrm>
            <a:off x="323999" y="323998"/>
            <a:ext cx="4320000" cy="6120000"/>
            <a:chOff x="180000" y="180000"/>
            <a:chExt cx="4330700" cy="6292683"/>
          </a:xfrm>
        </p:grpSpPr>
        <p:sp>
          <p:nvSpPr>
            <p:cNvPr id="20"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3" name="Τίτλος 2"/>
          <p:cNvSpPr>
            <a:spLocks noGrp="1"/>
          </p:cNvSpPr>
          <p:nvPr>
            <p:ph type="title"/>
          </p:nvPr>
        </p:nvSpPr>
        <p:spPr>
          <a:xfrm>
            <a:off x="5286593" y="252098"/>
            <a:ext cx="6660100" cy="771525"/>
          </a:xfrm>
        </p:spPr>
        <p:txBody>
          <a:bodyPr rtlCol="0"/>
          <a:lstStyle/>
          <a:p>
            <a:pPr algn="ctr"/>
            <a:r>
              <a:rPr lang="en-US" sz="2800" b="1" dirty="0">
                <a:solidFill>
                  <a:schemeClr val="bg2">
                    <a:lumMod val="50000"/>
                  </a:schemeClr>
                </a:solidFill>
              </a:rPr>
              <a:t>H. Mintzberg</a:t>
            </a:r>
            <a:r>
              <a:rPr lang="en-US" dirty="0"/>
              <a:t/>
            </a:r>
            <a:br>
              <a:rPr lang="en-US" dirty="0"/>
            </a:br>
            <a:endParaRPr lang="el-GR" sz="2800" b="1" dirty="0">
              <a:solidFill>
                <a:schemeClr val="bg2">
                  <a:lumMod val="50000"/>
                </a:schemeClr>
              </a:solidFill>
            </a:endParaRPr>
          </a:p>
        </p:txBody>
      </p:sp>
      <p:sp>
        <p:nvSpPr>
          <p:cNvPr id="6" name="Θέση κειμένου 5"/>
          <p:cNvSpPr>
            <a:spLocks noGrp="1"/>
          </p:cNvSpPr>
          <p:nvPr>
            <p:ph type="body" sz="quarter" idx="35"/>
          </p:nvPr>
        </p:nvSpPr>
        <p:spPr>
          <a:xfrm>
            <a:off x="6434102" y="2888342"/>
            <a:ext cx="2008566" cy="360000"/>
          </a:xfrm>
        </p:spPr>
        <p:txBody>
          <a:bodyPr rtlCol="0"/>
          <a:lstStyle/>
          <a:p>
            <a:pPr algn="ctr"/>
            <a:r>
              <a:rPr lang="el-GR" b="1" dirty="0"/>
              <a:t>προγραμματισμός</a:t>
            </a:r>
          </a:p>
        </p:txBody>
      </p:sp>
      <p:sp>
        <p:nvSpPr>
          <p:cNvPr id="13" name="Θέση κειμένου 12"/>
          <p:cNvSpPr>
            <a:spLocks noGrp="1"/>
          </p:cNvSpPr>
          <p:nvPr>
            <p:ph type="body" sz="quarter" idx="45"/>
          </p:nvPr>
        </p:nvSpPr>
        <p:spPr>
          <a:xfrm>
            <a:off x="6417214" y="4686143"/>
            <a:ext cx="1872000" cy="360000"/>
          </a:xfrm>
        </p:spPr>
        <p:txBody>
          <a:bodyPr rtlCol="0"/>
          <a:lstStyle/>
          <a:p>
            <a:pPr algn="ctr"/>
            <a:r>
              <a:rPr lang="el-GR" b="1" dirty="0"/>
              <a:t>καθοδήγηση</a:t>
            </a:r>
          </a:p>
        </p:txBody>
      </p:sp>
      <p:sp>
        <p:nvSpPr>
          <p:cNvPr id="8" name="Θέση κειμένου 7"/>
          <p:cNvSpPr>
            <a:spLocks noGrp="1"/>
          </p:cNvSpPr>
          <p:nvPr>
            <p:ph type="body" sz="quarter" idx="37"/>
          </p:nvPr>
        </p:nvSpPr>
        <p:spPr>
          <a:xfrm>
            <a:off x="9899948" y="2951899"/>
            <a:ext cx="1872000" cy="360000"/>
          </a:xfrm>
        </p:spPr>
        <p:txBody>
          <a:bodyPr rtlCol="0"/>
          <a:lstStyle/>
          <a:p>
            <a:pPr algn="ctr"/>
            <a:r>
              <a:rPr lang="el-GR" b="1" dirty="0"/>
              <a:t>οργάνωση</a:t>
            </a:r>
          </a:p>
        </p:txBody>
      </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41</a:t>
            </a:fld>
            <a:endParaRPr lang="el-GR" dirty="0"/>
          </a:p>
        </p:txBody>
      </p:sp>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18" name="Γραφικό 17" descr="Φορητός υπολογιστής">
            <a:extLst>
              <a:ext uri="{FF2B5EF4-FFF2-40B4-BE49-F238E27FC236}">
                <a16:creationId xmlns="" xmlns:a16="http://schemas.microsoft.com/office/drawing/2014/main" id="{6844C0B5-8F60-4F4B-8E0B-5BEA678F30C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386117" y="2940035"/>
            <a:ext cx="409375" cy="409375"/>
          </a:xfrm>
          <a:prstGeom prst="rect">
            <a:avLst/>
          </a:prstGeom>
        </p:spPr>
      </p:pic>
      <p:pic>
        <p:nvPicPr>
          <p:cNvPr id="24" name="Γραφικό 23" descr="Λίστα">
            <a:extLst>
              <a:ext uri="{FF2B5EF4-FFF2-40B4-BE49-F238E27FC236}">
                <a16:creationId xmlns="" xmlns:a16="http://schemas.microsoft.com/office/drawing/2014/main" id="{96746A9A-F0E5-4B3B-8E5F-AC71E073A14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924692" y="2931414"/>
            <a:ext cx="360045" cy="360045"/>
          </a:xfrm>
          <a:prstGeom prst="rect">
            <a:avLst/>
          </a:prstGeom>
        </p:spPr>
      </p:pic>
      <p:sp>
        <p:nvSpPr>
          <p:cNvPr id="30" name="Θέση κειμένου 12">
            <a:extLst>
              <a:ext uri="{FF2B5EF4-FFF2-40B4-BE49-F238E27FC236}">
                <a16:creationId xmlns="" xmlns:a16="http://schemas.microsoft.com/office/drawing/2014/main" id="{A33AA4B3-3309-4EAA-8549-D376E3EE084F}"/>
              </a:ext>
            </a:extLst>
          </p:cNvPr>
          <p:cNvSpPr txBox="1">
            <a:spLocks/>
          </p:cNvSpPr>
          <p:nvPr/>
        </p:nvSpPr>
        <p:spPr>
          <a:xfrm>
            <a:off x="9899948" y="4670581"/>
            <a:ext cx="1872000"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b="1" dirty="0"/>
              <a:t>Έλεγχος</a:t>
            </a:r>
          </a:p>
        </p:txBody>
      </p:sp>
      <p:pic>
        <p:nvPicPr>
          <p:cNvPr id="33" name="Γραφικό 32" descr="Λέκτορας">
            <a:extLst>
              <a:ext uri="{FF2B5EF4-FFF2-40B4-BE49-F238E27FC236}">
                <a16:creationId xmlns="" xmlns:a16="http://schemas.microsoft.com/office/drawing/2014/main" id="{3441F8D1-6868-43CA-90F5-1D600A0A1F2D}"/>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883152" y="4691389"/>
            <a:ext cx="425691" cy="425691"/>
          </a:xfrm>
          <a:prstGeom prst="rect">
            <a:avLst/>
          </a:prstGeom>
        </p:spPr>
      </p:pic>
      <p:sp>
        <p:nvSpPr>
          <p:cNvPr id="35" name="Text Placeholder 24">
            <a:extLst>
              <a:ext uri="{FF2B5EF4-FFF2-40B4-BE49-F238E27FC236}">
                <a16:creationId xmlns="" xmlns:a16="http://schemas.microsoft.com/office/drawing/2014/main" id="{5C0379AE-ADF8-4A6D-B71B-4017BBED30C1}"/>
              </a:ext>
            </a:extLst>
          </p:cNvPr>
          <p:cNvSpPr txBox="1">
            <a:spLocks/>
          </p:cNvSpPr>
          <p:nvPr/>
        </p:nvSpPr>
        <p:spPr>
          <a:xfrm>
            <a:off x="6095998" y="5969521"/>
            <a:ext cx="5533589"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dirty="0"/>
              <a:t>έχουν ελάχιστη σχέση με την πραγματικότητα της καθημερινής ρουτίνας</a:t>
            </a:r>
          </a:p>
          <a:p>
            <a:pPr algn="ctr"/>
            <a:endParaRPr lang="el-GR" sz="1600" dirty="0"/>
          </a:p>
        </p:txBody>
      </p:sp>
      <p:pic>
        <p:nvPicPr>
          <p:cNvPr id="26" name="Θέση εικόνας 11" descr="Κοντινή εικόνα εσωτερικού υλικού δόμησης">
            <a:extLst>
              <a:ext uri="{FF2B5EF4-FFF2-40B4-BE49-F238E27FC236}">
                <a16:creationId xmlns="" xmlns:a16="http://schemas.microsoft.com/office/drawing/2014/main" id="{1344951B-F262-499D-AC6E-5991C9090702}"/>
              </a:ext>
            </a:extLst>
          </p:cNvPr>
          <p:cNvPicPr>
            <a:picLocks noChangeAspect="1"/>
          </p:cNvPicPr>
          <p:nvPr/>
        </p:nvPicPr>
        <p:blipFill>
          <a:blip r:embed="rId10"/>
          <a:stretch>
            <a:fillRect/>
          </a:stretch>
        </p:blipFill>
        <p:spPr>
          <a:xfrm>
            <a:off x="133557" y="252098"/>
            <a:ext cx="4728224" cy="6326648"/>
          </a:xfrm>
          <a:prstGeom prst="rect">
            <a:avLst/>
          </a:prstGeom>
        </p:spPr>
      </p:pic>
      <p:sp>
        <p:nvSpPr>
          <p:cNvPr id="27" name="Text Placeholder 24">
            <a:extLst>
              <a:ext uri="{FF2B5EF4-FFF2-40B4-BE49-F238E27FC236}">
                <a16:creationId xmlns="" xmlns:a16="http://schemas.microsoft.com/office/drawing/2014/main" id="{247E58C6-26CD-45BF-A569-15CCB9D231C4}"/>
              </a:ext>
            </a:extLst>
          </p:cNvPr>
          <p:cNvSpPr txBox="1">
            <a:spLocks/>
          </p:cNvSpPr>
          <p:nvPr/>
        </p:nvSpPr>
        <p:spPr>
          <a:xfrm>
            <a:off x="5905937" y="1140813"/>
            <a:ext cx="5866011"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dirty="0"/>
              <a:t>Σύμφωνα με τον H. </a:t>
            </a:r>
            <a:r>
              <a:rPr lang="el-GR" sz="1800" dirty="0" err="1"/>
              <a:t>Mintzberg</a:t>
            </a:r>
            <a:r>
              <a:rPr lang="el-GR" sz="1800" dirty="0"/>
              <a:t> οι τέσσερεις βασικές λειτουργίες της δουλειάς του μάνατζερ, όπως διατυπώθηκαν το 1916 από τον </a:t>
            </a:r>
            <a:r>
              <a:rPr lang="el-GR" sz="1800" dirty="0" err="1"/>
              <a:t>Henri</a:t>
            </a:r>
            <a:r>
              <a:rPr lang="el-GR" sz="1800" dirty="0"/>
              <a:t> </a:t>
            </a:r>
            <a:r>
              <a:rPr lang="el-GR" sz="1800" dirty="0" err="1"/>
              <a:t>Fayol</a:t>
            </a:r>
            <a:r>
              <a:rPr lang="el-GR" sz="1800" dirty="0"/>
              <a:t>:</a:t>
            </a:r>
          </a:p>
          <a:p>
            <a:pPr algn="ctr"/>
            <a:endParaRPr lang="el-GR" sz="1800" dirty="0"/>
          </a:p>
        </p:txBody>
      </p:sp>
      <p:pic>
        <p:nvPicPr>
          <p:cNvPr id="9" name="Γραφικό 8" descr="Μάτι">
            <a:extLst>
              <a:ext uri="{FF2B5EF4-FFF2-40B4-BE49-F238E27FC236}">
                <a16:creationId xmlns="" xmlns:a16="http://schemas.microsoft.com/office/drawing/2014/main" id="{B08AD792-CACF-42CA-8A19-E9226ED7E1BA}"/>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9363444" y="4623221"/>
            <a:ext cx="454720" cy="454720"/>
          </a:xfrm>
          <a:prstGeom prst="rect">
            <a:avLst/>
          </a:prstGeom>
        </p:spPr>
      </p:pic>
      <p:sp>
        <p:nvSpPr>
          <p:cNvPr id="25" name="Ορθογώνιο 6">
            <a:extLst>
              <a:ext uri="{FF2B5EF4-FFF2-40B4-BE49-F238E27FC236}">
                <a16:creationId xmlns="" xmlns:a16="http://schemas.microsoft.com/office/drawing/2014/main" id="{2B55E65F-031E-432E-B82E-B54D3CAE33A9}"/>
              </a:ext>
            </a:extLst>
          </p:cNvPr>
          <p:cNvSpPr/>
          <p:nvPr/>
        </p:nvSpPr>
        <p:spPr>
          <a:xfrm flipV="1">
            <a:off x="325417" y="436466"/>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Ορθογώνιο 6">
            <a:extLst>
              <a:ext uri="{FF2B5EF4-FFF2-40B4-BE49-F238E27FC236}">
                <a16:creationId xmlns="" xmlns:a16="http://schemas.microsoft.com/office/drawing/2014/main" id="{54755348-D6C5-4837-B058-28CF08BE7B1A}"/>
              </a:ext>
            </a:extLst>
          </p:cNvPr>
          <p:cNvSpPr/>
          <p:nvPr/>
        </p:nvSpPr>
        <p:spPr>
          <a:xfrm>
            <a:off x="295720" y="6214135"/>
            <a:ext cx="4320000" cy="177429"/>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 xmlns:p14="http://schemas.microsoft.com/office/powerpoint/2010/main" val="4024016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42</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6" name="Ορθογώνιο 6" descr="Πλαίσιο επισήμανσης.">
            <a:extLst>
              <a:ext uri="{FF2B5EF4-FFF2-40B4-BE49-F238E27FC236}">
                <a16:creationId xmlns="" xmlns:a16="http://schemas.microsoft.com/office/drawing/2014/main" id="{3B107386-7EC1-4010-A0E4-308297EA1080}"/>
              </a:ext>
            </a:extLst>
          </p:cNvPr>
          <p:cNvSpPr/>
          <p:nvPr/>
        </p:nvSpPr>
        <p:spPr>
          <a:xfrm rot="10800000" flipV="1">
            <a:off x="1175170" y="1462742"/>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 name="Τίτλος 2">
            <a:extLst>
              <a:ext uri="{FF2B5EF4-FFF2-40B4-BE49-F238E27FC236}">
                <a16:creationId xmlns="" xmlns:a16="http://schemas.microsoft.com/office/drawing/2014/main" id="{003781B8-1F07-4497-832B-76CC563A2DB5}"/>
              </a:ext>
            </a:extLst>
          </p:cNvPr>
          <p:cNvSpPr>
            <a:spLocks noGrp="1"/>
          </p:cNvSpPr>
          <p:nvPr>
            <p:ph type="title"/>
          </p:nvPr>
        </p:nvSpPr>
        <p:spPr>
          <a:xfrm>
            <a:off x="2791441" y="259156"/>
            <a:ext cx="6609117" cy="619223"/>
          </a:xfrm>
        </p:spPr>
        <p:txBody>
          <a:bodyPr rtlCol="0"/>
          <a:lstStyle/>
          <a:p>
            <a:r>
              <a:rPr lang="el-GR" sz="2800" b="1" dirty="0"/>
              <a:t>Βασικοί ρόλοι των μάνατζερ (</a:t>
            </a:r>
            <a:r>
              <a:rPr lang="el-GR" sz="2800" b="1" dirty="0" err="1"/>
              <a:t>H.Mintzberg</a:t>
            </a:r>
            <a:r>
              <a:rPr lang="el-GR" sz="2800" b="1" dirty="0"/>
              <a:t>)</a:t>
            </a:r>
            <a:br>
              <a:rPr lang="el-GR" sz="2800" b="1" dirty="0"/>
            </a:br>
            <a:endParaRPr lang="el-GR" sz="2800" b="1" dirty="0"/>
          </a:p>
        </p:txBody>
      </p:sp>
      <p:sp>
        <p:nvSpPr>
          <p:cNvPr id="8" name="Θέση κειμένου 5">
            <a:extLst>
              <a:ext uri="{FF2B5EF4-FFF2-40B4-BE49-F238E27FC236}">
                <a16:creationId xmlns="" xmlns:a16="http://schemas.microsoft.com/office/drawing/2014/main" id="{11C59700-D8D5-45EB-8121-D0AD4F7604A4}"/>
              </a:ext>
            </a:extLst>
          </p:cNvPr>
          <p:cNvSpPr txBox="1">
            <a:spLocks/>
          </p:cNvSpPr>
          <p:nvPr/>
        </p:nvSpPr>
        <p:spPr>
          <a:xfrm>
            <a:off x="1328993" y="1057497"/>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Διαπροσωπικοί ρόλοι</a:t>
            </a:r>
            <a:endParaRPr lang="el-GR" dirty="0"/>
          </a:p>
        </p:txBody>
      </p:sp>
      <p:sp>
        <p:nvSpPr>
          <p:cNvPr id="9" name="Text Placeholder 24">
            <a:extLst>
              <a:ext uri="{FF2B5EF4-FFF2-40B4-BE49-F238E27FC236}">
                <a16:creationId xmlns="" xmlns:a16="http://schemas.microsoft.com/office/drawing/2014/main" id="{2A94E4AC-3624-4571-B1C5-4715AC642C31}"/>
              </a:ext>
            </a:extLst>
          </p:cNvPr>
          <p:cNvSpPr txBox="1">
            <a:spLocks/>
          </p:cNvSpPr>
          <p:nvPr/>
        </p:nvSpPr>
        <p:spPr>
          <a:xfrm>
            <a:off x="376916" y="1647117"/>
            <a:ext cx="4172280" cy="247653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Περιλαμβάνουν αλληλεπιδράσεις με ανθρώπους εντός και εκτός της μονάδας εργασίας και</a:t>
            </a:r>
            <a:r>
              <a:rPr lang="el-GR" sz="1600" b="1" dirty="0"/>
              <a:t> </a:t>
            </a:r>
            <a:r>
              <a:rPr lang="el-GR" sz="1600" dirty="0"/>
              <a:t> αφορούν τις ακόλουθες τρεις λειτουργίες: του </a:t>
            </a:r>
            <a:r>
              <a:rPr lang="el-GR" sz="1600" b="1" dirty="0">
                <a:solidFill>
                  <a:schemeClr val="accent3">
                    <a:lumMod val="75000"/>
                  </a:schemeClr>
                </a:solidFill>
              </a:rPr>
              <a:t>κατ’ επίφαση επικεφαλής</a:t>
            </a:r>
            <a:r>
              <a:rPr lang="el-GR" sz="1600" dirty="0"/>
              <a:t> ή ρόλος «βιτρίνας», </a:t>
            </a:r>
            <a:r>
              <a:rPr lang="el-GR" sz="1600" dirty="0" err="1"/>
              <a:t>figurehead</a:t>
            </a:r>
            <a:r>
              <a:rPr lang="el-GR" sz="1600" dirty="0"/>
              <a:t>, (η εκτέλεση τελετουργικών ρόλων), του</a:t>
            </a:r>
            <a:r>
              <a:rPr lang="el-GR" sz="1600" b="1" dirty="0"/>
              <a:t> </a:t>
            </a:r>
            <a:r>
              <a:rPr lang="el-GR" sz="1600" b="1" dirty="0">
                <a:solidFill>
                  <a:schemeClr val="accent3">
                    <a:lumMod val="75000"/>
                  </a:schemeClr>
                </a:solidFill>
              </a:rPr>
              <a:t>ηγέτη</a:t>
            </a:r>
            <a:r>
              <a:rPr lang="el-GR" sz="1600" dirty="0"/>
              <a:t>, </a:t>
            </a:r>
            <a:r>
              <a:rPr lang="el-GR" sz="1600" dirty="0" err="1"/>
              <a:t>leader</a:t>
            </a:r>
            <a:r>
              <a:rPr lang="el-GR" sz="1600" dirty="0"/>
              <a:t>, (πρόσληψη, εκπαίδευση και υποκίνηση ανθρώπινου δυναμικού) και του </a:t>
            </a:r>
            <a:r>
              <a:rPr lang="el-GR" sz="1600" b="1" dirty="0">
                <a:solidFill>
                  <a:schemeClr val="accent3">
                    <a:lumMod val="75000"/>
                  </a:schemeClr>
                </a:solidFill>
              </a:rPr>
              <a:t>συνδέσμου</a:t>
            </a:r>
            <a:r>
              <a:rPr lang="el-GR" sz="1600" dirty="0">
                <a:solidFill>
                  <a:schemeClr val="accent3">
                    <a:lumMod val="75000"/>
                  </a:schemeClr>
                </a:solidFill>
              </a:rPr>
              <a:t> </a:t>
            </a:r>
            <a:r>
              <a:rPr lang="el-GR" sz="1600" dirty="0"/>
              <a:t>ή συνδετικού κρίκου, </a:t>
            </a:r>
            <a:r>
              <a:rPr lang="el-GR" sz="1600" dirty="0" err="1"/>
              <a:t>liaison</a:t>
            </a:r>
            <a:r>
              <a:rPr lang="el-GR" sz="1600" dirty="0"/>
              <a:t>,  (η δημιουργία προσωπικού δικτύου σχέσεων μέσα και έξω από την οργάνωση)</a:t>
            </a:r>
          </a:p>
        </p:txBody>
      </p:sp>
      <p:sp>
        <p:nvSpPr>
          <p:cNvPr id="11" name="Θέση κειμένου 5">
            <a:extLst>
              <a:ext uri="{FF2B5EF4-FFF2-40B4-BE49-F238E27FC236}">
                <a16:creationId xmlns="" xmlns:a16="http://schemas.microsoft.com/office/drawing/2014/main" id="{FF261858-DE18-4A3E-948F-B34640C771D1}"/>
              </a:ext>
            </a:extLst>
          </p:cNvPr>
          <p:cNvSpPr txBox="1">
            <a:spLocks/>
          </p:cNvSpPr>
          <p:nvPr/>
        </p:nvSpPr>
        <p:spPr>
          <a:xfrm>
            <a:off x="8748706" y="997640"/>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Πληροφοριακοί ή ενημερωτικοί ρόλοι</a:t>
            </a:r>
            <a:endParaRPr lang="el-GR" dirty="0"/>
          </a:p>
        </p:txBody>
      </p:sp>
      <p:sp>
        <p:nvSpPr>
          <p:cNvPr id="12" name="Ορθογώνιο 6" descr="Πλαίσιο επισήμανσης.">
            <a:extLst>
              <a:ext uri="{FF2B5EF4-FFF2-40B4-BE49-F238E27FC236}">
                <a16:creationId xmlns="" xmlns:a16="http://schemas.microsoft.com/office/drawing/2014/main" id="{07932BAD-5506-4A1F-8A7F-80DD13A72B60}"/>
              </a:ext>
            </a:extLst>
          </p:cNvPr>
          <p:cNvSpPr/>
          <p:nvPr/>
        </p:nvSpPr>
        <p:spPr>
          <a:xfrm rot="10800000" flipV="1">
            <a:off x="8522281" y="1559305"/>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Θέση κειμένου 5">
            <a:extLst>
              <a:ext uri="{FF2B5EF4-FFF2-40B4-BE49-F238E27FC236}">
                <a16:creationId xmlns="" xmlns:a16="http://schemas.microsoft.com/office/drawing/2014/main" id="{7C93DD18-7C4D-484D-B970-FC57DC41A8B4}"/>
              </a:ext>
            </a:extLst>
          </p:cNvPr>
          <p:cNvSpPr txBox="1">
            <a:spLocks/>
          </p:cNvSpPr>
          <p:nvPr/>
        </p:nvSpPr>
        <p:spPr>
          <a:xfrm>
            <a:off x="5378442" y="4284624"/>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Αποφασιστικοί ρόλοι</a:t>
            </a:r>
            <a:endParaRPr lang="el-GR" dirty="0"/>
          </a:p>
        </p:txBody>
      </p:sp>
      <p:sp>
        <p:nvSpPr>
          <p:cNvPr id="17" name="Ορθογώνιο 6" descr="Πλαίσιο επισήμανσης.">
            <a:extLst>
              <a:ext uri="{FF2B5EF4-FFF2-40B4-BE49-F238E27FC236}">
                <a16:creationId xmlns="" xmlns:a16="http://schemas.microsoft.com/office/drawing/2014/main" id="{1ED62A28-B2D9-49D4-9E18-9645000D7A81}"/>
              </a:ext>
            </a:extLst>
          </p:cNvPr>
          <p:cNvSpPr/>
          <p:nvPr/>
        </p:nvSpPr>
        <p:spPr>
          <a:xfrm rot="10800000" flipV="1">
            <a:off x="5224619" y="4750783"/>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30" name="Γραφικό 28" descr="Χρήστες">
            <a:extLst>
              <a:ext uri="{FF2B5EF4-FFF2-40B4-BE49-F238E27FC236}">
                <a16:creationId xmlns="" xmlns:a16="http://schemas.microsoft.com/office/drawing/2014/main" id="{785079DA-31E2-406F-9C11-9F2E07915981}"/>
              </a:ext>
            </a:extLst>
          </p:cNvPr>
          <p:cNvGrpSpPr/>
          <p:nvPr/>
        </p:nvGrpSpPr>
        <p:grpSpPr>
          <a:xfrm>
            <a:off x="489874" y="841674"/>
            <a:ext cx="596721" cy="596721"/>
            <a:chOff x="5499278" y="3049431"/>
            <a:chExt cx="596721" cy="596721"/>
          </a:xfrm>
          <a:solidFill>
            <a:schemeClr val="accent3">
              <a:lumMod val="75000"/>
            </a:schemeClr>
          </a:solidFill>
        </p:grpSpPr>
        <p:sp>
          <p:nvSpPr>
            <p:cNvPr id="31" name="Ελεύθερη σχεδίαση: Σχήμα 30">
              <a:extLst>
                <a:ext uri="{FF2B5EF4-FFF2-40B4-BE49-F238E27FC236}">
                  <a16:creationId xmlns="" xmlns:a16="http://schemas.microsoft.com/office/drawing/2014/main" id="{4A5D47EE-CA15-43CA-951D-CF7F38FAEC47}"/>
                </a:ext>
              </a:extLst>
            </p:cNvPr>
            <p:cNvSpPr/>
            <p:nvPr/>
          </p:nvSpPr>
          <p:spPr>
            <a:xfrm>
              <a:off x="5587854" y="3180275"/>
              <a:ext cx="118101" cy="118101"/>
            </a:xfrm>
            <a:custGeom>
              <a:avLst/>
              <a:gdLst>
                <a:gd name="connsiteX0" fmla="*/ 116547 w 118101"/>
                <a:gd name="connsiteY0" fmla="*/ 60604 h 118101"/>
                <a:gd name="connsiteX1" fmla="*/ 60604 w 118101"/>
                <a:gd name="connsiteY1" fmla="*/ 116547 h 118101"/>
                <a:gd name="connsiteX2" fmla="*/ 4662 w 118101"/>
                <a:gd name="connsiteY2" fmla="*/ 60604 h 118101"/>
                <a:gd name="connsiteX3" fmla="*/ 60604 w 118101"/>
                <a:gd name="connsiteY3" fmla="*/ 4662 h 118101"/>
                <a:gd name="connsiteX4" fmla="*/ 116547 w 118101"/>
                <a:gd name="connsiteY4" fmla="*/ 60604 h 118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01" h="118101">
                  <a:moveTo>
                    <a:pt x="116547" y="60604"/>
                  </a:moveTo>
                  <a:cubicBezTo>
                    <a:pt x="116547" y="91501"/>
                    <a:pt x="91501" y="116547"/>
                    <a:pt x="60604" y="116547"/>
                  </a:cubicBezTo>
                  <a:cubicBezTo>
                    <a:pt x="29708" y="116547"/>
                    <a:pt x="4662" y="91501"/>
                    <a:pt x="4662" y="60604"/>
                  </a:cubicBezTo>
                  <a:cubicBezTo>
                    <a:pt x="4662" y="29708"/>
                    <a:pt x="29708" y="4662"/>
                    <a:pt x="60604" y="4662"/>
                  </a:cubicBezTo>
                  <a:cubicBezTo>
                    <a:pt x="91501" y="4662"/>
                    <a:pt x="116547" y="29708"/>
                    <a:pt x="116547" y="60604"/>
                  </a:cubicBezTo>
                  <a:close/>
                </a:path>
              </a:pathLst>
            </a:custGeom>
            <a:grpFill/>
            <a:ln w="9525" cap="flat">
              <a:noFill/>
              <a:prstDash val="solid"/>
              <a:miter/>
            </a:ln>
          </p:spPr>
          <p:txBody>
            <a:bodyPr rtlCol="0" anchor="ctr"/>
            <a:lstStyle/>
            <a:p>
              <a:endParaRPr lang="el-GR"/>
            </a:p>
          </p:txBody>
        </p:sp>
        <p:sp>
          <p:nvSpPr>
            <p:cNvPr id="32" name="Ελεύθερη σχεδίαση: Σχήμα 31">
              <a:extLst>
                <a:ext uri="{FF2B5EF4-FFF2-40B4-BE49-F238E27FC236}">
                  <a16:creationId xmlns="" xmlns:a16="http://schemas.microsoft.com/office/drawing/2014/main" id="{6EBF533A-B5E5-44B0-A413-1FFBB144C1E1}"/>
                </a:ext>
              </a:extLst>
            </p:cNvPr>
            <p:cNvSpPr/>
            <p:nvPr/>
          </p:nvSpPr>
          <p:spPr>
            <a:xfrm>
              <a:off x="5886214" y="3180275"/>
              <a:ext cx="118101" cy="118101"/>
            </a:xfrm>
            <a:custGeom>
              <a:avLst/>
              <a:gdLst>
                <a:gd name="connsiteX0" fmla="*/ 116547 w 118101"/>
                <a:gd name="connsiteY0" fmla="*/ 60604 h 118101"/>
                <a:gd name="connsiteX1" fmla="*/ 60604 w 118101"/>
                <a:gd name="connsiteY1" fmla="*/ 116547 h 118101"/>
                <a:gd name="connsiteX2" fmla="*/ 4662 w 118101"/>
                <a:gd name="connsiteY2" fmla="*/ 60604 h 118101"/>
                <a:gd name="connsiteX3" fmla="*/ 60604 w 118101"/>
                <a:gd name="connsiteY3" fmla="*/ 4662 h 118101"/>
                <a:gd name="connsiteX4" fmla="*/ 116547 w 118101"/>
                <a:gd name="connsiteY4" fmla="*/ 60604 h 118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01" h="118101">
                  <a:moveTo>
                    <a:pt x="116547" y="60604"/>
                  </a:moveTo>
                  <a:cubicBezTo>
                    <a:pt x="116547" y="91501"/>
                    <a:pt x="91501" y="116547"/>
                    <a:pt x="60604" y="116547"/>
                  </a:cubicBezTo>
                  <a:cubicBezTo>
                    <a:pt x="29708" y="116547"/>
                    <a:pt x="4662" y="91501"/>
                    <a:pt x="4662" y="60604"/>
                  </a:cubicBezTo>
                  <a:cubicBezTo>
                    <a:pt x="4662" y="29708"/>
                    <a:pt x="29708" y="4662"/>
                    <a:pt x="60604" y="4662"/>
                  </a:cubicBezTo>
                  <a:cubicBezTo>
                    <a:pt x="91501" y="4662"/>
                    <a:pt x="116547" y="29708"/>
                    <a:pt x="116547" y="60604"/>
                  </a:cubicBezTo>
                  <a:close/>
                </a:path>
              </a:pathLst>
            </a:custGeom>
            <a:grpFill/>
            <a:ln w="9525" cap="flat">
              <a:noFill/>
              <a:prstDash val="solid"/>
              <a:miter/>
            </a:ln>
          </p:spPr>
          <p:txBody>
            <a:bodyPr rtlCol="0" anchor="ctr"/>
            <a:lstStyle/>
            <a:p>
              <a:endParaRPr lang="el-GR"/>
            </a:p>
          </p:txBody>
        </p:sp>
        <p:sp>
          <p:nvSpPr>
            <p:cNvPr id="33" name="Ελεύθερη σχεδίαση: Σχήμα 32">
              <a:extLst>
                <a:ext uri="{FF2B5EF4-FFF2-40B4-BE49-F238E27FC236}">
                  <a16:creationId xmlns="" xmlns:a16="http://schemas.microsoft.com/office/drawing/2014/main" id="{EE071F48-8B25-4071-9816-C776BBA85F92}"/>
                </a:ext>
              </a:extLst>
            </p:cNvPr>
            <p:cNvSpPr/>
            <p:nvPr/>
          </p:nvSpPr>
          <p:spPr>
            <a:xfrm>
              <a:off x="5681091" y="3394100"/>
              <a:ext cx="229986" cy="118101"/>
            </a:xfrm>
            <a:custGeom>
              <a:avLst/>
              <a:gdLst>
                <a:gd name="connsiteX0" fmla="*/ 228432 w 229986"/>
                <a:gd name="connsiteY0" fmla="*/ 116547 h 118101"/>
                <a:gd name="connsiteX1" fmla="*/ 228432 w 229986"/>
                <a:gd name="connsiteY1" fmla="*/ 60604 h 118101"/>
                <a:gd name="connsiteX2" fmla="*/ 217244 w 229986"/>
                <a:gd name="connsiteY2" fmla="*/ 38227 h 118101"/>
                <a:gd name="connsiteX3" fmla="*/ 162544 w 229986"/>
                <a:gd name="connsiteY3" fmla="*/ 12121 h 118101"/>
                <a:gd name="connsiteX4" fmla="*/ 116547 w 229986"/>
                <a:gd name="connsiteY4" fmla="*/ 4662 h 118101"/>
                <a:gd name="connsiteX5" fmla="*/ 70550 w 229986"/>
                <a:gd name="connsiteY5" fmla="*/ 12121 h 118101"/>
                <a:gd name="connsiteX6" fmla="*/ 15850 w 229986"/>
                <a:gd name="connsiteY6" fmla="*/ 38227 h 118101"/>
                <a:gd name="connsiteX7" fmla="*/ 4662 w 229986"/>
                <a:gd name="connsiteY7" fmla="*/ 60604 h 118101"/>
                <a:gd name="connsiteX8" fmla="*/ 4662 w 229986"/>
                <a:gd name="connsiteY8" fmla="*/ 116547 h 118101"/>
                <a:gd name="connsiteX9" fmla="*/ 228432 w 229986"/>
                <a:gd name="connsiteY9" fmla="*/ 116547 h 11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986" h="118101">
                  <a:moveTo>
                    <a:pt x="228432" y="116547"/>
                  </a:moveTo>
                  <a:lnTo>
                    <a:pt x="228432" y="60604"/>
                  </a:lnTo>
                  <a:cubicBezTo>
                    <a:pt x="228432" y="51902"/>
                    <a:pt x="224703" y="43200"/>
                    <a:pt x="217244" y="38227"/>
                  </a:cubicBezTo>
                  <a:cubicBezTo>
                    <a:pt x="202326" y="25796"/>
                    <a:pt x="182435" y="17094"/>
                    <a:pt x="162544" y="12121"/>
                  </a:cubicBezTo>
                  <a:cubicBezTo>
                    <a:pt x="148869" y="8391"/>
                    <a:pt x="132708" y="4662"/>
                    <a:pt x="116547" y="4662"/>
                  </a:cubicBezTo>
                  <a:cubicBezTo>
                    <a:pt x="101629" y="4662"/>
                    <a:pt x="85468" y="7148"/>
                    <a:pt x="70550" y="12121"/>
                  </a:cubicBezTo>
                  <a:cubicBezTo>
                    <a:pt x="50659" y="17094"/>
                    <a:pt x="32012" y="27039"/>
                    <a:pt x="15850" y="38227"/>
                  </a:cubicBezTo>
                  <a:cubicBezTo>
                    <a:pt x="8391" y="44443"/>
                    <a:pt x="4662" y="51902"/>
                    <a:pt x="4662" y="60604"/>
                  </a:cubicBezTo>
                  <a:lnTo>
                    <a:pt x="4662" y="116547"/>
                  </a:lnTo>
                  <a:lnTo>
                    <a:pt x="228432" y="116547"/>
                  </a:lnTo>
                  <a:close/>
                </a:path>
              </a:pathLst>
            </a:custGeom>
            <a:grpFill/>
            <a:ln w="9525" cap="flat">
              <a:noFill/>
              <a:prstDash val="solid"/>
              <a:miter/>
            </a:ln>
          </p:spPr>
          <p:txBody>
            <a:bodyPr rtlCol="0" anchor="ctr"/>
            <a:lstStyle/>
            <a:p>
              <a:endParaRPr lang="el-GR"/>
            </a:p>
          </p:txBody>
        </p:sp>
        <p:sp>
          <p:nvSpPr>
            <p:cNvPr id="34" name="Ελεύθερη σχεδίαση: Σχήμα 33">
              <a:extLst>
                <a:ext uri="{FF2B5EF4-FFF2-40B4-BE49-F238E27FC236}">
                  <a16:creationId xmlns="" xmlns:a16="http://schemas.microsoft.com/office/drawing/2014/main" id="{7B874961-99BA-4481-BB2A-151A8098B8F1}"/>
                </a:ext>
              </a:extLst>
            </p:cNvPr>
            <p:cNvSpPr/>
            <p:nvPr/>
          </p:nvSpPr>
          <p:spPr>
            <a:xfrm>
              <a:off x="5737034" y="3267296"/>
              <a:ext cx="118101" cy="118101"/>
            </a:xfrm>
            <a:custGeom>
              <a:avLst/>
              <a:gdLst>
                <a:gd name="connsiteX0" fmla="*/ 116547 w 118101"/>
                <a:gd name="connsiteY0" fmla="*/ 60604 h 118101"/>
                <a:gd name="connsiteX1" fmla="*/ 60604 w 118101"/>
                <a:gd name="connsiteY1" fmla="*/ 116547 h 118101"/>
                <a:gd name="connsiteX2" fmla="*/ 4662 w 118101"/>
                <a:gd name="connsiteY2" fmla="*/ 60604 h 118101"/>
                <a:gd name="connsiteX3" fmla="*/ 60604 w 118101"/>
                <a:gd name="connsiteY3" fmla="*/ 4662 h 118101"/>
                <a:gd name="connsiteX4" fmla="*/ 116547 w 118101"/>
                <a:gd name="connsiteY4" fmla="*/ 60604 h 118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01" h="118101">
                  <a:moveTo>
                    <a:pt x="116547" y="60604"/>
                  </a:moveTo>
                  <a:cubicBezTo>
                    <a:pt x="116547" y="91501"/>
                    <a:pt x="91501" y="116547"/>
                    <a:pt x="60604" y="116547"/>
                  </a:cubicBezTo>
                  <a:cubicBezTo>
                    <a:pt x="29708" y="116547"/>
                    <a:pt x="4662" y="91501"/>
                    <a:pt x="4662" y="60604"/>
                  </a:cubicBezTo>
                  <a:cubicBezTo>
                    <a:pt x="4662" y="29708"/>
                    <a:pt x="29708" y="4662"/>
                    <a:pt x="60604" y="4662"/>
                  </a:cubicBezTo>
                  <a:cubicBezTo>
                    <a:pt x="91501" y="4662"/>
                    <a:pt x="116547" y="29708"/>
                    <a:pt x="116547" y="60604"/>
                  </a:cubicBezTo>
                  <a:close/>
                </a:path>
              </a:pathLst>
            </a:custGeom>
            <a:grpFill/>
            <a:ln w="9525" cap="flat">
              <a:noFill/>
              <a:prstDash val="solid"/>
              <a:miter/>
            </a:ln>
          </p:spPr>
          <p:txBody>
            <a:bodyPr rtlCol="0" anchor="ctr"/>
            <a:lstStyle/>
            <a:p>
              <a:endParaRPr lang="el-GR" dirty="0"/>
            </a:p>
          </p:txBody>
        </p:sp>
        <p:sp>
          <p:nvSpPr>
            <p:cNvPr id="35" name="Ελεύθερη σχεδίαση: Σχήμα 34">
              <a:extLst>
                <a:ext uri="{FF2B5EF4-FFF2-40B4-BE49-F238E27FC236}">
                  <a16:creationId xmlns="" xmlns:a16="http://schemas.microsoft.com/office/drawing/2014/main" id="{CD5E3ADB-D70C-4419-884E-A678FE328DF6}"/>
                </a:ext>
              </a:extLst>
            </p:cNvPr>
            <p:cNvSpPr/>
            <p:nvPr/>
          </p:nvSpPr>
          <p:spPr>
            <a:xfrm>
              <a:off x="5851406" y="3307078"/>
              <a:ext cx="211339" cy="118101"/>
            </a:xfrm>
            <a:custGeom>
              <a:avLst/>
              <a:gdLst>
                <a:gd name="connsiteX0" fmla="*/ 196110 w 211338"/>
                <a:gd name="connsiteY0" fmla="*/ 38227 h 118101"/>
                <a:gd name="connsiteX1" fmla="*/ 141410 w 211338"/>
                <a:gd name="connsiteY1" fmla="*/ 12121 h 118101"/>
                <a:gd name="connsiteX2" fmla="*/ 95413 w 211338"/>
                <a:gd name="connsiteY2" fmla="*/ 4662 h 118101"/>
                <a:gd name="connsiteX3" fmla="*/ 49416 w 211338"/>
                <a:gd name="connsiteY3" fmla="*/ 12121 h 118101"/>
                <a:gd name="connsiteX4" fmla="*/ 27039 w 211338"/>
                <a:gd name="connsiteY4" fmla="*/ 20823 h 118101"/>
                <a:gd name="connsiteX5" fmla="*/ 27039 w 211338"/>
                <a:gd name="connsiteY5" fmla="*/ 22066 h 118101"/>
                <a:gd name="connsiteX6" fmla="*/ 4662 w 211338"/>
                <a:gd name="connsiteY6" fmla="*/ 76766 h 118101"/>
                <a:gd name="connsiteX7" fmla="*/ 61848 w 211338"/>
                <a:gd name="connsiteY7" fmla="*/ 105359 h 118101"/>
                <a:gd name="connsiteX8" fmla="*/ 71793 w 211338"/>
                <a:gd name="connsiteY8" fmla="*/ 116547 h 118101"/>
                <a:gd name="connsiteX9" fmla="*/ 207298 w 211338"/>
                <a:gd name="connsiteY9" fmla="*/ 116547 h 118101"/>
                <a:gd name="connsiteX10" fmla="*/ 207298 w 211338"/>
                <a:gd name="connsiteY10" fmla="*/ 60604 h 118101"/>
                <a:gd name="connsiteX11" fmla="*/ 196110 w 211338"/>
                <a:gd name="connsiteY11" fmla="*/ 38227 h 11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338" h="118101">
                  <a:moveTo>
                    <a:pt x="196110" y="38227"/>
                  </a:moveTo>
                  <a:cubicBezTo>
                    <a:pt x="181192" y="25796"/>
                    <a:pt x="161301" y="17094"/>
                    <a:pt x="141410" y="12121"/>
                  </a:cubicBezTo>
                  <a:cubicBezTo>
                    <a:pt x="127736" y="8391"/>
                    <a:pt x="111574" y="4662"/>
                    <a:pt x="95413" y="4662"/>
                  </a:cubicBezTo>
                  <a:cubicBezTo>
                    <a:pt x="80495" y="4662"/>
                    <a:pt x="64334" y="7148"/>
                    <a:pt x="49416" y="12121"/>
                  </a:cubicBezTo>
                  <a:cubicBezTo>
                    <a:pt x="41957" y="14607"/>
                    <a:pt x="34498" y="17094"/>
                    <a:pt x="27039" y="20823"/>
                  </a:cubicBezTo>
                  <a:lnTo>
                    <a:pt x="27039" y="22066"/>
                  </a:lnTo>
                  <a:cubicBezTo>
                    <a:pt x="27039" y="43200"/>
                    <a:pt x="18337" y="63091"/>
                    <a:pt x="4662" y="76766"/>
                  </a:cubicBezTo>
                  <a:cubicBezTo>
                    <a:pt x="28282" y="84225"/>
                    <a:pt x="46930" y="94170"/>
                    <a:pt x="61848" y="105359"/>
                  </a:cubicBezTo>
                  <a:cubicBezTo>
                    <a:pt x="65577" y="109088"/>
                    <a:pt x="69307" y="111574"/>
                    <a:pt x="71793" y="116547"/>
                  </a:cubicBezTo>
                  <a:lnTo>
                    <a:pt x="207298" y="116547"/>
                  </a:lnTo>
                  <a:lnTo>
                    <a:pt x="207298" y="60604"/>
                  </a:lnTo>
                  <a:cubicBezTo>
                    <a:pt x="207298" y="51902"/>
                    <a:pt x="203569" y="43200"/>
                    <a:pt x="196110" y="38227"/>
                  </a:cubicBezTo>
                  <a:close/>
                </a:path>
              </a:pathLst>
            </a:custGeom>
            <a:grpFill/>
            <a:ln w="9525" cap="flat">
              <a:noFill/>
              <a:prstDash val="solid"/>
              <a:miter/>
            </a:ln>
          </p:spPr>
          <p:txBody>
            <a:bodyPr rtlCol="0" anchor="ctr"/>
            <a:lstStyle/>
            <a:p>
              <a:endParaRPr lang="el-GR"/>
            </a:p>
          </p:txBody>
        </p:sp>
        <p:sp>
          <p:nvSpPr>
            <p:cNvPr id="36" name="Ελεύθερη σχεδίαση: Σχήμα 35">
              <a:extLst>
                <a:ext uri="{FF2B5EF4-FFF2-40B4-BE49-F238E27FC236}">
                  <a16:creationId xmlns="" xmlns:a16="http://schemas.microsoft.com/office/drawing/2014/main" id="{FDCE7452-99F8-42C4-86A4-5FC3CC5A84D2}"/>
                </a:ext>
              </a:extLst>
            </p:cNvPr>
            <p:cNvSpPr/>
            <p:nvPr/>
          </p:nvSpPr>
          <p:spPr>
            <a:xfrm>
              <a:off x="5531911" y="3307078"/>
              <a:ext cx="211339" cy="118101"/>
            </a:xfrm>
            <a:custGeom>
              <a:avLst/>
              <a:gdLst>
                <a:gd name="connsiteX0" fmla="*/ 150113 w 211338"/>
                <a:gd name="connsiteY0" fmla="*/ 105359 h 118101"/>
                <a:gd name="connsiteX1" fmla="*/ 150113 w 211338"/>
                <a:gd name="connsiteY1" fmla="*/ 105359 h 118101"/>
                <a:gd name="connsiteX2" fmla="*/ 207298 w 211338"/>
                <a:gd name="connsiteY2" fmla="*/ 76766 h 118101"/>
                <a:gd name="connsiteX3" fmla="*/ 184921 w 211338"/>
                <a:gd name="connsiteY3" fmla="*/ 22066 h 118101"/>
                <a:gd name="connsiteX4" fmla="*/ 184921 w 211338"/>
                <a:gd name="connsiteY4" fmla="*/ 19580 h 118101"/>
                <a:gd name="connsiteX5" fmla="*/ 162544 w 211338"/>
                <a:gd name="connsiteY5" fmla="*/ 12121 h 118101"/>
                <a:gd name="connsiteX6" fmla="*/ 116547 w 211338"/>
                <a:gd name="connsiteY6" fmla="*/ 4662 h 118101"/>
                <a:gd name="connsiteX7" fmla="*/ 70550 w 211338"/>
                <a:gd name="connsiteY7" fmla="*/ 12121 h 118101"/>
                <a:gd name="connsiteX8" fmla="*/ 15850 w 211338"/>
                <a:gd name="connsiteY8" fmla="*/ 38227 h 118101"/>
                <a:gd name="connsiteX9" fmla="*/ 4662 w 211338"/>
                <a:gd name="connsiteY9" fmla="*/ 60604 h 118101"/>
                <a:gd name="connsiteX10" fmla="*/ 4662 w 211338"/>
                <a:gd name="connsiteY10" fmla="*/ 116547 h 118101"/>
                <a:gd name="connsiteX11" fmla="*/ 138924 w 211338"/>
                <a:gd name="connsiteY11" fmla="*/ 116547 h 118101"/>
                <a:gd name="connsiteX12" fmla="*/ 150113 w 211338"/>
                <a:gd name="connsiteY12" fmla="*/ 105359 h 11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338" h="118101">
                  <a:moveTo>
                    <a:pt x="150113" y="105359"/>
                  </a:moveTo>
                  <a:lnTo>
                    <a:pt x="150113" y="105359"/>
                  </a:lnTo>
                  <a:cubicBezTo>
                    <a:pt x="167517" y="92927"/>
                    <a:pt x="187408" y="82982"/>
                    <a:pt x="207298" y="76766"/>
                  </a:cubicBezTo>
                  <a:cubicBezTo>
                    <a:pt x="193624" y="61848"/>
                    <a:pt x="184921" y="43200"/>
                    <a:pt x="184921" y="22066"/>
                  </a:cubicBezTo>
                  <a:cubicBezTo>
                    <a:pt x="184921" y="20823"/>
                    <a:pt x="184921" y="20823"/>
                    <a:pt x="184921" y="19580"/>
                  </a:cubicBezTo>
                  <a:cubicBezTo>
                    <a:pt x="177462" y="17094"/>
                    <a:pt x="170003" y="13364"/>
                    <a:pt x="162544" y="12121"/>
                  </a:cubicBezTo>
                  <a:cubicBezTo>
                    <a:pt x="148869" y="8391"/>
                    <a:pt x="132708" y="4662"/>
                    <a:pt x="116547" y="4662"/>
                  </a:cubicBezTo>
                  <a:cubicBezTo>
                    <a:pt x="101629" y="4662"/>
                    <a:pt x="85468" y="7148"/>
                    <a:pt x="70550" y="12121"/>
                  </a:cubicBezTo>
                  <a:cubicBezTo>
                    <a:pt x="50659" y="18337"/>
                    <a:pt x="32012" y="27039"/>
                    <a:pt x="15850" y="38227"/>
                  </a:cubicBezTo>
                  <a:cubicBezTo>
                    <a:pt x="8391" y="43200"/>
                    <a:pt x="4662" y="51902"/>
                    <a:pt x="4662" y="60604"/>
                  </a:cubicBezTo>
                  <a:lnTo>
                    <a:pt x="4662" y="116547"/>
                  </a:lnTo>
                  <a:lnTo>
                    <a:pt x="138924" y="116547"/>
                  </a:lnTo>
                  <a:cubicBezTo>
                    <a:pt x="142654" y="111574"/>
                    <a:pt x="145140" y="109088"/>
                    <a:pt x="150113" y="105359"/>
                  </a:cubicBezTo>
                  <a:close/>
                </a:path>
              </a:pathLst>
            </a:custGeom>
            <a:grpFill/>
            <a:ln w="9525" cap="flat">
              <a:noFill/>
              <a:prstDash val="solid"/>
              <a:miter/>
            </a:ln>
          </p:spPr>
          <p:txBody>
            <a:bodyPr rtlCol="0" anchor="ctr"/>
            <a:lstStyle/>
            <a:p>
              <a:endParaRPr lang="el-GR"/>
            </a:p>
          </p:txBody>
        </p:sp>
      </p:grpSp>
      <p:grpSp>
        <p:nvGrpSpPr>
          <p:cNvPr id="39" name="Γραφικό 37" descr="Δάσκαλος">
            <a:extLst>
              <a:ext uri="{FF2B5EF4-FFF2-40B4-BE49-F238E27FC236}">
                <a16:creationId xmlns="" xmlns:a16="http://schemas.microsoft.com/office/drawing/2014/main" id="{99740415-B5BA-43A4-92D0-925CF6FC2A04}"/>
              </a:ext>
            </a:extLst>
          </p:cNvPr>
          <p:cNvGrpSpPr/>
          <p:nvPr/>
        </p:nvGrpSpPr>
        <p:grpSpPr>
          <a:xfrm>
            <a:off x="7714828" y="993478"/>
            <a:ext cx="581696" cy="581696"/>
            <a:chOff x="5638800" y="2971800"/>
            <a:chExt cx="581696" cy="581696"/>
          </a:xfrm>
          <a:solidFill>
            <a:schemeClr val="accent4">
              <a:lumMod val="75000"/>
            </a:schemeClr>
          </a:solidFill>
        </p:grpSpPr>
        <p:sp>
          <p:nvSpPr>
            <p:cNvPr id="40" name="Ελεύθερη σχεδίαση: Σχήμα 39">
              <a:extLst>
                <a:ext uri="{FF2B5EF4-FFF2-40B4-BE49-F238E27FC236}">
                  <a16:creationId xmlns="" xmlns:a16="http://schemas.microsoft.com/office/drawing/2014/main" id="{2B9BB6BA-0632-45E2-9ACE-CB58708B2AF6}"/>
                </a:ext>
              </a:extLst>
            </p:cNvPr>
            <p:cNvSpPr/>
            <p:nvPr/>
          </p:nvSpPr>
          <p:spPr>
            <a:xfrm>
              <a:off x="5755887" y="3084040"/>
              <a:ext cx="436272" cy="302967"/>
            </a:xfrm>
            <a:custGeom>
              <a:avLst/>
              <a:gdLst>
                <a:gd name="connsiteX0" fmla="*/ 414922 w 436272"/>
                <a:gd name="connsiteY0" fmla="*/ 2888 h 302966"/>
                <a:gd name="connsiteX1" fmla="*/ 27125 w 436272"/>
                <a:gd name="connsiteY1" fmla="*/ 2888 h 302966"/>
                <a:gd name="connsiteX2" fmla="*/ 2888 w 436272"/>
                <a:gd name="connsiteY2" fmla="*/ 27125 h 302966"/>
                <a:gd name="connsiteX3" fmla="*/ 2888 w 436272"/>
                <a:gd name="connsiteY3" fmla="*/ 114985 h 302966"/>
                <a:gd name="connsiteX4" fmla="*/ 24701 w 436272"/>
                <a:gd name="connsiteY4" fmla="*/ 111956 h 302966"/>
                <a:gd name="connsiteX5" fmla="*/ 39244 w 436272"/>
                <a:gd name="connsiteY5" fmla="*/ 113168 h 302966"/>
                <a:gd name="connsiteX6" fmla="*/ 39244 w 436272"/>
                <a:gd name="connsiteY6" fmla="*/ 39244 h 302966"/>
                <a:gd name="connsiteX7" fmla="*/ 402804 w 436272"/>
                <a:gd name="connsiteY7" fmla="*/ 39244 h 302966"/>
                <a:gd name="connsiteX8" fmla="*/ 402804 w 436272"/>
                <a:gd name="connsiteY8" fmla="*/ 269498 h 302966"/>
                <a:gd name="connsiteX9" fmla="*/ 197392 w 436272"/>
                <a:gd name="connsiteY9" fmla="*/ 269498 h 302966"/>
                <a:gd name="connsiteX10" fmla="*/ 162854 w 436272"/>
                <a:gd name="connsiteY10" fmla="*/ 305854 h 302966"/>
                <a:gd name="connsiteX11" fmla="*/ 414922 w 436272"/>
                <a:gd name="connsiteY11" fmla="*/ 305854 h 302966"/>
                <a:gd name="connsiteX12" fmla="*/ 439160 w 436272"/>
                <a:gd name="connsiteY12" fmla="*/ 281617 h 302966"/>
                <a:gd name="connsiteX13" fmla="*/ 439160 w 436272"/>
                <a:gd name="connsiteY13" fmla="*/ 27125 h 302966"/>
                <a:gd name="connsiteX14" fmla="*/ 414922 w 436272"/>
                <a:gd name="connsiteY14" fmla="*/ 2888 h 3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6272" h="302966">
                  <a:moveTo>
                    <a:pt x="414922" y="2888"/>
                  </a:moveTo>
                  <a:lnTo>
                    <a:pt x="27125" y="2888"/>
                  </a:lnTo>
                  <a:cubicBezTo>
                    <a:pt x="13794" y="2888"/>
                    <a:pt x="2888" y="13794"/>
                    <a:pt x="2888" y="27125"/>
                  </a:cubicBezTo>
                  <a:lnTo>
                    <a:pt x="2888" y="114985"/>
                  </a:lnTo>
                  <a:cubicBezTo>
                    <a:pt x="9553" y="113168"/>
                    <a:pt x="17430" y="111956"/>
                    <a:pt x="24701" y="111956"/>
                  </a:cubicBezTo>
                  <a:cubicBezTo>
                    <a:pt x="29549" y="111956"/>
                    <a:pt x="34396" y="112562"/>
                    <a:pt x="39244" y="113168"/>
                  </a:cubicBezTo>
                  <a:lnTo>
                    <a:pt x="39244" y="39244"/>
                  </a:lnTo>
                  <a:lnTo>
                    <a:pt x="402804" y="39244"/>
                  </a:lnTo>
                  <a:lnTo>
                    <a:pt x="402804" y="269498"/>
                  </a:lnTo>
                  <a:lnTo>
                    <a:pt x="197392" y="269498"/>
                  </a:lnTo>
                  <a:lnTo>
                    <a:pt x="162854" y="305854"/>
                  </a:lnTo>
                  <a:lnTo>
                    <a:pt x="414922" y="305854"/>
                  </a:lnTo>
                  <a:cubicBezTo>
                    <a:pt x="428253" y="305854"/>
                    <a:pt x="439160" y="294948"/>
                    <a:pt x="439160" y="281617"/>
                  </a:cubicBezTo>
                  <a:lnTo>
                    <a:pt x="439160" y="27125"/>
                  </a:lnTo>
                  <a:cubicBezTo>
                    <a:pt x="439160" y="13794"/>
                    <a:pt x="428253" y="2888"/>
                    <a:pt x="414922" y="2888"/>
                  </a:cubicBezTo>
                </a:path>
              </a:pathLst>
            </a:custGeom>
            <a:grpFill/>
            <a:ln w="6052" cap="flat">
              <a:noFill/>
              <a:prstDash val="solid"/>
              <a:miter/>
            </a:ln>
          </p:spPr>
          <p:txBody>
            <a:bodyPr rtlCol="0" anchor="ctr"/>
            <a:lstStyle/>
            <a:p>
              <a:endParaRPr lang="el-GR"/>
            </a:p>
          </p:txBody>
        </p:sp>
        <p:sp>
          <p:nvSpPr>
            <p:cNvPr id="41" name="Ελεύθερη σχεδίαση: Σχήμα 40">
              <a:extLst>
                <a:ext uri="{FF2B5EF4-FFF2-40B4-BE49-F238E27FC236}">
                  <a16:creationId xmlns="" xmlns:a16="http://schemas.microsoft.com/office/drawing/2014/main" id="{D96D4AF2-B219-4CBA-A2A3-3A974C642D96}"/>
                </a:ext>
              </a:extLst>
            </p:cNvPr>
            <p:cNvSpPr/>
            <p:nvPr/>
          </p:nvSpPr>
          <p:spPr>
            <a:xfrm>
              <a:off x="5726791" y="3217345"/>
              <a:ext cx="103009" cy="103009"/>
            </a:xfrm>
            <a:custGeom>
              <a:avLst/>
              <a:gdLst>
                <a:gd name="connsiteX0" fmla="*/ 54403 w 103008"/>
                <a:gd name="connsiteY0" fmla="*/ 105896 h 103008"/>
                <a:gd name="connsiteX1" fmla="*/ 105908 w 103008"/>
                <a:gd name="connsiteY1" fmla="*/ 54392 h 103008"/>
                <a:gd name="connsiteX2" fmla="*/ 54403 w 103008"/>
                <a:gd name="connsiteY2" fmla="*/ 2888 h 103008"/>
                <a:gd name="connsiteX3" fmla="*/ 2899 w 103008"/>
                <a:gd name="connsiteY3" fmla="*/ 54392 h 103008"/>
                <a:gd name="connsiteX4" fmla="*/ 54403 w 103008"/>
                <a:gd name="connsiteY4" fmla="*/ 105896 h 10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08" h="103008">
                  <a:moveTo>
                    <a:pt x="54403" y="105896"/>
                  </a:moveTo>
                  <a:cubicBezTo>
                    <a:pt x="82882" y="105896"/>
                    <a:pt x="105908" y="82871"/>
                    <a:pt x="105908" y="54392"/>
                  </a:cubicBezTo>
                  <a:cubicBezTo>
                    <a:pt x="105908" y="25913"/>
                    <a:pt x="82882" y="2888"/>
                    <a:pt x="54403" y="2888"/>
                  </a:cubicBezTo>
                  <a:cubicBezTo>
                    <a:pt x="25925" y="2888"/>
                    <a:pt x="2899" y="25913"/>
                    <a:pt x="2899" y="54392"/>
                  </a:cubicBezTo>
                  <a:cubicBezTo>
                    <a:pt x="2293" y="82871"/>
                    <a:pt x="25925" y="105896"/>
                    <a:pt x="54403" y="105896"/>
                  </a:cubicBezTo>
                </a:path>
              </a:pathLst>
            </a:custGeom>
            <a:grpFill/>
            <a:ln w="6052" cap="flat">
              <a:noFill/>
              <a:prstDash val="solid"/>
              <a:miter/>
            </a:ln>
          </p:spPr>
          <p:txBody>
            <a:bodyPr rtlCol="0" anchor="ctr"/>
            <a:lstStyle/>
            <a:p>
              <a:endParaRPr lang="el-GR"/>
            </a:p>
          </p:txBody>
        </p:sp>
        <p:sp>
          <p:nvSpPr>
            <p:cNvPr id="42" name="Ελεύθερη σχεδίαση: Σχήμα 41">
              <a:extLst>
                <a:ext uri="{FF2B5EF4-FFF2-40B4-BE49-F238E27FC236}">
                  <a16:creationId xmlns="" xmlns:a16="http://schemas.microsoft.com/office/drawing/2014/main" id="{9EBDF601-DE2B-4F57-BA0A-01770FE781B2}"/>
                </a:ext>
              </a:extLst>
            </p:cNvPr>
            <p:cNvSpPr/>
            <p:nvPr/>
          </p:nvSpPr>
          <p:spPr>
            <a:xfrm>
              <a:off x="5661362" y="3248585"/>
              <a:ext cx="321145" cy="187839"/>
            </a:xfrm>
            <a:custGeom>
              <a:avLst/>
              <a:gdLst>
                <a:gd name="connsiteX0" fmla="*/ 317973 w 321144"/>
                <a:gd name="connsiteY0" fmla="*/ 14669 h 187839"/>
                <a:gd name="connsiteX1" fmla="*/ 282223 w 321144"/>
                <a:gd name="connsiteY1" fmla="*/ 6792 h 187839"/>
                <a:gd name="connsiteX2" fmla="*/ 277375 w 321144"/>
                <a:gd name="connsiteY2" fmla="*/ 11640 h 187839"/>
                <a:gd name="connsiteX3" fmla="*/ 188909 w 321144"/>
                <a:gd name="connsiteY3" fmla="*/ 103741 h 187839"/>
                <a:gd name="connsiteX4" fmla="*/ 162248 w 321144"/>
                <a:gd name="connsiteY4" fmla="*/ 92835 h 187839"/>
                <a:gd name="connsiteX5" fmla="*/ 119833 w 321144"/>
                <a:gd name="connsiteY5" fmla="*/ 87381 h 187839"/>
                <a:gd name="connsiteX6" fmla="*/ 77417 w 321144"/>
                <a:gd name="connsiteY6" fmla="*/ 94047 h 187839"/>
                <a:gd name="connsiteX7" fmla="*/ 23489 w 321144"/>
                <a:gd name="connsiteY7" fmla="*/ 122525 h 187839"/>
                <a:gd name="connsiteX8" fmla="*/ 15612 w 321144"/>
                <a:gd name="connsiteY8" fmla="*/ 136462 h 187839"/>
                <a:gd name="connsiteX9" fmla="*/ 2888 w 321144"/>
                <a:gd name="connsiteY9" fmla="*/ 189784 h 187839"/>
                <a:gd name="connsiteX10" fmla="*/ 184062 w 321144"/>
                <a:gd name="connsiteY10" fmla="*/ 189784 h 187839"/>
                <a:gd name="connsiteX11" fmla="*/ 184062 w 321144"/>
                <a:gd name="connsiteY11" fmla="*/ 189178 h 187839"/>
                <a:gd name="connsiteX12" fmla="*/ 235566 w 321144"/>
                <a:gd name="connsiteY12" fmla="*/ 129191 h 187839"/>
                <a:gd name="connsiteX13" fmla="*/ 314943 w 321144"/>
                <a:gd name="connsiteY13" fmla="*/ 45572 h 187839"/>
                <a:gd name="connsiteX14" fmla="*/ 317973 w 321144"/>
                <a:gd name="connsiteY14" fmla="*/ 14669 h 18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144" h="187839">
                  <a:moveTo>
                    <a:pt x="317973" y="14669"/>
                  </a:moveTo>
                  <a:cubicBezTo>
                    <a:pt x="310096" y="2551"/>
                    <a:pt x="294342" y="-479"/>
                    <a:pt x="282223" y="6792"/>
                  </a:cubicBezTo>
                  <a:cubicBezTo>
                    <a:pt x="279799" y="8004"/>
                    <a:pt x="278587" y="10428"/>
                    <a:pt x="277375" y="11640"/>
                  </a:cubicBezTo>
                  <a:lnTo>
                    <a:pt x="188909" y="103741"/>
                  </a:lnTo>
                  <a:cubicBezTo>
                    <a:pt x="180426" y="99500"/>
                    <a:pt x="171337" y="95864"/>
                    <a:pt x="162248" y="92835"/>
                  </a:cubicBezTo>
                  <a:cubicBezTo>
                    <a:pt x="148312" y="90411"/>
                    <a:pt x="133769" y="87381"/>
                    <a:pt x="119833" y="87381"/>
                  </a:cubicBezTo>
                  <a:cubicBezTo>
                    <a:pt x="105896" y="87381"/>
                    <a:pt x="91354" y="89805"/>
                    <a:pt x="77417" y="94047"/>
                  </a:cubicBezTo>
                  <a:cubicBezTo>
                    <a:pt x="56816" y="99500"/>
                    <a:pt x="38638" y="109801"/>
                    <a:pt x="23489" y="122525"/>
                  </a:cubicBezTo>
                  <a:cubicBezTo>
                    <a:pt x="19854" y="126161"/>
                    <a:pt x="16824" y="131614"/>
                    <a:pt x="15612" y="136462"/>
                  </a:cubicBezTo>
                  <a:lnTo>
                    <a:pt x="2888" y="189784"/>
                  </a:lnTo>
                  <a:lnTo>
                    <a:pt x="184062" y="189784"/>
                  </a:lnTo>
                  <a:lnTo>
                    <a:pt x="184062" y="189178"/>
                  </a:lnTo>
                  <a:lnTo>
                    <a:pt x="235566" y="129191"/>
                  </a:lnTo>
                  <a:lnTo>
                    <a:pt x="314943" y="45572"/>
                  </a:lnTo>
                  <a:cubicBezTo>
                    <a:pt x="322215" y="38301"/>
                    <a:pt x="324638" y="24364"/>
                    <a:pt x="317973" y="14669"/>
                  </a:cubicBezTo>
                </a:path>
              </a:pathLst>
            </a:custGeom>
            <a:grpFill/>
            <a:ln w="6052" cap="flat">
              <a:noFill/>
              <a:prstDash val="solid"/>
              <a:miter/>
            </a:ln>
          </p:spPr>
          <p:txBody>
            <a:bodyPr rtlCol="0" anchor="ctr"/>
            <a:lstStyle/>
            <a:p>
              <a:endParaRPr lang="el-GR"/>
            </a:p>
          </p:txBody>
        </p:sp>
      </p:grpSp>
      <p:sp>
        <p:nvSpPr>
          <p:cNvPr id="38" name="Text Placeholder 24">
            <a:extLst>
              <a:ext uri="{FF2B5EF4-FFF2-40B4-BE49-F238E27FC236}">
                <a16:creationId xmlns="" xmlns:a16="http://schemas.microsoft.com/office/drawing/2014/main" id="{54F50445-7C7B-4396-8AF3-459B6B8AC27F}"/>
              </a:ext>
            </a:extLst>
          </p:cNvPr>
          <p:cNvSpPr txBox="1">
            <a:spLocks/>
          </p:cNvSpPr>
          <p:nvPr/>
        </p:nvSpPr>
        <p:spPr>
          <a:xfrm>
            <a:off x="7499864" y="1753276"/>
            <a:ext cx="4172280" cy="211505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Περιλαμβάνουν την παροχή, λήψη και ανάλυση πληροφοριών και αφορούν τις κατωτέρω τρεις λειτουργίες: του </a:t>
            </a:r>
            <a:r>
              <a:rPr lang="el-GR" sz="1600" b="1" dirty="0">
                <a:solidFill>
                  <a:schemeClr val="accent4">
                    <a:lumMod val="75000"/>
                  </a:schemeClr>
                </a:solidFill>
              </a:rPr>
              <a:t>ελεγκτή</a:t>
            </a:r>
            <a:r>
              <a:rPr lang="el-GR" sz="1600" dirty="0"/>
              <a:t> (η παρακολούθηση των διαδικασιών και η συλλογή πληροφοριών), του </a:t>
            </a:r>
            <a:r>
              <a:rPr lang="el-GR" sz="1600" b="1" dirty="0">
                <a:solidFill>
                  <a:schemeClr val="accent4">
                    <a:lumMod val="75000"/>
                  </a:schemeClr>
                </a:solidFill>
              </a:rPr>
              <a:t>αναμεταδότη - διασπορέα</a:t>
            </a:r>
            <a:r>
              <a:rPr lang="el-GR" sz="1600" b="1" dirty="0"/>
              <a:t> </a:t>
            </a:r>
            <a:r>
              <a:rPr lang="el-GR" sz="1600" dirty="0"/>
              <a:t>(η μετάδοση απαραίτητων πληροφοριών στους υφιστάμενους) και του </a:t>
            </a:r>
            <a:r>
              <a:rPr lang="el-GR" sz="1600" b="1" dirty="0">
                <a:solidFill>
                  <a:schemeClr val="accent4">
                    <a:lumMod val="75000"/>
                  </a:schemeClr>
                </a:solidFill>
              </a:rPr>
              <a:t>εκπροσώπου τύπου </a:t>
            </a:r>
            <a:r>
              <a:rPr lang="el-GR" sz="1600" dirty="0"/>
              <a:t>(η δημόσια εκπροσώπηση της μονάδας του).</a:t>
            </a:r>
          </a:p>
        </p:txBody>
      </p:sp>
      <p:sp>
        <p:nvSpPr>
          <p:cNvPr id="43" name="Text Placeholder 24">
            <a:extLst>
              <a:ext uri="{FF2B5EF4-FFF2-40B4-BE49-F238E27FC236}">
                <a16:creationId xmlns="" xmlns:a16="http://schemas.microsoft.com/office/drawing/2014/main" id="{DAFEFD60-9C03-4226-A435-01044D0797D8}"/>
              </a:ext>
            </a:extLst>
          </p:cNvPr>
          <p:cNvSpPr txBox="1">
            <a:spLocks/>
          </p:cNvSpPr>
          <p:nvPr/>
        </p:nvSpPr>
        <p:spPr>
          <a:xfrm>
            <a:off x="2408702" y="5001649"/>
            <a:ext cx="7843234" cy="183755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Περιλαμβάνουν τη χρήση πληροφοριών για λήψη αποφάσεων με στόχο την επίλυση προβλημάτων ή την εκμετάλλευση ευκαιριών και αφορούν τέσσερεις λειτουργίες: του </a:t>
            </a:r>
            <a:r>
              <a:rPr lang="el-GR" sz="1600" b="1" dirty="0">
                <a:solidFill>
                  <a:schemeClr val="accent1">
                    <a:lumMod val="75000"/>
                  </a:schemeClr>
                </a:solidFill>
              </a:rPr>
              <a:t>επιχειρηματία</a:t>
            </a:r>
            <a:r>
              <a:rPr lang="el-GR" sz="1600" dirty="0"/>
              <a:t> (η βελτίωση της μονάδας και η προσαρμογή της στις μεταβαλλόμενες συνθήκες του περιβάλλοντος), του </a:t>
            </a:r>
            <a:r>
              <a:rPr lang="el-GR" sz="1600" b="1" dirty="0" err="1">
                <a:solidFill>
                  <a:schemeClr val="accent1">
                    <a:lumMod val="75000"/>
                  </a:schemeClr>
                </a:solidFill>
              </a:rPr>
              <a:t>επιλυτή</a:t>
            </a:r>
            <a:r>
              <a:rPr lang="el-GR" sz="1600" b="1" dirty="0">
                <a:solidFill>
                  <a:schemeClr val="accent1">
                    <a:lumMod val="75000"/>
                  </a:schemeClr>
                </a:solidFill>
              </a:rPr>
              <a:t> προβλημάτων ή διαχειριστή κρίσεων </a:t>
            </a:r>
            <a:r>
              <a:rPr lang="el-GR" sz="1600" dirty="0"/>
              <a:t>(η αντίδραση σε γεγονότα και αλλαγές που βρίσκονται πέρα από τις προβλέψεις του, π.χ. μια απεργία ή η πτώχευση ενός σημαντικού πελάτη) του </a:t>
            </a:r>
            <a:r>
              <a:rPr lang="el-GR" sz="1600" b="1" dirty="0">
                <a:solidFill>
                  <a:schemeClr val="accent1">
                    <a:lumMod val="75000"/>
                  </a:schemeClr>
                </a:solidFill>
              </a:rPr>
              <a:t>διαπραγματευτή</a:t>
            </a:r>
            <a:r>
              <a:rPr lang="el-GR" sz="1600" dirty="0"/>
              <a:t> και του </a:t>
            </a:r>
            <a:r>
              <a:rPr lang="el-GR" sz="1600" b="1" dirty="0">
                <a:solidFill>
                  <a:schemeClr val="accent1">
                    <a:lumMod val="75000"/>
                  </a:schemeClr>
                </a:solidFill>
              </a:rPr>
              <a:t>υπεύθυνου κατανομής των πόρων</a:t>
            </a:r>
            <a:r>
              <a:rPr lang="el-GR" sz="1600" dirty="0"/>
              <a:t>.</a:t>
            </a:r>
          </a:p>
        </p:txBody>
      </p:sp>
      <p:grpSp>
        <p:nvGrpSpPr>
          <p:cNvPr id="44" name="Γραφικό 20" descr="Κεφάλι με γρανάζια">
            <a:extLst>
              <a:ext uri="{FF2B5EF4-FFF2-40B4-BE49-F238E27FC236}">
                <a16:creationId xmlns="" xmlns:a16="http://schemas.microsoft.com/office/drawing/2014/main" id="{084C246D-8337-4214-B75F-00B985822F92}"/>
              </a:ext>
            </a:extLst>
          </p:cNvPr>
          <p:cNvGrpSpPr/>
          <p:nvPr/>
        </p:nvGrpSpPr>
        <p:grpSpPr>
          <a:xfrm>
            <a:off x="4561722" y="4242326"/>
            <a:ext cx="572736" cy="531002"/>
            <a:chOff x="5638800" y="2971800"/>
            <a:chExt cx="914400" cy="914400"/>
          </a:xfrm>
          <a:solidFill>
            <a:schemeClr val="accent1">
              <a:lumMod val="75000"/>
            </a:schemeClr>
          </a:solidFill>
        </p:grpSpPr>
        <p:sp>
          <p:nvSpPr>
            <p:cNvPr id="45" name="Ελεύθερη σχεδίαση: Σχήμα 44">
              <a:extLst>
                <a:ext uri="{FF2B5EF4-FFF2-40B4-BE49-F238E27FC236}">
                  <a16:creationId xmlns="" xmlns:a16="http://schemas.microsoft.com/office/drawing/2014/main" id="{21481FFE-0168-4EA2-9AE3-A6356AC8FBF3}"/>
                </a:ext>
              </a:extLst>
            </p:cNvPr>
            <p:cNvSpPr/>
            <p:nvPr/>
          </p:nvSpPr>
          <p:spPr>
            <a:xfrm>
              <a:off x="6040279" y="3152299"/>
              <a:ext cx="85725" cy="85725"/>
            </a:xfrm>
            <a:custGeom>
              <a:avLst/>
              <a:gdLst>
                <a:gd name="connsiteX0" fmla="*/ 47149 w 85725"/>
                <a:gd name="connsiteY0" fmla="*/ 7144 h 85725"/>
                <a:gd name="connsiteX1" fmla="*/ 7144 w 85725"/>
                <a:gd name="connsiteY1" fmla="*/ 47149 h 85725"/>
                <a:gd name="connsiteX2" fmla="*/ 47149 w 85725"/>
                <a:gd name="connsiteY2" fmla="*/ 87154 h 85725"/>
                <a:gd name="connsiteX3" fmla="*/ 87154 w 85725"/>
                <a:gd name="connsiteY3" fmla="*/ 47149 h 85725"/>
                <a:gd name="connsiteX4" fmla="*/ 47149 w 85725"/>
                <a:gd name="connsiteY4" fmla="*/ 71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7149" y="7144"/>
                  </a:moveTo>
                  <a:cubicBezTo>
                    <a:pt x="25241" y="7144"/>
                    <a:pt x="7144" y="25241"/>
                    <a:pt x="7144" y="47149"/>
                  </a:cubicBezTo>
                  <a:cubicBezTo>
                    <a:pt x="7144" y="69056"/>
                    <a:pt x="25241" y="87154"/>
                    <a:pt x="47149" y="87154"/>
                  </a:cubicBezTo>
                  <a:cubicBezTo>
                    <a:pt x="69056" y="87154"/>
                    <a:pt x="87154" y="69056"/>
                    <a:pt x="87154" y="47149"/>
                  </a:cubicBezTo>
                  <a:cubicBezTo>
                    <a:pt x="87154" y="25241"/>
                    <a:pt x="69056" y="7144"/>
                    <a:pt x="47149" y="7144"/>
                  </a:cubicBezTo>
                  <a:close/>
                </a:path>
              </a:pathLst>
            </a:custGeom>
            <a:grpFill/>
            <a:ln w="9525" cap="flat">
              <a:noFill/>
              <a:prstDash val="solid"/>
              <a:miter/>
            </a:ln>
          </p:spPr>
          <p:txBody>
            <a:bodyPr rtlCol="0" anchor="ctr"/>
            <a:lstStyle/>
            <a:p>
              <a:endParaRPr lang="el-GR"/>
            </a:p>
          </p:txBody>
        </p:sp>
        <p:sp>
          <p:nvSpPr>
            <p:cNvPr id="46" name="Ελεύθερη σχεδίαση: Σχήμα 45">
              <a:extLst>
                <a:ext uri="{FF2B5EF4-FFF2-40B4-BE49-F238E27FC236}">
                  <a16:creationId xmlns="" xmlns:a16="http://schemas.microsoft.com/office/drawing/2014/main" id="{C3554BF4-B62B-40CE-9D54-733B71463C83}"/>
                </a:ext>
              </a:extLst>
            </p:cNvPr>
            <p:cNvSpPr/>
            <p:nvPr/>
          </p:nvSpPr>
          <p:spPr>
            <a:xfrm>
              <a:off x="5920264" y="3345656"/>
              <a:ext cx="85725" cy="85725"/>
            </a:xfrm>
            <a:custGeom>
              <a:avLst/>
              <a:gdLst>
                <a:gd name="connsiteX0" fmla="*/ 87154 w 85725"/>
                <a:gd name="connsiteY0" fmla="*/ 47149 h 85725"/>
                <a:gd name="connsiteX1" fmla="*/ 47149 w 85725"/>
                <a:gd name="connsiteY1" fmla="*/ 87154 h 85725"/>
                <a:gd name="connsiteX2" fmla="*/ 7144 w 85725"/>
                <a:gd name="connsiteY2" fmla="*/ 47149 h 85725"/>
                <a:gd name="connsiteX3" fmla="*/ 47149 w 85725"/>
                <a:gd name="connsiteY3" fmla="*/ 7144 h 85725"/>
                <a:gd name="connsiteX4" fmla="*/ 87154 w 85725"/>
                <a:gd name="connsiteY4" fmla="*/ 47149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7154" y="47149"/>
                  </a:moveTo>
                  <a:cubicBezTo>
                    <a:pt x="87154" y="69243"/>
                    <a:pt x="69243" y="87154"/>
                    <a:pt x="47149" y="87154"/>
                  </a:cubicBezTo>
                  <a:cubicBezTo>
                    <a:pt x="25055" y="87154"/>
                    <a:pt x="7144" y="69243"/>
                    <a:pt x="7144" y="47149"/>
                  </a:cubicBezTo>
                  <a:cubicBezTo>
                    <a:pt x="7144" y="25055"/>
                    <a:pt x="25055" y="7144"/>
                    <a:pt x="47149" y="7144"/>
                  </a:cubicBezTo>
                  <a:cubicBezTo>
                    <a:pt x="69243" y="7144"/>
                    <a:pt x="87154" y="25055"/>
                    <a:pt x="87154" y="47149"/>
                  </a:cubicBezTo>
                  <a:close/>
                </a:path>
              </a:pathLst>
            </a:custGeom>
            <a:grpFill/>
            <a:ln w="9525" cap="flat">
              <a:noFill/>
              <a:prstDash val="solid"/>
              <a:miter/>
            </a:ln>
          </p:spPr>
          <p:txBody>
            <a:bodyPr rtlCol="0" anchor="ctr"/>
            <a:lstStyle/>
            <a:p>
              <a:endParaRPr lang="el-GR"/>
            </a:p>
          </p:txBody>
        </p:sp>
        <p:sp>
          <p:nvSpPr>
            <p:cNvPr id="47" name="Ελεύθερη σχεδίαση: Σχήμα 46">
              <a:extLst>
                <a:ext uri="{FF2B5EF4-FFF2-40B4-BE49-F238E27FC236}">
                  <a16:creationId xmlns="" xmlns:a16="http://schemas.microsoft.com/office/drawing/2014/main" id="{7D743D49-7911-458C-AE22-37E728F0D4B1}"/>
                </a:ext>
              </a:extLst>
            </p:cNvPr>
            <p:cNvSpPr/>
            <p:nvPr/>
          </p:nvSpPr>
          <p:spPr>
            <a:xfrm>
              <a:off x="5764815" y="3017996"/>
              <a:ext cx="657225" cy="781050"/>
            </a:xfrm>
            <a:custGeom>
              <a:avLst/>
              <a:gdLst>
                <a:gd name="connsiteX0" fmla="*/ 435960 w 657225"/>
                <a:gd name="connsiteY0" fmla="*/ 194786 h 781050"/>
                <a:gd name="connsiteX1" fmla="*/ 412148 w 657225"/>
                <a:gd name="connsiteY1" fmla="*/ 206216 h 781050"/>
                <a:gd name="connsiteX2" fmla="*/ 402623 w 657225"/>
                <a:gd name="connsiteY2" fmla="*/ 227171 h 781050"/>
                <a:gd name="connsiteX3" fmla="*/ 411195 w 657225"/>
                <a:gd name="connsiteY3" fmla="*/ 251936 h 781050"/>
                <a:gd name="connsiteX4" fmla="*/ 392145 w 657225"/>
                <a:gd name="connsiteY4" fmla="*/ 270986 h 781050"/>
                <a:gd name="connsiteX5" fmla="*/ 367380 w 657225"/>
                <a:gd name="connsiteY5" fmla="*/ 262414 h 781050"/>
                <a:gd name="connsiteX6" fmla="*/ 346425 w 657225"/>
                <a:gd name="connsiteY6" fmla="*/ 270986 h 781050"/>
                <a:gd name="connsiteX7" fmla="*/ 334995 w 657225"/>
                <a:gd name="connsiteY7" fmla="*/ 293846 h 781050"/>
                <a:gd name="connsiteX8" fmla="*/ 308325 w 657225"/>
                <a:gd name="connsiteY8" fmla="*/ 293846 h 781050"/>
                <a:gd name="connsiteX9" fmla="*/ 296895 w 657225"/>
                <a:gd name="connsiteY9" fmla="*/ 270034 h 781050"/>
                <a:gd name="connsiteX10" fmla="*/ 275940 w 657225"/>
                <a:gd name="connsiteY10" fmla="*/ 261461 h 781050"/>
                <a:gd name="connsiteX11" fmla="*/ 251175 w 657225"/>
                <a:gd name="connsiteY11" fmla="*/ 270034 h 781050"/>
                <a:gd name="connsiteX12" fmla="*/ 232125 w 657225"/>
                <a:gd name="connsiteY12" fmla="*/ 250984 h 781050"/>
                <a:gd name="connsiteX13" fmla="*/ 240698 w 657225"/>
                <a:gd name="connsiteY13" fmla="*/ 226219 h 781050"/>
                <a:gd name="connsiteX14" fmla="*/ 232125 w 657225"/>
                <a:gd name="connsiteY14" fmla="*/ 205264 h 781050"/>
                <a:gd name="connsiteX15" fmla="*/ 208312 w 657225"/>
                <a:gd name="connsiteY15" fmla="*/ 193834 h 781050"/>
                <a:gd name="connsiteX16" fmla="*/ 208312 w 657225"/>
                <a:gd name="connsiteY16" fmla="*/ 167164 h 781050"/>
                <a:gd name="connsiteX17" fmla="*/ 232125 w 657225"/>
                <a:gd name="connsiteY17" fmla="*/ 155734 h 781050"/>
                <a:gd name="connsiteX18" fmla="*/ 240698 w 657225"/>
                <a:gd name="connsiteY18" fmla="*/ 134779 h 781050"/>
                <a:gd name="connsiteX19" fmla="*/ 233078 w 657225"/>
                <a:gd name="connsiteY19" fmla="*/ 110014 h 781050"/>
                <a:gd name="connsiteX20" fmla="*/ 252128 w 657225"/>
                <a:gd name="connsiteY20" fmla="*/ 90964 h 781050"/>
                <a:gd name="connsiteX21" fmla="*/ 276893 w 657225"/>
                <a:gd name="connsiteY21" fmla="*/ 99536 h 781050"/>
                <a:gd name="connsiteX22" fmla="*/ 297848 w 657225"/>
                <a:gd name="connsiteY22" fmla="*/ 90964 h 781050"/>
                <a:gd name="connsiteX23" fmla="*/ 309278 w 657225"/>
                <a:gd name="connsiteY23" fmla="*/ 67151 h 781050"/>
                <a:gd name="connsiteX24" fmla="*/ 335948 w 657225"/>
                <a:gd name="connsiteY24" fmla="*/ 67151 h 781050"/>
                <a:gd name="connsiteX25" fmla="*/ 347378 w 657225"/>
                <a:gd name="connsiteY25" fmla="*/ 90011 h 781050"/>
                <a:gd name="connsiteX26" fmla="*/ 368333 w 657225"/>
                <a:gd name="connsiteY26" fmla="*/ 98584 h 781050"/>
                <a:gd name="connsiteX27" fmla="*/ 393098 w 657225"/>
                <a:gd name="connsiteY27" fmla="*/ 90011 h 781050"/>
                <a:gd name="connsiteX28" fmla="*/ 412148 w 657225"/>
                <a:gd name="connsiteY28" fmla="*/ 109061 h 781050"/>
                <a:gd name="connsiteX29" fmla="*/ 403575 w 657225"/>
                <a:gd name="connsiteY29" fmla="*/ 133826 h 781050"/>
                <a:gd name="connsiteX30" fmla="*/ 412148 w 657225"/>
                <a:gd name="connsiteY30" fmla="*/ 154781 h 781050"/>
                <a:gd name="connsiteX31" fmla="*/ 435960 w 657225"/>
                <a:gd name="connsiteY31" fmla="*/ 166211 h 781050"/>
                <a:gd name="connsiteX32" fmla="*/ 435960 w 657225"/>
                <a:gd name="connsiteY32" fmla="*/ 194786 h 781050"/>
                <a:gd name="connsiteX33" fmla="*/ 315945 w 657225"/>
                <a:gd name="connsiteY33" fmla="*/ 388144 h 781050"/>
                <a:gd name="connsiteX34" fmla="*/ 292133 w 657225"/>
                <a:gd name="connsiteY34" fmla="*/ 399574 h 781050"/>
                <a:gd name="connsiteX35" fmla="*/ 283560 w 657225"/>
                <a:gd name="connsiteY35" fmla="*/ 420529 h 781050"/>
                <a:gd name="connsiteX36" fmla="*/ 291180 w 657225"/>
                <a:gd name="connsiteY36" fmla="*/ 445294 h 781050"/>
                <a:gd name="connsiteX37" fmla="*/ 272130 w 657225"/>
                <a:gd name="connsiteY37" fmla="*/ 464344 h 781050"/>
                <a:gd name="connsiteX38" fmla="*/ 247365 w 657225"/>
                <a:gd name="connsiteY38" fmla="*/ 455771 h 781050"/>
                <a:gd name="connsiteX39" fmla="*/ 226410 w 657225"/>
                <a:gd name="connsiteY39" fmla="*/ 464344 h 781050"/>
                <a:gd name="connsiteX40" fmla="*/ 215933 w 657225"/>
                <a:gd name="connsiteY40" fmla="*/ 487204 h 781050"/>
                <a:gd name="connsiteX41" fmla="*/ 189262 w 657225"/>
                <a:gd name="connsiteY41" fmla="*/ 487204 h 781050"/>
                <a:gd name="connsiteX42" fmla="*/ 177833 w 657225"/>
                <a:gd name="connsiteY42" fmla="*/ 463391 h 781050"/>
                <a:gd name="connsiteX43" fmla="*/ 156878 w 657225"/>
                <a:gd name="connsiteY43" fmla="*/ 454819 h 781050"/>
                <a:gd name="connsiteX44" fmla="*/ 132113 w 657225"/>
                <a:gd name="connsiteY44" fmla="*/ 462439 h 781050"/>
                <a:gd name="connsiteX45" fmla="*/ 113063 w 657225"/>
                <a:gd name="connsiteY45" fmla="*/ 443389 h 781050"/>
                <a:gd name="connsiteX46" fmla="*/ 121635 w 657225"/>
                <a:gd name="connsiteY46" fmla="*/ 418624 h 781050"/>
                <a:gd name="connsiteX47" fmla="*/ 113063 w 657225"/>
                <a:gd name="connsiteY47" fmla="*/ 397669 h 781050"/>
                <a:gd name="connsiteX48" fmla="*/ 89250 w 657225"/>
                <a:gd name="connsiteY48" fmla="*/ 386239 h 781050"/>
                <a:gd name="connsiteX49" fmla="*/ 89250 w 657225"/>
                <a:gd name="connsiteY49" fmla="*/ 359569 h 781050"/>
                <a:gd name="connsiteX50" fmla="*/ 113063 w 657225"/>
                <a:gd name="connsiteY50" fmla="*/ 348139 h 781050"/>
                <a:gd name="connsiteX51" fmla="*/ 121635 w 657225"/>
                <a:gd name="connsiteY51" fmla="*/ 327184 h 781050"/>
                <a:gd name="connsiteX52" fmla="*/ 113063 w 657225"/>
                <a:gd name="connsiteY52" fmla="*/ 302419 h 781050"/>
                <a:gd name="connsiteX53" fmla="*/ 132113 w 657225"/>
                <a:gd name="connsiteY53" fmla="*/ 283369 h 781050"/>
                <a:gd name="connsiteX54" fmla="*/ 156878 w 657225"/>
                <a:gd name="connsiteY54" fmla="*/ 291941 h 781050"/>
                <a:gd name="connsiteX55" fmla="*/ 177833 w 657225"/>
                <a:gd name="connsiteY55" fmla="*/ 283369 h 781050"/>
                <a:gd name="connsiteX56" fmla="*/ 189262 w 657225"/>
                <a:gd name="connsiteY56" fmla="*/ 259556 h 781050"/>
                <a:gd name="connsiteX57" fmla="*/ 216885 w 657225"/>
                <a:gd name="connsiteY57" fmla="*/ 259556 h 781050"/>
                <a:gd name="connsiteX58" fmla="*/ 228315 w 657225"/>
                <a:gd name="connsiteY58" fmla="*/ 283369 h 781050"/>
                <a:gd name="connsiteX59" fmla="*/ 249270 w 657225"/>
                <a:gd name="connsiteY59" fmla="*/ 291941 h 781050"/>
                <a:gd name="connsiteX60" fmla="*/ 274035 w 657225"/>
                <a:gd name="connsiteY60" fmla="*/ 283369 h 781050"/>
                <a:gd name="connsiteX61" fmla="*/ 293085 w 657225"/>
                <a:gd name="connsiteY61" fmla="*/ 302419 h 781050"/>
                <a:gd name="connsiteX62" fmla="*/ 284512 w 657225"/>
                <a:gd name="connsiteY62" fmla="*/ 327184 h 781050"/>
                <a:gd name="connsiteX63" fmla="*/ 293085 w 657225"/>
                <a:gd name="connsiteY63" fmla="*/ 348139 h 781050"/>
                <a:gd name="connsiteX64" fmla="*/ 316898 w 657225"/>
                <a:gd name="connsiteY64" fmla="*/ 359569 h 781050"/>
                <a:gd name="connsiteX65" fmla="*/ 315945 w 657225"/>
                <a:gd name="connsiteY65" fmla="*/ 388144 h 781050"/>
                <a:gd name="connsiteX66" fmla="*/ 315945 w 657225"/>
                <a:gd name="connsiteY66" fmla="*/ 388144 h 781050"/>
                <a:gd name="connsiteX67" fmla="*/ 645510 w 657225"/>
                <a:gd name="connsiteY67" fmla="*/ 423386 h 781050"/>
                <a:gd name="connsiteX68" fmla="*/ 579788 w 657225"/>
                <a:gd name="connsiteY68" fmla="*/ 309086 h 781050"/>
                <a:gd name="connsiteX69" fmla="*/ 579788 w 657225"/>
                <a:gd name="connsiteY69" fmla="*/ 304324 h 781050"/>
                <a:gd name="connsiteX70" fmla="*/ 439770 w 657225"/>
                <a:gd name="connsiteY70" fmla="*/ 47149 h 781050"/>
                <a:gd name="connsiteX71" fmla="*/ 147353 w 657225"/>
                <a:gd name="connsiteY71" fmla="*/ 47149 h 781050"/>
                <a:gd name="connsiteX72" fmla="*/ 7335 w 657225"/>
                <a:gd name="connsiteY72" fmla="*/ 304324 h 781050"/>
                <a:gd name="connsiteX73" fmla="*/ 119730 w 657225"/>
                <a:gd name="connsiteY73" fmla="*/ 534829 h 781050"/>
                <a:gd name="connsiteX74" fmla="*/ 119730 w 657225"/>
                <a:gd name="connsiteY74" fmla="*/ 775811 h 781050"/>
                <a:gd name="connsiteX75" fmla="*/ 420720 w 657225"/>
                <a:gd name="connsiteY75" fmla="*/ 775811 h 781050"/>
                <a:gd name="connsiteX76" fmla="*/ 420720 w 657225"/>
                <a:gd name="connsiteY76" fmla="*/ 661511 h 781050"/>
                <a:gd name="connsiteX77" fmla="*/ 467393 w 657225"/>
                <a:gd name="connsiteY77" fmla="*/ 661511 h 781050"/>
                <a:gd name="connsiteX78" fmla="*/ 547402 w 657225"/>
                <a:gd name="connsiteY78" fmla="*/ 628174 h 781050"/>
                <a:gd name="connsiteX79" fmla="*/ 579788 w 657225"/>
                <a:gd name="connsiteY79" fmla="*/ 547211 h 781050"/>
                <a:gd name="connsiteX80" fmla="*/ 579788 w 657225"/>
                <a:gd name="connsiteY80" fmla="*/ 490061 h 781050"/>
                <a:gd name="connsiteX81" fmla="*/ 621698 w 657225"/>
                <a:gd name="connsiteY81" fmla="*/ 490061 h 781050"/>
                <a:gd name="connsiteX82" fmla="*/ 645510 w 657225"/>
                <a:gd name="connsiteY82" fmla="*/ 42338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57225" h="781050">
                  <a:moveTo>
                    <a:pt x="435960" y="194786"/>
                  </a:moveTo>
                  <a:lnTo>
                    <a:pt x="412148" y="206216"/>
                  </a:lnTo>
                  <a:cubicBezTo>
                    <a:pt x="410243" y="213836"/>
                    <a:pt x="406433" y="220504"/>
                    <a:pt x="402623" y="227171"/>
                  </a:cubicBezTo>
                  <a:lnTo>
                    <a:pt x="411195" y="251936"/>
                  </a:lnTo>
                  <a:lnTo>
                    <a:pt x="392145" y="270986"/>
                  </a:lnTo>
                  <a:lnTo>
                    <a:pt x="367380" y="262414"/>
                  </a:lnTo>
                  <a:cubicBezTo>
                    <a:pt x="360712" y="266224"/>
                    <a:pt x="354045" y="269081"/>
                    <a:pt x="346425" y="270986"/>
                  </a:cubicBezTo>
                  <a:lnTo>
                    <a:pt x="334995" y="293846"/>
                  </a:lnTo>
                  <a:lnTo>
                    <a:pt x="308325" y="293846"/>
                  </a:lnTo>
                  <a:lnTo>
                    <a:pt x="296895" y="270034"/>
                  </a:lnTo>
                  <a:cubicBezTo>
                    <a:pt x="289275" y="268129"/>
                    <a:pt x="282608" y="265271"/>
                    <a:pt x="275940" y="261461"/>
                  </a:cubicBezTo>
                  <a:lnTo>
                    <a:pt x="251175" y="270034"/>
                  </a:lnTo>
                  <a:lnTo>
                    <a:pt x="232125" y="250984"/>
                  </a:lnTo>
                  <a:lnTo>
                    <a:pt x="240698" y="226219"/>
                  </a:lnTo>
                  <a:cubicBezTo>
                    <a:pt x="236887" y="219551"/>
                    <a:pt x="234030" y="212884"/>
                    <a:pt x="232125" y="205264"/>
                  </a:cubicBezTo>
                  <a:lnTo>
                    <a:pt x="208312" y="193834"/>
                  </a:lnTo>
                  <a:lnTo>
                    <a:pt x="208312" y="167164"/>
                  </a:lnTo>
                  <a:lnTo>
                    <a:pt x="232125" y="155734"/>
                  </a:lnTo>
                  <a:cubicBezTo>
                    <a:pt x="234030" y="148114"/>
                    <a:pt x="236887" y="141446"/>
                    <a:pt x="240698" y="134779"/>
                  </a:cubicBezTo>
                  <a:lnTo>
                    <a:pt x="233078" y="110014"/>
                  </a:lnTo>
                  <a:lnTo>
                    <a:pt x="252128" y="90964"/>
                  </a:lnTo>
                  <a:lnTo>
                    <a:pt x="276893" y="99536"/>
                  </a:lnTo>
                  <a:cubicBezTo>
                    <a:pt x="283560" y="95726"/>
                    <a:pt x="290228" y="92869"/>
                    <a:pt x="297848" y="90964"/>
                  </a:cubicBezTo>
                  <a:lnTo>
                    <a:pt x="309278" y="67151"/>
                  </a:lnTo>
                  <a:lnTo>
                    <a:pt x="335948" y="67151"/>
                  </a:lnTo>
                  <a:lnTo>
                    <a:pt x="347378" y="90011"/>
                  </a:lnTo>
                  <a:cubicBezTo>
                    <a:pt x="354998" y="91916"/>
                    <a:pt x="361665" y="94774"/>
                    <a:pt x="368333" y="98584"/>
                  </a:cubicBezTo>
                  <a:lnTo>
                    <a:pt x="393098" y="90011"/>
                  </a:lnTo>
                  <a:lnTo>
                    <a:pt x="412148" y="109061"/>
                  </a:lnTo>
                  <a:lnTo>
                    <a:pt x="403575" y="133826"/>
                  </a:lnTo>
                  <a:cubicBezTo>
                    <a:pt x="407385" y="140494"/>
                    <a:pt x="410243" y="147161"/>
                    <a:pt x="412148" y="154781"/>
                  </a:cubicBezTo>
                  <a:lnTo>
                    <a:pt x="435960" y="166211"/>
                  </a:lnTo>
                  <a:lnTo>
                    <a:pt x="435960" y="194786"/>
                  </a:lnTo>
                  <a:close/>
                  <a:moveTo>
                    <a:pt x="315945" y="388144"/>
                  </a:moveTo>
                  <a:lnTo>
                    <a:pt x="292133" y="399574"/>
                  </a:lnTo>
                  <a:cubicBezTo>
                    <a:pt x="290228" y="407194"/>
                    <a:pt x="287370" y="413861"/>
                    <a:pt x="283560" y="420529"/>
                  </a:cubicBezTo>
                  <a:lnTo>
                    <a:pt x="291180" y="445294"/>
                  </a:lnTo>
                  <a:lnTo>
                    <a:pt x="272130" y="464344"/>
                  </a:lnTo>
                  <a:lnTo>
                    <a:pt x="247365" y="455771"/>
                  </a:lnTo>
                  <a:cubicBezTo>
                    <a:pt x="240698" y="459581"/>
                    <a:pt x="234030" y="462439"/>
                    <a:pt x="226410" y="464344"/>
                  </a:cubicBezTo>
                  <a:lnTo>
                    <a:pt x="215933" y="487204"/>
                  </a:lnTo>
                  <a:lnTo>
                    <a:pt x="189262" y="487204"/>
                  </a:lnTo>
                  <a:lnTo>
                    <a:pt x="177833" y="463391"/>
                  </a:lnTo>
                  <a:cubicBezTo>
                    <a:pt x="170213" y="461486"/>
                    <a:pt x="163545" y="458629"/>
                    <a:pt x="156878" y="454819"/>
                  </a:cubicBezTo>
                  <a:lnTo>
                    <a:pt x="132113" y="462439"/>
                  </a:lnTo>
                  <a:lnTo>
                    <a:pt x="113063" y="443389"/>
                  </a:lnTo>
                  <a:lnTo>
                    <a:pt x="121635" y="418624"/>
                  </a:lnTo>
                  <a:cubicBezTo>
                    <a:pt x="117825" y="411956"/>
                    <a:pt x="114967" y="405289"/>
                    <a:pt x="113063" y="397669"/>
                  </a:cubicBezTo>
                  <a:lnTo>
                    <a:pt x="89250" y="386239"/>
                  </a:lnTo>
                  <a:lnTo>
                    <a:pt x="89250" y="359569"/>
                  </a:lnTo>
                  <a:lnTo>
                    <a:pt x="113063" y="348139"/>
                  </a:lnTo>
                  <a:cubicBezTo>
                    <a:pt x="114967" y="340519"/>
                    <a:pt x="117825" y="333851"/>
                    <a:pt x="121635" y="327184"/>
                  </a:cubicBezTo>
                  <a:lnTo>
                    <a:pt x="113063" y="302419"/>
                  </a:lnTo>
                  <a:lnTo>
                    <a:pt x="132113" y="283369"/>
                  </a:lnTo>
                  <a:lnTo>
                    <a:pt x="156878" y="291941"/>
                  </a:lnTo>
                  <a:cubicBezTo>
                    <a:pt x="163545" y="288131"/>
                    <a:pt x="170213" y="285274"/>
                    <a:pt x="177833" y="283369"/>
                  </a:cubicBezTo>
                  <a:lnTo>
                    <a:pt x="189262" y="259556"/>
                  </a:lnTo>
                  <a:lnTo>
                    <a:pt x="216885" y="259556"/>
                  </a:lnTo>
                  <a:lnTo>
                    <a:pt x="228315" y="283369"/>
                  </a:lnTo>
                  <a:cubicBezTo>
                    <a:pt x="235935" y="285274"/>
                    <a:pt x="242603" y="288131"/>
                    <a:pt x="249270" y="291941"/>
                  </a:cubicBezTo>
                  <a:lnTo>
                    <a:pt x="274035" y="283369"/>
                  </a:lnTo>
                  <a:lnTo>
                    <a:pt x="293085" y="302419"/>
                  </a:lnTo>
                  <a:lnTo>
                    <a:pt x="284512" y="327184"/>
                  </a:lnTo>
                  <a:cubicBezTo>
                    <a:pt x="288323" y="333851"/>
                    <a:pt x="291180" y="340519"/>
                    <a:pt x="293085" y="348139"/>
                  </a:cubicBezTo>
                  <a:lnTo>
                    <a:pt x="316898" y="359569"/>
                  </a:lnTo>
                  <a:lnTo>
                    <a:pt x="315945" y="388144"/>
                  </a:lnTo>
                  <a:lnTo>
                    <a:pt x="315945" y="388144"/>
                  </a:lnTo>
                  <a:close/>
                  <a:moveTo>
                    <a:pt x="645510" y="423386"/>
                  </a:moveTo>
                  <a:lnTo>
                    <a:pt x="579788" y="309086"/>
                  </a:lnTo>
                  <a:lnTo>
                    <a:pt x="579788" y="304324"/>
                  </a:lnTo>
                  <a:cubicBezTo>
                    <a:pt x="583598" y="199549"/>
                    <a:pt x="530258" y="101441"/>
                    <a:pt x="439770" y="47149"/>
                  </a:cubicBezTo>
                  <a:cubicBezTo>
                    <a:pt x="349283" y="-6191"/>
                    <a:pt x="237840" y="-6191"/>
                    <a:pt x="147353" y="47149"/>
                  </a:cubicBezTo>
                  <a:cubicBezTo>
                    <a:pt x="56865" y="100489"/>
                    <a:pt x="3525" y="199549"/>
                    <a:pt x="7335" y="304324"/>
                  </a:cubicBezTo>
                  <a:cubicBezTo>
                    <a:pt x="7335" y="394811"/>
                    <a:pt x="48292" y="479584"/>
                    <a:pt x="119730" y="534829"/>
                  </a:cubicBezTo>
                  <a:lnTo>
                    <a:pt x="119730" y="775811"/>
                  </a:lnTo>
                  <a:lnTo>
                    <a:pt x="420720" y="775811"/>
                  </a:lnTo>
                  <a:lnTo>
                    <a:pt x="420720" y="661511"/>
                  </a:lnTo>
                  <a:lnTo>
                    <a:pt x="467393" y="661511"/>
                  </a:lnTo>
                  <a:cubicBezTo>
                    <a:pt x="497873" y="661511"/>
                    <a:pt x="526448" y="649129"/>
                    <a:pt x="547402" y="628174"/>
                  </a:cubicBezTo>
                  <a:cubicBezTo>
                    <a:pt x="568358" y="606266"/>
                    <a:pt x="579788" y="577691"/>
                    <a:pt x="579788" y="547211"/>
                  </a:cubicBezTo>
                  <a:lnTo>
                    <a:pt x="579788" y="490061"/>
                  </a:lnTo>
                  <a:lnTo>
                    <a:pt x="621698" y="490061"/>
                  </a:lnTo>
                  <a:cubicBezTo>
                    <a:pt x="646463" y="487204"/>
                    <a:pt x="668370" y="458629"/>
                    <a:pt x="645510" y="423386"/>
                  </a:cubicBezTo>
                  <a:close/>
                </a:path>
              </a:pathLst>
            </a:custGeom>
            <a:grpFill/>
            <a:ln w="9525" cap="flat">
              <a:noFill/>
              <a:prstDash val="solid"/>
              <a:miter/>
            </a:ln>
          </p:spPr>
          <p:txBody>
            <a:bodyPr rtlCol="0" anchor="ctr"/>
            <a:lstStyle/>
            <a:p>
              <a:endParaRPr lang="el-GR"/>
            </a:p>
          </p:txBody>
        </p:sp>
      </p:grpSp>
    </p:spTree>
    <p:extLst>
      <p:ext uri="{BB962C8B-B14F-4D97-AF65-F5344CB8AC3E}">
        <p14:creationId xmlns="" xmlns:p14="http://schemas.microsoft.com/office/powerpoint/2010/main" val="2580536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Θέση εικόνας 39" descr="Κοντινό τριγωνικό σχέδιο δόμησης">
            <a:extLst>
              <a:ext uri="{FF2B5EF4-FFF2-40B4-BE49-F238E27FC236}">
                <a16:creationId xmlns="" xmlns:a16="http://schemas.microsoft.com/office/drawing/2014/main" id="{EEBDBA04-0A46-4EEF-9225-A60E8C5589B3}"/>
              </a:ext>
            </a:extLst>
          </p:cNvPr>
          <p:cNvPicPr>
            <a:picLocks noGrp="1" noChangeAspect="1"/>
          </p:cNvPicPr>
          <p:nvPr>
            <p:ph type="pic" sz="quarter" idx="13"/>
          </p:nvPr>
        </p:nvPicPr>
        <p:blipFill>
          <a:blip r:embed="rId3" cstate="screen"/>
          <a:srcRect/>
          <a:stretch>
            <a:fillRect/>
          </a:stretch>
        </p:blipFill>
        <p:spPr>
          <a:xfrm>
            <a:off x="0" y="0"/>
            <a:ext cx="12192000" cy="6087014"/>
          </a:xfrm>
        </p:spPr>
      </p:pic>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43</a:t>
            </a:fld>
            <a:endParaRPr lang="el-GR" dirty="0"/>
          </a:p>
        </p:txBody>
      </p:sp>
      <p:sp>
        <p:nvSpPr>
          <p:cNvPr id="12" name="Τίτλος 2">
            <a:extLst>
              <a:ext uri="{FF2B5EF4-FFF2-40B4-BE49-F238E27FC236}">
                <a16:creationId xmlns="" xmlns:a16="http://schemas.microsoft.com/office/drawing/2014/main" id="{E11E2757-86A0-444B-8050-31F09C3A8579}"/>
              </a:ext>
            </a:extLst>
          </p:cNvPr>
          <p:cNvSpPr txBox="1">
            <a:spLocks/>
          </p:cNvSpPr>
          <p:nvPr/>
        </p:nvSpPr>
        <p:spPr>
          <a:xfrm>
            <a:off x="6337558" y="134753"/>
            <a:ext cx="4860000" cy="5724000"/>
          </a:xfrm>
          <a:prstGeom prst="rect">
            <a:avLst/>
          </a:prstGeom>
          <a:solidFill>
            <a:schemeClr val="bg1"/>
          </a:solidFill>
          <a:ln>
            <a:noFill/>
          </a:ln>
        </p:spPr>
        <p:txBody>
          <a:bodyPr vert="horz" lIns="432000" tIns="72000" rIns="288000" bIns="1404000" rtlCol="0" anchor="b">
            <a:noAutofit/>
          </a:bodyPr>
          <a:lstStyle>
            <a:lvl1pPr algn="l" defTabSz="914400" rtl="0" eaLnBrk="1" latinLnBrk="0" hangingPunct="1">
              <a:lnSpc>
                <a:spcPct val="90000"/>
              </a:lnSpc>
              <a:spcBef>
                <a:spcPct val="0"/>
              </a:spcBef>
              <a:buNone/>
              <a:defRPr sz="4500" kern="1200" spc="-100" baseline="0">
                <a:solidFill>
                  <a:schemeClr val="tx1">
                    <a:lumMod val="75000"/>
                    <a:lumOff val="25000"/>
                  </a:schemeClr>
                </a:solidFill>
                <a:latin typeface="+mj-lt"/>
                <a:ea typeface="+mj-ea"/>
                <a:cs typeface="+mj-cs"/>
              </a:defRPr>
            </a:lvl1pPr>
          </a:lstStyle>
          <a:p>
            <a:endParaRPr lang="el-GR" sz="5000" dirty="0"/>
          </a:p>
        </p:txBody>
      </p:sp>
      <p:sp>
        <p:nvSpPr>
          <p:cNvPr id="14" name="Θέση κειμένου 5">
            <a:extLst>
              <a:ext uri="{FF2B5EF4-FFF2-40B4-BE49-F238E27FC236}">
                <a16:creationId xmlns="" xmlns:a16="http://schemas.microsoft.com/office/drawing/2014/main" id="{244490F4-5DD3-4489-996E-BEB789AFDA5E}"/>
              </a:ext>
            </a:extLst>
          </p:cNvPr>
          <p:cNvSpPr txBox="1">
            <a:spLocks/>
          </p:cNvSpPr>
          <p:nvPr/>
        </p:nvSpPr>
        <p:spPr>
          <a:xfrm>
            <a:off x="6666599" y="486248"/>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Διαπροσωπικοί ρόλοι</a:t>
            </a:r>
            <a:endParaRPr lang="el-GR" dirty="0"/>
          </a:p>
        </p:txBody>
      </p:sp>
      <p:sp>
        <p:nvSpPr>
          <p:cNvPr id="15" name="Text Placeholder 24">
            <a:extLst>
              <a:ext uri="{FF2B5EF4-FFF2-40B4-BE49-F238E27FC236}">
                <a16:creationId xmlns="" xmlns:a16="http://schemas.microsoft.com/office/drawing/2014/main" id="{B0D9A035-6326-4372-A69D-010648085713}"/>
              </a:ext>
            </a:extLst>
          </p:cNvPr>
          <p:cNvSpPr txBox="1">
            <a:spLocks/>
          </p:cNvSpPr>
          <p:nvPr/>
        </p:nvSpPr>
        <p:spPr>
          <a:xfrm>
            <a:off x="6666599" y="979303"/>
            <a:ext cx="2606206" cy="114571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el-GR" sz="1600" dirty="0"/>
              <a:t>Κατ’ επίφαση επικεφαλής </a:t>
            </a:r>
          </a:p>
          <a:p>
            <a:pPr marL="285750" indent="-285750">
              <a:buFont typeface="Courier New" panose="02070309020205020404" pitchFamily="49" charset="0"/>
              <a:buChar char="o"/>
            </a:pPr>
            <a:r>
              <a:rPr lang="el-GR" sz="1600" dirty="0"/>
              <a:t>Ηγέτης</a:t>
            </a:r>
          </a:p>
          <a:p>
            <a:pPr marL="285750" indent="-285750">
              <a:buFont typeface="Courier New" panose="02070309020205020404" pitchFamily="49" charset="0"/>
              <a:buChar char="o"/>
            </a:pPr>
            <a:r>
              <a:rPr lang="el-GR" sz="1600" dirty="0"/>
              <a:t>Σύνδεσμος</a:t>
            </a:r>
          </a:p>
        </p:txBody>
      </p:sp>
      <p:grpSp>
        <p:nvGrpSpPr>
          <p:cNvPr id="16" name="Γραφικό 28" descr="Χρήστες">
            <a:extLst>
              <a:ext uri="{FF2B5EF4-FFF2-40B4-BE49-F238E27FC236}">
                <a16:creationId xmlns="" xmlns:a16="http://schemas.microsoft.com/office/drawing/2014/main" id="{265C378F-7552-490C-BC6C-FA434AF0BF82}"/>
              </a:ext>
            </a:extLst>
          </p:cNvPr>
          <p:cNvGrpSpPr/>
          <p:nvPr/>
        </p:nvGrpSpPr>
        <p:grpSpPr>
          <a:xfrm>
            <a:off x="9804114" y="763266"/>
            <a:ext cx="926526" cy="1036560"/>
            <a:chOff x="5499278" y="3049431"/>
            <a:chExt cx="596721" cy="596721"/>
          </a:xfrm>
          <a:solidFill>
            <a:schemeClr val="tx1">
              <a:lumMod val="65000"/>
              <a:lumOff val="35000"/>
            </a:schemeClr>
          </a:solidFill>
        </p:grpSpPr>
        <p:sp>
          <p:nvSpPr>
            <p:cNvPr id="17" name="Ελεύθερη σχεδίαση: Σχήμα 16">
              <a:extLst>
                <a:ext uri="{FF2B5EF4-FFF2-40B4-BE49-F238E27FC236}">
                  <a16:creationId xmlns="" xmlns:a16="http://schemas.microsoft.com/office/drawing/2014/main" id="{E5E303D5-A339-4092-95F9-A50075A49DF3}"/>
                </a:ext>
              </a:extLst>
            </p:cNvPr>
            <p:cNvSpPr/>
            <p:nvPr/>
          </p:nvSpPr>
          <p:spPr>
            <a:xfrm>
              <a:off x="5587854" y="3180275"/>
              <a:ext cx="118101" cy="118101"/>
            </a:xfrm>
            <a:custGeom>
              <a:avLst/>
              <a:gdLst>
                <a:gd name="connsiteX0" fmla="*/ 116547 w 118101"/>
                <a:gd name="connsiteY0" fmla="*/ 60604 h 118101"/>
                <a:gd name="connsiteX1" fmla="*/ 60604 w 118101"/>
                <a:gd name="connsiteY1" fmla="*/ 116547 h 118101"/>
                <a:gd name="connsiteX2" fmla="*/ 4662 w 118101"/>
                <a:gd name="connsiteY2" fmla="*/ 60604 h 118101"/>
                <a:gd name="connsiteX3" fmla="*/ 60604 w 118101"/>
                <a:gd name="connsiteY3" fmla="*/ 4662 h 118101"/>
                <a:gd name="connsiteX4" fmla="*/ 116547 w 118101"/>
                <a:gd name="connsiteY4" fmla="*/ 60604 h 118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01" h="118101">
                  <a:moveTo>
                    <a:pt x="116547" y="60604"/>
                  </a:moveTo>
                  <a:cubicBezTo>
                    <a:pt x="116547" y="91501"/>
                    <a:pt x="91501" y="116547"/>
                    <a:pt x="60604" y="116547"/>
                  </a:cubicBezTo>
                  <a:cubicBezTo>
                    <a:pt x="29708" y="116547"/>
                    <a:pt x="4662" y="91501"/>
                    <a:pt x="4662" y="60604"/>
                  </a:cubicBezTo>
                  <a:cubicBezTo>
                    <a:pt x="4662" y="29708"/>
                    <a:pt x="29708" y="4662"/>
                    <a:pt x="60604" y="4662"/>
                  </a:cubicBezTo>
                  <a:cubicBezTo>
                    <a:pt x="91501" y="4662"/>
                    <a:pt x="116547" y="29708"/>
                    <a:pt x="116547" y="60604"/>
                  </a:cubicBezTo>
                  <a:close/>
                </a:path>
              </a:pathLst>
            </a:custGeom>
            <a:grpFill/>
            <a:ln w="9525" cap="flat">
              <a:noFill/>
              <a:prstDash val="solid"/>
              <a:miter/>
            </a:ln>
          </p:spPr>
          <p:txBody>
            <a:bodyPr rtlCol="0" anchor="ctr"/>
            <a:lstStyle/>
            <a:p>
              <a:endParaRPr lang="el-GR"/>
            </a:p>
          </p:txBody>
        </p:sp>
        <p:sp>
          <p:nvSpPr>
            <p:cNvPr id="18" name="Ελεύθερη σχεδίαση: Σχήμα 17">
              <a:extLst>
                <a:ext uri="{FF2B5EF4-FFF2-40B4-BE49-F238E27FC236}">
                  <a16:creationId xmlns="" xmlns:a16="http://schemas.microsoft.com/office/drawing/2014/main" id="{FEF2FE6D-18D3-4A9D-9132-95C4ACEC38AB}"/>
                </a:ext>
              </a:extLst>
            </p:cNvPr>
            <p:cNvSpPr/>
            <p:nvPr/>
          </p:nvSpPr>
          <p:spPr>
            <a:xfrm>
              <a:off x="5886214" y="3180275"/>
              <a:ext cx="118101" cy="118101"/>
            </a:xfrm>
            <a:custGeom>
              <a:avLst/>
              <a:gdLst>
                <a:gd name="connsiteX0" fmla="*/ 116547 w 118101"/>
                <a:gd name="connsiteY0" fmla="*/ 60604 h 118101"/>
                <a:gd name="connsiteX1" fmla="*/ 60604 w 118101"/>
                <a:gd name="connsiteY1" fmla="*/ 116547 h 118101"/>
                <a:gd name="connsiteX2" fmla="*/ 4662 w 118101"/>
                <a:gd name="connsiteY2" fmla="*/ 60604 h 118101"/>
                <a:gd name="connsiteX3" fmla="*/ 60604 w 118101"/>
                <a:gd name="connsiteY3" fmla="*/ 4662 h 118101"/>
                <a:gd name="connsiteX4" fmla="*/ 116547 w 118101"/>
                <a:gd name="connsiteY4" fmla="*/ 60604 h 118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01" h="118101">
                  <a:moveTo>
                    <a:pt x="116547" y="60604"/>
                  </a:moveTo>
                  <a:cubicBezTo>
                    <a:pt x="116547" y="91501"/>
                    <a:pt x="91501" y="116547"/>
                    <a:pt x="60604" y="116547"/>
                  </a:cubicBezTo>
                  <a:cubicBezTo>
                    <a:pt x="29708" y="116547"/>
                    <a:pt x="4662" y="91501"/>
                    <a:pt x="4662" y="60604"/>
                  </a:cubicBezTo>
                  <a:cubicBezTo>
                    <a:pt x="4662" y="29708"/>
                    <a:pt x="29708" y="4662"/>
                    <a:pt x="60604" y="4662"/>
                  </a:cubicBezTo>
                  <a:cubicBezTo>
                    <a:pt x="91501" y="4662"/>
                    <a:pt x="116547" y="29708"/>
                    <a:pt x="116547" y="60604"/>
                  </a:cubicBezTo>
                  <a:close/>
                </a:path>
              </a:pathLst>
            </a:custGeom>
            <a:grpFill/>
            <a:ln w="9525" cap="flat">
              <a:noFill/>
              <a:prstDash val="solid"/>
              <a:miter/>
            </a:ln>
          </p:spPr>
          <p:txBody>
            <a:bodyPr rtlCol="0" anchor="ctr"/>
            <a:lstStyle/>
            <a:p>
              <a:endParaRPr lang="el-GR"/>
            </a:p>
          </p:txBody>
        </p:sp>
        <p:sp>
          <p:nvSpPr>
            <p:cNvPr id="19" name="Ελεύθερη σχεδίαση: Σχήμα 18">
              <a:extLst>
                <a:ext uri="{FF2B5EF4-FFF2-40B4-BE49-F238E27FC236}">
                  <a16:creationId xmlns="" xmlns:a16="http://schemas.microsoft.com/office/drawing/2014/main" id="{408BB8AB-6B42-49BB-830A-427B43D8B01F}"/>
                </a:ext>
              </a:extLst>
            </p:cNvPr>
            <p:cNvSpPr/>
            <p:nvPr/>
          </p:nvSpPr>
          <p:spPr>
            <a:xfrm>
              <a:off x="5681091" y="3394100"/>
              <a:ext cx="229986" cy="118101"/>
            </a:xfrm>
            <a:custGeom>
              <a:avLst/>
              <a:gdLst>
                <a:gd name="connsiteX0" fmla="*/ 228432 w 229986"/>
                <a:gd name="connsiteY0" fmla="*/ 116547 h 118101"/>
                <a:gd name="connsiteX1" fmla="*/ 228432 w 229986"/>
                <a:gd name="connsiteY1" fmla="*/ 60604 h 118101"/>
                <a:gd name="connsiteX2" fmla="*/ 217244 w 229986"/>
                <a:gd name="connsiteY2" fmla="*/ 38227 h 118101"/>
                <a:gd name="connsiteX3" fmla="*/ 162544 w 229986"/>
                <a:gd name="connsiteY3" fmla="*/ 12121 h 118101"/>
                <a:gd name="connsiteX4" fmla="*/ 116547 w 229986"/>
                <a:gd name="connsiteY4" fmla="*/ 4662 h 118101"/>
                <a:gd name="connsiteX5" fmla="*/ 70550 w 229986"/>
                <a:gd name="connsiteY5" fmla="*/ 12121 h 118101"/>
                <a:gd name="connsiteX6" fmla="*/ 15850 w 229986"/>
                <a:gd name="connsiteY6" fmla="*/ 38227 h 118101"/>
                <a:gd name="connsiteX7" fmla="*/ 4662 w 229986"/>
                <a:gd name="connsiteY7" fmla="*/ 60604 h 118101"/>
                <a:gd name="connsiteX8" fmla="*/ 4662 w 229986"/>
                <a:gd name="connsiteY8" fmla="*/ 116547 h 118101"/>
                <a:gd name="connsiteX9" fmla="*/ 228432 w 229986"/>
                <a:gd name="connsiteY9" fmla="*/ 116547 h 11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986" h="118101">
                  <a:moveTo>
                    <a:pt x="228432" y="116547"/>
                  </a:moveTo>
                  <a:lnTo>
                    <a:pt x="228432" y="60604"/>
                  </a:lnTo>
                  <a:cubicBezTo>
                    <a:pt x="228432" y="51902"/>
                    <a:pt x="224703" y="43200"/>
                    <a:pt x="217244" y="38227"/>
                  </a:cubicBezTo>
                  <a:cubicBezTo>
                    <a:pt x="202326" y="25796"/>
                    <a:pt x="182435" y="17094"/>
                    <a:pt x="162544" y="12121"/>
                  </a:cubicBezTo>
                  <a:cubicBezTo>
                    <a:pt x="148869" y="8391"/>
                    <a:pt x="132708" y="4662"/>
                    <a:pt x="116547" y="4662"/>
                  </a:cubicBezTo>
                  <a:cubicBezTo>
                    <a:pt x="101629" y="4662"/>
                    <a:pt x="85468" y="7148"/>
                    <a:pt x="70550" y="12121"/>
                  </a:cubicBezTo>
                  <a:cubicBezTo>
                    <a:pt x="50659" y="17094"/>
                    <a:pt x="32012" y="27039"/>
                    <a:pt x="15850" y="38227"/>
                  </a:cubicBezTo>
                  <a:cubicBezTo>
                    <a:pt x="8391" y="44443"/>
                    <a:pt x="4662" y="51902"/>
                    <a:pt x="4662" y="60604"/>
                  </a:cubicBezTo>
                  <a:lnTo>
                    <a:pt x="4662" y="116547"/>
                  </a:lnTo>
                  <a:lnTo>
                    <a:pt x="228432" y="116547"/>
                  </a:lnTo>
                  <a:close/>
                </a:path>
              </a:pathLst>
            </a:custGeom>
            <a:grpFill/>
            <a:ln w="9525" cap="flat">
              <a:noFill/>
              <a:prstDash val="solid"/>
              <a:miter/>
            </a:ln>
          </p:spPr>
          <p:txBody>
            <a:bodyPr rtlCol="0" anchor="ctr"/>
            <a:lstStyle/>
            <a:p>
              <a:endParaRPr lang="el-GR" dirty="0"/>
            </a:p>
          </p:txBody>
        </p:sp>
        <p:sp>
          <p:nvSpPr>
            <p:cNvPr id="20" name="Ελεύθερη σχεδίαση: Σχήμα 19">
              <a:extLst>
                <a:ext uri="{FF2B5EF4-FFF2-40B4-BE49-F238E27FC236}">
                  <a16:creationId xmlns="" xmlns:a16="http://schemas.microsoft.com/office/drawing/2014/main" id="{5AE81439-BEAF-45D3-9E59-4F932B1FE449}"/>
                </a:ext>
              </a:extLst>
            </p:cNvPr>
            <p:cNvSpPr/>
            <p:nvPr/>
          </p:nvSpPr>
          <p:spPr>
            <a:xfrm>
              <a:off x="5737034" y="3267296"/>
              <a:ext cx="118101" cy="118101"/>
            </a:xfrm>
            <a:custGeom>
              <a:avLst/>
              <a:gdLst>
                <a:gd name="connsiteX0" fmla="*/ 116547 w 118101"/>
                <a:gd name="connsiteY0" fmla="*/ 60604 h 118101"/>
                <a:gd name="connsiteX1" fmla="*/ 60604 w 118101"/>
                <a:gd name="connsiteY1" fmla="*/ 116547 h 118101"/>
                <a:gd name="connsiteX2" fmla="*/ 4662 w 118101"/>
                <a:gd name="connsiteY2" fmla="*/ 60604 h 118101"/>
                <a:gd name="connsiteX3" fmla="*/ 60604 w 118101"/>
                <a:gd name="connsiteY3" fmla="*/ 4662 h 118101"/>
                <a:gd name="connsiteX4" fmla="*/ 116547 w 118101"/>
                <a:gd name="connsiteY4" fmla="*/ 60604 h 118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01" h="118101">
                  <a:moveTo>
                    <a:pt x="116547" y="60604"/>
                  </a:moveTo>
                  <a:cubicBezTo>
                    <a:pt x="116547" y="91501"/>
                    <a:pt x="91501" y="116547"/>
                    <a:pt x="60604" y="116547"/>
                  </a:cubicBezTo>
                  <a:cubicBezTo>
                    <a:pt x="29708" y="116547"/>
                    <a:pt x="4662" y="91501"/>
                    <a:pt x="4662" y="60604"/>
                  </a:cubicBezTo>
                  <a:cubicBezTo>
                    <a:pt x="4662" y="29708"/>
                    <a:pt x="29708" y="4662"/>
                    <a:pt x="60604" y="4662"/>
                  </a:cubicBezTo>
                  <a:cubicBezTo>
                    <a:pt x="91501" y="4662"/>
                    <a:pt x="116547" y="29708"/>
                    <a:pt x="116547" y="60604"/>
                  </a:cubicBezTo>
                  <a:close/>
                </a:path>
              </a:pathLst>
            </a:custGeom>
            <a:grpFill/>
            <a:ln w="9525" cap="flat">
              <a:noFill/>
              <a:prstDash val="solid"/>
              <a:miter/>
            </a:ln>
          </p:spPr>
          <p:txBody>
            <a:bodyPr rtlCol="0" anchor="ctr"/>
            <a:lstStyle/>
            <a:p>
              <a:endParaRPr lang="el-GR" dirty="0"/>
            </a:p>
          </p:txBody>
        </p:sp>
        <p:sp>
          <p:nvSpPr>
            <p:cNvPr id="21" name="Ελεύθερη σχεδίαση: Σχήμα 20">
              <a:extLst>
                <a:ext uri="{FF2B5EF4-FFF2-40B4-BE49-F238E27FC236}">
                  <a16:creationId xmlns="" xmlns:a16="http://schemas.microsoft.com/office/drawing/2014/main" id="{731B9F74-35C4-45BE-8E3D-F655E61AE677}"/>
                </a:ext>
              </a:extLst>
            </p:cNvPr>
            <p:cNvSpPr/>
            <p:nvPr/>
          </p:nvSpPr>
          <p:spPr>
            <a:xfrm>
              <a:off x="5851406" y="3307078"/>
              <a:ext cx="211339" cy="118101"/>
            </a:xfrm>
            <a:custGeom>
              <a:avLst/>
              <a:gdLst>
                <a:gd name="connsiteX0" fmla="*/ 196110 w 211338"/>
                <a:gd name="connsiteY0" fmla="*/ 38227 h 118101"/>
                <a:gd name="connsiteX1" fmla="*/ 141410 w 211338"/>
                <a:gd name="connsiteY1" fmla="*/ 12121 h 118101"/>
                <a:gd name="connsiteX2" fmla="*/ 95413 w 211338"/>
                <a:gd name="connsiteY2" fmla="*/ 4662 h 118101"/>
                <a:gd name="connsiteX3" fmla="*/ 49416 w 211338"/>
                <a:gd name="connsiteY3" fmla="*/ 12121 h 118101"/>
                <a:gd name="connsiteX4" fmla="*/ 27039 w 211338"/>
                <a:gd name="connsiteY4" fmla="*/ 20823 h 118101"/>
                <a:gd name="connsiteX5" fmla="*/ 27039 w 211338"/>
                <a:gd name="connsiteY5" fmla="*/ 22066 h 118101"/>
                <a:gd name="connsiteX6" fmla="*/ 4662 w 211338"/>
                <a:gd name="connsiteY6" fmla="*/ 76766 h 118101"/>
                <a:gd name="connsiteX7" fmla="*/ 61848 w 211338"/>
                <a:gd name="connsiteY7" fmla="*/ 105359 h 118101"/>
                <a:gd name="connsiteX8" fmla="*/ 71793 w 211338"/>
                <a:gd name="connsiteY8" fmla="*/ 116547 h 118101"/>
                <a:gd name="connsiteX9" fmla="*/ 207298 w 211338"/>
                <a:gd name="connsiteY9" fmla="*/ 116547 h 118101"/>
                <a:gd name="connsiteX10" fmla="*/ 207298 w 211338"/>
                <a:gd name="connsiteY10" fmla="*/ 60604 h 118101"/>
                <a:gd name="connsiteX11" fmla="*/ 196110 w 211338"/>
                <a:gd name="connsiteY11" fmla="*/ 38227 h 11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338" h="118101">
                  <a:moveTo>
                    <a:pt x="196110" y="38227"/>
                  </a:moveTo>
                  <a:cubicBezTo>
                    <a:pt x="181192" y="25796"/>
                    <a:pt x="161301" y="17094"/>
                    <a:pt x="141410" y="12121"/>
                  </a:cubicBezTo>
                  <a:cubicBezTo>
                    <a:pt x="127736" y="8391"/>
                    <a:pt x="111574" y="4662"/>
                    <a:pt x="95413" y="4662"/>
                  </a:cubicBezTo>
                  <a:cubicBezTo>
                    <a:pt x="80495" y="4662"/>
                    <a:pt x="64334" y="7148"/>
                    <a:pt x="49416" y="12121"/>
                  </a:cubicBezTo>
                  <a:cubicBezTo>
                    <a:pt x="41957" y="14607"/>
                    <a:pt x="34498" y="17094"/>
                    <a:pt x="27039" y="20823"/>
                  </a:cubicBezTo>
                  <a:lnTo>
                    <a:pt x="27039" y="22066"/>
                  </a:lnTo>
                  <a:cubicBezTo>
                    <a:pt x="27039" y="43200"/>
                    <a:pt x="18337" y="63091"/>
                    <a:pt x="4662" y="76766"/>
                  </a:cubicBezTo>
                  <a:cubicBezTo>
                    <a:pt x="28282" y="84225"/>
                    <a:pt x="46930" y="94170"/>
                    <a:pt x="61848" y="105359"/>
                  </a:cubicBezTo>
                  <a:cubicBezTo>
                    <a:pt x="65577" y="109088"/>
                    <a:pt x="69307" y="111574"/>
                    <a:pt x="71793" y="116547"/>
                  </a:cubicBezTo>
                  <a:lnTo>
                    <a:pt x="207298" y="116547"/>
                  </a:lnTo>
                  <a:lnTo>
                    <a:pt x="207298" y="60604"/>
                  </a:lnTo>
                  <a:cubicBezTo>
                    <a:pt x="207298" y="51902"/>
                    <a:pt x="203569" y="43200"/>
                    <a:pt x="196110" y="38227"/>
                  </a:cubicBezTo>
                  <a:close/>
                </a:path>
              </a:pathLst>
            </a:custGeom>
            <a:grpFill/>
            <a:ln w="9525" cap="flat">
              <a:noFill/>
              <a:prstDash val="solid"/>
              <a:miter/>
            </a:ln>
          </p:spPr>
          <p:txBody>
            <a:bodyPr rtlCol="0" anchor="ctr"/>
            <a:lstStyle/>
            <a:p>
              <a:endParaRPr lang="el-GR"/>
            </a:p>
          </p:txBody>
        </p:sp>
        <p:sp>
          <p:nvSpPr>
            <p:cNvPr id="22" name="Ελεύθερη σχεδίαση: Σχήμα 21">
              <a:extLst>
                <a:ext uri="{FF2B5EF4-FFF2-40B4-BE49-F238E27FC236}">
                  <a16:creationId xmlns="" xmlns:a16="http://schemas.microsoft.com/office/drawing/2014/main" id="{044DFD03-4863-4B40-9127-CC80ADE80A16}"/>
                </a:ext>
              </a:extLst>
            </p:cNvPr>
            <p:cNvSpPr/>
            <p:nvPr/>
          </p:nvSpPr>
          <p:spPr>
            <a:xfrm>
              <a:off x="5531911" y="3307078"/>
              <a:ext cx="211339" cy="118101"/>
            </a:xfrm>
            <a:custGeom>
              <a:avLst/>
              <a:gdLst>
                <a:gd name="connsiteX0" fmla="*/ 150113 w 211338"/>
                <a:gd name="connsiteY0" fmla="*/ 105359 h 118101"/>
                <a:gd name="connsiteX1" fmla="*/ 150113 w 211338"/>
                <a:gd name="connsiteY1" fmla="*/ 105359 h 118101"/>
                <a:gd name="connsiteX2" fmla="*/ 207298 w 211338"/>
                <a:gd name="connsiteY2" fmla="*/ 76766 h 118101"/>
                <a:gd name="connsiteX3" fmla="*/ 184921 w 211338"/>
                <a:gd name="connsiteY3" fmla="*/ 22066 h 118101"/>
                <a:gd name="connsiteX4" fmla="*/ 184921 w 211338"/>
                <a:gd name="connsiteY4" fmla="*/ 19580 h 118101"/>
                <a:gd name="connsiteX5" fmla="*/ 162544 w 211338"/>
                <a:gd name="connsiteY5" fmla="*/ 12121 h 118101"/>
                <a:gd name="connsiteX6" fmla="*/ 116547 w 211338"/>
                <a:gd name="connsiteY6" fmla="*/ 4662 h 118101"/>
                <a:gd name="connsiteX7" fmla="*/ 70550 w 211338"/>
                <a:gd name="connsiteY7" fmla="*/ 12121 h 118101"/>
                <a:gd name="connsiteX8" fmla="*/ 15850 w 211338"/>
                <a:gd name="connsiteY8" fmla="*/ 38227 h 118101"/>
                <a:gd name="connsiteX9" fmla="*/ 4662 w 211338"/>
                <a:gd name="connsiteY9" fmla="*/ 60604 h 118101"/>
                <a:gd name="connsiteX10" fmla="*/ 4662 w 211338"/>
                <a:gd name="connsiteY10" fmla="*/ 116547 h 118101"/>
                <a:gd name="connsiteX11" fmla="*/ 138924 w 211338"/>
                <a:gd name="connsiteY11" fmla="*/ 116547 h 118101"/>
                <a:gd name="connsiteX12" fmla="*/ 150113 w 211338"/>
                <a:gd name="connsiteY12" fmla="*/ 105359 h 11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338" h="118101">
                  <a:moveTo>
                    <a:pt x="150113" y="105359"/>
                  </a:moveTo>
                  <a:lnTo>
                    <a:pt x="150113" y="105359"/>
                  </a:lnTo>
                  <a:cubicBezTo>
                    <a:pt x="167517" y="92927"/>
                    <a:pt x="187408" y="82982"/>
                    <a:pt x="207298" y="76766"/>
                  </a:cubicBezTo>
                  <a:cubicBezTo>
                    <a:pt x="193624" y="61848"/>
                    <a:pt x="184921" y="43200"/>
                    <a:pt x="184921" y="22066"/>
                  </a:cubicBezTo>
                  <a:cubicBezTo>
                    <a:pt x="184921" y="20823"/>
                    <a:pt x="184921" y="20823"/>
                    <a:pt x="184921" y="19580"/>
                  </a:cubicBezTo>
                  <a:cubicBezTo>
                    <a:pt x="177462" y="17094"/>
                    <a:pt x="170003" y="13364"/>
                    <a:pt x="162544" y="12121"/>
                  </a:cubicBezTo>
                  <a:cubicBezTo>
                    <a:pt x="148869" y="8391"/>
                    <a:pt x="132708" y="4662"/>
                    <a:pt x="116547" y="4662"/>
                  </a:cubicBezTo>
                  <a:cubicBezTo>
                    <a:pt x="101629" y="4662"/>
                    <a:pt x="85468" y="7148"/>
                    <a:pt x="70550" y="12121"/>
                  </a:cubicBezTo>
                  <a:cubicBezTo>
                    <a:pt x="50659" y="18337"/>
                    <a:pt x="32012" y="27039"/>
                    <a:pt x="15850" y="38227"/>
                  </a:cubicBezTo>
                  <a:cubicBezTo>
                    <a:pt x="8391" y="43200"/>
                    <a:pt x="4662" y="51902"/>
                    <a:pt x="4662" y="60604"/>
                  </a:cubicBezTo>
                  <a:lnTo>
                    <a:pt x="4662" y="116547"/>
                  </a:lnTo>
                  <a:lnTo>
                    <a:pt x="138924" y="116547"/>
                  </a:lnTo>
                  <a:cubicBezTo>
                    <a:pt x="142654" y="111574"/>
                    <a:pt x="145140" y="109088"/>
                    <a:pt x="150113" y="105359"/>
                  </a:cubicBezTo>
                  <a:close/>
                </a:path>
              </a:pathLst>
            </a:custGeom>
            <a:grpFill/>
            <a:ln w="9525" cap="flat">
              <a:noFill/>
              <a:prstDash val="solid"/>
              <a:miter/>
            </a:ln>
          </p:spPr>
          <p:txBody>
            <a:bodyPr rtlCol="0" anchor="ctr"/>
            <a:lstStyle/>
            <a:p>
              <a:endParaRPr lang="el-GR"/>
            </a:p>
          </p:txBody>
        </p:sp>
      </p:grpSp>
      <p:cxnSp>
        <p:nvCxnSpPr>
          <p:cNvPr id="24" name="Ευθεία γραμμή σύνδεσης 23">
            <a:extLst>
              <a:ext uri="{FF2B5EF4-FFF2-40B4-BE49-F238E27FC236}">
                <a16:creationId xmlns="" xmlns:a16="http://schemas.microsoft.com/office/drawing/2014/main" id="{B7EC6933-E151-4B71-B5BA-A23F1C5DB45E}"/>
              </a:ext>
            </a:extLst>
          </p:cNvPr>
          <p:cNvCxnSpPr>
            <a:cxnSpLocks/>
          </p:cNvCxnSpPr>
          <p:nvPr/>
        </p:nvCxnSpPr>
        <p:spPr>
          <a:xfrm>
            <a:off x="6640841" y="2099254"/>
            <a:ext cx="439637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Θέση κειμένου 5">
            <a:extLst>
              <a:ext uri="{FF2B5EF4-FFF2-40B4-BE49-F238E27FC236}">
                <a16:creationId xmlns="" xmlns:a16="http://schemas.microsoft.com/office/drawing/2014/main" id="{C18485C0-B736-4E29-8042-F78C14CE4977}"/>
              </a:ext>
            </a:extLst>
          </p:cNvPr>
          <p:cNvSpPr txBox="1">
            <a:spLocks/>
          </p:cNvSpPr>
          <p:nvPr/>
        </p:nvSpPr>
        <p:spPr>
          <a:xfrm>
            <a:off x="6640841" y="2232520"/>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Πληροφοριακοί ή ενημερωτικοί ρόλοι</a:t>
            </a:r>
            <a:endParaRPr lang="el-GR" dirty="0"/>
          </a:p>
        </p:txBody>
      </p:sp>
      <p:sp>
        <p:nvSpPr>
          <p:cNvPr id="28" name="Text Placeholder 24">
            <a:extLst>
              <a:ext uri="{FF2B5EF4-FFF2-40B4-BE49-F238E27FC236}">
                <a16:creationId xmlns="" xmlns:a16="http://schemas.microsoft.com/office/drawing/2014/main" id="{AE69C6C5-BB63-424C-B016-3ADF0814C138}"/>
              </a:ext>
            </a:extLst>
          </p:cNvPr>
          <p:cNvSpPr txBox="1">
            <a:spLocks/>
          </p:cNvSpPr>
          <p:nvPr/>
        </p:nvSpPr>
        <p:spPr>
          <a:xfrm>
            <a:off x="6677330" y="2870352"/>
            <a:ext cx="2606206" cy="114571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el-GR" sz="1600" dirty="0"/>
              <a:t>Ελεγκτής</a:t>
            </a:r>
          </a:p>
          <a:p>
            <a:pPr marL="285750" indent="-285750">
              <a:buFont typeface="Courier New" panose="02070309020205020404" pitchFamily="49" charset="0"/>
              <a:buChar char="o"/>
            </a:pPr>
            <a:r>
              <a:rPr lang="el-GR" sz="1600" dirty="0"/>
              <a:t>Αναμεταδότης</a:t>
            </a:r>
          </a:p>
          <a:p>
            <a:pPr marL="285750" indent="-285750">
              <a:buFont typeface="Courier New" panose="02070309020205020404" pitchFamily="49" charset="0"/>
              <a:buChar char="o"/>
            </a:pPr>
            <a:r>
              <a:rPr lang="el-GR" sz="1600" dirty="0"/>
              <a:t>Εκπρόσωπος τύπου</a:t>
            </a:r>
          </a:p>
        </p:txBody>
      </p:sp>
      <p:sp>
        <p:nvSpPr>
          <p:cNvPr id="32" name="Γραφικό 30" descr="Οθόνη">
            <a:extLst>
              <a:ext uri="{FF2B5EF4-FFF2-40B4-BE49-F238E27FC236}">
                <a16:creationId xmlns="" xmlns:a16="http://schemas.microsoft.com/office/drawing/2014/main" id="{885A290B-E328-47B5-9E79-7B180DC84FCF}"/>
              </a:ext>
            </a:extLst>
          </p:cNvPr>
          <p:cNvSpPr/>
          <p:nvPr/>
        </p:nvSpPr>
        <p:spPr>
          <a:xfrm>
            <a:off x="9876819" y="2718703"/>
            <a:ext cx="771525" cy="657225"/>
          </a:xfrm>
          <a:custGeom>
            <a:avLst/>
            <a:gdLst>
              <a:gd name="connsiteX0" fmla="*/ 711994 w 771525"/>
              <a:gd name="connsiteY0" fmla="*/ 483394 h 657225"/>
              <a:gd name="connsiteX1" fmla="*/ 64294 w 771525"/>
              <a:gd name="connsiteY1" fmla="*/ 483394 h 657225"/>
              <a:gd name="connsiteX2" fmla="*/ 64294 w 771525"/>
              <a:gd name="connsiteY2" fmla="*/ 64294 h 657225"/>
              <a:gd name="connsiteX3" fmla="*/ 711994 w 771525"/>
              <a:gd name="connsiteY3" fmla="*/ 64294 h 657225"/>
              <a:gd name="connsiteX4" fmla="*/ 711994 w 771525"/>
              <a:gd name="connsiteY4" fmla="*/ 483394 h 657225"/>
              <a:gd name="connsiteX5" fmla="*/ 731044 w 771525"/>
              <a:gd name="connsiteY5" fmla="*/ 7144 h 657225"/>
              <a:gd name="connsiteX6" fmla="*/ 45244 w 771525"/>
              <a:gd name="connsiteY6" fmla="*/ 7144 h 657225"/>
              <a:gd name="connsiteX7" fmla="*/ 7144 w 771525"/>
              <a:gd name="connsiteY7" fmla="*/ 45244 h 657225"/>
              <a:gd name="connsiteX8" fmla="*/ 7144 w 771525"/>
              <a:gd name="connsiteY8" fmla="*/ 502444 h 657225"/>
              <a:gd name="connsiteX9" fmla="*/ 45244 w 771525"/>
              <a:gd name="connsiteY9" fmla="*/ 540544 h 657225"/>
              <a:gd name="connsiteX10" fmla="*/ 311944 w 771525"/>
              <a:gd name="connsiteY10" fmla="*/ 540544 h 657225"/>
              <a:gd name="connsiteX11" fmla="*/ 311944 w 771525"/>
              <a:gd name="connsiteY11" fmla="*/ 597694 h 657225"/>
              <a:gd name="connsiteX12" fmla="*/ 216694 w 771525"/>
              <a:gd name="connsiteY12" fmla="*/ 597694 h 657225"/>
              <a:gd name="connsiteX13" fmla="*/ 216694 w 771525"/>
              <a:gd name="connsiteY13" fmla="*/ 654844 h 657225"/>
              <a:gd name="connsiteX14" fmla="*/ 559594 w 771525"/>
              <a:gd name="connsiteY14" fmla="*/ 654844 h 657225"/>
              <a:gd name="connsiteX15" fmla="*/ 559594 w 771525"/>
              <a:gd name="connsiteY15" fmla="*/ 597694 h 657225"/>
              <a:gd name="connsiteX16" fmla="*/ 464344 w 771525"/>
              <a:gd name="connsiteY16" fmla="*/ 597694 h 657225"/>
              <a:gd name="connsiteX17" fmla="*/ 464344 w 771525"/>
              <a:gd name="connsiteY17" fmla="*/ 540544 h 657225"/>
              <a:gd name="connsiteX18" fmla="*/ 731044 w 771525"/>
              <a:gd name="connsiteY18" fmla="*/ 540544 h 657225"/>
              <a:gd name="connsiteX19" fmla="*/ 769144 w 771525"/>
              <a:gd name="connsiteY19" fmla="*/ 502444 h 657225"/>
              <a:gd name="connsiteX20" fmla="*/ 769144 w 771525"/>
              <a:gd name="connsiteY20" fmla="*/ 45244 h 657225"/>
              <a:gd name="connsiteX21" fmla="*/ 731044 w 771525"/>
              <a:gd name="connsiteY21" fmla="*/ 714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1525" h="657225">
                <a:moveTo>
                  <a:pt x="711994" y="483394"/>
                </a:moveTo>
                <a:lnTo>
                  <a:pt x="64294" y="483394"/>
                </a:lnTo>
                <a:lnTo>
                  <a:pt x="64294" y="64294"/>
                </a:lnTo>
                <a:lnTo>
                  <a:pt x="711994" y="64294"/>
                </a:lnTo>
                <a:lnTo>
                  <a:pt x="711994" y="483394"/>
                </a:lnTo>
                <a:close/>
                <a:moveTo>
                  <a:pt x="731044" y="7144"/>
                </a:moveTo>
                <a:lnTo>
                  <a:pt x="45244" y="7144"/>
                </a:lnTo>
                <a:cubicBezTo>
                  <a:pt x="24289" y="7144"/>
                  <a:pt x="7144" y="24289"/>
                  <a:pt x="7144" y="45244"/>
                </a:cubicBezTo>
                <a:lnTo>
                  <a:pt x="7144" y="502444"/>
                </a:lnTo>
                <a:cubicBezTo>
                  <a:pt x="7144" y="523399"/>
                  <a:pt x="24289" y="540544"/>
                  <a:pt x="45244" y="540544"/>
                </a:cubicBezTo>
                <a:lnTo>
                  <a:pt x="311944" y="540544"/>
                </a:lnTo>
                <a:lnTo>
                  <a:pt x="311944" y="597694"/>
                </a:lnTo>
                <a:lnTo>
                  <a:pt x="216694" y="597694"/>
                </a:lnTo>
                <a:lnTo>
                  <a:pt x="216694" y="654844"/>
                </a:lnTo>
                <a:lnTo>
                  <a:pt x="559594" y="654844"/>
                </a:lnTo>
                <a:lnTo>
                  <a:pt x="559594" y="597694"/>
                </a:lnTo>
                <a:lnTo>
                  <a:pt x="464344" y="597694"/>
                </a:lnTo>
                <a:lnTo>
                  <a:pt x="464344" y="540544"/>
                </a:lnTo>
                <a:lnTo>
                  <a:pt x="731044" y="540544"/>
                </a:lnTo>
                <a:cubicBezTo>
                  <a:pt x="751999" y="540544"/>
                  <a:pt x="769144" y="523399"/>
                  <a:pt x="769144" y="502444"/>
                </a:cubicBezTo>
                <a:lnTo>
                  <a:pt x="769144" y="45244"/>
                </a:lnTo>
                <a:cubicBezTo>
                  <a:pt x="769144" y="24289"/>
                  <a:pt x="751999" y="7144"/>
                  <a:pt x="731044" y="7144"/>
                </a:cubicBezTo>
                <a:close/>
              </a:path>
            </a:pathLst>
          </a:custGeom>
          <a:solidFill>
            <a:schemeClr val="tx1">
              <a:lumMod val="65000"/>
              <a:lumOff val="35000"/>
            </a:schemeClr>
          </a:solidFill>
          <a:ln w="9525" cap="flat">
            <a:noFill/>
            <a:prstDash val="solid"/>
            <a:miter/>
          </a:ln>
        </p:spPr>
        <p:txBody>
          <a:bodyPr rtlCol="0" anchor="ctr"/>
          <a:lstStyle/>
          <a:p>
            <a:endParaRPr lang="el-GR">
              <a:solidFill>
                <a:schemeClr val="bg2">
                  <a:lumMod val="50000"/>
                </a:schemeClr>
              </a:solidFill>
            </a:endParaRPr>
          </a:p>
        </p:txBody>
      </p:sp>
      <p:cxnSp>
        <p:nvCxnSpPr>
          <p:cNvPr id="33" name="Ευθεία γραμμή σύνδεσης 32">
            <a:extLst>
              <a:ext uri="{FF2B5EF4-FFF2-40B4-BE49-F238E27FC236}">
                <a16:creationId xmlns="" xmlns:a16="http://schemas.microsoft.com/office/drawing/2014/main" id="{F536982F-480D-4882-AC00-6183A5E25C4C}"/>
              </a:ext>
            </a:extLst>
          </p:cNvPr>
          <p:cNvCxnSpPr>
            <a:cxnSpLocks/>
          </p:cNvCxnSpPr>
          <p:nvPr/>
        </p:nvCxnSpPr>
        <p:spPr>
          <a:xfrm>
            <a:off x="6651572" y="4003183"/>
            <a:ext cx="439637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Θέση κειμένου 5">
            <a:extLst>
              <a:ext uri="{FF2B5EF4-FFF2-40B4-BE49-F238E27FC236}">
                <a16:creationId xmlns="" xmlns:a16="http://schemas.microsoft.com/office/drawing/2014/main" id="{61577219-30A5-4067-BCDF-5A4405D6574C}"/>
              </a:ext>
            </a:extLst>
          </p:cNvPr>
          <p:cNvSpPr txBox="1">
            <a:spLocks/>
          </p:cNvSpPr>
          <p:nvPr/>
        </p:nvSpPr>
        <p:spPr>
          <a:xfrm>
            <a:off x="6640840" y="4166788"/>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Αποφασιστικοί ρόλοι</a:t>
            </a:r>
            <a:endParaRPr lang="el-GR" dirty="0"/>
          </a:p>
        </p:txBody>
      </p:sp>
      <p:grpSp>
        <p:nvGrpSpPr>
          <p:cNvPr id="35" name="Γραφικό 20" descr="Κεφάλι με γρανάζια">
            <a:extLst>
              <a:ext uri="{FF2B5EF4-FFF2-40B4-BE49-F238E27FC236}">
                <a16:creationId xmlns="" xmlns:a16="http://schemas.microsoft.com/office/drawing/2014/main" id="{9A3711F6-111E-4AA7-A728-F13C607AD9F2}"/>
              </a:ext>
            </a:extLst>
          </p:cNvPr>
          <p:cNvGrpSpPr/>
          <p:nvPr/>
        </p:nvGrpSpPr>
        <p:grpSpPr>
          <a:xfrm>
            <a:off x="9855433" y="4567068"/>
            <a:ext cx="823574" cy="717337"/>
            <a:chOff x="5638800" y="2971800"/>
            <a:chExt cx="914400" cy="914400"/>
          </a:xfrm>
          <a:solidFill>
            <a:schemeClr val="tx1">
              <a:lumMod val="65000"/>
              <a:lumOff val="35000"/>
            </a:schemeClr>
          </a:solidFill>
        </p:grpSpPr>
        <p:sp>
          <p:nvSpPr>
            <p:cNvPr id="36" name="Ελεύθερη σχεδίαση: Σχήμα 35">
              <a:extLst>
                <a:ext uri="{FF2B5EF4-FFF2-40B4-BE49-F238E27FC236}">
                  <a16:creationId xmlns="" xmlns:a16="http://schemas.microsoft.com/office/drawing/2014/main" id="{F6BCC4BB-321F-442A-BEC8-76788CA2E379}"/>
                </a:ext>
              </a:extLst>
            </p:cNvPr>
            <p:cNvSpPr/>
            <p:nvPr/>
          </p:nvSpPr>
          <p:spPr>
            <a:xfrm>
              <a:off x="6040279" y="3152299"/>
              <a:ext cx="85725" cy="85725"/>
            </a:xfrm>
            <a:custGeom>
              <a:avLst/>
              <a:gdLst>
                <a:gd name="connsiteX0" fmla="*/ 47149 w 85725"/>
                <a:gd name="connsiteY0" fmla="*/ 7144 h 85725"/>
                <a:gd name="connsiteX1" fmla="*/ 7144 w 85725"/>
                <a:gd name="connsiteY1" fmla="*/ 47149 h 85725"/>
                <a:gd name="connsiteX2" fmla="*/ 47149 w 85725"/>
                <a:gd name="connsiteY2" fmla="*/ 87154 h 85725"/>
                <a:gd name="connsiteX3" fmla="*/ 87154 w 85725"/>
                <a:gd name="connsiteY3" fmla="*/ 47149 h 85725"/>
                <a:gd name="connsiteX4" fmla="*/ 47149 w 85725"/>
                <a:gd name="connsiteY4" fmla="*/ 71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7149" y="7144"/>
                  </a:moveTo>
                  <a:cubicBezTo>
                    <a:pt x="25241" y="7144"/>
                    <a:pt x="7144" y="25241"/>
                    <a:pt x="7144" y="47149"/>
                  </a:cubicBezTo>
                  <a:cubicBezTo>
                    <a:pt x="7144" y="69056"/>
                    <a:pt x="25241" y="87154"/>
                    <a:pt x="47149" y="87154"/>
                  </a:cubicBezTo>
                  <a:cubicBezTo>
                    <a:pt x="69056" y="87154"/>
                    <a:pt x="87154" y="69056"/>
                    <a:pt x="87154" y="47149"/>
                  </a:cubicBezTo>
                  <a:cubicBezTo>
                    <a:pt x="87154" y="25241"/>
                    <a:pt x="69056" y="7144"/>
                    <a:pt x="47149" y="7144"/>
                  </a:cubicBezTo>
                  <a:close/>
                </a:path>
              </a:pathLst>
            </a:custGeom>
            <a:grpFill/>
            <a:ln w="9525" cap="flat">
              <a:noFill/>
              <a:prstDash val="solid"/>
              <a:miter/>
            </a:ln>
          </p:spPr>
          <p:txBody>
            <a:bodyPr rtlCol="0" anchor="ctr"/>
            <a:lstStyle/>
            <a:p>
              <a:endParaRPr lang="el-GR"/>
            </a:p>
          </p:txBody>
        </p:sp>
        <p:sp>
          <p:nvSpPr>
            <p:cNvPr id="37" name="Ελεύθερη σχεδίαση: Σχήμα 36">
              <a:extLst>
                <a:ext uri="{FF2B5EF4-FFF2-40B4-BE49-F238E27FC236}">
                  <a16:creationId xmlns="" xmlns:a16="http://schemas.microsoft.com/office/drawing/2014/main" id="{B332B3B7-0F07-462F-9F4D-268035A54C69}"/>
                </a:ext>
              </a:extLst>
            </p:cNvPr>
            <p:cNvSpPr/>
            <p:nvPr/>
          </p:nvSpPr>
          <p:spPr>
            <a:xfrm>
              <a:off x="5920264" y="3345656"/>
              <a:ext cx="85725" cy="85725"/>
            </a:xfrm>
            <a:custGeom>
              <a:avLst/>
              <a:gdLst>
                <a:gd name="connsiteX0" fmla="*/ 87154 w 85725"/>
                <a:gd name="connsiteY0" fmla="*/ 47149 h 85725"/>
                <a:gd name="connsiteX1" fmla="*/ 47149 w 85725"/>
                <a:gd name="connsiteY1" fmla="*/ 87154 h 85725"/>
                <a:gd name="connsiteX2" fmla="*/ 7144 w 85725"/>
                <a:gd name="connsiteY2" fmla="*/ 47149 h 85725"/>
                <a:gd name="connsiteX3" fmla="*/ 47149 w 85725"/>
                <a:gd name="connsiteY3" fmla="*/ 7144 h 85725"/>
                <a:gd name="connsiteX4" fmla="*/ 87154 w 85725"/>
                <a:gd name="connsiteY4" fmla="*/ 47149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7154" y="47149"/>
                  </a:moveTo>
                  <a:cubicBezTo>
                    <a:pt x="87154" y="69243"/>
                    <a:pt x="69243" y="87154"/>
                    <a:pt x="47149" y="87154"/>
                  </a:cubicBezTo>
                  <a:cubicBezTo>
                    <a:pt x="25055" y="87154"/>
                    <a:pt x="7144" y="69243"/>
                    <a:pt x="7144" y="47149"/>
                  </a:cubicBezTo>
                  <a:cubicBezTo>
                    <a:pt x="7144" y="25055"/>
                    <a:pt x="25055" y="7144"/>
                    <a:pt x="47149" y="7144"/>
                  </a:cubicBezTo>
                  <a:cubicBezTo>
                    <a:pt x="69243" y="7144"/>
                    <a:pt x="87154" y="25055"/>
                    <a:pt x="87154" y="47149"/>
                  </a:cubicBezTo>
                  <a:close/>
                </a:path>
              </a:pathLst>
            </a:custGeom>
            <a:grpFill/>
            <a:ln w="9525" cap="flat">
              <a:noFill/>
              <a:prstDash val="solid"/>
              <a:miter/>
            </a:ln>
          </p:spPr>
          <p:txBody>
            <a:bodyPr rtlCol="0" anchor="ctr"/>
            <a:lstStyle/>
            <a:p>
              <a:endParaRPr lang="el-GR"/>
            </a:p>
          </p:txBody>
        </p:sp>
        <p:sp>
          <p:nvSpPr>
            <p:cNvPr id="38" name="Ελεύθερη σχεδίαση: Σχήμα 37">
              <a:extLst>
                <a:ext uri="{FF2B5EF4-FFF2-40B4-BE49-F238E27FC236}">
                  <a16:creationId xmlns="" xmlns:a16="http://schemas.microsoft.com/office/drawing/2014/main" id="{EC787D5A-ED8A-43DE-8C77-3C8BA67856A0}"/>
                </a:ext>
              </a:extLst>
            </p:cNvPr>
            <p:cNvSpPr/>
            <p:nvPr/>
          </p:nvSpPr>
          <p:spPr>
            <a:xfrm>
              <a:off x="5764815" y="3017996"/>
              <a:ext cx="657225" cy="781050"/>
            </a:xfrm>
            <a:custGeom>
              <a:avLst/>
              <a:gdLst>
                <a:gd name="connsiteX0" fmla="*/ 435960 w 657225"/>
                <a:gd name="connsiteY0" fmla="*/ 194786 h 781050"/>
                <a:gd name="connsiteX1" fmla="*/ 412148 w 657225"/>
                <a:gd name="connsiteY1" fmla="*/ 206216 h 781050"/>
                <a:gd name="connsiteX2" fmla="*/ 402623 w 657225"/>
                <a:gd name="connsiteY2" fmla="*/ 227171 h 781050"/>
                <a:gd name="connsiteX3" fmla="*/ 411195 w 657225"/>
                <a:gd name="connsiteY3" fmla="*/ 251936 h 781050"/>
                <a:gd name="connsiteX4" fmla="*/ 392145 w 657225"/>
                <a:gd name="connsiteY4" fmla="*/ 270986 h 781050"/>
                <a:gd name="connsiteX5" fmla="*/ 367380 w 657225"/>
                <a:gd name="connsiteY5" fmla="*/ 262414 h 781050"/>
                <a:gd name="connsiteX6" fmla="*/ 346425 w 657225"/>
                <a:gd name="connsiteY6" fmla="*/ 270986 h 781050"/>
                <a:gd name="connsiteX7" fmla="*/ 334995 w 657225"/>
                <a:gd name="connsiteY7" fmla="*/ 293846 h 781050"/>
                <a:gd name="connsiteX8" fmla="*/ 308325 w 657225"/>
                <a:gd name="connsiteY8" fmla="*/ 293846 h 781050"/>
                <a:gd name="connsiteX9" fmla="*/ 296895 w 657225"/>
                <a:gd name="connsiteY9" fmla="*/ 270034 h 781050"/>
                <a:gd name="connsiteX10" fmla="*/ 275940 w 657225"/>
                <a:gd name="connsiteY10" fmla="*/ 261461 h 781050"/>
                <a:gd name="connsiteX11" fmla="*/ 251175 w 657225"/>
                <a:gd name="connsiteY11" fmla="*/ 270034 h 781050"/>
                <a:gd name="connsiteX12" fmla="*/ 232125 w 657225"/>
                <a:gd name="connsiteY12" fmla="*/ 250984 h 781050"/>
                <a:gd name="connsiteX13" fmla="*/ 240698 w 657225"/>
                <a:gd name="connsiteY13" fmla="*/ 226219 h 781050"/>
                <a:gd name="connsiteX14" fmla="*/ 232125 w 657225"/>
                <a:gd name="connsiteY14" fmla="*/ 205264 h 781050"/>
                <a:gd name="connsiteX15" fmla="*/ 208312 w 657225"/>
                <a:gd name="connsiteY15" fmla="*/ 193834 h 781050"/>
                <a:gd name="connsiteX16" fmla="*/ 208312 w 657225"/>
                <a:gd name="connsiteY16" fmla="*/ 167164 h 781050"/>
                <a:gd name="connsiteX17" fmla="*/ 232125 w 657225"/>
                <a:gd name="connsiteY17" fmla="*/ 155734 h 781050"/>
                <a:gd name="connsiteX18" fmla="*/ 240698 w 657225"/>
                <a:gd name="connsiteY18" fmla="*/ 134779 h 781050"/>
                <a:gd name="connsiteX19" fmla="*/ 233078 w 657225"/>
                <a:gd name="connsiteY19" fmla="*/ 110014 h 781050"/>
                <a:gd name="connsiteX20" fmla="*/ 252128 w 657225"/>
                <a:gd name="connsiteY20" fmla="*/ 90964 h 781050"/>
                <a:gd name="connsiteX21" fmla="*/ 276893 w 657225"/>
                <a:gd name="connsiteY21" fmla="*/ 99536 h 781050"/>
                <a:gd name="connsiteX22" fmla="*/ 297848 w 657225"/>
                <a:gd name="connsiteY22" fmla="*/ 90964 h 781050"/>
                <a:gd name="connsiteX23" fmla="*/ 309278 w 657225"/>
                <a:gd name="connsiteY23" fmla="*/ 67151 h 781050"/>
                <a:gd name="connsiteX24" fmla="*/ 335948 w 657225"/>
                <a:gd name="connsiteY24" fmla="*/ 67151 h 781050"/>
                <a:gd name="connsiteX25" fmla="*/ 347378 w 657225"/>
                <a:gd name="connsiteY25" fmla="*/ 90011 h 781050"/>
                <a:gd name="connsiteX26" fmla="*/ 368333 w 657225"/>
                <a:gd name="connsiteY26" fmla="*/ 98584 h 781050"/>
                <a:gd name="connsiteX27" fmla="*/ 393098 w 657225"/>
                <a:gd name="connsiteY27" fmla="*/ 90011 h 781050"/>
                <a:gd name="connsiteX28" fmla="*/ 412148 w 657225"/>
                <a:gd name="connsiteY28" fmla="*/ 109061 h 781050"/>
                <a:gd name="connsiteX29" fmla="*/ 403575 w 657225"/>
                <a:gd name="connsiteY29" fmla="*/ 133826 h 781050"/>
                <a:gd name="connsiteX30" fmla="*/ 412148 w 657225"/>
                <a:gd name="connsiteY30" fmla="*/ 154781 h 781050"/>
                <a:gd name="connsiteX31" fmla="*/ 435960 w 657225"/>
                <a:gd name="connsiteY31" fmla="*/ 166211 h 781050"/>
                <a:gd name="connsiteX32" fmla="*/ 435960 w 657225"/>
                <a:gd name="connsiteY32" fmla="*/ 194786 h 781050"/>
                <a:gd name="connsiteX33" fmla="*/ 315945 w 657225"/>
                <a:gd name="connsiteY33" fmla="*/ 388144 h 781050"/>
                <a:gd name="connsiteX34" fmla="*/ 292133 w 657225"/>
                <a:gd name="connsiteY34" fmla="*/ 399574 h 781050"/>
                <a:gd name="connsiteX35" fmla="*/ 283560 w 657225"/>
                <a:gd name="connsiteY35" fmla="*/ 420529 h 781050"/>
                <a:gd name="connsiteX36" fmla="*/ 291180 w 657225"/>
                <a:gd name="connsiteY36" fmla="*/ 445294 h 781050"/>
                <a:gd name="connsiteX37" fmla="*/ 272130 w 657225"/>
                <a:gd name="connsiteY37" fmla="*/ 464344 h 781050"/>
                <a:gd name="connsiteX38" fmla="*/ 247365 w 657225"/>
                <a:gd name="connsiteY38" fmla="*/ 455771 h 781050"/>
                <a:gd name="connsiteX39" fmla="*/ 226410 w 657225"/>
                <a:gd name="connsiteY39" fmla="*/ 464344 h 781050"/>
                <a:gd name="connsiteX40" fmla="*/ 215933 w 657225"/>
                <a:gd name="connsiteY40" fmla="*/ 487204 h 781050"/>
                <a:gd name="connsiteX41" fmla="*/ 189262 w 657225"/>
                <a:gd name="connsiteY41" fmla="*/ 487204 h 781050"/>
                <a:gd name="connsiteX42" fmla="*/ 177833 w 657225"/>
                <a:gd name="connsiteY42" fmla="*/ 463391 h 781050"/>
                <a:gd name="connsiteX43" fmla="*/ 156878 w 657225"/>
                <a:gd name="connsiteY43" fmla="*/ 454819 h 781050"/>
                <a:gd name="connsiteX44" fmla="*/ 132113 w 657225"/>
                <a:gd name="connsiteY44" fmla="*/ 462439 h 781050"/>
                <a:gd name="connsiteX45" fmla="*/ 113063 w 657225"/>
                <a:gd name="connsiteY45" fmla="*/ 443389 h 781050"/>
                <a:gd name="connsiteX46" fmla="*/ 121635 w 657225"/>
                <a:gd name="connsiteY46" fmla="*/ 418624 h 781050"/>
                <a:gd name="connsiteX47" fmla="*/ 113063 w 657225"/>
                <a:gd name="connsiteY47" fmla="*/ 397669 h 781050"/>
                <a:gd name="connsiteX48" fmla="*/ 89250 w 657225"/>
                <a:gd name="connsiteY48" fmla="*/ 386239 h 781050"/>
                <a:gd name="connsiteX49" fmla="*/ 89250 w 657225"/>
                <a:gd name="connsiteY49" fmla="*/ 359569 h 781050"/>
                <a:gd name="connsiteX50" fmla="*/ 113063 w 657225"/>
                <a:gd name="connsiteY50" fmla="*/ 348139 h 781050"/>
                <a:gd name="connsiteX51" fmla="*/ 121635 w 657225"/>
                <a:gd name="connsiteY51" fmla="*/ 327184 h 781050"/>
                <a:gd name="connsiteX52" fmla="*/ 113063 w 657225"/>
                <a:gd name="connsiteY52" fmla="*/ 302419 h 781050"/>
                <a:gd name="connsiteX53" fmla="*/ 132113 w 657225"/>
                <a:gd name="connsiteY53" fmla="*/ 283369 h 781050"/>
                <a:gd name="connsiteX54" fmla="*/ 156878 w 657225"/>
                <a:gd name="connsiteY54" fmla="*/ 291941 h 781050"/>
                <a:gd name="connsiteX55" fmla="*/ 177833 w 657225"/>
                <a:gd name="connsiteY55" fmla="*/ 283369 h 781050"/>
                <a:gd name="connsiteX56" fmla="*/ 189262 w 657225"/>
                <a:gd name="connsiteY56" fmla="*/ 259556 h 781050"/>
                <a:gd name="connsiteX57" fmla="*/ 216885 w 657225"/>
                <a:gd name="connsiteY57" fmla="*/ 259556 h 781050"/>
                <a:gd name="connsiteX58" fmla="*/ 228315 w 657225"/>
                <a:gd name="connsiteY58" fmla="*/ 283369 h 781050"/>
                <a:gd name="connsiteX59" fmla="*/ 249270 w 657225"/>
                <a:gd name="connsiteY59" fmla="*/ 291941 h 781050"/>
                <a:gd name="connsiteX60" fmla="*/ 274035 w 657225"/>
                <a:gd name="connsiteY60" fmla="*/ 283369 h 781050"/>
                <a:gd name="connsiteX61" fmla="*/ 293085 w 657225"/>
                <a:gd name="connsiteY61" fmla="*/ 302419 h 781050"/>
                <a:gd name="connsiteX62" fmla="*/ 284512 w 657225"/>
                <a:gd name="connsiteY62" fmla="*/ 327184 h 781050"/>
                <a:gd name="connsiteX63" fmla="*/ 293085 w 657225"/>
                <a:gd name="connsiteY63" fmla="*/ 348139 h 781050"/>
                <a:gd name="connsiteX64" fmla="*/ 316898 w 657225"/>
                <a:gd name="connsiteY64" fmla="*/ 359569 h 781050"/>
                <a:gd name="connsiteX65" fmla="*/ 315945 w 657225"/>
                <a:gd name="connsiteY65" fmla="*/ 388144 h 781050"/>
                <a:gd name="connsiteX66" fmla="*/ 315945 w 657225"/>
                <a:gd name="connsiteY66" fmla="*/ 388144 h 781050"/>
                <a:gd name="connsiteX67" fmla="*/ 645510 w 657225"/>
                <a:gd name="connsiteY67" fmla="*/ 423386 h 781050"/>
                <a:gd name="connsiteX68" fmla="*/ 579788 w 657225"/>
                <a:gd name="connsiteY68" fmla="*/ 309086 h 781050"/>
                <a:gd name="connsiteX69" fmla="*/ 579788 w 657225"/>
                <a:gd name="connsiteY69" fmla="*/ 304324 h 781050"/>
                <a:gd name="connsiteX70" fmla="*/ 439770 w 657225"/>
                <a:gd name="connsiteY70" fmla="*/ 47149 h 781050"/>
                <a:gd name="connsiteX71" fmla="*/ 147353 w 657225"/>
                <a:gd name="connsiteY71" fmla="*/ 47149 h 781050"/>
                <a:gd name="connsiteX72" fmla="*/ 7335 w 657225"/>
                <a:gd name="connsiteY72" fmla="*/ 304324 h 781050"/>
                <a:gd name="connsiteX73" fmla="*/ 119730 w 657225"/>
                <a:gd name="connsiteY73" fmla="*/ 534829 h 781050"/>
                <a:gd name="connsiteX74" fmla="*/ 119730 w 657225"/>
                <a:gd name="connsiteY74" fmla="*/ 775811 h 781050"/>
                <a:gd name="connsiteX75" fmla="*/ 420720 w 657225"/>
                <a:gd name="connsiteY75" fmla="*/ 775811 h 781050"/>
                <a:gd name="connsiteX76" fmla="*/ 420720 w 657225"/>
                <a:gd name="connsiteY76" fmla="*/ 661511 h 781050"/>
                <a:gd name="connsiteX77" fmla="*/ 467393 w 657225"/>
                <a:gd name="connsiteY77" fmla="*/ 661511 h 781050"/>
                <a:gd name="connsiteX78" fmla="*/ 547402 w 657225"/>
                <a:gd name="connsiteY78" fmla="*/ 628174 h 781050"/>
                <a:gd name="connsiteX79" fmla="*/ 579788 w 657225"/>
                <a:gd name="connsiteY79" fmla="*/ 547211 h 781050"/>
                <a:gd name="connsiteX80" fmla="*/ 579788 w 657225"/>
                <a:gd name="connsiteY80" fmla="*/ 490061 h 781050"/>
                <a:gd name="connsiteX81" fmla="*/ 621698 w 657225"/>
                <a:gd name="connsiteY81" fmla="*/ 490061 h 781050"/>
                <a:gd name="connsiteX82" fmla="*/ 645510 w 657225"/>
                <a:gd name="connsiteY82" fmla="*/ 42338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57225" h="781050">
                  <a:moveTo>
                    <a:pt x="435960" y="194786"/>
                  </a:moveTo>
                  <a:lnTo>
                    <a:pt x="412148" y="206216"/>
                  </a:lnTo>
                  <a:cubicBezTo>
                    <a:pt x="410243" y="213836"/>
                    <a:pt x="406433" y="220504"/>
                    <a:pt x="402623" y="227171"/>
                  </a:cubicBezTo>
                  <a:lnTo>
                    <a:pt x="411195" y="251936"/>
                  </a:lnTo>
                  <a:lnTo>
                    <a:pt x="392145" y="270986"/>
                  </a:lnTo>
                  <a:lnTo>
                    <a:pt x="367380" y="262414"/>
                  </a:lnTo>
                  <a:cubicBezTo>
                    <a:pt x="360712" y="266224"/>
                    <a:pt x="354045" y="269081"/>
                    <a:pt x="346425" y="270986"/>
                  </a:cubicBezTo>
                  <a:lnTo>
                    <a:pt x="334995" y="293846"/>
                  </a:lnTo>
                  <a:lnTo>
                    <a:pt x="308325" y="293846"/>
                  </a:lnTo>
                  <a:lnTo>
                    <a:pt x="296895" y="270034"/>
                  </a:lnTo>
                  <a:cubicBezTo>
                    <a:pt x="289275" y="268129"/>
                    <a:pt x="282608" y="265271"/>
                    <a:pt x="275940" y="261461"/>
                  </a:cubicBezTo>
                  <a:lnTo>
                    <a:pt x="251175" y="270034"/>
                  </a:lnTo>
                  <a:lnTo>
                    <a:pt x="232125" y="250984"/>
                  </a:lnTo>
                  <a:lnTo>
                    <a:pt x="240698" y="226219"/>
                  </a:lnTo>
                  <a:cubicBezTo>
                    <a:pt x="236887" y="219551"/>
                    <a:pt x="234030" y="212884"/>
                    <a:pt x="232125" y="205264"/>
                  </a:cubicBezTo>
                  <a:lnTo>
                    <a:pt x="208312" y="193834"/>
                  </a:lnTo>
                  <a:lnTo>
                    <a:pt x="208312" y="167164"/>
                  </a:lnTo>
                  <a:lnTo>
                    <a:pt x="232125" y="155734"/>
                  </a:lnTo>
                  <a:cubicBezTo>
                    <a:pt x="234030" y="148114"/>
                    <a:pt x="236887" y="141446"/>
                    <a:pt x="240698" y="134779"/>
                  </a:cubicBezTo>
                  <a:lnTo>
                    <a:pt x="233078" y="110014"/>
                  </a:lnTo>
                  <a:lnTo>
                    <a:pt x="252128" y="90964"/>
                  </a:lnTo>
                  <a:lnTo>
                    <a:pt x="276893" y="99536"/>
                  </a:lnTo>
                  <a:cubicBezTo>
                    <a:pt x="283560" y="95726"/>
                    <a:pt x="290228" y="92869"/>
                    <a:pt x="297848" y="90964"/>
                  </a:cubicBezTo>
                  <a:lnTo>
                    <a:pt x="309278" y="67151"/>
                  </a:lnTo>
                  <a:lnTo>
                    <a:pt x="335948" y="67151"/>
                  </a:lnTo>
                  <a:lnTo>
                    <a:pt x="347378" y="90011"/>
                  </a:lnTo>
                  <a:cubicBezTo>
                    <a:pt x="354998" y="91916"/>
                    <a:pt x="361665" y="94774"/>
                    <a:pt x="368333" y="98584"/>
                  </a:cubicBezTo>
                  <a:lnTo>
                    <a:pt x="393098" y="90011"/>
                  </a:lnTo>
                  <a:lnTo>
                    <a:pt x="412148" y="109061"/>
                  </a:lnTo>
                  <a:lnTo>
                    <a:pt x="403575" y="133826"/>
                  </a:lnTo>
                  <a:cubicBezTo>
                    <a:pt x="407385" y="140494"/>
                    <a:pt x="410243" y="147161"/>
                    <a:pt x="412148" y="154781"/>
                  </a:cubicBezTo>
                  <a:lnTo>
                    <a:pt x="435960" y="166211"/>
                  </a:lnTo>
                  <a:lnTo>
                    <a:pt x="435960" y="194786"/>
                  </a:lnTo>
                  <a:close/>
                  <a:moveTo>
                    <a:pt x="315945" y="388144"/>
                  </a:moveTo>
                  <a:lnTo>
                    <a:pt x="292133" y="399574"/>
                  </a:lnTo>
                  <a:cubicBezTo>
                    <a:pt x="290228" y="407194"/>
                    <a:pt x="287370" y="413861"/>
                    <a:pt x="283560" y="420529"/>
                  </a:cubicBezTo>
                  <a:lnTo>
                    <a:pt x="291180" y="445294"/>
                  </a:lnTo>
                  <a:lnTo>
                    <a:pt x="272130" y="464344"/>
                  </a:lnTo>
                  <a:lnTo>
                    <a:pt x="247365" y="455771"/>
                  </a:lnTo>
                  <a:cubicBezTo>
                    <a:pt x="240698" y="459581"/>
                    <a:pt x="234030" y="462439"/>
                    <a:pt x="226410" y="464344"/>
                  </a:cubicBezTo>
                  <a:lnTo>
                    <a:pt x="215933" y="487204"/>
                  </a:lnTo>
                  <a:lnTo>
                    <a:pt x="189262" y="487204"/>
                  </a:lnTo>
                  <a:lnTo>
                    <a:pt x="177833" y="463391"/>
                  </a:lnTo>
                  <a:cubicBezTo>
                    <a:pt x="170213" y="461486"/>
                    <a:pt x="163545" y="458629"/>
                    <a:pt x="156878" y="454819"/>
                  </a:cubicBezTo>
                  <a:lnTo>
                    <a:pt x="132113" y="462439"/>
                  </a:lnTo>
                  <a:lnTo>
                    <a:pt x="113063" y="443389"/>
                  </a:lnTo>
                  <a:lnTo>
                    <a:pt x="121635" y="418624"/>
                  </a:lnTo>
                  <a:cubicBezTo>
                    <a:pt x="117825" y="411956"/>
                    <a:pt x="114967" y="405289"/>
                    <a:pt x="113063" y="397669"/>
                  </a:cubicBezTo>
                  <a:lnTo>
                    <a:pt x="89250" y="386239"/>
                  </a:lnTo>
                  <a:lnTo>
                    <a:pt x="89250" y="359569"/>
                  </a:lnTo>
                  <a:lnTo>
                    <a:pt x="113063" y="348139"/>
                  </a:lnTo>
                  <a:cubicBezTo>
                    <a:pt x="114967" y="340519"/>
                    <a:pt x="117825" y="333851"/>
                    <a:pt x="121635" y="327184"/>
                  </a:cubicBezTo>
                  <a:lnTo>
                    <a:pt x="113063" y="302419"/>
                  </a:lnTo>
                  <a:lnTo>
                    <a:pt x="132113" y="283369"/>
                  </a:lnTo>
                  <a:lnTo>
                    <a:pt x="156878" y="291941"/>
                  </a:lnTo>
                  <a:cubicBezTo>
                    <a:pt x="163545" y="288131"/>
                    <a:pt x="170213" y="285274"/>
                    <a:pt x="177833" y="283369"/>
                  </a:cubicBezTo>
                  <a:lnTo>
                    <a:pt x="189262" y="259556"/>
                  </a:lnTo>
                  <a:lnTo>
                    <a:pt x="216885" y="259556"/>
                  </a:lnTo>
                  <a:lnTo>
                    <a:pt x="228315" y="283369"/>
                  </a:lnTo>
                  <a:cubicBezTo>
                    <a:pt x="235935" y="285274"/>
                    <a:pt x="242603" y="288131"/>
                    <a:pt x="249270" y="291941"/>
                  </a:cubicBezTo>
                  <a:lnTo>
                    <a:pt x="274035" y="283369"/>
                  </a:lnTo>
                  <a:lnTo>
                    <a:pt x="293085" y="302419"/>
                  </a:lnTo>
                  <a:lnTo>
                    <a:pt x="284512" y="327184"/>
                  </a:lnTo>
                  <a:cubicBezTo>
                    <a:pt x="288323" y="333851"/>
                    <a:pt x="291180" y="340519"/>
                    <a:pt x="293085" y="348139"/>
                  </a:cubicBezTo>
                  <a:lnTo>
                    <a:pt x="316898" y="359569"/>
                  </a:lnTo>
                  <a:lnTo>
                    <a:pt x="315945" y="388144"/>
                  </a:lnTo>
                  <a:lnTo>
                    <a:pt x="315945" y="388144"/>
                  </a:lnTo>
                  <a:close/>
                  <a:moveTo>
                    <a:pt x="645510" y="423386"/>
                  </a:moveTo>
                  <a:lnTo>
                    <a:pt x="579788" y="309086"/>
                  </a:lnTo>
                  <a:lnTo>
                    <a:pt x="579788" y="304324"/>
                  </a:lnTo>
                  <a:cubicBezTo>
                    <a:pt x="583598" y="199549"/>
                    <a:pt x="530258" y="101441"/>
                    <a:pt x="439770" y="47149"/>
                  </a:cubicBezTo>
                  <a:cubicBezTo>
                    <a:pt x="349283" y="-6191"/>
                    <a:pt x="237840" y="-6191"/>
                    <a:pt x="147353" y="47149"/>
                  </a:cubicBezTo>
                  <a:cubicBezTo>
                    <a:pt x="56865" y="100489"/>
                    <a:pt x="3525" y="199549"/>
                    <a:pt x="7335" y="304324"/>
                  </a:cubicBezTo>
                  <a:cubicBezTo>
                    <a:pt x="7335" y="394811"/>
                    <a:pt x="48292" y="479584"/>
                    <a:pt x="119730" y="534829"/>
                  </a:cubicBezTo>
                  <a:lnTo>
                    <a:pt x="119730" y="775811"/>
                  </a:lnTo>
                  <a:lnTo>
                    <a:pt x="420720" y="775811"/>
                  </a:lnTo>
                  <a:lnTo>
                    <a:pt x="420720" y="661511"/>
                  </a:lnTo>
                  <a:lnTo>
                    <a:pt x="467393" y="661511"/>
                  </a:lnTo>
                  <a:cubicBezTo>
                    <a:pt x="497873" y="661511"/>
                    <a:pt x="526448" y="649129"/>
                    <a:pt x="547402" y="628174"/>
                  </a:cubicBezTo>
                  <a:cubicBezTo>
                    <a:pt x="568358" y="606266"/>
                    <a:pt x="579788" y="577691"/>
                    <a:pt x="579788" y="547211"/>
                  </a:cubicBezTo>
                  <a:lnTo>
                    <a:pt x="579788" y="490061"/>
                  </a:lnTo>
                  <a:lnTo>
                    <a:pt x="621698" y="490061"/>
                  </a:lnTo>
                  <a:cubicBezTo>
                    <a:pt x="646463" y="487204"/>
                    <a:pt x="668370" y="458629"/>
                    <a:pt x="645510" y="423386"/>
                  </a:cubicBezTo>
                  <a:close/>
                </a:path>
              </a:pathLst>
            </a:custGeom>
            <a:grpFill/>
            <a:ln w="9525" cap="flat">
              <a:noFill/>
              <a:prstDash val="solid"/>
              <a:miter/>
            </a:ln>
          </p:spPr>
          <p:txBody>
            <a:bodyPr rtlCol="0" anchor="ctr"/>
            <a:lstStyle/>
            <a:p>
              <a:endParaRPr lang="el-GR"/>
            </a:p>
          </p:txBody>
        </p:sp>
      </p:grpSp>
      <p:sp>
        <p:nvSpPr>
          <p:cNvPr id="39" name="Text Placeholder 24">
            <a:extLst>
              <a:ext uri="{FF2B5EF4-FFF2-40B4-BE49-F238E27FC236}">
                <a16:creationId xmlns="" xmlns:a16="http://schemas.microsoft.com/office/drawing/2014/main" id="{E0DDBEEB-82B9-486A-A2EC-3309C9898C6B}"/>
              </a:ext>
            </a:extLst>
          </p:cNvPr>
          <p:cNvSpPr txBox="1">
            <a:spLocks/>
          </p:cNvSpPr>
          <p:nvPr/>
        </p:nvSpPr>
        <p:spPr>
          <a:xfrm>
            <a:off x="6666598" y="4537748"/>
            <a:ext cx="2927607" cy="13178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el-GR" sz="1600" dirty="0"/>
              <a:t>Επιχειρηματίας</a:t>
            </a:r>
          </a:p>
          <a:p>
            <a:pPr marL="285750" indent="-285750">
              <a:buFont typeface="Courier New" panose="02070309020205020404" pitchFamily="49" charset="0"/>
              <a:buChar char="o"/>
            </a:pPr>
            <a:r>
              <a:rPr lang="el-GR" sz="1600" dirty="0"/>
              <a:t>Διαχειριστής κρίσεων</a:t>
            </a:r>
          </a:p>
          <a:p>
            <a:pPr marL="285750" indent="-285750">
              <a:buFont typeface="Courier New" panose="02070309020205020404" pitchFamily="49" charset="0"/>
              <a:buChar char="o"/>
            </a:pPr>
            <a:r>
              <a:rPr lang="el-GR" sz="1600" dirty="0"/>
              <a:t>Υπεύθυνος κατανομής πόρων</a:t>
            </a:r>
          </a:p>
          <a:p>
            <a:pPr marL="285750" indent="-285750">
              <a:buFont typeface="Courier New" panose="02070309020205020404" pitchFamily="49" charset="0"/>
              <a:buChar char="o"/>
            </a:pPr>
            <a:r>
              <a:rPr lang="el-GR" sz="1600" dirty="0"/>
              <a:t>Διαπραγματευτής</a:t>
            </a:r>
          </a:p>
          <a:p>
            <a:pPr marL="285750" indent="-285750">
              <a:buFont typeface="Courier New" panose="02070309020205020404" pitchFamily="49" charset="0"/>
              <a:buChar char="o"/>
            </a:pPr>
            <a:endParaRPr lang="el-GR" sz="1600" dirty="0"/>
          </a:p>
        </p:txBody>
      </p:sp>
      <p:sp>
        <p:nvSpPr>
          <p:cNvPr id="42" name="Τίτλος 2">
            <a:extLst>
              <a:ext uri="{FF2B5EF4-FFF2-40B4-BE49-F238E27FC236}">
                <a16:creationId xmlns="" xmlns:a16="http://schemas.microsoft.com/office/drawing/2014/main" id="{D3E20C3E-7F66-4678-A6AA-6D69DA623CDE}"/>
              </a:ext>
            </a:extLst>
          </p:cNvPr>
          <p:cNvSpPr txBox="1">
            <a:spLocks/>
          </p:cNvSpPr>
          <p:nvPr/>
        </p:nvSpPr>
        <p:spPr>
          <a:xfrm>
            <a:off x="163668" y="108427"/>
            <a:ext cx="4860000" cy="1797117"/>
          </a:xfrm>
          <a:prstGeom prst="rect">
            <a:avLst/>
          </a:prstGeom>
          <a:solidFill>
            <a:schemeClr val="bg1"/>
          </a:solidFill>
          <a:ln>
            <a:noFill/>
          </a:ln>
        </p:spPr>
        <p:txBody>
          <a:bodyPr vert="horz" lIns="432000" tIns="72000" rIns="288000" bIns="1404000" rtlCol="0" anchor="b">
            <a:noAutofit/>
          </a:bodyPr>
          <a:lstStyle>
            <a:lvl1pPr algn="l" defTabSz="914400" rtl="0" eaLnBrk="1" latinLnBrk="0" hangingPunct="1">
              <a:lnSpc>
                <a:spcPct val="90000"/>
              </a:lnSpc>
              <a:spcBef>
                <a:spcPct val="0"/>
              </a:spcBef>
              <a:buNone/>
              <a:defRPr sz="4500" kern="1200" spc="-100" baseline="0">
                <a:solidFill>
                  <a:schemeClr val="tx1">
                    <a:lumMod val="75000"/>
                    <a:lumOff val="25000"/>
                  </a:schemeClr>
                </a:solidFill>
                <a:latin typeface="+mj-lt"/>
                <a:ea typeface="+mj-ea"/>
                <a:cs typeface="+mj-cs"/>
              </a:defRPr>
            </a:lvl1pPr>
          </a:lstStyle>
          <a:p>
            <a:endParaRPr lang="el-GR" sz="5000" dirty="0"/>
          </a:p>
        </p:txBody>
      </p:sp>
      <p:sp>
        <p:nvSpPr>
          <p:cNvPr id="8" name="Ορθογώνιο 6" descr="Διαχωριστικό επισήμανσης κάτω εικόνας"/>
          <p:cNvSpPr/>
          <p:nvPr/>
        </p:nvSpPr>
        <p:spPr>
          <a:xfrm>
            <a:off x="428318" y="166090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Ορθογώνιο 6" descr="Διαχωριστική γραμμή επισήμανσης"/>
          <p:cNvSpPr/>
          <p:nvPr/>
        </p:nvSpPr>
        <p:spPr>
          <a:xfrm flipV="1">
            <a:off x="428318" y="151803"/>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3" name="Θέση κειμένου 5">
            <a:extLst>
              <a:ext uri="{FF2B5EF4-FFF2-40B4-BE49-F238E27FC236}">
                <a16:creationId xmlns="" xmlns:a16="http://schemas.microsoft.com/office/drawing/2014/main" id="{1EB42E1F-D853-4BAB-B284-61BE89C470C7}"/>
              </a:ext>
            </a:extLst>
          </p:cNvPr>
          <p:cNvSpPr txBox="1">
            <a:spLocks/>
          </p:cNvSpPr>
          <p:nvPr/>
        </p:nvSpPr>
        <p:spPr>
          <a:xfrm>
            <a:off x="551156" y="254390"/>
            <a:ext cx="4085023" cy="1486366"/>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3200" b="1" dirty="0"/>
              <a:t>Βασικοί ρόλοι των μάνατζερ (</a:t>
            </a:r>
            <a:r>
              <a:rPr lang="el-GR" sz="3200" b="1" dirty="0" err="1"/>
              <a:t>H.Mintzberg</a:t>
            </a:r>
            <a:r>
              <a:rPr lang="el-GR" sz="3200" b="1" dirty="0"/>
              <a:t>)</a:t>
            </a:r>
            <a:endParaRPr lang="el-GR" sz="3200" dirty="0"/>
          </a:p>
        </p:txBody>
      </p:sp>
      <p:sp>
        <p:nvSpPr>
          <p:cNvPr id="44" name="TextBox 37">
            <a:extLst>
              <a:ext uri="{FF2B5EF4-FFF2-40B4-BE49-F238E27FC236}">
                <a16:creationId xmlns="" xmlns:a16="http://schemas.microsoft.com/office/drawing/2014/main" id="{8F2D4565-D14A-40E4-8B56-13F85A008A0E}"/>
              </a:ext>
            </a:extLst>
          </p:cNvPr>
          <p:cNvSpPr txBox="1"/>
          <p:nvPr/>
        </p:nvSpPr>
        <p:spPr>
          <a:xfrm>
            <a:off x="9808546" y="608701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extLst>
      <p:ext uri="{BB962C8B-B14F-4D97-AF65-F5344CB8AC3E}">
        <p14:creationId xmlns="" xmlns:p14="http://schemas.microsoft.com/office/powerpoint/2010/main" val="3129550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9546" y="306949"/>
            <a:ext cx="11340000" cy="784991"/>
          </a:xfrm>
        </p:spPr>
        <p:txBody>
          <a:bodyPr rtlCol="0"/>
          <a:lstStyle/>
          <a:p>
            <a:pPr algn="r"/>
            <a:r>
              <a:rPr lang="el-GR" sz="2800" b="1" dirty="0">
                <a:solidFill>
                  <a:schemeClr val="bg2">
                    <a:lumMod val="50000"/>
                  </a:schemeClr>
                </a:solidFill>
              </a:rPr>
              <a:t>Οι ρόλοι των Διοικητικών Στελεχών</a:t>
            </a:r>
            <a:br>
              <a:rPr lang="el-GR" sz="2800" b="1" dirty="0">
                <a:solidFill>
                  <a:schemeClr val="bg2">
                    <a:lumMod val="50000"/>
                  </a:schemeClr>
                </a:solidFill>
              </a:rPr>
            </a:br>
            <a:endParaRPr lang="el-GR" sz="2800" b="1"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44</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aphicFrame>
        <p:nvGraphicFramePr>
          <p:cNvPr id="53" name="Γράφημα 52">
            <a:extLst>
              <a:ext uri="{FF2B5EF4-FFF2-40B4-BE49-F238E27FC236}">
                <a16:creationId xmlns="" xmlns:a16="http://schemas.microsoft.com/office/drawing/2014/main" id="{58E82D56-0ADB-4D4D-9EB2-431F8E62754D}"/>
              </a:ext>
            </a:extLst>
          </p:cNvPr>
          <p:cNvGraphicFramePr/>
          <p:nvPr>
            <p:extLst>
              <p:ext uri="{D42A27DB-BD31-4B8C-83A1-F6EECF244321}">
                <p14:modId xmlns="" xmlns:p14="http://schemas.microsoft.com/office/powerpoint/2010/main" val="860935517"/>
              </p:ext>
            </p:extLst>
          </p:nvPr>
        </p:nvGraphicFramePr>
        <p:xfrm>
          <a:off x="125470" y="3246050"/>
          <a:ext cx="4152298" cy="32637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Γράφημα 53">
            <a:extLst>
              <a:ext uri="{FF2B5EF4-FFF2-40B4-BE49-F238E27FC236}">
                <a16:creationId xmlns="" xmlns:a16="http://schemas.microsoft.com/office/drawing/2014/main" id="{2FB571CE-F913-405C-A5B4-EBBC62C2D73B}"/>
              </a:ext>
            </a:extLst>
          </p:cNvPr>
          <p:cNvGraphicFramePr/>
          <p:nvPr>
            <p:extLst>
              <p:ext uri="{D42A27DB-BD31-4B8C-83A1-F6EECF244321}">
                <p14:modId xmlns="" xmlns:p14="http://schemas.microsoft.com/office/powerpoint/2010/main" val="2319048744"/>
              </p:ext>
            </p:extLst>
          </p:nvPr>
        </p:nvGraphicFramePr>
        <p:xfrm>
          <a:off x="1194536" y="1091940"/>
          <a:ext cx="2014165" cy="1753840"/>
        </p:xfrm>
        <a:graphic>
          <a:graphicData uri="http://schemas.openxmlformats.org/drawingml/2006/chart">
            <c:chart xmlns:c="http://schemas.openxmlformats.org/drawingml/2006/chart" xmlns:r="http://schemas.openxmlformats.org/officeDocument/2006/relationships" r:id="rId4"/>
          </a:graphicData>
        </a:graphic>
      </p:graphicFrame>
      <p:sp>
        <p:nvSpPr>
          <p:cNvPr id="56" name="Text Placeholder 24">
            <a:extLst>
              <a:ext uri="{FF2B5EF4-FFF2-40B4-BE49-F238E27FC236}">
                <a16:creationId xmlns="" xmlns:a16="http://schemas.microsoft.com/office/drawing/2014/main" id="{19D1DC9D-38BB-4CEE-A918-A2090701A377}"/>
              </a:ext>
            </a:extLst>
          </p:cNvPr>
          <p:cNvSpPr txBox="1">
            <a:spLocks/>
          </p:cNvSpPr>
          <p:nvPr/>
        </p:nvSpPr>
        <p:spPr>
          <a:xfrm>
            <a:off x="1097188" y="4067546"/>
            <a:ext cx="2324502" cy="149661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      Διαπροσωπικοί ρόλοι</a:t>
            </a:r>
            <a:endParaRPr lang="el-GR" sz="1600" dirty="0"/>
          </a:p>
          <a:p>
            <a:pPr algn="ctr"/>
            <a:r>
              <a:rPr lang="el-GR" sz="1600" dirty="0"/>
              <a:t>Κατ’ επίφαση επικεφαλής </a:t>
            </a:r>
          </a:p>
          <a:p>
            <a:pPr algn="ctr"/>
            <a:r>
              <a:rPr lang="el-GR" sz="1600" dirty="0"/>
              <a:t>Ηγέτης</a:t>
            </a:r>
          </a:p>
          <a:p>
            <a:pPr algn="ctr"/>
            <a:r>
              <a:rPr lang="el-GR" sz="1600" dirty="0"/>
              <a:t>Σύνδεσμος</a:t>
            </a:r>
          </a:p>
        </p:txBody>
      </p:sp>
      <p:sp>
        <p:nvSpPr>
          <p:cNvPr id="58" name="Text Placeholder 24">
            <a:extLst>
              <a:ext uri="{FF2B5EF4-FFF2-40B4-BE49-F238E27FC236}">
                <a16:creationId xmlns="" xmlns:a16="http://schemas.microsoft.com/office/drawing/2014/main" id="{60A79647-6E8F-4320-B95B-CFD835E94E21}"/>
              </a:ext>
            </a:extLst>
          </p:cNvPr>
          <p:cNvSpPr txBox="1">
            <a:spLocks/>
          </p:cNvSpPr>
          <p:nvPr/>
        </p:nvSpPr>
        <p:spPr>
          <a:xfrm>
            <a:off x="4891720" y="4067546"/>
            <a:ext cx="2318167" cy="136970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Πληροφοριακοί ρόλοι</a:t>
            </a:r>
            <a:endParaRPr lang="el-GR" sz="1600" dirty="0"/>
          </a:p>
          <a:p>
            <a:pPr algn="ctr"/>
            <a:r>
              <a:rPr lang="el-GR" sz="1600" dirty="0"/>
              <a:t>Ελεγκτής</a:t>
            </a:r>
          </a:p>
          <a:p>
            <a:pPr algn="ctr"/>
            <a:r>
              <a:rPr lang="el-GR" sz="1600" dirty="0"/>
              <a:t>Αναμεταδότης</a:t>
            </a:r>
          </a:p>
          <a:p>
            <a:pPr algn="ctr"/>
            <a:r>
              <a:rPr lang="el-GR" sz="1600" dirty="0"/>
              <a:t>Εκπρόσωπος τύπου</a:t>
            </a:r>
          </a:p>
        </p:txBody>
      </p:sp>
      <p:sp>
        <p:nvSpPr>
          <p:cNvPr id="59" name="Text Placeholder 24">
            <a:extLst>
              <a:ext uri="{FF2B5EF4-FFF2-40B4-BE49-F238E27FC236}">
                <a16:creationId xmlns="" xmlns:a16="http://schemas.microsoft.com/office/drawing/2014/main" id="{00C9FB68-7A06-47A3-A360-B31E1CD95D07}"/>
              </a:ext>
            </a:extLst>
          </p:cNvPr>
          <p:cNvSpPr txBox="1">
            <a:spLocks/>
          </p:cNvSpPr>
          <p:nvPr/>
        </p:nvSpPr>
        <p:spPr>
          <a:xfrm>
            <a:off x="8343021" y="4067546"/>
            <a:ext cx="2927607" cy="175384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Αποφασιστικοί ρόλοι</a:t>
            </a:r>
            <a:endParaRPr lang="el-GR" sz="1600" dirty="0"/>
          </a:p>
          <a:p>
            <a:pPr algn="ctr"/>
            <a:r>
              <a:rPr lang="el-GR" sz="1600" dirty="0"/>
              <a:t>Επιχειρηματίας</a:t>
            </a:r>
          </a:p>
          <a:p>
            <a:pPr algn="ctr"/>
            <a:r>
              <a:rPr lang="el-GR" sz="1600" dirty="0"/>
              <a:t>Διαχειριστής κρίσεων</a:t>
            </a:r>
          </a:p>
          <a:p>
            <a:pPr algn="ctr"/>
            <a:r>
              <a:rPr lang="el-GR" sz="1600" dirty="0"/>
              <a:t>Υπεύθυνος κατανομής πόρων</a:t>
            </a:r>
          </a:p>
          <a:p>
            <a:pPr algn="ctr"/>
            <a:r>
              <a:rPr lang="el-GR" sz="1600" dirty="0"/>
              <a:t>Διαπραγματευτής</a:t>
            </a:r>
          </a:p>
          <a:p>
            <a:pPr marL="285750" indent="-285750" algn="ctr">
              <a:buFont typeface="Courier New" panose="02070309020205020404" pitchFamily="49" charset="0"/>
              <a:buChar char="o"/>
            </a:pPr>
            <a:endParaRPr lang="el-GR" sz="1600" dirty="0"/>
          </a:p>
        </p:txBody>
      </p:sp>
      <p:graphicFrame>
        <p:nvGraphicFramePr>
          <p:cNvPr id="61" name="Γράφημα 60">
            <a:extLst>
              <a:ext uri="{FF2B5EF4-FFF2-40B4-BE49-F238E27FC236}">
                <a16:creationId xmlns="" xmlns:a16="http://schemas.microsoft.com/office/drawing/2014/main" id="{3898C041-42B7-47E2-BC76-18F305302699}"/>
              </a:ext>
            </a:extLst>
          </p:cNvPr>
          <p:cNvGraphicFramePr/>
          <p:nvPr>
            <p:extLst>
              <p:ext uri="{D42A27DB-BD31-4B8C-83A1-F6EECF244321}">
                <p14:modId xmlns="" xmlns:p14="http://schemas.microsoft.com/office/powerpoint/2010/main" val="1931819015"/>
              </p:ext>
            </p:extLst>
          </p:nvPr>
        </p:nvGraphicFramePr>
        <p:xfrm>
          <a:off x="3974655" y="3312614"/>
          <a:ext cx="4152298" cy="32637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2" name="Γράφημα 61">
            <a:extLst>
              <a:ext uri="{FF2B5EF4-FFF2-40B4-BE49-F238E27FC236}">
                <a16:creationId xmlns="" xmlns:a16="http://schemas.microsoft.com/office/drawing/2014/main" id="{D3ACF0C9-A4F6-4904-9F70-1181CFD606EE}"/>
              </a:ext>
            </a:extLst>
          </p:cNvPr>
          <p:cNvGraphicFramePr/>
          <p:nvPr>
            <p:extLst>
              <p:ext uri="{D42A27DB-BD31-4B8C-83A1-F6EECF244321}">
                <p14:modId xmlns="" xmlns:p14="http://schemas.microsoft.com/office/powerpoint/2010/main" val="1605680033"/>
              </p:ext>
            </p:extLst>
          </p:nvPr>
        </p:nvGraphicFramePr>
        <p:xfrm>
          <a:off x="7730676" y="3257738"/>
          <a:ext cx="4152298" cy="3263704"/>
        </p:xfrm>
        <a:graphic>
          <a:graphicData uri="http://schemas.openxmlformats.org/drawingml/2006/chart">
            <c:chart xmlns:c="http://schemas.openxmlformats.org/drawingml/2006/chart" xmlns:r="http://schemas.openxmlformats.org/officeDocument/2006/relationships" r:id="rId6"/>
          </a:graphicData>
        </a:graphic>
      </p:graphicFrame>
      <p:sp>
        <p:nvSpPr>
          <p:cNvPr id="6" name="Ορθογώνιο 5">
            <a:extLst>
              <a:ext uri="{FF2B5EF4-FFF2-40B4-BE49-F238E27FC236}">
                <a16:creationId xmlns="" xmlns:a16="http://schemas.microsoft.com/office/drawing/2014/main" id="{CB7C95C6-F9F3-4BDB-A98A-70C3226DA2B3}"/>
              </a:ext>
            </a:extLst>
          </p:cNvPr>
          <p:cNvSpPr/>
          <p:nvPr/>
        </p:nvSpPr>
        <p:spPr>
          <a:xfrm>
            <a:off x="1540939" y="1553361"/>
            <a:ext cx="1321358" cy="830997"/>
          </a:xfrm>
          <a:prstGeom prst="rect">
            <a:avLst/>
          </a:prstGeom>
        </p:spPr>
        <p:txBody>
          <a:bodyPr wrap="square">
            <a:spAutoFit/>
          </a:bodyPr>
          <a:lstStyle/>
          <a:p>
            <a:pPr algn="ctr"/>
            <a:r>
              <a:rPr lang="el-GR" sz="1600" b="1" dirty="0">
                <a:solidFill>
                  <a:schemeClr val="tx1">
                    <a:lumMod val="75000"/>
                    <a:lumOff val="25000"/>
                  </a:schemeClr>
                </a:solidFill>
              </a:rPr>
              <a:t>Τυπική εξουσία &amp; θέση</a:t>
            </a:r>
          </a:p>
        </p:txBody>
      </p:sp>
      <p:cxnSp>
        <p:nvCxnSpPr>
          <p:cNvPr id="8" name="Ευθύγραμμο βέλος σύνδεσης 7">
            <a:extLst>
              <a:ext uri="{FF2B5EF4-FFF2-40B4-BE49-F238E27FC236}">
                <a16:creationId xmlns="" xmlns:a16="http://schemas.microsoft.com/office/drawing/2014/main" id="{085B5719-7188-496B-A9FF-33A3795EAD54}"/>
              </a:ext>
            </a:extLst>
          </p:cNvPr>
          <p:cNvCxnSpPr/>
          <p:nvPr/>
        </p:nvCxnSpPr>
        <p:spPr>
          <a:xfrm>
            <a:off x="2201618" y="2845780"/>
            <a:ext cx="0" cy="40027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 xmlns:a16="http://schemas.microsoft.com/office/drawing/2014/main" id="{3A616835-ABF5-4973-BAC0-FAFF7272193F}"/>
              </a:ext>
            </a:extLst>
          </p:cNvPr>
          <p:cNvCxnSpPr/>
          <p:nvPr/>
        </p:nvCxnSpPr>
        <p:spPr>
          <a:xfrm>
            <a:off x="3784209" y="4815851"/>
            <a:ext cx="633046" cy="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 xmlns:a16="http://schemas.microsoft.com/office/drawing/2014/main" id="{9B5BD5C9-A587-4380-9AA9-8435F4C2EC7E}"/>
              </a:ext>
            </a:extLst>
          </p:cNvPr>
          <p:cNvCxnSpPr/>
          <p:nvPr/>
        </p:nvCxnSpPr>
        <p:spPr>
          <a:xfrm>
            <a:off x="7596554" y="4815851"/>
            <a:ext cx="633046" cy="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 Placeholder 24">
            <a:extLst>
              <a:ext uri="{FF2B5EF4-FFF2-40B4-BE49-F238E27FC236}">
                <a16:creationId xmlns="" xmlns:a16="http://schemas.microsoft.com/office/drawing/2014/main" id="{94740EEA-31F2-415C-8324-8369492AA479}"/>
              </a:ext>
            </a:extLst>
          </p:cNvPr>
          <p:cNvSpPr txBox="1">
            <a:spLocks/>
          </p:cNvSpPr>
          <p:nvPr/>
        </p:nvSpPr>
        <p:spPr>
          <a:xfrm>
            <a:off x="6330320" y="979303"/>
            <a:ext cx="5610455" cy="114571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l-GR" sz="1600" dirty="0"/>
              <a:t>Οι κατωτέρω γενικές κατηγορίες ρόλων, είναι </a:t>
            </a:r>
            <a:r>
              <a:rPr lang="el-GR" sz="1600" dirty="0" err="1"/>
              <a:t>αλληλοεξαρτώμενες</a:t>
            </a:r>
            <a:r>
              <a:rPr lang="el-GR" sz="1600" dirty="0"/>
              <a:t> και συνθέτουν ένα συνεκτικό πλαίσιο συμπεριφοράς των διοικητικών στελεχών</a:t>
            </a:r>
          </a:p>
          <a:p>
            <a:pPr marL="285750" indent="-285750">
              <a:buFont typeface="Courier New" panose="02070309020205020404" pitchFamily="49" charset="0"/>
              <a:buChar char="o"/>
            </a:pPr>
            <a:endParaRPr lang="el-GR" sz="1600" dirty="0"/>
          </a:p>
        </p:txBody>
      </p:sp>
    </p:spTree>
    <p:extLst>
      <p:ext uri="{BB962C8B-B14F-4D97-AF65-F5344CB8AC3E}">
        <p14:creationId xmlns="" xmlns:p14="http://schemas.microsoft.com/office/powerpoint/2010/main" val="3443476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9546" y="306949"/>
            <a:ext cx="11340000" cy="784991"/>
          </a:xfrm>
        </p:spPr>
        <p:txBody>
          <a:bodyPr rtlCol="0"/>
          <a:lstStyle/>
          <a:p>
            <a:r>
              <a:rPr lang="el-GR" sz="2800" b="1" dirty="0">
                <a:solidFill>
                  <a:schemeClr val="bg2">
                    <a:lumMod val="50000"/>
                  </a:schemeClr>
                </a:solidFill>
              </a:rPr>
              <a:t>Σημασία των ρόλων</a:t>
            </a:r>
            <a:br>
              <a:rPr lang="el-GR" sz="2800" b="1" dirty="0">
                <a:solidFill>
                  <a:schemeClr val="bg2">
                    <a:lumMod val="50000"/>
                  </a:schemeClr>
                </a:solidFill>
              </a:rPr>
            </a:br>
            <a:endParaRPr lang="el-GR" sz="2800" b="1"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45</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5" name="Σύμβολο αφαίρεσης 4">
            <a:extLst>
              <a:ext uri="{FF2B5EF4-FFF2-40B4-BE49-F238E27FC236}">
                <a16:creationId xmlns="" xmlns:a16="http://schemas.microsoft.com/office/drawing/2014/main" id="{F1ED0666-7789-4AB6-A67C-026E18427465}"/>
              </a:ext>
            </a:extLst>
          </p:cNvPr>
          <p:cNvSpPr/>
          <p:nvPr/>
        </p:nvSpPr>
        <p:spPr>
          <a:xfrm rot="16200000">
            <a:off x="4031084" y="2324648"/>
            <a:ext cx="6679844" cy="3880831"/>
          </a:xfrm>
          <a:prstGeom prst="mathMinus">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 Placeholder 24">
            <a:extLst>
              <a:ext uri="{FF2B5EF4-FFF2-40B4-BE49-F238E27FC236}">
                <a16:creationId xmlns="" xmlns:a16="http://schemas.microsoft.com/office/drawing/2014/main" id="{D009EDB3-727F-4E05-9FCC-9B0012DBE2EB}"/>
              </a:ext>
            </a:extLst>
          </p:cNvPr>
          <p:cNvSpPr txBox="1">
            <a:spLocks/>
          </p:cNvSpPr>
          <p:nvPr/>
        </p:nvSpPr>
        <p:spPr>
          <a:xfrm>
            <a:off x="6913553" y="2052223"/>
            <a:ext cx="914906" cy="49539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solidFill>
                  <a:schemeClr val="bg1"/>
                </a:solidFill>
              </a:rPr>
              <a:t>Πολύ</a:t>
            </a:r>
            <a:endParaRPr lang="el-GR" sz="1600" dirty="0">
              <a:solidFill>
                <a:schemeClr val="bg1"/>
              </a:solidFill>
            </a:endParaRPr>
          </a:p>
          <a:p>
            <a:pPr marL="285750" indent="-285750" algn="ctr">
              <a:buFont typeface="Courier New" panose="02070309020205020404" pitchFamily="49" charset="0"/>
              <a:buChar char="o"/>
            </a:pPr>
            <a:endParaRPr lang="el-GR" sz="1600" dirty="0">
              <a:solidFill>
                <a:schemeClr val="bg1"/>
              </a:solidFill>
            </a:endParaRPr>
          </a:p>
        </p:txBody>
      </p:sp>
      <p:sp>
        <p:nvSpPr>
          <p:cNvPr id="20" name="Text Placeholder 24">
            <a:extLst>
              <a:ext uri="{FF2B5EF4-FFF2-40B4-BE49-F238E27FC236}">
                <a16:creationId xmlns="" xmlns:a16="http://schemas.microsoft.com/office/drawing/2014/main" id="{504B79B1-270B-4961-8AC8-2F517A2B96B0}"/>
              </a:ext>
            </a:extLst>
          </p:cNvPr>
          <p:cNvSpPr txBox="1">
            <a:spLocks/>
          </p:cNvSpPr>
          <p:nvPr/>
        </p:nvSpPr>
        <p:spPr>
          <a:xfrm>
            <a:off x="6913553" y="3801132"/>
            <a:ext cx="914906" cy="49539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solidFill>
                  <a:schemeClr val="bg1"/>
                </a:solidFill>
              </a:rPr>
              <a:t>Μέτρια</a:t>
            </a:r>
            <a:endParaRPr lang="el-GR" sz="1600" dirty="0">
              <a:solidFill>
                <a:schemeClr val="bg1"/>
              </a:solidFill>
            </a:endParaRPr>
          </a:p>
          <a:p>
            <a:pPr marL="285750" indent="-285750" algn="ctr">
              <a:buFont typeface="Courier New" panose="02070309020205020404" pitchFamily="49" charset="0"/>
              <a:buChar char="o"/>
            </a:pPr>
            <a:endParaRPr lang="el-GR" sz="1600" dirty="0">
              <a:solidFill>
                <a:schemeClr val="bg1"/>
              </a:solidFill>
            </a:endParaRPr>
          </a:p>
        </p:txBody>
      </p:sp>
      <p:sp>
        <p:nvSpPr>
          <p:cNvPr id="21" name="Text Placeholder 24">
            <a:extLst>
              <a:ext uri="{FF2B5EF4-FFF2-40B4-BE49-F238E27FC236}">
                <a16:creationId xmlns="" xmlns:a16="http://schemas.microsoft.com/office/drawing/2014/main" id="{EAADABF8-CBB7-4B0A-91A8-649C7B2C106B}"/>
              </a:ext>
            </a:extLst>
          </p:cNvPr>
          <p:cNvSpPr txBox="1">
            <a:spLocks/>
          </p:cNvSpPr>
          <p:nvPr/>
        </p:nvSpPr>
        <p:spPr>
          <a:xfrm>
            <a:off x="8703718" y="6101725"/>
            <a:ext cx="914906" cy="49539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solidFill>
                  <a:schemeClr val="bg1"/>
                </a:solidFill>
              </a:rPr>
              <a:t>Λίγο</a:t>
            </a:r>
            <a:endParaRPr lang="el-GR" sz="1600" dirty="0">
              <a:solidFill>
                <a:schemeClr val="bg1"/>
              </a:solidFill>
            </a:endParaRPr>
          </a:p>
          <a:p>
            <a:pPr marL="285750" indent="-285750" algn="ctr">
              <a:buFont typeface="Courier New" panose="02070309020205020404" pitchFamily="49" charset="0"/>
              <a:buChar char="o"/>
            </a:pPr>
            <a:endParaRPr lang="el-GR" sz="1600" dirty="0">
              <a:solidFill>
                <a:schemeClr val="bg1"/>
              </a:solidFill>
            </a:endParaRPr>
          </a:p>
        </p:txBody>
      </p:sp>
      <p:cxnSp>
        <p:nvCxnSpPr>
          <p:cNvPr id="9" name="Ευθύγραμμο βέλος σύνδεσης 8">
            <a:extLst>
              <a:ext uri="{FF2B5EF4-FFF2-40B4-BE49-F238E27FC236}">
                <a16:creationId xmlns="" xmlns:a16="http://schemas.microsoft.com/office/drawing/2014/main" id="{03CA5321-3AC9-4FE9-ABF2-625DD95CFAE9}"/>
              </a:ext>
            </a:extLst>
          </p:cNvPr>
          <p:cNvCxnSpPr>
            <a:cxnSpLocks/>
          </p:cNvCxnSpPr>
          <p:nvPr/>
        </p:nvCxnSpPr>
        <p:spPr>
          <a:xfrm flipV="1">
            <a:off x="7371006" y="2338559"/>
            <a:ext cx="0" cy="1396321"/>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a:extLst>
              <a:ext uri="{FF2B5EF4-FFF2-40B4-BE49-F238E27FC236}">
                <a16:creationId xmlns="" xmlns:a16="http://schemas.microsoft.com/office/drawing/2014/main" id="{56CD77D8-D8DB-4691-9DBD-57F9250CDAA0}"/>
              </a:ext>
            </a:extLst>
          </p:cNvPr>
          <p:cNvCxnSpPr>
            <a:cxnSpLocks/>
          </p:cNvCxnSpPr>
          <p:nvPr/>
        </p:nvCxnSpPr>
        <p:spPr>
          <a:xfrm>
            <a:off x="7371006" y="4147003"/>
            <a:ext cx="0" cy="1893195"/>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 Placeholder 24">
            <a:extLst>
              <a:ext uri="{FF2B5EF4-FFF2-40B4-BE49-F238E27FC236}">
                <a16:creationId xmlns="" xmlns:a16="http://schemas.microsoft.com/office/drawing/2014/main" id="{00C9FB68-7A06-47A3-A360-B31E1CD95D07}"/>
              </a:ext>
            </a:extLst>
          </p:cNvPr>
          <p:cNvSpPr txBox="1">
            <a:spLocks/>
          </p:cNvSpPr>
          <p:nvPr/>
        </p:nvSpPr>
        <p:spPr>
          <a:xfrm>
            <a:off x="7474228" y="1045362"/>
            <a:ext cx="2927607" cy="61289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Ρόλοι που αναλαμβάνουν </a:t>
            </a:r>
          </a:p>
          <a:p>
            <a:r>
              <a:rPr lang="el-GR" sz="1600" dirty="0"/>
              <a:t>οι μάνατζερ σε </a:t>
            </a:r>
            <a:r>
              <a:rPr lang="el-GR" sz="1600" b="1" dirty="0"/>
              <a:t>μεγάλες εταιρείες</a:t>
            </a:r>
          </a:p>
          <a:p>
            <a:pPr marL="285750" indent="-285750">
              <a:buFont typeface="Courier New" panose="02070309020205020404" pitchFamily="49" charset="0"/>
              <a:buChar char="o"/>
            </a:pPr>
            <a:endParaRPr lang="el-GR" sz="1600" dirty="0"/>
          </a:p>
        </p:txBody>
      </p:sp>
      <p:sp>
        <p:nvSpPr>
          <p:cNvPr id="33" name="Text Placeholder 24">
            <a:extLst>
              <a:ext uri="{FF2B5EF4-FFF2-40B4-BE49-F238E27FC236}">
                <a16:creationId xmlns="" xmlns:a16="http://schemas.microsoft.com/office/drawing/2014/main" id="{B4DC4DED-4399-4DD6-8095-7FF2ACD37EC3}"/>
              </a:ext>
            </a:extLst>
          </p:cNvPr>
          <p:cNvSpPr txBox="1">
            <a:spLocks/>
          </p:cNvSpPr>
          <p:nvPr/>
        </p:nvSpPr>
        <p:spPr>
          <a:xfrm>
            <a:off x="4114167" y="1047890"/>
            <a:ext cx="2927607" cy="61289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l-GR" sz="1600" dirty="0"/>
              <a:t>Ρόλοι που αναλαμβάνουν</a:t>
            </a:r>
          </a:p>
          <a:p>
            <a:pPr algn="r"/>
            <a:r>
              <a:rPr lang="el-GR" sz="1600" dirty="0"/>
              <a:t>οι μάνατζερ σε </a:t>
            </a:r>
            <a:r>
              <a:rPr lang="el-GR" sz="1600" b="1" dirty="0"/>
              <a:t>μικρές εταιρείες</a:t>
            </a:r>
          </a:p>
          <a:p>
            <a:pPr marL="285750" indent="-285750" algn="r">
              <a:buFont typeface="Courier New" panose="02070309020205020404" pitchFamily="49" charset="0"/>
              <a:buChar char="o"/>
            </a:pPr>
            <a:endParaRPr lang="el-GR" sz="1600" dirty="0"/>
          </a:p>
        </p:txBody>
      </p:sp>
      <p:sp>
        <p:nvSpPr>
          <p:cNvPr id="34" name="Text Placeholder 24">
            <a:extLst>
              <a:ext uri="{FF2B5EF4-FFF2-40B4-BE49-F238E27FC236}">
                <a16:creationId xmlns="" xmlns:a16="http://schemas.microsoft.com/office/drawing/2014/main" id="{495AFBFB-7558-48F9-8CF4-E06FF412CE4D}"/>
              </a:ext>
            </a:extLst>
          </p:cNvPr>
          <p:cNvSpPr txBox="1">
            <a:spLocks/>
          </p:cNvSpPr>
          <p:nvPr/>
        </p:nvSpPr>
        <p:spPr>
          <a:xfrm>
            <a:off x="3797746" y="3635016"/>
            <a:ext cx="2927607" cy="102397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l-GR" sz="1600" dirty="0"/>
              <a:t>Επιχειρηματίας</a:t>
            </a:r>
          </a:p>
          <a:p>
            <a:pPr algn="r"/>
            <a:r>
              <a:rPr lang="el-GR" sz="1600" dirty="0"/>
              <a:t>«Βιτρίνα»</a:t>
            </a:r>
          </a:p>
          <a:p>
            <a:pPr algn="r"/>
            <a:r>
              <a:rPr lang="el-GR" sz="1600" dirty="0"/>
              <a:t>Ηγέτης</a:t>
            </a:r>
          </a:p>
          <a:p>
            <a:pPr marL="285750" indent="-285750" algn="r">
              <a:buFont typeface="Courier New" panose="02070309020205020404" pitchFamily="49" charset="0"/>
              <a:buChar char="o"/>
            </a:pPr>
            <a:endParaRPr lang="el-GR" sz="1600" dirty="0"/>
          </a:p>
        </p:txBody>
      </p:sp>
      <p:sp>
        <p:nvSpPr>
          <p:cNvPr id="35" name="Text Placeholder 24">
            <a:extLst>
              <a:ext uri="{FF2B5EF4-FFF2-40B4-BE49-F238E27FC236}">
                <a16:creationId xmlns="" xmlns:a16="http://schemas.microsoft.com/office/drawing/2014/main" id="{CB3EDD49-59E9-434A-9DF4-FD0204F53C26}"/>
              </a:ext>
            </a:extLst>
          </p:cNvPr>
          <p:cNvSpPr txBox="1">
            <a:spLocks/>
          </p:cNvSpPr>
          <p:nvPr/>
        </p:nvSpPr>
        <p:spPr>
          <a:xfrm>
            <a:off x="3785440" y="2547622"/>
            <a:ext cx="2927607" cy="61289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l-GR" sz="1600" dirty="0"/>
              <a:t>Σύμβουλος δημοσίων σχέσεων</a:t>
            </a:r>
          </a:p>
          <a:p>
            <a:pPr marL="285750" indent="-285750" algn="r">
              <a:buFont typeface="Courier New" panose="02070309020205020404" pitchFamily="49" charset="0"/>
              <a:buChar char="o"/>
            </a:pPr>
            <a:endParaRPr lang="el-GR" sz="1600" dirty="0"/>
          </a:p>
        </p:txBody>
      </p:sp>
      <p:sp>
        <p:nvSpPr>
          <p:cNvPr id="36" name="Text Placeholder 24">
            <a:extLst>
              <a:ext uri="{FF2B5EF4-FFF2-40B4-BE49-F238E27FC236}">
                <a16:creationId xmlns="" xmlns:a16="http://schemas.microsoft.com/office/drawing/2014/main" id="{55D38595-8C2A-4CDC-9DD3-253222277946}"/>
              </a:ext>
            </a:extLst>
          </p:cNvPr>
          <p:cNvSpPr txBox="1">
            <a:spLocks/>
          </p:cNvSpPr>
          <p:nvPr/>
        </p:nvSpPr>
        <p:spPr>
          <a:xfrm>
            <a:off x="3815824" y="5921777"/>
            <a:ext cx="2927607" cy="61289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l-GR" sz="1600" dirty="0"/>
              <a:t>Διανεμητής</a:t>
            </a:r>
          </a:p>
          <a:p>
            <a:pPr marL="285750" indent="-285750" algn="r">
              <a:buFont typeface="Courier New" panose="02070309020205020404" pitchFamily="49" charset="0"/>
              <a:buChar char="o"/>
            </a:pPr>
            <a:endParaRPr lang="el-GR" sz="1600" dirty="0"/>
          </a:p>
        </p:txBody>
      </p:sp>
      <p:sp>
        <p:nvSpPr>
          <p:cNvPr id="37" name="Text Placeholder 24">
            <a:extLst>
              <a:ext uri="{FF2B5EF4-FFF2-40B4-BE49-F238E27FC236}">
                <a16:creationId xmlns="" xmlns:a16="http://schemas.microsoft.com/office/drawing/2014/main" id="{CCFA579D-E69A-4438-B334-464E1181D938}"/>
              </a:ext>
            </a:extLst>
          </p:cNvPr>
          <p:cNvSpPr txBox="1">
            <a:spLocks/>
          </p:cNvSpPr>
          <p:nvPr/>
        </p:nvSpPr>
        <p:spPr>
          <a:xfrm>
            <a:off x="8028965" y="2546563"/>
            <a:ext cx="2927607" cy="61289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Κατανομή Πόρων</a:t>
            </a:r>
          </a:p>
          <a:p>
            <a:pPr marL="285750" indent="-285750" algn="r">
              <a:buFont typeface="Courier New" panose="02070309020205020404" pitchFamily="49" charset="0"/>
              <a:buChar char="o"/>
            </a:pPr>
            <a:endParaRPr lang="el-GR" sz="1600" dirty="0"/>
          </a:p>
        </p:txBody>
      </p:sp>
      <p:sp>
        <p:nvSpPr>
          <p:cNvPr id="38" name="Text Placeholder 24">
            <a:extLst>
              <a:ext uri="{FF2B5EF4-FFF2-40B4-BE49-F238E27FC236}">
                <a16:creationId xmlns="" xmlns:a16="http://schemas.microsoft.com/office/drawing/2014/main" id="{C837458D-D417-408D-9D05-6DFFE929F554}"/>
              </a:ext>
            </a:extLst>
          </p:cNvPr>
          <p:cNvSpPr txBox="1">
            <a:spLocks/>
          </p:cNvSpPr>
          <p:nvPr/>
        </p:nvSpPr>
        <p:spPr>
          <a:xfrm>
            <a:off x="7998582" y="3499412"/>
            <a:ext cx="2606206" cy="123099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Συνδετικός κρίκος</a:t>
            </a:r>
          </a:p>
          <a:p>
            <a:r>
              <a:rPr lang="el-GR" sz="1600" dirty="0"/>
              <a:t>Ελεγκτής</a:t>
            </a:r>
          </a:p>
          <a:p>
            <a:r>
              <a:rPr lang="el-GR" sz="1600" dirty="0"/>
              <a:t>Διαχειριστής κρίσεων</a:t>
            </a:r>
          </a:p>
          <a:p>
            <a:r>
              <a:rPr lang="el-GR" sz="1600" dirty="0"/>
              <a:t>Διαπραγματευτής</a:t>
            </a:r>
          </a:p>
          <a:p>
            <a:pPr marL="285750" indent="-285750">
              <a:buFont typeface="Courier New" panose="02070309020205020404" pitchFamily="49" charset="0"/>
              <a:buChar char="o"/>
            </a:pPr>
            <a:endParaRPr lang="el-GR" sz="1600" dirty="0"/>
          </a:p>
        </p:txBody>
      </p:sp>
      <p:sp>
        <p:nvSpPr>
          <p:cNvPr id="39" name="Text Placeholder 24">
            <a:extLst>
              <a:ext uri="{FF2B5EF4-FFF2-40B4-BE49-F238E27FC236}">
                <a16:creationId xmlns="" xmlns:a16="http://schemas.microsoft.com/office/drawing/2014/main" id="{9D9C93F1-423E-41D2-85EB-5CB07AA4D9DE}"/>
              </a:ext>
            </a:extLst>
          </p:cNvPr>
          <p:cNvSpPr txBox="1">
            <a:spLocks/>
          </p:cNvSpPr>
          <p:nvPr/>
        </p:nvSpPr>
        <p:spPr>
          <a:xfrm>
            <a:off x="7998581" y="5921777"/>
            <a:ext cx="2927607" cy="61289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Επιχειρηματίας</a:t>
            </a:r>
          </a:p>
          <a:p>
            <a:pPr marL="285750" indent="-285750">
              <a:buFont typeface="Courier New" panose="02070309020205020404" pitchFamily="49" charset="0"/>
              <a:buChar char="o"/>
            </a:pPr>
            <a:endParaRPr lang="el-GR" sz="1600" dirty="0"/>
          </a:p>
        </p:txBody>
      </p:sp>
      <p:sp>
        <p:nvSpPr>
          <p:cNvPr id="43" name="Ορθογώνιο 6" descr="Διαχωριστικό επισήμανσης κάτω εικόνας">
            <a:extLst>
              <a:ext uri="{FF2B5EF4-FFF2-40B4-BE49-F238E27FC236}">
                <a16:creationId xmlns="" xmlns:a16="http://schemas.microsoft.com/office/drawing/2014/main" id="{0305F414-604D-43A6-8628-FBDF5B20BD33}"/>
              </a:ext>
            </a:extLst>
          </p:cNvPr>
          <p:cNvSpPr/>
          <p:nvPr/>
        </p:nvSpPr>
        <p:spPr>
          <a:xfrm>
            <a:off x="302370" y="628459"/>
            <a:ext cx="3332313" cy="206529"/>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4" name="Text Placeholder 24">
            <a:extLst>
              <a:ext uri="{FF2B5EF4-FFF2-40B4-BE49-F238E27FC236}">
                <a16:creationId xmlns="" xmlns:a16="http://schemas.microsoft.com/office/drawing/2014/main" id="{8E5758EA-AEAA-43B9-AA48-7209B505A8F2}"/>
              </a:ext>
            </a:extLst>
          </p:cNvPr>
          <p:cNvSpPr txBox="1">
            <a:spLocks/>
          </p:cNvSpPr>
          <p:nvPr/>
        </p:nvSpPr>
        <p:spPr>
          <a:xfrm>
            <a:off x="6927344" y="6204268"/>
            <a:ext cx="914906" cy="49539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solidFill>
                  <a:schemeClr val="bg1"/>
                </a:solidFill>
              </a:rPr>
              <a:t>Λίγο</a:t>
            </a:r>
            <a:endParaRPr lang="el-GR" sz="1600" dirty="0">
              <a:solidFill>
                <a:schemeClr val="bg1"/>
              </a:solidFill>
            </a:endParaRPr>
          </a:p>
          <a:p>
            <a:pPr marL="285750" indent="-285750" algn="ctr">
              <a:buFont typeface="Courier New" panose="02070309020205020404" pitchFamily="49" charset="0"/>
              <a:buChar char="o"/>
            </a:pPr>
            <a:endParaRPr lang="el-GR" sz="1600" dirty="0">
              <a:solidFill>
                <a:schemeClr val="bg1"/>
              </a:solidFill>
            </a:endParaRPr>
          </a:p>
        </p:txBody>
      </p:sp>
    </p:spTree>
    <p:extLst>
      <p:ext uri="{BB962C8B-B14F-4D97-AF65-F5344CB8AC3E}">
        <p14:creationId xmlns="" xmlns:p14="http://schemas.microsoft.com/office/powerpoint/2010/main" val="4193371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39448" y="306949"/>
            <a:ext cx="3620098" cy="784991"/>
          </a:xfrm>
        </p:spPr>
        <p:txBody>
          <a:bodyPr rtlCol="0"/>
          <a:lstStyle/>
          <a:p>
            <a:pPr algn="r"/>
            <a:r>
              <a:rPr lang="el-GR" sz="2800" b="1" dirty="0">
                <a:solidFill>
                  <a:schemeClr val="tx1">
                    <a:lumMod val="65000"/>
                    <a:lumOff val="35000"/>
                  </a:schemeClr>
                </a:solidFill>
              </a:rPr>
              <a:t>Σημασία των ρόλων</a:t>
            </a:r>
            <a:r>
              <a:rPr lang="el-GR" sz="2800" b="1" dirty="0">
                <a:solidFill>
                  <a:schemeClr val="bg2">
                    <a:lumMod val="50000"/>
                  </a:schemeClr>
                </a:solidFill>
              </a:rPr>
              <a:t/>
            </a:r>
            <a:br>
              <a:rPr lang="el-GR" sz="2800" b="1" dirty="0">
                <a:solidFill>
                  <a:schemeClr val="bg2">
                    <a:lumMod val="50000"/>
                  </a:schemeClr>
                </a:solidFill>
              </a:rPr>
            </a:br>
            <a:endParaRPr lang="el-GR" sz="2800" b="1"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46</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67" name="Text Placeholder 24">
            <a:extLst>
              <a:ext uri="{FF2B5EF4-FFF2-40B4-BE49-F238E27FC236}">
                <a16:creationId xmlns="" xmlns:a16="http://schemas.microsoft.com/office/drawing/2014/main" id="{94740EEA-31F2-415C-8324-8369492AA479}"/>
              </a:ext>
            </a:extLst>
          </p:cNvPr>
          <p:cNvSpPr txBox="1">
            <a:spLocks/>
          </p:cNvSpPr>
          <p:nvPr/>
        </p:nvSpPr>
        <p:spPr>
          <a:xfrm>
            <a:off x="432454" y="1658361"/>
            <a:ext cx="4244225" cy="154399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el-GR" sz="1800" dirty="0"/>
              <a:t>Στις </a:t>
            </a:r>
            <a:r>
              <a:rPr lang="el-GR" sz="1800" b="1" dirty="0"/>
              <a:t>μικρές επιχειρήσεις </a:t>
            </a:r>
            <a:r>
              <a:rPr lang="el-GR" sz="1800" dirty="0"/>
              <a:t>(λιγότεροι από 500 εργαζόμενους, μη καινοτόμες δραστηριότητες), ο μάνατζερ αφιερώνει πολύ χρόνο σε εξωστρεφείς δραστηριότητες: συναντήσεις με πελάτες, αναζήτηση νέων ευκαιριών και χρηματοδότησης.</a:t>
            </a:r>
          </a:p>
          <a:p>
            <a:pPr marL="285750" indent="-285750">
              <a:buFont typeface="Courier New" panose="02070309020205020404" pitchFamily="49" charset="0"/>
              <a:buChar char="o"/>
            </a:pPr>
            <a:endParaRPr lang="el-GR" sz="1800" dirty="0"/>
          </a:p>
        </p:txBody>
      </p:sp>
      <p:sp>
        <p:nvSpPr>
          <p:cNvPr id="32" name="Text Placeholder 24">
            <a:extLst>
              <a:ext uri="{FF2B5EF4-FFF2-40B4-BE49-F238E27FC236}">
                <a16:creationId xmlns="" xmlns:a16="http://schemas.microsoft.com/office/drawing/2014/main" id="{C287F646-B49C-4E6E-94C5-FE838B207BCC}"/>
              </a:ext>
            </a:extLst>
          </p:cNvPr>
          <p:cNvSpPr txBox="1">
            <a:spLocks/>
          </p:cNvSpPr>
          <p:nvPr/>
        </p:nvSpPr>
        <p:spPr>
          <a:xfrm>
            <a:off x="432454" y="4465114"/>
            <a:ext cx="4293753" cy="114571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el-GR" sz="1800" dirty="0"/>
              <a:t>Στις </a:t>
            </a:r>
            <a:r>
              <a:rPr lang="el-GR" sz="1800" b="1" dirty="0"/>
              <a:t>μεγάλες επιχειρήσεις </a:t>
            </a:r>
            <a:r>
              <a:rPr lang="el-GR" sz="1800" dirty="0"/>
              <a:t>η κατανομή των πόρων συνιστά την πλέον </a:t>
            </a:r>
            <a:r>
              <a:rPr lang="el-GR" sz="1800" dirty="0" smtClean="0"/>
              <a:t>σημαντική </a:t>
            </a:r>
            <a:r>
              <a:rPr lang="el-GR" sz="1800" dirty="0"/>
              <a:t>δραστηριότητα.</a:t>
            </a:r>
          </a:p>
          <a:p>
            <a:pPr marL="285750" indent="-285750">
              <a:buFont typeface="Courier New" panose="02070309020205020404" pitchFamily="49" charset="0"/>
              <a:buChar char="o"/>
            </a:pPr>
            <a:endParaRPr lang="el-GR" sz="1800" dirty="0"/>
          </a:p>
        </p:txBody>
      </p:sp>
      <p:sp>
        <p:nvSpPr>
          <p:cNvPr id="18" name="Ορθογώνιο 6" descr="Διαχωριστικό επισήμανσης κάτω εικόνας">
            <a:extLst>
              <a:ext uri="{FF2B5EF4-FFF2-40B4-BE49-F238E27FC236}">
                <a16:creationId xmlns="" xmlns:a16="http://schemas.microsoft.com/office/drawing/2014/main" id="{843EABC3-DFC1-4965-A3FA-E0C147D7597C}"/>
              </a:ext>
            </a:extLst>
          </p:cNvPr>
          <p:cNvSpPr/>
          <p:nvPr/>
        </p:nvSpPr>
        <p:spPr>
          <a:xfrm>
            <a:off x="8519102" y="789269"/>
            <a:ext cx="3332313" cy="45719"/>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23" name="Θέση εικόνας 9" descr="Εικόνα παραθύρων κτιρίου">
            <a:extLst>
              <a:ext uri="{FF2B5EF4-FFF2-40B4-BE49-F238E27FC236}">
                <a16:creationId xmlns="" xmlns:a16="http://schemas.microsoft.com/office/drawing/2014/main" id="{D79CEB73-BC5C-416C-963A-9F4411AC499A}"/>
              </a:ext>
            </a:extLst>
          </p:cNvPr>
          <p:cNvPicPr>
            <a:picLocks noChangeAspect="1"/>
          </p:cNvPicPr>
          <p:nvPr/>
        </p:nvPicPr>
        <p:blipFill>
          <a:blip r:embed="rId3"/>
          <a:stretch>
            <a:fillRect/>
          </a:stretch>
        </p:blipFill>
        <p:spPr>
          <a:xfrm>
            <a:off x="8519102" y="1413449"/>
            <a:ext cx="3240444" cy="4000433"/>
          </a:xfrm>
          <a:prstGeom prst="rect">
            <a:avLst/>
          </a:prstGeom>
        </p:spPr>
      </p:pic>
    </p:spTree>
    <p:extLst>
      <p:ext uri="{BB962C8B-B14F-4D97-AF65-F5344CB8AC3E}">
        <p14:creationId xmlns="" xmlns:p14="http://schemas.microsoft.com/office/powerpoint/2010/main" val="848266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algn="ctr"/>
            <a:r>
              <a:rPr lang="el-GR" dirty="0"/>
              <a:t>Χαρακτηριστικά της δουλειάς των </a:t>
            </a:r>
            <a:r>
              <a:rPr lang="el-GR" dirty="0" err="1"/>
              <a:t>managers</a:t>
            </a:r>
            <a:r>
              <a:rPr lang="el-GR" dirty="0"/>
              <a:t/>
            </a:r>
            <a:br>
              <a:rPr lang="el-GR" dirty="0"/>
            </a:br>
            <a:endParaRPr lang="el-GR" dirty="0"/>
          </a:p>
        </p:txBody>
      </p:sp>
      <p:pic>
        <p:nvPicPr>
          <p:cNvPr id="26" name="Θέση εικόνας 25" descr="Κοντινή εικόνα εσωτερικού υλικού δόμησης"/>
          <p:cNvPicPr>
            <a:picLocks noGrp="1" noChangeAspect="1"/>
          </p:cNvPicPr>
          <p:nvPr>
            <p:ph type="pic" sz="quarter" idx="41"/>
          </p:nvPr>
        </p:nvPicPr>
        <p:blipFill>
          <a:blip r:embed="rId3"/>
          <a:stretch>
            <a:fillRect/>
          </a:stretch>
        </p:blipFill>
        <p:spPr>
          <a:xfrm>
            <a:off x="683800" y="1981486"/>
            <a:ext cx="1476000" cy="1476000"/>
          </a:xfrm>
        </p:spPr>
      </p:pic>
      <p:sp>
        <p:nvSpPr>
          <p:cNvPr id="5" name="Θέση κειμένου 4"/>
          <p:cNvSpPr>
            <a:spLocks noGrp="1"/>
          </p:cNvSpPr>
          <p:nvPr>
            <p:ph type="body" sz="quarter" idx="17"/>
          </p:nvPr>
        </p:nvSpPr>
        <p:spPr/>
        <p:txBody>
          <a:bodyPr rtlCol="0"/>
          <a:lstStyle/>
          <a:p>
            <a:r>
              <a:rPr lang="el-GR" sz="1600" b="1" dirty="0"/>
              <a:t>Πολλές ώρες</a:t>
            </a:r>
            <a:endParaRPr lang="el-GR" sz="1600" dirty="0"/>
          </a:p>
        </p:txBody>
      </p:sp>
      <p:pic>
        <p:nvPicPr>
          <p:cNvPr id="28" name="Θέση εικόνας 27" descr="Μολύβι επάνω σε σχέδιο κτιρίου"/>
          <p:cNvPicPr>
            <a:picLocks noGrp="1" noChangeAspect="1"/>
          </p:cNvPicPr>
          <p:nvPr>
            <p:ph type="pic" sz="quarter" idx="42"/>
          </p:nvPr>
        </p:nvPicPr>
        <p:blipFill>
          <a:blip r:embed="rId4"/>
          <a:stretch>
            <a:fillRect/>
          </a:stretch>
        </p:blipFill>
        <p:spPr>
          <a:xfrm>
            <a:off x="3023850" y="1981486"/>
            <a:ext cx="1476000" cy="1476000"/>
          </a:xfrm>
        </p:spPr>
      </p:pic>
      <p:pic>
        <p:nvPicPr>
          <p:cNvPr id="40" name="Γραφικό 39" descr="Βιβλία"/>
          <p:cNvPicPr>
            <a:picLocks noChangeAspect="1"/>
          </p:cNvPicPr>
          <p:nvPr/>
        </p:nvPicPr>
        <p:blipFill>
          <a:blip r:embed="rId5"/>
          <a:stretch>
            <a:fillRect/>
          </a:stretch>
        </p:blipFill>
        <p:spPr>
          <a:xfrm>
            <a:off x="5111894" y="897705"/>
            <a:ext cx="687003" cy="687003"/>
          </a:xfrm>
          <a:prstGeom prst="rect">
            <a:avLst/>
          </a:prstGeom>
        </p:spPr>
      </p:pic>
      <p:sp>
        <p:nvSpPr>
          <p:cNvPr id="7" name="Θέση κειμένου 6"/>
          <p:cNvSpPr>
            <a:spLocks noGrp="1"/>
          </p:cNvSpPr>
          <p:nvPr>
            <p:ph type="body" sz="quarter" idx="33"/>
          </p:nvPr>
        </p:nvSpPr>
        <p:spPr/>
        <p:txBody>
          <a:bodyPr rtlCol="0"/>
          <a:lstStyle/>
          <a:p>
            <a:r>
              <a:rPr lang="el-GR" sz="1600" b="1" dirty="0"/>
              <a:t>Σε έντονο ρυθμό</a:t>
            </a:r>
            <a:endParaRPr lang="el-GR" sz="1600" dirty="0"/>
          </a:p>
        </p:txBody>
      </p:sp>
      <p:pic>
        <p:nvPicPr>
          <p:cNvPr id="30" name="Θέση εικόνας 29" descr="γωνιακή προβολή ουρανοξύστη από το έδαφος"/>
          <p:cNvPicPr>
            <a:picLocks noGrp="1" noChangeAspect="1"/>
          </p:cNvPicPr>
          <p:nvPr>
            <p:ph type="pic" sz="quarter" idx="43"/>
          </p:nvPr>
        </p:nvPicPr>
        <p:blipFill>
          <a:blip r:embed="rId6"/>
          <a:stretch>
            <a:fillRect/>
          </a:stretch>
        </p:blipFill>
        <p:spPr>
          <a:xfrm>
            <a:off x="5363900" y="1981485"/>
            <a:ext cx="1475999" cy="1475999"/>
          </a:xfrm>
        </p:spPr>
      </p:pic>
      <p:sp>
        <p:nvSpPr>
          <p:cNvPr id="9" name="Θέση κειμένου 8"/>
          <p:cNvSpPr>
            <a:spLocks noGrp="1"/>
          </p:cNvSpPr>
          <p:nvPr>
            <p:ph type="body" sz="quarter" idx="35"/>
          </p:nvPr>
        </p:nvSpPr>
        <p:spPr>
          <a:xfrm>
            <a:off x="5111750" y="3971290"/>
            <a:ext cx="1979930" cy="1339215"/>
          </a:xfrm>
        </p:spPr>
        <p:txBody>
          <a:bodyPr rtlCol="0"/>
          <a:lstStyle/>
          <a:p>
            <a:r>
              <a:rPr lang="el-GR" sz="1600" b="1" dirty="0"/>
              <a:t>Πάνω σε κατακερματισμένες &amp; ποικίλες εργασίες</a:t>
            </a:r>
            <a:endParaRPr lang="el-GR" sz="1600" dirty="0"/>
          </a:p>
        </p:txBody>
      </p:sp>
      <p:pic>
        <p:nvPicPr>
          <p:cNvPr id="32" name="Θέση εικόνας 31" descr="εναέρια προβολή δικτύου αυτοκινητοδρόμων σε μεγάλη πόλη"/>
          <p:cNvPicPr>
            <a:picLocks noGrp="1" noChangeAspect="1"/>
          </p:cNvPicPr>
          <p:nvPr>
            <p:ph type="pic" sz="quarter" idx="44"/>
          </p:nvPr>
        </p:nvPicPr>
        <p:blipFill>
          <a:blip r:embed="rId7"/>
          <a:stretch>
            <a:fillRect/>
          </a:stretch>
        </p:blipFill>
        <p:spPr>
          <a:xfrm>
            <a:off x="7703950" y="1981486"/>
            <a:ext cx="1476000" cy="1476000"/>
          </a:xfrm>
        </p:spPr>
      </p:pic>
      <p:pic>
        <p:nvPicPr>
          <p:cNvPr id="45" name="Γραφικό 44" descr="Φοίνικας"/>
          <p:cNvPicPr>
            <a:picLocks noChangeAspect="1"/>
          </p:cNvPicPr>
          <p:nvPr/>
        </p:nvPicPr>
        <p:blipFill>
          <a:blip r:embed="rId8"/>
          <a:stretch>
            <a:fillRect/>
          </a:stretch>
        </p:blipFill>
        <p:spPr>
          <a:xfrm>
            <a:off x="9834373" y="863355"/>
            <a:ext cx="755703" cy="755703"/>
          </a:xfrm>
          <a:prstGeom prst="rect">
            <a:avLst/>
          </a:prstGeom>
        </p:spPr>
      </p:pic>
      <p:sp>
        <p:nvSpPr>
          <p:cNvPr id="11" name="Θέση κειμένου 10"/>
          <p:cNvSpPr>
            <a:spLocks noGrp="1"/>
          </p:cNvSpPr>
          <p:nvPr>
            <p:ph type="body" sz="quarter" idx="37"/>
          </p:nvPr>
        </p:nvSpPr>
        <p:spPr/>
        <p:txBody>
          <a:bodyPr rtlCol="0"/>
          <a:lstStyle/>
          <a:p>
            <a:r>
              <a:rPr lang="el-GR" sz="1600" b="1" dirty="0"/>
              <a:t>Με πολλά μέσα επικοινωνίας</a:t>
            </a:r>
            <a:endParaRPr lang="el-GR" sz="1600" dirty="0"/>
          </a:p>
        </p:txBody>
      </p:sp>
      <p:pic>
        <p:nvPicPr>
          <p:cNvPr id="34" name="Θέση εικόνας 33" descr="εικόνα ουρανοξύστη διαμερισμάτων"/>
          <p:cNvPicPr>
            <a:picLocks noGrp="1" noChangeAspect="1"/>
          </p:cNvPicPr>
          <p:nvPr>
            <p:ph type="pic" sz="quarter" idx="45"/>
          </p:nvPr>
        </p:nvPicPr>
        <p:blipFill>
          <a:blip r:embed="rId9"/>
          <a:stretch>
            <a:fillRect/>
          </a:stretch>
        </p:blipFill>
        <p:spPr>
          <a:xfrm>
            <a:off x="10044000" y="1981486"/>
            <a:ext cx="1476000" cy="1476000"/>
          </a:xfrm>
        </p:spPr>
      </p:pic>
      <p:sp>
        <p:nvSpPr>
          <p:cNvPr id="13" name="Θέση κειμένου 12"/>
          <p:cNvSpPr>
            <a:spLocks noGrp="1"/>
          </p:cNvSpPr>
          <p:nvPr>
            <p:ph type="body" sz="quarter" idx="39"/>
          </p:nvPr>
        </p:nvSpPr>
        <p:spPr/>
        <p:txBody>
          <a:bodyPr rtlCol="0"/>
          <a:lstStyle/>
          <a:p>
            <a:r>
              <a:rPr lang="el-GR" sz="1600" b="1" dirty="0"/>
              <a:t>Σε μεγάλο βαθμό μέσω διαπροσωπικών σχέσεων</a:t>
            </a:r>
            <a:endParaRPr lang="el-GR" sz="1600" dirty="0"/>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47</a:t>
            </a:fld>
            <a:endParaRPr lang="el-GR" dirty="0"/>
          </a:p>
        </p:txBody>
      </p:sp>
      <p:sp>
        <p:nvSpPr>
          <p:cNvPr id="15" name="Τίτλος 1"/>
          <p:cNvSpPr>
            <a:spLocks noGrp="1"/>
          </p:cNvSpPr>
          <p:nvPr/>
        </p:nvSpPr>
        <p:spPr>
          <a:xfrm>
            <a:off x="426000" y="830724"/>
            <a:ext cx="11340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algn="ctr"/>
            <a:r>
              <a:rPr lang="el-GR" sz="1500" dirty="0"/>
              <a:t> </a:t>
            </a:r>
            <a:r>
              <a:rPr lang="el-GR" sz="2000" dirty="0"/>
              <a:t>Οι </a:t>
            </a:r>
            <a:r>
              <a:rPr lang="en-US" sz="2000" dirty="0"/>
              <a:t>managers </a:t>
            </a:r>
            <a:r>
              <a:rPr lang="el-GR" sz="2000" dirty="0"/>
              <a:t>εργάζονται:</a:t>
            </a:r>
          </a:p>
        </p:txBody>
      </p:sp>
      <p:grpSp>
        <p:nvGrpSpPr>
          <p:cNvPr id="51" name="Γραφικό 8" descr="Γρανάζια"/>
          <p:cNvGrpSpPr/>
          <p:nvPr/>
        </p:nvGrpSpPr>
        <p:grpSpPr>
          <a:xfrm>
            <a:off x="5668010" y="2355215"/>
            <a:ext cx="857250" cy="696595"/>
            <a:chOff x="7653338" y="3972719"/>
            <a:chExt cx="914400" cy="914400"/>
          </a:xfrm>
          <a:solidFill>
            <a:schemeClr val="bg1"/>
          </a:solidFill>
        </p:grpSpPr>
        <p:sp>
          <p:nvSpPr>
            <p:cNvPr id="52" name="Ελεύθερη σχεδίαση: Σχήμα 27"/>
            <p:cNvSpPr/>
            <p:nvPr/>
          </p:nvSpPr>
          <p:spPr>
            <a:xfrm>
              <a:off x="8008144" y="4046538"/>
              <a:ext cx="419100" cy="419100"/>
            </a:xfrm>
            <a:custGeom>
              <a:avLst/>
              <a:gdLst>
                <a:gd name="connsiteX0" fmla="*/ 210026 w 419100"/>
                <a:gd name="connsiteY0" fmla="*/ 281464 h 419100"/>
                <a:gd name="connsiteX1" fmla="*/ 138589 w 419100"/>
                <a:gd name="connsiteY1" fmla="*/ 210026 h 419100"/>
                <a:gd name="connsiteX2" fmla="*/ 210026 w 419100"/>
                <a:gd name="connsiteY2" fmla="*/ 138589 h 419100"/>
                <a:gd name="connsiteX3" fmla="*/ 281464 w 419100"/>
                <a:gd name="connsiteY3" fmla="*/ 210026 h 419100"/>
                <a:gd name="connsiteX4" fmla="*/ 210026 w 419100"/>
                <a:gd name="connsiteY4" fmla="*/ 281464 h 419100"/>
                <a:gd name="connsiteX5" fmla="*/ 370999 w 419100"/>
                <a:gd name="connsiteY5" fmla="*/ 165259 h 419100"/>
                <a:gd name="connsiteX6" fmla="*/ 355759 w 419100"/>
                <a:gd name="connsiteY6" fmla="*/ 128111 h 419100"/>
                <a:gd name="connsiteX7" fmla="*/ 370999 w 419100"/>
                <a:gd name="connsiteY7" fmla="*/ 83344 h 419100"/>
                <a:gd name="connsiteX8" fmla="*/ 336709 w 419100"/>
                <a:gd name="connsiteY8" fmla="*/ 49054 h 419100"/>
                <a:gd name="connsiteX9" fmla="*/ 291941 w 419100"/>
                <a:gd name="connsiteY9" fmla="*/ 64294 h 419100"/>
                <a:gd name="connsiteX10" fmla="*/ 254794 w 419100"/>
                <a:gd name="connsiteY10" fmla="*/ 49054 h 419100"/>
                <a:gd name="connsiteX11" fmla="*/ 233839 w 419100"/>
                <a:gd name="connsiteY11" fmla="*/ 7144 h 419100"/>
                <a:gd name="connsiteX12" fmla="*/ 186214 w 419100"/>
                <a:gd name="connsiteY12" fmla="*/ 7144 h 419100"/>
                <a:gd name="connsiteX13" fmla="*/ 165259 w 419100"/>
                <a:gd name="connsiteY13" fmla="*/ 49054 h 419100"/>
                <a:gd name="connsiteX14" fmla="*/ 128111 w 419100"/>
                <a:gd name="connsiteY14" fmla="*/ 64294 h 419100"/>
                <a:gd name="connsiteX15" fmla="*/ 83344 w 419100"/>
                <a:gd name="connsiteY15" fmla="*/ 49054 h 419100"/>
                <a:gd name="connsiteX16" fmla="*/ 49054 w 419100"/>
                <a:gd name="connsiteY16" fmla="*/ 83344 h 419100"/>
                <a:gd name="connsiteX17" fmla="*/ 64294 w 419100"/>
                <a:gd name="connsiteY17" fmla="*/ 128111 h 419100"/>
                <a:gd name="connsiteX18" fmla="*/ 49054 w 419100"/>
                <a:gd name="connsiteY18" fmla="*/ 165259 h 419100"/>
                <a:gd name="connsiteX19" fmla="*/ 7144 w 419100"/>
                <a:gd name="connsiteY19" fmla="*/ 186214 h 419100"/>
                <a:gd name="connsiteX20" fmla="*/ 7144 w 419100"/>
                <a:gd name="connsiteY20" fmla="*/ 233839 h 419100"/>
                <a:gd name="connsiteX21" fmla="*/ 49054 w 419100"/>
                <a:gd name="connsiteY21" fmla="*/ 254794 h 419100"/>
                <a:gd name="connsiteX22" fmla="*/ 64294 w 419100"/>
                <a:gd name="connsiteY22" fmla="*/ 291941 h 419100"/>
                <a:gd name="connsiteX23" fmla="*/ 49054 w 419100"/>
                <a:gd name="connsiteY23" fmla="*/ 336709 h 419100"/>
                <a:gd name="connsiteX24" fmla="*/ 82391 w 419100"/>
                <a:gd name="connsiteY24" fmla="*/ 370046 h 419100"/>
                <a:gd name="connsiteX25" fmla="*/ 127159 w 419100"/>
                <a:gd name="connsiteY25" fmla="*/ 354806 h 419100"/>
                <a:gd name="connsiteX26" fmla="*/ 164306 w 419100"/>
                <a:gd name="connsiteY26" fmla="*/ 370046 h 419100"/>
                <a:gd name="connsiteX27" fmla="*/ 185261 w 419100"/>
                <a:gd name="connsiteY27" fmla="*/ 411956 h 419100"/>
                <a:gd name="connsiteX28" fmla="*/ 232886 w 419100"/>
                <a:gd name="connsiteY28" fmla="*/ 411956 h 419100"/>
                <a:gd name="connsiteX29" fmla="*/ 253841 w 419100"/>
                <a:gd name="connsiteY29" fmla="*/ 370046 h 419100"/>
                <a:gd name="connsiteX30" fmla="*/ 290989 w 419100"/>
                <a:gd name="connsiteY30" fmla="*/ 354806 h 419100"/>
                <a:gd name="connsiteX31" fmla="*/ 335756 w 419100"/>
                <a:gd name="connsiteY31" fmla="*/ 370046 h 419100"/>
                <a:gd name="connsiteX32" fmla="*/ 370046 w 419100"/>
                <a:gd name="connsiteY32" fmla="*/ 336709 h 419100"/>
                <a:gd name="connsiteX33" fmla="*/ 354806 w 419100"/>
                <a:gd name="connsiteY33" fmla="*/ 291941 h 419100"/>
                <a:gd name="connsiteX34" fmla="*/ 370999 w 419100"/>
                <a:gd name="connsiteY34" fmla="*/ 254794 h 419100"/>
                <a:gd name="connsiteX35" fmla="*/ 412909 w 419100"/>
                <a:gd name="connsiteY35" fmla="*/ 233839 h 419100"/>
                <a:gd name="connsiteX36" fmla="*/ 412909 w 419100"/>
                <a:gd name="connsiteY36" fmla="*/ 186214 h 419100"/>
                <a:gd name="connsiteX37" fmla="*/ 370999 w 419100"/>
                <a:gd name="connsiteY37" fmla="*/ 16525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00" h="419100">
                  <a:moveTo>
                    <a:pt x="210026" y="281464"/>
                  </a:moveTo>
                  <a:cubicBezTo>
                    <a:pt x="170021" y="281464"/>
                    <a:pt x="138589" y="249079"/>
                    <a:pt x="138589" y="210026"/>
                  </a:cubicBezTo>
                  <a:cubicBezTo>
                    <a:pt x="138589" y="170974"/>
                    <a:pt x="170974" y="138589"/>
                    <a:pt x="210026" y="138589"/>
                  </a:cubicBezTo>
                  <a:cubicBezTo>
                    <a:pt x="250031" y="138589"/>
                    <a:pt x="281464" y="170974"/>
                    <a:pt x="281464" y="210026"/>
                  </a:cubicBezTo>
                  <a:cubicBezTo>
                    <a:pt x="281464" y="249079"/>
                    <a:pt x="249079" y="281464"/>
                    <a:pt x="210026" y="281464"/>
                  </a:cubicBezTo>
                  <a:close/>
                  <a:moveTo>
                    <a:pt x="370999" y="165259"/>
                  </a:moveTo>
                  <a:cubicBezTo>
                    <a:pt x="367189" y="151924"/>
                    <a:pt x="362426" y="139541"/>
                    <a:pt x="355759" y="128111"/>
                  </a:cubicBezTo>
                  <a:lnTo>
                    <a:pt x="370999" y="83344"/>
                  </a:lnTo>
                  <a:lnTo>
                    <a:pt x="336709" y="49054"/>
                  </a:lnTo>
                  <a:lnTo>
                    <a:pt x="291941" y="64294"/>
                  </a:lnTo>
                  <a:cubicBezTo>
                    <a:pt x="280511" y="57626"/>
                    <a:pt x="268129" y="52864"/>
                    <a:pt x="254794" y="49054"/>
                  </a:cubicBezTo>
                  <a:lnTo>
                    <a:pt x="233839" y="7144"/>
                  </a:lnTo>
                  <a:lnTo>
                    <a:pt x="186214" y="7144"/>
                  </a:lnTo>
                  <a:lnTo>
                    <a:pt x="165259" y="49054"/>
                  </a:lnTo>
                  <a:cubicBezTo>
                    <a:pt x="151924" y="52864"/>
                    <a:pt x="139541" y="57626"/>
                    <a:pt x="128111" y="64294"/>
                  </a:cubicBezTo>
                  <a:lnTo>
                    <a:pt x="83344" y="49054"/>
                  </a:lnTo>
                  <a:lnTo>
                    <a:pt x="49054" y="83344"/>
                  </a:lnTo>
                  <a:lnTo>
                    <a:pt x="64294" y="128111"/>
                  </a:lnTo>
                  <a:cubicBezTo>
                    <a:pt x="57626" y="139541"/>
                    <a:pt x="52864" y="151924"/>
                    <a:pt x="49054" y="165259"/>
                  </a:cubicBezTo>
                  <a:lnTo>
                    <a:pt x="7144" y="186214"/>
                  </a:lnTo>
                  <a:lnTo>
                    <a:pt x="7144" y="233839"/>
                  </a:lnTo>
                  <a:lnTo>
                    <a:pt x="49054" y="254794"/>
                  </a:lnTo>
                  <a:cubicBezTo>
                    <a:pt x="52864" y="268129"/>
                    <a:pt x="57626" y="280511"/>
                    <a:pt x="64294" y="291941"/>
                  </a:cubicBezTo>
                  <a:lnTo>
                    <a:pt x="49054" y="336709"/>
                  </a:lnTo>
                  <a:lnTo>
                    <a:pt x="82391" y="370046"/>
                  </a:lnTo>
                  <a:lnTo>
                    <a:pt x="127159" y="354806"/>
                  </a:lnTo>
                  <a:cubicBezTo>
                    <a:pt x="138589" y="361474"/>
                    <a:pt x="150971" y="366236"/>
                    <a:pt x="164306" y="370046"/>
                  </a:cubicBezTo>
                  <a:lnTo>
                    <a:pt x="185261" y="411956"/>
                  </a:lnTo>
                  <a:lnTo>
                    <a:pt x="232886" y="411956"/>
                  </a:lnTo>
                  <a:lnTo>
                    <a:pt x="253841" y="370046"/>
                  </a:lnTo>
                  <a:cubicBezTo>
                    <a:pt x="267176" y="366236"/>
                    <a:pt x="279559" y="361474"/>
                    <a:pt x="290989" y="354806"/>
                  </a:cubicBezTo>
                  <a:lnTo>
                    <a:pt x="335756" y="370046"/>
                  </a:lnTo>
                  <a:lnTo>
                    <a:pt x="370046" y="336709"/>
                  </a:lnTo>
                  <a:lnTo>
                    <a:pt x="354806" y="291941"/>
                  </a:lnTo>
                  <a:cubicBezTo>
                    <a:pt x="361474" y="280511"/>
                    <a:pt x="367189" y="267176"/>
                    <a:pt x="370999" y="254794"/>
                  </a:cubicBezTo>
                  <a:lnTo>
                    <a:pt x="412909" y="233839"/>
                  </a:lnTo>
                  <a:lnTo>
                    <a:pt x="412909" y="186214"/>
                  </a:lnTo>
                  <a:lnTo>
                    <a:pt x="370999" y="165259"/>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3" name="Ελεύθερη σχεδίαση: Σχήμα 28"/>
            <p:cNvSpPr/>
            <p:nvPr/>
          </p:nvSpPr>
          <p:spPr>
            <a:xfrm>
              <a:off x="7792879" y="4393248"/>
              <a:ext cx="419100" cy="419100"/>
            </a:xfrm>
            <a:custGeom>
              <a:avLst/>
              <a:gdLst>
                <a:gd name="connsiteX0" fmla="*/ 210026 w 419100"/>
                <a:gd name="connsiteY0" fmla="*/ 281464 h 419100"/>
                <a:gd name="connsiteX1" fmla="*/ 138589 w 419100"/>
                <a:gd name="connsiteY1" fmla="*/ 210026 h 419100"/>
                <a:gd name="connsiteX2" fmla="*/ 210026 w 419100"/>
                <a:gd name="connsiteY2" fmla="*/ 138589 h 419100"/>
                <a:gd name="connsiteX3" fmla="*/ 281464 w 419100"/>
                <a:gd name="connsiteY3" fmla="*/ 210026 h 419100"/>
                <a:gd name="connsiteX4" fmla="*/ 210026 w 419100"/>
                <a:gd name="connsiteY4" fmla="*/ 281464 h 419100"/>
                <a:gd name="connsiteX5" fmla="*/ 210026 w 419100"/>
                <a:gd name="connsiteY5" fmla="*/ 281464 h 419100"/>
                <a:gd name="connsiteX6" fmla="*/ 355759 w 419100"/>
                <a:gd name="connsiteY6" fmla="*/ 128111 h 419100"/>
                <a:gd name="connsiteX7" fmla="*/ 370999 w 419100"/>
                <a:gd name="connsiteY7" fmla="*/ 83344 h 419100"/>
                <a:gd name="connsiteX8" fmla="*/ 336709 w 419100"/>
                <a:gd name="connsiteY8" fmla="*/ 49054 h 419100"/>
                <a:gd name="connsiteX9" fmla="*/ 291941 w 419100"/>
                <a:gd name="connsiteY9" fmla="*/ 64294 h 419100"/>
                <a:gd name="connsiteX10" fmla="*/ 254794 w 419100"/>
                <a:gd name="connsiteY10" fmla="*/ 49054 h 419100"/>
                <a:gd name="connsiteX11" fmla="*/ 233839 w 419100"/>
                <a:gd name="connsiteY11" fmla="*/ 7144 h 419100"/>
                <a:gd name="connsiteX12" fmla="*/ 186214 w 419100"/>
                <a:gd name="connsiteY12" fmla="*/ 7144 h 419100"/>
                <a:gd name="connsiteX13" fmla="*/ 165259 w 419100"/>
                <a:gd name="connsiteY13" fmla="*/ 49054 h 419100"/>
                <a:gd name="connsiteX14" fmla="*/ 128111 w 419100"/>
                <a:gd name="connsiteY14" fmla="*/ 64294 h 419100"/>
                <a:gd name="connsiteX15" fmla="*/ 83344 w 419100"/>
                <a:gd name="connsiteY15" fmla="*/ 49054 h 419100"/>
                <a:gd name="connsiteX16" fmla="*/ 50006 w 419100"/>
                <a:gd name="connsiteY16" fmla="*/ 82391 h 419100"/>
                <a:gd name="connsiteX17" fmla="*/ 64294 w 419100"/>
                <a:gd name="connsiteY17" fmla="*/ 127159 h 419100"/>
                <a:gd name="connsiteX18" fmla="*/ 49054 w 419100"/>
                <a:gd name="connsiteY18" fmla="*/ 164306 h 419100"/>
                <a:gd name="connsiteX19" fmla="*/ 7144 w 419100"/>
                <a:gd name="connsiteY19" fmla="*/ 185261 h 419100"/>
                <a:gd name="connsiteX20" fmla="*/ 7144 w 419100"/>
                <a:gd name="connsiteY20" fmla="*/ 232886 h 419100"/>
                <a:gd name="connsiteX21" fmla="*/ 49054 w 419100"/>
                <a:gd name="connsiteY21" fmla="*/ 253841 h 419100"/>
                <a:gd name="connsiteX22" fmla="*/ 64294 w 419100"/>
                <a:gd name="connsiteY22" fmla="*/ 290989 h 419100"/>
                <a:gd name="connsiteX23" fmla="*/ 50006 w 419100"/>
                <a:gd name="connsiteY23" fmla="*/ 335756 h 419100"/>
                <a:gd name="connsiteX24" fmla="*/ 83344 w 419100"/>
                <a:gd name="connsiteY24" fmla="*/ 369094 h 419100"/>
                <a:gd name="connsiteX25" fmla="*/ 128111 w 419100"/>
                <a:gd name="connsiteY25" fmla="*/ 354806 h 419100"/>
                <a:gd name="connsiteX26" fmla="*/ 165259 w 419100"/>
                <a:gd name="connsiteY26" fmla="*/ 370046 h 419100"/>
                <a:gd name="connsiteX27" fmla="*/ 186214 w 419100"/>
                <a:gd name="connsiteY27" fmla="*/ 411956 h 419100"/>
                <a:gd name="connsiteX28" fmla="*/ 233839 w 419100"/>
                <a:gd name="connsiteY28" fmla="*/ 411956 h 419100"/>
                <a:gd name="connsiteX29" fmla="*/ 254794 w 419100"/>
                <a:gd name="connsiteY29" fmla="*/ 370046 h 419100"/>
                <a:gd name="connsiteX30" fmla="*/ 291941 w 419100"/>
                <a:gd name="connsiteY30" fmla="*/ 354806 h 419100"/>
                <a:gd name="connsiteX31" fmla="*/ 336709 w 419100"/>
                <a:gd name="connsiteY31" fmla="*/ 370046 h 419100"/>
                <a:gd name="connsiteX32" fmla="*/ 370046 w 419100"/>
                <a:gd name="connsiteY32" fmla="*/ 335756 h 419100"/>
                <a:gd name="connsiteX33" fmla="*/ 355759 w 419100"/>
                <a:gd name="connsiteY33" fmla="*/ 291941 h 419100"/>
                <a:gd name="connsiteX34" fmla="*/ 370999 w 419100"/>
                <a:gd name="connsiteY34" fmla="*/ 254794 h 419100"/>
                <a:gd name="connsiteX35" fmla="*/ 412909 w 419100"/>
                <a:gd name="connsiteY35" fmla="*/ 233839 h 419100"/>
                <a:gd name="connsiteX36" fmla="*/ 412909 w 419100"/>
                <a:gd name="connsiteY36" fmla="*/ 186214 h 419100"/>
                <a:gd name="connsiteX37" fmla="*/ 370999 w 419100"/>
                <a:gd name="connsiteY37" fmla="*/ 165259 h 419100"/>
                <a:gd name="connsiteX38" fmla="*/ 355759 w 419100"/>
                <a:gd name="connsiteY38" fmla="*/ 12811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9100" h="419100">
                  <a:moveTo>
                    <a:pt x="210026" y="281464"/>
                  </a:moveTo>
                  <a:cubicBezTo>
                    <a:pt x="170021" y="281464"/>
                    <a:pt x="138589" y="249079"/>
                    <a:pt x="138589" y="210026"/>
                  </a:cubicBezTo>
                  <a:cubicBezTo>
                    <a:pt x="138589" y="170021"/>
                    <a:pt x="170974" y="138589"/>
                    <a:pt x="210026" y="138589"/>
                  </a:cubicBezTo>
                  <a:cubicBezTo>
                    <a:pt x="250031" y="138589"/>
                    <a:pt x="281464" y="170974"/>
                    <a:pt x="281464" y="210026"/>
                  </a:cubicBezTo>
                  <a:cubicBezTo>
                    <a:pt x="281464" y="249079"/>
                    <a:pt x="250031" y="281464"/>
                    <a:pt x="210026" y="281464"/>
                  </a:cubicBezTo>
                  <a:lnTo>
                    <a:pt x="210026" y="281464"/>
                  </a:lnTo>
                  <a:close/>
                  <a:moveTo>
                    <a:pt x="355759" y="128111"/>
                  </a:moveTo>
                  <a:lnTo>
                    <a:pt x="370999" y="83344"/>
                  </a:lnTo>
                  <a:lnTo>
                    <a:pt x="336709" y="49054"/>
                  </a:lnTo>
                  <a:lnTo>
                    <a:pt x="291941" y="64294"/>
                  </a:lnTo>
                  <a:cubicBezTo>
                    <a:pt x="280511" y="57626"/>
                    <a:pt x="267176" y="52864"/>
                    <a:pt x="254794" y="49054"/>
                  </a:cubicBezTo>
                  <a:lnTo>
                    <a:pt x="233839" y="7144"/>
                  </a:lnTo>
                  <a:lnTo>
                    <a:pt x="186214" y="7144"/>
                  </a:lnTo>
                  <a:lnTo>
                    <a:pt x="165259" y="49054"/>
                  </a:lnTo>
                  <a:cubicBezTo>
                    <a:pt x="151924" y="52864"/>
                    <a:pt x="139541" y="57626"/>
                    <a:pt x="128111" y="64294"/>
                  </a:cubicBezTo>
                  <a:lnTo>
                    <a:pt x="83344" y="49054"/>
                  </a:lnTo>
                  <a:lnTo>
                    <a:pt x="50006" y="82391"/>
                  </a:lnTo>
                  <a:lnTo>
                    <a:pt x="64294" y="127159"/>
                  </a:lnTo>
                  <a:cubicBezTo>
                    <a:pt x="57626" y="138589"/>
                    <a:pt x="52864" y="151924"/>
                    <a:pt x="49054" y="164306"/>
                  </a:cubicBezTo>
                  <a:lnTo>
                    <a:pt x="7144" y="185261"/>
                  </a:lnTo>
                  <a:lnTo>
                    <a:pt x="7144" y="232886"/>
                  </a:lnTo>
                  <a:lnTo>
                    <a:pt x="49054" y="253841"/>
                  </a:lnTo>
                  <a:cubicBezTo>
                    <a:pt x="52864" y="267176"/>
                    <a:pt x="57626" y="279559"/>
                    <a:pt x="64294" y="290989"/>
                  </a:cubicBezTo>
                  <a:lnTo>
                    <a:pt x="50006" y="335756"/>
                  </a:lnTo>
                  <a:lnTo>
                    <a:pt x="83344" y="369094"/>
                  </a:lnTo>
                  <a:lnTo>
                    <a:pt x="128111" y="354806"/>
                  </a:lnTo>
                  <a:cubicBezTo>
                    <a:pt x="139541" y="361474"/>
                    <a:pt x="151924" y="366236"/>
                    <a:pt x="165259" y="370046"/>
                  </a:cubicBezTo>
                  <a:lnTo>
                    <a:pt x="186214" y="411956"/>
                  </a:lnTo>
                  <a:lnTo>
                    <a:pt x="233839" y="411956"/>
                  </a:lnTo>
                  <a:lnTo>
                    <a:pt x="254794" y="370046"/>
                  </a:lnTo>
                  <a:cubicBezTo>
                    <a:pt x="268129" y="366236"/>
                    <a:pt x="280511" y="361474"/>
                    <a:pt x="291941" y="354806"/>
                  </a:cubicBezTo>
                  <a:lnTo>
                    <a:pt x="336709" y="370046"/>
                  </a:lnTo>
                  <a:lnTo>
                    <a:pt x="370046" y="335756"/>
                  </a:lnTo>
                  <a:lnTo>
                    <a:pt x="355759" y="291941"/>
                  </a:lnTo>
                  <a:cubicBezTo>
                    <a:pt x="362426" y="280511"/>
                    <a:pt x="367189" y="268129"/>
                    <a:pt x="370999" y="254794"/>
                  </a:cubicBezTo>
                  <a:lnTo>
                    <a:pt x="412909" y="233839"/>
                  </a:lnTo>
                  <a:lnTo>
                    <a:pt x="412909" y="186214"/>
                  </a:lnTo>
                  <a:lnTo>
                    <a:pt x="370999" y="165259"/>
                  </a:lnTo>
                  <a:cubicBezTo>
                    <a:pt x="367189" y="151924"/>
                    <a:pt x="362426" y="139541"/>
                    <a:pt x="355759" y="128111"/>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sp>
        <p:nvSpPr>
          <p:cNvPr id="55"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pSp>
        <p:nvGrpSpPr>
          <p:cNvPr id="10" name="Γραφικό 7" descr="Ρολόι">
            <a:extLst>
              <a:ext uri="{FF2B5EF4-FFF2-40B4-BE49-F238E27FC236}">
                <a16:creationId xmlns="" xmlns:a16="http://schemas.microsoft.com/office/drawing/2014/main" id="{E48DF208-96DF-48BC-9CAB-F3D0322F44BE}"/>
              </a:ext>
            </a:extLst>
          </p:cNvPr>
          <p:cNvGrpSpPr/>
          <p:nvPr/>
        </p:nvGrpSpPr>
        <p:grpSpPr>
          <a:xfrm>
            <a:off x="1070054" y="2396753"/>
            <a:ext cx="735813" cy="684574"/>
            <a:chOff x="5638800" y="2971800"/>
            <a:chExt cx="914400" cy="914400"/>
          </a:xfrm>
          <a:solidFill>
            <a:schemeClr val="bg1"/>
          </a:solidFill>
        </p:grpSpPr>
        <p:sp>
          <p:nvSpPr>
            <p:cNvPr id="12" name="Ελεύθερη σχεδίαση: Σχήμα 11">
              <a:extLst>
                <a:ext uri="{FF2B5EF4-FFF2-40B4-BE49-F238E27FC236}">
                  <a16:creationId xmlns="" xmlns:a16="http://schemas.microsoft.com/office/drawing/2014/main" id="{893A5848-9B1D-4840-9408-6126ED884AAE}"/>
                </a:ext>
              </a:extLst>
            </p:cNvPr>
            <p:cNvSpPr/>
            <p:nvPr/>
          </p:nvSpPr>
          <p:spPr>
            <a:xfrm>
              <a:off x="5726906" y="3059906"/>
              <a:ext cx="733425" cy="733425"/>
            </a:xfrm>
            <a:custGeom>
              <a:avLst/>
              <a:gdLst>
                <a:gd name="connsiteX0" fmla="*/ 369094 w 733425"/>
                <a:gd name="connsiteY0" fmla="*/ 673894 h 733425"/>
                <a:gd name="connsiteX1" fmla="*/ 64294 w 733425"/>
                <a:gd name="connsiteY1" fmla="*/ 369094 h 733425"/>
                <a:gd name="connsiteX2" fmla="*/ 369094 w 733425"/>
                <a:gd name="connsiteY2" fmla="*/ 64294 h 733425"/>
                <a:gd name="connsiteX3" fmla="*/ 673894 w 733425"/>
                <a:gd name="connsiteY3" fmla="*/ 369094 h 733425"/>
                <a:gd name="connsiteX4" fmla="*/ 369094 w 733425"/>
                <a:gd name="connsiteY4" fmla="*/ 673894 h 733425"/>
                <a:gd name="connsiteX5" fmla="*/ 369094 w 733425"/>
                <a:gd name="connsiteY5" fmla="*/ 7144 h 733425"/>
                <a:gd name="connsiteX6" fmla="*/ 7144 w 733425"/>
                <a:gd name="connsiteY6" fmla="*/ 369094 h 733425"/>
                <a:gd name="connsiteX7" fmla="*/ 369094 w 733425"/>
                <a:gd name="connsiteY7" fmla="*/ 731044 h 733425"/>
                <a:gd name="connsiteX8" fmla="*/ 731044 w 733425"/>
                <a:gd name="connsiteY8" fmla="*/ 369094 h 733425"/>
                <a:gd name="connsiteX9" fmla="*/ 369094 w 733425"/>
                <a:gd name="connsiteY9" fmla="*/ 7144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3425" h="733425">
                  <a:moveTo>
                    <a:pt x="369094" y="673894"/>
                  </a:moveTo>
                  <a:cubicBezTo>
                    <a:pt x="201454" y="673894"/>
                    <a:pt x="64294" y="536734"/>
                    <a:pt x="64294" y="369094"/>
                  </a:cubicBezTo>
                  <a:cubicBezTo>
                    <a:pt x="64294" y="201454"/>
                    <a:pt x="201454" y="64294"/>
                    <a:pt x="369094" y="64294"/>
                  </a:cubicBezTo>
                  <a:cubicBezTo>
                    <a:pt x="536734" y="64294"/>
                    <a:pt x="673894" y="201454"/>
                    <a:pt x="673894" y="369094"/>
                  </a:cubicBezTo>
                  <a:cubicBezTo>
                    <a:pt x="673894" y="536734"/>
                    <a:pt x="536734" y="673894"/>
                    <a:pt x="369094" y="673894"/>
                  </a:cubicBezTo>
                  <a:close/>
                  <a:moveTo>
                    <a:pt x="369094" y="7144"/>
                  </a:moveTo>
                  <a:cubicBezTo>
                    <a:pt x="169069" y="7144"/>
                    <a:pt x="7144" y="169069"/>
                    <a:pt x="7144" y="369094"/>
                  </a:cubicBezTo>
                  <a:cubicBezTo>
                    <a:pt x="7144" y="569119"/>
                    <a:pt x="169069" y="731044"/>
                    <a:pt x="369094" y="731044"/>
                  </a:cubicBezTo>
                  <a:cubicBezTo>
                    <a:pt x="569119" y="731044"/>
                    <a:pt x="731044" y="569119"/>
                    <a:pt x="731044" y="369094"/>
                  </a:cubicBezTo>
                  <a:cubicBezTo>
                    <a:pt x="731044" y="169069"/>
                    <a:pt x="569119" y="7144"/>
                    <a:pt x="369094" y="7144"/>
                  </a:cubicBezTo>
                  <a:close/>
                </a:path>
              </a:pathLst>
            </a:custGeom>
            <a:grpFill/>
            <a:ln w="9525" cap="flat">
              <a:noFill/>
              <a:prstDash val="solid"/>
              <a:miter/>
            </a:ln>
          </p:spPr>
          <p:txBody>
            <a:bodyPr rtlCol="0" anchor="ctr"/>
            <a:lstStyle/>
            <a:p>
              <a:endParaRPr lang="el-GR"/>
            </a:p>
          </p:txBody>
        </p:sp>
        <p:sp>
          <p:nvSpPr>
            <p:cNvPr id="14" name="Ελεύθερη σχεδίαση: Σχήμα 13">
              <a:extLst>
                <a:ext uri="{FF2B5EF4-FFF2-40B4-BE49-F238E27FC236}">
                  <a16:creationId xmlns="" xmlns:a16="http://schemas.microsoft.com/office/drawing/2014/main" id="{736DAC4F-4974-4D5D-964F-18BAA00C28F5}"/>
                </a:ext>
              </a:extLst>
            </p:cNvPr>
            <p:cNvSpPr/>
            <p:nvPr/>
          </p:nvSpPr>
          <p:spPr>
            <a:xfrm>
              <a:off x="6069806" y="3231356"/>
              <a:ext cx="180975" cy="352425"/>
            </a:xfrm>
            <a:custGeom>
              <a:avLst/>
              <a:gdLst>
                <a:gd name="connsiteX0" fmla="*/ 45244 w 180975"/>
                <a:gd name="connsiteY0" fmla="*/ 7144 h 352425"/>
                <a:gd name="connsiteX1" fmla="*/ 7144 w 180975"/>
                <a:gd name="connsiteY1" fmla="*/ 7144 h 352425"/>
                <a:gd name="connsiteX2" fmla="*/ 7144 w 180975"/>
                <a:gd name="connsiteY2" fmla="*/ 197644 h 352425"/>
                <a:gd name="connsiteX3" fmla="*/ 12859 w 180975"/>
                <a:gd name="connsiteY3" fmla="*/ 210979 h 352425"/>
                <a:gd name="connsiteX4" fmla="*/ 147161 w 180975"/>
                <a:gd name="connsiteY4" fmla="*/ 345281 h 352425"/>
                <a:gd name="connsiteX5" fmla="*/ 173831 w 180975"/>
                <a:gd name="connsiteY5" fmla="*/ 318611 h 352425"/>
                <a:gd name="connsiteX6" fmla="*/ 45244 w 180975"/>
                <a:gd name="connsiteY6" fmla="*/ 190024 h 352425"/>
                <a:gd name="connsiteX7" fmla="*/ 45244 w 180975"/>
                <a:gd name="connsiteY7" fmla="*/ 7144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352425">
                  <a:moveTo>
                    <a:pt x="45244" y="7144"/>
                  </a:moveTo>
                  <a:lnTo>
                    <a:pt x="7144" y="7144"/>
                  </a:lnTo>
                  <a:lnTo>
                    <a:pt x="7144" y="197644"/>
                  </a:lnTo>
                  <a:cubicBezTo>
                    <a:pt x="7144" y="203359"/>
                    <a:pt x="9049" y="208121"/>
                    <a:pt x="12859" y="210979"/>
                  </a:cubicBezTo>
                  <a:lnTo>
                    <a:pt x="147161" y="345281"/>
                  </a:lnTo>
                  <a:lnTo>
                    <a:pt x="173831" y="318611"/>
                  </a:lnTo>
                  <a:lnTo>
                    <a:pt x="45244" y="190024"/>
                  </a:lnTo>
                  <a:lnTo>
                    <a:pt x="45244" y="7144"/>
                  </a:lnTo>
                  <a:close/>
                </a:path>
              </a:pathLst>
            </a:custGeom>
            <a:grpFill/>
            <a:ln w="9525" cap="flat">
              <a:noFill/>
              <a:prstDash val="solid"/>
              <a:miter/>
            </a:ln>
          </p:spPr>
          <p:txBody>
            <a:bodyPr rtlCol="0" anchor="ctr"/>
            <a:lstStyle/>
            <a:p>
              <a:endParaRPr lang="el-GR"/>
            </a:p>
          </p:txBody>
        </p:sp>
        <p:sp>
          <p:nvSpPr>
            <p:cNvPr id="16" name="Ελεύθερη σχεδίαση: Σχήμα 15">
              <a:extLst>
                <a:ext uri="{FF2B5EF4-FFF2-40B4-BE49-F238E27FC236}">
                  <a16:creationId xmlns="" xmlns:a16="http://schemas.microsoft.com/office/drawing/2014/main" id="{FC1F8BF2-F4A7-46D3-9D68-AA06EDCA6275}"/>
                </a:ext>
              </a:extLst>
            </p:cNvPr>
            <p:cNvSpPr/>
            <p:nvPr/>
          </p:nvSpPr>
          <p:spPr>
            <a:xfrm>
              <a:off x="6069806" y="3155156"/>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grpFill/>
            <a:ln w="9525" cap="flat">
              <a:noFill/>
              <a:prstDash val="solid"/>
              <a:miter/>
            </a:ln>
          </p:spPr>
          <p:txBody>
            <a:bodyPr rtlCol="0" anchor="ctr"/>
            <a:lstStyle/>
            <a:p>
              <a:endParaRPr lang="el-GR"/>
            </a:p>
          </p:txBody>
        </p:sp>
        <p:sp>
          <p:nvSpPr>
            <p:cNvPr id="17" name="Ελεύθερη σχεδίαση: Σχήμα 16">
              <a:extLst>
                <a:ext uri="{FF2B5EF4-FFF2-40B4-BE49-F238E27FC236}">
                  <a16:creationId xmlns="" xmlns:a16="http://schemas.microsoft.com/office/drawing/2014/main" id="{E1EDDF98-95C6-40E0-A629-92341A10A174}"/>
                </a:ext>
              </a:extLst>
            </p:cNvPr>
            <p:cNvSpPr/>
            <p:nvPr/>
          </p:nvSpPr>
          <p:spPr>
            <a:xfrm>
              <a:off x="6069806" y="3650456"/>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grpFill/>
            <a:ln w="9525" cap="flat">
              <a:noFill/>
              <a:prstDash val="solid"/>
              <a:miter/>
            </a:ln>
          </p:spPr>
          <p:txBody>
            <a:bodyPr rtlCol="0" anchor="ctr"/>
            <a:lstStyle/>
            <a:p>
              <a:endParaRPr lang="el-GR"/>
            </a:p>
          </p:txBody>
        </p:sp>
        <p:sp>
          <p:nvSpPr>
            <p:cNvPr id="18" name="Ελεύθερη σχεδίαση: Σχήμα 17">
              <a:extLst>
                <a:ext uri="{FF2B5EF4-FFF2-40B4-BE49-F238E27FC236}">
                  <a16:creationId xmlns="" xmlns:a16="http://schemas.microsoft.com/office/drawing/2014/main" id="{45036FBA-A8D8-41E2-AE0F-24610E644609}"/>
                </a:ext>
              </a:extLst>
            </p:cNvPr>
            <p:cNvSpPr/>
            <p:nvPr/>
          </p:nvSpPr>
          <p:spPr>
            <a:xfrm>
              <a:off x="5822156" y="3402806"/>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grpFill/>
            <a:ln w="9525" cap="flat">
              <a:noFill/>
              <a:prstDash val="solid"/>
              <a:miter/>
            </a:ln>
          </p:spPr>
          <p:txBody>
            <a:bodyPr rtlCol="0" anchor="ctr"/>
            <a:lstStyle/>
            <a:p>
              <a:endParaRPr lang="el-GR"/>
            </a:p>
          </p:txBody>
        </p:sp>
        <p:sp>
          <p:nvSpPr>
            <p:cNvPr id="19" name="Ελεύθερη σχεδίαση: Σχήμα 18">
              <a:extLst>
                <a:ext uri="{FF2B5EF4-FFF2-40B4-BE49-F238E27FC236}">
                  <a16:creationId xmlns="" xmlns:a16="http://schemas.microsoft.com/office/drawing/2014/main" id="{F0A5FC1D-77D1-4CFA-BF88-DD3FC7DF1FDE}"/>
                </a:ext>
              </a:extLst>
            </p:cNvPr>
            <p:cNvSpPr/>
            <p:nvPr/>
          </p:nvSpPr>
          <p:spPr>
            <a:xfrm>
              <a:off x="6317456" y="3402806"/>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grpFill/>
            <a:ln w="9525" cap="flat">
              <a:noFill/>
              <a:prstDash val="solid"/>
              <a:miter/>
            </a:ln>
          </p:spPr>
          <p:txBody>
            <a:bodyPr rtlCol="0" anchor="ctr"/>
            <a:lstStyle/>
            <a:p>
              <a:endParaRPr lang="el-GR"/>
            </a:p>
          </p:txBody>
        </p:sp>
      </p:grpSp>
      <p:grpSp>
        <p:nvGrpSpPr>
          <p:cNvPr id="22" name="Γραφικό 20" descr="Τρέξιμο">
            <a:extLst>
              <a:ext uri="{FF2B5EF4-FFF2-40B4-BE49-F238E27FC236}">
                <a16:creationId xmlns="" xmlns:a16="http://schemas.microsoft.com/office/drawing/2014/main" id="{96A97F65-F5C3-455B-ABDC-3EC0E585DD7F}"/>
              </a:ext>
            </a:extLst>
          </p:cNvPr>
          <p:cNvGrpSpPr/>
          <p:nvPr/>
        </p:nvGrpSpPr>
        <p:grpSpPr>
          <a:xfrm>
            <a:off x="3353750" y="2411451"/>
            <a:ext cx="816199" cy="743294"/>
            <a:chOff x="5638800" y="2971800"/>
            <a:chExt cx="914400" cy="914400"/>
          </a:xfrm>
          <a:solidFill>
            <a:schemeClr val="bg1"/>
          </a:solidFill>
        </p:grpSpPr>
        <p:sp>
          <p:nvSpPr>
            <p:cNvPr id="23" name="Ελεύθερη σχεδίαση: Σχήμα 22">
              <a:extLst>
                <a:ext uri="{FF2B5EF4-FFF2-40B4-BE49-F238E27FC236}">
                  <a16:creationId xmlns="" xmlns:a16="http://schemas.microsoft.com/office/drawing/2014/main" id="{DF7FCA85-BAE0-43E2-A7BA-4DAFC9BD9989}"/>
                </a:ext>
              </a:extLst>
            </p:cNvPr>
            <p:cNvSpPr/>
            <p:nvPr/>
          </p:nvSpPr>
          <p:spPr>
            <a:xfrm>
              <a:off x="616696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l-GR"/>
            </a:p>
          </p:txBody>
        </p:sp>
        <p:sp>
          <p:nvSpPr>
            <p:cNvPr id="24" name="Ελεύθερη σχεδίαση: Σχήμα 23">
              <a:extLst>
                <a:ext uri="{FF2B5EF4-FFF2-40B4-BE49-F238E27FC236}">
                  <a16:creationId xmlns="" xmlns:a16="http://schemas.microsoft.com/office/drawing/2014/main" id="{C3AABA2D-DD29-4317-9CE8-CFB746F5F431}"/>
                </a:ext>
              </a:extLst>
            </p:cNvPr>
            <p:cNvSpPr/>
            <p:nvPr/>
          </p:nvSpPr>
          <p:spPr>
            <a:xfrm>
              <a:off x="5728811" y="3174206"/>
              <a:ext cx="733425" cy="666750"/>
            </a:xfrm>
            <a:custGeom>
              <a:avLst/>
              <a:gdLst>
                <a:gd name="connsiteX0" fmla="*/ 706279 w 733425"/>
                <a:gd name="connsiteY0" fmla="*/ 26194 h 666750"/>
                <a:gd name="connsiteX1" fmla="*/ 654844 w 733425"/>
                <a:gd name="connsiteY1" fmla="*/ 42386 h 666750"/>
                <a:gd name="connsiteX2" fmla="*/ 621506 w 733425"/>
                <a:gd name="connsiteY2" fmla="*/ 105251 h 666750"/>
                <a:gd name="connsiteX3" fmla="*/ 474821 w 733425"/>
                <a:gd name="connsiteY3" fmla="*/ 12859 h 666750"/>
                <a:gd name="connsiteX4" fmla="*/ 454819 w 733425"/>
                <a:gd name="connsiteY4" fmla="*/ 7144 h 666750"/>
                <a:gd name="connsiteX5" fmla="*/ 292894 w 733425"/>
                <a:gd name="connsiteY5" fmla="*/ 7144 h 666750"/>
                <a:gd name="connsiteX6" fmla="*/ 259556 w 733425"/>
                <a:gd name="connsiteY6" fmla="*/ 27146 h 666750"/>
                <a:gd name="connsiteX7" fmla="*/ 197644 w 733425"/>
                <a:gd name="connsiteY7" fmla="*/ 141446 h 666750"/>
                <a:gd name="connsiteX8" fmla="*/ 212884 w 733425"/>
                <a:gd name="connsiteY8" fmla="*/ 192881 h 666750"/>
                <a:gd name="connsiteX9" fmla="*/ 230981 w 733425"/>
                <a:gd name="connsiteY9" fmla="*/ 197644 h 666750"/>
                <a:gd name="connsiteX10" fmla="*/ 264319 w 733425"/>
                <a:gd name="connsiteY10" fmla="*/ 177641 h 666750"/>
                <a:gd name="connsiteX11" fmla="*/ 315754 w 733425"/>
                <a:gd name="connsiteY11" fmla="*/ 83344 h 666750"/>
                <a:gd name="connsiteX12" fmla="*/ 371951 w 733425"/>
                <a:gd name="connsiteY12" fmla="*/ 83344 h 666750"/>
                <a:gd name="connsiteX13" fmla="*/ 203359 w 733425"/>
                <a:gd name="connsiteY13" fmla="*/ 397669 h 666750"/>
                <a:gd name="connsiteX14" fmla="*/ 45244 w 733425"/>
                <a:gd name="connsiteY14" fmla="*/ 397669 h 666750"/>
                <a:gd name="connsiteX15" fmla="*/ 7144 w 733425"/>
                <a:gd name="connsiteY15" fmla="*/ 435769 h 666750"/>
                <a:gd name="connsiteX16" fmla="*/ 45244 w 733425"/>
                <a:gd name="connsiteY16" fmla="*/ 473869 h 666750"/>
                <a:gd name="connsiteX17" fmla="*/ 226219 w 733425"/>
                <a:gd name="connsiteY17" fmla="*/ 473869 h 666750"/>
                <a:gd name="connsiteX18" fmla="*/ 259556 w 733425"/>
                <a:gd name="connsiteY18" fmla="*/ 453866 h 666750"/>
                <a:gd name="connsiteX19" fmla="*/ 326231 w 733425"/>
                <a:gd name="connsiteY19" fmla="*/ 330994 h 666750"/>
                <a:gd name="connsiteX20" fmla="*/ 435769 w 733425"/>
                <a:gd name="connsiteY20" fmla="*/ 432911 h 666750"/>
                <a:gd name="connsiteX21" fmla="*/ 427196 w 733425"/>
                <a:gd name="connsiteY21" fmla="*/ 624364 h 666750"/>
                <a:gd name="connsiteX22" fmla="*/ 462439 w 733425"/>
                <a:gd name="connsiteY22" fmla="*/ 664369 h 666750"/>
                <a:gd name="connsiteX23" fmla="*/ 464344 w 733425"/>
                <a:gd name="connsiteY23" fmla="*/ 664369 h 666750"/>
                <a:gd name="connsiteX24" fmla="*/ 502444 w 733425"/>
                <a:gd name="connsiteY24" fmla="*/ 628174 h 666750"/>
                <a:gd name="connsiteX25" fmla="*/ 511969 w 733425"/>
                <a:gd name="connsiteY25" fmla="*/ 418624 h 666750"/>
                <a:gd name="connsiteX26" fmla="*/ 499586 w 733425"/>
                <a:gd name="connsiteY26" fmla="*/ 389096 h 666750"/>
                <a:gd name="connsiteX27" fmla="*/ 407194 w 733425"/>
                <a:gd name="connsiteY27" fmla="*/ 303371 h 666750"/>
                <a:gd name="connsiteX28" fmla="*/ 504349 w 733425"/>
                <a:gd name="connsiteY28" fmla="*/ 122396 h 666750"/>
                <a:gd name="connsiteX29" fmla="*/ 614839 w 733425"/>
                <a:gd name="connsiteY29" fmla="*/ 191929 h 666750"/>
                <a:gd name="connsiteX30" fmla="*/ 645319 w 733425"/>
                <a:gd name="connsiteY30" fmla="*/ 196691 h 666750"/>
                <a:gd name="connsiteX31" fmla="*/ 669131 w 733425"/>
                <a:gd name="connsiteY31" fmla="*/ 177641 h 666750"/>
                <a:gd name="connsiteX32" fmla="*/ 721519 w 733425"/>
                <a:gd name="connsiteY32" fmla="*/ 77629 h 666750"/>
                <a:gd name="connsiteX33" fmla="*/ 706279 w 733425"/>
                <a:gd name="connsiteY33" fmla="*/ 26194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3425" h="666750">
                  <a:moveTo>
                    <a:pt x="706279" y="26194"/>
                  </a:moveTo>
                  <a:cubicBezTo>
                    <a:pt x="687229" y="16669"/>
                    <a:pt x="664369" y="23336"/>
                    <a:pt x="654844" y="42386"/>
                  </a:cubicBezTo>
                  <a:lnTo>
                    <a:pt x="621506" y="105251"/>
                  </a:lnTo>
                  <a:lnTo>
                    <a:pt x="474821" y="12859"/>
                  </a:lnTo>
                  <a:cubicBezTo>
                    <a:pt x="469106" y="9049"/>
                    <a:pt x="462439" y="7144"/>
                    <a:pt x="454819" y="7144"/>
                  </a:cubicBezTo>
                  <a:lnTo>
                    <a:pt x="292894" y="7144"/>
                  </a:lnTo>
                  <a:cubicBezTo>
                    <a:pt x="278606" y="7144"/>
                    <a:pt x="266224" y="14764"/>
                    <a:pt x="259556" y="27146"/>
                  </a:cubicBezTo>
                  <a:lnTo>
                    <a:pt x="197644" y="141446"/>
                  </a:lnTo>
                  <a:cubicBezTo>
                    <a:pt x="187166" y="159544"/>
                    <a:pt x="194786" y="183356"/>
                    <a:pt x="212884" y="192881"/>
                  </a:cubicBezTo>
                  <a:cubicBezTo>
                    <a:pt x="218599" y="195739"/>
                    <a:pt x="225266" y="197644"/>
                    <a:pt x="230981" y="197644"/>
                  </a:cubicBezTo>
                  <a:cubicBezTo>
                    <a:pt x="244316" y="197644"/>
                    <a:pt x="257651" y="190024"/>
                    <a:pt x="264319" y="177641"/>
                  </a:cubicBezTo>
                  <a:lnTo>
                    <a:pt x="315754" y="83344"/>
                  </a:lnTo>
                  <a:lnTo>
                    <a:pt x="371951" y="83344"/>
                  </a:lnTo>
                  <a:lnTo>
                    <a:pt x="203359" y="397669"/>
                  </a:lnTo>
                  <a:lnTo>
                    <a:pt x="45244" y="397669"/>
                  </a:lnTo>
                  <a:cubicBezTo>
                    <a:pt x="24289" y="397669"/>
                    <a:pt x="7144" y="414814"/>
                    <a:pt x="7144" y="435769"/>
                  </a:cubicBezTo>
                  <a:cubicBezTo>
                    <a:pt x="7144" y="456724"/>
                    <a:pt x="24289" y="473869"/>
                    <a:pt x="45244" y="473869"/>
                  </a:cubicBezTo>
                  <a:lnTo>
                    <a:pt x="226219" y="473869"/>
                  </a:lnTo>
                  <a:cubicBezTo>
                    <a:pt x="240506" y="473869"/>
                    <a:pt x="252889" y="466249"/>
                    <a:pt x="259556" y="453866"/>
                  </a:cubicBezTo>
                  <a:lnTo>
                    <a:pt x="326231" y="330994"/>
                  </a:lnTo>
                  <a:lnTo>
                    <a:pt x="435769" y="432911"/>
                  </a:lnTo>
                  <a:lnTo>
                    <a:pt x="427196" y="624364"/>
                  </a:lnTo>
                  <a:cubicBezTo>
                    <a:pt x="425291" y="645319"/>
                    <a:pt x="441484" y="663416"/>
                    <a:pt x="462439" y="664369"/>
                  </a:cubicBezTo>
                  <a:cubicBezTo>
                    <a:pt x="463391" y="664369"/>
                    <a:pt x="463391" y="664369"/>
                    <a:pt x="464344" y="664369"/>
                  </a:cubicBezTo>
                  <a:cubicBezTo>
                    <a:pt x="484346" y="664369"/>
                    <a:pt x="501491" y="648176"/>
                    <a:pt x="502444" y="628174"/>
                  </a:cubicBezTo>
                  <a:lnTo>
                    <a:pt x="511969" y="418624"/>
                  </a:lnTo>
                  <a:cubicBezTo>
                    <a:pt x="512921" y="407194"/>
                    <a:pt x="508159" y="396716"/>
                    <a:pt x="499586" y="389096"/>
                  </a:cubicBezTo>
                  <a:lnTo>
                    <a:pt x="407194" y="303371"/>
                  </a:lnTo>
                  <a:lnTo>
                    <a:pt x="504349" y="122396"/>
                  </a:lnTo>
                  <a:lnTo>
                    <a:pt x="614839" y="191929"/>
                  </a:lnTo>
                  <a:cubicBezTo>
                    <a:pt x="623411" y="197644"/>
                    <a:pt x="634841" y="199549"/>
                    <a:pt x="645319" y="196691"/>
                  </a:cubicBezTo>
                  <a:cubicBezTo>
                    <a:pt x="655796" y="193834"/>
                    <a:pt x="664369" y="187166"/>
                    <a:pt x="669131" y="177641"/>
                  </a:cubicBezTo>
                  <a:lnTo>
                    <a:pt x="721519" y="77629"/>
                  </a:lnTo>
                  <a:cubicBezTo>
                    <a:pt x="731996" y="59531"/>
                    <a:pt x="725329" y="36671"/>
                    <a:pt x="706279" y="26194"/>
                  </a:cubicBezTo>
                  <a:close/>
                </a:path>
              </a:pathLst>
            </a:custGeom>
            <a:grpFill/>
            <a:ln w="9525" cap="flat">
              <a:noFill/>
              <a:prstDash val="solid"/>
              <a:miter/>
            </a:ln>
          </p:spPr>
          <p:txBody>
            <a:bodyPr rtlCol="0" anchor="ctr"/>
            <a:lstStyle/>
            <a:p>
              <a:endParaRPr lang="el-GR"/>
            </a:p>
          </p:txBody>
        </p:sp>
      </p:grpSp>
      <p:grpSp>
        <p:nvGrpSpPr>
          <p:cNvPr id="38" name="Γραφικό 36" descr="Δέκτης">
            <a:extLst>
              <a:ext uri="{FF2B5EF4-FFF2-40B4-BE49-F238E27FC236}">
                <a16:creationId xmlns="" xmlns:a16="http://schemas.microsoft.com/office/drawing/2014/main" id="{CED97BCB-D76C-45B6-ADCD-A6DA9C86EE8C}"/>
              </a:ext>
            </a:extLst>
          </p:cNvPr>
          <p:cNvGrpSpPr/>
          <p:nvPr/>
        </p:nvGrpSpPr>
        <p:grpSpPr>
          <a:xfrm>
            <a:off x="8165481" y="2472771"/>
            <a:ext cx="552936" cy="677506"/>
            <a:chOff x="5638800" y="2971800"/>
            <a:chExt cx="914400" cy="914400"/>
          </a:xfrm>
          <a:solidFill>
            <a:schemeClr val="bg1"/>
          </a:solidFill>
        </p:grpSpPr>
        <p:sp>
          <p:nvSpPr>
            <p:cNvPr id="39" name="Ελεύθερη σχεδίαση: Σχήμα 38">
              <a:extLst>
                <a:ext uri="{FF2B5EF4-FFF2-40B4-BE49-F238E27FC236}">
                  <a16:creationId xmlns="" xmlns:a16="http://schemas.microsoft.com/office/drawing/2014/main" id="{5C7CE328-394B-485A-AB60-60CADE3FAB8A}"/>
                </a:ext>
              </a:extLst>
            </p:cNvPr>
            <p:cNvSpPr/>
            <p:nvPr/>
          </p:nvSpPr>
          <p:spPr>
            <a:xfrm>
              <a:off x="5801201" y="3040856"/>
              <a:ext cx="228600" cy="228600"/>
            </a:xfrm>
            <a:custGeom>
              <a:avLst/>
              <a:gdLst>
                <a:gd name="connsiteX0" fmla="*/ 210979 w 228600"/>
                <a:gd name="connsiteY0" fmla="*/ 209074 h 228600"/>
                <a:gd name="connsiteX1" fmla="*/ 223361 w 228600"/>
                <a:gd name="connsiteY1" fmla="*/ 179546 h 228600"/>
                <a:gd name="connsiteX2" fmla="*/ 210979 w 228600"/>
                <a:gd name="connsiteY2" fmla="*/ 150019 h 228600"/>
                <a:gd name="connsiteX3" fmla="*/ 79534 w 228600"/>
                <a:gd name="connsiteY3" fmla="*/ 19526 h 228600"/>
                <a:gd name="connsiteX4" fmla="*/ 50959 w 228600"/>
                <a:gd name="connsiteY4" fmla="*/ 7144 h 228600"/>
                <a:gd name="connsiteX5" fmla="*/ 21431 w 228600"/>
                <a:gd name="connsiteY5" fmla="*/ 19526 h 228600"/>
                <a:gd name="connsiteX6" fmla="*/ 7144 w 228600"/>
                <a:gd name="connsiteY6" fmla="*/ 33814 h 228600"/>
                <a:gd name="connsiteX7" fmla="*/ 196691 w 228600"/>
                <a:gd name="connsiteY7" fmla="*/ 223361 h 228600"/>
                <a:gd name="connsiteX8" fmla="*/ 210979 w 228600"/>
                <a:gd name="connsiteY8" fmla="*/ 20907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210979" y="209074"/>
                  </a:moveTo>
                  <a:cubicBezTo>
                    <a:pt x="218599" y="201454"/>
                    <a:pt x="223361" y="190976"/>
                    <a:pt x="223361" y="179546"/>
                  </a:cubicBezTo>
                  <a:cubicBezTo>
                    <a:pt x="223361" y="168116"/>
                    <a:pt x="218599" y="157639"/>
                    <a:pt x="210979" y="150019"/>
                  </a:cubicBezTo>
                  <a:lnTo>
                    <a:pt x="79534" y="19526"/>
                  </a:lnTo>
                  <a:cubicBezTo>
                    <a:pt x="71914" y="11906"/>
                    <a:pt x="61436" y="7144"/>
                    <a:pt x="50959" y="7144"/>
                  </a:cubicBezTo>
                  <a:cubicBezTo>
                    <a:pt x="40481" y="7144"/>
                    <a:pt x="29051" y="11906"/>
                    <a:pt x="21431" y="19526"/>
                  </a:cubicBezTo>
                  <a:lnTo>
                    <a:pt x="7144" y="33814"/>
                  </a:lnTo>
                  <a:lnTo>
                    <a:pt x="196691" y="223361"/>
                  </a:lnTo>
                  <a:lnTo>
                    <a:pt x="210979" y="209074"/>
                  </a:lnTo>
                  <a:close/>
                </a:path>
              </a:pathLst>
            </a:custGeom>
            <a:grpFill/>
            <a:ln w="9525" cap="flat">
              <a:noFill/>
              <a:prstDash val="solid"/>
              <a:miter/>
            </a:ln>
          </p:spPr>
          <p:txBody>
            <a:bodyPr rtlCol="0" anchor="ctr"/>
            <a:lstStyle/>
            <a:p>
              <a:endParaRPr lang="el-GR"/>
            </a:p>
          </p:txBody>
        </p:sp>
        <p:sp>
          <p:nvSpPr>
            <p:cNvPr id="41" name="Ελεύθερη σχεδίαση: Σχήμα 40">
              <a:extLst>
                <a:ext uri="{FF2B5EF4-FFF2-40B4-BE49-F238E27FC236}">
                  <a16:creationId xmlns="" xmlns:a16="http://schemas.microsoft.com/office/drawing/2014/main" id="{4C6CC67B-F763-4742-BBC5-4CE9C57AC273}"/>
                </a:ext>
              </a:extLst>
            </p:cNvPr>
            <p:cNvSpPr/>
            <p:nvPr/>
          </p:nvSpPr>
          <p:spPr>
            <a:xfrm>
              <a:off x="5708337" y="3097054"/>
              <a:ext cx="714375" cy="714375"/>
            </a:xfrm>
            <a:custGeom>
              <a:avLst/>
              <a:gdLst>
                <a:gd name="connsiteX0" fmla="*/ 495295 w 714375"/>
                <a:gd name="connsiteY0" fmla="*/ 489109 h 714375"/>
                <a:gd name="connsiteX1" fmla="*/ 481008 w 714375"/>
                <a:gd name="connsiteY1" fmla="*/ 494824 h 714375"/>
                <a:gd name="connsiteX2" fmla="*/ 466720 w 714375"/>
                <a:gd name="connsiteY2" fmla="*/ 489109 h 714375"/>
                <a:gd name="connsiteX3" fmla="*/ 230500 w 714375"/>
                <a:gd name="connsiteY3" fmla="*/ 253841 h 714375"/>
                <a:gd name="connsiteX4" fmla="*/ 224785 w 714375"/>
                <a:gd name="connsiteY4" fmla="*/ 239554 h 714375"/>
                <a:gd name="connsiteX5" fmla="*/ 230500 w 714375"/>
                <a:gd name="connsiteY5" fmla="*/ 225266 h 714375"/>
                <a:gd name="connsiteX6" fmla="*/ 260028 w 714375"/>
                <a:gd name="connsiteY6" fmla="*/ 196691 h 714375"/>
                <a:gd name="connsiteX7" fmla="*/ 70480 w 714375"/>
                <a:gd name="connsiteY7" fmla="*/ 7144 h 714375"/>
                <a:gd name="connsiteX8" fmla="*/ 39048 w 714375"/>
                <a:gd name="connsiteY8" fmla="*/ 38576 h 714375"/>
                <a:gd name="connsiteX9" fmla="*/ 7615 w 714375"/>
                <a:gd name="connsiteY9" fmla="*/ 106204 h 714375"/>
                <a:gd name="connsiteX10" fmla="*/ 29523 w 714375"/>
                <a:gd name="connsiteY10" fmla="*/ 230029 h 714375"/>
                <a:gd name="connsiteX11" fmla="*/ 86673 w 714375"/>
                <a:gd name="connsiteY11" fmla="*/ 330041 h 714375"/>
                <a:gd name="connsiteX12" fmla="*/ 377185 w 714375"/>
                <a:gd name="connsiteY12" fmla="*/ 630079 h 714375"/>
                <a:gd name="connsiteX13" fmla="*/ 437193 w 714375"/>
                <a:gd name="connsiteY13" fmla="*/ 668179 h 714375"/>
                <a:gd name="connsiteX14" fmla="*/ 589593 w 714375"/>
                <a:gd name="connsiteY14" fmla="*/ 712946 h 714375"/>
                <a:gd name="connsiteX15" fmla="*/ 686748 w 714375"/>
                <a:gd name="connsiteY15" fmla="*/ 674846 h 714375"/>
                <a:gd name="connsiteX16" fmla="*/ 712465 w 714375"/>
                <a:gd name="connsiteY16" fmla="*/ 649129 h 714375"/>
                <a:gd name="connsiteX17" fmla="*/ 523870 w 714375"/>
                <a:gd name="connsiteY17" fmla="*/ 459581 h 714375"/>
                <a:gd name="connsiteX18" fmla="*/ 495295 w 714375"/>
                <a:gd name="connsiteY18" fmla="*/ 489109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4375" h="714375">
                  <a:moveTo>
                    <a:pt x="495295" y="489109"/>
                  </a:moveTo>
                  <a:cubicBezTo>
                    <a:pt x="491485" y="492919"/>
                    <a:pt x="485770" y="494824"/>
                    <a:pt x="481008" y="494824"/>
                  </a:cubicBezTo>
                  <a:cubicBezTo>
                    <a:pt x="476245" y="494824"/>
                    <a:pt x="470530" y="492919"/>
                    <a:pt x="466720" y="489109"/>
                  </a:cubicBezTo>
                  <a:lnTo>
                    <a:pt x="230500" y="253841"/>
                  </a:lnTo>
                  <a:cubicBezTo>
                    <a:pt x="226690" y="250031"/>
                    <a:pt x="224785" y="244316"/>
                    <a:pt x="224785" y="239554"/>
                  </a:cubicBezTo>
                  <a:cubicBezTo>
                    <a:pt x="224785" y="234791"/>
                    <a:pt x="226690" y="229076"/>
                    <a:pt x="230500" y="225266"/>
                  </a:cubicBezTo>
                  <a:lnTo>
                    <a:pt x="260028" y="196691"/>
                  </a:lnTo>
                  <a:lnTo>
                    <a:pt x="70480" y="7144"/>
                  </a:lnTo>
                  <a:cubicBezTo>
                    <a:pt x="58098" y="19526"/>
                    <a:pt x="46668" y="30956"/>
                    <a:pt x="39048" y="38576"/>
                  </a:cubicBezTo>
                  <a:cubicBezTo>
                    <a:pt x="19998" y="56674"/>
                    <a:pt x="8568" y="80486"/>
                    <a:pt x="7615" y="106204"/>
                  </a:cubicBezTo>
                  <a:cubicBezTo>
                    <a:pt x="4758" y="149066"/>
                    <a:pt x="15235" y="190024"/>
                    <a:pt x="29523" y="230029"/>
                  </a:cubicBezTo>
                  <a:cubicBezTo>
                    <a:pt x="44763" y="265271"/>
                    <a:pt x="64765" y="298609"/>
                    <a:pt x="86673" y="330041"/>
                  </a:cubicBezTo>
                  <a:cubicBezTo>
                    <a:pt x="164778" y="447199"/>
                    <a:pt x="262885" y="549116"/>
                    <a:pt x="377185" y="630079"/>
                  </a:cubicBezTo>
                  <a:cubicBezTo>
                    <a:pt x="396235" y="644366"/>
                    <a:pt x="416238" y="656749"/>
                    <a:pt x="437193" y="668179"/>
                  </a:cubicBezTo>
                  <a:cubicBezTo>
                    <a:pt x="484818" y="691991"/>
                    <a:pt x="535300" y="709136"/>
                    <a:pt x="589593" y="712946"/>
                  </a:cubicBezTo>
                  <a:cubicBezTo>
                    <a:pt x="625788" y="715804"/>
                    <a:pt x="661983" y="701516"/>
                    <a:pt x="686748" y="674846"/>
                  </a:cubicBezTo>
                  <a:lnTo>
                    <a:pt x="712465" y="649129"/>
                  </a:lnTo>
                  <a:lnTo>
                    <a:pt x="523870" y="459581"/>
                  </a:lnTo>
                  <a:lnTo>
                    <a:pt x="495295" y="489109"/>
                  </a:lnTo>
                  <a:close/>
                </a:path>
              </a:pathLst>
            </a:custGeom>
            <a:grpFill/>
            <a:ln w="9525" cap="flat">
              <a:noFill/>
              <a:prstDash val="solid"/>
              <a:miter/>
            </a:ln>
          </p:spPr>
          <p:txBody>
            <a:bodyPr rtlCol="0" anchor="ctr"/>
            <a:lstStyle/>
            <a:p>
              <a:endParaRPr lang="el-GR"/>
            </a:p>
          </p:txBody>
        </p:sp>
        <p:sp>
          <p:nvSpPr>
            <p:cNvPr id="42" name="Ελεύθερη σχεδίαση: Σχήμα 41">
              <a:extLst>
                <a:ext uri="{FF2B5EF4-FFF2-40B4-BE49-F238E27FC236}">
                  <a16:creationId xmlns="" xmlns:a16="http://schemas.microsoft.com/office/drawing/2014/main" id="{F45F19FD-ED63-42D2-BCED-BD5AF71F6592}"/>
                </a:ext>
              </a:extLst>
            </p:cNvPr>
            <p:cNvSpPr/>
            <p:nvPr/>
          </p:nvSpPr>
          <p:spPr>
            <a:xfrm>
              <a:off x="6252686" y="3493294"/>
              <a:ext cx="228600" cy="228600"/>
            </a:xfrm>
            <a:custGeom>
              <a:avLst/>
              <a:gdLst>
                <a:gd name="connsiteX0" fmla="*/ 211931 w 228600"/>
                <a:gd name="connsiteY0" fmla="*/ 150971 h 228600"/>
                <a:gd name="connsiteX1" fmla="*/ 80486 w 228600"/>
                <a:gd name="connsiteY1" fmla="*/ 19526 h 228600"/>
                <a:gd name="connsiteX2" fmla="*/ 50959 w 228600"/>
                <a:gd name="connsiteY2" fmla="*/ 7144 h 228600"/>
                <a:gd name="connsiteX3" fmla="*/ 21431 w 228600"/>
                <a:gd name="connsiteY3" fmla="*/ 19526 h 228600"/>
                <a:gd name="connsiteX4" fmla="*/ 7144 w 228600"/>
                <a:gd name="connsiteY4" fmla="*/ 34766 h 228600"/>
                <a:gd name="connsiteX5" fmla="*/ 196691 w 228600"/>
                <a:gd name="connsiteY5" fmla="*/ 224314 h 228600"/>
                <a:gd name="connsiteX6" fmla="*/ 210979 w 228600"/>
                <a:gd name="connsiteY6" fmla="*/ 210026 h 228600"/>
                <a:gd name="connsiteX7" fmla="*/ 223361 w 228600"/>
                <a:gd name="connsiteY7" fmla="*/ 180499 h 228600"/>
                <a:gd name="connsiteX8" fmla="*/ 211931 w 228600"/>
                <a:gd name="connsiteY8" fmla="*/ 15097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211931" y="150971"/>
                  </a:moveTo>
                  <a:lnTo>
                    <a:pt x="80486" y="19526"/>
                  </a:lnTo>
                  <a:cubicBezTo>
                    <a:pt x="72866" y="11906"/>
                    <a:pt x="62389" y="7144"/>
                    <a:pt x="50959" y="7144"/>
                  </a:cubicBezTo>
                  <a:cubicBezTo>
                    <a:pt x="39529" y="7144"/>
                    <a:pt x="29051" y="11906"/>
                    <a:pt x="21431" y="19526"/>
                  </a:cubicBezTo>
                  <a:lnTo>
                    <a:pt x="7144" y="34766"/>
                  </a:lnTo>
                  <a:lnTo>
                    <a:pt x="196691" y="224314"/>
                  </a:lnTo>
                  <a:lnTo>
                    <a:pt x="210979" y="210026"/>
                  </a:lnTo>
                  <a:cubicBezTo>
                    <a:pt x="218599" y="202406"/>
                    <a:pt x="223361" y="191929"/>
                    <a:pt x="223361" y="180499"/>
                  </a:cubicBezTo>
                  <a:cubicBezTo>
                    <a:pt x="223361" y="169069"/>
                    <a:pt x="219551" y="158591"/>
                    <a:pt x="211931" y="150971"/>
                  </a:cubicBezTo>
                  <a:close/>
                </a:path>
              </a:pathLst>
            </a:custGeom>
            <a:grpFill/>
            <a:ln w="9525" cap="flat">
              <a:noFill/>
              <a:prstDash val="solid"/>
              <a:miter/>
            </a:ln>
          </p:spPr>
          <p:txBody>
            <a:bodyPr rtlCol="0" anchor="ctr"/>
            <a:lstStyle/>
            <a:p>
              <a:endParaRPr lang="el-GR"/>
            </a:p>
          </p:txBody>
        </p:sp>
      </p:grpSp>
      <p:grpSp>
        <p:nvGrpSpPr>
          <p:cNvPr id="64" name="Γραφικό 62" descr="Ομάδα">
            <a:extLst>
              <a:ext uri="{FF2B5EF4-FFF2-40B4-BE49-F238E27FC236}">
                <a16:creationId xmlns="" xmlns:a16="http://schemas.microsoft.com/office/drawing/2014/main" id="{C57FC235-CA9A-4423-8674-D4F105DC9F12}"/>
              </a:ext>
            </a:extLst>
          </p:cNvPr>
          <p:cNvGrpSpPr/>
          <p:nvPr/>
        </p:nvGrpSpPr>
        <p:grpSpPr>
          <a:xfrm>
            <a:off x="10452073" y="2496107"/>
            <a:ext cx="646090" cy="627226"/>
            <a:chOff x="5638800" y="2971800"/>
            <a:chExt cx="914400" cy="914400"/>
          </a:xfrm>
          <a:solidFill>
            <a:schemeClr val="bg1"/>
          </a:solidFill>
        </p:grpSpPr>
        <p:sp>
          <p:nvSpPr>
            <p:cNvPr id="65" name="Ελεύθερη σχεδίαση: Σχήμα 64">
              <a:extLst>
                <a:ext uri="{FF2B5EF4-FFF2-40B4-BE49-F238E27FC236}">
                  <a16:creationId xmlns="" xmlns:a16="http://schemas.microsoft.com/office/drawing/2014/main" id="{7B17E397-8F20-4217-9729-559348F4B649}"/>
                </a:ext>
              </a:extLst>
            </p:cNvPr>
            <p:cNvSpPr/>
            <p:nvPr/>
          </p:nvSpPr>
          <p:spPr>
            <a:xfrm>
              <a:off x="626030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66" name="Ελεύθερη σχεδίαση: Σχήμα 65">
              <a:extLst>
                <a:ext uri="{FF2B5EF4-FFF2-40B4-BE49-F238E27FC236}">
                  <a16:creationId xmlns="" xmlns:a16="http://schemas.microsoft.com/office/drawing/2014/main" id="{CF0AB95F-222C-498C-BA22-36B12E3AD5E3}"/>
                </a:ext>
              </a:extLst>
            </p:cNvPr>
            <p:cNvSpPr/>
            <p:nvPr/>
          </p:nvSpPr>
          <p:spPr>
            <a:xfrm>
              <a:off x="578405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67" name="Ελεύθερη σχεδίαση: Σχήμα 66">
              <a:extLst>
                <a:ext uri="{FF2B5EF4-FFF2-40B4-BE49-F238E27FC236}">
                  <a16:creationId xmlns="" xmlns:a16="http://schemas.microsoft.com/office/drawing/2014/main" id="{1FB081D2-1D67-476A-B692-6B85545356A7}"/>
                </a:ext>
              </a:extLst>
            </p:cNvPr>
            <p:cNvSpPr/>
            <p:nvPr/>
          </p:nvSpPr>
          <p:spPr>
            <a:xfrm>
              <a:off x="6022181"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68" name="Ελεύθερη σχεδίαση: Σχήμα 67">
              <a:extLst>
                <a:ext uri="{FF2B5EF4-FFF2-40B4-BE49-F238E27FC236}">
                  <a16:creationId xmlns="" xmlns:a16="http://schemas.microsoft.com/office/drawing/2014/main" id="{163901E7-DDBB-49B0-BA3D-00F898125445}"/>
                </a:ext>
              </a:extLst>
            </p:cNvPr>
            <p:cNvSpPr/>
            <p:nvPr/>
          </p:nvSpPr>
          <p:spPr>
            <a:xfrm>
              <a:off x="5920250" y="3205639"/>
              <a:ext cx="352425" cy="600075"/>
            </a:xfrm>
            <a:custGeom>
              <a:avLst/>
              <a:gdLst>
                <a:gd name="connsiteX0" fmla="*/ 345295 w 352425"/>
                <a:gd name="connsiteY0" fmla="*/ 230981 h 600075"/>
                <a:gd name="connsiteX1" fmla="*/ 302432 w 352425"/>
                <a:gd name="connsiteY1" fmla="*/ 72866 h 600075"/>
                <a:gd name="connsiteX2" fmla="*/ 293860 w 352425"/>
                <a:gd name="connsiteY2" fmla="*/ 57626 h 600075"/>
                <a:gd name="connsiteX3" fmla="*/ 228137 w 352425"/>
                <a:gd name="connsiteY3" fmla="*/ 15716 h 600075"/>
                <a:gd name="connsiteX4" fmla="*/ 176702 w 352425"/>
                <a:gd name="connsiteY4" fmla="*/ 7144 h 600075"/>
                <a:gd name="connsiteX5" fmla="*/ 125267 w 352425"/>
                <a:gd name="connsiteY5" fmla="*/ 15716 h 600075"/>
                <a:gd name="connsiteX6" fmla="*/ 59545 w 352425"/>
                <a:gd name="connsiteY6" fmla="*/ 57626 h 600075"/>
                <a:gd name="connsiteX7" fmla="*/ 50972 w 352425"/>
                <a:gd name="connsiteY7" fmla="*/ 72866 h 600075"/>
                <a:gd name="connsiteX8" fmla="*/ 8110 w 352425"/>
                <a:gd name="connsiteY8" fmla="*/ 230981 h 600075"/>
                <a:gd name="connsiteX9" fmla="*/ 28112 w 352425"/>
                <a:gd name="connsiteY9" fmla="*/ 267176 h 600075"/>
                <a:gd name="connsiteX10" fmla="*/ 35732 w 352425"/>
                <a:gd name="connsiteY10" fmla="*/ 268129 h 600075"/>
                <a:gd name="connsiteX11" fmla="*/ 63355 w 352425"/>
                <a:gd name="connsiteY11" fmla="*/ 247174 h 600075"/>
                <a:gd name="connsiteX12" fmla="*/ 101455 w 352425"/>
                <a:gd name="connsiteY12" fmla="*/ 108109 h 600075"/>
                <a:gd name="connsiteX13" fmla="*/ 101455 w 352425"/>
                <a:gd name="connsiteY13" fmla="*/ 592931 h 600075"/>
                <a:gd name="connsiteX14" fmla="*/ 158605 w 352425"/>
                <a:gd name="connsiteY14" fmla="*/ 592931 h 600075"/>
                <a:gd name="connsiteX15" fmla="*/ 158605 w 352425"/>
                <a:gd name="connsiteY15" fmla="*/ 320516 h 600075"/>
                <a:gd name="connsiteX16" fmla="*/ 196705 w 352425"/>
                <a:gd name="connsiteY16" fmla="*/ 320516 h 600075"/>
                <a:gd name="connsiteX17" fmla="*/ 196705 w 352425"/>
                <a:gd name="connsiteY17" fmla="*/ 591979 h 600075"/>
                <a:gd name="connsiteX18" fmla="*/ 253855 w 352425"/>
                <a:gd name="connsiteY18" fmla="*/ 591979 h 600075"/>
                <a:gd name="connsiteX19" fmla="*/ 253855 w 352425"/>
                <a:gd name="connsiteY19" fmla="*/ 108109 h 600075"/>
                <a:gd name="connsiteX20" fmla="*/ 291955 w 352425"/>
                <a:gd name="connsiteY20" fmla="*/ 247174 h 600075"/>
                <a:gd name="connsiteX21" fmla="*/ 319577 w 352425"/>
                <a:gd name="connsiteY21" fmla="*/ 268129 h 600075"/>
                <a:gd name="connsiteX22" fmla="*/ 327197 w 352425"/>
                <a:gd name="connsiteY22" fmla="*/ 267176 h 600075"/>
                <a:gd name="connsiteX23" fmla="*/ 345295 w 352425"/>
                <a:gd name="connsiteY23"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425" h="600075">
                  <a:moveTo>
                    <a:pt x="345295" y="230981"/>
                  </a:moveTo>
                  <a:lnTo>
                    <a:pt x="302432" y="72866"/>
                  </a:lnTo>
                  <a:cubicBezTo>
                    <a:pt x="300527" y="67151"/>
                    <a:pt x="297670" y="61436"/>
                    <a:pt x="293860" y="57626"/>
                  </a:cubicBezTo>
                  <a:cubicBezTo>
                    <a:pt x="275762" y="38576"/>
                    <a:pt x="252902" y="24289"/>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0981"/>
                  </a:lnTo>
                  <a:cubicBezTo>
                    <a:pt x="4300" y="246221"/>
                    <a:pt x="11920" y="263366"/>
                    <a:pt x="28112" y="267176"/>
                  </a:cubicBezTo>
                  <a:cubicBezTo>
                    <a:pt x="30970" y="268129"/>
                    <a:pt x="32875" y="268129"/>
                    <a:pt x="35732" y="268129"/>
                  </a:cubicBezTo>
                  <a:cubicBezTo>
                    <a:pt x="48115" y="268129"/>
                    <a:pt x="59545" y="259556"/>
                    <a:pt x="63355" y="247174"/>
                  </a:cubicBezTo>
                  <a:lnTo>
                    <a:pt x="101455" y="108109"/>
                  </a:lnTo>
                  <a:lnTo>
                    <a:pt x="101455" y="592931"/>
                  </a:lnTo>
                  <a:lnTo>
                    <a:pt x="158605" y="592931"/>
                  </a:lnTo>
                  <a:lnTo>
                    <a:pt x="158605" y="320516"/>
                  </a:lnTo>
                  <a:lnTo>
                    <a:pt x="196705" y="320516"/>
                  </a:lnTo>
                  <a:lnTo>
                    <a:pt x="196705" y="591979"/>
                  </a:lnTo>
                  <a:lnTo>
                    <a:pt x="253855" y="591979"/>
                  </a:lnTo>
                  <a:lnTo>
                    <a:pt x="253855" y="108109"/>
                  </a:lnTo>
                  <a:lnTo>
                    <a:pt x="291955" y="247174"/>
                  </a:lnTo>
                  <a:cubicBezTo>
                    <a:pt x="295765" y="259556"/>
                    <a:pt x="307195" y="268129"/>
                    <a:pt x="319577" y="268129"/>
                  </a:cubicBezTo>
                  <a:cubicBezTo>
                    <a:pt x="322435" y="268129"/>
                    <a:pt x="324340" y="268129"/>
                    <a:pt x="327197" y="267176"/>
                  </a:cubicBezTo>
                  <a:cubicBezTo>
                    <a:pt x="340532" y="263366"/>
                    <a:pt x="349105" y="246221"/>
                    <a:pt x="345295" y="230981"/>
                  </a:cubicBezTo>
                  <a:close/>
                </a:path>
              </a:pathLst>
            </a:custGeom>
            <a:grpFill/>
            <a:ln w="9525" cap="flat">
              <a:noFill/>
              <a:prstDash val="solid"/>
              <a:miter/>
            </a:ln>
          </p:spPr>
          <p:txBody>
            <a:bodyPr rtlCol="0" anchor="ctr"/>
            <a:lstStyle/>
            <a:p>
              <a:endParaRPr lang="el-GR"/>
            </a:p>
          </p:txBody>
        </p:sp>
        <p:sp>
          <p:nvSpPr>
            <p:cNvPr id="69" name="Ελεύθερη σχεδίαση: Σχήμα 68">
              <a:extLst>
                <a:ext uri="{FF2B5EF4-FFF2-40B4-BE49-F238E27FC236}">
                  <a16:creationId xmlns="" xmlns:a16="http://schemas.microsoft.com/office/drawing/2014/main" id="{607B2CF5-0130-4486-BF66-0EDF6AF38808}"/>
                </a:ext>
              </a:extLst>
            </p:cNvPr>
            <p:cNvSpPr/>
            <p:nvPr/>
          </p:nvSpPr>
          <p:spPr>
            <a:xfrm>
              <a:off x="5680220" y="3204686"/>
              <a:ext cx="285750" cy="600075"/>
            </a:xfrm>
            <a:custGeom>
              <a:avLst/>
              <a:gdLst>
                <a:gd name="connsiteX0" fmla="*/ 228137 w 285750"/>
                <a:gd name="connsiteY0" fmla="*/ 227171 h 600075"/>
                <a:gd name="connsiteX1" fmla="*/ 271000 w 285750"/>
                <a:gd name="connsiteY1" fmla="*/ 69056 h 600075"/>
                <a:gd name="connsiteX2" fmla="*/ 282430 w 285750"/>
                <a:gd name="connsiteY2" fmla="*/ 46196 h 600075"/>
                <a:gd name="connsiteX3" fmla="*/ 228137 w 285750"/>
                <a:gd name="connsiteY3" fmla="*/ 15716 h 600075"/>
                <a:gd name="connsiteX4" fmla="*/ 176702 w 285750"/>
                <a:gd name="connsiteY4" fmla="*/ 7144 h 600075"/>
                <a:gd name="connsiteX5" fmla="*/ 125267 w 285750"/>
                <a:gd name="connsiteY5" fmla="*/ 15716 h 600075"/>
                <a:gd name="connsiteX6" fmla="*/ 59545 w 285750"/>
                <a:gd name="connsiteY6" fmla="*/ 57626 h 600075"/>
                <a:gd name="connsiteX7" fmla="*/ 50972 w 285750"/>
                <a:gd name="connsiteY7" fmla="*/ 72866 h 600075"/>
                <a:gd name="connsiteX8" fmla="*/ 8110 w 285750"/>
                <a:gd name="connsiteY8" fmla="*/ 231934 h 600075"/>
                <a:gd name="connsiteX9" fmla="*/ 28112 w 285750"/>
                <a:gd name="connsiteY9" fmla="*/ 268129 h 600075"/>
                <a:gd name="connsiteX10" fmla="*/ 35732 w 285750"/>
                <a:gd name="connsiteY10" fmla="*/ 269081 h 600075"/>
                <a:gd name="connsiteX11" fmla="*/ 63355 w 285750"/>
                <a:gd name="connsiteY11" fmla="*/ 248126 h 600075"/>
                <a:gd name="connsiteX12" fmla="*/ 101455 w 285750"/>
                <a:gd name="connsiteY12" fmla="*/ 109061 h 600075"/>
                <a:gd name="connsiteX13" fmla="*/ 101455 w 285750"/>
                <a:gd name="connsiteY13" fmla="*/ 593884 h 600075"/>
                <a:gd name="connsiteX14" fmla="*/ 158605 w 285750"/>
                <a:gd name="connsiteY14" fmla="*/ 593884 h 600075"/>
                <a:gd name="connsiteX15" fmla="*/ 158605 w 285750"/>
                <a:gd name="connsiteY15" fmla="*/ 321469 h 600075"/>
                <a:gd name="connsiteX16" fmla="*/ 196705 w 285750"/>
                <a:gd name="connsiteY16" fmla="*/ 321469 h 600075"/>
                <a:gd name="connsiteX17" fmla="*/ 196705 w 285750"/>
                <a:gd name="connsiteY17" fmla="*/ 592931 h 600075"/>
                <a:gd name="connsiteX18" fmla="*/ 253855 w 285750"/>
                <a:gd name="connsiteY18" fmla="*/ 592931 h 600075"/>
                <a:gd name="connsiteX19" fmla="*/ 253855 w 285750"/>
                <a:gd name="connsiteY19" fmla="*/ 284321 h 600075"/>
                <a:gd name="connsiteX20" fmla="*/ 228137 w 285750"/>
                <a:gd name="connsiteY20" fmla="*/ 22717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28137" y="227171"/>
                  </a:moveTo>
                  <a:lnTo>
                    <a:pt x="271000" y="69056"/>
                  </a:lnTo>
                  <a:cubicBezTo>
                    <a:pt x="272905" y="60484"/>
                    <a:pt x="277667" y="52864"/>
                    <a:pt x="282430" y="46196"/>
                  </a:cubicBezTo>
                  <a:cubicBezTo>
                    <a:pt x="267190" y="32861"/>
                    <a:pt x="248140" y="22384"/>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1934"/>
                  </a:lnTo>
                  <a:cubicBezTo>
                    <a:pt x="4300" y="247174"/>
                    <a:pt x="11920" y="264319"/>
                    <a:pt x="28112" y="268129"/>
                  </a:cubicBezTo>
                  <a:cubicBezTo>
                    <a:pt x="30970" y="269081"/>
                    <a:pt x="32875" y="269081"/>
                    <a:pt x="35732" y="269081"/>
                  </a:cubicBezTo>
                  <a:cubicBezTo>
                    <a:pt x="48115" y="269081"/>
                    <a:pt x="59545" y="260509"/>
                    <a:pt x="63355" y="248126"/>
                  </a:cubicBezTo>
                  <a:lnTo>
                    <a:pt x="101455" y="109061"/>
                  </a:lnTo>
                  <a:lnTo>
                    <a:pt x="101455" y="593884"/>
                  </a:lnTo>
                  <a:lnTo>
                    <a:pt x="158605" y="593884"/>
                  </a:lnTo>
                  <a:lnTo>
                    <a:pt x="158605" y="321469"/>
                  </a:lnTo>
                  <a:lnTo>
                    <a:pt x="196705" y="321469"/>
                  </a:lnTo>
                  <a:lnTo>
                    <a:pt x="196705" y="592931"/>
                  </a:lnTo>
                  <a:lnTo>
                    <a:pt x="253855" y="592931"/>
                  </a:lnTo>
                  <a:lnTo>
                    <a:pt x="253855" y="284321"/>
                  </a:lnTo>
                  <a:cubicBezTo>
                    <a:pt x="233852" y="274796"/>
                    <a:pt x="222422" y="250984"/>
                    <a:pt x="228137" y="227171"/>
                  </a:cubicBezTo>
                  <a:close/>
                </a:path>
              </a:pathLst>
            </a:custGeom>
            <a:grpFill/>
            <a:ln w="9525" cap="flat">
              <a:noFill/>
              <a:prstDash val="solid"/>
              <a:miter/>
            </a:ln>
          </p:spPr>
          <p:txBody>
            <a:bodyPr rtlCol="0" anchor="ctr"/>
            <a:lstStyle/>
            <a:p>
              <a:endParaRPr lang="el-GR"/>
            </a:p>
          </p:txBody>
        </p:sp>
        <p:sp>
          <p:nvSpPr>
            <p:cNvPr id="70" name="Ελεύθερη σχεδίαση: Σχήμα 69">
              <a:extLst>
                <a:ext uri="{FF2B5EF4-FFF2-40B4-BE49-F238E27FC236}">
                  <a16:creationId xmlns="" xmlns:a16="http://schemas.microsoft.com/office/drawing/2014/main" id="{749A9D6E-99EE-41DC-9BCE-D09BF00AF56A}"/>
                </a:ext>
              </a:extLst>
            </p:cNvPr>
            <p:cNvSpPr/>
            <p:nvPr/>
          </p:nvSpPr>
          <p:spPr>
            <a:xfrm>
              <a:off x="6221254" y="3205639"/>
              <a:ext cx="285750" cy="600075"/>
            </a:xfrm>
            <a:custGeom>
              <a:avLst/>
              <a:gdLst>
                <a:gd name="connsiteX0" fmla="*/ 282416 w 285750"/>
                <a:gd name="connsiteY0" fmla="*/ 230981 h 600075"/>
                <a:gd name="connsiteX1" fmla="*/ 238601 w 285750"/>
                <a:gd name="connsiteY1" fmla="*/ 72866 h 600075"/>
                <a:gd name="connsiteX2" fmla="*/ 230029 w 285750"/>
                <a:gd name="connsiteY2" fmla="*/ 57626 h 600075"/>
                <a:gd name="connsiteX3" fmla="*/ 164306 w 285750"/>
                <a:gd name="connsiteY3" fmla="*/ 15716 h 600075"/>
                <a:gd name="connsiteX4" fmla="*/ 112871 w 285750"/>
                <a:gd name="connsiteY4" fmla="*/ 7144 h 600075"/>
                <a:gd name="connsiteX5" fmla="*/ 61436 w 285750"/>
                <a:gd name="connsiteY5" fmla="*/ 15716 h 600075"/>
                <a:gd name="connsiteX6" fmla="*/ 7144 w 285750"/>
                <a:gd name="connsiteY6" fmla="*/ 46196 h 600075"/>
                <a:gd name="connsiteX7" fmla="*/ 18574 w 285750"/>
                <a:gd name="connsiteY7" fmla="*/ 68104 h 600075"/>
                <a:gd name="connsiteX8" fmla="*/ 61436 w 285750"/>
                <a:gd name="connsiteY8" fmla="*/ 226219 h 600075"/>
                <a:gd name="connsiteX9" fmla="*/ 35719 w 285750"/>
                <a:gd name="connsiteY9" fmla="*/ 283369 h 600075"/>
                <a:gd name="connsiteX10" fmla="*/ 35719 w 285750"/>
                <a:gd name="connsiteY10" fmla="*/ 592931 h 600075"/>
                <a:gd name="connsiteX11" fmla="*/ 92869 w 285750"/>
                <a:gd name="connsiteY11" fmla="*/ 592931 h 600075"/>
                <a:gd name="connsiteX12" fmla="*/ 92869 w 285750"/>
                <a:gd name="connsiteY12" fmla="*/ 320516 h 600075"/>
                <a:gd name="connsiteX13" fmla="*/ 130969 w 285750"/>
                <a:gd name="connsiteY13" fmla="*/ 320516 h 600075"/>
                <a:gd name="connsiteX14" fmla="*/ 130969 w 285750"/>
                <a:gd name="connsiteY14" fmla="*/ 591979 h 600075"/>
                <a:gd name="connsiteX15" fmla="*/ 188119 w 285750"/>
                <a:gd name="connsiteY15" fmla="*/ 591979 h 600075"/>
                <a:gd name="connsiteX16" fmla="*/ 188119 w 285750"/>
                <a:gd name="connsiteY16" fmla="*/ 108109 h 600075"/>
                <a:gd name="connsiteX17" fmla="*/ 226219 w 285750"/>
                <a:gd name="connsiteY17" fmla="*/ 247174 h 600075"/>
                <a:gd name="connsiteX18" fmla="*/ 253841 w 285750"/>
                <a:gd name="connsiteY18" fmla="*/ 268129 h 600075"/>
                <a:gd name="connsiteX19" fmla="*/ 261461 w 285750"/>
                <a:gd name="connsiteY19" fmla="*/ 267176 h 600075"/>
                <a:gd name="connsiteX20" fmla="*/ 282416 w 285750"/>
                <a:gd name="connsiteY20"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82416" y="230981"/>
                  </a:moveTo>
                  <a:lnTo>
                    <a:pt x="238601" y="72866"/>
                  </a:lnTo>
                  <a:cubicBezTo>
                    <a:pt x="236696" y="67151"/>
                    <a:pt x="233839" y="61436"/>
                    <a:pt x="230029" y="57626"/>
                  </a:cubicBezTo>
                  <a:cubicBezTo>
                    <a:pt x="211931" y="38576"/>
                    <a:pt x="189071" y="24289"/>
                    <a:pt x="164306" y="15716"/>
                  </a:cubicBezTo>
                  <a:cubicBezTo>
                    <a:pt x="148114" y="10001"/>
                    <a:pt x="130969" y="7144"/>
                    <a:pt x="112871" y="7144"/>
                  </a:cubicBezTo>
                  <a:cubicBezTo>
                    <a:pt x="94774" y="7144"/>
                    <a:pt x="77629" y="10001"/>
                    <a:pt x="61436" y="15716"/>
                  </a:cubicBezTo>
                  <a:cubicBezTo>
                    <a:pt x="41434" y="22384"/>
                    <a:pt x="23336" y="32861"/>
                    <a:pt x="7144" y="46196"/>
                  </a:cubicBezTo>
                  <a:cubicBezTo>
                    <a:pt x="12859" y="52864"/>
                    <a:pt x="16669" y="60484"/>
                    <a:pt x="18574" y="68104"/>
                  </a:cubicBezTo>
                  <a:lnTo>
                    <a:pt x="61436" y="226219"/>
                  </a:lnTo>
                  <a:cubicBezTo>
                    <a:pt x="68104" y="250031"/>
                    <a:pt x="55721" y="273844"/>
                    <a:pt x="35719" y="283369"/>
                  </a:cubicBezTo>
                  <a:lnTo>
                    <a:pt x="35719" y="592931"/>
                  </a:lnTo>
                  <a:lnTo>
                    <a:pt x="92869" y="592931"/>
                  </a:lnTo>
                  <a:lnTo>
                    <a:pt x="92869" y="320516"/>
                  </a:lnTo>
                  <a:lnTo>
                    <a:pt x="130969" y="320516"/>
                  </a:lnTo>
                  <a:lnTo>
                    <a:pt x="130969" y="591979"/>
                  </a:lnTo>
                  <a:lnTo>
                    <a:pt x="188119" y="591979"/>
                  </a:lnTo>
                  <a:lnTo>
                    <a:pt x="188119" y="108109"/>
                  </a:lnTo>
                  <a:lnTo>
                    <a:pt x="226219" y="247174"/>
                  </a:lnTo>
                  <a:cubicBezTo>
                    <a:pt x="230029" y="259556"/>
                    <a:pt x="241459" y="268129"/>
                    <a:pt x="253841" y="268129"/>
                  </a:cubicBezTo>
                  <a:cubicBezTo>
                    <a:pt x="256699" y="268129"/>
                    <a:pt x="258604" y="268129"/>
                    <a:pt x="261461" y="267176"/>
                  </a:cubicBezTo>
                  <a:cubicBezTo>
                    <a:pt x="277654" y="263366"/>
                    <a:pt x="286226" y="246221"/>
                    <a:pt x="282416" y="230981"/>
                  </a:cubicBezTo>
                  <a:close/>
                </a:path>
              </a:pathLst>
            </a:custGeom>
            <a:grpFill/>
            <a:ln w="9525" cap="flat">
              <a:noFill/>
              <a:prstDash val="solid"/>
              <a:miter/>
            </a:ln>
          </p:spPr>
          <p:txBody>
            <a:bodyPr rtlCol="0" anchor="ctr"/>
            <a:lstStyle/>
            <a:p>
              <a:endParaRPr lang="el-GR"/>
            </a:p>
          </p:txBody>
        </p:sp>
      </p:grpSp>
    </p:spTree>
    <p:extLst>
      <p:ext uri="{BB962C8B-B14F-4D97-AF65-F5344CB8AC3E}">
        <p14:creationId xmlns="" xmlns:p14="http://schemas.microsoft.com/office/powerpoint/2010/main" val="3168926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Ομάδα 18" descr="Θέση εικόνας"/>
          <p:cNvGrpSpPr/>
          <p:nvPr/>
        </p:nvGrpSpPr>
        <p:grpSpPr>
          <a:xfrm>
            <a:off x="323999" y="323998"/>
            <a:ext cx="4320000" cy="6120000"/>
            <a:chOff x="180000" y="180000"/>
            <a:chExt cx="4330700" cy="6292683"/>
          </a:xfrm>
        </p:grpSpPr>
        <p:sp>
          <p:nvSpPr>
            <p:cNvPr id="20"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3" name="Τίτλος 2"/>
          <p:cNvSpPr>
            <a:spLocks noGrp="1"/>
          </p:cNvSpPr>
          <p:nvPr>
            <p:ph type="title"/>
          </p:nvPr>
        </p:nvSpPr>
        <p:spPr>
          <a:xfrm>
            <a:off x="5879580" y="266004"/>
            <a:ext cx="5761884" cy="771525"/>
          </a:xfrm>
        </p:spPr>
        <p:txBody>
          <a:bodyPr rtlCol="0"/>
          <a:lstStyle/>
          <a:p>
            <a:pPr algn="ctr"/>
            <a:r>
              <a:rPr lang="el-GR" sz="2800" b="1" dirty="0">
                <a:solidFill>
                  <a:schemeClr val="bg2">
                    <a:lumMod val="50000"/>
                  </a:schemeClr>
                </a:solidFill>
              </a:rPr>
              <a:t>Δεξιότητες των μάνατζερ</a:t>
            </a:r>
            <a:r>
              <a:rPr lang="en-US" sz="2800" b="1" dirty="0">
                <a:solidFill>
                  <a:schemeClr val="bg2">
                    <a:lumMod val="50000"/>
                  </a:schemeClr>
                </a:solidFill>
              </a:rPr>
              <a:t> </a:t>
            </a:r>
            <a:r>
              <a:rPr lang="en-US" dirty="0"/>
              <a:t/>
            </a:r>
            <a:br>
              <a:rPr lang="en-US" dirty="0"/>
            </a:br>
            <a:endParaRPr lang="el-GR" sz="2800" b="1" dirty="0">
              <a:solidFill>
                <a:schemeClr val="bg2">
                  <a:lumMod val="50000"/>
                </a:schemeClr>
              </a:solidFill>
            </a:endParaRPr>
          </a:p>
        </p:txBody>
      </p:sp>
      <p:sp>
        <p:nvSpPr>
          <p:cNvPr id="6" name="Θέση κειμένου 5"/>
          <p:cNvSpPr>
            <a:spLocks noGrp="1"/>
          </p:cNvSpPr>
          <p:nvPr>
            <p:ph type="body" sz="quarter" idx="35"/>
          </p:nvPr>
        </p:nvSpPr>
        <p:spPr>
          <a:xfrm>
            <a:off x="6294828" y="2851278"/>
            <a:ext cx="2253338" cy="360000"/>
          </a:xfrm>
        </p:spPr>
        <p:txBody>
          <a:bodyPr rtlCol="0"/>
          <a:lstStyle/>
          <a:p>
            <a:pPr algn="ctr"/>
            <a:r>
              <a:rPr lang="el-GR" b="1" dirty="0"/>
              <a:t>Νοητικές δεξιότητες</a:t>
            </a:r>
            <a:endParaRPr lang="el-GR" dirty="0"/>
          </a:p>
        </p:txBody>
      </p:sp>
      <p:sp>
        <p:nvSpPr>
          <p:cNvPr id="13" name="Θέση κειμένου 12"/>
          <p:cNvSpPr>
            <a:spLocks noGrp="1"/>
          </p:cNvSpPr>
          <p:nvPr>
            <p:ph type="body" sz="quarter" idx="45"/>
          </p:nvPr>
        </p:nvSpPr>
        <p:spPr>
          <a:xfrm>
            <a:off x="6324889" y="4544803"/>
            <a:ext cx="2193216" cy="360000"/>
          </a:xfrm>
        </p:spPr>
        <p:txBody>
          <a:bodyPr rtlCol="0"/>
          <a:lstStyle/>
          <a:p>
            <a:pPr algn="ctr"/>
            <a:r>
              <a:rPr lang="el-GR" b="1" dirty="0"/>
              <a:t>Τεχνικές δεξιότητες</a:t>
            </a:r>
            <a:endParaRPr lang="el-GR" dirty="0"/>
          </a:p>
        </p:txBody>
      </p:sp>
      <p:sp>
        <p:nvSpPr>
          <p:cNvPr id="8" name="Θέση κειμένου 7"/>
          <p:cNvSpPr>
            <a:spLocks noGrp="1"/>
          </p:cNvSpPr>
          <p:nvPr>
            <p:ph type="body" sz="quarter" idx="37"/>
          </p:nvPr>
        </p:nvSpPr>
        <p:spPr>
          <a:xfrm>
            <a:off x="9887489" y="2784722"/>
            <a:ext cx="1872000" cy="360000"/>
          </a:xfrm>
        </p:spPr>
        <p:txBody>
          <a:bodyPr rtlCol="0"/>
          <a:lstStyle/>
          <a:p>
            <a:pPr algn="ctr"/>
            <a:r>
              <a:rPr lang="el-GR" b="1" dirty="0"/>
              <a:t>Διαπροσωπικές δεξιότητες</a:t>
            </a:r>
            <a:endParaRPr lang="el-GR" dirty="0"/>
          </a:p>
        </p:txBody>
      </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48</a:t>
            </a:fld>
            <a:endParaRPr lang="el-GR" dirty="0"/>
          </a:p>
        </p:txBody>
      </p:sp>
      <p:sp>
        <p:nvSpPr>
          <p:cNvPr id="38" name="TextBox 37"/>
          <p:cNvSpPr txBox="1"/>
          <p:nvPr/>
        </p:nvSpPr>
        <p:spPr>
          <a:xfrm>
            <a:off x="9622777" y="6073017"/>
            <a:ext cx="1594877"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18" name="Γραφικό 17" descr="Φορητός υπολογιστής">
            <a:extLst>
              <a:ext uri="{FF2B5EF4-FFF2-40B4-BE49-F238E27FC236}">
                <a16:creationId xmlns="" xmlns:a16="http://schemas.microsoft.com/office/drawing/2014/main" id="{6844C0B5-8F60-4F4B-8E0B-5BEA678F30C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775434" y="4502461"/>
            <a:ext cx="409375" cy="409375"/>
          </a:xfrm>
          <a:prstGeom prst="rect">
            <a:avLst/>
          </a:prstGeom>
        </p:spPr>
      </p:pic>
      <p:sp>
        <p:nvSpPr>
          <p:cNvPr id="30" name="Θέση κειμένου 12">
            <a:extLst>
              <a:ext uri="{FF2B5EF4-FFF2-40B4-BE49-F238E27FC236}">
                <a16:creationId xmlns="" xmlns:a16="http://schemas.microsoft.com/office/drawing/2014/main" id="{A33AA4B3-3309-4EAA-8549-D376E3EE084F}"/>
              </a:ext>
            </a:extLst>
          </p:cNvPr>
          <p:cNvSpPr txBox="1">
            <a:spLocks/>
          </p:cNvSpPr>
          <p:nvPr/>
        </p:nvSpPr>
        <p:spPr>
          <a:xfrm>
            <a:off x="9625050" y="4602800"/>
            <a:ext cx="2396876"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b="1" dirty="0"/>
              <a:t>Πολιτικές δεξιότητες</a:t>
            </a:r>
            <a:endParaRPr lang="el-GR" dirty="0"/>
          </a:p>
        </p:txBody>
      </p:sp>
      <p:sp>
        <p:nvSpPr>
          <p:cNvPr id="27" name="Text Placeholder 24">
            <a:extLst>
              <a:ext uri="{FF2B5EF4-FFF2-40B4-BE49-F238E27FC236}">
                <a16:creationId xmlns="" xmlns:a16="http://schemas.microsoft.com/office/drawing/2014/main" id="{247E58C6-26CD-45BF-A569-15CCB9D231C4}"/>
              </a:ext>
            </a:extLst>
          </p:cNvPr>
          <p:cNvSpPr txBox="1">
            <a:spLocks/>
          </p:cNvSpPr>
          <p:nvPr/>
        </p:nvSpPr>
        <p:spPr>
          <a:xfrm>
            <a:off x="5855602" y="949393"/>
            <a:ext cx="5866011"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Ο </a:t>
            </a:r>
            <a:r>
              <a:rPr lang="el-GR" sz="1600" dirty="0" err="1"/>
              <a:t>Robert</a:t>
            </a:r>
            <a:r>
              <a:rPr lang="el-GR" sz="1600" dirty="0"/>
              <a:t> L. </a:t>
            </a:r>
            <a:r>
              <a:rPr lang="el-GR" sz="1600" dirty="0" err="1"/>
              <a:t>Katz</a:t>
            </a:r>
            <a:r>
              <a:rPr lang="el-GR" sz="1600" dirty="0"/>
              <a:t> και άλλοι υποστηρίζουν ότι οι μάνατζερ πρέπει να διαθέτουν τέσσερις κρίσιμες διοικητικές δεξιότητες:</a:t>
            </a:r>
          </a:p>
          <a:p>
            <a:pPr algn="ctr"/>
            <a:endParaRPr lang="el-GR" sz="1600" dirty="0"/>
          </a:p>
          <a:p>
            <a:pPr algn="ctr"/>
            <a:endParaRPr lang="el-GR" sz="1600" dirty="0"/>
          </a:p>
        </p:txBody>
      </p:sp>
      <p:pic>
        <p:nvPicPr>
          <p:cNvPr id="23" name="Θέση εικόνας 12" descr="εικόνα σχεδίου">
            <a:extLst>
              <a:ext uri="{FF2B5EF4-FFF2-40B4-BE49-F238E27FC236}">
                <a16:creationId xmlns="" xmlns:a16="http://schemas.microsoft.com/office/drawing/2014/main" id="{71E6CBFB-188B-48F6-8991-0488B3352F00}"/>
              </a:ext>
            </a:extLst>
          </p:cNvPr>
          <p:cNvPicPr>
            <a:picLocks noChangeAspect="1"/>
          </p:cNvPicPr>
          <p:nvPr/>
        </p:nvPicPr>
        <p:blipFill>
          <a:blip r:embed="rId5"/>
          <a:stretch>
            <a:fillRect/>
          </a:stretch>
        </p:blipFill>
        <p:spPr>
          <a:xfrm>
            <a:off x="220691" y="323998"/>
            <a:ext cx="4872454" cy="6120000"/>
          </a:xfrm>
          <a:prstGeom prst="rect">
            <a:avLst/>
          </a:prstGeom>
        </p:spPr>
      </p:pic>
      <p:sp>
        <p:nvSpPr>
          <p:cNvPr id="25" name="Θέση κειμένου 7">
            <a:extLst>
              <a:ext uri="{FF2B5EF4-FFF2-40B4-BE49-F238E27FC236}">
                <a16:creationId xmlns="" xmlns:a16="http://schemas.microsoft.com/office/drawing/2014/main" id="{2E50DE50-7EA5-40A8-B9B8-77E6BC8C98B1}"/>
              </a:ext>
            </a:extLst>
          </p:cNvPr>
          <p:cNvSpPr>
            <a:spLocks noGrp="1"/>
          </p:cNvSpPr>
          <p:nvPr>
            <p:ph type="body" sz="quarter" idx="36"/>
          </p:nvPr>
        </p:nvSpPr>
        <p:spPr>
          <a:xfrm>
            <a:off x="6172442" y="3525727"/>
            <a:ext cx="2498110" cy="830403"/>
          </a:xfrm>
        </p:spPr>
        <p:txBody>
          <a:bodyPr rtlCol="0"/>
          <a:lstStyle/>
          <a:p>
            <a:pPr algn="ctr"/>
            <a:r>
              <a:rPr lang="el-GR" dirty="0"/>
              <a:t>Χρησιμοποιούνται για την ανάλυση και διάγνωση περίπλοκων καταστάσεων</a:t>
            </a:r>
          </a:p>
        </p:txBody>
      </p:sp>
      <p:sp>
        <p:nvSpPr>
          <p:cNvPr id="28" name="Θέση κειμένου 7">
            <a:extLst>
              <a:ext uri="{FF2B5EF4-FFF2-40B4-BE49-F238E27FC236}">
                <a16:creationId xmlns="" xmlns:a16="http://schemas.microsoft.com/office/drawing/2014/main" id="{9D5DCC28-D06D-458B-B98E-6AE6B482AA93}"/>
              </a:ext>
            </a:extLst>
          </p:cNvPr>
          <p:cNvSpPr txBox="1">
            <a:spLocks/>
          </p:cNvSpPr>
          <p:nvPr/>
        </p:nvSpPr>
        <p:spPr>
          <a:xfrm>
            <a:off x="9574433" y="3525728"/>
            <a:ext cx="2498111" cy="83040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Οι μάνατζερ χρειάζεται να επικοινωνούν, να παρακινούν, να συμβουλεύουν και να αναθέτουν εργασίες</a:t>
            </a:r>
          </a:p>
        </p:txBody>
      </p:sp>
      <p:sp>
        <p:nvSpPr>
          <p:cNvPr id="29" name="Θέση κειμένου 7">
            <a:extLst>
              <a:ext uri="{FF2B5EF4-FFF2-40B4-BE49-F238E27FC236}">
                <a16:creationId xmlns="" xmlns:a16="http://schemas.microsoft.com/office/drawing/2014/main" id="{97B7502F-B33A-40E4-BADA-5C3A0A282216}"/>
              </a:ext>
            </a:extLst>
          </p:cNvPr>
          <p:cNvSpPr txBox="1">
            <a:spLocks/>
          </p:cNvSpPr>
          <p:nvPr/>
        </p:nvSpPr>
        <p:spPr>
          <a:xfrm>
            <a:off x="5817790" y="5139116"/>
            <a:ext cx="3021152" cy="83040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0" algn="ctr">
              <a:buNone/>
            </a:pPr>
            <a:r>
              <a:rPr lang="el-GR" sz="1400" dirty="0"/>
              <a:t>Συνίστανται στις εξειδικευμένες επαγγελματικές γνώσεις που απαιτούνται για την εκτέλεση εργασιακών καθηκόντων </a:t>
            </a:r>
          </a:p>
        </p:txBody>
      </p:sp>
      <p:sp>
        <p:nvSpPr>
          <p:cNvPr id="31" name="Θέση κειμένου 7">
            <a:extLst>
              <a:ext uri="{FF2B5EF4-FFF2-40B4-BE49-F238E27FC236}">
                <a16:creationId xmlns="" xmlns:a16="http://schemas.microsoft.com/office/drawing/2014/main" id="{A924ADD3-ECA1-49EE-813E-8E9B43796BA9}"/>
              </a:ext>
            </a:extLst>
          </p:cNvPr>
          <p:cNvSpPr txBox="1">
            <a:spLocks/>
          </p:cNvSpPr>
          <p:nvPr/>
        </p:nvSpPr>
        <p:spPr>
          <a:xfrm>
            <a:off x="9381538" y="5193448"/>
            <a:ext cx="2795520" cy="83040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Για την οικοδόμηση μιας βάσης ισχύος και την εδραίωση των κατάλληλων διασυνδέσεων</a:t>
            </a:r>
          </a:p>
        </p:txBody>
      </p:sp>
      <p:grpSp>
        <p:nvGrpSpPr>
          <p:cNvPr id="10" name="Γραφικό 6" descr="Χειραψία">
            <a:extLst>
              <a:ext uri="{FF2B5EF4-FFF2-40B4-BE49-F238E27FC236}">
                <a16:creationId xmlns="" xmlns:a16="http://schemas.microsoft.com/office/drawing/2014/main" id="{4AACE924-393F-4BBC-B788-E8DC4839EEBA}"/>
              </a:ext>
            </a:extLst>
          </p:cNvPr>
          <p:cNvGrpSpPr/>
          <p:nvPr/>
        </p:nvGrpSpPr>
        <p:grpSpPr>
          <a:xfrm>
            <a:off x="9027168" y="4522641"/>
            <a:ext cx="597882" cy="578074"/>
            <a:chOff x="5638800" y="2971800"/>
            <a:chExt cx="914400" cy="914400"/>
          </a:xfrm>
          <a:solidFill>
            <a:schemeClr val="tx1">
              <a:lumMod val="75000"/>
              <a:lumOff val="25000"/>
            </a:schemeClr>
          </a:solidFill>
        </p:grpSpPr>
        <p:sp>
          <p:nvSpPr>
            <p:cNvPr id="11" name="Ελεύθερη σχεδίαση: Σχήμα 10">
              <a:extLst>
                <a:ext uri="{FF2B5EF4-FFF2-40B4-BE49-F238E27FC236}">
                  <a16:creationId xmlns="" xmlns:a16="http://schemas.microsoft.com/office/drawing/2014/main" id="{6E3E80FA-D9BF-40E1-A9F0-D41E8B9484C2}"/>
                </a:ext>
              </a:extLst>
            </p:cNvPr>
            <p:cNvSpPr/>
            <p:nvPr/>
          </p:nvSpPr>
          <p:spPr>
            <a:xfrm>
              <a:off x="6038677" y="3573607"/>
              <a:ext cx="85725" cy="85725"/>
            </a:xfrm>
            <a:custGeom>
              <a:avLst/>
              <a:gdLst>
                <a:gd name="connsiteX0" fmla="*/ 27795 w 85725"/>
                <a:gd name="connsiteY0" fmla="*/ 87803 h 85725"/>
                <a:gd name="connsiteX1" fmla="*/ 13508 w 85725"/>
                <a:gd name="connsiteY1" fmla="*/ 83040 h 85725"/>
                <a:gd name="connsiteX2" fmla="*/ 11603 w 85725"/>
                <a:gd name="connsiteY2" fmla="*/ 56370 h 85725"/>
                <a:gd name="connsiteX3" fmla="*/ 48750 w 85725"/>
                <a:gd name="connsiteY3" fmla="*/ 13508 h 85725"/>
                <a:gd name="connsiteX4" fmla="*/ 75420 w 85725"/>
                <a:gd name="connsiteY4" fmla="*/ 11603 h 85725"/>
                <a:gd name="connsiteX5" fmla="*/ 77325 w 85725"/>
                <a:gd name="connsiteY5" fmla="*/ 38272 h 85725"/>
                <a:gd name="connsiteX6" fmla="*/ 40178 w 85725"/>
                <a:gd name="connsiteY6" fmla="*/ 81135 h 85725"/>
                <a:gd name="connsiteX7" fmla="*/ 27795 w 85725"/>
                <a:gd name="connsiteY7" fmla="*/ 8780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85725">
                  <a:moveTo>
                    <a:pt x="27795" y="87803"/>
                  </a:moveTo>
                  <a:cubicBezTo>
                    <a:pt x="23033" y="87803"/>
                    <a:pt x="17318" y="86850"/>
                    <a:pt x="13508" y="83040"/>
                  </a:cubicBezTo>
                  <a:cubicBezTo>
                    <a:pt x="5888" y="76372"/>
                    <a:pt x="4935" y="63990"/>
                    <a:pt x="11603" y="56370"/>
                  </a:cubicBezTo>
                  <a:lnTo>
                    <a:pt x="48750" y="13508"/>
                  </a:lnTo>
                  <a:cubicBezTo>
                    <a:pt x="55418" y="5888"/>
                    <a:pt x="67800" y="4935"/>
                    <a:pt x="75420" y="11603"/>
                  </a:cubicBezTo>
                  <a:cubicBezTo>
                    <a:pt x="83040" y="18270"/>
                    <a:pt x="83993" y="30653"/>
                    <a:pt x="77325" y="38272"/>
                  </a:cubicBezTo>
                  <a:lnTo>
                    <a:pt x="40178" y="81135"/>
                  </a:lnTo>
                  <a:cubicBezTo>
                    <a:pt x="37320" y="84945"/>
                    <a:pt x="32558" y="86850"/>
                    <a:pt x="27795" y="87803"/>
                  </a:cubicBezTo>
                  <a:close/>
                </a:path>
              </a:pathLst>
            </a:custGeom>
            <a:grpFill/>
            <a:ln w="9525" cap="flat">
              <a:noFill/>
              <a:prstDash val="solid"/>
              <a:miter/>
            </a:ln>
          </p:spPr>
          <p:txBody>
            <a:bodyPr rtlCol="0" anchor="ctr"/>
            <a:lstStyle/>
            <a:p>
              <a:endParaRPr lang="el-GR"/>
            </a:p>
          </p:txBody>
        </p:sp>
        <p:sp>
          <p:nvSpPr>
            <p:cNvPr id="12" name="Ελεύθερη σχεδίαση: Σχήμα 11">
              <a:extLst>
                <a:ext uri="{FF2B5EF4-FFF2-40B4-BE49-F238E27FC236}">
                  <a16:creationId xmlns="" xmlns:a16="http://schemas.microsoft.com/office/drawing/2014/main" id="{4F7553C3-366E-4BDF-B936-873FD273E7F5}"/>
                </a:ext>
              </a:extLst>
            </p:cNvPr>
            <p:cNvSpPr/>
            <p:nvPr/>
          </p:nvSpPr>
          <p:spPr>
            <a:xfrm>
              <a:off x="5975347" y="3535042"/>
              <a:ext cx="104775" cy="104775"/>
            </a:xfrm>
            <a:custGeom>
              <a:avLst/>
              <a:gdLst>
                <a:gd name="connsiteX0" fmla="*/ 33023 w 104775"/>
                <a:gd name="connsiteY0" fmla="*/ 104460 h 104775"/>
                <a:gd name="connsiteX1" fmla="*/ 14925 w 104775"/>
                <a:gd name="connsiteY1" fmla="*/ 98745 h 104775"/>
                <a:gd name="connsiteX2" fmla="*/ 13020 w 104775"/>
                <a:gd name="connsiteY2" fmla="*/ 65408 h 104775"/>
                <a:gd name="connsiteX3" fmla="*/ 56835 w 104775"/>
                <a:gd name="connsiteY3" fmla="*/ 14925 h 104775"/>
                <a:gd name="connsiteX4" fmla="*/ 90173 w 104775"/>
                <a:gd name="connsiteY4" fmla="*/ 13020 h 104775"/>
                <a:gd name="connsiteX5" fmla="*/ 92078 w 104775"/>
                <a:gd name="connsiteY5" fmla="*/ 46358 h 104775"/>
                <a:gd name="connsiteX6" fmla="*/ 48263 w 104775"/>
                <a:gd name="connsiteY6" fmla="*/ 96840 h 104775"/>
                <a:gd name="connsiteX7" fmla="*/ 33023 w 104775"/>
                <a:gd name="connsiteY7" fmla="*/ 10446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104775">
                  <a:moveTo>
                    <a:pt x="33023" y="104460"/>
                  </a:moveTo>
                  <a:cubicBezTo>
                    <a:pt x="26355" y="105413"/>
                    <a:pt x="20640" y="103508"/>
                    <a:pt x="14925" y="98745"/>
                  </a:cubicBezTo>
                  <a:cubicBezTo>
                    <a:pt x="5400" y="90173"/>
                    <a:pt x="4448" y="74933"/>
                    <a:pt x="13020" y="65408"/>
                  </a:cubicBezTo>
                  <a:lnTo>
                    <a:pt x="56835" y="14925"/>
                  </a:lnTo>
                  <a:cubicBezTo>
                    <a:pt x="65408" y="5400"/>
                    <a:pt x="80648" y="4448"/>
                    <a:pt x="90173" y="13020"/>
                  </a:cubicBezTo>
                  <a:cubicBezTo>
                    <a:pt x="99698" y="21593"/>
                    <a:pt x="100650" y="36833"/>
                    <a:pt x="92078" y="46358"/>
                  </a:cubicBezTo>
                  <a:lnTo>
                    <a:pt x="48263" y="96840"/>
                  </a:lnTo>
                  <a:cubicBezTo>
                    <a:pt x="44453" y="101603"/>
                    <a:pt x="38738" y="104460"/>
                    <a:pt x="33023" y="104460"/>
                  </a:cubicBezTo>
                  <a:close/>
                </a:path>
              </a:pathLst>
            </a:custGeom>
            <a:grpFill/>
            <a:ln w="9525" cap="flat">
              <a:noFill/>
              <a:prstDash val="solid"/>
              <a:miter/>
            </a:ln>
          </p:spPr>
          <p:txBody>
            <a:bodyPr rtlCol="0" anchor="ctr"/>
            <a:lstStyle/>
            <a:p>
              <a:endParaRPr lang="el-GR"/>
            </a:p>
          </p:txBody>
        </p:sp>
        <p:sp>
          <p:nvSpPr>
            <p:cNvPr id="14" name="Ελεύθερη σχεδίαση: Σχήμα 13">
              <a:extLst>
                <a:ext uri="{FF2B5EF4-FFF2-40B4-BE49-F238E27FC236}">
                  <a16:creationId xmlns="" xmlns:a16="http://schemas.microsoft.com/office/drawing/2014/main" id="{4DE624B2-9CDB-4115-9C2E-23CEA591E57B}"/>
                </a:ext>
              </a:extLst>
            </p:cNvPr>
            <p:cNvSpPr/>
            <p:nvPr/>
          </p:nvSpPr>
          <p:spPr>
            <a:xfrm>
              <a:off x="5910523" y="3490221"/>
              <a:ext cx="114300" cy="114300"/>
            </a:xfrm>
            <a:custGeom>
              <a:avLst/>
              <a:gdLst>
                <a:gd name="connsiteX0" fmla="*/ 37839 w 114300"/>
                <a:gd name="connsiteY0" fmla="*/ 114039 h 114300"/>
                <a:gd name="connsiteX1" fmla="*/ 16884 w 114300"/>
                <a:gd name="connsiteY1" fmla="*/ 107372 h 114300"/>
                <a:gd name="connsiteX2" fmla="*/ 14027 w 114300"/>
                <a:gd name="connsiteY2" fmla="*/ 67367 h 114300"/>
                <a:gd name="connsiteX3" fmla="*/ 57842 w 114300"/>
                <a:gd name="connsiteY3" fmla="*/ 16884 h 114300"/>
                <a:gd name="connsiteX4" fmla="*/ 97847 w 114300"/>
                <a:gd name="connsiteY4" fmla="*/ 14027 h 114300"/>
                <a:gd name="connsiteX5" fmla="*/ 100704 w 114300"/>
                <a:gd name="connsiteY5" fmla="*/ 54032 h 114300"/>
                <a:gd name="connsiteX6" fmla="*/ 56889 w 114300"/>
                <a:gd name="connsiteY6" fmla="*/ 104514 h 114300"/>
                <a:gd name="connsiteX7" fmla="*/ 37839 w 114300"/>
                <a:gd name="connsiteY7" fmla="*/ 11403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14300">
                  <a:moveTo>
                    <a:pt x="37839" y="114039"/>
                  </a:moveTo>
                  <a:cubicBezTo>
                    <a:pt x="30219" y="114992"/>
                    <a:pt x="22599" y="112134"/>
                    <a:pt x="16884" y="107372"/>
                  </a:cubicBezTo>
                  <a:cubicBezTo>
                    <a:pt x="5454" y="96894"/>
                    <a:pt x="3549" y="78797"/>
                    <a:pt x="14027" y="67367"/>
                  </a:cubicBezTo>
                  <a:lnTo>
                    <a:pt x="57842" y="16884"/>
                  </a:lnTo>
                  <a:cubicBezTo>
                    <a:pt x="68319" y="5454"/>
                    <a:pt x="86417" y="3549"/>
                    <a:pt x="97847" y="14027"/>
                  </a:cubicBezTo>
                  <a:cubicBezTo>
                    <a:pt x="109277" y="24504"/>
                    <a:pt x="111182" y="42602"/>
                    <a:pt x="100704" y="54032"/>
                  </a:cubicBezTo>
                  <a:lnTo>
                    <a:pt x="56889" y="104514"/>
                  </a:lnTo>
                  <a:cubicBezTo>
                    <a:pt x="52127" y="110229"/>
                    <a:pt x="44507" y="114039"/>
                    <a:pt x="37839" y="114039"/>
                  </a:cubicBezTo>
                  <a:close/>
                </a:path>
              </a:pathLst>
            </a:custGeom>
            <a:grpFill/>
            <a:ln w="9525" cap="flat">
              <a:noFill/>
              <a:prstDash val="solid"/>
              <a:miter/>
            </a:ln>
          </p:spPr>
          <p:txBody>
            <a:bodyPr rtlCol="0" anchor="ctr"/>
            <a:lstStyle/>
            <a:p>
              <a:endParaRPr lang="el-GR"/>
            </a:p>
          </p:txBody>
        </p:sp>
        <p:sp>
          <p:nvSpPr>
            <p:cNvPr id="15" name="Ελεύθερη σχεδίαση: Σχήμα 14">
              <a:extLst>
                <a:ext uri="{FF2B5EF4-FFF2-40B4-BE49-F238E27FC236}">
                  <a16:creationId xmlns="" xmlns:a16="http://schemas.microsoft.com/office/drawing/2014/main" id="{0B817EF9-7787-4BBD-B677-7070D4319A07}"/>
                </a:ext>
              </a:extLst>
            </p:cNvPr>
            <p:cNvSpPr/>
            <p:nvPr/>
          </p:nvSpPr>
          <p:spPr>
            <a:xfrm>
              <a:off x="5840991" y="3448311"/>
              <a:ext cx="114300" cy="123825"/>
            </a:xfrm>
            <a:custGeom>
              <a:avLst/>
              <a:gdLst>
                <a:gd name="connsiteX0" fmla="*/ 37839 w 114300"/>
                <a:gd name="connsiteY0" fmla="*/ 120707 h 123825"/>
                <a:gd name="connsiteX1" fmla="*/ 16884 w 114300"/>
                <a:gd name="connsiteY1" fmla="*/ 114039 h 123825"/>
                <a:gd name="connsiteX2" fmla="*/ 14027 w 114300"/>
                <a:gd name="connsiteY2" fmla="*/ 74034 h 123825"/>
                <a:gd name="connsiteX3" fmla="*/ 64509 w 114300"/>
                <a:gd name="connsiteY3" fmla="*/ 16884 h 123825"/>
                <a:gd name="connsiteX4" fmla="*/ 104514 w 114300"/>
                <a:gd name="connsiteY4" fmla="*/ 14027 h 123825"/>
                <a:gd name="connsiteX5" fmla="*/ 107372 w 114300"/>
                <a:gd name="connsiteY5" fmla="*/ 54032 h 123825"/>
                <a:gd name="connsiteX6" fmla="*/ 56889 w 114300"/>
                <a:gd name="connsiteY6" fmla="*/ 111182 h 123825"/>
                <a:gd name="connsiteX7" fmla="*/ 37839 w 114300"/>
                <a:gd name="connsiteY7" fmla="*/ 12070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23825">
                  <a:moveTo>
                    <a:pt x="37839" y="120707"/>
                  </a:moveTo>
                  <a:cubicBezTo>
                    <a:pt x="30219" y="121659"/>
                    <a:pt x="22599" y="118802"/>
                    <a:pt x="16884" y="114039"/>
                  </a:cubicBezTo>
                  <a:cubicBezTo>
                    <a:pt x="5454" y="103562"/>
                    <a:pt x="3549" y="85464"/>
                    <a:pt x="14027" y="74034"/>
                  </a:cubicBezTo>
                  <a:lnTo>
                    <a:pt x="64509" y="16884"/>
                  </a:lnTo>
                  <a:cubicBezTo>
                    <a:pt x="74987" y="5454"/>
                    <a:pt x="93084" y="3549"/>
                    <a:pt x="104514" y="14027"/>
                  </a:cubicBezTo>
                  <a:cubicBezTo>
                    <a:pt x="115944" y="24504"/>
                    <a:pt x="117849" y="42602"/>
                    <a:pt x="107372" y="54032"/>
                  </a:cubicBezTo>
                  <a:lnTo>
                    <a:pt x="56889" y="111182"/>
                  </a:lnTo>
                  <a:cubicBezTo>
                    <a:pt x="51174" y="116897"/>
                    <a:pt x="44507" y="119754"/>
                    <a:pt x="37839" y="120707"/>
                  </a:cubicBezTo>
                  <a:close/>
                </a:path>
              </a:pathLst>
            </a:custGeom>
            <a:grpFill/>
            <a:ln w="9525" cap="flat">
              <a:noFill/>
              <a:prstDash val="solid"/>
              <a:miter/>
            </a:ln>
          </p:spPr>
          <p:txBody>
            <a:bodyPr rtlCol="0" anchor="ctr"/>
            <a:lstStyle/>
            <a:p>
              <a:endParaRPr lang="el-GR"/>
            </a:p>
          </p:txBody>
        </p:sp>
        <p:sp>
          <p:nvSpPr>
            <p:cNvPr id="16" name="Ελεύθερη σχεδίαση: Σχήμα 15">
              <a:extLst>
                <a:ext uri="{FF2B5EF4-FFF2-40B4-BE49-F238E27FC236}">
                  <a16:creationId xmlns="" xmlns:a16="http://schemas.microsoft.com/office/drawing/2014/main" id="{4A2BD8AD-905F-40C1-80AE-F719163754FA}"/>
                </a:ext>
              </a:extLst>
            </p:cNvPr>
            <p:cNvSpPr/>
            <p:nvPr/>
          </p:nvSpPr>
          <p:spPr>
            <a:xfrm>
              <a:off x="5675471" y="3173254"/>
              <a:ext cx="200025" cy="238125"/>
            </a:xfrm>
            <a:custGeom>
              <a:avLst/>
              <a:gdLst>
                <a:gd name="connsiteX0" fmla="*/ 7144 w 200025"/>
                <a:gd name="connsiteY0" fmla="*/ 186214 h 238125"/>
                <a:gd name="connsiteX1" fmla="*/ 80486 w 200025"/>
                <a:gd name="connsiteY1" fmla="*/ 230981 h 238125"/>
                <a:gd name="connsiteX2" fmla="*/ 106204 w 200025"/>
                <a:gd name="connsiteY2" fmla="*/ 224314 h 238125"/>
                <a:gd name="connsiteX3" fmla="*/ 194786 w 200025"/>
                <a:gd name="connsiteY3" fmla="*/ 77629 h 238125"/>
                <a:gd name="connsiteX4" fmla="*/ 188119 w 200025"/>
                <a:gd name="connsiteY4" fmla="*/ 51911 h 238125"/>
                <a:gd name="connsiteX5" fmla="*/ 115729 w 200025"/>
                <a:gd name="connsiteY5" fmla="*/ 7144 h 238125"/>
                <a:gd name="connsiteX6" fmla="*/ 7144 w 200025"/>
                <a:gd name="connsiteY6" fmla="*/ 1862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238125">
                  <a:moveTo>
                    <a:pt x="7144" y="186214"/>
                  </a:moveTo>
                  <a:lnTo>
                    <a:pt x="80486" y="230981"/>
                  </a:lnTo>
                  <a:cubicBezTo>
                    <a:pt x="89059" y="236696"/>
                    <a:pt x="101441" y="233839"/>
                    <a:pt x="106204" y="224314"/>
                  </a:cubicBezTo>
                  <a:lnTo>
                    <a:pt x="194786" y="77629"/>
                  </a:lnTo>
                  <a:cubicBezTo>
                    <a:pt x="200501" y="69056"/>
                    <a:pt x="197644" y="56674"/>
                    <a:pt x="188119" y="51911"/>
                  </a:cubicBezTo>
                  <a:lnTo>
                    <a:pt x="115729" y="7144"/>
                  </a:lnTo>
                  <a:lnTo>
                    <a:pt x="7144" y="186214"/>
                  </a:lnTo>
                  <a:close/>
                </a:path>
              </a:pathLst>
            </a:custGeom>
            <a:grpFill/>
            <a:ln w="9525" cap="flat">
              <a:noFill/>
              <a:prstDash val="solid"/>
              <a:miter/>
            </a:ln>
          </p:spPr>
          <p:txBody>
            <a:bodyPr rtlCol="0" anchor="ctr"/>
            <a:lstStyle/>
            <a:p>
              <a:endParaRPr lang="el-GR"/>
            </a:p>
          </p:txBody>
        </p:sp>
        <p:sp>
          <p:nvSpPr>
            <p:cNvPr id="17" name="Ελεύθερη σχεδίαση: Σχήμα 16">
              <a:extLst>
                <a:ext uri="{FF2B5EF4-FFF2-40B4-BE49-F238E27FC236}">
                  <a16:creationId xmlns="" xmlns:a16="http://schemas.microsoft.com/office/drawing/2014/main" id="{7D9BA228-039A-42EF-992F-EF0106C7E1F2}"/>
                </a:ext>
              </a:extLst>
            </p:cNvPr>
            <p:cNvSpPr/>
            <p:nvPr/>
          </p:nvSpPr>
          <p:spPr>
            <a:xfrm>
              <a:off x="5792629" y="3258979"/>
              <a:ext cx="523875" cy="419100"/>
            </a:xfrm>
            <a:custGeom>
              <a:avLst/>
              <a:gdLst>
                <a:gd name="connsiteX0" fmla="*/ 507206 w 523875"/>
                <a:gd name="connsiteY0" fmla="*/ 225266 h 419100"/>
                <a:gd name="connsiteX1" fmla="*/ 353854 w 523875"/>
                <a:gd name="connsiteY1" fmla="*/ 93821 h 419100"/>
                <a:gd name="connsiteX2" fmla="*/ 343376 w 523875"/>
                <a:gd name="connsiteY2" fmla="*/ 84296 h 419100"/>
                <a:gd name="connsiteX3" fmla="*/ 277654 w 523875"/>
                <a:gd name="connsiteY3" fmla="*/ 159544 h 419100"/>
                <a:gd name="connsiteX4" fmla="*/ 239554 w 523875"/>
                <a:gd name="connsiteY4" fmla="*/ 178594 h 419100"/>
                <a:gd name="connsiteX5" fmla="*/ 234791 w 523875"/>
                <a:gd name="connsiteY5" fmla="*/ 178594 h 419100"/>
                <a:gd name="connsiteX6" fmla="*/ 197644 w 523875"/>
                <a:gd name="connsiteY6" fmla="*/ 164306 h 419100"/>
                <a:gd name="connsiteX7" fmla="*/ 191929 w 523875"/>
                <a:gd name="connsiteY7" fmla="*/ 83344 h 419100"/>
                <a:gd name="connsiteX8" fmla="*/ 248126 w 523875"/>
                <a:gd name="connsiteY8" fmla="*/ 18574 h 419100"/>
                <a:gd name="connsiteX9" fmla="*/ 90011 w 523875"/>
                <a:gd name="connsiteY9" fmla="*/ 7144 h 419100"/>
                <a:gd name="connsiteX10" fmla="*/ 7144 w 523875"/>
                <a:gd name="connsiteY10" fmla="*/ 144304 h 419100"/>
                <a:gd name="connsiteX11" fmla="*/ 71914 w 523875"/>
                <a:gd name="connsiteY11" fmla="*/ 219551 h 419100"/>
                <a:gd name="connsiteX12" fmla="*/ 96679 w 523875"/>
                <a:gd name="connsiteY12" fmla="*/ 190976 h 419100"/>
                <a:gd name="connsiteX13" fmla="*/ 132874 w 523875"/>
                <a:gd name="connsiteY13" fmla="*/ 174784 h 419100"/>
                <a:gd name="connsiteX14" fmla="*/ 132874 w 523875"/>
                <a:gd name="connsiteY14" fmla="*/ 174784 h 419100"/>
                <a:gd name="connsiteX15" fmla="*/ 164306 w 523875"/>
                <a:gd name="connsiteY15" fmla="*/ 186214 h 419100"/>
                <a:gd name="connsiteX16" fmla="*/ 180499 w 523875"/>
                <a:gd name="connsiteY16" fmla="*/ 220504 h 419100"/>
                <a:gd name="connsiteX17" fmla="*/ 196691 w 523875"/>
                <a:gd name="connsiteY17" fmla="*/ 217646 h 419100"/>
                <a:gd name="connsiteX18" fmla="*/ 228124 w 523875"/>
                <a:gd name="connsiteY18" fmla="*/ 229076 h 419100"/>
                <a:gd name="connsiteX19" fmla="*/ 244316 w 523875"/>
                <a:gd name="connsiteY19" fmla="*/ 264319 h 419100"/>
                <a:gd name="connsiteX20" fmla="*/ 256699 w 523875"/>
                <a:gd name="connsiteY20" fmla="*/ 262414 h 419100"/>
                <a:gd name="connsiteX21" fmla="*/ 256699 w 523875"/>
                <a:gd name="connsiteY21" fmla="*/ 262414 h 419100"/>
                <a:gd name="connsiteX22" fmla="*/ 285274 w 523875"/>
                <a:gd name="connsiteY22" fmla="*/ 272891 h 419100"/>
                <a:gd name="connsiteX23" fmla="*/ 299561 w 523875"/>
                <a:gd name="connsiteY23" fmla="*/ 302419 h 419100"/>
                <a:gd name="connsiteX24" fmla="*/ 310039 w 523875"/>
                <a:gd name="connsiteY24" fmla="*/ 300514 h 419100"/>
                <a:gd name="connsiteX25" fmla="*/ 310039 w 523875"/>
                <a:gd name="connsiteY25" fmla="*/ 300514 h 419100"/>
                <a:gd name="connsiteX26" fmla="*/ 334804 w 523875"/>
                <a:gd name="connsiteY26" fmla="*/ 310039 h 419100"/>
                <a:gd name="connsiteX27" fmla="*/ 348139 w 523875"/>
                <a:gd name="connsiteY27" fmla="*/ 335756 h 419100"/>
                <a:gd name="connsiteX28" fmla="*/ 338614 w 523875"/>
                <a:gd name="connsiteY28" fmla="*/ 363379 h 419100"/>
                <a:gd name="connsiteX29" fmla="*/ 306229 w 523875"/>
                <a:gd name="connsiteY29" fmla="*/ 400526 h 419100"/>
                <a:gd name="connsiteX30" fmla="*/ 319564 w 523875"/>
                <a:gd name="connsiteY30" fmla="*/ 411004 h 419100"/>
                <a:gd name="connsiteX31" fmla="*/ 342424 w 523875"/>
                <a:gd name="connsiteY31" fmla="*/ 416719 h 419100"/>
                <a:gd name="connsiteX32" fmla="*/ 376714 w 523875"/>
                <a:gd name="connsiteY32" fmla="*/ 375761 h 419100"/>
                <a:gd name="connsiteX33" fmla="*/ 376714 w 523875"/>
                <a:gd name="connsiteY33" fmla="*/ 374809 h 419100"/>
                <a:gd name="connsiteX34" fmla="*/ 386239 w 523875"/>
                <a:gd name="connsiteY34" fmla="*/ 375761 h 419100"/>
                <a:gd name="connsiteX35" fmla="*/ 420529 w 523875"/>
                <a:gd name="connsiteY35" fmla="*/ 334804 h 419100"/>
                <a:gd name="connsiteX36" fmla="*/ 420529 w 523875"/>
                <a:gd name="connsiteY36" fmla="*/ 333851 h 419100"/>
                <a:gd name="connsiteX37" fmla="*/ 430054 w 523875"/>
                <a:gd name="connsiteY37" fmla="*/ 334804 h 419100"/>
                <a:gd name="connsiteX38" fmla="*/ 464344 w 523875"/>
                <a:gd name="connsiteY38" fmla="*/ 293846 h 419100"/>
                <a:gd name="connsiteX39" fmla="*/ 463391 w 523875"/>
                <a:gd name="connsiteY39" fmla="*/ 288131 h 419100"/>
                <a:gd name="connsiteX40" fmla="*/ 483394 w 523875"/>
                <a:gd name="connsiteY40" fmla="*/ 291941 h 419100"/>
                <a:gd name="connsiteX41" fmla="*/ 517684 w 523875"/>
                <a:gd name="connsiteY41" fmla="*/ 250984 h 419100"/>
                <a:gd name="connsiteX42" fmla="*/ 507206 w 523875"/>
                <a:gd name="connsiteY42" fmla="*/ 22526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23875" h="419100">
                  <a:moveTo>
                    <a:pt x="507206" y="225266"/>
                  </a:moveTo>
                  <a:lnTo>
                    <a:pt x="353854" y="93821"/>
                  </a:lnTo>
                  <a:lnTo>
                    <a:pt x="343376" y="84296"/>
                  </a:lnTo>
                  <a:lnTo>
                    <a:pt x="277654" y="159544"/>
                  </a:lnTo>
                  <a:cubicBezTo>
                    <a:pt x="268129" y="170974"/>
                    <a:pt x="254794" y="177641"/>
                    <a:pt x="239554" y="178594"/>
                  </a:cubicBezTo>
                  <a:cubicBezTo>
                    <a:pt x="237649" y="178594"/>
                    <a:pt x="235744" y="178594"/>
                    <a:pt x="234791" y="178594"/>
                  </a:cubicBezTo>
                  <a:cubicBezTo>
                    <a:pt x="220504" y="178594"/>
                    <a:pt x="207169" y="173831"/>
                    <a:pt x="197644" y="164306"/>
                  </a:cubicBezTo>
                  <a:cubicBezTo>
                    <a:pt x="173831" y="143351"/>
                    <a:pt x="171926" y="107156"/>
                    <a:pt x="191929" y="83344"/>
                  </a:cubicBezTo>
                  <a:lnTo>
                    <a:pt x="248126" y="18574"/>
                  </a:lnTo>
                  <a:cubicBezTo>
                    <a:pt x="204311" y="12859"/>
                    <a:pt x="148114" y="35719"/>
                    <a:pt x="90011" y="7144"/>
                  </a:cubicBezTo>
                  <a:lnTo>
                    <a:pt x="7144" y="144304"/>
                  </a:lnTo>
                  <a:lnTo>
                    <a:pt x="71914" y="219551"/>
                  </a:lnTo>
                  <a:lnTo>
                    <a:pt x="96679" y="190976"/>
                  </a:lnTo>
                  <a:cubicBezTo>
                    <a:pt x="105251" y="180499"/>
                    <a:pt x="118586" y="174784"/>
                    <a:pt x="132874" y="174784"/>
                  </a:cubicBezTo>
                  <a:lnTo>
                    <a:pt x="132874" y="174784"/>
                  </a:lnTo>
                  <a:cubicBezTo>
                    <a:pt x="144304" y="174784"/>
                    <a:pt x="155734" y="178594"/>
                    <a:pt x="164306" y="186214"/>
                  </a:cubicBezTo>
                  <a:cubicBezTo>
                    <a:pt x="174784" y="194786"/>
                    <a:pt x="179546" y="207169"/>
                    <a:pt x="180499" y="220504"/>
                  </a:cubicBezTo>
                  <a:cubicBezTo>
                    <a:pt x="185261" y="218599"/>
                    <a:pt x="190976" y="217646"/>
                    <a:pt x="196691" y="217646"/>
                  </a:cubicBezTo>
                  <a:cubicBezTo>
                    <a:pt x="208121" y="217646"/>
                    <a:pt x="219551" y="221456"/>
                    <a:pt x="228124" y="229076"/>
                  </a:cubicBezTo>
                  <a:cubicBezTo>
                    <a:pt x="238601" y="238601"/>
                    <a:pt x="244316" y="250984"/>
                    <a:pt x="244316" y="264319"/>
                  </a:cubicBezTo>
                  <a:cubicBezTo>
                    <a:pt x="248126" y="263366"/>
                    <a:pt x="252889" y="262414"/>
                    <a:pt x="256699" y="262414"/>
                  </a:cubicBezTo>
                  <a:lnTo>
                    <a:pt x="256699" y="262414"/>
                  </a:lnTo>
                  <a:cubicBezTo>
                    <a:pt x="267176" y="262414"/>
                    <a:pt x="276701" y="266224"/>
                    <a:pt x="285274" y="272891"/>
                  </a:cubicBezTo>
                  <a:cubicBezTo>
                    <a:pt x="293846" y="280511"/>
                    <a:pt x="298609" y="290989"/>
                    <a:pt x="299561" y="302419"/>
                  </a:cubicBezTo>
                  <a:cubicBezTo>
                    <a:pt x="302419" y="301466"/>
                    <a:pt x="306229" y="300514"/>
                    <a:pt x="310039" y="300514"/>
                  </a:cubicBezTo>
                  <a:lnTo>
                    <a:pt x="310039" y="300514"/>
                  </a:lnTo>
                  <a:cubicBezTo>
                    <a:pt x="319564" y="300514"/>
                    <a:pt x="328136" y="303371"/>
                    <a:pt x="334804" y="310039"/>
                  </a:cubicBezTo>
                  <a:cubicBezTo>
                    <a:pt x="342424" y="316706"/>
                    <a:pt x="347186" y="326231"/>
                    <a:pt x="348139" y="335756"/>
                  </a:cubicBezTo>
                  <a:cubicBezTo>
                    <a:pt x="349091" y="346234"/>
                    <a:pt x="345281" y="355759"/>
                    <a:pt x="338614" y="363379"/>
                  </a:cubicBezTo>
                  <a:lnTo>
                    <a:pt x="306229" y="400526"/>
                  </a:lnTo>
                  <a:lnTo>
                    <a:pt x="319564" y="411004"/>
                  </a:lnTo>
                  <a:cubicBezTo>
                    <a:pt x="326231" y="414814"/>
                    <a:pt x="333851" y="417671"/>
                    <a:pt x="342424" y="416719"/>
                  </a:cubicBezTo>
                  <a:cubicBezTo>
                    <a:pt x="363379" y="414814"/>
                    <a:pt x="378619" y="396716"/>
                    <a:pt x="376714" y="375761"/>
                  </a:cubicBezTo>
                  <a:cubicBezTo>
                    <a:pt x="376714" y="375761"/>
                    <a:pt x="376714" y="374809"/>
                    <a:pt x="376714" y="374809"/>
                  </a:cubicBezTo>
                  <a:cubicBezTo>
                    <a:pt x="379571" y="375761"/>
                    <a:pt x="383381" y="375761"/>
                    <a:pt x="386239" y="375761"/>
                  </a:cubicBezTo>
                  <a:cubicBezTo>
                    <a:pt x="407194" y="373856"/>
                    <a:pt x="422434" y="355759"/>
                    <a:pt x="420529" y="334804"/>
                  </a:cubicBezTo>
                  <a:cubicBezTo>
                    <a:pt x="420529" y="334804"/>
                    <a:pt x="420529" y="333851"/>
                    <a:pt x="420529" y="333851"/>
                  </a:cubicBezTo>
                  <a:cubicBezTo>
                    <a:pt x="423386" y="334804"/>
                    <a:pt x="427196" y="334804"/>
                    <a:pt x="430054" y="334804"/>
                  </a:cubicBezTo>
                  <a:cubicBezTo>
                    <a:pt x="451009" y="332899"/>
                    <a:pt x="466249" y="314801"/>
                    <a:pt x="464344" y="293846"/>
                  </a:cubicBezTo>
                  <a:cubicBezTo>
                    <a:pt x="464344" y="291941"/>
                    <a:pt x="463391" y="290036"/>
                    <a:pt x="463391" y="288131"/>
                  </a:cubicBezTo>
                  <a:cubicBezTo>
                    <a:pt x="469106" y="290989"/>
                    <a:pt x="475774" y="292894"/>
                    <a:pt x="483394" y="291941"/>
                  </a:cubicBezTo>
                  <a:cubicBezTo>
                    <a:pt x="504349" y="290036"/>
                    <a:pt x="519589" y="271939"/>
                    <a:pt x="517684" y="250984"/>
                  </a:cubicBezTo>
                  <a:cubicBezTo>
                    <a:pt x="518636" y="240506"/>
                    <a:pt x="513874" y="231934"/>
                    <a:pt x="507206" y="225266"/>
                  </a:cubicBezTo>
                  <a:close/>
                </a:path>
              </a:pathLst>
            </a:custGeom>
            <a:grpFill/>
            <a:ln w="9525" cap="flat">
              <a:noFill/>
              <a:prstDash val="solid"/>
              <a:miter/>
            </a:ln>
          </p:spPr>
          <p:txBody>
            <a:bodyPr rtlCol="0" anchor="ctr"/>
            <a:lstStyle/>
            <a:p>
              <a:endParaRPr lang="el-GR"/>
            </a:p>
          </p:txBody>
        </p:sp>
        <p:sp>
          <p:nvSpPr>
            <p:cNvPr id="32" name="Ελεύθερη σχεδίαση: Σχήμα 31">
              <a:extLst>
                <a:ext uri="{FF2B5EF4-FFF2-40B4-BE49-F238E27FC236}">
                  <a16:creationId xmlns="" xmlns:a16="http://schemas.microsoft.com/office/drawing/2014/main" id="{5D30BB77-6540-4FCC-AF80-9B79E369D5B4}"/>
                </a:ext>
              </a:extLst>
            </p:cNvPr>
            <p:cNvSpPr/>
            <p:nvPr/>
          </p:nvSpPr>
          <p:spPr>
            <a:xfrm>
              <a:off x="6311666" y="3173254"/>
              <a:ext cx="200025" cy="238125"/>
            </a:xfrm>
            <a:custGeom>
              <a:avLst/>
              <a:gdLst>
                <a:gd name="connsiteX0" fmla="*/ 197719 w 200025"/>
                <a:gd name="connsiteY0" fmla="*/ 186214 h 238125"/>
                <a:gd name="connsiteX1" fmla="*/ 124376 w 200025"/>
                <a:gd name="connsiteY1" fmla="*/ 230981 h 238125"/>
                <a:gd name="connsiteX2" fmla="*/ 98659 w 200025"/>
                <a:gd name="connsiteY2" fmla="*/ 224314 h 238125"/>
                <a:gd name="connsiteX3" fmla="*/ 10076 w 200025"/>
                <a:gd name="connsiteY3" fmla="*/ 77629 h 238125"/>
                <a:gd name="connsiteX4" fmla="*/ 16744 w 200025"/>
                <a:gd name="connsiteY4" fmla="*/ 51911 h 238125"/>
                <a:gd name="connsiteX5" fmla="*/ 90086 w 200025"/>
                <a:gd name="connsiteY5" fmla="*/ 7144 h 238125"/>
                <a:gd name="connsiteX6" fmla="*/ 197719 w 200025"/>
                <a:gd name="connsiteY6" fmla="*/ 1862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238125">
                  <a:moveTo>
                    <a:pt x="197719" y="186214"/>
                  </a:moveTo>
                  <a:lnTo>
                    <a:pt x="124376" y="230981"/>
                  </a:lnTo>
                  <a:cubicBezTo>
                    <a:pt x="115804" y="236696"/>
                    <a:pt x="103421" y="233839"/>
                    <a:pt x="98659" y="224314"/>
                  </a:cubicBezTo>
                  <a:lnTo>
                    <a:pt x="10076" y="77629"/>
                  </a:lnTo>
                  <a:cubicBezTo>
                    <a:pt x="4361" y="69056"/>
                    <a:pt x="7219" y="56674"/>
                    <a:pt x="16744" y="51911"/>
                  </a:cubicBezTo>
                  <a:lnTo>
                    <a:pt x="90086" y="7144"/>
                  </a:lnTo>
                  <a:lnTo>
                    <a:pt x="197719" y="186214"/>
                  </a:lnTo>
                  <a:close/>
                </a:path>
              </a:pathLst>
            </a:custGeom>
            <a:grpFill/>
            <a:ln w="9525" cap="flat">
              <a:noFill/>
              <a:prstDash val="solid"/>
              <a:miter/>
            </a:ln>
          </p:spPr>
          <p:txBody>
            <a:bodyPr rtlCol="0" anchor="ctr"/>
            <a:lstStyle/>
            <a:p>
              <a:endParaRPr lang="el-GR"/>
            </a:p>
          </p:txBody>
        </p:sp>
        <p:sp>
          <p:nvSpPr>
            <p:cNvPr id="34" name="Ελεύθερη σχεδίαση: Σχήμα 33">
              <a:extLst>
                <a:ext uri="{FF2B5EF4-FFF2-40B4-BE49-F238E27FC236}">
                  <a16:creationId xmlns="" xmlns:a16="http://schemas.microsoft.com/office/drawing/2014/main" id="{C2538596-3966-49E0-ADB3-B2EE15CD77EB}"/>
                </a:ext>
              </a:extLst>
            </p:cNvPr>
            <p:cNvSpPr/>
            <p:nvPr/>
          </p:nvSpPr>
          <p:spPr>
            <a:xfrm>
              <a:off x="5981123" y="3250264"/>
              <a:ext cx="409575" cy="238125"/>
            </a:xfrm>
            <a:custGeom>
              <a:avLst/>
              <a:gdLst>
                <a:gd name="connsiteX0" fmla="*/ 329189 w 409575"/>
                <a:gd name="connsiteY0" fmla="*/ 19668 h 238125"/>
                <a:gd name="connsiteX1" fmla="*/ 129164 w 409575"/>
                <a:gd name="connsiteY1" fmla="*/ 8238 h 238125"/>
                <a:gd name="connsiteX2" fmla="*/ 124402 w 409575"/>
                <a:gd name="connsiteY2" fmla="*/ 7286 h 238125"/>
                <a:gd name="connsiteX3" fmla="*/ 92016 w 409575"/>
                <a:gd name="connsiteY3" fmla="*/ 19668 h 238125"/>
                <a:gd name="connsiteX4" fmla="*/ 16769 w 409575"/>
                <a:gd name="connsiteY4" fmla="*/ 105393 h 238125"/>
                <a:gd name="connsiteX5" fmla="*/ 20579 w 409575"/>
                <a:gd name="connsiteY5" fmla="*/ 158733 h 238125"/>
                <a:gd name="connsiteX6" fmla="*/ 49154 w 409575"/>
                <a:gd name="connsiteY6" fmla="*/ 168258 h 238125"/>
                <a:gd name="connsiteX7" fmla="*/ 74872 w 409575"/>
                <a:gd name="connsiteY7" fmla="*/ 154923 h 238125"/>
                <a:gd name="connsiteX8" fmla="*/ 152977 w 409575"/>
                <a:gd name="connsiteY8" fmla="*/ 65388 h 238125"/>
                <a:gd name="connsiteX9" fmla="*/ 331094 w 409575"/>
                <a:gd name="connsiteY9" fmla="*/ 218741 h 238125"/>
                <a:gd name="connsiteX10" fmla="*/ 331094 w 409575"/>
                <a:gd name="connsiteY10" fmla="*/ 218741 h 238125"/>
                <a:gd name="connsiteX11" fmla="*/ 331094 w 409575"/>
                <a:gd name="connsiteY11" fmla="*/ 218741 h 238125"/>
                <a:gd name="connsiteX12" fmla="*/ 341572 w 409575"/>
                <a:gd name="connsiteY12" fmla="*/ 231123 h 238125"/>
                <a:gd name="connsiteX13" fmla="*/ 410152 w 409575"/>
                <a:gd name="connsiteY13" fmla="*/ 152066 h 238125"/>
                <a:gd name="connsiteX14" fmla="*/ 329189 w 409575"/>
                <a:gd name="connsiteY14" fmla="*/ 1966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75" h="238125">
                  <a:moveTo>
                    <a:pt x="329189" y="19668"/>
                  </a:moveTo>
                  <a:cubicBezTo>
                    <a:pt x="250132" y="48243"/>
                    <a:pt x="192982" y="20621"/>
                    <a:pt x="129164" y="8238"/>
                  </a:cubicBezTo>
                  <a:cubicBezTo>
                    <a:pt x="128212" y="8238"/>
                    <a:pt x="124402" y="7286"/>
                    <a:pt x="124402" y="7286"/>
                  </a:cubicBezTo>
                  <a:cubicBezTo>
                    <a:pt x="112972" y="6333"/>
                    <a:pt x="100589" y="10143"/>
                    <a:pt x="92016" y="19668"/>
                  </a:cubicBezTo>
                  <a:lnTo>
                    <a:pt x="16769" y="105393"/>
                  </a:lnTo>
                  <a:cubicBezTo>
                    <a:pt x="2482" y="121586"/>
                    <a:pt x="4387" y="145398"/>
                    <a:pt x="20579" y="158733"/>
                  </a:cubicBezTo>
                  <a:cubicBezTo>
                    <a:pt x="29152" y="165401"/>
                    <a:pt x="38677" y="169211"/>
                    <a:pt x="49154" y="168258"/>
                  </a:cubicBezTo>
                  <a:cubicBezTo>
                    <a:pt x="58679" y="167306"/>
                    <a:pt x="68204" y="163496"/>
                    <a:pt x="74872" y="154923"/>
                  </a:cubicBezTo>
                  <a:cubicBezTo>
                    <a:pt x="74872" y="154923"/>
                    <a:pt x="152977" y="65388"/>
                    <a:pt x="152977" y="65388"/>
                  </a:cubicBezTo>
                  <a:lnTo>
                    <a:pt x="331094" y="218741"/>
                  </a:lnTo>
                  <a:lnTo>
                    <a:pt x="331094" y="218741"/>
                  </a:lnTo>
                  <a:lnTo>
                    <a:pt x="331094" y="218741"/>
                  </a:lnTo>
                  <a:cubicBezTo>
                    <a:pt x="335856" y="223503"/>
                    <a:pt x="337762" y="225408"/>
                    <a:pt x="341572" y="231123"/>
                  </a:cubicBezTo>
                  <a:lnTo>
                    <a:pt x="410152" y="152066"/>
                  </a:lnTo>
                  <a:lnTo>
                    <a:pt x="329189" y="19668"/>
                  </a:lnTo>
                  <a:close/>
                </a:path>
              </a:pathLst>
            </a:custGeom>
            <a:grpFill/>
            <a:ln w="9525" cap="flat">
              <a:noFill/>
              <a:prstDash val="solid"/>
              <a:miter/>
            </a:ln>
          </p:spPr>
          <p:txBody>
            <a:bodyPr rtlCol="0" anchor="ctr"/>
            <a:lstStyle/>
            <a:p>
              <a:endParaRPr lang="el-GR"/>
            </a:p>
          </p:txBody>
        </p:sp>
      </p:grpSp>
      <p:grpSp>
        <p:nvGrpSpPr>
          <p:cNvPr id="39" name="Γραφικό 36" descr="Κεφάλι με γρανάζια">
            <a:extLst>
              <a:ext uri="{FF2B5EF4-FFF2-40B4-BE49-F238E27FC236}">
                <a16:creationId xmlns="" xmlns:a16="http://schemas.microsoft.com/office/drawing/2014/main" id="{3168008B-324B-46C2-9571-DB16EB483048}"/>
              </a:ext>
            </a:extLst>
          </p:cNvPr>
          <p:cNvGrpSpPr/>
          <p:nvPr/>
        </p:nvGrpSpPr>
        <p:grpSpPr>
          <a:xfrm>
            <a:off x="5715188" y="2778649"/>
            <a:ext cx="533642" cy="457199"/>
            <a:chOff x="5638800" y="2995410"/>
            <a:chExt cx="890789" cy="890789"/>
          </a:xfrm>
          <a:solidFill>
            <a:schemeClr val="tx1">
              <a:lumMod val="75000"/>
              <a:lumOff val="25000"/>
            </a:schemeClr>
          </a:solidFill>
        </p:grpSpPr>
        <p:sp>
          <p:nvSpPr>
            <p:cNvPr id="40" name="Ελεύθερη σχεδίαση: Σχήμα 39">
              <a:extLst>
                <a:ext uri="{FF2B5EF4-FFF2-40B4-BE49-F238E27FC236}">
                  <a16:creationId xmlns="" xmlns:a16="http://schemas.microsoft.com/office/drawing/2014/main" id="{CD577CE5-4506-4506-8583-53D1DAF054FB}"/>
                </a:ext>
              </a:extLst>
            </p:cNvPr>
            <p:cNvSpPr/>
            <p:nvPr/>
          </p:nvSpPr>
          <p:spPr>
            <a:xfrm>
              <a:off x="6030130" y="3171466"/>
              <a:ext cx="83511" cy="83511"/>
            </a:xfrm>
            <a:custGeom>
              <a:avLst/>
              <a:gdLst>
                <a:gd name="connsiteX0" fmla="*/ 45714 w 83511"/>
                <a:gd name="connsiteY0" fmla="*/ 6742 h 83511"/>
                <a:gd name="connsiteX1" fmla="*/ 6742 w 83511"/>
                <a:gd name="connsiteY1" fmla="*/ 45714 h 83511"/>
                <a:gd name="connsiteX2" fmla="*/ 45714 w 83511"/>
                <a:gd name="connsiteY2" fmla="*/ 84686 h 83511"/>
                <a:gd name="connsiteX3" fmla="*/ 84686 w 83511"/>
                <a:gd name="connsiteY3" fmla="*/ 45714 h 83511"/>
                <a:gd name="connsiteX4" fmla="*/ 45714 w 83511"/>
                <a:gd name="connsiteY4" fmla="*/ 6742 h 8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11" h="83511">
                  <a:moveTo>
                    <a:pt x="45714" y="6742"/>
                  </a:moveTo>
                  <a:cubicBezTo>
                    <a:pt x="24372" y="6742"/>
                    <a:pt x="6742" y="24372"/>
                    <a:pt x="6742" y="45714"/>
                  </a:cubicBezTo>
                  <a:cubicBezTo>
                    <a:pt x="6742" y="67056"/>
                    <a:pt x="24372" y="84686"/>
                    <a:pt x="45714" y="84686"/>
                  </a:cubicBezTo>
                  <a:cubicBezTo>
                    <a:pt x="67056" y="84686"/>
                    <a:pt x="84686" y="67056"/>
                    <a:pt x="84686" y="45714"/>
                  </a:cubicBezTo>
                  <a:cubicBezTo>
                    <a:pt x="84686" y="24372"/>
                    <a:pt x="67056" y="6742"/>
                    <a:pt x="45714" y="6742"/>
                  </a:cubicBezTo>
                  <a:close/>
                </a:path>
              </a:pathLst>
            </a:custGeom>
            <a:grpFill/>
            <a:ln w="9227" cap="flat">
              <a:noFill/>
              <a:prstDash val="solid"/>
              <a:miter/>
            </a:ln>
          </p:spPr>
          <p:txBody>
            <a:bodyPr rtlCol="0" anchor="ctr"/>
            <a:lstStyle/>
            <a:p>
              <a:endParaRPr lang="el-GR"/>
            </a:p>
          </p:txBody>
        </p:sp>
        <p:sp>
          <p:nvSpPr>
            <p:cNvPr id="41" name="Ελεύθερη σχεδίαση: Σχήμα 40">
              <a:extLst>
                <a:ext uri="{FF2B5EF4-FFF2-40B4-BE49-F238E27FC236}">
                  <a16:creationId xmlns="" xmlns:a16="http://schemas.microsoft.com/office/drawing/2014/main" id="{C8BFE5D7-3B1B-416D-BA6E-830BC5E09D14}"/>
                </a:ext>
              </a:extLst>
            </p:cNvPr>
            <p:cNvSpPr/>
            <p:nvPr/>
          </p:nvSpPr>
          <p:spPr>
            <a:xfrm>
              <a:off x="5913213" y="3359830"/>
              <a:ext cx="83511" cy="83511"/>
            </a:xfrm>
            <a:custGeom>
              <a:avLst/>
              <a:gdLst>
                <a:gd name="connsiteX0" fmla="*/ 84686 w 83511"/>
                <a:gd name="connsiteY0" fmla="*/ 45714 h 83511"/>
                <a:gd name="connsiteX1" fmla="*/ 45714 w 83511"/>
                <a:gd name="connsiteY1" fmla="*/ 84686 h 83511"/>
                <a:gd name="connsiteX2" fmla="*/ 6742 w 83511"/>
                <a:gd name="connsiteY2" fmla="*/ 45714 h 83511"/>
                <a:gd name="connsiteX3" fmla="*/ 45714 w 83511"/>
                <a:gd name="connsiteY3" fmla="*/ 6742 h 83511"/>
                <a:gd name="connsiteX4" fmla="*/ 84686 w 83511"/>
                <a:gd name="connsiteY4" fmla="*/ 45714 h 8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11" h="83511">
                  <a:moveTo>
                    <a:pt x="84686" y="45714"/>
                  </a:moveTo>
                  <a:cubicBezTo>
                    <a:pt x="84686" y="67237"/>
                    <a:pt x="67237" y="84686"/>
                    <a:pt x="45714" y="84686"/>
                  </a:cubicBezTo>
                  <a:cubicBezTo>
                    <a:pt x="24190" y="84686"/>
                    <a:pt x="6742" y="67237"/>
                    <a:pt x="6742" y="45714"/>
                  </a:cubicBezTo>
                  <a:cubicBezTo>
                    <a:pt x="6742" y="24190"/>
                    <a:pt x="24190" y="6742"/>
                    <a:pt x="45714" y="6742"/>
                  </a:cubicBezTo>
                  <a:cubicBezTo>
                    <a:pt x="67237" y="6742"/>
                    <a:pt x="84686" y="24190"/>
                    <a:pt x="84686" y="45714"/>
                  </a:cubicBezTo>
                  <a:close/>
                </a:path>
              </a:pathLst>
            </a:custGeom>
            <a:grpFill/>
            <a:ln w="9227" cap="flat">
              <a:noFill/>
              <a:prstDash val="solid"/>
              <a:miter/>
            </a:ln>
          </p:spPr>
          <p:txBody>
            <a:bodyPr rtlCol="0" anchor="ctr"/>
            <a:lstStyle/>
            <a:p>
              <a:endParaRPr lang="el-GR"/>
            </a:p>
          </p:txBody>
        </p:sp>
        <p:sp>
          <p:nvSpPr>
            <p:cNvPr id="42" name="Ελεύθερη σχεδίαση: Σχήμα 41">
              <a:extLst>
                <a:ext uri="{FF2B5EF4-FFF2-40B4-BE49-F238E27FC236}">
                  <a16:creationId xmlns="" xmlns:a16="http://schemas.microsoft.com/office/drawing/2014/main" id="{26460F1A-2B8E-4B77-BC50-2A4AE0BA7F54}"/>
                </a:ext>
              </a:extLst>
            </p:cNvPr>
            <p:cNvSpPr/>
            <p:nvPr/>
          </p:nvSpPr>
          <p:spPr>
            <a:xfrm>
              <a:off x="5761779" y="3040631"/>
              <a:ext cx="640255" cy="760882"/>
            </a:xfrm>
            <a:custGeom>
              <a:avLst/>
              <a:gdLst>
                <a:gd name="connsiteX0" fmla="*/ 424485 w 640254"/>
                <a:gd name="connsiteY0" fmla="*/ 189539 h 760882"/>
                <a:gd name="connsiteX1" fmla="*/ 401288 w 640254"/>
                <a:gd name="connsiteY1" fmla="*/ 200674 h 760882"/>
                <a:gd name="connsiteX2" fmla="*/ 392009 w 640254"/>
                <a:gd name="connsiteY2" fmla="*/ 221088 h 760882"/>
                <a:gd name="connsiteX3" fmla="*/ 400360 w 640254"/>
                <a:gd name="connsiteY3" fmla="*/ 245213 h 760882"/>
                <a:gd name="connsiteX4" fmla="*/ 381802 w 640254"/>
                <a:gd name="connsiteY4" fmla="*/ 263772 h 760882"/>
                <a:gd name="connsiteX5" fmla="*/ 357676 w 640254"/>
                <a:gd name="connsiteY5" fmla="*/ 255420 h 760882"/>
                <a:gd name="connsiteX6" fmla="*/ 337262 w 640254"/>
                <a:gd name="connsiteY6" fmla="*/ 263772 h 760882"/>
                <a:gd name="connsiteX7" fmla="*/ 326128 w 640254"/>
                <a:gd name="connsiteY7" fmla="*/ 286041 h 760882"/>
                <a:gd name="connsiteX8" fmla="*/ 300146 w 640254"/>
                <a:gd name="connsiteY8" fmla="*/ 286041 h 760882"/>
                <a:gd name="connsiteX9" fmla="*/ 289011 w 640254"/>
                <a:gd name="connsiteY9" fmla="*/ 262844 h 760882"/>
                <a:gd name="connsiteX10" fmla="*/ 268597 w 640254"/>
                <a:gd name="connsiteY10" fmla="*/ 254493 h 760882"/>
                <a:gd name="connsiteX11" fmla="*/ 244472 w 640254"/>
                <a:gd name="connsiteY11" fmla="*/ 262844 h 760882"/>
                <a:gd name="connsiteX12" fmla="*/ 225914 w 640254"/>
                <a:gd name="connsiteY12" fmla="*/ 244286 h 760882"/>
                <a:gd name="connsiteX13" fmla="*/ 234265 w 640254"/>
                <a:gd name="connsiteY13" fmla="*/ 220160 h 760882"/>
                <a:gd name="connsiteX14" fmla="*/ 225914 w 640254"/>
                <a:gd name="connsiteY14" fmla="*/ 199746 h 760882"/>
                <a:gd name="connsiteX15" fmla="*/ 202716 w 640254"/>
                <a:gd name="connsiteY15" fmla="*/ 188611 h 760882"/>
                <a:gd name="connsiteX16" fmla="*/ 202716 w 640254"/>
                <a:gd name="connsiteY16" fmla="*/ 162630 h 760882"/>
                <a:gd name="connsiteX17" fmla="*/ 225914 w 640254"/>
                <a:gd name="connsiteY17" fmla="*/ 151495 h 760882"/>
                <a:gd name="connsiteX18" fmla="*/ 234265 w 640254"/>
                <a:gd name="connsiteY18" fmla="*/ 131081 h 760882"/>
                <a:gd name="connsiteX19" fmla="*/ 226842 w 640254"/>
                <a:gd name="connsiteY19" fmla="*/ 106956 h 760882"/>
                <a:gd name="connsiteX20" fmla="*/ 245400 w 640254"/>
                <a:gd name="connsiteY20" fmla="*/ 88397 h 760882"/>
                <a:gd name="connsiteX21" fmla="*/ 269525 w 640254"/>
                <a:gd name="connsiteY21" fmla="*/ 96749 h 760882"/>
                <a:gd name="connsiteX22" fmla="*/ 289939 w 640254"/>
                <a:gd name="connsiteY22" fmla="*/ 88397 h 760882"/>
                <a:gd name="connsiteX23" fmla="*/ 301074 w 640254"/>
                <a:gd name="connsiteY23" fmla="*/ 65200 h 760882"/>
                <a:gd name="connsiteX24" fmla="*/ 327055 w 640254"/>
                <a:gd name="connsiteY24" fmla="*/ 65200 h 760882"/>
                <a:gd name="connsiteX25" fmla="*/ 338190 w 640254"/>
                <a:gd name="connsiteY25" fmla="*/ 87470 h 760882"/>
                <a:gd name="connsiteX26" fmla="*/ 358604 w 640254"/>
                <a:gd name="connsiteY26" fmla="*/ 95821 h 760882"/>
                <a:gd name="connsiteX27" fmla="*/ 382730 w 640254"/>
                <a:gd name="connsiteY27" fmla="*/ 87470 h 760882"/>
                <a:gd name="connsiteX28" fmla="*/ 401288 w 640254"/>
                <a:gd name="connsiteY28" fmla="*/ 106028 h 760882"/>
                <a:gd name="connsiteX29" fmla="*/ 392937 w 640254"/>
                <a:gd name="connsiteY29" fmla="*/ 130153 h 760882"/>
                <a:gd name="connsiteX30" fmla="*/ 401288 w 640254"/>
                <a:gd name="connsiteY30" fmla="*/ 150567 h 760882"/>
                <a:gd name="connsiteX31" fmla="*/ 424485 w 640254"/>
                <a:gd name="connsiteY31" fmla="*/ 161702 h 760882"/>
                <a:gd name="connsiteX32" fmla="*/ 424485 w 640254"/>
                <a:gd name="connsiteY32" fmla="*/ 189539 h 760882"/>
                <a:gd name="connsiteX33" fmla="*/ 307569 w 640254"/>
                <a:gd name="connsiteY33" fmla="*/ 377904 h 760882"/>
                <a:gd name="connsiteX34" fmla="*/ 284372 w 640254"/>
                <a:gd name="connsiteY34" fmla="*/ 389039 h 760882"/>
                <a:gd name="connsiteX35" fmla="*/ 276021 w 640254"/>
                <a:gd name="connsiteY35" fmla="*/ 409453 h 760882"/>
                <a:gd name="connsiteX36" fmla="*/ 283444 w 640254"/>
                <a:gd name="connsiteY36" fmla="*/ 433578 h 760882"/>
                <a:gd name="connsiteX37" fmla="*/ 264886 w 640254"/>
                <a:gd name="connsiteY37" fmla="*/ 452136 h 760882"/>
                <a:gd name="connsiteX38" fmla="*/ 240760 w 640254"/>
                <a:gd name="connsiteY38" fmla="*/ 443785 h 760882"/>
                <a:gd name="connsiteX39" fmla="*/ 220346 w 640254"/>
                <a:gd name="connsiteY39" fmla="*/ 452136 h 760882"/>
                <a:gd name="connsiteX40" fmla="*/ 210139 w 640254"/>
                <a:gd name="connsiteY40" fmla="*/ 474406 h 760882"/>
                <a:gd name="connsiteX41" fmla="*/ 184158 w 640254"/>
                <a:gd name="connsiteY41" fmla="*/ 474406 h 760882"/>
                <a:gd name="connsiteX42" fmla="*/ 173023 w 640254"/>
                <a:gd name="connsiteY42" fmla="*/ 451208 h 760882"/>
                <a:gd name="connsiteX43" fmla="*/ 152609 w 640254"/>
                <a:gd name="connsiteY43" fmla="*/ 442857 h 760882"/>
                <a:gd name="connsiteX44" fmla="*/ 128484 w 640254"/>
                <a:gd name="connsiteY44" fmla="*/ 450281 h 760882"/>
                <a:gd name="connsiteX45" fmla="*/ 109926 w 640254"/>
                <a:gd name="connsiteY45" fmla="*/ 431722 h 760882"/>
                <a:gd name="connsiteX46" fmla="*/ 118277 w 640254"/>
                <a:gd name="connsiteY46" fmla="*/ 407597 h 760882"/>
                <a:gd name="connsiteX47" fmla="*/ 109926 w 640254"/>
                <a:gd name="connsiteY47" fmla="*/ 387183 h 760882"/>
                <a:gd name="connsiteX48" fmla="*/ 86728 w 640254"/>
                <a:gd name="connsiteY48" fmla="*/ 376048 h 760882"/>
                <a:gd name="connsiteX49" fmla="*/ 86728 w 640254"/>
                <a:gd name="connsiteY49" fmla="*/ 350067 h 760882"/>
                <a:gd name="connsiteX50" fmla="*/ 109926 w 640254"/>
                <a:gd name="connsiteY50" fmla="*/ 338932 h 760882"/>
                <a:gd name="connsiteX51" fmla="*/ 118277 w 640254"/>
                <a:gd name="connsiteY51" fmla="*/ 318518 h 760882"/>
                <a:gd name="connsiteX52" fmla="*/ 109926 w 640254"/>
                <a:gd name="connsiteY52" fmla="*/ 294392 h 760882"/>
                <a:gd name="connsiteX53" fmla="*/ 128484 w 640254"/>
                <a:gd name="connsiteY53" fmla="*/ 275834 h 760882"/>
                <a:gd name="connsiteX54" fmla="*/ 152609 w 640254"/>
                <a:gd name="connsiteY54" fmla="*/ 284185 h 760882"/>
                <a:gd name="connsiteX55" fmla="*/ 173023 w 640254"/>
                <a:gd name="connsiteY55" fmla="*/ 275834 h 760882"/>
                <a:gd name="connsiteX56" fmla="*/ 184158 w 640254"/>
                <a:gd name="connsiteY56" fmla="*/ 252637 h 760882"/>
                <a:gd name="connsiteX57" fmla="*/ 211067 w 640254"/>
                <a:gd name="connsiteY57" fmla="*/ 252637 h 760882"/>
                <a:gd name="connsiteX58" fmla="*/ 222202 w 640254"/>
                <a:gd name="connsiteY58" fmla="*/ 275834 h 760882"/>
                <a:gd name="connsiteX59" fmla="*/ 242616 w 640254"/>
                <a:gd name="connsiteY59" fmla="*/ 284185 h 760882"/>
                <a:gd name="connsiteX60" fmla="*/ 266742 w 640254"/>
                <a:gd name="connsiteY60" fmla="*/ 275834 h 760882"/>
                <a:gd name="connsiteX61" fmla="*/ 285300 w 640254"/>
                <a:gd name="connsiteY61" fmla="*/ 294392 h 760882"/>
                <a:gd name="connsiteX62" fmla="*/ 276949 w 640254"/>
                <a:gd name="connsiteY62" fmla="*/ 318518 h 760882"/>
                <a:gd name="connsiteX63" fmla="*/ 285300 w 640254"/>
                <a:gd name="connsiteY63" fmla="*/ 338932 h 760882"/>
                <a:gd name="connsiteX64" fmla="*/ 308497 w 640254"/>
                <a:gd name="connsiteY64" fmla="*/ 350067 h 760882"/>
                <a:gd name="connsiteX65" fmla="*/ 307569 w 640254"/>
                <a:gd name="connsiteY65" fmla="*/ 377904 h 760882"/>
                <a:gd name="connsiteX66" fmla="*/ 307569 w 640254"/>
                <a:gd name="connsiteY66" fmla="*/ 377904 h 760882"/>
                <a:gd name="connsiteX67" fmla="*/ 628625 w 640254"/>
                <a:gd name="connsiteY67" fmla="*/ 412236 h 760882"/>
                <a:gd name="connsiteX68" fmla="*/ 564599 w 640254"/>
                <a:gd name="connsiteY68" fmla="*/ 300888 h 760882"/>
                <a:gd name="connsiteX69" fmla="*/ 564599 w 640254"/>
                <a:gd name="connsiteY69" fmla="*/ 296248 h 760882"/>
                <a:gd name="connsiteX70" fmla="*/ 428197 w 640254"/>
                <a:gd name="connsiteY70" fmla="*/ 45714 h 760882"/>
                <a:gd name="connsiteX71" fmla="*/ 143330 w 640254"/>
                <a:gd name="connsiteY71" fmla="*/ 45714 h 760882"/>
                <a:gd name="connsiteX72" fmla="*/ 6928 w 640254"/>
                <a:gd name="connsiteY72" fmla="*/ 296248 h 760882"/>
                <a:gd name="connsiteX73" fmla="*/ 116421 w 640254"/>
                <a:gd name="connsiteY73" fmla="*/ 520801 h 760882"/>
                <a:gd name="connsiteX74" fmla="*/ 116421 w 640254"/>
                <a:gd name="connsiteY74" fmla="*/ 755561 h 760882"/>
                <a:gd name="connsiteX75" fmla="*/ 409639 w 640254"/>
                <a:gd name="connsiteY75" fmla="*/ 755561 h 760882"/>
                <a:gd name="connsiteX76" fmla="*/ 409639 w 640254"/>
                <a:gd name="connsiteY76" fmla="*/ 644213 h 760882"/>
                <a:gd name="connsiteX77" fmla="*/ 455106 w 640254"/>
                <a:gd name="connsiteY77" fmla="*/ 644213 h 760882"/>
                <a:gd name="connsiteX78" fmla="*/ 533050 w 640254"/>
                <a:gd name="connsiteY78" fmla="*/ 611736 h 760882"/>
                <a:gd name="connsiteX79" fmla="*/ 564599 w 640254"/>
                <a:gd name="connsiteY79" fmla="*/ 532864 h 760882"/>
                <a:gd name="connsiteX80" fmla="*/ 564599 w 640254"/>
                <a:gd name="connsiteY80" fmla="*/ 477190 h 760882"/>
                <a:gd name="connsiteX81" fmla="*/ 605427 w 640254"/>
                <a:gd name="connsiteY81" fmla="*/ 477190 h 760882"/>
                <a:gd name="connsiteX82" fmla="*/ 628625 w 640254"/>
                <a:gd name="connsiteY82" fmla="*/ 412236 h 76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40254" h="760882">
                  <a:moveTo>
                    <a:pt x="424485" y="189539"/>
                  </a:moveTo>
                  <a:lnTo>
                    <a:pt x="401288" y="200674"/>
                  </a:lnTo>
                  <a:cubicBezTo>
                    <a:pt x="399432" y="208097"/>
                    <a:pt x="395720" y="214593"/>
                    <a:pt x="392009" y="221088"/>
                  </a:cubicBezTo>
                  <a:lnTo>
                    <a:pt x="400360" y="245213"/>
                  </a:lnTo>
                  <a:lnTo>
                    <a:pt x="381802" y="263772"/>
                  </a:lnTo>
                  <a:lnTo>
                    <a:pt x="357676" y="255420"/>
                  </a:lnTo>
                  <a:cubicBezTo>
                    <a:pt x="351181" y="259132"/>
                    <a:pt x="344686" y="261916"/>
                    <a:pt x="337262" y="263772"/>
                  </a:cubicBezTo>
                  <a:lnTo>
                    <a:pt x="326128" y="286041"/>
                  </a:lnTo>
                  <a:lnTo>
                    <a:pt x="300146" y="286041"/>
                  </a:lnTo>
                  <a:lnTo>
                    <a:pt x="289011" y="262844"/>
                  </a:lnTo>
                  <a:cubicBezTo>
                    <a:pt x="281588" y="260988"/>
                    <a:pt x="275093" y="258204"/>
                    <a:pt x="268597" y="254493"/>
                  </a:cubicBezTo>
                  <a:lnTo>
                    <a:pt x="244472" y="262844"/>
                  </a:lnTo>
                  <a:lnTo>
                    <a:pt x="225914" y="244286"/>
                  </a:lnTo>
                  <a:lnTo>
                    <a:pt x="234265" y="220160"/>
                  </a:lnTo>
                  <a:cubicBezTo>
                    <a:pt x="230553" y="213665"/>
                    <a:pt x="227770" y="207169"/>
                    <a:pt x="225914" y="199746"/>
                  </a:cubicBezTo>
                  <a:lnTo>
                    <a:pt x="202716" y="188611"/>
                  </a:lnTo>
                  <a:lnTo>
                    <a:pt x="202716" y="162630"/>
                  </a:lnTo>
                  <a:lnTo>
                    <a:pt x="225914" y="151495"/>
                  </a:lnTo>
                  <a:cubicBezTo>
                    <a:pt x="227770" y="144072"/>
                    <a:pt x="230553" y="137576"/>
                    <a:pt x="234265" y="131081"/>
                  </a:cubicBezTo>
                  <a:lnTo>
                    <a:pt x="226842" y="106956"/>
                  </a:lnTo>
                  <a:lnTo>
                    <a:pt x="245400" y="88397"/>
                  </a:lnTo>
                  <a:lnTo>
                    <a:pt x="269525" y="96749"/>
                  </a:lnTo>
                  <a:cubicBezTo>
                    <a:pt x="276021" y="93037"/>
                    <a:pt x="282516" y="90253"/>
                    <a:pt x="289939" y="88397"/>
                  </a:cubicBezTo>
                  <a:lnTo>
                    <a:pt x="301074" y="65200"/>
                  </a:lnTo>
                  <a:lnTo>
                    <a:pt x="327055" y="65200"/>
                  </a:lnTo>
                  <a:lnTo>
                    <a:pt x="338190" y="87470"/>
                  </a:lnTo>
                  <a:cubicBezTo>
                    <a:pt x="345614" y="89325"/>
                    <a:pt x="352109" y="92109"/>
                    <a:pt x="358604" y="95821"/>
                  </a:cubicBezTo>
                  <a:lnTo>
                    <a:pt x="382730" y="87470"/>
                  </a:lnTo>
                  <a:lnTo>
                    <a:pt x="401288" y="106028"/>
                  </a:lnTo>
                  <a:lnTo>
                    <a:pt x="392937" y="130153"/>
                  </a:lnTo>
                  <a:cubicBezTo>
                    <a:pt x="396648" y="136649"/>
                    <a:pt x="399432" y="143144"/>
                    <a:pt x="401288" y="150567"/>
                  </a:cubicBezTo>
                  <a:lnTo>
                    <a:pt x="424485" y="161702"/>
                  </a:lnTo>
                  <a:lnTo>
                    <a:pt x="424485" y="189539"/>
                  </a:lnTo>
                  <a:close/>
                  <a:moveTo>
                    <a:pt x="307569" y="377904"/>
                  </a:moveTo>
                  <a:lnTo>
                    <a:pt x="284372" y="389039"/>
                  </a:lnTo>
                  <a:cubicBezTo>
                    <a:pt x="282516" y="396462"/>
                    <a:pt x="279732" y="402957"/>
                    <a:pt x="276021" y="409453"/>
                  </a:cubicBezTo>
                  <a:lnTo>
                    <a:pt x="283444" y="433578"/>
                  </a:lnTo>
                  <a:lnTo>
                    <a:pt x="264886" y="452136"/>
                  </a:lnTo>
                  <a:lnTo>
                    <a:pt x="240760" y="443785"/>
                  </a:lnTo>
                  <a:cubicBezTo>
                    <a:pt x="234265" y="447497"/>
                    <a:pt x="227770" y="450281"/>
                    <a:pt x="220346" y="452136"/>
                  </a:cubicBezTo>
                  <a:lnTo>
                    <a:pt x="210139" y="474406"/>
                  </a:lnTo>
                  <a:lnTo>
                    <a:pt x="184158" y="474406"/>
                  </a:lnTo>
                  <a:lnTo>
                    <a:pt x="173023" y="451208"/>
                  </a:lnTo>
                  <a:cubicBezTo>
                    <a:pt x="165600" y="449353"/>
                    <a:pt x="159105" y="446569"/>
                    <a:pt x="152609" y="442857"/>
                  </a:cubicBezTo>
                  <a:lnTo>
                    <a:pt x="128484" y="450281"/>
                  </a:lnTo>
                  <a:lnTo>
                    <a:pt x="109926" y="431722"/>
                  </a:lnTo>
                  <a:lnTo>
                    <a:pt x="118277" y="407597"/>
                  </a:lnTo>
                  <a:cubicBezTo>
                    <a:pt x="114565" y="401102"/>
                    <a:pt x="111781" y="394606"/>
                    <a:pt x="109926" y="387183"/>
                  </a:cubicBezTo>
                  <a:lnTo>
                    <a:pt x="86728" y="376048"/>
                  </a:lnTo>
                  <a:lnTo>
                    <a:pt x="86728" y="350067"/>
                  </a:lnTo>
                  <a:lnTo>
                    <a:pt x="109926" y="338932"/>
                  </a:lnTo>
                  <a:cubicBezTo>
                    <a:pt x="111781" y="331509"/>
                    <a:pt x="114565" y="325013"/>
                    <a:pt x="118277" y="318518"/>
                  </a:cubicBezTo>
                  <a:lnTo>
                    <a:pt x="109926" y="294392"/>
                  </a:lnTo>
                  <a:lnTo>
                    <a:pt x="128484" y="275834"/>
                  </a:lnTo>
                  <a:lnTo>
                    <a:pt x="152609" y="284185"/>
                  </a:lnTo>
                  <a:cubicBezTo>
                    <a:pt x="159105" y="280474"/>
                    <a:pt x="165600" y="277690"/>
                    <a:pt x="173023" y="275834"/>
                  </a:cubicBezTo>
                  <a:lnTo>
                    <a:pt x="184158" y="252637"/>
                  </a:lnTo>
                  <a:lnTo>
                    <a:pt x="211067" y="252637"/>
                  </a:lnTo>
                  <a:lnTo>
                    <a:pt x="222202" y="275834"/>
                  </a:lnTo>
                  <a:cubicBezTo>
                    <a:pt x="229625" y="277690"/>
                    <a:pt x="236121" y="280474"/>
                    <a:pt x="242616" y="284185"/>
                  </a:cubicBezTo>
                  <a:lnTo>
                    <a:pt x="266742" y="275834"/>
                  </a:lnTo>
                  <a:lnTo>
                    <a:pt x="285300" y="294392"/>
                  </a:lnTo>
                  <a:lnTo>
                    <a:pt x="276949" y="318518"/>
                  </a:lnTo>
                  <a:cubicBezTo>
                    <a:pt x="280660" y="325013"/>
                    <a:pt x="283444" y="331509"/>
                    <a:pt x="285300" y="338932"/>
                  </a:cubicBezTo>
                  <a:lnTo>
                    <a:pt x="308497" y="350067"/>
                  </a:lnTo>
                  <a:lnTo>
                    <a:pt x="307569" y="377904"/>
                  </a:lnTo>
                  <a:lnTo>
                    <a:pt x="307569" y="377904"/>
                  </a:lnTo>
                  <a:close/>
                  <a:moveTo>
                    <a:pt x="628625" y="412236"/>
                  </a:moveTo>
                  <a:lnTo>
                    <a:pt x="564599" y="300888"/>
                  </a:lnTo>
                  <a:lnTo>
                    <a:pt x="564599" y="296248"/>
                  </a:lnTo>
                  <a:cubicBezTo>
                    <a:pt x="568311" y="194179"/>
                    <a:pt x="516348" y="98604"/>
                    <a:pt x="428197" y="45714"/>
                  </a:cubicBezTo>
                  <a:cubicBezTo>
                    <a:pt x="340046" y="-6249"/>
                    <a:pt x="231481" y="-6249"/>
                    <a:pt x="143330" y="45714"/>
                  </a:cubicBezTo>
                  <a:cubicBezTo>
                    <a:pt x="55179" y="97677"/>
                    <a:pt x="3217" y="194179"/>
                    <a:pt x="6928" y="296248"/>
                  </a:cubicBezTo>
                  <a:cubicBezTo>
                    <a:pt x="6928" y="384399"/>
                    <a:pt x="46828" y="466983"/>
                    <a:pt x="116421" y="520801"/>
                  </a:cubicBezTo>
                  <a:lnTo>
                    <a:pt x="116421" y="755561"/>
                  </a:lnTo>
                  <a:lnTo>
                    <a:pt x="409639" y="755561"/>
                  </a:lnTo>
                  <a:lnTo>
                    <a:pt x="409639" y="644213"/>
                  </a:lnTo>
                  <a:lnTo>
                    <a:pt x="455106" y="644213"/>
                  </a:lnTo>
                  <a:cubicBezTo>
                    <a:pt x="484799" y="644213"/>
                    <a:pt x="512636" y="632150"/>
                    <a:pt x="533050" y="611736"/>
                  </a:cubicBezTo>
                  <a:cubicBezTo>
                    <a:pt x="553464" y="590394"/>
                    <a:pt x="564599" y="562557"/>
                    <a:pt x="564599" y="532864"/>
                  </a:cubicBezTo>
                  <a:lnTo>
                    <a:pt x="564599" y="477190"/>
                  </a:lnTo>
                  <a:lnTo>
                    <a:pt x="605427" y="477190"/>
                  </a:lnTo>
                  <a:cubicBezTo>
                    <a:pt x="629553" y="474406"/>
                    <a:pt x="650894" y="446569"/>
                    <a:pt x="628625" y="412236"/>
                  </a:cubicBezTo>
                  <a:close/>
                </a:path>
              </a:pathLst>
            </a:custGeom>
            <a:grpFill/>
            <a:ln w="9227" cap="flat">
              <a:noFill/>
              <a:prstDash val="solid"/>
              <a:miter/>
            </a:ln>
          </p:spPr>
          <p:txBody>
            <a:bodyPr rtlCol="0" anchor="ctr"/>
            <a:lstStyle/>
            <a:p>
              <a:endParaRPr lang="el-GR"/>
            </a:p>
          </p:txBody>
        </p:sp>
      </p:grpSp>
      <p:grpSp>
        <p:nvGrpSpPr>
          <p:cNvPr id="45" name="Γραφικό 43" descr="Ομάδα">
            <a:extLst>
              <a:ext uri="{FF2B5EF4-FFF2-40B4-BE49-F238E27FC236}">
                <a16:creationId xmlns="" xmlns:a16="http://schemas.microsoft.com/office/drawing/2014/main" id="{69F56CF1-062C-4214-A79D-CEA34633EAA4}"/>
              </a:ext>
            </a:extLst>
          </p:cNvPr>
          <p:cNvGrpSpPr/>
          <p:nvPr/>
        </p:nvGrpSpPr>
        <p:grpSpPr>
          <a:xfrm>
            <a:off x="9116120" y="2845818"/>
            <a:ext cx="533616" cy="409376"/>
            <a:chOff x="5638800" y="2971800"/>
            <a:chExt cx="914400" cy="914400"/>
          </a:xfrm>
          <a:solidFill>
            <a:schemeClr val="tx1">
              <a:lumMod val="75000"/>
              <a:lumOff val="25000"/>
            </a:schemeClr>
          </a:solidFill>
        </p:grpSpPr>
        <p:sp>
          <p:nvSpPr>
            <p:cNvPr id="46" name="Ελεύθερη σχεδίαση: Σχήμα 45">
              <a:extLst>
                <a:ext uri="{FF2B5EF4-FFF2-40B4-BE49-F238E27FC236}">
                  <a16:creationId xmlns="" xmlns:a16="http://schemas.microsoft.com/office/drawing/2014/main" id="{BC8FC8B9-1D2F-49A9-9DB5-90D5FB4849A8}"/>
                </a:ext>
              </a:extLst>
            </p:cNvPr>
            <p:cNvSpPr/>
            <p:nvPr/>
          </p:nvSpPr>
          <p:spPr>
            <a:xfrm>
              <a:off x="626030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47" name="Ελεύθερη σχεδίαση: Σχήμα 46">
              <a:extLst>
                <a:ext uri="{FF2B5EF4-FFF2-40B4-BE49-F238E27FC236}">
                  <a16:creationId xmlns="" xmlns:a16="http://schemas.microsoft.com/office/drawing/2014/main" id="{B1EFC026-E111-4DF5-9A9E-A4FB48801B52}"/>
                </a:ext>
              </a:extLst>
            </p:cNvPr>
            <p:cNvSpPr/>
            <p:nvPr/>
          </p:nvSpPr>
          <p:spPr>
            <a:xfrm>
              <a:off x="578405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48" name="Ελεύθερη σχεδίαση: Σχήμα 47">
              <a:extLst>
                <a:ext uri="{FF2B5EF4-FFF2-40B4-BE49-F238E27FC236}">
                  <a16:creationId xmlns="" xmlns:a16="http://schemas.microsoft.com/office/drawing/2014/main" id="{1C8FF491-6C27-419C-B5B5-DF5344B01C5C}"/>
                </a:ext>
              </a:extLst>
            </p:cNvPr>
            <p:cNvSpPr/>
            <p:nvPr/>
          </p:nvSpPr>
          <p:spPr>
            <a:xfrm>
              <a:off x="6022181"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49" name="Ελεύθερη σχεδίαση: Σχήμα 48">
              <a:extLst>
                <a:ext uri="{FF2B5EF4-FFF2-40B4-BE49-F238E27FC236}">
                  <a16:creationId xmlns="" xmlns:a16="http://schemas.microsoft.com/office/drawing/2014/main" id="{C8918B57-959A-4237-A8CA-921DA5B8FBB2}"/>
                </a:ext>
              </a:extLst>
            </p:cNvPr>
            <p:cNvSpPr/>
            <p:nvPr/>
          </p:nvSpPr>
          <p:spPr>
            <a:xfrm>
              <a:off x="5920250" y="3205639"/>
              <a:ext cx="352425" cy="600075"/>
            </a:xfrm>
            <a:custGeom>
              <a:avLst/>
              <a:gdLst>
                <a:gd name="connsiteX0" fmla="*/ 345295 w 352425"/>
                <a:gd name="connsiteY0" fmla="*/ 230981 h 600075"/>
                <a:gd name="connsiteX1" fmla="*/ 302432 w 352425"/>
                <a:gd name="connsiteY1" fmla="*/ 72866 h 600075"/>
                <a:gd name="connsiteX2" fmla="*/ 293860 w 352425"/>
                <a:gd name="connsiteY2" fmla="*/ 57626 h 600075"/>
                <a:gd name="connsiteX3" fmla="*/ 228137 w 352425"/>
                <a:gd name="connsiteY3" fmla="*/ 15716 h 600075"/>
                <a:gd name="connsiteX4" fmla="*/ 176702 w 352425"/>
                <a:gd name="connsiteY4" fmla="*/ 7144 h 600075"/>
                <a:gd name="connsiteX5" fmla="*/ 125267 w 352425"/>
                <a:gd name="connsiteY5" fmla="*/ 15716 h 600075"/>
                <a:gd name="connsiteX6" fmla="*/ 59545 w 352425"/>
                <a:gd name="connsiteY6" fmla="*/ 57626 h 600075"/>
                <a:gd name="connsiteX7" fmla="*/ 50972 w 352425"/>
                <a:gd name="connsiteY7" fmla="*/ 72866 h 600075"/>
                <a:gd name="connsiteX8" fmla="*/ 8110 w 352425"/>
                <a:gd name="connsiteY8" fmla="*/ 230981 h 600075"/>
                <a:gd name="connsiteX9" fmla="*/ 28112 w 352425"/>
                <a:gd name="connsiteY9" fmla="*/ 267176 h 600075"/>
                <a:gd name="connsiteX10" fmla="*/ 35732 w 352425"/>
                <a:gd name="connsiteY10" fmla="*/ 268129 h 600075"/>
                <a:gd name="connsiteX11" fmla="*/ 63355 w 352425"/>
                <a:gd name="connsiteY11" fmla="*/ 247174 h 600075"/>
                <a:gd name="connsiteX12" fmla="*/ 101455 w 352425"/>
                <a:gd name="connsiteY12" fmla="*/ 108109 h 600075"/>
                <a:gd name="connsiteX13" fmla="*/ 101455 w 352425"/>
                <a:gd name="connsiteY13" fmla="*/ 592931 h 600075"/>
                <a:gd name="connsiteX14" fmla="*/ 158605 w 352425"/>
                <a:gd name="connsiteY14" fmla="*/ 592931 h 600075"/>
                <a:gd name="connsiteX15" fmla="*/ 158605 w 352425"/>
                <a:gd name="connsiteY15" fmla="*/ 320516 h 600075"/>
                <a:gd name="connsiteX16" fmla="*/ 196705 w 352425"/>
                <a:gd name="connsiteY16" fmla="*/ 320516 h 600075"/>
                <a:gd name="connsiteX17" fmla="*/ 196705 w 352425"/>
                <a:gd name="connsiteY17" fmla="*/ 591979 h 600075"/>
                <a:gd name="connsiteX18" fmla="*/ 253855 w 352425"/>
                <a:gd name="connsiteY18" fmla="*/ 591979 h 600075"/>
                <a:gd name="connsiteX19" fmla="*/ 253855 w 352425"/>
                <a:gd name="connsiteY19" fmla="*/ 108109 h 600075"/>
                <a:gd name="connsiteX20" fmla="*/ 291955 w 352425"/>
                <a:gd name="connsiteY20" fmla="*/ 247174 h 600075"/>
                <a:gd name="connsiteX21" fmla="*/ 319577 w 352425"/>
                <a:gd name="connsiteY21" fmla="*/ 268129 h 600075"/>
                <a:gd name="connsiteX22" fmla="*/ 327197 w 352425"/>
                <a:gd name="connsiteY22" fmla="*/ 267176 h 600075"/>
                <a:gd name="connsiteX23" fmla="*/ 345295 w 352425"/>
                <a:gd name="connsiteY23"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425" h="600075">
                  <a:moveTo>
                    <a:pt x="345295" y="230981"/>
                  </a:moveTo>
                  <a:lnTo>
                    <a:pt x="302432" y="72866"/>
                  </a:lnTo>
                  <a:cubicBezTo>
                    <a:pt x="300527" y="67151"/>
                    <a:pt x="297670" y="61436"/>
                    <a:pt x="293860" y="57626"/>
                  </a:cubicBezTo>
                  <a:cubicBezTo>
                    <a:pt x="275762" y="38576"/>
                    <a:pt x="252902" y="24289"/>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0981"/>
                  </a:lnTo>
                  <a:cubicBezTo>
                    <a:pt x="4300" y="246221"/>
                    <a:pt x="11920" y="263366"/>
                    <a:pt x="28112" y="267176"/>
                  </a:cubicBezTo>
                  <a:cubicBezTo>
                    <a:pt x="30970" y="268129"/>
                    <a:pt x="32875" y="268129"/>
                    <a:pt x="35732" y="268129"/>
                  </a:cubicBezTo>
                  <a:cubicBezTo>
                    <a:pt x="48115" y="268129"/>
                    <a:pt x="59545" y="259556"/>
                    <a:pt x="63355" y="247174"/>
                  </a:cubicBezTo>
                  <a:lnTo>
                    <a:pt x="101455" y="108109"/>
                  </a:lnTo>
                  <a:lnTo>
                    <a:pt x="101455" y="592931"/>
                  </a:lnTo>
                  <a:lnTo>
                    <a:pt x="158605" y="592931"/>
                  </a:lnTo>
                  <a:lnTo>
                    <a:pt x="158605" y="320516"/>
                  </a:lnTo>
                  <a:lnTo>
                    <a:pt x="196705" y="320516"/>
                  </a:lnTo>
                  <a:lnTo>
                    <a:pt x="196705" y="591979"/>
                  </a:lnTo>
                  <a:lnTo>
                    <a:pt x="253855" y="591979"/>
                  </a:lnTo>
                  <a:lnTo>
                    <a:pt x="253855" y="108109"/>
                  </a:lnTo>
                  <a:lnTo>
                    <a:pt x="291955" y="247174"/>
                  </a:lnTo>
                  <a:cubicBezTo>
                    <a:pt x="295765" y="259556"/>
                    <a:pt x="307195" y="268129"/>
                    <a:pt x="319577" y="268129"/>
                  </a:cubicBezTo>
                  <a:cubicBezTo>
                    <a:pt x="322435" y="268129"/>
                    <a:pt x="324340" y="268129"/>
                    <a:pt x="327197" y="267176"/>
                  </a:cubicBezTo>
                  <a:cubicBezTo>
                    <a:pt x="340532" y="263366"/>
                    <a:pt x="349105" y="246221"/>
                    <a:pt x="345295" y="230981"/>
                  </a:cubicBezTo>
                  <a:close/>
                </a:path>
              </a:pathLst>
            </a:custGeom>
            <a:grpFill/>
            <a:ln w="9525" cap="flat">
              <a:noFill/>
              <a:prstDash val="solid"/>
              <a:miter/>
            </a:ln>
          </p:spPr>
          <p:txBody>
            <a:bodyPr rtlCol="0" anchor="ctr"/>
            <a:lstStyle/>
            <a:p>
              <a:endParaRPr lang="el-GR"/>
            </a:p>
          </p:txBody>
        </p:sp>
        <p:sp>
          <p:nvSpPr>
            <p:cNvPr id="50" name="Ελεύθερη σχεδίαση: Σχήμα 49">
              <a:extLst>
                <a:ext uri="{FF2B5EF4-FFF2-40B4-BE49-F238E27FC236}">
                  <a16:creationId xmlns="" xmlns:a16="http://schemas.microsoft.com/office/drawing/2014/main" id="{CAFB5A96-B359-4A79-BE3A-2D433E1E5D97}"/>
                </a:ext>
              </a:extLst>
            </p:cNvPr>
            <p:cNvSpPr/>
            <p:nvPr/>
          </p:nvSpPr>
          <p:spPr>
            <a:xfrm>
              <a:off x="5680220" y="3204686"/>
              <a:ext cx="285750" cy="600075"/>
            </a:xfrm>
            <a:custGeom>
              <a:avLst/>
              <a:gdLst>
                <a:gd name="connsiteX0" fmla="*/ 228137 w 285750"/>
                <a:gd name="connsiteY0" fmla="*/ 227171 h 600075"/>
                <a:gd name="connsiteX1" fmla="*/ 271000 w 285750"/>
                <a:gd name="connsiteY1" fmla="*/ 69056 h 600075"/>
                <a:gd name="connsiteX2" fmla="*/ 282430 w 285750"/>
                <a:gd name="connsiteY2" fmla="*/ 46196 h 600075"/>
                <a:gd name="connsiteX3" fmla="*/ 228137 w 285750"/>
                <a:gd name="connsiteY3" fmla="*/ 15716 h 600075"/>
                <a:gd name="connsiteX4" fmla="*/ 176702 w 285750"/>
                <a:gd name="connsiteY4" fmla="*/ 7144 h 600075"/>
                <a:gd name="connsiteX5" fmla="*/ 125267 w 285750"/>
                <a:gd name="connsiteY5" fmla="*/ 15716 h 600075"/>
                <a:gd name="connsiteX6" fmla="*/ 59545 w 285750"/>
                <a:gd name="connsiteY6" fmla="*/ 57626 h 600075"/>
                <a:gd name="connsiteX7" fmla="*/ 50972 w 285750"/>
                <a:gd name="connsiteY7" fmla="*/ 72866 h 600075"/>
                <a:gd name="connsiteX8" fmla="*/ 8110 w 285750"/>
                <a:gd name="connsiteY8" fmla="*/ 231934 h 600075"/>
                <a:gd name="connsiteX9" fmla="*/ 28112 w 285750"/>
                <a:gd name="connsiteY9" fmla="*/ 268129 h 600075"/>
                <a:gd name="connsiteX10" fmla="*/ 35732 w 285750"/>
                <a:gd name="connsiteY10" fmla="*/ 269081 h 600075"/>
                <a:gd name="connsiteX11" fmla="*/ 63355 w 285750"/>
                <a:gd name="connsiteY11" fmla="*/ 248126 h 600075"/>
                <a:gd name="connsiteX12" fmla="*/ 101455 w 285750"/>
                <a:gd name="connsiteY12" fmla="*/ 109061 h 600075"/>
                <a:gd name="connsiteX13" fmla="*/ 101455 w 285750"/>
                <a:gd name="connsiteY13" fmla="*/ 593884 h 600075"/>
                <a:gd name="connsiteX14" fmla="*/ 158605 w 285750"/>
                <a:gd name="connsiteY14" fmla="*/ 593884 h 600075"/>
                <a:gd name="connsiteX15" fmla="*/ 158605 w 285750"/>
                <a:gd name="connsiteY15" fmla="*/ 321469 h 600075"/>
                <a:gd name="connsiteX16" fmla="*/ 196705 w 285750"/>
                <a:gd name="connsiteY16" fmla="*/ 321469 h 600075"/>
                <a:gd name="connsiteX17" fmla="*/ 196705 w 285750"/>
                <a:gd name="connsiteY17" fmla="*/ 592931 h 600075"/>
                <a:gd name="connsiteX18" fmla="*/ 253855 w 285750"/>
                <a:gd name="connsiteY18" fmla="*/ 592931 h 600075"/>
                <a:gd name="connsiteX19" fmla="*/ 253855 w 285750"/>
                <a:gd name="connsiteY19" fmla="*/ 284321 h 600075"/>
                <a:gd name="connsiteX20" fmla="*/ 228137 w 285750"/>
                <a:gd name="connsiteY20" fmla="*/ 22717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28137" y="227171"/>
                  </a:moveTo>
                  <a:lnTo>
                    <a:pt x="271000" y="69056"/>
                  </a:lnTo>
                  <a:cubicBezTo>
                    <a:pt x="272905" y="60484"/>
                    <a:pt x="277667" y="52864"/>
                    <a:pt x="282430" y="46196"/>
                  </a:cubicBezTo>
                  <a:cubicBezTo>
                    <a:pt x="267190" y="32861"/>
                    <a:pt x="248140" y="22384"/>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1934"/>
                  </a:lnTo>
                  <a:cubicBezTo>
                    <a:pt x="4300" y="247174"/>
                    <a:pt x="11920" y="264319"/>
                    <a:pt x="28112" y="268129"/>
                  </a:cubicBezTo>
                  <a:cubicBezTo>
                    <a:pt x="30970" y="269081"/>
                    <a:pt x="32875" y="269081"/>
                    <a:pt x="35732" y="269081"/>
                  </a:cubicBezTo>
                  <a:cubicBezTo>
                    <a:pt x="48115" y="269081"/>
                    <a:pt x="59545" y="260509"/>
                    <a:pt x="63355" y="248126"/>
                  </a:cubicBezTo>
                  <a:lnTo>
                    <a:pt x="101455" y="109061"/>
                  </a:lnTo>
                  <a:lnTo>
                    <a:pt x="101455" y="593884"/>
                  </a:lnTo>
                  <a:lnTo>
                    <a:pt x="158605" y="593884"/>
                  </a:lnTo>
                  <a:lnTo>
                    <a:pt x="158605" y="321469"/>
                  </a:lnTo>
                  <a:lnTo>
                    <a:pt x="196705" y="321469"/>
                  </a:lnTo>
                  <a:lnTo>
                    <a:pt x="196705" y="592931"/>
                  </a:lnTo>
                  <a:lnTo>
                    <a:pt x="253855" y="592931"/>
                  </a:lnTo>
                  <a:lnTo>
                    <a:pt x="253855" y="284321"/>
                  </a:lnTo>
                  <a:cubicBezTo>
                    <a:pt x="233852" y="274796"/>
                    <a:pt x="222422" y="250984"/>
                    <a:pt x="228137" y="227171"/>
                  </a:cubicBezTo>
                  <a:close/>
                </a:path>
              </a:pathLst>
            </a:custGeom>
            <a:grpFill/>
            <a:ln w="9525" cap="flat">
              <a:noFill/>
              <a:prstDash val="solid"/>
              <a:miter/>
            </a:ln>
          </p:spPr>
          <p:txBody>
            <a:bodyPr rtlCol="0" anchor="ctr"/>
            <a:lstStyle/>
            <a:p>
              <a:endParaRPr lang="el-GR"/>
            </a:p>
          </p:txBody>
        </p:sp>
        <p:sp>
          <p:nvSpPr>
            <p:cNvPr id="51" name="Ελεύθερη σχεδίαση: Σχήμα 50">
              <a:extLst>
                <a:ext uri="{FF2B5EF4-FFF2-40B4-BE49-F238E27FC236}">
                  <a16:creationId xmlns="" xmlns:a16="http://schemas.microsoft.com/office/drawing/2014/main" id="{59F90156-D1EF-4F41-A960-E349B6B8E6D2}"/>
                </a:ext>
              </a:extLst>
            </p:cNvPr>
            <p:cNvSpPr/>
            <p:nvPr/>
          </p:nvSpPr>
          <p:spPr>
            <a:xfrm>
              <a:off x="6221254" y="3205639"/>
              <a:ext cx="285750" cy="600075"/>
            </a:xfrm>
            <a:custGeom>
              <a:avLst/>
              <a:gdLst>
                <a:gd name="connsiteX0" fmla="*/ 282416 w 285750"/>
                <a:gd name="connsiteY0" fmla="*/ 230981 h 600075"/>
                <a:gd name="connsiteX1" fmla="*/ 238601 w 285750"/>
                <a:gd name="connsiteY1" fmla="*/ 72866 h 600075"/>
                <a:gd name="connsiteX2" fmla="*/ 230029 w 285750"/>
                <a:gd name="connsiteY2" fmla="*/ 57626 h 600075"/>
                <a:gd name="connsiteX3" fmla="*/ 164306 w 285750"/>
                <a:gd name="connsiteY3" fmla="*/ 15716 h 600075"/>
                <a:gd name="connsiteX4" fmla="*/ 112871 w 285750"/>
                <a:gd name="connsiteY4" fmla="*/ 7144 h 600075"/>
                <a:gd name="connsiteX5" fmla="*/ 61436 w 285750"/>
                <a:gd name="connsiteY5" fmla="*/ 15716 h 600075"/>
                <a:gd name="connsiteX6" fmla="*/ 7144 w 285750"/>
                <a:gd name="connsiteY6" fmla="*/ 46196 h 600075"/>
                <a:gd name="connsiteX7" fmla="*/ 18574 w 285750"/>
                <a:gd name="connsiteY7" fmla="*/ 68104 h 600075"/>
                <a:gd name="connsiteX8" fmla="*/ 61436 w 285750"/>
                <a:gd name="connsiteY8" fmla="*/ 226219 h 600075"/>
                <a:gd name="connsiteX9" fmla="*/ 35719 w 285750"/>
                <a:gd name="connsiteY9" fmla="*/ 283369 h 600075"/>
                <a:gd name="connsiteX10" fmla="*/ 35719 w 285750"/>
                <a:gd name="connsiteY10" fmla="*/ 592931 h 600075"/>
                <a:gd name="connsiteX11" fmla="*/ 92869 w 285750"/>
                <a:gd name="connsiteY11" fmla="*/ 592931 h 600075"/>
                <a:gd name="connsiteX12" fmla="*/ 92869 w 285750"/>
                <a:gd name="connsiteY12" fmla="*/ 320516 h 600075"/>
                <a:gd name="connsiteX13" fmla="*/ 130969 w 285750"/>
                <a:gd name="connsiteY13" fmla="*/ 320516 h 600075"/>
                <a:gd name="connsiteX14" fmla="*/ 130969 w 285750"/>
                <a:gd name="connsiteY14" fmla="*/ 591979 h 600075"/>
                <a:gd name="connsiteX15" fmla="*/ 188119 w 285750"/>
                <a:gd name="connsiteY15" fmla="*/ 591979 h 600075"/>
                <a:gd name="connsiteX16" fmla="*/ 188119 w 285750"/>
                <a:gd name="connsiteY16" fmla="*/ 108109 h 600075"/>
                <a:gd name="connsiteX17" fmla="*/ 226219 w 285750"/>
                <a:gd name="connsiteY17" fmla="*/ 247174 h 600075"/>
                <a:gd name="connsiteX18" fmla="*/ 253841 w 285750"/>
                <a:gd name="connsiteY18" fmla="*/ 268129 h 600075"/>
                <a:gd name="connsiteX19" fmla="*/ 261461 w 285750"/>
                <a:gd name="connsiteY19" fmla="*/ 267176 h 600075"/>
                <a:gd name="connsiteX20" fmla="*/ 282416 w 285750"/>
                <a:gd name="connsiteY20"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82416" y="230981"/>
                  </a:moveTo>
                  <a:lnTo>
                    <a:pt x="238601" y="72866"/>
                  </a:lnTo>
                  <a:cubicBezTo>
                    <a:pt x="236696" y="67151"/>
                    <a:pt x="233839" y="61436"/>
                    <a:pt x="230029" y="57626"/>
                  </a:cubicBezTo>
                  <a:cubicBezTo>
                    <a:pt x="211931" y="38576"/>
                    <a:pt x="189071" y="24289"/>
                    <a:pt x="164306" y="15716"/>
                  </a:cubicBezTo>
                  <a:cubicBezTo>
                    <a:pt x="148114" y="10001"/>
                    <a:pt x="130969" y="7144"/>
                    <a:pt x="112871" y="7144"/>
                  </a:cubicBezTo>
                  <a:cubicBezTo>
                    <a:pt x="94774" y="7144"/>
                    <a:pt x="77629" y="10001"/>
                    <a:pt x="61436" y="15716"/>
                  </a:cubicBezTo>
                  <a:cubicBezTo>
                    <a:pt x="41434" y="22384"/>
                    <a:pt x="23336" y="32861"/>
                    <a:pt x="7144" y="46196"/>
                  </a:cubicBezTo>
                  <a:cubicBezTo>
                    <a:pt x="12859" y="52864"/>
                    <a:pt x="16669" y="60484"/>
                    <a:pt x="18574" y="68104"/>
                  </a:cubicBezTo>
                  <a:lnTo>
                    <a:pt x="61436" y="226219"/>
                  </a:lnTo>
                  <a:cubicBezTo>
                    <a:pt x="68104" y="250031"/>
                    <a:pt x="55721" y="273844"/>
                    <a:pt x="35719" y="283369"/>
                  </a:cubicBezTo>
                  <a:lnTo>
                    <a:pt x="35719" y="592931"/>
                  </a:lnTo>
                  <a:lnTo>
                    <a:pt x="92869" y="592931"/>
                  </a:lnTo>
                  <a:lnTo>
                    <a:pt x="92869" y="320516"/>
                  </a:lnTo>
                  <a:lnTo>
                    <a:pt x="130969" y="320516"/>
                  </a:lnTo>
                  <a:lnTo>
                    <a:pt x="130969" y="591979"/>
                  </a:lnTo>
                  <a:lnTo>
                    <a:pt x="188119" y="591979"/>
                  </a:lnTo>
                  <a:lnTo>
                    <a:pt x="188119" y="108109"/>
                  </a:lnTo>
                  <a:lnTo>
                    <a:pt x="226219" y="247174"/>
                  </a:lnTo>
                  <a:cubicBezTo>
                    <a:pt x="230029" y="259556"/>
                    <a:pt x="241459" y="268129"/>
                    <a:pt x="253841" y="268129"/>
                  </a:cubicBezTo>
                  <a:cubicBezTo>
                    <a:pt x="256699" y="268129"/>
                    <a:pt x="258604" y="268129"/>
                    <a:pt x="261461" y="267176"/>
                  </a:cubicBezTo>
                  <a:cubicBezTo>
                    <a:pt x="277654" y="263366"/>
                    <a:pt x="286226" y="246221"/>
                    <a:pt x="282416" y="230981"/>
                  </a:cubicBezTo>
                  <a:close/>
                </a:path>
              </a:pathLst>
            </a:custGeom>
            <a:grpFill/>
            <a:ln w="9525" cap="flat">
              <a:noFill/>
              <a:prstDash val="solid"/>
              <a:miter/>
            </a:ln>
          </p:spPr>
          <p:txBody>
            <a:bodyPr rtlCol="0" anchor="ctr"/>
            <a:lstStyle/>
            <a:p>
              <a:endParaRPr lang="el-GR"/>
            </a:p>
          </p:txBody>
        </p:sp>
      </p:grpSp>
    </p:spTree>
    <p:extLst>
      <p:ext uri="{BB962C8B-B14F-4D97-AF65-F5344CB8AC3E}">
        <p14:creationId xmlns="" xmlns:p14="http://schemas.microsoft.com/office/powerpoint/2010/main" val="1473662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3121" y="360642"/>
            <a:ext cx="11340000" cy="784991"/>
          </a:xfrm>
        </p:spPr>
        <p:txBody>
          <a:bodyPr rtlCol="0"/>
          <a:lstStyle/>
          <a:p>
            <a:pPr algn="ctr"/>
            <a:r>
              <a:rPr lang="el-GR" sz="2800" b="1" dirty="0">
                <a:solidFill>
                  <a:schemeClr val="bg2">
                    <a:lumMod val="50000"/>
                  </a:schemeClr>
                </a:solidFill>
              </a:rPr>
              <a:t>Τα απαραίτητα διοικητικά προσόντα του </a:t>
            </a:r>
            <a:r>
              <a:rPr lang="el-GR" sz="2800" b="1" dirty="0" err="1">
                <a:solidFill>
                  <a:schemeClr val="bg2">
                    <a:lumMod val="50000"/>
                  </a:schemeClr>
                </a:solidFill>
              </a:rPr>
              <a:t>Katz</a:t>
            </a:r>
            <a:r>
              <a:rPr lang="el-GR" sz="2800" b="1" dirty="0">
                <a:solidFill>
                  <a:schemeClr val="bg2">
                    <a:lumMod val="50000"/>
                  </a:schemeClr>
                </a:solidFill>
              </a:rPr>
              <a:t/>
            </a:r>
            <a:br>
              <a:rPr lang="el-GR" sz="2800" b="1" dirty="0">
                <a:solidFill>
                  <a:schemeClr val="bg2">
                    <a:lumMod val="50000"/>
                  </a:schemeClr>
                </a:solidFill>
              </a:rPr>
            </a:br>
            <a:endParaRPr lang="el-GR" sz="2800" b="1"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49</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5" name="Ορθογώνιο 4">
            <a:extLst>
              <a:ext uri="{FF2B5EF4-FFF2-40B4-BE49-F238E27FC236}">
                <a16:creationId xmlns="" xmlns:a16="http://schemas.microsoft.com/office/drawing/2014/main" id="{78D78723-0DAD-41EC-8342-8DE0606A1C09}"/>
              </a:ext>
            </a:extLst>
          </p:cNvPr>
          <p:cNvSpPr/>
          <p:nvPr/>
        </p:nvSpPr>
        <p:spPr>
          <a:xfrm>
            <a:off x="2084231" y="2597798"/>
            <a:ext cx="8023538" cy="3002643"/>
          </a:xfrm>
          <a:prstGeom prst="rect">
            <a:avLst/>
          </a:prstGeom>
          <a:solidFill>
            <a:schemeClr val="bg1">
              <a:lumMod val="9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Text Placeholder 24">
            <a:extLst>
              <a:ext uri="{FF2B5EF4-FFF2-40B4-BE49-F238E27FC236}">
                <a16:creationId xmlns="" xmlns:a16="http://schemas.microsoft.com/office/drawing/2014/main" id="{60A79647-6E8F-4320-B95B-CFD835E94E21}"/>
              </a:ext>
            </a:extLst>
          </p:cNvPr>
          <p:cNvSpPr txBox="1">
            <a:spLocks/>
          </p:cNvSpPr>
          <p:nvPr/>
        </p:nvSpPr>
        <p:spPr>
          <a:xfrm>
            <a:off x="2084231" y="1776062"/>
            <a:ext cx="2318167" cy="6384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Μάνατζερ</a:t>
            </a:r>
          </a:p>
          <a:p>
            <a:pPr algn="ctr"/>
            <a:r>
              <a:rPr lang="el-GR" sz="1600" b="1" dirty="0"/>
              <a:t>χαμηλότερου επιπέδου</a:t>
            </a:r>
            <a:endParaRPr lang="el-GR" sz="1600" dirty="0"/>
          </a:p>
        </p:txBody>
      </p:sp>
      <p:cxnSp>
        <p:nvCxnSpPr>
          <p:cNvPr id="15" name="Ευθεία γραμμή σύνδεσης 14">
            <a:extLst>
              <a:ext uri="{FF2B5EF4-FFF2-40B4-BE49-F238E27FC236}">
                <a16:creationId xmlns="" xmlns:a16="http://schemas.microsoft.com/office/drawing/2014/main" id="{AAD75342-EEA1-4C40-A1F8-6F47F51327AB}"/>
              </a:ext>
            </a:extLst>
          </p:cNvPr>
          <p:cNvCxnSpPr>
            <a:cxnSpLocks/>
          </p:cNvCxnSpPr>
          <p:nvPr/>
        </p:nvCxnSpPr>
        <p:spPr>
          <a:xfrm>
            <a:off x="2084231" y="3152689"/>
            <a:ext cx="8023538" cy="7077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 xmlns:a16="http://schemas.microsoft.com/office/drawing/2014/main" id="{DD46AF62-32F5-419D-A824-B76BA1660340}"/>
              </a:ext>
            </a:extLst>
          </p:cNvPr>
          <p:cNvCxnSpPr>
            <a:cxnSpLocks/>
          </p:cNvCxnSpPr>
          <p:nvPr/>
        </p:nvCxnSpPr>
        <p:spPr>
          <a:xfrm>
            <a:off x="2084231" y="4176394"/>
            <a:ext cx="7997780" cy="72672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Placeholder 24">
            <a:extLst>
              <a:ext uri="{FF2B5EF4-FFF2-40B4-BE49-F238E27FC236}">
                <a16:creationId xmlns="" xmlns:a16="http://schemas.microsoft.com/office/drawing/2014/main" id="{F3E24C33-D462-4C11-9673-A94EF5EBB41B}"/>
              </a:ext>
            </a:extLst>
          </p:cNvPr>
          <p:cNvSpPr txBox="1">
            <a:spLocks/>
          </p:cNvSpPr>
          <p:nvPr/>
        </p:nvSpPr>
        <p:spPr>
          <a:xfrm>
            <a:off x="4936916" y="1685530"/>
            <a:ext cx="2318167" cy="6384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Μάνατζερ</a:t>
            </a:r>
          </a:p>
          <a:p>
            <a:pPr algn="ctr"/>
            <a:r>
              <a:rPr lang="el-GR" sz="1600" b="1" dirty="0"/>
              <a:t>μεσαίου επιπέδου</a:t>
            </a:r>
            <a:endParaRPr lang="el-GR" sz="1600" dirty="0"/>
          </a:p>
        </p:txBody>
      </p:sp>
      <p:sp>
        <p:nvSpPr>
          <p:cNvPr id="67" name="Text Placeholder 24">
            <a:extLst>
              <a:ext uri="{FF2B5EF4-FFF2-40B4-BE49-F238E27FC236}">
                <a16:creationId xmlns="" xmlns:a16="http://schemas.microsoft.com/office/drawing/2014/main" id="{94740EEA-31F2-415C-8324-8369492AA479}"/>
              </a:ext>
            </a:extLst>
          </p:cNvPr>
          <p:cNvSpPr txBox="1">
            <a:spLocks/>
          </p:cNvSpPr>
          <p:nvPr/>
        </p:nvSpPr>
        <p:spPr>
          <a:xfrm>
            <a:off x="2213020" y="2693271"/>
            <a:ext cx="7778840" cy="50119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Εννοιολογικά </a:t>
            </a:r>
            <a:r>
              <a:rPr lang="el-GR" sz="1600" b="1" dirty="0" smtClean="0"/>
              <a:t>Προσόντα</a:t>
            </a:r>
            <a:r>
              <a:rPr lang="el-GR" sz="1600" dirty="0"/>
              <a:t>: Η ικανότητα να σκέφτεσαι αναλυτικά και να επιτυγχάνεις συνολική επίλυση προβλημάτων</a:t>
            </a:r>
          </a:p>
          <a:p>
            <a:pPr marL="285750" indent="-285750">
              <a:buFont typeface="Courier New" panose="02070309020205020404" pitchFamily="49" charset="0"/>
              <a:buChar char="o"/>
            </a:pPr>
            <a:endParaRPr lang="el-GR" sz="1600" dirty="0"/>
          </a:p>
        </p:txBody>
      </p:sp>
      <p:sp>
        <p:nvSpPr>
          <p:cNvPr id="33" name="Text Placeholder 24">
            <a:extLst>
              <a:ext uri="{FF2B5EF4-FFF2-40B4-BE49-F238E27FC236}">
                <a16:creationId xmlns="" xmlns:a16="http://schemas.microsoft.com/office/drawing/2014/main" id="{49973F77-5FA7-4177-91AF-0B0749EB0DB6}"/>
              </a:ext>
            </a:extLst>
          </p:cNvPr>
          <p:cNvSpPr txBox="1">
            <a:spLocks/>
          </p:cNvSpPr>
          <p:nvPr/>
        </p:nvSpPr>
        <p:spPr>
          <a:xfrm>
            <a:off x="7789602" y="1681935"/>
            <a:ext cx="2318167" cy="6384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Μάνατζερ</a:t>
            </a:r>
          </a:p>
          <a:p>
            <a:pPr algn="ctr"/>
            <a:r>
              <a:rPr lang="el-GR" sz="1600" b="1" dirty="0"/>
              <a:t>υψηλότερου επιπέδου</a:t>
            </a:r>
            <a:endParaRPr lang="el-GR" sz="1600" dirty="0"/>
          </a:p>
        </p:txBody>
      </p:sp>
      <p:sp>
        <p:nvSpPr>
          <p:cNvPr id="34" name="Text Placeholder 24">
            <a:extLst>
              <a:ext uri="{FF2B5EF4-FFF2-40B4-BE49-F238E27FC236}">
                <a16:creationId xmlns="" xmlns:a16="http://schemas.microsoft.com/office/drawing/2014/main" id="{FF7C70C6-CC7F-46B5-A028-0224029ACFDE}"/>
              </a:ext>
            </a:extLst>
          </p:cNvPr>
          <p:cNvSpPr txBox="1">
            <a:spLocks/>
          </p:cNvSpPr>
          <p:nvPr/>
        </p:nvSpPr>
        <p:spPr>
          <a:xfrm>
            <a:off x="2213020" y="3473033"/>
            <a:ext cx="3490174" cy="36169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Ανθρώπινα ή Διαπροσωπικά </a:t>
            </a:r>
            <a:r>
              <a:rPr lang="el-GR" sz="1600" b="1" dirty="0" smtClean="0"/>
              <a:t>Προσόντα</a:t>
            </a:r>
            <a:r>
              <a:rPr lang="el-GR" sz="1600" dirty="0"/>
              <a:t>:</a:t>
            </a:r>
          </a:p>
          <a:p>
            <a:pPr marL="285750" indent="-285750">
              <a:buFont typeface="Courier New" panose="02070309020205020404" pitchFamily="49" charset="0"/>
              <a:buChar char="o"/>
            </a:pPr>
            <a:endParaRPr lang="el-GR" sz="1600" dirty="0"/>
          </a:p>
        </p:txBody>
      </p:sp>
      <p:sp>
        <p:nvSpPr>
          <p:cNvPr id="35" name="Text Placeholder 24">
            <a:extLst>
              <a:ext uri="{FF2B5EF4-FFF2-40B4-BE49-F238E27FC236}">
                <a16:creationId xmlns="" xmlns:a16="http://schemas.microsoft.com/office/drawing/2014/main" id="{2A676276-FE59-4439-B21D-2C0FF0B1A4D0}"/>
              </a:ext>
            </a:extLst>
          </p:cNvPr>
          <p:cNvSpPr txBox="1">
            <a:spLocks/>
          </p:cNvSpPr>
          <p:nvPr/>
        </p:nvSpPr>
        <p:spPr>
          <a:xfrm>
            <a:off x="2206579" y="3707924"/>
            <a:ext cx="5376931" cy="50119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Η ικανότητα να εργάζεσαι αποδοτικά σε συνεργασία με άλλους ανθρώπους – συναισθηματική νοημοσύνη</a:t>
            </a:r>
          </a:p>
          <a:p>
            <a:pPr marL="285750" indent="-285750">
              <a:buFont typeface="Courier New" panose="02070309020205020404" pitchFamily="49" charset="0"/>
              <a:buChar char="o"/>
            </a:pPr>
            <a:endParaRPr lang="el-GR" sz="1600" dirty="0"/>
          </a:p>
        </p:txBody>
      </p:sp>
      <p:sp>
        <p:nvSpPr>
          <p:cNvPr id="36" name="Text Placeholder 24">
            <a:extLst>
              <a:ext uri="{FF2B5EF4-FFF2-40B4-BE49-F238E27FC236}">
                <a16:creationId xmlns="" xmlns:a16="http://schemas.microsoft.com/office/drawing/2014/main" id="{E23344BB-73C0-4D21-8CC5-5C8C6A9E7949}"/>
              </a:ext>
            </a:extLst>
          </p:cNvPr>
          <p:cNvSpPr txBox="1">
            <a:spLocks/>
          </p:cNvSpPr>
          <p:nvPr/>
        </p:nvSpPr>
        <p:spPr>
          <a:xfrm>
            <a:off x="2213020" y="4936132"/>
            <a:ext cx="7778840" cy="50119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Τεχνικά </a:t>
            </a:r>
            <a:r>
              <a:rPr lang="el-GR" sz="1600" b="1" dirty="0" smtClean="0"/>
              <a:t>Προσόντα</a:t>
            </a:r>
            <a:r>
              <a:rPr lang="el-GR" sz="1600" dirty="0"/>
              <a:t>: Η ικανότητα να χρησιμοποιείς μια εξειδίκευση για να εκτελείς καλά συγκεκριμένες εργασίες</a:t>
            </a:r>
          </a:p>
          <a:p>
            <a:pPr marL="285750" indent="-285750">
              <a:buFont typeface="Courier New" panose="02070309020205020404" pitchFamily="49" charset="0"/>
              <a:buChar char="o"/>
            </a:pPr>
            <a:endParaRPr lang="el-GR" sz="1600" dirty="0"/>
          </a:p>
        </p:txBody>
      </p:sp>
      <p:pic>
        <p:nvPicPr>
          <p:cNvPr id="37" name="Γραφικό 36" descr="Φορητός υπολογιστής">
            <a:extLst>
              <a:ext uri="{FF2B5EF4-FFF2-40B4-BE49-F238E27FC236}">
                <a16:creationId xmlns="" xmlns:a16="http://schemas.microsoft.com/office/drawing/2014/main" id="{EC8F4143-0A52-45B1-B59D-357ED90AE7E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06465" y="4903117"/>
            <a:ext cx="409375" cy="409375"/>
          </a:xfrm>
          <a:prstGeom prst="rect">
            <a:avLst/>
          </a:prstGeom>
        </p:spPr>
      </p:pic>
      <p:grpSp>
        <p:nvGrpSpPr>
          <p:cNvPr id="38" name="Γραφικό 43" descr="Ομάδα">
            <a:extLst>
              <a:ext uri="{FF2B5EF4-FFF2-40B4-BE49-F238E27FC236}">
                <a16:creationId xmlns="" xmlns:a16="http://schemas.microsoft.com/office/drawing/2014/main" id="{40D179DD-3F6D-43F7-8F4C-CA44B782E6F5}"/>
              </a:ext>
            </a:extLst>
          </p:cNvPr>
          <p:cNvGrpSpPr/>
          <p:nvPr/>
        </p:nvGrpSpPr>
        <p:grpSpPr>
          <a:xfrm>
            <a:off x="1219413" y="3689743"/>
            <a:ext cx="533616" cy="409376"/>
            <a:chOff x="5638800" y="2971800"/>
            <a:chExt cx="914400" cy="914400"/>
          </a:xfrm>
          <a:solidFill>
            <a:schemeClr val="tx1">
              <a:lumMod val="75000"/>
              <a:lumOff val="25000"/>
            </a:schemeClr>
          </a:solidFill>
        </p:grpSpPr>
        <p:sp>
          <p:nvSpPr>
            <p:cNvPr id="39" name="Ελεύθερη σχεδίαση: Σχήμα 38">
              <a:extLst>
                <a:ext uri="{FF2B5EF4-FFF2-40B4-BE49-F238E27FC236}">
                  <a16:creationId xmlns="" xmlns:a16="http://schemas.microsoft.com/office/drawing/2014/main" id="{B5218C3E-85CA-4614-92F4-862A2EFF10B6}"/>
                </a:ext>
              </a:extLst>
            </p:cNvPr>
            <p:cNvSpPr/>
            <p:nvPr/>
          </p:nvSpPr>
          <p:spPr>
            <a:xfrm>
              <a:off x="626030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40" name="Ελεύθερη σχεδίαση: Σχήμα 39">
              <a:extLst>
                <a:ext uri="{FF2B5EF4-FFF2-40B4-BE49-F238E27FC236}">
                  <a16:creationId xmlns="" xmlns:a16="http://schemas.microsoft.com/office/drawing/2014/main" id="{57377E4D-BA5E-4E07-B6EF-6DFFC29A86C9}"/>
                </a:ext>
              </a:extLst>
            </p:cNvPr>
            <p:cNvSpPr/>
            <p:nvPr/>
          </p:nvSpPr>
          <p:spPr>
            <a:xfrm>
              <a:off x="578405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41" name="Ελεύθερη σχεδίαση: Σχήμα 40">
              <a:extLst>
                <a:ext uri="{FF2B5EF4-FFF2-40B4-BE49-F238E27FC236}">
                  <a16:creationId xmlns="" xmlns:a16="http://schemas.microsoft.com/office/drawing/2014/main" id="{41087F0F-B905-4CA6-8970-CF08A01DD2E2}"/>
                </a:ext>
              </a:extLst>
            </p:cNvPr>
            <p:cNvSpPr/>
            <p:nvPr/>
          </p:nvSpPr>
          <p:spPr>
            <a:xfrm>
              <a:off x="6022181"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42" name="Ελεύθερη σχεδίαση: Σχήμα 41">
              <a:extLst>
                <a:ext uri="{FF2B5EF4-FFF2-40B4-BE49-F238E27FC236}">
                  <a16:creationId xmlns="" xmlns:a16="http://schemas.microsoft.com/office/drawing/2014/main" id="{37E9C48F-1C9F-490E-8585-18AC640B5893}"/>
                </a:ext>
              </a:extLst>
            </p:cNvPr>
            <p:cNvSpPr/>
            <p:nvPr/>
          </p:nvSpPr>
          <p:spPr>
            <a:xfrm>
              <a:off x="5920250" y="3205639"/>
              <a:ext cx="352425" cy="600075"/>
            </a:xfrm>
            <a:custGeom>
              <a:avLst/>
              <a:gdLst>
                <a:gd name="connsiteX0" fmla="*/ 345295 w 352425"/>
                <a:gd name="connsiteY0" fmla="*/ 230981 h 600075"/>
                <a:gd name="connsiteX1" fmla="*/ 302432 w 352425"/>
                <a:gd name="connsiteY1" fmla="*/ 72866 h 600075"/>
                <a:gd name="connsiteX2" fmla="*/ 293860 w 352425"/>
                <a:gd name="connsiteY2" fmla="*/ 57626 h 600075"/>
                <a:gd name="connsiteX3" fmla="*/ 228137 w 352425"/>
                <a:gd name="connsiteY3" fmla="*/ 15716 h 600075"/>
                <a:gd name="connsiteX4" fmla="*/ 176702 w 352425"/>
                <a:gd name="connsiteY4" fmla="*/ 7144 h 600075"/>
                <a:gd name="connsiteX5" fmla="*/ 125267 w 352425"/>
                <a:gd name="connsiteY5" fmla="*/ 15716 h 600075"/>
                <a:gd name="connsiteX6" fmla="*/ 59545 w 352425"/>
                <a:gd name="connsiteY6" fmla="*/ 57626 h 600075"/>
                <a:gd name="connsiteX7" fmla="*/ 50972 w 352425"/>
                <a:gd name="connsiteY7" fmla="*/ 72866 h 600075"/>
                <a:gd name="connsiteX8" fmla="*/ 8110 w 352425"/>
                <a:gd name="connsiteY8" fmla="*/ 230981 h 600075"/>
                <a:gd name="connsiteX9" fmla="*/ 28112 w 352425"/>
                <a:gd name="connsiteY9" fmla="*/ 267176 h 600075"/>
                <a:gd name="connsiteX10" fmla="*/ 35732 w 352425"/>
                <a:gd name="connsiteY10" fmla="*/ 268129 h 600075"/>
                <a:gd name="connsiteX11" fmla="*/ 63355 w 352425"/>
                <a:gd name="connsiteY11" fmla="*/ 247174 h 600075"/>
                <a:gd name="connsiteX12" fmla="*/ 101455 w 352425"/>
                <a:gd name="connsiteY12" fmla="*/ 108109 h 600075"/>
                <a:gd name="connsiteX13" fmla="*/ 101455 w 352425"/>
                <a:gd name="connsiteY13" fmla="*/ 592931 h 600075"/>
                <a:gd name="connsiteX14" fmla="*/ 158605 w 352425"/>
                <a:gd name="connsiteY14" fmla="*/ 592931 h 600075"/>
                <a:gd name="connsiteX15" fmla="*/ 158605 w 352425"/>
                <a:gd name="connsiteY15" fmla="*/ 320516 h 600075"/>
                <a:gd name="connsiteX16" fmla="*/ 196705 w 352425"/>
                <a:gd name="connsiteY16" fmla="*/ 320516 h 600075"/>
                <a:gd name="connsiteX17" fmla="*/ 196705 w 352425"/>
                <a:gd name="connsiteY17" fmla="*/ 591979 h 600075"/>
                <a:gd name="connsiteX18" fmla="*/ 253855 w 352425"/>
                <a:gd name="connsiteY18" fmla="*/ 591979 h 600075"/>
                <a:gd name="connsiteX19" fmla="*/ 253855 w 352425"/>
                <a:gd name="connsiteY19" fmla="*/ 108109 h 600075"/>
                <a:gd name="connsiteX20" fmla="*/ 291955 w 352425"/>
                <a:gd name="connsiteY20" fmla="*/ 247174 h 600075"/>
                <a:gd name="connsiteX21" fmla="*/ 319577 w 352425"/>
                <a:gd name="connsiteY21" fmla="*/ 268129 h 600075"/>
                <a:gd name="connsiteX22" fmla="*/ 327197 w 352425"/>
                <a:gd name="connsiteY22" fmla="*/ 267176 h 600075"/>
                <a:gd name="connsiteX23" fmla="*/ 345295 w 352425"/>
                <a:gd name="connsiteY23"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425" h="600075">
                  <a:moveTo>
                    <a:pt x="345295" y="230981"/>
                  </a:moveTo>
                  <a:lnTo>
                    <a:pt x="302432" y="72866"/>
                  </a:lnTo>
                  <a:cubicBezTo>
                    <a:pt x="300527" y="67151"/>
                    <a:pt x="297670" y="61436"/>
                    <a:pt x="293860" y="57626"/>
                  </a:cubicBezTo>
                  <a:cubicBezTo>
                    <a:pt x="275762" y="38576"/>
                    <a:pt x="252902" y="24289"/>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0981"/>
                  </a:lnTo>
                  <a:cubicBezTo>
                    <a:pt x="4300" y="246221"/>
                    <a:pt x="11920" y="263366"/>
                    <a:pt x="28112" y="267176"/>
                  </a:cubicBezTo>
                  <a:cubicBezTo>
                    <a:pt x="30970" y="268129"/>
                    <a:pt x="32875" y="268129"/>
                    <a:pt x="35732" y="268129"/>
                  </a:cubicBezTo>
                  <a:cubicBezTo>
                    <a:pt x="48115" y="268129"/>
                    <a:pt x="59545" y="259556"/>
                    <a:pt x="63355" y="247174"/>
                  </a:cubicBezTo>
                  <a:lnTo>
                    <a:pt x="101455" y="108109"/>
                  </a:lnTo>
                  <a:lnTo>
                    <a:pt x="101455" y="592931"/>
                  </a:lnTo>
                  <a:lnTo>
                    <a:pt x="158605" y="592931"/>
                  </a:lnTo>
                  <a:lnTo>
                    <a:pt x="158605" y="320516"/>
                  </a:lnTo>
                  <a:lnTo>
                    <a:pt x="196705" y="320516"/>
                  </a:lnTo>
                  <a:lnTo>
                    <a:pt x="196705" y="591979"/>
                  </a:lnTo>
                  <a:lnTo>
                    <a:pt x="253855" y="591979"/>
                  </a:lnTo>
                  <a:lnTo>
                    <a:pt x="253855" y="108109"/>
                  </a:lnTo>
                  <a:lnTo>
                    <a:pt x="291955" y="247174"/>
                  </a:lnTo>
                  <a:cubicBezTo>
                    <a:pt x="295765" y="259556"/>
                    <a:pt x="307195" y="268129"/>
                    <a:pt x="319577" y="268129"/>
                  </a:cubicBezTo>
                  <a:cubicBezTo>
                    <a:pt x="322435" y="268129"/>
                    <a:pt x="324340" y="268129"/>
                    <a:pt x="327197" y="267176"/>
                  </a:cubicBezTo>
                  <a:cubicBezTo>
                    <a:pt x="340532" y="263366"/>
                    <a:pt x="349105" y="246221"/>
                    <a:pt x="345295" y="230981"/>
                  </a:cubicBezTo>
                  <a:close/>
                </a:path>
              </a:pathLst>
            </a:custGeom>
            <a:grpFill/>
            <a:ln w="9525" cap="flat">
              <a:noFill/>
              <a:prstDash val="solid"/>
              <a:miter/>
            </a:ln>
          </p:spPr>
          <p:txBody>
            <a:bodyPr rtlCol="0" anchor="ctr"/>
            <a:lstStyle/>
            <a:p>
              <a:endParaRPr lang="el-GR"/>
            </a:p>
          </p:txBody>
        </p:sp>
        <p:sp>
          <p:nvSpPr>
            <p:cNvPr id="43" name="Ελεύθερη σχεδίαση: Σχήμα 42">
              <a:extLst>
                <a:ext uri="{FF2B5EF4-FFF2-40B4-BE49-F238E27FC236}">
                  <a16:creationId xmlns="" xmlns:a16="http://schemas.microsoft.com/office/drawing/2014/main" id="{4FA336EE-B2A1-4C7C-B6AD-2CF97CA22091}"/>
                </a:ext>
              </a:extLst>
            </p:cNvPr>
            <p:cNvSpPr/>
            <p:nvPr/>
          </p:nvSpPr>
          <p:spPr>
            <a:xfrm>
              <a:off x="5680220" y="3204686"/>
              <a:ext cx="285750" cy="600075"/>
            </a:xfrm>
            <a:custGeom>
              <a:avLst/>
              <a:gdLst>
                <a:gd name="connsiteX0" fmla="*/ 228137 w 285750"/>
                <a:gd name="connsiteY0" fmla="*/ 227171 h 600075"/>
                <a:gd name="connsiteX1" fmla="*/ 271000 w 285750"/>
                <a:gd name="connsiteY1" fmla="*/ 69056 h 600075"/>
                <a:gd name="connsiteX2" fmla="*/ 282430 w 285750"/>
                <a:gd name="connsiteY2" fmla="*/ 46196 h 600075"/>
                <a:gd name="connsiteX3" fmla="*/ 228137 w 285750"/>
                <a:gd name="connsiteY3" fmla="*/ 15716 h 600075"/>
                <a:gd name="connsiteX4" fmla="*/ 176702 w 285750"/>
                <a:gd name="connsiteY4" fmla="*/ 7144 h 600075"/>
                <a:gd name="connsiteX5" fmla="*/ 125267 w 285750"/>
                <a:gd name="connsiteY5" fmla="*/ 15716 h 600075"/>
                <a:gd name="connsiteX6" fmla="*/ 59545 w 285750"/>
                <a:gd name="connsiteY6" fmla="*/ 57626 h 600075"/>
                <a:gd name="connsiteX7" fmla="*/ 50972 w 285750"/>
                <a:gd name="connsiteY7" fmla="*/ 72866 h 600075"/>
                <a:gd name="connsiteX8" fmla="*/ 8110 w 285750"/>
                <a:gd name="connsiteY8" fmla="*/ 231934 h 600075"/>
                <a:gd name="connsiteX9" fmla="*/ 28112 w 285750"/>
                <a:gd name="connsiteY9" fmla="*/ 268129 h 600075"/>
                <a:gd name="connsiteX10" fmla="*/ 35732 w 285750"/>
                <a:gd name="connsiteY10" fmla="*/ 269081 h 600075"/>
                <a:gd name="connsiteX11" fmla="*/ 63355 w 285750"/>
                <a:gd name="connsiteY11" fmla="*/ 248126 h 600075"/>
                <a:gd name="connsiteX12" fmla="*/ 101455 w 285750"/>
                <a:gd name="connsiteY12" fmla="*/ 109061 h 600075"/>
                <a:gd name="connsiteX13" fmla="*/ 101455 w 285750"/>
                <a:gd name="connsiteY13" fmla="*/ 593884 h 600075"/>
                <a:gd name="connsiteX14" fmla="*/ 158605 w 285750"/>
                <a:gd name="connsiteY14" fmla="*/ 593884 h 600075"/>
                <a:gd name="connsiteX15" fmla="*/ 158605 w 285750"/>
                <a:gd name="connsiteY15" fmla="*/ 321469 h 600075"/>
                <a:gd name="connsiteX16" fmla="*/ 196705 w 285750"/>
                <a:gd name="connsiteY16" fmla="*/ 321469 h 600075"/>
                <a:gd name="connsiteX17" fmla="*/ 196705 w 285750"/>
                <a:gd name="connsiteY17" fmla="*/ 592931 h 600075"/>
                <a:gd name="connsiteX18" fmla="*/ 253855 w 285750"/>
                <a:gd name="connsiteY18" fmla="*/ 592931 h 600075"/>
                <a:gd name="connsiteX19" fmla="*/ 253855 w 285750"/>
                <a:gd name="connsiteY19" fmla="*/ 284321 h 600075"/>
                <a:gd name="connsiteX20" fmla="*/ 228137 w 285750"/>
                <a:gd name="connsiteY20" fmla="*/ 22717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28137" y="227171"/>
                  </a:moveTo>
                  <a:lnTo>
                    <a:pt x="271000" y="69056"/>
                  </a:lnTo>
                  <a:cubicBezTo>
                    <a:pt x="272905" y="60484"/>
                    <a:pt x="277667" y="52864"/>
                    <a:pt x="282430" y="46196"/>
                  </a:cubicBezTo>
                  <a:cubicBezTo>
                    <a:pt x="267190" y="32861"/>
                    <a:pt x="248140" y="22384"/>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1934"/>
                  </a:lnTo>
                  <a:cubicBezTo>
                    <a:pt x="4300" y="247174"/>
                    <a:pt x="11920" y="264319"/>
                    <a:pt x="28112" y="268129"/>
                  </a:cubicBezTo>
                  <a:cubicBezTo>
                    <a:pt x="30970" y="269081"/>
                    <a:pt x="32875" y="269081"/>
                    <a:pt x="35732" y="269081"/>
                  </a:cubicBezTo>
                  <a:cubicBezTo>
                    <a:pt x="48115" y="269081"/>
                    <a:pt x="59545" y="260509"/>
                    <a:pt x="63355" y="248126"/>
                  </a:cubicBezTo>
                  <a:lnTo>
                    <a:pt x="101455" y="109061"/>
                  </a:lnTo>
                  <a:lnTo>
                    <a:pt x="101455" y="593884"/>
                  </a:lnTo>
                  <a:lnTo>
                    <a:pt x="158605" y="593884"/>
                  </a:lnTo>
                  <a:lnTo>
                    <a:pt x="158605" y="321469"/>
                  </a:lnTo>
                  <a:lnTo>
                    <a:pt x="196705" y="321469"/>
                  </a:lnTo>
                  <a:lnTo>
                    <a:pt x="196705" y="592931"/>
                  </a:lnTo>
                  <a:lnTo>
                    <a:pt x="253855" y="592931"/>
                  </a:lnTo>
                  <a:lnTo>
                    <a:pt x="253855" y="284321"/>
                  </a:lnTo>
                  <a:cubicBezTo>
                    <a:pt x="233852" y="274796"/>
                    <a:pt x="222422" y="250984"/>
                    <a:pt x="228137" y="227171"/>
                  </a:cubicBezTo>
                  <a:close/>
                </a:path>
              </a:pathLst>
            </a:custGeom>
            <a:grpFill/>
            <a:ln w="9525" cap="flat">
              <a:noFill/>
              <a:prstDash val="solid"/>
              <a:miter/>
            </a:ln>
          </p:spPr>
          <p:txBody>
            <a:bodyPr rtlCol="0" anchor="ctr"/>
            <a:lstStyle/>
            <a:p>
              <a:endParaRPr lang="el-GR"/>
            </a:p>
          </p:txBody>
        </p:sp>
        <p:sp>
          <p:nvSpPr>
            <p:cNvPr id="44" name="Ελεύθερη σχεδίαση: Σχήμα 43">
              <a:extLst>
                <a:ext uri="{FF2B5EF4-FFF2-40B4-BE49-F238E27FC236}">
                  <a16:creationId xmlns="" xmlns:a16="http://schemas.microsoft.com/office/drawing/2014/main" id="{2A3FC888-DB62-492B-9E76-134B6FDBF6AC}"/>
                </a:ext>
              </a:extLst>
            </p:cNvPr>
            <p:cNvSpPr/>
            <p:nvPr/>
          </p:nvSpPr>
          <p:spPr>
            <a:xfrm>
              <a:off x="6221254" y="3205639"/>
              <a:ext cx="285750" cy="600075"/>
            </a:xfrm>
            <a:custGeom>
              <a:avLst/>
              <a:gdLst>
                <a:gd name="connsiteX0" fmla="*/ 282416 w 285750"/>
                <a:gd name="connsiteY0" fmla="*/ 230981 h 600075"/>
                <a:gd name="connsiteX1" fmla="*/ 238601 w 285750"/>
                <a:gd name="connsiteY1" fmla="*/ 72866 h 600075"/>
                <a:gd name="connsiteX2" fmla="*/ 230029 w 285750"/>
                <a:gd name="connsiteY2" fmla="*/ 57626 h 600075"/>
                <a:gd name="connsiteX3" fmla="*/ 164306 w 285750"/>
                <a:gd name="connsiteY3" fmla="*/ 15716 h 600075"/>
                <a:gd name="connsiteX4" fmla="*/ 112871 w 285750"/>
                <a:gd name="connsiteY4" fmla="*/ 7144 h 600075"/>
                <a:gd name="connsiteX5" fmla="*/ 61436 w 285750"/>
                <a:gd name="connsiteY5" fmla="*/ 15716 h 600075"/>
                <a:gd name="connsiteX6" fmla="*/ 7144 w 285750"/>
                <a:gd name="connsiteY6" fmla="*/ 46196 h 600075"/>
                <a:gd name="connsiteX7" fmla="*/ 18574 w 285750"/>
                <a:gd name="connsiteY7" fmla="*/ 68104 h 600075"/>
                <a:gd name="connsiteX8" fmla="*/ 61436 w 285750"/>
                <a:gd name="connsiteY8" fmla="*/ 226219 h 600075"/>
                <a:gd name="connsiteX9" fmla="*/ 35719 w 285750"/>
                <a:gd name="connsiteY9" fmla="*/ 283369 h 600075"/>
                <a:gd name="connsiteX10" fmla="*/ 35719 w 285750"/>
                <a:gd name="connsiteY10" fmla="*/ 592931 h 600075"/>
                <a:gd name="connsiteX11" fmla="*/ 92869 w 285750"/>
                <a:gd name="connsiteY11" fmla="*/ 592931 h 600075"/>
                <a:gd name="connsiteX12" fmla="*/ 92869 w 285750"/>
                <a:gd name="connsiteY12" fmla="*/ 320516 h 600075"/>
                <a:gd name="connsiteX13" fmla="*/ 130969 w 285750"/>
                <a:gd name="connsiteY13" fmla="*/ 320516 h 600075"/>
                <a:gd name="connsiteX14" fmla="*/ 130969 w 285750"/>
                <a:gd name="connsiteY14" fmla="*/ 591979 h 600075"/>
                <a:gd name="connsiteX15" fmla="*/ 188119 w 285750"/>
                <a:gd name="connsiteY15" fmla="*/ 591979 h 600075"/>
                <a:gd name="connsiteX16" fmla="*/ 188119 w 285750"/>
                <a:gd name="connsiteY16" fmla="*/ 108109 h 600075"/>
                <a:gd name="connsiteX17" fmla="*/ 226219 w 285750"/>
                <a:gd name="connsiteY17" fmla="*/ 247174 h 600075"/>
                <a:gd name="connsiteX18" fmla="*/ 253841 w 285750"/>
                <a:gd name="connsiteY18" fmla="*/ 268129 h 600075"/>
                <a:gd name="connsiteX19" fmla="*/ 261461 w 285750"/>
                <a:gd name="connsiteY19" fmla="*/ 267176 h 600075"/>
                <a:gd name="connsiteX20" fmla="*/ 282416 w 285750"/>
                <a:gd name="connsiteY20"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82416" y="230981"/>
                  </a:moveTo>
                  <a:lnTo>
                    <a:pt x="238601" y="72866"/>
                  </a:lnTo>
                  <a:cubicBezTo>
                    <a:pt x="236696" y="67151"/>
                    <a:pt x="233839" y="61436"/>
                    <a:pt x="230029" y="57626"/>
                  </a:cubicBezTo>
                  <a:cubicBezTo>
                    <a:pt x="211931" y="38576"/>
                    <a:pt x="189071" y="24289"/>
                    <a:pt x="164306" y="15716"/>
                  </a:cubicBezTo>
                  <a:cubicBezTo>
                    <a:pt x="148114" y="10001"/>
                    <a:pt x="130969" y="7144"/>
                    <a:pt x="112871" y="7144"/>
                  </a:cubicBezTo>
                  <a:cubicBezTo>
                    <a:pt x="94774" y="7144"/>
                    <a:pt x="77629" y="10001"/>
                    <a:pt x="61436" y="15716"/>
                  </a:cubicBezTo>
                  <a:cubicBezTo>
                    <a:pt x="41434" y="22384"/>
                    <a:pt x="23336" y="32861"/>
                    <a:pt x="7144" y="46196"/>
                  </a:cubicBezTo>
                  <a:cubicBezTo>
                    <a:pt x="12859" y="52864"/>
                    <a:pt x="16669" y="60484"/>
                    <a:pt x="18574" y="68104"/>
                  </a:cubicBezTo>
                  <a:lnTo>
                    <a:pt x="61436" y="226219"/>
                  </a:lnTo>
                  <a:cubicBezTo>
                    <a:pt x="68104" y="250031"/>
                    <a:pt x="55721" y="273844"/>
                    <a:pt x="35719" y="283369"/>
                  </a:cubicBezTo>
                  <a:lnTo>
                    <a:pt x="35719" y="592931"/>
                  </a:lnTo>
                  <a:lnTo>
                    <a:pt x="92869" y="592931"/>
                  </a:lnTo>
                  <a:lnTo>
                    <a:pt x="92869" y="320516"/>
                  </a:lnTo>
                  <a:lnTo>
                    <a:pt x="130969" y="320516"/>
                  </a:lnTo>
                  <a:lnTo>
                    <a:pt x="130969" y="591979"/>
                  </a:lnTo>
                  <a:lnTo>
                    <a:pt x="188119" y="591979"/>
                  </a:lnTo>
                  <a:lnTo>
                    <a:pt x="188119" y="108109"/>
                  </a:lnTo>
                  <a:lnTo>
                    <a:pt x="226219" y="247174"/>
                  </a:lnTo>
                  <a:cubicBezTo>
                    <a:pt x="230029" y="259556"/>
                    <a:pt x="241459" y="268129"/>
                    <a:pt x="253841" y="268129"/>
                  </a:cubicBezTo>
                  <a:cubicBezTo>
                    <a:pt x="256699" y="268129"/>
                    <a:pt x="258604" y="268129"/>
                    <a:pt x="261461" y="267176"/>
                  </a:cubicBezTo>
                  <a:cubicBezTo>
                    <a:pt x="277654" y="263366"/>
                    <a:pt x="286226" y="246221"/>
                    <a:pt x="282416" y="230981"/>
                  </a:cubicBezTo>
                  <a:close/>
                </a:path>
              </a:pathLst>
            </a:custGeom>
            <a:grpFill/>
            <a:ln w="9525" cap="flat">
              <a:noFill/>
              <a:prstDash val="solid"/>
              <a:miter/>
            </a:ln>
          </p:spPr>
          <p:txBody>
            <a:bodyPr rtlCol="0" anchor="ctr"/>
            <a:lstStyle/>
            <a:p>
              <a:endParaRPr lang="el-GR"/>
            </a:p>
          </p:txBody>
        </p:sp>
      </p:grpSp>
      <p:grpSp>
        <p:nvGrpSpPr>
          <p:cNvPr id="45" name="Γραφικό 36" descr="Κεφάλι με γρανάζια">
            <a:extLst>
              <a:ext uri="{FF2B5EF4-FFF2-40B4-BE49-F238E27FC236}">
                <a16:creationId xmlns="" xmlns:a16="http://schemas.microsoft.com/office/drawing/2014/main" id="{747DAE05-06C8-48D3-A5A0-A208805746DB}"/>
              </a:ext>
            </a:extLst>
          </p:cNvPr>
          <p:cNvGrpSpPr/>
          <p:nvPr/>
        </p:nvGrpSpPr>
        <p:grpSpPr>
          <a:xfrm>
            <a:off x="1244331" y="2646592"/>
            <a:ext cx="533642" cy="457199"/>
            <a:chOff x="5638800" y="2995410"/>
            <a:chExt cx="890789" cy="890789"/>
          </a:xfrm>
          <a:solidFill>
            <a:schemeClr val="tx1">
              <a:lumMod val="75000"/>
              <a:lumOff val="25000"/>
            </a:schemeClr>
          </a:solidFill>
        </p:grpSpPr>
        <p:sp>
          <p:nvSpPr>
            <p:cNvPr id="46" name="Ελεύθερη σχεδίαση: Σχήμα 45">
              <a:extLst>
                <a:ext uri="{FF2B5EF4-FFF2-40B4-BE49-F238E27FC236}">
                  <a16:creationId xmlns="" xmlns:a16="http://schemas.microsoft.com/office/drawing/2014/main" id="{C6D9EB1F-B733-4222-865D-7F6D30DD6B64}"/>
                </a:ext>
              </a:extLst>
            </p:cNvPr>
            <p:cNvSpPr/>
            <p:nvPr/>
          </p:nvSpPr>
          <p:spPr>
            <a:xfrm>
              <a:off x="6030130" y="3171466"/>
              <a:ext cx="83511" cy="83511"/>
            </a:xfrm>
            <a:custGeom>
              <a:avLst/>
              <a:gdLst>
                <a:gd name="connsiteX0" fmla="*/ 45714 w 83511"/>
                <a:gd name="connsiteY0" fmla="*/ 6742 h 83511"/>
                <a:gd name="connsiteX1" fmla="*/ 6742 w 83511"/>
                <a:gd name="connsiteY1" fmla="*/ 45714 h 83511"/>
                <a:gd name="connsiteX2" fmla="*/ 45714 w 83511"/>
                <a:gd name="connsiteY2" fmla="*/ 84686 h 83511"/>
                <a:gd name="connsiteX3" fmla="*/ 84686 w 83511"/>
                <a:gd name="connsiteY3" fmla="*/ 45714 h 83511"/>
                <a:gd name="connsiteX4" fmla="*/ 45714 w 83511"/>
                <a:gd name="connsiteY4" fmla="*/ 6742 h 8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11" h="83511">
                  <a:moveTo>
                    <a:pt x="45714" y="6742"/>
                  </a:moveTo>
                  <a:cubicBezTo>
                    <a:pt x="24372" y="6742"/>
                    <a:pt x="6742" y="24372"/>
                    <a:pt x="6742" y="45714"/>
                  </a:cubicBezTo>
                  <a:cubicBezTo>
                    <a:pt x="6742" y="67056"/>
                    <a:pt x="24372" y="84686"/>
                    <a:pt x="45714" y="84686"/>
                  </a:cubicBezTo>
                  <a:cubicBezTo>
                    <a:pt x="67056" y="84686"/>
                    <a:pt x="84686" y="67056"/>
                    <a:pt x="84686" y="45714"/>
                  </a:cubicBezTo>
                  <a:cubicBezTo>
                    <a:pt x="84686" y="24372"/>
                    <a:pt x="67056" y="6742"/>
                    <a:pt x="45714" y="6742"/>
                  </a:cubicBezTo>
                  <a:close/>
                </a:path>
              </a:pathLst>
            </a:custGeom>
            <a:grpFill/>
            <a:ln w="9227" cap="flat">
              <a:noFill/>
              <a:prstDash val="solid"/>
              <a:miter/>
            </a:ln>
          </p:spPr>
          <p:txBody>
            <a:bodyPr rtlCol="0" anchor="ctr"/>
            <a:lstStyle/>
            <a:p>
              <a:endParaRPr lang="el-GR"/>
            </a:p>
          </p:txBody>
        </p:sp>
        <p:sp>
          <p:nvSpPr>
            <p:cNvPr id="47" name="Ελεύθερη σχεδίαση: Σχήμα 46">
              <a:extLst>
                <a:ext uri="{FF2B5EF4-FFF2-40B4-BE49-F238E27FC236}">
                  <a16:creationId xmlns="" xmlns:a16="http://schemas.microsoft.com/office/drawing/2014/main" id="{4F2B6805-9623-4C67-A2E6-4A2635F561A7}"/>
                </a:ext>
              </a:extLst>
            </p:cNvPr>
            <p:cNvSpPr/>
            <p:nvPr/>
          </p:nvSpPr>
          <p:spPr>
            <a:xfrm>
              <a:off x="5913213" y="3359830"/>
              <a:ext cx="83511" cy="83511"/>
            </a:xfrm>
            <a:custGeom>
              <a:avLst/>
              <a:gdLst>
                <a:gd name="connsiteX0" fmla="*/ 84686 w 83511"/>
                <a:gd name="connsiteY0" fmla="*/ 45714 h 83511"/>
                <a:gd name="connsiteX1" fmla="*/ 45714 w 83511"/>
                <a:gd name="connsiteY1" fmla="*/ 84686 h 83511"/>
                <a:gd name="connsiteX2" fmla="*/ 6742 w 83511"/>
                <a:gd name="connsiteY2" fmla="*/ 45714 h 83511"/>
                <a:gd name="connsiteX3" fmla="*/ 45714 w 83511"/>
                <a:gd name="connsiteY3" fmla="*/ 6742 h 83511"/>
                <a:gd name="connsiteX4" fmla="*/ 84686 w 83511"/>
                <a:gd name="connsiteY4" fmla="*/ 45714 h 8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11" h="83511">
                  <a:moveTo>
                    <a:pt x="84686" y="45714"/>
                  </a:moveTo>
                  <a:cubicBezTo>
                    <a:pt x="84686" y="67237"/>
                    <a:pt x="67237" y="84686"/>
                    <a:pt x="45714" y="84686"/>
                  </a:cubicBezTo>
                  <a:cubicBezTo>
                    <a:pt x="24190" y="84686"/>
                    <a:pt x="6742" y="67237"/>
                    <a:pt x="6742" y="45714"/>
                  </a:cubicBezTo>
                  <a:cubicBezTo>
                    <a:pt x="6742" y="24190"/>
                    <a:pt x="24190" y="6742"/>
                    <a:pt x="45714" y="6742"/>
                  </a:cubicBezTo>
                  <a:cubicBezTo>
                    <a:pt x="67237" y="6742"/>
                    <a:pt x="84686" y="24190"/>
                    <a:pt x="84686" y="45714"/>
                  </a:cubicBezTo>
                  <a:close/>
                </a:path>
              </a:pathLst>
            </a:custGeom>
            <a:grpFill/>
            <a:ln w="9227" cap="flat">
              <a:noFill/>
              <a:prstDash val="solid"/>
              <a:miter/>
            </a:ln>
          </p:spPr>
          <p:txBody>
            <a:bodyPr rtlCol="0" anchor="ctr"/>
            <a:lstStyle/>
            <a:p>
              <a:endParaRPr lang="el-GR"/>
            </a:p>
          </p:txBody>
        </p:sp>
        <p:sp>
          <p:nvSpPr>
            <p:cNvPr id="48" name="Ελεύθερη σχεδίαση: Σχήμα 47">
              <a:extLst>
                <a:ext uri="{FF2B5EF4-FFF2-40B4-BE49-F238E27FC236}">
                  <a16:creationId xmlns="" xmlns:a16="http://schemas.microsoft.com/office/drawing/2014/main" id="{DC47F743-3837-4EBE-A5AA-E93A9DF5B002}"/>
                </a:ext>
              </a:extLst>
            </p:cNvPr>
            <p:cNvSpPr/>
            <p:nvPr/>
          </p:nvSpPr>
          <p:spPr>
            <a:xfrm>
              <a:off x="5761779" y="3040631"/>
              <a:ext cx="640255" cy="760882"/>
            </a:xfrm>
            <a:custGeom>
              <a:avLst/>
              <a:gdLst>
                <a:gd name="connsiteX0" fmla="*/ 424485 w 640254"/>
                <a:gd name="connsiteY0" fmla="*/ 189539 h 760882"/>
                <a:gd name="connsiteX1" fmla="*/ 401288 w 640254"/>
                <a:gd name="connsiteY1" fmla="*/ 200674 h 760882"/>
                <a:gd name="connsiteX2" fmla="*/ 392009 w 640254"/>
                <a:gd name="connsiteY2" fmla="*/ 221088 h 760882"/>
                <a:gd name="connsiteX3" fmla="*/ 400360 w 640254"/>
                <a:gd name="connsiteY3" fmla="*/ 245213 h 760882"/>
                <a:gd name="connsiteX4" fmla="*/ 381802 w 640254"/>
                <a:gd name="connsiteY4" fmla="*/ 263772 h 760882"/>
                <a:gd name="connsiteX5" fmla="*/ 357676 w 640254"/>
                <a:gd name="connsiteY5" fmla="*/ 255420 h 760882"/>
                <a:gd name="connsiteX6" fmla="*/ 337262 w 640254"/>
                <a:gd name="connsiteY6" fmla="*/ 263772 h 760882"/>
                <a:gd name="connsiteX7" fmla="*/ 326128 w 640254"/>
                <a:gd name="connsiteY7" fmla="*/ 286041 h 760882"/>
                <a:gd name="connsiteX8" fmla="*/ 300146 w 640254"/>
                <a:gd name="connsiteY8" fmla="*/ 286041 h 760882"/>
                <a:gd name="connsiteX9" fmla="*/ 289011 w 640254"/>
                <a:gd name="connsiteY9" fmla="*/ 262844 h 760882"/>
                <a:gd name="connsiteX10" fmla="*/ 268597 w 640254"/>
                <a:gd name="connsiteY10" fmla="*/ 254493 h 760882"/>
                <a:gd name="connsiteX11" fmla="*/ 244472 w 640254"/>
                <a:gd name="connsiteY11" fmla="*/ 262844 h 760882"/>
                <a:gd name="connsiteX12" fmla="*/ 225914 w 640254"/>
                <a:gd name="connsiteY12" fmla="*/ 244286 h 760882"/>
                <a:gd name="connsiteX13" fmla="*/ 234265 w 640254"/>
                <a:gd name="connsiteY13" fmla="*/ 220160 h 760882"/>
                <a:gd name="connsiteX14" fmla="*/ 225914 w 640254"/>
                <a:gd name="connsiteY14" fmla="*/ 199746 h 760882"/>
                <a:gd name="connsiteX15" fmla="*/ 202716 w 640254"/>
                <a:gd name="connsiteY15" fmla="*/ 188611 h 760882"/>
                <a:gd name="connsiteX16" fmla="*/ 202716 w 640254"/>
                <a:gd name="connsiteY16" fmla="*/ 162630 h 760882"/>
                <a:gd name="connsiteX17" fmla="*/ 225914 w 640254"/>
                <a:gd name="connsiteY17" fmla="*/ 151495 h 760882"/>
                <a:gd name="connsiteX18" fmla="*/ 234265 w 640254"/>
                <a:gd name="connsiteY18" fmla="*/ 131081 h 760882"/>
                <a:gd name="connsiteX19" fmla="*/ 226842 w 640254"/>
                <a:gd name="connsiteY19" fmla="*/ 106956 h 760882"/>
                <a:gd name="connsiteX20" fmla="*/ 245400 w 640254"/>
                <a:gd name="connsiteY20" fmla="*/ 88397 h 760882"/>
                <a:gd name="connsiteX21" fmla="*/ 269525 w 640254"/>
                <a:gd name="connsiteY21" fmla="*/ 96749 h 760882"/>
                <a:gd name="connsiteX22" fmla="*/ 289939 w 640254"/>
                <a:gd name="connsiteY22" fmla="*/ 88397 h 760882"/>
                <a:gd name="connsiteX23" fmla="*/ 301074 w 640254"/>
                <a:gd name="connsiteY23" fmla="*/ 65200 h 760882"/>
                <a:gd name="connsiteX24" fmla="*/ 327055 w 640254"/>
                <a:gd name="connsiteY24" fmla="*/ 65200 h 760882"/>
                <a:gd name="connsiteX25" fmla="*/ 338190 w 640254"/>
                <a:gd name="connsiteY25" fmla="*/ 87470 h 760882"/>
                <a:gd name="connsiteX26" fmla="*/ 358604 w 640254"/>
                <a:gd name="connsiteY26" fmla="*/ 95821 h 760882"/>
                <a:gd name="connsiteX27" fmla="*/ 382730 w 640254"/>
                <a:gd name="connsiteY27" fmla="*/ 87470 h 760882"/>
                <a:gd name="connsiteX28" fmla="*/ 401288 w 640254"/>
                <a:gd name="connsiteY28" fmla="*/ 106028 h 760882"/>
                <a:gd name="connsiteX29" fmla="*/ 392937 w 640254"/>
                <a:gd name="connsiteY29" fmla="*/ 130153 h 760882"/>
                <a:gd name="connsiteX30" fmla="*/ 401288 w 640254"/>
                <a:gd name="connsiteY30" fmla="*/ 150567 h 760882"/>
                <a:gd name="connsiteX31" fmla="*/ 424485 w 640254"/>
                <a:gd name="connsiteY31" fmla="*/ 161702 h 760882"/>
                <a:gd name="connsiteX32" fmla="*/ 424485 w 640254"/>
                <a:gd name="connsiteY32" fmla="*/ 189539 h 760882"/>
                <a:gd name="connsiteX33" fmla="*/ 307569 w 640254"/>
                <a:gd name="connsiteY33" fmla="*/ 377904 h 760882"/>
                <a:gd name="connsiteX34" fmla="*/ 284372 w 640254"/>
                <a:gd name="connsiteY34" fmla="*/ 389039 h 760882"/>
                <a:gd name="connsiteX35" fmla="*/ 276021 w 640254"/>
                <a:gd name="connsiteY35" fmla="*/ 409453 h 760882"/>
                <a:gd name="connsiteX36" fmla="*/ 283444 w 640254"/>
                <a:gd name="connsiteY36" fmla="*/ 433578 h 760882"/>
                <a:gd name="connsiteX37" fmla="*/ 264886 w 640254"/>
                <a:gd name="connsiteY37" fmla="*/ 452136 h 760882"/>
                <a:gd name="connsiteX38" fmla="*/ 240760 w 640254"/>
                <a:gd name="connsiteY38" fmla="*/ 443785 h 760882"/>
                <a:gd name="connsiteX39" fmla="*/ 220346 w 640254"/>
                <a:gd name="connsiteY39" fmla="*/ 452136 h 760882"/>
                <a:gd name="connsiteX40" fmla="*/ 210139 w 640254"/>
                <a:gd name="connsiteY40" fmla="*/ 474406 h 760882"/>
                <a:gd name="connsiteX41" fmla="*/ 184158 w 640254"/>
                <a:gd name="connsiteY41" fmla="*/ 474406 h 760882"/>
                <a:gd name="connsiteX42" fmla="*/ 173023 w 640254"/>
                <a:gd name="connsiteY42" fmla="*/ 451208 h 760882"/>
                <a:gd name="connsiteX43" fmla="*/ 152609 w 640254"/>
                <a:gd name="connsiteY43" fmla="*/ 442857 h 760882"/>
                <a:gd name="connsiteX44" fmla="*/ 128484 w 640254"/>
                <a:gd name="connsiteY44" fmla="*/ 450281 h 760882"/>
                <a:gd name="connsiteX45" fmla="*/ 109926 w 640254"/>
                <a:gd name="connsiteY45" fmla="*/ 431722 h 760882"/>
                <a:gd name="connsiteX46" fmla="*/ 118277 w 640254"/>
                <a:gd name="connsiteY46" fmla="*/ 407597 h 760882"/>
                <a:gd name="connsiteX47" fmla="*/ 109926 w 640254"/>
                <a:gd name="connsiteY47" fmla="*/ 387183 h 760882"/>
                <a:gd name="connsiteX48" fmla="*/ 86728 w 640254"/>
                <a:gd name="connsiteY48" fmla="*/ 376048 h 760882"/>
                <a:gd name="connsiteX49" fmla="*/ 86728 w 640254"/>
                <a:gd name="connsiteY49" fmla="*/ 350067 h 760882"/>
                <a:gd name="connsiteX50" fmla="*/ 109926 w 640254"/>
                <a:gd name="connsiteY50" fmla="*/ 338932 h 760882"/>
                <a:gd name="connsiteX51" fmla="*/ 118277 w 640254"/>
                <a:gd name="connsiteY51" fmla="*/ 318518 h 760882"/>
                <a:gd name="connsiteX52" fmla="*/ 109926 w 640254"/>
                <a:gd name="connsiteY52" fmla="*/ 294392 h 760882"/>
                <a:gd name="connsiteX53" fmla="*/ 128484 w 640254"/>
                <a:gd name="connsiteY53" fmla="*/ 275834 h 760882"/>
                <a:gd name="connsiteX54" fmla="*/ 152609 w 640254"/>
                <a:gd name="connsiteY54" fmla="*/ 284185 h 760882"/>
                <a:gd name="connsiteX55" fmla="*/ 173023 w 640254"/>
                <a:gd name="connsiteY55" fmla="*/ 275834 h 760882"/>
                <a:gd name="connsiteX56" fmla="*/ 184158 w 640254"/>
                <a:gd name="connsiteY56" fmla="*/ 252637 h 760882"/>
                <a:gd name="connsiteX57" fmla="*/ 211067 w 640254"/>
                <a:gd name="connsiteY57" fmla="*/ 252637 h 760882"/>
                <a:gd name="connsiteX58" fmla="*/ 222202 w 640254"/>
                <a:gd name="connsiteY58" fmla="*/ 275834 h 760882"/>
                <a:gd name="connsiteX59" fmla="*/ 242616 w 640254"/>
                <a:gd name="connsiteY59" fmla="*/ 284185 h 760882"/>
                <a:gd name="connsiteX60" fmla="*/ 266742 w 640254"/>
                <a:gd name="connsiteY60" fmla="*/ 275834 h 760882"/>
                <a:gd name="connsiteX61" fmla="*/ 285300 w 640254"/>
                <a:gd name="connsiteY61" fmla="*/ 294392 h 760882"/>
                <a:gd name="connsiteX62" fmla="*/ 276949 w 640254"/>
                <a:gd name="connsiteY62" fmla="*/ 318518 h 760882"/>
                <a:gd name="connsiteX63" fmla="*/ 285300 w 640254"/>
                <a:gd name="connsiteY63" fmla="*/ 338932 h 760882"/>
                <a:gd name="connsiteX64" fmla="*/ 308497 w 640254"/>
                <a:gd name="connsiteY64" fmla="*/ 350067 h 760882"/>
                <a:gd name="connsiteX65" fmla="*/ 307569 w 640254"/>
                <a:gd name="connsiteY65" fmla="*/ 377904 h 760882"/>
                <a:gd name="connsiteX66" fmla="*/ 307569 w 640254"/>
                <a:gd name="connsiteY66" fmla="*/ 377904 h 760882"/>
                <a:gd name="connsiteX67" fmla="*/ 628625 w 640254"/>
                <a:gd name="connsiteY67" fmla="*/ 412236 h 760882"/>
                <a:gd name="connsiteX68" fmla="*/ 564599 w 640254"/>
                <a:gd name="connsiteY68" fmla="*/ 300888 h 760882"/>
                <a:gd name="connsiteX69" fmla="*/ 564599 w 640254"/>
                <a:gd name="connsiteY69" fmla="*/ 296248 h 760882"/>
                <a:gd name="connsiteX70" fmla="*/ 428197 w 640254"/>
                <a:gd name="connsiteY70" fmla="*/ 45714 h 760882"/>
                <a:gd name="connsiteX71" fmla="*/ 143330 w 640254"/>
                <a:gd name="connsiteY71" fmla="*/ 45714 h 760882"/>
                <a:gd name="connsiteX72" fmla="*/ 6928 w 640254"/>
                <a:gd name="connsiteY72" fmla="*/ 296248 h 760882"/>
                <a:gd name="connsiteX73" fmla="*/ 116421 w 640254"/>
                <a:gd name="connsiteY73" fmla="*/ 520801 h 760882"/>
                <a:gd name="connsiteX74" fmla="*/ 116421 w 640254"/>
                <a:gd name="connsiteY74" fmla="*/ 755561 h 760882"/>
                <a:gd name="connsiteX75" fmla="*/ 409639 w 640254"/>
                <a:gd name="connsiteY75" fmla="*/ 755561 h 760882"/>
                <a:gd name="connsiteX76" fmla="*/ 409639 w 640254"/>
                <a:gd name="connsiteY76" fmla="*/ 644213 h 760882"/>
                <a:gd name="connsiteX77" fmla="*/ 455106 w 640254"/>
                <a:gd name="connsiteY77" fmla="*/ 644213 h 760882"/>
                <a:gd name="connsiteX78" fmla="*/ 533050 w 640254"/>
                <a:gd name="connsiteY78" fmla="*/ 611736 h 760882"/>
                <a:gd name="connsiteX79" fmla="*/ 564599 w 640254"/>
                <a:gd name="connsiteY79" fmla="*/ 532864 h 760882"/>
                <a:gd name="connsiteX80" fmla="*/ 564599 w 640254"/>
                <a:gd name="connsiteY80" fmla="*/ 477190 h 760882"/>
                <a:gd name="connsiteX81" fmla="*/ 605427 w 640254"/>
                <a:gd name="connsiteY81" fmla="*/ 477190 h 760882"/>
                <a:gd name="connsiteX82" fmla="*/ 628625 w 640254"/>
                <a:gd name="connsiteY82" fmla="*/ 412236 h 76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40254" h="760882">
                  <a:moveTo>
                    <a:pt x="424485" y="189539"/>
                  </a:moveTo>
                  <a:lnTo>
                    <a:pt x="401288" y="200674"/>
                  </a:lnTo>
                  <a:cubicBezTo>
                    <a:pt x="399432" y="208097"/>
                    <a:pt x="395720" y="214593"/>
                    <a:pt x="392009" y="221088"/>
                  </a:cubicBezTo>
                  <a:lnTo>
                    <a:pt x="400360" y="245213"/>
                  </a:lnTo>
                  <a:lnTo>
                    <a:pt x="381802" y="263772"/>
                  </a:lnTo>
                  <a:lnTo>
                    <a:pt x="357676" y="255420"/>
                  </a:lnTo>
                  <a:cubicBezTo>
                    <a:pt x="351181" y="259132"/>
                    <a:pt x="344686" y="261916"/>
                    <a:pt x="337262" y="263772"/>
                  </a:cubicBezTo>
                  <a:lnTo>
                    <a:pt x="326128" y="286041"/>
                  </a:lnTo>
                  <a:lnTo>
                    <a:pt x="300146" y="286041"/>
                  </a:lnTo>
                  <a:lnTo>
                    <a:pt x="289011" y="262844"/>
                  </a:lnTo>
                  <a:cubicBezTo>
                    <a:pt x="281588" y="260988"/>
                    <a:pt x="275093" y="258204"/>
                    <a:pt x="268597" y="254493"/>
                  </a:cubicBezTo>
                  <a:lnTo>
                    <a:pt x="244472" y="262844"/>
                  </a:lnTo>
                  <a:lnTo>
                    <a:pt x="225914" y="244286"/>
                  </a:lnTo>
                  <a:lnTo>
                    <a:pt x="234265" y="220160"/>
                  </a:lnTo>
                  <a:cubicBezTo>
                    <a:pt x="230553" y="213665"/>
                    <a:pt x="227770" y="207169"/>
                    <a:pt x="225914" y="199746"/>
                  </a:cubicBezTo>
                  <a:lnTo>
                    <a:pt x="202716" y="188611"/>
                  </a:lnTo>
                  <a:lnTo>
                    <a:pt x="202716" y="162630"/>
                  </a:lnTo>
                  <a:lnTo>
                    <a:pt x="225914" y="151495"/>
                  </a:lnTo>
                  <a:cubicBezTo>
                    <a:pt x="227770" y="144072"/>
                    <a:pt x="230553" y="137576"/>
                    <a:pt x="234265" y="131081"/>
                  </a:cubicBezTo>
                  <a:lnTo>
                    <a:pt x="226842" y="106956"/>
                  </a:lnTo>
                  <a:lnTo>
                    <a:pt x="245400" y="88397"/>
                  </a:lnTo>
                  <a:lnTo>
                    <a:pt x="269525" y="96749"/>
                  </a:lnTo>
                  <a:cubicBezTo>
                    <a:pt x="276021" y="93037"/>
                    <a:pt x="282516" y="90253"/>
                    <a:pt x="289939" y="88397"/>
                  </a:cubicBezTo>
                  <a:lnTo>
                    <a:pt x="301074" y="65200"/>
                  </a:lnTo>
                  <a:lnTo>
                    <a:pt x="327055" y="65200"/>
                  </a:lnTo>
                  <a:lnTo>
                    <a:pt x="338190" y="87470"/>
                  </a:lnTo>
                  <a:cubicBezTo>
                    <a:pt x="345614" y="89325"/>
                    <a:pt x="352109" y="92109"/>
                    <a:pt x="358604" y="95821"/>
                  </a:cubicBezTo>
                  <a:lnTo>
                    <a:pt x="382730" y="87470"/>
                  </a:lnTo>
                  <a:lnTo>
                    <a:pt x="401288" y="106028"/>
                  </a:lnTo>
                  <a:lnTo>
                    <a:pt x="392937" y="130153"/>
                  </a:lnTo>
                  <a:cubicBezTo>
                    <a:pt x="396648" y="136649"/>
                    <a:pt x="399432" y="143144"/>
                    <a:pt x="401288" y="150567"/>
                  </a:cubicBezTo>
                  <a:lnTo>
                    <a:pt x="424485" y="161702"/>
                  </a:lnTo>
                  <a:lnTo>
                    <a:pt x="424485" y="189539"/>
                  </a:lnTo>
                  <a:close/>
                  <a:moveTo>
                    <a:pt x="307569" y="377904"/>
                  </a:moveTo>
                  <a:lnTo>
                    <a:pt x="284372" y="389039"/>
                  </a:lnTo>
                  <a:cubicBezTo>
                    <a:pt x="282516" y="396462"/>
                    <a:pt x="279732" y="402957"/>
                    <a:pt x="276021" y="409453"/>
                  </a:cubicBezTo>
                  <a:lnTo>
                    <a:pt x="283444" y="433578"/>
                  </a:lnTo>
                  <a:lnTo>
                    <a:pt x="264886" y="452136"/>
                  </a:lnTo>
                  <a:lnTo>
                    <a:pt x="240760" y="443785"/>
                  </a:lnTo>
                  <a:cubicBezTo>
                    <a:pt x="234265" y="447497"/>
                    <a:pt x="227770" y="450281"/>
                    <a:pt x="220346" y="452136"/>
                  </a:cubicBezTo>
                  <a:lnTo>
                    <a:pt x="210139" y="474406"/>
                  </a:lnTo>
                  <a:lnTo>
                    <a:pt x="184158" y="474406"/>
                  </a:lnTo>
                  <a:lnTo>
                    <a:pt x="173023" y="451208"/>
                  </a:lnTo>
                  <a:cubicBezTo>
                    <a:pt x="165600" y="449353"/>
                    <a:pt x="159105" y="446569"/>
                    <a:pt x="152609" y="442857"/>
                  </a:cubicBezTo>
                  <a:lnTo>
                    <a:pt x="128484" y="450281"/>
                  </a:lnTo>
                  <a:lnTo>
                    <a:pt x="109926" y="431722"/>
                  </a:lnTo>
                  <a:lnTo>
                    <a:pt x="118277" y="407597"/>
                  </a:lnTo>
                  <a:cubicBezTo>
                    <a:pt x="114565" y="401102"/>
                    <a:pt x="111781" y="394606"/>
                    <a:pt x="109926" y="387183"/>
                  </a:cubicBezTo>
                  <a:lnTo>
                    <a:pt x="86728" y="376048"/>
                  </a:lnTo>
                  <a:lnTo>
                    <a:pt x="86728" y="350067"/>
                  </a:lnTo>
                  <a:lnTo>
                    <a:pt x="109926" y="338932"/>
                  </a:lnTo>
                  <a:cubicBezTo>
                    <a:pt x="111781" y="331509"/>
                    <a:pt x="114565" y="325013"/>
                    <a:pt x="118277" y="318518"/>
                  </a:cubicBezTo>
                  <a:lnTo>
                    <a:pt x="109926" y="294392"/>
                  </a:lnTo>
                  <a:lnTo>
                    <a:pt x="128484" y="275834"/>
                  </a:lnTo>
                  <a:lnTo>
                    <a:pt x="152609" y="284185"/>
                  </a:lnTo>
                  <a:cubicBezTo>
                    <a:pt x="159105" y="280474"/>
                    <a:pt x="165600" y="277690"/>
                    <a:pt x="173023" y="275834"/>
                  </a:cubicBezTo>
                  <a:lnTo>
                    <a:pt x="184158" y="252637"/>
                  </a:lnTo>
                  <a:lnTo>
                    <a:pt x="211067" y="252637"/>
                  </a:lnTo>
                  <a:lnTo>
                    <a:pt x="222202" y="275834"/>
                  </a:lnTo>
                  <a:cubicBezTo>
                    <a:pt x="229625" y="277690"/>
                    <a:pt x="236121" y="280474"/>
                    <a:pt x="242616" y="284185"/>
                  </a:cubicBezTo>
                  <a:lnTo>
                    <a:pt x="266742" y="275834"/>
                  </a:lnTo>
                  <a:lnTo>
                    <a:pt x="285300" y="294392"/>
                  </a:lnTo>
                  <a:lnTo>
                    <a:pt x="276949" y="318518"/>
                  </a:lnTo>
                  <a:cubicBezTo>
                    <a:pt x="280660" y="325013"/>
                    <a:pt x="283444" y="331509"/>
                    <a:pt x="285300" y="338932"/>
                  </a:cubicBezTo>
                  <a:lnTo>
                    <a:pt x="308497" y="350067"/>
                  </a:lnTo>
                  <a:lnTo>
                    <a:pt x="307569" y="377904"/>
                  </a:lnTo>
                  <a:lnTo>
                    <a:pt x="307569" y="377904"/>
                  </a:lnTo>
                  <a:close/>
                  <a:moveTo>
                    <a:pt x="628625" y="412236"/>
                  </a:moveTo>
                  <a:lnTo>
                    <a:pt x="564599" y="300888"/>
                  </a:lnTo>
                  <a:lnTo>
                    <a:pt x="564599" y="296248"/>
                  </a:lnTo>
                  <a:cubicBezTo>
                    <a:pt x="568311" y="194179"/>
                    <a:pt x="516348" y="98604"/>
                    <a:pt x="428197" y="45714"/>
                  </a:cubicBezTo>
                  <a:cubicBezTo>
                    <a:pt x="340046" y="-6249"/>
                    <a:pt x="231481" y="-6249"/>
                    <a:pt x="143330" y="45714"/>
                  </a:cubicBezTo>
                  <a:cubicBezTo>
                    <a:pt x="55179" y="97677"/>
                    <a:pt x="3217" y="194179"/>
                    <a:pt x="6928" y="296248"/>
                  </a:cubicBezTo>
                  <a:cubicBezTo>
                    <a:pt x="6928" y="384399"/>
                    <a:pt x="46828" y="466983"/>
                    <a:pt x="116421" y="520801"/>
                  </a:cubicBezTo>
                  <a:lnTo>
                    <a:pt x="116421" y="755561"/>
                  </a:lnTo>
                  <a:lnTo>
                    <a:pt x="409639" y="755561"/>
                  </a:lnTo>
                  <a:lnTo>
                    <a:pt x="409639" y="644213"/>
                  </a:lnTo>
                  <a:lnTo>
                    <a:pt x="455106" y="644213"/>
                  </a:lnTo>
                  <a:cubicBezTo>
                    <a:pt x="484799" y="644213"/>
                    <a:pt x="512636" y="632150"/>
                    <a:pt x="533050" y="611736"/>
                  </a:cubicBezTo>
                  <a:cubicBezTo>
                    <a:pt x="553464" y="590394"/>
                    <a:pt x="564599" y="562557"/>
                    <a:pt x="564599" y="532864"/>
                  </a:cubicBezTo>
                  <a:lnTo>
                    <a:pt x="564599" y="477190"/>
                  </a:lnTo>
                  <a:lnTo>
                    <a:pt x="605427" y="477190"/>
                  </a:lnTo>
                  <a:cubicBezTo>
                    <a:pt x="629553" y="474406"/>
                    <a:pt x="650894" y="446569"/>
                    <a:pt x="628625" y="412236"/>
                  </a:cubicBezTo>
                  <a:close/>
                </a:path>
              </a:pathLst>
            </a:custGeom>
            <a:grpFill/>
            <a:ln w="9227" cap="flat">
              <a:noFill/>
              <a:prstDash val="solid"/>
              <a:miter/>
            </a:ln>
          </p:spPr>
          <p:txBody>
            <a:bodyPr rtlCol="0" anchor="ctr"/>
            <a:lstStyle/>
            <a:p>
              <a:endParaRPr lang="el-GR"/>
            </a:p>
          </p:txBody>
        </p:sp>
      </p:grpSp>
    </p:spTree>
    <p:extLst>
      <p:ext uri="{BB962C8B-B14F-4D97-AF65-F5344CB8AC3E}">
        <p14:creationId xmlns="" xmlns:p14="http://schemas.microsoft.com/office/powerpoint/2010/main" val="416680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107787" y="1255405"/>
            <a:ext cx="4491355" cy="1409700"/>
          </a:xfrm>
        </p:spPr>
        <p:txBody>
          <a:bodyPr rtlCol="0"/>
          <a:lstStyle/>
          <a:p>
            <a:pPr algn="ctr"/>
            <a:r>
              <a:rPr lang="el-GR" sz="2800" b="1" dirty="0"/>
              <a:t>Εννοιολογικός προσδιορισμός </a:t>
            </a:r>
            <a:r>
              <a:rPr lang="en-US" sz="2800" b="1" dirty="0"/>
              <a:t>&amp;</a:t>
            </a:r>
            <a:r>
              <a:rPr lang="el-GR" sz="2800" b="1" dirty="0"/>
              <a:t> τυπολογία των οργανώσεων</a:t>
            </a:r>
            <a:br>
              <a:rPr lang="el-GR" sz="2800" b="1" dirty="0"/>
            </a:br>
            <a:r>
              <a:rPr lang="el-GR" dirty="0"/>
              <a:t/>
            </a:r>
            <a:br>
              <a:rPr lang="el-GR" dirty="0"/>
            </a:br>
            <a:endParaRPr lang="el-GR" sz="2800" b="1" dirty="0"/>
          </a:p>
        </p:txBody>
      </p:sp>
      <p:sp>
        <p:nvSpPr>
          <p:cNvPr id="3" name="Θέση περιεχομένου 2"/>
          <p:cNvSpPr>
            <a:spLocks noGrp="1"/>
          </p:cNvSpPr>
          <p:nvPr>
            <p:ph idx="1"/>
          </p:nvPr>
        </p:nvSpPr>
        <p:spPr>
          <a:xfrm>
            <a:off x="107787" y="3015076"/>
            <a:ext cx="4491355" cy="3900805"/>
          </a:xfrm>
        </p:spPr>
        <p:txBody>
          <a:bodyPr rtlCol="0"/>
          <a:lstStyle/>
          <a:p>
            <a:r>
              <a:rPr lang="el-GR" dirty="0"/>
              <a:t>Οι οργανώσεις αποτελούν αναμφίβολα συστατικό και αναπόσπαστο στοιχείο του κοινωνικού μας περιβάλλοντος</a:t>
            </a:r>
          </a:p>
          <a:p>
            <a:pPr marL="0" indent="0" rtl="0">
              <a:buNone/>
            </a:pPr>
            <a:endParaRPr lang="el-GR" noProof="1"/>
          </a:p>
          <a:p>
            <a:r>
              <a:rPr lang="el-GR" dirty="0"/>
              <a:t>Όπως παρατηρεί ο Α. </a:t>
            </a:r>
            <a:r>
              <a:rPr lang="el-GR" dirty="0" err="1"/>
              <a:t>Etzioni</a:t>
            </a:r>
            <a:r>
              <a:rPr lang="el-GR" dirty="0"/>
              <a:t>, </a:t>
            </a:r>
            <a:r>
              <a:rPr lang="el-GR" b="1" dirty="0"/>
              <a:t>« γεννιόμαστε σε οργανώσεις, εκπαιδευόμαστε από οργανώσεις και οι περισσότεροι από εμάς περνάμε όλη μας τη ζωή δουλεύοντας για οργανώσεις»</a:t>
            </a:r>
            <a:r>
              <a:rPr lang="el-GR" dirty="0"/>
              <a:t> </a:t>
            </a:r>
          </a:p>
          <a:p>
            <a:pPr marL="0" indent="0" rtl="0">
              <a:buNone/>
            </a:pPr>
            <a:endParaRPr lang="el-GR" noProof="1"/>
          </a:p>
        </p:txBody>
      </p:sp>
      <p:pic>
        <p:nvPicPr>
          <p:cNvPr id="15" name="Θέση εικόνας 14" descr="εναέρια προβολή αυτοκινητοδρόμων μεγάλης πόλης"/>
          <p:cNvPicPr>
            <a:picLocks noGrp="1" noChangeAspect="1"/>
          </p:cNvPicPr>
          <p:nvPr>
            <p:ph type="pic" sz="quarter" idx="13"/>
          </p:nvPr>
        </p:nvPicPr>
        <p:blipFill>
          <a:blip r:embed="rId3" cstate="screen"/>
          <a:srcRect/>
          <a:stretch>
            <a:fillRect/>
          </a:stretch>
        </p:blipFill>
        <p:spPr>
          <a:xfrm>
            <a:off x="5217319" y="1255405"/>
            <a:ext cx="6974680" cy="3935414"/>
          </a:xfrm>
        </p:spPr>
      </p:pic>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5</a:t>
            </a:fld>
            <a:endParaRPr lang="el-GR" dirty="0"/>
          </a:p>
        </p:txBody>
      </p:sp>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12" name="Θέση εικόνας 10" descr="σχέδια μεταλλικών ραφιών βιβλίων σε οροφή">
            <a:extLst>
              <a:ext uri="{FF2B5EF4-FFF2-40B4-BE49-F238E27FC236}">
                <a16:creationId xmlns="" xmlns:a16="http://schemas.microsoft.com/office/drawing/2014/main" id="{BA849515-A640-4DC8-B9F0-DECBBF2B158B}"/>
              </a:ext>
            </a:extLst>
          </p:cNvPr>
          <p:cNvPicPr>
            <a:picLocks noChangeAspect="1"/>
          </p:cNvPicPr>
          <p:nvPr/>
        </p:nvPicPr>
        <p:blipFill>
          <a:blip r:embed="rId4"/>
          <a:stretch>
            <a:fillRect/>
          </a:stretch>
        </p:blipFill>
        <p:spPr>
          <a:xfrm>
            <a:off x="5217318" y="1255405"/>
            <a:ext cx="6974682" cy="3935414"/>
          </a:xfrm>
          <a:prstGeom prst="rect">
            <a:avLst/>
          </a:prstGeom>
          <a:solidFill>
            <a:schemeClr val="bg1">
              <a:lumMod val="95000"/>
              <a:alpha val="70000"/>
            </a:schemeClr>
          </a:solidFill>
          <a:ln w="95250" cap="sq" cmpd="sng" algn="ctr">
            <a:noFill/>
            <a:prstDash val="solid"/>
            <a:miter lim="800000"/>
          </a:ln>
          <a:effectLst/>
        </p:spPr>
      </p:pic>
    </p:spTree>
    <p:extLst>
      <p:ext uri="{BB962C8B-B14F-4D97-AF65-F5344CB8AC3E}">
        <p14:creationId xmlns="" xmlns:p14="http://schemas.microsoft.com/office/powerpoint/2010/main" val="1009109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Ομάδα 72" descr="Θέση εικόνας"/>
          <p:cNvGrpSpPr/>
          <p:nvPr/>
        </p:nvGrpSpPr>
        <p:grpSpPr>
          <a:xfrm>
            <a:off x="323999" y="323998"/>
            <a:ext cx="4320000" cy="6120000"/>
            <a:chOff x="180000" y="180000"/>
            <a:chExt cx="4330700" cy="6292683"/>
          </a:xfrm>
        </p:grpSpPr>
        <p:sp>
          <p:nvSpPr>
            <p:cNvPr id="74"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5"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37" name="Τίτλος 36"/>
          <p:cNvSpPr>
            <a:spLocks noGrp="1"/>
          </p:cNvSpPr>
          <p:nvPr>
            <p:ph type="title"/>
          </p:nvPr>
        </p:nvSpPr>
        <p:spPr>
          <a:xfrm>
            <a:off x="4491938" y="150356"/>
            <a:ext cx="8054570" cy="432000"/>
          </a:xfrm>
        </p:spPr>
        <p:txBody>
          <a:bodyPr rtlCol="0"/>
          <a:lstStyle/>
          <a:p>
            <a:pPr algn="ctr"/>
            <a:r>
              <a:rPr lang="el-GR" sz="2200" b="1" dirty="0"/>
              <a:t>Επαναπροσδιορισμός ρόλου του διοικητικού στελέχους</a:t>
            </a:r>
          </a:p>
        </p:txBody>
      </p:sp>
      <p:sp>
        <p:nvSpPr>
          <p:cNvPr id="40" name="Θέση κειμένου 39"/>
          <p:cNvSpPr>
            <a:spLocks noGrp="1"/>
          </p:cNvSpPr>
          <p:nvPr>
            <p:ph type="body" sz="quarter" idx="35"/>
          </p:nvPr>
        </p:nvSpPr>
        <p:spPr/>
        <p:txBody>
          <a:bodyPr rtlCol="0"/>
          <a:lstStyle/>
          <a:p>
            <a:r>
              <a:rPr lang="el-GR" b="1" dirty="0"/>
              <a:t>Ανθρώπινο δυναμικό</a:t>
            </a:r>
            <a:endParaRPr lang="el-GR" dirty="0"/>
          </a:p>
        </p:txBody>
      </p:sp>
      <p:sp>
        <p:nvSpPr>
          <p:cNvPr id="42" name="Θέση κειμένου 41"/>
          <p:cNvSpPr>
            <a:spLocks noGrp="1"/>
          </p:cNvSpPr>
          <p:nvPr>
            <p:ph type="body" sz="quarter" idx="37"/>
          </p:nvPr>
        </p:nvSpPr>
        <p:spPr/>
        <p:txBody>
          <a:bodyPr rtlCol="0"/>
          <a:lstStyle/>
          <a:p>
            <a:r>
              <a:rPr lang="el-GR" b="1" dirty="0"/>
              <a:t>Εργασία &amp; δομές</a:t>
            </a:r>
            <a:endParaRPr lang="el-GR" dirty="0"/>
          </a:p>
        </p:txBody>
      </p:sp>
      <p:sp>
        <p:nvSpPr>
          <p:cNvPr id="44" name="Θέση κειμένου 43"/>
          <p:cNvSpPr>
            <a:spLocks noGrp="1"/>
          </p:cNvSpPr>
          <p:nvPr>
            <p:ph type="body" sz="quarter" idx="39"/>
          </p:nvPr>
        </p:nvSpPr>
        <p:spPr/>
        <p:txBody>
          <a:bodyPr rtlCol="0"/>
          <a:lstStyle/>
          <a:p>
            <a:r>
              <a:rPr lang="el-GR" b="1" dirty="0"/>
              <a:t>Συστήματα &amp; διαδικασίες</a:t>
            </a:r>
            <a:endParaRPr lang="el-GR" dirty="0"/>
          </a:p>
        </p:txBody>
      </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50</a:t>
            </a:fld>
            <a:endParaRPr lang="el-GR" dirty="0"/>
          </a:p>
        </p:txBody>
      </p:sp>
      <p:pic>
        <p:nvPicPr>
          <p:cNvPr id="11" name="Γραφικό 10" descr="Ομάδα"/>
          <p:cNvPicPr>
            <a:picLocks noChangeAspect="1"/>
          </p:cNvPicPr>
          <p:nvPr/>
        </p:nvPicPr>
        <p:blipFill>
          <a:blip r:embed="rId3"/>
          <a:stretch>
            <a:fillRect/>
          </a:stretch>
        </p:blipFill>
        <p:spPr>
          <a:xfrm>
            <a:off x="5767590" y="2791278"/>
            <a:ext cx="646090" cy="646090"/>
          </a:xfrm>
          <a:prstGeom prst="rect">
            <a:avLst/>
          </a:prstGeom>
        </p:spPr>
      </p:pic>
      <p:pic>
        <p:nvPicPr>
          <p:cNvPr id="20" name="Γραφικό 19" descr="Ιεραρχία"/>
          <p:cNvPicPr>
            <a:picLocks noChangeAspect="1"/>
          </p:cNvPicPr>
          <p:nvPr/>
        </p:nvPicPr>
        <p:blipFill>
          <a:blip r:embed="rId4"/>
          <a:stretch>
            <a:fillRect/>
          </a:stretch>
        </p:blipFill>
        <p:spPr>
          <a:xfrm>
            <a:off x="10449271" y="2803183"/>
            <a:ext cx="665458" cy="665458"/>
          </a:xfrm>
          <a:prstGeom prst="rect">
            <a:avLst/>
          </a:prstGeom>
        </p:spPr>
      </p:pic>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17" name="Θέση εικόνας 11" descr="Κοντινή εικόνα εσωτερικού υλικού δόμησης">
            <a:extLst>
              <a:ext uri="{FF2B5EF4-FFF2-40B4-BE49-F238E27FC236}">
                <a16:creationId xmlns="" xmlns:a16="http://schemas.microsoft.com/office/drawing/2014/main" id="{9D096B03-1881-4A3D-BD66-84B0D528DDF3}"/>
              </a:ext>
            </a:extLst>
          </p:cNvPr>
          <p:cNvPicPr>
            <a:picLocks noChangeAspect="1"/>
          </p:cNvPicPr>
          <p:nvPr/>
        </p:nvPicPr>
        <p:blipFill>
          <a:blip r:embed="rId5"/>
          <a:stretch>
            <a:fillRect/>
          </a:stretch>
        </p:blipFill>
        <p:spPr>
          <a:xfrm>
            <a:off x="245307" y="252098"/>
            <a:ext cx="4627148" cy="6326648"/>
          </a:xfrm>
          <a:prstGeom prst="rect">
            <a:avLst/>
          </a:prstGeom>
        </p:spPr>
      </p:pic>
      <p:sp>
        <p:nvSpPr>
          <p:cNvPr id="18" name="Θέση κειμένου 11">
            <a:extLst>
              <a:ext uri="{FF2B5EF4-FFF2-40B4-BE49-F238E27FC236}">
                <a16:creationId xmlns="" xmlns:a16="http://schemas.microsoft.com/office/drawing/2014/main" id="{4D820CA8-7351-49A9-B7B2-256DBB5E3148}"/>
              </a:ext>
            </a:extLst>
          </p:cNvPr>
          <p:cNvSpPr txBox="1">
            <a:spLocks/>
          </p:cNvSpPr>
          <p:nvPr/>
        </p:nvSpPr>
        <p:spPr>
          <a:xfrm>
            <a:off x="4872455" y="1017924"/>
            <a:ext cx="7319545" cy="117318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500" dirty="0"/>
              <a:t>Η έμφαση που έχει δοθεί τις δύο τελευταίες δεκαετίες στην αλληλεξάρτηση μεταξύ διοικητικής επιστήμης και θεωρίας των οργανώσεων, επέδρασσε καθοριστικά αφενός μεν στην ευρύτερη αποδοχή μιας </a:t>
            </a:r>
            <a:r>
              <a:rPr lang="el-GR" sz="1500" dirty="0" err="1"/>
              <a:t>ενδεχομενικής</a:t>
            </a:r>
            <a:r>
              <a:rPr lang="el-GR" sz="1500" dirty="0"/>
              <a:t> προσέγγισης της διοικητικής λειτουργίας, αφετέρου δε στον επαναπροσδιορισμό του ρόλου του διοικητικού στελέχους, ο οποίος ορίζεται από </a:t>
            </a:r>
            <a:r>
              <a:rPr lang="el-GR" sz="1500" b="1" dirty="0"/>
              <a:t>τρεις κύριες μεταβλητές</a:t>
            </a:r>
            <a:r>
              <a:rPr lang="el-GR" sz="1500" dirty="0"/>
              <a:t>:</a:t>
            </a:r>
          </a:p>
        </p:txBody>
      </p:sp>
      <p:grpSp>
        <p:nvGrpSpPr>
          <p:cNvPr id="6" name="Γραφικό 2" descr="Μηνιαίο ημερολόγιο">
            <a:extLst>
              <a:ext uri="{FF2B5EF4-FFF2-40B4-BE49-F238E27FC236}">
                <a16:creationId xmlns="" xmlns:a16="http://schemas.microsoft.com/office/drawing/2014/main" id="{71F01FCC-7E5B-4127-AA5A-B687D4EC8465}"/>
              </a:ext>
            </a:extLst>
          </p:cNvPr>
          <p:cNvGrpSpPr/>
          <p:nvPr/>
        </p:nvGrpSpPr>
        <p:grpSpPr>
          <a:xfrm>
            <a:off x="8098746" y="2822550"/>
            <a:ext cx="665459" cy="646091"/>
            <a:chOff x="10429896" y="2684329"/>
            <a:chExt cx="774879" cy="774879"/>
          </a:xfrm>
        </p:grpSpPr>
        <p:sp>
          <p:nvSpPr>
            <p:cNvPr id="7" name="Ελεύθερη σχεδίαση: Σχήμα 6">
              <a:extLst>
                <a:ext uri="{FF2B5EF4-FFF2-40B4-BE49-F238E27FC236}">
                  <a16:creationId xmlns="" xmlns:a16="http://schemas.microsoft.com/office/drawing/2014/main" id="{3AC52024-BF44-4399-B68C-F319CDF3BA54}"/>
                </a:ext>
              </a:extLst>
            </p:cNvPr>
            <p:cNvSpPr/>
            <p:nvPr/>
          </p:nvSpPr>
          <p:spPr>
            <a:xfrm>
              <a:off x="10536845" y="2888138"/>
              <a:ext cx="556944" cy="460084"/>
            </a:xfrm>
            <a:custGeom>
              <a:avLst/>
              <a:gdLst>
                <a:gd name="connsiteX0" fmla="*/ 506496 w 556944"/>
                <a:gd name="connsiteY0" fmla="*/ 54484 h 460084"/>
                <a:gd name="connsiteX1" fmla="*/ 506496 w 556944"/>
                <a:gd name="connsiteY1" fmla="*/ 119057 h 460084"/>
                <a:gd name="connsiteX2" fmla="*/ 441923 w 556944"/>
                <a:gd name="connsiteY2" fmla="*/ 119057 h 460084"/>
                <a:gd name="connsiteX3" fmla="*/ 441923 w 556944"/>
                <a:gd name="connsiteY3" fmla="*/ 54484 h 460084"/>
                <a:gd name="connsiteX4" fmla="*/ 506496 w 556944"/>
                <a:gd name="connsiteY4" fmla="*/ 54484 h 460084"/>
                <a:gd name="connsiteX5" fmla="*/ 54484 w 556944"/>
                <a:gd name="connsiteY5" fmla="*/ 345063 h 460084"/>
                <a:gd name="connsiteX6" fmla="*/ 119057 w 556944"/>
                <a:gd name="connsiteY6" fmla="*/ 345063 h 460084"/>
                <a:gd name="connsiteX7" fmla="*/ 119057 w 556944"/>
                <a:gd name="connsiteY7" fmla="*/ 409637 h 460084"/>
                <a:gd name="connsiteX8" fmla="*/ 54484 w 556944"/>
                <a:gd name="connsiteY8" fmla="*/ 409637 h 460084"/>
                <a:gd name="connsiteX9" fmla="*/ 54484 w 556944"/>
                <a:gd name="connsiteY9" fmla="*/ 345063 h 460084"/>
                <a:gd name="connsiteX10" fmla="*/ 215917 w 556944"/>
                <a:gd name="connsiteY10" fmla="*/ 54484 h 460084"/>
                <a:gd name="connsiteX11" fmla="*/ 215917 w 556944"/>
                <a:gd name="connsiteY11" fmla="*/ 119057 h 460084"/>
                <a:gd name="connsiteX12" fmla="*/ 151344 w 556944"/>
                <a:gd name="connsiteY12" fmla="*/ 119057 h 460084"/>
                <a:gd name="connsiteX13" fmla="*/ 151344 w 556944"/>
                <a:gd name="connsiteY13" fmla="*/ 54484 h 460084"/>
                <a:gd name="connsiteX14" fmla="*/ 215917 w 556944"/>
                <a:gd name="connsiteY14" fmla="*/ 54484 h 460084"/>
                <a:gd name="connsiteX15" fmla="*/ 312777 w 556944"/>
                <a:gd name="connsiteY15" fmla="*/ 54484 h 460084"/>
                <a:gd name="connsiteX16" fmla="*/ 312777 w 556944"/>
                <a:gd name="connsiteY16" fmla="*/ 119057 h 460084"/>
                <a:gd name="connsiteX17" fmla="*/ 248203 w 556944"/>
                <a:gd name="connsiteY17" fmla="*/ 119057 h 460084"/>
                <a:gd name="connsiteX18" fmla="*/ 248203 w 556944"/>
                <a:gd name="connsiteY18" fmla="*/ 54484 h 460084"/>
                <a:gd name="connsiteX19" fmla="*/ 312777 w 556944"/>
                <a:gd name="connsiteY19" fmla="*/ 54484 h 460084"/>
                <a:gd name="connsiteX20" fmla="*/ 409637 w 556944"/>
                <a:gd name="connsiteY20" fmla="*/ 215917 h 460084"/>
                <a:gd name="connsiteX21" fmla="*/ 345063 w 556944"/>
                <a:gd name="connsiteY21" fmla="*/ 215917 h 460084"/>
                <a:gd name="connsiteX22" fmla="*/ 345063 w 556944"/>
                <a:gd name="connsiteY22" fmla="*/ 151344 h 460084"/>
                <a:gd name="connsiteX23" fmla="*/ 409637 w 556944"/>
                <a:gd name="connsiteY23" fmla="*/ 151344 h 460084"/>
                <a:gd name="connsiteX24" fmla="*/ 409637 w 556944"/>
                <a:gd name="connsiteY24" fmla="*/ 215917 h 460084"/>
                <a:gd name="connsiteX25" fmla="*/ 441923 w 556944"/>
                <a:gd name="connsiteY25" fmla="*/ 215917 h 460084"/>
                <a:gd name="connsiteX26" fmla="*/ 441923 w 556944"/>
                <a:gd name="connsiteY26" fmla="*/ 151344 h 460084"/>
                <a:gd name="connsiteX27" fmla="*/ 506496 w 556944"/>
                <a:gd name="connsiteY27" fmla="*/ 151344 h 460084"/>
                <a:gd name="connsiteX28" fmla="*/ 506496 w 556944"/>
                <a:gd name="connsiteY28" fmla="*/ 215917 h 460084"/>
                <a:gd name="connsiteX29" fmla="*/ 441923 w 556944"/>
                <a:gd name="connsiteY29" fmla="*/ 215917 h 460084"/>
                <a:gd name="connsiteX30" fmla="*/ 441923 w 556944"/>
                <a:gd name="connsiteY30" fmla="*/ 312777 h 460084"/>
                <a:gd name="connsiteX31" fmla="*/ 441923 w 556944"/>
                <a:gd name="connsiteY31" fmla="*/ 248203 h 460084"/>
                <a:gd name="connsiteX32" fmla="*/ 506496 w 556944"/>
                <a:gd name="connsiteY32" fmla="*/ 248203 h 460084"/>
                <a:gd name="connsiteX33" fmla="*/ 506496 w 556944"/>
                <a:gd name="connsiteY33" fmla="*/ 312777 h 460084"/>
                <a:gd name="connsiteX34" fmla="*/ 441923 w 556944"/>
                <a:gd name="connsiteY34" fmla="*/ 312777 h 460084"/>
                <a:gd name="connsiteX35" fmla="*/ 248203 w 556944"/>
                <a:gd name="connsiteY35" fmla="*/ 345063 h 460084"/>
                <a:gd name="connsiteX36" fmla="*/ 312777 w 556944"/>
                <a:gd name="connsiteY36" fmla="*/ 345063 h 460084"/>
                <a:gd name="connsiteX37" fmla="*/ 312777 w 556944"/>
                <a:gd name="connsiteY37" fmla="*/ 409637 h 460084"/>
                <a:gd name="connsiteX38" fmla="*/ 248203 w 556944"/>
                <a:gd name="connsiteY38" fmla="*/ 409637 h 460084"/>
                <a:gd name="connsiteX39" fmla="*/ 248203 w 556944"/>
                <a:gd name="connsiteY39" fmla="*/ 345063 h 460084"/>
                <a:gd name="connsiteX40" fmla="*/ 215917 w 556944"/>
                <a:gd name="connsiteY40" fmla="*/ 345063 h 460084"/>
                <a:gd name="connsiteX41" fmla="*/ 215917 w 556944"/>
                <a:gd name="connsiteY41" fmla="*/ 409637 h 460084"/>
                <a:gd name="connsiteX42" fmla="*/ 151344 w 556944"/>
                <a:gd name="connsiteY42" fmla="*/ 409637 h 460084"/>
                <a:gd name="connsiteX43" fmla="*/ 151344 w 556944"/>
                <a:gd name="connsiteY43" fmla="*/ 345063 h 460084"/>
                <a:gd name="connsiteX44" fmla="*/ 215917 w 556944"/>
                <a:gd name="connsiteY44" fmla="*/ 345063 h 460084"/>
                <a:gd name="connsiteX45" fmla="*/ 151344 w 556944"/>
                <a:gd name="connsiteY45" fmla="*/ 248203 h 460084"/>
                <a:gd name="connsiteX46" fmla="*/ 215917 w 556944"/>
                <a:gd name="connsiteY46" fmla="*/ 248203 h 460084"/>
                <a:gd name="connsiteX47" fmla="*/ 215917 w 556944"/>
                <a:gd name="connsiteY47" fmla="*/ 312777 h 460084"/>
                <a:gd name="connsiteX48" fmla="*/ 151344 w 556944"/>
                <a:gd name="connsiteY48" fmla="*/ 312777 h 460084"/>
                <a:gd name="connsiteX49" fmla="*/ 151344 w 556944"/>
                <a:gd name="connsiteY49" fmla="*/ 248203 h 460084"/>
                <a:gd name="connsiteX50" fmla="*/ 119057 w 556944"/>
                <a:gd name="connsiteY50" fmla="*/ 248203 h 460084"/>
                <a:gd name="connsiteX51" fmla="*/ 119057 w 556944"/>
                <a:gd name="connsiteY51" fmla="*/ 312777 h 460084"/>
                <a:gd name="connsiteX52" fmla="*/ 54484 w 556944"/>
                <a:gd name="connsiteY52" fmla="*/ 312777 h 460084"/>
                <a:gd name="connsiteX53" fmla="*/ 54484 w 556944"/>
                <a:gd name="connsiteY53" fmla="*/ 248203 h 460084"/>
                <a:gd name="connsiteX54" fmla="*/ 119057 w 556944"/>
                <a:gd name="connsiteY54" fmla="*/ 248203 h 460084"/>
                <a:gd name="connsiteX55" fmla="*/ 119057 w 556944"/>
                <a:gd name="connsiteY55" fmla="*/ 151344 h 460084"/>
                <a:gd name="connsiteX56" fmla="*/ 119057 w 556944"/>
                <a:gd name="connsiteY56" fmla="*/ 215917 h 460084"/>
                <a:gd name="connsiteX57" fmla="*/ 54484 w 556944"/>
                <a:gd name="connsiteY57" fmla="*/ 215917 h 460084"/>
                <a:gd name="connsiteX58" fmla="*/ 54484 w 556944"/>
                <a:gd name="connsiteY58" fmla="*/ 151344 h 460084"/>
                <a:gd name="connsiteX59" fmla="*/ 119057 w 556944"/>
                <a:gd name="connsiteY59" fmla="*/ 151344 h 460084"/>
                <a:gd name="connsiteX60" fmla="*/ 215917 w 556944"/>
                <a:gd name="connsiteY60" fmla="*/ 215917 h 460084"/>
                <a:gd name="connsiteX61" fmla="*/ 151344 w 556944"/>
                <a:gd name="connsiteY61" fmla="*/ 215917 h 460084"/>
                <a:gd name="connsiteX62" fmla="*/ 151344 w 556944"/>
                <a:gd name="connsiteY62" fmla="*/ 151344 h 460084"/>
                <a:gd name="connsiteX63" fmla="*/ 215917 w 556944"/>
                <a:gd name="connsiteY63" fmla="*/ 151344 h 460084"/>
                <a:gd name="connsiteX64" fmla="*/ 215917 w 556944"/>
                <a:gd name="connsiteY64" fmla="*/ 215917 h 460084"/>
                <a:gd name="connsiteX65" fmla="*/ 248203 w 556944"/>
                <a:gd name="connsiteY65" fmla="*/ 215917 h 460084"/>
                <a:gd name="connsiteX66" fmla="*/ 248203 w 556944"/>
                <a:gd name="connsiteY66" fmla="*/ 151344 h 460084"/>
                <a:gd name="connsiteX67" fmla="*/ 312777 w 556944"/>
                <a:gd name="connsiteY67" fmla="*/ 151344 h 460084"/>
                <a:gd name="connsiteX68" fmla="*/ 312777 w 556944"/>
                <a:gd name="connsiteY68" fmla="*/ 215917 h 460084"/>
                <a:gd name="connsiteX69" fmla="*/ 248203 w 556944"/>
                <a:gd name="connsiteY69" fmla="*/ 215917 h 460084"/>
                <a:gd name="connsiteX70" fmla="*/ 312777 w 556944"/>
                <a:gd name="connsiteY70" fmla="*/ 312777 h 460084"/>
                <a:gd name="connsiteX71" fmla="*/ 248203 w 556944"/>
                <a:gd name="connsiteY71" fmla="*/ 312777 h 460084"/>
                <a:gd name="connsiteX72" fmla="*/ 248203 w 556944"/>
                <a:gd name="connsiteY72" fmla="*/ 248203 h 460084"/>
                <a:gd name="connsiteX73" fmla="*/ 312777 w 556944"/>
                <a:gd name="connsiteY73" fmla="*/ 248203 h 460084"/>
                <a:gd name="connsiteX74" fmla="*/ 312777 w 556944"/>
                <a:gd name="connsiteY74" fmla="*/ 312777 h 460084"/>
                <a:gd name="connsiteX75" fmla="*/ 345063 w 556944"/>
                <a:gd name="connsiteY75" fmla="*/ 312777 h 460084"/>
                <a:gd name="connsiteX76" fmla="*/ 345063 w 556944"/>
                <a:gd name="connsiteY76" fmla="*/ 248203 h 460084"/>
                <a:gd name="connsiteX77" fmla="*/ 409637 w 556944"/>
                <a:gd name="connsiteY77" fmla="*/ 248203 h 460084"/>
                <a:gd name="connsiteX78" fmla="*/ 409637 w 556944"/>
                <a:gd name="connsiteY78" fmla="*/ 312777 h 460084"/>
                <a:gd name="connsiteX79" fmla="*/ 345063 w 556944"/>
                <a:gd name="connsiteY79" fmla="*/ 312777 h 460084"/>
                <a:gd name="connsiteX80" fmla="*/ 409637 w 556944"/>
                <a:gd name="connsiteY80" fmla="*/ 54484 h 460084"/>
                <a:gd name="connsiteX81" fmla="*/ 409637 w 556944"/>
                <a:gd name="connsiteY81" fmla="*/ 119057 h 460084"/>
                <a:gd name="connsiteX82" fmla="*/ 345063 w 556944"/>
                <a:gd name="connsiteY82" fmla="*/ 119057 h 460084"/>
                <a:gd name="connsiteX83" fmla="*/ 345063 w 556944"/>
                <a:gd name="connsiteY83" fmla="*/ 54484 h 460084"/>
                <a:gd name="connsiteX84" fmla="*/ 409637 w 556944"/>
                <a:gd name="connsiteY84" fmla="*/ 54484 h 460084"/>
                <a:gd name="connsiteX85" fmla="*/ 6054 w 556944"/>
                <a:gd name="connsiteY85" fmla="*/ 6054 h 460084"/>
                <a:gd name="connsiteX86" fmla="*/ 6054 w 556944"/>
                <a:gd name="connsiteY86" fmla="*/ 458067 h 460084"/>
                <a:gd name="connsiteX87" fmla="*/ 554926 w 556944"/>
                <a:gd name="connsiteY87" fmla="*/ 458067 h 460084"/>
                <a:gd name="connsiteX88" fmla="*/ 554926 w 556944"/>
                <a:gd name="connsiteY88" fmla="*/ 6054 h 460084"/>
                <a:gd name="connsiteX89" fmla="*/ 6054 w 556944"/>
                <a:gd name="connsiteY89" fmla="*/ 6054 h 46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56944" h="460084">
                  <a:moveTo>
                    <a:pt x="506496" y="54484"/>
                  </a:moveTo>
                  <a:lnTo>
                    <a:pt x="506496" y="119057"/>
                  </a:lnTo>
                  <a:lnTo>
                    <a:pt x="441923" y="119057"/>
                  </a:lnTo>
                  <a:lnTo>
                    <a:pt x="441923" y="54484"/>
                  </a:lnTo>
                  <a:lnTo>
                    <a:pt x="506496" y="54484"/>
                  </a:lnTo>
                  <a:close/>
                  <a:moveTo>
                    <a:pt x="54484" y="345063"/>
                  </a:moveTo>
                  <a:lnTo>
                    <a:pt x="119057" y="345063"/>
                  </a:lnTo>
                  <a:lnTo>
                    <a:pt x="119057" y="409637"/>
                  </a:lnTo>
                  <a:lnTo>
                    <a:pt x="54484" y="409637"/>
                  </a:lnTo>
                  <a:lnTo>
                    <a:pt x="54484" y="345063"/>
                  </a:lnTo>
                  <a:close/>
                  <a:moveTo>
                    <a:pt x="215917" y="54484"/>
                  </a:moveTo>
                  <a:lnTo>
                    <a:pt x="215917" y="119057"/>
                  </a:lnTo>
                  <a:lnTo>
                    <a:pt x="151344" y="119057"/>
                  </a:lnTo>
                  <a:lnTo>
                    <a:pt x="151344" y="54484"/>
                  </a:lnTo>
                  <a:lnTo>
                    <a:pt x="215917" y="54484"/>
                  </a:lnTo>
                  <a:close/>
                  <a:moveTo>
                    <a:pt x="312777" y="54484"/>
                  </a:moveTo>
                  <a:lnTo>
                    <a:pt x="312777" y="119057"/>
                  </a:lnTo>
                  <a:lnTo>
                    <a:pt x="248203" y="119057"/>
                  </a:lnTo>
                  <a:lnTo>
                    <a:pt x="248203" y="54484"/>
                  </a:lnTo>
                  <a:lnTo>
                    <a:pt x="312777" y="54484"/>
                  </a:lnTo>
                  <a:close/>
                  <a:moveTo>
                    <a:pt x="409637" y="215917"/>
                  </a:moveTo>
                  <a:lnTo>
                    <a:pt x="345063" y="215917"/>
                  </a:lnTo>
                  <a:lnTo>
                    <a:pt x="345063" y="151344"/>
                  </a:lnTo>
                  <a:lnTo>
                    <a:pt x="409637" y="151344"/>
                  </a:lnTo>
                  <a:lnTo>
                    <a:pt x="409637" y="215917"/>
                  </a:lnTo>
                  <a:close/>
                  <a:moveTo>
                    <a:pt x="441923" y="215917"/>
                  </a:moveTo>
                  <a:lnTo>
                    <a:pt x="441923" y="151344"/>
                  </a:lnTo>
                  <a:lnTo>
                    <a:pt x="506496" y="151344"/>
                  </a:lnTo>
                  <a:lnTo>
                    <a:pt x="506496" y="215917"/>
                  </a:lnTo>
                  <a:lnTo>
                    <a:pt x="441923" y="215917"/>
                  </a:lnTo>
                  <a:close/>
                  <a:moveTo>
                    <a:pt x="441923" y="312777"/>
                  </a:moveTo>
                  <a:lnTo>
                    <a:pt x="441923" y="248203"/>
                  </a:lnTo>
                  <a:lnTo>
                    <a:pt x="506496" y="248203"/>
                  </a:lnTo>
                  <a:lnTo>
                    <a:pt x="506496" y="312777"/>
                  </a:lnTo>
                  <a:lnTo>
                    <a:pt x="441923" y="312777"/>
                  </a:lnTo>
                  <a:close/>
                  <a:moveTo>
                    <a:pt x="248203" y="345063"/>
                  </a:moveTo>
                  <a:lnTo>
                    <a:pt x="312777" y="345063"/>
                  </a:lnTo>
                  <a:lnTo>
                    <a:pt x="312777" y="409637"/>
                  </a:lnTo>
                  <a:lnTo>
                    <a:pt x="248203" y="409637"/>
                  </a:lnTo>
                  <a:lnTo>
                    <a:pt x="248203" y="345063"/>
                  </a:lnTo>
                  <a:close/>
                  <a:moveTo>
                    <a:pt x="215917" y="345063"/>
                  </a:moveTo>
                  <a:lnTo>
                    <a:pt x="215917" y="409637"/>
                  </a:lnTo>
                  <a:lnTo>
                    <a:pt x="151344" y="409637"/>
                  </a:lnTo>
                  <a:lnTo>
                    <a:pt x="151344" y="345063"/>
                  </a:lnTo>
                  <a:lnTo>
                    <a:pt x="215917" y="345063"/>
                  </a:lnTo>
                  <a:close/>
                  <a:moveTo>
                    <a:pt x="151344" y="248203"/>
                  </a:moveTo>
                  <a:lnTo>
                    <a:pt x="215917" y="248203"/>
                  </a:lnTo>
                  <a:lnTo>
                    <a:pt x="215917" y="312777"/>
                  </a:lnTo>
                  <a:lnTo>
                    <a:pt x="151344" y="312777"/>
                  </a:lnTo>
                  <a:lnTo>
                    <a:pt x="151344" y="248203"/>
                  </a:lnTo>
                  <a:close/>
                  <a:moveTo>
                    <a:pt x="119057" y="248203"/>
                  </a:moveTo>
                  <a:lnTo>
                    <a:pt x="119057" y="312777"/>
                  </a:lnTo>
                  <a:lnTo>
                    <a:pt x="54484" y="312777"/>
                  </a:lnTo>
                  <a:lnTo>
                    <a:pt x="54484" y="248203"/>
                  </a:lnTo>
                  <a:lnTo>
                    <a:pt x="119057" y="248203"/>
                  </a:lnTo>
                  <a:close/>
                  <a:moveTo>
                    <a:pt x="119057" y="151344"/>
                  </a:moveTo>
                  <a:lnTo>
                    <a:pt x="119057" y="215917"/>
                  </a:lnTo>
                  <a:lnTo>
                    <a:pt x="54484" y="215917"/>
                  </a:lnTo>
                  <a:lnTo>
                    <a:pt x="54484" y="151344"/>
                  </a:lnTo>
                  <a:lnTo>
                    <a:pt x="119057" y="151344"/>
                  </a:lnTo>
                  <a:close/>
                  <a:moveTo>
                    <a:pt x="215917" y="215917"/>
                  </a:moveTo>
                  <a:lnTo>
                    <a:pt x="151344" y="215917"/>
                  </a:lnTo>
                  <a:lnTo>
                    <a:pt x="151344" y="151344"/>
                  </a:lnTo>
                  <a:lnTo>
                    <a:pt x="215917" y="151344"/>
                  </a:lnTo>
                  <a:lnTo>
                    <a:pt x="215917" y="215917"/>
                  </a:lnTo>
                  <a:close/>
                  <a:moveTo>
                    <a:pt x="248203" y="215917"/>
                  </a:moveTo>
                  <a:lnTo>
                    <a:pt x="248203" y="151344"/>
                  </a:lnTo>
                  <a:lnTo>
                    <a:pt x="312777" y="151344"/>
                  </a:lnTo>
                  <a:lnTo>
                    <a:pt x="312777" y="215917"/>
                  </a:lnTo>
                  <a:lnTo>
                    <a:pt x="248203" y="215917"/>
                  </a:lnTo>
                  <a:close/>
                  <a:moveTo>
                    <a:pt x="312777" y="312777"/>
                  </a:moveTo>
                  <a:lnTo>
                    <a:pt x="248203" y="312777"/>
                  </a:lnTo>
                  <a:lnTo>
                    <a:pt x="248203" y="248203"/>
                  </a:lnTo>
                  <a:lnTo>
                    <a:pt x="312777" y="248203"/>
                  </a:lnTo>
                  <a:lnTo>
                    <a:pt x="312777" y="312777"/>
                  </a:lnTo>
                  <a:close/>
                  <a:moveTo>
                    <a:pt x="345063" y="312777"/>
                  </a:moveTo>
                  <a:lnTo>
                    <a:pt x="345063" y="248203"/>
                  </a:lnTo>
                  <a:lnTo>
                    <a:pt x="409637" y="248203"/>
                  </a:lnTo>
                  <a:lnTo>
                    <a:pt x="409637" y="312777"/>
                  </a:lnTo>
                  <a:lnTo>
                    <a:pt x="345063" y="312777"/>
                  </a:lnTo>
                  <a:close/>
                  <a:moveTo>
                    <a:pt x="409637" y="54484"/>
                  </a:moveTo>
                  <a:lnTo>
                    <a:pt x="409637" y="119057"/>
                  </a:lnTo>
                  <a:lnTo>
                    <a:pt x="345063" y="119057"/>
                  </a:lnTo>
                  <a:lnTo>
                    <a:pt x="345063" y="54484"/>
                  </a:lnTo>
                  <a:lnTo>
                    <a:pt x="409637" y="54484"/>
                  </a:lnTo>
                  <a:close/>
                  <a:moveTo>
                    <a:pt x="6054" y="6054"/>
                  </a:moveTo>
                  <a:lnTo>
                    <a:pt x="6054" y="458067"/>
                  </a:lnTo>
                  <a:lnTo>
                    <a:pt x="554926" y="458067"/>
                  </a:lnTo>
                  <a:lnTo>
                    <a:pt x="554926" y="6054"/>
                  </a:lnTo>
                  <a:lnTo>
                    <a:pt x="6054" y="6054"/>
                  </a:lnTo>
                  <a:close/>
                </a:path>
              </a:pathLst>
            </a:custGeom>
            <a:solidFill>
              <a:srgbClr val="000000"/>
            </a:solidFill>
            <a:ln w="9525" cap="flat">
              <a:noFill/>
              <a:prstDash val="solid"/>
              <a:miter/>
            </a:ln>
          </p:spPr>
          <p:txBody>
            <a:bodyPr rtlCol="0" anchor="ctr"/>
            <a:lstStyle/>
            <a:p>
              <a:endParaRPr lang="el-GR"/>
            </a:p>
          </p:txBody>
        </p:sp>
        <p:sp>
          <p:nvSpPr>
            <p:cNvPr id="8" name="Ελεύθερη σχεδίαση: Σχήμα 7">
              <a:extLst>
                <a:ext uri="{FF2B5EF4-FFF2-40B4-BE49-F238E27FC236}">
                  <a16:creationId xmlns="" xmlns:a16="http://schemas.microsoft.com/office/drawing/2014/main" id="{BB3CF827-39C0-4450-B300-3A7E677F0466}"/>
                </a:ext>
              </a:extLst>
            </p:cNvPr>
            <p:cNvSpPr/>
            <p:nvPr/>
          </p:nvSpPr>
          <p:spPr>
            <a:xfrm>
              <a:off x="10536845" y="2791278"/>
              <a:ext cx="556944" cy="72645"/>
            </a:xfrm>
            <a:custGeom>
              <a:avLst/>
              <a:gdLst>
                <a:gd name="connsiteX0" fmla="*/ 6054 w 556944"/>
                <a:gd name="connsiteY0" fmla="*/ 6054 h 72644"/>
                <a:gd name="connsiteX1" fmla="*/ 554926 w 556944"/>
                <a:gd name="connsiteY1" fmla="*/ 6054 h 72644"/>
                <a:gd name="connsiteX2" fmla="*/ 554926 w 556944"/>
                <a:gd name="connsiteY2" fmla="*/ 70627 h 72644"/>
                <a:gd name="connsiteX3" fmla="*/ 6054 w 556944"/>
                <a:gd name="connsiteY3" fmla="*/ 70627 h 72644"/>
              </a:gdLst>
              <a:ahLst/>
              <a:cxnLst>
                <a:cxn ang="0">
                  <a:pos x="connsiteX0" y="connsiteY0"/>
                </a:cxn>
                <a:cxn ang="0">
                  <a:pos x="connsiteX1" y="connsiteY1"/>
                </a:cxn>
                <a:cxn ang="0">
                  <a:pos x="connsiteX2" y="connsiteY2"/>
                </a:cxn>
                <a:cxn ang="0">
                  <a:pos x="connsiteX3" y="connsiteY3"/>
                </a:cxn>
              </a:cxnLst>
              <a:rect l="l" t="t" r="r" b="b"/>
              <a:pathLst>
                <a:path w="556944" h="72644">
                  <a:moveTo>
                    <a:pt x="6054" y="6054"/>
                  </a:moveTo>
                  <a:lnTo>
                    <a:pt x="554926" y="6054"/>
                  </a:lnTo>
                  <a:lnTo>
                    <a:pt x="554926" y="70627"/>
                  </a:lnTo>
                  <a:lnTo>
                    <a:pt x="6054" y="70627"/>
                  </a:lnTo>
                  <a:close/>
                </a:path>
              </a:pathLst>
            </a:custGeom>
            <a:solidFill>
              <a:srgbClr val="000000"/>
            </a:solidFill>
            <a:ln w="9525" cap="flat">
              <a:noFill/>
              <a:prstDash val="solid"/>
              <a:miter/>
            </a:ln>
          </p:spPr>
          <p:txBody>
            <a:bodyPr rtlCol="0" anchor="ctr"/>
            <a:lstStyle/>
            <a:p>
              <a:endParaRPr lang="el-GR"/>
            </a:p>
          </p:txBody>
        </p:sp>
      </p:grpSp>
      <p:sp>
        <p:nvSpPr>
          <p:cNvPr id="24" name="Θέση κειμένου 11">
            <a:extLst>
              <a:ext uri="{FF2B5EF4-FFF2-40B4-BE49-F238E27FC236}">
                <a16:creationId xmlns="" xmlns:a16="http://schemas.microsoft.com/office/drawing/2014/main" id="{80D74ECC-22FE-4CE0-80CC-B83CBAF938FE}"/>
              </a:ext>
            </a:extLst>
          </p:cNvPr>
          <p:cNvSpPr txBox="1">
            <a:spLocks/>
          </p:cNvSpPr>
          <p:nvPr/>
        </p:nvSpPr>
        <p:spPr>
          <a:xfrm>
            <a:off x="4859449" y="5314133"/>
            <a:ext cx="7319545" cy="117318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500" dirty="0"/>
              <a:t>Η αλληλεπίδραση των μεταβλητών αυτών δεν συντελείται βέβαια στο κενό, αλλά μέσα στο πλαίσιο των περιορισμών που θέτει το περιβάλλον</a:t>
            </a:r>
          </a:p>
        </p:txBody>
      </p:sp>
      <p:pic>
        <p:nvPicPr>
          <p:cNvPr id="21" name="Picture 6" descr="Î£ÏÎµÏÎ¹ÎºÎ® ÎµÎ¹ÎºÏÎ½Î±">
            <a:extLst>
              <a:ext uri="{FF2B5EF4-FFF2-40B4-BE49-F238E27FC236}">
                <a16:creationId xmlns="" xmlns:a16="http://schemas.microsoft.com/office/drawing/2014/main" id="{390E7167-C6B7-41AF-A8A5-5CAF3DB5BC07}"/>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45306" y="252098"/>
            <a:ext cx="4661937" cy="6326648"/>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Ορθογώνιο 6">
            <a:extLst>
              <a:ext uri="{FF2B5EF4-FFF2-40B4-BE49-F238E27FC236}">
                <a16:creationId xmlns="" xmlns:a16="http://schemas.microsoft.com/office/drawing/2014/main" id="{4E26AC14-403F-4281-B67D-10826E10E9A6}"/>
              </a:ext>
            </a:extLst>
          </p:cNvPr>
          <p:cNvSpPr/>
          <p:nvPr/>
        </p:nvSpPr>
        <p:spPr>
          <a:xfrm flipV="1">
            <a:off x="402691" y="436466"/>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3" name="Ορθογώνιο 6">
            <a:extLst>
              <a:ext uri="{FF2B5EF4-FFF2-40B4-BE49-F238E27FC236}">
                <a16:creationId xmlns="" xmlns:a16="http://schemas.microsoft.com/office/drawing/2014/main" id="{F49435D3-B729-4713-B4B7-2560E133F162}"/>
              </a:ext>
            </a:extLst>
          </p:cNvPr>
          <p:cNvSpPr/>
          <p:nvPr/>
        </p:nvSpPr>
        <p:spPr>
          <a:xfrm>
            <a:off x="372994" y="6214135"/>
            <a:ext cx="4320000" cy="177429"/>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 xmlns:p14="http://schemas.microsoft.com/office/powerpoint/2010/main" val="3910843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2000" y="728217"/>
            <a:ext cx="11340000" cy="432000"/>
          </a:xfrm>
        </p:spPr>
        <p:txBody>
          <a:bodyPr rtlCol="0"/>
          <a:lstStyle/>
          <a:p>
            <a:pPr algn="ctr"/>
            <a:r>
              <a:rPr lang="el-GR" b="1" dirty="0">
                <a:solidFill>
                  <a:schemeClr val="tx1">
                    <a:lumMod val="65000"/>
                    <a:lumOff val="35000"/>
                  </a:schemeClr>
                </a:solidFill>
              </a:rPr>
              <a:t>Καθοριστικά συστατικά </a:t>
            </a:r>
            <a:r>
              <a:rPr lang="el-GR" b="1" dirty="0" err="1">
                <a:solidFill>
                  <a:schemeClr val="tx1">
                    <a:lumMod val="65000"/>
                    <a:lumOff val="35000"/>
                  </a:schemeClr>
                </a:solidFill>
              </a:rPr>
              <a:t>εργ</a:t>
            </a:r>
            <a:r>
              <a:rPr lang="el-GR" b="1" dirty="0">
                <a:solidFill>
                  <a:schemeClr val="tx1">
                    <a:lumMod val="65000"/>
                    <a:lumOff val="35000"/>
                  </a:schemeClr>
                </a:solidFill>
              </a:rPr>
              <a:t>. περιβάλλοντος</a:t>
            </a:r>
            <a:r>
              <a:rPr lang="el-GR" dirty="0">
                <a:solidFill>
                  <a:schemeClr val="tx1">
                    <a:lumMod val="65000"/>
                    <a:lumOff val="35000"/>
                  </a:schemeClr>
                </a:solidFill>
              </a:rPr>
              <a:t/>
            </a:r>
            <a:br>
              <a:rPr lang="el-GR" dirty="0">
                <a:solidFill>
                  <a:schemeClr val="tx1">
                    <a:lumMod val="65000"/>
                    <a:lumOff val="35000"/>
                  </a:schemeClr>
                </a:solidFill>
              </a:rPr>
            </a:br>
            <a:endParaRPr lang="el-GR" dirty="0">
              <a:solidFill>
                <a:schemeClr val="tx1">
                  <a:lumMod val="65000"/>
                  <a:lumOff val="35000"/>
                </a:schemeClr>
              </a:solidFill>
            </a:endParaRPr>
          </a:p>
        </p:txBody>
      </p:sp>
      <p:sp>
        <p:nvSpPr>
          <p:cNvPr id="5" name="Θέση κειμένου 4"/>
          <p:cNvSpPr>
            <a:spLocks noGrp="1"/>
          </p:cNvSpPr>
          <p:nvPr>
            <p:ph type="body" sz="quarter" idx="33"/>
          </p:nvPr>
        </p:nvSpPr>
        <p:spPr/>
        <p:txBody>
          <a:bodyPr rtlCol="0"/>
          <a:lstStyle/>
          <a:p>
            <a:r>
              <a:rPr lang="el-GR" b="1" dirty="0"/>
              <a:t>Στόχοι της οργάνωσης</a:t>
            </a:r>
            <a:endParaRPr lang="el-GR" dirty="0"/>
          </a:p>
        </p:txBody>
      </p:sp>
      <p:sp>
        <p:nvSpPr>
          <p:cNvPr id="7" name="Θέση κειμένου 6"/>
          <p:cNvSpPr>
            <a:spLocks noGrp="1"/>
          </p:cNvSpPr>
          <p:nvPr>
            <p:ph type="body" sz="quarter" idx="35"/>
          </p:nvPr>
        </p:nvSpPr>
        <p:spPr>
          <a:xfrm>
            <a:off x="5057846" y="3925200"/>
            <a:ext cx="2183631" cy="634365"/>
          </a:xfrm>
        </p:spPr>
        <p:txBody>
          <a:bodyPr rtlCol="0"/>
          <a:lstStyle/>
          <a:p>
            <a:r>
              <a:rPr lang="el-GR" b="1" dirty="0"/>
              <a:t>Διαθέσιμη τεχνολογία</a:t>
            </a:r>
            <a:endParaRPr lang="el-GR" dirty="0"/>
          </a:p>
        </p:txBody>
      </p:sp>
      <p:sp>
        <p:nvSpPr>
          <p:cNvPr id="9" name="Θέση κειμένου 8"/>
          <p:cNvSpPr>
            <a:spLocks noGrp="1"/>
          </p:cNvSpPr>
          <p:nvPr>
            <p:ph type="body" sz="quarter" idx="37"/>
          </p:nvPr>
        </p:nvSpPr>
        <p:spPr>
          <a:xfrm>
            <a:off x="7595030" y="3971432"/>
            <a:ext cx="1723800" cy="360000"/>
          </a:xfrm>
        </p:spPr>
        <p:txBody>
          <a:bodyPr rtlCol="0"/>
          <a:lstStyle/>
          <a:p>
            <a:r>
              <a:rPr lang="el-GR" b="1" dirty="0"/>
              <a:t>Κουλτούρα της οργάνωσης </a:t>
            </a:r>
            <a:endParaRPr lang="el-GR" dirty="0"/>
          </a:p>
        </p:txBody>
      </p:sp>
      <p:sp>
        <p:nvSpPr>
          <p:cNvPr id="10" name="Θέση κειμένου 9"/>
          <p:cNvSpPr>
            <a:spLocks noGrp="1"/>
          </p:cNvSpPr>
          <p:nvPr>
            <p:ph type="body" sz="quarter" idx="38"/>
          </p:nvPr>
        </p:nvSpPr>
        <p:spPr>
          <a:xfrm>
            <a:off x="7738110" y="4605655"/>
            <a:ext cx="1437640" cy="691620"/>
          </a:xfrm>
        </p:spPr>
        <p:txBody>
          <a:bodyPr rtlCol="0"/>
          <a:lstStyle/>
          <a:p>
            <a:r>
              <a:rPr lang="el-GR" dirty="0"/>
              <a:t>Αξίες, “πιστεύω”, </a:t>
            </a:r>
            <a:r>
              <a:rPr lang="el-GR" dirty="0" err="1"/>
              <a:t>κ.λ.π</a:t>
            </a:r>
            <a:r>
              <a:rPr lang="el-GR" dirty="0"/>
              <a:t>.</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51</a:t>
            </a:fld>
            <a:endParaRPr lang="el-GR" dirty="0"/>
          </a:p>
        </p:txBody>
      </p:sp>
      <p:sp>
        <p:nvSpPr>
          <p:cNvPr id="55" name="TextBox 37"/>
          <p:cNvSpPr txBox="1"/>
          <p:nvPr/>
        </p:nvSpPr>
        <p:spPr>
          <a:xfrm>
            <a:off x="9672035" y="6073017"/>
            <a:ext cx="1547346"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19" name="Γραφικό 18" descr="Ευστοχία">
            <a:extLst>
              <a:ext uri="{FF2B5EF4-FFF2-40B4-BE49-F238E27FC236}">
                <a16:creationId xmlns="" xmlns:a16="http://schemas.microsoft.com/office/drawing/2014/main" id="{5D5A0CC3-B1D6-48A7-9232-8B8734FFF2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385865" y="2473325"/>
            <a:ext cx="790893" cy="790893"/>
          </a:xfrm>
          <a:prstGeom prst="rect">
            <a:avLst/>
          </a:prstGeom>
        </p:spPr>
      </p:pic>
      <p:pic>
        <p:nvPicPr>
          <p:cNvPr id="21" name="Γραφικό 20" descr="Φορητός υπολογιστής">
            <a:extLst>
              <a:ext uri="{FF2B5EF4-FFF2-40B4-BE49-F238E27FC236}">
                <a16:creationId xmlns="" xmlns:a16="http://schemas.microsoft.com/office/drawing/2014/main" id="{EE76F0E0-3548-41A1-94B2-9F571EB22DC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692956" y="2411571"/>
            <a:ext cx="914400" cy="914400"/>
          </a:xfrm>
          <a:prstGeom prst="rect">
            <a:avLst/>
          </a:prstGeom>
        </p:spPr>
      </p:pic>
      <p:pic>
        <p:nvPicPr>
          <p:cNvPr id="23" name="Γραφικό 22" descr="Σελιδοδείκτης">
            <a:extLst>
              <a:ext uri="{FF2B5EF4-FFF2-40B4-BE49-F238E27FC236}">
                <a16:creationId xmlns="" xmlns:a16="http://schemas.microsoft.com/office/drawing/2014/main" id="{A08F094A-BE23-4DC5-ABA3-093A29DFF08B}"/>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123554" y="2527107"/>
            <a:ext cx="737111" cy="737111"/>
          </a:xfrm>
          <a:prstGeom prst="rect">
            <a:avLst/>
          </a:prstGeom>
        </p:spPr>
      </p:pic>
      <p:sp>
        <p:nvSpPr>
          <p:cNvPr id="25" name="Θέση κειμένου 11">
            <a:extLst>
              <a:ext uri="{FF2B5EF4-FFF2-40B4-BE49-F238E27FC236}">
                <a16:creationId xmlns="" xmlns:a16="http://schemas.microsoft.com/office/drawing/2014/main" id="{8D4D68DE-3526-4A38-9F94-7A6BA4DCBC4E}"/>
              </a:ext>
            </a:extLst>
          </p:cNvPr>
          <p:cNvSpPr txBox="1">
            <a:spLocks/>
          </p:cNvSpPr>
          <p:nvPr/>
        </p:nvSpPr>
        <p:spPr>
          <a:xfrm>
            <a:off x="1551904" y="5405558"/>
            <a:ext cx="9195514" cy="117318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Η </a:t>
            </a:r>
            <a:r>
              <a:rPr lang="el-GR" sz="1600" b="1" dirty="0"/>
              <a:t>αρμονική συνύπαρξη </a:t>
            </a:r>
            <a:r>
              <a:rPr lang="el-GR" sz="1600" dirty="0"/>
              <a:t>και η επίτευξη νέων επιπέδων ισορροπίας μεταξύ των έξι προαναφερθέντων παραγόντων, αποτελεί το </a:t>
            </a:r>
            <a:r>
              <a:rPr lang="el-GR" sz="1600" b="1" dirty="0"/>
              <a:t>πρωταρχικό καθήκον του διοικητικού στελέχους</a:t>
            </a:r>
            <a:r>
              <a:rPr lang="el-GR" sz="1600" dirty="0"/>
              <a:t>, δεδομένου ότι η αλλαγή σε κάποιον από αυτούς τους παράγοντες θα οδηγήσει αναπόφευκτα σε αλλαγές σε έναν ή περισσότερους από τους υπόλοιπους. </a:t>
            </a:r>
          </a:p>
          <a:p>
            <a:pPr algn="ctr"/>
            <a:endParaRPr lang="el-GR" sz="1600" dirty="0"/>
          </a:p>
        </p:txBody>
      </p:sp>
    </p:spTree>
    <p:extLst>
      <p:ext uri="{BB962C8B-B14F-4D97-AF65-F5344CB8AC3E}">
        <p14:creationId xmlns="" xmlns:p14="http://schemas.microsoft.com/office/powerpoint/2010/main" val="611556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78375" y="151231"/>
            <a:ext cx="4816709" cy="784991"/>
          </a:xfrm>
        </p:spPr>
        <p:txBody>
          <a:bodyPr rtlCol="0"/>
          <a:lstStyle/>
          <a:p>
            <a:pPr algn="ctr"/>
            <a:r>
              <a:rPr lang="el-GR" sz="2800" b="1" dirty="0" err="1">
                <a:solidFill>
                  <a:schemeClr val="bg2">
                    <a:lumMod val="50000"/>
                  </a:schemeClr>
                </a:solidFill>
              </a:rPr>
              <a:t>Οργανωσιακός</a:t>
            </a:r>
            <a:r>
              <a:rPr lang="el-GR" sz="2800" b="1" dirty="0">
                <a:solidFill>
                  <a:schemeClr val="bg2">
                    <a:lumMod val="50000"/>
                  </a:schemeClr>
                </a:solidFill>
              </a:rPr>
              <a:t> σχεδιασμός</a:t>
            </a:r>
            <a:r>
              <a:rPr lang="el-GR" dirty="0">
                <a:solidFill>
                  <a:schemeClr val="bg2">
                    <a:lumMod val="50000"/>
                  </a:schemeClr>
                </a:solidFill>
              </a:rPr>
              <a:t/>
            </a:r>
            <a:br>
              <a:rPr lang="el-GR" dirty="0">
                <a:solidFill>
                  <a:schemeClr val="bg2">
                    <a:lumMod val="50000"/>
                  </a:schemeClr>
                </a:solidFill>
              </a:rPr>
            </a:br>
            <a:endParaRPr lang="el-GR" sz="2800" b="1"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52</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cxnSp>
        <p:nvCxnSpPr>
          <p:cNvPr id="15" name="Ευθύγραμμο βέλος σύνδεσης 14">
            <a:extLst>
              <a:ext uri="{FF2B5EF4-FFF2-40B4-BE49-F238E27FC236}">
                <a16:creationId xmlns="" xmlns:a16="http://schemas.microsoft.com/office/drawing/2014/main" id="{0C6CE433-26AE-4170-80F3-317581687A8B}"/>
              </a:ext>
            </a:extLst>
          </p:cNvPr>
          <p:cNvCxnSpPr>
            <a:cxnSpLocks/>
          </p:cNvCxnSpPr>
          <p:nvPr/>
        </p:nvCxnSpPr>
        <p:spPr>
          <a:xfrm>
            <a:off x="6349285" y="5481443"/>
            <a:ext cx="55894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a:extLst>
              <a:ext uri="{FF2B5EF4-FFF2-40B4-BE49-F238E27FC236}">
                <a16:creationId xmlns="" xmlns:a16="http://schemas.microsoft.com/office/drawing/2014/main" id="{95991185-EA46-4F37-A880-57288EC27462}"/>
              </a:ext>
            </a:extLst>
          </p:cNvPr>
          <p:cNvCxnSpPr/>
          <p:nvPr/>
        </p:nvCxnSpPr>
        <p:spPr>
          <a:xfrm flipV="1">
            <a:off x="6349285" y="1312699"/>
            <a:ext cx="0" cy="41828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Ελεύθερη σχεδίαση: Σχήμα 24">
            <a:extLst>
              <a:ext uri="{FF2B5EF4-FFF2-40B4-BE49-F238E27FC236}">
                <a16:creationId xmlns="" xmlns:a16="http://schemas.microsoft.com/office/drawing/2014/main" id="{F973A0A0-1F84-469B-88A9-0F795A0E0587}"/>
              </a:ext>
            </a:extLst>
          </p:cNvPr>
          <p:cNvSpPr/>
          <p:nvPr/>
        </p:nvSpPr>
        <p:spPr>
          <a:xfrm>
            <a:off x="6645502" y="2764732"/>
            <a:ext cx="4237150" cy="2404252"/>
          </a:xfrm>
          <a:custGeom>
            <a:avLst/>
            <a:gdLst>
              <a:gd name="connsiteX0" fmla="*/ 0 w 4237150"/>
              <a:gd name="connsiteY0" fmla="*/ 2399700 h 2404252"/>
              <a:gd name="connsiteX1" fmla="*/ 489397 w 4237150"/>
              <a:gd name="connsiteY1" fmla="*/ 2026212 h 2404252"/>
              <a:gd name="connsiteX2" fmla="*/ 2923504 w 4237150"/>
              <a:gd name="connsiteY2" fmla="*/ 4229 h 2404252"/>
              <a:gd name="connsiteX3" fmla="*/ 4237150 w 4237150"/>
              <a:gd name="connsiteY3" fmla="*/ 1498179 h 2404252"/>
            </a:gdLst>
            <a:ahLst/>
            <a:cxnLst>
              <a:cxn ang="0">
                <a:pos x="connsiteX0" y="connsiteY0"/>
              </a:cxn>
              <a:cxn ang="0">
                <a:pos x="connsiteX1" y="connsiteY1"/>
              </a:cxn>
              <a:cxn ang="0">
                <a:pos x="connsiteX2" y="connsiteY2"/>
              </a:cxn>
              <a:cxn ang="0">
                <a:pos x="connsiteX3" y="connsiteY3"/>
              </a:cxn>
            </a:cxnLst>
            <a:rect l="l" t="t" r="r" b="b"/>
            <a:pathLst>
              <a:path w="4237150" h="2404252">
                <a:moveTo>
                  <a:pt x="0" y="2399700"/>
                </a:moveTo>
                <a:cubicBezTo>
                  <a:pt x="1073" y="2412578"/>
                  <a:pt x="2146" y="2425457"/>
                  <a:pt x="489397" y="2026212"/>
                </a:cubicBezTo>
                <a:cubicBezTo>
                  <a:pt x="976648" y="1626967"/>
                  <a:pt x="2298879" y="92234"/>
                  <a:pt x="2923504" y="4229"/>
                </a:cubicBezTo>
                <a:cubicBezTo>
                  <a:pt x="3548130" y="-83777"/>
                  <a:pt x="3998891" y="1227723"/>
                  <a:pt x="4237150" y="1498179"/>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9" name="Ευθύγραμμο βέλος σύνδεσης 28">
            <a:extLst>
              <a:ext uri="{FF2B5EF4-FFF2-40B4-BE49-F238E27FC236}">
                <a16:creationId xmlns="" xmlns:a16="http://schemas.microsoft.com/office/drawing/2014/main" id="{A48765E3-D4F2-463E-890F-BE402510571B}"/>
              </a:ext>
            </a:extLst>
          </p:cNvPr>
          <p:cNvCxnSpPr/>
          <p:nvPr/>
        </p:nvCxnSpPr>
        <p:spPr>
          <a:xfrm flipV="1">
            <a:off x="7353840" y="3966858"/>
            <a:ext cx="347730" cy="3305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a:extLst>
              <a:ext uri="{FF2B5EF4-FFF2-40B4-BE49-F238E27FC236}">
                <a16:creationId xmlns="" xmlns:a16="http://schemas.microsoft.com/office/drawing/2014/main" id="{F34ECFBA-E321-4F47-95BF-0D5181029501}"/>
              </a:ext>
            </a:extLst>
          </p:cNvPr>
          <p:cNvCxnSpPr/>
          <p:nvPr/>
        </p:nvCxnSpPr>
        <p:spPr>
          <a:xfrm flipV="1">
            <a:off x="7912910" y="3390037"/>
            <a:ext cx="347730" cy="3305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a:extLst>
              <a:ext uri="{FF2B5EF4-FFF2-40B4-BE49-F238E27FC236}">
                <a16:creationId xmlns="" xmlns:a16="http://schemas.microsoft.com/office/drawing/2014/main" id="{15CC42D2-2D8A-4D7F-972D-829B8C34E9AA}"/>
              </a:ext>
            </a:extLst>
          </p:cNvPr>
          <p:cNvCxnSpPr>
            <a:cxnSpLocks/>
          </p:cNvCxnSpPr>
          <p:nvPr/>
        </p:nvCxnSpPr>
        <p:spPr>
          <a:xfrm>
            <a:off x="10599884" y="3505201"/>
            <a:ext cx="218727" cy="4162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a:extLst>
              <a:ext uri="{FF2B5EF4-FFF2-40B4-BE49-F238E27FC236}">
                <a16:creationId xmlns="" xmlns:a16="http://schemas.microsoft.com/office/drawing/2014/main" id="{6EBDA53C-8C38-4E36-A628-341E30FB254F}"/>
              </a:ext>
            </a:extLst>
          </p:cNvPr>
          <p:cNvCxnSpPr>
            <a:cxnSpLocks/>
          </p:cNvCxnSpPr>
          <p:nvPr/>
        </p:nvCxnSpPr>
        <p:spPr>
          <a:xfrm>
            <a:off x="10342767" y="3070168"/>
            <a:ext cx="215982" cy="3198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4" name="Θέση κειμένου 9">
            <a:extLst>
              <a:ext uri="{FF2B5EF4-FFF2-40B4-BE49-F238E27FC236}">
                <a16:creationId xmlns="" xmlns:a16="http://schemas.microsoft.com/office/drawing/2014/main" id="{1354CFDB-AAC6-47EA-827F-9733CE2E6C43}"/>
              </a:ext>
            </a:extLst>
          </p:cNvPr>
          <p:cNvSpPr txBox="1">
            <a:spLocks/>
          </p:cNvSpPr>
          <p:nvPr/>
        </p:nvSpPr>
        <p:spPr>
          <a:xfrm>
            <a:off x="10486269" y="2225830"/>
            <a:ext cx="1437640" cy="69162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600" dirty="0"/>
              <a:t>Αντίκτυπος </a:t>
            </a:r>
            <a:r>
              <a:rPr lang="el-GR" sz="1600" b="1" dirty="0"/>
              <a:t>αρνητικών</a:t>
            </a:r>
            <a:r>
              <a:rPr lang="el-GR" sz="1600" dirty="0"/>
              <a:t> συνεπειών εξειδίκευσης</a:t>
            </a:r>
          </a:p>
        </p:txBody>
      </p:sp>
      <p:sp>
        <p:nvSpPr>
          <p:cNvPr id="45" name="Θέση κειμένου 9">
            <a:extLst>
              <a:ext uri="{FF2B5EF4-FFF2-40B4-BE49-F238E27FC236}">
                <a16:creationId xmlns="" xmlns:a16="http://schemas.microsoft.com/office/drawing/2014/main" id="{B54C6395-A113-4F2C-881C-C956D09B109B}"/>
              </a:ext>
            </a:extLst>
          </p:cNvPr>
          <p:cNvSpPr txBox="1">
            <a:spLocks/>
          </p:cNvSpPr>
          <p:nvPr/>
        </p:nvSpPr>
        <p:spPr>
          <a:xfrm>
            <a:off x="7912910" y="5774456"/>
            <a:ext cx="2645839" cy="69162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600" b="1" dirty="0"/>
              <a:t>Επαγγελματική εξειδίκευση</a:t>
            </a:r>
          </a:p>
        </p:txBody>
      </p:sp>
      <p:sp>
        <p:nvSpPr>
          <p:cNvPr id="46" name="Θέση κειμένου 9">
            <a:extLst>
              <a:ext uri="{FF2B5EF4-FFF2-40B4-BE49-F238E27FC236}">
                <a16:creationId xmlns="" xmlns:a16="http://schemas.microsoft.com/office/drawing/2014/main" id="{33558BD1-8B1D-42E3-B6E0-31133370746B}"/>
              </a:ext>
            </a:extLst>
          </p:cNvPr>
          <p:cNvSpPr txBox="1">
            <a:spLocks/>
          </p:cNvSpPr>
          <p:nvPr/>
        </p:nvSpPr>
        <p:spPr>
          <a:xfrm>
            <a:off x="6318929" y="3034009"/>
            <a:ext cx="1364082" cy="69162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600" dirty="0"/>
              <a:t>Αντίκτυπος </a:t>
            </a:r>
            <a:r>
              <a:rPr lang="el-GR" sz="1600" b="1" dirty="0"/>
              <a:t>θετικών</a:t>
            </a:r>
            <a:r>
              <a:rPr lang="el-GR" sz="1600" dirty="0"/>
              <a:t> συνεπειών εξειδίκευσης</a:t>
            </a:r>
          </a:p>
        </p:txBody>
      </p:sp>
      <p:sp>
        <p:nvSpPr>
          <p:cNvPr id="47" name="Θέση κειμένου 9">
            <a:extLst>
              <a:ext uri="{FF2B5EF4-FFF2-40B4-BE49-F238E27FC236}">
                <a16:creationId xmlns="" xmlns:a16="http://schemas.microsoft.com/office/drawing/2014/main" id="{A35629A9-9E5A-4787-BF3A-CFF693BE351F}"/>
              </a:ext>
            </a:extLst>
          </p:cNvPr>
          <p:cNvSpPr txBox="1">
            <a:spLocks/>
          </p:cNvSpPr>
          <p:nvPr/>
        </p:nvSpPr>
        <p:spPr>
          <a:xfrm>
            <a:off x="10818611" y="5622653"/>
            <a:ext cx="1364082" cy="69162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300" dirty="0"/>
              <a:t>Μεγάλη</a:t>
            </a:r>
          </a:p>
        </p:txBody>
      </p:sp>
      <p:sp>
        <p:nvSpPr>
          <p:cNvPr id="48" name="Θέση κειμένου 9">
            <a:extLst>
              <a:ext uri="{FF2B5EF4-FFF2-40B4-BE49-F238E27FC236}">
                <a16:creationId xmlns="" xmlns:a16="http://schemas.microsoft.com/office/drawing/2014/main" id="{3DCDF650-91B5-4E2F-86D8-A65AB3D589C6}"/>
              </a:ext>
            </a:extLst>
          </p:cNvPr>
          <p:cNvSpPr txBox="1">
            <a:spLocks/>
          </p:cNvSpPr>
          <p:nvPr/>
        </p:nvSpPr>
        <p:spPr>
          <a:xfrm>
            <a:off x="5996334" y="5587356"/>
            <a:ext cx="1364082" cy="69162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300" dirty="0"/>
              <a:t>Μικρή</a:t>
            </a:r>
          </a:p>
        </p:txBody>
      </p:sp>
      <p:sp>
        <p:nvSpPr>
          <p:cNvPr id="49" name="Θέση κειμένου 9">
            <a:extLst>
              <a:ext uri="{FF2B5EF4-FFF2-40B4-BE49-F238E27FC236}">
                <a16:creationId xmlns="" xmlns:a16="http://schemas.microsoft.com/office/drawing/2014/main" id="{7D318BC0-DE22-418A-9F10-69CE67E873BE}"/>
              </a:ext>
            </a:extLst>
          </p:cNvPr>
          <p:cNvSpPr txBox="1">
            <a:spLocks/>
          </p:cNvSpPr>
          <p:nvPr/>
        </p:nvSpPr>
        <p:spPr>
          <a:xfrm>
            <a:off x="5568177" y="5081857"/>
            <a:ext cx="869023" cy="69162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300" dirty="0"/>
              <a:t>Χαμηλή</a:t>
            </a:r>
          </a:p>
        </p:txBody>
      </p:sp>
      <p:sp>
        <p:nvSpPr>
          <p:cNvPr id="50" name="Θέση κειμένου 9">
            <a:extLst>
              <a:ext uri="{FF2B5EF4-FFF2-40B4-BE49-F238E27FC236}">
                <a16:creationId xmlns="" xmlns:a16="http://schemas.microsoft.com/office/drawing/2014/main" id="{91C4C567-3200-435E-90E0-3EFCF1C043EB}"/>
              </a:ext>
            </a:extLst>
          </p:cNvPr>
          <p:cNvSpPr txBox="1">
            <a:spLocks/>
          </p:cNvSpPr>
          <p:nvPr/>
        </p:nvSpPr>
        <p:spPr>
          <a:xfrm>
            <a:off x="5503481" y="1491833"/>
            <a:ext cx="983089" cy="69162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300" dirty="0"/>
              <a:t>Υψηλή</a:t>
            </a:r>
          </a:p>
        </p:txBody>
      </p:sp>
      <p:sp>
        <p:nvSpPr>
          <p:cNvPr id="51" name="Θέση κειμένου 9">
            <a:extLst>
              <a:ext uri="{FF2B5EF4-FFF2-40B4-BE49-F238E27FC236}">
                <a16:creationId xmlns="" xmlns:a16="http://schemas.microsoft.com/office/drawing/2014/main" id="{8C5376F1-D4E0-4D59-A02A-20156E5D551F}"/>
              </a:ext>
            </a:extLst>
          </p:cNvPr>
          <p:cNvSpPr txBox="1">
            <a:spLocks/>
          </p:cNvSpPr>
          <p:nvPr/>
        </p:nvSpPr>
        <p:spPr>
          <a:xfrm rot="16200000">
            <a:off x="4846051" y="3427395"/>
            <a:ext cx="2297950" cy="394135"/>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600" b="1" dirty="0"/>
              <a:t>Παραγωγικότητα</a:t>
            </a:r>
          </a:p>
        </p:txBody>
      </p:sp>
      <p:sp>
        <p:nvSpPr>
          <p:cNvPr id="28" name="Θέση κειμένου 5">
            <a:extLst>
              <a:ext uri="{FF2B5EF4-FFF2-40B4-BE49-F238E27FC236}">
                <a16:creationId xmlns="" xmlns:a16="http://schemas.microsoft.com/office/drawing/2014/main" id="{4769BDEA-34B8-44E5-87A9-AEB058273699}"/>
              </a:ext>
            </a:extLst>
          </p:cNvPr>
          <p:cNvSpPr txBox="1">
            <a:spLocks/>
          </p:cNvSpPr>
          <p:nvPr/>
        </p:nvSpPr>
        <p:spPr>
          <a:xfrm>
            <a:off x="1432835" y="1484706"/>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err="1">
                <a:solidFill>
                  <a:schemeClr val="bg2">
                    <a:lumMod val="50000"/>
                  </a:schemeClr>
                </a:solidFill>
              </a:rPr>
              <a:t>Οργανωσιακός</a:t>
            </a:r>
            <a:r>
              <a:rPr lang="el-GR" b="1" dirty="0">
                <a:solidFill>
                  <a:schemeClr val="bg2">
                    <a:lumMod val="50000"/>
                  </a:schemeClr>
                </a:solidFill>
              </a:rPr>
              <a:t> σχεδιασμός</a:t>
            </a:r>
          </a:p>
        </p:txBody>
      </p:sp>
      <p:sp>
        <p:nvSpPr>
          <p:cNvPr id="30" name="Ορθογώνιο 6" descr="Πλαίσιο επισήμανσης.">
            <a:extLst>
              <a:ext uri="{FF2B5EF4-FFF2-40B4-BE49-F238E27FC236}">
                <a16:creationId xmlns="" xmlns:a16="http://schemas.microsoft.com/office/drawing/2014/main" id="{1527F91B-2CEC-4F73-82BB-6BA2672400E0}"/>
              </a:ext>
            </a:extLst>
          </p:cNvPr>
          <p:cNvSpPr/>
          <p:nvPr/>
        </p:nvSpPr>
        <p:spPr>
          <a:xfrm rot="10800000" flipV="1">
            <a:off x="1227216" y="2157964"/>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31" name="Text Placeholder 24">
            <a:extLst>
              <a:ext uri="{FF2B5EF4-FFF2-40B4-BE49-F238E27FC236}">
                <a16:creationId xmlns="" xmlns:a16="http://schemas.microsoft.com/office/drawing/2014/main" id="{51563EAA-918D-4744-8729-6D33EBEE3BC8}"/>
              </a:ext>
            </a:extLst>
          </p:cNvPr>
          <p:cNvSpPr txBox="1">
            <a:spLocks/>
          </p:cNvSpPr>
          <p:nvPr/>
        </p:nvSpPr>
        <p:spPr>
          <a:xfrm>
            <a:off x="1127367" y="2463122"/>
            <a:ext cx="2816085"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Όταν οι μάνατζερ εξελίσσουν ή μεταβάλλουν τη δομή του οργανισμού</a:t>
            </a:r>
          </a:p>
          <a:p>
            <a:pPr algn="ctr"/>
            <a:endParaRPr lang="el-GR" dirty="0"/>
          </a:p>
          <a:p>
            <a:pPr algn="ctr"/>
            <a:r>
              <a:rPr lang="el-GR" dirty="0"/>
              <a:t> </a:t>
            </a:r>
          </a:p>
          <a:p>
            <a:pPr algn="ctr"/>
            <a:r>
              <a:rPr lang="el-GR" dirty="0"/>
              <a:t> </a:t>
            </a:r>
          </a:p>
        </p:txBody>
      </p:sp>
      <p:grpSp>
        <p:nvGrpSpPr>
          <p:cNvPr id="43" name="Γραφικό 37" descr="Δάσκαλος">
            <a:extLst>
              <a:ext uri="{FF2B5EF4-FFF2-40B4-BE49-F238E27FC236}">
                <a16:creationId xmlns="" xmlns:a16="http://schemas.microsoft.com/office/drawing/2014/main" id="{00568D30-05DC-4144-A9DC-6C8F8CA180FF}"/>
              </a:ext>
            </a:extLst>
          </p:cNvPr>
          <p:cNvGrpSpPr/>
          <p:nvPr/>
        </p:nvGrpSpPr>
        <p:grpSpPr>
          <a:xfrm>
            <a:off x="936367" y="1414227"/>
            <a:ext cx="581696" cy="581696"/>
            <a:chOff x="5638800" y="2971800"/>
            <a:chExt cx="581696" cy="581696"/>
          </a:xfrm>
          <a:solidFill>
            <a:schemeClr val="accent1">
              <a:lumMod val="75000"/>
            </a:schemeClr>
          </a:solidFill>
        </p:grpSpPr>
        <p:sp>
          <p:nvSpPr>
            <p:cNvPr id="52" name="Ελεύθερη σχεδίαση: Σχήμα 51">
              <a:extLst>
                <a:ext uri="{FF2B5EF4-FFF2-40B4-BE49-F238E27FC236}">
                  <a16:creationId xmlns="" xmlns:a16="http://schemas.microsoft.com/office/drawing/2014/main" id="{2015F32D-8F00-4E92-ABFD-A2FA493CC2FA}"/>
                </a:ext>
              </a:extLst>
            </p:cNvPr>
            <p:cNvSpPr/>
            <p:nvPr/>
          </p:nvSpPr>
          <p:spPr>
            <a:xfrm>
              <a:off x="5755887" y="3084040"/>
              <a:ext cx="436272" cy="302967"/>
            </a:xfrm>
            <a:custGeom>
              <a:avLst/>
              <a:gdLst>
                <a:gd name="connsiteX0" fmla="*/ 414922 w 436272"/>
                <a:gd name="connsiteY0" fmla="*/ 2888 h 302966"/>
                <a:gd name="connsiteX1" fmla="*/ 27125 w 436272"/>
                <a:gd name="connsiteY1" fmla="*/ 2888 h 302966"/>
                <a:gd name="connsiteX2" fmla="*/ 2888 w 436272"/>
                <a:gd name="connsiteY2" fmla="*/ 27125 h 302966"/>
                <a:gd name="connsiteX3" fmla="*/ 2888 w 436272"/>
                <a:gd name="connsiteY3" fmla="*/ 114985 h 302966"/>
                <a:gd name="connsiteX4" fmla="*/ 24701 w 436272"/>
                <a:gd name="connsiteY4" fmla="*/ 111956 h 302966"/>
                <a:gd name="connsiteX5" fmla="*/ 39244 w 436272"/>
                <a:gd name="connsiteY5" fmla="*/ 113168 h 302966"/>
                <a:gd name="connsiteX6" fmla="*/ 39244 w 436272"/>
                <a:gd name="connsiteY6" fmla="*/ 39244 h 302966"/>
                <a:gd name="connsiteX7" fmla="*/ 402804 w 436272"/>
                <a:gd name="connsiteY7" fmla="*/ 39244 h 302966"/>
                <a:gd name="connsiteX8" fmla="*/ 402804 w 436272"/>
                <a:gd name="connsiteY8" fmla="*/ 269498 h 302966"/>
                <a:gd name="connsiteX9" fmla="*/ 197392 w 436272"/>
                <a:gd name="connsiteY9" fmla="*/ 269498 h 302966"/>
                <a:gd name="connsiteX10" fmla="*/ 162854 w 436272"/>
                <a:gd name="connsiteY10" fmla="*/ 305854 h 302966"/>
                <a:gd name="connsiteX11" fmla="*/ 414922 w 436272"/>
                <a:gd name="connsiteY11" fmla="*/ 305854 h 302966"/>
                <a:gd name="connsiteX12" fmla="*/ 439160 w 436272"/>
                <a:gd name="connsiteY12" fmla="*/ 281617 h 302966"/>
                <a:gd name="connsiteX13" fmla="*/ 439160 w 436272"/>
                <a:gd name="connsiteY13" fmla="*/ 27125 h 302966"/>
                <a:gd name="connsiteX14" fmla="*/ 414922 w 436272"/>
                <a:gd name="connsiteY14" fmla="*/ 2888 h 3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6272" h="302966">
                  <a:moveTo>
                    <a:pt x="414922" y="2888"/>
                  </a:moveTo>
                  <a:lnTo>
                    <a:pt x="27125" y="2888"/>
                  </a:lnTo>
                  <a:cubicBezTo>
                    <a:pt x="13794" y="2888"/>
                    <a:pt x="2888" y="13794"/>
                    <a:pt x="2888" y="27125"/>
                  </a:cubicBezTo>
                  <a:lnTo>
                    <a:pt x="2888" y="114985"/>
                  </a:lnTo>
                  <a:cubicBezTo>
                    <a:pt x="9553" y="113168"/>
                    <a:pt x="17430" y="111956"/>
                    <a:pt x="24701" y="111956"/>
                  </a:cubicBezTo>
                  <a:cubicBezTo>
                    <a:pt x="29549" y="111956"/>
                    <a:pt x="34396" y="112562"/>
                    <a:pt x="39244" y="113168"/>
                  </a:cubicBezTo>
                  <a:lnTo>
                    <a:pt x="39244" y="39244"/>
                  </a:lnTo>
                  <a:lnTo>
                    <a:pt x="402804" y="39244"/>
                  </a:lnTo>
                  <a:lnTo>
                    <a:pt x="402804" y="269498"/>
                  </a:lnTo>
                  <a:lnTo>
                    <a:pt x="197392" y="269498"/>
                  </a:lnTo>
                  <a:lnTo>
                    <a:pt x="162854" y="305854"/>
                  </a:lnTo>
                  <a:lnTo>
                    <a:pt x="414922" y="305854"/>
                  </a:lnTo>
                  <a:cubicBezTo>
                    <a:pt x="428253" y="305854"/>
                    <a:pt x="439160" y="294948"/>
                    <a:pt x="439160" y="281617"/>
                  </a:cubicBezTo>
                  <a:lnTo>
                    <a:pt x="439160" y="27125"/>
                  </a:lnTo>
                  <a:cubicBezTo>
                    <a:pt x="439160" y="13794"/>
                    <a:pt x="428253" y="2888"/>
                    <a:pt x="414922" y="2888"/>
                  </a:cubicBezTo>
                </a:path>
              </a:pathLst>
            </a:custGeom>
            <a:grpFill/>
            <a:ln w="6052" cap="flat">
              <a:noFill/>
              <a:prstDash val="solid"/>
              <a:miter/>
            </a:ln>
          </p:spPr>
          <p:txBody>
            <a:bodyPr rtlCol="0" anchor="ctr"/>
            <a:lstStyle/>
            <a:p>
              <a:endParaRPr lang="el-GR"/>
            </a:p>
          </p:txBody>
        </p:sp>
        <p:sp>
          <p:nvSpPr>
            <p:cNvPr id="53" name="Ελεύθερη σχεδίαση: Σχήμα 52">
              <a:extLst>
                <a:ext uri="{FF2B5EF4-FFF2-40B4-BE49-F238E27FC236}">
                  <a16:creationId xmlns="" xmlns:a16="http://schemas.microsoft.com/office/drawing/2014/main" id="{CBC40889-200A-43C1-AB36-9913D0A85F72}"/>
                </a:ext>
              </a:extLst>
            </p:cNvPr>
            <p:cNvSpPr/>
            <p:nvPr/>
          </p:nvSpPr>
          <p:spPr>
            <a:xfrm>
              <a:off x="5726791" y="3217345"/>
              <a:ext cx="103009" cy="103009"/>
            </a:xfrm>
            <a:custGeom>
              <a:avLst/>
              <a:gdLst>
                <a:gd name="connsiteX0" fmla="*/ 54403 w 103008"/>
                <a:gd name="connsiteY0" fmla="*/ 105896 h 103008"/>
                <a:gd name="connsiteX1" fmla="*/ 105908 w 103008"/>
                <a:gd name="connsiteY1" fmla="*/ 54392 h 103008"/>
                <a:gd name="connsiteX2" fmla="*/ 54403 w 103008"/>
                <a:gd name="connsiteY2" fmla="*/ 2888 h 103008"/>
                <a:gd name="connsiteX3" fmla="*/ 2899 w 103008"/>
                <a:gd name="connsiteY3" fmla="*/ 54392 h 103008"/>
                <a:gd name="connsiteX4" fmla="*/ 54403 w 103008"/>
                <a:gd name="connsiteY4" fmla="*/ 105896 h 10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08" h="103008">
                  <a:moveTo>
                    <a:pt x="54403" y="105896"/>
                  </a:moveTo>
                  <a:cubicBezTo>
                    <a:pt x="82882" y="105896"/>
                    <a:pt x="105908" y="82871"/>
                    <a:pt x="105908" y="54392"/>
                  </a:cubicBezTo>
                  <a:cubicBezTo>
                    <a:pt x="105908" y="25913"/>
                    <a:pt x="82882" y="2888"/>
                    <a:pt x="54403" y="2888"/>
                  </a:cubicBezTo>
                  <a:cubicBezTo>
                    <a:pt x="25925" y="2888"/>
                    <a:pt x="2899" y="25913"/>
                    <a:pt x="2899" y="54392"/>
                  </a:cubicBezTo>
                  <a:cubicBezTo>
                    <a:pt x="2293" y="82871"/>
                    <a:pt x="25925" y="105896"/>
                    <a:pt x="54403" y="105896"/>
                  </a:cubicBezTo>
                </a:path>
              </a:pathLst>
            </a:custGeom>
            <a:grpFill/>
            <a:ln w="6052" cap="flat">
              <a:noFill/>
              <a:prstDash val="solid"/>
              <a:miter/>
            </a:ln>
          </p:spPr>
          <p:txBody>
            <a:bodyPr rtlCol="0" anchor="ctr"/>
            <a:lstStyle/>
            <a:p>
              <a:endParaRPr lang="el-GR"/>
            </a:p>
          </p:txBody>
        </p:sp>
        <p:sp>
          <p:nvSpPr>
            <p:cNvPr id="54" name="Ελεύθερη σχεδίαση: Σχήμα 53">
              <a:extLst>
                <a:ext uri="{FF2B5EF4-FFF2-40B4-BE49-F238E27FC236}">
                  <a16:creationId xmlns="" xmlns:a16="http://schemas.microsoft.com/office/drawing/2014/main" id="{084308B3-DCF2-4A28-9022-56BB1F78FEA5}"/>
                </a:ext>
              </a:extLst>
            </p:cNvPr>
            <p:cNvSpPr/>
            <p:nvPr/>
          </p:nvSpPr>
          <p:spPr>
            <a:xfrm>
              <a:off x="5661362" y="3248585"/>
              <a:ext cx="321145" cy="187839"/>
            </a:xfrm>
            <a:custGeom>
              <a:avLst/>
              <a:gdLst>
                <a:gd name="connsiteX0" fmla="*/ 317973 w 321144"/>
                <a:gd name="connsiteY0" fmla="*/ 14669 h 187839"/>
                <a:gd name="connsiteX1" fmla="*/ 282223 w 321144"/>
                <a:gd name="connsiteY1" fmla="*/ 6792 h 187839"/>
                <a:gd name="connsiteX2" fmla="*/ 277375 w 321144"/>
                <a:gd name="connsiteY2" fmla="*/ 11640 h 187839"/>
                <a:gd name="connsiteX3" fmla="*/ 188909 w 321144"/>
                <a:gd name="connsiteY3" fmla="*/ 103741 h 187839"/>
                <a:gd name="connsiteX4" fmla="*/ 162248 w 321144"/>
                <a:gd name="connsiteY4" fmla="*/ 92835 h 187839"/>
                <a:gd name="connsiteX5" fmla="*/ 119833 w 321144"/>
                <a:gd name="connsiteY5" fmla="*/ 87381 h 187839"/>
                <a:gd name="connsiteX6" fmla="*/ 77417 w 321144"/>
                <a:gd name="connsiteY6" fmla="*/ 94047 h 187839"/>
                <a:gd name="connsiteX7" fmla="*/ 23489 w 321144"/>
                <a:gd name="connsiteY7" fmla="*/ 122525 h 187839"/>
                <a:gd name="connsiteX8" fmla="*/ 15612 w 321144"/>
                <a:gd name="connsiteY8" fmla="*/ 136462 h 187839"/>
                <a:gd name="connsiteX9" fmla="*/ 2888 w 321144"/>
                <a:gd name="connsiteY9" fmla="*/ 189784 h 187839"/>
                <a:gd name="connsiteX10" fmla="*/ 184062 w 321144"/>
                <a:gd name="connsiteY10" fmla="*/ 189784 h 187839"/>
                <a:gd name="connsiteX11" fmla="*/ 184062 w 321144"/>
                <a:gd name="connsiteY11" fmla="*/ 189178 h 187839"/>
                <a:gd name="connsiteX12" fmla="*/ 235566 w 321144"/>
                <a:gd name="connsiteY12" fmla="*/ 129191 h 187839"/>
                <a:gd name="connsiteX13" fmla="*/ 314943 w 321144"/>
                <a:gd name="connsiteY13" fmla="*/ 45572 h 187839"/>
                <a:gd name="connsiteX14" fmla="*/ 317973 w 321144"/>
                <a:gd name="connsiteY14" fmla="*/ 14669 h 18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144" h="187839">
                  <a:moveTo>
                    <a:pt x="317973" y="14669"/>
                  </a:moveTo>
                  <a:cubicBezTo>
                    <a:pt x="310096" y="2551"/>
                    <a:pt x="294342" y="-479"/>
                    <a:pt x="282223" y="6792"/>
                  </a:cubicBezTo>
                  <a:cubicBezTo>
                    <a:pt x="279799" y="8004"/>
                    <a:pt x="278587" y="10428"/>
                    <a:pt x="277375" y="11640"/>
                  </a:cubicBezTo>
                  <a:lnTo>
                    <a:pt x="188909" y="103741"/>
                  </a:lnTo>
                  <a:cubicBezTo>
                    <a:pt x="180426" y="99500"/>
                    <a:pt x="171337" y="95864"/>
                    <a:pt x="162248" y="92835"/>
                  </a:cubicBezTo>
                  <a:cubicBezTo>
                    <a:pt x="148312" y="90411"/>
                    <a:pt x="133769" y="87381"/>
                    <a:pt x="119833" y="87381"/>
                  </a:cubicBezTo>
                  <a:cubicBezTo>
                    <a:pt x="105896" y="87381"/>
                    <a:pt x="91354" y="89805"/>
                    <a:pt x="77417" y="94047"/>
                  </a:cubicBezTo>
                  <a:cubicBezTo>
                    <a:pt x="56816" y="99500"/>
                    <a:pt x="38638" y="109801"/>
                    <a:pt x="23489" y="122525"/>
                  </a:cubicBezTo>
                  <a:cubicBezTo>
                    <a:pt x="19854" y="126161"/>
                    <a:pt x="16824" y="131614"/>
                    <a:pt x="15612" y="136462"/>
                  </a:cubicBezTo>
                  <a:lnTo>
                    <a:pt x="2888" y="189784"/>
                  </a:lnTo>
                  <a:lnTo>
                    <a:pt x="184062" y="189784"/>
                  </a:lnTo>
                  <a:lnTo>
                    <a:pt x="184062" y="189178"/>
                  </a:lnTo>
                  <a:lnTo>
                    <a:pt x="235566" y="129191"/>
                  </a:lnTo>
                  <a:lnTo>
                    <a:pt x="314943" y="45572"/>
                  </a:lnTo>
                  <a:cubicBezTo>
                    <a:pt x="322215" y="38301"/>
                    <a:pt x="324638" y="24364"/>
                    <a:pt x="317973" y="14669"/>
                  </a:cubicBezTo>
                </a:path>
              </a:pathLst>
            </a:custGeom>
            <a:grpFill/>
            <a:ln w="6052" cap="flat">
              <a:noFill/>
              <a:prstDash val="solid"/>
              <a:miter/>
            </a:ln>
          </p:spPr>
          <p:txBody>
            <a:bodyPr rtlCol="0" anchor="ctr"/>
            <a:lstStyle/>
            <a:p>
              <a:endParaRPr lang="el-GR"/>
            </a:p>
          </p:txBody>
        </p:sp>
      </p:grpSp>
      <p:sp>
        <p:nvSpPr>
          <p:cNvPr id="56" name="Θέση κειμένου 5">
            <a:extLst>
              <a:ext uri="{FF2B5EF4-FFF2-40B4-BE49-F238E27FC236}">
                <a16:creationId xmlns="" xmlns:a16="http://schemas.microsoft.com/office/drawing/2014/main" id="{6F4B74AA-9726-4BE1-A0FA-099DA574FDF9}"/>
              </a:ext>
            </a:extLst>
          </p:cNvPr>
          <p:cNvSpPr txBox="1">
            <a:spLocks/>
          </p:cNvSpPr>
          <p:nvPr/>
        </p:nvSpPr>
        <p:spPr>
          <a:xfrm>
            <a:off x="1357329" y="3821158"/>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solidFill>
                  <a:schemeClr val="bg2">
                    <a:lumMod val="50000"/>
                  </a:schemeClr>
                </a:solidFill>
              </a:rPr>
              <a:t>Επαγγελματική εξειδίκευση</a:t>
            </a:r>
          </a:p>
        </p:txBody>
      </p:sp>
      <p:sp>
        <p:nvSpPr>
          <p:cNvPr id="57" name="Ορθογώνιο 6" descr="Πλαίσιο επισήμανσης.">
            <a:extLst>
              <a:ext uri="{FF2B5EF4-FFF2-40B4-BE49-F238E27FC236}">
                <a16:creationId xmlns="" xmlns:a16="http://schemas.microsoft.com/office/drawing/2014/main" id="{1D0769C7-490F-4035-B196-82EF0FD6F09A}"/>
              </a:ext>
            </a:extLst>
          </p:cNvPr>
          <p:cNvSpPr/>
          <p:nvPr/>
        </p:nvSpPr>
        <p:spPr>
          <a:xfrm rot="10800000" flipV="1">
            <a:off x="1203505" y="4530682"/>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8" name="Text Placeholder 24">
            <a:extLst>
              <a:ext uri="{FF2B5EF4-FFF2-40B4-BE49-F238E27FC236}">
                <a16:creationId xmlns="" xmlns:a16="http://schemas.microsoft.com/office/drawing/2014/main" id="{154F6D7A-DC55-4694-BC70-BE756BDA6985}"/>
              </a:ext>
            </a:extLst>
          </p:cNvPr>
          <p:cNvSpPr txBox="1">
            <a:spLocks/>
          </p:cNvSpPr>
          <p:nvPr/>
        </p:nvSpPr>
        <p:spPr>
          <a:xfrm>
            <a:off x="825883" y="4785640"/>
            <a:ext cx="3117570"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0" algn="ctr">
              <a:buNone/>
            </a:pPr>
            <a:r>
              <a:rPr lang="el-GR" sz="1400" dirty="0"/>
              <a:t>Ο καταμερισμός των εργασιακών δραστηριοτήτων σε επιμέρους επαγγελματικές αρμοδιότητες. Είναι γνωστή και ως «καταμερισμός της εργασίας» </a:t>
            </a:r>
            <a:endParaRPr lang="el-GR" sz="1400" b="1" dirty="0"/>
          </a:p>
          <a:p>
            <a:pPr algn="ctr"/>
            <a:endParaRPr lang="el-GR" dirty="0"/>
          </a:p>
          <a:p>
            <a:pPr algn="ctr"/>
            <a:r>
              <a:rPr lang="el-GR" dirty="0"/>
              <a:t> </a:t>
            </a:r>
          </a:p>
        </p:txBody>
      </p:sp>
      <p:grpSp>
        <p:nvGrpSpPr>
          <p:cNvPr id="7" name="Γραφικό 5" descr="Μολύβι">
            <a:extLst>
              <a:ext uri="{FF2B5EF4-FFF2-40B4-BE49-F238E27FC236}">
                <a16:creationId xmlns="" xmlns:a16="http://schemas.microsoft.com/office/drawing/2014/main" id="{DE386574-AF99-470B-9C9C-BBC831DD230E}"/>
              </a:ext>
            </a:extLst>
          </p:cNvPr>
          <p:cNvGrpSpPr/>
          <p:nvPr/>
        </p:nvGrpSpPr>
        <p:grpSpPr>
          <a:xfrm>
            <a:off x="958929" y="3852355"/>
            <a:ext cx="452186" cy="452186"/>
            <a:chOff x="519821" y="4163857"/>
            <a:chExt cx="452186" cy="452186"/>
          </a:xfrm>
          <a:solidFill>
            <a:schemeClr val="accent1">
              <a:lumMod val="75000"/>
            </a:schemeClr>
          </a:solidFill>
        </p:grpSpPr>
        <p:sp>
          <p:nvSpPr>
            <p:cNvPr id="8" name="Ελεύθερη σχεδίαση: Σχήμα 7">
              <a:extLst>
                <a:ext uri="{FF2B5EF4-FFF2-40B4-BE49-F238E27FC236}">
                  <a16:creationId xmlns="" xmlns:a16="http://schemas.microsoft.com/office/drawing/2014/main" id="{C0433443-AF67-41E0-B393-7F9F570A6A9F}"/>
                </a:ext>
              </a:extLst>
            </p:cNvPr>
            <p:cNvSpPr/>
            <p:nvPr/>
          </p:nvSpPr>
          <p:spPr>
            <a:xfrm>
              <a:off x="555774" y="4251152"/>
              <a:ext cx="325009" cy="325009"/>
            </a:xfrm>
            <a:custGeom>
              <a:avLst/>
              <a:gdLst>
                <a:gd name="connsiteX0" fmla="*/ 81804 w 325008"/>
                <a:gd name="connsiteY0" fmla="*/ 247606 h 325008"/>
                <a:gd name="connsiteX1" fmla="*/ 81804 w 325008"/>
                <a:gd name="connsiteY1" fmla="*/ 281049 h 325008"/>
                <a:gd name="connsiteX2" fmla="*/ 41767 w 325008"/>
                <a:gd name="connsiteY2" fmla="*/ 294237 h 325008"/>
                <a:gd name="connsiteX3" fmla="*/ 34701 w 325008"/>
                <a:gd name="connsiteY3" fmla="*/ 287172 h 325008"/>
                <a:gd name="connsiteX4" fmla="*/ 47890 w 325008"/>
                <a:gd name="connsiteY4" fmla="*/ 247135 h 325008"/>
                <a:gd name="connsiteX5" fmla="*/ 81804 w 325008"/>
                <a:gd name="connsiteY5" fmla="*/ 247606 h 325008"/>
                <a:gd name="connsiteX6" fmla="*/ 266918 w 325008"/>
                <a:gd name="connsiteY6" fmla="*/ 1730 h 325008"/>
                <a:gd name="connsiteX7" fmla="*/ 31404 w 325008"/>
                <a:gd name="connsiteY7" fmla="*/ 237714 h 325008"/>
                <a:gd name="connsiteX8" fmla="*/ 1730 w 325008"/>
                <a:gd name="connsiteY8" fmla="*/ 327209 h 325008"/>
                <a:gd name="connsiteX9" fmla="*/ 91696 w 325008"/>
                <a:gd name="connsiteY9" fmla="*/ 297535 h 325008"/>
                <a:gd name="connsiteX10" fmla="*/ 327209 w 325008"/>
                <a:gd name="connsiteY10" fmla="*/ 62021 h 32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008" h="325008">
                  <a:moveTo>
                    <a:pt x="81804" y="247606"/>
                  </a:moveTo>
                  <a:cubicBezTo>
                    <a:pt x="91225" y="257026"/>
                    <a:pt x="91225" y="271628"/>
                    <a:pt x="81804" y="281049"/>
                  </a:cubicBezTo>
                  <a:lnTo>
                    <a:pt x="41767" y="294237"/>
                  </a:lnTo>
                  <a:lnTo>
                    <a:pt x="34701" y="287172"/>
                  </a:lnTo>
                  <a:lnTo>
                    <a:pt x="47890" y="247135"/>
                  </a:lnTo>
                  <a:cubicBezTo>
                    <a:pt x="57782" y="238185"/>
                    <a:pt x="72384" y="238185"/>
                    <a:pt x="81804" y="247606"/>
                  </a:cubicBezTo>
                  <a:close/>
                  <a:moveTo>
                    <a:pt x="266918" y="1730"/>
                  </a:moveTo>
                  <a:lnTo>
                    <a:pt x="31404" y="237714"/>
                  </a:lnTo>
                  <a:lnTo>
                    <a:pt x="1730" y="327209"/>
                  </a:lnTo>
                  <a:lnTo>
                    <a:pt x="91696" y="297535"/>
                  </a:lnTo>
                  <a:lnTo>
                    <a:pt x="327209" y="62021"/>
                  </a:lnTo>
                </a:path>
              </a:pathLst>
            </a:custGeom>
            <a:grpFill/>
            <a:ln w="4663" cap="flat">
              <a:noFill/>
              <a:prstDash val="solid"/>
              <a:miter/>
            </a:ln>
          </p:spPr>
          <p:txBody>
            <a:bodyPr rtlCol="0" anchor="ctr"/>
            <a:lstStyle/>
            <a:p>
              <a:endParaRPr lang="el-GR"/>
            </a:p>
          </p:txBody>
        </p:sp>
        <p:sp>
          <p:nvSpPr>
            <p:cNvPr id="9" name="Ελεύθερη σχεδίαση: Σχήμα 8">
              <a:extLst>
                <a:ext uri="{FF2B5EF4-FFF2-40B4-BE49-F238E27FC236}">
                  <a16:creationId xmlns="" xmlns:a16="http://schemas.microsoft.com/office/drawing/2014/main" id="{1520623B-3543-4B47-91FB-29FBB419B6AA}"/>
                </a:ext>
              </a:extLst>
            </p:cNvPr>
            <p:cNvSpPr/>
            <p:nvPr/>
          </p:nvSpPr>
          <p:spPr>
            <a:xfrm>
              <a:off x="834151" y="4199339"/>
              <a:ext cx="98916" cy="98916"/>
            </a:xfrm>
            <a:custGeom>
              <a:avLst/>
              <a:gdLst>
                <a:gd name="connsiteX0" fmla="*/ 94993 w 98915"/>
                <a:gd name="connsiteY0" fmla="*/ 40825 h 98915"/>
                <a:gd name="connsiteX1" fmla="*/ 61550 w 98915"/>
                <a:gd name="connsiteY1" fmla="*/ 7382 h 98915"/>
                <a:gd name="connsiteX2" fmla="*/ 34701 w 98915"/>
                <a:gd name="connsiteY2" fmla="*/ 7382 h 98915"/>
                <a:gd name="connsiteX3" fmla="*/ 1730 w 98915"/>
                <a:gd name="connsiteY3" fmla="*/ 40354 h 98915"/>
                <a:gd name="connsiteX4" fmla="*/ 61550 w 98915"/>
                <a:gd name="connsiteY4" fmla="*/ 100174 h 98915"/>
                <a:gd name="connsiteX5" fmla="*/ 94522 w 98915"/>
                <a:gd name="connsiteY5" fmla="*/ 67202 h 98915"/>
                <a:gd name="connsiteX6" fmla="*/ 94993 w 98915"/>
                <a:gd name="connsiteY6" fmla="*/ 40825 h 9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15" h="98915">
                  <a:moveTo>
                    <a:pt x="94993" y="40825"/>
                  </a:moveTo>
                  <a:lnTo>
                    <a:pt x="61550" y="7382"/>
                  </a:lnTo>
                  <a:cubicBezTo>
                    <a:pt x="54014" y="-155"/>
                    <a:pt x="42238" y="-155"/>
                    <a:pt x="34701" y="7382"/>
                  </a:cubicBezTo>
                  <a:lnTo>
                    <a:pt x="1730" y="40354"/>
                  </a:lnTo>
                  <a:lnTo>
                    <a:pt x="61550" y="100174"/>
                  </a:lnTo>
                  <a:lnTo>
                    <a:pt x="94522" y="67202"/>
                  </a:lnTo>
                  <a:cubicBezTo>
                    <a:pt x="102529" y="60137"/>
                    <a:pt x="102529" y="48361"/>
                    <a:pt x="94993" y="40825"/>
                  </a:cubicBezTo>
                  <a:close/>
                </a:path>
              </a:pathLst>
            </a:custGeom>
            <a:grpFill/>
            <a:ln w="4663" cap="flat">
              <a:noFill/>
              <a:prstDash val="solid"/>
              <a:miter/>
            </a:ln>
          </p:spPr>
          <p:txBody>
            <a:bodyPr rtlCol="0" anchor="ctr"/>
            <a:lstStyle/>
            <a:p>
              <a:endParaRPr lang="el-GR"/>
            </a:p>
          </p:txBody>
        </p:sp>
      </p:grpSp>
    </p:spTree>
    <p:extLst>
      <p:ext uri="{BB962C8B-B14F-4D97-AF65-F5344CB8AC3E}">
        <p14:creationId xmlns="" xmlns:p14="http://schemas.microsoft.com/office/powerpoint/2010/main" val="1081897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Ομάδα 72" descr="Θέση εικόνας"/>
          <p:cNvGrpSpPr/>
          <p:nvPr/>
        </p:nvGrpSpPr>
        <p:grpSpPr>
          <a:xfrm>
            <a:off x="323999" y="323998"/>
            <a:ext cx="4320000" cy="6120000"/>
            <a:chOff x="180000" y="180000"/>
            <a:chExt cx="4330700" cy="6292683"/>
          </a:xfrm>
        </p:grpSpPr>
        <p:sp>
          <p:nvSpPr>
            <p:cNvPr id="74"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5"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53</a:t>
            </a:fld>
            <a:endParaRPr lang="el-GR" dirty="0"/>
          </a:p>
        </p:txBody>
      </p:sp>
      <p:pic>
        <p:nvPicPr>
          <p:cNvPr id="20" name="Γραφικό 19" descr="Ιεραρχία"/>
          <p:cNvPicPr>
            <a:picLocks noChangeAspect="1"/>
          </p:cNvPicPr>
          <p:nvPr/>
        </p:nvPicPr>
        <p:blipFill>
          <a:blip r:embed="rId3"/>
          <a:stretch>
            <a:fillRect/>
          </a:stretch>
        </p:blipFill>
        <p:spPr>
          <a:xfrm>
            <a:off x="5763271" y="2763542"/>
            <a:ext cx="665458" cy="665458"/>
          </a:xfrm>
          <a:prstGeom prst="rect">
            <a:avLst/>
          </a:prstGeom>
        </p:spPr>
      </p:pic>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17" name="Θέση εικόνας 11" descr="Κοντινή εικόνα εσωτερικού υλικού δόμησης">
            <a:extLst>
              <a:ext uri="{FF2B5EF4-FFF2-40B4-BE49-F238E27FC236}">
                <a16:creationId xmlns="" xmlns:a16="http://schemas.microsoft.com/office/drawing/2014/main" id="{9D096B03-1881-4A3D-BD66-84B0D528DDF3}"/>
              </a:ext>
            </a:extLst>
          </p:cNvPr>
          <p:cNvPicPr>
            <a:picLocks noChangeAspect="1"/>
          </p:cNvPicPr>
          <p:nvPr/>
        </p:nvPicPr>
        <p:blipFill>
          <a:blip r:embed="rId4"/>
          <a:stretch>
            <a:fillRect/>
          </a:stretch>
        </p:blipFill>
        <p:spPr>
          <a:xfrm>
            <a:off x="245307" y="252098"/>
            <a:ext cx="4627148" cy="6326648"/>
          </a:xfrm>
          <a:prstGeom prst="rect">
            <a:avLst/>
          </a:prstGeom>
        </p:spPr>
      </p:pic>
      <p:sp>
        <p:nvSpPr>
          <p:cNvPr id="22" name="Τίτλος 1">
            <a:extLst>
              <a:ext uri="{FF2B5EF4-FFF2-40B4-BE49-F238E27FC236}">
                <a16:creationId xmlns="" xmlns:a16="http://schemas.microsoft.com/office/drawing/2014/main" id="{05E751F3-854F-475F-A6A3-669CF32FE48B}"/>
              </a:ext>
            </a:extLst>
          </p:cNvPr>
          <p:cNvSpPr>
            <a:spLocks noGrp="1"/>
          </p:cNvSpPr>
          <p:nvPr>
            <p:ph type="title"/>
          </p:nvPr>
        </p:nvSpPr>
        <p:spPr>
          <a:xfrm>
            <a:off x="5196454" y="432000"/>
            <a:ext cx="6575546" cy="432000"/>
          </a:xfrm>
        </p:spPr>
        <p:txBody>
          <a:bodyPr rtlCol="0"/>
          <a:lstStyle/>
          <a:p>
            <a:pPr algn="ctr"/>
            <a:r>
              <a:rPr lang="el-GR" sz="3200" dirty="0" err="1"/>
              <a:t>Τμηματοποίηση</a:t>
            </a:r>
            <a:r>
              <a:rPr lang="el-GR" sz="3200" dirty="0"/>
              <a:t/>
            </a:r>
            <a:br>
              <a:rPr lang="el-GR" sz="3200" dirty="0"/>
            </a:br>
            <a:endParaRPr lang="el-GR" sz="3200" dirty="0"/>
          </a:p>
        </p:txBody>
      </p:sp>
      <p:sp>
        <p:nvSpPr>
          <p:cNvPr id="23" name="Τίτλος 1">
            <a:extLst>
              <a:ext uri="{FF2B5EF4-FFF2-40B4-BE49-F238E27FC236}">
                <a16:creationId xmlns="" xmlns:a16="http://schemas.microsoft.com/office/drawing/2014/main" id="{63352BB3-98BB-4367-A0ED-C2A86A822192}"/>
              </a:ext>
            </a:extLst>
          </p:cNvPr>
          <p:cNvSpPr>
            <a:spLocks noGrp="1"/>
          </p:cNvSpPr>
          <p:nvPr/>
        </p:nvSpPr>
        <p:spPr>
          <a:xfrm>
            <a:off x="5196453" y="695525"/>
            <a:ext cx="6568561"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algn="ctr"/>
            <a:r>
              <a:rPr lang="el-GR" sz="1800" dirty="0"/>
              <a:t>Ο τρόπος που οι επιμέρους εργασίες ομαδοποιούνται</a:t>
            </a:r>
          </a:p>
        </p:txBody>
      </p:sp>
      <p:sp>
        <p:nvSpPr>
          <p:cNvPr id="25" name="Θέση κειμένου 4">
            <a:extLst>
              <a:ext uri="{FF2B5EF4-FFF2-40B4-BE49-F238E27FC236}">
                <a16:creationId xmlns="" xmlns:a16="http://schemas.microsoft.com/office/drawing/2014/main" id="{7AED243A-8835-44B6-83E3-3C563B2AD81C}"/>
              </a:ext>
            </a:extLst>
          </p:cNvPr>
          <p:cNvSpPr txBox="1">
            <a:spLocks/>
          </p:cNvSpPr>
          <p:nvPr/>
        </p:nvSpPr>
        <p:spPr>
          <a:xfrm>
            <a:off x="5196453" y="3971432"/>
            <a:ext cx="1980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Λειτουργική </a:t>
            </a:r>
            <a:r>
              <a:rPr lang="el-GR" b="1" dirty="0" err="1"/>
              <a:t>τμηματοποίηση</a:t>
            </a:r>
            <a:endParaRPr lang="el-GR" b="1" dirty="0"/>
          </a:p>
        </p:txBody>
      </p:sp>
      <p:sp>
        <p:nvSpPr>
          <p:cNvPr id="26" name="Θέση κειμένου 6">
            <a:extLst>
              <a:ext uri="{FF2B5EF4-FFF2-40B4-BE49-F238E27FC236}">
                <a16:creationId xmlns="" xmlns:a16="http://schemas.microsoft.com/office/drawing/2014/main" id="{4950F95F-0098-4C1C-9675-F5D3AFEDC438}"/>
              </a:ext>
            </a:extLst>
          </p:cNvPr>
          <p:cNvSpPr txBox="1">
            <a:spLocks/>
          </p:cNvSpPr>
          <p:nvPr/>
        </p:nvSpPr>
        <p:spPr>
          <a:xfrm>
            <a:off x="5200576" y="4813013"/>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Η ομαδοποίηση των δραστηριοτήτων βάσει των λειτουργιών που εκτελούνται</a:t>
            </a:r>
          </a:p>
        </p:txBody>
      </p:sp>
      <p:sp>
        <p:nvSpPr>
          <p:cNvPr id="30" name="Θέση κειμένου 6">
            <a:extLst>
              <a:ext uri="{FF2B5EF4-FFF2-40B4-BE49-F238E27FC236}">
                <a16:creationId xmlns="" xmlns:a16="http://schemas.microsoft.com/office/drawing/2014/main" id="{F9830246-9179-4747-B8F7-DF1A59D85273}"/>
              </a:ext>
            </a:extLst>
          </p:cNvPr>
          <p:cNvSpPr txBox="1">
            <a:spLocks/>
          </p:cNvSpPr>
          <p:nvPr/>
        </p:nvSpPr>
        <p:spPr>
          <a:xfrm>
            <a:off x="7449308" y="3971432"/>
            <a:ext cx="1980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err="1"/>
              <a:t>Τμηματοποίηση</a:t>
            </a:r>
            <a:r>
              <a:rPr lang="el-GR" b="1" dirty="0"/>
              <a:t> βάσει προϊόντων</a:t>
            </a:r>
          </a:p>
        </p:txBody>
      </p:sp>
      <p:sp>
        <p:nvSpPr>
          <p:cNvPr id="31" name="Θέση κειμένου 6">
            <a:extLst>
              <a:ext uri="{FF2B5EF4-FFF2-40B4-BE49-F238E27FC236}">
                <a16:creationId xmlns="" xmlns:a16="http://schemas.microsoft.com/office/drawing/2014/main" id="{21BC7CD6-FE00-4670-BF05-0E04597714DE}"/>
              </a:ext>
            </a:extLst>
          </p:cNvPr>
          <p:cNvSpPr txBox="1">
            <a:spLocks/>
          </p:cNvSpPr>
          <p:nvPr/>
        </p:nvSpPr>
        <p:spPr>
          <a:xfrm>
            <a:off x="7539145" y="4813013"/>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Η ομαδοποίηση σε κύριους τομείς προϊόντων</a:t>
            </a:r>
          </a:p>
        </p:txBody>
      </p:sp>
      <p:sp>
        <p:nvSpPr>
          <p:cNvPr id="34" name="Θέση κειμένου 8">
            <a:extLst>
              <a:ext uri="{FF2B5EF4-FFF2-40B4-BE49-F238E27FC236}">
                <a16:creationId xmlns="" xmlns:a16="http://schemas.microsoft.com/office/drawing/2014/main" id="{745069F4-C168-4338-8D7B-860A7241ADAA}"/>
              </a:ext>
            </a:extLst>
          </p:cNvPr>
          <p:cNvSpPr>
            <a:spLocks noGrp="1"/>
          </p:cNvSpPr>
          <p:nvPr>
            <p:ph type="body" sz="quarter" idx="35"/>
          </p:nvPr>
        </p:nvSpPr>
        <p:spPr>
          <a:xfrm>
            <a:off x="9792070" y="3971432"/>
            <a:ext cx="1979930" cy="587342"/>
          </a:xfrm>
        </p:spPr>
        <p:txBody>
          <a:bodyPr rtlCol="0"/>
          <a:lstStyle/>
          <a:p>
            <a:r>
              <a:rPr lang="el-GR" b="1" dirty="0" err="1">
                <a:latin typeface="+mn-lt"/>
              </a:rPr>
              <a:t>Τμηματοποίηση</a:t>
            </a:r>
            <a:r>
              <a:rPr lang="el-GR" b="1" dirty="0">
                <a:latin typeface="+mn-lt"/>
              </a:rPr>
              <a:t> βάσει πελατών</a:t>
            </a:r>
          </a:p>
        </p:txBody>
      </p:sp>
      <p:sp>
        <p:nvSpPr>
          <p:cNvPr id="35" name="Θέση κειμένου 6">
            <a:extLst>
              <a:ext uri="{FF2B5EF4-FFF2-40B4-BE49-F238E27FC236}">
                <a16:creationId xmlns="" xmlns:a16="http://schemas.microsoft.com/office/drawing/2014/main" id="{0C4972A2-C7E7-4A72-A368-F9B16AFD83CD}"/>
              </a:ext>
            </a:extLst>
          </p:cNvPr>
          <p:cNvSpPr txBox="1">
            <a:spLocks/>
          </p:cNvSpPr>
          <p:nvPr/>
        </p:nvSpPr>
        <p:spPr>
          <a:xfrm>
            <a:off x="9799527" y="4813321"/>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Ομαδοποίηση των δραστηριοτήτων βάσει των πελατών</a:t>
            </a:r>
          </a:p>
        </p:txBody>
      </p:sp>
      <p:sp>
        <p:nvSpPr>
          <p:cNvPr id="47" name="Γραφικό 64" descr="Φίλτρο">
            <a:extLst>
              <a:ext uri="{FF2B5EF4-FFF2-40B4-BE49-F238E27FC236}">
                <a16:creationId xmlns="" xmlns:a16="http://schemas.microsoft.com/office/drawing/2014/main" id="{2CB7195D-66ED-424B-B00E-9B60124A6F0A}"/>
              </a:ext>
            </a:extLst>
          </p:cNvPr>
          <p:cNvSpPr/>
          <p:nvPr/>
        </p:nvSpPr>
        <p:spPr>
          <a:xfrm>
            <a:off x="8169173" y="2840039"/>
            <a:ext cx="540269" cy="575383"/>
          </a:xfrm>
          <a:custGeom>
            <a:avLst/>
            <a:gdLst>
              <a:gd name="connsiteX0" fmla="*/ 654844 w 657225"/>
              <a:gd name="connsiteY0" fmla="*/ 7144 h 657225"/>
              <a:gd name="connsiteX1" fmla="*/ 7144 w 657225"/>
              <a:gd name="connsiteY1" fmla="*/ 7144 h 657225"/>
              <a:gd name="connsiteX2" fmla="*/ 292894 w 657225"/>
              <a:gd name="connsiteY2" fmla="*/ 292894 h 657225"/>
              <a:gd name="connsiteX3" fmla="*/ 292894 w 657225"/>
              <a:gd name="connsiteY3" fmla="*/ 578644 h 657225"/>
              <a:gd name="connsiteX4" fmla="*/ 292894 w 657225"/>
              <a:gd name="connsiteY4" fmla="*/ 654844 h 657225"/>
              <a:gd name="connsiteX5" fmla="*/ 369094 w 657225"/>
              <a:gd name="connsiteY5" fmla="*/ 578644 h 657225"/>
              <a:gd name="connsiteX6" fmla="*/ 369094 w 657225"/>
              <a:gd name="connsiteY6" fmla="*/ 29289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57225">
                <a:moveTo>
                  <a:pt x="654844" y="7144"/>
                </a:moveTo>
                <a:lnTo>
                  <a:pt x="7144" y="7144"/>
                </a:lnTo>
                <a:lnTo>
                  <a:pt x="292894" y="292894"/>
                </a:lnTo>
                <a:lnTo>
                  <a:pt x="292894" y="578644"/>
                </a:lnTo>
                <a:lnTo>
                  <a:pt x="292894" y="654844"/>
                </a:lnTo>
                <a:lnTo>
                  <a:pt x="369094" y="578644"/>
                </a:lnTo>
                <a:lnTo>
                  <a:pt x="369094" y="292894"/>
                </a:lnTo>
                <a:close/>
              </a:path>
            </a:pathLst>
          </a:custGeom>
          <a:solidFill>
            <a:schemeClr val="tx1">
              <a:lumMod val="85000"/>
              <a:lumOff val="15000"/>
            </a:schemeClr>
          </a:solidFill>
          <a:ln w="9525" cap="flat">
            <a:noFill/>
            <a:prstDash val="solid"/>
            <a:miter/>
          </a:ln>
        </p:spPr>
        <p:txBody>
          <a:bodyPr rtlCol="0" anchor="ctr"/>
          <a:lstStyle/>
          <a:p>
            <a:endParaRPr lang="el-GR"/>
          </a:p>
        </p:txBody>
      </p:sp>
      <p:grpSp>
        <p:nvGrpSpPr>
          <p:cNvPr id="48" name="Γραφικό 19" descr="Ομάδα">
            <a:extLst>
              <a:ext uri="{FF2B5EF4-FFF2-40B4-BE49-F238E27FC236}">
                <a16:creationId xmlns="" xmlns:a16="http://schemas.microsoft.com/office/drawing/2014/main" id="{CA56507E-2CF8-4163-853B-989E5C0791F5}"/>
              </a:ext>
            </a:extLst>
          </p:cNvPr>
          <p:cNvGrpSpPr/>
          <p:nvPr/>
        </p:nvGrpSpPr>
        <p:grpSpPr>
          <a:xfrm>
            <a:off x="10449886" y="2763542"/>
            <a:ext cx="810616" cy="714374"/>
            <a:chOff x="5638800" y="2971800"/>
            <a:chExt cx="914400" cy="914400"/>
          </a:xfrm>
          <a:solidFill>
            <a:schemeClr val="tx1">
              <a:lumMod val="85000"/>
              <a:lumOff val="15000"/>
            </a:schemeClr>
          </a:solidFill>
        </p:grpSpPr>
        <p:sp>
          <p:nvSpPr>
            <p:cNvPr id="49" name="Ελεύθερη σχεδίαση: Σχήμα 48">
              <a:extLst>
                <a:ext uri="{FF2B5EF4-FFF2-40B4-BE49-F238E27FC236}">
                  <a16:creationId xmlns="" xmlns:a16="http://schemas.microsoft.com/office/drawing/2014/main" id="{00B4AA0F-4BE2-4C3E-B379-7C0548075CCA}"/>
                </a:ext>
              </a:extLst>
            </p:cNvPr>
            <p:cNvSpPr/>
            <p:nvPr/>
          </p:nvSpPr>
          <p:spPr>
            <a:xfrm>
              <a:off x="626030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50" name="Ελεύθερη σχεδίαση: Σχήμα 49">
              <a:extLst>
                <a:ext uri="{FF2B5EF4-FFF2-40B4-BE49-F238E27FC236}">
                  <a16:creationId xmlns="" xmlns:a16="http://schemas.microsoft.com/office/drawing/2014/main" id="{C801DD8C-484D-4011-BADA-4A8F8811462A}"/>
                </a:ext>
              </a:extLst>
            </p:cNvPr>
            <p:cNvSpPr/>
            <p:nvPr/>
          </p:nvSpPr>
          <p:spPr>
            <a:xfrm>
              <a:off x="578405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51" name="Ελεύθερη σχεδίαση: Σχήμα 50">
              <a:extLst>
                <a:ext uri="{FF2B5EF4-FFF2-40B4-BE49-F238E27FC236}">
                  <a16:creationId xmlns="" xmlns:a16="http://schemas.microsoft.com/office/drawing/2014/main" id="{BFEEAE11-3625-4E4D-9D10-C8B8054F2B9B}"/>
                </a:ext>
              </a:extLst>
            </p:cNvPr>
            <p:cNvSpPr/>
            <p:nvPr/>
          </p:nvSpPr>
          <p:spPr>
            <a:xfrm>
              <a:off x="6022181"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52" name="Ελεύθερη σχεδίαση: Σχήμα 51">
              <a:extLst>
                <a:ext uri="{FF2B5EF4-FFF2-40B4-BE49-F238E27FC236}">
                  <a16:creationId xmlns="" xmlns:a16="http://schemas.microsoft.com/office/drawing/2014/main" id="{28CAA022-3B04-423B-BC35-A361FC0F424E}"/>
                </a:ext>
              </a:extLst>
            </p:cNvPr>
            <p:cNvSpPr/>
            <p:nvPr/>
          </p:nvSpPr>
          <p:spPr>
            <a:xfrm>
              <a:off x="5920250" y="3205639"/>
              <a:ext cx="352425" cy="600075"/>
            </a:xfrm>
            <a:custGeom>
              <a:avLst/>
              <a:gdLst>
                <a:gd name="connsiteX0" fmla="*/ 345295 w 352425"/>
                <a:gd name="connsiteY0" fmla="*/ 230981 h 600075"/>
                <a:gd name="connsiteX1" fmla="*/ 302432 w 352425"/>
                <a:gd name="connsiteY1" fmla="*/ 72866 h 600075"/>
                <a:gd name="connsiteX2" fmla="*/ 293860 w 352425"/>
                <a:gd name="connsiteY2" fmla="*/ 57626 h 600075"/>
                <a:gd name="connsiteX3" fmla="*/ 228137 w 352425"/>
                <a:gd name="connsiteY3" fmla="*/ 15716 h 600075"/>
                <a:gd name="connsiteX4" fmla="*/ 176702 w 352425"/>
                <a:gd name="connsiteY4" fmla="*/ 7144 h 600075"/>
                <a:gd name="connsiteX5" fmla="*/ 125267 w 352425"/>
                <a:gd name="connsiteY5" fmla="*/ 15716 h 600075"/>
                <a:gd name="connsiteX6" fmla="*/ 59545 w 352425"/>
                <a:gd name="connsiteY6" fmla="*/ 57626 h 600075"/>
                <a:gd name="connsiteX7" fmla="*/ 50972 w 352425"/>
                <a:gd name="connsiteY7" fmla="*/ 72866 h 600075"/>
                <a:gd name="connsiteX8" fmla="*/ 8110 w 352425"/>
                <a:gd name="connsiteY8" fmla="*/ 230981 h 600075"/>
                <a:gd name="connsiteX9" fmla="*/ 28112 w 352425"/>
                <a:gd name="connsiteY9" fmla="*/ 267176 h 600075"/>
                <a:gd name="connsiteX10" fmla="*/ 35732 w 352425"/>
                <a:gd name="connsiteY10" fmla="*/ 268129 h 600075"/>
                <a:gd name="connsiteX11" fmla="*/ 63355 w 352425"/>
                <a:gd name="connsiteY11" fmla="*/ 247174 h 600075"/>
                <a:gd name="connsiteX12" fmla="*/ 101455 w 352425"/>
                <a:gd name="connsiteY12" fmla="*/ 108109 h 600075"/>
                <a:gd name="connsiteX13" fmla="*/ 101455 w 352425"/>
                <a:gd name="connsiteY13" fmla="*/ 592931 h 600075"/>
                <a:gd name="connsiteX14" fmla="*/ 158605 w 352425"/>
                <a:gd name="connsiteY14" fmla="*/ 592931 h 600075"/>
                <a:gd name="connsiteX15" fmla="*/ 158605 w 352425"/>
                <a:gd name="connsiteY15" fmla="*/ 320516 h 600075"/>
                <a:gd name="connsiteX16" fmla="*/ 196705 w 352425"/>
                <a:gd name="connsiteY16" fmla="*/ 320516 h 600075"/>
                <a:gd name="connsiteX17" fmla="*/ 196705 w 352425"/>
                <a:gd name="connsiteY17" fmla="*/ 591979 h 600075"/>
                <a:gd name="connsiteX18" fmla="*/ 253855 w 352425"/>
                <a:gd name="connsiteY18" fmla="*/ 591979 h 600075"/>
                <a:gd name="connsiteX19" fmla="*/ 253855 w 352425"/>
                <a:gd name="connsiteY19" fmla="*/ 108109 h 600075"/>
                <a:gd name="connsiteX20" fmla="*/ 291955 w 352425"/>
                <a:gd name="connsiteY20" fmla="*/ 247174 h 600075"/>
                <a:gd name="connsiteX21" fmla="*/ 319577 w 352425"/>
                <a:gd name="connsiteY21" fmla="*/ 268129 h 600075"/>
                <a:gd name="connsiteX22" fmla="*/ 327197 w 352425"/>
                <a:gd name="connsiteY22" fmla="*/ 267176 h 600075"/>
                <a:gd name="connsiteX23" fmla="*/ 345295 w 352425"/>
                <a:gd name="connsiteY23"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425" h="600075">
                  <a:moveTo>
                    <a:pt x="345295" y="230981"/>
                  </a:moveTo>
                  <a:lnTo>
                    <a:pt x="302432" y="72866"/>
                  </a:lnTo>
                  <a:cubicBezTo>
                    <a:pt x="300527" y="67151"/>
                    <a:pt x="297670" y="61436"/>
                    <a:pt x="293860" y="57626"/>
                  </a:cubicBezTo>
                  <a:cubicBezTo>
                    <a:pt x="275762" y="38576"/>
                    <a:pt x="252902" y="24289"/>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0981"/>
                  </a:lnTo>
                  <a:cubicBezTo>
                    <a:pt x="4300" y="246221"/>
                    <a:pt x="11920" y="263366"/>
                    <a:pt x="28112" y="267176"/>
                  </a:cubicBezTo>
                  <a:cubicBezTo>
                    <a:pt x="30970" y="268129"/>
                    <a:pt x="32875" y="268129"/>
                    <a:pt x="35732" y="268129"/>
                  </a:cubicBezTo>
                  <a:cubicBezTo>
                    <a:pt x="48115" y="268129"/>
                    <a:pt x="59545" y="259556"/>
                    <a:pt x="63355" y="247174"/>
                  </a:cubicBezTo>
                  <a:lnTo>
                    <a:pt x="101455" y="108109"/>
                  </a:lnTo>
                  <a:lnTo>
                    <a:pt x="101455" y="592931"/>
                  </a:lnTo>
                  <a:lnTo>
                    <a:pt x="158605" y="592931"/>
                  </a:lnTo>
                  <a:lnTo>
                    <a:pt x="158605" y="320516"/>
                  </a:lnTo>
                  <a:lnTo>
                    <a:pt x="196705" y="320516"/>
                  </a:lnTo>
                  <a:lnTo>
                    <a:pt x="196705" y="591979"/>
                  </a:lnTo>
                  <a:lnTo>
                    <a:pt x="253855" y="591979"/>
                  </a:lnTo>
                  <a:lnTo>
                    <a:pt x="253855" y="108109"/>
                  </a:lnTo>
                  <a:lnTo>
                    <a:pt x="291955" y="247174"/>
                  </a:lnTo>
                  <a:cubicBezTo>
                    <a:pt x="295765" y="259556"/>
                    <a:pt x="307195" y="268129"/>
                    <a:pt x="319577" y="268129"/>
                  </a:cubicBezTo>
                  <a:cubicBezTo>
                    <a:pt x="322435" y="268129"/>
                    <a:pt x="324340" y="268129"/>
                    <a:pt x="327197" y="267176"/>
                  </a:cubicBezTo>
                  <a:cubicBezTo>
                    <a:pt x="340532" y="263366"/>
                    <a:pt x="349105" y="246221"/>
                    <a:pt x="345295" y="230981"/>
                  </a:cubicBezTo>
                  <a:close/>
                </a:path>
              </a:pathLst>
            </a:custGeom>
            <a:grpFill/>
            <a:ln w="9525" cap="flat">
              <a:noFill/>
              <a:prstDash val="solid"/>
              <a:miter/>
            </a:ln>
          </p:spPr>
          <p:txBody>
            <a:bodyPr rtlCol="0" anchor="ctr"/>
            <a:lstStyle/>
            <a:p>
              <a:endParaRPr lang="el-GR"/>
            </a:p>
          </p:txBody>
        </p:sp>
        <p:sp>
          <p:nvSpPr>
            <p:cNvPr id="53" name="Ελεύθερη σχεδίαση: Σχήμα 52">
              <a:extLst>
                <a:ext uri="{FF2B5EF4-FFF2-40B4-BE49-F238E27FC236}">
                  <a16:creationId xmlns="" xmlns:a16="http://schemas.microsoft.com/office/drawing/2014/main" id="{571B43C5-997C-4853-9A7C-D98525506F4F}"/>
                </a:ext>
              </a:extLst>
            </p:cNvPr>
            <p:cNvSpPr/>
            <p:nvPr/>
          </p:nvSpPr>
          <p:spPr>
            <a:xfrm>
              <a:off x="5680220" y="3204686"/>
              <a:ext cx="285750" cy="600075"/>
            </a:xfrm>
            <a:custGeom>
              <a:avLst/>
              <a:gdLst>
                <a:gd name="connsiteX0" fmla="*/ 228137 w 285750"/>
                <a:gd name="connsiteY0" fmla="*/ 227171 h 600075"/>
                <a:gd name="connsiteX1" fmla="*/ 271000 w 285750"/>
                <a:gd name="connsiteY1" fmla="*/ 69056 h 600075"/>
                <a:gd name="connsiteX2" fmla="*/ 282430 w 285750"/>
                <a:gd name="connsiteY2" fmla="*/ 46196 h 600075"/>
                <a:gd name="connsiteX3" fmla="*/ 228137 w 285750"/>
                <a:gd name="connsiteY3" fmla="*/ 15716 h 600075"/>
                <a:gd name="connsiteX4" fmla="*/ 176702 w 285750"/>
                <a:gd name="connsiteY4" fmla="*/ 7144 h 600075"/>
                <a:gd name="connsiteX5" fmla="*/ 125267 w 285750"/>
                <a:gd name="connsiteY5" fmla="*/ 15716 h 600075"/>
                <a:gd name="connsiteX6" fmla="*/ 59545 w 285750"/>
                <a:gd name="connsiteY6" fmla="*/ 57626 h 600075"/>
                <a:gd name="connsiteX7" fmla="*/ 50972 w 285750"/>
                <a:gd name="connsiteY7" fmla="*/ 72866 h 600075"/>
                <a:gd name="connsiteX8" fmla="*/ 8110 w 285750"/>
                <a:gd name="connsiteY8" fmla="*/ 231934 h 600075"/>
                <a:gd name="connsiteX9" fmla="*/ 28112 w 285750"/>
                <a:gd name="connsiteY9" fmla="*/ 268129 h 600075"/>
                <a:gd name="connsiteX10" fmla="*/ 35732 w 285750"/>
                <a:gd name="connsiteY10" fmla="*/ 269081 h 600075"/>
                <a:gd name="connsiteX11" fmla="*/ 63355 w 285750"/>
                <a:gd name="connsiteY11" fmla="*/ 248126 h 600075"/>
                <a:gd name="connsiteX12" fmla="*/ 101455 w 285750"/>
                <a:gd name="connsiteY12" fmla="*/ 109061 h 600075"/>
                <a:gd name="connsiteX13" fmla="*/ 101455 w 285750"/>
                <a:gd name="connsiteY13" fmla="*/ 593884 h 600075"/>
                <a:gd name="connsiteX14" fmla="*/ 158605 w 285750"/>
                <a:gd name="connsiteY14" fmla="*/ 593884 h 600075"/>
                <a:gd name="connsiteX15" fmla="*/ 158605 w 285750"/>
                <a:gd name="connsiteY15" fmla="*/ 321469 h 600075"/>
                <a:gd name="connsiteX16" fmla="*/ 196705 w 285750"/>
                <a:gd name="connsiteY16" fmla="*/ 321469 h 600075"/>
                <a:gd name="connsiteX17" fmla="*/ 196705 w 285750"/>
                <a:gd name="connsiteY17" fmla="*/ 592931 h 600075"/>
                <a:gd name="connsiteX18" fmla="*/ 253855 w 285750"/>
                <a:gd name="connsiteY18" fmla="*/ 592931 h 600075"/>
                <a:gd name="connsiteX19" fmla="*/ 253855 w 285750"/>
                <a:gd name="connsiteY19" fmla="*/ 284321 h 600075"/>
                <a:gd name="connsiteX20" fmla="*/ 228137 w 285750"/>
                <a:gd name="connsiteY20" fmla="*/ 22717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28137" y="227171"/>
                  </a:moveTo>
                  <a:lnTo>
                    <a:pt x="271000" y="69056"/>
                  </a:lnTo>
                  <a:cubicBezTo>
                    <a:pt x="272905" y="60484"/>
                    <a:pt x="277667" y="52864"/>
                    <a:pt x="282430" y="46196"/>
                  </a:cubicBezTo>
                  <a:cubicBezTo>
                    <a:pt x="267190" y="32861"/>
                    <a:pt x="248140" y="22384"/>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1934"/>
                  </a:lnTo>
                  <a:cubicBezTo>
                    <a:pt x="4300" y="247174"/>
                    <a:pt x="11920" y="264319"/>
                    <a:pt x="28112" y="268129"/>
                  </a:cubicBezTo>
                  <a:cubicBezTo>
                    <a:pt x="30970" y="269081"/>
                    <a:pt x="32875" y="269081"/>
                    <a:pt x="35732" y="269081"/>
                  </a:cubicBezTo>
                  <a:cubicBezTo>
                    <a:pt x="48115" y="269081"/>
                    <a:pt x="59545" y="260509"/>
                    <a:pt x="63355" y="248126"/>
                  </a:cubicBezTo>
                  <a:lnTo>
                    <a:pt x="101455" y="109061"/>
                  </a:lnTo>
                  <a:lnTo>
                    <a:pt x="101455" y="593884"/>
                  </a:lnTo>
                  <a:lnTo>
                    <a:pt x="158605" y="593884"/>
                  </a:lnTo>
                  <a:lnTo>
                    <a:pt x="158605" y="321469"/>
                  </a:lnTo>
                  <a:lnTo>
                    <a:pt x="196705" y="321469"/>
                  </a:lnTo>
                  <a:lnTo>
                    <a:pt x="196705" y="592931"/>
                  </a:lnTo>
                  <a:lnTo>
                    <a:pt x="253855" y="592931"/>
                  </a:lnTo>
                  <a:lnTo>
                    <a:pt x="253855" y="284321"/>
                  </a:lnTo>
                  <a:cubicBezTo>
                    <a:pt x="233852" y="274796"/>
                    <a:pt x="222422" y="250984"/>
                    <a:pt x="228137" y="227171"/>
                  </a:cubicBezTo>
                  <a:close/>
                </a:path>
              </a:pathLst>
            </a:custGeom>
            <a:grpFill/>
            <a:ln w="9525" cap="flat">
              <a:noFill/>
              <a:prstDash val="solid"/>
              <a:miter/>
            </a:ln>
          </p:spPr>
          <p:txBody>
            <a:bodyPr rtlCol="0" anchor="ctr"/>
            <a:lstStyle/>
            <a:p>
              <a:endParaRPr lang="el-GR"/>
            </a:p>
          </p:txBody>
        </p:sp>
        <p:sp>
          <p:nvSpPr>
            <p:cNvPr id="54" name="Ελεύθερη σχεδίαση: Σχήμα 53">
              <a:extLst>
                <a:ext uri="{FF2B5EF4-FFF2-40B4-BE49-F238E27FC236}">
                  <a16:creationId xmlns="" xmlns:a16="http://schemas.microsoft.com/office/drawing/2014/main" id="{A82E5A05-2D3D-4948-96D1-6DD2922E880D}"/>
                </a:ext>
              </a:extLst>
            </p:cNvPr>
            <p:cNvSpPr/>
            <p:nvPr/>
          </p:nvSpPr>
          <p:spPr>
            <a:xfrm>
              <a:off x="6221254" y="3205639"/>
              <a:ext cx="285750" cy="600075"/>
            </a:xfrm>
            <a:custGeom>
              <a:avLst/>
              <a:gdLst>
                <a:gd name="connsiteX0" fmla="*/ 282416 w 285750"/>
                <a:gd name="connsiteY0" fmla="*/ 230981 h 600075"/>
                <a:gd name="connsiteX1" fmla="*/ 238601 w 285750"/>
                <a:gd name="connsiteY1" fmla="*/ 72866 h 600075"/>
                <a:gd name="connsiteX2" fmla="*/ 230029 w 285750"/>
                <a:gd name="connsiteY2" fmla="*/ 57626 h 600075"/>
                <a:gd name="connsiteX3" fmla="*/ 164306 w 285750"/>
                <a:gd name="connsiteY3" fmla="*/ 15716 h 600075"/>
                <a:gd name="connsiteX4" fmla="*/ 112871 w 285750"/>
                <a:gd name="connsiteY4" fmla="*/ 7144 h 600075"/>
                <a:gd name="connsiteX5" fmla="*/ 61436 w 285750"/>
                <a:gd name="connsiteY5" fmla="*/ 15716 h 600075"/>
                <a:gd name="connsiteX6" fmla="*/ 7144 w 285750"/>
                <a:gd name="connsiteY6" fmla="*/ 46196 h 600075"/>
                <a:gd name="connsiteX7" fmla="*/ 18574 w 285750"/>
                <a:gd name="connsiteY7" fmla="*/ 68104 h 600075"/>
                <a:gd name="connsiteX8" fmla="*/ 61436 w 285750"/>
                <a:gd name="connsiteY8" fmla="*/ 226219 h 600075"/>
                <a:gd name="connsiteX9" fmla="*/ 35719 w 285750"/>
                <a:gd name="connsiteY9" fmla="*/ 283369 h 600075"/>
                <a:gd name="connsiteX10" fmla="*/ 35719 w 285750"/>
                <a:gd name="connsiteY10" fmla="*/ 592931 h 600075"/>
                <a:gd name="connsiteX11" fmla="*/ 92869 w 285750"/>
                <a:gd name="connsiteY11" fmla="*/ 592931 h 600075"/>
                <a:gd name="connsiteX12" fmla="*/ 92869 w 285750"/>
                <a:gd name="connsiteY12" fmla="*/ 320516 h 600075"/>
                <a:gd name="connsiteX13" fmla="*/ 130969 w 285750"/>
                <a:gd name="connsiteY13" fmla="*/ 320516 h 600075"/>
                <a:gd name="connsiteX14" fmla="*/ 130969 w 285750"/>
                <a:gd name="connsiteY14" fmla="*/ 591979 h 600075"/>
                <a:gd name="connsiteX15" fmla="*/ 188119 w 285750"/>
                <a:gd name="connsiteY15" fmla="*/ 591979 h 600075"/>
                <a:gd name="connsiteX16" fmla="*/ 188119 w 285750"/>
                <a:gd name="connsiteY16" fmla="*/ 108109 h 600075"/>
                <a:gd name="connsiteX17" fmla="*/ 226219 w 285750"/>
                <a:gd name="connsiteY17" fmla="*/ 247174 h 600075"/>
                <a:gd name="connsiteX18" fmla="*/ 253841 w 285750"/>
                <a:gd name="connsiteY18" fmla="*/ 268129 h 600075"/>
                <a:gd name="connsiteX19" fmla="*/ 261461 w 285750"/>
                <a:gd name="connsiteY19" fmla="*/ 267176 h 600075"/>
                <a:gd name="connsiteX20" fmla="*/ 282416 w 285750"/>
                <a:gd name="connsiteY20"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82416" y="230981"/>
                  </a:moveTo>
                  <a:lnTo>
                    <a:pt x="238601" y="72866"/>
                  </a:lnTo>
                  <a:cubicBezTo>
                    <a:pt x="236696" y="67151"/>
                    <a:pt x="233839" y="61436"/>
                    <a:pt x="230029" y="57626"/>
                  </a:cubicBezTo>
                  <a:cubicBezTo>
                    <a:pt x="211931" y="38576"/>
                    <a:pt x="189071" y="24289"/>
                    <a:pt x="164306" y="15716"/>
                  </a:cubicBezTo>
                  <a:cubicBezTo>
                    <a:pt x="148114" y="10001"/>
                    <a:pt x="130969" y="7144"/>
                    <a:pt x="112871" y="7144"/>
                  </a:cubicBezTo>
                  <a:cubicBezTo>
                    <a:pt x="94774" y="7144"/>
                    <a:pt x="77629" y="10001"/>
                    <a:pt x="61436" y="15716"/>
                  </a:cubicBezTo>
                  <a:cubicBezTo>
                    <a:pt x="41434" y="22384"/>
                    <a:pt x="23336" y="32861"/>
                    <a:pt x="7144" y="46196"/>
                  </a:cubicBezTo>
                  <a:cubicBezTo>
                    <a:pt x="12859" y="52864"/>
                    <a:pt x="16669" y="60484"/>
                    <a:pt x="18574" y="68104"/>
                  </a:cubicBezTo>
                  <a:lnTo>
                    <a:pt x="61436" y="226219"/>
                  </a:lnTo>
                  <a:cubicBezTo>
                    <a:pt x="68104" y="250031"/>
                    <a:pt x="55721" y="273844"/>
                    <a:pt x="35719" y="283369"/>
                  </a:cubicBezTo>
                  <a:lnTo>
                    <a:pt x="35719" y="592931"/>
                  </a:lnTo>
                  <a:lnTo>
                    <a:pt x="92869" y="592931"/>
                  </a:lnTo>
                  <a:lnTo>
                    <a:pt x="92869" y="320516"/>
                  </a:lnTo>
                  <a:lnTo>
                    <a:pt x="130969" y="320516"/>
                  </a:lnTo>
                  <a:lnTo>
                    <a:pt x="130969" y="591979"/>
                  </a:lnTo>
                  <a:lnTo>
                    <a:pt x="188119" y="591979"/>
                  </a:lnTo>
                  <a:lnTo>
                    <a:pt x="188119" y="108109"/>
                  </a:lnTo>
                  <a:lnTo>
                    <a:pt x="226219" y="247174"/>
                  </a:lnTo>
                  <a:cubicBezTo>
                    <a:pt x="230029" y="259556"/>
                    <a:pt x="241459" y="268129"/>
                    <a:pt x="253841" y="268129"/>
                  </a:cubicBezTo>
                  <a:cubicBezTo>
                    <a:pt x="256699" y="268129"/>
                    <a:pt x="258604" y="268129"/>
                    <a:pt x="261461" y="267176"/>
                  </a:cubicBezTo>
                  <a:cubicBezTo>
                    <a:pt x="277654" y="263366"/>
                    <a:pt x="286226" y="246221"/>
                    <a:pt x="282416" y="230981"/>
                  </a:cubicBezTo>
                  <a:close/>
                </a:path>
              </a:pathLst>
            </a:custGeom>
            <a:grpFill/>
            <a:ln w="9525" cap="flat">
              <a:noFill/>
              <a:prstDash val="solid"/>
              <a:miter/>
            </a:ln>
          </p:spPr>
          <p:txBody>
            <a:bodyPr rtlCol="0" anchor="ctr"/>
            <a:lstStyle/>
            <a:p>
              <a:endParaRPr lang="el-GR"/>
            </a:p>
          </p:txBody>
        </p:sp>
      </p:grpSp>
      <p:sp>
        <p:nvSpPr>
          <p:cNvPr id="28" name="Ορθογώνιο 6">
            <a:extLst>
              <a:ext uri="{FF2B5EF4-FFF2-40B4-BE49-F238E27FC236}">
                <a16:creationId xmlns="" xmlns:a16="http://schemas.microsoft.com/office/drawing/2014/main" id="{5A6FAB46-6D72-43CA-97BC-4D99F17416B7}"/>
              </a:ext>
            </a:extLst>
          </p:cNvPr>
          <p:cNvSpPr/>
          <p:nvPr/>
        </p:nvSpPr>
        <p:spPr>
          <a:xfrm flipV="1">
            <a:off x="402691" y="436466"/>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Ορθογώνιο 6">
            <a:extLst>
              <a:ext uri="{FF2B5EF4-FFF2-40B4-BE49-F238E27FC236}">
                <a16:creationId xmlns="" xmlns:a16="http://schemas.microsoft.com/office/drawing/2014/main" id="{A708140F-7A96-493E-851F-14509E00667F}"/>
              </a:ext>
            </a:extLst>
          </p:cNvPr>
          <p:cNvSpPr/>
          <p:nvPr/>
        </p:nvSpPr>
        <p:spPr>
          <a:xfrm>
            <a:off x="372994" y="6214135"/>
            <a:ext cx="4320000" cy="177429"/>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 xmlns:p14="http://schemas.microsoft.com/office/powerpoint/2010/main" val="2107971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Ομάδα 72" descr="Θέση εικόνας"/>
          <p:cNvGrpSpPr/>
          <p:nvPr/>
        </p:nvGrpSpPr>
        <p:grpSpPr>
          <a:xfrm>
            <a:off x="323999" y="323998"/>
            <a:ext cx="4320000" cy="6120000"/>
            <a:chOff x="180000" y="180000"/>
            <a:chExt cx="4330700" cy="6292683"/>
          </a:xfrm>
        </p:grpSpPr>
        <p:sp>
          <p:nvSpPr>
            <p:cNvPr id="74"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5"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54</a:t>
            </a:fld>
            <a:endParaRPr lang="el-GR" dirty="0"/>
          </a:p>
        </p:txBody>
      </p:sp>
      <p:sp>
        <p:nvSpPr>
          <p:cNvPr id="38" name="TextBox 37"/>
          <p:cNvSpPr txBox="1"/>
          <p:nvPr/>
        </p:nvSpPr>
        <p:spPr>
          <a:xfrm>
            <a:off x="9622054" y="6073017"/>
            <a:ext cx="1596789"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22" name="Τίτλος 1">
            <a:extLst>
              <a:ext uri="{FF2B5EF4-FFF2-40B4-BE49-F238E27FC236}">
                <a16:creationId xmlns="" xmlns:a16="http://schemas.microsoft.com/office/drawing/2014/main" id="{05E751F3-854F-475F-A6A3-669CF32FE48B}"/>
              </a:ext>
            </a:extLst>
          </p:cNvPr>
          <p:cNvSpPr>
            <a:spLocks noGrp="1"/>
          </p:cNvSpPr>
          <p:nvPr>
            <p:ph type="title"/>
          </p:nvPr>
        </p:nvSpPr>
        <p:spPr>
          <a:xfrm>
            <a:off x="5196454" y="432000"/>
            <a:ext cx="6575546" cy="432000"/>
          </a:xfrm>
        </p:spPr>
        <p:txBody>
          <a:bodyPr rtlCol="0"/>
          <a:lstStyle/>
          <a:p>
            <a:pPr algn="ctr"/>
            <a:r>
              <a:rPr lang="el-GR" sz="3200" dirty="0" err="1"/>
              <a:t>Τμηματοποίηση</a:t>
            </a:r>
            <a:r>
              <a:rPr lang="el-GR" sz="3200" dirty="0"/>
              <a:t/>
            </a:r>
            <a:br>
              <a:rPr lang="el-GR" sz="3200" dirty="0"/>
            </a:br>
            <a:endParaRPr lang="el-GR" sz="3200" dirty="0"/>
          </a:p>
        </p:txBody>
      </p:sp>
      <p:sp>
        <p:nvSpPr>
          <p:cNvPr id="23" name="Τίτλος 1">
            <a:extLst>
              <a:ext uri="{FF2B5EF4-FFF2-40B4-BE49-F238E27FC236}">
                <a16:creationId xmlns="" xmlns:a16="http://schemas.microsoft.com/office/drawing/2014/main" id="{63352BB3-98BB-4367-A0ED-C2A86A822192}"/>
              </a:ext>
            </a:extLst>
          </p:cNvPr>
          <p:cNvSpPr>
            <a:spLocks noGrp="1"/>
          </p:cNvSpPr>
          <p:nvPr/>
        </p:nvSpPr>
        <p:spPr>
          <a:xfrm>
            <a:off x="5196453" y="695525"/>
            <a:ext cx="6568561"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algn="ctr"/>
            <a:r>
              <a:rPr lang="el-GR" sz="1800" dirty="0"/>
              <a:t>Μέρος Δεύτερο</a:t>
            </a:r>
          </a:p>
        </p:txBody>
      </p:sp>
      <p:pic>
        <p:nvPicPr>
          <p:cNvPr id="56" name="Θέση εικόνας 9" descr="Εικόνα παραθύρων κτιρίου">
            <a:extLst>
              <a:ext uri="{FF2B5EF4-FFF2-40B4-BE49-F238E27FC236}">
                <a16:creationId xmlns="" xmlns:a16="http://schemas.microsoft.com/office/drawing/2014/main" id="{89E93DBA-DAD1-422B-94E8-526A49A4477D}"/>
              </a:ext>
            </a:extLst>
          </p:cNvPr>
          <p:cNvPicPr>
            <a:picLocks noChangeAspect="1"/>
          </p:cNvPicPr>
          <p:nvPr/>
        </p:nvPicPr>
        <p:blipFill>
          <a:blip r:embed="rId3"/>
          <a:stretch>
            <a:fillRect/>
          </a:stretch>
        </p:blipFill>
        <p:spPr>
          <a:xfrm>
            <a:off x="165531" y="252098"/>
            <a:ext cx="4726626" cy="6353804"/>
          </a:xfrm>
          <a:prstGeom prst="rect">
            <a:avLst/>
          </a:prstGeom>
        </p:spPr>
      </p:pic>
      <p:sp>
        <p:nvSpPr>
          <p:cNvPr id="27" name="Θέση κειμένου 6">
            <a:extLst>
              <a:ext uri="{FF2B5EF4-FFF2-40B4-BE49-F238E27FC236}">
                <a16:creationId xmlns="" xmlns:a16="http://schemas.microsoft.com/office/drawing/2014/main" id="{C405B4F0-EC96-4A92-A776-AED0540696AA}"/>
              </a:ext>
            </a:extLst>
          </p:cNvPr>
          <p:cNvSpPr txBox="1">
            <a:spLocks/>
          </p:cNvSpPr>
          <p:nvPr/>
        </p:nvSpPr>
        <p:spPr>
          <a:xfrm>
            <a:off x="5106546" y="3971432"/>
            <a:ext cx="1980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Γεωγραφική </a:t>
            </a:r>
            <a:r>
              <a:rPr lang="el-GR" b="1" dirty="0" err="1"/>
              <a:t>τμηματοποίηση</a:t>
            </a:r>
            <a:endParaRPr lang="el-GR" b="1" dirty="0"/>
          </a:p>
        </p:txBody>
      </p:sp>
      <p:sp>
        <p:nvSpPr>
          <p:cNvPr id="28" name="Θέση κειμένου 6">
            <a:extLst>
              <a:ext uri="{FF2B5EF4-FFF2-40B4-BE49-F238E27FC236}">
                <a16:creationId xmlns="" xmlns:a16="http://schemas.microsoft.com/office/drawing/2014/main" id="{CEBCFBF7-39DA-48D9-A199-29E27FDB765E}"/>
              </a:ext>
            </a:extLst>
          </p:cNvPr>
          <p:cNvSpPr txBox="1">
            <a:spLocks/>
          </p:cNvSpPr>
          <p:nvPr/>
        </p:nvSpPr>
        <p:spPr>
          <a:xfrm>
            <a:off x="5089698" y="4589130"/>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Συντελείται βάσει της γεωγραφίας  ή της περιοχής</a:t>
            </a:r>
          </a:p>
        </p:txBody>
      </p:sp>
      <p:sp>
        <p:nvSpPr>
          <p:cNvPr id="29" name="Θέση κειμένου 8">
            <a:extLst>
              <a:ext uri="{FF2B5EF4-FFF2-40B4-BE49-F238E27FC236}">
                <a16:creationId xmlns="" xmlns:a16="http://schemas.microsoft.com/office/drawing/2014/main" id="{0FB3E89E-3EEE-4DE6-887B-684B7FCCE56C}"/>
              </a:ext>
            </a:extLst>
          </p:cNvPr>
          <p:cNvSpPr txBox="1">
            <a:spLocks/>
          </p:cNvSpPr>
          <p:nvPr/>
        </p:nvSpPr>
        <p:spPr>
          <a:xfrm>
            <a:off x="7499072" y="3975982"/>
            <a:ext cx="1979930" cy="587342"/>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a:t>Τμηματοποίηση βάσει διαδικασίας</a:t>
            </a:r>
            <a:endParaRPr lang="el-GR" b="1" dirty="0"/>
          </a:p>
        </p:txBody>
      </p:sp>
      <p:sp>
        <p:nvSpPr>
          <p:cNvPr id="32" name="Θέση κειμένου 6">
            <a:extLst>
              <a:ext uri="{FF2B5EF4-FFF2-40B4-BE49-F238E27FC236}">
                <a16:creationId xmlns="" xmlns:a16="http://schemas.microsoft.com/office/drawing/2014/main" id="{39752800-313C-4FA9-9BED-232ED8D0A048}"/>
              </a:ext>
            </a:extLst>
          </p:cNvPr>
          <p:cNvSpPr txBox="1">
            <a:spLocks/>
          </p:cNvSpPr>
          <p:nvPr/>
        </p:nvSpPr>
        <p:spPr>
          <a:xfrm>
            <a:off x="7490733" y="4585536"/>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Ομαδοποίηση των δραστηριοτήτων βάσει της ροής εργασίας ή πελατών</a:t>
            </a:r>
          </a:p>
        </p:txBody>
      </p:sp>
      <p:sp>
        <p:nvSpPr>
          <p:cNvPr id="33" name="Θέση κειμένου 10">
            <a:extLst>
              <a:ext uri="{FF2B5EF4-FFF2-40B4-BE49-F238E27FC236}">
                <a16:creationId xmlns="" xmlns:a16="http://schemas.microsoft.com/office/drawing/2014/main" id="{DE656E4B-A423-4D5C-90E7-5FA767977D16}"/>
              </a:ext>
            </a:extLst>
          </p:cNvPr>
          <p:cNvSpPr txBox="1">
            <a:spLocks/>
          </p:cNvSpPr>
          <p:nvPr/>
        </p:nvSpPr>
        <p:spPr>
          <a:xfrm>
            <a:off x="9879535" y="3971432"/>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a:t>Διαλειτουργικές ομάδες</a:t>
            </a:r>
            <a:endParaRPr lang="el-GR" b="1" dirty="0"/>
          </a:p>
        </p:txBody>
      </p:sp>
      <p:sp>
        <p:nvSpPr>
          <p:cNvPr id="36" name="Θέση κειμένου 6">
            <a:extLst>
              <a:ext uri="{FF2B5EF4-FFF2-40B4-BE49-F238E27FC236}">
                <a16:creationId xmlns="" xmlns:a16="http://schemas.microsoft.com/office/drawing/2014/main" id="{F6F37395-9335-41F4-B990-0D38B04F3F80}"/>
              </a:ext>
            </a:extLst>
          </p:cNvPr>
          <p:cNvSpPr txBox="1">
            <a:spLocks/>
          </p:cNvSpPr>
          <p:nvPr/>
        </p:nvSpPr>
        <p:spPr>
          <a:xfrm>
            <a:off x="9870212" y="4583934"/>
            <a:ext cx="2156257" cy="179997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Ομάδες οι οποίες συνίστανται από  άτομα που προέρχονται από ποικίλα τμήματα και που υπερβαίνουν τα παραδοσιακά όρια μεταξύ των τμημάτων</a:t>
            </a:r>
          </a:p>
        </p:txBody>
      </p:sp>
      <p:grpSp>
        <p:nvGrpSpPr>
          <p:cNvPr id="37" name="Γραφικό 36" descr="Χρήστες">
            <a:extLst>
              <a:ext uri="{FF2B5EF4-FFF2-40B4-BE49-F238E27FC236}">
                <a16:creationId xmlns="" xmlns:a16="http://schemas.microsoft.com/office/drawing/2014/main" id="{44E9CC82-92A8-4396-914B-8C459EB22D86}"/>
              </a:ext>
            </a:extLst>
          </p:cNvPr>
          <p:cNvGrpSpPr/>
          <p:nvPr/>
        </p:nvGrpSpPr>
        <p:grpSpPr>
          <a:xfrm>
            <a:off x="10432223" y="2612610"/>
            <a:ext cx="874622" cy="967322"/>
            <a:chOff x="5638800" y="2971800"/>
            <a:chExt cx="914400" cy="914400"/>
          </a:xfrm>
          <a:solidFill>
            <a:schemeClr val="tx1">
              <a:lumMod val="85000"/>
              <a:lumOff val="15000"/>
            </a:schemeClr>
          </a:solidFill>
        </p:grpSpPr>
        <p:sp>
          <p:nvSpPr>
            <p:cNvPr id="39" name="Ελεύθερη σχεδίαση: Σχήμα 38">
              <a:extLst>
                <a:ext uri="{FF2B5EF4-FFF2-40B4-BE49-F238E27FC236}">
                  <a16:creationId xmlns="" xmlns:a16="http://schemas.microsoft.com/office/drawing/2014/main" id="{7F2B7B1E-AD9E-49F8-B184-20AA3EBEFCA9}"/>
                </a:ext>
              </a:extLst>
            </p:cNvPr>
            <p:cNvSpPr/>
            <p:nvPr/>
          </p:nvSpPr>
          <p:spPr>
            <a:xfrm>
              <a:off x="5774531" y="3172301"/>
              <a:ext cx="180975" cy="180975"/>
            </a:xfrm>
            <a:custGeom>
              <a:avLst/>
              <a:gdLst>
                <a:gd name="connsiteX0" fmla="*/ 178594 w 180975"/>
                <a:gd name="connsiteY0" fmla="*/ 92869 h 180975"/>
                <a:gd name="connsiteX1" fmla="*/ 92869 w 180975"/>
                <a:gd name="connsiteY1" fmla="*/ 178594 h 180975"/>
                <a:gd name="connsiteX2" fmla="*/ 7144 w 180975"/>
                <a:gd name="connsiteY2" fmla="*/ 92869 h 180975"/>
                <a:gd name="connsiteX3" fmla="*/ 92869 w 180975"/>
                <a:gd name="connsiteY3" fmla="*/ 7144 h 180975"/>
                <a:gd name="connsiteX4" fmla="*/ 178594 w 180975"/>
                <a:gd name="connsiteY4" fmla="*/ 92869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80975">
                  <a:moveTo>
                    <a:pt x="178594" y="92869"/>
                  </a:moveTo>
                  <a:cubicBezTo>
                    <a:pt x="178594" y="140213"/>
                    <a:pt x="140213" y="178594"/>
                    <a:pt x="92869" y="178594"/>
                  </a:cubicBezTo>
                  <a:cubicBezTo>
                    <a:pt x="45524" y="178594"/>
                    <a:pt x="7144" y="140213"/>
                    <a:pt x="7144" y="92869"/>
                  </a:cubicBezTo>
                  <a:cubicBezTo>
                    <a:pt x="7144" y="45524"/>
                    <a:pt x="45524" y="7144"/>
                    <a:pt x="92869" y="7144"/>
                  </a:cubicBezTo>
                  <a:cubicBezTo>
                    <a:pt x="140213" y="7144"/>
                    <a:pt x="178594" y="45524"/>
                    <a:pt x="178594" y="92869"/>
                  </a:cubicBezTo>
                  <a:close/>
                </a:path>
              </a:pathLst>
            </a:custGeom>
            <a:grpFill/>
            <a:ln w="9525" cap="flat">
              <a:noFill/>
              <a:prstDash val="solid"/>
              <a:miter/>
            </a:ln>
          </p:spPr>
          <p:txBody>
            <a:bodyPr rtlCol="0" anchor="ctr"/>
            <a:lstStyle/>
            <a:p>
              <a:endParaRPr lang="el-GR"/>
            </a:p>
          </p:txBody>
        </p:sp>
        <p:sp>
          <p:nvSpPr>
            <p:cNvPr id="40" name="Ελεύθερη σχεδίαση: Σχήμα 39">
              <a:extLst>
                <a:ext uri="{FF2B5EF4-FFF2-40B4-BE49-F238E27FC236}">
                  <a16:creationId xmlns="" xmlns:a16="http://schemas.microsoft.com/office/drawing/2014/main" id="{98FABD81-8C2A-402A-BBE3-9F12E21F011E}"/>
                </a:ext>
              </a:extLst>
            </p:cNvPr>
            <p:cNvSpPr/>
            <p:nvPr/>
          </p:nvSpPr>
          <p:spPr>
            <a:xfrm>
              <a:off x="6231731" y="3172301"/>
              <a:ext cx="180975" cy="180975"/>
            </a:xfrm>
            <a:custGeom>
              <a:avLst/>
              <a:gdLst>
                <a:gd name="connsiteX0" fmla="*/ 178594 w 180975"/>
                <a:gd name="connsiteY0" fmla="*/ 92869 h 180975"/>
                <a:gd name="connsiteX1" fmla="*/ 92869 w 180975"/>
                <a:gd name="connsiteY1" fmla="*/ 178594 h 180975"/>
                <a:gd name="connsiteX2" fmla="*/ 7144 w 180975"/>
                <a:gd name="connsiteY2" fmla="*/ 92869 h 180975"/>
                <a:gd name="connsiteX3" fmla="*/ 92869 w 180975"/>
                <a:gd name="connsiteY3" fmla="*/ 7144 h 180975"/>
                <a:gd name="connsiteX4" fmla="*/ 178594 w 180975"/>
                <a:gd name="connsiteY4" fmla="*/ 92869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80975">
                  <a:moveTo>
                    <a:pt x="178594" y="92869"/>
                  </a:moveTo>
                  <a:cubicBezTo>
                    <a:pt x="178594" y="140213"/>
                    <a:pt x="140213" y="178594"/>
                    <a:pt x="92869" y="178594"/>
                  </a:cubicBezTo>
                  <a:cubicBezTo>
                    <a:pt x="45524" y="178594"/>
                    <a:pt x="7144" y="140213"/>
                    <a:pt x="7144" y="92869"/>
                  </a:cubicBezTo>
                  <a:cubicBezTo>
                    <a:pt x="7144" y="45524"/>
                    <a:pt x="45524" y="7144"/>
                    <a:pt x="92869" y="7144"/>
                  </a:cubicBezTo>
                  <a:cubicBezTo>
                    <a:pt x="140213" y="7144"/>
                    <a:pt x="178594" y="45524"/>
                    <a:pt x="178594" y="92869"/>
                  </a:cubicBezTo>
                  <a:close/>
                </a:path>
              </a:pathLst>
            </a:custGeom>
            <a:grpFill/>
            <a:ln w="9525" cap="flat">
              <a:noFill/>
              <a:prstDash val="solid"/>
              <a:miter/>
            </a:ln>
          </p:spPr>
          <p:txBody>
            <a:bodyPr rtlCol="0" anchor="ctr"/>
            <a:lstStyle/>
            <a:p>
              <a:endParaRPr lang="el-GR"/>
            </a:p>
          </p:txBody>
        </p:sp>
        <p:sp>
          <p:nvSpPr>
            <p:cNvPr id="41" name="Ελεύθερη σχεδίαση: Σχήμα 40">
              <a:extLst>
                <a:ext uri="{FF2B5EF4-FFF2-40B4-BE49-F238E27FC236}">
                  <a16:creationId xmlns="" xmlns:a16="http://schemas.microsoft.com/office/drawing/2014/main" id="{AA98F21F-95A9-4139-A6D9-467DDC6B49F4}"/>
                </a:ext>
              </a:extLst>
            </p:cNvPr>
            <p:cNvSpPr/>
            <p:nvPr/>
          </p:nvSpPr>
          <p:spPr>
            <a:xfrm>
              <a:off x="5917406" y="3499961"/>
              <a:ext cx="352425" cy="180975"/>
            </a:xfrm>
            <a:custGeom>
              <a:avLst/>
              <a:gdLst>
                <a:gd name="connsiteX0" fmla="*/ 350044 w 352425"/>
                <a:gd name="connsiteY0" fmla="*/ 178594 h 180975"/>
                <a:gd name="connsiteX1" fmla="*/ 350044 w 352425"/>
                <a:gd name="connsiteY1" fmla="*/ 92869 h 180975"/>
                <a:gd name="connsiteX2" fmla="*/ 332899 w 352425"/>
                <a:gd name="connsiteY2" fmla="*/ 58579 h 180975"/>
                <a:gd name="connsiteX3" fmla="*/ 249079 w 352425"/>
                <a:gd name="connsiteY3" fmla="*/ 18574 h 180975"/>
                <a:gd name="connsiteX4" fmla="*/ 178594 w 352425"/>
                <a:gd name="connsiteY4" fmla="*/ 7144 h 180975"/>
                <a:gd name="connsiteX5" fmla="*/ 108109 w 352425"/>
                <a:gd name="connsiteY5" fmla="*/ 18574 h 180975"/>
                <a:gd name="connsiteX6" fmla="*/ 24289 w 352425"/>
                <a:gd name="connsiteY6" fmla="*/ 58579 h 180975"/>
                <a:gd name="connsiteX7" fmla="*/ 7144 w 352425"/>
                <a:gd name="connsiteY7" fmla="*/ 92869 h 180975"/>
                <a:gd name="connsiteX8" fmla="*/ 7144 w 352425"/>
                <a:gd name="connsiteY8" fmla="*/ 178594 h 180975"/>
                <a:gd name="connsiteX9" fmla="*/ 350044 w 352425"/>
                <a:gd name="connsiteY9" fmla="*/ 1785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180975">
                  <a:moveTo>
                    <a:pt x="350044" y="178594"/>
                  </a:moveTo>
                  <a:lnTo>
                    <a:pt x="350044" y="92869"/>
                  </a:lnTo>
                  <a:cubicBezTo>
                    <a:pt x="350044" y="79534"/>
                    <a:pt x="344329" y="66199"/>
                    <a:pt x="332899" y="58579"/>
                  </a:cubicBezTo>
                  <a:cubicBezTo>
                    <a:pt x="310039" y="39529"/>
                    <a:pt x="279559" y="26194"/>
                    <a:pt x="249079" y="18574"/>
                  </a:cubicBezTo>
                  <a:cubicBezTo>
                    <a:pt x="228124" y="12859"/>
                    <a:pt x="203359" y="7144"/>
                    <a:pt x="178594" y="7144"/>
                  </a:cubicBezTo>
                  <a:cubicBezTo>
                    <a:pt x="155734" y="7144"/>
                    <a:pt x="130969" y="10954"/>
                    <a:pt x="108109" y="18574"/>
                  </a:cubicBezTo>
                  <a:cubicBezTo>
                    <a:pt x="77629" y="26194"/>
                    <a:pt x="49054" y="41434"/>
                    <a:pt x="24289" y="58579"/>
                  </a:cubicBezTo>
                  <a:cubicBezTo>
                    <a:pt x="12859" y="68104"/>
                    <a:pt x="7144" y="79534"/>
                    <a:pt x="7144" y="92869"/>
                  </a:cubicBezTo>
                  <a:lnTo>
                    <a:pt x="7144" y="178594"/>
                  </a:lnTo>
                  <a:lnTo>
                    <a:pt x="350044" y="178594"/>
                  </a:lnTo>
                  <a:close/>
                </a:path>
              </a:pathLst>
            </a:custGeom>
            <a:grpFill/>
            <a:ln w="9525" cap="flat">
              <a:noFill/>
              <a:prstDash val="solid"/>
              <a:miter/>
            </a:ln>
          </p:spPr>
          <p:txBody>
            <a:bodyPr rtlCol="0" anchor="ctr"/>
            <a:lstStyle/>
            <a:p>
              <a:endParaRPr lang="el-GR"/>
            </a:p>
          </p:txBody>
        </p:sp>
        <p:sp>
          <p:nvSpPr>
            <p:cNvPr id="42" name="Ελεύθερη σχεδίαση: Σχήμα 41">
              <a:extLst>
                <a:ext uri="{FF2B5EF4-FFF2-40B4-BE49-F238E27FC236}">
                  <a16:creationId xmlns="" xmlns:a16="http://schemas.microsoft.com/office/drawing/2014/main" id="{6D04B131-14A2-4A92-9396-167C139FF063}"/>
                </a:ext>
              </a:extLst>
            </p:cNvPr>
            <p:cNvSpPr/>
            <p:nvPr/>
          </p:nvSpPr>
          <p:spPr>
            <a:xfrm>
              <a:off x="6003131" y="3305651"/>
              <a:ext cx="180975" cy="180975"/>
            </a:xfrm>
            <a:custGeom>
              <a:avLst/>
              <a:gdLst>
                <a:gd name="connsiteX0" fmla="*/ 178594 w 180975"/>
                <a:gd name="connsiteY0" fmla="*/ 92869 h 180975"/>
                <a:gd name="connsiteX1" fmla="*/ 92869 w 180975"/>
                <a:gd name="connsiteY1" fmla="*/ 178594 h 180975"/>
                <a:gd name="connsiteX2" fmla="*/ 7144 w 180975"/>
                <a:gd name="connsiteY2" fmla="*/ 92869 h 180975"/>
                <a:gd name="connsiteX3" fmla="*/ 92869 w 180975"/>
                <a:gd name="connsiteY3" fmla="*/ 7144 h 180975"/>
                <a:gd name="connsiteX4" fmla="*/ 178594 w 180975"/>
                <a:gd name="connsiteY4" fmla="*/ 92869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80975">
                  <a:moveTo>
                    <a:pt x="178594" y="92869"/>
                  </a:moveTo>
                  <a:cubicBezTo>
                    <a:pt x="178594" y="140213"/>
                    <a:pt x="140213" y="178594"/>
                    <a:pt x="92869" y="178594"/>
                  </a:cubicBezTo>
                  <a:cubicBezTo>
                    <a:pt x="45524" y="178594"/>
                    <a:pt x="7144" y="140213"/>
                    <a:pt x="7144" y="92869"/>
                  </a:cubicBezTo>
                  <a:cubicBezTo>
                    <a:pt x="7144" y="45524"/>
                    <a:pt x="45524" y="7144"/>
                    <a:pt x="92869" y="7144"/>
                  </a:cubicBezTo>
                  <a:cubicBezTo>
                    <a:pt x="140213" y="7144"/>
                    <a:pt x="178594" y="45524"/>
                    <a:pt x="178594" y="92869"/>
                  </a:cubicBezTo>
                  <a:close/>
                </a:path>
              </a:pathLst>
            </a:custGeom>
            <a:grpFill/>
            <a:ln w="9525" cap="flat">
              <a:noFill/>
              <a:prstDash val="solid"/>
              <a:miter/>
            </a:ln>
          </p:spPr>
          <p:txBody>
            <a:bodyPr rtlCol="0" anchor="ctr"/>
            <a:lstStyle/>
            <a:p>
              <a:endParaRPr lang="el-GR"/>
            </a:p>
          </p:txBody>
        </p:sp>
        <p:sp>
          <p:nvSpPr>
            <p:cNvPr id="43" name="Ελεύθερη σχεδίαση: Σχήμα 42">
              <a:extLst>
                <a:ext uri="{FF2B5EF4-FFF2-40B4-BE49-F238E27FC236}">
                  <a16:creationId xmlns="" xmlns:a16="http://schemas.microsoft.com/office/drawing/2014/main" id="{DF0F0D1C-CC99-48FF-B7F2-D7AD76E65090}"/>
                </a:ext>
              </a:extLst>
            </p:cNvPr>
            <p:cNvSpPr/>
            <p:nvPr/>
          </p:nvSpPr>
          <p:spPr>
            <a:xfrm>
              <a:off x="6178391" y="3366611"/>
              <a:ext cx="323850" cy="180975"/>
            </a:xfrm>
            <a:custGeom>
              <a:avLst/>
              <a:gdLst>
                <a:gd name="connsiteX0" fmla="*/ 300514 w 323850"/>
                <a:gd name="connsiteY0" fmla="*/ 58579 h 180975"/>
                <a:gd name="connsiteX1" fmla="*/ 216694 w 323850"/>
                <a:gd name="connsiteY1" fmla="*/ 18574 h 180975"/>
                <a:gd name="connsiteX2" fmla="*/ 146209 w 323850"/>
                <a:gd name="connsiteY2" fmla="*/ 7144 h 180975"/>
                <a:gd name="connsiteX3" fmla="*/ 75724 w 323850"/>
                <a:gd name="connsiteY3" fmla="*/ 18574 h 180975"/>
                <a:gd name="connsiteX4" fmla="*/ 41434 w 323850"/>
                <a:gd name="connsiteY4" fmla="*/ 31909 h 180975"/>
                <a:gd name="connsiteX5" fmla="*/ 41434 w 323850"/>
                <a:gd name="connsiteY5" fmla="*/ 33814 h 180975"/>
                <a:gd name="connsiteX6" fmla="*/ 7144 w 323850"/>
                <a:gd name="connsiteY6" fmla="*/ 117634 h 180975"/>
                <a:gd name="connsiteX7" fmla="*/ 94774 w 323850"/>
                <a:gd name="connsiteY7" fmla="*/ 161449 h 180975"/>
                <a:gd name="connsiteX8" fmla="*/ 110014 w 323850"/>
                <a:gd name="connsiteY8" fmla="*/ 178594 h 180975"/>
                <a:gd name="connsiteX9" fmla="*/ 317659 w 323850"/>
                <a:gd name="connsiteY9" fmla="*/ 178594 h 180975"/>
                <a:gd name="connsiteX10" fmla="*/ 317659 w 323850"/>
                <a:gd name="connsiteY10" fmla="*/ 92869 h 180975"/>
                <a:gd name="connsiteX11" fmla="*/ 300514 w 323850"/>
                <a:gd name="connsiteY11" fmla="*/ 585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 h="180975">
                  <a:moveTo>
                    <a:pt x="300514" y="58579"/>
                  </a:moveTo>
                  <a:cubicBezTo>
                    <a:pt x="277654" y="39529"/>
                    <a:pt x="247174" y="26194"/>
                    <a:pt x="216694" y="18574"/>
                  </a:cubicBezTo>
                  <a:cubicBezTo>
                    <a:pt x="195739" y="12859"/>
                    <a:pt x="170974" y="7144"/>
                    <a:pt x="146209" y="7144"/>
                  </a:cubicBezTo>
                  <a:cubicBezTo>
                    <a:pt x="123349" y="7144"/>
                    <a:pt x="98584" y="10954"/>
                    <a:pt x="75724" y="18574"/>
                  </a:cubicBezTo>
                  <a:cubicBezTo>
                    <a:pt x="64294" y="22384"/>
                    <a:pt x="52864" y="26194"/>
                    <a:pt x="41434" y="31909"/>
                  </a:cubicBezTo>
                  <a:lnTo>
                    <a:pt x="41434" y="33814"/>
                  </a:lnTo>
                  <a:cubicBezTo>
                    <a:pt x="41434" y="66199"/>
                    <a:pt x="28099" y="96679"/>
                    <a:pt x="7144" y="117634"/>
                  </a:cubicBezTo>
                  <a:cubicBezTo>
                    <a:pt x="43339" y="129064"/>
                    <a:pt x="71914" y="144304"/>
                    <a:pt x="94774" y="161449"/>
                  </a:cubicBezTo>
                  <a:cubicBezTo>
                    <a:pt x="100489" y="167164"/>
                    <a:pt x="106204" y="170974"/>
                    <a:pt x="110014" y="178594"/>
                  </a:cubicBezTo>
                  <a:lnTo>
                    <a:pt x="317659" y="178594"/>
                  </a:lnTo>
                  <a:lnTo>
                    <a:pt x="317659" y="92869"/>
                  </a:lnTo>
                  <a:cubicBezTo>
                    <a:pt x="317659" y="79534"/>
                    <a:pt x="311944" y="66199"/>
                    <a:pt x="300514" y="58579"/>
                  </a:cubicBezTo>
                  <a:close/>
                </a:path>
              </a:pathLst>
            </a:custGeom>
            <a:grpFill/>
            <a:ln w="9525" cap="flat">
              <a:noFill/>
              <a:prstDash val="solid"/>
              <a:miter/>
            </a:ln>
          </p:spPr>
          <p:txBody>
            <a:bodyPr rtlCol="0" anchor="ctr"/>
            <a:lstStyle/>
            <a:p>
              <a:endParaRPr lang="el-GR"/>
            </a:p>
          </p:txBody>
        </p:sp>
        <p:sp>
          <p:nvSpPr>
            <p:cNvPr id="44" name="Ελεύθερη σχεδίαση: Σχήμα 43">
              <a:extLst>
                <a:ext uri="{FF2B5EF4-FFF2-40B4-BE49-F238E27FC236}">
                  <a16:creationId xmlns="" xmlns:a16="http://schemas.microsoft.com/office/drawing/2014/main" id="{8C518DEB-C71A-48ED-8180-1E16D04AC1B5}"/>
                </a:ext>
              </a:extLst>
            </p:cNvPr>
            <p:cNvSpPr/>
            <p:nvPr/>
          </p:nvSpPr>
          <p:spPr>
            <a:xfrm>
              <a:off x="5688806" y="3366611"/>
              <a:ext cx="323850" cy="180975"/>
            </a:xfrm>
            <a:custGeom>
              <a:avLst/>
              <a:gdLst>
                <a:gd name="connsiteX0" fmla="*/ 230029 w 323850"/>
                <a:gd name="connsiteY0" fmla="*/ 161449 h 180975"/>
                <a:gd name="connsiteX1" fmla="*/ 230029 w 323850"/>
                <a:gd name="connsiteY1" fmla="*/ 161449 h 180975"/>
                <a:gd name="connsiteX2" fmla="*/ 317659 w 323850"/>
                <a:gd name="connsiteY2" fmla="*/ 117634 h 180975"/>
                <a:gd name="connsiteX3" fmla="*/ 283369 w 323850"/>
                <a:gd name="connsiteY3" fmla="*/ 33814 h 180975"/>
                <a:gd name="connsiteX4" fmla="*/ 283369 w 323850"/>
                <a:gd name="connsiteY4" fmla="*/ 30004 h 180975"/>
                <a:gd name="connsiteX5" fmla="*/ 249079 w 323850"/>
                <a:gd name="connsiteY5" fmla="*/ 18574 h 180975"/>
                <a:gd name="connsiteX6" fmla="*/ 178594 w 323850"/>
                <a:gd name="connsiteY6" fmla="*/ 7144 h 180975"/>
                <a:gd name="connsiteX7" fmla="*/ 108109 w 323850"/>
                <a:gd name="connsiteY7" fmla="*/ 18574 h 180975"/>
                <a:gd name="connsiteX8" fmla="*/ 24289 w 323850"/>
                <a:gd name="connsiteY8" fmla="*/ 58579 h 180975"/>
                <a:gd name="connsiteX9" fmla="*/ 7144 w 323850"/>
                <a:gd name="connsiteY9" fmla="*/ 92869 h 180975"/>
                <a:gd name="connsiteX10" fmla="*/ 7144 w 323850"/>
                <a:gd name="connsiteY10" fmla="*/ 178594 h 180975"/>
                <a:gd name="connsiteX11" fmla="*/ 212884 w 323850"/>
                <a:gd name="connsiteY11" fmla="*/ 178594 h 180975"/>
                <a:gd name="connsiteX12" fmla="*/ 230029 w 323850"/>
                <a:gd name="connsiteY12" fmla="*/ 16144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850" h="180975">
                  <a:moveTo>
                    <a:pt x="230029" y="161449"/>
                  </a:moveTo>
                  <a:lnTo>
                    <a:pt x="230029" y="161449"/>
                  </a:lnTo>
                  <a:cubicBezTo>
                    <a:pt x="256699" y="142399"/>
                    <a:pt x="287179" y="127159"/>
                    <a:pt x="317659" y="117634"/>
                  </a:cubicBezTo>
                  <a:cubicBezTo>
                    <a:pt x="296704" y="94774"/>
                    <a:pt x="283369" y="66199"/>
                    <a:pt x="283369" y="33814"/>
                  </a:cubicBezTo>
                  <a:cubicBezTo>
                    <a:pt x="283369" y="31909"/>
                    <a:pt x="283369" y="31909"/>
                    <a:pt x="283369" y="30004"/>
                  </a:cubicBezTo>
                  <a:cubicBezTo>
                    <a:pt x="271939" y="26194"/>
                    <a:pt x="260509" y="20479"/>
                    <a:pt x="249079" y="18574"/>
                  </a:cubicBezTo>
                  <a:cubicBezTo>
                    <a:pt x="228124" y="12859"/>
                    <a:pt x="203359" y="7144"/>
                    <a:pt x="178594" y="7144"/>
                  </a:cubicBezTo>
                  <a:cubicBezTo>
                    <a:pt x="155734" y="7144"/>
                    <a:pt x="130969" y="10954"/>
                    <a:pt x="108109" y="18574"/>
                  </a:cubicBezTo>
                  <a:cubicBezTo>
                    <a:pt x="77629" y="28099"/>
                    <a:pt x="49054" y="41434"/>
                    <a:pt x="24289" y="58579"/>
                  </a:cubicBezTo>
                  <a:cubicBezTo>
                    <a:pt x="12859" y="66199"/>
                    <a:pt x="7144" y="79534"/>
                    <a:pt x="7144" y="92869"/>
                  </a:cubicBezTo>
                  <a:lnTo>
                    <a:pt x="7144" y="178594"/>
                  </a:lnTo>
                  <a:lnTo>
                    <a:pt x="212884" y="178594"/>
                  </a:lnTo>
                  <a:cubicBezTo>
                    <a:pt x="218599" y="170974"/>
                    <a:pt x="222409" y="167164"/>
                    <a:pt x="230029" y="161449"/>
                  </a:cubicBezTo>
                  <a:close/>
                </a:path>
              </a:pathLst>
            </a:custGeom>
            <a:grpFill/>
            <a:ln w="9525" cap="flat">
              <a:noFill/>
              <a:prstDash val="solid"/>
              <a:miter/>
            </a:ln>
          </p:spPr>
          <p:txBody>
            <a:bodyPr rtlCol="0" anchor="ctr"/>
            <a:lstStyle/>
            <a:p>
              <a:endParaRPr lang="el-GR"/>
            </a:p>
          </p:txBody>
        </p:sp>
      </p:grpSp>
      <p:sp>
        <p:nvSpPr>
          <p:cNvPr id="45" name="Γραφικό 20" descr="Συνδετήρας">
            <a:extLst>
              <a:ext uri="{FF2B5EF4-FFF2-40B4-BE49-F238E27FC236}">
                <a16:creationId xmlns="" xmlns:a16="http://schemas.microsoft.com/office/drawing/2014/main" id="{FDF5F1B1-92FA-42A3-92C1-AF5AE9406A83}"/>
              </a:ext>
            </a:extLst>
          </p:cNvPr>
          <p:cNvSpPr/>
          <p:nvPr/>
        </p:nvSpPr>
        <p:spPr>
          <a:xfrm>
            <a:off x="8291430" y="2803192"/>
            <a:ext cx="343605" cy="708080"/>
          </a:xfrm>
          <a:custGeom>
            <a:avLst/>
            <a:gdLst>
              <a:gd name="connsiteX0" fmla="*/ 188119 w 371475"/>
              <a:gd name="connsiteY0" fmla="*/ 807244 h 809625"/>
              <a:gd name="connsiteX1" fmla="*/ 7144 w 371475"/>
              <a:gd name="connsiteY1" fmla="*/ 626269 h 809625"/>
              <a:gd name="connsiteX2" fmla="*/ 7144 w 371475"/>
              <a:gd name="connsiteY2" fmla="*/ 140494 h 809625"/>
              <a:gd name="connsiteX3" fmla="*/ 140494 w 371475"/>
              <a:gd name="connsiteY3" fmla="*/ 7144 h 809625"/>
              <a:gd name="connsiteX4" fmla="*/ 273844 w 371475"/>
              <a:gd name="connsiteY4" fmla="*/ 140494 h 809625"/>
              <a:gd name="connsiteX5" fmla="*/ 273844 w 371475"/>
              <a:gd name="connsiteY5" fmla="*/ 588169 h 809625"/>
              <a:gd name="connsiteX6" fmla="*/ 188119 w 371475"/>
              <a:gd name="connsiteY6" fmla="*/ 673894 h 809625"/>
              <a:gd name="connsiteX7" fmla="*/ 102394 w 371475"/>
              <a:gd name="connsiteY7" fmla="*/ 588169 h 809625"/>
              <a:gd name="connsiteX8" fmla="*/ 102394 w 371475"/>
              <a:gd name="connsiteY8" fmla="*/ 359569 h 809625"/>
              <a:gd name="connsiteX9" fmla="*/ 159544 w 371475"/>
              <a:gd name="connsiteY9" fmla="*/ 359569 h 809625"/>
              <a:gd name="connsiteX10" fmla="*/ 159544 w 371475"/>
              <a:gd name="connsiteY10" fmla="*/ 588169 h 809625"/>
              <a:gd name="connsiteX11" fmla="*/ 188119 w 371475"/>
              <a:gd name="connsiteY11" fmla="*/ 616744 h 809625"/>
              <a:gd name="connsiteX12" fmla="*/ 216694 w 371475"/>
              <a:gd name="connsiteY12" fmla="*/ 588169 h 809625"/>
              <a:gd name="connsiteX13" fmla="*/ 216694 w 371475"/>
              <a:gd name="connsiteY13" fmla="*/ 140494 h 809625"/>
              <a:gd name="connsiteX14" fmla="*/ 140494 w 371475"/>
              <a:gd name="connsiteY14" fmla="*/ 64294 h 809625"/>
              <a:gd name="connsiteX15" fmla="*/ 64294 w 371475"/>
              <a:gd name="connsiteY15" fmla="*/ 140494 h 809625"/>
              <a:gd name="connsiteX16" fmla="*/ 64294 w 371475"/>
              <a:gd name="connsiteY16" fmla="*/ 626269 h 809625"/>
              <a:gd name="connsiteX17" fmla="*/ 188119 w 371475"/>
              <a:gd name="connsiteY17" fmla="*/ 750094 h 809625"/>
              <a:gd name="connsiteX18" fmla="*/ 311944 w 371475"/>
              <a:gd name="connsiteY18" fmla="*/ 626269 h 809625"/>
              <a:gd name="connsiteX19" fmla="*/ 311944 w 371475"/>
              <a:gd name="connsiteY19" fmla="*/ 426244 h 809625"/>
              <a:gd name="connsiteX20" fmla="*/ 369094 w 371475"/>
              <a:gd name="connsiteY20" fmla="*/ 426244 h 809625"/>
              <a:gd name="connsiteX21" fmla="*/ 369094 w 371475"/>
              <a:gd name="connsiteY21" fmla="*/ 626269 h 809625"/>
              <a:gd name="connsiteX22" fmla="*/ 188119 w 371475"/>
              <a:gd name="connsiteY22" fmla="*/ 807244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1475" h="809625">
                <a:moveTo>
                  <a:pt x="188119" y="807244"/>
                </a:moveTo>
                <a:cubicBezTo>
                  <a:pt x="88106" y="807244"/>
                  <a:pt x="7144" y="726281"/>
                  <a:pt x="7144" y="626269"/>
                </a:cubicBezTo>
                <a:lnTo>
                  <a:pt x="7144" y="140494"/>
                </a:lnTo>
                <a:cubicBezTo>
                  <a:pt x="7144" y="67151"/>
                  <a:pt x="67151" y="7144"/>
                  <a:pt x="140494" y="7144"/>
                </a:cubicBezTo>
                <a:cubicBezTo>
                  <a:pt x="213836" y="7144"/>
                  <a:pt x="273844" y="67151"/>
                  <a:pt x="273844" y="140494"/>
                </a:cubicBezTo>
                <a:lnTo>
                  <a:pt x="273844" y="588169"/>
                </a:lnTo>
                <a:cubicBezTo>
                  <a:pt x="273844" y="635794"/>
                  <a:pt x="235744" y="673894"/>
                  <a:pt x="188119" y="673894"/>
                </a:cubicBezTo>
                <a:cubicBezTo>
                  <a:pt x="140494" y="673894"/>
                  <a:pt x="102394" y="635794"/>
                  <a:pt x="102394" y="588169"/>
                </a:cubicBezTo>
                <a:lnTo>
                  <a:pt x="102394" y="359569"/>
                </a:lnTo>
                <a:lnTo>
                  <a:pt x="159544" y="359569"/>
                </a:lnTo>
                <a:lnTo>
                  <a:pt x="159544" y="588169"/>
                </a:lnTo>
                <a:cubicBezTo>
                  <a:pt x="159544" y="604361"/>
                  <a:pt x="171926" y="616744"/>
                  <a:pt x="188119" y="616744"/>
                </a:cubicBezTo>
                <a:cubicBezTo>
                  <a:pt x="204311" y="616744"/>
                  <a:pt x="216694" y="604361"/>
                  <a:pt x="216694" y="588169"/>
                </a:cubicBezTo>
                <a:lnTo>
                  <a:pt x="216694" y="140494"/>
                </a:lnTo>
                <a:cubicBezTo>
                  <a:pt x="216694" y="98584"/>
                  <a:pt x="182404" y="64294"/>
                  <a:pt x="140494" y="64294"/>
                </a:cubicBezTo>
                <a:cubicBezTo>
                  <a:pt x="98584" y="64294"/>
                  <a:pt x="64294" y="98584"/>
                  <a:pt x="64294" y="140494"/>
                </a:cubicBezTo>
                <a:lnTo>
                  <a:pt x="64294" y="626269"/>
                </a:lnTo>
                <a:cubicBezTo>
                  <a:pt x="64294" y="694849"/>
                  <a:pt x="119539" y="750094"/>
                  <a:pt x="188119" y="750094"/>
                </a:cubicBezTo>
                <a:cubicBezTo>
                  <a:pt x="256699" y="750094"/>
                  <a:pt x="311944" y="694849"/>
                  <a:pt x="311944" y="626269"/>
                </a:cubicBezTo>
                <a:lnTo>
                  <a:pt x="311944" y="426244"/>
                </a:lnTo>
                <a:lnTo>
                  <a:pt x="369094" y="426244"/>
                </a:lnTo>
                <a:lnTo>
                  <a:pt x="369094" y="626269"/>
                </a:lnTo>
                <a:cubicBezTo>
                  <a:pt x="369094" y="726281"/>
                  <a:pt x="288131" y="807244"/>
                  <a:pt x="188119" y="807244"/>
                </a:cubicBezTo>
                <a:close/>
              </a:path>
            </a:pathLst>
          </a:custGeom>
          <a:solidFill>
            <a:schemeClr val="tx1">
              <a:lumMod val="85000"/>
              <a:lumOff val="15000"/>
            </a:schemeClr>
          </a:solidFill>
          <a:ln w="9525" cap="flat">
            <a:noFill/>
            <a:prstDash val="solid"/>
            <a:miter/>
          </a:ln>
        </p:spPr>
        <p:txBody>
          <a:bodyPr rtlCol="0" anchor="ctr"/>
          <a:lstStyle/>
          <a:p>
            <a:endParaRPr lang="el-GR"/>
          </a:p>
        </p:txBody>
      </p:sp>
      <p:grpSp>
        <p:nvGrpSpPr>
          <p:cNvPr id="46" name="Γραφικό 15" descr="Υδρόγειος Ευρώπη-Αφρική">
            <a:extLst>
              <a:ext uri="{FF2B5EF4-FFF2-40B4-BE49-F238E27FC236}">
                <a16:creationId xmlns="" xmlns:a16="http://schemas.microsoft.com/office/drawing/2014/main" id="{1458CBA3-358B-4995-811B-B6D9685655C5}"/>
              </a:ext>
            </a:extLst>
          </p:cNvPr>
          <p:cNvGrpSpPr/>
          <p:nvPr/>
        </p:nvGrpSpPr>
        <p:grpSpPr>
          <a:xfrm>
            <a:off x="5624880" y="2714139"/>
            <a:ext cx="914400" cy="914400"/>
            <a:chOff x="5638800" y="2971800"/>
            <a:chExt cx="914400" cy="914400"/>
          </a:xfrm>
          <a:solidFill>
            <a:schemeClr val="tx1">
              <a:lumMod val="85000"/>
              <a:lumOff val="15000"/>
            </a:schemeClr>
          </a:solidFill>
        </p:grpSpPr>
        <p:sp>
          <p:nvSpPr>
            <p:cNvPr id="55" name="Ελεύθερη σχεδίαση: Σχήμα 54">
              <a:extLst>
                <a:ext uri="{FF2B5EF4-FFF2-40B4-BE49-F238E27FC236}">
                  <a16:creationId xmlns="" xmlns:a16="http://schemas.microsoft.com/office/drawing/2014/main" id="{37AB744C-9876-4C31-9A08-043D86744061}"/>
                </a:ext>
              </a:extLst>
            </p:cNvPr>
            <p:cNvSpPr/>
            <p:nvPr/>
          </p:nvSpPr>
          <p:spPr>
            <a:xfrm>
              <a:off x="5726906" y="3059906"/>
              <a:ext cx="733425" cy="733425"/>
            </a:xfrm>
            <a:custGeom>
              <a:avLst/>
              <a:gdLst>
                <a:gd name="connsiteX0" fmla="*/ 369094 w 733425"/>
                <a:gd name="connsiteY0" fmla="*/ 7144 h 733425"/>
                <a:gd name="connsiteX1" fmla="*/ 7144 w 733425"/>
                <a:gd name="connsiteY1" fmla="*/ 369094 h 733425"/>
                <a:gd name="connsiteX2" fmla="*/ 369094 w 733425"/>
                <a:gd name="connsiteY2" fmla="*/ 731044 h 733425"/>
                <a:gd name="connsiteX3" fmla="*/ 731044 w 733425"/>
                <a:gd name="connsiteY3" fmla="*/ 369094 h 733425"/>
                <a:gd name="connsiteX4" fmla="*/ 369094 w 733425"/>
                <a:gd name="connsiteY4" fmla="*/ 7144 h 733425"/>
                <a:gd name="connsiteX5" fmla="*/ 369094 w 733425"/>
                <a:gd name="connsiteY5" fmla="*/ 692944 h 733425"/>
                <a:gd name="connsiteX6" fmla="*/ 45244 w 733425"/>
                <a:gd name="connsiteY6" fmla="*/ 369094 h 733425"/>
                <a:gd name="connsiteX7" fmla="*/ 369094 w 733425"/>
                <a:gd name="connsiteY7" fmla="*/ 45244 h 733425"/>
                <a:gd name="connsiteX8" fmla="*/ 499586 w 733425"/>
                <a:gd name="connsiteY8" fmla="*/ 72866 h 733425"/>
                <a:gd name="connsiteX9" fmla="*/ 469106 w 733425"/>
                <a:gd name="connsiteY9" fmla="*/ 97631 h 733425"/>
                <a:gd name="connsiteX10" fmla="*/ 456724 w 733425"/>
                <a:gd name="connsiteY10" fmla="*/ 102394 h 733425"/>
                <a:gd name="connsiteX11" fmla="*/ 438626 w 733425"/>
                <a:gd name="connsiteY11" fmla="*/ 102394 h 733425"/>
                <a:gd name="connsiteX12" fmla="*/ 431959 w 733425"/>
                <a:gd name="connsiteY12" fmla="*/ 101441 h 733425"/>
                <a:gd name="connsiteX13" fmla="*/ 358616 w 733425"/>
                <a:gd name="connsiteY13" fmla="*/ 73819 h 733425"/>
                <a:gd name="connsiteX14" fmla="*/ 272891 w 733425"/>
                <a:gd name="connsiteY14" fmla="*/ 102394 h 733425"/>
                <a:gd name="connsiteX15" fmla="*/ 281464 w 733425"/>
                <a:gd name="connsiteY15" fmla="*/ 130969 h 733425"/>
                <a:gd name="connsiteX16" fmla="*/ 283369 w 733425"/>
                <a:gd name="connsiteY16" fmla="*/ 130969 h 733425"/>
                <a:gd name="connsiteX17" fmla="*/ 310039 w 733425"/>
                <a:gd name="connsiteY17" fmla="*/ 130969 h 733425"/>
                <a:gd name="connsiteX18" fmla="*/ 326231 w 733425"/>
                <a:gd name="connsiteY18" fmla="*/ 122396 h 733425"/>
                <a:gd name="connsiteX19" fmla="*/ 336709 w 733425"/>
                <a:gd name="connsiteY19" fmla="*/ 106204 h 733425"/>
                <a:gd name="connsiteX20" fmla="*/ 344329 w 733425"/>
                <a:gd name="connsiteY20" fmla="*/ 102394 h 733425"/>
                <a:gd name="connsiteX21" fmla="*/ 359569 w 733425"/>
                <a:gd name="connsiteY21" fmla="*/ 102394 h 733425"/>
                <a:gd name="connsiteX22" fmla="*/ 339566 w 733425"/>
                <a:gd name="connsiteY22" fmla="*/ 135731 h 733425"/>
                <a:gd name="connsiteX23" fmla="*/ 314801 w 733425"/>
                <a:gd name="connsiteY23" fmla="*/ 150019 h 733425"/>
                <a:gd name="connsiteX24" fmla="*/ 289084 w 733425"/>
                <a:gd name="connsiteY24" fmla="*/ 150019 h 733425"/>
                <a:gd name="connsiteX25" fmla="*/ 278606 w 733425"/>
                <a:gd name="connsiteY25" fmla="*/ 152876 h 733425"/>
                <a:gd name="connsiteX26" fmla="*/ 254794 w 733425"/>
                <a:gd name="connsiteY26" fmla="*/ 169069 h 733425"/>
                <a:gd name="connsiteX27" fmla="*/ 235744 w 733425"/>
                <a:gd name="connsiteY27" fmla="*/ 169069 h 733425"/>
                <a:gd name="connsiteX28" fmla="*/ 226219 w 733425"/>
                <a:gd name="connsiteY28" fmla="*/ 178594 h 733425"/>
                <a:gd name="connsiteX29" fmla="*/ 226219 w 733425"/>
                <a:gd name="connsiteY29" fmla="*/ 188119 h 733425"/>
                <a:gd name="connsiteX30" fmla="*/ 216694 w 733425"/>
                <a:gd name="connsiteY30" fmla="*/ 197644 h 733425"/>
                <a:gd name="connsiteX31" fmla="*/ 208121 w 733425"/>
                <a:gd name="connsiteY31" fmla="*/ 197644 h 733425"/>
                <a:gd name="connsiteX32" fmla="*/ 191929 w 733425"/>
                <a:gd name="connsiteY32" fmla="*/ 206216 h 733425"/>
                <a:gd name="connsiteX33" fmla="*/ 180499 w 733425"/>
                <a:gd name="connsiteY33" fmla="*/ 224314 h 733425"/>
                <a:gd name="connsiteX34" fmla="*/ 178594 w 733425"/>
                <a:gd name="connsiteY34" fmla="*/ 230029 h 733425"/>
                <a:gd name="connsiteX35" fmla="*/ 178594 w 733425"/>
                <a:gd name="connsiteY35" fmla="*/ 235744 h 733425"/>
                <a:gd name="connsiteX36" fmla="*/ 188119 w 733425"/>
                <a:gd name="connsiteY36" fmla="*/ 245269 h 733425"/>
                <a:gd name="connsiteX37" fmla="*/ 222409 w 733425"/>
                <a:gd name="connsiteY37" fmla="*/ 245269 h 733425"/>
                <a:gd name="connsiteX38" fmla="*/ 229076 w 733425"/>
                <a:gd name="connsiteY38" fmla="*/ 242411 h 733425"/>
                <a:gd name="connsiteX39" fmla="*/ 258604 w 733425"/>
                <a:gd name="connsiteY39" fmla="*/ 212884 h 733425"/>
                <a:gd name="connsiteX40" fmla="*/ 271939 w 733425"/>
                <a:gd name="connsiteY40" fmla="*/ 207169 h 733425"/>
                <a:gd name="connsiteX41" fmla="*/ 275749 w 733425"/>
                <a:gd name="connsiteY41" fmla="*/ 207169 h 733425"/>
                <a:gd name="connsiteX42" fmla="*/ 285274 w 733425"/>
                <a:gd name="connsiteY42" fmla="*/ 214789 h 733425"/>
                <a:gd name="connsiteX43" fmla="*/ 290989 w 733425"/>
                <a:gd name="connsiteY43" fmla="*/ 238601 h 733425"/>
                <a:gd name="connsiteX44" fmla="*/ 300514 w 733425"/>
                <a:gd name="connsiteY44" fmla="*/ 246221 h 733425"/>
                <a:gd name="connsiteX45" fmla="*/ 302419 w 733425"/>
                <a:gd name="connsiteY45" fmla="*/ 246221 h 733425"/>
                <a:gd name="connsiteX46" fmla="*/ 311944 w 733425"/>
                <a:gd name="connsiteY46" fmla="*/ 236696 h 733425"/>
                <a:gd name="connsiteX47" fmla="*/ 311944 w 733425"/>
                <a:gd name="connsiteY47" fmla="*/ 211931 h 733425"/>
                <a:gd name="connsiteX48" fmla="*/ 314801 w 733425"/>
                <a:gd name="connsiteY48" fmla="*/ 205264 h 733425"/>
                <a:gd name="connsiteX49" fmla="*/ 321469 w 733425"/>
                <a:gd name="connsiteY49" fmla="*/ 197644 h 733425"/>
                <a:gd name="connsiteX50" fmla="*/ 329089 w 733425"/>
                <a:gd name="connsiteY50" fmla="*/ 219551 h 733425"/>
                <a:gd name="connsiteX51" fmla="*/ 337661 w 733425"/>
                <a:gd name="connsiteY51" fmla="*/ 226219 h 733425"/>
                <a:gd name="connsiteX52" fmla="*/ 346234 w 733425"/>
                <a:gd name="connsiteY52" fmla="*/ 226219 h 733425"/>
                <a:gd name="connsiteX53" fmla="*/ 352901 w 733425"/>
                <a:gd name="connsiteY53" fmla="*/ 223361 h 733425"/>
                <a:gd name="connsiteX54" fmla="*/ 356711 w 733425"/>
                <a:gd name="connsiteY54" fmla="*/ 219551 h 733425"/>
                <a:gd name="connsiteX55" fmla="*/ 363379 w 733425"/>
                <a:gd name="connsiteY55" fmla="*/ 216694 h 733425"/>
                <a:gd name="connsiteX56" fmla="*/ 369094 w 733425"/>
                <a:gd name="connsiteY56" fmla="*/ 216694 h 733425"/>
                <a:gd name="connsiteX57" fmla="*/ 378619 w 733425"/>
                <a:gd name="connsiteY57" fmla="*/ 226219 h 733425"/>
                <a:gd name="connsiteX58" fmla="*/ 378619 w 733425"/>
                <a:gd name="connsiteY58" fmla="*/ 235744 h 733425"/>
                <a:gd name="connsiteX59" fmla="*/ 388144 w 733425"/>
                <a:gd name="connsiteY59" fmla="*/ 245269 h 733425"/>
                <a:gd name="connsiteX60" fmla="*/ 422434 w 733425"/>
                <a:gd name="connsiteY60" fmla="*/ 245269 h 733425"/>
                <a:gd name="connsiteX61" fmla="*/ 431006 w 733425"/>
                <a:gd name="connsiteY61" fmla="*/ 257651 h 733425"/>
                <a:gd name="connsiteX62" fmla="*/ 428149 w 733425"/>
                <a:gd name="connsiteY62" fmla="*/ 266224 h 733425"/>
                <a:gd name="connsiteX63" fmla="*/ 417671 w 733425"/>
                <a:gd name="connsiteY63" fmla="*/ 272891 h 733425"/>
                <a:gd name="connsiteX64" fmla="*/ 371951 w 733425"/>
                <a:gd name="connsiteY64" fmla="*/ 265271 h 733425"/>
                <a:gd name="connsiteX65" fmla="*/ 365284 w 733425"/>
                <a:gd name="connsiteY65" fmla="*/ 265271 h 733425"/>
                <a:gd name="connsiteX66" fmla="*/ 326231 w 733425"/>
                <a:gd name="connsiteY66" fmla="*/ 272891 h 733425"/>
                <a:gd name="connsiteX67" fmla="*/ 315754 w 733425"/>
                <a:gd name="connsiteY67" fmla="*/ 271939 h 733425"/>
                <a:gd name="connsiteX68" fmla="*/ 254794 w 733425"/>
                <a:gd name="connsiteY68" fmla="*/ 254794 h 733425"/>
                <a:gd name="connsiteX69" fmla="*/ 140494 w 733425"/>
                <a:gd name="connsiteY69" fmla="*/ 359569 h 733425"/>
                <a:gd name="connsiteX70" fmla="*/ 197644 w 733425"/>
                <a:gd name="connsiteY70" fmla="*/ 426244 h 733425"/>
                <a:gd name="connsiteX71" fmla="*/ 292894 w 733425"/>
                <a:gd name="connsiteY71" fmla="*/ 502444 h 733425"/>
                <a:gd name="connsiteX72" fmla="*/ 292894 w 733425"/>
                <a:gd name="connsiteY72" fmla="*/ 561499 h 733425"/>
                <a:gd name="connsiteX73" fmla="*/ 304324 w 733425"/>
                <a:gd name="connsiteY73" fmla="*/ 591979 h 733425"/>
                <a:gd name="connsiteX74" fmla="*/ 331946 w 733425"/>
                <a:gd name="connsiteY74" fmla="*/ 625316 h 733425"/>
                <a:gd name="connsiteX75" fmla="*/ 353854 w 733425"/>
                <a:gd name="connsiteY75" fmla="*/ 635794 h 733425"/>
                <a:gd name="connsiteX76" fmla="*/ 376714 w 733425"/>
                <a:gd name="connsiteY76" fmla="*/ 635794 h 733425"/>
                <a:gd name="connsiteX77" fmla="*/ 396716 w 733425"/>
                <a:gd name="connsiteY77" fmla="*/ 627221 h 733425"/>
                <a:gd name="connsiteX78" fmla="*/ 419576 w 733425"/>
                <a:gd name="connsiteY78" fmla="*/ 604361 h 733425"/>
                <a:gd name="connsiteX79" fmla="*/ 430054 w 733425"/>
                <a:gd name="connsiteY79" fmla="*/ 589121 h 733425"/>
                <a:gd name="connsiteX80" fmla="*/ 449104 w 733425"/>
                <a:gd name="connsiteY80" fmla="*/ 550069 h 733425"/>
                <a:gd name="connsiteX81" fmla="*/ 453866 w 733425"/>
                <a:gd name="connsiteY81" fmla="*/ 529114 h 733425"/>
                <a:gd name="connsiteX82" fmla="*/ 453866 w 733425"/>
                <a:gd name="connsiteY82" fmla="*/ 485299 h 733425"/>
                <a:gd name="connsiteX83" fmla="*/ 462439 w 733425"/>
                <a:gd name="connsiteY83" fmla="*/ 465296 h 733425"/>
                <a:gd name="connsiteX84" fmla="*/ 512921 w 733425"/>
                <a:gd name="connsiteY84" fmla="*/ 414814 h 733425"/>
                <a:gd name="connsiteX85" fmla="*/ 511969 w 733425"/>
                <a:gd name="connsiteY85" fmla="*/ 400526 h 733425"/>
                <a:gd name="connsiteX86" fmla="*/ 423386 w 733425"/>
                <a:gd name="connsiteY86" fmla="*/ 307181 h 733425"/>
                <a:gd name="connsiteX87" fmla="*/ 431959 w 733425"/>
                <a:gd name="connsiteY87" fmla="*/ 292894 h 733425"/>
                <a:gd name="connsiteX88" fmla="*/ 435769 w 733425"/>
                <a:gd name="connsiteY88" fmla="*/ 292894 h 733425"/>
                <a:gd name="connsiteX89" fmla="*/ 490061 w 733425"/>
                <a:gd name="connsiteY89" fmla="*/ 363379 h 733425"/>
                <a:gd name="connsiteX90" fmla="*/ 517684 w 733425"/>
                <a:gd name="connsiteY90" fmla="*/ 366236 h 733425"/>
                <a:gd name="connsiteX91" fmla="*/ 549116 w 733425"/>
                <a:gd name="connsiteY91" fmla="*/ 339566 h 733425"/>
                <a:gd name="connsiteX92" fmla="*/ 548164 w 733425"/>
                <a:gd name="connsiteY92" fmla="*/ 324326 h 733425"/>
                <a:gd name="connsiteX93" fmla="*/ 519589 w 733425"/>
                <a:gd name="connsiteY93" fmla="*/ 307181 h 733425"/>
                <a:gd name="connsiteX94" fmla="*/ 515779 w 733425"/>
                <a:gd name="connsiteY94" fmla="*/ 294799 h 733425"/>
                <a:gd name="connsiteX95" fmla="*/ 516731 w 733425"/>
                <a:gd name="connsiteY95" fmla="*/ 292894 h 733425"/>
                <a:gd name="connsiteX96" fmla="*/ 530066 w 733425"/>
                <a:gd name="connsiteY96" fmla="*/ 289084 h 733425"/>
                <a:gd name="connsiteX97" fmla="*/ 564356 w 733425"/>
                <a:gd name="connsiteY97" fmla="*/ 310039 h 733425"/>
                <a:gd name="connsiteX98" fmla="*/ 573881 w 733425"/>
                <a:gd name="connsiteY98" fmla="*/ 312896 h 733425"/>
                <a:gd name="connsiteX99" fmla="*/ 584359 w 733425"/>
                <a:gd name="connsiteY99" fmla="*/ 312896 h 733425"/>
                <a:gd name="connsiteX100" fmla="*/ 601504 w 733425"/>
                <a:gd name="connsiteY100" fmla="*/ 324326 h 733425"/>
                <a:gd name="connsiteX101" fmla="*/ 629126 w 733425"/>
                <a:gd name="connsiteY101" fmla="*/ 387191 h 733425"/>
                <a:gd name="connsiteX102" fmla="*/ 646271 w 733425"/>
                <a:gd name="connsiteY102" fmla="*/ 398621 h 733425"/>
                <a:gd name="connsiteX103" fmla="*/ 646271 w 733425"/>
                <a:gd name="connsiteY103" fmla="*/ 398621 h 733425"/>
                <a:gd name="connsiteX104" fmla="*/ 662464 w 733425"/>
                <a:gd name="connsiteY104" fmla="*/ 382429 h 733425"/>
                <a:gd name="connsiteX105" fmla="*/ 662464 w 733425"/>
                <a:gd name="connsiteY105" fmla="*/ 355759 h 733425"/>
                <a:gd name="connsiteX106" fmla="*/ 666274 w 733425"/>
                <a:gd name="connsiteY106" fmla="*/ 348139 h 733425"/>
                <a:gd name="connsiteX107" fmla="*/ 688181 w 733425"/>
                <a:gd name="connsiteY107" fmla="*/ 330994 h 733425"/>
                <a:gd name="connsiteX108" fmla="*/ 691039 w 733425"/>
                <a:gd name="connsiteY108" fmla="*/ 370046 h 733425"/>
                <a:gd name="connsiteX109" fmla="*/ 369094 w 733425"/>
                <a:gd name="connsiteY109" fmla="*/ 692944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733425" h="733425">
                  <a:moveTo>
                    <a:pt x="369094" y="7144"/>
                  </a:moveTo>
                  <a:cubicBezTo>
                    <a:pt x="169069" y="7144"/>
                    <a:pt x="7144" y="169069"/>
                    <a:pt x="7144" y="369094"/>
                  </a:cubicBezTo>
                  <a:cubicBezTo>
                    <a:pt x="7144" y="569119"/>
                    <a:pt x="169069" y="731044"/>
                    <a:pt x="369094" y="731044"/>
                  </a:cubicBezTo>
                  <a:cubicBezTo>
                    <a:pt x="569119" y="731044"/>
                    <a:pt x="731044" y="569119"/>
                    <a:pt x="731044" y="369094"/>
                  </a:cubicBezTo>
                  <a:cubicBezTo>
                    <a:pt x="731044" y="169069"/>
                    <a:pt x="569119" y="7144"/>
                    <a:pt x="369094" y="7144"/>
                  </a:cubicBezTo>
                  <a:close/>
                  <a:moveTo>
                    <a:pt x="369094" y="692944"/>
                  </a:moveTo>
                  <a:cubicBezTo>
                    <a:pt x="190976" y="692944"/>
                    <a:pt x="45244" y="547211"/>
                    <a:pt x="45244" y="369094"/>
                  </a:cubicBezTo>
                  <a:cubicBezTo>
                    <a:pt x="45244" y="190976"/>
                    <a:pt x="190976" y="45244"/>
                    <a:pt x="369094" y="45244"/>
                  </a:cubicBezTo>
                  <a:cubicBezTo>
                    <a:pt x="415766" y="45244"/>
                    <a:pt x="459581" y="54769"/>
                    <a:pt x="499586" y="72866"/>
                  </a:cubicBezTo>
                  <a:lnTo>
                    <a:pt x="469106" y="97631"/>
                  </a:lnTo>
                  <a:cubicBezTo>
                    <a:pt x="465296" y="100489"/>
                    <a:pt x="461486" y="102394"/>
                    <a:pt x="456724" y="102394"/>
                  </a:cubicBezTo>
                  <a:lnTo>
                    <a:pt x="438626" y="102394"/>
                  </a:lnTo>
                  <a:cubicBezTo>
                    <a:pt x="436721" y="102394"/>
                    <a:pt x="433864" y="102394"/>
                    <a:pt x="431959" y="101441"/>
                  </a:cubicBezTo>
                  <a:cubicBezTo>
                    <a:pt x="431959" y="101441"/>
                    <a:pt x="385286" y="73819"/>
                    <a:pt x="358616" y="73819"/>
                  </a:cubicBezTo>
                  <a:cubicBezTo>
                    <a:pt x="332899" y="73819"/>
                    <a:pt x="290989" y="90011"/>
                    <a:pt x="272891" y="102394"/>
                  </a:cubicBezTo>
                  <a:cubicBezTo>
                    <a:pt x="245269" y="120491"/>
                    <a:pt x="274796" y="129064"/>
                    <a:pt x="281464" y="130969"/>
                  </a:cubicBezTo>
                  <a:cubicBezTo>
                    <a:pt x="282416" y="130969"/>
                    <a:pt x="283369" y="130969"/>
                    <a:pt x="283369" y="130969"/>
                  </a:cubicBezTo>
                  <a:lnTo>
                    <a:pt x="310039" y="130969"/>
                  </a:lnTo>
                  <a:cubicBezTo>
                    <a:pt x="316706" y="130969"/>
                    <a:pt x="322421" y="128111"/>
                    <a:pt x="326231" y="122396"/>
                  </a:cubicBezTo>
                  <a:lnTo>
                    <a:pt x="336709" y="106204"/>
                  </a:lnTo>
                  <a:cubicBezTo>
                    <a:pt x="338614" y="103346"/>
                    <a:pt x="341471" y="102394"/>
                    <a:pt x="344329" y="102394"/>
                  </a:cubicBezTo>
                  <a:lnTo>
                    <a:pt x="359569" y="102394"/>
                  </a:lnTo>
                  <a:lnTo>
                    <a:pt x="339566" y="135731"/>
                  </a:lnTo>
                  <a:cubicBezTo>
                    <a:pt x="334804" y="144304"/>
                    <a:pt x="325279" y="150019"/>
                    <a:pt x="314801" y="150019"/>
                  </a:cubicBezTo>
                  <a:lnTo>
                    <a:pt x="289084" y="150019"/>
                  </a:lnTo>
                  <a:cubicBezTo>
                    <a:pt x="285274" y="150019"/>
                    <a:pt x="281464" y="150971"/>
                    <a:pt x="278606" y="152876"/>
                  </a:cubicBezTo>
                  <a:lnTo>
                    <a:pt x="254794" y="169069"/>
                  </a:lnTo>
                  <a:lnTo>
                    <a:pt x="235744" y="169069"/>
                  </a:lnTo>
                  <a:cubicBezTo>
                    <a:pt x="230029" y="169069"/>
                    <a:pt x="226219" y="172879"/>
                    <a:pt x="226219" y="178594"/>
                  </a:cubicBezTo>
                  <a:lnTo>
                    <a:pt x="226219" y="188119"/>
                  </a:lnTo>
                  <a:cubicBezTo>
                    <a:pt x="226219" y="193834"/>
                    <a:pt x="222409" y="197644"/>
                    <a:pt x="216694" y="197644"/>
                  </a:cubicBezTo>
                  <a:lnTo>
                    <a:pt x="208121" y="197644"/>
                  </a:lnTo>
                  <a:cubicBezTo>
                    <a:pt x="201454" y="197644"/>
                    <a:pt x="195739" y="200501"/>
                    <a:pt x="191929" y="206216"/>
                  </a:cubicBezTo>
                  <a:lnTo>
                    <a:pt x="180499" y="224314"/>
                  </a:lnTo>
                  <a:cubicBezTo>
                    <a:pt x="179546" y="226219"/>
                    <a:pt x="178594" y="228124"/>
                    <a:pt x="178594" y="230029"/>
                  </a:cubicBezTo>
                  <a:lnTo>
                    <a:pt x="178594" y="235744"/>
                  </a:lnTo>
                  <a:cubicBezTo>
                    <a:pt x="178594" y="241459"/>
                    <a:pt x="182404" y="245269"/>
                    <a:pt x="188119" y="245269"/>
                  </a:cubicBezTo>
                  <a:lnTo>
                    <a:pt x="222409" y="245269"/>
                  </a:lnTo>
                  <a:cubicBezTo>
                    <a:pt x="225266" y="245269"/>
                    <a:pt x="227171" y="244316"/>
                    <a:pt x="229076" y="242411"/>
                  </a:cubicBezTo>
                  <a:lnTo>
                    <a:pt x="258604" y="212884"/>
                  </a:lnTo>
                  <a:cubicBezTo>
                    <a:pt x="262414" y="209074"/>
                    <a:pt x="267176" y="207169"/>
                    <a:pt x="271939" y="207169"/>
                  </a:cubicBezTo>
                  <a:lnTo>
                    <a:pt x="275749" y="207169"/>
                  </a:lnTo>
                  <a:cubicBezTo>
                    <a:pt x="280511" y="207169"/>
                    <a:pt x="284321" y="210026"/>
                    <a:pt x="285274" y="214789"/>
                  </a:cubicBezTo>
                  <a:lnTo>
                    <a:pt x="290989" y="238601"/>
                  </a:lnTo>
                  <a:cubicBezTo>
                    <a:pt x="291941" y="242411"/>
                    <a:pt x="295751" y="246221"/>
                    <a:pt x="300514" y="246221"/>
                  </a:cubicBezTo>
                  <a:lnTo>
                    <a:pt x="302419" y="246221"/>
                  </a:lnTo>
                  <a:cubicBezTo>
                    <a:pt x="308134" y="246221"/>
                    <a:pt x="311944" y="242411"/>
                    <a:pt x="311944" y="236696"/>
                  </a:cubicBezTo>
                  <a:lnTo>
                    <a:pt x="311944" y="211931"/>
                  </a:lnTo>
                  <a:cubicBezTo>
                    <a:pt x="311944" y="209074"/>
                    <a:pt x="312896" y="207169"/>
                    <a:pt x="314801" y="205264"/>
                  </a:cubicBezTo>
                  <a:lnTo>
                    <a:pt x="321469" y="197644"/>
                  </a:lnTo>
                  <a:lnTo>
                    <a:pt x="329089" y="219551"/>
                  </a:lnTo>
                  <a:cubicBezTo>
                    <a:pt x="330041" y="223361"/>
                    <a:pt x="333851" y="226219"/>
                    <a:pt x="337661" y="226219"/>
                  </a:cubicBezTo>
                  <a:lnTo>
                    <a:pt x="346234" y="226219"/>
                  </a:lnTo>
                  <a:cubicBezTo>
                    <a:pt x="349091" y="226219"/>
                    <a:pt x="350996" y="225266"/>
                    <a:pt x="352901" y="223361"/>
                  </a:cubicBezTo>
                  <a:lnTo>
                    <a:pt x="356711" y="219551"/>
                  </a:lnTo>
                  <a:cubicBezTo>
                    <a:pt x="358616" y="217646"/>
                    <a:pt x="360521" y="216694"/>
                    <a:pt x="363379" y="216694"/>
                  </a:cubicBezTo>
                  <a:lnTo>
                    <a:pt x="369094" y="216694"/>
                  </a:lnTo>
                  <a:cubicBezTo>
                    <a:pt x="374809" y="216694"/>
                    <a:pt x="378619" y="220504"/>
                    <a:pt x="378619" y="226219"/>
                  </a:cubicBezTo>
                  <a:lnTo>
                    <a:pt x="378619" y="235744"/>
                  </a:lnTo>
                  <a:cubicBezTo>
                    <a:pt x="378619" y="241459"/>
                    <a:pt x="382429" y="245269"/>
                    <a:pt x="388144" y="245269"/>
                  </a:cubicBezTo>
                  <a:lnTo>
                    <a:pt x="422434" y="245269"/>
                  </a:lnTo>
                  <a:cubicBezTo>
                    <a:pt x="429101" y="245269"/>
                    <a:pt x="433864" y="251936"/>
                    <a:pt x="431006" y="257651"/>
                  </a:cubicBezTo>
                  <a:lnTo>
                    <a:pt x="428149" y="266224"/>
                  </a:lnTo>
                  <a:cubicBezTo>
                    <a:pt x="426244" y="270986"/>
                    <a:pt x="422434" y="273844"/>
                    <a:pt x="417671" y="272891"/>
                  </a:cubicBezTo>
                  <a:lnTo>
                    <a:pt x="371951" y="265271"/>
                  </a:lnTo>
                  <a:cubicBezTo>
                    <a:pt x="370046" y="265271"/>
                    <a:pt x="367189" y="265271"/>
                    <a:pt x="365284" y="265271"/>
                  </a:cubicBezTo>
                  <a:lnTo>
                    <a:pt x="326231" y="272891"/>
                  </a:lnTo>
                  <a:cubicBezTo>
                    <a:pt x="322421" y="273844"/>
                    <a:pt x="319564" y="272891"/>
                    <a:pt x="315754" y="271939"/>
                  </a:cubicBezTo>
                  <a:cubicBezTo>
                    <a:pt x="303371" y="267176"/>
                    <a:pt x="269081" y="254794"/>
                    <a:pt x="254794" y="254794"/>
                  </a:cubicBezTo>
                  <a:cubicBezTo>
                    <a:pt x="141446" y="254794"/>
                    <a:pt x="140494" y="330994"/>
                    <a:pt x="140494" y="359569"/>
                  </a:cubicBezTo>
                  <a:cubicBezTo>
                    <a:pt x="140494" y="397669"/>
                    <a:pt x="162401" y="426244"/>
                    <a:pt x="197644" y="426244"/>
                  </a:cubicBezTo>
                  <a:cubicBezTo>
                    <a:pt x="239554" y="426244"/>
                    <a:pt x="292894" y="424339"/>
                    <a:pt x="292894" y="502444"/>
                  </a:cubicBezTo>
                  <a:lnTo>
                    <a:pt x="292894" y="561499"/>
                  </a:lnTo>
                  <a:cubicBezTo>
                    <a:pt x="292894" y="572929"/>
                    <a:pt x="296704" y="583406"/>
                    <a:pt x="304324" y="591979"/>
                  </a:cubicBezTo>
                  <a:lnTo>
                    <a:pt x="331946" y="625316"/>
                  </a:lnTo>
                  <a:cubicBezTo>
                    <a:pt x="337661" y="631984"/>
                    <a:pt x="345281" y="635794"/>
                    <a:pt x="353854" y="635794"/>
                  </a:cubicBezTo>
                  <a:lnTo>
                    <a:pt x="376714" y="635794"/>
                  </a:lnTo>
                  <a:cubicBezTo>
                    <a:pt x="384334" y="635794"/>
                    <a:pt x="391954" y="632936"/>
                    <a:pt x="396716" y="627221"/>
                  </a:cubicBezTo>
                  <a:lnTo>
                    <a:pt x="419576" y="604361"/>
                  </a:lnTo>
                  <a:cubicBezTo>
                    <a:pt x="424339" y="599599"/>
                    <a:pt x="427196" y="594836"/>
                    <a:pt x="430054" y="589121"/>
                  </a:cubicBezTo>
                  <a:lnTo>
                    <a:pt x="449104" y="550069"/>
                  </a:lnTo>
                  <a:cubicBezTo>
                    <a:pt x="451961" y="543401"/>
                    <a:pt x="453866" y="535781"/>
                    <a:pt x="453866" y="529114"/>
                  </a:cubicBezTo>
                  <a:lnTo>
                    <a:pt x="453866" y="485299"/>
                  </a:lnTo>
                  <a:cubicBezTo>
                    <a:pt x="453866" y="477679"/>
                    <a:pt x="456724" y="470059"/>
                    <a:pt x="462439" y="465296"/>
                  </a:cubicBezTo>
                  <a:lnTo>
                    <a:pt x="512921" y="414814"/>
                  </a:lnTo>
                  <a:cubicBezTo>
                    <a:pt x="516731" y="411004"/>
                    <a:pt x="516731" y="403384"/>
                    <a:pt x="511969" y="400526"/>
                  </a:cubicBezTo>
                  <a:cubicBezTo>
                    <a:pt x="511969" y="400526"/>
                    <a:pt x="454819" y="368141"/>
                    <a:pt x="423386" y="307181"/>
                  </a:cubicBezTo>
                  <a:cubicBezTo>
                    <a:pt x="420529" y="300514"/>
                    <a:pt x="424339" y="292894"/>
                    <a:pt x="431959" y="292894"/>
                  </a:cubicBezTo>
                  <a:lnTo>
                    <a:pt x="435769" y="292894"/>
                  </a:lnTo>
                  <a:lnTo>
                    <a:pt x="490061" y="363379"/>
                  </a:lnTo>
                  <a:cubicBezTo>
                    <a:pt x="496729" y="371951"/>
                    <a:pt x="509111" y="372904"/>
                    <a:pt x="517684" y="366236"/>
                  </a:cubicBezTo>
                  <a:lnTo>
                    <a:pt x="549116" y="339566"/>
                  </a:lnTo>
                  <a:cubicBezTo>
                    <a:pt x="553879" y="335756"/>
                    <a:pt x="553879" y="327184"/>
                    <a:pt x="548164" y="324326"/>
                  </a:cubicBezTo>
                  <a:lnTo>
                    <a:pt x="519589" y="307181"/>
                  </a:lnTo>
                  <a:cubicBezTo>
                    <a:pt x="515779" y="304324"/>
                    <a:pt x="513874" y="299561"/>
                    <a:pt x="515779" y="294799"/>
                  </a:cubicBezTo>
                  <a:lnTo>
                    <a:pt x="516731" y="292894"/>
                  </a:lnTo>
                  <a:cubicBezTo>
                    <a:pt x="519589" y="288131"/>
                    <a:pt x="525304" y="286226"/>
                    <a:pt x="530066" y="289084"/>
                  </a:cubicBezTo>
                  <a:lnTo>
                    <a:pt x="564356" y="310039"/>
                  </a:lnTo>
                  <a:cubicBezTo>
                    <a:pt x="567214" y="311944"/>
                    <a:pt x="571024" y="312896"/>
                    <a:pt x="573881" y="312896"/>
                  </a:cubicBezTo>
                  <a:lnTo>
                    <a:pt x="584359" y="312896"/>
                  </a:lnTo>
                  <a:cubicBezTo>
                    <a:pt x="591979" y="312896"/>
                    <a:pt x="598646" y="317659"/>
                    <a:pt x="601504" y="324326"/>
                  </a:cubicBezTo>
                  <a:lnTo>
                    <a:pt x="629126" y="387191"/>
                  </a:lnTo>
                  <a:cubicBezTo>
                    <a:pt x="631984" y="393859"/>
                    <a:pt x="638651" y="398621"/>
                    <a:pt x="646271" y="398621"/>
                  </a:cubicBezTo>
                  <a:lnTo>
                    <a:pt x="646271" y="398621"/>
                  </a:lnTo>
                  <a:cubicBezTo>
                    <a:pt x="654844" y="398621"/>
                    <a:pt x="662464" y="391001"/>
                    <a:pt x="662464" y="382429"/>
                  </a:cubicBezTo>
                  <a:lnTo>
                    <a:pt x="662464" y="355759"/>
                  </a:lnTo>
                  <a:cubicBezTo>
                    <a:pt x="662464" y="352901"/>
                    <a:pt x="663416" y="350044"/>
                    <a:pt x="666274" y="348139"/>
                  </a:cubicBezTo>
                  <a:lnTo>
                    <a:pt x="688181" y="330994"/>
                  </a:lnTo>
                  <a:cubicBezTo>
                    <a:pt x="690086" y="343376"/>
                    <a:pt x="691039" y="356711"/>
                    <a:pt x="691039" y="370046"/>
                  </a:cubicBezTo>
                  <a:cubicBezTo>
                    <a:pt x="692944" y="547211"/>
                    <a:pt x="547211" y="692944"/>
                    <a:pt x="369094" y="692944"/>
                  </a:cubicBezTo>
                  <a:close/>
                </a:path>
              </a:pathLst>
            </a:custGeom>
            <a:grpFill/>
            <a:ln w="9525" cap="flat">
              <a:noFill/>
              <a:prstDash val="solid"/>
              <a:miter/>
            </a:ln>
          </p:spPr>
          <p:txBody>
            <a:bodyPr rtlCol="0" anchor="ctr"/>
            <a:lstStyle/>
            <a:p>
              <a:endParaRPr lang="el-GR"/>
            </a:p>
          </p:txBody>
        </p:sp>
        <p:sp>
          <p:nvSpPr>
            <p:cNvPr id="57" name="Ελεύθερη σχεδίαση: Σχήμα 56">
              <a:extLst>
                <a:ext uri="{FF2B5EF4-FFF2-40B4-BE49-F238E27FC236}">
                  <a16:creationId xmlns="" xmlns:a16="http://schemas.microsoft.com/office/drawing/2014/main" id="{48C407F9-90D1-4198-A8D1-474587D6D952}"/>
                </a:ext>
              </a:extLst>
            </p:cNvPr>
            <p:cNvSpPr/>
            <p:nvPr/>
          </p:nvSpPr>
          <p:spPr>
            <a:xfrm>
              <a:off x="5902166" y="3178016"/>
              <a:ext cx="57150" cy="66675"/>
            </a:xfrm>
            <a:custGeom>
              <a:avLst/>
              <a:gdLst>
                <a:gd name="connsiteX0" fmla="*/ 22384 w 57150"/>
                <a:gd name="connsiteY0" fmla="*/ 50959 h 66675"/>
                <a:gd name="connsiteX1" fmla="*/ 22384 w 57150"/>
                <a:gd name="connsiteY1" fmla="*/ 60484 h 66675"/>
                <a:gd name="connsiteX2" fmla="*/ 31909 w 57150"/>
                <a:gd name="connsiteY2" fmla="*/ 60484 h 66675"/>
                <a:gd name="connsiteX3" fmla="*/ 41434 w 57150"/>
                <a:gd name="connsiteY3" fmla="*/ 50959 h 66675"/>
                <a:gd name="connsiteX4" fmla="*/ 41434 w 57150"/>
                <a:gd name="connsiteY4" fmla="*/ 41434 h 66675"/>
                <a:gd name="connsiteX5" fmla="*/ 50959 w 57150"/>
                <a:gd name="connsiteY5" fmla="*/ 41434 h 66675"/>
                <a:gd name="connsiteX6" fmla="*/ 50959 w 57150"/>
                <a:gd name="connsiteY6" fmla="*/ 26194 h 66675"/>
                <a:gd name="connsiteX7" fmla="*/ 48101 w 57150"/>
                <a:gd name="connsiteY7" fmla="*/ 19526 h 66675"/>
                <a:gd name="connsiteX8" fmla="*/ 38576 w 57150"/>
                <a:gd name="connsiteY8" fmla="*/ 10001 h 66675"/>
                <a:gd name="connsiteX9" fmla="*/ 25241 w 57150"/>
                <a:gd name="connsiteY9" fmla="*/ 10001 h 66675"/>
                <a:gd name="connsiteX10" fmla="*/ 10001 w 57150"/>
                <a:gd name="connsiteY10" fmla="*/ 25241 h 66675"/>
                <a:gd name="connsiteX11" fmla="*/ 10001 w 57150"/>
                <a:gd name="connsiteY11" fmla="*/ 38576 h 66675"/>
                <a:gd name="connsiteX12" fmla="*/ 22384 w 57150"/>
                <a:gd name="connsiteY12" fmla="*/ 5095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66675">
                  <a:moveTo>
                    <a:pt x="22384" y="50959"/>
                  </a:moveTo>
                  <a:lnTo>
                    <a:pt x="22384" y="60484"/>
                  </a:lnTo>
                  <a:lnTo>
                    <a:pt x="31909" y="60484"/>
                  </a:lnTo>
                  <a:cubicBezTo>
                    <a:pt x="37624" y="60484"/>
                    <a:pt x="41434" y="56674"/>
                    <a:pt x="41434" y="50959"/>
                  </a:cubicBezTo>
                  <a:lnTo>
                    <a:pt x="41434" y="41434"/>
                  </a:lnTo>
                  <a:lnTo>
                    <a:pt x="50959" y="41434"/>
                  </a:lnTo>
                  <a:lnTo>
                    <a:pt x="50959" y="26194"/>
                  </a:lnTo>
                  <a:cubicBezTo>
                    <a:pt x="50959" y="23336"/>
                    <a:pt x="50006" y="21431"/>
                    <a:pt x="48101" y="19526"/>
                  </a:cubicBezTo>
                  <a:lnTo>
                    <a:pt x="38576" y="10001"/>
                  </a:lnTo>
                  <a:cubicBezTo>
                    <a:pt x="34766" y="6191"/>
                    <a:pt x="29051" y="6191"/>
                    <a:pt x="25241" y="10001"/>
                  </a:cubicBezTo>
                  <a:lnTo>
                    <a:pt x="10001" y="25241"/>
                  </a:lnTo>
                  <a:cubicBezTo>
                    <a:pt x="6191" y="29051"/>
                    <a:pt x="6191" y="34766"/>
                    <a:pt x="10001" y="38576"/>
                  </a:cubicBezTo>
                  <a:lnTo>
                    <a:pt x="22384" y="50959"/>
                  </a:lnTo>
                  <a:close/>
                </a:path>
              </a:pathLst>
            </a:custGeom>
            <a:grpFill/>
            <a:ln w="9525" cap="flat">
              <a:noFill/>
              <a:prstDash val="solid"/>
              <a:miter/>
            </a:ln>
          </p:spPr>
          <p:txBody>
            <a:bodyPr rtlCol="0" anchor="ctr"/>
            <a:lstStyle/>
            <a:p>
              <a:endParaRPr lang="el-GR"/>
            </a:p>
          </p:txBody>
        </p:sp>
      </p:grpSp>
      <p:sp>
        <p:nvSpPr>
          <p:cNvPr id="30" name="Ορθογώνιο 6">
            <a:extLst>
              <a:ext uri="{FF2B5EF4-FFF2-40B4-BE49-F238E27FC236}">
                <a16:creationId xmlns="" xmlns:a16="http://schemas.microsoft.com/office/drawing/2014/main" id="{199C2752-3CC1-489A-92E4-071E92B7809F}"/>
              </a:ext>
            </a:extLst>
          </p:cNvPr>
          <p:cNvSpPr/>
          <p:nvPr/>
        </p:nvSpPr>
        <p:spPr>
          <a:xfrm flipV="1">
            <a:off x="427918" y="436466"/>
            <a:ext cx="4178862"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1" name="Ορθογώνιο 6">
            <a:extLst>
              <a:ext uri="{FF2B5EF4-FFF2-40B4-BE49-F238E27FC236}">
                <a16:creationId xmlns="" xmlns:a16="http://schemas.microsoft.com/office/drawing/2014/main" id="{52832132-808F-4390-9AD6-8995CA848B26}"/>
              </a:ext>
            </a:extLst>
          </p:cNvPr>
          <p:cNvSpPr/>
          <p:nvPr/>
        </p:nvSpPr>
        <p:spPr>
          <a:xfrm>
            <a:off x="398221" y="6214135"/>
            <a:ext cx="4178862" cy="177429"/>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 xmlns:p14="http://schemas.microsoft.com/office/powerpoint/2010/main" val="4229240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Θέση εικόνας 27" descr="Μολύβι επάνω σε σχέδιο κτιρίου"/>
          <p:cNvPicPr>
            <a:picLocks noGrp="1" noChangeAspect="1"/>
          </p:cNvPicPr>
          <p:nvPr>
            <p:ph type="pic" sz="quarter" idx="42"/>
          </p:nvPr>
        </p:nvPicPr>
        <p:blipFill>
          <a:blip r:embed="rId3"/>
          <a:stretch>
            <a:fillRect/>
          </a:stretch>
        </p:blipFill>
        <p:spPr>
          <a:xfrm>
            <a:off x="3023850" y="1981486"/>
            <a:ext cx="1476000" cy="1476000"/>
          </a:xfrm>
        </p:spPr>
      </p:pic>
      <p:pic>
        <p:nvPicPr>
          <p:cNvPr id="40" name="Γραφικό 39" descr="Βιβλία"/>
          <p:cNvPicPr>
            <a:picLocks noChangeAspect="1"/>
          </p:cNvPicPr>
          <p:nvPr/>
        </p:nvPicPr>
        <p:blipFill>
          <a:blip r:embed="rId4"/>
          <a:stretch>
            <a:fillRect/>
          </a:stretch>
        </p:blipFill>
        <p:spPr>
          <a:xfrm>
            <a:off x="5111894" y="897705"/>
            <a:ext cx="687003" cy="687003"/>
          </a:xfrm>
          <a:prstGeom prst="rect">
            <a:avLst/>
          </a:prstGeom>
        </p:spPr>
      </p:pic>
      <p:sp>
        <p:nvSpPr>
          <p:cNvPr id="7" name="Θέση κειμένου 6"/>
          <p:cNvSpPr>
            <a:spLocks noGrp="1"/>
          </p:cNvSpPr>
          <p:nvPr>
            <p:ph type="body" sz="quarter" idx="33"/>
          </p:nvPr>
        </p:nvSpPr>
        <p:spPr/>
        <p:txBody>
          <a:bodyPr rtlCol="0"/>
          <a:lstStyle/>
          <a:p>
            <a:r>
              <a:rPr lang="el-GR" b="1" dirty="0"/>
              <a:t>Εξουσία</a:t>
            </a:r>
          </a:p>
        </p:txBody>
      </p:sp>
      <p:pic>
        <p:nvPicPr>
          <p:cNvPr id="30" name="Θέση εικόνας 29" descr="γωνιακή προβολή ουρανοξύστη από το έδαφος"/>
          <p:cNvPicPr>
            <a:picLocks noGrp="1" noChangeAspect="1"/>
          </p:cNvPicPr>
          <p:nvPr>
            <p:ph type="pic" sz="quarter" idx="43"/>
          </p:nvPr>
        </p:nvPicPr>
        <p:blipFill>
          <a:blip r:embed="rId5"/>
          <a:stretch>
            <a:fillRect/>
          </a:stretch>
        </p:blipFill>
        <p:spPr>
          <a:xfrm>
            <a:off x="5363900" y="1981485"/>
            <a:ext cx="1475999" cy="1475999"/>
          </a:xfrm>
        </p:spPr>
      </p:pic>
      <p:sp>
        <p:nvSpPr>
          <p:cNvPr id="9" name="Θέση κειμένου 8"/>
          <p:cNvSpPr>
            <a:spLocks noGrp="1"/>
          </p:cNvSpPr>
          <p:nvPr>
            <p:ph type="body" sz="quarter" idx="35"/>
          </p:nvPr>
        </p:nvSpPr>
        <p:spPr>
          <a:xfrm>
            <a:off x="5111750" y="3971291"/>
            <a:ext cx="1979930" cy="587342"/>
          </a:xfrm>
        </p:spPr>
        <p:txBody>
          <a:bodyPr rtlCol="0"/>
          <a:lstStyle/>
          <a:p>
            <a:r>
              <a:rPr lang="el-GR" b="1" dirty="0"/>
              <a:t>Ευθύνη</a:t>
            </a:r>
          </a:p>
        </p:txBody>
      </p:sp>
      <p:pic>
        <p:nvPicPr>
          <p:cNvPr id="32" name="Θέση εικόνας 31" descr="εναέρια προβολή δικτύου αυτοκινητοδρόμων σε μεγάλη πόλη"/>
          <p:cNvPicPr>
            <a:picLocks noGrp="1" noChangeAspect="1"/>
          </p:cNvPicPr>
          <p:nvPr>
            <p:ph type="pic" sz="quarter" idx="44"/>
          </p:nvPr>
        </p:nvPicPr>
        <p:blipFill>
          <a:blip r:embed="rId6"/>
          <a:stretch>
            <a:fillRect/>
          </a:stretch>
        </p:blipFill>
        <p:spPr>
          <a:xfrm>
            <a:off x="7703950" y="1981486"/>
            <a:ext cx="1476000" cy="1476000"/>
          </a:xfrm>
        </p:spPr>
      </p:pic>
      <p:pic>
        <p:nvPicPr>
          <p:cNvPr id="45" name="Γραφικό 44" descr="Φοίνικας"/>
          <p:cNvPicPr>
            <a:picLocks noChangeAspect="1"/>
          </p:cNvPicPr>
          <p:nvPr/>
        </p:nvPicPr>
        <p:blipFill>
          <a:blip r:embed="rId7"/>
          <a:stretch>
            <a:fillRect/>
          </a:stretch>
        </p:blipFill>
        <p:spPr>
          <a:xfrm>
            <a:off x="9834373" y="863355"/>
            <a:ext cx="755703" cy="755703"/>
          </a:xfrm>
          <a:prstGeom prst="rect">
            <a:avLst/>
          </a:prstGeom>
        </p:spPr>
      </p:pic>
      <p:sp>
        <p:nvSpPr>
          <p:cNvPr id="11" name="Θέση κειμένου 10"/>
          <p:cNvSpPr>
            <a:spLocks noGrp="1"/>
          </p:cNvSpPr>
          <p:nvPr>
            <p:ph type="body" sz="quarter" idx="37"/>
          </p:nvPr>
        </p:nvSpPr>
        <p:spPr>
          <a:xfrm>
            <a:off x="7451950" y="3969303"/>
            <a:ext cx="1980000" cy="360000"/>
          </a:xfrm>
        </p:spPr>
        <p:txBody>
          <a:bodyPr rtlCol="0"/>
          <a:lstStyle/>
          <a:p>
            <a:r>
              <a:rPr lang="el-GR" b="1" dirty="0"/>
              <a:t>Γραμμική εξουσία</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55</a:t>
            </a:fld>
            <a:endParaRPr lang="el-GR" dirty="0"/>
          </a:p>
        </p:txBody>
      </p:sp>
      <p:grpSp>
        <p:nvGrpSpPr>
          <p:cNvPr id="48" name="Γραφικό 20" descr="Επανάληψη"/>
          <p:cNvGrpSpPr/>
          <p:nvPr/>
        </p:nvGrpSpPr>
        <p:grpSpPr>
          <a:xfrm>
            <a:off x="1137920" y="2378710"/>
            <a:ext cx="657860" cy="679450"/>
            <a:chOff x="2792404" y="2595563"/>
            <a:chExt cx="914400" cy="914400"/>
          </a:xfrm>
          <a:solidFill>
            <a:schemeClr val="bg1"/>
          </a:solidFill>
        </p:grpSpPr>
        <p:sp>
          <p:nvSpPr>
            <p:cNvPr id="49" name="Ελεύθερη σχεδίαση: Σχήμα 24"/>
            <p:cNvSpPr/>
            <p:nvPr/>
          </p:nvSpPr>
          <p:spPr>
            <a:xfrm>
              <a:off x="2801453" y="2693194"/>
              <a:ext cx="771525" cy="457200"/>
            </a:xfrm>
            <a:custGeom>
              <a:avLst/>
              <a:gdLst>
                <a:gd name="connsiteX0" fmla="*/ 190024 w 771525"/>
                <a:gd name="connsiteY0" fmla="*/ 451009 h 457200"/>
                <a:gd name="connsiteX1" fmla="*/ 372904 w 771525"/>
                <a:gd name="connsiteY1" fmla="*/ 268129 h 457200"/>
                <a:gd name="connsiteX2" fmla="*/ 270986 w 771525"/>
                <a:gd name="connsiteY2" fmla="*/ 268129 h 457200"/>
                <a:gd name="connsiteX3" fmla="*/ 450056 w 771525"/>
                <a:gd name="connsiteY3" fmla="*/ 158591 h 457200"/>
                <a:gd name="connsiteX4" fmla="*/ 582454 w 771525"/>
                <a:gd name="connsiteY4" fmla="*/ 209074 h 457200"/>
                <a:gd name="connsiteX5" fmla="*/ 768191 w 771525"/>
                <a:gd name="connsiteY5" fmla="*/ 209074 h 457200"/>
                <a:gd name="connsiteX6" fmla="*/ 450056 w 771525"/>
                <a:gd name="connsiteY6" fmla="*/ 7144 h 457200"/>
                <a:gd name="connsiteX7" fmla="*/ 110014 w 771525"/>
                <a:gd name="connsiteY7" fmla="*/ 268129 h 457200"/>
                <a:gd name="connsiteX8" fmla="*/ 7144 w 771525"/>
                <a:gd name="connsiteY8" fmla="*/ 268129 h 457200"/>
                <a:gd name="connsiteX9" fmla="*/ 190024 w 771525"/>
                <a:gd name="connsiteY9" fmla="*/ 45100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25" h="457200">
                  <a:moveTo>
                    <a:pt x="190024" y="451009"/>
                  </a:moveTo>
                  <a:lnTo>
                    <a:pt x="372904" y="268129"/>
                  </a:lnTo>
                  <a:lnTo>
                    <a:pt x="270986" y="268129"/>
                  </a:lnTo>
                  <a:cubicBezTo>
                    <a:pt x="304324" y="203359"/>
                    <a:pt x="371951" y="158591"/>
                    <a:pt x="450056" y="158591"/>
                  </a:cubicBezTo>
                  <a:cubicBezTo>
                    <a:pt x="500539" y="158591"/>
                    <a:pt x="547211" y="177641"/>
                    <a:pt x="582454" y="209074"/>
                  </a:cubicBezTo>
                  <a:lnTo>
                    <a:pt x="768191" y="209074"/>
                  </a:lnTo>
                  <a:cubicBezTo>
                    <a:pt x="711994" y="89059"/>
                    <a:pt x="590074" y="7144"/>
                    <a:pt x="450056" y="7144"/>
                  </a:cubicBezTo>
                  <a:cubicBezTo>
                    <a:pt x="287179" y="7144"/>
                    <a:pt x="150019" y="117634"/>
                    <a:pt x="110014" y="268129"/>
                  </a:cubicBezTo>
                  <a:lnTo>
                    <a:pt x="7144" y="268129"/>
                  </a:lnTo>
                  <a:lnTo>
                    <a:pt x="190024" y="451009"/>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0" name="Ελεύθερη σχεδίαση: Σχήμα 25"/>
            <p:cNvSpPr/>
            <p:nvPr/>
          </p:nvSpPr>
          <p:spPr>
            <a:xfrm>
              <a:off x="2925278" y="2954179"/>
              <a:ext cx="771525" cy="457200"/>
            </a:xfrm>
            <a:custGeom>
              <a:avLst/>
              <a:gdLst>
                <a:gd name="connsiteX0" fmla="*/ 768191 w 771525"/>
                <a:gd name="connsiteY0" fmla="*/ 190024 h 457200"/>
                <a:gd name="connsiteX1" fmla="*/ 585311 w 771525"/>
                <a:gd name="connsiteY1" fmla="*/ 7144 h 457200"/>
                <a:gd name="connsiteX2" fmla="*/ 402431 w 771525"/>
                <a:gd name="connsiteY2" fmla="*/ 190024 h 457200"/>
                <a:gd name="connsiteX3" fmla="*/ 505301 w 771525"/>
                <a:gd name="connsiteY3" fmla="*/ 190024 h 457200"/>
                <a:gd name="connsiteX4" fmla="*/ 326231 w 771525"/>
                <a:gd name="connsiteY4" fmla="*/ 299561 h 457200"/>
                <a:gd name="connsiteX5" fmla="*/ 193834 w 771525"/>
                <a:gd name="connsiteY5" fmla="*/ 249079 h 457200"/>
                <a:gd name="connsiteX6" fmla="*/ 7144 w 771525"/>
                <a:gd name="connsiteY6" fmla="*/ 249079 h 457200"/>
                <a:gd name="connsiteX7" fmla="*/ 326231 w 771525"/>
                <a:gd name="connsiteY7" fmla="*/ 451009 h 457200"/>
                <a:gd name="connsiteX8" fmla="*/ 666274 w 771525"/>
                <a:gd name="connsiteY8" fmla="*/ 190024 h 457200"/>
                <a:gd name="connsiteX9" fmla="*/ 768191 w 771525"/>
                <a:gd name="connsiteY9" fmla="*/ 19002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25" h="457200">
                  <a:moveTo>
                    <a:pt x="768191" y="190024"/>
                  </a:moveTo>
                  <a:lnTo>
                    <a:pt x="585311" y="7144"/>
                  </a:lnTo>
                  <a:lnTo>
                    <a:pt x="402431" y="190024"/>
                  </a:lnTo>
                  <a:lnTo>
                    <a:pt x="505301" y="190024"/>
                  </a:lnTo>
                  <a:cubicBezTo>
                    <a:pt x="471964" y="254794"/>
                    <a:pt x="404336" y="299561"/>
                    <a:pt x="326231" y="299561"/>
                  </a:cubicBezTo>
                  <a:cubicBezTo>
                    <a:pt x="275749" y="299561"/>
                    <a:pt x="229076" y="280511"/>
                    <a:pt x="193834" y="249079"/>
                  </a:cubicBezTo>
                  <a:lnTo>
                    <a:pt x="7144" y="249079"/>
                  </a:lnTo>
                  <a:cubicBezTo>
                    <a:pt x="64294" y="369094"/>
                    <a:pt x="185261" y="451009"/>
                    <a:pt x="326231" y="451009"/>
                  </a:cubicBezTo>
                  <a:cubicBezTo>
                    <a:pt x="489109" y="451009"/>
                    <a:pt x="626269" y="340519"/>
                    <a:pt x="666274" y="190024"/>
                  </a:cubicBezTo>
                  <a:lnTo>
                    <a:pt x="768191" y="190024"/>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sp>
        <p:nvSpPr>
          <p:cNvPr id="55" name="TextBox 37"/>
          <p:cNvSpPr txBox="1"/>
          <p:nvPr/>
        </p:nvSpPr>
        <p:spPr>
          <a:xfrm>
            <a:off x="9678437" y="6073017"/>
            <a:ext cx="1571673"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42" name="Θέση κειμένου 6">
            <a:extLst>
              <a:ext uri="{FF2B5EF4-FFF2-40B4-BE49-F238E27FC236}">
                <a16:creationId xmlns="" xmlns:a16="http://schemas.microsoft.com/office/drawing/2014/main" id="{A42245E7-BCE9-4E7A-BA54-15AAEDB0BCD0}"/>
              </a:ext>
            </a:extLst>
          </p:cNvPr>
          <p:cNvSpPr txBox="1">
            <a:spLocks/>
          </p:cNvSpPr>
          <p:nvPr/>
        </p:nvSpPr>
        <p:spPr>
          <a:xfrm>
            <a:off x="2665431" y="4626020"/>
            <a:ext cx="2156257"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0" algn="ctr">
              <a:buNone/>
            </a:pPr>
            <a:r>
              <a:rPr lang="el-GR" dirty="0"/>
              <a:t>Το εγγενές δικαίωμα κάθε ατόμου σε διοικητική θέση να δίνει εντολές και να απαιτεί την εκτέλεσή τους </a:t>
            </a:r>
          </a:p>
        </p:txBody>
      </p:sp>
      <p:sp>
        <p:nvSpPr>
          <p:cNvPr id="54" name="Θέση κειμένου 6">
            <a:extLst>
              <a:ext uri="{FF2B5EF4-FFF2-40B4-BE49-F238E27FC236}">
                <a16:creationId xmlns="" xmlns:a16="http://schemas.microsoft.com/office/drawing/2014/main" id="{AD81BD1F-6CFF-4947-809D-08862EFBA32E}"/>
              </a:ext>
            </a:extLst>
          </p:cNvPr>
          <p:cNvSpPr txBox="1">
            <a:spLocks/>
          </p:cNvSpPr>
          <p:nvPr/>
        </p:nvSpPr>
        <p:spPr>
          <a:xfrm>
            <a:off x="5105014" y="4628014"/>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Η υποχρέωση να παράγεις το έργο που σου έχει ανατεθεί </a:t>
            </a:r>
          </a:p>
        </p:txBody>
      </p:sp>
      <p:sp>
        <p:nvSpPr>
          <p:cNvPr id="63" name="Θέση κειμένου 6">
            <a:extLst>
              <a:ext uri="{FF2B5EF4-FFF2-40B4-BE49-F238E27FC236}">
                <a16:creationId xmlns="" xmlns:a16="http://schemas.microsoft.com/office/drawing/2014/main" id="{F7F346D1-A7AE-4FB8-BF32-BF1E6E322F8C}"/>
              </a:ext>
            </a:extLst>
          </p:cNvPr>
          <p:cNvSpPr txBox="1">
            <a:spLocks/>
          </p:cNvSpPr>
          <p:nvPr/>
        </p:nvSpPr>
        <p:spPr>
          <a:xfrm>
            <a:off x="7362859" y="4626020"/>
            <a:ext cx="2156257" cy="179997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Η εξουσία εξουσιοδοτεί τον μάνατζερ να κατευθύνει το έργο κάποιου υφισταμένου</a:t>
            </a:r>
          </a:p>
        </p:txBody>
      </p:sp>
      <p:sp>
        <p:nvSpPr>
          <p:cNvPr id="22" name="Γραφικό 20" descr="Συνδετήρας">
            <a:extLst>
              <a:ext uri="{FF2B5EF4-FFF2-40B4-BE49-F238E27FC236}">
                <a16:creationId xmlns="" xmlns:a16="http://schemas.microsoft.com/office/drawing/2014/main" id="{2DD12F36-2DCD-4306-8AFC-4815ABB9BE90}"/>
              </a:ext>
            </a:extLst>
          </p:cNvPr>
          <p:cNvSpPr/>
          <p:nvPr/>
        </p:nvSpPr>
        <p:spPr>
          <a:xfrm>
            <a:off x="5923212" y="2436940"/>
            <a:ext cx="343605" cy="708080"/>
          </a:xfrm>
          <a:custGeom>
            <a:avLst/>
            <a:gdLst>
              <a:gd name="connsiteX0" fmla="*/ 188119 w 371475"/>
              <a:gd name="connsiteY0" fmla="*/ 807244 h 809625"/>
              <a:gd name="connsiteX1" fmla="*/ 7144 w 371475"/>
              <a:gd name="connsiteY1" fmla="*/ 626269 h 809625"/>
              <a:gd name="connsiteX2" fmla="*/ 7144 w 371475"/>
              <a:gd name="connsiteY2" fmla="*/ 140494 h 809625"/>
              <a:gd name="connsiteX3" fmla="*/ 140494 w 371475"/>
              <a:gd name="connsiteY3" fmla="*/ 7144 h 809625"/>
              <a:gd name="connsiteX4" fmla="*/ 273844 w 371475"/>
              <a:gd name="connsiteY4" fmla="*/ 140494 h 809625"/>
              <a:gd name="connsiteX5" fmla="*/ 273844 w 371475"/>
              <a:gd name="connsiteY5" fmla="*/ 588169 h 809625"/>
              <a:gd name="connsiteX6" fmla="*/ 188119 w 371475"/>
              <a:gd name="connsiteY6" fmla="*/ 673894 h 809625"/>
              <a:gd name="connsiteX7" fmla="*/ 102394 w 371475"/>
              <a:gd name="connsiteY7" fmla="*/ 588169 h 809625"/>
              <a:gd name="connsiteX8" fmla="*/ 102394 w 371475"/>
              <a:gd name="connsiteY8" fmla="*/ 359569 h 809625"/>
              <a:gd name="connsiteX9" fmla="*/ 159544 w 371475"/>
              <a:gd name="connsiteY9" fmla="*/ 359569 h 809625"/>
              <a:gd name="connsiteX10" fmla="*/ 159544 w 371475"/>
              <a:gd name="connsiteY10" fmla="*/ 588169 h 809625"/>
              <a:gd name="connsiteX11" fmla="*/ 188119 w 371475"/>
              <a:gd name="connsiteY11" fmla="*/ 616744 h 809625"/>
              <a:gd name="connsiteX12" fmla="*/ 216694 w 371475"/>
              <a:gd name="connsiteY12" fmla="*/ 588169 h 809625"/>
              <a:gd name="connsiteX13" fmla="*/ 216694 w 371475"/>
              <a:gd name="connsiteY13" fmla="*/ 140494 h 809625"/>
              <a:gd name="connsiteX14" fmla="*/ 140494 w 371475"/>
              <a:gd name="connsiteY14" fmla="*/ 64294 h 809625"/>
              <a:gd name="connsiteX15" fmla="*/ 64294 w 371475"/>
              <a:gd name="connsiteY15" fmla="*/ 140494 h 809625"/>
              <a:gd name="connsiteX16" fmla="*/ 64294 w 371475"/>
              <a:gd name="connsiteY16" fmla="*/ 626269 h 809625"/>
              <a:gd name="connsiteX17" fmla="*/ 188119 w 371475"/>
              <a:gd name="connsiteY17" fmla="*/ 750094 h 809625"/>
              <a:gd name="connsiteX18" fmla="*/ 311944 w 371475"/>
              <a:gd name="connsiteY18" fmla="*/ 626269 h 809625"/>
              <a:gd name="connsiteX19" fmla="*/ 311944 w 371475"/>
              <a:gd name="connsiteY19" fmla="*/ 426244 h 809625"/>
              <a:gd name="connsiteX20" fmla="*/ 369094 w 371475"/>
              <a:gd name="connsiteY20" fmla="*/ 426244 h 809625"/>
              <a:gd name="connsiteX21" fmla="*/ 369094 w 371475"/>
              <a:gd name="connsiteY21" fmla="*/ 626269 h 809625"/>
              <a:gd name="connsiteX22" fmla="*/ 188119 w 371475"/>
              <a:gd name="connsiteY22" fmla="*/ 807244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1475" h="809625">
                <a:moveTo>
                  <a:pt x="188119" y="807244"/>
                </a:moveTo>
                <a:cubicBezTo>
                  <a:pt x="88106" y="807244"/>
                  <a:pt x="7144" y="726281"/>
                  <a:pt x="7144" y="626269"/>
                </a:cubicBezTo>
                <a:lnTo>
                  <a:pt x="7144" y="140494"/>
                </a:lnTo>
                <a:cubicBezTo>
                  <a:pt x="7144" y="67151"/>
                  <a:pt x="67151" y="7144"/>
                  <a:pt x="140494" y="7144"/>
                </a:cubicBezTo>
                <a:cubicBezTo>
                  <a:pt x="213836" y="7144"/>
                  <a:pt x="273844" y="67151"/>
                  <a:pt x="273844" y="140494"/>
                </a:cubicBezTo>
                <a:lnTo>
                  <a:pt x="273844" y="588169"/>
                </a:lnTo>
                <a:cubicBezTo>
                  <a:pt x="273844" y="635794"/>
                  <a:pt x="235744" y="673894"/>
                  <a:pt x="188119" y="673894"/>
                </a:cubicBezTo>
                <a:cubicBezTo>
                  <a:pt x="140494" y="673894"/>
                  <a:pt x="102394" y="635794"/>
                  <a:pt x="102394" y="588169"/>
                </a:cubicBezTo>
                <a:lnTo>
                  <a:pt x="102394" y="359569"/>
                </a:lnTo>
                <a:lnTo>
                  <a:pt x="159544" y="359569"/>
                </a:lnTo>
                <a:lnTo>
                  <a:pt x="159544" y="588169"/>
                </a:lnTo>
                <a:cubicBezTo>
                  <a:pt x="159544" y="604361"/>
                  <a:pt x="171926" y="616744"/>
                  <a:pt x="188119" y="616744"/>
                </a:cubicBezTo>
                <a:cubicBezTo>
                  <a:pt x="204311" y="616744"/>
                  <a:pt x="216694" y="604361"/>
                  <a:pt x="216694" y="588169"/>
                </a:cubicBezTo>
                <a:lnTo>
                  <a:pt x="216694" y="140494"/>
                </a:lnTo>
                <a:cubicBezTo>
                  <a:pt x="216694" y="98584"/>
                  <a:pt x="182404" y="64294"/>
                  <a:pt x="140494" y="64294"/>
                </a:cubicBezTo>
                <a:cubicBezTo>
                  <a:pt x="98584" y="64294"/>
                  <a:pt x="64294" y="98584"/>
                  <a:pt x="64294" y="140494"/>
                </a:cubicBezTo>
                <a:lnTo>
                  <a:pt x="64294" y="626269"/>
                </a:lnTo>
                <a:cubicBezTo>
                  <a:pt x="64294" y="694849"/>
                  <a:pt x="119539" y="750094"/>
                  <a:pt x="188119" y="750094"/>
                </a:cubicBezTo>
                <a:cubicBezTo>
                  <a:pt x="256699" y="750094"/>
                  <a:pt x="311944" y="694849"/>
                  <a:pt x="311944" y="626269"/>
                </a:cubicBezTo>
                <a:lnTo>
                  <a:pt x="311944" y="426244"/>
                </a:lnTo>
                <a:lnTo>
                  <a:pt x="369094" y="426244"/>
                </a:lnTo>
                <a:lnTo>
                  <a:pt x="369094" y="626269"/>
                </a:lnTo>
                <a:cubicBezTo>
                  <a:pt x="369094" y="726281"/>
                  <a:pt x="288131" y="807244"/>
                  <a:pt x="188119" y="807244"/>
                </a:cubicBezTo>
                <a:close/>
              </a:path>
            </a:pathLst>
          </a:custGeom>
          <a:solidFill>
            <a:schemeClr val="bg1"/>
          </a:solidFill>
          <a:ln w="9525" cap="flat">
            <a:noFill/>
            <a:prstDash val="solid"/>
            <a:miter/>
          </a:ln>
        </p:spPr>
        <p:txBody>
          <a:bodyPr rtlCol="0" anchor="ctr"/>
          <a:lstStyle/>
          <a:p>
            <a:endParaRPr lang="el-GR"/>
          </a:p>
        </p:txBody>
      </p:sp>
      <p:grpSp>
        <p:nvGrpSpPr>
          <p:cNvPr id="38" name="Γραφικό 36" descr="Χρήστες">
            <a:extLst>
              <a:ext uri="{FF2B5EF4-FFF2-40B4-BE49-F238E27FC236}">
                <a16:creationId xmlns="" xmlns:a16="http://schemas.microsoft.com/office/drawing/2014/main" id="{09AE42AD-CC9E-430F-AFAB-EB06D28737A9}"/>
              </a:ext>
            </a:extLst>
          </p:cNvPr>
          <p:cNvGrpSpPr/>
          <p:nvPr/>
        </p:nvGrpSpPr>
        <p:grpSpPr>
          <a:xfrm>
            <a:off x="8004638" y="2310322"/>
            <a:ext cx="874622" cy="967322"/>
            <a:chOff x="5638800" y="2971800"/>
            <a:chExt cx="914400" cy="914400"/>
          </a:xfrm>
          <a:solidFill>
            <a:schemeClr val="bg1"/>
          </a:solidFill>
        </p:grpSpPr>
        <p:sp>
          <p:nvSpPr>
            <p:cNvPr id="39" name="Ελεύθερη σχεδίαση: Σχήμα 38">
              <a:extLst>
                <a:ext uri="{FF2B5EF4-FFF2-40B4-BE49-F238E27FC236}">
                  <a16:creationId xmlns="" xmlns:a16="http://schemas.microsoft.com/office/drawing/2014/main" id="{D1D70428-7321-432F-B3B2-1009BD958D90}"/>
                </a:ext>
              </a:extLst>
            </p:cNvPr>
            <p:cNvSpPr/>
            <p:nvPr/>
          </p:nvSpPr>
          <p:spPr>
            <a:xfrm>
              <a:off x="5774531" y="3172301"/>
              <a:ext cx="180975" cy="180975"/>
            </a:xfrm>
            <a:custGeom>
              <a:avLst/>
              <a:gdLst>
                <a:gd name="connsiteX0" fmla="*/ 178594 w 180975"/>
                <a:gd name="connsiteY0" fmla="*/ 92869 h 180975"/>
                <a:gd name="connsiteX1" fmla="*/ 92869 w 180975"/>
                <a:gd name="connsiteY1" fmla="*/ 178594 h 180975"/>
                <a:gd name="connsiteX2" fmla="*/ 7144 w 180975"/>
                <a:gd name="connsiteY2" fmla="*/ 92869 h 180975"/>
                <a:gd name="connsiteX3" fmla="*/ 92869 w 180975"/>
                <a:gd name="connsiteY3" fmla="*/ 7144 h 180975"/>
                <a:gd name="connsiteX4" fmla="*/ 178594 w 180975"/>
                <a:gd name="connsiteY4" fmla="*/ 92869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80975">
                  <a:moveTo>
                    <a:pt x="178594" y="92869"/>
                  </a:moveTo>
                  <a:cubicBezTo>
                    <a:pt x="178594" y="140213"/>
                    <a:pt x="140213" y="178594"/>
                    <a:pt x="92869" y="178594"/>
                  </a:cubicBezTo>
                  <a:cubicBezTo>
                    <a:pt x="45524" y="178594"/>
                    <a:pt x="7144" y="140213"/>
                    <a:pt x="7144" y="92869"/>
                  </a:cubicBezTo>
                  <a:cubicBezTo>
                    <a:pt x="7144" y="45524"/>
                    <a:pt x="45524" y="7144"/>
                    <a:pt x="92869" y="7144"/>
                  </a:cubicBezTo>
                  <a:cubicBezTo>
                    <a:pt x="140213" y="7144"/>
                    <a:pt x="178594" y="45524"/>
                    <a:pt x="178594" y="92869"/>
                  </a:cubicBezTo>
                  <a:close/>
                </a:path>
              </a:pathLst>
            </a:custGeom>
            <a:grpFill/>
            <a:ln w="9525" cap="flat">
              <a:noFill/>
              <a:prstDash val="solid"/>
              <a:miter/>
            </a:ln>
          </p:spPr>
          <p:txBody>
            <a:bodyPr rtlCol="0" anchor="ctr"/>
            <a:lstStyle/>
            <a:p>
              <a:endParaRPr lang="el-GR"/>
            </a:p>
          </p:txBody>
        </p:sp>
        <p:sp>
          <p:nvSpPr>
            <p:cNvPr id="43" name="Ελεύθερη σχεδίαση: Σχήμα 42">
              <a:extLst>
                <a:ext uri="{FF2B5EF4-FFF2-40B4-BE49-F238E27FC236}">
                  <a16:creationId xmlns="" xmlns:a16="http://schemas.microsoft.com/office/drawing/2014/main" id="{04DD2682-CD28-4720-8C5D-AE0B30FD9722}"/>
                </a:ext>
              </a:extLst>
            </p:cNvPr>
            <p:cNvSpPr/>
            <p:nvPr/>
          </p:nvSpPr>
          <p:spPr>
            <a:xfrm>
              <a:off x="6231731" y="3172301"/>
              <a:ext cx="180975" cy="180975"/>
            </a:xfrm>
            <a:custGeom>
              <a:avLst/>
              <a:gdLst>
                <a:gd name="connsiteX0" fmla="*/ 178594 w 180975"/>
                <a:gd name="connsiteY0" fmla="*/ 92869 h 180975"/>
                <a:gd name="connsiteX1" fmla="*/ 92869 w 180975"/>
                <a:gd name="connsiteY1" fmla="*/ 178594 h 180975"/>
                <a:gd name="connsiteX2" fmla="*/ 7144 w 180975"/>
                <a:gd name="connsiteY2" fmla="*/ 92869 h 180975"/>
                <a:gd name="connsiteX3" fmla="*/ 92869 w 180975"/>
                <a:gd name="connsiteY3" fmla="*/ 7144 h 180975"/>
                <a:gd name="connsiteX4" fmla="*/ 178594 w 180975"/>
                <a:gd name="connsiteY4" fmla="*/ 92869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80975">
                  <a:moveTo>
                    <a:pt x="178594" y="92869"/>
                  </a:moveTo>
                  <a:cubicBezTo>
                    <a:pt x="178594" y="140213"/>
                    <a:pt x="140213" y="178594"/>
                    <a:pt x="92869" y="178594"/>
                  </a:cubicBezTo>
                  <a:cubicBezTo>
                    <a:pt x="45524" y="178594"/>
                    <a:pt x="7144" y="140213"/>
                    <a:pt x="7144" y="92869"/>
                  </a:cubicBezTo>
                  <a:cubicBezTo>
                    <a:pt x="7144" y="45524"/>
                    <a:pt x="45524" y="7144"/>
                    <a:pt x="92869" y="7144"/>
                  </a:cubicBezTo>
                  <a:cubicBezTo>
                    <a:pt x="140213" y="7144"/>
                    <a:pt x="178594" y="45524"/>
                    <a:pt x="178594" y="92869"/>
                  </a:cubicBezTo>
                  <a:close/>
                </a:path>
              </a:pathLst>
            </a:custGeom>
            <a:grpFill/>
            <a:ln w="9525" cap="flat">
              <a:noFill/>
              <a:prstDash val="solid"/>
              <a:miter/>
            </a:ln>
          </p:spPr>
          <p:txBody>
            <a:bodyPr rtlCol="0" anchor="ctr"/>
            <a:lstStyle/>
            <a:p>
              <a:endParaRPr lang="el-GR"/>
            </a:p>
          </p:txBody>
        </p:sp>
        <p:sp>
          <p:nvSpPr>
            <p:cNvPr id="65" name="Ελεύθερη σχεδίαση: Σχήμα 64">
              <a:extLst>
                <a:ext uri="{FF2B5EF4-FFF2-40B4-BE49-F238E27FC236}">
                  <a16:creationId xmlns="" xmlns:a16="http://schemas.microsoft.com/office/drawing/2014/main" id="{B8E66D39-576C-4A35-B08A-6EB3E34D2746}"/>
                </a:ext>
              </a:extLst>
            </p:cNvPr>
            <p:cNvSpPr/>
            <p:nvPr/>
          </p:nvSpPr>
          <p:spPr>
            <a:xfrm>
              <a:off x="5917406" y="3499961"/>
              <a:ext cx="352425" cy="180975"/>
            </a:xfrm>
            <a:custGeom>
              <a:avLst/>
              <a:gdLst>
                <a:gd name="connsiteX0" fmla="*/ 350044 w 352425"/>
                <a:gd name="connsiteY0" fmla="*/ 178594 h 180975"/>
                <a:gd name="connsiteX1" fmla="*/ 350044 w 352425"/>
                <a:gd name="connsiteY1" fmla="*/ 92869 h 180975"/>
                <a:gd name="connsiteX2" fmla="*/ 332899 w 352425"/>
                <a:gd name="connsiteY2" fmla="*/ 58579 h 180975"/>
                <a:gd name="connsiteX3" fmla="*/ 249079 w 352425"/>
                <a:gd name="connsiteY3" fmla="*/ 18574 h 180975"/>
                <a:gd name="connsiteX4" fmla="*/ 178594 w 352425"/>
                <a:gd name="connsiteY4" fmla="*/ 7144 h 180975"/>
                <a:gd name="connsiteX5" fmla="*/ 108109 w 352425"/>
                <a:gd name="connsiteY5" fmla="*/ 18574 h 180975"/>
                <a:gd name="connsiteX6" fmla="*/ 24289 w 352425"/>
                <a:gd name="connsiteY6" fmla="*/ 58579 h 180975"/>
                <a:gd name="connsiteX7" fmla="*/ 7144 w 352425"/>
                <a:gd name="connsiteY7" fmla="*/ 92869 h 180975"/>
                <a:gd name="connsiteX8" fmla="*/ 7144 w 352425"/>
                <a:gd name="connsiteY8" fmla="*/ 178594 h 180975"/>
                <a:gd name="connsiteX9" fmla="*/ 350044 w 352425"/>
                <a:gd name="connsiteY9" fmla="*/ 1785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180975">
                  <a:moveTo>
                    <a:pt x="350044" y="178594"/>
                  </a:moveTo>
                  <a:lnTo>
                    <a:pt x="350044" y="92869"/>
                  </a:lnTo>
                  <a:cubicBezTo>
                    <a:pt x="350044" y="79534"/>
                    <a:pt x="344329" y="66199"/>
                    <a:pt x="332899" y="58579"/>
                  </a:cubicBezTo>
                  <a:cubicBezTo>
                    <a:pt x="310039" y="39529"/>
                    <a:pt x="279559" y="26194"/>
                    <a:pt x="249079" y="18574"/>
                  </a:cubicBezTo>
                  <a:cubicBezTo>
                    <a:pt x="228124" y="12859"/>
                    <a:pt x="203359" y="7144"/>
                    <a:pt x="178594" y="7144"/>
                  </a:cubicBezTo>
                  <a:cubicBezTo>
                    <a:pt x="155734" y="7144"/>
                    <a:pt x="130969" y="10954"/>
                    <a:pt x="108109" y="18574"/>
                  </a:cubicBezTo>
                  <a:cubicBezTo>
                    <a:pt x="77629" y="26194"/>
                    <a:pt x="49054" y="41434"/>
                    <a:pt x="24289" y="58579"/>
                  </a:cubicBezTo>
                  <a:cubicBezTo>
                    <a:pt x="12859" y="68104"/>
                    <a:pt x="7144" y="79534"/>
                    <a:pt x="7144" y="92869"/>
                  </a:cubicBezTo>
                  <a:lnTo>
                    <a:pt x="7144" y="178594"/>
                  </a:lnTo>
                  <a:lnTo>
                    <a:pt x="350044" y="178594"/>
                  </a:lnTo>
                  <a:close/>
                </a:path>
              </a:pathLst>
            </a:custGeom>
            <a:grpFill/>
            <a:ln w="9525" cap="flat">
              <a:noFill/>
              <a:prstDash val="solid"/>
              <a:miter/>
            </a:ln>
          </p:spPr>
          <p:txBody>
            <a:bodyPr rtlCol="0" anchor="ctr"/>
            <a:lstStyle/>
            <a:p>
              <a:endParaRPr lang="el-GR"/>
            </a:p>
          </p:txBody>
        </p:sp>
        <p:sp>
          <p:nvSpPr>
            <p:cNvPr id="66" name="Ελεύθερη σχεδίαση: Σχήμα 65">
              <a:extLst>
                <a:ext uri="{FF2B5EF4-FFF2-40B4-BE49-F238E27FC236}">
                  <a16:creationId xmlns="" xmlns:a16="http://schemas.microsoft.com/office/drawing/2014/main" id="{176B2894-3A81-42C8-B9AE-D53FAE0EAAC5}"/>
                </a:ext>
              </a:extLst>
            </p:cNvPr>
            <p:cNvSpPr/>
            <p:nvPr/>
          </p:nvSpPr>
          <p:spPr>
            <a:xfrm>
              <a:off x="6003131" y="3305651"/>
              <a:ext cx="180975" cy="180975"/>
            </a:xfrm>
            <a:custGeom>
              <a:avLst/>
              <a:gdLst>
                <a:gd name="connsiteX0" fmla="*/ 178594 w 180975"/>
                <a:gd name="connsiteY0" fmla="*/ 92869 h 180975"/>
                <a:gd name="connsiteX1" fmla="*/ 92869 w 180975"/>
                <a:gd name="connsiteY1" fmla="*/ 178594 h 180975"/>
                <a:gd name="connsiteX2" fmla="*/ 7144 w 180975"/>
                <a:gd name="connsiteY2" fmla="*/ 92869 h 180975"/>
                <a:gd name="connsiteX3" fmla="*/ 92869 w 180975"/>
                <a:gd name="connsiteY3" fmla="*/ 7144 h 180975"/>
                <a:gd name="connsiteX4" fmla="*/ 178594 w 180975"/>
                <a:gd name="connsiteY4" fmla="*/ 92869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80975">
                  <a:moveTo>
                    <a:pt x="178594" y="92869"/>
                  </a:moveTo>
                  <a:cubicBezTo>
                    <a:pt x="178594" y="140213"/>
                    <a:pt x="140213" y="178594"/>
                    <a:pt x="92869" y="178594"/>
                  </a:cubicBezTo>
                  <a:cubicBezTo>
                    <a:pt x="45524" y="178594"/>
                    <a:pt x="7144" y="140213"/>
                    <a:pt x="7144" y="92869"/>
                  </a:cubicBezTo>
                  <a:cubicBezTo>
                    <a:pt x="7144" y="45524"/>
                    <a:pt x="45524" y="7144"/>
                    <a:pt x="92869" y="7144"/>
                  </a:cubicBezTo>
                  <a:cubicBezTo>
                    <a:pt x="140213" y="7144"/>
                    <a:pt x="178594" y="45524"/>
                    <a:pt x="178594" y="92869"/>
                  </a:cubicBezTo>
                  <a:close/>
                </a:path>
              </a:pathLst>
            </a:custGeom>
            <a:grpFill/>
            <a:ln w="9525" cap="flat">
              <a:noFill/>
              <a:prstDash val="solid"/>
              <a:miter/>
            </a:ln>
          </p:spPr>
          <p:txBody>
            <a:bodyPr rtlCol="0" anchor="ctr"/>
            <a:lstStyle/>
            <a:p>
              <a:endParaRPr lang="el-GR"/>
            </a:p>
          </p:txBody>
        </p:sp>
        <p:sp>
          <p:nvSpPr>
            <p:cNvPr id="67" name="Ελεύθερη σχεδίαση: Σχήμα 66">
              <a:extLst>
                <a:ext uri="{FF2B5EF4-FFF2-40B4-BE49-F238E27FC236}">
                  <a16:creationId xmlns="" xmlns:a16="http://schemas.microsoft.com/office/drawing/2014/main" id="{F998EC28-50A3-49F0-923E-36372418B315}"/>
                </a:ext>
              </a:extLst>
            </p:cNvPr>
            <p:cNvSpPr/>
            <p:nvPr/>
          </p:nvSpPr>
          <p:spPr>
            <a:xfrm>
              <a:off x="6178391" y="3366611"/>
              <a:ext cx="323850" cy="180975"/>
            </a:xfrm>
            <a:custGeom>
              <a:avLst/>
              <a:gdLst>
                <a:gd name="connsiteX0" fmla="*/ 300514 w 323850"/>
                <a:gd name="connsiteY0" fmla="*/ 58579 h 180975"/>
                <a:gd name="connsiteX1" fmla="*/ 216694 w 323850"/>
                <a:gd name="connsiteY1" fmla="*/ 18574 h 180975"/>
                <a:gd name="connsiteX2" fmla="*/ 146209 w 323850"/>
                <a:gd name="connsiteY2" fmla="*/ 7144 h 180975"/>
                <a:gd name="connsiteX3" fmla="*/ 75724 w 323850"/>
                <a:gd name="connsiteY3" fmla="*/ 18574 h 180975"/>
                <a:gd name="connsiteX4" fmla="*/ 41434 w 323850"/>
                <a:gd name="connsiteY4" fmla="*/ 31909 h 180975"/>
                <a:gd name="connsiteX5" fmla="*/ 41434 w 323850"/>
                <a:gd name="connsiteY5" fmla="*/ 33814 h 180975"/>
                <a:gd name="connsiteX6" fmla="*/ 7144 w 323850"/>
                <a:gd name="connsiteY6" fmla="*/ 117634 h 180975"/>
                <a:gd name="connsiteX7" fmla="*/ 94774 w 323850"/>
                <a:gd name="connsiteY7" fmla="*/ 161449 h 180975"/>
                <a:gd name="connsiteX8" fmla="*/ 110014 w 323850"/>
                <a:gd name="connsiteY8" fmla="*/ 178594 h 180975"/>
                <a:gd name="connsiteX9" fmla="*/ 317659 w 323850"/>
                <a:gd name="connsiteY9" fmla="*/ 178594 h 180975"/>
                <a:gd name="connsiteX10" fmla="*/ 317659 w 323850"/>
                <a:gd name="connsiteY10" fmla="*/ 92869 h 180975"/>
                <a:gd name="connsiteX11" fmla="*/ 300514 w 323850"/>
                <a:gd name="connsiteY11" fmla="*/ 585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 h="180975">
                  <a:moveTo>
                    <a:pt x="300514" y="58579"/>
                  </a:moveTo>
                  <a:cubicBezTo>
                    <a:pt x="277654" y="39529"/>
                    <a:pt x="247174" y="26194"/>
                    <a:pt x="216694" y="18574"/>
                  </a:cubicBezTo>
                  <a:cubicBezTo>
                    <a:pt x="195739" y="12859"/>
                    <a:pt x="170974" y="7144"/>
                    <a:pt x="146209" y="7144"/>
                  </a:cubicBezTo>
                  <a:cubicBezTo>
                    <a:pt x="123349" y="7144"/>
                    <a:pt x="98584" y="10954"/>
                    <a:pt x="75724" y="18574"/>
                  </a:cubicBezTo>
                  <a:cubicBezTo>
                    <a:pt x="64294" y="22384"/>
                    <a:pt x="52864" y="26194"/>
                    <a:pt x="41434" y="31909"/>
                  </a:cubicBezTo>
                  <a:lnTo>
                    <a:pt x="41434" y="33814"/>
                  </a:lnTo>
                  <a:cubicBezTo>
                    <a:pt x="41434" y="66199"/>
                    <a:pt x="28099" y="96679"/>
                    <a:pt x="7144" y="117634"/>
                  </a:cubicBezTo>
                  <a:cubicBezTo>
                    <a:pt x="43339" y="129064"/>
                    <a:pt x="71914" y="144304"/>
                    <a:pt x="94774" y="161449"/>
                  </a:cubicBezTo>
                  <a:cubicBezTo>
                    <a:pt x="100489" y="167164"/>
                    <a:pt x="106204" y="170974"/>
                    <a:pt x="110014" y="178594"/>
                  </a:cubicBezTo>
                  <a:lnTo>
                    <a:pt x="317659" y="178594"/>
                  </a:lnTo>
                  <a:lnTo>
                    <a:pt x="317659" y="92869"/>
                  </a:lnTo>
                  <a:cubicBezTo>
                    <a:pt x="317659" y="79534"/>
                    <a:pt x="311944" y="66199"/>
                    <a:pt x="300514" y="58579"/>
                  </a:cubicBezTo>
                  <a:close/>
                </a:path>
              </a:pathLst>
            </a:custGeom>
            <a:grpFill/>
            <a:ln w="9525" cap="flat">
              <a:noFill/>
              <a:prstDash val="solid"/>
              <a:miter/>
            </a:ln>
          </p:spPr>
          <p:txBody>
            <a:bodyPr rtlCol="0" anchor="ctr"/>
            <a:lstStyle/>
            <a:p>
              <a:endParaRPr lang="el-GR"/>
            </a:p>
          </p:txBody>
        </p:sp>
        <p:sp>
          <p:nvSpPr>
            <p:cNvPr id="68" name="Ελεύθερη σχεδίαση: Σχήμα 67">
              <a:extLst>
                <a:ext uri="{FF2B5EF4-FFF2-40B4-BE49-F238E27FC236}">
                  <a16:creationId xmlns="" xmlns:a16="http://schemas.microsoft.com/office/drawing/2014/main" id="{E5DC528B-7AE2-458F-AD58-AE8B1D947AB6}"/>
                </a:ext>
              </a:extLst>
            </p:cNvPr>
            <p:cNvSpPr/>
            <p:nvPr/>
          </p:nvSpPr>
          <p:spPr>
            <a:xfrm>
              <a:off x="5688806" y="3366611"/>
              <a:ext cx="323850" cy="180975"/>
            </a:xfrm>
            <a:custGeom>
              <a:avLst/>
              <a:gdLst>
                <a:gd name="connsiteX0" fmla="*/ 230029 w 323850"/>
                <a:gd name="connsiteY0" fmla="*/ 161449 h 180975"/>
                <a:gd name="connsiteX1" fmla="*/ 230029 w 323850"/>
                <a:gd name="connsiteY1" fmla="*/ 161449 h 180975"/>
                <a:gd name="connsiteX2" fmla="*/ 317659 w 323850"/>
                <a:gd name="connsiteY2" fmla="*/ 117634 h 180975"/>
                <a:gd name="connsiteX3" fmla="*/ 283369 w 323850"/>
                <a:gd name="connsiteY3" fmla="*/ 33814 h 180975"/>
                <a:gd name="connsiteX4" fmla="*/ 283369 w 323850"/>
                <a:gd name="connsiteY4" fmla="*/ 30004 h 180975"/>
                <a:gd name="connsiteX5" fmla="*/ 249079 w 323850"/>
                <a:gd name="connsiteY5" fmla="*/ 18574 h 180975"/>
                <a:gd name="connsiteX6" fmla="*/ 178594 w 323850"/>
                <a:gd name="connsiteY6" fmla="*/ 7144 h 180975"/>
                <a:gd name="connsiteX7" fmla="*/ 108109 w 323850"/>
                <a:gd name="connsiteY7" fmla="*/ 18574 h 180975"/>
                <a:gd name="connsiteX8" fmla="*/ 24289 w 323850"/>
                <a:gd name="connsiteY8" fmla="*/ 58579 h 180975"/>
                <a:gd name="connsiteX9" fmla="*/ 7144 w 323850"/>
                <a:gd name="connsiteY9" fmla="*/ 92869 h 180975"/>
                <a:gd name="connsiteX10" fmla="*/ 7144 w 323850"/>
                <a:gd name="connsiteY10" fmla="*/ 178594 h 180975"/>
                <a:gd name="connsiteX11" fmla="*/ 212884 w 323850"/>
                <a:gd name="connsiteY11" fmla="*/ 178594 h 180975"/>
                <a:gd name="connsiteX12" fmla="*/ 230029 w 323850"/>
                <a:gd name="connsiteY12" fmla="*/ 16144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850" h="180975">
                  <a:moveTo>
                    <a:pt x="230029" y="161449"/>
                  </a:moveTo>
                  <a:lnTo>
                    <a:pt x="230029" y="161449"/>
                  </a:lnTo>
                  <a:cubicBezTo>
                    <a:pt x="256699" y="142399"/>
                    <a:pt x="287179" y="127159"/>
                    <a:pt x="317659" y="117634"/>
                  </a:cubicBezTo>
                  <a:cubicBezTo>
                    <a:pt x="296704" y="94774"/>
                    <a:pt x="283369" y="66199"/>
                    <a:pt x="283369" y="33814"/>
                  </a:cubicBezTo>
                  <a:cubicBezTo>
                    <a:pt x="283369" y="31909"/>
                    <a:pt x="283369" y="31909"/>
                    <a:pt x="283369" y="30004"/>
                  </a:cubicBezTo>
                  <a:cubicBezTo>
                    <a:pt x="271939" y="26194"/>
                    <a:pt x="260509" y="20479"/>
                    <a:pt x="249079" y="18574"/>
                  </a:cubicBezTo>
                  <a:cubicBezTo>
                    <a:pt x="228124" y="12859"/>
                    <a:pt x="203359" y="7144"/>
                    <a:pt x="178594" y="7144"/>
                  </a:cubicBezTo>
                  <a:cubicBezTo>
                    <a:pt x="155734" y="7144"/>
                    <a:pt x="130969" y="10954"/>
                    <a:pt x="108109" y="18574"/>
                  </a:cubicBezTo>
                  <a:cubicBezTo>
                    <a:pt x="77629" y="28099"/>
                    <a:pt x="49054" y="41434"/>
                    <a:pt x="24289" y="58579"/>
                  </a:cubicBezTo>
                  <a:cubicBezTo>
                    <a:pt x="12859" y="66199"/>
                    <a:pt x="7144" y="79534"/>
                    <a:pt x="7144" y="92869"/>
                  </a:cubicBezTo>
                  <a:lnTo>
                    <a:pt x="7144" y="178594"/>
                  </a:lnTo>
                  <a:lnTo>
                    <a:pt x="212884" y="178594"/>
                  </a:lnTo>
                  <a:cubicBezTo>
                    <a:pt x="218599" y="170974"/>
                    <a:pt x="222409" y="167164"/>
                    <a:pt x="230029" y="161449"/>
                  </a:cubicBezTo>
                  <a:close/>
                </a:path>
              </a:pathLst>
            </a:custGeom>
            <a:grpFill/>
            <a:ln w="9525" cap="flat">
              <a:noFill/>
              <a:prstDash val="solid"/>
              <a:miter/>
            </a:ln>
          </p:spPr>
          <p:txBody>
            <a:bodyPr rtlCol="0" anchor="ctr"/>
            <a:lstStyle/>
            <a:p>
              <a:endParaRPr lang="el-GR"/>
            </a:p>
          </p:txBody>
        </p:sp>
      </p:grpSp>
      <p:sp>
        <p:nvSpPr>
          <p:cNvPr id="35" name="Τίτλος 1">
            <a:extLst>
              <a:ext uri="{FF2B5EF4-FFF2-40B4-BE49-F238E27FC236}">
                <a16:creationId xmlns="" xmlns:a16="http://schemas.microsoft.com/office/drawing/2014/main" id="{9C4B745C-CB9B-484B-97F1-E3AE9015126A}"/>
              </a:ext>
            </a:extLst>
          </p:cNvPr>
          <p:cNvSpPr>
            <a:spLocks noGrp="1"/>
          </p:cNvSpPr>
          <p:nvPr>
            <p:ph type="title"/>
          </p:nvPr>
        </p:nvSpPr>
        <p:spPr>
          <a:xfrm>
            <a:off x="432000" y="432000"/>
            <a:ext cx="11340000" cy="432000"/>
          </a:xfrm>
        </p:spPr>
        <p:txBody>
          <a:bodyPr rtlCol="0"/>
          <a:lstStyle/>
          <a:p>
            <a:pPr algn="ctr"/>
            <a:r>
              <a:rPr lang="el-GR" b="1" dirty="0"/>
              <a:t>Εξουσία</a:t>
            </a:r>
            <a:endParaRPr lang="el-GR" dirty="0"/>
          </a:p>
        </p:txBody>
      </p:sp>
      <p:pic>
        <p:nvPicPr>
          <p:cNvPr id="36" name="Θέση εικόνας 25" descr="Κοντινή εικόνα εσωτερικού υλικού δόμησης">
            <a:extLst>
              <a:ext uri="{FF2B5EF4-FFF2-40B4-BE49-F238E27FC236}">
                <a16:creationId xmlns="" xmlns:a16="http://schemas.microsoft.com/office/drawing/2014/main" id="{6CD3959C-2421-4D39-92CF-29808509C01A}"/>
              </a:ext>
            </a:extLst>
          </p:cNvPr>
          <p:cNvPicPr>
            <a:picLocks noGrp="1" noChangeAspect="1"/>
          </p:cNvPicPr>
          <p:nvPr>
            <p:ph type="pic" sz="quarter" idx="41"/>
          </p:nvPr>
        </p:nvPicPr>
        <p:blipFill>
          <a:blip r:embed="rId8"/>
          <a:stretch>
            <a:fillRect/>
          </a:stretch>
        </p:blipFill>
        <p:spPr>
          <a:xfrm>
            <a:off x="683800" y="1981486"/>
            <a:ext cx="1476000" cy="1476000"/>
          </a:xfrm>
        </p:spPr>
      </p:pic>
      <p:sp>
        <p:nvSpPr>
          <p:cNvPr id="37" name="Θέση κειμένου 6">
            <a:extLst>
              <a:ext uri="{FF2B5EF4-FFF2-40B4-BE49-F238E27FC236}">
                <a16:creationId xmlns="" xmlns:a16="http://schemas.microsoft.com/office/drawing/2014/main" id="{147E3DDE-FECA-4217-8D7A-B243ED340B33}"/>
              </a:ext>
            </a:extLst>
          </p:cNvPr>
          <p:cNvSpPr txBox="1">
            <a:spLocks/>
          </p:cNvSpPr>
          <p:nvPr/>
        </p:nvSpPr>
        <p:spPr>
          <a:xfrm>
            <a:off x="521049" y="3969303"/>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dirty="0"/>
              <a:t>Αλυσίδα εντολών</a:t>
            </a:r>
          </a:p>
        </p:txBody>
      </p:sp>
      <p:sp>
        <p:nvSpPr>
          <p:cNvPr id="41" name="Θέση κειμένου 6">
            <a:extLst>
              <a:ext uri="{FF2B5EF4-FFF2-40B4-BE49-F238E27FC236}">
                <a16:creationId xmlns="" xmlns:a16="http://schemas.microsoft.com/office/drawing/2014/main" id="{F6267C40-831A-4F71-8E27-767A27353725}"/>
              </a:ext>
            </a:extLst>
          </p:cNvPr>
          <p:cNvSpPr txBox="1">
            <a:spLocks/>
          </p:cNvSpPr>
          <p:nvPr/>
        </p:nvSpPr>
        <p:spPr>
          <a:xfrm>
            <a:off x="521049" y="4626020"/>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Η γραμμή εξουσίας που εκτείνεται από τις ανώτερες βαθμίδες του οργανισμού έως τις κατώτερες, καθιστώντας σαφές ποιος δίνει αναφορά σε ποιον</a:t>
            </a:r>
          </a:p>
        </p:txBody>
      </p:sp>
      <p:pic>
        <p:nvPicPr>
          <p:cNvPr id="44" name="Θέση εικόνας 33" descr="εικόνα ουρανοξύστη διαμερισμάτων">
            <a:extLst>
              <a:ext uri="{FF2B5EF4-FFF2-40B4-BE49-F238E27FC236}">
                <a16:creationId xmlns="" xmlns:a16="http://schemas.microsoft.com/office/drawing/2014/main" id="{793BD7EC-4F7E-4124-A655-08DBC2BD6B28}"/>
              </a:ext>
            </a:extLst>
          </p:cNvPr>
          <p:cNvPicPr>
            <a:picLocks noGrp="1" noChangeAspect="1"/>
          </p:cNvPicPr>
          <p:nvPr>
            <p:ph type="pic" sz="quarter" idx="45"/>
          </p:nvPr>
        </p:nvPicPr>
        <p:blipFill>
          <a:blip r:embed="rId9"/>
          <a:stretch>
            <a:fillRect/>
          </a:stretch>
        </p:blipFill>
        <p:spPr>
          <a:xfrm>
            <a:off x="10044000" y="1981486"/>
            <a:ext cx="1476000" cy="1476000"/>
          </a:xfrm>
        </p:spPr>
      </p:pic>
      <p:sp>
        <p:nvSpPr>
          <p:cNvPr id="46" name="Θέση κειμένου 10">
            <a:extLst>
              <a:ext uri="{FF2B5EF4-FFF2-40B4-BE49-F238E27FC236}">
                <a16:creationId xmlns="" xmlns:a16="http://schemas.microsoft.com/office/drawing/2014/main" id="{6AEBA20A-2839-4B13-A786-D05D27527C65}"/>
              </a:ext>
            </a:extLst>
          </p:cNvPr>
          <p:cNvSpPr txBox="1">
            <a:spLocks/>
          </p:cNvSpPr>
          <p:nvPr/>
        </p:nvSpPr>
        <p:spPr>
          <a:xfrm>
            <a:off x="9792000" y="3955532"/>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dirty="0"/>
              <a:t>Επιτελική εξουσία</a:t>
            </a:r>
          </a:p>
        </p:txBody>
      </p:sp>
      <p:sp>
        <p:nvSpPr>
          <p:cNvPr id="47" name="Θέση κειμένου 6">
            <a:extLst>
              <a:ext uri="{FF2B5EF4-FFF2-40B4-BE49-F238E27FC236}">
                <a16:creationId xmlns="" xmlns:a16="http://schemas.microsoft.com/office/drawing/2014/main" id="{C6AB4959-A16D-4D02-AB0D-EDDD636214E4}"/>
              </a:ext>
            </a:extLst>
          </p:cNvPr>
          <p:cNvSpPr txBox="1">
            <a:spLocks/>
          </p:cNvSpPr>
          <p:nvPr/>
        </p:nvSpPr>
        <p:spPr>
          <a:xfrm>
            <a:off x="9678437" y="4626021"/>
            <a:ext cx="2385302" cy="179997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Θέσεις με κάποια εξουσία που δημιουργούνται για την υποστήριξη, συμβουλευτική και γενικότερα τη μείωση ορισμένων πληροφοριακών φορτίων</a:t>
            </a:r>
          </a:p>
        </p:txBody>
      </p:sp>
      <p:sp>
        <p:nvSpPr>
          <p:cNvPr id="13" name="Γραφικό 11" descr="Σύνδεση">
            <a:extLst>
              <a:ext uri="{FF2B5EF4-FFF2-40B4-BE49-F238E27FC236}">
                <a16:creationId xmlns="" xmlns:a16="http://schemas.microsoft.com/office/drawing/2014/main" id="{562D8595-D75B-4C81-A51C-C18F6837E51E}"/>
              </a:ext>
            </a:extLst>
          </p:cNvPr>
          <p:cNvSpPr/>
          <p:nvPr/>
        </p:nvSpPr>
        <p:spPr>
          <a:xfrm>
            <a:off x="1109490" y="2425844"/>
            <a:ext cx="666750" cy="666750"/>
          </a:xfrm>
          <a:custGeom>
            <a:avLst/>
            <a:gdLst>
              <a:gd name="connsiteX0" fmla="*/ 584387 w 666750"/>
              <a:gd name="connsiteY0" fmla="*/ 583674 h 666750"/>
              <a:gd name="connsiteX1" fmla="*/ 463420 w 666750"/>
              <a:gd name="connsiteY1" fmla="*/ 583674 h 666750"/>
              <a:gd name="connsiteX2" fmla="*/ 382457 w 666750"/>
              <a:gd name="connsiteY2" fmla="*/ 502711 h 666750"/>
              <a:gd name="connsiteX3" fmla="*/ 366265 w 666750"/>
              <a:gd name="connsiteY3" fmla="*/ 405556 h 666750"/>
              <a:gd name="connsiteX4" fmla="*/ 436750 w 666750"/>
              <a:gd name="connsiteY4" fmla="*/ 476041 h 666750"/>
              <a:gd name="connsiteX5" fmla="*/ 476755 w 666750"/>
              <a:gd name="connsiteY5" fmla="*/ 475089 h 666750"/>
              <a:gd name="connsiteX6" fmla="*/ 477707 w 666750"/>
              <a:gd name="connsiteY6" fmla="*/ 435084 h 666750"/>
              <a:gd name="connsiteX7" fmla="*/ 407222 w 666750"/>
              <a:gd name="connsiteY7" fmla="*/ 364599 h 666750"/>
              <a:gd name="connsiteX8" fmla="*/ 504377 w 666750"/>
              <a:gd name="connsiteY8" fmla="*/ 381744 h 666750"/>
              <a:gd name="connsiteX9" fmla="*/ 585340 w 666750"/>
              <a:gd name="connsiteY9" fmla="*/ 462706 h 666750"/>
              <a:gd name="connsiteX10" fmla="*/ 584387 w 666750"/>
              <a:gd name="connsiteY10" fmla="*/ 583674 h 666750"/>
              <a:gd name="connsiteX11" fmla="*/ 166240 w 666750"/>
              <a:gd name="connsiteY11" fmla="*/ 286494 h 666750"/>
              <a:gd name="connsiteX12" fmla="*/ 85277 w 666750"/>
              <a:gd name="connsiteY12" fmla="*/ 205531 h 666750"/>
              <a:gd name="connsiteX13" fmla="*/ 85277 w 666750"/>
              <a:gd name="connsiteY13" fmla="*/ 84564 h 666750"/>
              <a:gd name="connsiteX14" fmla="*/ 206245 w 666750"/>
              <a:gd name="connsiteY14" fmla="*/ 84564 h 666750"/>
              <a:gd name="connsiteX15" fmla="*/ 287207 w 666750"/>
              <a:gd name="connsiteY15" fmla="*/ 165526 h 666750"/>
              <a:gd name="connsiteX16" fmla="*/ 304352 w 666750"/>
              <a:gd name="connsiteY16" fmla="*/ 262681 h 666750"/>
              <a:gd name="connsiteX17" fmla="*/ 247202 w 666750"/>
              <a:gd name="connsiteY17" fmla="*/ 205531 h 666750"/>
              <a:gd name="connsiteX18" fmla="*/ 207197 w 666750"/>
              <a:gd name="connsiteY18" fmla="*/ 206484 h 666750"/>
              <a:gd name="connsiteX19" fmla="*/ 206245 w 666750"/>
              <a:gd name="connsiteY19" fmla="*/ 246489 h 666750"/>
              <a:gd name="connsiteX20" fmla="*/ 263395 w 666750"/>
              <a:gd name="connsiteY20" fmla="*/ 303639 h 666750"/>
              <a:gd name="connsiteX21" fmla="*/ 166240 w 666750"/>
              <a:gd name="connsiteY21" fmla="*/ 286494 h 666750"/>
              <a:gd name="connsiteX22" fmla="*/ 624392 w 666750"/>
              <a:gd name="connsiteY22" fmla="*/ 421749 h 666750"/>
              <a:gd name="connsiteX23" fmla="*/ 543430 w 666750"/>
              <a:gd name="connsiteY23" fmla="*/ 340786 h 666750"/>
              <a:gd name="connsiteX24" fmla="*/ 363407 w 666750"/>
              <a:gd name="connsiteY24" fmla="*/ 322689 h 666750"/>
              <a:gd name="connsiteX25" fmla="*/ 346262 w 666750"/>
              <a:gd name="connsiteY25" fmla="*/ 305544 h 666750"/>
              <a:gd name="connsiteX26" fmla="*/ 328165 w 666750"/>
              <a:gd name="connsiteY26" fmla="*/ 125521 h 666750"/>
              <a:gd name="connsiteX27" fmla="*/ 247202 w 666750"/>
              <a:gd name="connsiteY27" fmla="*/ 44559 h 666750"/>
              <a:gd name="connsiteX28" fmla="*/ 49082 w 666750"/>
              <a:gd name="connsiteY28" fmla="*/ 48369 h 666750"/>
              <a:gd name="connsiteX29" fmla="*/ 45272 w 666750"/>
              <a:gd name="connsiteY29" fmla="*/ 246489 h 666750"/>
              <a:gd name="connsiteX30" fmla="*/ 126235 w 666750"/>
              <a:gd name="connsiteY30" fmla="*/ 327451 h 666750"/>
              <a:gd name="connsiteX31" fmla="*/ 306257 w 666750"/>
              <a:gd name="connsiteY31" fmla="*/ 345549 h 666750"/>
              <a:gd name="connsiteX32" fmla="*/ 323402 w 666750"/>
              <a:gd name="connsiteY32" fmla="*/ 362694 h 666750"/>
              <a:gd name="connsiteX33" fmla="*/ 341500 w 666750"/>
              <a:gd name="connsiteY33" fmla="*/ 542716 h 666750"/>
              <a:gd name="connsiteX34" fmla="*/ 422462 w 666750"/>
              <a:gd name="connsiteY34" fmla="*/ 623679 h 666750"/>
              <a:gd name="connsiteX35" fmla="*/ 620582 w 666750"/>
              <a:gd name="connsiteY35" fmla="*/ 619869 h 666750"/>
              <a:gd name="connsiteX36" fmla="*/ 624392 w 666750"/>
              <a:gd name="connsiteY36" fmla="*/ 421749 h 666750"/>
              <a:gd name="connsiteX37" fmla="*/ 624392 w 666750"/>
              <a:gd name="connsiteY37" fmla="*/ 421749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6750" h="666750">
                <a:moveTo>
                  <a:pt x="584387" y="583674"/>
                </a:moveTo>
                <a:cubicBezTo>
                  <a:pt x="551050" y="617011"/>
                  <a:pt x="496757" y="617011"/>
                  <a:pt x="463420" y="583674"/>
                </a:cubicBezTo>
                <a:lnTo>
                  <a:pt x="382457" y="502711"/>
                </a:lnTo>
                <a:cubicBezTo>
                  <a:pt x="356740" y="476994"/>
                  <a:pt x="350072" y="437941"/>
                  <a:pt x="366265" y="405556"/>
                </a:cubicBezTo>
                <a:lnTo>
                  <a:pt x="436750" y="476041"/>
                </a:lnTo>
                <a:cubicBezTo>
                  <a:pt x="448180" y="486519"/>
                  <a:pt x="465325" y="486519"/>
                  <a:pt x="476755" y="475089"/>
                </a:cubicBezTo>
                <a:cubicBezTo>
                  <a:pt x="487232" y="464611"/>
                  <a:pt x="488185" y="446514"/>
                  <a:pt x="477707" y="435084"/>
                </a:cubicBezTo>
                <a:lnTo>
                  <a:pt x="407222" y="364599"/>
                </a:lnTo>
                <a:cubicBezTo>
                  <a:pt x="439607" y="349359"/>
                  <a:pt x="478660" y="356026"/>
                  <a:pt x="504377" y="381744"/>
                </a:cubicBezTo>
                <a:lnTo>
                  <a:pt x="585340" y="462706"/>
                </a:lnTo>
                <a:cubicBezTo>
                  <a:pt x="617725" y="496044"/>
                  <a:pt x="617725" y="549384"/>
                  <a:pt x="584387" y="583674"/>
                </a:cubicBezTo>
                <a:close/>
                <a:moveTo>
                  <a:pt x="166240" y="286494"/>
                </a:moveTo>
                <a:lnTo>
                  <a:pt x="85277" y="205531"/>
                </a:lnTo>
                <a:cubicBezTo>
                  <a:pt x="51940" y="172194"/>
                  <a:pt x="51940" y="117901"/>
                  <a:pt x="85277" y="84564"/>
                </a:cubicBezTo>
                <a:cubicBezTo>
                  <a:pt x="118615" y="51226"/>
                  <a:pt x="172907" y="51226"/>
                  <a:pt x="206245" y="84564"/>
                </a:cubicBezTo>
                <a:lnTo>
                  <a:pt x="287207" y="165526"/>
                </a:lnTo>
                <a:cubicBezTo>
                  <a:pt x="312925" y="191244"/>
                  <a:pt x="319592" y="230296"/>
                  <a:pt x="304352" y="262681"/>
                </a:cubicBezTo>
                <a:lnTo>
                  <a:pt x="247202" y="205531"/>
                </a:lnTo>
                <a:cubicBezTo>
                  <a:pt x="235772" y="195054"/>
                  <a:pt x="218627" y="195054"/>
                  <a:pt x="207197" y="206484"/>
                </a:cubicBezTo>
                <a:cubicBezTo>
                  <a:pt x="196720" y="216961"/>
                  <a:pt x="195767" y="235059"/>
                  <a:pt x="206245" y="246489"/>
                </a:cubicBezTo>
                <a:lnTo>
                  <a:pt x="263395" y="303639"/>
                </a:lnTo>
                <a:cubicBezTo>
                  <a:pt x="231010" y="318879"/>
                  <a:pt x="191957" y="312211"/>
                  <a:pt x="166240" y="286494"/>
                </a:cubicBezTo>
                <a:close/>
                <a:moveTo>
                  <a:pt x="624392" y="421749"/>
                </a:moveTo>
                <a:lnTo>
                  <a:pt x="543430" y="340786"/>
                </a:lnTo>
                <a:cubicBezTo>
                  <a:pt x="495805" y="292209"/>
                  <a:pt x="419605" y="284589"/>
                  <a:pt x="363407" y="322689"/>
                </a:cubicBezTo>
                <a:lnTo>
                  <a:pt x="346262" y="305544"/>
                </a:lnTo>
                <a:cubicBezTo>
                  <a:pt x="383410" y="249346"/>
                  <a:pt x="375790" y="174099"/>
                  <a:pt x="328165" y="125521"/>
                </a:cubicBezTo>
                <a:lnTo>
                  <a:pt x="247202" y="44559"/>
                </a:lnTo>
                <a:cubicBezTo>
                  <a:pt x="191005" y="-6876"/>
                  <a:pt x="103375" y="-4971"/>
                  <a:pt x="49082" y="48369"/>
                </a:cubicBezTo>
                <a:cubicBezTo>
                  <a:pt x="-5210" y="102661"/>
                  <a:pt x="-7115" y="189339"/>
                  <a:pt x="45272" y="246489"/>
                </a:cubicBezTo>
                <a:lnTo>
                  <a:pt x="126235" y="327451"/>
                </a:lnTo>
                <a:cubicBezTo>
                  <a:pt x="173860" y="376029"/>
                  <a:pt x="250060" y="383649"/>
                  <a:pt x="306257" y="345549"/>
                </a:cubicBezTo>
                <a:lnTo>
                  <a:pt x="323402" y="362694"/>
                </a:lnTo>
                <a:cubicBezTo>
                  <a:pt x="286255" y="418891"/>
                  <a:pt x="293875" y="494139"/>
                  <a:pt x="341500" y="542716"/>
                </a:cubicBezTo>
                <a:lnTo>
                  <a:pt x="422462" y="623679"/>
                </a:lnTo>
                <a:cubicBezTo>
                  <a:pt x="478660" y="676066"/>
                  <a:pt x="566290" y="674161"/>
                  <a:pt x="620582" y="619869"/>
                </a:cubicBezTo>
                <a:cubicBezTo>
                  <a:pt x="674875" y="565576"/>
                  <a:pt x="676780" y="477946"/>
                  <a:pt x="624392" y="421749"/>
                </a:cubicBezTo>
                <a:lnTo>
                  <a:pt x="624392" y="421749"/>
                </a:lnTo>
                <a:close/>
              </a:path>
            </a:pathLst>
          </a:custGeom>
          <a:solidFill>
            <a:schemeClr val="bg1"/>
          </a:solidFill>
          <a:ln w="9525" cap="flat">
            <a:noFill/>
            <a:prstDash val="solid"/>
            <a:miter/>
          </a:ln>
        </p:spPr>
        <p:txBody>
          <a:bodyPr rtlCol="0" anchor="ctr"/>
          <a:lstStyle/>
          <a:p>
            <a:endParaRPr lang="el-GR"/>
          </a:p>
        </p:txBody>
      </p:sp>
      <p:grpSp>
        <p:nvGrpSpPr>
          <p:cNvPr id="20" name="Γραφικό 15" descr="Χρήστης">
            <a:extLst>
              <a:ext uri="{FF2B5EF4-FFF2-40B4-BE49-F238E27FC236}">
                <a16:creationId xmlns="" xmlns:a16="http://schemas.microsoft.com/office/drawing/2014/main" id="{A5564DFD-1527-4ED9-A701-7A230FC53905}"/>
              </a:ext>
            </a:extLst>
          </p:cNvPr>
          <p:cNvGrpSpPr/>
          <p:nvPr/>
        </p:nvGrpSpPr>
        <p:grpSpPr>
          <a:xfrm>
            <a:off x="3239400" y="2241450"/>
            <a:ext cx="914400" cy="914400"/>
            <a:chOff x="5638800" y="2971800"/>
            <a:chExt cx="914400" cy="914400"/>
          </a:xfrm>
          <a:solidFill>
            <a:schemeClr val="bg1"/>
          </a:solidFill>
        </p:grpSpPr>
        <p:sp>
          <p:nvSpPr>
            <p:cNvPr id="21" name="Ελεύθερη σχεδίαση: Σχήμα 20">
              <a:extLst>
                <a:ext uri="{FF2B5EF4-FFF2-40B4-BE49-F238E27FC236}">
                  <a16:creationId xmlns="" xmlns:a16="http://schemas.microsoft.com/office/drawing/2014/main" id="{6556355A-0197-46DB-A444-647DAAD64EBB}"/>
                </a:ext>
              </a:extLst>
            </p:cNvPr>
            <p:cNvSpPr/>
            <p:nvPr/>
          </p:nvSpPr>
          <p:spPr>
            <a:xfrm>
              <a:off x="5936456" y="3098006"/>
              <a:ext cx="314325" cy="314325"/>
            </a:xfrm>
            <a:custGeom>
              <a:avLst/>
              <a:gdLst>
                <a:gd name="connsiteX0" fmla="*/ 311944 w 314325"/>
                <a:gd name="connsiteY0" fmla="*/ 159544 h 314325"/>
                <a:gd name="connsiteX1" fmla="*/ 159544 w 314325"/>
                <a:gd name="connsiteY1" fmla="*/ 311944 h 314325"/>
                <a:gd name="connsiteX2" fmla="*/ 7144 w 314325"/>
                <a:gd name="connsiteY2" fmla="*/ 159544 h 314325"/>
                <a:gd name="connsiteX3" fmla="*/ 159544 w 314325"/>
                <a:gd name="connsiteY3" fmla="*/ 7144 h 314325"/>
                <a:gd name="connsiteX4" fmla="*/ 311944 w 314325"/>
                <a:gd name="connsiteY4" fmla="*/ 159544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1944" y="159544"/>
                  </a:moveTo>
                  <a:cubicBezTo>
                    <a:pt x="311944" y="243712"/>
                    <a:pt x="243712" y="311944"/>
                    <a:pt x="159544" y="311944"/>
                  </a:cubicBezTo>
                  <a:cubicBezTo>
                    <a:pt x="75376" y="311944"/>
                    <a:pt x="7144" y="243712"/>
                    <a:pt x="7144" y="159544"/>
                  </a:cubicBezTo>
                  <a:cubicBezTo>
                    <a:pt x="7144" y="75376"/>
                    <a:pt x="75376" y="7144"/>
                    <a:pt x="159544" y="7144"/>
                  </a:cubicBezTo>
                  <a:cubicBezTo>
                    <a:pt x="243712" y="7144"/>
                    <a:pt x="311944" y="75376"/>
                    <a:pt x="311944" y="159544"/>
                  </a:cubicBezTo>
                  <a:close/>
                </a:path>
              </a:pathLst>
            </a:custGeom>
            <a:grpFill/>
            <a:ln w="9525" cap="flat">
              <a:noFill/>
              <a:prstDash val="solid"/>
              <a:miter/>
            </a:ln>
          </p:spPr>
          <p:txBody>
            <a:bodyPr rtlCol="0" anchor="ctr"/>
            <a:lstStyle/>
            <a:p>
              <a:endParaRPr lang="el-GR"/>
            </a:p>
          </p:txBody>
        </p:sp>
        <p:sp>
          <p:nvSpPr>
            <p:cNvPr id="23" name="Ελεύθερη σχεδίαση: Σχήμα 22">
              <a:extLst>
                <a:ext uri="{FF2B5EF4-FFF2-40B4-BE49-F238E27FC236}">
                  <a16:creationId xmlns="" xmlns:a16="http://schemas.microsoft.com/office/drawing/2014/main" id="{B5F26CAD-CADB-4300-9453-0B8516B34A9C}"/>
                </a:ext>
              </a:extLst>
            </p:cNvPr>
            <p:cNvSpPr/>
            <p:nvPr/>
          </p:nvSpPr>
          <p:spPr>
            <a:xfrm>
              <a:off x="5784056" y="3440906"/>
              <a:ext cx="619125" cy="314325"/>
            </a:xfrm>
            <a:custGeom>
              <a:avLst/>
              <a:gdLst>
                <a:gd name="connsiteX0" fmla="*/ 616744 w 619125"/>
                <a:gd name="connsiteY0" fmla="*/ 311944 h 314325"/>
                <a:gd name="connsiteX1" fmla="*/ 616744 w 619125"/>
                <a:gd name="connsiteY1" fmla="*/ 159544 h 314325"/>
                <a:gd name="connsiteX2" fmla="*/ 586264 w 619125"/>
                <a:gd name="connsiteY2" fmla="*/ 98584 h 314325"/>
                <a:gd name="connsiteX3" fmla="*/ 437674 w 619125"/>
                <a:gd name="connsiteY3" fmla="*/ 26194 h 314325"/>
                <a:gd name="connsiteX4" fmla="*/ 311944 w 619125"/>
                <a:gd name="connsiteY4" fmla="*/ 7144 h 314325"/>
                <a:gd name="connsiteX5" fmla="*/ 186214 w 619125"/>
                <a:gd name="connsiteY5" fmla="*/ 26194 h 314325"/>
                <a:gd name="connsiteX6" fmla="*/ 37624 w 619125"/>
                <a:gd name="connsiteY6" fmla="*/ 98584 h 314325"/>
                <a:gd name="connsiteX7" fmla="*/ 7144 w 619125"/>
                <a:gd name="connsiteY7" fmla="*/ 159544 h 314325"/>
                <a:gd name="connsiteX8" fmla="*/ 7144 w 619125"/>
                <a:gd name="connsiteY8" fmla="*/ 311944 h 314325"/>
                <a:gd name="connsiteX9" fmla="*/ 616744 w 619125"/>
                <a:gd name="connsiteY9" fmla="*/ 3119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314325">
                  <a:moveTo>
                    <a:pt x="616744" y="311944"/>
                  </a:moveTo>
                  <a:lnTo>
                    <a:pt x="616744" y="159544"/>
                  </a:lnTo>
                  <a:cubicBezTo>
                    <a:pt x="616744" y="136684"/>
                    <a:pt x="605314" y="113824"/>
                    <a:pt x="586264" y="98584"/>
                  </a:cubicBezTo>
                  <a:cubicBezTo>
                    <a:pt x="544354" y="64294"/>
                    <a:pt x="491014" y="41434"/>
                    <a:pt x="437674" y="26194"/>
                  </a:cubicBezTo>
                  <a:cubicBezTo>
                    <a:pt x="399574" y="14764"/>
                    <a:pt x="357664" y="7144"/>
                    <a:pt x="311944" y="7144"/>
                  </a:cubicBezTo>
                  <a:cubicBezTo>
                    <a:pt x="270034" y="7144"/>
                    <a:pt x="228124" y="14764"/>
                    <a:pt x="186214" y="26194"/>
                  </a:cubicBezTo>
                  <a:cubicBezTo>
                    <a:pt x="132874" y="41434"/>
                    <a:pt x="79534" y="68104"/>
                    <a:pt x="37624" y="98584"/>
                  </a:cubicBezTo>
                  <a:cubicBezTo>
                    <a:pt x="18574" y="113824"/>
                    <a:pt x="7144" y="136684"/>
                    <a:pt x="7144" y="159544"/>
                  </a:cubicBezTo>
                  <a:lnTo>
                    <a:pt x="7144" y="311944"/>
                  </a:lnTo>
                  <a:lnTo>
                    <a:pt x="616744" y="311944"/>
                  </a:lnTo>
                  <a:close/>
                </a:path>
              </a:pathLst>
            </a:custGeom>
            <a:grpFill/>
            <a:ln w="9525" cap="flat">
              <a:noFill/>
              <a:prstDash val="solid"/>
              <a:miter/>
            </a:ln>
          </p:spPr>
          <p:txBody>
            <a:bodyPr rtlCol="0" anchor="ctr"/>
            <a:lstStyle/>
            <a:p>
              <a:endParaRPr lang="el-GR"/>
            </a:p>
          </p:txBody>
        </p:sp>
      </p:grpSp>
      <p:sp>
        <p:nvSpPr>
          <p:cNvPr id="31" name="Γραφικό 26" descr="Δίκτυο">
            <a:extLst>
              <a:ext uri="{FF2B5EF4-FFF2-40B4-BE49-F238E27FC236}">
                <a16:creationId xmlns="" xmlns:a16="http://schemas.microsoft.com/office/drawing/2014/main" id="{C866C3E7-4949-44D3-B50A-6248FBB792FB}"/>
              </a:ext>
            </a:extLst>
          </p:cNvPr>
          <p:cNvSpPr/>
          <p:nvPr/>
        </p:nvSpPr>
        <p:spPr>
          <a:xfrm>
            <a:off x="10420050" y="2413216"/>
            <a:ext cx="723900" cy="685800"/>
          </a:xfrm>
          <a:custGeom>
            <a:avLst/>
            <a:gdLst>
              <a:gd name="connsiteX0" fmla="*/ 717917 w 723900"/>
              <a:gd name="connsiteY0" fmla="*/ 242411 h 685800"/>
              <a:gd name="connsiteX1" fmla="*/ 617905 w 723900"/>
              <a:gd name="connsiteY1" fmla="*/ 201454 h 685800"/>
              <a:gd name="connsiteX2" fmla="*/ 571232 w 723900"/>
              <a:gd name="connsiteY2" fmla="*/ 282416 h 685800"/>
              <a:gd name="connsiteX3" fmla="*/ 448360 w 723900"/>
              <a:gd name="connsiteY3" fmla="*/ 333851 h 685800"/>
              <a:gd name="connsiteX4" fmla="*/ 384542 w 723900"/>
              <a:gd name="connsiteY4" fmla="*/ 289084 h 685800"/>
              <a:gd name="connsiteX5" fmla="*/ 384542 w 723900"/>
              <a:gd name="connsiteY5" fmla="*/ 156686 h 685800"/>
              <a:gd name="connsiteX6" fmla="*/ 441692 w 723900"/>
              <a:gd name="connsiteY6" fmla="*/ 83344 h 685800"/>
              <a:gd name="connsiteX7" fmla="*/ 365492 w 723900"/>
              <a:gd name="connsiteY7" fmla="*/ 7144 h 685800"/>
              <a:gd name="connsiteX8" fmla="*/ 365492 w 723900"/>
              <a:gd name="connsiteY8" fmla="*/ 7144 h 685800"/>
              <a:gd name="connsiteX9" fmla="*/ 289292 w 723900"/>
              <a:gd name="connsiteY9" fmla="*/ 83344 h 685800"/>
              <a:gd name="connsiteX10" fmla="*/ 346442 w 723900"/>
              <a:gd name="connsiteY10" fmla="*/ 156686 h 685800"/>
              <a:gd name="connsiteX11" fmla="*/ 346442 w 723900"/>
              <a:gd name="connsiteY11" fmla="*/ 288131 h 685800"/>
              <a:gd name="connsiteX12" fmla="*/ 282625 w 723900"/>
              <a:gd name="connsiteY12" fmla="*/ 332899 h 685800"/>
              <a:gd name="connsiteX13" fmla="*/ 159752 w 723900"/>
              <a:gd name="connsiteY13" fmla="*/ 281464 h 685800"/>
              <a:gd name="connsiteX14" fmla="*/ 113080 w 723900"/>
              <a:gd name="connsiteY14" fmla="*/ 200501 h 685800"/>
              <a:gd name="connsiteX15" fmla="*/ 13067 w 723900"/>
              <a:gd name="connsiteY15" fmla="*/ 241459 h 685800"/>
              <a:gd name="connsiteX16" fmla="*/ 54025 w 723900"/>
              <a:gd name="connsiteY16" fmla="*/ 341471 h 685800"/>
              <a:gd name="connsiteX17" fmla="*/ 143560 w 723900"/>
              <a:gd name="connsiteY17" fmla="*/ 316706 h 685800"/>
              <a:gd name="connsiteX18" fmla="*/ 269290 w 723900"/>
              <a:gd name="connsiteY18" fmla="*/ 368141 h 685800"/>
              <a:gd name="connsiteX19" fmla="*/ 268337 w 723900"/>
              <a:gd name="connsiteY19" fmla="*/ 380524 h 685800"/>
              <a:gd name="connsiteX20" fmla="*/ 287387 w 723900"/>
              <a:gd name="connsiteY20" fmla="*/ 437674 h 685800"/>
              <a:gd name="connsiteX21" fmla="*/ 188327 w 723900"/>
              <a:gd name="connsiteY21" fmla="*/ 537686 h 685800"/>
              <a:gd name="connsiteX22" fmla="*/ 95935 w 723900"/>
              <a:gd name="connsiteY22" fmla="*/ 549116 h 685800"/>
              <a:gd name="connsiteX23" fmla="*/ 95935 w 723900"/>
              <a:gd name="connsiteY23" fmla="*/ 656749 h 685800"/>
              <a:gd name="connsiteX24" fmla="*/ 203567 w 723900"/>
              <a:gd name="connsiteY24" fmla="*/ 656749 h 685800"/>
              <a:gd name="connsiteX25" fmla="*/ 214997 w 723900"/>
              <a:gd name="connsiteY25" fmla="*/ 564356 h 685800"/>
              <a:gd name="connsiteX26" fmla="*/ 315962 w 723900"/>
              <a:gd name="connsiteY26" fmla="*/ 463391 h 685800"/>
              <a:gd name="connsiteX27" fmla="*/ 363587 w 723900"/>
              <a:gd name="connsiteY27" fmla="*/ 476726 h 685800"/>
              <a:gd name="connsiteX28" fmla="*/ 365492 w 723900"/>
              <a:gd name="connsiteY28" fmla="*/ 476726 h 685800"/>
              <a:gd name="connsiteX29" fmla="*/ 367397 w 723900"/>
              <a:gd name="connsiteY29" fmla="*/ 476726 h 685800"/>
              <a:gd name="connsiteX30" fmla="*/ 415022 w 723900"/>
              <a:gd name="connsiteY30" fmla="*/ 463391 h 685800"/>
              <a:gd name="connsiteX31" fmla="*/ 515987 w 723900"/>
              <a:gd name="connsiteY31" fmla="*/ 564356 h 685800"/>
              <a:gd name="connsiteX32" fmla="*/ 527417 w 723900"/>
              <a:gd name="connsiteY32" fmla="*/ 657701 h 685800"/>
              <a:gd name="connsiteX33" fmla="*/ 635050 w 723900"/>
              <a:gd name="connsiteY33" fmla="*/ 657701 h 685800"/>
              <a:gd name="connsiteX34" fmla="*/ 635050 w 723900"/>
              <a:gd name="connsiteY34" fmla="*/ 550069 h 685800"/>
              <a:gd name="connsiteX35" fmla="*/ 542657 w 723900"/>
              <a:gd name="connsiteY35" fmla="*/ 538639 h 685800"/>
              <a:gd name="connsiteX36" fmla="*/ 443597 w 723900"/>
              <a:gd name="connsiteY36" fmla="*/ 438626 h 685800"/>
              <a:gd name="connsiteX37" fmla="*/ 462647 w 723900"/>
              <a:gd name="connsiteY37" fmla="*/ 381476 h 685800"/>
              <a:gd name="connsiteX38" fmla="*/ 461695 w 723900"/>
              <a:gd name="connsiteY38" fmla="*/ 369094 h 685800"/>
              <a:gd name="connsiteX39" fmla="*/ 587425 w 723900"/>
              <a:gd name="connsiteY39" fmla="*/ 317659 h 685800"/>
              <a:gd name="connsiteX40" fmla="*/ 676960 w 723900"/>
              <a:gd name="connsiteY40" fmla="*/ 342424 h 685800"/>
              <a:gd name="connsiteX41" fmla="*/ 717917 w 723900"/>
              <a:gd name="connsiteY41" fmla="*/ 242411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3900" h="685800">
                <a:moveTo>
                  <a:pt x="717917" y="242411"/>
                </a:moveTo>
                <a:cubicBezTo>
                  <a:pt x="701725" y="203359"/>
                  <a:pt x="656957" y="185261"/>
                  <a:pt x="617905" y="201454"/>
                </a:cubicBezTo>
                <a:cubicBezTo>
                  <a:pt x="585520" y="214789"/>
                  <a:pt x="566470" y="249079"/>
                  <a:pt x="571232" y="282416"/>
                </a:cubicBezTo>
                <a:lnTo>
                  <a:pt x="448360" y="333851"/>
                </a:lnTo>
                <a:cubicBezTo>
                  <a:pt x="435025" y="310991"/>
                  <a:pt x="411212" y="293846"/>
                  <a:pt x="384542" y="289084"/>
                </a:cubicBezTo>
                <a:lnTo>
                  <a:pt x="384542" y="156686"/>
                </a:lnTo>
                <a:cubicBezTo>
                  <a:pt x="416927" y="148114"/>
                  <a:pt x="441692" y="118586"/>
                  <a:pt x="441692" y="83344"/>
                </a:cubicBezTo>
                <a:cubicBezTo>
                  <a:pt x="441692" y="41434"/>
                  <a:pt x="407402" y="7144"/>
                  <a:pt x="365492" y="7144"/>
                </a:cubicBezTo>
                <a:lnTo>
                  <a:pt x="365492" y="7144"/>
                </a:lnTo>
                <a:cubicBezTo>
                  <a:pt x="323582" y="7144"/>
                  <a:pt x="289292" y="41434"/>
                  <a:pt x="289292" y="83344"/>
                </a:cubicBezTo>
                <a:cubicBezTo>
                  <a:pt x="289292" y="118586"/>
                  <a:pt x="314057" y="148114"/>
                  <a:pt x="346442" y="156686"/>
                </a:cubicBezTo>
                <a:lnTo>
                  <a:pt x="346442" y="288131"/>
                </a:lnTo>
                <a:cubicBezTo>
                  <a:pt x="318820" y="292894"/>
                  <a:pt x="295960" y="310039"/>
                  <a:pt x="282625" y="332899"/>
                </a:cubicBezTo>
                <a:lnTo>
                  <a:pt x="159752" y="281464"/>
                </a:lnTo>
                <a:cubicBezTo>
                  <a:pt x="164515" y="248126"/>
                  <a:pt x="146417" y="213836"/>
                  <a:pt x="113080" y="200501"/>
                </a:cubicBezTo>
                <a:cubicBezTo>
                  <a:pt x="74027" y="184309"/>
                  <a:pt x="29260" y="202406"/>
                  <a:pt x="13067" y="241459"/>
                </a:cubicBezTo>
                <a:cubicBezTo>
                  <a:pt x="-3125" y="280511"/>
                  <a:pt x="14972" y="325279"/>
                  <a:pt x="54025" y="341471"/>
                </a:cubicBezTo>
                <a:cubicBezTo>
                  <a:pt x="86410" y="354806"/>
                  <a:pt x="123557" y="344329"/>
                  <a:pt x="143560" y="316706"/>
                </a:cubicBezTo>
                <a:lnTo>
                  <a:pt x="269290" y="368141"/>
                </a:lnTo>
                <a:cubicBezTo>
                  <a:pt x="268337" y="371951"/>
                  <a:pt x="268337" y="376714"/>
                  <a:pt x="268337" y="380524"/>
                </a:cubicBezTo>
                <a:cubicBezTo>
                  <a:pt x="268337" y="401479"/>
                  <a:pt x="275005" y="421481"/>
                  <a:pt x="287387" y="437674"/>
                </a:cubicBezTo>
                <a:lnTo>
                  <a:pt x="188327" y="537686"/>
                </a:lnTo>
                <a:cubicBezTo>
                  <a:pt x="158800" y="520541"/>
                  <a:pt x="120700" y="524351"/>
                  <a:pt x="95935" y="549116"/>
                </a:cubicBezTo>
                <a:cubicBezTo>
                  <a:pt x="66407" y="578644"/>
                  <a:pt x="66407" y="627221"/>
                  <a:pt x="95935" y="656749"/>
                </a:cubicBezTo>
                <a:cubicBezTo>
                  <a:pt x="125462" y="686276"/>
                  <a:pt x="174040" y="686276"/>
                  <a:pt x="203567" y="656749"/>
                </a:cubicBezTo>
                <a:cubicBezTo>
                  <a:pt x="228332" y="631984"/>
                  <a:pt x="232142" y="593884"/>
                  <a:pt x="214997" y="564356"/>
                </a:cubicBezTo>
                <a:lnTo>
                  <a:pt x="315962" y="463391"/>
                </a:lnTo>
                <a:cubicBezTo>
                  <a:pt x="330250" y="471964"/>
                  <a:pt x="346442" y="476726"/>
                  <a:pt x="363587" y="476726"/>
                </a:cubicBezTo>
                <a:cubicBezTo>
                  <a:pt x="364540" y="476726"/>
                  <a:pt x="364540" y="476726"/>
                  <a:pt x="365492" y="476726"/>
                </a:cubicBezTo>
                <a:cubicBezTo>
                  <a:pt x="366445" y="476726"/>
                  <a:pt x="366445" y="476726"/>
                  <a:pt x="367397" y="476726"/>
                </a:cubicBezTo>
                <a:cubicBezTo>
                  <a:pt x="384542" y="476726"/>
                  <a:pt x="400735" y="471964"/>
                  <a:pt x="415022" y="463391"/>
                </a:cubicBezTo>
                <a:lnTo>
                  <a:pt x="515987" y="564356"/>
                </a:lnTo>
                <a:cubicBezTo>
                  <a:pt x="498842" y="593884"/>
                  <a:pt x="502652" y="631984"/>
                  <a:pt x="527417" y="657701"/>
                </a:cubicBezTo>
                <a:cubicBezTo>
                  <a:pt x="556945" y="687229"/>
                  <a:pt x="605522" y="687229"/>
                  <a:pt x="635050" y="657701"/>
                </a:cubicBezTo>
                <a:cubicBezTo>
                  <a:pt x="664577" y="628174"/>
                  <a:pt x="664577" y="579596"/>
                  <a:pt x="635050" y="550069"/>
                </a:cubicBezTo>
                <a:cubicBezTo>
                  <a:pt x="610285" y="525304"/>
                  <a:pt x="572185" y="521494"/>
                  <a:pt x="542657" y="538639"/>
                </a:cubicBezTo>
                <a:lnTo>
                  <a:pt x="443597" y="438626"/>
                </a:lnTo>
                <a:cubicBezTo>
                  <a:pt x="455980" y="422434"/>
                  <a:pt x="462647" y="403384"/>
                  <a:pt x="462647" y="381476"/>
                </a:cubicBezTo>
                <a:cubicBezTo>
                  <a:pt x="462647" y="377666"/>
                  <a:pt x="462647" y="372904"/>
                  <a:pt x="461695" y="369094"/>
                </a:cubicBezTo>
                <a:lnTo>
                  <a:pt x="587425" y="317659"/>
                </a:lnTo>
                <a:cubicBezTo>
                  <a:pt x="607427" y="344329"/>
                  <a:pt x="644575" y="355759"/>
                  <a:pt x="676960" y="342424"/>
                </a:cubicBezTo>
                <a:cubicBezTo>
                  <a:pt x="715060" y="325279"/>
                  <a:pt x="734110" y="281464"/>
                  <a:pt x="717917" y="242411"/>
                </a:cubicBezTo>
                <a:close/>
              </a:path>
            </a:pathLst>
          </a:custGeom>
          <a:solidFill>
            <a:schemeClr val="bg1"/>
          </a:solidFill>
          <a:ln w="9525" cap="flat">
            <a:noFill/>
            <a:prstDash val="solid"/>
            <a:miter/>
          </a:ln>
        </p:spPr>
        <p:txBody>
          <a:bodyPr rtlCol="0" anchor="ctr"/>
          <a:lstStyle/>
          <a:p>
            <a:endParaRPr lang="el-GR"/>
          </a:p>
        </p:txBody>
      </p:sp>
    </p:spTree>
    <p:extLst>
      <p:ext uri="{BB962C8B-B14F-4D97-AF65-F5344CB8AC3E}">
        <p14:creationId xmlns="" xmlns:p14="http://schemas.microsoft.com/office/powerpoint/2010/main" val="288939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6000" y="417319"/>
            <a:ext cx="11340000" cy="784991"/>
          </a:xfrm>
        </p:spPr>
        <p:txBody>
          <a:bodyPr rtlCol="0"/>
          <a:lstStyle/>
          <a:p>
            <a:r>
              <a:rPr lang="el-GR" sz="2800" b="1" dirty="0">
                <a:solidFill>
                  <a:schemeClr val="bg2">
                    <a:lumMod val="25000"/>
                  </a:schemeClr>
                </a:solidFill>
              </a:rPr>
              <a:t>Εξουσία</a:t>
            </a:r>
            <a:r>
              <a:rPr lang="el-GR" sz="2400" b="1" dirty="0">
                <a:solidFill>
                  <a:schemeClr val="bg2">
                    <a:lumMod val="25000"/>
                  </a:schemeClr>
                </a:solidFill>
              </a:rPr>
              <a:t/>
            </a:r>
            <a:br>
              <a:rPr lang="el-GR" sz="2400" b="1" dirty="0">
                <a:solidFill>
                  <a:schemeClr val="bg2">
                    <a:lumMod val="25000"/>
                  </a:schemeClr>
                </a:solidFill>
              </a:rPr>
            </a:br>
            <a:endParaRPr lang="el-GR" sz="2400" b="1" dirty="0">
              <a:solidFill>
                <a:schemeClr val="bg2">
                  <a:lumMod val="25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a:t>Προσθέστε υποσέλιδο</a:t>
            </a:r>
            <a:endParaRPr lang="el-GR" dirty="0"/>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56</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a:solidFill>
                  <a:schemeClr val="bg1"/>
                </a:solidFill>
              </a:rPr>
              <a:t>.</a:t>
            </a:r>
          </a:p>
          <a:p>
            <a:r>
              <a:rPr lang="el-GR">
                <a:solidFill>
                  <a:schemeClr val="bg1"/>
                </a:solidFill>
              </a:rPr>
              <a:t>.</a:t>
            </a:r>
            <a:endParaRPr lang="el-GR" dirty="0">
              <a:solidFill>
                <a:schemeClr val="bg1"/>
              </a:solidFill>
            </a:endParaRPr>
          </a:p>
        </p:txBody>
      </p:sp>
      <p:pic>
        <p:nvPicPr>
          <p:cNvPr id="28" name="Εικόνα 27">
            <a:extLst>
              <a:ext uri="{FF2B5EF4-FFF2-40B4-BE49-F238E27FC236}">
                <a16:creationId xmlns="" xmlns:a16="http://schemas.microsoft.com/office/drawing/2014/main" id="{E131200B-DF64-4102-9C89-01338F4B7D1E}"/>
              </a:ext>
            </a:extLst>
          </p:cNvPr>
          <p:cNvPicPr>
            <a:picLocks noChangeAspect="1" noChangeArrowheads="1"/>
          </p:cNvPicPr>
          <p:nvPr/>
        </p:nvPicPr>
        <p:blipFill>
          <a:blip r:embed="rId3" cstate="print"/>
          <a:srcRect/>
          <a:stretch>
            <a:fillRect/>
          </a:stretch>
        </p:blipFill>
        <p:spPr>
          <a:xfrm>
            <a:off x="1097280" y="984738"/>
            <a:ext cx="10122320" cy="5512619"/>
          </a:xfrm>
          <a:prstGeom prst="rect">
            <a:avLst/>
          </a:prstGeom>
          <a:noFill/>
          <a:ln w="9525">
            <a:noFill/>
            <a:miter lim="800000"/>
            <a:headEnd/>
            <a:tailEnd/>
          </a:ln>
        </p:spPr>
      </p:pic>
    </p:spTree>
    <p:extLst>
      <p:ext uri="{BB962C8B-B14F-4D97-AF65-F5344CB8AC3E}">
        <p14:creationId xmlns="" xmlns:p14="http://schemas.microsoft.com/office/powerpoint/2010/main" val="17783154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2000" y="522153"/>
            <a:ext cx="11340000" cy="432000"/>
          </a:xfrm>
        </p:spPr>
        <p:txBody>
          <a:bodyPr rtlCol="0"/>
          <a:lstStyle/>
          <a:p>
            <a:pPr>
              <a:spcBef>
                <a:spcPts val="1000"/>
              </a:spcBef>
              <a:buClr>
                <a:schemeClr val="accent1"/>
              </a:buClr>
            </a:pPr>
            <a:r>
              <a:rPr lang="el-GR" sz="2800" b="1" dirty="0">
                <a:solidFill>
                  <a:schemeClr val="bg2">
                    <a:lumMod val="50000"/>
                  </a:schemeClr>
                </a:solidFill>
                <a:latin typeface="+mn-lt"/>
                <a:ea typeface="+mn-ea"/>
                <a:cs typeface="+mn-cs"/>
              </a:rPr>
              <a:t>Σε τι διαφέρει η εξουσία </a:t>
            </a:r>
            <a:br>
              <a:rPr lang="el-GR" sz="2800" b="1" dirty="0">
                <a:solidFill>
                  <a:schemeClr val="bg2">
                    <a:lumMod val="50000"/>
                  </a:schemeClr>
                </a:solidFill>
                <a:latin typeface="+mn-lt"/>
                <a:ea typeface="+mn-ea"/>
                <a:cs typeface="+mn-cs"/>
              </a:rPr>
            </a:br>
            <a:r>
              <a:rPr lang="el-GR" sz="2800" b="1" dirty="0">
                <a:solidFill>
                  <a:schemeClr val="bg2">
                    <a:lumMod val="50000"/>
                  </a:schemeClr>
                </a:solidFill>
                <a:latin typeface="+mn-lt"/>
                <a:ea typeface="+mn-ea"/>
                <a:cs typeface="+mn-cs"/>
              </a:rPr>
              <a:t>από την ισχύ;</a:t>
            </a:r>
          </a:p>
        </p:txBody>
      </p:sp>
      <p:sp>
        <p:nvSpPr>
          <p:cNvPr id="3" name="Θέση κειμένου 2"/>
          <p:cNvSpPr>
            <a:spLocks noGrp="1"/>
          </p:cNvSpPr>
          <p:nvPr>
            <p:ph type="body" idx="1"/>
          </p:nvPr>
        </p:nvSpPr>
        <p:spPr>
          <a:xfrm>
            <a:off x="432000" y="2099127"/>
            <a:ext cx="5472000" cy="360000"/>
          </a:xfrm>
        </p:spPr>
        <p:txBody>
          <a:bodyPr rtlCol="0"/>
          <a:lstStyle/>
          <a:p>
            <a:r>
              <a:rPr lang="el-GR" dirty="0">
                <a:solidFill>
                  <a:schemeClr val="accent1"/>
                </a:solidFill>
              </a:rPr>
              <a:t>Εξουσία </a:t>
            </a:r>
          </a:p>
        </p:txBody>
      </p:sp>
      <p:sp>
        <p:nvSpPr>
          <p:cNvPr id="4" name="Θέση περιεχομένου 3"/>
          <p:cNvSpPr>
            <a:spLocks noGrp="1"/>
          </p:cNvSpPr>
          <p:nvPr>
            <p:ph sz="half" idx="2"/>
          </p:nvPr>
        </p:nvSpPr>
        <p:spPr>
          <a:xfrm>
            <a:off x="432000" y="2779605"/>
            <a:ext cx="4773297" cy="1924513"/>
          </a:xfrm>
        </p:spPr>
        <p:txBody>
          <a:bodyPr rtlCol="0"/>
          <a:lstStyle/>
          <a:p>
            <a:r>
              <a:rPr lang="el-GR" dirty="0"/>
              <a:t>Η εξουσία αποτελεί δικαίωμα που συνάδει με τη θέση εργασίας</a:t>
            </a:r>
          </a:p>
        </p:txBody>
      </p:sp>
      <p:sp>
        <p:nvSpPr>
          <p:cNvPr id="8" name="Θέση κειμένου 7"/>
          <p:cNvSpPr>
            <a:spLocks noGrp="1"/>
          </p:cNvSpPr>
          <p:nvPr>
            <p:ph type="body" sz="quarter" idx="13"/>
          </p:nvPr>
        </p:nvSpPr>
        <p:spPr>
          <a:xfrm>
            <a:off x="6300000" y="2099652"/>
            <a:ext cx="5472000" cy="358775"/>
          </a:xfrm>
        </p:spPr>
        <p:txBody>
          <a:bodyPr rtlCol="0"/>
          <a:lstStyle/>
          <a:p>
            <a:r>
              <a:rPr lang="el-GR" dirty="0">
                <a:solidFill>
                  <a:schemeClr val="accent1"/>
                </a:solidFill>
              </a:rPr>
              <a:t>Ισχύς</a:t>
            </a:r>
          </a:p>
        </p:txBody>
      </p:sp>
      <p:sp>
        <p:nvSpPr>
          <p:cNvPr id="7" name="Θέση κειμένου 6"/>
          <p:cNvSpPr>
            <a:spLocks noGrp="1"/>
          </p:cNvSpPr>
          <p:nvPr>
            <p:ph type="body" sz="quarter" idx="12"/>
          </p:nvPr>
        </p:nvSpPr>
        <p:spPr>
          <a:xfrm>
            <a:off x="6299888" y="2779931"/>
            <a:ext cx="4773396" cy="1924064"/>
          </a:xfrm>
        </p:spPr>
        <p:txBody>
          <a:bodyPr rtlCol="0"/>
          <a:lstStyle/>
          <a:p>
            <a:pPr lvl="0"/>
            <a:r>
              <a:rPr lang="el-GR" dirty="0"/>
              <a:t>Η ισχύς αφορά στην ικανότητα του ατόμου να επηρεάζει τις αποφάσεις. Η εξουσία αποτελεί μέρος της ευρύτερης έννοιας της ισχύος </a:t>
            </a:r>
          </a:p>
          <a:p>
            <a:pPr rtl="0"/>
            <a:endParaRPr lang="el-GR" noProof="1"/>
          </a:p>
        </p:txBody>
      </p:sp>
      <p:sp>
        <p:nvSpPr>
          <p:cNvPr id="5" name="Θέση υποσέλιδου 4"/>
          <p:cNvSpPr>
            <a:spLocks noGrp="1"/>
          </p:cNvSpPr>
          <p:nvPr>
            <p:ph type="ftr" sz="quarter" idx="10"/>
          </p:nvPr>
        </p:nvSpPr>
        <p:spPr/>
        <p:txBody>
          <a:bodyPr rtlCol="0"/>
          <a:lstStyle/>
          <a:p>
            <a:pPr rtl="0"/>
            <a:r>
              <a:rPr lang="el-GR" dirty="0"/>
              <a:t>Προσθέστε υποσέλιδο</a:t>
            </a:r>
          </a:p>
        </p:txBody>
      </p:sp>
      <p:sp>
        <p:nvSpPr>
          <p:cNvPr id="6" name="Θέση αριθμού διαφάνειας 5"/>
          <p:cNvSpPr>
            <a:spLocks noGrp="1"/>
          </p:cNvSpPr>
          <p:nvPr>
            <p:ph type="sldNum" sz="quarter" idx="11"/>
          </p:nvPr>
        </p:nvSpPr>
        <p:spPr/>
        <p:txBody>
          <a:bodyPr rtlCol="0"/>
          <a:lstStyle/>
          <a:p>
            <a:pPr rtl="0"/>
            <a:fld id="{19B51A1E-902D-48AF-9020-955120F399B6}" type="slidenum">
              <a:rPr lang="el-GR" smtClean="0"/>
              <a:pPr rtl="0"/>
              <a:t>57</a:t>
            </a:fld>
            <a:endParaRPr lang="el-GR" dirty="0"/>
          </a:p>
        </p:txBody>
      </p:sp>
      <p:sp>
        <p:nvSpPr>
          <p:cNvPr id="9" name="TextBox 37">
            <a:extLst>
              <a:ext uri="{FF2B5EF4-FFF2-40B4-BE49-F238E27FC236}">
                <a16:creationId xmlns="" xmlns:a16="http://schemas.microsoft.com/office/drawing/2014/main" id="{C35B3178-088A-47E3-8518-30DCE49E45FE}"/>
              </a:ext>
            </a:extLst>
          </p:cNvPr>
          <p:cNvSpPr txBox="1"/>
          <p:nvPr/>
        </p:nvSpPr>
        <p:spPr>
          <a:xfrm>
            <a:off x="9607639" y="6044954"/>
            <a:ext cx="1611961"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extLst>
      <p:ext uri="{BB962C8B-B14F-4D97-AF65-F5344CB8AC3E}">
        <p14:creationId xmlns="" xmlns:p14="http://schemas.microsoft.com/office/powerpoint/2010/main" val="408603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Θέση εικόνας 27" descr="Μολύβι επάνω σε σχέδιο κτιρίου"/>
          <p:cNvPicPr>
            <a:picLocks noGrp="1" noChangeAspect="1"/>
          </p:cNvPicPr>
          <p:nvPr>
            <p:ph type="pic" sz="quarter" idx="42"/>
          </p:nvPr>
        </p:nvPicPr>
        <p:blipFill>
          <a:blip r:embed="rId3"/>
          <a:stretch>
            <a:fillRect/>
          </a:stretch>
        </p:blipFill>
        <p:spPr>
          <a:xfrm>
            <a:off x="3023850" y="1981486"/>
            <a:ext cx="1476000" cy="1476000"/>
          </a:xfrm>
        </p:spPr>
      </p:pic>
      <p:pic>
        <p:nvPicPr>
          <p:cNvPr id="40" name="Γραφικό 39" descr="Βιβλία"/>
          <p:cNvPicPr>
            <a:picLocks noChangeAspect="1"/>
          </p:cNvPicPr>
          <p:nvPr/>
        </p:nvPicPr>
        <p:blipFill>
          <a:blip r:embed="rId4"/>
          <a:stretch>
            <a:fillRect/>
          </a:stretch>
        </p:blipFill>
        <p:spPr>
          <a:xfrm>
            <a:off x="5111894" y="897705"/>
            <a:ext cx="687003" cy="687003"/>
          </a:xfrm>
          <a:prstGeom prst="rect">
            <a:avLst/>
          </a:prstGeom>
        </p:spPr>
      </p:pic>
      <p:sp>
        <p:nvSpPr>
          <p:cNvPr id="7" name="Θέση κειμένου 6"/>
          <p:cNvSpPr>
            <a:spLocks noGrp="1"/>
          </p:cNvSpPr>
          <p:nvPr>
            <p:ph type="body" sz="quarter" idx="33"/>
          </p:nvPr>
        </p:nvSpPr>
        <p:spPr/>
        <p:txBody>
          <a:bodyPr rtlCol="0"/>
          <a:lstStyle/>
          <a:p>
            <a:r>
              <a:rPr lang="el-GR" b="1" dirty="0" err="1"/>
              <a:t>Επιβραβευτική</a:t>
            </a:r>
            <a:r>
              <a:rPr lang="el-GR" b="1" dirty="0"/>
              <a:t> ισχύς</a:t>
            </a:r>
          </a:p>
        </p:txBody>
      </p:sp>
      <p:pic>
        <p:nvPicPr>
          <p:cNvPr id="30" name="Θέση εικόνας 29" descr="γωνιακή προβολή ουρανοξύστη από το έδαφος"/>
          <p:cNvPicPr>
            <a:picLocks noGrp="1" noChangeAspect="1"/>
          </p:cNvPicPr>
          <p:nvPr>
            <p:ph type="pic" sz="quarter" idx="43"/>
          </p:nvPr>
        </p:nvPicPr>
        <p:blipFill>
          <a:blip r:embed="rId5"/>
          <a:stretch>
            <a:fillRect/>
          </a:stretch>
        </p:blipFill>
        <p:spPr>
          <a:xfrm>
            <a:off x="5363900" y="1981485"/>
            <a:ext cx="1475999" cy="1475999"/>
          </a:xfrm>
        </p:spPr>
      </p:pic>
      <p:sp>
        <p:nvSpPr>
          <p:cNvPr id="9" name="Θέση κειμένου 8"/>
          <p:cNvSpPr>
            <a:spLocks noGrp="1"/>
          </p:cNvSpPr>
          <p:nvPr>
            <p:ph type="body" sz="quarter" idx="35"/>
          </p:nvPr>
        </p:nvSpPr>
        <p:spPr>
          <a:xfrm>
            <a:off x="5111750" y="3971291"/>
            <a:ext cx="1979930" cy="587342"/>
          </a:xfrm>
        </p:spPr>
        <p:txBody>
          <a:bodyPr rtlCol="0"/>
          <a:lstStyle/>
          <a:p>
            <a:r>
              <a:rPr lang="el-GR" b="1" dirty="0"/>
              <a:t>Έννομη ισχύς</a:t>
            </a:r>
          </a:p>
        </p:txBody>
      </p:sp>
      <p:pic>
        <p:nvPicPr>
          <p:cNvPr id="32" name="Θέση εικόνας 31" descr="εναέρια προβολή δικτύου αυτοκινητοδρόμων σε μεγάλη πόλη"/>
          <p:cNvPicPr>
            <a:picLocks noGrp="1" noChangeAspect="1"/>
          </p:cNvPicPr>
          <p:nvPr>
            <p:ph type="pic" sz="quarter" idx="44"/>
          </p:nvPr>
        </p:nvPicPr>
        <p:blipFill>
          <a:blip r:embed="rId6"/>
          <a:stretch>
            <a:fillRect/>
          </a:stretch>
        </p:blipFill>
        <p:spPr>
          <a:xfrm>
            <a:off x="7703950" y="1981486"/>
            <a:ext cx="1476000" cy="1476000"/>
          </a:xfrm>
        </p:spPr>
      </p:pic>
      <p:pic>
        <p:nvPicPr>
          <p:cNvPr id="45" name="Γραφικό 44" descr="Φοίνικας"/>
          <p:cNvPicPr>
            <a:picLocks noChangeAspect="1"/>
          </p:cNvPicPr>
          <p:nvPr/>
        </p:nvPicPr>
        <p:blipFill>
          <a:blip r:embed="rId7"/>
          <a:stretch>
            <a:fillRect/>
          </a:stretch>
        </p:blipFill>
        <p:spPr>
          <a:xfrm>
            <a:off x="9834373" y="863355"/>
            <a:ext cx="755703" cy="755703"/>
          </a:xfrm>
          <a:prstGeom prst="rect">
            <a:avLst/>
          </a:prstGeom>
        </p:spPr>
      </p:pic>
      <p:sp>
        <p:nvSpPr>
          <p:cNvPr id="11" name="Θέση κειμένου 10"/>
          <p:cNvSpPr>
            <a:spLocks noGrp="1"/>
          </p:cNvSpPr>
          <p:nvPr>
            <p:ph type="body" sz="quarter" idx="37"/>
          </p:nvPr>
        </p:nvSpPr>
        <p:spPr>
          <a:xfrm>
            <a:off x="7293693" y="3983900"/>
            <a:ext cx="2296293" cy="360000"/>
          </a:xfrm>
        </p:spPr>
        <p:txBody>
          <a:bodyPr rtlCol="0"/>
          <a:lstStyle/>
          <a:p>
            <a:r>
              <a:rPr lang="el-GR" b="1" dirty="0"/>
              <a:t>Ισχύς εμπειρογνωμοσύνης</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58</a:t>
            </a:fld>
            <a:endParaRPr lang="el-GR" dirty="0"/>
          </a:p>
        </p:txBody>
      </p:sp>
      <p:grpSp>
        <p:nvGrpSpPr>
          <p:cNvPr id="48" name="Γραφικό 20" descr="Επανάληψη"/>
          <p:cNvGrpSpPr/>
          <p:nvPr/>
        </p:nvGrpSpPr>
        <p:grpSpPr>
          <a:xfrm>
            <a:off x="1137920" y="2378710"/>
            <a:ext cx="657860" cy="679450"/>
            <a:chOff x="2792404" y="2595563"/>
            <a:chExt cx="914400" cy="914400"/>
          </a:xfrm>
          <a:solidFill>
            <a:schemeClr val="bg1"/>
          </a:solidFill>
        </p:grpSpPr>
        <p:sp>
          <p:nvSpPr>
            <p:cNvPr id="49" name="Ελεύθερη σχεδίαση: Σχήμα 24"/>
            <p:cNvSpPr/>
            <p:nvPr/>
          </p:nvSpPr>
          <p:spPr>
            <a:xfrm>
              <a:off x="2801453" y="2693194"/>
              <a:ext cx="771525" cy="457200"/>
            </a:xfrm>
            <a:custGeom>
              <a:avLst/>
              <a:gdLst>
                <a:gd name="connsiteX0" fmla="*/ 190024 w 771525"/>
                <a:gd name="connsiteY0" fmla="*/ 451009 h 457200"/>
                <a:gd name="connsiteX1" fmla="*/ 372904 w 771525"/>
                <a:gd name="connsiteY1" fmla="*/ 268129 h 457200"/>
                <a:gd name="connsiteX2" fmla="*/ 270986 w 771525"/>
                <a:gd name="connsiteY2" fmla="*/ 268129 h 457200"/>
                <a:gd name="connsiteX3" fmla="*/ 450056 w 771525"/>
                <a:gd name="connsiteY3" fmla="*/ 158591 h 457200"/>
                <a:gd name="connsiteX4" fmla="*/ 582454 w 771525"/>
                <a:gd name="connsiteY4" fmla="*/ 209074 h 457200"/>
                <a:gd name="connsiteX5" fmla="*/ 768191 w 771525"/>
                <a:gd name="connsiteY5" fmla="*/ 209074 h 457200"/>
                <a:gd name="connsiteX6" fmla="*/ 450056 w 771525"/>
                <a:gd name="connsiteY6" fmla="*/ 7144 h 457200"/>
                <a:gd name="connsiteX7" fmla="*/ 110014 w 771525"/>
                <a:gd name="connsiteY7" fmla="*/ 268129 h 457200"/>
                <a:gd name="connsiteX8" fmla="*/ 7144 w 771525"/>
                <a:gd name="connsiteY8" fmla="*/ 268129 h 457200"/>
                <a:gd name="connsiteX9" fmla="*/ 190024 w 771525"/>
                <a:gd name="connsiteY9" fmla="*/ 45100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25" h="457200">
                  <a:moveTo>
                    <a:pt x="190024" y="451009"/>
                  </a:moveTo>
                  <a:lnTo>
                    <a:pt x="372904" y="268129"/>
                  </a:lnTo>
                  <a:lnTo>
                    <a:pt x="270986" y="268129"/>
                  </a:lnTo>
                  <a:cubicBezTo>
                    <a:pt x="304324" y="203359"/>
                    <a:pt x="371951" y="158591"/>
                    <a:pt x="450056" y="158591"/>
                  </a:cubicBezTo>
                  <a:cubicBezTo>
                    <a:pt x="500539" y="158591"/>
                    <a:pt x="547211" y="177641"/>
                    <a:pt x="582454" y="209074"/>
                  </a:cubicBezTo>
                  <a:lnTo>
                    <a:pt x="768191" y="209074"/>
                  </a:lnTo>
                  <a:cubicBezTo>
                    <a:pt x="711994" y="89059"/>
                    <a:pt x="590074" y="7144"/>
                    <a:pt x="450056" y="7144"/>
                  </a:cubicBezTo>
                  <a:cubicBezTo>
                    <a:pt x="287179" y="7144"/>
                    <a:pt x="150019" y="117634"/>
                    <a:pt x="110014" y="268129"/>
                  </a:cubicBezTo>
                  <a:lnTo>
                    <a:pt x="7144" y="268129"/>
                  </a:lnTo>
                  <a:lnTo>
                    <a:pt x="190024" y="451009"/>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0" name="Ελεύθερη σχεδίαση: Σχήμα 25"/>
            <p:cNvSpPr/>
            <p:nvPr/>
          </p:nvSpPr>
          <p:spPr>
            <a:xfrm>
              <a:off x="2925278" y="2954179"/>
              <a:ext cx="771525" cy="457200"/>
            </a:xfrm>
            <a:custGeom>
              <a:avLst/>
              <a:gdLst>
                <a:gd name="connsiteX0" fmla="*/ 768191 w 771525"/>
                <a:gd name="connsiteY0" fmla="*/ 190024 h 457200"/>
                <a:gd name="connsiteX1" fmla="*/ 585311 w 771525"/>
                <a:gd name="connsiteY1" fmla="*/ 7144 h 457200"/>
                <a:gd name="connsiteX2" fmla="*/ 402431 w 771525"/>
                <a:gd name="connsiteY2" fmla="*/ 190024 h 457200"/>
                <a:gd name="connsiteX3" fmla="*/ 505301 w 771525"/>
                <a:gd name="connsiteY3" fmla="*/ 190024 h 457200"/>
                <a:gd name="connsiteX4" fmla="*/ 326231 w 771525"/>
                <a:gd name="connsiteY4" fmla="*/ 299561 h 457200"/>
                <a:gd name="connsiteX5" fmla="*/ 193834 w 771525"/>
                <a:gd name="connsiteY5" fmla="*/ 249079 h 457200"/>
                <a:gd name="connsiteX6" fmla="*/ 7144 w 771525"/>
                <a:gd name="connsiteY6" fmla="*/ 249079 h 457200"/>
                <a:gd name="connsiteX7" fmla="*/ 326231 w 771525"/>
                <a:gd name="connsiteY7" fmla="*/ 451009 h 457200"/>
                <a:gd name="connsiteX8" fmla="*/ 666274 w 771525"/>
                <a:gd name="connsiteY8" fmla="*/ 190024 h 457200"/>
                <a:gd name="connsiteX9" fmla="*/ 768191 w 771525"/>
                <a:gd name="connsiteY9" fmla="*/ 19002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25" h="457200">
                  <a:moveTo>
                    <a:pt x="768191" y="190024"/>
                  </a:moveTo>
                  <a:lnTo>
                    <a:pt x="585311" y="7144"/>
                  </a:lnTo>
                  <a:lnTo>
                    <a:pt x="402431" y="190024"/>
                  </a:lnTo>
                  <a:lnTo>
                    <a:pt x="505301" y="190024"/>
                  </a:lnTo>
                  <a:cubicBezTo>
                    <a:pt x="471964" y="254794"/>
                    <a:pt x="404336" y="299561"/>
                    <a:pt x="326231" y="299561"/>
                  </a:cubicBezTo>
                  <a:cubicBezTo>
                    <a:pt x="275749" y="299561"/>
                    <a:pt x="229076" y="280511"/>
                    <a:pt x="193834" y="249079"/>
                  </a:cubicBezTo>
                  <a:lnTo>
                    <a:pt x="7144" y="249079"/>
                  </a:lnTo>
                  <a:cubicBezTo>
                    <a:pt x="64294" y="369094"/>
                    <a:pt x="185261" y="451009"/>
                    <a:pt x="326231" y="451009"/>
                  </a:cubicBezTo>
                  <a:cubicBezTo>
                    <a:pt x="489109" y="451009"/>
                    <a:pt x="626269" y="340519"/>
                    <a:pt x="666274" y="190024"/>
                  </a:cubicBezTo>
                  <a:lnTo>
                    <a:pt x="768191" y="190024"/>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sp>
        <p:nvSpPr>
          <p:cNvPr id="55"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42" name="Θέση κειμένου 6">
            <a:extLst>
              <a:ext uri="{FF2B5EF4-FFF2-40B4-BE49-F238E27FC236}">
                <a16:creationId xmlns="" xmlns:a16="http://schemas.microsoft.com/office/drawing/2014/main" id="{A42245E7-BCE9-4E7A-BA54-15AAEDB0BCD0}"/>
              </a:ext>
            </a:extLst>
          </p:cNvPr>
          <p:cNvSpPr txBox="1">
            <a:spLocks/>
          </p:cNvSpPr>
          <p:nvPr/>
        </p:nvSpPr>
        <p:spPr>
          <a:xfrm>
            <a:off x="2665431" y="4626020"/>
            <a:ext cx="2156257"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latin typeface="+mn-lt"/>
              </a:rPr>
              <a:t>Βασίζεται στην ικανότητα διανομής κάποιου αγαθού ή υπηρεσίας</a:t>
            </a:r>
          </a:p>
        </p:txBody>
      </p:sp>
      <p:sp>
        <p:nvSpPr>
          <p:cNvPr id="54" name="Θέση κειμένου 6">
            <a:extLst>
              <a:ext uri="{FF2B5EF4-FFF2-40B4-BE49-F238E27FC236}">
                <a16:creationId xmlns="" xmlns:a16="http://schemas.microsoft.com/office/drawing/2014/main" id="{AD81BD1F-6CFF-4947-809D-08862EFBA32E}"/>
              </a:ext>
            </a:extLst>
          </p:cNvPr>
          <p:cNvSpPr txBox="1">
            <a:spLocks/>
          </p:cNvSpPr>
          <p:nvPr/>
        </p:nvSpPr>
        <p:spPr>
          <a:xfrm>
            <a:off x="5105014" y="4628014"/>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latin typeface="+mn-lt"/>
              </a:rPr>
              <a:t>Απορρέει από την ιεραρχική βαθμίδα</a:t>
            </a:r>
          </a:p>
        </p:txBody>
      </p:sp>
      <p:sp>
        <p:nvSpPr>
          <p:cNvPr id="63" name="Θέση κειμένου 6">
            <a:extLst>
              <a:ext uri="{FF2B5EF4-FFF2-40B4-BE49-F238E27FC236}">
                <a16:creationId xmlns="" xmlns:a16="http://schemas.microsoft.com/office/drawing/2014/main" id="{F7F346D1-A7AE-4FB8-BF32-BF1E6E322F8C}"/>
              </a:ext>
            </a:extLst>
          </p:cNvPr>
          <p:cNvSpPr txBox="1">
            <a:spLocks/>
          </p:cNvSpPr>
          <p:nvPr/>
        </p:nvSpPr>
        <p:spPr>
          <a:xfrm>
            <a:off x="7362859" y="4626020"/>
            <a:ext cx="2156257" cy="179997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l-GR" sz="1600" dirty="0">
                <a:latin typeface="+mn-lt"/>
              </a:rPr>
              <a:t>Βασίζεται στις γνώσεις και στις ειδικές δεξιότητες</a:t>
            </a:r>
          </a:p>
        </p:txBody>
      </p:sp>
      <p:sp>
        <p:nvSpPr>
          <p:cNvPr id="22" name="Γραφικό 20" descr="Συνδετήρας">
            <a:extLst>
              <a:ext uri="{FF2B5EF4-FFF2-40B4-BE49-F238E27FC236}">
                <a16:creationId xmlns="" xmlns:a16="http://schemas.microsoft.com/office/drawing/2014/main" id="{2DD12F36-2DCD-4306-8AFC-4815ABB9BE90}"/>
              </a:ext>
            </a:extLst>
          </p:cNvPr>
          <p:cNvSpPr/>
          <p:nvPr/>
        </p:nvSpPr>
        <p:spPr>
          <a:xfrm>
            <a:off x="5923212" y="2436940"/>
            <a:ext cx="343605" cy="708080"/>
          </a:xfrm>
          <a:custGeom>
            <a:avLst/>
            <a:gdLst>
              <a:gd name="connsiteX0" fmla="*/ 188119 w 371475"/>
              <a:gd name="connsiteY0" fmla="*/ 807244 h 809625"/>
              <a:gd name="connsiteX1" fmla="*/ 7144 w 371475"/>
              <a:gd name="connsiteY1" fmla="*/ 626269 h 809625"/>
              <a:gd name="connsiteX2" fmla="*/ 7144 w 371475"/>
              <a:gd name="connsiteY2" fmla="*/ 140494 h 809625"/>
              <a:gd name="connsiteX3" fmla="*/ 140494 w 371475"/>
              <a:gd name="connsiteY3" fmla="*/ 7144 h 809625"/>
              <a:gd name="connsiteX4" fmla="*/ 273844 w 371475"/>
              <a:gd name="connsiteY4" fmla="*/ 140494 h 809625"/>
              <a:gd name="connsiteX5" fmla="*/ 273844 w 371475"/>
              <a:gd name="connsiteY5" fmla="*/ 588169 h 809625"/>
              <a:gd name="connsiteX6" fmla="*/ 188119 w 371475"/>
              <a:gd name="connsiteY6" fmla="*/ 673894 h 809625"/>
              <a:gd name="connsiteX7" fmla="*/ 102394 w 371475"/>
              <a:gd name="connsiteY7" fmla="*/ 588169 h 809625"/>
              <a:gd name="connsiteX8" fmla="*/ 102394 w 371475"/>
              <a:gd name="connsiteY8" fmla="*/ 359569 h 809625"/>
              <a:gd name="connsiteX9" fmla="*/ 159544 w 371475"/>
              <a:gd name="connsiteY9" fmla="*/ 359569 h 809625"/>
              <a:gd name="connsiteX10" fmla="*/ 159544 w 371475"/>
              <a:gd name="connsiteY10" fmla="*/ 588169 h 809625"/>
              <a:gd name="connsiteX11" fmla="*/ 188119 w 371475"/>
              <a:gd name="connsiteY11" fmla="*/ 616744 h 809625"/>
              <a:gd name="connsiteX12" fmla="*/ 216694 w 371475"/>
              <a:gd name="connsiteY12" fmla="*/ 588169 h 809625"/>
              <a:gd name="connsiteX13" fmla="*/ 216694 w 371475"/>
              <a:gd name="connsiteY13" fmla="*/ 140494 h 809625"/>
              <a:gd name="connsiteX14" fmla="*/ 140494 w 371475"/>
              <a:gd name="connsiteY14" fmla="*/ 64294 h 809625"/>
              <a:gd name="connsiteX15" fmla="*/ 64294 w 371475"/>
              <a:gd name="connsiteY15" fmla="*/ 140494 h 809625"/>
              <a:gd name="connsiteX16" fmla="*/ 64294 w 371475"/>
              <a:gd name="connsiteY16" fmla="*/ 626269 h 809625"/>
              <a:gd name="connsiteX17" fmla="*/ 188119 w 371475"/>
              <a:gd name="connsiteY17" fmla="*/ 750094 h 809625"/>
              <a:gd name="connsiteX18" fmla="*/ 311944 w 371475"/>
              <a:gd name="connsiteY18" fmla="*/ 626269 h 809625"/>
              <a:gd name="connsiteX19" fmla="*/ 311944 w 371475"/>
              <a:gd name="connsiteY19" fmla="*/ 426244 h 809625"/>
              <a:gd name="connsiteX20" fmla="*/ 369094 w 371475"/>
              <a:gd name="connsiteY20" fmla="*/ 426244 h 809625"/>
              <a:gd name="connsiteX21" fmla="*/ 369094 w 371475"/>
              <a:gd name="connsiteY21" fmla="*/ 626269 h 809625"/>
              <a:gd name="connsiteX22" fmla="*/ 188119 w 371475"/>
              <a:gd name="connsiteY22" fmla="*/ 807244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1475" h="809625">
                <a:moveTo>
                  <a:pt x="188119" y="807244"/>
                </a:moveTo>
                <a:cubicBezTo>
                  <a:pt x="88106" y="807244"/>
                  <a:pt x="7144" y="726281"/>
                  <a:pt x="7144" y="626269"/>
                </a:cubicBezTo>
                <a:lnTo>
                  <a:pt x="7144" y="140494"/>
                </a:lnTo>
                <a:cubicBezTo>
                  <a:pt x="7144" y="67151"/>
                  <a:pt x="67151" y="7144"/>
                  <a:pt x="140494" y="7144"/>
                </a:cubicBezTo>
                <a:cubicBezTo>
                  <a:pt x="213836" y="7144"/>
                  <a:pt x="273844" y="67151"/>
                  <a:pt x="273844" y="140494"/>
                </a:cubicBezTo>
                <a:lnTo>
                  <a:pt x="273844" y="588169"/>
                </a:lnTo>
                <a:cubicBezTo>
                  <a:pt x="273844" y="635794"/>
                  <a:pt x="235744" y="673894"/>
                  <a:pt x="188119" y="673894"/>
                </a:cubicBezTo>
                <a:cubicBezTo>
                  <a:pt x="140494" y="673894"/>
                  <a:pt x="102394" y="635794"/>
                  <a:pt x="102394" y="588169"/>
                </a:cubicBezTo>
                <a:lnTo>
                  <a:pt x="102394" y="359569"/>
                </a:lnTo>
                <a:lnTo>
                  <a:pt x="159544" y="359569"/>
                </a:lnTo>
                <a:lnTo>
                  <a:pt x="159544" y="588169"/>
                </a:lnTo>
                <a:cubicBezTo>
                  <a:pt x="159544" y="604361"/>
                  <a:pt x="171926" y="616744"/>
                  <a:pt x="188119" y="616744"/>
                </a:cubicBezTo>
                <a:cubicBezTo>
                  <a:pt x="204311" y="616744"/>
                  <a:pt x="216694" y="604361"/>
                  <a:pt x="216694" y="588169"/>
                </a:cubicBezTo>
                <a:lnTo>
                  <a:pt x="216694" y="140494"/>
                </a:lnTo>
                <a:cubicBezTo>
                  <a:pt x="216694" y="98584"/>
                  <a:pt x="182404" y="64294"/>
                  <a:pt x="140494" y="64294"/>
                </a:cubicBezTo>
                <a:cubicBezTo>
                  <a:pt x="98584" y="64294"/>
                  <a:pt x="64294" y="98584"/>
                  <a:pt x="64294" y="140494"/>
                </a:cubicBezTo>
                <a:lnTo>
                  <a:pt x="64294" y="626269"/>
                </a:lnTo>
                <a:cubicBezTo>
                  <a:pt x="64294" y="694849"/>
                  <a:pt x="119539" y="750094"/>
                  <a:pt x="188119" y="750094"/>
                </a:cubicBezTo>
                <a:cubicBezTo>
                  <a:pt x="256699" y="750094"/>
                  <a:pt x="311944" y="694849"/>
                  <a:pt x="311944" y="626269"/>
                </a:cubicBezTo>
                <a:lnTo>
                  <a:pt x="311944" y="426244"/>
                </a:lnTo>
                <a:lnTo>
                  <a:pt x="369094" y="426244"/>
                </a:lnTo>
                <a:lnTo>
                  <a:pt x="369094" y="626269"/>
                </a:lnTo>
                <a:cubicBezTo>
                  <a:pt x="369094" y="726281"/>
                  <a:pt x="288131" y="807244"/>
                  <a:pt x="188119" y="807244"/>
                </a:cubicBezTo>
                <a:close/>
              </a:path>
            </a:pathLst>
          </a:custGeom>
          <a:solidFill>
            <a:schemeClr val="bg1"/>
          </a:solidFill>
          <a:ln w="9525" cap="flat">
            <a:noFill/>
            <a:prstDash val="solid"/>
            <a:miter/>
          </a:ln>
        </p:spPr>
        <p:txBody>
          <a:bodyPr rtlCol="0" anchor="ctr"/>
          <a:lstStyle/>
          <a:p>
            <a:endParaRPr lang="el-GR"/>
          </a:p>
        </p:txBody>
      </p:sp>
      <p:grpSp>
        <p:nvGrpSpPr>
          <p:cNvPr id="38" name="Γραφικό 36" descr="Χρήστες">
            <a:extLst>
              <a:ext uri="{FF2B5EF4-FFF2-40B4-BE49-F238E27FC236}">
                <a16:creationId xmlns="" xmlns:a16="http://schemas.microsoft.com/office/drawing/2014/main" id="{09AE42AD-CC9E-430F-AFAB-EB06D28737A9}"/>
              </a:ext>
            </a:extLst>
          </p:cNvPr>
          <p:cNvGrpSpPr/>
          <p:nvPr/>
        </p:nvGrpSpPr>
        <p:grpSpPr>
          <a:xfrm>
            <a:off x="8004638" y="2310322"/>
            <a:ext cx="874622" cy="967322"/>
            <a:chOff x="5638800" y="2971800"/>
            <a:chExt cx="914400" cy="914400"/>
          </a:xfrm>
          <a:solidFill>
            <a:schemeClr val="bg1"/>
          </a:solidFill>
        </p:grpSpPr>
        <p:sp>
          <p:nvSpPr>
            <p:cNvPr id="39" name="Ελεύθερη σχεδίαση: Σχήμα 38">
              <a:extLst>
                <a:ext uri="{FF2B5EF4-FFF2-40B4-BE49-F238E27FC236}">
                  <a16:creationId xmlns="" xmlns:a16="http://schemas.microsoft.com/office/drawing/2014/main" id="{D1D70428-7321-432F-B3B2-1009BD958D90}"/>
                </a:ext>
              </a:extLst>
            </p:cNvPr>
            <p:cNvSpPr/>
            <p:nvPr/>
          </p:nvSpPr>
          <p:spPr>
            <a:xfrm>
              <a:off x="5774531" y="3172301"/>
              <a:ext cx="180975" cy="180975"/>
            </a:xfrm>
            <a:custGeom>
              <a:avLst/>
              <a:gdLst>
                <a:gd name="connsiteX0" fmla="*/ 178594 w 180975"/>
                <a:gd name="connsiteY0" fmla="*/ 92869 h 180975"/>
                <a:gd name="connsiteX1" fmla="*/ 92869 w 180975"/>
                <a:gd name="connsiteY1" fmla="*/ 178594 h 180975"/>
                <a:gd name="connsiteX2" fmla="*/ 7144 w 180975"/>
                <a:gd name="connsiteY2" fmla="*/ 92869 h 180975"/>
                <a:gd name="connsiteX3" fmla="*/ 92869 w 180975"/>
                <a:gd name="connsiteY3" fmla="*/ 7144 h 180975"/>
                <a:gd name="connsiteX4" fmla="*/ 178594 w 180975"/>
                <a:gd name="connsiteY4" fmla="*/ 92869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80975">
                  <a:moveTo>
                    <a:pt x="178594" y="92869"/>
                  </a:moveTo>
                  <a:cubicBezTo>
                    <a:pt x="178594" y="140213"/>
                    <a:pt x="140213" y="178594"/>
                    <a:pt x="92869" y="178594"/>
                  </a:cubicBezTo>
                  <a:cubicBezTo>
                    <a:pt x="45524" y="178594"/>
                    <a:pt x="7144" y="140213"/>
                    <a:pt x="7144" y="92869"/>
                  </a:cubicBezTo>
                  <a:cubicBezTo>
                    <a:pt x="7144" y="45524"/>
                    <a:pt x="45524" y="7144"/>
                    <a:pt x="92869" y="7144"/>
                  </a:cubicBezTo>
                  <a:cubicBezTo>
                    <a:pt x="140213" y="7144"/>
                    <a:pt x="178594" y="45524"/>
                    <a:pt x="178594" y="92869"/>
                  </a:cubicBezTo>
                  <a:close/>
                </a:path>
              </a:pathLst>
            </a:custGeom>
            <a:grpFill/>
            <a:ln w="9525" cap="flat">
              <a:noFill/>
              <a:prstDash val="solid"/>
              <a:miter/>
            </a:ln>
          </p:spPr>
          <p:txBody>
            <a:bodyPr rtlCol="0" anchor="ctr"/>
            <a:lstStyle/>
            <a:p>
              <a:endParaRPr lang="el-GR"/>
            </a:p>
          </p:txBody>
        </p:sp>
        <p:sp>
          <p:nvSpPr>
            <p:cNvPr id="43" name="Ελεύθερη σχεδίαση: Σχήμα 42">
              <a:extLst>
                <a:ext uri="{FF2B5EF4-FFF2-40B4-BE49-F238E27FC236}">
                  <a16:creationId xmlns="" xmlns:a16="http://schemas.microsoft.com/office/drawing/2014/main" id="{04DD2682-CD28-4720-8C5D-AE0B30FD9722}"/>
                </a:ext>
              </a:extLst>
            </p:cNvPr>
            <p:cNvSpPr/>
            <p:nvPr/>
          </p:nvSpPr>
          <p:spPr>
            <a:xfrm>
              <a:off x="6231731" y="3172301"/>
              <a:ext cx="180975" cy="180975"/>
            </a:xfrm>
            <a:custGeom>
              <a:avLst/>
              <a:gdLst>
                <a:gd name="connsiteX0" fmla="*/ 178594 w 180975"/>
                <a:gd name="connsiteY0" fmla="*/ 92869 h 180975"/>
                <a:gd name="connsiteX1" fmla="*/ 92869 w 180975"/>
                <a:gd name="connsiteY1" fmla="*/ 178594 h 180975"/>
                <a:gd name="connsiteX2" fmla="*/ 7144 w 180975"/>
                <a:gd name="connsiteY2" fmla="*/ 92869 h 180975"/>
                <a:gd name="connsiteX3" fmla="*/ 92869 w 180975"/>
                <a:gd name="connsiteY3" fmla="*/ 7144 h 180975"/>
                <a:gd name="connsiteX4" fmla="*/ 178594 w 180975"/>
                <a:gd name="connsiteY4" fmla="*/ 92869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80975">
                  <a:moveTo>
                    <a:pt x="178594" y="92869"/>
                  </a:moveTo>
                  <a:cubicBezTo>
                    <a:pt x="178594" y="140213"/>
                    <a:pt x="140213" y="178594"/>
                    <a:pt x="92869" y="178594"/>
                  </a:cubicBezTo>
                  <a:cubicBezTo>
                    <a:pt x="45524" y="178594"/>
                    <a:pt x="7144" y="140213"/>
                    <a:pt x="7144" y="92869"/>
                  </a:cubicBezTo>
                  <a:cubicBezTo>
                    <a:pt x="7144" y="45524"/>
                    <a:pt x="45524" y="7144"/>
                    <a:pt x="92869" y="7144"/>
                  </a:cubicBezTo>
                  <a:cubicBezTo>
                    <a:pt x="140213" y="7144"/>
                    <a:pt x="178594" y="45524"/>
                    <a:pt x="178594" y="92869"/>
                  </a:cubicBezTo>
                  <a:close/>
                </a:path>
              </a:pathLst>
            </a:custGeom>
            <a:grpFill/>
            <a:ln w="9525" cap="flat">
              <a:noFill/>
              <a:prstDash val="solid"/>
              <a:miter/>
            </a:ln>
          </p:spPr>
          <p:txBody>
            <a:bodyPr rtlCol="0" anchor="ctr"/>
            <a:lstStyle/>
            <a:p>
              <a:endParaRPr lang="el-GR"/>
            </a:p>
          </p:txBody>
        </p:sp>
        <p:sp>
          <p:nvSpPr>
            <p:cNvPr id="65" name="Ελεύθερη σχεδίαση: Σχήμα 64">
              <a:extLst>
                <a:ext uri="{FF2B5EF4-FFF2-40B4-BE49-F238E27FC236}">
                  <a16:creationId xmlns="" xmlns:a16="http://schemas.microsoft.com/office/drawing/2014/main" id="{B8E66D39-576C-4A35-B08A-6EB3E34D2746}"/>
                </a:ext>
              </a:extLst>
            </p:cNvPr>
            <p:cNvSpPr/>
            <p:nvPr/>
          </p:nvSpPr>
          <p:spPr>
            <a:xfrm>
              <a:off x="5917406" y="3499961"/>
              <a:ext cx="352425" cy="180975"/>
            </a:xfrm>
            <a:custGeom>
              <a:avLst/>
              <a:gdLst>
                <a:gd name="connsiteX0" fmla="*/ 350044 w 352425"/>
                <a:gd name="connsiteY0" fmla="*/ 178594 h 180975"/>
                <a:gd name="connsiteX1" fmla="*/ 350044 w 352425"/>
                <a:gd name="connsiteY1" fmla="*/ 92869 h 180975"/>
                <a:gd name="connsiteX2" fmla="*/ 332899 w 352425"/>
                <a:gd name="connsiteY2" fmla="*/ 58579 h 180975"/>
                <a:gd name="connsiteX3" fmla="*/ 249079 w 352425"/>
                <a:gd name="connsiteY3" fmla="*/ 18574 h 180975"/>
                <a:gd name="connsiteX4" fmla="*/ 178594 w 352425"/>
                <a:gd name="connsiteY4" fmla="*/ 7144 h 180975"/>
                <a:gd name="connsiteX5" fmla="*/ 108109 w 352425"/>
                <a:gd name="connsiteY5" fmla="*/ 18574 h 180975"/>
                <a:gd name="connsiteX6" fmla="*/ 24289 w 352425"/>
                <a:gd name="connsiteY6" fmla="*/ 58579 h 180975"/>
                <a:gd name="connsiteX7" fmla="*/ 7144 w 352425"/>
                <a:gd name="connsiteY7" fmla="*/ 92869 h 180975"/>
                <a:gd name="connsiteX8" fmla="*/ 7144 w 352425"/>
                <a:gd name="connsiteY8" fmla="*/ 178594 h 180975"/>
                <a:gd name="connsiteX9" fmla="*/ 350044 w 352425"/>
                <a:gd name="connsiteY9" fmla="*/ 1785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180975">
                  <a:moveTo>
                    <a:pt x="350044" y="178594"/>
                  </a:moveTo>
                  <a:lnTo>
                    <a:pt x="350044" y="92869"/>
                  </a:lnTo>
                  <a:cubicBezTo>
                    <a:pt x="350044" y="79534"/>
                    <a:pt x="344329" y="66199"/>
                    <a:pt x="332899" y="58579"/>
                  </a:cubicBezTo>
                  <a:cubicBezTo>
                    <a:pt x="310039" y="39529"/>
                    <a:pt x="279559" y="26194"/>
                    <a:pt x="249079" y="18574"/>
                  </a:cubicBezTo>
                  <a:cubicBezTo>
                    <a:pt x="228124" y="12859"/>
                    <a:pt x="203359" y="7144"/>
                    <a:pt x="178594" y="7144"/>
                  </a:cubicBezTo>
                  <a:cubicBezTo>
                    <a:pt x="155734" y="7144"/>
                    <a:pt x="130969" y="10954"/>
                    <a:pt x="108109" y="18574"/>
                  </a:cubicBezTo>
                  <a:cubicBezTo>
                    <a:pt x="77629" y="26194"/>
                    <a:pt x="49054" y="41434"/>
                    <a:pt x="24289" y="58579"/>
                  </a:cubicBezTo>
                  <a:cubicBezTo>
                    <a:pt x="12859" y="68104"/>
                    <a:pt x="7144" y="79534"/>
                    <a:pt x="7144" y="92869"/>
                  </a:cubicBezTo>
                  <a:lnTo>
                    <a:pt x="7144" y="178594"/>
                  </a:lnTo>
                  <a:lnTo>
                    <a:pt x="350044" y="178594"/>
                  </a:lnTo>
                  <a:close/>
                </a:path>
              </a:pathLst>
            </a:custGeom>
            <a:grpFill/>
            <a:ln w="9525" cap="flat">
              <a:noFill/>
              <a:prstDash val="solid"/>
              <a:miter/>
            </a:ln>
          </p:spPr>
          <p:txBody>
            <a:bodyPr rtlCol="0" anchor="ctr"/>
            <a:lstStyle/>
            <a:p>
              <a:endParaRPr lang="el-GR"/>
            </a:p>
          </p:txBody>
        </p:sp>
        <p:sp>
          <p:nvSpPr>
            <p:cNvPr id="66" name="Ελεύθερη σχεδίαση: Σχήμα 65">
              <a:extLst>
                <a:ext uri="{FF2B5EF4-FFF2-40B4-BE49-F238E27FC236}">
                  <a16:creationId xmlns="" xmlns:a16="http://schemas.microsoft.com/office/drawing/2014/main" id="{176B2894-3A81-42C8-B9AE-D53FAE0EAAC5}"/>
                </a:ext>
              </a:extLst>
            </p:cNvPr>
            <p:cNvSpPr/>
            <p:nvPr/>
          </p:nvSpPr>
          <p:spPr>
            <a:xfrm>
              <a:off x="6003131" y="3305651"/>
              <a:ext cx="180975" cy="180975"/>
            </a:xfrm>
            <a:custGeom>
              <a:avLst/>
              <a:gdLst>
                <a:gd name="connsiteX0" fmla="*/ 178594 w 180975"/>
                <a:gd name="connsiteY0" fmla="*/ 92869 h 180975"/>
                <a:gd name="connsiteX1" fmla="*/ 92869 w 180975"/>
                <a:gd name="connsiteY1" fmla="*/ 178594 h 180975"/>
                <a:gd name="connsiteX2" fmla="*/ 7144 w 180975"/>
                <a:gd name="connsiteY2" fmla="*/ 92869 h 180975"/>
                <a:gd name="connsiteX3" fmla="*/ 92869 w 180975"/>
                <a:gd name="connsiteY3" fmla="*/ 7144 h 180975"/>
                <a:gd name="connsiteX4" fmla="*/ 178594 w 180975"/>
                <a:gd name="connsiteY4" fmla="*/ 92869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80975">
                  <a:moveTo>
                    <a:pt x="178594" y="92869"/>
                  </a:moveTo>
                  <a:cubicBezTo>
                    <a:pt x="178594" y="140213"/>
                    <a:pt x="140213" y="178594"/>
                    <a:pt x="92869" y="178594"/>
                  </a:cubicBezTo>
                  <a:cubicBezTo>
                    <a:pt x="45524" y="178594"/>
                    <a:pt x="7144" y="140213"/>
                    <a:pt x="7144" y="92869"/>
                  </a:cubicBezTo>
                  <a:cubicBezTo>
                    <a:pt x="7144" y="45524"/>
                    <a:pt x="45524" y="7144"/>
                    <a:pt x="92869" y="7144"/>
                  </a:cubicBezTo>
                  <a:cubicBezTo>
                    <a:pt x="140213" y="7144"/>
                    <a:pt x="178594" y="45524"/>
                    <a:pt x="178594" y="92869"/>
                  </a:cubicBezTo>
                  <a:close/>
                </a:path>
              </a:pathLst>
            </a:custGeom>
            <a:grpFill/>
            <a:ln w="9525" cap="flat">
              <a:noFill/>
              <a:prstDash val="solid"/>
              <a:miter/>
            </a:ln>
          </p:spPr>
          <p:txBody>
            <a:bodyPr rtlCol="0" anchor="ctr"/>
            <a:lstStyle/>
            <a:p>
              <a:endParaRPr lang="el-GR"/>
            </a:p>
          </p:txBody>
        </p:sp>
        <p:sp>
          <p:nvSpPr>
            <p:cNvPr id="67" name="Ελεύθερη σχεδίαση: Σχήμα 66">
              <a:extLst>
                <a:ext uri="{FF2B5EF4-FFF2-40B4-BE49-F238E27FC236}">
                  <a16:creationId xmlns="" xmlns:a16="http://schemas.microsoft.com/office/drawing/2014/main" id="{F998EC28-50A3-49F0-923E-36372418B315}"/>
                </a:ext>
              </a:extLst>
            </p:cNvPr>
            <p:cNvSpPr/>
            <p:nvPr/>
          </p:nvSpPr>
          <p:spPr>
            <a:xfrm>
              <a:off x="6178391" y="3366611"/>
              <a:ext cx="323850" cy="180975"/>
            </a:xfrm>
            <a:custGeom>
              <a:avLst/>
              <a:gdLst>
                <a:gd name="connsiteX0" fmla="*/ 300514 w 323850"/>
                <a:gd name="connsiteY0" fmla="*/ 58579 h 180975"/>
                <a:gd name="connsiteX1" fmla="*/ 216694 w 323850"/>
                <a:gd name="connsiteY1" fmla="*/ 18574 h 180975"/>
                <a:gd name="connsiteX2" fmla="*/ 146209 w 323850"/>
                <a:gd name="connsiteY2" fmla="*/ 7144 h 180975"/>
                <a:gd name="connsiteX3" fmla="*/ 75724 w 323850"/>
                <a:gd name="connsiteY3" fmla="*/ 18574 h 180975"/>
                <a:gd name="connsiteX4" fmla="*/ 41434 w 323850"/>
                <a:gd name="connsiteY4" fmla="*/ 31909 h 180975"/>
                <a:gd name="connsiteX5" fmla="*/ 41434 w 323850"/>
                <a:gd name="connsiteY5" fmla="*/ 33814 h 180975"/>
                <a:gd name="connsiteX6" fmla="*/ 7144 w 323850"/>
                <a:gd name="connsiteY6" fmla="*/ 117634 h 180975"/>
                <a:gd name="connsiteX7" fmla="*/ 94774 w 323850"/>
                <a:gd name="connsiteY7" fmla="*/ 161449 h 180975"/>
                <a:gd name="connsiteX8" fmla="*/ 110014 w 323850"/>
                <a:gd name="connsiteY8" fmla="*/ 178594 h 180975"/>
                <a:gd name="connsiteX9" fmla="*/ 317659 w 323850"/>
                <a:gd name="connsiteY9" fmla="*/ 178594 h 180975"/>
                <a:gd name="connsiteX10" fmla="*/ 317659 w 323850"/>
                <a:gd name="connsiteY10" fmla="*/ 92869 h 180975"/>
                <a:gd name="connsiteX11" fmla="*/ 300514 w 323850"/>
                <a:gd name="connsiteY11" fmla="*/ 585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 h="180975">
                  <a:moveTo>
                    <a:pt x="300514" y="58579"/>
                  </a:moveTo>
                  <a:cubicBezTo>
                    <a:pt x="277654" y="39529"/>
                    <a:pt x="247174" y="26194"/>
                    <a:pt x="216694" y="18574"/>
                  </a:cubicBezTo>
                  <a:cubicBezTo>
                    <a:pt x="195739" y="12859"/>
                    <a:pt x="170974" y="7144"/>
                    <a:pt x="146209" y="7144"/>
                  </a:cubicBezTo>
                  <a:cubicBezTo>
                    <a:pt x="123349" y="7144"/>
                    <a:pt x="98584" y="10954"/>
                    <a:pt x="75724" y="18574"/>
                  </a:cubicBezTo>
                  <a:cubicBezTo>
                    <a:pt x="64294" y="22384"/>
                    <a:pt x="52864" y="26194"/>
                    <a:pt x="41434" y="31909"/>
                  </a:cubicBezTo>
                  <a:lnTo>
                    <a:pt x="41434" y="33814"/>
                  </a:lnTo>
                  <a:cubicBezTo>
                    <a:pt x="41434" y="66199"/>
                    <a:pt x="28099" y="96679"/>
                    <a:pt x="7144" y="117634"/>
                  </a:cubicBezTo>
                  <a:cubicBezTo>
                    <a:pt x="43339" y="129064"/>
                    <a:pt x="71914" y="144304"/>
                    <a:pt x="94774" y="161449"/>
                  </a:cubicBezTo>
                  <a:cubicBezTo>
                    <a:pt x="100489" y="167164"/>
                    <a:pt x="106204" y="170974"/>
                    <a:pt x="110014" y="178594"/>
                  </a:cubicBezTo>
                  <a:lnTo>
                    <a:pt x="317659" y="178594"/>
                  </a:lnTo>
                  <a:lnTo>
                    <a:pt x="317659" y="92869"/>
                  </a:lnTo>
                  <a:cubicBezTo>
                    <a:pt x="317659" y="79534"/>
                    <a:pt x="311944" y="66199"/>
                    <a:pt x="300514" y="58579"/>
                  </a:cubicBezTo>
                  <a:close/>
                </a:path>
              </a:pathLst>
            </a:custGeom>
            <a:grpFill/>
            <a:ln w="9525" cap="flat">
              <a:noFill/>
              <a:prstDash val="solid"/>
              <a:miter/>
            </a:ln>
          </p:spPr>
          <p:txBody>
            <a:bodyPr rtlCol="0" anchor="ctr"/>
            <a:lstStyle/>
            <a:p>
              <a:endParaRPr lang="el-GR"/>
            </a:p>
          </p:txBody>
        </p:sp>
        <p:sp>
          <p:nvSpPr>
            <p:cNvPr id="68" name="Ελεύθερη σχεδίαση: Σχήμα 67">
              <a:extLst>
                <a:ext uri="{FF2B5EF4-FFF2-40B4-BE49-F238E27FC236}">
                  <a16:creationId xmlns="" xmlns:a16="http://schemas.microsoft.com/office/drawing/2014/main" id="{E5DC528B-7AE2-458F-AD58-AE8B1D947AB6}"/>
                </a:ext>
              </a:extLst>
            </p:cNvPr>
            <p:cNvSpPr/>
            <p:nvPr/>
          </p:nvSpPr>
          <p:spPr>
            <a:xfrm>
              <a:off x="5688806" y="3366611"/>
              <a:ext cx="323850" cy="180975"/>
            </a:xfrm>
            <a:custGeom>
              <a:avLst/>
              <a:gdLst>
                <a:gd name="connsiteX0" fmla="*/ 230029 w 323850"/>
                <a:gd name="connsiteY0" fmla="*/ 161449 h 180975"/>
                <a:gd name="connsiteX1" fmla="*/ 230029 w 323850"/>
                <a:gd name="connsiteY1" fmla="*/ 161449 h 180975"/>
                <a:gd name="connsiteX2" fmla="*/ 317659 w 323850"/>
                <a:gd name="connsiteY2" fmla="*/ 117634 h 180975"/>
                <a:gd name="connsiteX3" fmla="*/ 283369 w 323850"/>
                <a:gd name="connsiteY3" fmla="*/ 33814 h 180975"/>
                <a:gd name="connsiteX4" fmla="*/ 283369 w 323850"/>
                <a:gd name="connsiteY4" fmla="*/ 30004 h 180975"/>
                <a:gd name="connsiteX5" fmla="*/ 249079 w 323850"/>
                <a:gd name="connsiteY5" fmla="*/ 18574 h 180975"/>
                <a:gd name="connsiteX6" fmla="*/ 178594 w 323850"/>
                <a:gd name="connsiteY6" fmla="*/ 7144 h 180975"/>
                <a:gd name="connsiteX7" fmla="*/ 108109 w 323850"/>
                <a:gd name="connsiteY7" fmla="*/ 18574 h 180975"/>
                <a:gd name="connsiteX8" fmla="*/ 24289 w 323850"/>
                <a:gd name="connsiteY8" fmla="*/ 58579 h 180975"/>
                <a:gd name="connsiteX9" fmla="*/ 7144 w 323850"/>
                <a:gd name="connsiteY9" fmla="*/ 92869 h 180975"/>
                <a:gd name="connsiteX10" fmla="*/ 7144 w 323850"/>
                <a:gd name="connsiteY10" fmla="*/ 178594 h 180975"/>
                <a:gd name="connsiteX11" fmla="*/ 212884 w 323850"/>
                <a:gd name="connsiteY11" fmla="*/ 178594 h 180975"/>
                <a:gd name="connsiteX12" fmla="*/ 230029 w 323850"/>
                <a:gd name="connsiteY12" fmla="*/ 16144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850" h="180975">
                  <a:moveTo>
                    <a:pt x="230029" y="161449"/>
                  </a:moveTo>
                  <a:lnTo>
                    <a:pt x="230029" y="161449"/>
                  </a:lnTo>
                  <a:cubicBezTo>
                    <a:pt x="256699" y="142399"/>
                    <a:pt x="287179" y="127159"/>
                    <a:pt x="317659" y="117634"/>
                  </a:cubicBezTo>
                  <a:cubicBezTo>
                    <a:pt x="296704" y="94774"/>
                    <a:pt x="283369" y="66199"/>
                    <a:pt x="283369" y="33814"/>
                  </a:cubicBezTo>
                  <a:cubicBezTo>
                    <a:pt x="283369" y="31909"/>
                    <a:pt x="283369" y="31909"/>
                    <a:pt x="283369" y="30004"/>
                  </a:cubicBezTo>
                  <a:cubicBezTo>
                    <a:pt x="271939" y="26194"/>
                    <a:pt x="260509" y="20479"/>
                    <a:pt x="249079" y="18574"/>
                  </a:cubicBezTo>
                  <a:cubicBezTo>
                    <a:pt x="228124" y="12859"/>
                    <a:pt x="203359" y="7144"/>
                    <a:pt x="178594" y="7144"/>
                  </a:cubicBezTo>
                  <a:cubicBezTo>
                    <a:pt x="155734" y="7144"/>
                    <a:pt x="130969" y="10954"/>
                    <a:pt x="108109" y="18574"/>
                  </a:cubicBezTo>
                  <a:cubicBezTo>
                    <a:pt x="77629" y="28099"/>
                    <a:pt x="49054" y="41434"/>
                    <a:pt x="24289" y="58579"/>
                  </a:cubicBezTo>
                  <a:cubicBezTo>
                    <a:pt x="12859" y="66199"/>
                    <a:pt x="7144" y="79534"/>
                    <a:pt x="7144" y="92869"/>
                  </a:cubicBezTo>
                  <a:lnTo>
                    <a:pt x="7144" y="178594"/>
                  </a:lnTo>
                  <a:lnTo>
                    <a:pt x="212884" y="178594"/>
                  </a:lnTo>
                  <a:cubicBezTo>
                    <a:pt x="218599" y="170974"/>
                    <a:pt x="222409" y="167164"/>
                    <a:pt x="230029" y="161449"/>
                  </a:cubicBezTo>
                  <a:close/>
                </a:path>
              </a:pathLst>
            </a:custGeom>
            <a:grpFill/>
            <a:ln w="9525" cap="flat">
              <a:noFill/>
              <a:prstDash val="solid"/>
              <a:miter/>
            </a:ln>
          </p:spPr>
          <p:txBody>
            <a:bodyPr rtlCol="0" anchor="ctr"/>
            <a:lstStyle/>
            <a:p>
              <a:endParaRPr lang="el-GR"/>
            </a:p>
          </p:txBody>
        </p:sp>
      </p:grpSp>
      <p:sp>
        <p:nvSpPr>
          <p:cNvPr id="35" name="Τίτλος 1">
            <a:extLst>
              <a:ext uri="{FF2B5EF4-FFF2-40B4-BE49-F238E27FC236}">
                <a16:creationId xmlns="" xmlns:a16="http://schemas.microsoft.com/office/drawing/2014/main" id="{9C4B745C-CB9B-484B-97F1-E3AE9015126A}"/>
              </a:ext>
            </a:extLst>
          </p:cNvPr>
          <p:cNvSpPr>
            <a:spLocks noGrp="1"/>
          </p:cNvSpPr>
          <p:nvPr>
            <p:ph type="title"/>
          </p:nvPr>
        </p:nvSpPr>
        <p:spPr>
          <a:xfrm>
            <a:off x="432000" y="432000"/>
            <a:ext cx="11340000" cy="432000"/>
          </a:xfrm>
        </p:spPr>
        <p:txBody>
          <a:bodyPr rtlCol="0"/>
          <a:lstStyle/>
          <a:p>
            <a:pPr algn="ctr"/>
            <a:r>
              <a:rPr lang="el-GR" b="1" dirty="0"/>
              <a:t>Μορφές ισχύος</a:t>
            </a:r>
            <a:endParaRPr lang="el-GR" dirty="0"/>
          </a:p>
        </p:txBody>
      </p:sp>
      <p:pic>
        <p:nvPicPr>
          <p:cNvPr id="36" name="Θέση εικόνας 25" descr="Κοντινή εικόνα εσωτερικού υλικού δόμησης">
            <a:extLst>
              <a:ext uri="{FF2B5EF4-FFF2-40B4-BE49-F238E27FC236}">
                <a16:creationId xmlns="" xmlns:a16="http://schemas.microsoft.com/office/drawing/2014/main" id="{6CD3959C-2421-4D39-92CF-29808509C01A}"/>
              </a:ext>
            </a:extLst>
          </p:cNvPr>
          <p:cNvPicPr>
            <a:picLocks noGrp="1" noChangeAspect="1"/>
          </p:cNvPicPr>
          <p:nvPr>
            <p:ph type="pic" sz="quarter" idx="41"/>
          </p:nvPr>
        </p:nvPicPr>
        <p:blipFill>
          <a:blip r:embed="rId8"/>
          <a:stretch>
            <a:fillRect/>
          </a:stretch>
        </p:blipFill>
        <p:spPr>
          <a:xfrm>
            <a:off x="683800" y="1981486"/>
            <a:ext cx="1476000" cy="1476000"/>
          </a:xfrm>
        </p:spPr>
      </p:pic>
      <p:sp>
        <p:nvSpPr>
          <p:cNvPr id="37" name="Θέση κειμένου 6">
            <a:extLst>
              <a:ext uri="{FF2B5EF4-FFF2-40B4-BE49-F238E27FC236}">
                <a16:creationId xmlns="" xmlns:a16="http://schemas.microsoft.com/office/drawing/2014/main" id="{147E3DDE-FECA-4217-8D7A-B243ED340B33}"/>
              </a:ext>
            </a:extLst>
          </p:cNvPr>
          <p:cNvSpPr txBox="1">
            <a:spLocks/>
          </p:cNvSpPr>
          <p:nvPr/>
        </p:nvSpPr>
        <p:spPr>
          <a:xfrm>
            <a:off x="521049" y="3969303"/>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dirty="0" err="1"/>
              <a:t>Πειθαναγκαστική</a:t>
            </a:r>
            <a:r>
              <a:rPr lang="el-GR" b="1" dirty="0"/>
              <a:t> ισχύς</a:t>
            </a:r>
          </a:p>
        </p:txBody>
      </p:sp>
      <p:sp>
        <p:nvSpPr>
          <p:cNvPr id="41" name="Θέση κειμένου 6">
            <a:extLst>
              <a:ext uri="{FF2B5EF4-FFF2-40B4-BE49-F238E27FC236}">
                <a16:creationId xmlns="" xmlns:a16="http://schemas.microsoft.com/office/drawing/2014/main" id="{F6267C40-831A-4F71-8E27-767A27353725}"/>
              </a:ext>
            </a:extLst>
          </p:cNvPr>
          <p:cNvSpPr txBox="1">
            <a:spLocks/>
          </p:cNvSpPr>
          <p:nvPr/>
        </p:nvSpPr>
        <p:spPr>
          <a:xfrm>
            <a:off x="521049" y="4626020"/>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latin typeface="+mn-lt"/>
              </a:rPr>
              <a:t>Στηρίζεται στο φόβο</a:t>
            </a:r>
          </a:p>
        </p:txBody>
      </p:sp>
      <p:pic>
        <p:nvPicPr>
          <p:cNvPr id="44" name="Θέση εικόνας 33" descr="εικόνα ουρανοξύστη διαμερισμάτων">
            <a:extLst>
              <a:ext uri="{FF2B5EF4-FFF2-40B4-BE49-F238E27FC236}">
                <a16:creationId xmlns="" xmlns:a16="http://schemas.microsoft.com/office/drawing/2014/main" id="{793BD7EC-4F7E-4124-A655-08DBC2BD6B28}"/>
              </a:ext>
            </a:extLst>
          </p:cNvPr>
          <p:cNvPicPr>
            <a:picLocks noGrp="1" noChangeAspect="1"/>
          </p:cNvPicPr>
          <p:nvPr>
            <p:ph type="pic" sz="quarter" idx="45"/>
          </p:nvPr>
        </p:nvPicPr>
        <p:blipFill>
          <a:blip r:embed="rId9"/>
          <a:stretch>
            <a:fillRect/>
          </a:stretch>
        </p:blipFill>
        <p:spPr>
          <a:xfrm>
            <a:off x="10044000" y="1981486"/>
            <a:ext cx="1476000" cy="1476000"/>
          </a:xfrm>
        </p:spPr>
      </p:pic>
      <p:sp>
        <p:nvSpPr>
          <p:cNvPr id="46" name="Θέση κειμένου 10">
            <a:extLst>
              <a:ext uri="{FF2B5EF4-FFF2-40B4-BE49-F238E27FC236}">
                <a16:creationId xmlns="" xmlns:a16="http://schemas.microsoft.com/office/drawing/2014/main" id="{6AEBA20A-2839-4B13-A786-D05D27527C65}"/>
              </a:ext>
            </a:extLst>
          </p:cNvPr>
          <p:cNvSpPr txBox="1">
            <a:spLocks/>
          </p:cNvSpPr>
          <p:nvPr/>
        </p:nvSpPr>
        <p:spPr>
          <a:xfrm>
            <a:off x="9792000" y="3955532"/>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dirty="0"/>
              <a:t>Ισχύς αναφοράς</a:t>
            </a:r>
          </a:p>
        </p:txBody>
      </p:sp>
      <p:sp>
        <p:nvSpPr>
          <p:cNvPr id="47" name="Θέση κειμένου 6">
            <a:extLst>
              <a:ext uri="{FF2B5EF4-FFF2-40B4-BE49-F238E27FC236}">
                <a16:creationId xmlns="" xmlns:a16="http://schemas.microsoft.com/office/drawing/2014/main" id="{C6AB4959-A16D-4D02-AB0D-EDDD636214E4}"/>
              </a:ext>
            </a:extLst>
          </p:cNvPr>
          <p:cNvSpPr txBox="1">
            <a:spLocks/>
          </p:cNvSpPr>
          <p:nvPr/>
        </p:nvSpPr>
        <p:spPr>
          <a:xfrm>
            <a:off x="9796961" y="4623326"/>
            <a:ext cx="1975039" cy="179997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latin typeface="+mn-lt"/>
              </a:rPr>
              <a:t>Βασίζεται στην αναγνώριση του ατόμου ως κατόχου επιθυμητών πόρων ή ταλέντων</a:t>
            </a:r>
          </a:p>
        </p:txBody>
      </p:sp>
      <p:sp>
        <p:nvSpPr>
          <p:cNvPr id="13" name="Γραφικό 11" descr="Σύνδεση">
            <a:extLst>
              <a:ext uri="{FF2B5EF4-FFF2-40B4-BE49-F238E27FC236}">
                <a16:creationId xmlns="" xmlns:a16="http://schemas.microsoft.com/office/drawing/2014/main" id="{562D8595-D75B-4C81-A51C-C18F6837E51E}"/>
              </a:ext>
            </a:extLst>
          </p:cNvPr>
          <p:cNvSpPr/>
          <p:nvPr/>
        </p:nvSpPr>
        <p:spPr>
          <a:xfrm>
            <a:off x="1109490" y="2425844"/>
            <a:ext cx="666750" cy="666750"/>
          </a:xfrm>
          <a:custGeom>
            <a:avLst/>
            <a:gdLst>
              <a:gd name="connsiteX0" fmla="*/ 584387 w 666750"/>
              <a:gd name="connsiteY0" fmla="*/ 583674 h 666750"/>
              <a:gd name="connsiteX1" fmla="*/ 463420 w 666750"/>
              <a:gd name="connsiteY1" fmla="*/ 583674 h 666750"/>
              <a:gd name="connsiteX2" fmla="*/ 382457 w 666750"/>
              <a:gd name="connsiteY2" fmla="*/ 502711 h 666750"/>
              <a:gd name="connsiteX3" fmla="*/ 366265 w 666750"/>
              <a:gd name="connsiteY3" fmla="*/ 405556 h 666750"/>
              <a:gd name="connsiteX4" fmla="*/ 436750 w 666750"/>
              <a:gd name="connsiteY4" fmla="*/ 476041 h 666750"/>
              <a:gd name="connsiteX5" fmla="*/ 476755 w 666750"/>
              <a:gd name="connsiteY5" fmla="*/ 475089 h 666750"/>
              <a:gd name="connsiteX6" fmla="*/ 477707 w 666750"/>
              <a:gd name="connsiteY6" fmla="*/ 435084 h 666750"/>
              <a:gd name="connsiteX7" fmla="*/ 407222 w 666750"/>
              <a:gd name="connsiteY7" fmla="*/ 364599 h 666750"/>
              <a:gd name="connsiteX8" fmla="*/ 504377 w 666750"/>
              <a:gd name="connsiteY8" fmla="*/ 381744 h 666750"/>
              <a:gd name="connsiteX9" fmla="*/ 585340 w 666750"/>
              <a:gd name="connsiteY9" fmla="*/ 462706 h 666750"/>
              <a:gd name="connsiteX10" fmla="*/ 584387 w 666750"/>
              <a:gd name="connsiteY10" fmla="*/ 583674 h 666750"/>
              <a:gd name="connsiteX11" fmla="*/ 166240 w 666750"/>
              <a:gd name="connsiteY11" fmla="*/ 286494 h 666750"/>
              <a:gd name="connsiteX12" fmla="*/ 85277 w 666750"/>
              <a:gd name="connsiteY12" fmla="*/ 205531 h 666750"/>
              <a:gd name="connsiteX13" fmla="*/ 85277 w 666750"/>
              <a:gd name="connsiteY13" fmla="*/ 84564 h 666750"/>
              <a:gd name="connsiteX14" fmla="*/ 206245 w 666750"/>
              <a:gd name="connsiteY14" fmla="*/ 84564 h 666750"/>
              <a:gd name="connsiteX15" fmla="*/ 287207 w 666750"/>
              <a:gd name="connsiteY15" fmla="*/ 165526 h 666750"/>
              <a:gd name="connsiteX16" fmla="*/ 304352 w 666750"/>
              <a:gd name="connsiteY16" fmla="*/ 262681 h 666750"/>
              <a:gd name="connsiteX17" fmla="*/ 247202 w 666750"/>
              <a:gd name="connsiteY17" fmla="*/ 205531 h 666750"/>
              <a:gd name="connsiteX18" fmla="*/ 207197 w 666750"/>
              <a:gd name="connsiteY18" fmla="*/ 206484 h 666750"/>
              <a:gd name="connsiteX19" fmla="*/ 206245 w 666750"/>
              <a:gd name="connsiteY19" fmla="*/ 246489 h 666750"/>
              <a:gd name="connsiteX20" fmla="*/ 263395 w 666750"/>
              <a:gd name="connsiteY20" fmla="*/ 303639 h 666750"/>
              <a:gd name="connsiteX21" fmla="*/ 166240 w 666750"/>
              <a:gd name="connsiteY21" fmla="*/ 286494 h 666750"/>
              <a:gd name="connsiteX22" fmla="*/ 624392 w 666750"/>
              <a:gd name="connsiteY22" fmla="*/ 421749 h 666750"/>
              <a:gd name="connsiteX23" fmla="*/ 543430 w 666750"/>
              <a:gd name="connsiteY23" fmla="*/ 340786 h 666750"/>
              <a:gd name="connsiteX24" fmla="*/ 363407 w 666750"/>
              <a:gd name="connsiteY24" fmla="*/ 322689 h 666750"/>
              <a:gd name="connsiteX25" fmla="*/ 346262 w 666750"/>
              <a:gd name="connsiteY25" fmla="*/ 305544 h 666750"/>
              <a:gd name="connsiteX26" fmla="*/ 328165 w 666750"/>
              <a:gd name="connsiteY26" fmla="*/ 125521 h 666750"/>
              <a:gd name="connsiteX27" fmla="*/ 247202 w 666750"/>
              <a:gd name="connsiteY27" fmla="*/ 44559 h 666750"/>
              <a:gd name="connsiteX28" fmla="*/ 49082 w 666750"/>
              <a:gd name="connsiteY28" fmla="*/ 48369 h 666750"/>
              <a:gd name="connsiteX29" fmla="*/ 45272 w 666750"/>
              <a:gd name="connsiteY29" fmla="*/ 246489 h 666750"/>
              <a:gd name="connsiteX30" fmla="*/ 126235 w 666750"/>
              <a:gd name="connsiteY30" fmla="*/ 327451 h 666750"/>
              <a:gd name="connsiteX31" fmla="*/ 306257 w 666750"/>
              <a:gd name="connsiteY31" fmla="*/ 345549 h 666750"/>
              <a:gd name="connsiteX32" fmla="*/ 323402 w 666750"/>
              <a:gd name="connsiteY32" fmla="*/ 362694 h 666750"/>
              <a:gd name="connsiteX33" fmla="*/ 341500 w 666750"/>
              <a:gd name="connsiteY33" fmla="*/ 542716 h 666750"/>
              <a:gd name="connsiteX34" fmla="*/ 422462 w 666750"/>
              <a:gd name="connsiteY34" fmla="*/ 623679 h 666750"/>
              <a:gd name="connsiteX35" fmla="*/ 620582 w 666750"/>
              <a:gd name="connsiteY35" fmla="*/ 619869 h 666750"/>
              <a:gd name="connsiteX36" fmla="*/ 624392 w 666750"/>
              <a:gd name="connsiteY36" fmla="*/ 421749 h 666750"/>
              <a:gd name="connsiteX37" fmla="*/ 624392 w 666750"/>
              <a:gd name="connsiteY37" fmla="*/ 421749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6750" h="666750">
                <a:moveTo>
                  <a:pt x="584387" y="583674"/>
                </a:moveTo>
                <a:cubicBezTo>
                  <a:pt x="551050" y="617011"/>
                  <a:pt x="496757" y="617011"/>
                  <a:pt x="463420" y="583674"/>
                </a:cubicBezTo>
                <a:lnTo>
                  <a:pt x="382457" y="502711"/>
                </a:lnTo>
                <a:cubicBezTo>
                  <a:pt x="356740" y="476994"/>
                  <a:pt x="350072" y="437941"/>
                  <a:pt x="366265" y="405556"/>
                </a:cubicBezTo>
                <a:lnTo>
                  <a:pt x="436750" y="476041"/>
                </a:lnTo>
                <a:cubicBezTo>
                  <a:pt x="448180" y="486519"/>
                  <a:pt x="465325" y="486519"/>
                  <a:pt x="476755" y="475089"/>
                </a:cubicBezTo>
                <a:cubicBezTo>
                  <a:pt x="487232" y="464611"/>
                  <a:pt x="488185" y="446514"/>
                  <a:pt x="477707" y="435084"/>
                </a:cubicBezTo>
                <a:lnTo>
                  <a:pt x="407222" y="364599"/>
                </a:lnTo>
                <a:cubicBezTo>
                  <a:pt x="439607" y="349359"/>
                  <a:pt x="478660" y="356026"/>
                  <a:pt x="504377" y="381744"/>
                </a:cubicBezTo>
                <a:lnTo>
                  <a:pt x="585340" y="462706"/>
                </a:lnTo>
                <a:cubicBezTo>
                  <a:pt x="617725" y="496044"/>
                  <a:pt x="617725" y="549384"/>
                  <a:pt x="584387" y="583674"/>
                </a:cubicBezTo>
                <a:close/>
                <a:moveTo>
                  <a:pt x="166240" y="286494"/>
                </a:moveTo>
                <a:lnTo>
                  <a:pt x="85277" y="205531"/>
                </a:lnTo>
                <a:cubicBezTo>
                  <a:pt x="51940" y="172194"/>
                  <a:pt x="51940" y="117901"/>
                  <a:pt x="85277" y="84564"/>
                </a:cubicBezTo>
                <a:cubicBezTo>
                  <a:pt x="118615" y="51226"/>
                  <a:pt x="172907" y="51226"/>
                  <a:pt x="206245" y="84564"/>
                </a:cubicBezTo>
                <a:lnTo>
                  <a:pt x="287207" y="165526"/>
                </a:lnTo>
                <a:cubicBezTo>
                  <a:pt x="312925" y="191244"/>
                  <a:pt x="319592" y="230296"/>
                  <a:pt x="304352" y="262681"/>
                </a:cubicBezTo>
                <a:lnTo>
                  <a:pt x="247202" y="205531"/>
                </a:lnTo>
                <a:cubicBezTo>
                  <a:pt x="235772" y="195054"/>
                  <a:pt x="218627" y="195054"/>
                  <a:pt x="207197" y="206484"/>
                </a:cubicBezTo>
                <a:cubicBezTo>
                  <a:pt x="196720" y="216961"/>
                  <a:pt x="195767" y="235059"/>
                  <a:pt x="206245" y="246489"/>
                </a:cubicBezTo>
                <a:lnTo>
                  <a:pt x="263395" y="303639"/>
                </a:lnTo>
                <a:cubicBezTo>
                  <a:pt x="231010" y="318879"/>
                  <a:pt x="191957" y="312211"/>
                  <a:pt x="166240" y="286494"/>
                </a:cubicBezTo>
                <a:close/>
                <a:moveTo>
                  <a:pt x="624392" y="421749"/>
                </a:moveTo>
                <a:lnTo>
                  <a:pt x="543430" y="340786"/>
                </a:lnTo>
                <a:cubicBezTo>
                  <a:pt x="495805" y="292209"/>
                  <a:pt x="419605" y="284589"/>
                  <a:pt x="363407" y="322689"/>
                </a:cubicBezTo>
                <a:lnTo>
                  <a:pt x="346262" y="305544"/>
                </a:lnTo>
                <a:cubicBezTo>
                  <a:pt x="383410" y="249346"/>
                  <a:pt x="375790" y="174099"/>
                  <a:pt x="328165" y="125521"/>
                </a:cubicBezTo>
                <a:lnTo>
                  <a:pt x="247202" y="44559"/>
                </a:lnTo>
                <a:cubicBezTo>
                  <a:pt x="191005" y="-6876"/>
                  <a:pt x="103375" y="-4971"/>
                  <a:pt x="49082" y="48369"/>
                </a:cubicBezTo>
                <a:cubicBezTo>
                  <a:pt x="-5210" y="102661"/>
                  <a:pt x="-7115" y="189339"/>
                  <a:pt x="45272" y="246489"/>
                </a:cubicBezTo>
                <a:lnTo>
                  <a:pt x="126235" y="327451"/>
                </a:lnTo>
                <a:cubicBezTo>
                  <a:pt x="173860" y="376029"/>
                  <a:pt x="250060" y="383649"/>
                  <a:pt x="306257" y="345549"/>
                </a:cubicBezTo>
                <a:lnTo>
                  <a:pt x="323402" y="362694"/>
                </a:lnTo>
                <a:cubicBezTo>
                  <a:pt x="286255" y="418891"/>
                  <a:pt x="293875" y="494139"/>
                  <a:pt x="341500" y="542716"/>
                </a:cubicBezTo>
                <a:lnTo>
                  <a:pt x="422462" y="623679"/>
                </a:lnTo>
                <a:cubicBezTo>
                  <a:pt x="478660" y="676066"/>
                  <a:pt x="566290" y="674161"/>
                  <a:pt x="620582" y="619869"/>
                </a:cubicBezTo>
                <a:cubicBezTo>
                  <a:pt x="674875" y="565576"/>
                  <a:pt x="676780" y="477946"/>
                  <a:pt x="624392" y="421749"/>
                </a:cubicBezTo>
                <a:lnTo>
                  <a:pt x="624392" y="421749"/>
                </a:lnTo>
                <a:close/>
              </a:path>
            </a:pathLst>
          </a:custGeom>
          <a:solidFill>
            <a:schemeClr val="bg1"/>
          </a:solidFill>
          <a:ln w="9525" cap="flat">
            <a:noFill/>
            <a:prstDash val="solid"/>
            <a:miter/>
          </a:ln>
        </p:spPr>
        <p:txBody>
          <a:bodyPr rtlCol="0" anchor="ctr"/>
          <a:lstStyle/>
          <a:p>
            <a:endParaRPr lang="el-GR"/>
          </a:p>
        </p:txBody>
      </p:sp>
      <p:grpSp>
        <p:nvGrpSpPr>
          <p:cNvPr id="20" name="Γραφικό 15" descr="Χρήστης">
            <a:extLst>
              <a:ext uri="{FF2B5EF4-FFF2-40B4-BE49-F238E27FC236}">
                <a16:creationId xmlns="" xmlns:a16="http://schemas.microsoft.com/office/drawing/2014/main" id="{A5564DFD-1527-4ED9-A701-7A230FC53905}"/>
              </a:ext>
            </a:extLst>
          </p:cNvPr>
          <p:cNvGrpSpPr/>
          <p:nvPr/>
        </p:nvGrpSpPr>
        <p:grpSpPr>
          <a:xfrm>
            <a:off x="3239400" y="2241450"/>
            <a:ext cx="914400" cy="914400"/>
            <a:chOff x="5638800" y="2971800"/>
            <a:chExt cx="914400" cy="914400"/>
          </a:xfrm>
          <a:solidFill>
            <a:schemeClr val="bg1"/>
          </a:solidFill>
        </p:grpSpPr>
        <p:sp>
          <p:nvSpPr>
            <p:cNvPr id="21" name="Ελεύθερη σχεδίαση: Σχήμα 20">
              <a:extLst>
                <a:ext uri="{FF2B5EF4-FFF2-40B4-BE49-F238E27FC236}">
                  <a16:creationId xmlns="" xmlns:a16="http://schemas.microsoft.com/office/drawing/2014/main" id="{6556355A-0197-46DB-A444-647DAAD64EBB}"/>
                </a:ext>
              </a:extLst>
            </p:cNvPr>
            <p:cNvSpPr/>
            <p:nvPr/>
          </p:nvSpPr>
          <p:spPr>
            <a:xfrm>
              <a:off x="5936456" y="3098006"/>
              <a:ext cx="314325" cy="314325"/>
            </a:xfrm>
            <a:custGeom>
              <a:avLst/>
              <a:gdLst>
                <a:gd name="connsiteX0" fmla="*/ 311944 w 314325"/>
                <a:gd name="connsiteY0" fmla="*/ 159544 h 314325"/>
                <a:gd name="connsiteX1" fmla="*/ 159544 w 314325"/>
                <a:gd name="connsiteY1" fmla="*/ 311944 h 314325"/>
                <a:gd name="connsiteX2" fmla="*/ 7144 w 314325"/>
                <a:gd name="connsiteY2" fmla="*/ 159544 h 314325"/>
                <a:gd name="connsiteX3" fmla="*/ 159544 w 314325"/>
                <a:gd name="connsiteY3" fmla="*/ 7144 h 314325"/>
                <a:gd name="connsiteX4" fmla="*/ 311944 w 314325"/>
                <a:gd name="connsiteY4" fmla="*/ 159544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1944" y="159544"/>
                  </a:moveTo>
                  <a:cubicBezTo>
                    <a:pt x="311944" y="243712"/>
                    <a:pt x="243712" y="311944"/>
                    <a:pt x="159544" y="311944"/>
                  </a:cubicBezTo>
                  <a:cubicBezTo>
                    <a:pt x="75376" y="311944"/>
                    <a:pt x="7144" y="243712"/>
                    <a:pt x="7144" y="159544"/>
                  </a:cubicBezTo>
                  <a:cubicBezTo>
                    <a:pt x="7144" y="75376"/>
                    <a:pt x="75376" y="7144"/>
                    <a:pt x="159544" y="7144"/>
                  </a:cubicBezTo>
                  <a:cubicBezTo>
                    <a:pt x="243712" y="7144"/>
                    <a:pt x="311944" y="75376"/>
                    <a:pt x="311944" y="159544"/>
                  </a:cubicBezTo>
                  <a:close/>
                </a:path>
              </a:pathLst>
            </a:custGeom>
            <a:grpFill/>
            <a:ln w="9525" cap="flat">
              <a:noFill/>
              <a:prstDash val="solid"/>
              <a:miter/>
            </a:ln>
          </p:spPr>
          <p:txBody>
            <a:bodyPr rtlCol="0" anchor="ctr"/>
            <a:lstStyle/>
            <a:p>
              <a:endParaRPr lang="el-GR"/>
            </a:p>
          </p:txBody>
        </p:sp>
        <p:sp>
          <p:nvSpPr>
            <p:cNvPr id="23" name="Ελεύθερη σχεδίαση: Σχήμα 22">
              <a:extLst>
                <a:ext uri="{FF2B5EF4-FFF2-40B4-BE49-F238E27FC236}">
                  <a16:creationId xmlns="" xmlns:a16="http://schemas.microsoft.com/office/drawing/2014/main" id="{B5F26CAD-CADB-4300-9453-0B8516B34A9C}"/>
                </a:ext>
              </a:extLst>
            </p:cNvPr>
            <p:cNvSpPr/>
            <p:nvPr/>
          </p:nvSpPr>
          <p:spPr>
            <a:xfrm>
              <a:off x="5784056" y="3440906"/>
              <a:ext cx="619125" cy="314325"/>
            </a:xfrm>
            <a:custGeom>
              <a:avLst/>
              <a:gdLst>
                <a:gd name="connsiteX0" fmla="*/ 616744 w 619125"/>
                <a:gd name="connsiteY0" fmla="*/ 311944 h 314325"/>
                <a:gd name="connsiteX1" fmla="*/ 616744 w 619125"/>
                <a:gd name="connsiteY1" fmla="*/ 159544 h 314325"/>
                <a:gd name="connsiteX2" fmla="*/ 586264 w 619125"/>
                <a:gd name="connsiteY2" fmla="*/ 98584 h 314325"/>
                <a:gd name="connsiteX3" fmla="*/ 437674 w 619125"/>
                <a:gd name="connsiteY3" fmla="*/ 26194 h 314325"/>
                <a:gd name="connsiteX4" fmla="*/ 311944 w 619125"/>
                <a:gd name="connsiteY4" fmla="*/ 7144 h 314325"/>
                <a:gd name="connsiteX5" fmla="*/ 186214 w 619125"/>
                <a:gd name="connsiteY5" fmla="*/ 26194 h 314325"/>
                <a:gd name="connsiteX6" fmla="*/ 37624 w 619125"/>
                <a:gd name="connsiteY6" fmla="*/ 98584 h 314325"/>
                <a:gd name="connsiteX7" fmla="*/ 7144 w 619125"/>
                <a:gd name="connsiteY7" fmla="*/ 159544 h 314325"/>
                <a:gd name="connsiteX8" fmla="*/ 7144 w 619125"/>
                <a:gd name="connsiteY8" fmla="*/ 311944 h 314325"/>
                <a:gd name="connsiteX9" fmla="*/ 616744 w 619125"/>
                <a:gd name="connsiteY9" fmla="*/ 3119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314325">
                  <a:moveTo>
                    <a:pt x="616744" y="311944"/>
                  </a:moveTo>
                  <a:lnTo>
                    <a:pt x="616744" y="159544"/>
                  </a:lnTo>
                  <a:cubicBezTo>
                    <a:pt x="616744" y="136684"/>
                    <a:pt x="605314" y="113824"/>
                    <a:pt x="586264" y="98584"/>
                  </a:cubicBezTo>
                  <a:cubicBezTo>
                    <a:pt x="544354" y="64294"/>
                    <a:pt x="491014" y="41434"/>
                    <a:pt x="437674" y="26194"/>
                  </a:cubicBezTo>
                  <a:cubicBezTo>
                    <a:pt x="399574" y="14764"/>
                    <a:pt x="357664" y="7144"/>
                    <a:pt x="311944" y="7144"/>
                  </a:cubicBezTo>
                  <a:cubicBezTo>
                    <a:pt x="270034" y="7144"/>
                    <a:pt x="228124" y="14764"/>
                    <a:pt x="186214" y="26194"/>
                  </a:cubicBezTo>
                  <a:cubicBezTo>
                    <a:pt x="132874" y="41434"/>
                    <a:pt x="79534" y="68104"/>
                    <a:pt x="37624" y="98584"/>
                  </a:cubicBezTo>
                  <a:cubicBezTo>
                    <a:pt x="18574" y="113824"/>
                    <a:pt x="7144" y="136684"/>
                    <a:pt x="7144" y="159544"/>
                  </a:cubicBezTo>
                  <a:lnTo>
                    <a:pt x="7144" y="311944"/>
                  </a:lnTo>
                  <a:lnTo>
                    <a:pt x="616744" y="311944"/>
                  </a:lnTo>
                  <a:close/>
                </a:path>
              </a:pathLst>
            </a:custGeom>
            <a:grpFill/>
            <a:ln w="9525" cap="flat">
              <a:noFill/>
              <a:prstDash val="solid"/>
              <a:miter/>
            </a:ln>
          </p:spPr>
          <p:txBody>
            <a:bodyPr rtlCol="0" anchor="ctr"/>
            <a:lstStyle/>
            <a:p>
              <a:endParaRPr lang="el-GR"/>
            </a:p>
          </p:txBody>
        </p:sp>
      </p:grpSp>
      <p:sp>
        <p:nvSpPr>
          <p:cNvPr id="31" name="Γραφικό 26" descr="Δίκτυο">
            <a:extLst>
              <a:ext uri="{FF2B5EF4-FFF2-40B4-BE49-F238E27FC236}">
                <a16:creationId xmlns="" xmlns:a16="http://schemas.microsoft.com/office/drawing/2014/main" id="{C866C3E7-4949-44D3-B50A-6248FBB792FB}"/>
              </a:ext>
            </a:extLst>
          </p:cNvPr>
          <p:cNvSpPr/>
          <p:nvPr/>
        </p:nvSpPr>
        <p:spPr>
          <a:xfrm>
            <a:off x="10420050" y="2413216"/>
            <a:ext cx="723900" cy="685800"/>
          </a:xfrm>
          <a:custGeom>
            <a:avLst/>
            <a:gdLst>
              <a:gd name="connsiteX0" fmla="*/ 717917 w 723900"/>
              <a:gd name="connsiteY0" fmla="*/ 242411 h 685800"/>
              <a:gd name="connsiteX1" fmla="*/ 617905 w 723900"/>
              <a:gd name="connsiteY1" fmla="*/ 201454 h 685800"/>
              <a:gd name="connsiteX2" fmla="*/ 571232 w 723900"/>
              <a:gd name="connsiteY2" fmla="*/ 282416 h 685800"/>
              <a:gd name="connsiteX3" fmla="*/ 448360 w 723900"/>
              <a:gd name="connsiteY3" fmla="*/ 333851 h 685800"/>
              <a:gd name="connsiteX4" fmla="*/ 384542 w 723900"/>
              <a:gd name="connsiteY4" fmla="*/ 289084 h 685800"/>
              <a:gd name="connsiteX5" fmla="*/ 384542 w 723900"/>
              <a:gd name="connsiteY5" fmla="*/ 156686 h 685800"/>
              <a:gd name="connsiteX6" fmla="*/ 441692 w 723900"/>
              <a:gd name="connsiteY6" fmla="*/ 83344 h 685800"/>
              <a:gd name="connsiteX7" fmla="*/ 365492 w 723900"/>
              <a:gd name="connsiteY7" fmla="*/ 7144 h 685800"/>
              <a:gd name="connsiteX8" fmla="*/ 365492 w 723900"/>
              <a:gd name="connsiteY8" fmla="*/ 7144 h 685800"/>
              <a:gd name="connsiteX9" fmla="*/ 289292 w 723900"/>
              <a:gd name="connsiteY9" fmla="*/ 83344 h 685800"/>
              <a:gd name="connsiteX10" fmla="*/ 346442 w 723900"/>
              <a:gd name="connsiteY10" fmla="*/ 156686 h 685800"/>
              <a:gd name="connsiteX11" fmla="*/ 346442 w 723900"/>
              <a:gd name="connsiteY11" fmla="*/ 288131 h 685800"/>
              <a:gd name="connsiteX12" fmla="*/ 282625 w 723900"/>
              <a:gd name="connsiteY12" fmla="*/ 332899 h 685800"/>
              <a:gd name="connsiteX13" fmla="*/ 159752 w 723900"/>
              <a:gd name="connsiteY13" fmla="*/ 281464 h 685800"/>
              <a:gd name="connsiteX14" fmla="*/ 113080 w 723900"/>
              <a:gd name="connsiteY14" fmla="*/ 200501 h 685800"/>
              <a:gd name="connsiteX15" fmla="*/ 13067 w 723900"/>
              <a:gd name="connsiteY15" fmla="*/ 241459 h 685800"/>
              <a:gd name="connsiteX16" fmla="*/ 54025 w 723900"/>
              <a:gd name="connsiteY16" fmla="*/ 341471 h 685800"/>
              <a:gd name="connsiteX17" fmla="*/ 143560 w 723900"/>
              <a:gd name="connsiteY17" fmla="*/ 316706 h 685800"/>
              <a:gd name="connsiteX18" fmla="*/ 269290 w 723900"/>
              <a:gd name="connsiteY18" fmla="*/ 368141 h 685800"/>
              <a:gd name="connsiteX19" fmla="*/ 268337 w 723900"/>
              <a:gd name="connsiteY19" fmla="*/ 380524 h 685800"/>
              <a:gd name="connsiteX20" fmla="*/ 287387 w 723900"/>
              <a:gd name="connsiteY20" fmla="*/ 437674 h 685800"/>
              <a:gd name="connsiteX21" fmla="*/ 188327 w 723900"/>
              <a:gd name="connsiteY21" fmla="*/ 537686 h 685800"/>
              <a:gd name="connsiteX22" fmla="*/ 95935 w 723900"/>
              <a:gd name="connsiteY22" fmla="*/ 549116 h 685800"/>
              <a:gd name="connsiteX23" fmla="*/ 95935 w 723900"/>
              <a:gd name="connsiteY23" fmla="*/ 656749 h 685800"/>
              <a:gd name="connsiteX24" fmla="*/ 203567 w 723900"/>
              <a:gd name="connsiteY24" fmla="*/ 656749 h 685800"/>
              <a:gd name="connsiteX25" fmla="*/ 214997 w 723900"/>
              <a:gd name="connsiteY25" fmla="*/ 564356 h 685800"/>
              <a:gd name="connsiteX26" fmla="*/ 315962 w 723900"/>
              <a:gd name="connsiteY26" fmla="*/ 463391 h 685800"/>
              <a:gd name="connsiteX27" fmla="*/ 363587 w 723900"/>
              <a:gd name="connsiteY27" fmla="*/ 476726 h 685800"/>
              <a:gd name="connsiteX28" fmla="*/ 365492 w 723900"/>
              <a:gd name="connsiteY28" fmla="*/ 476726 h 685800"/>
              <a:gd name="connsiteX29" fmla="*/ 367397 w 723900"/>
              <a:gd name="connsiteY29" fmla="*/ 476726 h 685800"/>
              <a:gd name="connsiteX30" fmla="*/ 415022 w 723900"/>
              <a:gd name="connsiteY30" fmla="*/ 463391 h 685800"/>
              <a:gd name="connsiteX31" fmla="*/ 515987 w 723900"/>
              <a:gd name="connsiteY31" fmla="*/ 564356 h 685800"/>
              <a:gd name="connsiteX32" fmla="*/ 527417 w 723900"/>
              <a:gd name="connsiteY32" fmla="*/ 657701 h 685800"/>
              <a:gd name="connsiteX33" fmla="*/ 635050 w 723900"/>
              <a:gd name="connsiteY33" fmla="*/ 657701 h 685800"/>
              <a:gd name="connsiteX34" fmla="*/ 635050 w 723900"/>
              <a:gd name="connsiteY34" fmla="*/ 550069 h 685800"/>
              <a:gd name="connsiteX35" fmla="*/ 542657 w 723900"/>
              <a:gd name="connsiteY35" fmla="*/ 538639 h 685800"/>
              <a:gd name="connsiteX36" fmla="*/ 443597 w 723900"/>
              <a:gd name="connsiteY36" fmla="*/ 438626 h 685800"/>
              <a:gd name="connsiteX37" fmla="*/ 462647 w 723900"/>
              <a:gd name="connsiteY37" fmla="*/ 381476 h 685800"/>
              <a:gd name="connsiteX38" fmla="*/ 461695 w 723900"/>
              <a:gd name="connsiteY38" fmla="*/ 369094 h 685800"/>
              <a:gd name="connsiteX39" fmla="*/ 587425 w 723900"/>
              <a:gd name="connsiteY39" fmla="*/ 317659 h 685800"/>
              <a:gd name="connsiteX40" fmla="*/ 676960 w 723900"/>
              <a:gd name="connsiteY40" fmla="*/ 342424 h 685800"/>
              <a:gd name="connsiteX41" fmla="*/ 717917 w 723900"/>
              <a:gd name="connsiteY41" fmla="*/ 242411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3900" h="685800">
                <a:moveTo>
                  <a:pt x="717917" y="242411"/>
                </a:moveTo>
                <a:cubicBezTo>
                  <a:pt x="701725" y="203359"/>
                  <a:pt x="656957" y="185261"/>
                  <a:pt x="617905" y="201454"/>
                </a:cubicBezTo>
                <a:cubicBezTo>
                  <a:pt x="585520" y="214789"/>
                  <a:pt x="566470" y="249079"/>
                  <a:pt x="571232" y="282416"/>
                </a:cubicBezTo>
                <a:lnTo>
                  <a:pt x="448360" y="333851"/>
                </a:lnTo>
                <a:cubicBezTo>
                  <a:pt x="435025" y="310991"/>
                  <a:pt x="411212" y="293846"/>
                  <a:pt x="384542" y="289084"/>
                </a:cubicBezTo>
                <a:lnTo>
                  <a:pt x="384542" y="156686"/>
                </a:lnTo>
                <a:cubicBezTo>
                  <a:pt x="416927" y="148114"/>
                  <a:pt x="441692" y="118586"/>
                  <a:pt x="441692" y="83344"/>
                </a:cubicBezTo>
                <a:cubicBezTo>
                  <a:pt x="441692" y="41434"/>
                  <a:pt x="407402" y="7144"/>
                  <a:pt x="365492" y="7144"/>
                </a:cubicBezTo>
                <a:lnTo>
                  <a:pt x="365492" y="7144"/>
                </a:lnTo>
                <a:cubicBezTo>
                  <a:pt x="323582" y="7144"/>
                  <a:pt x="289292" y="41434"/>
                  <a:pt x="289292" y="83344"/>
                </a:cubicBezTo>
                <a:cubicBezTo>
                  <a:pt x="289292" y="118586"/>
                  <a:pt x="314057" y="148114"/>
                  <a:pt x="346442" y="156686"/>
                </a:cubicBezTo>
                <a:lnTo>
                  <a:pt x="346442" y="288131"/>
                </a:lnTo>
                <a:cubicBezTo>
                  <a:pt x="318820" y="292894"/>
                  <a:pt x="295960" y="310039"/>
                  <a:pt x="282625" y="332899"/>
                </a:cubicBezTo>
                <a:lnTo>
                  <a:pt x="159752" y="281464"/>
                </a:lnTo>
                <a:cubicBezTo>
                  <a:pt x="164515" y="248126"/>
                  <a:pt x="146417" y="213836"/>
                  <a:pt x="113080" y="200501"/>
                </a:cubicBezTo>
                <a:cubicBezTo>
                  <a:pt x="74027" y="184309"/>
                  <a:pt x="29260" y="202406"/>
                  <a:pt x="13067" y="241459"/>
                </a:cubicBezTo>
                <a:cubicBezTo>
                  <a:pt x="-3125" y="280511"/>
                  <a:pt x="14972" y="325279"/>
                  <a:pt x="54025" y="341471"/>
                </a:cubicBezTo>
                <a:cubicBezTo>
                  <a:pt x="86410" y="354806"/>
                  <a:pt x="123557" y="344329"/>
                  <a:pt x="143560" y="316706"/>
                </a:cubicBezTo>
                <a:lnTo>
                  <a:pt x="269290" y="368141"/>
                </a:lnTo>
                <a:cubicBezTo>
                  <a:pt x="268337" y="371951"/>
                  <a:pt x="268337" y="376714"/>
                  <a:pt x="268337" y="380524"/>
                </a:cubicBezTo>
                <a:cubicBezTo>
                  <a:pt x="268337" y="401479"/>
                  <a:pt x="275005" y="421481"/>
                  <a:pt x="287387" y="437674"/>
                </a:cubicBezTo>
                <a:lnTo>
                  <a:pt x="188327" y="537686"/>
                </a:lnTo>
                <a:cubicBezTo>
                  <a:pt x="158800" y="520541"/>
                  <a:pt x="120700" y="524351"/>
                  <a:pt x="95935" y="549116"/>
                </a:cubicBezTo>
                <a:cubicBezTo>
                  <a:pt x="66407" y="578644"/>
                  <a:pt x="66407" y="627221"/>
                  <a:pt x="95935" y="656749"/>
                </a:cubicBezTo>
                <a:cubicBezTo>
                  <a:pt x="125462" y="686276"/>
                  <a:pt x="174040" y="686276"/>
                  <a:pt x="203567" y="656749"/>
                </a:cubicBezTo>
                <a:cubicBezTo>
                  <a:pt x="228332" y="631984"/>
                  <a:pt x="232142" y="593884"/>
                  <a:pt x="214997" y="564356"/>
                </a:cubicBezTo>
                <a:lnTo>
                  <a:pt x="315962" y="463391"/>
                </a:lnTo>
                <a:cubicBezTo>
                  <a:pt x="330250" y="471964"/>
                  <a:pt x="346442" y="476726"/>
                  <a:pt x="363587" y="476726"/>
                </a:cubicBezTo>
                <a:cubicBezTo>
                  <a:pt x="364540" y="476726"/>
                  <a:pt x="364540" y="476726"/>
                  <a:pt x="365492" y="476726"/>
                </a:cubicBezTo>
                <a:cubicBezTo>
                  <a:pt x="366445" y="476726"/>
                  <a:pt x="366445" y="476726"/>
                  <a:pt x="367397" y="476726"/>
                </a:cubicBezTo>
                <a:cubicBezTo>
                  <a:pt x="384542" y="476726"/>
                  <a:pt x="400735" y="471964"/>
                  <a:pt x="415022" y="463391"/>
                </a:cubicBezTo>
                <a:lnTo>
                  <a:pt x="515987" y="564356"/>
                </a:lnTo>
                <a:cubicBezTo>
                  <a:pt x="498842" y="593884"/>
                  <a:pt x="502652" y="631984"/>
                  <a:pt x="527417" y="657701"/>
                </a:cubicBezTo>
                <a:cubicBezTo>
                  <a:pt x="556945" y="687229"/>
                  <a:pt x="605522" y="687229"/>
                  <a:pt x="635050" y="657701"/>
                </a:cubicBezTo>
                <a:cubicBezTo>
                  <a:pt x="664577" y="628174"/>
                  <a:pt x="664577" y="579596"/>
                  <a:pt x="635050" y="550069"/>
                </a:cubicBezTo>
                <a:cubicBezTo>
                  <a:pt x="610285" y="525304"/>
                  <a:pt x="572185" y="521494"/>
                  <a:pt x="542657" y="538639"/>
                </a:cubicBezTo>
                <a:lnTo>
                  <a:pt x="443597" y="438626"/>
                </a:lnTo>
                <a:cubicBezTo>
                  <a:pt x="455980" y="422434"/>
                  <a:pt x="462647" y="403384"/>
                  <a:pt x="462647" y="381476"/>
                </a:cubicBezTo>
                <a:cubicBezTo>
                  <a:pt x="462647" y="377666"/>
                  <a:pt x="462647" y="372904"/>
                  <a:pt x="461695" y="369094"/>
                </a:cubicBezTo>
                <a:lnTo>
                  <a:pt x="587425" y="317659"/>
                </a:lnTo>
                <a:cubicBezTo>
                  <a:pt x="607427" y="344329"/>
                  <a:pt x="644575" y="355759"/>
                  <a:pt x="676960" y="342424"/>
                </a:cubicBezTo>
                <a:cubicBezTo>
                  <a:pt x="715060" y="325279"/>
                  <a:pt x="734110" y="281464"/>
                  <a:pt x="717917" y="242411"/>
                </a:cubicBezTo>
                <a:close/>
              </a:path>
            </a:pathLst>
          </a:custGeom>
          <a:solidFill>
            <a:schemeClr val="bg1"/>
          </a:solidFill>
          <a:ln w="9525" cap="flat">
            <a:noFill/>
            <a:prstDash val="solid"/>
            <a:miter/>
          </a:ln>
        </p:spPr>
        <p:txBody>
          <a:bodyPr rtlCol="0" anchor="ctr"/>
          <a:lstStyle/>
          <a:p>
            <a:endParaRPr lang="el-GR"/>
          </a:p>
        </p:txBody>
      </p:sp>
    </p:spTree>
    <p:extLst>
      <p:ext uri="{BB962C8B-B14F-4D97-AF65-F5344CB8AC3E}">
        <p14:creationId xmlns="" xmlns:p14="http://schemas.microsoft.com/office/powerpoint/2010/main" val="459569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r>
              <a:rPr lang="el-GR" dirty="0"/>
              <a:t>Εύρος ελέγχου</a:t>
            </a:r>
          </a:p>
        </p:txBody>
      </p:sp>
      <p:pic>
        <p:nvPicPr>
          <p:cNvPr id="10" name="Θέση εικόνας 9" descr="Εικόνα παραθύρων κτιρίου"/>
          <p:cNvPicPr>
            <a:picLocks noGrp="1" noChangeAspect="1"/>
          </p:cNvPicPr>
          <p:nvPr>
            <p:ph type="pic" sz="quarter" idx="16"/>
          </p:nvPr>
        </p:nvPicPr>
        <p:blipFill>
          <a:blip r:embed="rId3"/>
          <a:stretch>
            <a:fillRect/>
          </a:stretch>
        </p:blipFill>
        <p:spPr>
          <a:xfrm>
            <a:off x="7652806" y="764519"/>
            <a:ext cx="1872000" cy="1872000"/>
          </a:xfrm>
        </p:spPr>
      </p:pic>
      <p:pic>
        <p:nvPicPr>
          <p:cNvPr id="12" name="Θέση εικόνας 11" descr="Κοντινή εικόνα εσωτερικού υλικού δόμησης"/>
          <p:cNvPicPr>
            <a:picLocks noGrp="1" noChangeAspect="1"/>
          </p:cNvPicPr>
          <p:nvPr>
            <p:ph type="pic" sz="quarter" idx="17"/>
          </p:nvPr>
        </p:nvPicPr>
        <p:blipFill>
          <a:blip r:embed="rId4"/>
          <a:stretch>
            <a:fillRect/>
          </a:stretch>
        </p:blipFill>
        <p:spPr>
          <a:xfrm>
            <a:off x="9713594" y="767558"/>
            <a:ext cx="1872000" cy="1865922"/>
          </a:xfrm>
        </p:spPr>
      </p:pic>
      <p:sp>
        <p:nvSpPr>
          <p:cNvPr id="3" name="Υπότιτλος 2"/>
          <p:cNvSpPr>
            <a:spLocks noGrp="1"/>
          </p:cNvSpPr>
          <p:nvPr>
            <p:ph type="subTitle" idx="1"/>
          </p:nvPr>
        </p:nvSpPr>
        <p:spPr>
          <a:xfrm>
            <a:off x="7652806" y="4837186"/>
            <a:ext cx="3932788" cy="750814"/>
          </a:xfrm>
        </p:spPr>
        <p:txBody>
          <a:bodyPr rtlCol="0"/>
          <a:lstStyle/>
          <a:p>
            <a:r>
              <a:rPr lang="el-GR" dirty="0"/>
              <a:t>Ορίζεται ως ο αριθμός εργαζομένων που μπορεί να εποπτεύσει αποτελεσματικά ένας μάνατζερ</a:t>
            </a:r>
          </a:p>
          <a:p>
            <a:pPr rtl="0"/>
            <a:endParaRPr lang="el-GR" dirty="0"/>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59</a:t>
            </a:fld>
            <a:endParaRPr lang="el-GR" dirty="0"/>
          </a:p>
        </p:txBody>
      </p:sp>
      <p:sp>
        <p:nvSpPr>
          <p:cNvPr id="9" name="TextBox 37">
            <a:extLst>
              <a:ext uri="{FF2B5EF4-FFF2-40B4-BE49-F238E27FC236}">
                <a16:creationId xmlns="" xmlns:a16="http://schemas.microsoft.com/office/drawing/2014/main" id="{56095287-3698-4D0D-B968-5101E6C77B44}"/>
              </a:ext>
            </a:extLst>
          </p:cNvPr>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1" name="Τίτλος 2">
            <a:extLst>
              <a:ext uri="{FF2B5EF4-FFF2-40B4-BE49-F238E27FC236}">
                <a16:creationId xmlns="" xmlns:a16="http://schemas.microsoft.com/office/drawing/2014/main" id="{B5E210FD-67CE-4E35-99E8-F1AAC8AC78EF}"/>
              </a:ext>
            </a:extLst>
          </p:cNvPr>
          <p:cNvSpPr txBox="1">
            <a:spLocks/>
          </p:cNvSpPr>
          <p:nvPr/>
        </p:nvSpPr>
        <p:spPr>
          <a:xfrm>
            <a:off x="261009" y="2075584"/>
            <a:ext cx="6660100" cy="600656"/>
          </a:xfrm>
          <a:prstGeom prst="rect">
            <a:avLst/>
          </a:prstGeom>
          <a:solidFill>
            <a:schemeClr val="bg2"/>
          </a:solidFill>
          <a:ln>
            <a:noFill/>
          </a:ln>
        </p:spPr>
        <p:txBody>
          <a:bodyPr vert="horz" lIns="432000" tIns="72000" rIns="288000" bIns="1404000" rtlCol="0" anchor="b">
            <a:noAutofit/>
          </a:bodyPr>
          <a:lstStyle>
            <a:lvl1pPr algn="l" defTabSz="914400" rtl="0" eaLnBrk="1" latinLnBrk="0" hangingPunct="1">
              <a:lnSpc>
                <a:spcPct val="90000"/>
              </a:lnSpc>
              <a:spcBef>
                <a:spcPct val="0"/>
              </a:spcBef>
              <a:buNone/>
              <a:defRPr sz="4500" kern="1200" spc="-100" baseline="0">
                <a:solidFill>
                  <a:schemeClr val="tx1">
                    <a:lumMod val="75000"/>
                    <a:lumOff val="25000"/>
                  </a:schemeClr>
                </a:solidFill>
                <a:latin typeface="+mj-lt"/>
                <a:ea typeface="+mj-ea"/>
                <a:cs typeface="+mj-cs"/>
              </a:defRPr>
            </a:lvl1pPr>
          </a:lstStyle>
          <a:p>
            <a:pPr algn="ctr"/>
            <a:r>
              <a:rPr lang="el-GR" sz="2400" dirty="0"/>
              <a:t>Οργανωτική δομή  &amp;  Εύρος ελέγχου</a:t>
            </a:r>
          </a:p>
        </p:txBody>
      </p:sp>
      <p:graphicFrame>
        <p:nvGraphicFramePr>
          <p:cNvPr id="7" name="Πίνακας 6">
            <a:extLst>
              <a:ext uri="{FF2B5EF4-FFF2-40B4-BE49-F238E27FC236}">
                <a16:creationId xmlns="" xmlns:a16="http://schemas.microsoft.com/office/drawing/2014/main" id="{65C16763-EAE8-43AC-9C20-7AE2CF45D4D4}"/>
              </a:ext>
            </a:extLst>
          </p:cNvPr>
          <p:cNvGraphicFramePr>
            <a:graphicFrameLocks noGrp="1"/>
          </p:cNvGraphicFramePr>
          <p:nvPr>
            <p:extLst>
              <p:ext uri="{D42A27DB-BD31-4B8C-83A1-F6EECF244321}">
                <p14:modId xmlns="" xmlns:p14="http://schemas.microsoft.com/office/powerpoint/2010/main" val="4041591771"/>
              </p:ext>
            </p:extLst>
          </p:nvPr>
        </p:nvGraphicFramePr>
        <p:xfrm>
          <a:off x="412124" y="2375213"/>
          <a:ext cx="6387922" cy="3136948"/>
        </p:xfrm>
        <a:graphic>
          <a:graphicData uri="http://schemas.openxmlformats.org/drawingml/2006/table">
            <a:tbl>
              <a:tblPr firstRow="1" bandRow="1">
                <a:tableStyleId>{22838BEF-8BB2-4498-84A7-C5851F593DF1}</a:tableStyleId>
              </a:tblPr>
              <a:tblGrid>
                <a:gridCol w="3193961">
                  <a:extLst>
                    <a:ext uri="{9D8B030D-6E8A-4147-A177-3AD203B41FA5}">
                      <a16:colId xmlns="" xmlns:a16="http://schemas.microsoft.com/office/drawing/2014/main" val="534612418"/>
                    </a:ext>
                  </a:extLst>
                </a:gridCol>
                <a:gridCol w="3193961">
                  <a:extLst>
                    <a:ext uri="{9D8B030D-6E8A-4147-A177-3AD203B41FA5}">
                      <a16:colId xmlns="" xmlns:a16="http://schemas.microsoft.com/office/drawing/2014/main" val="572937175"/>
                    </a:ext>
                  </a:extLst>
                </a:gridCol>
              </a:tblGrid>
              <a:tr h="629549">
                <a:tc>
                  <a:txBody>
                    <a:bodyPr/>
                    <a:lstStyle/>
                    <a:p>
                      <a:pPr algn="ctr"/>
                      <a:r>
                        <a:rPr lang="el-GR" dirty="0"/>
                        <a:t>ΥΨΗΛΟΤΕΡΗ ΔΟΜΗ</a:t>
                      </a:r>
                    </a:p>
                  </a:txBody>
                  <a:tcPr>
                    <a:solidFill>
                      <a:schemeClr val="bg2"/>
                    </a:solidFill>
                  </a:tcPr>
                </a:tc>
                <a:tc>
                  <a:txBody>
                    <a:bodyPr/>
                    <a:lstStyle/>
                    <a:p>
                      <a:pPr algn="ctr"/>
                      <a:r>
                        <a:rPr lang="el-GR" dirty="0"/>
                        <a:t>ΕΠΙΠΕΔΗ ΔΟΜΗ</a:t>
                      </a:r>
                    </a:p>
                  </a:txBody>
                  <a:tcPr>
                    <a:solidFill>
                      <a:schemeClr val="bg2"/>
                    </a:solidFill>
                  </a:tcPr>
                </a:tc>
                <a:extLst>
                  <a:ext uri="{0D108BD9-81ED-4DB2-BD59-A6C34878D82A}">
                    <a16:rowId xmlns="" xmlns:a16="http://schemas.microsoft.com/office/drawing/2014/main" val="1799699407"/>
                  </a:ext>
                </a:extLst>
              </a:tr>
              <a:tr h="2507399">
                <a:tc>
                  <a:txBody>
                    <a:bodyPr/>
                    <a:lstStyle/>
                    <a:p>
                      <a:r>
                        <a:rPr lang="el-GR" b="1" dirty="0"/>
                        <a:t>                           Χ</a:t>
                      </a:r>
                    </a:p>
                    <a:p>
                      <a:r>
                        <a:rPr lang="el-GR" b="1" dirty="0"/>
                        <a:t>         Χ                                 </a:t>
                      </a:r>
                      <a:r>
                        <a:rPr lang="el-GR" b="1" dirty="0" err="1"/>
                        <a:t>Χ</a:t>
                      </a:r>
                      <a:r>
                        <a:rPr lang="el-GR" b="1" dirty="0"/>
                        <a:t>                                    </a:t>
                      </a:r>
                    </a:p>
                    <a:p>
                      <a:r>
                        <a:rPr lang="el-GR" b="1" dirty="0"/>
                        <a:t>   Χ          </a:t>
                      </a:r>
                      <a:r>
                        <a:rPr lang="el-GR" b="1" dirty="0" err="1"/>
                        <a:t>Χ</a:t>
                      </a:r>
                      <a:r>
                        <a:rPr lang="el-GR" b="1" dirty="0"/>
                        <a:t>                    </a:t>
                      </a:r>
                      <a:r>
                        <a:rPr lang="el-GR" b="1" dirty="0" err="1"/>
                        <a:t>Χ</a:t>
                      </a:r>
                      <a:r>
                        <a:rPr lang="el-GR" b="1" dirty="0"/>
                        <a:t>          </a:t>
                      </a:r>
                      <a:r>
                        <a:rPr lang="el-GR" b="1" dirty="0" err="1"/>
                        <a:t>Χ</a:t>
                      </a:r>
                      <a:r>
                        <a:rPr lang="el-GR" b="1" dirty="0"/>
                        <a:t> </a:t>
                      </a:r>
                    </a:p>
                    <a:p>
                      <a:r>
                        <a:rPr lang="el-GR" b="1" dirty="0"/>
                        <a:t>ΧΧ           </a:t>
                      </a:r>
                      <a:r>
                        <a:rPr lang="el-GR" b="1" dirty="0" err="1"/>
                        <a:t>ΧΧ</a:t>
                      </a:r>
                      <a:r>
                        <a:rPr lang="el-GR" b="1" dirty="0"/>
                        <a:t>               </a:t>
                      </a:r>
                      <a:r>
                        <a:rPr lang="el-GR" b="1" dirty="0" err="1"/>
                        <a:t>ΧΧ</a:t>
                      </a:r>
                      <a:r>
                        <a:rPr lang="el-GR" b="1" dirty="0"/>
                        <a:t>           </a:t>
                      </a:r>
                      <a:r>
                        <a:rPr lang="el-GR" b="1" dirty="0" err="1"/>
                        <a:t>ΧΧ</a:t>
                      </a:r>
                      <a:endParaRPr lang="el-GR" b="1" dirty="0"/>
                    </a:p>
                    <a:p>
                      <a:endParaRPr lang="el-GR" b="1" dirty="0"/>
                    </a:p>
                    <a:p>
                      <a:endParaRPr lang="el-GR" b="1" dirty="0"/>
                    </a:p>
                    <a:p>
                      <a:r>
                        <a:rPr lang="el-GR" sz="1600" b="1" dirty="0"/>
                        <a:t>Ιεραρχικές Βαθμίδες                        4</a:t>
                      </a:r>
                    </a:p>
                    <a:p>
                      <a:r>
                        <a:rPr lang="el-GR" sz="1600" b="1" dirty="0"/>
                        <a:t>Εύρος Ελέγχου                                   2</a:t>
                      </a:r>
                    </a:p>
                  </a:txBody>
                  <a:tcPr>
                    <a:solidFill>
                      <a:schemeClr val="bg2"/>
                    </a:solidFill>
                  </a:tcPr>
                </a:tc>
                <a:tc>
                  <a:txBody>
                    <a:bodyPr/>
                    <a:lstStyle/>
                    <a:p>
                      <a:r>
                        <a:rPr lang="el-GR" dirty="0"/>
                        <a:t>                           </a:t>
                      </a:r>
                      <a:r>
                        <a:rPr lang="el-GR" b="1" dirty="0"/>
                        <a:t>Χ</a:t>
                      </a:r>
                    </a:p>
                    <a:p>
                      <a:r>
                        <a:rPr lang="el-GR" b="1" dirty="0"/>
                        <a:t>                 ΧΧΧΧΧΧΧΧΧΧ</a:t>
                      </a:r>
                    </a:p>
                    <a:p>
                      <a:endParaRPr lang="el-GR" dirty="0"/>
                    </a:p>
                    <a:p>
                      <a:endParaRPr lang="el-GR" dirty="0"/>
                    </a:p>
                    <a:p>
                      <a:endParaRPr lang="el-GR" dirty="0"/>
                    </a:p>
                    <a:p>
                      <a:endParaRPr lang="el-GR" dirty="0"/>
                    </a:p>
                    <a:p>
                      <a:r>
                        <a:rPr lang="el-GR" sz="1600" b="1" dirty="0"/>
                        <a:t>Ιεραρχικές Βαθμίδες                        2</a:t>
                      </a:r>
                    </a:p>
                    <a:p>
                      <a:r>
                        <a:rPr lang="el-GR" sz="1600" b="1" dirty="0"/>
                        <a:t>Εύρος Ελέγχου                                 10</a:t>
                      </a:r>
                    </a:p>
                    <a:p>
                      <a:endParaRPr lang="el-GR" dirty="0"/>
                    </a:p>
                  </a:txBody>
                  <a:tcPr>
                    <a:solidFill>
                      <a:schemeClr val="bg2"/>
                    </a:solidFill>
                  </a:tcPr>
                </a:tc>
                <a:extLst>
                  <a:ext uri="{0D108BD9-81ED-4DB2-BD59-A6C34878D82A}">
                    <a16:rowId xmlns="" xmlns:a16="http://schemas.microsoft.com/office/drawing/2014/main" val="2083172243"/>
                  </a:ext>
                </a:extLst>
              </a:tr>
            </a:tbl>
          </a:graphicData>
        </a:graphic>
      </p:graphicFrame>
      <p:cxnSp>
        <p:nvCxnSpPr>
          <p:cNvPr id="17" name="Ευθεία γραμμή σύνδεσης 16">
            <a:extLst>
              <a:ext uri="{FF2B5EF4-FFF2-40B4-BE49-F238E27FC236}">
                <a16:creationId xmlns="" xmlns:a16="http://schemas.microsoft.com/office/drawing/2014/main" id="{BED55771-0900-498A-B399-E16BBF5B8C93}"/>
              </a:ext>
            </a:extLst>
          </p:cNvPr>
          <p:cNvCxnSpPr>
            <a:cxnSpLocks/>
          </p:cNvCxnSpPr>
          <p:nvPr/>
        </p:nvCxnSpPr>
        <p:spPr>
          <a:xfrm>
            <a:off x="399245" y="2369716"/>
            <a:ext cx="6400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 xmlns:a16="http://schemas.microsoft.com/office/drawing/2014/main" id="{5CF6AA21-4293-4E4B-9DDF-F7C1E39A6174}"/>
              </a:ext>
            </a:extLst>
          </p:cNvPr>
          <p:cNvCxnSpPr>
            <a:cxnSpLocks/>
          </p:cNvCxnSpPr>
          <p:nvPr/>
        </p:nvCxnSpPr>
        <p:spPr>
          <a:xfrm>
            <a:off x="399245" y="5512161"/>
            <a:ext cx="6400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a:extLst>
              <a:ext uri="{FF2B5EF4-FFF2-40B4-BE49-F238E27FC236}">
                <a16:creationId xmlns="" xmlns:a16="http://schemas.microsoft.com/office/drawing/2014/main" id="{DEE0B27E-40B6-4E34-9F08-1608D631C222}"/>
              </a:ext>
            </a:extLst>
          </p:cNvPr>
          <p:cNvCxnSpPr/>
          <p:nvPr/>
        </p:nvCxnSpPr>
        <p:spPr>
          <a:xfrm>
            <a:off x="412124" y="2375213"/>
            <a:ext cx="0" cy="31369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a:extLst>
              <a:ext uri="{FF2B5EF4-FFF2-40B4-BE49-F238E27FC236}">
                <a16:creationId xmlns="" xmlns:a16="http://schemas.microsoft.com/office/drawing/2014/main" id="{F9BE6F75-5EE5-416F-B146-7B255D01A167}"/>
              </a:ext>
            </a:extLst>
          </p:cNvPr>
          <p:cNvCxnSpPr/>
          <p:nvPr/>
        </p:nvCxnSpPr>
        <p:spPr>
          <a:xfrm>
            <a:off x="3603938" y="2375213"/>
            <a:ext cx="0" cy="31369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a:extLst>
              <a:ext uri="{FF2B5EF4-FFF2-40B4-BE49-F238E27FC236}">
                <a16:creationId xmlns="" xmlns:a16="http://schemas.microsoft.com/office/drawing/2014/main" id="{D91FF540-12E5-4FFB-91C2-6E2124F09BA7}"/>
              </a:ext>
            </a:extLst>
          </p:cNvPr>
          <p:cNvCxnSpPr>
            <a:cxnSpLocks/>
          </p:cNvCxnSpPr>
          <p:nvPr/>
        </p:nvCxnSpPr>
        <p:spPr>
          <a:xfrm>
            <a:off x="6797900" y="2362334"/>
            <a:ext cx="1073" cy="31498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a:extLst>
              <a:ext uri="{FF2B5EF4-FFF2-40B4-BE49-F238E27FC236}">
                <a16:creationId xmlns="" xmlns:a16="http://schemas.microsoft.com/office/drawing/2014/main" id="{B5E41E7D-BDA8-4927-A981-29D06A5AC7E0}"/>
              </a:ext>
            </a:extLst>
          </p:cNvPr>
          <p:cNvCxnSpPr>
            <a:cxnSpLocks/>
          </p:cNvCxnSpPr>
          <p:nvPr/>
        </p:nvCxnSpPr>
        <p:spPr>
          <a:xfrm>
            <a:off x="412124" y="2998634"/>
            <a:ext cx="64008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8528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t>Ορισμός της έννοιας «Οργάνωση» :</a:t>
            </a:r>
          </a:p>
        </p:txBody>
      </p:sp>
      <p:sp>
        <p:nvSpPr>
          <p:cNvPr id="5" name="Θέση κειμένου 4"/>
          <p:cNvSpPr>
            <a:spLocks noGrp="1"/>
          </p:cNvSpPr>
          <p:nvPr>
            <p:ph type="body" sz="quarter" idx="32"/>
          </p:nvPr>
        </p:nvSpPr>
        <p:spPr/>
        <p:txBody>
          <a:bodyPr rtlCol="0"/>
          <a:lstStyle/>
          <a:p>
            <a:r>
              <a:rPr lang="el-GR" dirty="0"/>
              <a:t>Δειγματοληπτικά και χωρίς τη χρησιμοποίηση κανενός αξιολογικού κριτηρίου παρατίθενται οι ακόλουθοι ορισμοί</a:t>
            </a:r>
          </a:p>
        </p:txBody>
      </p:sp>
      <p:sp>
        <p:nvSpPr>
          <p:cNvPr id="9" name="Θέση περιεχομένου 8"/>
          <p:cNvSpPr>
            <a:spLocks noGrp="1"/>
          </p:cNvSpPr>
          <p:nvPr>
            <p:ph idx="1"/>
          </p:nvPr>
        </p:nvSpPr>
        <p:spPr>
          <a:xfrm>
            <a:off x="794569" y="1728000"/>
            <a:ext cx="2975206" cy="720000"/>
          </a:xfrm>
        </p:spPr>
        <p:txBody>
          <a:bodyPr rtlCol="0"/>
          <a:lstStyle/>
          <a:p>
            <a:pPr rtl="0"/>
            <a:r>
              <a:rPr lang="el-GR" dirty="0"/>
              <a:t>Ορισμός </a:t>
            </a:r>
            <a:r>
              <a:rPr lang="el-GR" b="1" i="1" dirty="0"/>
              <a:t>1</a:t>
            </a:r>
            <a:r>
              <a:rPr lang="el-GR" dirty="0"/>
              <a:t/>
            </a:r>
            <a:br>
              <a:rPr lang="el-GR" dirty="0"/>
            </a:br>
            <a:endParaRPr lang="el-GR" dirty="0">
              <a:solidFill>
                <a:schemeClr val="tx1">
                  <a:lumMod val="75000"/>
                  <a:lumOff val="25000"/>
                </a:schemeClr>
              </a:solidFill>
              <a:latin typeface="+mn-lt"/>
            </a:endParaRPr>
          </a:p>
        </p:txBody>
      </p:sp>
      <p:sp>
        <p:nvSpPr>
          <p:cNvPr id="6" name="Θέση περιεχομένου 5"/>
          <p:cNvSpPr>
            <a:spLocks noGrp="1"/>
          </p:cNvSpPr>
          <p:nvPr>
            <p:ph idx="14"/>
          </p:nvPr>
        </p:nvSpPr>
        <p:spPr>
          <a:xfrm>
            <a:off x="794569" y="2673626"/>
            <a:ext cx="2975206" cy="2372507"/>
          </a:xfrm>
          <a:noFill/>
        </p:spPr>
        <p:txBody>
          <a:bodyPr rtlCol="0"/>
          <a:lstStyle/>
          <a:p>
            <a:r>
              <a:rPr lang="el-GR" dirty="0"/>
              <a:t>Κοινωνικές ενότητες προορισμένες κυρίως προς την εκπλήρωση ορισμένων στόχων</a:t>
            </a:r>
          </a:p>
        </p:txBody>
      </p:sp>
      <p:sp>
        <p:nvSpPr>
          <p:cNvPr id="10" name="Θέση περιεχομένου 9"/>
          <p:cNvSpPr>
            <a:spLocks noGrp="1"/>
          </p:cNvSpPr>
          <p:nvPr>
            <p:ph idx="12"/>
          </p:nvPr>
        </p:nvSpPr>
        <p:spPr/>
        <p:txBody>
          <a:bodyPr rtlCol="0"/>
          <a:lstStyle/>
          <a:p>
            <a:pPr rtl="0"/>
            <a:r>
              <a:rPr lang="el-GR" dirty="0"/>
              <a:t>Ορισμός </a:t>
            </a:r>
            <a:r>
              <a:rPr lang="el-GR" b="1" i="1" dirty="0"/>
              <a:t>2</a:t>
            </a:r>
            <a:r>
              <a:rPr lang="el-GR" dirty="0"/>
              <a:t/>
            </a:r>
            <a:br>
              <a:rPr lang="el-GR" dirty="0"/>
            </a:br>
            <a:endParaRPr lang="el-GR" sz="1200" dirty="0">
              <a:solidFill>
                <a:schemeClr val="tx1">
                  <a:lumMod val="75000"/>
                  <a:lumOff val="25000"/>
                </a:schemeClr>
              </a:solidFill>
              <a:latin typeface="+mn-lt"/>
            </a:endParaRPr>
          </a:p>
        </p:txBody>
      </p:sp>
      <p:sp>
        <p:nvSpPr>
          <p:cNvPr id="7" name="Θέση περιεχομένου 6"/>
          <p:cNvSpPr>
            <a:spLocks noGrp="1"/>
          </p:cNvSpPr>
          <p:nvPr>
            <p:ph idx="15"/>
          </p:nvPr>
        </p:nvSpPr>
        <p:spPr>
          <a:xfrm>
            <a:off x="4614397" y="2673626"/>
            <a:ext cx="2975206" cy="2372507"/>
          </a:xfrm>
          <a:noFill/>
        </p:spPr>
        <p:txBody>
          <a:bodyPr rtlCol="0"/>
          <a:lstStyle/>
          <a:p>
            <a:r>
              <a:rPr lang="el-GR" dirty="0"/>
              <a:t>Ένα σύστημα δομημένων διαπροσωπικών σχέσεων</a:t>
            </a:r>
          </a:p>
        </p:txBody>
      </p:sp>
      <p:sp>
        <p:nvSpPr>
          <p:cNvPr id="11" name="Θέση περιεχομένου 10"/>
          <p:cNvSpPr>
            <a:spLocks noGrp="1"/>
          </p:cNvSpPr>
          <p:nvPr>
            <p:ph idx="13"/>
          </p:nvPr>
        </p:nvSpPr>
        <p:spPr/>
        <p:txBody>
          <a:bodyPr rtlCol="0"/>
          <a:lstStyle/>
          <a:p>
            <a:pPr rtl="0"/>
            <a:r>
              <a:rPr lang="el-GR" dirty="0"/>
              <a:t>Ορισμός </a:t>
            </a:r>
            <a:r>
              <a:rPr lang="el-GR" b="1" i="1" dirty="0"/>
              <a:t>3</a:t>
            </a:r>
            <a:r>
              <a:rPr lang="el-GR" dirty="0"/>
              <a:t/>
            </a:r>
            <a:br>
              <a:rPr lang="el-GR" dirty="0"/>
            </a:br>
            <a:endParaRPr lang="el-GR" sz="1200" dirty="0">
              <a:solidFill>
                <a:schemeClr val="tx1">
                  <a:lumMod val="75000"/>
                  <a:lumOff val="25000"/>
                </a:schemeClr>
              </a:solidFill>
              <a:latin typeface="+mn-lt"/>
            </a:endParaRPr>
          </a:p>
        </p:txBody>
      </p:sp>
      <p:sp>
        <p:nvSpPr>
          <p:cNvPr id="8" name="Θέση περιεχομένου 7"/>
          <p:cNvSpPr>
            <a:spLocks noGrp="1"/>
          </p:cNvSpPr>
          <p:nvPr>
            <p:ph idx="16"/>
          </p:nvPr>
        </p:nvSpPr>
        <p:spPr>
          <a:xfrm>
            <a:off x="8434225" y="2673626"/>
            <a:ext cx="2975206" cy="2372507"/>
          </a:xfrm>
          <a:noFill/>
        </p:spPr>
        <p:txBody>
          <a:bodyPr rtlCol="0"/>
          <a:lstStyle/>
          <a:p>
            <a:r>
              <a:rPr lang="el-GR" dirty="0"/>
              <a:t>Μια μορφή κοινωνικής ομαδοποίησης που δημιουργείται λιγότερο ή περισσότερο συνειδητά για την επίτευξη κάποιου συγκεκριμένου αποτελέσματος</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6</a:t>
            </a:fld>
            <a:endParaRPr lang="el-GR" dirty="0"/>
          </a:p>
        </p:txBody>
      </p:sp>
      <p:sp>
        <p:nvSpPr>
          <p:cNvPr id="12" name="TextBox 11"/>
          <p:cNvSpPr txBox="1"/>
          <p:nvPr/>
        </p:nvSpPr>
        <p:spPr>
          <a:xfrm>
            <a:off x="9684914" y="6116595"/>
            <a:ext cx="1519862"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12"/>
          <p:cNvSpPr txBox="1"/>
          <p:nvPr/>
        </p:nvSpPr>
        <p:spPr>
          <a:xfrm>
            <a:off x="794568" y="5599289"/>
            <a:ext cx="10614863" cy="646331"/>
          </a:xfrm>
          <a:prstGeom prst="rect">
            <a:avLst/>
          </a:prstGeom>
          <a:noFill/>
        </p:spPr>
        <p:txBody>
          <a:bodyPr wrap="square" rtlCol="0">
            <a:spAutoFit/>
          </a:bodyPr>
          <a:lstStyle/>
          <a:p>
            <a:r>
              <a:rPr lang="el-GR" b="1" i="1" dirty="0"/>
              <a:t>Κατά συνέπεια</a:t>
            </a:r>
            <a:r>
              <a:rPr lang="el-GR" i="1" dirty="0"/>
              <a:t>, η Οργάνωση</a:t>
            </a:r>
            <a:r>
              <a:rPr lang="el-GR" b="1" i="1" dirty="0"/>
              <a:t> </a:t>
            </a:r>
            <a:r>
              <a:rPr lang="el-GR" i="1" dirty="0"/>
              <a:t>είναι μια εκούσια σύνθεση ατόμων που συνενώνονται για την επίτευξη συγκεκριμένου σκοπού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60</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6" name="Ορθογώνιο 6" descr="Πλαίσιο επισήμανσης.">
            <a:extLst>
              <a:ext uri="{FF2B5EF4-FFF2-40B4-BE49-F238E27FC236}">
                <a16:creationId xmlns="" xmlns:a16="http://schemas.microsoft.com/office/drawing/2014/main" id="{3B107386-7EC1-4010-A0E4-308297EA1080}"/>
              </a:ext>
            </a:extLst>
          </p:cNvPr>
          <p:cNvSpPr/>
          <p:nvPr/>
        </p:nvSpPr>
        <p:spPr>
          <a:xfrm rot="10800000" flipV="1">
            <a:off x="5239278" y="3380990"/>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 name="Τίτλος 2">
            <a:extLst>
              <a:ext uri="{FF2B5EF4-FFF2-40B4-BE49-F238E27FC236}">
                <a16:creationId xmlns="" xmlns:a16="http://schemas.microsoft.com/office/drawing/2014/main" id="{003781B8-1F07-4497-832B-76CC563A2DB5}"/>
              </a:ext>
            </a:extLst>
          </p:cNvPr>
          <p:cNvSpPr>
            <a:spLocks noGrp="1"/>
          </p:cNvSpPr>
          <p:nvPr>
            <p:ph type="title"/>
          </p:nvPr>
        </p:nvSpPr>
        <p:spPr>
          <a:xfrm>
            <a:off x="6588594" y="475324"/>
            <a:ext cx="3807999" cy="432000"/>
          </a:xfrm>
        </p:spPr>
        <p:txBody>
          <a:bodyPr rtlCol="0"/>
          <a:lstStyle/>
          <a:p>
            <a:pPr algn="ctr"/>
            <a:r>
              <a:rPr lang="el-GR" sz="2800" b="1" dirty="0">
                <a:solidFill>
                  <a:schemeClr val="bg2">
                    <a:lumMod val="50000"/>
                  </a:schemeClr>
                </a:solidFill>
              </a:rPr>
              <a:t>Οργανόγραμμα</a:t>
            </a:r>
          </a:p>
        </p:txBody>
      </p:sp>
      <p:sp>
        <p:nvSpPr>
          <p:cNvPr id="9" name="Text Placeholder 24">
            <a:extLst>
              <a:ext uri="{FF2B5EF4-FFF2-40B4-BE49-F238E27FC236}">
                <a16:creationId xmlns="" xmlns:a16="http://schemas.microsoft.com/office/drawing/2014/main" id="{2A94E4AC-3624-4571-B1C5-4715AC642C31}"/>
              </a:ext>
            </a:extLst>
          </p:cNvPr>
          <p:cNvSpPr txBox="1">
            <a:spLocks/>
          </p:cNvSpPr>
          <p:nvPr/>
        </p:nvSpPr>
        <p:spPr>
          <a:xfrm>
            <a:off x="5278594" y="3675140"/>
            <a:ext cx="2560949" cy="2743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b="1" dirty="0"/>
              <a:t>Σχηματική αναπαράσταση</a:t>
            </a:r>
            <a:endParaRPr lang="el-GR" sz="1800" dirty="0"/>
          </a:p>
          <a:p>
            <a:pPr algn="ctr"/>
            <a:r>
              <a:rPr lang="el-GR" dirty="0"/>
              <a:t> </a:t>
            </a:r>
          </a:p>
        </p:txBody>
      </p:sp>
      <p:sp>
        <p:nvSpPr>
          <p:cNvPr id="12" name="Ορθογώνιο 6" descr="Πλαίσιο επισήμανσης.">
            <a:extLst>
              <a:ext uri="{FF2B5EF4-FFF2-40B4-BE49-F238E27FC236}">
                <a16:creationId xmlns="" xmlns:a16="http://schemas.microsoft.com/office/drawing/2014/main" id="{07932BAD-5506-4A1F-8A7F-80DD13A72B60}"/>
              </a:ext>
            </a:extLst>
          </p:cNvPr>
          <p:cNvSpPr/>
          <p:nvPr/>
        </p:nvSpPr>
        <p:spPr>
          <a:xfrm rot="10800000" flipV="1">
            <a:off x="8953419" y="3361549"/>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Text Placeholder 24">
            <a:extLst>
              <a:ext uri="{FF2B5EF4-FFF2-40B4-BE49-F238E27FC236}">
                <a16:creationId xmlns="" xmlns:a16="http://schemas.microsoft.com/office/drawing/2014/main" id="{CA604BFF-055F-4891-B93D-A156B919C0E5}"/>
              </a:ext>
            </a:extLst>
          </p:cNvPr>
          <p:cNvSpPr txBox="1">
            <a:spLocks/>
          </p:cNvSpPr>
          <p:nvPr/>
        </p:nvSpPr>
        <p:spPr>
          <a:xfrm>
            <a:off x="8793078" y="3661652"/>
            <a:ext cx="2954450" cy="28785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b="1" dirty="0"/>
              <a:t>Λεπτομερής περιγραφή</a:t>
            </a:r>
            <a:endParaRPr lang="el-GR" dirty="0"/>
          </a:p>
          <a:p>
            <a:pPr algn="ctr"/>
            <a:r>
              <a:rPr lang="el-GR" dirty="0"/>
              <a:t> </a:t>
            </a:r>
          </a:p>
          <a:p>
            <a:pPr algn="ctr"/>
            <a:r>
              <a:rPr lang="el-GR" dirty="0"/>
              <a:t> </a:t>
            </a:r>
          </a:p>
        </p:txBody>
      </p:sp>
      <p:grpSp>
        <p:nvGrpSpPr>
          <p:cNvPr id="38" name="Ομάδα 37" descr="Θέση εικόνας">
            <a:extLst>
              <a:ext uri="{FF2B5EF4-FFF2-40B4-BE49-F238E27FC236}">
                <a16:creationId xmlns="" xmlns:a16="http://schemas.microsoft.com/office/drawing/2014/main" id="{E257E006-7B49-42B6-893D-10BD3DC5F8DD}"/>
              </a:ext>
            </a:extLst>
          </p:cNvPr>
          <p:cNvGrpSpPr/>
          <p:nvPr/>
        </p:nvGrpSpPr>
        <p:grpSpPr>
          <a:xfrm>
            <a:off x="323999" y="323998"/>
            <a:ext cx="4320000" cy="6120000"/>
            <a:chOff x="180000" y="180000"/>
            <a:chExt cx="4330700" cy="6292683"/>
          </a:xfrm>
        </p:grpSpPr>
        <p:sp>
          <p:nvSpPr>
            <p:cNvPr id="43" name="Ορθογώνιο 6">
              <a:extLst>
                <a:ext uri="{FF2B5EF4-FFF2-40B4-BE49-F238E27FC236}">
                  <a16:creationId xmlns="" xmlns:a16="http://schemas.microsoft.com/office/drawing/2014/main" id="{E63C6ECE-89F9-405C-82F3-F3609D09D4AD}"/>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4" name="Ορθογώνιο 6">
              <a:extLst>
                <a:ext uri="{FF2B5EF4-FFF2-40B4-BE49-F238E27FC236}">
                  <a16:creationId xmlns="" xmlns:a16="http://schemas.microsoft.com/office/drawing/2014/main" id="{63707B32-BE5A-4EAF-A644-D21433DB857B}"/>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grpSp>
        <p:nvGrpSpPr>
          <p:cNvPr id="47" name="Ομάδα 46" descr="Θέση εικόνας">
            <a:extLst>
              <a:ext uri="{FF2B5EF4-FFF2-40B4-BE49-F238E27FC236}">
                <a16:creationId xmlns="" xmlns:a16="http://schemas.microsoft.com/office/drawing/2014/main" id="{6E349A2F-4DCC-497D-869F-690AB370B90B}"/>
              </a:ext>
            </a:extLst>
          </p:cNvPr>
          <p:cNvGrpSpPr/>
          <p:nvPr/>
        </p:nvGrpSpPr>
        <p:grpSpPr>
          <a:xfrm>
            <a:off x="293187" y="400198"/>
            <a:ext cx="4350811" cy="6120000"/>
            <a:chOff x="-3666" y="101650"/>
            <a:chExt cx="4361588" cy="6292683"/>
          </a:xfrm>
        </p:grpSpPr>
        <p:sp>
          <p:nvSpPr>
            <p:cNvPr id="48" name="Ορθογώνιο 6">
              <a:extLst>
                <a:ext uri="{FF2B5EF4-FFF2-40B4-BE49-F238E27FC236}">
                  <a16:creationId xmlns="" xmlns:a16="http://schemas.microsoft.com/office/drawing/2014/main" id="{E0C27884-9122-4842-9235-15A0ACF5BC1C}"/>
                </a:ext>
              </a:extLst>
            </p:cNvPr>
            <p:cNvSpPr/>
            <p:nvPr/>
          </p:nvSpPr>
          <p:spPr>
            <a:xfrm>
              <a:off x="27222" y="621189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9" name="Ορθογώνιο 6">
              <a:extLst>
                <a:ext uri="{FF2B5EF4-FFF2-40B4-BE49-F238E27FC236}">
                  <a16:creationId xmlns="" xmlns:a16="http://schemas.microsoft.com/office/drawing/2014/main" id="{A977A5AD-22BB-4FA3-A611-6B61A8927E44}"/>
                </a:ext>
              </a:extLst>
            </p:cNvPr>
            <p:cNvSpPr/>
            <p:nvPr/>
          </p:nvSpPr>
          <p:spPr>
            <a:xfrm flipV="1">
              <a:off x="-3666" y="10165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50" name="Θέση περιεχομένου 3">
            <a:extLst>
              <a:ext uri="{FF2B5EF4-FFF2-40B4-BE49-F238E27FC236}">
                <a16:creationId xmlns="" xmlns:a16="http://schemas.microsoft.com/office/drawing/2014/main" id="{33E2695B-F456-488B-A819-DB2C4AA7280A}"/>
              </a:ext>
            </a:extLst>
          </p:cNvPr>
          <p:cNvSpPr txBox="1">
            <a:spLocks/>
          </p:cNvSpPr>
          <p:nvPr/>
        </p:nvSpPr>
        <p:spPr>
          <a:xfrm>
            <a:off x="4793188" y="1408843"/>
            <a:ext cx="7398812" cy="1007736"/>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600" dirty="0"/>
              <a:t>Η οργάνωση των λειτουργιών μιας επιχείρησης συχνά παρουσιάζεται υπό την μορφή ενός οργανογράμματος, το οποίο μπορεί να είναι ένα από τα παρακάτω:</a:t>
            </a:r>
          </a:p>
        </p:txBody>
      </p:sp>
      <p:sp>
        <p:nvSpPr>
          <p:cNvPr id="51" name="Θέση κειμένου 6">
            <a:extLst>
              <a:ext uri="{FF2B5EF4-FFF2-40B4-BE49-F238E27FC236}">
                <a16:creationId xmlns="" xmlns:a16="http://schemas.microsoft.com/office/drawing/2014/main" id="{DA450D16-14F8-48EB-BEE9-77CEEE9125AE}"/>
              </a:ext>
            </a:extLst>
          </p:cNvPr>
          <p:cNvSpPr txBox="1">
            <a:spLocks/>
          </p:cNvSpPr>
          <p:nvPr/>
        </p:nvSpPr>
        <p:spPr>
          <a:xfrm>
            <a:off x="5187762" y="4043108"/>
            <a:ext cx="2678805" cy="363694"/>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της δομής της επιχείρησης</a:t>
            </a:r>
          </a:p>
        </p:txBody>
      </p:sp>
      <p:sp>
        <p:nvSpPr>
          <p:cNvPr id="52" name="Θέση κειμένου 6">
            <a:extLst>
              <a:ext uri="{FF2B5EF4-FFF2-40B4-BE49-F238E27FC236}">
                <a16:creationId xmlns="" xmlns:a16="http://schemas.microsoft.com/office/drawing/2014/main" id="{53BF5758-CAAD-425B-80D7-35E5544B5645}"/>
              </a:ext>
            </a:extLst>
          </p:cNvPr>
          <p:cNvSpPr txBox="1">
            <a:spLocks/>
          </p:cNvSpPr>
          <p:nvPr/>
        </p:nvSpPr>
        <p:spPr>
          <a:xfrm>
            <a:off x="8873762" y="4039413"/>
            <a:ext cx="2843749" cy="1741967"/>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όλων των διοικητικών οργάνων της επιχείρησης και των μεταξύ τους </a:t>
            </a:r>
            <a:r>
              <a:rPr lang="el-GR" sz="1600" dirty="0" smtClean="0"/>
              <a:t>διασυνδέσεων.  Η </a:t>
            </a:r>
            <a:r>
              <a:rPr lang="el-GR" sz="1600" dirty="0"/>
              <a:t>χρησιμότητά του συνίσταται στην παροχή μιας λιγότερο ή περισσότερο αξιόπιστης εικόνας του καταμερισμού εργασίας και της ροής της τυπικής εξουσίας</a:t>
            </a:r>
          </a:p>
        </p:txBody>
      </p:sp>
      <p:grpSp>
        <p:nvGrpSpPr>
          <p:cNvPr id="15" name="Γραφικό 9" descr="Ιεραρχία">
            <a:extLst>
              <a:ext uri="{FF2B5EF4-FFF2-40B4-BE49-F238E27FC236}">
                <a16:creationId xmlns="" xmlns:a16="http://schemas.microsoft.com/office/drawing/2014/main" id="{1FD2F749-16E2-41CA-9237-B037D61F2ED4}"/>
              </a:ext>
            </a:extLst>
          </p:cNvPr>
          <p:cNvGrpSpPr/>
          <p:nvPr/>
        </p:nvGrpSpPr>
        <p:grpSpPr>
          <a:xfrm>
            <a:off x="5958903" y="2387847"/>
            <a:ext cx="914400" cy="914400"/>
            <a:chOff x="5958903" y="2387847"/>
            <a:chExt cx="914400" cy="914400"/>
          </a:xfrm>
          <a:solidFill>
            <a:schemeClr val="tx2">
              <a:lumMod val="75000"/>
            </a:schemeClr>
          </a:solidFill>
        </p:grpSpPr>
        <p:sp>
          <p:nvSpPr>
            <p:cNvPr id="16" name="Ελεύθερη σχεδίαση: Σχήμα 15">
              <a:extLst>
                <a:ext uri="{FF2B5EF4-FFF2-40B4-BE49-F238E27FC236}">
                  <a16:creationId xmlns="" xmlns:a16="http://schemas.microsoft.com/office/drawing/2014/main" id="{8877ADB7-B24D-4C36-818C-B9A7084AECD3}"/>
                </a:ext>
              </a:extLst>
            </p:cNvPr>
            <p:cNvSpPr/>
            <p:nvPr/>
          </p:nvSpPr>
          <p:spPr>
            <a:xfrm>
              <a:off x="6313709" y="3028403"/>
              <a:ext cx="200025" cy="142875"/>
            </a:xfrm>
            <a:custGeom>
              <a:avLst/>
              <a:gdLst>
                <a:gd name="connsiteX0" fmla="*/ 7144 w 200025"/>
                <a:gd name="connsiteY0" fmla="*/ 7144 h 142875"/>
                <a:gd name="connsiteX1" fmla="*/ 197644 w 200025"/>
                <a:gd name="connsiteY1" fmla="*/ 7144 h 142875"/>
                <a:gd name="connsiteX2" fmla="*/ 197644 w 200025"/>
                <a:gd name="connsiteY2" fmla="*/ 140494 h 142875"/>
                <a:gd name="connsiteX3" fmla="*/ 7144 w 200025"/>
                <a:gd name="connsiteY3" fmla="*/ 140494 h 142875"/>
              </a:gdLst>
              <a:ahLst/>
              <a:cxnLst>
                <a:cxn ang="0">
                  <a:pos x="connsiteX0" y="connsiteY0"/>
                </a:cxn>
                <a:cxn ang="0">
                  <a:pos x="connsiteX1" y="connsiteY1"/>
                </a:cxn>
                <a:cxn ang="0">
                  <a:pos x="connsiteX2" y="connsiteY2"/>
                </a:cxn>
                <a:cxn ang="0">
                  <a:pos x="connsiteX3" y="connsiteY3"/>
                </a:cxn>
              </a:cxnLst>
              <a:rect l="l" t="t" r="r" b="b"/>
              <a:pathLst>
                <a:path w="200025" h="142875">
                  <a:moveTo>
                    <a:pt x="7144" y="7144"/>
                  </a:moveTo>
                  <a:lnTo>
                    <a:pt x="197644" y="7144"/>
                  </a:lnTo>
                  <a:lnTo>
                    <a:pt x="197644" y="140494"/>
                  </a:lnTo>
                  <a:lnTo>
                    <a:pt x="7144" y="140494"/>
                  </a:lnTo>
                  <a:close/>
                </a:path>
              </a:pathLst>
            </a:custGeom>
            <a:grpFill/>
            <a:ln w="9525" cap="flat">
              <a:noFill/>
              <a:prstDash val="solid"/>
              <a:miter/>
            </a:ln>
          </p:spPr>
          <p:txBody>
            <a:bodyPr rtlCol="0" anchor="ctr"/>
            <a:lstStyle/>
            <a:p>
              <a:endParaRPr lang="el-GR"/>
            </a:p>
          </p:txBody>
        </p:sp>
        <p:sp>
          <p:nvSpPr>
            <p:cNvPr id="18" name="Ελεύθερη σχεδίαση: Σχήμα 17">
              <a:extLst>
                <a:ext uri="{FF2B5EF4-FFF2-40B4-BE49-F238E27FC236}">
                  <a16:creationId xmlns="" xmlns:a16="http://schemas.microsoft.com/office/drawing/2014/main" id="{F9F9FAA7-CE68-493B-A57B-B6728C7EFCE6}"/>
                </a:ext>
              </a:extLst>
            </p:cNvPr>
            <p:cNvSpPr/>
            <p:nvPr/>
          </p:nvSpPr>
          <p:spPr>
            <a:xfrm>
              <a:off x="6313709" y="2514053"/>
              <a:ext cx="200025" cy="142875"/>
            </a:xfrm>
            <a:custGeom>
              <a:avLst/>
              <a:gdLst>
                <a:gd name="connsiteX0" fmla="*/ 7144 w 200025"/>
                <a:gd name="connsiteY0" fmla="*/ 7144 h 142875"/>
                <a:gd name="connsiteX1" fmla="*/ 197644 w 200025"/>
                <a:gd name="connsiteY1" fmla="*/ 7144 h 142875"/>
                <a:gd name="connsiteX2" fmla="*/ 197644 w 200025"/>
                <a:gd name="connsiteY2" fmla="*/ 140494 h 142875"/>
                <a:gd name="connsiteX3" fmla="*/ 7144 w 200025"/>
                <a:gd name="connsiteY3" fmla="*/ 140494 h 142875"/>
              </a:gdLst>
              <a:ahLst/>
              <a:cxnLst>
                <a:cxn ang="0">
                  <a:pos x="connsiteX0" y="connsiteY0"/>
                </a:cxn>
                <a:cxn ang="0">
                  <a:pos x="connsiteX1" y="connsiteY1"/>
                </a:cxn>
                <a:cxn ang="0">
                  <a:pos x="connsiteX2" y="connsiteY2"/>
                </a:cxn>
                <a:cxn ang="0">
                  <a:pos x="connsiteX3" y="connsiteY3"/>
                </a:cxn>
              </a:cxnLst>
              <a:rect l="l" t="t" r="r" b="b"/>
              <a:pathLst>
                <a:path w="200025" h="142875">
                  <a:moveTo>
                    <a:pt x="7144" y="7144"/>
                  </a:moveTo>
                  <a:lnTo>
                    <a:pt x="197644" y="7144"/>
                  </a:lnTo>
                  <a:lnTo>
                    <a:pt x="197644" y="140494"/>
                  </a:lnTo>
                  <a:lnTo>
                    <a:pt x="7144" y="140494"/>
                  </a:lnTo>
                  <a:close/>
                </a:path>
              </a:pathLst>
            </a:custGeom>
            <a:grpFill/>
            <a:ln w="9525" cap="flat">
              <a:noFill/>
              <a:prstDash val="solid"/>
              <a:miter/>
            </a:ln>
          </p:spPr>
          <p:txBody>
            <a:bodyPr rtlCol="0" anchor="ctr"/>
            <a:lstStyle/>
            <a:p>
              <a:endParaRPr lang="el-GR"/>
            </a:p>
          </p:txBody>
        </p:sp>
        <p:sp>
          <p:nvSpPr>
            <p:cNvPr id="20" name="Ελεύθερη σχεδίαση: Σχήμα 19">
              <a:extLst>
                <a:ext uri="{FF2B5EF4-FFF2-40B4-BE49-F238E27FC236}">
                  <a16:creationId xmlns="" xmlns:a16="http://schemas.microsoft.com/office/drawing/2014/main" id="{B53A5291-9CAF-4524-8271-483421C89279}"/>
                </a:ext>
              </a:extLst>
            </p:cNvPr>
            <p:cNvSpPr/>
            <p:nvPr/>
          </p:nvSpPr>
          <p:spPr>
            <a:xfrm>
              <a:off x="6027959" y="3028403"/>
              <a:ext cx="200025" cy="142875"/>
            </a:xfrm>
            <a:custGeom>
              <a:avLst/>
              <a:gdLst>
                <a:gd name="connsiteX0" fmla="*/ 7144 w 200025"/>
                <a:gd name="connsiteY0" fmla="*/ 7144 h 142875"/>
                <a:gd name="connsiteX1" fmla="*/ 197644 w 200025"/>
                <a:gd name="connsiteY1" fmla="*/ 7144 h 142875"/>
                <a:gd name="connsiteX2" fmla="*/ 197644 w 200025"/>
                <a:gd name="connsiteY2" fmla="*/ 140494 h 142875"/>
                <a:gd name="connsiteX3" fmla="*/ 7144 w 200025"/>
                <a:gd name="connsiteY3" fmla="*/ 140494 h 142875"/>
              </a:gdLst>
              <a:ahLst/>
              <a:cxnLst>
                <a:cxn ang="0">
                  <a:pos x="connsiteX0" y="connsiteY0"/>
                </a:cxn>
                <a:cxn ang="0">
                  <a:pos x="connsiteX1" y="connsiteY1"/>
                </a:cxn>
                <a:cxn ang="0">
                  <a:pos x="connsiteX2" y="connsiteY2"/>
                </a:cxn>
                <a:cxn ang="0">
                  <a:pos x="connsiteX3" y="connsiteY3"/>
                </a:cxn>
              </a:cxnLst>
              <a:rect l="l" t="t" r="r" b="b"/>
              <a:pathLst>
                <a:path w="200025" h="142875">
                  <a:moveTo>
                    <a:pt x="7144" y="7144"/>
                  </a:moveTo>
                  <a:lnTo>
                    <a:pt x="197644" y="7144"/>
                  </a:lnTo>
                  <a:lnTo>
                    <a:pt x="197644" y="140494"/>
                  </a:lnTo>
                  <a:lnTo>
                    <a:pt x="7144" y="140494"/>
                  </a:lnTo>
                  <a:close/>
                </a:path>
              </a:pathLst>
            </a:custGeom>
            <a:grpFill/>
            <a:ln w="9525" cap="flat">
              <a:noFill/>
              <a:prstDash val="solid"/>
              <a:miter/>
            </a:ln>
          </p:spPr>
          <p:txBody>
            <a:bodyPr rtlCol="0" anchor="ctr"/>
            <a:lstStyle/>
            <a:p>
              <a:endParaRPr lang="el-GR"/>
            </a:p>
          </p:txBody>
        </p:sp>
        <p:sp>
          <p:nvSpPr>
            <p:cNvPr id="21" name="Ελεύθερη σχεδίαση: Σχήμα 20">
              <a:extLst>
                <a:ext uri="{FF2B5EF4-FFF2-40B4-BE49-F238E27FC236}">
                  <a16:creationId xmlns="" xmlns:a16="http://schemas.microsoft.com/office/drawing/2014/main" id="{4DC76F2B-41C4-4A39-8A85-1F736683AB0C}"/>
                </a:ext>
              </a:extLst>
            </p:cNvPr>
            <p:cNvSpPr/>
            <p:nvPr/>
          </p:nvSpPr>
          <p:spPr>
            <a:xfrm>
              <a:off x="6599459" y="3028403"/>
              <a:ext cx="200025" cy="142875"/>
            </a:xfrm>
            <a:custGeom>
              <a:avLst/>
              <a:gdLst>
                <a:gd name="connsiteX0" fmla="*/ 7144 w 200025"/>
                <a:gd name="connsiteY0" fmla="*/ 7144 h 142875"/>
                <a:gd name="connsiteX1" fmla="*/ 197644 w 200025"/>
                <a:gd name="connsiteY1" fmla="*/ 7144 h 142875"/>
                <a:gd name="connsiteX2" fmla="*/ 197644 w 200025"/>
                <a:gd name="connsiteY2" fmla="*/ 140494 h 142875"/>
                <a:gd name="connsiteX3" fmla="*/ 7144 w 200025"/>
                <a:gd name="connsiteY3" fmla="*/ 140494 h 142875"/>
              </a:gdLst>
              <a:ahLst/>
              <a:cxnLst>
                <a:cxn ang="0">
                  <a:pos x="connsiteX0" y="connsiteY0"/>
                </a:cxn>
                <a:cxn ang="0">
                  <a:pos x="connsiteX1" y="connsiteY1"/>
                </a:cxn>
                <a:cxn ang="0">
                  <a:pos x="connsiteX2" y="connsiteY2"/>
                </a:cxn>
                <a:cxn ang="0">
                  <a:pos x="connsiteX3" y="connsiteY3"/>
                </a:cxn>
              </a:cxnLst>
              <a:rect l="l" t="t" r="r" b="b"/>
              <a:pathLst>
                <a:path w="200025" h="142875">
                  <a:moveTo>
                    <a:pt x="7144" y="7144"/>
                  </a:moveTo>
                  <a:lnTo>
                    <a:pt x="197644" y="7144"/>
                  </a:lnTo>
                  <a:lnTo>
                    <a:pt x="197644" y="140494"/>
                  </a:lnTo>
                  <a:lnTo>
                    <a:pt x="7144" y="140494"/>
                  </a:lnTo>
                  <a:close/>
                </a:path>
              </a:pathLst>
            </a:custGeom>
            <a:grpFill/>
            <a:ln w="9525" cap="flat">
              <a:noFill/>
              <a:prstDash val="solid"/>
              <a:miter/>
            </a:ln>
          </p:spPr>
          <p:txBody>
            <a:bodyPr rtlCol="0" anchor="ctr"/>
            <a:lstStyle/>
            <a:p>
              <a:endParaRPr lang="el-GR"/>
            </a:p>
          </p:txBody>
        </p:sp>
        <p:sp>
          <p:nvSpPr>
            <p:cNvPr id="26" name="Ελεύθερη σχεδίαση: Σχήμα 25">
              <a:extLst>
                <a:ext uri="{FF2B5EF4-FFF2-40B4-BE49-F238E27FC236}">
                  <a16:creationId xmlns="" xmlns:a16="http://schemas.microsoft.com/office/drawing/2014/main" id="{004FD71A-54E0-40E5-8E01-6D60B28DA133}"/>
                </a:ext>
              </a:extLst>
            </p:cNvPr>
            <p:cNvSpPr/>
            <p:nvPr/>
          </p:nvSpPr>
          <p:spPr>
            <a:xfrm>
              <a:off x="6104159" y="2685503"/>
              <a:ext cx="619125" cy="314325"/>
            </a:xfrm>
            <a:custGeom>
              <a:avLst/>
              <a:gdLst>
                <a:gd name="connsiteX0" fmla="*/ 330994 w 619125"/>
                <a:gd name="connsiteY0" fmla="*/ 140494 h 314325"/>
                <a:gd name="connsiteX1" fmla="*/ 330994 w 619125"/>
                <a:gd name="connsiteY1" fmla="*/ 7144 h 314325"/>
                <a:gd name="connsiteX2" fmla="*/ 292894 w 619125"/>
                <a:gd name="connsiteY2" fmla="*/ 7144 h 314325"/>
                <a:gd name="connsiteX3" fmla="*/ 292894 w 619125"/>
                <a:gd name="connsiteY3" fmla="*/ 140494 h 314325"/>
                <a:gd name="connsiteX4" fmla="*/ 7144 w 619125"/>
                <a:gd name="connsiteY4" fmla="*/ 140494 h 314325"/>
                <a:gd name="connsiteX5" fmla="*/ 7144 w 619125"/>
                <a:gd name="connsiteY5" fmla="*/ 311944 h 314325"/>
                <a:gd name="connsiteX6" fmla="*/ 45244 w 619125"/>
                <a:gd name="connsiteY6" fmla="*/ 311944 h 314325"/>
                <a:gd name="connsiteX7" fmla="*/ 45244 w 619125"/>
                <a:gd name="connsiteY7" fmla="*/ 178594 h 314325"/>
                <a:gd name="connsiteX8" fmla="*/ 292894 w 619125"/>
                <a:gd name="connsiteY8" fmla="*/ 178594 h 314325"/>
                <a:gd name="connsiteX9" fmla="*/ 292894 w 619125"/>
                <a:gd name="connsiteY9" fmla="*/ 311944 h 314325"/>
                <a:gd name="connsiteX10" fmla="*/ 330994 w 619125"/>
                <a:gd name="connsiteY10" fmla="*/ 311944 h 314325"/>
                <a:gd name="connsiteX11" fmla="*/ 330994 w 619125"/>
                <a:gd name="connsiteY11" fmla="*/ 178594 h 314325"/>
                <a:gd name="connsiteX12" fmla="*/ 578644 w 619125"/>
                <a:gd name="connsiteY12" fmla="*/ 178594 h 314325"/>
                <a:gd name="connsiteX13" fmla="*/ 578644 w 619125"/>
                <a:gd name="connsiteY13" fmla="*/ 311944 h 314325"/>
                <a:gd name="connsiteX14" fmla="*/ 616744 w 619125"/>
                <a:gd name="connsiteY14" fmla="*/ 311944 h 314325"/>
                <a:gd name="connsiteX15" fmla="*/ 616744 w 619125"/>
                <a:gd name="connsiteY15" fmla="*/ 14049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125" h="314325">
                  <a:moveTo>
                    <a:pt x="330994" y="140494"/>
                  </a:moveTo>
                  <a:lnTo>
                    <a:pt x="330994" y="7144"/>
                  </a:lnTo>
                  <a:lnTo>
                    <a:pt x="292894" y="7144"/>
                  </a:lnTo>
                  <a:lnTo>
                    <a:pt x="292894" y="140494"/>
                  </a:lnTo>
                  <a:lnTo>
                    <a:pt x="7144" y="140494"/>
                  </a:lnTo>
                  <a:lnTo>
                    <a:pt x="7144" y="311944"/>
                  </a:lnTo>
                  <a:lnTo>
                    <a:pt x="45244" y="311944"/>
                  </a:lnTo>
                  <a:lnTo>
                    <a:pt x="45244" y="178594"/>
                  </a:lnTo>
                  <a:lnTo>
                    <a:pt x="292894" y="178594"/>
                  </a:lnTo>
                  <a:lnTo>
                    <a:pt x="292894" y="311944"/>
                  </a:lnTo>
                  <a:lnTo>
                    <a:pt x="330994" y="311944"/>
                  </a:lnTo>
                  <a:lnTo>
                    <a:pt x="330994" y="178594"/>
                  </a:lnTo>
                  <a:lnTo>
                    <a:pt x="578644" y="178594"/>
                  </a:lnTo>
                  <a:lnTo>
                    <a:pt x="578644" y="311944"/>
                  </a:lnTo>
                  <a:lnTo>
                    <a:pt x="616744" y="311944"/>
                  </a:lnTo>
                  <a:lnTo>
                    <a:pt x="616744" y="140494"/>
                  </a:lnTo>
                  <a:close/>
                </a:path>
              </a:pathLst>
            </a:custGeom>
            <a:grpFill/>
            <a:ln w="9525" cap="flat">
              <a:noFill/>
              <a:prstDash val="solid"/>
              <a:miter/>
            </a:ln>
          </p:spPr>
          <p:txBody>
            <a:bodyPr rtlCol="0" anchor="ctr"/>
            <a:lstStyle/>
            <a:p>
              <a:endParaRPr lang="el-GR"/>
            </a:p>
          </p:txBody>
        </p:sp>
      </p:grpSp>
      <p:grpSp>
        <p:nvGrpSpPr>
          <p:cNvPr id="56" name="Γραφικό 53" descr="Λίστα">
            <a:extLst>
              <a:ext uri="{FF2B5EF4-FFF2-40B4-BE49-F238E27FC236}">
                <a16:creationId xmlns="" xmlns:a16="http://schemas.microsoft.com/office/drawing/2014/main" id="{0A2778C8-03AC-4803-B2BF-E6155E4AB0C6}"/>
              </a:ext>
            </a:extLst>
          </p:cNvPr>
          <p:cNvGrpSpPr/>
          <p:nvPr/>
        </p:nvGrpSpPr>
        <p:grpSpPr>
          <a:xfrm>
            <a:off x="9790433" y="2416580"/>
            <a:ext cx="901746" cy="836100"/>
            <a:chOff x="5638800" y="2971800"/>
            <a:chExt cx="914400" cy="914400"/>
          </a:xfrm>
          <a:solidFill>
            <a:schemeClr val="tx2">
              <a:lumMod val="75000"/>
            </a:schemeClr>
          </a:solidFill>
        </p:grpSpPr>
        <p:sp>
          <p:nvSpPr>
            <p:cNvPr id="57" name="Ελεύθερη σχεδίαση: Σχήμα 56">
              <a:extLst>
                <a:ext uri="{FF2B5EF4-FFF2-40B4-BE49-F238E27FC236}">
                  <a16:creationId xmlns="" xmlns:a16="http://schemas.microsoft.com/office/drawing/2014/main" id="{EA0E54DE-A87E-487F-9A3B-633EC55868DD}"/>
                </a:ext>
              </a:extLst>
            </p:cNvPr>
            <p:cNvSpPr/>
            <p:nvPr/>
          </p:nvSpPr>
          <p:spPr>
            <a:xfrm>
              <a:off x="5793581" y="3040856"/>
              <a:ext cx="600075" cy="771525"/>
            </a:xfrm>
            <a:custGeom>
              <a:avLst/>
              <a:gdLst>
                <a:gd name="connsiteX0" fmla="*/ 64294 w 600075"/>
                <a:gd name="connsiteY0" fmla="*/ 64294 h 771525"/>
                <a:gd name="connsiteX1" fmla="*/ 540544 w 600075"/>
                <a:gd name="connsiteY1" fmla="*/ 64294 h 771525"/>
                <a:gd name="connsiteX2" fmla="*/ 540544 w 600075"/>
                <a:gd name="connsiteY2" fmla="*/ 711994 h 771525"/>
                <a:gd name="connsiteX3" fmla="*/ 64294 w 600075"/>
                <a:gd name="connsiteY3" fmla="*/ 711994 h 771525"/>
                <a:gd name="connsiteX4" fmla="*/ 64294 w 600075"/>
                <a:gd name="connsiteY4" fmla="*/ 64294 h 771525"/>
                <a:gd name="connsiteX5" fmla="*/ 7144 w 600075"/>
                <a:gd name="connsiteY5" fmla="*/ 769144 h 771525"/>
                <a:gd name="connsiteX6" fmla="*/ 597694 w 600075"/>
                <a:gd name="connsiteY6" fmla="*/ 769144 h 771525"/>
                <a:gd name="connsiteX7" fmla="*/ 597694 w 600075"/>
                <a:gd name="connsiteY7" fmla="*/ 7144 h 771525"/>
                <a:gd name="connsiteX8" fmla="*/ 7144 w 600075"/>
                <a:gd name="connsiteY8" fmla="*/ 7144 h 771525"/>
                <a:gd name="connsiteX9" fmla="*/ 7144 w 600075"/>
                <a:gd name="connsiteY9" fmla="*/ 76914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 h="771525">
                  <a:moveTo>
                    <a:pt x="64294" y="64294"/>
                  </a:moveTo>
                  <a:lnTo>
                    <a:pt x="540544" y="64294"/>
                  </a:lnTo>
                  <a:lnTo>
                    <a:pt x="540544" y="711994"/>
                  </a:lnTo>
                  <a:lnTo>
                    <a:pt x="64294" y="711994"/>
                  </a:lnTo>
                  <a:lnTo>
                    <a:pt x="64294" y="64294"/>
                  </a:lnTo>
                  <a:close/>
                  <a:moveTo>
                    <a:pt x="7144" y="769144"/>
                  </a:moveTo>
                  <a:lnTo>
                    <a:pt x="597694" y="769144"/>
                  </a:lnTo>
                  <a:lnTo>
                    <a:pt x="597694" y="7144"/>
                  </a:lnTo>
                  <a:lnTo>
                    <a:pt x="7144" y="7144"/>
                  </a:lnTo>
                  <a:lnTo>
                    <a:pt x="7144" y="769144"/>
                  </a:lnTo>
                  <a:close/>
                </a:path>
              </a:pathLst>
            </a:custGeom>
            <a:grpFill/>
            <a:ln w="9525" cap="flat">
              <a:noFill/>
              <a:prstDash val="solid"/>
              <a:miter/>
            </a:ln>
          </p:spPr>
          <p:txBody>
            <a:bodyPr rtlCol="0" anchor="ctr"/>
            <a:lstStyle/>
            <a:p>
              <a:endParaRPr lang="el-GR"/>
            </a:p>
          </p:txBody>
        </p:sp>
        <p:sp>
          <p:nvSpPr>
            <p:cNvPr id="58" name="Ελεύθερη σχεδίαση: Σχήμα 57">
              <a:extLst>
                <a:ext uri="{FF2B5EF4-FFF2-40B4-BE49-F238E27FC236}">
                  <a16:creationId xmlns="" xmlns:a16="http://schemas.microsoft.com/office/drawing/2014/main" id="{01DFD20A-60F4-485F-B96E-C2483727C3A2}"/>
                </a:ext>
              </a:extLst>
            </p:cNvPr>
            <p:cNvSpPr/>
            <p:nvPr/>
          </p:nvSpPr>
          <p:spPr>
            <a:xfrm>
              <a:off x="5917406" y="3155156"/>
              <a:ext cx="85725" cy="85725"/>
            </a:xfrm>
            <a:custGeom>
              <a:avLst/>
              <a:gdLst>
                <a:gd name="connsiteX0" fmla="*/ 7144 w 85725"/>
                <a:gd name="connsiteY0" fmla="*/ 7144 h 85725"/>
                <a:gd name="connsiteX1" fmla="*/ 83344 w 85725"/>
                <a:gd name="connsiteY1" fmla="*/ 7144 h 85725"/>
                <a:gd name="connsiteX2" fmla="*/ 83344 w 85725"/>
                <a:gd name="connsiteY2" fmla="*/ 83344 h 85725"/>
                <a:gd name="connsiteX3" fmla="*/ 7144 w 85725"/>
                <a:gd name="connsiteY3" fmla="*/ 83344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83344" y="7144"/>
                  </a:lnTo>
                  <a:lnTo>
                    <a:pt x="83344" y="83344"/>
                  </a:lnTo>
                  <a:lnTo>
                    <a:pt x="7144" y="83344"/>
                  </a:lnTo>
                  <a:close/>
                </a:path>
              </a:pathLst>
            </a:custGeom>
            <a:grpFill/>
            <a:ln w="9525" cap="flat">
              <a:noFill/>
              <a:prstDash val="solid"/>
              <a:miter/>
            </a:ln>
          </p:spPr>
          <p:txBody>
            <a:bodyPr rtlCol="0" anchor="ctr"/>
            <a:lstStyle/>
            <a:p>
              <a:endParaRPr lang="el-GR"/>
            </a:p>
          </p:txBody>
        </p:sp>
        <p:sp>
          <p:nvSpPr>
            <p:cNvPr id="59" name="Ελεύθερη σχεδίαση: Σχήμα 58">
              <a:extLst>
                <a:ext uri="{FF2B5EF4-FFF2-40B4-BE49-F238E27FC236}">
                  <a16:creationId xmlns="" xmlns:a16="http://schemas.microsoft.com/office/drawing/2014/main" id="{0E11B0F6-D563-4F76-A21D-2F67710025DE}"/>
                </a:ext>
              </a:extLst>
            </p:cNvPr>
            <p:cNvSpPr/>
            <p:nvPr/>
          </p:nvSpPr>
          <p:spPr>
            <a:xfrm>
              <a:off x="6069806" y="3174206"/>
              <a:ext cx="200025" cy="47625"/>
            </a:xfrm>
            <a:custGeom>
              <a:avLst/>
              <a:gdLst>
                <a:gd name="connsiteX0" fmla="*/ 7144 w 200025"/>
                <a:gd name="connsiteY0" fmla="*/ 7144 h 47625"/>
                <a:gd name="connsiteX1" fmla="*/ 197644 w 200025"/>
                <a:gd name="connsiteY1" fmla="*/ 7144 h 47625"/>
                <a:gd name="connsiteX2" fmla="*/ 197644 w 200025"/>
                <a:gd name="connsiteY2" fmla="*/ 45244 h 47625"/>
                <a:gd name="connsiteX3" fmla="*/ 7144 w 20002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200025" h="47625">
                  <a:moveTo>
                    <a:pt x="7144" y="7144"/>
                  </a:moveTo>
                  <a:lnTo>
                    <a:pt x="197644" y="7144"/>
                  </a:lnTo>
                  <a:lnTo>
                    <a:pt x="197644" y="45244"/>
                  </a:lnTo>
                  <a:lnTo>
                    <a:pt x="7144" y="45244"/>
                  </a:lnTo>
                  <a:close/>
                </a:path>
              </a:pathLst>
            </a:custGeom>
            <a:grpFill/>
            <a:ln w="9525" cap="flat">
              <a:noFill/>
              <a:prstDash val="solid"/>
              <a:miter/>
            </a:ln>
          </p:spPr>
          <p:txBody>
            <a:bodyPr rtlCol="0" anchor="ctr"/>
            <a:lstStyle/>
            <a:p>
              <a:endParaRPr lang="el-GR"/>
            </a:p>
          </p:txBody>
        </p:sp>
        <p:sp>
          <p:nvSpPr>
            <p:cNvPr id="60" name="Ελεύθερη σχεδίαση: Σχήμα 59">
              <a:extLst>
                <a:ext uri="{FF2B5EF4-FFF2-40B4-BE49-F238E27FC236}">
                  <a16:creationId xmlns="" xmlns:a16="http://schemas.microsoft.com/office/drawing/2014/main" id="{EB147384-AF00-4DB5-A1A0-EEEFA08B099C}"/>
                </a:ext>
              </a:extLst>
            </p:cNvPr>
            <p:cNvSpPr/>
            <p:nvPr/>
          </p:nvSpPr>
          <p:spPr>
            <a:xfrm>
              <a:off x="5917406" y="3307556"/>
              <a:ext cx="85725" cy="85725"/>
            </a:xfrm>
            <a:custGeom>
              <a:avLst/>
              <a:gdLst>
                <a:gd name="connsiteX0" fmla="*/ 7144 w 85725"/>
                <a:gd name="connsiteY0" fmla="*/ 7144 h 85725"/>
                <a:gd name="connsiteX1" fmla="*/ 83344 w 85725"/>
                <a:gd name="connsiteY1" fmla="*/ 7144 h 85725"/>
                <a:gd name="connsiteX2" fmla="*/ 83344 w 85725"/>
                <a:gd name="connsiteY2" fmla="*/ 83344 h 85725"/>
                <a:gd name="connsiteX3" fmla="*/ 7144 w 85725"/>
                <a:gd name="connsiteY3" fmla="*/ 83344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83344" y="7144"/>
                  </a:lnTo>
                  <a:lnTo>
                    <a:pt x="83344" y="83344"/>
                  </a:lnTo>
                  <a:lnTo>
                    <a:pt x="7144" y="83344"/>
                  </a:lnTo>
                  <a:close/>
                </a:path>
              </a:pathLst>
            </a:custGeom>
            <a:grpFill/>
            <a:ln w="9525" cap="flat">
              <a:noFill/>
              <a:prstDash val="solid"/>
              <a:miter/>
            </a:ln>
          </p:spPr>
          <p:txBody>
            <a:bodyPr rtlCol="0" anchor="ctr"/>
            <a:lstStyle/>
            <a:p>
              <a:endParaRPr lang="el-GR"/>
            </a:p>
          </p:txBody>
        </p:sp>
        <p:sp>
          <p:nvSpPr>
            <p:cNvPr id="61" name="Ελεύθερη σχεδίαση: Σχήμα 60">
              <a:extLst>
                <a:ext uri="{FF2B5EF4-FFF2-40B4-BE49-F238E27FC236}">
                  <a16:creationId xmlns="" xmlns:a16="http://schemas.microsoft.com/office/drawing/2014/main" id="{4551C449-DDB8-44E2-9BBF-BD7ACEF3EA8B}"/>
                </a:ext>
              </a:extLst>
            </p:cNvPr>
            <p:cNvSpPr/>
            <p:nvPr/>
          </p:nvSpPr>
          <p:spPr>
            <a:xfrm>
              <a:off x="6069806" y="3326606"/>
              <a:ext cx="200025" cy="47625"/>
            </a:xfrm>
            <a:custGeom>
              <a:avLst/>
              <a:gdLst>
                <a:gd name="connsiteX0" fmla="*/ 7144 w 200025"/>
                <a:gd name="connsiteY0" fmla="*/ 7144 h 47625"/>
                <a:gd name="connsiteX1" fmla="*/ 197644 w 200025"/>
                <a:gd name="connsiteY1" fmla="*/ 7144 h 47625"/>
                <a:gd name="connsiteX2" fmla="*/ 197644 w 200025"/>
                <a:gd name="connsiteY2" fmla="*/ 45244 h 47625"/>
                <a:gd name="connsiteX3" fmla="*/ 7144 w 20002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200025" h="47625">
                  <a:moveTo>
                    <a:pt x="7144" y="7144"/>
                  </a:moveTo>
                  <a:lnTo>
                    <a:pt x="197644" y="7144"/>
                  </a:lnTo>
                  <a:lnTo>
                    <a:pt x="197644" y="45244"/>
                  </a:lnTo>
                  <a:lnTo>
                    <a:pt x="7144" y="45244"/>
                  </a:lnTo>
                  <a:close/>
                </a:path>
              </a:pathLst>
            </a:custGeom>
            <a:grpFill/>
            <a:ln w="9525" cap="flat">
              <a:noFill/>
              <a:prstDash val="solid"/>
              <a:miter/>
            </a:ln>
          </p:spPr>
          <p:txBody>
            <a:bodyPr rtlCol="0" anchor="ctr"/>
            <a:lstStyle/>
            <a:p>
              <a:endParaRPr lang="el-GR"/>
            </a:p>
          </p:txBody>
        </p:sp>
        <p:sp>
          <p:nvSpPr>
            <p:cNvPr id="62" name="Ελεύθερη σχεδίαση: Σχήμα 61">
              <a:extLst>
                <a:ext uri="{FF2B5EF4-FFF2-40B4-BE49-F238E27FC236}">
                  <a16:creationId xmlns="" xmlns:a16="http://schemas.microsoft.com/office/drawing/2014/main" id="{A0A94715-4852-400D-8819-F4A6AFE8AB0A}"/>
                </a:ext>
              </a:extLst>
            </p:cNvPr>
            <p:cNvSpPr/>
            <p:nvPr/>
          </p:nvSpPr>
          <p:spPr>
            <a:xfrm>
              <a:off x="5917406" y="3459956"/>
              <a:ext cx="85725" cy="85725"/>
            </a:xfrm>
            <a:custGeom>
              <a:avLst/>
              <a:gdLst>
                <a:gd name="connsiteX0" fmla="*/ 7144 w 85725"/>
                <a:gd name="connsiteY0" fmla="*/ 7144 h 85725"/>
                <a:gd name="connsiteX1" fmla="*/ 83344 w 85725"/>
                <a:gd name="connsiteY1" fmla="*/ 7144 h 85725"/>
                <a:gd name="connsiteX2" fmla="*/ 83344 w 85725"/>
                <a:gd name="connsiteY2" fmla="*/ 83344 h 85725"/>
                <a:gd name="connsiteX3" fmla="*/ 7144 w 85725"/>
                <a:gd name="connsiteY3" fmla="*/ 83344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83344" y="7144"/>
                  </a:lnTo>
                  <a:lnTo>
                    <a:pt x="83344" y="83344"/>
                  </a:lnTo>
                  <a:lnTo>
                    <a:pt x="7144" y="83344"/>
                  </a:lnTo>
                  <a:close/>
                </a:path>
              </a:pathLst>
            </a:custGeom>
            <a:grpFill/>
            <a:ln w="9525" cap="flat">
              <a:noFill/>
              <a:prstDash val="solid"/>
              <a:miter/>
            </a:ln>
          </p:spPr>
          <p:txBody>
            <a:bodyPr rtlCol="0" anchor="ctr"/>
            <a:lstStyle/>
            <a:p>
              <a:endParaRPr lang="el-GR"/>
            </a:p>
          </p:txBody>
        </p:sp>
        <p:sp>
          <p:nvSpPr>
            <p:cNvPr id="63" name="Ελεύθερη σχεδίαση: Σχήμα 62">
              <a:extLst>
                <a:ext uri="{FF2B5EF4-FFF2-40B4-BE49-F238E27FC236}">
                  <a16:creationId xmlns="" xmlns:a16="http://schemas.microsoft.com/office/drawing/2014/main" id="{8F739681-E9D6-41F9-9C25-E70DCCE838EA}"/>
                </a:ext>
              </a:extLst>
            </p:cNvPr>
            <p:cNvSpPr/>
            <p:nvPr/>
          </p:nvSpPr>
          <p:spPr>
            <a:xfrm>
              <a:off x="6069806" y="3479006"/>
              <a:ext cx="200025" cy="47625"/>
            </a:xfrm>
            <a:custGeom>
              <a:avLst/>
              <a:gdLst>
                <a:gd name="connsiteX0" fmla="*/ 7144 w 200025"/>
                <a:gd name="connsiteY0" fmla="*/ 7144 h 47625"/>
                <a:gd name="connsiteX1" fmla="*/ 197644 w 200025"/>
                <a:gd name="connsiteY1" fmla="*/ 7144 h 47625"/>
                <a:gd name="connsiteX2" fmla="*/ 197644 w 200025"/>
                <a:gd name="connsiteY2" fmla="*/ 45244 h 47625"/>
                <a:gd name="connsiteX3" fmla="*/ 7144 w 20002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200025" h="47625">
                  <a:moveTo>
                    <a:pt x="7144" y="7144"/>
                  </a:moveTo>
                  <a:lnTo>
                    <a:pt x="197644" y="7144"/>
                  </a:lnTo>
                  <a:lnTo>
                    <a:pt x="197644" y="45244"/>
                  </a:lnTo>
                  <a:lnTo>
                    <a:pt x="7144" y="45244"/>
                  </a:lnTo>
                  <a:close/>
                </a:path>
              </a:pathLst>
            </a:custGeom>
            <a:grpFill/>
            <a:ln w="9525" cap="flat">
              <a:noFill/>
              <a:prstDash val="solid"/>
              <a:miter/>
            </a:ln>
          </p:spPr>
          <p:txBody>
            <a:bodyPr rtlCol="0" anchor="ctr"/>
            <a:lstStyle/>
            <a:p>
              <a:endParaRPr lang="el-GR"/>
            </a:p>
          </p:txBody>
        </p:sp>
        <p:sp>
          <p:nvSpPr>
            <p:cNvPr id="64" name="Ελεύθερη σχεδίαση: Σχήμα 63">
              <a:extLst>
                <a:ext uri="{FF2B5EF4-FFF2-40B4-BE49-F238E27FC236}">
                  <a16:creationId xmlns="" xmlns:a16="http://schemas.microsoft.com/office/drawing/2014/main" id="{D982D4FA-D770-4305-8A16-BC417AE23434}"/>
                </a:ext>
              </a:extLst>
            </p:cNvPr>
            <p:cNvSpPr/>
            <p:nvPr/>
          </p:nvSpPr>
          <p:spPr>
            <a:xfrm>
              <a:off x="5917406" y="3612356"/>
              <a:ext cx="85725" cy="85725"/>
            </a:xfrm>
            <a:custGeom>
              <a:avLst/>
              <a:gdLst>
                <a:gd name="connsiteX0" fmla="*/ 7144 w 85725"/>
                <a:gd name="connsiteY0" fmla="*/ 7144 h 85725"/>
                <a:gd name="connsiteX1" fmla="*/ 83344 w 85725"/>
                <a:gd name="connsiteY1" fmla="*/ 7144 h 85725"/>
                <a:gd name="connsiteX2" fmla="*/ 83344 w 85725"/>
                <a:gd name="connsiteY2" fmla="*/ 83344 h 85725"/>
                <a:gd name="connsiteX3" fmla="*/ 7144 w 85725"/>
                <a:gd name="connsiteY3" fmla="*/ 83344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83344" y="7144"/>
                  </a:lnTo>
                  <a:lnTo>
                    <a:pt x="83344" y="83344"/>
                  </a:lnTo>
                  <a:lnTo>
                    <a:pt x="7144" y="83344"/>
                  </a:lnTo>
                  <a:close/>
                </a:path>
              </a:pathLst>
            </a:custGeom>
            <a:grpFill/>
            <a:ln w="9525" cap="flat">
              <a:noFill/>
              <a:prstDash val="solid"/>
              <a:miter/>
            </a:ln>
          </p:spPr>
          <p:txBody>
            <a:bodyPr rtlCol="0" anchor="ctr"/>
            <a:lstStyle/>
            <a:p>
              <a:endParaRPr lang="el-GR"/>
            </a:p>
          </p:txBody>
        </p:sp>
        <p:sp>
          <p:nvSpPr>
            <p:cNvPr id="65" name="Ελεύθερη σχεδίαση: Σχήμα 64">
              <a:extLst>
                <a:ext uri="{FF2B5EF4-FFF2-40B4-BE49-F238E27FC236}">
                  <a16:creationId xmlns="" xmlns:a16="http://schemas.microsoft.com/office/drawing/2014/main" id="{71C6A78F-B30C-4C3A-BADD-73230319DF64}"/>
                </a:ext>
              </a:extLst>
            </p:cNvPr>
            <p:cNvSpPr/>
            <p:nvPr/>
          </p:nvSpPr>
          <p:spPr>
            <a:xfrm>
              <a:off x="6069806" y="3631406"/>
              <a:ext cx="200025" cy="47625"/>
            </a:xfrm>
            <a:custGeom>
              <a:avLst/>
              <a:gdLst>
                <a:gd name="connsiteX0" fmla="*/ 7144 w 200025"/>
                <a:gd name="connsiteY0" fmla="*/ 7144 h 47625"/>
                <a:gd name="connsiteX1" fmla="*/ 197644 w 200025"/>
                <a:gd name="connsiteY1" fmla="*/ 7144 h 47625"/>
                <a:gd name="connsiteX2" fmla="*/ 197644 w 200025"/>
                <a:gd name="connsiteY2" fmla="*/ 45244 h 47625"/>
                <a:gd name="connsiteX3" fmla="*/ 7144 w 20002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200025" h="47625">
                  <a:moveTo>
                    <a:pt x="7144" y="7144"/>
                  </a:moveTo>
                  <a:lnTo>
                    <a:pt x="197644" y="7144"/>
                  </a:lnTo>
                  <a:lnTo>
                    <a:pt x="197644" y="45244"/>
                  </a:lnTo>
                  <a:lnTo>
                    <a:pt x="7144" y="45244"/>
                  </a:lnTo>
                  <a:close/>
                </a:path>
              </a:pathLst>
            </a:custGeom>
            <a:grpFill/>
            <a:ln w="9525" cap="flat">
              <a:noFill/>
              <a:prstDash val="solid"/>
              <a:miter/>
            </a:ln>
          </p:spPr>
          <p:txBody>
            <a:bodyPr rtlCol="0" anchor="ctr"/>
            <a:lstStyle/>
            <a:p>
              <a:endParaRPr lang="el-GR"/>
            </a:p>
          </p:txBody>
        </p:sp>
      </p:grpSp>
      <p:pic>
        <p:nvPicPr>
          <p:cNvPr id="66" name="Θέση εικόνας 27" descr="Μολύβι επάνω σε σχέδιο κτιρίου">
            <a:extLst>
              <a:ext uri="{FF2B5EF4-FFF2-40B4-BE49-F238E27FC236}">
                <a16:creationId xmlns="" xmlns:a16="http://schemas.microsoft.com/office/drawing/2014/main" id="{4AEB9D2F-84F2-455E-AEFB-E9F174FD26AA}"/>
              </a:ext>
            </a:extLst>
          </p:cNvPr>
          <p:cNvPicPr>
            <a:picLocks noChangeAspect="1"/>
          </p:cNvPicPr>
          <p:nvPr/>
        </p:nvPicPr>
        <p:blipFill>
          <a:blip r:embed="rId3"/>
          <a:stretch>
            <a:fillRect/>
          </a:stretch>
        </p:blipFill>
        <p:spPr>
          <a:xfrm>
            <a:off x="283910" y="190801"/>
            <a:ext cx="4466416" cy="6476398"/>
          </a:xfrm>
          <a:prstGeom prst="rect">
            <a:avLst/>
          </a:prstGeom>
        </p:spPr>
      </p:pic>
      <p:sp>
        <p:nvSpPr>
          <p:cNvPr id="36" name="Ορθογώνιο 6">
            <a:extLst>
              <a:ext uri="{FF2B5EF4-FFF2-40B4-BE49-F238E27FC236}">
                <a16:creationId xmlns="" xmlns:a16="http://schemas.microsoft.com/office/drawing/2014/main" id="{B42290A2-47E3-44BC-BB1A-46D84E20B7C5}"/>
              </a:ext>
            </a:extLst>
          </p:cNvPr>
          <p:cNvSpPr/>
          <p:nvPr/>
        </p:nvSpPr>
        <p:spPr>
          <a:xfrm flipV="1">
            <a:off x="350988" y="400198"/>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7" name="Ορθογώνιο 6">
            <a:extLst>
              <a:ext uri="{FF2B5EF4-FFF2-40B4-BE49-F238E27FC236}">
                <a16:creationId xmlns="" xmlns:a16="http://schemas.microsoft.com/office/drawing/2014/main" id="{73598087-BCD6-4FC3-B985-D436D83DC0B2}"/>
              </a:ext>
            </a:extLst>
          </p:cNvPr>
          <p:cNvSpPr/>
          <p:nvPr/>
        </p:nvSpPr>
        <p:spPr>
          <a:xfrm>
            <a:off x="345429" y="6249830"/>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 xmlns:p14="http://schemas.microsoft.com/office/powerpoint/2010/main" val="20014220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3121" y="360642"/>
            <a:ext cx="11340000" cy="784991"/>
          </a:xfrm>
        </p:spPr>
        <p:txBody>
          <a:bodyPr rtlCol="0"/>
          <a:lstStyle/>
          <a:p>
            <a:pPr algn="ctr"/>
            <a:r>
              <a:rPr lang="el-GR" sz="2800" b="1" dirty="0">
                <a:solidFill>
                  <a:schemeClr val="bg2">
                    <a:lumMod val="50000"/>
                  </a:schemeClr>
                </a:solidFill>
              </a:rPr>
              <a:t>Οργανόγραμμα Γραμμικής Ιεραρχίας</a:t>
            </a:r>
            <a:br>
              <a:rPr lang="el-GR" sz="2800" b="1" dirty="0">
                <a:solidFill>
                  <a:schemeClr val="bg2">
                    <a:lumMod val="50000"/>
                  </a:schemeClr>
                </a:solidFill>
              </a:rPr>
            </a:br>
            <a:endParaRPr lang="el-GR" sz="2800" b="1"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61</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58" name="Text Placeholder 24">
            <a:extLst>
              <a:ext uri="{FF2B5EF4-FFF2-40B4-BE49-F238E27FC236}">
                <a16:creationId xmlns="" xmlns:a16="http://schemas.microsoft.com/office/drawing/2014/main" id="{60A79647-6E8F-4320-B95B-CFD835E94E21}"/>
              </a:ext>
            </a:extLst>
          </p:cNvPr>
          <p:cNvSpPr txBox="1">
            <a:spLocks/>
          </p:cNvSpPr>
          <p:nvPr/>
        </p:nvSpPr>
        <p:spPr>
          <a:xfrm>
            <a:off x="168446" y="2495463"/>
            <a:ext cx="2318167" cy="6384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Επίπεδο </a:t>
            </a:r>
            <a:r>
              <a:rPr lang="el-GR" sz="1600" b="1" i="1" dirty="0"/>
              <a:t>Α</a:t>
            </a:r>
            <a:endParaRPr lang="el-GR" sz="1600" i="1" dirty="0"/>
          </a:p>
        </p:txBody>
      </p:sp>
      <p:sp>
        <p:nvSpPr>
          <p:cNvPr id="32" name="Text Placeholder 24">
            <a:extLst>
              <a:ext uri="{FF2B5EF4-FFF2-40B4-BE49-F238E27FC236}">
                <a16:creationId xmlns="" xmlns:a16="http://schemas.microsoft.com/office/drawing/2014/main" id="{F3E24C33-D462-4C11-9673-A94EF5EBB41B}"/>
              </a:ext>
            </a:extLst>
          </p:cNvPr>
          <p:cNvSpPr txBox="1">
            <a:spLocks/>
          </p:cNvSpPr>
          <p:nvPr/>
        </p:nvSpPr>
        <p:spPr>
          <a:xfrm>
            <a:off x="5694580" y="1622373"/>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Α</a:t>
            </a:r>
            <a:endParaRPr lang="el-GR" sz="1600" dirty="0"/>
          </a:p>
        </p:txBody>
      </p:sp>
      <p:sp>
        <p:nvSpPr>
          <p:cNvPr id="28" name="Τίτλος 1">
            <a:extLst>
              <a:ext uri="{FF2B5EF4-FFF2-40B4-BE49-F238E27FC236}">
                <a16:creationId xmlns="" xmlns:a16="http://schemas.microsoft.com/office/drawing/2014/main" id="{32B8BBBC-0614-4F64-A9AB-38E98B9418A8}"/>
              </a:ext>
            </a:extLst>
          </p:cNvPr>
          <p:cNvSpPr>
            <a:spLocks noGrp="1"/>
          </p:cNvSpPr>
          <p:nvPr/>
        </p:nvSpPr>
        <p:spPr>
          <a:xfrm>
            <a:off x="2486613" y="1092922"/>
            <a:ext cx="7218772"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algn="ctr"/>
            <a:r>
              <a:rPr lang="el-GR" sz="1800" dirty="0"/>
              <a:t>Η τυπική εξουσία ασκείται μέσω της γραμμικής ή της λειτουργικής ιεραρχίας</a:t>
            </a:r>
          </a:p>
          <a:p>
            <a:pPr algn="ctr"/>
            <a:endParaRPr lang="el-GR" sz="1800" dirty="0"/>
          </a:p>
        </p:txBody>
      </p:sp>
      <p:cxnSp>
        <p:nvCxnSpPr>
          <p:cNvPr id="9" name="Ευθεία γραμμή σύνδεσης 8">
            <a:extLst>
              <a:ext uri="{FF2B5EF4-FFF2-40B4-BE49-F238E27FC236}">
                <a16:creationId xmlns="" xmlns:a16="http://schemas.microsoft.com/office/drawing/2014/main" id="{FB9F9FCA-AF70-4DC6-8620-532EEADE25C8}"/>
              </a:ext>
            </a:extLst>
          </p:cNvPr>
          <p:cNvCxnSpPr/>
          <p:nvPr/>
        </p:nvCxnSpPr>
        <p:spPr>
          <a:xfrm flipV="1">
            <a:off x="4224270" y="1877913"/>
            <a:ext cx="1712891" cy="12559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a:extLst>
              <a:ext uri="{FF2B5EF4-FFF2-40B4-BE49-F238E27FC236}">
                <a16:creationId xmlns="" xmlns:a16="http://schemas.microsoft.com/office/drawing/2014/main" id="{520976A5-3479-4ACF-ADE4-B34218663C9E}"/>
              </a:ext>
            </a:extLst>
          </p:cNvPr>
          <p:cNvCxnSpPr>
            <a:cxnSpLocks/>
          </p:cNvCxnSpPr>
          <p:nvPr/>
        </p:nvCxnSpPr>
        <p:spPr>
          <a:xfrm>
            <a:off x="5922847" y="1877913"/>
            <a:ext cx="1661818" cy="125596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Text Placeholder 24">
            <a:extLst>
              <a:ext uri="{FF2B5EF4-FFF2-40B4-BE49-F238E27FC236}">
                <a16:creationId xmlns="" xmlns:a16="http://schemas.microsoft.com/office/drawing/2014/main" id="{92D749B3-85DF-4E45-8A6B-D97024D2A5C4}"/>
              </a:ext>
            </a:extLst>
          </p:cNvPr>
          <p:cNvSpPr txBox="1">
            <a:spLocks/>
          </p:cNvSpPr>
          <p:nvPr/>
        </p:nvSpPr>
        <p:spPr>
          <a:xfrm>
            <a:off x="168445" y="3866477"/>
            <a:ext cx="2318167" cy="6384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Επίπεδο </a:t>
            </a:r>
            <a:r>
              <a:rPr lang="el-GR" sz="1600" b="1" i="1" dirty="0"/>
              <a:t>Β</a:t>
            </a:r>
            <a:endParaRPr lang="el-GR" sz="1600" i="1" dirty="0"/>
          </a:p>
        </p:txBody>
      </p:sp>
      <p:sp>
        <p:nvSpPr>
          <p:cNvPr id="50" name="Text Placeholder 24">
            <a:extLst>
              <a:ext uri="{FF2B5EF4-FFF2-40B4-BE49-F238E27FC236}">
                <a16:creationId xmlns="" xmlns:a16="http://schemas.microsoft.com/office/drawing/2014/main" id="{C752B4D3-B314-4DC7-808B-F35F5121180F}"/>
              </a:ext>
            </a:extLst>
          </p:cNvPr>
          <p:cNvSpPr txBox="1">
            <a:spLocks/>
          </p:cNvSpPr>
          <p:nvPr/>
        </p:nvSpPr>
        <p:spPr>
          <a:xfrm>
            <a:off x="168444" y="5891984"/>
            <a:ext cx="2318167" cy="6384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Επίπεδο </a:t>
            </a:r>
            <a:r>
              <a:rPr lang="el-GR" sz="1600" b="1" i="1" dirty="0"/>
              <a:t>Γ</a:t>
            </a:r>
            <a:endParaRPr lang="el-GR" sz="1600" i="1" dirty="0"/>
          </a:p>
        </p:txBody>
      </p:sp>
      <p:cxnSp>
        <p:nvCxnSpPr>
          <p:cNvPr id="14" name="Ευθεία γραμμή σύνδεσης 13">
            <a:extLst>
              <a:ext uri="{FF2B5EF4-FFF2-40B4-BE49-F238E27FC236}">
                <a16:creationId xmlns="" xmlns:a16="http://schemas.microsoft.com/office/drawing/2014/main" id="{57DF04D3-C576-4C68-ADC8-5CF88D1C1255}"/>
              </a:ext>
            </a:extLst>
          </p:cNvPr>
          <p:cNvCxnSpPr/>
          <p:nvPr/>
        </p:nvCxnSpPr>
        <p:spPr>
          <a:xfrm>
            <a:off x="4108360" y="3962761"/>
            <a:ext cx="0" cy="14850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 xmlns:a16="http://schemas.microsoft.com/office/drawing/2014/main" id="{6FEE8BA6-6974-419B-85D7-F515D8974111}"/>
              </a:ext>
            </a:extLst>
          </p:cNvPr>
          <p:cNvCxnSpPr/>
          <p:nvPr/>
        </p:nvCxnSpPr>
        <p:spPr>
          <a:xfrm flipH="1">
            <a:off x="3477296" y="3953813"/>
            <a:ext cx="631065" cy="14681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Ευθεία γραμμή σύνδεσης 50">
            <a:extLst>
              <a:ext uri="{FF2B5EF4-FFF2-40B4-BE49-F238E27FC236}">
                <a16:creationId xmlns="" xmlns:a16="http://schemas.microsoft.com/office/drawing/2014/main" id="{3841B0B7-66D9-451A-95A9-269152CAE987}"/>
              </a:ext>
            </a:extLst>
          </p:cNvPr>
          <p:cNvCxnSpPr>
            <a:cxnSpLocks/>
          </p:cNvCxnSpPr>
          <p:nvPr/>
        </p:nvCxnSpPr>
        <p:spPr>
          <a:xfrm>
            <a:off x="4108360" y="3953813"/>
            <a:ext cx="631065" cy="14681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Ευθεία γραμμή σύνδεσης 51">
            <a:extLst>
              <a:ext uri="{FF2B5EF4-FFF2-40B4-BE49-F238E27FC236}">
                <a16:creationId xmlns="" xmlns:a16="http://schemas.microsoft.com/office/drawing/2014/main" id="{8AC35B88-2DB9-44F9-B93B-05149C9B434C}"/>
              </a:ext>
            </a:extLst>
          </p:cNvPr>
          <p:cNvCxnSpPr/>
          <p:nvPr/>
        </p:nvCxnSpPr>
        <p:spPr>
          <a:xfrm>
            <a:off x="7768108" y="3901183"/>
            <a:ext cx="0" cy="14850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a:extLst>
              <a:ext uri="{FF2B5EF4-FFF2-40B4-BE49-F238E27FC236}">
                <a16:creationId xmlns="" xmlns:a16="http://schemas.microsoft.com/office/drawing/2014/main" id="{6DE9E126-D42A-4C1B-B076-7492A0ED9F80}"/>
              </a:ext>
            </a:extLst>
          </p:cNvPr>
          <p:cNvCxnSpPr/>
          <p:nvPr/>
        </p:nvCxnSpPr>
        <p:spPr>
          <a:xfrm flipH="1">
            <a:off x="7137044" y="3892235"/>
            <a:ext cx="631065" cy="14681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a:extLst>
              <a:ext uri="{FF2B5EF4-FFF2-40B4-BE49-F238E27FC236}">
                <a16:creationId xmlns="" xmlns:a16="http://schemas.microsoft.com/office/drawing/2014/main" id="{39CB02FB-BBFE-4415-9B18-776D2834DB7F}"/>
              </a:ext>
            </a:extLst>
          </p:cNvPr>
          <p:cNvCxnSpPr>
            <a:cxnSpLocks/>
          </p:cNvCxnSpPr>
          <p:nvPr/>
        </p:nvCxnSpPr>
        <p:spPr>
          <a:xfrm>
            <a:off x="7768108" y="3892235"/>
            <a:ext cx="631065" cy="14681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 Placeholder 24">
            <a:extLst>
              <a:ext uri="{FF2B5EF4-FFF2-40B4-BE49-F238E27FC236}">
                <a16:creationId xmlns="" xmlns:a16="http://schemas.microsoft.com/office/drawing/2014/main" id="{32FF9EDF-CB7D-4A69-A3CD-D877510ECB94}"/>
              </a:ext>
            </a:extLst>
          </p:cNvPr>
          <p:cNvSpPr txBox="1">
            <a:spLocks/>
          </p:cNvSpPr>
          <p:nvPr/>
        </p:nvSpPr>
        <p:spPr>
          <a:xfrm>
            <a:off x="3865779" y="3502927"/>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Β1</a:t>
            </a:r>
            <a:endParaRPr lang="el-GR" sz="1600" dirty="0"/>
          </a:p>
        </p:txBody>
      </p:sp>
      <p:sp>
        <p:nvSpPr>
          <p:cNvPr id="57" name="Text Placeholder 24">
            <a:extLst>
              <a:ext uri="{FF2B5EF4-FFF2-40B4-BE49-F238E27FC236}">
                <a16:creationId xmlns="" xmlns:a16="http://schemas.microsoft.com/office/drawing/2014/main" id="{64EECEED-93FC-45F0-993E-798998C86C8D}"/>
              </a:ext>
            </a:extLst>
          </p:cNvPr>
          <p:cNvSpPr txBox="1">
            <a:spLocks/>
          </p:cNvSpPr>
          <p:nvPr/>
        </p:nvSpPr>
        <p:spPr>
          <a:xfrm>
            <a:off x="7509098" y="3515806"/>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Β2</a:t>
            </a:r>
            <a:endParaRPr lang="el-GR" sz="1600" dirty="0"/>
          </a:p>
        </p:txBody>
      </p:sp>
      <p:sp>
        <p:nvSpPr>
          <p:cNvPr id="60" name="Text Placeholder 24">
            <a:extLst>
              <a:ext uri="{FF2B5EF4-FFF2-40B4-BE49-F238E27FC236}">
                <a16:creationId xmlns="" xmlns:a16="http://schemas.microsoft.com/office/drawing/2014/main" id="{EF92B7DE-8609-47D5-8ADD-20E2A48DD857}"/>
              </a:ext>
            </a:extLst>
          </p:cNvPr>
          <p:cNvSpPr txBox="1">
            <a:spLocks/>
          </p:cNvSpPr>
          <p:nvPr/>
        </p:nvSpPr>
        <p:spPr>
          <a:xfrm>
            <a:off x="4613882" y="5891984"/>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Γ3</a:t>
            </a:r>
            <a:endParaRPr lang="el-GR" sz="1600" dirty="0"/>
          </a:p>
        </p:txBody>
      </p:sp>
      <p:sp>
        <p:nvSpPr>
          <p:cNvPr id="61" name="Text Placeholder 24">
            <a:extLst>
              <a:ext uri="{FF2B5EF4-FFF2-40B4-BE49-F238E27FC236}">
                <a16:creationId xmlns="" xmlns:a16="http://schemas.microsoft.com/office/drawing/2014/main" id="{B8023111-6C80-4F57-8E7F-1AB932A1C7DE}"/>
              </a:ext>
            </a:extLst>
          </p:cNvPr>
          <p:cNvSpPr txBox="1">
            <a:spLocks/>
          </p:cNvSpPr>
          <p:nvPr/>
        </p:nvSpPr>
        <p:spPr>
          <a:xfrm>
            <a:off x="3865778" y="5912932"/>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Γ2</a:t>
            </a:r>
            <a:endParaRPr lang="el-GR" sz="1600" dirty="0"/>
          </a:p>
        </p:txBody>
      </p:sp>
      <p:sp>
        <p:nvSpPr>
          <p:cNvPr id="62" name="Text Placeholder 24">
            <a:extLst>
              <a:ext uri="{FF2B5EF4-FFF2-40B4-BE49-F238E27FC236}">
                <a16:creationId xmlns="" xmlns:a16="http://schemas.microsoft.com/office/drawing/2014/main" id="{4E69C2E7-C1ED-4ED1-9003-DE4D236172FA}"/>
              </a:ext>
            </a:extLst>
          </p:cNvPr>
          <p:cNvSpPr txBox="1">
            <a:spLocks/>
          </p:cNvSpPr>
          <p:nvPr/>
        </p:nvSpPr>
        <p:spPr>
          <a:xfrm>
            <a:off x="2992135" y="5891984"/>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Γ1</a:t>
            </a:r>
            <a:endParaRPr lang="el-GR" sz="1600" dirty="0"/>
          </a:p>
        </p:txBody>
      </p:sp>
      <p:sp>
        <p:nvSpPr>
          <p:cNvPr id="63" name="Text Placeholder 24">
            <a:extLst>
              <a:ext uri="{FF2B5EF4-FFF2-40B4-BE49-F238E27FC236}">
                <a16:creationId xmlns="" xmlns:a16="http://schemas.microsoft.com/office/drawing/2014/main" id="{AC4A83F7-4280-40EC-A17C-62B93171E483}"/>
              </a:ext>
            </a:extLst>
          </p:cNvPr>
          <p:cNvSpPr txBox="1">
            <a:spLocks/>
          </p:cNvSpPr>
          <p:nvPr/>
        </p:nvSpPr>
        <p:spPr>
          <a:xfrm>
            <a:off x="8346586" y="5881834"/>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Γ6</a:t>
            </a:r>
            <a:endParaRPr lang="el-GR" sz="1600" dirty="0"/>
          </a:p>
        </p:txBody>
      </p:sp>
      <p:sp>
        <p:nvSpPr>
          <p:cNvPr id="64" name="Text Placeholder 24">
            <a:extLst>
              <a:ext uri="{FF2B5EF4-FFF2-40B4-BE49-F238E27FC236}">
                <a16:creationId xmlns="" xmlns:a16="http://schemas.microsoft.com/office/drawing/2014/main" id="{5C2F10DD-3A9D-4C90-AB2F-3B4EAA4BD9E9}"/>
              </a:ext>
            </a:extLst>
          </p:cNvPr>
          <p:cNvSpPr txBox="1">
            <a:spLocks/>
          </p:cNvSpPr>
          <p:nvPr/>
        </p:nvSpPr>
        <p:spPr>
          <a:xfrm>
            <a:off x="7598482" y="5902782"/>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Γ5</a:t>
            </a:r>
            <a:endParaRPr lang="el-GR" sz="1600" dirty="0"/>
          </a:p>
        </p:txBody>
      </p:sp>
      <p:sp>
        <p:nvSpPr>
          <p:cNvPr id="65" name="Text Placeholder 24">
            <a:extLst>
              <a:ext uri="{FF2B5EF4-FFF2-40B4-BE49-F238E27FC236}">
                <a16:creationId xmlns="" xmlns:a16="http://schemas.microsoft.com/office/drawing/2014/main" id="{867E0DEF-89D3-4005-B41E-D3A88138AE6A}"/>
              </a:ext>
            </a:extLst>
          </p:cNvPr>
          <p:cNvSpPr txBox="1">
            <a:spLocks/>
          </p:cNvSpPr>
          <p:nvPr/>
        </p:nvSpPr>
        <p:spPr>
          <a:xfrm>
            <a:off x="6724839" y="5881834"/>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Γ4</a:t>
            </a:r>
            <a:endParaRPr lang="el-GR" sz="1600" dirty="0"/>
          </a:p>
        </p:txBody>
      </p:sp>
      <p:sp>
        <p:nvSpPr>
          <p:cNvPr id="66" name="Θέση κειμένου 6">
            <a:extLst>
              <a:ext uri="{FF2B5EF4-FFF2-40B4-BE49-F238E27FC236}">
                <a16:creationId xmlns="" xmlns:a16="http://schemas.microsoft.com/office/drawing/2014/main" id="{D0B3B3CF-4EC6-448F-A461-59F3E464BEA0}"/>
              </a:ext>
            </a:extLst>
          </p:cNvPr>
          <p:cNvSpPr txBox="1">
            <a:spLocks/>
          </p:cNvSpPr>
          <p:nvPr/>
        </p:nvSpPr>
        <p:spPr>
          <a:xfrm>
            <a:off x="9596618" y="4037954"/>
            <a:ext cx="2318167" cy="1741967"/>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l-GR" sz="1400" dirty="0"/>
              <a:t>Ο Α είναι προϊστάμενος των Β1 και Β2 και οι Γ1, Γ2 και Γ3 υφιστάμενοι του Β1, ενώ οι σχέσεις μεταξύ του Γ1 και Γ4 αναγκαστικά περνούν μέσω του Α</a:t>
            </a:r>
          </a:p>
        </p:txBody>
      </p:sp>
      <p:sp>
        <p:nvSpPr>
          <p:cNvPr id="24" name="Γραφικό 22" descr="Δίκτυο">
            <a:extLst>
              <a:ext uri="{FF2B5EF4-FFF2-40B4-BE49-F238E27FC236}">
                <a16:creationId xmlns="" xmlns:a16="http://schemas.microsoft.com/office/drawing/2014/main" id="{2555BA8C-0880-49F7-BA8E-BD7CFB2B635F}"/>
              </a:ext>
            </a:extLst>
          </p:cNvPr>
          <p:cNvSpPr/>
          <p:nvPr/>
        </p:nvSpPr>
        <p:spPr>
          <a:xfrm>
            <a:off x="9288440" y="4037954"/>
            <a:ext cx="202833" cy="206105"/>
          </a:xfrm>
          <a:custGeom>
            <a:avLst/>
            <a:gdLst>
              <a:gd name="connsiteX0" fmla="*/ 717917 w 723900"/>
              <a:gd name="connsiteY0" fmla="*/ 242411 h 685800"/>
              <a:gd name="connsiteX1" fmla="*/ 617905 w 723900"/>
              <a:gd name="connsiteY1" fmla="*/ 201454 h 685800"/>
              <a:gd name="connsiteX2" fmla="*/ 571232 w 723900"/>
              <a:gd name="connsiteY2" fmla="*/ 282416 h 685800"/>
              <a:gd name="connsiteX3" fmla="*/ 448360 w 723900"/>
              <a:gd name="connsiteY3" fmla="*/ 333851 h 685800"/>
              <a:gd name="connsiteX4" fmla="*/ 384542 w 723900"/>
              <a:gd name="connsiteY4" fmla="*/ 289084 h 685800"/>
              <a:gd name="connsiteX5" fmla="*/ 384542 w 723900"/>
              <a:gd name="connsiteY5" fmla="*/ 156686 h 685800"/>
              <a:gd name="connsiteX6" fmla="*/ 441692 w 723900"/>
              <a:gd name="connsiteY6" fmla="*/ 83344 h 685800"/>
              <a:gd name="connsiteX7" fmla="*/ 365492 w 723900"/>
              <a:gd name="connsiteY7" fmla="*/ 7144 h 685800"/>
              <a:gd name="connsiteX8" fmla="*/ 365492 w 723900"/>
              <a:gd name="connsiteY8" fmla="*/ 7144 h 685800"/>
              <a:gd name="connsiteX9" fmla="*/ 289292 w 723900"/>
              <a:gd name="connsiteY9" fmla="*/ 83344 h 685800"/>
              <a:gd name="connsiteX10" fmla="*/ 346442 w 723900"/>
              <a:gd name="connsiteY10" fmla="*/ 156686 h 685800"/>
              <a:gd name="connsiteX11" fmla="*/ 346442 w 723900"/>
              <a:gd name="connsiteY11" fmla="*/ 288131 h 685800"/>
              <a:gd name="connsiteX12" fmla="*/ 282625 w 723900"/>
              <a:gd name="connsiteY12" fmla="*/ 332899 h 685800"/>
              <a:gd name="connsiteX13" fmla="*/ 159752 w 723900"/>
              <a:gd name="connsiteY13" fmla="*/ 281464 h 685800"/>
              <a:gd name="connsiteX14" fmla="*/ 113080 w 723900"/>
              <a:gd name="connsiteY14" fmla="*/ 200501 h 685800"/>
              <a:gd name="connsiteX15" fmla="*/ 13067 w 723900"/>
              <a:gd name="connsiteY15" fmla="*/ 241459 h 685800"/>
              <a:gd name="connsiteX16" fmla="*/ 54025 w 723900"/>
              <a:gd name="connsiteY16" fmla="*/ 341471 h 685800"/>
              <a:gd name="connsiteX17" fmla="*/ 143560 w 723900"/>
              <a:gd name="connsiteY17" fmla="*/ 316706 h 685800"/>
              <a:gd name="connsiteX18" fmla="*/ 269290 w 723900"/>
              <a:gd name="connsiteY18" fmla="*/ 368141 h 685800"/>
              <a:gd name="connsiteX19" fmla="*/ 268337 w 723900"/>
              <a:gd name="connsiteY19" fmla="*/ 380524 h 685800"/>
              <a:gd name="connsiteX20" fmla="*/ 287387 w 723900"/>
              <a:gd name="connsiteY20" fmla="*/ 437674 h 685800"/>
              <a:gd name="connsiteX21" fmla="*/ 188327 w 723900"/>
              <a:gd name="connsiteY21" fmla="*/ 537686 h 685800"/>
              <a:gd name="connsiteX22" fmla="*/ 95935 w 723900"/>
              <a:gd name="connsiteY22" fmla="*/ 549116 h 685800"/>
              <a:gd name="connsiteX23" fmla="*/ 95935 w 723900"/>
              <a:gd name="connsiteY23" fmla="*/ 656749 h 685800"/>
              <a:gd name="connsiteX24" fmla="*/ 203567 w 723900"/>
              <a:gd name="connsiteY24" fmla="*/ 656749 h 685800"/>
              <a:gd name="connsiteX25" fmla="*/ 214997 w 723900"/>
              <a:gd name="connsiteY25" fmla="*/ 564356 h 685800"/>
              <a:gd name="connsiteX26" fmla="*/ 315962 w 723900"/>
              <a:gd name="connsiteY26" fmla="*/ 463391 h 685800"/>
              <a:gd name="connsiteX27" fmla="*/ 363587 w 723900"/>
              <a:gd name="connsiteY27" fmla="*/ 476726 h 685800"/>
              <a:gd name="connsiteX28" fmla="*/ 365492 w 723900"/>
              <a:gd name="connsiteY28" fmla="*/ 476726 h 685800"/>
              <a:gd name="connsiteX29" fmla="*/ 367397 w 723900"/>
              <a:gd name="connsiteY29" fmla="*/ 476726 h 685800"/>
              <a:gd name="connsiteX30" fmla="*/ 415022 w 723900"/>
              <a:gd name="connsiteY30" fmla="*/ 463391 h 685800"/>
              <a:gd name="connsiteX31" fmla="*/ 515987 w 723900"/>
              <a:gd name="connsiteY31" fmla="*/ 564356 h 685800"/>
              <a:gd name="connsiteX32" fmla="*/ 527417 w 723900"/>
              <a:gd name="connsiteY32" fmla="*/ 657701 h 685800"/>
              <a:gd name="connsiteX33" fmla="*/ 635050 w 723900"/>
              <a:gd name="connsiteY33" fmla="*/ 657701 h 685800"/>
              <a:gd name="connsiteX34" fmla="*/ 635050 w 723900"/>
              <a:gd name="connsiteY34" fmla="*/ 550069 h 685800"/>
              <a:gd name="connsiteX35" fmla="*/ 542657 w 723900"/>
              <a:gd name="connsiteY35" fmla="*/ 538639 h 685800"/>
              <a:gd name="connsiteX36" fmla="*/ 443597 w 723900"/>
              <a:gd name="connsiteY36" fmla="*/ 438626 h 685800"/>
              <a:gd name="connsiteX37" fmla="*/ 462647 w 723900"/>
              <a:gd name="connsiteY37" fmla="*/ 381476 h 685800"/>
              <a:gd name="connsiteX38" fmla="*/ 461695 w 723900"/>
              <a:gd name="connsiteY38" fmla="*/ 369094 h 685800"/>
              <a:gd name="connsiteX39" fmla="*/ 587425 w 723900"/>
              <a:gd name="connsiteY39" fmla="*/ 317659 h 685800"/>
              <a:gd name="connsiteX40" fmla="*/ 676960 w 723900"/>
              <a:gd name="connsiteY40" fmla="*/ 342424 h 685800"/>
              <a:gd name="connsiteX41" fmla="*/ 717917 w 723900"/>
              <a:gd name="connsiteY41" fmla="*/ 242411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3900" h="685800">
                <a:moveTo>
                  <a:pt x="717917" y="242411"/>
                </a:moveTo>
                <a:cubicBezTo>
                  <a:pt x="701725" y="203359"/>
                  <a:pt x="656957" y="185261"/>
                  <a:pt x="617905" y="201454"/>
                </a:cubicBezTo>
                <a:cubicBezTo>
                  <a:pt x="585520" y="214789"/>
                  <a:pt x="566470" y="249079"/>
                  <a:pt x="571232" y="282416"/>
                </a:cubicBezTo>
                <a:lnTo>
                  <a:pt x="448360" y="333851"/>
                </a:lnTo>
                <a:cubicBezTo>
                  <a:pt x="435025" y="310991"/>
                  <a:pt x="411212" y="293846"/>
                  <a:pt x="384542" y="289084"/>
                </a:cubicBezTo>
                <a:lnTo>
                  <a:pt x="384542" y="156686"/>
                </a:lnTo>
                <a:cubicBezTo>
                  <a:pt x="416927" y="148114"/>
                  <a:pt x="441692" y="118586"/>
                  <a:pt x="441692" y="83344"/>
                </a:cubicBezTo>
                <a:cubicBezTo>
                  <a:pt x="441692" y="41434"/>
                  <a:pt x="407402" y="7144"/>
                  <a:pt x="365492" y="7144"/>
                </a:cubicBezTo>
                <a:lnTo>
                  <a:pt x="365492" y="7144"/>
                </a:lnTo>
                <a:cubicBezTo>
                  <a:pt x="323582" y="7144"/>
                  <a:pt x="289292" y="41434"/>
                  <a:pt x="289292" y="83344"/>
                </a:cubicBezTo>
                <a:cubicBezTo>
                  <a:pt x="289292" y="118586"/>
                  <a:pt x="314057" y="148114"/>
                  <a:pt x="346442" y="156686"/>
                </a:cubicBezTo>
                <a:lnTo>
                  <a:pt x="346442" y="288131"/>
                </a:lnTo>
                <a:cubicBezTo>
                  <a:pt x="318820" y="292894"/>
                  <a:pt x="295960" y="310039"/>
                  <a:pt x="282625" y="332899"/>
                </a:cubicBezTo>
                <a:lnTo>
                  <a:pt x="159752" y="281464"/>
                </a:lnTo>
                <a:cubicBezTo>
                  <a:pt x="164515" y="248126"/>
                  <a:pt x="146417" y="213836"/>
                  <a:pt x="113080" y="200501"/>
                </a:cubicBezTo>
                <a:cubicBezTo>
                  <a:pt x="74027" y="184309"/>
                  <a:pt x="29260" y="202406"/>
                  <a:pt x="13067" y="241459"/>
                </a:cubicBezTo>
                <a:cubicBezTo>
                  <a:pt x="-3125" y="280511"/>
                  <a:pt x="14972" y="325279"/>
                  <a:pt x="54025" y="341471"/>
                </a:cubicBezTo>
                <a:cubicBezTo>
                  <a:pt x="86410" y="354806"/>
                  <a:pt x="123557" y="344329"/>
                  <a:pt x="143560" y="316706"/>
                </a:cubicBezTo>
                <a:lnTo>
                  <a:pt x="269290" y="368141"/>
                </a:lnTo>
                <a:cubicBezTo>
                  <a:pt x="268337" y="371951"/>
                  <a:pt x="268337" y="376714"/>
                  <a:pt x="268337" y="380524"/>
                </a:cubicBezTo>
                <a:cubicBezTo>
                  <a:pt x="268337" y="401479"/>
                  <a:pt x="275005" y="421481"/>
                  <a:pt x="287387" y="437674"/>
                </a:cubicBezTo>
                <a:lnTo>
                  <a:pt x="188327" y="537686"/>
                </a:lnTo>
                <a:cubicBezTo>
                  <a:pt x="158800" y="520541"/>
                  <a:pt x="120700" y="524351"/>
                  <a:pt x="95935" y="549116"/>
                </a:cubicBezTo>
                <a:cubicBezTo>
                  <a:pt x="66407" y="578644"/>
                  <a:pt x="66407" y="627221"/>
                  <a:pt x="95935" y="656749"/>
                </a:cubicBezTo>
                <a:cubicBezTo>
                  <a:pt x="125462" y="686276"/>
                  <a:pt x="174040" y="686276"/>
                  <a:pt x="203567" y="656749"/>
                </a:cubicBezTo>
                <a:cubicBezTo>
                  <a:pt x="228332" y="631984"/>
                  <a:pt x="232142" y="593884"/>
                  <a:pt x="214997" y="564356"/>
                </a:cubicBezTo>
                <a:lnTo>
                  <a:pt x="315962" y="463391"/>
                </a:lnTo>
                <a:cubicBezTo>
                  <a:pt x="330250" y="471964"/>
                  <a:pt x="346442" y="476726"/>
                  <a:pt x="363587" y="476726"/>
                </a:cubicBezTo>
                <a:cubicBezTo>
                  <a:pt x="364540" y="476726"/>
                  <a:pt x="364540" y="476726"/>
                  <a:pt x="365492" y="476726"/>
                </a:cubicBezTo>
                <a:cubicBezTo>
                  <a:pt x="366445" y="476726"/>
                  <a:pt x="366445" y="476726"/>
                  <a:pt x="367397" y="476726"/>
                </a:cubicBezTo>
                <a:cubicBezTo>
                  <a:pt x="384542" y="476726"/>
                  <a:pt x="400735" y="471964"/>
                  <a:pt x="415022" y="463391"/>
                </a:cubicBezTo>
                <a:lnTo>
                  <a:pt x="515987" y="564356"/>
                </a:lnTo>
                <a:cubicBezTo>
                  <a:pt x="498842" y="593884"/>
                  <a:pt x="502652" y="631984"/>
                  <a:pt x="527417" y="657701"/>
                </a:cubicBezTo>
                <a:cubicBezTo>
                  <a:pt x="556945" y="687229"/>
                  <a:pt x="605522" y="687229"/>
                  <a:pt x="635050" y="657701"/>
                </a:cubicBezTo>
                <a:cubicBezTo>
                  <a:pt x="664577" y="628174"/>
                  <a:pt x="664577" y="579596"/>
                  <a:pt x="635050" y="550069"/>
                </a:cubicBezTo>
                <a:cubicBezTo>
                  <a:pt x="610285" y="525304"/>
                  <a:pt x="572185" y="521494"/>
                  <a:pt x="542657" y="538639"/>
                </a:cubicBezTo>
                <a:lnTo>
                  <a:pt x="443597" y="438626"/>
                </a:lnTo>
                <a:cubicBezTo>
                  <a:pt x="455980" y="422434"/>
                  <a:pt x="462647" y="403384"/>
                  <a:pt x="462647" y="381476"/>
                </a:cubicBezTo>
                <a:cubicBezTo>
                  <a:pt x="462647" y="377666"/>
                  <a:pt x="462647" y="372904"/>
                  <a:pt x="461695" y="369094"/>
                </a:cubicBezTo>
                <a:lnTo>
                  <a:pt x="587425" y="317659"/>
                </a:lnTo>
                <a:cubicBezTo>
                  <a:pt x="607427" y="344329"/>
                  <a:pt x="644575" y="355759"/>
                  <a:pt x="676960" y="342424"/>
                </a:cubicBezTo>
                <a:cubicBezTo>
                  <a:pt x="715060" y="325279"/>
                  <a:pt x="734110" y="281464"/>
                  <a:pt x="717917" y="242411"/>
                </a:cubicBezTo>
                <a:close/>
              </a:path>
            </a:pathLst>
          </a:custGeom>
          <a:solidFill>
            <a:schemeClr val="accent3">
              <a:lumMod val="60000"/>
              <a:lumOff val="40000"/>
            </a:schemeClr>
          </a:solidFill>
          <a:ln w="9525" cap="flat">
            <a:noFill/>
            <a:prstDash val="solid"/>
            <a:miter/>
          </a:ln>
        </p:spPr>
        <p:txBody>
          <a:bodyPr rtlCol="0" anchor="ctr"/>
          <a:lstStyle/>
          <a:p>
            <a:endParaRPr lang="el-GR"/>
          </a:p>
        </p:txBody>
      </p:sp>
    </p:spTree>
    <p:extLst>
      <p:ext uri="{BB962C8B-B14F-4D97-AF65-F5344CB8AC3E}">
        <p14:creationId xmlns="" xmlns:p14="http://schemas.microsoft.com/office/powerpoint/2010/main" val="39664260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3121" y="360642"/>
            <a:ext cx="11340000" cy="784991"/>
          </a:xfrm>
        </p:spPr>
        <p:txBody>
          <a:bodyPr rtlCol="0"/>
          <a:lstStyle/>
          <a:p>
            <a:pPr algn="ctr"/>
            <a:r>
              <a:rPr lang="el-GR" sz="2800" b="1" dirty="0">
                <a:solidFill>
                  <a:schemeClr val="bg2">
                    <a:lumMod val="50000"/>
                  </a:schemeClr>
                </a:solidFill>
              </a:rPr>
              <a:t>Οργανόγραμμα Λειτουργικής Ιεραρχίας</a:t>
            </a:r>
            <a:br>
              <a:rPr lang="el-GR" sz="2800" b="1" dirty="0">
                <a:solidFill>
                  <a:schemeClr val="bg2">
                    <a:lumMod val="50000"/>
                  </a:schemeClr>
                </a:solidFill>
              </a:rPr>
            </a:br>
            <a:endParaRPr lang="el-GR" sz="2800" b="1"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62</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49" name="Text Placeholder 24">
            <a:extLst>
              <a:ext uri="{FF2B5EF4-FFF2-40B4-BE49-F238E27FC236}">
                <a16:creationId xmlns="" xmlns:a16="http://schemas.microsoft.com/office/drawing/2014/main" id="{92D749B3-85DF-4E45-8A6B-D97024D2A5C4}"/>
              </a:ext>
            </a:extLst>
          </p:cNvPr>
          <p:cNvSpPr txBox="1">
            <a:spLocks/>
          </p:cNvSpPr>
          <p:nvPr/>
        </p:nvSpPr>
        <p:spPr>
          <a:xfrm>
            <a:off x="2094456" y="1390241"/>
            <a:ext cx="2318167" cy="6384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Επίπεδο </a:t>
            </a:r>
            <a:r>
              <a:rPr lang="el-GR" sz="1600" b="1" i="1" dirty="0"/>
              <a:t>Β</a:t>
            </a:r>
            <a:endParaRPr lang="el-GR" sz="1600" i="1" dirty="0"/>
          </a:p>
        </p:txBody>
      </p:sp>
      <p:sp>
        <p:nvSpPr>
          <p:cNvPr id="50" name="Text Placeholder 24">
            <a:extLst>
              <a:ext uri="{FF2B5EF4-FFF2-40B4-BE49-F238E27FC236}">
                <a16:creationId xmlns="" xmlns:a16="http://schemas.microsoft.com/office/drawing/2014/main" id="{C752B4D3-B314-4DC7-808B-F35F5121180F}"/>
              </a:ext>
            </a:extLst>
          </p:cNvPr>
          <p:cNvSpPr txBox="1">
            <a:spLocks/>
          </p:cNvSpPr>
          <p:nvPr/>
        </p:nvSpPr>
        <p:spPr>
          <a:xfrm>
            <a:off x="2101981" y="3654975"/>
            <a:ext cx="2318167" cy="6384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Επίπεδο </a:t>
            </a:r>
            <a:r>
              <a:rPr lang="el-GR" sz="1600" b="1" i="1" dirty="0"/>
              <a:t>Γ</a:t>
            </a:r>
            <a:endParaRPr lang="el-GR" sz="1600" i="1" dirty="0"/>
          </a:p>
        </p:txBody>
      </p:sp>
      <p:cxnSp>
        <p:nvCxnSpPr>
          <p:cNvPr id="14" name="Ευθεία γραμμή σύνδεσης 13">
            <a:extLst>
              <a:ext uri="{FF2B5EF4-FFF2-40B4-BE49-F238E27FC236}">
                <a16:creationId xmlns="" xmlns:a16="http://schemas.microsoft.com/office/drawing/2014/main" id="{57DF04D3-C576-4C68-ADC8-5CF88D1C1255}"/>
              </a:ext>
            </a:extLst>
          </p:cNvPr>
          <p:cNvCxnSpPr>
            <a:cxnSpLocks/>
          </p:cNvCxnSpPr>
          <p:nvPr/>
        </p:nvCxnSpPr>
        <p:spPr>
          <a:xfrm flipH="1">
            <a:off x="5480969" y="1758770"/>
            <a:ext cx="315129" cy="1778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 xmlns:a16="http://schemas.microsoft.com/office/drawing/2014/main" id="{6FEE8BA6-6974-419B-85D7-F515D8974111}"/>
              </a:ext>
            </a:extLst>
          </p:cNvPr>
          <p:cNvCxnSpPr>
            <a:cxnSpLocks/>
          </p:cNvCxnSpPr>
          <p:nvPr/>
        </p:nvCxnSpPr>
        <p:spPr>
          <a:xfrm flipH="1">
            <a:off x="4484138" y="1749822"/>
            <a:ext cx="1311962" cy="17000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Ευθεία γραμμή σύνδεσης 50">
            <a:extLst>
              <a:ext uri="{FF2B5EF4-FFF2-40B4-BE49-F238E27FC236}">
                <a16:creationId xmlns="" xmlns:a16="http://schemas.microsoft.com/office/drawing/2014/main" id="{3841B0B7-66D9-451A-95A9-269152CAE987}"/>
              </a:ext>
            </a:extLst>
          </p:cNvPr>
          <p:cNvCxnSpPr>
            <a:cxnSpLocks/>
          </p:cNvCxnSpPr>
          <p:nvPr/>
        </p:nvCxnSpPr>
        <p:spPr>
          <a:xfrm>
            <a:off x="5796098" y="1749822"/>
            <a:ext cx="680866" cy="17870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 Placeholder 24">
            <a:extLst>
              <a:ext uri="{FF2B5EF4-FFF2-40B4-BE49-F238E27FC236}">
                <a16:creationId xmlns="" xmlns:a16="http://schemas.microsoft.com/office/drawing/2014/main" id="{32FF9EDF-CB7D-4A69-A3CD-D877510ECB94}"/>
              </a:ext>
            </a:extLst>
          </p:cNvPr>
          <p:cNvSpPr txBox="1">
            <a:spLocks/>
          </p:cNvSpPr>
          <p:nvPr/>
        </p:nvSpPr>
        <p:spPr>
          <a:xfrm>
            <a:off x="5297941" y="1390241"/>
            <a:ext cx="1018452"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Ειδικός  Β1</a:t>
            </a:r>
            <a:endParaRPr lang="el-GR" sz="1600" dirty="0"/>
          </a:p>
        </p:txBody>
      </p:sp>
      <p:sp>
        <p:nvSpPr>
          <p:cNvPr id="57" name="Text Placeholder 24">
            <a:extLst>
              <a:ext uri="{FF2B5EF4-FFF2-40B4-BE49-F238E27FC236}">
                <a16:creationId xmlns="" xmlns:a16="http://schemas.microsoft.com/office/drawing/2014/main" id="{64EECEED-93FC-45F0-993E-798998C86C8D}"/>
              </a:ext>
            </a:extLst>
          </p:cNvPr>
          <p:cNvSpPr txBox="1">
            <a:spLocks/>
          </p:cNvSpPr>
          <p:nvPr/>
        </p:nvSpPr>
        <p:spPr>
          <a:xfrm>
            <a:off x="8120097" y="1395524"/>
            <a:ext cx="1322649"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Ειδικός  Β2</a:t>
            </a:r>
            <a:endParaRPr lang="el-GR" sz="1600" dirty="0"/>
          </a:p>
        </p:txBody>
      </p:sp>
      <p:sp>
        <p:nvSpPr>
          <p:cNvPr id="60" name="Text Placeholder 24">
            <a:extLst>
              <a:ext uri="{FF2B5EF4-FFF2-40B4-BE49-F238E27FC236}">
                <a16:creationId xmlns="" xmlns:a16="http://schemas.microsoft.com/office/drawing/2014/main" id="{EF92B7DE-8609-47D5-8ADD-20E2A48DD857}"/>
              </a:ext>
            </a:extLst>
          </p:cNvPr>
          <p:cNvSpPr txBox="1">
            <a:spLocks/>
          </p:cNvSpPr>
          <p:nvPr/>
        </p:nvSpPr>
        <p:spPr>
          <a:xfrm>
            <a:off x="6301620" y="3687993"/>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Γ3</a:t>
            </a:r>
            <a:endParaRPr lang="el-GR" sz="1600" dirty="0"/>
          </a:p>
        </p:txBody>
      </p:sp>
      <p:sp>
        <p:nvSpPr>
          <p:cNvPr id="61" name="Text Placeholder 24">
            <a:extLst>
              <a:ext uri="{FF2B5EF4-FFF2-40B4-BE49-F238E27FC236}">
                <a16:creationId xmlns="" xmlns:a16="http://schemas.microsoft.com/office/drawing/2014/main" id="{B8023111-6C80-4F57-8E7F-1AB932A1C7DE}"/>
              </a:ext>
            </a:extLst>
          </p:cNvPr>
          <p:cNvSpPr txBox="1">
            <a:spLocks/>
          </p:cNvSpPr>
          <p:nvPr/>
        </p:nvSpPr>
        <p:spPr>
          <a:xfrm>
            <a:off x="5553516" y="3708941"/>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Γ2</a:t>
            </a:r>
            <a:endParaRPr lang="el-GR" sz="1600" dirty="0"/>
          </a:p>
        </p:txBody>
      </p:sp>
      <p:sp>
        <p:nvSpPr>
          <p:cNvPr id="62" name="Text Placeholder 24">
            <a:extLst>
              <a:ext uri="{FF2B5EF4-FFF2-40B4-BE49-F238E27FC236}">
                <a16:creationId xmlns="" xmlns:a16="http://schemas.microsoft.com/office/drawing/2014/main" id="{4E69C2E7-C1ED-4ED1-9003-DE4D236172FA}"/>
              </a:ext>
            </a:extLst>
          </p:cNvPr>
          <p:cNvSpPr txBox="1">
            <a:spLocks/>
          </p:cNvSpPr>
          <p:nvPr/>
        </p:nvSpPr>
        <p:spPr>
          <a:xfrm>
            <a:off x="4679873" y="3687993"/>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Γ1</a:t>
            </a:r>
            <a:endParaRPr lang="el-GR" sz="1600" dirty="0"/>
          </a:p>
        </p:txBody>
      </p:sp>
      <p:sp>
        <p:nvSpPr>
          <p:cNvPr id="63" name="Text Placeholder 24">
            <a:extLst>
              <a:ext uri="{FF2B5EF4-FFF2-40B4-BE49-F238E27FC236}">
                <a16:creationId xmlns="" xmlns:a16="http://schemas.microsoft.com/office/drawing/2014/main" id="{AC4A83F7-4280-40EC-A17C-62B93171E483}"/>
              </a:ext>
            </a:extLst>
          </p:cNvPr>
          <p:cNvSpPr txBox="1">
            <a:spLocks/>
          </p:cNvSpPr>
          <p:nvPr/>
        </p:nvSpPr>
        <p:spPr>
          <a:xfrm>
            <a:off x="9263127" y="3667978"/>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Γ6</a:t>
            </a:r>
            <a:endParaRPr lang="el-GR" sz="1600" dirty="0"/>
          </a:p>
        </p:txBody>
      </p:sp>
      <p:sp>
        <p:nvSpPr>
          <p:cNvPr id="64" name="Text Placeholder 24">
            <a:extLst>
              <a:ext uri="{FF2B5EF4-FFF2-40B4-BE49-F238E27FC236}">
                <a16:creationId xmlns="" xmlns:a16="http://schemas.microsoft.com/office/drawing/2014/main" id="{5C2F10DD-3A9D-4C90-AB2F-3B4EAA4BD9E9}"/>
              </a:ext>
            </a:extLst>
          </p:cNvPr>
          <p:cNvSpPr txBox="1">
            <a:spLocks/>
          </p:cNvSpPr>
          <p:nvPr/>
        </p:nvSpPr>
        <p:spPr>
          <a:xfrm>
            <a:off x="8144936" y="3667978"/>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Γ5</a:t>
            </a:r>
            <a:endParaRPr lang="el-GR" sz="1600" dirty="0"/>
          </a:p>
        </p:txBody>
      </p:sp>
      <p:sp>
        <p:nvSpPr>
          <p:cNvPr id="65" name="Text Placeholder 24">
            <a:extLst>
              <a:ext uri="{FF2B5EF4-FFF2-40B4-BE49-F238E27FC236}">
                <a16:creationId xmlns="" xmlns:a16="http://schemas.microsoft.com/office/drawing/2014/main" id="{867E0DEF-89D3-4005-B41E-D3A88138AE6A}"/>
              </a:ext>
            </a:extLst>
          </p:cNvPr>
          <p:cNvSpPr txBox="1">
            <a:spLocks/>
          </p:cNvSpPr>
          <p:nvPr/>
        </p:nvSpPr>
        <p:spPr>
          <a:xfrm>
            <a:off x="7153333" y="3676992"/>
            <a:ext cx="485161"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t>Γ4</a:t>
            </a:r>
            <a:endParaRPr lang="el-GR" sz="1600" dirty="0"/>
          </a:p>
        </p:txBody>
      </p:sp>
      <p:sp>
        <p:nvSpPr>
          <p:cNvPr id="66" name="Θέση κειμένου 6">
            <a:extLst>
              <a:ext uri="{FF2B5EF4-FFF2-40B4-BE49-F238E27FC236}">
                <a16:creationId xmlns="" xmlns:a16="http://schemas.microsoft.com/office/drawing/2014/main" id="{D0B3B3CF-4EC6-448F-A461-59F3E464BEA0}"/>
              </a:ext>
            </a:extLst>
          </p:cNvPr>
          <p:cNvSpPr txBox="1">
            <a:spLocks/>
          </p:cNvSpPr>
          <p:nvPr/>
        </p:nvSpPr>
        <p:spPr>
          <a:xfrm>
            <a:off x="2094456" y="4862201"/>
            <a:ext cx="8923214" cy="1741967"/>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l-GR" sz="1600" dirty="0"/>
              <a:t>Η εξουσία έχει ανατεθεί στους λειτουργικούς προϊστάμενους Β1 και Β2, οι οποίοι είναι ιεραρχικά προϊστάμενοι του επιπέδου Γ. </a:t>
            </a:r>
          </a:p>
          <a:p>
            <a:pPr algn="l"/>
            <a:r>
              <a:rPr lang="el-GR" sz="1600" dirty="0"/>
              <a:t>Ο Β1 είναι ιεραρχικά προϊστάμενος των έξη ατόμων που καταλαμβάνουν τις θέσεις εργασίας 1 έως 6 στο επίπεδο Γ, αλλά μόνο για το πεδίο που αφορά την ειδικότητά του, για παράδειγμα υπεύθυνος υγιεινής- ασφάλειας. </a:t>
            </a:r>
          </a:p>
          <a:p>
            <a:pPr algn="l"/>
            <a:r>
              <a:rPr lang="el-GR" sz="1600" dirty="0"/>
              <a:t>Οι δυνατοί συνδυασμοί μεταξύ γραμμικής και λειτουργικής ιεραρχίας, εξαρτώνται από τις σχέσεις εξουσίας (κάθετες ή/και οριζόντιες) που υπάρχουν μεταξύ γραμμής (</a:t>
            </a:r>
            <a:r>
              <a:rPr lang="el-GR" sz="1600" dirty="0" err="1"/>
              <a:t>line</a:t>
            </a:r>
            <a:r>
              <a:rPr lang="el-GR" sz="1600" dirty="0"/>
              <a:t>) και επιτελείου (</a:t>
            </a:r>
            <a:r>
              <a:rPr lang="el-GR" sz="1600" dirty="0" err="1"/>
              <a:t>staff</a:t>
            </a:r>
            <a:r>
              <a:rPr lang="el-GR" sz="1600" dirty="0"/>
              <a:t>).</a:t>
            </a:r>
          </a:p>
        </p:txBody>
      </p:sp>
      <p:sp>
        <p:nvSpPr>
          <p:cNvPr id="24" name="Γραφικό 22" descr="Δίκτυο">
            <a:extLst>
              <a:ext uri="{FF2B5EF4-FFF2-40B4-BE49-F238E27FC236}">
                <a16:creationId xmlns="" xmlns:a16="http://schemas.microsoft.com/office/drawing/2014/main" id="{2555BA8C-0880-49F7-BA8E-BD7CFB2B635F}"/>
              </a:ext>
            </a:extLst>
          </p:cNvPr>
          <p:cNvSpPr/>
          <p:nvPr/>
        </p:nvSpPr>
        <p:spPr>
          <a:xfrm>
            <a:off x="1677014" y="4862201"/>
            <a:ext cx="216180" cy="212075"/>
          </a:xfrm>
          <a:custGeom>
            <a:avLst/>
            <a:gdLst>
              <a:gd name="connsiteX0" fmla="*/ 717917 w 723900"/>
              <a:gd name="connsiteY0" fmla="*/ 242411 h 685800"/>
              <a:gd name="connsiteX1" fmla="*/ 617905 w 723900"/>
              <a:gd name="connsiteY1" fmla="*/ 201454 h 685800"/>
              <a:gd name="connsiteX2" fmla="*/ 571232 w 723900"/>
              <a:gd name="connsiteY2" fmla="*/ 282416 h 685800"/>
              <a:gd name="connsiteX3" fmla="*/ 448360 w 723900"/>
              <a:gd name="connsiteY3" fmla="*/ 333851 h 685800"/>
              <a:gd name="connsiteX4" fmla="*/ 384542 w 723900"/>
              <a:gd name="connsiteY4" fmla="*/ 289084 h 685800"/>
              <a:gd name="connsiteX5" fmla="*/ 384542 w 723900"/>
              <a:gd name="connsiteY5" fmla="*/ 156686 h 685800"/>
              <a:gd name="connsiteX6" fmla="*/ 441692 w 723900"/>
              <a:gd name="connsiteY6" fmla="*/ 83344 h 685800"/>
              <a:gd name="connsiteX7" fmla="*/ 365492 w 723900"/>
              <a:gd name="connsiteY7" fmla="*/ 7144 h 685800"/>
              <a:gd name="connsiteX8" fmla="*/ 365492 w 723900"/>
              <a:gd name="connsiteY8" fmla="*/ 7144 h 685800"/>
              <a:gd name="connsiteX9" fmla="*/ 289292 w 723900"/>
              <a:gd name="connsiteY9" fmla="*/ 83344 h 685800"/>
              <a:gd name="connsiteX10" fmla="*/ 346442 w 723900"/>
              <a:gd name="connsiteY10" fmla="*/ 156686 h 685800"/>
              <a:gd name="connsiteX11" fmla="*/ 346442 w 723900"/>
              <a:gd name="connsiteY11" fmla="*/ 288131 h 685800"/>
              <a:gd name="connsiteX12" fmla="*/ 282625 w 723900"/>
              <a:gd name="connsiteY12" fmla="*/ 332899 h 685800"/>
              <a:gd name="connsiteX13" fmla="*/ 159752 w 723900"/>
              <a:gd name="connsiteY13" fmla="*/ 281464 h 685800"/>
              <a:gd name="connsiteX14" fmla="*/ 113080 w 723900"/>
              <a:gd name="connsiteY14" fmla="*/ 200501 h 685800"/>
              <a:gd name="connsiteX15" fmla="*/ 13067 w 723900"/>
              <a:gd name="connsiteY15" fmla="*/ 241459 h 685800"/>
              <a:gd name="connsiteX16" fmla="*/ 54025 w 723900"/>
              <a:gd name="connsiteY16" fmla="*/ 341471 h 685800"/>
              <a:gd name="connsiteX17" fmla="*/ 143560 w 723900"/>
              <a:gd name="connsiteY17" fmla="*/ 316706 h 685800"/>
              <a:gd name="connsiteX18" fmla="*/ 269290 w 723900"/>
              <a:gd name="connsiteY18" fmla="*/ 368141 h 685800"/>
              <a:gd name="connsiteX19" fmla="*/ 268337 w 723900"/>
              <a:gd name="connsiteY19" fmla="*/ 380524 h 685800"/>
              <a:gd name="connsiteX20" fmla="*/ 287387 w 723900"/>
              <a:gd name="connsiteY20" fmla="*/ 437674 h 685800"/>
              <a:gd name="connsiteX21" fmla="*/ 188327 w 723900"/>
              <a:gd name="connsiteY21" fmla="*/ 537686 h 685800"/>
              <a:gd name="connsiteX22" fmla="*/ 95935 w 723900"/>
              <a:gd name="connsiteY22" fmla="*/ 549116 h 685800"/>
              <a:gd name="connsiteX23" fmla="*/ 95935 w 723900"/>
              <a:gd name="connsiteY23" fmla="*/ 656749 h 685800"/>
              <a:gd name="connsiteX24" fmla="*/ 203567 w 723900"/>
              <a:gd name="connsiteY24" fmla="*/ 656749 h 685800"/>
              <a:gd name="connsiteX25" fmla="*/ 214997 w 723900"/>
              <a:gd name="connsiteY25" fmla="*/ 564356 h 685800"/>
              <a:gd name="connsiteX26" fmla="*/ 315962 w 723900"/>
              <a:gd name="connsiteY26" fmla="*/ 463391 h 685800"/>
              <a:gd name="connsiteX27" fmla="*/ 363587 w 723900"/>
              <a:gd name="connsiteY27" fmla="*/ 476726 h 685800"/>
              <a:gd name="connsiteX28" fmla="*/ 365492 w 723900"/>
              <a:gd name="connsiteY28" fmla="*/ 476726 h 685800"/>
              <a:gd name="connsiteX29" fmla="*/ 367397 w 723900"/>
              <a:gd name="connsiteY29" fmla="*/ 476726 h 685800"/>
              <a:gd name="connsiteX30" fmla="*/ 415022 w 723900"/>
              <a:gd name="connsiteY30" fmla="*/ 463391 h 685800"/>
              <a:gd name="connsiteX31" fmla="*/ 515987 w 723900"/>
              <a:gd name="connsiteY31" fmla="*/ 564356 h 685800"/>
              <a:gd name="connsiteX32" fmla="*/ 527417 w 723900"/>
              <a:gd name="connsiteY32" fmla="*/ 657701 h 685800"/>
              <a:gd name="connsiteX33" fmla="*/ 635050 w 723900"/>
              <a:gd name="connsiteY33" fmla="*/ 657701 h 685800"/>
              <a:gd name="connsiteX34" fmla="*/ 635050 w 723900"/>
              <a:gd name="connsiteY34" fmla="*/ 550069 h 685800"/>
              <a:gd name="connsiteX35" fmla="*/ 542657 w 723900"/>
              <a:gd name="connsiteY35" fmla="*/ 538639 h 685800"/>
              <a:gd name="connsiteX36" fmla="*/ 443597 w 723900"/>
              <a:gd name="connsiteY36" fmla="*/ 438626 h 685800"/>
              <a:gd name="connsiteX37" fmla="*/ 462647 w 723900"/>
              <a:gd name="connsiteY37" fmla="*/ 381476 h 685800"/>
              <a:gd name="connsiteX38" fmla="*/ 461695 w 723900"/>
              <a:gd name="connsiteY38" fmla="*/ 369094 h 685800"/>
              <a:gd name="connsiteX39" fmla="*/ 587425 w 723900"/>
              <a:gd name="connsiteY39" fmla="*/ 317659 h 685800"/>
              <a:gd name="connsiteX40" fmla="*/ 676960 w 723900"/>
              <a:gd name="connsiteY40" fmla="*/ 342424 h 685800"/>
              <a:gd name="connsiteX41" fmla="*/ 717917 w 723900"/>
              <a:gd name="connsiteY41" fmla="*/ 242411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3900" h="685800">
                <a:moveTo>
                  <a:pt x="717917" y="242411"/>
                </a:moveTo>
                <a:cubicBezTo>
                  <a:pt x="701725" y="203359"/>
                  <a:pt x="656957" y="185261"/>
                  <a:pt x="617905" y="201454"/>
                </a:cubicBezTo>
                <a:cubicBezTo>
                  <a:pt x="585520" y="214789"/>
                  <a:pt x="566470" y="249079"/>
                  <a:pt x="571232" y="282416"/>
                </a:cubicBezTo>
                <a:lnTo>
                  <a:pt x="448360" y="333851"/>
                </a:lnTo>
                <a:cubicBezTo>
                  <a:pt x="435025" y="310991"/>
                  <a:pt x="411212" y="293846"/>
                  <a:pt x="384542" y="289084"/>
                </a:cubicBezTo>
                <a:lnTo>
                  <a:pt x="384542" y="156686"/>
                </a:lnTo>
                <a:cubicBezTo>
                  <a:pt x="416927" y="148114"/>
                  <a:pt x="441692" y="118586"/>
                  <a:pt x="441692" y="83344"/>
                </a:cubicBezTo>
                <a:cubicBezTo>
                  <a:pt x="441692" y="41434"/>
                  <a:pt x="407402" y="7144"/>
                  <a:pt x="365492" y="7144"/>
                </a:cubicBezTo>
                <a:lnTo>
                  <a:pt x="365492" y="7144"/>
                </a:lnTo>
                <a:cubicBezTo>
                  <a:pt x="323582" y="7144"/>
                  <a:pt x="289292" y="41434"/>
                  <a:pt x="289292" y="83344"/>
                </a:cubicBezTo>
                <a:cubicBezTo>
                  <a:pt x="289292" y="118586"/>
                  <a:pt x="314057" y="148114"/>
                  <a:pt x="346442" y="156686"/>
                </a:cubicBezTo>
                <a:lnTo>
                  <a:pt x="346442" y="288131"/>
                </a:lnTo>
                <a:cubicBezTo>
                  <a:pt x="318820" y="292894"/>
                  <a:pt x="295960" y="310039"/>
                  <a:pt x="282625" y="332899"/>
                </a:cubicBezTo>
                <a:lnTo>
                  <a:pt x="159752" y="281464"/>
                </a:lnTo>
                <a:cubicBezTo>
                  <a:pt x="164515" y="248126"/>
                  <a:pt x="146417" y="213836"/>
                  <a:pt x="113080" y="200501"/>
                </a:cubicBezTo>
                <a:cubicBezTo>
                  <a:pt x="74027" y="184309"/>
                  <a:pt x="29260" y="202406"/>
                  <a:pt x="13067" y="241459"/>
                </a:cubicBezTo>
                <a:cubicBezTo>
                  <a:pt x="-3125" y="280511"/>
                  <a:pt x="14972" y="325279"/>
                  <a:pt x="54025" y="341471"/>
                </a:cubicBezTo>
                <a:cubicBezTo>
                  <a:pt x="86410" y="354806"/>
                  <a:pt x="123557" y="344329"/>
                  <a:pt x="143560" y="316706"/>
                </a:cubicBezTo>
                <a:lnTo>
                  <a:pt x="269290" y="368141"/>
                </a:lnTo>
                <a:cubicBezTo>
                  <a:pt x="268337" y="371951"/>
                  <a:pt x="268337" y="376714"/>
                  <a:pt x="268337" y="380524"/>
                </a:cubicBezTo>
                <a:cubicBezTo>
                  <a:pt x="268337" y="401479"/>
                  <a:pt x="275005" y="421481"/>
                  <a:pt x="287387" y="437674"/>
                </a:cubicBezTo>
                <a:lnTo>
                  <a:pt x="188327" y="537686"/>
                </a:lnTo>
                <a:cubicBezTo>
                  <a:pt x="158800" y="520541"/>
                  <a:pt x="120700" y="524351"/>
                  <a:pt x="95935" y="549116"/>
                </a:cubicBezTo>
                <a:cubicBezTo>
                  <a:pt x="66407" y="578644"/>
                  <a:pt x="66407" y="627221"/>
                  <a:pt x="95935" y="656749"/>
                </a:cubicBezTo>
                <a:cubicBezTo>
                  <a:pt x="125462" y="686276"/>
                  <a:pt x="174040" y="686276"/>
                  <a:pt x="203567" y="656749"/>
                </a:cubicBezTo>
                <a:cubicBezTo>
                  <a:pt x="228332" y="631984"/>
                  <a:pt x="232142" y="593884"/>
                  <a:pt x="214997" y="564356"/>
                </a:cubicBezTo>
                <a:lnTo>
                  <a:pt x="315962" y="463391"/>
                </a:lnTo>
                <a:cubicBezTo>
                  <a:pt x="330250" y="471964"/>
                  <a:pt x="346442" y="476726"/>
                  <a:pt x="363587" y="476726"/>
                </a:cubicBezTo>
                <a:cubicBezTo>
                  <a:pt x="364540" y="476726"/>
                  <a:pt x="364540" y="476726"/>
                  <a:pt x="365492" y="476726"/>
                </a:cubicBezTo>
                <a:cubicBezTo>
                  <a:pt x="366445" y="476726"/>
                  <a:pt x="366445" y="476726"/>
                  <a:pt x="367397" y="476726"/>
                </a:cubicBezTo>
                <a:cubicBezTo>
                  <a:pt x="384542" y="476726"/>
                  <a:pt x="400735" y="471964"/>
                  <a:pt x="415022" y="463391"/>
                </a:cubicBezTo>
                <a:lnTo>
                  <a:pt x="515987" y="564356"/>
                </a:lnTo>
                <a:cubicBezTo>
                  <a:pt x="498842" y="593884"/>
                  <a:pt x="502652" y="631984"/>
                  <a:pt x="527417" y="657701"/>
                </a:cubicBezTo>
                <a:cubicBezTo>
                  <a:pt x="556945" y="687229"/>
                  <a:pt x="605522" y="687229"/>
                  <a:pt x="635050" y="657701"/>
                </a:cubicBezTo>
                <a:cubicBezTo>
                  <a:pt x="664577" y="628174"/>
                  <a:pt x="664577" y="579596"/>
                  <a:pt x="635050" y="550069"/>
                </a:cubicBezTo>
                <a:cubicBezTo>
                  <a:pt x="610285" y="525304"/>
                  <a:pt x="572185" y="521494"/>
                  <a:pt x="542657" y="538639"/>
                </a:cubicBezTo>
                <a:lnTo>
                  <a:pt x="443597" y="438626"/>
                </a:lnTo>
                <a:cubicBezTo>
                  <a:pt x="455980" y="422434"/>
                  <a:pt x="462647" y="403384"/>
                  <a:pt x="462647" y="381476"/>
                </a:cubicBezTo>
                <a:cubicBezTo>
                  <a:pt x="462647" y="377666"/>
                  <a:pt x="462647" y="372904"/>
                  <a:pt x="461695" y="369094"/>
                </a:cubicBezTo>
                <a:lnTo>
                  <a:pt x="587425" y="317659"/>
                </a:lnTo>
                <a:cubicBezTo>
                  <a:pt x="607427" y="344329"/>
                  <a:pt x="644575" y="355759"/>
                  <a:pt x="676960" y="342424"/>
                </a:cubicBezTo>
                <a:cubicBezTo>
                  <a:pt x="715060" y="325279"/>
                  <a:pt x="734110" y="281464"/>
                  <a:pt x="717917" y="242411"/>
                </a:cubicBezTo>
                <a:close/>
              </a:path>
            </a:pathLst>
          </a:custGeom>
          <a:solidFill>
            <a:schemeClr val="accent3">
              <a:lumMod val="60000"/>
              <a:lumOff val="40000"/>
            </a:schemeClr>
          </a:solidFill>
          <a:ln w="9525" cap="flat">
            <a:noFill/>
            <a:prstDash val="solid"/>
            <a:miter/>
          </a:ln>
        </p:spPr>
        <p:txBody>
          <a:bodyPr rtlCol="0" anchor="ctr"/>
          <a:lstStyle/>
          <a:p>
            <a:endParaRPr lang="el-GR"/>
          </a:p>
        </p:txBody>
      </p:sp>
      <p:cxnSp>
        <p:nvCxnSpPr>
          <p:cNvPr id="12" name="Ευθεία γραμμή σύνδεσης 11">
            <a:extLst>
              <a:ext uri="{FF2B5EF4-FFF2-40B4-BE49-F238E27FC236}">
                <a16:creationId xmlns="" xmlns:a16="http://schemas.microsoft.com/office/drawing/2014/main" id="{D6F53B4A-661D-4BD3-A299-3DAE022EDEF7}"/>
              </a:ext>
            </a:extLst>
          </p:cNvPr>
          <p:cNvCxnSpPr>
            <a:cxnSpLocks/>
          </p:cNvCxnSpPr>
          <p:nvPr/>
        </p:nvCxnSpPr>
        <p:spPr>
          <a:xfrm>
            <a:off x="5792478" y="1757907"/>
            <a:ext cx="1609089" cy="1700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 xmlns:a16="http://schemas.microsoft.com/office/drawing/2014/main" id="{D2CCC0DD-ADBE-49AC-818C-9448EFF56F7D}"/>
              </a:ext>
            </a:extLst>
          </p:cNvPr>
          <p:cNvCxnSpPr>
            <a:cxnSpLocks/>
          </p:cNvCxnSpPr>
          <p:nvPr/>
        </p:nvCxnSpPr>
        <p:spPr>
          <a:xfrm>
            <a:off x="5805357" y="1783665"/>
            <a:ext cx="2523664" cy="16247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 xmlns:a16="http://schemas.microsoft.com/office/drawing/2014/main" id="{A95F8C33-AC51-4940-9219-A483DCA0C35A}"/>
              </a:ext>
            </a:extLst>
          </p:cNvPr>
          <p:cNvCxnSpPr>
            <a:cxnSpLocks/>
          </p:cNvCxnSpPr>
          <p:nvPr/>
        </p:nvCxnSpPr>
        <p:spPr>
          <a:xfrm>
            <a:off x="5818236" y="1770786"/>
            <a:ext cx="3661220" cy="17661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a:extLst>
              <a:ext uri="{FF2B5EF4-FFF2-40B4-BE49-F238E27FC236}">
                <a16:creationId xmlns="" xmlns:a16="http://schemas.microsoft.com/office/drawing/2014/main" id="{85B1D32E-9E5D-424B-B83D-F0CECD58EC70}"/>
              </a:ext>
            </a:extLst>
          </p:cNvPr>
          <p:cNvCxnSpPr>
            <a:cxnSpLocks/>
          </p:cNvCxnSpPr>
          <p:nvPr/>
        </p:nvCxnSpPr>
        <p:spPr>
          <a:xfrm flipV="1">
            <a:off x="4484138" y="1833963"/>
            <a:ext cx="4310383" cy="16130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Ευθεία γραμμή σύνδεσης 67">
            <a:extLst>
              <a:ext uri="{FF2B5EF4-FFF2-40B4-BE49-F238E27FC236}">
                <a16:creationId xmlns="" xmlns:a16="http://schemas.microsoft.com/office/drawing/2014/main" id="{1CC34DA1-48A9-4D60-885B-13AA72A617E5}"/>
              </a:ext>
            </a:extLst>
          </p:cNvPr>
          <p:cNvCxnSpPr>
            <a:cxnSpLocks/>
            <a:stCxn id="57" idx="2"/>
          </p:cNvCxnSpPr>
          <p:nvPr/>
        </p:nvCxnSpPr>
        <p:spPr>
          <a:xfrm>
            <a:off x="8781422" y="1827524"/>
            <a:ext cx="698034" cy="17093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Ευθεία γραμμή σύνδεσης 69">
            <a:extLst>
              <a:ext uri="{FF2B5EF4-FFF2-40B4-BE49-F238E27FC236}">
                <a16:creationId xmlns="" xmlns:a16="http://schemas.microsoft.com/office/drawing/2014/main" id="{745CFDBD-F4F2-4CAD-A02A-7D2815D60816}"/>
              </a:ext>
            </a:extLst>
          </p:cNvPr>
          <p:cNvCxnSpPr>
            <a:cxnSpLocks/>
          </p:cNvCxnSpPr>
          <p:nvPr/>
        </p:nvCxnSpPr>
        <p:spPr>
          <a:xfrm flipH="1">
            <a:off x="8326170" y="1846814"/>
            <a:ext cx="455252" cy="15616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Ευθεία γραμμή σύνδεσης 72">
            <a:extLst>
              <a:ext uri="{FF2B5EF4-FFF2-40B4-BE49-F238E27FC236}">
                <a16:creationId xmlns="" xmlns:a16="http://schemas.microsoft.com/office/drawing/2014/main" id="{D1CFEE5D-43FF-4D7D-BCB4-92397C97FCD6}"/>
              </a:ext>
            </a:extLst>
          </p:cNvPr>
          <p:cNvCxnSpPr/>
          <p:nvPr/>
        </p:nvCxnSpPr>
        <p:spPr>
          <a:xfrm flipH="1">
            <a:off x="7401567" y="1846814"/>
            <a:ext cx="1379855" cy="16002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Ευθεία γραμμή σύνδεσης 74">
            <a:extLst>
              <a:ext uri="{FF2B5EF4-FFF2-40B4-BE49-F238E27FC236}">
                <a16:creationId xmlns="" xmlns:a16="http://schemas.microsoft.com/office/drawing/2014/main" id="{CC895D43-3A07-4D7C-AB05-4CEE1CAF6B98}"/>
              </a:ext>
            </a:extLst>
          </p:cNvPr>
          <p:cNvCxnSpPr/>
          <p:nvPr/>
        </p:nvCxnSpPr>
        <p:spPr>
          <a:xfrm flipH="1">
            <a:off x="6476964" y="1846814"/>
            <a:ext cx="2304458" cy="16901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a:extLst>
              <a:ext uri="{FF2B5EF4-FFF2-40B4-BE49-F238E27FC236}">
                <a16:creationId xmlns="" xmlns:a16="http://schemas.microsoft.com/office/drawing/2014/main" id="{BA83BF53-62F4-408E-902D-08B8D2E96616}"/>
              </a:ext>
            </a:extLst>
          </p:cNvPr>
          <p:cNvCxnSpPr>
            <a:cxnSpLocks/>
          </p:cNvCxnSpPr>
          <p:nvPr/>
        </p:nvCxnSpPr>
        <p:spPr>
          <a:xfrm flipH="1">
            <a:off x="5480969" y="1833963"/>
            <a:ext cx="3300453" cy="17029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328528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2000" y="432000"/>
            <a:ext cx="11340000" cy="432000"/>
          </a:xfrm>
        </p:spPr>
        <p:txBody>
          <a:bodyPr rtlCol="0"/>
          <a:lstStyle/>
          <a:p>
            <a:pPr algn="ctr"/>
            <a:r>
              <a:rPr lang="el-GR" b="1" dirty="0">
                <a:solidFill>
                  <a:schemeClr val="tx1">
                    <a:lumMod val="65000"/>
                    <a:lumOff val="35000"/>
                  </a:schemeClr>
                </a:solidFill>
              </a:rPr>
              <a:t>Βασικά στοιχεία  προσδιορισμού της οργανωτικής δομής</a:t>
            </a:r>
            <a:br>
              <a:rPr lang="el-GR" b="1" dirty="0">
                <a:solidFill>
                  <a:schemeClr val="tx1">
                    <a:lumMod val="65000"/>
                    <a:lumOff val="35000"/>
                  </a:schemeClr>
                </a:solidFill>
              </a:rPr>
            </a:br>
            <a:endParaRPr lang="el-GR" b="1" dirty="0">
              <a:solidFill>
                <a:schemeClr val="tx1">
                  <a:lumMod val="65000"/>
                  <a:lumOff val="35000"/>
                </a:schemeClr>
              </a:solidFill>
            </a:endParaRPr>
          </a:p>
        </p:txBody>
      </p:sp>
      <p:pic>
        <p:nvPicPr>
          <p:cNvPr id="26" name="Θέση εικόνας 25" descr="Κοντινή εικόνα εσωτερικού υλικού δόμησης"/>
          <p:cNvPicPr>
            <a:picLocks noGrp="1" noChangeAspect="1"/>
          </p:cNvPicPr>
          <p:nvPr>
            <p:ph type="pic" sz="quarter" idx="41"/>
          </p:nvPr>
        </p:nvPicPr>
        <p:blipFill>
          <a:blip r:embed="rId3"/>
          <a:stretch>
            <a:fillRect/>
          </a:stretch>
        </p:blipFill>
        <p:spPr>
          <a:xfrm>
            <a:off x="683800" y="1981486"/>
            <a:ext cx="1476000" cy="1476000"/>
          </a:xfrm>
        </p:spPr>
      </p:pic>
      <p:sp>
        <p:nvSpPr>
          <p:cNvPr id="5" name="Θέση κειμένου 4"/>
          <p:cNvSpPr>
            <a:spLocks noGrp="1"/>
          </p:cNvSpPr>
          <p:nvPr>
            <p:ph type="body" sz="quarter" idx="17"/>
          </p:nvPr>
        </p:nvSpPr>
        <p:spPr/>
        <p:txBody>
          <a:bodyPr rtlCol="0"/>
          <a:lstStyle/>
          <a:p>
            <a:r>
              <a:rPr lang="el-GR" dirty="0"/>
              <a:t>Λειτουργικός πυρήνας</a:t>
            </a:r>
          </a:p>
        </p:txBody>
      </p:sp>
      <p:pic>
        <p:nvPicPr>
          <p:cNvPr id="28" name="Θέση εικόνας 27" descr="Μολύβι επάνω σε σχέδιο κτιρίου"/>
          <p:cNvPicPr>
            <a:picLocks noGrp="1" noChangeAspect="1"/>
          </p:cNvPicPr>
          <p:nvPr>
            <p:ph type="pic" sz="quarter" idx="42"/>
          </p:nvPr>
        </p:nvPicPr>
        <p:blipFill>
          <a:blip r:embed="rId4"/>
          <a:stretch>
            <a:fillRect/>
          </a:stretch>
        </p:blipFill>
        <p:spPr>
          <a:xfrm>
            <a:off x="3023850" y="1981486"/>
            <a:ext cx="1476000" cy="1476000"/>
          </a:xfrm>
        </p:spPr>
      </p:pic>
      <p:pic>
        <p:nvPicPr>
          <p:cNvPr id="40" name="Γραφικό 39" descr="Βιβλία"/>
          <p:cNvPicPr>
            <a:picLocks noChangeAspect="1"/>
          </p:cNvPicPr>
          <p:nvPr/>
        </p:nvPicPr>
        <p:blipFill>
          <a:blip r:embed="rId5"/>
          <a:stretch>
            <a:fillRect/>
          </a:stretch>
        </p:blipFill>
        <p:spPr>
          <a:xfrm>
            <a:off x="5111894" y="897705"/>
            <a:ext cx="687003" cy="687003"/>
          </a:xfrm>
          <a:prstGeom prst="rect">
            <a:avLst/>
          </a:prstGeom>
        </p:spPr>
      </p:pic>
      <p:sp>
        <p:nvSpPr>
          <p:cNvPr id="7" name="Θέση κειμένου 6"/>
          <p:cNvSpPr>
            <a:spLocks noGrp="1"/>
          </p:cNvSpPr>
          <p:nvPr>
            <p:ph type="body" sz="quarter" idx="33"/>
          </p:nvPr>
        </p:nvSpPr>
        <p:spPr>
          <a:xfrm>
            <a:off x="2835942" y="3971432"/>
            <a:ext cx="1851665" cy="360000"/>
          </a:xfrm>
        </p:spPr>
        <p:txBody>
          <a:bodyPr rtlCol="0"/>
          <a:lstStyle/>
          <a:p>
            <a:r>
              <a:rPr lang="el-GR" dirty="0"/>
              <a:t>Στρατηγική κορυφή</a:t>
            </a:r>
          </a:p>
        </p:txBody>
      </p:sp>
      <p:pic>
        <p:nvPicPr>
          <p:cNvPr id="30" name="Θέση εικόνας 29" descr="γωνιακή προβολή ουρανοξύστη από το έδαφος"/>
          <p:cNvPicPr>
            <a:picLocks noGrp="1" noChangeAspect="1"/>
          </p:cNvPicPr>
          <p:nvPr>
            <p:ph type="pic" sz="quarter" idx="43"/>
          </p:nvPr>
        </p:nvPicPr>
        <p:blipFill>
          <a:blip r:embed="rId6"/>
          <a:stretch>
            <a:fillRect/>
          </a:stretch>
        </p:blipFill>
        <p:spPr>
          <a:xfrm>
            <a:off x="5363900" y="1981485"/>
            <a:ext cx="1475999" cy="1475999"/>
          </a:xfrm>
        </p:spPr>
      </p:pic>
      <p:sp>
        <p:nvSpPr>
          <p:cNvPr id="9" name="Θέση κειμένου 8"/>
          <p:cNvSpPr>
            <a:spLocks noGrp="1"/>
          </p:cNvSpPr>
          <p:nvPr>
            <p:ph type="body" sz="quarter" idx="35"/>
          </p:nvPr>
        </p:nvSpPr>
        <p:spPr>
          <a:xfrm>
            <a:off x="5111750" y="3971290"/>
            <a:ext cx="1979930" cy="1339215"/>
          </a:xfrm>
        </p:spPr>
        <p:txBody>
          <a:bodyPr rtlCol="0"/>
          <a:lstStyle/>
          <a:p>
            <a:r>
              <a:rPr lang="el-GR" dirty="0"/>
              <a:t>Μεσαία διοικητικά στελέχη (μεσαία ιεραρχική γραμμή)</a:t>
            </a:r>
          </a:p>
        </p:txBody>
      </p:sp>
      <p:pic>
        <p:nvPicPr>
          <p:cNvPr id="32" name="Θέση εικόνας 31" descr="εναέρια προβολή δικτύου αυτοκινητοδρόμων σε μεγάλη πόλη"/>
          <p:cNvPicPr>
            <a:picLocks noGrp="1" noChangeAspect="1"/>
          </p:cNvPicPr>
          <p:nvPr>
            <p:ph type="pic" sz="quarter" idx="44"/>
          </p:nvPr>
        </p:nvPicPr>
        <p:blipFill>
          <a:blip r:embed="rId7"/>
          <a:stretch>
            <a:fillRect/>
          </a:stretch>
        </p:blipFill>
        <p:spPr>
          <a:xfrm>
            <a:off x="7703950" y="1981486"/>
            <a:ext cx="1476000" cy="1476000"/>
          </a:xfrm>
        </p:spPr>
      </p:pic>
      <p:pic>
        <p:nvPicPr>
          <p:cNvPr id="45" name="Γραφικό 44" descr="Φοίνικας"/>
          <p:cNvPicPr>
            <a:picLocks noChangeAspect="1"/>
          </p:cNvPicPr>
          <p:nvPr/>
        </p:nvPicPr>
        <p:blipFill>
          <a:blip r:embed="rId8"/>
          <a:stretch>
            <a:fillRect/>
          </a:stretch>
        </p:blipFill>
        <p:spPr>
          <a:xfrm>
            <a:off x="9834373" y="863355"/>
            <a:ext cx="755703" cy="755703"/>
          </a:xfrm>
          <a:prstGeom prst="rect">
            <a:avLst/>
          </a:prstGeom>
        </p:spPr>
      </p:pic>
      <p:sp>
        <p:nvSpPr>
          <p:cNvPr id="11" name="Θέση κειμένου 10"/>
          <p:cNvSpPr>
            <a:spLocks noGrp="1"/>
          </p:cNvSpPr>
          <p:nvPr>
            <p:ph type="body" sz="quarter" idx="37"/>
          </p:nvPr>
        </p:nvSpPr>
        <p:spPr/>
        <p:txBody>
          <a:bodyPr rtlCol="0"/>
          <a:lstStyle/>
          <a:p>
            <a:r>
              <a:rPr lang="el-GR" dirty="0"/>
              <a:t>Τεχνοδομή</a:t>
            </a:r>
          </a:p>
        </p:txBody>
      </p:sp>
      <p:pic>
        <p:nvPicPr>
          <p:cNvPr id="34" name="Θέση εικόνας 33" descr="εικόνα ουρανοξύστη διαμερισμάτων"/>
          <p:cNvPicPr>
            <a:picLocks noGrp="1" noChangeAspect="1"/>
          </p:cNvPicPr>
          <p:nvPr>
            <p:ph type="pic" sz="quarter" idx="45"/>
          </p:nvPr>
        </p:nvPicPr>
        <p:blipFill>
          <a:blip r:embed="rId9"/>
          <a:stretch>
            <a:fillRect/>
          </a:stretch>
        </p:blipFill>
        <p:spPr>
          <a:xfrm>
            <a:off x="10044000" y="1981486"/>
            <a:ext cx="1476000" cy="1476000"/>
          </a:xfrm>
        </p:spPr>
      </p:pic>
      <p:sp>
        <p:nvSpPr>
          <p:cNvPr id="13" name="Θέση κειμένου 12"/>
          <p:cNvSpPr>
            <a:spLocks noGrp="1"/>
          </p:cNvSpPr>
          <p:nvPr>
            <p:ph type="body" sz="quarter" idx="39"/>
          </p:nvPr>
        </p:nvSpPr>
        <p:spPr/>
        <p:txBody>
          <a:bodyPr rtlCol="0"/>
          <a:lstStyle/>
          <a:p>
            <a:r>
              <a:rPr lang="el-GR" dirty="0"/>
              <a:t>Προσωπικό υποστήριξης</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63</a:t>
            </a:fld>
            <a:endParaRPr lang="el-GR" dirty="0"/>
          </a:p>
        </p:txBody>
      </p:sp>
      <p:sp>
        <p:nvSpPr>
          <p:cNvPr id="15" name="Τίτλος 1"/>
          <p:cNvSpPr>
            <a:spLocks noGrp="1"/>
          </p:cNvSpPr>
          <p:nvPr/>
        </p:nvSpPr>
        <p:spPr>
          <a:xfrm>
            <a:off x="426000" y="1036788"/>
            <a:ext cx="11340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algn="ctr"/>
            <a:r>
              <a:rPr lang="el-GR" sz="1500" dirty="0"/>
              <a:t> </a:t>
            </a:r>
            <a:r>
              <a:rPr lang="el-GR" sz="1800" dirty="0">
                <a:latin typeface="+mn-lt"/>
                <a:ea typeface="+mn-ea"/>
                <a:cs typeface="+mn-cs"/>
              </a:rPr>
              <a:t>Ο </a:t>
            </a:r>
            <a:r>
              <a:rPr lang="el-GR" sz="1800" dirty="0" err="1">
                <a:latin typeface="+mn-lt"/>
                <a:ea typeface="+mn-ea"/>
                <a:cs typeface="+mn-cs"/>
              </a:rPr>
              <a:t>Henry</a:t>
            </a:r>
            <a:r>
              <a:rPr lang="el-GR" sz="1800" dirty="0">
                <a:latin typeface="+mn-lt"/>
                <a:ea typeface="+mn-ea"/>
                <a:cs typeface="+mn-cs"/>
              </a:rPr>
              <a:t> </a:t>
            </a:r>
            <a:r>
              <a:rPr lang="el-GR" sz="1800" dirty="0" err="1">
                <a:latin typeface="+mn-lt"/>
                <a:ea typeface="+mn-ea"/>
                <a:cs typeface="+mn-cs"/>
              </a:rPr>
              <a:t>Mintzberg</a:t>
            </a:r>
            <a:r>
              <a:rPr lang="el-GR" sz="1800" dirty="0">
                <a:latin typeface="+mn-lt"/>
                <a:ea typeface="+mn-ea"/>
                <a:cs typeface="+mn-cs"/>
              </a:rPr>
              <a:t> στην προσπάθειά του να συνθέσει τις διάφορες θεωρητικές συνεισφορές για την εξέλιξη της δομής των οργανώσεων, κατέληξε στο συμπέρασμα ότι τα κατωτέρω πέντε βασικά στοιχεία προσδιορίζουν την οργανωτική δομή:</a:t>
            </a:r>
          </a:p>
        </p:txBody>
      </p:sp>
      <p:sp>
        <p:nvSpPr>
          <p:cNvPr id="55"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pSp>
        <p:nvGrpSpPr>
          <p:cNvPr id="64" name="Γραφικό 62" descr="Ομάδα">
            <a:extLst>
              <a:ext uri="{FF2B5EF4-FFF2-40B4-BE49-F238E27FC236}">
                <a16:creationId xmlns="" xmlns:a16="http://schemas.microsoft.com/office/drawing/2014/main" id="{C57FC235-CA9A-4423-8674-D4F105DC9F12}"/>
              </a:ext>
            </a:extLst>
          </p:cNvPr>
          <p:cNvGrpSpPr/>
          <p:nvPr/>
        </p:nvGrpSpPr>
        <p:grpSpPr>
          <a:xfrm>
            <a:off x="10452073" y="2386590"/>
            <a:ext cx="752702" cy="736743"/>
            <a:chOff x="5638800" y="2971800"/>
            <a:chExt cx="914400" cy="914400"/>
          </a:xfrm>
          <a:solidFill>
            <a:schemeClr val="bg1"/>
          </a:solidFill>
        </p:grpSpPr>
        <p:sp>
          <p:nvSpPr>
            <p:cNvPr id="65" name="Ελεύθερη σχεδίαση: Σχήμα 64">
              <a:extLst>
                <a:ext uri="{FF2B5EF4-FFF2-40B4-BE49-F238E27FC236}">
                  <a16:creationId xmlns="" xmlns:a16="http://schemas.microsoft.com/office/drawing/2014/main" id="{7B17E397-8F20-4217-9729-559348F4B649}"/>
                </a:ext>
              </a:extLst>
            </p:cNvPr>
            <p:cNvSpPr/>
            <p:nvPr/>
          </p:nvSpPr>
          <p:spPr>
            <a:xfrm>
              <a:off x="626030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66" name="Ελεύθερη σχεδίαση: Σχήμα 65">
              <a:extLst>
                <a:ext uri="{FF2B5EF4-FFF2-40B4-BE49-F238E27FC236}">
                  <a16:creationId xmlns="" xmlns:a16="http://schemas.microsoft.com/office/drawing/2014/main" id="{CF0AB95F-222C-498C-BA22-36B12E3AD5E3}"/>
                </a:ext>
              </a:extLst>
            </p:cNvPr>
            <p:cNvSpPr/>
            <p:nvPr/>
          </p:nvSpPr>
          <p:spPr>
            <a:xfrm>
              <a:off x="578405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67" name="Ελεύθερη σχεδίαση: Σχήμα 66">
              <a:extLst>
                <a:ext uri="{FF2B5EF4-FFF2-40B4-BE49-F238E27FC236}">
                  <a16:creationId xmlns="" xmlns:a16="http://schemas.microsoft.com/office/drawing/2014/main" id="{1FB081D2-1D67-476A-B692-6B85545356A7}"/>
                </a:ext>
              </a:extLst>
            </p:cNvPr>
            <p:cNvSpPr/>
            <p:nvPr/>
          </p:nvSpPr>
          <p:spPr>
            <a:xfrm>
              <a:off x="6022181"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68" name="Ελεύθερη σχεδίαση: Σχήμα 67">
              <a:extLst>
                <a:ext uri="{FF2B5EF4-FFF2-40B4-BE49-F238E27FC236}">
                  <a16:creationId xmlns="" xmlns:a16="http://schemas.microsoft.com/office/drawing/2014/main" id="{163901E7-DDBB-49B0-BA3D-00F898125445}"/>
                </a:ext>
              </a:extLst>
            </p:cNvPr>
            <p:cNvSpPr/>
            <p:nvPr/>
          </p:nvSpPr>
          <p:spPr>
            <a:xfrm>
              <a:off x="5920250" y="3205639"/>
              <a:ext cx="352425" cy="600075"/>
            </a:xfrm>
            <a:custGeom>
              <a:avLst/>
              <a:gdLst>
                <a:gd name="connsiteX0" fmla="*/ 345295 w 352425"/>
                <a:gd name="connsiteY0" fmla="*/ 230981 h 600075"/>
                <a:gd name="connsiteX1" fmla="*/ 302432 w 352425"/>
                <a:gd name="connsiteY1" fmla="*/ 72866 h 600075"/>
                <a:gd name="connsiteX2" fmla="*/ 293860 w 352425"/>
                <a:gd name="connsiteY2" fmla="*/ 57626 h 600075"/>
                <a:gd name="connsiteX3" fmla="*/ 228137 w 352425"/>
                <a:gd name="connsiteY3" fmla="*/ 15716 h 600075"/>
                <a:gd name="connsiteX4" fmla="*/ 176702 w 352425"/>
                <a:gd name="connsiteY4" fmla="*/ 7144 h 600075"/>
                <a:gd name="connsiteX5" fmla="*/ 125267 w 352425"/>
                <a:gd name="connsiteY5" fmla="*/ 15716 h 600075"/>
                <a:gd name="connsiteX6" fmla="*/ 59545 w 352425"/>
                <a:gd name="connsiteY6" fmla="*/ 57626 h 600075"/>
                <a:gd name="connsiteX7" fmla="*/ 50972 w 352425"/>
                <a:gd name="connsiteY7" fmla="*/ 72866 h 600075"/>
                <a:gd name="connsiteX8" fmla="*/ 8110 w 352425"/>
                <a:gd name="connsiteY8" fmla="*/ 230981 h 600075"/>
                <a:gd name="connsiteX9" fmla="*/ 28112 w 352425"/>
                <a:gd name="connsiteY9" fmla="*/ 267176 h 600075"/>
                <a:gd name="connsiteX10" fmla="*/ 35732 w 352425"/>
                <a:gd name="connsiteY10" fmla="*/ 268129 h 600075"/>
                <a:gd name="connsiteX11" fmla="*/ 63355 w 352425"/>
                <a:gd name="connsiteY11" fmla="*/ 247174 h 600075"/>
                <a:gd name="connsiteX12" fmla="*/ 101455 w 352425"/>
                <a:gd name="connsiteY12" fmla="*/ 108109 h 600075"/>
                <a:gd name="connsiteX13" fmla="*/ 101455 w 352425"/>
                <a:gd name="connsiteY13" fmla="*/ 592931 h 600075"/>
                <a:gd name="connsiteX14" fmla="*/ 158605 w 352425"/>
                <a:gd name="connsiteY14" fmla="*/ 592931 h 600075"/>
                <a:gd name="connsiteX15" fmla="*/ 158605 w 352425"/>
                <a:gd name="connsiteY15" fmla="*/ 320516 h 600075"/>
                <a:gd name="connsiteX16" fmla="*/ 196705 w 352425"/>
                <a:gd name="connsiteY16" fmla="*/ 320516 h 600075"/>
                <a:gd name="connsiteX17" fmla="*/ 196705 w 352425"/>
                <a:gd name="connsiteY17" fmla="*/ 591979 h 600075"/>
                <a:gd name="connsiteX18" fmla="*/ 253855 w 352425"/>
                <a:gd name="connsiteY18" fmla="*/ 591979 h 600075"/>
                <a:gd name="connsiteX19" fmla="*/ 253855 w 352425"/>
                <a:gd name="connsiteY19" fmla="*/ 108109 h 600075"/>
                <a:gd name="connsiteX20" fmla="*/ 291955 w 352425"/>
                <a:gd name="connsiteY20" fmla="*/ 247174 h 600075"/>
                <a:gd name="connsiteX21" fmla="*/ 319577 w 352425"/>
                <a:gd name="connsiteY21" fmla="*/ 268129 h 600075"/>
                <a:gd name="connsiteX22" fmla="*/ 327197 w 352425"/>
                <a:gd name="connsiteY22" fmla="*/ 267176 h 600075"/>
                <a:gd name="connsiteX23" fmla="*/ 345295 w 352425"/>
                <a:gd name="connsiteY23"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425" h="600075">
                  <a:moveTo>
                    <a:pt x="345295" y="230981"/>
                  </a:moveTo>
                  <a:lnTo>
                    <a:pt x="302432" y="72866"/>
                  </a:lnTo>
                  <a:cubicBezTo>
                    <a:pt x="300527" y="67151"/>
                    <a:pt x="297670" y="61436"/>
                    <a:pt x="293860" y="57626"/>
                  </a:cubicBezTo>
                  <a:cubicBezTo>
                    <a:pt x="275762" y="38576"/>
                    <a:pt x="252902" y="24289"/>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0981"/>
                  </a:lnTo>
                  <a:cubicBezTo>
                    <a:pt x="4300" y="246221"/>
                    <a:pt x="11920" y="263366"/>
                    <a:pt x="28112" y="267176"/>
                  </a:cubicBezTo>
                  <a:cubicBezTo>
                    <a:pt x="30970" y="268129"/>
                    <a:pt x="32875" y="268129"/>
                    <a:pt x="35732" y="268129"/>
                  </a:cubicBezTo>
                  <a:cubicBezTo>
                    <a:pt x="48115" y="268129"/>
                    <a:pt x="59545" y="259556"/>
                    <a:pt x="63355" y="247174"/>
                  </a:cubicBezTo>
                  <a:lnTo>
                    <a:pt x="101455" y="108109"/>
                  </a:lnTo>
                  <a:lnTo>
                    <a:pt x="101455" y="592931"/>
                  </a:lnTo>
                  <a:lnTo>
                    <a:pt x="158605" y="592931"/>
                  </a:lnTo>
                  <a:lnTo>
                    <a:pt x="158605" y="320516"/>
                  </a:lnTo>
                  <a:lnTo>
                    <a:pt x="196705" y="320516"/>
                  </a:lnTo>
                  <a:lnTo>
                    <a:pt x="196705" y="591979"/>
                  </a:lnTo>
                  <a:lnTo>
                    <a:pt x="253855" y="591979"/>
                  </a:lnTo>
                  <a:lnTo>
                    <a:pt x="253855" y="108109"/>
                  </a:lnTo>
                  <a:lnTo>
                    <a:pt x="291955" y="247174"/>
                  </a:lnTo>
                  <a:cubicBezTo>
                    <a:pt x="295765" y="259556"/>
                    <a:pt x="307195" y="268129"/>
                    <a:pt x="319577" y="268129"/>
                  </a:cubicBezTo>
                  <a:cubicBezTo>
                    <a:pt x="322435" y="268129"/>
                    <a:pt x="324340" y="268129"/>
                    <a:pt x="327197" y="267176"/>
                  </a:cubicBezTo>
                  <a:cubicBezTo>
                    <a:pt x="340532" y="263366"/>
                    <a:pt x="349105" y="246221"/>
                    <a:pt x="345295" y="230981"/>
                  </a:cubicBezTo>
                  <a:close/>
                </a:path>
              </a:pathLst>
            </a:custGeom>
            <a:grpFill/>
            <a:ln w="9525" cap="flat">
              <a:noFill/>
              <a:prstDash val="solid"/>
              <a:miter/>
            </a:ln>
          </p:spPr>
          <p:txBody>
            <a:bodyPr rtlCol="0" anchor="ctr"/>
            <a:lstStyle/>
            <a:p>
              <a:endParaRPr lang="el-GR"/>
            </a:p>
          </p:txBody>
        </p:sp>
        <p:sp>
          <p:nvSpPr>
            <p:cNvPr id="69" name="Ελεύθερη σχεδίαση: Σχήμα 68">
              <a:extLst>
                <a:ext uri="{FF2B5EF4-FFF2-40B4-BE49-F238E27FC236}">
                  <a16:creationId xmlns="" xmlns:a16="http://schemas.microsoft.com/office/drawing/2014/main" id="{607B2CF5-0130-4486-BF66-0EDF6AF38808}"/>
                </a:ext>
              </a:extLst>
            </p:cNvPr>
            <p:cNvSpPr/>
            <p:nvPr/>
          </p:nvSpPr>
          <p:spPr>
            <a:xfrm>
              <a:off x="5680220" y="3204686"/>
              <a:ext cx="285750" cy="600075"/>
            </a:xfrm>
            <a:custGeom>
              <a:avLst/>
              <a:gdLst>
                <a:gd name="connsiteX0" fmla="*/ 228137 w 285750"/>
                <a:gd name="connsiteY0" fmla="*/ 227171 h 600075"/>
                <a:gd name="connsiteX1" fmla="*/ 271000 w 285750"/>
                <a:gd name="connsiteY1" fmla="*/ 69056 h 600075"/>
                <a:gd name="connsiteX2" fmla="*/ 282430 w 285750"/>
                <a:gd name="connsiteY2" fmla="*/ 46196 h 600075"/>
                <a:gd name="connsiteX3" fmla="*/ 228137 w 285750"/>
                <a:gd name="connsiteY3" fmla="*/ 15716 h 600075"/>
                <a:gd name="connsiteX4" fmla="*/ 176702 w 285750"/>
                <a:gd name="connsiteY4" fmla="*/ 7144 h 600075"/>
                <a:gd name="connsiteX5" fmla="*/ 125267 w 285750"/>
                <a:gd name="connsiteY5" fmla="*/ 15716 h 600075"/>
                <a:gd name="connsiteX6" fmla="*/ 59545 w 285750"/>
                <a:gd name="connsiteY6" fmla="*/ 57626 h 600075"/>
                <a:gd name="connsiteX7" fmla="*/ 50972 w 285750"/>
                <a:gd name="connsiteY7" fmla="*/ 72866 h 600075"/>
                <a:gd name="connsiteX8" fmla="*/ 8110 w 285750"/>
                <a:gd name="connsiteY8" fmla="*/ 231934 h 600075"/>
                <a:gd name="connsiteX9" fmla="*/ 28112 w 285750"/>
                <a:gd name="connsiteY9" fmla="*/ 268129 h 600075"/>
                <a:gd name="connsiteX10" fmla="*/ 35732 w 285750"/>
                <a:gd name="connsiteY10" fmla="*/ 269081 h 600075"/>
                <a:gd name="connsiteX11" fmla="*/ 63355 w 285750"/>
                <a:gd name="connsiteY11" fmla="*/ 248126 h 600075"/>
                <a:gd name="connsiteX12" fmla="*/ 101455 w 285750"/>
                <a:gd name="connsiteY12" fmla="*/ 109061 h 600075"/>
                <a:gd name="connsiteX13" fmla="*/ 101455 w 285750"/>
                <a:gd name="connsiteY13" fmla="*/ 593884 h 600075"/>
                <a:gd name="connsiteX14" fmla="*/ 158605 w 285750"/>
                <a:gd name="connsiteY14" fmla="*/ 593884 h 600075"/>
                <a:gd name="connsiteX15" fmla="*/ 158605 w 285750"/>
                <a:gd name="connsiteY15" fmla="*/ 321469 h 600075"/>
                <a:gd name="connsiteX16" fmla="*/ 196705 w 285750"/>
                <a:gd name="connsiteY16" fmla="*/ 321469 h 600075"/>
                <a:gd name="connsiteX17" fmla="*/ 196705 w 285750"/>
                <a:gd name="connsiteY17" fmla="*/ 592931 h 600075"/>
                <a:gd name="connsiteX18" fmla="*/ 253855 w 285750"/>
                <a:gd name="connsiteY18" fmla="*/ 592931 h 600075"/>
                <a:gd name="connsiteX19" fmla="*/ 253855 w 285750"/>
                <a:gd name="connsiteY19" fmla="*/ 284321 h 600075"/>
                <a:gd name="connsiteX20" fmla="*/ 228137 w 285750"/>
                <a:gd name="connsiteY20" fmla="*/ 22717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28137" y="227171"/>
                  </a:moveTo>
                  <a:lnTo>
                    <a:pt x="271000" y="69056"/>
                  </a:lnTo>
                  <a:cubicBezTo>
                    <a:pt x="272905" y="60484"/>
                    <a:pt x="277667" y="52864"/>
                    <a:pt x="282430" y="46196"/>
                  </a:cubicBezTo>
                  <a:cubicBezTo>
                    <a:pt x="267190" y="32861"/>
                    <a:pt x="248140" y="22384"/>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1934"/>
                  </a:lnTo>
                  <a:cubicBezTo>
                    <a:pt x="4300" y="247174"/>
                    <a:pt x="11920" y="264319"/>
                    <a:pt x="28112" y="268129"/>
                  </a:cubicBezTo>
                  <a:cubicBezTo>
                    <a:pt x="30970" y="269081"/>
                    <a:pt x="32875" y="269081"/>
                    <a:pt x="35732" y="269081"/>
                  </a:cubicBezTo>
                  <a:cubicBezTo>
                    <a:pt x="48115" y="269081"/>
                    <a:pt x="59545" y="260509"/>
                    <a:pt x="63355" y="248126"/>
                  </a:cubicBezTo>
                  <a:lnTo>
                    <a:pt x="101455" y="109061"/>
                  </a:lnTo>
                  <a:lnTo>
                    <a:pt x="101455" y="593884"/>
                  </a:lnTo>
                  <a:lnTo>
                    <a:pt x="158605" y="593884"/>
                  </a:lnTo>
                  <a:lnTo>
                    <a:pt x="158605" y="321469"/>
                  </a:lnTo>
                  <a:lnTo>
                    <a:pt x="196705" y="321469"/>
                  </a:lnTo>
                  <a:lnTo>
                    <a:pt x="196705" y="592931"/>
                  </a:lnTo>
                  <a:lnTo>
                    <a:pt x="253855" y="592931"/>
                  </a:lnTo>
                  <a:lnTo>
                    <a:pt x="253855" y="284321"/>
                  </a:lnTo>
                  <a:cubicBezTo>
                    <a:pt x="233852" y="274796"/>
                    <a:pt x="222422" y="250984"/>
                    <a:pt x="228137" y="227171"/>
                  </a:cubicBezTo>
                  <a:close/>
                </a:path>
              </a:pathLst>
            </a:custGeom>
            <a:grpFill/>
            <a:ln w="9525" cap="flat">
              <a:noFill/>
              <a:prstDash val="solid"/>
              <a:miter/>
            </a:ln>
          </p:spPr>
          <p:txBody>
            <a:bodyPr rtlCol="0" anchor="ctr"/>
            <a:lstStyle/>
            <a:p>
              <a:endParaRPr lang="el-GR"/>
            </a:p>
          </p:txBody>
        </p:sp>
        <p:sp>
          <p:nvSpPr>
            <p:cNvPr id="70" name="Ελεύθερη σχεδίαση: Σχήμα 69">
              <a:extLst>
                <a:ext uri="{FF2B5EF4-FFF2-40B4-BE49-F238E27FC236}">
                  <a16:creationId xmlns="" xmlns:a16="http://schemas.microsoft.com/office/drawing/2014/main" id="{749A9D6E-99EE-41DC-9BCE-D09BF00AF56A}"/>
                </a:ext>
              </a:extLst>
            </p:cNvPr>
            <p:cNvSpPr/>
            <p:nvPr/>
          </p:nvSpPr>
          <p:spPr>
            <a:xfrm>
              <a:off x="6221254" y="3205639"/>
              <a:ext cx="285750" cy="600075"/>
            </a:xfrm>
            <a:custGeom>
              <a:avLst/>
              <a:gdLst>
                <a:gd name="connsiteX0" fmla="*/ 282416 w 285750"/>
                <a:gd name="connsiteY0" fmla="*/ 230981 h 600075"/>
                <a:gd name="connsiteX1" fmla="*/ 238601 w 285750"/>
                <a:gd name="connsiteY1" fmla="*/ 72866 h 600075"/>
                <a:gd name="connsiteX2" fmla="*/ 230029 w 285750"/>
                <a:gd name="connsiteY2" fmla="*/ 57626 h 600075"/>
                <a:gd name="connsiteX3" fmla="*/ 164306 w 285750"/>
                <a:gd name="connsiteY3" fmla="*/ 15716 h 600075"/>
                <a:gd name="connsiteX4" fmla="*/ 112871 w 285750"/>
                <a:gd name="connsiteY4" fmla="*/ 7144 h 600075"/>
                <a:gd name="connsiteX5" fmla="*/ 61436 w 285750"/>
                <a:gd name="connsiteY5" fmla="*/ 15716 h 600075"/>
                <a:gd name="connsiteX6" fmla="*/ 7144 w 285750"/>
                <a:gd name="connsiteY6" fmla="*/ 46196 h 600075"/>
                <a:gd name="connsiteX7" fmla="*/ 18574 w 285750"/>
                <a:gd name="connsiteY7" fmla="*/ 68104 h 600075"/>
                <a:gd name="connsiteX8" fmla="*/ 61436 w 285750"/>
                <a:gd name="connsiteY8" fmla="*/ 226219 h 600075"/>
                <a:gd name="connsiteX9" fmla="*/ 35719 w 285750"/>
                <a:gd name="connsiteY9" fmla="*/ 283369 h 600075"/>
                <a:gd name="connsiteX10" fmla="*/ 35719 w 285750"/>
                <a:gd name="connsiteY10" fmla="*/ 592931 h 600075"/>
                <a:gd name="connsiteX11" fmla="*/ 92869 w 285750"/>
                <a:gd name="connsiteY11" fmla="*/ 592931 h 600075"/>
                <a:gd name="connsiteX12" fmla="*/ 92869 w 285750"/>
                <a:gd name="connsiteY12" fmla="*/ 320516 h 600075"/>
                <a:gd name="connsiteX13" fmla="*/ 130969 w 285750"/>
                <a:gd name="connsiteY13" fmla="*/ 320516 h 600075"/>
                <a:gd name="connsiteX14" fmla="*/ 130969 w 285750"/>
                <a:gd name="connsiteY14" fmla="*/ 591979 h 600075"/>
                <a:gd name="connsiteX15" fmla="*/ 188119 w 285750"/>
                <a:gd name="connsiteY15" fmla="*/ 591979 h 600075"/>
                <a:gd name="connsiteX16" fmla="*/ 188119 w 285750"/>
                <a:gd name="connsiteY16" fmla="*/ 108109 h 600075"/>
                <a:gd name="connsiteX17" fmla="*/ 226219 w 285750"/>
                <a:gd name="connsiteY17" fmla="*/ 247174 h 600075"/>
                <a:gd name="connsiteX18" fmla="*/ 253841 w 285750"/>
                <a:gd name="connsiteY18" fmla="*/ 268129 h 600075"/>
                <a:gd name="connsiteX19" fmla="*/ 261461 w 285750"/>
                <a:gd name="connsiteY19" fmla="*/ 267176 h 600075"/>
                <a:gd name="connsiteX20" fmla="*/ 282416 w 285750"/>
                <a:gd name="connsiteY20"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82416" y="230981"/>
                  </a:moveTo>
                  <a:lnTo>
                    <a:pt x="238601" y="72866"/>
                  </a:lnTo>
                  <a:cubicBezTo>
                    <a:pt x="236696" y="67151"/>
                    <a:pt x="233839" y="61436"/>
                    <a:pt x="230029" y="57626"/>
                  </a:cubicBezTo>
                  <a:cubicBezTo>
                    <a:pt x="211931" y="38576"/>
                    <a:pt x="189071" y="24289"/>
                    <a:pt x="164306" y="15716"/>
                  </a:cubicBezTo>
                  <a:cubicBezTo>
                    <a:pt x="148114" y="10001"/>
                    <a:pt x="130969" y="7144"/>
                    <a:pt x="112871" y="7144"/>
                  </a:cubicBezTo>
                  <a:cubicBezTo>
                    <a:pt x="94774" y="7144"/>
                    <a:pt x="77629" y="10001"/>
                    <a:pt x="61436" y="15716"/>
                  </a:cubicBezTo>
                  <a:cubicBezTo>
                    <a:pt x="41434" y="22384"/>
                    <a:pt x="23336" y="32861"/>
                    <a:pt x="7144" y="46196"/>
                  </a:cubicBezTo>
                  <a:cubicBezTo>
                    <a:pt x="12859" y="52864"/>
                    <a:pt x="16669" y="60484"/>
                    <a:pt x="18574" y="68104"/>
                  </a:cubicBezTo>
                  <a:lnTo>
                    <a:pt x="61436" y="226219"/>
                  </a:lnTo>
                  <a:cubicBezTo>
                    <a:pt x="68104" y="250031"/>
                    <a:pt x="55721" y="273844"/>
                    <a:pt x="35719" y="283369"/>
                  </a:cubicBezTo>
                  <a:lnTo>
                    <a:pt x="35719" y="592931"/>
                  </a:lnTo>
                  <a:lnTo>
                    <a:pt x="92869" y="592931"/>
                  </a:lnTo>
                  <a:lnTo>
                    <a:pt x="92869" y="320516"/>
                  </a:lnTo>
                  <a:lnTo>
                    <a:pt x="130969" y="320516"/>
                  </a:lnTo>
                  <a:lnTo>
                    <a:pt x="130969" y="591979"/>
                  </a:lnTo>
                  <a:lnTo>
                    <a:pt x="188119" y="591979"/>
                  </a:lnTo>
                  <a:lnTo>
                    <a:pt x="188119" y="108109"/>
                  </a:lnTo>
                  <a:lnTo>
                    <a:pt x="226219" y="247174"/>
                  </a:lnTo>
                  <a:cubicBezTo>
                    <a:pt x="230029" y="259556"/>
                    <a:pt x="241459" y="268129"/>
                    <a:pt x="253841" y="268129"/>
                  </a:cubicBezTo>
                  <a:cubicBezTo>
                    <a:pt x="256699" y="268129"/>
                    <a:pt x="258604" y="268129"/>
                    <a:pt x="261461" y="267176"/>
                  </a:cubicBezTo>
                  <a:cubicBezTo>
                    <a:pt x="277654" y="263366"/>
                    <a:pt x="286226" y="246221"/>
                    <a:pt x="282416" y="230981"/>
                  </a:cubicBezTo>
                  <a:close/>
                </a:path>
              </a:pathLst>
            </a:custGeom>
            <a:grpFill/>
            <a:ln w="9525" cap="flat">
              <a:noFill/>
              <a:prstDash val="solid"/>
              <a:miter/>
            </a:ln>
          </p:spPr>
          <p:txBody>
            <a:bodyPr rtlCol="0" anchor="ctr"/>
            <a:lstStyle/>
            <a:p>
              <a:endParaRPr lang="el-GR"/>
            </a:p>
          </p:txBody>
        </p:sp>
      </p:grpSp>
      <p:grpSp>
        <p:nvGrpSpPr>
          <p:cNvPr id="20" name="Γραφικό 7" descr="Σύσκεψη">
            <a:extLst>
              <a:ext uri="{FF2B5EF4-FFF2-40B4-BE49-F238E27FC236}">
                <a16:creationId xmlns="" xmlns:a16="http://schemas.microsoft.com/office/drawing/2014/main" id="{11982D21-1EE7-433E-8654-979CC8D5DDC4}"/>
              </a:ext>
            </a:extLst>
          </p:cNvPr>
          <p:cNvGrpSpPr/>
          <p:nvPr/>
        </p:nvGrpSpPr>
        <p:grpSpPr>
          <a:xfrm>
            <a:off x="5644700" y="2275269"/>
            <a:ext cx="914400" cy="914400"/>
            <a:chOff x="5638800" y="2971800"/>
            <a:chExt cx="914400" cy="914400"/>
          </a:xfrm>
          <a:solidFill>
            <a:schemeClr val="bg1"/>
          </a:solidFill>
        </p:grpSpPr>
        <p:sp>
          <p:nvSpPr>
            <p:cNvPr id="21" name="Ελεύθερη σχεδίαση: Σχήμα 20">
              <a:extLst>
                <a:ext uri="{FF2B5EF4-FFF2-40B4-BE49-F238E27FC236}">
                  <a16:creationId xmlns="" xmlns:a16="http://schemas.microsoft.com/office/drawing/2014/main" id="{B1F20E66-A4C7-4198-9351-23EE2C50504B}"/>
                </a:ext>
              </a:extLst>
            </p:cNvPr>
            <p:cNvSpPr/>
            <p:nvPr/>
          </p:nvSpPr>
          <p:spPr>
            <a:xfrm>
              <a:off x="6022181" y="3154204"/>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966"/>
                    <a:pt x="110966" y="140494"/>
                    <a:pt x="73819" y="140494"/>
                  </a:cubicBezTo>
                  <a:cubicBezTo>
                    <a:pt x="36671" y="140494"/>
                    <a:pt x="7144" y="110966"/>
                    <a:pt x="7144" y="73819"/>
                  </a:cubicBezTo>
                  <a:cubicBezTo>
                    <a:pt x="7144" y="36671"/>
                    <a:pt x="36671" y="7144"/>
                    <a:pt x="73819" y="7144"/>
                  </a:cubicBezTo>
                  <a:cubicBezTo>
                    <a:pt x="110966" y="7144"/>
                    <a:pt x="140494" y="37624"/>
                    <a:pt x="140494" y="73819"/>
                  </a:cubicBezTo>
                </a:path>
              </a:pathLst>
            </a:custGeom>
            <a:grpFill/>
            <a:ln w="9525" cap="flat">
              <a:noFill/>
              <a:prstDash val="solid"/>
              <a:miter/>
            </a:ln>
          </p:spPr>
          <p:txBody>
            <a:bodyPr rtlCol="0" anchor="ctr"/>
            <a:lstStyle/>
            <a:p>
              <a:endParaRPr lang="el-GR"/>
            </a:p>
          </p:txBody>
        </p:sp>
        <p:sp>
          <p:nvSpPr>
            <p:cNvPr id="25" name="Ελεύθερη σχεδίαση: Σχήμα 24">
              <a:extLst>
                <a:ext uri="{FF2B5EF4-FFF2-40B4-BE49-F238E27FC236}">
                  <a16:creationId xmlns="" xmlns:a16="http://schemas.microsoft.com/office/drawing/2014/main" id="{40546305-26E0-4936-A75A-C9A2335A9EF1}"/>
                </a:ext>
              </a:extLst>
            </p:cNvPr>
            <p:cNvSpPr/>
            <p:nvPr/>
          </p:nvSpPr>
          <p:spPr>
            <a:xfrm>
              <a:off x="6288881" y="3192304"/>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966"/>
                    <a:pt x="110966" y="140494"/>
                    <a:pt x="73819" y="140494"/>
                  </a:cubicBezTo>
                  <a:cubicBezTo>
                    <a:pt x="36671" y="140494"/>
                    <a:pt x="7144" y="110966"/>
                    <a:pt x="7144" y="73819"/>
                  </a:cubicBezTo>
                  <a:cubicBezTo>
                    <a:pt x="7144" y="36671"/>
                    <a:pt x="36671" y="7144"/>
                    <a:pt x="73819" y="7144"/>
                  </a:cubicBezTo>
                  <a:cubicBezTo>
                    <a:pt x="110966" y="7144"/>
                    <a:pt x="140494" y="36671"/>
                    <a:pt x="140494" y="73819"/>
                  </a:cubicBezTo>
                </a:path>
              </a:pathLst>
            </a:custGeom>
            <a:grpFill/>
            <a:ln w="9525" cap="flat">
              <a:noFill/>
              <a:prstDash val="solid"/>
              <a:miter/>
            </a:ln>
          </p:spPr>
          <p:txBody>
            <a:bodyPr rtlCol="0" anchor="ctr"/>
            <a:lstStyle/>
            <a:p>
              <a:endParaRPr lang="el-GR"/>
            </a:p>
          </p:txBody>
        </p:sp>
        <p:sp>
          <p:nvSpPr>
            <p:cNvPr id="27" name="Ελεύθερη σχεδίαση: Σχήμα 26">
              <a:extLst>
                <a:ext uri="{FF2B5EF4-FFF2-40B4-BE49-F238E27FC236}">
                  <a16:creationId xmlns="" xmlns:a16="http://schemas.microsoft.com/office/drawing/2014/main" id="{57BF5CC6-EA60-44E5-A423-FBC4100B4004}"/>
                </a:ext>
              </a:extLst>
            </p:cNvPr>
            <p:cNvSpPr/>
            <p:nvPr/>
          </p:nvSpPr>
          <p:spPr>
            <a:xfrm>
              <a:off x="5755481" y="3192304"/>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966"/>
                    <a:pt x="110966" y="140494"/>
                    <a:pt x="73819" y="140494"/>
                  </a:cubicBezTo>
                  <a:cubicBezTo>
                    <a:pt x="36671" y="140494"/>
                    <a:pt x="7144" y="110966"/>
                    <a:pt x="7144" y="73819"/>
                  </a:cubicBezTo>
                  <a:cubicBezTo>
                    <a:pt x="7144" y="36671"/>
                    <a:pt x="36671" y="7144"/>
                    <a:pt x="73819" y="7144"/>
                  </a:cubicBezTo>
                  <a:cubicBezTo>
                    <a:pt x="110966" y="7144"/>
                    <a:pt x="140494" y="36671"/>
                    <a:pt x="140494" y="73819"/>
                  </a:cubicBezTo>
                </a:path>
              </a:pathLst>
            </a:custGeom>
            <a:grpFill/>
            <a:ln w="9525" cap="flat">
              <a:noFill/>
              <a:prstDash val="solid"/>
              <a:miter/>
            </a:ln>
          </p:spPr>
          <p:txBody>
            <a:bodyPr rtlCol="0" anchor="ctr"/>
            <a:lstStyle/>
            <a:p>
              <a:endParaRPr lang="el-GR"/>
            </a:p>
          </p:txBody>
        </p:sp>
        <p:sp>
          <p:nvSpPr>
            <p:cNvPr id="29" name="Ελεύθερη σχεδίαση: Σχήμα 28">
              <a:extLst>
                <a:ext uri="{FF2B5EF4-FFF2-40B4-BE49-F238E27FC236}">
                  <a16:creationId xmlns="" xmlns:a16="http://schemas.microsoft.com/office/drawing/2014/main" id="{28215D83-50FC-454C-BA05-DB85D392FCEA}"/>
                </a:ext>
              </a:extLst>
            </p:cNvPr>
            <p:cNvSpPr/>
            <p:nvPr/>
          </p:nvSpPr>
          <p:spPr>
            <a:xfrm>
              <a:off x="5713571" y="3438049"/>
              <a:ext cx="762000" cy="257175"/>
            </a:xfrm>
            <a:custGeom>
              <a:avLst/>
              <a:gdLst>
                <a:gd name="connsiteX0" fmla="*/ 7144 w 762000"/>
                <a:gd name="connsiteY0" fmla="*/ 258604 h 257175"/>
                <a:gd name="connsiteX1" fmla="*/ 382429 w 762000"/>
                <a:gd name="connsiteY1" fmla="*/ 7144 h 257175"/>
                <a:gd name="connsiteX2" fmla="*/ 757714 w 762000"/>
                <a:gd name="connsiteY2" fmla="*/ 258604 h 257175"/>
                <a:gd name="connsiteX3" fmla="*/ 7144 w 762000"/>
                <a:gd name="connsiteY3" fmla="*/ 258604 h 257175"/>
              </a:gdLst>
              <a:ahLst/>
              <a:cxnLst>
                <a:cxn ang="0">
                  <a:pos x="connsiteX0" y="connsiteY0"/>
                </a:cxn>
                <a:cxn ang="0">
                  <a:pos x="connsiteX1" y="connsiteY1"/>
                </a:cxn>
                <a:cxn ang="0">
                  <a:pos x="connsiteX2" y="connsiteY2"/>
                </a:cxn>
                <a:cxn ang="0">
                  <a:pos x="connsiteX3" y="connsiteY3"/>
                </a:cxn>
              </a:cxnLst>
              <a:rect l="l" t="t" r="r" b="b"/>
              <a:pathLst>
                <a:path w="762000" h="257175">
                  <a:moveTo>
                    <a:pt x="7144" y="258604"/>
                  </a:moveTo>
                  <a:cubicBezTo>
                    <a:pt x="7144" y="119539"/>
                    <a:pt x="174784" y="7144"/>
                    <a:pt x="382429" y="7144"/>
                  </a:cubicBezTo>
                  <a:cubicBezTo>
                    <a:pt x="589121" y="7144"/>
                    <a:pt x="757714" y="119539"/>
                    <a:pt x="757714" y="258604"/>
                  </a:cubicBezTo>
                  <a:lnTo>
                    <a:pt x="7144" y="258604"/>
                  </a:lnTo>
                  <a:close/>
                </a:path>
              </a:pathLst>
            </a:custGeom>
            <a:grpFill/>
            <a:ln w="9525" cap="flat">
              <a:noFill/>
              <a:prstDash val="solid"/>
              <a:miter/>
            </a:ln>
          </p:spPr>
          <p:txBody>
            <a:bodyPr rtlCol="0" anchor="ctr"/>
            <a:lstStyle/>
            <a:p>
              <a:endParaRPr lang="el-GR"/>
            </a:p>
          </p:txBody>
        </p:sp>
        <p:sp>
          <p:nvSpPr>
            <p:cNvPr id="31" name="Ελεύθερη σχεδίαση: Σχήμα 30">
              <a:extLst>
                <a:ext uri="{FF2B5EF4-FFF2-40B4-BE49-F238E27FC236}">
                  <a16:creationId xmlns="" xmlns:a16="http://schemas.microsoft.com/office/drawing/2014/main" id="{40F8DFC2-1D66-4F9A-AC1A-3AE4481A52A6}"/>
                </a:ext>
              </a:extLst>
            </p:cNvPr>
            <p:cNvSpPr/>
            <p:nvPr/>
          </p:nvSpPr>
          <p:spPr>
            <a:xfrm>
              <a:off x="5707856" y="3345059"/>
              <a:ext cx="238125" cy="228600"/>
            </a:xfrm>
            <a:custGeom>
              <a:avLst/>
              <a:gdLst>
                <a:gd name="connsiteX0" fmla="*/ 98584 w 238125"/>
                <a:gd name="connsiteY0" fmla="*/ 135376 h 228600"/>
                <a:gd name="connsiteX1" fmla="*/ 235744 w 238125"/>
                <a:gd name="connsiteY1" fmla="*/ 74416 h 228600"/>
                <a:gd name="connsiteX2" fmla="*/ 235744 w 238125"/>
                <a:gd name="connsiteY2" fmla="*/ 63938 h 228600"/>
                <a:gd name="connsiteX3" fmla="*/ 224314 w 238125"/>
                <a:gd name="connsiteY3" fmla="*/ 36316 h 228600"/>
                <a:gd name="connsiteX4" fmla="*/ 206216 w 238125"/>
                <a:gd name="connsiteY4" fmla="*/ 25838 h 228600"/>
                <a:gd name="connsiteX5" fmla="*/ 38576 w 238125"/>
                <a:gd name="connsiteY5" fmla="*/ 24886 h 228600"/>
                <a:gd name="connsiteX6" fmla="*/ 17621 w 238125"/>
                <a:gd name="connsiteY6" fmla="*/ 36316 h 228600"/>
                <a:gd name="connsiteX7" fmla="*/ 7144 w 238125"/>
                <a:gd name="connsiteY7" fmla="*/ 63938 h 228600"/>
                <a:gd name="connsiteX8" fmla="*/ 7144 w 238125"/>
                <a:gd name="connsiteY8" fmla="*/ 225863 h 228600"/>
                <a:gd name="connsiteX9" fmla="*/ 98584 w 238125"/>
                <a:gd name="connsiteY9" fmla="*/ 135376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28600">
                  <a:moveTo>
                    <a:pt x="98584" y="135376"/>
                  </a:moveTo>
                  <a:cubicBezTo>
                    <a:pt x="138589" y="108706"/>
                    <a:pt x="185261" y="87751"/>
                    <a:pt x="235744" y="74416"/>
                  </a:cubicBezTo>
                  <a:lnTo>
                    <a:pt x="235744" y="63938"/>
                  </a:lnTo>
                  <a:cubicBezTo>
                    <a:pt x="235744" y="53461"/>
                    <a:pt x="230981" y="42983"/>
                    <a:pt x="224314" y="36316"/>
                  </a:cubicBezTo>
                  <a:cubicBezTo>
                    <a:pt x="221456" y="33458"/>
                    <a:pt x="214789" y="29648"/>
                    <a:pt x="206216" y="25838"/>
                  </a:cubicBezTo>
                  <a:cubicBezTo>
                    <a:pt x="153829" y="1073"/>
                    <a:pt x="91916" y="1073"/>
                    <a:pt x="38576" y="24886"/>
                  </a:cubicBezTo>
                  <a:cubicBezTo>
                    <a:pt x="29051" y="28696"/>
                    <a:pt x="21431" y="33458"/>
                    <a:pt x="17621" y="36316"/>
                  </a:cubicBezTo>
                  <a:cubicBezTo>
                    <a:pt x="11906" y="42983"/>
                    <a:pt x="7144" y="53461"/>
                    <a:pt x="7144" y="63938"/>
                  </a:cubicBezTo>
                  <a:lnTo>
                    <a:pt x="7144" y="225863"/>
                  </a:lnTo>
                  <a:cubicBezTo>
                    <a:pt x="29051" y="192526"/>
                    <a:pt x="59531" y="161093"/>
                    <a:pt x="98584" y="135376"/>
                  </a:cubicBezTo>
                </a:path>
              </a:pathLst>
            </a:custGeom>
            <a:grpFill/>
            <a:ln w="9525" cap="flat">
              <a:noFill/>
              <a:prstDash val="solid"/>
              <a:miter/>
            </a:ln>
          </p:spPr>
          <p:txBody>
            <a:bodyPr rtlCol="0" anchor="ctr"/>
            <a:lstStyle/>
            <a:p>
              <a:endParaRPr lang="el-GR"/>
            </a:p>
          </p:txBody>
        </p:sp>
        <p:sp>
          <p:nvSpPr>
            <p:cNvPr id="33" name="Ελεύθερη σχεδίαση: Σχήμα 32">
              <a:extLst>
                <a:ext uri="{FF2B5EF4-FFF2-40B4-BE49-F238E27FC236}">
                  <a16:creationId xmlns="" xmlns:a16="http://schemas.microsoft.com/office/drawing/2014/main" id="{C72F3145-FFEA-4D17-81C2-665744FE04AB}"/>
                </a:ext>
              </a:extLst>
            </p:cNvPr>
            <p:cNvSpPr/>
            <p:nvPr/>
          </p:nvSpPr>
          <p:spPr>
            <a:xfrm>
              <a:off x="5973604" y="3306959"/>
              <a:ext cx="238125" cy="104775"/>
            </a:xfrm>
            <a:custGeom>
              <a:avLst/>
              <a:gdLst>
                <a:gd name="connsiteX0" fmla="*/ 236696 w 238125"/>
                <a:gd name="connsiteY0" fmla="*/ 102991 h 104775"/>
                <a:gd name="connsiteX1" fmla="*/ 236696 w 238125"/>
                <a:gd name="connsiteY1" fmla="*/ 63938 h 104775"/>
                <a:gd name="connsiteX2" fmla="*/ 225266 w 238125"/>
                <a:gd name="connsiteY2" fmla="*/ 36316 h 104775"/>
                <a:gd name="connsiteX3" fmla="*/ 207169 w 238125"/>
                <a:gd name="connsiteY3" fmla="*/ 25838 h 104775"/>
                <a:gd name="connsiteX4" fmla="*/ 39529 w 238125"/>
                <a:gd name="connsiteY4" fmla="*/ 24886 h 104775"/>
                <a:gd name="connsiteX5" fmla="*/ 18574 w 238125"/>
                <a:gd name="connsiteY5" fmla="*/ 36316 h 104775"/>
                <a:gd name="connsiteX6" fmla="*/ 7144 w 238125"/>
                <a:gd name="connsiteY6" fmla="*/ 63938 h 104775"/>
                <a:gd name="connsiteX7" fmla="*/ 7144 w 238125"/>
                <a:gd name="connsiteY7" fmla="*/ 102991 h 104775"/>
                <a:gd name="connsiteX8" fmla="*/ 121444 w 238125"/>
                <a:gd name="connsiteY8" fmla="*/ 91561 h 104775"/>
                <a:gd name="connsiteX9" fmla="*/ 236696 w 238125"/>
                <a:gd name="connsiteY9" fmla="*/ 10299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104775">
                  <a:moveTo>
                    <a:pt x="236696" y="102991"/>
                  </a:moveTo>
                  <a:lnTo>
                    <a:pt x="236696" y="63938"/>
                  </a:lnTo>
                  <a:cubicBezTo>
                    <a:pt x="236696" y="53461"/>
                    <a:pt x="231934" y="42983"/>
                    <a:pt x="225266" y="36316"/>
                  </a:cubicBezTo>
                  <a:cubicBezTo>
                    <a:pt x="222409" y="33458"/>
                    <a:pt x="215741" y="29648"/>
                    <a:pt x="207169" y="25838"/>
                  </a:cubicBezTo>
                  <a:cubicBezTo>
                    <a:pt x="154781" y="1073"/>
                    <a:pt x="92869" y="1073"/>
                    <a:pt x="39529" y="24886"/>
                  </a:cubicBezTo>
                  <a:cubicBezTo>
                    <a:pt x="30004" y="28696"/>
                    <a:pt x="22384" y="33458"/>
                    <a:pt x="18574" y="36316"/>
                  </a:cubicBezTo>
                  <a:cubicBezTo>
                    <a:pt x="10954" y="42983"/>
                    <a:pt x="7144" y="53461"/>
                    <a:pt x="7144" y="63938"/>
                  </a:cubicBezTo>
                  <a:lnTo>
                    <a:pt x="7144" y="102991"/>
                  </a:lnTo>
                  <a:cubicBezTo>
                    <a:pt x="44291" y="95371"/>
                    <a:pt x="82391" y="91561"/>
                    <a:pt x="121444" y="91561"/>
                  </a:cubicBezTo>
                  <a:cubicBezTo>
                    <a:pt x="160496" y="91561"/>
                    <a:pt x="199549" y="96323"/>
                    <a:pt x="236696" y="102991"/>
                  </a:cubicBezTo>
                </a:path>
              </a:pathLst>
            </a:custGeom>
            <a:grpFill/>
            <a:ln w="9525" cap="flat">
              <a:noFill/>
              <a:prstDash val="solid"/>
              <a:miter/>
            </a:ln>
          </p:spPr>
          <p:txBody>
            <a:bodyPr rtlCol="0" anchor="ctr"/>
            <a:lstStyle/>
            <a:p>
              <a:endParaRPr lang="el-GR"/>
            </a:p>
          </p:txBody>
        </p:sp>
        <p:sp>
          <p:nvSpPr>
            <p:cNvPr id="35" name="Ελεύθερη σχεδίαση: Σχήμα 34">
              <a:extLst>
                <a:ext uri="{FF2B5EF4-FFF2-40B4-BE49-F238E27FC236}">
                  <a16:creationId xmlns="" xmlns:a16="http://schemas.microsoft.com/office/drawing/2014/main" id="{DA86BDB8-4106-42E6-81C5-05A033D02BB1}"/>
                </a:ext>
              </a:extLst>
            </p:cNvPr>
            <p:cNvSpPr/>
            <p:nvPr/>
          </p:nvSpPr>
          <p:spPr>
            <a:xfrm>
              <a:off x="6240304" y="3345059"/>
              <a:ext cx="238125" cy="228600"/>
            </a:xfrm>
            <a:custGeom>
              <a:avLst/>
              <a:gdLst>
                <a:gd name="connsiteX0" fmla="*/ 236696 w 238125"/>
                <a:gd name="connsiteY0" fmla="*/ 225863 h 228600"/>
                <a:gd name="connsiteX1" fmla="*/ 236696 w 238125"/>
                <a:gd name="connsiteY1" fmla="*/ 63938 h 228600"/>
                <a:gd name="connsiteX2" fmla="*/ 225266 w 238125"/>
                <a:gd name="connsiteY2" fmla="*/ 36316 h 228600"/>
                <a:gd name="connsiteX3" fmla="*/ 207169 w 238125"/>
                <a:gd name="connsiteY3" fmla="*/ 25838 h 228600"/>
                <a:gd name="connsiteX4" fmla="*/ 39529 w 238125"/>
                <a:gd name="connsiteY4" fmla="*/ 24886 h 228600"/>
                <a:gd name="connsiteX5" fmla="*/ 18574 w 238125"/>
                <a:gd name="connsiteY5" fmla="*/ 36316 h 228600"/>
                <a:gd name="connsiteX6" fmla="*/ 7144 w 238125"/>
                <a:gd name="connsiteY6" fmla="*/ 63938 h 228600"/>
                <a:gd name="connsiteX7" fmla="*/ 7144 w 238125"/>
                <a:gd name="connsiteY7" fmla="*/ 74416 h 228600"/>
                <a:gd name="connsiteX8" fmla="*/ 144304 w 238125"/>
                <a:gd name="connsiteY8" fmla="*/ 135376 h 228600"/>
                <a:gd name="connsiteX9" fmla="*/ 236696 w 238125"/>
                <a:gd name="connsiteY9" fmla="*/ 22586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28600">
                  <a:moveTo>
                    <a:pt x="236696" y="225863"/>
                  </a:moveTo>
                  <a:lnTo>
                    <a:pt x="236696" y="63938"/>
                  </a:lnTo>
                  <a:cubicBezTo>
                    <a:pt x="236696" y="53461"/>
                    <a:pt x="231934" y="42983"/>
                    <a:pt x="225266" y="36316"/>
                  </a:cubicBezTo>
                  <a:cubicBezTo>
                    <a:pt x="222409" y="33458"/>
                    <a:pt x="215741" y="29648"/>
                    <a:pt x="207169" y="25838"/>
                  </a:cubicBezTo>
                  <a:cubicBezTo>
                    <a:pt x="154781" y="1073"/>
                    <a:pt x="92869" y="1073"/>
                    <a:pt x="39529" y="24886"/>
                  </a:cubicBezTo>
                  <a:cubicBezTo>
                    <a:pt x="30004" y="28696"/>
                    <a:pt x="22384" y="33458"/>
                    <a:pt x="18574" y="36316"/>
                  </a:cubicBezTo>
                  <a:cubicBezTo>
                    <a:pt x="10954" y="42983"/>
                    <a:pt x="7144" y="53461"/>
                    <a:pt x="7144" y="63938"/>
                  </a:cubicBezTo>
                  <a:lnTo>
                    <a:pt x="7144" y="74416"/>
                  </a:lnTo>
                  <a:cubicBezTo>
                    <a:pt x="57626" y="87751"/>
                    <a:pt x="104299" y="108706"/>
                    <a:pt x="144304" y="135376"/>
                  </a:cubicBezTo>
                  <a:cubicBezTo>
                    <a:pt x="184309" y="161093"/>
                    <a:pt x="214789" y="192526"/>
                    <a:pt x="236696" y="225863"/>
                  </a:cubicBezTo>
                </a:path>
              </a:pathLst>
            </a:custGeom>
            <a:grpFill/>
            <a:ln w="9525" cap="flat">
              <a:noFill/>
              <a:prstDash val="solid"/>
              <a:miter/>
            </a:ln>
          </p:spPr>
          <p:txBody>
            <a:bodyPr rtlCol="0" anchor="ctr"/>
            <a:lstStyle/>
            <a:p>
              <a:endParaRPr lang="el-GR"/>
            </a:p>
          </p:txBody>
        </p:sp>
      </p:grpSp>
      <p:grpSp>
        <p:nvGrpSpPr>
          <p:cNvPr id="43" name="Γραφικό 36" descr="Ανοδική τάση">
            <a:extLst>
              <a:ext uri="{FF2B5EF4-FFF2-40B4-BE49-F238E27FC236}">
                <a16:creationId xmlns="" xmlns:a16="http://schemas.microsoft.com/office/drawing/2014/main" id="{874E3F90-FD35-4AD8-88CA-327C462E1B9B}"/>
              </a:ext>
            </a:extLst>
          </p:cNvPr>
          <p:cNvGrpSpPr/>
          <p:nvPr/>
        </p:nvGrpSpPr>
        <p:grpSpPr>
          <a:xfrm>
            <a:off x="3306035" y="2284318"/>
            <a:ext cx="914400" cy="914400"/>
            <a:chOff x="5638800" y="2971800"/>
            <a:chExt cx="914400" cy="914400"/>
          </a:xfrm>
          <a:solidFill>
            <a:schemeClr val="bg1"/>
          </a:solidFill>
        </p:grpSpPr>
        <p:sp>
          <p:nvSpPr>
            <p:cNvPr id="44" name="Ελεύθερη σχεδίαση: Σχήμα 43">
              <a:extLst>
                <a:ext uri="{FF2B5EF4-FFF2-40B4-BE49-F238E27FC236}">
                  <a16:creationId xmlns="" xmlns:a16="http://schemas.microsoft.com/office/drawing/2014/main" id="{DC9AD265-1A6D-4E27-B1D4-9742ADFE1A7B}"/>
                </a:ext>
              </a:extLst>
            </p:cNvPr>
            <p:cNvSpPr/>
            <p:nvPr/>
          </p:nvSpPr>
          <p:spPr>
            <a:xfrm>
              <a:off x="5765006" y="3098006"/>
              <a:ext cx="657225" cy="657225"/>
            </a:xfrm>
            <a:custGeom>
              <a:avLst/>
              <a:gdLst>
                <a:gd name="connsiteX0" fmla="*/ 64294 w 657225"/>
                <a:gd name="connsiteY0" fmla="*/ 7144 h 657225"/>
                <a:gd name="connsiteX1" fmla="*/ 7144 w 657225"/>
                <a:gd name="connsiteY1" fmla="*/ 7144 h 657225"/>
                <a:gd name="connsiteX2" fmla="*/ 7144 w 657225"/>
                <a:gd name="connsiteY2" fmla="*/ 654844 h 657225"/>
                <a:gd name="connsiteX3" fmla="*/ 654844 w 657225"/>
                <a:gd name="connsiteY3" fmla="*/ 654844 h 657225"/>
                <a:gd name="connsiteX4" fmla="*/ 654844 w 657225"/>
                <a:gd name="connsiteY4" fmla="*/ 597694 h 657225"/>
                <a:gd name="connsiteX5" fmla="*/ 64294 w 657225"/>
                <a:gd name="connsiteY5" fmla="*/ 59769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225" h="657225">
                  <a:moveTo>
                    <a:pt x="64294" y="7144"/>
                  </a:moveTo>
                  <a:lnTo>
                    <a:pt x="7144" y="7144"/>
                  </a:lnTo>
                  <a:lnTo>
                    <a:pt x="7144" y="654844"/>
                  </a:lnTo>
                  <a:lnTo>
                    <a:pt x="654844" y="654844"/>
                  </a:lnTo>
                  <a:lnTo>
                    <a:pt x="654844" y="597694"/>
                  </a:lnTo>
                  <a:lnTo>
                    <a:pt x="64294" y="597694"/>
                  </a:lnTo>
                  <a:close/>
                </a:path>
              </a:pathLst>
            </a:custGeom>
            <a:grpFill/>
            <a:ln w="9525" cap="flat">
              <a:noFill/>
              <a:prstDash val="solid"/>
              <a:miter/>
            </a:ln>
          </p:spPr>
          <p:txBody>
            <a:bodyPr rtlCol="0" anchor="ctr"/>
            <a:lstStyle/>
            <a:p>
              <a:endParaRPr lang="el-GR"/>
            </a:p>
          </p:txBody>
        </p:sp>
        <p:sp>
          <p:nvSpPr>
            <p:cNvPr id="46" name="Ελεύθερη σχεδίαση: Σχήμα 45">
              <a:extLst>
                <a:ext uri="{FF2B5EF4-FFF2-40B4-BE49-F238E27FC236}">
                  <a16:creationId xmlns="" xmlns:a16="http://schemas.microsoft.com/office/drawing/2014/main" id="{FFE7726F-EB08-406B-899D-FF73D9A883CA}"/>
                </a:ext>
              </a:extLst>
            </p:cNvPr>
            <p:cNvSpPr/>
            <p:nvPr/>
          </p:nvSpPr>
          <p:spPr>
            <a:xfrm>
              <a:off x="5859304" y="3259931"/>
              <a:ext cx="561975" cy="333375"/>
            </a:xfrm>
            <a:custGeom>
              <a:avLst/>
              <a:gdLst>
                <a:gd name="connsiteX0" fmla="*/ 408146 w 561975"/>
                <a:gd name="connsiteY0" fmla="*/ 7144 h 333375"/>
                <a:gd name="connsiteX1" fmla="*/ 464344 w 561975"/>
                <a:gd name="connsiteY1" fmla="*/ 63341 h 333375"/>
                <a:gd name="connsiteX2" fmla="*/ 389096 w 561975"/>
                <a:gd name="connsiteY2" fmla="*/ 138589 h 333375"/>
                <a:gd name="connsiteX3" fmla="*/ 331946 w 561975"/>
                <a:gd name="connsiteY3" fmla="*/ 81439 h 333375"/>
                <a:gd name="connsiteX4" fmla="*/ 236696 w 561975"/>
                <a:gd name="connsiteY4" fmla="*/ 176689 h 333375"/>
                <a:gd name="connsiteX5" fmla="*/ 179546 w 561975"/>
                <a:gd name="connsiteY5" fmla="*/ 119539 h 333375"/>
                <a:gd name="connsiteX6" fmla="*/ 7144 w 561975"/>
                <a:gd name="connsiteY6" fmla="*/ 291941 h 333375"/>
                <a:gd name="connsiteX7" fmla="*/ 47149 w 561975"/>
                <a:gd name="connsiteY7" fmla="*/ 331946 h 333375"/>
                <a:gd name="connsiteX8" fmla="*/ 179546 w 561975"/>
                <a:gd name="connsiteY8" fmla="*/ 199549 h 333375"/>
                <a:gd name="connsiteX9" fmla="*/ 236696 w 561975"/>
                <a:gd name="connsiteY9" fmla="*/ 256699 h 333375"/>
                <a:gd name="connsiteX10" fmla="*/ 331946 w 561975"/>
                <a:gd name="connsiteY10" fmla="*/ 161449 h 333375"/>
                <a:gd name="connsiteX11" fmla="*/ 389096 w 561975"/>
                <a:gd name="connsiteY11" fmla="*/ 218599 h 333375"/>
                <a:gd name="connsiteX12" fmla="*/ 504349 w 561975"/>
                <a:gd name="connsiteY12" fmla="*/ 103346 h 333375"/>
                <a:gd name="connsiteX13" fmla="*/ 560546 w 561975"/>
                <a:gd name="connsiteY13" fmla="*/ 159544 h 333375"/>
                <a:gd name="connsiteX14" fmla="*/ 560546 w 561975"/>
                <a:gd name="connsiteY14" fmla="*/ 714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975" h="333375">
                  <a:moveTo>
                    <a:pt x="408146" y="7144"/>
                  </a:moveTo>
                  <a:lnTo>
                    <a:pt x="464344" y="63341"/>
                  </a:lnTo>
                  <a:lnTo>
                    <a:pt x="389096" y="138589"/>
                  </a:lnTo>
                  <a:lnTo>
                    <a:pt x="331946" y="81439"/>
                  </a:lnTo>
                  <a:lnTo>
                    <a:pt x="236696" y="176689"/>
                  </a:lnTo>
                  <a:lnTo>
                    <a:pt x="179546" y="119539"/>
                  </a:lnTo>
                  <a:lnTo>
                    <a:pt x="7144" y="291941"/>
                  </a:lnTo>
                  <a:lnTo>
                    <a:pt x="47149" y="331946"/>
                  </a:lnTo>
                  <a:lnTo>
                    <a:pt x="179546" y="199549"/>
                  </a:lnTo>
                  <a:lnTo>
                    <a:pt x="236696" y="256699"/>
                  </a:lnTo>
                  <a:lnTo>
                    <a:pt x="331946" y="161449"/>
                  </a:lnTo>
                  <a:lnTo>
                    <a:pt x="389096" y="218599"/>
                  </a:lnTo>
                  <a:lnTo>
                    <a:pt x="504349" y="103346"/>
                  </a:lnTo>
                  <a:lnTo>
                    <a:pt x="560546" y="159544"/>
                  </a:lnTo>
                  <a:lnTo>
                    <a:pt x="560546" y="7144"/>
                  </a:lnTo>
                  <a:close/>
                </a:path>
              </a:pathLst>
            </a:custGeom>
            <a:grpFill/>
            <a:ln w="9525" cap="flat">
              <a:noFill/>
              <a:prstDash val="solid"/>
              <a:miter/>
            </a:ln>
          </p:spPr>
          <p:txBody>
            <a:bodyPr rtlCol="0" anchor="ctr"/>
            <a:lstStyle/>
            <a:p>
              <a:endParaRPr lang="el-GR"/>
            </a:p>
          </p:txBody>
        </p:sp>
      </p:grpSp>
      <p:sp>
        <p:nvSpPr>
          <p:cNvPr id="49" name="Γραφικό 47" descr="Οθόνη">
            <a:extLst>
              <a:ext uri="{FF2B5EF4-FFF2-40B4-BE49-F238E27FC236}">
                <a16:creationId xmlns="" xmlns:a16="http://schemas.microsoft.com/office/drawing/2014/main" id="{03882BA1-3893-4F59-ADE3-A12E2A6B4F0E}"/>
              </a:ext>
            </a:extLst>
          </p:cNvPr>
          <p:cNvSpPr/>
          <p:nvPr/>
        </p:nvSpPr>
        <p:spPr>
          <a:xfrm>
            <a:off x="8057081" y="2386590"/>
            <a:ext cx="790705" cy="671127"/>
          </a:xfrm>
          <a:custGeom>
            <a:avLst/>
            <a:gdLst>
              <a:gd name="connsiteX0" fmla="*/ 711994 w 771525"/>
              <a:gd name="connsiteY0" fmla="*/ 483394 h 657225"/>
              <a:gd name="connsiteX1" fmla="*/ 64294 w 771525"/>
              <a:gd name="connsiteY1" fmla="*/ 483394 h 657225"/>
              <a:gd name="connsiteX2" fmla="*/ 64294 w 771525"/>
              <a:gd name="connsiteY2" fmla="*/ 64294 h 657225"/>
              <a:gd name="connsiteX3" fmla="*/ 711994 w 771525"/>
              <a:gd name="connsiteY3" fmla="*/ 64294 h 657225"/>
              <a:gd name="connsiteX4" fmla="*/ 711994 w 771525"/>
              <a:gd name="connsiteY4" fmla="*/ 483394 h 657225"/>
              <a:gd name="connsiteX5" fmla="*/ 731044 w 771525"/>
              <a:gd name="connsiteY5" fmla="*/ 7144 h 657225"/>
              <a:gd name="connsiteX6" fmla="*/ 45244 w 771525"/>
              <a:gd name="connsiteY6" fmla="*/ 7144 h 657225"/>
              <a:gd name="connsiteX7" fmla="*/ 7144 w 771525"/>
              <a:gd name="connsiteY7" fmla="*/ 45244 h 657225"/>
              <a:gd name="connsiteX8" fmla="*/ 7144 w 771525"/>
              <a:gd name="connsiteY8" fmla="*/ 502444 h 657225"/>
              <a:gd name="connsiteX9" fmla="*/ 45244 w 771525"/>
              <a:gd name="connsiteY9" fmla="*/ 540544 h 657225"/>
              <a:gd name="connsiteX10" fmla="*/ 311944 w 771525"/>
              <a:gd name="connsiteY10" fmla="*/ 540544 h 657225"/>
              <a:gd name="connsiteX11" fmla="*/ 311944 w 771525"/>
              <a:gd name="connsiteY11" fmla="*/ 597694 h 657225"/>
              <a:gd name="connsiteX12" fmla="*/ 216694 w 771525"/>
              <a:gd name="connsiteY12" fmla="*/ 597694 h 657225"/>
              <a:gd name="connsiteX13" fmla="*/ 216694 w 771525"/>
              <a:gd name="connsiteY13" fmla="*/ 654844 h 657225"/>
              <a:gd name="connsiteX14" fmla="*/ 559594 w 771525"/>
              <a:gd name="connsiteY14" fmla="*/ 654844 h 657225"/>
              <a:gd name="connsiteX15" fmla="*/ 559594 w 771525"/>
              <a:gd name="connsiteY15" fmla="*/ 597694 h 657225"/>
              <a:gd name="connsiteX16" fmla="*/ 464344 w 771525"/>
              <a:gd name="connsiteY16" fmla="*/ 597694 h 657225"/>
              <a:gd name="connsiteX17" fmla="*/ 464344 w 771525"/>
              <a:gd name="connsiteY17" fmla="*/ 540544 h 657225"/>
              <a:gd name="connsiteX18" fmla="*/ 731044 w 771525"/>
              <a:gd name="connsiteY18" fmla="*/ 540544 h 657225"/>
              <a:gd name="connsiteX19" fmla="*/ 769144 w 771525"/>
              <a:gd name="connsiteY19" fmla="*/ 502444 h 657225"/>
              <a:gd name="connsiteX20" fmla="*/ 769144 w 771525"/>
              <a:gd name="connsiteY20" fmla="*/ 45244 h 657225"/>
              <a:gd name="connsiteX21" fmla="*/ 731044 w 771525"/>
              <a:gd name="connsiteY21" fmla="*/ 714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1525" h="657225">
                <a:moveTo>
                  <a:pt x="711994" y="483394"/>
                </a:moveTo>
                <a:lnTo>
                  <a:pt x="64294" y="483394"/>
                </a:lnTo>
                <a:lnTo>
                  <a:pt x="64294" y="64294"/>
                </a:lnTo>
                <a:lnTo>
                  <a:pt x="711994" y="64294"/>
                </a:lnTo>
                <a:lnTo>
                  <a:pt x="711994" y="483394"/>
                </a:lnTo>
                <a:close/>
                <a:moveTo>
                  <a:pt x="731044" y="7144"/>
                </a:moveTo>
                <a:lnTo>
                  <a:pt x="45244" y="7144"/>
                </a:lnTo>
                <a:cubicBezTo>
                  <a:pt x="24289" y="7144"/>
                  <a:pt x="7144" y="24289"/>
                  <a:pt x="7144" y="45244"/>
                </a:cubicBezTo>
                <a:lnTo>
                  <a:pt x="7144" y="502444"/>
                </a:lnTo>
                <a:cubicBezTo>
                  <a:pt x="7144" y="523399"/>
                  <a:pt x="24289" y="540544"/>
                  <a:pt x="45244" y="540544"/>
                </a:cubicBezTo>
                <a:lnTo>
                  <a:pt x="311944" y="540544"/>
                </a:lnTo>
                <a:lnTo>
                  <a:pt x="311944" y="597694"/>
                </a:lnTo>
                <a:lnTo>
                  <a:pt x="216694" y="597694"/>
                </a:lnTo>
                <a:lnTo>
                  <a:pt x="216694" y="654844"/>
                </a:lnTo>
                <a:lnTo>
                  <a:pt x="559594" y="654844"/>
                </a:lnTo>
                <a:lnTo>
                  <a:pt x="559594" y="597694"/>
                </a:lnTo>
                <a:lnTo>
                  <a:pt x="464344" y="597694"/>
                </a:lnTo>
                <a:lnTo>
                  <a:pt x="464344" y="540544"/>
                </a:lnTo>
                <a:lnTo>
                  <a:pt x="731044" y="540544"/>
                </a:lnTo>
                <a:cubicBezTo>
                  <a:pt x="751999" y="540544"/>
                  <a:pt x="769144" y="523399"/>
                  <a:pt x="769144" y="502444"/>
                </a:cubicBezTo>
                <a:lnTo>
                  <a:pt x="769144" y="45244"/>
                </a:lnTo>
                <a:cubicBezTo>
                  <a:pt x="769144" y="24289"/>
                  <a:pt x="751999" y="7144"/>
                  <a:pt x="731044" y="7144"/>
                </a:cubicBezTo>
                <a:close/>
              </a:path>
            </a:pathLst>
          </a:custGeom>
          <a:solidFill>
            <a:schemeClr val="bg1"/>
          </a:solidFill>
          <a:ln w="9525" cap="flat">
            <a:noFill/>
            <a:prstDash val="solid"/>
            <a:miter/>
          </a:ln>
        </p:spPr>
        <p:txBody>
          <a:bodyPr rtlCol="0" anchor="ctr"/>
          <a:lstStyle/>
          <a:p>
            <a:endParaRPr lang="el-GR"/>
          </a:p>
        </p:txBody>
      </p:sp>
      <p:grpSp>
        <p:nvGrpSpPr>
          <p:cNvPr id="56" name="Γραφικό 53" descr="Οπτικός δίσκος">
            <a:extLst>
              <a:ext uri="{FF2B5EF4-FFF2-40B4-BE49-F238E27FC236}">
                <a16:creationId xmlns="" xmlns:a16="http://schemas.microsoft.com/office/drawing/2014/main" id="{1CA415E1-F721-40EE-8D6F-36ABC416AE72}"/>
              </a:ext>
            </a:extLst>
          </p:cNvPr>
          <p:cNvGrpSpPr/>
          <p:nvPr/>
        </p:nvGrpSpPr>
        <p:grpSpPr>
          <a:xfrm>
            <a:off x="964600" y="2305628"/>
            <a:ext cx="914400" cy="914400"/>
            <a:chOff x="5638800" y="2971800"/>
            <a:chExt cx="914400" cy="914400"/>
          </a:xfrm>
          <a:solidFill>
            <a:schemeClr val="bg1"/>
          </a:solidFill>
        </p:grpSpPr>
        <p:sp>
          <p:nvSpPr>
            <p:cNvPr id="57" name="Ελεύθερη σχεδίαση: Σχήμα 56">
              <a:extLst>
                <a:ext uri="{FF2B5EF4-FFF2-40B4-BE49-F238E27FC236}">
                  <a16:creationId xmlns="" xmlns:a16="http://schemas.microsoft.com/office/drawing/2014/main" id="{CCB6E6BD-FCAA-4CFE-8797-D3CBEC573A23}"/>
                </a:ext>
              </a:extLst>
            </p:cNvPr>
            <p:cNvSpPr/>
            <p:nvPr/>
          </p:nvSpPr>
          <p:spPr>
            <a:xfrm>
              <a:off x="5726906" y="3059906"/>
              <a:ext cx="733425" cy="733425"/>
            </a:xfrm>
            <a:custGeom>
              <a:avLst/>
              <a:gdLst>
                <a:gd name="connsiteX0" fmla="*/ 369094 w 733425"/>
                <a:gd name="connsiteY0" fmla="*/ 502444 h 733425"/>
                <a:gd name="connsiteX1" fmla="*/ 235744 w 733425"/>
                <a:gd name="connsiteY1" fmla="*/ 369094 h 733425"/>
                <a:gd name="connsiteX2" fmla="*/ 369094 w 733425"/>
                <a:gd name="connsiteY2" fmla="*/ 235744 h 733425"/>
                <a:gd name="connsiteX3" fmla="*/ 502444 w 733425"/>
                <a:gd name="connsiteY3" fmla="*/ 369094 h 733425"/>
                <a:gd name="connsiteX4" fmla="*/ 369094 w 733425"/>
                <a:gd name="connsiteY4" fmla="*/ 502444 h 733425"/>
                <a:gd name="connsiteX5" fmla="*/ 369094 w 733425"/>
                <a:gd name="connsiteY5" fmla="*/ 7144 h 733425"/>
                <a:gd name="connsiteX6" fmla="*/ 7144 w 733425"/>
                <a:gd name="connsiteY6" fmla="*/ 369094 h 733425"/>
                <a:gd name="connsiteX7" fmla="*/ 369094 w 733425"/>
                <a:gd name="connsiteY7" fmla="*/ 731044 h 733425"/>
                <a:gd name="connsiteX8" fmla="*/ 731044 w 733425"/>
                <a:gd name="connsiteY8" fmla="*/ 369094 h 733425"/>
                <a:gd name="connsiteX9" fmla="*/ 369094 w 733425"/>
                <a:gd name="connsiteY9" fmla="*/ 7144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3425" h="733425">
                  <a:moveTo>
                    <a:pt x="369094" y="502444"/>
                  </a:moveTo>
                  <a:cubicBezTo>
                    <a:pt x="295751" y="502444"/>
                    <a:pt x="235744" y="442436"/>
                    <a:pt x="235744" y="369094"/>
                  </a:cubicBezTo>
                  <a:cubicBezTo>
                    <a:pt x="235744" y="295751"/>
                    <a:pt x="295751" y="235744"/>
                    <a:pt x="369094" y="235744"/>
                  </a:cubicBezTo>
                  <a:cubicBezTo>
                    <a:pt x="442436" y="235744"/>
                    <a:pt x="502444" y="295751"/>
                    <a:pt x="502444" y="369094"/>
                  </a:cubicBezTo>
                  <a:cubicBezTo>
                    <a:pt x="502444" y="442436"/>
                    <a:pt x="442436" y="502444"/>
                    <a:pt x="369094" y="502444"/>
                  </a:cubicBezTo>
                  <a:close/>
                  <a:moveTo>
                    <a:pt x="369094" y="7144"/>
                  </a:moveTo>
                  <a:cubicBezTo>
                    <a:pt x="169069" y="7144"/>
                    <a:pt x="7144" y="169069"/>
                    <a:pt x="7144" y="369094"/>
                  </a:cubicBezTo>
                  <a:cubicBezTo>
                    <a:pt x="7144" y="569119"/>
                    <a:pt x="169069" y="731044"/>
                    <a:pt x="369094" y="731044"/>
                  </a:cubicBezTo>
                  <a:cubicBezTo>
                    <a:pt x="569119" y="731044"/>
                    <a:pt x="731044" y="569119"/>
                    <a:pt x="731044" y="369094"/>
                  </a:cubicBezTo>
                  <a:cubicBezTo>
                    <a:pt x="731044" y="169069"/>
                    <a:pt x="569119" y="7144"/>
                    <a:pt x="369094" y="7144"/>
                  </a:cubicBezTo>
                  <a:close/>
                </a:path>
              </a:pathLst>
            </a:custGeom>
            <a:grpFill/>
            <a:ln w="9525" cap="flat">
              <a:noFill/>
              <a:prstDash val="solid"/>
              <a:miter/>
            </a:ln>
          </p:spPr>
          <p:txBody>
            <a:bodyPr rtlCol="0" anchor="ctr"/>
            <a:lstStyle/>
            <a:p>
              <a:endParaRPr lang="el-GR"/>
            </a:p>
          </p:txBody>
        </p:sp>
        <p:sp>
          <p:nvSpPr>
            <p:cNvPr id="58" name="Ελεύθερη σχεδίαση: Σχήμα 57">
              <a:extLst>
                <a:ext uri="{FF2B5EF4-FFF2-40B4-BE49-F238E27FC236}">
                  <a16:creationId xmlns="" xmlns:a16="http://schemas.microsoft.com/office/drawing/2014/main" id="{D7C16435-7794-4DF8-A1AC-F0DBC32FC3A8}"/>
                </a:ext>
              </a:extLst>
            </p:cNvPr>
            <p:cNvSpPr/>
            <p:nvPr/>
          </p:nvSpPr>
          <p:spPr>
            <a:xfrm>
              <a:off x="5993606" y="3326606"/>
              <a:ext cx="200025" cy="200025"/>
            </a:xfrm>
            <a:custGeom>
              <a:avLst/>
              <a:gdLst>
                <a:gd name="connsiteX0" fmla="*/ 102394 w 200025"/>
                <a:gd name="connsiteY0" fmla="*/ 140494 h 200025"/>
                <a:gd name="connsiteX1" fmla="*/ 64294 w 200025"/>
                <a:gd name="connsiteY1" fmla="*/ 102394 h 200025"/>
                <a:gd name="connsiteX2" fmla="*/ 102394 w 200025"/>
                <a:gd name="connsiteY2" fmla="*/ 64294 h 200025"/>
                <a:gd name="connsiteX3" fmla="*/ 140494 w 200025"/>
                <a:gd name="connsiteY3" fmla="*/ 102394 h 200025"/>
                <a:gd name="connsiteX4" fmla="*/ 102394 w 200025"/>
                <a:gd name="connsiteY4" fmla="*/ 140494 h 200025"/>
                <a:gd name="connsiteX5" fmla="*/ 102394 w 200025"/>
                <a:gd name="connsiteY5" fmla="*/ 7144 h 200025"/>
                <a:gd name="connsiteX6" fmla="*/ 7144 w 200025"/>
                <a:gd name="connsiteY6" fmla="*/ 102394 h 200025"/>
                <a:gd name="connsiteX7" fmla="*/ 102394 w 200025"/>
                <a:gd name="connsiteY7" fmla="*/ 197644 h 200025"/>
                <a:gd name="connsiteX8" fmla="*/ 197644 w 200025"/>
                <a:gd name="connsiteY8" fmla="*/ 102394 h 200025"/>
                <a:gd name="connsiteX9" fmla="*/ 102394 w 200025"/>
                <a:gd name="connsiteY9"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025" h="200025">
                  <a:moveTo>
                    <a:pt x="102394" y="140494"/>
                  </a:moveTo>
                  <a:cubicBezTo>
                    <a:pt x="81439" y="140494"/>
                    <a:pt x="64294" y="123349"/>
                    <a:pt x="64294" y="102394"/>
                  </a:cubicBezTo>
                  <a:cubicBezTo>
                    <a:pt x="64294" y="81439"/>
                    <a:pt x="81439" y="64294"/>
                    <a:pt x="102394" y="64294"/>
                  </a:cubicBezTo>
                  <a:cubicBezTo>
                    <a:pt x="123349" y="64294"/>
                    <a:pt x="140494" y="81439"/>
                    <a:pt x="140494" y="102394"/>
                  </a:cubicBezTo>
                  <a:cubicBezTo>
                    <a:pt x="140494" y="123349"/>
                    <a:pt x="123349" y="140494"/>
                    <a:pt x="102394" y="140494"/>
                  </a:cubicBezTo>
                  <a:close/>
                  <a:moveTo>
                    <a:pt x="102394" y="7144"/>
                  </a:moveTo>
                  <a:cubicBezTo>
                    <a:pt x="50006" y="7144"/>
                    <a:pt x="7144" y="50006"/>
                    <a:pt x="7144" y="102394"/>
                  </a:cubicBezTo>
                  <a:cubicBezTo>
                    <a:pt x="7144" y="154781"/>
                    <a:pt x="50006" y="197644"/>
                    <a:pt x="102394" y="197644"/>
                  </a:cubicBezTo>
                  <a:cubicBezTo>
                    <a:pt x="154781" y="197644"/>
                    <a:pt x="197644" y="154781"/>
                    <a:pt x="197644" y="102394"/>
                  </a:cubicBezTo>
                  <a:cubicBezTo>
                    <a:pt x="197644" y="50006"/>
                    <a:pt x="154781" y="7144"/>
                    <a:pt x="102394" y="7144"/>
                  </a:cubicBezTo>
                  <a:close/>
                </a:path>
              </a:pathLst>
            </a:custGeom>
            <a:grpFill/>
            <a:ln w="9525" cap="flat">
              <a:noFill/>
              <a:prstDash val="solid"/>
              <a:miter/>
            </a:ln>
          </p:spPr>
          <p:txBody>
            <a:bodyPr rtlCol="0" anchor="ctr"/>
            <a:lstStyle/>
            <a:p>
              <a:endParaRPr lang="el-GR"/>
            </a:p>
          </p:txBody>
        </p:sp>
      </p:grpSp>
    </p:spTree>
    <p:extLst>
      <p:ext uri="{BB962C8B-B14F-4D97-AF65-F5344CB8AC3E}">
        <p14:creationId xmlns="" xmlns:p14="http://schemas.microsoft.com/office/powerpoint/2010/main" val="9301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2484" y="319418"/>
            <a:ext cx="11340000" cy="432000"/>
          </a:xfrm>
        </p:spPr>
        <p:txBody>
          <a:bodyPr rtlCol="0"/>
          <a:lstStyle/>
          <a:p>
            <a:pPr algn="ctr"/>
            <a:r>
              <a:rPr lang="el-GR" b="1" dirty="0">
                <a:solidFill>
                  <a:schemeClr val="bg2">
                    <a:lumMod val="50000"/>
                  </a:schemeClr>
                </a:solidFill>
              </a:rPr>
              <a:t>Η Τυπική Εξουσία σε μια Σύνθετη Δομή</a:t>
            </a:r>
            <a:endParaRPr lang="el-GR"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64</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6" name="Ορθογώνιο 5">
            <a:extLst>
              <a:ext uri="{FF2B5EF4-FFF2-40B4-BE49-F238E27FC236}">
                <a16:creationId xmlns="" xmlns:a16="http://schemas.microsoft.com/office/drawing/2014/main" id="{BF68DAC2-A6C5-4D90-8E82-F133066F3108}"/>
              </a:ext>
            </a:extLst>
          </p:cNvPr>
          <p:cNvSpPr/>
          <p:nvPr/>
        </p:nvSpPr>
        <p:spPr>
          <a:xfrm>
            <a:off x="5338295" y="509243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Ορθογώνιο 46">
            <a:extLst>
              <a:ext uri="{FF2B5EF4-FFF2-40B4-BE49-F238E27FC236}">
                <a16:creationId xmlns="" xmlns:a16="http://schemas.microsoft.com/office/drawing/2014/main" id="{39571103-B3A3-4D66-A0B7-44257B893BF6}"/>
              </a:ext>
            </a:extLst>
          </p:cNvPr>
          <p:cNvSpPr/>
          <p:nvPr/>
        </p:nvSpPr>
        <p:spPr>
          <a:xfrm>
            <a:off x="4928357" y="509243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Ορθογώνιο 47">
            <a:extLst>
              <a:ext uri="{FF2B5EF4-FFF2-40B4-BE49-F238E27FC236}">
                <a16:creationId xmlns="" xmlns:a16="http://schemas.microsoft.com/office/drawing/2014/main" id="{007F67C7-CF5A-404B-9405-5D7B424200B7}"/>
              </a:ext>
            </a:extLst>
          </p:cNvPr>
          <p:cNvSpPr/>
          <p:nvPr/>
        </p:nvSpPr>
        <p:spPr>
          <a:xfrm>
            <a:off x="4516190" y="5092432"/>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Ορθογώνιο 48">
            <a:extLst>
              <a:ext uri="{FF2B5EF4-FFF2-40B4-BE49-F238E27FC236}">
                <a16:creationId xmlns="" xmlns:a16="http://schemas.microsoft.com/office/drawing/2014/main" id="{105A01F0-898F-4F1C-B313-6E71AC91BE19}"/>
              </a:ext>
            </a:extLst>
          </p:cNvPr>
          <p:cNvSpPr/>
          <p:nvPr/>
        </p:nvSpPr>
        <p:spPr>
          <a:xfrm>
            <a:off x="4104023" y="5092432"/>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Ορθογώνιο 49">
            <a:extLst>
              <a:ext uri="{FF2B5EF4-FFF2-40B4-BE49-F238E27FC236}">
                <a16:creationId xmlns="" xmlns:a16="http://schemas.microsoft.com/office/drawing/2014/main" id="{22A708F3-1E32-42B7-A862-7B3B63A92DBF}"/>
              </a:ext>
            </a:extLst>
          </p:cNvPr>
          <p:cNvSpPr/>
          <p:nvPr/>
        </p:nvSpPr>
        <p:spPr>
          <a:xfrm>
            <a:off x="3691856" y="5092432"/>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Ευθεία γραμμή σύνδεσης 7">
            <a:extLst>
              <a:ext uri="{FF2B5EF4-FFF2-40B4-BE49-F238E27FC236}">
                <a16:creationId xmlns="" xmlns:a16="http://schemas.microsoft.com/office/drawing/2014/main" id="{58011B06-EFE3-4C97-BE7E-FD619067F2B7}"/>
              </a:ext>
            </a:extLst>
          </p:cNvPr>
          <p:cNvCxnSpPr/>
          <p:nvPr/>
        </p:nvCxnSpPr>
        <p:spPr>
          <a:xfrm flipV="1">
            <a:off x="3775569" y="4856320"/>
            <a:ext cx="0" cy="236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a:extLst>
              <a:ext uri="{FF2B5EF4-FFF2-40B4-BE49-F238E27FC236}">
                <a16:creationId xmlns="" xmlns:a16="http://schemas.microsoft.com/office/drawing/2014/main" id="{E20DD8BB-68BF-4661-B7BD-F84613F5A1F3}"/>
              </a:ext>
            </a:extLst>
          </p:cNvPr>
          <p:cNvCxnSpPr>
            <a:cxnSpLocks/>
          </p:cNvCxnSpPr>
          <p:nvPr/>
        </p:nvCxnSpPr>
        <p:spPr>
          <a:xfrm flipV="1">
            <a:off x="4185549" y="4854172"/>
            <a:ext cx="0" cy="236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Ευθεία γραμμή σύνδεσης 55">
            <a:extLst>
              <a:ext uri="{FF2B5EF4-FFF2-40B4-BE49-F238E27FC236}">
                <a16:creationId xmlns="" xmlns:a16="http://schemas.microsoft.com/office/drawing/2014/main" id="{0CE2877B-345A-4E99-BCCA-C5706A7DF5E1}"/>
              </a:ext>
            </a:extLst>
          </p:cNvPr>
          <p:cNvCxnSpPr/>
          <p:nvPr/>
        </p:nvCxnSpPr>
        <p:spPr>
          <a:xfrm flipV="1">
            <a:off x="4599903" y="4854171"/>
            <a:ext cx="0" cy="236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a:extLst>
              <a:ext uri="{FF2B5EF4-FFF2-40B4-BE49-F238E27FC236}">
                <a16:creationId xmlns="" xmlns:a16="http://schemas.microsoft.com/office/drawing/2014/main" id="{5C189116-2F3C-4FB8-8CF9-B83961F8AB3D}"/>
              </a:ext>
            </a:extLst>
          </p:cNvPr>
          <p:cNvCxnSpPr/>
          <p:nvPr/>
        </p:nvCxnSpPr>
        <p:spPr>
          <a:xfrm flipV="1">
            <a:off x="5012070" y="4854170"/>
            <a:ext cx="0" cy="236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Ευθεία γραμμή σύνδεσης 57">
            <a:extLst>
              <a:ext uri="{FF2B5EF4-FFF2-40B4-BE49-F238E27FC236}">
                <a16:creationId xmlns="" xmlns:a16="http://schemas.microsoft.com/office/drawing/2014/main" id="{0ACBAE26-0CF1-4F28-9E7A-AAA6D8144770}"/>
              </a:ext>
            </a:extLst>
          </p:cNvPr>
          <p:cNvCxnSpPr/>
          <p:nvPr/>
        </p:nvCxnSpPr>
        <p:spPr>
          <a:xfrm flipV="1">
            <a:off x="5422008" y="4841290"/>
            <a:ext cx="0" cy="23611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9" name="Ορθογώνιο 58">
            <a:extLst>
              <a:ext uri="{FF2B5EF4-FFF2-40B4-BE49-F238E27FC236}">
                <a16:creationId xmlns="" xmlns:a16="http://schemas.microsoft.com/office/drawing/2014/main" id="{D5C0C888-64A5-4C13-A48E-6F323E3279F7}"/>
              </a:ext>
            </a:extLst>
          </p:cNvPr>
          <p:cNvSpPr/>
          <p:nvPr/>
        </p:nvSpPr>
        <p:spPr>
          <a:xfrm>
            <a:off x="7890551" y="5077400"/>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Ορθογώνιο 60">
            <a:extLst>
              <a:ext uri="{FF2B5EF4-FFF2-40B4-BE49-F238E27FC236}">
                <a16:creationId xmlns="" xmlns:a16="http://schemas.microsoft.com/office/drawing/2014/main" id="{C4D2ED28-57E0-4137-A0DA-2E5F8B72B624}"/>
              </a:ext>
            </a:extLst>
          </p:cNvPr>
          <p:cNvSpPr/>
          <p:nvPr/>
        </p:nvSpPr>
        <p:spPr>
          <a:xfrm>
            <a:off x="7480613" y="5077400"/>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 name="Ορθογώνιο 61">
            <a:extLst>
              <a:ext uri="{FF2B5EF4-FFF2-40B4-BE49-F238E27FC236}">
                <a16:creationId xmlns="" xmlns:a16="http://schemas.microsoft.com/office/drawing/2014/main" id="{61C616B0-6EA2-46E2-8368-781B5706354A}"/>
              </a:ext>
            </a:extLst>
          </p:cNvPr>
          <p:cNvSpPr/>
          <p:nvPr/>
        </p:nvSpPr>
        <p:spPr>
          <a:xfrm>
            <a:off x="7068446" y="507740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 name="Ορθογώνιο 63">
            <a:extLst>
              <a:ext uri="{FF2B5EF4-FFF2-40B4-BE49-F238E27FC236}">
                <a16:creationId xmlns="" xmlns:a16="http://schemas.microsoft.com/office/drawing/2014/main" id="{F4653D47-E99F-484B-93B4-AAA872A8C3D8}"/>
              </a:ext>
            </a:extLst>
          </p:cNvPr>
          <p:cNvSpPr/>
          <p:nvPr/>
        </p:nvSpPr>
        <p:spPr>
          <a:xfrm>
            <a:off x="6656279" y="507740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 name="Ορθογώνιο 64">
            <a:extLst>
              <a:ext uri="{FF2B5EF4-FFF2-40B4-BE49-F238E27FC236}">
                <a16:creationId xmlns="" xmlns:a16="http://schemas.microsoft.com/office/drawing/2014/main" id="{91A793FC-51F0-437B-9791-429FB94C0072}"/>
              </a:ext>
            </a:extLst>
          </p:cNvPr>
          <p:cNvSpPr/>
          <p:nvPr/>
        </p:nvSpPr>
        <p:spPr>
          <a:xfrm>
            <a:off x="6244112" y="507740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6" name="Ευθεία γραμμή σύνδεσης 65">
            <a:extLst>
              <a:ext uri="{FF2B5EF4-FFF2-40B4-BE49-F238E27FC236}">
                <a16:creationId xmlns="" xmlns:a16="http://schemas.microsoft.com/office/drawing/2014/main" id="{5859C677-DE07-4E9C-B595-78F2B59C779E}"/>
              </a:ext>
            </a:extLst>
          </p:cNvPr>
          <p:cNvCxnSpPr/>
          <p:nvPr/>
        </p:nvCxnSpPr>
        <p:spPr>
          <a:xfrm flipV="1">
            <a:off x="6327825" y="4841289"/>
            <a:ext cx="0" cy="236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Ευθεία γραμμή σύνδεσης 66">
            <a:extLst>
              <a:ext uri="{FF2B5EF4-FFF2-40B4-BE49-F238E27FC236}">
                <a16:creationId xmlns="" xmlns:a16="http://schemas.microsoft.com/office/drawing/2014/main" id="{84BA7488-04AA-405E-98D4-D189029A8EF0}"/>
              </a:ext>
            </a:extLst>
          </p:cNvPr>
          <p:cNvCxnSpPr>
            <a:cxnSpLocks/>
          </p:cNvCxnSpPr>
          <p:nvPr/>
        </p:nvCxnSpPr>
        <p:spPr>
          <a:xfrm flipV="1">
            <a:off x="6737805" y="4839141"/>
            <a:ext cx="0" cy="236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Ευθεία γραμμή σύνδεσης 67">
            <a:extLst>
              <a:ext uri="{FF2B5EF4-FFF2-40B4-BE49-F238E27FC236}">
                <a16:creationId xmlns="" xmlns:a16="http://schemas.microsoft.com/office/drawing/2014/main" id="{2C158126-D327-4603-B1A7-AAE58A34B331}"/>
              </a:ext>
            </a:extLst>
          </p:cNvPr>
          <p:cNvCxnSpPr/>
          <p:nvPr/>
        </p:nvCxnSpPr>
        <p:spPr>
          <a:xfrm flipV="1">
            <a:off x="7152159" y="4839140"/>
            <a:ext cx="0" cy="236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Ευθεία γραμμή σύνδεσης 68">
            <a:extLst>
              <a:ext uri="{FF2B5EF4-FFF2-40B4-BE49-F238E27FC236}">
                <a16:creationId xmlns="" xmlns:a16="http://schemas.microsoft.com/office/drawing/2014/main" id="{92B39A2F-7E18-4861-8A45-6E146EFFAF60}"/>
              </a:ext>
            </a:extLst>
          </p:cNvPr>
          <p:cNvCxnSpPr/>
          <p:nvPr/>
        </p:nvCxnSpPr>
        <p:spPr>
          <a:xfrm flipV="1">
            <a:off x="7564326" y="4839139"/>
            <a:ext cx="0" cy="236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Ευθεία γραμμή σύνδεσης 70">
            <a:extLst>
              <a:ext uri="{FF2B5EF4-FFF2-40B4-BE49-F238E27FC236}">
                <a16:creationId xmlns="" xmlns:a16="http://schemas.microsoft.com/office/drawing/2014/main" id="{2F5D526B-D624-48BB-B20E-0ECAC71395C6}"/>
              </a:ext>
            </a:extLst>
          </p:cNvPr>
          <p:cNvCxnSpPr/>
          <p:nvPr/>
        </p:nvCxnSpPr>
        <p:spPr>
          <a:xfrm flipV="1">
            <a:off x="7974264" y="4826259"/>
            <a:ext cx="0" cy="236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a:extLst>
              <a:ext uri="{FF2B5EF4-FFF2-40B4-BE49-F238E27FC236}">
                <a16:creationId xmlns="" xmlns:a16="http://schemas.microsoft.com/office/drawing/2014/main" id="{F1357AC2-611C-4E90-A2B0-B5CC6187045A}"/>
              </a:ext>
            </a:extLst>
          </p:cNvPr>
          <p:cNvCxnSpPr/>
          <p:nvPr/>
        </p:nvCxnSpPr>
        <p:spPr>
          <a:xfrm flipV="1">
            <a:off x="3775569" y="4839139"/>
            <a:ext cx="1646439" cy="150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Ευθεία γραμμή σύνδεσης 71">
            <a:extLst>
              <a:ext uri="{FF2B5EF4-FFF2-40B4-BE49-F238E27FC236}">
                <a16:creationId xmlns="" xmlns:a16="http://schemas.microsoft.com/office/drawing/2014/main" id="{D2C3595D-FD27-456F-A821-2A93C63AEB06}"/>
              </a:ext>
            </a:extLst>
          </p:cNvPr>
          <p:cNvCxnSpPr/>
          <p:nvPr/>
        </p:nvCxnSpPr>
        <p:spPr>
          <a:xfrm flipV="1">
            <a:off x="6323442" y="4836991"/>
            <a:ext cx="1646439" cy="150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 xmlns:a16="http://schemas.microsoft.com/office/drawing/2014/main" id="{54DB9B74-A9D0-4468-BA67-FED70FB45C4F}"/>
              </a:ext>
            </a:extLst>
          </p:cNvPr>
          <p:cNvCxnSpPr>
            <a:cxnSpLocks/>
          </p:cNvCxnSpPr>
          <p:nvPr/>
        </p:nvCxnSpPr>
        <p:spPr>
          <a:xfrm flipV="1">
            <a:off x="5196413" y="4315407"/>
            <a:ext cx="0" cy="536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 name="Ορθογώνιο 77">
            <a:extLst>
              <a:ext uri="{FF2B5EF4-FFF2-40B4-BE49-F238E27FC236}">
                <a16:creationId xmlns="" xmlns:a16="http://schemas.microsoft.com/office/drawing/2014/main" id="{2D28DC09-15AA-452A-B828-D36768CEF0C6}"/>
              </a:ext>
            </a:extLst>
          </p:cNvPr>
          <p:cNvSpPr/>
          <p:nvPr/>
        </p:nvSpPr>
        <p:spPr>
          <a:xfrm>
            <a:off x="5108418" y="4121149"/>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0" name="Ευθεία γραμμή σύνδεσης 19">
            <a:extLst>
              <a:ext uri="{FF2B5EF4-FFF2-40B4-BE49-F238E27FC236}">
                <a16:creationId xmlns="" xmlns:a16="http://schemas.microsoft.com/office/drawing/2014/main" id="{22E702DC-9735-40CD-BD1F-FDB825C1C17F}"/>
              </a:ext>
            </a:extLst>
          </p:cNvPr>
          <p:cNvCxnSpPr>
            <a:cxnSpLocks/>
            <a:stCxn id="78" idx="0"/>
          </p:cNvCxnSpPr>
          <p:nvPr/>
        </p:nvCxnSpPr>
        <p:spPr>
          <a:xfrm flipV="1">
            <a:off x="5192131" y="3941920"/>
            <a:ext cx="0" cy="1792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Ευθεία γραμμή σύνδεσης 79">
            <a:extLst>
              <a:ext uri="{FF2B5EF4-FFF2-40B4-BE49-F238E27FC236}">
                <a16:creationId xmlns="" xmlns:a16="http://schemas.microsoft.com/office/drawing/2014/main" id="{36387D1E-F765-4FE0-B380-E11AFD6CF54F}"/>
              </a:ext>
            </a:extLst>
          </p:cNvPr>
          <p:cNvCxnSpPr>
            <a:cxnSpLocks/>
          </p:cNvCxnSpPr>
          <p:nvPr/>
        </p:nvCxnSpPr>
        <p:spPr>
          <a:xfrm flipV="1">
            <a:off x="6533544" y="4315407"/>
            <a:ext cx="0" cy="536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2" name="Ορθογώνιο 81">
            <a:extLst>
              <a:ext uri="{FF2B5EF4-FFF2-40B4-BE49-F238E27FC236}">
                <a16:creationId xmlns="" xmlns:a16="http://schemas.microsoft.com/office/drawing/2014/main" id="{E015A337-7624-40C1-B930-EF248A043FC9}"/>
              </a:ext>
            </a:extLst>
          </p:cNvPr>
          <p:cNvSpPr/>
          <p:nvPr/>
        </p:nvSpPr>
        <p:spPr>
          <a:xfrm>
            <a:off x="6445549" y="4121149"/>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3" name="Ευθεία γραμμή σύνδεσης 82">
            <a:extLst>
              <a:ext uri="{FF2B5EF4-FFF2-40B4-BE49-F238E27FC236}">
                <a16:creationId xmlns="" xmlns:a16="http://schemas.microsoft.com/office/drawing/2014/main" id="{4AF7532A-2F86-4895-AFAA-93B22FE45DF6}"/>
              </a:ext>
            </a:extLst>
          </p:cNvPr>
          <p:cNvCxnSpPr>
            <a:stCxn id="82" idx="0"/>
          </p:cNvCxnSpPr>
          <p:nvPr/>
        </p:nvCxnSpPr>
        <p:spPr>
          <a:xfrm flipV="1">
            <a:off x="6529262" y="3941920"/>
            <a:ext cx="0" cy="1792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a:extLst>
              <a:ext uri="{FF2B5EF4-FFF2-40B4-BE49-F238E27FC236}">
                <a16:creationId xmlns="" xmlns:a16="http://schemas.microsoft.com/office/drawing/2014/main" id="{4F51B3D8-C94C-47BB-89CD-262A330BAB2C}"/>
              </a:ext>
            </a:extLst>
          </p:cNvPr>
          <p:cNvCxnSpPr/>
          <p:nvPr/>
        </p:nvCxnSpPr>
        <p:spPr>
          <a:xfrm>
            <a:off x="4245691" y="3941920"/>
            <a:ext cx="320916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Ευθεία γραμμή σύνδεσης 88">
            <a:extLst>
              <a:ext uri="{FF2B5EF4-FFF2-40B4-BE49-F238E27FC236}">
                <a16:creationId xmlns="" xmlns:a16="http://schemas.microsoft.com/office/drawing/2014/main" id="{55BEBEB1-827A-48E1-8ADD-0BB99C7D2AE4}"/>
              </a:ext>
            </a:extLst>
          </p:cNvPr>
          <p:cNvCxnSpPr/>
          <p:nvPr/>
        </p:nvCxnSpPr>
        <p:spPr>
          <a:xfrm flipV="1">
            <a:off x="4245691" y="3941920"/>
            <a:ext cx="0" cy="1792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Ευθεία γραμμή σύνδεσης 89">
            <a:extLst>
              <a:ext uri="{FF2B5EF4-FFF2-40B4-BE49-F238E27FC236}">
                <a16:creationId xmlns="" xmlns:a16="http://schemas.microsoft.com/office/drawing/2014/main" id="{3AC992EB-7D37-4D15-A170-51E584E1C839}"/>
              </a:ext>
            </a:extLst>
          </p:cNvPr>
          <p:cNvCxnSpPr/>
          <p:nvPr/>
        </p:nvCxnSpPr>
        <p:spPr>
          <a:xfrm flipV="1">
            <a:off x="7454654" y="3941920"/>
            <a:ext cx="0" cy="17922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1" name="Ορθογώνιο 90">
            <a:extLst>
              <a:ext uri="{FF2B5EF4-FFF2-40B4-BE49-F238E27FC236}">
                <a16:creationId xmlns="" xmlns:a16="http://schemas.microsoft.com/office/drawing/2014/main" id="{0AB7ED7A-14A4-4D43-BFE2-BD490C71C1D2}"/>
              </a:ext>
            </a:extLst>
          </p:cNvPr>
          <p:cNvSpPr/>
          <p:nvPr/>
        </p:nvSpPr>
        <p:spPr>
          <a:xfrm>
            <a:off x="4170148" y="4119362"/>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3" name="Ορθογώνιο 92">
            <a:extLst>
              <a:ext uri="{FF2B5EF4-FFF2-40B4-BE49-F238E27FC236}">
                <a16:creationId xmlns="" xmlns:a16="http://schemas.microsoft.com/office/drawing/2014/main" id="{C6A26D9F-5DBC-4345-BE0A-3D0CDB46785D}"/>
              </a:ext>
            </a:extLst>
          </p:cNvPr>
          <p:cNvSpPr/>
          <p:nvPr/>
        </p:nvSpPr>
        <p:spPr>
          <a:xfrm>
            <a:off x="7370941" y="411936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8" name="Ευθεία γραμμή σύνδεσης 27">
            <a:extLst>
              <a:ext uri="{FF2B5EF4-FFF2-40B4-BE49-F238E27FC236}">
                <a16:creationId xmlns="" xmlns:a16="http://schemas.microsoft.com/office/drawing/2014/main" id="{DD1B11C2-63F9-43AA-AD3D-8DB782EC6C09}"/>
              </a:ext>
            </a:extLst>
          </p:cNvPr>
          <p:cNvCxnSpPr/>
          <p:nvPr/>
        </p:nvCxnSpPr>
        <p:spPr>
          <a:xfrm flipV="1">
            <a:off x="5850273" y="3136067"/>
            <a:ext cx="0" cy="8058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5" name="Ορθογώνιο 94">
            <a:extLst>
              <a:ext uri="{FF2B5EF4-FFF2-40B4-BE49-F238E27FC236}">
                <a16:creationId xmlns="" xmlns:a16="http://schemas.microsoft.com/office/drawing/2014/main" id="{09526F7B-10F5-4DAB-8094-A609CB961438}"/>
              </a:ext>
            </a:extLst>
          </p:cNvPr>
          <p:cNvSpPr/>
          <p:nvPr/>
        </p:nvSpPr>
        <p:spPr>
          <a:xfrm>
            <a:off x="5766560" y="2942883"/>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24" name="Ευθεία γραμμή σύνδεσης 223">
            <a:extLst>
              <a:ext uri="{FF2B5EF4-FFF2-40B4-BE49-F238E27FC236}">
                <a16:creationId xmlns="" xmlns:a16="http://schemas.microsoft.com/office/drawing/2014/main" id="{A7418E1B-3C73-40BD-A2B2-A74740C28E02}"/>
              </a:ext>
            </a:extLst>
          </p:cNvPr>
          <p:cNvCxnSpPr>
            <a:cxnSpLocks/>
            <a:stCxn id="95" idx="0"/>
          </p:cNvCxnSpPr>
          <p:nvPr/>
        </p:nvCxnSpPr>
        <p:spPr>
          <a:xfrm flipV="1">
            <a:off x="5850273" y="2125998"/>
            <a:ext cx="0" cy="8168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7" name="Ευθεία γραμμή σύνδεσης 226">
            <a:extLst>
              <a:ext uri="{FF2B5EF4-FFF2-40B4-BE49-F238E27FC236}">
                <a16:creationId xmlns="" xmlns:a16="http://schemas.microsoft.com/office/drawing/2014/main" id="{64228CF5-7C3E-4AD8-88D5-98A43583C666}"/>
              </a:ext>
            </a:extLst>
          </p:cNvPr>
          <p:cNvCxnSpPr/>
          <p:nvPr/>
        </p:nvCxnSpPr>
        <p:spPr>
          <a:xfrm>
            <a:off x="4516190" y="2705548"/>
            <a:ext cx="263047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Ευθεία γραμμή σύνδεσης 100">
            <a:extLst>
              <a:ext uri="{FF2B5EF4-FFF2-40B4-BE49-F238E27FC236}">
                <a16:creationId xmlns="" xmlns:a16="http://schemas.microsoft.com/office/drawing/2014/main" id="{00C74A63-FA9A-4ACC-9647-DAC039889A2A}"/>
              </a:ext>
            </a:extLst>
          </p:cNvPr>
          <p:cNvCxnSpPr>
            <a:cxnSpLocks/>
          </p:cNvCxnSpPr>
          <p:nvPr/>
        </p:nvCxnSpPr>
        <p:spPr>
          <a:xfrm flipV="1">
            <a:off x="4516190" y="2705548"/>
            <a:ext cx="0" cy="2373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Ευθεία γραμμή σύνδεσης 101">
            <a:extLst>
              <a:ext uri="{FF2B5EF4-FFF2-40B4-BE49-F238E27FC236}">
                <a16:creationId xmlns="" xmlns:a16="http://schemas.microsoft.com/office/drawing/2014/main" id="{48ECC640-C7B1-407B-B314-0E62F4824BB0}"/>
              </a:ext>
            </a:extLst>
          </p:cNvPr>
          <p:cNvCxnSpPr>
            <a:cxnSpLocks/>
          </p:cNvCxnSpPr>
          <p:nvPr/>
        </p:nvCxnSpPr>
        <p:spPr>
          <a:xfrm flipV="1">
            <a:off x="7146661" y="2706159"/>
            <a:ext cx="0" cy="2373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 name="Ορθογώνιο 103">
            <a:extLst>
              <a:ext uri="{FF2B5EF4-FFF2-40B4-BE49-F238E27FC236}">
                <a16:creationId xmlns="" xmlns:a16="http://schemas.microsoft.com/office/drawing/2014/main" id="{BF70FF59-B36C-4EC3-BBF6-DC50DA0E6F6E}"/>
              </a:ext>
            </a:extLst>
          </p:cNvPr>
          <p:cNvSpPr/>
          <p:nvPr/>
        </p:nvSpPr>
        <p:spPr>
          <a:xfrm>
            <a:off x="4447506" y="2942882"/>
            <a:ext cx="167426" cy="193183"/>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5" name="Ορθογώνιο 104">
            <a:extLst>
              <a:ext uri="{FF2B5EF4-FFF2-40B4-BE49-F238E27FC236}">
                <a16:creationId xmlns="" xmlns:a16="http://schemas.microsoft.com/office/drawing/2014/main" id="{E3D551CF-FA72-459A-A172-A158F8DC951D}"/>
              </a:ext>
            </a:extLst>
          </p:cNvPr>
          <p:cNvSpPr/>
          <p:nvPr/>
        </p:nvSpPr>
        <p:spPr>
          <a:xfrm>
            <a:off x="7058831" y="294288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36" name="Ευθεία γραμμή σύνδεσης 235">
            <a:extLst>
              <a:ext uri="{FF2B5EF4-FFF2-40B4-BE49-F238E27FC236}">
                <a16:creationId xmlns="" xmlns:a16="http://schemas.microsoft.com/office/drawing/2014/main" id="{B40368D0-6B12-4B5E-8E2E-D3D7EF53DEE9}"/>
              </a:ext>
            </a:extLst>
          </p:cNvPr>
          <p:cNvCxnSpPr>
            <a:cxnSpLocks/>
            <a:stCxn id="105" idx="2"/>
          </p:cNvCxnSpPr>
          <p:nvPr/>
        </p:nvCxnSpPr>
        <p:spPr>
          <a:xfrm flipH="1">
            <a:off x="7142543" y="3136064"/>
            <a:ext cx="1" cy="1933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3" name="Ευθεία γραμμή σύνδεσης 112">
            <a:extLst>
              <a:ext uri="{FF2B5EF4-FFF2-40B4-BE49-F238E27FC236}">
                <a16:creationId xmlns="" xmlns:a16="http://schemas.microsoft.com/office/drawing/2014/main" id="{242405A3-AFE2-478F-A356-279C3A825E46}"/>
              </a:ext>
            </a:extLst>
          </p:cNvPr>
          <p:cNvCxnSpPr>
            <a:cxnSpLocks/>
          </p:cNvCxnSpPr>
          <p:nvPr/>
        </p:nvCxnSpPr>
        <p:spPr>
          <a:xfrm flipH="1">
            <a:off x="4522566" y="3134853"/>
            <a:ext cx="1" cy="1933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0" name="Ευθεία γραμμή σύνδεσης 239">
            <a:extLst>
              <a:ext uri="{FF2B5EF4-FFF2-40B4-BE49-F238E27FC236}">
                <a16:creationId xmlns="" xmlns:a16="http://schemas.microsoft.com/office/drawing/2014/main" id="{8E3423DF-169C-4149-B6A4-FC3B41D799A8}"/>
              </a:ext>
            </a:extLst>
          </p:cNvPr>
          <p:cNvCxnSpPr>
            <a:cxnSpLocks/>
          </p:cNvCxnSpPr>
          <p:nvPr/>
        </p:nvCxnSpPr>
        <p:spPr>
          <a:xfrm>
            <a:off x="6994436" y="3328180"/>
            <a:ext cx="106354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2" name="Ευθεία γραμμή σύνδεσης 241">
            <a:extLst>
              <a:ext uri="{FF2B5EF4-FFF2-40B4-BE49-F238E27FC236}">
                <a16:creationId xmlns="" xmlns:a16="http://schemas.microsoft.com/office/drawing/2014/main" id="{1C6232AD-5DF7-458E-9C22-ADD58F001906}"/>
              </a:ext>
            </a:extLst>
          </p:cNvPr>
          <p:cNvCxnSpPr/>
          <p:nvPr/>
        </p:nvCxnSpPr>
        <p:spPr>
          <a:xfrm>
            <a:off x="6994436" y="3328180"/>
            <a:ext cx="0" cy="1372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9" name="Ευθεία γραμμή σύνδεσης 118">
            <a:extLst>
              <a:ext uri="{FF2B5EF4-FFF2-40B4-BE49-F238E27FC236}">
                <a16:creationId xmlns="" xmlns:a16="http://schemas.microsoft.com/office/drawing/2014/main" id="{9CFAAFFC-A989-4369-8E54-F51392AFA73C}"/>
              </a:ext>
            </a:extLst>
          </p:cNvPr>
          <p:cNvCxnSpPr/>
          <p:nvPr/>
        </p:nvCxnSpPr>
        <p:spPr>
          <a:xfrm>
            <a:off x="8045099" y="3328180"/>
            <a:ext cx="0" cy="13722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0" name="Ορθογώνιο 119">
            <a:extLst>
              <a:ext uri="{FF2B5EF4-FFF2-40B4-BE49-F238E27FC236}">
                <a16:creationId xmlns="" xmlns:a16="http://schemas.microsoft.com/office/drawing/2014/main" id="{DFDFE907-E7D0-47F0-AE0B-AF8B39C4E750}"/>
              </a:ext>
            </a:extLst>
          </p:cNvPr>
          <p:cNvSpPr/>
          <p:nvPr/>
        </p:nvSpPr>
        <p:spPr>
          <a:xfrm>
            <a:off x="6912118" y="3461173"/>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1" name="Ορθογώνιο 120">
            <a:extLst>
              <a:ext uri="{FF2B5EF4-FFF2-40B4-BE49-F238E27FC236}">
                <a16:creationId xmlns="" xmlns:a16="http://schemas.microsoft.com/office/drawing/2014/main" id="{51424C55-D9E8-4DA2-9815-6E48272C0C16}"/>
              </a:ext>
            </a:extLst>
          </p:cNvPr>
          <p:cNvSpPr/>
          <p:nvPr/>
        </p:nvSpPr>
        <p:spPr>
          <a:xfrm>
            <a:off x="7961386" y="3446290"/>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51" name="Ευθεία γραμμή σύνδεσης 250">
            <a:extLst>
              <a:ext uri="{FF2B5EF4-FFF2-40B4-BE49-F238E27FC236}">
                <a16:creationId xmlns="" xmlns:a16="http://schemas.microsoft.com/office/drawing/2014/main" id="{5B134C0B-B0D5-4CBD-8656-BC595D50D03B}"/>
              </a:ext>
            </a:extLst>
          </p:cNvPr>
          <p:cNvCxnSpPr>
            <a:cxnSpLocks/>
            <a:stCxn id="121" idx="2"/>
          </p:cNvCxnSpPr>
          <p:nvPr/>
        </p:nvCxnSpPr>
        <p:spPr>
          <a:xfrm>
            <a:off x="8045099" y="3639473"/>
            <a:ext cx="0" cy="3024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4" name="Ευθεία γραμμή σύνδεσης 253">
            <a:extLst>
              <a:ext uri="{FF2B5EF4-FFF2-40B4-BE49-F238E27FC236}">
                <a16:creationId xmlns="" xmlns:a16="http://schemas.microsoft.com/office/drawing/2014/main" id="{02D32F9D-656A-4046-9D0E-A9E69E6CF15D}"/>
              </a:ext>
            </a:extLst>
          </p:cNvPr>
          <p:cNvCxnSpPr/>
          <p:nvPr/>
        </p:nvCxnSpPr>
        <p:spPr>
          <a:xfrm>
            <a:off x="7892607" y="3941920"/>
            <a:ext cx="3241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a:extLst>
              <a:ext uri="{FF2B5EF4-FFF2-40B4-BE49-F238E27FC236}">
                <a16:creationId xmlns="" xmlns:a16="http://schemas.microsoft.com/office/drawing/2014/main" id="{00D6C563-F5B0-41D5-8187-9DF6AE2FA4B2}"/>
              </a:ext>
            </a:extLst>
          </p:cNvPr>
          <p:cNvCxnSpPr/>
          <p:nvPr/>
        </p:nvCxnSpPr>
        <p:spPr>
          <a:xfrm>
            <a:off x="7890551" y="3941920"/>
            <a:ext cx="0" cy="1774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3" name="Ευθεία γραμμή σύνδεσης 132">
            <a:extLst>
              <a:ext uri="{FF2B5EF4-FFF2-40B4-BE49-F238E27FC236}">
                <a16:creationId xmlns="" xmlns:a16="http://schemas.microsoft.com/office/drawing/2014/main" id="{6D824133-9FFA-483B-9C74-E34EFAC4A2DA}"/>
              </a:ext>
            </a:extLst>
          </p:cNvPr>
          <p:cNvCxnSpPr/>
          <p:nvPr/>
        </p:nvCxnSpPr>
        <p:spPr>
          <a:xfrm>
            <a:off x="8216720" y="3941920"/>
            <a:ext cx="0" cy="1774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4" name="Ορθογώνιο 133">
            <a:extLst>
              <a:ext uri="{FF2B5EF4-FFF2-40B4-BE49-F238E27FC236}">
                <a16:creationId xmlns="" xmlns:a16="http://schemas.microsoft.com/office/drawing/2014/main" id="{E21821B6-53FD-46C0-9B74-5DFA40914B37}"/>
              </a:ext>
            </a:extLst>
          </p:cNvPr>
          <p:cNvSpPr/>
          <p:nvPr/>
        </p:nvSpPr>
        <p:spPr>
          <a:xfrm>
            <a:off x="7821787" y="410417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5" name="Ορθογώνιο 134">
            <a:extLst>
              <a:ext uri="{FF2B5EF4-FFF2-40B4-BE49-F238E27FC236}">
                <a16:creationId xmlns="" xmlns:a16="http://schemas.microsoft.com/office/drawing/2014/main" id="{4E36ADA6-DC70-4DD0-8F50-5DC04CEA592F}"/>
              </a:ext>
            </a:extLst>
          </p:cNvPr>
          <p:cNvSpPr/>
          <p:nvPr/>
        </p:nvSpPr>
        <p:spPr>
          <a:xfrm>
            <a:off x="8133064" y="412350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7" name="Ορθογώνιο 136">
            <a:extLst>
              <a:ext uri="{FF2B5EF4-FFF2-40B4-BE49-F238E27FC236}">
                <a16:creationId xmlns="" xmlns:a16="http://schemas.microsoft.com/office/drawing/2014/main" id="{E3AED77C-10CE-4297-B84D-C09611CB4895}"/>
              </a:ext>
            </a:extLst>
          </p:cNvPr>
          <p:cNvSpPr/>
          <p:nvPr/>
        </p:nvSpPr>
        <p:spPr>
          <a:xfrm>
            <a:off x="5760591" y="1932815"/>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Ορθογώνιο 38">
            <a:extLst>
              <a:ext uri="{FF2B5EF4-FFF2-40B4-BE49-F238E27FC236}">
                <a16:creationId xmlns="" xmlns:a16="http://schemas.microsoft.com/office/drawing/2014/main" id="{506B3977-8A4D-4DA5-8818-3348369DA0BE}"/>
              </a:ext>
            </a:extLst>
          </p:cNvPr>
          <p:cNvSpPr/>
          <p:nvPr/>
        </p:nvSpPr>
        <p:spPr>
          <a:xfrm>
            <a:off x="4939585" y="1253699"/>
            <a:ext cx="1809437" cy="431791"/>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2" name="Ορθογώνιο 141">
            <a:extLst>
              <a:ext uri="{FF2B5EF4-FFF2-40B4-BE49-F238E27FC236}">
                <a16:creationId xmlns="" xmlns:a16="http://schemas.microsoft.com/office/drawing/2014/main" id="{CAE14851-5EE0-429E-8EDC-C611129FC11E}"/>
              </a:ext>
            </a:extLst>
          </p:cNvPr>
          <p:cNvSpPr/>
          <p:nvPr/>
        </p:nvSpPr>
        <p:spPr>
          <a:xfrm>
            <a:off x="5747712" y="139042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6" name="Ευθεία γραμμή σύνδεσης 35">
            <a:extLst>
              <a:ext uri="{FF2B5EF4-FFF2-40B4-BE49-F238E27FC236}">
                <a16:creationId xmlns="" xmlns:a16="http://schemas.microsoft.com/office/drawing/2014/main" id="{BDF20865-C524-4F5D-92FC-022BB6BC906D}"/>
              </a:ext>
            </a:extLst>
          </p:cNvPr>
          <p:cNvCxnSpPr>
            <a:cxnSpLocks/>
            <a:endCxn id="142" idx="2"/>
          </p:cNvCxnSpPr>
          <p:nvPr/>
        </p:nvCxnSpPr>
        <p:spPr>
          <a:xfrm flipV="1">
            <a:off x="5831425" y="1583604"/>
            <a:ext cx="0" cy="3492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4" name="Ορθογώνιο 143">
            <a:extLst>
              <a:ext uri="{FF2B5EF4-FFF2-40B4-BE49-F238E27FC236}">
                <a16:creationId xmlns="" xmlns:a16="http://schemas.microsoft.com/office/drawing/2014/main" id="{DE81ACF9-1B0B-4E71-B520-B0BA874EF631}"/>
              </a:ext>
            </a:extLst>
          </p:cNvPr>
          <p:cNvSpPr/>
          <p:nvPr/>
        </p:nvSpPr>
        <p:spPr>
          <a:xfrm>
            <a:off x="5422008" y="1390420"/>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5" name="Ορθογώνιο 144">
            <a:extLst>
              <a:ext uri="{FF2B5EF4-FFF2-40B4-BE49-F238E27FC236}">
                <a16:creationId xmlns="" xmlns:a16="http://schemas.microsoft.com/office/drawing/2014/main" id="{2EEC3C6E-BBA0-438D-A27C-53FD3DB876C4}"/>
              </a:ext>
            </a:extLst>
          </p:cNvPr>
          <p:cNvSpPr/>
          <p:nvPr/>
        </p:nvSpPr>
        <p:spPr>
          <a:xfrm>
            <a:off x="5091730" y="138561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6" name="Ορθογώνιο 145">
            <a:extLst>
              <a:ext uri="{FF2B5EF4-FFF2-40B4-BE49-F238E27FC236}">
                <a16:creationId xmlns="" xmlns:a16="http://schemas.microsoft.com/office/drawing/2014/main" id="{4ACB52FC-AA64-4C3C-983A-009A808C3A07}"/>
              </a:ext>
            </a:extLst>
          </p:cNvPr>
          <p:cNvSpPr/>
          <p:nvPr/>
        </p:nvSpPr>
        <p:spPr>
          <a:xfrm>
            <a:off x="6408268" y="1376885"/>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7" name="Ορθογώνιο 146">
            <a:extLst>
              <a:ext uri="{FF2B5EF4-FFF2-40B4-BE49-F238E27FC236}">
                <a16:creationId xmlns="" xmlns:a16="http://schemas.microsoft.com/office/drawing/2014/main" id="{A891192D-EA17-4FD9-900B-3C9A374A2BE6}"/>
              </a:ext>
            </a:extLst>
          </p:cNvPr>
          <p:cNvSpPr/>
          <p:nvPr/>
        </p:nvSpPr>
        <p:spPr>
          <a:xfrm>
            <a:off x="6077990" y="138561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8" name="Ευθεία γραμμή σύνδεσης 147">
            <a:extLst>
              <a:ext uri="{FF2B5EF4-FFF2-40B4-BE49-F238E27FC236}">
                <a16:creationId xmlns="" xmlns:a16="http://schemas.microsoft.com/office/drawing/2014/main" id="{D1BC6B16-F4DF-48BC-B460-DDB4794111D9}"/>
              </a:ext>
            </a:extLst>
          </p:cNvPr>
          <p:cNvCxnSpPr>
            <a:cxnSpLocks/>
          </p:cNvCxnSpPr>
          <p:nvPr/>
        </p:nvCxnSpPr>
        <p:spPr>
          <a:xfrm>
            <a:off x="3721053" y="3326032"/>
            <a:ext cx="106354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9" name="Ορθογώνιο 148">
            <a:extLst>
              <a:ext uri="{FF2B5EF4-FFF2-40B4-BE49-F238E27FC236}">
                <a16:creationId xmlns="" xmlns:a16="http://schemas.microsoft.com/office/drawing/2014/main" id="{63B507B3-015B-42CA-914B-F46C70B44D26}"/>
              </a:ext>
            </a:extLst>
          </p:cNvPr>
          <p:cNvSpPr/>
          <p:nvPr/>
        </p:nvSpPr>
        <p:spPr>
          <a:xfrm>
            <a:off x="4683616" y="3461172"/>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0" name="Ευθεία γραμμή σύνδεσης 149">
            <a:extLst>
              <a:ext uri="{FF2B5EF4-FFF2-40B4-BE49-F238E27FC236}">
                <a16:creationId xmlns="" xmlns:a16="http://schemas.microsoft.com/office/drawing/2014/main" id="{495CF676-3A21-4FC6-9B4A-A36F6C3CCB82}"/>
              </a:ext>
            </a:extLst>
          </p:cNvPr>
          <p:cNvCxnSpPr/>
          <p:nvPr/>
        </p:nvCxnSpPr>
        <p:spPr>
          <a:xfrm>
            <a:off x="4777123" y="3326032"/>
            <a:ext cx="0" cy="1372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1" name="Ευθεία γραμμή σύνδεσης 150">
            <a:extLst>
              <a:ext uri="{FF2B5EF4-FFF2-40B4-BE49-F238E27FC236}">
                <a16:creationId xmlns="" xmlns:a16="http://schemas.microsoft.com/office/drawing/2014/main" id="{5759A7F1-08DD-44AC-AF12-BE032D7C54CA}"/>
              </a:ext>
            </a:extLst>
          </p:cNvPr>
          <p:cNvCxnSpPr/>
          <p:nvPr/>
        </p:nvCxnSpPr>
        <p:spPr>
          <a:xfrm>
            <a:off x="3721053" y="3326032"/>
            <a:ext cx="0" cy="13722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2" name="Ορθογώνιο 151">
            <a:extLst>
              <a:ext uri="{FF2B5EF4-FFF2-40B4-BE49-F238E27FC236}">
                <a16:creationId xmlns="" xmlns:a16="http://schemas.microsoft.com/office/drawing/2014/main" id="{7AE974A5-77AA-4E27-89E5-912E02BEDABB}"/>
              </a:ext>
            </a:extLst>
          </p:cNvPr>
          <p:cNvSpPr/>
          <p:nvPr/>
        </p:nvSpPr>
        <p:spPr>
          <a:xfrm>
            <a:off x="3637700" y="346117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Τόξο 43">
            <a:extLst>
              <a:ext uri="{FF2B5EF4-FFF2-40B4-BE49-F238E27FC236}">
                <a16:creationId xmlns="" xmlns:a16="http://schemas.microsoft.com/office/drawing/2014/main" id="{D7A77703-5CFA-47CF-9B71-514F2C36FF63}"/>
              </a:ext>
            </a:extLst>
          </p:cNvPr>
          <p:cNvSpPr/>
          <p:nvPr/>
        </p:nvSpPr>
        <p:spPr>
          <a:xfrm rot="19474499">
            <a:off x="6603406" y="1674116"/>
            <a:ext cx="2153897" cy="3102899"/>
          </a:xfrm>
          <a:prstGeom prst="arc">
            <a:avLst>
              <a:gd name="adj1" fmla="val 23988"/>
              <a:gd name="adj2" fmla="val 0"/>
            </a:avLst>
          </a:prstGeom>
          <a:ln w="38100">
            <a:solidFill>
              <a:schemeClr val="accent4"/>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59" name="Τόξο 158">
            <a:extLst>
              <a:ext uri="{FF2B5EF4-FFF2-40B4-BE49-F238E27FC236}">
                <a16:creationId xmlns="" xmlns:a16="http://schemas.microsoft.com/office/drawing/2014/main" id="{801E20D4-8596-4AC9-8C9A-053B55E4FF3C}"/>
              </a:ext>
            </a:extLst>
          </p:cNvPr>
          <p:cNvSpPr/>
          <p:nvPr/>
        </p:nvSpPr>
        <p:spPr>
          <a:xfrm rot="1814864">
            <a:off x="3071874" y="1674115"/>
            <a:ext cx="2153897" cy="3102899"/>
          </a:xfrm>
          <a:prstGeom prst="arc">
            <a:avLst>
              <a:gd name="adj1" fmla="val 23988"/>
              <a:gd name="adj2" fmla="val 0"/>
            </a:avLst>
          </a:prstGeom>
          <a:ln w="38100">
            <a:solidFill>
              <a:schemeClr val="accent4"/>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 xmlns:p14="http://schemas.microsoft.com/office/powerpoint/2010/main" val="2163547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4294967295"/>
          </p:nvPr>
        </p:nvSpPr>
        <p:spPr>
          <a:xfrm>
            <a:off x="407450" y="1919849"/>
            <a:ext cx="6099998" cy="4293772"/>
          </a:xfrm>
        </p:spPr>
        <p:txBody>
          <a:bodyPr rtlCol="0"/>
          <a:lstStyle/>
          <a:p>
            <a:pPr>
              <a:spcBef>
                <a:spcPts val="0"/>
              </a:spcBef>
              <a:spcAft>
                <a:spcPts val="1500"/>
              </a:spcAft>
            </a:pPr>
            <a:r>
              <a:rPr lang="el-GR" sz="1500" dirty="0"/>
              <a:t> </a:t>
            </a:r>
            <a:r>
              <a:rPr lang="el-GR" dirty="0"/>
              <a:t>O H. </a:t>
            </a:r>
            <a:r>
              <a:rPr lang="el-GR" dirty="0" err="1"/>
              <a:t>Mintzberg</a:t>
            </a:r>
            <a:r>
              <a:rPr lang="el-GR" dirty="0"/>
              <a:t> θεωρεί ότι το </a:t>
            </a:r>
            <a:r>
              <a:rPr lang="el-GR" b="1" dirty="0"/>
              <a:t>οργανόγραμμα</a:t>
            </a:r>
            <a:r>
              <a:rPr lang="el-GR" dirty="0"/>
              <a:t> της επιχείρησης </a:t>
            </a:r>
            <a:r>
              <a:rPr lang="el-GR" b="1" dirty="0"/>
              <a:t>αναπαριστά</a:t>
            </a:r>
            <a:r>
              <a:rPr lang="el-GR" dirty="0"/>
              <a:t> σχηματικά </a:t>
            </a:r>
            <a:r>
              <a:rPr lang="el-GR" b="1" dirty="0"/>
              <a:t>την τυπική εξουσία</a:t>
            </a:r>
          </a:p>
          <a:p>
            <a:pPr marL="0" indent="0">
              <a:spcBef>
                <a:spcPts val="0"/>
              </a:spcBef>
              <a:spcAft>
                <a:spcPts val="1500"/>
              </a:spcAft>
              <a:buNone/>
            </a:pPr>
            <a:endParaRPr lang="el-GR" b="1" dirty="0"/>
          </a:p>
          <a:p>
            <a:r>
              <a:rPr lang="el-GR" dirty="0"/>
              <a:t>και το </a:t>
            </a:r>
            <a:r>
              <a:rPr lang="el-GR" b="1" dirty="0"/>
              <a:t>συγκρίνει</a:t>
            </a:r>
            <a:r>
              <a:rPr lang="el-GR" dirty="0"/>
              <a:t> με έναν </a:t>
            </a:r>
            <a:r>
              <a:rPr lang="el-GR" b="1" dirty="0"/>
              <a:t>γεωγραφικό χάρτη </a:t>
            </a:r>
            <a:r>
              <a:rPr lang="el-GR" dirty="0"/>
              <a:t>που σημειώνει μεν τις πόλεις και τις οδικές διασυνδέσεις</a:t>
            </a:r>
          </a:p>
          <a:p>
            <a:pPr marL="0" indent="0">
              <a:buNone/>
            </a:pPr>
            <a:endParaRPr lang="el-GR" b="1" dirty="0"/>
          </a:p>
          <a:p>
            <a:pPr marL="0" indent="0">
              <a:buNone/>
            </a:pPr>
            <a:endParaRPr lang="el-GR" b="1" dirty="0"/>
          </a:p>
          <a:p>
            <a:r>
              <a:rPr lang="el-GR" dirty="0"/>
              <a:t>αλλά παρέχει </a:t>
            </a:r>
            <a:r>
              <a:rPr lang="el-GR" b="1" dirty="0" err="1"/>
              <a:t>ελαχιστότατη</a:t>
            </a:r>
            <a:r>
              <a:rPr lang="el-GR" b="1" dirty="0"/>
              <a:t> πληροφόρηση</a:t>
            </a:r>
            <a:r>
              <a:rPr lang="el-GR" dirty="0"/>
              <a:t> για το οικονομικό και περιφερειακό δυναμικό </a:t>
            </a:r>
          </a:p>
          <a:p>
            <a:endParaRPr lang="el-GR" b="1" dirty="0"/>
          </a:p>
          <a:p>
            <a:endParaRPr lang="el-GR" b="1" dirty="0"/>
          </a:p>
          <a:p>
            <a:endParaRPr lang="el-GR" noProof="1"/>
          </a:p>
        </p:txBody>
      </p:sp>
      <p:sp>
        <p:nvSpPr>
          <p:cNvPr id="2" name="Τίτλος 1"/>
          <p:cNvSpPr>
            <a:spLocks noGrp="1"/>
          </p:cNvSpPr>
          <p:nvPr>
            <p:ph type="ctrTitle"/>
          </p:nvPr>
        </p:nvSpPr>
        <p:spPr/>
        <p:txBody>
          <a:bodyPr rtlCol="0"/>
          <a:lstStyle/>
          <a:p>
            <a:endParaRPr lang="el-GR" sz="3400" dirty="0"/>
          </a:p>
        </p:txBody>
      </p:sp>
      <p:sp>
        <p:nvSpPr>
          <p:cNvPr id="9" name="Ορθογώνιο 6" descr="Κάτω διαχωριστική γραμμή"/>
          <p:cNvSpPr/>
          <p:nvPr/>
        </p:nvSpPr>
        <p:spPr>
          <a:xfrm>
            <a:off x="7453850" y="281431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0" name="Ορθογώνιο 6" descr="Επάνω διαχωριστική γραμμή"/>
          <p:cNvSpPr/>
          <p:nvPr/>
        </p:nvSpPr>
        <p:spPr>
          <a:xfrm flipV="1">
            <a:off x="74538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65</a:t>
            </a:fld>
            <a:endParaRPr lang="el-GR" dirty="0"/>
          </a:p>
        </p:txBody>
      </p:sp>
      <p:pic>
        <p:nvPicPr>
          <p:cNvPr id="3076" name="Picture 4" descr="ÎÏÎ¿ÏÎ­Î»ÎµÏÎ¼Î± ÎµÎ¹ÎºÏÎ½Î±Ï Î³Î¹Î± Î´Î¹Î¿Î¹ÎºÎ·ÏÎ· ÎµÏÎ¹ÏÎµÎ¹ÏÎ·ÏÎµÏÎ½"/>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549978" y="586718"/>
            <a:ext cx="4135094" cy="2318817"/>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9723550" y="6028695"/>
            <a:ext cx="1685881" cy="923330"/>
          </a:xfrm>
          <a:prstGeom prst="rect">
            <a:avLst/>
          </a:prstGeom>
          <a:solidFill>
            <a:schemeClr val="bg1"/>
          </a:solidFill>
        </p:spPr>
        <p:txBody>
          <a:bodyPr wrap="square" rtlCol="0">
            <a:spAutoFit/>
          </a:bodyPr>
          <a:lstStyle/>
          <a:p>
            <a:r>
              <a:rPr lang="el-GR" dirty="0">
                <a:solidFill>
                  <a:schemeClr val="bg1"/>
                </a:solidFill>
              </a:rPr>
              <a:t>μόνο</a:t>
            </a:r>
          </a:p>
          <a:p>
            <a:endParaRPr lang="el-GR" dirty="0">
              <a:solidFill>
                <a:schemeClr val="bg1"/>
              </a:solidFill>
            </a:endParaRPr>
          </a:p>
          <a:p>
            <a:endParaRPr lang="el-GR" dirty="0">
              <a:solidFill>
                <a:schemeClr val="bg1"/>
              </a:solidFill>
            </a:endParaRPr>
          </a:p>
        </p:txBody>
      </p:sp>
      <p:sp>
        <p:nvSpPr>
          <p:cNvPr id="8" name="AutoShape 4" descr="Î£ÏÎµÏÎ¹ÎºÎ® ÎµÎ¹ÎºÏÎ½Î±">
            <a:extLst>
              <a:ext uri="{FF2B5EF4-FFF2-40B4-BE49-F238E27FC236}">
                <a16:creationId xmlns="" xmlns:a16="http://schemas.microsoft.com/office/drawing/2014/main" id="{2F96F665-986E-4B59-8698-FCB4FCACCC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2" name="Picture 8" descr="Î£ÏÎµÏÎ¹ÎºÎ® ÎµÎ¹ÎºÏÎ½Î±">
            <a:extLst>
              <a:ext uri="{FF2B5EF4-FFF2-40B4-BE49-F238E27FC236}">
                <a16:creationId xmlns="" xmlns:a16="http://schemas.microsoft.com/office/drawing/2014/main" id="{0A4D9FCF-C66B-4875-BE02-08ECA698BC8F}"/>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549978" y="586717"/>
            <a:ext cx="4135094" cy="2318817"/>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ÎÏÎ¿ÏÎ­Î»ÎµÏÎ¼Î± ÎµÎ¹ÎºÏÎ½Î±Ï Î³Î¹Î± management black white images">
            <a:extLst>
              <a:ext uri="{FF2B5EF4-FFF2-40B4-BE49-F238E27FC236}">
                <a16:creationId xmlns="" xmlns:a16="http://schemas.microsoft.com/office/drawing/2014/main" id="{588710DE-D64E-4555-94B3-BFB3110DA285}"/>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549979" y="569933"/>
            <a:ext cx="4135094" cy="2335601"/>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Γραφικό 12" descr="Βέλος: Περιστροφή δεξιά">
            <a:extLst>
              <a:ext uri="{FF2B5EF4-FFF2-40B4-BE49-F238E27FC236}">
                <a16:creationId xmlns="" xmlns:a16="http://schemas.microsoft.com/office/drawing/2014/main" id="{D27F4214-D773-4965-AC59-036D191F3A36}"/>
              </a:ext>
            </a:extLst>
          </p:cNvPr>
          <p:cNvSpPr/>
          <p:nvPr/>
        </p:nvSpPr>
        <p:spPr>
          <a:xfrm>
            <a:off x="3065182" y="3861248"/>
            <a:ext cx="563122" cy="432246"/>
          </a:xfrm>
          <a:custGeom>
            <a:avLst/>
            <a:gdLst>
              <a:gd name="connsiteX0" fmla="*/ 479425 w 565150"/>
              <a:gd name="connsiteY0" fmla="*/ 280111 h 431800"/>
              <a:gd name="connsiteX1" fmla="*/ 447675 w 565150"/>
              <a:gd name="connsiteY1" fmla="*/ 115011 h 431800"/>
              <a:gd name="connsiteX2" fmla="*/ 287020 w 565150"/>
              <a:gd name="connsiteY2" fmla="*/ 5156 h 431800"/>
              <a:gd name="connsiteX3" fmla="*/ 92710 w 565150"/>
              <a:gd name="connsiteY3" fmla="*/ 54051 h 431800"/>
              <a:gd name="connsiteX4" fmla="*/ 3175 w 565150"/>
              <a:gd name="connsiteY4" fmla="*/ 215341 h 431800"/>
              <a:gd name="connsiteX5" fmla="*/ 77470 w 565150"/>
              <a:gd name="connsiteY5" fmla="*/ 99771 h 431800"/>
              <a:gd name="connsiteX6" fmla="*/ 212725 w 565150"/>
              <a:gd name="connsiteY6" fmla="*/ 76276 h 431800"/>
              <a:gd name="connsiteX7" fmla="*/ 316865 w 565150"/>
              <a:gd name="connsiteY7" fmla="*/ 157556 h 431800"/>
              <a:gd name="connsiteX8" fmla="*/ 339725 w 565150"/>
              <a:gd name="connsiteY8" fmla="*/ 280111 h 431800"/>
              <a:gd name="connsiteX9" fmla="*/ 257175 w 565150"/>
              <a:gd name="connsiteY9" fmla="*/ 280111 h 431800"/>
              <a:gd name="connsiteX10" fmla="*/ 409575 w 565150"/>
              <a:gd name="connsiteY10" fmla="*/ 432511 h 431800"/>
              <a:gd name="connsiteX11" fmla="*/ 561975 w 565150"/>
              <a:gd name="connsiteY11" fmla="*/ 280111 h 431800"/>
              <a:gd name="connsiteX12" fmla="*/ 479425 w 565150"/>
              <a:gd name="connsiteY12" fmla="*/ 2801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150" h="431800">
                <a:moveTo>
                  <a:pt x="479425" y="280111"/>
                </a:moveTo>
                <a:cubicBezTo>
                  <a:pt x="481330" y="221056"/>
                  <a:pt x="479425" y="167081"/>
                  <a:pt x="447675" y="115011"/>
                </a:cubicBezTo>
                <a:cubicBezTo>
                  <a:pt x="412115" y="56591"/>
                  <a:pt x="355600" y="13411"/>
                  <a:pt x="287020" y="5156"/>
                </a:cubicBezTo>
                <a:cubicBezTo>
                  <a:pt x="218440" y="-3099"/>
                  <a:pt x="149225" y="14681"/>
                  <a:pt x="92710" y="54051"/>
                </a:cubicBezTo>
                <a:cubicBezTo>
                  <a:pt x="44450" y="89611"/>
                  <a:pt x="3175" y="153746"/>
                  <a:pt x="3175" y="215341"/>
                </a:cubicBezTo>
                <a:cubicBezTo>
                  <a:pt x="10795" y="168351"/>
                  <a:pt x="37465" y="126441"/>
                  <a:pt x="77470" y="99771"/>
                </a:cubicBezTo>
                <a:cubicBezTo>
                  <a:pt x="117475" y="73101"/>
                  <a:pt x="166370" y="64846"/>
                  <a:pt x="212725" y="76276"/>
                </a:cubicBezTo>
                <a:cubicBezTo>
                  <a:pt x="256540" y="86436"/>
                  <a:pt x="292735" y="120091"/>
                  <a:pt x="316865" y="157556"/>
                </a:cubicBezTo>
                <a:cubicBezTo>
                  <a:pt x="340995" y="195021"/>
                  <a:pt x="339725" y="236931"/>
                  <a:pt x="339725" y="280111"/>
                </a:cubicBezTo>
                <a:lnTo>
                  <a:pt x="257175" y="280111"/>
                </a:lnTo>
                <a:lnTo>
                  <a:pt x="409575" y="432511"/>
                </a:lnTo>
                <a:cubicBezTo>
                  <a:pt x="409575" y="432511"/>
                  <a:pt x="535940" y="306146"/>
                  <a:pt x="561975" y="280111"/>
                </a:cubicBezTo>
                <a:lnTo>
                  <a:pt x="479425" y="280111"/>
                </a:lnTo>
                <a:close/>
              </a:path>
            </a:pathLst>
          </a:custGeom>
          <a:solidFill>
            <a:schemeClr val="tx1">
              <a:lumMod val="75000"/>
              <a:lumOff val="25000"/>
            </a:schemeClr>
          </a:solidFill>
          <a:ln w="6350" cap="flat">
            <a:noFill/>
            <a:prstDash val="solid"/>
            <a:miter/>
          </a:ln>
        </p:spPr>
        <p:txBody>
          <a:bodyPr rtlCol="0" anchor="ctr"/>
          <a:lstStyle/>
          <a:p>
            <a:endParaRPr lang="el-GR" dirty="0"/>
          </a:p>
        </p:txBody>
      </p:sp>
      <p:sp>
        <p:nvSpPr>
          <p:cNvPr id="24" name="Γραφικό 12" descr="Βέλος: Περιστροφή δεξιά">
            <a:extLst>
              <a:ext uri="{FF2B5EF4-FFF2-40B4-BE49-F238E27FC236}">
                <a16:creationId xmlns="" xmlns:a16="http://schemas.microsoft.com/office/drawing/2014/main" id="{90D9AA70-D3D1-4774-B639-5AC8F365F99F}"/>
              </a:ext>
            </a:extLst>
          </p:cNvPr>
          <p:cNvSpPr/>
          <p:nvPr/>
        </p:nvSpPr>
        <p:spPr>
          <a:xfrm>
            <a:off x="3065182" y="2564506"/>
            <a:ext cx="563122" cy="432247"/>
          </a:xfrm>
          <a:custGeom>
            <a:avLst/>
            <a:gdLst>
              <a:gd name="connsiteX0" fmla="*/ 479425 w 565150"/>
              <a:gd name="connsiteY0" fmla="*/ 280111 h 431800"/>
              <a:gd name="connsiteX1" fmla="*/ 447675 w 565150"/>
              <a:gd name="connsiteY1" fmla="*/ 115011 h 431800"/>
              <a:gd name="connsiteX2" fmla="*/ 287020 w 565150"/>
              <a:gd name="connsiteY2" fmla="*/ 5156 h 431800"/>
              <a:gd name="connsiteX3" fmla="*/ 92710 w 565150"/>
              <a:gd name="connsiteY3" fmla="*/ 54051 h 431800"/>
              <a:gd name="connsiteX4" fmla="*/ 3175 w 565150"/>
              <a:gd name="connsiteY4" fmla="*/ 215341 h 431800"/>
              <a:gd name="connsiteX5" fmla="*/ 77470 w 565150"/>
              <a:gd name="connsiteY5" fmla="*/ 99771 h 431800"/>
              <a:gd name="connsiteX6" fmla="*/ 212725 w 565150"/>
              <a:gd name="connsiteY6" fmla="*/ 76276 h 431800"/>
              <a:gd name="connsiteX7" fmla="*/ 316865 w 565150"/>
              <a:gd name="connsiteY7" fmla="*/ 157556 h 431800"/>
              <a:gd name="connsiteX8" fmla="*/ 339725 w 565150"/>
              <a:gd name="connsiteY8" fmla="*/ 280111 h 431800"/>
              <a:gd name="connsiteX9" fmla="*/ 257175 w 565150"/>
              <a:gd name="connsiteY9" fmla="*/ 280111 h 431800"/>
              <a:gd name="connsiteX10" fmla="*/ 409575 w 565150"/>
              <a:gd name="connsiteY10" fmla="*/ 432511 h 431800"/>
              <a:gd name="connsiteX11" fmla="*/ 561975 w 565150"/>
              <a:gd name="connsiteY11" fmla="*/ 280111 h 431800"/>
              <a:gd name="connsiteX12" fmla="*/ 479425 w 565150"/>
              <a:gd name="connsiteY12" fmla="*/ 2801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150" h="431800">
                <a:moveTo>
                  <a:pt x="479425" y="280111"/>
                </a:moveTo>
                <a:cubicBezTo>
                  <a:pt x="481330" y="221056"/>
                  <a:pt x="479425" y="167081"/>
                  <a:pt x="447675" y="115011"/>
                </a:cubicBezTo>
                <a:cubicBezTo>
                  <a:pt x="412115" y="56591"/>
                  <a:pt x="355600" y="13411"/>
                  <a:pt x="287020" y="5156"/>
                </a:cubicBezTo>
                <a:cubicBezTo>
                  <a:pt x="218440" y="-3099"/>
                  <a:pt x="149225" y="14681"/>
                  <a:pt x="92710" y="54051"/>
                </a:cubicBezTo>
                <a:cubicBezTo>
                  <a:pt x="44450" y="89611"/>
                  <a:pt x="3175" y="153746"/>
                  <a:pt x="3175" y="215341"/>
                </a:cubicBezTo>
                <a:cubicBezTo>
                  <a:pt x="10795" y="168351"/>
                  <a:pt x="37465" y="126441"/>
                  <a:pt x="77470" y="99771"/>
                </a:cubicBezTo>
                <a:cubicBezTo>
                  <a:pt x="117475" y="73101"/>
                  <a:pt x="166370" y="64846"/>
                  <a:pt x="212725" y="76276"/>
                </a:cubicBezTo>
                <a:cubicBezTo>
                  <a:pt x="256540" y="86436"/>
                  <a:pt x="292735" y="120091"/>
                  <a:pt x="316865" y="157556"/>
                </a:cubicBezTo>
                <a:cubicBezTo>
                  <a:pt x="340995" y="195021"/>
                  <a:pt x="339725" y="236931"/>
                  <a:pt x="339725" y="280111"/>
                </a:cubicBezTo>
                <a:lnTo>
                  <a:pt x="257175" y="280111"/>
                </a:lnTo>
                <a:lnTo>
                  <a:pt x="409575" y="432511"/>
                </a:lnTo>
                <a:cubicBezTo>
                  <a:pt x="409575" y="432511"/>
                  <a:pt x="535940" y="306146"/>
                  <a:pt x="561975" y="280111"/>
                </a:cubicBezTo>
                <a:lnTo>
                  <a:pt x="479425" y="280111"/>
                </a:lnTo>
                <a:close/>
              </a:path>
            </a:pathLst>
          </a:custGeom>
          <a:solidFill>
            <a:schemeClr val="tx1">
              <a:lumMod val="75000"/>
              <a:lumOff val="25000"/>
            </a:schemeClr>
          </a:solidFill>
          <a:ln w="6350" cap="flat">
            <a:noFill/>
            <a:prstDash val="solid"/>
            <a:miter/>
          </a:ln>
        </p:spPr>
        <p:txBody>
          <a:bodyPr rtlCol="0" anchor="ctr"/>
          <a:lstStyle/>
          <a:p>
            <a:endParaRPr lang="el-GR" dirty="0"/>
          </a:p>
        </p:txBody>
      </p:sp>
      <p:pic>
        <p:nvPicPr>
          <p:cNvPr id="1040" name="Picture 16" descr="ÎÏÎ¿ÏÎ­Î»ÎµÏÎ¼Î± ÎµÎ¹ÎºÏÎ½Î±Ï Î³Î¹Î± WORK BLACK WHITE IMAGES">
            <a:extLst>
              <a:ext uri="{FF2B5EF4-FFF2-40B4-BE49-F238E27FC236}">
                <a16:creationId xmlns="" xmlns:a16="http://schemas.microsoft.com/office/drawing/2014/main" id="{4E8865BD-5EDC-4C6B-9C8A-51DF80E1522B}"/>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549977" y="569932"/>
            <a:ext cx="4135094" cy="2335601"/>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ÎÏÎ¿ÏÎ­Î»ÎµÏÎ¼Î± ÎµÎ¹ÎºÏÎ½Î±Ï Î³Î¹Î± organisation black white image">
            <a:extLst>
              <a:ext uri="{FF2B5EF4-FFF2-40B4-BE49-F238E27FC236}">
                <a16:creationId xmlns="" xmlns:a16="http://schemas.microsoft.com/office/drawing/2014/main" id="{F576314D-4253-4731-92C6-D1EC17CF3B31}"/>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7452174" y="376280"/>
            <a:ext cx="4330700" cy="458208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Î£ÏÎµÏÎ¹ÎºÎ® ÎµÎ¹ÎºÏÎ½Î±">
            <a:extLst>
              <a:ext uri="{FF2B5EF4-FFF2-40B4-BE49-F238E27FC236}">
                <a16:creationId xmlns="" xmlns:a16="http://schemas.microsoft.com/office/drawing/2014/main" id="{ADA67953-559B-423A-8C36-2F604ADEDA8B}"/>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7450497" y="376280"/>
            <a:ext cx="4330699" cy="458208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2484" y="319418"/>
            <a:ext cx="11340000" cy="432000"/>
          </a:xfrm>
        </p:spPr>
        <p:txBody>
          <a:bodyPr rtlCol="0"/>
          <a:lstStyle/>
          <a:p>
            <a:pPr algn="ctr"/>
            <a:r>
              <a:rPr lang="el-GR" b="1" dirty="0">
                <a:solidFill>
                  <a:schemeClr val="bg2">
                    <a:lumMod val="50000"/>
                  </a:schemeClr>
                </a:solidFill>
              </a:rPr>
              <a:t>Άτυπες Σχέσεις Επικοινωνίας και Επιρροής</a:t>
            </a: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66</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6" name="Ορθογώνιο 5">
            <a:extLst>
              <a:ext uri="{FF2B5EF4-FFF2-40B4-BE49-F238E27FC236}">
                <a16:creationId xmlns="" xmlns:a16="http://schemas.microsoft.com/office/drawing/2014/main" id="{BF68DAC2-A6C5-4D90-8E82-F133066F3108}"/>
              </a:ext>
            </a:extLst>
          </p:cNvPr>
          <p:cNvSpPr/>
          <p:nvPr/>
        </p:nvSpPr>
        <p:spPr>
          <a:xfrm>
            <a:off x="4493828" y="1954092"/>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Ορθογώνιο 46">
            <a:extLst>
              <a:ext uri="{FF2B5EF4-FFF2-40B4-BE49-F238E27FC236}">
                <a16:creationId xmlns="" xmlns:a16="http://schemas.microsoft.com/office/drawing/2014/main" id="{39571103-B3A3-4D66-A0B7-44257B893BF6}"/>
              </a:ext>
            </a:extLst>
          </p:cNvPr>
          <p:cNvSpPr/>
          <p:nvPr/>
        </p:nvSpPr>
        <p:spPr>
          <a:xfrm>
            <a:off x="7567130" y="4503952"/>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Ορθογώνιο 47">
            <a:extLst>
              <a:ext uri="{FF2B5EF4-FFF2-40B4-BE49-F238E27FC236}">
                <a16:creationId xmlns="" xmlns:a16="http://schemas.microsoft.com/office/drawing/2014/main" id="{007F67C7-CF5A-404B-9405-5D7B424200B7}"/>
              </a:ext>
            </a:extLst>
          </p:cNvPr>
          <p:cNvSpPr/>
          <p:nvPr/>
        </p:nvSpPr>
        <p:spPr>
          <a:xfrm>
            <a:off x="6535638" y="448787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Ορθογώνιο 48">
            <a:extLst>
              <a:ext uri="{FF2B5EF4-FFF2-40B4-BE49-F238E27FC236}">
                <a16:creationId xmlns="" xmlns:a16="http://schemas.microsoft.com/office/drawing/2014/main" id="{105A01F0-898F-4F1C-B313-6E71AC91BE19}"/>
              </a:ext>
            </a:extLst>
          </p:cNvPr>
          <p:cNvSpPr/>
          <p:nvPr/>
        </p:nvSpPr>
        <p:spPr>
          <a:xfrm>
            <a:off x="5587859" y="4503952"/>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Ορθογώνιο 49">
            <a:extLst>
              <a:ext uri="{FF2B5EF4-FFF2-40B4-BE49-F238E27FC236}">
                <a16:creationId xmlns="" xmlns:a16="http://schemas.microsoft.com/office/drawing/2014/main" id="{22A708F3-1E32-42B7-A862-7B3B63A92DBF}"/>
              </a:ext>
            </a:extLst>
          </p:cNvPr>
          <p:cNvSpPr/>
          <p:nvPr/>
        </p:nvSpPr>
        <p:spPr>
          <a:xfrm>
            <a:off x="4523180" y="4503952"/>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Ευθεία γραμμή σύνδεσης 7">
            <a:extLst>
              <a:ext uri="{FF2B5EF4-FFF2-40B4-BE49-F238E27FC236}">
                <a16:creationId xmlns="" xmlns:a16="http://schemas.microsoft.com/office/drawing/2014/main" id="{58011B06-EFE3-4C97-BE7E-FD619067F2B7}"/>
              </a:ext>
            </a:extLst>
          </p:cNvPr>
          <p:cNvCxnSpPr/>
          <p:nvPr/>
        </p:nvCxnSpPr>
        <p:spPr>
          <a:xfrm flipV="1">
            <a:off x="4606893" y="4267840"/>
            <a:ext cx="0" cy="236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a:extLst>
              <a:ext uri="{FF2B5EF4-FFF2-40B4-BE49-F238E27FC236}">
                <a16:creationId xmlns="" xmlns:a16="http://schemas.microsoft.com/office/drawing/2014/main" id="{E20DD8BB-68BF-4661-B7BD-F84613F5A1F3}"/>
              </a:ext>
            </a:extLst>
          </p:cNvPr>
          <p:cNvCxnSpPr>
            <a:cxnSpLocks/>
          </p:cNvCxnSpPr>
          <p:nvPr/>
        </p:nvCxnSpPr>
        <p:spPr>
          <a:xfrm flipV="1">
            <a:off x="5669385" y="4265692"/>
            <a:ext cx="0" cy="236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Ευθεία γραμμή σύνδεσης 55">
            <a:extLst>
              <a:ext uri="{FF2B5EF4-FFF2-40B4-BE49-F238E27FC236}">
                <a16:creationId xmlns="" xmlns:a16="http://schemas.microsoft.com/office/drawing/2014/main" id="{0CE2877B-345A-4E99-BCCA-C5706A7DF5E1}"/>
              </a:ext>
            </a:extLst>
          </p:cNvPr>
          <p:cNvCxnSpPr/>
          <p:nvPr/>
        </p:nvCxnSpPr>
        <p:spPr>
          <a:xfrm flipV="1">
            <a:off x="6619351" y="4249610"/>
            <a:ext cx="0" cy="236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a:extLst>
              <a:ext uri="{FF2B5EF4-FFF2-40B4-BE49-F238E27FC236}">
                <a16:creationId xmlns="" xmlns:a16="http://schemas.microsoft.com/office/drawing/2014/main" id="{5C189116-2F3C-4FB8-8CF9-B83961F8AB3D}"/>
              </a:ext>
            </a:extLst>
          </p:cNvPr>
          <p:cNvCxnSpPr/>
          <p:nvPr/>
        </p:nvCxnSpPr>
        <p:spPr>
          <a:xfrm flipV="1">
            <a:off x="7650843" y="4265691"/>
            <a:ext cx="0" cy="236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a:extLst>
              <a:ext uri="{FF2B5EF4-FFF2-40B4-BE49-F238E27FC236}">
                <a16:creationId xmlns="" xmlns:a16="http://schemas.microsoft.com/office/drawing/2014/main" id="{F1357AC2-611C-4E90-A2B0-B5CC6187045A}"/>
              </a:ext>
            </a:extLst>
          </p:cNvPr>
          <p:cNvCxnSpPr>
            <a:cxnSpLocks/>
          </p:cNvCxnSpPr>
          <p:nvPr/>
        </p:nvCxnSpPr>
        <p:spPr>
          <a:xfrm flipV="1">
            <a:off x="4606893" y="4257101"/>
            <a:ext cx="3050234" cy="859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5" name="Ορθογώνιο 94">
            <a:extLst>
              <a:ext uri="{FF2B5EF4-FFF2-40B4-BE49-F238E27FC236}">
                <a16:creationId xmlns="" xmlns:a16="http://schemas.microsoft.com/office/drawing/2014/main" id="{09526F7B-10F5-4DAB-8094-A609CB961438}"/>
              </a:ext>
            </a:extLst>
          </p:cNvPr>
          <p:cNvSpPr/>
          <p:nvPr/>
        </p:nvSpPr>
        <p:spPr>
          <a:xfrm>
            <a:off x="5882251" y="2481870"/>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4" name="Ορθογώνιο 103">
            <a:extLst>
              <a:ext uri="{FF2B5EF4-FFF2-40B4-BE49-F238E27FC236}">
                <a16:creationId xmlns="" xmlns:a16="http://schemas.microsoft.com/office/drawing/2014/main" id="{BF70FF59-B36C-4EC3-BBF6-DC50DA0E6F6E}"/>
              </a:ext>
            </a:extLst>
          </p:cNvPr>
          <p:cNvSpPr/>
          <p:nvPr/>
        </p:nvSpPr>
        <p:spPr>
          <a:xfrm>
            <a:off x="4493828" y="2403068"/>
            <a:ext cx="167426" cy="193183"/>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5" name="Ορθογώνιο 104">
            <a:extLst>
              <a:ext uri="{FF2B5EF4-FFF2-40B4-BE49-F238E27FC236}">
                <a16:creationId xmlns="" xmlns:a16="http://schemas.microsoft.com/office/drawing/2014/main" id="{E3D551CF-FA72-459A-A172-A158F8DC951D}"/>
              </a:ext>
            </a:extLst>
          </p:cNvPr>
          <p:cNvSpPr/>
          <p:nvPr/>
        </p:nvSpPr>
        <p:spPr>
          <a:xfrm>
            <a:off x="7317854" y="1954092"/>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4" name="Ορθογώνιο 133">
            <a:extLst>
              <a:ext uri="{FF2B5EF4-FFF2-40B4-BE49-F238E27FC236}">
                <a16:creationId xmlns="" xmlns:a16="http://schemas.microsoft.com/office/drawing/2014/main" id="{E21821B6-53FD-46C0-9B74-5DFA40914B37}"/>
              </a:ext>
            </a:extLst>
          </p:cNvPr>
          <p:cNvSpPr/>
          <p:nvPr/>
        </p:nvSpPr>
        <p:spPr>
          <a:xfrm>
            <a:off x="7796848" y="363598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5" name="Ορθογώνιο 134">
            <a:extLst>
              <a:ext uri="{FF2B5EF4-FFF2-40B4-BE49-F238E27FC236}">
                <a16:creationId xmlns="" xmlns:a16="http://schemas.microsoft.com/office/drawing/2014/main" id="{4E36ADA6-DC70-4DD0-8F50-5DC04CEA592F}"/>
              </a:ext>
            </a:extLst>
          </p:cNvPr>
          <p:cNvSpPr/>
          <p:nvPr/>
        </p:nvSpPr>
        <p:spPr>
          <a:xfrm>
            <a:off x="8210337" y="3623602"/>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7" name="Ορθογώνιο 136">
            <a:extLst>
              <a:ext uri="{FF2B5EF4-FFF2-40B4-BE49-F238E27FC236}">
                <a16:creationId xmlns="" xmlns:a16="http://schemas.microsoft.com/office/drawing/2014/main" id="{E3AED77C-10CE-4297-B84D-C09611CB4895}"/>
              </a:ext>
            </a:extLst>
          </p:cNvPr>
          <p:cNvSpPr/>
          <p:nvPr/>
        </p:nvSpPr>
        <p:spPr>
          <a:xfrm>
            <a:off x="5910265" y="1341058"/>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Ορθογώνιο 38">
            <a:extLst>
              <a:ext uri="{FF2B5EF4-FFF2-40B4-BE49-F238E27FC236}">
                <a16:creationId xmlns="" xmlns:a16="http://schemas.microsoft.com/office/drawing/2014/main" id="{506B3977-8A4D-4DA5-8818-3348369DA0BE}"/>
              </a:ext>
            </a:extLst>
          </p:cNvPr>
          <p:cNvSpPr/>
          <p:nvPr/>
        </p:nvSpPr>
        <p:spPr>
          <a:xfrm>
            <a:off x="5455526" y="966105"/>
            <a:ext cx="1086465" cy="26982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9" name="Ορθογώνιο 148">
            <a:extLst>
              <a:ext uri="{FF2B5EF4-FFF2-40B4-BE49-F238E27FC236}">
                <a16:creationId xmlns="" xmlns:a16="http://schemas.microsoft.com/office/drawing/2014/main" id="{63B507B3-015B-42CA-914B-F46C70B44D26}"/>
              </a:ext>
            </a:extLst>
          </p:cNvPr>
          <p:cNvSpPr/>
          <p:nvPr/>
        </p:nvSpPr>
        <p:spPr>
          <a:xfrm>
            <a:off x="4055676" y="2963521"/>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2" name="Ορθογώνιο 151">
            <a:extLst>
              <a:ext uri="{FF2B5EF4-FFF2-40B4-BE49-F238E27FC236}">
                <a16:creationId xmlns="" xmlns:a16="http://schemas.microsoft.com/office/drawing/2014/main" id="{7AE974A5-77AA-4E27-89E5-912E02BEDABB}"/>
              </a:ext>
            </a:extLst>
          </p:cNvPr>
          <p:cNvSpPr/>
          <p:nvPr/>
        </p:nvSpPr>
        <p:spPr>
          <a:xfrm>
            <a:off x="3714973" y="2961272"/>
            <a:ext cx="167426" cy="19318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9" name="Τόξο 158">
            <a:extLst>
              <a:ext uri="{FF2B5EF4-FFF2-40B4-BE49-F238E27FC236}">
                <a16:creationId xmlns="" xmlns:a16="http://schemas.microsoft.com/office/drawing/2014/main" id="{801E20D4-8596-4AC9-8C9A-053B55E4FF3C}"/>
              </a:ext>
            </a:extLst>
          </p:cNvPr>
          <p:cNvSpPr/>
          <p:nvPr/>
        </p:nvSpPr>
        <p:spPr>
          <a:xfrm rot="1814864">
            <a:off x="3612832" y="1299535"/>
            <a:ext cx="1656342" cy="3102899"/>
          </a:xfrm>
          <a:prstGeom prst="arc">
            <a:avLst>
              <a:gd name="adj1" fmla="val 23988"/>
              <a:gd name="adj2" fmla="val 0"/>
            </a:avLst>
          </a:prstGeom>
          <a:ln w="38100">
            <a:solidFill>
              <a:schemeClr val="accent4"/>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0" name="Ευθύγραμμο βέλος σύνδεσης 9">
            <a:extLst>
              <a:ext uri="{FF2B5EF4-FFF2-40B4-BE49-F238E27FC236}">
                <a16:creationId xmlns="" xmlns:a16="http://schemas.microsoft.com/office/drawing/2014/main" id="{5A885926-27CC-43EB-96CE-61903E95E787}"/>
              </a:ext>
            </a:extLst>
          </p:cNvPr>
          <p:cNvCxnSpPr>
            <a:cxnSpLocks/>
          </p:cNvCxnSpPr>
          <p:nvPr/>
        </p:nvCxnSpPr>
        <p:spPr>
          <a:xfrm flipV="1">
            <a:off x="4742147" y="4610908"/>
            <a:ext cx="621642" cy="1"/>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Ευθύγραμμο βέλος σύνδεσης 80">
            <a:extLst>
              <a:ext uri="{FF2B5EF4-FFF2-40B4-BE49-F238E27FC236}">
                <a16:creationId xmlns="" xmlns:a16="http://schemas.microsoft.com/office/drawing/2014/main" id="{59E152BB-4D59-407B-B417-DC6AFD249118}"/>
              </a:ext>
            </a:extLst>
          </p:cNvPr>
          <p:cNvCxnSpPr>
            <a:cxnSpLocks/>
          </p:cNvCxnSpPr>
          <p:nvPr/>
        </p:nvCxnSpPr>
        <p:spPr>
          <a:xfrm flipV="1">
            <a:off x="5808947" y="4608760"/>
            <a:ext cx="621642" cy="1"/>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 xmlns:a16="http://schemas.microsoft.com/office/drawing/2014/main" id="{517F9D8B-8BD4-419F-95F6-8B575575D69A}"/>
              </a:ext>
            </a:extLst>
          </p:cNvPr>
          <p:cNvCxnSpPr>
            <a:cxnSpLocks/>
          </p:cNvCxnSpPr>
          <p:nvPr/>
        </p:nvCxnSpPr>
        <p:spPr>
          <a:xfrm>
            <a:off x="4594014" y="4697135"/>
            <a:ext cx="83713" cy="212171"/>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 xmlns:a16="http://schemas.microsoft.com/office/drawing/2014/main" id="{B38ED7D1-5138-44ED-A5CF-B7A16836258D}"/>
              </a:ext>
            </a:extLst>
          </p:cNvPr>
          <p:cNvCxnSpPr/>
          <p:nvPr/>
        </p:nvCxnSpPr>
        <p:spPr>
          <a:xfrm>
            <a:off x="4674520" y="4904182"/>
            <a:ext cx="2780249"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a:extLst>
              <a:ext uri="{FF2B5EF4-FFF2-40B4-BE49-F238E27FC236}">
                <a16:creationId xmlns="" xmlns:a16="http://schemas.microsoft.com/office/drawing/2014/main" id="{DD9BD626-4A63-40ED-BDFD-CDE997A0D04F}"/>
              </a:ext>
            </a:extLst>
          </p:cNvPr>
          <p:cNvCxnSpPr>
            <a:cxnSpLocks/>
          </p:cNvCxnSpPr>
          <p:nvPr/>
        </p:nvCxnSpPr>
        <p:spPr>
          <a:xfrm flipV="1">
            <a:off x="7454769" y="4767972"/>
            <a:ext cx="196074" cy="141335"/>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2" name="Τόξο 91">
            <a:extLst>
              <a:ext uri="{FF2B5EF4-FFF2-40B4-BE49-F238E27FC236}">
                <a16:creationId xmlns="" xmlns:a16="http://schemas.microsoft.com/office/drawing/2014/main" id="{31AACD4F-5C2D-4D38-8981-241DD2A816BD}"/>
              </a:ext>
            </a:extLst>
          </p:cNvPr>
          <p:cNvSpPr/>
          <p:nvPr/>
        </p:nvSpPr>
        <p:spPr>
          <a:xfrm rot="19592546">
            <a:off x="6932649" y="1299534"/>
            <a:ext cx="1656342" cy="3102899"/>
          </a:xfrm>
          <a:prstGeom prst="arc">
            <a:avLst>
              <a:gd name="adj1" fmla="val 23988"/>
              <a:gd name="adj2" fmla="val 0"/>
            </a:avLst>
          </a:prstGeom>
          <a:ln w="38100">
            <a:solidFill>
              <a:schemeClr val="accent4"/>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26" name="Ευθύγραμμο βέλος σύνδεσης 25">
            <a:extLst>
              <a:ext uri="{FF2B5EF4-FFF2-40B4-BE49-F238E27FC236}">
                <a16:creationId xmlns="" xmlns:a16="http://schemas.microsoft.com/office/drawing/2014/main" id="{79E599F2-3042-4A93-A41E-7C1A6AEDA257}"/>
              </a:ext>
            </a:extLst>
          </p:cNvPr>
          <p:cNvCxnSpPr>
            <a:cxnSpLocks/>
            <a:stCxn id="47" idx="1"/>
          </p:cNvCxnSpPr>
          <p:nvPr/>
        </p:nvCxnSpPr>
        <p:spPr>
          <a:xfrm flipH="1" flipV="1">
            <a:off x="4275054" y="3184400"/>
            <a:ext cx="3292076" cy="1416144"/>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a:extLst>
              <a:ext uri="{FF2B5EF4-FFF2-40B4-BE49-F238E27FC236}">
                <a16:creationId xmlns="" xmlns:a16="http://schemas.microsoft.com/office/drawing/2014/main" id="{1710A920-0256-4A49-8514-4381194BB558}"/>
              </a:ext>
            </a:extLst>
          </p:cNvPr>
          <p:cNvCxnSpPr>
            <a:stCxn id="149" idx="1"/>
            <a:endCxn id="152" idx="3"/>
          </p:cNvCxnSpPr>
          <p:nvPr/>
        </p:nvCxnSpPr>
        <p:spPr>
          <a:xfrm flipH="1" flipV="1">
            <a:off x="3882399" y="3057864"/>
            <a:ext cx="173277" cy="2249"/>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Ευθύγραμμο βέλος σύνδεσης 228">
            <a:extLst>
              <a:ext uri="{FF2B5EF4-FFF2-40B4-BE49-F238E27FC236}">
                <a16:creationId xmlns="" xmlns:a16="http://schemas.microsoft.com/office/drawing/2014/main" id="{7820D3C1-DEFF-448C-9DA0-B74E2C48C2B5}"/>
              </a:ext>
            </a:extLst>
          </p:cNvPr>
          <p:cNvCxnSpPr>
            <a:cxnSpLocks/>
            <a:stCxn id="95" idx="1"/>
            <a:endCxn id="152" idx="0"/>
          </p:cNvCxnSpPr>
          <p:nvPr/>
        </p:nvCxnSpPr>
        <p:spPr>
          <a:xfrm flipH="1">
            <a:off x="3798686" y="2578462"/>
            <a:ext cx="2083565" cy="382810"/>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Ευθεία γραμμή σύνδεσης 231">
            <a:extLst>
              <a:ext uri="{FF2B5EF4-FFF2-40B4-BE49-F238E27FC236}">
                <a16:creationId xmlns="" xmlns:a16="http://schemas.microsoft.com/office/drawing/2014/main" id="{7E1C1275-D652-4B8F-83C4-0538279FCCED}"/>
              </a:ext>
            </a:extLst>
          </p:cNvPr>
          <p:cNvCxnSpPr>
            <a:cxnSpLocks/>
            <a:stCxn id="137" idx="1"/>
          </p:cNvCxnSpPr>
          <p:nvPr/>
        </p:nvCxnSpPr>
        <p:spPr>
          <a:xfrm flipH="1">
            <a:off x="4371943" y="1437650"/>
            <a:ext cx="1538322" cy="404878"/>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4" name="Ευθύγραμμο βέλος σύνδεσης 233">
            <a:extLst>
              <a:ext uri="{FF2B5EF4-FFF2-40B4-BE49-F238E27FC236}">
                <a16:creationId xmlns="" xmlns:a16="http://schemas.microsoft.com/office/drawing/2014/main" id="{3EFF2A49-3472-4F19-8FB5-1543DD68F8E4}"/>
              </a:ext>
            </a:extLst>
          </p:cNvPr>
          <p:cNvCxnSpPr>
            <a:cxnSpLocks/>
            <a:endCxn id="152" idx="0"/>
          </p:cNvCxnSpPr>
          <p:nvPr/>
        </p:nvCxnSpPr>
        <p:spPr>
          <a:xfrm flipH="1">
            <a:off x="3798686" y="1839440"/>
            <a:ext cx="573256" cy="1121832"/>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Ευθύγραμμο βέλος σύνδεσης 236">
            <a:extLst>
              <a:ext uri="{FF2B5EF4-FFF2-40B4-BE49-F238E27FC236}">
                <a16:creationId xmlns="" xmlns:a16="http://schemas.microsoft.com/office/drawing/2014/main" id="{B015D1B0-9618-4315-BF98-A53158DE5245}"/>
              </a:ext>
            </a:extLst>
          </p:cNvPr>
          <p:cNvCxnSpPr>
            <a:cxnSpLocks/>
            <a:stCxn id="149" idx="3"/>
            <a:endCxn id="137" idx="2"/>
          </p:cNvCxnSpPr>
          <p:nvPr/>
        </p:nvCxnSpPr>
        <p:spPr>
          <a:xfrm flipV="1">
            <a:off x="4223102" y="1534241"/>
            <a:ext cx="1770876" cy="1525872"/>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Ευθύγραμμο βέλος σύνδεσης 242">
            <a:extLst>
              <a:ext uri="{FF2B5EF4-FFF2-40B4-BE49-F238E27FC236}">
                <a16:creationId xmlns="" xmlns:a16="http://schemas.microsoft.com/office/drawing/2014/main" id="{AC94AF36-9258-487A-960A-7B8D3669FFDE}"/>
              </a:ext>
            </a:extLst>
          </p:cNvPr>
          <p:cNvCxnSpPr>
            <a:cxnSpLocks/>
            <a:endCxn id="137" idx="2"/>
          </p:cNvCxnSpPr>
          <p:nvPr/>
        </p:nvCxnSpPr>
        <p:spPr>
          <a:xfrm flipV="1">
            <a:off x="5356397" y="1534241"/>
            <a:ext cx="637581" cy="2715291"/>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Ευθύγραμμο βέλος σύνδεσης 244">
            <a:extLst>
              <a:ext uri="{FF2B5EF4-FFF2-40B4-BE49-F238E27FC236}">
                <a16:creationId xmlns="" xmlns:a16="http://schemas.microsoft.com/office/drawing/2014/main" id="{592B4FF3-AA48-4CDD-9FE4-5C9F7EC99BBE}"/>
              </a:ext>
            </a:extLst>
          </p:cNvPr>
          <p:cNvCxnSpPr>
            <a:cxnSpLocks/>
          </p:cNvCxnSpPr>
          <p:nvPr/>
        </p:nvCxnSpPr>
        <p:spPr>
          <a:xfrm flipH="1">
            <a:off x="5959535" y="1534241"/>
            <a:ext cx="90142" cy="939626"/>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Ευθύγραμμο βέλος σύνδεσης 248">
            <a:extLst>
              <a:ext uri="{FF2B5EF4-FFF2-40B4-BE49-F238E27FC236}">
                <a16:creationId xmlns="" xmlns:a16="http://schemas.microsoft.com/office/drawing/2014/main" id="{24E775AA-B7AE-4368-ABF0-F86727FCF644}"/>
              </a:ext>
            </a:extLst>
          </p:cNvPr>
          <p:cNvCxnSpPr>
            <a:stCxn id="105" idx="1"/>
            <a:endCxn id="95" idx="3"/>
          </p:cNvCxnSpPr>
          <p:nvPr/>
        </p:nvCxnSpPr>
        <p:spPr>
          <a:xfrm flipH="1">
            <a:off x="6049677" y="2050684"/>
            <a:ext cx="1268177" cy="527778"/>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Ευθύγραμμο βέλος σύνδεσης 251">
            <a:extLst>
              <a:ext uri="{FF2B5EF4-FFF2-40B4-BE49-F238E27FC236}">
                <a16:creationId xmlns="" xmlns:a16="http://schemas.microsoft.com/office/drawing/2014/main" id="{73734BA5-84AF-44A0-A320-BEF73439D54D}"/>
              </a:ext>
            </a:extLst>
          </p:cNvPr>
          <p:cNvCxnSpPr>
            <a:stCxn id="135" idx="0"/>
            <a:endCxn id="95" idx="3"/>
          </p:cNvCxnSpPr>
          <p:nvPr/>
        </p:nvCxnSpPr>
        <p:spPr>
          <a:xfrm flipH="1" flipV="1">
            <a:off x="6049677" y="2578462"/>
            <a:ext cx="2244373" cy="1045140"/>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Ευθύγραμμο βέλος σύνδεσης 254">
            <a:extLst>
              <a:ext uri="{FF2B5EF4-FFF2-40B4-BE49-F238E27FC236}">
                <a16:creationId xmlns="" xmlns:a16="http://schemas.microsoft.com/office/drawing/2014/main" id="{E2042B60-57D1-4C69-96A7-CA5F5BD92F4D}"/>
              </a:ext>
            </a:extLst>
          </p:cNvPr>
          <p:cNvCxnSpPr>
            <a:cxnSpLocks/>
          </p:cNvCxnSpPr>
          <p:nvPr/>
        </p:nvCxnSpPr>
        <p:spPr>
          <a:xfrm>
            <a:off x="8008498" y="3742079"/>
            <a:ext cx="186307" cy="1"/>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a:extLst>
              <a:ext uri="{FF2B5EF4-FFF2-40B4-BE49-F238E27FC236}">
                <a16:creationId xmlns="" xmlns:a16="http://schemas.microsoft.com/office/drawing/2014/main" id="{44B2BC44-0A21-4D2C-A95C-E176273D6D11}"/>
              </a:ext>
            </a:extLst>
          </p:cNvPr>
          <p:cNvCxnSpPr>
            <a:stCxn id="134" idx="1"/>
            <a:endCxn id="104" idx="3"/>
          </p:cNvCxnSpPr>
          <p:nvPr/>
        </p:nvCxnSpPr>
        <p:spPr>
          <a:xfrm flipH="1" flipV="1">
            <a:off x="4661254" y="2499660"/>
            <a:ext cx="3135594" cy="1232913"/>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a:extLst>
              <a:ext uri="{FF2B5EF4-FFF2-40B4-BE49-F238E27FC236}">
                <a16:creationId xmlns="" xmlns:a16="http://schemas.microsoft.com/office/drawing/2014/main" id="{029C0DE3-B20D-4CE3-8D80-F3EC40BC3C3F}"/>
              </a:ext>
            </a:extLst>
          </p:cNvPr>
          <p:cNvCxnSpPr>
            <a:stCxn id="104" idx="0"/>
            <a:endCxn id="6" idx="2"/>
          </p:cNvCxnSpPr>
          <p:nvPr/>
        </p:nvCxnSpPr>
        <p:spPr>
          <a:xfrm flipV="1">
            <a:off x="4577541" y="2147275"/>
            <a:ext cx="0" cy="255793"/>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a:extLst>
              <a:ext uri="{FF2B5EF4-FFF2-40B4-BE49-F238E27FC236}">
                <a16:creationId xmlns="" xmlns:a16="http://schemas.microsoft.com/office/drawing/2014/main" id="{1F677A49-21F8-4FE7-95BF-BE3E71FB4DEA}"/>
              </a:ext>
            </a:extLst>
          </p:cNvPr>
          <p:cNvCxnSpPr>
            <a:cxnSpLocks/>
            <a:stCxn id="105" idx="0"/>
          </p:cNvCxnSpPr>
          <p:nvPr/>
        </p:nvCxnSpPr>
        <p:spPr>
          <a:xfrm flipH="1" flipV="1">
            <a:off x="6067063" y="1476508"/>
            <a:ext cx="1334504" cy="477584"/>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a:extLst>
              <a:ext uri="{FF2B5EF4-FFF2-40B4-BE49-F238E27FC236}">
                <a16:creationId xmlns="" xmlns:a16="http://schemas.microsoft.com/office/drawing/2014/main" id="{1E5CD49E-C1F4-45C3-8037-392444D3D934}"/>
              </a:ext>
            </a:extLst>
          </p:cNvPr>
          <p:cNvCxnSpPr>
            <a:cxnSpLocks/>
            <a:stCxn id="47" idx="3"/>
          </p:cNvCxnSpPr>
          <p:nvPr/>
        </p:nvCxnSpPr>
        <p:spPr>
          <a:xfrm flipV="1">
            <a:off x="7734556" y="3720194"/>
            <a:ext cx="895066" cy="88035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Ευθεία γραμμή σύνδεσης 44">
            <a:extLst>
              <a:ext uri="{FF2B5EF4-FFF2-40B4-BE49-F238E27FC236}">
                <a16:creationId xmlns="" xmlns:a16="http://schemas.microsoft.com/office/drawing/2014/main" id="{CCDC1F1A-D797-4619-BC9F-C15CBA24AC89}"/>
              </a:ext>
            </a:extLst>
          </p:cNvPr>
          <p:cNvCxnSpPr>
            <a:cxnSpLocks/>
          </p:cNvCxnSpPr>
          <p:nvPr/>
        </p:nvCxnSpPr>
        <p:spPr>
          <a:xfrm flipH="1" flipV="1">
            <a:off x="7557082" y="1906411"/>
            <a:ext cx="1072541" cy="1835668"/>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Ευθύγραμμο βέλος σύνδεσης 50">
            <a:extLst>
              <a:ext uri="{FF2B5EF4-FFF2-40B4-BE49-F238E27FC236}">
                <a16:creationId xmlns="" xmlns:a16="http://schemas.microsoft.com/office/drawing/2014/main" id="{3EE568F9-697F-4D56-AF0F-292601B5BA8E}"/>
              </a:ext>
            </a:extLst>
          </p:cNvPr>
          <p:cNvCxnSpPr/>
          <p:nvPr/>
        </p:nvCxnSpPr>
        <p:spPr>
          <a:xfrm flipH="1" flipV="1">
            <a:off x="6100245" y="1407996"/>
            <a:ext cx="1456837" cy="498415"/>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Ευθύγραμμο βέλος σύνδεσης 72">
            <a:extLst>
              <a:ext uri="{FF2B5EF4-FFF2-40B4-BE49-F238E27FC236}">
                <a16:creationId xmlns="" xmlns:a16="http://schemas.microsoft.com/office/drawing/2014/main" id="{222788A4-0907-402A-9202-F150C827C209}"/>
              </a:ext>
            </a:extLst>
          </p:cNvPr>
          <p:cNvCxnSpPr>
            <a:stCxn id="135" idx="0"/>
          </p:cNvCxnSpPr>
          <p:nvPr/>
        </p:nvCxnSpPr>
        <p:spPr>
          <a:xfrm flipH="1" flipV="1">
            <a:off x="6100245" y="1534241"/>
            <a:ext cx="2193805" cy="2089361"/>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Ευθύγραμμο βέλος σύνδεσης 76">
            <a:extLst>
              <a:ext uri="{FF2B5EF4-FFF2-40B4-BE49-F238E27FC236}">
                <a16:creationId xmlns="" xmlns:a16="http://schemas.microsoft.com/office/drawing/2014/main" id="{457021D7-965B-4392-A189-73C816111B9F}"/>
              </a:ext>
            </a:extLst>
          </p:cNvPr>
          <p:cNvCxnSpPr>
            <a:stCxn id="104" idx="0"/>
          </p:cNvCxnSpPr>
          <p:nvPr/>
        </p:nvCxnSpPr>
        <p:spPr>
          <a:xfrm flipV="1">
            <a:off x="4577541" y="1534241"/>
            <a:ext cx="1304710" cy="868827"/>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Ευθύγραμμο βέλος σύνδεσης 84">
            <a:extLst>
              <a:ext uri="{FF2B5EF4-FFF2-40B4-BE49-F238E27FC236}">
                <a16:creationId xmlns="" xmlns:a16="http://schemas.microsoft.com/office/drawing/2014/main" id="{490D7443-FD94-4751-8CDA-74E6911BCF64}"/>
              </a:ext>
            </a:extLst>
          </p:cNvPr>
          <p:cNvCxnSpPr>
            <a:cxnSpLocks/>
            <a:stCxn id="50" idx="0"/>
            <a:endCxn id="105" idx="2"/>
          </p:cNvCxnSpPr>
          <p:nvPr/>
        </p:nvCxnSpPr>
        <p:spPr>
          <a:xfrm flipV="1">
            <a:off x="4606893" y="2147275"/>
            <a:ext cx="2794674" cy="2356677"/>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4" name="Θέση κειμένου 6">
            <a:extLst>
              <a:ext uri="{FF2B5EF4-FFF2-40B4-BE49-F238E27FC236}">
                <a16:creationId xmlns="" xmlns:a16="http://schemas.microsoft.com/office/drawing/2014/main" id="{604F7719-6F45-499D-AB75-7948839CE88A}"/>
              </a:ext>
            </a:extLst>
          </p:cNvPr>
          <p:cNvSpPr txBox="1">
            <a:spLocks/>
          </p:cNvSpPr>
          <p:nvPr/>
        </p:nvSpPr>
        <p:spPr>
          <a:xfrm>
            <a:off x="212251" y="5355414"/>
            <a:ext cx="11339999" cy="106574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700" dirty="0"/>
              <a:t>Στην πραγματικότητα, η οργανωτική δομή της επιχείρησης περιλαμβάνει εκτός από την τυπική εξουσία και ευέλικτα, μη-επίσημα κέντρα εξουσίας, που δημιουργούνται αυθόρμητα .</a:t>
            </a:r>
          </a:p>
          <a:p>
            <a:r>
              <a:rPr lang="el-GR" sz="1700" dirty="0"/>
              <a:t>Η άτυπη οργάνωση, που είναι δυνατόν να αναπαρασταθεί μέσω της χρησιμοποίησης του κοινωνιογράμματος, περιέχει δίκτυα επικοινωνιών και επιρροής (άτυπη εξουσία) και αναπτύσσεται εν μέρει λόγω αντίδρασης στην τυπική οργάνωση (παράλληλη εξουσία ή </a:t>
            </a:r>
            <a:r>
              <a:rPr lang="el-GR" sz="1700" dirty="0" err="1"/>
              <a:t>αντι</a:t>
            </a:r>
            <a:r>
              <a:rPr lang="el-GR" sz="1700" dirty="0"/>
              <a:t>-εξουσία)</a:t>
            </a:r>
          </a:p>
        </p:txBody>
      </p:sp>
    </p:spTree>
    <p:extLst>
      <p:ext uri="{BB962C8B-B14F-4D97-AF65-F5344CB8AC3E}">
        <p14:creationId xmlns="" xmlns:p14="http://schemas.microsoft.com/office/powerpoint/2010/main" val="1017008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Θέση εικόνας 39" descr="Κοντινό τριγωνικό σχέδιο δόμησης"/>
          <p:cNvPicPr>
            <a:picLocks noGrp="1" noChangeAspect="1"/>
          </p:cNvPicPr>
          <p:nvPr>
            <p:ph type="pic" sz="quarter" idx="13"/>
          </p:nvPr>
        </p:nvPicPr>
        <p:blipFill>
          <a:blip r:embed="rId3" cstate="screen"/>
          <a:srcRect/>
          <a:stretch>
            <a:fillRect/>
          </a:stretch>
        </p:blipFill>
        <p:spPr>
          <a:xfrm>
            <a:off x="-13648" y="0"/>
            <a:ext cx="12192000" cy="6778800"/>
          </a:xfrm>
        </p:spPr>
      </p:pic>
      <p:sp>
        <p:nvSpPr>
          <p:cNvPr id="22" name="Τίτλος 21"/>
          <p:cNvSpPr>
            <a:spLocks noGrp="1"/>
          </p:cNvSpPr>
          <p:nvPr>
            <p:ph type="ctrTitle"/>
          </p:nvPr>
        </p:nvSpPr>
        <p:spPr/>
        <p:txBody>
          <a:bodyPr rtlCol="0"/>
          <a:lstStyle/>
          <a:p>
            <a:pPr algn="ctr"/>
            <a:r>
              <a:rPr lang="el-GR" sz="5400" dirty="0">
                <a:latin typeface="+mn-lt"/>
                <a:ea typeface="+mn-ea"/>
                <a:cs typeface="+mn-cs"/>
              </a:rPr>
              <a:t>Διοίκηση</a:t>
            </a:r>
            <a:r>
              <a:rPr lang="el-GR" dirty="0"/>
              <a:t/>
            </a:r>
            <a:br>
              <a:rPr lang="el-GR" dirty="0"/>
            </a:br>
            <a:endParaRPr lang="el-GR" dirty="0"/>
          </a:p>
        </p:txBody>
      </p:sp>
      <p:sp>
        <p:nvSpPr>
          <p:cNvPr id="23" name="Υπότιτλος 22"/>
          <p:cNvSpPr>
            <a:spLocks noGrp="1"/>
          </p:cNvSpPr>
          <p:nvPr>
            <p:ph type="subTitle" idx="1"/>
          </p:nvPr>
        </p:nvSpPr>
        <p:spPr>
          <a:xfrm>
            <a:off x="586592" y="4824732"/>
            <a:ext cx="3932788" cy="1326817"/>
          </a:xfrm>
        </p:spPr>
        <p:txBody>
          <a:bodyPr rtlCol="0"/>
          <a:lstStyle/>
          <a:p>
            <a:pPr algn="ctr"/>
            <a:r>
              <a:rPr lang="el-GR" sz="3200" dirty="0"/>
              <a:t>Στο σταυροδρόμι των επιστημών</a:t>
            </a:r>
            <a:endParaRPr lang="el-GR" sz="3200" i="1" dirty="0"/>
          </a:p>
        </p:txBody>
      </p:sp>
      <p:sp>
        <p:nvSpPr>
          <p:cNvPr id="7" name="Ορθογώνιο 6" descr="Διαχωριστική γραμμή κάτω εικόνας"/>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Ορθογώνιο 6" descr="Διαχωριστική γραμμή επάνω εικόνας"/>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2054" name="Picture 6" descr="ÎÏÎ¿ÏÎ­Î»ÎµÏÎ¼Î± ÎµÎ¹ÎºÏÎ½Î±Ï Î³Î¹Î± company black white images">
            <a:extLst>
              <a:ext uri="{FF2B5EF4-FFF2-40B4-BE49-F238E27FC236}">
                <a16:creationId xmlns="" xmlns:a16="http://schemas.microsoft.com/office/drawing/2014/main" id="{79B86556-8552-47C9-91B8-A8322E551D83}"/>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5004" y="533117"/>
            <a:ext cx="3875964" cy="290697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ÎÏÎ¿ÏÎ­Î»ÎµÏÎ¼Î± ÎµÎ¹ÎºÏÎ½Î±Ï Î³Î¹Î± organisation black white image">
            <a:extLst>
              <a:ext uri="{FF2B5EF4-FFF2-40B4-BE49-F238E27FC236}">
                <a16:creationId xmlns="" xmlns:a16="http://schemas.microsoft.com/office/drawing/2014/main" id="{B44CBDA7-6A62-499A-99AD-3A1D2C3118EE}"/>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86592" y="533117"/>
            <a:ext cx="3904376" cy="290697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5999" y="345637"/>
            <a:ext cx="11340000" cy="432000"/>
          </a:xfrm>
        </p:spPr>
        <p:txBody>
          <a:bodyPr rtlCol="0"/>
          <a:lstStyle/>
          <a:p>
            <a:pPr algn="ctr"/>
            <a:r>
              <a:rPr lang="en-US" b="1" dirty="0"/>
              <a:t>Case Study: </a:t>
            </a:r>
            <a:r>
              <a:rPr lang="el-GR" b="1" dirty="0"/>
              <a:t>Οι «πληρεξούσιοι» εντολών</a:t>
            </a:r>
          </a:p>
        </p:txBody>
      </p:sp>
      <p:sp>
        <p:nvSpPr>
          <p:cNvPr id="5" name="Θέση κειμένου 4"/>
          <p:cNvSpPr>
            <a:spLocks noGrp="1"/>
          </p:cNvSpPr>
          <p:nvPr>
            <p:ph type="body" sz="quarter" idx="33"/>
          </p:nvPr>
        </p:nvSpPr>
        <p:spPr/>
        <p:txBody>
          <a:bodyPr rtlCol="0"/>
          <a:lstStyle/>
          <a:p>
            <a:r>
              <a:rPr lang="el-GR" dirty="0"/>
              <a:t>Υπεύθυνοι καταστήματος</a:t>
            </a:r>
          </a:p>
        </p:txBody>
      </p:sp>
      <p:sp>
        <p:nvSpPr>
          <p:cNvPr id="7" name="Θέση κειμένου 6"/>
          <p:cNvSpPr>
            <a:spLocks noGrp="1"/>
          </p:cNvSpPr>
          <p:nvPr>
            <p:ph type="body" sz="quarter" idx="35"/>
          </p:nvPr>
        </p:nvSpPr>
        <p:spPr>
          <a:xfrm>
            <a:off x="4751705" y="3971290"/>
            <a:ext cx="2699385" cy="634365"/>
          </a:xfrm>
        </p:spPr>
        <p:txBody>
          <a:bodyPr rtlCol="0"/>
          <a:lstStyle/>
          <a:p>
            <a:r>
              <a:rPr lang="el-GR" dirty="0"/>
              <a:t>Μάγειροι</a:t>
            </a:r>
          </a:p>
        </p:txBody>
      </p:sp>
      <p:sp>
        <p:nvSpPr>
          <p:cNvPr id="9" name="Θέση κειμένου 8"/>
          <p:cNvSpPr>
            <a:spLocks noGrp="1"/>
          </p:cNvSpPr>
          <p:nvPr>
            <p:ph type="body" sz="quarter" idx="37"/>
          </p:nvPr>
        </p:nvSpPr>
        <p:spPr/>
        <p:txBody>
          <a:bodyPr rtlCol="0"/>
          <a:lstStyle/>
          <a:p>
            <a:r>
              <a:rPr lang="el-GR" dirty="0"/>
              <a:t>Σερβιτόρες</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68</a:t>
            </a:fld>
            <a:endParaRPr lang="el-GR" dirty="0"/>
          </a:p>
        </p:txBody>
      </p:sp>
      <p:sp>
        <p:nvSpPr>
          <p:cNvPr id="55" name="TextBox 37"/>
          <p:cNvSpPr txBox="1"/>
          <p:nvPr/>
        </p:nvSpPr>
        <p:spPr>
          <a:xfrm>
            <a:off x="9543245" y="6073017"/>
            <a:ext cx="167613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5" name="Θέση κειμένου 6">
            <a:extLst>
              <a:ext uri="{FF2B5EF4-FFF2-40B4-BE49-F238E27FC236}">
                <a16:creationId xmlns="" xmlns:a16="http://schemas.microsoft.com/office/drawing/2014/main" id="{A22EA49E-4703-452A-9064-4DF534F705FC}"/>
              </a:ext>
            </a:extLst>
          </p:cNvPr>
          <p:cNvSpPr txBox="1">
            <a:spLocks/>
          </p:cNvSpPr>
          <p:nvPr/>
        </p:nvSpPr>
        <p:spPr>
          <a:xfrm>
            <a:off x="338063" y="1097382"/>
            <a:ext cx="11339999" cy="106574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t>Ένας ιδιοκτήτης αλυσίδας εστιατορίων αντιμετωπίζει προστριβές &amp; εντάσεις μεταξύ των ομάδων του προσωπικού </a:t>
            </a:r>
            <a:r>
              <a:rPr lang="en-US" sz="1600" dirty="0"/>
              <a:t>:</a:t>
            </a:r>
            <a:endParaRPr lang="el-GR" sz="1600" dirty="0"/>
          </a:p>
        </p:txBody>
      </p:sp>
      <p:pic>
        <p:nvPicPr>
          <p:cNvPr id="22" name="Γραφικό 21" descr="Ντοσιέ">
            <a:extLst>
              <a:ext uri="{FF2B5EF4-FFF2-40B4-BE49-F238E27FC236}">
                <a16:creationId xmlns="" xmlns:a16="http://schemas.microsoft.com/office/drawing/2014/main" id="{BA0BB6F8-67D1-4BE2-BA41-8E625F299F3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379952" y="2370618"/>
            <a:ext cx="763795" cy="763795"/>
          </a:xfrm>
          <a:prstGeom prst="rect">
            <a:avLst/>
          </a:prstGeom>
        </p:spPr>
      </p:pic>
      <p:pic>
        <p:nvPicPr>
          <p:cNvPr id="24" name="Γραφικό 23" descr="Ζυμαρικά">
            <a:extLst>
              <a:ext uri="{FF2B5EF4-FFF2-40B4-BE49-F238E27FC236}">
                <a16:creationId xmlns="" xmlns:a16="http://schemas.microsoft.com/office/drawing/2014/main" id="{7420CCC1-9ED6-4BF8-B8DA-B69C0F77EAC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714102" y="2370618"/>
            <a:ext cx="763795" cy="763795"/>
          </a:xfrm>
          <a:prstGeom prst="rect">
            <a:avLst/>
          </a:prstGeom>
        </p:spPr>
      </p:pic>
      <p:pic>
        <p:nvPicPr>
          <p:cNvPr id="26" name="Γραφικό 25" descr="Κρασί">
            <a:extLst>
              <a:ext uri="{FF2B5EF4-FFF2-40B4-BE49-F238E27FC236}">
                <a16:creationId xmlns="" xmlns:a16="http://schemas.microsoft.com/office/drawing/2014/main" id="{C90806EF-8A0A-4711-AF82-9D29C01CC33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048252" y="2370618"/>
            <a:ext cx="763795" cy="763795"/>
          </a:xfrm>
          <a:prstGeom prst="rect">
            <a:avLst/>
          </a:prstGeom>
        </p:spPr>
      </p:pic>
    </p:spTree>
    <p:extLst>
      <p:ext uri="{BB962C8B-B14F-4D97-AF65-F5344CB8AC3E}">
        <p14:creationId xmlns="" xmlns:p14="http://schemas.microsoft.com/office/powerpoint/2010/main" val="20796778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5999" y="352655"/>
            <a:ext cx="11340000" cy="432000"/>
          </a:xfrm>
        </p:spPr>
        <p:txBody>
          <a:bodyPr rtlCol="0"/>
          <a:lstStyle/>
          <a:p>
            <a:pPr algn="ctr"/>
            <a:r>
              <a:rPr lang="en-US" sz="2800" b="1" dirty="0">
                <a:solidFill>
                  <a:schemeClr val="tx1">
                    <a:lumMod val="65000"/>
                    <a:lumOff val="35000"/>
                  </a:schemeClr>
                </a:solidFill>
              </a:rPr>
              <a:t>Case Study: </a:t>
            </a:r>
            <a:r>
              <a:rPr lang="el-GR" sz="2800" b="1" dirty="0">
                <a:solidFill>
                  <a:schemeClr val="tx1">
                    <a:lumMod val="65000"/>
                    <a:lumOff val="35000"/>
                  </a:schemeClr>
                </a:solidFill>
              </a:rPr>
              <a:t>Οι «πληρεξούσιοι» εντολών</a:t>
            </a:r>
          </a:p>
        </p:txBody>
      </p:sp>
      <p:sp>
        <p:nvSpPr>
          <p:cNvPr id="7" name="Θέση κειμένου 6"/>
          <p:cNvSpPr>
            <a:spLocks noGrp="1"/>
          </p:cNvSpPr>
          <p:nvPr>
            <p:ph type="body" sz="quarter" idx="35"/>
          </p:nvPr>
        </p:nvSpPr>
        <p:spPr>
          <a:xfrm>
            <a:off x="817259" y="3145272"/>
            <a:ext cx="2699385" cy="634365"/>
          </a:xfrm>
        </p:spPr>
        <p:txBody>
          <a:bodyPr rtlCol="0"/>
          <a:lstStyle/>
          <a:p>
            <a:r>
              <a:rPr lang="el-GR" sz="2000" b="1" dirty="0"/>
              <a:t>Κοινωνιολόγος</a:t>
            </a:r>
            <a:endParaRPr lang="el-GR" sz="2000" dirty="0"/>
          </a:p>
        </p:txBody>
      </p:sp>
      <p:sp>
        <p:nvSpPr>
          <p:cNvPr id="10" name="Θέση κειμένου 9"/>
          <p:cNvSpPr>
            <a:spLocks noGrp="1"/>
          </p:cNvSpPr>
          <p:nvPr>
            <p:ph type="body" sz="quarter" idx="38"/>
          </p:nvPr>
        </p:nvSpPr>
        <p:spPr>
          <a:xfrm>
            <a:off x="240269" y="3956718"/>
            <a:ext cx="3853363" cy="1216660"/>
          </a:xfrm>
        </p:spPr>
        <p:txBody>
          <a:bodyPr rtlCol="0"/>
          <a:lstStyle/>
          <a:p>
            <a:r>
              <a:rPr lang="el-GR" sz="1800" dirty="0"/>
              <a:t>Με βάση την ανάλυση της κοινωνικής θέσης, διαπιστώνει ότι η διαβίβαση εντολών από τις σερβιτόρες στους μάγειρες συντελεί στην αναίρεση της υφιστάμενης κοινωνικής δομής</a:t>
            </a:r>
          </a:p>
          <a:p>
            <a:endParaRPr lang="el-GR" sz="1800" dirty="0"/>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69</a:t>
            </a:fld>
            <a:endParaRPr lang="el-GR" dirty="0"/>
          </a:p>
        </p:txBody>
      </p:sp>
      <p:sp>
        <p:nvSpPr>
          <p:cNvPr id="55" name="TextBox 37"/>
          <p:cNvSpPr txBox="1"/>
          <p:nvPr/>
        </p:nvSpPr>
        <p:spPr>
          <a:xfrm>
            <a:off x="9697793" y="6073017"/>
            <a:ext cx="1521588"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5" name="Θέση κειμένου 6">
            <a:extLst>
              <a:ext uri="{FF2B5EF4-FFF2-40B4-BE49-F238E27FC236}">
                <a16:creationId xmlns="" xmlns:a16="http://schemas.microsoft.com/office/drawing/2014/main" id="{A22EA49E-4703-452A-9064-4DF534F705FC}"/>
              </a:ext>
            </a:extLst>
          </p:cNvPr>
          <p:cNvSpPr txBox="1">
            <a:spLocks/>
          </p:cNvSpPr>
          <p:nvPr/>
        </p:nvSpPr>
        <p:spPr>
          <a:xfrm>
            <a:off x="425999" y="1000726"/>
            <a:ext cx="11339999" cy="106574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Καλεί ειδικούς για την επίλυση του προβλήματος</a:t>
            </a:r>
          </a:p>
          <a:p>
            <a:endParaRPr lang="el-GR" dirty="0"/>
          </a:p>
        </p:txBody>
      </p:sp>
      <p:pic>
        <p:nvPicPr>
          <p:cNvPr id="14" name="Γραφικό 13" descr="Παζλ">
            <a:extLst>
              <a:ext uri="{FF2B5EF4-FFF2-40B4-BE49-F238E27FC236}">
                <a16:creationId xmlns="" xmlns:a16="http://schemas.microsoft.com/office/drawing/2014/main" id="{82883909-F55F-43C1-9C85-433C79FA7DD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709752" y="1926623"/>
            <a:ext cx="914400" cy="914400"/>
          </a:xfrm>
          <a:prstGeom prst="rect">
            <a:avLst/>
          </a:prstGeom>
        </p:spPr>
      </p:pic>
      <p:pic>
        <p:nvPicPr>
          <p:cNvPr id="20" name="Γραφικό 19" descr="Νερό">
            <a:extLst>
              <a:ext uri="{FF2B5EF4-FFF2-40B4-BE49-F238E27FC236}">
                <a16:creationId xmlns="" xmlns:a16="http://schemas.microsoft.com/office/drawing/2014/main" id="{1A6551BC-C0BF-429D-A248-400B514B084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541063" y="1932998"/>
            <a:ext cx="914400" cy="914400"/>
          </a:xfrm>
          <a:prstGeom prst="rect">
            <a:avLst/>
          </a:prstGeom>
        </p:spPr>
      </p:pic>
      <p:sp>
        <p:nvSpPr>
          <p:cNvPr id="21" name="Θέση κειμένου 6">
            <a:extLst>
              <a:ext uri="{FF2B5EF4-FFF2-40B4-BE49-F238E27FC236}">
                <a16:creationId xmlns="" xmlns:a16="http://schemas.microsoft.com/office/drawing/2014/main" id="{3FA69960-312A-4999-B29A-99DD446F03E6}"/>
              </a:ext>
            </a:extLst>
          </p:cNvPr>
          <p:cNvSpPr txBox="1">
            <a:spLocks/>
          </p:cNvSpPr>
          <p:nvPr/>
        </p:nvSpPr>
        <p:spPr>
          <a:xfrm>
            <a:off x="4683499" y="3124986"/>
            <a:ext cx="2699385" cy="63436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b="1" dirty="0"/>
              <a:t>Ψυχολόγος</a:t>
            </a:r>
            <a:endParaRPr lang="el-GR" sz="2000" dirty="0"/>
          </a:p>
        </p:txBody>
      </p:sp>
      <p:sp>
        <p:nvSpPr>
          <p:cNvPr id="23" name="Θέση κειμένου 9">
            <a:extLst>
              <a:ext uri="{FF2B5EF4-FFF2-40B4-BE49-F238E27FC236}">
                <a16:creationId xmlns="" xmlns:a16="http://schemas.microsoft.com/office/drawing/2014/main" id="{F5B8F94D-0014-4F26-B7FE-F067F3EF4CB9}"/>
              </a:ext>
            </a:extLst>
          </p:cNvPr>
          <p:cNvSpPr txBox="1">
            <a:spLocks/>
          </p:cNvSpPr>
          <p:nvPr/>
        </p:nvSpPr>
        <p:spPr>
          <a:xfrm>
            <a:off x="4683498" y="3960767"/>
            <a:ext cx="2699386" cy="121666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800" dirty="0"/>
              <a:t>Με βάση την ανάλυση της οικογένειας κατηγοριοποιεί το προσωπικό σε πατέρες, υιούς και κόρες και διαπιστώνει ότι η διαβίβαση εντολών από τις κόρες στους υιούς συντελεί στην αναίρεση της πατριαρχικής οικογενειακής ιεραρχίας</a:t>
            </a:r>
          </a:p>
          <a:p>
            <a:endParaRPr lang="el-GR" sz="1800" dirty="0"/>
          </a:p>
        </p:txBody>
      </p:sp>
      <p:pic>
        <p:nvPicPr>
          <p:cNvPr id="17" name="Γραφικό 16" descr="Κόσμος">
            <a:extLst>
              <a:ext uri="{FF2B5EF4-FFF2-40B4-BE49-F238E27FC236}">
                <a16:creationId xmlns="" xmlns:a16="http://schemas.microsoft.com/office/drawing/2014/main" id="{A1887302-80A0-48BD-BBA6-71AC5A22F3A6}"/>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372374" y="1932998"/>
            <a:ext cx="914400" cy="914400"/>
          </a:xfrm>
          <a:prstGeom prst="rect">
            <a:avLst/>
          </a:prstGeom>
        </p:spPr>
      </p:pic>
      <p:sp>
        <p:nvSpPr>
          <p:cNvPr id="25" name="Θέση κειμένου 6">
            <a:extLst>
              <a:ext uri="{FF2B5EF4-FFF2-40B4-BE49-F238E27FC236}">
                <a16:creationId xmlns="" xmlns:a16="http://schemas.microsoft.com/office/drawing/2014/main" id="{15708C34-87F3-445A-B3B4-6A7C61201D4B}"/>
              </a:ext>
            </a:extLst>
          </p:cNvPr>
          <p:cNvSpPr txBox="1">
            <a:spLocks/>
          </p:cNvSpPr>
          <p:nvPr/>
        </p:nvSpPr>
        <p:spPr>
          <a:xfrm>
            <a:off x="8456912" y="3145272"/>
            <a:ext cx="2699385" cy="63436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b="1" dirty="0"/>
              <a:t>Ανθρωπολόγος</a:t>
            </a:r>
          </a:p>
        </p:txBody>
      </p:sp>
      <p:sp>
        <p:nvSpPr>
          <p:cNvPr id="27" name="Θέση κειμένου 9">
            <a:extLst>
              <a:ext uri="{FF2B5EF4-FFF2-40B4-BE49-F238E27FC236}">
                <a16:creationId xmlns="" xmlns:a16="http://schemas.microsoft.com/office/drawing/2014/main" id="{814D44B4-AE26-42F4-A4E2-6E93AACF39D4}"/>
              </a:ext>
            </a:extLst>
          </p:cNvPr>
          <p:cNvSpPr txBox="1">
            <a:spLocks/>
          </p:cNvSpPr>
          <p:nvPr/>
        </p:nvSpPr>
        <p:spPr>
          <a:xfrm>
            <a:off x="7840083" y="3956718"/>
            <a:ext cx="3978981" cy="121666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l-GR" sz="1800" dirty="0"/>
              <a:t>Με βάση την ανάλυση του πολιτιστικού συστήματος αξιών, παρατηρεί ότι το σύστημα αξιών των υπευθύνων και των μαγείρων, αποβλέπει στην ανάπτυξη του εστιατορίου, ενώ το αντίστοιχο των σερβιτόρων είναι αδιάφορο σε αυτήν. Κατά συνέπεια, διαπιστώνει ότι ένα περιφερειακό σύστημα αξιών δίνει εντολές σε ένα κεντρικό σύστημα αξιών. </a:t>
            </a:r>
          </a:p>
          <a:p>
            <a:endParaRPr lang="el-GR" sz="1800" dirty="0"/>
          </a:p>
        </p:txBody>
      </p:sp>
    </p:spTree>
    <p:extLst>
      <p:ext uri="{BB962C8B-B14F-4D97-AF65-F5344CB8AC3E}">
        <p14:creationId xmlns="" xmlns:p14="http://schemas.microsoft.com/office/powerpoint/2010/main" val="254927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Ομάδα 72" descr="Θέση εικόνας"/>
          <p:cNvGrpSpPr/>
          <p:nvPr/>
        </p:nvGrpSpPr>
        <p:grpSpPr>
          <a:xfrm>
            <a:off x="323999" y="323998"/>
            <a:ext cx="4320000" cy="6120000"/>
            <a:chOff x="180000" y="180000"/>
            <a:chExt cx="4330700" cy="6292683"/>
          </a:xfrm>
        </p:grpSpPr>
        <p:sp>
          <p:nvSpPr>
            <p:cNvPr id="74"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5"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37" name="Τίτλος 36"/>
          <p:cNvSpPr>
            <a:spLocks noGrp="1"/>
          </p:cNvSpPr>
          <p:nvPr>
            <p:ph type="title"/>
          </p:nvPr>
        </p:nvSpPr>
        <p:spPr/>
        <p:txBody>
          <a:bodyPr rtlCol="0"/>
          <a:lstStyle/>
          <a:p>
            <a:pPr algn="ctr"/>
            <a:r>
              <a:rPr lang="el-GR" b="1" dirty="0">
                <a:solidFill>
                  <a:schemeClr val="tx1">
                    <a:lumMod val="65000"/>
                    <a:lumOff val="35000"/>
                  </a:schemeClr>
                </a:solidFill>
              </a:rPr>
              <a:t>Κοινά χαρακτηριστικά των οργανισμών</a:t>
            </a:r>
            <a:endParaRPr lang="el-GR" dirty="0">
              <a:solidFill>
                <a:schemeClr val="tx1">
                  <a:lumMod val="65000"/>
                  <a:lumOff val="35000"/>
                </a:schemeClr>
              </a:solidFill>
            </a:endParaRPr>
          </a:p>
        </p:txBody>
      </p:sp>
      <p:sp>
        <p:nvSpPr>
          <p:cNvPr id="40" name="Θέση κειμένου 39"/>
          <p:cNvSpPr>
            <a:spLocks noGrp="1"/>
          </p:cNvSpPr>
          <p:nvPr>
            <p:ph type="body" sz="quarter" idx="35"/>
          </p:nvPr>
        </p:nvSpPr>
        <p:spPr/>
        <p:txBody>
          <a:bodyPr rtlCol="0"/>
          <a:lstStyle/>
          <a:p>
            <a:r>
              <a:rPr lang="el-GR" dirty="0"/>
              <a:t>Ευδιάκριτος σκοπός</a:t>
            </a:r>
          </a:p>
        </p:txBody>
      </p:sp>
      <p:sp>
        <p:nvSpPr>
          <p:cNvPr id="42" name="Θέση κειμένου 41"/>
          <p:cNvSpPr>
            <a:spLocks noGrp="1"/>
          </p:cNvSpPr>
          <p:nvPr>
            <p:ph type="body" sz="quarter" idx="37"/>
          </p:nvPr>
        </p:nvSpPr>
        <p:spPr/>
        <p:txBody>
          <a:bodyPr rtlCol="0"/>
          <a:lstStyle/>
          <a:p>
            <a:r>
              <a:rPr lang="el-GR" dirty="0"/>
              <a:t>Άνθρωποι που συνεργάζονται</a:t>
            </a:r>
          </a:p>
        </p:txBody>
      </p:sp>
      <p:sp>
        <p:nvSpPr>
          <p:cNvPr id="44" name="Θέση κειμένου 43"/>
          <p:cNvSpPr>
            <a:spLocks noGrp="1"/>
          </p:cNvSpPr>
          <p:nvPr>
            <p:ph type="body" sz="quarter" idx="39"/>
          </p:nvPr>
        </p:nvSpPr>
        <p:spPr/>
        <p:txBody>
          <a:bodyPr rtlCol="0"/>
          <a:lstStyle/>
          <a:p>
            <a:r>
              <a:rPr lang="el-GR" dirty="0"/>
              <a:t>Εκούσια και συστηματική δομή</a:t>
            </a:r>
          </a:p>
        </p:txBody>
      </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7</a:t>
            </a:fld>
            <a:endParaRPr lang="el-GR" dirty="0"/>
          </a:p>
        </p:txBody>
      </p:sp>
      <p:pic>
        <p:nvPicPr>
          <p:cNvPr id="11" name="Γραφικό 10" descr="Ομάδα"/>
          <p:cNvPicPr>
            <a:picLocks noChangeAspect="1"/>
          </p:cNvPicPr>
          <p:nvPr/>
        </p:nvPicPr>
        <p:blipFill>
          <a:blip r:embed="rId3"/>
          <a:stretch>
            <a:fillRect/>
          </a:stretch>
        </p:blipFill>
        <p:spPr>
          <a:xfrm>
            <a:off x="7932395" y="2519108"/>
            <a:ext cx="914400" cy="914400"/>
          </a:xfrm>
          <a:prstGeom prst="rect">
            <a:avLst/>
          </a:prstGeom>
        </p:spPr>
      </p:pic>
      <p:pic>
        <p:nvPicPr>
          <p:cNvPr id="15" name="Γραφικό 14" descr="Ευστοχία"/>
          <p:cNvPicPr>
            <a:picLocks noChangeAspect="1"/>
          </p:cNvPicPr>
          <p:nvPr/>
        </p:nvPicPr>
        <p:blipFill>
          <a:blip r:embed="rId4"/>
          <a:stretch>
            <a:fillRect/>
          </a:stretch>
        </p:blipFill>
        <p:spPr>
          <a:xfrm>
            <a:off x="5638800" y="2514600"/>
            <a:ext cx="914400" cy="914400"/>
          </a:xfrm>
          <a:prstGeom prst="rect">
            <a:avLst/>
          </a:prstGeom>
        </p:spPr>
      </p:pic>
      <p:pic>
        <p:nvPicPr>
          <p:cNvPr id="20" name="Γραφικό 19" descr="Ιεραρχία"/>
          <p:cNvPicPr>
            <a:picLocks noChangeAspect="1"/>
          </p:cNvPicPr>
          <p:nvPr/>
        </p:nvPicPr>
        <p:blipFill>
          <a:blip r:embed="rId5"/>
          <a:stretch>
            <a:fillRect/>
          </a:stretch>
        </p:blipFill>
        <p:spPr>
          <a:xfrm>
            <a:off x="10324800" y="2514600"/>
            <a:ext cx="914400" cy="914400"/>
          </a:xfrm>
          <a:prstGeom prst="rect">
            <a:avLst/>
          </a:prstGeom>
        </p:spPr>
      </p:pic>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21" name="Θέση εικόνας 16" descr="γωνιακή εικόνα ουρανοξύστη από το έδαφος">
            <a:extLst>
              <a:ext uri="{FF2B5EF4-FFF2-40B4-BE49-F238E27FC236}">
                <a16:creationId xmlns="" xmlns:a16="http://schemas.microsoft.com/office/drawing/2014/main" id="{22066B48-5B71-451F-9DE2-A522095F6440}"/>
              </a:ext>
            </a:extLst>
          </p:cNvPr>
          <p:cNvPicPr>
            <a:picLocks noGrp="1" noChangeAspect="1"/>
          </p:cNvPicPr>
          <p:nvPr>
            <p:ph type="pic" sz="quarter" idx="13"/>
          </p:nvPr>
        </p:nvPicPr>
        <p:blipFill>
          <a:blip r:embed="rId6"/>
          <a:stretch>
            <a:fillRect/>
          </a:stretch>
        </p:blipFill>
        <p:spPr>
          <a:xfrm>
            <a:off x="245307" y="163899"/>
            <a:ext cx="4680001" cy="6477169"/>
          </a:xfrm>
        </p:spPr>
      </p:pic>
      <p:sp>
        <p:nvSpPr>
          <p:cNvPr id="23" name="Ορθογώνιο 6">
            <a:extLst>
              <a:ext uri="{FF2B5EF4-FFF2-40B4-BE49-F238E27FC236}">
                <a16:creationId xmlns="" xmlns:a16="http://schemas.microsoft.com/office/drawing/2014/main" id="{940F8C8A-249F-49BF-B076-857024462B61}"/>
              </a:ext>
            </a:extLst>
          </p:cNvPr>
          <p:cNvSpPr/>
          <p:nvPr/>
        </p:nvSpPr>
        <p:spPr>
          <a:xfrm flipV="1">
            <a:off x="323999" y="310351"/>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4" name="Ορθογώνιο 6">
            <a:extLst>
              <a:ext uri="{FF2B5EF4-FFF2-40B4-BE49-F238E27FC236}">
                <a16:creationId xmlns="" xmlns:a16="http://schemas.microsoft.com/office/drawing/2014/main" id="{E6BAF6FA-29D4-4BC9-974B-98C26DA83ABA}"/>
              </a:ext>
            </a:extLst>
          </p:cNvPr>
          <p:cNvSpPr/>
          <p:nvPr/>
        </p:nvSpPr>
        <p:spPr>
          <a:xfrm>
            <a:off x="425307" y="6252923"/>
            <a:ext cx="4320000" cy="17742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Ομάδα 72" descr="Θέση εικόνας"/>
          <p:cNvGrpSpPr/>
          <p:nvPr/>
        </p:nvGrpSpPr>
        <p:grpSpPr>
          <a:xfrm>
            <a:off x="323999" y="323998"/>
            <a:ext cx="4320000" cy="6120000"/>
            <a:chOff x="180000" y="180000"/>
            <a:chExt cx="4330700" cy="6292683"/>
          </a:xfrm>
        </p:grpSpPr>
        <p:sp>
          <p:nvSpPr>
            <p:cNvPr id="74"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5"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70</a:t>
            </a:fld>
            <a:endParaRPr lang="el-GR" dirty="0"/>
          </a:p>
        </p:txBody>
      </p:sp>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22" name="Τίτλος 1">
            <a:extLst>
              <a:ext uri="{FF2B5EF4-FFF2-40B4-BE49-F238E27FC236}">
                <a16:creationId xmlns="" xmlns:a16="http://schemas.microsoft.com/office/drawing/2014/main" id="{05E751F3-854F-475F-A6A3-669CF32FE48B}"/>
              </a:ext>
            </a:extLst>
          </p:cNvPr>
          <p:cNvSpPr>
            <a:spLocks noGrp="1"/>
          </p:cNvSpPr>
          <p:nvPr>
            <p:ph type="title"/>
          </p:nvPr>
        </p:nvSpPr>
        <p:spPr>
          <a:xfrm>
            <a:off x="5241372" y="669857"/>
            <a:ext cx="6575546" cy="432000"/>
          </a:xfrm>
        </p:spPr>
        <p:txBody>
          <a:bodyPr rtlCol="0"/>
          <a:lstStyle/>
          <a:p>
            <a:pPr algn="ctr"/>
            <a:r>
              <a:rPr lang="el-GR" sz="3200" b="1" dirty="0">
                <a:solidFill>
                  <a:schemeClr val="tx1">
                    <a:lumMod val="65000"/>
                    <a:lumOff val="35000"/>
                  </a:schemeClr>
                </a:solidFill>
              </a:rPr>
              <a:t>Διοίκηση: </a:t>
            </a:r>
            <a:br>
              <a:rPr lang="el-GR" sz="3200" b="1" dirty="0">
                <a:solidFill>
                  <a:schemeClr val="tx1">
                    <a:lumMod val="65000"/>
                    <a:lumOff val="35000"/>
                  </a:schemeClr>
                </a:solidFill>
              </a:rPr>
            </a:br>
            <a:r>
              <a:rPr lang="el-GR" sz="3200" b="1" dirty="0">
                <a:solidFill>
                  <a:schemeClr val="tx1">
                    <a:lumMod val="65000"/>
                    <a:lumOff val="35000"/>
                  </a:schemeClr>
                </a:solidFill>
              </a:rPr>
              <a:t>Στο σταυροδρόμι των επιστημών</a:t>
            </a:r>
            <a:r>
              <a:rPr lang="el-GR" sz="2700" dirty="0"/>
              <a:t/>
            </a:r>
            <a:br>
              <a:rPr lang="el-GR" sz="2700" dirty="0"/>
            </a:br>
            <a:endParaRPr lang="el-GR" sz="2700" dirty="0"/>
          </a:p>
        </p:txBody>
      </p:sp>
      <p:sp>
        <p:nvSpPr>
          <p:cNvPr id="25" name="Θέση κειμένου 4">
            <a:extLst>
              <a:ext uri="{FF2B5EF4-FFF2-40B4-BE49-F238E27FC236}">
                <a16:creationId xmlns="" xmlns:a16="http://schemas.microsoft.com/office/drawing/2014/main" id="{7AED243A-8835-44B6-83E3-3C563B2AD81C}"/>
              </a:ext>
            </a:extLst>
          </p:cNvPr>
          <p:cNvSpPr txBox="1">
            <a:spLocks/>
          </p:cNvSpPr>
          <p:nvPr/>
        </p:nvSpPr>
        <p:spPr>
          <a:xfrm>
            <a:off x="5196453" y="3971432"/>
            <a:ext cx="1980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Οικονομικά</a:t>
            </a:r>
            <a:endParaRPr lang="el-GR" dirty="0"/>
          </a:p>
        </p:txBody>
      </p:sp>
      <p:sp>
        <p:nvSpPr>
          <p:cNvPr id="26" name="Θέση κειμένου 6">
            <a:extLst>
              <a:ext uri="{FF2B5EF4-FFF2-40B4-BE49-F238E27FC236}">
                <a16:creationId xmlns="" xmlns:a16="http://schemas.microsoft.com/office/drawing/2014/main" id="{4950F95F-0098-4C1C-9675-F5D3AFEDC438}"/>
              </a:ext>
            </a:extLst>
          </p:cNvPr>
          <p:cNvSpPr txBox="1">
            <a:spLocks/>
          </p:cNvSpPr>
          <p:nvPr/>
        </p:nvSpPr>
        <p:spPr>
          <a:xfrm>
            <a:off x="5202092" y="4563984"/>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Επιτρέπουν την κατανόηση της μεταβαλλόμενης οικονομίας και του ρόλου του ανταγωνισμού σε παγκόσμιο πλαίσιο</a:t>
            </a:r>
          </a:p>
          <a:p>
            <a:endParaRPr lang="el-GR" sz="1600" dirty="0"/>
          </a:p>
        </p:txBody>
      </p:sp>
      <p:sp>
        <p:nvSpPr>
          <p:cNvPr id="30" name="Θέση κειμένου 6">
            <a:extLst>
              <a:ext uri="{FF2B5EF4-FFF2-40B4-BE49-F238E27FC236}">
                <a16:creationId xmlns="" xmlns:a16="http://schemas.microsoft.com/office/drawing/2014/main" id="{F9830246-9179-4747-B8F7-DF1A59D85273}"/>
              </a:ext>
            </a:extLst>
          </p:cNvPr>
          <p:cNvSpPr txBox="1">
            <a:spLocks/>
          </p:cNvSpPr>
          <p:nvPr/>
        </p:nvSpPr>
        <p:spPr>
          <a:xfrm>
            <a:off x="7449308" y="3971432"/>
            <a:ext cx="1980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Ψυχολογία</a:t>
            </a:r>
            <a:endParaRPr lang="el-GR" dirty="0"/>
          </a:p>
        </p:txBody>
      </p:sp>
      <p:sp>
        <p:nvSpPr>
          <p:cNvPr id="31" name="Θέση κειμένου 6">
            <a:extLst>
              <a:ext uri="{FF2B5EF4-FFF2-40B4-BE49-F238E27FC236}">
                <a16:creationId xmlns="" xmlns:a16="http://schemas.microsoft.com/office/drawing/2014/main" id="{21BC7CD6-FE00-4670-BF05-0E04597714DE}"/>
              </a:ext>
            </a:extLst>
          </p:cNvPr>
          <p:cNvSpPr txBox="1">
            <a:spLocks/>
          </p:cNvSpPr>
          <p:nvPr/>
        </p:nvSpPr>
        <p:spPr>
          <a:xfrm>
            <a:off x="7544854" y="4558774"/>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Η επιστήμη που επιδιώκει να αξιολογήσει, να ερμηνεύσει και να μεταβάλει τη συμπεριφορά των ανθρώπων</a:t>
            </a:r>
          </a:p>
        </p:txBody>
      </p:sp>
      <p:sp>
        <p:nvSpPr>
          <p:cNvPr id="34" name="Θέση κειμένου 8">
            <a:extLst>
              <a:ext uri="{FF2B5EF4-FFF2-40B4-BE49-F238E27FC236}">
                <a16:creationId xmlns="" xmlns:a16="http://schemas.microsoft.com/office/drawing/2014/main" id="{745069F4-C168-4338-8D7B-860A7241ADAA}"/>
              </a:ext>
            </a:extLst>
          </p:cNvPr>
          <p:cNvSpPr>
            <a:spLocks noGrp="1"/>
          </p:cNvSpPr>
          <p:nvPr>
            <p:ph type="body" sz="quarter" idx="35"/>
          </p:nvPr>
        </p:nvSpPr>
        <p:spPr>
          <a:xfrm>
            <a:off x="9792070" y="3971432"/>
            <a:ext cx="1979930" cy="587342"/>
          </a:xfrm>
        </p:spPr>
        <p:txBody>
          <a:bodyPr rtlCol="0"/>
          <a:lstStyle/>
          <a:p>
            <a:r>
              <a:rPr lang="el-GR" b="1" dirty="0"/>
              <a:t>Κοινωνιολογία</a:t>
            </a:r>
            <a:endParaRPr lang="el-GR" dirty="0"/>
          </a:p>
        </p:txBody>
      </p:sp>
      <p:sp>
        <p:nvSpPr>
          <p:cNvPr id="35" name="Θέση κειμένου 6">
            <a:extLst>
              <a:ext uri="{FF2B5EF4-FFF2-40B4-BE49-F238E27FC236}">
                <a16:creationId xmlns="" xmlns:a16="http://schemas.microsoft.com/office/drawing/2014/main" id="{0C4972A2-C7E7-4A72-A368-F9B16AFD83CD}"/>
              </a:ext>
            </a:extLst>
          </p:cNvPr>
          <p:cNvSpPr txBox="1">
            <a:spLocks/>
          </p:cNvSpPr>
          <p:nvPr/>
        </p:nvSpPr>
        <p:spPr>
          <a:xfrm>
            <a:off x="9799753" y="4568406"/>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Η μελέτη των ανθρώπων σε σχέση με τους συνανθρώπους τους</a:t>
            </a:r>
          </a:p>
        </p:txBody>
      </p:sp>
      <p:pic>
        <p:nvPicPr>
          <p:cNvPr id="3" name="Γραφικό 2" descr="Κέρματα">
            <a:extLst>
              <a:ext uri="{FF2B5EF4-FFF2-40B4-BE49-F238E27FC236}">
                <a16:creationId xmlns="" xmlns:a16="http://schemas.microsoft.com/office/drawing/2014/main" id="{6908CD9A-0A40-4804-A2EC-F39DC9D3055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756512" y="2788242"/>
            <a:ext cx="678976" cy="678976"/>
          </a:xfrm>
          <a:prstGeom prst="rect">
            <a:avLst/>
          </a:prstGeom>
        </p:spPr>
      </p:pic>
      <p:pic>
        <p:nvPicPr>
          <p:cNvPr id="28" name="Γραφικό 27" descr="Νερό">
            <a:extLst>
              <a:ext uri="{FF2B5EF4-FFF2-40B4-BE49-F238E27FC236}">
                <a16:creationId xmlns="" xmlns:a16="http://schemas.microsoft.com/office/drawing/2014/main" id="{E371DDC8-9416-48D8-9F4D-F2B8C94979F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099819" y="2788242"/>
            <a:ext cx="678977" cy="678977"/>
          </a:xfrm>
          <a:prstGeom prst="rect">
            <a:avLst/>
          </a:prstGeom>
        </p:spPr>
      </p:pic>
      <p:pic>
        <p:nvPicPr>
          <p:cNvPr id="29" name="Γραφικό 28" descr="Παζλ">
            <a:extLst>
              <a:ext uri="{FF2B5EF4-FFF2-40B4-BE49-F238E27FC236}">
                <a16:creationId xmlns="" xmlns:a16="http://schemas.microsoft.com/office/drawing/2014/main" id="{EA66F8FF-7921-431A-A4BB-BE3BCA835086}"/>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0442546" y="2793433"/>
            <a:ext cx="678977" cy="678977"/>
          </a:xfrm>
          <a:prstGeom prst="rect">
            <a:avLst/>
          </a:prstGeom>
        </p:spPr>
      </p:pic>
      <p:pic>
        <p:nvPicPr>
          <p:cNvPr id="7174" name="Picture 6" descr="Î£ÏÎµÏÎ¹ÎºÎ® ÎµÎ¹ÎºÏÎ½Î±">
            <a:extLst>
              <a:ext uri="{FF2B5EF4-FFF2-40B4-BE49-F238E27FC236}">
                <a16:creationId xmlns="" xmlns:a16="http://schemas.microsoft.com/office/drawing/2014/main" id="{500AFBD5-C590-42EF-A94A-D2D52D66B0C5}"/>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192951" y="237064"/>
            <a:ext cx="4549742" cy="6326648"/>
          </a:xfrm>
          <a:prstGeom prst="rect">
            <a:avLst/>
          </a:prstGeom>
          <a:noFill/>
          <a:extLst>
            <a:ext uri="{909E8E84-426E-40DD-AFC4-6F175D3DCCD1}">
              <a14:hiddenFill xmlns="" xmlns:a14="http://schemas.microsoft.com/office/drawing/2010/main">
                <a:solidFill>
                  <a:srgbClr val="FFFFFF"/>
                </a:solidFill>
              </a14:hiddenFill>
            </a:ext>
          </a:extLst>
        </p:spPr>
      </p:pic>
      <p:sp>
        <p:nvSpPr>
          <p:cNvPr id="33" name="Ορθογώνιο 6">
            <a:extLst>
              <a:ext uri="{FF2B5EF4-FFF2-40B4-BE49-F238E27FC236}">
                <a16:creationId xmlns="" xmlns:a16="http://schemas.microsoft.com/office/drawing/2014/main" id="{666B2C88-BA4B-4B5D-B08E-E5B10E71C825}"/>
              </a:ext>
            </a:extLst>
          </p:cNvPr>
          <p:cNvSpPr/>
          <p:nvPr/>
        </p:nvSpPr>
        <p:spPr>
          <a:xfrm flipV="1">
            <a:off x="307822" y="410932"/>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6" name="Ορθογώνιο 6">
            <a:extLst>
              <a:ext uri="{FF2B5EF4-FFF2-40B4-BE49-F238E27FC236}">
                <a16:creationId xmlns="" xmlns:a16="http://schemas.microsoft.com/office/drawing/2014/main" id="{CC31E9F3-607B-4A86-AF3C-F8FACA567F93}"/>
              </a:ext>
            </a:extLst>
          </p:cNvPr>
          <p:cNvSpPr/>
          <p:nvPr/>
        </p:nvSpPr>
        <p:spPr>
          <a:xfrm>
            <a:off x="245307" y="6146856"/>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 xmlns:p14="http://schemas.microsoft.com/office/powerpoint/2010/main" val="23769323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Ομάδα 72" descr="Θέση εικόνας"/>
          <p:cNvGrpSpPr/>
          <p:nvPr/>
        </p:nvGrpSpPr>
        <p:grpSpPr>
          <a:xfrm>
            <a:off x="323999" y="323998"/>
            <a:ext cx="4320000" cy="6120000"/>
            <a:chOff x="180000" y="180000"/>
            <a:chExt cx="4330700" cy="6292683"/>
          </a:xfrm>
        </p:grpSpPr>
        <p:sp>
          <p:nvSpPr>
            <p:cNvPr id="74"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5"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71</a:t>
            </a:fld>
            <a:endParaRPr lang="el-GR" dirty="0"/>
          </a:p>
        </p:txBody>
      </p:sp>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22" name="Τίτλος 1">
            <a:extLst>
              <a:ext uri="{FF2B5EF4-FFF2-40B4-BE49-F238E27FC236}">
                <a16:creationId xmlns="" xmlns:a16="http://schemas.microsoft.com/office/drawing/2014/main" id="{05E751F3-854F-475F-A6A3-669CF32FE48B}"/>
              </a:ext>
            </a:extLst>
          </p:cNvPr>
          <p:cNvSpPr>
            <a:spLocks noGrp="1"/>
          </p:cNvSpPr>
          <p:nvPr>
            <p:ph type="title"/>
          </p:nvPr>
        </p:nvSpPr>
        <p:spPr>
          <a:xfrm>
            <a:off x="5196454" y="432000"/>
            <a:ext cx="6575546" cy="432000"/>
          </a:xfrm>
        </p:spPr>
        <p:txBody>
          <a:bodyPr rtlCol="0"/>
          <a:lstStyle/>
          <a:p>
            <a:pPr algn="ctr"/>
            <a:r>
              <a:rPr lang="el-GR" sz="3200" b="1" dirty="0">
                <a:solidFill>
                  <a:schemeClr val="tx1">
                    <a:lumMod val="65000"/>
                    <a:lumOff val="35000"/>
                  </a:schemeClr>
                </a:solidFill>
              </a:rPr>
              <a:t>Διοίκηση: </a:t>
            </a:r>
            <a:br>
              <a:rPr lang="el-GR" sz="3200" b="1" dirty="0">
                <a:solidFill>
                  <a:schemeClr val="tx1">
                    <a:lumMod val="65000"/>
                    <a:lumOff val="35000"/>
                  </a:schemeClr>
                </a:solidFill>
              </a:rPr>
            </a:br>
            <a:r>
              <a:rPr lang="el-GR" sz="3200" b="1" dirty="0">
                <a:solidFill>
                  <a:schemeClr val="tx1">
                    <a:lumMod val="65000"/>
                    <a:lumOff val="35000"/>
                  </a:schemeClr>
                </a:solidFill>
              </a:rPr>
              <a:t>Στο σταυροδρόμι των επιστημών</a:t>
            </a:r>
            <a:endParaRPr lang="el-GR" sz="3200" dirty="0"/>
          </a:p>
        </p:txBody>
      </p:sp>
      <p:sp>
        <p:nvSpPr>
          <p:cNvPr id="23" name="Τίτλος 1">
            <a:extLst>
              <a:ext uri="{FF2B5EF4-FFF2-40B4-BE49-F238E27FC236}">
                <a16:creationId xmlns="" xmlns:a16="http://schemas.microsoft.com/office/drawing/2014/main" id="{63352BB3-98BB-4367-A0ED-C2A86A822192}"/>
              </a:ext>
            </a:extLst>
          </p:cNvPr>
          <p:cNvSpPr>
            <a:spLocks noGrp="1"/>
          </p:cNvSpPr>
          <p:nvPr/>
        </p:nvSpPr>
        <p:spPr>
          <a:xfrm>
            <a:off x="5178951" y="1173888"/>
            <a:ext cx="6568561"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algn="ctr"/>
            <a:r>
              <a:rPr lang="el-GR" sz="1800" dirty="0"/>
              <a:t>Μέρος Δεύτερο</a:t>
            </a:r>
          </a:p>
        </p:txBody>
      </p:sp>
      <p:pic>
        <p:nvPicPr>
          <p:cNvPr id="56" name="Θέση εικόνας 9" descr="Εικόνα παραθύρων κτιρίου">
            <a:extLst>
              <a:ext uri="{FF2B5EF4-FFF2-40B4-BE49-F238E27FC236}">
                <a16:creationId xmlns="" xmlns:a16="http://schemas.microsoft.com/office/drawing/2014/main" id="{89E93DBA-DAD1-422B-94E8-526A49A4477D}"/>
              </a:ext>
            </a:extLst>
          </p:cNvPr>
          <p:cNvPicPr>
            <a:picLocks noChangeAspect="1"/>
          </p:cNvPicPr>
          <p:nvPr/>
        </p:nvPicPr>
        <p:blipFill>
          <a:blip r:embed="rId3"/>
          <a:stretch>
            <a:fillRect/>
          </a:stretch>
        </p:blipFill>
        <p:spPr>
          <a:xfrm>
            <a:off x="217401" y="252098"/>
            <a:ext cx="4674756" cy="6353804"/>
          </a:xfrm>
          <a:prstGeom prst="rect">
            <a:avLst/>
          </a:prstGeom>
        </p:spPr>
      </p:pic>
      <p:sp>
        <p:nvSpPr>
          <p:cNvPr id="27" name="Θέση κειμένου 6">
            <a:extLst>
              <a:ext uri="{FF2B5EF4-FFF2-40B4-BE49-F238E27FC236}">
                <a16:creationId xmlns="" xmlns:a16="http://schemas.microsoft.com/office/drawing/2014/main" id="{C405B4F0-EC96-4A92-A776-AED0540696AA}"/>
              </a:ext>
            </a:extLst>
          </p:cNvPr>
          <p:cNvSpPr txBox="1">
            <a:spLocks/>
          </p:cNvSpPr>
          <p:nvPr/>
        </p:nvSpPr>
        <p:spPr>
          <a:xfrm>
            <a:off x="5106546" y="3971432"/>
            <a:ext cx="1980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Ανθρωπολογία</a:t>
            </a:r>
            <a:endParaRPr lang="el-GR" dirty="0"/>
          </a:p>
        </p:txBody>
      </p:sp>
      <p:sp>
        <p:nvSpPr>
          <p:cNvPr id="28" name="Θέση κειμένου 6">
            <a:extLst>
              <a:ext uri="{FF2B5EF4-FFF2-40B4-BE49-F238E27FC236}">
                <a16:creationId xmlns="" xmlns:a16="http://schemas.microsoft.com/office/drawing/2014/main" id="{CEBCFBF7-39DA-48D9-A199-29E27FDB765E}"/>
              </a:ext>
            </a:extLst>
          </p:cNvPr>
          <p:cNvSpPr txBox="1">
            <a:spLocks/>
          </p:cNvSpPr>
          <p:nvPr/>
        </p:nvSpPr>
        <p:spPr>
          <a:xfrm>
            <a:off x="5106000" y="4433952"/>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Η μελέτη των κοινωνιών, η οποία συμβάλει στη γνώση των ανθρώπινων όντων και των δραστηριοτήτων τους</a:t>
            </a:r>
          </a:p>
        </p:txBody>
      </p:sp>
      <p:sp>
        <p:nvSpPr>
          <p:cNvPr id="29" name="Θέση κειμένου 8">
            <a:extLst>
              <a:ext uri="{FF2B5EF4-FFF2-40B4-BE49-F238E27FC236}">
                <a16:creationId xmlns="" xmlns:a16="http://schemas.microsoft.com/office/drawing/2014/main" id="{0FB3E89E-3EEE-4DE6-887B-684B7FCCE56C}"/>
              </a:ext>
            </a:extLst>
          </p:cNvPr>
          <p:cNvSpPr txBox="1">
            <a:spLocks/>
          </p:cNvSpPr>
          <p:nvPr/>
        </p:nvSpPr>
        <p:spPr>
          <a:xfrm>
            <a:off x="7499072" y="3975982"/>
            <a:ext cx="1979930" cy="587342"/>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dirty="0">
                <a:latin typeface="+mn-lt"/>
              </a:rPr>
              <a:t>Φιλοσοφία</a:t>
            </a:r>
          </a:p>
        </p:txBody>
      </p:sp>
      <p:sp>
        <p:nvSpPr>
          <p:cNvPr id="32" name="Θέση κειμένου 6">
            <a:extLst>
              <a:ext uri="{FF2B5EF4-FFF2-40B4-BE49-F238E27FC236}">
                <a16:creationId xmlns="" xmlns:a16="http://schemas.microsoft.com/office/drawing/2014/main" id="{39752800-313C-4FA9-9BED-232ED8D0A048}"/>
              </a:ext>
            </a:extLst>
          </p:cNvPr>
          <p:cNvSpPr txBox="1">
            <a:spLocks/>
          </p:cNvSpPr>
          <p:nvPr/>
        </p:nvSpPr>
        <p:spPr>
          <a:xfrm>
            <a:off x="7488106" y="4433952"/>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Εξετάζει τη φύση των πραγμάτων, ιδιαίτερα τις αξίες και τα ήθη</a:t>
            </a:r>
          </a:p>
        </p:txBody>
      </p:sp>
      <p:sp>
        <p:nvSpPr>
          <p:cNvPr id="33" name="Θέση κειμένου 10">
            <a:extLst>
              <a:ext uri="{FF2B5EF4-FFF2-40B4-BE49-F238E27FC236}">
                <a16:creationId xmlns="" xmlns:a16="http://schemas.microsoft.com/office/drawing/2014/main" id="{DE656E4B-A423-4D5C-90E7-5FA767977D16}"/>
              </a:ext>
            </a:extLst>
          </p:cNvPr>
          <p:cNvSpPr txBox="1">
            <a:spLocks/>
          </p:cNvSpPr>
          <p:nvPr/>
        </p:nvSpPr>
        <p:spPr>
          <a:xfrm>
            <a:off x="9605032" y="3971432"/>
            <a:ext cx="2369567"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dirty="0">
                <a:latin typeface="+mn-lt"/>
              </a:rPr>
              <a:t>Πολιτικές επιστήμες</a:t>
            </a:r>
          </a:p>
        </p:txBody>
      </p:sp>
      <p:sp>
        <p:nvSpPr>
          <p:cNvPr id="36" name="Θέση κειμένου 6">
            <a:extLst>
              <a:ext uri="{FF2B5EF4-FFF2-40B4-BE49-F238E27FC236}">
                <a16:creationId xmlns="" xmlns:a16="http://schemas.microsoft.com/office/drawing/2014/main" id="{F6F37395-9335-41F4-B990-0D38B04F3F80}"/>
              </a:ext>
            </a:extLst>
          </p:cNvPr>
          <p:cNvSpPr txBox="1">
            <a:spLocks/>
          </p:cNvSpPr>
          <p:nvPr/>
        </p:nvSpPr>
        <p:spPr>
          <a:xfrm>
            <a:off x="9880632" y="4478295"/>
            <a:ext cx="2156257" cy="179997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Αφορούν τη μελέτη της συμπεριφοράς των ατόμων και των ομάδων μέσα σε ένα πολιτικό περιβάλλον</a:t>
            </a:r>
          </a:p>
        </p:txBody>
      </p:sp>
      <p:grpSp>
        <p:nvGrpSpPr>
          <p:cNvPr id="30" name="Γραφικό 19" descr="Ομάδα">
            <a:extLst>
              <a:ext uri="{FF2B5EF4-FFF2-40B4-BE49-F238E27FC236}">
                <a16:creationId xmlns="" xmlns:a16="http://schemas.microsoft.com/office/drawing/2014/main" id="{4CBD69A3-D682-437C-A9A7-B25F5D980F4C}"/>
              </a:ext>
            </a:extLst>
          </p:cNvPr>
          <p:cNvGrpSpPr/>
          <p:nvPr/>
        </p:nvGrpSpPr>
        <p:grpSpPr>
          <a:xfrm>
            <a:off x="5756512" y="2926046"/>
            <a:ext cx="678976" cy="591348"/>
            <a:chOff x="5638800" y="2971800"/>
            <a:chExt cx="914400" cy="914400"/>
          </a:xfrm>
          <a:solidFill>
            <a:schemeClr val="tx1">
              <a:lumMod val="85000"/>
              <a:lumOff val="15000"/>
            </a:schemeClr>
          </a:solidFill>
        </p:grpSpPr>
        <p:sp>
          <p:nvSpPr>
            <p:cNvPr id="31" name="Ελεύθερη σχεδίαση: Σχήμα 30">
              <a:extLst>
                <a:ext uri="{FF2B5EF4-FFF2-40B4-BE49-F238E27FC236}">
                  <a16:creationId xmlns="" xmlns:a16="http://schemas.microsoft.com/office/drawing/2014/main" id="{46B603C0-9947-4885-BA3B-D5C87F20BE4F}"/>
                </a:ext>
              </a:extLst>
            </p:cNvPr>
            <p:cNvSpPr/>
            <p:nvPr/>
          </p:nvSpPr>
          <p:spPr>
            <a:xfrm>
              <a:off x="626030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34" name="Ελεύθερη σχεδίαση: Σχήμα 33">
              <a:extLst>
                <a:ext uri="{FF2B5EF4-FFF2-40B4-BE49-F238E27FC236}">
                  <a16:creationId xmlns="" xmlns:a16="http://schemas.microsoft.com/office/drawing/2014/main" id="{B3A775F7-BDD5-4022-9066-DBBA4BF7B54A}"/>
                </a:ext>
              </a:extLst>
            </p:cNvPr>
            <p:cNvSpPr/>
            <p:nvPr/>
          </p:nvSpPr>
          <p:spPr>
            <a:xfrm>
              <a:off x="578405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35" name="Ελεύθερη σχεδίαση: Σχήμα 34">
              <a:extLst>
                <a:ext uri="{FF2B5EF4-FFF2-40B4-BE49-F238E27FC236}">
                  <a16:creationId xmlns="" xmlns:a16="http://schemas.microsoft.com/office/drawing/2014/main" id="{0FC02B26-C8DA-407D-91C8-6FDA8A3A0CFF}"/>
                </a:ext>
              </a:extLst>
            </p:cNvPr>
            <p:cNvSpPr/>
            <p:nvPr/>
          </p:nvSpPr>
          <p:spPr>
            <a:xfrm>
              <a:off x="6022181"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tlCol="0" anchor="ctr"/>
            <a:lstStyle/>
            <a:p>
              <a:endParaRPr lang="el-GR"/>
            </a:p>
          </p:txBody>
        </p:sp>
        <p:sp>
          <p:nvSpPr>
            <p:cNvPr id="47" name="Ελεύθερη σχεδίαση: Σχήμα 46">
              <a:extLst>
                <a:ext uri="{FF2B5EF4-FFF2-40B4-BE49-F238E27FC236}">
                  <a16:creationId xmlns="" xmlns:a16="http://schemas.microsoft.com/office/drawing/2014/main" id="{0693FD8A-F11D-4C6E-8C56-DED19721262A}"/>
                </a:ext>
              </a:extLst>
            </p:cNvPr>
            <p:cNvSpPr/>
            <p:nvPr/>
          </p:nvSpPr>
          <p:spPr>
            <a:xfrm>
              <a:off x="5920250" y="3205639"/>
              <a:ext cx="352425" cy="600075"/>
            </a:xfrm>
            <a:custGeom>
              <a:avLst/>
              <a:gdLst>
                <a:gd name="connsiteX0" fmla="*/ 345295 w 352425"/>
                <a:gd name="connsiteY0" fmla="*/ 230981 h 600075"/>
                <a:gd name="connsiteX1" fmla="*/ 302432 w 352425"/>
                <a:gd name="connsiteY1" fmla="*/ 72866 h 600075"/>
                <a:gd name="connsiteX2" fmla="*/ 293860 w 352425"/>
                <a:gd name="connsiteY2" fmla="*/ 57626 h 600075"/>
                <a:gd name="connsiteX3" fmla="*/ 228137 w 352425"/>
                <a:gd name="connsiteY3" fmla="*/ 15716 h 600075"/>
                <a:gd name="connsiteX4" fmla="*/ 176702 w 352425"/>
                <a:gd name="connsiteY4" fmla="*/ 7144 h 600075"/>
                <a:gd name="connsiteX5" fmla="*/ 125267 w 352425"/>
                <a:gd name="connsiteY5" fmla="*/ 15716 h 600075"/>
                <a:gd name="connsiteX6" fmla="*/ 59545 w 352425"/>
                <a:gd name="connsiteY6" fmla="*/ 57626 h 600075"/>
                <a:gd name="connsiteX7" fmla="*/ 50972 w 352425"/>
                <a:gd name="connsiteY7" fmla="*/ 72866 h 600075"/>
                <a:gd name="connsiteX8" fmla="*/ 8110 w 352425"/>
                <a:gd name="connsiteY8" fmla="*/ 230981 h 600075"/>
                <a:gd name="connsiteX9" fmla="*/ 28112 w 352425"/>
                <a:gd name="connsiteY9" fmla="*/ 267176 h 600075"/>
                <a:gd name="connsiteX10" fmla="*/ 35732 w 352425"/>
                <a:gd name="connsiteY10" fmla="*/ 268129 h 600075"/>
                <a:gd name="connsiteX11" fmla="*/ 63355 w 352425"/>
                <a:gd name="connsiteY11" fmla="*/ 247174 h 600075"/>
                <a:gd name="connsiteX12" fmla="*/ 101455 w 352425"/>
                <a:gd name="connsiteY12" fmla="*/ 108109 h 600075"/>
                <a:gd name="connsiteX13" fmla="*/ 101455 w 352425"/>
                <a:gd name="connsiteY13" fmla="*/ 592931 h 600075"/>
                <a:gd name="connsiteX14" fmla="*/ 158605 w 352425"/>
                <a:gd name="connsiteY14" fmla="*/ 592931 h 600075"/>
                <a:gd name="connsiteX15" fmla="*/ 158605 w 352425"/>
                <a:gd name="connsiteY15" fmla="*/ 320516 h 600075"/>
                <a:gd name="connsiteX16" fmla="*/ 196705 w 352425"/>
                <a:gd name="connsiteY16" fmla="*/ 320516 h 600075"/>
                <a:gd name="connsiteX17" fmla="*/ 196705 w 352425"/>
                <a:gd name="connsiteY17" fmla="*/ 591979 h 600075"/>
                <a:gd name="connsiteX18" fmla="*/ 253855 w 352425"/>
                <a:gd name="connsiteY18" fmla="*/ 591979 h 600075"/>
                <a:gd name="connsiteX19" fmla="*/ 253855 w 352425"/>
                <a:gd name="connsiteY19" fmla="*/ 108109 h 600075"/>
                <a:gd name="connsiteX20" fmla="*/ 291955 w 352425"/>
                <a:gd name="connsiteY20" fmla="*/ 247174 h 600075"/>
                <a:gd name="connsiteX21" fmla="*/ 319577 w 352425"/>
                <a:gd name="connsiteY21" fmla="*/ 268129 h 600075"/>
                <a:gd name="connsiteX22" fmla="*/ 327197 w 352425"/>
                <a:gd name="connsiteY22" fmla="*/ 267176 h 600075"/>
                <a:gd name="connsiteX23" fmla="*/ 345295 w 352425"/>
                <a:gd name="connsiteY23"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425" h="600075">
                  <a:moveTo>
                    <a:pt x="345295" y="230981"/>
                  </a:moveTo>
                  <a:lnTo>
                    <a:pt x="302432" y="72866"/>
                  </a:lnTo>
                  <a:cubicBezTo>
                    <a:pt x="300527" y="67151"/>
                    <a:pt x="297670" y="61436"/>
                    <a:pt x="293860" y="57626"/>
                  </a:cubicBezTo>
                  <a:cubicBezTo>
                    <a:pt x="275762" y="38576"/>
                    <a:pt x="252902" y="24289"/>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0981"/>
                  </a:lnTo>
                  <a:cubicBezTo>
                    <a:pt x="4300" y="246221"/>
                    <a:pt x="11920" y="263366"/>
                    <a:pt x="28112" y="267176"/>
                  </a:cubicBezTo>
                  <a:cubicBezTo>
                    <a:pt x="30970" y="268129"/>
                    <a:pt x="32875" y="268129"/>
                    <a:pt x="35732" y="268129"/>
                  </a:cubicBezTo>
                  <a:cubicBezTo>
                    <a:pt x="48115" y="268129"/>
                    <a:pt x="59545" y="259556"/>
                    <a:pt x="63355" y="247174"/>
                  </a:cubicBezTo>
                  <a:lnTo>
                    <a:pt x="101455" y="108109"/>
                  </a:lnTo>
                  <a:lnTo>
                    <a:pt x="101455" y="592931"/>
                  </a:lnTo>
                  <a:lnTo>
                    <a:pt x="158605" y="592931"/>
                  </a:lnTo>
                  <a:lnTo>
                    <a:pt x="158605" y="320516"/>
                  </a:lnTo>
                  <a:lnTo>
                    <a:pt x="196705" y="320516"/>
                  </a:lnTo>
                  <a:lnTo>
                    <a:pt x="196705" y="591979"/>
                  </a:lnTo>
                  <a:lnTo>
                    <a:pt x="253855" y="591979"/>
                  </a:lnTo>
                  <a:lnTo>
                    <a:pt x="253855" y="108109"/>
                  </a:lnTo>
                  <a:lnTo>
                    <a:pt x="291955" y="247174"/>
                  </a:lnTo>
                  <a:cubicBezTo>
                    <a:pt x="295765" y="259556"/>
                    <a:pt x="307195" y="268129"/>
                    <a:pt x="319577" y="268129"/>
                  </a:cubicBezTo>
                  <a:cubicBezTo>
                    <a:pt x="322435" y="268129"/>
                    <a:pt x="324340" y="268129"/>
                    <a:pt x="327197" y="267176"/>
                  </a:cubicBezTo>
                  <a:cubicBezTo>
                    <a:pt x="340532" y="263366"/>
                    <a:pt x="349105" y="246221"/>
                    <a:pt x="345295" y="230981"/>
                  </a:cubicBezTo>
                  <a:close/>
                </a:path>
              </a:pathLst>
            </a:custGeom>
            <a:grpFill/>
            <a:ln w="9525" cap="flat">
              <a:noFill/>
              <a:prstDash val="solid"/>
              <a:miter/>
            </a:ln>
          </p:spPr>
          <p:txBody>
            <a:bodyPr rtlCol="0" anchor="ctr"/>
            <a:lstStyle/>
            <a:p>
              <a:endParaRPr lang="el-GR"/>
            </a:p>
          </p:txBody>
        </p:sp>
        <p:sp>
          <p:nvSpPr>
            <p:cNvPr id="48" name="Ελεύθερη σχεδίαση: Σχήμα 47">
              <a:extLst>
                <a:ext uri="{FF2B5EF4-FFF2-40B4-BE49-F238E27FC236}">
                  <a16:creationId xmlns="" xmlns:a16="http://schemas.microsoft.com/office/drawing/2014/main" id="{8AF70A80-3AC5-44F6-B0A1-C28CC06D508C}"/>
                </a:ext>
              </a:extLst>
            </p:cNvPr>
            <p:cNvSpPr/>
            <p:nvPr/>
          </p:nvSpPr>
          <p:spPr>
            <a:xfrm>
              <a:off x="5680220" y="3204686"/>
              <a:ext cx="285750" cy="600075"/>
            </a:xfrm>
            <a:custGeom>
              <a:avLst/>
              <a:gdLst>
                <a:gd name="connsiteX0" fmla="*/ 228137 w 285750"/>
                <a:gd name="connsiteY0" fmla="*/ 227171 h 600075"/>
                <a:gd name="connsiteX1" fmla="*/ 271000 w 285750"/>
                <a:gd name="connsiteY1" fmla="*/ 69056 h 600075"/>
                <a:gd name="connsiteX2" fmla="*/ 282430 w 285750"/>
                <a:gd name="connsiteY2" fmla="*/ 46196 h 600075"/>
                <a:gd name="connsiteX3" fmla="*/ 228137 w 285750"/>
                <a:gd name="connsiteY3" fmla="*/ 15716 h 600075"/>
                <a:gd name="connsiteX4" fmla="*/ 176702 w 285750"/>
                <a:gd name="connsiteY4" fmla="*/ 7144 h 600075"/>
                <a:gd name="connsiteX5" fmla="*/ 125267 w 285750"/>
                <a:gd name="connsiteY5" fmla="*/ 15716 h 600075"/>
                <a:gd name="connsiteX6" fmla="*/ 59545 w 285750"/>
                <a:gd name="connsiteY6" fmla="*/ 57626 h 600075"/>
                <a:gd name="connsiteX7" fmla="*/ 50972 w 285750"/>
                <a:gd name="connsiteY7" fmla="*/ 72866 h 600075"/>
                <a:gd name="connsiteX8" fmla="*/ 8110 w 285750"/>
                <a:gd name="connsiteY8" fmla="*/ 231934 h 600075"/>
                <a:gd name="connsiteX9" fmla="*/ 28112 w 285750"/>
                <a:gd name="connsiteY9" fmla="*/ 268129 h 600075"/>
                <a:gd name="connsiteX10" fmla="*/ 35732 w 285750"/>
                <a:gd name="connsiteY10" fmla="*/ 269081 h 600075"/>
                <a:gd name="connsiteX11" fmla="*/ 63355 w 285750"/>
                <a:gd name="connsiteY11" fmla="*/ 248126 h 600075"/>
                <a:gd name="connsiteX12" fmla="*/ 101455 w 285750"/>
                <a:gd name="connsiteY12" fmla="*/ 109061 h 600075"/>
                <a:gd name="connsiteX13" fmla="*/ 101455 w 285750"/>
                <a:gd name="connsiteY13" fmla="*/ 593884 h 600075"/>
                <a:gd name="connsiteX14" fmla="*/ 158605 w 285750"/>
                <a:gd name="connsiteY14" fmla="*/ 593884 h 600075"/>
                <a:gd name="connsiteX15" fmla="*/ 158605 w 285750"/>
                <a:gd name="connsiteY15" fmla="*/ 321469 h 600075"/>
                <a:gd name="connsiteX16" fmla="*/ 196705 w 285750"/>
                <a:gd name="connsiteY16" fmla="*/ 321469 h 600075"/>
                <a:gd name="connsiteX17" fmla="*/ 196705 w 285750"/>
                <a:gd name="connsiteY17" fmla="*/ 592931 h 600075"/>
                <a:gd name="connsiteX18" fmla="*/ 253855 w 285750"/>
                <a:gd name="connsiteY18" fmla="*/ 592931 h 600075"/>
                <a:gd name="connsiteX19" fmla="*/ 253855 w 285750"/>
                <a:gd name="connsiteY19" fmla="*/ 284321 h 600075"/>
                <a:gd name="connsiteX20" fmla="*/ 228137 w 285750"/>
                <a:gd name="connsiteY20" fmla="*/ 22717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28137" y="227171"/>
                  </a:moveTo>
                  <a:lnTo>
                    <a:pt x="271000" y="69056"/>
                  </a:lnTo>
                  <a:cubicBezTo>
                    <a:pt x="272905" y="60484"/>
                    <a:pt x="277667" y="52864"/>
                    <a:pt x="282430" y="46196"/>
                  </a:cubicBezTo>
                  <a:cubicBezTo>
                    <a:pt x="267190" y="32861"/>
                    <a:pt x="248140" y="22384"/>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1934"/>
                  </a:lnTo>
                  <a:cubicBezTo>
                    <a:pt x="4300" y="247174"/>
                    <a:pt x="11920" y="264319"/>
                    <a:pt x="28112" y="268129"/>
                  </a:cubicBezTo>
                  <a:cubicBezTo>
                    <a:pt x="30970" y="269081"/>
                    <a:pt x="32875" y="269081"/>
                    <a:pt x="35732" y="269081"/>
                  </a:cubicBezTo>
                  <a:cubicBezTo>
                    <a:pt x="48115" y="269081"/>
                    <a:pt x="59545" y="260509"/>
                    <a:pt x="63355" y="248126"/>
                  </a:cubicBezTo>
                  <a:lnTo>
                    <a:pt x="101455" y="109061"/>
                  </a:lnTo>
                  <a:lnTo>
                    <a:pt x="101455" y="593884"/>
                  </a:lnTo>
                  <a:lnTo>
                    <a:pt x="158605" y="593884"/>
                  </a:lnTo>
                  <a:lnTo>
                    <a:pt x="158605" y="321469"/>
                  </a:lnTo>
                  <a:lnTo>
                    <a:pt x="196705" y="321469"/>
                  </a:lnTo>
                  <a:lnTo>
                    <a:pt x="196705" y="592931"/>
                  </a:lnTo>
                  <a:lnTo>
                    <a:pt x="253855" y="592931"/>
                  </a:lnTo>
                  <a:lnTo>
                    <a:pt x="253855" y="284321"/>
                  </a:lnTo>
                  <a:cubicBezTo>
                    <a:pt x="233852" y="274796"/>
                    <a:pt x="222422" y="250984"/>
                    <a:pt x="228137" y="227171"/>
                  </a:cubicBezTo>
                  <a:close/>
                </a:path>
              </a:pathLst>
            </a:custGeom>
            <a:grpFill/>
            <a:ln w="9525" cap="flat">
              <a:noFill/>
              <a:prstDash val="solid"/>
              <a:miter/>
            </a:ln>
          </p:spPr>
          <p:txBody>
            <a:bodyPr rtlCol="0" anchor="ctr"/>
            <a:lstStyle/>
            <a:p>
              <a:endParaRPr lang="el-GR"/>
            </a:p>
          </p:txBody>
        </p:sp>
        <p:sp>
          <p:nvSpPr>
            <p:cNvPr id="49" name="Ελεύθερη σχεδίαση: Σχήμα 48">
              <a:extLst>
                <a:ext uri="{FF2B5EF4-FFF2-40B4-BE49-F238E27FC236}">
                  <a16:creationId xmlns="" xmlns:a16="http://schemas.microsoft.com/office/drawing/2014/main" id="{B369F683-65EB-4607-8301-2470DD514ACA}"/>
                </a:ext>
              </a:extLst>
            </p:cNvPr>
            <p:cNvSpPr/>
            <p:nvPr/>
          </p:nvSpPr>
          <p:spPr>
            <a:xfrm>
              <a:off x="6221254" y="3205639"/>
              <a:ext cx="285750" cy="600075"/>
            </a:xfrm>
            <a:custGeom>
              <a:avLst/>
              <a:gdLst>
                <a:gd name="connsiteX0" fmla="*/ 282416 w 285750"/>
                <a:gd name="connsiteY0" fmla="*/ 230981 h 600075"/>
                <a:gd name="connsiteX1" fmla="*/ 238601 w 285750"/>
                <a:gd name="connsiteY1" fmla="*/ 72866 h 600075"/>
                <a:gd name="connsiteX2" fmla="*/ 230029 w 285750"/>
                <a:gd name="connsiteY2" fmla="*/ 57626 h 600075"/>
                <a:gd name="connsiteX3" fmla="*/ 164306 w 285750"/>
                <a:gd name="connsiteY3" fmla="*/ 15716 h 600075"/>
                <a:gd name="connsiteX4" fmla="*/ 112871 w 285750"/>
                <a:gd name="connsiteY4" fmla="*/ 7144 h 600075"/>
                <a:gd name="connsiteX5" fmla="*/ 61436 w 285750"/>
                <a:gd name="connsiteY5" fmla="*/ 15716 h 600075"/>
                <a:gd name="connsiteX6" fmla="*/ 7144 w 285750"/>
                <a:gd name="connsiteY6" fmla="*/ 46196 h 600075"/>
                <a:gd name="connsiteX7" fmla="*/ 18574 w 285750"/>
                <a:gd name="connsiteY7" fmla="*/ 68104 h 600075"/>
                <a:gd name="connsiteX8" fmla="*/ 61436 w 285750"/>
                <a:gd name="connsiteY8" fmla="*/ 226219 h 600075"/>
                <a:gd name="connsiteX9" fmla="*/ 35719 w 285750"/>
                <a:gd name="connsiteY9" fmla="*/ 283369 h 600075"/>
                <a:gd name="connsiteX10" fmla="*/ 35719 w 285750"/>
                <a:gd name="connsiteY10" fmla="*/ 592931 h 600075"/>
                <a:gd name="connsiteX11" fmla="*/ 92869 w 285750"/>
                <a:gd name="connsiteY11" fmla="*/ 592931 h 600075"/>
                <a:gd name="connsiteX12" fmla="*/ 92869 w 285750"/>
                <a:gd name="connsiteY12" fmla="*/ 320516 h 600075"/>
                <a:gd name="connsiteX13" fmla="*/ 130969 w 285750"/>
                <a:gd name="connsiteY13" fmla="*/ 320516 h 600075"/>
                <a:gd name="connsiteX14" fmla="*/ 130969 w 285750"/>
                <a:gd name="connsiteY14" fmla="*/ 591979 h 600075"/>
                <a:gd name="connsiteX15" fmla="*/ 188119 w 285750"/>
                <a:gd name="connsiteY15" fmla="*/ 591979 h 600075"/>
                <a:gd name="connsiteX16" fmla="*/ 188119 w 285750"/>
                <a:gd name="connsiteY16" fmla="*/ 108109 h 600075"/>
                <a:gd name="connsiteX17" fmla="*/ 226219 w 285750"/>
                <a:gd name="connsiteY17" fmla="*/ 247174 h 600075"/>
                <a:gd name="connsiteX18" fmla="*/ 253841 w 285750"/>
                <a:gd name="connsiteY18" fmla="*/ 268129 h 600075"/>
                <a:gd name="connsiteX19" fmla="*/ 261461 w 285750"/>
                <a:gd name="connsiteY19" fmla="*/ 267176 h 600075"/>
                <a:gd name="connsiteX20" fmla="*/ 282416 w 285750"/>
                <a:gd name="connsiteY20"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82416" y="230981"/>
                  </a:moveTo>
                  <a:lnTo>
                    <a:pt x="238601" y="72866"/>
                  </a:lnTo>
                  <a:cubicBezTo>
                    <a:pt x="236696" y="67151"/>
                    <a:pt x="233839" y="61436"/>
                    <a:pt x="230029" y="57626"/>
                  </a:cubicBezTo>
                  <a:cubicBezTo>
                    <a:pt x="211931" y="38576"/>
                    <a:pt x="189071" y="24289"/>
                    <a:pt x="164306" y="15716"/>
                  </a:cubicBezTo>
                  <a:cubicBezTo>
                    <a:pt x="148114" y="10001"/>
                    <a:pt x="130969" y="7144"/>
                    <a:pt x="112871" y="7144"/>
                  </a:cubicBezTo>
                  <a:cubicBezTo>
                    <a:pt x="94774" y="7144"/>
                    <a:pt x="77629" y="10001"/>
                    <a:pt x="61436" y="15716"/>
                  </a:cubicBezTo>
                  <a:cubicBezTo>
                    <a:pt x="41434" y="22384"/>
                    <a:pt x="23336" y="32861"/>
                    <a:pt x="7144" y="46196"/>
                  </a:cubicBezTo>
                  <a:cubicBezTo>
                    <a:pt x="12859" y="52864"/>
                    <a:pt x="16669" y="60484"/>
                    <a:pt x="18574" y="68104"/>
                  </a:cubicBezTo>
                  <a:lnTo>
                    <a:pt x="61436" y="226219"/>
                  </a:lnTo>
                  <a:cubicBezTo>
                    <a:pt x="68104" y="250031"/>
                    <a:pt x="55721" y="273844"/>
                    <a:pt x="35719" y="283369"/>
                  </a:cubicBezTo>
                  <a:lnTo>
                    <a:pt x="35719" y="592931"/>
                  </a:lnTo>
                  <a:lnTo>
                    <a:pt x="92869" y="592931"/>
                  </a:lnTo>
                  <a:lnTo>
                    <a:pt x="92869" y="320516"/>
                  </a:lnTo>
                  <a:lnTo>
                    <a:pt x="130969" y="320516"/>
                  </a:lnTo>
                  <a:lnTo>
                    <a:pt x="130969" y="591979"/>
                  </a:lnTo>
                  <a:lnTo>
                    <a:pt x="188119" y="591979"/>
                  </a:lnTo>
                  <a:lnTo>
                    <a:pt x="188119" y="108109"/>
                  </a:lnTo>
                  <a:lnTo>
                    <a:pt x="226219" y="247174"/>
                  </a:lnTo>
                  <a:cubicBezTo>
                    <a:pt x="230029" y="259556"/>
                    <a:pt x="241459" y="268129"/>
                    <a:pt x="253841" y="268129"/>
                  </a:cubicBezTo>
                  <a:cubicBezTo>
                    <a:pt x="256699" y="268129"/>
                    <a:pt x="258604" y="268129"/>
                    <a:pt x="261461" y="267176"/>
                  </a:cubicBezTo>
                  <a:cubicBezTo>
                    <a:pt x="277654" y="263366"/>
                    <a:pt x="286226" y="246221"/>
                    <a:pt x="282416" y="230981"/>
                  </a:cubicBezTo>
                  <a:close/>
                </a:path>
              </a:pathLst>
            </a:custGeom>
            <a:grpFill/>
            <a:ln w="9525" cap="flat">
              <a:noFill/>
              <a:prstDash val="solid"/>
              <a:miter/>
            </a:ln>
          </p:spPr>
          <p:txBody>
            <a:bodyPr rtlCol="0" anchor="ctr"/>
            <a:lstStyle/>
            <a:p>
              <a:endParaRPr lang="el-GR"/>
            </a:p>
          </p:txBody>
        </p:sp>
      </p:grpSp>
      <p:pic>
        <p:nvPicPr>
          <p:cNvPr id="50" name="Γραφικό 49" descr="Κόσμος">
            <a:extLst>
              <a:ext uri="{FF2B5EF4-FFF2-40B4-BE49-F238E27FC236}">
                <a16:creationId xmlns="" xmlns:a16="http://schemas.microsoft.com/office/drawing/2014/main" id="{76676DA9-DBEE-4C00-93C5-8DE922D2431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038319" y="2840488"/>
            <a:ext cx="713322" cy="713322"/>
          </a:xfrm>
          <a:prstGeom prst="rect">
            <a:avLst/>
          </a:prstGeom>
        </p:spPr>
      </p:pic>
      <p:pic>
        <p:nvPicPr>
          <p:cNvPr id="3" name="Γραφικό 2" descr="Χειραψία">
            <a:extLst>
              <a:ext uri="{FF2B5EF4-FFF2-40B4-BE49-F238E27FC236}">
                <a16:creationId xmlns="" xmlns:a16="http://schemas.microsoft.com/office/drawing/2014/main" id="{40037A7F-F831-4172-B3FB-677AA45D775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430044" y="2840488"/>
            <a:ext cx="720935" cy="720935"/>
          </a:xfrm>
          <a:prstGeom prst="rect">
            <a:avLst/>
          </a:prstGeom>
        </p:spPr>
      </p:pic>
    </p:spTree>
    <p:extLst>
      <p:ext uri="{BB962C8B-B14F-4D97-AF65-F5344CB8AC3E}">
        <p14:creationId xmlns="" xmlns:p14="http://schemas.microsoft.com/office/powerpoint/2010/main" val="63780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Ορθογώνιο 9">
            <a:extLst>
              <a:ext uri="{FF2B5EF4-FFF2-40B4-BE49-F238E27FC236}">
                <a16:creationId xmlns="" xmlns:a16="http://schemas.microsoft.com/office/drawing/2014/main" id="{673AE822-78BF-4CF5-8F23-FF787FFB2D6F}"/>
              </a:ext>
            </a:extLst>
          </p:cNvPr>
          <p:cNvSpPr/>
          <p:nvPr/>
        </p:nvSpPr>
        <p:spPr>
          <a:xfrm>
            <a:off x="2886649" y="386382"/>
            <a:ext cx="7126935" cy="611944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lumMod val="75000"/>
                  <a:lumOff val="25000"/>
                </a:schemeClr>
              </a:solidFill>
            </a:endParaRPr>
          </a:p>
        </p:txBody>
      </p:sp>
      <p:sp>
        <p:nvSpPr>
          <p:cNvPr id="7" name="Ορθογώνιο 6">
            <a:extLst>
              <a:ext uri="{FF2B5EF4-FFF2-40B4-BE49-F238E27FC236}">
                <a16:creationId xmlns="" xmlns:a16="http://schemas.microsoft.com/office/drawing/2014/main" id="{5CBF083A-0383-4D3C-ACA4-83208C2180EF}"/>
              </a:ext>
            </a:extLst>
          </p:cNvPr>
          <p:cNvSpPr/>
          <p:nvPr/>
        </p:nvSpPr>
        <p:spPr>
          <a:xfrm>
            <a:off x="4278059" y="1353036"/>
            <a:ext cx="4592636" cy="425616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lumMod val="75000"/>
                  <a:lumOff val="25000"/>
                </a:schemeClr>
              </a:solidFill>
            </a:endParaRPr>
          </a:p>
        </p:txBody>
      </p:sp>
      <p:sp>
        <p:nvSpPr>
          <p:cNvPr id="2" name="Τίτλος 1"/>
          <p:cNvSpPr>
            <a:spLocks noGrp="1"/>
          </p:cNvSpPr>
          <p:nvPr>
            <p:ph type="title"/>
          </p:nvPr>
        </p:nvSpPr>
        <p:spPr>
          <a:xfrm>
            <a:off x="275376" y="477879"/>
            <a:ext cx="4014852" cy="784991"/>
          </a:xfrm>
        </p:spPr>
        <p:txBody>
          <a:bodyPr rtlCol="0"/>
          <a:lstStyle/>
          <a:p>
            <a:r>
              <a:rPr lang="el-GR" sz="2800" b="1" dirty="0"/>
              <a:t>Συνεισφορά </a:t>
            </a:r>
            <a:br>
              <a:rPr lang="el-GR" sz="2800" b="1" dirty="0"/>
            </a:br>
            <a:r>
              <a:rPr lang="el-GR" sz="2800" b="1" dirty="0"/>
              <a:t>επιστημών</a:t>
            </a:r>
            <a:br>
              <a:rPr lang="el-GR" sz="2800" b="1" dirty="0"/>
            </a:br>
            <a:endParaRPr lang="el-GR" sz="2800" b="1" dirty="0"/>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72</a:t>
            </a:fld>
            <a:endParaRPr lang="el-GR" dirty="0"/>
          </a:p>
        </p:txBody>
      </p:sp>
      <p:sp>
        <p:nvSpPr>
          <p:cNvPr id="55" name="TextBox 37"/>
          <p:cNvSpPr txBox="1"/>
          <p:nvPr/>
        </p:nvSpPr>
        <p:spPr>
          <a:xfrm>
            <a:off x="8518801" y="5792292"/>
            <a:ext cx="1412775" cy="646331"/>
          </a:xfrm>
          <a:prstGeom prst="rect">
            <a:avLst/>
          </a:prstGeom>
          <a:solidFill>
            <a:schemeClr val="bg1"/>
          </a:solidFill>
        </p:spPr>
        <p:txBody>
          <a:bodyPr wrap="square" rtlCol="0">
            <a:spAutoFit/>
          </a:bodyPr>
          <a:lstStyle/>
          <a:p>
            <a:r>
              <a:rPr lang="el-GR" dirty="0">
                <a:solidFill>
                  <a:schemeClr val="tx1">
                    <a:lumMod val="75000"/>
                    <a:lumOff val="25000"/>
                  </a:schemeClr>
                </a:solidFill>
              </a:rPr>
              <a:t>.</a:t>
            </a:r>
          </a:p>
          <a:p>
            <a:r>
              <a:rPr lang="el-GR" dirty="0">
                <a:solidFill>
                  <a:schemeClr val="tx1">
                    <a:lumMod val="75000"/>
                    <a:lumOff val="25000"/>
                  </a:schemeClr>
                </a:solidFill>
              </a:rPr>
              <a:t>.</a:t>
            </a:r>
          </a:p>
        </p:txBody>
      </p:sp>
      <p:graphicFrame>
        <p:nvGraphicFramePr>
          <p:cNvPr id="29" name="Γράφημα 28">
            <a:extLst>
              <a:ext uri="{FF2B5EF4-FFF2-40B4-BE49-F238E27FC236}">
                <a16:creationId xmlns="" xmlns:a16="http://schemas.microsoft.com/office/drawing/2014/main" id="{765D1DBE-2995-4219-AF79-6CCFD2B1EFE7}"/>
              </a:ext>
            </a:extLst>
          </p:cNvPr>
          <p:cNvGraphicFramePr/>
          <p:nvPr>
            <p:extLst>
              <p:ext uri="{D42A27DB-BD31-4B8C-83A1-F6EECF244321}">
                <p14:modId xmlns="" xmlns:p14="http://schemas.microsoft.com/office/powerpoint/2010/main" val="2740543804"/>
              </p:ext>
            </p:extLst>
          </p:nvPr>
        </p:nvGraphicFramePr>
        <p:xfrm>
          <a:off x="5279190" y="2265689"/>
          <a:ext cx="2399366" cy="2360834"/>
        </p:xfrm>
        <a:graphic>
          <a:graphicData uri="http://schemas.openxmlformats.org/drawingml/2006/chart">
            <c:chart xmlns:c="http://schemas.openxmlformats.org/drawingml/2006/chart" xmlns:r="http://schemas.openxmlformats.org/officeDocument/2006/relationships" r:id="rId3"/>
          </a:graphicData>
        </a:graphic>
      </p:graphicFrame>
      <p:sp>
        <p:nvSpPr>
          <p:cNvPr id="30" name="Τόξο 29">
            <a:extLst>
              <a:ext uri="{FF2B5EF4-FFF2-40B4-BE49-F238E27FC236}">
                <a16:creationId xmlns="" xmlns:a16="http://schemas.microsoft.com/office/drawing/2014/main" id="{DD900574-AC40-4662-93D4-022F9017140F}"/>
              </a:ext>
            </a:extLst>
          </p:cNvPr>
          <p:cNvSpPr/>
          <p:nvPr/>
        </p:nvSpPr>
        <p:spPr>
          <a:xfrm rot="5400000">
            <a:off x="6145795" y="2382495"/>
            <a:ext cx="610974" cy="1251974"/>
          </a:xfrm>
          <a:prstGeom prst="arc">
            <a:avLst>
              <a:gd name="adj1" fmla="val 23988"/>
              <a:gd name="adj2" fmla="val 0"/>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schemeClr val="tx1">
                  <a:lumMod val="75000"/>
                  <a:lumOff val="25000"/>
                </a:schemeClr>
              </a:solidFill>
            </a:endParaRPr>
          </a:p>
        </p:txBody>
      </p:sp>
      <p:sp>
        <p:nvSpPr>
          <p:cNvPr id="49" name="Θέση κειμένου 6">
            <a:extLst>
              <a:ext uri="{FF2B5EF4-FFF2-40B4-BE49-F238E27FC236}">
                <a16:creationId xmlns="" xmlns:a16="http://schemas.microsoft.com/office/drawing/2014/main" id="{894F68D6-38C6-410A-85D7-395CB608E923}"/>
              </a:ext>
            </a:extLst>
          </p:cNvPr>
          <p:cNvSpPr txBox="1">
            <a:spLocks/>
          </p:cNvSpPr>
          <p:nvPr/>
        </p:nvSpPr>
        <p:spPr>
          <a:xfrm>
            <a:off x="5825295" y="2799451"/>
            <a:ext cx="1251974"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400" b="1" dirty="0"/>
              <a:t>Θεωρία Μάνατζμεντ</a:t>
            </a:r>
          </a:p>
        </p:txBody>
      </p:sp>
      <p:sp>
        <p:nvSpPr>
          <p:cNvPr id="50" name="Τόξο 49">
            <a:extLst>
              <a:ext uri="{FF2B5EF4-FFF2-40B4-BE49-F238E27FC236}">
                <a16:creationId xmlns="" xmlns:a16="http://schemas.microsoft.com/office/drawing/2014/main" id="{47EA7B5E-6E2E-46A8-A91A-18646E3E153F}"/>
              </a:ext>
            </a:extLst>
          </p:cNvPr>
          <p:cNvSpPr/>
          <p:nvPr/>
        </p:nvSpPr>
        <p:spPr>
          <a:xfrm rot="5400000">
            <a:off x="6145795" y="3225620"/>
            <a:ext cx="610974" cy="1251974"/>
          </a:xfrm>
          <a:prstGeom prst="arc">
            <a:avLst>
              <a:gd name="adj1" fmla="val 23988"/>
              <a:gd name="adj2" fmla="val 0"/>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schemeClr val="tx1">
                  <a:lumMod val="75000"/>
                  <a:lumOff val="25000"/>
                </a:schemeClr>
              </a:solidFill>
            </a:endParaRPr>
          </a:p>
        </p:txBody>
      </p:sp>
      <p:sp>
        <p:nvSpPr>
          <p:cNvPr id="51" name="Θέση κειμένου 6">
            <a:extLst>
              <a:ext uri="{FF2B5EF4-FFF2-40B4-BE49-F238E27FC236}">
                <a16:creationId xmlns="" xmlns:a16="http://schemas.microsoft.com/office/drawing/2014/main" id="{C4842E1A-9D04-46A5-B87D-539BBDF73DDD}"/>
              </a:ext>
            </a:extLst>
          </p:cNvPr>
          <p:cNvSpPr txBox="1">
            <a:spLocks/>
          </p:cNvSpPr>
          <p:nvPr/>
        </p:nvSpPr>
        <p:spPr>
          <a:xfrm>
            <a:off x="5838943" y="3687121"/>
            <a:ext cx="1251974"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400" b="1" dirty="0"/>
              <a:t>Επιστήμη Μάνατζμεντ</a:t>
            </a:r>
          </a:p>
        </p:txBody>
      </p:sp>
      <p:cxnSp>
        <p:nvCxnSpPr>
          <p:cNvPr id="14" name="Ευθεία γραμμή σύνδεσης 13">
            <a:extLst>
              <a:ext uri="{FF2B5EF4-FFF2-40B4-BE49-F238E27FC236}">
                <a16:creationId xmlns="" xmlns:a16="http://schemas.microsoft.com/office/drawing/2014/main" id="{639E0043-FC65-4DC0-A13B-D360822D630B}"/>
              </a:ext>
            </a:extLst>
          </p:cNvPr>
          <p:cNvCxnSpPr>
            <a:cxnSpLocks/>
          </p:cNvCxnSpPr>
          <p:nvPr/>
        </p:nvCxnSpPr>
        <p:spPr>
          <a:xfrm flipH="1" flipV="1">
            <a:off x="5213412" y="409824"/>
            <a:ext cx="859841" cy="20740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a:extLst>
              <a:ext uri="{FF2B5EF4-FFF2-40B4-BE49-F238E27FC236}">
                <a16:creationId xmlns="" xmlns:a16="http://schemas.microsoft.com/office/drawing/2014/main" id="{373D3F85-86EB-4A60-83AD-FBF93F52BE32}"/>
              </a:ext>
            </a:extLst>
          </p:cNvPr>
          <p:cNvCxnSpPr>
            <a:cxnSpLocks/>
          </p:cNvCxnSpPr>
          <p:nvPr/>
        </p:nvCxnSpPr>
        <p:spPr>
          <a:xfrm flipV="1">
            <a:off x="6878334" y="382634"/>
            <a:ext cx="725262" cy="21147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Ευθεία γραμμή σύνδεσης 51">
            <a:extLst>
              <a:ext uri="{FF2B5EF4-FFF2-40B4-BE49-F238E27FC236}">
                <a16:creationId xmlns="" xmlns:a16="http://schemas.microsoft.com/office/drawing/2014/main" id="{92336EA4-6181-48A7-9506-CC065F6AB9B6}"/>
              </a:ext>
            </a:extLst>
          </p:cNvPr>
          <p:cNvCxnSpPr>
            <a:cxnSpLocks/>
          </p:cNvCxnSpPr>
          <p:nvPr/>
        </p:nvCxnSpPr>
        <p:spPr>
          <a:xfrm flipV="1">
            <a:off x="5345839" y="4389245"/>
            <a:ext cx="816397" cy="21165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Ευθεία γραμμή σύνδεσης 55">
            <a:extLst>
              <a:ext uri="{FF2B5EF4-FFF2-40B4-BE49-F238E27FC236}">
                <a16:creationId xmlns="" xmlns:a16="http://schemas.microsoft.com/office/drawing/2014/main" id="{068498F3-A9F1-4FE2-A478-49D724F5D880}"/>
              </a:ext>
            </a:extLst>
          </p:cNvPr>
          <p:cNvCxnSpPr>
            <a:cxnSpLocks/>
          </p:cNvCxnSpPr>
          <p:nvPr/>
        </p:nvCxnSpPr>
        <p:spPr>
          <a:xfrm flipH="1" flipV="1">
            <a:off x="6905619" y="4381949"/>
            <a:ext cx="869916" cy="21238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Θέση κειμένου 6">
            <a:extLst>
              <a:ext uri="{FF2B5EF4-FFF2-40B4-BE49-F238E27FC236}">
                <a16:creationId xmlns="" xmlns:a16="http://schemas.microsoft.com/office/drawing/2014/main" id="{D291693F-B874-493C-9AE5-4A778D62A1E8}"/>
              </a:ext>
            </a:extLst>
          </p:cNvPr>
          <p:cNvSpPr txBox="1">
            <a:spLocks/>
          </p:cNvSpPr>
          <p:nvPr/>
        </p:nvSpPr>
        <p:spPr>
          <a:xfrm>
            <a:off x="5783609" y="647724"/>
            <a:ext cx="1251974"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Οικονομικές Επιστήμες</a:t>
            </a:r>
          </a:p>
        </p:txBody>
      </p:sp>
      <p:sp>
        <p:nvSpPr>
          <p:cNvPr id="59" name="Θέση κειμένου 6">
            <a:extLst>
              <a:ext uri="{FF2B5EF4-FFF2-40B4-BE49-F238E27FC236}">
                <a16:creationId xmlns="" xmlns:a16="http://schemas.microsoft.com/office/drawing/2014/main" id="{6E094A62-EB74-45A1-A259-5772BEE1E226}"/>
              </a:ext>
            </a:extLst>
          </p:cNvPr>
          <p:cNvSpPr txBox="1">
            <a:spLocks/>
          </p:cNvSpPr>
          <p:nvPr/>
        </p:nvSpPr>
        <p:spPr>
          <a:xfrm>
            <a:off x="8461450" y="642686"/>
            <a:ext cx="1251974"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Θεωρία Αποφάσεων</a:t>
            </a:r>
          </a:p>
        </p:txBody>
      </p:sp>
      <p:sp>
        <p:nvSpPr>
          <p:cNvPr id="60" name="Θέση κειμένου 6">
            <a:extLst>
              <a:ext uri="{FF2B5EF4-FFF2-40B4-BE49-F238E27FC236}">
                <a16:creationId xmlns="" xmlns:a16="http://schemas.microsoft.com/office/drawing/2014/main" id="{4875882A-F5EF-4405-81EF-0D6F3F2CF189}"/>
              </a:ext>
            </a:extLst>
          </p:cNvPr>
          <p:cNvSpPr txBox="1">
            <a:spLocks/>
          </p:cNvSpPr>
          <p:nvPr/>
        </p:nvSpPr>
        <p:spPr>
          <a:xfrm>
            <a:off x="3026085" y="566804"/>
            <a:ext cx="1251974" cy="92244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Μαθηματικά </a:t>
            </a:r>
            <a:r>
              <a:rPr lang="el-GR" sz="1600" b="1" dirty="0" err="1"/>
              <a:t>Λειτ.Έρευνα</a:t>
            </a:r>
            <a:r>
              <a:rPr lang="el-GR" sz="1600" b="1" dirty="0"/>
              <a:t> Κυβερνητική Κομπιούτερ</a:t>
            </a:r>
          </a:p>
        </p:txBody>
      </p:sp>
      <p:cxnSp>
        <p:nvCxnSpPr>
          <p:cNvPr id="54" name="Ευθεία γραμμή σύνδεσης 53">
            <a:extLst>
              <a:ext uri="{FF2B5EF4-FFF2-40B4-BE49-F238E27FC236}">
                <a16:creationId xmlns="" xmlns:a16="http://schemas.microsoft.com/office/drawing/2014/main" id="{1C6775AF-B8FB-4E89-9DFA-E59A1497CB1A}"/>
              </a:ext>
            </a:extLst>
          </p:cNvPr>
          <p:cNvCxnSpPr>
            <a:cxnSpLocks/>
            <a:endCxn id="10" idx="3"/>
          </p:cNvCxnSpPr>
          <p:nvPr/>
        </p:nvCxnSpPr>
        <p:spPr>
          <a:xfrm>
            <a:off x="7478342" y="3446106"/>
            <a:ext cx="25352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Ευθεία γραμμή σύνδεσης 62">
            <a:extLst>
              <a:ext uri="{FF2B5EF4-FFF2-40B4-BE49-F238E27FC236}">
                <a16:creationId xmlns="" xmlns:a16="http://schemas.microsoft.com/office/drawing/2014/main" id="{2DA880E0-8AA2-4AE4-8B58-F1FEF8358BBD}"/>
              </a:ext>
            </a:extLst>
          </p:cNvPr>
          <p:cNvCxnSpPr>
            <a:cxnSpLocks/>
          </p:cNvCxnSpPr>
          <p:nvPr/>
        </p:nvCxnSpPr>
        <p:spPr>
          <a:xfrm>
            <a:off x="2903991" y="3457826"/>
            <a:ext cx="25352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4" name="Θέση κειμένου 6">
            <a:extLst>
              <a:ext uri="{FF2B5EF4-FFF2-40B4-BE49-F238E27FC236}">
                <a16:creationId xmlns="" xmlns:a16="http://schemas.microsoft.com/office/drawing/2014/main" id="{8E8DAE19-6673-4E22-BEDA-35214806CEFA}"/>
              </a:ext>
            </a:extLst>
          </p:cNvPr>
          <p:cNvSpPr txBox="1">
            <a:spLocks/>
          </p:cNvSpPr>
          <p:nvPr/>
        </p:nvSpPr>
        <p:spPr>
          <a:xfrm>
            <a:off x="4356201" y="1433956"/>
            <a:ext cx="1439074"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Διερεύνηση υφισταμένων συστηματικών σχέσεων </a:t>
            </a:r>
          </a:p>
        </p:txBody>
      </p:sp>
      <p:sp>
        <p:nvSpPr>
          <p:cNvPr id="65" name="Θέση κειμένου 6">
            <a:extLst>
              <a:ext uri="{FF2B5EF4-FFF2-40B4-BE49-F238E27FC236}">
                <a16:creationId xmlns="" xmlns:a16="http://schemas.microsoft.com/office/drawing/2014/main" id="{E601C96F-AEC2-4DFE-9085-AA4FCE423B81}"/>
              </a:ext>
            </a:extLst>
          </p:cNvPr>
          <p:cNvSpPr txBox="1">
            <a:spLocks/>
          </p:cNvSpPr>
          <p:nvPr/>
        </p:nvSpPr>
        <p:spPr>
          <a:xfrm>
            <a:off x="5853503" y="1399521"/>
            <a:ext cx="1251974"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Εφαρμογή οικονομικής αρχής</a:t>
            </a:r>
          </a:p>
        </p:txBody>
      </p:sp>
      <p:sp>
        <p:nvSpPr>
          <p:cNvPr id="66" name="Θέση κειμένου 6">
            <a:extLst>
              <a:ext uri="{FF2B5EF4-FFF2-40B4-BE49-F238E27FC236}">
                <a16:creationId xmlns="" xmlns:a16="http://schemas.microsoft.com/office/drawing/2014/main" id="{66E65C45-3E1B-4C96-8997-10C69522D283}"/>
              </a:ext>
            </a:extLst>
          </p:cNvPr>
          <p:cNvSpPr txBox="1">
            <a:spLocks/>
          </p:cNvSpPr>
          <p:nvPr/>
        </p:nvSpPr>
        <p:spPr>
          <a:xfrm>
            <a:off x="4290228" y="4744358"/>
            <a:ext cx="1519314"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Κατανόηση διαπροσωπικής συμπεριφοράς</a:t>
            </a:r>
          </a:p>
        </p:txBody>
      </p:sp>
      <p:sp>
        <p:nvSpPr>
          <p:cNvPr id="68" name="Θέση κειμένου 6">
            <a:extLst>
              <a:ext uri="{FF2B5EF4-FFF2-40B4-BE49-F238E27FC236}">
                <a16:creationId xmlns="" xmlns:a16="http://schemas.microsoft.com/office/drawing/2014/main" id="{67FCA1CE-9D8F-42F6-9AD2-CD1BA2D31111}"/>
              </a:ext>
            </a:extLst>
          </p:cNvPr>
          <p:cNvSpPr txBox="1">
            <a:spLocks/>
          </p:cNvSpPr>
          <p:nvPr/>
        </p:nvSpPr>
        <p:spPr>
          <a:xfrm>
            <a:off x="5934700" y="4926185"/>
            <a:ext cx="1251974"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Αφομοιωμένη εμπειρία μάνατζερ</a:t>
            </a:r>
          </a:p>
        </p:txBody>
      </p:sp>
      <p:sp>
        <p:nvSpPr>
          <p:cNvPr id="69" name="Θέση κειμένου 6">
            <a:extLst>
              <a:ext uri="{FF2B5EF4-FFF2-40B4-BE49-F238E27FC236}">
                <a16:creationId xmlns="" xmlns:a16="http://schemas.microsoft.com/office/drawing/2014/main" id="{FF01C3C8-2E4C-41FD-A1B9-32AC2B7C9D7D}"/>
              </a:ext>
            </a:extLst>
          </p:cNvPr>
          <p:cNvSpPr txBox="1">
            <a:spLocks/>
          </p:cNvSpPr>
          <p:nvPr/>
        </p:nvSpPr>
        <p:spPr>
          <a:xfrm>
            <a:off x="7392292" y="4746185"/>
            <a:ext cx="1412775"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Κατανόηση συμπεριφοράς στα πλαίσια ομάδων</a:t>
            </a:r>
          </a:p>
        </p:txBody>
      </p:sp>
      <p:sp>
        <p:nvSpPr>
          <p:cNvPr id="70" name="Θέση κειμένου 6">
            <a:extLst>
              <a:ext uri="{FF2B5EF4-FFF2-40B4-BE49-F238E27FC236}">
                <a16:creationId xmlns="" xmlns:a16="http://schemas.microsoft.com/office/drawing/2014/main" id="{D4EF12B9-6CCA-4159-B4B7-30AE52FA5F1E}"/>
              </a:ext>
            </a:extLst>
          </p:cNvPr>
          <p:cNvSpPr txBox="1">
            <a:spLocks/>
          </p:cNvSpPr>
          <p:nvPr/>
        </p:nvSpPr>
        <p:spPr>
          <a:xfrm>
            <a:off x="7421927" y="1433956"/>
            <a:ext cx="1376314"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Ορθολογική επιλογή μεταξύ εναλλακτικών λύσεων</a:t>
            </a:r>
          </a:p>
        </p:txBody>
      </p:sp>
      <p:sp>
        <p:nvSpPr>
          <p:cNvPr id="71" name="Θέση κειμένου 6">
            <a:extLst>
              <a:ext uri="{FF2B5EF4-FFF2-40B4-BE49-F238E27FC236}">
                <a16:creationId xmlns="" xmlns:a16="http://schemas.microsoft.com/office/drawing/2014/main" id="{7D01651B-305A-4ADF-8561-A6F9FD5A191E}"/>
              </a:ext>
            </a:extLst>
          </p:cNvPr>
          <p:cNvSpPr txBox="1">
            <a:spLocks/>
          </p:cNvSpPr>
          <p:nvPr/>
        </p:nvSpPr>
        <p:spPr>
          <a:xfrm>
            <a:off x="5948390" y="5957238"/>
            <a:ext cx="1251974"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Ιστορία του Μάνατζμεντ</a:t>
            </a:r>
          </a:p>
        </p:txBody>
      </p:sp>
      <p:sp>
        <p:nvSpPr>
          <p:cNvPr id="77" name="Θέση κειμένου 6">
            <a:extLst>
              <a:ext uri="{FF2B5EF4-FFF2-40B4-BE49-F238E27FC236}">
                <a16:creationId xmlns="" xmlns:a16="http://schemas.microsoft.com/office/drawing/2014/main" id="{CDB82EB9-BCBF-422D-A60E-8516EFE6B303}"/>
              </a:ext>
            </a:extLst>
          </p:cNvPr>
          <p:cNvSpPr txBox="1">
            <a:spLocks/>
          </p:cNvSpPr>
          <p:nvPr/>
        </p:nvSpPr>
        <p:spPr>
          <a:xfrm>
            <a:off x="2986281" y="6020121"/>
            <a:ext cx="1519314"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Κοινωνιολογία</a:t>
            </a:r>
          </a:p>
        </p:txBody>
      </p:sp>
      <p:sp>
        <p:nvSpPr>
          <p:cNvPr id="78" name="Θέση κειμένου 6">
            <a:extLst>
              <a:ext uri="{FF2B5EF4-FFF2-40B4-BE49-F238E27FC236}">
                <a16:creationId xmlns="" xmlns:a16="http://schemas.microsoft.com/office/drawing/2014/main" id="{BFAE3471-7024-4DDE-81C8-992FD5CB39AF}"/>
              </a:ext>
            </a:extLst>
          </p:cNvPr>
          <p:cNvSpPr txBox="1">
            <a:spLocks/>
          </p:cNvSpPr>
          <p:nvPr/>
        </p:nvSpPr>
        <p:spPr>
          <a:xfrm>
            <a:off x="8465531" y="6004982"/>
            <a:ext cx="1519314"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b="1" dirty="0"/>
              <a:t>Ψυχολογία</a:t>
            </a:r>
          </a:p>
        </p:txBody>
      </p:sp>
      <p:sp>
        <p:nvSpPr>
          <p:cNvPr id="32" name="TextBox 31">
            <a:extLst>
              <a:ext uri="{FF2B5EF4-FFF2-40B4-BE49-F238E27FC236}">
                <a16:creationId xmlns="" xmlns:a16="http://schemas.microsoft.com/office/drawing/2014/main" id="{A24A862E-B11A-41C0-AFC3-33D3796EEB8A}"/>
              </a:ext>
            </a:extLst>
          </p:cNvPr>
          <p:cNvSpPr txBox="1"/>
          <p:nvPr/>
        </p:nvSpPr>
        <p:spPr>
          <a:xfrm>
            <a:off x="10028217" y="5982182"/>
            <a:ext cx="1314374"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extLst>
      <p:ext uri="{BB962C8B-B14F-4D97-AF65-F5344CB8AC3E}">
        <p14:creationId xmlns="" xmlns:p14="http://schemas.microsoft.com/office/powerpoint/2010/main" val="427066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Ομάδα 18" descr="Θέση εικόνας"/>
          <p:cNvGrpSpPr/>
          <p:nvPr/>
        </p:nvGrpSpPr>
        <p:grpSpPr>
          <a:xfrm>
            <a:off x="323999" y="323998"/>
            <a:ext cx="4320000" cy="6120000"/>
            <a:chOff x="180000" y="180000"/>
            <a:chExt cx="4330700" cy="6292683"/>
          </a:xfrm>
        </p:grpSpPr>
        <p:sp>
          <p:nvSpPr>
            <p:cNvPr id="20"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3" name="Τίτλος 2"/>
          <p:cNvSpPr>
            <a:spLocks noGrp="1"/>
          </p:cNvSpPr>
          <p:nvPr>
            <p:ph type="title"/>
          </p:nvPr>
        </p:nvSpPr>
        <p:spPr>
          <a:xfrm>
            <a:off x="5111900" y="138630"/>
            <a:ext cx="6660100" cy="432000"/>
          </a:xfrm>
        </p:spPr>
        <p:txBody>
          <a:bodyPr rtlCol="0"/>
          <a:lstStyle/>
          <a:p>
            <a:pPr algn="ctr" rtl="0"/>
            <a:r>
              <a:rPr lang="en-US" altLang="el-GR" sz="3200">
                <a:sym typeface="+mn-ea"/>
              </a:rPr>
              <a:t>T</a:t>
            </a:r>
            <a:r>
              <a:rPr lang="el-GR" sz="3200">
                <a:sym typeface="+mn-ea"/>
              </a:rPr>
              <a:t>υπολογία Α. Etzioni</a:t>
            </a:r>
            <a:endParaRPr lang="el-GR" sz="3200" dirty="0"/>
          </a:p>
        </p:txBody>
      </p:sp>
      <p:sp>
        <p:nvSpPr>
          <p:cNvPr id="12" name="Θέση κειμένου 11"/>
          <p:cNvSpPr>
            <a:spLocks noGrp="1"/>
          </p:cNvSpPr>
          <p:nvPr>
            <p:ph type="body" sz="quarter" idx="32"/>
          </p:nvPr>
        </p:nvSpPr>
        <p:spPr>
          <a:xfrm>
            <a:off x="5287010" y="763270"/>
            <a:ext cx="6659880" cy="1576705"/>
          </a:xfrm>
        </p:spPr>
        <p:txBody>
          <a:bodyPr rtlCol="0"/>
          <a:lstStyle/>
          <a:p>
            <a:pPr rtl="0"/>
            <a:r>
              <a:rPr lang="el-GR" sz="1700" dirty="0">
                <a:sym typeface="+mn-ea"/>
              </a:rPr>
              <a:t>Προτείνει μ</a:t>
            </a:r>
            <a:r>
              <a:rPr lang="el-GR" sz="1700" dirty="0"/>
              <a:t>ια </a:t>
            </a:r>
            <a:r>
              <a:rPr lang="el-GR" sz="1700" dirty="0">
                <a:sym typeface="+mn-ea"/>
              </a:rPr>
              <a:t>λειτουργικότερη </a:t>
            </a:r>
            <a:r>
              <a:rPr lang="el-GR" sz="1700" dirty="0"/>
              <a:t>ταξινόμηση των διαφόρων μορφών οργανώσεων. </a:t>
            </a:r>
          </a:p>
          <a:p>
            <a:pPr rtl="0"/>
            <a:r>
              <a:rPr lang="el-GR" sz="1700" dirty="0"/>
              <a:t>Οι οργανώσεις ταξινομούνται σε συνάρτηση με τη σχέση που υπάρχει μεταξύ της μορφής της εξουσίας που διαθέτουν οι προϊστάμενοι και του τύπου της συμμετοχής των υφιστάμενων στην οργάνωση.</a:t>
            </a:r>
          </a:p>
          <a:p>
            <a:pPr rtl="0"/>
            <a:r>
              <a:rPr lang="el-GR" sz="1700" dirty="0"/>
              <a:t>Οι </a:t>
            </a:r>
            <a:r>
              <a:rPr lang="el-GR" sz="1700" b="1" dirty="0"/>
              <a:t>μορφές της εξουσίας</a:t>
            </a:r>
            <a:r>
              <a:rPr lang="el-GR" sz="1700" dirty="0"/>
              <a:t>, σύμφωνα με τον A. </a:t>
            </a:r>
            <a:r>
              <a:rPr lang="el-GR" sz="1700" dirty="0" err="1"/>
              <a:t>Etzioni</a:t>
            </a:r>
            <a:r>
              <a:rPr lang="el-GR" sz="1700" dirty="0"/>
              <a:t>, είναι:</a:t>
            </a:r>
          </a:p>
        </p:txBody>
      </p:sp>
      <p:sp>
        <p:nvSpPr>
          <p:cNvPr id="6" name="Θέση κειμένου 5"/>
          <p:cNvSpPr>
            <a:spLocks noGrp="1"/>
          </p:cNvSpPr>
          <p:nvPr>
            <p:ph type="body" sz="quarter" idx="35"/>
          </p:nvPr>
        </p:nvSpPr>
        <p:spPr>
          <a:xfrm>
            <a:off x="6502388" y="2951899"/>
            <a:ext cx="1872000" cy="360000"/>
          </a:xfrm>
        </p:spPr>
        <p:txBody>
          <a:bodyPr rtlCol="0"/>
          <a:lstStyle/>
          <a:p>
            <a:pPr algn="ctr" rtl="0"/>
            <a:r>
              <a:rPr lang="el-GR" b="1" dirty="0"/>
              <a:t>Καταναγκαστική</a:t>
            </a:r>
          </a:p>
        </p:txBody>
      </p:sp>
      <p:sp>
        <p:nvSpPr>
          <p:cNvPr id="13" name="Θέση κειμένου 12"/>
          <p:cNvSpPr>
            <a:spLocks noGrp="1"/>
          </p:cNvSpPr>
          <p:nvPr>
            <p:ph type="body" sz="quarter" idx="45"/>
          </p:nvPr>
        </p:nvSpPr>
        <p:spPr>
          <a:xfrm>
            <a:off x="8211808" y="4586872"/>
            <a:ext cx="1872000" cy="360000"/>
          </a:xfrm>
        </p:spPr>
        <p:txBody>
          <a:bodyPr rtlCol="0"/>
          <a:lstStyle/>
          <a:p>
            <a:pPr algn="ctr" rtl="0"/>
            <a:r>
              <a:rPr lang="el-GR" b="1" dirty="0"/>
              <a:t>Κανονιστική</a:t>
            </a:r>
          </a:p>
        </p:txBody>
      </p:sp>
      <p:sp>
        <p:nvSpPr>
          <p:cNvPr id="8" name="Θέση κειμένου 7"/>
          <p:cNvSpPr>
            <a:spLocks noGrp="1"/>
          </p:cNvSpPr>
          <p:nvPr>
            <p:ph type="body" sz="quarter" idx="37"/>
          </p:nvPr>
        </p:nvSpPr>
        <p:spPr>
          <a:xfrm>
            <a:off x="9899948" y="2951899"/>
            <a:ext cx="1872000" cy="360000"/>
          </a:xfrm>
        </p:spPr>
        <p:txBody>
          <a:bodyPr rtlCol="0"/>
          <a:lstStyle/>
          <a:p>
            <a:pPr algn="ctr" rtl="0"/>
            <a:r>
              <a:rPr lang="el-GR" b="1" dirty="0"/>
              <a:t>Ωφελιμιστική</a:t>
            </a:r>
          </a:p>
        </p:txBody>
      </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8</a:t>
            </a:fld>
            <a:endParaRPr lang="el-GR" dirty="0"/>
          </a:p>
        </p:txBody>
      </p:sp>
      <p:sp>
        <p:nvSpPr>
          <p:cNvPr id="25" name="Text Placeholder 24"/>
          <p:cNvSpPr>
            <a:spLocks noGrp="1"/>
          </p:cNvSpPr>
          <p:nvPr>
            <p:ph type="body" sz="quarter" idx="46"/>
          </p:nvPr>
        </p:nvSpPr>
        <p:spPr>
          <a:xfrm>
            <a:off x="6122670" y="5353050"/>
            <a:ext cx="2632075" cy="771525"/>
          </a:xfrm>
        </p:spPr>
        <p:txBody>
          <a:bodyPr/>
          <a:lstStyle/>
          <a:p>
            <a:pPr algn="ctr"/>
            <a:r>
              <a:rPr lang="el-GR" dirty="0">
                <a:sym typeface="+mn-ea"/>
              </a:rPr>
              <a:t>Βασίζεται στη χειραγώγηση μέσω του κύρους, της εκτίμησης ή των τελετουργικών συμβόλων, όπως η σημαία</a:t>
            </a:r>
            <a:endParaRPr lang="en-US" dirty="0"/>
          </a:p>
        </p:txBody>
      </p:sp>
      <p:sp>
        <p:nvSpPr>
          <p:cNvPr id="26" name="Θέση κειμένου 13"/>
          <p:cNvSpPr>
            <a:spLocks noGrp="1"/>
          </p:cNvSpPr>
          <p:nvPr/>
        </p:nvSpPr>
        <p:spPr>
          <a:xfrm>
            <a:off x="9718675" y="5360035"/>
            <a:ext cx="2233930" cy="90678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l-GR"/>
              <a:t>Βασίζεται στη χειραγώγηση που επιτυγχάνεται με την αποδοχή ορισμένων κανόνων</a:t>
            </a:r>
          </a:p>
        </p:txBody>
      </p:sp>
      <p:sp>
        <p:nvSpPr>
          <p:cNvPr id="38" name="TextBox 37"/>
          <p:cNvSpPr txBox="1"/>
          <p:nvPr/>
        </p:nvSpPr>
        <p:spPr>
          <a:xfrm>
            <a:off x="9732744" y="6073017"/>
            <a:ext cx="1486100"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27" name="Text Placeholder 24"/>
          <p:cNvSpPr/>
          <p:nvPr/>
        </p:nvSpPr>
        <p:spPr>
          <a:xfrm>
            <a:off x="8905240" y="5480050"/>
            <a:ext cx="651510" cy="43561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b="1">
                <a:sym typeface="+mn-ea"/>
              </a:rPr>
              <a:t>ή</a:t>
            </a:r>
          </a:p>
        </p:txBody>
      </p:sp>
      <p:pic>
        <p:nvPicPr>
          <p:cNvPr id="2" name="Γραφικό 4" descr="Κέρματα"/>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387840" y="2994025"/>
            <a:ext cx="360045" cy="360045"/>
          </a:xfrm>
          <a:prstGeom prst="rect">
            <a:avLst/>
          </a:prstGeom>
        </p:spPr>
      </p:pic>
      <p:pic>
        <p:nvPicPr>
          <p:cNvPr id="9" name="Γραφικό 6" descr="Έγγραφο"/>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940675" y="4439920"/>
            <a:ext cx="433705" cy="433705"/>
          </a:xfrm>
          <a:prstGeom prst="rect">
            <a:avLst/>
          </a:prstGeom>
        </p:spPr>
      </p:pic>
      <p:pic>
        <p:nvPicPr>
          <p:cNvPr id="11" name="Γραφικό 8" descr="Λεπίδα πριονιού"/>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939155" y="2936240"/>
            <a:ext cx="475615" cy="475615"/>
          </a:xfrm>
          <a:prstGeom prst="rect">
            <a:avLst/>
          </a:prstGeom>
        </p:spPr>
      </p:pic>
      <p:pic>
        <p:nvPicPr>
          <p:cNvPr id="22" name="Picture 2" descr="ÎÏÎ¿ÏÎ­Î»ÎµÏÎ¼Î± ÎµÎ¹ÎºÏÎ½Î±Ï Î³Î¹Î± company black white images">
            <a:extLst>
              <a:ext uri="{FF2B5EF4-FFF2-40B4-BE49-F238E27FC236}">
                <a16:creationId xmlns="" xmlns:a16="http://schemas.microsoft.com/office/drawing/2014/main" id="{B03D5269-00D3-4275-86DA-1F25B038D7E1}"/>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39296" y="208642"/>
            <a:ext cx="4720541" cy="6370104"/>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Ορθογώνιο 6">
            <a:extLst>
              <a:ext uri="{FF2B5EF4-FFF2-40B4-BE49-F238E27FC236}">
                <a16:creationId xmlns="" xmlns:a16="http://schemas.microsoft.com/office/drawing/2014/main" id="{83BE06F4-27D9-44A6-83BF-4F6A7E430773}"/>
              </a:ext>
            </a:extLst>
          </p:cNvPr>
          <p:cNvSpPr/>
          <p:nvPr/>
        </p:nvSpPr>
        <p:spPr>
          <a:xfrm flipV="1">
            <a:off x="323999" y="310351"/>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4" name="Ορθογώνιο 6">
            <a:extLst>
              <a:ext uri="{FF2B5EF4-FFF2-40B4-BE49-F238E27FC236}">
                <a16:creationId xmlns="" xmlns:a16="http://schemas.microsoft.com/office/drawing/2014/main" id="{3C2EFDC8-AC42-48EF-BFCB-1AB2CAE54AF8}"/>
              </a:ext>
            </a:extLst>
          </p:cNvPr>
          <p:cNvSpPr/>
          <p:nvPr/>
        </p:nvSpPr>
        <p:spPr>
          <a:xfrm>
            <a:off x="439566" y="6202629"/>
            <a:ext cx="4320000" cy="193553"/>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1800" y="207010"/>
            <a:ext cx="11339830" cy="800735"/>
          </a:xfrm>
        </p:spPr>
        <p:txBody>
          <a:bodyPr rtlCol="0"/>
          <a:lstStyle/>
          <a:p>
            <a:pPr algn="ctr" rtl="0"/>
            <a:r>
              <a:rPr lang="el-GR" dirty="0"/>
              <a:t>Τύποι συμμετοχής ή δεσμών των υφισταμένων προς την οργάνωση</a:t>
            </a:r>
          </a:p>
        </p:txBody>
      </p:sp>
      <p:pic>
        <p:nvPicPr>
          <p:cNvPr id="34" name="Θέση εικόνας 11" descr="Καθηγητής"/>
          <p:cNvPicPr>
            <a:picLocks noChangeAspect="1"/>
          </p:cNvPicPr>
          <p:nvPr/>
        </p:nvPicPr>
        <p:blipFill>
          <a:blip r:embed="rId3"/>
          <a:srcRect/>
          <a:stretch>
            <a:fillRect/>
          </a:stretch>
        </p:blipFill>
        <p:spPr>
          <a:xfrm>
            <a:off x="5783126" y="2419202"/>
            <a:ext cx="625968" cy="625968"/>
          </a:xfrm>
          <a:prstGeom prst="rect">
            <a:avLst/>
          </a:prstGeom>
          <a:noFill/>
          <a:ln w="95250" cap="sq" cmpd="sng" algn="ctr">
            <a:noFill/>
            <a:prstDash val="solid"/>
            <a:miter lim="800000"/>
            <a:headEnd/>
            <a:tailEnd/>
          </a:ln>
          <a:effectLst/>
        </p:spPr>
      </p:pic>
      <p:sp>
        <p:nvSpPr>
          <p:cNvPr id="5" name="Θέση κειμένου 4"/>
          <p:cNvSpPr>
            <a:spLocks noGrp="1"/>
          </p:cNvSpPr>
          <p:nvPr>
            <p:ph type="body" sz="quarter" idx="33"/>
          </p:nvPr>
        </p:nvSpPr>
        <p:spPr/>
        <p:txBody>
          <a:bodyPr rtlCol="0"/>
          <a:lstStyle/>
          <a:p>
            <a:pPr rtl="0"/>
            <a:r>
              <a:rPr lang="el-GR" b="1" dirty="0"/>
              <a:t>Αλλοτριωμένος</a:t>
            </a:r>
          </a:p>
        </p:txBody>
      </p:sp>
      <p:pic>
        <p:nvPicPr>
          <p:cNvPr id="35" name="Θέση εικόνας 15" descr="Ομάδα"/>
          <p:cNvPicPr>
            <a:picLocks noChangeAspect="1"/>
          </p:cNvPicPr>
          <p:nvPr/>
        </p:nvPicPr>
        <p:blipFill>
          <a:blip r:embed="rId4"/>
          <a:srcRect/>
          <a:stretch>
            <a:fillRect/>
          </a:stretch>
        </p:blipFill>
        <p:spPr>
          <a:xfrm>
            <a:off x="8128891" y="2419202"/>
            <a:ext cx="625968" cy="625968"/>
          </a:xfrm>
          <a:prstGeom prst="rect">
            <a:avLst/>
          </a:prstGeom>
          <a:noFill/>
          <a:ln w="95250" cap="sq" cmpd="sng" algn="ctr">
            <a:noFill/>
            <a:prstDash val="solid"/>
            <a:miter lim="800000"/>
            <a:headEnd/>
            <a:tailEnd/>
          </a:ln>
          <a:effectLst/>
        </p:spPr>
      </p:pic>
      <p:sp>
        <p:nvSpPr>
          <p:cNvPr id="7" name="Θέση κειμένου 6"/>
          <p:cNvSpPr>
            <a:spLocks noGrp="1"/>
          </p:cNvSpPr>
          <p:nvPr>
            <p:ph type="body" sz="quarter" idx="35"/>
          </p:nvPr>
        </p:nvSpPr>
        <p:spPr/>
        <p:txBody>
          <a:bodyPr rtlCol="0"/>
          <a:lstStyle/>
          <a:p>
            <a:pPr rtl="0"/>
            <a:r>
              <a:rPr lang="el-GR" b="1" dirty="0"/>
              <a:t>Υπολογιστικός</a:t>
            </a:r>
          </a:p>
        </p:txBody>
      </p:sp>
      <p:pic>
        <p:nvPicPr>
          <p:cNvPr id="36" name="Θέση εικόνας 17" descr="Επανάληψη"/>
          <p:cNvPicPr>
            <a:picLocks noChangeAspect="1"/>
          </p:cNvPicPr>
          <p:nvPr/>
        </p:nvPicPr>
        <p:blipFill>
          <a:blip r:embed="rId5"/>
          <a:srcRect/>
          <a:stretch>
            <a:fillRect/>
          </a:stretch>
        </p:blipFill>
        <p:spPr>
          <a:xfrm>
            <a:off x="3448381" y="2419202"/>
            <a:ext cx="625968" cy="625968"/>
          </a:xfrm>
          <a:prstGeom prst="rect">
            <a:avLst/>
          </a:prstGeom>
          <a:noFill/>
          <a:ln w="95250" cap="sq" cmpd="sng" algn="ctr">
            <a:noFill/>
            <a:prstDash val="solid"/>
            <a:miter lim="800000"/>
            <a:headEnd/>
            <a:tailEnd/>
          </a:ln>
          <a:effectLst/>
        </p:spPr>
      </p:pic>
      <p:sp>
        <p:nvSpPr>
          <p:cNvPr id="9" name="Θέση κειμένου 8"/>
          <p:cNvSpPr>
            <a:spLocks noGrp="1"/>
          </p:cNvSpPr>
          <p:nvPr>
            <p:ph type="body" sz="quarter" idx="37"/>
          </p:nvPr>
        </p:nvSpPr>
        <p:spPr/>
        <p:txBody>
          <a:bodyPr rtlCol="0"/>
          <a:lstStyle/>
          <a:p>
            <a:pPr rtl="0"/>
            <a:r>
              <a:rPr lang="el-GR" b="1" dirty="0"/>
              <a:t>Ηθικός</a:t>
            </a:r>
          </a:p>
        </p:txBody>
      </p:sp>
      <p:sp>
        <p:nvSpPr>
          <p:cNvPr id="10" name="Θέση κειμένου 9"/>
          <p:cNvSpPr>
            <a:spLocks noGrp="1"/>
          </p:cNvSpPr>
          <p:nvPr>
            <p:ph type="body" sz="quarter" idx="38"/>
          </p:nvPr>
        </p:nvSpPr>
        <p:spPr/>
        <p:txBody>
          <a:bodyPr rtlCol="0"/>
          <a:lstStyle/>
          <a:p>
            <a:pPr rtl="0"/>
            <a:r>
              <a:rPr lang="el-GR"/>
              <a:t>Πραγματώνεται με την εσωτερίκευση των κανόνων ή την κοινωνική πίεση</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9</a:t>
            </a:fld>
            <a:endParaRPr lang="el-GR" dirty="0"/>
          </a:p>
        </p:txBody>
      </p:sp>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cSld>
  <p:clrMapOvr>
    <a:masterClrMapping/>
  </p:clrMapOvr>
</p:sld>
</file>

<file path=ppt/theme/theme1.xml><?xml version="1.0" encoding="utf-8"?>
<a:theme xmlns:a="http://schemas.openxmlformats.org/drawingml/2006/main" name="Θέμα του Office">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Σύντομη παρουσίαση αρχιτεκτονικής</Template>
  <TotalTime>0</TotalTime>
  <Words>4164</Words>
  <Application>Microsoft Office PowerPoint</Application>
  <PresentationFormat>Προσαρμογή</PresentationFormat>
  <Paragraphs>1034</Paragraphs>
  <Slides>72</Slides>
  <Notes>72</Notes>
  <HiddenSlides>0</HiddenSlides>
  <MMClips>0</MMClips>
  <ScaleCrop>false</ScaleCrop>
  <HeadingPairs>
    <vt:vector size="4" baseType="variant">
      <vt:variant>
        <vt:lpstr>Θέμα</vt:lpstr>
      </vt:variant>
      <vt:variant>
        <vt:i4>1</vt:i4>
      </vt:variant>
      <vt:variant>
        <vt:lpstr>Τίτλοι διαφανειών</vt:lpstr>
      </vt:variant>
      <vt:variant>
        <vt:i4>72</vt:i4>
      </vt:variant>
    </vt:vector>
  </HeadingPairs>
  <TitlesOfParts>
    <vt:vector size="73" baseType="lpstr">
      <vt:lpstr>Θέμα του Office</vt:lpstr>
      <vt:lpstr>ΟΙ ΕΠΙΔΡΑΣΕΙΣ ΤΩΝ ΚΥΡΙΟΤΕΡΩΝ ΘΕΩΡΗΤΙΚΩΝ ΡΕΥΜΑΤΩΝ ΤΗΣ ΔΙΟΙΚΗΤΙΚΗΣ ΕΠΙΣΤΗΜΗΣ ΣΤΟΝ ΣΧΕΔΙΑΣΜΟ ΤΗΣ ΟΡΓΑΝΩΤΙΚΗΣ ΔΟΜΗΣ</vt:lpstr>
      <vt:lpstr>Σημειώσεις,</vt:lpstr>
      <vt:lpstr>Μέρος 1ο </vt:lpstr>
      <vt:lpstr>Κεφάλαιο 1ο</vt:lpstr>
      <vt:lpstr>Εννοιολογικός προσδιορισμός &amp; τυπολογία των οργανώσεων  </vt:lpstr>
      <vt:lpstr>Ορισμός της έννοιας «Οργάνωση» :</vt:lpstr>
      <vt:lpstr>Κοινά χαρακτηριστικά των οργανισμών</vt:lpstr>
      <vt:lpstr>Tυπολογία Α. Etzioni</vt:lpstr>
      <vt:lpstr>Τύποι συμμετοχής ή δεσμών των υφισταμένων προς την οργάνωση</vt:lpstr>
      <vt:lpstr>Τυπολογία των οργανώσεων σύμφωνα με τον Α. Etzioni</vt:lpstr>
      <vt:lpstr>  Οι οργανώσεις ως “ανοικτά οικονομικά και κοινωνικά συστήματα”</vt:lpstr>
      <vt:lpstr>Έννοια και χαρακτηριστικά των ανοικτών συστημάτων</vt:lpstr>
      <vt:lpstr>Οι οργανώσεις είναι ανοικτά συστήματα, </vt:lpstr>
      <vt:lpstr>Βασικό Μοντέλο Ανοικτού Συστήματος</vt:lpstr>
      <vt:lpstr>Η θεώρηση της επιχείρησης ως ανοικτού συστήματος:</vt:lpstr>
      <vt:lpstr>Η Βασική Λειτουργία της Επιχείρησης</vt:lpstr>
      <vt:lpstr>Βασικά χαρακτηριστικά οικονομικών οργανώσεων,</vt:lpstr>
      <vt:lpstr>Επίσης</vt:lpstr>
      <vt:lpstr>Διαφάνεια 19</vt:lpstr>
      <vt:lpstr>Οικονομικές οργανώσεις &amp; το περιβάλλον τους</vt:lpstr>
      <vt:lpstr>Σχέση Περιβάλλοντος &amp; Οργάνωσης</vt:lpstr>
      <vt:lpstr> H συμπεριφορά κάθε οργάνωσης (συστήματος) είναι συνάρτηση:</vt:lpstr>
      <vt:lpstr>Κάθε οργάνωση μπορεί να αντιδράσει  στο περιβάλλον της με δύο τρόπους:</vt:lpstr>
      <vt:lpstr>Βαρύτητα των εσωτερικών σχέσεων ή  διασυνδέσεων μεταξύ των στοιχείων</vt:lpstr>
      <vt:lpstr>Οροθέτηση ενός Συστήματος από το Περιβάλλον του</vt:lpstr>
      <vt:lpstr>Η οροθέτηση ενός συστήματος εκ του περιβάλλοντός του, μας επιτρέπει την διάκριση μεταξύ:</vt:lpstr>
      <vt:lpstr>«Χάρτης» των stakeholders στο περιβάλλον μιας τυπικής επιχείρησης </vt:lpstr>
      <vt:lpstr>4   γενικές κατηγορίες εξωτερικού  περιβάλλοντος επιχείρησης</vt:lpstr>
      <vt:lpstr>Απαιτήσεις των διαφόρων ομάδων που δρουν στον επιχειρησιακό χώρο &amp;  ασκούν άμεση ή έμμεση επίδραση στη συμπεριφορά της επιχείρησης</vt:lpstr>
      <vt:lpstr>Η απόδοση ενός οργανισμού </vt:lpstr>
      <vt:lpstr>Παραγωγικότητα  &amp; Παράμετροι Απόδοσης των οργανισμών </vt:lpstr>
      <vt:lpstr>Διοίκηση  (management)</vt:lpstr>
      <vt:lpstr>Διοίκηση </vt:lpstr>
      <vt:lpstr>Οι Βασικές Λειτουργίες της Διοίκησης</vt:lpstr>
      <vt:lpstr> Οι τέσσερις λειτουργίες  του μάνατζμεντ </vt:lpstr>
      <vt:lpstr>Οι τέσσερις λειτουργίες της διοίκησης</vt:lpstr>
      <vt:lpstr>               Διοικητικά Στελέχη</vt:lpstr>
      <vt:lpstr>Σε τι διαφέρουν οι μάνατζερ από  το μη διοικητικό προσωπικό;</vt:lpstr>
      <vt:lpstr>Διοικητικά Στελέχη</vt:lpstr>
      <vt:lpstr>Διαφάνεια 40</vt:lpstr>
      <vt:lpstr>H. Mintzberg </vt:lpstr>
      <vt:lpstr>Βασικοί ρόλοι των μάνατζερ (H.Mintzberg) </vt:lpstr>
      <vt:lpstr>Διαφάνεια 43</vt:lpstr>
      <vt:lpstr>Οι ρόλοι των Διοικητικών Στελεχών </vt:lpstr>
      <vt:lpstr>Σημασία των ρόλων </vt:lpstr>
      <vt:lpstr>Σημασία των ρόλων </vt:lpstr>
      <vt:lpstr>Χαρακτηριστικά της δουλειάς των managers </vt:lpstr>
      <vt:lpstr>Δεξιότητες των μάνατζερ  </vt:lpstr>
      <vt:lpstr>Τα απαραίτητα διοικητικά προσόντα του Katz </vt:lpstr>
      <vt:lpstr>Επαναπροσδιορισμός ρόλου του διοικητικού στελέχους</vt:lpstr>
      <vt:lpstr>Καθοριστικά συστατικά εργ. περιβάλλοντος </vt:lpstr>
      <vt:lpstr>Οργανωσιακός σχεδιασμός </vt:lpstr>
      <vt:lpstr>Τμηματοποίηση </vt:lpstr>
      <vt:lpstr>Τμηματοποίηση </vt:lpstr>
      <vt:lpstr>Εξουσία</vt:lpstr>
      <vt:lpstr>Εξουσία </vt:lpstr>
      <vt:lpstr>Σε τι διαφέρει η εξουσία  από την ισχύ;</vt:lpstr>
      <vt:lpstr>Μορφές ισχύος</vt:lpstr>
      <vt:lpstr>Εύρος ελέγχου</vt:lpstr>
      <vt:lpstr>Οργανόγραμμα</vt:lpstr>
      <vt:lpstr>Οργανόγραμμα Γραμμικής Ιεραρχίας </vt:lpstr>
      <vt:lpstr>Οργανόγραμμα Λειτουργικής Ιεραρχίας </vt:lpstr>
      <vt:lpstr>Βασικά στοιχεία  προσδιορισμού της οργανωτικής δομής </vt:lpstr>
      <vt:lpstr>Η Τυπική Εξουσία σε μια Σύνθετη Δομή</vt:lpstr>
      <vt:lpstr>Διαφάνεια 65</vt:lpstr>
      <vt:lpstr>Άτυπες Σχέσεις Επικοινωνίας και Επιρροής</vt:lpstr>
      <vt:lpstr>Διοίκηση </vt:lpstr>
      <vt:lpstr>Case Study: Οι «πληρεξούσιοι» εντολών</vt:lpstr>
      <vt:lpstr>Case Study: Οι «πληρεξούσιοι» εντολών</vt:lpstr>
      <vt:lpstr>Διοίκηση:  Στο σταυροδρόμι των επιστημών </vt:lpstr>
      <vt:lpstr>Διοίκηση:  Στο σταυροδρόμι των επιστημών</vt:lpstr>
      <vt:lpstr>Συνεισφορά  επιστημών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47</cp:revision>
  <dcterms:created xsi:type="dcterms:W3CDTF">2018-09-23T19:33:00Z</dcterms:created>
  <dcterms:modified xsi:type="dcterms:W3CDTF">2019-03-28T22:25:18Z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