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63"/>
  </p:notesMasterIdLst>
  <p:handoutMasterIdLst>
    <p:handoutMasterId r:id="rId64"/>
  </p:handoutMasterIdLst>
  <p:sldIdLst>
    <p:sldId id="363" r:id="rId5"/>
    <p:sldId id="262" r:id="rId6"/>
    <p:sldId id="317" r:id="rId7"/>
    <p:sldId id="318" r:id="rId8"/>
    <p:sldId id="319" r:id="rId9"/>
    <p:sldId id="312" r:id="rId10"/>
    <p:sldId id="313" r:id="rId11"/>
    <p:sldId id="314" r:id="rId12"/>
    <p:sldId id="310" r:id="rId13"/>
    <p:sldId id="320" r:id="rId14"/>
    <p:sldId id="321" r:id="rId15"/>
    <p:sldId id="322" r:id="rId16"/>
    <p:sldId id="323" r:id="rId17"/>
    <p:sldId id="324" r:id="rId18"/>
    <p:sldId id="333" r:id="rId19"/>
    <p:sldId id="325" r:id="rId20"/>
    <p:sldId id="326" r:id="rId21"/>
    <p:sldId id="328" r:id="rId22"/>
    <p:sldId id="329" r:id="rId23"/>
    <p:sldId id="330" r:id="rId24"/>
    <p:sldId id="331" r:id="rId25"/>
    <p:sldId id="332" r:id="rId26"/>
    <p:sldId id="334" r:id="rId27"/>
    <p:sldId id="335" r:id="rId28"/>
    <p:sldId id="336" r:id="rId29"/>
    <p:sldId id="337" r:id="rId30"/>
    <p:sldId id="339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4" r:id="rId54"/>
    <p:sldId id="365" r:id="rId55"/>
    <p:sldId id="366" r:id="rId56"/>
    <p:sldId id="368" r:id="rId57"/>
    <p:sldId id="369" r:id="rId58"/>
    <p:sldId id="370" r:id="rId59"/>
    <p:sldId id="371" r:id="rId60"/>
    <p:sldId id="372" r:id="rId61"/>
    <p:sldId id="373" r:id="rId62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5" autoAdjust="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6"/>
    </p:cViewPr>
  </p:sorterViewPr>
  <p:notesViewPr>
    <p:cSldViewPr>
      <p:cViewPr varScale="1">
        <p:scale>
          <a:sx n="66" d="100"/>
          <a:sy n="66" d="100"/>
        </p:scale>
        <p:origin x="-2784" y="-114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5ABDB-4C5F-4748-B19C-C4DE51FFC47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35CB4-A708-4F52-95DE-77A5104BFBE9}">
      <dgm:prSet phldrT="[Text]"/>
      <dgm:spPr/>
      <dgm:t>
        <a:bodyPr/>
        <a:lstStyle/>
        <a:p>
          <a:pPr algn="r" rtl="0"/>
          <a:r>
            <a:rPr lang="en-US" b="1" i="0" u="none" smtClean="0"/>
            <a:t>Cray</a:t>
          </a:r>
          <a:r>
            <a:rPr lang="en-US" b="1" i="0" u="none" baseline="0" smtClean="0"/>
            <a:t> System &amp; Storage c</a:t>
          </a:r>
          <a:r>
            <a:rPr lang="en-US" b="1" i="0" u="none" smtClean="0"/>
            <a:t>abinets:</a:t>
          </a:r>
          <a:endParaRPr lang="en-US" b="1"/>
        </a:p>
      </dgm:t>
    </dgm:pt>
    <dgm:pt modelId="{06F2A849-1DDE-417A-A1B5-A4120B598382}" type="parTrans" cxnId="{C3F5634F-DFBC-4D17-BB2C-25E83F4363A3}">
      <dgm:prSet/>
      <dgm:spPr/>
      <dgm:t>
        <a:bodyPr/>
        <a:lstStyle/>
        <a:p>
          <a:endParaRPr lang="en-US" b="1"/>
        </a:p>
      </dgm:t>
    </dgm:pt>
    <dgm:pt modelId="{46208BA9-1E09-4E85-BEA5-7102B22F8D4F}" type="sibTrans" cxnId="{C3F5634F-DFBC-4D17-BB2C-25E83F4363A3}">
      <dgm:prSet/>
      <dgm:spPr/>
      <dgm:t>
        <a:bodyPr/>
        <a:lstStyle/>
        <a:p>
          <a:endParaRPr lang="en-US" b="1"/>
        </a:p>
      </dgm:t>
    </dgm:pt>
    <dgm:pt modelId="{A38619F3-67F7-4B9F-BD35-0E9ADDC8447D}">
      <dgm:prSet/>
      <dgm:spPr/>
      <dgm:t>
        <a:bodyPr/>
        <a:lstStyle/>
        <a:p>
          <a:pPr rtl="0"/>
          <a:r>
            <a:rPr lang="en-US" b="1" i="0" u="none" dirty="0" smtClean="0"/>
            <a:t>&gt;300</a:t>
          </a:r>
          <a:endParaRPr lang="en-US" b="1" i="0" u="none" dirty="0"/>
        </a:p>
      </dgm:t>
    </dgm:pt>
    <dgm:pt modelId="{D0B73170-5D16-4753-8507-AD1C823BCB6A}" type="parTrans" cxnId="{244CDD99-4D83-4979-84A9-1160D9B8CDB1}">
      <dgm:prSet/>
      <dgm:spPr/>
      <dgm:t>
        <a:bodyPr/>
        <a:lstStyle/>
        <a:p>
          <a:endParaRPr lang="en-US" b="1"/>
        </a:p>
      </dgm:t>
    </dgm:pt>
    <dgm:pt modelId="{5C19FA64-2CEE-4BFB-9EC9-05806152FDEC}" type="sibTrans" cxnId="{244CDD99-4D83-4979-84A9-1160D9B8CDB1}">
      <dgm:prSet/>
      <dgm:spPr/>
      <dgm:t>
        <a:bodyPr/>
        <a:lstStyle/>
        <a:p>
          <a:endParaRPr lang="en-US" b="1"/>
        </a:p>
      </dgm:t>
    </dgm:pt>
    <dgm:pt modelId="{219AF21A-71E8-4113-846D-3FBB6F6219FA}">
      <dgm:prSet/>
      <dgm:spPr/>
      <dgm:t>
        <a:bodyPr/>
        <a:lstStyle/>
        <a:p>
          <a:pPr algn="r" rtl="0"/>
          <a:r>
            <a:rPr lang="en-US" b="1" i="0" u="none" smtClean="0"/>
            <a:t>Compute nodes:</a:t>
          </a:r>
          <a:endParaRPr lang="en-US" b="1" i="0" u="none"/>
        </a:p>
      </dgm:t>
    </dgm:pt>
    <dgm:pt modelId="{688E02E9-2894-43A3-8351-D96EA1BB09BF}" type="parTrans" cxnId="{D4E6A56F-91AC-4714-B764-49EBA427A741}">
      <dgm:prSet/>
      <dgm:spPr/>
      <dgm:t>
        <a:bodyPr/>
        <a:lstStyle/>
        <a:p>
          <a:endParaRPr lang="en-US" b="1"/>
        </a:p>
      </dgm:t>
    </dgm:pt>
    <dgm:pt modelId="{E0ED309E-4BB6-4E5B-ADF0-412B15966ACF}" type="sibTrans" cxnId="{D4E6A56F-91AC-4714-B764-49EBA427A741}">
      <dgm:prSet/>
      <dgm:spPr/>
      <dgm:t>
        <a:bodyPr/>
        <a:lstStyle/>
        <a:p>
          <a:endParaRPr lang="en-US" b="1"/>
        </a:p>
      </dgm:t>
    </dgm:pt>
    <dgm:pt modelId="{08FFDAEF-6F98-4C16-A565-5BB64E1F4EA1}">
      <dgm:prSet/>
      <dgm:spPr/>
      <dgm:t>
        <a:bodyPr/>
        <a:lstStyle/>
        <a:p>
          <a:pPr rtl="0"/>
          <a:r>
            <a:rPr lang="en-US" b="1" i="0" u="none" smtClean="0"/>
            <a:t>&gt;25,000</a:t>
          </a:r>
          <a:endParaRPr lang="en-US" b="1" i="0" u="none"/>
        </a:p>
      </dgm:t>
    </dgm:pt>
    <dgm:pt modelId="{4E79F010-0705-4600-B5E5-FE308DB46D7C}" type="parTrans" cxnId="{75BE8040-0049-4A4D-A9FB-5402ADE122EA}">
      <dgm:prSet/>
      <dgm:spPr/>
      <dgm:t>
        <a:bodyPr/>
        <a:lstStyle/>
        <a:p>
          <a:endParaRPr lang="en-US" b="1"/>
        </a:p>
      </dgm:t>
    </dgm:pt>
    <dgm:pt modelId="{2F19B279-83A6-4DD3-B1DD-8CC439AF869A}" type="sibTrans" cxnId="{75BE8040-0049-4A4D-A9FB-5402ADE122EA}">
      <dgm:prSet/>
      <dgm:spPr/>
      <dgm:t>
        <a:bodyPr/>
        <a:lstStyle/>
        <a:p>
          <a:endParaRPr lang="en-US" b="1"/>
        </a:p>
      </dgm:t>
    </dgm:pt>
    <dgm:pt modelId="{A0ED1B25-FA77-45C4-B870-0FA14781605D}">
      <dgm:prSet/>
      <dgm:spPr/>
      <dgm:t>
        <a:bodyPr/>
        <a:lstStyle/>
        <a:p>
          <a:pPr algn="r" rtl="0"/>
          <a:r>
            <a:rPr lang="en-US" b="1" i="0" u="none" smtClean="0"/>
            <a:t>Usable Storage Bandwidth:</a:t>
          </a:r>
          <a:endParaRPr lang="en-US" b="1" i="0" u="none"/>
        </a:p>
      </dgm:t>
    </dgm:pt>
    <dgm:pt modelId="{07FC1292-AF9F-4A41-9927-AE7638BD3F3E}" type="parTrans" cxnId="{C7CC5B6D-49A8-4980-9B9D-6F85041FFB45}">
      <dgm:prSet/>
      <dgm:spPr/>
      <dgm:t>
        <a:bodyPr/>
        <a:lstStyle/>
        <a:p>
          <a:endParaRPr lang="en-US" b="1"/>
        </a:p>
      </dgm:t>
    </dgm:pt>
    <dgm:pt modelId="{0139C1C4-6761-49ED-A402-C3B16EFA3E71}" type="sibTrans" cxnId="{C7CC5B6D-49A8-4980-9B9D-6F85041FFB45}">
      <dgm:prSet/>
      <dgm:spPr/>
      <dgm:t>
        <a:bodyPr/>
        <a:lstStyle/>
        <a:p>
          <a:endParaRPr lang="en-US" b="1"/>
        </a:p>
      </dgm:t>
    </dgm:pt>
    <dgm:pt modelId="{ECF0B658-0A00-4BDB-8C54-B6A317B6936F}">
      <dgm:prSet/>
      <dgm:spPr/>
      <dgm:t>
        <a:bodyPr/>
        <a:lstStyle/>
        <a:p>
          <a:pPr rtl="0"/>
          <a:r>
            <a:rPr lang="en-US" b="1" i="0" u="none" smtClean="0"/>
            <a:t>&gt;1 TB/s</a:t>
          </a:r>
          <a:endParaRPr lang="en-US" b="1" i="0" u="none"/>
        </a:p>
      </dgm:t>
    </dgm:pt>
    <dgm:pt modelId="{E9E8338C-C44F-4996-ABE4-5EC3CB9245C0}" type="parTrans" cxnId="{3BDC277A-30FD-45E8-8F33-51E70073DEB2}">
      <dgm:prSet/>
      <dgm:spPr/>
      <dgm:t>
        <a:bodyPr/>
        <a:lstStyle/>
        <a:p>
          <a:endParaRPr lang="en-US" b="1"/>
        </a:p>
      </dgm:t>
    </dgm:pt>
    <dgm:pt modelId="{A453F28E-7381-46C4-8A2E-50404BE32A7B}" type="sibTrans" cxnId="{3BDC277A-30FD-45E8-8F33-51E70073DEB2}">
      <dgm:prSet/>
      <dgm:spPr/>
      <dgm:t>
        <a:bodyPr/>
        <a:lstStyle/>
        <a:p>
          <a:endParaRPr lang="en-US" b="1"/>
        </a:p>
      </dgm:t>
    </dgm:pt>
    <dgm:pt modelId="{FCF2E8D3-1C49-4C00-82F3-3E65BF9D6751}">
      <dgm:prSet/>
      <dgm:spPr/>
      <dgm:t>
        <a:bodyPr/>
        <a:lstStyle/>
        <a:p>
          <a:pPr algn="r" rtl="0"/>
          <a:r>
            <a:rPr lang="en-US" b="1" i="0" u="none" smtClean="0"/>
            <a:t>System Memory:</a:t>
          </a:r>
          <a:endParaRPr lang="en-US" b="1" i="0" u="none"/>
        </a:p>
      </dgm:t>
    </dgm:pt>
    <dgm:pt modelId="{ACF061E6-03FF-475C-A518-6C75CDA1753A}" type="parTrans" cxnId="{CB227271-F74E-4F97-934B-DD7CA5D17EBA}">
      <dgm:prSet/>
      <dgm:spPr/>
      <dgm:t>
        <a:bodyPr/>
        <a:lstStyle/>
        <a:p>
          <a:endParaRPr lang="en-US" b="1"/>
        </a:p>
      </dgm:t>
    </dgm:pt>
    <dgm:pt modelId="{59DD28F3-909A-4BBE-AD7A-717436213170}" type="sibTrans" cxnId="{CB227271-F74E-4F97-934B-DD7CA5D17EBA}">
      <dgm:prSet/>
      <dgm:spPr/>
      <dgm:t>
        <a:bodyPr/>
        <a:lstStyle/>
        <a:p>
          <a:endParaRPr lang="en-US" b="1"/>
        </a:p>
      </dgm:t>
    </dgm:pt>
    <dgm:pt modelId="{7446F6CE-A175-42D2-8410-C94380EE7F58}">
      <dgm:prSet/>
      <dgm:spPr/>
      <dgm:t>
        <a:bodyPr/>
        <a:lstStyle/>
        <a:p>
          <a:pPr rtl="0"/>
          <a:r>
            <a:rPr lang="en-US" b="1" i="0" u="none" dirty="0" smtClean="0"/>
            <a:t>&gt;1.5 Petabytes</a:t>
          </a:r>
          <a:endParaRPr lang="en-US" b="1" i="0" u="none" dirty="0"/>
        </a:p>
      </dgm:t>
    </dgm:pt>
    <dgm:pt modelId="{77AB130B-7A1E-4304-9ABB-5619C59C0779}" type="parTrans" cxnId="{5555D355-C3D3-483E-83D5-AEBA65E9852E}">
      <dgm:prSet/>
      <dgm:spPr/>
      <dgm:t>
        <a:bodyPr/>
        <a:lstStyle/>
        <a:p>
          <a:endParaRPr lang="en-US" b="1"/>
        </a:p>
      </dgm:t>
    </dgm:pt>
    <dgm:pt modelId="{9376BC5E-0DC2-486F-93B4-EF2DFA71575B}" type="sibTrans" cxnId="{5555D355-C3D3-483E-83D5-AEBA65E9852E}">
      <dgm:prSet/>
      <dgm:spPr/>
      <dgm:t>
        <a:bodyPr/>
        <a:lstStyle/>
        <a:p>
          <a:endParaRPr lang="en-US" b="1"/>
        </a:p>
      </dgm:t>
    </dgm:pt>
    <dgm:pt modelId="{DC30E986-3DEE-4F2D-9D3A-F0C8D39EA03C}">
      <dgm:prSet/>
      <dgm:spPr/>
      <dgm:t>
        <a:bodyPr/>
        <a:lstStyle/>
        <a:p>
          <a:pPr algn="r" rtl="0"/>
          <a:r>
            <a:rPr lang="en-US" b="1" i="0" u="none" dirty="0" smtClean="0"/>
            <a:t>Memory per core module:</a:t>
          </a:r>
          <a:endParaRPr lang="en-US" b="1" i="0" u="none" dirty="0"/>
        </a:p>
      </dgm:t>
    </dgm:pt>
    <dgm:pt modelId="{C4F493E8-FF4D-41E3-BB86-A4AF10C95357}" type="parTrans" cxnId="{8CCBCEF7-9DFF-4AEC-8B00-E5FD95EE29CC}">
      <dgm:prSet/>
      <dgm:spPr/>
      <dgm:t>
        <a:bodyPr/>
        <a:lstStyle/>
        <a:p>
          <a:endParaRPr lang="en-US" b="1"/>
        </a:p>
      </dgm:t>
    </dgm:pt>
    <dgm:pt modelId="{8BF643A4-6FD0-4E22-AE7B-EF446BFEDBC9}" type="sibTrans" cxnId="{8CCBCEF7-9DFF-4AEC-8B00-E5FD95EE29CC}">
      <dgm:prSet/>
      <dgm:spPr/>
      <dgm:t>
        <a:bodyPr/>
        <a:lstStyle/>
        <a:p>
          <a:endParaRPr lang="en-US" b="1"/>
        </a:p>
      </dgm:t>
    </dgm:pt>
    <dgm:pt modelId="{FDE9F1A0-BC07-400E-B6CD-2A8236BD3157}">
      <dgm:prSet/>
      <dgm:spPr/>
      <dgm:t>
        <a:bodyPr/>
        <a:lstStyle/>
        <a:p>
          <a:pPr rtl="0"/>
          <a:r>
            <a:rPr lang="en-US" b="1" i="0" u="none" dirty="0" smtClean="0"/>
            <a:t>4 GB</a:t>
          </a:r>
          <a:endParaRPr lang="en-US" b="1" i="0" u="none" dirty="0"/>
        </a:p>
      </dgm:t>
    </dgm:pt>
    <dgm:pt modelId="{D20BC58B-B25A-46F3-B632-33C18484BE43}" type="parTrans" cxnId="{68B55821-4E8E-45CA-9FAE-EB5A06403AD5}">
      <dgm:prSet/>
      <dgm:spPr/>
      <dgm:t>
        <a:bodyPr/>
        <a:lstStyle/>
        <a:p>
          <a:endParaRPr lang="en-US" b="1"/>
        </a:p>
      </dgm:t>
    </dgm:pt>
    <dgm:pt modelId="{071FBCFC-5FF7-46C0-86DD-150DF0BB34DE}" type="sibTrans" cxnId="{68B55821-4E8E-45CA-9FAE-EB5A06403AD5}">
      <dgm:prSet/>
      <dgm:spPr/>
      <dgm:t>
        <a:bodyPr/>
        <a:lstStyle/>
        <a:p>
          <a:endParaRPr lang="en-US" b="1"/>
        </a:p>
      </dgm:t>
    </dgm:pt>
    <dgm:pt modelId="{ED74CDDB-8AF1-47FA-9795-285791559B6A}">
      <dgm:prSet/>
      <dgm:spPr/>
      <dgm:t>
        <a:bodyPr/>
        <a:lstStyle/>
        <a:p>
          <a:pPr algn="r" rtl="0"/>
          <a:r>
            <a:rPr lang="en-US" b="1" i="0" u="none" dirty="0" err="1" smtClean="0"/>
            <a:t>Gemin</a:t>
          </a:r>
          <a:r>
            <a:rPr lang="en-US" b="1" i="0" u="none" dirty="0" smtClean="0"/>
            <a:t> Interconnect Topology:</a:t>
          </a:r>
          <a:endParaRPr lang="en-US" b="1" i="0" u="none" dirty="0"/>
        </a:p>
      </dgm:t>
    </dgm:pt>
    <dgm:pt modelId="{799032EC-1648-4798-AAA1-7DEFCD8E237B}" type="parTrans" cxnId="{A43DAADB-F7D6-4A27-939A-90D0FC1111BB}">
      <dgm:prSet/>
      <dgm:spPr/>
      <dgm:t>
        <a:bodyPr/>
        <a:lstStyle/>
        <a:p>
          <a:endParaRPr lang="en-US" b="1"/>
        </a:p>
      </dgm:t>
    </dgm:pt>
    <dgm:pt modelId="{40A87AAC-DEA4-4F35-92A9-01F52786CCF2}" type="sibTrans" cxnId="{A43DAADB-F7D6-4A27-939A-90D0FC1111BB}">
      <dgm:prSet/>
      <dgm:spPr/>
      <dgm:t>
        <a:bodyPr/>
        <a:lstStyle/>
        <a:p>
          <a:endParaRPr lang="en-US" b="1"/>
        </a:p>
      </dgm:t>
    </dgm:pt>
    <dgm:pt modelId="{490E98C7-DBC7-4502-89BB-D8CFA3F0C75D}">
      <dgm:prSet/>
      <dgm:spPr/>
      <dgm:t>
        <a:bodyPr/>
        <a:lstStyle/>
        <a:p>
          <a:pPr rtl="0"/>
          <a:r>
            <a:rPr lang="en-US" b="1" i="0" u="none" dirty="0" smtClean="0"/>
            <a:t>3D Torus</a:t>
          </a:r>
          <a:endParaRPr lang="en-US" b="1" i="0" u="none" dirty="0"/>
        </a:p>
      </dgm:t>
    </dgm:pt>
    <dgm:pt modelId="{6F48D159-86A4-4A57-B295-80F11A65847B}" type="parTrans" cxnId="{F0B4E534-3768-4FB5-BD10-14C26775AC47}">
      <dgm:prSet/>
      <dgm:spPr/>
      <dgm:t>
        <a:bodyPr/>
        <a:lstStyle/>
        <a:p>
          <a:endParaRPr lang="en-US" b="1"/>
        </a:p>
      </dgm:t>
    </dgm:pt>
    <dgm:pt modelId="{BCB43157-E49F-4DAB-8DE8-1A79F7430038}" type="sibTrans" cxnId="{F0B4E534-3768-4FB5-BD10-14C26775AC47}">
      <dgm:prSet/>
      <dgm:spPr/>
      <dgm:t>
        <a:bodyPr/>
        <a:lstStyle/>
        <a:p>
          <a:endParaRPr lang="en-US" b="1"/>
        </a:p>
      </dgm:t>
    </dgm:pt>
    <dgm:pt modelId="{A0192D2B-5F85-42BF-8657-610BF8C48E0F}">
      <dgm:prSet/>
      <dgm:spPr/>
      <dgm:t>
        <a:bodyPr/>
        <a:lstStyle/>
        <a:p>
          <a:pPr algn="r" rtl="0"/>
          <a:r>
            <a:rPr lang="en-US" b="1" i="0" u="none" smtClean="0"/>
            <a:t>Usable Storage:</a:t>
          </a:r>
          <a:endParaRPr lang="en-US" b="1" i="0" u="none"/>
        </a:p>
      </dgm:t>
    </dgm:pt>
    <dgm:pt modelId="{95B72BF7-D2B4-489D-9CA8-A9136E7CCD22}" type="parTrans" cxnId="{10952A4C-1552-4099-AD79-23DE79D99205}">
      <dgm:prSet/>
      <dgm:spPr/>
      <dgm:t>
        <a:bodyPr/>
        <a:lstStyle/>
        <a:p>
          <a:endParaRPr lang="en-US" b="1"/>
        </a:p>
      </dgm:t>
    </dgm:pt>
    <dgm:pt modelId="{CC00151F-AC44-4198-974B-C8F970C02E72}" type="sibTrans" cxnId="{10952A4C-1552-4099-AD79-23DE79D99205}">
      <dgm:prSet/>
      <dgm:spPr/>
      <dgm:t>
        <a:bodyPr/>
        <a:lstStyle/>
        <a:p>
          <a:endParaRPr lang="en-US" b="1"/>
        </a:p>
      </dgm:t>
    </dgm:pt>
    <dgm:pt modelId="{482F7A87-91AD-4991-B8E3-8DBC0EEC2F47}">
      <dgm:prSet/>
      <dgm:spPr/>
      <dgm:t>
        <a:bodyPr/>
        <a:lstStyle/>
        <a:p>
          <a:pPr rtl="0"/>
          <a:r>
            <a:rPr lang="en-US" b="1" i="0" u="none" dirty="0" smtClean="0"/>
            <a:t>&gt;25 Petabytes</a:t>
          </a:r>
          <a:endParaRPr lang="en-US" b="1" i="0" u="none" dirty="0"/>
        </a:p>
      </dgm:t>
    </dgm:pt>
    <dgm:pt modelId="{03FBFED3-5B18-4A15-874D-D03E5BDF6AF9}" type="parTrans" cxnId="{DDAE6E43-6995-4BA9-AF02-37FC12892469}">
      <dgm:prSet/>
      <dgm:spPr/>
      <dgm:t>
        <a:bodyPr/>
        <a:lstStyle/>
        <a:p>
          <a:endParaRPr lang="en-US" b="1"/>
        </a:p>
      </dgm:t>
    </dgm:pt>
    <dgm:pt modelId="{FB6BDDEB-3E70-4C10-89F9-B8A5DF644367}" type="sibTrans" cxnId="{DDAE6E43-6995-4BA9-AF02-37FC12892469}">
      <dgm:prSet/>
      <dgm:spPr/>
      <dgm:t>
        <a:bodyPr/>
        <a:lstStyle/>
        <a:p>
          <a:endParaRPr lang="en-US" b="1"/>
        </a:p>
      </dgm:t>
    </dgm:pt>
    <dgm:pt modelId="{4C05EE93-69EA-4AE3-8A0A-D2180B0004FF}">
      <dgm:prSet/>
      <dgm:spPr/>
      <dgm:t>
        <a:bodyPr/>
        <a:lstStyle/>
        <a:p>
          <a:pPr algn="r" rtl="0"/>
          <a:r>
            <a:rPr lang="en-US" b="1" i="0" u="none" smtClean="0"/>
            <a:t>Peak performance:</a:t>
          </a:r>
          <a:endParaRPr lang="en-US" b="1" i="0" u="none"/>
        </a:p>
      </dgm:t>
    </dgm:pt>
    <dgm:pt modelId="{2D0E1782-CE41-4FA6-80C9-018D4DC2E885}" type="parTrans" cxnId="{80A9BFEE-70A6-4B3B-B735-C997E64454B7}">
      <dgm:prSet/>
      <dgm:spPr/>
      <dgm:t>
        <a:bodyPr/>
        <a:lstStyle/>
        <a:p>
          <a:endParaRPr lang="en-US" b="1"/>
        </a:p>
      </dgm:t>
    </dgm:pt>
    <dgm:pt modelId="{DD9AF967-D6D5-4CEE-931B-DD759DA10A6A}" type="sibTrans" cxnId="{80A9BFEE-70A6-4B3B-B735-C997E64454B7}">
      <dgm:prSet/>
      <dgm:spPr/>
      <dgm:t>
        <a:bodyPr/>
        <a:lstStyle/>
        <a:p>
          <a:endParaRPr lang="en-US" b="1"/>
        </a:p>
      </dgm:t>
    </dgm:pt>
    <dgm:pt modelId="{68A78E47-9B6C-4B89-A6A5-35F3B5F2D606}">
      <dgm:prSet/>
      <dgm:spPr/>
      <dgm:t>
        <a:bodyPr/>
        <a:lstStyle/>
        <a:p>
          <a:pPr rtl="0"/>
          <a:r>
            <a:rPr lang="en-US" b="1" i="0" u="none" dirty="0" smtClean="0"/>
            <a:t>&gt;11.5 </a:t>
          </a:r>
          <a:r>
            <a:rPr lang="en-US" b="1" i="0" u="none" dirty="0" err="1" smtClean="0"/>
            <a:t>Petaflops</a:t>
          </a:r>
          <a:endParaRPr lang="en-US" b="1" i="0" u="none" dirty="0"/>
        </a:p>
      </dgm:t>
    </dgm:pt>
    <dgm:pt modelId="{7E06BE7D-CC35-4313-8831-C3C36580C01A}" type="parTrans" cxnId="{3D500DC4-2C9D-4934-9DCC-BFD9FB12C1EC}">
      <dgm:prSet/>
      <dgm:spPr/>
      <dgm:t>
        <a:bodyPr/>
        <a:lstStyle/>
        <a:p>
          <a:endParaRPr lang="en-US" b="1"/>
        </a:p>
      </dgm:t>
    </dgm:pt>
    <dgm:pt modelId="{64E937E8-2140-4716-BE30-378036E41703}" type="sibTrans" cxnId="{3D500DC4-2C9D-4934-9DCC-BFD9FB12C1EC}">
      <dgm:prSet/>
      <dgm:spPr/>
      <dgm:t>
        <a:bodyPr/>
        <a:lstStyle/>
        <a:p>
          <a:endParaRPr lang="en-US" b="1"/>
        </a:p>
      </dgm:t>
    </dgm:pt>
    <dgm:pt modelId="{425E03BE-0083-4DC0-9671-2D9F53588A01}">
      <dgm:prSet/>
      <dgm:spPr/>
      <dgm:t>
        <a:bodyPr/>
        <a:lstStyle/>
        <a:p>
          <a:pPr algn="r" rtl="0"/>
          <a:r>
            <a:rPr lang="en-US" b="1" i="0" u="none" dirty="0" smtClean="0"/>
            <a:t>Number of AMD </a:t>
          </a:r>
          <a:r>
            <a:rPr lang="en-US" b="1" i="0" u="none" dirty="0" err="1" smtClean="0"/>
            <a:t>Interlagos</a:t>
          </a:r>
          <a:r>
            <a:rPr lang="en-US" b="1" i="0" u="none" dirty="0" smtClean="0"/>
            <a:t> processors:</a:t>
          </a:r>
          <a:endParaRPr lang="en-US" b="1" i="0" u="none" dirty="0"/>
        </a:p>
      </dgm:t>
    </dgm:pt>
    <dgm:pt modelId="{B598CEC6-0EFC-4D04-BFE8-5D4ED481F505}" type="parTrans" cxnId="{AA11DFA7-FB47-4B4A-A7E6-1207C2F55AC6}">
      <dgm:prSet/>
      <dgm:spPr/>
      <dgm:t>
        <a:bodyPr/>
        <a:lstStyle/>
        <a:p>
          <a:endParaRPr lang="en-US" b="1"/>
        </a:p>
      </dgm:t>
    </dgm:pt>
    <dgm:pt modelId="{D5557EC8-0901-4720-B592-70CEA7153AB7}" type="sibTrans" cxnId="{AA11DFA7-FB47-4B4A-A7E6-1207C2F55AC6}">
      <dgm:prSet/>
      <dgm:spPr/>
      <dgm:t>
        <a:bodyPr/>
        <a:lstStyle/>
        <a:p>
          <a:endParaRPr lang="en-US" b="1"/>
        </a:p>
      </dgm:t>
    </dgm:pt>
    <dgm:pt modelId="{797A1063-C9F8-44A4-BFDB-D4BEE6FB3765}">
      <dgm:prSet/>
      <dgm:spPr/>
      <dgm:t>
        <a:bodyPr/>
        <a:lstStyle/>
        <a:p>
          <a:pPr rtl="0"/>
          <a:r>
            <a:rPr lang="en-US" b="1" i="0" u="none" dirty="0" smtClean="0"/>
            <a:t>&gt;49,000</a:t>
          </a:r>
          <a:endParaRPr lang="en-US" b="1" i="0" u="none" dirty="0"/>
        </a:p>
      </dgm:t>
    </dgm:pt>
    <dgm:pt modelId="{931E531A-14EB-4964-8087-6286A177671B}" type="parTrans" cxnId="{DEA0F831-A721-44C3-8E83-4B6C9BE3E6CD}">
      <dgm:prSet/>
      <dgm:spPr/>
      <dgm:t>
        <a:bodyPr/>
        <a:lstStyle/>
        <a:p>
          <a:endParaRPr lang="en-US" b="1"/>
        </a:p>
      </dgm:t>
    </dgm:pt>
    <dgm:pt modelId="{CDFA0D8C-EA25-4C56-B343-4B26E7116AF7}" type="sibTrans" cxnId="{DEA0F831-A721-44C3-8E83-4B6C9BE3E6CD}">
      <dgm:prSet/>
      <dgm:spPr/>
      <dgm:t>
        <a:bodyPr/>
        <a:lstStyle/>
        <a:p>
          <a:endParaRPr lang="en-US" b="1"/>
        </a:p>
      </dgm:t>
    </dgm:pt>
    <dgm:pt modelId="{CC54987C-9A81-46D7-8F0F-6B0665642F8D}">
      <dgm:prSet/>
      <dgm:spPr/>
      <dgm:t>
        <a:bodyPr/>
        <a:lstStyle/>
        <a:p>
          <a:pPr algn="r" rtl="0"/>
          <a:r>
            <a:rPr lang="en-US" b="1" i="0" u="none" dirty="0" smtClean="0"/>
            <a:t>Number of AMD x86 core modules:</a:t>
          </a:r>
          <a:endParaRPr lang="en-US" b="1" i="0" u="none" dirty="0"/>
        </a:p>
      </dgm:t>
    </dgm:pt>
    <dgm:pt modelId="{1B252D2E-11E6-4E02-BD28-39E09A2E1EB9}" type="parTrans" cxnId="{FB3BB287-4A99-41CD-9ADD-DB6EAAAF0E4E}">
      <dgm:prSet/>
      <dgm:spPr/>
      <dgm:t>
        <a:bodyPr/>
        <a:lstStyle/>
        <a:p>
          <a:endParaRPr lang="en-US" b="1"/>
        </a:p>
      </dgm:t>
    </dgm:pt>
    <dgm:pt modelId="{8E6DABC6-0A4A-4F24-9C8C-EAC7C3AA8C3E}" type="sibTrans" cxnId="{FB3BB287-4A99-41CD-9ADD-DB6EAAAF0E4E}">
      <dgm:prSet/>
      <dgm:spPr/>
      <dgm:t>
        <a:bodyPr/>
        <a:lstStyle/>
        <a:p>
          <a:endParaRPr lang="en-US" b="1"/>
        </a:p>
      </dgm:t>
    </dgm:pt>
    <dgm:pt modelId="{03FDA6FE-A3C7-4EC1-93D6-54775453A9CB}">
      <dgm:prSet/>
      <dgm:spPr/>
      <dgm:t>
        <a:bodyPr/>
        <a:lstStyle/>
        <a:p>
          <a:pPr rtl="0"/>
          <a:r>
            <a:rPr lang="en-US" b="1" i="0" u="none" dirty="0" smtClean="0"/>
            <a:t>&gt;380,000</a:t>
          </a:r>
          <a:endParaRPr lang="en-US" b="1" i="0" u="none" dirty="0"/>
        </a:p>
      </dgm:t>
    </dgm:pt>
    <dgm:pt modelId="{709B14BD-5272-44F3-A945-6C0C90CCD6A2}" type="parTrans" cxnId="{10719719-11E3-4A70-95B3-9F8007594916}">
      <dgm:prSet/>
      <dgm:spPr/>
      <dgm:t>
        <a:bodyPr/>
        <a:lstStyle/>
        <a:p>
          <a:endParaRPr lang="en-US" b="1"/>
        </a:p>
      </dgm:t>
    </dgm:pt>
    <dgm:pt modelId="{C2717011-7B0B-47F8-864D-7CF2F35896B5}" type="sibTrans" cxnId="{10719719-11E3-4A70-95B3-9F8007594916}">
      <dgm:prSet/>
      <dgm:spPr/>
      <dgm:t>
        <a:bodyPr/>
        <a:lstStyle/>
        <a:p>
          <a:endParaRPr lang="en-US" b="1"/>
        </a:p>
      </dgm:t>
    </dgm:pt>
    <dgm:pt modelId="{4D27F828-20FA-48A7-99AC-600E142FBE17}">
      <dgm:prSet/>
      <dgm:spPr/>
      <dgm:t>
        <a:bodyPr/>
        <a:lstStyle/>
        <a:p>
          <a:pPr algn="r" rtl="0"/>
          <a:r>
            <a:rPr lang="en-US" b="1" i="0" u="none" dirty="0" smtClean="0"/>
            <a:t>Number of NVIDIA </a:t>
          </a:r>
          <a:r>
            <a:rPr lang="en-US" b="1" i="0" u="none" dirty="0" err="1" smtClean="0"/>
            <a:t>Kepler</a:t>
          </a:r>
          <a:r>
            <a:rPr lang="en-US" b="1" i="0" u="none" dirty="0" smtClean="0"/>
            <a:t> GPUs:</a:t>
          </a:r>
          <a:endParaRPr lang="en-US" b="1" i="0" u="none" dirty="0"/>
        </a:p>
      </dgm:t>
    </dgm:pt>
    <dgm:pt modelId="{47BADDB9-2AA2-42BE-8398-F0715A5855D1}" type="parTrans" cxnId="{5825BEC7-D2AF-48E2-86B2-0D4B21D64352}">
      <dgm:prSet/>
      <dgm:spPr/>
      <dgm:t>
        <a:bodyPr/>
        <a:lstStyle/>
        <a:p>
          <a:endParaRPr lang="en-US" b="1"/>
        </a:p>
      </dgm:t>
    </dgm:pt>
    <dgm:pt modelId="{17CEB982-807C-469C-8B98-8B7DAD09B87D}" type="sibTrans" cxnId="{5825BEC7-D2AF-48E2-86B2-0D4B21D64352}">
      <dgm:prSet/>
      <dgm:spPr/>
      <dgm:t>
        <a:bodyPr/>
        <a:lstStyle/>
        <a:p>
          <a:endParaRPr lang="en-US" b="1"/>
        </a:p>
      </dgm:t>
    </dgm:pt>
    <dgm:pt modelId="{FB152C72-3E3F-47BE-BAB6-CDEB4E8581ED}">
      <dgm:prSet/>
      <dgm:spPr/>
      <dgm:t>
        <a:bodyPr/>
        <a:lstStyle/>
        <a:p>
          <a:pPr rtl="0"/>
          <a:r>
            <a:rPr lang="en-US" b="1" i="0" u="none" smtClean="0"/>
            <a:t>&gt;3,000</a:t>
          </a:r>
          <a:endParaRPr lang="en-US" b="1" i="0" u="none"/>
        </a:p>
      </dgm:t>
    </dgm:pt>
    <dgm:pt modelId="{2AF45A45-7B43-4065-8F6D-E87BBC3878B0}" type="parTrans" cxnId="{CF74293E-702A-4F06-8F9C-71FA602D1B4F}">
      <dgm:prSet/>
      <dgm:spPr/>
      <dgm:t>
        <a:bodyPr/>
        <a:lstStyle/>
        <a:p>
          <a:endParaRPr lang="en-US" b="1"/>
        </a:p>
      </dgm:t>
    </dgm:pt>
    <dgm:pt modelId="{E329C23C-9DA2-442E-8709-B17EE1E4C14E}" type="sibTrans" cxnId="{CF74293E-702A-4F06-8F9C-71FA602D1B4F}">
      <dgm:prSet/>
      <dgm:spPr/>
      <dgm:t>
        <a:bodyPr/>
        <a:lstStyle/>
        <a:p>
          <a:endParaRPr lang="en-US" b="1"/>
        </a:p>
      </dgm:t>
    </dgm:pt>
    <dgm:pt modelId="{8B023DC7-611D-4A32-962E-3B2148A21032}" type="pres">
      <dgm:prSet presAssocID="{8CF5ABDB-4C5F-4748-B19C-C4DE51FFC4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48A8F-039D-4390-B905-6A3009305DCE}" type="pres">
      <dgm:prSet presAssocID="{4F135CB4-A708-4F52-95DE-77A5104BFBE9}" presName="linNode" presStyleCnt="0"/>
      <dgm:spPr/>
      <dgm:t>
        <a:bodyPr/>
        <a:lstStyle/>
        <a:p>
          <a:endParaRPr lang="en-US"/>
        </a:p>
      </dgm:t>
    </dgm:pt>
    <dgm:pt modelId="{D1BAFA68-78F8-4598-BB53-2823CEFDEE54}" type="pres">
      <dgm:prSet presAssocID="{4F135CB4-A708-4F52-95DE-77A5104BFBE9}" presName="parentText" presStyleLbl="node1" presStyleIdx="0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51F52-9218-426A-922F-D79F692BBB9C}" type="pres">
      <dgm:prSet presAssocID="{4F135CB4-A708-4F52-95DE-77A5104BFBE9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966ED-8E04-4B67-8D65-AD12B1E62BDF}" type="pres">
      <dgm:prSet presAssocID="{46208BA9-1E09-4E85-BEA5-7102B22F8D4F}" presName="sp" presStyleCnt="0"/>
      <dgm:spPr/>
      <dgm:t>
        <a:bodyPr/>
        <a:lstStyle/>
        <a:p>
          <a:endParaRPr lang="en-US"/>
        </a:p>
      </dgm:t>
    </dgm:pt>
    <dgm:pt modelId="{4D74E75D-B1D0-411C-B2CB-D06383615EC1}" type="pres">
      <dgm:prSet presAssocID="{219AF21A-71E8-4113-846D-3FBB6F6219FA}" presName="linNode" presStyleCnt="0"/>
      <dgm:spPr/>
      <dgm:t>
        <a:bodyPr/>
        <a:lstStyle/>
        <a:p>
          <a:endParaRPr lang="en-US"/>
        </a:p>
      </dgm:t>
    </dgm:pt>
    <dgm:pt modelId="{833044FC-D559-4855-957F-2A91D0CF5C64}" type="pres">
      <dgm:prSet presAssocID="{219AF21A-71E8-4113-846D-3FBB6F6219FA}" presName="parentText" presStyleLbl="node1" presStyleIdx="1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7857D-FE9A-4E3A-9E10-A96A1667CA92}" type="pres">
      <dgm:prSet presAssocID="{219AF21A-71E8-4113-846D-3FBB6F6219FA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10BB-8FF5-45B7-91CE-24E4EC428244}" type="pres">
      <dgm:prSet presAssocID="{E0ED309E-4BB6-4E5B-ADF0-412B15966ACF}" presName="sp" presStyleCnt="0"/>
      <dgm:spPr/>
      <dgm:t>
        <a:bodyPr/>
        <a:lstStyle/>
        <a:p>
          <a:endParaRPr lang="en-US"/>
        </a:p>
      </dgm:t>
    </dgm:pt>
    <dgm:pt modelId="{23DD2B3D-533D-4E38-8CF6-35E91098A824}" type="pres">
      <dgm:prSet presAssocID="{A0ED1B25-FA77-45C4-B870-0FA14781605D}" presName="linNode" presStyleCnt="0"/>
      <dgm:spPr/>
      <dgm:t>
        <a:bodyPr/>
        <a:lstStyle/>
        <a:p>
          <a:endParaRPr lang="en-US"/>
        </a:p>
      </dgm:t>
    </dgm:pt>
    <dgm:pt modelId="{9A5CB84B-7DA1-4F0F-A374-49F606E344B1}" type="pres">
      <dgm:prSet presAssocID="{A0ED1B25-FA77-45C4-B870-0FA14781605D}" presName="parentText" presStyleLbl="node1" presStyleIdx="2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7B49-295E-4169-8E8E-C7299C89A07F}" type="pres">
      <dgm:prSet presAssocID="{A0ED1B25-FA77-45C4-B870-0FA14781605D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459E1-3861-49B7-A336-9FB2349E3EA7}" type="pres">
      <dgm:prSet presAssocID="{0139C1C4-6761-49ED-A402-C3B16EFA3E71}" presName="sp" presStyleCnt="0"/>
      <dgm:spPr/>
      <dgm:t>
        <a:bodyPr/>
        <a:lstStyle/>
        <a:p>
          <a:endParaRPr lang="en-US"/>
        </a:p>
      </dgm:t>
    </dgm:pt>
    <dgm:pt modelId="{0C2AF526-E31C-4F36-8C64-698245F28BCD}" type="pres">
      <dgm:prSet presAssocID="{FCF2E8D3-1C49-4C00-82F3-3E65BF9D6751}" presName="linNode" presStyleCnt="0"/>
      <dgm:spPr/>
      <dgm:t>
        <a:bodyPr/>
        <a:lstStyle/>
        <a:p>
          <a:endParaRPr lang="en-US"/>
        </a:p>
      </dgm:t>
    </dgm:pt>
    <dgm:pt modelId="{F282582C-27C3-4202-9C1A-159CF805263E}" type="pres">
      <dgm:prSet presAssocID="{FCF2E8D3-1C49-4C00-82F3-3E65BF9D6751}" presName="parentText" presStyleLbl="node1" presStyleIdx="3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67D5-6855-4C84-AB63-F900415A8A17}" type="pres">
      <dgm:prSet presAssocID="{FCF2E8D3-1C49-4C00-82F3-3E65BF9D6751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3CF29-0B54-4BDD-9D98-12C701BD8307}" type="pres">
      <dgm:prSet presAssocID="{59DD28F3-909A-4BBE-AD7A-717436213170}" presName="sp" presStyleCnt="0"/>
      <dgm:spPr/>
      <dgm:t>
        <a:bodyPr/>
        <a:lstStyle/>
        <a:p>
          <a:endParaRPr lang="en-US"/>
        </a:p>
      </dgm:t>
    </dgm:pt>
    <dgm:pt modelId="{C4892AF9-9379-4A2A-9DB2-AC3F05222609}" type="pres">
      <dgm:prSet presAssocID="{DC30E986-3DEE-4F2D-9D3A-F0C8D39EA03C}" presName="linNode" presStyleCnt="0"/>
      <dgm:spPr/>
      <dgm:t>
        <a:bodyPr/>
        <a:lstStyle/>
        <a:p>
          <a:endParaRPr lang="en-US"/>
        </a:p>
      </dgm:t>
    </dgm:pt>
    <dgm:pt modelId="{511713F4-B057-4E01-AFCF-03FD165B4446}" type="pres">
      <dgm:prSet presAssocID="{DC30E986-3DEE-4F2D-9D3A-F0C8D39EA03C}" presName="parentText" presStyleLbl="node1" presStyleIdx="4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9F59C-BE5E-491D-B392-E010E9E18579}" type="pres">
      <dgm:prSet presAssocID="{DC30E986-3DEE-4F2D-9D3A-F0C8D39EA03C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8D220-0953-40DE-8D56-BDEBA207A4D7}" type="pres">
      <dgm:prSet presAssocID="{8BF643A4-6FD0-4E22-AE7B-EF446BFEDBC9}" presName="sp" presStyleCnt="0"/>
      <dgm:spPr/>
      <dgm:t>
        <a:bodyPr/>
        <a:lstStyle/>
        <a:p>
          <a:endParaRPr lang="en-US"/>
        </a:p>
      </dgm:t>
    </dgm:pt>
    <dgm:pt modelId="{52D95E9D-0AC3-4DDD-9A51-BD59B3805CC9}" type="pres">
      <dgm:prSet presAssocID="{ED74CDDB-8AF1-47FA-9795-285791559B6A}" presName="linNode" presStyleCnt="0"/>
      <dgm:spPr/>
      <dgm:t>
        <a:bodyPr/>
        <a:lstStyle/>
        <a:p>
          <a:endParaRPr lang="en-US"/>
        </a:p>
      </dgm:t>
    </dgm:pt>
    <dgm:pt modelId="{3B054523-F244-4106-8523-4671F79EACEF}" type="pres">
      <dgm:prSet presAssocID="{ED74CDDB-8AF1-47FA-9795-285791559B6A}" presName="parentText" presStyleLbl="node1" presStyleIdx="5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45A71-FE38-42CF-BCBB-AD223C443E06}" type="pres">
      <dgm:prSet presAssocID="{ED74CDDB-8AF1-47FA-9795-285791559B6A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48257-2C49-47D3-AB5A-13081BD0DC3E}" type="pres">
      <dgm:prSet presAssocID="{40A87AAC-DEA4-4F35-92A9-01F52786CCF2}" presName="sp" presStyleCnt="0"/>
      <dgm:spPr/>
      <dgm:t>
        <a:bodyPr/>
        <a:lstStyle/>
        <a:p>
          <a:endParaRPr lang="en-US"/>
        </a:p>
      </dgm:t>
    </dgm:pt>
    <dgm:pt modelId="{909BC349-9FEB-46F6-9D89-377BAF079B32}" type="pres">
      <dgm:prSet presAssocID="{A0192D2B-5F85-42BF-8657-610BF8C48E0F}" presName="linNode" presStyleCnt="0"/>
      <dgm:spPr/>
      <dgm:t>
        <a:bodyPr/>
        <a:lstStyle/>
        <a:p>
          <a:endParaRPr lang="en-US"/>
        </a:p>
      </dgm:t>
    </dgm:pt>
    <dgm:pt modelId="{952A7245-E810-4107-B1B3-363B0150B6F5}" type="pres">
      <dgm:prSet presAssocID="{A0192D2B-5F85-42BF-8657-610BF8C48E0F}" presName="parentText" presStyleLbl="node1" presStyleIdx="6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13FA-CEBD-41EE-8221-B81A72D58876}" type="pres">
      <dgm:prSet presAssocID="{A0192D2B-5F85-42BF-8657-610BF8C48E0F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67649-B95C-46A1-AA89-BEAC7AF433D6}" type="pres">
      <dgm:prSet presAssocID="{CC00151F-AC44-4198-974B-C8F970C02E72}" presName="sp" presStyleCnt="0"/>
      <dgm:spPr/>
      <dgm:t>
        <a:bodyPr/>
        <a:lstStyle/>
        <a:p>
          <a:endParaRPr lang="en-US"/>
        </a:p>
      </dgm:t>
    </dgm:pt>
    <dgm:pt modelId="{45EAE3F4-F1C5-475A-9401-AF9220ACF19A}" type="pres">
      <dgm:prSet presAssocID="{4C05EE93-69EA-4AE3-8A0A-D2180B0004FF}" presName="linNode" presStyleCnt="0"/>
      <dgm:spPr/>
      <dgm:t>
        <a:bodyPr/>
        <a:lstStyle/>
        <a:p>
          <a:endParaRPr lang="en-US"/>
        </a:p>
      </dgm:t>
    </dgm:pt>
    <dgm:pt modelId="{E022985C-83C1-4BD1-8579-15477FAF17D0}" type="pres">
      <dgm:prSet presAssocID="{4C05EE93-69EA-4AE3-8A0A-D2180B0004FF}" presName="parentText" presStyleLbl="node1" presStyleIdx="7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31E1-8970-4B2B-B992-01BB3ED58AFB}" type="pres">
      <dgm:prSet presAssocID="{4C05EE93-69EA-4AE3-8A0A-D2180B0004FF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52DAD-2378-47BA-A5CA-514AAD042B14}" type="pres">
      <dgm:prSet presAssocID="{DD9AF967-D6D5-4CEE-931B-DD759DA10A6A}" presName="sp" presStyleCnt="0"/>
      <dgm:spPr/>
      <dgm:t>
        <a:bodyPr/>
        <a:lstStyle/>
        <a:p>
          <a:endParaRPr lang="en-US"/>
        </a:p>
      </dgm:t>
    </dgm:pt>
    <dgm:pt modelId="{3F2D2544-AF5C-4EEA-8E06-F82185F0EEA7}" type="pres">
      <dgm:prSet presAssocID="{425E03BE-0083-4DC0-9671-2D9F53588A01}" presName="linNode" presStyleCnt="0"/>
      <dgm:spPr/>
      <dgm:t>
        <a:bodyPr/>
        <a:lstStyle/>
        <a:p>
          <a:endParaRPr lang="en-US"/>
        </a:p>
      </dgm:t>
    </dgm:pt>
    <dgm:pt modelId="{4C989D76-B268-4E25-81BD-63E3798DCD06}" type="pres">
      <dgm:prSet presAssocID="{425E03BE-0083-4DC0-9671-2D9F53588A01}" presName="parentText" presStyleLbl="node1" presStyleIdx="8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B440B-A614-4757-85C7-0F1A0664C4C7}" type="pres">
      <dgm:prSet presAssocID="{425E03BE-0083-4DC0-9671-2D9F53588A01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2B38-0CB1-4088-8EF6-2DE9CC639EF4}" type="pres">
      <dgm:prSet presAssocID="{D5557EC8-0901-4720-B592-70CEA7153AB7}" presName="sp" presStyleCnt="0"/>
      <dgm:spPr/>
      <dgm:t>
        <a:bodyPr/>
        <a:lstStyle/>
        <a:p>
          <a:endParaRPr lang="en-US"/>
        </a:p>
      </dgm:t>
    </dgm:pt>
    <dgm:pt modelId="{9F01AD3E-BD93-42B7-89B9-B27AFEC3FACC}" type="pres">
      <dgm:prSet presAssocID="{CC54987C-9A81-46D7-8F0F-6B0665642F8D}" presName="linNode" presStyleCnt="0"/>
      <dgm:spPr/>
      <dgm:t>
        <a:bodyPr/>
        <a:lstStyle/>
        <a:p>
          <a:endParaRPr lang="en-US"/>
        </a:p>
      </dgm:t>
    </dgm:pt>
    <dgm:pt modelId="{6DD6FC6D-82A5-45D8-88D8-C0BAE6118825}" type="pres">
      <dgm:prSet presAssocID="{CC54987C-9A81-46D7-8F0F-6B0665642F8D}" presName="parentText" presStyleLbl="node1" presStyleIdx="9" presStyleCnt="11" custScaleX="196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DAB85-D6CF-4F94-A334-3A75C12A86BA}" type="pres">
      <dgm:prSet presAssocID="{CC54987C-9A81-46D7-8F0F-6B0665642F8D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BA46E-12AD-4ABF-AAFD-EF173F1E6C20}" type="pres">
      <dgm:prSet presAssocID="{8E6DABC6-0A4A-4F24-9C8C-EAC7C3AA8C3E}" presName="sp" presStyleCnt="0"/>
      <dgm:spPr/>
      <dgm:t>
        <a:bodyPr/>
        <a:lstStyle/>
        <a:p>
          <a:endParaRPr lang="en-US"/>
        </a:p>
      </dgm:t>
    </dgm:pt>
    <dgm:pt modelId="{FEDB3308-E05F-4B45-AAA2-FD097AFABBF5}" type="pres">
      <dgm:prSet presAssocID="{4D27F828-20FA-48A7-99AC-600E142FBE17}" presName="linNode" presStyleCnt="0"/>
      <dgm:spPr/>
      <dgm:t>
        <a:bodyPr/>
        <a:lstStyle/>
        <a:p>
          <a:endParaRPr lang="en-US"/>
        </a:p>
      </dgm:t>
    </dgm:pt>
    <dgm:pt modelId="{97442EC1-F901-4DB2-A4BA-D6802F31A3BC}" type="pres">
      <dgm:prSet presAssocID="{4D27F828-20FA-48A7-99AC-600E142FBE17}" presName="parentText" presStyleLbl="node1" presStyleIdx="10" presStyleCnt="11" custScaleX="196384" custLinFactNeighborX="66" custLinFactNeighborY="6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FFF53-40C0-45CF-87A2-C3B1FE3AB685}" type="pres">
      <dgm:prSet presAssocID="{4D27F828-20FA-48A7-99AC-600E142FBE17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DB0AB-423A-4E92-B42B-9B676365EC64}" type="presOf" srcId="{797A1063-C9F8-44A4-BFDB-D4BEE6FB3765}" destId="{F41B440B-A614-4757-85C7-0F1A0664C4C7}" srcOrd="0" destOrd="0" presId="urn:microsoft.com/office/officeart/2005/8/layout/vList5"/>
    <dgm:cxn modelId="{8CCBCEF7-9DFF-4AEC-8B00-E5FD95EE29CC}" srcId="{8CF5ABDB-4C5F-4748-B19C-C4DE51FFC472}" destId="{DC30E986-3DEE-4F2D-9D3A-F0C8D39EA03C}" srcOrd="4" destOrd="0" parTransId="{C4F493E8-FF4D-41E3-BB86-A4AF10C95357}" sibTransId="{8BF643A4-6FD0-4E22-AE7B-EF446BFEDBC9}"/>
    <dgm:cxn modelId="{F0B4E534-3768-4FB5-BD10-14C26775AC47}" srcId="{ED74CDDB-8AF1-47FA-9795-285791559B6A}" destId="{490E98C7-DBC7-4502-89BB-D8CFA3F0C75D}" srcOrd="0" destOrd="0" parTransId="{6F48D159-86A4-4A57-B295-80F11A65847B}" sibTransId="{BCB43157-E49F-4DAB-8DE8-1A79F7430038}"/>
    <dgm:cxn modelId="{3EF98131-4063-43AB-982A-4EA263B5F139}" type="presOf" srcId="{A38619F3-67F7-4B9F-BD35-0E9ADDC8447D}" destId="{53151F52-9218-426A-922F-D79F692BBB9C}" srcOrd="0" destOrd="0" presId="urn:microsoft.com/office/officeart/2005/8/layout/vList5"/>
    <dgm:cxn modelId="{244CDD99-4D83-4979-84A9-1160D9B8CDB1}" srcId="{4F135CB4-A708-4F52-95DE-77A5104BFBE9}" destId="{A38619F3-67F7-4B9F-BD35-0E9ADDC8447D}" srcOrd="0" destOrd="0" parTransId="{D0B73170-5D16-4753-8507-AD1C823BCB6A}" sibTransId="{5C19FA64-2CEE-4BFB-9EC9-05806152FDEC}"/>
    <dgm:cxn modelId="{110B3FD9-F982-4DEA-B511-792B01DF697F}" type="presOf" srcId="{68A78E47-9B6C-4B89-A6A5-35F3B5F2D606}" destId="{1AC431E1-8970-4B2B-B992-01BB3ED58AFB}" srcOrd="0" destOrd="0" presId="urn:microsoft.com/office/officeart/2005/8/layout/vList5"/>
    <dgm:cxn modelId="{578E412B-7C2B-4BA2-A85D-EA37D3E8501B}" type="presOf" srcId="{8CF5ABDB-4C5F-4748-B19C-C4DE51FFC472}" destId="{8B023DC7-611D-4A32-962E-3B2148A21032}" srcOrd="0" destOrd="0" presId="urn:microsoft.com/office/officeart/2005/8/layout/vList5"/>
    <dgm:cxn modelId="{C3F5634F-DFBC-4D17-BB2C-25E83F4363A3}" srcId="{8CF5ABDB-4C5F-4748-B19C-C4DE51FFC472}" destId="{4F135CB4-A708-4F52-95DE-77A5104BFBE9}" srcOrd="0" destOrd="0" parTransId="{06F2A849-1DDE-417A-A1B5-A4120B598382}" sibTransId="{46208BA9-1E09-4E85-BEA5-7102B22F8D4F}"/>
    <dgm:cxn modelId="{4D83CE70-66BB-4A61-AA21-A26FAFA6C94C}" type="presOf" srcId="{FCF2E8D3-1C49-4C00-82F3-3E65BF9D6751}" destId="{F282582C-27C3-4202-9C1A-159CF805263E}" srcOrd="0" destOrd="0" presId="urn:microsoft.com/office/officeart/2005/8/layout/vList5"/>
    <dgm:cxn modelId="{799EBAE2-009C-491D-AD37-C26EA03A1543}" type="presOf" srcId="{DC30E986-3DEE-4F2D-9D3A-F0C8D39EA03C}" destId="{511713F4-B057-4E01-AFCF-03FD165B4446}" srcOrd="0" destOrd="0" presId="urn:microsoft.com/office/officeart/2005/8/layout/vList5"/>
    <dgm:cxn modelId="{10719719-11E3-4A70-95B3-9F8007594916}" srcId="{CC54987C-9A81-46D7-8F0F-6B0665642F8D}" destId="{03FDA6FE-A3C7-4EC1-93D6-54775453A9CB}" srcOrd="0" destOrd="0" parTransId="{709B14BD-5272-44F3-A945-6C0C90CCD6A2}" sibTransId="{C2717011-7B0B-47F8-864D-7CF2F35896B5}"/>
    <dgm:cxn modelId="{BCCEDE99-B561-42D4-9F60-6C129B360719}" type="presOf" srcId="{A0192D2B-5F85-42BF-8657-610BF8C48E0F}" destId="{952A7245-E810-4107-B1B3-363B0150B6F5}" srcOrd="0" destOrd="0" presId="urn:microsoft.com/office/officeart/2005/8/layout/vList5"/>
    <dgm:cxn modelId="{862E7198-CB80-447F-B154-4D2A7F45B946}" type="presOf" srcId="{4C05EE93-69EA-4AE3-8A0A-D2180B0004FF}" destId="{E022985C-83C1-4BD1-8579-15477FAF17D0}" srcOrd="0" destOrd="0" presId="urn:microsoft.com/office/officeart/2005/8/layout/vList5"/>
    <dgm:cxn modelId="{E0CA07B4-2877-4A7C-97C3-358BE6075737}" type="presOf" srcId="{4D27F828-20FA-48A7-99AC-600E142FBE17}" destId="{97442EC1-F901-4DB2-A4BA-D6802F31A3BC}" srcOrd="0" destOrd="0" presId="urn:microsoft.com/office/officeart/2005/8/layout/vList5"/>
    <dgm:cxn modelId="{10B2D90D-4341-42A8-B99B-14D929F16B11}" type="presOf" srcId="{08FFDAEF-6F98-4C16-A565-5BB64E1F4EA1}" destId="{1197857D-FE9A-4E3A-9E10-A96A1667CA92}" srcOrd="0" destOrd="0" presId="urn:microsoft.com/office/officeart/2005/8/layout/vList5"/>
    <dgm:cxn modelId="{5825BEC7-D2AF-48E2-86B2-0D4B21D64352}" srcId="{8CF5ABDB-4C5F-4748-B19C-C4DE51FFC472}" destId="{4D27F828-20FA-48A7-99AC-600E142FBE17}" srcOrd="10" destOrd="0" parTransId="{47BADDB9-2AA2-42BE-8398-F0715A5855D1}" sibTransId="{17CEB982-807C-469C-8B98-8B7DAD09B87D}"/>
    <dgm:cxn modelId="{CB227271-F74E-4F97-934B-DD7CA5D17EBA}" srcId="{8CF5ABDB-4C5F-4748-B19C-C4DE51FFC472}" destId="{FCF2E8D3-1C49-4C00-82F3-3E65BF9D6751}" srcOrd="3" destOrd="0" parTransId="{ACF061E6-03FF-475C-A518-6C75CDA1753A}" sibTransId="{59DD28F3-909A-4BBE-AD7A-717436213170}"/>
    <dgm:cxn modelId="{4BA77F25-23F3-4D90-BEDE-811B5F86EB6D}" type="presOf" srcId="{219AF21A-71E8-4113-846D-3FBB6F6219FA}" destId="{833044FC-D559-4855-957F-2A91D0CF5C64}" srcOrd="0" destOrd="0" presId="urn:microsoft.com/office/officeart/2005/8/layout/vList5"/>
    <dgm:cxn modelId="{5555D355-C3D3-483E-83D5-AEBA65E9852E}" srcId="{FCF2E8D3-1C49-4C00-82F3-3E65BF9D6751}" destId="{7446F6CE-A175-42D2-8410-C94380EE7F58}" srcOrd="0" destOrd="0" parTransId="{77AB130B-7A1E-4304-9ABB-5619C59C0779}" sibTransId="{9376BC5E-0DC2-486F-93B4-EF2DFA71575B}"/>
    <dgm:cxn modelId="{CF74293E-702A-4F06-8F9C-71FA602D1B4F}" srcId="{4D27F828-20FA-48A7-99AC-600E142FBE17}" destId="{FB152C72-3E3F-47BE-BAB6-CDEB4E8581ED}" srcOrd="0" destOrd="0" parTransId="{2AF45A45-7B43-4065-8F6D-E87BBC3878B0}" sibTransId="{E329C23C-9DA2-442E-8709-B17EE1E4C14E}"/>
    <dgm:cxn modelId="{D4E6A56F-91AC-4714-B764-49EBA427A741}" srcId="{8CF5ABDB-4C5F-4748-B19C-C4DE51FFC472}" destId="{219AF21A-71E8-4113-846D-3FBB6F6219FA}" srcOrd="1" destOrd="0" parTransId="{688E02E9-2894-43A3-8351-D96EA1BB09BF}" sibTransId="{E0ED309E-4BB6-4E5B-ADF0-412B15966ACF}"/>
    <dgm:cxn modelId="{18D553AC-E50E-4475-91C7-7A7FA3E6537D}" type="presOf" srcId="{490E98C7-DBC7-4502-89BB-D8CFA3F0C75D}" destId="{5BA45A71-FE38-42CF-BCBB-AD223C443E06}" srcOrd="0" destOrd="0" presId="urn:microsoft.com/office/officeart/2005/8/layout/vList5"/>
    <dgm:cxn modelId="{AA11DFA7-FB47-4B4A-A7E6-1207C2F55AC6}" srcId="{8CF5ABDB-4C5F-4748-B19C-C4DE51FFC472}" destId="{425E03BE-0083-4DC0-9671-2D9F53588A01}" srcOrd="8" destOrd="0" parTransId="{B598CEC6-0EFC-4D04-BFE8-5D4ED481F505}" sibTransId="{D5557EC8-0901-4720-B592-70CEA7153AB7}"/>
    <dgm:cxn modelId="{10952A4C-1552-4099-AD79-23DE79D99205}" srcId="{8CF5ABDB-4C5F-4748-B19C-C4DE51FFC472}" destId="{A0192D2B-5F85-42BF-8657-610BF8C48E0F}" srcOrd="6" destOrd="0" parTransId="{95B72BF7-D2B4-489D-9CA8-A9136E7CCD22}" sibTransId="{CC00151F-AC44-4198-974B-C8F970C02E72}"/>
    <dgm:cxn modelId="{75BE8040-0049-4A4D-A9FB-5402ADE122EA}" srcId="{219AF21A-71E8-4113-846D-3FBB6F6219FA}" destId="{08FFDAEF-6F98-4C16-A565-5BB64E1F4EA1}" srcOrd="0" destOrd="0" parTransId="{4E79F010-0705-4600-B5E5-FE308DB46D7C}" sibTransId="{2F19B279-83A6-4DD3-B1DD-8CC439AF869A}"/>
    <dgm:cxn modelId="{3D500DC4-2C9D-4934-9DCC-BFD9FB12C1EC}" srcId="{4C05EE93-69EA-4AE3-8A0A-D2180B0004FF}" destId="{68A78E47-9B6C-4B89-A6A5-35F3B5F2D606}" srcOrd="0" destOrd="0" parTransId="{7E06BE7D-CC35-4313-8831-C3C36580C01A}" sibTransId="{64E937E8-2140-4716-BE30-378036E41703}"/>
    <dgm:cxn modelId="{C7CC5B6D-49A8-4980-9B9D-6F85041FFB45}" srcId="{8CF5ABDB-4C5F-4748-B19C-C4DE51FFC472}" destId="{A0ED1B25-FA77-45C4-B870-0FA14781605D}" srcOrd="2" destOrd="0" parTransId="{07FC1292-AF9F-4A41-9927-AE7638BD3F3E}" sibTransId="{0139C1C4-6761-49ED-A402-C3B16EFA3E71}"/>
    <dgm:cxn modelId="{76012A5D-6832-4A14-9843-262FAF012C32}" type="presOf" srcId="{482F7A87-91AD-4991-B8E3-8DBC0EEC2F47}" destId="{A2D413FA-CEBD-41EE-8221-B81A72D58876}" srcOrd="0" destOrd="0" presId="urn:microsoft.com/office/officeart/2005/8/layout/vList5"/>
    <dgm:cxn modelId="{F56B8AE1-45B1-4388-B1CB-0BE2832683A4}" type="presOf" srcId="{FDE9F1A0-BC07-400E-B6CD-2A8236BD3157}" destId="{C239F59C-BE5E-491D-B392-E010E9E18579}" srcOrd="0" destOrd="0" presId="urn:microsoft.com/office/officeart/2005/8/layout/vList5"/>
    <dgm:cxn modelId="{0994E001-16A4-4593-B1D5-98A4648863F4}" type="presOf" srcId="{ED74CDDB-8AF1-47FA-9795-285791559B6A}" destId="{3B054523-F244-4106-8523-4671F79EACEF}" srcOrd="0" destOrd="0" presId="urn:microsoft.com/office/officeart/2005/8/layout/vList5"/>
    <dgm:cxn modelId="{567CE69A-FEDC-4BE8-96AF-060711EDAA83}" type="presOf" srcId="{CC54987C-9A81-46D7-8F0F-6B0665642F8D}" destId="{6DD6FC6D-82A5-45D8-88D8-C0BAE6118825}" srcOrd="0" destOrd="0" presId="urn:microsoft.com/office/officeart/2005/8/layout/vList5"/>
    <dgm:cxn modelId="{A43DAADB-F7D6-4A27-939A-90D0FC1111BB}" srcId="{8CF5ABDB-4C5F-4748-B19C-C4DE51FFC472}" destId="{ED74CDDB-8AF1-47FA-9795-285791559B6A}" srcOrd="5" destOrd="0" parTransId="{799032EC-1648-4798-AAA1-7DEFCD8E237B}" sibTransId="{40A87AAC-DEA4-4F35-92A9-01F52786CCF2}"/>
    <dgm:cxn modelId="{BB1524AC-C101-4BA6-AE27-394D1CEA411C}" type="presOf" srcId="{ECF0B658-0A00-4BDB-8C54-B6A317B6936F}" destId="{0B417B49-295E-4169-8E8E-C7299C89A07F}" srcOrd="0" destOrd="0" presId="urn:microsoft.com/office/officeart/2005/8/layout/vList5"/>
    <dgm:cxn modelId="{340FB300-1AB3-4B8E-8A16-F01FB4ABDED5}" type="presOf" srcId="{A0ED1B25-FA77-45C4-B870-0FA14781605D}" destId="{9A5CB84B-7DA1-4F0F-A374-49F606E344B1}" srcOrd="0" destOrd="0" presId="urn:microsoft.com/office/officeart/2005/8/layout/vList5"/>
    <dgm:cxn modelId="{C1E2B155-D6E2-48EC-867F-3953EE27B5D0}" type="presOf" srcId="{03FDA6FE-A3C7-4EC1-93D6-54775453A9CB}" destId="{684DAB85-D6CF-4F94-A334-3A75C12A86BA}" srcOrd="0" destOrd="0" presId="urn:microsoft.com/office/officeart/2005/8/layout/vList5"/>
    <dgm:cxn modelId="{68B55821-4E8E-45CA-9FAE-EB5A06403AD5}" srcId="{DC30E986-3DEE-4F2D-9D3A-F0C8D39EA03C}" destId="{FDE9F1A0-BC07-400E-B6CD-2A8236BD3157}" srcOrd="0" destOrd="0" parTransId="{D20BC58B-B25A-46F3-B632-33C18484BE43}" sibTransId="{071FBCFC-5FF7-46C0-86DD-150DF0BB34DE}"/>
    <dgm:cxn modelId="{FB3BB287-4A99-41CD-9ADD-DB6EAAAF0E4E}" srcId="{8CF5ABDB-4C5F-4748-B19C-C4DE51FFC472}" destId="{CC54987C-9A81-46D7-8F0F-6B0665642F8D}" srcOrd="9" destOrd="0" parTransId="{1B252D2E-11E6-4E02-BD28-39E09A2E1EB9}" sibTransId="{8E6DABC6-0A4A-4F24-9C8C-EAC7C3AA8C3E}"/>
    <dgm:cxn modelId="{DEA0F831-A721-44C3-8E83-4B6C9BE3E6CD}" srcId="{425E03BE-0083-4DC0-9671-2D9F53588A01}" destId="{797A1063-C9F8-44A4-BFDB-D4BEE6FB3765}" srcOrd="0" destOrd="0" parTransId="{931E531A-14EB-4964-8087-6286A177671B}" sibTransId="{CDFA0D8C-EA25-4C56-B343-4B26E7116AF7}"/>
    <dgm:cxn modelId="{8B4D64BC-B262-46D9-BDF3-7345BE0EF9A7}" type="presOf" srcId="{4F135CB4-A708-4F52-95DE-77A5104BFBE9}" destId="{D1BAFA68-78F8-4598-BB53-2823CEFDEE54}" srcOrd="0" destOrd="0" presId="urn:microsoft.com/office/officeart/2005/8/layout/vList5"/>
    <dgm:cxn modelId="{F5684EE7-B62D-4FAC-8FA8-48E0AC66E2BC}" type="presOf" srcId="{7446F6CE-A175-42D2-8410-C94380EE7F58}" destId="{B62E67D5-6855-4C84-AB63-F900415A8A17}" srcOrd="0" destOrd="0" presId="urn:microsoft.com/office/officeart/2005/8/layout/vList5"/>
    <dgm:cxn modelId="{80A9BFEE-70A6-4B3B-B735-C997E64454B7}" srcId="{8CF5ABDB-4C5F-4748-B19C-C4DE51FFC472}" destId="{4C05EE93-69EA-4AE3-8A0A-D2180B0004FF}" srcOrd="7" destOrd="0" parTransId="{2D0E1782-CE41-4FA6-80C9-018D4DC2E885}" sibTransId="{DD9AF967-D6D5-4CEE-931B-DD759DA10A6A}"/>
    <dgm:cxn modelId="{43F7AEBA-947B-4666-8A62-2C32D6E0D100}" type="presOf" srcId="{425E03BE-0083-4DC0-9671-2D9F53588A01}" destId="{4C989D76-B268-4E25-81BD-63E3798DCD06}" srcOrd="0" destOrd="0" presId="urn:microsoft.com/office/officeart/2005/8/layout/vList5"/>
    <dgm:cxn modelId="{DDAE6E43-6995-4BA9-AF02-37FC12892469}" srcId="{A0192D2B-5F85-42BF-8657-610BF8C48E0F}" destId="{482F7A87-91AD-4991-B8E3-8DBC0EEC2F47}" srcOrd="0" destOrd="0" parTransId="{03FBFED3-5B18-4A15-874D-D03E5BDF6AF9}" sibTransId="{FB6BDDEB-3E70-4C10-89F9-B8A5DF644367}"/>
    <dgm:cxn modelId="{DCDD00A0-4175-4AD4-BFF5-6EA2405A4221}" type="presOf" srcId="{FB152C72-3E3F-47BE-BAB6-CDEB4E8581ED}" destId="{5CDFFF53-40C0-45CF-87A2-C3B1FE3AB685}" srcOrd="0" destOrd="0" presId="urn:microsoft.com/office/officeart/2005/8/layout/vList5"/>
    <dgm:cxn modelId="{3BDC277A-30FD-45E8-8F33-51E70073DEB2}" srcId="{A0ED1B25-FA77-45C4-B870-0FA14781605D}" destId="{ECF0B658-0A00-4BDB-8C54-B6A317B6936F}" srcOrd="0" destOrd="0" parTransId="{E9E8338C-C44F-4996-ABE4-5EC3CB9245C0}" sibTransId="{A453F28E-7381-46C4-8A2E-50404BE32A7B}"/>
    <dgm:cxn modelId="{B00B0E61-3407-4DEF-BBD2-DCC62B58375D}" type="presParOf" srcId="{8B023DC7-611D-4A32-962E-3B2148A21032}" destId="{C7148A8F-039D-4390-B905-6A3009305DCE}" srcOrd="0" destOrd="0" presId="urn:microsoft.com/office/officeart/2005/8/layout/vList5"/>
    <dgm:cxn modelId="{D1AB9EA0-FCA2-440B-BF9A-4B2FA888D5B1}" type="presParOf" srcId="{C7148A8F-039D-4390-B905-6A3009305DCE}" destId="{D1BAFA68-78F8-4598-BB53-2823CEFDEE54}" srcOrd="0" destOrd="0" presId="urn:microsoft.com/office/officeart/2005/8/layout/vList5"/>
    <dgm:cxn modelId="{B3594755-D394-4584-8BFA-6568D1214E83}" type="presParOf" srcId="{C7148A8F-039D-4390-B905-6A3009305DCE}" destId="{53151F52-9218-426A-922F-D79F692BBB9C}" srcOrd="1" destOrd="0" presId="urn:microsoft.com/office/officeart/2005/8/layout/vList5"/>
    <dgm:cxn modelId="{3CBA8D82-8821-4D0A-94E7-E270B04A66D0}" type="presParOf" srcId="{8B023DC7-611D-4A32-962E-3B2148A21032}" destId="{E0E966ED-8E04-4B67-8D65-AD12B1E62BDF}" srcOrd="1" destOrd="0" presId="urn:microsoft.com/office/officeart/2005/8/layout/vList5"/>
    <dgm:cxn modelId="{9E27CD20-D0E4-456A-8B2C-E52D97808D3A}" type="presParOf" srcId="{8B023DC7-611D-4A32-962E-3B2148A21032}" destId="{4D74E75D-B1D0-411C-B2CB-D06383615EC1}" srcOrd="2" destOrd="0" presId="urn:microsoft.com/office/officeart/2005/8/layout/vList5"/>
    <dgm:cxn modelId="{A2589351-5ABB-497E-B92E-4328AED1CB03}" type="presParOf" srcId="{4D74E75D-B1D0-411C-B2CB-D06383615EC1}" destId="{833044FC-D559-4855-957F-2A91D0CF5C64}" srcOrd="0" destOrd="0" presId="urn:microsoft.com/office/officeart/2005/8/layout/vList5"/>
    <dgm:cxn modelId="{A24FAE42-1018-40A2-8F43-031E1B357DD8}" type="presParOf" srcId="{4D74E75D-B1D0-411C-B2CB-D06383615EC1}" destId="{1197857D-FE9A-4E3A-9E10-A96A1667CA92}" srcOrd="1" destOrd="0" presId="urn:microsoft.com/office/officeart/2005/8/layout/vList5"/>
    <dgm:cxn modelId="{3850229C-A112-4CFF-AE17-1EDB564D4C5B}" type="presParOf" srcId="{8B023DC7-611D-4A32-962E-3B2148A21032}" destId="{06E810BB-8FF5-45B7-91CE-24E4EC428244}" srcOrd="3" destOrd="0" presId="urn:microsoft.com/office/officeart/2005/8/layout/vList5"/>
    <dgm:cxn modelId="{92CDA6BF-B19A-4CE2-A47E-4BD49070F70E}" type="presParOf" srcId="{8B023DC7-611D-4A32-962E-3B2148A21032}" destId="{23DD2B3D-533D-4E38-8CF6-35E91098A824}" srcOrd="4" destOrd="0" presId="urn:microsoft.com/office/officeart/2005/8/layout/vList5"/>
    <dgm:cxn modelId="{F7477D42-5560-426F-9078-71F799370BE9}" type="presParOf" srcId="{23DD2B3D-533D-4E38-8CF6-35E91098A824}" destId="{9A5CB84B-7DA1-4F0F-A374-49F606E344B1}" srcOrd="0" destOrd="0" presId="urn:microsoft.com/office/officeart/2005/8/layout/vList5"/>
    <dgm:cxn modelId="{BDE25654-96B8-4ACF-84AA-7A5A1955E789}" type="presParOf" srcId="{23DD2B3D-533D-4E38-8CF6-35E91098A824}" destId="{0B417B49-295E-4169-8E8E-C7299C89A07F}" srcOrd="1" destOrd="0" presId="urn:microsoft.com/office/officeart/2005/8/layout/vList5"/>
    <dgm:cxn modelId="{21315514-5A0B-48FC-B4CE-74F86C6A94B2}" type="presParOf" srcId="{8B023DC7-611D-4A32-962E-3B2148A21032}" destId="{C14459E1-3861-49B7-A336-9FB2349E3EA7}" srcOrd="5" destOrd="0" presId="urn:microsoft.com/office/officeart/2005/8/layout/vList5"/>
    <dgm:cxn modelId="{98D2B2CF-AE89-4C5B-B159-38FA28E499B5}" type="presParOf" srcId="{8B023DC7-611D-4A32-962E-3B2148A21032}" destId="{0C2AF526-E31C-4F36-8C64-698245F28BCD}" srcOrd="6" destOrd="0" presId="urn:microsoft.com/office/officeart/2005/8/layout/vList5"/>
    <dgm:cxn modelId="{F8A7D6B0-EFB3-40BF-BF60-462DFB52DE09}" type="presParOf" srcId="{0C2AF526-E31C-4F36-8C64-698245F28BCD}" destId="{F282582C-27C3-4202-9C1A-159CF805263E}" srcOrd="0" destOrd="0" presId="urn:microsoft.com/office/officeart/2005/8/layout/vList5"/>
    <dgm:cxn modelId="{A8A0DA7E-685A-4140-8B66-050B40B8C67C}" type="presParOf" srcId="{0C2AF526-E31C-4F36-8C64-698245F28BCD}" destId="{B62E67D5-6855-4C84-AB63-F900415A8A17}" srcOrd="1" destOrd="0" presId="urn:microsoft.com/office/officeart/2005/8/layout/vList5"/>
    <dgm:cxn modelId="{5ABD3CB6-9D8F-49E8-8C77-25B61020E137}" type="presParOf" srcId="{8B023DC7-611D-4A32-962E-3B2148A21032}" destId="{1F23CF29-0B54-4BDD-9D98-12C701BD8307}" srcOrd="7" destOrd="0" presId="urn:microsoft.com/office/officeart/2005/8/layout/vList5"/>
    <dgm:cxn modelId="{8E1197DE-1B3B-4ED6-AEB3-FF0067B512E1}" type="presParOf" srcId="{8B023DC7-611D-4A32-962E-3B2148A21032}" destId="{C4892AF9-9379-4A2A-9DB2-AC3F05222609}" srcOrd="8" destOrd="0" presId="urn:microsoft.com/office/officeart/2005/8/layout/vList5"/>
    <dgm:cxn modelId="{F1C47C0B-6BEA-4441-AB2C-E4C7DE35C015}" type="presParOf" srcId="{C4892AF9-9379-4A2A-9DB2-AC3F05222609}" destId="{511713F4-B057-4E01-AFCF-03FD165B4446}" srcOrd="0" destOrd="0" presId="urn:microsoft.com/office/officeart/2005/8/layout/vList5"/>
    <dgm:cxn modelId="{78F1D673-7E32-41B2-970D-5529E5CF7CFA}" type="presParOf" srcId="{C4892AF9-9379-4A2A-9DB2-AC3F05222609}" destId="{C239F59C-BE5E-491D-B392-E010E9E18579}" srcOrd="1" destOrd="0" presId="urn:microsoft.com/office/officeart/2005/8/layout/vList5"/>
    <dgm:cxn modelId="{681D219A-C3AC-4399-B152-C02EC3A4257C}" type="presParOf" srcId="{8B023DC7-611D-4A32-962E-3B2148A21032}" destId="{DC88D220-0953-40DE-8D56-BDEBA207A4D7}" srcOrd="9" destOrd="0" presId="urn:microsoft.com/office/officeart/2005/8/layout/vList5"/>
    <dgm:cxn modelId="{5D2CC1B0-B1CC-427B-9FE4-292711D34361}" type="presParOf" srcId="{8B023DC7-611D-4A32-962E-3B2148A21032}" destId="{52D95E9D-0AC3-4DDD-9A51-BD59B3805CC9}" srcOrd="10" destOrd="0" presId="urn:microsoft.com/office/officeart/2005/8/layout/vList5"/>
    <dgm:cxn modelId="{46F5E724-31F9-4A74-8C09-81847EC7AE8A}" type="presParOf" srcId="{52D95E9D-0AC3-4DDD-9A51-BD59B3805CC9}" destId="{3B054523-F244-4106-8523-4671F79EACEF}" srcOrd="0" destOrd="0" presId="urn:microsoft.com/office/officeart/2005/8/layout/vList5"/>
    <dgm:cxn modelId="{82F70480-1804-47E1-AE01-FA3CFE9FE04D}" type="presParOf" srcId="{52D95E9D-0AC3-4DDD-9A51-BD59B3805CC9}" destId="{5BA45A71-FE38-42CF-BCBB-AD223C443E06}" srcOrd="1" destOrd="0" presId="urn:microsoft.com/office/officeart/2005/8/layout/vList5"/>
    <dgm:cxn modelId="{708B5E51-5DF5-4812-A740-C62A6CC4605B}" type="presParOf" srcId="{8B023DC7-611D-4A32-962E-3B2148A21032}" destId="{77C48257-2C49-47D3-AB5A-13081BD0DC3E}" srcOrd="11" destOrd="0" presId="urn:microsoft.com/office/officeart/2005/8/layout/vList5"/>
    <dgm:cxn modelId="{1A0B0C01-45EC-4A70-891E-20A16F6EB396}" type="presParOf" srcId="{8B023DC7-611D-4A32-962E-3B2148A21032}" destId="{909BC349-9FEB-46F6-9D89-377BAF079B32}" srcOrd="12" destOrd="0" presId="urn:microsoft.com/office/officeart/2005/8/layout/vList5"/>
    <dgm:cxn modelId="{0959A5F7-B5A7-4C6E-875C-17E2F8437CD8}" type="presParOf" srcId="{909BC349-9FEB-46F6-9D89-377BAF079B32}" destId="{952A7245-E810-4107-B1B3-363B0150B6F5}" srcOrd="0" destOrd="0" presId="urn:microsoft.com/office/officeart/2005/8/layout/vList5"/>
    <dgm:cxn modelId="{A9675555-4A1F-4D59-88A1-0E3693A733DE}" type="presParOf" srcId="{909BC349-9FEB-46F6-9D89-377BAF079B32}" destId="{A2D413FA-CEBD-41EE-8221-B81A72D58876}" srcOrd="1" destOrd="0" presId="urn:microsoft.com/office/officeart/2005/8/layout/vList5"/>
    <dgm:cxn modelId="{510456DC-9879-46EB-814C-1223A80C048F}" type="presParOf" srcId="{8B023DC7-611D-4A32-962E-3B2148A21032}" destId="{B4667649-B95C-46A1-AA89-BEAC7AF433D6}" srcOrd="13" destOrd="0" presId="urn:microsoft.com/office/officeart/2005/8/layout/vList5"/>
    <dgm:cxn modelId="{2305C767-CDA6-4227-8DFA-65CD2B6D4B56}" type="presParOf" srcId="{8B023DC7-611D-4A32-962E-3B2148A21032}" destId="{45EAE3F4-F1C5-475A-9401-AF9220ACF19A}" srcOrd="14" destOrd="0" presId="urn:microsoft.com/office/officeart/2005/8/layout/vList5"/>
    <dgm:cxn modelId="{BFB4DE27-A7F3-4609-9CCF-282A324D49B9}" type="presParOf" srcId="{45EAE3F4-F1C5-475A-9401-AF9220ACF19A}" destId="{E022985C-83C1-4BD1-8579-15477FAF17D0}" srcOrd="0" destOrd="0" presId="urn:microsoft.com/office/officeart/2005/8/layout/vList5"/>
    <dgm:cxn modelId="{CEFE3192-0F1B-4D4A-A1E5-8A767B04F1C8}" type="presParOf" srcId="{45EAE3F4-F1C5-475A-9401-AF9220ACF19A}" destId="{1AC431E1-8970-4B2B-B992-01BB3ED58AFB}" srcOrd="1" destOrd="0" presId="urn:microsoft.com/office/officeart/2005/8/layout/vList5"/>
    <dgm:cxn modelId="{DBF28003-8A2F-4353-9C27-17367421C398}" type="presParOf" srcId="{8B023DC7-611D-4A32-962E-3B2148A21032}" destId="{69752DAD-2378-47BA-A5CA-514AAD042B14}" srcOrd="15" destOrd="0" presId="urn:microsoft.com/office/officeart/2005/8/layout/vList5"/>
    <dgm:cxn modelId="{66757974-CF45-4D9E-B2E2-9CF0DB241C6D}" type="presParOf" srcId="{8B023DC7-611D-4A32-962E-3B2148A21032}" destId="{3F2D2544-AF5C-4EEA-8E06-F82185F0EEA7}" srcOrd="16" destOrd="0" presId="urn:microsoft.com/office/officeart/2005/8/layout/vList5"/>
    <dgm:cxn modelId="{34B8E5ED-84F1-46C5-ADC3-672D21923862}" type="presParOf" srcId="{3F2D2544-AF5C-4EEA-8E06-F82185F0EEA7}" destId="{4C989D76-B268-4E25-81BD-63E3798DCD06}" srcOrd="0" destOrd="0" presId="urn:microsoft.com/office/officeart/2005/8/layout/vList5"/>
    <dgm:cxn modelId="{78610C16-242C-48B9-957B-F942E4C62D84}" type="presParOf" srcId="{3F2D2544-AF5C-4EEA-8E06-F82185F0EEA7}" destId="{F41B440B-A614-4757-85C7-0F1A0664C4C7}" srcOrd="1" destOrd="0" presId="urn:microsoft.com/office/officeart/2005/8/layout/vList5"/>
    <dgm:cxn modelId="{C393F96C-449A-48B3-B2F5-488121C72F1D}" type="presParOf" srcId="{8B023DC7-611D-4A32-962E-3B2148A21032}" destId="{0CC12B38-0CB1-4088-8EF6-2DE9CC639EF4}" srcOrd="17" destOrd="0" presId="urn:microsoft.com/office/officeart/2005/8/layout/vList5"/>
    <dgm:cxn modelId="{3C5F61EE-2631-4DF9-96B8-8EEDA81C11FF}" type="presParOf" srcId="{8B023DC7-611D-4A32-962E-3B2148A21032}" destId="{9F01AD3E-BD93-42B7-89B9-B27AFEC3FACC}" srcOrd="18" destOrd="0" presId="urn:microsoft.com/office/officeart/2005/8/layout/vList5"/>
    <dgm:cxn modelId="{99CB081B-34B6-47F4-A9B7-BE8DEF6B3CC9}" type="presParOf" srcId="{9F01AD3E-BD93-42B7-89B9-B27AFEC3FACC}" destId="{6DD6FC6D-82A5-45D8-88D8-C0BAE6118825}" srcOrd="0" destOrd="0" presId="urn:microsoft.com/office/officeart/2005/8/layout/vList5"/>
    <dgm:cxn modelId="{CFD32AD3-C08E-4955-830B-ADAB3519164C}" type="presParOf" srcId="{9F01AD3E-BD93-42B7-89B9-B27AFEC3FACC}" destId="{684DAB85-D6CF-4F94-A334-3A75C12A86BA}" srcOrd="1" destOrd="0" presId="urn:microsoft.com/office/officeart/2005/8/layout/vList5"/>
    <dgm:cxn modelId="{74AE175B-7B34-47EE-8319-36B058798167}" type="presParOf" srcId="{8B023DC7-611D-4A32-962E-3B2148A21032}" destId="{67EBA46E-12AD-4ABF-AAFD-EF173F1E6C20}" srcOrd="19" destOrd="0" presId="urn:microsoft.com/office/officeart/2005/8/layout/vList5"/>
    <dgm:cxn modelId="{A59C1BBA-723D-4FEC-A5D0-4F8CB496259E}" type="presParOf" srcId="{8B023DC7-611D-4A32-962E-3B2148A21032}" destId="{FEDB3308-E05F-4B45-AAA2-FD097AFABBF5}" srcOrd="20" destOrd="0" presId="urn:microsoft.com/office/officeart/2005/8/layout/vList5"/>
    <dgm:cxn modelId="{8450E6C6-0FF0-4AED-9B04-FC71625F130D}" type="presParOf" srcId="{FEDB3308-E05F-4B45-AAA2-FD097AFABBF5}" destId="{97442EC1-F901-4DB2-A4BA-D6802F31A3BC}" srcOrd="0" destOrd="0" presId="urn:microsoft.com/office/officeart/2005/8/layout/vList5"/>
    <dgm:cxn modelId="{7771F4BB-A854-4949-B2AB-D08AE6F30E39}" type="presParOf" srcId="{FEDB3308-E05F-4B45-AAA2-FD097AFABBF5}" destId="{5CDFFF53-40C0-45CF-87A2-C3B1FE3AB685}" srcOrd="1" destOrd="0" presId="urn:microsoft.com/office/officeart/2005/8/layout/vList5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F52-9218-426A-922F-D79F692BBB9C}">
      <dsp:nvSpPr>
        <dsp:cNvPr id="0" name=""/>
        <dsp:cNvSpPr/>
      </dsp:nvSpPr>
      <dsp:spPr>
        <a:xfrm rot="5400000">
          <a:off x="4712322" y="-1324548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&gt;300</a:t>
          </a:r>
          <a:endParaRPr lang="en-US" sz="1600" b="1" i="0" u="none" kern="1200" dirty="0"/>
        </a:p>
      </dsp:txBody>
      <dsp:txXfrm rot="-5400000">
        <a:off x="3348765" y="53827"/>
        <a:ext cx="3015843" cy="273911"/>
      </dsp:txXfrm>
    </dsp:sp>
    <dsp:sp modelId="{D1BAFA68-78F8-4598-BB53-2823CEFDEE54}">
      <dsp:nvSpPr>
        <dsp:cNvPr id="0" name=""/>
        <dsp:cNvSpPr/>
      </dsp:nvSpPr>
      <dsp:spPr>
        <a:xfrm>
          <a:off x="913" y="1065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Cray</a:t>
          </a:r>
          <a:r>
            <a:rPr lang="en-US" sz="1500" b="1" i="0" u="none" kern="1200" baseline="0" smtClean="0"/>
            <a:t> System &amp; Storage c</a:t>
          </a:r>
          <a:r>
            <a:rPr lang="en-US" sz="1500" b="1" i="0" u="none" kern="1200" smtClean="0"/>
            <a:t>abinets:</a:t>
          </a:r>
          <a:endParaRPr lang="en-US" sz="1500" b="1" kern="1200"/>
        </a:p>
      </dsp:txBody>
      <dsp:txXfrm>
        <a:off x="19435" y="19587"/>
        <a:ext cx="3310807" cy="342390"/>
      </dsp:txXfrm>
    </dsp:sp>
    <dsp:sp modelId="{1197857D-FE9A-4E3A-9E10-A96A1667CA92}">
      <dsp:nvSpPr>
        <dsp:cNvPr id="0" name=""/>
        <dsp:cNvSpPr/>
      </dsp:nvSpPr>
      <dsp:spPr>
        <a:xfrm rot="5400000">
          <a:off x="4712322" y="-926142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&gt;25,000</a:t>
          </a:r>
          <a:endParaRPr lang="en-US" sz="1600" b="1" i="0" u="none" kern="1200"/>
        </a:p>
      </dsp:txBody>
      <dsp:txXfrm rot="-5400000">
        <a:off x="3348765" y="452233"/>
        <a:ext cx="3015843" cy="273911"/>
      </dsp:txXfrm>
    </dsp:sp>
    <dsp:sp modelId="{833044FC-D559-4855-957F-2A91D0CF5C64}">
      <dsp:nvSpPr>
        <dsp:cNvPr id="0" name=""/>
        <dsp:cNvSpPr/>
      </dsp:nvSpPr>
      <dsp:spPr>
        <a:xfrm>
          <a:off x="913" y="399471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Compute nodes:</a:t>
          </a:r>
          <a:endParaRPr lang="en-US" sz="1500" b="1" i="0" u="none" kern="1200"/>
        </a:p>
      </dsp:txBody>
      <dsp:txXfrm>
        <a:off x="19435" y="417993"/>
        <a:ext cx="3310807" cy="342390"/>
      </dsp:txXfrm>
    </dsp:sp>
    <dsp:sp modelId="{0B417B49-295E-4169-8E8E-C7299C89A07F}">
      <dsp:nvSpPr>
        <dsp:cNvPr id="0" name=""/>
        <dsp:cNvSpPr/>
      </dsp:nvSpPr>
      <dsp:spPr>
        <a:xfrm rot="5400000">
          <a:off x="4712322" y="-527736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&gt;1 TB/s</a:t>
          </a:r>
          <a:endParaRPr lang="en-US" sz="1600" b="1" i="0" u="none" kern="1200"/>
        </a:p>
      </dsp:txBody>
      <dsp:txXfrm rot="-5400000">
        <a:off x="3348765" y="850639"/>
        <a:ext cx="3015843" cy="273911"/>
      </dsp:txXfrm>
    </dsp:sp>
    <dsp:sp modelId="{9A5CB84B-7DA1-4F0F-A374-49F606E344B1}">
      <dsp:nvSpPr>
        <dsp:cNvPr id="0" name=""/>
        <dsp:cNvSpPr/>
      </dsp:nvSpPr>
      <dsp:spPr>
        <a:xfrm>
          <a:off x="913" y="797877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Usable Storage Bandwidth:</a:t>
          </a:r>
          <a:endParaRPr lang="en-US" sz="1500" b="1" i="0" u="none" kern="1200"/>
        </a:p>
      </dsp:txBody>
      <dsp:txXfrm>
        <a:off x="19435" y="816399"/>
        <a:ext cx="3310807" cy="342390"/>
      </dsp:txXfrm>
    </dsp:sp>
    <dsp:sp modelId="{B62E67D5-6855-4C84-AB63-F900415A8A17}">
      <dsp:nvSpPr>
        <dsp:cNvPr id="0" name=""/>
        <dsp:cNvSpPr/>
      </dsp:nvSpPr>
      <dsp:spPr>
        <a:xfrm rot="5400000">
          <a:off x="4712322" y="-129330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&gt;1.5 Petabytes</a:t>
          </a:r>
          <a:endParaRPr lang="en-US" sz="1600" b="1" i="0" u="none" kern="1200" dirty="0"/>
        </a:p>
      </dsp:txBody>
      <dsp:txXfrm rot="-5400000">
        <a:off x="3348765" y="1249045"/>
        <a:ext cx="3015843" cy="273911"/>
      </dsp:txXfrm>
    </dsp:sp>
    <dsp:sp modelId="{F282582C-27C3-4202-9C1A-159CF805263E}">
      <dsp:nvSpPr>
        <dsp:cNvPr id="0" name=""/>
        <dsp:cNvSpPr/>
      </dsp:nvSpPr>
      <dsp:spPr>
        <a:xfrm>
          <a:off x="913" y="1196283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System Memory:</a:t>
          </a:r>
          <a:endParaRPr lang="en-US" sz="1500" b="1" i="0" u="none" kern="1200"/>
        </a:p>
      </dsp:txBody>
      <dsp:txXfrm>
        <a:off x="19435" y="1214805"/>
        <a:ext cx="3310807" cy="342390"/>
      </dsp:txXfrm>
    </dsp:sp>
    <dsp:sp modelId="{C239F59C-BE5E-491D-B392-E010E9E18579}">
      <dsp:nvSpPr>
        <dsp:cNvPr id="0" name=""/>
        <dsp:cNvSpPr/>
      </dsp:nvSpPr>
      <dsp:spPr>
        <a:xfrm rot="5400000">
          <a:off x="4712322" y="269075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4 GB</a:t>
          </a:r>
          <a:endParaRPr lang="en-US" sz="1600" b="1" i="0" u="none" kern="1200" dirty="0"/>
        </a:p>
      </dsp:txBody>
      <dsp:txXfrm rot="-5400000">
        <a:off x="3348765" y="1647450"/>
        <a:ext cx="3015843" cy="273911"/>
      </dsp:txXfrm>
    </dsp:sp>
    <dsp:sp modelId="{511713F4-B057-4E01-AFCF-03FD165B4446}">
      <dsp:nvSpPr>
        <dsp:cNvPr id="0" name=""/>
        <dsp:cNvSpPr/>
      </dsp:nvSpPr>
      <dsp:spPr>
        <a:xfrm>
          <a:off x="913" y="1594689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dirty="0" smtClean="0"/>
            <a:t>Memory per core module:</a:t>
          </a:r>
          <a:endParaRPr lang="en-US" sz="1500" b="1" i="0" u="none" kern="1200" dirty="0"/>
        </a:p>
      </dsp:txBody>
      <dsp:txXfrm>
        <a:off x="19435" y="1613211"/>
        <a:ext cx="3310807" cy="342390"/>
      </dsp:txXfrm>
    </dsp:sp>
    <dsp:sp modelId="{5BA45A71-FE38-42CF-BCBB-AD223C443E06}">
      <dsp:nvSpPr>
        <dsp:cNvPr id="0" name=""/>
        <dsp:cNvSpPr/>
      </dsp:nvSpPr>
      <dsp:spPr>
        <a:xfrm rot="5400000">
          <a:off x="4712322" y="667481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3D Torus</a:t>
          </a:r>
          <a:endParaRPr lang="en-US" sz="1600" b="1" i="0" u="none" kern="1200" dirty="0"/>
        </a:p>
      </dsp:txBody>
      <dsp:txXfrm rot="-5400000">
        <a:off x="3348765" y="2045856"/>
        <a:ext cx="3015843" cy="273911"/>
      </dsp:txXfrm>
    </dsp:sp>
    <dsp:sp modelId="{3B054523-F244-4106-8523-4671F79EACEF}">
      <dsp:nvSpPr>
        <dsp:cNvPr id="0" name=""/>
        <dsp:cNvSpPr/>
      </dsp:nvSpPr>
      <dsp:spPr>
        <a:xfrm>
          <a:off x="913" y="1993095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dirty="0" err="1" smtClean="0"/>
            <a:t>Gemin</a:t>
          </a:r>
          <a:r>
            <a:rPr lang="en-US" sz="1500" b="1" i="0" u="none" kern="1200" dirty="0" smtClean="0"/>
            <a:t> Interconnect Topology:</a:t>
          </a:r>
          <a:endParaRPr lang="en-US" sz="1500" b="1" i="0" u="none" kern="1200" dirty="0"/>
        </a:p>
      </dsp:txBody>
      <dsp:txXfrm>
        <a:off x="19435" y="2011617"/>
        <a:ext cx="3310807" cy="342390"/>
      </dsp:txXfrm>
    </dsp:sp>
    <dsp:sp modelId="{A2D413FA-CEBD-41EE-8221-B81A72D58876}">
      <dsp:nvSpPr>
        <dsp:cNvPr id="0" name=""/>
        <dsp:cNvSpPr/>
      </dsp:nvSpPr>
      <dsp:spPr>
        <a:xfrm rot="5400000">
          <a:off x="4712322" y="1065887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&gt;25 Petabytes</a:t>
          </a:r>
          <a:endParaRPr lang="en-US" sz="1600" b="1" i="0" u="none" kern="1200" dirty="0"/>
        </a:p>
      </dsp:txBody>
      <dsp:txXfrm rot="-5400000">
        <a:off x="3348765" y="2444262"/>
        <a:ext cx="3015843" cy="273911"/>
      </dsp:txXfrm>
    </dsp:sp>
    <dsp:sp modelId="{952A7245-E810-4107-B1B3-363B0150B6F5}">
      <dsp:nvSpPr>
        <dsp:cNvPr id="0" name=""/>
        <dsp:cNvSpPr/>
      </dsp:nvSpPr>
      <dsp:spPr>
        <a:xfrm>
          <a:off x="913" y="2391501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Usable Storage:</a:t>
          </a:r>
          <a:endParaRPr lang="en-US" sz="1500" b="1" i="0" u="none" kern="1200"/>
        </a:p>
      </dsp:txBody>
      <dsp:txXfrm>
        <a:off x="19435" y="2410023"/>
        <a:ext cx="3310807" cy="342390"/>
      </dsp:txXfrm>
    </dsp:sp>
    <dsp:sp modelId="{1AC431E1-8970-4B2B-B992-01BB3ED58AFB}">
      <dsp:nvSpPr>
        <dsp:cNvPr id="0" name=""/>
        <dsp:cNvSpPr/>
      </dsp:nvSpPr>
      <dsp:spPr>
        <a:xfrm rot="5400000">
          <a:off x="4712322" y="1464293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&gt;11.5 </a:t>
          </a:r>
          <a:r>
            <a:rPr lang="en-US" sz="1600" b="1" i="0" u="none" kern="1200" dirty="0" err="1" smtClean="0"/>
            <a:t>Petaflops</a:t>
          </a:r>
          <a:endParaRPr lang="en-US" sz="1600" b="1" i="0" u="none" kern="1200" dirty="0"/>
        </a:p>
      </dsp:txBody>
      <dsp:txXfrm rot="-5400000">
        <a:off x="3348765" y="2842668"/>
        <a:ext cx="3015843" cy="273911"/>
      </dsp:txXfrm>
    </dsp:sp>
    <dsp:sp modelId="{E022985C-83C1-4BD1-8579-15477FAF17D0}">
      <dsp:nvSpPr>
        <dsp:cNvPr id="0" name=""/>
        <dsp:cNvSpPr/>
      </dsp:nvSpPr>
      <dsp:spPr>
        <a:xfrm>
          <a:off x="913" y="2789907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smtClean="0"/>
            <a:t>Peak performance:</a:t>
          </a:r>
          <a:endParaRPr lang="en-US" sz="1500" b="1" i="0" u="none" kern="1200"/>
        </a:p>
      </dsp:txBody>
      <dsp:txXfrm>
        <a:off x="19435" y="2808429"/>
        <a:ext cx="3310807" cy="342390"/>
      </dsp:txXfrm>
    </dsp:sp>
    <dsp:sp modelId="{F41B440B-A614-4757-85C7-0F1A0664C4C7}">
      <dsp:nvSpPr>
        <dsp:cNvPr id="0" name=""/>
        <dsp:cNvSpPr/>
      </dsp:nvSpPr>
      <dsp:spPr>
        <a:xfrm rot="5400000">
          <a:off x="4712322" y="1862699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&gt;49,000</a:t>
          </a:r>
          <a:endParaRPr lang="en-US" sz="1600" b="1" i="0" u="none" kern="1200" dirty="0"/>
        </a:p>
      </dsp:txBody>
      <dsp:txXfrm rot="-5400000">
        <a:off x="3348765" y="3241074"/>
        <a:ext cx="3015843" cy="273911"/>
      </dsp:txXfrm>
    </dsp:sp>
    <dsp:sp modelId="{4C989D76-B268-4E25-81BD-63E3798DCD06}">
      <dsp:nvSpPr>
        <dsp:cNvPr id="0" name=""/>
        <dsp:cNvSpPr/>
      </dsp:nvSpPr>
      <dsp:spPr>
        <a:xfrm>
          <a:off x="913" y="3188313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dirty="0" smtClean="0"/>
            <a:t>Number of AMD </a:t>
          </a:r>
          <a:r>
            <a:rPr lang="en-US" sz="1500" b="1" i="0" u="none" kern="1200" dirty="0" err="1" smtClean="0"/>
            <a:t>Interlagos</a:t>
          </a:r>
          <a:r>
            <a:rPr lang="en-US" sz="1500" b="1" i="0" u="none" kern="1200" dirty="0" smtClean="0"/>
            <a:t> processors:</a:t>
          </a:r>
          <a:endParaRPr lang="en-US" sz="1500" b="1" i="0" u="none" kern="1200" dirty="0"/>
        </a:p>
      </dsp:txBody>
      <dsp:txXfrm>
        <a:off x="19435" y="3206835"/>
        <a:ext cx="3310807" cy="342390"/>
      </dsp:txXfrm>
    </dsp:sp>
    <dsp:sp modelId="{684DAB85-D6CF-4F94-A334-3A75C12A86BA}">
      <dsp:nvSpPr>
        <dsp:cNvPr id="0" name=""/>
        <dsp:cNvSpPr/>
      </dsp:nvSpPr>
      <dsp:spPr>
        <a:xfrm rot="5400000">
          <a:off x="4712322" y="2261105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dirty="0" smtClean="0"/>
            <a:t>&gt;380,000</a:t>
          </a:r>
          <a:endParaRPr lang="en-US" sz="1600" b="1" i="0" u="none" kern="1200" dirty="0"/>
        </a:p>
      </dsp:txBody>
      <dsp:txXfrm rot="-5400000">
        <a:off x="3348765" y="3639480"/>
        <a:ext cx="3015843" cy="273911"/>
      </dsp:txXfrm>
    </dsp:sp>
    <dsp:sp modelId="{6DD6FC6D-82A5-45D8-88D8-C0BAE6118825}">
      <dsp:nvSpPr>
        <dsp:cNvPr id="0" name=""/>
        <dsp:cNvSpPr/>
      </dsp:nvSpPr>
      <dsp:spPr>
        <a:xfrm>
          <a:off x="913" y="3586719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dirty="0" smtClean="0"/>
            <a:t>Number of AMD x86 core modules:</a:t>
          </a:r>
          <a:endParaRPr lang="en-US" sz="1500" b="1" i="0" u="none" kern="1200" dirty="0"/>
        </a:p>
      </dsp:txBody>
      <dsp:txXfrm>
        <a:off x="19435" y="3605241"/>
        <a:ext cx="3310807" cy="342390"/>
      </dsp:txXfrm>
    </dsp:sp>
    <dsp:sp modelId="{5CDFFF53-40C0-45CF-87A2-C3B1FE3AB685}">
      <dsp:nvSpPr>
        <dsp:cNvPr id="0" name=""/>
        <dsp:cNvSpPr/>
      </dsp:nvSpPr>
      <dsp:spPr>
        <a:xfrm rot="5400000">
          <a:off x="4712322" y="2659511"/>
          <a:ext cx="303547" cy="30306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u="none" kern="1200" smtClean="0"/>
            <a:t>&gt;3,000</a:t>
          </a:r>
          <a:endParaRPr lang="en-US" sz="1600" b="1" i="0" u="none" kern="1200"/>
        </a:p>
      </dsp:txBody>
      <dsp:txXfrm rot="-5400000">
        <a:off x="3348765" y="4037886"/>
        <a:ext cx="3015843" cy="273911"/>
      </dsp:txXfrm>
    </dsp:sp>
    <dsp:sp modelId="{97442EC1-F901-4DB2-A4BA-D6802F31A3BC}">
      <dsp:nvSpPr>
        <dsp:cNvPr id="0" name=""/>
        <dsp:cNvSpPr/>
      </dsp:nvSpPr>
      <dsp:spPr>
        <a:xfrm>
          <a:off x="2914" y="3986190"/>
          <a:ext cx="3347851" cy="37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u="none" kern="1200" dirty="0" smtClean="0"/>
            <a:t>Number of NVIDIA </a:t>
          </a:r>
          <a:r>
            <a:rPr lang="en-US" sz="1500" b="1" i="0" u="none" kern="1200" dirty="0" err="1" smtClean="0"/>
            <a:t>Kepler</a:t>
          </a:r>
          <a:r>
            <a:rPr lang="en-US" sz="1500" b="1" i="0" u="none" kern="1200" dirty="0" smtClean="0"/>
            <a:t> GPUs:</a:t>
          </a:r>
          <a:endParaRPr lang="en-US" sz="1500" b="1" i="0" u="none" kern="1200" dirty="0"/>
        </a:p>
      </dsp:txBody>
      <dsp:txXfrm>
        <a:off x="21436" y="4004712"/>
        <a:ext cx="3310807" cy="34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69339C9F-2760-4B1C-8F1B-914E6705F34F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2ED08D54-7282-4275-A43F-1714C3EC76D0}" type="slidenum">
              <a:rPr lang="en-US" sz="1200" smtClean="0">
                <a:latin typeface="Times New Roman" pitchFamily="18" charset="0"/>
              </a:rPr>
              <a:pPr>
                <a:defRPr/>
              </a:pPr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53025" cy="4170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Global, constant, and texture memory spaces are persistent across kernels called by the same application.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91C0B170-9946-444A-A4C3-CA993433E7FB}" type="slidenum">
              <a:rPr lang="en-US" sz="1200" smtClean="0">
                <a:latin typeface="Times New Roman" pitchFamily="18" charset="0"/>
              </a:rPr>
              <a:pPr>
                <a:defRPr/>
              </a:pPr>
              <a:t>41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384F874C-2A34-4235-A679-B438F3CD8C9E}" type="slidenum">
              <a:rPr lang="en-US" sz="1200" smtClean="0">
                <a:latin typeface="Times New Roman" pitchFamily="18" charset="0"/>
              </a:rPr>
              <a:pPr>
                <a:defRPr/>
              </a:pPr>
              <a:t>47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430" tIns="45715" rIns="91430" bIns="45715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553" indent="-17455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3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0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Cray Proprietary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BE1EE5-3A44-4FBC-B25F-838B431AC772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232C9204-21EE-4F34-ADDE-ECA2D4028DAF}" type="slidenum">
              <a:rPr lang="en-US" sz="1200" smtClean="0">
                <a:latin typeface="Times New Roman" pitchFamily="18" charset="0"/>
              </a:rPr>
              <a:pPr>
                <a:defRPr/>
              </a:pPr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066" tIns="44033" rIns="88066" bIns="44033" anchor="ctr"/>
          <a:lstStyle/>
          <a:p>
            <a:endParaRPr lang="el-G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lIns="91430" tIns="45715" rIns="91430" bIns="45715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7A497FC8-B292-48A6-B929-D1CDAFACFA14}" type="slidenum">
              <a:rPr lang="en-US" sz="1200" smtClean="0">
                <a:latin typeface="Times New Roman" pitchFamily="18" charset="0"/>
              </a:rPr>
              <a:pPr>
                <a:defRPr/>
              </a:pPr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Insert von-neumann schematic 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B56C50AC-A9F1-4334-8F8B-738307978682}" type="slidenum">
              <a:rPr lang="en-US" sz="1200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066" tIns="44033" rIns="88066" bIns="44033" anchor="ctr"/>
          <a:lstStyle/>
          <a:p>
            <a:endParaRPr lang="el-G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lIns="91430" tIns="45715" rIns="91430" bIns="45715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F9DC3B09-7FBA-4911-84B5-EBE6E45437DC}" type="slidenum">
              <a:rPr lang="en-US" sz="1200" smtClean="0">
                <a:latin typeface="Times New Roman" pitchFamily="18" charset="0"/>
              </a:rPr>
              <a:pPr>
                <a:defRPr/>
              </a:pPr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430" tIns="45715" rIns="91430" bIns="45715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F4A22E2E-F249-4322-8C5C-19DB2CEE8991}" type="slidenum">
              <a:rPr lang="en-US" sz="1200" smtClean="0">
                <a:latin typeface="Times New Roman" pitchFamily="18" charset="0"/>
              </a:rPr>
              <a:pPr>
                <a:defRPr/>
              </a:pPr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55613"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C731E1-D400-41BE-AA18-BBE6B625C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FE740-AAAE-44C3-98DC-C213F73B2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92D7E35-5144-4F95-B3A3-2BB4E7C14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0E6F-77EC-4E3E-A234-6C6A6E549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9C14-BB31-4DAB-85E8-59B513EF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4CB2-1E8B-4B82-8A2A-784FA1EC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CF0956-2873-4306-A993-549A81F6C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75757D-2A3A-4787-9F36-6DDABA770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6C01BD4-80EA-4DC2-A2D7-3E2855BD1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68C9280-C6D3-4250-8F75-CA5F9B029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D207B2-A087-4640-BB96-CBCC294A4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D01AE-E3C7-49A5-8890-0CF45AC7A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62588-0B51-4435-8D38-A2D2753123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8612843-DC1E-448B-AF1B-2FA084D1C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9/24/2015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B0B05-CDAF-4AA6-A4E3-EA827DD5F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ivecomputing.com/wp-content/uploads/2013/08/BLUEWATERS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coverslike.com/thumbs/naval_fleet-t1.jpg" TargetMode="External"/><Relationship Id="rId4" Type="http://schemas.openxmlformats.org/officeDocument/2006/relationships/hyperlink" Target="https://www.google.gr/url?sa=t&amp;rct=j&amp;q=&amp;esrc=s&amp;source=web&amp;cd=1&amp;ved=0CB4QFjAAahUKEwi_xIzfnITIAhXLfhoKHXuxAfY&amp;url=http://ftp.emc.ncep.noaa.gov/exper/nova/temp/T3/Introduction%20to%20the%20Cray%20XK7.pptx&amp;usg=AFQjCNFzbjZPL2GSPSgvCvfSzp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s-media-cache-ak0.pinimg.com/236x/84/c2/be/84c2be77069ad727f0a47dc7f04dda09.jpg" TargetMode="External"/><Relationship Id="rId7" Type="http://schemas.openxmlformats.org/officeDocument/2006/relationships/hyperlink" Target="http://cgvr.cs.uni-bremen.de/teaching/mpar_14/folien/02%20-%20Intro%20to%20CUDA-4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c.allpostersimages.com/images/P-473-488-90/21/2165/9AZCD00Z/posters/bruno-morandi-large-banquet-in-the-contrada-quarter-palio-siena-tuscany-italy.jpg" TargetMode="External"/><Relationship Id="rId5" Type="http://schemas.openxmlformats.org/officeDocument/2006/relationships/hyperlink" Target="http://1.bp.blogspot.com/-CooPrARi7N4/UePHTkOx_UI/AAAAAAAAALY/_jBLZt6guBM/s1600/corn-field.jpg" TargetMode="External"/><Relationship Id="rId4" Type="http://schemas.openxmlformats.org/officeDocument/2006/relationships/hyperlink" Target="http://www.gadgetell.com/images/082006/zunefactory2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box.com/wp-content/uploads/2010/06/Long-line1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thechrisjonesgroup.com/chrisjonesmortgage/wp-content/uploads/2009/06/long-lines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ΠαρΑλληλη ΕΠΕΞΕΡΓΑΣΙΑ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Ενότητα 8 –</a:t>
            </a:r>
            <a:r>
              <a:rPr lang="en-US" dirty="0" smtClean="0"/>
              <a:t> </a:t>
            </a:r>
            <a:r>
              <a:rPr lang="el-GR" dirty="0" smtClean="0"/>
              <a:t>Εισαγωγή στην </a:t>
            </a:r>
            <a:r>
              <a:rPr lang="en-US" dirty="0" smtClean="0"/>
              <a:t>CUDA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18/02/2015</a:t>
            </a: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9" y="70327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92664" cy="138828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0" y="29789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n-lt"/>
              </a:rPr>
              <a:t>Ιωάννης Ε. </a:t>
            </a:r>
            <a:r>
              <a:rPr lang="el-GR" sz="2800" dirty="0" err="1" smtClean="0">
                <a:latin typeface="+mn-lt"/>
              </a:rPr>
              <a:t>Βενέτης</a:t>
            </a:r>
            <a:endParaRPr lang="el-GR" sz="2800" dirty="0" smtClean="0">
              <a:latin typeface="+mn-lt"/>
            </a:endParaRPr>
          </a:p>
          <a:p>
            <a:pPr algn="ctr"/>
            <a:r>
              <a:rPr lang="el-GR" sz="2800" dirty="0" smtClean="0">
                <a:latin typeface="+mn-lt"/>
              </a:rPr>
              <a:t>Τμήμα Μηχανικών Η/Υ και Πληροφορικής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Στάδια παράλληλου προγραμματισμού</a:t>
            </a:r>
            <a:endParaRPr lang="en-US" dirty="0" smtClean="0"/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Προσδιορισμός τμημάτων της εφαρμογής με μεγάλο υπολογιστικό φόρτο</a:t>
            </a:r>
            <a:endParaRPr lang="en-US" dirty="0" smtClean="0"/>
          </a:p>
          <a:p>
            <a:r>
              <a:rPr lang="el-GR" dirty="0" smtClean="0"/>
              <a:t>Υιοθέτηση κατάλληλων αλγορίθμων</a:t>
            </a:r>
            <a:endParaRPr lang="en-US" dirty="0" smtClean="0"/>
          </a:p>
          <a:p>
            <a:r>
              <a:rPr lang="el-GR" dirty="0" smtClean="0"/>
              <a:t>Βελτιστοποίηση τοποθέτησης δεδομένων στην μνήμη ώστε να μεγιστοποιηθεί η τοπικότητα των αναφορών</a:t>
            </a:r>
            <a:endParaRPr lang="en-US" dirty="0" smtClean="0"/>
          </a:p>
          <a:p>
            <a:r>
              <a:rPr lang="el-GR" dirty="0" smtClean="0"/>
              <a:t>Βελτιστοποίηση απόδοσης</a:t>
            </a:r>
            <a:endParaRPr lang="en-US" dirty="0" smtClean="0"/>
          </a:p>
          <a:p>
            <a:r>
              <a:rPr lang="el-GR" dirty="0" smtClean="0"/>
              <a:t>Προσοχή στην μεταφερσιμότητα και στην δυνατότητα συντήρησης του κώδικα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9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Το λογισμικό συνεισφέρει περισσότερο στο κόστος ενός συστήματος</a:t>
            </a:r>
            <a:endParaRPr lang="en-US" sz="3600" dirty="0" smtClean="0"/>
          </a:p>
        </p:txBody>
      </p:sp>
      <p:sp>
        <p:nvSpPr>
          <p:cNvPr id="14341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5257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Γραμμές κώδικα ανά ολοκληρωμένο αυξάνονται με ρυθμό </a:t>
            </a:r>
            <a:r>
              <a:rPr lang="en-US" dirty="0" smtClean="0"/>
              <a:t>2x/10 </a:t>
            </a:r>
            <a:r>
              <a:rPr lang="el-GR" dirty="0" smtClean="0"/>
              <a:t>μήνες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Τρανζίστορ ανά ολοκληρωμένο αυξάνονται με ρυθμό </a:t>
            </a:r>
            <a:r>
              <a:rPr lang="en-US" dirty="0" smtClean="0"/>
              <a:t>2x/18 </a:t>
            </a:r>
            <a:r>
              <a:rPr lang="el-GR" dirty="0" smtClean="0"/>
              <a:t>μήνες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Τα μελλοντικά συστήματα θα πρέπει να ελαχιστοποιούν την ανάπτυξη λογισμικού από μηδενική βάση</a:t>
            </a:r>
            <a:endParaRPr lang="en-US" dirty="0" smtClean="0"/>
          </a:p>
        </p:txBody>
      </p:sp>
      <p:pic>
        <p:nvPicPr>
          <p:cNvPr id="14342" name="개체 1"/>
          <p:cNvPicPr>
            <a:picLocks noGrp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4038600" cy="4267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σημεία για τον έλεγχο του κόστους του λογισμικού</a:t>
            </a:r>
            <a:endParaRPr lang="en-US" dirty="0" smtClean="0"/>
          </a:p>
        </p:txBody>
      </p:sp>
      <p:sp>
        <p:nvSpPr>
          <p:cNvPr id="15362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563" y="155575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7438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</a:p>
        </p:txBody>
      </p:sp>
    </p:spTree>
    <p:extLst>
      <p:ext uri="{BB962C8B-B14F-4D97-AF65-F5344CB8AC3E}">
        <p14:creationId xmlns:p14="http://schemas.microsoft.com/office/powerpoint/2010/main" val="1498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σημεία για τον έλεγχο του κόστους του λογισμικού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  <a:p>
            <a:pPr lvl="1"/>
            <a:r>
              <a:rPr lang="el-GR" dirty="0" smtClean="0"/>
              <a:t>Η ίδια εφαρμογή εκτελείται αποδοτικά σε επόμενες γενεές πυρήνων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992563" y="155575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7438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27438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2.0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8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71600" y="1555750"/>
            <a:ext cx="64008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σημεία για τον έλεγχο του κόστους του λογισμικού</a:t>
            </a:r>
            <a:endParaRPr lang="en-US" dirty="0" smtClean="0"/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  <a:p>
            <a:pPr lvl="1"/>
            <a:r>
              <a:rPr lang="el-GR" dirty="0" smtClean="0"/>
              <a:t>Η ίδια εφαρμογή εκτελείται αποδοτικά σε επόμενες γενεές πυρήνων</a:t>
            </a:r>
            <a:endParaRPr lang="en-US" dirty="0" smtClean="0"/>
          </a:p>
          <a:p>
            <a:pPr lvl="1"/>
            <a:r>
              <a:rPr lang="el-GR" dirty="0" smtClean="0"/>
              <a:t>Η ίδια εφαρμογή εκτελείται αποδοτικά σε μεγαλύτερο πλήθος ίδιων πυρήνων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992563" y="156210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27438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8400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</p:spTree>
    <p:extLst>
      <p:ext uri="{BB962C8B-B14F-4D97-AF65-F5344CB8AC3E}">
        <p14:creationId xmlns:p14="http://schemas.microsoft.com/office/powerpoint/2010/main" val="35826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99 -0.00023 L -6.66667E-6 -1.85185E-6 " pathEditMode="relative" ptsTypes="AA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75 -0.00046 L 0.00052 -0.00023 " pathEditMode="relative" ptsTypes="AA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Επεκτασιμότητα και μεταφερσιμότητα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Βελτίωση απόδοσης σε διαδοχικές γενεές υλικού</a:t>
            </a:r>
            <a:endParaRPr lang="en-US" dirty="0" smtClean="0"/>
          </a:p>
          <a:p>
            <a:pPr lvl="1"/>
            <a:r>
              <a:rPr lang="el-GR" dirty="0" smtClean="0"/>
              <a:t>Αυξανόμενο πλήθος υπολογιστικών μονάδων</a:t>
            </a:r>
            <a:endParaRPr lang="en-US" dirty="0" smtClean="0"/>
          </a:p>
          <a:p>
            <a:pPr lvl="1"/>
            <a:r>
              <a:rPr lang="el-GR" dirty="0" smtClean="0"/>
              <a:t>Αυξανόμενο πλήθος νημάτων</a:t>
            </a:r>
            <a:endParaRPr lang="en-US" dirty="0" smtClean="0"/>
          </a:p>
          <a:p>
            <a:pPr lvl="1"/>
            <a:r>
              <a:rPr lang="el-GR" dirty="0" smtClean="0"/>
              <a:t>Αυξανόμενο εύρος διανυσματικών εντολών</a:t>
            </a:r>
            <a:endParaRPr lang="en-US" dirty="0" smtClean="0"/>
          </a:p>
          <a:p>
            <a:pPr lvl="1"/>
            <a:r>
              <a:rPr lang="el-GR" dirty="0" smtClean="0"/>
              <a:t>Αυξανόμενα επίπεδα αγωγού</a:t>
            </a:r>
            <a:endParaRPr lang="en-US" dirty="0" smtClean="0"/>
          </a:p>
          <a:p>
            <a:pPr lvl="1"/>
            <a:r>
              <a:rPr lang="el-GR" dirty="0" smtClean="0"/>
              <a:t>Αύξηση </a:t>
            </a:r>
            <a:r>
              <a:rPr lang="en-US" dirty="0" smtClean="0"/>
              <a:t>burst size</a:t>
            </a:r>
            <a:r>
              <a:rPr lang="el-GR" dirty="0" smtClean="0"/>
              <a:t> της </a:t>
            </a:r>
            <a:r>
              <a:rPr lang="en-US" dirty="0" smtClean="0"/>
              <a:t>DRAM</a:t>
            </a:r>
          </a:p>
          <a:p>
            <a:pPr lvl="1"/>
            <a:r>
              <a:rPr lang="el-GR" dirty="0" smtClean="0"/>
              <a:t>Αυξανόμενο πλήθος καναλιών </a:t>
            </a:r>
            <a:r>
              <a:rPr lang="en-US" dirty="0" smtClean="0"/>
              <a:t>DRAM</a:t>
            </a:r>
          </a:p>
          <a:p>
            <a:r>
              <a:rPr lang="el-GR" dirty="0" smtClean="0"/>
              <a:t>Μεταφερσιμότητα ανάμεσα σε υλικό διαφορετικού τύπου</a:t>
            </a:r>
            <a:endParaRPr lang="en-US" dirty="0" smtClean="0"/>
          </a:p>
          <a:p>
            <a:pPr lvl="1"/>
            <a:r>
              <a:rPr lang="en-US" dirty="0" smtClean="0"/>
              <a:t>Multi-core CPUs vs. many-core GPUs</a:t>
            </a:r>
          </a:p>
          <a:p>
            <a:pPr lvl="1"/>
            <a:r>
              <a:rPr lang="en-US" dirty="0" smtClean="0"/>
              <a:t>VLIW vs. SIMD vs. threading</a:t>
            </a:r>
          </a:p>
          <a:p>
            <a:pPr lvl="1"/>
            <a:r>
              <a:rPr lang="en-US" dirty="0" smtClean="0"/>
              <a:t>Shared memory vs. distributed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σημεία για τον έλεγχο του κόστους του λογισμικού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  <a:p>
            <a:r>
              <a:rPr lang="el-GR" dirty="0" smtClean="0"/>
              <a:t>Μεταφερσιμότητα</a:t>
            </a:r>
            <a:endParaRPr lang="en-US" dirty="0" smtClean="0"/>
          </a:p>
          <a:p>
            <a:pPr lvl="1"/>
            <a:r>
              <a:rPr lang="el-GR" dirty="0" smtClean="0"/>
              <a:t>Η ίδια εφαρμογή εκτελείται αποδοτικά σε διαφορετικού τύπου πυρήνες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992563" y="155575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27438" y="2576513"/>
            <a:ext cx="18288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64338" y="155575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00800" y="2576513"/>
            <a:ext cx="1828800" cy="10048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77938" y="1555750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2576513"/>
            <a:ext cx="1828800" cy="10048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Core B</a:t>
            </a:r>
          </a:p>
        </p:txBody>
      </p:sp>
    </p:spTree>
    <p:extLst>
      <p:ext uri="{BB962C8B-B14F-4D97-AF65-F5344CB8AC3E}">
        <p14:creationId xmlns:p14="http://schemas.microsoft.com/office/powerpoint/2010/main" val="41689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18 5.55112E-17 L -0.00209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43 5.55112E-17 L -0.0007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σημεία για τον έλεγχο του κόστους του λογισμικού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Επεκτασιμότητα (</a:t>
            </a:r>
            <a:r>
              <a:rPr lang="en-US" dirty="0" smtClean="0"/>
              <a:t>Scalability)</a:t>
            </a:r>
          </a:p>
          <a:p>
            <a:r>
              <a:rPr lang="el-GR" dirty="0" smtClean="0"/>
              <a:t>Μεταφερσιμότητα</a:t>
            </a:r>
            <a:endParaRPr lang="en-US" dirty="0" smtClean="0"/>
          </a:p>
          <a:p>
            <a:pPr lvl="1"/>
            <a:r>
              <a:rPr lang="el-GR" dirty="0" smtClean="0"/>
              <a:t>Η ίδια εφαρμογή εκτελείται αποδοτικά σε διαφορετικού τύπου πυρήνες</a:t>
            </a:r>
            <a:endParaRPr lang="en-US" dirty="0" smtClean="0"/>
          </a:p>
          <a:p>
            <a:pPr lvl="1"/>
            <a:r>
              <a:rPr lang="el-GR" dirty="0" smtClean="0"/>
              <a:t>Η ίδια εφαρμογή εκτελείται αποδοτικά σε συστήματα με διαφορετική οργάνωση και διεπαφές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92563" y="1554162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64338" y="1554162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63650" y="1554162"/>
            <a:ext cx="1143000" cy="1371600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App</a:t>
            </a:r>
          </a:p>
          <a:p>
            <a:pPr algn="ctr">
              <a:defRPr/>
            </a:pPr>
            <a:endParaRPr lang="en-US" dirty="0"/>
          </a:p>
        </p:txBody>
      </p: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3627438" y="2574925"/>
            <a:ext cx="1828800" cy="1004887"/>
            <a:chOff x="3628104" y="2391696"/>
            <a:chExt cx="1828800" cy="1005840"/>
          </a:xfrm>
        </p:grpSpPr>
        <p:sp>
          <p:nvSpPr>
            <p:cNvPr id="11" name="Rectangle 10"/>
            <p:cNvSpPr/>
            <p:nvPr/>
          </p:nvSpPr>
          <p:spPr>
            <a:xfrm>
              <a:off x="3628104" y="2391696"/>
              <a:ext cx="1828800" cy="10058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666" y="3047955"/>
              <a:ext cx="1524000" cy="228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24954" y="2514049"/>
              <a:ext cx="639762" cy="381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7441" y="2514049"/>
              <a:ext cx="639763" cy="38136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4400" y="2576512"/>
            <a:ext cx="1828800" cy="1004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096963" y="2714625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11250" y="3079750"/>
            <a:ext cx="319088" cy="37941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2576512"/>
            <a:ext cx="1828800" cy="1004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583363" y="2698750"/>
            <a:ext cx="5794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91400" y="2728912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03363" y="3076575"/>
            <a:ext cx="319087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93888" y="3076575"/>
            <a:ext cx="320675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0" y="3076575"/>
            <a:ext cx="320675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16850" y="2741612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91400" y="3122612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16850" y="3122612"/>
            <a:ext cx="274638" cy="274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Κλιμακωσιμότητα παραλληλισμού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1509" name="Chart 4"/>
          <p:cNvGraphicFramePr>
            <a:graphicFrameLocks/>
          </p:cNvGraphicFramePr>
          <p:nvPr/>
        </p:nvGraphicFramePr>
        <p:xfrm>
          <a:off x="539749" y="1492250"/>
          <a:ext cx="828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Worksheet" r:id="rId3" imgW="8260017" imgH="5059584" progId="Excel.Sheet.8">
                  <p:embed/>
                </p:oleObj>
              </mc:Choice>
              <mc:Fallback>
                <p:oleObj name="Worksheet" r:id="rId3" imgW="8260017" imgH="5059584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9" y="1492250"/>
                        <a:ext cx="8280000" cy="50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1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Πολυπλοκότητα αλγορίθμων και κλιμακωσιμότητα δεδομένων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2533" name="Chart 5"/>
          <p:cNvGraphicFramePr>
            <a:graphicFrameLocks/>
          </p:cNvGraphicFramePr>
          <p:nvPr/>
        </p:nvGraphicFramePr>
        <p:xfrm>
          <a:off x="539750" y="1492250"/>
          <a:ext cx="828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Worksheet" r:id="rId3" imgW="8458186" imgH="5097816" progId="Excel.Sheet.8">
                  <p:embed/>
                </p:oleObj>
              </mc:Choice>
              <mc:Fallback>
                <p:oleObj name="Worksheet" r:id="rId3" imgW="8458186" imgH="5097816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92250"/>
                        <a:ext cx="8280000" cy="50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στην αρχιτεκτονική και τον τρόπο προγραμματισμού «μαζικά παράλληλων επεξεργαστών» (</a:t>
            </a:r>
            <a:r>
              <a:rPr lang="en-US" dirty="0" smtClean="0"/>
              <a:t>massively parallel processors</a:t>
            </a:r>
            <a:r>
              <a:rPr lang="el-GR" dirty="0" smtClean="0"/>
              <a:t>) για να επιτύχετε:</a:t>
            </a:r>
            <a:endParaRPr lang="en-US" dirty="0" smtClean="0"/>
          </a:p>
          <a:p>
            <a:pPr lvl="1"/>
            <a:r>
              <a:rPr lang="el-GR" dirty="0" smtClean="0"/>
              <a:t>Υψηλή επίδοση</a:t>
            </a:r>
            <a:endParaRPr lang="en-US" dirty="0" smtClean="0"/>
          </a:p>
          <a:p>
            <a:pPr lvl="1"/>
            <a:r>
              <a:rPr lang="el-GR" dirty="0" smtClean="0"/>
              <a:t>Λειτουργικότητα και συντήρηση κώδικα</a:t>
            </a:r>
            <a:endParaRPr lang="en-US" dirty="0" smtClean="0"/>
          </a:p>
          <a:p>
            <a:pPr lvl="1"/>
            <a:r>
              <a:rPr lang="el-GR" dirty="0" smtClean="0"/>
              <a:t>Επεκτασιμότητα σε μελλοντικές γενιές επεξεργαστών</a:t>
            </a:r>
            <a:endParaRPr lang="en-US" dirty="0" smtClean="0"/>
          </a:p>
          <a:p>
            <a:r>
              <a:rPr lang="el-GR" dirty="0" smtClean="0"/>
              <a:t>Τεχνικά θέματα</a:t>
            </a:r>
            <a:endParaRPr lang="en-US" dirty="0" smtClean="0"/>
          </a:p>
          <a:p>
            <a:pPr lvl="1"/>
            <a:r>
              <a:rPr lang="el-GR" dirty="0" smtClean="0"/>
              <a:t>Χαρακτηριστικά και περιορισμοί της αρχιτεκτονικής των επεξεργαστών</a:t>
            </a:r>
            <a:endParaRPr lang="en-US" dirty="0" smtClean="0"/>
          </a:p>
          <a:p>
            <a:pPr lvl="1"/>
            <a:r>
              <a:rPr lang="el-GR" dirty="0" smtClean="0"/>
              <a:t>Προγραμματιστική διεπαφή, εργαλεία και τεχνικές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είναι σημαντική η κλιμακωσιμότητα δεδομένων;</a:t>
            </a:r>
            <a:endParaRPr lang="en-US" dirty="0" smtClean="0"/>
          </a:p>
        </p:txBody>
      </p:sp>
      <p:sp>
        <p:nvSpPr>
          <p:cNvPr id="23557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Οποιαδήποτε πολυπλοκότητα αλγορίθμου υψηλότερη της γραμμικής δεν είναι κλιμακώσιμη ως προς τα δεδομένα</a:t>
            </a:r>
            <a:endParaRPr lang="en-US" dirty="0" smtClean="0"/>
          </a:p>
          <a:p>
            <a:pPr lvl="1"/>
            <a:r>
              <a:rPr lang="el-GR" dirty="0" smtClean="0"/>
              <a:t>Ο χρόνος εκτέλεσης αυξάνει δραματικά καθώς τα δεδομένα αυξάνονται ακόμη και για αλγόριθμους</a:t>
            </a:r>
            <a:r>
              <a:rPr lang="en-US" dirty="0" smtClean="0"/>
              <a:t> n*log(n)</a:t>
            </a:r>
          </a:p>
          <a:p>
            <a:r>
              <a:rPr lang="el-GR" dirty="0" smtClean="0"/>
              <a:t>Η επεξεργασία μεγάλου πλήθους δεδομένων είναι πρωταρχικής σημασίας στον παράλληλο υπολογισμό</a:t>
            </a:r>
            <a:endParaRPr lang="en-US" dirty="0" smtClean="0"/>
          </a:p>
          <a:p>
            <a:r>
              <a:rPr lang="el-GR" dirty="0" smtClean="0"/>
              <a:t>Ένας σειριακός αλγόριθμος με γραμμική πολυπλοκότητα μπορεί να είναι γρηγορότερος από έναν παράλληλο αλγόριθμο με πολυπλοκότητα</a:t>
            </a:r>
            <a:r>
              <a:rPr lang="en-US" dirty="0" smtClean="0"/>
              <a:t> n*log(n)</a:t>
            </a:r>
          </a:p>
          <a:p>
            <a:pPr lvl="1"/>
            <a:r>
              <a:rPr lang="el-GR" dirty="0" smtClean="0"/>
              <a:t>Ο όρος </a:t>
            </a:r>
            <a:r>
              <a:rPr lang="en-US" dirty="0" smtClean="0"/>
              <a:t>log(n) </a:t>
            </a:r>
            <a:r>
              <a:rPr lang="el-GR" dirty="0" smtClean="0"/>
              <a:t>μεγαλώνει τελικά γρηγορότερα από τον βαθμό παραλληλισμού στο επίπεδο του υλικού και αυτό οδηγεί τον παράλληλο αλγόριθμο να είναι πιο αργός από τον σειριακό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20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Παραλληλισμός - πολυπλοκότητα για πολλά δεδομένα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4581" name="Chart 4"/>
          <p:cNvGraphicFramePr>
            <a:graphicFrameLocks/>
          </p:cNvGraphicFramePr>
          <p:nvPr/>
        </p:nvGraphicFramePr>
        <p:xfrm>
          <a:off x="539750" y="1492250"/>
          <a:ext cx="828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Worksheet" r:id="rId3" imgW="8694391" imgH="5303448" progId="Excel.Sheet.8">
                  <p:embed/>
                </p:oleObj>
              </mc:Choice>
              <mc:Fallback>
                <p:oleObj name="Worksheet" r:id="rId3" imgW="8694391" imgH="5303448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92250"/>
                        <a:ext cx="8280000" cy="50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2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500" dirty="0" smtClean="0"/>
              <a:t>Παράδειγμα κλιμακωσιμότητας δεδομένων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Particle-Mesh Algorithms</a:t>
            </a:r>
            <a:endParaRPr lang="en-US" sz="3500" dirty="0"/>
          </a:p>
        </p:txBody>
      </p:sp>
      <p:pic>
        <p:nvPicPr>
          <p:cNvPr id="25605" name="Picture 2" descr="cutoffpe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5871" r="6030" b="7751"/>
          <a:stretch>
            <a:fillRect/>
          </a:stretch>
        </p:blipFill>
        <p:spPr bwMode="auto">
          <a:xfrm>
            <a:off x="540000" y="1494000"/>
            <a:ext cx="761523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379663"/>
            <a:ext cx="297973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38465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3538"/>
            <a:ext cx="33528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544763"/>
            <a:ext cx="3230562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175"/>
            <a:ext cx="3168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-3175"/>
            <a:ext cx="25034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19400" y="2344992"/>
            <a:ext cx="3657600" cy="2667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l-GR" sz="3600" dirty="0" smtClean="0"/>
              <a:t>Μαζικός Παραλληλισμός</a:t>
            </a:r>
            <a:r>
              <a:rPr lang="en-US" sz="3600" dirty="0" smtClean="0"/>
              <a:t> – </a:t>
            </a:r>
            <a:r>
              <a:rPr lang="el-GR" sz="3600" dirty="0" smtClean="0"/>
              <a:t>Τακτικότητα (</a:t>
            </a:r>
            <a:r>
              <a:rPr lang="en-US" sz="3600" dirty="0" smtClean="0"/>
              <a:t>Regularity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051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φόρτου εργασίας</a:t>
            </a:r>
            <a:endParaRPr lang="en-US" dirty="0" smtClean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συνολικός χρόνος εκτέλεσης μιας παράλληλης εφαρμογής είναι αυτός του νήματος που χρειάζεται τον περισσότερο χρόνο</a:t>
            </a: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88743" y="32385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88743" y="37719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88743" y="43053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88743" y="53721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88743" y="4838700"/>
            <a:ext cx="17526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960231" y="5824538"/>
            <a:ext cx="82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Καλό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993943" y="32385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93943" y="3771900"/>
            <a:ext cx="27432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93943" y="43053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993943" y="53721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993943" y="4838700"/>
            <a:ext cx="685800" cy="38100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59143" y="5829300"/>
            <a:ext cx="87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Κακό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!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Εύρος ζώνης (</a:t>
            </a:r>
            <a:r>
              <a:rPr lang="en-US" sz="3800" dirty="0" smtClean="0"/>
              <a:t>bandwidth) </a:t>
            </a:r>
            <a:r>
              <a:rPr lang="el-GR" sz="3800" dirty="0" smtClean="0"/>
              <a:t>κύριας μνήμης</a:t>
            </a:r>
            <a:endParaRPr lang="en-US" sz="38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Ιδανική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l-GR" dirty="0" smtClean="0"/>
              <a:t>Πραγματική</a:t>
            </a: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572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4713"/>
            <a:ext cx="29638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Συγκρούσεις κατά την προσπέλαση δεδομένων προκαλούν σειριοποίηση και καθυστερήσεις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Εκτέλεση μαζικού παραλληλισμού δεν μπορεί να ανεχθεί σειριοποίηση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Ανταγωνισμός στην προσπέλαση κρίσιμων δεδομένων προκαλεί σειριοποίηση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6163"/>
            <a:ext cx="36576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600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 είναι το στοίχημα;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Κλιμακώσιμος και μεταφέρσιμος κώδικας που αντέχει για πολλές γενεές υλικού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Κλιμακώσιμοι αλγόριθμοι και βιβλιοθήκες μπορεί να είναι η καλύτερη παρακαταθήκη που μπορούμε </a:t>
            </a:r>
            <a:r>
              <a:rPr lang="el-GR" smtClean="0"/>
              <a:t>να αφήσουμε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CUDA /</a:t>
            </a:r>
            <a:r>
              <a:rPr lang="en-US" dirty="0" err="1" smtClean="0"/>
              <a:t>OpenCL</a:t>
            </a:r>
            <a:r>
              <a:rPr lang="en-US" dirty="0" smtClean="0"/>
              <a:t> – </a:t>
            </a:r>
            <a:r>
              <a:rPr lang="el-GR" dirty="0" smtClean="0"/>
              <a:t>Μοντέλο εκτέλεσης</a:t>
            </a:r>
            <a:endParaRPr lang="en-US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Ενοποιημένο πρόγραμμα </a:t>
            </a:r>
            <a:r>
              <a:rPr lang="en-US" dirty="0" smtClean="0"/>
              <a:t>C </a:t>
            </a:r>
            <a:r>
              <a:rPr lang="el-GR" dirty="0" smtClean="0"/>
              <a:t>για </a:t>
            </a:r>
            <a:r>
              <a:rPr lang="en-US" dirty="0" err="1" smtClean="0"/>
              <a:t>host+device</a:t>
            </a:r>
            <a:endParaRPr lang="en-US" dirty="0" smtClean="0"/>
          </a:p>
          <a:p>
            <a:pPr lvl="1"/>
            <a:r>
              <a:rPr lang="el-GR" dirty="0" smtClean="0"/>
              <a:t>Σειριακός ή «ελαφρά» παράλληλος κώδικας </a:t>
            </a:r>
            <a:r>
              <a:rPr lang="en-US" dirty="0" smtClean="0"/>
              <a:t>C </a:t>
            </a:r>
            <a:r>
              <a:rPr lang="el-GR" dirty="0" smtClean="0"/>
              <a:t>στον </a:t>
            </a:r>
            <a:r>
              <a:rPr lang="en-US" dirty="0" smtClean="0"/>
              <a:t>host</a:t>
            </a:r>
          </a:p>
          <a:p>
            <a:pPr lvl="1"/>
            <a:r>
              <a:rPr lang="el-GR" dirty="0" smtClean="0"/>
              <a:t>Παράλληλος κώδικας για την εξωτερική συσκευή σε «</a:t>
            </a:r>
            <a:r>
              <a:rPr lang="en-US" dirty="0" smtClean="0"/>
              <a:t>device SPMD kernel C code</a:t>
            </a:r>
            <a:r>
              <a:rPr lang="el-GR" dirty="0" smtClean="0"/>
              <a:t>»</a:t>
            </a:r>
            <a:endParaRPr lang="en-US" dirty="0" smtClean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403229" y="3508450"/>
            <a:ext cx="2243893" cy="31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Serial Code (host)</a:t>
            </a:r>
            <a:r>
              <a:rPr lang="ar-SA" sz="1800" b="1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800" b="1">
              <a:solidFill>
                <a:srgbClr val="3333CC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03738" y="4136884"/>
            <a:ext cx="3894137" cy="800797"/>
            <a:chOff x="2817" y="2296"/>
            <a:chExt cx="2473" cy="525"/>
          </a:xfrm>
        </p:grpSpPr>
        <p:sp>
          <p:nvSpPr>
            <p:cNvPr id="7240" name="Rectangle 5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41" name="Text Box 6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. . .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7285" name="Text Box 8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7287" name="Freeform 10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8" name="Freeform 11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9" name="Freeform 12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0" name="Freeform 13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1" name="Freeform 14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2" name="Freeform 15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3" name="Freeform 16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4" name="Freeform 17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5" name="Freeform 18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6" name="Freeform 19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7" name="Freeform 20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7272" name="Text Box 22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7274" name="Freeform 24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5" name="Freeform 25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6" name="Freeform 26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7" name="Freeform 27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8" name="Freeform 28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9" name="Freeform 29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0" name="Freeform 30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1" name="Freeform 31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2" name="Freeform 32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3" name="Freeform 33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4" name="Freeform 34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7259" name="Text Box 36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7261" name="Freeform 38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2" name="Freeform 39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3" name="Freeform 40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4" name="Freeform 41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5" name="Freeform 42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6" name="Freeform 43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7" name="Freeform 44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8" name="Freeform 45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9" name="Freeform 46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0" name="Freeform 47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1" name="Freeform 48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7246" name="Text Box 50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0" name="Group 51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7248" name="Freeform 52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49" name="Freeform 53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0" name="Freeform 54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1" name="Freeform 55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2" name="Freeform 56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3" name="Freeform 57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4" name="Freeform 58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5" name="Freeform 59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6" name="Freeform 60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7" name="Freeform 61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8" name="Freeform 62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4503738" y="5982529"/>
            <a:ext cx="3894137" cy="799271"/>
            <a:chOff x="2817" y="3506"/>
            <a:chExt cx="2473" cy="524"/>
          </a:xfrm>
        </p:grpSpPr>
        <p:sp>
          <p:nvSpPr>
            <p:cNvPr id="7182" name="Rectangle 64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3" name="Text Box 65"/>
            <p:cNvSpPr txBox="1">
              <a:spLocks noChangeArrowheads="1"/>
            </p:cNvSpPr>
            <p:nvPr/>
          </p:nvSpPr>
          <p:spPr bwMode="auto">
            <a:xfrm>
              <a:off x="4431" y="3708"/>
              <a:ext cx="3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. . .</a:t>
              </a:r>
            </a:p>
          </p:txBody>
        </p: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7227" name="Text Box 67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7229" name="Freeform 69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0" name="Freeform 70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1" name="Freeform 71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2" name="Freeform 72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3" name="Freeform 73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4" name="Freeform 74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5" name="Freeform 75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6" name="Freeform 76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7" name="Freeform 77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8" name="Freeform 78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39" name="Freeform 79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7214" name="Text Box 81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5" name="Group 82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7216" name="Freeform 83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7" name="Freeform 84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8" name="Freeform 85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9" name="Freeform 86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0" name="Freeform 87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1" name="Freeform 88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2" name="Freeform 89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3" name="Freeform 90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4" name="Freeform 91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5" name="Freeform 92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6" name="Freeform 93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7201" name="Text Box 95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" name="Group 96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7203" name="Freeform 97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4" name="Freeform 98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5" name="Freeform 99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6" name="Freeform 100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7" name="Freeform 101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8" name="Freeform 102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9" name="Freeform 103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0" name="Freeform 104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1" name="Freeform 105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2" name="Freeform 106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13" name="Freeform 107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7188" name="Text Box 109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9" name="Group 110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7190" name="Freeform 111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1" name="Freeform 112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2" name="Freeform 113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3" name="Freeform 114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4" name="Freeform 115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5" name="Freeform 116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6" name="Freeform 117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7" name="Freeform 118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8" name="Freeform 119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99" name="Freeform 120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00" name="Freeform 121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7176" name="Text Box 122"/>
          <p:cNvSpPr txBox="1">
            <a:spLocks noChangeArrowheads="1"/>
          </p:cNvSpPr>
          <p:nvPr/>
        </p:nvSpPr>
        <p:spPr bwMode="auto">
          <a:xfrm>
            <a:off x="609600" y="4203998"/>
            <a:ext cx="3829576" cy="67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buClr>
                <a:srgbClr val="00CC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Parallel Kernel (device)</a:t>
            </a:r>
            <a:r>
              <a:rPr lang="ar-SA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800" b="1" dirty="0">
              <a:solidFill>
                <a:srgbClr val="00CC00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ts val="450"/>
              </a:spcBef>
              <a:buClr>
                <a:srgbClr val="00CC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KernelA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&lt;&lt;&lt;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nBlk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nTid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 &gt;&gt;&gt;(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args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);</a:t>
            </a:r>
          </a:p>
        </p:txBody>
      </p:sp>
      <p:sp>
        <p:nvSpPr>
          <p:cNvPr id="7177" name="Freeform 123"/>
          <p:cNvSpPr>
            <a:spLocks/>
          </p:cNvSpPr>
          <p:nvPr/>
        </p:nvSpPr>
        <p:spPr bwMode="auto">
          <a:xfrm>
            <a:off x="6415377" y="3276600"/>
            <a:ext cx="72434" cy="77639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8" name="Text Box 124"/>
          <p:cNvSpPr txBox="1">
            <a:spLocks noChangeArrowheads="1"/>
          </p:cNvSpPr>
          <p:nvPr/>
        </p:nvSpPr>
        <p:spPr bwMode="auto">
          <a:xfrm>
            <a:off x="1387483" y="5340367"/>
            <a:ext cx="2275386" cy="31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Serial Code (host)</a:t>
            </a:r>
            <a:r>
              <a:rPr lang="ar-SA" sz="1800" b="1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800" b="1">
              <a:solidFill>
                <a:srgbClr val="3333C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9" name="Freeform 125"/>
          <p:cNvSpPr>
            <a:spLocks/>
          </p:cNvSpPr>
          <p:nvPr/>
        </p:nvSpPr>
        <p:spPr bwMode="auto">
          <a:xfrm>
            <a:off x="6415377" y="5108517"/>
            <a:ext cx="72434" cy="776391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80" name="Text Box 126"/>
          <p:cNvSpPr txBox="1">
            <a:spLocks noChangeArrowheads="1"/>
          </p:cNvSpPr>
          <p:nvPr/>
        </p:nvSpPr>
        <p:spPr bwMode="auto">
          <a:xfrm>
            <a:off x="609600" y="6048118"/>
            <a:ext cx="3829576" cy="672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buClr>
                <a:srgbClr val="00CC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Parallel Kernel (device)</a:t>
            </a:r>
            <a:r>
              <a:rPr lang="ar-SA" sz="1800" b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800" b="1">
              <a:solidFill>
                <a:srgbClr val="00CC00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ts val="450"/>
              </a:spcBef>
              <a:buClr>
                <a:srgbClr val="00CC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KernelB&lt;&lt;&lt; nBlk, nTid &gt;&gt;&gt;(args);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Από την φυσική γλώσσα στα ηλεκτρόνια</a:t>
            </a:r>
            <a:endParaRPr lang="en-US" sz="380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Natural Language (</a:t>
            </a:r>
            <a:r>
              <a:rPr lang="en-US" dirty="0" err="1" smtClean="0"/>
              <a:t>e.g</a:t>
            </a:r>
            <a:r>
              <a:rPr lang="en-US" dirty="0" smtClean="0"/>
              <a:t>, English)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Algorithm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High-Level Language (C/C++…)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Instruction Set Architecture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err="1" smtClean="0"/>
              <a:t>Microarchitecture</a:t>
            </a:r>
            <a:endParaRPr lang="en-US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Circuits</a:t>
            </a:r>
          </a:p>
          <a:p>
            <a:pPr algn="ctr">
              <a:lnSpc>
                <a:spcPct val="120000"/>
              </a:lnSpc>
              <a:buNone/>
            </a:pPr>
            <a:r>
              <a:rPr lang="en-US" dirty="0" smtClean="0"/>
              <a:t>Electrons</a:t>
            </a:r>
          </a:p>
          <a:p>
            <a:pPr algn="ctr">
              <a:lnSpc>
                <a:spcPct val="120000"/>
              </a:lnSpc>
              <a:buNone/>
            </a:pPr>
            <a:endParaRPr lang="en-US" dirty="0" smtClean="0"/>
          </a:p>
          <a:p>
            <a:pPr algn="ctr">
              <a:lnSpc>
                <a:spcPct val="120000"/>
              </a:lnSpc>
              <a:buNone/>
            </a:pPr>
            <a:endParaRPr lang="en-US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500" dirty="0" smtClean="0"/>
              <a:t>©Yale </a:t>
            </a:r>
            <a:r>
              <a:rPr lang="en-US" sz="2500" dirty="0" err="1" smtClean="0"/>
              <a:t>Patt</a:t>
            </a:r>
            <a:r>
              <a:rPr lang="en-US" sz="2500" dirty="0" smtClean="0"/>
              <a:t> and Sanjay Patel, From bits and bytes to gates and beyond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1828800" y="2133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828800" y="2638425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828800" y="31623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1828800" y="3648075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828800" y="46482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1828800" y="41529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04800" y="2933700"/>
            <a:ext cx="113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Compiler</a:t>
            </a:r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1600200" y="31623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 Waters Hardware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78098" y="2010961"/>
          <a:ext cx="6380341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3" name="Picture 3" descr="E:\Work\LOGOS\NSF NATIONAL SCIENCE FOUNDATION\nsf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32410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E:\Work\LOGOS\ncsa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2414588"/>
            <a:ext cx="6032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Users\jcissell\Desktop\univ-illinois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152775"/>
            <a:ext cx="213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047750"/>
            <a:ext cx="91995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867400"/>
            <a:ext cx="7654925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0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Αρχιτεκτονική Συνόλου Εντολών (ΑΣΕ)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Αρχιτεκτονική Συνόλου Εντολών (</a:t>
            </a:r>
            <a:r>
              <a:rPr lang="en-US" dirty="0" smtClean="0"/>
              <a:t>Instruction Set Architecture </a:t>
            </a:r>
            <a:r>
              <a:rPr lang="el-GR" dirty="0" smtClean="0"/>
              <a:t>ή </a:t>
            </a:r>
            <a:r>
              <a:rPr lang="en-US" dirty="0" smtClean="0"/>
              <a:t>ISA) </a:t>
            </a:r>
            <a:r>
              <a:rPr lang="el-GR" dirty="0" smtClean="0"/>
              <a:t>λειτουργρί ως συμβόλαιο μεταξύ του υλικού και του λογισμικού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l-GR" dirty="0" smtClean="0"/>
              <a:t>Όπως υποδηλώνει και το όνομα, είναι ένα σύνολο εντολών που μπορεί να εκτελέσει το υλικό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πρόγραμμα στο επίπεδο ΑΣΕ</a:t>
            </a: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Ένα πρόγραμμα είναι ένα σύνολο εντολών αποθηκευμένο στην μνήμη, το οποί μπορεί να διαβαστεί, να ερμηνευτεί (</a:t>
            </a:r>
            <a:r>
              <a:rPr lang="en-US" dirty="0" smtClean="0"/>
              <a:t>interpreted) </a:t>
            </a:r>
            <a:r>
              <a:rPr lang="el-GR" dirty="0" smtClean="0"/>
              <a:t>και να εκτελεστεί από το υλικό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l-GR" dirty="0" smtClean="0"/>
              <a:t>Οι εντολές του προγράμματος επιδρούν σε δεδομένα που είναι αποθηκευμένα στην μνήμη ή που παρέχονται από συσκευές Εισόδου/Εξόδου.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μοντέλο </a:t>
            </a:r>
            <a:r>
              <a:rPr lang="en-US" dirty="0" smtClean="0"/>
              <a:t>Von-Neumann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276600" y="1600200"/>
            <a:ext cx="2286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124200" y="2971800"/>
            <a:ext cx="2590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286000" y="5029200"/>
            <a:ext cx="4191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Control Unit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324600" y="1752600"/>
            <a:ext cx="91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I/O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29000" y="3886200"/>
            <a:ext cx="1066800" cy="533400"/>
            <a:chOff x="528" y="2688"/>
            <a:chExt cx="672" cy="336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11289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0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1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2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3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4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5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624" y="2736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ALU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00600" y="3505200"/>
            <a:ext cx="685800" cy="990600"/>
            <a:chOff x="720" y="1632"/>
            <a:chExt cx="432" cy="624"/>
          </a:xfrm>
        </p:grpSpPr>
        <p:sp>
          <p:nvSpPr>
            <p:cNvPr id="11285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86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4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Reg</a:t>
              </a:r>
            </a:p>
            <a:p>
              <a:r>
                <a:rPr lang="en-US"/>
                <a:t>File</a:t>
              </a:r>
            </a:p>
          </p:txBody>
        </p:sp>
      </p:grpSp>
      <p:sp>
        <p:nvSpPr>
          <p:cNvPr id="11275" name="Rectangle 30"/>
          <p:cNvSpPr>
            <a:spLocks noChangeArrowheads="1"/>
          </p:cNvSpPr>
          <p:nvPr/>
        </p:nvSpPr>
        <p:spPr bwMode="auto">
          <a:xfrm>
            <a:off x="2971800" y="5562600"/>
            <a:ext cx="914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11276" name="Rectangle 31"/>
          <p:cNvSpPr>
            <a:spLocks noChangeArrowheads="1"/>
          </p:cNvSpPr>
          <p:nvPr/>
        </p:nvSpPr>
        <p:spPr bwMode="auto">
          <a:xfrm>
            <a:off x="4953000" y="5562600"/>
            <a:ext cx="914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IR</a:t>
            </a:r>
          </a:p>
        </p:txBody>
      </p:sp>
      <p:cxnSp>
        <p:nvCxnSpPr>
          <p:cNvPr id="11277" name="AutoShape 35"/>
          <p:cNvCxnSpPr>
            <a:cxnSpLocks noChangeShapeType="1"/>
          </p:cNvCxnSpPr>
          <p:nvPr/>
        </p:nvCxnSpPr>
        <p:spPr bwMode="auto">
          <a:xfrm rot="-5400000">
            <a:off x="1752600" y="3505200"/>
            <a:ext cx="2514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1278" name="Line 37"/>
          <p:cNvSpPr>
            <a:spLocks noChangeShapeType="1"/>
          </p:cNvSpPr>
          <p:nvPr/>
        </p:nvSpPr>
        <p:spPr bwMode="auto">
          <a:xfrm flipV="1">
            <a:off x="4343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79" name="Line 38"/>
          <p:cNvSpPr>
            <a:spLocks noChangeShapeType="1"/>
          </p:cNvSpPr>
          <p:nvPr/>
        </p:nvSpPr>
        <p:spPr bwMode="auto">
          <a:xfrm flipV="1">
            <a:off x="38862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80" name="Line 39"/>
          <p:cNvSpPr>
            <a:spLocks noChangeShapeType="1"/>
          </p:cNvSpPr>
          <p:nvPr/>
        </p:nvSpPr>
        <p:spPr bwMode="auto">
          <a:xfrm>
            <a:off x="4800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81" name="Line 40"/>
          <p:cNvSpPr>
            <a:spLocks noChangeShapeType="1"/>
          </p:cNvSpPr>
          <p:nvPr/>
        </p:nvSpPr>
        <p:spPr bwMode="auto">
          <a:xfrm>
            <a:off x="5562600" y="198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82" name="Line 41"/>
          <p:cNvSpPr>
            <a:spLocks noChangeShapeType="1"/>
          </p:cNvSpPr>
          <p:nvPr/>
        </p:nvSpPr>
        <p:spPr bwMode="auto">
          <a:xfrm flipH="1">
            <a:off x="5562600" y="228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cxnSp>
        <p:nvCxnSpPr>
          <p:cNvPr id="11283" name="AutoShape 44"/>
          <p:cNvCxnSpPr>
            <a:cxnSpLocks noChangeShapeType="1"/>
          </p:cNvCxnSpPr>
          <p:nvPr/>
        </p:nvCxnSpPr>
        <p:spPr bwMode="auto">
          <a:xfrm rot="-5400000">
            <a:off x="5143500" y="3848100"/>
            <a:ext cx="2057400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1284" name="Text Box 46"/>
          <p:cNvSpPr txBox="1">
            <a:spLocks noChangeArrowheads="1"/>
          </p:cNvSpPr>
          <p:nvPr/>
        </p:nvSpPr>
        <p:spPr bwMode="auto">
          <a:xfrm>
            <a:off x="3200400" y="3048000"/>
            <a:ext cx="212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Processing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Πίνακες Παράλληλων Νημάτων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Arrays of Parallel Threads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3622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Μια συνάρτηση πυρήνα της </a:t>
            </a:r>
            <a:r>
              <a:rPr lang="en-US" dirty="0" smtClean="0"/>
              <a:t>CUDA (CUDA kernel) </a:t>
            </a:r>
            <a:r>
              <a:rPr lang="el-GR" dirty="0" smtClean="0"/>
              <a:t>εκτελείται από ένα πλέγμα (ή πίνακα) νημάτων</a:t>
            </a:r>
            <a:endParaRPr lang="en-US" dirty="0" smtClean="0"/>
          </a:p>
          <a:p>
            <a:pPr lvl="1"/>
            <a:r>
              <a:rPr lang="el-GR" dirty="0" smtClean="0"/>
              <a:t>Όλα τα νήματα του πλέγματος εκτελούν την ίδια συνάρτηση πυρήνα</a:t>
            </a:r>
            <a:r>
              <a:rPr lang="en-US" dirty="0" smtClean="0"/>
              <a:t> (SPMD)‏</a:t>
            </a:r>
          </a:p>
          <a:p>
            <a:pPr lvl="1"/>
            <a:r>
              <a:rPr lang="el-GR" dirty="0" smtClean="0"/>
              <a:t>Κάθε νήμα έχει έναν δείκτη (ακέραιο) τον οποίο χρησιμοποιεί για να υπολογίζει θέσεις μνήμης και να παίρνει αποφάσεις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6629400" y="6457950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83CEAB-B420-4BE5-A8DF-91FF1F7497CA}" type="slidenum">
              <a:rPr lang="en-US" sz="1400">
                <a:solidFill>
                  <a:srgbClr val="000000"/>
                </a:solidFill>
                <a:latin typeface="Arial" charset="0"/>
              </a:rPr>
              <a:pPr algn="r"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Freeform 26"/>
          <p:cNvSpPr>
            <a:spLocks/>
          </p:cNvSpPr>
          <p:nvPr/>
        </p:nvSpPr>
        <p:spPr bwMode="auto">
          <a:xfrm>
            <a:off x="3429000" y="4333875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Freeform 27"/>
          <p:cNvSpPr>
            <a:spLocks/>
          </p:cNvSpPr>
          <p:nvPr/>
        </p:nvSpPr>
        <p:spPr bwMode="auto">
          <a:xfrm>
            <a:off x="3810000" y="4333875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6" name="Freeform 28"/>
          <p:cNvSpPr>
            <a:spLocks/>
          </p:cNvSpPr>
          <p:nvPr/>
        </p:nvSpPr>
        <p:spPr bwMode="auto">
          <a:xfrm>
            <a:off x="4114800" y="4333875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Freeform 29"/>
          <p:cNvSpPr>
            <a:spLocks/>
          </p:cNvSpPr>
          <p:nvPr/>
        </p:nvSpPr>
        <p:spPr bwMode="auto">
          <a:xfrm>
            <a:off x="4419600" y="4333875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Freeform 30"/>
          <p:cNvSpPr>
            <a:spLocks/>
          </p:cNvSpPr>
          <p:nvPr/>
        </p:nvSpPr>
        <p:spPr bwMode="auto">
          <a:xfrm>
            <a:off x="5562600" y="4333875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9" name="Freeform 33"/>
          <p:cNvSpPr>
            <a:spLocks/>
          </p:cNvSpPr>
          <p:nvPr/>
        </p:nvSpPr>
        <p:spPr bwMode="auto">
          <a:xfrm>
            <a:off x="5257800" y="4333875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3200400" y="4867275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C_d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</a:t>
            </a:r>
            <a:r>
              <a:rPr lang="en-US" sz="1600" dirty="0" err="1">
                <a:solidFill>
                  <a:schemeClr val="tx1"/>
                </a:solidFill>
              </a:rPr>
              <a:t>A_d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</a:t>
            </a:r>
            <a:r>
              <a:rPr lang="en-US" sz="1600" dirty="0" err="1">
                <a:solidFill>
                  <a:schemeClr val="tx1"/>
                </a:solidFill>
              </a:rPr>
              <a:t>B_d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4724400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00400" y="3952875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33800" y="3952875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67200" y="3952875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53000" y="3952875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86400" y="3952875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2307" name="TextBox 22"/>
          <p:cNvSpPr txBox="1">
            <a:spLocks noChangeArrowheads="1"/>
          </p:cNvSpPr>
          <p:nvPr/>
        </p:nvSpPr>
        <p:spPr bwMode="auto">
          <a:xfrm>
            <a:off x="4724400" y="6162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Μπλοκ νημάτων (</a:t>
            </a:r>
            <a:r>
              <a:rPr lang="en-US" dirty="0" smtClean="0"/>
              <a:t>Thread Blocks</a:t>
            </a:r>
            <a:r>
              <a:rPr lang="el-GR" dirty="0" smtClean="0"/>
              <a:t>)</a:t>
            </a:r>
            <a:r>
              <a:rPr lang="en-US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Κλιμακώσιμη συνεργασία</a:t>
            </a:r>
            <a:endParaRPr lang="en-US" dirty="0" smtClean="0"/>
          </a:p>
        </p:txBody>
      </p:sp>
      <p:sp>
        <p:nvSpPr>
          <p:cNvPr id="13317" name="Rectangle 4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Διαίρεση πίνακα νημάτων σε περισσότερα μπλοκ</a:t>
            </a:r>
            <a:endParaRPr lang="en-US" dirty="0" smtClean="0"/>
          </a:p>
          <a:p>
            <a:pPr lvl="1"/>
            <a:r>
              <a:rPr lang="el-GR" dirty="0" smtClean="0"/>
              <a:t>Νήματα στο ίδιο μπλοκ συνεργάζονται μέσω κοινής μνήμης, ατομικών εντολών και φραγμάτων </a:t>
            </a:r>
            <a:r>
              <a:rPr lang="en-US" dirty="0" smtClean="0"/>
              <a:t>(barriers)</a:t>
            </a:r>
          </a:p>
          <a:p>
            <a:pPr lvl="1"/>
            <a:r>
              <a:rPr lang="el-GR" dirty="0" smtClean="0"/>
              <a:t>Νήματα σε διαφορετικά μπλοκ δεν συνεργάζονται</a:t>
            </a:r>
            <a:endParaRPr lang="en-US" dirty="0" smtClean="0"/>
          </a:p>
        </p:txBody>
      </p:sp>
      <p:sp>
        <p:nvSpPr>
          <p:cNvPr id="13318" name="Freeform 26"/>
          <p:cNvSpPr>
            <a:spLocks/>
          </p:cNvSpPr>
          <p:nvPr/>
        </p:nvSpPr>
        <p:spPr bwMode="auto">
          <a:xfrm>
            <a:off x="2286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9" name="Freeform 27"/>
          <p:cNvSpPr>
            <a:spLocks/>
          </p:cNvSpPr>
          <p:nvPr/>
        </p:nvSpPr>
        <p:spPr bwMode="auto">
          <a:xfrm>
            <a:off x="6096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0" name="Freeform 28"/>
          <p:cNvSpPr>
            <a:spLocks/>
          </p:cNvSpPr>
          <p:nvPr/>
        </p:nvSpPr>
        <p:spPr bwMode="auto">
          <a:xfrm>
            <a:off x="9144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1" name="Freeform 29"/>
          <p:cNvSpPr>
            <a:spLocks/>
          </p:cNvSpPr>
          <p:nvPr/>
        </p:nvSpPr>
        <p:spPr bwMode="auto">
          <a:xfrm>
            <a:off x="1219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2" name="Freeform 30"/>
          <p:cNvSpPr>
            <a:spLocks/>
          </p:cNvSpPr>
          <p:nvPr/>
        </p:nvSpPr>
        <p:spPr bwMode="auto">
          <a:xfrm>
            <a:off x="2362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3" name="Freeform 33"/>
          <p:cNvSpPr>
            <a:spLocks/>
          </p:cNvSpPr>
          <p:nvPr/>
        </p:nvSpPr>
        <p:spPr bwMode="auto">
          <a:xfrm>
            <a:off x="20574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" name="Rectangle 110"/>
          <p:cNvSpPr/>
          <p:nvPr/>
        </p:nvSpPr>
        <p:spPr>
          <a:xfrm>
            <a:off x="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C_d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</a:t>
            </a:r>
            <a:r>
              <a:rPr lang="en-US" sz="1600" dirty="0" err="1">
                <a:solidFill>
                  <a:schemeClr val="tx1"/>
                </a:solidFill>
              </a:rPr>
              <a:t>A_d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</a:t>
            </a:r>
            <a:r>
              <a:rPr lang="en-US" sz="1600" dirty="0" err="1">
                <a:solidFill>
                  <a:schemeClr val="tx1"/>
                </a:solidFill>
              </a:rPr>
              <a:t>B_d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1524000" y="4191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066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52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2860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31" name="TextBox 14"/>
          <p:cNvSpPr txBox="1">
            <a:spLocks noChangeArrowheads="1"/>
          </p:cNvSpPr>
          <p:nvPr/>
        </p:nvSpPr>
        <p:spPr bwMode="auto">
          <a:xfrm>
            <a:off x="0" y="35052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/>
              <a:t>Thread Block 0</a:t>
            </a:r>
          </a:p>
        </p:txBody>
      </p:sp>
      <p:sp>
        <p:nvSpPr>
          <p:cNvPr id="13332" name="Freeform 26"/>
          <p:cNvSpPr>
            <a:spLocks/>
          </p:cNvSpPr>
          <p:nvPr/>
        </p:nvSpPr>
        <p:spPr bwMode="auto">
          <a:xfrm>
            <a:off x="32004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3" name="Freeform 27"/>
          <p:cNvSpPr>
            <a:spLocks/>
          </p:cNvSpPr>
          <p:nvPr/>
        </p:nvSpPr>
        <p:spPr bwMode="auto">
          <a:xfrm>
            <a:off x="35814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4" name="Freeform 28"/>
          <p:cNvSpPr>
            <a:spLocks/>
          </p:cNvSpPr>
          <p:nvPr/>
        </p:nvSpPr>
        <p:spPr bwMode="auto">
          <a:xfrm>
            <a:off x="38862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5" name="Freeform 29"/>
          <p:cNvSpPr>
            <a:spLocks/>
          </p:cNvSpPr>
          <p:nvPr/>
        </p:nvSpPr>
        <p:spPr bwMode="auto">
          <a:xfrm>
            <a:off x="4191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6" name="Freeform 30"/>
          <p:cNvSpPr>
            <a:spLocks/>
          </p:cNvSpPr>
          <p:nvPr/>
        </p:nvSpPr>
        <p:spPr bwMode="auto">
          <a:xfrm>
            <a:off x="5334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7" name="Freeform 33"/>
          <p:cNvSpPr>
            <a:spLocks/>
          </p:cNvSpPr>
          <p:nvPr/>
        </p:nvSpPr>
        <p:spPr bwMode="auto">
          <a:xfrm>
            <a:off x="5029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38" name="TextBox 22"/>
          <p:cNvSpPr txBox="1">
            <a:spLocks noChangeArrowheads="1"/>
          </p:cNvSpPr>
          <p:nvPr/>
        </p:nvSpPr>
        <p:spPr bwMode="auto">
          <a:xfrm>
            <a:off x="4495800" y="4191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5052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038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724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57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43" name="TextBox 32"/>
          <p:cNvSpPr txBox="1">
            <a:spLocks noChangeArrowheads="1"/>
          </p:cNvSpPr>
          <p:nvPr/>
        </p:nvSpPr>
        <p:spPr bwMode="auto">
          <a:xfrm>
            <a:off x="2971800" y="35052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/>
              <a:t>Thread Block 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971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97180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C_d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</a:t>
            </a:r>
            <a:r>
              <a:rPr lang="en-US" sz="1600" dirty="0" err="1">
                <a:solidFill>
                  <a:schemeClr val="tx1"/>
                </a:solidFill>
              </a:rPr>
              <a:t>A_d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</a:t>
            </a:r>
            <a:r>
              <a:rPr lang="en-US" sz="1600" dirty="0" err="1">
                <a:solidFill>
                  <a:schemeClr val="tx1"/>
                </a:solidFill>
              </a:rPr>
              <a:t>B_d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46" name="Freeform 26"/>
          <p:cNvSpPr>
            <a:spLocks/>
          </p:cNvSpPr>
          <p:nvPr/>
        </p:nvSpPr>
        <p:spPr bwMode="auto">
          <a:xfrm>
            <a:off x="6553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47" name="Freeform 27"/>
          <p:cNvSpPr>
            <a:spLocks/>
          </p:cNvSpPr>
          <p:nvPr/>
        </p:nvSpPr>
        <p:spPr bwMode="auto">
          <a:xfrm>
            <a:off x="69342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48" name="Freeform 28"/>
          <p:cNvSpPr>
            <a:spLocks/>
          </p:cNvSpPr>
          <p:nvPr/>
        </p:nvSpPr>
        <p:spPr bwMode="auto">
          <a:xfrm>
            <a:off x="72390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49" name="Freeform 29"/>
          <p:cNvSpPr>
            <a:spLocks/>
          </p:cNvSpPr>
          <p:nvPr/>
        </p:nvSpPr>
        <p:spPr bwMode="auto">
          <a:xfrm>
            <a:off x="75438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0" name="Freeform 30"/>
          <p:cNvSpPr>
            <a:spLocks/>
          </p:cNvSpPr>
          <p:nvPr/>
        </p:nvSpPr>
        <p:spPr bwMode="auto">
          <a:xfrm>
            <a:off x="86868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1" name="Freeform 33"/>
          <p:cNvSpPr>
            <a:spLocks/>
          </p:cNvSpPr>
          <p:nvPr/>
        </p:nvSpPr>
        <p:spPr bwMode="auto">
          <a:xfrm>
            <a:off x="8382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52" name="TextBox 41"/>
          <p:cNvSpPr txBox="1">
            <a:spLocks noChangeArrowheads="1"/>
          </p:cNvSpPr>
          <p:nvPr/>
        </p:nvSpPr>
        <p:spPr bwMode="auto">
          <a:xfrm>
            <a:off x="7848600" y="4191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8580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391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0772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610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57" name="TextBox 46"/>
          <p:cNvSpPr txBox="1">
            <a:spLocks noChangeArrowheads="1"/>
          </p:cNvSpPr>
          <p:nvPr/>
        </p:nvSpPr>
        <p:spPr bwMode="auto">
          <a:xfrm>
            <a:off x="6324600" y="3505200"/>
            <a:ext cx="28035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/>
              <a:t>Thread Block </a:t>
            </a:r>
            <a:r>
              <a:rPr lang="en-US" sz="2300" dirty="0" smtClean="0"/>
              <a:t>N</a:t>
            </a:r>
            <a:r>
              <a:rPr lang="el-GR" sz="2300" dirty="0" smtClean="0"/>
              <a:t>-</a:t>
            </a:r>
            <a:r>
              <a:rPr lang="en-US" sz="2300" dirty="0" smtClean="0"/>
              <a:t>1</a:t>
            </a:r>
            <a:endParaRPr lang="en-US" sz="2300" dirty="0"/>
          </a:p>
        </p:txBody>
      </p:sp>
      <p:sp>
        <p:nvSpPr>
          <p:cNvPr id="145" name="Rectangle 144"/>
          <p:cNvSpPr/>
          <p:nvPr/>
        </p:nvSpPr>
        <p:spPr>
          <a:xfrm>
            <a:off x="6324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32460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C_d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</a:t>
            </a:r>
            <a:r>
              <a:rPr lang="en-US" sz="1600" dirty="0" err="1">
                <a:solidFill>
                  <a:schemeClr val="tx1"/>
                </a:solidFill>
              </a:rPr>
              <a:t>A_d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</a:t>
            </a:r>
            <a:r>
              <a:rPr lang="en-US" sz="1600" dirty="0" err="1">
                <a:solidFill>
                  <a:schemeClr val="tx1"/>
                </a:solidFill>
              </a:rPr>
              <a:t>B_d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60" name="TextBox 22"/>
          <p:cNvSpPr txBox="1">
            <a:spLocks noChangeArrowheads="1"/>
          </p:cNvSpPr>
          <p:nvPr/>
        </p:nvSpPr>
        <p:spPr bwMode="auto">
          <a:xfrm>
            <a:off x="5867400" y="50292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3361" name="TextBox 22"/>
          <p:cNvSpPr txBox="1">
            <a:spLocks noChangeArrowheads="1"/>
          </p:cNvSpPr>
          <p:nvPr/>
        </p:nvSpPr>
        <p:spPr bwMode="auto">
          <a:xfrm>
            <a:off x="4572000" y="6096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3362" name="TextBox 22"/>
          <p:cNvSpPr txBox="1">
            <a:spLocks noChangeArrowheads="1"/>
          </p:cNvSpPr>
          <p:nvPr/>
        </p:nvSpPr>
        <p:spPr bwMode="auto">
          <a:xfrm>
            <a:off x="1524000" y="6096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13363" name="TextBox 22"/>
          <p:cNvSpPr txBox="1">
            <a:spLocks noChangeArrowheads="1"/>
          </p:cNvSpPr>
          <p:nvPr/>
        </p:nvSpPr>
        <p:spPr bwMode="auto">
          <a:xfrm>
            <a:off x="7848600" y="6096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blockIdx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threadIdx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Κάθε νήμα χρησιμοποιεί δείκτες για να αποφασίσει πάνω σε ποια δεδομένα θα επενεργήσει</a:t>
            </a:r>
            <a:endParaRPr lang="en-US" dirty="0" smtClean="0"/>
          </a:p>
          <a:p>
            <a:pPr lvl="1"/>
            <a:r>
              <a:rPr lang="en-US" dirty="0" err="1" smtClean="0"/>
              <a:t>blockIdx</a:t>
            </a:r>
            <a:r>
              <a:rPr lang="en-US" dirty="0" smtClean="0"/>
              <a:t>: 1D, 2D</a:t>
            </a:r>
            <a:r>
              <a:rPr lang="el-GR" dirty="0" smtClean="0"/>
              <a:t> ή</a:t>
            </a:r>
            <a:r>
              <a:rPr lang="en-US" dirty="0" smtClean="0"/>
              <a:t> 3D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(CUDA 4.0)</a:t>
            </a:r>
          </a:p>
          <a:p>
            <a:pPr lvl="1"/>
            <a:r>
              <a:rPr lang="en-US" dirty="0" err="1" smtClean="0"/>
              <a:t>threadIdx</a:t>
            </a:r>
            <a:r>
              <a:rPr lang="en-US" dirty="0" smtClean="0"/>
              <a:t>: 1D, 2D</a:t>
            </a:r>
            <a:r>
              <a:rPr lang="el-GR" dirty="0" smtClean="0"/>
              <a:t> ή</a:t>
            </a:r>
            <a:r>
              <a:rPr lang="en-US" dirty="0" smtClean="0"/>
              <a:t> 3D </a:t>
            </a:r>
          </a:p>
          <a:p>
            <a:endParaRPr lang="en-US" dirty="0" smtClean="0"/>
          </a:p>
          <a:p>
            <a:r>
              <a:rPr lang="el-GR" dirty="0" smtClean="0"/>
              <a:t>Απλοποιεί την διευθυνσιοδότηση της μνήμης όταν επεξεργάζονται δεδομένα σε πολυδιάστατους χώρους</a:t>
            </a:r>
            <a:endParaRPr lang="en-US" dirty="0" smtClean="0"/>
          </a:p>
          <a:p>
            <a:pPr lvl="1"/>
            <a:r>
              <a:rPr lang="el-GR" dirty="0" smtClean="0"/>
              <a:t>Επεξεργασία εικόνα</a:t>
            </a:r>
            <a:endParaRPr lang="en-US" dirty="0" smtClean="0"/>
          </a:p>
          <a:p>
            <a:pPr lvl="1"/>
            <a:r>
              <a:rPr lang="el-GR" dirty="0" smtClean="0"/>
              <a:t>Επίλυση διαφορικών εξισώσεων σε τρισδιάστατα αντικείμενα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521" t="4762" r="16340" b="19048"/>
          <a:stretch>
            <a:fillRect/>
          </a:stretch>
        </p:blipFill>
        <p:spPr>
          <a:xfrm>
            <a:off x="4356100" y="1600200"/>
            <a:ext cx="4711700" cy="4267200"/>
          </a:xfr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733800" y="2743200"/>
            <a:ext cx="25146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810000" y="3429000"/>
            <a:ext cx="19050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A[0]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0" y="19812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vector  A</a:t>
            </a:r>
          </a:p>
        </p:txBody>
      </p:sp>
      <p:sp>
        <p:nvSpPr>
          <p:cNvPr id="15364" name="TextBox 22"/>
          <p:cNvSpPr txBox="1">
            <a:spLocks noChangeArrowheads="1"/>
          </p:cNvSpPr>
          <p:nvPr/>
        </p:nvSpPr>
        <p:spPr bwMode="auto">
          <a:xfrm>
            <a:off x="0" y="30480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vector  B</a:t>
            </a:r>
          </a:p>
        </p:txBody>
      </p:sp>
      <p:sp>
        <p:nvSpPr>
          <p:cNvPr id="15365" name="TextBox 23"/>
          <p:cNvSpPr txBox="1">
            <a:spLocks noChangeArrowheads="1"/>
          </p:cNvSpPr>
          <p:nvPr/>
        </p:nvSpPr>
        <p:spPr bwMode="auto">
          <a:xfrm>
            <a:off x="0" y="51054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vector 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46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A[1]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52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A[2]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A[3]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A[4]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76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A[N-1]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B[0]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46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B[1]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052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B[2]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958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B[3]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6705600" y="23622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B[4]</a:t>
            </a:r>
          </a:p>
        </p:txBody>
      </p:sp>
      <p:sp>
        <p:nvSpPr>
          <p:cNvPr id="15377" name="TextBox 35"/>
          <p:cNvSpPr txBox="1">
            <a:spLocks noChangeArrowheads="1"/>
          </p:cNvSpPr>
          <p:nvPr/>
        </p:nvSpPr>
        <p:spPr bwMode="auto">
          <a:xfrm>
            <a:off x="6705600" y="32766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676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B[N-1]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C[0]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146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C[1]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2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C[2]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958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C[3]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864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C[4]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C[N-1]</a:t>
            </a:r>
          </a:p>
        </p:txBody>
      </p:sp>
      <p:sp>
        <p:nvSpPr>
          <p:cNvPr id="15385" name="TextBox 43"/>
          <p:cNvSpPr txBox="1">
            <a:spLocks noChangeArrowheads="1"/>
          </p:cNvSpPr>
          <p:nvPr/>
        </p:nvSpPr>
        <p:spPr bwMode="auto">
          <a:xfrm>
            <a:off x="6705600" y="52578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…</a:t>
            </a:r>
          </a:p>
        </p:txBody>
      </p:sp>
      <p:sp>
        <p:nvSpPr>
          <p:cNvPr id="45" name="Oval 44"/>
          <p:cNvSpPr/>
          <p:nvPr/>
        </p:nvSpPr>
        <p:spPr>
          <a:xfrm>
            <a:off x="17526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47" name="Straight Arrow Connector 46"/>
          <p:cNvCxnSpPr>
            <a:endCxn id="45" idx="1"/>
          </p:cNvCxnSpPr>
          <p:nvPr/>
        </p:nvCxnSpPr>
        <p:spPr>
          <a:xfrm rot="16200000" flipH="1">
            <a:off x="11049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5" idx="7"/>
          </p:cNvCxnSpPr>
          <p:nvPr/>
        </p:nvCxnSpPr>
        <p:spPr>
          <a:xfrm rot="5400000">
            <a:off x="19796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4"/>
            <a:endCxn id="38" idx="0"/>
          </p:cNvCxnSpPr>
          <p:nvPr/>
        </p:nvCxnSpPr>
        <p:spPr>
          <a:xfrm rot="5400000">
            <a:off x="18288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432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rot="16200000" flipH="1">
            <a:off x="20955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2" idx="7"/>
          </p:cNvCxnSpPr>
          <p:nvPr/>
        </p:nvCxnSpPr>
        <p:spPr>
          <a:xfrm rot="5400000">
            <a:off x="29702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4"/>
          </p:cNvCxnSpPr>
          <p:nvPr/>
        </p:nvCxnSpPr>
        <p:spPr>
          <a:xfrm rot="5400000">
            <a:off x="28194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338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57" name="Straight Arrow Connector 56"/>
          <p:cNvCxnSpPr>
            <a:endCxn id="56" idx="1"/>
          </p:cNvCxnSpPr>
          <p:nvPr/>
        </p:nvCxnSpPr>
        <p:spPr>
          <a:xfrm rot="16200000" flipH="1">
            <a:off x="30861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6" idx="7"/>
          </p:cNvCxnSpPr>
          <p:nvPr/>
        </p:nvCxnSpPr>
        <p:spPr>
          <a:xfrm rot="5400000">
            <a:off x="39608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4"/>
          </p:cNvCxnSpPr>
          <p:nvPr/>
        </p:nvCxnSpPr>
        <p:spPr>
          <a:xfrm rot="5400000">
            <a:off x="38100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7244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>
          <a:xfrm rot="16200000" flipH="1">
            <a:off x="40767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0" idx="7"/>
          </p:cNvCxnSpPr>
          <p:nvPr/>
        </p:nvCxnSpPr>
        <p:spPr>
          <a:xfrm rot="5400000">
            <a:off x="49514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4"/>
          </p:cNvCxnSpPr>
          <p:nvPr/>
        </p:nvCxnSpPr>
        <p:spPr>
          <a:xfrm rot="5400000">
            <a:off x="48006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7150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5" name="Straight Arrow Connector 64"/>
          <p:cNvCxnSpPr>
            <a:endCxn id="64" idx="1"/>
          </p:cNvCxnSpPr>
          <p:nvPr/>
        </p:nvCxnSpPr>
        <p:spPr>
          <a:xfrm rot="16200000" flipH="1">
            <a:off x="50673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4" idx="7"/>
          </p:cNvCxnSpPr>
          <p:nvPr/>
        </p:nvCxnSpPr>
        <p:spPr>
          <a:xfrm rot="5400000">
            <a:off x="59420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</p:cNvCxnSpPr>
          <p:nvPr/>
        </p:nvCxnSpPr>
        <p:spPr>
          <a:xfrm rot="5400000">
            <a:off x="57912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6962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9" name="Straight Arrow Connector 68"/>
          <p:cNvCxnSpPr>
            <a:endCxn id="68" idx="1"/>
          </p:cNvCxnSpPr>
          <p:nvPr/>
        </p:nvCxnSpPr>
        <p:spPr>
          <a:xfrm rot="16200000" flipH="1">
            <a:off x="70485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8" idx="7"/>
          </p:cNvCxnSpPr>
          <p:nvPr/>
        </p:nvCxnSpPr>
        <p:spPr>
          <a:xfrm rot="5400000">
            <a:off x="79232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</p:cNvCxnSpPr>
          <p:nvPr/>
        </p:nvCxnSpPr>
        <p:spPr>
          <a:xfrm rot="5400000">
            <a:off x="77724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0" name="Title 7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Πρόσθεση διανυσμάτων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Πρόσθεση διανυσμάτων – Κώδικας </a:t>
            </a:r>
            <a:r>
              <a:rPr lang="en-US" dirty="0" smtClean="0"/>
              <a:t>C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// Compute vector sum C = A+B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vecAdd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(float* A, float* B, float* C,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n;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C[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 = A[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 + B[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main()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	// Memory allocation for 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A_h</a:t>
            </a: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B_h</a:t>
            </a: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and 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C_h</a:t>
            </a:r>
            <a:endParaRPr lang="en-US" b="1" dirty="0" smtClean="0">
              <a:solidFill>
                <a:srgbClr val="3333CC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	// I/O to read 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A_h</a:t>
            </a: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B_h</a:t>
            </a:r>
            <a:r>
              <a:rPr lang="en-US" b="1" dirty="0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, N elements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  …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vecAdd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A_h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B_h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C_h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, N);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2819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2209800"/>
            <a:ext cx="1676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919279" y="2286000"/>
            <a:ext cx="159851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 dirty="0"/>
              <a:t>Host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2819400"/>
            <a:ext cx="1066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GPU</a:t>
            </a:r>
          </a:p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Part </a:t>
            </a: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2209800"/>
            <a:ext cx="1676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760889" y="2286000"/>
            <a:ext cx="182934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 dirty="0"/>
              <a:t>Device Memory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6096000" y="1752600"/>
            <a:ext cx="12954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7162800" y="1524000"/>
            <a:ext cx="82266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/>
              <a:t>Part 1</a:t>
            </a:r>
          </a:p>
        </p:txBody>
      </p:sp>
      <p:sp>
        <p:nvSpPr>
          <p:cNvPr id="11" name="Curved Up Arrow 10"/>
          <p:cNvSpPr/>
          <p:nvPr/>
        </p:nvSpPr>
        <p:spPr>
          <a:xfrm flipH="1">
            <a:off x="6096000" y="3657600"/>
            <a:ext cx="12954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6368714" y="4114800"/>
            <a:ext cx="82266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/>
              <a:t>Part 3</a:t>
            </a:r>
          </a:p>
        </p:txBody>
      </p:sp>
      <p:sp>
        <p:nvSpPr>
          <p:cNvPr id="17421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Πρόσθεση διανυσμάτων σε ετερογενές σύστημα – Κώδικας στον </a:t>
            </a:r>
            <a:r>
              <a:rPr lang="en-US" sz="3800" dirty="0" smtClean="0"/>
              <a:t>host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cuda.h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vecAdd</a:t>
            </a:r>
            <a:r>
              <a:rPr lang="en-US" dirty="0" smtClean="0"/>
              <a:t>(float* A, float* B, float* C, </a:t>
            </a:r>
            <a:r>
              <a:rPr lang="en-US" dirty="0" err="1" smtClean="0"/>
              <a:t>int</a:t>
            </a:r>
            <a:r>
              <a:rPr lang="en-US" dirty="0" smtClean="0"/>
              <a:t> n)‏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size = n* </a:t>
            </a:r>
            <a:r>
              <a:rPr lang="en-US" dirty="0" err="1" smtClean="0"/>
              <a:t>sizeof</a:t>
            </a:r>
            <a:r>
              <a:rPr lang="en-US" dirty="0" smtClean="0"/>
              <a:t>(float); </a:t>
            </a:r>
          </a:p>
          <a:p>
            <a:pPr>
              <a:buNone/>
            </a:pPr>
            <a:r>
              <a:rPr lang="en-US" dirty="0" smtClean="0"/>
              <a:t>   float* </a:t>
            </a:r>
            <a:r>
              <a:rPr lang="en-US" dirty="0" err="1" smtClean="0"/>
              <a:t>A_d</a:t>
            </a:r>
            <a:r>
              <a:rPr lang="en-US" dirty="0" smtClean="0"/>
              <a:t>, </a:t>
            </a:r>
            <a:r>
              <a:rPr lang="en-US" dirty="0" err="1" smtClean="0"/>
              <a:t>B_d</a:t>
            </a:r>
            <a:r>
              <a:rPr lang="en-US" dirty="0" smtClean="0"/>
              <a:t>, </a:t>
            </a:r>
            <a:r>
              <a:rPr lang="en-US" dirty="0" err="1" smtClean="0"/>
              <a:t>C_d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…</a:t>
            </a:r>
          </a:p>
          <a:p>
            <a:pPr>
              <a:buNone/>
            </a:pPr>
            <a:r>
              <a:rPr lang="en-US" dirty="0" smtClean="0"/>
              <a:t>1. // Allocate device memory for A, B, and C</a:t>
            </a:r>
          </a:p>
          <a:p>
            <a:pPr>
              <a:buNone/>
            </a:pPr>
            <a:r>
              <a:rPr lang="en-US" dirty="0" smtClean="0"/>
              <a:t>    // copy A and B to device memory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2. // Kernel launch code – to have the device</a:t>
            </a:r>
          </a:p>
          <a:p>
            <a:pPr>
              <a:buNone/>
            </a:pPr>
            <a:r>
              <a:rPr lang="en-US" dirty="0" smtClean="0"/>
              <a:t>    // to perform the actual vector addition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// copy C from the device memory</a:t>
            </a:r>
          </a:p>
          <a:p>
            <a:pPr>
              <a:buNone/>
            </a:pPr>
            <a:r>
              <a:rPr lang="en-US" dirty="0" smtClean="0"/>
              <a:t>    // Free device vectors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Μερική επισκόπηση της μνήμης στην </a:t>
            </a:r>
            <a:r>
              <a:rPr lang="en-US" dirty="0" smtClean="0"/>
              <a:t>CUDA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κώδικας στο </a:t>
            </a:r>
            <a:r>
              <a:rPr lang="en-US" dirty="0" smtClean="0"/>
              <a:t>device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l-GR" dirty="0" smtClean="0"/>
              <a:t>Διαβάζει/Γράφει</a:t>
            </a:r>
            <a:br>
              <a:rPr lang="el-GR" dirty="0" smtClean="0"/>
            </a:br>
            <a:r>
              <a:rPr lang="el-GR" dirty="0" smtClean="0"/>
              <a:t>καταχωρητές ανά νήμα</a:t>
            </a:r>
            <a:endParaRPr lang="en-US" dirty="0" smtClean="0"/>
          </a:p>
          <a:p>
            <a:pPr lvl="1"/>
            <a:r>
              <a:rPr lang="el-GR" dirty="0" smtClean="0"/>
              <a:t>Διαβάζει/Γράφει</a:t>
            </a:r>
            <a:br>
              <a:rPr lang="el-GR" dirty="0" smtClean="0"/>
            </a:br>
            <a:r>
              <a:rPr lang="el-GR" dirty="0" smtClean="0"/>
              <a:t>καθολική (</a:t>
            </a:r>
            <a:r>
              <a:rPr lang="en-US" dirty="0" smtClean="0"/>
              <a:t>global) </a:t>
            </a:r>
            <a:r>
              <a:rPr lang="el-GR" dirty="0" smtClean="0"/>
              <a:t>μνήμη</a:t>
            </a:r>
            <a:br>
              <a:rPr lang="el-GR" dirty="0" smtClean="0"/>
            </a:br>
            <a:r>
              <a:rPr lang="el-GR" dirty="0" smtClean="0"/>
              <a:t>ανά πλέγμα</a:t>
            </a:r>
            <a:endParaRPr lang="en-US" dirty="0" smtClean="0"/>
          </a:p>
          <a:p>
            <a:r>
              <a:rPr lang="el-GR" dirty="0" smtClean="0"/>
              <a:t>Ο κώδικας στον </a:t>
            </a:r>
            <a:r>
              <a:rPr lang="en-US" dirty="0" smtClean="0"/>
              <a:t>host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l-GR" dirty="0" smtClean="0"/>
              <a:t>Μεταφέρει δεδομένα</a:t>
            </a:r>
            <a:br>
              <a:rPr lang="el-GR" dirty="0" smtClean="0"/>
            </a:br>
            <a:r>
              <a:rPr lang="el-GR" dirty="0" smtClean="0"/>
              <a:t>από/προς την καθολική</a:t>
            </a:r>
            <a:br>
              <a:rPr lang="el-GR" dirty="0" smtClean="0"/>
            </a:br>
            <a:r>
              <a:rPr lang="el-GR" dirty="0" smtClean="0"/>
              <a:t>μνήμη ανά πλέγμα</a:t>
            </a:r>
            <a:endParaRPr lang="en-US" dirty="0" smtClean="0"/>
          </a:p>
        </p:txBody>
      </p:sp>
      <p:grpSp>
        <p:nvGrpSpPr>
          <p:cNvPr id="2" name="Group 26"/>
          <p:cNvGrpSpPr/>
          <p:nvPr/>
        </p:nvGrpSpPr>
        <p:grpSpPr>
          <a:xfrm>
            <a:off x="4572000" y="1828800"/>
            <a:ext cx="4384675" cy="4038600"/>
            <a:chOff x="4495800" y="2209800"/>
            <a:chExt cx="4460875" cy="4110038"/>
          </a:xfrm>
        </p:grpSpPr>
        <p:sp>
          <p:nvSpPr>
            <p:cNvPr id="18436" name="Text Box 6"/>
            <p:cNvSpPr txBox="1">
              <a:spLocks noChangeArrowheads="1"/>
            </p:cNvSpPr>
            <p:nvPr/>
          </p:nvSpPr>
          <p:spPr bwMode="auto">
            <a:xfrm>
              <a:off x="5181600" y="2209800"/>
              <a:ext cx="3775075" cy="41100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(Device) Grid</a:t>
              </a:r>
            </a:p>
          </p:txBody>
        </p:sp>
        <p:sp>
          <p:nvSpPr>
            <p:cNvPr id="18437" name="Text Box 9"/>
            <p:cNvSpPr txBox="1">
              <a:spLocks noChangeArrowheads="1"/>
            </p:cNvSpPr>
            <p:nvPr/>
          </p:nvSpPr>
          <p:spPr bwMode="auto">
            <a:xfrm>
              <a:off x="5334000" y="5176838"/>
              <a:ext cx="3505200" cy="425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</a:rPr>
                <a:t>Memory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38" name="Text Box 10"/>
            <p:cNvSpPr txBox="1">
              <a:spLocks noChangeArrowheads="1"/>
            </p:cNvSpPr>
            <p:nvPr/>
          </p:nvSpPr>
          <p:spPr bwMode="auto">
            <a:xfrm>
              <a:off x="5222875" y="2667000"/>
              <a:ext cx="1812925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(0, 0)</a:t>
              </a:r>
            </a:p>
          </p:txBody>
        </p:sp>
        <p:sp>
          <p:nvSpPr>
            <p:cNvPr id="18439" name="Text Box 13"/>
            <p:cNvSpPr txBox="1">
              <a:spLocks noChangeArrowheads="1"/>
            </p:cNvSpPr>
            <p:nvPr/>
          </p:nvSpPr>
          <p:spPr bwMode="auto">
            <a:xfrm>
              <a:off x="5338763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40" name="Text Box 14"/>
            <p:cNvSpPr txBox="1">
              <a:spLocks noChangeArrowheads="1"/>
            </p:cNvSpPr>
            <p:nvPr/>
          </p:nvSpPr>
          <p:spPr bwMode="auto">
            <a:xfrm>
              <a:off x="5338763" y="3716338"/>
              <a:ext cx="622300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41" name="Line 16"/>
            <p:cNvSpPr>
              <a:spLocks noChangeShapeType="1"/>
            </p:cNvSpPr>
            <p:nvPr/>
          </p:nvSpPr>
          <p:spPr bwMode="auto">
            <a:xfrm flipV="1">
              <a:off x="5649913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2" name="Line 18"/>
            <p:cNvSpPr>
              <a:spLocks noChangeShapeType="1"/>
            </p:cNvSpPr>
            <p:nvPr/>
          </p:nvSpPr>
          <p:spPr bwMode="auto">
            <a:xfrm>
              <a:off x="5638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3" name="Text Box 22"/>
            <p:cNvSpPr txBox="1">
              <a:spLocks noChangeArrowheads="1"/>
            </p:cNvSpPr>
            <p:nvPr/>
          </p:nvSpPr>
          <p:spPr bwMode="auto">
            <a:xfrm>
              <a:off x="62103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44" name="Text Box 23"/>
            <p:cNvSpPr txBox="1">
              <a:spLocks noChangeArrowheads="1"/>
            </p:cNvSpPr>
            <p:nvPr/>
          </p:nvSpPr>
          <p:spPr bwMode="auto">
            <a:xfrm>
              <a:off x="62103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45" name="Line 25"/>
            <p:cNvSpPr>
              <a:spLocks noChangeShapeType="1"/>
            </p:cNvSpPr>
            <p:nvPr/>
          </p:nvSpPr>
          <p:spPr bwMode="auto">
            <a:xfrm flipV="1">
              <a:off x="65214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6" name="Line 27"/>
            <p:cNvSpPr>
              <a:spLocks noChangeShapeType="1"/>
            </p:cNvSpPr>
            <p:nvPr/>
          </p:nvSpPr>
          <p:spPr bwMode="auto">
            <a:xfrm>
              <a:off x="65532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47" name="Text Box 30"/>
            <p:cNvSpPr txBox="1">
              <a:spLocks noChangeArrowheads="1"/>
            </p:cNvSpPr>
            <p:nvPr/>
          </p:nvSpPr>
          <p:spPr bwMode="auto">
            <a:xfrm>
              <a:off x="7162800" y="2703513"/>
              <a:ext cx="1744663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(1, 0)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8448" name="Text Box 33"/>
            <p:cNvSpPr txBox="1">
              <a:spLocks noChangeArrowheads="1"/>
            </p:cNvSpPr>
            <p:nvPr/>
          </p:nvSpPr>
          <p:spPr bwMode="auto">
            <a:xfrm>
              <a:off x="71755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49" name="Text Box 34"/>
            <p:cNvSpPr txBox="1">
              <a:spLocks noChangeArrowheads="1"/>
            </p:cNvSpPr>
            <p:nvPr/>
          </p:nvSpPr>
          <p:spPr bwMode="auto">
            <a:xfrm>
              <a:off x="71755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50" name="Line 36"/>
            <p:cNvSpPr>
              <a:spLocks noChangeShapeType="1"/>
            </p:cNvSpPr>
            <p:nvPr/>
          </p:nvSpPr>
          <p:spPr bwMode="auto">
            <a:xfrm flipV="1">
              <a:off x="74866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1" name="Line 38"/>
            <p:cNvSpPr>
              <a:spLocks noChangeShapeType="1"/>
            </p:cNvSpPr>
            <p:nvPr/>
          </p:nvSpPr>
          <p:spPr bwMode="auto">
            <a:xfrm>
              <a:off x="74676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2" name="Text Box 42"/>
            <p:cNvSpPr txBox="1">
              <a:spLocks noChangeArrowheads="1"/>
            </p:cNvSpPr>
            <p:nvPr/>
          </p:nvSpPr>
          <p:spPr bwMode="auto">
            <a:xfrm>
              <a:off x="8047038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53" name="Text Box 43"/>
            <p:cNvSpPr txBox="1">
              <a:spLocks noChangeArrowheads="1"/>
            </p:cNvSpPr>
            <p:nvPr/>
          </p:nvSpPr>
          <p:spPr bwMode="auto">
            <a:xfrm>
              <a:off x="8047038" y="3716338"/>
              <a:ext cx="620712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18454" name="Line 45"/>
            <p:cNvSpPr>
              <a:spLocks noChangeShapeType="1"/>
            </p:cNvSpPr>
            <p:nvPr/>
          </p:nvSpPr>
          <p:spPr bwMode="auto">
            <a:xfrm flipV="1">
              <a:off x="835660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5" name="Line 47"/>
            <p:cNvSpPr>
              <a:spLocks noChangeShapeType="1"/>
            </p:cNvSpPr>
            <p:nvPr/>
          </p:nvSpPr>
          <p:spPr bwMode="auto">
            <a:xfrm>
              <a:off x="8305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56" name="Text Box 50"/>
            <p:cNvSpPr txBox="1">
              <a:spLocks noChangeArrowheads="1"/>
            </p:cNvSpPr>
            <p:nvPr/>
          </p:nvSpPr>
          <p:spPr bwMode="auto">
            <a:xfrm>
              <a:off x="4495800" y="5253038"/>
              <a:ext cx="533400" cy="1066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</a:p>
          </p:txBody>
        </p:sp>
        <p:sp>
          <p:nvSpPr>
            <p:cNvPr id="18457" name="Line 51"/>
            <p:cNvSpPr>
              <a:spLocks noChangeShapeType="1"/>
            </p:cNvSpPr>
            <p:nvPr/>
          </p:nvSpPr>
          <p:spPr bwMode="auto">
            <a:xfrm flipV="1">
              <a:off x="5029200" y="5405438"/>
              <a:ext cx="3159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685800" y="6172200"/>
            <a:ext cx="3962400" cy="4572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l-GR" sz="2600" dirty="0" smtClean="0">
                <a:latin typeface="+mn-lt"/>
                <a:cs typeface="+mn-cs"/>
              </a:rPr>
              <a:t>Θα δούμε περισσότερα</a:t>
            </a: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Cray XK7 Compute Node</a:t>
            </a:r>
            <a:endParaRPr lang="en-US" dirty="0" smtClean="0"/>
          </a:p>
        </p:txBody>
      </p:sp>
      <p:sp>
        <p:nvSpPr>
          <p:cNvPr id="55" name="Content Placeholder 5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8196" name="Group 260"/>
          <p:cNvGrpSpPr>
            <a:grpSpLocks/>
          </p:cNvGrpSpPr>
          <p:nvPr/>
        </p:nvGrpSpPr>
        <p:grpSpPr bwMode="auto">
          <a:xfrm>
            <a:off x="7739063" y="4384675"/>
            <a:ext cx="954087" cy="1360488"/>
            <a:chOff x="8016240" y="2454548"/>
            <a:chExt cx="955638" cy="136052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186378" y="3162594"/>
              <a:ext cx="516777" cy="9684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7874384" y="3001448"/>
              <a:ext cx="573105" cy="1272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46627" y="3253085"/>
              <a:ext cx="448403" cy="35084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9"/>
            <p:cNvSpPr txBox="1">
              <a:spLocks noChangeArrowheads="1"/>
            </p:cNvSpPr>
            <p:nvPr/>
          </p:nvSpPr>
          <p:spPr bwMode="auto">
            <a:xfrm>
              <a:off x="8627633" y="2958365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Y</a:t>
              </a:r>
            </a:p>
          </p:txBody>
        </p:sp>
        <p:sp>
          <p:nvSpPr>
            <p:cNvPr id="8250" name="TextBox 10"/>
            <p:cNvSpPr txBox="1">
              <a:spLocks noChangeArrowheads="1"/>
            </p:cNvSpPr>
            <p:nvPr/>
          </p:nvSpPr>
          <p:spPr bwMode="auto">
            <a:xfrm>
              <a:off x="8532608" y="3476523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X</a:t>
              </a:r>
            </a:p>
          </p:txBody>
        </p:sp>
        <p:sp>
          <p:nvSpPr>
            <p:cNvPr id="8251" name="TextBox 11"/>
            <p:cNvSpPr txBox="1">
              <a:spLocks noChangeArrowheads="1"/>
            </p:cNvSpPr>
            <p:nvPr/>
          </p:nvSpPr>
          <p:spPr bwMode="auto">
            <a:xfrm>
              <a:off x="8016240" y="2454548"/>
              <a:ext cx="344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Z</a:t>
              </a:r>
            </a:p>
          </p:txBody>
        </p:sp>
      </p:grpSp>
      <p:pic>
        <p:nvPicPr>
          <p:cNvPr id="819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041650"/>
            <a:ext cx="1169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265488"/>
            <a:ext cx="1171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74"/>
          <p:cNvGrpSpPr>
            <a:grpSpLocks/>
          </p:cNvGrpSpPr>
          <p:nvPr/>
        </p:nvGrpSpPr>
        <p:grpSpPr bwMode="auto">
          <a:xfrm>
            <a:off x="8004175" y="1339850"/>
            <a:ext cx="625475" cy="900113"/>
            <a:chOff x="7848600" y="768144"/>
            <a:chExt cx="815407" cy="1171592"/>
          </a:xfrm>
        </p:grpSpPr>
        <p:pic>
          <p:nvPicPr>
            <p:cNvPr id="8244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754" y="768144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5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314743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0" name="Group 71"/>
          <p:cNvGrpSpPr>
            <a:grpSpLocks/>
          </p:cNvGrpSpPr>
          <p:nvPr/>
        </p:nvGrpSpPr>
        <p:grpSpPr bwMode="auto">
          <a:xfrm>
            <a:off x="8013700" y="2697163"/>
            <a:ext cx="609600" cy="900112"/>
            <a:chOff x="7924800" y="2057400"/>
            <a:chExt cx="795005" cy="1171592"/>
          </a:xfrm>
        </p:grpSpPr>
        <p:pic>
          <p:nvPicPr>
            <p:cNvPr id="8242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552" y="2057400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590800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3" descr="\\inside.us.cray.com\DavWWWRoot\depts\marketing\Cray Image Library\Cray Clip Art\PowerPoint Architecture pieces\2amd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828925"/>
            <a:ext cx="1228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Documents and Settings\jcissell\Desktop\icons for jeff ppt\pipes\00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238500"/>
            <a:ext cx="1190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46500"/>
            <a:ext cx="16319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71"/>
          <p:cNvGrpSpPr>
            <a:grpSpLocks/>
          </p:cNvGrpSpPr>
          <p:nvPr/>
        </p:nvGrpSpPr>
        <p:grpSpPr bwMode="auto">
          <a:xfrm>
            <a:off x="5453063" y="4110038"/>
            <a:ext cx="877887" cy="1436687"/>
            <a:chOff x="4267200" y="1219200"/>
            <a:chExt cx="1143000" cy="1871033"/>
          </a:xfrm>
        </p:grpSpPr>
        <p:pic>
          <p:nvPicPr>
            <p:cNvPr id="8240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192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2" descr="C:\WORK\powerpoint\art\chip and pipe icons and art\chips\gemini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030538"/>
            <a:ext cx="16192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120"/>
          <p:cNvGrpSpPr>
            <a:grpSpLocks/>
          </p:cNvGrpSpPr>
          <p:nvPr/>
        </p:nvGrpSpPr>
        <p:grpSpPr bwMode="auto">
          <a:xfrm>
            <a:off x="3111500" y="3314700"/>
            <a:ext cx="2222500" cy="979488"/>
            <a:chOff x="2362200" y="1847335"/>
            <a:chExt cx="2895600" cy="1276865"/>
          </a:xfrm>
        </p:grpSpPr>
        <p:pic>
          <p:nvPicPr>
            <p:cNvPr id="8235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444" y="2082001"/>
              <a:ext cx="1551356" cy="50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847335"/>
              <a:ext cx="1600200" cy="112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7" name="Group 98"/>
            <p:cNvGrpSpPr>
              <a:grpSpLocks/>
            </p:cNvGrpSpPr>
            <p:nvPr/>
          </p:nvGrpSpPr>
          <p:grpSpPr bwMode="auto">
            <a:xfrm>
              <a:off x="2362200" y="1952607"/>
              <a:ext cx="685800" cy="1171593"/>
              <a:chOff x="2362200" y="1876407"/>
              <a:chExt cx="685800" cy="1171593"/>
            </a:xfrm>
          </p:grpSpPr>
          <p:pic>
            <p:nvPicPr>
              <p:cNvPr id="8238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31481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876407"/>
                <a:ext cx="415254" cy="117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0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318000"/>
            <a:ext cx="1169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221163"/>
            <a:ext cx="11699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156075"/>
            <a:ext cx="16319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70"/>
          <p:cNvGrpSpPr>
            <a:grpSpLocks/>
          </p:cNvGrpSpPr>
          <p:nvPr/>
        </p:nvGrpSpPr>
        <p:grpSpPr bwMode="auto">
          <a:xfrm>
            <a:off x="5453063" y="1860550"/>
            <a:ext cx="877887" cy="1436688"/>
            <a:chOff x="4267200" y="1295400"/>
            <a:chExt cx="1143000" cy="1871033"/>
          </a:xfrm>
        </p:grpSpPr>
        <p:pic>
          <p:nvPicPr>
            <p:cNvPr id="8233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3716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1" name="TextBox 58"/>
          <p:cNvSpPr txBox="1">
            <a:spLocks noChangeArrowheads="1"/>
          </p:cNvSpPr>
          <p:nvPr/>
        </p:nvSpPr>
        <p:spPr bwMode="auto">
          <a:xfrm rot="-480086">
            <a:off x="6640513" y="322897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sp>
        <p:nvSpPr>
          <p:cNvPr id="8212" name="TextBox 60"/>
          <p:cNvSpPr txBox="1">
            <a:spLocks noChangeArrowheads="1"/>
          </p:cNvSpPr>
          <p:nvPr/>
        </p:nvSpPr>
        <p:spPr bwMode="auto">
          <a:xfrm rot="-480086">
            <a:off x="4773613" y="347027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pic>
        <p:nvPicPr>
          <p:cNvPr id="8213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563688"/>
            <a:ext cx="2714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95400"/>
            <a:ext cx="12366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057400"/>
            <a:ext cx="2714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824038"/>
            <a:ext cx="12366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0" descr="C:\Documents and Settings\jcissell\Desktop\New Folder (2)\pipe_00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459038"/>
            <a:ext cx="466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" descr="C:\Documents and Settings\jcissell\Desktop\ra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090738"/>
            <a:ext cx="3190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64"/>
          <p:cNvSpPr txBox="1">
            <a:spLocks noChangeArrowheads="1"/>
          </p:cNvSpPr>
          <p:nvPr/>
        </p:nvSpPr>
        <p:spPr bwMode="auto">
          <a:xfrm rot="-585905">
            <a:off x="7621588" y="24796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PCIe Gen2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33887"/>
              </p:ext>
            </p:extLst>
          </p:nvPr>
        </p:nvGraphicFramePr>
        <p:xfrm>
          <a:off x="304800" y="2930525"/>
          <a:ext cx="2743200" cy="347191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XK7 Compute Node Characteristics</a:t>
                      </a:r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AMD Series 6200 (</a:t>
                      </a:r>
                      <a:r>
                        <a:rPr lang="en-US" sz="1400" baseline="0" dirty="0" err="1" smtClean="0"/>
                        <a:t>Interlagos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NVIDIA </a:t>
                      </a:r>
                      <a:r>
                        <a:rPr lang="en-US" sz="1400" dirty="0" err="1" smtClean="0"/>
                        <a:t>Kepler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Host Memory</a:t>
                      </a:r>
                    </a:p>
                    <a:p>
                      <a:pPr algn="ctr"/>
                      <a:r>
                        <a:rPr lang="en-US" sz="1400" dirty="0" smtClean="0"/>
                        <a:t>32GB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1600 MT/s DDR3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NVIDIA Tesla X2090</a:t>
                      </a:r>
                      <a:r>
                        <a:rPr lang="en-US" sz="1400" baseline="0" dirty="0" smtClean="0"/>
                        <a:t> Memory</a:t>
                      </a:r>
                    </a:p>
                    <a:p>
                      <a:pPr algn="ctr"/>
                      <a:r>
                        <a:rPr lang="en-US" sz="1400" dirty="0" smtClean="0"/>
                        <a:t>6GB GDDR5 capacity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Gemini High Speed Interconnect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6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Keplers</a:t>
                      </a:r>
                      <a:r>
                        <a:rPr lang="en-US" sz="1400" dirty="0" smtClean="0"/>
                        <a:t> in final</a:t>
                      </a:r>
                      <a:r>
                        <a:rPr lang="en-US" sz="1400" baseline="0" dirty="0" smtClean="0"/>
                        <a:t> installation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5298917">
            <a:off x="4965799" y="2146673"/>
            <a:ext cx="867345" cy="1942323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2000">
                <a:schemeClr val="accent2"/>
              </a:gs>
              <a:gs pos="67000">
                <a:schemeClr val="tx1"/>
              </a:gs>
              <a:gs pos="100000">
                <a:schemeClr val="accent2"/>
              </a:gs>
            </a:gsLst>
            <a:lin ang="5400000" scaled="0"/>
          </a:gradFill>
          <a:ln>
            <a:gradFill>
              <a:gsLst>
                <a:gs pos="28000">
                  <a:schemeClr val="accent5">
                    <a:lumMod val="75000"/>
                    <a:alpha val="0"/>
                  </a:schemeClr>
                </a:gs>
                <a:gs pos="50000">
                  <a:schemeClr val="bg2"/>
                </a:gs>
                <a:gs pos="100000">
                  <a:srgbClr val="007A37"/>
                </a:gs>
              </a:gsLst>
              <a:lin ang="5400000" scaled="0"/>
            </a:gradFill>
          </a:ln>
          <a:effectLst>
            <a:outerShdw blurRad="152400" dist="177800" dir="198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24600" y="1079500"/>
            <a:ext cx="2819400" cy="2847975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81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Διεπαφή της </a:t>
            </a:r>
            <a:r>
              <a:rPr lang="en-US" dirty="0" smtClean="0"/>
              <a:t>CUDA </a:t>
            </a:r>
            <a:r>
              <a:rPr lang="el-GR" dirty="0" smtClean="0"/>
              <a:t>για διαχείριση μνήμης του </a:t>
            </a:r>
            <a:r>
              <a:rPr lang="en-US" dirty="0" smtClean="0"/>
              <a:t>device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cudaMalloc</a:t>
            </a:r>
            <a:r>
              <a:rPr lang="en-US" dirty="0" smtClean="0"/>
              <a:t>()</a:t>
            </a:r>
          </a:p>
          <a:p>
            <a:pPr lvl="1"/>
            <a:r>
              <a:rPr lang="el-GR" dirty="0" smtClean="0"/>
              <a:t>Δεσμεύει αντικείμενο στην </a:t>
            </a:r>
            <a:r>
              <a:rPr lang="el-GR" u="sng" dirty="0" smtClean="0"/>
              <a:t>καθολική μνήμη</a:t>
            </a:r>
            <a:r>
              <a:rPr lang="el-GR" dirty="0" smtClean="0"/>
              <a:t> του </a:t>
            </a:r>
            <a:r>
              <a:rPr lang="en-US" dirty="0" smtClean="0"/>
              <a:t>device</a:t>
            </a:r>
          </a:p>
          <a:p>
            <a:pPr lvl="1"/>
            <a:r>
              <a:rPr lang="el-GR" dirty="0" smtClean="0"/>
              <a:t>Δύο παράμετροι</a:t>
            </a:r>
            <a:endParaRPr lang="en-US" dirty="0" smtClean="0"/>
          </a:p>
          <a:p>
            <a:pPr lvl="2"/>
            <a:r>
              <a:rPr lang="el-GR" dirty="0" smtClean="0"/>
              <a:t>Δείκτης προς το δεσμευμένο αντικείμενο</a:t>
            </a:r>
            <a:endParaRPr lang="en-US" dirty="0" smtClean="0"/>
          </a:p>
          <a:p>
            <a:pPr lvl="2"/>
            <a:r>
              <a:rPr lang="el-GR" dirty="0" smtClean="0"/>
              <a:t>Μέγεθος αντικειμένου σε </a:t>
            </a:r>
            <a:r>
              <a:rPr lang="en-US" dirty="0" smtClean="0"/>
              <a:t>bytes</a:t>
            </a:r>
          </a:p>
          <a:p>
            <a:r>
              <a:rPr lang="en-US" dirty="0" err="1" smtClean="0"/>
              <a:t>cudaFree</a:t>
            </a:r>
            <a:r>
              <a:rPr lang="en-US" dirty="0" smtClean="0"/>
              <a:t>()</a:t>
            </a:r>
          </a:p>
          <a:p>
            <a:pPr lvl="1"/>
            <a:r>
              <a:rPr lang="el-GR" dirty="0" smtClean="0"/>
              <a:t>Ελευθερώνει αντικείμενο από την καθολική μνήμη του </a:t>
            </a:r>
            <a:r>
              <a:rPr lang="en-US" dirty="0" smtClean="0"/>
              <a:t>device</a:t>
            </a:r>
            <a:endParaRPr lang="el-GR" dirty="0" smtClean="0"/>
          </a:p>
          <a:p>
            <a:pPr lvl="1"/>
            <a:r>
              <a:rPr lang="el-GR" dirty="0" smtClean="0"/>
              <a:t>Μία παράμετρος</a:t>
            </a:r>
            <a:endParaRPr lang="en-US" dirty="0" smtClean="0"/>
          </a:p>
          <a:p>
            <a:pPr lvl="2"/>
            <a:r>
              <a:rPr lang="el-GR" dirty="0" smtClean="0"/>
              <a:t>Δείκτης προς αντικείμενο</a:t>
            </a:r>
            <a:endParaRPr lang="en-US" dirty="0" smtClean="0"/>
          </a:p>
        </p:txBody>
      </p:sp>
      <p:grpSp>
        <p:nvGrpSpPr>
          <p:cNvPr id="2" name="Group 29"/>
          <p:cNvGrpSpPr/>
          <p:nvPr/>
        </p:nvGrpSpPr>
        <p:grpSpPr>
          <a:xfrm>
            <a:off x="4572000" y="1828800"/>
            <a:ext cx="4384675" cy="4038600"/>
            <a:chOff x="4495800" y="2209800"/>
            <a:chExt cx="4460875" cy="4110038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5181600" y="2209800"/>
              <a:ext cx="3775075" cy="41100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(Device) Grid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5334000" y="5176838"/>
              <a:ext cx="3505200" cy="425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</a:rPr>
                <a:t>Memory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222875" y="2667000"/>
              <a:ext cx="1812925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(0, 0)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5338763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338763" y="3716338"/>
              <a:ext cx="622300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5649913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5638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62103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62103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V="1">
              <a:off x="65214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65532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7162800" y="2703513"/>
              <a:ext cx="1744663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(1, 0)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71755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71755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V="1">
              <a:off x="74866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74676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Text Box 42"/>
            <p:cNvSpPr txBox="1">
              <a:spLocks noChangeArrowheads="1"/>
            </p:cNvSpPr>
            <p:nvPr/>
          </p:nvSpPr>
          <p:spPr bwMode="auto">
            <a:xfrm>
              <a:off x="8047038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8047038" y="3716338"/>
              <a:ext cx="620712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835660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8305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4495800" y="5253038"/>
              <a:ext cx="533400" cy="1066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5029200" y="5405438"/>
              <a:ext cx="3159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61" name="Line 54"/>
          <p:cNvSpPr>
            <a:spLocks noChangeShapeType="1"/>
          </p:cNvSpPr>
          <p:nvPr/>
        </p:nvSpPr>
        <p:spPr bwMode="auto">
          <a:xfrm>
            <a:off x="3581400" y="2667000"/>
            <a:ext cx="1828800" cy="2133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4572000" y="1828800"/>
            <a:ext cx="4384675" cy="4038600"/>
            <a:chOff x="4495800" y="2209800"/>
            <a:chExt cx="4460875" cy="4110038"/>
          </a:xfrm>
        </p:grpSpPr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5181600" y="2209800"/>
              <a:ext cx="3775075" cy="41100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(Device) Grid</a:t>
              </a: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5334000" y="5176838"/>
              <a:ext cx="3505200" cy="425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dirty="0">
                  <a:solidFill>
                    <a:srgbClr val="003300"/>
                  </a:solidFill>
                </a:rPr>
                <a:t>Global</a:t>
              </a:r>
            </a:p>
            <a:p>
              <a:r>
                <a:rPr lang="en-US" sz="1000" b="1" dirty="0">
                  <a:solidFill>
                    <a:srgbClr val="003300"/>
                  </a:solidFill>
                </a:rPr>
                <a:t>Memory</a:t>
              </a:r>
              <a:endParaRPr lang="en-US" sz="1000" dirty="0">
                <a:solidFill>
                  <a:srgbClr val="003300"/>
                </a:solidFill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5222875" y="2667000"/>
              <a:ext cx="1812925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(0, 0)</a:t>
              </a: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5338763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5338763" y="3716338"/>
              <a:ext cx="622300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 flipV="1">
              <a:off x="5649913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5638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62103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62103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V="1">
              <a:off x="65214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65532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Text Box 30"/>
            <p:cNvSpPr txBox="1">
              <a:spLocks noChangeArrowheads="1"/>
            </p:cNvSpPr>
            <p:nvPr/>
          </p:nvSpPr>
          <p:spPr bwMode="auto">
            <a:xfrm>
              <a:off x="7162800" y="2703513"/>
              <a:ext cx="1744663" cy="2244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Block (1, 0)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7175500" y="4241800"/>
              <a:ext cx="820738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(0,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7175500" y="3716338"/>
              <a:ext cx="620713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67" name="Line 36"/>
            <p:cNvSpPr>
              <a:spLocks noChangeShapeType="1"/>
            </p:cNvSpPr>
            <p:nvPr/>
          </p:nvSpPr>
          <p:spPr bwMode="auto">
            <a:xfrm flipV="1">
              <a:off x="748665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74676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8047038" y="4241800"/>
              <a:ext cx="820737" cy="4873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Thread (1, 0)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70" name="Text Box 43"/>
            <p:cNvSpPr txBox="1">
              <a:spLocks noChangeArrowheads="1"/>
            </p:cNvSpPr>
            <p:nvPr/>
          </p:nvSpPr>
          <p:spPr bwMode="auto">
            <a:xfrm>
              <a:off x="8047038" y="3716338"/>
              <a:ext cx="620712" cy="2984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</a:rPr>
                <a:t>Registers</a:t>
              </a:r>
              <a:endParaRPr lang="en-US" sz="1000">
                <a:solidFill>
                  <a:srgbClr val="003300"/>
                </a:solidFill>
              </a:endParaRPr>
            </a:p>
          </p:txBody>
        </p: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 flipV="1">
              <a:off x="8356600" y="4010025"/>
              <a:ext cx="0" cy="222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Line 47"/>
            <p:cNvSpPr>
              <a:spLocks noChangeShapeType="1"/>
            </p:cNvSpPr>
            <p:nvPr/>
          </p:nvSpPr>
          <p:spPr bwMode="auto">
            <a:xfrm>
              <a:off x="8305800" y="4719638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4495800" y="5253038"/>
              <a:ext cx="533400" cy="1066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 flipV="1">
              <a:off x="5029200" y="5405438"/>
              <a:ext cx="3159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482" name="AutoShape 58"/>
          <p:cNvSpPr>
            <a:spLocks noChangeAspect="1" noChangeArrowheads="1"/>
          </p:cNvSpPr>
          <p:nvPr/>
        </p:nvSpPr>
        <p:spPr bwMode="auto">
          <a:xfrm>
            <a:off x="5257800" y="152400"/>
            <a:ext cx="371633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84" name="Title 3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Διεπαφή για μεταφορά δεδομένων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cudaMemcpy</a:t>
            </a:r>
            <a:r>
              <a:rPr lang="en-US" dirty="0" smtClean="0"/>
              <a:t>()</a:t>
            </a:r>
          </a:p>
          <a:p>
            <a:pPr lvl="1"/>
            <a:r>
              <a:rPr lang="el-GR" dirty="0" smtClean="0"/>
              <a:t>Μεταφορά δεδομένων</a:t>
            </a:r>
            <a:endParaRPr lang="en-US" dirty="0" smtClean="0"/>
          </a:p>
          <a:p>
            <a:pPr lvl="1"/>
            <a:r>
              <a:rPr lang="el-GR" dirty="0" smtClean="0"/>
              <a:t>4 παράμετροι</a:t>
            </a:r>
            <a:endParaRPr lang="en-US" dirty="0" smtClean="0"/>
          </a:p>
          <a:p>
            <a:pPr lvl="2"/>
            <a:r>
              <a:rPr lang="el-GR" dirty="0" smtClean="0"/>
              <a:t>Δείκτης στο αντικείμενο-προορισμός</a:t>
            </a:r>
            <a:endParaRPr lang="en-US" dirty="0" smtClean="0"/>
          </a:p>
          <a:p>
            <a:pPr lvl="2"/>
            <a:r>
              <a:rPr lang="el-GR" dirty="0" smtClean="0"/>
              <a:t>Δείκτης στο αντικείμενο-πηγή</a:t>
            </a:r>
            <a:endParaRPr lang="en-US" dirty="0" smtClean="0"/>
          </a:p>
          <a:p>
            <a:pPr lvl="2"/>
            <a:r>
              <a:rPr lang="el-GR" dirty="0" smtClean="0"/>
              <a:t>Πλήθος </a:t>
            </a:r>
            <a:r>
              <a:rPr lang="en-US" dirty="0" smtClean="0"/>
              <a:t>bytes</a:t>
            </a:r>
          </a:p>
          <a:p>
            <a:pPr lvl="2"/>
            <a:r>
              <a:rPr lang="el-GR" dirty="0" smtClean="0"/>
              <a:t>Κατεύθυνση μεταφοράς</a:t>
            </a:r>
            <a:endParaRPr lang="en-US" dirty="0" smtClean="0"/>
          </a:p>
          <a:p>
            <a:pPr lvl="1"/>
            <a:r>
              <a:rPr lang="el-GR" dirty="0" smtClean="0"/>
              <a:t>Η μεταφορά προς το </a:t>
            </a:r>
            <a:r>
              <a:rPr lang="en-US" dirty="0" smtClean="0"/>
              <a:t>device </a:t>
            </a:r>
            <a:r>
              <a:rPr lang="el-GR" dirty="0" smtClean="0"/>
              <a:t>είναι ασύγχρονη</a:t>
            </a:r>
          </a:p>
          <a:p>
            <a:pPr lvl="2"/>
            <a:r>
              <a:rPr lang="el-GR" dirty="0" smtClean="0"/>
              <a:t>Το πρόγραμμα στον </a:t>
            </a:r>
            <a:r>
              <a:rPr lang="en-US" dirty="0" smtClean="0"/>
              <a:t>host </a:t>
            </a:r>
            <a:r>
              <a:rPr lang="el-GR" dirty="0" smtClean="0"/>
              <a:t>συνεχίζει άμεσα την εκτέλεση του</a:t>
            </a:r>
            <a:endParaRPr lang="en-US" dirty="0" smtClean="0"/>
          </a:p>
        </p:txBody>
      </p:sp>
      <p:sp>
        <p:nvSpPr>
          <p:cNvPr id="20508" name="AutoShape 54"/>
          <p:cNvSpPr>
            <a:spLocks noChangeArrowheads="1"/>
          </p:cNvSpPr>
          <p:nvPr/>
        </p:nvSpPr>
        <p:spPr bwMode="auto">
          <a:xfrm>
            <a:off x="4724400" y="4343400"/>
            <a:ext cx="1219200" cy="1219200"/>
          </a:xfrm>
          <a:prstGeom prst="flowChartConnector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12775" y="152400"/>
            <a:ext cx="8531225" cy="6705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vecAdd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(float* A, float* B, float* C,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size = n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(float); 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1.  // Transfer A and B to device memory 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((void **)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size);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A, size,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cudaMemcpyHostToDevice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((void **)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size);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B, size,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cudaMemcpyHostToDevice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// Allocate device memory for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((void **)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size);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2.  // Kernel invocation code – to be shown later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…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3.  // Transfer C from device to host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size,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cudaMemcpyDeviceToHost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// Free device memory for A, B, C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0" y="1609725"/>
            <a:ext cx="8686800" cy="2505075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Πρόσθεση διανυσμάτων</a:t>
            </a:r>
            <a:endParaRPr lang="en-US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Compute vector sum C = A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+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B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Each thread performs one pair-wise addition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__global__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vecAddKernel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threadIdx.x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blockDim.x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blockIdx.x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&lt;n)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9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vectAdd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(float* A, float* B, float* C,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allocations and copies omitted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// Run ceil(n/256) blocks of 256 threads each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vecAddKernel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&lt;&lt;&lt;ceil(n/256), 256&gt;&gt;&gt;(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n);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533400" y="2219325"/>
            <a:ext cx="1656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33400" y="2486025"/>
            <a:ext cx="8280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2228851" y="3057525"/>
            <a:ext cx="5256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1143000" y="3352800"/>
            <a:ext cx="4680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6629401" y="1143000"/>
            <a:ext cx="2057400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Device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0" y="4124325"/>
            <a:ext cx="8686800" cy="2124075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Πρόσθεση διανυσμάτων</a:t>
            </a:r>
            <a:endParaRPr lang="en-US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Compute vector sum C = A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+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B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Each thread performs one pair-wise addition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__global__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vecAddKernel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float*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threadIdx.x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blockDim.x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blockIdx.x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&lt;n)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9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vectAdd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(float* A, float* B, float* C,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allocations and copies omitted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// Run ceil(n/256) blocks of 256 threads each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vecAddKernel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&lt;&lt;&lt;ceil(n/256), 256&gt;&gt;&gt;(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n);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6629401" y="3657600"/>
            <a:ext cx="2057400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Host </a:t>
            </a:r>
            <a:r>
              <a:rPr lang="en-US" dirty="0">
                <a:latin typeface="Calibri" pitchFamily="34" charset="0"/>
              </a:rPr>
              <a:t>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Kernel Launch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900" dirty="0" smtClean="0">
                <a:latin typeface="Consolas" pitchFamily="49" charset="0"/>
                <a:cs typeface="Consolas" pitchFamily="49" charset="0"/>
              </a:rPr>
            </a:b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vectAdd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(float* A, float* B, float* C,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n)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//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allocations and copies omitted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// Run ceil(n/256) blocks of 256 threads each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dim3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DimGrid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(n/256, 1, 1);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if (n % 256)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DimGrid.x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dim3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DimBlock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(256, 1, 1);</a:t>
            </a:r>
          </a:p>
          <a:p>
            <a:pPr>
              <a:spcBef>
                <a:spcPts val="0"/>
              </a:spcBef>
              <a:buNone/>
            </a:pPr>
            <a:endParaRPr lang="en-US" sz="1900" dirty="0" smtClean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vecAddKernel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&lt;&lt;&lt;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DimGrid,DimBlock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&gt;&gt;&gt;(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A_d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B_d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C_d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, n);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9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l-GR" sz="2700" dirty="0" smtClean="0"/>
              <a:t>Η κλήση σε μια συνάρτηση πυρήνα είναι ασύγχρονη από την </a:t>
            </a:r>
            <a:r>
              <a:rPr lang="en-US" sz="2700" dirty="0" smtClean="0"/>
              <a:t>CUDA 1.0 </a:t>
            </a:r>
            <a:r>
              <a:rPr lang="el-GR" sz="2700" dirty="0" smtClean="0"/>
              <a:t>και μετά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Απαιτείται συγχρονισμός αν χρειάζεται σύγχρονη εκτέλεση</a:t>
            </a:r>
            <a:endParaRPr lang="en-US" sz="2400" dirty="0" smtClean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781800" y="1524000"/>
            <a:ext cx="2057400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Host </a:t>
            </a:r>
            <a:r>
              <a:rPr lang="en-US" dirty="0">
                <a:latin typeface="Calibri" pitchFamily="34" charset="0"/>
              </a:rPr>
              <a:t>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267200" y="1219200"/>
            <a:ext cx="48768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__global__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(float *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float *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float *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blockDim.x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+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if(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&lt;n )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]+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B_d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973138"/>
            <a:ext cx="43434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__host__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(ceil(n/256,1,1);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(256,1,1);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DimGrid,DimBlock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A_d,B_d,C_d,n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500" dirty="0" smtClean="0"/>
              <a:t>Επισκόπηση εκτέλεσης συνάρτησης πυρήνα</a:t>
            </a:r>
            <a:endParaRPr lang="en-US" sz="3500" dirty="0" smtClean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171700" y="3733800"/>
            <a:ext cx="4800600" cy="1143000"/>
            <a:chOff x="4191000" y="1295400"/>
            <a:chExt cx="4800600" cy="1143000"/>
          </a:xfrm>
        </p:grpSpPr>
        <p:sp>
          <p:nvSpPr>
            <p:cNvPr id="61" name="Rounded Rectangle 60"/>
            <p:cNvSpPr/>
            <p:nvPr/>
          </p:nvSpPr>
          <p:spPr>
            <a:xfrm>
              <a:off x="4191000" y="1295400"/>
              <a:ext cx="48006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5" name="TextBox 61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/>
                <a:t>Kernel</a:t>
              </a:r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4267201" y="1371600"/>
              <a:ext cx="838199" cy="990600"/>
              <a:chOff x="3581401" y="1447800"/>
              <a:chExt cx="838199" cy="99060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0</a:t>
                </a:r>
              </a:p>
            </p:txBody>
          </p:sp>
          <p:grpSp>
            <p:nvGrpSpPr>
              <p:cNvPr id="4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58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59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0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1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2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3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4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5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6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7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68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8088086" y="1371600"/>
              <a:ext cx="838199" cy="990600"/>
              <a:chOff x="3581401" y="1447800"/>
              <a:chExt cx="838199" cy="990600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N-1</a:t>
                </a:r>
              </a:p>
            </p:txBody>
          </p:sp>
          <p:grpSp>
            <p:nvGrpSpPr>
              <p:cNvPr id="7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43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4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5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6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7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8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49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50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51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52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5653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5638" name="TextBox 77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2971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/>
                <a:t>• • •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0" y="2438400"/>
            <a:ext cx="4572000" cy="1295400"/>
            <a:chOff x="0" y="2209800"/>
            <a:chExt cx="4572000" cy="1295400"/>
          </a:xfrm>
        </p:grpSpPr>
        <p:cxnSp>
          <p:nvCxnSpPr>
            <p:cNvPr id="82" name="Curved Connector 81"/>
            <p:cNvCxnSpPr>
              <a:stCxn id="84" idx="3"/>
            </p:cNvCxnSpPr>
            <p:nvPr/>
          </p:nvCxnSpPr>
          <p:spPr>
            <a:xfrm>
              <a:off x="3962400" y="2400300"/>
              <a:ext cx="609600" cy="1104900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0" y="2209800"/>
              <a:ext cx="3962400" cy="381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2362200" y="4953000"/>
            <a:ext cx="4419600" cy="1828800"/>
            <a:chOff x="2362200" y="4724400"/>
            <a:chExt cx="4419600" cy="1828800"/>
          </a:xfrm>
        </p:grpSpPr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3238500" y="5410200"/>
              <a:ext cx="2667000" cy="1143000"/>
              <a:chOff x="5257800" y="3048000"/>
              <a:chExt cx="2667000" cy="1143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257800" y="3048000"/>
                <a:ext cx="2667000" cy="1143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18" name="TextBox 6"/>
              <p:cNvSpPr txBox="1">
                <a:spLocks noChangeArrowheads="1"/>
              </p:cNvSpPr>
              <p:nvPr/>
            </p:nvSpPr>
            <p:spPr bwMode="auto">
              <a:xfrm>
                <a:off x="6096000" y="3048000"/>
                <a:ext cx="990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/>
                  <a:t>GPU</a:t>
                </a:r>
              </a:p>
            </p:txBody>
          </p: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5410200" y="3200400"/>
                <a:ext cx="2400300" cy="838200"/>
                <a:chOff x="2362200" y="3276600"/>
                <a:chExt cx="24003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2362201" y="3276600"/>
                  <a:ext cx="609599" cy="424544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en-US" sz="1600" dirty="0">
                      <a:latin typeface="Arial Narrow" pitchFamily="34" charset="0"/>
                    </a:rPr>
                    <a:t>M0</a:t>
                  </a: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2362200" y="3733800"/>
                  <a:ext cx="2400300" cy="38100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en-US" sz="1600" dirty="0">
                      <a:latin typeface="Arial Narrow" pitchFamily="34" charset="0"/>
                    </a:rPr>
                    <a:t>RAM</a:t>
                  </a:r>
                </a:p>
              </p:txBody>
            </p:sp>
          </p:grpSp>
          <p:sp>
            <p:nvSpPr>
              <p:cNvPr id="44" name="Rounded Rectangle 43"/>
              <p:cNvSpPr/>
              <p:nvPr/>
            </p:nvSpPr>
            <p:spPr bwMode="auto">
              <a:xfrm>
                <a:off x="7162802" y="3200400"/>
                <a:ext cx="609599" cy="4245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 Narrow" pitchFamily="34" charset="0"/>
                  </a:rPr>
                  <a:t>Mk</a:t>
                </a:r>
              </a:p>
            </p:txBody>
          </p:sp>
          <p:sp>
            <p:nvSpPr>
              <p:cNvPr id="25623" name="TextBox 76"/>
              <p:cNvSpPr txBox="1">
                <a:spLocks noChangeArrowheads="1"/>
              </p:cNvSpPr>
              <p:nvPr/>
            </p:nvSpPr>
            <p:spPr bwMode="auto">
              <a:xfrm>
                <a:off x="6134100" y="3352800"/>
                <a:ext cx="990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/>
                  <a:t>• • •</a:t>
                </a:r>
              </a:p>
            </p:txBody>
          </p:sp>
        </p:grpSp>
        <p:sp>
          <p:nvSpPr>
            <p:cNvPr id="92" name="Down Arrow Callout 91"/>
            <p:cNvSpPr/>
            <p:nvPr/>
          </p:nvSpPr>
          <p:spPr>
            <a:xfrm>
              <a:off x="2362200" y="4724400"/>
              <a:ext cx="4419600" cy="609600"/>
            </a:xfrm>
            <a:prstGeom prst="downArrowCallou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Schedule onto multiprocessors</a:t>
              </a: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3086100" y="2190750"/>
            <a:ext cx="5600700" cy="2114550"/>
            <a:chOff x="3085435" y="2190772"/>
            <a:chExt cx="5601365" cy="2114754"/>
          </a:xfrm>
        </p:grpSpPr>
        <p:cxnSp>
          <p:nvCxnSpPr>
            <p:cNvPr id="95" name="Curved Connector 94"/>
            <p:cNvCxnSpPr>
              <a:stCxn id="109" idx="1"/>
              <a:endCxn id="47" idx="3"/>
            </p:cNvCxnSpPr>
            <p:nvPr/>
          </p:nvCxnSpPr>
          <p:spPr>
            <a:xfrm rot="10800000" flipV="1">
              <a:off x="3085435" y="2495601"/>
              <a:ext cx="2553003" cy="180992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5638438" y="2190772"/>
              <a:ext cx="3048362" cy="6096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Δήλωση συναρτήσεων στην </a:t>
            </a:r>
            <a:r>
              <a:rPr lang="en-US" dirty="0" smtClean="0"/>
              <a:t>CUDA</a:t>
            </a:r>
          </a:p>
        </p:txBody>
      </p:sp>
      <p:sp>
        <p:nvSpPr>
          <p:cNvPr id="26629" name="Rectangle 2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__global__ </a:t>
            </a:r>
            <a:r>
              <a:rPr lang="el-GR" dirty="0" smtClean="0"/>
              <a:t>ορίζει μια συνάρτηση πυρήνα</a:t>
            </a:r>
            <a:endParaRPr lang="en-US" dirty="0" smtClean="0"/>
          </a:p>
          <a:p>
            <a:pPr lvl="1"/>
            <a:r>
              <a:rPr lang="el-GR" dirty="0" smtClean="0"/>
              <a:t>Κάθε</a:t>
            </a:r>
            <a:r>
              <a:rPr lang="en-US" dirty="0" smtClean="0"/>
              <a:t> “__” </a:t>
            </a:r>
            <a:r>
              <a:rPr lang="el-GR" dirty="0" smtClean="0"/>
              <a:t>αποτελείται από δύο </a:t>
            </a:r>
            <a:r>
              <a:rPr lang="en-US" dirty="0" smtClean="0"/>
              <a:t>underscore</a:t>
            </a:r>
          </a:p>
          <a:p>
            <a:pPr lvl="1"/>
            <a:r>
              <a:rPr lang="el-GR" dirty="0" smtClean="0"/>
              <a:t>Μια συνάρτηση πυρήνα πρέπει να επιστρέφει </a:t>
            </a:r>
            <a:r>
              <a:rPr lang="en-US" dirty="0" smtClean="0"/>
              <a:t>void</a:t>
            </a:r>
          </a:p>
          <a:p>
            <a:r>
              <a:rPr lang="en-US" dirty="0" smtClean="0"/>
              <a:t> __device__ </a:t>
            </a:r>
            <a:r>
              <a:rPr lang="el-GR" dirty="0" smtClean="0"/>
              <a:t>και</a:t>
            </a:r>
            <a:r>
              <a:rPr lang="en-US" dirty="0" smtClean="0"/>
              <a:t> __host__ </a:t>
            </a:r>
            <a:r>
              <a:rPr lang="el-GR" dirty="0" smtClean="0"/>
              <a:t>μπορούν να χρησιμοποιηθούν μαζί</a:t>
            </a:r>
            <a:endParaRPr lang="en-US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4344987"/>
            <a:ext cx="8304213" cy="2208213"/>
            <a:chOff x="384" y="816"/>
            <a:chExt cx="5231" cy="1391"/>
          </a:xfrm>
        </p:grpSpPr>
        <p:sp>
          <p:nvSpPr>
            <p:cNvPr id="26631" name="Rectangle 3"/>
            <p:cNvSpPr>
              <a:spLocks noChangeArrowheads="1"/>
            </p:cNvSpPr>
            <p:nvPr/>
          </p:nvSpPr>
          <p:spPr bwMode="auto">
            <a:xfrm>
              <a:off x="4415" y="1893"/>
              <a:ext cx="1200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505" y="1893"/>
              <a:ext cx="911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84" y="1893"/>
              <a:ext cx="3121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pitchFamily="49" charset="0"/>
                </a:rPr>
                <a:t>__host__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   float HostFunc()</a:t>
              </a:r>
              <a:r>
                <a:rPr lang="ar-SA" sz="2000" b="1">
                  <a:solidFill>
                    <a:srgbClr val="000000"/>
                  </a:solidFill>
                  <a:latin typeface="Courier New" pitchFamily="49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4415" y="1586"/>
              <a:ext cx="1200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505" y="1586"/>
              <a:ext cx="911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384" y="1586"/>
              <a:ext cx="3121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pitchFamily="49" charset="0"/>
                </a:rPr>
                <a:t>__global__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 void  KernelFunc()</a:t>
              </a:r>
              <a:r>
                <a:rPr lang="ar-SA" sz="2000" b="1">
                  <a:solidFill>
                    <a:srgbClr val="000000"/>
                  </a:solidFill>
                  <a:latin typeface="Courier New" pitchFamily="49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6637" name="Rectangle 9"/>
            <p:cNvSpPr>
              <a:spLocks noChangeArrowheads="1"/>
            </p:cNvSpPr>
            <p:nvPr/>
          </p:nvSpPr>
          <p:spPr bwMode="auto">
            <a:xfrm>
              <a:off x="4415" y="1298"/>
              <a:ext cx="1200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26638" name="Rectangle 10"/>
            <p:cNvSpPr>
              <a:spLocks noChangeArrowheads="1"/>
            </p:cNvSpPr>
            <p:nvPr/>
          </p:nvSpPr>
          <p:spPr bwMode="auto">
            <a:xfrm>
              <a:off x="3505" y="1298"/>
              <a:ext cx="91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26639" name="Rectangle 11"/>
            <p:cNvSpPr>
              <a:spLocks noChangeArrowheads="1"/>
            </p:cNvSpPr>
            <p:nvPr/>
          </p:nvSpPr>
          <p:spPr bwMode="auto">
            <a:xfrm>
              <a:off x="384" y="1298"/>
              <a:ext cx="312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pitchFamily="49" charset="0"/>
                </a:rPr>
                <a:t>__device__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</a:rPr>
                <a:t> float DeviceFunc()</a:t>
              </a:r>
              <a:r>
                <a:rPr lang="ar-SA" sz="2000" b="1">
                  <a:solidFill>
                    <a:srgbClr val="000000"/>
                  </a:solidFill>
                  <a:latin typeface="Courier New" pitchFamily="49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4415" y="816"/>
              <a:ext cx="1200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Only callable from the:</a:t>
              </a: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3505" y="816"/>
              <a:ext cx="911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Executed on the:</a:t>
              </a:r>
            </a:p>
          </p:txBody>
        </p:sp>
        <p:sp>
          <p:nvSpPr>
            <p:cNvPr id="26642" name="Rectangle 14"/>
            <p:cNvSpPr>
              <a:spLocks noChangeArrowheads="1"/>
            </p:cNvSpPr>
            <p:nvPr/>
          </p:nvSpPr>
          <p:spPr bwMode="auto">
            <a:xfrm>
              <a:off x="384" y="816"/>
              <a:ext cx="3121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384" y="816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384" y="1298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5" name="Line 17"/>
            <p:cNvSpPr>
              <a:spLocks noChangeShapeType="1"/>
            </p:cNvSpPr>
            <p:nvPr/>
          </p:nvSpPr>
          <p:spPr bwMode="auto">
            <a:xfrm>
              <a:off x="384" y="1586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>
              <a:off x="384" y="1893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84" y="2208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8" name="Line 20"/>
            <p:cNvSpPr>
              <a:spLocks noChangeShapeType="1"/>
            </p:cNvSpPr>
            <p:nvPr/>
          </p:nvSpPr>
          <p:spPr bwMode="auto">
            <a:xfrm>
              <a:off x="384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>
              <a:off x="350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>
              <a:off x="441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5616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Μετάφραση προγραμμάτων </a:t>
            </a:r>
            <a:r>
              <a:rPr lang="en-US" dirty="0" smtClean="0"/>
              <a:t>CUDA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1" y="1371600"/>
            <a:ext cx="6734568" cy="65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smtClean="0">
                <a:solidFill>
                  <a:schemeClr val="tx1"/>
                </a:solidFill>
              </a:rPr>
              <a:t>Πρόγραμμα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C </a:t>
            </a:r>
            <a:r>
              <a:rPr lang="el-GR" dirty="0" smtClean="0">
                <a:solidFill>
                  <a:schemeClr val="tx1"/>
                </a:solidFill>
              </a:rPr>
              <a:t>με επεκτάσεις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CUDA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1" y="2468262"/>
            <a:ext cx="6810238" cy="87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NVCC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Compiler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</a:rPr>
              <a:t> (Μεταφραστής)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1" y="4149811"/>
            <a:ext cx="3178111" cy="950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Host C Compiler/ Linker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272675" y="1967089"/>
            <a:ext cx="475220" cy="45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819239" y="3482859"/>
            <a:ext cx="657997" cy="52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1294340" y="3564924"/>
            <a:ext cx="1468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Host Code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456151" y="3418703"/>
            <a:ext cx="529685" cy="65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6212845" y="3564924"/>
            <a:ext cx="2453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Device Code (PTX)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883395" y="5246473"/>
            <a:ext cx="529685" cy="58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75128" y="4149811"/>
            <a:ext cx="3178111" cy="950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Device </a:t>
            </a:r>
            <a:r>
              <a:rPr lang="en-US">
                <a:solidFill>
                  <a:schemeClr val="tx1"/>
                </a:solidFill>
                <a:latin typeface="Calibri" pitchFamily="34" charset="0"/>
              </a:rPr>
              <a:t>Just-in-Time </a:t>
            </a:r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Compiler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531821" y="5173362"/>
            <a:ext cx="529685" cy="65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8670" y="5831359"/>
            <a:ext cx="6734568" cy="95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Ετερογενής υπολογιστική πλατφόρμα με</a:t>
            </a:r>
            <a:br>
              <a:rPr lang="el-GR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CPUs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και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Ας δούμε ένα πραγματικό πρόγραμμα </a:t>
            </a:r>
            <a:r>
              <a:rPr lang="en-US" sz="3600" dirty="0" smtClean="0"/>
              <a:t>CUDA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Διαφορετική φιλοσοφία σχεδιασμού μεταξύ </a:t>
            </a:r>
            <a:r>
              <a:rPr lang="en-US" dirty="0" smtClean="0"/>
              <a:t>CPU </a:t>
            </a:r>
            <a:r>
              <a:rPr lang="el-GR" dirty="0" smtClean="0"/>
              <a:t>και </a:t>
            </a:r>
            <a:r>
              <a:rPr lang="en-US" dirty="0" smtClean="0"/>
              <a:t>GPU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738" y="2628900"/>
            <a:ext cx="3354387" cy="3367088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663" y="1519238"/>
            <a:ext cx="3741737" cy="782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29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GPU </a:t>
            </a:r>
          </a:p>
          <a:p>
            <a:pPr algn="ctr"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Throughput Oriented Cores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125" y="2692400"/>
            <a:ext cx="650875" cy="324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0038" y="26844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5738" y="28495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3025" y="3001963"/>
            <a:ext cx="2541588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9675" y="3154363"/>
            <a:ext cx="2543175" cy="2740025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1588" y="3203575"/>
            <a:ext cx="2565400" cy="325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200" dirty="0">
                <a:latin typeface="Albany" pitchFamily="34"/>
                <a:ea typeface="HG Mincho Light J" pitchFamily="2"/>
                <a:cs typeface="Arial Unicode MS" pitchFamily="2"/>
              </a:rPr>
              <a:t>Compute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3605213"/>
            <a:ext cx="2246313" cy="312737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20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Cache/Local </a:t>
            </a:r>
            <a:r>
              <a:rPr lang="en-US" sz="200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Mem</a:t>
            </a:r>
            <a:endParaRPr lang="en-US" sz="2000" dirty="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713" y="4032250"/>
            <a:ext cx="1689100" cy="519113"/>
          </a:xfrm>
          <a:prstGeom prst="rect">
            <a:avLst/>
          </a:prstGeom>
          <a:solidFill>
            <a:srgbClr val="FF5425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Registers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0963" y="4651375"/>
            <a:ext cx="1720850" cy="92075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algn="ctr"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SIMD </a:t>
            </a:r>
            <a:b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</a:b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Unit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1706563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2060575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2416175" y="4654550"/>
            <a:ext cx="0" cy="920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1371600" y="5105400"/>
            <a:ext cx="17002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2621756" y="4609307"/>
            <a:ext cx="1598613" cy="444500"/>
          </a:xfrm>
          <a:prstGeom prst="rect">
            <a:avLst/>
          </a:prstGeom>
          <a:solidFill>
            <a:srgbClr val="80008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20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Threading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27325" y="4651375"/>
            <a:ext cx="0" cy="938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6350" y="1517650"/>
            <a:ext cx="3503613" cy="781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29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CPU</a:t>
            </a:r>
          </a:p>
          <a:p>
            <a:pPr algn="ctr" hangingPunct="0">
              <a:defRPr/>
            </a:pPr>
            <a:r>
              <a:rPr lang="en-US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Latency Oriented Cores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2625725"/>
            <a:ext cx="3354388" cy="3367088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9700" y="2689225"/>
            <a:ext cx="647700" cy="324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0900" y="26828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18188" y="2847975"/>
            <a:ext cx="2541587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888" y="30003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0538" y="3152775"/>
            <a:ext cx="2543175" cy="2738438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22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632450" y="3227388"/>
            <a:ext cx="2566988" cy="2511425"/>
            <a:chOff x="6156720" y="2834786"/>
            <a:chExt cx="2829600" cy="2768615"/>
          </a:xfrm>
        </p:grpSpPr>
        <p:sp>
          <p:nvSpPr>
            <p:cNvPr id="30" name="TextBox 29"/>
            <p:cNvSpPr txBox="1"/>
            <p:nvPr/>
          </p:nvSpPr>
          <p:spPr>
            <a:xfrm>
              <a:off x="6156720" y="2834786"/>
              <a:ext cx="2829600" cy="3570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compatLnSpc="0">
              <a:spAutoFit/>
            </a:bodyPr>
            <a:lstStyle/>
            <a:p>
              <a:pPr hangingPunct="0">
                <a:defRPr/>
              </a:pPr>
              <a:r>
                <a:rPr lang="en-US" sz="2200" dirty="0">
                  <a:latin typeface="Albany" pitchFamily="34"/>
                  <a:ea typeface="HG Mincho Light J" pitchFamily="2"/>
                  <a:cs typeface="Arial Unicode MS" pitchFamily="2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08962" y="3303805"/>
              <a:ext cx="2460369" cy="95728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2200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Local Cache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6961" y="4457103"/>
              <a:ext cx="1448923" cy="301013"/>
            </a:xfrm>
            <a:prstGeom prst="rect">
              <a:avLst/>
            </a:prstGeom>
            <a:solidFill>
              <a:srgbClr val="FF5425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1500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Registers</a:t>
              </a:r>
            </a:p>
          </p:txBody>
        </p:sp>
        <p:grpSp>
          <p:nvGrpSpPr>
            <p:cNvPr id="9247" name="Group 32"/>
            <p:cNvGrpSpPr>
              <a:grpSpLocks/>
            </p:cNvGrpSpPr>
            <p:nvPr/>
          </p:nvGrpSpPr>
          <p:grpSpPr bwMode="auto">
            <a:xfrm>
              <a:off x="6334560" y="4874759"/>
              <a:ext cx="1467720" cy="663481"/>
              <a:chOff x="6334560" y="4874759"/>
              <a:chExt cx="1467720" cy="66348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335210" y="4875371"/>
                <a:ext cx="1466421" cy="65977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algn="ctr" hangingPunct="0">
                  <a:defRPr/>
                </a:pPr>
                <a:r>
                  <a:rPr lang="en-US" sz="2200">
                    <a:solidFill>
                      <a:srgbClr val="FFFFFF"/>
                    </a:solidFill>
                    <a:latin typeface="Albany" pitchFamily="34"/>
                    <a:ea typeface="HG Mincho Light J" pitchFamily="2"/>
                    <a:cs typeface="Arial Unicode MS" pitchFamily="2"/>
                  </a:rPr>
                  <a:t>SIMD Unit</a:t>
                </a:r>
              </a:p>
            </p:txBody>
          </p:sp>
          <p:sp>
            <p:nvSpPr>
              <p:cNvPr id="36" name="Straight Connector 35"/>
              <p:cNvSpPr/>
              <p:nvPr/>
            </p:nvSpPr>
            <p:spPr>
              <a:xfrm>
                <a:off x="666244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7" name="Straight Connector 36"/>
              <p:cNvSpPr/>
              <p:nvPr/>
            </p:nvSpPr>
            <p:spPr>
              <a:xfrm>
                <a:off x="703692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8" name="Straight Connector 37"/>
              <p:cNvSpPr/>
              <p:nvPr/>
            </p:nvSpPr>
            <p:spPr>
              <a:xfrm>
                <a:off x="741140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220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7711454" y="4545524"/>
              <a:ext cx="1232051" cy="883704"/>
            </a:xfrm>
            <a:prstGeom prst="rect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9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Τέλος Ενότητας</a:t>
            </a:r>
            <a:endParaRPr lang="en-US"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534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n-US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531352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</a:t>
            </a:r>
            <a:r>
              <a:rPr lang="el-GR" sz="2000" dirty="0"/>
              <a:t> Ευστράτιος </a:t>
            </a:r>
            <a:r>
              <a:rPr lang="el-GR" sz="2000" dirty="0" err="1"/>
              <a:t>Γαλλόπουλος</a:t>
            </a:r>
            <a:r>
              <a:rPr lang="el-GR" sz="2000" dirty="0"/>
              <a:t>, Ιωάννης Ε. </a:t>
            </a:r>
            <a:r>
              <a:rPr lang="el-GR" sz="2000" dirty="0" err="1"/>
              <a:t>Βενέτης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Παράλληλη Επεξεργασία. Ενότητα 8 – Εισαγωγή στην </a:t>
            </a:r>
            <a:r>
              <a:rPr lang="en-US" sz="2000" dirty="0">
                <a:solidFill>
                  <a:srgbClr val="FF0000"/>
                </a:solidFill>
              </a:rPr>
              <a:t>CUDA</a:t>
            </a:r>
            <a:r>
              <a:rPr lang="el-GR" sz="2000" dirty="0"/>
              <a:t>». 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2015. Διαθέσιμο από τη δικτυακή διεύθυνση: </a:t>
            </a:r>
            <a:r>
              <a:rPr lang="en-US" sz="2000" dirty="0">
                <a:latin typeface="Calibri" charset="0"/>
              </a:rPr>
              <a:t>https://eclass.upatras.gr/courses/CEID1057/</a:t>
            </a:r>
            <a:r>
              <a:rPr lang="el-GR" sz="2000" dirty="0"/>
              <a:t>.</a:t>
            </a:r>
            <a:endParaRPr lang="en-US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300599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1)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http://www.adaptivecomputing.com/wp-content/uploads/2013/08/BLUEWATERS.png</a:t>
            </a:r>
            <a:r>
              <a:rPr lang="el-GR" sz="2000" dirty="0" smtClean="0">
                <a:solidFill>
                  <a:srgbClr val="FF0000"/>
                </a:solidFill>
              </a:rPr>
              <a:t> (βλ. σελ. 3)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2)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s://www.google.gr/url?sa=t&amp;rct=j&amp;q=&amp;esrc=s&amp;source=web&amp;cd=1&amp;ved=0CB4QFjAAahUKEwi_xIzfnITIAhXLfhoKHXuxAfY&amp;url=http%3A%2F%2Fftp.emc.ncep.noaa.gov%2Fexper%2Fnova%2Ftemp%2FT3%2FIntroduction%2520to%2520the%2520Cray%2520XK7.pptx&amp;usg=AFQjCNFzbjZPL2GSPSgvCvfSzpmt2eLNKw&amp;cad=rja</a:t>
            </a:r>
            <a:r>
              <a:rPr lang="el-GR" sz="2000" dirty="0" smtClean="0">
                <a:solidFill>
                  <a:srgbClr val="FF0000"/>
                </a:solidFill>
              </a:rPr>
              <a:t>, σελ. 6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l-GR" sz="2000" dirty="0" smtClean="0">
                <a:solidFill>
                  <a:srgbClr val="FF0000"/>
                </a:solidFill>
              </a:rPr>
              <a:t> (βλ. σελ. 4)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000" dirty="0" smtClean="0"/>
              <a:t>3)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hlinkClick r:id="rId5"/>
              </a:rPr>
              <a:t>http://coverslike.com/thumbs/naval_fleet-t1.jpg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(βλ. σελ. 23)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(2/3)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4) </a:t>
            </a:r>
            <a:r>
              <a:rPr lang="en-US" sz="2000" dirty="0" smtClean="0">
                <a:hlinkClick r:id="rId3"/>
              </a:rPr>
              <a:t>https://s-media-cache-ak0.pinimg.com/236x/84/c2/be/84c2be77069ad727f0a47dc7f04dda09.jpg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(βλ. σελ. 23)</a:t>
            </a:r>
          </a:p>
          <a:p>
            <a:pPr>
              <a:buNone/>
            </a:pPr>
            <a:r>
              <a:rPr lang="el-GR" sz="2000" dirty="0" smtClean="0"/>
              <a:t>5) </a:t>
            </a:r>
            <a:r>
              <a:rPr lang="en-US" sz="2000" dirty="0" smtClean="0">
                <a:hlinkClick r:id="rId4"/>
              </a:rPr>
              <a:t>http://www.gadgetell.com/images/082006/zunefactory2.jpg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(βλ. σελ. 23)</a:t>
            </a:r>
          </a:p>
          <a:p>
            <a:pPr>
              <a:buNone/>
            </a:pPr>
            <a:r>
              <a:rPr lang="el-GR" sz="2000" dirty="0" smtClean="0"/>
              <a:t>6) </a:t>
            </a:r>
            <a:r>
              <a:rPr lang="en-US" sz="2000" dirty="0" smtClean="0">
                <a:hlinkClick r:id="rId5"/>
              </a:rPr>
              <a:t>http://1.bp.blogspot.com/-CooPrARi7N4/UePHTkOx_UI/AAAAAAAAALY/_jBLZt6guBM/s1600/corn-field.jpg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(βλ. σελ. 23)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000" dirty="0" smtClean="0"/>
              <a:t>7) </a:t>
            </a:r>
            <a:r>
              <a:rPr lang="en-US" sz="2000" dirty="0" smtClean="0">
                <a:hlinkClick r:id="rId6"/>
              </a:rPr>
              <a:t>http://imgc.allpostersimages.com/images/P-473-488-90/21/2165/9AZCD00Z/posters/bruno-morandi-large-banquet-in-the-contrada-quarter-palio-siena-tuscany-italy.jpg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(βλ. σελ. 23)</a:t>
            </a: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8) </a:t>
            </a:r>
            <a:r>
              <a:rPr lang="en-US" sz="2000" dirty="0" smtClean="0">
                <a:solidFill>
                  <a:srgbClr val="FF0000"/>
                </a:solidFill>
                <a:hlinkClick r:id="rId7"/>
              </a:rPr>
              <a:t>http://cgvr.cs.uni-bremen.de/teaching/mpar_14/folien/02%20-%20Intro%20to%20CUDA-4.pdf</a:t>
            </a:r>
            <a:r>
              <a:rPr lang="el-GR" sz="2000" dirty="0" smtClean="0">
                <a:solidFill>
                  <a:srgbClr val="FF0000"/>
                </a:solidFill>
              </a:rPr>
              <a:t>, σελ. 1 (βλ. σελ. 25)</a:t>
            </a:r>
            <a:endParaRPr lang="en-US" sz="2000" dirty="0" smtClean="0"/>
          </a:p>
          <a:p>
            <a:endParaRPr lang="en-US" sz="36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smtClean="0"/>
              <a:t> (3/3)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9)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http://www.dreambox.com/wp-content/uploads/2010/06/Long-line1.jpg</a:t>
            </a:r>
            <a:r>
              <a:rPr lang="el-GR" sz="2000" dirty="0" smtClean="0">
                <a:solidFill>
                  <a:srgbClr val="FF0000"/>
                </a:solidFill>
              </a:rPr>
              <a:t> (βλ. σελ. 26)</a:t>
            </a: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10) 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http://thechrisjonesgroup.com/chrisjonesmortgage/wp-content/uploads/2009/06/long-lines.jpg</a:t>
            </a:r>
            <a:r>
              <a:rPr lang="el-GR" sz="2000" dirty="0" smtClean="0">
                <a:solidFill>
                  <a:srgbClr val="FF0000"/>
                </a:solidFill>
              </a:rPr>
              <a:t> (βλ. σελ. 26)</a:t>
            </a:r>
          </a:p>
          <a:p>
            <a:pPr>
              <a:buNone/>
            </a:pPr>
            <a:endParaRPr lang="en-US" sz="2000" dirty="0" smtClean="0"/>
          </a:p>
          <a:p>
            <a:endParaRPr lang="en-US" sz="36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CPU: </a:t>
            </a:r>
            <a:r>
              <a:rPr lang="el-GR" dirty="0" smtClean="0"/>
              <a:t>Σχεδιασμός για μεγάλο χρόνο προσπέλασης στην μνήμη</a:t>
            </a:r>
            <a:r>
              <a:rPr lang="en-US" dirty="0" smtClean="0"/>
              <a:t> (latency)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92752" cy="5257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Μεγάλες κρυφές μνήμες</a:t>
            </a:r>
            <a:endParaRPr lang="en-US" dirty="0" smtClean="0"/>
          </a:p>
          <a:p>
            <a:pPr lvl="1"/>
            <a:r>
              <a:rPr lang="el-GR" dirty="0" smtClean="0"/>
              <a:t>Μετατρέπουν αργές προσπελάσεις μνήμης σε γρηγορότερες προσπελάσεις στην κρυφή μνήμη</a:t>
            </a:r>
            <a:endParaRPr lang="en-US" dirty="0" smtClean="0"/>
          </a:p>
          <a:p>
            <a:r>
              <a:rPr lang="el-GR" dirty="0" smtClean="0"/>
              <a:t>Εξελιγμένος έλεγχος</a:t>
            </a:r>
            <a:endParaRPr lang="en-US" dirty="0" smtClean="0"/>
          </a:p>
          <a:p>
            <a:pPr lvl="1"/>
            <a:r>
              <a:rPr lang="el-GR" dirty="0" smtClean="0"/>
              <a:t>Πρόβλεψη διακλαδώσεων για μείωση καθυστερήσεων</a:t>
            </a:r>
            <a:endParaRPr lang="en-US" dirty="0" smtClean="0"/>
          </a:p>
          <a:p>
            <a:pPr lvl="1"/>
            <a:r>
              <a:rPr lang="el-GR" dirty="0" smtClean="0"/>
              <a:t>Προώθηση δεδομένων στον αγωγό για μείωση καθυστερήσεων</a:t>
            </a:r>
            <a:endParaRPr lang="en-US" dirty="0" smtClean="0"/>
          </a:p>
          <a:p>
            <a:r>
              <a:rPr lang="el-GR" dirty="0" smtClean="0"/>
              <a:t>Ισχυρή </a:t>
            </a:r>
            <a:r>
              <a:rPr lang="en-US" dirty="0" smtClean="0"/>
              <a:t>ALU</a:t>
            </a:r>
          </a:p>
          <a:p>
            <a:pPr lvl="1"/>
            <a:r>
              <a:rPr lang="el-GR" dirty="0" smtClean="0"/>
              <a:t>Μικρότερος χρόνος εκτέλεσης ανά εντολή</a:t>
            </a: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23558" name="Group 165"/>
          <p:cNvGrpSpPr>
            <a:grpSpLocks/>
          </p:cNvGrpSpPr>
          <p:nvPr/>
        </p:nvGrpSpPr>
        <p:grpSpPr bwMode="auto">
          <a:xfrm>
            <a:off x="5181600" y="2438400"/>
            <a:ext cx="3276600" cy="2743200"/>
            <a:chOff x="991" y="1935"/>
            <a:chExt cx="1688" cy="1226"/>
          </a:xfrm>
        </p:grpSpPr>
        <p:sp>
          <p:nvSpPr>
            <p:cNvPr id="23560" name="Rectangle 166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latin typeface="Arial" charset="0"/>
                </a:rPr>
                <a:t>Cache</a:t>
              </a:r>
            </a:p>
          </p:txBody>
        </p:sp>
        <p:sp>
          <p:nvSpPr>
            <p:cNvPr id="23561" name="Rectangle 167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2" name="Rectangle 168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latin typeface="Arial" charset="0"/>
                </a:rPr>
                <a:t>Control</a:t>
              </a:r>
            </a:p>
          </p:txBody>
        </p:sp>
        <p:sp>
          <p:nvSpPr>
            <p:cNvPr id="23563" name="Rectangle 169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4" name="Rectangle 170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5" name="Rectangle 171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latin typeface="Arial" charset="0"/>
                </a:rPr>
                <a:t>ALU</a:t>
              </a:r>
            </a:p>
          </p:txBody>
        </p:sp>
        <p:sp>
          <p:nvSpPr>
            <p:cNvPr id="23566" name="Rectangle 172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1200" b="1">
                  <a:latin typeface="Arial" charset="0"/>
                </a:rPr>
                <a:t>DRAM</a:t>
              </a:r>
            </a:p>
          </p:txBody>
        </p:sp>
      </p:grpSp>
      <p:sp>
        <p:nvSpPr>
          <p:cNvPr id="23559" name="Text Box 173"/>
          <p:cNvSpPr txBox="1">
            <a:spLocks noChangeArrowheads="1"/>
          </p:cNvSpPr>
          <p:nvPr/>
        </p:nvSpPr>
        <p:spPr bwMode="auto">
          <a:xfrm>
            <a:off x="6324600" y="3124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GPU: </a:t>
            </a:r>
            <a:r>
              <a:rPr lang="el-GR" dirty="0" smtClean="0"/>
              <a:t>Σχεδιασμός για διεκπεραιωτική ικανότητα (</a:t>
            </a:r>
            <a:r>
              <a:rPr lang="en-US" dirty="0" smtClean="0"/>
              <a:t>throughput)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52578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Μικρές κρυφές μνήμες</a:t>
            </a:r>
            <a:endParaRPr lang="en-US" dirty="0" smtClean="0"/>
          </a:p>
          <a:p>
            <a:pPr lvl="1"/>
            <a:r>
              <a:rPr lang="el-GR" dirty="0" smtClean="0"/>
              <a:t>Για την βελτίωση της ικανότητας διαβίβασης δεδομένων της μνήμης</a:t>
            </a:r>
            <a:endParaRPr lang="en-US" dirty="0" smtClean="0"/>
          </a:p>
          <a:p>
            <a:r>
              <a:rPr lang="el-GR" dirty="0" smtClean="0"/>
              <a:t>Απλός έλεγχος</a:t>
            </a:r>
            <a:endParaRPr lang="en-US" dirty="0" smtClean="0"/>
          </a:p>
          <a:p>
            <a:pPr lvl="1"/>
            <a:r>
              <a:rPr lang="el-GR" dirty="0" smtClean="0"/>
              <a:t>Όχι πρόβλεψη διακλαδώσεων</a:t>
            </a:r>
            <a:endParaRPr lang="en-US" dirty="0" smtClean="0"/>
          </a:p>
          <a:p>
            <a:pPr lvl="1"/>
            <a:r>
              <a:rPr lang="el-GR" dirty="0" smtClean="0"/>
              <a:t>Όχι προώθηση δεδομένων</a:t>
            </a:r>
            <a:endParaRPr lang="en-US" dirty="0" smtClean="0"/>
          </a:p>
          <a:p>
            <a:r>
              <a:rPr lang="el-GR" dirty="0" smtClean="0"/>
              <a:t>Ενεργειακά αποδοτικές </a:t>
            </a:r>
            <a:r>
              <a:rPr lang="en-US" dirty="0" smtClean="0"/>
              <a:t>ALUs</a:t>
            </a:r>
          </a:p>
          <a:p>
            <a:pPr lvl="1"/>
            <a:r>
              <a:rPr lang="el-GR" dirty="0" smtClean="0"/>
              <a:t>Πολλές, με μεγάλο χρόνο εκτέλεσης, αλλά με πολλά επίπεδα στον αγωγό</a:t>
            </a:r>
            <a:endParaRPr lang="en-US" dirty="0" smtClean="0"/>
          </a:p>
          <a:p>
            <a:r>
              <a:rPr lang="el-GR" dirty="0" smtClean="0"/>
              <a:t>Απαιτεί την ύπαρξη μεγάλου πλήθους νημάτων για την αντιμετώπιση των καθυστερήσεων από προσπελάσεις στην μνήμη</a:t>
            </a:r>
            <a:endParaRPr lang="en-US" dirty="0" smtClean="0"/>
          </a:p>
        </p:txBody>
      </p:sp>
      <p:grpSp>
        <p:nvGrpSpPr>
          <p:cNvPr id="24582" name="Group 2"/>
          <p:cNvGrpSpPr>
            <a:grpSpLocks/>
          </p:cNvGrpSpPr>
          <p:nvPr/>
        </p:nvGrpSpPr>
        <p:grpSpPr bwMode="auto">
          <a:xfrm>
            <a:off x="5562600" y="2438400"/>
            <a:ext cx="3352800" cy="2743200"/>
            <a:chOff x="3044" y="1052"/>
            <a:chExt cx="1987" cy="1441"/>
          </a:xfrm>
        </p:grpSpPr>
        <p:sp>
          <p:nvSpPr>
            <p:cNvPr id="24584" name="Rectangle 3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1200" b="1">
                  <a:latin typeface="Arial" charset="0"/>
                </a:rPr>
                <a:t>DRAM</a:t>
              </a:r>
            </a:p>
          </p:txBody>
        </p:sp>
        <p:grpSp>
          <p:nvGrpSpPr>
            <p:cNvPr id="24585" name="Group 4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24586" name="Group 5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24727" name="Group 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4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4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2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729" name="Line 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0" name="Line 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1" name="Line 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2" name="Line 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3" name="Line 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3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4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24708" name="Group 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2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2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0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710" name="Line 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1" name="Line 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2" name="Line 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3" name="Line 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4" name="Line 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1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2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8" name="Group 45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24689" name="Group 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0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707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90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91" name="Line 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2" name="Line 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3" name="Line 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4" name="Line 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5" name="Line 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9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70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9" name="Group 65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24670" name="Group 6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8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71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72" name="Line 7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3" name="Line 7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4" name="Line 7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5" name="Line 7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6" name="Line 7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7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8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0" name="Group 85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24651" name="Group 8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6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6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52" name="Rectangle 8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53" name="Line 9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4" name="Line 9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5" name="Line 9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6" name="Line 9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7" name="Line 9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8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59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67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1" name="Group 105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24632" name="Group 10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4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5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34" name="Line 1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5" name="Line 1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6" name="Line 1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7" name="Line 1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8" name="Line 1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3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6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7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4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2" name="Group 125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24613" name="Group 1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3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3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14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615" name="Line 1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6" name="Line 1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7" name="Line 1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8" name="Line 1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9" name="Line 1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0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1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2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5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7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2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3" name="Group 145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4594" name="Group 1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1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  <p:sp>
                <p:nvSpPr>
                  <p:cNvPr id="2461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595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24596" name="Line 1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7" name="Line 1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8" name="Line 1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599" name="Line 1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0" name="Line 1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1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3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7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8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0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610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3" name="Text Box 174"/>
          <p:cNvSpPr txBox="1">
            <a:spLocks noChangeArrowheads="1"/>
          </p:cNvSpPr>
          <p:nvPr/>
        </p:nvSpPr>
        <p:spPr bwMode="auto">
          <a:xfrm>
            <a:off x="6781800" y="3124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GPU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καλύτερες εφαρμογές χρησιμοποιούν και </a:t>
            </a:r>
            <a:r>
              <a:rPr lang="en-US" dirty="0" smtClean="0"/>
              <a:t>CPU </a:t>
            </a:r>
            <a:r>
              <a:rPr lang="el-GR" dirty="0" smtClean="0"/>
              <a:t>και</a:t>
            </a:r>
            <a:r>
              <a:rPr lang="en-US" dirty="0" smtClean="0"/>
              <a:t> GPU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CPUs </a:t>
            </a:r>
            <a:r>
              <a:rPr lang="el-GR" dirty="0" smtClean="0"/>
              <a:t>για τα σειριακά τμήματα στα οποία έχει σημασία το </a:t>
            </a:r>
            <a:r>
              <a:rPr lang="en-US" dirty="0" smtClean="0"/>
              <a:t>latency</a:t>
            </a:r>
          </a:p>
          <a:p>
            <a:pPr lvl="1"/>
            <a:r>
              <a:rPr lang="el-GR" dirty="0" smtClean="0"/>
              <a:t>Οι </a:t>
            </a:r>
            <a:r>
              <a:rPr lang="en-US" dirty="0" smtClean="0"/>
              <a:t>CPUs </a:t>
            </a:r>
            <a:r>
              <a:rPr lang="el-GR" dirty="0" smtClean="0"/>
              <a:t>μπορεί να είναι</a:t>
            </a:r>
            <a:r>
              <a:rPr lang="en-US" dirty="0" smtClean="0"/>
              <a:t> 10+X </a:t>
            </a:r>
            <a:r>
              <a:rPr lang="el-GR" dirty="0" smtClean="0"/>
              <a:t>γρηγορότερες από τις</a:t>
            </a:r>
            <a:r>
              <a:rPr lang="en-US" dirty="0" smtClean="0"/>
              <a:t> GPUs </a:t>
            </a:r>
            <a:r>
              <a:rPr lang="el-GR" dirty="0" smtClean="0"/>
              <a:t>για σειριακό κώδικα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GPUs </a:t>
            </a:r>
            <a:r>
              <a:rPr lang="el-GR" dirty="0" smtClean="0"/>
              <a:t>για τα παράλληλα τμήματα στα οποία έχει σημασία το </a:t>
            </a:r>
            <a:r>
              <a:rPr lang="en-US" dirty="0" smtClean="0"/>
              <a:t>throughput</a:t>
            </a:r>
          </a:p>
          <a:p>
            <a:pPr lvl="1" eaLnBrk="1" hangingPunct="1"/>
            <a:r>
              <a:rPr lang="el-GR" dirty="0" smtClean="0"/>
              <a:t>Οι </a:t>
            </a:r>
            <a:r>
              <a:rPr lang="en-US" dirty="0" smtClean="0"/>
              <a:t>GPUs </a:t>
            </a:r>
            <a:r>
              <a:rPr lang="el-GR" dirty="0" smtClean="0"/>
              <a:t>μπορεί να είναι</a:t>
            </a:r>
            <a:r>
              <a:rPr lang="en-US" dirty="0" smtClean="0"/>
              <a:t> 10+X </a:t>
            </a:r>
            <a:r>
              <a:rPr lang="el-GR" dirty="0" smtClean="0"/>
              <a:t>γρηγορότερες από τις </a:t>
            </a:r>
            <a:r>
              <a:rPr lang="en-US" dirty="0" smtClean="0"/>
              <a:t>CPUs </a:t>
            </a:r>
            <a:r>
              <a:rPr lang="el-GR" dirty="0" smtClean="0"/>
              <a:t>για παράλληλο κώδικα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χρήση υβριδικού παράλληλου προγραμματισμού διαδίδεται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>
          <a:xfrm>
            <a:off x="612648" y="5334000"/>
            <a:ext cx="8531352" cy="1524000"/>
          </a:xfrm>
        </p:spPr>
        <p:txBody>
          <a:bodyPr/>
          <a:lstStyle/>
          <a:p>
            <a:r>
              <a:rPr lang="el-GR" dirty="0" smtClean="0"/>
              <a:t>Πάνω από 4</a:t>
            </a:r>
            <a:r>
              <a:rPr lang="en-US" dirty="0" smtClean="0"/>
              <a:t>80 </a:t>
            </a:r>
            <a:r>
              <a:rPr lang="el-GR" dirty="0" smtClean="0"/>
              <a:t>υποβολές στο </a:t>
            </a:r>
            <a:r>
              <a:rPr lang="en-US" dirty="0" smtClean="0"/>
              <a:t>GPU Computing Gems</a:t>
            </a:r>
          </a:p>
          <a:p>
            <a:pPr lvl="1"/>
            <a:r>
              <a:rPr lang="en-US" dirty="0" smtClean="0"/>
              <a:t>1</a:t>
            </a:r>
            <a:r>
              <a:rPr lang="el-GR" dirty="0" smtClean="0"/>
              <a:t>5</a:t>
            </a:r>
            <a:r>
              <a:rPr lang="en-US" dirty="0" smtClean="0"/>
              <a:t>0 </a:t>
            </a:r>
            <a:r>
              <a:rPr lang="el-GR" dirty="0" smtClean="0"/>
              <a:t>άρθρα έχουν συμπεριληφθεί σε τρεις εκδόσεις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4175" y="1663700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Financial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950" y="1643062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Scientific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6363" y="1617662"/>
            <a:ext cx="1649412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Engineering Simulation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188" y="1630362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Data Intensive Analytics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5213" y="1617662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Medical Imaging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4813" y="2916237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Audio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1763" y="2862262"/>
            <a:ext cx="1565275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Computer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950" y="2889250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Video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1188" y="2836862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Biomedical Informatics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275" y="2855912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Electronic Design Automation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4813" y="42005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Statistical Modeling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6938" y="42005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Ray Tracing Rendering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95738" y="42005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Interactive Physics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5475" y="420052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Numerical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B8331-584E-4890-AEE7-567A53075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1D765-2C69-486F-8BEB-A4B927C02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FE3D30-2CDC-4EED-9C4E-38674CA736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21699</TotalTime>
  <Words>2888</Words>
  <Application>Microsoft Office PowerPoint</Application>
  <PresentationFormat>On-screen Show (4:3)</PresentationFormat>
  <Paragraphs>650</Paragraphs>
  <Slides>58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ΠαρΑλληλη ΕΠΕΞΕΡΓΑΣΙΑ</vt:lpstr>
      <vt:lpstr>Σκοποί Ενότητας</vt:lpstr>
      <vt:lpstr>Blue Waters Hardware</vt:lpstr>
      <vt:lpstr>Cray XK7 Compute Node</vt:lpstr>
      <vt:lpstr>Διαφορετική φιλοσοφία σχεδιασμού μεταξύ CPU και GPU</vt:lpstr>
      <vt:lpstr>CPU: Σχεδιασμός για μεγάλο χρόνο προσπέλασης στην μνήμη (latency)</vt:lpstr>
      <vt:lpstr>GPU: Σχεδιασμός για διεκπεραιωτική ικανότητα (throughput)</vt:lpstr>
      <vt:lpstr>Οι καλύτερες εφαρμογές χρησιμοποιούν και CPU και GPU </vt:lpstr>
      <vt:lpstr>Η χρήση υβριδικού παράλληλου προγραμματισμού διαδίδεται</vt:lpstr>
      <vt:lpstr>Στάδια παράλληλου προγραμματισμού</vt:lpstr>
      <vt:lpstr>Το λογισμικό συνεισφέρει περισσότερο στο κόστος ενός συστήματος</vt:lpstr>
      <vt:lpstr>Βασικά σημεία για τον έλεγχο του κόστους του λογισμικού</vt:lpstr>
      <vt:lpstr>Βασικά σημεία για τον έλεγχο του κόστους του λογισμικού</vt:lpstr>
      <vt:lpstr>Βασικά σημεία για τον έλεγχο του κόστους του λογισμικού</vt:lpstr>
      <vt:lpstr>Επεκτασιμότητα και μεταφερσιμότητα</vt:lpstr>
      <vt:lpstr>Βασικά σημεία για τον έλεγχο του κόστους του λογισμικού</vt:lpstr>
      <vt:lpstr>Βασικά σημεία για τον έλεγχο του κόστους του λογισμικού</vt:lpstr>
      <vt:lpstr>Κλιμακωσιμότητα παραλληλισμού</vt:lpstr>
      <vt:lpstr>Πολυπλοκότητα αλγορίθμων και κλιμακωσιμότητα δεδομένων</vt:lpstr>
      <vt:lpstr>Γιατί είναι σημαντική η κλιμακωσιμότητα δεδομένων;</vt:lpstr>
      <vt:lpstr>Παραλληλισμός - πολυπλοκότητα για πολλά δεδομένα</vt:lpstr>
      <vt:lpstr>Παράδειγμα κλιμακωσιμότητας δεδομένων Particle-Mesh Algorithms</vt:lpstr>
      <vt:lpstr>PowerPoint Presentation</vt:lpstr>
      <vt:lpstr>Κατανομή φόρτου εργασίας</vt:lpstr>
      <vt:lpstr>Εύρος ζώνης (bandwidth) κύριας μνήμης</vt:lpstr>
      <vt:lpstr>Συγκρούσεις κατά την προσπέλαση δεδομένων προκαλούν σειριοποίηση και καθυστερήσεις</vt:lpstr>
      <vt:lpstr>Ποιο είναι το στοίχημα;</vt:lpstr>
      <vt:lpstr>CUDA /OpenCL – Μοντέλο εκτέλεσης</vt:lpstr>
      <vt:lpstr>Από την φυσική γλώσσα στα ηλεκτρόνια</vt:lpstr>
      <vt:lpstr>Αρχιτεκτονική Συνόλου Εντολών (ΑΣΕ)</vt:lpstr>
      <vt:lpstr>Το πρόγραμμα στο επίπεδο ΑΣΕ</vt:lpstr>
      <vt:lpstr>Το μοντέλο Von-Neumann</vt:lpstr>
      <vt:lpstr>Πίνακες Παράλληλων Νημάτων (Arrays of Parallel Threads)</vt:lpstr>
      <vt:lpstr>Μπλοκ νημάτων (Thread Blocks): Κλιμακώσιμη συνεργασία</vt:lpstr>
      <vt:lpstr>blockIdx και threadIdx</vt:lpstr>
      <vt:lpstr>Πρόσθεση διανυσμάτων</vt:lpstr>
      <vt:lpstr>Πρόσθεση διανυσμάτων – Κώδικας C</vt:lpstr>
      <vt:lpstr>Πρόσθεση διανυσμάτων σε ετερογενές σύστημα – Κώδικας στον host</vt:lpstr>
      <vt:lpstr>Μερική επισκόπηση της μνήμης στην CUDA</vt:lpstr>
      <vt:lpstr>Διεπαφή της CUDA για διαχείριση μνήμης του device</vt:lpstr>
      <vt:lpstr>Διεπαφή για μεταφορά δεδομένων</vt:lpstr>
      <vt:lpstr>PowerPoint Presentation</vt:lpstr>
      <vt:lpstr>Παράδειγμα: Πρόσθεση διανυσμάτων</vt:lpstr>
      <vt:lpstr>Παράδειγμα: Πρόσθεση διανυσμάτων</vt:lpstr>
      <vt:lpstr>More on Kernel Launch</vt:lpstr>
      <vt:lpstr>Επισκόπηση εκτέλεσης συνάρτησης πυρήνα</vt:lpstr>
      <vt:lpstr>Δήλωση συναρτήσεων στην CUDA</vt:lpstr>
      <vt:lpstr>Μετάφραση προγραμμάτων CUDA</vt:lpstr>
      <vt:lpstr>Ας δούμε ένα πραγματικό πρόγραμμα CUDA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 </vt:lpstr>
      <vt:lpstr>Σημείωμα Χρήσης Έργων Τρίτων (3/3)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nelson</cp:lastModifiedBy>
  <cp:revision>201</cp:revision>
  <dcterms:created xsi:type="dcterms:W3CDTF">1601-01-01T00:00:00Z</dcterms:created>
  <dcterms:modified xsi:type="dcterms:W3CDTF">2015-09-24T13:04:15Z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