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403" r:id="rId2"/>
    <p:sldId id="404" r:id="rId3"/>
    <p:sldId id="405" r:id="rId4"/>
    <p:sldId id="265" r:id="rId5"/>
    <p:sldId id="390" r:id="rId6"/>
    <p:sldId id="267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78" r:id="rId17"/>
    <p:sldId id="330" r:id="rId18"/>
    <p:sldId id="388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79" r:id="rId30"/>
    <p:sldId id="341" r:id="rId31"/>
    <p:sldId id="391" r:id="rId32"/>
    <p:sldId id="392" r:id="rId33"/>
    <p:sldId id="381" r:id="rId34"/>
    <p:sldId id="393" r:id="rId35"/>
    <p:sldId id="344" r:id="rId36"/>
    <p:sldId id="345" r:id="rId37"/>
    <p:sldId id="346" r:id="rId38"/>
    <p:sldId id="382" r:id="rId39"/>
    <p:sldId id="347" r:id="rId40"/>
    <p:sldId id="348" r:id="rId41"/>
    <p:sldId id="394" r:id="rId42"/>
    <p:sldId id="349" r:id="rId43"/>
    <p:sldId id="350" r:id="rId44"/>
    <p:sldId id="351" r:id="rId45"/>
    <p:sldId id="383" r:id="rId46"/>
    <p:sldId id="353" r:id="rId47"/>
    <p:sldId id="354" r:id="rId48"/>
    <p:sldId id="352" r:id="rId49"/>
    <p:sldId id="356" r:id="rId50"/>
    <p:sldId id="355" r:id="rId51"/>
    <p:sldId id="357" r:id="rId52"/>
    <p:sldId id="395" r:id="rId53"/>
    <p:sldId id="384" r:id="rId54"/>
    <p:sldId id="358" r:id="rId55"/>
    <p:sldId id="359" r:id="rId56"/>
    <p:sldId id="389" r:id="rId57"/>
    <p:sldId id="360" r:id="rId58"/>
    <p:sldId id="385" r:id="rId59"/>
    <p:sldId id="361" r:id="rId60"/>
    <p:sldId id="362" r:id="rId61"/>
    <p:sldId id="364" r:id="rId62"/>
    <p:sldId id="363" r:id="rId63"/>
    <p:sldId id="402" r:id="rId64"/>
    <p:sldId id="365" r:id="rId65"/>
    <p:sldId id="386" r:id="rId66"/>
    <p:sldId id="366" r:id="rId67"/>
    <p:sldId id="367" r:id="rId68"/>
    <p:sldId id="369" r:id="rId69"/>
    <p:sldId id="370" r:id="rId70"/>
    <p:sldId id="368" r:id="rId71"/>
    <p:sldId id="371" r:id="rId72"/>
    <p:sldId id="372" r:id="rId73"/>
    <p:sldId id="373" r:id="rId74"/>
    <p:sldId id="374" r:id="rId75"/>
    <p:sldId id="387" r:id="rId76"/>
    <p:sldId id="375" r:id="rId77"/>
    <p:sldId id="376" r:id="rId78"/>
    <p:sldId id="396" r:id="rId79"/>
    <p:sldId id="397" r:id="rId80"/>
    <p:sldId id="398" r:id="rId81"/>
    <p:sldId id="399" r:id="rId82"/>
    <p:sldId id="400" r:id="rId83"/>
    <p:sldId id="401" r:id="rId8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0" autoAdjust="0"/>
    <p:restoredTop sz="91682" autoAdjust="0"/>
  </p:normalViewPr>
  <p:slideViewPr>
    <p:cSldViewPr snapToGrid="0">
      <p:cViewPr>
        <p:scale>
          <a:sx n="147" d="100"/>
          <a:sy n="147" d="100"/>
        </p:scale>
        <p:origin x="-3024" y="-1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1" charset="0"/>
              </a:defRPr>
            </a:lvl1pPr>
          </a:lstStyle>
          <a:p>
            <a:fld id="{A41CB8BD-D203-CC4F-85E9-341F2C6F9D99}" type="datetimeFigureOut">
              <a:rPr lang="en-US"/>
              <a:pPr/>
              <a:t>9/12/15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1" charset="0"/>
              </a:defRPr>
            </a:lvl1pPr>
          </a:lstStyle>
          <a:p>
            <a:fld id="{B9944C44-36B9-DB4E-AD16-9A196474BC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357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1" charset="0"/>
              </a:defRPr>
            </a:lvl1pPr>
          </a:lstStyle>
          <a:p>
            <a:fld id="{0C75A653-7986-B741-A061-EB0EA915D4E4}" type="datetimeFigureOut">
              <a:rPr lang="en-US"/>
              <a:pPr/>
              <a:t>9/12/15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1" charset="0"/>
              </a:defRPr>
            </a:lvl1pPr>
          </a:lstStyle>
          <a:p>
            <a:fld id="{A18A705C-255E-3B40-953D-58D3B882C1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18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85AAB-B1EB-614C-907B-24FF17C51C6B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93561" y="6443340"/>
            <a:ext cx="3625192" cy="365125"/>
          </a:xfrm>
        </p:spPr>
        <p:txBody>
          <a:bodyPr/>
          <a:lstStyle>
            <a:lvl1pPr>
              <a:defRPr lang="en-US" sz="1100"/>
            </a:lvl1pPr>
          </a:lstStyle>
          <a:p>
            <a:pPr lvl="0">
              <a:defRPr/>
            </a:pPr>
            <a:r>
              <a:rPr lang="en-US" dirty="0" smtClean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4053367" y="6443340"/>
            <a:ext cx="198865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7-</a:t>
            </a:r>
            <a:fld id="{4B57A725-2350-1445-A056-22A5AA08CBA9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9795" y="644334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utopia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471360"/>
            <a:ext cx="828258" cy="281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759" y="6443340"/>
            <a:ext cx="3642881" cy="365125"/>
          </a:xfrm>
        </p:spPr>
        <p:txBody>
          <a:bodyPr/>
          <a:lstStyle>
            <a:lvl1pPr>
              <a:defRPr lang="en-US" sz="1100"/>
            </a:lvl1pPr>
          </a:lstStyle>
          <a:p>
            <a:pPr lvl="0">
              <a:defRPr/>
            </a:pPr>
            <a:r>
              <a:rPr lang="en-US" dirty="0" smtClean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4053367" y="6443340"/>
            <a:ext cx="198865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7-</a:t>
            </a:r>
            <a:fld id="{4B57A725-2350-1445-A056-22A5AA08CBA9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9795" y="644334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utopia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471360"/>
            <a:ext cx="828258" cy="281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57200" y="1417637"/>
            <a:ext cx="8480426" cy="48212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759" y="6443340"/>
            <a:ext cx="3486314" cy="365125"/>
          </a:xfrm>
        </p:spPr>
        <p:txBody>
          <a:bodyPr/>
          <a:lstStyle>
            <a:lvl1pPr>
              <a:defRPr lang="en-US" sz="1100"/>
            </a:lvl1pPr>
          </a:lstStyle>
          <a:p>
            <a:pPr lvl="0">
              <a:defRPr/>
            </a:pPr>
            <a:r>
              <a:rPr lang="en-US" dirty="0" smtClean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4053367" y="6443340"/>
            <a:ext cx="198865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7-</a:t>
            </a:r>
            <a:fld id="{4B57A725-2350-1445-A056-22A5AA08CBA9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9795" y="644334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utopia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471360"/>
            <a:ext cx="828258" cy="28196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199" y="6443340"/>
            <a:ext cx="4231140" cy="365125"/>
          </a:xfrm>
          <a:prstGeom prst="rect">
            <a:avLst/>
          </a:prstGeom>
        </p:spPr>
        <p:txBody>
          <a:bodyPr anchor="ctr"/>
          <a:lstStyle>
            <a:lvl1pPr>
              <a:defRPr lang="en-US"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lvl="0">
              <a:defRPr/>
            </a:pPr>
            <a:r>
              <a:rPr lang="en-US" dirty="0" smtClean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 userDrawn="1">
            <p:ph type="sldNum" sz="quarter" idx="4"/>
          </p:nvPr>
        </p:nvSpPr>
        <p:spPr bwMode="auto">
          <a:xfrm>
            <a:off x="4056342" y="6443340"/>
            <a:ext cx="198568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r>
              <a:rPr lang="en-US" dirty="0" smtClean="0"/>
              <a:t>7-</a:t>
            </a:r>
            <a:fld id="{48C2727F-EC9A-374A-9E1C-7DAB743D167E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6159795" y="644334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4" descr="Wiley_Logo.eps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877175" y="6154380"/>
            <a:ext cx="1143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504C4C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1F9FAF"/>
        </a:buClr>
        <a:buFont typeface="Arial" pitchFamily="1" charset="0"/>
        <a:buChar char="•"/>
        <a:defRPr sz="2800" kern="1200">
          <a:solidFill>
            <a:srgbClr val="504C4C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1" charset="0"/>
        <a:buChar char="–"/>
        <a:defRPr sz="2400" kern="1200">
          <a:solidFill>
            <a:srgbClr val="504C4C"/>
          </a:solidFill>
          <a:latin typeface="+mn-lt"/>
          <a:ea typeface="ＭＳ Ｐゴシック" pitchFamily="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1" charset="0"/>
        <a:buChar char="•"/>
        <a:defRPr sz="2400" kern="1200">
          <a:solidFill>
            <a:srgbClr val="504C4C"/>
          </a:solidFill>
          <a:latin typeface="+mn-lt"/>
          <a:ea typeface="ＭＳ Ｐゴシック" pitchFamily="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9A0A54"/>
        </a:buClr>
        <a:buFont typeface="Arial" pitchFamily="1" charset="0"/>
        <a:buChar char="–"/>
        <a:defRPr sz="2000" kern="1200">
          <a:solidFill>
            <a:srgbClr val="504C4C"/>
          </a:solidFill>
          <a:latin typeface="+mn-lt"/>
          <a:ea typeface="ＭＳ Ｐゴシック" pitchFamily="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16602D"/>
        </a:buClr>
        <a:buFont typeface="Arial" pitchFamily="1" charset="0"/>
        <a:buChar char="»"/>
        <a:defRPr sz="2000" kern="1200">
          <a:solidFill>
            <a:srgbClr val="504C4C"/>
          </a:solidFill>
          <a:latin typeface="+mn-lt"/>
          <a:ea typeface="ＭＳ Ｐゴシック" pitchFamily="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2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37.emf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5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image" Target="../media/image9.emf"/><Relationship Id="rId7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5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62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6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emf"/><Relationship Id="rId3" Type="http://schemas.openxmlformats.org/officeDocument/2006/relationships/image" Target="../media/image61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7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74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75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76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77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78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78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79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80.emf"/><Relationship Id="rId5" Type="http://schemas.openxmlformats.org/officeDocument/2006/relationships/image" Target="../media/image2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pic>
        <p:nvPicPr>
          <p:cNvPr id="8" name="Picture 7" descr="Wiley_Logo_0112_k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47" y="763960"/>
            <a:ext cx="4550712" cy="959748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/>
        </p:nvSpPr>
        <p:spPr bwMode="auto">
          <a:xfrm>
            <a:off x="533400" y="1988430"/>
            <a:ext cx="8001000" cy="188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</a:pPr>
            <a:r>
              <a:rPr lang="el-GR" sz="6200" b="1" dirty="0" smtClean="0">
                <a:latin typeface="Arial"/>
                <a:ea typeface="Times New Roman" pitchFamily="1" charset="0"/>
                <a:cs typeface="Arial"/>
              </a:rPr>
              <a:t>Οργανική Χημεία</a:t>
            </a:r>
          </a:p>
          <a:p>
            <a:pPr algn="ctr">
              <a:lnSpc>
                <a:spcPct val="120000"/>
              </a:lnSpc>
            </a:pPr>
            <a:r>
              <a:rPr lang="el-GR" sz="3200" b="1" dirty="0" smtClean="0">
                <a:latin typeface="Arial"/>
                <a:ea typeface="Times New Roman" pitchFamily="1" charset="0"/>
                <a:cs typeface="Arial"/>
              </a:rPr>
              <a:t>Δεύτερη Έκδοση</a:t>
            </a:r>
            <a:endParaRPr lang="en-US" sz="3200" dirty="0">
              <a:latin typeface="Arial"/>
              <a:ea typeface="Times New Roman" pitchFamily="1" charset="0"/>
              <a:cs typeface="Arial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/>
        </p:nvSpPr>
        <p:spPr bwMode="auto">
          <a:xfrm>
            <a:off x="457200" y="4771826"/>
            <a:ext cx="8153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l-GR" sz="3200" b="1" dirty="0" smtClean="0">
                <a:latin typeface="Arial"/>
                <a:ea typeface="Times New Roman" pitchFamily="1" charset="0"/>
                <a:cs typeface="Arial"/>
              </a:rPr>
              <a:t>Κεφάλαιο</a:t>
            </a:r>
            <a:r>
              <a:rPr lang="en-US" sz="3200" b="1" dirty="0" smtClean="0">
                <a:latin typeface="Arial"/>
                <a:ea typeface="Times New Roman" pitchFamily="1" charset="0"/>
                <a:cs typeface="Arial"/>
              </a:rPr>
              <a:t> </a:t>
            </a:r>
            <a:r>
              <a:rPr lang="en-US" sz="3200" b="1" dirty="0">
                <a:latin typeface="Arial"/>
                <a:ea typeface="Times New Roman" pitchFamily="1" charset="0"/>
                <a:cs typeface="Arial"/>
              </a:rPr>
              <a:t>7</a:t>
            </a:r>
          </a:p>
          <a:p>
            <a:pPr algn="ctr"/>
            <a:r>
              <a:rPr lang="el-GR" sz="2800" dirty="0" smtClean="0">
                <a:latin typeface="Arial"/>
                <a:ea typeface="Times New Roman" pitchFamily="1" charset="0"/>
                <a:cs typeface="Arial"/>
              </a:rPr>
              <a:t>Αντιδράσεις Υποκατάστασης</a:t>
            </a:r>
            <a:endParaRPr lang="en-US" sz="2800" dirty="0">
              <a:latin typeface="Arial"/>
              <a:ea typeface="Times New Roman" pitchFamily="1" charset="0"/>
              <a:cs typeface="Arial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344613" y="3963702"/>
            <a:ext cx="6457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Arial"/>
                <a:ea typeface="Times New Roman" pitchFamily="1" charset="0"/>
                <a:cs typeface="Arial"/>
              </a:rPr>
              <a:t>David Klein</a:t>
            </a: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609600" y="2067525"/>
            <a:ext cx="7880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609600" y="4659912"/>
            <a:ext cx="7880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7.2 </a:t>
            </a:r>
            <a:r>
              <a:rPr lang="el-GR" sz="4000" dirty="0" smtClean="0"/>
              <a:t>Ονοματολογία </a:t>
            </a:r>
            <a:r>
              <a:rPr lang="el-GR" sz="4000" dirty="0" err="1" smtClean="0"/>
              <a:t>αλκυλαλογονιδίων</a:t>
            </a:r>
            <a:endParaRPr lang="en-US" sz="40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22375"/>
            <a:ext cx="8480425" cy="5000625"/>
          </a:xfrm>
        </p:spPr>
        <p:txBody>
          <a:bodyPr/>
          <a:lstStyle/>
          <a:p>
            <a:pPr eaLnBrk="1" hangingPunct="1"/>
            <a:r>
              <a:rPr lang="el-GR" dirty="0" smtClean="0"/>
              <a:t>Για καθένα από αυτά τα παραδείγματα, βεβαιωθείτε ότι έχουν αριθμηθεί όπως πρέπει.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</p:txBody>
      </p:sp>
      <p:pic>
        <p:nvPicPr>
          <p:cNvPr id="2" name="Picture 1" descr="c07s00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04" y="2496960"/>
            <a:ext cx="5748492" cy="1570320"/>
          </a:xfrm>
          <a:prstGeom prst="rect">
            <a:avLst/>
          </a:prstGeom>
        </p:spPr>
      </p:pic>
      <p:pic>
        <p:nvPicPr>
          <p:cNvPr id="5" name="Picture 4" descr="c07s0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520" y="4440960"/>
            <a:ext cx="4062960" cy="18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7.2 </a:t>
            </a:r>
            <a:r>
              <a:rPr lang="el-GR" sz="4000" dirty="0" smtClean="0"/>
              <a:t>Ονοματολογία </a:t>
            </a:r>
            <a:r>
              <a:rPr lang="el-GR" sz="4000" dirty="0" err="1" smtClean="0"/>
              <a:t>Αλκυλαλογονιδίων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985838"/>
            <a:ext cx="8480425" cy="500062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/>
              <a:t>Μερικά απλά μόρια αναγνωρίζονται επίσης από τις </a:t>
            </a:r>
            <a:r>
              <a:rPr lang="el-GR" b="1" dirty="0" smtClean="0"/>
              <a:t>κοινές </a:t>
            </a:r>
            <a:r>
              <a:rPr lang="el-GR" dirty="0" smtClean="0"/>
              <a:t>ονομασίες τους.</a:t>
            </a:r>
          </a:p>
          <a:p>
            <a:pPr eaLnBrk="1" hangingPunct="1">
              <a:buNone/>
              <a:defRPr/>
            </a:pPr>
            <a:r>
              <a:rPr lang="el-GR" dirty="0" smtClean="0"/>
              <a:t>   - η </a:t>
            </a:r>
            <a:r>
              <a:rPr lang="el-GR" dirty="0" err="1" smtClean="0"/>
              <a:t>αλκυλομάδα</a:t>
            </a:r>
            <a:r>
              <a:rPr lang="el-GR" dirty="0" smtClean="0"/>
              <a:t> ονομάζεται</a:t>
            </a:r>
          </a:p>
          <a:p>
            <a:pPr eaLnBrk="1" hangingPunct="1">
              <a:buNone/>
              <a:defRPr/>
            </a:pPr>
            <a:r>
              <a:rPr lang="el-GR" dirty="0" smtClean="0"/>
              <a:t>    ως ο </a:t>
            </a:r>
            <a:r>
              <a:rPr lang="el-GR" dirty="0" err="1" smtClean="0"/>
              <a:t>υποκαταστάτης</a:t>
            </a:r>
            <a:r>
              <a:rPr lang="el-GR" dirty="0" smtClean="0"/>
              <a:t> και το</a:t>
            </a:r>
          </a:p>
          <a:p>
            <a:pPr eaLnBrk="1" hangingPunct="1">
              <a:buNone/>
              <a:defRPr/>
            </a:pPr>
            <a:r>
              <a:rPr lang="el-GR" dirty="0" smtClean="0"/>
              <a:t>    αλογονίδιο αντιμετωπίζεται</a:t>
            </a:r>
          </a:p>
          <a:p>
            <a:pPr eaLnBrk="1" hangingPunct="1">
              <a:buNone/>
              <a:defRPr/>
            </a:pPr>
            <a:r>
              <a:rPr lang="el-GR" dirty="0" smtClean="0"/>
              <a:t>    ως η μητρική ονομασία</a:t>
            </a:r>
            <a:endParaRPr lang="en-US" dirty="0" smtClean="0"/>
          </a:p>
          <a:p>
            <a:pPr marL="4700588" lvl="1" indent="-4763" eaLnBrk="1" hangingPunct="1">
              <a:buFont typeface="Arial" charset="0"/>
              <a:buNone/>
              <a:tabLst>
                <a:tab pos="4748213" algn="l"/>
              </a:tabLst>
              <a:defRPr/>
            </a:pPr>
            <a:r>
              <a:rPr lang="en-US" dirty="0" smtClean="0">
                <a:ea typeface="+mn-ea"/>
              </a:rPr>
              <a:t>	</a:t>
            </a:r>
            <a:endParaRPr lang="el-GR" dirty="0" smtClean="0">
              <a:ea typeface="+mn-ea"/>
            </a:endParaRPr>
          </a:p>
          <a:p>
            <a:pPr marL="4700588" lvl="1" indent="-4763" eaLnBrk="1" hangingPunct="1">
              <a:buFont typeface="Arial" charset="0"/>
              <a:buNone/>
              <a:tabLst>
                <a:tab pos="4748213" algn="l"/>
              </a:tabLst>
              <a:defRPr/>
            </a:pPr>
            <a:r>
              <a:rPr lang="el-GR" dirty="0" smtClean="0">
                <a:ea typeface="+mn-ea"/>
              </a:rPr>
              <a:t>Το </a:t>
            </a:r>
            <a:r>
              <a:rPr lang="el-GR" dirty="0" err="1" smtClean="0">
                <a:ea typeface="+mn-ea"/>
              </a:rPr>
              <a:t>μεθυλένο</a:t>
            </a:r>
            <a:r>
              <a:rPr lang="el-GR" dirty="0" smtClean="0">
                <a:ea typeface="+mn-ea"/>
              </a:rPr>
              <a:t> χλωρίδιο είναι ένας συχνά χρησιμοποιούμενος οργανικός διαλύτης</a:t>
            </a:r>
            <a:r>
              <a:rPr lang="en-US" dirty="0" smtClean="0">
                <a:ea typeface="+mn-ea"/>
              </a:rPr>
              <a:t>		</a:t>
            </a:r>
          </a:p>
          <a:p>
            <a:pPr marL="4700588" lvl="1" indent="-4763" eaLnBrk="1" hangingPunct="1">
              <a:buFont typeface="Arial" charset="0"/>
              <a:buNone/>
              <a:tabLst>
                <a:tab pos="4748213" algn="l"/>
              </a:tabLst>
              <a:defRPr/>
            </a:pPr>
            <a:endParaRPr lang="en-US" dirty="0" smtClean="0">
              <a:ea typeface="+mn-ea"/>
            </a:endParaRPr>
          </a:p>
          <a:p>
            <a:pPr marL="4700588" lvl="1" indent="-4763" eaLnBrk="1" hangingPunct="1">
              <a:buFont typeface="Arial" charset="0"/>
              <a:buNone/>
              <a:tabLst>
                <a:tab pos="4748213" algn="l"/>
              </a:tabLst>
              <a:defRPr/>
            </a:pPr>
            <a:r>
              <a:rPr lang="en-US" dirty="0" smtClean="0">
                <a:ea typeface="+mn-ea"/>
              </a:rPr>
              <a:t>	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990" y="3888104"/>
            <a:ext cx="4512441" cy="234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c07s0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26" y="1668200"/>
            <a:ext cx="3813766" cy="194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7.2 </a:t>
            </a:r>
            <a:r>
              <a:rPr lang="el-GR" sz="4000" dirty="0" smtClean="0"/>
              <a:t>Ονοματολογία </a:t>
            </a:r>
            <a:r>
              <a:rPr lang="el-GR" sz="4000" dirty="0" err="1" smtClean="0"/>
              <a:t>αλκυλαλογονιδίων</a:t>
            </a:r>
            <a:endParaRPr lang="en-US" sz="4000" dirty="0"/>
          </a:p>
        </p:txBody>
      </p:sp>
      <p:sp>
        <p:nvSpPr>
          <p:cNvPr id="5127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73150"/>
            <a:ext cx="8480425" cy="5000625"/>
          </a:xfrm>
        </p:spPr>
        <p:txBody>
          <a:bodyPr/>
          <a:lstStyle/>
          <a:p>
            <a:pPr eaLnBrk="1" hangingPunct="1"/>
            <a:r>
              <a:rPr lang="el-GR" dirty="0" smtClean="0"/>
              <a:t>Δώστε εύλογες ονομασίες για τα ακόλουθα μόρια</a:t>
            </a: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/>
            <a:r>
              <a:rPr lang="el-GR" dirty="0" smtClean="0"/>
              <a:t>Λύστε περισσότερα παραδείγματα από το Σημείο Ελέγχου Κατανόησης Εννοιών 7.1</a:t>
            </a:r>
            <a:endParaRPr lang="en-US" dirty="0"/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1230313" y="1857375"/>
          <a:ext cx="190182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" name="CS ChemDraw Drawing" r:id="rId3" imgW="1119715" imgH="994975" progId="ChemDraw.Document.6.0">
                  <p:embed/>
                </p:oleObj>
              </mc:Choice>
              <mc:Fallback>
                <p:oleObj name="CS ChemDraw Drawing" r:id="rId3" imgW="1119715" imgH="994975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313" y="1857375"/>
                        <a:ext cx="190182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5167313" y="1857375"/>
          <a:ext cx="2889250" cy="210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" name="CS ChemDraw Drawing" r:id="rId5" imgW="1699008" imgH="1237106" progId="ChemDraw.Document.6.0">
                  <p:embed/>
                </p:oleObj>
              </mc:Choice>
              <mc:Fallback>
                <p:oleObj name="CS ChemDraw Drawing" r:id="rId5" imgW="1699008" imgH="1237106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313" y="1857375"/>
                        <a:ext cx="2889250" cy="210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7.2</a:t>
            </a:r>
            <a:r>
              <a:rPr lang="en-US" dirty="0"/>
              <a:t> </a:t>
            </a:r>
            <a:r>
              <a:rPr lang="el-GR" dirty="0" smtClean="0"/>
              <a:t>Δομή </a:t>
            </a:r>
            <a:r>
              <a:rPr lang="el-GR" dirty="0" err="1" smtClean="0"/>
              <a:t>Αλκυλαλογονιδίων</a:t>
            </a:r>
            <a:endParaRPr lang="en-US" dirty="0"/>
          </a:p>
        </p:txBody>
      </p:sp>
      <p:sp>
        <p:nvSpPr>
          <p:cNvPr id="25605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22375"/>
            <a:ext cx="8480425" cy="5000625"/>
          </a:xfrm>
        </p:spPr>
        <p:txBody>
          <a:bodyPr/>
          <a:lstStyle/>
          <a:p>
            <a:pPr eaLnBrk="1" hangingPunct="1"/>
            <a:r>
              <a:rPr lang="el-GR" sz="2350" dirty="0" smtClean="0"/>
              <a:t>Ελληνικά γράμματα χρησιμοποιούνται συχνά για να επισημάνουν τους άνθρακες των  </a:t>
            </a:r>
            <a:r>
              <a:rPr lang="el-GR" sz="2350" dirty="0" err="1" smtClean="0"/>
              <a:t>αλκυλομάδων</a:t>
            </a:r>
            <a:endParaRPr lang="el-GR" sz="2350" dirty="0" smtClean="0"/>
          </a:p>
          <a:p>
            <a:pPr eaLnBrk="1" hangingPunct="1">
              <a:buNone/>
            </a:pPr>
            <a:r>
              <a:rPr lang="el-GR" sz="2350" dirty="0" smtClean="0"/>
              <a:t>     των ενωμένων με το αλογονίδιο</a:t>
            </a:r>
            <a:endParaRPr lang="en-US" sz="2350" dirty="0"/>
          </a:p>
          <a:p>
            <a:pPr lvl="1" eaLnBrk="1" hangingPunct="1"/>
            <a:r>
              <a:rPr lang="el-GR" sz="2350" dirty="0" smtClean="0"/>
              <a:t>Αντιδράσεις υποκατάστασης </a:t>
            </a:r>
          </a:p>
          <a:p>
            <a:pPr lvl="1" eaLnBrk="1" hangingPunct="1">
              <a:buNone/>
            </a:pPr>
            <a:r>
              <a:rPr lang="el-GR" sz="2350" dirty="0" smtClean="0"/>
              <a:t>     πραγματοποιούνται στον άλφα άνθρακα</a:t>
            </a:r>
            <a:endParaRPr lang="en-US" sz="2350" dirty="0"/>
          </a:p>
          <a:p>
            <a:pPr lvl="1" eaLnBrk="1" hangingPunct="1">
              <a:buFont typeface="Arial" pitchFamily="1" charset="0"/>
              <a:buNone/>
            </a:pPr>
            <a:r>
              <a:rPr lang="en-US" sz="2350" dirty="0"/>
              <a:t>	</a:t>
            </a:r>
            <a:r>
              <a:rPr lang="el-GR" sz="2350" dirty="0" smtClean="0"/>
              <a:t>ΓΙΑΤΙ;</a:t>
            </a:r>
            <a:endParaRPr lang="en-US" sz="2350" dirty="0"/>
          </a:p>
          <a:p>
            <a:pPr eaLnBrk="1" hangingPunct="1"/>
            <a:r>
              <a:rPr lang="el-GR" sz="2350" dirty="0" smtClean="0"/>
              <a:t>Ο αριθμός των διακλαδώσεων στον άλφα άνθρακα επηρεάζει τον μηχανισμό της αντίδρασης. Υπάρχουν τρεις τύποι </a:t>
            </a:r>
            <a:r>
              <a:rPr lang="el-GR" sz="2350" dirty="0" err="1" smtClean="0"/>
              <a:t>αλκυλαλογονιδίων</a:t>
            </a:r>
            <a:endParaRPr lang="en-US" sz="2350" dirty="0"/>
          </a:p>
          <a:p>
            <a:pPr eaLnBrk="1" hangingPunct="1"/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1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95" y="1914080"/>
            <a:ext cx="1465309" cy="1343200"/>
          </a:xfrm>
          <a:prstGeom prst="rect">
            <a:avLst/>
          </a:prstGeom>
        </p:spPr>
      </p:pic>
      <p:pic>
        <p:nvPicPr>
          <p:cNvPr id="3" name="Picture 2" descr="ID177_fg07_00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19" y="4907520"/>
            <a:ext cx="4747462" cy="140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7.2 </a:t>
            </a:r>
            <a:r>
              <a:rPr lang="el-GR" sz="4000" dirty="0" smtClean="0"/>
              <a:t>Δομή </a:t>
            </a:r>
            <a:r>
              <a:rPr lang="el-GR" sz="4000" dirty="0" err="1" smtClean="0"/>
              <a:t>Αλκυλαλογονιδίων</a:t>
            </a:r>
            <a:endParaRPr lang="en-US" sz="4000" dirty="0"/>
          </a:p>
        </p:txBody>
      </p:sp>
      <p:sp>
        <p:nvSpPr>
          <p:cNvPr id="2662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22375"/>
            <a:ext cx="8480425" cy="5000625"/>
          </a:xfrm>
        </p:spPr>
        <p:txBody>
          <a:bodyPr/>
          <a:lstStyle/>
          <a:p>
            <a:pPr eaLnBrk="1" hangingPunct="1"/>
            <a:r>
              <a:rPr lang="el-GR" sz="2350" dirty="0" smtClean="0"/>
              <a:t>Μερικά </a:t>
            </a:r>
            <a:r>
              <a:rPr lang="el-GR" sz="2350" dirty="0" err="1" smtClean="0"/>
              <a:t>αλκυλαλογονίδια</a:t>
            </a:r>
            <a:r>
              <a:rPr lang="el-GR" sz="2350" dirty="0" smtClean="0"/>
              <a:t> χρησιμοποιούνται ως εντομοκτόνα. Για τα εντομοκτόνα παρακάτω… </a:t>
            </a:r>
            <a:endParaRPr lang="en-US" sz="2350" dirty="0" smtClean="0"/>
          </a:p>
          <a:p>
            <a:pPr lvl="1" eaLnBrk="1" hangingPunct="1"/>
            <a:r>
              <a:rPr lang="el-GR" sz="2350" dirty="0" smtClean="0"/>
              <a:t>Καθορίστε κάθε αλογονίδιο ως </a:t>
            </a:r>
            <a:r>
              <a:rPr lang="el-GR" sz="2350" dirty="0" err="1" smtClean="0"/>
              <a:t>πρωτοταγές</a:t>
            </a:r>
            <a:r>
              <a:rPr lang="el-GR" sz="2350" dirty="0" smtClean="0"/>
              <a:t>, δευτεροταγές, ή τριτοταγές</a:t>
            </a:r>
            <a:endParaRPr lang="en-US" sz="2350" dirty="0"/>
          </a:p>
          <a:p>
            <a:pPr lvl="1" eaLnBrk="1" hangingPunct="1"/>
            <a:r>
              <a:rPr lang="el-GR" sz="2350" dirty="0" smtClean="0"/>
              <a:t>Για τα κυκλωμένα άτομα, καθορίστε όλους τους άλφα, βήτα, </a:t>
            </a:r>
            <a:r>
              <a:rPr lang="el-GR" sz="2350" dirty="0" err="1" smtClean="0"/>
              <a:t>γάμμα</a:t>
            </a:r>
            <a:r>
              <a:rPr lang="el-GR" sz="2350" dirty="0" smtClean="0"/>
              <a:t> και δέλτα άνθρακες.</a:t>
            </a:r>
            <a:endParaRPr lang="en-US" sz="2350" dirty="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611438" y="3814763"/>
            <a:ext cx="465137" cy="377825"/>
          </a:xfrm>
          <a:prstGeom prst="ellipse">
            <a:avLst/>
          </a:prstGeom>
          <a:noFill/>
          <a:ln w="9525">
            <a:solidFill>
              <a:srgbClr val="B95B1E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000750" y="3414713"/>
            <a:ext cx="465138" cy="377825"/>
          </a:xfrm>
          <a:prstGeom prst="ellipse">
            <a:avLst/>
          </a:prstGeom>
          <a:noFill/>
          <a:ln w="9525">
            <a:solidFill>
              <a:srgbClr val="B95B1E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1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8" r="42116"/>
          <a:stretch/>
        </p:blipFill>
        <p:spPr>
          <a:xfrm>
            <a:off x="4959165" y="3447100"/>
            <a:ext cx="2467285" cy="2934716"/>
          </a:xfrm>
          <a:prstGeom prst="rect">
            <a:avLst/>
          </a:prstGeom>
        </p:spPr>
      </p:pic>
      <p:pic>
        <p:nvPicPr>
          <p:cNvPr id="14" name="Picture 13" descr="c07s01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31" b="6875"/>
          <a:stretch/>
        </p:blipFill>
        <p:spPr>
          <a:xfrm>
            <a:off x="684642" y="3469900"/>
            <a:ext cx="3522872" cy="2733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7.2 </a:t>
            </a:r>
            <a:r>
              <a:rPr lang="el-GR" dirty="0" smtClean="0"/>
              <a:t>Δομή </a:t>
            </a:r>
            <a:r>
              <a:rPr lang="el-GR" dirty="0" err="1" smtClean="0"/>
              <a:t>Αλκυλαλογονιδίων</a:t>
            </a:r>
            <a:endParaRPr lang="en-US" dirty="0"/>
          </a:p>
        </p:txBody>
      </p:sp>
      <p:sp>
        <p:nvSpPr>
          <p:cNvPr id="27653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100138"/>
            <a:ext cx="8480425" cy="5000625"/>
          </a:xfrm>
        </p:spPr>
        <p:txBody>
          <a:bodyPr/>
          <a:lstStyle/>
          <a:p>
            <a:pPr eaLnBrk="1" hangingPunct="1"/>
            <a:r>
              <a:rPr lang="el-GR" dirty="0" smtClean="0"/>
              <a:t>Τα αλογονίδια εμφανίζονται σε μια μεγάλη ποικιλία φυσικών προϊόντων και συνθετικών ενώσεων</a:t>
            </a:r>
            <a:endParaRPr lang="en-US" dirty="0"/>
          </a:p>
          <a:p>
            <a:pPr eaLnBrk="1" hangingPunct="1"/>
            <a:r>
              <a:rPr lang="el-GR" dirty="0" smtClean="0"/>
              <a:t>Η δομή του μορίου καθορίζει τη δράση του και οι δράσεις περιλαμβάνουν…</a:t>
            </a:r>
            <a:endParaRPr lang="en-US" dirty="0" smtClean="0"/>
          </a:p>
          <a:p>
            <a:pPr lvl="1" eaLnBrk="1" hangingPunct="1"/>
            <a:r>
              <a:rPr lang="el-GR" dirty="0" smtClean="0"/>
              <a:t>Εντομοκτόνα </a:t>
            </a:r>
            <a:r>
              <a:rPr lang="en-US" dirty="0" smtClean="0"/>
              <a:t>(DDT</a:t>
            </a:r>
            <a:r>
              <a:rPr lang="en-US" dirty="0"/>
              <a:t>, </a:t>
            </a:r>
            <a:r>
              <a:rPr lang="el-GR" dirty="0" smtClean="0"/>
              <a:t>κλπ</a:t>
            </a:r>
            <a:r>
              <a:rPr lang="en-US" dirty="0" smtClean="0"/>
              <a:t>.)</a:t>
            </a:r>
            <a:endParaRPr lang="en-US" dirty="0"/>
          </a:p>
          <a:p>
            <a:pPr lvl="1" eaLnBrk="1" hangingPunct="1"/>
            <a:r>
              <a:rPr lang="el-GR" dirty="0" smtClean="0"/>
              <a:t>Βαφές</a:t>
            </a:r>
            <a:r>
              <a:rPr lang="en-US" dirty="0" smtClean="0"/>
              <a:t> (</a:t>
            </a:r>
            <a:r>
              <a:rPr lang="el-GR" dirty="0" smtClean="0"/>
              <a:t>πορφύρα</a:t>
            </a:r>
            <a:r>
              <a:rPr lang="en-US" dirty="0" smtClean="0"/>
              <a:t>,</a:t>
            </a:r>
            <a:r>
              <a:rPr lang="el-GR" dirty="0" smtClean="0"/>
              <a:t> κλπ</a:t>
            </a:r>
            <a:r>
              <a:rPr lang="en-US" dirty="0" smtClean="0"/>
              <a:t>.)</a:t>
            </a:r>
            <a:endParaRPr lang="en-US" dirty="0"/>
          </a:p>
          <a:p>
            <a:pPr lvl="1" eaLnBrk="1" hangingPunct="1"/>
            <a:r>
              <a:rPr lang="el-GR" dirty="0" smtClean="0"/>
              <a:t>Φάρμακα</a:t>
            </a:r>
            <a:r>
              <a:rPr lang="en-US" dirty="0" smtClean="0"/>
              <a:t> (</a:t>
            </a:r>
            <a:r>
              <a:rPr lang="el-GR" dirty="0" smtClean="0"/>
              <a:t>αντικαρκινικά</a:t>
            </a:r>
            <a:r>
              <a:rPr lang="en-US" dirty="0" smtClean="0"/>
              <a:t>,</a:t>
            </a:r>
            <a:r>
              <a:rPr lang="el-GR" dirty="0" smtClean="0"/>
              <a:t> αντικαταθλιπτικά, </a:t>
            </a:r>
            <a:r>
              <a:rPr lang="el-GR" dirty="0" err="1" smtClean="0"/>
              <a:t>αντιμικροβιακά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r>
              <a:rPr lang="el-GR" dirty="0" smtClean="0"/>
              <a:t>κλπ</a:t>
            </a:r>
            <a:r>
              <a:rPr lang="en-US" dirty="0" smtClean="0"/>
              <a:t>.)</a:t>
            </a:r>
            <a:endParaRPr lang="en-US" dirty="0"/>
          </a:p>
          <a:p>
            <a:pPr lvl="1" eaLnBrk="1" hangingPunct="1"/>
            <a:r>
              <a:rPr lang="el-GR" dirty="0" smtClean="0"/>
              <a:t>Πρόσθετα τροφίμων [γλυκαντικά (</a:t>
            </a:r>
            <a:r>
              <a:rPr lang="en-US" dirty="0" err="1" smtClean="0"/>
              <a:t>Splenda</a:t>
            </a:r>
            <a:r>
              <a:rPr lang="el-GR" dirty="0" smtClean="0"/>
              <a:t>)</a:t>
            </a:r>
            <a:r>
              <a:rPr lang="en-US" dirty="0" smtClean="0"/>
              <a:t>,</a:t>
            </a:r>
            <a:r>
              <a:rPr lang="el-GR" dirty="0" smtClean="0"/>
              <a:t> κλπ</a:t>
            </a:r>
            <a:r>
              <a:rPr lang="en-US" dirty="0" smtClean="0"/>
              <a:t>.</a:t>
            </a:r>
            <a:r>
              <a:rPr lang="el-GR" dirty="0" smtClean="0"/>
              <a:t>]</a:t>
            </a:r>
            <a:endParaRPr lang="en-US" dirty="0"/>
          </a:p>
          <a:p>
            <a:pPr lvl="1" eaLnBrk="1" hangingPunct="1"/>
            <a:r>
              <a:rPr lang="el-GR" dirty="0" smtClean="0"/>
              <a:t>Πολλά άλλα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7.2 </a:t>
            </a:r>
            <a:r>
              <a:rPr lang="el-GR" dirty="0" smtClean="0"/>
              <a:t>Δομή </a:t>
            </a:r>
            <a:r>
              <a:rPr lang="el-GR" dirty="0" err="1" smtClean="0"/>
              <a:t>Αλκυλαλογονιδίων</a:t>
            </a:r>
            <a:endParaRPr lang="en-US" dirty="0"/>
          </a:p>
        </p:txBody>
      </p:sp>
      <p:sp>
        <p:nvSpPr>
          <p:cNvPr id="28677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100138"/>
            <a:ext cx="8480425" cy="5000625"/>
          </a:xfrm>
        </p:spPr>
        <p:txBody>
          <a:bodyPr/>
          <a:lstStyle/>
          <a:p>
            <a:pPr marL="0" indent="0" eaLnBrk="1" hangingPunct="1">
              <a:buFont typeface="Arial" pitchFamily="1" charset="0"/>
              <a:buNone/>
            </a:pPr>
            <a:r>
              <a:rPr lang="el-GR" dirty="0" smtClean="0"/>
              <a:t>ΠΩΣ η δομή ενός μορίου επηρεάζει τη δράση και τις ιδιότητές του;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800100"/>
            <a:ext cx="8480425" cy="110504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/>
              <a:t>Είδαμε στο κεφάλαιο 6 τα ΤΕΣΣΕΡΑ πρότυπα ώθησης ηλεκτρονίων με βέλη για ιοντικές διαδικασίες </a:t>
            </a:r>
            <a:endParaRPr lang="en-US" dirty="0" smtClean="0"/>
          </a:p>
          <a:p>
            <a:pPr eaLnBrk="1" hangingPunct="1">
              <a:buNone/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 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 </a:t>
            </a:r>
          </a:p>
        </p:txBody>
      </p:sp>
      <p:sp>
        <p:nvSpPr>
          <p:cNvPr id="2970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881063"/>
          </a:xfrm>
        </p:spPr>
        <p:txBody>
          <a:bodyPr/>
          <a:lstStyle/>
          <a:p>
            <a:pPr eaLnBrk="1" hangingPunct="1"/>
            <a:r>
              <a:rPr lang="en-US" dirty="0"/>
              <a:t>7.3 </a:t>
            </a:r>
            <a:r>
              <a:rPr lang="el-GR" dirty="0" smtClean="0"/>
              <a:t>Μηχανισμοί Υποκατάστασης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ID178_fg07_00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9" b="53723"/>
          <a:stretch/>
        </p:blipFill>
        <p:spPr>
          <a:xfrm>
            <a:off x="792378" y="4003801"/>
            <a:ext cx="4176862" cy="1756865"/>
          </a:xfrm>
          <a:prstGeom prst="rect">
            <a:avLst/>
          </a:prstGeom>
        </p:spPr>
      </p:pic>
      <p:pic>
        <p:nvPicPr>
          <p:cNvPr id="10" name="Picture 9" descr="ID178_fg07_00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6" b="54219"/>
          <a:stretch/>
        </p:blipFill>
        <p:spPr>
          <a:xfrm>
            <a:off x="792378" y="1935720"/>
            <a:ext cx="4235905" cy="173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881063"/>
          </a:xfrm>
        </p:spPr>
        <p:txBody>
          <a:bodyPr/>
          <a:lstStyle/>
          <a:p>
            <a:pPr eaLnBrk="1" hangingPunct="1"/>
            <a:r>
              <a:rPr lang="en-US" dirty="0"/>
              <a:t>7.3 </a:t>
            </a:r>
            <a:r>
              <a:rPr lang="el-GR" dirty="0" smtClean="0"/>
              <a:t>Μηχανισμοί Υποκατάστασης</a:t>
            </a:r>
            <a:endParaRPr lang="en-US" dirty="0"/>
          </a:p>
        </p:txBody>
      </p:sp>
      <p:sp>
        <p:nvSpPr>
          <p:cNvPr id="2355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800100"/>
            <a:ext cx="8480425" cy="55038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Είδαμε στο κεφάλαιο 6 τα πρότυπα ώθησης ηλεκτρονίων με βέλη για ιοντικές διαδικασίες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dirty="0" smtClean="0"/>
              <a:t> </a:t>
            </a:r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dirty="0" smtClean="0"/>
              <a:t>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ID178_fg07_00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4" r="52995"/>
          <a:stretch/>
        </p:blipFill>
        <p:spPr>
          <a:xfrm>
            <a:off x="760931" y="1961280"/>
            <a:ext cx="4587018" cy="1831680"/>
          </a:xfrm>
          <a:prstGeom prst="rect">
            <a:avLst/>
          </a:prstGeom>
        </p:spPr>
      </p:pic>
      <p:pic>
        <p:nvPicPr>
          <p:cNvPr id="11" name="Picture 10" descr="ID178_fg07_00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7" t="56054" r="-1108"/>
          <a:stretch/>
        </p:blipFill>
        <p:spPr>
          <a:xfrm>
            <a:off x="760931" y="4005840"/>
            <a:ext cx="4691976" cy="183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Content Placeholder 2"/>
          <p:cNvSpPr>
            <a:spLocks noGrp="1"/>
          </p:cNvSpPr>
          <p:nvPr>
            <p:ph sz="half" idx="1"/>
          </p:nvPr>
        </p:nvSpPr>
        <p:spPr>
          <a:xfrm>
            <a:off x="307975" y="976313"/>
            <a:ext cx="8480425" cy="1063625"/>
          </a:xfrm>
        </p:spPr>
        <p:txBody>
          <a:bodyPr/>
          <a:lstStyle/>
          <a:p>
            <a:pPr eaLnBrk="1" hangingPunct="1"/>
            <a:r>
              <a:rPr lang="el-GR" sz="2400" b="1" dirty="0" smtClean="0"/>
              <a:t>ΚΑΘΕ </a:t>
            </a:r>
            <a:r>
              <a:rPr lang="el-GR" sz="2400" dirty="0" smtClean="0"/>
              <a:t>αντίδραση </a:t>
            </a:r>
            <a:r>
              <a:rPr lang="el-GR" sz="2400" dirty="0" err="1" smtClean="0"/>
              <a:t>πυρηνόφιλης</a:t>
            </a:r>
            <a:r>
              <a:rPr lang="el-GR" sz="2400" dirty="0" smtClean="0"/>
              <a:t> υποκατάστασης θα περιλαμβάνει </a:t>
            </a:r>
            <a:r>
              <a:rPr lang="el-GR" sz="2400" dirty="0" err="1" smtClean="0"/>
              <a:t>πυρηνόφιλη</a:t>
            </a:r>
            <a:r>
              <a:rPr lang="el-GR" sz="2400" dirty="0" smtClean="0"/>
              <a:t> προσβολή και απομάκρυνση  μιας αποχωρούσας ομάδας</a:t>
            </a:r>
            <a:endParaRPr lang="en-US" sz="2400" b="1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400" dirty="0" smtClean="0"/>
              <a:t>Η σειρά που αυτά τα στάδια πραγματοποιούνται μπορεί να παραλλάσσεται</a:t>
            </a:r>
          </a:p>
          <a:p>
            <a:pPr eaLnBrk="1" hangingPunct="1"/>
            <a:r>
              <a:rPr lang="el-GR" sz="2400" dirty="0" smtClean="0"/>
              <a:t>Ο συνυπολογισμός της μεταφοράς πρωτονίου ή της αναδιάταξης μπορεί επίσης να ποικίλλει</a:t>
            </a:r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881063"/>
          </a:xfrm>
        </p:spPr>
        <p:txBody>
          <a:bodyPr/>
          <a:lstStyle/>
          <a:p>
            <a:pPr eaLnBrk="1" hangingPunct="1"/>
            <a:r>
              <a:rPr lang="en-US" sz="4000" dirty="0" smtClean="0"/>
              <a:t>7.3 </a:t>
            </a:r>
            <a:r>
              <a:rPr lang="el-GR" sz="4000" dirty="0" smtClean="0"/>
              <a:t>Μηχανισμοί Υποκατάστασης</a:t>
            </a:r>
            <a:endParaRPr lang="en-US" sz="40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 descr="ID178_fg07_00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9" b="93492"/>
          <a:stretch/>
        </p:blipFill>
        <p:spPr>
          <a:xfrm>
            <a:off x="334475" y="2483161"/>
            <a:ext cx="4176862" cy="247079"/>
          </a:xfrm>
          <a:prstGeom prst="rect">
            <a:avLst/>
          </a:prstGeom>
        </p:spPr>
      </p:pic>
      <p:pic>
        <p:nvPicPr>
          <p:cNvPr id="14" name="Picture 13" descr="ID178_fg07_00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1" t="11515" r="3030" b="61857"/>
          <a:stretch/>
        </p:blipFill>
        <p:spPr>
          <a:xfrm>
            <a:off x="4423507" y="2324160"/>
            <a:ext cx="3671855" cy="1010880"/>
          </a:xfrm>
          <a:prstGeom prst="rect">
            <a:avLst/>
          </a:prstGeom>
        </p:spPr>
      </p:pic>
      <p:pic>
        <p:nvPicPr>
          <p:cNvPr id="15" name="Picture 14" descr="ID178_fg07_00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6" b="93859"/>
          <a:stretch/>
        </p:blipFill>
        <p:spPr>
          <a:xfrm>
            <a:off x="343117" y="3853800"/>
            <a:ext cx="4235905" cy="232920"/>
          </a:xfrm>
          <a:prstGeom prst="rect">
            <a:avLst/>
          </a:prstGeom>
        </p:spPr>
      </p:pic>
      <p:pic>
        <p:nvPicPr>
          <p:cNvPr id="16" name="Picture 15" descr="ID178_fg07_00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12292" r="56382" b="60598"/>
          <a:stretch/>
        </p:blipFill>
        <p:spPr>
          <a:xfrm>
            <a:off x="4622217" y="3706560"/>
            <a:ext cx="3637297" cy="1028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smtClean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επίτομο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61" y="259200"/>
            <a:ext cx="4430198" cy="61149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893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881063"/>
          </a:xfrm>
        </p:spPr>
        <p:txBody>
          <a:bodyPr/>
          <a:lstStyle/>
          <a:p>
            <a:pPr eaLnBrk="1" hangingPunct="1"/>
            <a:r>
              <a:rPr lang="en-US" sz="4000" dirty="0"/>
              <a:t>7.3 </a:t>
            </a:r>
            <a:r>
              <a:rPr lang="el-GR" sz="4000" dirty="0" smtClean="0"/>
              <a:t>Μηχανισμοί Υποκατάστασης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871538"/>
            <a:ext cx="8480425" cy="57451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/>
              <a:t>Σχεδιάστε μηχανισμούς για κάθε ενδεχόμενη περίπτωση  και αναλύστε την πιθανότητά τους</a:t>
            </a:r>
            <a:endParaRPr lang="en-US" dirty="0" smtClean="0"/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l-GR" dirty="0" err="1" smtClean="0">
                <a:ea typeface="+mn-ea"/>
              </a:rPr>
              <a:t>Πυρηνόφιλη</a:t>
            </a:r>
            <a:r>
              <a:rPr lang="el-GR" dirty="0" smtClean="0">
                <a:ea typeface="+mn-ea"/>
              </a:rPr>
              <a:t> προσβολή αρχικά , στη συνέχεια απομάκρυνση της αποχωρούσας ομάδας.</a:t>
            </a:r>
            <a:endParaRPr lang="en-US" dirty="0" smtClean="0">
              <a:ea typeface="+mn-ea"/>
            </a:endParaRPr>
          </a:p>
          <a:p>
            <a:pPr marL="914400" lvl="1" indent="-457200" eaLnBrk="1" hangingPunct="1">
              <a:buFont typeface="+mj-lt"/>
              <a:buAutoNum type="arabicPeriod"/>
              <a:defRPr/>
            </a:pPr>
            <a:endParaRPr lang="en-US" dirty="0" smtClean="0">
              <a:ea typeface="+mn-ea"/>
            </a:endParaRP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l-GR" dirty="0" smtClean="0">
                <a:ea typeface="+mn-ea"/>
              </a:rPr>
              <a:t>Απομάκρυνση της αποχωρούσας ομάδας αρχικά, στη συνέχεια </a:t>
            </a:r>
            <a:r>
              <a:rPr lang="el-GR" dirty="0" err="1" smtClean="0">
                <a:ea typeface="+mn-ea"/>
              </a:rPr>
              <a:t>πυρηνόφιλη</a:t>
            </a:r>
            <a:r>
              <a:rPr lang="el-GR" dirty="0" smtClean="0">
                <a:ea typeface="+mn-ea"/>
              </a:rPr>
              <a:t> προσβολή.</a:t>
            </a:r>
            <a:endParaRPr lang="en-US" dirty="0" smtClean="0">
              <a:ea typeface="+mn-ea"/>
            </a:endParaRPr>
          </a:p>
          <a:p>
            <a:pPr marL="914400" lvl="1" indent="-457200" eaLnBrk="1" hangingPunct="1">
              <a:buFont typeface="+mj-lt"/>
              <a:buAutoNum type="arabicPeriod"/>
              <a:defRPr/>
            </a:pPr>
            <a:endParaRPr lang="en-US" dirty="0" smtClean="0">
              <a:ea typeface="+mn-ea"/>
            </a:endParaRP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l-GR" dirty="0" smtClean="0">
                <a:ea typeface="+mn-ea"/>
              </a:rPr>
              <a:t>Και τα δύο συμβαίνουν ταυτόχρονα.</a:t>
            </a:r>
            <a:endParaRPr lang="en-US" dirty="0" smtClean="0">
              <a:ea typeface="+mn-ea"/>
            </a:endParaRPr>
          </a:p>
          <a:p>
            <a:pPr marL="514350" indent="-45720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514350" indent="-457200" eaLnBrk="1" hangingPunct="1">
              <a:buFont typeface="Arial" charset="0"/>
              <a:buChar char="•"/>
              <a:defRPr/>
            </a:pPr>
            <a:r>
              <a:rPr lang="el-GR" dirty="0" smtClean="0"/>
              <a:t>Εξασκηθείτε στην ώθηση βελών με την Ανάπτυξη Δεξιότητας 7.1</a:t>
            </a:r>
            <a:endParaRPr lang="en-US" dirty="0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l-GR" sz="4000" dirty="0" smtClean="0"/>
              <a:t>7.4</a:t>
            </a:r>
            <a:r>
              <a:rPr lang="en-US" sz="4000" dirty="0" smtClean="0"/>
              <a:t> S</a:t>
            </a:r>
            <a:r>
              <a:rPr lang="en-US" sz="4000" baseline="-25000" dirty="0" smtClean="0"/>
              <a:t>N</a:t>
            </a:r>
            <a:r>
              <a:rPr lang="en-US" sz="4000" dirty="0" smtClean="0"/>
              <a:t>2</a:t>
            </a:r>
            <a:r>
              <a:rPr lang="el-GR" sz="4000" dirty="0" smtClean="0"/>
              <a:t> </a:t>
            </a:r>
            <a:r>
              <a:rPr lang="en-US" sz="4000" dirty="0" smtClean="0"/>
              <a:t>-</a:t>
            </a:r>
            <a:r>
              <a:rPr lang="el-GR" sz="4000" dirty="0" smtClean="0"/>
              <a:t>ένας σύγχρονος μηχανισμός </a:t>
            </a:r>
            <a:endParaRPr lang="en-US" sz="4000" dirty="0"/>
          </a:p>
        </p:txBody>
      </p:sp>
      <p:sp>
        <p:nvSpPr>
          <p:cNvPr id="33797" name="Content Placeholder 2"/>
          <p:cNvSpPr>
            <a:spLocks noGrp="1"/>
          </p:cNvSpPr>
          <p:nvPr>
            <p:ph sz="half" idx="1"/>
          </p:nvPr>
        </p:nvSpPr>
        <p:spPr>
          <a:xfrm>
            <a:off x="307975" y="976313"/>
            <a:ext cx="8480425" cy="5380037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/>
            <a:r>
              <a:rPr lang="el-GR" dirty="0" smtClean="0"/>
              <a:t>Πώς θα μπορούσατε να γράψετε ένα νόμο ταχύτητας για αυτή την αντίδραση;</a:t>
            </a:r>
            <a:endParaRPr lang="en-US" dirty="0"/>
          </a:p>
          <a:p>
            <a:pPr eaLnBrk="1" hangingPunct="1"/>
            <a:endParaRPr lang="en-US" sz="1600" dirty="0"/>
          </a:p>
          <a:p>
            <a:pPr eaLnBrk="1" hangingPunct="1"/>
            <a:r>
              <a:rPr lang="el-GR" dirty="0" smtClean="0"/>
              <a:t>Πώς θα σχεδιάζατε ένα εργαστηριακό πείραμα για να εξετάσετε αυτόν τον μηχανισμό;</a:t>
            </a:r>
          </a:p>
          <a:p>
            <a:pPr marL="0" indent="0" eaLnBrk="1" hangingPunct="1">
              <a:buNone/>
            </a:pPr>
            <a:r>
              <a:rPr lang="el-GR" dirty="0" smtClean="0"/>
              <a:t> </a:t>
            </a:r>
            <a:endParaRPr lang="en-US" sz="1600" dirty="0"/>
          </a:p>
          <a:p>
            <a:pPr eaLnBrk="1" hangingPunct="1"/>
            <a:r>
              <a:rPr lang="el-GR" dirty="0" smtClean="0"/>
              <a:t>Δοκιμάστε τις δυνάμεις σας με το Σημείο Ελέγχου Κατανόησης Εννοιών 7.6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2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00" y="1192320"/>
            <a:ext cx="6146500" cy="122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7.4 S</a:t>
            </a:r>
            <a:r>
              <a:rPr lang="en-US" sz="4000" baseline="-25000" dirty="0"/>
              <a:t>N</a:t>
            </a:r>
            <a:r>
              <a:rPr lang="en-US" sz="4000" dirty="0"/>
              <a:t>2 – </a:t>
            </a:r>
            <a:r>
              <a:rPr lang="el-GR" sz="4000" dirty="0" smtClean="0"/>
              <a:t>στερεοχημεία</a:t>
            </a:r>
            <a:endParaRPr lang="en-US" sz="4000" dirty="0"/>
          </a:p>
        </p:txBody>
      </p:sp>
      <p:sp>
        <p:nvSpPr>
          <p:cNvPr id="34821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/>
            <a:endParaRPr lang="el-GR" dirty="0" smtClean="0"/>
          </a:p>
          <a:p>
            <a:pPr eaLnBrk="1" hangingPunct="1"/>
            <a:r>
              <a:rPr lang="en-US" dirty="0" smtClean="0"/>
              <a:t> </a:t>
            </a:r>
            <a:r>
              <a:rPr lang="el-GR" dirty="0" smtClean="0"/>
              <a:t>Τι σημαίνουν τα </a:t>
            </a:r>
            <a:r>
              <a:rPr lang="en-US" dirty="0" smtClean="0"/>
              <a:t>S</a:t>
            </a:r>
            <a:r>
              <a:rPr lang="en-US" dirty="0"/>
              <a:t>, </a:t>
            </a:r>
            <a:r>
              <a:rPr lang="en-US" baseline="-25000" dirty="0" smtClean="0"/>
              <a:t>N</a:t>
            </a:r>
            <a:r>
              <a:rPr lang="el-GR" dirty="0" smtClean="0"/>
              <a:t> και</a:t>
            </a:r>
            <a:r>
              <a:rPr lang="en-US" dirty="0" smtClean="0"/>
              <a:t>  2</a:t>
            </a:r>
            <a:r>
              <a:rPr lang="el-GR" dirty="0" smtClean="0"/>
              <a:t> στην ονομασία</a:t>
            </a:r>
            <a:r>
              <a:rPr lang="en-US" dirty="0" smtClean="0"/>
              <a:t> 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;</a:t>
            </a:r>
            <a:endParaRPr lang="en-US" dirty="0" smtClean="0"/>
          </a:p>
          <a:p>
            <a:pPr eaLnBrk="1" hangingPunct="1"/>
            <a:r>
              <a:rPr lang="el-GR" dirty="0" smtClean="0"/>
              <a:t>Πώς θα μπορούσαμε να χρησιμοποιήσουμε τη στερεοχημεία για να υποστηρίξουμε τον </a:t>
            </a:r>
            <a:r>
              <a:rPr lang="en-US" dirty="0" smtClean="0"/>
              <a:t>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 μηχανισμό στην ακόλουθη αντίδραση;</a:t>
            </a:r>
            <a:endParaRPr lang="en-US" dirty="0" smtClean="0"/>
          </a:p>
          <a:p>
            <a:pPr lvl="1" eaLnBrk="1" hangingPunct="1">
              <a:buNone/>
            </a:pPr>
            <a:endParaRPr lang="en-US" dirty="0" smtClean="0"/>
          </a:p>
          <a:p>
            <a:pPr lvl="1" eaLnBrk="1" hangingPunct="1">
              <a:buNone/>
            </a:pPr>
            <a:endParaRPr lang="en-US" dirty="0" smtClean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eaLnBrk="1" hangingPunct="1"/>
            <a:r>
              <a:rPr lang="el-GR" dirty="0" smtClean="0"/>
              <a:t>Εξασκηθείτε στον σχεδιασμό των αντιδράσεων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baseline="-25000" dirty="0"/>
              <a:t>N</a:t>
            </a:r>
            <a:r>
              <a:rPr lang="en-US" dirty="0"/>
              <a:t>2 </a:t>
            </a:r>
            <a:r>
              <a:rPr lang="el-GR" dirty="0" smtClean="0"/>
              <a:t>με </a:t>
            </a:r>
            <a:r>
              <a:rPr lang="en-US" dirty="0" smtClean="0"/>
              <a:t> </a:t>
            </a:r>
            <a:r>
              <a:rPr lang="el-GR" dirty="0" smtClean="0"/>
              <a:t>την Ανάπτυξη Δεξιότητας</a:t>
            </a:r>
            <a:r>
              <a:rPr lang="en-US" dirty="0" smtClean="0"/>
              <a:t> </a:t>
            </a:r>
            <a:r>
              <a:rPr lang="en-US" dirty="0"/>
              <a:t>7.2</a:t>
            </a:r>
          </a:p>
          <a:p>
            <a:pPr eaLnBrk="1" hangingPunct="1"/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13" y="3542400"/>
            <a:ext cx="6220574" cy="1332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7.4</a:t>
            </a:r>
            <a:r>
              <a:rPr lang="en-US" dirty="0"/>
              <a:t> S</a:t>
            </a:r>
            <a:r>
              <a:rPr lang="en-US" baseline="-25000" dirty="0"/>
              <a:t>N</a:t>
            </a:r>
            <a:r>
              <a:rPr lang="en-US" dirty="0"/>
              <a:t>2 – </a:t>
            </a:r>
            <a:r>
              <a:rPr lang="el-GR" dirty="0" smtClean="0"/>
              <a:t>προσβολή από πίσω</a:t>
            </a:r>
            <a:endParaRPr lang="en-US" dirty="0"/>
          </a:p>
        </p:txBody>
      </p:sp>
      <p:sp>
        <p:nvSpPr>
          <p:cNvPr id="35846" name="Content Placeholder 2"/>
          <p:cNvSpPr>
            <a:spLocks noGrp="1"/>
          </p:cNvSpPr>
          <p:nvPr>
            <p:ph sz="half" idx="1"/>
          </p:nvPr>
        </p:nvSpPr>
        <p:spPr>
          <a:xfrm>
            <a:off x="0" y="1049520"/>
            <a:ext cx="8725939" cy="5461007"/>
          </a:xfrm>
        </p:spPr>
        <p:txBody>
          <a:bodyPr/>
          <a:lstStyle/>
          <a:p>
            <a:pPr eaLnBrk="1" hangingPunct="1"/>
            <a:r>
              <a:rPr lang="el-GR" sz="2200" dirty="0" smtClean="0"/>
              <a:t>Το </a:t>
            </a:r>
            <a:r>
              <a:rPr lang="el-GR" sz="2200" dirty="0" err="1" smtClean="0"/>
              <a:t>πυρηνόφιλο</a:t>
            </a:r>
            <a:r>
              <a:rPr lang="el-GR" sz="2200" dirty="0" smtClean="0"/>
              <a:t> προσβάλλει από την </a:t>
            </a:r>
            <a:r>
              <a:rPr lang="el-GR" sz="2200" b="1" dirty="0" smtClean="0"/>
              <a:t>πίσω-πλευρά</a:t>
            </a:r>
          </a:p>
          <a:p>
            <a:pPr eaLnBrk="1" hangingPunct="1">
              <a:buNone/>
            </a:pPr>
            <a:r>
              <a:rPr lang="el-GR" sz="2200" b="1" dirty="0" smtClean="0"/>
              <a:t>   - </a:t>
            </a:r>
            <a:r>
              <a:rPr lang="el-GR" sz="2200" dirty="0" smtClean="0"/>
              <a:t>Η </a:t>
            </a:r>
            <a:r>
              <a:rPr lang="el-GR" sz="2200" dirty="0" err="1" smtClean="0"/>
              <a:t>ηλεκτρονιακή</a:t>
            </a:r>
            <a:r>
              <a:rPr lang="el-GR" sz="2200" dirty="0" smtClean="0"/>
              <a:t> πυκνότητα απωθεί την  </a:t>
            </a:r>
            <a:r>
              <a:rPr lang="el-GR" sz="2200" dirty="0" err="1" smtClean="0"/>
              <a:t>πυρηνόφιλη</a:t>
            </a:r>
            <a:r>
              <a:rPr lang="el-GR" sz="2200" dirty="0" smtClean="0"/>
              <a:t> προσβολή από εμπρός</a:t>
            </a:r>
          </a:p>
          <a:p>
            <a:pPr eaLnBrk="1" hangingPunct="1">
              <a:buNone/>
            </a:pPr>
            <a:r>
              <a:rPr lang="el-GR" sz="2200" dirty="0" smtClean="0"/>
              <a:t>   - Το </a:t>
            </a:r>
            <a:r>
              <a:rPr lang="el-GR" sz="2200" dirty="0" err="1" smtClean="0"/>
              <a:t>πυρηνόφιλο</a:t>
            </a:r>
            <a:r>
              <a:rPr lang="el-GR" sz="2200" dirty="0" smtClean="0"/>
              <a:t> πρέπει να πλησιάσει την πίσω πλευρά για να επιτρέψει τη ροή ηλεκτρονίων από το </a:t>
            </a:r>
            <a:r>
              <a:rPr lang="en-US" sz="2200" dirty="0" smtClean="0"/>
              <a:t>HOMO </a:t>
            </a:r>
            <a:r>
              <a:rPr lang="el-GR" sz="2200" dirty="0" smtClean="0"/>
              <a:t>του </a:t>
            </a:r>
            <a:r>
              <a:rPr lang="el-GR" sz="2200" dirty="0" err="1" smtClean="0"/>
              <a:t>πυρηνόφιλου</a:t>
            </a:r>
            <a:r>
              <a:rPr lang="el-GR" sz="2200" dirty="0" smtClean="0"/>
              <a:t> στο </a:t>
            </a:r>
            <a:r>
              <a:rPr lang="en-US" sz="2200" dirty="0" smtClean="0"/>
              <a:t>LUMO</a:t>
            </a:r>
            <a:r>
              <a:rPr lang="el-GR" sz="2200" dirty="0" smtClean="0"/>
              <a:t> του </a:t>
            </a:r>
            <a:r>
              <a:rPr lang="el-GR" sz="2200" dirty="0" err="1" smtClean="0"/>
              <a:t>ηλεκτρονιόφιλου</a:t>
            </a:r>
            <a:endParaRPr lang="el-GR" sz="2200" dirty="0" smtClean="0"/>
          </a:p>
          <a:p>
            <a:pPr eaLnBrk="1" hangingPunct="1">
              <a:buNone/>
            </a:pPr>
            <a:r>
              <a:rPr lang="el-GR" sz="2200" dirty="0" smtClean="0"/>
              <a:t>    - Δεν μπορεί να </a:t>
            </a:r>
          </a:p>
          <a:p>
            <a:pPr eaLnBrk="1" hangingPunct="1">
              <a:buNone/>
            </a:pPr>
            <a:r>
              <a:rPr lang="el-GR" sz="2200" dirty="0" smtClean="0"/>
              <a:t>      πραγματοποιηθεί </a:t>
            </a:r>
          </a:p>
          <a:p>
            <a:pPr eaLnBrk="1" hangingPunct="1">
              <a:buNone/>
            </a:pPr>
            <a:r>
              <a:rPr lang="el-GR" sz="2200" dirty="0" smtClean="0"/>
              <a:t>     κατάλληλη επικάλυψη</a:t>
            </a:r>
          </a:p>
          <a:p>
            <a:pPr eaLnBrk="1" hangingPunct="1">
              <a:buNone/>
            </a:pPr>
            <a:r>
              <a:rPr lang="el-GR" sz="2200" dirty="0" smtClean="0"/>
              <a:t>    τροχιακών με την προσβολή</a:t>
            </a:r>
          </a:p>
          <a:p>
            <a:pPr eaLnBrk="1" hangingPunct="1">
              <a:buNone/>
            </a:pPr>
            <a:r>
              <a:rPr lang="el-GR" sz="2200" dirty="0" smtClean="0"/>
              <a:t>	</a:t>
            </a:r>
            <a:r>
              <a:rPr lang="el-GR" sz="2200" dirty="0"/>
              <a:t>από εμπρός διότι </a:t>
            </a:r>
            <a:r>
              <a:rPr lang="el-GR" sz="2200" dirty="0" smtClean="0"/>
              <a:t> </a:t>
            </a:r>
            <a:r>
              <a:rPr lang="el-GR" sz="2200" dirty="0"/>
              <a:t>υπάρχει </a:t>
            </a:r>
            <a:endParaRPr lang="el-GR" sz="2200" dirty="0" smtClean="0"/>
          </a:p>
          <a:p>
            <a:pPr eaLnBrk="1" hangingPunct="1">
              <a:buNone/>
            </a:pPr>
            <a:r>
              <a:rPr lang="el-GR" sz="2200" dirty="0" smtClean="0"/>
              <a:t>	</a:t>
            </a:r>
            <a:r>
              <a:rPr lang="el-GR" sz="2200" dirty="0"/>
              <a:t>ένας κόμβος στην εμπρός </a:t>
            </a:r>
            <a:endParaRPr lang="el-GR" sz="2200" dirty="0" smtClean="0"/>
          </a:p>
          <a:p>
            <a:pPr eaLnBrk="1" hangingPunct="1">
              <a:buNone/>
            </a:pPr>
            <a:r>
              <a:rPr lang="el-GR" sz="2200" dirty="0" smtClean="0"/>
              <a:t>	πλευρά του </a:t>
            </a:r>
            <a:r>
              <a:rPr lang="en-US" sz="2200" dirty="0" smtClean="0"/>
              <a:t>LUMO</a:t>
            </a:r>
            <a:endParaRPr lang="el-GR" sz="2200" dirty="0" smtClean="0"/>
          </a:p>
          <a:p>
            <a:pPr eaLnBrk="1" hangingPunct="1">
              <a:buNone/>
            </a:pPr>
            <a:endParaRPr lang="el-GR" sz="2300" dirty="0" smtClean="0"/>
          </a:p>
          <a:p>
            <a:pPr eaLnBrk="1" hangingPunct="1">
              <a:buNone/>
            </a:pPr>
            <a:r>
              <a:rPr lang="el-GR" sz="2300" dirty="0" smtClean="0"/>
              <a:t>    </a:t>
            </a:r>
            <a:endParaRPr lang="en-US" sz="23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ID180_fg07_00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09" y="3386880"/>
            <a:ext cx="5023932" cy="265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Content Placeholder 2"/>
          <p:cNvSpPr>
            <a:spLocks noGrp="1"/>
          </p:cNvSpPr>
          <p:nvPr>
            <p:ph sz="half" idx="1"/>
          </p:nvPr>
        </p:nvSpPr>
        <p:spPr>
          <a:xfrm>
            <a:off x="292609" y="1028700"/>
            <a:ext cx="8495792" cy="5061204"/>
          </a:xfrm>
        </p:spPr>
        <p:txBody>
          <a:bodyPr/>
          <a:lstStyle/>
          <a:p>
            <a:pPr eaLnBrk="1" hangingPunct="1"/>
            <a:r>
              <a:rPr lang="el-GR" sz="2400" dirty="0" smtClean="0"/>
              <a:t>Σχεδιάστε τη </a:t>
            </a:r>
            <a:r>
              <a:rPr lang="el-GR" sz="2400" b="1" dirty="0" smtClean="0"/>
              <a:t>μεταβατική κατάσταση </a:t>
            </a:r>
            <a:r>
              <a:rPr lang="el-GR" sz="2400" dirty="0" smtClean="0"/>
              <a:t>για την ακόλουθη αντίδραση. Χρησιμοποιήστε  εκτεταμένες διακεκομμένες γραμμές για να αναπαραστήσετε τους διασπώμενους και σχηματιζόμενους δεσμούς</a:t>
            </a:r>
            <a:endParaRPr lang="en-US" sz="2400" dirty="0" smtClean="0"/>
          </a:p>
          <a:p>
            <a:pPr eaLnBrk="1" hangingPunct="1">
              <a:buNone/>
            </a:pPr>
            <a:endParaRPr lang="en-US" dirty="0" smtClean="0"/>
          </a:p>
          <a:p>
            <a:pPr eaLnBrk="1" hangingPunct="1">
              <a:buNone/>
            </a:pPr>
            <a:endParaRPr lang="en-US" sz="1800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  <a:p>
            <a:pPr eaLnBrk="1" hangingPunct="1">
              <a:buNone/>
            </a:pPr>
            <a:endParaRPr lang="el-GR" dirty="0" smtClean="0"/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l-GR" sz="2400" dirty="0" smtClean="0"/>
              <a:t>Εξασκηθείτε στον σχεδιασμό μεταβατικών καταστάσεων με την Ανάπτυξη Δεξιότητας 7.3</a:t>
            </a:r>
            <a:endParaRPr lang="en-US" sz="2400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7.4 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n-US" sz="4000" dirty="0" smtClean="0"/>
              <a:t>–</a:t>
            </a:r>
            <a:r>
              <a:rPr lang="el-GR" sz="4000" dirty="0" smtClean="0"/>
              <a:t> προσβολή από πίσω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498848" y="2286000"/>
            <a:ext cx="415137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l-GR" dirty="0" smtClean="0">
                <a:latin typeface="Calibri" pitchFamily="1" charset="0"/>
              </a:rPr>
              <a:t>Σύμβολο της μεταβατικής  κατάστασης </a:t>
            </a:r>
            <a:endParaRPr lang="en-US" dirty="0">
              <a:latin typeface="Calibri" pitchFamily="1" charset="0"/>
            </a:endParaRP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>
            <a:off x="5859349" y="2774391"/>
            <a:ext cx="538162" cy="576262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4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7" y="3438720"/>
            <a:ext cx="7823896" cy="126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7.4 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l-GR" sz="4000" dirty="0" smtClean="0"/>
              <a:t>κινητική</a:t>
            </a:r>
            <a:endParaRPr lang="en-US" sz="4000" dirty="0"/>
          </a:p>
        </p:txBody>
      </p:sp>
      <p:sp>
        <p:nvSpPr>
          <p:cNvPr id="37893" name="Content Placeholder 2"/>
          <p:cNvSpPr>
            <a:spLocks noGrp="1"/>
          </p:cNvSpPr>
          <p:nvPr>
            <p:ph sz="half" idx="1"/>
          </p:nvPr>
        </p:nvSpPr>
        <p:spPr>
          <a:xfrm>
            <a:off x="274321" y="1028700"/>
            <a:ext cx="8514080" cy="5481828"/>
          </a:xfrm>
        </p:spPr>
        <p:txBody>
          <a:bodyPr/>
          <a:lstStyle/>
          <a:p>
            <a:pPr eaLnBrk="1" hangingPunct="1"/>
            <a:r>
              <a:rPr lang="el-GR" sz="2400" dirty="0" smtClean="0"/>
              <a:t>Λιγότερο στερεοχημικά παρεμποδισμένα </a:t>
            </a:r>
            <a:r>
              <a:rPr lang="el-GR" sz="2400" dirty="0" err="1" smtClean="0"/>
              <a:t>ηλεκτρονιόφιλα</a:t>
            </a:r>
            <a:r>
              <a:rPr lang="el-GR" sz="2400" dirty="0" smtClean="0"/>
              <a:t> αντιδρούν ευχερέστερα υπό συνθήκες </a:t>
            </a:r>
            <a:r>
              <a:rPr lang="en-US" sz="2400" dirty="0" smtClean="0"/>
              <a:t>S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2</a:t>
            </a:r>
            <a:r>
              <a:rPr lang="el-GR" sz="2400" dirty="0" smtClean="0"/>
              <a:t>.</a:t>
            </a:r>
            <a:endParaRPr lang="en-US" sz="2400" dirty="0" smtClean="0"/>
          </a:p>
          <a:p>
            <a:pPr eaLnBrk="1" hangingPunct="1">
              <a:buFont typeface="Arial" pitchFamily="1" charset="0"/>
              <a:buNone/>
            </a:pPr>
            <a:endParaRPr lang="en-US" dirty="0" smtClean="0"/>
          </a:p>
          <a:p>
            <a:pPr eaLnBrk="1" hangingPunct="1">
              <a:buFont typeface="Arial" pitchFamily="1" charset="0"/>
              <a:buNone/>
            </a:pPr>
            <a:endParaRPr lang="en-US" dirty="0" smtClean="0"/>
          </a:p>
          <a:p>
            <a:pPr eaLnBrk="1" hangingPunct="1">
              <a:buFont typeface="Arial" pitchFamily="1" charset="0"/>
              <a:buNone/>
            </a:pPr>
            <a:endParaRPr lang="en-US" dirty="0" smtClean="0"/>
          </a:p>
          <a:p>
            <a:pPr eaLnBrk="1" hangingPunct="1">
              <a:buFont typeface="Arial" pitchFamily="1" charset="0"/>
              <a:buNone/>
            </a:pPr>
            <a:endParaRPr lang="en-US" dirty="0" smtClean="0"/>
          </a:p>
          <a:p>
            <a:pPr eaLnBrk="1" hangingPunct="1">
              <a:buFont typeface="Arial" pitchFamily="1" charset="0"/>
              <a:buNone/>
            </a:pPr>
            <a:endParaRPr lang="en-US" dirty="0" smtClean="0"/>
          </a:p>
          <a:p>
            <a:pPr eaLnBrk="1" hangingPunct="1">
              <a:buFont typeface="Arial" pitchFamily="1" charset="0"/>
              <a:buNone/>
            </a:pPr>
            <a:endParaRPr lang="en-US" dirty="0" smtClean="0"/>
          </a:p>
          <a:p>
            <a:pPr eaLnBrk="1" hangingPunct="1">
              <a:buFont typeface="Arial" pitchFamily="1" charset="0"/>
              <a:buNone/>
            </a:pPr>
            <a:endParaRPr lang="en-US" dirty="0" smtClean="0"/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l-GR" sz="2400" dirty="0" smtClean="0"/>
              <a:t> Για να  εξηγήσουμε αυτή την τάση, πρέπει να εξετάσουμε το διάγραμμα συντεταγμένων  της αντίδρασης</a:t>
            </a:r>
            <a:endParaRPr lang="en-US" sz="24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ID181_fg07_00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0" y="2177280"/>
            <a:ext cx="7626760" cy="2819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933450"/>
          </a:xfrm>
        </p:spPr>
        <p:txBody>
          <a:bodyPr/>
          <a:lstStyle/>
          <a:p>
            <a:pPr eaLnBrk="1" hangingPunct="1"/>
            <a:r>
              <a:rPr lang="en-US" sz="4000" dirty="0"/>
              <a:t>7.4 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n-US" sz="4000" dirty="0" smtClean="0"/>
              <a:t>–</a:t>
            </a:r>
            <a:r>
              <a:rPr lang="el-GR" sz="4000" dirty="0" smtClean="0"/>
              <a:t>Αιτιολόγηση κινητικών δεδομένων</a:t>
            </a:r>
            <a:endParaRPr lang="en-US" sz="4000" dirty="0"/>
          </a:p>
        </p:txBody>
      </p:sp>
      <p:sp>
        <p:nvSpPr>
          <p:cNvPr id="38919" name="Content Placeholder 2"/>
          <p:cNvSpPr>
            <a:spLocks noGrp="1"/>
          </p:cNvSpPr>
          <p:nvPr>
            <p:ph sz="half" idx="1"/>
          </p:nvPr>
        </p:nvSpPr>
        <p:spPr>
          <a:xfrm>
            <a:off x="5265738" y="1365660"/>
            <a:ext cx="3671887" cy="4457700"/>
          </a:xfrm>
        </p:spPr>
        <p:txBody>
          <a:bodyPr/>
          <a:lstStyle/>
          <a:p>
            <a:pPr eaLnBrk="1" hangingPunct="1"/>
            <a:r>
              <a:rPr lang="el-GR" sz="2400" dirty="0" smtClean="0"/>
              <a:t>Πώς χρησιμοποιούμε το διάγραμμα για να διατυπώσουμε κινητική επιχειρηματολογία;</a:t>
            </a:r>
          </a:p>
          <a:p>
            <a:pPr eaLnBrk="1" hangingPunct="1"/>
            <a:r>
              <a:rPr lang="el-GR" sz="2400" dirty="0" smtClean="0"/>
              <a:t>Πώς χρησιμοποιούμε το διάγραμμα για να διατυπώσουμε θερμοδυναμική επιχειρηματολογία;</a:t>
            </a:r>
            <a:endParaRPr lang="en-US" sz="2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ID183_fg07_008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6"/>
          <a:stretch/>
        </p:blipFill>
        <p:spPr>
          <a:xfrm>
            <a:off x="234248" y="1468800"/>
            <a:ext cx="6296115" cy="4519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Content Placeholder 2"/>
          <p:cNvSpPr>
            <a:spLocks noGrp="1"/>
          </p:cNvSpPr>
          <p:nvPr>
            <p:ph sz="half" idx="1"/>
          </p:nvPr>
        </p:nvSpPr>
        <p:spPr>
          <a:xfrm>
            <a:off x="240475" y="992124"/>
            <a:ext cx="8609012" cy="44577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Ποια αντίδραση θα έχει την πιο γρήγορη ταχύτητα;</a:t>
            </a:r>
          </a:p>
          <a:p>
            <a:pPr eaLnBrk="1" hangingPunct="1"/>
            <a:r>
              <a:rPr lang="el-GR" sz="2600" dirty="0" smtClean="0"/>
              <a:t>ΓΙΑΤΙ; </a:t>
            </a:r>
            <a:endParaRPr lang="en-US" sz="2600" dirty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None/>
            </a:pPr>
            <a:endParaRPr lang="en-US" dirty="0"/>
          </a:p>
        </p:txBody>
      </p:sp>
      <p:sp>
        <p:nvSpPr>
          <p:cNvPr id="615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dirty="0" smtClean="0"/>
              <a:t>7</a:t>
            </a:r>
            <a:r>
              <a:rPr lang="en-US" sz="3600" dirty="0" smtClean="0"/>
              <a:t>.4 S</a:t>
            </a:r>
            <a:r>
              <a:rPr lang="en-US" sz="3600" baseline="-25000" dirty="0" smtClean="0"/>
              <a:t>N</a:t>
            </a:r>
            <a:r>
              <a:rPr lang="en-US" sz="3600" dirty="0" smtClean="0"/>
              <a:t>2–</a:t>
            </a:r>
            <a:r>
              <a:rPr lang="el-GR" sz="3600" dirty="0" smtClean="0"/>
              <a:t>Αιτιολόγηση κινητικών δεδομένων</a:t>
            </a:r>
            <a:endParaRPr lang="en-US" sz="3600" dirty="0"/>
          </a:p>
        </p:txBody>
      </p:sp>
      <p:graphicFrame>
        <p:nvGraphicFramePr>
          <p:cNvPr id="6146" name="Object 11"/>
          <p:cNvGraphicFramePr>
            <a:graphicFrameLocks noChangeAspect="1"/>
          </p:cNvGraphicFramePr>
          <p:nvPr/>
        </p:nvGraphicFramePr>
        <p:xfrm>
          <a:off x="1233756" y="1886653"/>
          <a:ext cx="1836737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" name="CS ChemDraw Drawing" r:id="rId3" imgW="1018980" imgH="487392" progId="ChemDraw.Document.6.0">
                  <p:embed/>
                </p:oleObj>
              </mc:Choice>
              <mc:Fallback>
                <p:oleObj name="CS ChemDraw Drawing" r:id="rId3" imgW="1018980" imgH="487392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756" y="1886653"/>
                        <a:ext cx="1836737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12"/>
          <p:cNvGraphicFramePr>
            <a:graphicFrameLocks noChangeAspect="1"/>
          </p:cNvGraphicFramePr>
          <p:nvPr/>
        </p:nvGraphicFramePr>
        <p:xfrm>
          <a:off x="3756025" y="1897063"/>
          <a:ext cx="1836738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" name="CS ChemDraw Drawing" r:id="rId5" imgW="1018980" imgH="487392" progId="ChemDraw.Document.6.0">
                  <p:embed/>
                </p:oleObj>
              </mc:Choice>
              <mc:Fallback>
                <p:oleObj name="CS ChemDraw Drawing" r:id="rId5" imgW="1018980" imgH="487392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6025" y="1897063"/>
                        <a:ext cx="1836738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16507"/>
              </p:ext>
            </p:extLst>
          </p:nvPr>
        </p:nvGraphicFramePr>
        <p:xfrm>
          <a:off x="6511925" y="1897063"/>
          <a:ext cx="1836738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5" name="CS ChemDraw Drawing" r:id="rId7" imgW="1018980" imgH="517854" progId="ChemDraw.Document.6.0">
                  <p:embed/>
                </p:oleObj>
              </mc:Choice>
              <mc:Fallback>
                <p:oleObj name="CS ChemDraw Drawing" r:id="rId7" imgW="1018980" imgH="517854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925" y="1897063"/>
                        <a:ext cx="1836738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237743" y="5632704"/>
            <a:ext cx="882525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l-GR" sz="2600" dirty="0" smtClean="0">
                <a:latin typeface="+mn-lt"/>
              </a:rPr>
              <a:t>Τα 3</a:t>
            </a:r>
            <a:r>
              <a:rPr lang="el-GR" sz="2600" baseline="30000" dirty="0" smtClean="0">
                <a:latin typeface="+mn-lt"/>
              </a:rPr>
              <a:t>ο</a:t>
            </a:r>
            <a:r>
              <a:rPr lang="el-GR" sz="2600" dirty="0" smtClean="0">
                <a:latin typeface="+mn-lt"/>
              </a:rPr>
              <a:t> υποστρώματα αντιδρούν πολύ αργά για να μετρηθούν.</a:t>
            </a:r>
            <a:r>
              <a:rPr lang="el-GR" sz="2600" dirty="0" smtClean="0">
                <a:solidFill>
                  <a:schemeClr val="accent3"/>
                </a:solidFill>
                <a:latin typeface="+mn-lt"/>
              </a:rPr>
              <a:t>  </a:t>
            </a:r>
            <a:endParaRPr lang="en-US" sz="26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3" name="Picture 2" descr="ID185_fg07_010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7" y="2845400"/>
            <a:ext cx="6459226" cy="283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7.4 </a:t>
            </a:r>
            <a:r>
              <a:rPr lang="en-US" sz="3600" dirty="0" smtClean="0"/>
              <a:t>S</a:t>
            </a:r>
            <a:r>
              <a:rPr lang="en-US" sz="3600" baseline="-25000" dirty="0" smtClean="0"/>
              <a:t>N</a:t>
            </a:r>
            <a:r>
              <a:rPr lang="en-US" sz="3600" dirty="0" smtClean="0"/>
              <a:t>2–</a:t>
            </a:r>
            <a:r>
              <a:rPr lang="el-GR" sz="3600" dirty="0" smtClean="0"/>
              <a:t>Αιτιολόγηση κινητικών δεδομένων</a:t>
            </a:r>
            <a:endParaRPr lang="en-US" sz="3600" dirty="0"/>
          </a:p>
        </p:txBody>
      </p:sp>
      <p:sp>
        <p:nvSpPr>
          <p:cNvPr id="39941" name="Content Placeholder 2"/>
          <p:cNvSpPr>
            <a:spLocks noGrp="1"/>
          </p:cNvSpPr>
          <p:nvPr>
            <p:ph sz="half" idx="1"/>
          </p:nvPr>
        </p:nvSpPr>
        <p:spPr>
          <a:xfrm>
            <a:off x="258763" y="1028700"/>
            <a:ext cx="8609012" cy="5002213"/>
          </a:xfrm>
        </p:spPr>
        <p:txBody>
          <a:bodyPr/>
          <a:lstStyle/>
          <a:p>
            <a:pPr eaLnBrk="1" hangingPunct="1"/>
            <a:r>
              <a:rPr lang="el-GR" dirty="0" smtClean="0"/>
              <a:t>Ένα παράδειγμα προς εξέταση: </a:t>
            </a:r>
            <a:r>
              <a:rPr lang="el-GR" dirty="0" err="1" smtClean="0"/>
              <a:t>νεοπέντυλο</a:t>
            </a:r>
            <a:r>
              <a:rPr lang="el-GR" dirty="0" smtClean="0"/>
              <a:t> </a:t>
            </a:r>
            <a:r>
              <a:rPr lang="el-GR" dirty="0" err="1" smtClean="0"/>
              <a:t>βρωμίδιο</a:t>
            </a:r>
            <a:endParaRPr lang="en-US" dirty="0"/>
          </a:p>
          <a:p>
            <a:pPr eaLnBrk="1" hangingPunct="1"/>
            <a:r>
              <a:rPr lang="el-GR" dirty="0" smtClean="0"/>
              <a:t>Σχεδιάστε τη δομή του </a:t>
            </a:r>
            <a:r>
              <a:rPr lang="el-GR" dirty="0" err="1" smtClean="0"/>
              <a:t>νεοπέντυλο</a:t>
            </a:r>
            <a:r>
              <a:rPr lang="el-GR" dirty="0" smtClean="0"/>
              <a:t> </a:t>
            </a:r>
            <a:r>
              <a:rPr lang="el-GR" dirty="0" err="1" smtClean="0"/>
              <a:t>βρωμιδίου</a:t>
            </a:r>
            <a:endParaRPr lang="el-GR" dirty="0" smtClean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 smtClean="0"/>
              <a:t>Το </a:t>
            </a:r>
            <a:r>
              <a:rPr lang="el-GR" dirty="0" err="1" smtClean="0"/>
              <a:t>νεοπέντυλο</a:t>
            </a:r>
            <a:r>
              <a:rPr lang="el-GR" dirty="0" smtClean="0"/>
              <a:t> </a:t>
            </a:r>
            <a:r>
              <a:rPr lang="el-GR" dirty="0" err="1" smtClean="0"/>
              <a:t>βρωμίδιο</a:t>
            </a:r>
            <a:r>
              <a:rPr lang="el-GR" dirty="0" smtClean="0"/>
              <a:t> είναι ένα </a:t>
            </a:r>
            <a:r>
              <a:rPr lang="el-GR" dirty="0" err="1" smtClean="0"/>
              <a:t>πρωτοταγές</a:t>
            </a:r>
            <a:r>
              <a:rPr lang="el-GR" dirty="0" smtClean="0"/>
              <a:t>, δευτεροταγές ή τριτοταγές </a:t>
            </a:r>
            <a:r>
              <a:rPr lang="el-GR" dirty="0" err="1" smtClean="0"/>
              <a:t>άλκυλο</a:t>
            </a:r>
            <a:r>
              <a:rPr lang="el-GR" dirty="0" smtClean="0"/>
              <a:t> </a:t>
            </a:r>
            <a:r>
              <a:rPr lang="el-GR" dirty="0" err="1" smtClean="0"/>
              <a:t>βρωμίδιο</a:t>
            </a:r>
            <a:r>
              <a:rPr lang="el-GR" dirty="0" smtClean="0"/>
              <a:t>;</a:t>
            </a:r>
          </a:p>
          <a:p>
            <a:pPr eaLnBrk="1" hangingPunct="1"/>
            <a:endParaRPr lang="el-GR" dirty="0" smtClean="0"/>
          </a:p>
          <a:p>
            <a:pPr eaLnBrk="1" hangingPunct="1"/>
            <a:r>
              <a:rPr lang="el-GR" dirty="0" smtClean="0"/>
              <a:t>Το </a:t>
            </a:r>
            <a:r>
              <a:rPr lang="el-GR" dirty="0" err="1" smtClean="0"/>
              <a:t>νεοπέντυλο</a:t>
            </a:r>
            <a:r>
              <a:rPr lang="el-GR" dirty="0" smtClean="0"/>
              <a:t> </a:t>
            </a:r>
            <a:r>
              <a:rPr lang="el-GR" dirty="0" err="1" smtClean="0"/>
              <a:t>βρωμίδιο</a:t>
            </a:r>
            <a:r>
              <a:rPr lang="el-GR" dirty="0" smtClean="0"/>
              <a:t> θα έπρεπε να αντιδρά σχετικά γρήγορα ή  αργά σε αντίδραση </a:t>
            </a:r>
            <a:r>
              <a:rPr lang="en-US" dirty="0" smtClean="0"/>
              <a:t>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; ΓΙΑΤΙ;</a:t>
            </a:r>
          </a:p>
          <a:p>
            <a:pPr eaLnBrk="1" hangingPunct="1"/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7.4 </a:t>
            </a:r>
            <a:r>
              <a:rPr lang="en-US" sz="3600" dirty="0" smtClean="0"/>
              <a:t>S</a:t>
            </a:r>
            <a:r>
              <a:rPr lang="en-US" sz="3600" baseline="-25000" dirty="0" smtClean="0"/>
              <a:t>N</a:t>
            </a:r>
            <a:r>
              <a:rPr lang="en-US" sz="3600" dirty="0" smtClean="0"/>
              <a:t>2</a:t>
            </a:r>
            <a:r>
              <a:rPr lang="en-US" dirty="0" smtClean="0"/>
              <a:t>–</a:t>
            </a:r>
            <a:r>
              <a:rPr lang="el-GR" sz="3600" dirty="0" smtClean="0"/>
              <a:t>Αξιολόγηση κινητικών δεδομένων</a:t>
            </a:r>
            <a:endParaRPr lang="en-US" dirty="0"/>
          </a:p>
        </p:txBody>
      </p:sp>
      <p:sp>
        <p:nvSpPr>
          <p:cNvPr id="40965" name="Content Placeholder 2"/>
          <p:cNvSpPr>
            <a:spLocks noGrp="1"/>
          </p:cNvSpPr>
          <p:nvPr>
            <p:ph sz="half" idx="1"/>
          </p:nvPr>
        </p:nvSpPr>
        <p:spPr>
          <a:xfrm>
            <a:off x="258763" y="1028700"/>
            <a:ext cx="8609012" cy="5002213"/>
          </a:xfrm>
        </p:spPr>
        <p:txBody>
          <a:bodyPr/>
          <a:lstStyle/>
          <a:p>
            <a:pPr eaLnBrk="1" hangingPunct="1"/>
            <a:r>
              <a:rPr lang="el-GR" dirty="0" smtClean="0"/>
              <a:t>Αν απομνημονεύετε κανόνες, θα χάσετε ίσως ερωτήματα σχετικά με τις εξαιρέσεις των κανόνων</a:t>
            </a:r>
            <a:endParaRPr lang="en-US" dirty="0" smtClean="0"/>
          </a:p>
          <a:p>
            <a:pPr eaLnBrk="1" hangingPunct="1"/>
            <a:r>
              <a:rPr lang="el-GR" dirty="0" smtClean="0"/>
              <a:t>Είναι καλύτερα να κατανοείτε τις έννοιες παρά να απομνημονεύετε κανόνες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smtClean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orgT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64" y="155525"/>
            <a:ext cx="4403868" cy="6083991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59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7.5 S</a:t>
            </a:r>
            <a:r>
              <a:rPr lang="en-US" sz="4000" baseline="-25000" dirty="0"/>
              <a:t>N</a:t>
            </a:r>
            <a:r>
              <a:rPr lang="en-US" sz="4000" dirty="0"/>
              <a:t>1 – </a:t>
            </a:r>
            <a:r>
              <a:rPr lang="el-GR" sz="4000" dirty="0" smtClean="0"/>
              <a:t>ένας σταδιακός μηχανισμός</a:t>
            </a:r>
            <a:endParaRPr lang="en-US" sz="4000" dirty="0"/>
          </a:p>
        </p:txBody>
      </p:sp>
      <p:sp>
        <p:nvSpPr>
          <p:cNvPr id="41989" name="Content Placeholder 2"/>
          <p:cNvSpPr>
            <a:spLocks noGrp="1"/>
          </p:cNvSpPr>
          <p:nvPr>
            <p:ph sz="half" idx="1"/>
          </p:nvPr>
        </p:nvSpPr>
        <p:spPr>
          <a:xfrm>
            <a:off x="234823" y="3746500"/>
            <a:ext cx="8480425" cy="3111500"/>
          </a:xfrm>
        </p:spPr>
        <p:txBody>
          <a:bodyPr/>
          <a:lstStyle/>
          <a:p>
            <a:pPr eaLnBrk="1" hangingPunct="1"/>
            <a:r>
              <a:rPr lang="el-GR" dirty="0" smtClean="0"/>
              <a:t>Εάν γίνονταν κινητικά πειράματα για τον υπολογισμό του νόμου ταχύτητας, θα βρίσκατε ότι…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6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15" y="1416960"/>
            <a:ext cx="6604170" cy="18640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5054" y="5156741"/>
            <a:ext cx="3424733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aseline="30000" dirty="0"/>
              <a:t>Ταχύτητα = </a:t>
            </a:r>
            <a:r>
              <a:rPr lang="en-US" sz="3200" i="1" baseline="30000" dirty="0"/>
              <a:t>k</a:t>
            </a:r>
            <a:r>
              <a:rPr lang="el-GR" sz="3200" i="1" baseline="30000" dirty="0"/>
              <a:t> </a:t>
            </a:r>
            <a:r>
              <a:rPr lang="el-GR" sz="3200" baseline="30000" dirty="0"/>
              <a:t>[υπόστρωμα]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85850"/>
            <a:ext cx="8480425" cy="52705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Ένας μηχανισμός δύο σταδίων δίνει ένα διάγραμμα με δύο μεταβατικές καταστάσεις. Πού είναι το ενδιάμεσο επάνω στο διάγραμμα;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sp>
        <p:nvSpPr>
          <p:cNvPr id="4301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7.5 S</a:t>
            </a:r>
            <a:r>
              <a:rPr lang="en-US" sz="4000" baseline="-25000" dirty="0"/>
              <a:t>N</a:t>
            </a:r>
            <a:r>
              <a:rPr lang="en-US" sz="4000" dirty="0"/>
              <a:t>1 – </a:t>
            </a:r>
            <a:r>
              <a:rPr lang="el-GR" sz="4000" dirty="0" smtClean="0"/>
              <a:t>πρόοδος της αντίδρασης</a:t>
            </a:r>
            <a:endParaRPr lang="en-US" sz="40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1917" y="2519553"/>
            <a:ext cx="6139653" cy="369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85850"/>
            <a:ext cx="8480425" cy="52705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Τι συμβαίνει στο μόριο σε κάθε μεταβατική κατάσταση;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sp>
        <p:nvSpPr>
          <p:cNvPr id="44036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7.5 S</a:t>
            </a:r>
            <a:r>
              <a:rPr lang="en-US" sz="4000" baseline="-25000" dirty="0"/>
              <a:t>N</a:t>
            </a:r>
            <a:r>
              <a:rPr lang="en-US" sz="4000" dirty="0"/>
              <a:t>1 – </a:t>
            </a:r>
            <a:r>
              <a:rPr lang="el-GR" sz="4000" dirty="0" smtClean="0"/>
              <a:t>πρόοδος της αντίδρασης</a:t>
            </a:r>
            <a:endParaRPr lang="en-US" sz="40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978" y="1751456"/>
            <a:ext cx="7232611" cy="43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97760"/>
            <a:ext cx="6959370" cy="419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7.5 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n-US" sz="4000" dirty="0" smtClean="0"/>
              <a:t>–</a:t>
            </a:r>
            <a:r>
              <a:rPr lang="el-GR" sz="4000" dirty="0" smtClean="0"/>
              <a:t> πρόοδος της αντίδρασης</a:t>
            </a:r>
            <a:endParaRPr lang="en-US" sz="4000" dirty="0"/>
          </a:p>
        </p:txBody>
      </p:sp>
      <p:sp>
        <p:nvSpPr>
          <p:cNvPr id="45062" name="Content Placeholder 2"/>
          <p:cNvSpPr>
            <a:spLocks noGrp="1"/>
          </p:cNvSpPr>
          <p:nvPr>
            <p:ph sz="half" idx="1"/>
          </p:nvPr>
        </p:nvSpPr>
        <p:spPr>
          <a:xfrm>
            <a:off x="5998464" y="1100138"/>
            <a:ext cx="3093149" cy="4624006"/>
          </a:xfrm>
        </p:spPr>
        <p:txBody>
          <a:bodyPr/>
          <a:lstStyle/>
          <a:p>
            <a:pPr eaLnBrk="1" hangingPunct="1"/>
            <a:r>
              <a:rPr lang="el-GR" sz="2600" dirty="0" smtClean="0"/>
              <a:t>Ποιο στάδιο είναι το καθοριστικό της </a:t>
            </a:r>
          </a:p>
          <a:p>
            <a:pPr eaLnBrk="1" hangingPunct="1">
              <a:buNone/>
            </a:pPr>
            <a:r>
              <a:rPr lang="el-GR" sz="2600" dirty="0" smtClean="0"/>
              <a:t>     ταχύτητας και ΓΙΑΤΙ;</a:t>
            </a:r>
            <a:endParaRPr lang="en-US" sz="2600" dirty="0" smtClean="0"/>
          </a:p>
          <a:p>
            <a:pPr eaLnBrk="1" hangingPunct="1"/>
            <a:r>
              <a:rPr lang="el-GR" sz="2600" dirty="0" smtClean="0"/>
              <a:t>Γιατί η ταχύτητα εξαρτάται μόνο από τη συγκέντρωση του  </a:t>
            </a:r>
            <a:r>
              <a:rPr lang="el-GR" sz="2600" dirty="0" err="1" smtClean="0"/>
              <a:t>ηλεκτρονιόφιλου</a:t>
            </a:r>
            <a:r>
              <a:rPr lang="el-GR" sz="2600" dirty="0" smtClean="0"/>
              <a:t> και ΟΧΙ του </a:t>
            </a:r>
            <a:r>
              <a:rPr lang="el-GR" sz="2600" dirty="0" err="1" smtClean="0"/>
              <a:t>πυρηνόφιλου</a:t>
            </a:r>
            <a:r>
              <a:rPr lang="el-GR" sz="2600" dirty="0" smtClean="0"/>
              <a:t>;</a:t>
            </a:r>
            <a:r>
              <a:rPr lang="en-US" sz="2600" dirty="0" smtClean="0"/>
              <a:t>  </a:t>
            </a:r>
            <a:endParaRPr lang="en-US" sz="26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7.5 S</a:t>
            </a:r>
            <a:r>
              <a:rPr lang="en-US" sz="4000" baseline="-25000" dirty="0"/>
              <a:t>N</a:t>
            </a:r>
            <a:r>
              <a:rPr lang="en-US" sz="4000" dirty="0"/>
              <a:t>1 – </a:t>
            </a:r>
            <a:r>
              <a:rPr lang="el-GR" sz="4000" dirty="0" smtClean="0"/>
              <a:t>ένας σταδιακός μηχανισμός</a:t>
            </a:r>
            <a:endParaRPr lang="en-US" sz="4000" dirty="0"/>
          </a:p>
        </p:txBody>
      </p:sp>
      <p:sp>
        <p:nvSpPr>
          <p:cNvPr id="46085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541463"/>
            <a:ext cx="8480425" cy="3111500"/>
          </a:xfrm>
        </p:spPr>
        <p:txBody>
          <a:bodyPr/>
          <a:lstStyle/>
          <a:p>
            <a:pPr eaLnBrk="1" hangingPunct="1"/>
            <a:r>
              <a:rPr lang="el-GR" dirty="0" smtClean="0"/>
              <a:t>Τι σημαίνουν τα </a:t>
            </a:r>
            <a:r>
              <a:rPr lang="en-US" dirty="0" smtClean="0"/>
              <a:t>S, 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  <a:r>
              <a:rPr lang="el-GR" dirty="0" smtClean="0"/>
              <a:t>και 1 στην ονομασία</a:t>
            </a:r>
            <a:r>
              <a:rPr lang="en-US" dirty="0" smtClean="0"/>
              <a:t> S</a:t>
            </a:r>
            <a:r>
              <a:rPr lang="en-US" baseline="-25000" dirty="0" smtClean="0"/>
              <a:t>N</a:t>
            </a:r>
            <a:r>
              <a:rPr lang="en-US" dirty="0" smtClean="0"/>
              <a:t>1</a:t>
            </a:r>
            <a:r>
              <a:rPr lang="el-GR" dirty="0" smtClean="0"/>
              <a:t>;</a:t>
            </a:r>
            <a:endParaRPr lang="en-US" dirty="0" smtClean="0"/>
          </a:p>
          <a:p>
            <a:pPr eaLnBrk="1" hangingPunct="1">
              <a:buNone/>
            </a:pPr>
            <a:endParaRPr lang="en-US" dirty="0" smtClean="0"/>
          </a:p>
          <a:p>
            <a:pPr eaLnBrk="1" hangingPunct="1">
              <a:buNone/>
            </a:pP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7.5 S</a:t>
            </a:r>
            <a:r>
              <a:rPr lang="en-US" sz="4000" baseline="-25000" dirty="0"/>
              <a:t>N</a:t>
            </a:r>
            <a:r>
              <a:rPr lang="en-US" sz="4000" dirty="0"/>
              <a:t>1 – 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l-GR" sz="4000" dirty="0" smtClean="0"/>
              <a:t>Σύγκριση</a:t>
            </a:r>
            <a:endParaRPr lang="en-US" sz="4000" dirty="0"/>
          </a:p>
        </p:txBody>
      </p:sp>
      <p:sp>
        <p:nvSpPr>
          <p:cNvPr id="7175" name="Content Placeholder 2"/>
          <p:cNvSpPr>
            <a:spLocks noGrp="1"/>
          </p:cNvSpPr>
          <p:nvPr>
            <p:ph sz="half" idx="1"/>
          </p:nvPr>
        </p:nvSpPr>
        <p:spPr>
          <a:xfrm>
            <a:off x="141288" y="1100138"/>
            <a:ext cx="8861425" cy="4456112"/>
          </a:xfrm>
        </p:spPr>
        <p:txBody>
          <a:bodyPr/>
          <a:lstStyle/>
          <a:p>
            <a:pPr eaLnBrk="1" hangingPunct="1"/>
            <a:r>
              <a:rPr lang="el-GR" sz="2600" dirty="0" smtClean="0"/>
              <a:t>Εξετάστε την παρακάτω γενική αντίδραση</a:t>
            </a:r>
            <a:r>
              <a:rPr lang="en-US" sz="2400" dirty="0" smtClean="0"/>
              <a:t> S</a:t>
            </a:r>
            <a:r>
              <a:rPr lang="en-US" sz="2400" baseline="-25000" dirty="0" smtClean="0"/>
              <a:t>N</a:t>
            </a:r>
            <a:r>
              <a:rPr lang="en-US" sz="2400" b="1" dirty="0" smtClean="0"/>
              <a:t>2</a:t>
            </a:r>
            <a:r>
              <a:rPr lang="el-GR" sz="2400" b="1" dirty="0" smtClean="0"/>
              <a:t>: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600" dirty="0" smtClean="0"/>
              <a:t>Εάν η</a:t>
            </a:r>
            <a:r>
              <a:rPr lang="en-US" sz="2600" dirty="0" smtClean="0"/>
              <a:t> </a:t>
            </a:r>
            <a:r>
              <a:rPr lang="en-US" sz="2600" dirty="0"/>
              <a:t>[</a:t>
            </a:r>
            <a:r>
              <a:rPr lang="en-US" sz="2600" dirty="0" err="1"/>
              <a:t>Nuc</a:t>
            </a:r>
            <a:r>
              <a:rPr lang="en-US" sz="2600" dirty="0"/>
              <a:t>:</a:t>
            </a:r>
            <a:r>
              <a:rPr lang="en-US" sz="2600" baseline="30000" dirty="0"/>
              <a:t>-</a:t>
            </a:r>
            <a:r>
              <a:rPr lang="en-US" sz="2600" dirty="0"/>
              <a:t>] </a:t>
            </a:r>
            <a:r>
              <a:rPr lang="el-GR" sz="2600" dirty="0" smtClean="0"/>
              <a:t>τριπλασιαστεί</a:t>
            </a:r>
            <a:r>
              <a:rPr lang="en-US" sz="2600" dirty="0" smtClean="0"/>
              <a:t>, </a:t>
            </a:r>
            <a:r>
              <a:rPr lang="el-GR" sz="2600" dirty="0" smtClean="0"/>
              <a:t>πώς θα επηρεαστεί η ταχύτητα; ΓΙΑΤΙ;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/>
              <a:t> </a:t>
            </a:r>
            <a:r>
              <a:rPr lang="el-GR" sz="2600" dirty="0" smtClean="0"/>
              <a:t>Εξετάστε την παρακάτω γενική αντίδραση </a:t>
            </a:r>
            <a:r>
              <a:rPr lang="en-US" sz="2600" dirty="0" smtClean="0"/>
              <a:t>S</a:t>
            </a:r>
            <a:r>
              <a:rPr lang="en-US" sz="2600" baseline="-25000" dirty="0" smtClean="0"/>
              <a:t>N</a:t>
            </a:r>
            <a:r>
              <a:rPr lang="en-US" sz="2600" b="1" dirty="0" smtClean="0"/>
              <a:t>1</a:t>
            </a:r>
            <a:r>
              <a:rPr lang="en-US" sz="2600" dirty="0" smtClean="0"/>
              <a:t> :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600" dirty="0" smtClean="0"/>
              <a:t>Εάν η</a:t>
            </a:r>
            <a:r>
              <a:rPr lang="en-US" sz="2600" dirty="0" smtClean="0"/>
              <a:t> </a:t>
            </a:r>
            <a:r>
              <a:rPr lang="en-US" sz="2600" dirty="0"/>
              <a:t>[</a:t>
            </a:r>
            <a:r>
              <a:rPr lang="en-US" sz="2600" dirty="0" err="1"/>
              <a:t>Nuc</a:t>
            </a:r>
            <a:r>
              <a:rPr lang="en-US" sz="2600" dirty="0"/>
              <a:t>:</a:t>
            </a:r>
            <a:r>
              <a:rPr lang="en-US" sz="2600" baseline="30000" dirty="0"/>
              <a:t>-</a:t>
            </a:r>
            <a:r>
              <a:rPr lang="en-US" sz="2600" dirty="0"/>
              <a:t>] </a:t>
            </a:r>
            <a:r>
              <a:rPr lang="el-GR" sz="2600" dirty="0" smtClean="0"/>
              <a:t>τριπλασιαστεί</a:t>
            </a:r>
            <a:r>
              <a:rPr lang="en-US" sz="2600" dirty="0" smtClean="0"/>
              <a:t>, </a:t>
            </a:r>
            <a:r>
              <a:rPr lang="el-GR" sz="2600" dirty="0" smtClean="0"/>
              <a:t>πώς θα επηρεαστεί η ταχύτητα;</a:t>
            </a:r>
            <a:r>
              <a:rPr lang="en-US" sz="2600" dirty="0" smtClean="0"/>
              <a:t>  </a:t>
            </a:r>
            <a:r>
              <a:rPr lang="el-GR" sz="2600" dirty="0" smtClean="0"/>
              <a:t>ΓΙΑΤΙ;</a:t>
            </a:r>
            <a:endParaRPr lang="en-US" sz="2600" dirty="0"/>
          </a:p>
          <a:p>
            <a:pPr eaLnBrk="1" hangingPunct="1"/>
            <a:r>
              <a:rPr lang="el-GR" sz="2600" dirty="0" smtClean="0"/>
              <a:t>Εξασκηθείτε με το Σημείο Ελέγχου Κατανόησης Εννοιών </a:t>
            </a:r>
            <a:r>
              <a:rPr lang="en-US" sz="2600" dirty="0" smtClean="0"/>
              <a:t> </a:t>
            </a:r>
            <a:r>
              <a:rPr lang="en-US" sz="2600" dirty="0"/>
              <a:t>7.13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765300" y="1643063"/>
          <a:ext cx="5192713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" name="CS ChemDraw Drawing" r:id="rId3" imgW="3431758" imgH="307454" progId="ChemDraw.Document.6.0">
                  <p:embed/>
                </p:oleObj>
              </mc:Choice>
              <mc:Fallback>
                <p:oleObj name="CS ChemDraw Drawing" r:id="rId3" imgW="3431758" imgH="307454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300" y="1643063"/>
                        <a:ext cx="5192713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836738" y="4116388"/>
          <a:ext cx="51927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" name="CS ChemDraw Drawing" r:id="rId5" imgW="3431758" imgH="307454" progId="ChemDraw.Document.6.0">
                  <p:embed/>
                </p:oleObj>
              </mc:Choice>
              <mc:Fallback>
                <p:oleObj name="CS ChemDraw Drawing" r:id="rId5" imgW="3431758" imgH="307454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4116388"/>
                        <a:ext cx="519271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7.5 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l-GR" sz="4000" dirty="0" smtClean="0"/>
              <a:t>Κινητική</a:t>
            </a:r>
            <a:endParaRPr lang="en-US" sz="4000" dirty="0"/>
          </a:p>
        </p:txBody>
      </p:sp>
      <p:sp>
        <p:nvSpPr>
          <p:cNvPr id="4710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Η σχέση δομής-ταχύτητας για τον</a:t>
            </a:r>
            <a:r>
              <a:rPr lang="en-US" sz="2600" dirty="0" smtClean="0"/>
              <a:t> </a:t>
            </a:r>
            <a:r>
              <a:rPr lang="en-US" sz="2600" dirty="0"/>
              <a:t>S</a:t>
            </a:r>
            <a:r>
              <a:rPr lang="en-US" sz="2600" baseline="-25000" dirty="0"/>
              <a:t>N</a:t>
            </a:r>
            <a:r>
              <a:rPr lang="en-US" sz="2600" dirty="0"/>
              <a:t>1 </a:t>
            </a:r>
            <a:r>
              <a:rPr lang="el-GR" sz="2600" dirty="0" smtClean="0"/>
              <a:t>είναι αντίθετη από εκείνη που ήταν για τον </a:t>
            </a:r>
            <a:r>
              <a:rPr lang="en-US" sz="2600" dirty="0" smtClean="0"/>
              <a:t>S</a:t>
            </a:r>
            <a:r>
              <a:rPr lang="en-US" sz="2600" baseline="-25000" dirty="0" smtClean="0"/>
              <a:t>N</a:t>
            </a:r>
            <a:r>
              <a:rPr lang="en-US" sz="2600" dirty="0" smtClean="0"/>
              <a:t>2</a:t>
            </a:r>
            <a:r>
              <a:rPr lang="en-US" sz="2600" dirty="0"/>
              <a:t>.</a:t>
            </a:r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/>
            <a:r>
              <a:rPr lang="el-GR" sz="2600" dirty="0" smtClean="0"/>
              <a:t>Για να εξηγήσουμε αυτή την τάση, πρέπει να εξετάσουμε τον μηχανισμό και το διάγραμμα συντεταγμένων της αντίδρασης</a:t>
            </a:r>
            <a:endParaRPr lang="en-US" sz="26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ID189_fg07_014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6"/>
          <a:stretch/>
        </p:blipFill>
        <p:spPr>
          <a:xfrm>
            <a:off x="819052" y="2229120"/>
            <a:ext cx="7665988" cy="229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0" y="-11211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7.5 S</a:t>
            </a:r>
            <a:r>
              <a:rPr lang="en-US" sz="3600" baseline="-25000" dirty="0"/>
              <a:t>N</a:t>
            </a:r>
            <a:r>
              <a:rPr lang="en-US" sz="3600" dirty="0"/>
              <a:t>1 – </a:t>
            </a:r>
            <a:r>
              <a:rPr lang="el-GR" sz="3600" dirty="0" smtClean="0"/>
              <a:t>Αξιολόγηση κινητικών δεδομένων</a:t>
            </a:r>
            <a:endParaRPr lang="en-US" sz="3600" dirty="0"/>
          </a:p>
        </p:txBody>
      </p:sp>
      <p:sp>
        <p:nvSpPr>
          <p:cNvPr id="48133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Ένα </a:t>
            </a:r>
            <a:r>
              <a:rPr lang="el-GR" sz="2600" dirty="0" err="1" smtClean="0"/>
              <a:t>καρβοκατιόν</a:t>
            </a:r>
            <a:r>
              <a:rPr lang="el-GR" sz="2600" dirty="0" smtClean="0"/>
              <a:t> σχηματίζεται κατά τη διάρκεια του μηχανισμού</a:t>
            </a:r>
            <a:r>
              <a:rPr lang="en-US" sz="2600" dirty="0" smtClean="0"/>
              <a:t>.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600" dirty="0" smtClean="0"/>
              <a:t>Ας θυμηθούμε ότι αν ένα </a:t>
            </a:r>
            <a:r>
              <a:rPr lang="el-GR" sz="2600" dirty="0" err="1" smtClean="0"/>
              <a:t>καρβοκατιόν</a:t>
            </a:r>
            <a:r>
              <a:rPr lang="el-GR" sz="2600" dirty="0" smtClean="0"/>
              <a:t> είναι περισσότερο υποκατεστημένο με ομάδες άνθρακα, πρέπει να είναι σταθερό</a:t>
            </a:r>
            <a:r>
              <a:rPr lang="el-GR" dirty="0" smtClean="0"/>
              <a:t>τερο 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6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3" y="2169521"/>
            <a:ext cx="7271354" cy="2052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0" y="-13803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7.5 S</a:t>
            </a:r>
            <a:r>
              <a:rPr lang="en-US" sz="3600" baseline="-25000" dirty="0"/>
              <a:t>N</a:t>
            </a:r>
            <a:r>
              <a:rPr lang="en-US" sz="3600" dirty="0"/>
              <a:t>1 – </a:t>
            </a:r>
            <a:r>
              <a:rPr lang="el-GR" sz="3600" dirty="0" smtClean="0"/>
              <a:t>Αξιολόγηση κινητικών δεδομένων</a:t>
            </a:r>
            <a:endParaRPr lang="en-US" sz="3600" dirty="0"/>
          </a:p>
        </p:txBody>
      </p:sp>
      <p:sp>
        <p:nvSpPr>
          <p:cNvPr id="49157" name="Content Placeholder 2"/>
          <p:cNvSpPr>
            <a:spLocks noGrp="1"/>
          </p:cNvSpPr>
          <p:nvPr>
            <p:ph sz="half" idx="1"/>
          </p:nvPr>
        </p:nvSpPr>
        <p:spPr>
          <a:xfrm>
            <a:off x="307975" y="5224463"/>
            <a:ext cx="8480425" cy="97155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ΠΩΣ οι ομάδες άνθρακα σταθεροποιούν ένα </a:t>
            </a:r>
            <a:r>
              <a:rPr lang="el-GR" sz="2600" dirty="0" err="1" smtClean="0"/>
              <a:t>καρβοκατιόν</a:t>
            </a:r>
            <a:r>
              <a:rPr lang="el-GR" sz="2600" dirty="0" smtClean="0"/>
              <a:t>;</a:t>
            </a:r>
            <a:endParaRPr lang="en-US" sz="26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ID189_fg07_014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"/>
          <a:stretch/>
        </p:blipFill>
        <p:spPr>
          <a:xfrm>
            <a:off x="888169" y="924480"/>
            <a:ext cx="7665988" cy="4135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0" y="-86190"/>
            <a:ext cx="9144000" cy="933450"/>
          </a:xfrm>
        </p:spPr>
        <p:txBody>
          <a:bodyPr/>
          <a:lstStyle/>
          <a:p>
            <a:pPr eaLnBrk="1" hangingPunct="1"/>
            <a:r>
              <a:rPr lang="en-US" sz="3600" dirty="0"/>
              <a:t>7.5 S</a:t>
            </a:r>
            <a:r>
              <a:rPr lang="en-US" sz="3600" baseline="-25000" dirty="0"/>
              <a:t>N</a:t>
            </a:r>
            <a:r>
              <a:rPr lang="en-US" sz="3600" dirty="0"/>
              <a:t>1 – </a:t>
            </a:r>
            <a:r>
              <a:rPr lang="el-GR" sz="3600" dirty="0" smtClean="0"/>
              <a:t>Αξιολόγηση κινητικών δεδομένων</a:t>
            </a:r>
            <a:endParaRPr lang="en-US" sz="3600" dirty="0"/>
          </a:p>
        </p:txBody>
      </p:sp>
      <p:sp>
        <p:nvSpPr>
          <p:cNvPr id="50181" name="Content Placeholder 2"/>
          <p:cNvSpPr>
            <a:spLocks noGrp="1"/>
          </p:cNvSpPr>
          <p:nvPr>
            <p:ph sz="half" idx="1"/>
          </p:nvPr>
        </p:nvSpPr>
        <p:spPr>
          <a:xfrm>
            <a:off x="258763" y="854075"/>
            <a:ext cx="8609012" cy="4456113"/>
          </a:xfrm>
        </p:spPr>
        <p:txBody>
          <a:bodyPr/>
          <a:lstStyle/>
          <a:p>
            <a:pPr eaLnBrk="1" hangingPunct="1"/>
            <a:r>
              <a:rPr lang="el-GR" sz="2400" dirty="0" smtClean="0"/>
              <a:t>Για να εξηγήσετε γιατί τα τριτοταγή υποστρώματα θα έχουν μια μεγαλύτερη ταχύτητα, σχεδιάστε τις σχετικές μεταβατικές καταστάσεις και τα ενδιάμεσα. </a:t>
            </a:r>
            <a:endParaRPr lang="en-US" sz="24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None/>
            </a:pPr>
            <a:endParaRPr lang="el-GR" sz="2400" dirty="0" smtClean="0"/>
          </a:p>
          <a:p>
            <a:pPr eaLnBrk="1" hangingPunct="1"/>
            <a:r>
              <a:rPr lang="el-GR" sz="2400" dirty="0" smtClean="0"/>
              <a:t>Τα </a:t>
            </a:r>
            <a:r>
              <a:rPr lang="el-GR" sz="2400" dirty="0" err="1" smtClean="0"/>
              <a:t>πρωτοταγή</a:t>
            </a:r>
            <a:r>
              <a:rPr lang="el-GR" sz="2400" dirty="0" smtClean="0"/>
              <a:t> υποστρώματα αντιδρούν πολύ αργά για να μετρηθούν</a:t>
            </a:r>
            <a:r>
              <a:rPr lang="en-US" sz="2400" dirty="0" smtClean="0"/>
              <a:t>.</a:t>
            </a:r>
            <a:r>
              <a:rPr lang="el-GR" sz="2400" dirty="0" smtClean="0"/>
              <a:t>  Εξασκηθείτε με την Ανάπτυξη Δεξιότητας 7.4 </a:t>
            </a:r>
            <a:endParaRPr lang="en-US" sz="2400" dirty="0" smtClean="0"/>
          </a:p>
          <a:p>
            <a:pPr eaLnBrk="1" hangingPunct="1">
              <a:buNone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7-</a:t>
            </a:r>
            <a:fld id="{4B57A725-2350-1445-A056-22A5AA08CBA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11" name="10 - Ορθογώνιο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12" name="11 - Ορθογώνιο"/>
          <p:cNvSpPr/>
          <p:nvPr/>
        </p:nvSpPr>
        <p:spPr>
          <a:xfrm>
            <a:off x="2198182" y="6364224"/>
            <a:ext cx="1550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l-GR" dirty="0"/>
          </a:p>
        </p:txBody>
      </p:sp>
      <p:pic>
        <p:nvPicPr>
          <p:cNvPr id="2" name="Picture 1" descr="ID190_fg07_0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83" y="2419200"/>
            <a:ext cx="6454834" cy="287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417637"/>
            <a:ext cx="8441650" cy="4821237"/>
          </a:xfrm>
        </p:spPr>
        <p:txBody>
          <a:bodyPr/>
          <a:lstStyle/>
          <a:p>
            <a:r>
              <a:rPr lang="el-GR" dirty="0" smtClean="0"/>
              <a:t>Μια ομάδα ατόμων αντικαθίσταται από μια άλλη</a:t>
            </a:r>
            <a:endParaRPr lang="en-US" dirty="0" smtClean="0"/>
          </a:p>
          <a:p>
            <a:pPr lvl="1"/>
            <a:r>
              <a:rPr lang="el-GR" dirty="0" smtClean="0"/>
              <a:t>Γενικό παράδειγμα</a:t>
            </a:r>
            <a:endParaRPr lang="el-GR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l-GR" dirty="0" smtClean="0"/>
              <a:t>Ειδικό παράδειγμα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l-GR" dirty="0" smtClean="0"/>
              <a:t>Να επισημάνετε το πυρηνόφιλο και το ηλεκτρονιόφιλο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7.1 </a:t>
            </a:r>
            <a:r>
              <a:rPr lang="el-GR" dirty="0" smtClean="0"/>
              <a:t>Αντιδράσεις υποκατάστασης</a:t>
            </a:r>
            <a:endParaRPr lang="en-US" dirty="0"/>
          </a:p>
        </p:txBody>
      </p:sp>
      <p:pic>
        <p:nvPicPr>
          <p:cNvPr id="21511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7401"/>
          <a:stretch>
            <a:fillRect/>
          </a:stretch>
        </p:blipFill>
        <p:spPr bwMode="auto">
          <a:xfrm>
            <a:off x="1517059" y="4289039"/>
            <a:ext cx="6873891" cy="112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019479" y="6443340"/>
            <a:ext cx="3503593" cy="365125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0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57" y="2272320"/>
            <a:ext cx="5575886" cy="1501200"/>
          </a:xfrm>
          <a:prstGeom prst="rect">
            <a:avLst/>
          </a:prstGeom>
        </p:spPr>
      </p:pic>
      <p:pic>
        <p:nvPicPr>
          <p:cNvPr id="10" name="Picture 9" descr="utopi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471360"/>
            <a:ext cx="828258" cy="281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7.5 S</a:t>
            </a:r>
            <a:r>
              <a:rPr lang="en-US" sz="4000" baseline="-25000" dirty="0"/>
              <a:t>N</a:t>
            </a:r>
            <a:r>
              <a:rPr lang="en-US" sz="4000" dirty="0"/>
              <a:t>1 – </a:t>
            </a:r>
            <a:r>
              <a:rPr lang="el-GR" sz="4000" dirty="0" smtClean="0"/>
              <a:t>στερεοχημεία</a:t>
            </a:r>
            <a:endParaRPr lang="en-US" sz="4000" dirty="0"/>
          </a:p>
        </p:txBody>
      </p:sp>
      <p:sp>
        <p:nvSpPr>
          <p:cNvPr id="51205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Για την καθαρή</a:t>
            </a:r>
            <a:r>
              <a:rPr lang="en-US" sz="2600" dirty="0" smtClean="0"/>
              <a:t> </a:t>
            </a:r>
            <a:r>
              <a:rPr lang="en-US" sz="2600" dirty="0"/>
              <a:t>S</a:t>
            </a:r>
            <a:r>
              <a:rPr lang="en-US" sz="2600" baseline="-25000" dirty="0"/>
              <a:t>N</a:t>
            </a:r>
            <a:r>
              <a:rPr lang="en-US" sz="2600" dirty="0"/>
              <a:t>1 </a:t>
            </a:r>
            <a:r>
              <a:rPr lang="el-GR" sz="2600" dirty="0" smtClean="0"/>
              <a:t>αντίδραση παρακάτω</a:t>
            </a:r>
            <a:r>
              <a:rPr lang="en-US" sz="2600" dirty="0" smtClean="0"/>
              <a:t>, </a:t>
            </a:r>
            <a:r>
              <a:rPr lang="el-GR" sz="2600" dirty="0" smtClean="0"/>
              <a:t>προβλέψτε το προϊόν (όντα)</a:t>
            </a:r>
            <a:r>
              <a:rPr lang="en-US" sz="2600" dirty="0" smtClean="0"/>
              <a:t>. </a:t>
            </a:r>
            <a:r>
              <a:rPr lang="el-GR" sz="2600" dirty="0" smtClean="0"/>
              <a:t>Προσέξτε ιδιαίτερα τη στερεοχημεία</a:t>
            </a:r>
            <a:r>
              <a:rPr lang="en-US" sz="2600" dirty="0" smtClean="0"/>
              <a:t> .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ID191_fg07_016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28"/>
          <a:stretch/>
        </p:blipFill>
        <p:spPr>
          <a:xfrm>
            <a:off x="1633018" y="2175659"/>
            <a:ext cx="5866206" cy="3735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7.5 S</a:t>
            </a:r>
            <a:r>
              <a:rPr lang="en-US" sz="4000" baseline="-25000" dirty="0"/>
              <a:t>N</a:t>
            </a:r>
            <a:r>
              <a:rPr lang="en-US" sz="4000" dirty="0"/>
              <a:t>1 – </a:t>
            </a:r>
            <a:r>
              <a:rPr lang="el-GR" sz="4000" dirty="0" smtClean="0"/>
              <a:t>στερεοχημεία</a:t>
            </a:r>
            <a:endParaRPr lang="en-US" sz="4000" dirty="0"/>
          </a:p>
        </p:txBody>
      </p:sp>
      <p:sp>
        <p:nvSpPr>
          <p:cNvPr id="5222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2978150" cy="44577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Ο σχηματισμός του ζεύγους ιόντων μπορεί να προκαλέσει την πραγματοποίηση   αναστροφής λίγο συχνότερα από τη διατήρηση  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ID192_fg07_01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7" y="1148319"/>
            <a:ext cx="5441279" cy="4958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7.5 S</a:t>
            </a:r>
            <a:r>
              <a:rPr lang="en-US" sz="4000" baseline="-25000" dirty="0"/>
              <a:t>N</a:t>
            </a:r>
            <a:r>
              <a:rPr lang="en-US" sz="4000" dirty="0"/>
              <a:t> – </a:t>
            </a:r>
            <a:r>
              <a:rPr lang="el-GR" sz="4000" dirty="0" smtClean="0"/>
              <a:t>στερεοχημεία</a:t>
            </a:r>
            <a:endParaRPr lang="en-US" sz="4000" dirty="0"/>
          </a:p>
        </p:txBody>
      </p:sp>
      <p:sp>
        <p:nvSpPr>
          <p:cNvPr id="8198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Εξετάστε την ακόλουθη αντίδραση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600" dirty="0" smtClean="0"/>
              <a:t>Πώς εξηγείται η σχέση </a:t>
            </a:r>
            <a:r>
              <a:rPr lang="en-US" sz="2600" dirty="0" smtClean="0"/>
              <a:t> </a:t>
            </a:r>
            <a:r>
              <a:rPr lang="en-US" sz="2600" dirty="0"/>
              <a:t>35%/65</a:t>
            </a:r>
            <a:r>
              <a:rPr lang="en-US" sz="2600" dirty="0" smtClean="0"/>
              <a:t>%</a:t>
            </a:r>
            <a:r>
              <a:rPr lang="el-GR" sz="2600" dirty="0" smtClean="0"/>
              <a:t> στα προϊόντα</a:t>
            </a:r>
            <a:endParaRPr lang="en-US" sz="2600" dirty="0"/>
          </a:p>
          <a:p>
            <a:pPr eaLnBrk="1" hangingPunct="1"/>
            <a:r>
              <a:rPr lang="el-GR" sz="2600" dirty="0" smtClean="0"/>
              <a:t>Η αντίδραση διέπεται περισσότερο από τον</a:t>
            </a:r>
            <a:r>
              <a:rPr lang="en-US" sz="2600" dirty="0" smtClean="0"/>
              <a:t> </a:t>
            </a:r>
            <a:r>
              <a:rPr lang="en-US" sz="2600" dirty="0"/>
              <a:t>S</a:t>
            </a:r>
            <a:r>
              <a:rPr lang="en-US" sz="2600" baseline="-25000" dirty="0"/>
              <a:t>N</a:t>
            </a:r>
            <a:r>
              <a:rPr lang="en-US" sz="2600" dirty="0"/>
              <a:t>1 </a:t>
            </a:r>
            <a:r>
              <a:rPr lang="el-GR" sz="2600" dirty="0" smtClean="0"/>
              <a:t>ή τον</a:t>
            </a:r>
            <a:r>
              <a:rPr lang="en-US" sz="2600" dirty="0" smtClean="0"/>
              <a:t> S</a:t>
            </a:r>
            <a:r>
              <a:rPr lang="en-US" sz="2600" baseline="-25000" dirty="0" smtClean="0"/>
              <a:t>N</a:t>
            </a:r>
            <a:r>
              <a:rPr lang="en-US" sz="2600" dirty="0" smtClean="0"/>
              <a:t>2</a:t>
            </a:r>
            <a:r>
              <a:rPr lang="el-GR" sz="2600" dirty="0" smtClean="0"/>
              <a:t>;</a:t>
            </a:r>
          </a:p>
          <a:p>
            <a:pPr eaLnBrk="1" hangingPunct="1"/>
            <a:r>
              <a:rPr lang="el-GR" sz="2600" dirty="0" smtClean="0"/>
              <a:t>Τι συνέβη στο άτομο </a:t>
            </a:r>
            <a:r>
              <a:rPr lang="en-US" sz="2600" dirty="0" err="1" smtClean="0"/>
              <a:t>Cl</a:t>
            </a:r>
            <a:r>
              <a:rPr lang="en-US" sz="2600" dirty="0" smtClean="0"/>
              <a:t>;</a:t>
            </a:r>
            <a:endParaRPr lang="en-US" sz="2600" dirty="0"/>
          </a:p>
          <a:p>
            <a:pPr eaLnBrk="1" hangingPunct="1"/>
            <a:r>
              <a:rPr lang="el-GR" sz="2600" dirty="0" smtClean="0"/>
              <a:t>Εξασκηθείτε με την Ανάπτυξη Δεξιότητας  </a:t>
            </a:r>
            <a:r>
              <a:rPr lang="en-US" sz="2600" dirty="0" smtClean="0"/>
              <a:t>7.5</a:t>
            </a:r>
            <a:endParaRPr lang="en-US" sz="2600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87363" y="1617663"/>
          <a:ext cx="8199437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3" name="CS ChemDraw Drawing" r:id="rId3" imgW="5464683" imgH="944498" progId="ChemDraw.Document.6.0">
                  <p:embed/>
                </p:oleObj>
              </mc:Choice>
              <mc:Fallback>
                <p:oleObj name="CS ChemDraw Drawing" r:id="rId3" imgW="5464683" imgH="944498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1617663"/>
                        <a:ext cx="8199437" cy="1417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7.5 S</a:t>
            </a:r>
            <a:r>
              <a:rPr lang="en-US" baseline="-25000" dirty="0"/>
              <a:t>N</a:t>
            </a:r>
            <a:r>
              <a:rPr lang="en-US" dirty="0"/>
              <a:t> – </a:t>
            </a:r>
            <a:r>
              <a:rPr lang="el-GR" dirty="0" smtClean="0"/>
              <a:t>σύνοψη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table7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32882" r="13401" b="36756"/>
          <a:stretch/>
        </p:blipFill>
        <p:spPr>
          <a:xfrm>
            <a:off x="620513" y="1356480"/>
            <a:ext cx="7873816" cy="4207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7.6 </a:t>
            </a:r>
            <a:r>
              <a:rPr lang="en-US" sz="4000" dirty="0"/>
              <a:t>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l-GR" sz="4000" dirty="0" smtClean="0"/>
              <a:t>Πλήρεις μηχανισμοί</a:t>
            </a:r>
            <a:endParaRPr lang="en-US" sz="4000" dirty="0"/>
          </a:p>
        </p:txBody>
      </p:sp>
      <p:sp>
        <p:nvSpPr>
          <p:cNvPr id="54277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547675" cy="47601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Στον </a:t>
            </a:r>
            <a:r>
              <a:rPr lang="en-US" sz="2600" dirty="0" smtClean="0"/>
              <a:t>S</a:t>
            </a:r>
            <a:r>
              <a:rPr lang="en-US" sz="2600" baseline="-25000" dirty="0" smtClean="0"/>
              <a:t>N</a:t>
            </a:r>
            <a:r>
              <a:rPr lang="en-US" sz="2600" dirty="0" smtClean="0"/>
              <a:t>1</a:t>
            </a:r>
            <a:r>
              <a:rPr lang="el-GR" sz="2600" dirty="0" smtClean="0"/>
              <a:t>, τα στάδια μεταφοράς πρωτονίου πραγματοποιούνται πριν από τη διαδικασία υποκατάστασης.</a:t>
            </a:r>
          </a:p>
          <a:p>
            <a:pPr eaLnBrk="1" hangingPunct="1"/>
            <a:r>
              <a:rPr lang="el-GR" sz="2600" dirty="0" smtClean="0"/>
              <a:t>Γιατί μερικές φορές η μεταφορά πρωτονίου είναι απαραίτητη  πριν από την αντίδραση υποκατάστασης;</a:t>
            </a:r>
            <a:endParaRPr lang="en-US" sz="2600" dirty="0" smtClean="0"/>
          </a:p>
          <a:p>
            <a:pPr marL="0" indent="0" eaLnBrk="1" hangingPunct="1">
              <a:buNone/>
            </a:pPr>
            <a:r>
              <a:rPr lang="en-US" sz="2600" dirty="0"/>
              <a:t>	</a:t>
            </a:r>
            <a:r>
              <a:rPr lang="el-GR" sz="2600" dirty="0" smtClean="0"/>
              <a:t>Π.χ.</a:t>
            </a:r>
            <a:r>
              <a:rPr lang="en-US" dirty="0" smtClean="0"/>
              <a:t>…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 smtClean="0"/>
              <a:t>Αν το ΟΗ </a:t>
            </a:r>
            <a:r>
              <a:rPr lang="el-GR" dirty="0" err="1" smtClean="0"/>
              <a:t>πρωτονιωθεί</a:t>
            </a:r>
            <a:r>
              <a:rPr lang="el-GR" dirty="0" smtClean="0"/>
              <a:t> πρώτα όμως…</a:t>
            </a:r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8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44" y="3223820"/>
            <a:ext cx="4206240" cy="1016000"/>
          </a:xfrm>
          <a:prstGeom prst="rect">
            <a:avLst/>
          </a:prstGeom>
        </p:spPr>
      </p:pic>
      <p:pic>
        <p:nvPicPr>
          <p:cNvPr id="3" name="Picture 2" descr="c07s08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04" y="4983880"/>
            <a:ext cx="4490720" cy="128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7.6 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l-GR" sz="4000" dirty="0" smtClean="0"/>
              <a:t>Πλήρεις μηχανισμοί</a:t>
            </a:r>
            <a:endParaRPr lang="en-US" sz="4000" dirty="0"/>
          </a:p>
        </p:txBody>
      </p:sp>
      <p:sp>
        <p:nvSpPr>
          <p:cNvPr id="55301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l-GR" dirty="0" smtClean="0"/>
              <a:t> Θα ήταν επίσης βοηθητικό να </a:t>
            </a:r>
            <a:r>
              <a:rPr lang="el-GR" dirty="0" err="1" smtClean="0"/>
              <a:t>πρωτονιώνουμε</a:t>
            </a:r>
            <a:r>
              <a:rPr lang="el-GR" dirty="0" smtClean="0"/>
              <a:t> μια ομάδα ΟΗ σε έναν μηχανισμό</a:t>
            </a:r>
            <a:r>
              <a:rPr lang="en-US" dirty="0" smtClean="0"/>
              <a:t> 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;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7.6 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l-GR" sz="4000" dirty="0" smtClean="0"/>
              <a:t>Πλήρεις μηχανισμοί</a:t>
            </a:r>
            <a:endParaRPr lang="en-US" sz="4000" dirty="0"/>
          </a:p>
        </p:txBody>
      </p:sp>
      <p:sp>
        <p:nvSpPr>
          <p:cNvPr id="56325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Ας εξετάσουμε τον πλήρη μηχανισμό.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600" dirty="0" smtClean="0"/>
              <a:t>Εξασκηθείτε με το Σημείο Ελέγχου Κατανόησης Εννοιών 7.18</a:t>
            </a:r>
            <a:endParaRPr lang="en-US" sz="2600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89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63" y="2116800"/>
            <a:ext cx="6305874" cy="3125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7.6 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l-GR" sz="4000" dirty="0" smtClean="0"/>
              <a:t>Πλήρεις μηχανισμοί</a:t>
            </a:r>
            <a:endParaRPr lang="en-US" sz="4000" dirty="0"/>
          </a:p>
        </p:txBody>
      </p:sp>
      <p:sp>
        <p:nvSpPr>
          <p:cNvPr id="5734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521757" cy="5183460"/>
          </a:xfrm>
        </p:spPr>
        <p:txBody>
          <a:bodyPr/>
          <a:lstStyle/>
          <a:p>
            <a:pPr eaLnBrk="1" hangingPunct="1"/>
            <a:r>
              <a:rPr lang="el-GR" sz="2400" dirty="0" smtClean="0"/>
              <a:t>Στον</a:t>
            </a:r>
            <a:r>
              <a:rPr lang="en-US" sz="2400" dirty="0" smtClean="0"/>
              <a:t> </a:t>
            </a:r>
            <a:r>
              <a:rPr lang="en-US" sz="2400" dirty="0"/>
              <a:t>S</a:t>
            </a:r>
            <a:r>
              <a:rPr lang="en-US" sz="2400" baseline="-25000" dirty="0"/>
              <a:t>N</a:t>
            </a:r>
            <a:r>
              <a:rPr lang="en-US" sz="2400" dirty="0"/>
              <a:t>1, </a:t>
            </a:r>
            <a:r>
              <a:rPr lang="el-GR" sz="2400" dirty="0" smtClean="0"/>
              <a:t>τα στάδια μεταφοράς πρωτονίου συχνά συμβαίνουν μετά τη διαδικασία υποκατάστασης</a:t>
            </a:r>
            <a:r>
              <a:rPr lang="en-US" sz="2400" dirty="0" smtClean="0"/>
              <a:t>.</a:t>
            </a:r>
            <a:r>
              <a:rPr lang="el-GR" sz="2400" dirty="0" smtClean="0"/>
              <a:t> Εξετάστε το παρακάτω παράδειγμα</a:t>
            </a:r>
          </a:p>
          <a:p>
            <a:pPr eaLnBrk="1" hangingPunct="1"/>
            <a:r>
              <a:rPr lang="el-GR" sz="2400" dirty="0" smtClean="0"/>
              <a:t>Η αποχωρούσα  είναι</a:t>
            </a:r>
          </a:p>
          <a:p>
            <a:pPr eaLnBrk="1" hangingPunct="1">
              <a:buNone/>
            </a:pPr>
            <a:r>
              <a:rPr lang="el-GR" sz="2400" dirty="0" smtClean="0"/>
              <a:t>      καλή, αλλά τι γίνεται με το </a:t>
            </a:r>
          </a:p>
          <a:p>
            <a:pPr eaLnBrk="1" hangingPunct="1">
              <a:buNone/>
            </a:pPr>
            <a:r>
              <a:rPr lang="el-GR" sz="2400" dirty="0" smtClean="0"/>
              <a:t>      </a:t>
            </a:r>
            <a:r>
              <a:rPr lang="el-GR" sz="2400" dirty="0" err="1" smtClean="0"/>
              <a:t>πυρηνόφιλο</a:t>
            </a:r>
            <a:r>
              <a:rPr lang="el-GR" sz="2400" dirty="0" smtClean="0"/>
              <a:t>;</a:t>
            </a:r>
          </a:p>
          <a:p>
            <a:pPr eaLnBrk="1" hangingPunct="1"/>
            <a:r>
              <a:rPr lang="el-GR" sz="2400" dirty="0" smtClean="0"/>
              <a:t>Σχεδιάστε έναν πλήρη μηχανισμό. Κάθε στάδιο είναι μια ισορροπία. Ποια πλευρά θα ευνοεί  η ισορροπία;</a:t>
            </a:r>
            <a:endParaRPr lang="el-GR" dirty="0" smtClean="0"/>
          </a:p>
          <a:p>
            <a:pPr eaLnBrk="1" hangingPunct="1"/>
            <a:r>
              <a:rPr lang="el-GR" sz="2400" dirty="0" smtClean="0"/>
              <a:t>Εάν το </a:t>
            </a:r>
            <a:r>
              <a:rPr lang="el-GR" sz="2400" dirty="0" err="1" smtClean="0"/>
              <a:t>πυρηνόφιλο</a:t>
            </a:r>
            <a:r>
              <a:rPr lang="en-US" sz="2400" dirty="0" smtClean="0"/>
              <a:t> </a:t>
            </a:r>
            <a:r>
              <a:rPr lang="el-GR" sz="2400" dirty="0" smtClean="0"/>
              <a:t>χρησιμοποιούνταν ως ο διαλύτης </a:t>
            </a:r>
            <a:r>
              <a:rPr lang="en-US" sz="2400" dirty="0" smtClean="0"/>
              <a:t>(</a:t>
            </a:r>
            <a:r>
              <a:rPr lang="el-GR" sz="2400" dirty="0" smtClean="0"/>
              <a:t>μια αντίδραση </a:t>
            </a:r>
            <a:r>
              <a:rPr lang="el-GR" sz="2400" dirty="0" err="1" smtClean="0"/>
              <a:t>διαλυτόλυσης</a:t>
            </a:r>
            <a:r>
              <a:rPr lang="el-GR" sz="2400" dirty="0" smtClean="0"/>
              <a:t>), αυτό θα μετατόπιζε την ισορροπία προς τη μία κατεύθυνση ή την άλλη;</a:t>
            </a:r>
            <a:endParaRPr lang="en-US" sz="2400" dirty="0"/>
          </a:p>
          <a:p>
            <a:pPr eaLnBrk="1" hangingPunct="1"/>
            <a:r>
              <a:rPr lang="el-GR" sz="2400" dirty="0" smtClean="0"/>
              <a:t>Εξασκηθείτε με το Σημείο Ελέγχου Κατανόησης Εννοιών </a:t>
            </a:r>
            <a:r>
              <a:rPr lang="en-US" sz="2400" dirty="0" smtClean="0"/>
              <a:t> </a:t>
            </a:r>
            <a:r>
              <a:rPr lang="en-US" sz="2400" dirty="0"/>
              <a:t>7.19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97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r="16285" b="72606"/>
          <a:stretch/>
        </p:blipFill>
        <p:spPr>
          <a:xfrm>
            <a:off x="4397594" y="2217720"/>
            <a:ext cx="4183852" cy="685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7.6 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l-GR" sz="4000" dirty="0" smtClean="0"/>
              <a:t>Πλήρεις Μηχανισμοί</a:t>
            </a:r>
            <a:endParaRPr lang="en-US" sz="4000" dirty="0"/>
          </a:p>
        </p:txBody>
      </p:sp>
      <p:sp>
        <p:nvSpPr>
          <p:cNvPr id="58373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r>
              <a:rPr lang="el-GR" sz="2600" dirty="0" smtClean="0"/>
              <a:t>Μερικές φορές αναδιατάξεις συμβαίνουν στις αντιδράσεις </a:t>
            </a:r>
            <a:r>
              <a:rPr lang="en-US" sz="2600" dirty="0" smtClean="0"/>
              <a:t>S</a:t>
            </a:r>
            <a:r>
              <a:rPr lang="en-US" sz="2600" baseline="-25000" dirty="0" smtClean="0"/>
              <a:t>N</a:t>
            </a:r>
            <a:r>
              <a:rPr lang="en-US" sz="2600" dirty="0" smtClean="0"/>
              <a:t>1</a:t>
            </a:r>
            <a:r>
              <a:rPr lang="el-GR" sz="2400" dirty="0" smtClean="0"/>
              <a:t> </a:t>
            </a:r>
            <a:endParaRPr lang="en-US" sz="2400" dirty="0"/>
          </a:p>
          <a:p>
            <a:pPr eaLnBrk="1" hangingPunct="1"/>
            <a:r>
              <a:rPr lang="el-GR" sz="2600" dirty="0" smtClean="0"/>
              <a:t>Παράδειγμα:</a:t>
            </a:r>
          </a:p>
          <a:p>
            <a:pPr eaLnBrk="1" hangingPunct="1"/>
            <a:r>
              <a:rPr lang="el-GR" sz="2600" dirty="0" smtClean="0"/>
              <a:t>Μετά την απομάκρυνση της</a:t>
            </a:r>
          </a:p>
          <a:p>
            <a:pPr eaLnBrk="1" hangingPunct="1">
              <a:buNone/>
            </a:pPr>
            <a:r>
              <a:rPr lang="el-GR" sz="2600" dirty="0" smtClean="0"/>
              <a:t>      αποχωρούσας ομάδας, το κατιόν που προκύπτει </a:t>
            </a:r>
            <a:r>
              <a:rPr lang="el-GR" sz="2600" b="1" dirty="0" smtClean="0"/>
              <a:t>ενδέχεται</a:t>
            </a:r>
            <a:r>
              <a:rPr lang="el-GR" sz="2600" dirty="0" smtClean="0"/>
              <a:t> να αναδιαταχθεί. Τίνος τύπου είναι οι πιθανές αναδιατάξεις; ΓΙΑΤΙ;</a:t>
            </a:r>
            <a:r>
              <a:rPr lang="en-US" sz="2600" dirty="0" smtClean="0"/>
              <a:t> </a:t>
            </a:r>
            <a:endParaRPr lang="en-US" sz="2600" dirty="0"/>
          </a:p>
          <a:p>
            <a:pPr eaLnBrk="1" hangingPunct="1"/>
            <a:r>
              <a:rPr lang="el-GR" sz="2600" dirty="0" smtClean="0"/>
              <a:t>Προβλέψτε το προϊόν (όντα), και εξηγήστε γιατί η αναδιάταξη του </a:t>
            </a:r>
            <a:r>
              <a:rPr lang="el-GR" sz="2600" dirty="0" err="1" smtClean="0"/>
              <a:t>καρβοκατιόντος</a:t>
            </a:r>
            <a:r>
              <a:rPr lang="el-GR" sz="2600" dirty="0" smtClean="0"/>
              <a:t> είναι πιθανόν να συμβεί </a:t>
            </a:r>
            <a:r>
              <a:rPr lang="el-GR" sz="2600" b="1" dirty="0" smtClean="0"/>
              <a:t>πριν </a:t>
            </a:r>
            <a:r>
              <a:rPr lang="el-GR" sz="2600" dirty="0" smtClean="0"/>
              <a:t>να έχει την ευκαιρία το </a:t>
            </a:r>
            <a:r>
              <a:rPr lang="el-GR" sz="2600" dirty="0" err="1" smtClean="0"/>
              <a:t>πυρηνόφιλο</a:t>
            </a:r>
            <a:r>
              <a:rPr lang="el-GR" sz="2600" dirty="0" smtClean="0"/>
              <a:t> να προσβάλει.</a:t>
            </a:r>
            <a:endParaRPr lang="en-US" sz="2600" dirty="0"/>
          </a:p>
          <a:p>
            <a:pPr eaLnBrk="1" hangingPunct="1"/>
            <a:r>
              <a:rPr lang="el-GR" sz="2600" dirty="0" smtClean="0"/>
              <a:t>Ελέγξτε την εργασία σας με το Σημείο </a:t>
            </a:r>
            <a:r>
              <a:rPr lang="en-US" sz="2600" dirty="0" smtClean="0"/>
              <a:t> </a:t>
            </a:r>
            <a:r>
              <a:rPr lang="el-GR" sz="2600" dirty="0" smtClean="0"/>
              <a:t>Ελέγχου Κατανόησης Εννοιών</a:t>
            </a:r>
            <a:r>
              <a:rPr lang="en-US" sz="2600" dirty="0" smtClean="0"/>
              <a:t>7.20</a:t>
            </a:r>
            <a:endParaRPr lang="en-US" sz="2600" dirty="0"/>
          </a:p>
        </p:txBody>
      </p:sp>
      <p:pic>
        <p:nvPicPr>
          <p:cNvPr id="15" name="Picture 14" descr="lect0745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7682" y="1512409"/>
            <a:ext cx="3595632" cy="1523299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3400" dirty="0"/>
              <a:t>7.6 S</a:t>
            </a:r>
            <a:r>
              <a:rPr lang="en-US" sz="3400" baseline="-25000" dirty="0"/>
              <a:t>N</a:t>
            </a:r>
            <a:r>
              <a:rPr lang="en-US" sz="3400" dirty="0"/>
              <a:t>1 </a:t>
            </a:r>
            <a:r>
              <a:rPr lang="el-GR" sz="3400" dirty="0" smtClean="0"/>
              <a:t>Πλήρεις Μηχανισμοί</a:t>
            </a:r>
            <a:endParaRPr lang="en-US" sz="3400" dirty="0"/>
          </a:p>
        </p:txBody>
      </p:sp>
      <p:sp>
        <p:nvSpPr>
          <p:cNvPr id="59397" name="Content Placeholder 2"/>
          <p:cNvSpPr>
            <a:spLocks noGrp="1"/>
          </p:cNvSpPr>
          <p:nvPr>
            <p:ph sz="half" idx="1"/>
          </p:nvPr>
        </p:nvSpPr>
        <p:spPr>
          <a:xfrm>
            <a:off x="326263" y="937260"/>
            <a:ext cx="8480425" cy="4457700"/>
          </a:xfrm>
        </p:spPr>
        <p:txBody>
          <a:bodyPr/>
          <a:lstStyle/>
          <a:p>
            <a:pPr eaLnBrk="1" hangingPunct="1">
              <a:buFont typeface="Arial" pitchFamily="1" charset="0"/>
              <a:buNone/>
            </a:pPr>
            <a:r>
              <a:rPr lang="el-GR" sz="2400" dirty="0" smtClean="0"/>
              <a:t>Σύνοψη των συλλογισμών που πρέπει να γίνονται</a:t>
            </a:r>
            <a:endParaRPr lang="en-US" sz="2400" dirty="0" smtClean="0"/>
          </a:p>
          <a:p>
            <a:pPr eaLnBrk="1" hangingPunct="1"/>
            <a:r>
              <a:rPr lang="el-GR" sz="2400" dirty="0" smtClean="0"/>
              <a:t>Θα είναι απαραίτητες οι μεταφορές πρωτονίου;</a:t>
            </a:r>
          </a:p>
          <a:p>
            <a:pPr eaLnBrk="1" hangingPunct="1">
              <a:buNone/>
            </a:pPr>
            <a:r>
              <a:rPr lang="el-GR" sz="2400" dirty="0" smtClean="0">
                <a:solidFill>
                  <a:srgbClr val="FF0000"/>
                </a:solidFill>
              </a:rPr>
              <a:t>-Παρατηρήστε την ποιότητα της αποχωρούσας ομάδας</a:t>
            </a:r>
          </a:p>
          <a:p>
            <a:pPr eaLnBrk="1" hangingPunct="1">
              <a:buNone/>
            </a:pPr>
            <a:r>
              <a:rPr lang="el-GR" sz="2400" dirty="0" smtClean="0">
                <a:solidFill>
                  <a:srgbClr val="FF0000"/>
                </a:solidFill>
              </a:rPr>
              <a:t>-Παρατηρήστε τη σταθερότητα του τελικού προϊόντος</a:t>
            </a:r>
            <a:endParaRPr lang="en-US" sz="2400" dirty="0">
              <a:solidFill>
                <a:srgbClr val="FF0000"/>
              </a:solidFill>
            </a:endParaRPr>
          </a:p>
          <a:p>
            <a:pPr eaLnBrk="1" hangingPunct="1"/>
            <a:r>
              <a:rPr lang="el-GR" sz="2400" dirty="0" smtClean="0"/>
              <a:t>Ο μηχανισμός θα είναι</a:t>
            </a:r>
            <a:r>
              <a:rPr lang="en-US" sz="2400" dirty="0" smtClean="0"/>
              <a:t> S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1</a:t>
            </a:r>
            <a:r>
              <a:rPr lang="el-GR" sz="2400" dirty="0" smtClean="0"/>
              <a:t> ή</a:t>
            </a:r>
            <a:r>
              <a:rPr lang="en-US" sz="2400" dirty="0" smtClean="0"/>
              <a:t> S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2</a:t>
            </a:r>
            <a:r>
              <a:rPr lang="el-GR" sz="2400" dirty="0" smtClean="0"/>
              <a:t>;</a:t>
            </a:r>
            <a:endParaRPr lang="el-GR" sz="2400" dirty="0"/>
          </a:p>
          <a:p>
            <a:pPr eaLnBrk="1" hangingPunct="1">
              <a:buNone/>
            </a:pPr>
            <a:r>
              <a:rPr lang="el-GR" sz="2400" dirty="0" smtClean="0">
                <a:solidFill>
                  <a:srgbClr val="FF0000"/>
                </a:solidFill>
              </a:rPr>
              <a:t>-Παρατηρήστε πόσο συνωστισμένες είναι οι </a:t>
            </a:r>
            <a:r>
              <a:rPr lang="el-GR" sz="2400" dirty="0" err="1" smtClean="0">
                <a:solidFill>
                  <a:srgbClr val="FF0000"/>
                </a:solidFill>
              </a:rPr>
              <a:t>ηλεκτρονιόφιλες</a:t>
            </a:r>
            <a:r>
              <a:rPr lang="el-GR" sz="2400" dirty="0" smtClean="0">
                <a:solidFill>
                  <a:srgbClr val="FF0000"/>
                </a:solidFill>
              </a:rPr>
              <a:t> θέσεις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l-GR" sz="2400" dirty="0" smtClean="0">
              <a:solidFill>
                <a:srgbClr val="FF0000"/>
              </a:solidFill>
            </a:endParaRPr>
          </a:p>
          <a:p>
            <a:pPr eaLnBrk="1" hangingPunct="1">
              <a:buNone/>
            </a:pPr>
            <a:r>
              <a:rPr lang="el-GR" sz="2400" dirty="0" smtClean="0">
                <a:solidFill>
                  <a:srgbClr val="FF0000"/>
                </a:solidFill>
              </a:rPr>
              <a:t>-Παρατηρήστε πόσο σταθερό θα ήταν το προκύπτον προϊόν </a:t>
            </a:r>
            <a:endParaRPr lang="en-US" sz="2400" dirty="0"/>
          </a:p>
          <a:p>
            <a:pPr eaLnBrk="1" hangingPunct="1"/>
            <a:r>
              <a:rPr lang="el-GR" sz="2400" dirty="0" smtClean="0"/>
              <a:t>Είναι πιθανές οι αναδιατάξεις;</a:t>
            </a:r>
            <a:r>
              <a:rPr lang="en-US" sz="2400" dirty="0" smtClean="0"/>
              <a:t> </a:t>
            </a:r>
            <a:endParaRPr lang="el-GR" sz="2400" dirty="0" smtClean="0"/>
          </a:p>
          <a:p>
            <a:pPr eaLnBrk="1" hangingPunct="1">
              <a:buNone/>
            </a:pPr>
            <a:r>
              <a:rPr lang="el-GR" sz="2400" dirty="0" smtClean="0">
                <a:solidFill>
                  <a:srgbClr val="FF0000"/>
                </a:solidFill>
              </a:rPr>
              <a:t>-Αναζητήστε τρόπους για τη βελτίωση της σταθερότητας του </a:t>
            </a:r>
            <a:r>
              <a:rPr lang="el-GR" sz="2400" dirty="0" err="1" smtClean="0">
                <a:solidFill>
                  <a:srgbClr val="FF0000"/>
                </a:solidFill>
              </a:rPr>
              <a:t>καρβοκατιόντος</a:t>
            </a:r>
            <a:endParaRPr lang="el-GR" sz="24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l-GR" sz="2400" dirty="0" smtClean="0"/>
              <a:t>Το προϊόν θα έχει αναστροφή ή </a:t>
            </a:r>
            <a:r>
              <a:rPr lang="el-GR" sz="2400" dirty="0" err="1" smtClean="0"/>
              <a:t>ρακεμοποίηση</a:t>
            </a:r>
            <a:r>
              <a:rPr lang="el-GR" sz="2400" dirty="0" smtClean="0"/>
              <a:t>;</a:t>
            </a:r>
            <a:endParaRPr lang="el-GR" sz="2400" dirty="0"/>
          </a:p>
          <a:p>
            <a:pPr eaLnBrk="1" hangingPunct="1">
              <a:buNone/>
            </a:pPr>
            <a:r>
              <a:rPr lang="el-GR" sz="2400" dirty="0" smtClean="0">
                <a:solidFill>
                  <a:srgbClr val="FF0000"/>
                </a:solidFill>
              </a:rPr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baseline="-25000" dirty="0" smtClean="0">
                <a:solidFill>
                  <a:srgbClr val="FF0000"/>
                </a:solidFill>
              </a:rPr>
              <a:t>N</a:t>
            </a:r>
            <a:r>
              <a:rPr lang="en-US" sz="2400" dirty="0" smtClean="0">
                <a:solidFill>
                  <a:srgbClr val="FF0000"/>
                </a:solidFill>
              </a:rPr>
              <a:t>1=</a:t>
            </a:r>
            <a:r>
              <a:rPr lang="el-GR" sz="2400" dirty="0" err="1" smtClean="0">
                <a:solidFill>
                  <a:srgbClr val="FF0000"/>
                </a:solidFill>
              </a:rPr>
              <a:t>ρακεμοποίηση</a:t>
            </a:r>
            <a:r>
              <a:rPr lang="el-GR" sz="2400" dirty="0" smtClean="0">
                <a:solidFill>
                  <a:srgbClr val="FF0000"/>
                </a:solidFill>
              </a:rPr>
              <a:t> ενώ 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baseline="-25000" dirty="0" smtClean="0">
                <a:solidFill>
                  <a:srgbClr val="FF0000"/>
                </a:solidFill>
              </a:rPr>
              <a:t>N</a:t>
            </a:r>
            <a:r>
              <a:rPr lang="en-US" sz="2400" dirty="0" smtClean="0">
                <a:solidFill>
                  <a:srgbClr val="FF0000"/>
                </a:solidFill>
              </a:rPr>
              <a:t>2=</a:t>
            </a:r>
            <a:r>
              <a:rPr lang="el-GR" sz="2400" dirty="0" smtClean="0">
                <a:solidFill>
                  <a:srgbClr val="FF0000"/>
                </a:solidFill>
              </a:rPr>
              <a:t>αναστροφή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l-GR" dirty="0" smtClean="0"/>
              <a:t>Ποια πλευρά νομίζετε ότι θα ευνοηθεί στη δυναμική ισορροπία; ΓΙΑΤΙ;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Σχεδιάστε ένα διάγραμμα συντεταγμένων της αντίδρασης που να απεικονίζει την πρόβλεψή σας για την ισορροπία</a:t>
            </a:r>
            <a:endParaRPr lang="en-US" dirty="0"/>
          </a:p>
        </p:txBody>
      </p:sp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7.1</a:t>
            </a:r>
            <a:r>
              <a:rPr lang="el-GR" dirty="0" smtClean="0"/>
              <a:t> Αντιδράσεις υποκατάστασης</a:t>
            </a:r>
            <a:endParaRPr lang="en-US" dirty="0"/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4255277" y="3008671"/>
          <a:ext cx="1044832" cy="406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CS ChemDraw Drawing" r:id="rId4" imgW="728190" imgH="202182" progId="ChemDraw.Document.6.0">
                  <p:embed/>
                </p:oleObj>
              </mc:Choice>
              <mc:Fallback>
                <p:oleObj name="CS ChemDraw Drawing" r:id="rId4" imgW="728190" imgH="202182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5277" y="3008671"/>
                        <a:ext cx="1044832" cy="4060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001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5" r="-1508" b="31773"/>
          <a:stretch/>
        </p:blipFill>
        <p:spPr>
          <a:xfrm>
            <a:off x="5399787" y="2557440"/>
            <a:ext cx="2799249" cy="1218240"/>
          </a:xfrm>
          <a:prstGeom prst="rect">
            <a:avLst/>
          </a:prstGeom>
        </p:spPr>
      </p:pic>
      <p:pic>
        <p:nvPicPr>
          <p:cNvPr id="11" name="Picture 10" descr="c07s001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54576" b="38373"/>
          <a:stretch/>
        </p:blipFill>
        <p:spPr>
          <a:xfrm>
            <a:off x="820769" y="2511120"/>
            <a:ext cx="3067078" cy="1100400"/>
          </a:xfrm>
          <a:prstGeom prst="rect">
            <a:avLst/>
          </a:prstGeom>
        </p:spPr>
      </p:pic>
      <p:pic>
        <p:nvPicPr>
          <p:cNvPr id="10" name="Picture 9" descr="utopia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471360"/>
            <a:ext cx="828258" cy="281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7.6 S</a:t>
            </a:r>
            <a:r>
              <a:rPr lang="en-US" sz="4000" baseline="-25000" dirty="0" smtClean="0"/>
              <a:t>N</a:t>
            </a:r>
            <a:r>
              <a:rPr lang="en-US" sz="4000" dirty="0" smtClean="0"/>
              <a:t>1 </a:t>
            </a:r>
            <a:r>
              <a:rPr lang="el-GR" sz="4000" dirty="0" smtClean="0"/>
              <a:t>Πλήρεις Μηχανισμοί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53111" y="973836"/>
            <a:ext cx="8480425" cy="44577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/>
              <a:t>Χρησιμοποιήστε τους συλλογισμούς από την προηγούμενη διαφάνεια για την επίλυση αυτού του προβλήματος</a:t>
            </a:r>
            <a:endParaRPr lang="en-US" sz="2400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l-GR" sz="2400" dirty="0" smtClean="0"/>
              <a:t>Προβλέψτε τα απαραίτητα αντιδραστήρια  για τη συμπλήρωση της αντίδρασης</a:t>
            </a:r>
            <a:r>
              <a:rPr lang="en-US" dirty="0" smtClean="0"/>
              <a:t>.  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l-GR" sz="2400" dirty="0" smtClean="0"/>
              <a:t>Σχεδιάστε έναν πλήρη μηχανισμό</a:t>
            </a:r>
            <a:endParaRPr lang="en-US" sz="2400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l-GR" sz="2400" dirty="0" smtClean="0"/>
              <a:t>Σχεδιάστε ένα πλήρες διάγραμμα συντεταγμένων της αντίδρασης συμπεριλαμβανομένων των σχεδίων όλων των μεταβατικών καταστάσεων</a:t>
            </a:r>
            <a:r>
              <a:rPr lang="en-US" sz="2400" dirty="0" smtClean="0"/>
              <a:t>. </a:t>
            </a:r>
          </a:p>
          <a:p>
            <a:pPr marL="514350" indent="-514350" eaLnBrk="1" hangingPunct="1">
              <a:buFont typeface="Arial" charset="0"/>
              <a:buChar char="•"/>
              <a:defRPr/>
            </a:pPr>
            <a:r>
              <a:rPr lang="el-GR" sz="2400" dirty="0" smtClean="0"/>
              <a:t>Εξασκηθείτε περισσότερο με την Ανάπτυξη Δεξιότητας</a:t>
            </a:r>
            <a:r>
              <a:rPr lang="en-US" sz="2400" dirty="0" smtClean="0"/>
              <a:t> 7.6</a:t>
            </a:r>
            <a:r>
              <a:rPr lang="en-US" dirty="0" smtClean="0"/>
              <a:t> 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1463040" y="2036575"/>
          <a:ext cx="5047488" cy="1160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" name="CS ChemDraw Drawing" r:id="rId3" imgW="2755092" imgH="623021" progId="ChemDraw.Document.6.0">
                  <p:embed/>
                </p:oleObj>
              </mc:Choice>
              <mc:Fallback>
                <p:oleObj name="CS ChemDraw Drawing" r:id="rId3" imgW="2755092" imgH="623021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040" y="2036575"/>
                        <a:ext cx="5047488" cy="1160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722313"/>
          </a:xfrm>
        </p:spPr>
        <p:txBody>
          <a:bodyPr/>
          <a:lstStyle/>
          <a:p>
            <a:pPr eaLnBrk="1" hangingPunct="1"/>
            <a:r>
              <a:rPr lang="en-US" dirty="0"/>
              <a:t>7.7 S</a:t>
            </a:r>
            <a:r>
              <a:rPr lang="en-US" baseline="-25000" dirty="0"/>
              <a:t>N</a:t>
            </a:r>
            <a:r>
              <a:rPr lang="en-US" dirty="0"/>
              <a:t>2 </a:t>
            </a:r>
            <a:r>
              <a:rPr lang="el-GR" dirty="0" smtClean="0"/>
              <a:t>Πλήρεις Μηχανισμοί</a:t>
            </a:r>
            <a:endParaRPr lang="en-US" dirty="0"/>
          </a:p>
        </p:txBody>
      </p:sp>
      <p:sp>
        <p:nvSpPr>
          <p:cNvPr id="60421" name="Content Placeholder 2"/>
          <p:cNvSpPr>
            <a:spLocks noGrp="1"/>
          </p:cNvSpPr>
          <p:nvPr>
            <p:ph sz="half" idx="1"/>
          </p:nvPr>
        </p:nvSpPr>
        <p:spPr>
          <a:xfrm>
            <a:off x="123825" y="817563"/>
            <a:ext cx="8866188" cy="4457700"/>
          </a:xfrm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r>
              <a:rPr lang="el-GR" dirty="0" smtClean="0"/>
              <a:t>Στάδια μεταφοράς πρωτονίου συμβαίνουν συχνά στις αντιδράσεις </a:t>
            </a:r>
            <a:r>
              <a:rPr lang="en-US" dirty="0" smtClean="0"/>
              <a:t>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 για τους ίδιους λόγους που συμβαίνουν και στις αντιδράσεις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baseline="-25000" dirty="0"/>
              <a:t>N</a:t>
            </a:r>
            <a:r>
              <a:rPr lang="en-US" dirty="0"/>
              <a:t>1 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130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38" y="2412980"/>
            <a:ext cx="5877524" cy="359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6" name="Content Placeholder 2"/>
          <p:cNvSpPr>
            <a:spLocks noGrp="1"/>
          </p:cNvSpPr>
          <p:nvPr>
            <p:ph sz="half" idx="1"/>
          </p:nvPr>
        </p:nvSpPr>
        <p:spPr>
          <a:xfrm>
            <a:off x="123825" y="817563"/>
            <a:ext cx="8866188" cy="4457700"/>
          </a:xfrm>
        </p:spPr>
        <p:txBody>
          <a:bodyPr/>
          <a:lstStyle/>
          <a:p>
            <a:pPr eaLnBrk="1" hangingPunct="1"/>
            <a:r>
              <a:rPr lang="el-GR" sz="2400" dirty="0" smtClean="0"/>
              <a:t>Στάδια μεταφοράς πρωτονίου συμβαίνουν συχνά στις αντιδράσεις </a:t>
            </a:r>
            <a:r>
              <a:rPr lang="en-US" sz="2400" dirty="0" smtClean="0"/>
              <a:t>S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2 </a:t>
            </a:r>
            <a:r>
              <a:rPr lang="el-GR" sz="2400" dirty="0" smtClean="0"/>
              <a:t>για τους ίδιους λόγους που συμβαίνουν και στις αντιδράσεις </a:t>
            </a:r>
            <a:r>
              <a:rPr lang="en-US" sz="2400" dirty="0" smtClean="0"/>
              <a:t>S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1</a:t>
            </a:r>
            <a:r>
              <a:rPr lang="el-GR" sz="2400" dirty="0" smtClean="0"/>
              <a:t>.</a:t>
            </a:r>
            <a:endParaRPr lang="en-US" sz="2400" dirty="0"/>
          </a:p>
        </p:txBody>
      </p:sp>
      <p:sp>
        <p:nvSpPr>
          <p:cNvPr id="61443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722313"/>
          </a:xfrm>
        </p:spPr>
        <p:txBody>
          <a:bodyPr/>
          <a:lstStyle/>
          <a:p>
            <a:pPr eaLnBrk="1" hangingPunct="1"/>
            <a:r>
              <a:rPr lang="en-US" dirty="0"/>
              <a:t>7.7 S</a:t>
            </a:r>
            <a:r>
              <a:rPr lang="en-US" baseline="-25000" dirty="0"/>
              <a:t>N</a:t>
            </a:r>
            <a:r>
              <a:rPr lang="en-US" dirty="0"/>
              <a:t>2 </a:t>
            </a:r>
            <a:r>
              <a:rPr lang="el-GR" dirty="0" smtClean="0"/>
              <a:t>Πλήρεις Μηχανισμοί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13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14" y="2039040"/>
            <a:ext cx="6014172" cy="385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722313"/>
          </a:xfrm>
        </p:spPr>
        <p:txBody>
          <a:bodyPr/>
          <a:lstStyle/>
          <a:p>
            <a:pPr eaLnBrk="1" hangingPunct="1"/>
            <a:r>
              <a:rPr lang="en-US" sz="4000" dirty="0"/>
              <a:t>7.7 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l-GR" sz="4000" dirty="0" smtClean="0"/>
              <a:t>Πλήρεις Μηχανισμοί</a:t>
            </a:r>
            <a:endParaRPr lang="en-US" sz="4000" dirty="0"/>
          </a:p>
        </p:txBody>
      </p:sp>
      <p:sp>
        <p:nvSpPr>
          <p:cNvPr id="62470" name="Content Placeholder 2"/>
          <p:cNvSpPr>
            <a:spLocks noGrp="1"/>
          </p:cNvSpPr>
          <p:nvPr>
            <p:ph sz="half" idx="1"/>
          </p:nvPr>
        </p:nvSpPr>
        <p:spPr>
          <a:xfrm>
            <a:off x="117475" y="817563"/>
            <a:ext cx="8939213" cy="3179762"/>
          </a:xfrm>
        </p:spPr>
        <p:txBody>
          <a:bodyPr/>
          <a:lstStyle/>
          <a:p>
            <a:pPr eaLnBrk="1" hangingPunct="1"/>
            <a:r>
              <a:rPr lang="el-GR" dirty="0" smtClean="0"/>
              <a:t>Αυτή η αντίδραση θα ήταν πολύ πιο αργή χωρίς τις μεταφορές πρωτονίου. ΓΙΑΤΙ;</a:t>
            </a:r>
            <a:endParaRPr lang="en-US" dirty="0"/>
          </a:p>
        </p:txBody>
      </p:sp>
      <p:sp>
        <p:nvSpPr>
          <p:cNvPr id="62472" name="Content Placeholder 2"/>
          <p:cNvSpPr>
            <a:spLocks noGrp="1"/>
          </p:cNvSpPr>
          <p:nvPr>
            <p:ph sz="half" idx="1"/>
          </p:nvPr>
        </p:nvSpPr>
        <p:spPr>
          <a:xfrm>
            <a:off x="117475" y="2509838"/>
            <a:ext cx="2873375" cy="3179762"/>
          </a:xfrm>
        </p:spPr>
        <p:txBody>
          <a:bodyPr/>
          <a:lstStyle/>
          <a:p>
            <a:pPr eaLnBrk="1" hangingPunct="1"/>
            <a:r>
              <a:rPr lang="el-GR" dirty="0" smtClean="0"/>
              <a:t>Ποιοτικά, οι μεταβολές της ενθαλπίας και της εντροπίας ευνοούν τα προϊόντα ή τα αντιδρώντα;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c07s13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701" y="1969920"/>
            <a:ext cx="6014172" cy="385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933450"/>
          </a:xfrm>
        </p:spPr>
        <p:txBody>
          <a:bodyPr/>
          <a:lstStyle/>
          <a:p>
            <a:pPr eaLnBrk="1" hangingPunct="1"/>
            <a:r>
              <a:rPr lang="en-US" dirty="0"/>
              <a:t>7.7 S</a:t>
            </a:r>
            <a:r>
              <a:rPr lang="en-US" baseline="-25000" dirty="0"/>
              <a:t>N</a:t>
            </a:r>
            <a:r>
              <a:rPr lang="en-US" dirty="0"/>
              <a:t>2 </a:t>
            </a:r>
            <a:r>
              <a:rPr lang="el-GR" dirty="0" smtClean="0"/>
              <a:t>Πλήρεις Μηχανισμοί</a:t>
            </a:r>
            <a:endParaRPr lang="en-US" dirty="0"/>
          </a:p>
        </p:txBody>
      </p:sp>
      <p:sp>
        <p:nvSpPr>
          <p:cNvPr id="63493" name="Content Placeholder 2"/>
          <p:cNvSpPr>
            <a:spLocks noGrp="1"/>
          </p:cNvSpPr>
          <p:nvPr>
            <p:ph sz="half" idx="1"/>
          </p:nvPr>
        </p:nvSpPr>
        <p:spPr>
          <a:xfrm>
            <a:off x="307975" y="871538"/>
            <a:ext cx="8480425" cy="4456112"/>
          </a:xfrm>
        </p:spPr>
        <p:txBody>
          <a:bodyPr/>
          <a:lstStyle/>
          <a:p>
            <a:pPr eaLnBrk="1" hangingPunct="1"/>
            <a:r>
              <a:rPr lang="el-GR" dirty="0" smtClean="0"/>
              <a:t>Ένα άλλο παράδειγμα μεταφοράς πρωτονίου στον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baseline="-25000" dirty="0"/>
              <a:t>N</a:t>
            </a:r>
            <a:r>
              <a:rPr lang="en-US" dirty="0"/>
              <a:t>2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/>
            <a:r>
              <a:rPr lang="el-GR" dirty="0" smtClean="0"/>
              <a:t>Ποιοτικά, οι μεταβολές στην ενθαλπία και στην εντροπία θα ευνοήσουν τα προϊόντα ή τα αντιδρώντα;</a:t>
            </a:r>
            <a:endParaRPr lang="en-US" dirty="0"/>
          </a:p>
          <a:p>
            <a:pPr eaLnBrk="1" hangingPunct="1"/>
            <a:r>
              <a:rPr lang="el-GR" dirty="0" smtClean="0"/>
              <a:t>Οι αναδιατάξεις κατιόντων είναι πιθανές στον </a:t>
            </a:r>
            <a:r>
              <a:rPr lang="en-US" dirty="0" smtClean="0"/>
              <a:t>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;</a:t>
            </a:r>
          </a:p>
          <a:p>
            <a:pPr eaLnBrk="1" hangingPunct="1"/>
            <a:r>
              <a:rPr lang="el-GR" dirty="0" smtClean="0"/>
              <a:t>Εξασκηθείτε με την Ανάπτυξη Δεξιότητας</a:t>
            </a:r>
            <a:r>
              <a:rPr lang="en-US" dirty="0" smtClean="0"/>
              <a:t> </a:t>
            </a:r>
            <a:r>
              <a:rPr lang="en-US" dirty="0"/>
              <a:t>7.7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13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0" y="1693440"/>
            <a:ext cx="7989334" cy="2456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7.8 S</a:t>
            </a:r>
            <a:r>
              <a:rPr lang="en-US" baseline="-25000" dirty="0"/>
              <a:t>N</a:t>
            </a:r>
            <a:r>
              <a:rPr lang="en-US" dirty="0"/>
              <a:t>1 </a:t>
            </a:r>
            <a:r>
              <a:rPr lang="el-GR" dirty="0" smtClean="0"/>
              <a:t>έναντι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baseline="-25000" dirty="0"/>
              <a:t>N</a:t>
            </a:r>
            <a:r>
              <a:rPr lang="en-US" dirty="0"/>
              <a:t>2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r>
              <a:rPr lang="el-GR" dirty="0" smtClean="0"/>
              <a:t>Υπάρχουν τέσσερις κύριοι παράγοντες που καθορίζουν εάν μια αντίδραση υποκατάστασης είναι πιθανόν να πραγματοποιείται με τον </a:t>
            </a:r>
            <a:r>
              <a:rPr lang="en-US" dirty="0" smtClean="0"/>
              <a:t>S</a:t>
            </a:r>
            <a:r>
              <a:rPr lang="en-US" baseline="-25000" dirty="0" smtClean="0"/>
              <a:t>N</a:t>
            </a:r>
            <a:r>
              <a:rPr lang="en-US" dirty="0" smtClean="0"/>
              <a:t>1</a:t>
            </a:r>
            <a:r>
              <a:rPr lang="el-GR" dirty="0" smtClean="0"/>
              <a:t> ή τον</a:t>
            </a:r>
            <a:r>
              <a:rPr lang="en-US" dirty="0" smtClean="0"/>
              <a:t>  </a:t>
            </a:r>
            <a:r>
              <a:rPr lang="en-US" dirty="0"/>
              <a:t>S</a:t>
            </a:r>
            <a:r>
              <a:rPr lang="en-US" baseline="-25000" dirty="0"/>
              <a:t>N</a:t>
            </a:r>
            <a:r>
              <a:rPr lang="en-US" dirty="0"/>
              <a:t>2</a:t>
            </a:r>
          </a:p>
          <a:p>
            <a:pPr eaLnBrk="1" hangingPunct="1"/>
            <a:r>
              <a:rPr lang="el-GR" dirty="0" smtClean="0"/>
              <a:t>Ας τους εξετάσουμε κατά σειρά σπουδαιότητας</a:t>
            </a:r>
            <a:endParaRPr lang="en-US" dirty="0"/>
          </a:p>
          <a:p>
            <a:pPr marL="971550" lvl="1" indent="-514350" eaLnBrk="1" hangingPunct="1">
              <a:buFont typeface="Calibri" pitchFamily="1" charset="0"/>
              <a:buAutoNum type="arabicPeriod"/>
            </a:pPr>
            <a:r>
              <a:rPr lang="el-GR" dirty="0" smtClean="0"/>
              <a:t>Το υπόστρωμα </a:t>
            </a:r>
            <a:r>
              <a:rPr lang="en-US" dirty="0" smtClean="0"/>
              <a:t>(</a:t>
            </a:r>
            <a:r>
              <a:rPr lang="el-GR" dirty="0" smtClean="0"/>
              <a:t>τόσο ο στερεοχημικός παράγοντας όσο και η σταθερότητα  </a:t>
            </a:r>
            <a:r>
              <a:rPr lang="el-GR" dirty="0" err="1" smtClean="0"/>
              <a:t>καρβοκατιόντος</a:t>
            </a:r>
            <a:r>
              <a:rPr lang="en-US" dirty="0" smtClean="0"/>
              <a:t>)</a:t>
            </a:r>
            <a:endParaRPr lang="en-US" dirty="0"/>
          </a:p>
          <a:p>
            <a:pPr marL="971550" lvl="1" indent="-514350" eaLnBrk="1" hangingPunct="1">
              <a:buFont typeface="Calibri" pitchFamily="1" charset="0"/>
              <a:buAutoNum type="arabicPeriod"/>
            </a:pPr>
            <a:r>
              <a:rPr lang="el-GR" dirty="0" smtClean="0"/>
              <a:t>Η ποιότητα της αποχωρούσας ομάδας</a:t>
            </a:r>
            <a:endParaRPr lang="en-US" dirty="0"/>
          </a:p>
          <a:p>
            <a:pPr marL="971550" lvl="1" indent="-514350" eaLnBrk="1" hangingPunct="1">
              <a:buFont typeface="Calibri" pitchFamily="1" charset="0"/>
              <a:buAutoNum type="arabicPeriod"/>
            </a:pPr>
            <a:r>
              <a:rPr lang="el-GR" dirty="0" smtClean="0"/>
              <a:t>Η ισχύς του </a:t>
            </a:r>
            <a:r>
              <a:rPr lang="el-GR" dirty="0" err="1" smtClean="0"/>
              <a:t>πυρηνοφίλου</a:t>
            </a:r>
            <a:endParaRPr lang="en-US" dirty="0"/>
          </a:p>
          <a:p>
            <a:pPr marL="971550" lvl="1" indent="-514350" eaLnBrk="1" hangingPunct="1">
              <a:buFont typeface="Calibri" pitchFamily="1" charset="0"/>
              <a:buAutoNum type="arabicPeriod"/>
            </a:pPr>
            <a:r>
              <a:rPr lang="el-GR" dirty="0" smtClean="0"/>
              <a:t>Ο διαλύτης</a:t>
            </a:r>
            <a:endParaRPr lang="en-US" dirty="0"/>
          </a:p>
          <a:p>
            <a:pPr marL="971550" lvl="1" indent="-514350" eaLnBrk="1" hangingPunct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7.8 S</a:t>
            </a:r>
            <a:r>
              <a:rPr lang="en-US" baseline="-25000" dirty="0"/>
              <a:t>N</a:t>
            </a:r>
            <a:r>
              <a:rPr lang="en-US" dirty="0"/>
              <a:t>1 </a:t>
            </a:r>
            <a:r>
              <a:rPr lang="el-GR" dirty="0" smtClean="0"/>
              <a:t>έναντι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baseline="-25000" dirty="0"/>
              <a:t>N</a:t>
            </a:r>
            <a:r>
              <a:rPr lang="en-US" dirty="0"/>
              <a:t>2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/>
            <a:r>
              <a:rPr lang="el-GR" dirty="0" smtClean="0"/>
              <a:t>Πριν επιχειρήσουμε να  εξετάσουμε τη σταθερότητα </a:t>
            </a:r>
            <a:r>
              <a:rPr lang="el-GR" dirty="0" err="1" smtClean="0"/>
              <a:t>καρβοκατιόντων</a:t>
            </a:r>
            <a:r>
              <a:rPr lang="el-GR" dirty="0" smtClean="0"/>
              <a:t>, ας ξαναθυμηθούμε κάποια ορολογία και ας μάθουμε κάποια νέα</a:t>
            </a:r>
            <a:endParaRPr lang="en-US" dirty="0"/>
          </a:p>
          <a:p>
            <a:pPr eaLnBrk="1" hangingPunct="1">
              <a:buFont typeface="Calibri" pitchFamily="1" charset="0"/>
              <a:buAutoNum type="arabicPeriod"/>
            </a:pPr>
            <a:r>
              <a:rPr lang="el-GR" dirty="0" err="1" smtClean="0"/>
              <a:t>Βίνυλο</a:t>
            </a:r>
            <a:endParaRPr lang="en-US" dirty="0"/>
          </a:p>
          <a:p>
            <a:pPr eaLnBrk="1" hangingPunct="1">
              <a:buFont typeface="Calibri" pitchFamily="1" charset="0"/>
              <a:buAutoNum type="arabicPeriod"/>
            </a:pPr>
            <a:r>
              <a:rPr lang="el-GR" dirty="0" err="1" smtClean="0"/>
              <a:t>Άλλυλο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 smtClean="0"/>
              <a:t>Ας μάθουμε και κάποια νέα ορολογία</a:t>
            </a:r>
            <a:endParaRPr lang="en-US" dirty="0"/>
          </a:p>
          <a:p>
            <a:pPr eaLnBrk="1" hangingPunct="1">
              <a:buFont typeface="Calibri" pitchFamily="1" charset="0"/>
              <a:buAutoNum type="arabicPeriod"/>
            </a:pPr>
            <a:r>
              <a:rPr lang="el-GR" dirty="0" err="1" smtClean="0"/>
              <a:t>Βένζυλο</a:t>
            </a:r>
            <a:endParaRPr lang="en-US" dirty="0"/>
          </a:p>
          <a:p>
            <a:pPr eaLnBrk="1" hangingPunct="1">
              <a:buFont typeface="Calibri" pitchFamily="1" charset="0"/>
              <a:buAutoNum type="arabicPeriod"/>
            </a:pPr>
            <a:r>
              <a:rPr lang="el-GR" dirty="0" err="1" smtClean="0">
                <a:solidFill>
                  <a:schemeClr val="tx1"/>
                </a:solidFill>
              </a:rPr>
              <a:t>Άρυλο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7.8 </a:t>
            </a:r>
            <a:r>
              <a:rPr lang="el-GR" dirty="0" smtClean="0"/>
              <a:t>Σταθερότητα </a:t>
            </a:r>
            <a:r>
              <a:rPr lang="el-GR" dirty="0" err="1" smtClean="0"/>
              <a:t>Καρβοκατιόντων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5327650"/>
          </a:xfrm>
        </p:spPr>
        <p:txBody>
          <a:bodyPr/>
          <a:lstStyle/>
          <a:p>
            <a:pPr marL="514350" lvl="1" indent="-514350" eaLnBrk="1" hangingPunct="1">
              <a:buClr>
                <a:srgbClr val="1F9FAF"/>
              </a:buClr>
              <a:buFont typeface="Calibri" pitchFamily="1" charset="0"/>
              <a:buAutoNum type="arabicPeriod" startAt="2"/>
            </a:pPr>
            <a:r>
              <a:rPr lang="el-GR" sz="2500" dirty="0" smtClean="0"/>
              <a:t>Η σταθερότητα του προκύπτοντος </a:t>
            </a:r>
            <a:r>
              <a:rPr lang="el-GR" sz="2500" dirty="0" err="1" smtClean="0"/>
              <a:t>καρβοκατιόντος</a:t>
            </a:r>
            <a:endParaRPr lang="en-US" sz="2500" dirty="0"/>
          </a:p>
          <a:p>
            <a:pPr marL="512763" indent="-512763" eaLnBrk="1" hangingPunct="1"/>
            <a:r>
              <a:rPr lang="el-GR" sz="2500" dirty="0" smtClean="0"/>
              <a:t>Εάν ένα σχετικά σταθερό </a:t>
            </a:r>
            <a:r>
              <a:rPr lang="el-GR" sz="2500" dirty="0" err="1" smtClean="0"/>
              <a:t>καρβοκατιόν</a:t>
            </a:r>
            <a:r>
              <a:rPr lang="el-GR" sz="2500" dirty="0" smtClean="0"/>
              <a:t> μπορεί να σχηματιστεί μετά την απομάκρυνση της αποχωρούσας ομάδας, ο μηχανισμός ενδέχεται να είναι </a:t>
            </a:r>
            <a:r>
              <a:rPr lang="en-US" sz="2500" dirty="0" smtClean="0"/>
              <a:t> S</a:t>
            </a:r>
            <a:r>
              <a:rPr lang="en-US" sz="2500" baseline="-25000" dirty="0" smtClean="0"/>
              <a:t>N</a:t>
            </a:r>
            <a:r>
              <a:rPr lang="en-US" sz="2500" dirty="0" smtClean="0"/>
              <a:t>1</a:t>
            </a:r>
            <a:endParaRPr lang="el-GR" sz="2500" dirty="0" smtClean="0"/>
          </a:p>
          <a:p>
            <a:pPr marL="512763" indent="-512763" eaLnBrk="1" hangingPunct="1"/>
            <a:r>
              <a:rPr lang="el-GR" sz="2500" dirty="0" smtClean="0"/>
              <a:t>Ποιοι παράγοντες επηρεάζουν τη σταθερότητα  </a:t>
            </a:r>
            <a:r>
              <a:rPr lang="el-GR" sz="2500" dirty="0" err="1" smtClean="0"/>
              <a:t>καρβοκατιόντος</a:t>
            </a:r>
            <a:r>
              <a:rPr lang="el-GR" sz="2500" dirty="0" smtClean="0"/>
              <a:t>;</a:t>
            </a:r>
            <a:endParaRPr lang="en-US" sz="2500" dirty="0"/>
          </a:p>
          <a:p>
            <a:pPr marL="514350" lvl="1" indent="-514350" eaLnBrk="1" hangingPunct="1"/>
            <a:r>
              <a:rPr lang="el-GR" sz="2500" dirty="0" smtClean="0"/>
              <a:t>ΕΠΑΓΩΓΗ</a:t>
            </a:r>
            <a:r>
              <a:rPr lang="en-US" sz="2500" dirty="0" smtClean="0"/>
              <a:t> </a:t>
            </a:r>
            <a:r>
              <a:rPr lang="en-US" sz="2500" dirty="0"/>
              <a:t>– </a:t>
            </a:r>
            <a:r>
              <a:rPr lang="el-GR" sz="2500" dirty="0" smtClean="0"/>
              <a:t>συζητήθηκε ήδη</a:t>
            </a:r>
            <a:endParaRPr lang="en-US" sz="2500" dirty="0"/>
          </a:p>
          <a:p>
            <a:pPr marL="514350" lvl="1" indent="-514350" eaLnBrk="1" hangingPunct="1"/>
            <a:r>
              <a:rPr lang="el-GR" sz="2500" dirty="0" smtClean="0"/>
              <a:t>ΣΥΝΤΟΝΙΣΜΟΣ</a:t>
            </a:r>
            <a:r>
              <a:rPr lang="en-US" sz="2500" dirty="0" smtClean="0"/>
              <a:t> </a:t>
            </a:r>
            <a:r>
              <a:rPr lang="en-US" sz="2500" dirty="0"/>
              <a:t>– </a:t>
            </a:r>
            <a:r>
              <a:rPr lang="el-GR" sz="2500" smtClean="0"/>
              <a:t>παράδειγμα…</a:t>
            </a:r>
            <a:endParaRPr lang="en-US" sz="25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15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45" y="4449600"/>
            <a:ext cx="4865450" cy="13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7.8</a:t>
            </a:r>
            <a:r>
              <a:rPr lang="el-GR" dirty="0" smtClean="0"/>
              <a:t> Σταθερότητα </a:t>
            </a:r>
            <a:r>
              <a:rPr lang="el-GR" dirty="0" err="1" smtClean="0"/>
              <a:t>Καρβοκατιόντος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5327650"/>
          </a:xfrm>
        </p:spPr>
        <p:txBody>
          <a:bodyPr/>
          <a:lstStyle/>
          <a:p>
            <a:pPr eaLnBrk="1" hangingPunct="1">
              <a:buNone/>
            </a:pPr>
            <a:endParaRPr lang="el-GR" sz="2400" dirty="0" smtClean="0"/>
          </a:p>
          <a:p>
            <a:pPr eaLnBrk="1" hangingPunct="1"/>
            <a:r>
              <a:rPr lang="el-GR" dirty="0" smtClean="0"/>
              <a:t>Ο συντονισμός </a:t>
            </a:r>
            <a:r>
              <a:rPr lang="el-GR" dirty="0" err="1" smtClean="0"/>
              <a:t>αλλυλικών</a:t>
            </a:r>
            <a:r>
              <a:rPr lang="el-GR" dirty="0" smtClean="0"/>
              <a:t> και </a:t>
            </a:r>
            <a:r>
              <a:rPr lang="el-GR" dirty="0" err="1" smtClean="0"/>
              <a:t>βενζυλικών</a:t>
            </a:r>
            <a:r>
              <a:rPr lang="el-GR" dirty="0" smtClean="0"/>
              <a:t> </a:t>
            </a:r>
            <a:r>
              <a:rPr lang="el-GR" dirty="0" err="1" smtClean="0"/>
              <a:t>καρβοκατιόντων</a:t>
            </a:r>
            <a:r>
              <a:rPr lang="el-GR" dirty="0" smtClean="0"/>
              <a:t> απεικονίζεται παρακάτω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 smtClean="0"/>
              <a:t>Τα </a:t>
            </a:r>
            <a:r>
              <a:rPr lang="el-GR" dirty="0" err="1" smtClean="0"/>
              <a:t>αλλυλικά</a:t>
            </a:r>
            <a:r>
              <a:rPr lang="el-GR" dirty="0" smtClean="0"/>
              <a:t> και </a:t>
            </a:r>
            <a:r>
              <a:rPr lang="el-GR" dirty="0" err="1" smtClean="0"/>
              <a:t>βενζυλικά</a:t>
            </a:r>
            <a:r>
              <a:rPr lang="el-GR" dirty="0" smtClean="0"/>
              <a:t> αλογονίδια είναι περισσότερο πιθανόν να υποστούν </a:t>
            </a:r>
            <a:r>
              <a:rPr lang="en-US" dirty="0" smtClean="0"/>
              <a:t>S</a:t>
            </a:r>
            <a:r>
              <a:rPr lang="en-US" baseline="-25000" dirty="0" smtClean="0"/>
              <a:t>N</a:t>
            </a:r>
            <a:r>
              <a:rPr lang="en-US" dirty="0" smtClean="0"/>
              <a:t>1</a:t>
            </a:r>
            <a:r>
              <a:rPr lang="el-GR" dirty="0" smtClean="0"/>
              <a:t> ή</a:t>
            </a:r>
            <a:r>
              <a:rPr lang="en-US" dirty="0" smtClean="0"/>
              <a:t> 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;</a:t>
            </a:r>
            <a:endParaRPr lang="en-US" dirty="0"/>
          </a:p>
          <a:p>
            <a:pPr lvl="1" eaLnBrk="1" hangingPunct="1">
              <a:buFont typeface="Arial" pitchFamily="1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c07s15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4" y="2732660"/>
            <a:ext cx="8186712" cy="2347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0" y="26130"/>
            <a:ext cx="9144000" cy="1143000"/>
          </a:xfrm>
        </p:spPr>
        <p:txBody>
          <a:bodyPr/>
          <a:lstStyle/>
          <a:p>
            <a:pPr eaLnBrk="1" hangingPunct="1"/>
            <a:r>
              <a:rPr lang="en-US" sz="3400" dirty="0"/>
              <a:t>7.8 </a:t>
            </a:r>
            <a:r>
              <a:rPr lang="el-GR" sz="3400" dirty="0" smtClean="0"/>
              <a:t>Σταθερότητα </a:t>
            </a:r>
            <a:r>
              <a:rPr lang="el-GR" sz="3400" dirty="0" err="1" smtClean="0"/>
              <a:t>Καρβοκατιόντος</a:t>
            </a:r>
            <a:r>
              <a:rPr lang="el-GR" sz="3400" dirty="0" smtClean="0"/>
              <a:t> &amp; Στερεοχημικοί Παράγοντες</a:t>
            </a:r>
            <a:endParaRPr lang="en-US" sz="3400" dirty="0"/>
          </a:p>
        </p:txBody>
      </p:sp>
      <p:sp>
        <p:nvSpPr>
          <p:cNvPr id="68613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5327650"/>
          </a:xfrm>
        </p:spPr>
        <p:txBody>
          <a:bodyPr/>
          <a:lstStyle/>
          <a:p>
            <a:pPr eaLnBrk="1" hangingPunct="1"/>
            <a:r>
              <a:rPr lang="el-GR" sz="2400" dirty="0" smtClean="0"/>
              <a:t>Εξετάστε εάν τα </a:t>
            </a:r>
            <a:r>
              <a:rPr lang="el-GR" sz="2400" dirty="0" err="1" smtClean="0"/>
              <a:t>βίνυλο</a:t>
            </a:r>
            <a:r>
              <a:rPr lang="el-GR" sz="2400" dirty="0" smtClean="0"/>
              <a:t> και </a:t>
            </a:r>
            <a:r>
              <a:rPr lang="el-GR" sz="2400" dirty="0" err="1" smtClean="0"/>
              <a:t>άρυλο</a:t>
            </a:r>
            <a:r>
              <a:rPr lang="el-GR" sz="2400" dirty="0" smtClean="0"/>
              <a:t> αλογονίδια είναι πιθανόν να υποστούν υποκατάσταση</a:t>
            </a:r>
            <a:endParaRPr lang="en-US" sz="24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400" dirty="0" smtClean="0"/>
              <a:t>Μπορείτε να διατυπώσετε ένα επιχείρημα σχετικό με στερεοχημικό παράγοντα;</a:t>
            </a:r>
            <a:endParaRPr lang="en-US" sz="2400" dirty="0"/>
          </a:p>
          <a:p>
            <a:pPr eaLnBrk="1" hangingPunct="1"/>
            <a:r>
              <a:rPr lang="el-GR" sz="2400" dirty="0" smtClean="0"/>
              <a:t>Μπορείτε να διατυπώσετε ένα επιχείρημα σχετικό με σταθερότητα </a:t>
            </a:r>
            <a:r>
              <a:rPr lang="el-GR" sz="2400" dirty="0" err="1" smtClean="0"/>
              <a:t>καρβοκατιόντος</a:t>
            </a:r>
            <a:r>
              <a:rPr lang="el-GR" sz="2400" dirty="0" smtClean="0"/>
              <a:t>;</a:t>
            </a:r>
            <a:endParaRPr lang="en-US" sz="2400" dirty="0"/>
          </a:p>
          <a:p>
            <a:pPr eaLnBrk="1" hangingPunct="1">
              <a:buNone/>
            </a:pPr>
            <a:r>
              <a:rPr lang="el-GR" sz="2300" dirty="0" smtClean="0"/>
              <a:t>Εξασκηθείτε με το Σημείο Ελέγχου Κατανόησης Εννοιών  </a:t>
            </a:r>
            <a:r>
              <a:rPr lang="en-US" sz="2300" dirty="0" smtClean="0"/>
              <a:t>7.26</a:t>
            </a:r>
            <a:endParaRPr lang="en-US" sz="2300" dirty="0"/>
          </a:p>
          <a:p>
            <a:pPr lvl="1" eaLnBrk="1" hangingPunct="1">
              <a:buFont typeface="Arial" pitchFamily="1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15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77" y="2004480"/>
            <a:ext cx="4534346" cy="210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l-GR" sz="2600" dirty="0" smtClean="0"/>
              <a:t>Κατά τη διάρκεια της υποκατάστασης, μια ομάδα ΠΡΟΣΒΑΛΛΕΙ και μια ομάδα ΑΠΟΧΩΡΕΙ. Μπορείτε να τις επισημάνετε στην αντίδραση;</a:t>
            </a:r>
            <a:endParaRPr lang="en-US" sz="2600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l-GR" sz="2600" dirty="0" smtClean="0"/>
              <a:t>Μια αποχωρούσα ομάδα </a:t>
            </a:r>
            <a:r>
              <a:rPr lang="el-GR" sz="2600" b="1" dirty="0" smtClean="0"/>
              <a:t>πάντα </a:t>
            </a:r>
            <a:r>
              <a:rPr lang="el-GR" sz="2600" dirty="0" smtClean="0"/>
              <a:t>παίρνει ένα ζεύγος ηλεκτρονίων μαζί της.</a:t>
            </a:r>
          </a:p>
          <a:p>
            <a:r>
              <a:rPr lang="el-GR" sz="2600" dirty="0" smtClean="0"/>
              <a:t>Στην αντίδραση παρακάτω, συμπληρώστε βέλη για να δείξετε τον μηχανισμό και επισημάνετε την αποχωρούσα ομάδα.</a:t>
            </a:r>
            <a:endParaRPr lang="en-US" sz="26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7.1 </a:t>
            </a:r>
            <a:r>
              <a:rPr lang="el-GR" dirty="0" smtClean="0"/>
              <a:t>Αντιδράσεις υποκατάστασης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Klein, Organic Chemistry 2e </a:t>
            </a:r>
            <a:endParaRPr lang="en-US" dirty="0"/>
          </a:p>
        </p:txBody>
      </p:sp>
      <p:grpSp>
        <p:nvGrpSpPr>
          <p:cNvPr id="2057" name="Group 11"/>
          <p:cNvGrpSpPr>
            <a:grpSpLocks/>
          </p:cNvGrpSpPr>
          <p:nvPr/>
        </p:nvGrpSpPr>
        <p:grpSpPr bwMode="auto">
          <a:xfrm>
            <a:off x="1991138" y="5494446"/>
            <a:ext cx="5091113" cy="850900"/>
            <a:chOff x="2275808" y="5091007"/>
            <a:chExt cx="5091994" cy="850509"/>
          </a:xfrm>
        </p:grpSpPr>
        <p:graphicFrame>
          <p:nvGraphicFramePr>
            <p:cNvPr id="2050" name="Object 10"/>
            <p:cNvGraphicFramePr>
              <a:graphicFrameLocks noChangeAspect="1"/>
            </p:cNvGraphicFramePr>
            <p:nvPr/>
          </p:nvGraphicFramePr>
          <p:xfrm>
            <a:off x="2275808" y="5091007"/>
            <a:ext cx="5091994" cy="8505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9" name="CS ChemDraw Drawing" r:id="rId3" imgW="4381020" imgH="731089" progId="ChemDraw.Document.6.0">
                    <p:embed/>
                  </p:oleObj>
                </mc:Choice>
                <mc:Fallback>
                  <p:oleObj name="CS ChemDraw Drawing" r:id="rId3" imgW="4381020" imgH="731089" progId="ChemDraw.Document.6.0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5808" y="5091007"/>
                          <a:ext cx="5091994" cy="8505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58" name="Picture 9"/>
            <p:cNvPicPr>
              <a:picLocks noChangeAspect="1" noChangeArrowheads="1"/>
            </p:cNvPicPr>
            <p:nvPr/>
          </p:nvPicPr>
          <p:blipFill>
            <a:blip r:embed="rId5"/>
            <a:srcRect l="40654" t="48859" r="42001" b="14954"/>
            <a:stretch>
              <a:fillRect/>
            </a:stretch>
          </p:blipFill>
          <p:spPr bwMode="auto">
            <a:xfrm>
              <a:off x="3872218" y="5347012"/>
              <a:ext cx="1020369" cy="461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3" descr="c07s001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3"/>
          <a:stretch/>
        </p:blipFill>
        <p:spPr>
          <a:xfrm>
            <a:off x="845365" y="2704320"/>
            <a:ext cx="7142258" cy="1218240"/>
          </a:xfrm>
          <a:prstGeom prst="rect">
            <a:avLst/>
          </a:prstGeom>
        </p:spPr>
      </p:pic>
      <p:pic>
        <p:nvPicPr>
          <p:cNvPr id="12" name="Picture 11" descr="utopia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471360"/>
            <a:ext cx="828258" cy="281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7.8 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l-GR" sz="4000" dirty="0" smtClean="0"/>
              <a:t>έναντι</a:t>
            </a:r>
            <a:r>
              <a:rPr lang="en-US" sz="4000" dirty="0" smtClean="0"/>
              <a:t> </a:t>
            </a:r>
            <a:r>
              <a:rPr lang="en-US" sz="4000" dirty="0"/>
              <a:t>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l-GR" sz="4000" dirty="0" smtClean="0"/>
              <a:t>(το </a:t>
            </a:r>
            <a:r>
              <a:rPr lang="el-GR" sz="4000" dirty="0" err="1" smtClean="0"/>
              <a:t>πυρηνόφιλο</a:t>
            </a:r>
            <a:r>
              <a:rPr lang="el-GR" sz="4000" dirty="0" smtClean="0"/>
              <a:t>)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marL="514350" indent="-514350" eaLnBrk="1" hangingPunct="1">
              <a:buFont typeface="Calibri" pitchFamily="1" charset="0"/>
              <a:buAutoNum type="arabicPeriod" startAt="3"/>
            </a:pPr>
            <a:r>
              <a:rPr lang="el-GR" dirty="0" smtClean="0"/>
              <a:t>Η ποιότητα  του </a:t>
            </a:r>
            <a:r>
              <a:rPr lang="el-GR" dirty="0" err="1" smtClean="0"/>
              <a:t>πυρηνόφιλου</a:t>
            </a:r>
            <a:endParaRPr lang="en-US" dirty="0"/>
          </a:p>
          <a:p>
            <a:pPr marL="514350" indent="-514350" eaLnBrk="1" hangingPunct="1"/>
            <a:r>
              <a:rPr lang="el-GR" dirty="0" smtClean="0"/>
              <a:t>Τι κάνει ένα </a:t>
            </a:r>
            <a:r>
              <a:rPr lang="el-GR" dirty="0" err="1" smtClean="0"/>
              <a:t>πυρηνόφιλο</a:t>
            </a:r>
            <a:r>
              <a:rPr lang="el-GR" dirty="0" smtClean="0"/>
              <a:t> ισχυρό ή ασθενές;</a:t>
            </a:r>
            <a:r>
              <a:rPr lang="en-US" dirty="0" smtClean="0"/>
              <a:t>  </a:t>
            </a:r>
            <a:endParaRPr lang="en-US" dirty="0"/>
          </a:p>
          <a:p>
            <a:pPr marL="1022350" lvl="1" indent="-449263" eaLnBrk="1" hangingPunct="1"/>
            <a:r>
              <a:rPr lang="el-GR" dirty="0" smtClean="0"/>
              <a:t> Σταθερότητα (επαγωγή, συντονισμός, </a:t>
            </a:r>
            <a:r>
              <a:rPr lang="el-GR" dirty="0" err="1" smtClean="0"/>
              <a:t>επιδιαλύτωση</a:t>
            </a:r>
            <a:r>
              <a:rPr lang="el-GR" dirty="0" smtClean="0"/>
              <a:t>)</a:t>
            </a:r>
            <a:endParaRPr lang="en-US" dirty="0"/>
          </a:p>
          <a:p>
            <a:pPr marL="1022350" lvl="1" indent="-449263" eaLnBrk="1" hangingPunct="1"/>
            <a:r>
              <a:rPr lang="el-GR" dirty="0" smtClean="0"/>
              <a:t>Στερεοχημικοί παράγοντες</a:t>
            </a:r>
            <a:endParaRPr lang="en-US" dirty="0"/>
          </a:p>
          <a:p>
            <a:pPr marL="514350" indent="-514350" eaLnBrk="1" hangingPunct="1"/>
            <a:r>
              <a:rPr lang="el-GR" dirty="0" smtClean="0"/>
              <a:t>Δώστε κάποια παραδείγματα ισχυρών </a:t>
            </a:r>
            <a:r>
              <a:rPr lang="el-GR" dirty="0" err="1" smtClean="0"/>
              <a:t>πυρηνόφιλων</a:t>
            </a:r>
            <a:r>
              <a:rPr lang="el-GR" dirty="0" smtClean="0"/>
              <a:t> και κάποια παραδείγματα ασθενών</a:t>
            </a:r>
            <a:endParaRPr lang="en-US" dirty="0"/>
          </a:p>
          <a:p>
            <a:pPr marL="514350" indent="-514350" eaLnBrk="1" hangingPunct="1"/>
            <a:r>
              <a:rPr lang="en-US" dirty="0" smtClean="0"/>
              <a:t> </a:t>
            </a:r>
            <a:r>
              <a:rPr lang="el-GR" dirty="0" smtClean="0"/>
              <a:t>Ένα ισχυρό </a:t>
            </a:r>
            <a:r>
              <a:rPr lang="el-GR" dirty="0" err="1" smtClean="0"/>
              <a:t>πυρηνόφιλο</a:t>
            </a:r>
            <a:r>
              <a:rPr lang="el-GR" dirty="0" smtClean="0"/>
              <a:t> θα ευνοεί τον </a:t>
            </a:r>
            <a:r>
              <a:rPr lang="en-US" dirty="0" smtClean="0"/>
              <a:t>S</a:t>
            </a:r>
            <a:r>
              <a:rPr lang="en-US" baseline="-25000" dirty="0" smtClean="0"/>
              <a:t>N</a:t>
            </a:r>
            <a:r>
              <a:rPr lang="en-US" dirty="0" smtClean="0"/>
              <a:t>1</a:t>
            </a:r>
            <a:r>
              <a:rPr lang="el-GR" dirty="0" smtClean="0"/>
              <a:t> ή τον</a:t>
            </a:r>
            <a:r>
              <a:rPr lang="en-US" dirty="0" smtClean="0"/>
              <a:t>  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; ΓΙΑΤΙ;</a:t>
            </a:r>
          </a:p>
          <a:p>
            <a:pPr marL="514350" indent="-514350" eaLnBrk="1" hangingPunct="1"/>
            <a:r>
              <a:rPr lang="el-GR" dirty="0" smtClean="0"/>
              <a:t>Εξασκηθείτε με το Σημείο Ελέγχου Κατανόησης Εννοιών 7.27</a:t>
            </a:r>
            <a:endParaRPr lang="en-US" dirty="0"/>
          </a:p>
          <a:p>
            <a:pPr marL="514350" indent="-514350" eaLnBrk="1" hangingPunct="1">
              <a:buNone/>
            </a:pP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7.8 S</a:t>
            </a:r>
            <a:r>
              <a:rPr lang="en-US" sz="3600" baseline="-25000" dirty="0"/>
              <a:t>N</a:t>
            </a:r>
            <a:r>
              <a:rPr lang="en-US" sz="3600" dirty="0"/>
              <a:t>1 </a:t>
            </a:r>
            <a:r>
              <a:rPr lang="el-GR" sz="3600" dirty="0" smtClean="0"/>
              <a:t>έναντι </a:t>
            </a:r>
            <a:r>
              <a:rPr lang="en-US" sz="3600" dirty="0" smtClean="0"/>
              <a:t>S</a:t>
            </a:r>
            <a:r>
              <a:rPr lang="en-US" sz="3600" baseline="-25000" dirty="0" smtClean="0"/>
              <a:t>N</a:t>
            </a:r>
            <a:r>
              <a:rPr lang="en-US" sz="3600" dirty="0" smtClean="0"/>
              <a:t>2 (</a:t>
            </a:r>
            <a:r>
              <a:rPr lang="el-GR" sz="3600" dirty="0" smtClean="0"/>
              <a:t>η αποχωρούσα ομάδα)</a:t>
            </a:r>
            <a:endParaRPr lang="en-US" sz="3600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/>
            <a:r>
              <a:rPr lang="el-GR" sz="2600" dirty="0" smtClean="0"/>
              <a:t>Τι κάνει μία αποχωρούσα ομάδα να είναι καλή ή κακή;</a:t>
            </a:r>
            <a:r>
              <a:rPr lang="en-US" sz="2600" dirty="0" smtClean="0"/>
              <a:t>  </a:t>
            </a:r>
            <a:endParaRPr lang="en-US" sz="2600" dirty="0"/>
          </a:p>
          <a:p>
            <a:pPr lvl="1" eaLnBrk="1" hangingPunct="1"/>
            <a:r>
              <a:rPr lang="el-GR" sz="2300" dirty="0" smtClean="0"/>
              <a:t>Η σταθερότητα μόλις απομακρύνεται ΜΕ ένα ζεύγος ηλεκτρονίων </a:t>
            </a:r>
            <a:r>
              <a:rPr lang="en-US" sz="2300" dirty="0" smtClean="0"/>
              <a:t>(</a:t>
            </a:r>
            <a:r>
              <a:rPr lang="el-GR" sz="2300" dirty="0" smtClean="0"/>
              <a:t>επαγωγή, συντονισμός, </a:t>
            </a:r>
            <a:r>
              <a:rPr lang="el-GR" sz="2300" dirty="0" err="1" smtClean="0"/>
              <a:t>επιδιαλύτωση</a:t>
            </a:r>
            <a:r>
              <a:rPr lang="en-US" sz="2300" dirty="0" smtClean="0"/>
              <a:t>)</a:t>
            </a:r>
            <a:endParaRPr lang="en-US" sz="2300" dirty="0"/>
          </a:p>
          <a:p>
            <a:pPr lvl="1" eaLnBrk="1" hangingPunct="1"/>
            <a:r>
              <a:rPr lang="el-GR" sz="2300" dirty="0" smtClean="0"/>
              <a:t>Η </a:t>
            </a:r>
            <a:r>
              <a:rPr lang="el-GR" sz="2300" dirty="0" err="1" smtClean="0"/>
              <a:t>επιδιαλύτωση</a:t>
            </a:r>
            <a:endParaRPr lang="en-US" sz="2300" dirty="0"/>
          </a:p>
          <a:p>
            <a:pPr eaLnBrk="1" hangingPunct="1"/>
            <a:r>
              <a:rPr lang="el-GR" sz="2600" dirty="0" smtClean="0"/>
              <a:t>Δώστε κάποια παραδείγματα κακών </a:t>
            </a:r>
            <a:r>
              <a:rPr lang="el-GR" sz="2600" dirty="0" err="1" smtClean="0"/>
              <a:t>αποχωρουσών</a:t>
            </a:r>
            <a:r>
              <a:rPr lang="el-GR" sz="2600" dirty="0" smtClean="0"/>
              <a:t> ομάδων και κάποια παραδείγματα καλών</a:t>
            </a:r>
            <a:r>
              <a:rPr lang="en-US" sz="2600" dirty="0" smtClean="0"/>
              <a:t> (</a:t>
            </a:r>
            <a:r>
              <a:rPr lang="el-GR" sz="2600" dirty="0" smtClean="0"/>
              <a:t>εικόνα 7.</a:t>
            </a:r>
            <a:r>
              <a:rPr lang="en-US" sz="2600" dirty="0" smtClean="0"/>
              <a:t>28 </a:t>
            </a:r>
            <a:r>
              <a:rPr lang="el-GR" sz="2600" dirty="0" smtClean="0"/>
              <a:t>στο κείμενο</a:t>
            </a:r>
            <a:r>
              <a:rPr lang="en-US" sz="2600" dirty="0" smtClean="0"/>
              <a:t>)</a:t>
            </a:r>
            <a:endParaRPr lang="en-US" sz="2600" dirty="0"/>
          </a:p>
          <a:p>
            <a:pPr eaLnBrk="1" hangingPunct="1"/>
            <a:r>
              <a:rPr lang="el-GR" sz="2400" dirty="0" smtClean="0"/>
              <a:t>Εάν η αποχωρούσα ομάδα είναι πολύ κακή, τότε η υποκατάσταση δεν μπορεί να πραγματοποιηθεί ούτε με</a:t>
            </a:r>
            <a:r>
              <a:rPr lang="en-US" sz="2400" dirty="0" smtClean="0"/>
              <a:t> </a:t>
            </a:r>
            <a:r>
              <a:rPr lang="en-US" sz="2400" dirty="0"/>
              <a:t>S</a:t>
            </a:r>
            <a:r>
              <a:rPr lang="en-US" sz="2400" baseline="-25000" dirty="0"/>
              <a:t>N</a:t>
            </a:r>
            <a:r>
              <a:rPr lang="en-US" sz="2400" dirty="0"/>
              <a:t>1 </a:t>
            </a:r>
            <a:r>
              <a:rPr lang="en-US" sz="2400" dirty="0" smtClean="0"/>
              <a:t> </a:t>
            </a:r>
            <a:r>
              <a:rPr lang="el-GR" sz="2400" dirty="0" smtClean="0"/>
              <a:t>ούτε με </a:t>
            </a:r>
            <a:r>
              <a:rPr lang="en-US" sz="2400" dirty="0" smtClean="0"/>
              <a:t>S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2</a:t>
            </a:r>
            <a:r>
              <a:rPr lang="el-GR" sz="2400" dirty="0" smtClean="0"/>
              <a:t>.</a:t>
            </a:r>
          </a:p>
          <a:p>
            <a:pPr eaLnBrk="1" hangingPunct="1">
              <a:buNone/>
            </a:pPr>
            <a:r>
              <a:rPr lang="el-GR" sz="2400" dirty="0" smtClean="0"/>
              <a:t>     Για παράδειγμα…</a:t>
            </a:r>
            <a:endParaRPr lang="en-US" sz="24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3080385" y="4813872"/>
          <a:ext cx="4843463" cy="147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4" name="CS ChemDraw Drawing" r:id="rId3" imgW="2360233" imgH="712872" progId="ChemDraw.Document.6.0">
                  <p:embed/>
                </p:oleObj>
              </mc:Choice>
              <mc:Fallback>
                <p:oleObj name="CS ChemDraw Drawing" r:id="rId3" imgW="2360233" imgH="712872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385" y="4813872"/>
                        <a:ext cx="4843463" cy="147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7.8 S</a:t>
            </a:r>
            <a:r>
              <a:rPr lang="en-US" sz="3600" baseline="-25000" dirty="0"/>
              <a:t>N</a:t>
            </a:r>
            <a:r>
              <a:rPr lang="en-US" sz="3600" dirty="0"/>
              <a:t>1 </a:t>
            </a:r>
            <a:r>
              <a:rPr lang="el-GR" sz="3600" dirty="0" smtClean="0"/>
              <a:t>έναντι</a:t>
            </a:r>
            <a:r>
              <a:rPr lang="en-US" sz="3600" dirty="0" smtClean="0"/>
              <a:t> </a:t>
            </a:r>
            <a:r>
              <a:rPr lang="en-US" sz="3600" dirty="0"/>
              <a:t>S</a:t>
            </a:r>
            <a:r>
              <a:rPr lang="en-US" sz="3600" baseline="-25000" dirty="0"/>
              <a:t>N</a:t>
            </a:r>
            <a:r>
              <a:rPr lang="en-US" sz="3600" dirty="0"/>
              <a:t>2 </a:t>
            </a:r>
            <a:r>
              <a:rPr lang="en-US" sz="3600" dirty="0" smtClean="0"/>
              <a:t>(</a:t>
            </a:r>
            <a:r>
              <a:rPr lang="el-GR" sz="3600" dirty="0" smtClean="0"/>
              <a:t>η αποχωρούσα ομάδα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/>
              <a:t>Οι περισσότερο χρησιμοποιούμενες αποχωρούσες ομάδες είναι τα αλογονίδια και τα </a:t>
            </a:r>
            <a:r>
              <a:rPr lang="el-GR" dirty="0" err="1" smtClean="0"/>
              <a:t>σουλφονικά</a:t>
            </a:r>
            <a:r>
              <a:rPr lang="el-GR" dirty="0" smtClean="0"/>
              <a:t> ιόντα.</a:t>
            </a:r>
            <a:r>
              <a:rPr lang="en-US" dirty="0" smtClean="0"/>
              <a:t> 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/>
              <a:t>Τι κάνει τα </a:t>
            </a:r>
            <a:r>
              <a:rPr lang="el-GR" dirty="0" err="1" smtClean="0"/>
              <a:t>σουλφονικά</a:t>
            </a:r>
            <a:r>
              <a:rPr lang="el-GR" dirty="0" smtClean="0"/>
              <a:t> ιόντα να είναι τόσο καλές αποχωρούσες ομάδες;</a:t>
            </a: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Εξασκηθείτε με το Σημείο Ελέγχου Κατανόησης Εννοιών 7.28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ID207_fg07_02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9" y="2272320"/>
            <a:ext cx="7758502" cy="1955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7.8 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l-GR" sz="4000" dirty="0" smtClean="0"/>
              <a:t>έναντι</a:t>
            </a:r>
            <a:r>
              <a:rPr lang="en-US" sz="4000" dirty="0" smtClean="0"/>
              <a:t> </a:t>
            </a:r>
            <a:r>
              <a:rPr lang="en-US" sz="4000" dirty="0"/>
              <a:t>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n-US" sz="4000" dirty="0" smtClean="0"/>
              <a:t>(</a:t>
            </a:r>
            <a:r>
              <a:rPr lang="el-GR" sz="4000" dirty="0" smtClean="0"/>
              <a:t>το </a:t>
            </a:r>
            <a:r>
              <a:rPr lang="el-GR" sz="4000" dirty="0" err="1" smtClean="0"/>
              <a:t>πυρηνόφιλο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457700"/>
          </a:xfrm>
        </p:spPr>
        <p:txBody>
          <a:bodyPr/>
          <a:lstStyle/>
          <a:p>
            <a:pPr eaLnBrk="1" hangingPunct="1"/>
            <a:r>
              <a:rPr lang="el-GR" sz="2400" dirty="0" smtClean="0"/>
              <a:t>Ένα ισχυρότερο </a:t>
            </a:r>
            <a:r>
              <a:rPr lang="el-GR" sz="2400" dirty="0" err="1" smtClean="0"/>
              <a:t>πυρηνόφιλο</a:t>
            </a:r>
            <a:r>
              <a:rPr lang="el-GR" sz="2400" dirty="0" smtClean="0"/>
              <a:t> ευνοεί τον </a:t>
            </a:r>
            <a:r>
              <a:rPr lang="en-US" sz="2400" dirty="0" smtClean="0"/>
              <a:t>S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2 </a:t>
            </a:r>
            <a:r>
              <a:rPr lang="en-US" sz="2400" dirty="0"/>
              <a:t>, </a:t>
            </a:r>
            <a:r>
              <a:rPr lang="el-GR" sz="2400" dirty="0" smtClean="0"/>
              <a:t>αν και ενδέχεται να αντιδρά με</a:t>
            </a:r>
            <a:r>
              <a:rPr lang="en-US" sz="2400" dirty="0" smtClean="0"/>
              <a:t> S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1</a:t>
            </a:r>
            <a:r>
              <a:rPr lang="el-GR" sz="2400" dirty="0" smtClean="0"/>
              <a:t> εάν το υπόστρωμα είναι στερεοχημικά παρεμποδισμένο και η αποχωρούσα ομάδα είναι καλή</a:t>
            </a:r>
            <a:r>
              <a:rPr lang="en-US" sz="2400" dirty="0" smtClean="0"/>
              <a:t>.</a:t>
            </a:r>
            <a:endParaRPr lang="en-US" sz="2400" dirty="0"/>
          </a:p>
          <a:p>
            <a:pPr eaLnBrk="1" hangingPunct="1"/>
            <a:r>
              <a:rPr lang="en-US" sz="2400" dirty="0" smtClean="0"/>
              <a:t> </a:t>
            </a:r>
            <a:r>
              <a:rPr lang="el-GR" sz="2400" dirty="0" smtClean="0"/>
              <a:t>Ένα ασθενές </a:t>
            </a:r>
            <a:r>
              <a:rPr lang="el-GR" sz="2400" dirty="0" err="1" smtClean="0"/>
              <a:t>πυρηνόφιλο</a:t>
            </a:r>
            <a:r>
              <a:rPr lang="el-GR" sz="2400" dirty="0" smtClean="0"/>
              <a:t> ευνοεί τον </a:t>
            </a:r>
            <a:r>
              <a:rPr lang="en-US" sz="2400" dirty="0" smtClean="0"/>
              <a:t>S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1</a:t>
            </a:r>
            <a:r>
              <a:rPr lang="en-US" sz="2400" dirty="0"/>
              <a:t>, </a:t>
            </a:r>
            <a:r>
              <a:rPr lang="el-GR" sz="2400" dirty="0" smtClean="0"/>
              <a:t>αν και ενδέχεται να αντιδρά με </a:t>
            </a:r>
            <a:r>
              <a:rPr lang="en-US" sz="2400" dirty="0" smtClean="0"/>
              <a:t> </a:t>
            </a:r>
            <a:r>
              <a:rPr lang="en-US" sz="2400" dirty="0"/>
              <a:t>S</a:t>
            </a:r>
            <a:r>
              <a:rPr lang="en-US" sz="2400" baseline="-25000" dirty="0"/>
              <a:t>N</a:t>
            </a:r>
            <a:r>
              <a:rPr lang="en-US" sz="2400" dirty="0"/>
              <a:t>2 </a:t>
            </a:r>
            <a:r>
              <a:rPr lang="el-GR" sz="2400" dirty="0" smtClean="0"/>
              <a:t>εάν το υπόστρωμα δεν μπορεί να σταθεροποιήσει ένα </a:t>
            </a:r>
            <a:r>
              <a:rPr lang="el-GR" sz="2400" dirty="0" err="1" smtClean="0"/>
              <a:t>καρβοκατιόν</a:t>
            </a:r>
            <a:r>
              <a:rPr lang="el-GR" sz="2400" dirty="0" smtClean="0"/>
              <a:t> και η αποχωρούσα ομάδα είναι φτωχή.</a:t>
            </a:r>
            <a:endParaRPr lang="en-US" sz="2400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402138" y="3883025"/>
            <a:ext cx="4538662" cy="175577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Ποιοι παράγοντες καθιστούν τα </a:t>
            </a:r>
            <a:r>
              <a:rPr lang="el-G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πυρηνόφιλα</a:t>
            </a:r>
            <a:r>
              <a:rPr lang="el-G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ισχυρά έναντι των ασθενών;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ID205_fg07_02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3" y="3856720"/>
            <a:ext cx="3479476" cy="243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394739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/>
              <a:t>7.8 S</a:t>
            </a:r>
            <a:r>
              <a:rPr lang="en-US" sz="3800" baseline="-25000" dirty="0"/>
              <a:t>N</a:t>
            </a:r>
            <a:r>
              <a:rPr lang="en-US" sz="3800" dirty="0"/>
              <a:t>1 </a:t>
            </a:r>
            <a:r>
              <a:rPr lang="el-GR" sz="3800" dirty="0" smtClean="0"/>
              <a:t>έναντι</a:t>
            </a:r>
            <a:r>
              <a:rPr lang="en-US" sz="3800" dirty="0" smtClean="0"/>
              <a:t> </a:t>
            </a:r>
            <a:r>
              <a:rPr lang="en-US" sz="3800" dirty="0"/>
              <a:t>S</a:t>
            </a:r>
            <a:r>
              <a:rPr lang="en-US" sz="3800" baseline="-25000" dirty="0"/>
              <a:t>N</a:t>
            </a:r>
            <a:r>
              <a:rPr lang="en-US" sz="3800" dirty="0"/>
              <a:t>2 </a:t>
            </a:r>
            <a:r>
              <a:rPr lang="en-US" sz="3800" dirty="0" smtClean="0"/>
              <a:t>(</a:t>
            </a:r>
            <a:r>
              <a:rPr lang="el-GR" sz="3800" dirty="0" smtClean="0"/>
              <a:t>ο διαλύτης</a:t>
            </a:r>
            <a:r>
              <a:rPr lang="en-US" sz="3800" dirty="0" smtClean="0"/>
              <a:t>)</a:t>
            </a:r>
            <a:endParaRPr lang="en-US" sz="3800" dirty="0"/>
          </a:p>
        </p:txBody>
      </p:sp>
      <p:sp>
        <p:nvSpPr>
          <p:cNvPr id="61445" name="Content Placeholder 2"/>
          <p:cNvSpPr>
            <a:spLocks noGrp="1"/>
          </p:cNvSpPr>
          <p:nvPr>
            <p:ph sz="half" idx="1"/>
          </p:nvPr>
        </p:nvSpPr>
        <p:spPr>
          <a:xfrm>
            <a:off x="307975" y="4173538"/>
            <a:ext cx="8480425" cy="1995487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 startAt="4"/>
              <a:defRPr/>
            </a:pPr>
            <a:r>
              <a:rPr lang="el-GR" sz="2600" dirty="0" smtClean="0"/>
              <a:t>Ο διαλύτης</a:t>
            </a:r>
          </a:p>
          <a:p>
            <a:pPr marL="514350" indent="-514350" eaLnBrk="1" hangingPunct="1">
              <a:defRPr/>
            </a:pPr>
            <a:r>
              <a:rPr lang="el-GR" sz="2600" dirty="0" smtClean="0"/>
              <a:t>Ο διαλύτης περιβάλλει κάθε τύπο μορίων στον μηχανισμό συμπεριλαμβανομένης της μεταβατικής κατάστασης. Πώς βοηθάει αυτό στη διευκόλυνση της αντίδρασης; Δείτε την επόμενη διαφάνεια</a:t>
            </a:r>
            <a:endParaRPr lang="en-US" sz="2600" dirty="0" smtClean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1278" y="1373760"/>
            <a:ext cx="5680998" cy="2576540"/>
            <a:chOff x="3298595" y="1698380"/>
            <a:chExt cx="2306364" cy="1046020"/>
          </a:xfrm>
        </p:grpSpPr>
        <p:pic>
          <p:nvPicPr>
            <p:cNvPr id="2" name="Picture 1" descr="ID193_unfg07_017_2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" r="56717" b="74638"/>
            <a:stretch/>
          </p:blipFill>
          <p:spPr>
            <a:xfrm>
              <a:off x="3559540" y="1698380"/>
              <a:ext cx="1878914" cy="470260"/>
            </a:xfrm>
            <a:prstGeom prst="rect">
              <a:avLst/>
            </a:prstGeom>
          </p:spPr>
        </p:pic>
        <p:pic>
          <p:nvPicPr>
            <p:cNvPr id="10" name="Picture 9" descr="ID193_unfg07_017_2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4" b="74638"/>
            <a:stretch/>
          </p:blipFill>
          <p:spPr>
            <a:xfrm>
              <a:off x="3298595" y="2274140"/>
              <a:ext cx="2306364" cy="4702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38250"/>
            <a:ext cx="8480425" cy="2894013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 startAt="4"/>
              <a:defRPr/>
            </a:pPr>
            <a:r>
              <a:rPr lang="el-GR" sz="2600" dirty="0" smtClean="0"/>
              <a:t>Ο</a:t>
            </a:r>
            <a:r>
              <a:rPr lang="en-US" sz="2600" dirty="0" smtClean="0"/>
              <a:t> </a:t>
            </a:r>
            <a:r>
              <a:rPr lang="el-GR" sz="2600" dirty="0" smtClean="0"/>
              <a:t>διαλύτης  (        )  )    περιβάλλει κάθε είδος μορίων του μηχανισμού συμπεριλαμβανομένης της μεταβατικής κατάστασ</a:t>
            </a:r>
            <a:r>
              <a:rPr lang="el-GR" dirty="0" smtClean="0"/>
              <a:t>ης</a:t>
            </a:r>
            <a:endParaRPr lang="en-US" dirty="0" smtClean="0"/>
          </a:p>
          <a:p>
            <a:pPr marL="512763" indent="-512763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912813" lvl="1" indent="-512763" eaLnBrk="1" hangingPunct="1">
              <a:buFont typeface="Arial" charset="0"/>
              <a:buChar char="–"/>
              <a:defRPr/>
            </a:pPr>
            <a:endParaRPr lang="en-US" dirty="0" smtClean="0">
              <a:ea typeface="+mn-ea"/>
            </a:endParaRPr>
          </a:p>
          <a:p>
            <a:pPr marL="512763" indent="-512763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512763" indent="-512763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512763" indent="-512763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512763" indent="-512763" eaLnBrk="1" hangingPunct="1">
              <a:buFont typeface="Arial" charset="0"/>
              <a:buChar char="•"/>
              <a:defRPr/>
            </a:pPr>
            <a:r>
              <a:rPr lang="el-GR" sz="2600" dirty="0" smtClean="0"/>
              <a:t>Εξετάστε</a:t>
            </a:r>
            <a:r>
              <a:rPr lang="en-US" sz="2600" dirty="0" smtClean="0"/>
              <a:t> </a:t>
            </a:r>
            <a:r>
              <a:rPr lang="el-GR" sz="2600" dirty="0" smtClean="0"/>
              <a:t>πώς το ενεργειακό διάγραμμα θα ήταν διαφορετικό σε έναν πολικό έναντι ενός μη πολικού διαλύτη </a:t>
            </a:r>
            <a:endParaRPr lang="en-US" sz="2600" dirty="0" smtClean="0"/>
          </a:p>
        </p:txBody>
      </p:sp>
      <p:sp>
        <p:nvSpPr>
          <p:cNvPr id="11269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7.8 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l-GR" sz="4000" dirty="0" smtClean="0"/>
              <a:t>έναντι</a:t>
            </a:r>
            <a:r>
              <a:rPr lang="en-US" sz="4000" dirty="0" smtClean="0"/>
              <a:t> </a:t>
            </a:r>
            <a:r>
              <a:rPr lang="en-US" sz="4000" dirty="0"/>
              <a:t>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n-US" sz="4000" dirty="0" smtClean="0"/>
              <a:t>(</a:t>
            </a:r>
            <a:r>
              <a:rPr lang="el-GR" sz="4000" dirty="0" smtClean="0"/>
              <a:t>ο διαλύτης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grpSp>
        <p:nvGrpSpPr>
          <p:cNvPr id="11273" name="Group 22"/>
          <p:cNvGrpSpPr>
            <a:grpSpLocks/>
          </p:cNvGrpSpPr>
          <p:nvPr/>
        </p:nvGrpSpPr>
        <p:grpSpPr bwMode="auto">
          <a:xfrm>
            <a:off x="2713038" y="1350963"/>
            <a:ext cx="776287" cy="368300"/>
            <a:chOff x="7809447" y="1332089"/>
            <a:chExt cx="775416" cy="369332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7826889" y="1346416"/>
              <a:ext cx="724674" cy="280183"/>
            </a:xfrm>
            <a:prstGeom prst="ellipse">
              <a:avLst/>
            </a:prstGeom>
            <a:gradFill rotWithShape="1">
              <a:gsLst>
                <a:gs pos="0">
                  <a:srgbClr val="D1590C"/>
                </a:gs>
                <a:gs pos="100000">
                  <a:srgbClr val="FFAC91"/>
                </a:gs>
              </a:gsLst>
              <a:lin ang="16200000"/>
            </a:gradFill>
            <a:ln w="9525">
              <a:solidFill>
                <a:srgbClr val="B95B1E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1329" name="Rectangle 19"/>
            <p:cNvSpPr>
              <a:spLocks noChangeArrowheads="1"/>
            </p:cNvSpPr>
            <p:nvPr/>
          </p:nvSpPr>
          <p:spPr bwMode="auto">
            <a:xfrm>
              <a:off x="7809447" y="1332089"/>
              <a:ext cx="4475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l-GR"/>
                <a:t>δ</a:t>
              </a:r>
              <a:r>
                <a:rPr lang="en-US"/>
                <a:t>+</a:t>
              </a:r>
            </a:p>
          </p:txBody>
        </p:sp>
        <p:sp>
          <p:nvSpPr>
            <p:cNvPr id="11330" name="Rectangle 20"/>
            <p:cNvSpPr>
              <a:spLocks noChangeArrowheads="1"/>
            </p:cNvSpPr>
            <p:nvPr/>
          </p:nvSpPr>
          <p:spPr bwMode="auto">
            <a:xfrm>
              <a:off x="8195013" y="1332089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512763" indent="-512763"/>
              <a:r>
                <a:rPr lang="el-GR"/>
                <a:t>δ</a:t>
              </a:r>
              <a:r>
                <a:rPr lang="en-US"/>
                <a:t>-</a:t>
              </a:r>
            </a:p>
          </p:txBody>
        </p:sp>
      </p:grpSp>
      <p:grpSp>
        <p:nvGrpSpPr>
          <p:cNvPr id="11274" name="Group 79"/>
          <p:cNvGrpSpPr>
            <a:grpSpLocks/>
          </p:cNvGrpSpPr>
          <p:nvPr/>
        </p:nvGrpSpPr>
        <p:grpSpPr bwMode="auto">
          <a:xfrm>
            <a:off x="254000" y="2633663"/>
            <a:ext cx="3159125" cy="2036762"/>
            <a:chOff x="207979" y="2463650"/>
            <a:chExt cx="3158850" cy="2035706"/>
          </a:xfrm>
        </p:grpSpPr>
        <p:graphicFrame>
          <p:nvGraphicFramePr>
            <p:cNvPr id="11267" name="Object 11"/>
            <p:cNvGraphicFramePr>
              <a:graphicFrameLocks noChangeAspect="1"/>
            </p:cNvGraphicFramePr>
            <p:nvPr/>
          </p:nvGraphicFramePr>
          <p:xfrm>
            <a:off x="781663" y="3079710"/>
            <a:ext cx="1809750" cy="1062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9" name="CS ChemDraw Drawing" r:id="rId3" imgW="1206636" imgH="708306" progId="ChemDraw.Document.6.0">
                    <p:embed/>
                  </p:oleObj>
                </mc:Choice>
                <mc:Fallback>
                  <p:oleObj name="CS ChemDraw Drawing" r:id="rId3" imgW="1206636" imgH="708306" progId="ChemDraw.Document.6.0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1663" y="3079710"/>
                          <a:ext cx="1809750" cy="10620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302" name="Group 21"/>
            <p:cNvGrpSpPr>
              <a:grpSpLocks/>
            </p:cNvGrpSpPr>
            <p:nvPr/>
          </p:nvGrpSpPr>
          <p:grpSpPr bwMode="auto">
            <a:xfrm>
              <a:off x="2104863" y="2463650"/>
              <a:ext cx="447558" cy="724546"/>
              <a:chOff x="3296411" y="1156562"/>
              <a:chExt cx="447558" cy="724546"/>
            </a:xfrm>
          </p:grpSpPr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 rot="5400000">
                <a:off x="3131496" y="1378636"/>
                <a:ext cx="725111" cy="280963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326" name="Rectangle 16"/>
              <p:cNvSpPr>
                <a:spLocks noChangeArrowheads="1"/>
              </p:cNvSpPr>
              <p:nvPr/>
            </p:nvSpPr>
            <p:spPr bwMode="auto">
              <a:xfrm>
                <a:off x="3307625" y="1193917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/>
                  <a:t>δ</a:t>
                </a:r>
                <a:r>
                  <a:rPr lang="en-US"/>
                  <a:t>-</a:t>
                </a:r>
              </a:p>
            </p:txBody>
          </p:sp>
          <p:sp>
            <p:nvSpPr>
              <p:cNvPr id="11327" name="Rectangle 15"/>
              <p:cNvSpPr>
                <a:spLocks noChangeArrowheads="1"/>
              </p:cNvSpPr>
              <p:nvPr/>
            </p:nvSpPr>
            <p:spPr bwMode="auto">
              <a:xfrm>
                <a:off x="3296411" y="1501257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</p:grpSp>
        <p:grpSp>
          <p:nvGrpSpPr>
            <p:cNvPr id="11303" name="Group 32"/>
            <p:cNvGrpSpPr>
              <a:grpSpLocks/>
            </p:cNvGrpSpPr>
            <p:nvPr/>
          </p:nvGrpSpPr>
          <p:grpSpPr bwMode="auto">
            <a:xfrm>
              <a:off x="207979" y="3418046"/>
              <a:ext cx="775416" cy="369332"/>
              <a:chOff x="10138034" y="510171"/>
              <a:chExt cx="775416" cy="369332"/>
            </a:xfrm>
          </p:grpSpPr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>
                <a:off x="10155495" y="525234"/>
                <a:ext cx="723837" cy="279255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323" name="Rectangle 25"/>
              <p:cNvSpPr>
                <a:spLocks noChangeArrowheads="1"/>
              </p:cNvSpPr>
              <p:nvPr/>
            </p:nvSpPr>
            <p:spPr bwMode="auto">
              <a:xfrm>
                <a:off x="10138034" y="510171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  <p:sp>
            <p:nvSpPr>
              <p:cNvPr id="11324" name="Rectangle 26"/>
              <p:cNvSpPr>
                <a:spLocks noChangeArrowheads="1"/>
              </p:cNvSpPr>
              <p:nvPr/>
            </p:nvSpPr>
            <p:spPr bwMode="auto">
              <a:xfrm>
                <a:off x="10523600" y="510171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/>
                  <a:t>δ</a:t>
                </a:r>
                <a:r>
                  <a:rPr lang="en-US"/>
                  <a:t>-</a:t>
                </a:r>
              </a:p>
            </p:txBody>
          </p:sp>
        </p:grpSp>
        <p:sp>
          <p:nvSpPr>
            <p:cNvPr id="11304" name="Rectangle 27"/>
            <p:cNvSpPr>
              <a:spLocks noChangeArrowheads="1"/>
            </p:cNvSpPr>
            <p:nvPr/>
          </p:nvSpPr>
          <p:spPr bwMode="auto">
            <a:xfrm>
              <a:off x="2162571" y="3188196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512763" indent="-512763"/>
              <a:r>
                <a:rPr lang="el-GR"/>
                <a:t>δ</a:t>
              </a:r>
              <a:r>
                <a:rPr lang="en-US"/>
                <a:t>-</a:t>
              </a:r>
            </a:p>
          </p:txBody>
        </p:sp>
        <p:sp>
          <p:nvSpPr>
            <p:cNvPr id="11305" name="Rectangle 28"/>
            <p:cNvSpPr>
              <a:spLocks noChangeArrowheads="1"/>
            </p:cNvSpPr>
            <p:nvPr/>
          </p:nvSpPr>
          <p:spPr bwMode="auto">
            <a:xfrm>
              <a:off x="1212012" y="3296682"/>
              <a:ext cx="4475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l-GR"/>
                <a:t>δ</a:t>
              </a:r>
              <a:r>
                <a:rPr lang="en-US"/>
                <a:t>+</a:t>
              </a:r>
            </a:p>
          </p:txBody>
        </p:sp>
        <p:grpSp>
          <p:nvGrpSpPr>
            <p:cNvPr id="11306" name="Group 33"/>
            <p:cNvGrpSpPr>
              <a:grpSpLocks/>
            </p:cNvGrpSpPr>
            <p:nvPr/>
          </p:nvGrpSpPr>
          <p:grpSpPr bwMode="auto">
            <a:xfrm>
              <a:off x="2591413" y="3372862"/>
              <a:ext cx="775416" cy="369332"/>
              <a:chOff x="10138034" y="510171"/>
              <a:chExt cx="775416" cy="369332"/>
            </a:xfrm>
          </p:grpSpPr>
          <p:sp>
            <p:nvSpPr>
              <p:cNvPr id="35" name="Oval 34"/>
              <p:cNvSpPr>
                <a:spLocks noChangeArrowheads="1"/>
              </p:cNvSpPr>
              <p:nvPr/>
            </p:nvSpPr>
            <p:spPr bwMode="auto">
              <a:xfrm>
                <a:off x="10156279" y="524405"/>
                <a:ext cx="723837" cy="280841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320" name="Rectangle 35"/>
              <p:cNvSpPr>
                <a:spLocks noChangeArrowheads="1"/>
              </p:cNvSpPr>
              <p:nvPr/>
            </p:nvSpPr>
            <p:spPr bwMode="auto">
              <a:xfrm>
                <a:off x="10138034" y="510171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  <p:sp>
            <p:nvSpPr>
              <p:cNvPr id="11321" name="Rectangle 36"/>
              <p:cNvSpPr>
                <a:spLocks noChangeArrowheads="1"/>
              </p:cNvSpPr>
              <p:nvPr/>
            </p:nvSpPr>
            <p:spPr bwMode="auto">
              <a:xfrm>
                <a:off x="10523600" y="510171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/>
                  <a:t>δ</a:t>
                </a:r>
                <a:r>
                  <a:rPr lang="en-US"/>
                  <a:t>-</a:t>
                </a:r>
              </a:p>
            </p:txBody>
          </p:sp>
        </p:grpSp>
        <p:grpSp>
          <p:nvGrpSpPr>
            <p:cNvPr id="11307" name="Group 37"/>
            <p:cNvGrpSpPr>
              <a:grpSpLocks/>
            </p:cNvGrpSpPr>
            <p:nvPr/>
          </p:nvGrpSpPr>
          <p:grpSpPr bwMode="auto">
            <a:xfrm>
              <a:off x="1212012" y="3712818"/>
              <a:ext cx="447558" cy="724546"/>
              <a:chOff x="3296411" y="1156562"/>
              <a:chExt cx="447558" cy="724546"/>
            </a:xfrm>
          </p:grpSpPr>
          <p:sp>
            <p:nvSpPr>
              <p:cNvPr id="39" name="Oval 38"/>
              <p:cNvSpPr>
                <a:spLocks noChangeArrowheads="1"/>
              </p:cNvSpPr>
              <p:nvPr/>
            </p:nvSpPr>
            <p:spPr bwMode="auto">
              <a:xfrm rot="5400000">
                <a:off x="3131456" y="1378976"/>
                <a:ext cx="725112" cy="279376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317" name="Rectangle 39"/>
              <p:cNvSpPr>
                <a:spLocks noChangeArrowheads="1"/>
              </p:cNvSpPr>
              <p:nvPr/>
            </p:nvSpPr>
            <p:spPr bwMode="auto">
              <a:xfrm>
                <a:off x="3307625" y="1193917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/>
                  <a:t>δ</a:t>
                </a:r>
                <a:r>
                  <a:rPr lang="en-US"/>
                  <a:t>-</a:t>
                </a:r>
              </a:p>
            </p:txBody>
          </p:sp>
          <p:sp>
            <p:nvSpPr>
              <p:cNvPr id="11318" name="Rectangle 40"/>
              <p:cNvSpPr>
                <a:spLocks noChangeArrowheads="1"/>
              </p:cNvSpPr>
              <p:nvPr/>
            </p:nvSpPr>
            <p:spPr bwMode="auto">
              <a:xfrm>
                <a:off x="3296411" y="1501257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</p:grpSp>
        <p:grpSp>
          <p:nvGrpSpPr>
            <p:cNvPr id="11308" name="Group 45"/>
            <p:cNvGrpSpPr>
              <a:grpSpLocks/>
            </p:cNvGrpSpPr>
            <p:nvPr/>
          </p:nvGrpSpPr>
          <p:grpSpPr bwMode="auto">
            <a:xfrm>
              <a:off x="1223226" y="2572136"/>
              <a:ext cx="451842" cy="724546"/>
              <a:chOff x="-2373632" y="920743"/>
              <a:chExt cx="451842" cy="724546"/>
            </a:xfrm>
          </p:grpSpPr>
          <p:sp>
            <p:nvSpPr>
              <p:cNvPr id="43" name="Oval 42"/>
              <p:cNvSpPr>
                <a:spLocks noChangeArrowheads="1"/>
              </p:cNvSpPr>
              <p:nvPr/>
            </p:nvSpPr>
            <p:spPr bwMode="auto">
              <a:xfrm rot="5400000">
                <a:off x="-2533927" y="1143019"/>
                <a:ext cx="725111" cy="279376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314" name="Rectangle 43"/>
              <p:cNvSpPr>
                <a:spLocks noChangeArrowheads="1"/>
              </p:cNvSpPr>
              <p:nvPr/>
            </p:nvSpPr>
            <p:spPr bwMode="auto">
              <a:xfrm>
                <a:off x="-2373632" y="1273098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/>
                  <a:t>δ</a:t>
                </a:r>
                <a:r>
                  <a:rPr lang="en-US"/>
                  <a:t>-</a:t>
                </a:r>
              </a:p>
            </p:txBody>
          </p:sp>
          <p:sp>
            <p:nvSpPr>
              <p:cNvPr id="11315" name="Rectangle 44"/>
              <p:cNvSpPr>
                <a:spLocks noChangeArrowheads="1"/>
              </p:cNvSpPr>
              <p:nvPr/>
            </p:nvSpPr>
            <p:spPr bwMode="auto">
              <a:xfrm>
                <a:off x="-2369348" y="955478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</p:grpSp>
        <p:grpSp>
          <p:nvGrpSpPr>
            <p:cNvPr id="11309" name="Group 46"/>
            <p:cNvGrpSpPr>
              <a:grpSpLocks/>
            </p:cNvGrpSpPr>
            <p:nvPr/>
          </p:nvGrpSpPr>
          <p:grpSpPr bwMode="auto">
            <a:xfrm>
              <a:off x="2131575" y="3774810"/>
              <a:ext cx="451842" cy="724546"/>
              <a:chOff x="-2373632" y="920743"/>
              <a:chExt cx="451842" cy="724546"/>
            </a:xfrm>
          </p:grpSpPr>
          <p:sp>
            <p:nvSpPr>
              <p:cNvPr id="48" name="Oval 47"/>
              <p:cNvSpPr>
                <a:spLocks noChangeArrowheads="1"/>
              </p:cNvSpPr>
              <p:nvPr/>
            </p:nvSpPr>
            <p:spPr bwMode="auto">
              <a:xfrm rot="5400000">
                <a:off x="-2534305" y="1143046"/>
                <a:ext cx="725111" cy="279376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311" name="Rectangle 48"/>
              <p:cNvSpPr>
                <a:spLocks noChangeArrowheads="1"/>
              </p:cNvSpPr>
              <p:nvPr/>
            </p:nvSpPr>
            <p:spPr bwMode="auto">
              <a:xfrm>
                <a:off x="-2373632" y="1273098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 dirty="0"/>
                  <a:t>δ</a:t>
                </a:r>
                <a:r>
                  <a:rPr lang="en-US" dirty="0"/>
                  <a:t>-</a:t>
                </a:r>
              </a:p>
            </p:txBody>
          </p:sp>
          <p:sp>
            <p:nvSpPr>
              <p:cNvPr id="11312" name="Rectangle 49"/>
              <p:cNvSpPr>
                <a:spLocks noChangeArrowheads="1"/>
              </p:cNvSpPr>
              <p:nvPr/>
            </p:nvSpPr>
            <p:spPr bwMode="auto">
              <a:xfrm>
                <a:off x="-2369348" y="955478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</p:grpSp>
      </p:grpSp>
      <p:grpSp>
        <p:nvGrpSpPr>
          <p:cNvPr id="11275" name="Group 80"/>
          <p:cNvGrpSpPr>
            <a:grpSpLocks/>
          </p:cNvGrpSpPr>
          <p:nvPr/>
        </p:nvGrpSpPr>
        <p:grpSpPr bwMode="auto">
          <a:xfrm>
            <a:off x="4556125" y="2592388"/>
            <a:ext cx="4375150" cy="2197100"/>
            <a:chOff x="4510196" y="2422135"/>
            <a:chExt cx="4374171" cy="2196545"/>
          </a:xfrm>
        </p:grpSpPr>
        <p:graphicFrame>
          <p:nvGraphicFramePr>
            <p:cNvPr id="11266" name="Object 13"/>
            <p:cNvGraphicFramePr>
              <a:graphicFrameLocks noChangeAspect="1"/>
            </p:cNvGraphicFramePr>
            <p:nvPr/>
          </p:nvGraphicFramePr>
          <p:xfrm>
            <a:off x="5265738" y="2979738"/>
            <a:ext cx="2843213" cy="1343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80" name="CS ChemDraw Drawing" r:id="rId5" imgW="1903083" imgH="898879" progId="ChemDraw.Document.6.0">
                    <p:embed/>
                  </p:oleObj>
                </mc:Choice>
                <mc:Fallback>
                  <p:oleObj name="CS ChemDraw Drawing" r:id="rId5" imgW="1903083" imgH="898879" progId="ChemDraw.Document.6.0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65738" y="2979738"/>
                          <a:ext cx="2843213" cy="1343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76" name="Rectangle 30"/>
            <p:cNvSpPr>
              <a:spLocks noChangeArrowheads="1"/>
            </p:cNvSpPr>
            <p:nvPr/>
          </p:nvSpPr>
          <p:spPr bwMode="auto">
            <a:xfrm>
              <a:off x="5420718" y="3219192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512763" indent="-512763"/>
              <a:r>
                <a:rPr lang="el-GR"/>
                <a:t>δ</a:t>
              </a:r>
              <a:r>
                <a:rPr lang="en-US"/>
                <a:t>-</a:t>
              </a:r>
            </a:p>
          </p:txBody>
        </p:sp>
        <p:sp>
          <p:nvSpPr>
            <p:cNvPr id="11277" name="Rectangle 31"/>
            <p:cNvSpPr>
              <a:spLocks noChangeArrowheads="1"/>
            </p:cNvSpPr>
            <p:nvPr/>
          </p:nvSpPr>
          <p:spPr bwMode="auto">
            <a:xfrm>
              <a:off x="7672607" y="3189506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512763" indent="-512763"/>
              <a:r>
                <a:rPr lang="el-GR"/>
                <a:t>δ</a:t>
              </a:r>
              <a:r>
                <a:rPr lang="en-US"/>
                <a:t>-</a:t>
              </a:r>
            </a:p>
          </p:txBody>
        </p:sp>
        <p:grpSp>
          <p:nvGrpSpPr>
            <p:cNvPr id="11278" name="Group 50"/>
            <p:cNvGrpSpPr>
              <a:grpSpLocks/>
            </p:cNvGrpSpPr>
            <p:nvPr/>
          </p:nvGrpSpPr>
          <p:grpSpPr bwMode="auto">
            <a:xfrm>
              <a:off x="5358726" y="3865718"/>
              <a:ext cx="451842" cy="724546"/>
              <a:chOff x="-2373632" y="920743"/>
              <a:chExt cx="451842" cy="724546"/>
            </a:xfrm>
          </p:grpSpPr>
          <p:sp>
            <p:nvSpPr>
              <p:cNvPr id="52" name="Oval 51"/>
              <p:cNvSpPr>
                <a:spLocks noChangeArrowheads="1"/>
              </p:cNvSpPr>
              <p:nvPr/>
            </p:nvSpPr>
            <p:spPr bwMode="auto">
              <a:xfrm rot="5400000">
                <a:off x="-2533331" y="1143610"/>
                <a:ext cx="723717" cy="279338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300" name="Rectangle 52"/>
              <p:cNvSpPr>
                <a:spLocks noChangeArrowheads="1"/>
              </p:cNvSpPr>
              <p:nvPr/>
            </p:nvSpPr>
            <p:spPr bwMode="auto">
              <a:xfrm>
                <a:off x="-2373632" y="1273098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/>
                  <a:t>δ</a:t>
                </a:r>
                <a:r>
                  <a:rPr lang="en-US"/>
                  <a:t>-</a:t>
                </a:r>
              </a:p>
            </p:txBody>
          </p:sp>
          <p:sp>
            <p:nvSpPr>
              <p:cNvPr id="11301" name="Rectangle 53"/>
              <p:cNvSpPr>
                <a:spLocks noChangeArrowheads="1"/>
              </p:cNvSpPr>
              <p:nvPr/>
            </p:nvSpPr>
            <p:spPr bwMode="auto">
              <a:xfrm>
                <a:off x="-2369348" y="955478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</p:grpSp>
        <p:grpSp>
          <p:nvGrpSpPr>
            <p:cNvPr id="11279" name="Group 54"/>
            <p:cNvGrpSpPr>
              <a:grpSpLocks/>
            </p:cNvGrpSpPr>
            <p:nvPr/>
          </p:nvGrpSpPr>
          <p:grpSpPr bwMode="auto">
            <a:xfrm>
              <a:off x="7634352" y="3894134"/>
              <a:ext cx="451842" cy="724546"/>
              <a:chOff x="-2373632" y="920743"/>
              <a:chExt cx="451842" cy="724546"/>
            </a:xfrm>
          </p:grpSpPr>
          <p:sp>
            <p:nvSpPr>
              <p:cNvPr id="56" name="Oval 55"/>
              <p:cNvSpPr>
                <a:spLocks noChangeArrowheads="1"/>
              </p:cNvSpPr>
              <p:nvPr/>
            </p:nvSpPr>
            <p:spPr bwMode="auto">
              <a:xfrm rot="5400000">
                <a:off x="-2534577" y="1142174"/>
                <a:ext cx="725305" cy="280924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297" name="Rectangle 56"/>
              <p:cNvSpPr>
                <a:spLocks noChangeArrowheads="1"/>
              </p:cNvSpPr>
              <p:nvPr/>
            </p:nvSpPr>
            <p:spPr bwMode="auto">
              <a:xfrm>
                <a:off x="-2373632" y="1273098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/>
                  <a:t>δ</a:t>
                </a:r>
                <a:r>
                  <a:rPr lang="en-US"/>
                  <a:t>-</a:t>
                </a:r>
              </a:p>
            </p:txBody>
          </p:sp>
          <p:sp>
            <p:nvSpPr>
              <p:cNvPr id="11298" name="Rectangle 57"/>
              <p:cNvSpPr>
                <a:spLocks noChangeArrowheads="1"/>
              </p:cNvSpPr>
              <p:nvPr/>
            </p:nvSpPr>
            <p:spPr bwMode="auto">
              <a:xfrm>
                <a:off x="-2369348" y="955478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</p:grpSp>
        <p:grpSp>
          <p:nvGrpSpPr>
            <p:cNvPr id="11280" name="Group 58"/>
            <p:cNvGrpSpPr>
              <a:grpSpLocks/>
            </p:cNvGrpSpPr>
            <p:nvPr/>
          </p:nvGrpSpPr>
          <p:grpSpPr bwMode="auto">
            <a:xfrm>
              <a:off x="8108951" y="3403858"/>
              <a:ext cx="775416" cy="369332"/>
              <a:chOff x="10138034" y="510171"/>
              <a:chExt cx="775416" cy="369332"/>
            </a:xfrm>
          </p:grpSpPr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10154795" y="525146"/>
                <a:ext cx="725325" cy="279330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294" name="Rectangle 60"/>
              <p:cNvSpPr>
                <a:spLocks noChangeArrowheads="1"/>
              </p:cNvSpPr>
              <p:nvPr/>
            </p:nvSpPr>
            <p:spPr bwMode="auto">
              <a:xfrm>
                <a:off x="10138034" y="510171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  <p:sp>
            <p:nvSpPr>
              <p:cNvPr id="11295" name="Rectangle 61"/>
              <p:cNvSpPr>
                <a:spLocks noChangeArrowheads="1"/>
              </p:cNvSpPr>
              <p:nvPr/>
            </p:nvSpPr>
            <p:spPr bwMode="auto">
              <a:xfrm>
                <a:off x="10523600" y="510171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/>
                  <a:t>δ</a:t>
                </a:r>
                <a:r>
                  <a:rPr lang="en-US"/>
                  <a:t>-</a:t>
                </a:r>
              </a:p>
            </p:txBody>
          </p:sp>
        </p:grpSp>
        <p:grpSp>
          <p:nvGrpSpPr>
            <p:cNvPr id="11281" name="Group 66"/>
            <p:cNvGrpSpPr>
              <a:grpSpLocks/>
            </p:cNvGrpSpPr>
            <p:nvPr/>
          </p:nvGrpSpPr>
          <p:grpSpPr bwMode="auto">
            <a:xfrm>
              <a:off x="5363010" y="2525642"/>
              <a:ext cx="447558" cy="724546"/>
              <a:chOff x="3296411" y="1156562"/>
              <a:chExt cx="447558" cy="724546"/>
            </a:xfrm>
          </p:grpSpPr>
          <p:sp>
            <p:nvSpPr>
              <p:cNvPr id="68" name="Oval 67"/>
              <p:cNvSpPr>
                <a:spLocks noChangeArrowheads="1"/>
              </p:cNvSpPr>
              <p:nvPr/>
            </p:nvSpPr>
            <p:spPr bwMode="auto">
              <a:xfrm rot="5400000">
                <a:off x="3130842" y="1378406"/>
                <a:ext cx="725305" cy="280924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291" name="Rectangle 68"/>
              <p:cNvSpPr>
                <a:spLocks noChangeArrowheads="1"/>
              </p:cNvSpPr>
              <p:nvPr/>
            </p:nvSpPr>
            <p:spPr bwMode="auto">
              <a:xfrm>
                <a:off x="3307625" y="1193917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/>
                  <a:t>δ</a:t>
                </a:r>
                <a:r>
                  <a:rPr lang="en-US"/>
                  <a:t>-</a:t>
                </a:r>
              </a:p>
            </p:txBody>
          </p:sp>
          <p:sp>
            <p:nvSpPr>
              <p:cNvPr id="11292" name="Rectangle 69"/>
              <p:cNvSpPr>
                <a:spLocks noChangeArrowheads="1"/>
              </p:cNvSpPr>
              <p:nvPr/>
            </p:nvSpPr>
            <p:spPr bwMode="auto">
              <a:xfrm>
                <a:off x="3296411" y="1501257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</p:grpSp>
        <p:grpSp>
          <p:nvGrpSpPr>
            <p:cNvPr id="11282" name="Group 70"/>
            <p:cNvGrpSpPr>
              <a:grpSpLocks/>
            </p:cNvGrpSpPr>
            <p:nvPr/>
          </p:nvGrpSpPr>
          <p:grpSpPr bwMode="auto">
            <a:xfrm>
              <a:off x="7678867" y="2422135"/>
              <a:ext cx="447558" cy="724546"/>
              <a:chOff x="3296411" y="1156562"/>
              <a:chExt cx="447558" cy="724546"/>
            </a:xfrm>
          </p:grpSpPr>
          <p:sp>
            <p:nvSpPr>
              <p:cNvPr id="72" name="Oval 71"/>
              <p:cNvSpPr>
                <a:spLocks noChangeArrowheads="1"/>
              </p:cNvSpPr>
              <p:nvPr/>
            </p:nvSpPr>
            <p:spPr bwMode="auto">
              <a:xfrm rot="5400000">
                <a:off x="3130629" y="1378752"/>
                <a:ext cx="725304" cy="280925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288" name="Rectangle 72"/>
              <p:cNvSpPr>
                <a:spLocks noChangeArrowheads="1"/>
              </p:cNvSpPr>
              <p:nvPr/>
            </p:nvSpPr>
            <p:spPr bwMode="auto">
              <a:xfrm>
                <a:off x="3307625" y="1193917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/>
                  <a:t>δ</a:t>
                </a:r>
                <a:r>
                  <a:rPr lang="en-US"/>
                  <a:t>-</a:t>
                </a:r>
              </a:p>
            </p:txBody>
          </p:sp>
          <p:sp>
            <p:nvSpPr>
              <p:cNvPr id="11289" name="Rectangle 73"/>
              <p:cNvSpPr>
                <a:spLocks noChangeArrowheads="1"/>
              </p:cNvSpPr>
              <p:nvPr/>
            </p:nvSpPr>
            <p:spPr bwMode="auto">
              <a:xfrm>
                <a:off x="3296411" y="1501257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</p:grpSp>
        <p:grpSp>
          <p:nvGrpSpPr>
            <p:cNvPr id="11283" name="Group 78"/>
            <p:cNvGrpSpPr>
              <a:grpSpLocks/>
            </p:cNvGrpSpPr>
            <p:nvPr/>
          </p:nvGrpSpPr>
          <p:grpSpPr bwMode="auto">
            <a:xfrm>
              <a:off x="4510196" y="3389825"/>
              <a:ext cx="755542" cy="397398"/>
              <a:chOff x="-2480837" y="2024737"/>
              <a:chExt cx="755542" cy="397398"/>
            </a:xfrm>
          </p:grpSpPr>
          <p:sp>
            <p:nvSpPr>
              <p:cNvPr id="76" name="Oval 75"/>
              <p:cNvSpPr>
                <a:spLocks noChangeArrowheads="1"/>
              </p:cNvSpPr>
              <p:nvPr/>
            </p:nvSpPr>
            <p:spPr bwMode="auto">
              <a:xfrm>
                <a:off x="-2480837" y="2068028"/>
                <a:ext cx="723738" cy="279330"/>
              </a:xfrm>
              <a:prstGeom prst="ellipse">
                <a:avLst/>
              </a:prstGeom>
              <a:gradFill rotWithShape="1">
                <a:gsLst>
                  <a:gs pos="0">
                    <a:srgbClr val="D1590C"/>
                  </a:gs>
                  <a:gs pos="100000">
                    <a:srgbClr val="FFAC91"/>
                  </a:gs>
                </a:gsLst>
                <a:lin ang="16200000"/>
              </a:gradFill>
              <a:ln w="9525">
                <a:solidFill>
                  <a:srgbClr val="B95B1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1285" name="Rectangle 76"/>
              <p:cNvSpPr>
                <a:spLocks noChangeArrowheads="1"/>
              </p:cNvSpPr>
              <p:nvPr/>
            </p:nvSpPr>
            <p:spPr bwMode="auto">
              <a:xfrm>
                <a:off x="-2172853" y="2052803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l-GR"/>
                  <a:t>δ</a:t>
                </a:r>
                <a:r>
                  <a:rPr lang="en-US"/>
                  <a:t>+</a:t>
                </a:r>
              </a:p>
            </p:txBody>
          </p:sp>
          <p:sp>
            <p:nvSpPr>
              <p:cNvPr id="11286" name="Rectangle 77"/>
              <p:cNvSpPr>
                <a:spLocks noChangeArrowheads="1"/>
              </p:cNvSpPr>
              <p:nvPr/>
            </p:nvSpPr>
            <p:spPr bwMode="auto">
              <a:xfrm>
                <a:off x="-2462650" y="2024737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512763" indent="-512763"/>
                <a:r>
                  <a:rPr lang="el-GR"/>
                  <a:t>δ</a:t>
                </a:r>
                <a:r>
                  <a:rPr lang="en-US"/>
                  <a:t>-</a:t>
                </a:r>
              </a:p>
            </p:txBody>
          </p:sp>
        </p:grpSp>
      </p:grp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70" name="Footer Placeholder 6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7.8 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l-GR" sz="4000" dirty="0" smtClean="0"/>
              <a:t>έναντι</a:t>
            </a:r>
            <a:r>
              <a:rPr lang="en-US" sz="4000" dirty="0" smtClean="0"/>
              <a:t> </a:t>
            </a:r>
            <a:r>
              <a:rPr lang="en-US" sz="4000" dirty="0"/>
              <a:t>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n-US" sz="4000" dirty="0" smtClean="0"/>
              <a:t>(</a:t>
            </a:r>
            <a:r>
              <a:rPr lang="el-GR" sz="4000" dirty="0" smtClean="0"/>
              <a:t>ο διαλύτης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73733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879975"/>
          </a:xfrm>
        </p:spPr>
        <p:txBody>
          <a:bodyPr/>
          <a:lstStyle/>
          <a:p>
            <a:pPr eaLnBrk="1" hangingPunct="1"/>
            <a:r>
              <a:rPr lang="el-GR" sz="2600" dirty="0" smtClean="0"/>
              <a:t>Για την προώθηση ειδικά του</a:t>
            </a:r>
            <a:r>
              <a:rPr lang="en-US" sz="2600" dirty="0" smtClean="0"/>
              <a:t> </a:t>
            </a:r>
            <a:r>
              <a:rPr lang="en-US" sz="2600" dirty="0"/>
              <a:t>S</a:t>
            </a:r>
            <a:r>
              <a:rPr lang="en-US" sz="2600" baseline="-25000" dirty="0"/>
              <a:t>N</a:t>
            </a:r>
            <a:r>
              <a:rPr lang="en-US" sz="2600" dirty="0"/>
              <a:t>2, </a:t>
            </a:r>
            <a:r>
              <a:rPr lang="el-GR" sz="2600" dirty="0" smtClean="0"/>
              <a:t>ποιον ρόλο θα έπρεπε να παίζει ο διαλύτης; </a:t>
            </a:r>
            <a:r>
              <a:rPr lang="en-US" sz="2600" dirty="0" smtClean="0"/>
              <a:t>   </a:t>
            </a:r>
            <a:endParaRPr lang="en-US" sz="2600" dirty="0"/>
          </a:p>
          <a:p>
            <a:pPr lvl="1" eaLnBrk="1" hangingPunct="1"/>
            <a:r>
              <a:rPr lang="el-GR" dirty="0" smtClean="0"/>
              <a:t>Ο διαλύτης θα έπρεπε να διευκολύνει την πρόσκρουση μεταξύ του </a:t>
            </a:r>
            <a:r>
              <a:rPr lang="el-GR" dirty="0" err="1" smtClean="0"/>
              <a:t>πυρηνόφιλου</a:t>
            </a:r>
            <a:r>
              <a:rPr lang="el-GR" dirty="0" smtClean="0"/>
              <a:t> και του </a:t>
            </a:r>
            <a:r>
              <a:rPr lang="el-GR" dirty="0" err="1" smtClean="0"/>
              <a:t>ηλεκτρονιόφιλου</a:t>
            </a:r>
            <a:r>
              <a:rPr lang="en-US" dirty="0" smtClean="0"/>
              <a:t>.</a:t>
            </a:r>
            <a:endParaRPr lang="en-US" dirty="0"/>
          </a:p>
          <a:p>
            <a:pPr lvl="1" eaLnBrk="1" hangingPunct="1"/>
            <a:r>
              <a:rPr lang="el-GR" dirty="0" smtClean="0"/>
              <a:t>Είναι πιθανό ο διαλύτης να μπορεί να παρεμβάλλεται σε αυτή την πρόσκρουση-κλειδί; </a:t>
            </a:r>
          </a:p>
          <a:p>
            <a:pPr lvl="1" eaLnBrk="1" hangingPunct="1"/>
            <a:endParaRPr lang="el-GR" dirty="0" smtClean="0"/>
          </a:p>
          <a:p>
            <a:pPr lvl="1" eaLnBrk="1" hangingPunct="1"/>
            <a:endParaRPr lang="el-GR" dirty="0" smtClean="0"/>
          </a:p>
          <a:p>
            <a:pPr lvl="1" eaLnBrk="1" hangingPunct="1"/>
            <a:endParaRPr lang="el-GR" dirty="0" smtClean="0"/>
          </a:p>
          <a:p>
            <a:pPr lvl="1" eaLnBrk="1" hangingPunct="1"/>
            <a:r>
              <a:rPr lang="el-GR" dirty="0" smtClean="0"/>
              <a:t>Τι είδους διαλύτη θα επιλέγατε για να επιτύχετε αυτόν τον ρόλο;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ID193_unfg07_017_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56717" b="74638"/>
          <a:stretch/>
        </p:blipFill>
        <p:spPr>
          <a:xfrm>
            <a:off x="2254033" y="3672000"/>
            <a:ext cx="4628110" cy="1158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7.8 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l-GR" sz="4000" dirty="0" smtClean="0"/>
              <a:t>έναντι</a:t>
            </a:r>
            <a:r>
              <a:rPr lang="en-US" sz="4000" dirty="0" smtClean="0"/>
              <a:t> </a:t>
            </a:r>
            <a:r>
              <a:rPr lang="en-US" sz="4000" dirty="0"/>
              <a:t>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n-US" sz="4000" dirty="0" smtClean="0"/>
              <a:t>(</a:t>
            </a:r>
            <a:r>
              <a:rPr lang="el-GR" sz="4000" dirty="0" smtClean="0"/>
              <a:t>ο διαλύτης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74757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28700"/>
            <a:ext cx="8480425" cy="4879975"/>
          </a:xfrm>
        </p:spPr>
        <p:txBody>
          <a:bodyPr/>
          <a:lstStyle/>
          <a:p>
            <a:pPr eaLnBrk="1" hangingPunct="1"/>
            <a:r>
              <a:rPr lang="el-GR" dirty="0" smtClean="0"/>
              <a:t>Ο μηχανισμός αυτός θα ήταν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baseline="-25000" dirty="0"/>
              <a:t>N</a:t>
            </a:r>
            <a:r>
              <a:rPr lang="en-US" dirty="0"/>
              <a:t>1 </a:t>
            </a:r>
            <a:r>
              <a:rPr lang="el-GR" dirty="0" smtClean="0"/>
              <a:t>ή</a:t>
            </a:r>
            <a:r>
              <a:rPr lang="en-US" dirty="0" smtClean="0"/>
              <a:t> 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;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 smtClean="0"/>
              <a:t>Τι κοινό έχουν οι υπογραμμισμένοι με κόκκινο διαλύτες που να τους καθιστά καλύτερους από τους άλλους;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ID208_fg07_02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03" y="2972160"/>
            <a:ext cx="7198194" cy="1453940"/>
          </a:xfrm>
          <a:prstGeom prst="rect">
            <a:avLst/>
          </a:prstGeom>
        </p:spPr>
      </p:pic>
      <p:pic>
        <p:nvPicPr>
          <p:cNvPr id="3" name="Picture 2" descr="c07s167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69"/>
          <a:stretch/>
        </p:blipFill>
        <p:spPr>
          <a:xfrm>
            <a:off x="1178233" y="1770477"/>
            <a:ext cx="6407388" cy="467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7.8 </a:t>
            </a:r>
            <a:r>
              <a:rPr lang="el-GR" sz="4000" dirty="0" smtClean="0"/>
              <a:t>Ενίσχυση του</a:t>
            </a:r>
            <a:r>
              <a:rPr lang="en-US" sz="4000" dirty="0" smtClean="0"/>
              <a:t> </a:t>
            </a:r>
            <a:r>
              <a:rPr lang="en-US" sz="4000" dirty="0"/>
              <a:t>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n-US" sz="4000" dirty="0" smtClean="0"/>
              <a:t>(</a:t>
            </a:r>
            <a:r>
              <a:rPr lang="el-GR" sz="4000" dirty="0" smtClean="0"/>
              <a:t>ο διαλύτης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75781" name="Content Placeholder 2"/>
          <p:cNvSpPr>
            <a:spLocks noGrp="1"/>
          </p:cNvSpPr>
          <p:nvPr>
            <p:ph sz="half" idx="1"/>
          </p:nvPr>
        </p:nvSpPr>
        <p:spPr>
          <a:xfrm>
            <a:off x="69850" y="1433513"/>
            <a:ext cx="4519613" cy="4422775"/>
          </a:xfrm>
        </p:spPr>
        <p:txBody>
          <a:bodyPr/>
          <a:lstStyle/>
          <a:p>
            <a:pPr eaLnBrk="1" hangingPunct="1"/>
            <a:r>
              <a:rPr lang="el-GR" sz="2500" dirty="0" smtClean="0"/>
              <a:t>Για να ενισχύσετε έναν</a:t>
            </a:r>
            <a:r>
              <a:rPr lang="en-US" sz="2500" dirty="0" smtClean="0"/>
              <a:t> </a:t>
            </a:r>
            <a:r>
              <a:rPr lang="en-US" sz="2500" dirty="0"/>
              <a:t>S</a:t>
            </a:r>
            <a:r>
              <a:rPr lang="en-US" sz="2500" baseline="-25000" dirty="0"/>
              <a:t>N</a:t>
            </a:r>
            <a:r>
              <a:rPr lang="en-US" sz="2500" dirty="0"/>
              <a:t>2, </a:t>
            </a:r>
            <a:r>
              <a:rPr lang="el-GR" sz="2500" dirty="0" smtClean="0"/>
              <a:t>χρησιμοποιήστε έναν πολικό, </a:t>
            </a:r>
            <a:r>
              <a:rPr lang="el-GR" sz="2500" dirty="0" err="1" smtClean="0"/>
              <a:t>απρωτικό</a:t>
            </a:r>
            <a:r>
              <a:rPr lang="el-GR" sz="2500" dirty="0" smtClean="0"/>
              <a:t> διαλύτη όπως το</a:t>
            </a:r>
            <a:r>
              <a:rPr lang="en-US" sz="2500" dirty="0" smtClean="0"/>
              <a:t> </a:t>
            </a:r>
            <a:r>
              <a:rPr lang="en-US" sz="2500" dirty="0"/>
              <a:t>DMSO </a:t>
            </a:r>
            <a:r>
              <a:rPr lang="el-GR" sz="2500" dirty="0" smtClean="0"/>
              <a:t>ή το </a:t>
            </a:r>
            <a:r>
              <a:rPr lang="el-GR" sz="2500" dirty="0" err="1" smtClean="0"/>
              <a:t>ακετονιτρίλιο</a:t>
            </a:r>
            <a:endParaRPr lang="en-US" sz="2500" dirty="0"/>
          </a:p>
          <a:p>
            <a:pPr eaLnBrk="1" hangingPunct="1"/>
            <a:r>
              <a:rPr lang="el-GR" sz="2500" dirty="0" smtClean="0"/>
              <a:t>Οι πολικοί </a:t>
            </a:r>
            <a:r>
              <a:rPr lang="el-GR" sz="2500" dirty="0" err="1" smtClean="0"/>
              <a:t>απρωτικοί</a:t>
            </a:r>
            <a:r>
              <a:rPr lang="el-GR" sz="2500" dirty="0" smtClean="0"/>
              <a:t> διαλύτες μπορούν να σταθεροποιούν το αντισταθμιστικό ιόν του </a:t>
            </a:r>
            <a:r>
              <a:rPr lang="el-GR" sz="2500" dirty="0" err="1" smtClean="0"/>
              <a:t>πυρηνόφιλου</a:t>
            </a:r>
            <a:r>
              <a:rPr lang="el-GR" sz="2500" dirty="0" smtClean="0"/>
              <a:t> αφήνοντας το </a:t>
            </a:r>
            <a:r>
              <a:rPr lang="el-GR" sz="2500" dirty="0" err="1" smtClean="0"/>
              <a:t>πυρηνόφιλο</a:t>
            </a:r>
            <a:r>
              <a:rPr lang="el-GR" sz="2500" dirty="0" smtClean="0"/>
              <a:t> κατά βάση γυμνό και έτοιμο να προσβάλει το </a:t>
            </a:r>
            <a:r>
              <a:rPr lang="el-GR" sz="2500" dirty="0" err="1" smtClean="0"/>
              <a:t>ηλεκτρονιόφιλο</a:t>
            </a:r>
            <a:endParaRPr lang="en-US" sz="2500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sp>
        <p:nvSpPr>
          <p:cNvPr id="75785" name="Content Placeholder 2"/>
          <p:cNvSpPr>
            <a:spLocks noGrp="1"/>
          </p:cNvSpPr>
          <p:nvPr>
            <p:ph sz="half" idx="1"/>
          </p:nvPr>
        </p:nvSpPr>
        <p:spPr>
          <a:xfrm>
            <a:off x="7095744" y="2999232"/>
            <a:ext cx="2048256" cy="1335024"/>
          </a:xfrm>
        </p:spPr>
        <p:txBody>
          <a:bodyPr/>
          <a:lstStyle/>
          <a:p>
            <a:pPr eaLnBrk="1" hangingPunct="1">
              <a:buFont typeface="Arial" pitchFamily="1" charset="0"/>
              <a:buNone/>
            </a:pPr>
            <a:r>
              <a:rPr lang="el-GR" dirty="0" smtClean="0"/>
              <a:t>Έτοιμο να</a:t>
            </a:r>
          </a:p>
          <a:p>
            <a:pPr eaLnBrk="1" hangingPunct="1">
              <a:buFont typeface="Arial" pitchFamily="1" charset="0"/>
              <a:buNone/>
            </a:pPr>
            <a:r>
              <a:rPr lang="el-GR" dirty="0" smtClean="0"/>
              <a:t> προσβάλει!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174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3"/>
          <a:stretch/>
        </p:blipFill>
        <p:spPr>
          <a:xfrm>
            <a:off x="5056277" y="1444799"/>
            <a:ext cx="3514265" cy="1259521"/>
          </a:xfrm>
          <a:prstGeom prst="rect">
            <a:avLst/>
          </a:prstGeom>
        </p:spPr>
      </p:pic>
      <p:pic>
        <p:nvPicPr>
          <p:cNvPr id="3" name="Picture 2" descr="c07s176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8" t="29075" r="16796" b="45484"/>
          <a:stretch/>
        </p:blipFill>
        <p:spPr>
          <a:xfrm>
            <a:off x="7430106" y="4147200"/>
            <a:ext cx="1071319" cy="1045440"/>
          </a:xfrm>
          <a:prstGeom prst="rect">
            <a:avLst/>
          </a:prstGeom>
        </p:spPr>
      </p:pic>
      <p:pic>
        <p:nvPicPr>
          <p:cNvPr id="14" name="Picture 13" descr="c07s176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1865" r="54214" b="27383"/>
          <a:stretch/>
        </p:blipFill>
        <p:spPr>
          <a:xfrm>
            <a:off x="4656776" y="3084480"/>
            <a:ext cx="2220393" cy="241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7.8 </a:t>
            </a:r>
            <a:r>
              <a:rPr lang="el-GR" sz="4000" dirty="0" smtClean="0"/>
              <a:t>Ενίσχυση του</a:t>
            </a:r>
            <a:r>
              <a:rPr lang="en-US" sz="4000" dirty="0" smtClean="0"/>
              <a:t> </a:t>
            </a:r>
            <a:r>
              <a:rPr lang="en-US" sz="4000" dirty="0"/>
              <a:t>S</a:t>
            </a:r>
            <a:r>
              <a:rPr lang="en-US" sz="4000" baseline="-25000" dirty="0"/>
              <a:t>N</a:t>
            </a:r>
            <a:r>
              <a:rPr lang="en-US" sz="4000" dirty="0"/>
              <a:t>2 </a:t>
            </a:r>
            <a:r>
              <a:rPr lang="en-US" sz="4000" dirty="0" smtClean="0"/>
              <a:t>(</a:t>
            </a:r>
            <a:r>
              <a:rPr lang="el-GR" sz="4000" dirty="0" smtClean="0"/>
              <a:t>ο διαλύτης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76805" name="Content Placeholder 2"/>
          <p:cNvSpPr>
            <a:spLocks noGrp="1"/>
          </p:cNvSpPr>
          <p:nvPr>
            <p:ph sz="half" idx="1"/>
          </p:nvPr>
        </p:nvSpPr>
        <p:spPr>
          <a:xfrm>
            <a:off x="114300" y="1238250"/>
            <a:ext cx="4029075" cy="4421188"/>
          </a:xfrm>
        </p:spPr>
        <p:txBody>
          <a:bodyPr/>
          <a:lstStyle/>
          <a:p>
            <a:pPr eaLnBrk="1" hangingPunct="1"/>
            <a:r>
              <a:rPr lang="el-GR" sz="2500" dirty="0" smtClean="0"/>
              <a:t>Λόγω μη αποτελεσματικής </a:t>
            </a:r>
            <a:r>
              <a:rPr lang="el-GR" sz="2500" dirty="0" err="1" smtClean="0"/>
              <a:t>επιδιαλύτωσης</a:t>
            </a:r>
            <a:r>
              <a:rPr lang="el-GR" sz="2500" dirty="0" smtClean="0"/>
              <a:t> του </a:t>
            </a:r>
            <a:r>
              <a:rPr lang="el-GR" sz="2500" dirty="0" err="1" smtClean="0"/>
              <a:t>πυρηνόφιλου</a:t>
            </a:r>
            <a:r>
              <a:rPr lang="el-GR" sz="2500" dirty="0" smtClean="0"/>
              <a:t>, από έναν</a:t>
            </a:r>
          </a:p>
          <a:p>
            <a:pPr eaLnBrk="1" hangingPunct="1">
              <a:buNone/>
            </a:pPr>
            <a:r>
              <a:rPr lang="el-GR" sz="2500" dirty="0" smtClean="0"/>
              <a:t>     πολικό, </a:t>
            </a:r>
            <a:r>
              <a:rPr lang="el-GR" sz="2500" dirty="0" err="1" smtClean="0"/>
              <a:t>απρωτικό</a:t>
            </a:r>
            <a:r>
              <a:rPr lang="el-GR" sz="2500" dirty="0" smtClean="0"/>
              <a:t> διαλύτη, το </a:t>
            </a:r>
            <a:r>
              <a:rPr lang="el-GR" sz="2500" dirty="0" err="1" smtClean="0"/>
              <a:t>πυρηνόφιλο</a:t>
            </a:r>
            <a:r>
              <a:rPr lang="el-GR" sz="2500" dirty="0" smtClean="0"/>
              <a:t> είναι ασταθέστερο και ξεκινά με μια υψηλή δυναμική ενέργεια </a:t>
            </a:r>
            <a:endParaRPr lang="en-US" sz="2500" dirty="0"/>
          </a:p>
          <a:p>
            <a:pPr eaLnBrk="1" hangingPunct="1"/>
            <a:r>
              <a:rPr lang="el-GR" sz="2500" dirty="0" smtClean="0"/>
              <a:t>Η ενέργεια ενεργοποίησης θα είναι χαμηλότερη και η αντίδραση γρηγορότερη</a:t>
            </a:r>
            <a:endParaRPr lang="en-US" sz="2500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7-</a:t>
            </a:r>
            <a:fld id="{4B57A725-2350-1445-A056-22A5AA08CBA9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177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03" y="1657680"/>
            <a:ext cx="4605902" cy="337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7.1</a:t>
            </a:r>
            <a:r>
              <a:rPr lang="el-GR" dirty="0" smtClean="0"/>
              <a:t>Αντιδράσεις υποκατάστασης</a:t>
            </a:r>
            <a:endParaRPr lang="en-US" dirty="0"/>
          </a:p>
        </p:txBody>
      </p:sp>
      <p:sp>
        <p:nvSpPr>
          <p:cNvPr id="3078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01713"/>
            <a:ext cx="8634073" cy="5221287"/>
          </a:xfrm>
        </p:spPr>
        <p:txBody>
          <a:bodyPr/>
          <a:lstStyle/>
          <a:p>
            <a:pPr marL="0" indent="0" eaLnBrk="1" hangingPunct="1">
              <a:buFont typeface="Arial" pitchFamily="1" charset="0"/>
              <a:buNone/>
            </a:pPr>
            <a:r>
              <a:rPr lang="el-GR" dirty="0" smtClean="0"/>
              <a:t>Για να ενθαρρύνεται η υποκατάσταση, μία καλή αποχωρούσα ομάδα πρέπει να πληροί δύο κριτήρια:</a:t>
            </a:r>
            <a:endParaRPr lang="en-US" dirty="0" smtClean="0"/>
          </a:p>
          <a:p>
            <a:pPr marL="914400" lvl="1" indent="-457200" eaLnBrk="1" hangingPunct="1">
              <a:buFont typeface="Calibri" pitchFamily="1" charset="0"/>
              <a:buAutoNum type="arabicPeriod"/>
            </a:pPr>
            <a:r>
              <a:rPr lang="el-GR" dirty="0" smtClean="0"/>
              <a:t>Η </a:t>
            </a:r>
            <a:r>
              <a:rPr lang="el-GR" dirty="0" err="1" smtClean="0"/>
              <a:t>ηλεκτραρνητική</a:t>
            </a:r>
            <a:r>
              <a:rPr lang="el-GR" dirty="0" smtClean="0"/>
              <a:t> αποχωρούσα ομάδα δημιουργεί ένα μερικό φορτίο στην πλευρά της προσβολής για να έλκει το αρνητικό φορτίο του </a:t>
            </a:r>
            <a:r>
              <a:rPr lang="el-GR" dirty="0" err="1" smtClean="0"/>
              <a:t>πυρηνόφιλου</a:t>
            </a:r>
            <a:endParaRPr lang="en-US" dirty="0"/>
          </a:p>
          <a:p>
            <a:pPr marL="914400" lvl="1" indent="-457200" eaLnBrk="1" hangingPunct="1">
              <a:buFont typeface="Calibri" pitchFamily="1" charset="0"/>
              <a:buAutoNum type="arabicPeriod"/>
            </a:pPr>
            <a:endParaRPr lang="en-US" dirty="0"/>
          </a:p>
          <a:p>
            <a:pPr marL="914400" lvl="1" indent="-457200" eaLnBrk="1" hangingPunct="1">
              <a:buFont typeface="Calibri" pitchFamily="1" charset="0"/>
              <a:buAutoNum type="arabicPeriod"/>
            </a:pPr>
            <a:endParaRPr lang="en-US" dirty="0"/>
          </a:p>
          <a:p>
            <a:pPr marL="914400" lvl="1" indent="-457200" eaLnBrk="1" hangingPunct="1">
              <a:buFont typeface="Calibri" pitchFamily="1" charset="0"/>
              <a:buAutoNum type="arabicPeriod"/>
            </a:pPr>
            <a:endParaRPr lang="en-US" dirty="0"/>
          </a:p>
          <a:p>
            <a:pPr marL="914400" lvl="1" indent="-457200" eaLnBrk="1" hangingPunct="1">
              <a:buFont typeface="Calibri" pitchFamily="1" charset="0"/>
              <a:buAutoNum type="arabicPeriod" startAt="2"/>
            </a:pPr>
            <a:r>
              <a:rPr lang="el-GR" dirty="0" smtClean="0"/>
              <a:t>Η αποχωρούσα ομάδα πρέπει να είναι ικανή να σταθεροποιεί τα ηλεκτρόνια  με τα οποία αποχωρεί</a:t>
            </a:r>
            <a:endParaRPr lang="en-US" dirty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363663" y="3308350"/>
          <a:ext cx="160813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CS ChemDraw Drawing" r:id="rId3" imgW="949112" imgH="453758" progId="ChemDraw.Document.6.0">
                  <p:embed/>
                </p:oleObj>
              </mc:Choice>
              <mc:Fallback>
                <p:oleObj name="CS ChemDraw Drawing" r:id="rId3" imgW="949112" imgH="453758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663" y="3308350"/>
                        <a:ext cx="1608137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ID176_fg07_001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61" b="17297"/>
          <a:stretch/>
        </p:blipFill>
        <p:spPr>
          <a:xfrm>
            <a:off x="2841715" y="2799361"/>
            <a:ext cx="1869824" cy="2032066"/>
          </a:xfrm>
          <a:prstGeom prst="rect">
            <a:avLst/>
          </a:prstGeom>
        </p:spPr>
      </p:pic>
      <p:pic>
        <p:nvPicPr>
          <p:cNvPr id="4" name="Picture 3" descr="c07s00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55" y="5290158"/>
            <a:ext cx="4817690" cy="1167924"/>
          </a:xfrm>
          <a:prstGeom prst="rect">
            <a:avLst/>
          </a:prstGeom>
        </p:spPr>
      </p:pic>
      <p:pic>
        <p:nvPicPr>
          <p:cNvPr id="11" name="Picture 10" descr="utopia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471360"/>
            <a:ext cx="828258" cy="281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7.8 </a:t>
            </a:r>
            <a:r>
              <a:rPr lang="el-GR" sz="4000" dirty="0" smtClean="0"/>
              <a:t>Ενίσχυση του</a:t>
            </a:r>
            <a:r>
              <a:rPr lang="en-US" sz="4000" dirty="0" smtClean="0"/>
              <a:t> </a:t>
            </a:r>
            <a:r>
              <a:rPr lang="en-US" sz="4000" dirty="0"/>
              <a:t>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n-US" sz="4000" dirty="0" smtClean="0"/>
              <a:t>(</a:t>
            </a:r>
            <a:r>
              <a:rPr lang="el-GR" sz="4000" dirty="0" smtClean="0"/>
              <a:t>ο διαλύτης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7782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74763"/>
            <a:ext cx="4957763" cy="4879975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l-GR" dirty="0" smtClean="0"/>
              <a:t>Για την ενίσχυση ενός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baseline="-25000" dirty="0"/>
              <a:t>N</a:t>
            </a:r>
            <a:r>
              <a:rPr lang="en-US" dirty="0"/>
              <a:t>1, </a:t>
            </a:r>
            <a:endParaRPr lang="el-GR" dirty="0" smtClean="0"/>
          </a:p>
          <a:p>
            <a:pPr eaLnBrk="1" hangingPunct="1">
              <a:buNone/>
            </a:pPr>
            <a:r>
              <a:rPr lang="el-GR" dirty="0" smtClean="0"/>
              <a:t>     χρησιμοποιήστε έναν πολικό,</a:t>
            </a:r>
          </a:p>
          <a:p>
            <a:pPr eaLnBrk="1" hangingPunct="1">
              <a:buNone/>
            </a:pPr>
            <a:r>
              <a:rPr lang="el-GR" dirty="0" smtClean="0"/>
              <a:t>     </a:t>
            </a:r>
            <a:r>
              <a:rPr lang="el-GR" dirty="0" err="1" smtClean="0"/>
              <a:t>πρωτικό</a:t>
            </a:r>
            <a:r>
              <a:rPr lang="el-GR" dirty="0" smtClean="0"/>
              <a:t> διαλύτη</a:t>
            </a:r>
            <a:endParaRPr lang="en-US" dirty="0"/>
          </a:p>
          <a:p>
            <a:pPr eaLnBrk="1" hangingPunct="1"/>
            <a:r>
              <a:rPr lang="el-GR" dirty="0" smtClean="0"/>
              <a:t>Ο </a:t>
            </a:r>
            <a:r>
              <a:rPr lang="el-GR" dirty="0" err="1" smtClean="0"/>
              <a:t>πρωτικός</a:t>
            </a:r>
            <a:r>
              <a:rPr lang="el-GR" dirty="0" smtClean="0"/>
              <a:t> διαλύτης θα σχηματίσει δεσμούς υδρογόνου με το </a:t>
            </a:r>
            <a:r>
              <a:rPr lang="el-GR" dirty="0" err="1" smtClean="0"/>
              <a:t>πυρηνόφιλο</a:t>
            </a:r>
            <a:r>
              <a:rPr lang="el-GR" dirty="0" smtClean="0"/>
              <a:t> σταθεροποιώντας το, ενώ η αποχωρούσα ομάδα απομακρύνεται πρώτη. 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17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94" y="1432420"/>
            <a:ext cx="3417085" cy="1755740"/>
          </a:xfrm>
          <a:prstGeom prst="rect">
            <a:avLst/>
          </a:prstGeom>
        </p:spPr>
      </p:pic>
      <p:pic>
        <p:nvPicPr>
          <p:cNvPr id="3" name="Picture 2" descr="c07s17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3" t="5060" r="3560" b="28838"/>
          <a:stretch/>
        </p:blipFill>
        <p:spPr>
          <a:xfrm>
            <a:off x="6583421" y="3844800"/>
            <a:ext cx="1606977" cy="1763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7.8 </a:t>
            </a:r>
            <a:r>
              <a:rPr lang="el-GR" sz="4000" dirty="0" smtClean="0"/>
              <a:t>Ενίσχυση του</a:t>
            </a:r>
            <a:r>
              <a:rPr lang="en-US" sz="4000" dirty="0" smtClean="0"/>
              <a:t> </a:t>
            </a:r>
            <a:r>
              <a:rPr lang="en-US" sz="4000" dirty="0"/>
              <a:t>S</a:t>
            </a:r>
            <a:r>
              <a:rPr lang="en-US" sz="4000" baseline="-25000" dirty="0"/>
              <a:t>N</a:t>
            </a:r>
            <a:r>
              <a:rPr lang="en-US" sz="4000" dirty="0"/>
              <a:t>1 </a:t>
            </a:r>
            <a:r>
              <a:rPr lang="en-US" sz="4000" dirty="0" smtClean="0"/>
              <a:t>(</a:t>
            </a:r>
            <a:r>
              <a:rPr lang="el-GR" sz="4000" dirty="0" smtClean="0"/>
              <a:t>ο διαλύτης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78853" name="Content Placeholder 2"/>
          <p:cNvSpPr>
            <a:spLocks noGrp="1"/>
          </p:cNvSpPr>
          <p:nvPr>
            <p:ph sz="half" idx="1"/>
          </p:nvPr>
        </p:nvSpPr>
        <p:spPr>
          <a:xfrm>
            <a:off x="236538" y="2297113"/>
            <a:ext cx="3403600" cy="3330575"/>
          </a:xfrm>
        </p:spPr>
        <p:txBody>
          <a:bodyPr/>
          <a:lstStyle/>
          <a:p>
            <a:pPr eaLnBrk="1" hangingPunct="1"/>
            <a:r>
              <a:rPr lang="en-US" sz="2600" dirty="0" smtClean="0"/>
              <a:t> </a:t>
            </a:r>
            <a:r>
              <a:rPr lang="el-GR" sz="2600" dirty="0" smtClean="0"/>
              <a:t>Ένας πολικός, </a:t>
            </a:r>
            <a:r>
              <a:rPr lang="el-GR" sz="2600" dirty="0" err="1" smtClean="0"/>
              <a:t>πρωτικός</a:t>
            </a:r>
            <a:r>
              <a:rPr lang="el-GR" sz="2600" dirty="0" smtClean="0"/>
              <a:t> διαλύτης θα σταθεροποιεί επίσης τα συνολικά ή τα μερικά φορτία στον </a:t>
            </a:r>
            <a:r>
              <a:rPr lang="en-US" sz="2600" dirty="0" smtClean="0"/>
              <a:t>S</a:t>
            </a:r>
            <a:r>
              <a:rPr lang="en-US" sz="2600" baseline="-25000" dirty="0" smtClean="0"/>
              <a:t>N</a:t>
            </a:r>
            <a:r>
              <a:rPr lang="en-US" sz="2600" dirty="0" smtClean="0"/>
              <a:t>1</a:t>
            </a:r>
            <a:r>
              <a:rPr lang="el-GR" sz="2600" dirty="0" smtClean="0"/>
              <a:t> μηχανισμό</a:t>
            </a:r>
            <a:r>
              <a:rPr lang="en-US" sz="2600" dirty="0" smtClean="0"/>
              <a:t> </a:t>
            </a:r>
            <a:endParaRPr lang="en-US" sz="2600" dirty="0"/>
          </a:p>
          <a:p>
            <a:pPr eaLnBrk="1" hangingPunct="1"/>
            <a:r>
              <a:rPr lang="el-GR" sz="2600" dirty="0" smtClean="0"/>
              <a:t>Εξασκηθείτε με το Σημείο  Ελέγχου Κατανόησης Εννοιών 7.29</a:t>
            </a:r>
            <a:endParaRPr lang="en-US" sz="26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c07s17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56" y="2647740"/>
            <a:ext cx="4272479" cy="3163944"/>
          </a:xfrm>
          <a:prstGeom prst="rect">
            <a:avLst/>
          </a:prstGeom>
        </p:spPr>
      </p:pic>
      <p:pic>
        <p:nvPicPr>
          <p:cNvPr id="13" name="Picture 12" descr="ID193_unfg07_017_2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4" b="74638"/>
          <a:stretch/>
        </p:blipFill>
        <p:spPr>
          <a:xfrm>
            <a:off x="2008702" y="1141723"/>
            <a:ext cx="5680998" cy="1158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57200" y="18256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7.8 </a:t>
            </a:r>
            <a:r>
              <a:rPr lang="el-GR" sz="4000" dirty="0" smtClean="0"/>
              <a:t>Επίδραση του Διαλύτη στα </a:t>
            </a:r>
            <a:r>
              <a:rPr lang="el-GR" sz="4000" dirty="0" err="1" smtClean="0"/>
              <a:t>Πυρηνόφιλα</a:t>
            </a:r>
            <a:r>
              <a:rPr lang="el-GR" sz="4000" dirty="0" smtClean="0"/>
              <a:t> Αλογονίδια</a:t>
            </a:r>
            <a:endParaRPr lang="en-US" sz="4000" dirty="0"/>
          </a:p>
        </p:txBody>
      </p:sp>
      <p:sp>
        <p:nvSpPr>
          <p:cNvPr id="79877" name="Content Placeholder 2"/>
          <p:cNvSpPr>
            <a:spLocks noGrp="1"/>
          </p:cNvSpPr>
          <p:nvPr>
            <p:ph sz="half" idx="1"/>
          </p:nvPr>
        </p:nvSpPr>
        <p:spPr>
          <a:xfrm>
            <a:off x="236538" y="1547813"/>
            <a:ext cx="8701087" cy="4808537"/>
          </a:xfrm>
        </p:spPr>
        <p:txBody>
          <a:bodyPr/>
          <a:lstStyle/>
          <a:p>
            <a:pPr eaLnBrk="1" hangingPunct="1"/>
            <a:r>
              <a:rPr lang="el-GR" dirty="0" smtClean="0"/>
              <a:t>Εξετάστε τα </a:t>
            </a:r>
            <a:r>
              <a:rPr lang="el-GR" dirty="0" err="1" smtClean="0"/>
              <a:t>πυρηνόφιλα</a:t>
            </a:r>
            <a:r>
              <a:rPr lang="en-US" dirty="0" smtClean="0"/>
              <a:t>, </a:t>
            </a:r>
            <a:r>
              <a:rPr lang="en-US" dirty="0"/>
              <a:t>F</a:t>
            </a:r>
            <a:r>
              <a:rPr lang="en-US" baseline="30000" dirty="0"/>
              <a:t>-</a:t>
            </a:r>
            <a:r>
              <a:rPr lang="en-US" dirty="0"/>
              <a:t>, </a:t>
            </a:r>
            <a:r>
              <a:rPr lang="en-US" dirty="0" err="1"/>
              <a:t>Cl</a:t>
            </a:r>
            <a:r>
              <a:rPr lang="en-US" baseline="30000" dirty="0"/>
              <a:t>-</a:t>
            </a:r>
            <a:r>
              <a:rPr lang="en-US" dirty="0"/>
              <a:t>, Br</a:t>
            </a:r>
            <a:r>
              <a:rPr lang="en-US" baseline="30000" dirty="0"/>
              <a:t>-</a:t>
            </a:r>
            <a:r>
              <a:rPr lang="en-US" dirty="0"/>
              <a:t>, </a:t>
            </a:r>
            <a:r>
              <a:rPr lang="el-GR" dirty="0" smtClean="0"/>
              <a:t>και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baseline="30000" dirty="0"/>
              <a:t>-</a:t>
            </a:r>
          </a:p>
          <a:p>
            <a:pPr eaLnBrk="1" hangingPunct="1"/>
            <a:r>
              <a:rPr lang="el-GR" dirty="0" smtClean="0"/>
              <a:t>Σε έναν πολικό, </a:t>
            </a:r>
            <a:r>
              <a:rPr lang="el-GR" dirty="0" err="1" smtClean="0"/>
              <a:t>πρωτικό</a:t>
            </a:r>
            <a:r>
              <a:rPr lang="el-GR" dirty="0" smtClean="0"/>
              <a:t> διαλύτη, ποιο πρέπει να είναι το πλέον δραστικό; ΓΙΑΤΙ;</a:t>
            </a:r>
            <a:endParaRPr lang="en-US" dirty="0"/>
          </a:p>
          <a:p>
            <a:pPr eaLnBrk="1" hangingPunct="1"/>
            <a:r>
              <a:rPr lang="el-GR" dirty="0" smtClean="0"/>
              <a:t>Σε έναν πολικό, </a:t>
            </a:r>
            <a:r>
              <a:rPr lang="el-GR" dirty="0" err="1" smtClean="0"/>
              <a:t>απρωτικό</a:t>
            </a:r>
            <a:r>
              <a:rPr lang="el-GR" dirty="0" smtClean="0"/>
              <a:t> διαλύτη, ποιο πρέπει να είναι το πλέον δραστικό; ΓΙΑΤΙ;</a:t>
            </a:r>
            <a:endParaRPr lang="en-US" dirty="0"/>
          </a:p>
          <a:p>
            <a:pPr lvl="1" eaLnBrk="1" hangingPunct="1"/>
            <a:endParaRPr lang="en-US" dirty="0"/>
          </a:p>
          <a:p>
            <a:pPr eaLnBrk="1" hangingPunct="1"/>
            <a:r>
              <a:rPr lang="el-GR" dirty="0" smtClean="0"/>
              <a:t>Γιατί το μέγεθος του αλογονιδίου επηρεάζει την ικανότητά του να προσελκύει έναν πολικό </a:t>
            </a:r>
            <a:r>
              <a:rPr lang="el-GR" dirty="0" err="1" smtClean="0"/>
              <a:t>πρωτικό</a:t>
            </a:r>
            <a:r>
              <a:rPr lang="el-GR" dirty="0" smtClean="0"/>
              <a:t> διαλύτη;</a:t>
            </a:r>
            <a:endParaRPr lang="en-US" dirty="0"/>
          </a:p>
          <a:p>
            <a:pPr eaLnBrk="1" hangingPunct="1"/>
            <a:r>
              <a:rPr lang="el-GR" dirty="0" smtClean="0"/>
              <a:t>Εξασκηθείτε με </a:t>
            </a:r>
            <a:r>
              <a:rPr lang="en-US" dirty="0" smtClean="0"/>
              <a:t> </a:t>
            </a:r>
            <a:r>
              <a:rPr lang="el-GR" dirty="0" smtClean="0"/>
              <a:t>την Ανάπτυξη Δεξιότητας </a:t>
            </a:r>
            <a:r>
              <a:rPr lang="en-US" dirty="0" smtClean="0"/>
              <a:t>7.8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7.9 </a:t>
            </a:r>
            <a:r>
              <a:rPr lang="el-GR" dirty="0" smtClean="0"/>
              <a:t>Σχεδιασμός Συνθέσεων</a:t>
            </a:r>
            <a:endParaRPr lang="en-US" dirty="0"/>
          </a:p>
        </p:txBody>
      </p:sp>
      <p:sp>
        <p:nvSpPr>
          <p:cNvPr id="80901" name="Content Placeholder 2"/>
          <p:cNvSpPr>
            <a:spLocks noGrp="1"/>
          </p:cNvSpPr>
          <p:nvPr>
            <p:ph sz="half" idx="1"/>
          </p:nvPr>
        </p:nvSpPr>
        <p:spPr>
          <a:xfrm>
            <a:off x="236538" y="1238250"/>
            <a:ext cx="8701087" cy="3332163"/>
          </a:xfrm>
        </p:spPr>
        <p:txBody>
          <a:bodyPr/>
          <a:lstStyle/>
          <a:p>
            <a:pPr eaLnBrk="1" hangingPunct="1"/>
            <a:r>
              <a:rPr lang="el-GR" dirty="0" smtClean="0"/>
              <a:t>Πώς χρησιμοποιούμε </a:t>
            </a:r>
            <a:r>
              <a:rPr lang="el-GR" dirty="0" err="1" smtClean="0"/>
              <a:t>ό,τι</a:t>
            </a:r>
            <a:r>
              <a:rPr lang="el-GR" dirty="0" smtClean="0"/>
              <a:t> έχουμε μάθει για να προγραμματίσουμε επιτυχείς αντιδράσεις;</a:t>
            </a:r>
            <a:endParaRPr lang="en-US" dirty="0"/>
          </a:p>
          <a:p>
            <a:pPr lvl="1" eaLnBrk="1" hangingPunct="1"/>
            <a:r>
              <a:rPr lang="el-GR" dirty="0" smtClean="0"/>
              <a:t>Πρέπει να επιλέξουμε κατάλληλο υπόστρωμα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l-GR" dirty="0" err="1" smtClean="0"/>
              <a:t>πυρηνόφιλο</a:t>
            </a:r>
            <a:r>
              <a:rPr lang="el-GR" dirty="0" smtClean="0"/>
              <a:t>, αποχωρούσα ομάδα, διαλύτη, κλπ</a:t>
            </a:r>
            <a:r>
              <a:rPr lang="en-US" dirty="0" smtClean="0"/>
              <a:t>.</a:t>
            </a:r>
            <a:endParaRPr lang="en-US" dirty="0"/>
          </a:p>
          <a:p>
            <a:pPr eaLnBrk="1" hangingPunct="1"/>
            <a:r>
              <a:rPr lang="el-GR" dirty="0" smtClean="0"/>
              <a:t>Εάν εργάζεστε με ένα 1ο υπόστρωμα, η αντίδραση θα είναι </a:t>
            </a:r>
            <a:r>
              <a:rPr lang="en-US" dirty="0" smtClean="0"/>
              <a:t> 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 και άρα ποιες είναι οι καλύτερες συνθήκες;</a:t>
            </a:r>
            <a:endParaRPr lang="en-US" dirty="0" smtClean="0"/>
          </a:p>
          <a:p>
            <a:pPr lvl="1" eaLnBrk="1" hangingPunct="1"/>
            <a:r>
              <a:rPr lang="el-GR" dirty="0" smtClean="0"/>
              <a:t>Το </a:t>
            </a:r>
            <a:r>
              <a:rPr lang="el-GR" dirty="0" err="1" smtClean="0"/>
              <a:t>πυρηνόφιλο</a:t>
            </a:r>
            <a:r>
              <a:rPr lang="el-GR" dirty="0" smtClean="0"/>
              <a:t>;</a:t>
            </a:r>
            <a:endParaRPr lang="en-US" dirty="0" smtClean="0"/>
          </a:p>
          <a:p>
            <a:pPr lvl="1" eaLnBrk="1" hangingPunct="1"/>
            <a:r>
              <a:rPr lang="el-GR" dirty="0" smtClean="0"/>
              <a:t>Η αποχωρούσα ομάδα;</a:t>
            </a:r>
            <a:endParaRPr lang="en-US" dirty="0"/>
          </a:p>
          <a:p>
            <a:pPr lvl="1" eaLnBrk="1" hangingPunct="1"/>
            <a:r>
              <a:rPr lang="el-GR" dirty="0" smtClean="0"/>
              <a:t>Ο διαλύτης;</a:t>
            </a:r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7.9 </a:t>
            </a:r>
            <a:r>
              <a:rPr lang="el-GR" dirty="0" smtClean="0"/>
              <a:t>Σχεδιασμός Συνθέσεων</a:t>
            </a:r>
            <a:endParaRPr lang="en-US" dirty="0"/>
          </a:p>
        </p:txBody>
      </p:sp>
      <p:sp>
        <p:nvSpPr>
          <p:cNvPr id="81925" name="Content Placeholder 2"/>
          <p:cNvSpPr>
            <a:spLocks noGrp="1"/>
          </p:cNvSpPr>
          <p:nvPr>
            <p:ph sz="half" idx="1"/>
          </p:nvPr>
        </p:nvSpPr>
        <p:spPr>
          <a:xfrm>
            <a:off x="236538" y="1238250"/>
            <a:ext cx="8701087" cy="3332163"/>
          </a:xfrm>
        </p:spPr>
        <p:txBody>
          <a:bodyPr/>
          <a:lstStyle/>
          <a:p>
            <a:pPr eaLnBrk="1" hangingPunct="1"/>
            <a:r>
              <a:rPr lang="el-GR" dirty="0" smtClean="0"/>
              <a:t>Εάν εργάζεστε με ένα 3</a:t>
            </a:r>
            <a:r>
              <a:rPr lang="el-GR" baseline="30000" dirty="0" smtClean="0"/>
              <a:t>ο</a:t>
            </a:r>
            <a:r>
              <a:rPr lang="el-GR" dirty="0" smtClean="0"/>
              <a:t> υπόστρωμα, η </a:t>
            </a:r>
            <a:r>
              <a:rPr lang="en-US" dirty="0" smtClean="0"/>
              <a:t> </a:t>
            </a:r>
            <a:r>
              <a:rPr lang="el-GR" dirty="0" smtClean="0"/>
              <a:t>αντίδραση θα είναι </a:t>
            </a:r>
            <a:r>
              <a:rPr lang="en-US" dirty="0" smtClean="0"/>
              <a:t>S</a:t>
            </a:r>
            <a:r>
              <a:rPr lang="en-US" baseline="-25000" dirty="0" smtClean="0"/>
              <a:t>N</a:t>
            </a:r>
            <a:r>
              <a:rPr lang="en-US" dirty="0" smtClean="0"/>
              <a:t>1</a:t>
            </a:r>
            <a:r>
              <a:rPr lang="el-GR" dirty="0" smtClean="0"/>
              <a:t> και άρα ποιες  είναι οι καλύτερες συνθήκες;</a:t>
            </a:r>
            <a:endParaRPr lang="en-US" dirty="0" smtClean="0"/>
          </a:p>
          <a:p>
            <a:pPr lvl="1" eaLnBrk="1" hangingPunct="1"/>
            <a:r>
              <a:rPr lang="el-GR" dirty="0" smtClean="0"/>
              <a:t>Το </a:t>
            </a:r>
            <a:r>
              <a:rPr lang="el-GR" dirty="0" err="1" smtClean="0"/>
              <a:t>πυρηνόφιλο</a:t>
            </a:r>
            <a:r>
              <a:rPr lang="el-GR" dirty="0" smtClean="0"/>
              <a:t>;</a:t>
            </a:r>
            <a:endParaRPr lang="en-US" dirty="0" smtClean="0"/>
          </a:p>
          <a:p>
            <a:pPr lvl="1" eaLnBrk="1" hangingPunct="1"/>
            <a:r>
              <a:rPr lang="el-GR" dirty="0" smtClean="0"/>
              <a:t>Η αποχωρούσα ομάδα;</a:t>
            </a:r>
            <a:endParaRPr lang="en-US" dirty="0"/>
          </a:p>
          <a:p>
            <a:pPr lvl="1" eaLnBrk="1" hangingPunct="1"/>
            <a:r>
              <a:rPr lang="el-GR" dirty="0" smtClean="0"/>
              <a:t>Ο διαλύτης;</a:t>
            </a:r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7.9</a:t>
            </a:r>
            <a:r>
              <a:rPr lang="el-GR" dirty="0" smtClean="0"/>
              <a:t> Σχεδιασμός Συνθέσεων</a:t>
            </a:r>
            <a:endParaRPr lang="en-US" dirty="0"/>
          </a:p>
        </p:txBody>
      </p:sp>
      <p:sp>
        <p:nvSpPr>
          <p:cNvPr id="82949" name="Content Placeholder 2"/>
          <p:cNvSpPr>
            <a:spLocks noGrp="1"/>
          </p:cNvSpPr>
          <p:nvPr>
            <p:ph sz="half" idx="1"/>
          </p:nvPr>
        </p:nvSpPr>
        <p:spPr>
          <a:xfrm>
            <a:off x="236538" y="1238250"/>
            <a:ext cx="8701087" cy="3332163"/>
          </a:xfrm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r>
              <a:rPr lang="el-GR" dirty="0" smtClean="0"/>
              <a:t>Όταν εργάζεστε με ένα 2</a:t>
            </a:r>
            <a:r>
              <a:rPr lang="el-GR" baseline="30000" dirty="0" smtClean="0"/>
              <a:t>ο</a:t>
            </a:r>
            <a:r>
              <a:rPr lang="el-GR" dirty="0" smtClean="0"/>
              <a:t> υπόστρωμα, η αντίδραση μπορεί να είναι </a:t>
            </a:r>
            <a:r>
              <a:rPr lang="en-US" dirty="0" smtClean="0"/>
              <a:t>S</a:t>
            </a:r>
            <a:r>
              <a:rPr lang="en-US" baseline="-25000" dirty="0" smtClean="0"/>
              <a:t>N</a:t>
            </a:r>
            <a:r>
              <a:rPr lang="en-US" dirty="0" smtClean="0"/>
              <a:t>1 </a:t>
            </a:r>
            <a:r>
              <a:rPr lang="el-GR" dirty="0" smtClean="0"/>
              <a:t>ή</a:t>
            </a:r>
            <a:r>
              <a:rPr lang="en-US" dirty="0" smtClean="0"/>
              <a:t> 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 και άρα ποιες  είναι οι καλύτερες συνθήκες για να πάρετε τη στερεοχημεία που θέλετε και ΓΙΑΤΙ;</a:t>
            </a:r>
            <a:endParaRPr lang="en-US" dirty="0"/>
          </a:p>
          <a:p>
            <a:pPr lvl="1" eaLnBrk="1" hangingPunct="1"/>
            <a:r>
              <a:rPr lang="el-GR" dirty="0" smtClean="0"/>
              <a:t>Το </a:t>
            </a:r>
            <a:r>
              <a:rPr lang="el-GR" dirty="0" err="1" smtClean="0"/>
              <a:t>πυρηνόφιλο</a:t>
            </a:r>
            <a:r>
              <a:rPr lang="el-GR" dirty="0" smtClean="0"/>
              <a:t>;</a:t>
            </a:r>
            <a:endParaRPr lang="en-US" dirty="0"/>
          </a:p>
          <a:p>
            <a:pPr lvl="1" eaLnBrk="1" hangingPunct="1"/>
            <a:r>
              <a:rPr lang="el-GR" dirty="0" smtClean="0"/>
              <a:t>Η αποχωρούσα ομάδα;</a:t>
            </a:r>
            <a:endParaRPr lang="en-US" dirty="0"/>
          </a:p>
          <a:p>
            <a:pPr lvl="1" eaLnBrk="1" hangingPunct="1"/>
            <a:r>
              <a:rPr lang="el-GR" dirty="0" smtClean="0"/>
              <a:t>Ο διαλύτης;</a:t>
            </a:r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7.9 </a:t>
            </a:r>
            <a:r>
              <a:rPr lang="el-GR" dirty="0" smtClean="0"/>
              <a:t>Σχεδιασμός Συνθέσεων</a:t>
            </a:r>
            <a:endParaRPr lang="en-US" dirty="0"/>
          </a:p>
        </p:txBody>
      </p:sp>
      <p:sp>
        <p:nvSpPr>
          <p:cNvPr id="83974" name="Content Placeholder 2"/>
          <p:cNvSpPr>
            <a:spLocks noGrp="1"/>
          </p:cNvSpPr>
          <p:nvPr>
            <p:ph sz="half" idx="1"/>
          </p:nvPr>
        </p:nvSpPr>
        <p:spPr>
          <a:xfrm>
            <a:off x="236538" y="1133475"/>
            <a:ext cx="2895600" cy="3330575"/>
          </a:xfrm>
        </p:spPr>
        <p:txBody>
          <a:bodyPr/>
          <a:lstStyle/>
          <a:p>
            <a:pPr eaLnBrk="1" hangingPunct="1"/>
            <a:r>
              <a:rPr lang="el-GR" dirty="0" smtClean="0"/>
              <a:t>Μερικές επιλογές και προτιμήσεις</a:t>
            </a:r>
            <a:r>
              <a:rPr lang="en-US" dirty="0" smtClean="0"/>
              <a:t>: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ID211_fg07_03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13" y="1468320"/>
            <a:ext cx="6252369" cy="4237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862013"/>
          </a:xfrm>
        </p:spPr>
        <p:txBody>
          <a:bodyPr/>
          <a:lstStyle/>
          <a:p>
            <a:pPr eaLnBrk="1" hangingPunct="1"/>
            <a:r>
              <a:rPr lang="en-US" dirty="0"/>
              <a:t>7.9 </a:t>
            </a:r>
            <a:r>
              <a:rPr lang="el-GR" dirty="0" smtClean="0"/>
              <a:t>Σχεδιασμός Συνθέσεων</a:t>
            </a:r>
            <a:endParaRPr lang="en-US" dirty="0"/>
          </a:p>
        </p:txBody>
      </p:sp>
      <p:sp>
        <p:nvSpPr>
          <p:cNvPr id="12294" name="Content Placeholder 2"/>
          <p:cNvSpPr>
            <a:spLocks noGrp="1"/>
          </p:cNvSpPr>
          <p:nvPr>
            <p:ph sz="half" idx="1"/>
          </p:nvPr>
        </p:nvSpPr>
        <p:spPr>
          <a:xfrm>
            <a:off x="236538" y="957263"/>
            <a:ext cx="8701087" cy="3330575"/>
          </a:xfrm>
        </p:spPr>
        <p:txBody>
          <a:bodyPr/>
          <a:lstStyle/>
          <a:p>
            <a:pPr marL="514350" indent="-514350" eaLnBrk="1" hangingPunct="1"/>
            <a:r>
              <a:rPr lang="el-GR" dirty="0" smtClean="0"/>
              <a:t>Σχεδιάστε μία σύνθεση για το ακόλουθο μόριο ξεκινώντας από 2-χλωροβουτάνιο</a:t>
            </a:r>
            <a:endParaRPr lang="en-US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35237" y="2130616"/>
          <a:ext cx="25590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9" name="CS ChemDraw Drawing" r:id="rId3" imgW="1699008" imgH="668625" progId="ChemDraw.Document.6.0">
                  <p:embed/>
                </p:oleObj>
              </mc:Choice>
              <mc:Fallback>
                <p:oleObj name="CS ChemDraw Drawing" r:id="rId3" imgW="1699008" imgH="668625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5237" y="2130616"/>
                        <a:ext cx="255905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862013"/>
          </a:xfrm>
        </p:spPr>
        <p:txBody>
          <a:bodyPr/>
          <a:lstStyle/>
          <a:p>
            <a:pPr eaLnBrk="1" hangingPunct="1"/>
            <a:r>
              <a:rPr lang="en-US" dirty="0"/>
              <a:t>7.9 </a:t>
            </a:r>
            <a:r>
              <a:rPr lang="el-GR" dirty="0" smtClean="0"/>
              <a:t>Σχεδιασμός Συνθέσεων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36538" y="957263"/>
            <a:ext cx="8701087" cy="3330575"/>
          </a:xfrm>
        </p:spPr>
        <p:txBody>
          <a:bodyPr/>
          <a:lstStyle/>
          <a:p>
            <a:pPr marL="514350" indent="-514350" eaLnBrk="1" hangingPunct="1"/>
            <a:r>
              <a:rPr lang="el-GR" dirty="0" smtClean="0"/>
              <a:t>Μερικές φορές είναι πλεονεκτικό να μετατρέπουμε μια φτωχή αποχωρούσα ομάδα </a:t>
            </a:r>
            <a:r>
              <a:rPr lang="en-US" dirty="0" smtClean="0"/>
              <a:t>–OH</a:t>
            </a:r>
            <a:r>
              <a:rPr lang="el-GR" dirty="0" smtClean="0"/>
              <a:t>, σε μία ομάδα </a:t>
            </a:r>
            <a:r>
              <a:rPr lang="en-US" dirty="0" smtClean="0"/>
              <a:t> OTs </a:t>
            </a:r>
            <a:r>
              <a:rPr lang="el-GR" dirty="0" smtClean="0"/>
              <a:t>παρά σε νερό.</a:t>
            </a:r>
            <a:r>
              <a:rPr lang="en-US" dirty="0" smtClean="0"/>
              <a:t>  </a:t>
            </a:r>
            <a:r>
              <a:rPr lang="el-GR" dirty="0" smtClean="0"/>
              <a:t>Δείτε το ακόλουθο παράδειγμα και εξηγήστε γιατί</a:t>
            </a:r>
            <a:r>
              <a:rPr lang="en-US" dirty="0" smtClean="0"/>
              <a:t>. </a:t>
            </a:r>
            <a:r>
              <a:rPr lang="el-GR" dirty="0" smtClean="0"/>
              <a:t>Περιγράψτε κατάλληλες συνθήκες για τον ακόλουθο μετασχηματισμό</a:t>
            </a:r>
            <a:endParaRPr lang="en-US" dirty="0"/>
          </a:p>
          <a:p>
            <a:pPr marL="514350" indent="-514350" eaLnBrk="1" hangingPunct="1">
              <a:buFont typeface="Calibri" pitchFamily="1" charset="0"/>
              <a:buAutoNum type="arabicPeriod"/>
            </a:pPr>
            <a:endParaRPr lang="en-US" dirty="0"/>
          </a:p>
          <a:p>
            <a:pPr marL="514350" indent="-514350" eaLnBrk="1" hangingPunct="1">
              <a:buFont typeface="Calibri" pitchFamily="1" charset="0"/>
              <a:buAutoNum type="arabicPeriod"/>
            </a:pPr>
            <a:endParaRPr lang="en-US" dirty="0"/>
          </a:p>
          <a:p>
            <a:pPr marL="514350" indent="-514350" eaLnBrk="1" hangingPunct="1">
              <a:buFont typeface="Calibri" pitchFamily="1" charset="0"/>
              <a:buAutoNum type="arabicPeriod"/>
            </a:pPr>
            <a:endParaRPr lang="en-US" dirty="0"/>
          </a:p>
          <a:p>
            <a:pPr marL="514350" indent="-514350" eaLnBrk="1" hangingPunct="1">
              <a:buFont typeface="Calibri" pitchFamily="1" charset="0"/>
              <a:buAutoNum type="arabicPeriod"/>
            </a:pPr>
            <a:endParaRPr lang="en-US" dirty="0"/>
          </a:p>
          <a:p>
            <a:pPr marL="514350" indent="-514350" eaLnBrk="1" hangingPunct="1"/>
            <a:r>
              <a:rPr lang="el-GR" dirty="0" smtClean="0"/>
              <a:t>Εξασκηθείτε με την Ανάπτυξη Δεξιότητας</a:t>
            </a:r>
            <a:r>
              <a:rPr lang="en-US" dirty="0" smtClean="0"/>
              <a:t> </a:t>
            </a:r>
            <a:r>
              <a:rPr lang="en-US" dirty="0"/>
              <a:t>7.9</a:t>
            </a:r>
          </a:p>
        </p:txBody>
      </p:sp>
      <p:graphicFrame>
        <p:nvGraphicFramePr>
          <p:cNvPr id="13314" name="Object 3"/>
          <p:cNvGraphicFramePr>
            <a:graphicFrameLocks noChangeAspect="1"/>
          </p:cNvGraphicFramePr>
          <p:nvPr/>
        </p:nvGraphicFramePr>
        <p:xfrm>
          <a:off x="1504950" y="3960305"/>
          <a:ext cx="5995988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3" name="CS ChemDraw Drawing" r:id="rId3" imgW="3988106" imgH="686981" progId="ChemDraw.Document.6.0">
                  <p:embed/>
                </p:oleObj>
              </mc:Choice>
              <mc:Fallback>
                <p:oleObj name="CS ChemDraw Drawing" r:id="rId3" imgW="3988106" imgH="686981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3960305"/>
                        <a:ext cx="5995988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l-GR" dirty="0" smtClean="0"/>
              <a:t>Πρόσθετα Πρακτικά Προβλήματα</a:t>
            </a:r>
            <a:endParaRPr lang="en-US" dirty="0"/>
          </a:p>
        </p:txBody>
      </p:sp>
      <p:sp>
        <p:nvSpPr>
          <p:cNvPr id="14344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73150"/>
            <a:ext cx="8480425" cy="5000625"/>
          </a:xfrm>
        </p:spPr>
        <p:txBody>
          <a:bodyPr/>
          <a:lstStyle/>
          <a:p>
            <a:pPr eaLnBrk="1" hangingPunct="1"/>
            <a:r>
              <a:rPr lang="el-GR" dirty="0" smtClean="0"/>
              <a:t>Δώστε εύλογες ονομασίες για τα ακόλουθα μόρια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 smtClean="0"/>
              <a:t>Χαρακτηρίστε κάθε αλογονίδιο ως </a:t>
            </a:r>
            <a:r>
              <a:rPr lang="el-GR" dirty="0" err="1" smtClean="0"/>
              <a:t>πρωτοταγές</a:t>
            </a:r>
            <a:r>
              <a:rPr lang="el-GR" dirty="0" smtClean="0"/>
              <a:t>, δευτεροταγές </a:t>
            </a:r>
            <a:r>
              <a:rPr lang="el-GR" smtClean="0"/>
              <a:t>ή τριτοταγές.</a:t>
            </a: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1504950" y="1730375"/>
          <a:ext cx="1954213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5" name="CS ChemDraw Drawing" r:id="rId3" imgW="1953450" imgH="1122782" progId="ChemDraw.Document.6.0">
                  <p:embed/>
                </p:oleObj>
              </mc:Choice>
              <mc:Fallback>
                <p:oleObj name="CS ChemDraw Drawing" r:id="rId3" imgW="1953450" imgH="1122782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1730375"/>
                        <a:ext cx="1954213" cy="112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5064125" y="1655763"/>
          <a:ext cx="1954213" cy="149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6" name="CS ChemDraw Drawing" r:id="rId5" imgW="1953450" imgH="1489944" progId="ChemDraw.Document.6.0">
                  <p:embed/>
                </p:oleObj>
              </mc:Choice>
              <mc:Fallback>
                <p:oleObj name="CS ChemDraw Drawing" r:id="rId5" imgW="1953450" imgH="1489944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4125" y="1655763"/>
                        <a:ext cx="1954213" cy="149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6"/>
          <p:cNvGraphicFramePr>
            <a:graphicFrameLocks noChangeAspect="1"/>
          </p:cNvGraphicFramePr>
          <p:nvPr/>
        </p:nvGraphicFramePr>
        <p:xfrm>
          <a:off x="2755900" y="3492500"/>
          <a:ext cx="2903538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7" name="CS ChemDraw Drawing" r:id="rId7" imgW="2902770" imgH="1499109" progId="ChemDraw.Document.6.0">
                  <p:embed/>
                </p:oleObj>
              </mc:Choice>
              <mc:Fallback>
                <p:oleObj name="CS ChemDraw Drawing" r:id="rId7" imgW="2902770" imgH="1499109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3492500"/>
                        <a:ext cx="2903538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7.1 </a:t>
            </a:r>
            <a:r>
              <a:rPr lang="el-GR" dirty="0" smtClean="0"/>
              <a:t>Αντιδράσεις υποκατάστασης</a:t>
            </a:r>
            <a:endParaRPr lang="en-US" dirty="0"/>
          </a:p>
        </p:txBody>
      </p:sp>
      <p:sp>
        <p:nvSpPr>
          <p:cNvPr id="22533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22375"/>
            <a:ext cx="8480425" cy="5000625"/>
          </a:xfrm>
        </p:spPr>
        <p:txBody>
          <a:bodyPr/>
          <a:lstStyle/>
          <a:p>
            <a:pPr marL="0" indent="0" eaLnBrk="1" hangingPunct="1">
              <a:buFont typeface="Arial" pitchFamily="1" charset="0"/>
              <a:buNone/>
            </a:pPr>
            <a:r>
              <a:rPr lang="el-GR" dirty="0" smtClean="0"/>
              <a:t>Μπορείτε να δώσετε μερικά παραδείγματα ομάδων ατόμων που να χαρακτηρίζονται ως καλές αποχωρούσες ομάδες σύμφωνα με τα δύο κριτήρια-κλειδιά;</a:t>
            </a:r>
            <a:endParaRPr lang="en-US" dirty="0"/>
          </a:p>
          <a:p>
            <a:pPr marL="914400" lvl="1" indent="-457200" eaLnBrk="1" hangingPunct="1">
              <a:buFont typeface="Calibri" pitchFamily="1" charset="0"/>
              <a:buAutoNum type="arabicPeriod"/>
            </a:pPr>
            <a:r>
              <a:rPr lang="el-GR" dirty="0" smtClean="0"/>
              <a:t>Να δημιουργούν ένα θετικό φορτίο για να έλκουν το </a:t>
            </a:r>
            <a:r>
              <a:rPr lang="el-GR" dirty="0" err="1" smtClean="0"/>
              <a:t>πυρηνόφιλο</a:t>
            </a:r>
            <a:r>
              <a:rPr lang="el-GR" dirty="0" smtClean="0"/>
              <a:t>.</a:t>
            </a:r>
            <a:r>
              <a:rPr lang="en-US" dirty="0" smtClean="0"/>
              <a:t> </a:t>
            </a:r>
            <a:endParaRPr lang="en-US" dirty="0"/>
          </a:p>
          <a:p>
            <a:pPr marL="914400" lvl="1" indent="-457200" eaLnBrk="1" hangingPunct="1">
              <a:buFont typeface="Calibri" pitchFamily="1" charset="0"/>
              <a:buAutoNum type="arabicPeriod"/>
            </a:pPr>
            <a:r>
              <a:rPr lang="el-GR" dirty="0" smtClean="0"/>
              <a:t>Να μπορούν να σταθεροποιούν τα ηλεκτρόνια με τα οποία αποχωρούν.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l-GR" dirty="0" smtClean="0"/>
              <a:t>Πρόσθετα Πρακτικά Προβλήματα</a:t>
            </a:r>
            <a:endParaRPr lang="en-US" dirty="0"/>
          </a:p>
        </p:txBody>
      </p:sp>
      <p:sp>
        <p:nvSpPr>
          <p:cNvPr id="15366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73150"/>
            <a:ext cx="8480425" cy="5000625"/>
          </a:xfrm>
        </p:spPr>
        <p:txBody>
          <a:bodyPr/>
          <a:lstStyle/>
          <a:p>
            <a:pPr eaLnBrk="1" hangingPunct="1"/>
            <a:r>
              <a:rPr lang="el-GR" dirty="0" smtClean="0"/>
              <a:t>Δώστε τον καλύτερο συνδυασμό συνθηκών για την ενίσχυση του</a:t>
            </a:r>
            <a:r>
              <a:rPr lang="en-US" dirty="0" smtClean="0"/>
              <a:t> S</a:t>
            </a:r>
            <a:r>
              <a:rPr lang="en-US" baseline="-25000" dirty="0" smtClean="0"/>
              <a:t>N</a:t>
            </a:r>
            <a:r>
              <a:rPr lang="en-US" dirty="0" smtClean="0"/>
              <a:t>2</a:t>
            </a:r>
            <a:r>
              <a:rPr lang="el-GR" dirty="0" smtClean="0"/>
              <a:t> στο παρακάτω υπόστρωμα</a:t>
            </a:r>
            <a:r>
              <a:rPr lang="en-US" dirty="0" smtClean="0"/>
              <a:t>.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 smtClean="0"/>
              <a:t>Περιγράψτε πειράματα που θα μπορούσαν να πραγματοποιηθούν για την υποστήριξη του προτεινόμενου μηχανισμού</a:t>
            </a: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graphicFrame>
        <p:nvGraphicFramePr>
          <p:cNvPr id="15362" name="Object 6"/>
          <p:cNvGraphicFramePr>
            <a:graphicFrameLocks noChangeAspect="1"/>
          </p:cNvGraphicFramePr>
          <p:nvPr/>
        </p:nvGraphicFramePr>
        <p:xfrm>
          <a:off x="1031875" y="2478088"/>
          <a:ext cx="1477963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1" name="CS ChemDraw Drawing" r:id="rId3" imgW="1477980" imgH="975054" progId="ChemDraw.Document.6.0">
                  <p:embed/>
                </p:oleObj>
              </mc:Choice>
              <mc:Fallback>
                <p:oleObj name="CS ChemDraw Drawing" r:id="rId3" imgW="1477980" imgH="975054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2478088"/>
                        <a:ext cx="1477963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l-GR" dirty="0" smtClean="0"/>
              <a:t>Πρόσθετα Πρακτικά Προβλήματα</a:t>
            </a:r>
            <a:endParaRPr lang="en-US" dirty="0"/>
          </a:p>
        </p:txBody>
      </p:sp>
      <p:sp>
        <p:nvSpPr>
          <p:cNvPr id="16390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73150"/>
            <a:ext cx="8480425" cy="5000625"/>
          </a:xfrm>
        </p:spPr>
        <p:txBody>
          <a:bodyPr/>
          <a:lstStyle/>
          <a:p>
            <a:pPr eaLnBrk="1" hangingPunct="1"/>
            <a:r>
              <a:rPr lang="el-GR" dirty="0" smtClean="0"/>
              <a:t>Δώστε τον καλύτερο συνδυασμό συνθηκών για την ενίσχυση του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baseline="-25000" dirty="0"/>
              <a:t>N</a:t>
            </a:r>
            <a:r>
              <a:rPr lang="en-US" dirty="0"/>
              <a:t>1 </a:t>
            </a:r>
            <a:r>
              <a:rPr lang="el-GR" dirty="0" smtClean="0"/>
              <a:t>στο παρακάτω υπόστρωμα</a:t>
            </a:r>
            <a:r>
              <a:rPr lang="en-US" dirty="0" smtClean="0"/>
              <a:t>.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 smtClean="0"/>
              <a:t>Περιγράψτε πειράματα που θα μπορούσαν να πραγματοποιηθούν για την υποστήριξη του προτεινόμενου μηχανισμού</a:t>
            </a: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1031875" y="2478088"/>
          <a:ext cx="1477963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5" name="CS ChemDraw Drawing" r:id="rId3" imgW="1477980" imgH="975054" progId="ChemDraw.Document.6.0">
                  <p:embed/>
                </p:oleObj>
              </mc:Choice>
              <mc:Fallback>
                <p:oleObj name="CS ChemDraw Drawing" r:id="rId3" imgW="1477980" imgH="975054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2478088"/>
                        <a:ext cx="1477963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l-GR" dirty="0" smtClean="0"/>
              <a:t>Πρόσθετα Πρακτικά Προβλήματα</a:t>
            </a:r>
            <a:endParaRPr lang="en-US" dirty="0"/>
          </a:p>
        </p:txBody>
      </p:sp>
      <p:sp>
        <p:nvSpPr>
          <p:cNvPr id="17414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73150"/>
            <a:ext cx="8480425" cy="5000625"/>
          </a:xfrm>
        </p:spPr>
        <p:txBody>
          <a:bodyPr/>
          <a:lstStyle/>
          <a:p>
            <a:pPr eaLnBrk="1" hangingPunct="1"/>
            <a:r>
              <a:rPr lang="el-GR" dirty="0" smtClean="0"/>
              <a:t>Προτείνετε συνθήκες αντίδρασης και δώστε έναν πλήρη μηχανισμό για την ακόλουθη αντίδραση υποκατάστασης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graphicFrame>
        <p:nvGraphicFramePr>
          <p:cNvPr id="17410" name="Object 8"/>
          <p:cNvGraphicFramePr>
            <a:graphicFrameLocks noChangeAspect="1"/>
          </p:cNvGraphicFramePr>
          <p:nvPr/>
        </p:nvGraphicFramePr>
        <p:xfrm>
          <a:off x="1482027" y="3170047"/>
          <a:ext cx="5513387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9" name="CS ChemDraw Drawing" r:id="rId3" imgW="2657340" imgH="374710" progId="ChemDraw.Document.6.0">
                  <p:embed/>
                </p:oleObj>
              </mc:Choice>
              <mc:Fallback>
                <p:oleObj name="CS ChemDraw Drawing" r:id="rId3" imgW="2657340" imgH="374710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2027" y="3170047"/>
                        <a:ext cx="5513387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l-GR" dirty="0" smtClean="0"/>
              <a:t>Πρόσθετα Πρακτικά Προβλήματα</a:t>
            </a:r>
            <a:endParaRPr lang="en-US" dirty="0"/>
          </a:p>
        </p:txBody>
      </p:sp>
      <p:sp>
        <p:nvSpPr>
          <p:cNvPr id="18438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073150"/>
            <a:ext cx="8480425" cy="5000625"/>
          </a:xfrm>
        </p:spPr>
        <p:txBody>
          <a:bodyPr/>
          <a:lstStyle/>
          <a:p>
            <a:pPr eaLnBrk="1" hangingPunct="1"/>
            <a:r>
              <a:rPr lang="el-GR" dirty="0" smtClean="0"/>
              <a:t>Δώστε έναν πλήρη μηχανισμό για την ακόλουθη αντίδραση υποκατάστασης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  <a:p>
            <a:pPr eaLnBrk="1" hangingPunct="1">
              <a:buFont typeface="Arial" pitchFamily="1" charset="0"/>
              <a:buNone/>
            </a:pP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1036759" y="6443340"/>
            <a:ext cx="3581994" cy="365125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2006129" y="2871216"/>
          <a:ext cx="4498195" cy="1298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4" name="CS ChemDraw Drawing" r:id="rId3" imgW="1540246" imgH="444668" progId="ChemDraw.Document.6.0">
                  <p:embed/>
                </p:oleObj>
              </mc:Choice>
              <mc:Fallback>
                <p:oleObj name="CS ChemDraw Drawing" r:id="rId3" imgW="1540246" imgH="444668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129" y="2871216"/>
                        <a:ext cx="4498195" cy="1298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utopia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" y="6471360"/>
            <a:ext cx="828258" cy="281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7.2 </a:t>
            </a:r>
            <a:r>
              <a:rPr lang="el-GR" dirty="0" err="1" smtClean="0"/>
              <a:t>Αλκυλαλογονίδια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7975" y="1222375"/>
            <a:ext cx="8480425" cy="500062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/>
              <a:t>Τα </a:t>
            </a:r>
            <a:r>
              <a:rPr lang="el-GR" dirty="0" err="1" smtClean="0"/>
              <a:t>αλκυλαλογονίδια</a:t>
            </a:r>
            <a:r>
              <a:rPr lang="el-GR" dirty="0" smtClean="0"/>
              <a:t> είναι ενώσεις όπου μια ομάδα άνθρακα (</a:t>
            </a:r>
            <a:r>
              <a:rPr lang="el-GR" dirty="0" err="1" smtClean="0"/>
              <a:t>αλκύλιο</a:t>
            </a:r>
            <a:r>
              <a:rPr lang="el-GR" dirty="0" smtClean="0"/>
              <a:t>) είναι ενωμένη με ένα αλογονίδιο</a:t>
            </a:r>
            <a:r>
              <a:rPr lang="en-US" dirty="0" smtClean="0"/>
              <a:t> (F, Cl, Br </a:t>
            </a:r>
            <a:r>
              <a:rPr lang="el-GR" dirty="0" smtClean="0"/>
              <a:t>ή</a:t>
            </a:r>
            <a:r>
              <a:rPr lang="en-US" dirty="0" smtClean="0"/>
              <a:t> I)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/>
              <a:t>Είδαμε στην ενότητα 4.2 τα βήματα που χρησιμοποιούμε για να ονομάσουμε ένα μόριο</a:t>
            </a:r>
            <a:endParaRPr lang="en-US" dirty="0" smtClean="0"/>
          </a:p>
          <a:p>
            <a:pPr marL="914400" lvl="1" indent="-514350" eaLnBrk="1" hangingPunct="1">
              <a:buFont typeface="Calibri" pitchFamily="34" charset="0"/>
              <a:buAutoNum type="arabicPeriod"/>
              <a:defRPr/>
            </a:pPr>
            <a:r>
              <a:rPr lang="el-GR" dirty="0" smtClean="0">
                <a:ea typeface="+mn-ea"/>
              </a:rPr>
              <a:t>Προσδιορισμός και ονομασία του μητρικού σκελετού</a:t>
            </a:r>
            <a:endParaRPr lang="en-US" dirty="0" smtClean="0">
              <a:ea typeface="+mn-ea"/>
            </a:endParaRPr>
          </a:p>
          <a:p>
            <a:pPr marL="914400" lvl="1" indent="-514350" eaLnBrk="1" hangingPunct="1">
              <a:buFont typeface="Calibri" pitchFamily="34" charset="0"/>
              <a:buAutoNum type="arabicPeriod"/>
              <a:defRPr/>
            </a:pPr>
            <a:r>
              <a:rPr lang="el-GR" dirty="0" smtClean="0">
                <a:ea typeface="+mn-ea"/>
              </a:rPr>
              <a:t>Προσδιορισμός των ονομασιών των </a:t>
            </a:r>
            <a:r>
              <a:rPr lang="el-GR" dirty="0" err="1" smtClean="0">
                <a:ea typeface="+mn-ea"/>
              </a:rPr>
              <a:t>υποκαταστατών</a:t>
            </a:r>
            <a:endParaRPr lang="en-US" dirty="0" smtClean="0">
              <a:ea typeface="+mn-ea"/>
            </a:endParaRPr>
          </a:p>
          <a:p>
            <a:pPr marL="914400" lvl="1" indent="-514350" eaLnBrk="1" hangingPunct="1">
              <a:buFont typeface="Calibri" pitchFamily="34" charset="0"/>
              <a:buAutoNum type="arabicPeriod"/>
              <a:defRPr/>
            </a:pPr>
            <a:r>
              <a:rPr lang="el-GR" dirty="0" smtClean="0">
                <a:ea typeface="+mn-ea"/>
              </a:rPr>
              <a:t>Καθορισμός ενός αριθμού θέσης για κάθε </a:t>
            </a:r>
            <a:r>
              <a:rPr lang="el-GR" dirty="0" err="1" smtClean="0">
                <a:ea typeface="+mn-ea"/>
              </a:rPr>
              <a:t>υποκαταστάτη</a:t>
            </a:r>
            <a:endParaRPr lang="en-US" dirty="0" smtClean="0">
              <a:ea typeface="+mn-ea"/>
            </a:endParaRPr>
          </a:p>
          <a:p>
            <a:pPr marL="914400" lvl="1" indent="-514350" eaLnBrk="1" hangingPunct="1">
              <a:buFont typeface="Calibri" pitchFamily="34" charset="0"/>
              <a:buAutoNum type="arabicPeriod"/>
              <a:defRPr/>
            </a:pPr>
            <a:r>
              <a:rPr lang="el-GR" dirty="0" smtClean="0">
                <a:ea typeface="+mn-ea"/>
              </a:rPr>
              <a:t>Ταξινόμηση των ονομασιών αλφαβητικά</a:t>
            </a:r>
            <a:endParaRPr lang="en-US" dirty="0" smtClean="0">
              <a:ea typeface="+mn-ea"/>
            </a:endParaRPr>
          </a:p>
          <a:p>
            <a:pPr marL="514350" indent="-514350" eaLnBrk="1" hangingPunct="1">
              <a:buFont typeface="Arial" charset="0"/>
              <a:buChar char="•"/>
              <a:defRPr/>
            </a:pPr>
            <a:r>
              <a:rPr lang="el-GR" sz="2600" dirty="0" smtClean="0"/>
              <a:t>Η ομάδα του αλογονιδίου είναι ο κύριος </a:t>
            </a:r>
            <a:r>
              <a:rPr lang="el-GR" sz="2600" dirty="0" err="1" smtClean="0"/>
              <a:t>υποκαταστάτης</a:t>
            </a:r>
            <a:r>
              <a:rPr lang="el-GR" sz="2600" dirty="0" smtClean="0"/>
              <a:t> που θα ονοματίσουμε και θα καθορίσουμε τη θέση του</a:t>
            </a:r>
            <a:endParaRPr lang="en-US" sz="2600" dirty="0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141313">
                    <a:tint val="75000"/>
                  </a:srgbClr>
                </a:solidFill>
              </a:rPr>
              <a:t>Copyright © 2015 Utopia Publishing. All 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7-</a:t>
            </a:r>
            <a:fld id="{4B57A725-2350-1445-A056-22A5AA08CBA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lein1-Temp">
  <a:themeElements>
    <a:clrScheme name="Custom 2">
      <a:dk1>
        <a:srgbClr val="141313"/>
      </a:dk1>
      <a:lt1>
        <a:sysClr val="window" lastClr="FFFFFF"/>
      </a:lt1>
      <a:dk2>
        <a:srgbClr val="1F497D"/>
      </a:dk2>
      <a:lt2>
        <a:srgbClr val="EEECE1"/>
      </a:lt2>
      <a:accent1>
        <a:srgbClr val="BA5E23"/>
      </a:accent1>
      <a:accent2>
        <a:srgbClr val="639431"/>
      </a:accent2>
      <a:accent3>
        <a:srgbClr val="1F9FAF"/>
      </a:accent3>
      <a:accent4>
        <a:srgbClr val="9A0A54"/>
      </a:accent4>
      <a:accent5>
        <a:srgbClr val="16602D"/>
      </a:accent5>
      <a:accent6>
        <a:srgbClr val="74141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Aft>
            <a:spcPts val="600"/>
          </a:spcAft>
          <a:defRPr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Klein1-Temp</Template>
  <TotalTime>1928</TotalTime>
  <Words>4641</Words>
  <Application>Microsoft Macintosh PowerPoint</Application>
  <PresentationFormat>On-screen Show (4:3)</PresentationFormat>
  <Paragraphs>832</Paragraphs>
  <Slides>83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Klein1-Temp</vt:lpstr>
      <vt:lpstr>CS ChemDraw Drawing</vt:lpstr>
      <vt:lpstr>PowerPoint Presentation</vt:lpstr>
      <vt:lpstr>PowerPoint Presentation</vt:lpstr>
      <vt:lpstr>PowerPoint Presentation</vt:lpstr>
      <vt:lpstr>7.1 Αντιδράσεις υποκατάστασης</vt:lpstr>
      <vt:lpstr>7.1 Αντιδράσεις υποκατάστασης</vt:lpstr>
      <vt:lpstr>7.1 Αντιδράσεις υποκατάστασης</vt:lpstr>
      <vt:lpstr>7.1Αντιδράσεις υποκατάστασης</vt:lpstr>
      <vt:lpstr>7.1 Αντιδράσεις υποκατάστασης</vt:lpstr>
      <vt:lpstr>7.2 Αλκυλαλογονίδια</vt:lpstr>
      <vt:lpstr>7.2 Ονοματολογία αλκυλαλογονιδίων</vt:lpstr>
      <vt:lpstr>7.2 Ονοματολογία Αλκυλαλογονιδίων</vt:lpstr>
      <vt:lpstr>7.2 Ονοματολογία αλκυλαλογονιδίων</vt:lpstr>
      <vt:lpstr>7.2 Δομή Αλκυλαλογονιδίων</vt:lpstr>
      <vt:lpstr>7.2 Δομή Αλκυλαλογονιδίων</vt:lpstr>
      <vt:lpstr>7.2 Δομή Αλκυλαλογονιδίων</vt:lpstr>
      <vt:lpstr>7.2 Δομή Αλκυλαλογονιδίων</vt:lpstr>
      <vt:lpstr>7.3 Μηχανισμοί Υποκατάστασης</vt:lpstr>
      <vt:lpstr>7.3 Μηχανισμοί Υποκατάστασης</vt:lpstr>
      <vt:lpstr>7.3 Μηχανισμοί Υποκατάστασης</vt:lpstr>
      <vt:lpstr>7.3 Μηχανισμοί Υποκατάστασης</vt:lpstr>
      <vt:lpstr>7.4 SN2 -ένας σύγχρονος μηχανισμός </vt:lpstr>
      <vt:lpstr>7.4 SN2 – στερεοχημεία</vt:lpstr>
      <vt:lpstr>7.4 SN2 – προσβολή από πίσω</vt:lpstr>
      <vt:lpstr>7.4 SN2 – προσβολή από πίσω</vt:lpstr>
      <vt:lpstr>7.4 SN2 κινητική</vt:lpstr>
      <vt:lpstr>7.4 SN2 –Αιτιολόγηση κινητικών δεδομένων</vt:lpstr>
      <vt:lpstr>7.4 SN2–Αιτιολόγηση κινητικών δεδομένων</vt:lpstr>
      <vt:lpstr>7.4 SN2–Αιτιολόγηση κινητικών δεδομένων</vt:lpstr>
      <vt:lpstr>7.4 SN2–Αξιολόγηση κινητικών δεδομένων</vt:lpstr>
      <vt:lpstr>7.5 SN1 – ένας σταδιακός μηχανισμός</vt:lpstr>
      <vt:lpstr>7.5 SN1 – πρόοδος της αντίδρασης</vt:lpstr>
      <vt:lpstr>7.5 SN1 – πρόοδος της αντίδρασης</vt:lpstr>
      <vt:lpstr>7.5 SN1 – πρόοδος της αντίδρασης</vt:lpstr>
      <vt:lpstr>7.5 SN1 – ένας σταδιακός μηχανισμός</vt:lpstr>
      <vt:lpstr>7.5 SN1 – SN2 Σύγκριση</vt:lpstr>
      <vt:lpstr>7.5 SN1 Κινητική</vt:lpstr>
      <vt:lpstr>7.5 SN1 – Αξιολόγηση κινητικών δεδομένων</vt:lpstr>
      <vt:lpstr>7.5 SN1 – Αξιολόγηση κινητικών δεδομένων</vt:lpstr>
      <vt:lpstr>7.5 SN1 – Αξιολόγηση κινητικών δεδομένων</vt:lpstr>
      <vt:lpstr>7.5 SN1 – στερεοχημεία</vt:lpstr>
      <vt:lpstr>7.5 SN1 – στερεοχημεία</vt:lpstr>
      <vt:lpstr>7.5 SN – στερεοχημεία</vt:lpstr>
      <vt:lpstr>7.5 SN – σύνοψη</vt:lpstr>
      <vt:lpstr>7.6 SN1 Πλήρεις μηχανισμοί</vt:lpstr>
      <vt:lpstr>7.6 SN1 Πλήρεις μηχανισμοί</vt:lpstr>
      <vt:lpstr>7.6 SN1 Πλήρεις μηχανισμοί</vt:lpstr>
      <vt:lpstr>7.6 SN1 Πλήρεις μηχανισμοί</vt:lpstr>
      <vt:lpstr>7.6 SN1 Πλήρεις Μηχανισμοί</vt:lpstr>
      <vt:lpstr>7.6 SN1 Πλήρεις Μηχανισμοί</vt:lpstr>
      <vt:lpstr>7.6 SN1 Πλήρεις Μηχανισμοί</vt:lpstr>
      <vt:lpstr>7.7 SN2 Πλήρεις Μηχανισμοί</vt:lpstr>
      <vt:lpstr>7.7 SN2 Πλήρεις Μηχανισμοί</vt:lpstr>
      <vt:lpstr>7.7 SN2 Πλήρεις Μηχανισμοί</vt:lpstr>
      <vt:lpstr>7.7 SN2 Πλήρεις Μηχανισμοί</vt:lpstr>
      <vt:lpstr>7.8 SN1 έναντι SN2</vt:lpstr>
      <vt:lpstr>7.8 SN1 έναντι SN2</vt:lpstr>
      <vt:lpstr>7.8 Σταθερότητα Καρβοκατιόντων</vt:lpstr>
      <vt:lpstr>7.8 Σταθερότητα Καρβοκατιόντος</vt:lpstr>
      <vt:lpstr>7.8 Σταθερότητα Καρβοκατιόντος &amp; Στερεοχημικοί Παράγοντες</vt:lpstr>
      <vt:lpstr>7.8 SN1 έναντι SN2 (το πυρηνόφιλο)</vt:lpstr>
      <vt:lpstr>7.8 SN1 έναντι SN2 (η αποχωρούσα ομάδα)</vt:lpstr>
      <vt:lpstr>7.8 SN1 έναντι SN2 (η αποχωρούσα ομάδα)</vt:lpstr>
      <vt:lpstr>7.8 SN1 έναντι SN2 (το πυρηνόφιλο)</vt:lpstr>
      <vt:lpstr>7.8 SN1 έναντι SN2 (ο διαλύτης)</vt:lpstr>
      <vt:lpstr>7.8 SN1 έναντι SN2 (ο διαλύτης)</vt:lpstr>
      <vt:lpstr>7.8 SN1 έναντι SN2 (ο διαλύτης)</vt:lpstr>
      <vt:lpstr>7.8 SN1 έναντι SN2 (ο διαλύτης)</vt:lpstr>
      <vt:lpstr>7.8 Ενίσχυση του SN2 (ο διαλύτης)</vt:lpstr>
      <vt:lpstr>7.8 Ενίσχυση του SN2 (ο διαλύτης)</vt:lpstr>
      <vt:lpstr>7.8 Ενίσχυση του SN1 (ο διαλύτης)</vt:lpstr>
      <vt:lpstr>7.8 Ενίσχυση του SN1 (ο διαλύτης)</vt:lpstr>
      <vt:lpstr>7.8 Επίδραση του Διαλύτη στα Πυρηνόφιλα Αλογονίδια</vt:lpstr>
      <vt:lpstr>7.9 Σχεδιασμός Συνθέσεων</vt:lpstr>
      <vt:lpstr>7.9 Σχεδιασμός Συνθέσεων</vt:lpstr>
      <vt:lpstr>7.9 Σχεδιασμός Συνθέσεων</vt:lpstr>
      <vt:lpstr>7.9 Σχεδιασμός Συνθέσεων</vt:lpstr>
      <vt:lpstr>7.9 Σχεδιασμός Συνθέσεων</vt:lpstr>
      <vt:lpstr>7.9 Σχεδιασμός Συνθέσεων</vt:lpstr>
      <vt:lpstr>Πρόσθετα Πρακτικά Προβλήματα</vt:lpstr>
      <vt:lpstr>Πρόσθετα Πρακτικά Προβλήματα</vt:lpstr>
      <vt:lpstr>Πρόσθετα Πρακτικά Προβλήματα</vt:lpstr>
      <vt:lpstr>Πρόσθετα Πρακτικά Προβλήματα</vt:lpstr>
      <vt:lpstr>Πρόσθετα Πρακτικά Προβλήματα</vt:lpstr>
    </vt:vector>
  </TitlesOfParts>
  <Company>Wiley Publishing,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jyee</dc:creator>
  <cp:lastModifiedBy>.</cp:lastModifiedBy>
  <cp:revision>481</cp:revision>
  <dcterms:created xsi:type="dcterms:W3CDTF">2013-08-09T08:26:38Z</dcterms:created>
  <dcterms:modified xsi:type="dcterms:W3CDTF">2015-12-09T08:47:19Z</dcterms:modified>
</cp:coreProperties>
</file>