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0" r:id="rId2"/>
    <p:sldId id="272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74" r:id="rId12"/>
    <p:sldId id="273" r:id="rId13"/>
    <p:sldId id="263" r:id="rId14"/>
    <p:sldId id="264" r:id="rId15"/>
    <p:sldId id="276" r:id="rId16"/>
    <p:sldId id="267" r:id="rId17"/>
    <p:sldId id="277" r:id="rId18"/>
    <p:sldId id="266" r:id="rId19"/>
    <p:sldId id="282" r:id="rId20"/>
    <p:sldId id="278" r:id="rId21"/>
    <p:sldId id="281" r:id="rId22"/>
    <p:sldId id="279" r:id="rId23"/>
    <p:sldId id="280" r:id="rId24"/>
    <p:sldId id="286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89A8"/>
    <a:srgbClr val="0F496F"/>
    <a:srgbClr val="032E45"/>
    <a:srgbClr val="DC1418"/>
    <a:srgbClr val="9C3845"/>
    <a:srgbClr val="C2222A"/>
    <a:srgbClr val="CF1B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5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FE557-AF65-46DE-9F98-591DB57108F6}" type="datetimeFigureOut">
              <a:rPr lang="el-GR" smtClean="0"/>
              <a:t>9/3/2018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9C79-FE37-4C64-8DC4-B3FF850FCBC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891F6-76DC-4CC2-AF1F-4E66B79BA97F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F146-5E1F-440E-BFD8-7D513FB645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51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F146-5E1F-440E-BFD8-7D513FB645B8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620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F146-5E1F-440E-BFD8-7D513FB645B8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6042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F146-5E1F-440E-BFD8-7D513FB645B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6504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078A3-2A0A-46CE-9B10-F4DD5DFE7385}" type="slidenum">
              <a:rPr lang="el-GR" altLang="el-GR"/>
              <a:pPr/>
              <a:t>14</a:t>
            </a:fld>
            <a:endParaRPr lang="el-GR" altLang="el-GR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E7E94C0-D65B-4DF3-8DFB-D3C62A8C87E4}" type="slidenum">
              <a:rPr lang="el-GR" altLang="el-GR" sz="1200"/>
              <a:pPr algn="r"/>
              <a:t>14</a:t>
            </a:fld>
            <a:endParaRPr lang="el-GR" altLang="el-GR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abb  gggg</a:t>
            </a:r>
          </a:p>
        </p:txBody>
      </p:sp>
    </p:spTree>
    <p:extLst>
      <p:ext uri="{BB962C8B-B14F-4D97-AF65-F5344CB8AC3E}">
        <p14:creationId xmlns="" xmlns:p14="http://schemas.microsoft.com/office/powerpoint/2010/main" val="399054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D40D-6CC8-48F6-A544-5374134A66DE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 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B138-ACE0-4E7F-A023-9DD686239680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4726-9DF8-4028-A478-A59F673A2182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62C-BEA0-44DF-92C7-40D31A3E3FF8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DFC0-5953-43C8-BB33-95F52AB420C7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5DB5-ED03-400A-859F-08D17591A079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20E-38AF-4698-988A-695ED0AFDDC1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F42-82BD-4E06-AF79-54CF869E6E50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4E0-08E3-4136-B78E-841DCEF45F9F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0290-A60F-4589-B4DF-71054EA084F6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5B30-1EB7-4593-9A4C-E1398A2AE004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B88-ECEC-41D5-BA92-A82E2A8AF4B4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CF32-E052-4F2A-B16A-74BC299B504A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1794-BFFC-4770-8F61-D71E6BF396AA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2713-A314-4CF6-9084-9F330B7B0540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659B-C608-4E5F-ADCF-A3E7F12161FB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477D-C2B1-429E-9AED-DFA0FAC2D2E8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C2D116-76F5-48D6-B046-15505BEA1CEA}" type="datetime1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l-GR" dirty="0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10" y="0"/>
            <a:ext cx="1676190" cy="156190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    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bg1"/>
                </a:solidFill>
              </a:rPr>
              <a:t>         </a:t>
            </a:r>
            <a:r>
              <a:rPr lang="el-GR" b="1" dirty="0" err="1" smtClean="0">
                <a:solidFill>
                  <a:schemeClr val="bg1"/>
                </a:solidFill>
              </a:rPr>
              <a:t>Προγραμμα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ειδικευσησ</a:t>
            </a:r>
            <a:r>
              <a:rPr lang="el-GR" b="1" dirty="0" smtClean="0">
                <a:solidFill>
                  <a:schemeClr val="bg1"/>
                </a:solidFill>
              </a:rPr>
              <a:t>  στη </a:t>
            </a:r>
            <a:r>
              <a:rPr lang="el-GR" b="1" dirty="0" err="1" smtClean="0">
                <a:solidFill>
                  <a:schemeClr val="bg1"/>
                </a:solidFill>
              </a:rPr>
              <a:t>συμβουλευτικη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    </a:t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b="1" dirty="0" smtClean="0">
                <a:solidFill>
                  <a:schemeClr val="bg1"/>
                </a:solidFill>
              </a:rPr>
              <a:t>                   και στον </a:t>
            </a:r>
            <a:r>
              <a:rPr lang="el-GR" b="1" dirty="0" err="1" smtClean="0">
                <a:solidFill>
                  <a:schemeClr val="bg1"/>
                </a:solidFill>
              </a:rPr>
              <a:t>προσανατολισμο</a:t>
            </a:r>
            <a:r>
              <a:rPr lang="el-GR" b="1" dirty="0" smtClean="0">
                <a:solidFill>
                  <a:schemeClr val="bg1"/>
                </a:solidFill>
              </a:rPr>
              <a:t> (</a:t>
            </a:r>
            <a:r>
              <a:rPr lang="el-GR" b="1" dirty="0" err="1" smtClean="0">
                <a:solidFill>
                  <a:schemeClr val="bg1"/>
                </a:solidFill>
              </a:rPr>
              <a:t>πεσυπ</a:t>
            </a:r>
            <a:r>
              <a:rPr lang="el-GR" b="1" dirty="0" smtClean="0">
                <a:solidFill>
                  <a:schemeClr val="bg1"/>
                </a:solidFill>
              </a:rPr>
              <a:t>)</a:t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b="1" dirty="0" smtClean="0">
                <a:solidFill>
                  <a:schemeClr val="bg1"/>
                </a:solidFill>
              </a:rPr>
              <a:t/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2800" b="1" i="1" dirty="0" err="1" smtClean="0">
                <a:solidFill>
                  <a:schemeClr val="bg1"/>
                </a:solidFill>
              </a:rPr>
              <a:t>μαθημα</a:t>
            </a:r>
            <a:r>
              <a:rPr lang="el-GR" sz="2800" b="1" i="1" dirty="0" smtClean="0">
                <a:solidFill>
                  <a:schemeClr val="bg1"/>
                </a:solidFill>
              </a:rPr>
              <a:t>: </a:t>
            </a:r>
            <a:r>
              <a:rPr lang="el-GR" sz="2800" b="1" i="1" dirty="0" err="1" smtClean="0">
                <a:solidFill>
                  <a:schemeClr val="bg1"/>
                </a:solidFill>
              </a:rPr>
              <a:t>συμβουλευτικη</a:t>
            </a:r>
            <a:r>
              <a:rPr lang="el-GR" sz="2800" b="1" i="1" dirty="0" smtClean="0">
                <a:solidFill>
                  <a:schemeClr val="bg1"/>
                </a:solidFill>
              </a:rPr>
              <a:t> και </a:t>
            </a:r>
            <a:r>
              <a:rPr lang="el-GR" sz="2800" b="1" i="1" dirty="0" err="1" smtClean="0">
                <a:solidFill>
                  <a:schemeClr val="bg1"/>
                </a:solidFill>
              </a:rPr>
              <a:t>συμβουλευτικη</a:t>
            </a:r>
            <a:r>
              <a:rPr lang="el-GR" sz="2800" b="1" i="1" dirty="0" smtClean="0">
                <a:solidFill>
                  <a:schemeClr val="bg1"/>
                </a:solidFill>
              </a:rPr>
              <a:t>  </a:t>
            </a:r>
            <a:r>
              <a:rPr lang="el-GR" sz="2800" b="1" i="1" dirty="0" err="1" smtClean="0">
                <a:solidFill>
                  <a:schemeClr val="bg1"/>
                </a:solidFill>
              </a:rPr>
              <a:t>ψυχολογια</a:t>
            </a:r>
            <a:r>
              <a:rPr lang="el-GR" sz="2800" b="1" i="1" dirty="0" smtClean="0">
                <a:solidFill>
                  <a:schemeClr val="bg1"/>
                </a:solidFill>
              </a:rPr>
              <a:t/>
            </a:r>
            <a:br>
              <a:rPr lang="el-GR" sz="2800" b="1" i="1" dirty="0" smtClean="0">
                <a:solidFill>
                  <a:schemeClr val="bg1"/>
                </a:solidFill>
              </a:rPr>
            </a:br>
            <a:r>
              <a:rPr lang="el-GR" sz="2800" b="1" i="1" dirty="0" smtClean="0">
                <a:solidFill>
                  <a:schemeClr val="bg1"/>
                </a:solidFill>
              </a:rPr>
              <a:t>                            </a:t>
            </a:r>
            <a:r>
              <a:rPr lang="el-GR" sz="2800" b="1" i="1" dirty="0" err="1" smtClean="0">
                <a:solidFill>
                  <a:schemeClr val="bg1"/>
                </a:solidFill>
              </a:rPr>
              <a:t>διδασκων</a:t>
            </a:r>
            <a:r>
              <a:rPr lang="el-GR" sz="2800" b="1" i="1" dirty="0" smtClean="0">
                <a:solidFill>
                  <a:schemeClr val="bg1"/>
                </a:solidFill>
              </a:rPr>
              <a:t>: </a:t>
            </a:r>
            <a:r>
              <a:rPr lang="el-GR" sz="2800" b="1" i="1" dirty="0" err="1" smtClean="0">
                <a:solidFill>
                  <a:schemeClr val="bg1"/>
                </a:solidFill>
              </a:rPr>
              <a:t>τσιροσ</a:t>
            </a:r>
            <a:r>
              <a:rPr lang="el-GR" sz="2800" b="1" i="1" dirty="0" smtClean="0">
                <a:solidFill>
                  <a:schemeClr val="bg1"/>
                </a:solidFill>
              </a:rPr>
              <a:t> τ. </a:t>
            </a:r>
            <a:r>
              <a:rPr lang="el-GR" sz="2800" b="1" i="1" dirty="0" err="1" smtClean="0">
                <a:solidFill>
                  <a:schemeClr val="bg1"/>
                </a:solidFill>
              </a:rPr>
              <a:t>χαραλαμποσ</a:t>
            </a:r>
            <a:r>
              <a:rPr lang="el-GR" sz="2800" b="1" i="1" dirty="0" smtClean="0">
                <a:solidFill>
                  <a:schemeClr val="bg1"/>
                </a:solidFill>
              </a:rPr>
              <a:t/>
            </a:r>
            <a:br>
              <a:rPr lang="el-GR" sz="2800" b="1" i="1" dirty="0" smtClean="0">
                <a:solidFill>
                  <a:schemeClr val="bg1"/>
                </a:solidFill>
              </a:rPr>
            </a:br>
            <a:r>
              <a:rPr lang="el-GR" sz="2800" b="1" i="1" dirty="0">
                <a:solidFill>
                  <a:schemeClr val="bg1"/>
                </a:solidFill>
              </a:rPr>
              <a:t/>
            </a:r>
            <a:br>
              <a:rPr lang="el-GR" sz="2800" b="1" i="1" dirty="0">
                <a:solidFill>
                  <a:schemeClr val="bg1"/>
                </a:solidFill>
              </a:rPr>
            </a:br>
            <a:endParaRPr lang="el-GR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38" y="4049485"/>
            <a:ext cx="8535988" cy="2010229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l-GR" b="1" dirty="0" smtClean="0">
                <a:solidFill>
                  <a:schemeClr val="bg1"/>
                </a:solidFill>
              </a:rPr>
              <a:t>ΜΕΛΕΤΗ ΠΕΡΙΠΤΩΣΗΣ: ΗΛΕΚΤΡΑ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ΣΠΟΥΔΑΣΤΕΣ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  <a:r>
              <a:rPr lang="el-GR" sz="2400" b="1" dirty="0" smtClean="0">
                <a:solidFill>
                  <a:schemeClr val="bg1"/>
                </a:solidFill>
              </a:rPr>
              <a:t>ΑΝΤΩΝΙΑ ΓΕΩΡΓΑΛΛΗ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                         ΘΕΟΦΑΝΗΣ ΣΟΥΚΟΥΛΗΣ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                                  </a:t>
            </a:r>
            <a:r>
              <a:rPr lang="el-GR" sz="1800" b="1" dirty="0" smtClean="0">
                <a:solidFill>
                  <a:schemeClr val="bg1"/>
                </a:solidFill>
              </a:rPr>
              <a:t>ΦΕΒΡΟΥΑΡΙΟΣ 2018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55" y="4114800"/>
            <a:ext cx="2136824" cy="1677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6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776549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l-GR" b="1" dirty="0" smtClean="0">
                <a:solidFill>
                  <a:schemeClr val="bg2">
                    <a:lumMod val="75000"/>
                  </a:schemeClr>
                </a:solidFill>
              </a:rPr>
              <a:t>ΣΕ  </a:t>
            </a:r>
            <a:r>
              <a:rPr lang="el-GR" b="1" dirty="0">
                <a:solidFill>
                  <a:schemeClr val="bg2">
                    <a:lumMod val="75000"/>
                  </a:schemeClr>
                </a:solidFill>
              </a:rPr>
              <a:t>ΕΠΙΠΕΔΟ </a:t>
            </a:r>
            <a:r>
              <a:rPr lang="el-GR" b="1" dirty="0">
                <a:solidFill>
                  <a:srgbClr val="FFFF00"/>
                </a:solidFill>
              </a:rPr>
              <a:t>ΓΝΩΣΕΩΝ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dirty="0">
                <a:solidFill>
                  <a:schemeClr val="bg2">
                    <a:lumMod val="75000"/>
                  </a:schemeClr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293223"/>
            <a:ext cx="10693537" cy="4519274"/>
          </a:xfrm>
        </p:spPr>
        <p:txBody>
          <a:bodyPr/>
          <a:lstStyle/>
          <a:p>
            <a:r>
              <a:rPr lang="el-GR" sz="2800" b="1" dirty="0" smtClean="0"/>
              <a:t>Να </a:t>
            </a:r>
            <a:r>
              <a:rPr lang="el-GR" sz="2800" b="1" dirty="0">
                <a:solidFill>
                  <a:srgbClr val="FFFF00"/>
                </a:solidFill>
              </a:rPr>
              <a:t>αποκτήσει</a:t>
            </a:r>
            <a:r>
              <a:rPr lang="el-GR" sz="2800" b="1" dirty="0"/>
              <a:t> </a:t>
            </a:r>
            <a:r>
              <a:rPr lang="el-GR" sz="2800" b="1" u="sng" dirty="0">
                <a:solidFill>
                  <a:srgbClr val="FF0000"/>
                </a:solidFill>
              </a:rPr>
              <a:t>συνειδητή πρόσβαση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/>
              <a:t>σε περιοχές σκέψης, συναισθημάτων, </a:t>
            </a:r>
            <a:r>
              <a:rPr lang="el-GR" sz="2800" b="1" dirty="0" smtClean="0"/>
              <a:t>συμπεριφοράς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l-GR" sz="2800" b="1" dirty="0">
                <a:solidFill>
                  <a:srgbClr val="FF0000"/>
                </a:solidFill>
              </a:rPr>
              <a:t>αυτογνωσία)</a:t>
            </a:r>
          </a:p>
          <a:p>
            <a:r>
              <a:rPr lang="el-GR" sz="2800" dirty="0" smtClean="0"/>
              <a:t> </a:t>
            </a:r>
            <a:r>
              <a:rPr lang="el-GR" sz="2800" b="1" dirty="0"/>
              <a:t>Να </a:t>
            </a:r>
            <a:r>
              <a:rPr lang="el-GR" sz="2800" b="1" dirty="0">
                <a:solidFill>
                  <a:srgbClr val="FFFF00"/>
                </a:solidFill>
              </a:rPr>
              <a:t>αναγνωρίσει</a:t>
            </a:r>
            <a:r>
              <a:rPr lang="el-GR" sz="2800" b="1" dirty="0"/>
              <a:t> ότι το </a:t>
            </a:r>
            <a:r>
              <a:rPr lang="el-GR" sz="2800" b="1" u="sng" dirty="0">
                <a:solidFill>
                  <a:srgbClr val="FF0000"/>
                </a:solidFill>
              </a:rPr>
              <a:t>πρόβλημα βάρους</a:t>
            </a:r>
            <a:r>
              <a:rPr lang="el-GR" sz="2800" b="1" u="sng" dirty="0"/>
              <a:t> </a:t>
            </a:r>
            <a:r>
              <a:rPr lang="el-GR" sz="2800" b="1" dirty="0"/>
              <a:t>ξεπερνιέται ελέγχοντας τις διατροφικές της συνήθειες</a:t>
            </a:r>
          </a:p>
          <a:p>
            <a:r>
              <a:rPr lang="el-GR" sz="2800" b="1" dirty="0" smtClean="0"/>
              <a:t>Να </a:t>
            </a:r>
            <a:r>
              <a:rPr lang="el-GR" sz="2800" b="1" dirty="0">
                <a:solidFill>
                  <a:srgbClr val="FFFF00"/>
                </a:solidFill>
              </a:rPr>
              <a:t>αυξήσει</a:t>
            </a:r>
            <a:r>
              <a:rPr lang="el-GR" sz="2800" b="1" dirty="0"/>
              <a:t> τις </a:t>
            </a:r>
            <a:r>
              <a:rPr lang="el-GR" sz="2800" b="1" dirty="0">
                <a:solidFill>
                  <a:srgbClr val="FFFF00"/>
                </a:solidFill>
              </a:rPr>
              <a:t>σχολικές επιδόσεις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023364" y="933520"/>
            <a:ext cx="972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75000"/>
                  </a:schemeClr>
                </a:solidFill>
              </a:rPr>
              <a:t>ΜΕΤΑ ΤΗΝ ΕΦΑΡΜΟΓΗ ΤΟΥ ΘΕΡΑΠΕΥΤΙΚΟΥ ΣΧΕΔΙΟΥ ΑΝΑΜΕΝΕΤΑΙ ΝΑ: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95848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51" y="1"/>
            <a:ext cx="8534400" cy="1449976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ΣΕ ΕΠΙΠΕΔΟ </a:t>
            </a:r>
            <a:r>
              <a:rPr lang="el-GR" b="1" dirty="0"/>
              <a:t>ΣΤΑΣΕΩΝ</a:t>
            </a:r>
            <a:r>
              <a:rPr lang="el-GR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50" y="2192867"/>
            <a:ext cx="10088503" cy="3615267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Να </a:t>
            </a:r>
            <a:r>
              <a:rPr lang="el-GR" sz="2800" b="1" u="sng" dirty="0">
                <a:solidFill>
                  <a:schemeClr val="tx1"/>
                </a:solidFill>
              </a:rPr>
              <a:t>αποδεχθεί</a:t>
            </a:r>
            <a:r>
              <a:rPr lang="el-GR" sz="2800" b="1" u="sng" dirty="0">
                <a:solidFill>
                  <a:srgbClr val="FF0000"/>
                </a:solidFill>
              </a:rPr>
              <a:t> το σώμα </a:t>
            </a:r>
            <a:r>
              <a:rPr lang="el-GR" sz="2800" b="1" dirty="0"/>
              <a:t>και την προσωπικότητά της</a:t>
            </a:r>
          </a:p>
          <a:p>
            <a:r>
              <a:rPr lang="el-GR" sz="2800" b="1" dirty="0" smtClean="0"/>
              <a:t>Να </a:t>
            </a:r>
            <a:r>
              <a:rPr lang="el-GR" sz="2800" b="1" dirty="0">
                <a:solidFill>
                  <a:schemeClr val="tx1"/>
                </a:solidFill>
              </a:rPr>
              <a:t>αποκτήσει </a:t>
            </a:r>
            <a:r>
              <a:rPr lang="el-GR" sz="2800" b="1" u="sng" dirty="0">
                <a:solidFill>
                  <a:schemeClr val="tx1"/>
                </a:solidFill>
              </a:rPr>
              <a:t>αυτο</a:t>
            </a:r>
            <a:r>
              <a:rPr lang="el-GR" sz="2800" b="1" u="sng" dirty="0">
                <a:solidFill>
                  <a:srgbClr val="FF0000"/>
                </a:solidFill>
              </a:rPr>
              <a:t>έλεγχο</a:t>
            </a:r>
          </a:p>
          <a:p>
            <a:r>
              <a:rPr lang="el-GR" sz="2800" b="1" dirty="0" smtClean="0"/>
              <a:t> </a:t>
            </a:r>
            <a:r>
              <a:rPr lang="el-GR" sz="2800" b="1" dirty="0"/>
              <a:t>Να </a:t>
            </a:r>
            <a:r>
              <a:rPr lang="el-GR" sz="2800" b="1" dirty="0">
                <a:solidFill>
                  <a:schemeClr val="tx1"/>
                </a:solidFill>
              </a:rPr>
              <a:t>αποβάλει</a:t>
            </a:r>
            <a:r>
              <a:rPr lang="el-GR" sz="2800" b="1" dirty="0"/>
              <a:t> τη </a:t>
            </a:r>
            <a:r>
              <a:rPr lang="el-GR" sz="2800" b="1" u="sng" dirty="0">
                <a:solidFill>
                  <a:schemeClr val="tx1"/>
                </a:solidFill>
              </a:rPr>
              <a:t>χαμ</a:t>
            </a:r>
            <a:r>
              <a:rPr lang="el-GR" sz="2800" b="1" u="sng" dirty="0">
                <a:solidFill>
                  <a:srgbClr val="FF0000"/>
                </a:solidFill>
              </a:rPr>
              <a:t>ηλή </a:t>
            </a:r>
            <a:r>
              <a:rPr lang="el-GR" sz="2800" b="1" u="sng" dirty="0">
                <a:solidFill>
                  <a:schemeClr val="tx1"/>
                </a:solidFill>
              </a:rPr>
              <a:t>αυτο</a:t>
            </a:r>
            <a:r>
              <a:rPr lang="el-GR" sz="2800" b="1" u="sng" dirty="0">
                <a:solidFill>
                  <a:srgbClr val="FF0000"/>
                </a:solidFill>
              </a:rPr>
              <a:t>εκτίμηση</a:t>
            </a:r>
          </a:p>
          <a:p>
            <a:r>
              <a:rPr lang="el-GR" sz="2800" b="1" dirty="0" smtClean="0"/>
              <a:t> </a:t>
            </a:r>
            <a:r>
              <a:rPr lang="el-GR" sz="2800" b="1" dirty="0"/>
              <a:t>Να </a:t>
            </a:r>
            <a:r>
              <a:rPr lang="el-GR" sz="2800" b="1" u="sng" dirty="0">
                <a:solidFill>
                  <a:schemeClr val="tx1"/>
                </a:solidFill>
              </a:rPr>
              <a:t>συνειδ</a:t>
            </a:r>
            <a:r>
              <a:rPr lang="el-GR" sz="2800" b="1" u="sng" dirty="0">
                <a:solidFill>
                  <a:srgbClr val="FF0000"/>
                </a:solidFill>
              </a:rPr>
              <a:t>ητοποιήσει</a:t>
            </a:r>
            <a:r>
              <a:rPr lang="el-GR" sz="2800" b="1" dirty="0"/>
              <a:t> τη ροή των </a:t>
            </a:r>
            <a:r>
              <a:rPr lang="el-GR" sz="2800" b="1" u="sng" dirty="0">
                <a:solidFill>
                  <a:srgbClr val="FF0000"/>
                </a:solidFill>
              </a:rPr>
              <a:t>συναισθημάτων</a:t>
            </a:r>
            <a:r>
              <a:rPr lang="el-GR" sz="2800" b="1" dirty="0"/>
              <a:t> της</a:t>
            </a:r>
          </a:p>
          <a:p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5153025"/>
            <a:ext cx="2264229" cy="170497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897513" y="1179837"/>
            <a:ext cx="977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75000"/>
                  </a:schemeClr>
                </a:solidFill>
              </a:rPr>
              <a:t>ΜΕΤΑ ΤΗΝ ΕΦΑΡΜΟΓΗ ΤΟΥ ΘΕΡΑΠΕΥΤΙΚΟΥ ΣΧΕΔΙΟΥ ΑΝΑΜΕΝΕΤΑΙ: </a:t>
            </a:r>
            <a:endParaRPr lang="el-G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87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38718"/>
            <a:ext cx="8534400" cy="1507067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ΣΕ ΕΠΙΠΕΔΟ </a:t>
            </a:r>
            <a:r>
              <a:rPr lang="el-G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ΔΕΞΙΟΤΗΤΩΝ</a:t>
            </a:r>
            <a:endParaRPr lang="el-G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40104"/>
            <a:ext cx="8534400" cy="3615267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Να </a:t>
            </a:r>
            <a:r>
              <a:rPr lang="el-G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καλλιεργήσει </a:t>
            </a:r>
            <a:r>
              <a:rPr lang="el-GR" sz="2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επικοιν</a:t>
            </a:r>
            <a:r>
              <a:rPr lang="el-GR" sz="2800" b="1" u="sng" dirty="0">
                <a:solidFill>
                  <a:srgbClr val="FF0000"/>
                </a:solidFill>
              </a:rPr>
              <a:t>ωνιακές </a:t>
            </a:r>
            <a:r>
              <a:rPr lang="el-GR" sz="2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δεξιότητες</a:t>
            </a:r>
          </a:p>
          <a:p>
            <a:r>
              <a:rPr lang="el-GR" sz="2800" b="1" dirty="0" smtClean="0"/>
              <a:t>Να </a:t>
            </a:r>
            <a:r>
              <a:rPr lang="el-G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αναπτύξει</a:t>
            </a:r>
            <a:r>
              <a:rPr lang="el-GR" sz="2800" b="1" dirty="0"/>
              <a:t> </a:t>
            </a:r>
            <a:r>
              <a:rPr lang="el-G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δεξιότητες </a:t>
            </a:r>
            <a:r>
              <a:rPr lang="el-GR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</a:t>
            </a:r>
            <a:r>
              <a:rPr lang="el-GR" sz="2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π</a:t>
            </a:r>
            <a:r>
              <a:rPr lang="el-GR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ίλ</a:t>
            </a:r>
            <a:r>
              <a:rPr lang="el-GR" sz="2800" b="1" u="sng" dirty="0" smtClean="0">
                <a:solidFill>
                  <a:srgbClr val="FF0000"/>
                </a:solidFill>
              </a:rPr>
              <a:t>υσης </a:t>
            </a:r>
            <a:r>
              <a:rPr lang="el-GR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συγκρ</a:t>
            </a:r>
            <a:r>
              <a:rPr lang="el-GR" sz="2800" b="1" u="sng" dirty="0" smtClean="0">
                <a:solidFill>
                  <a:srgbClr val="FF0000"/>
                </a:solidFill>
              </a:rPr>
              <a:t>ούσεων </a:t>
            </a:r>
            <a:endParaRPr lang="el-GR" sz="2800" b="1" u="sng" dirty="0">
              <a:solidFill>
                <a:srgbClr val="FF0000"/>
              </a:solidFill>
            </a:endParaRPr>
          </a:p>
          <a:p>
            <a:r>
              <a:rPr lang="el-GR" sz="2800" b="1" dirty="0" smtClean="0"/>
              <a:t> </a:t>
            </a:r>
            <a:r>
              <a:rPr lang="el-GR" sz="2800" b="1" dirty="0"/>
              <a:t>Να </a:t>
            </a:r>
            <a:r>
              <a:rPr lang="el-G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περιορίσει </a:t>
            </a:r>
            <a:r>
              <a:rPr lang="el-GR" sz="2800" b="1" dirty="0" smtClean="0">
                <a:solidFill>
                  <a:schemeClr val="bg1"/>
                </a:solidFill>
              </a:rPr>
              <a:t>την</a:t>
            </a:r>
            <a:r>
              <a:rPr lang="el-G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επιθετ</a:t>
            </a:r>
            <a:r>
              <a:rPr lang="el-GR" sz="2800" b="1" u="sng" dirty="0" smtClean="0">
                <a:solidFill>
                  <a:srgbClr val="FF0000"/>
                </a:solidFill>
              </a:rPr>
              <a:t>ική </a:t>
            </a:r>
            <a:r>
              <a:rPr lang="el-GR" sz="2800" b="1" dirty="0"/>
              <a:t>συμπεριφορά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039930" y="1505415"/>
            <a:ext cx="817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75000"/>
                  </a:schemeClr>
                </a:solidFill>
              </a:rPr>
              <a:t>ΜΕΤΑ ΤΗΝ ΕΦΑΡΜΟΓΗ ΤΟΥ ΘΕΡΑΠΕΥΤΙΚΟΥ ΣΧΕΔΙΟΥ ΑΝΑΜΕΝΕΤΑΙ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 :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158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79" y="-111512"/>
            <a:ext cx="8259607" cy="103210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               </a:t>
            </a:r>
            <a:r>
              <a:rPr lang="el-GR" sz="2800" b="1" dirty="0" smtClean="0">
                <a:solidFill>
                  <a:schemeClr val="bg2">
                    <a:lumMod val="75000"/>
                  </a:schemeClr>
                </a:solidFill>
              </a:rPr>
              <a:t>ΜΕΛΕΤΗ ΠΕΡΙΠΤΩΣΗΣ: ΗΛΕΚΤΡΑ</a:t>
            </a:r>
            <a:br>
              <a:rPr lang="el-GR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ΘΕΡΑΠΕΥΤΙΚΟ ΣΧΕΔΙΟ</a:t>
            </a:r>
            <a:endParaRPr lang="el-GR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372" y="920594"/>
            <a:ext cx="4937655" cy="484012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 </a:t>
            </a:r>
            <a:r>
              <a:rPr lang="el-GR" sz="3500" b="1" dirty="0" smtClean="0"/>
              <a:t>Ηλέκτρα</a:t>
            </a:r>
          </a:p>
          <a:p>
            <a:r>
              <a:rPr lang="el-GR" sz="2600" b="1" dirty="0" smtClean="0"/>
              <a:t> Διαταραχές διαγωγής. Δε σκέφτεται λογικά, παρασύρεται από </a:t>
            </a:r>
            <a:r>
              <a:rPr lang="el-GR" sz="2600" b="1" dirty="0" smtClean="0">
                <a:solidFill>
                  <a:srgbClr val="FF0000"/>
                </a:solidFill>
              </a:rPr>
              <a:t>συναισθήματα</a:t>
            </a:r>
            <a:r>
              <a:rPr lang="el-GR" sz="2600" b="1" dirty="0" smtClean="0"/>
              <a:t>, δεν διαθέτει αυτοέλεγχο και έχει </a:t>
            </a:r>
            <a:r>
              <a:rPr lang="el-GR" sz="2600" b="1" dirty="0" smtClean="0">
                <a:solidFill>
                  <a:srgbClr val="FF0000"/>
                </a:solidFill>
              </a:rPr>
              <a:t>χαμηλή</a:t>
            </a:r>
            <a:r>
              <a:rPr lang="el-GR" sz="2600" b="1" dirty="0" smtClean="0">
                <a:solidFill>
                  <a:schemeClr val="bg1"/>
                </a:solidFill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</a:rPr>
              <a:t>αυτοεκτίμηση</a:t>
            </a:r>
          </a:p>
          <a:p>
            <a:r>
              <a:rPr lang="el-GR" sz="2600" b="1" dirty="0" smtClean="0"/>
              <a:t>Εκδηλώνει </a:t>
            </a:r>
            <a:r>
              <a:rPr lang="el-GR" sz="2600" b="1" dirty="0" smtClean="0">
                <a:solidFill>
                  <a:srgbClr val="FF0000"/>
                </a:solidFill>
              </a:rPr>
              <a:t>γνωστικές και συναισθηματικές δυσλειτουργίες</a:t>
            </a:r>
            <a:r>
              <a:rPr lang="el-GR" sz="2600" b="1" dirty="0" smtClean="0"/>
              <a:t>, βιώνει </a:t>
            </a:r>
            <a:r>
              <a:rPr lang="el-GR" sz="2600" b="1" dirty="0" smtClean="0">
                <a:solidFill>
                  <a:srgbClr val="FF0000"/>
                </a:solidFill>
              </a:rPr>
              <a:t>απόρριψη</a:t>
            </a:r>
            <a:r>
              <a:rPr lang="el-GR" sz="2600" b="1" dirty="0" smtClean="0">
                <a:solidFill>
                  <a:schemeClr val="bg1"/>
                </a:solidFill>
              </a:rPr>
              <a:t> </a:t>
            </a:r>
            <a:r>
              <a:rPr lang="el-GR" sz="2600" b="1" dirty="0" smtClean="0"/>
              <a:t>από την οικογένεια, τους συνομήλικους, το σχολείο και πράττει </a:t>
            </a:r>
            <a:r>
              <a:rPr lang="el-GR" sz="2600" b="1" dirty="0" smtClean="0">
                <a:solidFill>
                  <a:srgbClr val="FF0000"/>
                </a:solidFill>
              </a:rPr>
              <a:t>αντικοινωνικές πράξεις</a:t>
            </a:r>
            <a:r>
              <a:rPr lang="el-GR" sz="2600" b="1" dirty="0" smtClean="0"/>
              <a:t>.</a:t>
            </a:r>
            <a:endParaRPr lang="el-GR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72" y="920594"/>
            <a:ext cx="5616977" cy="3951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</a:t>
            </a:r>
          </a:p>
          <a:p>
            <a:pPr marL="0" indent="0">
              <a:buNone/>
            </a:pPr>
            <a:r>
              <a:rPr lang="el-GR" b="1" dirty="0" smtClean="0"/>
              <a:t>            </a:t>
            </a:r>
            <a:r>
              <a:rPr lang="el-GR" sz="2600" b="1" dirty="0" smtClean="0"/>
              <a:t>ΣΥΝΑΙΣΘΗΜΑΤΙΚΟΕΝΟΡΑΤΙΚΕΣ</a:t>
            </a:r>
          </a:p>
          <a:p>
            <a:pPr marL="0" indent="0">
              <a:buNone/>
            </a:pPr>
            <a:r>
              <a:rPr lang="el-GR" sz="2600" b="1" dirty="0"/>
              <a:t> </a:t>
            </a:r>
            <a:r>
              <a:rPr lang="el-GR" sz="2600" b="1" dirty="0" smtClean="0"/>
              <a:t>                            ΘΕΩΡΙΕΣ</a:t>
            </a:r>
            <a:endParaRPr lang="el-GR" sz="2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322982" y="2556932"/>
            <a:ext cx="1175297" cy="523555"/>
          </a:xfrm>
          <a:prstGeom prst="rightArrow">
            <a:avLst>
              <a:gd name="adj1" fmla="val 50000"/>
              <a:gd name="adj2" fmla="val 4694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91" y="4257675"/>
            <a:ext cx="2447109" cy="2600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938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1623219" y="627221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1400" dirty="0"/>
              <a:t>Χαράλαμπος Τσίρος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l-GR" altLang="el-GR" sz="1400" dirty="0"/>
          </a:p>
        </p:txBody>
      </p:sp>
      <p:sp>
        <p:nvSpPr>
          <p:cNvPr id="1364994" name="AutoShape 2"/>
          <p:cNvSpPr>
            <a:spLocks noChangeArrowheads="1"/>
          </p:cNvSpPr>
          <p:nvPr/>
        </p:nvSpPr>
        <p:spPr bwMode="auto">
          <a:xfrm rot="-5400000">
            <a:off x="3000375" y="3500438"/>
            <a:ext cx="5124450" cy="228600"/>
          </a:xfrm>
          <a:prstGeom prst="rightArrow">
            <a:avLst>
              <a:gd name="adj1" fmla="val 0"/>
              <a:gd name="adj2" fmla="val 498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l-GR" altLang="el-GR" sz="1400"/>
          </a:p>
        </p:txBody>
      </p:sp>
      <p:sp>
        <p:nvSpPr>
          <p:cNvPr id="1364995" name="Line 3"/>
          <p:cNvSpPr>
            <a:spLocks noChangeShapeType="1"/>
          </p:cNvSpPr>
          <p:nvPr/>
        </p:nvSpPr>
        <p:spPr bwMode="auto">
          <a:xfrm flipV="1">
            <a:off x="2424113" y="3357563"/>
            <a:ext cx="7632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64996" name="Text Box 4"/>
          <p:cNvSpPr txBox="1">
            <a:spLocks noChangeArrowheads="1"/>
          </p:cNvSpPr>
          <p:nvPr/>
        </p:nvSpPr>
        <p:spPr bwMode="auto">
          <a:xfrm>
            <a:off x="3935413" y="2636838"/>
            <a:ext cx="1439862" cy="6334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/>
              <a:t>Ατομική Ψυχ.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/>
              <a:t>A. Adler</a:t>
            </a:r>
            <a:endParaRPr lang="el-GR" altLang="el-GR" sz="1400" b="1"/>
          </a:p>
        </p:txBody>
      </p: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4943476" y="6165851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2000" b="1" i="1" dirty="0">
                <a:solidFill>
                  <a:schemeClr val="accent1"/>
                </a:solidFill>
              </a:rPr>
              <a:t>Δράση</a:t>
            </a:r>
          </a:p>
        </p:txBody>
      </p:sp>
      <p:sp>
        <p:nvSpPr>
          <p:cNvPr id="1364998" name="Text Box 6"/>
          <p:cNvSpPr txBox="1">
            <a:spLocks noChangeArrowheads="1"/>
          </p:cNvSpPr>
          <p:nvPr/>
        </p:nvSpPr>
        <p:spPr bwMode="auto">
          <a:xfrm>
            <a:off x="4943475" y="260350"/>
            <a:ext cx="12969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l-GR" altLang="el-GR" sz="2000" b="1" i="1" dirty="0">
                <a:solidFill>
                  <a:schemeClr val="accent1"/>
                </a:solidFill>
              </a:rPr>
              <a:t>ΣΤΟΧΟΙ</a:t>
            </a:r>
          </a:p>
          <a:p>
            <a:pPr algn="ctr">
              <a:spcBef>
                <a:spcPct val="10000"/>
              </a:spcBef>
            </a:pPr>
            <a:r>
              <a:rPr lang="el-GR" altLang="el-GR" sz="2000" b="1" i="1" dirty="0">
                <a:solidFill>
                  <a:schemeClr val="accent1"/>
                </a:solidFill>
              </a:rPr>
              <a:t>Ενόραση</a:t>
            </a:r>
            <a:endParaRPr lang="el-GR" altLang="el-GR" sz="2000" b="1" dirty="0">
              <a:solidFill>
                <a:schemeClr val="accent1"/>
              </a:solidFill>
            </a:endParaRPr>
          </a:p>
        </p:txBody>
      </p:sp>
      <p:sp>
        <p:nvSpPr>
          <p:cNvPr id="1364999" name="Text Box 7"/>
          <p:cNvSpPr txBox="1">
            <a:spLocks noChangeArrowheads="1"/>
          </p:cNvSpPr>
          <p:nvPr/>
        </p:nvSpPr>
        <p:spPr bwMode="auto">
          <a:xfrm>
            <a:off x="2208213" y="35004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i="1" dirty="0">
                <a:solidFill>
                  <a:schemeClr val="accent1"/>
                </a:solidFill>
              </a:rPr>
              <a:t>Λογική</a:t>
            </a:r>
          </a:p>
        </p:txBody>
      </p:sp>
      <p:sp>
        <p:nvSpPr>
          <p:cNvPr id="1365000" name="Text Box 8"/>
          <p:cNvSpPr txBox="1">
            <a:spLocks noChangeArrowheads="1"/>
          </p:cNvSpPr>
          <p:nvPr/>
        </p:nvSpPr>
        <p:spPr bwMode="auto">
          <a:xfrm>
            <a:off x="8832851" y="3500439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 b="1" i="1" dirty="0">
                <a:solidFill>
                  <a:schemeClr val="accent1"/>
                </a:solidFill>
              </a:rPr>
              <a:t>Συναίσθημα</a:t>
            </a:r>
          </a:p>
        </p:txBody>
      </p:sp>
      <p:sp>
        <p:nvSpPr>
          <p:cNvPr id="1365001" name="Text Box 9"/>
          <p:cNvSpPr txBox="1">
            <a:spLocks noChangeArrowheads="1"/>
          </p:cNvSpPr>
          <p:nvPr/>
        </p:nvSpPr>
        <p:spPr bwMode="auto">
          <a:xfrm>
            <a:off x="2440782" y="2636838"/>
            <a:ext cx="1441450" cy="6334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99CC00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 err="1">
                <a:solidFill>
                  <a:schemeClr val="accent1"/>
                </a:solidFill>
              </a:rPr>
              <a:t>Λογικοθυμική</a:t>
            </a:r>
            <a:endParaRPr lang="el-GR" altLang="el-GR" sz="1400" b="1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A. Ellis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02" name="Text Box 10"/>
          <p:cNvSpPr txBox="1">
            <a:spLocks noChangeArrowheads="1"/>
          </p:cNvSpPr>
          <p:nvPr/>
        </p:nvSpPr>
        <p:spPr bwMode="auto">
          <a:xfrm rot="-5400000">
            <a:off x="1108553" y="2872979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 b="1" dirty="0">
                <a:solidFill>
                  <a:schemeClr val="accent1"/>
                </a:solidFill>
              </a:rPr>
              <a:t>ΔΙΑΔΙΚΑΣΙΑ</a:t>
            </a:r>
          </a:p>
        </p:txBody>
      </p:sp>
      <p:sp>
        <p:nvSpPr>
          <p:cNvPr id="1365003" name="Text Box 11"/>
          <p:cNvSpPr txBox="1">
            <a:spLocks noChangeArrowheads="1"/>
          </p:cNvSpPr>
          <p:nvPr/>
        </p:nvSpPr>
        <p:spPr bwMode="auto">
          <a:xfrm>
            <a:off x="3646488" y="1092200"/>
            <a:ext cx="1512888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 err="1">
                <a:solidFill>
                  <a:schemeClr val="accent1"/>
                </a:solidFill>
              </a:rPr>
              <a:t>Συνδιαλεκτική</a:t>
            </a:r>
            <a:endParaRPr lang="el-GR" altLang="el-GR" sz="1400" b="1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Ανάλυση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Berne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04" name="Text Box 12"/>
          <p:cNvSpPr txBox="1">
            <a:spLocks noChangeArrowheads="1"/>
          </p:cNvSpPr>
          <p:nvPr/>
        </p:nvSpPr>
        <p:spPr bwMode="auto">
          <a:xfrm>
            <a:off x="5951539" y="1052514"/>
            <a:ext cx="1512887" cy="84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Υπαρξιακή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Frank, May, Maslow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05" name="Text Box 13"/>
          <p:cNvSpPr txBox="1">
            <a:spLocks noChangeArrowheads="1"/>
          </p:cNvSpPr>
          <p:nvPr/>
        </p:nvSpPr>
        <p:spPr bwMode="auto">
          <a:xfrm>
            <a:off x="8112126" y="1052513"/>
            <a:ext cx="1800225" cy="6334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u="sng" dirty="0" err="1"/>
              <a:t>Προσωποκεντρική</a:t>
            </a:r>
            <a:endParaRPr lang="el-GR" altLang="el-GR" sz="1400" b="1" u="sng" dirty="0"/>
          </a:p>
          <a:p>
            <a:pPr algn="ctr">
              <a:spcBef>
                <a:spcPct val="50000"/>
              </a:spcBef>
            </a:pPr>
            <a:r>
              <a:rPr lang="en-US" altLang="el-GR" sz="1400" b="1" u="sng" dirty="0"/>
              <a:t>Rogers</a:t>
            </a:r>
            <a:endParaRPr lang="el-GR" altLang="el-GR" sz="1400" b="1" u="sng" dirty="0"/>
          </a:p>
        </p:txBody>
      </p:sp>
      <p:sp>
        <p:nvSpPr>
          <p:cNvPr id="1365006" name="Text Box 14"/>
          <p:cNvSpPr txBox="1">
            <a:spLocks noChangeArrowheads="1"/>
          </p:cNvSpPr>
          <p:nvPr/>
        </p:nvSpPr>
        <p:spPr bwMode="auto">
          <a:xfrm>
            <a:off x="7535864" y="1773239"/>
            <a:ext cx="1512887" cy="846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/>
              <a:t>Κλασσική Ψυχανάλυση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/>
              <a:t>Freud</a:t>
            </a:r>
            <a:endParaRPr lang="el-GR" altLang="el-GR" sz="1400" b="1" dirty="0"/>
          </a:p>
        </p:txBody>
      </p:sp>
      <p:sp>
        <p:nvSpPr>
          <p:cNvPr id="1365007" name="Text Box 15"/>
          <p:cNvSpPr txBox="1">
            <a:spLocks noChangeArrowheads="1"/>
          </p:cNvSpPr>
          <p:nvPr/>
        </p:nvSpPr>
        <p:spPr bwMode="auto">
          <a:xfrm>
            <a:off x="5735638" y="2205038"/>
            <a:ext cx="1655762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Ψυχολογία του</a:t>
            </a:r>
          </a:p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Εγώ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Erikson</a:t>
            </a:r>
            <a:r>
              <a:rPr lang="el-GR" altLang="el-GR" sz="1400" b="1" dirty="0">
                <a:solidFill>
                  <a:schemeClr val="accent1"/>
                </a:solidFill>
              </a:rPr>
              <a:t>,</a:t>
            </a:r>
            <a:r>
              <a:rPr lang="en-US" altLang="el-GR" sz="1400" b="1" dirty="0">
                <a:solidFill>
                  <a:schemeClr val="accent1"/>
                </a:solidFill>
              </a:rPr>
              <a:t>Fromm</a:t>
            </a:r>
            <a:r>
              <a:rPr lang="en-US" altLang="el-GR" sz="1400" b="1" dirty="0"/>
              <a:t> </a:t>
            </a:r>
            <a:endParaRPr lang="el-GR" altLang="el-GR" sz="1400" b="1" dirty="0"/>
          </a:p>
        </p:txBody>
      </p:sp>
      <p:sp>
        <p:nvSpPr>
          <p:cNvPr id="1365008" name="Text Box 16"/>
          <p:cNvSpPr txBox="1">
            <a:spLocks noChangeArrowheads="1"/>
          </p:cNvSpPr>
          <p:nvPr/>
        </p:nvSpPr>
        <p:spPr bwMode="auto">
          <a:xfrm>
            <a:off x="1992314" y="5318919"/>
            <a:ext cx="1871662" cy="63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Συμπεριφοριστική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Skinner, </a:t>
            </a:r>
            <a:r>
              <a:rPr lang="en-US" altLang="el-GR" sz="1400" b="1" dirty="0" err="1">
                <a:solidFill>
                  <a:schemeClr val="accent1"/>
                </a:solidFill>
              </a:rPr>
              <a:t>Wolpe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09" name="Text Box 17"/>
          <p:cNvSpPr txBox="1">
            <a:spLocks noChangeArrowheads="1"/>
          </p:cNvSpPr>
          <p:nvPr/>
        </p:nvSpPr>
        <p:spPr bwMode="auto">
          <a:xfrm>
            <a:off x="6672264" y="3644901"/>
            <a:ext cx="1512887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Μορφολογική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 err="1">
                <a:solidFill>
                  <a:schemeClr val="accent1"/>
                </a:solidFill>
              </a:rPr>
              <a:t>Perls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10" name="Text Box 18"/>
          <p:cNvSpPr txBox="1">
            <a:spLocks noChangeArrowheads="1"/>
          </p:cNvSpPr>
          <p:nvPr/>
        </p:nvSpPr>
        <p:spPr bwMode="auto">
          <a:xfrm>
            <a:off x="7086600" y="6172200"/>
            <a:ext cx="2592388" cy="49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200" b="1"/>
              <a:t>Πηγή: </a:t>
            </a:r>
            <a:r>
              <a:rPr lang="en-US" altLang="el-GR" sz="1200" b="1"/>
              <a:t>Frey, D. 1972 (</a:t>
            </a:r>
            <a:r>
              <a:rPr lang="el-GR" altLang="el-GR" sz="1200" b="1"/>
              <a:t>Μαλικιώση-Λοίζου,1999</a:t>
            </a:r>
            <a:r>
              <a:rPr lang="el-GR" altLang="el-GR" sz="1400" b="1"/>
              <a:t>)</a:t>
            </a:r>
          </a:p>
        </p:txBody>
      </p:sp>
      <p:sp>
        <p:nvSpPr>
          <p:cNvPr id="1365011" name="Text Box 19"/>
          <p:cNvSpPr txBox="1">
            <a:spLocks noChangeArrowheads="1"/>
          </p:cNvSpPr>
          <p:nvPr/>
        </p:nvSpPr>
        <p:spPr bwMode="auto">
          <a:xfrm>
            <a:off x="3935414" y="4365625"/>
            <a:ext cx="1512887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 Κοινωνικής</a:t>
            </a:r>
          </a:p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Μάθησης</a:t>
            </a:r>
          </a:p>
          <a:p>
            <a:pPr algn="ctr">
              <a:spcBef>
                <a:spcPct val="50000"/>
              </a:spcBef>
            </a:pPr>
            <a:r>
              <a:rPr lang="en-US" altLang="el-GR" sz="1400" b="1" dirty="0">
                <a:solidFill>
                  <a:schemeClr val="accent1"/>
                </a:solidFill>
              </a:rPr>
              <a:t>Dollard&amp; Miller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  <p:sp>
        <p:nvSpPr>
          <p:cNvPr id="1365012" name="Text Box 20"/>
          <p:cNvSpPr txBox="1">
            <a:spLocks noChangeArrowheads="1"/>
          </p:cNvSpPr>
          <p:nvPr/>
        </p:nvSpPr>
        <p:spPr bwMode="auto">
          <a:xfrm>
            <a:off x="1905000" y="3933826"/>
            <a:ext cx="1887538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b="1" dirty="0">
                <a:solidFill>
                  <a:schemeClr val="accent1"/>
                </a:solidFill>
              </a:rPr>
              <a:t>Πραγματικότητας</a:t>
            </a:r>
            <a:endParaRPr lang="en-US" altLang="el-GR" sz="1400" b="1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l-GR" sz="1400" b="1" dirty="0" err="1">
                <a:solidFill>
                  <a:schemeClr val="accent1"/>
                </a:solidFill>
              </a:rPr>
              <a:t>Glasser</a:t>
            </a:r>
            <a:endParaRPr lang="el-GR" altLang="el-GR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412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6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6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6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36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36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36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36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36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36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136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136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136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36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136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136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136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4" grpId="0" animBg="1"/>
      <p:bldP spid="1364995" grpId="0" animBg="1"/>
      <p:bldP spid="1364997" grpId="0" build="allAtOnce"/>
      <p:bldP spid="1364998" grpId="0"/>
      <p:bldP spid="13649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59" y="1175658"/>
            <a:ext cx="91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ΕΚΠΑΙΔΕΥΤΙΚΟ ΘΕΡΑΠΕΥΤΙΚΟ ΣΧΕΔΙΟ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2573383"/>
            <a:ext cx="4519749" cy="287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3" y="2612570"/>
            <a:ext cx="4689566" cy="2899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726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48195"/>
            <a:ext cx="10058400" cy="1672046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             </a:t>
            </a:r>
            <a:r>
              <a:rPr lang="el-GR" sz="2800" b="1" dirty="0" smtClean="0">
                <a:solidFill>
                  <a:srgbClr val="002060"/>
                </a:solidFill>
              </a:rPr>
              <a:t>ΜΕΛΕΤΗ </a:t>
            </a:r>
            <a:r>
              <a:rPr lang="el-GR" sz="2800" b="1" dirty="0">
                <a:solidFill>
                  <a:srgbClr val="002060"/>
                </a:solidFill>
              </a:rPr>
              <a:t>ΠΕΡΙΠΤΩΣΗΣ: </a:t>
            </a:r>
            <a:r>
              <a:rPr lang="el-GR" sz="2800" b="1" dirty="0" smtClean="0">
                <a:solidFill>
                  <a:srgbClr val="002060"/>
                </a:solidFill>
              </a:rPr>
              <a:t>ΗΛΕΚΤΡΑ</a:t>
            </a:r>
            <a:br>
              <a:rPr lang="el-GR" sz="2800" b="1" dirty="0" smtClean="0">
                <a:solidFill>
                  <a:srgbClr val="002060"/>
                </a:solidFill>
              </a:rPr>
            </a:br>
            <a:r>
              <a:rPr lang="el-GR" sz="2800" b="1" dirty="0" smtClean="0">
                <a:solidFill>
                  <a:srgbClr val="002060"/>
                </a:solidFill>
              </a:rPr>
              <a:t>                     ΘΕΩΡΗΤΙΚΗ ΠΡΟΣΕΓΓΙΣΗ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51" y="1724297"/>
            <a:ext cx="8751849" cy="4270103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</a:t>
            </a:r>
            <a:r>
              <a:rPr lang="el-GR" sz="2400" b="1" u="sng" dirty="0" smtClean="0">
                <a:solidFill>
                  <a:srgbClr val="FF0000"/>
                </a:solidFill>
              </a:rPr>
              <a:t>ΣΥΝΑΙΣΘΗΜΑΤΙΚΟΕΝΟΡΑΤΙΚΕΣ ΘΕΩΡΙΕΣ</a:t>
            </a:r>
            <a:r>
              <a:rPr lang="en-US" sz="2400" b="1" u="sng" dirty="0" smtClean="0">
                <a:solidFill>
                  <a:srgbClr val="FF0000"/>
                </a:solidFill>
              </a:rPr>
              <a:t>  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  </a:t>
            </a:r>
            <a:r>
              <a:rPr lang="el-GR" sz="2400" b="1" dirty="0" smtClean="0"/>
              <a:t>             </a:t>
            </a:r>
            <a:r>
              <a:rPr lang="el-GR" sz="2400" b="1" dirty="0" smtClean="0">
                <a:solidFill>
                  <a:srgbClr val="002060"/>
                </a:solidFill>
              </a:rPr>
              <a:t>ΠΡΟΣΩΠΟΚΕΝΤΡΙΚΗ ΘΕΩΡΙΑ ΤΟΥ </a:t>
            </a:r>
            <a:r>
              <a:rPr lang="en-US" sz="2400" b="1" dirty="0" smtClean="0">
                <a:solidFill>
                  <a:srgbClr val="002060"/>
                </a:solidFill>
              </a:rPr>
              <a:t>ROGERS</a:t>
            </a:r>
            <a:endParaRPr lang="el-GR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ΚΛΑΣΣΙΚΗ ΨΥΧΑΝΑΛΥΣΗ </a:t>
            </a:r>
            <a:r>
              <a:rPr lang="en-US" sz="2400" b="1" dirty="0" smtClean="0">
                <a:solidFill>
                  <a:srgbClr val="002060"/>
                </a:solidFill>
              </a:rPr>
              <a:t> FREUD   </a:t>
            </a:r>
            <a:endParaRPr lang="el-GR" sz="2400" b="1" dirty="0" smtClean="0">
              <a:solidFill>
                <a:srgbClr val="002060"/>
              </a:solidFill>
            </a:endParaRPr>
          </a:p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               </a:t>
            </a:r>
            <a:r>
              <a:rPr lang="el-GR" sz="2400" b="1" u="sng" dirty="0" smtClean="0">
                <a:solidFill>
                  <a:srgbClr val="FF0000"/>
                </a:solidFill>
              </a:rPr>
              <a:t>ΛΟΓΙΚΟΕΝΟΡΑΤΙΚΕΣ ΘΕΩΡΙΕΣ </a:t>
            </a:r>
          </a:p>
          <a:p>
            <a:r>
              <a:rPr lang="el-GR" sz="2400" b="1" dirty="0" smtClean="0">
                <a:solidFill>
                  <a:srgbClr val="002060"/>
                </a:solidFill>
              </a:rPr>
              <a:t>ΑΤΟΜΙΚΗ ΨΥΧΟΛΟΓΙΑ Α.</a:t>
            </a:r>
            <a:r>
              <a:rPr lang="en-US" sz="2400" b="1" dirty="0" smtClean="0">
                <a:solidFill>
                  <a:srgbClr val="002060"/>
                </a:solidFill>
              </a:rPr>
              <a:t>ADLER           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425" y="6152059"/>
            <a:ext cx="75438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Διδάσκων: Δρ. Χαράλαμπος Τ. Τσίρος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60" y="3317737"/>
            <a:ext cx="4587240" cy="3540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9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6023"/>
            <a:ext cx="105230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           </a:t>
            </a:r>
            <a:r>
              <a:rPr lang="el-GR" sz="3600" b="1" u="sng" dirty="0" smtClean="0">
                <a:solidFill>
                  <a:srgbClr val="FF0000"/>
                </a:solidFill>
              </a:rPr>
              <a:t>ΣΥΜΒΟΥΛΕΥΤΙΚΗ ΠΑΡΕΜΒΑΣΗ </a:t>
            </a:r>
          </a:p>
          <a:p>
            <a:r>
              <a:rPr lang="el-G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ΑΤΟΜΙΚΕΣ ΣΥΝΕΔΡΙΕΣ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                              ΣΥΜΒΟΥΛΕΥΤΙΚΗ ΓΟΝΕΩΝ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                      ΣΥΝΕΡΓΑΣΙΑ ΣΧΟΛΕΙΟΥ - ΟΙΚΟΓΕΝΕΙΑΣ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4833257"/>
            <a:ext cx="3063080" cy="202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867275"/>
            <a:ext cx="3505200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4222"/>
            <a:ext cx="2962913" cy="198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449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4605"/>
            <a:ext cx="8535988" cy="1262121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                                            </a:t>
            </a:r>
            <a:r>
              <a:rPr lang="el-GR" b="1" dirty="0" smtClean="0"/>
              <a:t> </a:t>
            </a:r>
            <a:r>
              <a:rPr lang="el-GR" sz="2400" b="1" u="sng" dirty="0" smtClean="0"/>
              <a:t>ΜΕΘΟΔΟΛΟΓΙΑ</a:t>
            </a:r>
            <a:endParaRPr lang="el-GR" sz="24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0046" y="1149531"/>
            <a:ext cx="82388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                </a:t>
            </a:r>
            <a:r>
              <a:rPr lang="el-GR" sz="2400" b="1" dirty="0" smtClean="0">
                <a:solidFill>
                  <a:srgbClr val="FF0000"/>
                </a:solidFill>
              </a:rPr>
              <a:t>ΠΡΟΣΩΠΟΚΕΝΤΡΙΚΗ ΘΕΩΡΙΑ ΤΟΥ </a:t>
            </a:r>
            <a:r>
              <a:rPr lang="en-US" sz="2400" b="1" dirty="0" smtClean="0">
                <a:solidFill>
                  <a:srgbClr val="FF0000"/>
                </a:solidFill>
              </a:rPr>
              <a:t>ROGERS</a:t>
            </a:r>
          </a:p>
          <a:p>
            <a:r>
              <a:rPr lang="el-GR" sz="2400" b="1" dirty="0" smtClean="0">
                <a:solidFill>
                  <a:schemeClr val="accent1"/>
                </a:solidFill>
              </a:rPr>
              <a:t>Εποικοδομητική αλλαγή της προσωπικότητας της Ηλέκτρας</a:t>
            </a:r>
          </a:p>
          <a:p>
            <a:endParaRPr lang="el-GR" sz="24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Αποδιοργάνωση-αναδιοργάνωση του εαυτού της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Απόλυτα αποδεκτή από τον Σύμβουλο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Απελευθέρωση συναισθημάτων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Αλλαγή τρόπου βίωσης εμπειριών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Απόκλιση-Σύγκλιση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Αλλαγή τρόπου παρουσίασης εαυτού της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1"/>
                </a:solidFill>
              </a:rPr>
              <a:t>Εμπειρία ασύμφωνη με δομή εαυτού           μηχανισμοί άμυνας (άρνηση εμπειρίας)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5076825"/>
            <a:ext cx="2695575" cy="1781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0163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4217" y="692331"/>
            <a:ext cx="9222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                        </a:t>
            </a:r>
            <a:r>
              <a:rPr lang="el-GR" sz="2400" b="1" u="sng" dirty="0" smtClean="0">
                <a:solidFill>
                  <a:srgbClr val="FF0000"/>
                </a:solidFill>
              </a:rPr>
              <a:t>ΤΕΧΝΙΚΕΣ ΠΡΟΣΩΠΟΚΕΝΤΡΙΚΗΣ ΘΕΩΡΙΑΣ</a:t>
            </a: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ΑΠΟΔΟΧΗ</a:t>
            </a:r>
          </a:p>
          <a:p>
            <a:r>
              <a:rPr lang="el-GR" dirty="0">
                <a:solidFill>
                  <a:srgbClr val="FF0000"/>
                </a:solidFill>
              </a:rPr>
              <a:t> 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el-GR" sz="2400" b="1" dirty="0" smtClean="0">
                <a:solidFill>
                  <a:schemeClr val="bg1"/>
                </a:solidFill>
              </a:rPr>
              <a:t>ΕΚΤΙΜΗΣΗ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                                                 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659" y="1892659"/>
            <a:ext cx="241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ΚΑΤΑΝΟΗΣΗ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4057283"/>
            <a:ext cx="5425440" cy="2602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070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6111" y="671057"/>
            <a:ext cx="301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</a:rPr>
              <a:t>ΗΛΕΚΤΡΑ</a:t>
            </a:r>
            <a:endParaRPr lang="el-GR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19" y="1317388"/>
            <a:ext cx="11151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solidFill>
                  <a:schemeClr val="accent1"/>
                </a:solidFill>
              </a:rPr>
              <a:t>Η </a:t>
            </a:r>
            <a:r>
              <a:rPr lang="el-GR" sz="2400" dirty="0">
                <a:solidFill>
                  <a:schemeClr val="accent1"/>
                </a:solidFill>
              </a:rPr>
              <a:t>Ηλέκτρα είχε </a:t>
            </a:r>
            <a:r>
              <a:rPr lang="el-GR" sz="2400" b="1" u="sng" dirty="0">
                <a:solidFill>
                  <a:srgbClr val="FF0000"/>
                </a:solidFill>
              </a:rPr>
              <a:t>πρόβλημα</a:t>
            </a:r>
            <a:r>
              <a:rPr lang="el-GR" sz="2400" dirty="0">
                <a:solidFill>
                  <a:schemeClr val="accent1"/>
                </a:solidFill>
              </a:rPr>
              <a:t> με το </a:t>
            </a:r>
            <a:r>
              <a:rPr lang="el-GR" sz="2400" b="1" u="sng" dirty="0">
                <a:solidFill>
                  <a:srgbClr val="FF0000"/>
                </a:solidFill>
              </a:rPr>
              <a:t>βάρος</a:t>
            </a:r>
            <a:r>
              <a:rPr lang="el-GR" sz="2400" dirty="0">
                <a:solidFill>
                  <a:schemeClr val="accent1"/>
                </a:solidFill>
              </a:rPr>
              <a:t> της από μικρή. </a:t>
            </a:r>
            <a:r>
              <a:rPr lang="el-GR" sz="2400" b="1" u="sng" dirty="0">
                <a:solidFill>
                  <a:srgbClr val="FF0000"/>
                </a:solidFill>
              </a:rPr>
              <a:t>Θυμάται</a:t>
            </a:r>
            <a:r>
              <a:rPr lang="el-GR" sz="2400" dirty="0">
                <a:solidFill>
                  <a:schemeClr val="accent1"/>
                </a:solidFill>
              </a:rPr>
              <a:t> πως στο δημοτικό έβρισκε συχνά μία </a:t>
            </a:r>
            <a:r>
              <a:rPr lang="el-GR" sz="2400" b="1" u="sng" dirty="0">
                <a:solidFill>
                  <a:srgbClr val="FF0000"/>
                </a:solidFill>
              </a:rPr>
              <a:t>δικαιολογία</a:t>
            </a:r>
            <a:r>
              <a:rPr lang="el-GR" sz="2400" dirty="0">
                <a:solidFill>
                  <a:schemeClr val="accent1"/>
                </a:solidFill>
              </a:rPr>
              <a:t> για να μην κάνει γυμναστική γιατί τα </a:t>
            </a:r>
            <a:r>
              <a:rPr lang="el-GR" sz="2400" b="1" u="sng" dirty="0">
                <a:solidFill>
                  <a:srgbClr val="FF0000"/>
                </a:solidFill>
              </a:rPr>
              <a:t>άλλα παιδιά </a:t>
            </a:r>
            <a:r>
              <a:rPr lang="el-GR" sz="2400" dirty="0">
                <a:solidFill>
                  <a:schemeClr val="accent1"/>
                </a:solidFill>
              </a:rPr>
              <a:t>στην τάξη της τη </a:t>
            </a:r>
            <a:r>
              <a:rPr lang="el-GR" sz="2400" dirty="0" smtClean="0">
                <a:solidFill>
                  <a:schemeClr val="accent1"/>
                </a:solidFill>
              </a:rPr>
              <a:t>φώναζαν </a:t>
            </a:r>
            <a:r>
              <a:rPr lang="el-GR" sz="2400" b="1" u="sng" dirty="0" smtClean="0">
                <a:solidFill>
                  <a:srgbClr val="FF0000"/>
                </a:solidFill>
              </a:rPr>
              <a:t>«</a:t>
            </a:r>
            <a:r>
              <a:rPr lang="el-GR" sz="2400" b="1" u="sng" dirty="0">
                <a:solidFill>
                  <a:srgbClr val="FF0000"/>
                </a:solidFill>
              </a:rPr>
              <a:t>βαρελάκι»!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chemeClr val="accent1"/>
                </a:solidFill>
              </a:rPr>
              <a:t>Επειδή </a:t>
            </a:r>
            <a:r>
              <a:rPr lang="el-GR" sz="2400" dirty="0">
                <a:solidFill>
                  <a:schemeClr val="accent1"/>
                </a:solidFill>
              </a:rPr>
              <a:t>είχε πάντα </a:t>
            </a:r>
            <a:r>
              <a:rPr lang="el-GR" sz="2400" b="1" u="sng" dirty="0">
                <a:solidFill>
                  <a:srgbClr val="FF0000"/>
                </a:solidFill>
              </a:rPr>
              <a:t>αδυναμία</a:t>
            </a:r>
            <a:r>
              <a:rPr lang="el-GR" sz="2400" dirty="0">
                <a:solidFill>
                  <a:schemeClr val="accent1"/>
                </a:solidFill>
              </a:rPr>
              <a:t> στα </a:t>
            </a:r>
            <a:r>
              <a:rPr lang="el-GR" sz="2400" b="1" u="sng" dirty="0">
                <a:solidFill>
                  <a:srgbClr val="FF0000"/>
                </a:solidFill>
              </a:rPr>
              <a:t>γλυκά</a:t>
            </a:r>
            <a:r>
              <a:rPr lang="el-GR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chemeClr val="accent1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η μητέρα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της προσπαθούσε </a:t>
            </a:r>
            <a:r>
              <a:rPr lang="el-GR" sz="2400" b="1" u="sng" dirty="0">
                <a:solidFill>
                  <a:srgbClr val="FF0000"/>
                </a:solidFill>
              </a:rPr>
              <a:t>μονίμως</a:t>
            </a:r>
            <a:r>
              <a:rPr lang="el-GR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chemeClr val="accent1"/>
                </a:solidFill>
              </a:rPr>
              <a:t> αλλά μάταια, </a:t>
            </a:r>
            <a:r>
              <a:rPr lang="el-GR" sz="2400" dirty="0" smtClean="0">
                <a:solidFill>
                  <a:schemeClr val="accent1"/>
                </a:solidFill>
              </a:rPr>
              <a:t>να της </a:t>
            </a:r>
            <a:r>
              <a:rPr lang="el-GR" sz="2400" b="1" u="sng" dirty="0" smtClean="0">
                <a:solidFill>
                  <a:srgbClr val="FF0000"/>
                </a:solidFill>
              </a:rPr>
              <a:t>επιβάλλει</a:t>
            </a:r>
            <a:r>
              <a:rPr lang="el-GR" sz="2400" dirty="0" smtClean="0">
                <a:solidFill>
                  <a:schemeClr val="accent1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μια </a:t>
            </a:r>
            <a:r>
              <a:rPr lang="el-GR" sz="2400" b="1" u="sng" dirty="0">
                <a:solidFill>
                  <a:srgbClr val="FF0000"/>
                </a:solidFill>
              </a:rPr>
              <a:t>δίαιτα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  <a:r>
              <a:rPr lang="el-GR" sz="2400" dirty="0">
                <a:solidFill>
                  <a:schemeClr val="accent1"/>
                </a:solidFill>
              </a:rPr>
              <a:t> Για να τη βοηθήσει να </a:t>
            </a:r>
            <a:r>
              <a:rPr lang="el-GR" sz="2400" b="1" u="sng" dirty="0">
                <a:solidFill>
                  <a:srgbClr val="FF0000"/>
                </a:solidFill>
              </a:rPr>
              <a:t>συνειδητοποιήσει</a:t>
            </a:r>
            <a:r>
              <a:rPr lang="el-GR" sz="2400" dirty="0">
                <a:solidFill>
                  <a:schemeClr val="accent1"/>
                </a:solidFill>
              </a:rPr>
              <a:t> τη σοβαρότητα της κατάστασης </a:t>
            </a:r>
            <a:r>
              <a:rPr lang="el-GR" sz="2400" b="1" u="sng" dirty="0">
                <a:solidFill>
                  <a:srgbClr val="FF0000"/>
                </a:solidFill>
              </a:rPr>
              <a:t>συνήθιζε</a:t>
            </a:r>
            <a:r>
              <a:rPr lang="el-GR" sz="2400" dirty="0">
                <a:solidFill>
                  <a:schemeClr val="accent1"/>
                </a:solidFill>
              </a:rPr>
              <a:t> να την </a:t>
            </a:r>
            <a:r>
              <a:rPr lang="el-GR" sz="2400" b="1" u="sng" dirty="0">
                <a:solidFill>
                  <a:srgbClr val="FF0000"/>
                </a:solidFill>
              </a:rPr>
              <a:t>προσβάλλει</a:t>
            </a:r>
            <a:r>
              <a:rPr lang="el-GR" sz="2400" dirty="0">
                <a:solidFill>
                  <a:schemeClr val="accent1"/>
                </a:solidFill>
              </a:rPr>
              <a:t> μπροστά στις </a:t>
            </a:r>
            <a:r>
              <a:rPr lang="el-GR" sz="2400" b="1" u="sng" dirty="0">
                <a:solidFill>
                  <a:srgbClr val="FF0000"/>
                </a:solidFill>
              </a:rPr>
              <a:t>θείες</a:t>
            </a:r>
            <a:r>
              <a:rPr lang="el-GR" sz="2400" dirty="0">
                <a:solidFill>
                  <a:schemeClr val="accent1"/>
                </a:solidFill>
              </a:rPr>
              <a:t> της και τους </a:t>
            </a:r>
            <a:r>
              <a:rPr lang="el-GR" sz="2400" b="1" u="sng" dirty="0">
                <a:solidFill>
                  <a:srgbClr val="FF0000"/>
                </a:solidFill>
              </a:rPr>
              <a:t>άλλους συγγενείς</a:t>
            </a:r>
            <a:r>
              <a:rPr lang="el-GR" sz="2400" dirty="0">
                <a:solidFill>
                  <a:schemeClr val="accent1"/>
                </a:solidFill>
              </a:rPr>
              <a:t>. Στις </a:t>
            </a:r>
            <a:r>
              <a:rPr lang="el-GR" sz="2400" b="1" u="sng" dirty="0">
                <a:solidFill>
                  <a:srgbClr val="FF0000"/>
                </a:solidFill>
              </a:rPr>
              <a:t>τακτικές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τους </a:t>
            </a:r>
            <a:r>
              <a:rPr lang="el-GR" sz="2400" dirty="0">
                <a:solidFill>
                  <a:srgbClr val="FF0000"/>
                </a:solidFill>
              </a:rPr>
              <a:t>«</a:t>
            </a:r>
            <a:r>
              <a:rPr lang="el-GR" sz="2400" b="1" u="sng" dirty="0">
                <a:solidFill>
                  <a:srgbClr val="FF0000"/>
                </a:solidFill>
              </a:rPr>
              <a:t>διαλέξεις</a:t>
            </a:r>
            <a:r>
              <a:rPr lang="el-GR" sz="2400" dirty="0">
                <a:solidFill>
                  <a:srgbClr val="FF0000"/>
                </a:solidFill>
              </a:rPr>
              <a:t>» </a:t>
            </a:r>
            <a:r>
              <a:rPr lang="el-GR" sz="2400" dirty="0">
                <a:solidFill>
                  <a:schemeClr val="accent1"/>
                </a:solidFill>
              </a:rPr>
              <a:t>οι γονείς της τής </a:t>
            </a:r>
            <a:r>
              <a:rPr lang="el-GR" sz="2400" b="1" u="sng" dirty="0">
                <a:solidFill>
                  <a:srgbClr val="FF0000"/>
                </a:solidFill>
              </a:rPr>
              <a:t>υποδείκνυαν</a:t>
            </a:r>
            <a:r>
              <a:rPr lang="el-GR" sz="2400" dirty="0">
                <a:solidFill>
                  <a:schemeClr val="accent1"/>
                </a:solidFill>
              </a:rPr>
              <a:t> ένα σωρό </a:t>
            </a:r>
            <a:r>
              <a:rPr lang="el-GR" sz="2400" b="1" u="sng" dirty="0">
                <a:solidFill>
                  <a:srgbClr val="FF0000"/>
                </a:solidFill>
              </a:rPr>
              <a:t>παραδείγματα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 smtClean="0">
                <a:solidFill>
                  <a:srgbClr val="FF0000"/>
                </a:solidFill>
              </a:rPr>
              <a:t>άλλων παιδιών </a:t>
            </a:r>
            <a:r>
              <a:rPr lang="el-GR" sz="2400" dirty="0">
                <a:solidFill>
                  <a:schemeClr val="accent1"/>
                </a:solidFill>
              </a:rPr>
              <a:t>στη γειτονιά που τρώγανε με </a:t>
            </a:r>
            <a:r>
              <a:rPr lang="el-GR" sz="2400" b="1" u="sng" dirty="0">
                <a:solidFill>
                  <a:srgbClr val="FF0000"/>
                </a:solidFill>
              </a:rPr>
              <a:t>μέτρο</a:t>
            </a:r>
            <a:r>
              <a:rPr lang="el-GR" sz="2400" dirty="0">
                <a:solidFill>
                  <a:schemeClr val="accent1"/>
                </a:solidFill>
              </a:rPr>
              <a:t> και υγιεινά φαγητά, όχι μόνο σοκολάτες και αλμυρά. Η δε </a:t>
            </a:r>
            <a:r>
              <a:rPr lang="el-GR" sz="2400" b="1" u="sng" dirty="0">
                <a:solidFill>
                  <a:srgbClr val="FF0000"/>
                </a:solidFill>
              </a:rPr>
              <a:t>μικρότερη</a:t>
            </a:r>
            <a:r>
              <a:rPr lang="el-GR" sz="2400" dirty="0">
                <a:solidFill>
                  <a:schemeClr val="accent1"/>
                </a:solidFill>
              </a:rPr>
              <a:t> της </a:t>
            </a:r>
            <a:r>
              <a:rPr lang="el-GR" sz="2400" b="1" u="sng" dirty="0">
                <a:solidFill>
                  <a:srgbClr val="FF0000"/>
                </a:solidFill>
              </a:rPr>
              <a:t>αδερφή</a:t>
            </a:r>
            <a:r>
              <a:rPr lang="el-GR" sz="2400" dirty="0">
                <a:solidFill>
                  <a:schemeClr val="accent1"/>
                </a:solidFill>
              </a:rPr>
              <a:t>, που ήταν </a:t>
            </a:r>
            <a:r>
              <a:rPr lang="el-GR" sz="2400" b="1" u="sng" dirty="0">
                <a:solidFill>
                  <a:srgbClr val="FF0000"/>
                </a:solidFill>
              </a:rPr>
              <a:t>αθλήτρια</a:t>
            </a:r>
            <a:r>
              <a:rPr lang="el-GR" sz="2400" dirty="0">
                <a:solidFill>
                  <a:schemeClr val="accent1"/>
                </a:solidFill>
              </a:rPr>
              <a:t> στο άλμα τριπλούν, </a:t>
            </a:r>
            <a:r>
              <a:rPr lang="el-GR" sz="2400" b="1" u="sng" dirty="0">
                <a:solidFill>
                  <a:srgbClr val="FF0000"/>
                </a:solidFill>
              </a:rPr>
              <a:t>ανέλαβε</a:t>
            </a:r>
            <a:r>
              <a:rPr lang="el-GR" sz="2400" dirty="0">
                <a:solidFill>
                  <a:schemeClr val="accent1"/>
                </a:solidFill>
              </a:rPr>
              <a:t> να την </a:t>
            </a:r>
            <a:r>
              <a:rPr lang="el-GR" sz="2400" b="1" u="sng" dirty="0">
                <a:solidFill>
                  <a:srgbClr val="FF0000"/>
                </a:solidFill>
              </a:rPr>
              <a:t>προσέχει</a:t>
            </a:r>
            <a:r>
              <a:rPr lang="el-GR" sz="2400" dirty="0">
                <a:solidFill>
                  <a:schemeClr val="accent1"/>
                </a:solidFill>
              </a:rPr>
              <a:t> στο σχολείο για να μην κάνει καταχρήσεις. </a:t>
            </a:r>
          </a:p>
        </p:txBody>
      </p:sp>
    </p:spTree>
    <p:extLst>
      <p:ext uri="{BB962C8B-B14F-4D97-AF65-F5344CB8AC3E}">
        <p14:creationId xmlns="" xmlns:p14="http://schemas.microsoft.com/office/powerpoint/2010/main" val="1125680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978" y="1002542"/>
            <a:ext cx="3887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/>
                </a:solidFill>
              </a:rPr>
              <a:t>*Παλινδρόμηση στο στοματικό στάδιο</a:t>
            </a:r>
          </a:p>
          <a:p>
            <a:endParaRPr lang="el-GR" sz="2400" b="1" dirty="0" smtClean="0">
              <a:solidFill>
                <a:schemeClr val="accent1"/>
              </a:solidFill>
            </a:endParaRPr>
          </a:p>
          <a:p>
            <a:r>
              <a:rPr lang="el-GR" sz="2400" b="1" dirty="0" smtClean="0">
                <a:solidFill>
                  <a:schemeClr val="accent1"/>
                </a:solidFill>
              </a:rPr>
              <a:t>*Δραματικές εμπειρίες παιδικής ηλικίας καθήλωση </a:t>
            </a:r>
            <a:r>
              <a:rPr lang="en-US" sz="2400" b="1" dirty="0" smtClean="0">
                <a:solidFill>
                  <a:schemeClr val="accent1"/>
                </a:solidFill>
              </a:rPr>
              <a:t>libido</a:t>
            </a:r>
            <a:r>
              <a:rPr lang="el-GR" sz="2400" b="1" dirty="0" smtClean="0">
                <a:solidFill>
                  <a:schemeClr val="accent1"/>
                </a:solidFill>
              </a:rPr>
              <a:t> μη </a:t>
            </a:r>
          </a:p>
          <a:p>
            <a:r>
              <a:rPr lang="el-GR" sz="2400" b="1" dirty="0" smtClean="0">
                <a:solidFill>
                  <a:schemeClr val="accent1"/>
                </a:solidFill>
              </a:rPr>
              <a:t>ικανοποιητική προσαρμογή</a:t>
            </a:r>
          </a:p>
          <a:p>
            <a:endParaRPr lang="el-GR" sz="2400" b="1" dirty="0" smtClean="0">
              <a:solidFill>
                <a:schemeClr val="accent1"/>
              </a:solidFill>
            </a:endParaRPr>
          </a:p>
          <a:p>
            <a:r>
              <a:rPr lang="el-GR" sz="2400" b="1" dirty="0" smtClean="0">
                <a:solidFill>
                  <a:schemeClr val="accent1"/>
                </a:solidFill>
              </a:rPr>
              <a:t>*Το Εκείνο οδηγεί την Ηλέκτρα προς μια επιθετική, εχθρική συμπεριφορά.</a:t>
            </a:r>
          </a:p>
          <a:p>
            <a:endParaRPr lang="el-GR" sz="2400" b="1" dirty="0">
              <a:solidFill>
                <a:schemeClr val="accent1"/>
              </a:solidFill>
            </a:endParaRPr>
          </a:p>
          <a:p>
            <a:endParaRPr lang="el-GR" sz="2400" b="1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380" y="1002542"/>
            <a:ext cx="53860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/>
                </a:solidFill>
              </a:rPr>
              <a:t>*Ανάπτυξη Υπερεγώ: Οι γονείς επιβάλλουν αξίες και ιδανικά με την τιμωρία.</a:t>
            </a:r>
          </a:p>
          <a:p>
            <a:endParaRPr lang="el-GR" sz="2400" b="1" dirty="0" smtClean="0">
              <a:solidFill>
                <a:schemeClr val="accent1"/>
              </a:solidFill>
            </a:endParaRPr>
          </a:p>
          <a:p>
            <a:r>
              <a:rPr lang="el-GR" sz="2400" b="1" dirty="0" smtClean="0">
                <a:solidFill>
                  <a:schemeClr val="accent1"/>
                </a:solidFill>
              </a:rPr>
              <a:t>*</a:t>
            </a:r>
            <a:r>
              <a:rPr lang="el-GR" sz="2400" b="1" dirty="0">
                <a:solidFill>
                  <a:schemeClr val="accent1"/>
                </a:solidFill>
              </a:rPr>
              <a:t>Το Υπερεγώ απορρίπτει συμπεριφορές και </a:t>
            </a:r>
            <a:r>
              <a:rPr lang="el-GR" sz="2400" b="1" dirty="0" err="1">
                <a:solidFill>
                  <a:schemeClr val="accent1"/>
                </a:solidFill>
              </a:rPr>
              <a:t>αυτοτιμωρεί</a:t>
            </a:r>
            <a:r>
              <a:rPr lang="el-GR" sz="2400" b="1" dirty="0">
                <a:solidFill>
                  <a:schemeClr val="accent1"/>
                </a:solidFill>
              </a:rPr>
              <a:t>.</a:t>
            </a:r>
          </a:p>
          <a:p>
            <a:r>
              <a:rPr lang="el-GR" sz="2400" b="1" dirty="0">
                <a:solidFill>
                  <a:schemeClr val="accent1"/>
                </a:solidFill>
              </a:rPr>
              <a:t>Εκείνο-Εγώ-Υπερεγώ.</a:t>
            </a:r>
          </a:p>
          <a:p>
            <a:r>
              <a:rPr lang="el-GR" sz="2400" b="1" dirty="0">
                <a:solidFill>
                  <a:schemeClr val="accent1"/>
                </a:solidFill>
              </a:rPr>
              <a:t>Διατάραξη ισορροπίας  </a:t>
            </a:r>
          </a:p>
          <a:p>
            <a:endParaRPr lang="el-GR" sz="2400" b="1" dirty="0">
              <a:solidFill>
                <a:schemeClr val="accent1"/>
              </a:solidFill>
            </a:endParaRPr>
          </a:p>
          <a:p>
            <a:r>
              <a:rPr lang="el-GR" sz="2400" b="1" dirty="0" smtClean="0">
                <a:solidFill>
                  <a:schemeClr val="accent1"/>
                </a:solidFill>
              </a:rPr>
              <a:t>*</a:t>
            </a:r>
            <a:r>
              <a:rPr lang="el-GR" sz="2400" b="1" dirty="0" err="1" smtClean="0">
                <a:solidFill>
                  <a:schemeClr val="accent1"/>
                </a:solidFill>
              </a:rPr>
              <a:t>Δυσπροσαρμοστικότητα</a:t>
            </a:r>
            <a:endParaRPr lang="el-GR" sz="2400" b="1" dirty="0">
              <a:solidFill>
                <a:schemeClr val="accent1"/>
              </a:solidFill>
            </a:endParaRPr>
          </a:p>
          <a:p>
            <a:endParaRPr lang="el-GR" sz="2400" b="1" dirty="0">
              <a:solidFill>
                <a:schemeClr val="accent1"/>
              </a:solidFill>
            </a:endParaRPr>
          </a:p>
          <a:p>
            <a:r>
              <a:rPr lang="el-GR" sz="2400" b="1" dirty="0">
                <a:solidFill>
                  <a:schemeClr val="accent1"/>
                </a:solidFill>
              </a:rPr>
              <a:t>*Αποκάλυψη ασυνείδητων σκέψεων. Ενδυνάμωση Εγώ-Μείωση Υπερεγώ-Επίγνωση Εκείνου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259766" y="356211"/>
            <a:ext cx="428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ΨΥΧΑΝΑΛΥΤΙΚΗ ΘΕΩΡΙΑ </a:t>
            </a:r>
            <a:r>
              <a:rPr lang="en-US" b="1" dirty="0">
                <a:solidFill>
                  <a:srgbClr val="FF0000"/>
                </a:solidFill>
              </a:rPr>
              <a:t>FREUD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2753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634" y="1065274"/>
            <a:ext cx="5378004" cy="3772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453638" y="1399637"/>
            <a:ext cx="6263765" cy="3654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02" y="5290397"/>
            <a:ext cx="7386551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DC1418"/>
                </a:solidFill>
              </a:rPr>
              <a:t>Κατά πρόσωπο αντιμετώπιση, ερμηνεία για μηχανισμούς </a:t>
            </a:r>
            <a:r>
              <a:rPr lang="el-GR" sz="3200" b="1" dirty="0">
                <a:solidFill>
                  <a:srgbClr val="DC1418"/>
                </a:solidFill>
              </a:rPr>
              <a:t>άμυνας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619" y="0"/>
            <a:ext cx="5533833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Ελεύθεροι συνειρμοί (Εκείνο μιλάει-Εγώ σιωπά)</a:t>
            </a:r>
          </a:p>
          <a:p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369327"/>
            <a:ext cx="679704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Μεταβίβαση (σχέση </a:t>
            </a:r>
            <a:r>
              <a:rPr lang="el-GR" sz="3200" b="1" dirty="0">
                <a:solidFill>
                  <a:srgbClr val="FF0000"/>
                </a:solidFill>
              </a:rPr>
              <a:t>με </a:t>
            </a:r>
            <a:r>
              <a:rPr lang="el-GR" sz="3200" b="1" dirty="0" smtClean="0">
                <a:solidFill>
                  <a:srgbClr val="FF0000"/>
                </a:solidFill>
              </a:rPr>
              <a:t>σύμβουλο όπως με γονείς</a:t>
            </a:r>
            <a:r>
              <a:rPr lang="el-GR" sz="3200" dirty="0">
                <a:solidFill>
                  <a:srgbClr val="FF0000"/>
                </a:solidFill>
              </a:rPr>
              <a:t>)</a:t>
            </a:r>
          </a:p>
          <a:p>
            <a:endParaRPr lang="el-GR" sz="3200" dirty="0"/>
          </a:p>
        </p:txBody>
      </p:sp>
      <p:sp>
        <p:nvSpPr>
          <p:cNvPr id="9" name="Oval 8"/>
          <p:cNvSpPr/>
          <p:nvPr/>
        </p:nvSpPr>
        <p:spPr>
          <a:xfrm>
            <a:off x="4266597" y="2369521"/>
            <a:ext cx="2708910" cy="2353356"/>
          </a:xfrm>
          <a:prstGeom prst="ellipse">
            <a:avLst/>
          </a:prstGeom>
          <a:solidFill>
            <a:srgbClr val="0F4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266597" y="3137638"/>
            <a:ext cx="3578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     ΤΕΧΝΙΚΕΣ </a:t>
            </a:r>
          </a:p>
          <a:p>
            <a:r>
              <a:rPr lang="el-GR" sz="2800" b="1" dirty="0" smtClean="0">
                <a:solidFill>
                  <a:schemeClr val="bg1"/>
                </a:solidFill>
              </a:rPr>
              <a:t>ΨΥΧΑΝΑΛΥΣΗΣ</a:t>
            </a:r>
            <a:endParaRPr lang="el-G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85520" y="4045768"/>
            <a:ext cx="2788920" cy="13542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Ανάλυση ονείρων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9773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2863" y="5649424"/>
            <a:ext cx="861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4</a:t>
            </a:r>
            <a:r>
              <a:rPr lang="el-GR" sz="2400" b="1" baseline="30000" dirty="0" smtClean="0">
                <a:solidFill>
                  <a:schemeClr val="bg1"/>
                </a:solidFill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</a:rPr>
              <a:t> βήμα: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</a:rPr>
              <a:t>Επαναπροσανατολισμός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4" y="227127"/>
            <a:ext cx="5701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ΑΤΟΜΙΚΗ ΨΥΧΟΛΟΓΙΑ </a:t>
            </a:r>
            <a:r>
              <a:rPr lang="en-US" sz="2400" b="1" dirty="0">
                <a:solidFill>
                  <a:srgbClr val="FF0000"/>
                </a:solidFill>
              </a:rPr>
              <a:t>ADLER </a:t>
            </a: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614932" y="920651"/>
            <a:ext cx="2583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Εφαρμόζεται</a:t>
            </a:r>
          </a:p>
          <a:p>
            <a:endParaRPr lang="el-GR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79872" y="1127354"/>
            <a:ext cx="2454662" cy="76786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0780" y="1087391"/>
            <a:ext cx="2388870" cy="76786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211" y="2009932"/>
            <a:ext cx="415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σε άτομα που θέλουν να αποκτήσουν αυτογνωσία</a:t>
            </a:r>
          </a:p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7806689" y="1912908"/>
            <a:ext cx="3327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σε οικογενειακή συμβουλευτική</a:t>
            </a:r>
          </a:p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4372926" y="2836238"/>
            <a:ext cx="334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Ψυχοθεραπευτής-καθοδηγητής</a:t>
            </a:r>
          </a:p>
          <a:p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1040130" y="3622253"/>
            <a:ext cx="4743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1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βήμα</a:t>
            </a:r>
            <a:r>
              <a:rPr lang="el-GR" sz="2400" b="1" dirty="0" smtClean="0">
                <a:solidFill>
                  <a:schemeClr val="bg1"/>
                </a:solidFill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Αμοιβαία </a:t>
            </a:r>
            <a:r>
              <a:rPr lang="el-GR" sz="2400" b="1" dirty="0">
                <a:solidFill>
                  <a:schemeClr val="bg1"/>
                </a:solidFill>
              </a:rPr>
              <a:t>κατανόηση-εμπιστοσύνη</a:t>
            </a:r>
          </a:p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754630" y="4545106"/>
            <a:ext cx="2503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2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βήμα</a:t>
            </a:r>
            <a:r>
              <a:rPr lang="el-GR" sz="2400" b="1" dirty="0" smtClean="0">
                <a:solidFill>
                  <a:schemeClr val="bg1"/>
                </a:solidFill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Έρευνα</a:t>
            </a:r>
            <a:endParaRPr lang="el-GR" sz="2400" b="1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672082" y="5003093"/>
            <a:ext cx="289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3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βήμα</a:t>
            </a:r>
            <a:r>
              <a:rPr lang="el-GR" sz="2400" b="1" dirty="0" smtClean="0">
                <a:solidFill>
                  <a:schemeClr val="bg1"/>
                </a:solidFill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Ερμηνεία</a:t>
            </a:r>
            <a:endParaRPr lang="el-GR" sz="2400" b="1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88" y="2783542"/>
            <a:ext cx="2758626" cy="2568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337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3267" y="216724"/>
            <a:ext cx="8232751" cy="670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             </a:t>
            </a:r>
            <a:r>
              <a:rPr lang="el-GR" sz="2400" b="1" dirty="0" smtClean="0">
                <a:solidFill>
                  <a:srgbClr val="FF0000"/>
                </a:solidFill>
              </a:rPr>
              <a:t>ΣΤΟΧΟΙ ΑΤΟΜΙΚΗΣ ΨΥΧΟΛΟΓΙΑΣ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 smtClean="0">
              <a:solidFill>
                <a:srgbClr val="146194">
                  <a:lumMod val="75000"/>
                </a:srgb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Μείωση έντασης αρνητικών </a:t>
            </a:r>
            <a:r>
              <a:rPr lang="el-GR" sz="2400" b="1" dirty="0" smtClean="0">
                <a:solidFill>
                  <a:schemeClr val="accent1"/>
                </a:solidFill>
              </a:rPr>
              <a:t>συναισθημάτων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Διόρθωση εσφαλμένων συνηθειών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Αλλαγή στόχων με άλλους για ευημερία συνόλου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Ανάπτυξη μεγαλύτερης </a:t>
            </a:r>
            <a:r>
              <a:rPr lang="el-GR" sz="2400" b="1" dirty="0" smtClean="0">
                <a:solidFill>
                  <a:schemeClr val="accent1"/>
                </a:solidFill>
              </a:rPr>
              <a:t>αγάπης</a:t>
            </a:r>
            <a:r>
              <a:rPr lang="en-US" sz="2400" b="1" dirty="0" smtClean="0">
                <a:solidFill>
                  <a:schemeClr val="accent1"/>
                </a:solidFill>
              </a:rPr>
              <a:t>        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Αύξηση διάθεσης για </a:t>
            </a:r>
            <a:r>
              <a:rPr lang="el-GR" sz="2400" b="1" dirty="0" smtClean="0">
                <a:solidFill>
                  <a:schemeClr val="accent1"/>
                </a:solidFill>
              </a:rPr>
              <a:t>συνεργασία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>
                <a:solidFill>
                  <a:schemeClr val="accent1"/>
                </a:solidFill>
              </a:rPr>
              <a:t>Ανάλυση θέσης Ηλέκτρας στην οικογένεια και σχέσεων των μελών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20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l-GR" sz="2000" dirty="0" smtClean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ΤΕΧΝΙΚΕΣ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l-GR" sz="2400" b="1" dirty="0" smtClean="0">
                <a:solidFill>
                  <a:schemeClr val="accent1"/>
                </a:solidFill>
              </a:rPr>
              <a:t>Παιχνίδι </a:t>
            </a:r>
            <a:r>
              <a:rPr lang="el-GR" sz="2400" b="1" dirty="0">
                <a:solidFill>
                  <a:schemeClr val="accent1"/>
                </a:solidFill>
              </a:rPr>
              <a:t>ρόλων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 smtClean="0">
              <a:solidFill>
                <a:srgbClr val="146194">
                  <a:lumMod val="75000"/>
                </a:srgb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2000" dirty="0" smtClean="0">
                <a:solidFill>
                  <a:srgbClr val="146194">
                    <a:lumMod val="75000"/>
                  </a:srgbClr>
                </a:solidFill>
              </a:rPr>
              <a:t>                                              </a:t>
            </a:r>
            <a:endParaRPr lang="el-GR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2" y="216724"/>
            <a:ext cx="1552575" cy="113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75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Διδάσκων: Δρ. Χαράλαμπος Τ. Τσίρος, 2017</a:t>
            </a: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1240971" y="1737360"/>
            <a:ext cx="10207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accent2"/>
                </a:solidFill>
              </a:rPr>
              <a:t>ΧΡΟΝΟΔΙΑΓΡΑΜΜΑ</a:t>
            </a:r>
            <a:r>
              <a:rPr lang="el-GR" sz="4000" dirty="0" smtClean="0"/>
              <a:t> </a:t>
            </a:r>
            <a:r>
              <a:rPr lang="el-GR" sz="4000" b="1" dirty="0" smtClean="0">
                <a:solidFill>
                  <a:schemeClr val="accent2"/>
                </a:solidFill>
              </a:rPr>
              <a:t>(ΗΛΕΚΤΡΑΣ)</a:t>
            </a:r>
            <a:endParaRPr lang="el-GR" sz="4000" b="1" dirty="0">
              <a:solidFill>
                <a:schemeClr val="accent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18458" y="2795451"/>
            <a:ext cx="10371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/>
                </a:solidFill>
              </a:rPr>
              <a:t>1</a:t>
            </a:r>
            <a:r>
              <a:rPr lang="el-GR" sz="32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3200" b="1" dirty="0" smtClean="0">
                <a:solidFill>
                  <a:schemeClr val="accent6"/>
                </a:solidFill>
              </a:rPr>
              <a:t> ΣΤΑΔΙΟ</a:t>
            </a:r>
          </a:p>
          <a:p>
            <a:r>
              <a:rPr lang="el-GR" sz="2800" b="1" dirty="0" smtClean="0">
                <a:solidFill>
                  <a:schemeClr val="accent6"/>
                </a:solidFill>
              </a:rPr>
              <a:t>ΑΡΧΙΚΟ ΚΑΙ ΥΠΟΛΟΓΙΣΙΜΟ ΟΡΙΟ 8 ΕΒΔΟΜΑΔΩΝ </a:t>
            </a:r>
            <a:endParaRPr lang="el-GR" sz="2800" b="1" dirty="0">
              <a:solidFill>
                <a:schemeClr val="accent6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44583" y="4023360"/>
            <a:ext cx="9575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/>
                </a:solidFill>
              </a:rPr>
              <a:t>2</a:t>
            </a:r>
            <a:r>
              <a:rPr lang="el-GR" sz="32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3200" b="1" dirty="0" smtClean="0">
                <a:solidFill>
                  <a:schemeClr val="accent6"/>
                </a:solidFill>
              </a:rPr>
              <a:t> ΣΤΑΔΙΟ </a:t>
            </a:r>
          </a:p>
          <a:p>
            <a:r>
              <a:rPr lang="el-GR" sz="2800" b="1" dirty="0" smtClean="0">
                <a:solidFill>
                  <a:schemeClr val="accent6"/>
                </a:solidFill>
              </a:rPr>
              <a:t>ΕΠΑΝΕΞΕΤΑΣΗ ΚΑΙ ΕΠΑΝΑΠΡΟΣΔΙΟΡΙΣΜΟΣ ΤΟΥ ΑΡΧΙΚΟΥ ΟΡΙΟΥ ΜΕΤΑ ΤΟ ΠΕΡΑΣ ΑΥΤΟΥ </a:t>
            </a:r>
            <a:endParaRPr lang="el-GR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006" y="2325343"/>
            <a:ext cx="108813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ΑΝΑΚΕΦΑΛΑΙΩΣΗ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l-GR" sz="2000" b="1" dirty="0" smtClean="0">
              <a:solidFill>
                <a:schemeClr val="bg1"/>
              </a:solidFill>
            </a:endParaRPr>
          </a:p>
          <a:p>
            <a:r>
              <a:rPr lang="el-GR" sz="2800" b="1" dirty="0" smtClean="0">
                <a:solidFill>
                  <a:schemeClr val="accent1"/>
                </a:solidFill>
              </a:rPr>
              <a:t>Επαναφορά </a:t>
            </a:r>
            <a:r>
              <a:rPr lang="el-GR" sz="2800" b="1" dirty="0">
                <a:solidFill>
                  <a:schemeClr val="accent1"/>
                </a:solidFill>
              </a:rPr>
              <a:t>σε </a:t>
            </a:r>
            <a:r>
              <a:rPr lang="el-GR" sz="2800" b="1" dirty="0" smtClean="0">
                <a:solidFill>
                  <a:schemeClr val="accent1"/>
                </a:solidFill>
              </a:rPr>
              <a:t>γνωστικό</a:t>
            </a:r>
            <a:r>
              <a:rPr lang="el-GR" sz="2800" b="1" dirty="0" smtClean="0">
                <a:solidFill>
                  <a:schemeClr val="accent1"/>
                </a:solidFill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l-GR" sz="2800" b="1" dirty="0" smtClean="0">
                <a:solidFill>
                  <a:schemeClr val="accent1"/>
                </a:solidFill>
              </a:rPr>
              <a:t>συναισθηματικό </a:t>
            </a:r>
            <a:r>
              <a:rPr lang="el-GR" sz="2800" b="1" dirty="0">
                <a:solidFill>
                  <a:schemeClr val="accent1"/>
                </a:solidFill>
              </a:rPr>
              <a:t>και </a:t>
            </a:r>
            <a:r>
              <a:rPr lang="el-GR" sz="2800" b="1" dirty="0" err="1">
                <a:solidFill>
                  <a:schemeClr val="accent1"/>
                </a:solidFill>
              </a:rPr>
              <a:t>μεταγνωστικό</a:t>
            </a:r>
            <a:r>
              <a:rPr lang="el-GR" sz="2800" b="1" dirty="0">
                <a:solidFill>
                  <a:schemeClr val="accent1"/>
                </a:solidFill>
              </a:rPr>
              <a:t> επίπεδο των δυνατοτήτων της Ηλέκτρας για κάλυψη συναισθηματικών αναγκών και απόκτηση θετικής </a:t>
            </a:r>
            <a:r>
              <a:rPr lang="el-GR" sz="2800" b="1" dirty="0" smtClean="0">
                <a:solidFill>
                  <a:schemeClr val="accent1"/>
                </a:solidFill>
              </a:rPr>
              <a:t>αυτοεκτίμησης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l-GR" sz="2800" b="1" dirty="0" smtClean="0">
                <a:solidFill>
                  <a:schemeClr val="accent1"/>
                </a:solidFill>
              </a:rPr>
              <a:t>έτσι </a:t>
            </a:r>
            <a:r>
              <a:rPr lang="el-GR" sz="2800" b="1" dirty="0">
                <a:solidFill>
                  <a:schemeClr val="accent1"/>
                </a:solidFill>
              </a:rPr>
              <a:t>ώστε να επικοινωνήσει </a:t>
            </a:r>
            <a:r>
              <a:rPr lang="el-GR" sz="2800" b="1" dirty="0" smtClean="0">
                <a:solidFill>
                  <a:schemeClr val="accent1"/>
                </a:solidFill>
              </a:rPr>
              <a:t>με τους </a:t>
            </a:r>
            <a:r>
              <a:rPr lang="el-GR" sz="2800" b="1" dirty="0">
                <a:solidFill>
                  <a:schemeClr val="accent1"/>
                </a:solidFill>
              </a:rPr>
              <a:t>σημαντικούς </a:t>
            </a:r>
            <a:r>
              <a:rPr lang="el-GR" sz="2800" b="1" dirty="0" smtClean="0">
                <a:solidFill>
                  <a:schemeClr val="accent1"/>
                </a:solidFill>
              </a:rPr>
              <a:t>άλλους. </a:t>
            </a:r>
            <a:endParaRPr lang="el-GR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" y="211292"/>
            <a:ext cx="18097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0" y="5146766"/>
            <a:ext cx="3187056" cy="1537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59" y="113021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6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293541"/>
            <a:ext cx="99691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	</a:t>
            </a:r>
            <a:r>
              <a:rPr lang="el-GR" sz="2400" b="1" dirty="0" smtClean="0">
                <a:solidFill>
                  <a:schemeClr val="bg1"/>
                </a:solidFill>
              </a:rPr>
              <a:t>Βιβλιογραφία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b="1" dirty="0" err="1">
                <a:solidFill>
                  <a:schemeClr val="bg1"/>
                </a:solidFill>
              </a:rPr>
              <a:t>Μαλικιώση</a:t>
            </a:r>
            <a:r>
              <a:rPr lang="el-GR" b="1" dirty="0">
                <a:solidFill>
                  <a:schemeClr val="bg1"/>
                </a:solidFill>
              </a:rPr>
              <a:t>–</a:t>
            </a:r>
            <a:r>
              <a:rPr lang="el-GR" b="1" dirty="0" err="1">
                <a:solidFill>
                  <a:schemeClr val="bg1"/>
                </a:solidFill>
              </a:rPr>
              <a:t>Λοϊζου</a:t>
            </a:r>
            <a:r>
              <a:rPr lang="el-GR" b="1" dirty="0">
                <a:solidFill>
                  <a:schemeClr val="bg1"/>
                </a:solidFill>
              </a:rPr>
              <a:t>, Μ.(1999). Συμβουλευτική Ψυχολογία. Αθήνα. Ελληνικά Γράμματα</a:t>
            </a:r>
            <a:r>
              <a:rPr lang="el-GR" b="1" dirty="0" smtClean="0">
                <a:solidFill>
                  <a:schemeClr val="bg1"/>
                </a:solidFill>
              </a:rPr>
              <a:t>.</a:t>
            </a:r>
          </a:p>
          <a:p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ΠΕΣΥΠ, (2017). Σημειώσεις μαθημάτων  κ. Χαράλαμπου </a:t>
            </a:r>
            <a:r>
              <a:rPr lang="el-GR" b="1" dirty="0" smtClean="0">
                <a:solidFill>
                  <a:schemeClr val="bg1"/>
                </a:solidFill>
              </a:rPr>
              <a:t>Τσίρου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err="1" smtClean="0">
                <a:solidFill>
                  <a:schemeClr val="bg1"/>
                </a:solidFill>
              </a:rPr>
              <a:t>Παπαδάτος</a:t>
            </a:r>
            <a:r>
              <a:rPr lang="el-GR" b="1" dirty="0" smtClean="0">
                <a:solidFill>
                  <a:schemeClr val="bg1"/>
                </a:solidFill>
              </a:rPr>
              <a:t>, Γιάννης (2010). Ψυχικές διαταραχές και μαθησιακές δυσκολίες παιδιών και </a:t>
            </a:r>
            <a:r>
              <a:rPr lang="el-GR" b="1" dirty="0" err="1" smtClean="0">
                <a:solidFill>
                  <a:schemeClr val="bg1"/>
                </a:solidFill>
              </a:rPr>
              <a:t>εφήβων.Αθήνα</a:t>
            </a:r>
            <a:r>
              <a:rPr lang="el-GR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Gutenberg</a:t>
            </a:r>
            <a:endParaRPr lang="el-GR" b="1" dirty="0" smtClean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Τσίρος, Χ. (2008). Αισθητηριακός τύπος, ακαδημαϊκή </a:t>
            </a:r>
            <a:r>
              <a:rPr lang="el-GR" b="1" dirty="0" smtClean="0">
                <a:solidFill>
                  <a:schemeClr val="bg1"/>
                </a:solidFill>
              </a:rPr>
              <a:t>αυτοαντίληψη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και σχολική επίδοση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Τσίρος, Χ. (2014).  Θεωρία και Πράξη στο χώρο της Εκπαίδευσης και της Υγείας, Τρίπολη: </a:t>
            </a:r>
            <a:r>
              <a:rPr lang="el-GR" b="1" dirty="0" err="1">
                <a:solidFill>
                  <a:schemeClr val="bg1"/>
                </a:solidFill>
              </a:rPr>
              <a:t>Αυτοέκδοση</a:t>
            </a:r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err="1">
                <a:solidFill>
                  <a:schemeClr val="bg1"/>
                </a:solidFill>
              </a:rPr>
              <a:t>MLeod</a:t>
            </a:r>
            <a:r>
              <a:rPr lang="el-GR" b="1" dirty="0">
                <a:solidFill>
                  <a:schemeClr val="bg1"/>
                </a:solidFill>
              </a:rPr>
              <a:t>, J. (2005). Εισαγωγή στη Συμβουλευτική, Αθήνα: </a:t>
            </a:r>
            <a:r>
              <a:rPr lang="el-GR" b="1" dirty="0" smtClean="0">
                <a:solidFill>
                  <a:schemeClr val="bg1"/>
                </a:solidFill>
              </a:rPr>
              <a:t>Μεταίχμιο</a:t>
            </a:r>
            <a:endParaRPr lang="el-GR" b="1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074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636703"/>
            <a:ext cx="7543800" cy="365125"/>
          </a:xfrm>
        </p:spPr>
        <p:txBody>
          <a:bodyPr/>
          <a:lstStyle/>
          <a:p>
            <a:r>
              <a:rPr lang="el-GR" dirty="0" smtClean="0"/>
              <a:t>Διδάσκων: Δρ. Χαράλαμπος Τ. Τσίρος,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6112" y="74017"/>
            <a:ext cx="301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accent1"/>
                </a:solidFill>
              </a:rPr>
              <a:t>ΗΛΕΚΤΡΑ                     	</a:t>
            </a:r>
            <a:endParaRPr lang="el-GR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90" y="1274346"/>
            <a:ext cx="11151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Οι </a:t>
            </a:r>
            <a:r>
              <a:rPr lang="el-GR" sz="2400" b="1" u="sng" dirty="0">
                <a:solidFill>
                  <a:srgbClr val="FF0000"/>
                </a:solidFill>
              </a:rPr>
              <a:t>αιωνίως χαμηλοί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της βαθμοί ήταν ένα άλλο σημείο </a:t>
            </a:r>
            <a:r>
              <a:rPr lang="el-GR" sz="2400" b="1" u="sng" dirty="0">
                <a:solidFill>
                  <a:srgbClr val="FF0000"/>
                </a:solidFill>
              </a:rPr>
              <a:t>δυσμενούς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σύγκρισής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της με ολόκληρο το σόι και ολόκληρη τη γειτονιά. Στο </a:t>
            </a:r>
            <a:r>
              <a:rPr lang="el-GR" sz="2400" b="1" u="sng" dirty="0">
                <a:solidFill>
                  <a:srgbClr val="FF0000"/>
                </a:solidFill>
              </a:rPr>
              <a:t>γυμνάσιο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, η Ηλέκτρα </a:t>
            </a:r>
            <a:r>
              <a:rPr lang="el-GR" sz="2400" b="1" u="sng" dirty="0">
                <a:solidFill>
                  <a:srgbClr val="FF0000"/>
                </a:solidFill>
              </a:rPr>
              <a:t>άρχισε να κτυπά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χωρίς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ιδιαίτερο </a:t>
            </a:r>
            <a:r>
              <a:rPr lang="el-GR" sz="2400" b="1" u="sng" dirty="0">
                <a:solidFill>
                  <a:srgbClr val="FF0000"/>
                </a:solidFill>
              </a:rPr>
              <a:t>λόγο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τα άλλα </a:t>
            </a:r>
            <a:r>
              <a:rPr lang="el-GR" sz="2400" b="1" u="sng" dirty="0">
                <a:solidFill>
                  <a:srgbClr val="FF0000"/>
                </a:solidFill>
              </a:rPr>
              <a:t>παιδιά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στην τάξη της, ιδίως τα </a:t>
            </a:r>
            <a:r>
              <a:rPr lang="el-GR" sz="2400" b="1" u="sng" dirty="0" smtClean="0">
                <a:solidFill>
                  <a:srgbClr val="FF0000"/>
                </a:solidFill>
              </a:rPr>
              <a:t>μικρόσωμα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Όλοι </a:t>
            </a:r>
            <a:r>
              <a:rPr lang="el-GR" sz="2400" b="1" u="sng" dirty="0">
                <a:solidFill>
                  <a:srgbClr val="FF0000"/>
                </a:solidFill>
              </a:rPr>
              <a:t>τη </a:t>
            </a:r>
            <a:r>
              <a:rPr lang="el-GR" sz="2400" b="1" u="sng" dirty="0" smtClean="0">
                <a:solidFill>
                  <a:srgbClr val="FF0000"/>
                </a:solidFill>
              </a:rPr>
              <a:t>φοβόντουσαν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Η καθηγήτρια την προειδοποίησε 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πως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αν ξανακτυπήσει συμμαθητή της θα την </a:t>
            </a:r>
            <a:r>
              <a:rPr lang="el-GR" sz="2400" b="1" u="sng" dirty="0">
                <a:solidFill>
                  <a:srgbClr val="FF0000"/>
                </a:solidFill>
              </a:rPr>
              <a:t>αποβάλουν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 Όμως, δεν την </a:t>
            </a:r>
            <a:r>
              <a:rPr lang="el-GR" sz="2400" b="1" u="sng" dirty="0">
                <a:solidFill>
                  <a:srgbClr val="FF0000"/>
                </a:solidFill>
              </a:rPr>
              <a:t>απέβαλαν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γι' 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αυτό. Την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απέβαλαν πολλές φορές για </a:t>
            </a:r>
            <a:r>
              <a:rPr lang="el-GR" sz="2400" b="1" u="sng" dirty="0">
                <a:solidFill>
                  <a:srgbClr val="FF0000"/>
                </a:solidFill>
              </a:rPr>
              <a:t>σοβαρότερα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παραπτώματα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 Η πρώτη φορά ήταν τότε που </a:t>
            </a:r>
            <a:r>
              <a:rPr lang="el-GR" sz="2400" b="1" u="sng" dirty="0">
                <a:solidFill>
                  <a:srgbClr val="FF0000"/>
                </a:solidFill>
              </a:rPr>
              <a:t>έγραψε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στον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τοίχο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του αποχωρητηρίου αισχρόλογα </a:t>
            </a:r>
            <a:r>
              <a:rPr lang="el-GR" sz="2400" b="1" u="sng" dirty="0">
                <a:solidFill>
                  <a:srgbClr val="FF0000"/>
                </a:solidFill>
              </a:rPr>
              <a:t>εις βάρος του Διευθυντή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 Ακολούθησαν </a:t>
            </a:r>
            <a:r>
              <a:rPr lang="el-GR" sz="2400" b="1" u="sng" dirty="0">
                <a:solidFill>
                  <a:srgbClr val="FF0000"/>
                </a:solidFill>
              </a:rPr>
              <a:t>μικροκλοπές και βανδαλισμοί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Μετά ήταν η περίπτωση που την κατάγγειλαν ότι </a:t>
            </a:r>
            <a:r>
              <a:rPr lang="el-GR" sz="2400" b="1" u="sng" dirty="0">
                <a:solidFill>
                  <a:srgbClr val="FF0000"/>
                </a:solidFill>
              </a:rPr>
              <a:t>πίεζε άλλα παιδιά να καπνίσουν</a:t>
            </a:r>
            <a:r>
              <a:rPr lang="el-GR" sz="2400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και ύστερα τα απειλούσε ότι θα τα κατέδιδε </a:t>
            </a:r>
            <a:r>
              <a:rPr lang="el-GR" sz="2400" b="1" u="sng" dirty="0">
                <a:solidFill>
                  <a:srgbClr val="FF0000"/>
                </a:solidFill>
              </a:rPr>
              <a:t>αν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δεν την πλήρωναν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 Στο σπίτι οι </a:t>
            </a:r>
            <a:r>
              <a:rPr lang="el-GR" sz="2400" b="1" u="sng" dirty="0">
                <a:solidFill>
                  <a:srgbClr val="FF0000"/>
                </a:solidFill>
              </a:rPr>
              <a:t>τιμωρίες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 ήταν στην </a:t>
            </a:r>
            <a:r>
              <a:rPr lang="el-GR" sz="2400" b="1" u="sng" dirty="0">
                <a:solidFill>
                  <a:srgbClr val="FF0000"/>
                </a:solidFill>
              </a:rPr>
              <a:t>ημερήσια διάταξη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μέχρι τις πρώτες τάξεις του λυκείου που μπορούσαν να την </a:t>
            </a:r>
            <a:r>
              <a:rPr lang="el-GR" sz="2400" b="1" u="sng" dirty="0">
                <a:solidFill>
                  <a:srgbClr val="FF0000"/>
                </a:solidFill>
              </a:rPr>
              <a:t>«κουμαντάρουν».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Μετά, τα πράγματα βγήκαν </a:t>
            </a:r>
            <a:r>
              <a:rPr lang="el-GR" sz="2400" b="1" u="sng" dirty="0">
                <a:solidFill>
                  <a:srgbClr val="FF0000"/>
                </a:solidFill>
              </a:rPr>
              <a:t>τελείως εκτός ελέγχου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 Στα 17 της η Ηλέκτρα </a:t>
            </a:r>
            <a:r>
              <a:rPr lang="el-GR" sz="2400" b="1" u="sng" dirty="0">
                <a:solidFill>
                  <a:srgbClr val="FF0000"/>
                </a:solidFill>
              </a:rPr>
              <a:t>ξεκίνησε την ηρωίνη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3488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208" y="278781"/>
            <a:ext cx="7869314" cy="117707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Μελετη περιπτωσησ: ηλεκτρα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     </a:t>
            </a:r>
            <a:r>
              <a:rPr lang="el-GR" sz="2800" dirty="0" err="1" smtClean="0">
                <a:solidFill>
                  <a:schemeClr val="bg1"/>
                </a:solidFill>
              </a:rPr>
              <a:t>λεξεισ-κλειδια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4212" y="1901283"/>
            <a:ext cx="4937655" cy="3615267"/>
          </a:xfrm>
        </p:spPr>
        <p:txBody>
          <a:bodyPr>
            <a:normAutofit/>
          </a:bodyPr>
          <a:lstStyle/>
          <a:p>
            <a:r>
              <a:rPr lang="el-GR" dirty="0" smtClean="0"/>
              <a:t>Η Ηλέκτρα είχε </a:t>
            </a:r>
            <a:r>
              <a:rPr lang="el-GR" b="1" u="sng" dirty="0" smtClean="0">
                <a:solidFill>
                  <a:srgbClr val="FF0000"/>
                </a:solidFill>
              </a:rPr>
              <a:t>πρόβλημα</a:t>
            </a:r>
            <a:r>
              <a:rPr lang="el-GR" dirty="0" smtClean="0"/>
              <a:t>  με </a:t>
            </a:r>
            <a:r>
              <a:rPr lang="el-GR" dirty="0"/>
              <a:t>το </a:t>
            </a:r>
            <a:r>
              <a:rPr lang="el-GR" b="1" u="sng" dirty="0">
                <a:solidFill>
                  <a:srgbClr val="FF0000"/>
                </a:solidFill>
              </a:rPr>
              <a:t>βάρος </a:t>
            </a:r>
            <a:r>
              <a:rPr lang="el-GR" b="1" u="sng" dirty="0" smtClean="0">
                <a:solidFill>
                  <a:srgbClr val="FF0000"/>
                </a:solidFill>
              </a:rPr>
              <a:t>της </a:t>
            </a:r>
            <a:r>
              <a:rPr lang="el-GR" dirty="0" smtClean="0"/>
              <a:t>(1) από μικρή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u="sng" dirty="0" smtClean="0">
                <a:solidFill>
                  <a:srgbClr val="FF0000"/>
                </a:solidFill>
              </a:rPr>
              <a:t>Θυμάται</a:t>
            </a:r>
            <a:r>
              <a:rPr lang="el-GR" dirty="0" smtClean="0"/>
              <a:t> (2)πως στο δημοτικό έβρισκε συχνά </a:t>
            </a:r>
            <a:r>
              <a:rPr lang="el-GR" b="1" u="sng" dirty="0" smtClean="0">
                <a:solidFill>
                  <a:srgbClr val="FF0000"/>
                </a:solidFill>
              </a:rPr>
              <a:t>μία δικαιολογία </a:t>
            </a:r>
            <a:r>
              <a:rPr lang="el-GR" dirty="0" smtClean="0"/>
              <a:t>(3)για να μην κάνει γυμναστική γιατί </a:t>
            </a:r>
            <a:r>
              <a:rPr lang="el-GR" b="1" u="sng" dirty="0" smtClean="0">
                <a:solidFill>
                  <a:srgbClr val="FF0000"/>
                </a:solidFill>
              </a:rPr>
              <a:t>τα άλλα παιδιά </a:t>
            </a:r>
            <a:r>
              <a:rPr lang="el-GR" dirty="0" smtClean="0"/>
              <a:t>(4)στην τάξη της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l-GR" dirty="0" smtClean="0"/>
              <a:t>τη φώναζαν </a:t>
            </a:r>
            <a:r>
              <a:rPr lang="el-GR" b="1" u="sng" dirty="0" smtClean="0">
                <a:solidFill>
                  <a:srgbClr val="FF0000"/>
                </a:solidFill>
              </a:rPr>
              <a:t>«βαρελάκι»! </a:t>
            </a:r>
            <a:r>
              <a:rPr lang="el-GR" dirty="0" smtClean="0"/>
              <a:t>(4)Επειδή είχε πάντα </a:t>
            </a:r>
            <a:r>
              <a:rPr lang="el-GR" b="1" u="sng" dirty="0" smtClean="0">
                <a:solidFill>
                  <a:srgbClr val="FF0000"/>
                </a:solidFill>
              </a:rPr>
              <a:t>αδυναμία στα γλυκά </a:t>
            </a:r>
            <a:r>
              <a:rPr lang="el-GR" dirty="0" smtClean="0"/>
              <a:t>(5), </a:t>
            </a:r>
            <a:r>
              <a:rPr lang="el-GR" b="1" u="sng" dirty="0" smtClean="0">
                <a:solidFill>
                  <a:srgbClr val="FF0000"/>
                </a:solidFill>
              </a:rPr>
              <a:t>η μητέρα της </a:t>
            </a:r>
            <a:r>
              <a:rPr lang="el-GR" dirty="0" smtClean="0"/>
              <a:t>προσπαθούσε </a:t>
            </a:r>
            <a:r>
              <a:rPr lang="el-GR" b="1" u="sng" dirty="0" smtClean="0">
                <a:solidFill>
                  <a:srgbClr val="FF0000"/>
                </a:solidFill>
              </a:rPr>
              <a:t>μονίμως 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(6),</a:t>
            </a:r>
            <a:r>
              <a:rPr lang="el-GR" dirty="0" smtClean="0"/>
              <a:t> αλλά </a:t>
            </a:r>
            <a:r>
              <a:rPr lang="el-GR" b="1" u="sng" dirty="0" smtClean="0">
                <a:solidFill>
                  <a:srgbClr val="FF0000"/>
                </a:solidFill>
              </a:rPr>
              <a:t>μάταια </a:t>
            </a:r>
            <a:r>
              <a:rPr lang="el-GR" dirty="0" smtClean="0"/>
              <a:t>(5), να της </a:t>
            </a:r>
            <a:r>
              <a:rPr lang="el-GR" b="1" u="sng" dirty="0" smtClean="0">
                <a:solidFill>
                  <a:srgbClr val="FF0000"/>
                </a:solidFill>
              </a:rPr>
              <a:t>επιβάλλει </a:t>
            </a:r>
            <a:r>
              <a:rPr lang="el-GR" u="sng" dirty="0" smtClean="0">
                <a:solidFill>
                  <a:schemeClr val="bg2"/>
                </a:solidFill>
              </a:rPr>
              <a:t>(5,6)</a:t>
            </a:r>
            <a:r>
              <a:rPr lang="el-GR" dirty="0" smtClean="0">
                <a:solidFill>
                  <a:schemeClr val="bg2"/>
                </a:solidFill>
              </a:rPr>
              <a:t>μια</a:t>
            </a:r>
            <a:r>
              <a:rPr lang="el-GR" b="1" u="sng" dirty="0" smtClean="0">
                <a:solidFill>
                  <a:srgbClr val="FF0000"/>
                </a:solidFill>
              </a:rPr>
              <a:t> δίαιτα 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l-GR" dirty="0" smtClean="0"/>
              <a:t>5,6).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7366" y="1901284"/>
            <a:ext cx="4934479" cy="3615266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1: Χαμηλή αυτοεκτίμηση</a:t>
            </a:r>
          </a:p>
          <a:p>
            <a:r>
              <a:rPr lang="el-GR" sz="2200" b="1" dirty="0" smtClean="0"/>
              <a:t>2: Υποσυνείδητο-</a:t>
            </a:r>
            <a:r>
              <a:rPr lang="en-US" sz="2200" b="1" dirty="0" smtClean="0"/>
              <a:t>Freud</a:t>
            </a:r>
            <a:endParaRPr lang="el-GR" sz="2200" b="1" dirty="0" smtClean="0"/>
          </a:p>
          <a:p>
            <a:r>
              <a:rPr lang="el-GR" sz="2200" b="1" dirty="0" smtClean="0"/>
              <a:t>3: Μηχανισμός άμυνας(Εκλογίκευση) (</a:t>
            </a:r>
            <a:r>
              <a:rPr lang="en-US" sz="2200" b="1" dirty="0" smtClean="0"/>
              <a:t>Freud</a:t>
            </a:r>
            <a:r>
              <a:rPr lang="el-GR" sz="2200" b="1" dirty="0" smtClean="0"/>
              <a:t>)</a:t>
            </a:r>
            <a:endParaRPr lang="en-US" sz="2200" b="1" dirty="0" smtClean="0"/>
          </a:p>
          <a:p>
            <a:r>
              <a:rPr lang="el-GR" sz="2200" b="1" dirty="0"/>
              <a:t>4</a:t>
            </a:r>
            <a:r>
              <a:rPr lang="el-GR" sz="2200" b="1" dirty="0" smtClean="0"/>
              <a:t>: Σημαντικοί άλλοι -Απόρριψη</a:t>
            </a:r>
          </a:p>
          <a:p>
            <a:pPr marL="0" indent="0">
              <a:buNone/>
            </a:pPr>
            <a:r>
              <a:rPr lang="el-GR" sz="2200" b="1" dirty="0" smtClean="0"/>
              <a:t>        Χαμηλή </a:t>
            </a:r>
            <a:r>
              <a:rPr lang="el-GR" sz="2200" b="1" dirty="0"/>
              <a:t>Α</a:t>
            </a:r>
            <a:r>
              <a:rPr lang="el-GR" sz="2200" b="1" dirty="0" smtClean="0"/>
              <a:t>υτοεκτίμηση</a:t>
            </a:r>
          </a:p>
          <a:p>
            <a:r>
              <a:rPr lang="el-GR" sz="2200" b="1" dirty="0"/>
              <a:t>5</a:t>
            </a:r>
            <a:r>
              <a:rPr lang="el-GR" sz="2200" b="1" dirty="0" smtClean="0"/>
              <a:t>. Χαμηλός αυτοέλεγχος (άρνηση δίαιτας)</a:t>
            </a:r>
          </a:p>
          <a:p>
            <a:r>
              <a:rPr lang="el-GR" sz="2200" b="1" dirty="0"/>
              <a:t>6</a:t>
            </a:r>
            <a:r>
              <a:rPr lang="el-GR" sz="2200" b="1" dirty="0" smtClean="0"/>
              <a:t>. Σχέση μητέρας - κόρης</a:t>
            </a:r>
            <a:endParaRPr lang="el-GR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10" y="0"/>
            <a:ext cx="1676190" cy="15619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9452" y="6172200"/>
            <a:ext cx="7543800" cy="365125"/>
          </a:xfrm>
        </p:spPr>
        <p:txBody>
          <a:bodyPr/>
          <a:lstStyle/>
          <a:p>
            <a:r>
              <a:rPr lang="el-GR" dirty="0" smtClean="0"/>
              <a:t>Διδάσκων: Δρ. Χαράλαμπος Τ. Τσίρος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3629" y="1996068"/>
            <a:ext cx="3463737" cy="479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690" y="5499150"/>
            <a:ext cx="2480310" cy="13588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226634" y="2475571"/>
            <a:ext cx="4790732" cy="334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53039" y="2921001"/>
            <a:ext cx="2864327" cy="94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43200" y="3708916"/>
            <a:ext cx="3389971" cy="272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36020" y="4360127"/>
            <a:ext cx="2181346" cy="252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8944" y="4674115"/>
            <a:ext cx="1404227" cy="842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201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97" y="-67734"/>
            <a:ext cx="8534400" cy="1507067"/>
          </a:xfrm>
        </p:spPr>
        <p:txBody>
          <a:bodyPr/>
          <a:lstStyle/>
          <a:p>
            <a:r>
              <a:rPr lang="el-GR" dirty="0" smtClean="0"/>
              <a:t>        </a:t>
            </a:r>
            <a:r>
              <a:rPr lang="el-GR" dirty="0" smtClean="0">
                <a:solidFill>
                  <a:schemeClr val="bg1"/>
                </a:solidFill>
              </a:rPr>
              <a:t>Μελετη περιπτωσησ: ηλεκτρα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>                                </a:t>
            </a:r>
            <a:r>
              <a:rPr lang="el-GR" sz="2800" dirty="0" err="1" smtClean="0">
                <a:solidFill>
                  <a:schemeClr val="bg1"/>
                </a:solidFill>
              </a:rPr>
              <a:t>λεξεισ-κλειδια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998133"/>
            <a:ext cx="4937655" cy="3615267"/>
          </a:xfrm>
        </p:spPr>
        <p:txBody>
          <a:bodyPr>
            <a:noAutofit/>
          </a:bodyPr>
          <a:lstStyle/>
          <a:p>
            <a:r>
              <a:rPr lang="el-GR" dirty="0"/>
              <a:t>Για να τη βοηθήσει </a:t>
            </a:r>
            <a:r>
              <a:rPr lang="el-GR" dirty="0" smtClean="0"/>
              <a:t>να </a:t>
            </a:r>
            <a:r>
              <a:rPr lang="el-GR" b="1" u="sng" dirty="0" smtClean="0">
                <a:solidFill>
                  <a:srgbClr val="FF0000"/>
                </a:solidFill>
              </a:rPr>
              <a:t>συνειδητοποιήσει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(</a:t>
            </a:r>
            <a:r>
              <a:rPr lang="el-GR" dirty="0"/>
              <a:t>7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l-GR" dirty="0" smtClean="0"/>
              <a:t>τη </a:t>
            </a:r>
            <a:r>
              <a:rPr lang="el-GR" dirty="0"/>
              <a:t>σοβαρότητα της </a:t>
            </a:r>
            <a:r>
              <a:rPr lang="el-GR" dirty="0" smtClean="0"/>
              <a:t>κατάστασης</a:t>
            </a:r>
            <a:r>
              <a:rPr lang="el-GR" b="1" u="sng" dirty="0" smtClean="0"/>
              <a:t> </a:t>
            </a:r>
            <a:r>
              <a:rPr lang="el-GR" b="1" u="sng" dirty="0">
                <a:solidFill>
                  <a:srgbClr val="FF0000"/>
                </a:solidFill>
              </a:rPr>
              <a:t>συνήθιζε 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l-GR" dirty="0" smtClean="0"/>
              <a:t>να </a:t>
            </a:r>
            <a:r>
              <a:rPr lang="el-GR" dirty="0"/>
              <a:t>την </a:t>
            </a:r>
            <a:r>
              <a:rPr lang="el-GR" b="1" u="sng" dirty="0">
                <a:solidFill>
                  <a:srgbClr val="FF0000"/>
                </a:solidFill>
              </a:rPr>
              <a:t>προσβάλλει </a:t>
            </a:r>
            <a:r>
              <a:rPr lang="el-GR" b="1" u="sng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μπροστά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/>
              <a:t>στις </a:t>
            </a:r>
            <a:r>
              <a:rPr lang="el-GR" b="1" u="sng" dirty="0">
                <a:solidFill>
                  <a:srgbClr val="FF0000"/>
                </a:solidFill>
              </a:rPr>
              <a:t>θείες </a:t>
            </a:r>
            <a:r>
              <a:rPr lang="el-GR" dirty="0"/>
              <a:t>της</a:t>
            </a:r>
            <a:r>
              <a:rPr lang="el-GR" b="1" u="sng" dirty="0">
                <a:solidFill>
                  <a:srgbClr val="FF0000"/>
                </a:solidFill>
              </a:rPr>
              <a:t> </a:t>
            </a:r>
            <a:r>
              <a:rPr lang="el-GR" dirty="0" smtClean="0"/>
              <a:t>(</a:t>
            </a:r>
            <a:r>
              <a:rPr lang="el-GR" dirty="0"/>
              <a:t>8</a:t>
            </a:r>
            <a:r>
              <a:rPr lang="el-GR" dirty="0" smtClean="0"/>
              <a:t>) και </a:t>
            </a:r>
            <a:r>
              <a:rPr lang="el-GR" dirty="0"/>
              <a:t>τους </a:t>
            </a:r>
            <a:r>
              <a:rPr lang="el-GR" b="1" u="sng" dirty="0">
                <a:solidFill>
                  <a:srgbClr val="FF0000"/>
                </a:solidFill>
              </a:rPr>
              <a:t>άλλους </a:t>
            </a:r>
            <a:r>
              <a:rPr lang="el-GR" b="1" u="sng" dirty="0" smtClean="0">
                <a:solidFill>
                  <a:srgbClr val="FF0000"/>
                </a:solidFill>
              </a:rPr>
              <a:t>συγγενείς 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). </a:t>
            </a:r>
            <a:r>
              <a:rPr lang="el-GR" dirty="0"/>
              <a:t>Στις </a:t>
            </a:r>
            <a:r>
              <a:rPr lang="el-GR" b="1" u="sng" dirty="0">
                <a:solidFill>
                  <a:srgbClr val="FF0000"/>
                </a:solidFill>
              </a:rPr>
              <a:t>τακτικές</a:t>
            </a:r>
            <a:r>
              <a:rPr lang="el-GR" dirty="0"/>
              <a:t> </a:t>
            </a:r>
            <a: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τους</a:t>
            </a:r>
            <a:r>
              <a:rPr lang="el-GR" b="1" u="sng" dirty="0">
                <a:solidFill>
                  <a:srgbClr val="FF0000"/>
                </a:solidFill>
              </a:rPr>
              <a:t> «διαλέξεις» 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bg2"/>
                </a:solidFill>
              </a:rPr>
              <a:t>8)οι </a:t>
            </a:r>
            <a:r>
              <a:rPr lang="el-GR" dirty="0">
                <a:solidFill>
                  <a:schemeClr val="bg2"/>
                </a:solidFill>
              </a:rPr>
              <a:t>γονείς </a:t>
            </a:r>
            <a:r>
              <a:rPr lang="el-GR" dirty="0" smtClean="0">
                <a:solidFill>
                  <a:schemeClr val="bg2"/>
                </a:solidFill>
              </a:rPr>
              <a:t>της, </a:t>
            </a:r>
            <a:r>
              <a:rPr lang="el-GR" dirty="0">
                <a:solidFill>
                  <a:schemeClr val="bg2"/>
                </a:solidFill>
              </a:rPr>
              <a:t>τής </a:t>
            </a:r>
            <a:r>
              <a:rPr lang="el-GR" b="1" u="sng" dirty="0">
                <a:solidFill>
                  <a:srgbClr val="FF0000"/>
                </a:solidFill>
              </a:rPr>
              <a:t>υποδείκνυαν</a:t>
            </a:r>
            <a:r>
              <a:rPr lang="el-GR" dirty="0"/>
              <a:t> ένα σωρό </a:t>
            </a:r>
            <a:r>
              <a:rPr lang="el-GR" b="1" u="sng" dirty="0" smtClean="0">
                <a:solidFill>
                  <a:srgbClr val="FF0000"/>
                </a:solidFill>
              </a:rPr>
              <a:t>παραδείγματα </a:t>
            </a:r>
            <a:endParaRPr lang="en-US" dirty="0" smtClean="0"/>
          </a:p>
          <a:p>
            <a:r>
              <a:rPr lang="el-GR" b="1" u="sng" dirty="0" smtClean="0">
                <a:solidFill>
                  <a:srgbClr val="FF0000"/>
                </a:solidFill>
              </a:rPr>
              <a:t>άλλων </a:t>
            </a:r>
            <a:r>
              <a:rPr lang="el-GR" b="1" u="sng" dirty="0">
                <a:solidFill>
                  <a:srgbClr val="FF0000"/>
                </a:solidFill>
              </a:rPr>
              <a:t>παιδιών </a:t>
            </a:r>
            <a:r>
              <a:rPr lang="el-GR" dirty="0" smtClean="0"/>
              <a:t>(8)</a:t>
            </a:r>
            <a:endParaRPr lang="en-US" dirty="0" smtClean="0"/>
          </a:p>
          <a:p>
            <a:r>
              <a:rPr lang="el-GR" dirty="0" smtClean="0"/>
              <a:t> στη </a:t>
            </a:r>
            <a:r>
              <a:rPr lang="el-GR" dirty="0"/>
              <a:t>γειτονιά που τρώγανε </a:t>
            </a:r>
            <a:r>
              <a:rPr lang="el-GR" b="1" u="sng" dirty="0">
                <a:solidFill>
                  <a:srgbClr val="FF0000"/>
                </a:solidFill>
              </a:rPr>
              <a:t>με μέτρο </a:t>
            </a:r>
            <a:r>
              <a:rPr lang="el-GR" dirty="0" smtClean="0"/>
              <a:t>(</a:t>
            </a:r>
            <a:r>
              <a:rPr lang="el-GR" dirty="0"/>
              <a:t>9</a:t>
            </a:r>
            <a:r>
              <a:rPr lang="el-GR" dirty="0" smtClean="0"/>
              <a:t>) και </a:t>
            </a:r>
            <a:r>
              <a:rPr lang="el-GR" dirty="0"/>
              <a:t>υγιεινά φαγητά, όχι μόνο σοκολάτες και αλμυρά.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8854" y="1998133"/>
            <a:ext cx="4934479" cy="3615266"/>
          </a:xfrm>
        </p:spPr>
        <p:txBody>
          <a:bodyPr>
            <a:normAutofit/>
          </a:bodyPr>
          <a:lstStyle/>
          <a:p>
            <a:r>
              <a:rPr lang="el-GR" b="1" dirty="0"/>
              <a:t>7</a:t>
            </a:r>
            <a:r>
              <a:rPr lang="el-GR" b="1" dirty="0" smtClean="0"/>
              <a:t>. Χαμηλή αυτοεπίγνωση </a:t>
            </a:r>
          </a:p>
          <a:p>
            <a:r>
              <a:rPr lang="el-GR" b="1" dirty="0"/>
              <a:t>8</a:t>
            </a:r>
            <a:r>
              <a:rPr lang="el-GR" b="1" dirty="0" smtClean="0"/>
              <a:t>. </a:t>
            </a:r>
            <a:r>
              <a:rPr lang="el-GR" b="1" dirty="0"/>
              <a:t>Λανθασμένοι χειρισμοί γονιών </a:t>
            </a:r>
            <a:r>
              <a:rPr lang="el-GR" b="1" dirty="0" smtClean="0"/>
              <a:t>Σημαντικοί άλλοι-Χαμηλή Αυτοεκτίμηση</a:t>
            </a:r>
          </a:p>
          <a:p>
            <a:r>
              <a:rPr lang="el-GR" b="1" dirty="0"/>
              <a:t>9</a:t>
            </a:r>
            <a:r>
              <a:rPr lang="el-GR" b="1" dirty="0" smtClean="0"/>
              <a:t>. Χαμηλή αυτοεκτίμηση, έλλειψη αυτοέλεγχου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Διδάσκων: Δρ. Χαράλαμπος Τ. </a:t>
            </a:r>
            <a:r>
              <a:rPr lang="el-GR" dirty="0" smtClean="0"/>
              <a:t>Τσίρος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57" y="4665661"/>
            <a:ext cx="2409825" cy="1895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01483" y="1998133"/>
            <a:ext cx="2507371" cy="44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97190" y="2943922"/>
            <a:ext cx="611664" cy="390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86039" y="4103649"/>
            <a:ext cx="622815" cy="1037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1446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751" y="-179249"/>
            <a:ext cx="7338041" cy="1478155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Μελετη περιπτωσησ: ηλεκτρα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</a:t>
            </a:r>
            <a:r>
              <a:rPr lang="el-GR" sz="2800" dirty="0" err="1" smtClean="0">
                <a:solidFill>
                  <a:schemeClr val="bg1"/>
                </a:solidFill>
              </a:rPr>
              <a:t>λεξεισ-κλειδια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781407"/>
            <a:ext cx="4937655" cy="3866686"/>
          </a:xfrm>
        </p:spPr>
        <p:txBody>
          <a:bodyPr>
            <a:noAutofit/>
          </a:bodyPr>
          <a:lstStyle/>
          <a:p>
            <a:r>
              <a:rPr lang="el-GR" sz="1800" dirty="0"/>
              <a:t>Η δε </a:t>
            </a:r>
            <a:r>
              <a:rPr lang="el-GR" sz="1800" b="1" u="sng" dirty="0">
                <a:solidFill>
                  <a:srgbClr val="FF0000"/>
                </a:solidFill>
              </a:rPr>
              <a:t>μικρότερη </a:t>
            </a:r>
            <a:r>
              <a:rPr lang="el-GR" sz="1800" dirty="0">
                <a:solidFill>
                  <a:schemeClr val="bg1"/>
                </a:solidFill>
              </a:rPr>
              <a:t>της </a:t>
            </a:r>
            <a:r>
              <a:rPr lang="el-GR" sz="1800" b="1" u="sng" dirty="0" smtClean="0">
                <a:solidFill>
                  <a:srgbClr val="FF0000"/>
                </a:solidFill>
              </a:rPr>
              <a:t>αδερφή </a:t>
            </a:r>
            <a:r>
              <a:rPr lang="el-GR" sz="1800" dirty="0" smtClean="0">
                <a:solidFill>
                  <a:schemeClr val="bg2"/>
                </a:solidFill>
              </a:rPr>
              <a:t>(10</a:t>
            </a:r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),</a:t>
            </a: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800" dirty="0"/>
              <a:t>που ήταν </a:t>
            </a:r>
            <a:r>
              <a:rPr lang="el-GR" sz="1800" b="1" u="sng" dirty="0" smtClean="0">
                <a:solidFill>
                  <a:srgbClr val="FF0000"/>
                </a:solidFill>
              </a:rPr>
              <a:t>αθλήτρια </a:t>
            </a:r>
            <a:r>
              <a:rPr lang="el-GR" sz="1800" dirty="0" smtClean="0">
                <a:solidFill>
                  <a:schemeClr val="bg2"/>
                </a:solidFill>
              </a:rPr>
              <a:t>(1</a:t>
            </a:r>
            <a:r>
              <a:rPr lang="el-GR" sz="1800" dirty="0">
                <a:solidFill>
                  <a:schemeClr val="bg2"/>
                </a:solidFill>
              </a:rPr>
              <a:t>1</a:t>
            </a:r>
            <a:r>
              <a:rPr lang="el-GR" sz="1800" dirty="0" smtClean="0">
                <a:solidFill>
                  <a:schemeClr val="bg2"/>
                </a:solidFill>
              </a:rPr>
              <a:t>)</a:t>
            </a:r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800" dirty="0"/>
              <a:t>στο άλμα τριπλούν, </a:t>
            </a:r>
            <a:r>
              <a:rPr lang="el-GR" sz="1800" b="1" u="sng" dirty="0">
                <a:solidFill>
                  <a:srgbClr val="FF0000"/>
                </a:solidFill>
              </a:rPr>
              <a:t>ανέλαβε να την </a:t>
            </a:r>
            <a:r>
              <a:rPr lang="el-GR" sz="1800" b="1" u="sng" dirty="0" smtClean="0">
                <a:solidFill>
                  <a:srgbClr val="FF0000"/>
                </a:solidFill>
              </a:rPr>
              <a:t>προσέχει </a:t>
            </a:r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(12)</a:t>
            </a: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800" dirty="0" smtClean="0"/>
              <a:t>στο </a:t>
            </a:r>
            <a:r>
              <a:rPr lang="el-GR" sz="1800" dirty="0"/>
              <a:t>σχολείο για να μην κάνει </a:t>
            </a:r>
            <a:r>
              <a:rPr lang="el-GR" sz="1800" dirty="0" smtClean="0">
                <a:solidFill>
                  <a:schemeClr val="bg2"/>
                </a:solidFill>
              </a:rPr>
              <a:t>καταχρήσεις</a:t>
            </a:r>
            <a:r>
              <a:rPr lang="el-GR" sz="1800" dirty="0">
                <a:solidFill>
                  <a:schemeClr val="bg2"/>
                </a:solidFill>
              </a:rPr>
              <a:t> </a:t>
            </a:r>
            <a:r>
              <a:rPr lang="el-GR" sz="1800" dirty="0" smtClean="0"/>
              <a:t>. </a:t>
            </a:r>
            <a:r>
              <a:rPr lang="el-GR" sz="1800" dirty="0"/>
              <a:t>Οι </a:t>
            </a:r>
            <a:r>
              <a:rPr lang="el-GR" sz="1800" b="1" u="sng" dirty="0" smtClean="0">
                <a:solidFill>
                  <a:srgbClr val="FF0000"/>
                </a:solidFill>
              </a:rPr>
              <a:t>αιωνίως</a:t>
            </a:r>
            <a:r>
              <a:rPr lang="el-GR" sz="1800" dirty="0"/>
              <a:t> </a:t>
            </a:r>
            <a:r>
              <a:rPr lang="el-GR" sz="1800" b="1" u="sng" dirty="0" smtClean="0">
                <a:solidFill>
                  <a:srgbClr val="FF0000"/>
                </a:solidFill>
              </a:rPr>
              <a:t>χαμηλοί</a:t>
            </a:r>
            <a:r>
              <a:rPr lang="el-GR" sz="1800" dirty="0" smtClean="0"/>
              <a:t> </a:t>
            </a:r>
            <a:r>
              <a:rPr lang="el-GR" sz="1800" dirty="0"/>
              <a:t>της </a:t>
            </a:r>
            <a:r>
              <a:rPr lang="el-GR" sz="1800" b="1" u="sng" dirty="0">
                <a:solidFill>
                  <a:srgbClr val="FF0000"/>
                </a:solidFill>
              </a:rPr>
              <a:t>βαθμοί</a:t>
            </a:r>
            <a:r>
              <a:rPr lang="el-GR" sz="1800" dirty="0"/>
              <a:t> </a:t>
            </a:r>
            <a:r>
              <a:rPr lang="el-GR" sz="1800" dirty="0" smtClean="0">
                <a:solidFill>
                  <a:schemeClr val="bg2"/>
                </a:solidFill>
              </a:rPr>
              <a:t>(13)</a:t>
            </a:r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l-GR" sz="1800" dirty="0" smtClean="0">
                <a:solidFill>
                  <a:schemeClr val="bg2"/>
                </a:solidFill>
              </a:rPr>
              <a:t>ήταν</a:t>
            </a:r>
            <a:r>
              <a:rPr lang="el-G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1800" dirty="0"/>
              <a:t>ένα άλλο σημείο </a:t>
            </a:r>
            <a:r>
              <a:rPr lang="el-GR" sz="1800" b="1" u="sng" dirty="0">
                <a:solidFill>
                  <a:srgbClr val="FF0000"/>
                </a:solidFill>
              </a:rPr>
              <a:t>δυσμενούς </a:t>
            </a:r>
            <a:r>
              <a:rPr lang="el-GR" sz="1800" b="1" u="sng" dirty="0" smtClean="0">
                <a:solidFill>
                  <a:srgbClr val="FF0000"/>
                </a:solidFill>
              </a:rPr>
              <a:t>σύγκρισής της</a:t>
            </a:r>
            <a:r>
              <a:rPr lang="el-GR" sz="1800" dirty="0" smtClean="0"/>
              <a:t> (12)</a:t>
            </a:r>
            <a:endParaRPr lang="en-US" sz="1800" dirty="0" smtClean="0"/>
          </a:p>
          <a:p>
            <a:r>
              <a:rPr lang="el-GR" sz="1800" dirty="0" smtClean="0">
                <a:solidFill>
                  <a:schemeClr val="bg2"/>
                </a:solidFill>
              </a:rPr>
              <a:t>με </a:t>
            </a:r>
            <a:r>
              <a:rPr lang="el-GR" sz="1800" dirty="0">
                <a:solidFill>
                  <a:schemeClr val="bg2"/>
                </a:solidFill>
              </a:rPr>
              <a:t>ολόκληρο το σόι και ολόκληρη τη </a:t>
            </a:r>
            <a:r>
              <a:rPr lang="el-GR" sz="1800" dirty="0" smtClean="0">
                <a:solidFill>
                  <a:schemeClr val="bg2"/>
                </a:solidFill>
              </a:rPr>
              <a:t>γειτονιά</a:t>
            </a:r>
            <a:r>
              <a:rPr lang="el-GR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1800" dirty="0"/>
              <a:t>Στο </a:t>
            </a:r>
            <a:r>
              <a:rPr lang="el-GR" sz="1800" b="1" u="sng" dirty="0">
                <a:solidFill>
                  <a:srgbClr val="FF0000"/>
                </a:solidFill>
              </a:rPr>
              <a:t>γυμνάσιο</a:t>
            </a:r>
            <a:r>
              <a:rPr lang="el-GR" sz="1800" dirty="0"/>
              <a:t>, η Ηλέκτρα </a:t>
            </a:r>
            <a:r>
              <a:rPr lang="el-GR" sz="1800" b="1" u="sng" dirty="0">
                <a:solidFill>
                  <a:srgbClr val="FF0000"/>
                </a:solidFill>
              </a:rPr>
              <a:t>άρχισε να κτυπά χωρίς</a:t>
            </a:r>
            <a:r>
              <a:rPr lang="el-GR" sz="1800" dirty="0"/>
              <a:t> ιδιαίτερο </a:t>
            </a:r>
            <a:r>
              <a:rPr lang="el-GR" sz="1800" b="1" u="sng" dirty="0" smtClean="0">
                <a:solidFill>
                  <a:srgbClr val="FF0000"/>
                </a:solidFill>
              </a:rPr>
              <a:t>λόγο </a:t>
            </a:r>
            <a:r>
              <a:rPr lang="el-GR" sz="1800" dirty="0" smtClean="0">
                <a:solidFill>
                  <a:schemeClr val="bg2"/>
                </a:solidFill>
              </a:rPr>
              <a:t>(14)</a:t>
            </a:r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l-G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1800" dirty="0"/>
              <a:t>τα άλλα </a:t>
            </a:r>
            <a:r>
              <a:rPr lang="el-GR" sz="1800" b="1" u="sng" dirty="0">
                <a:solidFill>
                  <a:srgbClr val="FF0000"/>
                </a:solidFill>
              </a:rPr>
              <a:t>παιδιά</a:t>
            </a:r>
            <a:r>
              <a:rPr lang="el-GR" sz="1800" dirty="0"/>
              <a:t> στην τάξη της, ιδίως τα </a:t>
            </a:r>
            <a:r>
              <a:rPr lang="el-GR" sz="1800" b="1" u="sng" dirty="0" smtClean="0">
                <a:solidFill>
                  <a:srgbClr val="FF0000"/>
                </a:solidFill>
              </a:rPr>
              <a:t>μικρόσωμα </a:t>
            </a:r>
            <a:r>
              <a:rPr lang="el-GR" sz="1800" dirty="0" smtClean="0">
                <a:solidFill>
                  <a:schemeClr val="bg2"/>
                </a:solidFill>
              </a:rPr>
              <a:t>(15).</a:t>
            </a:r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l-G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1800" b="1" u="sng" dirty="0">
                <a:solidFill>
                  <a:srgbClr val="FF0000"/>
                </a:solidFill>
              </a:rPr>
              <a:t>Όλοι τη </a:t>
            </a:r>
            <a:r>
              <a:rPr lang="el-GR" sz="1800" b="1" u="sng" dirty="0" smtClean="0">
                <a:solidFill>
                  <a:srgbClr val="FF0000"/>
                </a:solidFill>
              </a:rPr>
              <a:t>φοβόντουσαν </a:t>
            </a:r>
            <a:r>
              <a:rPr lang="el-GR" sz="1800" dirty="0" smtClean="0">
                <a:solidFill>
                  <a:schemeClr val="bg2"/>
                </a:solidFill>
              </a:rPr>
              <a:t>(16).</a:t>
            </a:r>
            <a:endParaRPr lang="el-GR" sz="18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72" y="1177290"/>
            <a:ext cx="4934479" cy="5074920"/>
          </a:xfrm>
        </p:spPr>
        <p:txBody>
          <a:bodyPr>
            <a:normAutofit fontScale="32500" lnSpcReduction="20000"/>
          </a:bodyPr>
          <a:lstStyle/>
          <a:p>
            <a:r>
              <a:rPr lang="el-GR" sz="6400" b="1" dirty="0" smtClean="0"/>
              <a:t>1</a:t>
            </a:r>
            <a:r>
              <a:rPr lang="el-GR" sz="6400" b="1" dirty="0"/>
              <a:t>0</a:t>
            </a:r>
            <a:r>
              <a:rPr lang="el-GR" sz="6400" b="1" dirty="0" smtClean="0"/>
              <a:t>. Θέση στην οικογένεια(</a:t>
            </a:r>
            <a:r>
              <a:rPr lang="en-US" sz="6400" b="1" dirty="0" smtClean="0"/>
              <a:t>Adler)</a:t>
            </a:r>
            <a:r>
              <a:rPr lang="el-GR" sz="6400" b="1" dirty="0" smtClean="0"/>
              <a:t>-Χαμηλή </a:t>
            </a:r>
            <a:r>
              <a:rPr lang="el-GR" sz="6400" b="1" dirty="0"/>
              <a:t>Α</a:t>
            </a:r>
            <a:r>
              <a:rPr lang="el-GR" sz="6400" b="1" dirty="0" smtClean="0"/>
              <a:t>υτοεκτίμηση</a:t>
            </a:r>
          </a:p>
          <a:p>
            <a:r>
              <a:rPr lang="el-GR" sz="6400" b="1" dirty="0" smtClean="0"/>
              <a:t>1</a:t>
            </a:r>
            <a:r>
              <a:rPr lang="el-GR" sz="6400" b="1" dirty="0"/>
              <a:t>1</a:t>
            </a:r>
            <a:r>
              <a:rPr lang="el-GR" sz="6400" b="1" dirty="0" smtClean="0"/>
              <a:t>. Αδερφή πρότυπο </a:t>
            </a:r>
            <a:r>
              <a:rPr lang="en-US" sz="6400" b="1" dirty="0" smtClean="0"/>
              <a:t>-</a:t>
            </a:r>
            <a:r>
              <a:rPr lang="el-GR" sz="6400" b="1" dirty="0" smtClean="0"/>
              <a:t>Χαμηλή αυτοεκτίμηση</a:t>
            </a:r>
          </a:p>
          <a:p>
            <a:r>
              <a:rPr lang="el-GR" sz="6400" b="1" dirty="0" smtClean="0"/>
              <a:t>12. Λανθασμένοι χειρισμοί -Χαμηλή </a:t>
            </a:r>
            <a:r>
              <a:rPr lang="el-GR" sz="6400" b="1" dirty="0"/>
              <a:t>Α</a:t>
            </a:r>
            <a:r>
              <a:rPr lang="el-GR" sz="6400" b="1" dirty="0" smtClean="0"/>
              <a:t>υτοεκτίμηση</a:t>
            </a:r>
          </a:p>
          <a:p>
            <a:r>
              <a:rPr lang="el-GR" sz="6400" b="1" dirty="0" smtClean="0"/>
              <a:t>13. Μόνιμα </a:t>
            </a:r>
            <a:r>
              <a:rPr lang="el-GR" sz="6400" b="1" dirty="0"/>
              <a:t>χ</a:t>
            </a:r>
            <a:r>
              <a:rPr lang="el-GR" sz="6400" b="1" dirty="0" smtClean="0"/>
              <a:t>αμηλή αυτοεκτίμηση-σχολική αποτυχία</a:t>
            </a:r>
          </a:p>
          <a:p>
            <a:r>
              <a:rPr lang="el-GR" sz="6400" b="1" dirty="0" smtClean="0"/>
              <a:t>14.Διαταραχή διαγωγής εφηβικής έναρξης(καταπίεση στο Υποσυνείδητο)</a:t>
            </a:r>
          </a:p>
          <a:p>
            <a:r>
              <a:rPr lang="el-GR" sz="6400" b="1" dirty="0" smtClean="0"/>
              <a:t>15.Μηχανισμός μετάθεσης</a:t>
            </a:r>
          </a:p>
          <a:p>
            <a:r>
              <a:rPr lang="el-GR" sz="6400" b="1" dirty="0" smtClean="0"/>
              <a:t>16.Μη συμμόρφωση με κοινωνικά πρότυπα. Απόρριψη-Χαμηλή Αυτοεκτίμηση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65188"/>
            <a:ext cx="7543800" cy="365125"/>
          </a:xfrm>
        </p:spPr>
        <p:txBody>
          <a:bodyPr/>
          <a:lstStyle/>
          <a:p>
            <a:r>
              <a:rPr lang="el-GR" dirty="0"/>
              <a:t>Διδάσκων: Δρ. Χαράλαμπος Τ. </a:t>
            </a:r>
            <a:r>
              <a:rPr lang="el-GR" dirty="0" smtClean="0"/>
              <a:t>Τσίρος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55" y="1785521"/>
            <a:ext cx="1695743" cy="140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5871466"/>
            <a:ext cx="2247900" cy="98653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560849" y="1298906"/>
            <a:ext cx="1199923" cy="173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60848" y="1816001"/>
            <a:ext cx="1199923" cy="173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26300" y="2471557"/>
            <a:ext cx="2434471" cy="305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0357" y="3314500"/>
            <a:ext cx="1199923" cy="173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29862" y="2820949"/>
            <a:ext cx="1240418" cy="121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0357" y="4166630"/>
            <a:ext cx="1199924" cy="433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64061" y="5052970"/>
            <a:ext cx="2096710" cy="635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02966" y="5492942"/>
            <a:ext cx="2096710" cy="635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6735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70" y="144140"/>
            <a:ext cx="8534400" cy="1507067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Μελετη περιπτωσησ:  ηλεκτρα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             </a:t>
            </a:r>
            <a:r>
              <a:rPr lang="el-GR" sz="2800" dirty="0" err="1" smtClean="0">
                <a:solidFill>
                  <a:schemeClr val="bg1"/>
                </a:solidFill>
              </a:rPr>
              <a:t>λεξεισ-κλειδια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631" y="1502832"/>
            <a:ext cx="4937655" cy="4475058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καθηγήτρια </a:t>
            </a:r>
            <a:r>
              <a:rPr lang="el-GR" dirty="0"/>
              <a:t>την προειδοποίησε πως αν ξανακτυπήσει συμμαθητή της </a:t>
            </a:r>
            <a:r>
              <a:rPr lang="el-GR" b="1" u="sng" dirty="0">
                <a:solidFill>
                  <a:srgbClr val="FF0000"/>
                </a:solidFill>
              </a:rPr>
              <a:t>θα την </a:t>
            </a:r>
            <a:r>
              <a:rPr lang="el-GR" b="1" u="sng" dirty="0" smtClean="0">
                <a:solidFill>
                  <a:srgbClr val="FF0000"/>
                </a:solidFill>
              </a:rPr>
              <a:t>αποβάλουν</a:t>
            </a:r>
            <a:r>
              <a:rPr lang="el-GR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2"/>
                </a:solidFill>
              </a:rPr>
              <a:t>17).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l-GR" dirty="0" smtClean="0"/>
              <a:t> </a:t>
            </a:r>
            <a:r>
              <a:rPr lang="el-GR" dirty="0"/>
              <a:t>Όμως, δεν την απέβαλαν γι' αυτό. Την </a:t>
            </a:r>
            <a:r>
              <a:rPr lang="el-GR" b="1" u="sng" dirty="0">
                <a:solidFill>
                  <a:srgbClr val="FF0000"/>
                </a:solidFill>
              </a:rPr>
              <a:t>απέβαλαν πολλές φορές </a:t>
            </a:r>
            <a:r>
              <a:rPr lang="el-GR" dirty="0" smtClean="0">
                <a:solidFill>
                  <a:schemeClr val="bg2"/>
                </a:solidFill>
              </a:rPr>
              <a:t>(17)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l-GR" dirty="0" smtClean="0"/>
              <a:t>για </a:t>
            </a:r>
            <a:r>
              <a:rPr lang="el-GR" b="1" u="sng" dirty="0">
                <a:solidFill>
                  <a:srgbClr val="FF0000"/>
                </a:solidFill>
              </a:rPr>
              <a:t>σοβαρότερα </a:t>
            </a:r>
            <a:r>
              <a:rPr lang="el-GR" b="1" u="sng" dirty="0" smtClean="0">
                <a:solidFill>
                  <a:srgbClr val="FF0000"/>
                </a:solidFill>
              </a:rPr>
              <a:t>παραπτώματα </a:t>
            </a:r>
            <a:r>
              <a:rPr lang="el-GR" dirty="0" smtClean="0">
                <a:solidFill>
                  <a:schemeClr val="bg2"/>
                </a:solidFill>
              </a:rPr>
              <a:t>(18).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/>
              <a:t>Η πρώτη φορά ήταν τότε που </a:t>
            </a:r>
            <a:r>
              <a:rPr lang="el-GR" b="1" u="sng" dirty="0">
                <a:solidFill>
                  <a:srgbClr val="FF0000"/>
                </a:solidFill>
              </a:rPr>
              <a:t>έγραψε στον τοίχο</a:t>
            </a:r>
            <a:r>
              <a:rPr lang="el-GR" dirty="0"/>
              <a:t> </a:t>
            </a:r>
            <a:r>
              <a:rPr lang="el-GR" dirty="0" smtClean="0"/>
              <a:t>(18)</a:t>
            </a:r>
            <a:endParaRPr lang="en-US" dirty="0" smtClean="0"/>
          </a:p>
          <a:p>
            <a:r>
              <a:rPr lang="el-GR" dirty="0" smtClean="0"/>
              <a:t>του </a:t>
            </a:r>
            <a:r>
              <a:rPr lang="el-GR" dirty="0"/>
              <a:t>αποχωρητηρίου αισχρόλογα </a:t>
            </a:r>
            <a:r>
              <a:rPr lang="el-GR" b="1" u="sng" dirty="0">
                <a:solidFill>
                  <a:srgbClr val="FF0000"/>
                </a:solidFill>
              </a:rPr>
              <a:t>εις βάρος του </a:t>
            </a:r>
            <a:r>
              <a:rPr lang="el-GR" b="1" u="sng" dirty="0" smtClean="0">
                <a:solidFill>
                  <a:srgbClr val="FF0000"/>
                </a:solidFill>
              </a:rPr>
              <a:t>Διευθυντή </a:t>
            </a:r>
            <a:r>
              <a:rPr lang="el-GR" dirty="0" smtClean="0">
                <a:solidFill>
                  <a:schemeClr val="bg2"/>
                </a:solidFill>
              </a:rPr>
              <a:t>(19).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/>
              <a:t>Ακολούθησαν </a:t>
            </a:r>
            <a:r>
              <a:rPr lang="el-GR" b="1" u="sng" dirty="0">
                <a:solidFill>
                  <a:srgbClr val="FF0000"/>
                </a:solidFill>
              </a:rPr>
              <a:t>μικροκλοπές και </a:t>
            </a:r>
            <a:r>
              <a:rPr lang="el-GR" b="1" u="sng" dirty="0" smtClean="0">
                <a:solidFill>
                  <a:srgbClr val="FF0000"/>
                </a:solidFill>
              </a:rPr>
              <a:t>βανδαλισμοί </a:t>
            </a:r>
            <a:r>
              <a:rPr lang="el-GR" dirty="0" smtClean="0">
                <a:solidFill>
                  <a:schemeClr val="bg2"/>
                </a:solidFill>
              </a:rPr>
              <a:t>(18).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191" y="1502832"/>
            <a:ext cx="4934479" cy="3615266"/>
          </a:xfrm>
        </p:spPr>
        <p:txBody>
          <a:bodyPr>
            <a:normAutofit/>
          </a:bodyPr>
          <a:lstStyle/>
          <a:p>
            <a:r>
              <a:rPr lang="el-GR" b="1" dirty="0" smtClean="0"/>
              <a:t>17.Τιμωρίες-Απόρριψη από Σχολικό Περιβάλλον </a:t>
            </a:r>
          </a:p>
          <a:p>
            <a:r>
              <a:rPr lang="el-GR" b="1" dirty="0" smtClean="0"/>
              <a:t> 18. Διαταραχές διαγωγής- Μηχανισμός Μετάθεσης</a:t>
            </a:r>
          </a:p>
          <a:p>
            <a:r>
              <a:rPr lang="el-GR" b="1" dirty="0" smtClean="0"/>
              <a:t>19. Μηχανισμός Μετάθεσης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Διδάσκων: Δρ. Χαράλαμπος Τ. </a:t>
            </a:r>
            <a:r>
              <a:rPr lang="el-GR" dirty="0" smtClean="0"/>
              <a:t>Τσίρος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207" y="4777196"/>
            <a:ext cx="2728130" cy="19240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728117" y="2319454"/>
            <a:ext cx="1158074" cy="245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52946" y="2687444"/>
            <a:ext cx="433245" cy="356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1"/>
          </p:cNvCxnSpPr>
          <p:nvPr/>
        </p:nvCxnSpPr>
        <p:spPr>
          <a:xfrm flipV="1">
            <a:off x="5675971" y="3310465"/>
            <a:ext cx="210220" cy="168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28117" y="3445727"/>
            <a:ext cx="1271239" cy="869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00286" y="4270917"/>
            <a:ext cx="332885" cy="323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8117" y="3479180"/>
            <a:ext cx="1271239" cy="2352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954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95" y="63500"/>
            <a:ext cx="8534400" cy="111215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         Μελετη περιπτωσησ: ηλεκτρα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                    </a:t>
            </a:r>
            <a:r>
              <a:rPr lang="el-GR" sz="2800" dirty="0" err="1" smtClean="0">
                <a:solidFill>
                  <a:schemeClr val="bg1"/>
                </a:solidFill>
              </a:rPr>
              <a:t>λεξεισ-κλειδια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52" y="1293224"/>
            <a:ext cx="4937655" cy="4872446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/>
              <a:t>Μετά ήταν η περίπτωση που την κατάγγειλαν ότι </a:t>
            </a:r>
            <a:r>
              <a:rPr lang="el-GR" sz="2400" b="1" u="sng" dirty="0">
                <a:solidFill>
                  <a:srgbClr val="FF0000"/>
                </a:solidFill>
              </a:rPr>
              <a:t>πίεζε άλλα παιδιά να </a:t>
            </a:r>
            <a:r>
              <a:rPr lang="el-GR" sz="2400" b="1" u="sng" dirty="0" smtClean="0">
                <a:solidFill>
                  <a:srgbClr val="FF0000"/>
                </a:solidFill>
              </a:rPr>
              <a:t>καπνίσουν </a:t>
            </a:r>
            <a:r>
              <a:rPr lang="el-GR" sz="2400" dirty="0" smtClean="0">
                <a:solidFill>
                  <a:schemeClr val="bg2"/>
                </a:solidFill>
              </a:rPr>
              <a:t>(20)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l-GR" sz="2400" dirty="0" smtClean="0"/>
              <a:t> </a:t>
            </a:r>
            <a:r>
              <a:rPr lang="el-GR" sz="2400" dirty="0"/>
              <a:t>και ύστερα τα απειλούσε ότι θα τα κατέδιδε </a:t>
            </a:r>
            <a:r>
              <a:rPr lang="el-GR" sz="2400" b="1" u="sng" dirty="0">
                <a:solidFill>
                  <a:srgbClr val="FF0000"/>
                </a:solidFill>
              </a:rPr>
              <a:t>αν δεν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πλήρωναν </a:t>
            </a:r>
            <a:r>
              <a:rPr lang="el-GR" sz="2400" dirty="0" smtClean="0">
                <a:solidFill>
                  <a:schemeClr val="bg2"/>
                </a:solidFill>
              </a:rPr>
              <a:t>(20).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/>
              <a:t>Στο σπίτι οι </a:t>
            </a:r>
            <a:r>
              <a:rPr lang="el-GR" sz="2400" b="1" u="sng" dirty="0">
                <a:solidFill>
                  <a:srgbClr val="FF0000"/>
                </a:solidFill>
              </a:rPr>
              <a:t>τιμωρίες </a:t>
            </a:r>
            <a:r>
              <a:rPr lang="el-GR" sz="2400" dirty="0"/>
              <a:t>ήταν στην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ημερήσια διάταξη </a:t>
            </a:r>
            <a:r>
              <a:rPr lang="el-GR" sz="2400" dirty="0" smtClean="0">
                <a:solidFill>
                  <a:schemeClr val="bg2"/>
                </a:solidFill>
              </a:rPr>
              <a:t>(21)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/>
              <a:t>μέχρι τις πρώτες τάξεις του λυκείου που μπορούσαν να την </a:t>
            </a:r>
            <a:r>
              <a:rPr lang="el-GR" sz="2400" b="1" u="sng" dirty="0">
                <a:solidFill>
                  <a:srgbClr val="FF0000"/>
                </a:solidFill>
              </a:rPr>
              <a:t>«κουμαντάρουν</a:t>
            </a:r>
            <a:r>
              <a:rPr lang="el-GR" sz="2400" b="1" u="sng" dirty="0" smtClean="0">
                <a:solidFill>
                  <a:srgbClr val="FF0000"/>
                </a:solidFill>
              </a:rPr>
              <a:t>». </a:t>
            </a:r>
            <a:r>
              <a:rPr lang="el-GR" sz="2400" dirty="0" smtClean="0">
                <a:solidFill>
                  <a:schemeClr val="bg2"/>
                </a:solidFill>
              </a:rPr>
              <a:t>(21)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/>
              <a:t>Μετά, τα πράγματα βγήκαν </a:t>
            </a:r>
            <a:r>
              <a:rPr lang="el-GR" sz="2400" b="1" u="sng" dirty="0">
                <a:solidFill>
                  <a:srgbClr val="FF0000"/>
                </a:solidFill>
              </a:rPr>
              <a:t>τελείως εκτός </a:t>
            </a:r>
            <a:r>
              <a:rPr lang="el-GR" sz="2400" b="1" u="sng" dirty="0" smtClean="0">
                <a:solidFill>
                  <a:srgbClr val="FF0000"/>
                </a:solidFill>
              </a:rPr>
              <a:t>ελέγχου</a:t>
            </a:r>
            <a:r>
              <a:rPr lang="el-GR" sz="2400" dirty="0"/>
              <a:t> </a:t>
            </a:r>
            <a:r>
              <a:rPr lang="el-GR" sz="2400" dirty="0" smtClean="0"/>
              <a:t>(20)</a:t>
            </a:r>
            <a:r>
              <a:rPr lang="en-US" sz="2400" dirty="0" smtClean="0"/>
              <a:t> </a:t>
            </a:r>
            <a:r>
              <a:rPr lang="el-GR" sz="2400" dirty="0" smtClean="0"/>
              <a:t>. Στα </a:t>
            </a:r>
            <a:r>
              <a:rPr lang="el-GR" sz="2400" dirty="0" smtClean="0">
                <a:solidFill>
                  <a:schemeClr val="bg2"/>
                </a:solidFill>
              </a:rPr>
              <a:t>17</a:t>
            </a:r>
            <a:r>
              <a:rPr lang="el-GR" sz="2400" dirty="0" smtClean="0"/>
              <a:t> </a:t>
            </a:r>
            <a:r>
              <a:rPr lang="el-GR" sz="2400" dirty="0"/>
              <a:t>της η Ηλέκτρα </a:t>
            </a:r>
            <a:r>
              <a:rPr lang="el-GR" sz="2400" b="1" u="sng" dirty="0">
                <a:solidFill>
                  <a:srgbClr val="FF0000"/>
                </a:solidFill>
              </a:rPr>
              <a:t>ξεκίνησε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ηρωίνη </a:t>
            </a:r>
            <a:r>
              <a:rPr lang="el-GR" sz="2400" b="1" u="sng" dirty="0" smtClean="0">
                <a:solidFill>
                  <a:schemeClr val="bg2"/>
                </a:solidFill>
              </a:rPr>
              <a:t>(20)</a:t>
            </a:r>
            <a:endParaRPr lang="el-GR" sz="2400" dirty="0">
              <a:solidFill>
                <a:schemeClr val="bg2"/>
              </a:solidFill>
            </a:endParaRP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865" y="1579962"/>
            <a:ext cx="4934479" cy="3615266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/>
              <a:t>20. Διαταραχές διαγωγής - Παραβατική συμπεριφορά-Έλλειψη αυτοκυριαρχίας</a:t>
            </a:r>
          </a:p>
          <a:p>
            <a:r>
              <a:rPr lang="el-GR" sz="2800" b="1" dirty="0" smtClean="0"/>
              <a:t>2</a:t>
            </a:r>
            <a:r>
              <a:rPr lang="el-GR" sz="2800" b="1" dirty="0"/>
              <a:t>1</a:t>
            </a:r>
            <a:r>
              <a:rPr lang="el-GR" sz="2800" b="1" dirty="0" smtClean="0"/>
              <a:t>. Λανθασμένοι χειρισμοί γονέων- Απόρριψη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Διδάσκων: Δρ. Χαράλαμπος Τ. </a:t>
            </a:r>
            <a:r>
              <a:rPr lang="el-GR" dirty="0" smtClean="0"/>
              <a:t>Τσίρος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18771" y="1795346"/>
            <a:ext cx="422094" cy="702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95385" y="2754351"/>
            <a:ext cx="745480" cy="122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" idx="3"/>
          </p:cNvCxnSpPr>
          <p:nvPr/>
        </p:nvCxnSpPr>
        <p:spPr>
          <a:xfrm>
            <a:off x="4761571" y="3490332"/>
            <a:ext cx="747036" cy="239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18771" y="3925229"/>
            <a:ext cx="422094" cy="479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6244" y="2754351"/>
            <a:ext cx="1371600" cy="2440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3413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-67734"/>
            <a:ext cx="8359428" cy="101752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</a:t>
            </a:r>
            <a:br>
              <a:rPr lang="el-GR" dirty="0" smtClean="0"/>
            </a:br>
            <a:r>
              <a:rPr lang="el-GR" dirty="0" smtClean="0"/>
              <a:t>                               </a:t>
            </a:r>
            <a:r>
              <a:rPr lang="el-GR" sz="2800" b="1" dirty="0" smtClean="0">
                <a:solidFill>
                  <a:schemeClr val="bg1"/>
                </a:solidFill>
              </a:rPr>
              <a:t>Μελετη περιπτωσησ: ηλεκτρα</a:t>
            </a: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/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>                                   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8526" y="277632"/>
            <a:ext cx="1155740" cy="1315018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ΣΤΟΧΟΙ</a:t>
            </a:r>
            <a:endParaRPr lang="el-GR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Διδάσκων: Δρ. Χαράλαμπος Τ. Τσίρο</a:t>
            </a:r>
            <a:r>
              <a:rPr lang="el-GR" dirty="0"/>
              <a:t>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37665" y="1596564"/>
            <a:ext cx="385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2">
                    <a:lumMod val="75000"/>
                  </a:schemeClr>
                </a:solidFill>
              </a:rPr>
              <a:t>ΣΕ </a:t>
            </a:r>
            <a:r>
              <a:rPr lang="el-GR" sz="2000" b="1" dirty="0" smtClean="0">
                <a:solidFill>
                  <a:schemeClr val="bg2">
                    <a:lumMod val="75000"/>
                  </a:schemeClr>
                </a:solidFill>
              </a:rPr>
              <a:t>ΕΠΙΠΕΔΟ ΓΝΩΣΕΩΝ</a:t>
            </a:r>
            <a:endParaRPr lang="el-GR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925" y="2685570"/>
            <a:ext cx="409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2">
                    <a:lumMod val="75000"/>
                  </a:schemeClr>
                </a:solidFill>
              </a:rPr>
              <a:t>ΣΕ ΕΠΙΠΕΔΟ ΣΤΑΣΕΩΝ</a:t>
            </a:r>
            <a:endParaRPr lang="el-GR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066" y="1737418"/>
            <a:ext cx="3731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2">
                    <a:lumMod val="75000"/>
                  </a:schemeClr>
                </a:solidFill>
              </a:rPr>
              <a:t>ΣΕ ΕΠΙΠΕΔΟ ΔΕΞΙΟΤΗΤΩΝ</a:t>
            </a:r>
            <a:endParaRPr lang="el-GR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6779214" y="935140"/>
            <a:ext cx="3250716" cy="65751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1418269" y="952146"/>
            <a:ext cx="3960407" cy="78527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5525606" y="1968883"/>
            <a:ext cx="1341578" cy="43541"/>
          </a:xfrm>
          <a:prstGeom prst="bentConnector3">
            <a:avLst>
              <a:gd name="adj1" fmla="val 9737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2" y="3148150"/>
            <a:ext cx="3592285" cy="256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7" y="2429692"/>
            <a:ext cx="3202364" cy="2886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072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lice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C8F0FA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ΗΛΕΚΤΡΑ Τ</Template>
  <TotalTime>51</TotalTime>
  <Words>1640</Words>
  <Application>Microsoft Office PowerPoint</Application>
  <PresentationFormat>Προσαρμογή</PresentationFormat>
  <Paragraphs>253</Paragraphs>
  <Slides>26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Slice</vt:lpstr>
      <vt:lpstr>                Προγραμμα ειδικευσησ  στη συμβουλευτικη                           και στον προσανατολισμο (πεσυπ)   μαθημα: συμβουλευτικη και συμβουλευτικη  ψυχολογια                             διδασκων: τσιροσ τ. χαραλαμποσ  </vt:lpstr>
      <vt:lpstr>Διαφάνεια 2</vt:lpstr>
      <vt:lpstr>Διαφάνεια 3</vt:lpstr>
      <vt:lpstr>Μελετη περιπτωσησ: ηλεκτρα           λεξεισ-κλειδια</vt:lpstr>
      <vt:lpstr>        Μελετη περιπτωσησ: ηλεκτρα                                  λεξεισ-κλειδια</vt:lpstr>
      <vt:lpstr> Μελετη περιπτωσησ: ηλεκτρα      λεξεισ-κλειδια</vt:lpstr>
      <vt:lpstr>Μελετη περιπτωσησ:  ηλεκτρα                   λεξεισ-κλειδια</vt:lpstr>
      <vt:lpstr>          Μελετη περιπτωσησ: ηλεκτρα                          λεξεισ-κλειδια</vt:lpstr>
      <vt:lpstr>                                           Μελετη περιπτωσησ: ηλεκτρα                                      </vt:lpstr>
      <vt:lpstr>  ΣΕ  ΕΠΙΠΕΔΟ ΓΝΩΣΕΩΝ </vt:lpstr>
      <vt:lpstr>ΣΕ ΕΠΙΠΕΔΟ ΣΤΑΣΕΩΝ:</vt:lpstr>
      <vt:lpstr>ΣΕ ΕΠΙΠΕΔΟ ΔΕΞΙΟΤΗΤΩΝ</vt:lpstr>
      <vt:lpstr>                ΜΕΛΕΤΗ ΠΕΡΙΠΤΩΣΗΣ: ΗΛΕΚΤΡΑ                           ΘΕΡΑΠΕΥΤΙΚΟ ΣΧΕΔΙΟ</vt:lpstr>
      <vt:lpstr>Διαφάνεια 14</vt:lpstr>
      <vt:lpstr>Διαφάνεια 15</vt:lpstr>
      <vt:lpstr>              ΜΕΛΕΤΗ ΠΕΡΙΠΤΩΣΗΣ: ΗΛΕΚΤΡΑ                      ΘΕΩΡΗΤΙΚΗ ΠΡΟΣΕΓΓΙΣΗ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ειδικευσησ  στη συμβουλευτικη                           και στον προσανατολισμο (πεσυπ)   μαθημα: συμβουλευτικη και συμβουλευτικη  ψυχολογια                             διδασκων: τσιροσ τ. χαραλαμποσ</dc:title>
  <dc:creator>Jim Bin</dc:creator>
  <cp:lastModifiedBy>user</cp:lastModifiedBy>
  <cp:revision>6</cp:revision>
  <dcterms:created xsi:type="dcterms:W3CDTF">2018-03-04T14:24:06Z</dcterms:created>
  <dcterms:modified xsi:type="dcterms:W3CDTF">2018-03-09T12:09:33Z</dcterms:modified>
</cp:coreProperties>
</file>