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70" r:id="rId4"/>
    <p:sldId id="372" r:id="rId5"/>
    <p:sldId id="374" r:id="rId6"/>
    <p:sldId id="375" r:id="rId7"/>
    <p:sldId id="378" r:id="rId8"/>
    <p:sldId id="379" r:id="rId9"/>
    <p:sldId id="382" r:id="rId10"/>
    <p:sldId id="383" r:id="rId11"/>
    <p:sldId id="386" r:id="rId12"/>
    <p:sldId id="387" r:id="rId13"/>
    <p:sldId id="390" r:id="rId14"/>
    <p:sldId id="391" r:id="rId15"/>
    <p:sldId id="394" r:id="rId16"/>
    <p:sldId id="395" r:id="rId17"/>
    <p:sldId id="398" r:id="rId18"/>
    <p:sldId id="399" r:id="rId19"/>
    <p:sldId id="400" r:id="rId20"/>
    <p:sldId id="401" r:id="rId21"/>
    <p:sldId id="396" r:id="rId22"/>
    <p:sldId id="397" r:id="rId23"/>
    <p:sldId id="392" r:id="rId24"/>
    <p:sldId id="393" r:id="rId25"/>
    <p:sldId id="388" r:id="rId26"/>
    <p:sldId id="389" r:id="rId27"/>
    <p:sldId id="402" r:id="rId28"/>
    <p:sldId id="303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52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9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76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04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33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03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47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90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1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387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11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96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79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1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61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3A91-14B0-48E7-A705-F25791BC823E}" type="datetimeFigureOut">
              <a:rPr lang="el-GR" smtClean="0"/>
              <a:t>17/5/2021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6C4534-04BC-4253-926C-79AD7F8FB8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C3E0EC-CB4A-4E13-9D87-A0EFEC171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70229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ΠΑΝΕΠΙΣΤΗΜΙΟ ΠΑΤΡΩΝ</a:t>
            </a:r>
            <a:br>
              <a:rPr lang="el-G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ΤΜΗΜΑ ΝΟΣΗΛΕΥΤΙΚΗΣ</a:t>
            </a:r>
            <a:b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6700" b="1" dirty="0">
                <a:solidFill>
                  <a:schemeClr val="accent2">
                    <a:lumMod val="75000"/>
                  </a:schemeClr>
                </a:solidFill>
              </a:rPr>
              <a:t>ΝΟΣΗΛΕΥΤΙΚΗ ΜΕΘ</a:t>
            </a:r>
            <a:b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l-G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A9052F-A726-4A4E-900B-9DA766F19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3852" y="5140170"/>
            <a:ext cx="5760760" cy="155564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l-GR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Κωνσταντίνος Α. </a:t>
            </a:r>
            <a:r>
              <a:rPr lang="el-GR" sz="2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Ζησιμόπουλος</a:t>
            </a:r>
            <a:r>
              <a:rPr lang="el-GR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M.D., PhD</a:t>
            </a:r>
          </a:p>
          <a:p>
            <a:r>
              <a:rPr lang="el-GR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Ειδικός Παθολόγος – Εξειδικευθείς Μ.Ε.Θ.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l-GR" sz="1900" b="0" i="0" u="none" strike="noStrike" kern="1200" cap="none" spc="0" normalizeH="0" baseline="0" noProof="0" dirty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Διδάκτωρ Ιατρικής Σχολής Πανεπιστημίου Πατρών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l-GR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7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Διευρυμένοι νοσηλευτικοί ρόλοι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Αλληλεπίδραση με </a:t>
            </a:r>
            <a:r>
              <a:rPr lang="el-GR" dirty="0" err="1"/>
              <a:t>βαρέως</a:t>
            </a:r>
            <a:r>
              <a:rPr lang="el-GR" dirty="0"/>
              <a:t> πάσχοντες</a:t>
            </a:r>
          </a:p>
          <a:p>
            <a:r>
              <a:rPr lang="el-GR" dirty="0"/>
              <a:t>Αλληλεπίδραση με συγγενικό περιβάλλον</a:t>
            </a:r>
          </a:p>
          <a:p>
            <a:r>
              <a:rPr lang="el-GR" dirty="0"/>
              <a:t>Αλληλεπίδραση με την ομάδα φροντίδας</a:t>
            </a:r>
          </a:p>
          <a:p>
            <a:r>
              <a:rPr lang="el-GR" dirty="0"/>
              <a:t>Συνεργασία με </a:t>
            </a:r>
            <a:r>
              <a:rPr lang="el-GR" dirty="0" err="1"/>
              <a:t>παρόχους</a:t>
            </a:r>
            <a:r>
              <a:rPr lang="el-GR" dirty="0"/>
              <a:t> υγείας</a:t>
            </a:r>
          </a:p>
          <a:p>
            <a:r>
              <a:rPr lang="el-GR" dirty="0"/>
              <a:t>Εξασφάλιση υψηλής ποιότητας υπηρεσιών</a:t>
            </a:r>
          </a:p>
          <a:p>
            <a:r>
              <a:rPr lang="el-GR" dirty="0"/>
              <a:t>Εκπαίδευση &amp; αποκατάσταση ασθενών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Νοσηλευτές προηγμένης πρακτικής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89212" y="1624614"/>
            <a:ext cx="8915400" cy="4286608"/>
          </a:xfrm>
        </p:spPr>
        <p:txBody>
          <a:bodyPr/>
          <a:lstStyle/>
          <a:p>
            <a:r>
              <a:rPr lang="el-GR" dirty="0"/>
              <a:t>Πρόσθετη εκπαίδευση πέραν της βασικής</a:t>
            </a:r>
          </a:p>
          <a:p>
            <a:r>
              <a:rPr lang="el-GR" dirty="0"/>
              <a:t>Ειδικός κλινικός νοσηλευτής</a:t>
            </a:r>
          </a:p>
          <a:p>
            <a:r>
              <a:rPr lang="el-GR" dirty="0"/>
              <a:t>Επαγγελματίας νοσηλευτής</a:t>
            </a:r>
          </a:p>
          <a:p>
            <a:r>
              <a:rPr lang="el-GR" dirty="0"/>
              <a:t>Νοσηλευτής οξείας περίθαλψης</a:t>
            </a:r>
          </a:p>
          <a:p>
            <a:r>
              <a:rPr lang="el-GR" dirty="0"/>
              <a:t>Ευρύ φάσμα γνώσεων</a:t>
            </a:r>
          </a:p>
          <a:p>
            <a:r>
              <a:rPr lang="el-GR" dirty="0"/>
              <a:t>Εμπειρογνωμοσύνη</a:t>
            </a:r>
          </a:p>
          <a:p>
            <a:r>
              <a:rPr lang="el-GR" dirty="0"/>
              <a:t>Διαχείριση πολύπλοκων κλινικών και συστημικών ζητημάτων</a:t>
            </a:r>
          </a:p>
          <a:p>
            <a:r>
              <a:rPr lang="el-GR" dirty="0"/>
              <a:t>Κλινικές ικανότητες</a:t>
            </a:r>
          </a:p>
          <a:p>
            <a:r>
              <a:rPr lang="el-GR" dirty="0"/>
              <a:t>Διδακτικές &amp; ερευνητικές ικανότητες</a:t>
            </a:r>
          </a:p>
          <a:p>
            <a:r>
              <a:rPr lang="el-GR" dirty="0"/>
              <a:t>Ηγετικές &amp; συμβουλευτικές ικανότητες</a:t>
            </a:r>
          </a:p>
        </p:txBody>
      </p:sp>
    </p:spTree>
    <p:extLst>
      <p:ext uri="{BB962C8B-B14F-4D97-AF65-F5344CB8AC3E}">
        <p14:creationId xmlns:p14="http://schemas.microsoft.com/office/powerpoint/2010/main" val="183330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Εντατική φροντίδα &amp; επαγγελματική ευθύνη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Πιστοποίηση προσόντων</a:t>
            </a:r>
          </a:p>
          <a:p>
            <a:r>
              <a:rPr lang="el-GR" dirty="0"/>
              <a:t>Υψηλής ποιότητας παροχή υπηρεσιών υγείας</a:t>
            </a:r>
          </a:p>
          <a:p>
            <a:r>
              <a:rPr lang="el-GR" dirty="0"/>
              <a:t>Καλύτερη έκβαση ασθενών</a:t>
            </a:r>
          </a:p>
          <a:p>
            <a:r>
              <a:rPr lang="el-GR" dirty="0"/>
              <a:t>Λιγότερα ανεπιθύμητα συμβάντα</a:t>
            </a:r>
          </a:p>
          <a:p>
            <a:r>
              <a:rPr lang="el-GR" dirty="0"/>
              <a:t>Υψηλότερης ποιότητας επιστημονικό και ερευνητικό έργο</a:t>
            </a:r>
          </a:p>
        </p:txBody>
      </p:sp>
    </p:spTree>
    <p:extLst>
      <p:ext uri="{BB962C8B-B14F-4D97-AF65-F5344CB8AC3E}">
        <p14:creationId xmlns:p14="http://schemas.microsoft.com/office/powerpoint/2010/main" val="397499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Ολιστική εντατική νοσηλευτική φροντίδα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Φροντίδα με τη χρήση των τεχνολογικών εξελίξεων</a:t>
            </a:r>
          </a:p>
          <a:p>
            <a:r>
              <a:rPr lang="el-GR" dirty="0"/>
              <a:t>Εξατομικευμένη φροντίδα</a:t>
            </a:r>
          </a:p>
          <a:p>
            <a:r>
              <a:rPr lang="el-GR" dirty="0"/>
              <a:t>Εξατομικευμένα προγράμματα αποκατάστασης</a:t>
            </a:r>
          </a:p>
          <a:p>
            <a:r>
              <a:rPr lang="el-GR" dirty="0"/>
              <a:t>Υποστήριξη ασθενούς - οικογένειας</a:t>
            </a:r>
          </a:p>
        </p:txBody>
      </p:sp>
    </p:spTree>
    <p:extLst>
      <p:ext uri="{BB962C8B-B14F-4D97-AF65-F5344CB8AC3E}">
        <p14:creationId xmlns:p14="http://schemas.microsoft.com/office/powerpoint/2010/main" val="350444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Τεχνολογία &amp; εντατική θεραπεία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Προηγμένος εξοπλισμός</a:t>
            </a:r>
          </a:p>
          <a:p>
            <a:r>
              <a:rPr lang="el-GR" dirty="0"/>
              <a:t>Συστήματα παρακολούθησης</a:t>
            </a:r>
          </a:p>
          <a:p>
            <a:r>
              <a:rPr lang="el-GR" dirty="0"/>
              <a:t>Προηγμένες θεραπείες &amp; τεχνικές</a:t>
            </a:r>
          </a:p>
          <a:p>
            <a:r>
              <a:rPr lang="el-GR" dirty="0"/>
              <a:t>Χρήση ηλεκτρονικού φακέλου υγείας</a:t>
            </a:r>
          </a:p>
          <a:p>
            <a:r>
              <a:rPr lang="el-GR" dirty="0"/>
              <a:t>Χρήση τηλεϊατρικής από εξειδικευμένο προσωπικό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454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Εργαλεία διαχείρισης ασθενών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Αλγόριθμοι</a:t>
            </a:r>
          </a:p>
          <a:p>
            <a:r>
              <a:rPr lang="el-GR" dirty="0"/>
              <a:t>Κατευθυντήριες οδηγίες</a:t>
            </a:r>
          </a:p>
          <a:p>
            <a:r>
              <a:rPr lang="el-GR" dirty="0"/>
              <a:t>Πρωτόκολλα</a:t>
            </a:r>
          </a:p>
          <a:p>
            <a:r>
              <a:rPr lang="el-GR" dirty="0"/>
              <a:t>Σύνολα οδηγιών</a:t>
            </a:r>
          </a:p>
        </p:txBody>
      </p:sp>
    </p:spTree>
    <p:extLst>
      <p:ext uri="{BB962C8B-B14F-4D97-AF65-F5344CB8AC3E}">
        <p14:creationId xmlns:p14="http://schemas.microsoft.com/office/powerpoint/2010/main" val="62053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Ζητήματα ποιότητας &amp; ασφάλειας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Προβλήματα μπορεί να προκύψουν λόγω:</a:t>
            </a:r>
          </a:p>
          <a:p>
            <a:r>
              <a:rPr lang="el-GR" dirty="0"/>
              <a:t>Άγχους</a:t>
            </a:r>
          </a:p>
          <a:p>
            <a:r>
              <a:rPr lang="el-GR" dirty="0"/>
              <a:t>Περίπλοκου τεχνολογικού περιβάλλοντος</a:t>
            </a:r>
          </a:p>
          <a:p>
            <a:r>
              <a:rPr lang="el-GR" dirty="0"/>
              <a:t>Βαρύτητας περιστατικών</a:t>
            </a:r>
          </a:p>
          <a:p>
            <a:r>
              <a:rPr lang="el-GR" dirty="0"/>
              <a:t>Φαρμακολογικών παρεμβάσεων</a:t>
            </a:r>
          </a:p>
          <a:p>
            <a:r>
              <a:rPr lang="el-GR" dirty="0"/>
              <a:t>Υψηλού φόρτου εργασίας</a:t>
            </a:r>
          </a:p>
          <a:p>
            <a:r>
              <a:rPr lang="el-GR" dirty="0"/>
              <a:t>Έλλειμα γνώσεων</a:t>
            </a:r>
          </a:p>
          <a:p>
            <a:r>
              <a:rPr lang="el-GR" dirty="0"/>
              <a:t>Έλλειμα συνεργασίας</a:t>
            </a:r>
          </a:p>
          <a:p>
            <a:r>
              <a:rPr lang="el-GR" dirty="0"/>
              <a:t>Ανορθόδοξες πρακτικές</a:t>
            </a:r>
          </a:p>
        </p:txBody>
      </p:sp>
    </p:spTree>
    <p:extLst>
      <p:ext uri="{BB962C8B-B14F-4D97-AF65-F5344CB8AC3E}">
        <p14:creationId xmlns:p14="http://schemas.microsoft.com/office/powerpoint/2010/main" val="250843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3FB77-4EC9-4147-A494-146D850A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0" cy="1370120"/>
          </a:xfrm>
        </p:spPr>
        <p:txBody>
          <a:bodyPr/>
          <a:lstStyle/>
          <a:p>
            <a:pPr algn="ctr"/>
            <a:r>
              <a:rPr lang="el-GR" b="1" dirty="0"/>
              <a:t>ΝΟΣΗΛΕΥΤΙΚΗ ΗΘΙΚΗ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E8522C-C854-4607-BE05-5440FDB06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46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Συγκρούσεις 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Καταστάσεις έκτακτης ανάγκης</a:t>
            </a:r>
          </a:p>
          <a:p>
            <a:r>
              <a:rPr lang="el-GR" dirty="0"/>
              <a:t>Ένταση με συνεργάτες και περίγυρο</a:t>
            </a:r>
          </a:p>
          <a:p>
            <a:r>
              <a:rPr lang="el-GR" dirty="0"/>
              <a:t>Πολύπλοκες κλινικές περιπτώσεις</a:t>
            </a:r>
          </a:p>
          <a:p>
            <a:r>
              <a:rPr lang="el-GR" dirty="0"/>
              <a:t>Νέες τεχνολογίες</a:t>
            </a:r>
          </a:p>
          <a:p>
            <a:r>
              <a:rPr lang="el-GR" dirty="0"/>
              <a:t>Νέες δεξιότητες &amp; γνώσεις</a:t>
            </a:r>
          </a:p>
          <a:p>
            <a:r>
              <a:rPr lang="el-GR" dirty="0"/>
              <a:t>Οικονομικοί παράμετροι</a:t>
            </a:r>
          </a:p>
          <a:p>
            <a:r>
              <a:rPr lang="el-GR" dirty="0"/>
              <a:t>Έντονες συναισθηματικές αντιδράσεις από συγγενείς &amp; συναδέλφους</a:t>
            </a:r>
          </a:p>
        </p:txBody>
      </p:sp>
    </p:spTree>
    <p:extLst>
      <p:ext uri="{BB962C8B-B14F-4D97-AF65-F5344CB8AC3E}">
        <p14:creationId xmlns:p14="http://schemas.microsoft.com/office/powerpoint/2010/main" val="91880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Ηθική δυσπραγία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Γνώση της σωστής στάσης, αλλά δυσκολία στην εφαρμογή της λόγω εμποδίων</a:t>
            </a:r>
          </a:p>
          <a:p>
            <a:endParaRPr lang="el-GR" dirty="0"/>
          </a:p>
          <a:p>
            <a:r>
              <a:rPr lang="el-GR" dirty="0"/>
              <a:t>Αναγνώριση ηθικής δυσπραγίας</a:t>
            </a:r>
          </a:p>
          <a:p>
            <a:r>
              <a:rPr lang="el-GR" dirty="0"/>
              <a:t>Ανάπτυξη στρατηγικών αντιμετώπισης</a:t>
            </a:r>
          </a:p>
        </p:txBody>
      </p:sp>
    </p:spTree>
    <p:extLst>
      <p:ext uri="{BB962C8B-B14F-4D97-AF65-F5344CB8AC3E}">
        <p14:creationId xmlns:p14="http://schemas.microsoft.com/office/powerpoint/2010/main" val="327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A3634-40AC-4894-BFDA-B61E1E9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/>
              <a:t>10</a:t>
            </a:r>
            <a:r>
              <a:rPr lang="el-GR" sz="4000" b="1" baseline="30000" dirty="0"/>
              <a:t>η</a:t>
            </a:r>
            <a:r>
              <a:rPr lang="el-GR" sz="4000" b="1" dirty="0"/>
              <a:t> θεματική ενότητα</a:t>
            </a:r>
            <a:br>
              <a:rPr lang="en-US" sz="5400" b="1" dirty="0"/>
            </a:br>
            <a:br>
              <a:rPr lang="el-GR" sz="5400" b="1" dirty="0"/>
            </a:br>
            <a:r>
              <a:rPr lang="el-GR" sz="5400" b="1" dirty="0">
                <a:solidFill>
                  <a:schemeClr val="accent2">
                    <a:lumMod val="75000"/>
                  </a:schemeClr>
                </a:solidFill>
              </a:rPr>
              <a:t>Ο ρόλος του Νοσηλευτή στην αντιμετώπιση του </a:t>
            </a:r>
            <a:r>
              <a:rPr lang="el-GR" sz="5400" b="1" dirty="0" err="1">
                <a:solidFill>
                  <a:schemeClr val="accent2">
                    <a:lumMod val="75000"/>
                  </a:schemeClr>
                </a:solidFill>
              </a:rPr>
              <a:t>βαρέως</a:t>
            </a:r>
            <a:r>
              <a:rPr lang="el-GR" sz="5400" b="1" dirty="0">
                <a:solidFill>
                  <a:schemeClr val="accent2">
                    <a:lumMod val="75000"/>
                  </a:schemeClr>
                </a:solidFill>
              </a:rPr>
              <a:t> πάσχοντα</a:t>
            </a:r>
            <a:br>
              <a:rPr lang="el-GR" sz="54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l-GR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1600" b="1" dirty="0">
                <a:solidFill>
                  <a:schemeClr val="tx1"/>
                </a:solidFill>
              </a:rPr>
              <a:t>Πάτρα, 17/05/2021</a:t>
            </a:r>
          </a:p>
        </p:txBody>
      </p:sp>
    </p:spTree>
    <p:extLst>
      <p:ext uri="{BB962C8B-B14F-4D97-AF65-F5344CB8AC3E}">
        <p14:creationId xmlns:p14="http://schemas.microsoft.com/office/powerpoint/2010/main" val="80832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Ηθικές αρχές νοσηλευτικής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Σεβασμός προσώπων / αυτονομίας</a:t>
            </a:r>
          </a:p>
          <a:p>
            <a:r>
              <a:rPr lang="el-GR" dirty="0"/>
              <a:t>Ευεργεσία και αποφυγή πρόκλησης βλαβών</a:t>
            </a:r>
          </a:p>
          <a:p>
            <a:r>
              <a:rPr lang="el-GR" dirty="0"/>
              <a:t>Ειλικρίνεια</a:t>
            </a:r>
          </a:p>
          <a:p>
            <a:r>
              <a:rPr lang="el-GR" dirty="0"/>
              <a:t>Αφοσίωση</a:t>
            </a:r>
          </a:p>
          <a:p>
            <a:r>
              <a:rPr lang="el-GR" dirty="0"/>
              <a:t>Δικαιοσύνη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18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Επαγγελματική ηθική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Νοσηλευτικός κώδικας δεοντολογίας</a:t>
            </a:r>
          </a:p>
          <a:p>
            <a:r>
              <a:rPr lang="el-GR" dirty="0"/>
              <a:t>Ηθική λήψη αποφάσεων βάσει κατάστασης και οργάνωσης στην εντατική φροντίδα</a:t>
            </a:r>
          </a:p>
          <a:p>
            <a:r>
              <a:rPr lang="el-GR" dirty="0"/>
              <a:t>Επίλυση προβλημάτων ηθικής</a:t>
            </a:r>
          </a:p>
          <a:p>
            <a:r>
              <a:rPr lang="el-GR" dirty="0"/>
              <a:t>Βήματα ηθικής λήψης αποφάσεων</a:t>
            </a:r>
          </a:p>
        </p:txBody>
      </p:sp>
    </p:spTree>
    <p:extLst>
      <p:ext uri="{BB962C8B-B14F-4D97-AF65-F5344CB8AC3E}">
        <p14:creationId xmlns:p14="http://schemas.microsoft.com/office/powerpoint/2010/main" val="255092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Νομικά ζητήματα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Διοικητικό δίκαιο</a:t>
            </a:r>
          </a:p>
          <a:p>
            <a:r>
              <a:rPr lang="el-GR" dirty="0"/>
              <a:t>Αστικό δίκαιο</a:t>
            </a:r>
          </a:p>
          <a:p>
            <a:r>
              <a:rPr lang="el-GR" dirty="0"/>
              <a:t>Συνταγματικό δίκαιο</a:t>
            </a:r>
          </a:p>
          <a:p>
            <a:r>
              <a:rPr lang="el-GR" dirty="0"/>
              <a:t>Ποινικό δίκαιο</a:t>
            </a:r>
          </a:p>
        </p:txBody>
      </p:sp>
    </p:spTree>
    <p:extLst>
      <p:ext uri="{BB962C8B-B14F-4D97-AF65-F5344CB8AC3E}">
        <p14:creationId xmlns:p14="http://schemas.microsoft.com/office/powerpoint/2010/main" val="357086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Αστική ευθύνη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Απλή αμέλεια</a:t>
            </a:r>
          </a:p>
          <a:p>
            <a:r>
              <a:rPr lang="el-GR" dirty="0"/>
              <a:t>Επαγγελματική αθέμιτη πρακτική</a:t>
            </a:r>
          </a:p>
          <a:p>
            <a:r>
              <a:rPr lang="el-GR" dirty="0"/>
              <a:t>Καθήκον</a:t>
            </a:r>
          </a:p>
          <a:p>
            <a:r>
              <a:rPr lang="el-GR" dirty="0"/>
              <a:t>Αθέτηση φροντίδας</a:t>
            </a:r>
          </a:p>
          <a:p>
            <a:r>
              <a:rPr lang="el-GR" dirty="0"/>
              <a:t>Βλάβη λόγω αθέτησης φροντίδας</a:t>
            </a:r>
          </a:p>
        </p:txBody>
      </p:sp>
    </p:spTree>
    <p:extLst>
      <p:ext uri="{BB962C8B-B14F-4D97-AF65-F5344CB8AC3E}">
        <p14:creationId xmlns:p14="http://schemas.microsoft.com/office/powerpoint/2010/main" val="388849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Απλή αμέλεια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Καθήκον προς τρίτο</a:t>
            </a:r>
          </a:p>
          <a:p>
            <a:r>
              <a:rPr lang="el-GR" dirty="0"/>
              <a:t>Παραβίαση καθήκοντος</a:t>
            </a:r>
          </a:p>
          <a:p>
            <a:r>
              <a:rPr lang="el-GR" dirty="0"/>
              <a:t>Βλάβη που δεν θα συνέβαινε ελλείψει παραβίασης</a:t>
            </a:r>
          </a:p>
          <a:p>
            <a:r>
              <a:rPr lang="el-GR" dirty="0"/>
              <a:t>Βλάβες που έχουν χρηματική αξία</a:t>
            </a:r>
          </a:p>
        </p:txBody>
      </p:sp>
    </p:spTree>
    <p:extLst>
      <p:ext uri="{BB962C8B-B14F-4D97-AF65-F5344CB8AC3E}">
        <p14:creationId xmlns:p14="http://schemas.microsoft.com/office/powerpoint/2010/main" val="348531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Επαγγελματική αθέμιτη πρακτική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89212" y="1571349"/>
            <a:ext cx="8915400" cy="4339874"/>
          </a:xfrm>
        </p:spPr>
        <p:txBody>
          <a:bodyPr/>
          <a:lstStyle/>
          <a:p>
            <a:r>
              <a:rPr lang="el-GR" dirty="0"/>
              <a:t>Απαιτείται συγκεκριμένη επαγγελματική ιδιότητα</a:t>
            </a:r>
          </a:p>
          <a:p>
            <a:r>
              <a:rPr lang="el-GR" dirty="0"/>
              <a:t>Πρέπει να αποδειχθεί ότι</a:t>
            </a:r>
          </a:p>
          <a:p>
            <a:pPr>
              <a:buFont typeface="+mj-lt"/>
              <a:buAutoNum type="arabicPeriod"/>
            </a:pPr>
            <a:r>
              <a:rPr lang="el-GR" dirty="0"/>
              <a:t>Ο νοσηλευτής είχε καθήκον</a:t>
            </a:r>
          </a:p>
          <a:p>
            <a:pPr>
              <a:buFont typeface="+mj-lt"/>
              <a:buAutoNum type="arabicPeriod"/>
            </a:pPr>
            <a:r>
              <a:rPr lang="el-GR" dirty="0"/>
              <a:t>Ότι το καθήκον παραβιάστηκε</a:t>
            </a:r>
          </a:p>
          <a:p>
            <a:pPr>
              <a:buFont typeface="+mj-lt"/>
              <a:buAutoNum type="arabicPeriod"/>
            </a:pPr>
            <a:r>
              <a:rPr lang="el-GR" dirty="0"/>
              <a:t>Ότι η παραβίαση προκάλεσε βλάβη</a:t>
            </a:r>
          </a:p>
          <a:p>
            <a:pPr>
              <a:buFont typeface="+mj-lt"/>
              <a:buAutoNum type="arabicPeriod"/>
            </a:pPr>
            <a:r>
              <a:rPr lang="el-GR" dirty="0"/>
              <a:t>Ότι η βλάβη είχε οικονομικές συνέπειες για τον ασθενή</a:t>
            </a:r>
          </a:p>
          <a:p>
            <a:r>
              <a:rPr lang="el-GR" dirty="0"/>
              <a:t>Απαιτείται κατάθεση εμπειρογνωμόνων</a:t>
            </a:r>
          </a:p>
        </p:txBody>
      </p:sp>
    </p:spTree>
    <p:extLst>
      <p:ext uri="{BB962C8B-B14F-4D97-AF65-F5344CB8AC3E}">
        <p14:creationId xmlns:p14="http://schemas.microsoft.com/office/powerpoint/2010/main" val="186230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Αδικαιολόγητος θάνατος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Παραλλαγή περίπτωσης αμέλειας</a:t>
            </a:r>
          </a:p>
          <a:p>
            <a:r>
              <a:rPr lang="el-GR" dirty="0"/>
              <a:t>Πρέπει να αποδειχθεί ότι</a:t>
            </a:r>
          </a:p>
          <a:p>
            <a:pPr>
              <a:buFont typeface="+mj-lt"/>
              <a:buAutoNum type="arabicPeriod"/>
            </a:pPr>
            <a:r>
              <a:rPr lang="el-GR" dirty="0"/>
              <a:t>Ο νοσηλευτής είχε καθήκον</a:t>
            </a:r>
          </a:p>
          <a:p>
            <a:pPr>
              <a:buFont typeface="+mj-lt"/>
              <a:buAutoNum type="arabicPeriod"/>
            </a:pPr>
            <a:r>
              <a:rPr lang="el-GR" dirty="0"/>
              <a:t>Ότι το καθήκον παραβιάστηκε</a:t>
            </a:r>
          </a:p>
          <a:p>
            <a:pPr>
              <a:buFont typeface="+mj-lt"/>
              <a:buAutoNum type="arabicPeriod"/>
            </a:pPr>
            <a:r>
              <a:rPr lang="el-GR" dirty="0"/>
              <a:t>Ότι η παραβίαση προκάλεσε βλάβη</a:t>
            </a:r>
          </a:p>
          <a:p>
            <a:pPr>
              <a:buFont typeface="+mj-lt"/>
              <a:buAutoNum type="arabicPeriod"/>
            </a:pPr>
            <a:r>
              <a:rPr lang="el-GR" dirty="0"/>
              <a:t>Η βλάβη προκάλεσε το θάνατο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99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F94AD0-9D56-475D-95D7-07D48E50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BF3CA5-9529-4A21-981E-AF5E64B6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931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D712F5-80E9-4A34-8233-54F381F1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Βιβλιογραφία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02EC76-2FC6-421E-B13D-D1F1EF3DB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Linda D. </a:t>
            </a:r>
            <a:r>
              <a:rPr lang="en-US" dirty="0" err="1"/>
              <a:t>Urden</a:t>
            </a:r>
            <a:r>
              <a:rPr lang="en-US" dirty="0"/>
              <a:t> et al. </a:t>
            </a:r>
            <a:r>
              <a:rPr lang="el-GR" dirty="0"/>
              <a:t>«Προτεραιότητες στην Εντατική Νοσηλευτική Φροντίδα Υγείας», 2018, Εκδόσεις Πασχαλίδης</a:t>
            </a:r>
          </a:p>
          <a:p>
            <a:r>
              <a:rPr lang="en-US" dirty="0"/>
              <a:t>Paul L. Marino </a:t>
            </a:r>
            <a:r>
              <a:rPr lang="el-GR" dirty="0"/>
              <a:t>«Μονάδα Εντατικής Θεραπείας», 2014, Ιατρικές Εκδόσεις Λαγός Δημήτριος</a:t>
            </a:r>
          </a:p>
        </p:txBody>
      </p:sp>
    </p:spTree>
    <p:extLst>
      <p:ext uri="{BB962C8B-B14F-4D97-AF65-F5344CB8AC3E}">
        <p14:creationId xmlns:p14="http://schemas.microsoft.com/office/powerpoint/2010/main" val="21766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Σύγχρονη Εντατική Φροντίδα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Διεπιστημονική αντιμετώπιση</a:t>
            </a:r>
          </a:p>
          <a:p>
            <a:r>
              <a:rPr lang="el-GR" dirty="0"/>
              <a:t>Εξειδίκευση</a:t>
            </a:r>
          </a:p>
          <a:p>
            <a:r>
              <a:rPr lang="el-GR" dirty="0"/>
              <a:t>Εις βάθος εκπαίδευση</a:t>
            </a:r>
          </a:p>
          <a:p>
            <a:r>
              <a:rPr lang="el-GR" dirty="0"/>
              <a:t>Σε εξειδικευμένες μονάδες ή τμήματα</a:t>
            </a:r>
          </a:p>
          <a:p>
            <a:r>
              <a:rPr lang="el-GR" dirty="0"/>
              <a:t>Αλληλουχία περίθαλψης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Διεπιστημονική ομάδα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89212" y="1606857"/>
            <a:ext cx="8915400" cy="4820575"/>
          </a:xfrm>
        </p:spPr>
        <p:txBody>
          <a:bodyPr>
            <a:normAutofit/>
          </a:bodyPr>
          <a:lstStyle/>
          <a:p>
            <a:r>
              <a:rPr lang="el-GR" dirty="0"/>
              <a:t>Ιατροί – </a:t>
            </a:r>
            <a:r>
              <a:rPr lang="el-GR" dirty="0" err="1"/>
              <a:t>εντατικολόγοι</a:t>
            </a:r>
            <a:endParaRPr lang="el-GR" dirty="0"/>
          </a:p>
          <a:p>
            <a:r>
              <a:rPr lang="el-GR" dirty="0"/>
              <a:t>Παθολόγοι</a:t>
            </a:r>
          </a:p>
          <a:p>
            <a:r>
              <a:rPr lang="el-GR" dirty="0"/>
              <a:t>Πνευμονολόγοι</a:t>
            </a:r>
          </a:p>
          <a:p>
            <a:r>
              <a:rPr lang="el-GR" dirty="0"/>
              <a:t>Αναισθησιολόγοι</a:t>
            </a:r>
          </a:p>
          <a:p>
            <a:r>
              <a:rPr lang="el-GR" dirty="0"/>
              <a:t>Καρδιολόγοι</a:t>
            </a:r>
          </a:p>
          <a:p>
            <a:r>
              <a:rPr lang="el-GR" dirty="0"/>
              <a:t>Χειρουργοί</a:t>
            </a:r>
          </a:p>
          <a:p>
            <a:r>
              <a:rPr lang="el-GR" dirty="0"/>
              <a:t>Νοσηλευτές προηγμένης πρακτικής &amp; εξειδίκευσης</a:t>
            </a:r>
          </a:p>
          <a:p>
            <a:r>
              <a:rPr lang="el-GR" dirty="0"/>
              <a:t>Φαρμακοποιοί</a:t>
            </a:r>
          </a:p>
          <a:p>
            <a:r>
              <a:rPr lang="el-GR" dirty="0"/>
              <a:t>Φυσιοθεραπευτές – ειδίκευση στην αναπνευστική θεραπεία</a:t>
            </a:r>
          </a:p>
          <a:p>
            <a:r>
              <a:rPr lang="el-GR" dirty="0"/>
              <a:t>Κοινωνικοί λειτουργοί </a:t>
            </a:r>
          </a:p>
          <a:p>
            <a:r>
              <a:rPr lang="el-GR" dirty="0"/>
              <a:t>Επικουρικό προσωπικό κ.α.</a:t>
            </a:r>
          </a:p>
        </p:txBody>
      </p:sp>
    </p:spTree>
    <p:extLst>
      <p:ext uri="{BB962C8B-B14F-4D97-AF65-F5344CB8AC3E}">
        <p14:creationId xmlns:p14="http://schemas.microsoft.com/office/powerpoint/2010/main" val="101956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Χώροι παροχής υπηρεσιών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Μονάδα Εντατικής Θεραπείας Ενηλίκων</a:t>
            </a:r>
          </a:p>
          <a:p>
            <a:r>
              <a:rPr lang="el-GR" dirty="0"/>
              <a:t>Μονάδα Εντατικής Θεραπείας </a:t>
            </a:r>
            <a:r>
              <a:rPr lang="el-GR" dirty="0" err="1"/>
              <a:t>Παίδων</a:t>
            </a:r>
            <a:endParaRPr lang="el-GR" dirty="0"/>
          </a:p>
          <a:p>
            <a:r>
              <a:rPr lang="el-GR" dirty="0"/>
              <a:t>Μονάδα Εντατικής Θεραπείας Νεογνών</a:t>
            </a:r>
          </a:p>
          <a:p>
            <a:r>
              <a:rPr lang="el-GR" dirty="0"/>
              <a:t>Μονάδες Τηλεμετρίας</a:t>
            </a:r>
          </a:p>
          <a:p>
            <a:r>
              <a:rPr lang="el-GR" dirty="0"/>
              <a:t>Μονάδα Αυξημένης Φροντίδας</a:t>
            </a:r>
          </a:p>
          <a:p>
            <a:r>
              <a:rPr lang="el-GR" dirty="0"/>
              <a:t>Μονάδα Καρδιακού Καθετηριασμού</a:t>
            </a:r>
          </a:p>
          <a:p>
            <a:r>
              <a:rPr lang="el-GR" dirty="0"/>
              <a:t>Μονάδα μετεγχειρητικής Αποκατάστασης</a:t>
            </a:r>
          </a:p>
          <a:p>
            <a:r>
              <a:rPr lang="el-GR" dirty="0"/>
              <a:t>Μονάδα Εμφραγμάτων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76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Μ.Α.Φ.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Γέφυρα μεταξύ ΜΕΘ &amp; </a:t>
            </a:r>
            <a:r>
              <a:rPr lang="el-GR" dirty="0" err="1"/>
              <a:t>ιατροχειρουργικών</a:t>
            </a:r>
            <a:r>
              <a:rPr lang="el-GR" dirty="0"/>
              <a:t> μονάδων</a:t>
            </a:r>
          </a:p>
          <a:p>
            <a:r>
              <a:rPr lang="el-GR" dirty="0"/>
              <a:t>Υψηλή ποιότητα υπηρεσιών</a:t>
            </a:r>
          </a:p>
          <a:p>
            <a:r>
              <a:rPr lang="el-GR" dirty="0"/>
              <a:t>Περισσότερο οικονομικές σε σχέση με ΜΕΘ</a:t>
            </a:r>
          </a:p>
          <a:p>
            <a:r>
              <a:rPr lang="el-GR" dirty="0"/>
              <a:t>Αποσυμφόρηση ΜΕΘ</a:t>
            </a:r>
          </a:p>
        </p:txBody>
      </p:sp>
    </p:spTree>
    <p:extLst>
      <p:ext uri="{BB962C8B-B14F-4D97-AF65-F5344CB8AC3E}">
        <p14:creationId xmlns:p14="http://schemas.microsoft.com/office/powerpoint/2010/main" val="6384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Ρόλος νοσηλευτή στη ΜΕΘ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Φροντίδα </a:t>
            </a:r>
            <a:r>
              <a:rPr lang="el-GR" dirty="0" err="1"/>
              <a:t>βαρέως</a:t>
            </a:r>
            <a:r>
              <a:rPr lang="el-GR" dirty="0"/>
              <a:t> πάσχοντος</a:t>
            </a:r>
          </a:p>
          <a:p>
            <a:r>
              <a:rPr lang="el-GR" dirty="0"/>
              <a:t>Άμεση περίθαλψη</a:t>
            </a:r>
          </a:p>
          <a:p>
            <a:r>
              <a:rPr lang="el-GR" dirty="0"/>
              <a:t>Συνεργασία με υπόλοιπους λειτουργούς</a:t>
            </a:r>
          </a:p>
          <a:p>
            <a:r>
              <a:rPr lang="el-GR" dirty="0"/>
              <a:t>Καθοδήγηση και αξιολόγηση κλινικής φροντίδας</a:t>
            </a:r>
          </a:p>
          <a:p>
            <a:r>
              <a:rPr lang="el-GR" dirty="0"/>
              <a:t>οργάνωση</a:t>
            </a:r>
          </a:p>
        </p:txBody>
      </p:sp>
    </p:spTree>
    <p:extLst>
      <p:ext uri="{BB962C8B-B14F-4D97-AF65-F5344CB8AC3E}">
        <p14:creationId xmlns:p14="http://schemas.microsoft.com/office/powerpoint/2010/main" val="62795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Ρόλος νοσηλευτή στη ΜΕΘ</a:t>
            </a:r>
          </a:p>
        </p:txBody>
      </p:sp>
      <p:pic>
        <p:nvPicPr>
          <p:cNvPr id="2" name="Θέση περιεχομένου 1">
            <a:extLst>
              <a:ext uri="{FF2B5EF4-FFF2-40B4-BE49-F238E27FC236}">
                <a16:creationId xmlns:a16="http://schemas.microsoft.com/office/drawing/2014/main" id="{30808935-1D1F-4D21-9ED9-E327D76A4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983" y="2133600"/>
            <a:ext cx="676386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Προϋποθέσεις καλής έκβασης ασθενούς</a:t>
            </a:r>
          </a:p>
        </p:txBody>
      </p:sp>
      <p:pic>
        <p:nvPicPr>
          <p:cNvPr id="2" name="Θέση περιεχομένου 1">
            <a:extLst>
              <a:ext uri="{FF2B5EF4-FFF2-40B4-BE49-F238E27FC236}">
                <a16:creationId xmlns:a16="http://schemas.microsoft.com/office/drawing/2014/main" id="{2BAF4552-3A20-4664-B629-3DCD7BFBC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605" y="2133600"/>
            <a:ext cx="437661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9387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572</Words>
  <Application>Microsoft Office PowerPoint</Application>
  <PresentationFormat>Ευρεία οθόνη</PresentationFormat>
  <Paragraphs>155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Θρόισμα</vt:lpstr>
      <vt:lpstr> ΠΑΝΕΠΙΣΤΗΜΙΟ ΠΑΤΡΩΝ ΤΜΗΜΑ ΝΟΣΗΛΕΥΤΙΚΗΣ  ΝΟΣΗΛΕΥΤΙΚΗ ΜΕΘ </vt:lpstr>
      <vt:lpstr>10η θεματική ενότητα  Ο ρόλος του Νοσηλευτή στην αντιμετώπιση του βαρέως πάσχοντα  Πάτρα, 17/05/2021</vt:lpstr>
      <vt:lpstr>Σύγχρονη Εντατική Φροντίδα</vt:lpstr>
      <vt:lpstr>Διεπιστημονική ομάδα</vt:lpstr>
      <vt:lpstr>Χώροι παροχής υπηρεσιών</vt:lpstr>
      <vt:lpstr>Μ.Α.Φ.</vt:lpstr>
      <vt:lpstr>Ρόλος νοσηλευτή στη ΜΕΘ</vt:lpstr>
      <vt:lpstr>Ρόλος νοσηλευτή στη ΜΕΘ</vt:lpstr>
      <vt:lpstr>Προϋποθέσεις καλής έκβασης ασθενούς</vt:lpstr>
      <vt:lpstr>Διευρυμένοι νοσηλευτικοί ρόλοι</vt:lpstr>
      <vt:lpstr>Νοσηλευτές προηγμένης πρακτικής</vt:lpstr>
      <vt:lpstr>Εντατική φροντίδα &amp; επαγγελματική ευθύνη</vt:lpstr>
      <vt:lpstr>Ολιστική εντατική νοσηλευτική φροντίδα</vt:lpstr>
      <vt:lpstr>Τεχνολογία &amp; εντατική θεραπεία</vt:lpstr>
      <vt:lpstr>Εργαλεία διαχείρισης ασθενών</vt:lpstr>
      <vt:lpstr>Ζητήματα ποιότητας &amp; ασφάλειας</vt:lpstr>
      <vt:lpstr>ΝΟΣΗΛΕΥΤΙΚΗ ΗΘΙΚΗ</vt:lpstr>
      <vt:lpstr>Συγκρούσεις </vt:lpstr>
      <vt:lpstr>Ηθική δυσπραγία</vt:lpstr>
      <vt:lpstr>Ηθικές αρχές νοσηλευτικής</vt:lpstr>
      <vt:lpstr>Επαγγελματική ηθική</vt:lpstr>
      <vt:lpstr>Νομικά ζητήματα</vt:lpstr>
      <vt:lpstr>Αστική ευθύνη</vt:lpstr>
      <vt:lpstr>Απλή αμέλεια</vt:lpstr>
      <vt:lpstr>Επαγγελματική αθέμιτη πρακτική</vt:lpstr>
      <vt:lpstr>Αδικαιολόγητος θάνατος</vt:lpstr>
      <vt:lpstr>Παρουσίαση του PowerPoint</vt:lpstr>
      <vt:lpstr>Βιβλιογραφία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ΠΑΝΕΠΙΣΤΗΜΙΟ ΠΑΤΡΩΝ ΤΜΗΜΑ ΝΟΣΗΛΕΥΤΙΚΗΣ  ΦΥΣΙΟΛΟΓΙΑ ΙΙ </dc:title>
  <dc:creator>admin</dc:creator>
  <cp:lastModifiedBy>Konstantinos Zisimopoulos</cp:lastModifiedBy>
  <cp:revision>78</cp:revision>
  <dcterms:created xsi:type="dcterms:W3CDTF">2021-02-14T09:59:00Z</dcterms:created>
  <dcterms:modified xsi:type="dcterms:W3CDTF">2021-05-17T08:50:21Z</dcterms:modified>
</cp:coreProperties>
</file>