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6" r:id="rId2"/>
    <p:sldId id="293" r:id="rId3"/>
    <p:sldId id="285" r:id="rId4"/>
    <p:sldId id="294" r:id="rId5"/>
    <p:sldId id="325" r:id="rId6"/>
    <p:sldId id="292" r:id="rId7"/>
    <p:sldId id="295" r:id="rId8"/>
    <p:sldId id="296" r:id="rId9"/>
    <p:sldId id="297" r:id="rId10"/>
    <p:sldId id="320" r:id="rId11"/>
    <p:sldId id="298" r:id="rId12"/>
    <p:sldId id="299" r:id="rId13"/>
    <p:sldId id="300" r:id="rId14"/>
    <p:sldId id="301" r:id="rId15"/>
    <p:sldId id="302" r:id="rId16"/>
    <p:sldId id="304" r:id="rId17"/>
    <p:sldId id="272" r:id="rId18"/>
    <p:sldId id="303" r:id="rId19"/>
    <p:sldId id="324" r:id="rId20"/>
    <p:sldId id="307" r:id="rId21"/>
    <p:sldId id="308" r:id="rId22"/>
    <p:sldId id="309" r:id="rId23"/>
    <p:sldId id="326" r:id="rId24"/>
    <p:sldId id="310" r:id="rId25"/>
    <p:sldId id="311" r:id="rId26"/>
    <p:sldId id="312" r:id="rId27"/>
    <p:sldId id="313" r:id="rId28"/>
    <p:sldId id="314" r:id="rId29"/>
    <p:sldId id="316" r:id="rId30"/>
    <p:sldId id="317" r:id="rId31"/>
    <p:sldId id="270" r:id="rId32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FD1168-2BFD-4566-8D8D-4A0EB0BB1C73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18/11/2024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Kλικ για επεξεργασία των στυλ του υποδείγματος</a:t>
            </a:r>
          </a:p>
          <a:p>
            <a:pPr lvl="1"/>
            <a:r>
              <a:rPr dirty="0"/>
              <a:t>Δεύτερου επιπέδου</a:t>
            </a:r>
          </a:p>
          <a:p>
            <a:pPr lvl="2"/>
            <a:r>
              <a:rPr dirty="0"/>
              <a:t>Τρίτου επιπέδου</a:t>
            </a:r>
          </a:p>
          <a:p>
            <a:pPr lvl="3"/>
            <a:r>
              <a:rPr dirty="0"/>
              <a:t>Τέταρτου επιπέδου</a:t>
            </a:r>
          </a:p>
          <a:p>
            <a:pPr lvl="4"/>
            <a:r>
              <a:rPr dirty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l-GR" altLang="el-GR" sz="1200" dirty="0">
                <a:latin typeface="Calibri" panose="020F0502020204030204" pitchFamily="34" charset="0"/>
              </a:rPr>
              <a:t>‹#›</a:t>
            </a:fld>
            <a:endParaRPr lang="el-GR" altLang="el-GR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3B70C0C-EBB1-4F63-B906-1C3864641A04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rgbClr val="FFFFFF"/>
                </a:solidFill>
                <a:latin typeface="Corbel" panose="020B0503020204020204" pitchFamily="34" charset="0"/>
              </a:rPr>
              <a:t>‹#›</a:t>
            </a:fld>
            <a:endParaRPr lang="el-GR" altLang="el-GR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09C9E4-DD98-4DC0-B405-7BCDB34A28B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invGray">
          <a:xfrm>
            <a:off x="6599238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A9D5411-3903-4337-B81A-2CE7316B7DEF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376988"/>
            <a:ext cx="3836988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09C9E4-DD98-4DC0-B405-7BCDB34A28B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0" y="2601913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44283B7-1D8D-4F61-AB16-905AA70B1A8F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rgbClr val="FFFFFF"/>
                </a:solidFill>
                <a:latin typeface="Corbel" panose="020B0503020204020204" pitchFamily="34" charset="0"/>
              </a:rPr>
              <a:t>‹#›</a:t>
            </a:fld>
            <a:endParaRPr lang="el-GR" altLang="el-GR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09C9E4-DD98-4DC0-B405-7BCDB34A28B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09C9E4-DD98-4DC0-B405-7BCDB34A28B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09C9E4-DD98-4DC0-B405-7BCDB34A28B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62D40F5-5338-422F-A7A7-BA31577BF09A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3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95F503-AAC9-48CF-8B94-49E10AE08143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Ορθογώνιο"/>
          <p:cNvSpPr/>
          <p:nvPr/>
        </p:nvSpPr>
        <p:spPr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 hasCustomPrompt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vert="horz" wrap="square" lIns="54864" tIns="9144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165100" y="1169988"/>
            <a:ext cx="2522538" cy="201613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1AF2FB-B791-4FED-8CA4-E6907C75D3E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35300" y="1169988"/>
            <a:ext cx="5194300" cy="201613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39138" y="1169988"/>
            <a:ext cx="733425" cy="201613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/>
            <a:r>
              <a:rPr dirty="0"/>
              <a:t>Kλικ για επεξεργασία του τίτλου</a:t>
            </a:r>
            <a:endParaRPr lang="en-US" altLang="x-none" dirty="0"/>
          </a:p>
        </p:txBody>
      </p:sp>
      <p:sp>
        <p:nvSpPr>
          <p:cNvPr id="1029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lIns="54864" tIns="91440"/>
          <a:lstStyle/>
          <a:p>
            <a:pPr lvl="0"/>
            <a:r>
              <a:rPr lang="el-GR" altLang="el-GR" dirty="0"/>
              <a:t>Kλικ για επεξεργασία των στυλ του υποδείγματος</a:t>
            </a:r>
          </a:p>
          <a:p>
            <a:pPr lvl="1"/>
            <a:r>
              <a:rPr lang="el-GR" altLang="el-GR" dirty="0"/>
              <a:t>Δεύτερου επιπέδου</a:t>
            </a:r>
          </a:p>
          <a:p>
            <a:pPr lvl="2"/>
            <a:r>
              <a:rPr lang="el-GR" altLang="el-GR" dirty="0"/>
              <a:t>Τρίτου επιπέδου</a:t>
            </a:r>
          </a:p>
          <a:p>
            <a:pPr lvl="3"/>
            <a:r>
              <a:rPr lang="el-GR" altLang="el-GR" dirty="0"/>
              <a:t>Τέταρτου επιπέδου</a:t>
            </a:r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09C9E4-DD98-4DC0-B405-7BCDB34A28B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66AF6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9pPr>
    </p:titleStyle>
    <p:bodyStyle>
      <a:lvl1pPr marL="438150" indent="-319405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80" indent="-22860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88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880" algn="l" rtl="0" eaLnBrk="0" fontAlgn="base" hangingPunct="0">
        <a:spcBef>
          <a:spcPct val="20000"/>
        </a:spcBef>
        <a:spcAft>
          <a:spcPct val="0"/>
        </a:spcAft>
        <a:buClr>
          <a:srgbClr val="CEC597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505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ct val="20000"/>
        </a:spcBef>
        <a:buClr>
          <a:schemeClr val="accent2"/>
        </a:buClr>
        <a:buFont typeface="Wingdings 2" panose="05020102010507070707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390" indent="-182880" algn="l" rtl="0" eaLnBrk="1" latinLnBrk="0" hangingPunct="1">
        <a:spcBef>
          <a:spcPct val="20000"/>
        </a:spcBef>
        <a:buClr>
          <a:schemeClr val="accent3"/>
        </a:buClr>
        <a:buFont typeface="Wingdings 2" panose="05020102010507070707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3568" y="1628800"/>
            <a:ext cx="8077200" cy="1673352"/>
          </a:xfrm>
          <a:noFill/>
          <a:ln>
            <a:noFill/>
          </a:ln>
          <a:effectLst/>
          <a:sp3d prstMaterial="plastic"/>
        </p:spPr>
        <p:txBody>
          <a:bodyPr vert="horz" lIns="91440" tIns="0" rIns="45720" bIns="0" rtlCol="0" anchor="t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Κειμενογλωσσολογία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altLang="en-GB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</a:t>
            </a:r>
            <a:r>
              <a:rPr kumimoji="0" lang="el-GR" sz="2200" b="1" i="0" u="none" strike="noStrike" kern="1200" cap="none" spc="0" normalizeH="0" baseline="3000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μάθημα 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Συνοχικοί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μηχανισμοί 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ομοιοαναφορικότητα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ομοιοταξινόμησης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435" name="Content Placeholder 18434"/>
          <p:cNvGraphicFramePr>
            <a:graphicFrameLocks noGrp="1"/>
          </p:cNvGraphicFramePr>
          <p:nvPr>
            <p:ph idx="1" hasCustomPrompt="1"/>
          </p:nvPr>
        </p:nvGraphicFramePr>
        <p:xfrm>
          <a:off x="755650" y="2060575"/>
          <a:ext cx="7704138" cy="4307517"/>
        </p:xfrm>
        <a:graphic>
          <a:graphicData uri="http://schemas.openxmlformats.org/drawingml/2006/table">
            <a:tbl>
              <a:tblPr/>
              <a:tblGrid>
                <a:gridCol w="385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1888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Σχέσεις που συνάπτονται μεταξύ μεμονωμένων στοιχείων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1" marR="91431" marT="45717" marB="45717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59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3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Σημασιολογικές σχέσεις</a:t>
                      </a:r>
                      <a:endParaRPr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1" marR="91431" marT="45717" marB="45717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3F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Λεξικογραμματικά μέσα </a:t>
                      </a:r>
                      <a:endParaRPr lang="en-US" altLang="x-none" sz="24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1" marR="91431" marT="45717" marB="45717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2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15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Ομοιοαναφορικότητα</a:t>
                      </a: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Ομοιοταξινόμηση</a:t>
                      </a:r>
                      <a:endParaRPr lang="en-US" altLang="x-none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1" marR="91431" marT="45717" marB="45717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3F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x-none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Υποκατάσταση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 αντωνυμίες, επιρρήματα, ρήματα, εκφράσεις αντικατάστασης) </a:t>
                      </a:r>
                    </a:p>
                    <a:p>
                      <a:pPr lvl="0" eaLnBrk="1" hangingPunct="1">
                        <a:buNone/>
                      </a:pPr>
                      <a:endParaRPr lang="en-US" altLang="x-none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x-none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Έλλειψη</a:t>
                      </a:r>
                    </a:p>
                    <a:p>
                      <a:pPr lvl="0" eaLnBrk="1" hangingPunct="1"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1" marR="91431" marT="45717" marB="45717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2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Υποκατάσταση και Έλλειψη 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ως έμμεσοι μηχανισμοί κωδικοποίησης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Κοινή ιδιότητα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μηχανισμών πραγμάτωσης της ομοιοναφορικότητας και της ομοιοταξινόμησης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στοιχείο [β],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υποκαθιστώντας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ρητά ή ελλειπτικά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στοιχείο [α], αποτελεί έναν </a:t>
            </a:r>
            <a:r>
              <a:rPr lang="el-GR" alt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έμμεσο μηχανισμό κωδικοποίησης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Αυτό σημαίνει ότι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ερμηνεία του στοιχείου [β] δεν είναι άμεση και εμφανής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αυτή του στοιχείου [α], η οποία επιτυγχάνεται χωρίς παραπομπή σε άλλα στοιχεία του κειμένου.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ερμηνεία του [β] πραγματοποιείται μόνο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ανατρέξουμε σε </a:t>
            </a:r>
            <a:r>
              <a:rPr lang="el-GR" altLang="el-G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άλλες πηγές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στοιχείο [β]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προϋποθέτει το στοιχείο [α],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δεν είναι δυνατόν να αποκωδικοποιηθεί αποτελεσματικά παρά μόνο παραπέμποντας σε αυτό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Γι’ αυτόν ακριβώς το λόγο το στοιχείο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[β] έχει αναφορικό, συσχετιστικό χαρακτήρα.</a:t>
            </a:r>
            <a:endParaRPr lang="el-GR" altLang="el-G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Ενδοφορικότητα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484313"/>
            <a:ext cx="8785225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ερμηνευτική πηγή του [β] εντοπίζεται: 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ενδοκειμενικά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γλωσσικά συμφραζόμενα και, </a:t>
            </a:r>
          </a:p>
          <a:p>
            <a:pPr>
              <a:lnSpc>
                <a:spcPct val="8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εξωκειμενικά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συμφραζόμενα της περίστασης.</a:t>
            </a:r>
          </a:p>
          <a:p>
            <a:pPr>
              <a:lnSpc>
                <a:spcPct val="80000"/>
              </a:lnSpc>
              <a:buFont typeface="Corbel" panose="020B0503020204020204" pitchFamily="34" charset="0"/>
              <a:buAutoNum type="arabicPeriod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πρώτη περίπτωση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 [β] είναι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ενδοφορικό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διότι η πηγή του, το στοιχείο [α], βρίσκεται μέσα στο κείμενο.</a:t>
            </a:r>
          </a:p>
          <a:p>
            <a:pPr>
              <a:lnSpc>
                <a:spcPct val="8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την ανάπτυξη ενός κειμένου, το ενδοφορικό στοιχείο [β] ενός δεσμού μπορεί </a:t>
            </a:r>
          </a:p>
          <a:p>
            <a:pPr lvl="1" indent="-318770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Char char=""/>
            </a:pP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18770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Char char=""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είτε να προηγείται </a:t>
            </a:r>
          </a:p>
          <a:p>
            <a:pPr lvl="1" indent="-318770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Char char=""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είτε να ακολουθεί το στοιχείο [α], </a:t>
            </a:r>
          </a:p>
          <a:p>
            <a:pPr lvl="1" indent="-318770">
              <a:lnSpc>
                <a:spcPct val="80000"/>
              </a:lnSpc>
              <a:spcBef>
                <a:spcPct val="0"/>
              </a:spcBef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18770">
              <a:lnSpc>
                <a:spcPct val="80000"/>
              </a:lnSpc>
              <a:spcBef>
                <a:spcPct val="0"/>
              </a:spcBef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ερμηνευτική του πηγή που αποτελεί το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κειμενικό</a:t>
            </a:r>
          </a:p>
          <a:p>
            <a:pPr lvl="1" indent="-318770">
              <a:lnSpc>
                <a:spcPct val="80000"/>
              </a:lnSpc>
              <a:spcBef>
                <a:spcPct val="0"/>
              </a:spcBef>
              <a:buNone/>
            </a:pP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αντικείμενο αναφοράς του</a:t>
            </a:r>
            <a:r>
              <a:rPr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endParaRPr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Ενδοφορικότητα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>
              <a:lnSpc>
                <a:spcPct val="9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το [α] προηγείται και το [β] ακολουθεί τότε ο δεσμός ονομάζεται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αναδρομή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anaphora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9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το [β] προηγείται και το [α] ακολουθεί, τότε ο δεσμός ονομάζεται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καταδρομή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cataphora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όπως στα δύο ακόλουθα παραδείγματα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ομοιοαναφορικής σχέσης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 Δεν υπάρχει αμφιβολία ότι </a:t>
            </a:r>
            <a:r>
              <a:rPr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αυτό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συνέβη: </a:t>
            </a:r>
            <a:r>
              <a:rPr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πήρε</a:t>
            </a:r>
          </a:p>
          <a:p>
            <a:pPr>
              <a:lnSpc>
                <a:spcPct val="9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αυτοκίνητο,  χωρίς να το ξέρει ο πατέρας του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 Είναι ωραίος, έξυπνος, γοητευτικός. Ο νέος διευθυντής μας</a:t>
            </a:r>
          </a:p>
          <a:p>
            <a:pPr>
              <a:lnSpc>
                <a:spcPct val="9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κατέπληξε όλους.</a:t>
            </a:r>
          </a:p>
          <a:p>
            <a:pPr>
              <a:lnSpc>
                <a:spcPct val="90000"/>
              </a:lnSpc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Ενδοφορικότητα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484313"/>
            <a:ext cx="8964612" cy="5373687"/>
          </a:xfrm>
        </p:spPr>
        <p:txBody>
          <a:bodyPr vert="horz" wrap="square" lIns="54864" tIns="91440" rIns="91440" bIns="45720" anchor="t" anchorCtr="0"/>
          <a:lstStyle/>
          <a:p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 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υπάρχει αμφιβολία ότι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συνέβη: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πήρε το </a:t>
            </a:r>
          </a:p>
          <a:p>
            <a:pPr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αυτοκίνητο,  χωρίς να το ξέρει ο πατέρας του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παράδειγμα αυτό βλέπουμε ότι οι συνοχικοί δεσμοί μπορεί να υπάρχουν μεταξύ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ενός κειμενικού στοιχείου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ολόκληρων κειμενικών τμημάτων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λ.χ. μιας πρότασης.</a:t>
            </a:r>
          </a:p>
          <a:p>
            <a:pPr>
              <a:buNone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ωραίος, έξυπνος, γοητευτικός. Ο νέος διευθυντής μας</a:t>
            </a:r>
          </a:p>
          <a:p>
            <a:pPr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κατέπληξε όλους.</a:t>
            </a:r>
          </a:p>
          <a:p>
            <a:pPr>
              <a:buFontTx/>
              <a:buChar char="-"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παράδειγμα αυτό η ομοιοαναφορική σχέση πραγματώνεται ανάμεσα στο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ελλειπτικό υποκείμενο του «είναι» 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στην ονοματική φράση «ο νέος διευθυντής».</a:t>
            </a:r>
          </a:p>
          <a:p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Εξωφορικότητα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numCol="1" anchor="t" anchorCtr="0" compatLnSpc="1"/>
          <a:lstStyle/>
          <a:p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δεύτερη περίπτωση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όπου η ερμηνευτική πηγή εντοπίζεται στα συμφραζόμενα της περίστασης,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[β] είναι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εξω-φορικό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διότι ακριβώς η πηγή του είναι έξω από το κείμενο.</a:t>
            </a:r>
          </a:p>
          <a:p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Ας φανταστούμε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λ.χ., μια κατάσταση όπου ένα μικρό παιδί κάνει θόρυβο χτυπώντας τα μαχαιροπίρουνα, ενώ ο γονιός του προσπαθεί να διαβάσει ένα σημαντικό άρθρο στην εφημερίδα. Ο γονιός τότε μπορεί να πει:  πρδ. Μην το ξανακάνεις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στοιχεία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«ξανακάνεις» είναι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έμμεσα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δεν μπορούν να ερμηνευτούν παρά μόνο αν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ανατρέξει κανείς σε εξωκειμενικά γεγονότα της περίστασης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κάποιον που δεν είναι παρών σε συνομιλίες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εξω-φορικά στοιχεία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συνιστούν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θολούς και συχνά δυσερμήνευτους δεσμούς του κειμένου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εξωκειμενική περίσταση.</a:t>
            </a:r>
          </a:p>
          <a:p>
            <a:pPr>
              <a:buNone/>
            </a:pP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Εξωφορικότητα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57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250825" y="1628775"/>
            <a:ext cx="8435975" cy="5040313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όλοι οι δεσμοί του κειμένου είναι εξω-φορικοί, τότε για κάποιον μη άμεσα παρόντα και μη προτιθέμενο αποδέκτη του (λ.χ. ωτακουστή) μπορεί να είναι εντελώς ακατανόητο και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μην αποτελεί κείμενο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τον βλέπεις εκεί; Και συνεχίζει να μου λέει αυτά που έχω γράψει εδώ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εξω-φορικοί δεσμοί ενός κειμένου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είναι αυστηρά συνοχικοί </a:t>
            </a:r>
            <a:r>
              <a:rPr lang="el-GR" altLang="el-G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 στενή έννοια του όρου</a:t>
            </a:r>
            <a:r>
              <a:rPr lang="el-GR" altLang="el-G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ακριβώς επειδή η ερμηνευτική πηγή τους βρίσκεται εκτός του ρητού κειμένου.</a:t>
            </a:r>
          </a:p>
          <a:p>
            <a:endParaRPr lang="el-GR" alt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4500" b="1" i="0" u="none" strike="noStrike" kern="1200" cap="none" spc="0" normalizeH="0" baseline="0" noProof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3" name="4 - Θέση περιεχομένου"/>
          <p:cNvPicPr>
            <a:picLocks noGrp="1" noChangeAspect="1"/>
          </p:cNvPicPr>
          <p:nvPr>
            <p:ph idx="1" hasCustomPrompt="1"/>
          </p:nvPr>
        </p:nvPicPr>
        <p:blipFill>
          <a:blip r:embed="rId2"/>
          <a:srcRect l="9033" t="5217" r="7861" b="19920"/>
          <a:stretch>
            <a:fillRect/>
          </a:stretch>
        </p:blipFill>
        <p:spPr>
          <a:xfrm>
            <a:off x="2339975" y="1557338"/>
            <a:ext cx="4032250" cy="4995862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12776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Διαγραμματικά: 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2800" b="1" i="0" u="sng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Οι έμμεσοι μηχανισμοί κωδικοποίησης 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250825" y="1557338"/>
            <a:ext cx="8713788" cy="5129212"/>
          </a:xfrm>
        </p:spPr>
        <p:txBody>
          <a:bodyPr vert="horz" wrap="square" lIns="54864" tIns="91440" rIns="91440" bIns="45720" anchor="t" anchorCtr="0"/>
          <a:lstStyle/>
          <a:p>
            <a:pPr algn="ctr">
              <a:buNone/>
            </a:pP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υποκατάσταση και η έλλειψη </a:t>
            </a:r>
          </a:p>
          <a:p>
            <a:pPr algn="ctr">
              <a:buNone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</a:t>
            </a:r>
            <a:r>
              <a:rPr lang="el-GR" altLang="el-GR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έμμεσοι μηχανισμοί κωδικοποίησης </a:t>
            </a:r>
          </a:p>
          <a:p>
            <a:pPr>
              <a:buNone/>
            </a:pP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παραπέμπουν σε</a:t>
            </a:r>
            <a:endParaRPr lang="el-GR" altLang="el-G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Εξωκειμενικά συμφραζόμενα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(εξωφορικό [β])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Ενδοκειμενικά συμφραζόμενα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(ενδοφορικό [β])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alt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προηγούμενο απόσπασμα (αναδρομή)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alt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επόμενο απόσπασμα (καταδρομή)</a:t>
            </a:r>
            <a:endParaRPr lang="el-GR" altLang="el-G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155448"/>
            <a:ext cx="8640960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Ομοιοεκτατικότητα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co-extension)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765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628775"/>
            <a:ext cx="9144000" cy="5229225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τότε έτρεξε στο </a:t>
            </a:r>
            <a:r>
              <a:rPr lang="el-GR" altLang="el-G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αυτοκίνητό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του. Στις δύσκολες 	ώρες το </a:t>
            </a:r>
            <a:r>
              <a:rPr lang="el-GR" altLang="el-G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αμάξι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ήταν το καταφύγιό του. </a:t>
            </a: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Παρατηρείται συνοχικός δεσμός ανάμεσα στα στοιχεία «αυτοκίνητο» [α] και «αμάξι» [β].</a:t>
            </a: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Κανένα από τα στοιχεία του δεσμού αυτού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είναι έμμεσο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χρειάζεται να ανατρέξουμε σε κάτι άλλο για να ερμηνεύσουμε τόσο το «αυτοκίνητο» όσο και το «αμάξι».</a:t>
            </a: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Πρόκειται για δύο λεξικά στοιχεία, για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λέξεις περιεχομένου, που εντάσσονται/εκτείνοναι στο </a:t>
            </a:r>
            <a:r>
              <a:rPr lang="el-GR" altLang="el-GR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ίδιο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ευρύτερο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σημασιολογικό πεδίο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στο πλαίσιο του οποίου παρατηρούνται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σημασιολογικές συσχετίσεις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el-GR" altLang="el-GR" sz="2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640960" cy="1441368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Κριτήρια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κειμενικότητας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Beaugrande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Dressler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1981)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90000"/>
              </a:lnSpc>
              <a:buNone/>
            </a:pP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Συνοχή,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πληροφορητικότητα,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συνεκτικότητα,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προθετικότητα,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διακειμενικότητα,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περιστασιακότητα και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αποδεκτότητα.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κριτήρια αυτά θεωρούμε ότι συμβάλλουν στη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συνειδητοποίηση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τρόπου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κατανόησης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ενός κειμένου, νοούμενου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ΟΧΙ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 απλής συμπαράθεσης προτάσεων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ως ενότητας λόγου με λειτουργικό χαρακτήρα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buNone/>
            </a:pPr>
            <a:endParaRPr sz="1900" dirty="0">
              <a:solidFill>
                <a:srgbClr val="59595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1296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Σημασιολογικές σχέσεις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εντός σημασιολογικού πεδίου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9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ίδιο σημασιολογικό πεδίο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διακρίνονται συνήθως οι ακόλουθες σχέσεις:</a:t>
            </a:r>
          </a:p>
          <a:p>
            <a:pPr eaLnBrk="1" hangingPunct="1">
              <a:lnSpc>
                <a:spcPct val="90000"/>
              </a:lnSpc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συνωνυμία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δηλαδή η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ομοιότητα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σε ορισμένες περιπτώσεις ταυτότητα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μεταξύ των σημασιών, λ.χ. «αυτοκίνητο»/«αμάξι»</a:t>
            </a: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αντωνυμία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δηλαδή η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πολική διαφοροποίηση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σημασιών, λ.χ. «νέος»/«γέρος»</a:t>
            </a: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υπωνυμία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δηλαδή ο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εγκλεισμός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μιας στενότερης σημασίας σε μια ευρύτερη,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υπερώνυμη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σημασία, λ.χ. «πορτοκάλι»/«φρούτο».</a:t>
            </a: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μερωνυμία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δηλαδή η σχέση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μέρους-όλου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λ.χ. «δέντρο»/«ρίζα»/«κλαδί».</a:t>
            </a:r>
          </a:p>
          <a:p>
            <a:pPr eaLnBrk="1" hangingPunct="1">
              <a:lnSpc>
                <a:spcPct val="90000"/>
              </a:lnSpc>
              <a:buNone/>
            </a:pP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πανάληψη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969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μηχανισμός της </a:t>
            </a:r>
            <a:r>
              <a:rPr lang="el-GR" altLang="el-GR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επανάληψης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οποίος ωστόσο δεν συνιστά σημασιολογική σχέση με τη στενή έννοια του όρου</a:t>
            </a:r>
            <a:r>
              <a:rPr lang="el-GR" altLang="el-G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επιτυγχάνει συνοχικές συνάψεις, μέσω της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επαναφοράς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ίδιας σημασίας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 του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ίδιου συντακτικού σχήματος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Halliday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Hasan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1985: 81). 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Παντού υπήρχαν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παιδιά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Παιδιά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στα δωμάτια,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παιδιά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στους 	διαδρόμους,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παιδιά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στην αυλή.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επανάληψη, ως επαναφορά της ίδιας σημασίας, παρατηρείται και σε εμφανίσεις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διαφορετικών μορφολογικών τύπων της ίδιας λεξικής μονάδας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τα «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αποφάσισε»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«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απόφαση»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 ακόλουθο παράδειγμα:</a:t>
            </a: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επιτροπή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αποφάσισε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την υποδειγματική τιμωρία των φοιτητών</a:t>
            </a:r>
          </a:p>
          <a:p>
            <a:pPr eaLnBrk="1" hangingPunct="1">
              <a:buNone/>
            </a:pP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που αντέγραφαν στις εξετάσεις. Η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απόφαση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αυτή ελπίζουμε να</a:t>
            </a:r>
          </a:p>
          <a:p>
            <a:pPr eaLnBrk="1" hangingPunct="1">
              <a:buNone/>
            </a:pP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λειτουργήσει παραδειγματικά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323528" y="0"/>
            <a:ext cx="8568952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Σημασιολογικές σχέσεις και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ομοιοεκτατικότητα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2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λεξικές εκφράσεις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βρίσκονται συστηματικά σε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μία από τις παραπάνω σημασιολογικές σχέσεις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τότε μπορούν να εγκαταστήσουν ένα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συνοχικό δεσμό ομοιοεκτατικότητας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εκτείνονται στο ίδιο σημασιολογικό πεδίο. 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μοιοεκτατικότητα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όρος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όχι διαφανής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Halliday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Hasan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1985: 74).</a:t>
            </a:r>
          </a:p>
          <a:p>
            <a:pPr lvl="1"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περιγράφει τη σχέση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γλώσσας – κόσμου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γλώσσας – μεταγλώσσας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πρέπει να αποκλείσουμε το ενδεχόμενο της υπαγωγής των παραπάνω σημασιολογικών σχέσεων στις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ευρύτερες σχέσεις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ομοιοαναφορικότητας ή ομοιοταξινόμησης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Ομοιοαναφορικότητα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ομοιοταξινόμηση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στην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ομοιοεκτατικότητα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lstStyle/>
          <a:p>
            <a:pPr algn="ctr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Παραδείγματα:</a:t>
            </a:r>
          </a:p>
          <a:p>
            <a:pPr>
              <a:buNone/>
            </a:pP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έτρεξε στο </a:t>
            </a:r>
            <a:r>
              <a:rPr lang="el-GR" altLang="el-G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αυτοκίνητο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Στις δύσκολες ώρες</a:t>
            </a:r>
          </a:p>
          <a:p>
            <a:pPr>
              <a:buNone/>
            </a:pP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altLang="el-G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αμάξι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ήταν το καταφύγιό του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Συνωνυμία, καταδρομική/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αναδρομική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ομοιοαναφορικότητα</a:t>
            </a:r>
          </a:p>
          <a:p>
            <a:pPr algn="just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Δες αυτό το </a:t>
            </a:r>
            <a:r>
              <a:rPr lang="el-GR" altLang="el-G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σκίουρο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Μην κάνεις όμως θόρυβο. Θα το</a:t>
            </a:r>
          </a:p>
          <a:p>
            <a:pPr eaLnBrk="1" hangingPunct="1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τρομάξεις το</a:t>
            </a:r>
            <a:r>
              <a:rPr lang="el-GR" altLang="el-G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ζωάκι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Υπερωνυμία/υπωνυμία, καταδρομική/αναδρομική ομοιοαναφορικότητα</a:t>
            </a:r>
          </a:p>
          <a:p>
            <a:pPr algn="just">
              <a:buNone/>
            </a:pPr>
            <a:endParaRPr lang="el-GR" altLang="el-GR" dirty="0"/>
          </a:p>
          <a:p>
            <a:pPr algn="just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altLang="el-G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αυτοκίνητο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Γιάννη έχει ότοκρουζ. Πολύ  θα ’θελα να</a:t>
            </a:r>
          </a:p>
          <a:p>
            <a:pPr algn="just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είχα </a:t>
            </a:r>
            <a:r>
              <a:rPr lang="el-GR" altLang="el-G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τέτοιο όχημα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Υπερωνυμία/υπωνυμία, καταδρομική/αναδρομική ομοιοταξινόμηση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Συνοχικές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αλυσίδες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08113"/>
            <a:ext cx="9144000" cy="5449887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lnSpc>
                <a:spcPct val="80000"/>
              </a:lnSpc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 - Ομοιοταξινόμηση – Ομοιοεκτατικότητα: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à"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Επιτελούνται όχι μόνο με τη σύνδεση δύο στοιχείων, αλλά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διαμορφώνοντας μια </a:t>
            </a:r>
            <a:r>
              <a:rPr lang="el-GR" altLang="el-G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συνοχική αλυσίδα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στοιχείων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καθένα από τα οποία σχετίζεται με τα άλλα:</a:t>
            </a:r>
          </a:p>
          <a:p>
            <a:pPr eaLnBrk="1" hangingPunct="1">
              <a:lnSpc>
                <a:spcPct val="80000"/>
              </a:lnSpc>
            </a:pPr>
            <a:endParaRPr lang="el-GR" altLang="el-G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Δίπλα μας μένει </a:t>
            </a:r>
            <a:r>
              <a:rPr lang="el-GR" altLang="el-G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μια μικρή κοπέλα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Χτες ο πατέρας </a:t>
            </a:r>
            <a:r>
              <a:rPr lang="el-GR" altLang="el-G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πήρε και πήγαν βόλτα. </a:t>
            </a:r>
            <a:r>
              <a:rPr lang="el-GR" altLang="el-G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αγόρασε παγωτό και </a:t>
            </a:r>
            <a:r>
              <a:rPr lang="el-GR" altLang="el-G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ανέβασε στα αυτοκινητάκια. Μετά </a:t>
            </a:r>
            <a:r>
              <a:rPr lang="el-GR" altLang="el-G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έδειξε από μακριά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το κάστρο της πόλης. Όταν βλέπω </a:t>
            </a:r>
            <a:r>
              <a:rPr lang="el-GR" altLang="el-G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τέτοια κορίτσια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θυμάμαι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τα παιδικά μου χρόνια.</a:t>
            </a:r>
          </a:p>
          <a:p>
            <a:pPr eaLnBrk="1" hangingPunct="1">
              <a:lnSpc>
                <a:spcPct val="80000"/>
              </a:lnSpc>
              <a:buNone/>
            </a:pPr>
            <a:endParaRPr lang="el-GR" altLang="el-G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υπογραμμισμένα στοιχεία συνδέονται μεταξύ τους και αναφέρονται </a:t>
            </a:r>
            <a:r>
              <a:rPr lang="el-GR" altLang="el-G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όλα στην ίδια μικρή κοπέλα 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(ομοιοαναφορικότητα, ομοιοταξινόμηση, ομοιεκτατικότητα). Με τον τρόπο αυτό διαμορφώνουν μια </a:t>
            </a:r>
            <a:r>
              <a:rPr lang="el-GR" altLang="el-G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συνοχική αλυσίδα 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οποία </a:t>
            </a:r>
            <a:r>
              <a:rPr lang="el-GR" altLang="el-G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διατρέχει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ολόκληρο το κείμενο.</a:t>
            </a:r>
          </a:p>
          <a:p>
            <a:pPr eaLnBrk="1" hangingPunct="1">
              <a:lnSpc>
                <a:spcPct val="80000"/>
              </a:lnSpc>
              <a:buNone/>
            </a:pPr>
            <a:endParaRPr lang="el-GR" altLang="el-GR"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Σύζευξη: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Συνοχικές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σχέσεις μεταξύ μηνυμάτων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379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endParaRPr lang="el-GR" alt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Έως τώρα συζητήσαμε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συνοχικούς μηχανισμούς (στο πλαίσιο της ομοιοαναφορικότητας, της ομοιοταξινόμησης και της ομοιοεκτατικότητας) που αναφέρονται σε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μεμονωμένα συστατικά στοιχεία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 εσωτερικό μηνυμάτων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σύνδεση των μεμονωμένων συστατικών είναι αυτή που δημιουργεί συνοχή.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Προχωρούμε σε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συνοχικούς μηχανισμών </a:t>
            </a:r>
            <a:r>
              <a:rPr lang="el-GR" altLang="el-G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σύζευξης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conjunction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που τα μέλη των δεσμών τους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είναι μεμονωμένα συστατικά στοιχεία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ολόκληρα μηνύματα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Δείκτες σύζευξης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81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δείκτες σύζευξης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(ή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δείκτες οργάνωσης του λόγου)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αποτελούν το [α] ή το [β]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μέλος ενός συνοχικού δεσμού,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αποτελούν δηλαδή μηχανισμούς με τους οποίους «απλώνεται» κανείς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μέσα στο προηγούμενο ή στο επόμενο κείμενο.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Εκφράζουν όμως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σημασιολογικές σχέσεις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οι οποίες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προϋποθέτουν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την ύπαρξη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κειμενικών μηνυμάτων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προσδιορίζουν τον τρόπο σύνδεσης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αυτού που ακολουθεί με αυτό που έχει προηγηθεί.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[Ο Γιάννης αγόρασε κινητό τηλέφωνο], </a:t>
            </a:r>
            <a:r>
              <a:rPr lang="el-GR" altLang="el-G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[δεν ξέρει να το χρησιμοποιεί].</a:t>
            </a:r>
          </a:p>
          <a:p>
            <a:pPr eaLnBrk="1" hangingPunct="1">
              <a:buNone/>
            </a:pP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[Ο Γιάννης τρέχει πολύ γρήγορα], </a:t>
            </a:r>
            <a:r>
              <a:rPr lang="el-GR" altLang="el-G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[(ο Γιώργος δεν μπορεί να</a:t>
            </a:r>
          </a:p>
          <a:p>
            <a:pPr eaLnBrk="1" hangingPunct="1">
              <a:buNone/>
            </a:pP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κάνει το ίδιο), </a:t>
            </a:r>
            <a:r>
              <a:rPr lang="el-GR" altLang="el-G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γιατί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(έσπασε το πόδι του)]</a:t>
            </a:r>
          </a:p>
          <a:p>
            <a:pPr eaLnBrk="1" hangingPunct="1">
              <a:buNone/>
            </a:pPr>
            <a:endParaRPr lang="el-GR" altLang="el-G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155448"/>
            <a:ext cx="8435280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Σημασιολογικές σχέσεις που εκφράζουν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οι δείκτες σύζευξης</a:t>
            </a:r>
            <a:b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84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Προσθετική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ακόμη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επιπλέον, πρώτον, δεύτερον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Αντιθετική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όμως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ωστόσο, απεναντίας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Αιτιακή (ή εξηγητική ή ενισχυτική συμπεράσματος)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επειδή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διότι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γι’ αυτό το λόγο, καθώς, άλλωστε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Συμπερασματική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γι’ αυτό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επομένως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συνέπεια, συμπερασματικά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κτλ.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Χρονική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μετά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ύστερα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τώρα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τελικά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Ανακλαστική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δηλαδή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μ’ άλλα λόγια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θέλω να πω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εννοώ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Συνοπτικό διάγραμμα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συνοχικών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μηχανισμών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6867" name="Content Placeholder 36866"/>
          <p:cNvGraphicFramePr>
            <a:graphicFrameLocks noGrp="1"/>
          </p:cNvGraphicFramePr>
          <p:nvPr>
            <p:ph idx="1" hasCustomPrompt="1"/>
          </p:nvPr>
        </p:nvGraphicFramePr>
        <p:xfrm>
          <a:off x="0" y="1557338"/>
          <a:ext cx="9144000" cy="5330825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7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2975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Σχέσεις που συνάπτονται από (κάποιο ή κάποια) μεμονωμένα στοιχεία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59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Σχέσεις μεταξύ μηνυμάτων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59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9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Λεξικογραμματικά μέσα 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3F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Σημασιολογικές σχέσεις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2CE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Λεξικογραμματικά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μέσα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A9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Σημασιολογικές 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σχέσεις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78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Υποκατάσταση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 αντωνυμίες, επιρρήματα, εκφράσεις αντικατάστασης) </a:t>
                      </a: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Έλλειψη</a:t>
                      </a:r>
                    </a:p>
                    <a:p>
                      <a:pPr lvl="0" eaLnBrk="1" hangingPunct="1"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3F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Ομοιοαναφορικότητα</a:t>
                      </a: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Ομοιοταξινόμηση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2CE"/>
                    </a:solidFill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Δείκτες σύζευξης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(σύνδεσμοι,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επιρρήματα,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φράσεις)</a:t>
                      </a:r>
                      <a:endParaRPr lang="en-US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A9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Προσθετική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Αντιθετική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Αιτιακή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Συμπερασματική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Χρονική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Ανακλαστική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70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Εκφράσεις συνωνυμίας, 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αντίθεσης,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υπω/υπερωνυμίας,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μερωνυμίας.</a:t>
                      </a: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Επανάληψη.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3F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914400" eaLnBrk="1" hangingPunct="1">
                        <a:lnSpc>
                          <a:spcPct val="150000"/>
                        </a:lnSpc>
                        <a:buNone/>
                        <a:tabLst>
                          <a:tab pos="5257800" algn="l"/>
                        </a:tabLst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Ομοιοεκτατικότητα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2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Τα όρια της συμβολής των </a:t>
            </a:r>
            <a:r>
              <a:rPr kumimoji="0" lang="el-GR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συνοχικών</a:t>
            </a:r>
            <a:r>
              <a:rPr kumimoji="0" lang="el-GR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μηχανισμών στην </a:t>
            </a:r>
            <a:r>
              <a:rPr kumimoji="0" lang="el-GR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κειμενικότητα</a:t>
            </a:r>
            <a:b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89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184775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δοθεί ιδιαίτερη έμφαση στη μελέτη των συνοχικών μηχανισμών.</a:t>
            </a:r>
          </a:p>
          <a:p>
            <a:pPr eaLnBrk="1" hangingPunct="1"/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Ωστόσο, οι μηχανισμοί αυτοί,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και συντελούν και ενισχύουν την ενότητα ενός κειμένου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μπορούν από μόνοι τους να τη διασφαλίσουν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παρουσία τους δε συνεπάγεται αναγκαστικά και την ύπαρξη κειμένου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φαίνεται από το ακόλουθο παράδειγμα: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  <a:buNone/>
            </a:pP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κειμενική σύνδεση που προκύπτει όταν παρατηρείται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σημασιολογική σχέση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μεταξύ κάποιων κειμενικών στοιχείων, και συχνά όταν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ερμηνεία ενός κειμενικού στοιχείου εξαρτάται από κάποιο ή κάποια άλλα στοιχεία του ίδιου κειμένου</a:t>
            </a:r>
          </a:p>
          <a:p>
            <a:pPr eaLnBrk="1" hangingPunct="1">
              <a:lnSpc>
                <a:spcPct val="80000"/>
              </a:lnSpc>
            </a:pP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συνοχικοί μηχανισμοί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τίθενται σε λειτουργία με τη χρησιμοποίηση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απτών, περιγράψιμων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δεικτών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συνδέουν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επιφανειακά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συστατικά του κειμένου (λέξεις, φράσεις, προτάσεις).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δείκτες αυτοί ονομάζονται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συνοχικοί δεσμοί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cohesive ties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όρος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δεσμός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συνεπάγεται σχέση ανάμεσα σε δύο μέρη. Μια σχηματική απεικόνισή του είναι η εξής: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[α] ↔ [β]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Τα όρια της συμβολής των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συνοχικών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μηχανισμών στην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κειμενικότητα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anchor="t" anchorCtr="0" compatLnSpc="1"/>
          <a:lstStyle/>
          <a:p>
            <a:pPr algn="just" eaLnBrk="1" hangingPunct="1"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αυτοκίνητό μου είναι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μαύρο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Το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μαύρο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χρώμα ήταν πολύ της</a:t>
            </a:r>
          </a:p>
          <a:p>
            <a:pPr algn="just" eaLnBrk="1" hangingPunct="1"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μόδας στη δεκαετία του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’70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συνέπεια,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εβδομήντα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τους</a:t>
            </a:r>
          </a:p>
          <a:p>
            <a:pPr algn="just" eaLnBrk="1" hangingPunct="1"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χρόνια οι πιο πολλοί άνθρωποι έχουν πάρει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σύνταξη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τον όρο</a:t>
            </a:r>
          </a:p>
          <a:p>
            <a:pPr algn="just" eaLnBrk="1" hangingPunct="1">
              <a:buNone/>
            </a:pP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αυτό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εννοούμε τη σωστή πλοκή των λέξεων στον προφορικό ή</a:t>
            </a:r>
          </a:p>
          <a:p>
            <a:pPr algn="just" eaLnBrk="1" hangingPunct="1"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γραπτό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λόγο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Ο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λόγος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δηλαδή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θεωρείται από πολλούς ειδικούς</a:t>
            </a:r>
          </a:p>
          <a:p>
            <a:pPr algn="just" eaLnBrk="1" hangingPunct="1"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αποκλειστικό προνόμιο του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ανθρώπου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Ο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άνθρωπος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</a:t>
            </a:r>
          </a:p>
          <a:p>
            <a:pPr algn="just" eaLnBrk="1" hangingPunct="1"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κοινωνικό ον (Βακιρτζή, 1998: 9). </a:t>
            </a:r>
          </a:p>
          <a:p>
            <a:pPr eaLnBrk="1" hangingPunct="1"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πρόταση του κειμένου συνδέεται με την προηγούμενη μέσω ενός συνοχικού δεσμού (επανάληψης, σύζευξης, υποκατάστασης).</a:t>
            </a:r>
          </a:p>
          <a:p>
            <a:pPr eaLnBrk="1" hangingPunct="1"/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σύνδεση αυτή όμως με κανέναν τρόπο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εξασφαλίζει την ενότητα και την κειμενικότητά του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None/>
            </a:pPr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55576" y="1268760"/>
            <a:ext cx="8013192" cy="772680"/>
          </a:xfrm>
          <a:noFill/>
          <a:ln>
            <a:noFill/>
          </a:ln>
          <a:effectLst/>
          <a:sp3d prstMaterial="plastic"/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Σας ευχαριστώ για την προσοχή σας!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Συνοχικοί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μηχανισμοί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  <a:buNone/>
            </a:pP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αναφερθούμε: </a:t>
            </a:r>
            <a:endParaRPr lang="en-US" altLang="x-none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34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συνοχικές σχέσεις μεταξύ μεμονωμένων κειμενικών στοιχείων </a:t>
            </a:r>
            <a:r>
              <a:rPr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 εσωτερικό μηνυμάτων 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οποίες βασίζονται στις σημασιολογικές σχέσεις της </a:t>
            </a:r>
            <a:r>
              <a:rPr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ομοιοαναφορικότητας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της </a:t>
            </a:r>
            <a:r>
              <a:rPr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ομοιοταξινόμησης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της </a:t>
            </a:r>
            <a:r>
              <a:rPr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ομοιοεκτατικότητας</a:t>
            </a:r>
            <a:endParaRPr lang="en-US" altLang="x-none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34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σε συνοχικές σχέσεις </a:t>
            </a:r>
            <a:r>
              <a:rPr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μεταξύ μηνυμάτων 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οποίες βασίζονται σε σημασιολογικές σχέσεις όπως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προσθετική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αντιθετική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αιτιακή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συμπερασματική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χρονική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  <a:endParaRPr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Ομοιοαναφορικότητα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Ομοιοταξινόμηση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31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341438"/>
            <a:ext cx="9144000" cy="5516562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 Γιάννης αγόρασε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κινητό τηλέφωνο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δεν ξέρει να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χρησιμοποιεί</a:t>
            </a:r>
          </a:p>
          <a:p>
            <a:pPr eaLnBrk="1" hangingPunct="1">
              <a:buNone/>
            </a:pP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σημασιολογική σχέση ανάμεσα στα [β] και [α] είναι 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κοινή αναφορά, η ταυτότητα αναφοράς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τρέχει πολύ γρήγορα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[(ο Γιώργος δεν μπορεί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</a:t>
            </a:r>
          </a:p>
          <a:p>
            <a:pPr eaLnBrk="1" hangingPunct="1">
              <a:buNone/>
            </a:pP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κάνει το ίδιο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γιατί (έσπασε το πόδι του)]</a:t>
            </a:r>
          </a:p>
          <a:p>
            <a:pPr eaLnBrk="1" hangingPunct="1">
              <a:buNone/>
            </a:pP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σημασιολογική σχέση ανάμεσα στα [β] και [α] προκύπτει από το γεγονός ότι ανήκουν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ίδια κατηγορία, στην ίδια τάξη πραγμάτων, διαδικασιών ή καταστάσεων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άκρο όμως του δεσμού αναφέρεται σε διαφορετικό μέλος της ίδιας ομάδας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Υποκατάσταση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33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σημασιολογικές σχέσεις της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της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μπορούν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πραγματωθούν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συγκεκριμένες ομάδες λεξικογραμματικών μέσων.</a:t>
            </a:r>
            <a:endParaRPr lang="en-US" alt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 για την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συνήθως χρησιμοποιούνται όλες σχεδόν οι κατηγορίες των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αντωνυμιών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επιρρήματα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όπως τα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εκεί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τότε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ειδικές εκφράσεις αντικατάστασης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(αντί-τυποι), όπως «ο πρώτος», «ο δεύτερος», «ο τελευταίος» κτλ.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συνήθως χρησιμοποιούνται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ρήματα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όπως το «κάνω»,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αντωνυμίες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τις οποίες επιτυγχάνεται αντικατάσταση, όπως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(ο) ίδιος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(ο) τέτοιος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επιρρήματα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όπως το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λεξικογραμματικά μέσα, τόσο της ομοιοαναφορικότητας όσο και της ομοιοταξινόμησης, θεωρούμε ότι υπάγονται στο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μηχανισμό της </a:t>
            </a:r>
            <a:r>
              <a:rPr lang="el-GR" alt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υποκατάστασης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όπου το στοιχείο [β] αναπληρώνει / παίρνει τη θέση του στοιχείου [α]. </a:t>
            </a:r>
            <a:endParaRPr lang="el-GR" altLang="el-GR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Έλλειψη</a:t>
            </a:r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36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lstStyle/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ομοιοαναφορικότητα και η ομοιοταξινόμηση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πραγματώνονται και μέσω του μηχανισμού της έ</a:t>
            </a:r>
            <a:r>
              <a:rPr lang="el-GR" altLang="el-G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λλειψης</a:t>
            </a:r>
            <a:r>
              <a:rPr lang="en-US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έλλειψη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ορίζεται ως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μορφή υποκατάστασης όπου το στοιχείο [α] αναπληρώνεται από το κενό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έλλειψη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εμφανίζεται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κάτι που είναι δομικά απαραίτητο παραμένει άρρητο, αλλά είναι άμεσα συναγόμενο από όσα έχουν λεχθεί προηγουμένως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Έλλειψη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9144000" cy="5300663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Η Ιωάννα έφερε μερικά γαρίφαλα και η Κατερίνα μερικά</a:t>
            </a:r>
          </a:p>
          <a:p>
            <a:pPr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τριαντάφυλλα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παράδειγμα αυτό υπάρχει μια συγκεκριμένη δομική σχισμή:</a:t>
            </a: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κατηγόρημα της δεύτερης πρότασης είναι ελλειπτικό διότι απουσιάζει το ρήμα «έφερε», το οποίο όμως συνάγεται από την προηγούμενη πρόταση.</a:t>
            </a: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Τόσο το «έφερε» της πρώτης πρότασης όσο και το εννοούμενο «έφερε» της δεύτερης ανήκουν στην ίδια ομάδα (διαδικασιών), αποτελούν όμως διαφορετικά μέλη της ομάδας αυτής 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πραγματώνουν δηλαδή τη σχέση της ομοιοταξινόμησης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Έλλειψη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numCol="1" anchor="t" anchorCtr="0" compatLnSpc="1"/>
          <a:lstStyle/>
          <a:p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    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Α: Μπορώ να δανειστώ </a:t>
            </a:r>
            <a:r>
              <a:rPr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μολύβι σου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Β: Ναι, αλλά τι έκανες </a:t>
            </a:r>
            <a:r>
              <a:rPr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δικό σου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παράδειγμα αυτό παρατηρείται τόσο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μηχανισμός της έλλειψης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όσο και η σημασιολογική σχέση της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συνοχικός δεσμός συνάπτεται μεταξύ της ονοματικής φράσης «το μολύβι σου» [α] και της ελλειπτικής ονοματικής φράσης «το δικό σου» (ενν. «μολύβι») [β].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Προφανώς έχουμε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διαφορετικά αντικείμενα αναφοράς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Ανήκουν βέβαια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ίδια τάξη πραγμάτων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αποτελούν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διαφορετικά μέλη της τάξης αυτής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συνέπεια</a:t>
            </a:r>
            <a:r>
              <a:rPr lang="en-US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 μεταξύ τους σχέση είναι αυτή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ομοιοταξινόμησης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2574</Words>
  <Application>Microsoft Office PowerPoint</Application>
  <PresentationFormat>Προβολή στην οθόνη (4:3)</PresentationFormat>
  <Paragraphs>314</Paragraphs>
  <Slides>31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9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Λειτουργική μονάδα</vt:lpstr>
      <vt:lpstr>Κειμενογλωσσολογία 8ο μάθημα  </vt:lpstr>
      <vt:lpstr>Κριτήρια κειμενικότητας (Beaugrande και Dressler 1981)</vt:lpstr>
      <vt:lpstr>ΣΥΝΟΧΗ</vt:lpstr>
      <vt:lpstr>Συνοχικοί μηχανισμοί</vt:lpstr>
      <vt:lpstr>Ομοιοαναφορικότητα και Ομοιοταξινόμηση </vt:lpstr>
      <vt:lpstr>Υποκατάσταση</vt:lpstr>
      <vt:lpstr> Έλλειψη  </vt:lpstr>
      <vt:lpstr>Έλλειψη</vt:lpstr>
      <vt:lpstr>Έλλειψη</vt:lpstr>
      <vt:lpstr>Συνοχικοί μηχανισμοί  ομοιοαναφορικότητα και ομοιοταξινόμησης</vt:lpstr>
      <vt:lpstr>Υποκατάσταση και Έλλειψη  ως έμμεσοι μηχανισμοί κωδικοποίησης</vt:lpstr>
      <vt:lpstr>Ενδοφορικότητα</vt:lpstr>
      <vt:lpstr>Ενδοφορικότητα</vt:lpstr>
      <vt:lpstr>Ενδοφορικότητα</vt:lpstr>
      <vt:lpstr>Εξωφορικότητα</vt:lpstr>
      <vt:lpstr>Εξωφορικότητα</vt:lpstr>
      <vt:lpstr>Παρουσίαση του PowerPoint</vt:lpstr>
      <vt:lpstr>Διαγραμματικά:   Οι έμμεσοι μηχανισμοί κωδικοποίησης </vt:lpstr>
      <vt:lpstr>Ομοιοεκτατικότητα (co-extension)</vt:lpstr>
      <vt:lpstr>Σημασιολογικές σχέσεις  εντός σημασιολογικού πεδίου</vt:lpstr>
      <vt:lpstr>Eπανάληψη</vt:lpstr>
      <vt:lpstr>Σημασιολογικές σχέσεις και ομοιοεκτατικότητα</vt:lpstr>
      <vt:lpstr>Ομοιοαναφορικότητα, ομοιοταξινόμηση στην ομοιοεκτατικότητα</vt:lpstr>
      <vt:lpstr>Συνοχικές αλυσίδες</vt:lpstr>
      <vt:lpstr> Σύζευξη: Συνοχικές σχέσεις μεταξύ μηνυμάτων </vt:lpstr>
      <vt:lpstr>Δείκτες σύζευξης</vt:lpstr>
      <vt:lpstr>   Σημασιολογικές σχέσεις που εκφράζουν  οι δείκτες σύζευξης </vt:lpstr>
      <vt:lpstr>Συνοπτικό διάγραμμα συνοχικών μηχανισμών</vt:lpstr>
      <vt:lpstr> Τα όρια της συμβολής των συνοχικών μηχανισμών στην κειμενικότητα </vt:lpstr>
      <vt:lpstr>Τα όρια της συμβολής των συνοχικών μηχανισμών στην κειμενικότητα</vt:lpstr>
      <vt:lpstr>Σας ευχαριστώ για την προσοχή σας!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Argiris Archakis</dc:creator>
  <cp:lastModifiedBy>Αρχάκης Αργύρης</cp:lastModifiedBy>
  <cp:revision>7</cp:revision>
  <dcterms:created xsi:type="dcterms:W3CDTF">2015-09-10T19:01:00Z</dcterms:created>
  <dcterms:modified xsi:type="dcterms:W3CDTF">2024-11-18T10:20:50Z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6774FC758E4140E3878338571ECD9A67_13</vt:lpwstr>
  </property>
  <property fmtid="{D5CDD505-2E9C-101B-9397-08002B2CF9AE}" pid="3" name="KSOProductBuildVer">
    <vt:lpwstr>1033-12.2.0.18911</vt:lpwstr>
  </property>
</Properties>
</file>