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7"/>
  </p:notesMasterIdLst>
  <p:handoutMasterIdLst>
    <p:handoutMasterId r:id="rId48"/>
  </p:handoutMasterIdLst>
  <p:sldIdLst>
    <p:sldId id="276" r:id="rId2"/>
    <p:sldId id="258" r:id="rId3"/>
    <p:sldId id="349" r:id="rId4"/>
    <p:sldId id="262" r:id="rId5"/>
    <p:sldId id="272" r:id="rId6"/>
    <p:sldId id="271" r:id="rId7"/>
    <p:sldId id="274" r:id="rId8"/>
    <p:sldId id="284" r:id="rId9"/>
    <p:sldId id="345" r:id="rId10"/>
    <p:sldId id="344" r:id="rId11"/>
    <p:sldId id="348" r:id="rId12"/>
    <p:sldId id="347" r:id="rId13"/>
    <p:sldId id="346" r:id="rId14"/>
    <p:sldId id="285" r:id="rId15"/>
    <p:sldId id="292" r:id="rId16"/>
    <p:sldId id="294" r:id="rId17"/>
    <p:sldId id="295" r:id="rId18"/>
    <p:sldId id="350" r:id="rId19"/>
    <p:sldId id="300" r:id="rId20"/>
    <p:sldId id="301" r:id="rId21"/>
    <p:sldId id="302" r:id="rId22"/>
    <p:sldId id="304" r:id="rId23"/>
    <p:sldId id="351" r:id="rId24"/>
    <p:sldId id="308" r:id="rId25"/>
    <p:sldId id="312" r:id="rId26"/>
    <p:sldId id="314" r:id="rId27"/>
    <p:sldId id="315" r:id="rId28"/>
    <p:sldId id="316" r:id="rId29"/>
    <p:sldId id="317" r:id="rId30"/>
    <p:sldId id="318" r:id="rId31"/>
    <p:sldId id="338" r:id="rId32"/>
    <p:sldId id="339" r:id="rId33"/>
    <p:sldId id="340" r:id="rId34"/>
    <p:sldId id="336" r:id="rId35"/>
    <p:sldId id="320" r:id="rId36"/>
    <p:sldId id="322" r:id="rId37"/>
    <p:sldId id="337" r:id="rId38"/>
    <p:sldId id="321" r:id="rId39"/>
    <p:sldId id="352" r:id="rId40"/>
    <p:sldId id="353" r:id="rId41"/>
    <p:sldId id="354" r:id="rId42"/>
    <p:sldId id="355" r:id="rId43"/>
    <p:sldId id="341" r:id="rId44"/>
    <p:sldId id="342" r:id="rId45"/>
    <p:sldId id="343" r:id="rId4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4585" autoAdjust="0"/>
  </p:normalViewPr>
  <p:slideViewPr>
    <p:cSldViewPr>
      <p:cViewPr varScale="1">
        <p:scale>
          <a:sx n="96" d="100"/>
          <a:sy n="96" d="100"/>
        </p:scale>
        <p:origin x="189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1876F3-7921-431E-BE17-54CC483A2B8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25603" name="Rectangle 3">
            <a:extLst>
              <a:ext uri="{FF2B5EF4-FFF2-40B4-BE49-F238E27FC236}">
                <a16:creationId xmlns:a16="http://schemas.microsoft.com/office/drawing/2014/main" id="{7FDA4A1A-DC81-4697-A37D-74F89DF8E5EB}"/>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25604" name="Rectangle 4">
            <a:extLst>
              <a:ext uri="{FF2B5EF4-FFF2-40B4-BE49-F238E27FC236}">
                <a16:creationId xmlns:a16="http://schemas.microsoft.com/office/drawing/2014/main" id="{E75B61F5-C810-44E2-8083-ADA363EF61F5}"/>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25605" name="Rectangle 5">
            <a:extLst>
              <a:ext uri="{FF2B5EF4-FFF2-40B4-BE49-F238E27FC236}">
                <a16:creationId xmlns:a16="http://schemas.microsoft.com/office/drawing/2014/main" id="{A41F4C7F-3838-4021-AD6B-B60EF2071BC9}"/>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anose="02020603050405020304" pitchFamily="18" charset="0"/>
              </a:defRPr>
            </a:lvl1pPr>
          </a:lstStyle>
          <a:p>
            <a:pPr>
              <a:defRPr/>
            </a:pPr>
            <a:fld id="{4594E9A7-AB9B-D14B-A320-DEBDDE078310}"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46AB9E-25E4-41EF-B1FD-36B6E2E536FC}"/>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1267" name="Rectangle 3">
            <a:extLst>
              <a:ext uri="{FF2B5EF4-FFF2-40B4-BE49-F238E27FC236}">
                <a16:creationId xmlns:a16="http://schemas.microsoft.com/office/drawing/2014/main" id="{5D1D5C32-2A77-4D74-A77C-2585D5C24F5D}"/>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14340" name="Rectangle 4">
            <a:extLst>
              <a:ext uri="{FF2B5EF4-FFF2-40B4-BE49-F238E27FC236}">
                <a16:creationId xmlns:a16="http://schemas.microsoft.com/office/drawing/2014/main" id="{D71253C9-69A5-C744-9272-C8428E943B76}"/>
              </a:ext>
            </a:extLst>
          </p:cNvPr>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CC9072FD-9A14-45E5-93FF-80E89A03C53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17A273B2-2409-47D0-A52F-1A4088F9D15E}"/>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1271" name="Rectangle 7">
            <a:extLst>
              <a:ext uri="{FF2B5EF4-FFF2-40B4-BE49-F238E27FC236}">
                <a16:creationId xmlns:a16="http://schemas.microsoft.com/office/drawing/2014/main" id="{2DA60C47-58E9-4684-9842-416CC290C605}"/>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anose="02020603050405020304" pitchFamily="18" charset="0"/>
              </a:defRPr>
            </a:lvl1pPr>
          </a:lstStyle>
          <a:p>
            <a:pPr>
              <a:defRPr/>
            </a:pPr>
            <a:fld id="{778E397D-C1BF-4849-9428-32BF8842B31B}"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64E19CA7-5EAA-FA47-A1C3-7FD8C8A56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47969C-0307-DB4C-B121-2898555CC724}" type="slidenum">
              <a:rPr lang="en-US" altLang="el-GR" sz="1300" smtClean="0"/>
              <a:pPr>
                <a:spcBef>
                  <a:spcPct val="0"/>
                </a:spcBef>
              </a:pPr>
              <a:t>1</a:t>
            </a:fld>
            <a:endParaRPr lang="en-US" altLang="el-GR" sz="1300"/>
          </a:p>
        </p:txBody>
      </p:sp>
      <p:sp>
        <p:nvSpPr>
          <p:cNvPr id="17410" name="Rectangle 2">
            <a:extLst>
              <a:ext uri="{FF2B5EF4-FFF2-40B4-BE49-F238E27FC236}">
                <a16:creationId xmlns:a16="http://schemas.microsoft.com/office/drawing/2014/main" id="{67A79672-48CA-EA42-A868-4C93AD272E3F}"/>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F631455E-F308-9E41-87D1-93F98A4602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a:extLst>
              <a:ext uri="{FF2B5EF4-FFF2-40B4-BE49-F238E27FC236}">
                <a16:creationId xmlns:a16="http://schemas.microsoft.com/office/drawing/2014/main" id="{CC460A2E-96E2-4E45-B23C-FF91BCD96025}"/>
              </a:ext>
            </a:extLst>
          </p:cNvPr>
          <p:cNvSpPr>
            <a:spLocks noGrp="1" noRot="1" noChangeAspect="1" noChangeArrowheads="1" noTextEdit="1"/>
          </p:cNvSpPr>
          <p:nvPr>
            <p:ph type="sldImg"/>
          </p:nvPr>
        </p:nvSpPr>
        <p:spPr>
          <a:ln/>
        </p:spPr>
      </p:sp>
      <p:sp>
        <p:nvSpPr>
          <p:cNvPr id="22530" name="Θέση σημειώσεων 2">
            <a:extLst>
              <a:ext uri="{FF2B5EF4-FFF2-40B4-BE49-F238E27FC236}">
                <a16:creationId xmlns:a16="http://schemas.microsoft.com/office/drawing/2014/main" id="{F1F2D596-1DC8-9344-AB92-3FDA77A56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		</a:t>
            </a:r>
          </a:p>
        </p:txBody>
      </p:sp>
      <p:sp>
        <p:nvSpPr>
          <p:cNvPr id="22531" name="Θέση αριθμού διαφάνειας 3">
            <a:extLst>
              <a:ext uri="{FF2B5EF4-FFF2-40B4-BE49-F238E27FC236}">
                <a16:creationId xmlns:a16="http://schemas.microsoft.com/office/drawing/2014/main" id="{89DE9208-1FCB-CF42-8F54-BAE0E5E3F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31ED8F3-16AB-E648-BBEA-FCC626E6A09D}" type="slidenum">
              <a:rPr lang="en-US" altLang="el-GR" smtClean="0">
                <a:latin typeface="Times New Roman" panose="02020603050405020304" pitchFamily="18" charset="0"/>
              </a:rPr>
              <a:pPr/>
              <a:t>5</a:t>
            </a:fld>
            <a:endParaRPr lang="en-US" altLang="el-G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a:extLst>
              <a:ext uri="{FF2B5EF4-FFF2-40B4-BE49-F238E27FC236}">
                <a16:creationId xmlns:a16="http://schemas.microsoft.com/office/drawing/2014/main" id="{D85BA3DF-7E81-C546-94A1-286581F8A4C9}"/>
              </a:ext>
            </a:extLst>
          </p:cNvPr>
          <p:cNvSpPr>
            <a:spLocks noGrp="1" noRot="1" noChangeAspect="1" noChangeArrowheads="1" noTextEdit="1"/>
          </p:cNvSpPr>
          <p:nvPr>
            <p:ph type="sldImg"/>
          </p:nvPr>
        </p:nvSpPr>
        <p:spPr>
          <a:ln/>
        </p:spPr>
      </p:sp>
      <p:sp>
        <p:nvSpPr>
          <p:cNvPr id="44034" name="Θέση σημειώσεων 2">
            <a:extLst>
              <a:ext uri="{FF2B5EF4-FFF2-40B4-BE49-F238E27FC236}">
                <a16:creationId xmlns:a16="http://schemas.microsoft.com/office/drawing/2014/main" id="{1160C04F-A0B9-5145-BAA0-84F97FF21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4035" name="Θέση αριθμού διαφάνειας 3">
            <a:extLst>
              <a:ext uri="{FF2B5EF4-FFF2-40B4-BE49-F238E27FC236}">
                <a16:creationId xmlns:a16="http://schemas.microsoft.com/office/drawing/2014/main" id="{0FFEB19C-70D4-D649-8B0B-9DD158660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34E5FAB-0E30-C744-89B2-373538119D0F}" type="slidenum">
              <a:rPr lang="en-US" altLang="el-GR" smtClean="0">
                <a:latin typeface="Times New Roman" panose="02020603050405020304" pitchFamily="18" charset="0"/>
              </a:rPr>
              <a:pPr/>
              <a:t>25</a:t>
            </a:fld>
            <a:endParaRPr lang="en-US" altLang="el-G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a:extLst>
              <a:ext uri="{FF2B5EF4-FFF2-40B4-BE49-F238E27FC236}">
                <a16:creationId xmlns:a16="http://schemas.microsoft.com/office/drawing/2014/main" id="{708C4956-E12F-C34A-83F8-1BE7CE5E1E62}"/>
              </a:ext>
            </a:extLst>
          </p:cNvPr>
          <p:cNvSpPr>
            <a:spLocks noGrp="1" noRot="1" noChangeAspect="1" noChangeArrowheads="1" noTextEdit="1"/>
          </p:cNvSpPr>
          <p:nvPr>
            <p:ph type="sldImg"/>
          </p:nvPr>
        </p:nvSpPr>
        <p:spPr>
          <a:ln/>
        </p:spPr>
      </p:sp>
      <p:sp>
        <p:nvSpPr>
          <p:cNvPr id="48130" name="Θέση σημειώσεων 2">
            <a:extLst>
              <a:ext uri="{FF2B5EF4-FFF2-40B4-BE49-F238E27FC236}">
                <a16:creationId xmlns:a16="http://schemas.microsoft.com/office/drawing/2014/main" id="{50A12459-8015-FF44-AA28-DDBC8526D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8131" name="Θέση αριθμού διαφάνειας 3">
            <a:extLst>
              <a:ext uri="{FF2B5EF4-FFF2-40B4-BE49-F238E27FC236}">
                <a16:creationId xmlns:a16="http://schemas.microsoft.com/office/drawing/2014/main" id="{B7B5BA1A-6416-BD4F-9D72-ED9D8A2341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D56A4DF-220F-D741-AD64-671DC1928844}" type="slidenum">
              <a:rPr lang="en-US" altLang="el-GR" smtClean="0">
                <a:latin typeface="Times New Roman" panose="02020603050405020304" pitchFamily="18" charset="0"/>
              </a:rPr>
              <a:pPr/>
              <a:t>28</a:t>
            </a:fld>
            <a:endParaRPr lang="en-US" altLang="el-G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E64851B-450F-7A4B-8F21-6A4B0C0B15CD}"/>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00A10EF1-8B9B-2F4A-9D32-2015BCBC4E38}"/>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6" name="Rectangle 4">
              <a:extLst>
                <a:ext uri="{FF2B5EF4-FFF2-40B4-BE49-F238E27FC236}">
                  <a16:creationId xmlns:a16="http://schemas.microsoft.com/office/drawing/2014/main" id="{EB3EFF67-C17A-FD46-B961-23D7AC190638}"/>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grpSp>
          <p:nvGrpSpPr>
            <p:cNvPr id="7" name="Group 5">
              <a:extLst>
                <a:ext uri="{FF2B5EF4-FFF2-40B4-BE49-F238E27FC236}">
                  <a16:creationId xmlns:a16="http://schemas.microsoft.com/office/drawing/2014/main" id="{521C05AC-8D32-784D-BC95-C64453EC4329}"/>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0904F1EF-6C35-FB46-8BC0-3B85F8F97E57}"/>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9" name="Rectangle 7">
                <a:extLst>
                  <a:ext uri="{FF2B5EF4-FFF2-40B4-BE49-F238E27FC236}">
                    <a16:creationId xmlns:a16="http://schemas.microsoft.com/office/drawing/2014/main" id="{4CD8123E-BF31-AF41-B0FB-22BD9D4A546D}"/>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0" name="Rectangle 8">
                <a:extLst>
                  <a:ext uri="{FF2B5EF4-FFF2-40B4-BE49-F238E27FC236}">
                    <a16:creationId xmlns:a16="http://schemas.microsoft.com/office/drawing/2014/main" id="{F2DEDEBF-9593-4541-BDC5-6BFA5526A05C}"/>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1" name="Rectangle 9">
                <a:extLst>
                  <a:ext uri="{FF2B5EF4-FFF2-40B4-BE49-F238E27FC236}">
                    <a16:creationId xmlns:a16="http://schemas.microsoft.com/office/drawing/2014/main" id="{47B106C6-D41C-7644-9615-58568FAA6F5E}"/>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2" name="Rectangle 10">
                <a:extLst>
                  <a:ext uri="{FF2B5EF4-FFF2-40B4-BE49-F238E27FC236}">
                    <a16:creationId xmlns:a16="http://schemas.microsoft.com/office/drawing/2014/main" id="{7E867414-B923-424D-9089-6390A64B6CAD}"/>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3" name="Rectangle 11">
                <a:extLst>
                  <a:ext uri="{FF2B5EF4-FFF2-40B4-BE49-F238E27FC236}">
                    <a16:creationId xmlns:a16="http://schemas.microsoft.com/office/drawing/2014/main" id="{D58862AA-10AF-5448-937C-294DD5ECA9BF}"/>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4" name="Rectangle 12">
                <a:extLst>
                  <a:ext uri="{FF2B5EF4-FFF2-40B4-BE49-F238E27FC236}">
                    <a16:creationId xmlns:a16="http://schemas.microsoft.com/office/drawing/2014/main" id="{8606D3B8-A4FB-E341-870F-B8731349885C}"/>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5" name="Rectangle 13">
                <a:extLst>
                  <a:ext uri="{FF2B5EF4-FFF2-40B4-BE49-F238E27FC236}">
                    <a16:creationId xmlns:a16="http://schemas.microsoft.com/office/drawing/2014/main" id="{3D7B20EC-973C-144C-BB1B-E6014D4E469B}"/>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6" name="Rectangle 14">
                <a:extLst>
                  <a:ext uri="{FF2B5EF4-FFF2-40B4-BE49-F238E27FC236}">
                    <a16:creationId xmlns:a16="http://schemas.microsoft.com/office/drawing/2014/main" id="{A428FA93-8A9B-0E4D-85CE-236E7C640E30}"/>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7" name="Rectangle 15">
                <a:extLst>
                  <a:ext uri="{FF2B5EF4-FFF2-40B4-BE49-F238E27FC236}">
                    <a16:creationId xmlns:a16="http://schemas.microsoft.com/office/drawing/2014/main" id="{BA2BF5BA-A450-984C-B201-1FFB85DBFFF0}"/>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grpSp>
      </p:grpSp>
      <p:sp>
        <p:nvSpPr>
          <p:cNvPr id="1996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l-GR"/>
              <a:t>Click to edit Master title style</a:t>
            </a:r>
          </a:p>
        </p:txBody>
      </p:sp>
      <p:sp>
        <p:nvSpPr>
          <p:cNvPr id="1997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l-GR"/>
              <a:t>Click to edit Master subtitle style</a:t>
            </a:r>
          </a:p>
        </p:txBody>
      </p:sp>
      <p:sp>
        <p:nvSpPr>
          <p:cNvPr id="18" name="Rectangle 16">
            <a:extLst>
              <a:ext uri="{FF2B5EF4-FFF2-40B4-BE49-F238E27FC236}">
                <a16:creationId xmlns:a16="http://schemas.microsoft.com/office/drawing/2014/main" id="{D9165FF6-3CF1-A744-9BF1-6B91C0DC200D}"/>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l-GR"/>
          </a:p>
        </p:txBody>
      </p:sp>
      <p:sp>
        <p:nvSpPr>
          <p:cNvPr id="19" name="Rectangle 17">
            <a:extLst>
              <a:ext uri="{FF2B5EF4-FFF2-40B4-BE49-F238E27FC236}">
                <a16:creationId xmlns:a16="http://schemas.microsoft.com/office/drawing/2014/main" id="{8B86E0FD-7B36-1A4C-ACA6-3CAD6B1C5145}"/>
              </a:ext>
            </a:extLst>
          </p:cNvPr>
          <p:cNvSpPr>
            <a:spLocks noGrp="1" noChangeArrowheads="1"/>
          </p:cNvSpPr>
          <p:nvPr>
            <p:ph type="ftr" sz="quarter" idx="11"/>
          </p:nvPr>
        </p:nvSpPr>
        <p:spPr/>
        <p:txBody>
          <a:bodyPr/>
          <a:lstStyle>
            <a:lvl1pPr>
              <a:defRPr/>
            </a:lvl1pPr>
          </a:lstStyle>
          <a:p>
            <a:pPr>
              <a:defRPr/>
            </a:pPr>
            <a:endParaRPr lang="el-GR"/>
          </a:p>
        </p:txBody>
      </p:sp>
      <p:sp>
        <p:nvSpPr>
          <p:cNvPr id="20" name="Rectangle 18">
            <a:extLst>
              <a:ext uri="{FF2B5EF4-FFF2-40B4-BE49-F238E27FC236}">
                <a16:creationId xmlns:a16="http://schemas.microsoft.com/office/drawing/2014/main" id="{2DBBA9F6-A6B5-6942-9780-80AB7D472C5F}"/>
              </a:ext>
            </a:extLst>
          </p:cNvPr>
          <p:cNvSpPr>
            <a:spLocks noGrp="1" noChangeArrowheads="1"/>
          </p:cNvSpPr>
          <p:nvPr>
            <p:ph type="sldNum" sz="quarter" idx="12"/>
          </p:nvPr>
        </p:nvSpPr>
        <p:spPr/>
        <p:txBody>
          <a:bodyPr/>
          <a:lstStyle>
            <a:lvl1pPr>
              <a:defRPr/>
            </a:lvl1pPr>
          </a:lstStyle>
          <a:p>
            <a:pPr>
              <a:defRPr/>
            </a:pPr>
            <a:fld id="{EFA11CE2-593A-6549-9B8C-29350C49D8F7}" type="slidenum">
              <a:rPr lang="el-GR" altLang="el-GR"/>
              <a:pPr>
                <a:defRPr/>
              </a:pPr>
              <a:t>‹#›</a:t>
            </a:fld>
            <a:endParaRPr lang="el-GR" altLang="el-GR"/>
          </a:p>
        </p:txBody>
      </p:sp>
    </p:spTree>
    <p:extLst>
      <p:ext uri="{BB962C8B-B14F-4D97-AF65-F5344CB8AC3E}">
        <p14:creationId xmlns:p14="http://schemas.microsoft.com/office/powerpoint/2010/main" val="307887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B30FC26C-412F-A941-B2E8-CCB25152FE63}"/>
              </a:ext>
            </a:extLst>
          </p:cNvPr>
          <p:cNvSpPr>
            <a:spLocks noGrp="1" noChangeArrowheads="1"/>
          </p:cNvSpPr>
          <p:nvPr>
            <p:ph type="ftr" sz="quarter" idx="10"/>
          </p:nvPr>
        </p:nvSpPr>
        <p:spPr>
          <a:ln/>
        </p:spPr>
        <p:txBody>
          <a:bodyPr/>
          <a:lstStyle>
            <a:lvl1pPr>
              <a:defRPr/>
            </a:lvl1pPr>
          </a:lstStyle>
          <a:p>
            <a:pPr>
              <a:defRPr/>
            </a:pPr>
            <a:endParaRPr lang="el-GR"/>
          </a:p>
        </p:txBody>
      </p:sp>
      <p:sp>
        <p:nvSpPr>
          <p:cNvPr id="5" name="Rectangle 3">
            <a:extLst>
              <a:ext uri="{FF2B5EF4-FFF2-40B4-BE49-F238E27FC236}">
                <a16:creationId xmlns:a16="http://schemas.microsoft.com/office/drawing/2014/main" id="{0E289326-0C65-AE42-98EE-D84DCC4C5944}"/>
              </a:ext>
            </a:extLst>
          </p:cNvPr>
          <p:cNvSpPr>
            <a:spLocks noGrp="1" noChangeArrowheads="1"/>
          </p:cNvSpPr>
          <p:nvPr>
            <p:ph type="sldNum" sz="quarter" idx="11"/>
          </p:nvPr>
        </p:nvSpPr>
        <p:spPr>
          <a:ln/>
        </p:spPr>
        <p:txBody>
          <a:bodyPr/>
          <a:lstStyle>
            <a:lvl1pPr>
              <a:defRPr/>
            </a:lvl1pPr>
          </a:lstStyle>
          <a:p>
            <a:pPr>
              <a:defRPr/>
            </a:pPr>
            <a:fld id="{0C4046E6-4D57-E24F-BC3A-16ED67367AC7}" type="slidenum">
              <a:rPr lang="el-GR" altLang="el-GR"/>
              <a:pPr>
                <a:defRPr/>
              </a:pPr>
              <a:t>‹#›</a:t>
            </a:fld>
            <a:endParaRPr lang="el-GR" altLang="el-GR"/>
          </a:p>
        </p:txBody>
      </p:sp>
      <p:sp>
        <p:nvSpPr>
          <p:cNvPr id="6" name="Rectangle 16">
            <a:extLst>
              <a:ext uri="{FF2B5EF4-FFF2-40B4-BE49-F238E27FC236}">
                <a16:creationId xmlns:a16="http://schemas.microsoft.com/office/drawing/2014/main" id="{68A8FE23-AF08-124D-8A6D-8E86B8F9D379}"/>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02320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1629A8BC-E384-6B44-8A0A-8702EB2E61EF}"/>
              </a:ext>
            </a:extLst>
          </p:cNvPr>
          <p:cNvSpPr>
            <a:spLocks noGrp="1" noChangeArrowheads="1"/>
          </p:cNvSpPr>
          <p:nvPr>
            <p:ph type="ftr" sz="quarter" idx="10"/>
          </p:nvPr>
        </p:nvSpPr>
        <p:spPr>
          <a:ln/>
        </p:spPr>
        <p:txBody>
          <a:bodyPr/>
          <a:lstStyle>
            <a:lvl1pPr>
              <a:defRPr/>
            </a:lvl1pPr>
          </a:lstStyle>
          <a:p>
            <a:pPr>
              <a:defRPr/>
            </a:pPr>
            <a:endParaRPr lang="el-GR"/>
          </a:p>
        </p:txBody>
      </p:sp>
      <p:sp>
        <p:nvSpPr>
          <p:cNvPr id="5" name="Rectangle 3">
            <a:extLst>
              <a:ext uri="{FF2B5EF4-FFF2-40B4-BE49-F238E27FC236}">
                <a16:creationId xmlns:a16="http://schemas.microsoft.com/office/drawing/2014/main" id="{994C11B8-143D-9A41-924F-5A50FD3CFF6D}"/>
              </a:ext>
            </a:extLst>
          </p:cNvPr>
          <p:cNvSpPr>
            <a:spLocks noGrp="1" noChangeArrowheads="1"/>
          </p:cNvSpPr>
          <p:nvPr>
            <p:ph type="sldNum" sz="quarter" idx="11"/>
          </p:nvPr>
        </p:nvSpPr>
        <p:spPr>
          <a:ln/>
        </p:spPr>
        <p:txBody>
          <a:bodyPr/>
          <a:lstStyle>
            <a:lvl1pPr>
              <a:defRPr/>
            </a:lvl1pPr>
          </a:lstStyle>
          <a:p>
            <a:pPr>
              <a:defRPr/>
            </a:pPr>
            <a:fld id="{2301C0A5-07EE-6C4B-97D8-CEF56474B88B}" type="slidenum">
              <a:rPr lang="el-GR" altLang="el-GR"/>
              <a:pPr>
                <a:defRPr/>
              </a:pPr>
              <a:t>‹#›</a:t>
            </a:fld>
            <a:endParaRPr lang="el-GR" altLang="el-GR"/>
          </a:p>
        </p:txBody>
      </p:sp>
      <p:sp>
        <p:nvSpPr>
          <p:cNvPr id="6" name="Rectangle 16">
            <a:extLst>
              <a:ext uri="{FF2B5EF4-FFF2-40B4-BE49-F238E27FC236}">
                <a16:creationId xmlns:a16="http://schemas.microsoft.com/office/drawing/2014/main" id="{4FC180DC-3233-D049-A224-772C96DEAAC0}"/>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98503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7704" y="504517"/>
            <a:ext cx="7768590" cy="677108"/>
          </a:xfrm>
          <a:prstGeom prst="rect">
            <a:avLst/>
          </a:prstGeom>
        </p:spPr>
        <p:txBody>
          <a:bodyPr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lIns="0" tIns="0" rIns="0" bIns="0">
            <a:spAutoFit/>
          </a:bodyPr>
          <a:lstStyle>
            <a:lvl1pPr>
              <a:defRPr/>
            </a:lvl1pPr>
          </a:lstStyle>
          <a:p>
            <a:endParaRPr/>
          </a:p>
        </p:txBody>
      </p:sp>
      <p:sp>
        <p:nvSpPr>
          <p:cNvPr id="4" name="Holder 4">
            <a:extLst>
              <a:ext uri="{FF2B5EF4-FFF2-40B4-BE49-F238E27FC236}">
                <a16:creationId xmlns:a16="http://schemas.microsoft.com/office/drawing/2014/main" id="{CB4F9DCA-E65D-5B46-94DC-E51814B22324}"/>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5" name="Holder 5">
            <a:extLst>
              <a:ext uri="{FF2B5EF4-FFF2-40B4-BE49-F238E27FC236}">
                <a16:creationId xmlns:a16="http://schemas.microsoft.com/office/drawing/2014/main" id="{E4C83256-4ABB-144B-B6BE-F1DD72DC8716}"/>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8960859A-99C8-7447-A3D8-A979CC7AD733}" type="datetimeFigureOut">
              <a:rPr lang="en-US"/>
              <a:pPr>
                <a:defRPr/>
              </a:pPr>
              <a:t>5/27/19</a:t>
            </a:fld>
            <a:endParaRPr lang="en-US"/>
          </a:p>
        </p:txBody>
      </p:sp>
      <p:sp>
        <p:nvSpPr>
          <p:cNvPr id="6" name="Holder 6">
            <a:extLst>
              <a:ext uri="{FF2B5EF4-FFF2-40B4-BE49-F238E27FC236}">
                <a16:creationId xmlns:a16="http://schemas.microsoft.com/office/drawing/2014/main" id="{856A82BC-5001-FC40-A787-CEF26034BEC1}"/>
              </a:ext>
            </a:extLst>
          </p:cNvPr>
          <p:cNvSpPr>
            <a:spLocks noGrp="1"/>
          </p:cNvSpPr>
          <p:nvPr>
            <p:ph type="sldNum" sz="quarter" idx="12"/>
          </p:nvPr>
        </p:nvSpPr>
        <p:spPr/>
        <p:txBody>
          <a:bodyPr lIns="0" tIns="0" rIns="0" bIns="0"/>
          <a:lstStyle>
            <a:lvl1pPr marL="19050">
              <a:lnSpc>
                <a:spcPts val="1065"/>
              </a:lnSpc>
              <a:defRPr sz="1050" b="0" i="0">
                <a:solidFill>
                  <a:srgbClr val="898989"/>
                </a:solidFill>
                <a:latin typeface="Consolas"/>
                <a:cs typeface="Consolas"/>
              </a:defRPr>
            </a:lvl1pPr>
          </a:lstStyle>
          <a:p>
            <a:pPr>
              <a:defRPr/>
            </a:pPr>
            <a:fld id="{E2DFCADC-A2B6-3941-8DDE-903CBB09DE93}" type="slidenum">
              <a:rPr lang="el-GR"/>
              <a:pPr>
                <a:defRPr/>
              </a:pPr>
              <a:t>‹#›</a:t>
            </a:fld>
            <a:endParaRPr lang="el-GR" dirty="0"/>
          </a:p>
        </p:txBody>
      </p:sp>
    </p:spTree>
    <p:extLst>
      <p:ext uri="{BB962C8B-B14F-4D97-AF65-F5344CB8AC3E}">
        <p14:creationId xmlns:p14="http://schemas.microsoft.com/office/powerpoint/2010/main" val="291115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
            <a:extLst>
              <a:ext uri="{FF2B5EF4-FFF2-40B4-BE49-F238E27FC236}">
                <a16:creationId xmlns:a16="http://schemas.microsoft.com/office/drawing/2014/main" id="{4C981ECD-9742-DF43-95F5-02ABD0CFBB4C}"/>
              </a:ext>
            </a:extLst>
          </p:cNvPr>
          <p:cNvSpPr>
            <a:spLocks noGrp="1" noChangeArrowheads="1"/>
          </p:cNvSpPr>
          <p:nvPr>
            <p:ph type="ftr" sz="quarter" idx="10"/>
          </p:nvPr>
        </p:nvSpPr>
        <p:spPr>
          <a:ln/>
        </p:spPr>
        <p:txBody>
          <a:bodyPr/>
          <a:lstStyle>
            <a:lvl1pPr>
              <a:defRPr/>
            </a:lvl1pPr>
          </a:lstStyle>
          <a:p>
            <a:pPr>
              <a:defRPr/>
            </a:pPr>
            <a:endParaRPr lang="el-GR"/>
          </a:p>
        </p:txBody>
      </p:sp>
      <p:sp>
        <p:nvSpPr>
          <p:cNvPr id="5" name="Rectangle 3">
            <a:extLst>
              <a:ext uri="{FF2B5EF4-FFF2-40B4-BE49-F238E27FC236}">
                <a16:creationId xmlns:a16="http://schemas.microsoft.com/office/drawing/2014/main" id="{61368610-953B-3A42-B852-9D3C30D64CF5}"/>
              </a:ext>
            </a:extLst>
          </p:cNvPr>
          <p:cNvSpPr>
            <a:spLocks noGrp="1" noChangeArrowheads="1"/>
          </p:cNvSpPr>
          <p:nvPr>
            <p:ph type="sldNum" sz="quarter" idx="11"/>
          </p:nvPr>
        </p:nvSpPr>
        <p:spPr>
          <a:ln/>
        </p:spPr>
        <p:txBody>
          <a:bodyPr/>
          <a:lstStyle>
            <a:lvl1pPr>
              <a:defRPr/>
            </a:lvl1pPr>
          </a:lstStyle>
          <a:p>
            <a:pPr>
              <a:defRPr/>
            </a:pPr>
            <a:fld id="{CEC704CA-A2F5-B645-AA6A-0CF8B4A70137}" type="slidenum">
              <a:rPr lang="el-GR" altLang="el-GR"/>
              <a:pPr>
                <a:defRPr/>
              </a:pPr>
              <a:t>‹#›</a:t>
            </a:fld>
            <a:endParaRPr lang="el-GR" altLang="el-GR"/>
          </a:p>
        </p:txBody>
      </p:sp>
      <p:sp>
        <p:nvSpPr>
          <p:cNvPr id="6" name="Rectangle 16">
            <a:extLst>
              <a:ext uri="{FF2B5EF4-FFF2-40B4-BE49-F238E27FC236}">
                <a16:creationId xmlns:a16="http://schemas.microsoft.com/office/drawing/2014/main" id="{3D9AB12B-F9E5-7445-8B1E-8856E2E7FCD7}"/>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09525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1B70A4D7-CE23-534E-AADC-C5712329D4B7}"/>
              </a:ext>
            </a:extLst>
          </p:cNvPr>
          <p:cNvSpPr>
            <a:spLocks noGrp="1" noChangeArrowheads="1"/>
          </p:cNvSpPr>
          <p:nvPr>
            <p:ph type="ftr" sz="quarter" idx="10"/>
          </p:nvPr>
        </p:nvSpPr>
        <p:spPr>
          <a:ln/>
        </p:spPr>
        <p:txBody>
          <a:bodyPr/>
          <a:lstStyle>
            <a:lvl1pPr>
              <a:defRPr/>
            </a:lvl1pPr>
          </a:lstStyle>
          <a:p>
            <a:pPr>
              <a:defRPr/>
            </a:pPr>
            <a:endParaRPr lang="el-GR"/>
          </a:p>
        </p:txBody>
      </p:sp>
      <p:sp>
        <p:nvSpPr>
          <p:cNvPr id="5" name="Rectangle 3">
            <a:extLst>
              <a:ext uri="{FF2B5EF4-FFF2-40B4-BE49-F238E27FC236}">
                <a16:creationId xmlns:a16="http://schemas.microsoft.com/office/drawing/2014/main" id="{4EB37D5D-D9B9-AB4E-A547-7A9E076B315E}"/>
              </a:ext>
            </a:extLst>
          </p:cNvPr>
          <p:cNvSpPr>
            <a:spLocks noGrp="1" noChangeArrowheads="1"/>
          </p:cNvSpPr>
          <p:nvPr>
            <p:ph type="sldNum" sz="quarter" idx="11"/>
          </p:nvPr>
        </p:nvSpPr>
        <p:spPr>
          <a:ln/>
        </p:spPr>
        <p:txBody>
          <a:bodyPr/>
          <a:lstStyle>
            <a:lvl1pPr>
              <a:defRPr/>
            </a:lvl1pPr>
          </a:lstStyle>
          <a:p>
            <a:pPr>
              <a:defRPr/>
            </a:pPr>
            <a:fld id="{C7929021-8D10-4647-8D70-A209D60E8387}" type="slidenum">
              <a:rPr lang="el-GR" altLang="el-GR"/>
              <a:pPr>
                <a:defRPr/>
              </a:pPr>
              <a:t>‹#›</a:t>
            </a:fld>
            <a:endParaRPr lang="el-GR" altLang="el-GR"/>
          </a:p>
        </p:txBody>
      </p:sp>
      <p:sp>
        <p:nvSpPr>
          <p:cNvPr id="6" name="Rectangle 16">
            <a:extLst>
              <a:ext uri="{FF2B5EF4-FFF2-40B4-BE49-F238E27FC236}">
                <a16:creationId xmlns:a16="http://schemas.microsoft.com/office/drawing/2014/main" id="{DFFA92AD-226B-4C47-81DB-3A786D6CEE7E}"/>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14062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2">
            <a:extLst>
              <a:ext uri="{FF2B5EF4-FFF2-40B4-BE49-F238E27FC236}">
                <a16:creationId xmlns:a16="http://schemas.microsoft.com/office/drawing/2014/main" id="{FE09E5A9-2CBC-D34B-96EF-7FD7FDE60717}"/>
              </a:ext>
            </a:extLst>
          </p:cNvPr>
          <p:cNvSpPr>
            <a:spLocks noGrp="1" noChangeArrowheads="1"/>
          </p:cNvSpPr>
          <p:nvPr>
            <p:ph type="ftr" sz="quarter" idx="10"/>
          </p:nvPr>
        </p:nvSpPr>
        <p:spPr>
          <a:ln/>
        </p:spPr>
        <p:txBody>
          <a:bodyPr/>
          <a:lstStyle>
            <a:lvl1pPr>
              <a:defRPr/>
            </a:lvl1pPr>
          </a:lstStyle>
          <a:p>
            <a:pPr>
              <a:defRPr/>
            </a:pPr>
            <a:endParaRPr lang="el-GR"/>
          </a:p>
        </p:txBody>
      </p:sp>
      <p:sp>
        <p:nvSpPr>
          <p:cNvPr id="6" name="Rectangle 3">
            <a:extLst>
              <a:ext uri="{FF2B5EF4-FFF2-40B4-BE49-F238E27FC236}">
                <a16:creationId xmlns:a16="http://schemas.microsoft.com/office/drawing/2014/main" id="{6DF517F1-3AC2-BF42-8484-70B64AC3C920}"/>
              </a:ext>
            </a:extLst>
          </p:cNvPr>
          <p:cNvSpPr>
            <a:spLocks noGrp="1" noChangeArrowheads="1"/>
          </p:cNvSpPr>
          <p:nvPr>
            <p:ph type="sldNum" sz="quarter" idx="11"/>
          </p:nvPr>
        </p:nvSpPr>
        <p:spPr>
          <a:ln/>
        </p:spPr>
        <p:txBody>
          <a:bodyPr/>
          <a:lstStyle>
            <a:lvl1pPr>
              <a:defRPr/>
            </a:lvl1pPr>
          </a:lstStyle>
          <a:p>
            <a:pPr>
              <a:defRPr/>
            </a:pPr>
            <a:fld id="{D8C040DC-B78F-B84E-ACF6-5ECE57834183}" type="slidenum">
              <a:rPr lang="el-GR" altLang="el-GR"/>
              <a:pPr>
                <a:defRPr/>
              </a:pPr>
              <a:t>‹#›</a:t>
            </a:fld>
            <a:endParaRPr lang="el-GR" altLang="el-GR"/>
          </a:p>
        </p:txBody>
      </p:sp>
      <p:sp>
        <p:nvSpPr>
          <p:cNvPr id="7" name="Rectangle 16">
            <a:extLst>
              <a:ext uri="{FF2B5EF4-FFF2-40B4-BE49-F238E27FC236}">
                <a16:creationId xmlns:a16="http://schemas.microsoft.com/office/drawing/2014/main" id="{E4CFB41E-C553-AA4F-BC15-64432B0A30B9}"/>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0824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2">
            <a:extLst>
              <a:ext uri="{FF2B5EF4-FFF2-40B4-BE49-F238E27FC236}">
                <a16:creationId xmlns:a16="http://schemas.microsoft.com/office/drawing/2014/main" id="{659E4E37-03A3-4647-8EA7-189FC35B1AED}"/>
              </a:ext>
            </a:extLst>
          </p:cNvPr>
          <p:cNvSpPr>
            <a:spLocks noGrp="1" noChangeArrowheads="1"/>
          </p:cNvSpPr>
          <p:nvPr>
            <p:ph type="ftr" sz="quarter" idx="10"/>
          </p:nvPr>
        </p:nvSpPr>
        <p:spPr>
          <a:ln/>
        </p:spPr>
        <p:txBody>
          <a:bodyPr/>
          <a:lstStyle>
            <a:lvl1pPr>
              <a:defRPr/>
            </a:lvl1pPr>
          </a:lstStyle>
          <a:p>
            <a:pPr>
              <a:defRPr/>
            </a:pPr>
            <a:endParaRPr lang="el-GR"/>
          </a:p>
        </p:txBody>
      </p:sp>
      <p:sp>
        <p:nvSpPr>
          <p:cNvPr id="8" name="Rectangle 3">
            <a:extLst>
              <a:ext uri="{FF2B5EF4-FFF2-40B4-BE49-F238E27FC236}">
                <a16:creationId xmlns:a16="http://schemas.microsoft.com/office/drawing/2014/main" id="{B003FE48-B051-774B-AC85-A6A21734035E}"/>
              </a:ext>
            </a:extLst>
          </p:cNvPr>
          <p:cNvSpPr>
            <a:spLocks noGrp="1" noChangeArrowheads="1"/>
          </p:cNvSpPr>
          <p:nvPr>
            <p:ph type="sldNum" sz="quarter" idx="11"/>
          </p:nvPr>
        </p:nvSpPr>
        <p:spPr>
          <a:ln/>
        </p:spPr>
        <p:txBody>
          <a:bodyPr/>
          <a:lstStyle>
            <a:lvl1pPr>
              <a:defRPr/>
            </a:lvl1pPr>
          </a:lstStyle>
          <a:p>
            <a:pPr>
              <a:defRPr/>
            </a:pPr>
            <a:fld id="{474A15AB-C10A-364D-8BC1-EC9A24C472E0}" type="slidenum">
              <a:rPr lang="el-GR" altLang="el-GR"/>
              <a:pPr>
                <a:defRPr/>
              </a:pPr>
              <a:t>‹#›</a:t>
            </a:fld>
            <a:endParaRPr lang="el-GR" altLang="el-GR"/>
          </a:p>
        </p:txBody>
      </p:sp>
      <p:sp>
        <p:nvSpPr>
          <p:cNvPr id="9" name="Rectangle 16">
            <a:extLst>
              <a:ext uri="{FF2B5EF4-FFF2-40B4-BE49-F238E27FC236}">
                <a16:creationId xmlns:a16="http://schemas.microsoft.com/office/drawing/2014/main" id="{C269F68C-EB3C-8445-A03A-0F5D3E2091B8}"/>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26703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2">
            <a:extLst>
              <a:ext uri="{FF2B5EF4-FFF2-40B4-BE49-F238E27FC236}">
                <a16:creationId xmlns:a16="http://schemas.microsoft.com/office/drawing/2014/main" id="{A862D665-D50A-5B47-ADDC-A949B1020F84}"/>
              </a:ext>
            </a:extLst>
          </p:cNvPr>
          <p:cNvSpPr>
            <a:spLocks noGrp="1" noChangeArrowheads="1"/>
          </p:cNvSpPr>
          <p:nvPr>
            <p:ph type="ftr" sz="quarter" idx="10"/>
          </p:nvPr>
        </p:nvSpPr>
        <p:spPr>
          <a:ln/>
        </p:spPr>
        <p:txBody>
          <a:bodyPr/>
          <a:lstStyle>
            <a:lvl1pPr>
              <a:defRPr/>
            </a:lvl1pPr>
          </a:lstStyle>
          <a:p>
            <a:pPr>
              <a:defRPr/>
            </a:pPr>
            <a:endParaRPr lang="el-GR"/>
          </a:p>
        </p:txBody>
      </p:sp>
      <p:sp>
        <p:nvSpPr>
          <p:cNvPr id="4" name="Rectangle 3">
            <a:extLst>
              <a:ext uri="{FF2B5EF4-FFF2-40B4-BE49-F238E27FC236}">
                <a16:creationId xmlns:a16="http://schemas.microsoft.com/office/drawing/2014/main" id="{127A6060-6C10-0C4C-97B5-5BB82616D484}"/>
              </a:ext>
            </a:extLst>
          </p:cNvPr>
          <p:cNvSpPr>
            <a:spLocks noGrp="1" noChangeArrowheads="1"/>
          </p:cNvSpPr>
          <p:nvPr>
            <p:ph type="sldNum" sz="quarter" idx="11"/>
          </p:nvPr>
        </p:nvSpPr>
        <p:spPr>
          <a:ln/>
        </p:spPr>
        <p:txBody>
          <a:bodyPr/>
          <a:lstStyle>
            <a:lvl1pPr>
              <a:defRPr/>
            </a:lvl1pPr>
          </a:lstStyle>
          <a:p>
            <a:pPr>
              <a:defRPr/>
            </a:pPr>
            <a:fld id="{8500BB81-C88E-4542-9EA9-31743471F926}" type="slidenum">
              <a:rPr lang="el-GR" altLang="el-GR"/>
              <a:pPr>
                <a:defRPr/>
              </a:pPr>
              <a:t>‹#›</a:t>
            </a:fld>
            <a:endParaRPr lang="el-GR" altLang="el-GR"/>
          </a:p>
        </p:txBody>
      </p:sp>
      <p:sp>
        <p:nvSpPr>
          <p:cNvPr id="5" name="Rectangle 16">
            <a:extLst>
              <a:ext uri="{FF2B5EF4-FFF2-40B4-BE49-F238E27FC236}">
                <a16:creationId xmlns:a16="http://schemas.microsoft.com/office/drawing/2014/main" id="{540B30EC-354A-A140-A5FD-8A9FDF9D4FC3}"/>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87839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5F11E6-1132-CB49-A035-730D6EFF45B0}"/>
              </a:ext>
            </a:extLst>
          </p:cNvPr>
          <p:cNvSpPr>
            <a:spLocks noGrp="1" noChangeArrowheads="1"/>
          </p:cNvSpPr>
          <p:nvPr>
            <p:ph type="ftr" sz="quarter" idx="10"/>
          </p:nvPr>
        </p:nvSpPr>
        <p:spPr>
          <a:ln/>
        </p:spPr>
        <p:txBody>
          <a:bodyPr/>
          <a:lstStyle>
            <a:lvl1pPr>
              <a:defRPr/>
            </a:lvl1pPr>
          </a:lstStyle>
          <a:p>
            <a:pPr>
              <a:defRPr/>
            </a:pPr>
            <a:endParaRPr lang="el-GR"/>
          </a:p>
        </p:txBody>
      </p:sp>
      <p:sp>
        <p:nvSpPr>
          <p:cNvPr id="3" name="Rectangle 3">
            <a:extLst>
              <a:ext uri="{FF2B5EF4-FFF2-40B4-BE49-F238E27FC236}">
                <a16:creationId xmlns:a16="http://schemas.microsoft.com/office/drawing/2014/main" id="{60F5E3FF-E8B1-BB42-BEFA-A639DC67E6A7}"/>
              </a:ext>
            </a:extLst>
          </p:cNvPr>
          <p:cNvSpPr>
            <a:spLocks noGrp="1" noChangeArrowheads="1"/>
          </p:cNvSpPr>
          <p:nvPr>
            <p:ph type="sldNum" sz="quarter" idx="11"/>
          </p:nvPr>
        </p:nvSpPr>
        <p:spPr>
          <a:ln/>
        </p:spPr>
        <p:txBody>
          <a:bodyPr/>
          <a:lstStyle>
            <a:lvl1pPr>
              <a:defRPr/>
            </a:lvl1pPr>
          </a:lstStyle>
          <a:p>
            <a:pPr>
              <a:defRPr/>
            </a:pPr>
            <a:fld id="{E2D32591-073E-5946-9826-E9ADD2715425}" type="slidenum">
              <a:rPr lang="el-GR" altLang="el-GR"/>
              <a:pPr>
                <a:defRPr/>
              </a:pPr>
              <a:t>‹#›</a:t>
            </a:fld>
            <a:endParaRPr lang="el-GR" altLang="el-GR"/>
          </a:p>
        </p:txBody>
      </p:sp>
      <p:sp>
        <p:nvSpPr>
          <p:cNvPr id="4" name="Rectangle 16">
            <a:extLst>
              <a:ext uri="{FF2B5EF4-FFF2-40B4-BE49-F238E27FC236}">
                <a16:creationId xmlns:a16="http://schemas.microsoft.com/office/drawing/2014/main" id="{8B703EA7-5D0D-A147-9EAE-1688BC19A537}"/>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415821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5562372-31FF-8040-83E8-D255CCBDD99B}"/>
              </a:ext>
            </a:extLst>
          </p:cNvPr>
          <p:cNvSpPr>
            <a:spLocks noGrp="1" noChangeArrowheads="1"/>
          </p:cNvSpPr>
          <p:nvPr>
            <p:ph type="ftr" sz="quarter" idx="10"/>
          </p:nvPr>
        </p:nvSpPr>
        <p:spPr>
          <a:ln/>
        </p:spPr>
        <p:txBody>
          <a:bodyPr/>
          <a:lstStyle>
            <a:lvl1pPr>
              <a:defRPr/>
            </a:lvl1pPr>
          </a:lstStyle>
          <a:p>
            <a:pPr>
              <a:defRPr/>
            </a:pPr>
            <a:endParaRPr lang="el-GR"/>
          </a:p>
        </p:txBody>
      </p:sp>
      <p:sp>
        <p:nvSpPr>
          <p:cNvPr id="6" name="Rectangle 3">
            <a:extLst>
              <a:ext uri="{FF2B5EF4-FFF2-40B4-BE49-F238E27FC236}">
                <a16:creationId xmlns:a16="http://schemas.microsoft.com/office/drawing/2014/main" id="{43099E8F-C9A8-7F40-B5E1-A6553696ACB3}"/>
              </a:ext>
            </a:extLst>
          </p:cNvPr>
          <p:cNvSpPr>
            <a:spLocks noGrp="1" noChangeArrowheads="1"/>
          </p:cNvSpPr>
          <p:nvPr>
            <p:ph type="sldNum" sz="quarter" idx="11"/>
          </p:nvPr>
        </p:nvSpPr>
        <p:spPr>
          <a:ln/>
        </p:spPr>
        <p:txBody>
          <a:bodyPr/>
          <a:lstStyle>
            <a:lvl1pPr>
              <a:defRPr/>
            </a:lvl1pPr>
          </a:lstStyle>
          <a:p>
            <a:pPr>
              <a:defRPr/>
            </a:pPr>
            <a:fld id="{E0A90296-1423-AB41-911F-B425EB6F4EC7}" type="slidenum">
              <a:rPr lang="el-GR" altLang="el-GR"/>
              <a:pPr>
                <a:defRPr/>
              </a:pPr>
              <a:t>‹#›</a:t>
            </a:fld>
            <a:endParaRPr lang="el-GR" altLang="el-GR"/>
          </a:p>
        </p:txBody>
      </p:sp>
      <p:sp>
        <p:nvSpPr>
          <p:cNvPr id="7" name="Rectangle 16">
            <a:extLst>
              <a:ext uri="{FF2B5EF4-FFF2-40B4-BE49-F238E27FC236}">
                <a16:creationId xmlns:a16="http://schemas.microsoft.com/office/drawing/2014/main" id="{7259ADA3-7BE7-C240-8144-9FCDEA4A43E6}"/>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4130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A17DFE9-B903-9D47-8D53-3DE487604475}"/>
              </a:ext>
            </a:extLst>
          </p:cNvPr>
          <p:cNvSpPr>
            <a:spLocks noGrp="1" noChangeArrowheads="1"/>
          </p:cNvSpPr>
          <p:nvPr>
            <p:ph type="ftr" sz="quarter" idx="10"/>
          </p:nvPr>
        </p:nvSpPr>
        <p:spPr>
          <a:ln/>
        </p:spPr>
        <p:txBody>
          <a:bodyPr/>
          <a:lstStyle>
            <a:lvl1pPr>
              <a:defRPr/>
            </a:lvl1pPr>
          </a:lstStyle>
          <a:p>
            <a:pPr>
              <a:defRPr/>
            </a:pPr>
            <a:endParaRPr lang="el-GR"/>
          </a:p>
        </p:txBody>
      </p:sp>
      <p:sp>
        <p:nvSpPr>
          <p:cNvPr id="6" name="Rectangle 3">
            <a:extLst>
              <a:ext uri="{FF2B5EF4-FFF2-40B4-BE49-F238E27FC236}">
                <a16:creationId xmlns:a16="http://schemas.microsoft.com/office/drawing/2014/main" id="{DA299A1A-D3D9-5143-AD52-082055097110}"/>
              </a:ext>
            </a:extLst>
          </p:cNvPr>
          <p:cNvSpPr>
            <a:spLocks noGrp="1" noChangeArrowheads="1"/>
          </p:cNvSpPr>
          <p:nvPr>
            <p:ph type="sldNum" sz="quarter" idx="11"/>
          </p:nvPr>
        </p:nvSpPr>
        <p:spPr>
          <a:ln/>
        </p:spPr>
        <p:txBody>
          <a:bodyPr/>
          <a:lstStyle>
            <a:lvl1pPr>
              <a:defRPr/>
            </a:lvl1pPr>
          </a:lstStyle>
          <a:p>
            <a:pPr>
              <a:defRPr/>
            </a:pPr>
            <a:fld id="{AE33396E-7BBC-F945-8356-E9EA7781D078}" type="slidenum">
              <a:rPr lang="el-GR" altLang="el-GR"/>
              <a:pPr>
                <a:defRPr/>
              </a:pPr>
              <a:t>‹#›</a:t>
            </a:fld>
            <a:endParaRPr lang="el-GR" altLang="el-GR"/>
          </a:p>
        </p:txBody>
      </p:sp>
      <p:sp>
        <p:nvSpPr>
          <p:cNvPr id="7" name="Rectangle 16">
            <a:extLst>
              <a:ext uri="{FF2B5EF4-FFF2-40B4-BE49-F238E27FC236}">
                <a16:creationId xmlns:a16="http://schemas.microsoft.com/office/drawing/2014/main" id="{EC6B768F-6FD4-934A-A20C-2A807B36D8E1}"/>
              </a:ext>
            </a:extLst>
          </p:cNvPr>
          <p:cNvSpPr>
            <a:spLocks noGrp="1" noChangeArrowheads="1"/>
          </p:cNvSpPr>
          <p:nvPr>
            <p:ph type="dt" sz="half"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56857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338729F0-631D-4F6B-85C1-9E0E2C6FF2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l-GR"/>
          </a:p>
        </p:txBody>
      </p:sp>
      <p:sp>
        <p:nvSpPr>
          <p:cNvPr id="198659" name="Rectangle 3">
            <a:extLst>
              <a:ext uri="{FF2B5EF4-FFF2-40B4-BE49-F238E27FC236}">
                <a16:creationId xmlns:a16="http://schemas.microsoft.com/office/drawing/2014/main" id="{83148F75-E032-4879-8DF0-6F561A6E5FA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EDBABBCF-716D-7646-B4D8-4AF21BD78B9C}" type="slidenum">
              <a:rPr lang="el-GR" altLang="el-GR"/>
              <a:pPr>
                <a:defRPr/>
              </a:pPr>
              <a:t>‹#›</a:t>
            </a:fld>
            <a:endParaRPr lang="el-GR" altLang="el-GR"/>
          </a:p>
        </p:txBody>
      </p:sp>
      <p:grpSp>
        <p:nvGrpSpPr>
          <p:cNvPr id="1028" name="Group 4">
            <a:extLst>
              <a:ext uri="{FF2B5EF4-FFF2-40B4-BE49-F238E27FC236}">
                <a16:creationId xmlns:a16="http://schemas.microsoft.com/office/drawing/2014/main" id="{F2E9D472-E752-0045-871E-3660B7FDD1EF}"/>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B31D26B3-9EE1-4A98-BDEE-54FCB483F36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1033" name="Rectangle 6">
              <a:extLst>
                <a:ext uri="{FF2B5EF4-FFF2-40B4-BE49-F238E27FC236}">
                  <a16:creationId xmlns:a16="http://schemas.microsoft.com/office/drawing/2014/main" id="{813F1928-D9A8-454C-B65C-B0C84B10DCF3}"/>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034" name="Rectangle 7">
              <a:extLst>
                <a:ext uri="{FF2B5EF4-FFF2-40B4-BE49-F238E27FC236}">
                  <a16:creationId xmlns:a16="http://schemas.microsoft.com/office/drawing/2014/main" id="{5C236556-EFA6-42B3-8534-23668DEA38CB}"/>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hlink"/>
                </a:solidFill>
              </a:endParaRPr>
            </a:p>
          </p:txBody>
        </p:sp>
        <p:sp>
          <p:nvSpPr>
            <p:cNvPr id="1035" name="Rectangle 8">
              <a:extLst>
                <a:ext uri="{FF2B5EF4-FFF2-40B4-BE49-F238E27FC236}">
                  <a16:creationId xmlns:a16="http://schemas.microsoft.com/office/drawing/2014/main" id="{254AD619-EE94-4C69-9AE5-8E04D10292F2}"/>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hlink"/>
                </a:solidFill>
              </a:endParaRPr>
            </a:p>
          </p:txBody>
        </p:sp>
        <p:sp>
          <p:nvSpPr>
            <p:cNvPr id="1036" name="Rectangle 9">
              <a:extLst>
                <a:ext uri="{FF2B5EF4-FFF2-40B4-BE49-F238E27FC236}">
                  <a16:creationId xmlns:a16="http://schemas.microsoft.com/office/drawing/2014/main" id="{DA5F5DA4-6B2F-43F0-9BB5-DF75E66B0FD9}"/>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accent2"/>
                </a:solidFill>
              </a:endParaRPr>
            </a:p>
          </p:txBody>
        </p:sp>
        <p:sp>
          <p:nvSpPr>
            <p:cNvPr id="1037" name="Rectangle 10">
              <a:extLst>
                <a:ext uri="{FF2B5EF4-FFF2-40B4-BE49-F238E27FC236}">
                  <a16:creationId xmlns:a16="http://schemas.microsoft.com/office/drawing/2014/main" id="{899BDC73-55CB-46F5-ABCF-9A447F160A31}"/>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hlink"/>
                </a:solidFill>
              </a:endParaRPr>
            </a:p>
          </p:txBody>
        </p:sp>
        <p:sp>
          <p:nvSpPr>
            <p:cNvPr id="1038" name="Rectangle 11">
              <a:extLst>
                <a:ext uri="{FF2B5EF4-FFF2-40B4-BE49-F238E27FC236}">
                  <a16:creationId xmlns:a16="http://schemas.microsoft.com/office/drawing/2014/main" id="{56D509F3-F08F-4F3E-A32F-7331C4202487}"/>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sz="2400">
                <a:latin typeface="Times New Roman" panose="02020603050405020304" pitchFamily="18" charset="0"/>
              </a:endParaRPr>
            </a:p>
          </p:txBody>
        </p:sp>
        <p:sp>
          <p:nvSpPr>
            <p:cNvPr id="1039" name="Rectangle 12">
              <a:extLst>
                <a:ext uri="{FF2B5EF4-FFF2-40B4-BE49-F238E27FC236}">
                  <a16:creationId xmlns:a16="http://schemas.microsoft.com/office/drawing/2014/main" id="{1C04248C-97E1-4AEB-A270-162B0073AABD}"/>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accent2"/>
                </a:solidFill>
              </a:endParaRPr>
            </a:p>
          </p:txBody>
        </p:sp>
        <p:sp>
          <p:nvSpPr>
            <p:cNvPr id="1040" name="Rectangle 13">
              <a:extLst>
                <a:ext uri="{FF2B5EF4-FFF2-40B4-BE49-F238E27FC236}">
                  <a16:creationId xmlns:a16="http://schemas.microsoft.com/office/drawing/2014/main" id="{60F2CBFD-F95C-40FE-B0DB-716F7B01211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solidFill>
                  <a:schemeClr val="accent2"/>
                </a:solidFill>
              </a:endParaRPr>
            </a:p>
          </p:txBody>
        </p:sp>
      </p:grpSp>
      <p:sp>
        <p:nvSpPr>
          <p:cNvPr id="1029" name="Rectangle 14">
            <a:extLst>
              <a:ext uri="{FF2B5EF4-FFF2-40B4-BE49-F238E27FC236}">
                <a16:creationId xmlns:a16="http://schemas.microsoft.com/office/drawing/2014/main" id="{2136A621-6D4B-9E4F-B2F9-596F1E32EC8E}"/>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030" name="Rectangle 15">
            <a:extLst>
              <a:ext uri="{FF2B5EF4-FFF2-40B4-BE49-F238E27FC236}">
                <a16:creationId xmlns:a16="http://schemas.microsoft.com/office/drawing/2014/main" id="{0FCF7E84-B166-2141-8CC4-65405D9BA9D7}"/>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98672" name="Rectangle 16">
            <a:extLst>
              <a:ext uri="{FF2B5EF4-FFF2-40B4-BE49-F238E27FC236}">
                <a16:creationId xmlns:a16="http://schemas.microsoft.com/office/drawing/2014/main" id="{D5A5A106-79F3-4C2C-8DAB-C45773A7FB1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8"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6.xml"/><Relationship Id="rId4" Type="http://schemas.openxmlformats.org/officeDocument/2006/relationships/image" Target="../media/image13.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a:extLst>
              <a:ext uri="{FF2B5EF4-FFF2-40B4-BE49-F238E27FC236}">
                <a16:creationId xmlns:a16="http://schemas.microsoft.com/office/drawing/2014/main" id="{6007720C-6908-B345-9A25-2EF0A98B7E8A}"/>
              </a:ext>
            </a:extLst>
          </p:cNvPr>
          <p:cNvSpPr>
            <a:spLocks noChangeArrowheads="1"/>
          </p:cNvSpPr>
          <p:nvPr/>
        </p:nvSpPr>
        <p:spPr bwMode="auto">
          <a:xfrm>
            <a:off x="101600" y="-50800"/>
            <a:ext cx="90424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el-GR" sz="3600"/>
              <a:t>Python – </a:t>
            </a:r>
            <a:r>
              <a:rPr lang="en-US" altLang="el-GR"/>
              <a:t>Data Persistence</a:t>
            </a:r>
          </a:p>
        </p:txBody>
      </p:sp>
      <p:sp>
        <p:nvSpPr>
          <p:cNvPr id="16386" name="Line 9">
            <a:extLst>
              <a:ext uri="{FF2B5EF4-FFF2-40B4-BE49-F238E27FC236}">
                <a16:creationId xmlns:a16="http://schemas.microsoft.com/office/drawing/2014/main" id="{066BD011-9CE8-6E4E-9868-439B0D8769F3}"/>
              </a:ext>
            </a:extLst>
          </p:cNvPr>
          <p:cNvSpPr>
            <a:spLocks noChangeShapeType="1"/>
          </p:cNvSpPr>
          <p:nvPr/>
        </p:nvSpPr>
        <p:spPr bwMode="auto">
          <a:xfrm>
            <a:off x="685800" y="35814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387" name="Text Box 10">
            <a:extLst>
              <a:ext uri="{FF2B5EF4-FFF2-40B4-BE49-F238E27FC236}">
                <a16:creationId xmlns:a16="http://schemas.microsoft.com/office/drawing/2014/main" id="{31971049-04F1-B441-A3AC-9462FF6830A0}"/>
              </a:ext>
            </a:extLst>
          </p:cNvPr>
          <p:cNvSpPr txBox="1">
            <a:spLocks noChangeArrowheads="1"/>
          </p:cNvSpPr>
          <p:nvPr/>
        </p:nvSpPr>
        <p:spPr bwMode="auto">
          <a:xfrm>
            <a:off x="685800" y="3167063"/>
            <a:ext cx="668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2400" i="1">
                <a:solidFill>
                  <a:schemeClr val="bg1"/>
                </a:solidFill>
                <a:latin typeface="Times New Roman" panose="02020603050405020304" pitchFamily="18" charset="0"/>
              </a:rPr>
              <a:t>Αρχές Γλωσσών Προγραμματισμού και Μεταφραστών</a:t>
            </a:r>
            <a:endParaRPr lang="en-GB" altLang="el-GR" sz="2400" i="1">
              <a:solidFill>
                <a:schemeClr val="bg1"/>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8380412" cy="771525"/>
          </a:xfrm>
        </p:spPr>
        <p:txBody>
          <a:bodyPr lIns="0" tIns="9525" rIns="0" bIns="0">
            <a:spAutoFit/>
          </a:bodyPr>
          <a:lstStyle/>
          <a:p>
            <a:pPr marL="9525">
              <a:spcBef>
                <a:spcPts val="75"/>
              </a:spcBef>
            </a:pPr>
            <a:r>
              <a:rPr lang="el-GR" altLang="el-GR" sz="4900">
                <a:solidFill>
                  <a:srgbClr val="000000"/>
                </a:solidFill>
                <a:latin typeface="Calibri-Light"/>
                <a:ea typeface="Calibri-Light"/>
                <a:cs typeface="Calibri-Light"/>
              </a:rPr>
              <a:t>Παράδειγμα </a:t>
            </a:r>
            <a:r>
              <a:rPr lang="en-US" altLang="el-GR" sz="4900">
                <a:solidFill>
                  <a:srgbClr val="000000"/>
                </a:solidFill>
                <a:latin typeface="Calibri-Light"/>
                <a:ea typeface="Calibri-Light"/>
                <a:cs typeface="Calibri-Light"/>
              </a:rPr>
              <a:t>pickle </a:t>
            </a:r>
            <a:r>
              <a:rPr lang="el-GR" altLang="el-GR" sz="4900">
                <a:solidFill>
                  <a:srgbClr val="000000"/>
                </a:solidFill>
                <a:latin typeface="Calibri-Light"/>
                <a:ea typeface="Calibri-Light"/>
                <a:cs typeface="Calibri-Light"/>
              </a:rPr>
              <a:t>σε λίστα 1/2</a:t>
            </a:r>
            <a:endParaRPr lang="el-GR" altLang="el-GR" sz="4900">
              <a:latin typeface="Calibri-Light"/>
              <a:ea typeface="Calibri-Light"/>
              <a:cs typeface="Calibri-Light"/>
            </a:endParaRPr>
          </a:p>
        </p:txBody>
      </p:sp>
      <p:sp>
        <p:nvSpPr>
          <p:cNvPr id="27650" name="Ορθογώνιο 1">
            <a:extLst>
              <a:ext uri="{FF2B5EF4-FFF2-40B4-BE49-F238E27FC236}">
                <a16:creationId xmlns:a16="http://schemas.microsoft.com/office/drawing/2014/main" id="{87F1EAA5-EF7A-D942-A73C-BD08A0BD650C}"/>
              </a:ext>
            </a:extLst>
          </p:cNvPr>
          <p:cNvSpPr>
            <a:spLocks noChangeArrowheads="1"/>
          </p:cNvSpPr>
          <p:nvPr/>
        </p:nvSpPr>
        <p:spPr bwMode="auto">
          <a:xfrm>
            <a:off x="458788" y="2438400"/>
            <a:ext cx="83804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2800"/>
              <a:t>import pickle</a:t>
            </a:r>
            <a:endParaRPr lang="el-GR" altLang="el-GR" sz="2800"/>
          </a:p>
          <a:p>
            <a:endParaRPr lang="en-US" altLang="el-GR" sz="2800"/>
          </a:p>
          <a:p>
            <a:r>
              <a:rPr lang="en-US" altLang="el-GR" sz="2800"/>
              <a:t>a = ['test value','test value 2','test value 3’]</a:t>
            </a:r>
            <a:endParaRPr lang="el-GR" altLang="el-GR" sz="2800"/>
          </a:p>
          <a:p>
            <a:endParaRPr lang="el-GR" altLang="el-GR" sz="2800"/>
          </a:p>
          <a:p>
            <a:r>
              <a:rPr lang="en-US" altLang="el-GR" sz="2800"/>
              <a:t>file_Name = "testfile" </a:t>
            </a:r>
            <a:endParaRPr lang="el-GR" altLang="el-GR" sz="2800"/>
          </a:p>
          <a:p>
            <a:r>
              <a:rPr lang="en-US" altLang="el-GR" sz="2800"/>
              <a:t># open the file for writing </a:t>
            </a:r>
            <a:endParaRPr lang="el-GR" altLang="el-GR" sz="2800"/>
          </a:p>
          <a:p>
            <a:r>
              <a:rPr lang="en-US" altLang="el-GR" sz="2800"/>
              <a:t>fileObject = open(file_Name,'wb') </a:t>
            </a:r>
            <a:endParaRPr lang="en-US" altLang="el-GR" sz="2800">
              <a:solidFill>
                <a:srgbClr val="3D4251"/>
              </a:solidFill>
              <a:latin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8380412" cy="771525"/>
          </a:xfrm>
        </p:spPr>
        <p:txBody>
          <a:bodyPr lIns="0" tIns="9525" rIns="0" bIns="0">
            <a:spAutoFit/>
          </a:bodyPr>
          <a:lstStyle/>
          <a:p>
            <a:pPr marL="9525">
              <a:spcBef>
                <a:spcPts val="75"/>
              </a:spcBef>
            </a:pPr>
            <a:r>
              <a:rPr lang="el-GR" altLang="el-GR" sz="4900">
                <a:solidFill>
                  <a:srgbClr val="000000"/>
                </a:solidFill>
                <a:latin typeface="Calibri-Light"/>
                <a:ea typeface="Calibri-Light"/>
                <a:cs typeface="Calibri-Light"/>
              </a:rPr>
              <a:t>Παράδειγμα </a:t>
            </a:r>
            <a:r>
              <a:rPr lang="en-US" altLang="el-GR" sz="4900">
                <a:solidFill>
                  <a:srgbClr val="000000"/>
                </a:solidFill>
                <a:latin typeface="Calibri-Light"/>
                <a:ea typeface="Calibri-Light"/>
                <a:cs typeface="Calibri-Light"/>
              </a:rPr>
              <a:t>pickle </a:t>
            </a:r>
            <a:r>
              <a:rPr lang="el-GR" altLang="el-GR" sz="4900">
                <a:solidFill>
                  <a:srgbClr val="000000"/>
                </a:solidFill>
                <a:latin typeface="Calibri-Light"/>
                <a:ea typeface="Calibri-Light"/>
                <a:cs typeface="Calibri-Light"/>
              </a:rPr>
              <a:t>σε λίστα 2/2</a:t>
            </a:r>
            <a:endParaRPr lang="el-GR" altLang="el-GR" sz="4900">
              <a:latin typeface="Calibri-Light"/>
              <a:ea typeface="Calibri-Light"/>
              <a:cs typeface="Calibri-Light"/>
            </a:endParaRPr>
          </a:p>
        </p:txBody>
      </p:sp>
      <p:sp>
        <p:nvSpPr>
          <p:cNvPr id="28674" name="Ορθογώνιο 1">
            <a:extLst>
              <a:ext uri="{FF2B5EF4-FFF2-40B4-BE49-F238E27FC236}">
                <a16:creationId xmlns:a16="http://schemas.microsoft.com/office/drawing/2014/main" id="{49CE98DB-BF28-2343-A9EE-E336CBE22B81}"/>
              </a:ext>
            </a:extLst>
          </p:cNvPr>
          <p:cNvSpPr>
            <a:spLocks noChangeArrowheads="1"/>
          </p:cNvSpPr>
          <p:nvPr/>
        </p:nvSpPr>
        <p:spPr bwMode="auto">
          <a:xfrm>
            <a:off x="458788" y="2438400"/>
            <a:ext cx="83804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2800"/>
              <a:t># this writes the object a to the # file named 'testfile' pickle.dump(a,fileObject) </a:t>
            </a:r>
            <a:endParaRPr lang="el-GR" altLang="el-GR" sz="2800"/>
          </a:p>
          <a:p>
            <a:endParaRPr lang="el-GR" altLang="el-GR" sz="2800"/>
          </a:p>
          <a:p>
            <a:r>
              <a:rPr lang="en-US" altLang="el-GR" sz="2800"/>
              <a:t># here we close the fileObject</a:t>
            </a:r>
            <a:endParaRPr lang="el-GR" altLang="el-GR" sz="2800"/>
          </a:p>
          <a:p>
            <a:r>
              <a:rPr lang="en-US" altLang="el-GR" sz="2800"/>
              <a:t> fileObject.close()</a:t>
            </a:r>
            <a:endParaRPr lang="el-GR" altLang="el-GR" sz="2800"/>
          </a:p>
          <a:p>
            <a:r>
              <a:rPr lang="en-US" altLang="el-GR" sz="2800"/>
              <a:t># we open the file for reading </a:t>
            </a:r>
            <a:endParaRPr lang="el-GR" altLang="el-GR" sz="2800"/>
          </a:p>
          <a:p>
            <a:r>
              <a:rPr lang="en-US" altLang="el-GR" sz="2800"/>
              <a:t>fileObject = open(file_Name,'r’) </a:t>
            </a:r>
            <a:endParaRPr lang="el-GR" altLang="el-GR" sz="2800"/>
          </a:p>
          <a:p>
            <a:r>
              <a:rPr lang="en-US" altLang="el-GR" sz="2800"/>
              <a:t># load the object from the file into var b</a:t>
            </a:r>
            <a:endParaRPr lang="el-GR" altLang="el-GR" sz="2800"/>
          </a:p>
          <a:p>
            <a:r>
              <a:rPr lang="en-US" altLang="el-GR" sz="2800"/>
              <a:t>b = pickle.load(fileObject)  </a:t>
            </a:r>
            <a:endParaRPr lang="en-US" altLang="el-GR" sz="2800">
              <a:solidFill>
                <a:srgbClr val="3D4251"/>
              </a:solidFill>
              <a:latin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8380412" cy="771525"/>
          </a:xfrm>
        </p:spPr>
        <p:txBody>
          <a:bodyPr lIns="0" tIns="9525" rIns="0" bIns="0">
            <a:spAutoFit/>
          </a:bodyPr>
          <a:lstStyle/>
          <a:p>
            <a:pPr marL="9525">
              <a:spcBef>
                <a:spcPts val="75"/>
              </a:spcBef>
            </a:pPr>
            <a:r>
              <a:rPr lang="el-GR" altLang="el-GR" sz="4900">
                <a:solidFill>
                  <a:srgbClr val="000000"/>
                </a:solidFill>
                <a:latin typeface="Calibri-Light"/>
                <a:ea typeface="Calibri-Light"/>
                <a:cs typeface="Calibri-Light"/>
              </a:rPr>
              <a:t>Παράδειγμα </a:t>
            </a:r>
            <a:r>
              <a:rPr lang="en-US" altLang="el-GR" sz="4900">
                <a:solidFill>
                  <a:srgbClr val="000000"/>
                </a:solidFill>
                <a:latin typeface="Calibri-Light"/>
                <a:ea typeface="Calibri-Light"/>
                <a:cs typeface="Calibri-Light"/>
              </a:rPr>
              <a:t>pickle </a:t>
            </a:r>
            <a:r>
              <a:rPr lang="el-GR" altLang="el-GR" sz="4900">
                <a:solidFill>
                  <a:srgbClr val="000000"/>
                </a:solidFill>
                <a:latin typeface="Calibri-Light"/>
                <a:ea typeface="Calibri-Light"/>
                <a:cs typeface="Calibri-Light"/>
              </a:rPr>
              <a:t>σε λεξικ</a:t>
            </a:r>
            <a:r>
              <a:rPr lang="en-US" altLang="el-GR" sz="4900">
                <a:solidFill>
                  <a:srgbClr val="000000"/>
                </a:solidFill>
                <a:latin typeface="Calibri-Light"/>
                <a:ea typeface="Calibri-Light"/>
                <a:cs typeface="Calibri-Light"/>
              </a:rPr>
              <a:t>ό</a:t>
            </a:r>
            <a:endParaRPr lang="el-GR" altLang="el-GR" sz="4900">
              <a:latin typeface="Calibri-Light"/>
              <a:ea typeface="Calibri-Light"/>
              <a:cs typeface="Calibri-Light"/>
            </a:endParaRPr>
          </a:p>
        </p:txBody>
      </p:sp>
      <p:sp>
        <p:nvSpPr>
          <p:cNvPr id="29698" name="Ορθογώνιο 1">
            <a:extLst>
              <a:ext uri="{FF2B5EF4-FFF2-40B4-BE49-F238E27FC236}">
                <a16:creationId xmlns:a16="http://schemas.microsoft.com/office/drawing/2014/main" id="{813FA3F2-E495-F44E-A595-527B4DC5F055}"/>
              </a:ext>
            </a:extLst>
          </p:cNvPr>
          <p:cNvSpPr>
            <a:spLocks noChangeArrowheads="1"/>
          </p:cNvSpPr>
          <p:nvPr/>
        </p:nvSpPr>
        <p:spPr bwMode="auto">
          <a:xfrm>
            <a:off x="458788" y="2438400"/>
            <a:ext cx="72771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3200"/>
              <a:t>import pickle</a:t>
            </a:r>
            <a:endParaRPr lang="el-GR" altLang="el-GR" sz="3200"/>
          </a:p>
          <a:p>
            <a:endParaRPr lang="en-US" altLang="el-GR" sz="3200"/>
          </a:p>
          <a:p>
            <a:r>
              <a:rPr lang="en-US" altLang="el-GR" sz="3200"/>
              <a:t>emp = {1:"A",2:"B",3:"C",4:"D",5:"E"} pickling_on = open("Emp.pickle","wb") pickle.dump(emp, pickling_on) pickling_on.close()</a:t>
            </a:r>
            <a:endParaRPr lang="en-US" altLang="el-GR" sz="3200">
              <a:solidFill>
                <a:srgbClr val="3D4251"/>
              </a:solidFill>
              <a:latin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8456612" cy="771525"/>
          </a:xfrm>
        </p:spPr>
        <p:txBody>
          <a:bodyPr lIns="0" tIns="9525" rIns="0" bIns="0">
            <a:spAutoFit/>
          </a:bodyPr>
          <a:lstStyle/>
          <a:p>
            <a:pPr marL="9525">
              <a:spcBef>
                <a:spcPts val="75"/>
              </a:spcBef>
            </a:pPr>
            <a:r>
              <a:rPr lang="el-GR" altLang="el-GR" sz="4900">
                <a:solidFill>
                  <a:srgbClr val="000000"/>
                </a:solidFill>
                <a:latin typeface="Calibri-Light"/>
                <a:ea typeface="Calibri-Light"/>
                <a:cs typeface="Calibri-Light"/>
              </a:rPr>
              <a:t>Παράδειγμα </a:t>
            </a:r>
            <a:r>
              <a:rPr lang="en-US" altLang="el-GR" sz="4900">
                <a:solidFill>
                  <a:srgbClr val="000000"/>
                </a:solidFill>
                <a:latin typeface="Calibri-Light"/>
                <a:ea typeface="Calibri-Light"/>
                <a:cs typeface="Calibri-Light"/>
              </a:rPr>
              <a:t>unpickle </a:t>
            </a:r>
            <a:r>
              <a:rPr lang="el-GR" altLang="el-GR" sz="4900">
                <a:solidFill>
                  <a:srgbClr val="000000"/>
                </a:solidFill>
                <a:latin typeface="Calibri-Light"/>
                <a:ea typeface="Calibri-Light"/>
                <a:cs typeface="Calibri-Light"/>
              </a:rPr>
              <a:t>σε λεξικ</a:t>
            </a:r>
            <a:r>
              <a:rPr lang="en-US" altLang="el-GR" sz="4900">
                <a:solidFill>
                  <a:srgbClr val="000000"/>
                </a:solidFill>
                <a:latin typeface="Calibri-Light"/>
                <a:ea typeface="Calibri-Light"/>
                <a:cs typeface="Calibri-Light"/>
              </a:rPr>
              <a:t>ό</a:t>
            </a:r>
            <a:endParaRPr lang="el-GR" altLang="el-GR" sz="4900">
              <a:latin typeface="Calibri-Light"/>
              <a:ea typeface="Calibri-Light"/>
              <a:cs typeface="Calibri-Light"/>
            </a:endParaRPr>
          </a:p>
        </p:txBody>
      </p:sp>
      <p:sp>
        <p:nvSpPr>
          <p:cNvPr id="30722" name="Ορθογώνιο 1">
            <a:extLst>
              <a:ext uri="{FF2B5EF4-FFF2-40B4-BE49-F238E27FC236}">
                <a16:creationId xmlns:a16="http://schemas.microsoft.com/office/drawing/2014/main" id="{46E9F623-DCBA-BE4C-AA9E-03E6CB006D5A}"/>
              </a:ext>
            </a:extLst>
          </p:cNvPr>
          <p:cNvSpPr>
            <a:spLocks noChangeArrowheads="1"/>
          </p:cNvSpPr>
          <p:nvPr/>
        </p:nvSpPr>
        <p:spPr bwMode="auto">
          <a:xfrm>
            <a:off x="458788" y="2703513"/>
            <a:ext cx="72771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3200"/>
              <a:t>pickle_off = open("Emp.pickle","rb") </a:t>
            </a:r>
            <a:endParaRPr lang="el-GR" altLang="el-GR" sz="3200"/>
          </a:p>
          <a:p>
            <a:endParaRPr lang="en-US" altLang="el-GR" sz="3200"/>
          </a:p>
          <a:p>
            <a:r>
              <a:rPr lang="en-US" altLang="el-GR" sz="3200"/>
              <a:t>emp = pickle.load(pickle_off)</a:t>
            </a:r>
            <a:endParaRPr lang="el-GR" altLang="el-GR" sz="3200"/>
          </a:p>
          <a:p>
            <a:endParaRPr lang="en-US" altLang="el-GR" sz="3200"/>
          </a:p>
          <a:p>
            <a:r>
              <a:rPr lang="en-US" altLang="el-GR" sz="3200"/>
              <a:t>print(emp)</a:t>
            </a:r>
            <a:endParaRPr lang="en-US" altLang="el-GR" sz="3200">
              <a:solidFill>
                <a:srgbClr val="3D4251"/>
              </a:solidFill>
              <a:latin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bject 4">
            <a:extLst>
              <a:ext uri="{FF2B5EF4-FFF2-40B4-BE49-F238E27FC236}">
                <a16:creationId xmlns:a16="http://schemas.microsoft.com/office/drawing/2014/main" id="{82D1B4CF-2960-DE41-9760-D8D60D483795}"/>
              </a:ext>
            </a:extLst>
          </p:cNvPr>
          <p:cNvSpPr txBox="1">
            <a:spLocks noChangeArrowheads="1"/>
          </p:cNvSpPr>
          <p:nvPr/>
        </p:nvSpPr>
        <p:spPr bwMode="auto">
          <a:xfrm>
            <a:off x="492125" y="1447800"/>
            <a:ext cx="80422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530" rIns="0" bIns="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spcBef>
                <a:spcPts val="25"/>
              </a:spcBef>
              <a:buClrTx/>
              <a:buSzTx/>
              <a:buFontTx/>
              <a:buNone/>
              <a:defRPr/>
            </a:pPr>
            <a:endParaRPr lang="el-GR" altLang="el-GR" sz="3700" dirty="0">
              <a:latin typeface="Times New Roman" panose="02020603050405020304" pitchFamily="18" charset="0"/>
              <a:cs typeface="Times New Roman" panose="02020603050405020304" pitchFamily="18" charset="0"/>
            </a:endParaRPr>
          </a:p>
          <a:p>
            <a:pPr algn="just">
              <a:lnSpc>
                <a:spcPct val="91000"/>
              </a:lnSpc>
              <a:spcBef>
                <a:spcPct val="0"/>
              </a:spcBef>
              <a:buClrTx/>
              <a:buSzTx/>
              <a:buFontTx/>
              <a:buNone/>
              <a:defRPr/>
            </a:pPr>
            <a:r>
              <a:rPr lang="el-GR" altLang="el-GR" sz="3600" dirty="0">
                <a:latin typeface="Calibri-Light"/>
                <a:ea typeface="Calibri-Light"/>
                <a:cs typeface="Calibri-Light"/>
              </a:rPr>
              <a:t>+ </a:t>
            </a:r>
            <a:endParaRPr lang="en-US" altLang="el-GR" sz="2700" dirty="0">
              <a:latin typeface="Calibri-Light"/>
              <a:ea typeface="Calibri-Light"/>
              <a:cs typeface="Calibri-Light"/>
            </a:endParaRPr>
          </a:p>
          <a:p>
            <a:pPr marL="457200" indent="-457200" algn="just">
              <a:lnSpc>
                <a:spcPct val="94000"/>
              </a:lnSpc>
              <a:spcBef>
                <a:spcPts val="450"/>
              </a:spcBef>
              <a:buClrTx/>
              <a:buSzTx/>
              <a:defRPr/>
            </a:pPr>
            <a:r>
              <a:rPr lang="el-GR" altLang="el-GR" sz="2700" dirty="0">
                <a:latin typeface="Calibri-Light"/>
                <a:ea typeface="Calibri-Light"/>
                <a:cs typeface="Calibri-Light"/>
              </a:rPr>
              <a:t>Βοηθά στην αποθήκευση περίπλοκων δεδομένων.</a:t>
            </a:r>
          </a:p>
          <a:p>
            <a:pPr marL="457200" indent="-457200" algn="just">
              <a:lnSpc>
                <a:spcPct val="94000"/>
              </a:lnSpc>
              <a:spcBef>
                <a:spcPts val="450"/>
              </a:spcBef>
              <a:buClrTx/>
              <a:buSzTx/>
              <a:defRPr/>
            </a:pPr>
            <a:r>
              <a:rPr lang="el-GR" altLang="el-GR" sz="2700" dirty="0">
                <a:latin typeface="Calibri-Light"/>
                <a:ea typeface="Calibri-Light"/>
                <a:cs typeface="Calibri-Light"/>
              </a:rPr>
              <a:t>Πολύ εύκολο στη χρήση, δεν απαιτεί πολλές γραμμές κώδικα</a:t>
            </a:r>
            <a:endParaRPr lang="en-US" altLang="el-GR" sz="2700" dirty="0">
              <a:latin typeface="Calibri-Light"/>
              <a:ea typeface="Calibri-Light"/>
              <a:cs typeface="Calibri-Light"/>
            </a:endParaRPr>
          </a:p>
          <a:p>
            <a:pPr algn="just">
              <a:lnSpc>
                <a:spcPct val="94000"/>
              </a:lnSpc>
              <a:spcBef>
                <a:spcPts val="450"/>
              </a:spcBef>
              <a:buClrTx/>
              <a:buSzTx/>
              <a:buFontTx/>
              <a:buNone/>
              <a:defRPr/>
            </a:pPr>
            <a:r>
              <a:rPr lang="el-GR" altLang="el-GR" sz="4500" dirty="0">
                <a:latin typeface="Calibri-Light"/>
                <a:ea typeface="Calibri-Light"/>
                <a:cs typeface="Calibri-Light"/>
              </a:rPr>
              <a:t>- </a:t>
            </a:r>
            <a:endParaRPr lang="en-US" altLang="el-GR" sz="2700" dirty="0">
              <a:latin typeface="Calibri-Light"/>
              <a:ea typeface="Calibri-Light"/>
              <a:cs typeface="Calibri-Light"/>
            </a:endParaRPr>
          </a:p>
          <a:p>
            <a:pPr marL="457200" indent="-457200" algn="just">
              <a:lnSpc>
                <a:spcPct val="94000"/>
              </a:lnSpc>
              <a:spcBef>
                <a:spcPts val="450"/>
              </a:spcBef>
              <a:buClrTx/>
              <a:buSzTx/>
              <a:defRPr/>
            </a:pPr>
            <a:r>
              <a:rPr lang="el-GR" altLang="el-GR" sz="2700" dirty="0">
                <a:latin typeface="Calibri-Light"/>
                <a:ea typeface="Calibri-Light"/>
                <a:cs typeface="Calibri-Light"/>
              </a:rPr>
              <a:t>Δυσκολία με μη</a:t>
            </a:r>
            <a:r>
              <a:rPr lang="en-US" altLang="el-GR" sz="2700" dirty="0">
                <a:latin typeface="Calibri-Light"/>
                <a:ea typeface="Calibri-Light"/>
                <a:cs typeface="Calibri-Light"/>
              </a:rPr>
              <a:t> python </a:t>
            </a:r>
            <a:r>
              <a:rPr lang="el-GR" altLang="el-GR" sz="2700" dirty="0">
                <a:latin typeface="Calibri-Light"/>
                <a:ea typeface="Calibri-Light"/>
                <a:cs typeface="Calibri-Light"/>
              </a:rPr>
              <a:t>προγράμματα </a:t>
            </a:r>
            <a:r>
              <a:rPr lang="en-US" altLang="el-GR" sz="2700" dirty="0">
                <a:latin typeface="Calibri-Light"/>
                <a:ea typeface="Calibri-Light"/>
                <a:cs typeface="Calibri-Light"/>
              </a:rPr>
              <a:t> </a:t>
            </a:r>
            <a:r>
              <a:rPr lang="el-GR" altLang="el-GR" sz="2700" dirty="0">
                <a:latin typeface="Calibri-Light"/>
                <a:ea typeface="Calibri-Light"/>
                <a:cs typeface="Calibri-Light"/>
              </a:rPr>
              <a:t>στο χειρισμό αντικειμένων </a:t>
            </a:r>
            <a:r>
              <a:rPr lang="en-US" altLang="el-GR" sz="2700" dirty="0">
                <a:latin typeface="Calibri-Light"/>
                <a:ea typeface="Calibri-Light"/>
                <a:cs typeface="Calibri-Light"/>
              </a:rPr>
              <a:t>Pickle</a:t>
            </a:r>
          </a:p>
          <a:p>
            <a:pPr marL="457200" indent="-457200" algn="just">
              <a:lnSpc>
                <a:spcPct val="94000"/>
              </a:lnSpc>
              <a:spcBef>
                <a:spcPts val="450"/>
              </a:spcBef>
              <a:buClrTx/>
              <a:buSzTx/>
              <a:defRPr/>
            </a:pPr>
            <a:r>
              <a:rPr lang="el-GR" altLang="el-GR" sz="2700" dirty="0">
                <a:latin typeface="Calibri-Light"/>
                <a:ea typeface="Calibri-Light"/>
                <a:cs typeface="Calibri-Light"/>
              </a:rPr>
              <a:t>Κίνδυνοι ασφαλείας από δεδομένα που προέρχονται από κακόβουλες πηγές.</a:t>
            </a:r>
          </a:p>
        </p:txBody>
      </p:sp>
      <p:sp>
        <p:nvSpPr>
          <p:cNvPr id="5" name="object 3">
            <a:extLst>
              <a:ext uri="{FF2B5EF4-FFF2-40B4-BE49-F238E27FC236}">
                <a16:creationId xmlns:a16="http://schemas.microsoft.com/office/drawing/2014/main" id="{AE6F24FA-5F0E-1041-BDEC-4BBC167387F2}"/>
              </a:ext>
            </a:extLst>
          </p:cNvPr>
          <p:cNvSpPr txBox="1">
            <a:spLocks/>
          </p:cNvSpPr>
          <p:nvPr/>
        </p:nvSpPr>
        <p:spPr>
          <a:xfrm>
            <a:off x="458788" y="1281113"/>
            <a:ext cx="8075612" cy="685800"/>
          </a:xfrm>
          <a:prstGeom prst="rect">
            <a:avLst/>
          </a:prstGeom>
        </p:spPr>
        <p:txBody>
          <a:bodyPr lIns="0" tIns="9525"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ts val="75"/>
              </a:spcBef>
              <a:buClrTx/>
              <a:buSzTx/>
              <a:buFontTx/>
              <a:buNone/>
            </a:pPr>
            <a:r>
              <a:rPr lang="el-GR" altLang="el-GR" sz="4400">
                <a:solidFill>
                  <a:srgbClr val="000000"/>
                </a:solidFill>
                <a:latin typeface="Calibri-Light"/>
                <a:ea typeface="Calibri-Light"/>
                <a:cs typeface="Calibri-Light"/>
              </a:rPr>
              <a:t>Πλεονεκτήματα- Μειονεκτήματα</a:t>
            </a:r>
            <a:endParaRPr lang="en-US" altLang="el-GR" sz="4400">
              <a:latin typeface="Calibri-Light"/>
              <a:ea typeface="Calibri-Light"/>
              <a:cs typeface="Calibri-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a:extLst>
              <a:ext uri="{FF2B5EF4-FFF2-40B4-BE49-F238E27FC236}">
                <a16:creationId xmlns:a16="http://schemas.microsoft.com/office/drawing/2014/main" id="{18CEE4AC-CEAA-164B-8B9F-E98CF60B0E1E}"/>
              </a:ext>
            </a:extLst>
          </p:cNvPr>
          <p:cNvSpPr>
            <a:spLocks noGrp="1" noChangeArrowheads="1"/>
          </p:cNvSpPr>
          <p:nvPr>
            <p:ph type="title"/>
          </p:nvPr>
        </p:nvSpPr>
        <p:spPr>
          <a:xfrm>
            <a:off x="687388" y="1495425"/>
            <a:ext cx="4886325" cy="644525"/>
          </a:xfrm>
        </p:spPr>
        <p:txBody>
          <a:bodyPr lIns="0" tIns="79534" rIns="0" bIns="0">
            <a:spAutoFit/>
          </a:bodyPr>
          <a:lstStyle/>
          <a:p>
            <a:pPr marL="9525">
              <a:lnSpc>
                <a:spcPts val="4375"/>
              </a:lnSpc>
              <a:spcBef>
                <a:spcPts val="625"/>
              </a:spcBef>
            </a:pPr>
            <a:r>
              <a:rPr lang="en-US" altLang="el-GR" sz="4000">
                <a:solidFill>
                  <a:srgbClr val="000000"/>
                </a:solidFill>
                <a:latin typeface="Calibri" panose="020F0502020204030204" pitchFamily="34" charset="0"/>
                <a:cs typeface="Calibri" panose="020F0502020204030204" pitchFamily="34" charset="0"/>
              </a:rPr>
              <a:t>S</a:t>
            </a:r>
            <a:r>
              <a:rPr lang="el-GR" altLang="el-GR" sz="4000">
                <a:solidFill>
                  <a:srgbClr val="000000"/>
                </a:solidFill>
                <a:latin typeface="Calibri" panose="020F0502020204030204" pitchFamily="34" charset="0"/>
                <a:cs typeface="Calibri" panose="020F0502020204030204" pitchFamily="34" charset="0"/>
              </a:rPr>
              <a:t>helve</a:t>
            </a:r>
            <a:r>
              <a:rPr lang="en-US" altLang="el-GR" sz="4000">
                <a:solidFill>
                  <a:srgbClr val="000000"/>
                </a:solidFill>
                <a:latin typeface="Calibri" panose="020F0502020204030204" pitchFamily="34" charset="0"/>
                <a:cs typeface="Calibri" panose="020F0502020204030204" pitchFamily="34" charset="0"/>
              </a:rPr>
              <a:t> library</a:t>
            </a:r>
            <a:endParaRPr lang="el-GR" altLang="el-GR" sz="4000">
              <a:latin typeface="Calibri" panose="020F0502020204030204" pitchFamily="34" charset="0"/>
              <a:cs typeface="Calibri" panose="020F0502020204030204" pitchFamily="34" charset="0"/>
            </a:endParaRPr>
          </a:p>
        </p:txBody>
      </p:sp>
      <p:sp>
        <p:nvSpPr>
          <p:cNvPr id="32770" name="object 3">
            <a:extLst>
              <a:ext uri="{FF2B5EF4-FFF2-40B4-BE49-F238E27FC236}">
                <a16:creationId xmlns:a16="http://schemas.microsoft.com/office/drawing/2014/main" id="{A40FDEB4-A7FF-8E4E-95AC-1123E47B7AF4}"/>
              </a:ext>
            </a:extLst>
          </p:cNvPr>
          <p:cNvSpPr txBox="1">
            <a:spLocks noChangeArrowheads="1"/>
          </p:cNvSpPr>
          <p:nvPr/>
        </p:nvSpPr>
        <p:spPr bwMode="auto">
          <a:xfrm>
            <a:off x="687388" y="2892425"/>
            <a:ext cx="77708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1435" rIns="0" bIns="0">
            <a:spAutoFit/>
          </a:bodyPr>
          <a:lstStyle>
            <a:lvl1pPr marL="180975" indent="-171450">
              <a:spcBef>
                <a:spcPct val="20000"/>
              </a:spcBef>
              <a:buClr>
                <a:schemeClr val="bg2"/>
              </a:buClr>
              <a:buSzPct val="75000"/>
              <a:buFont typeface="Wingdings" pitchFamily="2" charset="2"/>
              <a:buChar char="n"/>
              <a:tabLst>
                <a:tab pos="180975" algn="l"/>
              </a:tabLst>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tabLst>
                <a:tab pos="180975" algn="l"/>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tabLst>
                <a:tab pos="180975" algn="l"/>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tabLst>
                <a:tab pos="180975" algn="l"/>
              </a:tabLst>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tabLst>
                <a:tab pos="180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9pPr>
          </a:lstStyle>
          <a:p>
            <a:pPr algn="just">
              <a:lnSpc>
                <a:spcPts val="2675"/>
              </a:lnSpc>
              <a:spcBef>
                <a:spcPts val="400"/>
              </a:spcBef>
              <a:buClrTx/>
              <a:buSzTx/>
              <a:buFont typeface="Arial" panose="020B0604020202020204" pitchFamily="34" charset="0"/>
              <a:buChar char="•"/>
            </a:pPr>
            <a:r>
              <a:rPr lang="el-GR" altLang="el-GR" sz="2400">
                <a:latin typeface="Calibri-Light"/>
                <a:ea typeface="Calibri-Light"/>
                <a:cs typeface="Calibri-Light"/>
              </a:rPr>
              <a:t>Η βιβλιοθήκη shelve χρησιμεύει για αποθήκευση  περισσότερων από ένα αντικείμενα στα οποία θέλουμε να έχουμε  άμεση πρόσβαση, αν δεν επιθυμούμε να αποθηκεύσουμε  τον container.</a:t>
            </a:r>
          </a:p>
          <a:p>
            <a:pPr algn="just">
              <a:lnSpc>
                <a:spcPts val="2675"/>
              </a:lnSpc>
              <a:spcBef>
                <a:spcPts val="713"/>
              </a:spcBef>
              <a:buClrTx/>
              <a:buSzTx/>
              <a:buFont typeface="Arial" panose="020B0604020202020204" pitchFamily="34" charset="0"/>
              <a:buChar char="•"/>
            </a:pPr>
            <a:r>
              <a:rPr lang="el-GR" altLang="el-GR" sz="2400">
                <a:latin typeface="Calibri-Light"/>
                <a:ea typeface="Calibri-Light"/>
                <a:cs typeface="Calibri-Light"/>
              </a:rPr>
              <a:t>Με τον τρόπο αυτό μπορούμε να ανασύρουμε επί μέρους  αντικείμενα, ανεξάρτητα της σειράς που τα αποθηκεύσαμε.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bject 2">
            <a:extLst>
              <a:ext uri="{FF2B5EF4-FFF2-40B4-BE49-F238E27FC236}">
                <a16:creationId xmlns:a16="http://schemas.microsoft.com/office/drawing/2014/main" id="{82BB3F6E-E69D-0C48-8627-9A3517338A5B}"/>
              </a:ext>
            </a:extLst>
          </p:cNvPr>
          <p:cNvSpPr>
            <a:spLocks noGrp="1" noChangeArrowheads="1"/>
          </p:cNvSpPr>
          <p:nvPr>
            <p:ph type="title"/>
          </p:nvPr>
        </p:nvSpPr>
        <p:spPr>
          <a:xfrm>
            <a:off x="687388" y="1322388"/>
            <a:ext cx="5865812" cy="531812"/>
          </a:xfrm>
        </p:spPr>
        <p:txBody>
          <a:bodyPr lIns="0" tIns="68104" rIns="0" bIns="0">
            <a:spAutoFit/>
          </a:bodyPr>
          <a:lstStyle/>
          <a:p>
            <a:pPr marL="9525">
              <a:lnSpc>
                <a:spcPts val="3550"/>
              </a:lnSpc>
              <a:spcBef>
                <a:spcPts val="538"/>
              </a:spcBef>
            </a:pPr>
            <a:r>
              <a:rPr lang="el-GR" altLang="el-GR" sz="3300">
                <a:solidFill>
                  <a:srgbClr val="000000"/>
                </a:solidFill>
                <a:latin typeface="Calibri" panose="020F0502020204030204" pitchFamily="34" charset="0"/>
                <a:cs typeface="Calibri" panose="020F0502020204030204" pitchFamily="34" charset="0"/>
              </a:rPr>
              <a:t>Δημιουργία </a:t>
            </a:r>
            <a:r>
              <a:rPr lang="en-US" altLang="el-GR" sz="3300">
                <a:solidFill>
                  <a:srgbClr val="000000"/>
                </a:solidFill>
                <a:latin typeface="Calibri" panose="020F0502020204030204" pitchFamily="34" charset="0"/>
                <a:cs typeface="Calibri" panose="020F0502020204030204" pitchFamily="34" charset="0"/>
              </a:rPr>
              <a:t>shelve</a:t>
            </a:r>
            <a:endParaRPr lang="el-GR" altLang="el-GR" sz="3300">
              <a:latin typeface="Calibri" panose="020F0502020204030204" pitchFamily="34" charset="0"/>
              <a:cs typeface="Calibri" panose="020F0502020204030204" pitchFamily="34" charset="0"/>
            </a:endParaRPr>
          </a:p>
        </p:txBody>
      </p:sp>
      <p:sp>
        <p:nvSpPr>
          <p:cNvPr id="33794" name="Ορθογώνιο 5">
            <a:extLst>
              <a:ext uri="{FF2B5EF4-FFF2-40B4-BE49-F238E27FC236}">
                <a16:creationId xmlns:a16="http://schemas.microsoft.com/office/drawing/2014/main" id="{D532FC90-8D2E-CC4D-899E-A3E4491F69EA}"/>
              </a:ext>
            </a:extLst>
          </p:cNvPr>
          <p:cNvSpPr>
            <a:spLocks noChangeArrowheads="1"/>
          </p:cNvSpPr>
          <p:nvPr/>
        </p:nvSpPr>
        <p:spPr bwMode="auto">
          <a:xfrm>
            <a:off x="914400" y="2362200"/>
            <a:ext cx="510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2400" b="1">
                <a:solidFill>
                  <a:srgbClr val="007020"/>
                </a:solidFill>
              </a:rPr>
              <a:t>import</a:t>
            </a:r>
            <a:r>
              <a:rPr lang="en-US" altLang="el-GR" sz="2400"/>
              <a:t> </a:t>
            </a:r>
            <a:r>
              <a:rPr lang="en-US" altLang="el-GR" sz="2400" b="1">
                <a:solidFill>
                  <a:srgbClr val="0E84B5"/>
                </a:solidFill>
              </a:rPr>
              <a:t>shelve</a:t>
            </a:r>
            <a:endParaRPr lang="el-GR" altLang="el-GR" sz="2400" b="1">
              <a:solidFill>
                <a:srgbClr val="007020"/>
              </a:solidFill>
            </a:endParaRPr>
          </a:p>
          <a:p>
            <a:endParaRPr lang="el-GR" altLang="el-GR" sz="2400" b="1">
              <a:solidFill>
                <a:srgbClr val="007020"/>
              </a:solidFill>
            </a:endParaRPr>
          </a:p>
          <a:p>
            <a:r>
              <a:rPr lang="en-US" altLang="el-GR" sz="2400" b="1">
                <a:solidFill>
                  <a:srgbClr val="007020"/>
                </a:solidFill>
              </a:rPr>
              <a:t>with </a:t>
            </a:r>
            <a:r>
              <a:rPr lang="en-US" altLang="el-GR" sz="2400"/>
              <a:t>shelve</a:t>
            </a:r>
            <a:r>
              <a:rPr lang="en-US" altLang="el-GR" sz="2400">
                <a:solidFill>
                  <a:srgbClr val="666666"/>
                </a:solidFill>
              </a:rPr>
              <a:t>.</a:t>
            </a:r>
            <a:r>
              <a:rPr lang="en-US" altLang="el-GR" sz="2400"/>
              <a:t>open(</a:t>
            </a:r>
            <a:r>
              <a:rPr lang="en-US" altLang="el-GR" sz="2400">
                <a:solidFill>
                  <a:srgbClr val="4070A0"/>
                </a:solidFill>
              </a:rPr>
              <a:t>'test_shelf.db'</a:t>
            </a:r>
            <a:r>
              <a:rPr lang="en-US" altLang="el-GR" sz="2400"/>
              <a:t>) </a:t>
            </a:r>
            <a:r>
              <a:rPr lang="en-US" altLang="el-GR" sz="2400" b="1">
                <a:solidFill>
                  <a:srgbClr val="007020"/>
                </a:solidFill>
              </a:rPr>
              <a:t>as</a:t>
            </a:r>
            <a:r>
              <a:rPr lang="en-US" altLang="el-GR" sz="2400"/>
              <a:t> s: s[</a:t>
            </a:r>
            <a:r>
              <a:rPr lang="en-US" altLang="el-GR" sz="2400">
                <a:solidFill>
                  <a:srgbClr val="4070A0"/>
                </a:solidFill>
              </a:rPr>
              <a:t>'key1'</a:t>
            </a:r>
            <a:r>
              <a:rPr lang="en-US" altLang="el-GR" sz="2400"/>
              <a:t>] </a:t>
            </a:r>
            <a:r>
              <a:rPr lang="en-US" altLang="el-GR" sz="2400">
                <a:solidFill>
                  <a:srgbClr val="666666"/>
                </a:solidFill>
              </a:rPr>
              <a:t>=</a:t>
            </a:r>
            <a:r>
              <a:rPr lang="en-US" altLang="el-GR" sz="2400"/>
              <a:t> { </a:t>
            </a:r>
            <a:endParaRPr lang="el-GR" altLang="el-GR" sz="2400"/>
          </a:p>
          <a:p>
            <a:r>
              <a:rPr lang="el-GR" altLang="el-GR" sz="2400">
                <a:solidFill>
                  <a:srgbClr val="4070A0"/>
                </a:solidFill>
              </a:rPr>
              <a:t>	</a:t>
            </a:r>
            <a:r>
              <a:rPr lang="en-US" altLang="el-GR" sz="2400">
                <a:solidFill>
                  <a:srgbClr val="4070A0"/>
                </a:solidFill>
              </a:rPr>
              <a:t>'int'</a:t>
            </a:r>
            <a:r>
              <a:rPr lang="en-US" altLang="el-GR" sz="2400"/>
              <a:t>: </a:t>
            </a:r>
            <a:r>
              <a:rPr lang="en-US" altLang="el-GR" sz="2400">
                <a:solidFill>
                  <a:srgbClr val="208050"/>
                </a:solidFill>
              </a:rPr>
              <a:t>10</a:t>
            </a:r>
            <a:r>
              <a:rPr lang="en-US" altLang="el-GR" sz="2400"/>
              <a:t>,</a:t>
            </a:r>
            <a:endParaRPr lang="el-GR" altLang="el-GR" sz="2400"/>
          </a:p>
          <a:p>
            <a:r>
              <a:rPr lang="en-US" altLang="el-GR" sz="2400"/>
              <a:t> </a:t>
            </a:r>
            <a:r>
              <a:rPr lang="el-GR" altLang="el-GR" sz="2400"/>
              <a:t>	</a:t>
            </a:r>
            <a:r>
              <a:rPr lang="en-US" altLang="el-GR" sz="2400">
                <a:solidFill>
                  <a:srgbClr val="4070A0"/>
                </a:solidFill>
              </a:rPr>
              <a:t>'float'</a:t>
            </a:r>
            <a:r>
              <a:rPr lang="en-US" altLang="el-GR" sz="2400"/>
              <a:t>: </a:t>
            </a:r>
            <a:r>
              <a:rPr lang="en-US" altLang="el-GR" sz="2400">
                <a:solidFill>
                  <a:srgbClr val="208050"/>
                </a:solidFill>
              </a:rPr>
              <a:t>9.5</a:t>
            </a:r>
            <a:r>
              <a:rPr lang="en-US" altLang="el-GR" sz="2400"/>
              <a:t>,</a:t>
            </a:r>
            <a:endParaRPr lang="el-GR" altLang="el-GR" sz="2400"/>
          </a:p>
          <a:p>
            <a:r>
              <a:rPr lang="en-US" altLang="el-GR" sz="2400"/>
              <a:t> </a:t>
            </a:r>
            <a:r>
              <a:rPr lang="el-GR" altLang="el-GR" sz="2400"/>
              <a:t>	</a:t>
            </a:r>
            <a:r>
              <a:rPr lang="en-US" altLang="el-GR" sz="2400">
                <a:solidFill>
                  <a:srgbClr val="4070A0"/>
                </a:solidFill>
              </a:rPr>
              <a:t>'string'</a:t>
            </a:r>
            <a:r>
              <a:rPr lang="en-US" altLang="el-GR" sz="2400"/>
              <a:t>: </a:t>
            </a:r>
            <a:r>
              <a:rPr lang="en-US" altLang="el-GR" sz="2400">
                <a:solidFill>
                  <a:srgbClr val="4070A0"/>
                </a:solidFill>
              </a:rPr>
              <a:t>'Sample data’</a:t>
            </a:r>
            <a:r>
              <a:rPr lang="en-US" altLang="el-GR" sz="2400"/>
              <a:t>, </a:t>
            </a:r>
            <a:endParaRPr lang="el-GR" altLang="el-GR" sz="2400"/>
          </a:p>
          <a:p>
            <a:r>
              <a:rPr lang="en-US" altLang="el-GR" sz="2400"/>
              <a:t>}</a:t>
            </a:r>
            <a:endParaRPr lang="el-GR" altLang="el-G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3B18B5B-6D27-C342-8865-2CBA86819CE7}"/>
              </a:ext>
            </a:extLst>
          </p:cNvPr>
          <p:cNvSpPr txBox="1">
            <a:spLocks noGrp="1"/>
          </p:cNvSpPr>
          <p:nvPr>
            <p:ph type="title"/>
          </p:nvPr>
        </p:nvSpPr>
        <p:spPr>
          <a:xfrm>
            <a:off x="687388" y="1327150"/>
            <a:ext cx="6627812" cy="498475"/>
          </a:xfrm>
        </p:spPr>
        <p:txBody>
          <a:bodyPr lIns="0" tIns="9525" rIns="0" bIns="0" rtlCol="0">
            <a:spAutoFit/>
          </a:bodyPr>
          <a:lstStyle/>
          <a:p>
            <a:pPr marL="9525">
              <a:lnSpc>
                <a:spcPts val="3754"/>
              </a:lnSpc>
              <a:spcBef>
                <a:spcPts val="75"/>
              </a:spcBef>
              <a:defRPr/>
            </a:pPr>
            <a:r>
              <a:rPr lang="el-GR" sz="3300" spc="-4" dirty="0">
                <a:solidFill>
                  <a:srgbClr val="000000"/>
                </a:solidFill>
                <a:latin typeface="Calibri"/>
                <a:cs typeface="Calibri"/>
              </a:rPr>
              <a:t>Α</a:t>
            </a:r>
            <a:r>
              <a:rPr sz="3300" spc="-4" dirty="0" err="1">
                <a:solidFill>
                  <a:srgbClr val="000000"/>
                </a:solidFill>
                <a:latin typeface="Calibri"/>
                <a:cs typeface="Calibri"/>
              </a:rPr>
              <a:t>νάγνωση</a:t>
            </a:r>
            <a:r>
              <a:rPr sz="3300" spc="-49" dirty="0">
                <a:solidFill>
                  <a:srgbClr val="000000"/>
                </a:solidFill>
                <a:latin typeface="Calibri"/>
                <a:cs typeface="Calibri"/>
              </a:rPr>
              <a:t> </a:t>
            </a:r>
            <a:r>
              <a:rPr sz="3300" spc="-11" dirty="0">
                <a:solidFill>
                  <a:srgbClr val="000000"/>
                </a:solidFill>
                <a:latin typeface="Calibri"/>
                <a:cs typeface="Calibri"/>
              </a:rPr>
              <a:t>δεδομένων</a:t>
            </a:r>
            <a:endParaRPr sz="3300" dirty="0">
              <a:latin typeface="Calibri"/>
              <a:cs typeface="Calibri"/>
            </a:endParaRPr>
          </a:p>
        </p:txBody>
      </p:sp>
      <p:sp>
        <p:nvSpPr>
          <p:cNvPr id="34818" name="Ορθογώνιο 3">
            <a:extLst>
              <a:ext uri="{FF2B5EF4-FFF2-40B4-BE49-F238E27FC236}">
                <a16:creationId xmlns:a16="http://schemas.microsoft.com/office/drawing/2014/main" id="{227FDD4F-A739-DA42-AE4E-84FCBF5AD9AD}"/>
              </a:ext>
            </a:extLst>
          </p:cNvPr>
          <p:cNvSpPr>
            <a:spLocks noChangeArrowheads="1"/>
          </p:cNvSpPr>
          <p:nvPr/>
        </p:nvSpPr>
        <p:spPr bwMode="auto">
          <a:xfrm>
            <a:off x="722313" y="2819400"/>
            <a:ext cx="62118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2800" b="1">
                <a:solidFill>
                  <a:srgbClr val="007020"/>
                </a:solidFill>
              </a:rPr>
              <a:t>import</a:t>
            </a:r>
            <a:r>
              <a:rPr lang="en-US" altLang="el-GR" sz="2800"/>
              <a:t> </a:t>
            </a:r>
            <a:r>
              <a:rPr lang="en-US" altLang="el-GR" sz="2800" b="1">
                <a:solidFill>
                  <a:srgbClr val="0E84B5"/>
                </a:solidFill>
              </a:rPr>
              <a:t>shelve</a:t>
            </a:r>
          </a:p>
          <a:p>
            <a:endParaRPr lang="en-US" altLang="el-GR" sz="2800" b="1">
              <a:solidFill>
                <a:srgbClr val="007020"/>
              </a:solidFill>
            </a:endParaRPr>
          </a:p>
          <a:p>
            <a:r>
              <a:rPr lang="en-US" altLang="el-GR" sz="2800" b="1">
                <a:solidFill>
                  <a:srgbClr val="007020"/>
                </a:solidFill>
              </a:rPr>
              <a:t>with </a:t>
            </a:r>
            <a:r>
              <a:rPr lang="en-US" altLang="el-GR" sz="2800"/>
              <a:t>shelve</a:t>
            </a:r>
            <a:r>
              <a:rPr lang="en-US" altLang="el-GR" sz="2800">
                <a:solidFill>
                  <a:srgbClr val="666666"/>
                </a:solidFill>
              </a:rPr>
              <a:t>.</a:t>
            </a:r>
            <a:r>
              <a:rPr lang="en-US" altLang="el-GR" sz="2800"/>
              <a:t>open(</a:t>
            </a:r>
            <a:r>
              <a:rPr lang="en-US" altLang="el-GR" sz="2800">
                <a:solidFill>
                  <a:srgbClr val="4070A0"/>
                </a:solidFill>
              </a:rPr>
              <a:t>'test_shelf.db'</a:t>
            </a:r>
            <a:r>
              <a:rPr lang="en-US" altLang="el-GR" sz="2800"/>
              <a:t>) </a:t>
            </a:r>
            <a:r>
              <a:rPr lang="en-US" altLang="el-GR" sz="2800" b="1">
                <a:solidFill>
                  <a:srgbClr val="007020"/>
                </a:solidFill>
              </a:rPr>
              <a:t>as</a:t>
            </a:r>
            <a:r>
              <a:rPr lang="en-US" altLang="el-GR" sz="2800"/>
              <a:t> s: 	existing </a:t>
            </a:r>
            <a:r>
              <a:rPr lang="en-US" altLang="el-GR" sz="2800">
                <a:solidFill>
                  <a:srgbClr val="666666"/>
                </a:solidFill>
              </a:rPr>
              <a:t>=</a:t>
            </a:r>
            <a:r>
              <a:rPr lang="en-US" altLang="el-GR" sz="2800"/>
              <a:t> s[</a:t>
            </a:r>
            <a:r>
              <a:rPr lang="en-US" altLang="el-GR" sz="2800">
                <a:solidFill>
                  <a:srgbClr val="4070A0"/>
                </a:solidFill>
              </a:rPr>
              <a:t>'key1’</a:t>
            </a:r>
            <a:r>
              <a:rPr lang="en-US" altLang="el-GR" sz="2800"/>
              <a:t>] </a:t>
            </a:r>
          </a:p>
          <a:p>
            <a:endParaRPr lang="en-US" altLang="el-GR" sz="2800">
              <a:solidFill>
                <a:srgbClr val="007020"/>
              </a:solidFill>
            </a:endParaRPr>
          </a:p>
          <a:p>
            <a:r>
              <a:rPr lang="en-US" altLang="el-GR" sz="2800">
                <a:solidFill>
                  <a:srgbClr val="007020"/>
                </a:solidFill>
              </a:rPr>
              <a:t>print</a:t>
            </a:r>
            <a:r>
              <a:rPr lang="en-US" altLang="el-GR" sz="2800"/>
              <a:t>(existing)</a:t>
            </a:r>
            <a:endParaRPr lang="el-GR" altLang="el-G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3B18B5B-6D27-C342-8865-2CBA86819CE7}"/>
              </a:ext>
            </a:extLst>
          </p:cNvPr>
          <p:cNvSpPr txBox="1">
            <a:spLocks noGrp="1"/>
          </p:cNvSpPr>
          <p:nvPr>
            <p:ph type="title"/>
          </p:nvPr>
        </p:nvSpPr>
        <p:spPr>
          <a:xfrm>
            <a:off x="687388" y="1327150"/>
            <a:ext cx="6627812" cy="498475"/>
          </a:xfrm>
        </p:spPr>
        <p:txBody>
          <a:bodyPr lIns="0" tIns="9525" rIns="0" bIns="0" rtlCol="0">
            <a:spAutoFit/>
          </a:bodyPr>
          <a:lstStyle/>
          <a:p>
            <a:pPr marL="9525">
              <a:lnSpc>
                <a:spcPts val="3754"/>
              </a:lnSpc>
              <a:spcBef>
                <a:spcPts val="75"/>
              </a:spcBef>
              <a:defRPr/>
            </a:pPr>
            <a:r>
              <a:rPr lang="el-GR" sz="3300" spc="-8" dirty="0" err="1">
                <a:solidFill>
                  <a:srgbClr val="000000"/>
                </a:solidFill>
                <a:latin typeface="Calibri"/>
                <a:cs typeface="Calibri"/>
              </a:rPr>
              <a:t>Εγγραφ</a:t>
            </a:r>
            <a:r>
              <a:rPr lang="en-US" sz="3300" spc="-8" dirty="0" err="1">
                <a:solidFill>
                  <a:srgbClr val="000000"/>
                </a:solidFill>
                <a:latin typeface="Calibri"/>
                <a:cs typeface="Calibri"/>
              </a:rPr>
              <a:t>ή</a:t>
            </a:r>
            <a:r>
              <a:rPr lang="el-GR" sz="3300" spc="-8" dirty="0">
                <a:solidFill>
                  <a:srgbClr val="000000"/>
                </a:solidFill>
                <a:latin typeface="Calibri"/>
                <a:cs typeface="Calibri"/>
              </a:rPr>
              <a:t> </a:t>
            </a:r>
            <a:r>
              <a:rPr sz="3300" spc="-11" dirty="0" err="1">
                <a:solidFill>
                  <a:srgbClr val="000000"/>
                </a:solidFill>
                <a:latin typeface="Calibri"/>
                <a:cs typeface="Calibri"/>
              </a:rPr>
              <a:t>δεδομένων</a:t>
            </a:r>
            <a:endParaRPr sz="3300" dirty="0">
              <a:latin typeface="Calibri"/>
              <a:cs typeface="Calibri"/>
            </a:endParaRPr>
          </a:p>
        </p:txBody>
      </p:sp>
      <p:sp>
        <p:nvSpPr>
          <p:cNvPr id="35842" name="Ορθογώνιο 2">
            <a:extLst>
              <a:ext uri="{FF2B5EF4-FFF2-40B4-BE49-F238E27FC236}">
                <a16:creationId xmlns:a16="http://schemas.microsoft.com/office/drawing/2014/main" id="{5816D879-FD43-C84B-B9B9-5D911751DDAC}"/>
              </a:ext>
            </a:extLst>
          </p:cNvPr>
          <p:cNvSpPr>
            <a:spLocks noChangeArrowheads="1"/>
          </p:cNvSpPr>
          <p:nvPr/>
        </p:nvSpPr>
        <p:spPr bwMode="auto">
          <a:xfrm>
            <a:off x="687388" y="2590800"/>
            <a:ext cx="83042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sz="2800" b="1">
                <a:solidFill>
                  <a:srgbClr val="007020"/>
                </a:solidFill>
              </a:rPr>
              <a:t>import</a:t>
            </a:r>
            <a:r>
              <a:rPr lang="en-US" altLang="el-GR" sz="2800"/>
              <a:t> </a:t>
            </a:r>
            <a:r>
              <a:rPr lang="en-US" altLang="el-GR" sz="2800" b="1">
                <a:solidFill>
                  <a:srgbClr val="0E84B5"/>
                </a:solidFill>
              </a:rPr>
              <a:t>shelve</a:t>
            </a:r>
            <a:endParaRPr lang="el-GR" altLang="el-GR" sz="2800" b="1">
              <a:solidFill>
                <a:srgbClr val="0E84B5"/>
              </a:solidFill>
            </a:endParaRPr>
          </a:p>
          <a:p>
            <a:r>
              <a:rPr lang="en-US" altLang="el-GR" sz="2800" b="1">
                <a:solidFill>
                  <a:srgbClr val="007020"/>
                </a:solidFill>
              </a:rPr>
              <a:t>with</a:t>
            </a:r>
            <a:r>
              <a:rPr lang="en-US" altLang="el-GR" sz="2800"/>
              <a:t> shelve</a:t>
            </a:r>
            <a:r>
              <a:rPr lang="en-US" altLang="el-GR" sz="2800">
                <a:solidFill>
                  <a:srgbClr val="666666"/>
                </a:solidFill>
              </a:rPr>
              <a:t>.</a:t>
            </a:r>
            <a:r>
              <a:rPr lang="en-US" altLang="el-GR" sz="2800"/>
              <a:t>open(</a:t>
            </a:r>
            <a:r>
              <a:rPr lang="en-US" altLang="el-GR" sz="2800">
                <a:solidFill>
                  <a:srgbClr val="4070A0"/>
                </a:solidFill>
              </a:rPr>
              <a:t>'test_shelf.db'</a:t>
            </a:r>
            <a:r>
              <a:rPr lang="en-US" altLang="el-GR" sz="2800"/>
              <a:t>) </a:t>
            </a:r>
            <a:r>
              <a:rPr lang="en-US" altLang="el-GR" sz="2800" b="1">
                <a:solidFill>
                  <a:srgbClr val="007020"/>
                </a:solidFill>
              </a:rPr>
              <a:t>as</a:t>
            </a:r>
            <a:r>
              <a:rPr lang="en-US" altLang="el-GR" sz="2800"/>
              <a:t> s:</a:t>
            </a:r>
            <a:endParaRPr lang="el-GR" altLang="el-GR" sz="2800"/>
          </a:p>
          <a:p>
            <a:r>
              <a:rPr lang="el-GR" altLang="el-GR" sz="2800">
                <a:solidFill>
                  <a:srgbClr val="007020"/>
                </a:solidFill>
              </a:rPr>
              <a:t>	</a:t>
            </a:r>
            <a:r>
              <a:rPr lang="en-US" altLang="el-GR" sz="2800">
                <a:solidFill>
                  <a:srgbClr val="007020"/>
                </a:solidFill>
              </a:rPr>
              <a:t>print</a:t>
            </a:r>
            <a:r>
              <a:rPr lang="en-US" altLang="el-GR" sz="2800"/>
              <a:t>(s[</a:t>
            </a:r>
            <a:r>
              <a:rPr lang="en-US" altLang="el-GR" sz="2800">
                <a:solidFill>
                  <a:srgbClr val="4070A0"/>
                </a:solidFill>
              </a:rPr>
              <a:t>'key1’</a:t>
            </a:r>
            <a:r>
              <a:rPr lang="en-US" altLang="el-GR" sz="2800"/>
              <a:t>]) </a:t>
            </a:r>
            <a:endParaRPr lang="el-GR" altLang="el-GR" sz="2800"/>
          </a:p>
          <a:p>
            <a:r>
              <a:rPr lang="el-GR" altLang="el-GR" sz="2800"/>
              <a:t>	</a:t>
            </a:r>
            <a:r>
              <a:rPr lang="en-US" altLang="el-GR" sz="2800"/>
              <a:t>s[</a:t>
            </a:r>
            <a:r>
              <a:rPr lang="en-US" altLang="el-GR" sz="2800">
                <a:solidFill>
                  <a:srgbClr val="4070A0"/>
                </a:solidFill>
              </a:rPr>
              <a:t>'key1'</a:t>
            </a:r>
            <a:r>
              <a:rPr lang="en-US" altLang="el-GR" sz="2800"/>
              <a:t>][</a:t>
            </a:r>
            <a:r>
              <a:rPr lang="en-US" altLang="el-GR" sz="2800">
                <a:solidFill>
                  <a:srgbClr val="4070A0"/>
                </a:solidFill>
              </a:rPr>
              <a:t>'new_value'</a:t>
            </a:r>
            <a:r>
              <a:rPr lang="en-US" altLang="el-GR" sz="2800"/>
              <a:t>] </a:t>
            </a:r>
            <a:r>
              <a:rPr lang="en-US" altLang="el-GR" sz="2800">
                <a:solidFill>
                  <a:srgbClr val="666666"/>
                </a:solidFill>
              </a:rPr>
              <a:t>=</a:t>
            </a:r>
            <a:r>
              <a:rPr lang="en-US" altLang="el-GR" sz="2800"/>
              <a:t> </a:t>
            </a:r>
            <a:r>
              <a:rPr lang="en-US" altLang="el-GR" sz="2800">
                <a:solidFill>
                  <a:srgbClr val="4070A0"/>
                </a:solidFill>
              </a:rPr>
              <a:t>‘test write’</a:t>
            </a:r>
            <a:r>
              <a:rPr lang="en-US" altLang="el-GR" sz="2800"/>
              <a:t> </a:t>
            </a:r>
            <a:endParaRPr lang="el-GR" altLang="el-GR" sz="2800"/>
          </a:p>
          <a:p>
            <a:r>
              <a:rPr lang="en-US" altLang="el-GR" sz="2800" b="1">
                <a:solidFill>
                  <a:srgbClr val="007020"/>
                </a:solidFill>
              </a:rPr>
              <a:t>with</a:t>
            </a:r>
            <a:r>
              <a:rPr lang="en-US" altLang="el-GR" sz="2800"/>
              <a:t> shelve</a:t>
            </a:r>
            <a:r>
              <a:rPr lang="en-US" altLang="el-GR" sz="2800">
                <a:solidFill>
                  <a:srgbClr val="666666"/>
                </a:solidFill>
              </a:rPr>
              <a:t>.</a:t>
            </a:r>
            <a:r>
              <a:rPr lang="en-US" altLang="el-GR" sz="2800"/>
              <a:t>open(</a:t>
            </a:r>
            <a:r>
              <a:rPr lang="en-US" altLang="el-GR" sz="2800">
                <a:solidFill>
                  <a:srgbClr val="4070A0"/>
                </a:solidFill>
              </a:rPr>
              <a:t>'test_shelf.db'</a:t>
            </a:r>
            <a:r>
              <a:rPr lang="en-US" altLang="el-GR" sz="2800"/>
              <a:t>, writeback</a:t>
            </a:r>
            <a:r>
              <a:rPr lang="en-US" altLang="el-GR" sz="2800">
                <a:solidFill>
                  <a:srgbClr val="666666"/>
                </a:solidFill>
              </a:rPr>
              <a:t>=</a:t>
            </a:r>
            <a:r>
              <a:rPr lang="en-US" altLang="el-GR" sz="2800" b="1">
                <a:solidFill>
                  <a:srgbClr val="007020"/>
                </a:solidFill>
              </a:rPr>
              <a:t>True</a:t>
            </a:r>
            <a:r>
              <a:rPr lang="en-US" altLang="el-GR" sz="2800"/>
              <a:t>) </a:t>
            </a:r>
            <a:r>
              <a:rPr lang="en-US" altLang="el-GR" sz="2800" b="1">
                <a:solidFill>
                  <a:srgbClr val="007020"/>
                </a:solidFill>
              </a:rPr>
              <a:t>as</a:t>
            </a:r>
            <a:r>
              <a:rPr lang="en-US" altLang="el-GR" sz="2800"/>
              <a:t> s: </a:t>
            </a:r>
            <a:endParaRPr lang="el-GR" altLang="el-GR" sz="2800"/>
          </a:p>
          <a:p>
            <a:r>
              <a:rPr lang="en-US" altLang="el-GR" sz="2800">
                <a:solidFill>
                  <a:srgbClr val="007020"/>
                </a:solidFill>
              </a:rPr>
              <a:t>	print</a:t>
            </a:r>
            <a:r>
              <a:rPr lang="en-US" altLang="el-GR" sz="2800"/>
              <a:t>(s[</a:t>
            </a:r>
            <a:r>
              <a:rPr lang="en-US" altLang="el-GR" sz="2800">
                <a:solidFill>
                  <a:srgbClr val="4070A0"/>
                </a:solidFill>
              </a:rPr>
              <a:t>'key1'</a:t>
            </a:r>
            <a:r>
              <a:rPr lang="en-US" altLang="el-GR" sz="2800"/>
              <a:t>])</a:t>
            </a:r>
            <a:endParaRPr lang="el-GR" altLang="el-G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6354D8B7-F95A-E34E-90A6-F3D3FA2B573A}"/>
              </a:ext>
            </a:extLst>
          </p:cNvPr>
          <p:cNvSpPr txBox="1"/>
          <p:nvPr/>
        </p:nvSpPr>
        <p:spPr>
          <a:xfrm>
            <a:off x="2398713" y="5143500"/>
            <a:ext cx="4346575" cy="333375"/>
          </a:xfrm>
          <a:prstGeom prst="rect">
            <a:avLst/>
          </a:prstGeom>
        </p:spPr>
        <p:txBody>
          <a:bodyPr lIns="0" tIns="9525" rIns="0" bIns="0">
            <a:spAutoFit/>
          </a:bodyPr>
          <a:lstStyle/>
          <a:p>
            <a:pPr marL="9525">
              <a:spcBef>
                <a:spcPts val="75"/>
              </a:spcBef>
              <a:defRPr/>
            </a:pPr>
            <a:r>
              <a:rPr sz="2100" b="1" spc="-11" dirty="0">
                <a:solidFill>
                  <a:srgbClr val="FFFFFF"/>
                </a:solidFill>
                <a:latin typeface="Calibri"/>
                <a:cs typeface="Calibri"/>
              </a:rPr>
              <a:t>Νίκος </a:t>
            </a:r>
            <a:r>
              <a:rPr sz="2100" b="1" spc="-4" dirty="0">
                <a:solidFill>
                  <a:srgbClr val="FFFFFF"/>
                </a:solidFill>
                <a:latin typeface="Calibri"/>
                <a:cs typeface="Calibri"/>
              </a:rPr>
              <a:t>Αβούρης, Πανεπιστήμιο</a:t>
            </a:r>
            <a:r>
              <a:rPr sz="2100" b="1" spc="11" dirty="0">
                <a:solidFill>
                  <a:srgbClr val="FFFFFF"/>
                </a:solidFill>
                <a:latin typeface="Calibri"/>
                <a:cs typeface="Calibri"/>
              </a:rPr>
              <a:t> </a:t>
            </a:r>
            <a:r>
              <a:rPr sz="2100" b="1" spc="-8" dirty="0">
                <a:solidFill>
                  <a:srgbClr val="FFFFFF"/>
                </a:solidFill>
                <a:latin typeface="Calibri"/>
                <a:cs typeface="Calibri"/>
              </a:rPr>
              <a:t>Πατρών</a:t>
            </a:r>
            <a:endParaRPr sz="2100">
              <a:latin typeface="Calibri"/>
              <a:cs typeface="Calibri"/>
            </a:endParaRPr>
          </a:p>
        </p:txBody>
      </p:sp>
      <p:sp>
        <p:nvSpPr>
          <p:cNvPr id="6" name="Τίτλος 4">
            <a:extLst>
              <a:ext uri="{FF2B5EF4-FFF2-40B4-BE49-F238E27FC236}">
                <a16:creationId xmlns:a16="http://schemas.microsoft.com/office/drawing/2014/main" id="{450EF646-1927-DB49-9996-9CAB5F64AA4D}"/>
              </a:ext>
            </a:extLst>
          </p:cNvPr>
          <p:cNvSpPr txBox="1">
            <a:spLocks/>
          </p:cNvSpPr>
          <p:nvPr/>
        </p:nvSpPr>
        <p:spPr>
          <a:xfrm>
            <a:off x="457200" y="457200"/>
            <a:ext cx="8229600" cy="137160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defRPr/>
            </a:pPr>
            <a:endParaRPr lang="el-GR" kern="0" dirty="0"/>
          </a:p>
        </p:txBody>
      </p:sp>
      <p:pic>
        <p:nvPicPr>
          <p:cNvPr id="36867" name="Εικόνα 8">
            <a:extLst>
              <a:ext uri="{FF2B5EF4-FFF2-40B4-BE49-F238E27FC236}">
                <a16:creationId xmlns:a16="http://schemas.microsoft.com/office/drawing/2014/main" id="{66604F11-2DCD-BB4F-883F-81332E2AC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7000" y="1739900"/>
            <a:ext cx="635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object 4">
            <a:extLst>
              <a:ext uri="{FF2B5EF4-FFF2-40B4-BE49-F238E27FC236}">
                <a16:creationId xmlns:a16="http://schemas.microsoft.com/office/drawing/2014/main" id="{95587637-5C47-FC43-B237-31BAC8ACAA60}"/>
              </a:ext>
            </a:extLst>
          </p:cNvPr>
          <p:cNvSpPr txBox="1">
            <a:spLocks/>
          </p:cNvSpPr>
          <p:nvPr/>
        </p:nvSpPr>
        <p:spPr bwMode="auto">
          <a:xfrm>
            <a:off x="457200" y="568325"/>
            <a:ext cx="838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0485"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900"/>
              </a:lnSpc>
              <a:spcBef>
                <a:spcPts val="550"/>
              </a:spcBef>
              <a:buClrTx/>
              <a:buSzTx/>
              <a:buFontTx/>
              <a:buNone/>
            </a:pPr>
            <a:r>
              <a:rPr lang="en-US" altLang="el-GR" sz="4400"/>
              <a:t>Data Persistence</a:t>
            </a:r>
            <a:endParaRPr lang="el-GR" altLang="el-G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2">
            <a:extLst>
              <a:ext uri="{FF2B5EF4-FFF2-40B4-BE49-F238E27FC236}">
                <a16:creationId xmlns:a16="http://schemas.microsoft.com/office/drawing/2014/main" id="{CED0B953-9919-5643-ABA3-06893233E956}"/>
              </a:ext>
            </a:extLst>
          </p:cNvPr>
          <p:cNvSpPr txBox="1">
            <a:spLocks noChangeArrowheads="1"/>
          </p:cNvSpPr>
          <p:nvPr/>
        </p:nvSpPr>
        <p:spPr bwMode="auto">
          <a:xfrm>
            <a:off x="687388" y="2862263"/>
            <a:ext cx="777081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2873" rIns="0" bIns="0">
            <a:spAutoFit/>
          </a:bodyPr>
          <a:lstStyle>
            <a:lvl1pPr marL="457200" indent="-45720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l-GR" altLang="el-GR"/>
              <a:t>Αρχεία </a:t>
            </a:r>
            <a:r>
              <a:rPr lang="en-US" altLang="el-GR"/>
              <a:t>csv</a:t>
            </a:r>
            <a:r>
              <a:rPr lang="el-GR" altLang="el-GR"/>
              <a:t> – ανάγνωση και εγγραφή</a:t>
            </a:r>
            <a:endParaRPr lang="en-US" altLang="el-GR"/>
          </a:p>
          <a:p>
            <a:pPr>
              <a:spcBef>
                <a:spcPct val="0"/>
              </a:spcBef>
              <a:buClrTx/>
              <a:buSzTx/>
              <a:buFont typeface="Arial" panose="020B0604020202020204" pitchFamily="34" charset="0"/>
              <a:buChar char="•"/>
            </a:pPr>
            <a:r>
              <a:rPr lang="en-US" altLang="el-GR"/>
              <a:t>Pickle – shelves Lilbraries</a:t>
            </a:r>
            <a:endParaRPr lang="el-GR" altLang="el-GR"/>
          </a:p>
          <a:p>
            <a:pPr>
              <a:spcBef>
                <a:spcPct val="0"/>
              </a:spcBef>
              <a:buClrTx/>
              <a:buSzTx/>
              <a:buFont typeface="Arial" panose="020B0604020202020204" pitchFamily="34" charset="0"/>
              <a:buChar char="•"/>
            </a:pPr>
            <a:r>
              <a:rPr lang="el-GR" altLang="el-GR"/>
              <a:t>Η</a:t>
            </a:r>
            <a:r>
              <a:rPr lang="en-US" altLang="el-GR"/>
              <a:t> </a:t>
            </a:r>
            <a:r>
              <a:rPr lang="el-GR" altLang="el-GR"/>
              <a:t>κωδικοποίηση </a:t>
            </a:r>
            <a:r>
              <a:rPr lang="en-US" altLang="el-GR"/>
              <a:t>JSON</a:t>
            </a:r>
          </a:p>
          <a:p>
            <a:pPr>
              <a:spcBef>
                <a:spcPct val="0"/>
              </a:spcBef>
              <a:buClrTx/>
              <a:buSzTx/>
              <a:buFont typeface="Arial" panose="020B0604020202020204" pitchFamily="34" charset="0"/>
              <a:buChar char="•"/>
            </a:pPr>
            <a:r>
              <a:rPr lang="el-GR" altLang="el-GR"/>
              <a:t>Σχεσιακές βάσεις δεδομένων</a:t>
            </a:r>
          </a:p>
          <a:p>
            <a:pPr>
              <a:spcBef>
                <a:spcPct val="0"/>
              </a:spcBef>
              <a:buClrTx/>
              <a:buSzTx/>
              <a:buFont typeface="Arial" panose="020B0604020202020204" pitchFamily="34" charset="0"/>
              <a:buChar char="•"/>
            </a:pPr>
            <a:r>
              <a:rPr lang="en-US" altLang="el-GR"/>
              <a:t>NoSQL </a:t>
            </a:r>
            <a:r>
              <a:rPr lang="el-GR" altLang="el-GR"/>
              <a:t>β</a:t>
            </a:r>
            <a:r>
              <a:rPr lang="en-US" altLang="el-GR"/>
              <a:t>ά</a:t>
            </a:r>
            <a:r>
              <a:rPr lang="el-GR" altLang="el-GR"/>
              <a:t>σεις δεδομένων</a:t>
            </a:r>
          </a:p>
        </p:txBody>
      </p:sp>
      <p:sp>
        <p:nvSpPr>
          <p:cNvPr id="5" name="object 5">
            <a:extLst>
              <a:ext uri="{FF2B5EF4-FFF2-40B4-BE49-F238E27FC236}">
                <a16:creationId xmlns:a16="http://schemas.microsoft.com/office/drawing/2014/main" id="{263B3E07-CDCD-9B44-9BE2-9BE4519D1FCB}"/>
              </a:ext>
            </a:extLst>
          </p:cNvPr>
          <p:cNvSpPr txBox="1"/>
          <p:nvPr/>
        </p:nvSpPr>
        <p:spPr>
          <a:xfrm>
            <a:off x="8770938" y="5689600"/>
            <a:ext cx="111125" cy="141288"/>
          </a:xfrm>
          <a:prstGeom prst="rect">
            <a:avLst/>
          </a:prstGeom>
        </p:spPr>
        <p:txBody>
          <a:bodyPr lIns="0" tIns="0" rIns="0" bIns="0">
            <a:spAutoFit/>
          </a:bodyPr>
          <a:lstStyle/>
          <a:p>
            <a:pPr marL="19050">
              <a:lnSpc>
                <a:spcPts val="1065"/>
              </a:lnSpc>
              <a:defRPr/>
            </a:pPr>
            <a:fld id="{FC0B5B64-168B-164F-99E6-C848D331E15D}" type="slidenum">
              <a:rPr sz="1050" dirty="0">
                <a:solidFill>
                  <a:srgbClr val="898989"/>
                </a:solidFill>
                <a:latin typeface="Consolas"/>
                <a:cs typeface="Consolas"/>
              </a:rPr>
              <a:pPr marL="19050">
                <a:lnSpc>
                  <a:spcPts val="1065"/>
                </a:lnSpc>
                <a:defRPr/>
              </a:pPr>
              <a:t>2</a:t>
            </a:fld>
            <a:endParaRPr sz="1050">
              <a:latin typeface="Consolas"/>
              <a:cs typeface="Consolas"/>
            </a:endParaRPr>
          </a:p>
        </p:txBody>
      </p:sp>
      <p:sp>
        <p:nvSpPr>
          <p:cNvPr id="18435" name="object 4">
            <a:extLst>
              <a:ext uri="{FF2B5EF4-FFF2-40B4-BE49-F238E27FC236}">
                <a16:creationId xmlns:a16="http://schemas.microsoft.com/office/drawing/2014/main" id="{84E9C0AB-7A3B-D649-AA68-576414AF9003}"/>
              </a:ext>
            </a:extLst>
          </p:cNvPr>
          <p:cNvSpPr>
            <a:spLocks noGrp="1" noChangeArrowheads="1"/>
          </p:cNvSpPr>
          <p:nvPr>
            <p:ph type="title"/>
          </p:nvPr>
        </p:nvSpPr>
        <p:spPr>
          <a:xfrm>
            <a:off x="342900" y="1427163"/>
            <a:ext cx="8267700" cy="574675"/>
          </a:xfrm>
        </p:spPr>
        <p:txBody>
          <a:bodyPr lIns="0" tIns="70485" rIns="0" bIns="0">
            <a:spAutoFit/>
          </a:bodyPr>
          <a:lstStyle/>
          <a:p>
            <a:pPr marL="9525">
              <a:lnSpc>
                <a:spcPts val="3900"/>
              </a:lnSpc>
              <a:spcBef>
                <a:spcPts val="550"/>
              </a:spcBef>
            </a:pPr>
            <a:r>
              <a:rPr lang="en-US" altLang="el-GR"/>
              <a:t>Data Persistence</a:t>
            </a:r>
            <a:endParaRPr lang="el-GR"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8FB5B9-C83E-574F-ADCD-A77499829004}"/>
              </a:ext>
            </a:extLst>
          </p:cNvPr>
          <p:cNvSpPr txBox="1">
            <a:spLocks noGrp="1"/>
          </p:cNvSpPr>
          <p:nvPr>
            <p:ph type="title"/>
          </p:nvPr>
        </p:nvSpPr>
        <p:spPr>
          <a:xfrm>
            <a:off x="687388" y="1231900"/>
            <a:ext cx="893762" cy="517525"/>
          </a:xfrm>
        </p:spPr>
        <p:txBody>
          <a:bodyPr lIns="0" tIns="9525" rIns="0" bIns="0" rtlCol="0">
            <a:spAutoFit/>
          </a:bodyPr>
          <a:lstStyle/>
          <a:p>
            <a:pPr marL="9525">
              <a:spcBef>
                <a:spcPts val="75"/>
              </a:spcBef>
              <a:defRPr/>
            </a:pPr>
            <a:r>
              <a:rPr sz="3300" spc="-4" dirty="0">
                <a:solidFill>
                  <a:srgbClr val="000000"/>
                </a:solidFill>
                <a:latin typeface="Calibri"/>
                <a:cs typeface="Calibri"/>
              </a:rPr>
              <a:t>J</a:t>
            </a:r>
            <a:r>
              <a:rPr sz="3300" spc="4" dirty="0">
                <a:solidFill>
                  <a:srgbClr val="000000"/>
                </a:solidFill>
                <a:latin typeface="Calibri"/>
                <a:cs typeface="Calibri"/>
              </a:rPr>
              <a:t>S</a:t>
            </a:r>
            <a:r>
              <a:rPr sz="3300" dirty="0">
                <a:solidFill>
                  <a:srgbClr val="000000"/>
                </a:solidFill>
                <a:latin typeface="Calibri"/>
                <a:cs typeface="Calibri"/>
              </a:rPr>
              <a:t>ON</a:t>
            </a:r>
            <a:endParaRPr sz="3300" dirty="0">
              <a:latin typeface="Calibri"/>
              <a:cs typeface="Calibri"/>
            </a:endParaRPr>
          </a:p>
        </p:txBody>
      </p:sp>
      <p:sp>
        <p:nvSpPr>
          <p:cNvPr id="37890" name="object 3">
            <a:extLst>
              <a:ext uri="{FF2B5EF4-FFF2-40B4-BE49-F238E27FC236}">
                <a16:creationId xmlns:a16="http://schemas.microsoft.com/office/drawing/2014/main" id="{1D41F7E9-01ED-AD46-9AEA-2D33111256B2}"/>
              </a:ext>
            </a:extLst>
          </p:cNvPr>
          <p:cNvSpPr txBox="1">
            <a:spLocks noChangeArrowheads="1"/>
          </p:cNvSpPr>
          <p:nvPr/>
        </p:nvSpPr>
        <p:spPr bwMode="auto">
          <a:xfrm>
            <a:off x="657225" y="1905000"/>
            <a:ext cx="807561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433" rIns="0" bIns="0">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en-US" altLang="el-GR" sz="1800"/>
              <a:t>To JSON</a:t>
            </a:r>
            <a:r>
              <a:rPr lang="el-GR" altLang="el-GR" sz="1800"/>
              <a:t> αποτελεί ένα ανοικτό πρότυπο το οποίο χρησιμοποιεί κείμενο αναγνώσιμο από τον άνθρωπο με σκοπό τη μετάδοση πληροφοριακών αντικειμένων δεδομένων. Η συντομογραφία του </a:t>
            </a:r>
            <a:r>
              <a:rPr lang="en-US" altLang="el-GR" sz="1800"/>
              <a:t>JavaScript Object Notation</a:t>
            </a:r>
            <a:r>
              <a:rPr lang="el-GR" altLang="el-GR" sz="1800"/>
              <a:t> είναι μια μορφή κειμένου που βασίζεται σε ένα υποσύνολο της γλώσσας προγραμματισμού </a:t>
            </a:r>
            <a:r>
              <a:rPr lang="en-US" altLang="el-GR" sz="1800"/>
              <a:t>JavaScript</a:t>
            </a:r>
            <a:r>
              <a:rPr lang="el-GR" altLang="el-GR" sz="1800"/>
              <a:t>, αλλά είναι εντελώς ανεξάρτητη από την οποιαδήποτε γλώσσα προγραμματισμού. Χρησιμοποιείται ως μια εναλλακτική λύση της </a:t>
            </a:r>
            <a:r>
              <a:rPr lang="en-US" altLang="el-GR" sz="1800"/>
              <a:t>XML</a:t>
            </a:r>
            <a:r>
              <a:rPr lang="el-GR" altLang="el-GR" sz="1800"/>
              <a:t> για τη μετάδοση δεδομένων μεταξύ του εξυπηρετητή και των εφαρμογών διαδικτύου.</a:t>
            </a:r>
            <a:endParaRPr lang="en-US" altLang="el-GR" sz="1800"/>
          </a:p>
          <a:p>
            <a:pPr algn="just">
              <a:spcBef>
                <a:spcPct val="0"/>
              </a:spcBef>
              <a:buClrTx/>
              <a:buSzTx/>
              <a:buFontTx/>
              <a:buNone/>
            </a:pPr>
            <a:endParaRPr lang="el-GR" altLang="el-GR" sz="1800"/>
          </a:p>
          <a:p>
            <a:pPr algn="just">
              <a:spcBef>
                <a:spcPct val="0"/>
              </a:spcBef>
              <a:buClrTx/>
              <a:buSzTx/>
              <a:buFontTx/>
              <a:buNone/>
            </a:pPr>
            <a:r>
              <a:rPr lang="en-US" altLang="el-GR" sz="1800"/>
              <a:t>To JSON</a:t>
            </a:r>
            <a:r>
              <a:rPr lang="el-GR" altLang="el-GR" sz="1800"/>
              <a:t> αποτελείται από δυο δομές. Η πρώτη δομή είναι μια συλλογή από ζεύγη ονομάτων /τιμών, στις περισσότερες γλώσσες προγραμματισμού αυτό μπορεί να γίνει αντιληπτό ως ένα αντικείμενο, μια δομή ένα λεξικό ή μια λίστα κλειδιών.</a:t>
            </a:r>
            <a:endParaRPr lang="en-US" altLang="el-GR" sz="1800"/>
          </a:p>
          <a:p>
            <a:pPr algn="just">
              <a:spcBef>
                <a:spcPct val="0"/>
              </a:spcBef>
              <a:buClrTx/>
              <a:buSzTx/>
              <a:buFontTx/>
              <a:buNone/>
            </a:pPr>
            <a:endParaRPr lang="el-GR" altLang="el-GR" sz="1800"/>
          </a:p>
          <a:p>
            <a:pPr algn="just">
              <a:spcBef>
                <a:spcPct val="0"/>
              </a:spcBef>
              <a:buClrTx/>
              <a:buSzTx/>
              <a:buFontTx/>
              <a:buNone/>
            </a:pPr>
            <a:r>
              <a:rPr lang="el-GR" altLang="el-GR" sz="1800"/>
              <a:t>Η δεύτερη δομή είναι μια ταξινομημένη λίστα τιμών, στις περισσότερες γλώσσες προγραμματισμού αυτό μπορεί να γίνει αντιληπτό ως ένας πίνακας, μια λίστα ή μια ακολουθία.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A2A4529-1610-5F41-AB9F-39860DA2386F}"/>
              </a:ext>
            </a:extLst>
          </p:cNvPr>
          <p:cNvSpPr txBox="1">
            <a:spLocks noGrp="1"/>
          </p:cNvSpPr>
          <p:nvPr>
            <p:ph type="title"/>
          </p:nvPr>
        </p:nvSpPr>
        <p:spPr>
          <a:xfrm>
            <a:off x="457200" y="1262063"/>
            <a:ext cx="5727700" cy="517525"/>
          </a:xfrm>
        </p:spPr>
        <p:txBody>
          <a:bodyPr lIns="0" tIns="9525" rIns="0" bIns="0" rtlCol="0">
            <a:spAutoFit/>
          </a:bodyPr>
          <a:lstStyle/>
          <a:p>
            <a:pPr marL="9525">
              <a:spcBef>
                <a:spcPts val="75"/>
              </a:spcBef>
              <a:defRPr/>
            </a:pPr>
            <a:r>
              <a:rPr lang="el-GR" sz="3300" spc="-4" dirty="0">
                <a:solidFill>
                  <a:srgbClr val="000000"/>
                </a:solidFill>
              </a:rPr>
              <a:t>Βιβλιοθήκη </a:t>
            </a:r>
            <a:r>
              <a:rPr sz="3300" spc="-4" dirty="0" err="1">
                <a:solidFill>
                  <a:srgbClr val="000000"/>
                </a:solidFill>
              </a:rPr>
              <a:t>json</a:t>
            </a:r>
            <a:endParaRPr sz="3300" dirty="0">
              <a:latin typeface="Calibri"/>
              <a:cs typeface="Calibri"/>
            </a:endParaRPr>
          </a:p>
        </p:txBody>
      </p:sp>
      <p:graphicFrame>
        <p:nvGraphicFramePr>
          <p:cNvPr id="4" name="object 4">
            <a:extLst>
              <a:ext uri="{FF2B5EF4-FFF2-40B4-BE49-F238E27FC236}">
                <a16:creationId xmlns:a16="http://schemas.microsoft.com/office/drawing/2014/main" id="{6FB6EEF8-C3A0-704E-B649-82D0ED97BB7D}"/>
              </a:ext>
            </a:extLst>
          </p:cNvPr>
          <p:cNvGraphicFramePr>
            <a:graphicFrameLocks noGrp="1"/>
          </p:cNvGraphicFramePr>
          <p:nvPr/>
        </p:nvGraphicFramePr>
        <p:xfrm>
          <a:off x="387350" y="1905000"/>
          <a:ext cx="8405813" cy="766763"/>
        </p:xfrm>
        <a:graphic>
          <a:graphicData uri="http://schemas.openxmlformats.org/drawingml/2006/table">
            <a:tbl>
              <a:tblPr firstRow="1" bandRow="1">
                <a:tableStyleId>{2D5ABB26-0587-4C30-8999-92F81FD0307C}</a:tableStyleId>
              </a:tblPr>
              <a:tblGrid>
                <a:gridCol w="1114964">
                  <a:extLst>
                    <a:ext uri="{9D8B030D-6E8A-4147-A177-3AD203B41FA5}">
                      <a16:colId xmlns:a16="http://schemas.microsoft.com/office/drawing/2014/main" val="20000"/>
                    </a:ext>
                  </a:extLst>
                </a:gridCol>
                <a:gridCol w="3190104">
                  <a:extLst>
                    <a:ext uri="{9D8B030D-6E8A-4147-A177-3AD203B41FA5}">
                      <a16:colId xmlns:a16="http://schemas.microsoft.com/office/drawing/2014/main" val="20001"/>
                    </a:ext>
                  </a:extLst>
                </a:gridCol>
                <a:gridCol w="335775">
                  <a:extLst>
                    <a:ext uri="{9D8B030D-6E8A-4147-A177-3AD203B41FA5}">
                      <a16:colId xmlns:a16="http://schemas.microsoft.com/office/drawing/2014/main" val="20002"/>
                    </a:ext>
                  </a:extLst>
                </a:gridCol>
                <a:gridCol w="3764970">
                  <a:extLst>
                    <a:ext uri="{9D8B030D-6E8A-4147-A177-3AD203B41FA5}">
                      <a16:colId xmlns:a16="http://schemas.microsoft.com/office/drawing/2014/main" val="20003"/>
                    </a:ext>
                  </a:extLst>
                </a:gridCol>
              </a:tblGrid>
              <a:tr h="364320">
                <a:tc>
                  <a:txBody>
                    <a:bodyPr/>
                    <a:lstStyle/>
                    <a:p>
                      <a:pPr marL="31750">
                        <a:lnSpc>
                          <a:spcPts val="3015"/>
                        </a:lnSpc>
                      </a:pPr>
                      <a:r>
                        <a:rPr sz="2400" dirty="0">
                          <a:latin typeface="Consolas"/>
                          <a:cs typeface="Consolas"/>
                        </a:rPr>
                        <a:t>j_data</a:t>
                      </a:r>
                      <a:endParaRPr sz="2400">
                        <a:latin typeface="Consolas"/>
                        <a:cs typeface="Consolas"/>
                      </a:endParaRPr>
                    </a:p>
                  </a:txBody>
                  <a:tcPr marL="0" marR="0" marT="0" marB="0"/>
                </a:tc>
                <a:tc>
                  <a:txBody>
                    <a:bodyPr/>
                    <a:lstStyle/>
                    <a:p>
                      <a:pPr algn="ctr">
                        <a:lnSpc>
                          <a:spcPts val="3015"/>
                        </a:lnSpc>
                      </a:pPr>
                      <a:r>
                        <a:rPr sz="2400" dirty="0">
                          <a:latin typeface="Consolas"/>
                          <a:cs typeface="Consolas"/>
                        </a:rPr>
                        <a:t>=</a:t>
                      </a:r>
                      <a:r>
                        <a:rPr sz="2400" spc="-65" dirty="0">
                          <a:latin typeface="Consolas"/>
                          <a:cs typeface="Consolas"/>
                        </a:rPr>
                        <a:t> </a:t>
                      </a:r>
                      <a:r>
                        <a:rPr sz="2400" dirty="0">
                          <a:latin typeface="Consolas"/>
                          <a:cs typeface="Consolas"/>
                        </a:rPr>
                        <a:t>json.</a:t>
                      </a:r>
                      <a:r>
                        <a:rPr sz="2400" dirty="0">
                          <a:solidFill>
                            <a:srgbClr val="7030A0"/>
                          </a:solidFill>
                          <a:latin typeface="Consolas"/>
                          <a:cs typeface="Consolas"/>
                        </a:rPr>
                        <a:t>dumps</a:t>
                      </a:r>
                      <a:r>
                        <a:rPr sz="2400" dirty="0">
                          <a:latin typeface="Consolas"/>
                          <a:cs typeface="Consolas"/>
                        </a:rPr>
                        <a:t>(data)</a:t>
                      </a:r>
                      <a:endParaRPr sz="2400">
                        <a:latin typeface="Consolas"/>
                        <a:cs typeface="Consolas"/>
                      </a:endParaRPr>
                    </a:p>
                  </a:txBody>
                  <a:tcPr marL="0" marR="0" marT="0" marB="0"/>
                </a:tc>
                <a:tc>
                  <a:txBody>
                    <a:bodyPr/>
                    <a:lstStyle/>
                    <a:p>
                      <a:pPr algn="ctr">
                        <a:lnSpc>
                          <a:spcPts val="3015"/>
                        </a:lnSpc>
                      </a:pPr>
                      <a:r>
                        <a:rPr sz="2400" dirty="0">
                          <a:latin typeface="Consolas"/>
                          <a:cs typeface="Consolas"/>
                        </a:rPr>
                        <a:t>#</a:t>
                      </a:r>
                      <a:endParaRPr sz="2400">
                        <a:latin typeface="Consolas"/>
                        <a:cs typeface="Consolas"/>
                      </a:endParaRPr>
                    </a:p>
                  </a:txBody>
                  <a:tcPr marL="0" marR="0" marT="0" marB="0"/>
                </a:tc>
                <a:tc>
                  <a:txBody>
                    <a:bodyPr/>
                    <a:lstStyle/>
                    <a:p>
                      <a:pPr marL="111760">
                        <a:lnSpc>
                          <a:spcPts val="3015"/>
                        </a:lnSpc>
                      </a:pPr>
                      <a:r>
                        <a:rPr sz="2400" dirty="0">
                          <a:latin typeface="Consolas"/>
                          <a:cs typeface="Consolas"/>
                        </a:rPr>
                        <a:t>data </a:t>
                      </a:r>
                      <a:r>
                        <a:rPr lang="en-US" sz="2400" dirty="0">
                          <a:latin typeface="Consolas"/>
                          <a:cs typeface="Consolas"/>
                        </a:rPr>
                        <a:t>to</a:t>
                      </a:r>
                      <a:r>
                        <a:rPr sz="2400" spc="-1530" dirty="0">
                          <a:latin typeface="Wingdings"/>
                          <a:cs typeface="Wingdings"/>
                        </a:rPr>
                        <a:t> </a:t>
                      </a:r>
                      <a:r>
                        <a:rPr sz="2400" dirty="0">
                          <a:latin typeface="Consolas"/>
                          <a:cs typeface="Consolas"/>
                        </a:rPr>
                        <a:t>json</a:t>
                      </a:r>
                    </a:p>
                  </a:txBody>
                  <a:tcPr marL="0" marR="0" marT="0" marB="0"/>
                </a:tc>
                <a:extLst>
                  <a:ext uri="{0D108BD9-81ED-4DB2-BD59-A6C34878D82A}">
                    <a16:rowId xmlns:a16="http://schemas.microsoft.com/office/drawing/2014/main" val="10000"/>
                  </a:ext>
                </a:extLst>
              </a:tr>
              <a:tr h="402443">
                <a:tc>
                  <a:txBody>
                    <a:bodyPr/>
                    <a:lstStyle/>
                    <a:p>
                      <a:pPr marL="31750">
                        <a:lnSpc>
                          <a:spcPts val="3350"/>
                        </a:lnSpc>
                      </a:pPr>
                      <a:r>
                        <a:rPr sz="2400" dirty="0">
                          <a:latin typeface="Consolas"/>
                          <a:cs typeface="Consolas"/>
                        </a:rPr>
                        <a:t>data</a:t>
                      </a:r>
                      <a:r>
                        <a:rPr sz="2400" spc="-70" dirty="0">
                          <a:latin typeface="Consolas"/>
                          <a:cs typeface="Consolas"/>
                        </a:rPr>
                        <a:t> </a:t>
                      </a:r>
                      <a:r>
                        <a:rPr sz="2400" dirty="0">
                          <a:latin typeface="Consolas"/>
                          <a:cs typeface="Consolas"/>
                        </a:rPr>
                        <a:t>=</a:t>
                      </a:r>
                      <a:endParaRPr sz="2400">
                        <a:latin typeface="Consolas"/>
                        <a:cs typeface="Consolas"/>
                      </a:endParaRPr>
                    </a:p>
                  </a:txBody>
                  <a:tcPr marL="0" marR="0" marT="0" marB="0"/>
                </a:tc>
                <a:tc>
                  <a:txBody>
                    <a:bodyPr/>
                    <a:lstStyle/>
                    <a:p>
                      <a:pPr algn="ctr">
                        <a:lnSpc>
                          <a:spcPts val="3350"/>
                        </a:lnSpc>
                      </a:pPr>
                      <a:r>
                        <a:rPr sz="2400" dirty="0">
                          <a:latin typeface="Consolas"/>
                          <a:cs typeface="Consolas"/>
                        </a:rPr>
                        <a:t>json.</a:t>
                      </a:r>
                      <a:r>
                        <a:rPr sz="2400" dirty="0">
                          <a:solidFill>
                            <a:srgbClr val="7030A0"/>
                          </a:solidFill>
                          <a:latin typeface="Consolas"/>
                          <a:cs typeface="Consolas"/>
                        </a:rPr>
                        <a:t>loads</a:t>
                      </a:r>
                      <a:r>
                        <a:rPr sz="2400" dirty="0">
                          <a:latin typeface="Consolas"/>
                          <a:cs typeface="Consolas"/>
                        </a:rPr>
                        <a:t>(j_data)</a:t>
                      </a:r>
                    </a:p>
                  </a:txBody>
                  <a:tcPr marL="0" marR="0" marT="0" marB="0"/>
                </a:tc>
                <a:tc>
                  <a:txBody>
                    <a:bodyPr/>
                    <a:lstStyle/>
                    <a:p>
                      <a:pPr algn="ctr">
                        <a:lnSpc>
                          <a:spcPts val="3350"/>
                        </a:lnSpc>
                      </a:pPr>
                      <a:r>
                        <a:rPr sz="2400" dirty="0">
                          <a:latin typeface="Consolas"/>
                          <a:cs typeface="Consolas"/>
                        </a:rPr>
                        <a:t>#</a:t>
                      </a:r>
                      <a:endParaRPr sz="2400">
                        <a:latin typeface="Consolas"/>
                        <a:cs typeface="Consolas"/>
                      </a:endParaRPr>
                    </a:p>
                  </a:txBody>
                  <a:tcPr marL="0" marR="0" marT="0" marB="0"/>
                </a:tc>
                <a:tc>
                  <a:txBody>
                    <a:bodyPr/>
                    <a:lstStyle/>
                    <a:p>
                      <a:pPr marL="111760">
                        <a:lnSpc>
                          <a:spcPts val="3350"/>
                        </a:lnSpc>
                      </a:pPr>
                      <a:r>
                        <a:rPr sz="2400" dirty="0" err="1">
                          <a:latin typeface="Consolas"/>
                          <a:cs typeface="Consolas"/>
                        </a:rPr>
                        <a:t>json</a:t>
                      </a:r>
                      <a:r>
                        <a:rPr sz="2400" dirty="0">
                          <a:latin typeface="Consolas"/>
                          <a:cs typeface="Consolas"/>
                        </a:rPr>
                        <a:t> </a:t>
                      </a:r>
                      <a:r>
                        <a:rPr lang="en-US" sz="2400" dirty="0">
                          <a:latin typeface="Consolas"/>
                          <a:cs typeface="Consolas"/>
                        </a:rPr>
                        <a:t>to </a:t>
                      </a:r>
                      <a:r>
                        <a:rPr sz="2400" spc="-1525" dirty="0">
                          <a:latin typeface="Wingdings"/>
                          <a:cs typeface="Wingdings"/>
                        </a:rPr>
                        <a:t> </a:t>
                      </a:r>
                      <a:r>
                        <a:rPr sz="2400" dirty="0">
                          <a:latin typeface="Consolas"/>
                          <a:cs typeface="Consolas"/>
                        </a:rPr>
                        <a:t>data</a:t>
                      </a:r>
                    </a:p>
                  </a:txBody>
                  <a:tcPr marL="0" marR="0" marT="0" marB="0"/>
                </a:tc>
                <a:extLst>
                  <a:ext uri="{0D108BD9-81ED-4DB2-BD59-A6C34878D82A}">
                    <a16:rowId xmlns:a16="http://schemas.microsoft.com/office/drawing/2014/main" val="10001"/>
                  </a:ext>
                </a:extLst>
              </a:tr>
            </a:tbl>
          </a:graphicData>
        </a:graphic>
      </p:graphicFrame>
      <p:graphicFrame>
        <p:nvGraphicFramePr>
          <p:cNvPr id="3" name="Πίνακας 2">
            <a:extLst>
              <a:ext uri="{FF2B5EF4-FFF2-40B4-BE49-F238E27FC236}">
                <a16:creationId xmlns:a16="http://schemas.microsoft.com/office/drawing/2014/main" id="{EEAE7F15-46E6-F146-BAFE-33D69CF8E692}"/>
              </a:ext>
            </a:extLst>
          </p:cNvPr>
          <p:cNvGraphicFramePr>
            <a:graphicFrameLocks noGrp="1"/>
          </p:cNvGraphicFramePr>
          <p:nvPr/>
        </p:nvGraphicFramePr>
        <p:xfrm>
          <a:off x="593725" y="2895600"/>
          <a:ext cx="8229600" cy="3736975"/>
        </p:xfrm>
        <a:graphic>
          <a:graphicData uri="http://schemas.openxmlformats.org/drawingml/2006/table">
            <a:tbl>
              <a:tblPr/>
              <a:tblGrid>
                <a:gridCol w="4114800">
                  <a:extLst>
                    <a:ext uri="{9D8B030D-6E8A-4147-A177-3AD203B41FA5}">
                      <a16:colId xmlns:a16="http://schemas.microsoft.com/office/drawing/2014/main" val="3590663448"/>
                    </a:ext>
                  </a:extLst>
                </a:gridCol>
                <a:gridCol w="4114800">
                  <a:extLst>
                    <a:ext uri="{9D8B030D-6E8A-4147-A177-3AD203B41FA5}">
                      <a16:colId xmlns:a16="http://schemas.microsoft.com/office/drawing/2014/main" val="1985796983"/>
                    </a:ext>
                  </a:extLst>
                </a:gridCol>
              </a:tblGrid>
              <a:tr h="550451">
                <a:tc>
                  <a:txBody>
                    <a:bodyPr/>
                    <a:lstStyle/>
                    <a:p>
                      <a:pPr algn="l"/>
                      <a:r>
                        <a:rPr lang="en-US" sz="1800" b="0">
                          <a:effectLst/>
                        </a:rPr>
                        <a:t>Python</a:t>
                      </a:r>
                    </a:p>
                  </a:txBody>
                  <a:tcPr marL="95250" marR="76200" marT="142851" marB="133327"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EAEAEC"/>
                    </a:solidFill>
                  </a:tcPr>
                </a:tc>
                <a:tc>
                  <a:txBody>
                    <a:bodyPr/>
                    <a:lstStyle/>
                    <a:p>
                      <a:pPr algn="l"/>
                      <a:r>
                        <a:rPr lang="en-US" sz="1800" b="0">
                          <a:effectLst/>
                        </a:rPr>
                        <a:t>JSON Equivalent</a:t>
                      </a:r>
                    </a:p>
                  </a:txBody>
                  <a:tcPr marL="95250" marR="76200" marT="142851" marB="133327"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EAEAEC"/>
                    </a:solidFill>
                  </a:tcPr>
                </a:tc>
                <a:extLst>
                  <a:ext uri="{0D108BD9-81ED-4DB2-BD59-A6C34878D82A}">
                    <a16:rowId xmlns:a16="http://schemas.microsoft.com/office/drawing/2014/main" val="407357391"/>
                  </a:ext>
                </a:extLst>
              </a:tr>
              <a:tr h="455218">
                <a:tc>
                  <a:txBody>
                    <a:bodyPr/>
                    <a:lstStyle/>
                    <a:p>
                      <a:r>
                        <a:rPr lang="en-US" sz="1800">
                          <a:effectLst/>
                        </a:rPr>
                        <a:t>dict</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object</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1029059518"/>
                  </a:ext>
                </a:extLst>
              </a:tr>
              <a:tr h="455218">
                <a:tc>
                  <a:txBody>
                    <a:bodyPr/>
                    <a:lstStyle/>
                    <a:p>
                      <a:r>
                        <a:rPr lang="en-US" sz="1800">
                          <a:effectLst/>
                        </a:rPr>
                        <a:t>list, tuple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array</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571978233"/>
                  </a:ext>
                </a:extLst>
              </a:tr>
              <a:tr h="455218">
                <a:tc>
                  <a:txBody>
                    <a:bodyPr/>
                    <a:lstStyle/>
                    <a:p>
                      <a:r>
                        <a:rPr lang="en-US" sz="1800">
                          <a:effectLst/>
                        </a:rPr>
                        <a:t>str</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string</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3220402542"/>
                  </a:ext>
                </a:extLst>
              </a:tr>
              <a:tr h="455218">
                <a:tc>
                  <a:txBody>
                    <a:bodyPr/>
                    <a:lstStyle/>
                    <a:p>
                      <a:r>
                        <a:rPr lang="en-US" sz="1800">
                          <a:effectLst/>
                        </a:rPr>
                        <a:t>int, float, int</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number</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1235661440"/>
                  </a:ext>
                </a:extLst>
              </a:tr>
              <a:tr h="455218">
                <a:tc>
                  <a:txBody>
                    <a:bodyPr/>
                    <a:lstStyle/>
                    <a:p>
                      <a:r>
                        <a:rPr lang="en-US" sz="1800">
                          <a:effectLst/>
                        </a:rPr>
                        <a:t>True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true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542687028"/>
                  </a:ext>
                </a:extLst>
              </a:tr>
              <a:tr h="455218">
                <a:tc>
                  <a:txBody>
                    <a:bodyPr/>
                    <a:lstStyle/>
                    <a:p>
                      <a:r>
                        <a:rPr lang="en-US" sz="1800">
                          <a:effectLst/>
                        </a:rPr>
                        <a:t>False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a:effectLst/>
                        </a:rPr>
                        <a:t>false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2090837691"/>
                  </a:ext>
                </a:extLst>
              </a:tr>
              <a:tr h="455218">
                <a:tc>
                  <a:txBody>
                    <a:bodyPr/>
                    <a:lstStyle/>
                    <a:p>
                      <a:r>
                        <a:rPr lang="en-US" sz="1800">
                          <a:effectLst/>
                        </a:rPr>
                        <a:t>None</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tc>
                  <a:txBody>
                    <a:bodyPr/>
                    <a:lstStyle/>
                    <a:p>
                      <a:r>
                        <a:rPr lang="en-US" sz="1800" dirty="0">
                          <a:effectLst/>
                        </a:rPr>
                        <a:t>null</a:t>
                      </a:r>
                    </a:p>
                  </a:txBody>
                  <a:tcPr marL="95250" marR="76200" marT="95234" marB="85710" anchor="ctr">
                    <a:lnL w="9525" cap="flat" cmpd="sng" algn="ctr">
                      <a:solidFill>
                        <a:srgbClr val="EAEAEC"/>
                      </a:solidFill>
                      <a:prstDash val="solid"/>
                      <a:round/>
                      <a:headEnd type="none" w="med" len="med"/>
                      <a:tailEnd type="none" w="med" len="med"/>
                    </a:lnL>
                    <a:lnR w="9525" cap="flat" cmpd="sng" algn="ctr">
                      <a:solidFill>
                        <a:srgbClr val="EAEAEC"/>
                      </a:solidFill>
                      <a:prstDash val="solid"/>
                      <a:round/>
                      <a:headEnd type="none" w="med" len="med"/>
                      <a:tailEnd type="none" w="med" len="med"/>
                    </a:lnR>
                    <a:lnT w="9525" cap="flat" cmpd="sng" algn="ctr">
                      <a:solidFill>
                        <a:srgbClr val="EAEAEC"/>
                      </a:solidFill>
                      <a:prstDash val="solid"/>
                      <a:round/>
                      <a:headEnd type="none" w="med" len="med"/>
                      <a:tailEnd type="none" w="med" len="med"/>
                    </a:lnT>
                    <a:lnB w="9525" cap="flat" cmpd="sng" algn="ctr">
                      <a:solidFill>
                        <a:srgbClr val="EAEAEC"/>
                      </a:solidFill>
                      <a:prstDash val="solid"/>
                      <a:round/>
                      <a:headEnd type="none" w="med" len="med"/>
                      <a:tailEnd type="none" w="med" len="med"/>
                    </a:lnB>
                    <a:solidFill>
                      <a:srgbClr val="FFFFFF"/>
                    </a:solidFill>
                  </a:tcPr>
                </a:tc>
                <a:extLst>
                  <a:ext uri="{0D108BD9-81ED-4DB2-BD59-A6C34878D82A}">
                    <a16:rowId xmlns:a16="http://schemas.microsoft.com/office/drawing/2014/main" val="26631181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DBE654C-7465-6B45-B8DE-E8FC936F8824}"/>
              </a:ext>
            </a:extLst>
          </p:cNvPr>
          <p:cNvSpPr txBox="1"/>
          <p:nvPr/>
        </p:nvSpPr>
        <p:spPr>
          <a:xfrm>
            <a:off x="520700" y="1258888"/>
            <a:ext cx="8013700" cy="517525"/>
          </a:xfrm>
          <a:prstGeom prst="rect">
            <a:avLst/>
          </a:prstGeom>
        </p:spPr>
        <p:txBody>
          <a:bodyPr lIns="0" tIns="9525" rIns="0" bIns="0">
            <a:spAutoFit/>
          </a:bodyPr>
          <a:lstStyle/>
          <a:p>
            <a:pPr marL="9525">
              <a:spcBef>
                <a:spcPts val="75"/>
              </a:spcBef>
              <a:defRPr/>
            </a:pPr>
            <a:r>
              <a:rPr lang="el-GR" sz="3300" spc="-4" dirty="0">
                <a:solidFill>
                  <a:srgbClr val="000000"/>
                </a:solidFill>
              </a:rPr>
              <a:t>Βιβλιοθήκη </a:t>
            </a:r>
            <a:r>
              <a:rPr lang="en-US" sz="3300" spc="-4" dirty="0" err="1">
                <a:solidFill>
                  <a:srgbClr val="000000"/>
                </a:solidFill>
              </a:rPr>
              <a:t>json</a:t>
            </a:r>
            <a:r>
              <a:rPr lang="el-GR" sz="3300" spc="-4" dirty="0">
                <a:solidFill>
                  <a:srgbClr val="000000"/>
                </a:solidFill>
              </a:rPr>
              <a:t> - </a:t>
            </a:r>
            <a:r>
              <a:rPr lang="el-GR" sz="3300" dirty="0">
                <a:latin typeface="Calibri"/>
                <a:cs typeface="Calibri"/>
              </a:rPr>
              <a:t>Μετατροπή λεξικού σε </a:t>
            </a:r>
            <a:r>
              <a:rPr lang="en-US" sz="3300" dirty="0" err="1">
                <a:latin typeface="Calibri"/>
                <a:cs typeface="Calibri"/>
              </a:rPr>
              <a:t>json</a:t>
            </a:r>
            <a:endParaRPr sz="3300" dirty="0">
              <a:latin typeface="Calibri"/>
              <a:cs typeface="Calibri"/>
            </a:endParaRPr>
          </a:p>
        </p:txBody>
      </p:sp>
      <p:sp>
        <p:nvSpPr>
          <p:cNvPr id="39938" name="Ορθογώνιο 3">
            <a:extLst>
              <a:ext uri="{FF2B5EF4-FFF2-40B4-BE49-F238E27FC236}">
                <a16:creationId xmlns:a16="http://schemas.microsoft.com/office/drawing/2014/main" id="{85528323-C322-3846-9D95-5A846840ED43}"/>
              </a:ext>
            </a:extLst>
          </p:cNvPr>
          <p:cNvSpPr>
            <a:spLocks noChangeArrowheads="1"/>
          </p:cNvSpPr>
          <p:nvPr/>
        </p:nvSpPr>
        <p:spPr bwMode="auto">
          <a:xfrm>
            <a:off x="520700" y="2282825"/>
            <a:ext cx="73279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solidFill>
                  <a:srgbClr val="00008B"/>
                </a:solidFill>
              </a:rPr>
              <a:t>import</a:t>
            </a:r>
            <a:r>
              <a:rPr lang="en-US" altLang="el-GR">
                <a:solidFill>
                  <a:srgbClr val="000000"/>
                </a:solidFill>
              </a:rPr>
              <a:t> json</a:t>
            </a:r>
          </a:p>
          <a:p>
            <a:endParaRPr lang="en-US" altLang="el-GR">
              <a:solidFill>
                <a:srgbClr val="000000"/>
              </a:solidFill>
            </a:endParaRPr>
          </a:p>
          <a:p>
            <a:r>
              <a:rPr lang="en-US" altLang="el-GR">
                <a:solidFill>
                  <a:srgbClr val="000000"/>
                </a:solidFill>
              </a:rPr>
              <a:t>person_dict = {</a:t>
            </a:r>
            <a:r>
              <a:rPr lang="en-US" altLang="el-GR">
                <a:solidFill>
                  <a:srgbClr val="800000"/>
                </a:solidFill>
              </a:rPr>
              <a:t>'name’</a:t>
            </a:r>
            <a:r>
              <a:rPr lang="en-US" altLang="el-GR">
                <a:solidFill>
                  <a:srgbClr val="000000"/>
                </a:solidFill>
              </a:rPr>
              <a:t>: </a:t>
            </a:r>
            <a:r>
              <a:rPr lang="en-US" altLang="el-GR">
                <a:solidFill>
                  <a:srgbClr val="800000"/>
                </a:solidFill>
              </a:rPr>
              <a:t>John'</a:t>
            </a:r>
            <a:r>
              <a:rPr lang="en-US" altLang="el-GR">
                <a:solidFill>
                  <a:srgbClr val="000000"/>
                </a:solidFill>
              </a:rPr>
              <a:t>, </a:t>
            </a:r>
            <a:r>
              <a:rPr lang="en-US" altLang="el-GR">
                <a:solidFill>
                  <a:srgbClr val="800000"/>
                </a:solidFill>
              </a:rPr>
              <a:t>'age’</a:t>
            </a:r>
            <a:r>
              <a:rPr lang="en-US" altLang="el-GR">
                <a:solidFill>
                  <a:srgbClr val="000000"/>
                </a:solidFill>
              </a:rPr>
              <a:t>: </a:t>
            </a:r>
            <a:r>
              <a:rPr lang="en-US" altLang="el-GR">
                <a:solidFill>
                  <a:srgbClr val="800000"/>
                </a:solidFill>
              </a:rPr>
              <a:t>18</a:t>
            </a:r>
            <a:r>
              <a:rPr lang="en-US" altLang="el-GR">
                <a:solidFill>
                  <a:srgbClr val="000000"/>
                </a:solidFill>
              </a:rPr>
              <a:t>, </a:t>
            </a:r>
            <a:r>
              <a:rPr lang="en-US" altLang="el-GR">
                <a:solidFill>
                  <a:srgbClr val="800000"/>
                </a:solidFill>
              </a:rPr>
              <a:t>'children'</a:t>
            </a:r>
            <a:r>
              <a:rPr lang="en-US" altLang="el-GR">
                <a:solidFill>
                  <a:srgbClr val="000000"/>
                </a:solidFill>
              </a:rPr>
              <a:t>: </a:t>
            </a:r>
            <a:r>
              <a:rPr lang="en-US" altLang="el-GR">
                <a:solidFill>
                  <a:srgbClr val="00008B"/>
                </a:solidFill>
              </a:rPr>
              <a:t>None</a:t>
            </a:r>
          </a:p>
          <a:p>
            <a:r>
              <a:rPr lang="en-US" altLang="el-GR">
                <a:solidFill>
                  <a:srgbClr val="000000"/>
                </a:solidFill>
              </a:rPr>
              <a:t> }</a:t>
            </a:r>
          </a:p>
          <a:p>
            <a:endParaRPr lang="en-US" altLang="el-GR">
              <a:solidFill>
                <a:srgbClr val="000000"/>
              </a:solidFill>
            </a:endParaRPr>
          </a:p>
          <a:p>
            <a:r>
              <a:rPr lang="en-US" altLang="el-GR">
                <a:solidFill>
                  <a:srgbClr val="000000"/>
                </a:solidFill>
              </a:rPr>
              <a:t>person_json = json.dumps(person_dict) </a:t>
            </a:r>
          </a:p>
          <a:p>
            <a:endParaRPr lang="en-US" altLang="el-GR">
              <a:solidFill>
                <a:srgbClr val="000000"/>
              </a:solidFill>
            </a:endParaRPr>
          </a:p>
          <a:p>
            <a:r>
              <a:rPr lang="en-US" altLang="el-GR">
                <a:solidFill>
                  <a:srgbClr val="808080"/>
                </a:solidFill>
              </a:rPr>
              <a:t># Output: {"name": ”John", "age": 18, "children": null}</a:t>
            </a:r>
          </a:p>
          <a:p>
            <a:r>
              <a:rPr lang="en-US" altLang="el-GR">
                <a:solidFill>
                  <a:srgbClr val="00008B"/>
                </a:solidFill>
              </a:rPr>
              <a:t>print</a:t>
            </a:r>
            <a:r>
              <a:rPr lang="en-US" altLang="el-GR">
                <a:solidFill>
                  <a:srgbClr val="000000"/>
                </a:solidFill>
              </a:rPr>
              <a:t>(person_json)</a:t>
            </a:r>
            <a:endParaRPr lang="el-GR"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880D58-8935-454D-9EE4-B6B80573841D}"/>
              </a:ext>
            </a:extLst>
          </p:cNvPr>
          <p:cNvSpPr txBox="1">
            <a:spLocks noGrp="1"/>
          </p:cNvSpPr>
          <p:nvPr>
            <p:ph type="title"/>
          </p:nvPr>
        </p:nvSpPr>
        <p:spPr>
          <a:xfrm>
            <a:off x="596900" y="1397000"/>
            <a:ext cx="8242300" cy="444500"/>
          </a:xfrm>
        </p:spPr>
        <p:txBody>
          <a:bodyPr lIns="0" tIns="9525" rIns="0" bIns="0" rtlCol="0">
            <a:spAutoFit/>
          </a:bodyPr>
          <a:lstStyle/>
          <a:p>
            <a:pPr marL="9525">
              <a:lnSpc>
                <a:spcPts val="3424"/>
              </a:lnSpc>
              <a:spcBef>
                <a:spcPts val="75"/>
              </a:spcBef>
              <a:defRPr/>
            </a:pPr>
            <a:r>
              <a:rPr lang="el-GR" sz="3200" spc="-4" dirty="0">
                <a:solidFill>
                  <a:srgbClr val="000000"/>
                </a:solidFill>
              </a:rPr>
              <a:t>Βιβλιοθήκη </a:t>
            </a:r>
            <a:r>
              <a:rPr lang="en-US" sz="3200" spc="-4" dirty="0" err="1">
                <a:solidFill>
                  <a:srgbClr val="000000"/>
                </a:solidFill>
              </a:rPr>
              <a:t>json</a:t>
            </a:r>
            <a:r>
              <a:rPr lang="el-GR" sz="3200" spc="-4" dirty="0">
                <a:solidFill>
                  <a:srgbClr val="000000"/>
                </a:solidFill>
              </a:rPr>
              <a:t> – ανάγνωση από αρχείο</a:t>
            </a:r>
            <a:endParaRPr sz="3000" dirty="0">
              <a:latin typeface="Calibri"/>
              <a:cs typeface="Calibri"/>
            </a:endParaRPr>
          </a:p>
        </p:txBody>
      </p:sp>
      <p:sp>
        <p:nvSpPr>
          <p:cNvPr id="40962" name="Ορθογώνιο 2">
            <a:extLst>
              <a:ext uri="{FF2B5EF4-FFF2-40B4-BE49-F238E27FC236}">
                <a16:creationId xmlns:a16="http://schemas.microsoft.com/office/drawing/2014/main" id="{51BCB67E-A76D-EA4B-A704-0F3C9B42B54E}"/>
              </a:ext>
            </a:extLst>
          </p:cNvPr>
          <p:cNvSpPr>
            <a:spLocks noChangeArrowheads="1"/>
          </p:cNvSpPr>
          <p:nvPr/>
        </p:nvSpPr>
        <p:spPr bwMode="auto">
          <a:xfrm>
            <a:off x="587375" y="3657600"/>
            <a:ext cx="7251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solidFill>
                  <a:srgbClr val="00008B"/>
                </a:solidFill>
              </a:rPr>
              <a:t>import</a:t>
            </a:r>
            <a:r>
              <a:rPr lang="en-US" altLang="el-GR">
                <a:solidFill>
                  <a:srgbClr val="000000"/>
                </a:solidFill>
              </a:rPr>
              <a:t> json</a:t>
            </a:r>
            <a:endParaRPr lang="el-GR" altLang="el-GR">
              <a:solidFill>
                <a:srgbClr val="000000"/>
              </a:solidFill>
            </a:endParaRPr>
          </a:p>
          <a:p>
            <a:endParaRPr lang="el-GR" altLang="el-GR">
              <a:solidFill>
                <a:srgbClr val="000000"/>
              </a:solidFill>
            </a:endParaRPr>
          </a:p>
          <a:p>
            <a:r>
              <a:rPr lang="en-US" altLang="el-GR">
                <a:solidFill>
                  <a:srgbClr val="00008B"/>
                </a:solidFill>
              </a:rPr>
              <a:t>with</a:t>
            </a:r>
            <a:r>
              <a:rPr lang="en-US" altLang="el-GR">
                <a:solidFill>
                  <a:srgbClr val="000000"/>
                </a:solidFill>
              </a:rPr>
              <a:t> open(</a:t>
            </a:r>
            <a:r>
              <a:rPr lang="en-US" altLang="el-GR">
                <a:solidFill>
                  <a:srgbClr val="800000"/>
                </a:solidFill>
              </a:rPr>
              <a:t>'path_to_file/person.json'</a:t>
            </a:r>
            <a:r>
              <a:rPr lang="en-US" altLang="el-GR">
                <a:solidFill>
                  <a:srgbClr val="000000"/>
                </a:solidFill>
              </a:rPr>
              <a:t>) </a:t>
            </a:r>
            <a:r>
              <a:rPr lang="en-US" altLang="el-GR">
                <a:solidFill>
                  <a:srgbClr val="00008B"/>
                </a:solidFill>
              </a:rPr>
              <a:t>as</a:t>
            </a:r>
            <a:r>
              <a:rPr lang="en-US" altLang="el-GR">
                <a:solidFill>
                  <a:srgbClr val="000000"/>
                </a:solidFill>
              </a:rPr>
              <a:t> f:</a:t>
            </a:r>
            <a:endParaRPr lang="el-GR" altLang="el-GR">
              <a:solidFill>
                <a:srgbClr val="000000"/>
              </a:solidFill>
            </a:endParaRPr>
          </a:p>
          <a:p>
            <a:r>
              <a:rPr lang="el-GR" altLang="el-GR">
                <a:solidFill>
                  <a:srgbClr val="000000"/>
                </a:solidFill>
              </a:rPr>
              <a:t>	</a:t>
            </a:r>
            <a:r>
              <a:rPr lang="en-US" altLang="el-GR">
                <a:solidFill>
                  <a:srgbClr val="000000"/>
                </a:solidFill>
              </a:rPr>
              <a:t>data = json.load(f) </a:t>
            </a:r>
            <a:endParaRPr lang="el-GR" altLang="el-GR">
              <a:solidFill>
                <a:srgbClr val="000000"/>
              </a:solidFill>
            </a:endParaRPr>
          </a:p>
          <a:p>
            <a:endParaRPr lang="el-GR" altLang="el-GR">
              <a:solidFill>
                <a:srgbClr val="000000"/>
              </a:solidFill>
            </a:endParaRPr>
          </a:p>
          <a:p>
            <a:r>
              <a:rPr lang="en-US" altLang="el-GR">
                <a:solidFill>
                  <a:srgbClr val="808080"/>
                </a:solidFill>
              </a:rPr>
              <a:t># Output: {'name': 'Bob', 'languages': ['English', 'Fench’]}</a:t>
            </a:r>
            <a:r>
              <a:rPr lang="en-US" altLang="el-GR">
                <a:solidFill>
                  <a:srgbClr val="000000"/>
                </a:solidFill>
              </a:rPr>
              <a:t> </a:t>
            </a:r>
            <a:endParaRPr lang="el-GR" altLang="el-GR">
              <a:solidFill>
                <a:srgbClr val="000000"/>
              </a:solidFill>
            </a:endParaRPr>
          </a:p>
          <a:p>
            <a:endParaRPr lang="el-GR" altLang="el-GR">
              <a:solidFill>
                <a:srgbClr val="000000"/>
              </a:solidFill>
            </a:endParaRPr>
          </a:p>
          <a:p>
            <a:r>
              <a:rPr lang="en-US" altLang="el-GR">
                <a:solidFill>
                  <a:srgbClr val="00008B"/>
                </a:solidFill>
              </a:rPr>
              <a:t>print</a:t>
            </a:r>
            <a:r>
              <a:rPr lang="en-US" altLang="el-GR">
                <a:solidFill>
                  <a:srgbClr val="000000"/>
                </a:solidFill>
              </a:rPr>
              <a:t>(data)</a:t>
            </a:r>
            <a:endParaRPr lang="el-GR" altLang="el-GR"/>
          </a:p>
        </p:txBody>
      </p:sp>
      <p:sp>
        <p:nvSpPr>
          <p:cNvPr id="40963" name="Ορθογώνιο 3">
            <a:extLst>
              <a:ext uri="{FF2B5EF4-FFF2-40B4-BE49-F238E27FC236}">
                <a16:creationId xmlns:a16="http://schemas.microsoft.com/office/drawing/2014/main" id="{B09EA37D-7E58-5146-B7AB-C1FB15D02FEB}"/>
              </a:ext>
            </a:extLst>
          </p:cNvPr>
          <p:cNvSpPr>
            <a:spLocks noChangeArrowheads="1"/>
          </p:cNvSpPr>
          <p:nvPr/>
        </p:nvSpPr>
        <p:spPr bwMode="auto">
          <a:xfrm>
            <a:off x="600075" y="2286000"/>
            <a:ext cx="6553200"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solidFill>
                  <a:srgbClr val="000000"/>
                </a:solidFill>
              </a:rPr>
              <a:t>{</a:t>
            </a:r>
            <a:endParaRPr lang="el-GR" altLang="el-GR">
              <a:solidFill>
                <a:srgbClr val="000000"/>
              </a:solidFill>
            </a:endParaRPr>
          </a:p>
          <a:p>
            <a:r>
              <a:rPr lang="en-US" altLang="el-GR">
                <a:solidFill>
                  <a:srgbClr val="800000"/>
                </a:solidFill>
              </a:rPr>
              <a:t>"name"</a:t>
            </a:r>
            <a:r>
              <a:rPr lang="en-US" altLang="el-GR">
                <a:solidFill>
                  <a:srgbClr val="000000"/>
                </a:solidFill>
              </a:rPr>
              <a:t>: </a:t>
            </a:r>
            <a:r>
              <a:rPr lang="en-US" altLang="el-GR">
                <a:solidFill>
                  <a:srgbClr val="800000"/>
                </a:solidFill>
              </a:rPr>
              <a:t>"Bob"</a:t>
            </a:r>
            <a:r>
              <a:rPr lang="en-US" altLang="el-GR">
                <a:solidFill>
                  <a:srgbClr val="000000"/>
                </a:solidFill>
              </a:rPr>
              <a:t>, </a:t>
            </a:r>
            <a:r>
              <a:rPr lang="en-US" altLang="el-GR">
                <a:solidFill>
                  <a:srgbClr val="800000"/>
                </a:solidFill>
              </a:rPr>
              <a:t>"languages"</a:t>
            </a:r>
            <a:r>
              <a:rPr lang="en-US" altLang="el-GR">
                <a:solidFill>
                  <a:srgbClr val="000000"/>
                </a:solidFill>
              </a:rPr>
              <a:t>: [</a:t>
            </a:r>
            <a:r>
              <a:rPr lang="en-US" altLang="el-GR">
                <a:solidFill>
                  <a:srgbClr val="800000"/>
                </a:solidFill>
              </a:rPr>
              <a:t>"English"</a:t>
            </a:r>
            <a:r>
              <a:rPr lang="en-US" altLang="el-GR">
                <a:solidFill>
                  <a:srgbClr val="000000"/>
                </a:solidFill>
              </a:rPr>
              <a:t>, </a:t>
            </a:r>
            <a:r>
              <a:rPr lang="en-US" altLang="el-GR">
                <a:solidFill>
                  <a:srgbClr val="800000"/>
                </a:solidFill>
              </a:rPr>
              <a:t>"Fench"</a:t>
            </a:r>
            <a:r>
              <a:rPr lang="en-US" altLang="el-GR">
                <a:solidFill>
                  <a:srgbClr val="000000"/>
                </a:solidFill>
              </a:rPr>
              <a:t>] </a:t>
            </a:r>
            <a:endParaRPr lang="el-GR" altLang="el-GR">
              <a:solidFill>
                <a:srgbClr val="000000"/>
              </a:solidFill>
            </a:endParaRPr>
          </a:p>
          <a:p>
            <a:r>
              <a:rPr lang="en-US" altLang="el-GR">
                <a:solidFill>
                  <a:srgbClr val="000000"/>
                </a:solidFill>
              </a:rPr>
              <a:t>}</a:t>
            </a:r>
            <a:endParaRPr lang="el-GR" alt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880D58-8935-454D-9EE4-B6B80573841D}"/>
              </a:ext>
            </a:extLst>
          </p:cNvPr>
          <p:cNvSpPr txBox="1">
            <a:spLocks noGrp="1"/>
          </p:cNvSpPr>
          <p:nvPr>
            <p:ph type="title"/>
          </p:nvPr>
        </p:nvSpPr>
        <p:spPr>
          <a:xfrm>
            <a:off x="596900" y="1397000"/>
            <a:ext cx="8242300" cy="444500"/>
          </a:xfrm>
        </p:spPr>
        <p:txBody>
          <a:bodyPr lIns="0" tIns="9525" rIns="0" bIns="0" rtlCol="0">
            <a:spAutoFit/>
          </a:bodyPr>
          <a:lstStyle/>
          <a:p>
            <a:pPr marL="9525">
              <a:lnSpc>
                <a:spcPts val="3424"/>
              </a:lnSpc>
              <a:spcBef>
                <a:spcPts val="75"/>
              </a:spcBef>
              <a:defRPr/>
            </a:pPr>
            <a:r>
              <a:rPr lang="el-GR" sz="3200" spc="-4" dirty="0">
                <a:solidFill>
                  <a:srgbClr val="000000"/>
                </a:solidFill>
              </a:rPr>
              <a:t>Βιβλιοθήκη </a:t>
            </a:r>
            <a:r>
              <a:rPr lang="en-US" sz="3200" spc="-4" dirty="0" err="1">
                <a:solidFill>
                  <a:srgbClr val="000000"/>
                </a:solidFill>
              </a:rPr>
              <a:t>json</a:t>
            </a:r>
            <a:r>
              <a:rPr lang="el-GR" sz="3200" spc="-4" dirty="0">
                <a:solidFill>
                  <a:srgbClr val="000000"/>
                </a:solidFill>
              </a:rPr>
              <a:t> – αποθήκευση σε αρχείο</a:t>
            </a:r>
            <a:endParaRPr sz="3000" dirty="0">
              <a:latin typeface="Calibri"/>
              <a:cs typeface="Calibri"/>
            </a:endParaRPr>
          </a:p>
        </p:txBody>
      </p:sp>
      <p:sp>
        <p:nvSpPr>
          <p:cNvPr id="41986" name="Ορθογώνιο 5">
            <a:extLst>
              <a:ext uri="{FF2B5EF4-FFF2-40B4-BE49-F238E27FC236}">
                <a16:creationId xmlns:a16="http://schemas.microsoft.com/office/drawing/2014/main" id="{A501B8AC-EE47-2742-BC8D-D15C6FB90BC6}"/>
              </a:ext>
            </a:extLst>
          </p:cNvPr>
          <p:cNvSpPr>
            <a:spLocks noChangeArrowheads="1"/>
          </p:cNvSpPr>
          <p:nvPr/>
        </p:nvSpPr>
        <p:spPr bwMode="auto">
          <a:xfrm>
            <a:off x="838200" y="2590800"/>
            <a:ext cx="7391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solidFill>
                  <a:srgbClr val="00008B"/>
                </a:solidFill>
              </a:rPr>
              <a:t>import</a:t>
            </a:r>
            <a:r>
              <a:rPr lang="en-US" altLang="el-GR">
                <a:solidFill>
                  <a:srgbClr val="000000"/>
                </a:solidFill>
              </a:rPr>
              <a:t> json</a:t>
            </a:r>
          </a:p>
          <a:p>
            <a:endParaRPr lang="en-US" altLang="el-GR">
              <a:solidFill>
                <a:srgbClr val="000000"/>
              </a:solidFill>
            </a:endParaRPr>
          </a:p>
          <a:p>
            <a:r>
              <a:rPr lang="en-US" altLang="el-GR">
                <a:solidFill>
                  <a:srgbClr val="000000"/>
                </a:solidFill>
              </a:rPr>
              <a:t>person_dict = {</a:t>
            </a:r>
            <a:r>
              <a:rPr lang="en-US" altLang="el-GR">
                <a:solidFill>
                  <a:srgbClr val="800000"/>
                </a:solidFill>
              </a:rPr>
              <a:t>"name"</a:t>
            </a:r>
            <a:r>
              <a:rPr lang="en-US" altLang="el-GR">
                <a:solidFill>
                  <a:srgbClr val="000000"/>
                </a:solidFill>
              </a:rPr>
              <a:t>: </a:t>
            </a:r>
            <a:r>
              <a:rPr lang="en-US" altLang="el-GR">
                <a:solidFill>
                  <a:srgbClr val="800000"/>
                </a:solidFill>
              </a:rPr>
              <a:t>"Bob"</a:t>
            </a:r>
            <a:r>
              <a:rPr lang="en-US" altLang="el-GR">
                <a:solidFill>
                  <a:srgbClr val="000000"/>
                </a:solidFill>
              </a:rPr>
              <a:t>, </a:t>
            </a:r>
            <a:r>
              <a:rPr lang="en-US" altLang="el-GR">
                <a:solidFill>
                  <a:srgbClr val="800000"/>
                </a:solidFill>
              </a:rPr>
              <a:t>"languages"</a:t>
            </a:r>
            <a:r>
              <a:rPr lang="en-US" altLang="el-GR">
                <a:solidFill>
                  <a:srgbClr val="000000"/>
                </a:solidFill>
              </a:rPr>
              <a:t>: [</a:t>
            </a:r>
            <a:r>
              <a:rPr lang="en-US" altLang="el-GR">
                <a:solidFill>
                  <a:srgbClr val="800000"/>
                </a:solidFill>
              </a:rPr>
              <a:t>"English"</a:t>
            </a:r>
            <a:r>
              <a:rPr lang="en-US" altLang="el-GR">
                <a:solidFill>
                  <a:srgbClr val="000000"/>
                </a:solidFill>
              </a:rPr>
              <a:t>, </a:t>
            </a:r>
            <a:r>
              <a:rPr lang="en-US" altLang="el-GR">
                <a:solidFill>
                  <a:srgbClr val="800000"/>
                </a:solidFill>
              </a:rPr>
              <a:t>”Greek"</a:t>
            </a:r>
            <a:r>
              <a:rPr lang="en-US" altLang="el-GR">
                <a:solidFill>
                  <a:srgbClr val="000000"/>
                </a:solidFill>
              </a:rPr>
              <a:t>], </a:t>
            </a:r>
            <a:r>
              <a:rPr lang="en-US" altLang="el-GR">
                <a:solidFill>
                  <a:srgbClr val="800000"/>
                </a:solidFill>
              </a:rPr>
              <a:t>"married"</a:t>
            </a:r>
            <a:r>
              <a:rPr lang="en-US" altLang="el-GR">
                <a:solidFill>
                  <a:srgbClr val="000000"/>
                </a:solidFill>
              </a:rPr>
              <a:t>: </a:t>
            </a:r>
            <a:r>
              <a:rPr lang="en-US" altLang="el-GR">
                <a:solidFill>
                  <a:srgbClr val="00008B"/>
                </a:solidFill>
              </a:rPr>
              <a:t>True</a:t>
            </a:r>
            <a:r>
              <a:rPr lang="en-US" altLang="el-GR">
                <a:solidFill>
                  <a:srgbClr val="000000"/>
                </a:solidFill>
              </a:rPr>
              <a:t>, </a:t>
            </a:r>
            <a:r>
              <a:rPr lang="en-US" altLang="el-GR">
                <a:solidFill>
                  <a:srgbClr val="800000"/>
                </a:solidFill>
              </a:rPr>
              <a:t>"age"</a:t>
            </a:r>
            <a:r>
              <a:rPr lang="en-US" altLang="el-GR">
                <a:solidFill>
                  <a:srgbClr val="000000"/>
                </a:solidFill>
              </a:rPr>
              <a:t>: </a:t>
            </a:r>
            <a:r>
              <a:rPr lang="en-US" altLang="el-GR">
                <a:solidFill>
                  <a:srgbClr val="800000"/>
                </a:solidFill>
              </a:rPr>
              <a:t>35</a:t>
            </a:r>
            <a:r>
              <a:rPr lang="en-US" altLang="el-GR">
                <a:solidFill>
                  <a:srgbClr val="000000"/>
                </a:solidFill>
              </a:rPr>
              <a:t> } </a:t>
            </a:r>
          </a:p>
          <a:p>
            <a:endParaRPr lang="en-US" altLang="el-GR">
              <a:solidFill>
                <a:srgbClr val="000000"/>
              </a:solidFill>
            </a:endParaRPr>
          </a:p>
          <a:p>
            <a:r>
              <a:rPr lang="en-US" altLang="el-GR">
                <a:solidFill>
                  <a:srgbClr val="00008B"/>
                </a:solidFill>
              </a:rPr>
              <a:t>with</a:t>
            </a:r>
            <a:r>
              <a:rPr lang="en-US" altLang="el-GR">
                <a:solidFill>
                  <a:srgbClr val="000000"/>
                </a:solidFill>
              </a:rPr>
              <a:t> open(</a:t>
            </a:r>
            <a:r>
              <a:rPr lang="en-US" altLang="el-GR">
                <a:solidFill>
                  <a:srgbClr val="800000"/>
                </a:solidFill>
              </a:rPr>
              <a:t>'person.txt'</a:t>
            </a:r>
            <a:r>
              <a:rPr lang="en-US" altLang="el-GR">
                <a:solidFill>
                  <a:srgbClr val="000000"/>
                </a:solidFill>
              </a:rPr>
              <a:t>, </a:t>
            </a:r>
            <a:r>
              <a:rPr lang="en-US" altLang="el-GR">
                <a:solidFill>
                  <a:srgbClr val="800000"/>
                </a:solidFill>
              </a:rPr>
              <a:t>'w'</a:t>
            </a:r>
            <a:r>
              <a:rPr lang="en-US" altLang="el-GR">
                <a:solidFill>
                  <a:srgbClr val="000000"/>
                </a:solidFill>
              </a:rPr>
              <a:t>) </a:t>
            </a:r>
            <a:r>
              <a:rPr lang="en-US" altLang="el-GR">
                <a:solidFill>
                  <a:srgbClr val="00008B"/>
                </a:solidFill>
              </a:rPr>
              <a:t>as</a:t>
            </a:r>
            <a:r>
              <a:rPr lang="en-US" altLang="el-GR">
                <a:solidFill>
                  <a:srgbClr val="000000"/>
                </a:solidFill>
              </a:rPr>
              <a:t> json_file: </a:t>
            </a:r>
          </a:p>
          <a:p>
            <a:r>
              <a:rPr lang="en-US" altLang="el-GR">
                <a:solidFill>
                  <a:srgbClr val="000000"/>
                </a:solidFill>
              </a:rPr>
              <a:t>	json.</a:t>
            </a:r>
            <a:r>
              <a:rPr lang="en-US" altLang="el-GR">
                <a:solidFill>
                  <a:srgbClr val="00008B"/>
                </a:solidFill>
              </a:rPr>
              <a:t>dump</a:t>
            </a:r>
            <a:r>
              <a:rPr lang="en-US" altLang="el-GR">
                <a:solidFill>
                  <a:srgbClr val="000000"/>
                </a:solidFill>
              </a:rPr>
              <a:t>(person_dict, json_file)</a:t>
            </a: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bject 4">
            <a:extLst>
              <a:ext uri="{FF2B5EF4-FFF2-40B4-BE49-F238E27FC236}">
                <a16:creationId xmlns:a16="http://schemas.microsoft.com/office/drawing/2014/main" id="{E1D3F7E9-3AA6-2C4C-8BB8-2B9E92D3BA0D}"/>
              </a:ext>
            </a:extLst>
          </p:cNvPr>
          <p:cNvSpPr txBox="1">
            <a:spLocks noChangeArrowheads="1"/>
          </p:cNvSpPr>
          <p:nvPr/>
        </p:nvSpPr>
        <p:spPr bwMode="auto">
          <a:xfrm>
            <a:off x="623888" y="2971800"/>
            <a:ext cx="74533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342900" indent="-34290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ts val="75"/>
              </a:spcBef>
              <a:buClrTx/>
              <a:buSzTx/>
              <a:buFont typeface="Arial" panose="020B0604020202020204" pitchFamily="34" charset="0"/>
              <a:buChar char="•"/>
            </a:pPr>
            <a:r>
              <a:rPr lang="el-GR" altLang="el-GR" sz="3600">
                <a:latin typeface="Calibri-Light"/>
                <a:ea typeface="Calibri-Light"/>
                <a:cs typeface="Calibri-Light"/>
              </a:rPr>
              <a:t>Εισαγωγή στο σχεσιακό μοντέλο SQL  </a:t>
            </a:r>
            <a:endParaRPr lang="en-US" altLang="el-GR" sz="3600">
              <a:latin typeface="Calibri-Light"/>
              <a:ea typeface="Calibri-Light"/>
              <a:cs typeface="Calibri-Light"/>
            </a:endParaRPr>
          </a:p>
          <a:p>
            <a:pPr>
              <a:spcBef>
                <a:spcPts val="75"/>
              </a:spcBef>
              <a:buClrTx/>
              <a:buSzTx/>
              <a:buFont typeface="Arial" panose="020B0604020202020204" pitchFamily="34" charset="0"/>
              <a:buChar char="•"/>
            </a:pPr>
            <a:r>
              <a:rPr lang="el-GR" altLang="el-GR" sz="3600">
                <a:latin typeface="Calibri-Light"/>
                <a:ea typeface="Calibri-Light"/>
                <a:cs typeface="Calibri-Light"/>
              </a:rPr>
              <a:t>Η βιβλιοθήκη sqlite3</a:t>
            </a:r>
          </a:p>
        </p:txBody>
      </p:sp>
      <p:sp>
        <p:nvSpPr>
          <p:cNvPr id="43010" name="object 4">
            <a:extLst>
              <a:ext uri="{FF2B5EF4-FFF2-40B4-BE49-F238E27FC236}">
                <a16:creationId xmlns:a16="http://schemas.microsoft.com/office/drawing/2014/main" id="{A12411D6-975C-CE46-BAB7-C46008FE453C}"/>
              </a:ext>
            </a:extLst>
          </p:cNvPr>
          <p:cNvSpPr txBox="1">
            <a:spLocks/>
          </p:cNvSpPr>
          <p:nvPr/>
        </p:nvSpPr>
        <p:spPr bwMode="auto">
          <a:xfrm>
            <a:off x="457200" y="914400"/>
            <a:ext cx="838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0485"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900"/>
              </a:lnSpc>
              <a:spcBef>
                <a:spcPts val="550"/>
              </a:spcBef>
              <a:buClrTx/>
              <a:buSzTx/>
              <a:buFontTx/>
              <a:buNone/>
            </a:pPr>
            <a:r>
              <a:rPr lang="el-GR" altLang="el-GR" sz="4400"/>
              <a:t>Σχεσιακές βάσεις δεδομένων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bject 2">
            <a:extLst>
              <a:ext uri="{FF2B5EF4-FFF2-40B4-BE49-F238E27FC236}">
                <a16:creationId xmlns:a16="http://schemas.microsoft.com/office/drawing/2014/main" id="{D2ED284C-9776-DD48-A463-8E2015AA12FA}"/>
              </a:ext>
            </a:extLst>
          </p:cNvPr>
          <p:cNvSpPr>
            <a:spLocks noGrp="1" noChangeArrowheads="1"/>
          </p:cNvSpPr>
          <p:nvPr>
            <p:ph type="title"/>
          </p:nvPr>
        </p:nvSpPr>
        <p:spPr>
          <a:xfrm>
            <a:off x="498475" y="609600"/>
            <a:ext cx="8112125" cy="1995488"/>
          </a:xfrm>
        </p:spPr>
        <p:txBody>
          <a:bodyPr lIns="0" tIns="55721" rIns="0" bIns="0">
            <a:spAutoFit/>
          </a:bodyPr>
          <a:lstStyle/>
          <a:p>
            <a:pPr marL="9525" algn="just">
              <a:lnSpc>
                <a:spcPct val="90000"/>
              </a:lnSpc>
              <a:spcBef>
                <a:spcPts val="438"/>
              </a:spcBef>
            </a:pPr>
            <a:r>
              <a:rPr lang="el-GR" altLang="el-GR" sz="2800" b="1"/>
              <a:t>Σχεσιακή βάση δεδομένων</a:t>
            </a:r>
            <a:r>
              <a:rPr lang="el-GR" altLang="el-GR" sz="1800" b="1">
                <a:solidFill>
                  <a:srgbClr val="000000"/>
                </a:solidFill>
                <a:latin typeface="Calibri" panose="020F0502020204030204" pitchFamily="34" charset="0"/>
                <a:cs typeface="Calibri" panose="020F0502020204030204" pitchFamily="34" charset="0"/>
              </a:rPr>
              <a:t>:  </a:t>
            </a:r>
            <a:r>
              <a:rPr lang="el-GR" altLang="el-GR" sz="2800"/>
              <a:t>μία συλλογή δεδομένων οργανωμένη σε συσχετισμένους πίνακες που παρέχει ταυτόχρονα ένα μηχανισμό για ανάγνωση, εγγραφή, τροποποίηση ή και πιο πολύπλοκες διαδικασίες πάνω στα δεδομένα</a:t>
            </a:r>
            <a:r>
              <a:rPr lang="en-US" altLang="el-GR" sz="2800"/>
              <a:t>.</a:t>
            </a:r>
            <a:endParaRPr lang="el-GR" altLang="el-GR" sz="1800">
              <a:latin typeface="Calibri" panose="020F0502020204030204" pitchFamily="34" charset="0"/>
              <a:cs typeface="Calibri" panose="020F0502020204030204" pitchFamily="34" charset="0"/>
            </a:endParaRPr>
          </a:p>
        </p:txBody>
      </p:sp>
      <p:pic>
        <p:nvPicPr>
          <p:cNvPr id="45058" name="Εικόνα 4">
            <a:extLst>
              <a:ext uri="{FF2B5EF4-FFF2-40B4-BE49-F238E27FC236}">
                <a16:creationId xmlns:a16="http://schemas.microsoft.com/office/drawing/2014/main" id="{9A4C8633-6F4F-0D48-A96C-E9E5FC56E2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2625" y="2606675"/>
            <a:ext cx="52038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object 2">
            <a:extLst>
              <a:ext uri="{FF2B5EF4-FFF2-40B4-BE49-F238E27FC236}">
                <a16:creationId xmlns:a16="http://schemas.microsoft.com/office/drawing/2014/main" id="{AA313A9E-2C47-B443-950A-3B9EC4C1CA95}"/>
              </a:ext>
            </a:extLst>
          </p:cNvPr>
          <p:cNvSpPr txBox="1">
            <a:spLocks/>
          </p:cNvSpPr>
          <p:nvPr/>
        </p:nvSpPr>
        <p:spPr bwMode="auto">
          <a:xfrm>
            <a:off x="493713" y="6375400"/>
            <a:ext cx="81121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5721"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ctr">
              <a:lnSpc>
                <a:spcPct val="90000"/>
              </a:lnSpc>
              <a:spcBef>
                <a:spcPts val="438"/>
              </a:spcBef>
              <a:buClrTx/>
              <a:buSzTx/>
              <a:buFontTx/>
              <a:buNone/>
            </a:pPr>
            <a:r>
              <a:rPr lang="en-US" altLang="el-GR" sz="1200"/>
              <a:t>ERD – dba.stackexchange.com</a:t>
            </a:r>
            <a:endParaRPr lang="el-GR" altLang="el-GR" sz="100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bject 2">
            <a:extLst>
              <a:ext uri="{FF2B5EF4-FFF2-40B4-BE49-F238E27FC236}">
                <a16:creationId xmlns:a16="http://schemas.microsoft.com/office/drawing/2014/main" id="{F6E1602E-7C60-134F-BBDD-430466839975}"/>
              </a:ext>
            </a:extLst>
          </p:cNvPr>
          <p:cNvSpPr>
            <a:spLocks noGrp="1" noChangeArrowheads="1"/>
          </p:cNvSpPr>
          <p:nvPr>
            <p:ph type="title"/>
          </p:nvPr>
        </p:nvSpPr>
        <p:spPr>
          <a:xfrm>
            <a:off x="488950" y="1322388"/>
            <a:ext cx="7816850" cy="374650"/>
          </a:xfrm>
        </p:spPr>
        <p:txBody>
          <a:bodyPr lIns="0" tIns="47625" rIns="0" bIns="0">
            <a:spAutoFit/>
          </a:bodyPr>
          <a:lstStyle/>
          <a:p>
            <a:pPr marL="9525">
              <a:lnSpc>
                <a:spcPts val="2250"/>
              </a:lnSpc>
              <a:spcBef>
                <a:spcPts val="375"/>
              </a:spcBef>
            </a:pPr>
            <a:r>
              <a:rPr lang="el-GR" altLang="el-GR" sz="3200">
                <a:solidFill>
                  <a:srgbClr val="000000"/>
                </a:solidFill>
              </a:rPr>
              <a:t>S</a:t>
            </a:r>
            <a:r>
              <a:rPr lang="el-GR" altLang="el-GR" sz="3200">
                <a:solidFill>
                  <a:srgbClr val="000000"/>
                </a:solidFill>
                <a:latin typeface="Calibri" panose="020F0502020204030204" pitchFamily="34" charset="0"/>
                <a:cs typeface="Calibri" panose="020F0502020204030204" pitchFamily="34" charset="0"/>
              </a:rPr>
              <a:t>tructured </a:t>
            </a:r>
            <a:r>
              <a:rPr lang="el-GR" altLang="el-GR" sz="3200">
                <a:solidFill>
                  <a:srgbClr val="000000"/>
                </a:solidFill>
              </a:rPr>
              <a:t>Q</a:t>
            </a:r>
            <a:r>
              <a:rPr lang="el-GR" altLang="el-GR" sz="3200">
                <a:solidFill>
                  <a:srgbClr val="000000"/>
                </a:solidFill>
                <a:latin typeface="Calibri" panose="020F0502020204030204" pitchFamily="34" charset="0"/>
                <a:cs typeface="Calibri" panose="020F0502020204030204" pitchFamily="34" charset="0"/>
              </a:rPr>
              <a:t>uery </a:t>
            </a:r>
            <a:r>
              <a:rPr lang="el-GR" altLang="el-GR" sz="3200">
                <a:solidFill>
                  <a:srgbClr val="000000"/>
                </a:solidFill>
              </a:rPr>
              <a:t>L</a:t>
            </a:r>
            <a:r>
              <a:rPr lang="el-GR" altLang="el-GR" sz="3200">
                <a:solidFill>
                  <a:srgbClr val="000000"/>
                </a:solidFill>
                <a:latin typeface="Calibri" panose="020F0502020204030204" pitchFamily="34" charset="0"/>
                <a:cs typeface="Calibri" panose="020F0502020204030204" pitchFamily="34" charset="0"/>
              </a:rPr>
              <a:t>anguage (SQL) </a:t>
            </a:r>
            <a:r>
              <a:rPr lang="en-US" altLang="el-GR" sz="3200">
                <a:solidFill>
                  <a:srgbClr val="000000"/>
                </a:solidFill>
                <a:latin typeface="Calibri" panose="020F0502020204030204" pitchFamily="34" charset="0"/>
                <a:cs typeface="Calibri" panose="020F0502020204030204" pitchFamily="34" charset="0"/>
              </a:rPr>
              <a:t> - CRUD</a:t>
            </a:r>
            <a:endParaRPr lang="el-GR" altLang="el-GR" sz="3200">
              <a:latin typeface="Calibri" panose="020F0502020204030204" pitchFamily="34" charset="0"/>
              <a:cs typeface="Calibri" panose="020F0502020204030204" pitchFamily="34" charset="0"/>
            </a:endParaRPr>
          </a:p>
        </p:txBody>
      </p:sp>
      <p:sp>
        <p:nvSpPr>
          <p:cNvPr id="2" name="Ορθογώνιο 1">
            <a:extLst>
              <a:ext uri="{FF2B5EF4-FFF2-40B4-BE49-F238E27FC236}">
                <a16:creationId xmlns:a16="http://schemas.microsoft.com/office/drawing/2014/main" id="{CB186C09-BA7C-BC4B-91E8-3B21923D3FDA}"/>
              </a:ext>
            </a:extLst>
          </p:cNvPr>
          <p:cNvSpPr/>
          <p:nvPr/>
        </p:nvSpPr>
        <p:spPr>
          <a:xfrm>
            <a:off x="685800" y="2286000"/>
            <a:ext cx="7772400" cy="3786188"/>
          </a:xfrm>
          <a:prstGeom prst="rect">
            <a:avLst/>
          </a:prstGeom>
        </p:spPr>
        <p:txBody>
          <a:bodyPr>
            <a:spAutoFit/>
          </a:bodyPr>
          <a:lstStyle/>
          <a:p>
            <a:pPr algn="just">
              <a:defRPr/>
            </a:pPr>
            <a:r>
              <a:rPr lang="el-GR" sz="2000" dirty="0"/>
              <a:t>Το CRUD είναι ένα ακρωνύμιο για τους τέσσερις βασικούς τύπους εντολών SQL:</a:t>
            </a:r>
            <a:endParaRPr lang="en-US" sz="2000" dirty="0"/>
          </a:p>
          <a:p>
            <a:pPr algn="just">
              <a:defRPr/>
            </a:pPr>
            <a:endParaRPr lang="en-US" sz="2000" dirty="0"/>
          </a:p>
          <a:p>
            <a:pPr marL="285750" indent="-285750" algn="just">
              <a:buFont typeface="Arial" panose="020B0604020202020204" pitchFamily="34" charset="0"/>
              <a:buChar char="•"/>
              <a:defRPr/>
            </a:pPr>
            <a:r>
              <a:rPr lang="el-GR" sz="2000" dirty="0"/>
              <a:t>Δημιουργία</a:t>
            </a:r>
            <a:r>
              <a:rPr lang="en-US" sz="2000" dirty="0"/>
              <a:t> (create)</a:t>
            </a:r>
          </a:p>
          <a:p>
            <a:pPr marL="285750" indent="-285750" algn="just">
              <a:buFont typeface="Arial" panose="020B0604020202020204" pitchFamily="34" charset="0"/>
              <a:buChar char="•"/>
              <a:defRPr/>
            </a:pPr>
            <a:r>
              <a:rPr lang="el-GR" sz="2000" dirty="0"/>
              <a:t>Ανάγνωση </a:t>
            </a:r>
            <a:r>
              <a:rPr lang="en-US" sz="2000" dirty="0"/>
              <a:t> (read)</a:t>
            </a:r>
          </a:p>
          <a:p>
            <a:pPr marL="285750" indent="-285750" algn="just">
              <a:buFont typeface="Arial" panose="020B0604020202020204" pitchFamily="34" charset="0"/>
              <a:buChar char="•"/>
              <a:defRPr/>
            </a:pPr>
            <a:r>
              <a:rPr lang="el-GR" sz="2000" dirty="0"/>
              <a:t>Ενημέρωση</a:t>
            </a:r>
            <a:r>
              <a:rPr lang="en-US" sz="2000" dirty="0"/>
              <a:t> (update)</a:t>
            </a:r>
          </a:p>
          <a:p>
            <a:pPr marL="285750" indent="-285750" algn="just">
              <a:buFont typeface="Arial" panose="020B0604020202020204" pitchFamily="34" charset="0"/>
              <a:buChar char="•"/>
              <a:defRPr/>
            </a:pPr>
            <a:r>
              <a:rPr lang="el-GR" sz="2000" dirty="0"/>
              <a:t>Διαγραφή</a:t>
            </a:r>
            <a:r>
              <a:rPr lang="en-US" sz="2000" dirty="0"/>
              <a:t> (delete)</a:t>
            </a:r>
          </a:p>
          <a:p>
            <a:pPr algn="just">
              <a:defRPr/>
            </a:pPr>
            <a:endParaRPr lang="en-US" sz="2000" dirty="0"/>
          </a:p>
          <a:p>
            <a:pPr algn="just">
              <a:defRPr/>
            </a:pPr>
            <a:r>
              <a:rPr lang="el-GR" sz="2000" dirty="0"/>
              <a:t>Οι περισσότερες εφαρμογές έχουν κάποια λειτουργικότητα CRUD</a:t>
            </a:r>
            <a:endParaRPr lang="en-US" sz="2000" dirty="0"/>
          </a:p>
          <a:p>
            <a:pPr algn="just">
              <a:defRPr/>
            </a:pPr>
            <a:endParaRPr lang="en-US" sz="2000" dirty="0"/>
          </a:p>
          <a:p>
            <a:pPr algn="just">
              <a:defRPr/>
            </a:pPr>
            <a:r>
              <a:rPr lang="el-GR" sz="2000" dirty="0"/>
              <a:t>Μια εφαρμογή CRUD είναι μια εφαρμογή που χρησιμοποιεί φόρμες για τη λήψη δεδομένων από και προς μια βάση δεδομένων.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6A27775-E209-9A46-B604-2D298BB953AA}"/>
              </a:ext>
            </a:extLst>
          </p:cNvPr>
          <p:cNvSpPr txBox="1"/>
          <p:nvPr/>
        </p:nvSpPr>
        <p:spPr>
          <a:xfrm>
            <a:off x="450850" y="1346200"/>
            <a:ext cx="7931150" cy="517525"/>
          </a:xfrm>
          <a:prstGeom prst="rect">
            <a:avLst/>
          </a:prstGeom>
        </p:spPr>
        <p:txBody>
          <a:bodyPr lIns="0" tIns="9525" rIns="0" bIns="0">
            <a:spAutoFit/>
          </a:bodyPr>
          <a:lstStyle/>
          <a:p>
            <a:pPr marL="9525">
              <a:spcBef>
                <a:spcPts val="75"/>
              </a:spcBef>
              <a:defRPr/>
            </a:pPr>
            <a:r>
              <a:rPr sz="3300" spc="-19" dirty="0">
                <a:latin typeface="Calibri"/>
                <a:cs typeface="Calibri"/>
              </a:rPr>
              <a:t>Σχεσιακές </a:t>
            </a:r>
            <a:r>
              <a:rPr sz="3300" spc="-8" dirty="0">
                <a:latin typeface="Calibri"/>
                <a:cs typeface="Calibri"/>
              </a:rPr>
              <a:t>βάσεις</a:t>
            </a:r>
            <a:r>
              <a:rPr sz="3300" spc="8" dirty="0">
                <a:latin typeface="Calibri"/>
                <a:cs typeface="Calibri"/>
              </a:rPr>
              <a:t> </a:t>
            </a:r>
            <a:r>
              <a:rPr sz="3300" spc="-11" dirty="0">
                <a:latin typeface="Calibri"/>
                <a:cs typeface="Calibri"/>
              </a:rPr>
              <a:t>δεδομένων</a:t>
            </a:r>
            <a:endParaRPr sz="3300" dirty="0">
              <a:latin typeface="Calibri"/>
              <a:cs typeface="Calibri"/>
            </a:endParaRPr>
          </a:p>
        </p:txBody>
      </p:sp>
      <p:sp>
        <p:nvSpPr>
          <p:cNvPr id="3" name="object 3">
            <a:extLst>
              <a:ext uri="{FF2B5EF4-FFF2-40B4-BE49-F238E27FC236}">
                <a16:creationId xmlns:a16="http://schemas.microsoft.com/office/drawing/2014/main" id="{85082A12-569B-864A-97EA-73848468861F}"/>
              </a:ext>
            </a:extLst>
          </p:cNvPr>
          <p:cNvSpPr txBox="1"/>
          <p:nvPr/>
        </p:nvSpPr>
        <p:spPr>
          <a:xfrm>
            <a:off x="755650" y="6015038"/>
            <a:ext cx="2268538" cy="285750"/>
          </a:xfrm>
          <a:prstGeom prst="rect">
            <a:avLst/>
          </a:prstGeom>
        </p:spPr>
        <p:txBody>
          <a:bodyPr lIns="0" tIns="9525" rIns="0" bIns="0">
            <a:spAutoFit/>
          </a:bodyPr>
          <a:lstStyle/>
          <a:p>
            <a:pPr marL="9525">
              <a:spcBef>
                <a:spcPts val="75"/>
              </a:spcBef>
              <a:defRPr/>
            </a:pPr>
            <a:r>
              <a:rPr spc="-4" dirty="0">
                <a:latin typeface="Calibri-Light"/>
                <a:cs typeface="Calibri-Light"/>
              </a:rPr>
              <a:t>embedded </a:t>
            </a:r>
            <a:r>
              <a:rPr spc="-15" dirty="0">
                <a:latin typeface="Calibri-Light"/>
                <a:cs typeface="Calibri-Light"/>
              </a:rPr>
              <a:t>data</a:t>
            </a:r>
            <a:r>
              <a:rPr spc="-64" dirty="0">
                <a:latin typeface="Calibri-Light"/>
                <a:cs typeface="Calibri-Light"/>
              </a:rPr>
              <a:t> </a:t>
            </a:r>
            <a:r>
              <a:rPr spc="-4" dirty="0">
                <a:latin typeface="Calibri-Light"/>
                <a:cs typeface="Calibri-Light"/>
              </a:rPr>
              <a:t>base</a:t>
            </a:r>
            <a:endParaRPr dirty="0">
              <a:latin typeface="Calibri-Light"/>
              <a:cs typeface="Calibri-Light"/>
            </a:endParaRPr>
          </a:p>
        </p:txBody>
      </p:sp>
      <p:sp>
        <p:nvSpPr>
          <p:cNvPr id="47107" name="object 4">
            <a:extLst>
              <a:ext uri="{FF2B5EF4-FFF2-40B4-BE49-F238E27FC236}">
                <a16:creationId xmlns:a16="http://schemas.microsoft.com/office/drawing/2014/main" id="{1F30601D-4D9C-4B4C-937B-C3C9CB114383}"/>
              </a:ext>
            </a:extLst>
          </p:cNvPr>
          <p:cNvSpPr>
            <a:spLocks noChangeArrowheads="1"/>
          </p:cNvSpPr>
          <p:nvPr/>
        </p:nvSpPr>
        <p:spPr bwMode="auto">
          <a:xfrm>
            <a:off x="1036638" y="5089525"/>
            <a:ext cx="1520825" cy="67786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l-GR" altLang="el-GR" sz="1800"/>
          </a:p>
        </p:txBody>
      </p:sp>
      <p:sp>
        <p:nvSpPr>
          <p:cNvPr id="47108" name="object 5">
            <a:extLst>
              <a:ext uri="{FF2B5EF4-FFF2-40B4-BE49-F238E27FC236}">
                <a16:creationId xmlns:a16="http://schemas.microsoft.com/office/drawing/2014/main" id="{3AE543EB-D55A-8A40-84BF-5C98FC20A88B}"/>
              </a:ext>
            </a:extLst>
          </p:cNvPr>
          <p:cNvSpPr>
            <a:spLocks noChangeArrowheads="1"/>
          </p:cNvSpPr>
          <p:nvPr/>
        </p:nvSpPr>
        <p:spPr bwMode="auto">
          <a:xfrm>
            <a:off x="3321050" y="2822575"/>
            <a:ext cx="2190750" cy="11334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l-GR" altLang="el-GR" sz="1800"/>
          </a:p>
        </p:txBody>
      </p:sp>
      <p:sp>
        <p:nvSpPr>
          <p:cNvPr id="47109" name="object 6">
            <a:extLst>
              <a:ext uri="{FF2B5EF4-FFF2-40B4-BE49-F238E27FC236}">
                <a16:creationId xmlns:a16="http://schemas.microsoft.com/office/drawing/2014/main" id="{B76A2E00-00BE-9C4C-AD52-324555902382}"/>
              </a:ext>
            </a:extLst>
          </p:cNvPr>
          <p:cNvSpPr>
            <a:spLocks noChangeArrowheads="1"/>
          </p:cNvSpPr>
          <p:nvPr/>
        </p:nvSpPr>
        <p:spPr bwMode="auto">
          <a:xfrm>
            <a:off x="6853238" y="2868613"/>
            <a:ext cx="1228725" cy="12287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l-GR" altLang="el-GR" sz="1800"/>
          </a:p>
        </p:txBody>
      </p:sp>
      <p:sp>
        <p:nvSpPr>
          <p:cNvPr id="47110" name="TextBox 9">
            <a:extLst>
              <a:ext uri="{FF2B5EF4-FFF2-40B4-BE49-F238E27FC236}">
                <a16:creationId xmlns:a16="http://schemas.microsoft.com/office/drawing/2014/main" id="{3E47493F-8E78-404D-92FA-CBB3E98AE857}"/>
              </a:ext>
            </a:extLst>
          </p:cNvPr>
          <p:cNvSpPr txBox="1">
            <a:spLocks noChangeArrowheads="1"/>
          </p:cNvSpPr>
          <p:nvPr/>
        </p:nvSpPr>
        <p:spPr bwMode="auto">
          <a:xfrm>
            <a:off x="3784600" y="4700588"/>
            <a:ext cx="4597400" cy="19288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l-GR" altLang="el-GR" sz="1800"/>
          </a:p>
        </p:txBody>
      </p:sp>
      <p:pic>
        <p:nvPicPr>
          <p:cNvPr id="47111" name="Εικόνα 8">
            <a:extLst>
              <a:ext uri="{FF2B5EF4-FFF2-40B4-BE49-F238E27FC236}">
                <a16:creationId xmlns:a16="http://schemas.microsoft.com/office/drawing/2014/main" id="{37463614-CED1-794A-BB0B-A6B07214E21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850" y="2174875"/>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Εικόνα 7">
            <a:extLst>
              <a:ext uri="{FF2B5EF4-FFF2-40B4-BE49-F238E27FC236}">
                <a16:creationId xmlns:a16="http://schemas.microsoft.com/office/drawing/2014/main" id="{4D24052D-629A-BB4F-88A4-2726E90BF5F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54450" y="5053013"/>
            <a:ext cx="254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Εικόνα 6">
            <a:extLst>
              <a:ext uri="{FF2B5EF4-FFF2-40B4-BE49-F238E27FC236}">
                <a16:creationId xmlns:a16="http://schemas.microsoft.com/office/drawing/2014/main" id="{F25B74FB-549B-424A-BE0F-886206DCCE5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73788" y="5187950"/>
            <a:ext cx="1917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bject 2">
            <a:extLst>
              <a:ext uri="{FF2B5EF4-FFF2-40B4-BE49-F238E27FC236}">
                <a16:creationId xmlns:a16="http://schemas.microsoft.com/office/drawing/2014/main" id="{6890B5B3-9855-324D-9CFE-71D2204C5AC5}"/>
              </a:ext>
            </a:extLst>
          </p:cNvPr>
          <p:cNvSpPr>
            <a:spLocks noGrp="1" noChangeArrowheads="1"/>
          </p:cNvSpPr>
          <p:nvPr>
            <p:ph type="title"/>
          </p:nvPr>
        </p:nvSpPr>
        <p:spPr>
          <a:xfrm>
            <a:off x="687388" y="1279525"/>
            <a:ext cx="7923212" cy="887413"/>
          </a:xfrm>
        </p:spPr>
        <p:txBody>
          <a:bodyPr lIns="0" tIns="55721" rIns="0" bIns="0">
            <a:spAutoFit/>
          </a:bodyPr>
          <a:lstStyle/>
          <a:p>
            <a:pPr marL="9525">
              <a:lnSpc>
                <a:spcPct val="90000"/>
              </a:lnSpc>
              <a:spcBef>
                <a:spcPts val="438"/>
              </a:spcBef>
            </a:pPr>
            <a:r>
              <a:rPr lang="en-US" altLang="el-GR" sz="3000">
                <a:solidFill>
                  <a:srgbClr val="000000"/>
                </a:solidFill>
                <a:latin typeface="Calibri" panose="020F0502020204030204" pitchFamily="34" charset="0"/>
                <a:cs typeface="Calibri" panose="020F0502020204030204" pitchFamily="34" charset="0"/>
              </a:rPr>
              <a:t>A</a:t>
            </a:r>
            <a:r>
              <a:rPr lang="el-GR" altLang="el-GR" sz="3000">
                <a:solidFill>
                  <a:srgbClr val="000000"/>
                </a:solidFill>
                <a:latin typeface="Calibri" panose="020F0502020204030204" pitchFamily="34" charset="0"/>
                <a:cs typeface="Calibri" panose="020F0502020204030204" pitchFamily="34" charset="0"/>
              </a:rPr>
              <a:t>ντιστοίχιση αντικειμένων</a:t>
            </a:r>
            <a:r>
              <a:rPr lang="en-US" altLang="el-GR" sz="3000">
                <a:solidFill>
                  <a:srgbClr val="000000"/>
                </a:solidFill>
                <a:latin typeface="Calibri" panose="020F0502020204030204" pitchFamily="34" charset="0"/>
                <a:cs typeface="Calibri" panose="020F0502020204030204" pitchFamily="34" charset="0"/>
              </a:rPr>
              <a:t> </a:t>
            </a:r>
            <a:r>
              <a:rPr lang="el-GR" altLang="el-GR" sz="3000">
                <a:solidFill>
                  <a:srgbClr val="000000"/>
                </a:solidFill>
                <a:latin typeface="Calibri" panose="020F0502020204030204" pitchFamily="34" charset="0"/>
                <a:cs typeface="Calibri" panose="020F0502020204030204" pitchFamily="34" charset="0"/>
              </a:rPr>
              <a:t>σε σχεσιακούς πίνακες </a:t>
            </a:r>
            <a:r>
              <a:rPr lang="en-US" altLang="el-GR" sz="3000">
                <a:solidFill>
                  <a:srgbClr val="000000"/>
                </a:solidFill>
                <a:latin typeface="Calibri" panose="020F0502020204030204" pitchFamily="34" charset="0"/>
                <a:cs typeface="Calibri" panose="020F0502020204030204" pitchFamily="34" charset="0"/>
              </a:rPr>
              <a:t>SQLAlchemy</a:t>
            </a:r>
            <a:endParaRPr lang="el-GR" altLang="el-GR" sz="3000">
              <a:latin typeface="Calibri" panose="020F0502020204030204" pitchFamily="34" charset="0"/>
              <a:cs typeface="Calibri" panose="020F0502020204030204" pitchFamily="34" charset="0"/>
            </a:endParaRPr>
          </a:p>
        </p:txBody>
      </p:sp>
      <p:pic>
        <p:nvPicPr>
          <p:cNvPr id="49154" name="Εικόνα 8">
            <a:extLst>
              <a:ext uri="{FF2B5EF4-FFF2-40B4-BE49-F238E27FC236}">
                <a16:creationId xmlns:a16="http://schemas.microsoft.com/office/drawing/2014/main" id="{591B800F-A51E-6B49-BA0A-11BBCF2B0E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9013" y="2286000"/>
            <a:ext cx="59563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71A1CAA-8629-DF44-ACCE-A9D495E54C8D}"/>
              </a:ext>
            </a:extLst>
          </p:cNvPr>
          <p:cNvSpPr txBox="1">
            <a:spLocks noGrp="1"/>
          </p:cNvSpPr>
          <p:nvPr>
            <p:ph type="title"/>
          </p:nvPr>
        </p:nvSpPr>
        <p:spPr>
          <a:xfrm>
            <a:off x="687388" y="1231900"/>
            <a:ext cx="3516312" cy="517525"/>
          </a:xfrm>
        </p:spPr>
        <p:txBody>
          <a:bodyPr lIns="0" tIns="9525" rIns="0" bIns="0" rtlCol="0">
            <a:spAutoFit/>
          </a:bodyPr>
          <a:lstStyle/>
          <a:p>
            <a:pPr marL="9525">
              <a:spcBef>
                <a:spcPts val="75"/>
              </a:spcBef>
              <a:defRPr/>
            </a:pPr>
            <a:r>
              <a:rPr lang="el-GR" sz="3300" spc="-11" dirty="0">
                <a:solidFill>
                  <a:srgbClr val="000000"/>
                </a:solidFill>
                <a:latin typeface="Calibri"/>
                <a:cs typeface="Calibri"/>
              </a:rPr>
              <a:t>Αρχεία </a:t>
            </a:r>
            <a:r>
              <a:rPr lang="en-US" sz="3300" spc="-11" dirty="0">
                <a:solidFill>
                  <a:srgbClr val="000000"/>
                </a:solidFill>
                <a:latin typeface="Calibri"/>
                <a:cs typeface="Calibri"/>
              </a:rPr>
              <a:t>CSV 1/2</a:t>
            </a:r>
            <a:endParaRPr sz="3300" dirty="0">
              <a:latin typeface="Calibri"/>
              <a:cs typeface="Calibri"/>
            </a:endParaRPr>
          </a:p>
        </p:txBody>
      </p:sp>
      <p:sp>
        <p:nvSpPr>
          <p:cNvPr id="19458" name="object 3">
            <a:extLst>
              <a:ext uri="{FF2B5EF4-FFF2-40B4-BE49-F238E27FC236}">
                <a16:creationId xmlns:a16="http://schemas.microsoft.com/office/drawing/2014/main" id="{6FBCFFDD-7DEC-D04F-9FF5-1908F99D5D2A}"/>
              </a:ext>
            </a:extLst>
          </p:cNvPr>
          <p:cNvSpPr txBox="1">
            <a:spLocks noChangeArrowheads="1"/>
          </p:cNvSpPr>
          <p:nvPr/>
        </p:nvSpPr>
        <p:spPr bwMode="auto">
          <a:xfrm>
            <a:off x="687388" y="2139950"/>
            <a:ext cx="83042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spcBef>
                <a:spcPct val="20000"/>
              </a:spcBef>
              <a:buClr>
                <a:schemeClr val="bg2"/>
              </a:buClr>
              <a:buSzPct val="75000"/>
              <a:buFont typeface="Wingdings" pitchFamily="2" charset="2"/>
              <a:buChar char="n"/>
              <a:tabLst>
                <a:tab pos="693738" algn="l"/>
              </a:tabLst>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tabLst>
                <a:tab pos="693738" algn="l"/>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tabLst>
                <a:tab pos="693738" algn="l"/>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tabLst>
                <a:tab pos="693738" algn="l"/>
              </a:tabLst>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tabLst>
                <a:tab pos="6937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9pPr>
          </a:lstStyle>
          <a:p>
            <a:pPr algn="just"/>
            <a:r>
              <a:rPr lang="el-GR" altLang="el-GR" sz="2400"/>
              <a:t>Τα αρχεία </a:t>
            </a:r>
            <a:r>
              <a:rPr lang="en-US" altLang="el-GR" sz="2400"/>
              <a:t>CSV </a:t>
            </a:r>
            <a:r>
              <a:rPr lang="el-GR" altLang="el-GR" sz="2400"/>
              <a:t>χρησιμοποιούνται για την αποθήκευση μεγάλου αριθμού μεταβλητών  ή δεδομένων</a:t>
            </a:r>
            <a:r>
              <a:rPr lang="en-US" altLang="el-GR" sz="2400"/>
              <a:t> - </a:t>
            </a:r>
            <a:r>
              <a:rPr lang="el-GR" altLang="el-GR" sz="2400"/>
              <a:t>το περιεχόμενο αποθηκεύεται σε απλό κείμενο.</a:t>
            </a:r>
          </a:p>
          <a:p>
            <a:pPr algn="just"/>
            <a:endParaRPr lang="el-GR" altLang="el-GR" sz="2400"/>
          </a:p>
          <a:p>
            <a:pPr algn="just"/>
            <a:r>
              <a:rPr lang="en-US" altLang="el-GR" sz="2400"/>
              <a:t>To module CSV </a:t>
            </a:r>
            <a:r>
              <a:rPr lang="el-GR" altLang="el-GR" sz="2400"/>
              <a:t>είναι μια ενσωματωμένη λειτουργία που επιτρέπει στην </a:t>
            </a:r>
            <a:r>
              <a:rPr lang="en-US" altLang="el-GR" sz="2400"/>
              <a:t>Python </a:t>
            </a:r>
            <a:r>
              <a:rPr lang="el-GR" altLang="el-GR" sz="2400"/>
              <a:t>να αναλύει αυτούς τους τύπους αρχείων.</a:t>
            </a:r>
            <a:endParaRPr lang="en-US" altLang="el-G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a:extLst>
              <a:ext uri="{FF2B5EF4-FFF2-40B4-BE49-F238E27FC236}">
                <a16:creationId xmlns:a16="http://schemas.microsoft.com/office/drawing/2014/main" id="{5E7901C9-CF15-9B48-A4CD-ACEF1D007480}"/>
              </a:ext>
            </a:extLst>
          </p:cNvPr>
          <p:cNvSpPr>
            <a:spLocks noGrp="1" noChangeArrowheads="1"/>
          </p:cNvSpPr>
          <p:nvPr>
            <p:ph type="title"/>
          </p:nvPr>
        </p:nvSpPr>
        <p:spPr>
          <a:xfrm>
            <a:off x="528638" y="1216025"/>
            <a:ext cx="7853362" cy="881063"/>
          </a:xfrm>
        </p:spPr>
        <p:txBody>
          <a:bodyPr lIns="0" tIns="60484" rIns="0" bIns="0">
            <a:spAutoFit/>
          </a:bodyPr>
          <a:lstStyle/>
          <a:p>
            <a:pPr marL="9525">
              <a:lnSpc>
                <a:spcPts val="3250"/>
              </a:lnSpc>
              <a:spcBef>
                <a:spcPts val="475"/>
              </a:spcBef>
            </a:pPr>
            <a:r>
              <a:rPr lang="el-GR" altLang="el-GR" sz="3000">
                <a:solidFill>
                  <a:srgbClr val="000000"/>
                </a:solidFill>
                <a:latin typeface="Calibri" panose="020F0502020204030204" pitchFamily="34" charset="0"/>
                <a:cs typeface="Calibri" panose="020F0502020204030204" pitchFamily="34" charset="0"/>
              </a:rPr>
              <a:t>Παράδειγμα εντολών sql στην python  ανάκτηση από ένα πίνακα</a:t>
            </a:r>
            <a:endParaRPr lang="el-GR" altLang="el-GR" sz="3000">
              <a:latin typeface="Calibri" panose="020F0502020204030204" pitchFamily="34" charset="0"/>
              <a:cs typeface="Calibri" panose="020F0502020204030204" pitchFamily="34" charset="0"/>
            </a:endParaRPr>
          </a:p>
        </p:txBody>
      </p:sp>
      <p:sp>
        <p:nvSpPr>
          <p:cNvPr id="50178" name="object 3">
            <a:extLst>
              <a:ext uri="{FF2B5EF4-FFF2-40B4-BE49-F238E27FC236}">
                <a16:creationId xmlns:a16="http://schemas.microsoft.com/office/drawing/2014/main" id="{659C2C9F-791F-3F4C-9651-A852B51FC3AC}"/>
              </a:ext>
            </a:extLst>
          </p:cNvPr>
          <p:cNvSpPr>
            <a:spLocks noChangeArrowheads="1"/>
          </p:cNvSpPr>
          <p:nvPr/>
        </p:nvSpPr>
        <p:spPr bwMode="auto">
          <a:xfrm>
            <a:off x="228600" y="2819400"/>
            <a:ext cx="7167563" cy="2301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l-GR" altLang="el-G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bject 2">
            <a:extLst>
              <a:ext uri="{FF2B5EF4-FFF2-40B4-BE49-F238E27FC236}">
                <a16:creationId xmlns:a16="http://schemas.microsoft.com/office/drawing/2014/main" id="{0172F1D8-12EC-2C4B-8953-BCE87B006A12}"/>
              </a:ext>
            </a:extLst>
          </p:cNvPr>
          <p:cNvSpPr>
            <a:spLocks noGrp="1" noChangeArrowheads="1"/>
          </p:cNvSpPr>
          <p:nvPr>
            <p:ph type="title"/>
          </p:nvPr>
        </p:nvSpPr>
        <p:spPr>
          <a:xfrm>
            <a:off x="493713" y="2012950"/>
            <a:ext cx="8112125" cy="3159125"/>
          </a:xfrm>
        </p:spPr>
        <p:txBody>
          <a:bodyPr lIns="0" tIns="55721" rIns="0" bIns="0">
            <a:spAutoFit/>
          </a:bodyPr>
          <a:lstStyle/>
          <a:p>
            <a:pPr marL="9525" algn="just">
              <a:lnSpc>
                <a:spcPct val="90000"/>
              </a:lnSpc>
              <a:spcBef>
                <a:spcPts val="438"/>
              </a:spcBef>
            </a:pPr>
            <a:r>
              <a:rPr lang="el-GR" altLang="el-GR" sz="2800"/>
              <a:t>Η πραγματική έννοια αυτού του όρου </a:t>
            </a:r>
            <a:r>
              <a:rPr lang="en-US" altLang="el-GR" sz="2800"/>
              <a:t>NoSQL </a:t>
            </a:r>
            <a:r>
              <a:rPr lang="el-GR" altLang="el-GR" sz="2800"/>
              <a:t>είναι ότι αυτός ο τύπος δεν ακολουθεί τις αρχές των παραδοσιακών σχεσιακών βάσεων δεδομένων.</a:t>
            </a:r>
            <a:br>
              <a:rPr lang="el-GR" altLang="el-GR" sz="2800"/>
            </a:br>
            <a:br>
              <a:rPr lang="el-GR" altLang="el-GR" sz="2800"/>
            </a:br>
            <a:r>
              <a:rPr lang="el-GR" altLang="el-GR" sz="2800"/>
              <a:t>Αντ 'αυτού, έχουν τις αρχές τους και μπορούν να χειριστούν αποτελεσματικά την παραγωγή σύγχρονων βάσεων δεδομένων ιστού όπως το </a:t>
            </a:r>
            <a:r>
              <a:rPr lang="en-US" altLang="el-GR" sz="2800"/>
              <a:t>Twitter, </a:t>
            </a:r>
            <a:r>
              <a:rPr lang="el-GR" altLang="el-GR" sz="2800"/>
              <a:t>το </a:t>
            </a:r>
            <a:r>
              <a:rPr lang="en-US" altLang="el-GR" sz="2800"/>
              <a:t>Facebook, </a:t>
            </a:r>
            <a:r>
              <a:rPr lang="el-GR" altLang="el-GR" sz="2800"/>
              <a:t>το </a:t>
            </a:r>
            <a:r>
              <a:rPr lang="en-US" altLang="el-GR" sz="2800"/>
              <a:t>Google.</a:t>
            </a:r>
            <a:endParaRPr lang="el-GR" altLang="el-GR" sz="1800">
              <a:latin typeface="Calibri" panose="020F0502020204030204" pitchFamily="34" charset="0"/>
              <a:cs typeface="Calibri" panose="020F0502020204030204" pitchFamily="34" charset="0"/>
            </a:endParaRPr>
          </a:p>
        </p:txBody>
      </p:sp>
      <p:pic>
        <p:nvPicPr>
          <p:cNvPr id="51202" name="Εικόνα 6">
            <a:extLst>
              <a:ext uri="{FF2B5EF4-FFF2-40B4-BE49-F238E27FC236}">
                <a16:creationId xmlns:a16="http://schemas.microsoft.com/office/drawing/2014/main" id="{C07AB828-B4A2-0D4E-840F-845EDF772B9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113" y="5357813"/>
            <a:ext cx="2586037" cy="1347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03" name="Εικόνα 7">
            <a:extLst>
              <a:ext uri="{FF2B5EF4-FFF2-40B4-BE49-F238E27FC236}">
                <a16:creationId xmlns:a16="http://schemas.microsoft.com/office/drawing/2014/main" id="{568222E0-1662-F04B-BC59-D3971C9476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25" y="5548313"/>
            <a:ext cx="2540000" cy="9509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04" name="Εικόνα 8">
            <a:extLst>
              <a:ext uri="{FF2B5EF4-FFF2-40B4-BE49-F238E27FC236}">
                <a16:creationId xmlns:a16="http://schemas.microsoft.com/office/drawing/2014/main" id="{C91C16E7-DEAB-FC4F-8A91-75452C70704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2975" y="5329238"/>
            <a:ext cx="2740025" cy="1368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1205" name="object 2">
            <a:extLst>
              <a:ext uri="{FF2B5EF4-FFF2-40B4-BE49-F238E27FC236}">
                <a16:creationId xmlns:a16="http://schemas.microsoft.com/office/drawing/2014/main" id="{5B325815-D6CF-7245-867D-09976AF1433B}"/>
              </a:ext>
            </a:extLst>
          </p:cNvPr>
          <p:cNvSpPr txBox="1">
            <a:spLocks/>
          </p:cNvSpPr>
          <p:nvPr/>
        </p:nvSpPr>
        <p:spPr bwMode="auto">
          <a:xfrm>
            <a:off x="493713" y="1147763"/>
            <a:ext cx="78533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250"/>
              </a:lnSpc>
              <a:spcBef>
                <a:spcPts val="475"/>
              </a:spcBef>
              <a:buClrTx/>
              <a:buSzTx/>
              <a:buFontTx/>
              <a:buNone/>
            </a:pPr>
            <a:r>
              <a:rPr lang="en-US" altLang="el-GR" sz="3000" b="1">
                <a:solidFill>
                  <a:srgbClr val="000000"/>
                </a:solidFill>
                <a:latin typeface="Calibri" panose="020F0502020204030204" pitchFamily="34" charset="0"/>
                <a:cs typeface="Calibri" panose="020F0502020204030204" pitchFamily="34" charset="0"/>
              </a:rPr>
              <a:t>NoSQL </a:t>
            </a:r>
            <a:r>
              <a:rPr lang="el-GR" altLang="el-GR" sz="3000" b="1">
                <a:solidFill>
                  <a:srgbClr val="000000"/>
                </a:solidFill>
                <a:latin typeface="Calibri" panose="020F0502020204030204" pitchFamily="34" charset="0"/>
                <a:cs typeface="Calibri" panose="020F0502020204030204" pitchFamily="34" charset="0"/>
              </a:rPr>
              <a:t>β</a:t>
            </a:r>
            <a:r>
              <a:rPr lang="en-US" altLang="el-GR" sz="3000" b="1">
                <a:solidFill>
                  <a:srgbClr val="000000"/>
                </a:solidFill>
                <a:latin typeface="Calibri" panose="020F0502020204030204" pitchFamily="34" charset="0"/>
                <a:cs typeface="Calibri" panose="020F0502020204030204" pitchFamily="34" charset="0"/>
              </a:rPr>
              <a:t>ά</a:t>
            </a:r>
            <a:r>
              <a:rPr lang="el-GR" altLang="el-GR" sz="3000" b="1">
                <a:solidFill>
                  <a:srgbClr val="000000"/>
                </a:solidFill>
                <a:latin typeface="Calibri" panose="020F0502020204030204" pitchFamily="34" charset="0"/>
                <a:cs typeface="Calibri" panose="020F0502020204030204" pitchFamily="34" charset="0"/>
              </a:rPr>
              <a:t>σεις δεδομένων</a:t>
            </a:r>
            <a:endParaRPr lang="el-GR" altLang="el-GR" sz="3000" b="1">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bject 2">
            <a:extLst>
              <a:ext uri="{FF2B5EF4-FFF2-40B4-BE49-F238E27FC236}">
                <a16:creationId xmlns:a16="http://schemas.microsoft.com/office/drawing/2014/main" id="{023D1DB1-9765-744C-85F3-786E84D4A29C}"/>
              </a:ext>
            </a:extLst>
          </p:cNvPr>
          <p:cNvSpPr>
            <a:spLocks noGrp="1" noChangeArrowheads="1"/>
          </p:cNvSpPr>
          <p:nvPr>
            <p:ph type="title"/>
          </p:nvPr>
        </p:nvSpPr>
        <p:spPr>
          <a:xfrm>
            <a:off x="517525" y="1524000"/>
            <a:ext cx="8112125" cy="1385888"/>
          </a:xfrm>
        </p:spPr>
        <p:txBody>
          <a:bodyPr lIns="0" tIns="55721" rIns="0" bIns="0">
            <a:spAutoFit/>
          </a:bodyPr>
          <a:lstStyle/>
          <a:p>
            <a:pPr marL="9525" algn="just">
              <a:lnSpc>
                <a:spcPct val="90000"/>
              </a:lnSpc>
              <a:spcBef>
                <a:spcPts val="438"/>
              </a:spcBef>
            </a:pPr>
            <a:r>
              <a:rPr lang="el-GR" altLang="el-GR" sz="2400"/>
              <a:t>Το </a:t>
            </a:r>
            <a:r>
              <a:rPr lang="en-US" altLang="el-GR" sz="2400"/>
              <a:t>NoSQL </a:t>
            </a:r>
            <a:r>
              <a:rPr lang="el-GR" altLang="el-GR" sz="2400"/>
              <a:t>περιγράφει μια μέθοδο ανάκτησης δεδομένων που διαμορφώνεται με διαφορετικό τρόπο από τις παραδοσιακές σχεσιακές βάσεις δεδομένων όπως η </a:t>
            </a:r>
            <a:r>
              <a:rPr lang="en-US" altLang="el-GR" sz="2400"/>
              <a:t>MySQL </a:t>
            </a:r>
            <a:r>
              <a:rPr lang="el-GR" altLang="el-GR" sz="2400"/>
              <a:t>και η </a:t>
            </a:r>
            <a:r>
              <a:rPr lang="en-US" altLang="el-GR" sz="2400"/>
              <a:t>PostgreSQL.</a:t>
            </a:r>
            <a:endParaRPr lang="el-GR" altLang="el-GR" sz="1600">
              <a:latin typeface="Calibri" panose="020F0502020204030204" pitchFamily="34" charset="0"/>
              <a:cs typeface="Calibri" panose="020F0502020204030204" pitchFamily="34" charset="0"/>
            </a:endParaRPr>
          </a:p>
        </p:txBody>
      </p:sp>
      <p:sp>
        <p:nvSpPr>
          <p:cNvPr id="52226" name="object 2">
            <a:extLst>
              <a:ext uri="{FF2B5EF4-FFF2-40B4-BE49-F238E27FC236}">
                <a16:creationId xmlns:a16="http://schemas.microsoft.com/office/drawing/2014/main" id="{E569DCA7-F770-9145-9890-96F99759EA1E}"/>
              </a:ext>
            </a:extLst>
          </p:cNvPr>
          <p:cNvSpPr txBox="1">
            <a:spLocks/>
          </p:cNvSpPr>
          <p:nvPr/>
        </p:nvSpPr>
        <p:spPr bwMode="auto">
          <a:xfrm>
            <a:off x="517525" y="838200"/>
            <a:ext cx="7853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250"/>
              </a:lnSpc>
              <a:spcBef>
                <a:spcPts val="475"/>
              </a:spcBef>
              <a:buClrTx/>
              <a:buSzTx/>
              <a:buFontTx/>
              <a:buNone/>
            </a:pPr>
            <a:r>
              <a:rPr lang="en-US" altLang="el-GR" sz="3000" b="1">
                <a:solidFill>
                  <a:srgbClr val="000000"/>
                </a:solidFill>
                <a:latin typeface="Calibri" panose="020F0502020204030204" pitchFamily="34" charset="0"/>
                <a:cs typeface="Calibri" panose="020F0502020204030204" pitchFamily="34" charset="0"/>
              </a:rPr>
              <a:t>NoSQL </a:t>
            </a:r>
            <a:r>
              <a:rPr lang="el-GR" altLang="el-GR" sz="3000" b="1">
                <a:solidFill>
                  <a:srgbClr val="000000"/>
                </a:solidFill>
                <a:latin typeface="Calibri" panose="020F0502020204030204" pitchFamily="34" charset="0"/>
                <a:cs typeface="Calibri" panose="020F0502020204030204" pitchFamily="34" charset="0"/>
              </a:rPr>
              <a:t>β</a:t>
            </a:r>
            <a:r>
              <a:rPr lang="en-US" altLang="el-GR" sz="3000" b="1">
                <a:solidFill>
                  <a:srgbClr val="000000"/>
                </a:solidFill>
                <a:latin typeface="Calibri" panose="020F0502020204030204" pitchFamily="34" charset="0"/>
                <a:cs typeface="Calibri" panose="020F0502020204030204" pitchFamily="34" charset="0"/>
              </a:rPr>
              <a:t>ά</a:t>
            </a:r>
            <a:r>
              <a:rPr lang="el-GR" altLang="el-GR" sz="3000" b="1">
                <a:solidFill>
                  <a:srgbClr val="000000"/>
                </a:solidFill>
                <a:latin typeface="Calibri" panose="020F0502020204030204" pitchFamily="34" charset="0"/>
                <a:cs typeface="Calibri" panose="020F0502020204030204" pitchFamily="34" charset="0"/>
              </a:rPr>
              <a:t>σεις δεδομένων</a:t>
            </a:r>
            <a:endParaRPr lang="el-GR" altLang="el-GR" sz="3000" b="1">
              <a:latin typeface="Calibri" panose="020F0502020204030204" pitchFamily="34" charset="0"/>
              <a:cs typeface="Calibri" panose="020F0502020204030204" pitchFamily="34" charset="0"/>
            </a:endParaRPr>
          </a:p>
        </p:txBody>
      </p:sp>
      <p:sp>
        <p:nvSpPr>
          <p:cNvPr id="52227" name="Ορθογώνιο 2">
            <a:extLst>
              <a:ext uri="{FF2B5EF4-FFF2-40B4-BE49-F238E27FC236}">
                <a16:creationId xmlns:a16="http://schemas.microsoft.com/office/drawing/2014/main" id="{14567A06-0F85-B747-AB81-952641853CD6}"/>
              </a:ext>
            </a:extLst>
          </p:cNvPr>
          <p:cNvSpPr>
            <a:spLocks noChangeArrowheads="1"/>
          </p:cNvSpPr>
          <p:nvPr/>
        </p:nvSpPr>
        <p:spPr bwMode="auto">
          <a:xfrm>
            <a:off x="533400" y="3067050"/>
            <a:ext cx="82534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l-GR" sz="2400"/>
              <a:t>Οι βάσεις δεδομένων NoSQL χρησιμοποιούνται συνήθως σε δεδομένα  μεγάλου όγκου και εφαρμογές ιστού που εκτελούνται σε πραγματικό χρόνο.</a:t>
            </a:r>
          </a:p>
          <a:p>
            <a:pPr>
              <a:spcBef>
                <a:spcPct val="0"/>
              </a:spcBef>
              <a:buClrTx/>
              <a:buSzTx/>
              <a:buFontTx/>
              <a:buNone/>
            </a:pPr>
            <a:endParaRPr lang="el-GR" altLang="el-GR" sz="2400"/>
          </a:p>
          <a:p>
            <a:pPr>
              <a:spcBef>
                <a:spcPct val="0"/>
              </a:spcBef>
              <a:buClrTx/>
              <a:buSzTx/>
              <a:buFontTx/>
              <a:buNone/>
            </a:pPr>
            <a:r>
              <a:rPr lang="el-GR" altLang="el-GR" sz="2400"/>
              <a:t>Το NoSQL αντιπροσωπεύει το "Not Only SQL", καθώς μπορεί να υπάρχουν και περιπτώσεις όπου χρησιμοποιείται η SQL.</a:t>
            </a:r>
          </a:p>
          <a:p>
            <a:pPr>
              <a:spcBef>
                <a:spcPct val="0"/>
              </a:spcBef>
              <a:buClrTx/>
              <a:buSzTx/>
              <a:buFontTx/>
              <a:buNone/>
            </a:pPr>
            <a:endParaRPr lang="el-GR" altLang="el-GR" sz="2400"/>
          </a:p>
          <a:p>
            <a:pPr>
              <a:spcBef>
                <a:spcPct val="0"/>
              </a:spcBef>
              <a:buClrTx/>
              <a:buSzTx/>
              <a:buFontTx/>
              <a:buNone/>
            </a:pPr>
            <a:r>
              <a:rPr lang="el-GR" altLang="el-GR" sz="2400"/>
              <a:t>Μια πιο σωστή ονομασία θα μπορούσε να είναι: "μη σχεσιακή βάση δεδομένων"</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bject 2">
            <a:extLst>
              <a:ext uri="{FF2B5EF4-FFF2-40B4-BE49-F238E27FC236}">
                <a16:creationId xmlns:a16="http://schemas.microsoft.com/office/drawing/2014/main" id="{38E308A0-AF5C-0847-8133-5AC0294B55D8}"/>
              </a:ext>
            </a:extLst>
          </p:cNvPr>
          <p:cNvSpPr txBox="1">
            <a:spLocks/>
          </p:cNvSpPr>
          <p:nvPr/>
        </p:nvSpPr>
        <p:spPr bwMode="auto">
          <a:xfrm>
            <a:off x="517525" y="533400"/>
            <a:ext cx="7853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nchor="ctr">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250"/>
              </a:lnSpc>
              <a:spcBef>
                <a:spcPts val="475"/>
              </a:spcBef>
              <a:buClrTx/>
              <a:buSzTx/>
              <a:buFontTx/>
              <a:buNone/>
            </a:pPr>
            <a:r>
              <a:rPr lang="en-US" altLang="el-GR" sz="3000" b="1">
                <a:solidFill>
                  <a:srgbClr val="000000"/>
                </a:solidFill>
                <a:latin typeface="Calibri" panose="020F0502020204030204" pitchFamily="34" charset="0"/>
                <a:cs typeface="Calibri" panose="020F0502020204030204" pitchFamily="34" charset="0"/>
              </a:rPr>
              <a:t>NoSQL </a:t>
            </a:r>
            <a:r>
              <a:rPr lang="el-GR" altLang="el-GR" sz="3000" b="1">
                <a:solidFill>
                  <a:srgbClr val="000000"/>
                </a:solidFill>
                <a:latin typeface="Calibri" panose="020F0502020204030204" pitchFamily="34" charset="0"/>
                <a:cs typeface="Calibri" panose="020F0502020204030204" pitchFamily="34" charset="0"/>
              </a:rPr>
              <a:t>β</a:t>
            </a:r>
            <a:r>
              <a:rPr lang="en-US" altLang="el-GR" sz="3000" b="1">
                <a:solidFill>
                  <a:srgbClr val="000000"/>
                </a:solidFill>
                <a:latin typeface="Calibri" panose="020F0502020204030204" pitchFamily="34" charset="0"/>
                <a:cs typeface="Calibri" panose="020F0502020204030204" pitchFamily="34" charset="0"/>
              </a:rPr>
              <a:t>ά</a:t>
            </a:r>
            <a:r>
              <a:rPr lang="el-GR" altLang="el-GR" sz="3000" b="1">
                <a:solidFill>
                  <a:srgbClr val="000000"/>
                </a:solidFill>
                <a:latin typeface="Calibri" panose="020F0502020204030204" pitchFamily="34" charset="0"/>
                <a:cs typeface="Calibri" panose="020F0502020204030204" pitchFamily="34" charset="0"/>
              </a:rPr>
              <a:t>σεις δεδομένων</a:t>
            </a:r>
            <a:endParaRPr lang="el-GR" altLang="el-GR" sz="3000" b="1">
              <a:latin typeface="Calibri" panose="020F0502020204030204" pitchFamily="34" charset="0"/>
              <a:cs typeface="Calibri" panose="020F0502020204030204" pitchFamily="34" charset="0"/>
            </a:endParaRPr>
          </a:p>
        </p:txBody>
      </p:sp>
      <p:pic>
        <p:nvPicPr>
          <p:cNvPr id="53250" name="Εικόνα 6">
            <a:extLst>
              <a:ext uri="{FF2B5EF4-FFF2-40B4-BE49-F238E27FC236}">
                <a16:creationId xmlns:a16="http://schemas.microsoft.com/office/drawing/2014/main" id="{98965230-E565-3A40-9CDA-1FC8DE6C057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06900" y="1247775"/>
            <a:ext cx="2667000" cy="1905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Table 1">
            <a:extLst>
              <a:ext uri="{FF2B5EF4-FFF2-40B4-BE49-F238E27FC236}">
                <a16:creationId xmlns:a16="http://schemas.microsoft.com/office/drawing/2014/main" id="{9D15A955-9841-8E4A-94AE-93BAC9678E3D}"/>
              </a:ext>
            </a:extLst>
          </p:cNvPr>
          <p:cNvGraphicFramePr>
            <a:graphicFrameLocks noGrp="1"/>
          </p:cNvGraphicFramePr>
          <p:nvPr/>
        </p:nvGraphicFramePr>
        <p:xfrm>
          <a:off x="787400" y="3395663"/>
          <a:ext cx="7315200" cy="331787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70689">
                <a:tc>
                  <a:txBody>
                    <a:bodyPr/>
                    <a:lstStyle/>
                    <a:p>
                      <a:r>
                        <a:rPr lang="en-US" sz="1800" dirty="0"/>
                        <a:t>Name</a:t>
                      </a:r>
                    </a:p>
                  </a:txBody>
                  <a:tcPr marT="45729" marB="45729"/>
                </a:tc>
                <a:tc>
                  <a:txBody>
                    <a:bodyPr/>
                    <a:lstStyle/>
                    <a:p>
                      <a:r>
                        <a:rPr lang="en-US" sz="1800" dirty="0"/>
                        <a:t>Year</a:t>
                      </a:r>
                    </a:p>
                  </a:txBody>
                  <a:tcPr marT="45729" marB="45729"/>
                </a:tc>
                <a:tc>
                  <a:txBody>
                    <a:bodyPr/>
                    <a:lstStyle/>
                    <a:p>
                      <a:r>
                        <a:rPr lang="en-US" sz="1800" dirty="0"/>
                        <a:t>Type</a:t>
                      </a:r>
                    </a:p>
                  </a:txBody>
                  <a:tcPr marT="45729" marB="45729"/>
                </a:tc>
                <a:tc>
                  <a:txBody>
                    <a:bodyPr/>
                    <a:lstStyle/>
                    <a:p>
                      <a:r>
                        <a:rPr lang="en-US" sz="1800" dirty="0"/>
                        <a:t>Developer</a:t>
                      </a:r>
                    </a:p>
                  </a:txBody>
                  <a:tcPr marT="45729" marB="45729"/>
                </a:tc>
                <a:extLst>
                  <a:ext uri="{0D108BD9-81ED-4DB2-BD59-A6C34878D82A}">
                    <a16:rowId xmlns:a16="http://schemas.microsoft.com/office/drawing/2014/main" val="10000"/>
                  </a:ext>
                </a:extLst>
              </a:tr>
              <a:tr h="370911">
                <a:tc>
                  <a:txBody>
                    <a:bodyPr/>
                    <a:lstStyle/>
                    <a:p>
                      <a:r>
                        <a:rPr lang="en-US" sz="1800" b="1" dirty="0"/>
                        <a:t>MongoDB</a:t>
                      </a:r>
                      <a:endParaRPr lang="en-US" sz="1800" dirty="0"/>
                    </a:p>
                  </a:txBody>
                  <a:tcPr marT="45729" marB="45729"/>
                </a:tc>
                <a:tc>
                  <a:txBody>
                    <a:bodyPr/>
                    <a:lstStyle/>
                    <a:p>
                      <a:r>
                        <a:rPr lang="en-US" sz="1800" dirty="0"/>
                        <a:t>2009</a:t>
                      </a:r>
                    </a:p>
                  </a:txBody>
                  <a:tcPr marT="45729" marB="45729"/>
                </a:tc>
                <a:tc>
                  <a:txBody>
                    <a:bodyPr/>
                    <a:lstStyle/>
                    <a:p>
                      <a:r>
                        <a:rPr lang="en-US" sz="1800" dirty="0"/>
                        <a:t>Document</a:t>
                      </a:r>
                    </a:p>
                  </a:txBody>
                  <a:tcPr marT="45729" marB="45729"/>
                </a:tc>
                <a:tc>
                  <a:txBody>
                    <a:bodyPr/>
                    <a:lstStyle/>
                    <a:p>
                      <a:r>
                        <a:rPr lang="en-US" sz="1800" dirty="0"/>
                        <a:t>10Gen</a:t>
                      </a:r>
                    </a:p>
                  </a:txBody>
                  <a:tcPr marT="45729" marB="45729"/>
                </a:tc>
                <a:extLst>
                  <a:ext uri="{0D108BD9-81ED-4DB2-BD59-A6C34878D82A}">
                    <a16:rowId xmlns:a16="http://schemas.microsoft.com/office/drawing/2014/main" val="10001"/>
                  </a:ext>
                </a:extLst>
              </a:tr>
              <a:tr h="370911">
                <a:tc>
                  <a:txBody>
                    <a:bodyPr/>
                    <a:lstStyle/>
                    <a:p>
                      <a:r>
                        <a:rPr lang="en-US" sz="1800" b="1" dirty="0"/>
                        <a:t>CouchDB</a:t>
                      </a:r>
                      <a:endParaRPr lang="en-US" sz="1800" dirty="0"/>
                    </a:p>
                  </a:txBody>
                  <a:tcPr marT="45729" marB="45729"/>
                </a:tc>
                <a:tc>
                  <a:txBody>
                    <a:bodyPr/>
                    <a:lstStyle/>
                    <a:p>
                      <a:r>
                        <a:rPr lang="en-US" sz="1800" dirty="0"/>
                        <a:t>2005</a:t>
                      </a:r>
                    </a:p>
                  </a:txBody>
                  <a:tcPr marT="45729" marB="45729"/>
                </a:tc>
                <a:tc>
                  <a:txBody>
                    <a:bodyPr/>
                    <a:lstStyle/>
                    <a:p>
                      <a:r>
                        <a:rPr lang="en-US" sz="1800" dirty="0"/>
                        <a:t>Document</a:t>
                      </a:r>
                    </a:p>
                  </a:txBody>
                  <a:tcPr marT="45729" marB="45729"/>
                </a:tc>
                <a:tc>
                  <a:txBody>
                    <a:bodyPr/>
                    <a:lstStyle/>
                    <a:p>
                      <a:r>
                        <a:rPr lang="en-US" sz="1800" dirty="0"/>
                        <a:t>Apache</a:t>
                      </a:r>
                    </a:p>
                  </a:txBody>
                  <a:tcPr marT="45729" marB="45729"/>
                </a:tc>
                <a:extLst>
                  <a:ext uri="{0D108BD9-81ED-4DB2-BD59-A6C34878D82A}">
                    <a16:rowId xmlns:a16="http://schemas.microsoft.com/office/drawing/2014/main" val="10002"/>
                  </a:ext>
                </a:extLst>
              </a:tr>
              <a:tr h="640203">
                <a:tc>
                  <a:txBody>
                    <a:bodyPr/>
                    <a:lstStyle/>
                    <a:p>
                      <a:r>
                        <a:rPr lang="en-US" sz="1800" b="1" dirty="0"/>
                        <a:t>Cassandra</a:t>
                      </a:r>
                      <a:endParaRPr lang="en-US" sz="1800" dirty="0"/>
                    </a:p>
                  </a:txBody>
                  <a:tcPr marT="45729" marB="45729"/>
                </a:tc>
                <a:tc>
                  <a:txBody>
                    <a:bodyPr/>
                    <a:lstStyle/>
                    <a:p>
                      <a:r>
                        <a:rPr lang="en-US" sz="1800" dirty="0"/>
                        <a:t>2008</a:t>
                      </a:r>
                    </a:p>
                  </a:txBody>
                  <a:tcPr marT="45729" marB="45729"/>
                </a:tc>
                <a:tc>
                  <a:txBody>
                    <a:bodyPr/>
                    <a:lstStyle/>
                    <a:p>
                      <a:r>
                        <a:rPr lang="en-US" sz="1800" dirty="0"/>
                        <a:t>Column Store</a:t>
                      </a:r>
                    </a:p>
                  </a:txBody>
                  <a:tcPr marT="45729" marB="45729"/>
                </a:tc>
                <a:tc>
                  <a:txBody>
                    <a:bodyPr/>
                    <a:lstStyle/>
                    <a:p>
                      <a:r>
                        <a:rPr lang="en-US" sz="1800" dirty="0"/>
                        <a:t>Apache</a:t>
                      </a:r>
                    </a:p>
                  </a:txBody>
                  <a:tcPr marT="45729" marB="45729"/>
                </a:tc>
                <a:extLst>
                  <a:ext uri="{0D108BD9-81ED-4DB2-BD59-A6C34878D82A}">
                    <a16:rowId xmlns:a16="http://schemas.microsoft.com/office/drawing/2014/main" val="10003"/>
                  </a:ext>
                </a:extLst>
              </a:tr>
              <a:tr h="370911">
                <a:tc>
                  <a:txBody>
                    <a:bodyPr/>
                    <a:lstStyle/>
                    <a:p>
                      <a:r>
                        <a:rPr lang="en-US" sz="1800" b="1" dirty="0"/>
                        <a:t>CouchBase</a:t>
                      </a:r>
                      <a:endParaRPr lang="en-US" sz="1800" dirty="0"/>
                    </a:p>
                  </a:txBody>
                  <a:tcPr marT="45729" marB="45729"/>
                </a:tc>
                <a:tc>
                  <a:txBody>
                    <a:bodyPr/>
                    <a:lstStyle/>
                    <a:p>
                      <a:r>
                        <a:rPr lang="en-US" sz="1800" dirty="0"/>
                        <a:t>2011</a:t>
                      </a:r>
                    </a:p>
                  </a:txBody>
                  <a:tcPr marT="45729" marB="45729"/>
                </a:tc>
                <a:tc>
                  <a:txBody>
                    <a:bodyPr/>
                    <a:lstStyle/>
                    <a:p>
                      <a:r>
                        <a:rPr lang="en-US" sz="1800" dirty="0"/>
                        <a:t>Document</a:t>
                      </a:r>
                    </a:p>
                  </a:txBody>
                  <a:tcPr marT="45729" marB="45729"/>
                </a:tc>
                <a:tc>
                  <a:txBody>
                    <a:bodyPr/>
                    <a:lstStyle/>
                    <a:p>
                      <a:r>
                        <a:rPr lang="en-US" sz="1800" dirty="0"/>
                        <a:t>Couchbase</a:t>
                      </a:r>
                    </a:p>
                  </a:txBody>
                  <a:tcPr marT="45729" marB="45729"/>
                </a:tc>
                <a:extLst>
                  <a:ext uri="{0D108BD9-81ED-4DB2-BD59-A6C34878D82A}">
                    <a16:rowId xmlns:a16="http://schemas.microsoft.com/office/drawing/2014/main" val="10004"/>
                  </a:ext>
                </a:extLst>
              </a:tr>
              <a:tr h="370911">
                <a:tc>
                  <a:txBody>
                    <a:bodyPr/>
                    <a:lstStyle/>
                    <a:p>
                      <a:r>
                        <a:rPr lang="en-US" sz="1800" b="1" dirty="0"/>
                        <a:t>Riak</a:t>
                      </a:r>
                      <a:endParaRPr lang="en-US" sz="1800" dirty="0"/>
                    </a:p>
                  </a:txBody>
                  <a:tcPr marT="45729" marB="45729"/>
                </a:tc>
                <a:tc>
                  <a:txBody>
                    <a:bodyPr/>
                    <a:lstStyle/>
                    <a:p>
                      <a:r>
                        <a:rPr lang="en-US" sz="1800" dirty="0"/>
                        <a:t>2009</a:t>
                      </a:r>
                    </a:p>
                  </a:txBody>
                  <a:tcPr marT="45729" marB="45729"/>
                </a:tc>
                <a:tc>
                  <a:txBody>
                    <a:bodyPr/>
                    <a:lstStyle/>
                    <a:p>
                      <a:r>
                        <a:rPr lang="en-US" sz="1800" dirty="0"/>
                        <a:t>Key-value</a:t>
                      </a:r>
                    </a:p>
                  </a:txBody>
                  <a:tcPr marT="45729" marB="45729"/>
                </a:tc>
                <a:tc>
                  <a:txBody>
                    <a:bodyPr/>
                    <a:lstStyle/>
                    <a:p>
                      <a:r>
                        <a:rPr lang="en-US" sz="1800" dirty="0"/>
                        <a:t>Basho Technologies</a:t>
                      </a:r>
                    </a:p>
                  </a:txBody>
                  <a:tcPr marT="45729" marB="45729"/>
                </a:tc>
                <a:extLst>
                  <a:ext uri="{0D108BD9-81ED-4DB2-BD59-A6C34878D82A}">
                    <a16:rowId xmlns:a16="http://schemas.microsoft.com/office/drawing/2014/main" val="10005"/>
                  </a:ext>
                </a:extLst>
              </a:tr>
              <a:tr h="523339">
                <a:tc>
                  <a:txBody>
                    <a:bodyPr/>
                    <a:lstStyle/>
                    <a:p>
                      <a:r>
                        <a:rPr lang="en-US" sz="1800" b="1" dirty="0"/>
                        <a:t>SimpleDB</a:t>
                      </a:r>
                      <a:endParaRPr lang="en-US" sz="1800" dirty="0"/>
                    </a:p>
                  </a:txBody>
                  <a:tcPr marT="45729" marB="45729"/>
                </a:tc>
                <a:tc>
                  <a:txBody>
                    <a:bodyPr/>
                    <a:lstStyle/>
                    <a:p>
                      <a:r>
                        <a:rPr lang="en-US" sz="1800" dirty="0"/>
                        <a:t>2007</a:t>
                      </a:r>
                    </a:p>
                  </a:txBody>
                  <a:tcPr marT="45729" marB="45729"/>
                </a:tc>
                <a:tc>
                  <a:txBody>
                    <a:bodyPr/>
                    <a:lstStyle/>
                    <a:p>
                      <a:r>
                        <a:rPr lang="en-US" sz="1800" dirty="0"/>
                        <a:t>Document</a:t>
                      </a:r>
                    </a:p>
                  </a:txBody>
                  <a:tcPr marT="45729" marB="45729"/>
                </a:tc>
                <a:tc>
                  <a:txBody>
                    <a:bodyPr/>
                    <a:lstStyle/>
                    <a:p>
                      <a:r>
                        <a:rPr lang="en-US" sz="1800" dirty="0"/>
                        <a:t>Amazon</a:t>
                      </a:r>
                    </a:p>
                  </a:txBody>
                  <a:tcPr marT="45729" marB="45729"/>
                </a:tc>
                <a:extLst>
                  <a:ext uri="{0D108BD9-81ED-4DB2-BD59-A6C34878D82A}">
                    <a16:rowId xmlns:a16="http://schemas.microsoft.com/office/drawing/2014/main" val="10006"/>
                  </a:ext>
                </a:extLst>
              </a:tr>
            </a:tbl>
          </a:graphicData>
        </a:graphic>
      </p:graphicFrame>
      <p:sp>
        <p:nvSpPr>
          <p:cNvPr id="53293" name="Ορθογώνιο 5">
            <a:extLst>
              <a:ext uri="{FF2B5EF4-FFF2-40B4-BE49-F238E27FC236}">
                <a16:creationId xmlns:a16="http://schemas.microsoft.com/office/drawing/2014/main" id="{0D76701A-DB47-7344-B697-488FC4A7BE0A}"/>
              </a:ext>
            </a:extLst>
          </p:cNvPr>
          <p:cNvSpPr>
            <a:spLocks noChangeArrowheads="1"/>
          </p:cNvSpPr>
          <p:nvPr/>
        </p:nvSpPr>
        <p:spPr bwMode="auto">
          <a:xfrm>
            <a:off x="787400" y="1322388"/>
            <a:ext cx="4572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l-GR" altLang="el-GR" sz="1800"/>
              <a:t>Better Scaling</a:t>
            </a:r>
          </a:p>
          <a:p>
            <a:pPr>
              <a:spcBef>
                <a:spcPct val="0"/>
              </a:spcBef>
              <a:buClrTx/>
              <a:buSzTx/>
              <a:buFont typeface="Arial" panose="020B0604020202020204" pitchFamily="34" charset="0"/>
              <a:buChar char="•"/>
            </a:pPr>
            <a:r>
              <a:rPr lang="el-GR" altLang="el-GR" sz="1800"/>
              <a:t>Significantly Cheaper</a:t>
            </a:r>
          </a:p>
          <a:p>
            <a:pPr>
              <a:spcBef>
                <a:spcPct val="0"/>
              </a:spcBef>
              <a:buClrTx/>
              <a:buSzTx/>
              <a:buFont typeface="Arial" panose="020B0604020202020204" pitchFamily="34" charset="0"/>
              <a:buChar char="•"/>
            </a:pPr>
            <a:r>
              <a:rPr lang="el-GR" altLang="el-GR" sz="1800"/>
              <a:t>Schema-less (Partially)</a:t>
            </a:r>
          </a:p>
          <a:p>
            <a:pPr>
              <a:spcBef>
                <a:spcPct val="0"/>
              </a:spcBef>
              <a:buClrTx/>
              <a:buSzTx/>
              <a:buFont typeface="Arial" panose="020B0604020202020204" pitchFamily="34" charset="0"/>
              <a:buChar char="•"/>
            </a:pPr>
            <a:r>
              <a:rPr lang="el-GR" altLang="el-GR" sz="1800"/>
              <a:t>Less Management</a:t>
            </a:r>
          </a:p>
          <a:p>
            <a:pPr>
              <a:spcBef>
                <a:spcPct val="0"/>
              </a:spcBef>
              <a:buClrTx/>
              <a:buSzTx/>
              <a:buFont typeface="Arial" panose="020B0604020202020204" pitchFamily="34" charset="0"/>
              <a:buChar char="•"/>
            </a:pPr>
            <a:r>
              <a:rPr lang="el-GR" altLang="el-GR" sz="1800"/>
              <a:t>Cheaper Hardware</a:t>
            </a:r>
          </a:p>
          <a:p>
            <a:pPr>
              <a:spcBef>
                <a:spcPct val="0"/>
              </a:spcBef>
              <a:buClrTx/>
              <a:buSzTx/>
              <a:buFont typeface="Arial" panose="020B0604020202020204" pitchFamily="34" charset="0"/>
              <a:buChar char="•"/>
            </a:pPr>
            <a:r>
              <a:rPr lang="el-GR" altLang="el-GR" sz="1800"/>
              <a:t>Heterogeneous Data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4">
            <a:extLst>
              <a:ext uri="{FF2B5EF4-FFF2-40B4-BE49-F238E27FC236}">
                <a16:creationId xmlns:a16="http://schemas.microsoft.com/office/drawing/2014/main" id="{6E0A84C8-7A98-CD4E-A51F-B95FF81B6966}"/>
              </a:ext>
            </a:extLst>
          </p:cNvPr>
          <p:cNvSpPr>
            <a:spLocks noGrp="1" noChangeArrowheads="1"/>
          </p:cNvSpPr>
          <p:nvPr>
            <p:ph type="title"/>
          </p:nvPr>
        </p:nvSpPr>
        <p:spPr/>
        <p:txBody>
          <a:bodyPr/>
          <a:lstStyle/>
          <a:p>
            <a:r>
              <a:rPr lang="el-GR" altLang="el-GR"/>
              <a:t>Βιβλιοθήκη - </a:t>
            </a:r>
            <a:r>
              <a:rPr lang="en-US" altLang="el-GR"/>
              <a:t>SQLite 3</a:t>
            </a:r>
            <a:endParaRPr lang="el-GR" altLang="el-GR"/>
          </a:p>
        </p:txBody>
      </p:sp>
      <p:pic>
        <p:nvPicPr>
          <p:cNvPr id="2" name="Εικόνα 1">
            <a:extLst>
              <a:ext uri="{FF2B5EF4-FFF2-40B4-BE49-F238E27FC236}">
                <a16:creationId xmlns:a16="http://schemas.microsoft.com/office/drawing/2014/main" id="{AF762F85-988F-9E4E-A5FA-25935A3296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828800"/>
            <a:ext cx="6644640" cy="41529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A6ADA6-CA20-9642-9E20-7BD2B47E4E43}"/>
              </a:ext>
            </a:extLst>
          </p:cNvPr>
          <p:cNvSpPr txBox="1">
            <a:spLocks noGrp="1"/>
          </p:cNvSpPr>
          <p:nvPr>
            <p:ph type="title"/>
          </p:nvPr>
        </p:nvSpPr>
        <p:spPr>
          <a:xfrm>
            <a:off x="685800" y="914400"/>
            <a:ext cx="3500438" cy="517525"/>
          </a:xfrm>
        </p:spPr>
        <p:txBody>
          <a:bodyPr lIns="0" tIns="9525" rIns="0" bIns="0" rtlCol="0">
            <a:spAutoFit/>
          </a:bodyPr>
          <a:lstStyle/>
          <a:p>
            <a:pPr marL="9525">
              <a:spcBef>
                <a:spcPts val="75"/>
              </a:spcBef>
              <a:defRPr/>
            </a:pPr>
            <a:r>
              <a:rPr sz="3300" spc="-8" dirty="0">
                <a:solidFill>
                  <a:srgbClr val="000000"/>
                </a:solidFill>
                <a:latin typeface="Calibri"/>
                <a:cs typeface="Calibri"/>
              </a:rPr>
              <a:t>sqlite3</a:t>
            </a:r>
            <a:endParaRPr sz="3300" dirty="0">
              <a:latin typeface="Calibri"/>
              <a:cs typeface="Calibri"/>
            </a:endParaRPr>
          </a:p>
        </p:txBody>
      </p:sp>
      <p:sp>
        <p:nvSpPr>
          <p:cNvPr id="55298" name="Ορθογώνιο 14">
            <a:extLst>
              <a:ext uri="{FF2B5EF4-FFF2-40B4-BE49-F238E27FC236}">
                <a16:creationId xmlns:a16="http://schemas.microsoft.com/office/drawing/2014/main" id="{BD435093-F1A0-7944-8240-852185C024DA}"/>
              </a:ext>
            </a:extLst>
          </p:cNvPr>
          <p:cNvSpPr>
            <a:spLocks noChangeArrowheads="1"/>
          </p:cNvSpPr>
          <p:nvPr/>
        </p:nvSpPr>
        <p:spPr bwMode="auto">
          <a:xfrm>
            <a:off x="457200" y="1905000"/>
            <a:ext cx="8534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spcBef>
                <a:spcPct val="0"/>
              </a:spcBef>
              <a:buClrTx/>
              <a:buSzTx/>
            </a:pPr>
            <a:r>
              <a:rPr lang="el-GR" altLang="el-GR" sz="2000">
                <a:latin typeface="Helvetica" pitchFamily="2" charset="0"/>
              </a:rPr>
              <a:t>Είναι ένα σύστημα διαχείρισης σχεσιακής βάσης δεδομένων (</a:t>
            </a:r>
            <a:r>
              <a:rPr lang="en-US" altLang="el-GR" sz="2000">
                <a:latin typeface="Helvetica" pitchFamily="2" charset="0"/>
              </a:rPr>
              <a:t>RDBMS)</a:t>
            </a:r>
            <a:r>
              <a:rPr lang="el-GR" altLang="el-GR" sz="2000">
                <a:latin typeface="Helvetica" pitchFamily="2" charset="0"/>
              </a:rPr>
              <a:t> σε μια βιβλιοθήκη </a:t>
            </a:r>
            <a:r>
              <a:rPr lang="en-US" altLang="el-GR" sz="2000">
                <a:latin typeface="Helvetica" pitchFamily="2" charset="0"/>
              </a:rPr>
              <a:t>C. </a:t>
            </a:r>
            <a:r>
              <a:rPr lang="el-GR" altLang="el-GR" sz="2000">
                <a:latin typeface="Helvetica" pitchFamily="2" charset="0"/>
              </a:rPr>
              <a:t>Σε αντίθεση με άλλα συστήματα διαχείρισης βάσεων δεδομένων, δεν είναι τύπου πελάτη-διακομιστή. Αντίθετα, είναι ενσωματωμένο στο πρόγραμμα.</a:t>
            </a:r>
          </a:p>
          <a:p>
            <a:pPr algn="just">
              <a:spcBef>
                <a:spcPct val="0"/>
              </a:spcBef>
              <a:buClrTx/>
              <a:buSzTx/>
            </a:pPr>
            <a:endParaRPr lang="el-GR" altLang="el-GR" sz="2000">
              <a:latin typeface="Helvetica" pitchFamily="2" charset="0"/>
            </a:endParaRPr>
          </a:p>
          <a:p>
            <a:pPr algn="just">
              <a:spcBef>
                <a:spcPct val="0"/>
              </a:spcBef>
              <a:buClrTx/>
              <a:buSzTx/>
            </a:pPr>
            <a:r>
              <a:rPr lang="el-GR" altLang="el-GR" sz="2000">
                <a:latin typeface="Helvetica" pitchFamily="2" charset="0"/>
              </a:rPr>
              <a:t>Είναι συμβατό με το πρότυπο </a:t>
            </a:r>
            <a:r>
              <a:rPr lang="en-US" altLang="el-GR" sz="2000">
                <a:latin typeface="Helvetica" pitchFamily="2" charset="0"/>
              </a:rPr>
              <a:t>ACID </a:t>
            </a:r>
            <a:r>
              <a:rPr lang="el-GR" altLang="el-GR" sz="2000">
                <a:latin typeface="Helvetica" pitchFamily="2" charset="0"/>
              </a:rPr>
              <a:t>και υλοποιεί το μεγαλύτερο μέρος του προτύπου </a:t>
            </a:r>
            <a:r>
              <a:rPr lang="en-US" altLang="el-GR" sz="2000">
                <a:latin typeface="Helvetica" pitchFamily="2" charset="0"/>
              </a:rPr>
              <a:t>SQL, </a:t>
            </a:r>
            <a:r>
              <a:rPr lang="el-GR" altLang="el-GR" sz="2000">
                <a:latin typeface="Helvetica" pitchFamily="2" charset="0"/>
              </a:rPr>
              <a:t>γενικά ακολουθώντας τη σύνταξη της </a:t>
            </a:r>
            <a:r>
              <a:rPr lang="en-US" altLang="el-GR" sz="2000">
                <a:latin typeface="Helvetica" pitchFamily="2" charset="0"/>
              </a:rPr>
              <a:t>PostgreSQL. </a:t>
            </a:r>
            <a:endParaRPr lang="el-GR" altLang="el-GR" sz="2000">
              <a:latin typeface="Helvetica" pitchFamily="2" charset="0"/>
            </a:endParaRPr>
          </a:p>
          <a:p>
            <a:pPr algn="just">
              <a:spcBef>
                <a:spcPct val="0"/>
              </a:spcBef>
              <a:buClrTx/>
              <a:buSzTx/>
            </a:pPr>
            <a:endParaRPr lang="el-GR" altLang="el-GR" sz="2000">
              <a:latin typeface="Helvetica" pitchFamily="2" charset="0"/>
            </a:endParaRPr>
          </a:p>
          <a:p>
            <a:pPr algn="just">
              <a:spcBef>
                <a:spcPct val="0"/>
              </a:spcBef>
              <a:buClrTx/>
              <a:buSzTx/>
            </a:pPr>
            <a:r>
              <a:rPr lang="el-GR" altLang="el-GR" sz="2000">
                <a:latin typeface="Helvetica" pitchFamily="2" charset="0"/>
              </a:rPr>
              <a:t>Το </a:t>
            </a:r>
            <a:r>
              <a:rPr lang="en-US" altLang="el-GR" sz="2000">
                <a:latin typeface="Helvetica" pitchFamily="2" charset="0"/>
              </a:rPr>
              <a:t>SQLite </a:t>
            </a:r>
            <a:r>
              <a:rPr lang="el-GR" altLang="el-GR" sz="2000">
                <a:latin typeface="Helvetica" pitchFamily="2" charset="0"/>
              </a:rPr>
              <a:t>είναι μια δημοφιλής επιλογή ως ενσωματωμένο λογισμικό βάσης δεδομένων για  </a:t>
            </a:r>
            <a:r>
              <a:rPr lang="en-US" altLang="el-GR" sz="2000">
                <a:latin typeface="Helvetica" pitchFamily="2" charset="0"/>
              </a:rPr>
              <a:t>local/client </a:t>
            </a:r>
            <a:r>
              <a:rPr lang="el-GR" altLang="el-GR" sz="2000">
                <a:latin typeface="Helvetica" pitchFamily="2" charset="0"/>
              </a:rPr>
              <a:t>χρήση σε λογισμικό εφαρμογών, όπως τα προγράμματα περιήγησης στο διαδίκτυο. Είναι αναμφισβήτητα το πιο ευρέως αναπτυγμένο </a:t>
            </a:r>
            <a:r>
              <a:rPr lang="en-US" altLang="el-GR" sz="2000">
                <a:latin typeface="Helvetica" pitchFamily="2" charset="0"/>
              </a:rPr>
              <a:t>database engine</a:t>
            </a:r>
            <a:r>
              <a:rPr lang="el-GR" altLang="el-GR" sz="2000">
                <a:latin typeface="Helvetica" pitchFamily="2" charset="0"/>
              </a:rPr>
              <a:t>, και χρησιμοποιείται σήμερα από αρκετούς διαδεδομένους </a:t>
            </a:r>
            <a:r>
              <a:rPr lang="en-US" altLang="el-GR" sz="2000">
                <a:latin typeface="Helvetica" pitchFamily="2" charset="0"/>
              </a:rPr>
              <a:t>browsers.</a:t>
            </a:r>
            <a:endParaRPr lang="el-GR" altLang="el-GR" sz="2000">
              <a:latin typeface="Helvetica"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object 2">
            <a:extLst>
              <a:ext uri="{FF2B5EF4-FFF2-40B4-BE49-F238E27FC236}">
                <a16:creationId xmlns:a16="http://schemas.microsoft.com/office/drawing/2014/main" id="{C55DE120-CD98-AB4E-AB4D-06DE6B2ABFD9}"/>
              </a:ext>
            </a:extLst>
          </p:cNvPr>
          <p:cNvSpPr>
            <a:spLocks noGrp="1" noChangeArrowheads="1"/>
          </p:cNvSpPr>
          <p:nvPr>
            <p:ph type="title"/>
          </p:nvPr>
        </p:nvSpPr>
        <p:spPr>
          <a:xfrm>
            <a:off x="687388" y="1577975"/>
            <a:ext cx="7389812" cy="530225"/>
          </a:xfrm>
        </p:spPr>
        <p:txBody>
          <a:bodyPr lIns="0" tIns="68104" rIns="0" bIns="0">
            <a:spAutoFit/>
          </a:bodyPr>
          <a:lstStyle/>
          <a:p>
            <a:pPr marL="9525">
              <a:lnSpc>
                <a:spcPts val="3550"/>
              </a:lnSpc>
              <a:spcBef>
                <a:spcPts val="538"/>
              </a:spcBef>
            </a:pPr>
            <a:r>
              <a:rPr lang="el-GR" altLang="el-GR" sz="3300">
                <a:solidFill>
                  <a:srgbClr val="000000"/>
                </a:solidFill>
                <a:latin typeface="Calibri" panose="020F0502020204030204" pitchFamily="34" charset="0"/>
                <a:cs typeface="Calibri" panose="020F0502020204030204" pitchFamily="34" charset="0"/>
              </a:rPr>
              <a:t>Τύποι δεδομένων</a:t>
            </a:r>
            <a:endParaRPr lang="el-GR" altLang="el-GR" sz="3300">
              <a:latin typeface="Calibri" panose="020F0502020204030204" pitchFamily="34" charset="0"/>
              <a:cs typeface="Calibri" panose="020F0502020204030204" pitchFamily="34" charset="0"/>
            </a:endParaRPr>
          </a:p>
        </p:txBody>
      </p:sp>
      <p:sp>
        <p:nvSpPr>
          <p:cNvPr id="56322" name="object 3">
            <a:extLst>
              <a:ext uri="{FF2B5EF4-FFF2-40B4-BE49-F238E27FC236}">
                <a16:creationId xmlns:a16="http://schemas.microsoft.com/office/drawing/2014/main" id="{37C86E21-F0DF-D143-9483-3BF84607D509}"/>
              </a:ext>
            </a:extLst>
          </p:cNvPr>
          <p:cNvSpPr txBox="1">
            <a:spLocks noChangeArrowheads="1"/>
          </p:cNvSpPr>
          <p:nvPr/>
        </p:nvSpPr>
        <p:spPr bwMode="auto">
          <a:xfrm>
            <a:off x="687388" y="2503488"/>
            <a:ext cx="7645400"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0485" rIns="0" bIns="0">
            <a:spAutoFit/>
          </a:bodyPr>
          <a:lstStyle>
            <a:lvl1pPr marL="180975" indent="-171450">
              <a:spcBef>
                <a:spcPct val="20000"/>
              </a:spcBef>
              <a:buClr>
                <a:schemeClr val="bg2"/>
              </a:buClr>
              <a:buSzPct val="75000"/>
              <a:buFont typeface="Wingdings" pitchFamily="2" charset="2"/>
              <a:buChar char="n"/>
              <a:tabLst>
                <a:tab pos="180975" algn="l"/>
              </a:tabLst>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tabLst>
                <a:tab pos="180975" algn="l"/>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tabLst>
                <a:tab pos="180975" algn="l"/>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tabLst>
                <a:tab pos="180975" algn="l"/>
              </a:tabLst>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tabLst>
                <a:tab pos="180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tabLst>
                <a:tab pos="180975" algn="l"/>
              </a:tabLst>
              <a:defRPr sz="2000">
                <a:solidFill>
                  <a:schemeClr val="tx1"/>
                </a:solidFill>
                <a:latin typeface="Arial" panose="020B0604020202020204" pitchFamily="34" charset="0"/>
              </a:defRPr>
            </a:lvl9pPr>
          </a:lstStyle>
          <a:p>
            <a:r>
              <a:rPr lang="en-US" altLang="el-GR" sz="2400" b="1"/>
              <a:t>NULL</a:t>
            </a:r>
            <a:r>
              <a:rPr lang="en-US" altLang="el-GR" sz="2400"/>
              <a:t>. The value is a NULL value.</a:t>
            </a:r>
          </a:p>
          <a:p>
            <a:r>
              <a:rPr lang="en-US" altLang="el-GR" sz="2400" b="1"/>
              <a:t>INTEGER</a:t>
            </a:r>
            <a:r>
              <a:rPr lang="en-US" altLang="el-GR" sz="2400"/>
              <a:t>. The value is a signed integer, stored in 1, 2, 3, 4, 6, or 8 bytes depending on the magnitude of the value.</a:t>
            </a:r>
          </a:p>
          <a:p>
            <a:r>
              <a:rPr lang="en-US" altLang="el-GR" sz="2400" b="1"/>
              <a:t>REAL</a:t>
            </a:r>
            <a:r>
              <a:rPr lang="en-US" altLang="el-GR" sz="2400"/>
              <a:t>. The value is a floating point value, stored as an 8-byte IEEE floating point number.</a:t>
            </a:r>
          </a:p>
          <a:p>
            <a:r>
              <a:rPr lang="en-US" altLang="el-GR" sz="2400" b="1"/>
              <a:t>TEXT</a:t>
            </a:r>
            <a:r>
              <a:rPr lang="en-US" altLang="el-GR" sz="2400"/>
              <a:t>. The value is a text string, stored using the database encoding (UTF-8, UTF-16BE or UTF-16LE).</a:t>
            </a:r>
          </a:p>
          <a:p>
            <a:r>
              <a:rPr lang="en-US" altLang="el-GR" sz="2400" b="1"/>
              <a:t>BLOB</a:t>
            </a:r>
            <a:r>
              <a:rPr lang="en-US" altLang="el-GR" sz="2400"/>
              <a:t>. The value is a blob of data, stored exactly as it was input.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4">
            <a:extLst>
              <a:ext uri="{FF2B5EF4-FFF2-40B4-BE49-F238E27FC236}">
                <a16:creationId xmlns:a16="http://schemas.microsoft.com/office/drawing/2014/main" id="{C14241D5-3A68-0745-9566-10AF59DF2842}"/>
              </a:ext>
            </a:extLst>
          </p:cNvPr>
          <p:cNvSpPr>
            <a:spLocks noGrp="1" noChangeArrowheads="1"/>
          </p:cNvSpPr>
          <p:nvPr>
            <p:ph type="title"/>
          </p:nvPr>
        </p:nvSpPr>
        <p:spPr>
          <a:xfrm>
            <a:off x="609600" y="533400"/>
            <a:ext cx="8296275" cy="517525"/>
          </a:xfrm>
        </p:spPr>
        <p:txBody>
          <a:bodyPr lIns="0" tIns="68104" rIns="0" bIns="0">
            <a:spAutoFit/>
          </a:bodyPr>
          <a:lstStyle/>
          <a:p>
            <a:pPr marL="9525">
              <a:lnSpc>
                <a:spcPts val="3550"/>
              </a:lnSpc>
              <a:spcBef>
                <a:spcPts val="538"/>
              </a:spcBef>
              <a:tabLst>
                <a:tab pos="3687763" algn="l"/>
              </a:tabLst>
            </a:pPr>
            <a:r>
              <a:rPr lang="el-GR" altLang="el-GR" sz="3300">
                <a:solidFill>
                  <a:srgbClr val="7F7F7F"/>
                </a:solidFill>
                <a:latin typeface="Calibri" panose="020F0502020204030204" pitchFamily="34" charset="0"/>
                <a:cs typeface="Calibri" panose="020F0502020204030204" pitchFamily="34" charset="0"/>
              </a:rPr>
              <a:t>Παράδειγμα δημιουργίας βάσης δεδομένων</a:t>
            </a:r>
            <a:endParaRPr lang="el-GR" altLang="el-GR" sz="3300">
              <a:latin typeface="Calibri" panose="020F0502020204030204" pitchFamily="34" charset="0"/>
              <a:cs typeface="Calibri" panose="020F0502020204030204" pitchFamily="34" charset="0"/>
            </a:endParaRPr>
          </a:p>
        </p:txBody>
      </p:sp>
      <p:sp>
        <p:nvSpPr>
          <p:cNvPr id="57346" name="Ορθογώνιο 4">
            <a:extLst>
              <a:ext uri="{FF2B5EF4-FFF2-40B4-BE49-F238E27FC236}">
                <a16:creationId xmlns:a16="http://schemas.microsoft.com/office/drawing/2014/main" id="{F0DAF1AF-62CC-3848-B4B5-178581213157}"/>
              </a:ext>
            </a:extLst>
          </p:cNvPr>
          <p:cNvSpPr>
            <a:spLocks noChangeArrowheads="1"/>
          </p:cNvSpPr>
          <p:nvPr/>
        </p:nvSpPr>
        <p:spPr bwMode="auto">
          <a:xfrm>
            <a:off x="457200" y="1219200"/>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600"/>
              <a:t>import </a:t>
            </a:r>
            <a:r>
              <a:rPr lang="en-US" altLang="el-GR" sz="1600">
                <a:solidFill>
                  <a:srgbClr val="555555"/>
                </a:solidFill>
              </a:rPr>
              <a:t>sqlite3</a:t>
            </a:r>
            <a:br>
              <a:rPr lang="el-GR" altLang="el-GR" sz="1600">
                <a:solidFill>
                  <a:srgbClr val="555555"/>
                </a:solidFill>
              </a:rPr>
            </a:br>
            <a:endParaRPr lang="el-GR" altLang="el-GR" sz="1600">
              <a:solidFill>
                <a:srgbClr val="555555"/>
              </a:solidFill>
            </a:endParaRPr>
          </a:p>
          <a:p>
            <a:pPr>
              <a:spcBef>
                <a:spcPct val="0"/>
              </a:spcBef>
              <a:buClrTx/>
              <a:buSzTx/>
              <a:buFontTx/>
              <a:buNone/>
            </a:pPr>
            <a:r>
              <a:rPr lang="en-US" altLang="el-GR" sz="1600"/>
              <a:t>sqlite_file </a:t>
            </a:r>
            <a:r>
              <a:rPr lang="en-US" altLang="el-GR" sz="1600" b="1"/>
              <a:t>=</a:t>
            </a:r>
            <a:r>
              <a:rPr lang="en-US" altLang="el-GR" sz="1600"/>
              <a:t> </a:t>
            </a:r>
            <a:r>
              <a:rPr lang="en-US" altLang="el-GR" sz="1600">
                <a:solidFill>
                  <a:srgbClr val="DD1144"/>
                </a:solidFill>
              </a:rPr>
              <a:t>'my_first_db.sqlite'</a:t>
            </a:r>
            <a:r>
              <a:rPr lang="en-US" altLang="el-GR" sz="1600"/>
              <a:t> </a:t>
            </a:r>
            <a:r>
              <a:rPr lang="en-US" altLang="el-GR" sz="1600" i="1">
                <a:solidFill>
                  <a:srgbClr val="999988"/>
                </a:solidFill>
              </a:rPr>
              <a:t># name of the sqlite database file </a:t>
            </a:r>
            <a:br>
              <a:rPr lang="el-GR" altLang="el-GR" sz="1600" i="1">
                <a:solidFill>
                  <a:srgbClr val="999988"/>
                </a:solidFill>
              </a:rPr>
            </a:br>
            <a:r>
              <a:rPr lang="en-US" altLang="el-GR" sz="1600"/>
              <a:t>table_name1 </a:t>
            </a:r>
            <a:r>
              <a:rPr lang="en-US" altLang="el-GR" sz="1600" b="1"/>
              <a:t>=</a:t>
            </a:r>
            <a:r>
              <a:rPr lang="en-US" altLang="el-GR" sz="1600"/>
              <a:t> </a:t>
            </a:r>
            <a:r>
              <a:rPr lang="en-US" altLang="el-GR" sz="1600">
                <a:solidFill>
                  <a:srgbClr val="DD1144"/>
                </a:solidFill>
              </a:rPr>
              <a:t>'my_table_1'</a:t>
            </a:r>
            <a:r>
              <a:rPr lang="en-US" altLang="el-GR" sz="1600"/>
              <a:t> </a:t>
            </a:r>
            <a:r>
              <a:rPr lang="en-US" altLang="el-GR" sz="1600" i="1">
                <a:solidFill>
                  <a:srgbClr val="999988"/>
                </a:solidFill>
              </a:rPr>
              <a:t># name of the table to be created </a:t>
            </a:r>
            <a:br>
              <a:rPr lang="el-GR" altLang="el-GR" sz="1600" i="1">
                <a:solidFill>
                  <a:srgbClr val="999988"/>
                </a:solidFill>
              </a:rPr>
            </a:br>
            <a:r>
              <a:rPr lang="en-US" altLang="el-GR" sz="1600"/>
              <a:t>table_name2 </a:t>
            </a:r>
            <a:r>
              <a:rPr lang="en-US" altLang="el-GR" sz="1600" b="1"/>
              <a:t>=</a:t>
            </a:r>
            <a:r>
              <a:rPr lang="en-US" altLang="el-GR" sz="1600"/>
              <a:t> </a:t>
            </a:r>
            <a:r>
              <a:rPr lang="en-US" altLang="el-GR" sz="1600">
                <a:solidFill>
                  <a:srgbClr val="DD1144"/>
                </a:solidFill>
              </a:rPr>
              <a:t>'my_table_2'</a:t>
            </a:r>
            <a:r>
              <a:rPr lang="en-US" altLang="el-GR" sz="1600"/>
              <a:t> </a:t>
            </a:r>
            <a:r>
              <a:rPr lang="en-US" altLang="el-GR" sz="1600" i="1">
                <a:solidFill>
                  <a:srgbClr val="999988"/>
                </a:solidFill>
              </a:rPr>
              <a:t># name of the table to be created </a:t>
            </a:r>
            <a:br>
              <a:rPr lang="el-GR" altLang="el-GR" sz="1600" i="1">
                <a:solidFill>
                  <a:srgbClr val="999988"/>
                </a:solidFill>
              </a:rPr>
            </a:br>
            <a:r>
              <a:rPr lang="en-US" altLang="el-GR" sz="1600"/>
              <a:t>new_field </a:t>
            </a:r>
            <a:r>
              <a:rPr lang="en-US" altLang="el-GR" sz="1600" b="1"/>
              <a:t>=</a:t>
            </a:r>
            <a:r>
              <a:rPr lang="en-US" altLang="el-GR" sz="1600"/>
              <a:t> </a:t>
            </a:r>
            <a:r>
              <a:rPr lang="en-US" altLang="el-GR" sz="1600">
                <a:solidFill>
                  <a:srgbClr val="DD1144"/>
                </a:solidFill>
              </a:rPr>
              <a:t>'my_1st_column'</a:t>
            </a:r>
            <a:r>
              <a:rPr lang="en-US" altLang="el-GR" sz="1600"/>
              <a:t> </a:t>
            </a:r>
            <a:r>
              <a:rPr lang="en-US" altLang="el-GR" sz="1600" i="1">
                <a:solidFill>
                  <a:srgbClr val="999988"/>
                </a:solidFill>
              </a:rPr>
              <a:t># name of the column</a:t>
            </a:r>
            <a:br>
              <a:rPr lang="el-GR" altLang="el-GR" sz="1600" i="1">
                <a:solidFill>
                  <a:srgbClr val="999988"/>
                </a:solidFill>
              </a:rPr>
            </a:br>
            <a:r>
              <a:rPr lang="en-US" altLang="el-GR" sz="1600"/>
              <a:t>field_type </a:t>
            </a:r>
            <a:r>
              <a:rPr lang="en-US" altLang="el-GR" sz="1600" b="1"/>
              <a:t>=</a:t>
            </a:r>
            <a:r>
              <a:rPr lang="en-US" altLang="el-GR" sz="1600"/>
              <a:t> </a:t>
            </a:r>
            <a:r>
              <a:rPr lang="en-US" altLang="el-GR" sz="1600">
                <a:solidFill>
                  <a:srgbClr val="DD1144"/>
                </a:solidFill>
              </a:rPr>
              <a:t>'INTEGER'</a:t>
            </a:r>
            <a:r>
              <a:rPr lang="en-US" altLang="el-GR" sz="1600"/>
              <a:t> </a:t>
            </a:r>
            <a:r>
              <a:rPr lang="en-US" altLang="el-GR" sz="1600" i="1">
                <a:solidFill>
                  <a:srgbClr val="999988"/>
                </a:solidFill>
              </a:rPr>
              <a:t># column data type </a:t>
            </a:r>
            <a:endParaRPr lang="el-GR" altLang="el-GR" sz="1600" i="1">
              <a:solidFill>
                <a:srgbClr val="999988"/>
              </a:solidFill>
            </a:endParaRPr>
          </a:p>
          <a:p>
            <a:pPr>
              <a:spcBef>
                <a:spcPct val="0"/>
              </a:spcBef>
              <a:buClrTx/>
              <a:buSzTx/>
              <a:buFontTx/>
              <a:buNone/>
            </a:pPr>
            <a:endParaRPr lang="el-GR" altLang="el-GR" sz="1600" i="1">
              <a:solidFill>
                <a:srgbClr val="999988"/>
              </a:solidFill>
            </a:endParaRPr>
          </a:p>
          <a:p>
            <a:pPr>
              <a:spcBef>
                <a:spcPct val="0"/>
              </a:spcBef>
              <a:buClrTx/>
              <a:buSzTx/>
              <a:buFontTx/>
              <a:buNone/>
            </a:pPr>
            <a:r>
              <a:rPr lang="en-US" altLang="el-GR" sz="1600" i="1">
                <a:solidFill>
                  <a:srgbClr val="999988"/>
                </a:solidFill>
              </a:rPr>
              <a:t># Connecting to the database file </a:t>
            </a:r>
            <a:br>
              <a:rPr lang="el-GR" altLang="el-GR" sz="1600" i="1">
                <a:solidFill>
                  <a:srgbClr val="999988"/>
                </a:solidFill>
              </a:rPr>
            </a:br>
            <a:r>
              <a:rPr lang="en-US" altLang="el-GR" sz="1600"/>
              <a:t>conn </a:t>
            </a:r>
            <a:r>
              <a:rPr lang="en-US" altLang="el-GR" sz="1600" b="1"/>
              <a:t>=</a:t>
            </a:r>
            <a:r>
              <a:rPr lang="en-US" altLang="el-GR" sz="1600"/>
              <a:t> sqlite3</a:t>
            </a:r>
            <a:r>
              <a:rPr lang="en-US" altLang="el-GR" sz="1600" b="1"/>
              <a:t>.</a:t>
            </a:r>
            <a:r>
              <a:rPr lang="en-US" altLang="el-GR" sz="1600"/>
              <a:t>connect(sqlite_file) c </a:t>
            </a:r>
            <a:r>
              <a:rPr lang="en-US" altLang="el-GR" sz="1600" b="1"/>
              <a:t>=</a:t>
            </a:r>
            <a:r>
              <a:rPr lang="en-US" altLang="el-GR" sz="1600"/>
              <a:t> conn</a:t>
            </a:r>
            <a:r>
              <a:rPr lang="en-US" altLang="el-GR" sz="1600" b="1"/>
              <a:t>.</a:t>
            </a:r>
            <a:r>
              <a:rPr lang="en-US" altLang="el-GR" sz="1600"/>
              <a:t>cursor() </a:t>
            </a:r>
            <a:endParaRPr lang="el-GR" altLang="el-GR" sz="1600"/>
          </a:p>
          <a:p>
            <a:pPr>
              <a:spcBef>
                <a:spcPct val="0"/>
              </a:spcBef>
              <a:buClrTx/>
              <a:buSzTx/>
              <a:buFontTx/>
              <a:buNone/>
            </a:pPr>
            <a:r>
              <a:rPr lang="en-US" altLang="el-GR" sz="1600" i="1">
                <a:solidFill>
                  <a:srgbClr val="999988"/>
                </a:solidFill>
              </a:rPr>
              <a:t># Creating a new SQLite table with 1 column </a:t>
            </a:r>
            <a:br>
              <a:rPr lang="el-GR" altLang="el-GR" sz="1600" i="1">
                <a:solidFill>
                  <a:srgbClr val="999988"/>
                </a:solidFill>
              </a:rPr>
            </a:br>
            <a:r>
              <a:rPr lang="en-US" altLang="el-GR" sz="1600"/>
              <a:t>c</a:t>
            </a:r>
            <a:r>
              <a:rPr lang="en-US" altLang="el-GR" sz="1600" b="1"/>
              <a:t>.</a:t>
            </a:r>
            <a:r>
              <a:rPr lang="en-US" altLang="el-GR" sz="1600"/>
              <a:t>execute(</a:t>
            </a:r>
            <a:r>
              <a:rPr lang="en-US" altLang="el-GR" sz="1600">
                <a:solidFill>
                  <a:srgbClr val="DD1144"/>
                </a:solidFill>
              </a:rPr>
              <a:t>'CREATE TABLE {tn} ({nf} {ft})’</a:t>
            </a:r>
            <a:r>
              <a:rPr lang="en-US" altLang="el-GR" sz="1600"/>
              <a:t>\ </a:t>
            </a:r>
            <a:br>
              <a:rPr lang="el-GR" altLang="el-GR" sz="1600"/>
            </a:br>
            <a:r>
              <a:rPr lang="el-GR" altLang="el-GR" sz="1600"/>
              <a:t>	</a:t>
            </a:r>
            <a:r>
              <a:rPr lang="en-US" altLang="el-GR" sz="1600" b="1"/>
              <a:t>.</a:t>
            </a:r>
            <a:r>
              <a:rPr lang="en-US" altLang="el-GR" sz="1600">
                <a:solidFill>
                  <a:srgbClr val="0086B3"/>
                </a:solidFill>
              </a:rPr>
              <a:t>format</a:t>
            </a:r>
            <a:r>
              <a:rPr lang="en-US" altLang="el-GR" sz="1600"/>
              <a:t>(tn</a:t>
            </a:r>
            <a:r>
              <a:rPr lang="en-US" altLang="el-GR" sz="1600" b="1"/>
              <a:t>=</a:t>
            </a:r>
            <a:r>
              <a:rPr lang="en-US" altLang="el-GR" sz="1600"/>
              <a:t>table_name1, nf</a:t>
            </a:r>
            <a:r>
              <a:rPr lang="en-US" altLang="el-GR" sz="1600" b="1"/>
              <a:t>=</a:t>
            </a:r>
            <a:r>
              <a:rPr lang="en-US" altLang="el-GR" sz="1600"/>
              <a:t>new_field, ft</a:t>
            </a:r>
            <a:r>
              <a:rPr lang="en-US" altLang="el-GR" sz="1600" b="1"/>
              <a:t>=</a:t>
            </a:r>
            <a:r>
              <a:rPr lang="en-US" altLang="el-GR" sz="1600"/>
              <a:t>field_type))</a:t>
            </a:r>
            <a:endParaRPr lang="el-GR" altLang="el-GR" sz="1600"/>
          </a:p>
          <a:p>
            <a:pPr>
              <a:spcBef>
                <a:spcPct val="0"/>
              </a:spcBef>
              <a:buClrTx/>
              <a:buSzTx/>
              <a:buFontTx/>
              <a:buNone/>
            </a:pPr>
            <a:endParaRPr lang="el-GR" altLang="el-GR" sz="1600"/>
          </a:p>
          <a:p>
            <a:pPr>
              <a:spcBef>
                <a:spcPct val="0"/>
              </a:spcBef>
              <a:buClrTx/>
              <a:buSzTx/>
              <a:buFontTx/>
              <a:buNone/>
            </a:pPr>
            <a:r>
              <a:rPr lang="en-US" altLang="el-GR" sz="1600"/>
              <a:t> </a:t>
            </a:r>
            <a:r>
              <a:rPr lang="en-US" altLang="el-GR" sz="1600" i="1">
                <a:solidFill>
                  <a:srgbClr val="999988"/>
                </a:solidFill>
              </a:rPr>
              <a:t># Creating a second table with 1 column and set it as PRIMARY KEY # note that PRIMARY KEY column must consist of unique values! </a:t>
            </a:r>
            <a:br>
              <a:rPr lang="el-GR" altLang="el-GR" sz="1600" i="1">
                <a:solidFill>
                  <a:srgbClr val="999988"/>
                </a:solidFill>
              </a:rPr>
            </a:br>
            <a:r>
              <a:rPr lang="en-US" altLang="el-GR" sz="1600"/>
              <a:t>c</a:t>
            </a:r>
            <a:r>
              <a:rPr lang="en-US" altLang="el-GR" sz="1600" b="1"/>
              <a:t>.</a:t>
            </a:r>
            <a:r>
              <a:rPr lang="en-US" altLang="el-GR" sz="1600"/>
              <a:t>execute(</a:t>
            </a:r>
            <a:r>
              <a:rPr lang="en-US" altLang="el-GR" sz="1600">
                <a:solidFill>
                  <a:srgbClr val="DD1144"/>
                </a:solidFill>
              </a:rPr>
              <a:t>'CREATE TABLE {tn} ({nf} {ft} PRIMARY KEY)’</a:t>
            </a:r>
            <a:r>
              <a:rPr lang="en-US" altLang="el-GR" sz="1600"/>
              <a:t>\ </a:t>
            </a:r>
            <a:br>
              <a:rPr lang="el-GR" altLang="el-GR" sz="1600"/>
            </a:br>
            <a:r>
              <a:rPr lang="el-GR" altLang="el-GR" sz="1600"/>
              <a:t>	</a:t>
            </a:r>
            <a:r>
              <a:rPr lang="en-US" altLang="el-GR" sz="1600" b="1"/>
              <a:t>.</a:t>
            </a:r>
            <a:r>
              <a:rPr lang="en-US" altLang="el-GR" sz="1600">
                <a:solidFill>
                  <a:srgbClr val="0086B3"/>
                </a:solidFill>
              </a:rPr>
              <a:t>format</a:t>
            </a:r>
            <a:r>
              <a:rPr lang="en-US" altLang="el-GR" sz="1600"/>
              <a:t>(tn</a:t>
            </a:r>
            <a:r>
              <a:rPr lang="en-US" altLang="el-GR" sz="1600" b="1"/>
              <a:t>=</a:t>
            </a:r>
            <a:r>
              <a:rPr lang="en-US" altLang="el-GR" sz="1600"/>
              <a:t>table_name2, nf</a:t>
            </a:r>
            <a:r>
              <a:rPr lang="en-US" altLang="el-GR" sz="1600" b="1"/>
              <a:t>=</a:t>
            </a:r>
            <a:r>
              <a:rPr lang="en-US" altLang="el-GR" sz="1600"/>
              <a:t>new_field, ft</a:t>
            </a:r>
            <a:r>
              <a:rPr lang="en-US" altLang="el-GR" sz="1600" b="1"/>
              <a:t>=</a:t>
            </a:r>
            <a:r>
              <a:rPr lang="en-US" altLang="el-GR" sz="1600"/>
              <a:t>field_type)) </a:t>
            </a:r>
            <a:endParaRPr lang="el-GR" altLang="el-GR" sz="1600"/>
          </a:p>
          <a:p>
            <a:pPr>
              <a:spcBef>
                <a:spcPct val="0"/>
              </a:spcBef>
              <a:buClrTx/>
              <a:buSzTx/>
              <a:buFontTx/>
              <a:buNone/>
            </a:pPr>
            <a:endParaRPr lang="el-GR" altLang="el-GR" sz="1600" i="1">
              <a:solidFill>
                <a:srgbClr val="999988"/>
              </a:solidFill>
            </a:endParaRPr>
          </a:p>
          <a:p>
            <a:pPr>
              <a:spcBef>
                <a:spcPct val="0"/>
              </a:spcBef>
              <a:buClrTx/>
              <a:buSzTx/>
              <a:buFontTx/>
              <a:buNone/>
            </a:pPr>
            <a:r>
              <a:rPr lang="en-US" altLang="el-GR" sz="1600" i="1">
                <a:solidFill>
                  <a:srgbClr val="999988"/>
                </a:solidFill>
              </a:rPr>
              <a:t># Committing changes and closing the connection to the database file</a:t>
            </a:r>
            <a:br>
              <a:rPr lang="el-GR" altLang="el-GR" sz="1600" i="1">
                <a:solidFill>
                  <a:srgbClr val="999988"/>
                </a:solidFill>
              </a:rPr>
            </a:br>
            <a:r>
              <a:rPr lang="en-US" altLang="el-GR" sz="1600"/>
              <a:t>conn</a:t>
            </a:r>
            <a:r>
              <a:rPr lang="en-US" altLang="el-GR" sz="1600" b="1"/>
              <a:t>.</a:t>
            </a:r>
            <a:r>
              <a:rPr lang="en-US" altLang="el-GR" sz="1600"/>
              <a:t>commit() </a:t>
            </a:r>
            <a:br>
              <a:rPr lang="el-GR" altLang="el-GR" sz="1600"/>
            </a:br>
            <a:r>
              <a:rPr lang="en-US" altLang="el-GR" sz="1600"/>
              <a:t>conn</a:t>
            </a:r>
            <a:r>
              <a:rPr lang="en-US" altLang="el-GR" sz="1600" b="1"/>
              <a:t>.</a:t>
            </a:r>
            <a:r>
              <a:rPr lang="en-US" altLang="el-GR" sz="1600"/>
              <a:t>close()</a:t>
            </a:r>
            <a:endParaRPr lang="el-GR" altLang="el-G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a:extLst>
              <a:ext uri="{FF2B5EF4-FFF2-40B4-BE49-F238E27FC236}">
                <a16:creationId xmlns:a16="http://schemas.microsoft.com/office/drawing/2014/main" id="{8E62B755-650E-7741-86E9-F68D20A7AEC9}"/>
              </a:ext>
            </a:extLst>
          </p:cNvPr>
          <p:cNvSpPr>
            <a:spLocks noGrp="1" noChangeArrowheads="1"/>
          </p:cNvSpPr>
          <p:nvPr>
            <p:ph type="title"/>
          </p:nvPr>
        </p:nvSpPr>
        <p:spPr>
          <a:xfrm>
            <a:off x="457200" y="1733550"/>
            <a:ext cx="8382000" cy="4810125"/>
          </a:xfrm>
        </p:spPr>
        <p:txBody>
          <a:bodyPr lIns="0" tIns="9525" rIns="0" bIns="0">
            <a:spAutoFit/>
          </a:bodyPr>
          <a:lstStyle/>
          <a:p>
            <a:pPr fontAlgn="t" latinLnBrk="1"/>
            <a:r>
              <a:rPr lang="en-US" altLang="el-GR" sz="2400">
                <a:solidFill>
                  <a:srgbClr val="0077AA"/>
                </a:solidFill>
                <a:latin typeface="inherit"/>
              </a:rPr>
              <a:t>def</a:t>
            </a:r>
            <a:r>
              <a:rPr lang="en-US" altLang="el-GR" sz="2400">
                <a:solidFill>
                  <a:srgbClr val="006FE0"/>
                </a:solidFill>
                <a:latin typeface="inherit"/>
              </a:rPr>
              <a:t> </a:t>
            </a:r>
            <a:r>
              <a:rPr lang="en-US" altLang="el-GR" sz="2400">
                <a:solidFill>
                  <a:srgbClr val="111111"/>
                </a:solidFill>
                <a:latin typeface="inherit"/>
              </a:rPr>
              <a:t>create_connection</a:t>
            </a:r>
            <a:r>
              <a:rPr lang="en-US" altLang="el-GR" sz="2400">
                <a:solidFill>
                  <a:srgbClr val="333333"/>
                </a:solidFill>
                <a:latin typeface="inherit"/>
              </a:rPr>
              <a:t>(</a:t>
            </a:r>
            <a:r>
              <a:rPr lang="en-US" altLang="el-GR" sz="2400">
                <a:solidFill>
                  <a:srgbClr val="002D7A"/>
                </a:solidFill>
                <a:latin typeface="inherit"/>
              </a:rPr>
              <a:t>db_file</a:t>
            </a:r>
            <a:r>
              <a:rPr lang="en-US" altLang="el-GR" sz="2400">
                <a:solidFill>
                  <a:srgbClr val="333333"/>
                </a:solidFill>
                <a:latin typeface="inherit"/>
              </a:rPr>
              <a:t>)</a:t>
            </a:r>
            <a:r>
              <a:rPr lang="en-US" altLang="el-GR" sz="2400">
                <a:solidFill>
                  <a:srgbClr val="A67F59"/>
                </a:solidFill>
                <a:latin typeface="inherit"/>
              </a:rPr>
              <a:t>:</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669900"/>
                </a:solidFill>
                <a:latin typeface="inherit"/>
              </a:rPr>
              <a:t>""" create a database connection to the SQLite database</a:t>
            </a:r>
            <a:br>
              <a:rPr lang="en-US" altLang="el-GR" sz="2400">
                <a:solidFill>
                  <a:srgbClr val="000000"/>
                </a:solidFill>
                <a:latin typeface="inherit"/>
              </a:rPr>
            </a:br>
            <a:r>
              <a:rPr lang="en-US" altLang="el-GR" sz="2400">
                <a:solidFill>
                  <a:srgbClr val="669900"/>
                </a:solidFill>
                <a:latin typeface="inherit"/>
              </a:rPr>
              <a:t>        specified by db_file</a:t>
            </a:r>
            <a:br>
              <a:rPr lang="en-US" altLang="el-GR" sz="2400">
                <a:solidFill>
                  <a:srgbClr val="000000"/>
                </a:solidFill>
                <a:latin typeface="inherit"/>
              </a:rPr>
            </a:br>
            <a:r>
              <a:rPr lang="en-US" altLang="el-GR" sz="2400">
                <a:solidFill>
                  <a:srgbClr val="669900"/>
                </a:solidFill>
                <a:latin typeface="inherit"/>
              </a:rPr>
              <a:t>    :param db_file: database file</a:t>
            </a:r>
            <a:br>
              <a:rPr lang="en-US" altLang="el-GR" sz="2400">
                <a:solidFill>
                  <a:srgbClr val="000000"/>
                </a:solidFill>
                <a:latin typeface="inherit"/>
              </a:rPr>
            </a:br>
            <a:r>
              <a:rPr lang="en-US" altLang="el-GR" sz="2400">
                <a:solidFill>
                  <a:srgbClr val="669900"/>
                </a:solidFill>
                <a:latin typeface="inherit"/>
              </a:rPr>
              <a:t>    :return: Connection object or None</a:t>
            </a:r>
            <a:br>
              <a:rPr lang="en-US" altLang="el-GR" sz="2400">
                <a:solidFill>
                  <a:srgbClr val="000000"/>
                </a:solidFill>
                <a:latin typeface="inherit"/>
              </a:rPr>
            </a:br>
            <a:r>
              <a:rPr lang="en-US" altLang="el-GR" sz="2400">
                <a:solidFill>
                  <a:srgbClr val="669900"/>
                </a:solidFill>
                <a:latin typeface="inherit"/>
              </a:rPr>
              <a:t>    """</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0077AA"/>
                </a:solidFill>
                <a:latin typeface="inherit"/>
              </a:rPr>
              <a:t>try</a:t>
            </a:r>
            <a:r>
              <a:rPr lang="en-US" altLang="el-GR" sz="2400">
                <a:solidFill>
                  <a:srgbClr val="A67F59"/>
                </a:solidFill>
                <a:latin typeface="inherit"/>
              </a:rPr>
              <a:t>:</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0077AA"/>
                </a:solidFill>
                <a:latin typeface="inherit"/>
              </a:rPr>
              <a:t>sqlite3</a:t>
            </a:r>
            <a:r>
              <a:rPr lang="en-US" altLang="el-GR" sz="2400">
                <a:solidFill>
                  <a:srgbClr val="333333"/>
                </a:solidFill>
                <a:latin typeface="inherit"/>
              </a:rPr>
              <a:t>.</a:t>
            </a:r>
            <a:r>
              <a:rPr lang="en-US" altLang="el-GR" sz="2400">
                <a:solidFill>
                  <a:srgbClr val="111111"/>
                </a:solidFill>
                <a:latin typeface="inherit"/>
              </a:rPr>
              <a:t>connect</a:t>
            </a:r>
            <a:r>
              <a:rPr lang="en-US" altLang="el-GR" sz="2400">
                <a:solidFill>
                  <a:srgbClr val="333333"/>
                </a:solidFill>
                <a:latin typeface="inherit"/>
              </a:rPr>
              <a:t>(</a:t>
            </a:r>
            <a:r>
              <a:rPr lang="en-US" altLang="el-GR" sz="2400">
                <a:solidFill>
                  <a:srgbClr val="002D7A"/>
                </a:solidFill>
                <a:latin typeface="inherit"/>
              </a:rPr>
              <a:t>db_file</a:t>
            </a:r>
            <a:r>
              <a:rPr lang="en-US" altLang="el-GR" sz="2400">
                <a:solidFill>
                  <a:srgbClr val="333333"/>
                </a:solidFill>
                <a:latin typeface="inherit"/>
              </a:rPr>
              <a:t>)</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0077AA"/>
                </a:solidFill>
                <a:latin typeface="inherit"/>
              </a:rPr>
              <a:t>return</a:t>
            </a:r>
            <a:r>
              <a:rPr lang="en-US" altLang="el-GR" sz="2400">
                <a:solidFill>
                  <a:srgbClr val="006FE0"/>
                </a:solidFill>
                <a:latin typeface="inherit"/>
              </a:rPr>
              <a:t> </a:t>
            </a:r>
            <a:r>
              <a:rPr lang="en-US" altLang="el-GR" sz="2400">
                <a:solidFill>
                  <a:srgbClr val="111111"/>
                </a:solidFill>
                <a:latin typeface="inherit"/>
              </a:rPr>
              <a:t>conn</a:t>
            </a:r>
            <a:br>
              <a:rPr lang="en-US" altLang="el-GR" sz="2400">
                <a:solidFill>
                  <a:srgbClr val="000000"/>
                </a:solidFill>
                <a:latin typeface="inherit"/>
              </a:rPr>
            </a:br>
            <a:r>
              <a:rPr lang="en-US" altLang="el-GR" sz="2400">
                <a:solidFill>
                  <a:srgbClr val="111111"/>
                </a:solidFill>
                <a:latin typeface="inherit"/>
              </a:rPr>
              <a:t>    </a:t>
            </a:r>
            <a:r>
              <a:rPr lang="en-US" altLang="el-GR" sz="2400">
                <a:solidFill>
                  <a:srgbClr val="0077AA"/>
                </a:solidFill>
                <a:latin typeface="inherit"/>
              </a:rPr>
              <a:t>except</a:t>
            </a:r>
            <a:r>
              <a:rPr lang="en-US" altLang="el-GR" sz="2400">
                <a:solidFill>
                  <a:srgbClr val="006FE0"/>
                </a:solidFill>
                <a:latin typeface="inherit"/>
              </a:rPr>
              <a:t> </a:t>
            </a:r>
            <a:r>
              <a:rPr lang="en-US" altLang="el-GR" sz="2400">
                <a:solidFill>
                  <a:srgbClr val="111111"/>
                </a:solidFill>
                <a:latin typeface="inherit"/>
              </a:rPr>
              <a:t>Error </a:t>
            </a:r>
            <a:r>
              <a:rPr lang="en-US" altLang="el-GR" sz="2400">
                <a:solidFill>
                  <a:srgbClr val="0077AA"/>
                </a:solidFill>
                <a:latin typeface="inherit"/>
              </a:rPr>
              <a:t>as</a:t>
            </a:r>
            <a:r>
              <a:rPr lang="en-US" altLang="el-GR" sz="2400">
                <a:solidFill>
                  <a:srgbClr val="006FE0"/>
                </a:solidFill>
                <a:latin typeface="inherit"/>
              </a:rPr>
              <a:t> </a:t>
            </a:r>
            <a:r>
              <a:rPr lang="en-US" altLang="el-GR" sz="2400">
                <a:solidFill>
                  <a:srgbClr val="002D7A"/>
                </a:solidFill>
                <a:latin typeface="inherit"/>
              </a:rPr>
              <a:t>e</a:t>
            </a:r>
            <a:r>
              <a:rPr lang="en-US" altLang="el-GR" sz="2400">
                <a:solidFill>
                  <a:srgbClr val="A67F59"/>
                </a:solidFill>
                <a:latin typeface="inherit"/>
              </a:rPr>
              <a:t>:</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0077AA"/>
                </a:solidFill>
                <a:latin typeface="inherit"/>
              </a:rPr>
              <a:t>print</a:t>
            </a:r>
            <a:r>
              <a:rPr lang="en-US" altLang="el-GR" sz="2400">
                <a:solidFill>
                  <a:srgbClr val="333333"/>
                </a:solidFill>
                <a:latin typeface="inherit"/>
              </a:rPr>
              <a:t>(</a:t>
            </a:r>
            <a:r>
              <a:rPr lang="en-US" altLang="el-GR" sz="2400">
                <a:solidFill>
                  <a:srgbClr val="002D7A"/>
                </a:solidFill>
                <a:latin typeface="inherit"/>
              </a:rPr>
              <a:t>e</a:t>
            </a:r>
            <a:r>
              <a:rPr lang="en-US" altLang="el-GR" sz="2400">
                <a:solidFill>
                  <a:srgbClr val="333333"/>
                </a:solidFill>
                <a:latin typeface="inherit"/>
              </a:rPr>
              <a:t>)</a:t>
            </a:r>
            <a:br>
              <a:rPr lang="en-US" altLang="el-GR" sz="2400">
                <a:solidFill>
                  <a:srgbClr val="000000"/>
                </a:solidFill>
                <a:latin typeface="inherit"/>
              </a:rPr>
            </a:br>
            <a:r>
              <a:rPr lang="en-US" altLang="el-GR" sz="2400">
                <a:solidFill>
                  <a:srgbClr val="000000"/>
                </a:solidFill>
                <a:latin typeface="inherit"/>
              </a:rPr>
              <a:t> </a:t>
            </a:r>
            <a:br>
              <a:rPr lang="en-US" altLang="el-GR" sz="2400">
                <a:solidFill>
                  <a:srgbClr val="000000"/>
                </a:solidFill>
                <a:latin typeface="inherit"/>
              </a:rPr>
            </a:br>
            <a:r>
              <a:rPr lang="en-US" altLang="el-GR" sz="2400">
                <a:solidFill>
                  <a:srgbClr val="006FE0"/>
                </a:solidFill>
                <a:latin typeface="inherit"/>
              </a:rPr>
              <a:t>    </a:t>
            </a:r>
            <a:r>
              <a:rPr lang="en-US" altLang="el-GR" sz="2400">
                <a:solidFill>
                  <a:srgbClr val="0077AA"/>
                </a:solidFill>
                <a:latin typeface="inherit"/>
              </a:rPr>
              <a:t>return</a:t>
            </a:r>
            <a:r>
              <a:rPr lang="en-US" altLang="el-GR" sz="2400">
                <a:solidFill>
                  <a:srgbClr val="006FE0"/>
                </a:solidFill>
                <a:latin typeface="inherit"/>
              </a:rPr>
              <a:t> </a:t>
            </a:r>
            <a:r>
              <a:rPr lang="en-US" altLang="el-GR" sz="2400">
                <a:solidFill>
                  <a:srgbClr val="EC4444"/>
                </a:solidFill>
                <a:latin typeface="inherit"/>
              </a:rPr>
              <a:t>None</a:t>
            </a:r>
            <a:endParaRPr lang="en-US" altLang="el-GR" sz="2400">
              <a:solidFill>
                <a:srgbClr val="000000"/>
              </a:solidFill>
              <a:latin typeface="inherit"/>
            </a:endParaRPr>
          </a:p>
        </p:txBody>
      </p:sp>
      <p:sp>
        <p:nvSpPr>
          <p:cNvPr id="7" name="object 4">
            <a:extLst>
              <a:ext uri="{FF2B5EF4-FFF2-40B4-BE49-F238E27FC236}">
                <a16:creationId xmlns:a16="http://schemas.microsoft.com/office/drawing/2014/main" id="{DA040218-2C1B-7542-B323-A4D31B769EE8}"/>
              </a:ext>
            </a:extLst>
          </p:cNvPr>
          <p:cNvSpPr txBox="1">
            <a:spLocks noChangeArrowheads="1"/>
          </p:cNvSpPr>
          <p:nvPr/>
        </p:nvSpPr>
        <p:spPr bwMode="auto">
          <a:xfrm>
            <a:off x="609600" y="527050"/>
            <a:ext cx="8296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8104" rIns="0" bIns="0" anchor="ctr">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9525">
              <a:lnSpc>
                <a:spcPts val="3550"/>
              </a:lnSpc>
              <a:spcBef>
                <a:spcPts val="538"/>
              </a:spcBef>
              <a:tabLst>
                <a:tab pos="3687763" algn="l"/>
              </a:tabLst>
              <a:defRPr/>
            </a:pPr>
            <a:r>
              <a:rPr lang="el-GR" altLang="el-GR" sz="3300" kern="0" dirty="0">
                <a:solidFill>
                  <a:srgbClr val="7F7F7F"/>
                </a:solidFill>
                <a:latin typeface="Calibri" panose="020F0502020204030204" pitchFamily="34" charset="0"/>
                <a:cs typeface="Calibri" panose="020F0502020204030204" pitchFamily="34" charset="0"/>
              </a:rPr>
              <a:t>Παράδειγμα δημιουργίας πίνακα</a:t>
            </a:r>
            <a:endParaRPr lang="el-GR" altLang="el-GR" sz="3300" kern="0" dirty="0">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A040218-2C1B-7542-B323-A4D31B769EE8}"/>
              </a:ext>
            </a:extLst>
          </p:cNvPr>
          <p:cNvSpPr txBox="1">
            <a:spLocks noChangeArrowheads="1"/>
          </p:cNvSpPr>
          <p:nvPr/>
        </p:nvSpPr>
        <p:spPr bwMode="auto">
          <a:xfrm>
            <a:off x="609600" y="527050"/>
            <a:ext cx="8296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8104" rIns="0" bIns="0" anchor="ctr">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9525">
              <a:lnSpc>
                <a:spcPts val="3550"/>
              </a:lnSpc>
              <a:spcBef>
                <a:spcPts val="538"/>
              </a:spcBef>
              <a:tabLst>
                <a:tab pos="3687763" algn="l"/>
              </a:tabLst>
              <a:defRPr/>
            </a:pPr>
            <a:r>
              <a:rPr lang="el-GR" altLang="el-GR" sz="3300" kern="0" dirty="0">
                <a:solidFill>
                  <a:srgbClr val="7F7F7F"/>
                </a:solidFill>
                <a:latin typeface="Calibri" panose="020F0502020204030204" pitchFamily="34" charset="0"/>
                <a:cs typeface="Calibri" panose="020F0502020204030204" pitchFamily="34" charset="0"/>
              </a:rPr>
              <a:t>Παράδειγμα αν</a:t>
            </a:r>
            <a:r>
              <a:rPr lang="en-US" altLang="el-GR" sz="3300" kern="0" dirty="0" err="1">
                <a:solidFill>
                  <a:srgbClr val="7F7F7F"/>
                </a:solidFill>
                <a:latin typeface="Calibri" panose="020F0502020204030204" pitchFamily="34" charset="0"/>
                <a:cs typeface="Calibri" panose="020F0502020204030204" pitchFamily="34" charset="0"/>
              </a:rPr>
              <a:t>ά</a:t>
            </a:r>
            <a:r>
              <a:rPr lang="el-GR" altLang="el-GR" sz="3300" kern="0" dirty="0" err="1">
                <a:solidFill>
                  <a:srgbClr val="7F7F7F"/>
                </a:solidFill>
                <a:latin typeface="Calibri" panose="020F0502020204030204" pitchFamily="34" charset="0"/>
                <a:cs typeface="Calibri" panose="020F0502020204030204" pitchFamily="34" charset="0"/>
              </a:rPr>
              <a:t>κτησης</a:t>
            </a:r>
            <a:r>
              <a:rPr lang="el-GR" altLang="el-GR" sz="3300" kern="0" dirty="0">
                <a:solidFill>
                  <a:srgbClr val="7F7F7F"/>
                </a:solidFill>
                <a:latin typeface="Calibri" panose="020F0502020204030204" pitchFamily="34" charset="0"/>
                <a:cs typeface="Calibri" panose="020F0502020204030204" pitchFamily="34" charset="0"/>
              </a:rPr>
              <a:t> δεδομένων</a:t>
            </a:r>
            <a:endParaRPr lang="el-GR" altLang="el-GR" sz="3300" kern="0" dirty="0">
              <a:latin typeface="Calibri" panose="020F0502020204030204" pitchFamily="34" charset="0"/>
              <a:cs typeface="Calibri" panose="020F0502020204030204" pitchFamily="34" charset="0"/>
            </a:endParaRPr>
          </a:p>
        </p:txBody>
      </p:sp>
      <p:sp>
        <p:nvSpPr>
          <p:cNvPr id="59394" name="Ορθογώνιο 4">
            <a:extLst>
              <a:ext uri="{FF2B5EF4-FFF2-40B4-BE49-F238E27FC236}">
                <a16:creationId xmlns:a16="http://schemas.microsoft.com/office/drawing/2014/main" id="{459D4E5F-ED43-A444-960D-C90801670C43}"/>
              </a:ext>
            </a:extLst>
          </p:cNvPr>
          <p:cNvSpPr>
            <a:spLocks noChangeArrowheads="1"/>
          </p:cNvSpPr>
          <p:nvPr/>
        </p:nvSpPr>
        <p:spPr bwMode="auto">
          <a:xfrm>
            <a:off x="609600" y="16002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atinLnBrk="1"/>
            <a:r>
              <a:rPr lang="en-US" altLang="el-GR" sz="2400">
                <a:solidFill>
                  <a:srgbClr val="0077AA"/>
                </a:solidFill>
                <a:latin typeface="inherit"/>
              </a:rPr>
              <a:t>def</a:t>
            </a:r>
            <a:r>
              <a:rPr lang="en-US" altLang="el-GR" sz="2400">
                <a:solidFill>
                  <a:srgbClr val="006FE0"/>
                </a:solidFill>
                <a:latin typeface="inherit"/>
              </a:rPr>
              <a:t> </a:t>
            </a:r>
            <a:r>
              <a:rPr lang="en-US" altLang="el-GR" sz="2400">
                <a:solidFill>
                  <a:srgbClr val="111111"/>
                </a:solidFill>
                <a:latin typeface="inherit"/>
              </a:rPr>
              <a:t>main</a:t>
            </a:r>
            <a:r>
              <a:rPr lang="en-US" altLang="el-GR" sz="2400">
                <a:solidFill>
                  <a:srgbClr val="333333"/>
                </a:solidFill>
                <a:latin typeface="inherit"/>
              </a:rPr>
              <a:t>()</a:t>
            </a:r>
            <a:r>
              <a:rPr lang="en-US" altLang="el-GR" sz="2400">
                <a:solidFill>
                  <a:srgbClr val="A67F59"/>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database</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669900"/>
                </a:solidFill>
                <a:latin typeface="inherit"/>
              </a:rPr>
              <a:t>"C:\\sqlite\db\python.db"</a:t>
            </a:r>
            <a:endParaRPr lang="en-US" altLang="el-GR" sz="2400">
              <a:solidFill>
                <a:srgbClr val="445870"/>
              </a:solidFill>
              <a:latin typeface="Liberation Mono"/>
            </a:endParaRPr>
          </a:p>
          <a:p>
            <a:pPr latinLnBrk="1"/>
            <a:r>
              <a:rPr lang="en-US" altLang="el-GR" sz="2400">
                <a:solidFill>
                  <a:srgbClr val="445870"/>
                </a:solidFill>
                <a:latin typeface="Liberation Mono"/>
              </a:rPr>
              <a:t> </a:t>
            </a:r>
          </a:p>
          <a:p>
            <a:pPr latinLnBrk="1"/>
            <a:r>
              <a:rPr lang="en-US" altLang="el-GR" sz="2400">
                <a:solidFill>
                  <a:srgbClr val="006FE0"/>
                </a:solidFill>
                <a:latin typeface="inherit"/>
              </a:rPr>
              <a:t>    </a:t>
            </a:r>
            <a:r>
              <a:rPr lang="en-US" altLang="el-GR" sz="2400" i="1">
                <a:solidFill>
                  <a:srgbClr val="708090"/>
                </a:solidFill>
                <a:latin typeface="inherit"/>
              </a:rPr>
              <a:t># create a database connection</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111111"/>
                </a:solidFill>
                <a:latin typeface="inherit"/>
              </a:rPr>
              <a:t>create_connection</a:t>
            </a:r>
            <a:r>
              <a:rPr lang="en-US" altLang="el-GR" sz="2400">
                <a:solidFill>
                  <a:srgbClr val="333333"/>
                </a:solidFill>
                <a:latin typeface="inherit"/>
              </a:rPr>
              <a:t>(</a:t>
            </a:r>
            <a:r>
              <a:rPr lang="en-US" altLang="el-GR" sz="2400">
                <a:solidFill>
                  <a:srgbClr val="002D7A"/>
                </a:solidFill>
                <a:latin typeface="inherit"/>
              </a:rPr>
              <a:t>database</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77AA"/>
                </a:solidFill>
                <a:latin typeface="inherit"/>
              </a:rPr>
              <a:t>with</a:t>
            </a:r>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A67F59"/>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77AA"/>
                </a:solidFill>
                <a:latin typeface="inherit"/>
              </a:rPr>
              <a:t>print</a:t>
            </a:r>
            <a:r>
              <a:rPr lang="en-US" altLang="el-GR" sz="2400">
                <a:solidFill>
                  <a:srgbClr val="333333"/>
                </a:solidFill>
                <a:latin typeface="inherit"/>
              </a:rPr>
              <a:t>(</a:t>
            </a:r>
            <a:r>
              <a:rPr lang="en-US" altLang="el-GR" sz="2400">
                <a:solidFill>
                  <a:srgbClr val="669900"/>
                </a:solidFill>
                <a:latin typeface="inherit"/>
              </a:rPr>
              <a:t>"1. Query task by priority:"</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111111"/>
                </a:solidFill>
                <a:latin typeface="inherit"/>
              </a:rPr>
              <a:t>select_task_by_priority</a:t>
            </a:r>
            <a:r>
              <a:rPr lang="en-US" altLang="el-GR" sz="2400">
                <a:solidFill>
                  <a:srgbClr val="333333"/>
                </a:solidFill>
                <a:latin typeface="inherit"/>
              </a:rPr>
              <a:t>(</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990055"/>
                </a:solidFill>
                <a:latin typeface="inherit"/>
              </a:rPr>
              <a:t>1</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445870"/>
                </a:solidFill>
                <a:latin typeface="Liberation Mono"/>
              </a:rPr>
              <a:t> </a:t>
            </a:r>
          </a:p>
          <a:p>
            <a:pPr latinLnBrk="1"/>
            <a:r>
              <a:rPr lang="en-US" altLang="el-GR" sz="2400">
                <a:solidFill>
                  <a:srgbClr val="006FE0"/>
                </a:solidFill>
                <a:latin typeface="inherit"/>
              </a:rPr>
              <a:t>        </a:t>
            </a:r>
            <a:r>
              <a:rPr lang="en-US" altLang="el-GR" sz="2400">
                <a:solidFill>
                  <a:srgbClr val="0077AA"/>
                </a:solidFill>
                <a:latin typeface="inherit"/>
              </a:rPr>
              <a:t>print</a:t>
            </a:r>
            <a:r>
              <a:rPr lang="en-US" altLang="el-GR" sz="2400">
                <a:solidFill>
                  <a:srgbClr val="333333"/>
                </a:solidFill>
                <a:latin typeface="inherit"/>
              </a:rPr>
              <a:t>(</a:t>
            </a:r>
            <a:r>
              <a:rPr lang="en-US" altLang="el-GR" sz="2400">
                <a:solidFill>
                  <a:srgbClr val="669900"/>
                </a:solidFill>
                <a:latin typeface="inherit"/>
              </a:rPr>
              <a:t>"2. Query all tasks"</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111111"/>
                </a:solidFill>
                <a:latin typeface="inherit"/>
              </a:rPr>
              <a:t>select_all_tasks</a:t>
            </a:r>
            <a:r>
              <a:rPr lang="en-US" altLang="el-GR" sz="2400">
                <a:solidFill>
                  <a:srgbClr val="333333"/>
                </a:solidFill>
                <a:latin typeface="inherit"/>
              </a:rPr>
              <a:t>(</a:t>
            </a:r>
            <a:r>
              <a:rPr lang="en-US" altLang="el-GR" sz="2400">
                <a:solidFill>
                  <a:srgbClr val="002D7A"/>
                </a:solidFill>
                <a:latin typeface="inherit"/>
              </a:rPr>
              <a:t>conn</a:t>
            </a:r>
            <a:r>
              <a:rPr lang="en-US" altLang="el-GR" sz="2400">
                <a:solidFill>
                  <a:srgbClr val="333333"/>
                </a:solidFill>
                <a:latin typeface="inherit"/>
              </a:rPr>
              <a:t>)</a:t>
            </a:r>
            <a:endParaRPr lang="en-US" altLang="el-GR" sz="2400">
              <a:solidFill>
                <a:srgbClr val="445870"/>
              </a:solidFill>
              <a:latin typeface="Liberation Mo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71A1CAA-8629-DF44-ACCE-A9D495E54C8D}"/>
              </a:ext>
            </a:extLst>
          </p:cNvPr>
          <p:cNvSpPr txBox="1">
            <a:spLocks noGrp="1"/>
          </p:cNvSpPr>
          <p:nvPr>
            <p:ph type="title"/>
          </p:nvPr>
        </p:nvSpPr>
        <p:spPr>
          <a:xfrm>
            <a:off x="687388" y="1231900"/>
            <a:ext cx="3516312" cy="517525"/>
          </a:xfrm>
        </p:spPr>
        <p:txBody>
          <a:bodyPr lIns="0" tIns="9525" rIns="0" bIns="0" rtlCol="0">
            <a:spAutoFit/>
          </a:bodyPr>
          <a:lstStyle/>
          <a:p>
            <a:pPr marL="9525">
              <a:spcBef>
                <a:spcPts val="75"/>
              </a:spcBef>
              <a:defRPr/>
            </a:pPr>
            <a:r>
              <a:rPr lang="el-GR" sz="3300" spc="-11" dirty="0">
                <a:solidFill>
                  <a:srgbClr val="000000"/>
                </a:solidFill>
                <a:latin typeface="Calibri"/>
                <a:cs typeface="Calibri"/>
              </a:rPr>
              <a:t>Αρχεία </a:t>
            </a:r>
            <a:r>
              <a:rPr lang="en-US" sz="3300" spc="-11" dirty="0">
                <a:solidFill>
                  <a:srgbClr val="000000"/>
                </a:solidFill>
                <a:latin typeface="Calibri"/>
                <a:cs typeface="Calibri"/>
              </a:rPr>
              <a:t>CSV 2/2</a:t>
            </a:r>
            <a:endParaRPr sz="3300" dirty="0">
              <a:latin typeface="Calibri"/>
              <a:cs typeface="Calibri"/>
            </a:endParaRPr>
          </a:p>
        </p:txBody>
      </p:sp>
      <p:sp>
        <p:nvSpPr>
          <p:cNvPr id="20482" name="object 3">
            <a:extLst>
              <a:ext uri="{FF2B5EF4-FFF2-40B4-BE49-F238E27FC236}">
                <a16:creationId xmlns:a16="http://schemas.microsoft.com/office/drawing/2014/main" id="{0CB9F435-22B1-C541-BB06-DE867F221D31}"/>
              </a:ext>
            </a:extLst>
          </p:cNvPr>
          <p:cNvSpPr txBox="1">
            <a:spLocks noChangeArrowheads="1"/>
          </p:cNvSpPr>
          <p:nvPr/>
        </p:nvSpPr>
        <p:spPr bwMode="auto">
          <a:xfrm>
            <a:off x="687388" y="2139950"/>
            <a:ext cx="8304212"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352425" indent="-342900">
              <a:spcBef>
                <a:spcPct val="20000"/>
              </a:spcBef>
              <a:buClr>
                <a:schemeClr val="bg2"/>
              </a:buClr>
              <a:buSzPct val="75000"/>
              <a:buFont typeface="Wingdings" pitchFamily="2" charset="2"/>
              <a:buChar char="n"/>
              <a:tabLst>
                <a:tab pos="693738" algn="l"/>
              </a:tabLst>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tabLst>
                <a:tab pos="693738" algn="l"/>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tabLst>
                <a:tab pos="693738" algn="l"/>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tabLst>
                <a:tab pos="693738" algn="l"/>
              </a:tabLst>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tabLst>
                <a:tab pos="6937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tabLst>
                <a:tab pos="693738" algn="l"/>
              </a:tabLst>
              <a:defRPr sz="2000">
                <a:solidFill>
                  <a:schemeClr val="tx1"/>
                </a:solidFill>
                <a:latin typeface="Arial" panose="020B0604020202020204" pitchFamily="34" charset="0"/>
              </a:defRPr>
            </a:lvl9pPr>
          </a:lstStyle>
          <a:p>
            <a:pPr algn="just"/>
            <a:r>
              <a:rPr lang="el-GR" altLang="el-GR" sz="2400"/>
              <a:t>Το κείμενο μέσα σε ένα αρχείο </a:t>
            </a:r>
            <a:r>
              <a:rPr lang="en-US" altLang="el-GR" sz="2400"/>
              <a:t>CSV </a:t>
            </a:r>
            <a:r>
              <a:rPr lang="el-GR" altLang="el-GR" sz="2400"/>
              <a:t>παρατίθεται σε σειρές και κάθε ένα από αυτά έχει στήλες, όλες διαχωρισμένες με κόμματα. </a:t>
            </a:r>
            <a:endParaRPr lang="en-US" altLang="el-GR" sz="2400"/>
          </a:p>
          <a:p>
            <a:pPr algn="just"/>
            <a:endParaRPr lang="en-US" altLang="el-GR" sz="2400"/>
          </a:p>
          <a:p>
            <a:pPr algn="just"/>
            <a:r>
              <a:rPr lang="el-GR" altLang="el-GR" sz="2400"/>
              <a:t>Κάθε γραμμή του αρχείου είναι μια σειρά ενώ τα κόμματα χρησιμοποιούνται για τον ορισμό και τη διαίρεση κελιών.</a:t>
            </a:r>
            <a:endParaRPr lang="en-US" altLang="el-G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A040218-2C1B-7542-B323-A4D31B769EE8}"/>
              </a:ext>
            </a:extLst>
          </p:cNvPr>
          <p:cNvSpPr txBox="1">
            <a:spLocks noChangeArrowheads="1"/>
          </p:cNvSpPr>
          <p:nvPr/>
        </p:nvSpPr>
        <p:spPr bwMode="auto">
          <a:xfrm>
            <a:off x="609600" y="527050"/>
            <a:ext cx="8296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8104" rIns="0" bIns="0" anchor="ctr">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9525">
              <a:lnSpc>
                <a:spcPts val="3550"/>
              </a:lnSpc>
              <a:spcBef>
                <a:spcPts val="538"/>
              </a:spcBef>
              <a:tabLst>
                <a:tab pos="3687763" algn="l"/>
              </a:tabLst>
              <a:defRPr/>
            </a:pPr>
            <a:r>
              <a:rPr lang="el-GR" altLang="el-GR" sz="3300" kern="0" dirty="0">
                <a:solidFill>
                  <a:srgbClr val="7F7F7F"/>
                </a:solidFill>
                <a:latin typeface="Calibri" panose="020F0502020204030204" pitchFamily="34" charset="0"/>
                <a:cs typeface="Calibri" panose="020F0502020204030204" pitchFamily="34" charset="0"/>
              </a:rPr>
              <a:t>Παράδειγμα εισαγωγής δεδομένων</a:t>
            </a:r>
            <a:endParaRPr lang="el-GR" altLang="el-GR" sz="3300" kern="0" dirty="0">
              <a:latin typeface="Calibri" panose="020F0502020204030204" pitchFamily="34" charset="0"/>
              <a:cs typeface="Calibri" panose="020F0502020204030204" pitchFamily="34" charset="0"/>
            </a:endParaRPr>
          </a:p>
        </p:txBody>
      </p:sp>
      <p:sp>
        <p:nvSpPr>
          <p:cNvPr id="60418" name="Ορθογώνιο 1">
            <a:extLst>
              <a:ext uri="{FF2B5EF4-FFF2-40B4-BE49-F238E27FC236}">
                <a16:creationId xmlns:a16="http://schemas.microsoft.com/office/drawing/2014/main" id="{BCF23D53-0822-D548-B9E0-E4AE702DAB72}"/>
              </a:ext>
            </a:extLst>
          </p:cNvPr>
          <p:cNvSpPr>
            <a:spLocks noChangeArrowheads="1"/>
          </p:cNvSpPr>
          <p:nvPr/>
        </p:nvSpPr>
        <p:spPr bwMode="auto">
          <a:xfrm>
            <a:off x="609600" y="14478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atinLnBrk="1"/>
            <a:r>
              <a:rPr lang="en-US" altLang="el-GR" sz="2400">
                <a:solidFill>
                  <a:srgbClr val="0077AA"/>
                </a:solidFill>
                <a:latin typeface="inherit"/>
              </a:rPr>
              <a:t>def</a:t>
            </a:r>
            <a:r>
              <a:rPr lang="en-US" altLang="el-GR" sz="2400">
                <a:solidFill>
                  <a:srgbClr val="006FE0"/>
                </a:solidFill>
                <a:latin typeface="inherit"/>
              </a:rPr>
              <a:t> </a:t>
            </a:r>
            <a:r>
              <a:rPr lang="en-US" altLang="el-GR" sz="2400">
                <a:solidFill>
                  <a:srgbClr val="111111"/>
                </a:solidFill>
                <a:latin typeface="inherit"/>
              </a:rPr>
              <a:t>create_project</a:t>
            </a:r>
            <a:r>
              <a:rPr lang="en-US" altLang="el-GR" sz="2400">
                <a:solidFill>
                  <a:srgbClr val="333333"/>
                </a:solidFill>
                <a:latin typeface="inherit"/>
              </a:rPr>
              <a:t>(</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002D7A"/>
                </a:solidFill>
                <a:latin typeface="inherit"/>
              </a:rPr>
              <a:t>project</a:t>
            </a:r>
            <a:r>
              <a:rPr lang="en-US" altLang="el-GR" sz="2400">
                <a:solidFill>
                  <a:srgbClr val="333333"/>
                </a:solidFill>
                <a:latin typeface="inherit"/>
              </a:rPr>
              <a:t>)</a:t>
            </a:r>
            <a:r>
              <a:rPr lang="en-US" altLang="el-GR" sz="2400">
                <a:solidFill>
                  <a:srgbClr val="A67F59"/>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669900"/>
                </a:solidFill>
                <a:latin typeface="inherit"/>
              </a:rPr>
              <a:t>"""</a:t>
            </a:r>
            <a:endParaRPr lang="en-US" altLang="el-GR" sz="2400">
              <a:solidFill>
                <a:srgbClr val="445870"/>
              </a:solidFill>
              <a:latin typeface="Liberation Mono"/>
            </a:endParaRPr>
          </a:p>
          <a:p>
            <a:pPr latinLnBrk="1"/>
            <a:r>
              <a:rPr lang="en-US" altLang="el-GR" sz="2400">
                <a:solidFill>
                  <a:srgbClr val="669900"/>
                </a:solidFill>
                <a:latin typeface="inherit"/>
              </a:rPr>
              <a:t>    Create a new project into the projects table</a:t>
            </a:r>
            <a:endParaRPr lang="en-US" altLang="el-GR" sz="2400">
              <a:solidFill>
                <a:srgbClr val="445870"/>
              </a:solidFill>
              <a:latin typeface="Liberation Mono"/>
            </a:endParaRPr>
          </a:p>
          <a:p>
            <a:pPr latinLnBrk="1"/>
            <a:r>
              <a:rPr lang="en-US" altLang="el-GR" sz="2400">
                <a:solidFill>
                  <a:srgbClr val="669900"/>
                </a:solidFill>
                <a:latin typeface="inherit"/>
              </a:rPr>
              <a:t>    :param conn:</a:t>
            </a:r>
            <a:endParaRPr lang="en-US" altLang="el-GR" sz="2400">
              <a:solidFill>
                <a:srgbClr val="445870"/>
              </a:solidFill>
              <a:latin typeface="Liberation Mono"/>
            </a:endParaRPr>
          </a:p>
          <a:p>
            <a:pPr latinLnBrk="1"/>
            <a:r>
              <a:rPr lang="en-US" altLang="el-GR" sz="2400">
                <a:solidFill>
                  <a:srgbClr val="669900"/>
                </a:solidFill>
                <a:latin typeface="inherit"/>
              </a:rPr>
              <a:t>    :param project:</a:t>
            </a:r>
            <a:endParaRPr lang="en-US" altLang="el-GR" sz="2400">
              <a:solidFill>
                <a:srgbClr val="445870"/>
              </a:solidFill>
              <a:latin typeface="Liberation Mono"/>
            </a:endParaRPr>
          </a:p>
          <a:p>
            <a:pPr latinLnBrk="1"/>
            <a:r>
              <a:rPr lang="en-US" altLang="el-GR" sz="2400">
                <a:solidFill>
                  <a:srgbClr val="669900"/>
                </a:solidFill>
                <a:latin typeface="inherit"/>
              </a:rPr>
              <a:t>    :return: project id</a:t>
            </a:r>
            <a:endParaRPr lang="en-US" altLang="el-GR" sz="2400">
              <a:solidFill>
                <a:srgbClr val="445870"/>
              </a:solidFill>
              <a:latin typeface="Liberation Mono"/>
            </a:endParaRPr>
          </a:p>
          <a:p>
            <a:pPr latinLnBrk="1"/>
            <a:r>
              <a:rPr lang="en-US" altLang="el-GR" sz="2400">
                <a:solidFill>
                  <a:srgbClr val="669900"/>
                </a:solidFill>
                <a:latin typeface="inherit"/>
              </a:rPr>
              <a:t>    """</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sql</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669900"/>
                </a:solidFill>
                <a:latin typeface="inherit"/>
              </a:rPr>
              <a:t>''' INSERT INTO projects(name,begin_date,end_date)</a:t>
            </a:r>
            <a:endParaRPr lang="en-US" altLang="el-GR" sz="2400">
              <a:solidFill>
                <a:srgbClr val="445870"/>
              </a:solidFill>
              <a:latin typeface="Liberation Mono"/>
            </a:endParaRPr>
          </a:p>
          <a:p>
            <a:pPr latinLnBrk="1"/>
            <a:r>
              <a:rPr lang="en-US" altLang="el-GR" sz="2400">
                <a:solidFill>
                  <a:srgbClr val="669900"/>
                </a:solidFill>
                <a:latin typeface="inherit"/>
              </a:rPr>
              <a:t>              VALUES(?,?,?) '''</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111111"/>
                </a:solidFill>
                <a:latin typeface="inherit"/>
              </a:rPr>
              <a:t>cursor</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333333"/>
                </a:solidFill>
                <a:latin typeface="inherit"/>
              </a:rPr>
              <a:t>.</a:t>
            </a:r>
            <a:r>
              <a:rPr lang="en-US" altLang="el-GR" sz="2400">
                <a:solidFill>
                  <a:srgbClr val="111111"/>
                </a:solidFill>
                <a:latin typeface="inherit"/>
              </a:rPr>
              <a:t>execute</a:t>
            </a:r>
            <a:r>
              <a:rPr lang="en-US" altLang="el-GR" sz="2400">
                <a:solidFill>
                  <a:srgbClr val="333333"/>
                </a:solidFill>
                <a:latin typeface="inherit"/>
              </a:rPr>
              <a:t>(</a:t>
            </a:r>
            <a:r>
              <a:rPr lang="en-US" altLang="el-GR" sz="2400">
                <a:solidFill>
                  <a:srgbClr val="002D7A"/>
                </a:solidFill>
                <a:latin typeface="inherit"/>
              </a:rPr>
              <a:t>sql</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002D7A"/>
                </a:solidFill>
                <a:latin typeface="inherit"/>
              </a:rPr>
              <a:t>project</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77AA"/>
                </a:solidFill>
                <a:latin typeface="inherit"/>
              </a:rPr>
              <a:t>return</a:t>
            </a:r>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333333"/>
                </a:solidFill>
                <a:latin typeface="inherit"/>
              </a:rPr>
              <a:t>.</a:t>
            </a:r>
            <a:r>
              <a:rPr lang="en-US" altLang="el-GR" sz="2400">
                <a:solidFill>
                  <a:srgbClr val="002D7A"/>
                </a:solidFill>
                <a:latin typeface="inherit"/>
              </a:rPr>
              <a:t>lastrowid</a:t>
            </a:r>
            <a:endParaRPr lang="en-US" altLang="el-GR" sz="2400">
              <a:solidFill>
                <a:srgbClr val="445870"/>
              </a:solidFill>
              <a:latin typeface="Liberation Mon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A040218-2C1B-7542-B323-A4D31B769EE8}"/>
              </a:ext>
            </a:extLst>
          </p:cNvPr>
          <p:cNvSpPr txBox="1">
            <a:spLocks noChangeArrowheads="1"/>
          </p:cNvSpPr>
          <p:nvPr/>
        </p:nvSpPr>
        <p:spPr bwMode="auto">
          <a:xfrm>
            <a:off x="609600" y="527050"/>
            <a:ext cx="8296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8104" rIns="0" bIns="0" anchor="ctr">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9525">
              <a:lnSpc>
                <a:spcPts val="3550"/>
              </a:lnSpc>
              <a:spcBef>
                <a:spcPts val="538"/>
              </a:spcBef>
              <a:tabLst>
                <a:tab pos="3687763" algn="l"/>
              </a:tabLst>
              <a:defRPr/>
            </a:pPr>
            <a:r>
              <a:rPr lang="el-GR" altLang="el-GR" sz="3300" kern="0" dirty="0">
                <a:solidFill>
                  <a:srgbClr val="7F7F7F"/>
                </a:solidFill>
                <a:latin typeface="Calibri" panose="020F0502020204030204" pitchFamily="34" charset="0"/>
                <a:cs typeface="Calibri" panose="020F0502020204030204" pitchFamily="34" charset="0"/>
              </a:rPr>
              <a:t>Παράδειγμα </a:t>
            </a:r>
            <a:r>
              <a:rPr lang="el-GR" altLang="el-GR" sz="3300" kern="0" dirty="0" err="1">
                <a:solidFill>
                  <a:srgbClr val="7F7F7F"/>
                </a:solidFill>
                <a:latin typeface="Calibri" panose="020F0502020204030204" pitchFamily="34" charset="0"/>
                <a:cs typeface="Calibri" panose="020F0502020204030204" pitchFamily="34" charset="0"/>
              </a:rPr>
              <a:t>διαγραφ</a:t>
            </a:r>
            <a:r>
              <a:rPr lang="en-US" altLang="el-GR" sz="3300" kern="0" dirty="0" err="1">
                <a:solidFill>
                  <a:srgbClr val="7F7F7F"/>
                </a:solidFill>
                <a:latin typeface="Calibri" panose="020F0502020204030204" pitchFamily="34" charset="0"/>
                <a:cs typeface="Calibri" panose="020F0502020204030204" pitchFamily="34" charset="0"/>
              </a:rPr>
              <a:t>ή</a:t>
            </a:r>
            <a:r>
              <a:rPr lang="el-GR" altLang="el-GR" sz="3300" kern="0" dirty="0">
                <a:solidFill>
                  <a:srgbClr val="7F7F7F"/>
                </a:solidFill>
                <a:latin typeface="Calibri" panose="020F0502020204030204" pitchFamily="34" charset="0"/>
                <a:cs typeface="Calibri" panose="020F0502020204030204" pitchFamily="34" charset="0"/>
              </a:rPr>
              <a:t>ς δεδομένων</a:t>
            </a:r>
            <a:endParaRPr lang="el-GR" altLang="el-GR" sz="3300" kern="0" dirty="0">
              <a:latin typeface="Calibri" panose="020F0502020204030204" pitchFamily="34" charset="0"/>
              <a:cs typeface="Calibri" panose="020F0502020204030204" pitchFamily="34" charset="0"/>
            </a:endParaRPr>
          </a:p>
        </p:txBody>
      </p:sp>
      <p:sp>
        <p:nvSpPr>
          <p:cNvPr id="61442" name="Ορθογώνιο 3">
            <a:extLst>
              <a:ext uri="{FF2B5EF4-FFF2-40B4-BE49-F238E27FC236}">
                <a16:creationId xmlns:a16="http://schemas.microsoft.com/office/drawing/2014/main" id="{438A4C1D-86DB-E045-BE59-DA0150603CDD}"/>
              </a:ext>
            </a:extLst>
          </p:cNvPr>
          <p:cNvSpPr>
            <a:spLocks noChangeArrowheads="1"/>
          </p:cNvSpPr>
          <p:nvPr/>
        </p:nvSpPr>
        <p:spPr bwMode="auto">
          <a:xfrm>
            <a:off x="739775" y="1524000"/>
            <a:ext cx="74898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t" latinLnBrk="1"/>
            <a:r>
              <a:rPr lang="en-US" altLang="el-GR" sz="2400">
                <a:solidFill>
                  <a:srgbClr val="0077AA"/>
                </a:solidFill>
                <a:latin typeface="inherit"/>
              </a:rPr>
              <a:t>def</a:t>
            </a:r>
            <a:r>
              <a:rPr lang="en-US" altLang="el-GR" sz="2400">
                <a:solidFill>
                  <a:srgbClr val="006FE0"/>
                </a:solidFill>
                <a:latin typeface="inherit"/>
              </a:rPr>
              <a:t> </a:t>
            </a:r>
            <a:r>
              <a:rPr lang="en-US" altLang="el-GR" sz="2400">
                <a:solidFill>
                  <a:srgbClr val="111111"/>
                </a:solidFill>
                <a:latin typeface="inherit"/>
              </a:rPr>
              <a:t>delete_task</a:t>
            </a:r>
            <a:r>
              <a:rPr lang="en-US" altLang="el-GR" sz="2400">
                <a:solidFill>
                  <a:srgbClr val="333333"/>
                </a:solidFill>
                <a:latin typeface="inherit"/>
              </a:rPr>
              <a:t>(</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0077AA"/>
                </a:solidFill>
                <a:latin typeface="inherit"/>
              </a:rPr>
              <a:t>id</a:t>
            </a:r>
            <a:r>
              <a:rPr lang="en-US" altLang="el-GR" sz="2400">
                <a:solidFill>
                  <a:srgbClr val="333333"/>
                </a:solidFill>
                <a:latin typeface="inherit"/>
              </a:rPr>
              <a:t>)</a:t>
            </a:r>
            <a:r>
              <a:rPr lang="en-US" altLang="el-GR" sz="2400">
                <a:solidFill>
                  <a:srgbClr val="A67F59"/>
                </a:solidFill>
                <a:latin typeface="inherit"/>
              </a:rPr>
              <a:t>:</a:t>
            </a:r>
            <a:endParaRPr lang="en-US" altLang="el-GR" sz="2400">
              <a:solidFill>
                <a:srgbClr val="000000"/>
              </a:solidFill>
              <a:latin typeface="inherit"/>
            </a:endParaRPr>
          </a:p>
          <a:p>
            <a:pPr fontAlgn="t" latinLnBrk="1"/>
            <a:r>
              <a:rPr lang="en-US" altLang="el-GR" sz="2400">
                <a:solidFill>
                  <a:srgbClr val="006FE0"/>
                </a:solidFill>
                <a:latin typeface="inherit"/>
              </a:rPr>
              <a:t>    </a:t>
            </a:r>
            <a:r>
              <a:rPr lang="en-US" altLang="el-GR" sz="2400">
                <a:solidFill>
                  <a:srgbClr val="669900"/>
                </a:solidFill>
                <a:latin typeface="inherit"/>
              </a:rPr>
              <a:t>"""</a:t>
            </a:r>
            <a:endParaRPr lang="en-US" altLang="el-GR" sz="2400">
              <a:solidFill>
                <a:srgbClr val="000000"/>
              </a:solidFill>
              <a:latin typeface="inherit"/>
            </a:endParaRPr>
          </a:p>
          <a:p>
            <a:pPr fontAlgn="t" latinLnBrk="1"/>
            <a:r>
              <a:rPr lang="en-US" altLang="el-GR" sz="2400">
                <a:solidFill>
                  <a:srgbClr val="669900"/>
                </a:solidFill>
                <a:latin typeface="inherit"/>
              </a:rPr>
              <a:t>    Delete a task by task id</a:t>
            </a:r>
            <a:endParaRPr lang="en-US" altLang="el-GR" sz="2400">
              <a:solidFill>
                <a:srgbClr val="000000"/>
              </a:solidFill>
              <a:latin typeface="inherit"/>
            </a:endParaRPr>
          </a:p>
          <a:p>
            <a:pPr fontAlgn="t" latinLnBrk="1"/>
            <a:r>
              <a:rPr lang="en-US" altLang="el-GR" sz="2400">
                <a:solidFill>
                  <a:srgbClr val="669900"/>
                </a:solidFill>
                <a:latin typeface="inherit"/>
              </a:rPr>
              <a:t>    :param conn:  Connection to the SQLite database</a:t>
            </a:r>
            <a:endParaRPr lang="en-US" altLang="el-GR" sz="2400">
              <a:solidFill>
                <a:srgbClr val="000000"/>
              </a:solidFill>
              <a:latin typeface="inherit"/>
            </a:endParaRPr>
          </a:p>
          <a:p>
            <a:pPr fontAlgn="t" latinLnBrk="1"/>
            <a:r>
              <a:rPr lang="en-US" altLang="el-GR" sz="2400">
                <a:solidFill>
                  <a:srgbClr val="669900"/>
                </a:solidFill>
                <a:latin typeface="inherit"/>
              </a:rPr>
              <a:t>    :param id: id of the task</a:t>
            </a:r>
            <a:endParaRPr lang="en-US" altLang="el-GR" sz="2400">
              <a:solidFill>
                <a:srgbClr val="000000"/>
              </a:solidFill>
              <a:latin typeface="inherit"/>
            </a:endParaRPr>
          </a:p>
          <a:p>
            <a:pPr fontAlgn="t" latinLnBrk="1"/>
            <a:r>
              <a:rPr lang="en-US" altLang="el-GR" sz="2400">
                <a:solidFill>
                  <a:srgbClr val="669900"/>
                </a:solidFill>
                <a:latin typeface="inherit"/>
              </a:rPr>
              <a:t>    :return:</a:t>
            </a:r>
            <a:endParaRPr lang="en-US" altLang="el-GR" sz="2400">
              <a:solidFill>
                <a:srgbClr val="000000"/>
              </a:solidFill>
              <a:latin typeface="inherit"/>
            </a:endParaRPr>
          </a:p>
          <a:p>
            <a:pPr fontAlgn="t" latinLnBrk="1"/>
            <a:r>
              <a:rPr lang="en-US" altLang="el-GR" sz="2400">
                <a:solidFill>
                  <a:srgbClr val="669900"/>
                </a:solidFill>
                <a:latin typeface="inherit"/>
              </a:rPr>
              <a:t>    """</a:t>
            </a:r>
            <a:endParaRPr lang="en-US" altLang="el-GR" sz="2400">
              <a:solidFill>
                <a:srgbClr val="000000"/>
              </a:solidFill>
              <a:latin typeface="inherit"/>
            </a:endParaRPr>
          </a:p>
          <a:p>
            <a:pPr fontAlgn="t" latinLnBrk="1"/>
            <a:r>
              <a:rPr lang="en-US" altLang="el-GR" sz="2400">
                <a:solidFill>
                  <a:srgbClr val="006FE0"/>
                </a:solidFill>
                <a:latin typeface="inherit"/>
              </a:rPr>
              <a:t>    </a:t>
            </a:r>
            <a:r>
              <a:rPr lang="en-US" altLang="el-GR" sz="2400">
                <a:solidFill>
                  <a:srgbClr val="002D7A"/>
                </a:solidFill>
                <a:latin typeface="inherit"/>
              </a:rPr>
              <a:t>sql</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669900"/>
                </a:solidFill>
                <a:latin typeface="inherit"/>
              </a:rPr>
              <a:t>'DELETE FROM tasks WHERE id=?'</a:t>
            </a:r>
            <a:endParaRPr lang="en-US" altLang="el-GR" sz="2400">
              <a:solidFill>
                <a:srgbClr val="000000"/>
              </a:solidFill>
              <a:latin typeface="inherit"/>
            </a:endParaRPr>
          </a:p>
          <a:p>
            <a:pPr fontAlgn="t"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111111"/>
                </a:solidFill>
                <a:latin typeface="inherit"/>
              </a:rPr>
              <a:t>cursor</a:t>
            </a:r>
            <a:r>
              <a:rPr lang="en-US" altLang="el-GR" sz="2400">
                <a:solidFill>
                  <a:srgbClr val="333333"/>
                </a:solidFill>
                <a:latin typeface="inherit"/>
              </a:rPr>
              <a:t>()</a:t>
            </a:r>
            <a:endParaRPr lang="en-US" altLang="el-GR" sz="2400">
              <a:solidFill>
                <a:srgbClr val="000000"/>
              </a:solidFill>
              <a:latin typeface="inherit"/>
            </a:endParaRPr>
          </a:p>
          <a:p>
            <a:pPr fontAlgn="t"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333333"/>
                </a:solidFill>
                <a:latin typeface="inherit"/>
              </a:rPr>
              <a:t>.</a:t>
            </a:r>
            <a:r>
              <a:rPr lang="en-US" altLang="el-GR" sz="2400">
                <a:solidFill>
                  <a:srgbClr val="111111"/>
                </a:solidFill>
                <a:latin typeface="inherit"/>
              </a:rPr>
              <a:t>execute</a:t>
            </a:r>
            <a:r>
              <a:rPr lang="en-US" altLang="el-GR" sz="2400">
                <a:solidFill>
                  <a:srgbClr val="333333"/>
                </a:solidFill>
                <a:latin typeface="inherit"/>
              </a:rPr>
              <a:t>(</a:t>
            </a:r>
            <a:r>
              <a:rPr lang="en-US" altLang="el-GR" sz="2400">
                <a:solidFill>
                  <a:srgbClr val="002D7A"/>
                </a:solidFill>
                <a:latin typeface="inherit"/>
              </a:rPr>
              <a:t>sql</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333333"/>
                </a:solidFill>
                <a:latin typeface="inherit"/>
              </a:rPr>
              <a:t>(</a:t>
            </a:r>
            <a:r>
              <a:rPr lang="en-US" altLang="el-GR" sz="2400">
                <a:solidFill>
                  <a:srgbClr val="0077AA"/>
                </a:solidFill>
                <a:latin typeface="inherit"/>
              </a:rPr>
              <a:t>id</a:t>
            </a:r>
            <a:r>
              <a:rPr lang="en-US" altLang="el-GR" sz="2400">
                <a:solidFill>
                  <a:srgbClr val="333333"/>
                </a:solidFill>
                <a:latin typeface="inherit"/>
              </a:rPr>
              <a:t>,))</a:t>
            </a:r>
            <a:endParaRPr lang="el-GR" altLang="el-G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A040218-2C1B-7542-B323-A4D31B769EE8}"/>
              </a:ext>
            </a:extLst>
          </p:cNvPr>
          <p:cNvSpPr txBox="1">
            <a:spLocks noChangeArrowheads="1"/>
          </p:cNvSpPr>
          <p:nvPr/>
        </p:nvSpPr>
        <p:spPr bwMode="auto">
          <a:xfrm>
            <a:off x="609600" y="527050"/>
            <a:ext cx="8296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8104" rIns="0" bIns="0" anchor="ctr">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9525">
              <a:lnSpc>
                <a:spcPts val="3550"/>
              </a:lnSpc>
              <a:spcBef>
                <a:spcPts val="538"/>
              </a:spcBef>
              <a:tabLst>
                <a:tab pos="3687763" algn="l"/>
              </a:tabLst>
              <a:defRPr/>
            </a:pPr>
            <a:r>
              <a:rPr lang="el-GR" altLang="el-GR" sz="3300" kern="0" dirty="0">
                <a:solidFill>
                  <a:srgbClr val="7F7F7F"/>
                </a:solidFill>
                <a:latin typeface="Calibri" panose="020F0502020204030204" pitchFamily="34" charset="0"/>
                <a:cs typeface="Calibri" panose="020F0502020204030204" pitchFamily="34" charset="0"/>
              </a:rPr>
              <a:t>Παράδειγμα τροποποίησης δεδομένων</a:t>
            </a:r>
            <a:endParaRPr lang="el-GR" altLang="el-GR" sz="3300" kern="0" dirty="0">
              <a:latin typeface="Calibri" panose="020F0502020204030204" pitchFamily="34" charset="0"/>
              <a:cs typeface="Calibri" panose="020F0502020204030204" pitchFamily="34" charset="0"/>
            </a:endParaRPr>
          </a:p>
        </p:txBody>
      </p:sp>
      <p:sp>
        <p:nvSpPr>
          <p:cNvPr id="62466" name="Ορθογώνιο 1">
            <a:extLst>
              <a:ext uri="{FF2B5EF4-FFF2-40B4-BE49-F238E27FC236}">
                <a16:creationId xmlns:a16="http://schemas.microsoft.com/office/drawing/2014/main" id="{93ACD314-E8D9-BD41-AFAE-61D13D8F1218}"/>
              </a:ext>
            </a:extLst>
          </p:cNvPr>
          <p:cNvSpPr>
            <a:spLocks noChangeArrowheads="1"/>
          </p:cNvSpPr>
          <p:nvPr/>
        </p:nvSpPr>
        <p:spPr bwMode="auto">
          <a:xfrm>
            <a:off x="625475" y="1371600"/>
            <a:ext cx="72993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atinLnBrk="1"/>
            <a:r>
              <a:rPr lang="en-US" altLang="el-GR" sz="2400">
                <a:solidFill>
                  <a:srgbClr val="0077AA"/>
                </a:solidFill>
                <a:latin typeface="inherit"/>
              </a:rPr>
              <a:t>def</a:t>
            </a:r>
            <a:r>
              <a:rPr lang="en-US" altLang="el-GR" sz="2400">
                <a:solidFill>
                  <a:srgbClr val="006FE0"/>
                </a:solidFill>
                <a:latin typeface="inherit"/>
              </a:rPr>
              <a:t> </a:t>
            </a:r>
            <a:r>
              <a:rPr lang="en-US" altLang="el-GR" sz="2400">
                <a:solidFill>
                  <a:srgbClr val="111111"/>
                </a:solidFill>
                <a:latin typeface="inherit"/>
              </a:rPr>
              <a:t>update_task</a:t>
            </a:r>
            <a:r>
              <a:rPr lang="en-US" altLang="el-GR" sz="2400">
                <a:solidFill>
                  <a:srgbClr val="333333"/>
                </a:solidFill>
                <a:latin typeface="inherit"/>
              </a:rPr>
              <a:t>(</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002D7A"/>
                </a:solidFill>
                <a:latin typeface="inherit"/>
              </a:rPr>
              <a:t>task</a:t>
            </a:r>
            <a:r>
              <a:rPr lang="en-US" altLang="el-GR" sz="2400">
                <a:solidFill>
                  <a:srgbClr val="333333"/>
                </a:solidFill>
                <a:latin typeface="inherit"/>
              </a:rPr>
              <a:t>)</a:t>
            </a:r>
            <a:r>
              <a:rPr lang="en-US" altLang="el-GR" sz="2400">
                <a:solidFill>
                  <a:srgbClr val="A67F59"/>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669900"/>
                </a:solidFill>
                <a:latin typeface="inherit"/>
              </a:rPr>
              <a:t>"""</a:t>
            </a:r>
            <a:endParaRPr lang="en-US" altLang="el-GR" sz="2400">
              <a:solidFill>
                <a:srgbClr val="445870"/>
              </a:solidFill>
              <a:latin typeface="Liberation Mono"/>
            </a:endParaRPr>
          </a:p>
          <a:p>
            <a:pPr latinLnBrk="1"/>
            <a:r>
              <a:rPr lang="en-US" altLang="el-GR" sz="2400">
                <a:solidFill>
                  <a:srgbClr val="669900"/>
                </a:solidFill>
                <a:latin typeface="inherit"/>
              </a:rPr>
              <a:t>    update priority, begin_date, and end date of a task</a:t>
            </a:r>
            <a:endParaRPr lang="en-US" altLang="el-GR" sz="2400">
              <a:solidFill>
                <a:srgbClr val="445870"/>
              </a:solidFill>
              <a:latin typeface="Liberation Mono"/>
            </a:endParaRPr>
          </a:p>
          <a:p>
            <a:pPr latinLnBrk="1"/>
            <a:r>
              <a:rPr lang="en-US" altLang="el-GR" sz="2400">
                <a:solidFill>
                  <a:srgbClr val="669900"/>
                </a:solidFill>
                <a:latin typeface="inherit"/>
              </a:rPr>
              <a:t>    :param conn:</a:t>
            </a:r>
            <a:endParaRPr lang="en-US" altLang="el-GR" sz="2400">
              <a:solidFill>
                <a:srgbClr val="445870"/>
              </a:solidFill>
              <a:latin typeface="Liberation Mono"/>
            </a:endParaRPr>
          </a:p>
          <a:p>
            <a:pPr latinLnBrk="1"/>
            <a:r>
              <a:rPr lang="en-US" altLang="el-GR" sz="2400">
                <a:solidFill>
                  <a:srgbClr val="669900"/>
                </a:solidFill>
                <a:latin typeface="inherit"/>
              </a:rPr>
              <a:t>    :param task:</a:t>
            </a:r>
            <a:endParaRPr lang="en-US" altLang="el-GR" sz="2400">
              <a:solidFill>
                <a:srgbClr val="445870"/>
              </a:solidFill>
              <a:latin typeface="Liberation Mono"/>
            </a:endParaRPr>
          </a:p>
          <a:p>
            <a:pPr latinLnBrk="1"/>
            <a:r>
              <a:rPr lang="en-US" altLang="el-GR" sz="2400">
                <a:solidFill>
                  <a:srgbClr val="669900"/>
                </a:solidFill>
                <a:latin typeface="inherit"/>
              </a:rPr>
              <a:t>    :return: project id</a:t>
            </a:r>
            <a:endParaRPr lang="en-US" altLang="el-GR" sz="2400">
              <a:solidFill>
                <a:srgbClr val="445870"/>
              </a:solidFill>
              <a:latin typeface="Liberation Mono"/>
            </a:endParaRPr>
          </a:p>
          <a:p>
            <a:pPr latinLnBrk="1"/>
            <a:r>
              <a:rPr lang="en-US" altLang="el-GR" sz="2400">
                <a:solidFill>
                  <a:srgbClr val="669900"/>
                </a:solidFill>
                <a:latin typeface="inherit"/>
              </a:rPr>
              <a:t>    """</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sql</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669900"/>
                </a:solidFill>
                <a:latin typeface="inherit"/>
              </a:rPr>
              <a:t>''' UPDATE tasks</a:t>
            </a:r>
            <a:endParaRPr lang="en-US" altLang="el-GR" sz="2400">
              <a:solidFill>
                <a:srgbClr val="445870"/>
              </a:solidFill>
              <a:latin typeface="Liberation Mono"/>
            </a:endParaRPr>
          </a:p>
          <a:p>
            <a:pPr latinLnBrk="1"/>
            <a:r>
              <a:rPr lang="en-US" altLang="el-GR" sz="2400">
                <a:solidFill>
                  <a:srgbClr val="669900"/>
                </a:solidFill>
                <a:latin typeface="inherit"/>
              </a:rPr>
              <a:t>              SET priority = ? ,</a:t>
            </a:r>
            <a:endParaRPr lang="en-US" altLang="el-GR" sz="2400">
              <a:solidFill>
                <a:srgbClr val="445870"/>
              </a:solidFill>
              <a:latin typeface="Liberation Mono"/>
            </a:endParaRPr>
          </a:p>
          <a:p>
            <a:pPr latinLnBrk="1"/>
            <a:r>
              <a:rPr lang="en-US" altLang="el-GR" sz="2400">
                <a:solidFill>
                  <a:srgbClr val="669900"/>
                </a:solidFill>
                <a:latin typeface="inherit"/>
              </a:rPr>
              <a:t>                  begin_date = ? ,</a:t>
            </a:r>
            <a:endParaRPr lang="en-US" altLang="el-GR" sz="2400">
              <a:solidFill>
                <a:srgbClr val="445870"/>
              </a:solidFill>
              <a:latin typeface="Liberation Mono"/>
            </a:endParaRPr>
          </a:p>
          <a:p>
            <a:pPr latinLnBrk="1"/>
            <a:r>
              <a:rPr lang="en-US" altLang="el-GR" sz="2400">
                <a:solidFill>
                  <a:srgbClr val="669900"/>
                </a:solidFill>
                <a:latin typeface="inherit"/>
              </a:rPr>
              <a:t>                  end_date = ?</a:t>
            </a:r>
            <a:endParaRPr lang="en-US" altLang="el-GR" sz="2400">
              <a:solidFill>
                <a:srgbClr val="445870"/>
              </a:solidFill>
              <a:latin typeface="Liberation Mono"/>
            </a:endParaRPr>
          </a:p>
          <a:p>
            <a:pPr latinLnBrk="1"/>
            <a:r>
              <a:rPr lang="en-US" altLang="el-GR" sz="2400">
                <a:solidFill>
                  <a:srgbClr val="669900"/>
                </a:solidFill>
                <a:latin typeface="inherit"/>
              </a:rPr>
              <a:t>              WHERE id = ?'''</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006FE0"/>
                </a:solidFill>
                <a:latin typeface="inherit"/>
              </a:rPr>
              <a:t> </a:t>
            </a:r>
            <a:r>
              <a:rPr lang="en-US" altLang="el-GR" sz="2400">
                <a:solidFill>
                  <a:srgbClr val="A67F59"/>
                </a:solidFill>
                <a:latin typeface="inherit"/>
              </a:rPr>
              <a:t>=</a:t>
            </a:r>
            <a:r>
              <a:rPr lang="en-US" altLang="el-GR" sz="2400">
                <a:solidFill>
                  <a:srgbClr val="006FE0"/>
                </a:solidFill>
                <a:latin typeface="inherit"/>
              </a:rPr>
              <a:t> </a:t>
            </a:r>
            <a:r>
              <a:rPr lang="en-US" altLang="el-GR" sz="2400">
                <a:solidFill>
                  <a:srgbClr val="002D7A"/>
                </a:solidFill>
                <a:latin typeface="inherit"/>
              </a:rPr>
              <a:t>conn</a:t>
            </a:r>
            <a:r>
              <a:rPr lang="en-US" altLang="el-GR" sz="2400">
                <a:solidFill>
                  <a:srgbClr val="333333"/>
                </a:solidFill>
                <a:latin typeface="inherit"/>
              </a:rPr>
              <a:t>.</a:t>
            </a:r>
            <a:r>
              <a:rPr lang="en-US" altLang="el-GR" sz="2400">
                <a:solidFill>
                  <a:srgbClr val="111111"/>
                </a:solidFill>
                <a:latin typeface="inherit"/>
              </a:rPr>
              <a:t>cursor</a:t>
            </a:r>
            <a:r>
              <a:rPr lang="en-US" altLang="el-GR" sz="2400">
                <a:solidFill>
                  <a:srgbClr val="333333"/>
                </a:solidFill>
                <a:latin typeface="inherit"/>
              </a:rPr>
              <a:t>()</a:t>
            </a:r>
            <a:endParaRPr lang="en-US" altLang="el-GR" sz="2400">
              <a:solidFill>
                <a:srgbClr val="445870"/>
              </a:solidFill>
              <a:latin typeface="Liberation Mono"/>
            </a:endParaRPr>
          </a:p>
          <a:p>
            <a:pPr latinLnBrk="1"/>
            <a:r>
              <a:rPr lang="en-US" altLang="el-GR" sz="2400">
                <a:solidFill>
                  <a:srgbClr val="006FE0"/>
                </a:solidFill>
                <a:latin typeface="inherit"/>
              </a:rPr>
              <a:t>    </a:t>
            </a:r>
            <a:r>
              <a:rPr lang="en-US" altLang="el-GR" sz="2400">
                <a:solidFill>
                  <a:srgbClr val="002D7A"/>
                </a:solidFill>
                <a:latin typeface="inherit"/>
              </a:rPr>
              <a:t>cur</a:t>
            </a:r>
            <a:r>
              <a:rPr lang="en-US" altLang="el-GR" sz="2400">
                <a:solidFill>
                  <a:srgbClr val="333333"/>
                </a:solidFill>
                <a:latin typeface="inherit"/>
              </a:rPr>
              <a:t>.</a:t>
            </a:r>
            <a:r>
              <a:rPr lang="en-US" altLang="el-GR" sz="2400">
                <a:solidFill>
                  <a:srgbClr val="111111"/>
                </a:solidFill>
                <a:latin typeface="inherit"/>
              </a:rPr>
              <a:t>execute</a:t>
            </a:r>
            <a:r>
              <a:rPr lang="en-US" altLang="el-GR" sz="2400">
                <a:solidFill>
                  <a:srgbClr val="333333"/>
                </a:solidFill>
                <a:latin typeface="inherit"/>
              </a:rPr>
              <a:t>(</a:t>
            </a:r>
            <a:r>
              <a:rPr lang="en-US" altLang="el-GR" sz="2400">
                <a:solidFill>
                  <a:srgbClr val="002D7A"/>
                </a:solidFill>
                <a:latin typeface="inherit"/>
              </a:rPr>
              <a:t>sql</a:t>
            </a:r>
            <a:r>
              <a:rPr lang="en-US" altLang="el-GR" sz="2400">
                <a:solidFill>
                  <a:srgbClr val="333333"/>
                </a:solidFill>
                <a:latin typeface="inherit"/>
              </a:rPr>
              <a:t>,</a:t>
            </a:r>
            <a:r>
              <a:rPr lang="en-US" altLang="el-GR" sz="2400">
                <a:solidFill>
                  <a:srgbClr val="006FE0"/>
                </a:solidFill>
                <a:latin typeface="inherit"/>
              </a:rPr>
              <a:t> </a:t>
            </a:r>
            <a:r>
              <a:rPr lang="en-US" altLang="el-GR" sz="2400">
                <a:solidFill>
                  <a:srgbClr val="002D7A"/>
                </a:solidFill>
                <a:latin typeface="inherit"/>
              </a:rPr>
              <a:t>task</a:t>
            </a:r>
            <a:r>
              <a:rPr lang="en-US" altLang="el-GR" sz="2400">
                <a:solidFill>
                  <a:srgbClr val="333333"/>
                </a:solidFill>
                <a:latin typeface="inherit"/>
              </a:rPr>
              <a:t>)</a:t>
            </a:r>
            <a:endParaRPr lang="en-US" altLang="el-GR" sz="2400">
              <a:solidFill>
                <a:srgbClr val="445870"/>
              </a:solidFill>
              <a:latin typeface="Liberation Mon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a:extLst>
              <a:ext uri="{FF2B5EF4-FFF2-40B4-BE49-F238E27FC236}">
                <a16:creationId xmlns:a16="http://schemas.microsoft.com/office/drawing/2014/main" id="{E54E7F3D-861F-CA4B-B26F-F924F532FDAB}"/>
              </a:ext>
            </a:extLst>
          </p:cNvPr>
          <p:cNvSpPr>
            <a:spLocks noGrp="1" noChangeArrowheads="1"/>
          </p:cNvSpPr>
          <p:nvPr>
            <p:ph type="title"/>
          </p:nvPr>
        </p:nvSpPr>
        <p:spPr>
          <a:xfrm>
            <a:off x="588963" y="609600"/>
            <a:ext cx="8004175" cy="517525"/>
          </a:xfrm>
        </p:spPr>
        <p:txBody>
          <a:bodyPr lIns="0" tIns="68104" rIns="0" bIns="0">
            <a:spAutoFit/>
          </a:bodyPr>
          <a:lstStyle/>
          <a:p>
            <a:pPr marL="9525">
              <a:lnSpc>
                <a:spcPts val="3550"/>
              </a:lnSpc>
              <a:spcBef>
                <a:spcPts val="538"/>
              </a:spcBef>
            </a:pPr>
            <a:r>
              <a:rPr lang="el-GR" altLang="el-GR" sz="3300">
                <a:solidFill>
                  <a:srgbClr val="7F7F7F"/>
                </a:solidFill>
                <a:latin typeface="Calibri" panose="020F0502020204030204" pitchFamily="34" charset="0"/>
                <a:cs typeface="Calibri" panose="020F0502020204030204" pitchFamily="34" charset="0"/>
              </a:rPr>
              <a:t>παράδειγμα σ</a:t>
            </a:r>
            <a:r>
              <a:rPr lang="en-US" altLang="el-GR" sz="3300">
                <a:solidFill>
                  <a:srgbClr val="7F7F7F"/>
                </a:solidFill>
                <a:latin typeface="Calibri" panose="020F0502020204030204" pitchFamily="34" charset="0"/>
                <a:cs typeface="Calibri" panose="020F0502020204030204" pitchFamily="34" charset="0"/>
              </a:rPr>
              <a:t>ύ</a:t>
            </a:r>
            <a:r>
              <a:rPr lang="el-GR" altLang="el-GR" sz="3300">
                <a:solidFill>
                  <a:srgbClr val="7F7F7F"/>
                </a:solidFill>
                <a:latin typeface="Calibri" panose="020F0502020204030204" pitchFamily="34" charset="0"/>
                <a:cs typeface="Calibri" panose="020F0502020204030204" pitchFamily="34" charset="0"/>
              </a:rPr>
              <a:t>νδεσης με </a:t>
            </a:r>
            <a:r>
              <a:rPr lang="en-US" altLang="el-GR" sz="3300">
                <a:solidFill>
                  <a:srgbClr val="7F7F7F"/>
                </a:solidFill>
                <a:latin typeface="Calibri" panose="020F0502020204030204" pitchFamily="34" charset="0"/>
                <a:cs typeface="Calibri" panose="020F0502020204030204" pitchFamily="34" charset="0"/>
              </a:rPr>
              <a:t>cluster (NoSQL)</a:t>
            </a:r>
            <a:endParaRPr lang="el-GR" altLang="el-GR" sz="3300">
              <a:latin typeface="Calibri" panose="020F0502020204030204" pitchFamily="34" charset="0"/>
              <a:cs typeface="Calibri" panose="020F0502020204030204" pitchFamily="34" charset="0"/>
            </a:endParaRPr>
          </a:p>
        </p:txBody>
      </p:sp>
      <p:sp>
        <p:nvSpPr>
          <p:cNvPr id="63490" name="Ορθογώνιο 6">
            <a:extLst>
              <a:ext uri="{FF2B5EF4-FFF2-40B4-BE49-F238E27FC236}">
                <a16:creationId xmlns:a16="http://schemas.microsoft.com/office/drawing/2014/main" id="{AE712E7C-EA17-9644-B200-129B7C071F8E}"/>
              </a:ext>
            </a:extLst>
          </p:cNvPr>
          <p:cNvSpPr>
            <a:spLocks noChangeArrowheads="1"/>
          </p:cNvSpPr>
          <p:nvPr/>
        </p:nvSpPr>
        <p:spPr bwMode="auto">
          <a:xfrm>
            <a:off x="588963" y="1295400"/>
            <a:ext cx="8174037"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Cassandra driver library import</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from cassandra.cluster import Cluster</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Cassandra instance create</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cluster = Cluster()</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Cassandra connection establishment (using local)</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session = cluster.connect()</a:t>
            </a:r>
            <a:endParaRPr lang="el-GR" altLang="el-GR" sz="1800">
              <a:latin typeface="Times New Roman" panose="02020603050405020304" pitchFamily="18"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2">
            <a:extLst>
              <a:ext uri="{FF2B5EF4-FFF2-40B4-BE49-F238E27FC236}">
                <a16:creationId xmlns:a16="http://schemas.microsoft.com/office/drawing/2014/main" id="{029497CC-E6D5-B24F-ACE0-264900B0357A}"/>
              </a:ext>
            </a:extLst>
          </p:cNvPr>
          <p:cNvSpPr>
            <a:spLocks noGrp="1" noChangeArrowheads="1"/>
          </p:cNvSpPr>
          <p:nvPr>
            <p:ph type="title"/>
          </p:nvPr>
        </p:nvSpPr>
        <p:spPr>
          <a:xfrm>
            <a:off x="588963" y="609600"/>
            <a:ext cx="8004175" cy="517525"/>
          </a:xfrm>
        </p:spPr>
        <p:txBody>
          <a:bodyPr lIns="0" tIns="68104" rIns="0" bIns="0">
            <a:spAutoFit/>
          </a:bodyPr>
          <a:lstStyle/>
          <a:p>
            <a:pPr marL="9525">
              <a:lnSpc>
                <a:spcPts val="3550"/>
              </a:lnSpc>
              <a:spcBef>
                <a:spcPts val="538"/>
              </a:spcBef>
            </a:pPr>
            <a:r>
              <a:rPr lang="el-GR" altLang="el-GR" sz="3300">
                <a:solidFill>
                  <a:srgbClr val="7F7F7F"/>
                </a:solidFill>
                <a:latin typeface="Calibri" panose="020F0502020204030204" pitchFamily="34" charset="0"/>
                <a:cs typeface="Calibri" panose="020F0502020204030204" pitchFamily="34" charset="0"/>
              </a:rPr>
              <a:t>παράδειγμα δημιουργ</a:t>
            </a:r>
            <a:r>
              <a:rPr lang="en-US" altLang="el-GR" sz="3300">
                <a:solidFill>
                  <a:srgbClr val="7F7F7F"/>
                </a:solidFill>
                <a:latin typeface="Calibri" panose="020F0502020204030204" pitchFamily="34" charset="0"/>
                <a:cs typeface="Calibri" panose="020F0502020204030204" pitchFamily="34" charset="0"/>
              </a:rPr>
              <a:t>ί</a:t>
            </a:r>
            <a:r>
              <a:rPr lang="el-GR" altLang="el-GR" sz="3300">
                <a:solidFill>
                  <a:srgbClr val="7F7F7F"/>
                </a:solidFill>
                <a:latin typeface="Calibri" panose="020F0502020204030204" pitchFamily="34" charset="0"/>
                <a:cs typeface="Calibri" panose="020F0502020204030204" pitchFamily="34" charset="0"/>
              </a:rPr>
              <a:t>ας </a:t>
            </a:r>
            <a:r>
              <a:rPr lang="en-US" altLang="el-GR" sz="3300">
                <a:solidFill>
                  <a:srgbClr val="7F7F7F"/>
                </a:solidFill>
                <a:latin typeface="Calibri" panose="020F0502020204030204" pitchFamily="34" charset="0"/>
                <a:cs typeface="Calibri" panose="020F0502020204030204" pitchFamily="34" charset="0"/>
              </a:rPr>
              <a:t>keyspace </a:t>
            </a:r>
            <a:r>
              <a:rPr lang="el-GR" altLang="el-GR" sz="3300">
                <a:solidFill>
                  <a:srgbClr val="7F7F7F"/>
                </a:solidFill>
                <a:latin typeface="Calibri" panose="020F0502020204030204" pitchFamily="34" charset="0"/>
                <a:cs typeface="Calibri" panose="020F0502020204030204" pitchFamily="34" charset="0"/>
              </a:rPr>
              <a:t>(</a:t>
            </a:r>
            <a:r>
              <a:rPr lang="en-US" altLang="el-GR" sz="3300">
                <a:solidFill>
                  <a:srgbClr val="7F7F7F"/>
                </a:solidFill>
                <a:latin typeface="Calibri" panose="020F0502020204030204" pitchFamily="34" charset="0"/>
                <a:cs typeface="Calibri" panose="020F0502020204030204" pitchFamily="34" charset="0"/>
              </a:rPr>
              <a:t>NoSQL)</a:t>
            </a:r>
            <a:endParaRPr lang="el-GR" altLang="el-GR" sz="3300">
              <a:latin typeface="Calibri" panose="020F0502020204030204" pitchFamily="34" charset="0"/>
              <a:cs typeface="Calibri" panose="020F0502020204030204" pitchFamily="34" charset="0"/>
            </a:endParaRPr>
          </a:p>
        </p:txBody>
      </p:sp>
      <p:sp>
        <p:nvSpPr>
          <p:cNvPr id="64514" name="Ορθογώνιο 2">
            <a:extLst>
              <a:ext uri="{FF2B5EF4-FFF2-40B4-BE49-F238E27FC236}">
                <a16:creationId xmlns:a16="http://schemas.microsoft.com/office/drawing/2014/main" id="{A437CA2B-64DD-5B46-B1FE-CBCFDA8539FC}"/>
              </a:ext>
            </a:extLst>
          </p:cNvPr>
          <p:cNvSpPr>
            <a:spLocks noChangeArrowheads="1"/>
          </p:cNvSpPr>
          <p:nvPr/>
        </p:nvSpPr>
        <p:spPr bwMode="auto">
          <a:xfrm>
            <a:off x="588963" y="1447800"/>
            <a:ext cx="6705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keyspace creation if not exists  assuming that the cluster is single-node</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session.execute("CREATE KEYSPACE IF NOT EXISTS tourismdata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"WITH replication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 {'class': 'SimpleStrategy',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 'replication_factor': 1}")</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use the keyspace previously created</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session.set_keyspace('tourismdata')</a:t>
            </a:r>
            <a:endParaRPr lang="el-GR" altLang="el-GR" sz="1800">
              <a:latin typeface="Times New Roman" panose="02020603050405020304" pitchFamily="18"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bject 2">
            <a:extLst>
              <a:ext uri="{FF2B5EF4-FFF2-40B4-BE49-F238E27FC236}">
                <a16:creationId xmlns:a16="http://schemas.microsoft.com/office/drawing/2014/main" id="{9A9ACFAC-07D5-C74C-B6FD-7A45BB237D5A}"/>
              </a:ext>
            </a:extLst>
          </p:cNvPr>
          <p:cNvSpPr>
            <a:spLocks noGrp="1" noChangeArrowheads="1"/>
          </p:cNvSpPr>
          <p:nvPr>
            <p:ph type="title"/>
          </p:nvPr>
        </p:nvSpPr>
        <p:spPr>
          <a:xfrm>
            <a:off x="588963" y="609600"/>
            <a:ext cx="8004175" cy="517525"/>
          </a:xfrm>
        </p:spPr>
        <p:txBody>
          <a:bodyPr lIns="0" tIns="68104" rIns="0" bIns="0">
            <a:spAutoFit/>
          </a:bodyPr>
          <a:lstStyle/>
          <a:p>
            <a:pPr marL="9525">
              <a:lnSpc>
                <a:spcPts val="3550"/>
              </a:lnSpc>
              <a:spcBef>
                <a:spcPts val="538"/>
              </a:spcBef>
            </a:pPr>
            <a:r>
              <a:rPr lang="el-GR" altLang="el-GR" sz="3300">
                <a:solidFill>
                  <a:srgbClr val="7F7F7F"/>
                </a:solidFill>
                <a:latin typeface="Calibri" panose="020F0502020204030204" pitchFamily="34" charset="0"/>
                <a:cs typeface="Calibri" panose="020F0502020204030204" pitchFamily="34" charset="0"/>
              </a:rPr>
              <a:t>παράδειγμα δημιουργ</a:t>
            </a:r>
            <a:r>
              <a:rPr lang="en-US" altLang="el-GR" sz="3300">
                <a:solidFill>
                  <a:srgbClr val="7F7F7F"/>
                </a:solidFill>
                <a:latin typeface="Calibri" panose="020F0502020204030204" pitchFamily="34" charset="0"/>
                <a:cs typeface="Calibri" panose="020F0502020204030204" pitchFamily="34" charset="0"/>
              </a:rPr>
              <a:t>ί</a:t>
            </a:r>
            <a:r>
              <a:rPr lang="el-GR" altLang="el-GR" sz="3300">
                <a:solidFill>
                  <a:srgbClr val="7F7F7F"/>
                </a:solidFill>
                <a:latin typeface="Calibri" panose="020F0502020204030204" pitchFamily="34" charset="0"/>
                <a:cs typeface="Calibri" panose="020F0502020204030204" pitchFamily="34" charset="0"/>
              </a:rPr>
              <a:t>ας </a:t>
            </a:r>
            <a:r>
              <a:rPr lang="en-US" altLang="el-GR" sz="3300">
                <a:solidFill>
                  <a:srgbClr val="7F7F7F"/>
                </a:solidFill>
                <a:latin typeface="Calibri" panose="020F0502020204030204" pitchFamily="34" charset="0"/>
                <a:cs typeface="Calibri" panose="020F0502020204030204" pitchFamily="34" charset="0"/>
              </a:rPr>
              <a:t>keyspace </a:t>
            </a:r>
            <a:r>
              <a:rPr lang="el-GR" altLang="el-GR" sz="3300">
                <a:solidFill>
                  <a:srgbClr val="7F7F7F"/>
                </a:solidFill>
                <a:latin typeface="Calibri" panose="020F0502020204030204" pitchFamily="34" charset="0"/>
                <a:cs typeface="Calibri" panose="020F0502020204030204" pitchFamily="34" charset="0"/>
              </a:rPr>
              <a:t>(</a:t>
            </a:r>
            <a:r>
              <a:rPr lang="en-US" altLang="el-GR" sz="3300">
                <a:solidFill>
                  <a:srgbClr val="7F7F7F"/>
                </a:solidFill>
                <a:latin typeface="Calibri" panose="020F0502020204030204" pitchFamily="34" charset="0"/>
                <a:cs typeface="Calibri" panose="020F0502020204030204" pitchFamily="34" charset="0"/>
              </a:rPr>
              <a:t>NoSQL)</a:t>
            </a:r>
            <a:endParaRPr lang="el-GR" altLang="el-GR" sz="3300">
              <a:latin typeface="Calibri" panose="020F0502020204030204" pitchFamily="34" charset="0"/>
              <a:cs typeface="Calibri" panose="020F0502020204030204" pitchFamily="34" charset="0"/>
            </a:endParaRPr>
          </a:p>
        </p:txBody>
      </p:sp>
      <p:sp>
        <p:nvSpPr>
          <p:cNvPr id="65538" name="Ορθογώνιο 3">
            <a:extLst>
              <a:ext uri="{FF2B5EF4-FFF2-40B4-BE49-F238E27FC236}">
                <a16:creationId xmlns:a16="http://schemas.microsoft.com/office/drawing/2014/main" id="{F7F6B5B9-D9D5-E44B-8EF4-5E475DB76BF3}"/>
              </a:ext>
            </a:extLst>
          </p:cNvPr>
          <p:cNvSpPr>
            <a:spLocks noChangeArrowheads="1"/>
          </p:cNvSpPr>
          <p:nvPr/>
        </p:nvSpPr>
        <p:spPr bwMode="auto">
          <a:xfrm>
            <a:off x="685800" y="1127125"/>
            <a:ext cx="6477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Creation of  table if not exists by executing CQL command</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session.execute('CREATE TABLE IF NOT EXISTS catalog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'country TEXT,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gender map&lt;timestamp,double&gt;,,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‘age map&lt;timestamp,double&gt;,,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                          ‘categ1 map&lt;timestamp,double&gt;,, ' + \</a:t>
            </a:r>
            <a:endParaRPr lang="el-GR" altLang="el-GR" sz="1800">
              <a:latin typeface="Times New Roman" panose="02020603050405020304" pitchFamily="18" charset="0"/>
              <a:cs typeface="Calibri" panose="020F0502020204030204" pitchFamily="34" charset="0"/>
            </a:endParaRPr>
          </a:p>
          <a:p>
            <a:pPr algn="just">
              <a:lnSpc>
                <a:spcPct val="150000"/>
              </a:lnSpc>
              <a:spcBef>
                <a:spcPct val="0"/>
              </a:spcBef>
              <a:buClrTx/>
              <a:buSzTx/>
              <a:buFontTx/>
              <a:buNone/>
            </a:pPr>
            <a:r>
              <a:rPr lang="en-US" altLang="el-GR" sz="1800">
                <a:latin typeface="Times New Roman" panose="02020603050405020304" pitchFamily="18" charset="0"/>
                <a:cs typeface="Calibri" panose="020F0502020204030204" pitchFamily="34" charset="0"/>
              </a:rPr>
              <a:t>'PRIMARY KEY(country))’)</a:t>
            </a:r>
          </a:p>
          <a:p>
            <a:pPr algn="just">
              <a:lnSpc>
                <a:spcPct val="150000"/>
              </a:lnSpc>
              <a:spcBef>
                <a:spcPct val="0"/>
              </a:spcBef>
              <a:buClrTx/>
              <a:buSzTx/>
              <a:buFontTx/>
              <a:buNone/>
            </a:pPr>
            <a:endParaRPr lang="en-US" altLang="el-GR" sz="1800">
              <a:latin typeface="Times New Roman" panose="02020603050405020304" pitchFamily="18" charset="0"/>
              <a:cs typeface="Calibri" panose="020F0502020204030204" pitchFamily="34" charset="0"/>
            </a:endParaRPr>
          </a:p>
          <a:p>
            <a:pPr>
              <a:spcBef>
                <a:spcPct val="0"/>
              </a:spcBef>
              <a:buClrTx/>
              <a:buSzTx/>
              <a:buFontTx/>
              <a:buNone/>
            </a:pPr>
            <a:r>
              <a:rPr lang="en-US" altLang="el-GR" sz="1800"/>
              <a:t>## Close the connection with Cassandra</a:t>
            </a:r>
            <a:endParaRPr lang="el-GR" altLang="el-GR" sz="1800"/>
          </a:p>
          <a:p>
            <a:pPr>
              <a:spcBef>
                <a:spcPct val="0"/>
              </a:spcBef>
              <a:buClrTx/>
              <a:buSzTx/>
              <a:buFontTx/>
              <a:buNone/>
            </a:pPr>
            <a:r>
              <a:rPr lang="en-US" altLang="el-GR" sz="1800"/>
              <a:t>cluster.shutdown</a:t>
            </a:r>
            <a:r>
              <a:rPr lang="el-GR" altLang="el-GR" sz="1800"/>
              <a:t> </a:t>
            </a:r>
            <a:endParaRPr lang="el-GR" altLang="el-GR" sz="1800">
              <a:latin typeface="Times New Roman" panose="02020603050405020304" pitchFamily="18"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bject 2">
            <a:extLst>
              <a:ext uri="{FF2B5EF4-FFF2-40B4-BE49-F238E27FC236}">
                <a16:creationId xmlns:a16="http://schemas.microsoft.com/office/drawing/2014/main" id="{792C7174-A82F-4149-90CF-B32C26471D03}"/>
              </a:ext>
            </a:extLst>
          </p:cNvPr>
          <p:cNvSpPr txBox="1">
            <a:spLocks noChangeArrowheads="1"/>
          </p:cNvSpPr>
          <p:nvPr/>
        </p:nvSpPr>
        <p:spPr bwMode="auto">
          <a:xfrm>
            <a:off x="533400" y="442913"/>
            <a:ext cx="70866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250"/>
              </a:lnSpc>
              <a:spcBef>
                <a:spcPts val="475"/>
              </a:spcBef>
              <a:buClrTx/>
              <a:buSzTx/>
              <a:buFontTx/>
              <a:buNone/>
            </a:pPr>
            <a:r>
              <a:rPr lang="el-GR" altLang="el-GR" sz="3000">
                <a:latin typeface="Calibri" panose="020F0502020204030204" pitchFamily="34" charset="0"/>
                <a:cs typeface="Calibri" panose="020F0502020204030204" pitchFamily="34" charset="0"/>
              </a:rPr>
              <a:t>Ανάκτηση από αρχείο κειμένου</a:t>
            </a:r>
          </a:p>
        </p:txBody>
      </p:sp>
      <p:sp>
        <p:nvSpPr>
          <p:cNvPr id="21506" name="Ορθογώνιο 5">
            <a:extLst>
              <a:ext uri="{FF2B5EF4-FFF2-40B4-BE49-F238E27FC236}">
                <a16:creationId xmlns:a16="http://schemas.microsoft.com/office/drawing/2014/main" id="{66F55182-FB08-5446-A1B8-7001A48CBB16}"/>
              </a:ext>
            </a:extLst>
          </p:cNvPr>
          <p:cNvSpPr>
            <a:spLocks noChangeArrowheads="1"/>
          </p:cNvSpPr>
          <p:nvPr/>
        </p:nvSpPr>
        <p:spPr bwMode="auto">
          <a:xfrm>
            <a:off x="304800" y="1981200"/>
            <a:ext cx="8001000" cy="3694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solidFill>
                  <a:srgbClr val="204A87"/>
                </a:solidFill>
              </a:rPr>
              <a:t>import</a:t>
            </a:r>
            <a:r>
              <a:rPr lang="en-US" altLang="el-GR" sz="1800"/>
              <a:t> </a:t>
            </a:r>
            <a:r>
              <a:rPr lang="en-US" altLang="el-GR" sz="1800">
                <a:solidFill>
                  <a:srgbClr val="000000"/>
                </a:solidFill>
              </a:rPr>
              <a:t>csv</a:t>
            </a:r>
            <a:r>
              <a:rPr lang="en-US" altLang="el-GR" sz="1800"/>
              <a:t> </a:t>
            </a:r>
            <a:endParaRPr lang="el-GR" altLang="el-GR" sz="1800"/>
          </a:p>
          <a:p>
            <a:pPr>
              <a:spcBef>
                <a:spcPct val="0"/>
              </a:spcBef>
              <a:buClrTx/>
              <a:buSzTx/>
              <a:buFontTx/>
              <a:buNone/>
            </a:pPr>
            <a:endParaRPr lang="el-GR" altLang="el-GR" sz="1800">
              <a:solidFill>
                <a:srgbClr val="204A87"/>
              </a:solidFill>
            </a:endParaRPr>
          </a:p>
          <a:p>
            <a:pPr>
              <a:spcBef>
                <a:spcPct val="0"/>
              </a:spcBef>
              <a:buClrTx/>
              <a:buSzTx/>
              <a:buFontTx/>
              <a:buNone/>
            </a:pPr>
            <a:r>
              <a:rPr lang="en-US" altLang="el-GR" sz="1800">
                <a:solidFill>
                  <a:srgbClr val="204A87"/>
                </a:solidFill>
              </a:rPr>
              <a:t>with</a:t>
            </a:r>
            <a:r>
              <a:rPr lang="en-US" altLang="el-GR" sz="1800"/>
              <a:t> </a:t>
            </a:r>
            <a:r>
              <a:rPr lang="en-US" altLang="el-GR" sz="1800">
                <a:solidFill>
                  <a:srgbClr val="204A87"/>
                </a:solidFill>
              </a:rPr>
              <a:t>open</a:t>
            </a:r>
            <a:r>
              <a:rPr lang="en-US" altLang="el-GR" sz="1800">
                <a:solidFill>
                  <a:srgbClr val="000000"/>
                </a:solidFill>
              </a:rPr>
              <a:t>(</a:t>
            </a:r>
            <a:r>
              <a:rPr lang="en-US" altLang="el-GR" sz="1800">
                <a:solidFill>
                  <a:srgbClr val="4E9A06"/>
                </a:solidFill>
              </a:rPr>
              <a:t>'employee_birthday.txt'</a:t>
            </a:r>
            <a:r>
              <a:rPr lang="en-US" altLang="el-GR" sz="1800">
                <a:solidFill>
                  <a:srgbClr val="000000"/>
                </a:solidFill>
              </a:rPr>
              <a:t>,</a:t>
            </a:r>
            <a:r>
              <a:rPr lang="en-US" altLang="el-GR" sz="1800"/>
              <a:t> </a:t>
            </a:r>
            <a:r>
              <a:rPr lang="en-US" altLang="el-GR" sz="1800">
                <a:solidFill>
                  <a:srgbClr val="000000"/>
                </a:solidFill>
              </a:rPr>
              <a:t>mode</a:t>
            </a:r>
            <a:r>
              <a:rPr lang="en-US" altLang="el-GR" sz="1800">
                <a:solidFill>
                  <a:srgbClr val="CE5C00"/>
                </a:solidFill>
              </a:rPr>
              <a:t>=</a:t>
            </a:r>
            <a:r>
              <a:rPr lang="en-US" altLang="el-GR" sz="1800">
                <a:solidFill>
                  <a:srgbClr val="4E9A06"/>
                </a:solidFill>
              </a:rPr>
              <a:t>'r'</a:t>
            </a:r>
            <a:r>
              <a:rPr lang="en-US" altLang="el-GR" sz="1800">
                <a:solidFill>
                  <a:srgbClr val="000000"/>
                </a:solidFill>
              </a:rPr>
              <a:t>)</a:t>
            </a:r>
            <a:r>
              <a:rPr lang="en-US" altLang="el-GR" sz="1800"/>
              <a:t> </a:t>
            </a:r>
            <a:r>
              <a:rPr lang="en-US" altLang="el-GR" sz="1800">
                <a:solidFill>
                  <a:srgbClr val="204A87"/>
                </a:solidFill>
              </a:rPr>
              <a:t>as</a:t>
            </a:r>
            <a:r>
              <a:rPr lang="en-US" altLang="el-GR" sz="1800"/>
              <a:t> </a:t>
            </a:r>
            <a:r>
              <a:rPr lang="en-US" altLang="el-GR" sz="1800">
                <a:solidFill>
                  <a:srgbClr val="000000"/>
                </a:solidFill>
              </a:rPr>
              <a:t>csv_file:</a:t>
            </a:r>
            <a:r>
              <a:rPr lang="en-US" altLang="el-GR" sz="1800"/>
              <a:t> </a:t>
            </a:r>
            <a:endParaRPr lang="el-GR" altLang="el-GR" sz="1800"/>
          </a:p>
          <a:p>
            <a:pPr>
              <a:spcBef>
                <a:spcPct val="0"/>
              </a:spcBef>
              <a:buClrTx/>
              <a:buSzTx/>
              <a:buFontTx/>
              <a:buNone/>
            </a:pPr>
            <a:r>
              <a:rPr lang="el-GR" altLang="el-GR" sz="1800">
                <a:solidFill>
                  <a:srgbClr val="000000"/>
                </a:solidFill>
              </a:rPr>
              <a:t>	</a:t>
            </a:r>
            <a:r>
              <a:rPr lang="en-US" altLang="el-GR" sz="1800">
                <a:solidFill>
                  <a:srgbClr val="000000"/>
                </a:solidFill>
              </a:rPr>
              <a:t>csv_reader</a:t>
            </a:r>
            <a:r>
              <a:rPr lang="en-US" altLang="el-GR" sz="1800"/>
              <a:t> </a:t>
            </a:r>
            <a:r>
              <a:rPr lang="en-US" altLang="el-GR" sz="1800">
                <a:solidFill>
                  <a:srgbClr val="CE5C00"/>
                </a:solidFill>
              </a:rPr>
              <a:t>=</a:t>
            </a:r>
            <a:r>
              <a:rPr lang="en-US" altLang="el-GR" sz="1800"/>
              <a:t> </a:t>
            </a:r>
            <a:r>
              <a:rPr lang="en-US" altLang="el-GR" sz="1800">
                <a:solidFill>
                  <a:srgbClr val="000000"/>
                </a:solidFill>
              </a:rPr>
              <a:t>csv</a:t>
            </a:r>
            <a:r>
              <a:rPr lang="en-US" altLang="el-GR" sz="1800">
                <a:solidFill>
                  <a:srgbClr val="CE5C00"/>
                </a:solidFill>
              </a:rPr>
              <a:t>.</a:t>
            </a:r>
            <a:r>
              <a:rPr lang="en-US" altLang="el-GR" sz="1800">
                <a:solidFill>
                  <a:srgbClr val="000000"/>
                </a:solidFill>
              </a:rPr>
              <a:t>DictReader(csv_file)</a:t>
            </a:r>
            <a:endParaRPr lang="el-GR" altLang="el-GR" sz="1800">
              <a:solidFill>
                <a:srgbClr val="000000"/>
              </a:solidFill>
            </a:endParaRPr>
          </a:p>
          <a:p>
            <a:pPr>
              <a:spcBef>
                <a:spcPct val="0"/>
              </a:spcBef>
              <a:buClrTx/>
              <a:buSzTx/>
              <a:buFontTx/>
              <a:buNone/>
            </a:pPr>
            <a:r>
              <a:rPr lang="el-GR" altLang="el-GR" sz="1800"/>
              <a:t>	</a:t>
            </a:r>
            <a:r>
              <a:rPr lang="en-US" altLang="el-GR" sz="1800"/>
              <a:t> </a:t>
            </a:r>
            <a:r>
              <a:rPr lang="en-US" altLang="el-GR" sz="1800">
                <a:solidFill>
                  <a:srgbClr val="000000"/>
                </a:solidFill>
              </a:rPr>
              <a:t>line_count</a:t>
            </a:r>
            <a:r>
              <a:rPr lang="en-US" altLang="el-GR" sz="1800"/>
              <a:t> </a:t>
            </a:r>
            <a:r>
              <a:rPr lang="en-US" altLang="el-GR" sz="1800">
                <a:solidFill>
                  <a:srgbClr val="CE5C00"/>
                </a:solidFill>
              </a:rPr>
              <a:t>=</a:t>
            </a:r>
            <a:r>
              <a:rPr lang="en-US" altLang="el-GR" sz="1800"/>
              <a:t> </a:t>
            </a:r>
            <a:r>
              <a:rPr lang="en-US" altLang="el-GR" sz="1800">
                <a:solidFill>
                  <a:srgbClr val="0000CF"/>
                </a:solidFill>
              </a:rPr>
              <a:t>0</a:t>
            </a:r>
            <a:endParaRPr lang="el-GR" altLang="el-GR" sz="1800">
              <a:solidFill>
                <a:srgbClr val="0000CF"/>
              </a:solidFill>
            </a:endParaRPr>
          </a:p>
          <a:p>
            <a:pPr>
              <a:spcBef>
                <a:spcPct val="0"/>
              </a:spcBef>
              <a:buClrTx/>
              <a:buSzTx/>
              <a:buFontTx/>
              <a:buNone/>
            </a:pPr>
            <a:r>
              <a:rPr lang="el-GR" altLang="el-GR" sz="1800"/>
              <a:t>	</a:t>
            </a:r>
            <a:r>
              <a:rPr lang="en-US" altLang="el-GR" sz="1800"/>
              <a:t> </a:t>
            </a:r>
            <a:r>
              <a:rPr lang="en-US" altLang="el-GR" sz="1800">
                <a:solidFill>
                  <a:srgbClr val="204A87"/>
                </a:solidFill>
              </a:rPr>
              <a:t>for</a:t>
            </a:r>
            <a:r>
              <a:rPr lang="en-US" altLang="el-GR" sz="1800"/>
              <a:t> </a:t>
            </a:r>
            <a:r>
              <a:rPr lang="en-US" altLang="el-GR" sz="1800">
                <a:solidFill>
                  <a:srgbClr val="000000"/>
                </a:solidFill>
              </a:rPr>
              <a:t>row</a:t>
            </a:r>
            <a:r>
              <a:rPr lang="en-US" altLang="el-GR" sz="1800"/>
              <a:t> </a:t>
            </a:r>
            <a:r>
              <a:rPr lang="en-US" altLang="el-GR" sz="1800">
                <a:solidFill>
                  <a:srgbClr val="204A87"/>
                </a:solidFill>
              </a:rPr>
              <a:t>in</a:t>
            </a:r>
            <a:r>
              <a:rPr lang="en-US" altLang="el-GR" sz="1800"/>
              <a:t> </a:t>
            </a:r>
            <a:r>
              <a:rPr lang="en-US" altLang="el-GR" sz="1800">
                <a:solidFill>
                  <a:srgbClr val="000000"/>
                </a:solidFill>
              </a:rPr>
              <a:t>csv_reader:</a:t>
            </a:r>
            <a:endParaRPr lang="el-GR" altLang="el-GR" sz="1800">
              <a:solidFill>
                <a:srgbClr val="000000"/>
              </a:solidFill>
            </a:endParaRPr>
          </a:p>
          <a:p>
            <a:pPr>
              <a:spcBef>
                <a:spcPct val="0"/>
              </a:spcBef>
              <a:buClrTx/>
              <a:buSzTx/>
              <a:buFontTx/>
              <a:buNone/>
            </a:pPr>
            <a:r>
              <a:rPr lang="en-US" altLang="el-GR" sz="1800"/>
              <a:t> </a:t>
            </a:r>
            <a:r>
              <a:rPr lang="el-GR" altLang="el-GR" sz="1800"/>
              <a:t>		</a:t>
            </a:r>
            <a:r>
              <a:rPr lang="en-US" altLang="el-GR" sz="1800">
                <a:solidFill>
                  <a:srgbClr val="204A87"/>
                </a:solidFill>
              </a:rPr>
              <a:t>if</a:t>
            </a:r>
            <a:r>
              <a:rPr lang="en-US" altLang="el-GR" sz="1800"/>
              <a:t> </a:t>
            </a:r>
            <a:r>
              <a:rPr lang="en-US" altLang="el-GR" sz="1800">
                <a:solidFill>
                  <a:srgbClr val="000000"/>
                </a:solidFill>
              </a:rPr>
              <a:t>line_count</a:t>
            </a:r>
            <a:r>
              <a:rPr lang="en-US" altLang="el-GR" sz="1800"/>
              <a:t> </a:t>
            </a:r>
            <a:r>
              <a:rPr lang="en-US" altLang="el-GR" sz="1800">
                <a:solidFill>
                  <a:srgbClr val="CE5C00"/>
                </a:solidFill>
              </a:rPr>
              <a:t>==</a:t>
            </a:r>
            <a:r>
              <a:rPr lang="en-US" altLang="el-GR" sz="1800"/>
              <a:t> </a:t>
            </a:r>
            <a:r>
              <a:rPr lang="en-US" altLang="el-GR" sz="1800">
                <a:solidFill>
                  <a:srgbClr val="0000CF"/>
                </a:solidFill>
              </a:rPr>
              <a:t>0</a:t>
            </a:r>
            <a:r>
              <a:rPr lang="en-US" altLang="el-GR" sz="1800">
                <a:solidFill>
                  <a:srgbClr val="000000"/>
                </a:solidFill>
              </a:rPr>
              <a:t>:</a:t>
            </a:r>
            <a:endParaRPr lang="el-GR" altLang="el-GR" sz="1800">
              <a:solidFill>
                <a:srgbClr val="000000"/>
              </a:solidFill>
            </a:endParaRPr>
          </a:p>
          <a:p>
            <a:pPr>
              <a:spcBef>
                <a:spcPct val="0"/>
              </a:spcBef>
              <a:buClrTx/>
              <a:buSzTx/>
              <a:buFontTx/>
              <a:buNone/>
            </a:pPr>
            <a:r>
              <a:rPr lang="en-US" altLang="el-GR" sz="1800"/>
              <a:t> </a:t>
            </a:r>
            <a:r>
              <a:rPr lang="el-GR" altLang="el-GR" sz="1800"/>
              <a:t>			</a:t>
            </a:r>
            <a:r>
              <a:rPr lang="en-US" altLang="el-GR" sz="1800">
                <a:solidFill>
                  <a:srgbClr val="204A87"/>
                </a:solidFill>
              </a:rPr>
              <a:t>print</a:t>
            </a:r>
            <a:r>
              <a:rPr lang="en-US" altLang="el-GR" sz="1800">
                <a:solidFill>
                  <a:srgbClr val="000000"/>
                </a:solidFill>
              </a:rPr>
              <a:t>(f</a:t>
            </a:r>
            <a:r>
              <a:rPr lang="en-US" altLang="el-GR" sz="1800">
                <a:solidFill>
                  <a:srgbClr val="4E9A06"/>
                </a:solidFill>
              </a:rPr>
              <a:t>'Column names are {", ".join(row)}’</a:t>
            </a:r>
            <a:r>
              <a:rPr lang="en-US" altLang="el-GR" sz="1800">
                <a:solidFill>
                  <a:srgbClr val="000000"/>
                </a:solidFill>
              </a:rPr>
              <a:t>)</a:t>
            </a:r>
            <a:r>
              <a:rPr lang="en-US" altLang="el-GR" sz="1800"/>
              <a:t> </a:t>
            </a:r>
            <a:endParaRPr lang="el-GR" altLang="el-GR" sz="1800"/>
          </a:p>
          <a:p>
            <a:pPr>
              <a:spcBef>
                <a:spcPct val="0"/>
              </a:spcBef>
              <a:buClrTx/>
              <a:buSzTx/>
              <a:buFontTx/>
              <a:buNone/>
            </a:pPr>
            <a:r>
              <a:rPr lang="el-GR" altLang="el-GR" sz="1800">
                <a:solidFill>
                  <a:srgbClr val="000000"/>
                </a:solidFill>
              </a:rPr>
              <a:t>			</a:t>
            </a:r>
            <a:r>
              <a:rPr lang="en-US" altLang="el-GR" sz="1800">
                <a:solidFill>
                  <a:srgbClr val="000000"/>
                </a:solidFill>
              </a:rPr>
              <a:t>line_count</a:t>
            </a:r>
            <a:r>
              <a:rPr lang="en-US" altLang="el-GR" sz="1800"/>
              <a:t> </a:t>
            </a:r>
            <a:r>
              <a:rPr lang="en-US" altLang="el-GR" sz="1800">
                <a:solidFill>
                  <a:srgbClr val="CE5C00"/>
                </a:solidFill>
              </a:rPr>
              <a:t>+=</a:t>
            </a:r>
            <a:r>
              <a:rPr lang="en-US" altLang="el-GR" sz="1800"/>
              <a:t> </a:t>
            </a:r>
            <a:r>
              <a:rPr lang="en-US" altLang="el-GR" sz="1800">
                <a:solidFill>
                  <a:srgbClr val="0000CF"/>
                </a:solidFill>
              </a:rPr>
              <a:t>1</a:t>
            </a:r>
            <a:r>
              <a:rPr lang="en-US" altLang="el-GR" sz="1800"/>
              <a:t> </a:t>
            </a:r>
            <a:endParaRPr lang="el-GR" altLang="el-GR" sz="1800"/>
          </a:p>
          <a:p>
            <a:pPr>
              <a:spcBef>
                <a:spcPct val="0"/>
              </a:spcBef>
              <a:buClrTx/>
              <a:buSzTx/>
              <a:buFontTx/>
              <a:buNone/>
            </a:pPr>
            <a:r>
              <a:rPr lang="el-GR" altLang="el-GR" sz="1800">
                <a:solidFill>
                  <a:srgbClr val="204A87"/>
                </a:solidFill>
              </a:rPr>
              <a:t>		</a:t>
            </a:r>
            <a:r>
              <a:rPr lang="en-US" altLang="el-GR" sz="1800">
                <a:solidFill>
                  <a:srgbClr val="204A87"/>
                </a:solidFill>
              </a:rPr>
              <a:t>print</a:t>
            </a:r>
            <a:r>
              <a:rPr lang="en-US" altLang="el-GR" sz="1800">
                <a:solidFill>
                  <a:srgbClr val="000000"/>
                </a:solidFill>
              </a:rPr>
              <a:t>(f</a:t>
            </a:r>
            <a:r>
              <a:rPr lang="en-US" altLang="el-GR" sz="1800">
                <a:solidFill>
                  <a:srgbClr val="4E9A06"/>
                </a:solidFill>
              </a:rPr>
              <a:t>'\t</a:t>
            </a:r>
            <a:r>
              <a:rPr lang="en-US" altLang="el-GR" sz="1800">
                <a:solidFill>
                  <a:srgbClr val="1B6700"/>
                </a:solidFill>
              </a:rPr>
              <a:t>{row["name"]}</a:t>
            </a:r>
            <a:r>
              <a:rPr lang="en-US" altLang="el-GR" sz="1800">
                <a:solidFill>
                  <a:srgbClr val="4E9A06"/>
                </a:solidFill>
              </a:rPr>
              <a:t> works in the </a:t>
            </a:r>
            <a:r>
              <a:rPr lang="en-US" altLang="el-GR" sz="1800">
                <a:solidFill>
                  <a:srgbClr val="1B6700"/>
                </a:solidFill>
              </a:rPr>
              <a:t>{row["department"]}</a:t>
            </a:r>
            <a:r>
              <a:rPr lang="en-US" altLang="el-GR" sz="1800">
                <a:solidFill>
                  <a:srgbClr val="4E9A06"/>
                </a:solidFill>
              </a:rPr>
              <a:t> department, and was born in </a:t>
            </a:r>
            <a:r>
              <a:rPr lang="en-US" altLang="el-GR" sz="1800">
                <a:solidFill>
                  <a:srgbClr val="1B6700"/>
                </a:solidFill>
              </a:rPr>
              <a:t>{row["birthday month"]}</a:t>
            </a:r>
            <a:r>
              <a:rPr lang="en-US" altLang="el-GR" sz="1800">
                <a:solidFill>
                  <a:srgbClr val="4E9A06"/>
                </a:solidFill>
              </a:rPr>
              <a:t>.’</a:t>
            </a:r>
            <a:r>
              <a:rPr lang="en-US" altLang="el-GR" sz="1800">
                <a:solidFill>
                  <a:srgbClr val="000000"/>
                </a:solidFill>
              </a:rPr>
              <a:t>)</a:t>
            </a:r>
            <a:endParaRPr lang="el-GR" altLang="el-GR" sz="1800">
              <a:solidFill>
                <a:srgbClr val="000000"/>
              </a:solidFill>
            </a:endParaRPr>
          </a:p>
          <a:p>
            <a:pPr>
              <a:spcBef>
                <a:spcPct val="0"/>
              </a:spcBef>
              <a:buClrTx/>
              <a:buSzTx/>
              <a:buFontTx/>
              <a:buNone/>
            </a:pPr>
            <a:r>
              <a:rPr lang="el-GR" altLang="el-GR" sz="1800"/>
              <a:t>		</a:t>
            </a:r>
            <a:r>
              <a:rPr lang="en-US" altLang="el-GR" sz="1800"/>
              <a:t> </a:t>
            </a:r>
            <a:r>
              <a:rPr lang="en-US" altLang="el-GR" sz="1800">
                <a:solidFill>
                  <a:srgbClr val="000000"/>
                </a:solidFill>
              </a:rPr>
              <a:t>line_count</a:t>
            </a:r>
            <a:r>
              <a:rPr lang="en-US" altLang="el-GR" sz="1800"/>
              <a:t> </a:t>
            </a:r>
            <a:r>
              <a:rPr lang="en-US" altLang="el-GR" sz="1800">
                <a:solidFill>
                  <a:srgbClr val="CE5C00"/>
                </a:solidFill>
              </a:rPr>
              <a:t>+=</a:t>
            </a:r>
            <a:r>
              <a:rPr lang="en-US" altLang="el-GR" sz="1800"/>
              <a:t> </a:t>
            </a:r>
            <a:r>
              <a:rPr lang="en-US" altLang="el-GR" sz="1800">
                <a:solidFill>
                  <a:srgbClr val="0000CF"/>
                </a:solidFill>
              </a:rPr>
              <a:t>1</a:t>
            </a:r>
            <a:r>
              <a:rPr lang="en-US" altLang="el-GR" sz="1800"/>
              <a:t> </a:t>
            </a:r>
            <a:endParaRPr lang="el-GR" altLang="el-GR" sz="1800"/>
          </a:p>
          <a:p>
            <a:pPr>
              <a:spcBef>
                <a:spcPct val="0"/>
              </a:spcBef>
              <a:buClrTx/>
              <a:buSzTx/>
              <a:buFontTx/>
              <a:buNone/>
            </a:pPr>
            <a:r>
              <a:rPr lang="el-GR" altLang="el-GR" sz="1800">
                <a:solidFill>
                  <a:srgbClr val="204A87"/>
                </a:solidFill>
              </a:rPr>
              <a:t>	</a:t>
            </a:r>
            <a:r>
              <a:rPr lang="en-US" altLang="el-GR" sz="1800">
                <a:solidFill>
                  <a:srgbClr val="204A87"/>
                </a:solidFill>
              </a:rPr>
              <a:t>print</a:t>
            </a:r>
            <a:r>
              <a:rPr lang="en-US" altLang="el-GR" sz="1800">
                <a:solidFill>
                  <a:srgbClr val="000000"/>
                </a:solidFill>
              </a:rPr>
              <a:t>(f</a:t>
            </a:r>
            <a:r>
              <a:rPr lang="en-US" altLang="el-GR" sz="1800">
                <a:solidFill>
                  <a:srgbClr val="4E9A06"/>
                </a:solidFill>
              </a:rPr>
              <a:t>'Processed </a:t>
            </a:r>
            <a:r>
              <a:rPr lang="en-US" altLang="el-GR" sz="1800">
                <a:solidFill>
                  <a:srgbClr val="1B6700"/>
                </a:solidFill>
              </a:rPr>
              <a:t>{line_count}</a:t>
            </a:r>
            <a:r>
              <a:rPr lang="en-US" altLang="el-GR" sz="1800">
                <a:solidFill>
                  <a:srgbClr val="4E9A06"/>
                </a:solidFill>
              </a:rPr>
              <a:t> lines.'</a:t>
            </a:r>
            <a:r>
              <a:rPr lang="en-US" altLang="el-GR" sz="1800">
                <a:solidFill>
                  <a:srgbClr val="000000"/>
                </a:solidFill>
              </a:rPr>
              <a:t>)</a:t>
            </a:r>
            <a:endParaRPr lang="el-GR" altLang="el-GR" sz="1800"/>
          </a:p>
        </p:txBody>
      </p:sp>
      <p:sp>
        <p:nvSpPr>
          <p:cNvPr id="21507" name="Ορθογώνιο 6">
            <a:extLst>
              <a:ext uri="{FF2B5EF4-FFF2-40B4-BE49-F238E27FC236}">
                <a16:creationId xmlns:a16="http://schemas.microsoft.com/office/drawing/2014/main" id="{0F0CB841-6F0E-774D-8724-EDE2151BA15E}"/>
              </a:ext>
            </a:extLst>
          </p:cNvPr>
          <p:cNvSpPr>
            <a:spLocks noChangeArrowheads="1"/>
          </p:cNvSpPr>
          <p:nvPr/>
        </p:nvSpPr>
        <p:spPr bwMode="auto">
          <a:xfrm>
            <a:off x="838200" y="981075"/>
            <a:ext cx="45720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t>name,department,birthday month </a:t>
            </a:r>
          </a:p>
          <a:p>
            <a:pPr>
              <a:spcBef>
                <a:spcPct val="0"/>
              </a:spcBef>
              <a:buClrTx/>
              <a:buSzTx/>
              <a:buFontTx/>
              <a:buNone/>
            </a:pPr>
            <a:r>
              <a:rPr lang="en-US" altLang="el-GR" sz="1800"/>
              <a:t>John Smith,Accounting,November </a:t>
            </a:r>
          </a:p>
          <a:p>
            <a:pPr>
              <a:spcBef>
                <a:spcPct val="0"/>
              </a:spcBef>
              <a:buClrTx/>
              <a:buSzTx/>
              <a:buFontTx/>
              <a:buNone/>
            </a:pPr>
            <a:r>
              <a:rPr lang="en-US" altLang="el-GR" sz="1800"/>
              <a:t>Erica Meyers,IT,March</a:t>
            </a:r>
            <a:endParaRPr lang="el-GR" altLang="el-GR" sz="1800"/>
          </a:p>
        </p:txBody>
      </p:sp>
      <p:sp>
        <p:nvSpPr>
          <p:cNvPr id="21508" name="Ορθογώνιο 7">
            <a:extLst>
              <a:ext uri="{FF2B5EF4-FFF2-40B4-BE49-F238E27FC236}">
                <a16:creationId xmlns:a16="http://schemas.microsoft.com/office/drawing/2014/main" id="{C2DAE44C-3400-404B-B253-3969E17008AA}"/>
              </a:ext>
            </a:extLst>
          </p:cNvPr>
          <p:cNvSpPr>
            <a:spLocks noChangeArrowheads="1"/>
          </p:cNvSpPr>
          <p:nvPr/>
        </p:nvSpPr>
        <p:spPr bwMode="auto">
          <a:xfrm>
            <a:off x="180975" y="1298575"/>
            <a:ext cx="962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t>CSV</a:t>
            </a:r>
            <a:endParaRPr lang="el-GR" altLang="el-GR" sz="1800"/>
          </a:p>
        </p:txBody>
      </p:sp>
      <p:sp>
        <p:nvSpPr>
          <p:cNvPr id="21509" name="Ορθογώνιο 8">
            <a:extLst>
              <a:ext uri="{FF2B5EF4-FFF2-40B4-BE49-F238E27FC236}">
                <a16:creationId xmlns:a16="http://schemas.microsoft.com/office/drawing/2014/main" id="{AE828C7B-A156-6243-A418-0C411C9D012A}"/>
              </a:ext>
            </a:extLst>
          </p:cNvPr>
          <p:cNvSpPr>
            <a:spLocks noChangeArrowheads="1"/>
          </p:cNvSpPr>
          <p:nvPr/>
        </p:nvSpPr>
        <p:spPr bwMode="auto">
          <a:xfrm>
            <a:off x="533400" y="5675313"/>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solidFill>
                  <a:srgbClr val="6C757D"/>
                </a:solidFill>
              </a:rPr>
              <a:t>Column names are name, department, birthday month</a:t>
            </a:r>
            <a:r>
              <a:rPr lang="en-US" altLang="el-GR" sz="1800"/>
              <a:t> </a:t>
            </a:r>
          </a:p>
          <a:p>
            <a:pPr>
              <a:spcBef>
                <a:spcPct val="0"/>
              </a:spcBef>
              <a:buClrTx/>
              <a:buSzTx/>
              <a:buFontTx/>
              <a:buNone/>
            </a:pPr>
            <a:r>
              <a:rPr lang="en-US" altLang="el-GR" sz="1800">
                <a:solidFill>
                  <a:srgbClr val="6C757D"/>
                </a:solidFill>
              </a:rPr>
              <a:t>John Smith works in the Accounting department, and was born in November.</a:t>
            </a:r>
            <a:r>
              <a:rPr lang="en-US" altLang="el-GR" sz="1800"/>
              <a:t> </a:t>
            </a:r>
            <a:r>
              <a:rPr lang="en-US" altLang="el-GR" sz="1800">
                <a:solidFill>
                  <a:srgbClr val="6C757D"/>
                </a:solidFill>
              </a:rPr>
              <a:t>Erica Meyers works in the IT department, and was born in March.</a:t>
            </a:r>
            <a:r>
              <a:rPr lang="en-US" altLang="el-GR" sz="1800"/>
              <a:t> </a:t>
            </a:r>
          </a:p>
          <a:p>
            <a:pPr>
              <a:spcBef>
                <a:spcPct val="0"/>
              </a:spcBef>
              <a:buClrTx/>
              <a:buSzTx/>
              <a:buFontTx/>
              <a:buNone/>
            </a:pPr>
            <a:r>
              <a:rPr lang="en-US" altLang="el-GR" sz="1800">
                <a:solidFill>
                  <a:srgbClr val="6C757D"/>
                </a:solidFill>
              </a:rPr>
              <a:t>Processed 3 lines.</a:t>
            </a:r>
            <a:endParaRPr lang="el-GR" altLang="el-G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bject 2">
            <a:extLst>
              <a:ext uri="{FF2B5EF4-FFF2-40B4-BE49-F238E27FC236}">
                <a16:creationId xmlns:a16="http://schemas.microsoft.com/office/drawing/2014/main" id="{57BECA9E-4CBA-2D40-BAF0-619F73111D4D}"/>
              </a:ext>
            </a:extLst>
          </p:cNvPr>
          <p:cNvSpPr txBox="1">
            <a:spLocks noChangeArrowheads="1"/>
          </p:cNvSpPr>
          <p:nvPr/>
        </p:nvSpPr>
        <p:spPr bwMode="auto">
          <a:xfrm>
            <a:off x="609600" y="609600"/>
            <a:ext cx="76946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nSpc>
                <a:spcPts val="3250"/>
              </a:lnSpc>
              <a:spcBef>
                <a:spcPts val="475"/>
              </a:spcBef>
              <a:buClrTx/>
              <a:buSzTx/>
              <a:buFontTx/>
              <a:buNone/>
            </a:pPr>
            <a:r>
              <a:rPr lang="el-GR" altLang="el-GR" sz="3000">
                <a:latin typeface="Calibri" panose="020F0502020204030204" pitchFamily="34" charset="0"/>
                <a:cs typeface="Calibri" panose="020F0502020204030204" pitchFamily="34" charset="0"/>
              </a:rPr>
              <a:t>Εγγραφή σε αρχείο κειμένου</a:t>
            </a:r>
          </a:p>
        </p:txBody>
      </p:sp>
      <p:sp>
        <p:nvSpPr>
          <p:cNvPr id="23554" name="Ορθογώνιο 5">
            <a:extLst>
              <a:ext uri="{FF2B5EF4-FFF2-40B4-BE49-F238E27FC236}">
                <a16:creationId xmlns:a16="http://schemas.microsoft.com/office/drawing/2014/main" id="{AD36FC46-CF8D-6F49-8CA6-1F54F4C52C86}"/>
              </a:ext>
            </a:extLst>
          </p:cNvPr>
          <p:cNvSpPr>
            <a:spLocks noChangeArrowheads="1"/>
          </p:cNvSpPr>
          <p:nvPr/>
        </p:nvSpPr>
        <p:spPr bwMode="auto">
          <a:xfrm>
            <a:off x="433388" y="2286000"/>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solidFill>
                  <a:srgbClr val="204A87"/>
                </a:solidFill>
              </a:rPr>
              <a:t>import</a:t>
            </a:r>
            <a:r>
              <a:rPr lang="en-US" altLang="el-GR" sz="1800"/>
              <a:t> </a:t>
            </a:r>
            <a:r>
              <a:rPr lang="en-US" altLang="el-GR" sz="1800">
                <a:solidFill>
                  <a:srgbClr val="000000"/>
                </a:solidFill>
              </a:rPr>
              <a:t>csv</a:t>
            </a:r>
            <a:r>
              <a:rPr lang="en-US" altLang="el-GR" sz="1800"/>
              <a:t> </a:t>
            </a:r>
          </a:p>
          <a:p>
            <a:pPr>
              <a:spcBef>
                <a:spcPct val="0"/>
              </a:spcBef>
              <a:buClrTx/>
              <a:buSzTx/>
              <a:buFontTx/>
              <a:buNone/>
            </a:pPr>
            <a:endParaRPr lang="en-US" altLang="el-GR" sz="1800"/>
          </a:p>
          <a:p>
            <a:pPr>
              <a:spcBef>
                <a:spcPct val="0"/>
              </a:spcBef>
              <a:buClrTx/>
              <a:buSzTx/>
              <a:buFontTx/>
              <a:buNone/>
            </a:pPr>
            <a:r>
              <a:rPr lang="en-US" altLang="el-GR" sz="1800">
                <a:solidFill>
                  <a:srgbClr val="204A87"/>
                </a:solidFill>
              </a:rPr>
              <a:t>with</a:t>
            </a:r>
            <a:r>
              <a:rPr lang="en-US" altLang="el-GR" sz="1800"/>
              <a:t> </a:t>
            </a:r>
            <a:r>
              <a:rPr lang="en-US" altLang="el-GR" sz="1800">
                <a:solidFill>
                  <a:srgbClr val="204A87"/>
                </a:solidFill>
              </a:rPr>
              <a:t>open</a:t>
            </a:r>
            <a:r>
              <a:rPr lang="en-US" altLang="el-GR" sz="1800">
                <a:solidFill>
                  <a:srgbClr val="000000"/>
                </a:solidFill>
              </a:rPr>
              <a:t>(</a:t>
            </a:r>
            <a:r>
              <a:rPr lang="en-US" altLang="el-GR" sz="1800">
                <a:solidFill>
                  <a:srgbClr val="4E9A06"/>
                </a:solidFill>
              </a:rPr>
              <a:t>'employee_file.csv'</a:t>
            </a:r>
            <a:r>
              <a:rPr lang="en-US" altLang="el-GR" sz="1800">
                <a:solidFill>
                  <a:srgbClr val="000000"/>
                </a:solidFill>
              </a:rPr>
              <a:t>,</a:t>
            </a:r>
            <a:r>
              <a:rPr lang="en-US" altLang="el-GR" sz="1800"/>
              <a:t> </a:t>
            </a:r>
            <a:r>
              <a:rPr lang="en-US" altLang="el-GR" sz="1800">
                <a:solidFill>
                  <a:srgbClr val="000000"/>
                </a:solidFill>
              </a:rPr>
              <a:t>mode</a:t>
            </a:r>
            <a:r>
              <a:rPr lang="en-US" altLang="el-GR" sz="1800">
                <a:solidFill>
                  <a:srgbClr val="CE5C00"/>
                </a:solidFill>
              </a:rPr>
              <a:t>=</a:t>
            </a:r>
            <a:r>
              <a:rPr lang="en-US" altLang="el-GR" sz="1800">
                <a:solidFill>
                  <a:srgbClr val="4E9A06"/>
                </a:solidFill>
              </a:rPr>
              <a:t>'w'</a:t>
            </a:r>
            <a:r>
              <a:rPr lang="en-US" altLang="el-GR" sz="1800">
                <a:solidFill>
                  <a:srgbClr val="000000"/>
                </a:solidFill>
              </a:rPr>
              <a:t>)</a:t>
            </a:r>
            <a:r>
              <a:rPr lang="en-US" altLang="el-GR" sz="1800"/>
              <a:t> </a:t>
            </a:r>
            <a:r>
              <a:rPr lang="en-US" altLang="el-GR" sz="1800">
                <a:solidFill>
                  <a:srgbClr val="204A87"/>
                </a:solidFill>
              </a:rPr>
              <a:t>as</a:t>
            </a:r>
            <a:r>
              <a:rPr lang="en-US" altLang="el-GR" sz="1800"/>
              <a:t> </a:t>
            </a:r>
            <a:r>
              <a:rPr lang="en-US" altLang="el-GR" sz="1800">
                <a:solidFill>
                  <a:srgbClr val="000000"/>
                </a:solidFill>
              </a:rPr>
              <a:t>employee_file:</a:t>
            </a:r>
            <a:r>
              <a:rPr lang="en-US" altLang="el-GR" sz="1800"/>
              <a:t> </a:t>
            </a:r>
          </a:p>
          <a:p>
            <a:pPr>
              <a:spcBef>
                <a:spcPct val="0"/>
              </a:spcBef>
              <a:buClrTx/>
              <a:buSzTx/>
              <a:buFontTx/>
              <a:buNone/>
            </a:pPr>
            <a:r>
              <a:rPr lang="en-US" altLang="el-GR" sz="1800">
                <a:solidFill>
                  <a:srgbClr val="000000"/>
                </a:solidFill>
              </a:rPr>
              <a:t>employee_writer</a:t>
            </a:r>
            <a:r>
              <a:rPr lang="en-US" altLang="el-GR" sz="1800"/>
              <a:t> </a:t>
            </a:r>
            <a:r>
              <a:rPr lang="en-US" altLang="el-GR" sz="1800">
                <a:solidFill>
                  <a:srgbClr val="CE5C00"/>
                </a:solidFill>
              </a:rPr>
              <a:t>=</a:t>
            </a:r>
            <a:r>
              <a:rPr lang="en-US" altLang="el-GR" sz="1800"/>
              <a:t> </a:t>
            </a:r>
            <a:r>
              <a:rPr lang="en-US" altLang="el-GR" sz="1800">
                <a:solidFill>
                  <a:srgbClr val="000000"/>
                </a:solidFill>
              </a:rPr>
              <a:t>csv</a:t>
            </a:r>
            <a:r>
              <a:rPr lang="en-US" altLang="el-GR" sz="1800">
                <a:solidFill>
                  <a:srgbClr val="CE5C00"/>
                </a:solidFill>
              </a:rPr>
              <a:t>.</a:t>
            </a:r>
            <a:r>
              <a:rPr lang="en-US" altLang="el-GR" sz="1800">
                <a:solidFill>
                  <a:srgbClr val="000000"/>
                </a:solidFill>
              </a:rPr>
              <a:t>writer(employee_file,</a:t>
            </a:r>
            <a:r>
              <a:rPr lang="en-US" altLang="el-GR" sz="1800"/>
              <a:t> </a:t>
            </a:r>
            <a:r>
              <a:rPr lang="en-US" altLang="el-GR" sz="1800">
                <a:solidFill>
                  <a:srgbClr val="000000"/>
                </a:solidFill>
              </a:rPr>
              <a:t>delimiter</a:t>
            </a:r>
            <a:r>
              <a:rPr lang="en-US" altLang="el-GR" sz="1800">
                <a:solidFill>
                  <a:srgbClr val="CE5C00"/>
                </a:solidFill>
              </a:rPr>
              <a:t>=</a:t>
            </a:r>
            <a:r>
              <a:rPr lang="en-US" altLang="el-GR" sz="1800">
                <a:solidFill>
                  <a:srgbClr val="4E9A06"/>
                </a:solidFill>
              </a:rPr>
              <a:t>','</a:t>
            </a:r>
            <a:r>
              <a:rPr lang="en-US" altLang="el-GR" sz="1800">
                <a:solidFill>
                  <a:srgbClr val="000000"/>
                </a:solidFill>
              </a:rPr>
              <a:t>,</a:t>
            </a:r>
            <a:r>
              <a:rPr lang="en-US" altLang="el-GR" sz="1800"/>
              <a:t> </a:t>
            </a:r>
            <a:r>
              <a:rPr lang="en-US" altLang="el-GR" sz="1800">
                <a:solidFill>
                  <a:srgbClr val="000000"/>
                </a:solidFill>
              </a:rPr>
              <a:t>quotechar</a:t>
            </a:r>
            <a:r>
              <a:rPr lang="en-US" altLang="el-GR" sz="1800">
                <a:solidFill>
                  <a:srgbClr val="CE5C00"/>
                </a:solidFill>
              </a:rPr>
              <a:t>=</a:t>
            </a:r>
            <a:r>
              <a:rPr lang="en-US" altLang="el-GR" sz="1800">
                <a:solidFill>
                  <a:srgbClr val="4E9A06"/>
                </a:solidFill>
              </a:rPr>
              <a:t>'"'</a:t>
            </a:r>
            <a:r>
              <a:rPr lang="en-US" altLang="el-GR" sz="1800">
                <a:solidFill>
                  <a:srgbClr val="000000"/>
                </a:solidFill>
              </a:rPr>
              <a:t>,</a:t>
            </a:r>
            <a:r>
              <a:rPr lang="en-US" altLang="el-GR" sz="1800"/>
              <a:t> </a:t>
            </a:r>
            <a:r>
              <a:rPr lang="en-US" altLang="el-GR" sz="1800">
                <a:solidFill>
                  <a:srgbClr val="000000"/>
                </a:solidFill>
              </a:rPr>
              <a:t>quoting</a:t>
            </a:r>
            <a:r>
              <a:rPr lang="en-US" altLang="el-GR" sz="1800">
                <a:solidFill>
                  <a:srgbClr val="CE5C00"/>
                </a:solidFill>
              </a:rPr>
              <a:t>=</a:t>
            </a:r>
            <a:r>
              <a:rPr lang="en-US" altLang="el-GR" sz="1800">
                <a:solidFill>
                  <a:srgbClr val="000000"/>
                </a:solidFill>
              </a:rPr>
              <a:t>csv</a:t>
            </a:r>
            <a:r>
              <a:rPr lang="en-US" altLang="el-GR" sz="1800">
                <a:solidFill>
                  <a:srgbClr val="CE5C00"/>
                </a:solidFill>
              </a:rPr>
              <a:t>.</a:t>
            </a:r>
            <a:r>
              <a:rPr lang="en-US" altLang="el-GR" sz="1800">
                <a:solidFill>
                  <a:srgbClr val="000000"/>
                </a:solidFill>
              </a:rPr>
              <a:t>QUOTE_MINIMAL)</a:t>
            </a:r>
          </a:p>
          <a:p>
            <a:pPr>
              <a:spcBef>
                <a:spcPct val="0"/>
              </a:spcBef>
              <a:buClrTx/>
              <a:buSzTx/>
              <a:buFontTx/>
              <a:buNone/>
            </a:pPr>
            <a:endParaRPr lang="en-US" altLang="el-GR" sz="1800">
              <a:solidFill>
                <a:srgbClr val="000000"/>
              </a:solidFill>
            </a:endParaRPr>
          </a:p>
          <a:p>
            <a:pPr>
              <a:spcBef>
                <a:spcPct val="0"/>
              </a:spcBef>
              <a:buClrTx/>
              <a:buSzTx/>
              <a:buFontTx/>
              <a:buNone/>
            </a:pPr>
            <a:r>
              <a:rPr lang="en-US" altLang="el-GR" sz="1800">
                <a:solidFill>
                  <a:srgbClr val="000000"/>
                </a:solidFill>
              </a:rPr>
              <a:t>employee_writer</a:t>
            </a:r>
            <a:r>
              <a:rPr lang="en-US" altLang="el-GR" sz="1800">
                <a:solidFill>
                  <a:srgbClr val="CE5C00"/>
                </a:solidFill>
              </a:rPr>
              <a:t>.</a:t>
            </a:r>
            <a:r>
              <a:rPr lang="en-US" altLang="el-GR" sz="1800">
                <a:solidFill>
                  <a:srgbClr val="000000"/>
                </a:solidFill>
              </a:rPr>
              <a:t>writerow([</a:t>
            </a:r>
            <a:r>
              <a:rPr lang="en-US" altLang="el-GR" sz="1800">
                <a:solidFill>
                  <a:srgbClr val="4E9A06"/>
                </a:solidFill>
              </a:rPr>
              <a:t>'John Smith'</a:t>
            </a:r>
            <a:r>
              <a:rPr lang="en-US" altLang="el-GR" sz="1800">
                <a:solidFill>
                  <a:srgbClr val="000000"/>
                </a:solidFill>
              </a:rPr>
              <a:t>,</a:t>
            </a:r>
            <a:r>
              <a:rPr lang="en-US" altLang="el-GR" sz="1800"/>
              <a:t> </a:t>
            </a:r>
            <a:r>
              <a:rPr lang="en-US" altLang="el-GR" sz="1800">
                <a:solidFill>
                  <a:srgbClr val="4E9A06"/>
                </a:solidFill>
              </a:rPr>
              <a:t>'Accounting'</a:t>
            </a:r>
            <a:r>
              <a:rPr lang="en-US" altLang="el-GR" sz="1800">
                <a:solidFill>
                  <a:srgbClr val="000000"/>
                </a:solidFill>
              </a:rPr>
              <a:t>,</a:t>
            </a:r>
            <a:r>
              <a:rPr lang="en-US" altLang="el-GR" sz="1800"/>
              <a:t> </a:t>
            </a:r>
            <a:r>
              <a:rPr lang="en-US" altLang="el-GR" sz="1800">
                <a:solidFill>
                  <a:srgbClr val="4E9A06"/>
                </a:solidFill>
              </a:rPr>
              <a:t>'November'</a:t>
            </a:r>
            <a:r>
              <a:rPr lang="en-US" altLang="el-GR" sz="1800">
                <a:solidFill>
                  <a:srgbClr val="000000"/>
                </a:solidFill>
              </a:rPr>
              <a:t>])</a:t>
            </a:r>
            <a:r>
              <a:rPr lang="en-US" altLang="el-GR" sz="1800"/>
              <a:t> </a:t>
            </a:r>
            <a:r>
              <a:rPr lang="en-US" altLang="el-GR" sz="1800">
                <a:solidFill>
                  <a:srgbClr val="000000"/>
                </a:solidFill>
              </a:rPr>
              <a:t>employee_writer</a:t>
            </a:r>
            <a:r>
              <a:rPr lang="en-US" altLang="el-GR" sz="1800">
                <a:solidFill>
                  <a:srgbClr val="CE5C00"/>
                </a:solidFill>
              </a:rPr>
              <a:t>.</a:t>
            </a:r>
            <a:r>
              <a:rPr lang="en-US" altLang="el-GR" sz="1800">
                <a:solidFill>
                  <a:srgbClr val="000000"/>
                </a:solidFill>
              </a:rPr>
              <a:t>writerow([</a:t>
            </a:r>
            <a:r>
              <a:rPr lang="en-US" altLang="el-GR" sz="1800">
                <a:solidFill>
                  <a:srgbClr val="4E9A06"/>
                </a:solidFill>
              </a:rPr>
              <a:t>'Erica Meyers'</a:t>
            </a:r>
            <a:r>
              <a:rPr lang="en-US" altLang="el-GR" sz="1800">
                <a:solidFill>
                  <a:srgbClr val="000000"/>
                </a:solidFill>
              </a:rPr>
              <a:t>,</a:t>
            </a:r>
            <a:r>
              <a:rPr lang="en-US" altLang="el-GR" sz="1800"/>
              <a:t> </a:t>
            </a:r>
            <a:r>
              <a:rPr lang="en-US" altLang="el-GR" sz="1800">
                <a:solidFill>
                  <a:srgbClr val="4E9A06"/>
                </a:solidFill>
              </a:rPr>
              <a:t>'IT'</a:t>
            </a:r>
            <a:r>
              <a:rPr lang="en-US" altLang="el-GR" sz="1800">
                <a:solidFill>
                  <a:srgbClr val="000000"/>
                </a:solidFill>
              </a:rPr>
              <a:t>,</a:t>
            </a:r>
            <a:r>
              <a:rPr lang="en-US" altLang="el-GR" sz="1800"/>
              <a:t> </a:t>
            </a:r>
            <a:r>
              <a:rPr lang="en-US" altLang="el-GR" sz="1800">
                <a:solidFill>
                  <a:srgbClr val="4E9A06"/>
                </a:solidFill>
              </a:rPr>
              <a:t>'March'</a:t>
            </a:r>
            <a:r>
              <a:rPr lang="en-US" altLang="el-GR" sz="1800">
                <a:solidFill>
                  <a:srgbClr val="000000"/>
                </a:solidFill>
              </a:rPr>
              <a:t>])</a:t>
            </a:r>
            <a:endParaRPr lang="el-GR" altLang="el-GR" sz="1800"/>
          </a:p>
        </p:txBody>
      </p:sp>
      <p:sp>
        <p:nvSpPr>
          <p:cNvPr id="23555" name="Ορθογώνιο 6">
            <a:extLst>
              <a:ext uri="{FF2B5EF4-FFF2-40B4-BE49-F238E27FC236}">
                <a16:creationId xmlns:a16="http://schemas.microsoft.com/office/drawing/2014/main" id="{D2E031D7-B98D-0245-AD75-A0077A623366}"/>
              </a:ext>
            </a:extLst>
          </p:cNvPr>
          <p:cNvSpPr>
            <a:spLocks noChangeArrowheads="1"/>
          </p:cNvSpPr>
          <p:nvPr/>
        </p:nvSpPr>
        <p:spPr bwMode="auto">
          <a:xfrm>
            <a:off x="914400" y="1222375"/>
            <a:ext cx="6477000" cy="922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t>name,address,date joined </a:t>
            </a:r>
            <a:endParaRPr lang="el-GR" altLang="el-GR" sz="1800"/>
          </a:p>
          <a:p>
            <a:pPr>
              <a:spcBef>
                <a:spcPct val="0"/>
              </a:spcBef>
              <a:buClrTx/>
              <a:buSzTx/>
              <a:buFontTx/>
              <a:buNone/>
            </a:pPr>
            <a:r>
              <a:rPr lang="en-US" altLang="el-GR" sz="1800"/>
              <a:t>john smith,1132 Anywhere,Jan 4</a:t>
            </a:r>
            <a:endParaRPr lang="el-GR" altLang="el-GR" sz="1800"/>
          </a:p>
          <a:p>
            <a:pPr>
              <a:spcBef>
                <a:spcPct val="0"/>
              </a:spcBef>
              <a:buClrTx/>
              <a:buSzTx/>
              <a:buFontTx/>
              <a:buNone/>
            </a:pPr>
            <a:r>
              <a:rPr lang="en-US" altLang="el-GR" sz="1800"/>
              <a:t> erica meyers,1234 Smith,March 2</a:t>
            </a:r>
            <a:endParaRPr lang="el-GR" altLang="el-GR" sz="1800"/>
          </a:p>
        </p:txBody>
      </p:sp>
      <p:sp>
        <p:nvSpPr>
          <p:cNvPr id="23556" name="Ορθογώνιο 7">
            <a:extLst>
              <a:ext uri="{FF2B5EF4-FFF2-40B4-BE49-F238E27FC236}">
                <a16:creationId xmlns:a16="http://schemas.microsoft.com/office/drawing/2014/main" id="{9D965891-FDAB-8A4C-B0FF-7175A7AF2E70}"/>
              </a:ext>
            </a:extLst>
          </p:cNvPr>
          <p:cNvSpPr>
            <a:spLocks noChangeArrowheads="1"/>
          </p:cNvSpPr>
          <p:nvPr/>
        </p:nvSpPr>
        <p:spPr bwMode="auto">
          <a:xfrm>
            <a:off x="128588" y="1449388"/>
            <a:ext cx="9620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l-GR" sz="1800"/>
              <a:t>CSV</a:t>
            </a:r>
            <a:endParaRPr lang="el-GR" altLang="el-G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bject 2">
            <a:extLst>
              <a:ext uri="{FF2B5EF4-FFF2-40B4-BE49-F238E27FC236}">
                <a16:creationId xmlns:a16="http://schemas.microsoft.com/office/drawing/2014/main" id="{C8C75E16-70A7-884A-BE60-A8CE96FEA94B}"/>
              </a:ext>
            </a:extLst>
          </p:cNvPr>
          <p:cNvSpPr>
            <a:spLocks noGrp="1" noChangeArrowheads="1"/>
          </p:cNvSpPr>
          <p:nvPr>
            <p:ph type="title"/>
          </p:nvPr>
        </p:nvSpPr>
        <p:spPr>
          <a:xfrm>
            <a:off x="687388" y="1309688"/>
            <a:ext cx="7923212" cy="531812"/>
          </a:xfrm>
        </p:spPr>
        <p:txBody>
          <a:bodyPr lIns="0" tIns="68104" rIns="0" bIns="0">
            <a:spAutoFit/>
          </a:bodyPr>
          <a:lstStyle/>
          <a:p>
            <a:pPr marL="9525">
              <a:lnSpc>
                <a:spcPts val="3550"/>
              </a:lnSpc>
              <a:spcBef>
                <a:spcPts val="538"/>
              </a:spcBef>
            </a:pPr>
            <a:r>
              <a:rPr lang="en-US" altLang="el-GR" sz="3300" b="1">
                <a:solidFill>
                  <a:srgbClr val="000000"/>
                </a:solidFill>
                <a:latin typeface="Calibri" panose="020F0502020204030204" pitchFamily="34" charset="0"/>
                <a:cs typeface="Calibri" panose="020F0502020204030204" pitchFamily="34" charset="0"/>
              </a:rPr>
              <a:t>Quoting CSV files</a:t>
            </a:r>
            <a:endParaRPr lang="el-GR" altLang="el-GR" sz="3300" b="1">
              <a:latin typeface="Calibri" panose="020F0502020204030204" pitchFamily="34" charset="0"/>
              <a:cs typeface="Calibri" panose="020F0502020204030204" pitchFamily="34" charset="0"/>
            </a:endParaRPr>
          </a:p>
        </p:txBody>
      </p:sp>
      <p:sp>
        <p:nvSpPr>
          <p:cNvPr id="24578" name="object 3">
            <a:extLst>
              <a:ext uri="{FF2B5EF4-FFF2-40B4-BE49-F238E27FC236}">
                <a16:creationId xmlns:a16="http://schemas.microsoft.com/office/drawing/2014/main" id="{9A2790D6-4AC2-444C-8A6B-34D4705FFA33}"/>
              </a:ext>
            </a:extLst>
          </p:cNvPr>
          <p:cNvSpPr txBox="1">
            <a:spLocks noChangeArrowheads="1"/>
          </p:cNvSpPr>
          <p:nvPr/>
        </p:nvSpPr>
        <p:spPr bwMode="auto">
          <a:xfrm>
            <a:off x="687388" y="2133600"/>
            <a:ext cx="8075612"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671" rIns="0" bIns="0">
            <a:spAutoFit/>
          </a:bodyPr>
          <a:lstStyle>
            <a:lvl1pPr marL="9525">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r>
              <a:rPr lang="en-US" altLang="el-GR" b="1" i="1"/>
              <a:t>csv.QUOTE_ALL</a:t>
            </a:r>
            <a:r>
              <a:rPr lang="en-US" altLang="el-GR"/>
              <a:t> - Quote everything, regardless of type.</a:t>
            </a:r>
          </a:p>
          <a:p>
            <a:r>
              <a:rPr lang="en-US" altLang="el-GR" b="1" i="1"/>
              <a:t>csv.QUOTE_MINIMAL</a:t>
            </a:r>
            <a:r>
              <a:rPr lang="en-US" altLang="el-GR"/>
              <a:t> - Quote fields with special characters</a:t>
            </a:r>
          </a:p>
          <a:p>
            <a:r>
              <a:rPr lang="en-US" altLang="el-GR" b="1" i="1"/>
              <a:t>csv.QUOTE_NONNUMERIC</a:t>
            </a:r>
            <a:r>
              <a:rPr lang="en-US" altLang="el-GR"/>
              <a:t> - Quote all fields that are not integers or floats</a:t>
            </a:r>
          </a:p>
          <a:p>
            <a:r>
              <a:rPr lang="en-US" altLang="el-GR" b="1" i="1"/>
              <a:t>csv.QUOTE_NONE</a:t>
            </a:r>
            <a:r>
              <a:rPr lang="en-US" altLang="el-GR"/>
              <a:t> - Do not quote anything on output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a:extLst>
              <a:ext uri="{FF2B5EF4-FFF2-40B4-BE49-F238E27FC236}">
                <a16:creationId xmlns:a16="http://schemas.microsoft.com/office/drawing/2014/main" id="{05302678-441A-5542-AEC2-80B573653297}"/>
              </a:ext>
            </a:extLst>
          </p:cNvPr>
          <p:cNvSpPr txBox="1">
            <a:spLocks noChangeArrowheads="1"/>
          </p:cNvSpPr>
          <p:nvPr/>
        </p:nvSpPr>
        <p:spPr bwMode="auto">
          <a:xfrm>
            <a:off x="538163" y="2954338"/>
            <a:ext cx="77676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484" rIns="0" bIns="0">
            <a:spAutoFit/>
          </a:bodyPr>
          <a:lstStyle>
            <a:lvl1pPr marL="466725" indent="-45720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lgn="just">
              <a:lnSpc>
                <a:spcPts val="3250"/>
              </a:lnSpc>
              <a:spcBef>
                <a:spcPts val="475"/>
              </a:spcBef>
              <a:buClrTx/>
              <a:buSzTx/>
            </a:pPr>
            <a:r>
              <a:rPr lang="el-GR" altLang="el-GR" sz="3000">
                <a:latin typeface="Calibri" panose="020F0502020204030204" pitchFamily="34" charset="0"/>
                <a:cs typeface="Calibri" panose="020F0502020204030204" pitchFamily="34" charset="0"/>
              </a:rPr>
              <a:t>χρήσιμο για εφαρμογές όπου χρειάζεται μόνιμη αποθήκευση στα δεδομένα. </a:t>
            </a:r>
          </a:p>
          <a:p>
            <a:pPr algn="just">
              <a:lnSpc>
                <a:spcPts val="3250"/>
              </a:lnSpc>
              <a:spcBef>
                <a:spcPts val="475"/>
              </a:spcBef>
              <a:buClrTx/>
              <a:buSzTx/>
            </a:pPr>
            <a:endParaRPr lang="el-GR" altLang="el-GR" sz="3000">
              <a:latin typeface="Calibri" panose="020F0502020204030204" pitchFamily="34" charset="0"/>
              <a:cs typeface="Calibri" panose="020F0502020204030204" pitchFamily="34" charset="0"/>
            </a:endParaRPr>
          </a:p>
          <a:p>
            <a:pPr algn="just">
              <a:lnSpc>
                <a:spcPts val="3250"/>
              </a:lnSpc>
              <a:spcBef>
                <a:spcPts val="475"/>
              </a:spcBef>
              <a:buClrTx/>
              <a:buSzTx/>
            </a:pPr>
            <a:r>
              <a:rPr lang="el-GR" altLang="el-GR" sz="3000">
                <a:latin typeface="Calibri" panose="020F0502020204030204" pitchFamily="34" charset="0"/>
                <a:cs typeface="Calibri" panose="020F0502020204030204" pitchFamily="34" charset="0"/>
              </a:rPr>
              <a:t>Τα δεδομένα μπορούν να αποθηκευτούν στο δίσκο</a:t>
            </a:r>
          </a:p>
        </p:txBody>
      </p:sp>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3503612" cy="771525"/>
          </a:xfrm>
        </p:spPr>
        <p:txBody>
          <a:bodyPr lIns="0" tIns="9525" rIns="0" bIns="0" rtlCol="0">
            <a:spAutoFit/>
          </a:bodyPr>
          <a:lstStyle/>
          <a:p>
            <a:pPr marL="9525">
              <a:spcBef>
                <a:spcPts val="75"/>
              </a:spcBef>
              <a:defRPr/>
            </a:pPr>
            <a:r>
              <a:rPr lang="en-US" sz="4950" spc="-4" dirty="0">
                <a:solidFill>
                  <a:srgbClr val="000000"/>
                </a:solidFill>
                <a:latin typeface="Calibri-Light"/>
                <a:cs typeface="Calibri-Light"/>
              </a:rPr>
              <a:t>P</a:t>
            </a:r>
            <a:r>
              <a:rPr sz="4950" spc="4" dirty="0">
                <a:solidFill>
                  <a:srgbClr val="000000"/>
                </a:solidFill>
                <a:latin typeface="Calibri-Light"/>
                <a:cs typeface="Calibri-Light"/>
              </a:rPr>
              <a:t>i</a:t>
            </a:r>
            <a:r>
              <a:rPr sz="4950" dirty="0">
                <a:solidFill>
                  <a:srgbClr val="000000"/>
                </a:solidFill>
                <a:latin typeface="Calibri-Light"/>
                <a:cs typeface="Calibri-Light"/>
              </a:rPr>
              <a:t>c</a:t>
            </a:r>
            <a:r>
              <a:rPr sz="4950" spc="-4" dirty="0">
                <a:solidFill>
                  <a:srgbClr val="000000"/>
                </a:solidFill>
                <a:latin typeface="Calibri-Light"/>
                <a:cs typeface="Calibri-Light"/>
              </a:rPr>
              <a:t>k</a:t>
            </a:r>
            <a:r>
              <a:rPr sz="4950" spc="4" dirty="0">
                <a:solidFill>
                  <a:srgbClr val="000000"/>
                </a:solidFill>
                <a:latin typeface="Calibri-Light"/>
                <a:cs typeface="Calibri-Light"/>
              </a:rPr>
              <a:t>l</a:t>
            </a:r>
            <a:r>
              <a:rPr sz="4950" dirty="0">
                <a:solidFill>
                  <a:srgbClr val="000000"/>
                </a:solidFill>
                <a:latin typeface="Calibri-Light"/>
                <a:cs typeface="Calibri-Light"/>
              </a:rPr>
              <a:t>e</a:t>
            </a:r>
            <a:r>
              <a:rPr lang="en-US" sz="4950" dirty="0">
                <a:solidFill>
                  <a:srgbClr val="000000"/>
                </a:solidFill>
                <a:latin typeface="Calibri-Light"/>
                <a:cs typeface="Calibri-Light"/>
              </a:rPr>
              <a:t> library</a:t>
            </a:r>
            <a:endParaRPr sz="4950" dirty="0">
              <a:latin typeface="Calibri-Light"/>
              <a:cs typeface="Calibri-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14A2B1-591B-5A43-A8E2-57B618655BC4}"/>
              </a:ext>
            </a:extLst>
          </p:cNvPr>
          <p:cNvSpPr txBox="1">
            <a:spLocks noGrp="1"/>
          </p:cNvSpPr>
          <p:nvPr>
            <p:ph type="title"/>
          </p:nvPr>
        </p:nvSpPr>
        <p:spPr>
          <a:xfrm>
            <a:off x="458788" y="1238250"/>
            <a:ext cx="5256212" cy="771525"/>
          </a:xfrm>
        </p:spPr>
        <p:txBody>
          <a:bodyPr lIns="0" tIns="9525" rIns="0" bIns="0">
            <a:spAutoFit/>
          </a:bodyPr>
          <a:lstStyle/>
          <a:p>
            <a:pPr marL="9525">
              <a:spcBef>
                <a:spcPts val="75"/>
              </a:spcBef>
            </a:pPr>
            <a:r>
              <a:rPr lang="el-GR" altLang="el-GR" sz="4900">
                <a:solidFill>
                  <a:srgbClr val="000000"/>
                </a:solidFill>
                <a:latin typeface="Calibri-Light"/>
                <a:ea typeface="Calibri-Light"/>
                <a:cs typeface="Calibri-Light"/>
              </a:rPr>
              <a:t>Τύποι δεδομένων</a:t>
            </a:r>
            <a:endParaRPr lang="el-GR" altLang="el-GR" sz="4900">
              <a:latin typeface="Calibri-Light"/>
              <a:ea typeface="Calibri-Light"/>
              <a:cs typeface="Calibri-Light"/>
            </a:endParaRPr>
          </a:p>
        </p:txBody>
      </p:sp>
      <p:sp>
        <p:nvSpPr>
          <p:cNvPr id="26626" name="Ορθογώνιο 1">
            <a:extLst>
              <a:ext uri="{FF2B5EF4-FFF2-40B4-BE49-F238E27FC236}">
                <a16:creationId xmlns:a16="http://schemas.microsoft.com/office/drawing/2014/main" id="{0C6B0082-683C-E247-AD2A-DB996FA989D3}"/>
              </a:ext>
            </a:extLst>
          </p:cNvPr>
          <p:cNvSpPr>
            <a:spLocks noChangeArrowheads="1"/>
          </p:cNvSpPr>
          <p:nvPr/>
        </p:nvSpPr>
        <p:spPr bwMode="auto">
          <a:xfrm>
            <a:off x="458788" y="2438400"/>
            <a:ext cx="72771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l-GR" sz="2800">
                <a:solidFill>
                  <a:srgbClr val="3D4251"/>
                </a:solidFill>
                <a:latin typeface="Lora"/>
              </a:rPr>
              <a:t>Booleans</a:t>
            </a:r>
          </a:p>
          <a:p>
            <a:pPr>
              <a:buFont typeface="Arial" panose="020B0604020202020204" pitchFamily="34" charset="0"/>
              <a:buChar char="•"/>
            </a:pPr>
            <a:r>
              <a:rPr lang="en-US" altLang="el-GR" sz="2800">
                <a:solidFill>
                  <a:srgbClr val="3D4251"/>
                </a:solidFill>
                <a:latin typeface="Lora"/>
              </a:rPr>
              <a:t>Integers</a:t>
            </a:r>
          </a:p>
          <a:p>
            <a:pPr>
              <a:buFont typeface="Arial" panose="020B0604020202020204" pitchFamily="34" charset="0"/>
              <a:buChar char="•"/>
            </a:pPr>
            <a:r>
              <a:rPr lang="en-US" altLang="el-GR" sz="2800">
                <a:solidFill>
                  <a:srgbClr val="3D4251"/>
                </a:solidFill>
                <a:latin typeface="Lora"/>
              </a:rPr>
              <a:t>Floats</a:t>
            </a:r>
          </a:p>
          <a:p>
            <a:pPr>
              <a:buFont typeface="Arial" panose="020B0604020202020204" pitchFamily="34" charset="0"/>
              <a:buChar char="•"/>
            </a:pPr>
            <a:r>
              <a:rPr lang="en-US" altLang="el-GR" sz="2800">
                <a:solidFill>
                  <a:srgbClr val="3D4251"/>
                </a:solidFill>
                <a:latin typeface="Lora"/>
              </a:rPr>
              <a:t>Complex numbers</a:t>
            </a:r>
          </a:p>
          <a:p>
            <a:pPr>
              <a:buFont typeface="Arial" panose="020B0604020202020204" pitchFamily="34" charset="0"/>
              <a:buChar char="•"/>
            </a:pPr>
            <a:r>
              <a:rPr lang="en-US" altLang="el-GR" sz="2800">
                <a:solidFill>
                  <a:srgbClr val="3D4251"/>
                </a:solidFill>
                <a:latin typeface="Lora"/>
              </a:rPr>
              <a:t>(normal and Unicode) Strings</a:t>
            </a:r>
          </a:p>
          <a:p>
            <a:pPr>
              <a:buFont typeface="Arial" panose="020B0604020202020204" pitchFamily="34" charset="0"/>
              <a:buChar char="•"/>
            </a:pPr>
            <a:r>
              <a:rPr lang="en-US" altLang="el-GR" sz="2800">
                <a:solidFill>
                  <a:srgbClr val="3D4251"/>
                </a:solidFill>
                <a:latin typeface="Lora"/>
              </a:rPr>
              <a:t>Tuples</a:t>
            </a:r>
          </a:p>
          <a:p>
            <a:pPr>
              <a:buFont typeface="Arial" panose="020B0604020202020204" pitchFamily="34" charset="0"/>
              <a:buChar char="•"/>
            </a:pPr>
            <a:r>
              <a:rPr lang="en-US" altLang="el-GR" sz="2800">
                <a:solidFill>
                  <a:srgbClr val="3D4251"/>
                </a:solidFill>
                <a:latin typeface="Lora"/>
              </a:rPr>
              <a:t>Lists</a:t>
            </a:r>
          </a:p>
          <a:p>
            <a:pPr>
              <a:buFont typeface="Arial" panose="020B0604020202020204" pitchFamily="34" charset="0"/>
              <a:buChar char="•"/>
            </a:pPr>
            <a:r>
              <a:rPr lang="en-US" altLang="el-GR" sz="2800">
                <a:solidFill>
                  <a:srgbClr val="3D4251"/>
                </a:solidFill>
                <a:latin typeface="Lora"/>
              </a:rPr>
              <a:t>Sets</a:t>
            </a:r>
          </a:p>
          <a:p>
            <a:pPr>
              <a:buFont typeface="Arial" panose="020B0604020202020204" pitchFamily="34" charset="0"/>
              <a:buChar char="•"/>
            </a:pPr>
            <a:r>
              <a:rPr lang="en-US" altLang="el-GR" sz="2800">
                <a:solidFill>
                  <a:srgbClr val="3D4251"/>
                </a:solidFill>
                <a:latin typeface="Lora"/>
              </a:rPr>
              <a:t>Dictionaries with picklable objects</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15336</TotalTime>
  <Words>1742</Words>
  <Application>Microsoft Macintosh PowerPoint</Application>
  <PresentationFormat>Προβολή στην οθόνη (4:3)</PresentationFormat>
  <Paragraphs>363</Paragraphs>
  <Slides>45</Slides>
  <Notes>4</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45</vt:i4>
      </vt:variant>
    </vt:vector>
  </HeadingPairs>
  <TitlesOfParts>
    <vt:vector size="57" baseType="lpstr">
      <vt:lpstr>Arial</vt:lpstr>
      <vt:lpstr>Wingdings</vt:lpstr>
      <vt:lpstr>Times New Roman</vt:lpstr>
      <vt:lpstr>Arial Black</vt:lpstr>
      <vt:lpstr>Consolas</vt:lpstr>
      <vt:lpstr>Calibri</vt:lpstr>
      <vt:lpstr>Calibri-Light</vt:lpstr>
      <vt:lpstr>Lora</vt:lpstr>
      <vt:lpstr>Helvetica</vt:lpstr>
      <vt:lpstr>inherit</vt:lpstr>
      <vt:lpstr>Liberation Mono</vt:lpstr>
      <vt:lpstr>Pixel</vt:lpstr>
      <vt:lpstr>Παρουσίαση του PowerPoint</vt:lpstr>
      <vt:lpstr>Data Persistence</vt:lpstr>
      <vt:lpstr>Αρχεία CSV 1/2</vt:lpstr>
      <vt:lpstr>Αρχεία CSV 2/2</vt:lpstr>
      <vt:lpstr>Παρουσίαση του PowerPoint</vt:lpstr>
      <vt:lpstr>Παρουσίαση του PowerPoint</vt:lpstr>
      <vt:lpstr>Quoting CSV files</vt:lpstr>
      <vt:lpstr>Pickle library</vt:lpstr>
      <vt:lpstr>Τύποι δεδομένων</vt:lpstr>
      <vt:lpstr>Παράδειγμα pickle σε λίστα 1/2</vt:lpstr>
      <vt:lpstr>Παράδειγμα pickle σε λίστα 2/2</vt:lpstr>
      <vt:lpstr>Παράδειγμα pickle σε λεξικό</vt:lpstr>
      <vt:lpstr>Παράδειγμα unpickle σε λεξικό</vt:lpstr>
      <vt:lpstr>Παρουσίαση του PowerPoint</vt:lpstr>
      <vt:lpstr>Shelve library</vt:lpstr>
      <vt:lpstr>Δημιουργία shelve</vt:lpstr>
      <vt:lpstr>Ανάγνωση δεδομένων</vt:lpstr>
      <vt:lpstr>Εγγραφή δεδομένων</vt:lpstr>
      <vt:lpstr>Παρουσίαση του PowerPoint</vt:lpstr>
      <vt:lpstr>JSON</vt:lpstr>
      <vt:lpstr>Βιβλιοθήκη json</vt:lpstr>
      <vt:lpstr>Παρουσίαση του PowerPoint</vt:lpstr>
      <vt:lpstr>Βιβλιοθήκη json – ανάγνωση από αρχείο</vt:lpstr>
      <vt:lpstr>Βιβλιοθήκη json – αποθήκευση σε αρχείο</vt:lpstr>
      <vt:lpstr>Παρουσίαση του PowerPoint</vt:lpstr>
      <vt:lpstr>Σχεσιακή βάση δεδομένων:  μία συλλογή δεδομένων οργανωμένη σε συσχετισμένους πίνακες που παρέχει ταυτόχρονα ένα μηχανισμό για ανάγνωση, εγγραφή, τροποποίηση ή και πιο πολύπλοκες διαδικασίες πάνω στα δεδομένα.</vt:lpstr>
      <vt:lpstr>Structured Query Language (SQL)  - CRUD</vt:lpstr>
      <vt:lpstr>Παρουσίαση του PowerPoint</vt:lpstr>
      <vt:lpstr>Aντιστοίχιση αντικειμένων σε σχεσιακούς πίνακες SQLAlchemy</vt:lpstr>
      <vt:lpstr>Παράδειγμα εντολών sql στην python  ανάκτηση από ένα πίνακα</vt:lpstr>
      <vt:lpstr>Η πραγματική έννοια αυτού του όρου NoSQL είναι ότι αυτός ο τύπος δεν ακολουθεί τις αρχές των παραδοσιακών σχεσιακών βάσεων δεδομένων.  Αντ 'αυτού, έχουν τις αρχές τους και μπορούν να χειριστούν αποτελεσματικά την παραγωγή σύγχρονων βάσεων δεδομένων ιστού όπως το Twitter, το Facebook, το Google.</vt:lpstr>
      <vt:lpstr>Το NoSQL περιγράφει μια μέθοδο ανάκτησης δεδομένων που διαμορφώνεται με διαφορετικό τρόπο από τις παραδοσιακές σχεσιακές βάσεις δεδομένων όπως η MySQL και η PostgreSQL.</vt:lpstr>
      <vt:lpstr>Παρουσίαση του PowerPoint</vt:lpstr>
      <vt:lpstr>Βιβλιοθήκη - SQLite 3</vt:lpstr>
      <vt:lpstr>sqlite3</vt:lpstr>
      <vt:lpstr>Τύποι δεδομένων</vt:lpstr>
      <vt:lpstr>Παράδειγμα δημιουργίας βάσης δεδομένων</vt:lpstr>
      <vt:lpstr>def create_connection(db_file):     """ create a database connection to the SQLite database         specified by db_file     :param db_file: database file     :return: Connection object or None     """     try:         conn = sqlite3.connect(db_file)         return conn     except Error as e:         print(e)       return None</vt:lpstr>
      <vt:lpstr>Παρουσίαση του PowerPoint</vt:lpstr>
      <vt:lpstr>Παρουσίαση του PowerPoint</vt:lpstr>
      <vt:lpstr>Παρουσίαση του PowerPoint</vt:lpstr>
      <vt:lpstr>Παρουσίαση του PowerPoint</vt:lpstr>
      <vt:lpstr>παράδειγμα σύνδεσης με cluster (NoSQL)</vt:lpstr>
      <vt:lpstr>παράδειγμα δημιουργίας keyspace (NoSQL)</vt:lpstr>
      <vt:lpstr>παράδειγμα δημιουργίας keyspace (NoSQL)</vt:lpstr>
    </vt:vector>
  </TitlesOfParts>
  <Manager/>
  <Company>Morgan Kaufmann, an imprint of Elsevier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 Slides</dc:title>
  <dc:subject>Programming Language Pragmatics by Michael Scott</dc:subject>
  <dc:creator>Adrian Ionescu</dc:creator>
  <cp:lastModifiedBy>GERASIMOS VONITSANOS</cp:lastModifiedBy>
  <cp:revision>406</cp:revision>
  <cp:lastPrinted>2000-09-13T13:46:17Z</cp:lastPrinted>
  <dcterms:created xsi:type="dcterms:W3CDTF">2000-07-31T22:54:16Z</dcterms:created>
  <dcterms:modified xsi:type="dcterms:W3CDTF">2019-05-27T07:53:29Z</dcterms:modified>
</cp:coreProperties>
</file>