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42"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28D5B7-C6BA-2337-D2A2-D1E87A1E46B7}"/>
              </a:ext>
            </a:extLst>
          </p:cNvPr>
          <p:cNvSpPr>
            <a:spLocks noGrp="1"/>
          </p:cNvSpPr>
          <p:nvPr>
            <p:ph type="ctrTitle"/>
          </p:nvPr>
        </p:nvSpPr>
        <p:spPr>
          <a:xfrm>
            <a:off x="2688165" y="4021665"/>
            <a:ext cx="6815669" cy="1515533"/>
          </a:xfrm>
        </p:spPr>
        <p:txBody>
          <a:bodyPr/>
          <a:lstStyle/>
          <a:p>
            <a:br>
              <a:rPr lang="el-GR" dirty="0"/>
            </a:br>
            <a:r>
              <a:rPr lang="el-GR" b="1" i="0" u="none" strike="noStrike" dirty="0">
                <a:solidFill>
                  <a:srgbClr val="000000"/>
                </a:solidFill>
                <a:effectLst/>
                <a:latin typeface="Segoe UI" panose="020F0502020204030204" pitchFamily="34" charset="0"/>
              </a:rPr>
              <a:t>ΔΡΑΣΤΗΡΙΟΤΗΤΑ ΘΕΡΜΙΚΗΣ ΑΓΩΓΙΜΟΤΗΤΑΣ ΣΤΕΡΕΩΝ ΑΝΤΙΚΕΙΜΕΝΩΝ </a:t>
            </a:r>
            <a:endParaRPr lang="el-GR" dirty="0"/>
          </a:p>
        </p:txBody>
      </p:sp>
      <p:sp>
        <p:nvSpPr>
          <p:cNvPr id="3" name="Υπότιτλος 2">
            <a:extLst>
              <a:ext uri="{FF2B5EF4-FFF2-40B4-BE49-F238E27FC236}">
                <a16:creationId xmlns:a16="http://schemas.microsoft.com/office/drawing/2014/main" id="{DE1F4E1C-5B5F-2F55-D40C-F383EF41E60E}"/>
              </a:ext>
            </a:extLst>
          </p:cNvPr>
          <p:cNvSpPr>
            <a:spLocks noGrp="1"/>
          </p:cNvSpPr>
          <p:nvPr>
            <p:ph type="subTitle" idx="1"/>
          </p:nvPr>
        </p:nvSpPr>
        <p:spPr>
          <a:xfrm>
            <a:off x="3260556" y="5537198"/>
            <a:ext cx="6815669" cy="1320802"/>
          </a:xfrm>
        </p:spPr>
        <p:txBody>
          <a:bodyPr/>
          <a:lstStyle/>
          <a:p>
            <a:endParaRPr lang="el-GR"/>
          </a:p>
        </p:txBody>
      </p:sp>
    </p:spTree>
    <p:extLst>
      <p:ext uri="{BB962C8B-B14F-4D97-AF65-F5344CB8AC3E}">
        <p14:creationId xmlns:p14="http://schemas.microsoft.com/office/powerpoint/2010/main" val="356399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F866D9-0B30-4FF9-B30E-7DBEB2AEF84E}"/>
              </a:ext>
            </a:extLst>
          </p:cNvPr>
          <p:cNvSpPr>
            <a:spLocks noGrp="1"/>
          </p:cNvSpPr>
          <p:nvPr>
            <p:ph type="title"/>
          </p:nvPr>
        </p:nvSpPr>
        <p:spPr>
          <a:xfrm>
            <a:off x="1042183" y="616372"/>
            <a:ext cx="9601196" cy="1303867"/>
          </a:xfrm>
        </p:spPr>
        <p:txBody>
          <a:bodyPr>
            <a:normAutofit/>
          </a:bodyPr>
          <a:lstStyle/>
          <a:p>
            <a:r>
              <a:rPr lang="el-GR" sz="6000" b="1" dirty="0"/>
              <a:t>Εισαγωγικά</a:t>
            </a:r>
          </a:p>
        </p:txBody>
      </p:sp>
      <p:sp>
        <p:nvSpPr>
          <p:cNvPr id="3" name="Θέση περιεχομένου 2">
            <a:extLst>
              <a:ext uri="{FF2B5EF4-FFF2-40B4-BE49-F238E27FC236}">
                <a16:creationId xmlns:a16="http://schemas.microsoft.com/office/drawing/2014/main" id="{3B39AB0B-307C-4916-8177-117121596E3C}"/>
              </a:ext>
            </a:extLst>
          </p:cNvPr>
          <p:cNvSpPr>
            <a:spLocks noGrp="1"/>
          </p:cNvSpPr>
          <p:nvPr>
            <p:ph idx="1"/>
          </p:nvPr>
        </p:nvSpPr>
        <p:spPr>
          <a:xfrm>
            <a:off x="1295401" y="1786597"/>
            <a:ext cx="9601196" cy="4089271"/>
          </a:xfrm>
        </p:spPr>
        <p:txBody>
          <a:bodyPr>
            <a:normAutofit fontScale="25000" lnSpcReduction="20000"/>
          </a:bodyPr>
          <a:lstStyle/>
          <a:p>
            <a:r>
              <a:rPr lang="el-GR" sz="11200" dirty="0"/>
              <a:t>Τίτλος μαθήματος: Δραστηριότητες από τον κόσμο της Φυσικής για το </a:t>
            </a:r>
          </a:p>
          <a:p>
            <a:r>
              <a:rPr lang="el-GR" sz="11200" dirty="0"/>
              <a:t>Νηπιαγωγείο</a:t>
            </a:r>
          </a:p>
          <a:p>
            <a:r>
              <a:rPr lang="el-GR" sz="11200" dirty="0"/>
              <a:t>Δραστηριότητα: Θερμική αγωγιμότητα στερεών</a:t>
            </a:r>
          </a:p>
          <a:p>
            <a:r>
              <a:rPr lang="el-GR" sz="11200" dirty="0"/>
              <a:t>Ονοματεπώνυμο φοιτητών: Καραβούλια </a:t>
            </a:r>
            <a:r>
              <a:rPr lang="el-GR" sz="11200" dirty="0" err="1"/>
              <a:t>Γαβριέλα</a:t>
            </a:r>
            <a:r>
              <a:rPr lang="el-GR" sz="11200" dirty="0"/>
              <a:t> (1081157)</a:t>
            </a:r>
          </a:p>
          <a:p>
            <a:r>
              <a:rPr lang="el-GR" sz="11200" dirty="0"/>
              <a:t> Κωνσταντινόπουλος Ιωάννης (1081752)</a:t>
            </a:r>
          </a:p>
          <a:p>
            <a:r>
              <a:rPr lang="el-GR" sz="11200" dirty="0"/>
              <a:t>Έτος: Δ</a:t>
            </a:r>
          </a:p>
          <a:p>
            <a:r>
              <a:rPr lang="el-GR" sz="11200" dirty="0"/>
              <a:t>Υπεύθυνος καθηγητής: Κωνσταντίνος </a:t>
            </a:r>
            <a:r>
              <a:rPr lang="el-GR" sz="11200" dirty="0" err="1"/>
              <a:t>Ραβάνης</a:t>
            </a:r>
            <a:endParaRPr lang="el-GR" sz="11200" dirty="0"/>
          </a:p>
          <a:p>
            <a:r>
              <a:rPr lang="el-GR" sz="11200" dirty="0"/>
              <a:t>Ημερομηνία: 08/03/2023</a:t>
            </a:r>
          </a:p>
          <a:p>
            <a:endParaRPr lang="el-GR" dirty="0"/>
          </a:p>
        </p:txBody>
      </p:sp>
    </p:spTree>
    <p:extLst>
      <p:ext uri="{BB962C8B-B14F-4D97-AF65-F5344CB8AC3E}">
        <p14:creationId xmlns:p14="http://schemas.microsoft.com/office/powerpoint/2010/main" val="255901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E70A9D-C821-589C-CB87-9D9E9B3DFD78}"/>
              </a:ext>
            </a:extLst>
          </p:cNvPr>
          <p:cNvSpPr>
            <a:spLocks noGrp="1"/>
          </p:cNvSpPr>
          <p:nvPr>
            <p:ph type="title"/>
          </p:nvPr>
        </p:nvSpPr>
        <p:spPr/>
        <p:txBody>
          <a:bodyPr/>
          <a:lstStyle/>
          <a:p>
            <a:r>
              <a:rPr lang="el-GR" b="1" dirty="0"/>
              <a:t>ΣΤΟΧΟΣ </a:t>
            </a:r>
          </a:p>
        </p:txBody>
      </p:sp>
      <p:sp>
        <p:nvSpPr>
          <p:cNvPr id="3" name="Θέση περιεχομένου 2">
            <a:extLst>
              <a:ext uri="{FF2B5EF4-FFF2-40B4-BE49-F238E27FC236}">
                <a16:creationId xmlns:a16="http://schemas.microsoft.com/office/drawing/2014/main" id="{C6C197A8-80B5-BAC2-39B6-19CD6EFA70A6}"/>
              </a:ext>
            </a:extLst>
          </p:cNvPr>
          <p:cNvSpPr>
            <a:spLocks noGrp="1"/>
          </p:cNvSpPr>
          <p:nvPr>
            <p:ph idx="1"/>
          </p:nvPr>
        </p:nvSpPr>
        <p:spPr/>
        <p:txBody>
          <a:bodyPr>
            <a:normAutofit lnSpcReduction="10000"/>
          </a:bodyPr>
          <a:lstStyle/>
          <a:p>
            <a:br>
              <a:rPr lang="el-GR" dirty="0"/>
            </a:br>
            <a:r>
              <a:rPr lang="el-GR" sz="3200" b="0" i="0" u="none" strike="noStrike" dirty="0">
                <a:solidFill>
                  <a:srgbClr val="000000"/>
                </a:solidFill>
                <a:effectLst/>
                <a:latin typeface="Segoe UI" panose="020B0502040204020203" pitchFamily="34" charset="0"/>
              </a:rPr>
              <a:t>Στόχος της δραστηριότητας είναι να μπορέσουν τα παιδιά να κατανοήσουν τα υλικά που τους παρουσιάζουμε ασχέτως μεγέθους </a:t>
            </a:r>
            <a:r>
              <a:rPr lang="el-GR" sz="3200" b="0" i="0" u="none" strike="noStrike" dirty="0" err="1">
                <a:solidFill>
                  <a:srgbClr val="000000"/>
                </a:solidFill>
                <a:effectLst/>
                <a:latin typeface="Segoe UI" panose="020B0502040204020203" pitchFamily="34" charset="0"/>
              </a:rPr>
              <a:t>σ</a:t>
            </a:r>
            <a:r>
              <a:rPr lang="el-GR" sz="3200" b="0" i="0" u="none" strike="noStrike" dirty="0">
                <a:solidFill>
                  <a:srgbClr val="000000"/>
                </a:solidFill>
                <a:effectLst/>
                <a:latin typeface="Segoe UI" panose="020B0502040204020203" pitchFamily="34" charset="0"/>
              </a:rPr>
              <a:t>’ αυτά που θερμαίνονται </a:t>
            </a:r>
            <a:r>
              <a:rPr lang="el-GR" sz="3200" b="0" i="0" u="none" strike="noStrike" dirty="0" err="1">
                <a:solidFill>
                  <a:srgbClr val="000000"/>
                </a:solidFill>
                <a:effectLst/>
                <a:latin typeface="Segoe UI" panose="020B0502040204020203" pitchFamily="34" charset="0"/>
              </a:rPr>
              <a:t>απ</a:t>
            </a:r>
            <a:r>
              <a:rPr lang="el-GR" sz="3200" b="0" i="0" u="none" strike="noStrike" dirty="0">
                <a:solidFill>
                  <a:srgbClr val="000000"/>
                </a:solidFill>
                <a:effectLst/>
                <a:latin typeface="Segoe UI" panose="020B0502040204020203" pitchFamily="34" charset="0"/>
              </a:rPr>
              <a:t>’ άκρη </a:t>
            </a:r>
            <a:r>
              <a:rPr lang="el-GR" sz="3200" b="0" i="0" u="none" strike="noStrike" dirty="0" err="1">
                <a:solidFill>
                  <a:srgbClr val="000000"/>
                </a:solidFill>
                <a:effectLst/>
                <a:latin typeface="Segoe UI" panose="020B0502040204020203" pitchFamily="34" charset="0"/>
              </a:rPr>
              <a:t>σ</a:t>
            </a:r>
            <a:r>
              <a:rPr lang="el-GR" sz="3200" b="0" i="0" u="none" strike="noStrike" dirty="0">
                <a:solidFill>
                  <a:srgbClr val="000000"/>
                </a:solidFill>
                <a:effectLst/>
                <a:latin typeface="Segoe UI" panose="020B0502040204020203" pitchFamily="34" charset="0"/>
              </a:rPr>
              <a:t>’ άκρη και </a:t>
            </a:r>
            <a:r>
              <a:rPr lang="el-GR" sz="3200" b="0" i="0" u="none" strike="noStrike" dirty="0" err="1">
                <a:solidFill>
                  <a:srgbClr val="000000"/>
                </a:solidFill>
                <a:effectLst/>
                <a:latin typeface="Segoe UI" panose="020B0502040204020203" pitchFamily="34" charset="0"/>
              </a:rPr>
              <a:t>σ</a:t>
            </a:r>
            <a:r>
              <a:rPr lang="el-GR" sz="3200" b="0" i="0" u="none" strike="noStrike" dirty="0">
                <a:solidFill>
                  <a:srgbClr val="000000"/>
                </a:solidFill>
                <a:effectLst/>
                <a:latin typeface="Segoe UI" panose="020B0502040204020203" pitchFamily="34" charset="0"/>
              </a:rPr>
              <a:t>’ αυτά που θερμαίνονται ένα μέρος τους από την πηγή της θερμότητας. </a:t>
            </a:r>
            <a:endParaRPr lang="el-GR" sz="3200" dirty="0"/>
          </a:p>
        </p:txBody>
      </p:sp>
    </p:spTree>
    <p:extLst>
      <p:ext uri="{BB962C8B-B14F-4D97-AF65-F5344CB8AC3E}">
        <p14:creationId xmlns:p14="http://schemas.microsoft.com/office/powerpoint/2010/main" val="4082129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14F4C0-2289-EFEF-9C7D-7C966E42D0A5}"/>
              </a:ext>
            </a:extLst>
          </p:cNvPr>
          <p:cNvSpPr>
            <a:spLocks noGrp="1"/>
          </p:cNvSpPr>
          <p:nvPr>
            <p:ph type="title"/>
          </p:nvPr>
        </p:nvSpPr>
        <p:spPr>
          <a:xfrm>
            <a:off x="1295401" y="1303421"/>
            <a:ext cx="9601196" cy="902368"/>
          </a:xfrm>
        </p:spPr>
        <p:txBody>
          <a:bodyPr/>
          <a:lstStyle/>
          <a:p>
            <a:r>
              <a:rPr lang="el-GR" b="1" i="0" u="none" strike="noStrike" dirty="0">
                <a:solidFill>
                  <a:srgbClr val="000000"/>
                </a:solidFill>
                <a:effectLst/>
                <a:latin typeface="Segoe UI" panose="020B0502040204020203" pitchFamily="34" charset="0"/>
              </a:rPr>
              <a:t>ΥΛΙΚΑ</a:t>
            </a:r>
            <a:endParaRPr lang="el-GR" dirty="0"/>
          </a:p>
        </p:txBody>
      </p:sp>
      <p:sp>
        <p:nvSpPr>
          <p:cNvPr id="3" name="Θέση περιεχομένου 2">
            <a:extLst>
              <a:ext uri="{FF2B5EF4-FFF2-40B4-BE49-F238E27FC236}">
                <a16:creationId xmlns:a16="http://schemas.microsoft.com/office/drawing/2014/main" id="{C79D6AE0-D7BA-607A-A85E-1F84147F221B}"/>
              </a:ext>
            </a:extLst>
          </p:cNvPr>
          <p:cNvSpPr>
            <a:spLocks noGrp="1"/>
          </p:cNvSpPr>
          <p:nvPr>
            <p:ph idx="1"/>
          </p:nvPr>
        </p:nvSpPr>
        <p:spPr/>
        <p:txBody>
          <a:bodyPr>
            <a:normAutofit/>
          </a:bodyPr>
          <a:lstStyle/>
          <a:p>
            <a:r>
              <a:rPr lang="el-GR" sz="3200" b="0" i="0" u="none" strike="noStrike" dirty="0">
                <a:solidFill>
                  <a:srgbClr val="000000"/>
                </a:solidFill>
                <a:effectLst/>
                <a:latin typeface="Segoe UI" panose="020B0502040204020203" pitchFamily="34" charset="0"/>
              </a:rPr>
              <a:t>Αναπτήρα</a:t>
            </a:r>
          </a:p>
          <a:p>
            <a:r>
              <a:rPr lang="el-GR" sz="3200" b="0" i="0" u="none" strike="noStrike" dirty="0">
                <a:solidFill>
                  <a:srgbClr val="000000"/>
                </a:solidFill>
                <a:effectLst/>
                <a:latin typeface="Segoe UI" panose="020B0502040204020203" pitchFamily="34" charset="0"/>
              </a:rPr>
              <a:t> φλόγιστρο</a:t>
            </a:r>
          </a:p>
          <a:p>
            <a:r>
              <a:rPr lang="el-GR" sz="3200" b="0" i="0" u="none" strike="noStrike" dirty="0">
                <a:solidFill>
                  <a:srgbClr val="000000"/>
                </a:solidFill>
                <a:effectLst/>
                <a:latin typeface="Segoe UI" panose="020B0502040204020203" pitchFamily="34" charset="0"/>
              </a:rPr>
              <a:t> σιδερένια τσιμπίδα για το τζάκι</a:t>
            </a:r>
          </a:p>
          <a:p>
            <a:r>
              <a:rPr lang="el-GR" sz="3200" b="0" i="0" u="none" strike="noStrike" dirty="0">
                <a:solidFill>
                  <a:srgbClr val="000000"/>
                </a:solidFill>
                <a:effectLst/>
                <a:latin typeface="Segoe UI" panose="020B0502040204020203" pitchFamily="34" charset="0"/>
              </a:rPr>
              <a:t>σιδερένια μάσα για το τζάκι </a:t>
            </a:r>
          </a:p>
          <a:p>
            <a:r>
              <a:rPr lang="el-GR" sz="3200" b="0" i="0" u="none" strike="noStrike" dirty="0">
                <a:solidFill>
                  <a:srgbClr val="000000"/>
                </a:solidFill>
                <a:effectLst/>
                <a:latin typeface="Segoe UI" panose="020B0502040204020203" pitchFamily="34" charset="0"/>
              </a:rPr>
              <a:t>γάντια υψηλής προστασίας</a:t>
            </a:r>
            <a:endParaRPr lang="el-GR" sz="3200" dirty="0"/>
          </a:p>
        </p:txBody>
      </p:sp>
    </p:spTree>
    <p:extLst>
      <p:ext uri="{BB962C8B-B14F-4D97-AF65-F5344CB8AC3E}">
        <p14:creationId xmlns:p14="http://schemas.microsoft.com/office/powerpoint/2010/main" val="56874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DC90BB-D2A2-50A9-5D33-52229B316CF4}"/>
              </a:ext>
            </a:extLst>
          </p:cNvPr>
          <p:cNvSpPr>
            <a:spLocks noGrp="1"/>
          </p:cNvSpPr>
          <p:nvPr>
            <p:ph type="title"/>
          </p:nvPr>
        </p:nvSpPr>
        <p:spPr>
          <a:xfrm>
            <a:off x="1295402" y="647115"/>
            <a:ext cx="8453509" cy="295420"/>
          </a:xfrm>
        </p:spPr>
        <p:txBody>
          <a:bodyPr>
            <a:normAutofit fontScale="90000"/>
          </a:bodyPr>
          <a:lstStyle/>
          <a:p>
            <a:r>
              <a:rPr lang="el-GR" sz="2400" b="1" dirty="0">
                <a:effectLst/>
                <a:latin typeface="Calibri" panose="020F0502020204030204" pitchFamily="34" charset="0"/>
                <a:ea typeface="Calibri" panose="020F0502020204030204" pitchFamily="34" charset="0"/>
                <a:cs typeface="Times New Roman" panose="020F0502020204030204" pitchFamily="34" charset="0"/>
              </a:rPr>
              <a:t>ΠΕΡΙΓΡΑΦΗ ΔΡΑΣΤΗΡΙΟΤΗΤΑΣ</a:t>
            </a:r>
            <a:r>
              <a:rPr lang="el-GR" sz="2400" dirty="0">
                <a:effectLst/>
              </a:rPr>
              <a:t> </a:t>
            </a:r>
            <a:endParaRPr lang="el-GR" sz="2400" dirty="0"/>
          </a:p>
        </p:txBody>
      </p:sp>
      <p:sp>
        <p:nvSpPr>
          <p:cNvPr id="3" name="Θέση περιεχομένου 2">
            <a:extLst>
              <a:ext uri="{FF2B5EF4-FFF2-40B4-BE49-F238E27FC236}">
                <a16:creationId xmlns:a16="http://schemas.microsoft.com/office/drawing/2014/main" id="{13D3F4D7-66E4-F80F-5953-D148D109ED71}"/>
              </a:ext>
            </a:extLst>
          </p:cNvPr>
          <p:cNvSpPr>
            <a:spLocks noGrp="1"/>
          </p:cNvSpPr>
          <p:nvPr>
            <p:ph idx="1"/>
          </p:nvPr>
        </p:nvSpPr>
        <p:spPr>
          <a:xfrm>
            <a:off x="521678" y="942535"/>
            <a:ext cx="9466384" cy="7680959"/>
          </a:xfrm>
        </p:spPr>
        <p:txBody>
          <a:bodyPr>
            <a:normAutofit fontScale="25000" lnSpcReduction="20000"/>
          </a:bodyPr>
          <a:lstStyle/>
          <a:p>
            <a:r>
              <a:rPr lang="el-GR" sz="8000" dirty="0">
                <a:effectLst/>
                <a:latin typeface="Calibri" panose="020F0502020204030204" pitchFamily="34" charset="0"/>
                <a:ea typeface="Calibri" panose="020F0502020204030204" pitchFamily="34" charset="0"/>
                <a:cs typeface="Times New Roman" panose="02020603050405020304" pitchFamily="18" charset="0"/>
              </a:rPr>
              <a:t>Αφού συγκεντρώσουμε τα παιδιά στην παρεούλα αρχίζουμε να τους διηγούμαστε την ιστορία που μου είπε η κυρία Φωτίτσα ,που καθόταν στο τζάκι με τις δυο φίλες της , τη τσιμπίδα και τη μάσα . Συγκεκριμένα , η κυρία </a:t>
            </a:r>
            <a:r>
              <a:rPr lang="el-GR" sz="8000" dirty="0" err="1">
                <a:effectLst/>
                <a:latin typeface="Calibri" panose="020F0502020204030204" pitchFamily="34" charset="0"/>
                <a:ea typeface="Calibri" panose="020F0502020204030204" pitchFamily="34" charset="0"/>
                <a:cs typeface="Times New Roman" panose="02020603050405020304" pitchFamily="18" charset="0"/>
              </a:rPr>
              <a:t>Φωτίτσα</a:t>
            </a:r>
            <a:r>
              <a:rPr lang="el-GR" sz="8000" dirty="0">
                <a:effectLst/>
                <a:latin typeface="Calibri" panose="020F0502020204030204" pitchFamily="34" charset="0"/>
                <a:ea typeface="Calibri" panose="020F0502020204030204" pitchFamily="34" charset="0"/>
                <a:cs typeface="Times New Roman" panose="02020603050405020304" pitchFamily="18" charset="0"/>
              </a:rPr>
              <a:t> ήθελε να καταλάβει ποια είναι η καλύτερη της φίλη , αυτή δηλαδή που θα μπορούσε να περνάει την ζεστασιά της από άκρη σε άκρη . Χρειάζεται λοιπόν την βοήθεια μας και ήθελε να  σας ρωτήσει ποια πιστεύετε ότι είναι η καλύτερη φίλη της από τις δυο αυτές  . Μέσα από ποια δηλαδή θα μπορούσε η ζεστασιά της να φτάσει στα χεράκια σας , από την τσιμπίδα ή την μάσα ; </a:t>
            </a:r>
          </a:p>
          <a:p>
            <a:r>
              <a:rPr lang="el-GR" sz="8000" dirty="0">
                <a:effectLst/>
                <a:latin typeface="Calibri" panose="020F0502020204030204" pitchFamily="34" charset="0"/>
                <a:ea typeface="Calibri" panose="020F0502020204030204" pitchFamily="34" charset="0"/>
                <a:cs typeface="Times New Roman" panose="02020603050405020304" pitchFamily="18" charset="0"/>
              </a:rPr>
              <a:t>Όταν άναψε λοιπόν η φωτιά στο τζάκι και σιγά σιγά μεγάλωνε από τα ξύλα που ρίχναμε  σε αυτό , η τσιμπίδα και η μάσα </a:t>
            </a:r>
            <a:r>
              <a:rPr lang="el-GR" sz="8000" dirty="0" err="1">
                <a:effectLst/>
                <a:latin typeface="Calibri" panose="020F0502020204030204" pitchFamily="34" charset="0"/>
                <a:ea typeface="Calibri" panose="020F0502020204030204" pitchFamily="34" charset="0"/>
                <a:cs typeface="Times New Roman" panose="02020603050405020304" pitchFamily="18" charset="0"/>
              </a:rPr>
              <a:t>ακούμπαγαν</a:t>
            </a:r>
            <a:r>
              <a:rPr lang="el-GR" sz="8000" dirty="0">
                <a:effectLst/>
                <a:latin typeface="Calibri" panose="020F0502020204030204" pitchFamily="34" charset="0"/>
                <a:ea typeface="Calibri" panose="020F0502020204030204" pitchFamily="34" charset="0"/>
                <a:cs typeface="Times New Roman" panose="02020603050405020304" pitchFamily="18" charset="0"/>
              </a:rPr>
              <a:t> και οι δύο οι άκρες τους μέσα στα ζεματιστά κάρβουνα σαν </a:t>
            </a:r>
            <a:r>
              <a:rPr lang="el-GR" sz="8000" dirty="0" err="1">
                <a:effectLst/>
                <a:latin typeface="Calibri" panose="020F0502020204030204" pitchFamily="34" charset="0"/>
                <a:ea typeface="Calibri" panose="020F0502020204030204" pitchFamily="34" charset="0"/>
                <a:cs typeface="Times New Roman" panose="02020603050405020304" pitchFamily="18" charset="0"/>
              </a:rPr>
              <a:t>αποτέλεσμά</a:t>
            </a:r>
            <a:r>
              <a:rPr lang="el-GR" sz="8000" dirty="0">
                <a:effectLst/>
                <a:latin typeface="Calibri" panose="020F0502020204030204" pitchFamily="34" charset="0"/>
                <a:ea typeface="Calibri" panose="020F0502020204030204" pitchFamily="34" charset="0"/>
                <a:cs typeface="Times New Roman" panose="02020603050405020304" pitchFamily="18" charset="0"/>
              </a:rPr>
              <a:t> επειδή και οι δύο ήταν φτιαγμένες από σίδηρο να έχουν ιδιαίτερα υψηλή θερμοκρασία ,λόγω της </a:t>
            </a:r>
            <a:r>
              <a:rPr lang="el-GR" sz="8000" dirty="0" err="1">
                <a:effectLst/>
                <a:latin typeface="Calibri" panose="020F0502020204030204" pitchFamily="34" charset="0"/>
                <a:ea typeface="Calibri" panose="020F0502020204030204" pitchFamily="34" charset="0"/>
                <a:cs typeface="Times New Roman" panose="02020603050405020304" pitchFamily="18" charset="0"/>
              </a:rPr>
              <a:t>Φωτίτσας</a:t>
            </a:r>
            <a:r>
              <a:rPr lang="el-GR" sz="8000" dirty="0">
                <a:effectLst/>
                <a:latin typeface="Calibri" panose="020F0502020204030204" pitchFamily="34" charset="0"/>
                <a:ea typeface="Calibri" panose="020F0502020204030204" pitchFamily="34" charset="0"/>
                <a:cs typeface="Times New Roman" panose="02020603050405020304" pitchFamily="18" charset="0"/>
              </a:rPr>
              <a:t>  που έκαιγε στο τζάκι. Παρόλα αυτά η μάσα είχε ξύλινη λαβή ενώ η τσιμπίδα δεν είχε τέτοια λαβή , ήταν δηλαδή από πάνω μέχρι κάτω με σίδηρο.Η κυρία </a:t>
            </a:r>
            <a:r>
              <a:rPr lang="el-GR" sz="8000" dirty="0" err="1">
                <a:effectLst/>
                <a:latin typeface="Calibri" panose="020F0502020204030204" pitchFamily="34" charset="0"/>
                <a:ea typeface="Calibri" panose="020F0502020204030204" pitchFamily="34" charset="0"/>
                <a:cs typeface="Times New Roman" panose="02020603050405020304" pitchFamily="18" charset="0"/>
              </a:rPr>
              <a:t>Φωτίτσα</a:t>
            </a:r>
            <a:r>
              <a:rPr lang="el-GR" sz="8000" dirty="0">
                <a:effectLst/>
                <a:latin typeface="Calibri" panose="020F0502020204030204" pitchFamily="34" charset="0"/>
                <a:ea typeface="Calibri" panose="020F0502020204030204" pitchFamily="34" charset="0"/>
                <a:cs typeface="Times New Roman" panose="02020603050405020304" pitchFamily="18" charset="0"/>
              </a:rPr>
              <a:t> ήθελε να μας βοηθήσει να διαλέξουμε με ποιο από τα δυο θα  σπρώξουμε τα ξύλα πιο μέσα στο τζάκι χωρίς να καούμε .  Ποια από τις δυο της φίλες  πρέπει να επιλέξουμε  για να μην καεί το χέρι μας  από τις υψηλές θερμοκρασίες που έχουν δημιουργηθεί από το τζάκι,  την μάσα με την ξύλινη λαβή στο τέλος της ή την τσιμπίδα που δεν έχει καμία τέτοια λαβή; Ποια είναι τελικά η φίλη αυτή που θα μας κρατήσει ασφαλείς ; Ύστερα δείχνουμε τις φωτογραφίες των αντικειμένων στα παιδιά για να μπορέσουν να καταλάβουν πλήρως αυτό που έχουμε αναφέρει παραπάνω και καταγράφουμε τις απόψεις τους μια προς μια.</a:t>
            </a:r>
          </a:p>
          <a:p>
            <a:endParaRPr lang="el-GR" dirty="0"/>
          </a:p>
        </p:txBody>
      </p:sp>
    </p:spTree>
    <p:extLst>
      <p:ext uri="{BB962C8B-B14F-4D97-AF65-F5344CB8AC3E}">
        <p14:creationId xmlns:p14="http://schemas.microsoft.com/office/powerpoint/2010/main" val="3656305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A61F6E-706B-4FEB-A8A8-9C7574F18D4B}"/>
              </a:ext>
            </a:extLst>
          </p:cNvPr>
          <p:cNvSpPr>
            <a:spLocks noGrp="1"/>
          </p:cNvSpPr>
          <p:nvPr>
            <p:ph type="title"/>
          </p:nvPr>
        </p:nvSpPr>
        <p:spPr>
          <a:xfrm>
            <a:off x="1342293" y="281355"/>
            <a:ext cx="9601196" cy="1181686"/>
          </a:xfrm>
        </p:spPr>
        <p:txBody>
          <a:bodyPr/>
          <a:lstStyle/>
          <a:p>
            <a:r>
              <a:rPr lang="el-GR" b="1" dirty="0"/>
              <a:t>Περιγραφή δραστηριότητας</a:t>
            </a:r>
          </a:p>
        </p:txBody>
      </p:sp>
      <p:sp>
        <p:nvSpPr>
          <p:cNvPr id="3" name="Θέση περιεχομένου 2">
            <a:extLst>
              <a:ext uri="{FF2B5EF4-FFF2-40B4-BE49-F238E27FC236}">
                <a16:creationId xmlns:a16="http://schemas.microsoft.com/office/drawing/2014/main" id="{B1E3B4FB-1989-49C0-8475-F495AC378B01}"/>
              </a:ext>
            </a:extLst>
          </p:cNvPr>
          <p:cNvSpPr>
            <a:spLocks noGrp="1"/>
          </p:cNvSpPr>
          <p:nvPr>
            <p:ph idx="1"/>
          </p:nvPr>
        </p:nvSpPr>
        <p:spPr>
          <a:xfrm>
            <a:off x="1295401" y="1294227"/>
            <a:ext cx="9601196" cy="4881489"/>
          </a:xfrm>
        </p:spPr>
        <p:txBody>
          <a:bodyPr>
            <a:normAutofit fontScale="47500" lnSpcReduction="20000"/>
          </a:bodyPr>
          <a:lstStyle/>
          <a:p>
            <a:r>
              <a:rPr lang="el-GR" sz="4400" dirty="0">
                <a:latin typeface="Calibri" panose="020F0502020204030204" pitchFamily="34" charset="0"/>
                <a:cs typeface="Calibri" panose="020F0502020204030204" pitchFamily="34" charset="0"/>
              </a:rPr>
              <a:t>Ποιο από τα δύο σιδερένια αντικείμενα πρέπει να επιλέξουμε προσεκτικά για να σπρώξουμε τα ξύλα πιο μέσα στο τζάκι και να μην καεί το χέρι μας ;</a:t>
            </a:r>
          </a:p>
          <a:p>
            <a:r>
              <a:rPr lang="el-GR" sz="4400" dirty="0">
                <a:latin typeface="Calibri" panose="020F0502020204030204" pitchFamily="34" charset="0"/>
                <a:cs typeface="Calibri" panose="020F0502020204030204" pitchFamily="34" charset="0"/>
              </a:rPr>
              <a:t> </a:t>
            </a:r>
          </a:p>
          <a:p>
            <a:r>
              <a:rPr lang="el-GR" sz="4400" dirty="0">
                <a:latin typeface="Calibri" panose="020F0502020204030204" pitchFamily="34" charset="0"/>
                <a:cs typeface="Calibri" panose="020F0502020204030204" pitchFamily="34" charset="0"/>
              </a:rPr>
              <a:t>Για την ασφάλεια όλων μας θα μεταφερθούμε στην αυλή του νηπιαγωγείου για να γίνει σωστά και με ασφάλεια η διαδικασία. Αρχικά ο νηπιαγωγός φοράει γάντια υψηλής προστασίας και με τον αναπτήρα ανάβει το φλόγιστρο έχοντας τοποθετήσει όλα τα παιδιά σε μια απόσταση δύο μέτρων απ’ αυτόν δημιουργώντας ένα ημικύκλιο από εκεί που θα εκτυλιχθεί η δραστηριότητα. Ο νηπιαγωγός αρχίζει να ζεσταίνει από κοινού τα δύο σιδερένια αντικείμενα τα οποία είναι τοποθετημένα στο χώμα , όσο τα ζεσταίνει έχει ζητήσει από τα παιδιά να σχηματίσουν ομάδες των δύο ατόμων για να είναι έτοιμα όταν έχουν ζεσταθεί αρκετά τα σίδερα να τα ακουμπήσουν εκεί που θα τους πει ο νηπιαγωγός με μεγάλη προσοχή δηλαδή αρχικά το ένα παιδί θα ακουμπήσει την τσιμπίδα και στη συνέχεια θα ακουμπήσει κα την μάσα για να εκφέρει άποψη για το ποιο τελικά θα πρέπει να είναι το σιδερένιο αντικείμενο που θα πρέπει να πιάσει ο μπαμπάς για να σπρώξει τα ξύλα πιο μέσα στο τζάκι. </a:t>
            </a:r>
          </a:p>
          <a:p>
            <a:endParaRPr lang="el-GR" dirty="0"/>
          </a:p>
        </p:txBody>
      </p:sp>
    </p:spTree>
    <p:extLst>
      <p:ext uri="{BB962C8B-B14F-4D97-AF65-F5344CB8AC3E}">
        <p14:creationId xmlns:p14="http://schemas.microsoft.com/office/powerpoint/2010/main" val="4289591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7FD8FF-1857-6966-B11E-0D97D79DA3CA}"/>
              </a:ext>
            </a:extLst>
          </p:cNvPr>
          <p:cNvSpPr>
            <a:spLocks noGrp="1"/>
          </p:cNvSpPr>
          <p:nvPr>
            <p:ph type="title"/>
          </p:nvPr>
        </p:nvSpPr>
        <p:spPr/>
        <p:txBody>
          <a:bodyPr>
            <a:normAutofit fontScale="90000"/>
          </a:bodyPr>
          <a:lstStyle/>
          <a:p>
            <a:r>
              <a:rPr lang="el-GR" b="1" dirty="0"/>
              <a:t>ΣΥΝΟΔΕΥΤΙΚΕΣ </a:t>
            </a:r>
            <a:br>
              <a:rPr lang="el-GR" b="1" dirty="0"/>
            </a:br>
            <a:r>
              <a:rPr lang="el-GR" b="1" dirty="0"/>
              <a:t>ΦΩΤΟΓΡΑΦΙΕΣ  </a:t>
            </a:r>
          </a:p>
        </p:txBody>
      </p:sp>
      <p:pic>
        <p:nvPicPr>
          <p:cNvPr id="4" name="Εικόνα 4">
            <a:extLst>
              <a:ext uri="{FF2B5EF4-FFF2-40B4-BE49-F238E27FC236}">
                <a16:creationId xmlns:a16="http://schemas.microsoft.com/office/drawing/2014/main" id="{4401FF83-241A-ADE5-65F4-38895AE22690}"/>
              </a:ext>
            </a:extLst>
          </p:cNvPr>
          <p:cNvPicPr>
            <a:picLocks noGrp="1" noChangeAspect="1"/>
          </p:cNvPicPr>
          <p:nvPr>
            <p:ph idx="1"/>
          </p:nvPr>
        </p:nvPicPr>
        <p:blipFill>
          <a:blip r:embed="rId2"/>
          <a:stretch>
            <a:fillRect/>
          </a:stretch>
        </p:blipFill>
        <p:spPr>
          <a:xfrm>
            <a:off x="4306250" y="2557463"/>
            <a:ext cx="3579499" cy="3317875"/>
          </a:xfrm>
        </p:spPr>
      </p:pic>
    </p:spTree>
    <p:extLst>
      <p:ext uri="{BB962C8B-B14F-4D97-AF65-F5344CB8AC3E}">
        <p14:creationId xmlns:p14="http://schemas.microsoft.com/office/powerpoint/2010/main" val="5035523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4</TotalTime>
  <Words>615</Words>
  <Application>Microsoft Office PowerPoint</Application>
  <PresentationFormat>Ευρεία οθόνη</PresentationFormat>
  <Paragraphs>26</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Calibri</vt:lpstr>
      <vt:lpstr>Garamond</vt:lpstr>
      <vt:lpstr>Segoe UI</vt:lpstr>
      <vt:lpstr>Οργανικό</vt:lpstr>
      <vt:lpstr> ΔΡΑΣΤΗΡΙΟΤΗΤΑ ΘΕΡΜΙΚΗΣ ΑΓΩΓΙΜΟΤΗΤΑΣ ΣΤΕΡΕΩΝ ΑΝΤΙΚΕΙΜΕΝΩΝ </vt:lpstr>
      <vt:lpstr>Εισαγωγικά</vt:lpstr>
      <vt:lpstr>ΣΤΟΧΟΣ </vt:lpstr>
      <vt:lpstr>ΥΛΙΚΑ</vt:lpstr>
      <vt:lpstr>ΠΕΡΙΓΡΑΦΗ ΔΡΑΣΤΗΡΙΟΤΗΤΑΣ </vt:lpstr>
      <vt:lpstr>Περιγραφή δραστηριότητας</vt:lpstr>
      <vt:lpstr>ΣΥΝΟΔΕΥΤΙΚΕΣ  ΦΩΤΟΓΡΑΦΙΕΣ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ΔΡΑΣΤΗΡΙΟΤΗΤΑ ΘΕΡΜΙΚΗΣ ΑΓΩΓΙΜΟΤΗΤΑΣ ΣΤΕΡΕΩΝ ΑΝΤΙΚΕΙΜΕΝΩΝ</dc:title>
  <dc:creator>ΚΑΡΑΒΟΥΛΙΑ ΓΑΒΡΙΕΛΑ ΝΕΚΤΑΡΙΑ</dc:creator>
  <cp:lastModifiedBy>Ραβάνης Κωνσταντίνος</cp:lastModifiedBy>
  <cp:revision>7</cp:revision>
  <dcterms:created xsi:type="dcterms:W3CDTF">2023-03-10T13:34:33Z</dcterms:created>
  <dcterms:modified xsi:type="dcterms:W3CDTF">2023-03-19T17:53:31Z</dcterms:modified>
</cp:coreProperties>
</file>