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8" r:id="rId20"/>
    <p:sldId id="274" r:id="rId21"/>
    <p:sldId id="286" r:id="rId22"/>
    <p:sldId id="275" r:id="rId23"/>
    <p:sldId id="285" r:id="rId24"/>
    <p:sldId id="287" r:id="rId25"/>
    <p:sldId id="276" r:id="rId26"/>
    <p:sldId id="277" r:id="rId27"/>
    <p:sldId id="278" r:id="rId28"/>
    <p:sldId id="279" r:id="rId29"/>
    <p:sldId id="280" r:id="rId30"/>
    <p:sldId id="281" r:id="rId31"/>
    <p:sldId id="282" r:id="rId32"/>
    <p:sldId id="283" r:id="rId33"/>
    <p:sldId id="28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9" d="100"/>
          <a:sy n="69" d="100"/>
        </p:scale>
        <p:origin x="-120" y="-7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1/9/2020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55BA285-9698-1B45-8319-D90A8C63F150}"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534695" y="2824269"/>
            <a:ext cx="4608576"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454792" y="2821491"/>
            <a:ext cx="4608576"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1CFCDFD-B4CF-A241-8D71-E814B10BEAF4}"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1/9/2020</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1/9/2020</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Εικόνα 3" descr="Εικόνα που περιέχει φλιτζάνι, επιτραπέζια σκεύη, πιάτο&#10;&#10;Περιγραφή που δημιουργήθηκε αυτόματα">
            <a:extLst>
              <a:ext uri="{FF2B5EF4-FFF2-40B4-BE49-F238E27FC236}">
                <a16:creationId xmlns:a16="http://schemas.microsoft.com/office/drawing/2014/main" xmlns="" id="{64D3918F-6191-4B77-8753-E74444266677}"/>
              </a:ext>
            </a:extLst>
          </p:cNvPr>
          <p:cNvPicPr>
            <a:picLocks noChangeAspect="1"/>
          </p:cNvPicPr>
          <p:nvPr/>
        </p:nvPicPr>
        <p:blipFill rotWithShape="1">
          <a:blip r:embed="rId2"/>
          <a:srcRect t="3198" r="11067" b="3295"/>
          <a:stretch/>
        </p:blipFill>
        <p:spPr>
          <a:xfrm>
            <a:off x="2" y="10"/>
            <a:ext cx="12191695" cy="6857990"/>
          </a:xfrm>
          <a:prstGeom prst="rect">
            <a:avLst/>
          </a:prstGeom>
        </p:spPr>
      </p:pic>
      <p:sp>
        <p:nvSpPr>
          <p:cNvPr id="9" name="Rectangle 8">
            <a:extLst>
              <a:ext uri="{FF2B5EF4-FFF2-40B4-BE49-F238E27FC236}">
                <a16:creationId xmlns:a16="http://schemas.microsoft.com/office/drawing/2014/main" xmlns="" id="{DA6F435B-E179-4620-977D-F85FA57D80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xmlns="" id="{2F9771A7-CA61-46FD-94DE-F04B2431CEBC}"/>
              </a:ext>
            </a:extLst>
          </p:cNvPr>
          <p:cNvSpPr>
            <a:spLocks noGrp="1"/>
          </p:cNvSpPr>
          <p:nvPr>
            <p:ph type="ctrTitle"/>
          </p:nvPr>
        </p:nvSpPr>
        <p:spPr>
          <a:xfrm>
            <a:off x="1388350" y="3236470"/>
            <a:ext cx="6741219" cy="1252601"/>
          </a:xfrm>
        </p:spPr>
        <p:txBody>
          <a:bodyPr>
            <a:noAutofit/>
          </a:bodyPr>
          <a:lstStyle/>
          <a:p>
            <a:pPr algn="ctr"/>
            <a:r>
              <a:rPr lang="en-US" sz="2800" b="1" dirty="0">
                <a:solidFill>
                  <a:schemeClr val="accent2">
                    <a:lumMod val="75000"/>
                  </a:schemeClr>
                </a:solidFill>
              </a:rPr>
              <a:t>Holmberg Ingrid</a:t>
            </a:r>
            <a:r>
              <a:rPr lang="el-GR" sz="2800" b="1" dirty="0">
                <a:solidFill>
                  <a:schemeClr val="accent2">
                    <a:lumMod val="75000"/>
                  </a:schemeClr>
                </a:solidFill>
              </a:rPr>
              <a:t>:</a:t>
            </a:r>
            <a:r>
              <a:rPr lang="en-US" sz="2800" b="1" dirty="0">
                <a:solidFill>
                  <a:schemeClr val="accent2">
                    <a:lumMod val="75000"/>
                  </a:schemeClr>
                </a:solidFill>
              </a:rPr>
              <a:t> The creation of the </a:t>
            </a:r>
            <a:br>
              <a:rPr lang="en-US" sz="2800" b="1" dirty="0">
                <a:solidFill>
                  <a:schemeClr val="accent2">
                    <a:lumMod val="75000"/>
                  </a:schemeClr>
                </a:solidFill>
              </a:rPr>
            </a:br>
            <a:r>
              <a:rPr lang="en-US" sz="2800" b="1" dirty="0">
                <a:solidFill>
                  <a:schemeClr val="accent2">
                    <a:lumMod val="75000"/>
                  </a:schemeClr>
                </a:solidFill>
              </a:rPr>
              <a:t>Ancient Greek Epic Cycle</a:t>
            </a:r>
          </a:p>
        </p:txBody>
      </p:sp>
      <p:sp>
        <p:nvSpPr>
          <p:cNvPr id="3" name="Υπότιτλος 2">
            <a:extLst>
              <a:ext uri="{FF2B5EF4-FFF2-40B4-BE49-F238E27FC236}">
                <a16:creationId xmlns:a16="http://schemas.microsoft.com/office/drawing/2014/main" xmlns="" id="{12CFDA0B-B14A-49A3-9EED-47AD71DFBDC3}"/>
              </a:ext>
            </a:extLst>
          </p:cNvPr>
          <p:cNvSpPr>
            <a:spLocks noGrp="1"/>
          </p:cNvSpPr>
          <p:nvPr>
            <p:ph type="subTitle" idx="1"/>
          </p:nvPr>
        </p:nvSpPr>
        <p:spPr>
          <a:xfrm>
            <a:off x="1388350" y="4669144"/>
            <a:ext cx="6741218" cy="1055894"/>
          </a:xfrm>
        </p:spPr>
        <p:txBody>
          <a:bodyPr>
            <a:normAutofit fontScale="40000" lnSpcReduction="20000"/>
          </a:bodyPr>
          <a:lstStyle/>
          <a:p>
            <a:pPr>
              <a:lnSpc>
                <a:spcPct val="90000"/>
              </a:lnSpc>
            </a:pPr>
            <a:r>
              <a:rPr lang="el-GR" sz="3400" dirty="0">
                <a:solidFill>
                  <a:schemeClr val="bg1"/>
                </a:solidFill>
                <a:latin typeface="Cambria Math" panose="02040503050406030204" pitchFamily="18" charset="0"/>
                <a:ea typeface="Cambria Math" panose="02040503050406030204" pitchFamily="18" charset="0"/>
              </a:rPr>
              <a:t>ΠΜΣ Σύγχρονες Προσεγγίσεις στα κείμενα: αναγνώσεις και ερμηνείες, Κλασική Ειδίκευση </a:t>
            </a:r>
          </a:p>
          <a:p>
            <a:pPr>
              <a:lnSpc>
                <a:spcPct val="90000"/>
              </a:lnSpc>
            </a:pPr>
            <a:r>
              <a:rPr lang="el-GR" sz="3400" dirty="0">
                <a:solidFill>
                  <a:schemeClr val="bg1"/>
                </a:solidFill>
                <a:latin typeface="Cambria Math" panose="02040503050406030204" pitchFamily="18" charset="0"/>
                <a:ea typeface="Cambria Math" panose="02040503050406030204" pitchFamily="18" charset="0"/>
              </a:rPr>
              <a:t>Διδάσκων: Κος Χριστόπουλος Μ.</a:t>
            </a:r>
          </a:p>
          <a:p>
            <a:pPr>
              <a:lnSpc>
                <a:spcPct val="90000"/>
              </a:lnSpc>
            </a:pPr>
            <a:r>
              <a:rPr lang="el-GR" sz="3400" dirty="0">
                <a:solidFill>
                  <a:schemeClr val="bg1"/>
                </a:solidFill>
                <a:latin typeface="Cambria Math" panose="02040503050406030204" pitchFamily="18" charset="0"/>
                <a:ea typeface="Cambria Math" panose="02040503050406030204" pitchFamily="18" charset="0"/>
              </a:rPr>
              <a:t>Φοιτήτριες: Παπαηλίου Ελένη, Μαστρογιάννη Λία </a:t>
            </a:r>
          </a:p>
          <a:p>
            <a:pPr algn="r"/>
            <a:endParaRPr lang="en-US" sz="1600" dirty="0">
              <a:solidFill>
                <a:srgbClr val="FFFFFE"/>
              </a:solidFill>
            </a:endParaRPr>
          </a:p>
        </p:txBody>
      </p:sp>
      <p:cxnSp>
        <p:nvCxnSpPr>
          <p:cNvPr id="11" name="Straight Connector 10">
            <a:extLst>
              <a:ext uri="{FF2B5EF4-FFF2-40B4-BE49-F238E27FC236}">
                <a16:creationId xmlns:a16="http://schemas.microsoft.com/office/drawing/2014/main" xmlns="" id="{50BDFBFE-124F-4FE6-B780-27D34DEBED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22461" y="3227222"/>
            <a:ext cx="0" cy="1261849"/>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9572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C94F6C12-A129-4035-813E-BF4CF7994A91}"/>
              </a:ext>
            </a:extLst>
          </p:cNvPr>
          <p:cNvSpPr>
            <a:spLocks noGrp="1"/>
          </p:cNvSpPr>
          <p:nvPr>
            <p:ph idx="1"/>
          </p:nvPr>
        </p:nvSpPr>
        <p:spPr>
          <a:xfrm>
            <a:off x="0" y="1696278"/>
            <a:ext cx="12192000" cy="5161722"/>
          </a:xfrm>
        </p:spPr>
        <p:txBody>
          <a:bodyPr/>
          <a:lstStyle/>
          <a:p>
            <a:pPr algn="just"/>
            <a:r>
              <a:rPr lang="en-US" sz="2400" dirty="0"/>
              <a:t> </a:t>
            </a:r>
            <a:r>
              <a:rPr lang="el-GR" sz="2400" dirty="0">
                <a:latin typeface="Cambria Math" panose="02040503050406030204" pitchFamily="18" charset="0"/>
                <a:ea typeface="Cambria Math" panose="02040503050406030204" pitchFamily="18" charset="0"/>
              </a:rPr>
              <a:t>Αριστοτέλης</a:t>
            </a:r>
            <a:r>
              <a:rPr lang="el-GR" sz="2400" i="1" dirty="0">
                <a:latin typeface="Cambria Math" panose="02040503050406030204" pitchFamily="18" charset="0"/>
                <a:ea typeface="Cambria Math" panose="02040503050406030204" pitchFamily="18" charset="0"/>
              </a:rPr>
              <a:t> Ποιητική </a:t>
            </a:r>
            <a:r>
              <a:rPr lang="el-GR" sz="2400" dirty="0">
                <a:latin typeface="Cambria Math" panose="02040503050406030204" pitchFamily="18" charset="0"/>
                <a:ea typeface="Cambria Math" panose="02040503050406030204" pitchFamily="18" charset="0"/>
              </a:rPr>
              <a:t>1459</a:t>
            </a:r>
            <a:r>
              <a:rPr lang="en-US" sz="2400" dirty="0">
                <a:latin typeface="Cambria Math" panose="02040503050406030204" pitchFamily="18" charset="0"/>
                <a:ea typeface="Cambria Math" panose="02040503050406030204" pitchFamily="18" charset="0"/>
              </a:rPr>
              <a:t>b</a:t>
            </a:r>
            <a:r>
              <a:rPr lang="el-GR" sz="2400" dirty="0">
                <a:latin typeface="Cambria Math" panose="02040503050406030204" pitchFamily="18" charset="0"/>
                <a:ea typeface="Cambria Math" panose="02040503050406030204" pitchFamily="18" charset="0"/>
              </a:rPr>
              <a:t>: επικός κύκλος     επεισοδιακή μορφή </a:t>
            </a:r>
          </a:p>
          <a:p>
            <a:pPr marL="0" indent="0" algn="just">
              <a:buNone/>
            </a:pPr>
            <a:r>
              <a:rPr lang="el-GR" sz="2400" dirty="0">
                <a:latin typeface="Cambria Math" panose="02040503050406030204" pitchFamily="18" charset="0"/>
                <a:ea typeface="Cambria Math" panose="02040503050406030204" pitchFamily="18" charset="0"/>
              </a:rPr>
              <a:t>σε αντίθεση με την </a:t>
            </a:r>
            <a:r>
              <a:rPr lang="el-GR" sz="2400" i="1" dirty="0">
                <a:latin typeface="Cambria Math" panose="02040503050406030204" pitchFamily="18" charset="0"/>
                <a:ea typeface="Cambria Math" panose="02040503050406030204" pitchFamily="18" charset="0"/>
              </a:rPr>
              <a:t>Ιλιάδα </a:t>
            </a:r>
            <a:r>
              <a:rPr lang="el-GR" sz="2400" dirty="0">
                <a:latin typeface="Cambria Math" panose="02040503050406030204" pitchFamily="18" charset="0"/>
                <a:ea typeface="Cambria Math" panose="02040503050406030204" pitchFamily="18" charset="0"/>
              </a:rPr>
              <a:t>και την </a:t>
            </a:r>
            <a:r>
              <a:rPr lang="el-GR" sz="2400" i="1" dirty="0">
                <a:latin typeface="Cambria Math" panose="02040503050406030204" pitchFamily="18" charset="0"/>
                <a:ea typeface="Cambria Math" panose="02040503050406030204" pitchFamily="18" charset="0"/>
              </a:rPr>
              <a:t>Οδύσσεια</a:t>
            </a:r>
            <a:r>
              <a:rPr lang="el-GR" sz="2400" dirty="0">
                <a:latin typeface="Cambria Math" panose="02040503050406030204" pitchFamily="18" charset="0"/>
                <a:ea typeface="Cambria Math" panose="02040503050406030204" pitchFamily="18" charset="0"/>
              </a:rPr>
              <a:t> που χαρακτηρίζονταν από ενότητα         κατωτερότητα των κύκλιων επών.</a:t>
            </a:r>
          </a:p>
          <a:p>
            <a:pPr algn="just">
              <a:buFont typeface="Wingdings" panose="05000000000000000000" pitchFamily="2" charset="2"/>
              <a:buChar char="Ø"/>
            </a:pPr>
            <a:r>
              <a:rPr lang="en-US" sz="2400" dirty="0"/>
              <a:t> </a:t>
            </a:r>
            <a:r>
              <a:rPr lang="el-GR" sz="2400" dirty="0">
                <a:latin typeface="Cambria Math" panose="02040503050406030204" pitchFamily="18" charset="0"/>
                <a:ea typeface="Cambria Math" panose="02040503050406030204" pitchFamily="18" charset="0"/>
              </a:rPr>
              <a:t>Αλεξανδρινοί φιλόλογοι: ισχυρίζονται πως τα Κύκλια Έπη ήταν μεταγενέστερες συνθέσεις που περιέγραφαν εκτενέστερες ιστορικές γραμμές για ανεξήγητες ή υπαινικτικές αναφορές στην </a:t>
            </a:r>
            <a:r>
              <a:rPr lang="el-GR" sz="2400" i="1" dirty="0">
                <a:latin typeface="Cambria Math" panose="02040503050406030204" pitchFamily="18" charset="0"/>
                <a:ea typeface="Cambria Math" panose="02040503050406030204" pitchFamily="18" charset="0"/>
              </a:rPr>
              <a:t>Ιλιάδα </a:t>
            </a:r>
            <a:r>
              <a:rPr lang="el-GR" sz="2400" dirty="0">
                <a:latin typeface="Cambria Math" panose="02040503050406030204" pitchFamily="18" charset="0"/>
                <a:ea typeface="Cambria Math" panose="02040503050406030204" pitchFamily="18" charset="0"/>
              </a:rPr>
              <a:t>και στην </a:t>
            </a:r>
            <a:r>
              <a:rPr lang="el-GR" sz="2400" i="1" dirty="0">
                <a:latin typeface="Cambria Math" panose="02040503050406030204" pitchFamily="18" charset="0"/>
                <a:ea typeface="Cambria Math" panose="02040503050406030204" pitchFamily="18" charset="0"/>
              </a:rPr>
              <a:t>Οδύσσεια</a:t>
            </a:r>
            <a:r>
              <a:rPr lang="el-GR" sz="2400" dirty="0">
                <a:latin typeface="Cambria Math" panose="02040503050406030204" pitchFamily="18" charset="0"/>
                <a:ea typeface="Cambria Math" panose="02040503050406030204" pitchFamily="18" charset="0"/>
              </a:rPr>
              <a:t>.</a:t>
            </a:r>
          </a:p>
          <a:p>
            <a:pPr algn="just">
              <a:buFont typeface="Wingdings" panose="05000000000000000000" pitchFamily="2" charset="2"/>
              <a:buChar char="Ø"/>
            </a:pPr>
            <a:r>
              <a:rPr lang="en-US" sz="2400" dirty="0"/>
              <a:t> </a:t>
            </a:r>
            <a:r>
              <a:rPr lang="en-US" sz="2400" b="1" dirty="0">
                <a:latin typeface="Cambria Math" panose="02040503050406030204" pitchFamily="18" charset="0"/>
                <a:ea typeface="Cambria Math" panose="02040503050406030204" pitchFamily="18" charset="0"/>
              </a:rPr>
              <a:t>Severyns</a:t>
            </a:r>
            <a:r>
              <a:rPr lang="el-GR" sz="2400" dirty="0">
                <a:latin typeface="Cambria Math" panose="02040503050406030204" pitchFamily="18" charset="0"/>
                <a:ea typeface="Cambria Math" panose="02040503050406030204" pitchFamily="18" charset="0"/>
              </a:rPr>
              <a:t>: οι Αλεξανδρινοί φιλόλογοι ήταν ευρέως υπεύθυνοι για την αδιαφορία του Επικού Κύκλου.</a:t>
            </a:r>
          </a:p>
          <a:p>
            <a:pPr algn="just">
              <a:buFont typeface="Wingdings" panose="05000000000000000000" pitchFamily="2" charset="2"/>
              <a:buChar char="Ø"/>
            </a:pPr>
            <a:r>
              <a:rPr lang="en-US" sz="2400" dirty="0"/>
              <a:t> </a:t>
            </a:r>
            <a:r>
              <a:rPr lang="el-GR" sz="2400" dirty="0">
                <a:latin typeface="Cambria Math" panose="02040503050406030204" pitchFamily="18" charset="0"/>
                <a:ea typeface="Cambria Math" panose="02040503050406030204" pitchFamily="18" charset="0"/>
              </a:rPr>
              <a:t>Πρόκλος: τα ποιήματα του κύκλου διασώθηκαν όχι τόσο για την καλλιτεχνική τους αξία όσο για την ακολουθία των γεγονότων.</a:t>
            </a:r>
          </a:p>
          <a:p>
            <a:pPr marL="0" indent="0">
              <a:buNone/>
            </a:pPr>
            <a:endParaRPr lang="en-US" dirty="0"/>
          </a:p>
        </p:txBody>
      </p:sp>
      <p:sp>
        <p:nvSpPr>
          <p:cNvPr id="4" name="Βέλος: Δεξιό 3">
            <a:extLst>
              <a:ext uri="{FF2B5EF4-FFF2-40B4-BE49-F238E27FC236}">
                <a16:creationId xmlns:a16="http://schemas.microsoft.com/office/drawing/2014/main" xmlns="" id="{7A73C8F3-B7BF-4537-B2FE-D6079218891B}"/>
              </a:ext>
            </a:extLst>
          </p:cNvPr>
          <p:cNvSpPr/>
          <p:nvPr/>
        </p:nvSpPr>
        <p:spPr>
          <a:xfrm>
            <a:off x="6228523" y="1828800"/>
            <a:ext cx="318051" cy="265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951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8516A42-08D4-4094-A776-DCC65F036A8D}"/>
              </a:ext>
            </a:extLst>
          </p:cNvPr>
          <p:cNvSpPr>
            <a:spLocks noGrp="1"/>
          </p:cNvSpPr>
          <p:nvPr>
            <p:ph idx="1"/>
          </p:nvPr>
        </p:nvSpPr>
        <p:spPr>
          <a:xfrm>
            <a:off x="0" y="1696278"/>
            <a:ext cx="12192000" cy="5161722"/>
          </a:xfrm>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 </a:t>
            </a:r>
            <a:r>
              <a:rPr lang="en-US" sz="2400" b="1" dirty="0">
                <a:latin typeface="Cambria Math" panose="02040503050406030204" pitchFamily="18" charset="0"/>
                <a:ea typeface="Cambria Math" panose="02040503050406030204" pitchFamily="18" charset="0"/>
              </a:rPr>
              <a:t>Allen</a:t>
            </a:r>
            <a:r>
              <a:rPr lang="el-GR" sz="2400" dirty="0">
                <a:latin typeface="Cambria Math" panose="02040503050406030204" pitchFamily="18" charset="0"/>
                <a:ea typeface="Cambria Math" panose="02040503050406030204" pitchFamily="18" charset="0"/>
              </a:rPr>
              <a:t>: υποστηρίζει ότι η επίδραση της </a:t>
            </a:r>
            <a:r>
              <a:rPr lang="el-GR" sz="2400" i="1" dirty="0">
                <a:latin typeface="Cambria Math" panose="02040503050406030204" pitchFamily="18" charset="0"/>
                <a:ea typeface="Cambria Math" panose="02040503050406030204" pitchFamily="18" charset="0"/>
              </a:rPr>
              <a:t>Ιλιάδας</a:t>
            </a:r>
            <a:r>
              <a:rPr lang="el-GR" sz="2400" dirty="0">
                <a:latin typeface="Cambria Math" panose="02040503050406030204" pitchFamily="18" charset="0"/>
                <a:ea typeface="Cambria Math" panose="02040503050406030204" pitchFamily="18" charset="0"/>
              </a:rPr>
              <a:t> και της </a:t>
            </a:r>
            <a:r>
              <a:rPr lang="el-GR" sz="2400" i="1" dirty="0">
                <a:latin typeface="Cambria Math" panose="02040503050406030204" pitchFamily="18" charset="0"/>
                <a:ea typeface="Cambria Math" panose="02040503050406030204" pitchFamily="18" charset="0"/>
              </a:rPr>
              <a:t>Οδύσσειας</a:t>
            </a:r>
            <a:r>
              <a:rPr lang="el-GR" sz="2400" dirty="0">
                <a:latin typeface="Cambria Math" panose="02040503050406030204" pitchFamily="18" charset="0"/>
                <a:ea typeface="Cambria Math" panose="02040503050406030204" pitchFamily="18" charset="0"/>
              </a:rPr>
              <a:t> ήταν ακόμα τόσο δυνατή που οι μεταγενέστερες και οι προγενέστερες ιστορίες συναντήθηκαν με ένα κοινό.</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 </a:t>
            </a:r>
            <a:r>
              <a:rPr lang="en-US" sz="2400" b="1" dirty="0">
                <a:latin typeface="Cambria Math" panose="02040503050406030204" pitchFamily="18" charset="0"/>
                <a:ea typeface="Cambria Math" panose="02040503050406030204" pitchFamily="18" charset="0"/>
              </a:rPr>
              <a:t>Holmberg</a:t>
            </a:r>
            <a:r>
              <a:rPr lang="en-US" sz="2400" dirty="0">
                <a:latin typeface="Cambria Math" panose="02040503050406030204" pitchFamily="18" charset="0"/>
                <a:ea typeface="Cambria Math" panose="02040503050406030204" pitchFamily="18" charset="0"/>
              </a:rPr>
              <a:t> </a:t>
            </a:r>
            <a:r>
              <a:rPr lang="el-GR" sz="2400" dirty="0">
                <a:latin typeface="Cambria Math" panose="02040503050406030204" pitchFamily="18" charset="0"/>
                <a:ea typeface="Cambria Math" panose="02040503050406030204" pitchFamily="18" charset="0"/>
              </a:rPr>
              <a:t>: η</a:t>
            </a:r>
            <a:r>
              <a:rPr lang="el-GR" sz="2400" i="1" dirty="0">
                <a:latin typeface="Cambria Math" panose="02040503050406030204" pitchFamily="18" charset="0"/>
                <a:ea typeface="Cambria Math" panose="02040503050406030204" pitchFamily="18" charset="0"/>
              </a:rPr>
              <a:t> Ιλιάδα </a:t>
            </a:r>
            <a:r>
              <a:rPr lang="el-GR" sz="2400" dirty="0">
                <a:latin typeface="Cambria Math" panose="02040503050406030204" pitchFamily="18" charset="0"/>
                <a:ea typeface="Cambria Math" panose="02040503050406030204" pitchFamily="18" charset="0"/>
              </a:rPr>
              <a:t>και η </a:t>
            </a:r>
            <a:r>
              <a:rPr lang="el-GR" sz="2400" i="1" dirty="0">
                <a:latin typeface="Cambria Math" panose="02040503050406030204" pitchFamily="18" charset="0"/>
                <a:ea typeface="Cambria Math" panose="02040503050406030204" pitchFamily="18" charset="0"/>
              </a:rPr>
              <a:t>Οδύσσεια  </a:t>
            </a:r>
            <a:r>
              <a:rPr lang="el-GR" sz="2400" dirty="0">
                <a:latin typeface="Cambria Math" panose="02040503050406030204" pitchFamily="18" charset="0"/>
                <a:ea typeface="Cambria Math" panose="02040503050406030204" pitchFamily="18" charset="0"/>
              </a:rPr>
              <a:t>ως χαρισματικά κείμενα (</a:t>
            </a:r>
            <a:r>
              <a:rPr lang="en-US" sz="2400" dirty="0">
                <a:latin typeface="Cambria Math" panose="02040503050406030204" pitchFamily="18" charset="0"/>
                <a:ea typeface="Cambria Math" panose="02040503050406030204" pitchFamily="18" charset="0"/>
              </a:rPr>
              <a:t>Castle)</a:t>
            </a:r>
            <a:r>
              <a:rPr lang="el-GR" sz="2400" dirty="0">
                <a:latin typeface="Cambria Math" panose="02040503050406030204" pitchFamily="18" charset="0"/>
                <a:ea typeface="Cambria Math" panose="02040503050406030204" pitchFamily="18" charset="0"/>
              </a:rPr>
              <a:t>, θα παρείχαν ένα γόνιμο έδαφος για τη δημιουργία μεταγενέστερων ιστοριών. Από την πλευρά της ελληνικής προφορικής παράδοσης, οι αφηγήσεις του κύκλου δεν δημιουργήθηκαν μετά τα ομηρικά έπη αλλά ταυτόχρονα. Ο Επικός Κύκλος έχοντας ως σταθερή βάση την</a:t>
            </a:r>
            <a:r>
              <a:rPr lang="el-GR" sz="2400" i="1" dirty="0">
                <a:latin typeface="Cambria Math" panose="02040503050406030204" pitchFamily="18" charset="0"/>
                <a:ea typeface="Cambria Math" panose="02040503050406030204" pitchFamily="18" charset="0"/>
              </a:rPr>
              <a:t> Ιλιάδα </a:t>
            </a:r>
            <a:r>
              <a:rPr lang="el-GR" sz="2400" dirty="0">
                <a:latin typeface="Cambria Math" panose="02040503050406030204" pitchFamily="18" charset="0"/>
                <a:ea typeface="Cambria Math" panose="02040503050406030204" pitchFamily="18" charset="0"/>
              </a:rPr>
              <a:t>και την </a:t>
            </a:r>
            <a:r>
              <a:rPr lang="el-GR" sz="2400" i="1" dirty="0">
                <a:latin typeface="Cambria Math" panose="02040503050406030204" pitchFamily="18" charset="0"/>
                <a:ea typeface="Cambria Math" panose="02040503050406030204" pitchFamily="18" charset="0"/>
              </a:rPr>
              <a:t>Οδύσσεια</a:t>
            </a:r>
            <a:r>
              <a:rPr lang="el-GR" sz="2400" dirty="0">
                <a:latin typeface="Cambria Math" panose="02040503050406030204" pitchFamily="18" charset="0"/>
                <a:ea typeface="Cambria Math" panose="02040503050406030204" pitchFamily="18" charset="0"/>
              </a:rPr>
              <a:t> με τις προγενέστερες και τις μεταγενέστερες αφηγήσεις κατάφεραν να ολοκληρώσουν το σχήμα του.</a:t>
            </a:r>
            <a:endParaRPr lang="en-US" sz="2400" dirty="0"/>
          </a:p>
        </p:txBody>
      </p:sp>
    </p:spTree>
    <p:extLst>
      <p:ext uri="{BB962C8B-B14F-4D97-AF65-F5344CB8AC3E}">
        <p14:creationId xmlns:p14="http://schemas.microsoft.com/office/powerpoint/2010/main" val="3677420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47EC61F-F66B-4EB6-9DB8-4F42897D6A52}"/>
              </a:ext>
            </a:extLst>
          </p:cNvPr>
          <p:cNvSpPr>
            <a:spLocks noGrp="1"/>
          </p:cNvSpPr>
          <p:nvPr>
            <p:ph type="title"/>
          </p:nvPr>
        </p:nvSpPr>
        <p:spPr>
          <a:xfrm>
            <a:off x="1534696" y="804520"/>
            <a:ext cx="9520158" cy="918264"/>
          </a:xfrm>
        </p:spPr>
        <p:txBody>
          <a:bodyPr/>
          <a:lstStyle/>
          <a:p>
            <a:r>
              <a:rPr lang="en-US" b="1" dirty="0">
                <a:solidFill>
                  <a:schemeClr val="accent3">
                    <a:lumMod val="50000"/>
                  </a:schemeClr>
                </a:solidFill>
                <a:latin typeface="Cambria Math" panose="02040503050406030204" pitchFamily="18" charset="0"/>
                <a:ea typeface="Cambria Math" panose="02040503050406030204" pitchFamily="18" charset="0"/>
              </a:rPr>
              <a:t>   </a:t>
            </a:r>
            <a:r>
              <a:rPr lang="el-GR" b="1" dirty="0">
                <a:solidFill>
                  <a:schemeClr val="accent3">
                    <a:lumMod val="50000"/>
                  </a:schemeClr>
                </a:solidFill>
                <a:latin typeface="Cambria Math" panose="02040503050406030204" pitchFamily="18" charset="0"/>
                <a:ea typeface="Cambria Math" panose="02040503050406030204" pitchFamily="18" charset="0"/>
              </a:rPr>
              <a:t>Ομηρικά έπη </a:t>
            </a:r>
            <a:r>
              <a:rPr lang="en-US" b="1" dirty="0">
                <a:solidFill>
                  <a:schemeClr val="accent3">
                    <a:lumMod val="50000"/>
                  </a:schemeClr>
                </a:solidFill>
                <a:latin typeface="Cambria Math" panose="02040503050406030204" pitchFamily="18" charset="0"/>
                <a:ea typeface="Cambria Math" panose="02040503050406030204" pitchFamily="18" charset="0"/>
              </a:rPr>
              <a:t>VS </a:t>
            </a:r>
            <a:r>
              <a:rPr lang="el-GR" b="1" dirty="0">
                <a:solidFill>
                  <a:schemeClr val="accent3">
                    <a:lumMod val="50000"/>
                  </a:schemeClr>
                </a:solidFill>
                <a:latin typeface="Cambria Math" panose="02040503050406030204" pitchFamily="18" charset="0"/>
                <a:ea typeface="Cambria Math" panose="02040503050406030204" pitchFamily="18" charset="0"/>
              </a:rPr>
              <a:t>Επικός κύκλος</a:t>
            </a:r>
            <a:endParaRPr lang="en-US" b="1" dirty="0">
              <a:solidFill>
                <a:schemeClr val="accent3">
                  <a:lumMod val="50000"/>
                </a:schemeClr>
              </a:solidFill>
            </a:endParaRPr>
          </a:p>
        </p:txBody>
      </p:sp>
      <p:sp>
        <p:nvSpPr>
          <p:cNvPr id="3" name="Θέση περιεχομένου 2">
            <a:extLst>
              <a:ext uri="{FF2B5EF4-FFF2-40B4-BE49-F238E27FC236}">
                <a16:creationId xmlns:a16="http://schemas.microsoft.com/office/drawing/2014/main" xmlns="" id="{6329358A-4345-48FE-8A31-8222FEB0AC6B}"/>
              </a:ext>
            </a:extLst>
          </p:cNvPr>
          <p:cNvSpPr>
            <a:spLocks noGrp="1"/>
          </p:cNvSpPr>
          <p:nvPr>
            <p:ph idx="1"/>
          </p:nvPr>
        </p:nvSpPr>
        <p:spPr>
          <a:xfrm>
            <a:off x="-39758" y="1893149"/>
            <a:ext cx="12192000" cy="4842268"/>
          </a:xfrm>
        </p:spPr>
        <p:txBody>
          <a:bodyPr>
            <a:normAutofit fontScale="92500"/>
          </a:bodyPr>
          <a:lstStyle/>
          <a:p>
            <a:pPr>
              <a:buFont typeface="Wingdings" panose="05000000000000000000" pitchFamily="2" charset="2"/>
              <a:buChar char="Ø"/>
            </a:pPr>
            <a:r>
              <a:rPr lang="en-US" sz="2400" dirty="0"/>
              <a:t> </a:t>
            </a:r>
            <a:r>
              <a:rPr lang="el-GR" sz="2400" dirty="0">
                <a:latin typeface="Cambria Math" panose="02040503050406030204" pitchFamily="18" charset="0"/>
                <a:ea typeface="Cambria Math" panose="02040503050406030204" pitchFamily="18" charset="0"/>
              </a:rPr>
              <a:t>Ομηρικά έπη       χαρισματικά έργα (συγκέντρωναν την προσοχή)</a:t>
            </a:r>
          </a:p>
          <a:p>
            <a:pPr>
              <a:buFont typeface="Wingdings" panose="05000000000000000000" pitchFamily="2" charset="2"/>
              <a:buChar char="Ø"/>
            </a:pPr>
            <a:r>
              <a:rPr lang="en-US" sz="2400" dirty="0"/>
              <a:t> </a:t>
            </a:r>
            <a:r>
              <a:rPr lang="el-GR" sz="2400" dirty="0">
                <a:latin typeface="Cambria Math" panose="02040503050406030204" pitchFamily="18" charset="0"/>
                <a:ea typeface="Cambria Math" panose="02040503050406030204" pitchFamily="18" charset="0"/>
              </a:rPr>
              <a:t>Επικός κύκλος       υποβαθμισμένος (παραμελήθηκε)</a:t>
            </a:r>
            <a:endParaRPr lang="en-US" sz="2400" dirty="0">
              <a:latin typeface="Cambria Math" panose="02040503050406030204" pitchFamily="18" charset="0"/>
              <a:ea typeface="Cambria Math" panose="02040503050406030204" pitchFamily="18" charset="0"/>
            </a:endParaRPr>
          </a:p>
          <a:p>
            <a:pPr marL="0" indent="0">
              <a:buNone/>
            </a:pPr>
            <a:endParaRPr lang="en-US" sz="2400" dirty="0">
              <a:latin typeface="Cambria Math" panose="02040503050406030204" pitchFamily="18" charset="0"/>
              <a:ea typeface="Cambria Math" panose="02040503050406030204" pitchFamily="18" charset="0"/>
            </a:endParaRPr>
          </a:p>
          <a:p>
            <a:pPr marL="0" indent="0">
              <a:buNone/>
            </a:pPr>
            <a:r>
              <a:rPr lang="el-GR" sz="2400" dirty="0">
                <a:latin typeface="Cambria Math" panose="02040503050406030204" pitchFamily="18" charset="0"/>
                <a:ea typeface="Cambria Math" panose="02040503050406030204" pitchFamily="18" charset="0"/>
              </a:rPr>
              <a:t>Αιτία: Η </a:t>
            </a:r>
            <a:r>
              <a:rPr lang="el-GR" sz="2400" i="1" dirty="0">
                <a:latin typeface="Cambria Math" panose="02040503050406030204" pitchFamily="18" charset="0"/>
                <a:ea typeface="Cambria Math" panose="02040503050406030204" pitchFamily="18" charset="0"/>
              </a:rPr>
              <a:t>Ιλιάδα</a:t>
            </a:r>
            <a:r>
              <a:rPr lang="el-GR" sz="2400" dirty="0">
                <a:latin typeface="Cambria Math" panose="02040503050406030204" pitchFamily="18" charset="0"/>
                <a:ea typeface="Cambria Math" panose="02040503050406030204" pitchFamily="18" charset="0"/>
              </a:rPr>
              <a:t> και η </a:t>
            </a:r>
            <a:r>
              <a:rPr lang="el-GR" sz="2400" i="1" dirty="0">
                <a:latin typeface="Cambria Math" panose="02040503050406030204" pitchFamily="18" charset="0"/>
                <a:ea typeface="Cambria Math" panose="02040503050406030204" pitchFamily="18" charset="0"/>
              </a:rPr>
              <a:t>Οδύσσεια</a:t>
            </a:r>
            <a:r>
              <a:rPr lang="el-GR" sz="2400" dirty="0">
                <a:latin typeface="Cambria Math" panose="02040503050406030204" pitchFamily="18" charset="0"/>
                <a:ea typeface="Cambria Math" panose="02040503050406030204" pitchFamily="18" charset="0"/>
              </a:rPr>
              <a:t> είναι ενοποιημένες αποκλειστικές αφηγήσεις αντίθετα με τον Επικό Κύκλο ο οποίος δεν έχει ενότητα, είναι επαναλαμβανόμενος και μεταβλητός άρα κατώτερος. Τα χαρακτηριστικά αυτά, είναι αντιπροσωπευτικά του μοντέλου της προφορικής παράδοσης από την οποία ξεχώρισαν η </a:t>
            </a:r>
            <a:r>
              <a:rPr lang="el-GR" sz="2400" i="1" dirty="0">
                <a:latin typeface="Cambria Math" panose="02040503050406030204" pitchFamily="18" charset="0"/>
                <a:ea typeface="Cambria Math" panose="02040503050406030204" pitchFamily="18" charset="0"/>
              </a:rPr>
              <a:t>Ιλιάδα </a:t>
            </a:r>
            <a:r>
              <a:rPr lang="el-GR" sz="2400" dirty="0">
                <a:latin typeface="Cambria Math" panose="02040503050406030204" pitchFamily="18" charset="0"/>
                <a:ea typeface="Cambria Math" panose="02040503050406030204" pitchFamily="18" charset="0"/>
              </a:rPr>
              <a:t>και η </a:t>
            </a:r>
            <a:r>
              <a:rPr lang="el-GR" sz="2400" i="1" dirty="0">
                <a:latin typeface="Cambria Math" panose="02040503050406030204" pitchFamily="18" charset="0"/>
                <a:ea typeface="Cambria Math" panose="02040503050406030204" pitchFamily="18" charset="0"/>
              </a:rPr>
              <a:t>Οδύσσεια</a:t>
            </a:r>
            <a:r>
              <a:rPr lang="el-GR" sz="2400" dirty="0">
                <a:latin typeface="Cambria Math" panose="02040503050406030204" pitchFamily="18" charset="0"/>
                <a:ea typeface="Cambria Math" panose="02040503050406030204" pitchFamily="18" charset="0"/>
              </a:rPr>
              <a:t>.  Τα ομηρικά έπη συνιστούν πρότυπα που επιβάλλουν τον κανόνα, τα αισθητικά κριτήρια κάνοντας να θεωρούμε υποδεέστερα τα κύκλια έπη. Επομένως, πρέπει να γίνει κατανοητό ότι τα προβλήματα και οι ασυνέπειες προέρχονται από την προφορική παράδοση και δεν αποτελούν αισθητικές αδυναμίες των ποιημάτων του κύκλου.</a:t>
            </a:r>
          </a:p>
          <a:p>
            <a:pPr marL="0" indent="0">
              <a:buNone/>
            </a:pPr>
            <a:endParaRPr lang="en-US" dirty="0">
              <a:latin typeface="Cambria Math" panose="02040503050406030204" pitchFamily="18" charset="0"/>
              <a:ea typeface="Cambria Math" panose="02040503050406030204" pitchFamily="18" charset="0"/>
            </a:endParaRPr>
          </a:p>
        </p:txBody>
      </p:sp>
      <p:sp>
        <p:nvSpPr>
          <p:cNvPr id="4" name="Βέλος: Δεξιό 3">
            <a:extLst>
              <a:ext uri="{FF2B5EF4-FFF2-40B4-BE49-F238E27FC236}">
                <a16:creationId xmlns:a16="http://schemas.microsoft.com/office/drawing/2014/main" xmlns="" id="{C5AFC149-BA25-4FD7-9B9A-00788AFB25CE}"/>
              </a:ext>
            </a:extLst>
          </p:cNvPr>
          <p:cNvSpPr/>
          <p:nvPr/>
        </p:nvSpPr>
        <p:spPr>
          <a:xfrm>
            <a:off x="1908314" y="2054088"/>
            <a:ext cx="384312" cy="23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Βέλος: Δεξιό 4">
            <a:extLst>
              <a:ext uri="{FF2B5EF4-FFF2-40B4-BE49-F238E27FC236}">
                <a16:creationId xmlns:a16="http://schemas.microsoft.com/office/drawing/2014/main" xmlns="" id="{DE8F45B3-D427-4AC0-BAB6-0CAFAD492F7A}"/>
              </a:ext>
            </a:extLst>
          </p:cNvPr>
          <p:cNvSpPr/>
          <p:nvPr/>
        </p:nvSpPr>
        <p:spPr>
          <a:xfrm>
            <a:off x="2100470" y="2582261"/>
            <a:ext cx="384312" cy="23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162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4568A54B-9065-40B2-8753-8E0288E828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xmlns="" id="{515F3B72-790F-4B1A-90DE-5EC31C829B9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xmlns="" id="{A2BED43D-FF5E-4233-9D4F-A509B5603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Content Placeholder 7">
            <a:extLst>
              <a:ext uri="{FF2B5EF4-FFF2-40B4-BE49-F238E27FC236}">
                <a16:creationId xmlns:a16="http://schemas.microsoft.com/office/drawing/2014/main" xmlns="" id="{E717E332-98DB-4546-BAE6-44DA19074F92}"/>
              </a:ext>
            </a:extLst>
          </p:cNvPr>
          <p:cNvSpPr>
            <a:spLocks noGrp="1"/>
          </p:cNvSpPr>
          <p:nvPr>
            <p:ph idx="1"/>
          </p:nvPr>
        </p:nvSpPr>
        <p:spPr>
          <a:xfrm>
            <a:off x="1534695" y="2015732"/>
            <a:ext cx="4089097" cy="3450613"/>
          </a:xfrm>
        </p:spPr>
        <p:txBody>
          <a:bodyPr>
            <a:normAutofit/>
          </a:bodyPr>
          <a:lstStyle/>
          <a:p>
            <a:r>
              <a:rPr lang="el-GR" sz="2800" dirty="0">
                <a:solidFill>
                  <a:schemeClr val="tx1">
                    <a:lumMod val="95000"/>
                    <a:lumOff val="5000"/>
                  </a:schemeClr>
                </a:solidFill>
                <a:latin typeface="Cambria Math" panose="02040503050406030204" pitchFamily="18" charset="0"/>
                <a:ea typeface="Cambria Math" panose="02040503050406030204" pitchFamily="18" charset="0"/>
              </a:rPr>
              <a:t>Θεματική κύκλου όπως παρουσιάζεται στην                 </a:t>
            </a:r>
            <a:r>
              <a:rPr lang="el-GR" sz="2800" i="1" dirty="0">
                <a:solidFill>
                  <a:schemeClr val="tx1">
                    <a:lumMod val="95000"/>
                    <a:lumOff val="5000"/>
                  </a:schemeClr>
                </a:solidFill>
                <a:latin typeface="Cambria Math" panose="02040503050406030204" pitchFamily="18" charset="0"/>
                <a:ea typeface="Cambria Math" panose="02040503050406030204" pitchFamily="18" charset="0"/>
              </a:rPr>
              <a:t>Χρηστομάθεια </a:t>
            </a:r>
            <a:endParaRPr lang="en-US" sz="2800" dirty="0">
              <a:solidFill>
                <a:schemeClr val="tx1">
                  <a:lumMod val="95000"/>
                  <a:lumOff val="5000"/>
                </a:schemeClr>
              </a:solidFill>
            </a:endParaRPr>
          </a:p>
        </p:txBody>
      </p:sp>
      <p:pic>
        <p:nvPicPr>
          <p:cNvPr id="4" name="Θέση περιεχομένου 3">
            <a:extLst>
              <a:ext uri="{FF2B5EF4-FFF2-40B4-BE49-F238E27FC236}">
                <a16:creationId xmlns:a16="http://schemas.microsoft.com/office/drawing/2014/main" xmlns="" id="{8081EA97-80E5-4521-A7C2-E78C2A66E418}"/>
              </a:ext>
            </a:extLst>
          </p:cNvPr>
          <p:cNvPicPr>
            <a:picLocks noChangeAspect="1"/>
          </p:cNvPicPr>
          <p:nvPr/>
        </p:nvPicPr>
        <p:blipFill>
          <a:blip r:embed="rId2"/>
          <a:stretch>
            <a:fillRect/>
          </a:stretch>
        </p:blipFill>
        <p:spPr>
          <a:xfrm>
            <a:off x="6094411" y="841760"/>
            <a:ext cx="4960442" cy="4588408"/>
          </a:xfrm>
          <a:prstGeom prst="rect">
            <a:avLst/>
          </a:prstGeom>
        </p:spPr>
      </p:pic>
      <p:pic>
        <p:nvPicPr>
          <p:cNvPr id="17" name="Picture 16">
            <a:extLst>
              <a:ext uri="{FF2B5EF4-FFF2-40B4-BE49-F238E27FC236}">
                <a16:creationId xmlns:a16="http://schemas.microsoft.com/office/drawing/2014/main" xmlns="" id="{051D0F8B-A6FE-4009-88A1-49ABE7CEF2A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srcRect t="2769" b="-2769"/>
          <a:stretch/>
        </p:blipFill>
        <p:spPr>
          <a:xfrm>
            <a:off x="0" y="6135624"/>
            <a:ext cx="12192000" cy="742950"/>
          </a:xfrm>
          <a:prstGeom prst="rect">
            <a:avLst/>
          </a:prstGeom>
        </p:spPr>
      </p:pic>
      <p:cxnSp>
        <p:nvCxnSpPr>
          <p:cNvPr id="19" name="Straight Connector 18">
            <a:extLst>
              <a:ext uri="{FF2B5EF4-FFF2-40B4-BE49-F238E27FC236}">
                <a16:creationId xmlns:a16="http://schemas.microsoft.com/office/drawing/2014/main" xmlns="" id="{4C5057B3-E936-43A2-9EEE-514EF0434FE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903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CCEC471-B251-4DC8-87BD-4FEACCD1C144}"/>
              </a:ext>
            </a:extLst>
          </p:cNvPr>
          <p:cNvSpPr>
            <a:spLocks noGrp="1"/>
          </p:cNvSpPr>
          <p:nvPr>
            <p:ph idx="1"/>
          </p:nvPr>
        </p:nvSpPr>
        <p:spPr>
          <a:xfrm>
            <a:off x="0" y="1494183"/>
            <a:ext cx="12192000" cy="5387008"/>
          </a:xfrm>
        </p:spPr>
        <p:txBody>
          <a:bodyPr/>
          <a:lstStyle/>
          <a:p>
            <a:pPr marL="0" indent="0">
              <a:buNone/>
            </a:pPr>
            <a:endParaRPr lang="el-GR" dirty="0"/>
          </a:p>
          <a:p>
            <a:pPr>
              <a:buFont typeface="Wingdings" panose="05000000000000000000" pitchFamily="2" charset="2"/>
              <a:buChar char="Ø"/>
            </a:pPr>
            <a:r>
              <a:rPr lang="el-GR" dirty="0"/>
              <a:t> </a:t>
            </a:r>
            <a:r>
              <a:rPr lang="el-GR" sz="2400" i="1" dirty="0">
                <a:latin typeface="Cambria Math" panose="02040503050406030204" pitchFamily="18" charset="0"/>
                <a:ea typeface="Cambria Math" panose="02040503050406030204" pitchFamily="18" charset="0"/>
              </a:rPr>
              <a:t>Κύπρια έπη</a:t>
            </a:r>
            <a:r>
              <a:rPr lang="el-GR" sz="2400" dirty="0">
                <a:latin typeface="Cambria Math" panose="02040503050406030204" pitchFamily="18" charset="0"/>
                <a:ea typeface="Cambria Math" panose="02040503050406030204" pitchFamily="18" charset="0"/>
              </a:rPr>
              <a:t>: Στασίνος ή Όμηρος        αβέβαιη προέλευση ονόματος      είτε ως δώρο προίκας στο γαμπρό του       είτε λόγω της Κύπριας Αφροδίτης.</a:t>
            </a:r>
          </a:p>
          <a:p>
            <a:pPr>
              <a:buFont typeface="Wingdings" panose="05000000000000000000" pitchFamily="2" charset="2"/>
              <a:buChar char="Ø"/>
            </a:pPr>
            <a:r>
              <a:rPr lang="el-GR" sz="2400" dirty="0"/>
              <a:t> </a:t>
            </a:r>
            <a:r>
              <a:rPr lang="el-GR" sz="2400" dirty="0">
                <a:latin typeface="Cambria Math" panose="02040503050406030204" pitchFamily="18" charset="0"/>
                <a:ea typeface="Cambria Math" panose="02040503050406030204" pitchFamily="18" charset="0"/>
              </a:rPr>
              <a:t>Δυσκολία προσδιορισμού της σχέσης αλληλεξάρτησης</a:t>
            </a:r>
            <a:r>
              <a:rPr lang="el-GR" sz="2400" i="1" dirty="0">
                <a:latin typeface="Cambria Math" panose="02040503050406030204" pitchFamily="18" charset="0"/>
                <a:ea typeface="Cambria Math" panose="02040503050406030204" pitchFamily="18" charset="0"/>
              </a:rPr>
              <a:t> Ιλιάδας </a:t>
            </a:r>
            <a:r>
              <a:rPr lang="el-GR" sz="2400" dirty="0">
                <a:latin typeface="Cambria Math" panose="02040503050406030204" pitchFamily="18" charset="0"/>
                <a:ea typeface="Cambria Math" panose="02040503050406030204" pitchFamily="18" charset="0"/>
              </a:rPr>
              <a:t>και </a:t>
            </a:r>
            <a:r>
              <a:rPr lang="el-GR" sz="2400" i="1" dirty="0">
                <a:latin typeface="Cambria Math" panose="02040503050406030204" pitchFamily="18" charset="0"/>
                <a:ea typeface="Cambria Math" panose="02040503050406030204" pitchFamily="18" charset="0"/>
              </a:rPr>
              <a:t>Κυπρίων επών </a:t>
            </a:r>
            <a:r>
              <a:rPr lang="el-GR" sz="2400" dirty="0">
                <a:latin typeface="Cambria Math" panose="02040503050406030204" pitchFamily="18" charset="0"/>
                <a:ea typeface="Cambria Math" panose="02040503050406030204" pitchFamily="18" charset="0"/>
              </a:rPr>
              <a:t>λόγω της κοινής προφορικής παράδοσης.</a:t>
            </a:r>
          </a:p>
          <a:p>
            <a:pPr>
              <a:buFont typeface="Wingdings" panose="05000000000000000000" pitchFamily="2" charset="2"/>
              <a:buChar char="Ø"/>
            </a:pPr>
            <a:r>
              <a:rPr lang="el-GR" sz="2400" dirty="0"/>
              <a:t> </a:t>
            </a:r>
            <a:r>
              <a:rPr lang="el-GR" sz="2400" dirty="0">
                <a:latin typeface="Cambria Math" panose="02040503050406030204" pitchFamily="18" charset="0"/>
                <a:ea typeface="Cambria Math" panose="02040503050406030204" pitchFamily="18" charset="0"/>
              </a:rPr>
              <a:t> </a:t>
            </a:r>
            <a:r>
              <a:rPr lang="el-GR" sz="2400" i="1" dirty="0">
                <a:latin typeface="Cambria Math" panose="02040503050406030204" pitchFamily="18" charset="0"/>
                <a:ea typeface="Cambria Math" panose="02040503050406030204" pitchFamily="18" charset="0"/>
              </a:rPr>
              <a:t>Κύπρια</a:t>
            </a:r>
            <a:r>
              <a:rPr lang="el-GR" sz="2400" dirty="0">
                <a:latin typeface="Cambria Math" panose="02040503050406030204" pitchFamily="18" charset="0"/>
                <a:ea typeface="Cambria Math" panose="02040503050406030204" pitchFamily="18" charset="0"/>
              </a:rPr>
              <a:t>: σχέδιο Δία – Θέμιδος για πρόκληση Τρωικού πολέμου για ελάφρυνση της γης. Αλεξανδρινοί φιλόλογοι: αντικαθιστούν το όνομα της Θέτιδος με τη Θέμιδα (θεά νόμου).</a:t>
            </a:r>
          </a:p>
          <a:p>
            <a:pPr>
              <a:buFont typeface="Wingdings" panose="05000000000000000000" pitchFamily="2" charset="2"/>
              <a:buChar char="Ø"/>
            </a:pPr>
            <a:r>
              <a:rPr lang="el-GR" sz="2400" dirty="0"/>
              <a:t> </a:t>
            </a:r>
            <a:r>
              <a:rPr lang="el-GR" sz="2400" i="1" dirty="0">
                <a:latin typeface="Cambria Math" panose="02040503050406030204" pitchFamily="18" charset="0"/>
                <a:ea typeface="Cambria Math" panose="02040503050406030204" pitchFamily="18" charset="0"/>
              </a:rPr>
              <a:t>Ιλιάδα</a:t>
            </a:r>
            <a:r>
              <a:rPr lang="el-GR" sz="2400" dirty="0">
                <a:latin typeface="Cambria Math" panose="02040503050406030204" pitchFamily="18" charset="0"/>
                <a:ea typeface="Cambria Math" panose="02040503050406030204" pitchFamily="18" charset="0"/>
              </a:rPr>
              <a:t>: σχέδιο Δία για ευχαρίστηση της Θέτιδας και πρόκληση απωλειών στο στρατόπεδο των Αχαιών. «</a:t>
            </a:r>
            <a:r>
              <a:rPr lang="el-GR" sz="2400" i="1" dirty="0">
                <a:latin typeface="Cambria Math" panose="02040503050406030204" pitchFamily="18" charset="0"/>
                <a:ea typeface="Cambria Math" panose="02040503050406030204" pitchFamily="18" charset="0"/>
              </a:rPr>
              <a:t>Διὸς δ’ἐτελείετο βουλή</a:t>
            </a:r>
            <a:r>
              <a:rPr lang="el-GR" sz="2400" dirty="0">
                <a:latin typeface="Cambria Math" panose="02040503050406030204" pitchFamily="18" charset="0"/>
                <a:ea typeface="Cambria Math" panose="02040503050406030204" pitchFamily="18" charset="0"/>
              </a:rPr>
              <a:t>».</a:t>
            </a:r>
          </a:p>
          <a:p>
            <a:pPr>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  Αβέβαιο αν μιμήθηκε η </a:t>
            </a:r>
            <a:r>
              <a:rPr lang="el-GR" sz="2400" i="1" dirty="0">
                <a:latin typeface="Cambria Math" panose="02040503050406030204" pitchFamily="18" charset="0"/>
                <a:ea typeface="Cambria Math" panose="02040503050406030204" pitchFamily="18" charset="0"/>
              </a:rPr>
              <a:t>Ιλιάδα </a:t>
            </a:r>
            <a:r>
              <a:rPr lang="el-GR" sz="2400" dirty="0">
                <a:latin typeface="Cambria Math" panose="02040503050406030204" pitchFamily="18" charset="0"/>
                <a:ea typeface="Cambria Math" panose="02040503050406030204" pitchFamily="18" charset="0"/>
              </a:rPr>
              <a:t>τα </a:t>
            </a:r>
            <a:r>
              <a:rPr lang="el-GR" sz="2400" i="1" dirty="0">
                <a:latin typeface="Cambria Math" panose="02040503050406030204" pitchFamily="18" charset="0"/>
                <a:ea typeface="Cambria Math" panose="02040503050406030204" pitchFamily="18" charset="0"/>
              </a:rPr>
              <a:t>Κύπρια</a:t>
            </a:r>
            <a:r>
              <a:rPr lang="el-GR" sz="2400"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a:t>
            </a:r>
            <a:r>
              <a:rPr lang="el-GR" sz="2400" dirty="0">
                <a:latin typeface="Cambria Math" panose="02040503050406030204" pitchFamily="18" charset="0"/>
                <a:ea typeface="Cambria Math" panose="02040503050406030204" pitchFamily="18" charset="0"/>
              </a:rPr>
              <a:t>ή το αντίστροφο.</a:t>
            </a:r>
          </a:p>
          <a:p>
            <a:pPr>
              <a:buFont typeface="Wingdings" panose="05000000000000000000" pitchFamily="2" charset="2"/>
              <a:buChar char="Ø"/>
            </a:pPr>
            <a:endParaRPr lang="en-US" dirty="0"/>
          </a:p>
        </p:txBody>
      </p:sp>
      <p:sp>
        <p:nvSpPr>
          <p:cNvPr id="4" name="Βέλος: Δεξιό 3">
            <a:extLst>
              <a:ext uri="{FF2B5EF4-FFF2-40B4-BE49-F238E27FC236}">
                <a16:creationId xmlns:a16="http://schemas.microsoft.com/office/drawing/2014/main" xmlns="" id="{5E314264-197C-4AD0-BE46-806E9835D59C}"/>
              </a:ext>
            </a:extLst>
          </p:cNvPr>
          <p:cNvSpPr/>
          <p:nvPr/>
        </p:nvSpPr>
        <p:spPr>
          <a:xfrm>
            <a:off x="4585252" y="2186609"/>
            <a:ext cx="437321" cy="198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Βέλος: Δεξιό 4">
            <a:extLst>
              <a:ext uri="{FF2B5EF4-FFF2-40B4-BE49-F238E27FC236}">
                <a16:creationId xmlns:a16="http://schemas.microsoft.com/office/drawing/2014/main" xmlns="" id="{71CF2DA8-2CC6-4559-B103-AEDFBEAA21E0}"/>
              </a:ext>
            </a:extLst>
          </p:cNvPr>
          <p:cNvSpPr/>
          <p:nvPr/>
        </p:nvSpPr>
        <p:spPr>
          <a:xfrm>
            <a:off x="9064487" y="2186609"/>
            <a:ext cx="278296" cy="198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Βέλος: Δεξιό 5">
            <a:extLst>
              <a:ext uri="{FF2B5EF4-FFF2-40B4-BE49-F238E27FC236}">
                <a16:creationId xmlns:a16="http://schemas.microsoft.com/office/drawing/2014/main" xmlns="" id="{EE6C5E54-55D2-4EA2-9A15-5D91CEDE26E2}"/>
              </a:ext>
            </a:extLst>
          </p:cNvPr>
          <p:cNvSpPr/>
          <p:nvPr/>
        </p:nvSpPr>
        <p:spPr>
          <a:xfrm>
            <a:off x="3617843" y="2610678"/>
            <a:ext cx="318053" cy="172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536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DA1FC14-AF04-40CE-8946-F10808F5DE87}"/>
              </a:ext>
            </a:extLst>
          </p:cNvPr>
          <p:cNvSpPr>
            <a:spLocks noGrp="1"/>
          </p:cNvSpPr>
          <p:nvPr>
            <p:ph type="title"/>
          </p:nvPr>
        </p:nvSpPr>
        <p:spPr/>
        <p:txBody>
          <a:bodyPr/>
          <a:lstStyle/>
          <a:p>
            <a:r>
              <a:rPr lang="el-GR" dirty="0">
                <a:solidFill>
                  <a:schemeClr val="tx1">
                    <a:lumMod val="95000"/>
                    <a:lumOff val="5000"/>
                  </a:schemeClr>
                </a:solidFill>
                <a:latin typeface="Cambria Math" panose="02040503050406030204" pitchFamily="18" charset="0"/>
                <a:ea typeface="Cambria Math" panose="02040503050406030204" pitchFamily="18" charset="0"/>
              </a:rPr>
              <a:t>  </a:t>
            </a:r>
            <a:r>
              <a:rPr lang="el-GR" b="1" dirty="0">
                <a:solidFill>
                  <a:schemeClr val="accent3">
                    <a:lumMod val="50000"/>
                  </a:schemeClr>
                </a:solidFill>
                <a:latin typeface="Cambria Math" panose="02040503050406030204" pitchFamily="18" charset="0"/>
                <a:ea typeface="Cambria Math" panose="02040503050406030204" pitchFamily="18" charset="0"/>
              </a:rPr>
              <a:t>Άποψη </a:t>
            </a:r>
            <a:r>
              <a:rPr lang="en-US" b="1" dirty="0">
                <a:solidFill>
                  <a:schemeClr val="accent3">
                    <a:lumMod val="50000"/>
                  </a:schemeClr>
                </a:solidFill>
                <a:latin typeface="Cambria Math" panose="02040503050406030204" pitchFamily="18" charset="0"/>
                <a:ea typeface="Cambria Math" panose="02040503050406030204" pitchFamily="18" charset="0"/>
              </a:rPr>
              <a:t>Holmberg </a:t>
            </a:r>
            <a:endParaRPr lang="en-US" b="1" dirty="0">
              <a:solidFill>
                <a:schemeClr val="accent3">
                  <a:lumMod val="50000"/>
                </a:schemeClr>
              </a:solidFill>
            </a:endParaRPr>
          </a:p>
        </p:txBody>
      </p:sp>
      <p:sp>
        <p:nvSpPr>
          <p:cNvPr id="3" name="Θέση περιεχομένου 2">
            <a:extLst>
              <a:ext uri="{FF2B5EF4-FFF2-40B4-BE49-F238E27FC236}">
                <a16:creationId xmlns:a16="http://schemas.microsoft.com/office/drawing/2014/main" xmlns="" id="{77207ECF-5E66-4EF7-80BD-E4788998044E}"/>
              </a:ext>
            </a:extLst>
          </p:cNvPr>
          <p:cNvSpPr>
            <a:spLocks noGrp="1"/>
          </p:cNvSpPr>
          <p:nvPr>
            <p:ph idx="1"/>
          </p:nvPr>
        </p:nvSpPr>
        <p:spPr>
          <a:xfrm>
            <a:off x="0" y="2015732"/>
            <a:ext cx="12192000" cy="4842268"/>
          </a:xfrm>
        </p:spPr>
        <p:txBody>
          <a:bodyPr/>
          <a:lstStyle/>
          <a:p>
            <a:endParaRPr lang="el-GR" dirty="0"/>
          </a:p>
          <a:p>
            <a:endParaRPr lang="el-GR" dirty="0"/>
          </a:p>
          <a:p>
            <a:r>
              <a:rPr lang="el-GR" sz="2800" b="1" dirty="0">
                <a:latin typeface="Cambria Math" panose="02040503050406030204" pitchFamily="18" charset="0"/>
                <a:ea typeface="Cambria Math" panose="02040503050406030204" pitchFamily="18" charset="0"/>
              </a:rPr>
              <a:t>Κοινή μυθική παράδοση</a:t>
            </a:r>
            <a:r>
              <a:rPr lang="el-GR" sz="2800" dirty="0">
                <a:latin typeface="Cambria Math" panose="02040503050406030204" pitchFamily="18" charset="0"/>
                <a:ea typeface="Cambria Math" panose="02040503050406030204" pitchFamily="18" charset="0"/>
              </a:rPr>
              <a:t>: Τα ομηρικά έπη έγιναν τα πρότυπα της επικής ποίησης, τα Κύκλια Έπη υποβιβάστηκαν και μελετήθηκαν ως συνέχεια των ομηρικών επών αν και όλες οι αφηγήσεις συμπεριλαμβανομένης της </a:t>
            </a:r>
            <a:r>
              <a:rPr lang="el-GR" sz="2800" i="1" dirty="0">
                <a:latin typeface="Cambria Math" panose="02040503050406030204" pitchFamily="18" charset="0"/>
                <a:ea typeface="Cambria Math" panose="02040503050406030204" pitchFamily="18" charset="0"/>
              </a:rPr>
              <a:t>Ιλιάδας</a:t>
            </a:r>
            <a:r>
              <a:rPr lang="el-GR" sz="2800" dirty="0">
                <a:latin typeface="Cambria Math" panose="02040503050406030204" pitchFamily="18" charset="0"/>
                <a:ea typeface="Cambria Math" panose="02040503050406030204" pitchFamily="18" charset="0"/>
              </a:rPr>
              <a:t> και της </a:t>
            </a:r>
            <a:r>
              <a:rPr lang="el-GR" sz="2800" i="1" dirty="0">
                <a:latin typeface="Cambria Math" panose="02040503050406030204" pitchFamily="18" charset="0"/>
                <a:ea typeface="Cambria Math" panose="02040503050406030204" pitchFamily="18" charset="0"/>
              </a:rPr>
              <a:t>Οδύσσειας </a:t>
            </a:r>
            <a:r>
              <a:rPr lang="el-GR" sz="2800" dirty="0">
                <a:latin typeface="Cambria Math" panose="02040503050406030204" pitchFamily="18" charset="0"/>
                <a:ea typeface="Cambria Math" panose="02040503050406030204" pitchFamily="18" charset="0"/>
              </a:rPr>
              <a:t>είχαν κοινή βάση.</a:t>
            </a:r>
            <a:endParaRPr lang="en-US" sz="2800" dirty="0">
              <a:latin typeface="Cambria Math" panose="02040503050406030204" pitchFamily="18" charset="0"/>
              <a:ea typeface="Cambria Math" panose="02040503050406030204" pitchFamily="18" charset="0"/>
            </a:endParaRPr>
          </a:p>
          <a:p>
            <a:endParaRPr lang="el-GR" dirty="0"/>
          </a:p>
        </p:txBody>
      </p:sp>
    </p:spTree>
    <p:extLst>
      <p:ext uri="{BB962C8B-B14F-4D97-AF65-F5344CB8AC3E}">
        <p14:creationId xmlns:p14="http://schemas.microsoft.com/office/powerpoint/2010/main" val="315810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CFA8704-3B45-48AD-B1EB-52A289941C8C}"/>
              </a:ext>
            </a:extLst>
          </p:cNvPr>
          <p:cNvSpPr>
            <a:spLocks noGrp="1"/>
          </p:cNvSpPr>
          <p:nvPr>
            <p:ph type="title"/>
          </p:nvPr>
        </p:nvSpPr>
        <p:spPr/>
        <p:txBody>
          <a:bodyPr/>
          <a:lstStyle/>
          <a:p>
            <a:r>
              <a:rPr lang="el-GR" dirty="0">
                <a:solidFill>
                  <a:schemeClr val="tx1">
                    <a:lumMod val="95000"/>
                    <a:lumOff val="5000"/>
                  </a:schemeClr>
                </a:solidFill>
                <a:latin typeface="Cambria Math" panose="02040503050406030204" pitchFamily="18" charset="0"/>
                <a:ea typeface="Cambria Math" panose="02040503050406030204" pitchFamily="18" charset="0"/>
              </a:rPr>
              <a:t>  </a:t>
            </a:r>
            <a:r>
              <a:rPr lang="el-GR" b="1" dirty="0">
                <a:solidFill>
                  <a:schemeClr val="accent3">
                    <a:lumMod val="50000"/>
                  </a:schemeClr>
                </a:solidFill>
                <a:latin typeface="Cambria Math" panose="02040503050406030204" pitchFamily="18" charset="0"/>
                <a:ea typeface="Cambria Math" panose="02040503050406030204" pitchFamily="18" charset="0"/>
              </a:rPr>
              <a:t>Κύπρια έπη – Μικρά Ιλιάς</a:t>
            </a:r>
            <a:endParaRPr lang="en-US" b="1" dirty="0">
              <a:solidFill>
                <a:schemeClr val="accent3">
                  <a:lumMod val="50000"/>
                </a:schemeClr>
              </a:solidFill>
            </a:endParaRPr>
          </a:p>
        </p:txBody>
      </p:sp>
      <p:sp>
        <p:nvSpPr>
          <p:cNvPr id="3" name="Θέση περιεχομένου 2">
            <a:extLst>
              <a:ext uri="{FF2B5EF4-FFF2-40B4-BE49-F238E27FC236}">
                <a16:creationId xmlns:a16="http://schemas.microsoft.com/office/drawing/2014/main" xmlns="" id="{F4A82AC1-0DC8-4AE5-86D8-33883B85E05C}"/>
              </a:ext>
            </a:extLst>
          </p:cNvPr>
          <p:cNvSpPr>
            <a:spLocks noGrp="1"/>
          </p:cNvSpPr>
          <p:nvPr>
            <p:ph idx="1"/>
          </p:nvPr>
        </p:nvSpPr>
        <p:spPr>
          <a:xfrm>
            <a:off x="0" y="1722783"/>
            <a:ext cx="12192000" cy="5135217"/>
          </a:xfrm>
        </p:spPr>
        <p:txBody>
          <a:bodyPr/>
          <a:lstStyle/>
          <a:p>
            <a:pPr>
              <a:buFont typeface="Wingdings" panose="05000000000000000000" pitchFamily="2" charset="2"/>
              <a:buChar char="Ø"/>
            </a:pPr>
            <a:r>
              <a:rPr lang="el-GR" dirty="0"/>
              <a:t> </a:t>
            </a:r>
            <a:r>
              <a:rPr lang="el-GR" i="1" dirty="0">
                <a:latin typeface="Cambria Math" panose="02040503050406030204" pitchFamily="18" charset="0"/>
                <a:ea typeface="Cambria Math" panose="02040503050406030204" pitchFamily="18" charset="0"/>
              </a:rPr>
              <a:t>Κύπρια έπη</a:t>
            </a:r>
            <a:r>
              <a:rPr lang="el-GR" dirty="0">
                <a:latin typeface="Cambria Math" panose="02040503050406030204" pitchFamily="18" charset="0"/>
                <a:ea typeface="Cambria Math" panose="02040503050406030204" pitchFamily="18" charset="0"/>
              </a:rPr>
              <a:t>: γάμοι Πηλέα Θέτιδας, κρίση Πάρη, αρπαγή Ελένης από Πάρη, απόφαση επίθεσης στη Τροία και ελληνικές προετοιμασίες.</a:t>
            </a:r>
          </a:p>
          <a:p>
            <a:pPr marL="0" indent="0">
              <a:buNone/>
            </a:pPr>
            <a:r>
              <a:rPr lang="el-GR" dirty="0">
                <a:latin typeface="Cambria Math" panose="02040503050406030204" pitchFamily="18" charset="0"/>
                <a:ea typeface="Cambria Math" panose="02040503050406030204" pitchFamily="18" charset="0"/>
              </a:rPr>
              <a:t>Είναι ενδιαφέρον ότι δύο ομηρικοί ήρωες, ο Οδυσσέας και ο Αχιλλέας προσπάθησαν να αποφύγουν το πόλεμο, γεγονός που αποκρύπτεται από τον Όμηρο.</a:t>
            </a:r>
          </a:p>
          <a:p>
            <a:pPr>
              <a:buFont typeface="Wingdings" panose="05000000000000000000" pitchFamily="2" charset="2"/>
              <a:buChar char="Ø"/>
            </a:pPr>
            <a:r>
              <a:rPr lang="el-GR" dirty="0"/>
              <a:t> </a:t>
            </a:r>
            <a:r>
              <a:rPr lang="el-GR" i="1" dirty="0">
                <a:latin typeface="Cambria Math" panose="02040503050406030204" pitchFamily="18" charset="0"/>
                <a:ea typeface="Cambria Math" panose="02040503050406030204" pitchFamily="18" charset="0"/>
              </a:rPr>
              <a:t>Μικρά Ιλιάς και Κύπρια έπη</a:t>
            </a:r>
            <a:r>
              <a:rPr lang="el-GR" dirty="0">
                <a:latin typeface="Cambria Math" panose="02040503050406030204" pitchFamily="18" charset="0"/>
                <a:ea typeface="Cambria Math" panose="02040503050406030204" pitchFamily="18" charset="0"/>
              </a:rPr>
              <a:t>: κοινά χαρακτηριστικά, πχ μεταμφίεση του Αχιλλέα και οι επισκέψεις του στη Σκύρο       αφηγήσεις που δεν συναντάμε στα ομηρικά έπη. </a:t>
            </a:r>
          </a:p>
          <a:p>
            <a:pPr marL="0" indent="0">
              <a:buNone/>
            </a:pPr>
            <a:r>
              <a:rPr lang="el-GR" dirty="0">
                <a:latin typeface="Cambria Math" panose="02040503050406030204" pitchFamily="18" charset="0"/>
                <a:ea typeface="Cambria Math" panose="02040503050406030204" pitchFamily="18" charset="0"/>
              </a:rPr>
              <a:t>Αυτά τα μικρότερα έπη έχουν συχνά επικαλυπτικές αφηγήσεις, επαναλαμβανόμενες εκδοχές επεισοδίων ειδικά στην αρχή και στο τέλος τους. Πρόκειται για ανεπάρκεια και μη οργανωμένες αφηγήσεις ή για διαπερατότητα ορίων ειδικά στην αρχή και στο τέλος που είναι βασικό χαρακτηριστικό της ευελιξίας της προφορικής παράδοσης, όπου ο συνθέτης του ποιήματος μπορεί να αρχίσει και να τελειώσει τις αφηγήσεις του όπως επιθυμούν αυτός και το ακροατήριο του.</a:t>
            </a:r>
          </a:p>
          <a:p>
            <a:pPr>
              <a:buFont typeface="Wingdings" panose="05000000000000000000" pitchFamily="2" charset="2"/>
              <a:buChar char="Ø"/>
            </a:pPr>
            <a:r>
              <a:rPr lang="el-GR" dirty="0">
                <a:latin typeface="Cambria Math" panose="02040503050406030204" pitchFamily="18" charset="0"/>
                <a:ea typeface="Cambria Math" panose="02040503050406030204" pitchFamily="18" charset="0"/>
              </a:rPr>
              <a:t> </a:t>
            </a:r>
            <a:r>
              <a:rPr lang="en-US" b="1" dirty="0">
                <a:latin typeface="Cambria Math" panose="02040503050406030204" pitchFamily="18" charset="0"/>
                <a:ea typeface="Cambria Math" panose="02040503050406030204" pitchFamily="18" charset="0"/>
              </a:rPr>
              <a:t>Burgess</a:t>
            </a:r>
            <a:r>
              <a:rPr lang="el-GR" dirty="0">
                <a:latin typeface="Cambria Math" panose="02040503050406030204" pitchFamily="18" charset="0"/>
                <a:ea typeface="Cambria Math" panose="02040503050406030204" pitchFamily="18" charset="0"/>
              </a:rPr>
              <a:t>: «Τα γνήσια Κύπρια μάλλον κάλυπταν ολόκληρο τον Τρωικό πόλεμο» </a:t>
            </a:r>
          </a:p>
          <a:p>
            <a:pPr marL="0" indent="0">
              <a:buNone/>
            </a:pPr>
            <a:endParaRPr lang="el-GR" dirty="0">
              <a:latin typeface="Cambria Math" panose="02040503050406030204" pitchFamily="18" charset="0"/>
              <a:ea typeface="Cambria Math" panose="02040503050406030204" pitchFamily="18" charset="0"/>
            </a:endParaRPr>
          </a:p>
          <a:p>
            <a:pPr marL="0" indent="0">
              <a:buNone/>
            </a:pPr>
            <a:endParaRPr lang="en-US" dirty="0">
              <a:latin typeface="Cambria Math" panose="02040503050406030204" pitchFamily="18" charset="0"/>
              <a:ea typeface="Cambria Math" panose="02040503050406030204" pitchFamily="18" charset="0"/>
            </a:endParaRPr>
          </a:p>
          <a:p>
            <a:pPr marL="0" indent="0">
              <a:buNone/>
            </a:pPr>
            <a:endParaRPr lang="en-US" dirty="0"/>
          </a:p>
        </p:txBody>
      </p:sp>
      <p:sp>
        <p:nvSpPr>
          <p:cNvPr id="4" name="Βέλος: Δεξιό 3">
            <a:extLst>
              <a:ext uri="{FF2B5EF4-FFF2-40B4-BE49-F238E27FC236}">
                <a16:creationId xmlns:a16="http://schemas.microsoft.com/office/drawing/2014/main" xmlns="" id="{DC04BC3F-36E7-431C-B8E5-1AD34ADDCC60}"/>
              </a:ext>
            </a:extLst>
          </p:cNvPr>
          <p:cNvSpPr/>
          <p:nvPr/>
        </p:nvSpPr>
        <p:spPr>
          <a:xfrm>
            <a:off x="1044366" y="3918555"/>
            <a:ext cx="333860" cy="229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173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34B3004-9B1F-4D78-BB95-47B1E963D309}"/>
              </a:ext>
            </a:extLst>
          </p:cNvPr>
          <p:cNvSpPr>
            <a:spLocks noGrp="1"/>
          </p:cNvSpPr>
          <p:nvPr>
            <p:ph type="title"/>
          </p:nvPr>
        </p:nvSpPr>
        <p:spPr>
          <a:xfrm>
            <a:off x="1534696" y="804519"/>
            <a:ext cx="8841756" cy="852003"/>
          </a:xfrm>
        </p:spPr>
        <p:txBody>
          <a:bodyPr/>
          <a:lstStyle/>
          <a:p>
            <a:r>
              <a:rPr lang="el-GR" b="1" dirty="0">
                <a:solidFill>
                  <a:schemeClr val="accent3">
                    <a:lumMod val="50000"/>
                  </a:schemeClr>
                </a:solidFill>
                <a:latin typeface="Cambria Math" panose="02040503050406030204" pitchFamily="18" charset="0"/>
                <a:ea typeface="Cambria Math" panose="02040503050406030204" pitchFamily="18" charset="0"/>
              </a:rPr>
              <a:t>Ιλιάδα – Αιθιοπίδα</a:t>
            </a:r>
            <a:endParaRPr lang="en-US" b="1" dirty="0">
              <a:solidFill>
                <a:schemeClr val="accent3">
                  <a:lumMod val="50000"/>
                </a:schemeClr>
              </a:solidFill>
            </a:endParaRPr>
          </a:p>
        </p:txBody>
      </p:sp>
      <p:sp>
        <p:nvSpPr>
          <p:cNvPr id="3" name="Θέση περιεχομένου 2">
            <a:extLst>
              <a:ext uri="{FF2B5EF4-FFF2-40B4-BE49-F238E27FC236}">
                <a16:creationId xmlns:a16="http://schemas.microsoft.com/office/drawing/2014/main" xmlns="" id="{B000E12A-03B9-424F-B74B-D01DD226A380}"/>
              </a:ext>
            </a:extLst>
          </p:cNvPr>
          <p:cNvSpPr>
            <a:spLocks noGrp="1"/>
          </p:cNvSpPr>
          <p:nvPr>
            <p:ph idx="1"/>
          </p:nvPr>
        </p:nvSpPr>
        <p:spPr>
          <a:xfrm>
            <a:off x="0" y="1656522"/>
            <a:ext cx="12192000" cy="5201478"/>
          </a:xfrm>
        </p:spPr>
        <p:txBody>
          <a:bodyPr>
            <a:normAutofit fontScale="92500" lnSpcReduction="10000"/>
          </a:bodyPr>
          <a:lstStyle/>
          <a:p>
            <a:pPr algn="just">
              <a:buFont typeface="Wingdings" panose="05000000000000000000" pitchFamily="2" charset="2"/>
              <a:buChar char="Ø"/>
            </a:pPr>
            <a:r>
              <a:rPr lang="el-GR" dirty="0">
                <a:latin typeface="Cambria Math" panose="02040503050406030204" pitchFamily="18" charset="0"/>
                <a:ea typeface="Cambria Math" panose="02040503050406030204" pitchFamily="18" charset="0"/>
              </a:rPr>
              <a:t> </a:t>
            </a:r>
            <a:r>
              <a:rPr lang="el-GR" sz="2400" dirty="0">
                <a:latin typeface="Cambria Math" panose="02040503050406030204" pitchFamily="18" charset="0"/>
                <a:ea typeface="Cambria Math" panose="02040503050406030204" pitchFamily="18" charset="0"/>
              </a:rPr>
              <a:t>Ο Πρόκλος αναφέρει ότι η </a:t>
            </a:r>
            <a:r>
              <a:rPr lang="el-GR" sz="2400" i="1" dirty="0">
                <a:latin typeface="Cambria Math" panose="02040503050406030204" pitchFamily="18" charset="0"/>
                <a:ea typeface="Cambria Math" panose="02040503050406030204" pitchFamily="18" charset="0"/>
              </a:rPr>
              <a:t>Ιλιάδα</a:t>
            </a:r>
            <a:r>
              <a:rPr lang="el-GR" sz="2400" dirty="0">
                <a:latin typeface="Cambria Math" panose="02040503050406030204" pitchFamily="18" charset="0"/>
                <a:ea typeface="Cambria Math" panose="02040503050406030204" pitchFamily="18" charset="0"/>
              </a:rPr>
              <a:t> ακολουθεί τα </a:t>
            </a:r>
            <a:r>
              <a:rPr lang="el-GR" sz="2400" i="1" dirty="0">
                <a:latin typeface="Cambria Math" panose="02040503050406030204" pitchFamily="18" charset="0"/>
                <a:ea typeface="Cambria Math" panose="02040503050406030204" pitchFamily="18" charset="0"/>
              </a:rPr>
              <a:t>Κύπρια</a:t>
            </a:r>
            <a:r>
              <a:rPr lang="el-GR" sz="2400" dirty="0">
                <a:latin typeface="Cambria Math" panose="02040503050406030204" pitchFamily="18" charset="0"/>
                <a:ea typeface="Cambria Math" panose="02040503050406030204" pitchFamily="18" charset="0"/>
              </a:rPr>
              <a:t> και η </a:t>
            </a:r>
            <a:r>
              <a:rPr lang="el-GR" sz="2400" i="1" dirty="0">
                <a:latin typeface="Cambria Math" panose="02040503050406030204" pitchFamily="18" charset="0"/>
                <a:ea typeface="Cambria Math" panose="02040503050406030204" pitchFamily="18" charset="0"/>
              </a:rPr>
              <a:t>Αιθιοπίδα</a:t>
            </a:r>
            <a:r>
              <a:rPr lang="el-GR" sz="2400" dirty="0">
                <a:latin typeface="Cambria Math" panose="02040503050406030204" pitchFamily="18" charset="0"/>
                <a:ea typeface="Cambria Math" panose="02040503050406030204" pitchFamily="18" charset="0"/>
              </a:rPr>
              <a:t> (Αρκτίνος από τη Μίλητο) ακολουθεί την</a:t>
            </a:r>
            <a:r>
              <a:rPr lang="el-GR" sz="2400" i="1" dirty="0">
                <a:latin typeface="Cambria Math" panose="02040503050406030204" pitchFamily="18" charset="0"/>
                <a:ea typeface="Cambria Math" panose="02040503050406030204" pitchFamily="18" charset="0"/>
              </a:rPr>
              <a:t> Ιλιάδα</a:t>
            </a:r>
            <a:r>
              <a:rPr lang="el-GR" sz="2400" dirty="0">
                <a:latin typeface="Cambria Math" panose="02040503050406030204" pitchFamily="18" charset="0"/>
                <a:ea typeface="Cambria Math" panose="02040503050406030204" pitchFamily="18" charset="0"/>
              </a:rPr>
              <a:t>.</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Η </a:t>
            </a:r>
            <a:r>
              <a:rPr lang="el-GR" sz="2400" i="1" dirty="0">
                <a:latin typeface="Cambria Math" panose="02040503050406030204" pitchFamily="18" charset="0"/>
                <a:ea typeface="Cambria Math" panose="02040503050406030204" pitchFamily="18" charset="0"/>
              </a:rPr>
              <a:t>Αιθιοπίδα </a:t>
            </a:r>
            <a:r>
              <a:rPr lang="el-GR" sz="2400" dirty="0">
                <a:latin typeface="Cambria Math" panose="02040503050406030204" pitchFamily="18" charset="0"/>
                <a:ea typeface="Cambria Math" panose="02040503050406030204" pitchFamily="18" charset="0"/>
              </a:rPr>
              <a:t>συμπληρώνει και επεκτείνει την αφήγηση της </a:t>
            </a:r>
            <a:r>
              <a:rPr lang="el-GR" sz="2400" i="1" dirty="0">
                <a:latin typeface="Cambria Math" panose="02040503050406030204" pitchFamily="18" charset="0"/>
                <a:ea typeface="Cambria Math" panose="02040503050406030204" pitchFamily="18" charset="0"/>
              </a:rPr>
              <a:t>Ιλιάδας</a:t>
            </a:r>
            <a:r>
              <a:rPr lang="el-GR" sz="2400" dirty="0">
                <a:latin typeface="Cambria Math" panose="02040503050406030204" pitchFamily="18" charset="0"/>
                <a:ea typeface="Cambria Math" panose="02040503050406030204" pitchFamily="18" charset="0"/>
              </a:rPr>
              <a:t>. Ο τελευταίος στίχος της </a:t>
            </a:r>
            <a:r>
              <a:rPr lang="el-GR" sz="2400" i="1" dirty="0">
                <a:latin typeface="Cambria Math" panose="02040503050406030204" pitchFamily="18" charset="0"/>
                <a:ea typeface="Cambria Math" panose="02040503050406030204" pitchFamily="18" charset="0"/>
              </a:rPr>
              <a:t>Ιλιάδας</a:t>
            </a:r>
            <a:r>
              <a:rPr lang="el-GR" sz="2400" dirty="0">
                <a:latin typeface="Cambria Math" panose="02040503050406030204" pitchFamily="18" charset="0"/>
                <a:ea typeface="Cambria Math" panose="02040503050406030204" pitchFamily="18" charset="0"/>
              </a:rPr>
              <a:t> είναι ο πρώτος της </a:t>
            </a:r>
            <a:r>
              <a:rPr lang="el-GR" sz="2400" i="1" dirty="0">
                <a:latin typeface="Cambria Math" panose="02040503050406030204" pitchFamily="18" charset="0"/>
                <a:ea typeface="Cambria Math" panose="02040503050406030204" pitchFamily="18" charset="0"/>
              </a:rPr>
              <a:t>Αιθιοπίδας</a:t>
            </a:r>
            <a:r>
              <a:rPr lang="el-GR" sz="2400" dirty="0">
                <a:latin typeface="Cambria Math" panose="02040503050406030204" pitchFamily="18" charset="0"/>
                <a:ea typeface="Cambria Math" panose="02040503050406030204" pitchFamily="18" charset="0"/>
              </a:rPr>
              <a:t>. Φαίνεται όμως ότι η </a:t>
            </a:r>
            <a:r>
              <a:rPr lang="el-GR" sz="2400" i="1" dirty="0">
                <a:latin typeface="Cambria Math" panose="02040503050406030204" pitchFamily="18" charset="0"/>
                <a:ea typeface="Cambria Math" panose="02040503050406030204" pitchFamily="18" charset="0"/>
              </a:rPr>
              <a:t>Αιθιοπίδα</a:t>
            </a:r>
            <a:r>
              <a:rPr lang="el-GR" sz="2400" dirty="0">
                <a:latin typeface="Cambria Math" panose="02040503050406030204" pitchFamily="18" charset="0"/>
                <a:ea typeface="Cambria Math" panose="02040503050406030204" pitchFamily="18" charset="0"/>
              </a:rPr>
              <a:t> είναι αρχαιότερο έπος και κάποιοι υποστηρίζουν ότι ο Όμηρος έχει αντλήσει πολλά στοιχεία για την </a:t>
            </a:r>
            <a:r>
              <a:rPr lang="el-GR" sz="2400" i="1" dirty="0">
                <a:latin typeface="Cambria Math" panose="02040503050406030204" pitchFamily="18" charset="0"/>
                <a:ea typeface="Cambria Math" panose="02040503050406030204" pitchFamily="18" charset="0"/>
              </a:rPr>
              <a:t>Ιλιάδα</a:t>
            </a:r>
            <a:r>
              <a:rPr lang="el-GR" sz="2400" dirty="0">
                <a:latin typeface="Cambria Math" panose="02040503050406030204" pitchFamily="18" charset="0"/>
                <a:ea typeface="Cambria Math" panose="02040503050406030204" pitchFamily="18" charset="0"/>
              </a:rPr>
              <a:t>. Χαρακτηριστικό παράδειγμα η ιστορία του Μέμνονα,  γιου της Ηούς, βασιλιά των </a:t>
            </a:r>
            <a:r>
              <a:rPr lang="el-GR" sz="2400" i="1" dirty="0">
                <a:latin typeface="Cambria Math" panose="02040503050406030204" pitchFamily="18" charset="0"/>
                <a:ea typeface="Cambria Math" panose="02040503050406030204" pitchFamily="18" charset="0"/>
              </a:rPr>
              <a:t>Αιθιόπων</a:t>
            </a:r>
            <a:r>
              <a:rPr lang="el-GR" sz="2400" dirty="0">
                <a:latin typeface="Cambria Math" panose="02040503050406030204" pitchFamily="18" charset="0"/>
                <a:ea typeface="Cambria Math" panose="02040503050406030204" pitchFamily="18" charset="0"/>
              </a:rPr>
              <a:t>, συμμάχου των Τρώων, που σκοτώνει τον Αντίλοχο (παίρνει τη θέση του Πατρόκλου στην φιλία του Αχιλλέα ), προκαλεί την οργή του Αχιλλέα που τον σκοτώνει. Τότε η Ηώ πετυχαίνει από τον Δία την αθανασία του γιού της, όπως βλέπουμε στην</a:t>
            </a:r>
            <a:r>
              <a:rPr lang="el-GR" sz="2400" i="1" dirty="0">
                <a:latin typeface="Cambria Math" panose="02040503050406030204" pitchFamily="18" charset="0"/>
                <a:ea typeface="Cambria Math" panose="02040503050406030204" pitchFamily="18" charset="0"/>
              </a:rPr>
              <a:t> Ιλιάδα </a:t>
            </a:r>
            <a:r>
              <a:rPr lang="el-GR" sz="2400" dirty="0">
                <a:latin typeface="Cambria Math" panose="02040503050406030204" pitchFamily="18" charset="0"/>
                <a:ea typeface="Cambria Math" panose="02040503050406030204" pitchFamily="18" charset="0"/>
              </a:rPr>
              <a:t>τη Θέτιδα να το πετυχαίνει για το δικό της γιο.</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 Αλληλοεξάρτηση παραδόσεων: ίσως ο Όμηρος να γνώριζε την ιστορία Μέμνονα - Αχιλλέα και να αφηγείται τη σύγκρουση Έκτορα – Αχιλλέα, με διαφορά ότι αρνήθηκε την αθανασία, η οποία αν και επαναλαμβάνεται στον κύκλο ως προοπτική για τους θνητούς, ο Όμηρος απορρίπτει αυτή την πιθανότητα.</a:t>
            </a:r>
            <a:endParaRPr lang="en-US" sz="2400" dirty="0">
              <a:latin typeface="Cambria Math" panose="02040503050406030204" pitchFamily="18" charset="0"/>
              <a:ea typeface="Cambria Math" panose="02040503050406030204" pitchFamily="18" charset="0"/>
            </a:endParaRPr>
          </a:p>
          <a:p>
            <a:endParaRPr lang="en-US" dirty="0"/>
          </a:p>
        </p:txBody>
      </p:sp>
    </p:spTree>
    <p:extLst>
      <p:ext uri="{BB962C8B-B14F-4D97-AF65-F5344CB8AC3E}">
        <p14:creationId xmlns:p14="http://schemas.microsoft.com/office/powerpoint/2010/main" val="135574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DEC87D9-FF59-4B3B-8907-33355BE3B54B}"/>
              </a:ext>
            </a:extLst>
          </p:cNvPr>
          <p:cNvSpPr>
            <a:spLocks noGrp="1"/>
          </p:cNvSpPr>
          <p:nvPr>
            <p:ph idx="1"/>
          </p:nvPr>
        </p:nvSpPr>
        <p:spPr>
          <a:xfrm>
            <a:off x="0" y="1669774"/>
            <a:ext cx="12192000" cy="5188226"/>
          </a:xfrm>
        </p:spPr>
        <p:txBody>
          <a:bodyPr>
            <a:normAutofit/>
          </a:bodyPr>
          <a:lstStyle/>
          <a:p>
            <a:endParaRPr lang="en-US" dirty="0"/>
          </a:p>
          <a:p>
            <a:pPr marL="0" indent="0">
              <a:buNone/>
            </a:pPr>
            <a:endParaRPr lang="el-GR" dirty="0"/>
          </a:p>
          <a:p>
            <a:pPr>
              <a:buFont typeface="Wingdings" panose="05000000000000000000" pitchFamily="2" charset="2"/>
              <a:buChar char="Ø"/>
            </a:pPr>
            <a:r>
              <a:rPr lang="el-GR" dirty="0"/>
              <a:t>  </a:t>
            </a:r>
            <a:r>
              <a:rPr lang="el-GR" dirty="0">
                <a:latin typeface="Cambria Math" panose="02040503050406030204" pitchFamily="18" charset="0"/>
                <a:ea typeface="Cambria Math" panose="02040503050406030204" pitchFamily="18" charset="0"/>
              </a:rPr>
              <a:t>Ευελιξία των αφηγήσεων του Επικού Κύκλου: στην </a:t>
            </a:r>
            <a:r>
              <a:rPr lang="el-GR" i="1" dirty="0">
                <a:latin typeface="Cambria Math" panose="02040503050406030204" pitchFamily="18" charset="0"/>
                <a:ea typeface="Cambria Math" panose="02040503050406030204" pitchFamily="18" charset="0"/>
              </a:rPr>
              <a:t>Αιθιοπίδα</a:t>
            </a:r>
            <a:r>
              <a:rPr lang="el-GR" dirty="0">
                <a:latin typeface="Cambria Math" panose="02040503050406030204" pitchFamily="18" charset="0"/>
                <a:ea typeface="Cambria Math" panose="02040503050406030204" pitchFamily="18" charset="0"/>
              </a:rPr>
              <a:t> ο Πρόκλος τελειώνει με τη διαμάχη Αίαντα και Οδυσσέα για τα όπλα του Αχιλλέα. Η </a:t>
            </a:r>
            <a:r>
              <a:rPr lang="el-GR" i="1" dirty="0">
                <a:latin typeface="Cambria Math" panose="02040503050406030204" pitchFamily="18" charset="0"/>
                <a:ea typeface="Cambria Math" panose="02040503050406030204" pitchFamily="18" charset="0"/>
              </a:rPr>
              <a:t>Μικρά Ιλιάς </a:t>
            </a:r>
            <a:r>
              <a:rPr lang="el-GR" dirty="0">
                <a:latin typeface="Cambria Math" panose="02040503050406030204" pitchFamily="18" charset="0"/>
                <a:ea typeface="Cambria Math" panose="02040503050406030204" pitchFamily="18" charset="0"/>
              </a:rPr>
              <a:t>ξεκινάει επίσης με τη διαμάχη των όπλων, συμπεριλαμβανομένης όμως και της αυτοκτονίας του Αίαντα.</a:t>
            </a:r>
          </a:p>
          <a:p>
            <a:pPr marL="0" indent="0">
              <a:buNone/>
            </a:pPr>
            <a:r>
              <a:rPr lang="el-GR" dirty="0"/>
              <a:t> </a:t>
            </a:r>
          </a:p>
          <a:p>
            <a:pPr marL="0" indent="0">
              <a:buNone/>
            </a:pPr>
            <a:r>
              <a:rPr lang="en-US" b="1" dirty="0">
                <a:latin typeface="Cambria Math" panose="02040503050406030204" pitchFamily="18" charset="0"/>
                <a:ea typeface="Cambria Math" panose="02040503050406030204" pitchFamily="18" charset="0"/>
              </a:rPr>
              <a:t>Severyns</a:t>
            </a:r>
            <a:r>
              <a:rPr lang="el-GR" b="1" dirty="0">
                <a:latin typeface="Cambria Math" panose="02040503050406030204" pitchFamily="18" charset="0"/>
                <a:ea typeface="Cambria Math" panose="02040503050406030204" pitchFamily="18" charset="0"/>
              </a:rPr>
              <a:t>: </a:t>
            </a:r>
            <a:r>
              <a:rPr lang="el-GR" dirty="0">
                <a:latin typeface="Cambria Math" panose="02040503050406030204" pitchFamily="18" charset="0"/>
                <a:ea typeface="Cambria Math" panose="02040503050406030204" pitchFamily="18" charset="0"/>
              </a:rPr>
              <a:t>υποστηρίζει πως ο συγγραφέας της </a:t>
            </a:r>
            <a:r>
              <a:rPr lang="el-GR" i="1" dirty="0">
                <a:latin typeface="Cambria Math" panose="02040503050406030204" pitchFamily="18" charset="0"/>
                <a:ea typeface="Cambria Math" panose="02040503050406030204" pitchFamily="18" charset="0"/>
              </a:rPr>
              <a:t>Αιθιοπίδας</a:t>
            </a:r>
            <a:r>
              <a:rPr lang="el-GR" dirty="0">
                <a:latin typeface="Cambria Math" panose="02040503050406030204" pitchFamily="18" charset="0"/>
                <a:ea typeface="Cambria Math" panose="02040503050406030204" pitchFamily="18" charset="0"/>
              </a:rPr>
              <a:t> θα είχε συμπεριλάβει την αυτοκτονία του Αίαντα.</a:t>
            </a:r>
            <a:endParaRPr lang="el-GR" b="1" dirty="0">
              <a:latin typeface="Cambria Math" panose="02040503050406030204" pitchFamily="18" charset="0"/>
              <a:ea typeface="Cambria Math" panose="02040503050406030204" pitchFamily="18" charset="0"/>
            </a:endParaRPr>
          </a:p>
          <a:p>
            <a:pPr marL="0" indent="0">
              <a:buNone/>
            </a:pPr>
            <a:endParaRPr lang="en-US" dirty="0"/>
          </a:p>
        </p:txBody>
      </p:sp>
    </p:spTree>
    <p:extLst>
      <p:ext uri="{BB962C8B-B14F-4D97-AF65-F5344CB8AC3E}">
        <p14:creationId xmlns:p14="http://schemas.microsoft.com/office/powerpoint/2010/main" val="3569506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3" name="Rectangle 40">
            <a:extLst>
              <a:ext uri="{FF2B5EF4-FFF2-40B4-BE49-F238E27FC236}">
                <a16:creationId xmlns:a16="http://schemas.microsoft.com/office/drawing/2014/main" xmlns="" id="{DB56CED6-ACD4-43B1-BE53-1B579E8C6E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4" name="Picture 42">
            <a:extLst>
              <a:ext uri="{FF2B5EF4-FFF2-40B4-BE49-F238E27FC236}">
                <a16:creationId xmlns:a16="http://schemas.microsoft.com/office/drawing/2014/main" xmlns="" id="{5B451061-F85B-40DB-92DA-1FD61C70C3F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srcRect t="2769" b="-2769"/>
          <a:stretch/>
        </p:blipFill>
        <p:spPr>
          <a:xfrm>
            <a:off x="0" y="6135624"/>
            <a:ext cx="12192000" cy="742950"/>
          </a:xfrm>
          <a:prstGeom prst="rect">
            <a:avLst/>
          </a:prstGeom>
        </p:spPr>
      </p:pic>
      <p:cxnSp>
        <p:nvCxnSpPr>
          <p:cNvPr id="65" name="Straight Connector 44">
            <a:extLst>
              <a:ext uri="{FF2B5EF4-FFF2-40B4-BE49-F238E27FC236}">
                <a16:creationId xmlns:a16="http://schemas.microsoft.com/office/drawing/2014/main" xmlns="" id="{D1F836F1-51D4-4090-8E0D-97877F0360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46">
            <a:extLst>
              <a:ext uri="{FF2B5EF4-FFF2-40B4-BE49-F238E27FC236}">
                <a16:creationId xmlns:a16="http://schemas.microsoft.com/office/drawing/2014/main" xmlns="" id="{CDE33292-50BA-4AED-A315-7A6ADB4B100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67" name="Rectangle 48">
            <a:extLst>
              <a:ext uri="{FF2B5EF4-FFF2-40B4-BE49-F238E27FC236}">
                <a16:creationId xmlns:a16="http://schemas.microsoft.com/office/drawing/2014/main" xmlns="" id="{58A4B56A-28BF-494A-B9A0-7212483E8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0">
            <a:extLst>
              <a:ext uri="{FF2B5EF4-FFF2-40B4-BE49-F238E27FC236}">
                <a16:creationId xmlns:a16="http://schemas.microsoft.com/office/drawing/2014/main" xmlns="" id="{6A5EE248-87D5-4C83-A97D-C1754B546D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Τίτλος 1">
            <a:extLst>
              <a:ext uri="{FF2B5EF4-FFF2-40B4-BE49-F238E27FC236}">
                <a16:creationId xmlns:a16="http://schemas.microsoft.com/office/drawing/2014/main" xmlns="" id="{632CCE6D-051D-4D30-BF2E-46E0E6C5CE41}"/>
              </a:ext>
            </a:extLst>
          </p:cNvPr>
          <p:cNvSpPr>
            <a:spLocks noGrp="1"/>
          </p:cNvSpPr>
          <p:nvPr>
            <p:ph type="title"/>
          </p:nvPr>
        </p:nvSpPr>
        <p:spPr>
          <a:xfrm>
            <a:off x="1541822" y="962902"/>
            <a:ext cx="4087178" cy="2380828"/>
          </a:xfrm>
        </p:spPr>
        <p:txBody>
          <a:bodyPr vert="horz" lIns="91440" tIns="45720" rIns="91440" bIns="0" rtlCol="0" anchor="b">
            <a:normAutofit fontScale="90000"/>
          </a:bodyPr>
          <a:lstStyle/>
          <a:p>
            <a:pPr algn="ctr"/>
            <a:r>
              <a:rPr lang="el-GR" sz="2000" dirty="0"/>
              <a:t>Θάνατος Αχιλλέα (Αγγείο "</a:t>
            </a:r>
            <a:r>
              <a:rPr lang="en-US" sz="2000" dirty="0"/>
              <a:t>François'' (Florence 4209)</a:t>
            </a:r>
            <a:r>
              <a:rPr lang="el-GR" sz="2000" dirty="0"/>
              <a:t>.</a:t>
            </a:r>
            <a:br>
              <a:rPr lang="el-GR" sz="2000" dirty="0"/>
            </a:br>
            <a:r>
              <a:rPr lang="el-GR" sz="2000" dirty="0"/>
              <a:t/>
            </a:r>
            <a:br>
              <a:rPr lang="el-GR" sz="2000" dirty="0"/>
            </a:br>
            <a:r>
              <a:rPr lang="el-GR" sz="2000" dirty="0"/>
              <a:t>Χρονολογείται τον 6</a:t>
            </a:r>
            <a:r>
              <a:rPr lang="el-GR" sz="2000" baseline="30000" dirty="0"/>
              <a:t>ο</a:t>
            </a:r>
            <a:r>
              <a:rPr lang="el-GR" sz="2000" dirty="0"/>
              <a:t> π.Χ. </a:t>
            </a:r>
            <a:br>
              <a:rPr lang="el-GR" sz="2000" dirty="0"/>
            </a:br>
            <a:r>
              <a:rPr lang="el-GR" sz="2000" dirty="0"/>
              <a:t>Καλλιτέχνης: Κλειτίας </a:t>
            </a:r>
            <a:r>
              <a:rPr lang="el-GR" sz="2400" dirty="0"/>
              <a:t/>
            </a:r>
            <a:br>
              <a:rPr lang="el-GR" sz="2400" dirty="0"/>
            </a:br>
            <a:r>
              <a:rPr lang="en-US" dirty="0"/>
              <a:t/>
            </a:r>
            <a:br>
              <a:rPr lang="en-US" dirty="0"/>
            </a:br>
            <a:endParaRPr lang="en-US" sz="4800" dirty="0"/>
          </a:p>
        </p:txBody>
      </p:sp>
      <p:cxnSp>
        <p:nvCxnSpPr>
          <p:cNvPr id="69" name="Straight Connector 52">
            <a:extLst>
              <a:ext uri="{FF2B5EF4-FFF2-40B4-BE49-F238E27FC236}">
                <a16:creationId xmlns:a16="http://schemas.microsoft.com/office/drawing/2014/main" xmlns="" id="{5D73BF24-D1F3-4181-8C60-4EA9D4CED50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5" name="Εικόνα 4" descr="Εικόνα που περιέχει βιβλίο, κείμενο, καθιστός, μαύρο&#10;&#10;Περιγραφή που δημιουργήθηκε αυτόματα">
            <a:extLst>
              <a:ext uri="{FF2B5EF4-FFF2-40B4-BE49-F238E27FC236}">
                <a16:creationId xmlns:a16="http://schemas.microsoft.com/office/drawing/2014/main" xmlns="" id="{6A86B75B-027A-4C89-87CE-EB84E815D781}"/>
              </a:ext>
            </a:extLst>
          </p:cNvPr>
          <p:cNvPicPr>
            <a:picLocks noChangeAspect="1"/>
          </p:cNvPicPr>
          <p:nvPr/>
        </p:nvPicPr>
        <p:blipFill>
          <a:blip r:embed="rId3"/>
          <a:stretch>
            <a:fillRect/>
          </a:stretch>
        </p:blipFill>
        <p:spPr>
          <a:xfrm>
            <a:off x="6202026" y="530087"/>
            <a:ext cx="3843120" cy="5247861"/>
          </a:xfrm>
          <a:prstGeom prst="rect">
            <a:avLst/>
          </a:prstGeom>
        </p:spPr>
      </p:pic>
      <p:pic>
        <p:nvPicPr>
          <p:cNvPr id="70" name="Picture 54">
            <a:extLst>
              <a:ext uri="{FF2B5EF4-FFF2-40B4-BE49-F238E27FC236}">
                <a16:creationId xmlns:a16="http://schemas.microsoft.com/office/drawing/2014/main" xmlns="" id="{1A52E10F-3348-4997-8FD3-E6389D56214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srcRect t="2769" b="-2769"/>
          <a:stretch/>
        </p:blipFill>
        <p:spPr>
          <a:xfrm>
            <a:off x="0" y="6135624"/>
            <a:ext cx="12192000" cy="742950"/>
          </a:xfrm>
          <a:prstGeom prst="rect">
            <a:avLst/>
          </a:prstGeom>
        </p:spPr>
      </p:pic>
      <p:cxnSp>
        <p:nvCxnSpPr>
          <p:cNvPr id="71" name="Straight Connector 56">
            <a:extLst>
              <a:ext uri="{FF2B5EF4-FFF2-40B4-BE49-F238E27FC236}">
                <a16:creationId xmlns:a16="http://schemas.microsoft.com/office/drawing/2014/main" xmlns="" id="{BD381074-0101-41BB-98A9-EE3DC457CB0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53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502D0D0-632A-4B7E-B799-ECC1421D4461}"/>
              </a:ext>
            </a:extLst>
          </p:cNvPr>
          <p:cNvSpPr>
            <a:spLocks noGrp="1"/>
          </p:cNvSpPr>
          <p:nvPr>
            <p:ph type="title"/>
          </p:nvPr>
        </p:nvSpPr>
        <p:spPr>
          <a:xfrm>
            <a:off x="1404730" y="291547"/>
            <a:ext cx="9650124" cy="1603513"/>
          </a:xfrm>
        </p:spPr>
        <p:txBody>
          <a:bodyPr/>
          <a:lstStyle/>
          <a:p>
            <a:r>
              <a:rPr lang="en-US" b="1" dirty="0">
                <a:solidFill>
                  <a:schemeClr val="accent3">
                    <a:lumMod val="50000"/>
                  </a:schemeClr>
                </a:solidFill>
                <a:latin typeface="Cambria Math" panose="02040503050406030204" pitchFamily="18" charset="0"/>
                <a:ea typeface="Cambria Math" panose="02040503050406030204" pitchFamily="18" charset="0"/>
                <a:cs typeface="Arial" panose="020B0604020202020204" pitchFamily="34" charset="0"/>
              </a:rPr>
              <a:t>  </a:t>
            </a:r>
            <a:r>
              <a:rPr lang="el-GR" b="1" dirty="0">
                <a:solidFill>
                  <a:schemeClr val="accent3">
                    <a:lumMod val="50000"/>
                  </a:schemeClr>
                </a:solidFill>
                <a:latin typeface="Cambria Math" panose="02040503050406030204" pitchFamily="18" charset="0"/>
                <a:ea typeface="Cambria Math" panose="02040503050406030204" pitchFamily="18" charset="0"/>
                <a:cs typeface="Arial" panose="020B0604020202020204" pitchFamily="34" charset="0"/>
              </a:rPr>
              <a:t>Δημιουργία του αρχαίου επικού κύκλου</a:t>
            </a:r>
            <a:endParaRPr lang="en-US" b="1" dirty="0">
              <a:solidFill>
                <a:schemeClr val="accent3">
                  <a:lumMod val="50000"/>
                </a:schemeClr>
              </a:solidFill>
            </a:endParaRPr>
          </a:p>
        </p:txBody>
      </p:sp>
      <p:sp>
        <p:nvSpPr>
          <p:cNvPr id="3" name="Θέση περιεχομένου 2">
            <a:extLst>
              <a:ext uri="{FF2B5EF4-FFF2-40B4-BE49-F238E27FC236}">
                <a16:creationId xmlns:a16="http://schemas.microsoft.com/office/drawing/2014/main" xmlns="" id="{7A739653-4FB1-413A-9B20-26CA9978DC53}"/>
              </a:ext>
            </a:extLst>
          </p:cNvPr>
          <p:cNvSpPr>
            <a:spLocks noGrp="1"/>
          </p:cNvSpPr>
          <p:nvPr>
            <p:ph idx="1"/>
          </p:nvPr>
        </p:nvSpPr>
        <p:spPr>
          <a:xfrm>
            <a:off x="0" y="1895061"/>
            <a:ext cx="12192000" cy="4373217"/>
          </a:xfrm>
        </p:spPr>
        <p:txBody>
          <a:bodyPr/>
          <a:lstStyle/>
          <a:p>
            <a:pPr>
              <a:buFont typeface="Wingdings" panose="05000000000000000000" pitchFamily="2" charset="2"/>
              <a:buChar char="Ø"/>
            </a:pPr>
            <a:r>
              <a:rPr lang="en-US" dirty="0"/>
              <a:t> </a:t>
            </a:r>
            <a:r>
              <a:rPr lang="en-US" sz="2800" b="1" dirty="0">
                <a:latin typeface="Cambria Math" panose="02040503050406030204" pitchFamily="18" charset="0"/>
                <a:ea typeface="Cambria Math" panose="02040503050406030204" pitchFamily="18" charset="0"/>
              </a:rPr>
              <a:t>Todorov</a:t>
            </a:r>
            <a:r>
              <a:rPr lang="el-GR" sz="2800" dirty="0">
                <a:latin typeface="Cambria Math" panose="02040503050406030204" pitchFamily="18" charset="0"/>
                <a:ea typeface="Cambria Math" panose="02040503050406030204" pitchFamily="18" charset="0"/>
              </a:rPr>
              <a:t>: θεωρεί πως υπάρχει αλληλεξάρτηση των κειμένων με ένα αρχικό κείμενο.</a:t>
            </a:r>
            <a:endParaRPr lang="en-US" sz="28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r>
              <a:rPr lang="en-US" sz="2800" dirty="0">
                <a:latin typeface="Cambria Math" panose="02040503050406030204" pitchFamily="18" charset="0"/>
                <a:ea typeface="Cambria Math" panose="02040503050406030204" pitchFamily="18" charset="0"/>
              </a:rPr>
              <a:t> </a:t>
            </a:r>
            <a:r>
              <a:rPr lang="el-GR" sz="2800" dirty="0">
                <a:latin typeface="Cambria Math" panose="02040503050406030204" pitchFamily="18" charset="0"/>
                <a:ea typeface="Cambria Math" panose="02040503050406030204" pitchFamily="18" charset="0"/>
              </a:rPr>
              <a:t>Αυτή η κειμενική αλληλεξάρτηση διακρίνεται στις </a:t>
            </a:r>
            <a:r>
              <a:rPr lang="en-US" sz="2800" i="1" dirty="0">
                <a:latin typeface="Cambria Math" panose="02040503050406030204" pitchFamily="18" charset="0"/>
                <a:ea typeface="Cambria Math" panose="02040503050406030204" pitchFamily="18" charset="0"/>
              </a:rPr>
              <a:t>in presentia    </a:t>
            </a:r>
            <a:r>
              <a:rPr lang="el-GR" sz="2800" dirty="0">
                <a:latin typeface="Cambria Math" panose="02040503050406030204" pitchFamily="18" charset="0"/>
                <a:ea typeface="Cambria Math" panose="02040503050406030204" pitchFamily="18" charset="0"/>
              </a:rPr>
              <a:t>ενδοκειμενικές αναφορές και στις </a:t>
            </a:r>
            <a:r>
              <a:rPr lang="en-US" sz="2800" i="1" dirty="0">
                <a:latin typeface="Cambria Math" panose="02040503050406030204" pitchFamily="18" charset="0"/>
                <a:ea typeface="Cambria Math" panose="02040503050406030204" pitchFamily="18" charset="0"/>
              </a:rPr>
              <a:t>in absentia </a:t>
            </a:r>
            <a:r>
              <a:rPr lang="el-GR" sz="2800" i="1" dirty="0">
                <a:latin typeface="Cambria Math" panose="02040503050406030204" pitchFamily="18" charset="0"/>
                <a:ea typeface="Cambria Math" panose="02040503050406030204" pitchFamily="18" charset="0"/>
              </a:rPr>
              <a:t>    </a:t>
            </a:r>
            <a:r>
              <a:rPr lang="el-GR" sz="2800" dirty="0">
                <a:latin typeface="Cambria Math" panose="02040503050406030204" pitchFamily="18" charset="0"/>
                <a:ea typeface="Cambria Math" panose="02040503050406030204" pitchFamily="18" charset="0"/>
              </a:rPr>
              <a:t>διακειμενικές αναφορές </a:t>
            </a:r>
            <a:endParaRPr lang="en-US" sz="28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r>
              <a:rPr lang="en-US" sz="2800" dirty="0">
                <a:latin typeface="Cambria Math" panose="02040503050406030204" pitchFamily="18" charset="0"/>
                <a:ea typeface="Cambria Math" panose="02040503050406030204" pitchFamily="18" charset="0"/>
              </a:rPr>
              <a:t> </a:t>
            </a:r>
            <a:r>
              <a:rPr lang="el-GR" sz="2800" dirty="0">
                <a:latin typeface="Cambria Math" panose="02040503050406030204" pitchFamily="18" charset="0"/>
                <a:ea typeface="Cambria Math" panose="02040503050406030204" pitchFamily="18" charset="0"/>
              </a:rPr>
              <a:t> Δεν πρέπει να υποτιμάμε την παρουσία άλλων κειμένων μέσα σε ένα κείμενο</a:t>
            </a:r>
            <a:endParaRPr lang="en-US" sz="2800" dirty="0">
              <a:latin typeface="Cambria Math" panose="02040503050406030204" pitchFamily="18" charset="0"/>
              <a:ea typeface="Cambria Math" panose="02040503050406030204" pitchFamily="18" charset="0"/>
            </a:endParaRPr>
          </a:p>
          <a:p>
            <a:pPr marL="0" indent="0">
              <a:buNone/>
            </a:pPr>
            <a:endParaRPr lang="el-GR" sz="2800" dirty="0">
              <a:latin typeface="Cambria Math" panose="02040503050406030204" pitchFamily="18" charset="0"/>
              <a:ea typeface="Cambria Math" panose="02040503050406030204" pitchFamily="18" charset="0"/>
            </a:endParaRPr>
          </a:p>
          <a:p>
            <a:pPr marL="0" indent="0">
              <a:buNone/>
            </a:pPr>
            <a:endParaRPr lang="el-GR" sz="2800" dirty="0">
              <a:latin typeface="Cambria Math" panose="02040503050406030204" pitchFamily="18" charset="0"/>
              <a:ea typeface="Cambria Math" panose="02040503050406030204" pitchFamily="18" charset="0"/>
            </a:endParaRPr>
          </a:p>
          <a:p>
            <a:pPr marL="0" indent="0">
              <a:buNone/>
            </a:pPr>
            <a:endParaRPr lang="en-US" dirty="0"/>
          </a:p>
        </p:txBody>
      </p:sp>
      <p:sp>
        <p:nvSpPr>
          <p:cNvPr id="4" name="Βέλος: Δεξιό 3">
            <a:extLst>
              <a:ext uri="{FF2B5EF4-FFF2-40B4-BE49-F238E27FC236}">
                <a16:creationId xmlns:a16="http://schemas.microsoft.com/office/drawing/2014/main" xmlns="" id="{C46789B6-D809-4811-A093-1E039B96E5BF}"/>
              </a:ext>
            </a:extLst>
          </p:cNvPr>
          <p:cNvSpPr/>
          <p:nvPr/>
        </p:nvSpPr>
        <p:spPr>
          <a:xfrm>
            <a:off x="10071653" y="3260035"/>
            <a:ext cx="477078" cy="291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Βέλος: Δεξιό 4">
            <a:extLst>
              <a:ext uri="{FF2B5EF4-FFF2-40B4-BE49-F238E27FC236}">
                <a16:creationId xmlns:a16="http://schemas.microsoft.com/office/drawing/2014/main" xmlns="" id="{8CEA58C5-F3E2-4625-B6F7-38BDD6608E7F}"/>
              </a:ext>
            </a:extLst>
          </p:cNvPr>
          <p:cNvSpPr/>
          <p:nvPr/>
        </p:nvSpPr>
        <p:spPr>
          <a:xfrm>
            <a:off x="7229061" y="3790121"/>
            <a:ext cx="364435" cy="198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9596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296E925-CE77-4C48-BA87-483FF3E18C07}"/>
              </a:ext>
            </a:extLst>
          </p:cNvPr>
          <p:cNvSpPr>
            <a:spLocks noGrp="1"/>
          </p:cNvSpPr>
          <p:nvPr>
            <p:ph type="title"/>
          </p:nvPr>
        </p:nvSpPr>
        <p:spPr>
          <a:xfrm>
            <a:off x="1534696" y="804520"/>
            <a:ext cx="7847843" cy="918264"/>
          </a:xfrm>
        </p:spPr>
        <p:txBody>
          <a:bodyPr/>
          <a:lstStyle/>
          <a:p>
            <a:r>
              <a:rPr lang="el-GR" b="1" dirty="0">
                <a:solidFill>
                  <a:schemeClr val="accent3">
                    <a:lumMod val="50000"/>
                  </a:schemeClr>
                </a:solidFill>
                <a:latin typeface="Cambria Math" panose="02040503050406030204" pitchFamily="18" charset="0"/>
                <a:ea typeface="Cambria Math" panose="02040503050406030204" pitchFamily="18" charset="0"/>
              </a:rPr>
              <a:t>Μικρά Ιλιάς</a:t>
            </a:r>
            <a:endParaRPr lang="en-US" b="1" dirty="0">
              <a:solidFill>
                <a:schemeClr val="accent3">
                  <a:lumMod val="50000"/>
                </a:schemeClr>
              </a:solidFill>
            </a:endParaRPr>
          </a:p>
        </p:txBody>
      </p:sp>
      <p:sp>
        <p:nvSpPr>
          <p:cNvPr id="3" name="Θέση περιεχομένου 2">
            <a:extLst>
              <a:ext uri="{FF2B5EF4-FFF2-40B4-BE49-F238E27FC236}">
                <a16:creationId xmlns:a16="http://schemas.microsoft.com/office/drawing/2014/main" xmlns="" id="{0E3CD14D-A888-4549-B03D-DE2A9D32BCAD}"/>
              </a:ext>
            </a:extLst>
          </p:cNvPr>
          <p:cNvSpPr>
            <a:spLocks noGrp="1"/>
          </p:cNvSpPr>
          <p:nvPr>
            <p:ph idx="1"/>
          </p:nvPr>
        </p:nvSpPr>
        <p:spPr>
          <a:xfrm>
            <a:off x="0" y="1722784"/>
            <a:ext cx="12192000" cy="5135216"/>
          </a:xfrm>
        </p:spPr>
        <p:txBody>
          <a:bodyPr>
            <a:normAutofit fontScale="85000" lnSpcReduction="10000"/>
          </a:bodyPr>
          <a:lstStyle/>
          <a:p>
            <a:pPr algn="just">
              <a:buFont typeface="Wingdings" panose="05000000000000000000" pitchFamily="2" charset="2"/>
              <a:buChar char="Ø"/>
            </a:pPr>
            <a:r>
              <a:rPr lang="el-GR" dirty="0"/>
              <a:t> </a:t>
            </a:r>
            <a:r>
              <a:rPr lang="el-GR" sz="2400" dirty="0">
                <a:latin typeface="Cambria Math" panose="02040503050406030204" pitchFamily="18" charset="0"/>
                <a:ea typeface="Cambria Math" panose="02040503050406030204" pitchFamily="18" charset="0"/>
              </a:rPr>
              <a:t>Δημιουργός: Λέσχης ο Μυτιληναίος </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 4 βιβλία</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 Μοιράζεται τα γεγονότα τόσο με την </a:t>
            </a:r>
            <a:r>
              <a:rPr lang="el-GR" sz="2400" i="1" dirty="0">
                <a:latin typeface="Cambria Math" panose="02040503050406030204" pitchFamily="18" charset="0"/>
                <a:ea typeface="Cambria Math" panose="02040503050406030204" pitchFamily="18" charset="0"/>
              </a:rPr>
              <a:t>Αιθιοπίδα</a:t>
            </a:r>
            <a:r>
              <a:rPr lang="el-GR" sz="2400" dirty="0">
                <a:latin typeface="Cambria Math" panose="02040503050406030204" pitchFamily="18" charset="0"/>
                <a:ea typeface="Cambria Math" panose="02040503050406030204" pitchFamily="18" charset="0"/>
              </a:rPr>
              <a:t> όσο και με την </a:t>
            </a:r>
            <a:r>
              <a:rPr lang="el-GR" sz="2400" i="1" dirty="0">
                <a:latin typeface="Cambria Math" panose="02040503050406030204" pitchFamily="18" charset="0"/>
                <a:ea typeface="Cambria Math" panose="02040503050406030204" pitchFamily="18" charset="0"/>
              </a:rPr>
              <a:t>Ιλίου Πέρσιν</a:t>
            </a:r>
            <a:r>
              <a:rPr lang="el-GR" sz="2400" dirty="0">
                <a:latin typeface="Cambria Math" panose="02040503050406030204" pitchFamily="18" charset="0"/>
                <a:ea typeface="Cambria Math" panose="02040503050406030204" pitchFamily="18" charset="0"/>
              </a:rPr>
              <a:t>, γεγονός που έκανε ορισμένους μελετητές να θεωρούν ότι πρόκειται για ένα ενιαίο ποίημα (</a:t>
            </a:r>
            <a:r>
              <a:rPr lang="el-GR" sz="2400" i="1" dirty="0">
                <a:latin typeface="Cambria Math" panose="02040503050406030204" pitchFamily="18" charset="0"/>
                <a:ea typeface="Cambria Math" panose="02040503050406030204" pitchFamily="18" charset="0"/>
              </a:rPr>
              <a:t>Μικρά Ιλιάς- Αιθιοπίδα- Ιλίου Πέρσιν</a:t>
            </a:r>
            <a:r>
              <a:rPr lang="el-GR" sz="2400" dirty="0">
                <a:latin typeface="Cambria Math" panose="02040503050406030204" pitchFamily="18" charset="0"/>
                <a:ea typeface="Cambria Math" panose="02040503050406030204" pitchFamily="18" charset="0"/>
              </a:rPr>
              <a:t>). Με τη θεωρία του ενωμένου ποιήματος διαφωνεί ο </a:t>
            </a:r>
            <a:r>
              <a:rPr lang="en-US" sz="2400" b="1" dirty="0">
                <a:latin typeface="Cambria Math" panose="02040503050406030204" pitchFamily="18" charset="0"/>
                <a:ea typeface="Cambria Math" panose="02040503050406030204" pitchFamily="18" charset="0"/>
              </a:rPr>
              <a:t>Davies</a:t>
            </a:r>
            <a:r>
              <a:rPr lang="en-US" sz="2400" dirty="0">
                <a:latin typeface="Cambria Math" panose="02040503050406030204" pitchFamily="18" charset="0"/>
                <a:ea typeface="Cambria Math" panose="02040503050406030204" pitchFamily="18" charset="0"/>
              </a:rPr>
              <a:t>.</a:t>
            </a:r>
            <a:r>
              <a:rPr lang="el-GR" sz="2400" dirty="0">
                <a:latin typeface="Cambria Math" panose="02040503050406030204" pitchFamily="18" charset="0"/>
                <a:ea typeface="Cambria Math" panose="02040503050406030204" pitchFamily="18" charset="0"/>
              </a:rPr>
              <a:t> Για κάποιους άλλους μελετητές πρόκειται για κάλυψη κενού που άφησε ο Αρκτίνος.</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Υπόθεση: κρίση όπλων και νίκη του Οδυσσέα και την αυτοκτονία του Αίαντα. Ακολουθεί σειρά γεγονότων που προοϊκονομούν την πτώση της Τροίας: Ο Οδυσσέας αρπάζει τον Έλενο ο οποίος προφητεύει ότι  η Τροία θα αλωθεί με τη βοήθεια του Φιλοκτήτη. Θάνατος του Πάρη από Φιλοκτήτη – σημαντικό βήμα για την κατάκτηση της Τροίας. Ο Επειός κατασκευάζει τον Δούρειο Ίππο. Οδυσσέας συναντά την Ελένη. Οδυσσέας και Διομήδης κλέβουν το Παλλάδιο(άγαλμα που προστάτευε την Τροία).  Οι Τρώες πιστεύουν πως τελείωσαν τα βάσανά τους και βάζουν το δούρειο ίππο στην πόλη τους. </a:t>
            </a:r>
          </a:p>
          <a:p>
            <a:pPr marL="0" indent="0" algn="just">
              <a:buNone/>
            </a:pPr>
            <a:r>
              <a:rPr lang="el-GR" sz="2400" dirty="0">
                <a:latin typeface="Cambria Math" panose="02040503050406030204" pitchFamily="18" charset="0"/>
                <a:ea typeface="Cambria Math" panose="02040503050406030204" pitchFamily="18" charset="0"/>
              </a:rPr>
              <a:t>Το τέλος είναι ελλιπές  και συμπληρώνεται από την </a:t>
            </a:r>
            <a:r>
              <a:rPr lang="el-GR" sz="2400" i="1" dirty="0">
                <a:latin typeface="Cambria Math" panose="02040503050406030204" pitchFamily="18" charset="0"/>
                <a:ea typeface="Cambria Math" panose="02040503050406030204" pitchFamily="18" charset="0"/>
              </a:rPr>
              <a:t>Ιλίου Πέρσιν</a:t>
            </a:r>
            <a:r>
              <a:rPr lang="el-GR" sz="2400" dirty="0">
                <a:latin typeface="Cambria Math" panose="02040503050406030204" pitchFamily="18" charset="0"/>
                <a:ea typeface="Cambria Math" panose="02040503050406030204" pitchFamily="18" charset="0"/>
              </a:rPr>
              <a:t>.</a:t>
            </a:r>
          </a:p>
          <a:p>
            <a:endParaRPr lang="en-US" dirty="0"/>
          </a:p>
        </p:txBody>
      </p:sp>
    </p:spTree>
    <p:extLst>
      <p:ext uri="{BB962C8B-B14F-4D97-AF65-F5344CB8AC3E}">
        <p14:creationId xmlns:p14="http://schemas.microsoft.com/office/powerpoint/2010/main" val="506684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5E1F4DBB-EDCB-4A36-BAC5-52F39918F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8" name="Picture 47">
            <a:extLst>
              <a:ext uri="{FF2B5EF4-FFF2-40B4-BE49-F238E27FC236}">
                <a16:creationId xmlns:a16="http://schemas.microsoft.com/office/drawing/2014/main" xmlns="" id="{5752FDBF-2103-408B-86DF-5390B4002D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srcRect t="2769" b="-2769"/>
          <a:stretch/>
        </p:blipFill>
        <p:spPr>
          <a:xfrm>
            <a:off x="0" y="6135624"/>
            <a:ext cx="12192000" cy="742950"/>
          </a:xfrm>
          <a:prstGeom prst="rect">
            <a:avLst/>
          </a:prstGeom>
        </p:spPr>
      </p:pic>
      <p:cxnSp>
        <p:nvCxnSpPr>
          <p:cNvPr id="50" name="Straight Connector 49">
            <a:extLst>
              <a:ext uri="{FF2B5EF4-FFF2-40B4-BE49-F238E27FC236}">
                <a16:creationId xmlns:a16="http://schemas.microsoft.com/office/drawing/2014/main" xmlns="" id="{2BFCFFBB-E11F-4217-B830-5A44E40B508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6F83C12D-BC4E-439F-9A67-2A67EFC9212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54" name="Rectangle 53">
            <a:extLst>
              <a:ext uri="{FF2B5EF4-FFF2-40B4-BE49-F238E27FC236}">
                <a16:creationId xmlns:a16="http://schemas.microsoft.com/office/drawing/2014/main" xmlns="" id="{815DB86D-3A58-4E20-9496-A143F5F18A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4CD475ED-BF87-4923-A020-F3B2D6AC5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Τίτλος 1">
            <a:extLst>
              <a:ext uri="{FF2B5EF4-FFF2-40B4-BE49-F238E27FC236}">
                <a16:creationId xmlns:a16="http://schemas.microsoft.com/office/drawing/2014/main" xmlns="" id="{1092126C-7DF8-42C5-B792-D50C053AC95D}"/>
              </a:ext>
            </a:extLst>
          </p:cNvPr>
          <p:cNvSpPr>
            <a:spLocks noGrp="1"/>
          </p:cNvSpPr>
          <p:nvPr>
            <p:ph type="title"/>
          </p:nvPr>
        </p:nvSpPr>
        <p:spPr>
          <a:xfrm>
            <a:off x="1542442" y="1474970"/>
            <a:ext cx="4067597" cy="3152742"/>
          </a:xfrm>
        </p:spPr>
        <p:txBody>
          <a:bodyPr vert="horz" lIns="91440" tIns="45720" rIns="91440" bIns="45720" rtlCol="0" anchor="b">
            <a:normAutofit/>
          </a:bodyPr>
          <a:lstStyle/>
          <a:p>
            <a:r>
              <a:rPr lang="en-US" sz="3000" dirty="0"/>
              <a:t>Ο Φιλοκτήτης στη Λήμνο</a:t>
            </a:r>
            <a:br>
              <a:rPr lang="en-US" sz="3000" dirty="0"/>
            </a:br>
            <a:r>
              <a:rPr lang="en-US" sz="3000" dirty="0"/>
              <a:t>(ατ</a:t>
            </a:r>
            <a:r>
              <a:rPr lang="el-GR" sz="3000" dirty="0"/>
              <a:t>τικ</a:t>
            </a:r>
            <a:r>
              <a:rPr lang="en-US" sz="3000" dirty="0"/>
              <a:t>ό αγ</a:t>
            </a:r>
            <a:r>
              <a:rPr lang="el-GR" sz="3000" dirty="0"/>
              <a:t>γ</a:t>
            </a:r>
            <a:r>
              <a:rPr lang="en-US" sz="3000" dirty="0"/>
              <a:t>ε</a:t>
            </a:r>
            <a:r>
              <a:rPr lang="el-GR" sz="3000" dirty="0"/>
              <a:t>ί</a:t>
            </a:r>
            <a:r>
              <a:rPr lang="en-US" sz="3000" dirty="0"/>
              <a:t>ο τ</a:t>
            </a:r>
            <a:r>
              <a:rPr lang="el-GR" sz="3000" dirty="0"/>
              <a:t>ο</a:t>
            </a:r>
            <a:r>
              <a:rPr lang="en-US" sz="3000" dirty="0"/>
              <a:t>υ 5ου π.Χ. αι</a:t>
            </a:r>
            <a:r>
              <a:rPr lang="el-GR" sz="3000" dirty="0"/>
              <a:t>ώ</a:t>
            </a:r>
            <a:r>
              <a:rPr lang="en-US" sz="3000" dirty="0"/>
              <a:t>να,</a:t>
            </a:r>
            <a:br>
              <a:rPr lang="en-US" sz="3000" dirty="0"/>
            </a:br>
            <a:r>
              <a:rPr lang="en-US" sz="3000" dirty="0"/>
              <a:t>Μητροπολιτικό Μουσείο Ν. </a:t>
            </a:r>
            <a:r>
              <a:rPr lang="el-GR" sz="3000" dirty="0"/>
              <a:t>Υ</a:t>
            </a:r>
            <a:r>
              <a:rPr lang="en-US" sz="3000" dirty="0" err="1"/>
              <a:t>όρκ</a:t>
            </a:r>
            <a:r>
              <a:rPr lang="el-GR" sz="3000" dirty="0"/>
              <a:t>η</a:t>
            </a:r>
            <a:r>
              <a:rPr lang="en-US" sz="3000" dirty="0"/>
              <a:t>ς)</a:t>
            </a:r>
            <a:br>
              <a:rPr lang="en-US" sz="3000" dirty="0"/>
            </a:br>
            <a:endParaRPr lang="en-US" sz="3000" dirty="0"/>
          </a:p>
        </p:txBody>
      </p:sp>
      <p:cxnSp>
        <p:nvCxnSpPr>
          <p:cNvPr id="58" name="Straight Connector 57">
            <a:extLst>
              <a:ext uri="{FF2B5EF4-FFF2-40B4-BE49-F238E27FC236}">
                <a16:creationId xmlns:a16="http://schemas.microsoft.com/office/drawing/2014/main" xmlns="" id="{C19A4F69-A387-4BE3-BCA6-31D821D15BA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75829" y="812506"/>
            <a:ext cx="0" cy="381520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5" name="Θέση περιεχομένου 4" descr="Εικόνα που περιέχει μαύρο, καθιστός, πίνακας, πλευρά&#10;&#10;Περιγραφή που δημιουργήθηκε αυτόματα">
            <a:extLst>
              <a:ext uri="{FF2B5EF4-FFF2-40B4-BE49-F238E27FC236}">
                <a16:creationId xmlns:a16="http://schemas.microsoft.com/office/drawing/2014/main" xmlns="" id="{B7968F9F-3FF3-4862-B334-B51A1BD50F28}"/>
              </a:ext>
            </a:extLst>
          </p:cNvPr>
          <p:cNvPicPr>
            <a:picLocks noGrp="1" noChangeAspect="1"/>
          </p:cNvPicPr>
          <p:nvPr>
            <p:ph idx="1"/>
          </p:nvPr>
        </p:nvPicPr>
        <p:blipFill>
          <a:blip r:embed="rId3"/>
          <a:stretch>
            <a:fillRect/>
          </a:stretch>
        </p:blipFill>
        <p:spPr>
          <a:xfrm>
            <a:off x="6302332" y="464234"/>
            <a:ext cx="5134702" cy="5247249"/>
          </a:xfrm>
          <a:prstGeom prst="rect">
            <a:avLst/>
          </a:prstGeom>
        </p:spPr>
      </p:pic>
      <p:pic>
        <p:nvPicPr>
          <p:cNvPr id="60" name="Picture 59">
            <a:extLst>
              <a:ext uri="{FF2B5EF4-FFF2-40B4-BE49-F238E27FC236}">
                <a16:creationId xmlns:a16="http://schemas.microsoft.com/office/drawing/2014/main" xmlns="" id="{2C0AC396-A673-4583-9A9C-699F6156217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srcRect t="2769" b="-2769"/>
          <a:stretch/>
        </p:blipFill>
        <p:spPr>
          <a:xfrm>
            <a:off x="0" y="6135624"/>
            <a:ext cx="12192000" cy="742950"/>
          </a:xfrm>
          <a:prstGeom prst="rect">
            <a:avLst/>
          </a:prstGeom>
        </p:spPr>
      </p:pic>
      <p:cxnSp>
        <p:nvCxnSpPr>
          <p:cNvPr id="62" name="Straight Connector 61">
            <a:extLst>
              <a:ext uri="{FF2B5EF4-FFF2-40B4-BE49-F238E27FC236}">
                <a16:creationId xmlns:a16="http://schemas.microsoft.com/office/drawing/2014/main" xmlns="" id="{12F983D7-8D78-4BCF-8BC7-CD0D1B612A6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762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09AF742-3AEE-4021-805A-298BFC3DE7F2}"/>
              </a:ext>
            </a:extLst>
          </p:cNvPr>
          <p:cNvSpPr>
            <a:spLocks noGrp="1"/>
          </p:cNvSpPr>
          <p:nvPr>
            <p:ph type="title"/>
          </p:nvPr>
        </p:nvSpPr>
        <p:spPr>
          <a:xfrm>
            <a:off x="1534696" y="804519"/>
            <a:ext cx="8351426" cy="905011"/>
          </a:xfrm>
        </p:spPr>
        <p:txBody>
          <a:bodyPr/>
          <a:lstStyle/>
          <a:p>
            <a:r>
              <a:rPr lang="el-GR" dirty="0"/>
              <a:t>   </a:t>
            </a:r>
            <a:r>
              <a:rPr lang="el-GR" b="1" dirty="0">
                <a:solidFill>
                  <a:schemeClr val="accent3">
                    <a:lumMod val="50000"/>
                  </a:schemeClr>
                </a:solidFill>
                <a:latin typeface="Cambria Math" panose="02040503050406030204" pitchFamily="18" charset="0"/>
                <a:ea typeface="Cambria Math" panose="02040503050406030204" pitchFamily="18" charset="0"/>
              </a:rPr>
              <a:t>Ιλίου Πέρσις </a:t>
            </a:r>
            <a:endParaRPr lang="en-US" b="1" dirty="0">
              <a:solidFill>
                <a:schemeClr val="accent3">
                  <a:lumMod val="50000"/>
                </a:schemeClr>
              </a:solidFill>
            </a:endParaRPr>
          </a:p>
        </p:txBody>
      </p:sp>
      <p:sp>
        <p:nvSpPr>
          <p:cNvPr id="3" name="Θέση περιεχομένου 2">
            <a:extLst>
              <a:ext uri="{FF2B5EF4-FFF2-40B4-BE49-F238E27FC236}">
                <a16:creationId xmlns:a16="http://schemas.microsoft.com/office/drawing/2014/main" xmlns="" id="{EA0C2388-AE09-4AB7-84AA-72504A6D3518}"/>
              </a:ext>
            </a:extLst>
          </p:cNvPr>
          <p:cNvSpPr>
            <a:spLocks noGrp="1"/>
          </p:cNvSpPr>
          <p:nvPr>
            <p:ph idx="1"/>
          </p:nvPr>
        </p:nvSpPr>
        <p:spPr>
          <a:xfrm>
            <a:off x="0" y="1709530"/>
            <a:ext cx="12192000" cy="5148470"/>
          </a:xfrm>
        </p:spPr>
        <p:txBody>
          <a:bodyPr/>
          <a:lstStyle/>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Δημιουργός: Αρκτίνος ο Μιλήσιος </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2 βιβλία </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 Υπόθεση: συζήτηση Τρώων σχετικά με το Δούρειο Ίππο, τύχη Αινεία, ο Σίνωνας (κατάσκοπος) ειδοποιεί τους Έλληνες, επίθεση Ελλήνων, αφήγηση της άλωσης, θανάτους που προκαλούν οι Έλληνες. Ο Νεοπτόλεμος σκοτώνει τον Πρίαμος, ο Οδυσσέας τον Αστυάνακτα και ο Νεοπτόλεμος παίρνει </a:t>
            </a:r>
            <a:r>
              <a:rPr lang="el-GR" sz="2400" i="1" dirty="0">
                <a:latin typeface="Cambria Math" panose="02040503050406030204" pitchFamily="18" charset="0"/>
                <a:ea typeface="Cambria Math" panose="02040503050406030204" pitchFamily="18" charset="0"/>
              </a:rPr>
              <a:t>«γέρας» </a:t>
            </a:r>
            <a:r>
              <a:rPr lang="el-GR" sz="2400" dirty="0">
                <a:latin typeface="Cambria Math" panose="02040503050406030204" pitchFamily="18" charset="0"/>
                <a:ea typeface="Cambria Math" panose="02040503050406030204" pitchFamily="18" charset="0"/>
              </a:rPr>
              <a:t>την Ανδρομάχη. Ο Αίαντας ο Λοκρός γκρέμιζε το άγαλμα της Αθηνάς στην προσπάθειά του να αρπάξει την Κασσάνδρα  που είχε γαντζωθεί από αυτό, βάζουν φωτιά στην πόλη και θυσιάζουν την Πολυξένη επάνω στον τάφο του Αχιλλέα.</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 Απεικόνιση: άλωση της Τροίας από τον Πολύγνωτο, περιγραφή από Παυσανία.</a:t>
            </a:r>
          </a:p>
          <a:p>
            <a:endParaRPr lang="en-US" dirty="0"/>
          </a:p>
        </p:txBody>
      </p:sp>
    </p:spTree>
    <p:extLst>
      <p:ext uri="{BB962C8B-B14F-4D97-AF65-F5344CB8AC3E}">
        <p14:creationId xmlns:p14="http://schemas.microsoft.com/office/powerpoint/2010/main" val="122874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489B8F5-2E6C-4661-99F6-53C0C8A7C614}"/>
              </a:ext>
            </a:extLst>
          </p:cNvPr>
          <p:cNvSpPr>
            <a:spLocks noGrp="1"/>
          </p:cNvSpPr>
          <p:nvPr>
            <p:ph type="title"/>
          </p:nvPr>
        </p:nvSpPr>
        <p:spPr/>
        <p:txBody>
          <a:bodyPr/>
          <a:lstStyle/>
          <a:p>
            <a:endParaRPr lang="en-US" dirty="0"/>
          </a:p>
        </p:txBody>
      </p:sp>
      <p:sp>
        <p:nvSpPr>
          <p:cNvPr id="3" name="Θέση κειμένου 2">
            <a:extLst>
              <a:ext uri="{FF2B5EF4-FFF2-40B4-BE49-F238E27FC236}">
                <a16:creationId xmlns:a16="http://schemas.microsoft.com/office/drawing/2014/main" xmlns="" id="{B78C5B17-38FB-4118-96AF-20DF40F24F64}"/>
              </a:ext>
            </a:extLst>
          </p:cNvPr>
          <p:cNvSpPr>
            <a:spLocks noGrp="1"/>
          </p:cNvSpPr>
          <p:nvPr>
            <p:ph type="body" idx="1"/>
          </p:nvPr>
        </p:nvSpPr>
        <p:spPr>
          <a:xfrm>
            <a:off x="0" y="6077242"/>
            <a:ext cx="12248705" cy="780759"/>
          </a:xfrm>
        </p:spPr>
        <p:txBody>
          <a:bodyPr>
            <a:noAutofit/>
          </a:bodyPr>
          <a:lstStyle/>
          <a:p>
            <a:pPr algn="ctr"/>
            <a:r>
              <a:rPr lang="el-GR" sz="1400" dirty="0"/>
              <a:t>Άλωση της Τροίας .Προσπάθεια αναπαράστασης της τοιχογραφίας, βασισμένη στην λεπτομερή περιγραφή του Παυσανία και σε επιμέρους εικόνες από αρχαίες ελληνικές αγγειογραφίες . Πολύγνωτος 5</a:t>
            </a:r>
            <a:r>
              <a:rPr lang="el-GR" sz="1400" baseline="30000" dirty="0"/>
              <a:t>ος</a:t>
            </a:r>
            <a:r>
              <a:rPr lang="el-GR" sz="1400" dirty="0"/>
              <a:t> αιώνας π.Χ. Τοιχογραφία Λέσχη των </a:t>
            </a:r>
            <a:r>
              <a:rPr lang="el-GR" sz="1400" dirty="0" err="1"/>
              <a:t>Κνιδίων</a:t>
            </a:r>
            <a:r>
              <a:rPr lang="el-GR" sz="1400" dirty="0"/>
              <a:t>, Δελφοί </a:t>
            </a:r>
          </a:p>
        </p:txBody>
      </p:sp>
      <p:pic>
        <p:nvPicPr>
          <p:cNvPr id="5" name="Εικόνα 4">
            <a:extLst>
              <a:ext uri="{FF2B5EF4-FFF2-40B4-BE49-F238E27FC236}">
                <a16:creationId xmlns:a16="http://schemas.microsoft.com/office/drawing/2014/main" xmlns="" id="{65469007-1CA8-4E62-918F-33BC664B5DF8}"/>
              </a:ext>
            </a:extLst>
          </p:cNvPr>
          <p:cNvPicPr>
            <a:picLocks noChangeAspect="1"/>
          </p:cNvPicPr>
          <p:nvPr/>
        </p:nvPicPr>
        <p:blipFill>
          <a:blip r:embed="rId2"/>
          <a:stretch>
            <a:fillRect/>
          </a:stretch>
        </p:blipFill>
        <p:spPr>
          <a:xfrm>
            <a:off x="0" y="-1"/>
            <a:ext cx="12248706" cy="6077243"/>
          </a:xfrm>
          <a:prstGeom prst="rect">
            <a:avLst/>
          </a:prstGeom>
        </p:spPr>
      </p:pic>
    </p:spTree>
    <p:extLst>
      <p:ext uri="{BB962C8B-B14F-4D97-AF65-F5344CB8AC3E}">
        <p14:creationId xmlns:p14="http://schemas.microsoft.com/office/powerpoint/2010/main" val="458410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B56CED6-ACD4-43B1-BE53-1B579E8C6E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xmlns="" id="{5B451061-F85B-40DB-92DA-1FD61C70C3F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srcRect t="2769" b="-2769"/>
          <a:stretch/>
        </p:blipFill>
        <p:spPr>
          <a:xfrm>
            <a:off x="0" y="6135624"/>
            <a:ext cx="12192000" cy="742950"/>
          </a:xfrm>
          <a:prstGeom prst="rect">
            <a:avLst/>
          </a:prstGeom>
        </p:spPr>
      </p:pic>
      <p:cxnSp>
        <p:nvCxnSpPr>
          <p:cNvPr id="14" name="Straight Connector 13">
            <a:extLst>
              <a:ext uri="{FF2B5EF4-FFF2-40B4-BE49-F238E27FC236}">
                <a16:creationId xmlns:a16="http://schemas.microsoft.com/office/drawing/2014/main" xmlns="" id="{D1F836F1-51D4-4090-8E0D-97877F0360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DE33292-50BA-4AED-A315-7A6ADB4B100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xmlns="" id="{F45412BB-0710-491F-8867-9A99CABE8D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7B2834AA-34CE-478E-9162-A9DE9F0565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Τίτλος 1">
            <a:extLst>
              <a:ext uri="{FF2B5EF4-FFF2-40B4-BE49-F238E27FC236}">
                <a16:creationId xmlns:a16="http://schemas.microsoft.com/office/drawing/2014/main" xmlns="" id="{0BB3ED63-447A-4C74-B5A8-5AA50A8DE26B}"/>
              </a:ext>
            </a:extLst>
          </p:cNvPr>
          <p:cNvSpPr>
            <a:spLocks noGrp="1"/>
          </p:cNvSpPr>
          <p:nvPr>
            <p:ph type="title"/>
          </p:nvPr>
        </p:nvSpPr>
        <p:spPr>
          <a:xfrm>
            <a:off x="1776729" y="4459039"/>
            <a:ext cx="8643011" cy="551528"/>
          </a:xfrm>
        </p:spPr>
        <p:txBody>
          <a:bodyPr vert="horz" lIns="91440" tIns="45720" rIns="91440" bIns="0" rtlCol="0" anchor="b">
            <a:noAutofit/>
          </a:bodyPr>
          <a:lstStyle/>
          <a:p>
            <a:pPr algn="ctr"/>
            <a:r>
              <a:rPr lang="el-GR" sz="1400" dirty="0"/>
              <a:t>Ο Νεοπτόλεμος σκοτώνει τον Πρίαμο</a:t>
            </a:r>
            <a:br>
              <a:rPr lang="el-GR" sz="1400" dirty="0"/>
            </a:br>
            <a:r>
              <a:rPr lang="el-GR" sz="1400" dirty="0"/>
              <a:t>χτυπώντας τον με το σώμα του Αστυάνακτα</a:t>
            </a:r>
            <a:br>
              <a:rPr lang="el-GR" sz="1400" dirty="0"/>
            </a:br>
            <a:r>
              <a:rPr lang="el-GR" sz="1400" dirty="0"/>
              <a:t>(αττικός αμφορέας, Βρετανικό Μουσείο)</a:t>
            </a:r>
            <a:endParaRPr lang="en-US" sz="1400" dirty="0"/>
          </a:p>
        </p:txBody>
      </p:sp>
      <p:pic>
        <p:nvPicPr>
          <p:cNvPr id="5" name="Εικόνα 4" descr="Εικόνα που περιέχει δοχείο, μπουκάλι&#10;&#10;Περιγραφή που δημιουργήθηκε αυτόματα">
            <a:extLst>
              <a:ext uri="{FF2B5EF4-FFF2-40B4-BE49-F238E27FC236}">
                <a16:creationId xmlns:a16="http://schemas.microsoft.com/office/drawing/2014/main" xmlns="" id="{B93951C4-A800-481C-B209-35B865B380A5}"/>
              </a:ext>
            </a:extLst>
          </p:cNvPr>
          <p:cNvPicPr>
            <a:picLocks noChangeAspect="1"/>
          </p:cNvPicPr>
          <p:nvPr/>
        </p:nvPicPr>
        <p:blipFill>
          <a:blip r:embed="rId3"/>
          <a:stretch>
            <a:fillRect/>
          </a:stretch>
        </p:blipFill>
        <p:spPr>
          <a:xfrm>
            <a:off x="1266092" y="177377"/>
            <a:ext cx="9355011" cy="4118829"/>
          </a:xfrm>
          <a:prstGeom prst="rect">
            <a:avLst/>
          </a:prstGeom>
        </p:spPr>
      </p:pic>
      <p:cxnSp>
        <p:nvCxnSpPr>
          <p:cNvPr id="22" name="Straight Connector 21">
            <a:extLst>
              <a:ext uri="{FF2B5EF4-FFF2-40B4-BE49-F238E27FC236}">
                <a16:creationId xmlns:a16="http://schemas.microsoft.com/office/drawing/2014/main" xmlns="" id="{2CA684F6-9BEA-4E72-B0D7-E79B2B4003F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15725" y="4459039"/>
            <a:ext cx="0" cy="55152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24" name="Picture 23">
            <a:extLst>
              <a:ext uri="{FF2B5EF4-FFF2-40B4-BE49-F238E27FC236}">
                <a16:creationId xmlns:a16="http://schemas.microsoft.com/office/drawing/2014/main" xmlns="" id="{FD551AE9-994D-4E62-9D3C-94D59C6C913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srcRect t="2769" b="-2769"/>
          <a:stretch/>
        </p:blipFill>
        <p:spPr>
          <a:xfrm>
            <a:off x="0" y="6135624"/>
            <a:ext cx="12192000" cy="742950"/>
          </a:xfrm>
          <a:prstGeom prst="rect">
            <a:avLst/>
          </a:prstGeom>
        </p:spPr>
      </p:pic>
      <p:cxnSp>
        <p:nvCxnSpPr>
          <p:cNvPr id="26" name="Straight Connector 25">
            <a:extLst>
              <a:ext uri="{FF2B5EF4-FFF2-40B4-BE49-F238E27FC236}">
                <a16:creationId xmlns:a16="http://schemas.microsoft.com/office/drawing/2014/main" xmlns="" id="{6016C1FB-2B93-4561-A0F5-D4A8C92578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28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9B36D54-3980-42B9-861C-05E10683145B}"/>
              </a:ext>
            </a:extLst>
          </p:cNvPr>
          <p:cNvSpPr>
            <a:spLocks noGrp="1"/>
          </p:cNvSpPr>
          <p:nvPr>
            <p:ph type="title"/>
          </p:nvPr>
        </p:nvSpPr>
        <p:spPr>
          <a:xfrm>
            <a:off x="1534696" y="804519"/>
            <a:ext cx="8616469" cy="891759"/>
          </a:xfrm>
        </p:spPr>
        <p:txBody>
          <a:bodyPr/>
          <a:lstStyle/>
          <a:p>
            <a:r>
              <a:rPr lang="el-GR" b="1" dirty="0">
                <a:solidFill>
                  <a:schemeClr val="accent3">
                    <a:lumMod val="50000"/>
                  </a:schemeClr>
                </a:solidFill>
                <a:latin typeface="Cambria Math" panose="02040503050406030204" pitchFamily="18" charset="0"/>
                <a:ea typeface="Cambria Math" panose="02040503050406030204" pitchFamily="18" charset="0"/>
              </a:rPr>
              <a:t>  Νόστοι</a:t>
            </a:r>
            <a:endParaRPr lang="en-US" b="1" dirty="0">
              <a:solidFill>
                <a:schemeClr val="accent3">
                  <a:lumMod val="50000"/>
                </a:schemeClr>
              </a:solidFill>
            </a:endParaRPr>
          </a:p>
        </p:txBody>
      </p:sp>
      <p:sp>
        <p:nvSpPr>
          <p:cNvPr id="3" name="Θέση περιεχομένου 2">
            <a:extLst>
              <a:ext uri="{FF2B5EF4-FFF2-40B4-BE49-F238E27FC236}">
                <a16:creationId xmlns:a16="http://schemas.microsoft.com/office/drawing/2014/main" xmlns="" id="{A1135690-A52F-4014-AD55-9998413E56B7}"/>
              </a:ext>
            </a:extLst>
          </p:cNvPr>
          <p:cNvSpPr>
            <a:spLocks noGrp="1"/>
          </p:cNvSpPr>
          <p:nvPr>
            <p:ph idx="1"/>
          </p:nvPr>
        </p:nvSpPr>
        <p:spPr>
          <a:xfrm>
            <a:off x="0" y="1696278"/>
            <a:ext cx="12192000" cy="5161722"/>
          </a:xfrm>
        </p:spPr>
        <p:txBody>
          <a:bodyPr>
            <a:normAutofit fontScale="92500" lnSpcReduction="10000"/>
          </a:bodyPr>
          <a:lstStyle/>
          <a:p>
            <a:pPr algn="just">
              <a:buFont typeface="Wingdings" panose="05000000000000000000" pitchFamily="2" charset="2"/>
              <a:buChar char="Ø"/>
            </a:pPr>
            <a:r>
              <a:rPr lang="el-GR" dirty="0"/>
              <a:t> </a:t>
            </a:r>
            <a:r>
              <a:rPr lang="el-GR" sz="2400" dirty="0">
                <a:latin typeface="Cambria Math" panose="02040503050406030204" pitchFamily="18" charset="0"/>
                <a:ea typeface="Cambria Math" panose="02040503050406030204" pitchFamily="18" charset="0"/>
              </a:rPr>
              <a:t>Δημιουργός: Αγίας από την Τροιζήνα </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 5 βιβλία</a:t>
            </a:r>
          </a:p>
          <a:p>
            <a:pPr marL="0" indent="0" algn="just">
              <a:buNone/>
            </a:pPr>
            <a:r>
              <a:rPr lang="el-GR" sz="2400" dirty="0">
                <a:latin typeface="Cambria Math" panose="02040503050406030204" pitchFamily="18" charset="0"/>
                <a:ea typeface="Cambria Math" panose="02040503050406030204" pitchFamily="18" charset="0"/>
              </a:rPr>
              <a:t>Υπόθεση: περιγραφή των περιπετειών των Ελλήνων ηρώων στα σπίτια τους μετά την άλωση εκτός του Οδυσσέα (η σκληρότητα και η ασέβεια που έδειξαν στην άλωση της Τροίας προκάλεσε την οργή των θεών). Χωρισμός Αγαμέμνονα και Μενέλαου. Επιστροφή Αγαμέμνονα και δολοφονία από Αίγισθο και Κλυταιμνήστρα. </a:t>
            </a:r>
          </a:p>
          <a:p>
            <a:pPr marL="0" indent="0" algn="just">
              <a:buNone/>
            </a:pPr>
            <a:r>
              <a:rPr lang="el-GR" sz="2400" dirty="0">
                <a:latin typeface="Cambria Math" panose="02040503050406030204" pitchFamily="18" charset="0"/>
                <a:ea typeface="Cambria Math" panose="02040503050406030204" pitchFamily="18" charset="0"/>
              </a:rPr>
              <a:t>Ο θάνατος του Αγαμέμνονα είναι ακόμα μια απόδειξη της ρευστότητας της προφορικής επικής παράδοσης. Ο άδοξος θάνατος και η στέρηση του κλέους του Αγαμέμνονα εμφανίζονται ως απειλητικό ενδεχόμενο για τον Οδυσσέα. </a:t>
            </a:r>
          </a:p>
          <a:p>
            <a:pPr marL="0" indent="0" algn="just">
              <a:buNone/>
            </a:pPr>
            <a:r>
              <a:rPr lang="el-GR" sz="2400" dirty="0">
                <a:latin typeface="Cambria Math" panose="02040503050406030204" pitchFamily="18" charset="0"/>
                <a:ea typeface="Cambria Math" panose="02040503050406030204" pitchFamily="18" charset="0"/>
              </a:rPr>
              <a:t>Διακειμενικές αναφορές       </a:t>
            </a:r>
            <a:r>
              <a:rPr lang="el-GR" sz="2400" i="1" dirty="0">
                <a:latin typeface="Cambria Math" panose="02040503050406030204" pitchFamily="18" charset="0"/>
                <a:ea typeface="Cambria Math" panose="02040503050406030204" pitchFamily="18" charset="0"/>
              </a:rPr>
              <a:t>Οδύσσεια</a:t>
            </a:r>
            <a:r>
              <a:rPr lang="el-GR" sz="2400" dirty="0">
                <a:latin typeface="Cambria Math" panose="02040503050406030204" pitchFamily="18" charset="0"/>
                <a:ea typeface="Cambria Math" panose="02040503050406030204" pitchFamily="18" charset="0"/>
              </a:rPr>
              <a:t>   στην αρχή ο Αίγισθος δολοφονεί τον Αγαμέμνονα , Μεγάλη     Νέκυια  προστίθεται και η Κλυταιμνήστρα. Αισχύλος </a:t>
            </a:r>
            <a:r>
              <a:rPr lang="el-GR" sz="2400" i="1" dirty="0">
                <a:latin typeface="Cambria Math" panose="02040503050406030204" pitchFamily="18" charset="0"/>
                <a:ea typeface="Cambria Math" panose="02040503050406030204" pitchFamily="18" charset="0"/>
              </a:rPr>
              <a:t>Ορέστεια</a:t>
            </a:r>
            <a:r>
              <a:rPr lang="el-GR" sz="2400" dirty="0">
                <a:latin typeface="Cambria Math" panose="02040503050406030204" pitchFamily="18" charset="0"/>
                <a:ea typeface="Cambria Math" panose="02040503050406030204" pitchFamily="18" charset="0"/>
              </a:rPr>
              <a:t>      δυναμική παρουσίαση της βασίλισσας.</a:t>
            </a:r>
            <a:endParaRPr lang="en-US" sz="2400" dirty="0">
              <a:latin typeface="Cambria Math" panose="02040503050406030204" pitchFamily="18" charset="0"/>
              <a:ea typeface="Cambria Math" panose="02040503050406030204" pitchFamily="18" charset="0"/>
            </a:endParaRPr>
          </a:p>
          <a:p>
            <a:endParaRPr lang="en-US" dirty="0"/>
          </a:p>
        </p:txBody>
      </p:sp>
      <p:sp>
        <p:nvSpPr>
          <p:cNvPr id="4" name="Βέλος: Δεξιό 3">
            <a:extLst>
              <a:ext uri="{FF2B5EF4-FFF2-40B4-BE49-F238E27FC236}">
                <a16:creationId xmlns:a16="http://schemas.microsoft.com/office/drawing/2014/main" xmlns="" id="{20365A3A-53AA-474D-AA31-0CD68B185727}"/>
              </a:ext>
            </a:extLst>
          </p:cNvPr>
          <p:cNvSpPr/>
          <p:nvPr/>
        </p:nvSpPr>
        <p:spPr>
          <a:xfrm>
            <a:off x="3127513" y="5659228"/>
            <a:ext cx="291548" cy="178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Βέλος: Δεξιό 4">
            <a:extLst>
              <a:ext uri="{FF2B5EF4-FFF2-40B4-BE49-F238E27FC236}">
                <a16:creationId xmlns:a16="http://schemas.microsoft.com/office/drawing/2014/main" xmlns="" id="{2D0B8066-FB3E-4F0B-9427-39357567BAD9}"/>
              </a:ext>
            </a:extLst>
          </p:cNvPr>
          <p:cNvSpPr/>
          <p:nvPr/>
        </p:nvSpPr>
        <p:spPr>
          <a:xfrm>
            <a:off x="8309113" y="6053481"/>
            <a:ext cx="344557" cy="136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0824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6A68AFC-CFF9-4BEC-9838-D39170C78D78}"/>
              </a:ext>
            </a:extLst>
          </p:cNvPr>
          <p:cNvSpPr>
            <a:spLocks noGrp="1"/>
          </p:cNvSpPr>
          <p:nvPr>
            <p:ph type="title"/>
          </p:nvPr>
        </p:nvSpPr>
        <p:spPr>
          <a:xfrm>
            <a:off x="1534696" y="804520"/>
            <a:ext cx="8112887" cy="931516"/>
          </a:xfrm>
        </p:spPr>
        <p:txBody>
          <a:bodyPr/>
          <a:lstStyle/>
          <a:p>
            <a:r>
              <a:rPr lang="el-GR" b="1" dirty="0">
                <a:solidFill>
                  <a:schemeClr val="accent3">
                    <a:lumMod val="50000"/>
                  </a:schemeClr>
                </a:solidFill>
                <a:latin typeface="Cambria Math" panose="02040503050406030204" pitchFamily="18" charset="0"/>
                <a:ea typeface="Cambria Math" panose="02040503050406030204" pitchFamily="18" charset="0"/>
              </a:rPr>
              <a:t>  Τηλεγόνεια</a:t>
            </a:r>
            <a:endParaRPr lang="en-US" b="1" dirty="0">
              <a:solidFill>
                <a:schemeClr val="accent3">
                  <a:lumMod val="50000"/>
                </a:schemeClr>
              </a:solidFill>
            </a:endParaRPr>
          </a:p>
        </p:txBody>
      </p:sp>
      <p:sp>
        <p:nvSpPr>
          <p:cNvPr id="3" name="Θέση περιεχομένου 2">
            <a:extLst>
              <a:ext uri="{FF2B5EF4-FFF2-40B4-BE49-F238E27FC236}">
                <a16:creationId xmlns:a16="http://schemas.microsoft.com/office/drawing/2014/main" xmlns="" id="{B4C97A10-893D-436D-BA32-94B704113F44}"/>
              </a:ext>
            </a:extLst>
          </p:cNvPr>
          <p:cNvSpPr>
            <a:spLocks noGrp="1"/>
          </p:cNvSpPr>
          <p:nvPr>
            <p:ph idx="1"/>
          </p:nvPr>
        </p:nvSpPr>
        <p:spPr>
          <a:xfrm>
            <a:off x="0" y="2015732"/>
            <a:ext cx="12192000" cy="4842268"/>
          </a:xfrm>
        </p:spPr>
        <p:txBody>
          <a:bodyPr/>
          <a:lstStyle/>
          <a:p>
            <a:pPr>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Δημιουργός: Εύγαμος ο Κυρηναίος </a:t>
            </a:r>
          </a:p>
          <a:p>
            <a:pPr>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 2 βιβλία</a:t>
            </a:r>
          </a:p>
          <a:p>
            <a:pPr>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Severyns</a:t>
            </a:r>
            <a:r>
              <a:rPr lang="en-US" sz="2400" dirty="0">
                <a:latin typeface="Cambria Math" panose="02040503050406030204" pitchFamily="18" charset="0"/>
                <a:ea typeface="Cambria Math" panose="02040503050406030204" pitchFamily="18" charset="0"/>
              </a:rPr>
              <a:t> </a:t>
            </a:r>
            <a:r>
              <a:rPr lang="el-GR" sz="2400" dirty="0">
                <a:latin typeface="Cambria Math" panose="02040503050406030204" pitchFamily="18" charset="0"/>
                <a:ea typeface="Cambria Math" panose="02040503050406030204" pitchFamily="18" charset="0"/>
              </a:rPr>
              <a:t>και </a:t>
            </a:r>
            <a:r>
              <a:rPr lang="en-US" sz="2400" b="1" dirty="0">
                <a:latin typeface="Cambria Math" panose="02040503050406030204" pitchFamily="18" charset="0"/>
                <a:ea typeface="Cambria Math" panose="02040503050406030204" pitchFamily="18" charset="0"/>
              </a:rPr>
              <a:t>Lesky</a:t>
            </a:r>
            <a:r>
              <a:rPr lang="el-GR" sz="2400" b="1" dirty="0">
                <a:latin typeface="Cambria Math" panose="02040503050406030204" pitchFamily="18" charset="0"/>
                <a:ea typeface="Cambria Math" panose="02040503050406030204" pitchFamily="18" charset="0"/>
              </a:rPr>
              <a:t> </a:t>
            </a:r>
            <a:r>
              <a:rPr lang="el-GR" sz="2400" dirty="0">
                <a:latin typeface="Cambria Math" panose="02040503050406030204" pitchFamily="18" charset="0"/>
                <a:ea typeface="Cambria Math" panose="02040503050406030204" pitchFamily="18" charset="0"/>
              </a:rPr>
              <a:t>μιλούν για νέο είδος </a:t>
            </a:r>
          </a:p>
          <a:p>
            <a:pPr>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 Υπόθεση: ταφή μνηστήρων, νέα περιπέτεια Οδυσσέα και θυσία στον Ποσειδώνα, πηγαίνει στην Θεσπρωτία όπου παντρεύεται την Καλλιδίκη, επιστροφή στην Ιθάκη και θάνατός του από τον Τηλέγονο </a:t>
            </a:r>
            <a:r>
              <a:rPr lang="el-GR" sz="2400" i="1" dirty="0">
                <a:latin typeface="Cambria Math" panose="02040503050406030204" pitchFamily="18" charset="0"/>
                <a:ea typeface="Cambria Math" panose="02040503050406030204" pitchFamily="18" charset="0"/>
              </a:rPr>
              <a:t>ἐξ ἁλὸς</a:t>
            </a:r>
            <a:r>
              <a:rPr lang="el-GR" sz="2400" dirty="0">
                <a:latin typeface="Cambria Math" panose="02040503050406030204" pitchFamily="18" charset="0"/>
                <a:ea typeface="Cambria Math" panose="02040503050406030204" pitchFamily="18" charset="0"/>
              </a:rPr>
              <a:t>. Μεταφορά σώματος Οδυσσέα στο νησί της Κίρκης και αντίστοιχοι γάμοι Κίρκης Τηλεμάχου και Πηνελόπης Τηλεγόνου. </a:t>
            </a:r>
            <a:endParaRPr lang="en-US" sz="2400" dirty="0">
              <a:latin typeface="Cambria Math" panose="02040503050406030204" pitchFamily="18" charset="0"/>
              <a:ea typeface="Cambria Math" panose="02040503050406030204" pitchFamily="18" charset="0"/>
            </a:endParaRPr>
          </a:p>
          <a:p>
            <a:endParaRPr lang="en-US" dirty="0"/>
          </a:p>
        </p:txBody>
      </p:sp>
    </p:spTree>
    <p:extLst>
      <p:ext uri="{BB962C8B-B14F-4D97-AF65-F5344CB8AC3E}">
        <p14:creationId xmlns:p14="http://schemas.microsoft.com/office/powerpoint/2010/main" val="2163510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043415B-4C14-422F-9733-FD56BC129717}"/>
              </a:ext>
            </a:extLst>
          </p:cNvPr>
          <p:cNvSpPr>
            <a:spLocks noGrp="1"/>
          </p:cNvSpPr>
          <p:nvPr>
            <p:ph idx="1"/>
          </p:nvPr>
        </p:nvSpPr>
        <p:spPr>
          <a:xfrm>
            <a:off x="0" y="1563757"/>
            <a:ext cx="12192000" cy="5294243"/>
          </a:xfrm>
        </p:spPr>
        <p:txBody>
          <a:bodyPr/>
          <a:lstStyle/>
          <a:p>
            <a:endParaRPr lang="el-GR" dirty="0"/>
          </a:p>
          <a:p>
            <a:endParaRPr lang="el-GR" dirty="0"/>
          </a:p>
          <a:p>
            <a:pPr>
              <a:buFont typeface="Wingdings" panose="05000000000000000000" pitchFamily="2" charset="2"/>
              <a:buChar char="Ø"/>
            </a:pPr>
            <a:r>
              <a:rPr lang="el-GR" sz="2400" dirty="0"/>
              <a:t> </a:t>
            </a:r>
            <a:r>
              <a:rPr lang="el-GR" sz="2400" dirty="0">
                <a:latin typeface="Cambria Math" panose="02040503050406030204" pitchFamily="18" charset="0"/>
                <a:ea typeface="Cambria Math" panose="02040503050406030204" pitchFamily="18" charset="0"/>
              </a:rPr>
              <a:t>Η </a:t>
            </a:r>
            <a:r>
              <a:rPr lang="el-GR" sz="2400" i="1" dirty="0">
                <a:latin typeface="Cambria Math" panose="02040503050406030204" pitchFamily="18" charset="0"/>
                <a:ea typeface="Cambria Math" panose="02040503050406030204" pitchFamily="18" charset="0"/>
              </a:rPr>
              <a:t>Τηλεγόνεια </a:t>
            </a:r>
            <a:r>
              <a:rPr lang="el-GR" sz="2400" dirty="0">
                <a:latin typeface="Cambria Math" panose="02040503050406030204" pitchFamily="18" charset="0"/>
                <a:ea typeface="Cambria Math" panose="02040503050406030204" pitchFamily="18" charset="0"/>
              </a:rPr>
              <a:t>αντανακλά την επιθυμία του κοινού να ακούσει τη συνέχεια των περιπετειών των αγαπημένων του ηρώων. Η διήγηση του Οδυσσέα προσφέρει άλλωστε πολλές ευκαιρίες για επέκταση της ιστορίας συμπεριλαμβανομένης και της προφητείας του Τειρεσία στη ραψωδία λ, καθώς και του μυστηρίου σχετικά με τη τελική μοίρα και το θάνατο του Οδυσσέα. Ίσως τα γεγονότα της </a:t>
            </a:r>
            <a:r>
              <a:rPr lang="el-GR" sz="2400" i="1" dirty="0">
                <a:latin typeface="Cambria Math" panose="02040503050406030204" pitchFamily="18" charset="0"/>
                <a:ea typeface="Cambria Math" panose="02040503050406030204" pitchFamily="18" charset="0"/>
              </a:rPr>
              <a:t>Τηλεγόνειας</a:t>
            </a:r>
            <a:r>
              <a:rPr lang="el-GR" sz="2400" dirty="0">
                <a:latin typeface="Cambria Math" panose="02040503050406030204" pitchFamily="18" charset="0"/>
                <a:ea typeface="Cambria Math" panose="02040503050406030204" pitchFamily="18" charset="0"/>
              </a:rPr>
              <a:t> να αποδεικνύουν μια τάση του δημιουργού να υπερβεί την </a:t>
            </a:r>
            <a:r>
              <a:rPr lang="el-GR" sz="2400" i="1" dirty="0">
                <a:latin typeface="Cambria Math" panose="02040503050406030204" pitchFamily="18" charset="0"/>
                <a:ea typeface="Cambria Math" panose="02040503050406030204" pitchFamily="18" charset="0"/>
              </a:rPr>
              <a:t>Ιλιάδα</a:t>
            </a:r>
            <a:r>
              <a:rPr lang="el-GR" sz="2400" dirty="0">
                <a:latin typeface="Cambria Math" panose="02040503050406030204" pitchFamily="18" charset="0"/>
                <a:ea typeface="Cambria Math" panose="02040503050406030204" pitchFamily="18" charset="0"/>
              </a:rPr>
              <a:t> και την </a:t>
            </a:r>
            <a:r>
              <a:rPr lang="el-GR" sz="2400" i="1" dirty="0">
                <a:latin typeface="Cambria Math" panose="02040503050406030204" pitchFamily="18" charset="0"/>
                <a:ea typeface="Cambria Math" panose="02040503050406030204" pitchFamily="18" charset="0"/>
              </a:rPr>
              <a:t>Οδύσσεια</a:t>
            </a:r>
            <a:r>
              <a:rPr lang="el-GR" sz="2400" dirty="0">
                <a:latin typeface="Cambria Math" panose="02040503050406030204" pitchFamily="18" charset="0"/>
                <a:ea typeface="Cambria Math" panose="02040503050406030204" pitchFamily="18" charset="0"/>
              </a:rPr>
              <a:t> – εφόσον δεν μπορεί να ξεπεράσει αυτά τα δύο διάσημα έπη, επιλέγει να δώσει έμφαση σε άλλες καινοτόμες αφηγήσεις.</a:t>
            </a:r>
            <a:endParaRPr lang="en-US" sz="24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626464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F5400A8-A46A-4422-AE0E-D367003935D1}"/>
              </a:ext>
            </a:extLst>
          </p:cNvPr>
          <p:cNvSpPr>
            <a:spLocks noGrp="1"/>
          </p:cNvSpPr>
          <p:nvPr>
            <p:ph type="title"/>
          </p:nvPr>
        </p:nvSpPr>
        <p:spPr>
          <a:xfrm>
            <a:off x="1534696" y="804519"/>
            <a:ext cx="8033374" cy="1049235"/>
          </a:xfrm>
        </p:spPr>
        <p:txBody>
          <a:bodyPr/>
          <a:lstStyle/>
          <a:p>
            <a:pPr algn="ctr"/>
            <a:r>
              <a:rPr lang="el-GR" b="1" dirty="0">
                <a:solidFill>
                  <a:schemeClr val="accent3">
                    <a:lumMod val="50000"/>
                  </a:schemeClr>
                </a:solidFill>
                <a:latin typeface="Cambria Math" panose="02040503050406030204" pitchFamily="18" charset="0"/>
                <a:ea typeface="Cambria Math" panose="02040503050406030204" pitchFamily="18" charset="0"/>
              </a:rPr>
              <a:t>Ανεπάρκειες και ασυνέπειες του Επικού Κύκλου</a:t>
            </a:r>
            <a:endParaRPr lang="en-US" b="1" dirty="0">
              <a:solidFill>
                <a:schemeClr val="accent3">
                  <a:lumMod val="50000"/>
                </a:schemeClr>
              </a:solidFill>
            </a:endParaRPr>
          </a:p>
        </p:txBody>
      </p:sp>
      <p:sp>
        <p:nvSpPr>
          <p:cNvPr id="3" name="Θέση περιεχομένου 2">
            <a:extLst>
              <a:ext uri="{FF2B5EF4-FFF2-40B4-BE49-F238E27FC236}">
                <a16:creationId xmlns:a16="http://schemas.microsoft.com/office/drawing/2014/main" xmlns="" id="{7C4050E0-989A-40C6-AC16-A5857F7971AA}"/>
              </a:ext>
            </a:extLst>
          </p:cNvPr>
          <p:cNvSpPr>
            <a:spLocks noGrp="1"/>
          </p:cNvSpPr>
          <p:nvPr>
            <p:ph idx="1"/>
          </p:nvPr>
        </p:nvSpPr>
        <p:spPr>
          <a:xfrm>
            <a:off x="0" y="2015732"/>
            <a:ext cx="12192000" cy="4842268"/>
          </a:xfrm>
        </p:spPr>
        <p:txBody>
          <a:bodyPr>
            <a:normAutofit fontScale="92500"/>
          </a:bodyPr>
          <a:lstStyle/>
          <a:p>
            <a:pPr marL="0" indent="0" algn="just">
              <a:buNone/>
            </a:pPr>
            <a:r>
              <a:rPr lang="el-GR" dirty="0"/>
              <a:t> </a:t>
            </a:r>
            <a:r>
              <a:rPr lang="el-GR" sz="2400" dirty="0">
                <a:latin typeface="Cambria Math" panose="02040503050406030204" pitchFamily="18" charset="0"/>
                <a:ea typeface="Cambria Math" panose="02040503050406030204" pitchFamily="18" charset="0"/>
                <a:cs typeface="Calibri" panose="020F0502020204030204" pitchFamily="34" charset="0"/>
              </a:rPr>
              <a:t>Αποδίδονται στην προφορική παράδοση </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cs typeface="Calibri" panose="020F0502020204030204" pitchFamily="34" charset="0"/>
              </a:rPr>
              <a:t> Οι αφηγήσεις συντίθενται και ανασυντίθεται από αοιδούς σύμφωνα με την περίσταση και το κοινό τους. Η Οδύσσεια μας παρέχει παραδείγματα του τύπου της αφηγηματικής σύνθεσης.</a:t>
            </a:r>
          </a:p>
          <a:p>
            <a:pPr marL="0" indent="0" algn="just">
              <a:buNone/>
            </a:pPr>
            <a:r>
              <a:rPr lang="el-GR" sz="2400" dirty="0">
                <a:latin typeface="Cambria Math" panose="02040503050406030204" pitchFamily="18" charset="0"/>
                <a:ea typeface="Cambria Math" panose="02040503050406030204" pitchFamily="18" charset="0"/>
                <a:cs typeface="Calibri" panose="020F0502020204030204" pitchFamily="34" charset="0"/>
              </a:rPr>
              <a:t>Παραδείγματα:     </a:t>
            </a:r>
          </a:p>
          <a:p>
            <a:pPr algn="just">
              <a:buFont typeface="Wingdings" panose="05000000000000000000" pitchFamily="2" charset="2"/>
              <a:buChar char="ü"/>
            </a:pPr>
            <a:r>
              <a:rPr lang="el-GR" sz="2400" dirty="0">
                <a:latin typeface="Cambria Math" panose="02040503050406030204" pitchFamily="18" charset="0"/>
                <a:ea typeface="Cambria Math" panose="02040503050406030204" pitchFamily="18" charset="0"/>
                <a:cs typeface="Calibri" panose="020F0502020204030204" pitchFamily="34" charset="0"/>
              </a:rPr>
              <a:t>       ο Δημόδοκος που τραγουδά επεισόδια ανάλογα με τα αιτήματα του κοινού του. Συγκεκριμένα: τραγουδά πρώτα τη διαμάχη Αχιλλέα- Οδυσσέα, ακολούθως την ερωτική σύνδεση Αφροδίτης και Άρη και τέλος την εξυπνάδα του Οδυσσέα για το Δούρειο Ίππο.</a:t>
            </a:r>
          </a:p>
          <a:p>
            <a:pPr algn="just">
              <a:buFont typeface="Wingdings" panose="05000000000000000000" pitchFamily="2" charset="2"/>
              <a:buChar char="ü"/>
            </a:pPr>
            <a:r>
              <a:rPr lang="el-GR" sz="2400" dirty="0">
                <a:latin typeface="Cambria Math" panose="02040503050406030204" pitchFamily="18" charset="0"/>
                <a:ea typeface="Cambria Math" panose="02040503050406030204" pitchFamily="18" charset="0"/>
                <a:cs typeface="Calibri" panose="020F0502020204030204" pitchFamily="34" charset="0"/>
              </a:rPr>
              <a:t>        ο Οδυσσέας που φτάνει στην Ιθάκη, αφηγείται τρεις εκδοχές της ίδιας ιστορίας, κάθε φορά σε διαφορετικό κοινό: στην μεταμφιεσμένη Αθηνά, στο βοσκό Εύμαιο και τέλος στην Πηνελόπη.</a:t>
            </a:r>
            <a:endParaRPr lang="en-US" sz="2400" dirty="0"/>
          </a:p>
        </p:txBody>
      </p:sp>
    </p:spTree>
    <p:extLst>
      <p:ext uri="{BB962C8B-B14F-4D97-AF65-F5344CB8AC3E}">
        <p14:creationId xmlns:p14="http://schemas.microsoft.com/office/powerpoint/2010/main" val="3768861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C8AB46E-DA43-4CAE-B2C5-6F0CB685EC0A}"/>
              </a:ext>
            </a:extLst>
          </p:cNvPr>
          <p:cNvSpPr>
            <a:spLocks noGrp="1"/>
          </p:cNvSpPr>
          <p:nvPr>
            <p:ph type="title"/>
          </p:nvPr>
        </p:nvSpPr>
        <p:spPr>
          <a:xfrm>
            <a:off x="1534696" y="804519"/>
            <a:ext cx="7914104" cy="838751"/>
          </a:xfrm>
        </p:spPr>
        <p:txBody>
          <a:bodyPr>
            <a:normAutofit fontScale="90000"/>
          </a:bodyPr>
          <a:lstStyle/>
          <a:p>
            <a:pPr algn="ctr"/>
            <a:r>
              <a:rPr lang="el-GR" b="1" dirty="0">
                <a:solidFill>
                  <a:schemeClr val="accent3">
                    <a:lumMod val="50000"/>
                  </a:schemeClr>
                </a:solidFill>
                <a:latin typeface="Cambria Math" panose="02040503050406030204" pitchFamily="18" charset="0"/>
                <a:ea typeface="Cambria Math" panose="02040503050406030204" pitchFamily="18" charset="0"/>
              </a:rPr>
              <a:t>Δημόδοκος: Προσωπείο ή μέσο ανάδειξης του Ομήρου; </a:t>
            </a:r>
            <a:endParaRPr lang="en-US" b="1" dirty="0">
              <a:solidFill>
                <a:schemeClr val="accent3">
                  <a:lumMod val="50000"/>
                </a:schemeClr>
              </a:solidFill>
            </a:endParaRPr>
          </a:p>
        </p:txBody>
      </p:sp>
      <p:sp>
        <p:nvSpPr>
          <p:cNvPr id="3" name="Θέση περιεχομένου 2">
            <a:extLst>
              <a:ext uri="{FF2B5EF4-FFF2-40B4-BE49-F238E27FC236}">
                <a16:creationId xmlns:a16="http://schemas.microsoft.com/office/drawing/2014/main" xmlns="" id="{6B81199C-E73C-48A2-A635-317686644498}"/>
              </a:ext>
            </a:extLst>
          </p:cNvPr>
          <p:cNvSpPr>
            <a:spLocks noGrp="1"/>
          </p:cNvSpPr>
          <p:nvPr>
            <p:ph idx="1"/>
          </p:nvPr>
        </p:nvSpPr>
        <p:spPr>
          <a:xfrm>
            <a:off x="0" y="2015732"/>
            <a:ext cx="12192000" cy="4842268"/>
          </a:xfrm>
        </p:spPr>
        <p:txBody>
          <a:bodyPr/>
          <a:lstStyle/>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Η επεισοδιακή φύση των αφηγήσεων του Δημόδοκου οι οποίες παρουσιάζουν ένα μικρό μέρος του συνόλου της μυθικής κατασκευής, αναδεικνύουν τη μοναδικότητα του μεγέθους της </a:t>
            </a:r>
            <a:r>
              <a:rPr lang="el-GR" sz="2400" i="1" dirty="0">
                <a:latin typeface="Cambria Math" panose="02040503050406030204" pitchFamily="18" charset="0"/>
                <a:ea typeface="Cambria Math" panose="02040503050406030204" pitchFamily="18" charset="0"/>
              </a:rPr>
              <a:t>Ιλιάδας </a:t>
            </a:r>
            <a:r>
              <a:rPr lang="el-GR" sz="2400" dirty="0">
                <a:latin typeface="Cambria Math" panose="02040503050406030204" pitchFamily="18" charset="0"/>
                <a:ea typeface="Cambria Math" panose="02040503050406030204" pitchFamily="18" charset="0"/>
              </a:rPr>
              <a:t>και της </a:t>
            </a:r>
            <a:r>
              <a:rPr lang="el-GR" sz="2400" i="1" dirty="0">
                <a:latin typeface="Cambria Math" panose="02040503050406030204" pitchFamily="18" charset="0"/>
                <a:ea typeface="Cambria Math" panose="02040503050406030204" pitchFamily="18" charset="0"/>
              </a:rPr>
              <a:t>Οδύσσειας</a:t>
            </a:r>
            <a:r>
              <a:rPr lang="el-GR" sz="2400" dirty="0">
                <a:latin typeface="Cambria Math" panose="02040503050406030204" pitchFamily="18" charset="0"/>
                <a:ea typeface="Cambria Math" panose="02040503050406030204" pitchFamily="18" charset="0"/>
              </a:rPr>
              <a:t>.</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 Ίσως εδώ έχουμε την υπεροχή και τον θρίαμβο του Ομήρου πάνω στον Επικό Κύκλο με αυτή την απεικόνιση του Δημόδοκου και όχι την εκπροσώπηση του εαυτού του πίσω από ένα προσωπείο, όπως έχουν υποθέσει πολλοί.</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Μέσα από το Δημόδοκο, η προφορική παράδοση επιτρέπει στον Όμηρο να πιάσει το νήμα της αφήγησης από οποιοδήποτε σημείο της ιστορίας επιθυμεί.</a:t>
            </a:r>
            <a:endParaRPr lang="en-US" sz="2400" dirty="0">
              <a:latin typeface="Cambria Math" panose="02040503050406030204" pitchFamily="18" charset="0"/>
              <a:ea typeface="Cambria Math" panose="02040503050406030204" pitchFamily="18" charset="0"/>
            </a:endParaRPr>
          </a:p>
          <a:p>
            <a:endParaRPr lang="en-US" dirty="0"/>
          </a:p>
        </p:txBody>
      </p:sp>
    </p:spTree>
    <p:extLst>
      <p:ext uri="{BB962C8B-B14F-4D97-AF65-F5344CB8AC3E}">
        <p14:creationId xmlns:p14="http://schemas.microsoft.com/office/powerpoint/2010/main" val="419757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667F50E6-EE99-415A-8260-B184A19691E3}"/>
              </a:ext>
            </a:extLst>
          </p:cNvPr>
          <p:cNvSpPr>
            <a:spLocks noGrp="1"/>
          </p:cNvSpPr>
          <p:nvPr>
            <p:ph idx="1"/>
          </p:nvPr>
        </p:nvSpPr>
        <p:spPr>
          <a:xfrm>
            <a:off x="0" y="1669775"/>
            <a:ext cx="12192000" cy="5188226"/>
          </a:xfrm>
        </p:spPr>
        <p:txBody>
          <a:bodyPr/>
          <a:lstStyle/>
          <a:p>
            <a:pPr>
              <a:buFont typeface="Wingdings" panose="05000000000000000000" pitchFamily="2" charset="2"/>
              <a:buChar char="Ø"/>
            </a:pPr>
            <a:r>
              <a:rPr lang="en-US" dirty="0"/>
              <a:t> </a:t>
            </a:r>
            <a:r>
              <a:rPr lang="el-GR" sz="2400" dirty="0">
                <a:latin typeface="Cambria Math" panose="02040503050406030204" pitchFamily="18" charset="0"/>
                <a:ea typeface="Cambria Math" panose="02040503050406030204" pitchFamily="18" charset="0"/>
              </a:rPr>
              <a:t>Η περιγραφή του </a:t>
            </a:r>
            <a:r>
              <a:rPr lang="en-US" sz="2400" dirty="0">
                <a:latin typeface="Cambria Math" panose="02040503050406030204" pitchFamily="18" charset="0"/>
                <a:ea typeface="Cambria Math" panose="02040503050406030204" pitchFamily="18" charset="0"/>
              </a:rPr>
              <a:t>Todorov </a:t>
            </a:r>
            <a:r>
              <a:rPr lang="el-GR" sz="2400" dirty="0">
                <a:latin typeface="Cambria Math" panose="02040503050406030204" pitchFamily="18" charset="0"/>
                <a:ea typeface="Cambria Math" panose="02040503050406030204" pitchFamily="18" charset="0"/>
              </a:rPr>
              <a:t>αντανακλά ένα χαμένο παράδεισο ενός καθαρού και ενοποιημένου κειμένου, του οποίου η </a:t>
            </a:r>
            <a:r>
              <a:rPr lang="el-GR" sz="2400" i="1" dirty="0">
                <a:latin typeface="Cambria Math" panose="02040503050406030204" pitchFamily="18" charset="0"/>
                <a:ea typeface="Cambria Math" panose="02040503050406030204" pitchFamily="18" charset="0"/>
              </a:rPr>
              <a:t>Ιλιάδα</a:t>
            </a:r>
            <a:r>
              <a:rPr lang="el-GR" sz="2400" dirty="0">
                <a:latin typeface="Cambria Math" panose="02040503050406030204" pitchFamily="18" charset="0"/>
                <a:ea typeface="Cambria Math" panose="02040503050406030204" pitchFamily="18" charset="0"/>
              </a:rPr>
              <a:t> και η </a:t>
            </a:r>
            <a:r>
              <a:rPr lang="el-GR" sz="2400" i="1" dirty="0">
                <a:latin typeface="Cambria Math" panose="02040503050406030204" pitchFamily="18" charset="0"/>
                <a:ea typeface="Cambria Math" panose="02040503050406030204" pitchFamily="18" charset="0"/>
              </a:rPr>
              <a:t>Οδύσσεια</a:t>
            </a:r>
            <a:r>
              <a:rPr lang="el-GR" sz="2400" dirty="0">
                <a:latin typeface="Cambria Math" panose="02040503050406030204" pitchFamily="18" charset="0"/>
                <a:ea typeface="Cambria Math" panose="02040503050406030204" pitchFamily="18" charset="0"/>
              </a:rPr>
              <a:t> συνιστούν τα πολύτιμα έργα που μας παρέχουν πληροφορίες για το περιεχόμενο των ποιημάτων του Επικού Κύκλου.</a:t>
            </a:r>
            <a:endParaRPr lang="en-US" sz="2400" dirty="0">
              <a:latin typeface="Cambria Math" panose="02040503050406030204" pitchFamily="18" charset="0"/>
              <a:ea typeface="Cambria Math" panose="02040503050406030204" pitchFamily="18" charset="0"/>
            </a:endParaRPr>
          </a:p>
          <a:p>
            <a:pPr marL="0" indent="0">
              <a:buNone/>
            </a:pPr>
            <a:endParaRPr lang="el-GR" sz="24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r>
              <a:rPr lang="en-US" dirty="0"/>
              <a:t> </a:t>
            </a:r>
            <a:r>
              <a:rPr lang="el-GR" sz="2400" dirty="0">
                <a:latin typeface="Cambria Math" panose="02040503050406030204" pitchFamily="18" charset="0"/>
                <a:ea typeface="Cambria Math" panose="02040503050406030204" pitchFamily="18" charset="0"/>
              </a:rPr>
              <a:t>Επικός κύκλος         αποσπασματικότητα</a:t>
            </a:r>
            <a:endParaRPr lang="en-US" sz="24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endParaRPr lang="en-US"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r>
              <a:rPr lang="en-US" sz="2400" dirty="0">
                <a:latin typeface="Cambria Math" panose="02040503050406030204" pitchFamily="18" charset="0"/>
                <a:ea typeface="Cambria Math" panose="02040503050406030204" pitchFamily="18" charset="0"/>
              </a:rPr>
              <a:t> Holmberg</a:t>
            </a:r>
            <a:r>
              <a:rPr lang="el-GR" sz="2400" dirty="0">
                <a:latin typeface="Cambria Math" panose="02040503050406030204" pitchFamily="18" charset="0"/>
                <a:ea typeface="Cambria Math" panose="02040503050406030204" pitchFamily="18" charset="0"/>
              </a:rPr>
              <a:t>: θα εξετάσει τον τρόπο με τον οποίο τα σταθερά κείμενα της </a:t>
            </a:r>
            <a:r>
              <a:rPr lang="el-GR" sz="2400" i="1" dirty="0">
                <a:latin typeface="Cambria Math" panose="02040503050406030204" pitchFamily="18" charset="0"/>
                <a:ea typeface="Cambria Math" panose="02040503050406030204" pitchFamily="18" charset="0"/>
              </a:rPr>
              <a:t>Ιλιάδας</a:t>
            </a:r>
            <a:r>
              <a:rPr lang="el-GR" sz="2400" dirty="0">
                <a:latin typeface="Cambria Math" panose="02040503050406030204" pitchFamily="18" charset="0"/>
                <a:ea typeface="Cambria Math" panose="02040503050406030204" pitchFamily="18" charset="0"/>
              </a:rPr>
              <a:t> και της </a:t>
            </a:r>
            <a:r>
              <a:rPr lang="el-GR" sz="2400" i="1" dirty="0">
                <a:latin typeface="Cambria Math" panose="02040503050406030204" pitchFamily="18" charset="0"/>
                <a:ea typeface="Cambria Math" panose="02040503050406030204" pitchFamily="18" charset="0"/>
              </a:rPr>
              <a:t>Οδύσσειας</a:t>
            </a:r>
            <a:r>
              <a:rPr lang="el-GR" sz="2400" dirty="0">
                <a:latin typeface="Cambria Math" panose="02040503050406030204" pitchFamily="18" charset="0"/>
                <a:ea typeface="Cambria Math" panose="02040503050406030204" pitchFamily="18" charset="0"/>
              </a:rPr>
              <a:t> (που διέθεταν μεγαλύτερη χάρη) συνέβαλλαν στην διαμόρφωση μιας ενοποιημένης, οικουμενικής προφορικής παράδοσης του Επικού Κύκλου.</a:t>
            </a:r>
          </a:p>
          <a:p>
            <a:pPr>
              <a:buFont typeface="Wingdings" panose="05000000000000000000" pitchFamily="2" charset="2"/>
              <a:buChar char="Ø"/>
            </a:pPr>
            <a:endParaRPr lang="en-US" dirty="0"/>
          </a:p>
        </p:txBody>
      </p:sp>
      <p:sp>
        <p:nvSpPr>
          <p:cNvPr id="4" name="Βέλος: Δεξιό 3">
            <a:extLst>
              <a:ext uri="{FF2B5EF4-FFF2-40B4-BE49-F238E27FC236}">
                <a16:creationId xmlns:a16="http://schemas.microsoft.com/office/drawing/2014/main" xmlns="" id="{15A70842-1635-4562-A449-DA10E2F486C1}"/>
              </a:ext>
            </a:extLst>
          </p:cNvPr>
          <p:cNvSpPr/>
          <p:nvPr/>
        </p:nvSpPr>
        <p:spPr>
          <a:xfrm>
            <a:off x="2345636" y="3829878"/>
            <a:ext cx="477078" cy="291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2627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08438D1-1A6C-4266-B2EA-E1750A9B7F4E}"/>
              </a:ext>
            </a:extLst>
          </p:cNvPr>
          <p:cNvSpPr>
            <a:spLocks noGrp="1"/>
          </p:cNvSpPr>
          <p:nvPr>
            <p:ph type="title"/>
          </p:nvPr>
        </p:nvSpPr>
        <p:spPr>
          <a:xfrm>
            <a:off x="1534696" y="804520"/>
            <a:ext cx="9159808" cy="931516"/>
          </a:xfrm>
        </p:spPr>
        <p:txBody>
          <a:bodyPr/>
          <a:lstStyle/>
          <a:p>
            <a:r>
              <a:rPr lang="el-GR" b="1" dirty="0">
                <a:solidFill>
                  <a:schemeClr val="accent3">
                    <a:lumMod val="50000"/>
                  </a:schemeClr>
                </a:solidFill>
                <a:latin typeface="Cambria Math" panose="02040503050406030204" pitchFamily="18" charset="0"/>
                <a:ea typeface="Cambria Math" panose="02040503050406030204" pitchFamily="18" charset="0"/>
              </a:rPr>
              <a:t>Θέση </a:t>
            </a:r>
            <a:r>
              <a:rPr lang="en-US" b="1" dirty="0">
                <a:solidFill>
                  <a:schemeClr val="accent3">
                    <a:lumMod val="50000"/>
                  </a:schemeClr>
                </a:solidFill>
                <a:latin typeface="Cambria Math" panose="02040503050406030204" pitchFamily="18" charset="0"/>
                <a:ea typeface="Cambria Math" panose="02040503050406030204" pitchFamily="18" charset="0"/>
              </a:rPr>
              <a:t>Holmberg </a:t>
            </a:r>
            <a:r>
              <a:rPr lang="el-GR" b="1" dirty="0">
                <a:solidFill>
                  <a:schemeClr val="accent3">
                    <a:lumMod val="50000"/>
                  </a:schemeClr>
                </a:solidFill>
                <a:latin typeface="Cambria Math" panose="02040503050406030204" pitchFamily="18" charset="0"/>
                <a:ea typeface="Cambria Math" panose="02040503050406030204" pitchFamily="18" charset="0"/>
              </a:rPr>
              <a:t>σχετικά με τις ανεπάρκειες</a:t>
            </a:r>
            <a:endParaRPr lang="en-US" b="1" dirty="0">
              <a:solidFill>
                <a:schemeClr val="accent3">
                  <a:lumMod val="50000"/>
                </a:schemeClr>
              </a:solidFill>
            </a:endParaRPr>
          </a:p>
        </p:txBody>
      </p:sp>
      <p:sp>
        <p:nvSpPr>
          <p:cNvPr id="3" name="Θέση περιεχομένου 2">
            <a:extLst>
              <a:ext uri="{FF2B5EF4-FFF2-40B4-BE49-F238E27FC236}">
                <a16:creationId xmlns:a16="http://schemas.microsoft.com/office/drawing/2014/main" xmlns="" id="{354CDF15-1D47-4121-B4E8-F069EFD1D5EB}"/>
              </a:ext>
            </a:extLst>
          </p:cNvPr>
          <p:cNvSpPr>
            <a:spLocks noGrp="1"/>
          </p:cNvSpPr>
          <p:nvPr>
            <p:ph idx="1"/>
          </p:nvPr>
        </p:nvSpPr>
        <p:spPr>
          <a:xfrm>
            <a:off x="0" y="2015732"/>
            <a:ext cx="12192000" cy="4842268"/>
          </a:xfrm>
        </p:spPr>
        <p:txBody>
          <a:bodyPr/>
          <a:lstStyle/>
          <a:p>
            <a:endParaRPr lang="el-GR" dirty="0"/>
          </a:p>
          <a:p>
            <a:endParaRPr lang="el-GR" dirty="0"/>
          </a:p>
          <a:p>
            <a:pPr algn="just">
              <a:buFont typeface="Wingdings" panose="05000000000000000000" pitchFamily="2" charset="2"/>
              <a:buChar char="Ø"/>
            </a:pPr>
            <a:r>
              <a:rPr lang="el-GR" dirty="0"/>
              <a:t> </a:t>
            </a:r>
            <a:r>
              <a:rPr lang="el-GR" sz="2800" dirty="0">
                <a:latin typeface="Cambria Math" panose="02040503050406030204" pitchFamily="18" charset="0"/>
                <a:ea typeface="Cambria Math" panose="02040503050406030204" pitchFamily="18" charset="0"/>
              </a:rPr>
              <a:t>Μια εξήγηση των ανεπαρκειών των Κύκλιων Επών θα ήταν να τα προσεγγίσουμε ως απομεινάρια της προφορικής παράδοσης και να δεχτούμε την εγγενή πολυπλοκότητα τους και όχι ότι προσπαθούν να καθορίσουν τη ‘’σωστή’’ εκδοχή.</a:t>
            </a:r>
            <a:endParaRPr lang="en-US" sz="2800" dirty="0">
              <a:latin typeface="Cambria Math" panose="02040503050406030204" pitchFamily="18" charset="0"/>
              <a:ea typeface="Cambria Math" panose="02040503050406030204" pitchFamily="18" charset="0"/>
            </a:endParaRPr>
          </a:p>
          <a:p>
            <a:endParaRPr lang="el-GR"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117016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D2D8F15-0841-4838-B71A-7B741E508E5A}"/>
              </a:ext>
            </a:extLst>
          </p:cNvPr>
          <p:cNvSpPr>
            <a:spLocks noGrp="1"/>
          </p:cNvSpPr>
          <p:nvPr>
            <p:ph type="title"/>
          </p:nvPr>
        </p:nvSpPr>
        <p:spPr>
          <a:xfrm>
            <a:off x="1534696" y="804519"/>
            <a:ext cx="8881513" cy="878507"/>
          </a:xfrm>
        </p:spPr>
        <p:txBody>
          <a:bodyPr/>
          <a:lstStyle/>
          <a:p>
            <a:r>
              <a:rPr lang="el-GR" b="1" dirty="0">
                <a:solidFill>
                  <a:schemeClr val="accent3">
                    <a:lumMod val="50000"/>
                  </a:schemeClr>
                </a:solidFill>
                <a:latin typeface="Cambria Math" panose="02040503050406030204" pitchFamily="18" charset="0"/>
                <a:ea typeface="Cambria Math" panose="02040503050406030204" pitchFamily="18" charset="0"/>
              </a:rPr>
              <a:t>Τα Ομηρικά έπη εδραιώνονται</a:t>
            </a:r>
            <a:endParaRPr lang="en-US" b="1" dirty="0">
              <a:solidFill>
                <a:schemeClr val="accent3">
                  <a:lumMod val="50000"/>
                </a:schemeClr>
              </a:solidFill>
            </a:endParaRPr>
          </a:p>
        </p:txBody>
      </p:sp>
      <p:sp>
        <p:nvSpPr>
          <p:cNvPr id="3" name="Θέση περιεχομένου 2">
            <a:extLst>
              <a:ext uri="{FF2B5EF4-FFF2-40B4-BE49-F238E27FC236}">
                <a16:creationId xmlns:a16="http://schemas.microsoft.com/office/drawing/2014/main" xmlns="" id="{F803FEA6-A1D0-43D5-94E5-9858FBBBCD40}"/>
              </a:ext>
            </a:extLst>
          </p:cNvPr>
          <p:cNvSpPr>
            <a:spLocks noGrp="1"/>
          </p:cNvSpPr>
          <p:nvPr>
            <p:ph idx="1"/>
          </p:nvPr>
        </p:nvSpPr>
        <p:spPr>
          <a:xfrm>
            <a:off x="0" y="1683026"/>
            <a:ext cx="12192000" cy="5174974"/>
          </a:xfrm>
        </p:spPr>
        <p:txBody>
          <a:bodyPr>
            <a:normAutofit fontScale="92500" lnSpcReduction="20000"/>
          </a:bodyPr>
          <a:lstStyle/>
          <a:p>
            <a:pPr algn="just">
              <a:buFont typeface="Wingdings" panose="05000000000000000000" pitchFamily="2" charset="2"/>
              <a:buChar char="Ø"/>
            </a:pPr>
            <a:r>
              <a:rPr lang="el-GR" dirty="0"/>
              <a:t> </a:t>
            </a:r>
            <a:r>
              <a:rPr lang="el-GR" sz="2400" dirty="0">
                <a:latin typeface="Cambria Math" panose="02040503050406030204" pitchFamily="18" charset="0"/>
                <a:ea typeface="Cambria Math" panose="02040503050406030204" pitchFamily="18" charset="0"/>
              </a:rPr>
              <a:t>Στην προφορική παράδοση, η </a:t>
            </a:r>
            <a:r>
              <a:rPr lang="el-GR" sz="2400" i="1" dirty="0">
                <a:latin typeface="Cambria Math" panose="02040503050406030204" pitchFamily="18" charset="0"/>
                <a:ea typeface="Cambria Math" panose="02040503050406030204" pitchFamily="18" charset="0"/>
              </a:rPr>
              <a:t>Ιλιάδα</a:t>
            </a:r>
            <a:r>
              <a:rPr lang="el-GR" sz="2400" dirty="0">
                <a:latin typeface="Cambria Math" panose="02040503050406030204" pitchFamily="18" charset="0"/>
                <a:ea typeface="Cambria Math" panose="02040503050406030204" pitchFamily="18" charset="0"/>
              </a:rPr>
              <a:t> και η </a:t>
            </a:r>
            <a:r>
              <a:rPr lang="el-GR" sz="2400" i="1" dirty="0">
                <a:latin typeface="Cambria Math" panose="02040503050406030204" pitchFamily="18" charset="0"/>
                <a:ea typeface="Cambria Math" panose="02040503050406030204" pitchFamily="18" charset="0"/>
              </a:rPr>
              <a:t>Οδύσσεια </a:t>
            </a:r>
            <a:r>
              <a:rPr lang="el-GR" sz="2400" dirty="0">
                <a:latin typeface="Cambria Math" panose="02040503050406030204" pitchFamily="18" charset="0"/>
                <a:ea typeface="Cambria Math" panose="02040503050406030204" pitchFamily="18" charset="0"/>
              </a:rPr>
              <a:t>ως σταθερά κείμενα με αρχή- τέλος και ένα σταθερό συγγραφέα δεν υπήρχαν αν και οι ιστορίες αυτές κυκλοφορούσαν ήδη από τον 8</a:t>
            </a:r>
            <a:r>
              <a:rPr lang="el-GR" sz="2400" baseline="30000" dirty="0">
                <a:latin typeface="Cambria Math" panose="02040503050406030204" pitchFamily="18" charset="0"/>
                <a:ea typeface="Cambria Math" panose="02040503050406030204" pitchFamily="18" charset="0"/>
              </a:rPr>
              <a:t>ο</a:t>
            </a:r>
            <a:r>
              <a:rPr lang="el-GR" sz="2400" dirty="0">
                <a:latin typeface="Cambria Math" panose="02040503050406030204" pitchFamily="18" charset="0"/>
                <a:ea typeface="Cambria Math" panose="02040503050406030204" pitchFamily="18" charset="0"/>
              </a:rPr>
              <a:t> αιώνα στην Ελλάδα.</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 Στο τέλος του 6</a:t>
            </a:r>
            <a:r>
              <a:rPr lang="el-GR" sz="2400" baseline="30000" dirty="0">
                <a:latin typeface="Cambria Math" panose="02040503050406030204" pitchFamily="18" charset="0"/>
                <a:ea typeface="Cambria Math" panose="02040503050406030204" pitchFamily="18" charset="0"/>
              </a:rPr>
              <a:t>ου</a:t>
            </a:r>
            <a:r>
              <a:rPr lang="el-GR" sz="2400" dirty="0">
                <a:latin typeface="Cambria Math" panose="02040503050406030204" pitchFamily="18" charset="0"/>
                <a:ea typeface="Cambria Math" panose="02040503050406030204" pitchFamily="18" charset="0"/>
              </a:rPr>
              <a:t> αιώνα, η </a:t>
            </a:r>
            <a:r>
              <a:rPr lang="el-GR" sz="2400" i="1" dirty="0">
                <a:latin typeface="Cambria Math" panose="02040503050406030204" pitchFamily="18" charset="0"/>
                <a:ea typeface="Cambria Math" panose="02040503050406030204" pitchFamily="18" charset="0"/>
              </a:rPr>
              <a:t>Ιλιάδα</a:t>
            </a:r>
            <a:r>
              <a:rPr lang="el-GR" sz="2400" dirty="0">
                <a:latin typeface="Cambria Math" panose="02040503050406030204" pitchFamily="18" charset="0"/>
                <a:ea typeface="Cambria Math" panose="02040503050406030204" pitchFamily="18" charset="0"/>
              </a:rPr>
              <a:t> και η </a:t>
            </a:r>
            <a:r>
              <a:rPr lang="el-GR" sz="2400" i="1" dirty="0">
                <a:latin typeface="Cambria Math" panose="02040503050406030204" pitchFamily="18" charset="0"/>
                <a:ea typeface="Cambria Math" panose="02040503050406030204" pitchFamily="18" charset="0"/>
              </a:rPr>
              <a:t>Οδύσσεια</a:t>
            </a:r>
            <a:r>
              <a:rPr lang="el-GR" sz="2400" dirty="0">
                <a:latin typeface="Cambria Math" panose="02040503050406030204" pitchFamily="18" charset="0"/>
                <a:ea typeface="Cambria Math" panose="02040503050406030204" pitchFamily="18" charset="0"/>
              </a:rPr>
              <a:t> είτε γιατί καταγράφηκαν είτε γιατί απαγγέλλονταν συχνότερα είτε γιατί ανασυνθέτονταν από ραψωδούς έφτασαν στο απόγειο της φήμης τους.</a:t>
            </a:r>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Η διάσωση και η σταθεροποίηση της </a:t>
            </a:r>
            <a:r>
              <a:rPr lang="el-GR" sz="2400" i="1" dirty="0">
                <a:latin typeface="Cambria Math" panose="02040503050406030204" pitchFamily="18" charset="0"/>
                <a:ea typeface="Cambria Math" panose="02040503050406030204" pitchFamily="18" charset="0"/>
              </a:rPr>
              <a:t>Ιλιάδας</a:t>
            </a:r>
            <a:r>
              <a:rPr lang="el-GR" sz="2400" dirty="0">
                <a:latin typeface="Cambria Math" panose="02040503050406030204" pitchFamily="18" charset="0"/>
                <a:ea typeface="Cambria Math" panose="02040503050406030204" pitchFamily="18" charset="0"/>
              </a:rPr>
              <a:t> και της </a:t>
            </a:r>
            <a:r>
              <a:rPr lang="el-GR" sz="2400" i="1" dirty="0">
                <a:latin typeface="Cambria Math" panose="02040503050406030204" pitchFamily="18" charset="0"/>
                <a:ea typeface="Cambria Math" panose="02040503050406030204" pitchFamily="18" charset="0"/>
              </a:rPr>
              <a:t>Οδύσσειας</a:t>
            </a:r>
            <a:r>
              <a:rPr lang="el-GR" sz="2400" dirty="0">
                <a:latin typeface="Cambria Math" panose="02040503050406030204" pitchFamily="18" charset="0"/>
                <a:ea typeface="Cambria Math" panose="02040503050406030204" pitchFamily="18" charset="0"/>
              </a:rPr>
              <a:t>, οφείλεται από την καταγραφή τους κάτι που αποδεικνύει τη μεγάλη αξία που είχαν εκείνη την εποχή. Είναι δελεαστικό να αποδώσουμε τη δημοτικότητα και την διάσωση των ομηρικών επών στην αισθητική τους ποιότητα σε σύγκριση με τον υπόλοιπο κύκλο. Ωστόσο τα σύγχρονα αισθητικά κριτήρια αποκλείουν άλλες δυνατότητες όπως τα πολιτικά και τα ιστορικά κριτήρια για τον αρχαίο ελληνικό κόσμο. Το θέμα εξακολουθεί να απασχολεί τους μελετητές μέχρι σήμερα. Από τη στιγμή που η </a:t>
            </a:r>
            <a:r>
              <a:rPr lang="el-GR" sz="2400" i="1" dirty="0">
                <a:latin typeface="Cambria Math" panose="02040503050406030204" pitchFamily="18" charset="0"/>
                <a:ea typeface="Cambria Math" panose="02040503050406030204" pitchFamily="18" charset="0"/>
              </a:rPr>
              <a:t>Ιλιάδα</a:t>
            </a:r>
            <a:r>
              <a:rPr lang="el-GR" sz="2400" dirty="0">
                <a:latin typeface="Cambria Math" panose="02040503050406030204" pitchFamily="18" charset="0"/>
                <a:ea typeface="Cambria Math" panose="02040503050406030204" pitchFamily="18" charset="0"/>
              </a:rPr>
              <a:t> και η </a:t>
            </a:r>
            <a:r>
              <a:rPr lang="el-GR" sz="2400" i="1" dirty="0">
                <a:latin typeface="Cambria Math" panose="02040503050406030204" pitchFamily="18" charset="0"/>
                <a:ea typeface="Cambria Math" panose="02040503050406030204" pitchFamily="18" charset="0"/>
              </a:rPr>
              <a:t>Οδύσσεια</a:t>
            </a:r>
            <a:r>
              <a:rPr lang="el-GR" sz="2400" dirty="0">
                <a:latin typeface="Cambria Math" panose="02040503050406030204" pitchFamily="18" charset="0"/>
                <a:ea typeface="Cambria Math" panose="02040503050406030204" pitchFamily="18" charset="0"/>
              </a:rPr>
              <a:t> αποκρυσταλλώθηκαν, ο Επικός Κύκλος οργανώθηκε με βάση αυτές τις αφηγήσεις.</a:t>
            </a:r>
          </a:p>
          <a:p>
            <a:endParaRPr lang="en-US" dirty="0"/>
          </a:p>
        </p:txBody>
      </p:sp>
    </p:spTree>
    <p:extLst>
      <p:ext uri="{BB962C8B-B14F-4D97-AF65-F5344CB8AC3E}">
        <p14:creationId xmlns:p14="http://schemas.microsoft.com/office/powerpoint/2010/main" val="189100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FEB4AFC-0162-4F0F-8DF7-F85DC3B18477}"/>
              </a:ext>
            </a:extLst>
          </p:cNvPr>
          <p:cNvSpPr>
            <a:spLocks noGrp="1"/>
          </p:cNvSpPr>
          <p:nvPr>
            <p:ph idx="1"/>
          </p:nvPr>
        </p:nvSpPr>
        <p:spPr>
          <a:xfrm>
            <a:off x="0" y="1802296"/>
            <a:ext cx="12192000" cy="5055704"/>
          </a:xfrm>
        </p:spPr>
        <p:txBody>
          <a:bodyPr/>
          <a:lstStyle/>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Πολλά γεγονότα που είναι γνωστά από την επική παράδοση στον Όμηρο αποσιωπώνται.</a:t>
            </a:r>
          </a:p>
          <a:p>
            <a:pPr marL="0" indent="0" algn="just">
              <a:buNone/>
            </a:pPr>
            <a:r>
              <a:rPr lang="en-US" sz="2400" b="1" dirty="0">
                <a:latin typeface="Cambria Math" panose="02040503050406030204" pitchFamily="18" charset="0"/>
                <a:ea typeface="Cambria Math" panose="02040503050406030204" pitchFamily="18" charset="0"/>
              </a:rPr>
              <a:t>Jasper Griffin</a:t>
            </a:r>
            <a:r>
              <a:rPr lang="el-GR" sz="2400" dirty="0">
                <a:latin typeface="Cambria Math" panose="02040503050406030204" pitchFamily="18" charset="0"/>
                <a:ea typeface="Cambria Math" panose="02040503050406030204" pitchFamily="18" charset="0"/>
              </a:rPr>
              <a:t>: ο Όμηρος αποσιωπά τόσα γεγονότα της επικής παράδοσης γιατί τα θεωρεί περίεργα και ανάρμοστα για το σεμνό και διακριτικό ομηρικό τρόπο γραφής.</a:t>
            </a:r>
          </a:p>
          <a:p>
            <a:pPr marL="0" indent="0" algn="just">
              <a:buNone/>
            </a:pPr>
            <a:r>
              <a:rPr lang="en-US" sz="2400" b="1" dirty="0">
                <a:latin typeface="Cambria Math" panose="02040503050406030204" pitchFamily="18" charset="0"/>
                <a:ea typeface="Cambria Math" panose="02040503050406030204" pitchFamily="18" charset="0"/>
              </a:rPr>
              <a:t>Holmberg</a:t>
            </a:r>
            <a:r>
              <a:rPr lang="el-GR" sz="2400" dirty="0">
                <a:latin typeface="Cambria Math" panose="02040503050406030204" pitchFamily="18" charset="0"/>
                <a:ea typeface="Cambria Math" panose="02040503050406030204" pitchFamily="18" charset="0"/>
              </a:rPr>
              <a:t>: τα γεγονότα δεν παραλείπονται εξαιτίας της σεμνοτυφίας και της τάσης αποφυγής του παράξενου (η περιπλάνηση του Οδυσσέα περιλαμβάνει πολλά παράξενα και μεταφυσικά γεγονότα, όσο για τη σεμνοτυφία αρκεί να ρίξουμε μια ματιά στο τραγούδι του Δημόδοκου σχετικά με τον Άρη και την Αφροδίτη), αλλά θεωρεί πως με τις αποσιωπήσεις αυτές ο Όμηρος θέλει να καθιερώσει τις δικές του αφηγήσεις ως μοναδικές και αποκλειστικές και να διαφοροποιηθεί από την άμορφη μάζα της παράδοσης.</a:t>
            </a:r>
            <a:endParaRPr lang="en-US" sz="24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80654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E921DED-1700-45F1-9561-67D0B4A545DE}"/>
              </a:ext>
            </a:extLst>
          </p:cNvPr>
          <p:cNvSpPr>
            <a:spLocks noGrp="1"/>
          </p:cNvSpPr>
          <p:nvPr>
            <p:ph idx="1"/>
          </p:nvPr>
        </p:nvSpPr>
        <p:spPr>
          <a:xfrm>
            <a:off x="0" y="1696278"/>
            <a:ext cx="12192000" cy="5161722"/>
          </a:xfrm>
        </p:spPr>
        <p:txBody>
          <a:bodyPr>
            <a:normAutofit fontScale="92500" lnSpcReduction="10000"/>
          </a:bodyPr>
          <a:lstStyle/>
          <a:p>
            <a:pPr algn="just">
              <a:buFont typeface="Wingdings" panose="05000000000000000000" pitchFamily="2" charset="2"/>
              <a:buChar char="Ø"/>
            </a:pPr>
            <a:r>
              <a:rPr lang="en-US" sz="2400" b="1" dirty="0">
                <a:latin typeface="Cambria Math" panose="02040503050406030204" pitchFamily="18" charset="0"/>
                <a:ea typeface="Cambria Math" panose="02040503050406030204" pitchFamily="18" charset="0"/>
              </a:rPr>
              <a:t>Culler</a:t>
            </a:r>
            <a:r>
              <a:rPr lang="el-GR" sz="2400" dirty="0">
                <a:latin typeface="Cambria Math" panose="02040503050406030204" pitchFamily="18" charset="0"/>
                <a:ea typeface="Cambria Math" panose="02040503050406030204" pitchFamily="18" charset="0"/>
              </a:rPr>
              <a:t>: η προφορική παράδοση επιδεικνύει πως τα λογοτεχνικά έργα δεν πρέπει να θεωρούνται ως λογοτεχνικές οντότητες αλλά ως διακειμενικές δομές.</a:t>
            </a:r>
          </a:p>
          <a:p>
            <a:pPr algn="just">
              <a:buFont typeface="Wingdings" panose="05000000000000000000" pitchFamily="2" charset="2"/>
              <a:buChar char="Ø"/>
            </a:pPr>
            <a:r>
              <a:rPr lang="el-GR" sz="2400" b="1" dirty="0">
                <a:latin typeface="Cambria Math" panose="02040503050406030204" pitchFamily="18" charset="0"/>
                <a:ea typeface="Cambria Math" panose="02040503050406030204" pitchFamily="18" charset="0"/>
              </a:rPr>
              <a:t> </a:t>
            </a:r>
            <a:r>
              <a:rPr lang="el-GR" sz="2400" dirty="0">
                <a:latin typeface="Cambria Math" panose="02040503050406030204" pitchFamily="18" charset="0"/>
                <a:ea typeface="Cambria Math" panose="02040503050406030204" pitchFamily="18" charset="0"/>
              </a:rPr>
              <a:t>Σύμφωνα με το άρθρο του</a:t>
            </a:r>
            <a:r>
              <a:rPr lang="el-GR" sz="2400" b="1" dirty="0">
                <a:latin typeface="Cambria Math" panose="02040503050406030204" pitchFamily="18" charset="0"/>
                <a:ea typeface="Cambria Math" panose="02040503050406030204" pitchFamily="18" charset="0"/>
              </a:rPr>
              <a:t> </a:t>
            </a:r>
            <a:r>
              <a:rPr lang="en-US" sz="2400" b="1" dirty="0">
                <a:latin typeface="Cambria Math" panose="02040503050406030204" pitchFamily="18" charset="0"/>
                <a:ea typeface="Cambria Math" panose="02040503050406030204" pitchFamily="18" charset="0"/>
              </a:rPr>
              <a:t>Burget</a:t>
            </a:r>
            <a:r>
              <a:rPr lang="el-GR" sz="2400" b="1" dirty="0">
                <a:latin typeface="Cambria Math" panose="02040503050406030204" pitchFamily="18" charset="0"/>
                <a:ea typeface="Cambria Math" panose="02040503050406030204" pitchFamily="18" charset="0"/>
              </a:rPr>
              <a:t> </a:t>
            </a:r>
            <a:r>
              <a:rPr lang="el-GR" sz="2400" dirty="0">
                <a:latin typeface="Cambria Math" panose="02040503050406030204" pitchFamily="18" charset="0"/>
                <a:ea typeface="Cambria Math" panose="02040503050406030204" pitchFamily="18" charset="0"/>
              </a:rPr>
              <a:t>«</a:t>
            </a:r>
            <a:r>
              <a:rPr lang="en-US" sz="2400" i="1" dirty="0">
                <a:latin typeface="Cambria Math" panose="02040503050406030204" pitchFamily="18" charset="0"/>
                <a:ea typeface="Cambria Math" panose="02040503050406030204" pitchFamily="18" charset="0"/>
              </a:rPr>
              <a:t>The Making of Homer in the sixth Century B.C</a:t>
            </a:r>
            <a:r>
              <a:rPr lang="en-US" sz="2400" dirty="0">
                <a:latin typeface="Cambria Math" panose="02040503050406030204" pitchFamily="18" charset="0"/>
                <a:ea typeface="Cambria Math" panose="02040503050406030204" pitchFamily="18" charset="0"/>
              </a:rPr>
              <a:t>.</a:t>
            </a:r>
            <a:r>
              <a:rPr lang="el-GR" sz="2400" dirty="0">
                <a:latin typeface="Cambria Math" panose="02040503050406030204" pitchFamily="18" charset="0"/>
                <a:ea typeface="Cambria Math" panose="02040503050406030204" pitchFamily="18" charset="0"/>
              </a:rPr>
              <a:t>» η παγίωση των ομηρικών επών οφείλεται σε έναν ακόμα παράγοντα: τη Στησιχόρεια παράδοση.</a:t>
            </a:r>
          </a:p>
          <a:p>
            <a:pPr marL="0" indent="0" algn="just">
              <a:buNone/>
            </a:pPr>
            <a:r>
              <a:rPr lang="el-GR" sz="2400" dirty="0">
                <a:latin typeface="Cambria Math" panose="02040503050406030204" pitchFamily="18" charset="0"/>
                <a:ea typeface="Cambria Math" panose="02040503050406030204" pitchFamily="18" charset="0"/>
              </a:rPr>
              <a:t>Ο </a:t>
            </a:r>
            <a:r>
              <a:rPr lang="en-US" sz="2400" b="1" dirty="0">
                <a:latin typeface="Cambria Math" panose="02040503050406030204" pitchFamily="18" charset="0"/>
                <a:ea typeface="Cambria Math" panose="02040503050406030204" pitchFamily="18" charset="0"/>
              </a:rPr>
              <a:t>Burget </a:t>
            </a:r>
            <a:r>
              <a:rPr lang="el-GR" sz="2400" dirty="0">
                <a:latin typeface="Cambria Math" panose="02040503050406030204" pitchFamily="18" charset="0"/>
                <a:ea typeface="Cambria Math" panose="02040503050406030204" pitchFamily="18" charset="0"/>
              </a:rPr>
              <a:t>διαχωρίζει την επική παράδοση από τη χορική (Στησίχορος). Υποστηρίζει πως η Στησιχόρεια παράδοση θα έπρεπε να εξαρτάται από ένα σταθερό κείμενο και αυτή η σταθερή παράδοση ήταν εκείνη που απείλησε να υποβαθμίσει τα ομηρικά έπη. Οι υποστηρικτές των ομηρικών επών αντέδρασαν στη σταθερότητα της Στησιχόρειας παράδοσης είτε καταγράφοντας τις δικές τους αφηγήσεις είτε εισάγοντας λιγότερες καινοτομίες. Η παγίωση των ομηρικών κειμένων απέδωσε και κυριάρχησε πάνω στις χορικές αφηγήσεις του Στησιχόρου.</a:t>
            </a:r>
          </a:p>
          <a:p>
            <a:pPr marL="0" indent="0" algn="just">
              <a:buNone/>
            </a:pPr>
            <a:r>
              <a:rPr lang="el-GR" sz="2400" dirty="0">
                <a:latin typeface="Cambria Math" panose="02040503050406030204" pitchFamily="18" charset="0"/>
                <a:ea typeface="Cambria Math" panose="02040503050406030204" pitchFamily="18" charset="0"/>
              </a:rPr>
              <a:t>Η Στησιχόρεια παράδοση όντας αντιμέτωπη με τη συνεχώς αυξανόμενη ηγεμονία των ομηρικών επών μεταλλάσσεται σε άλλες μορφές και καταλήγει στην τραγωδία.</a:t>
            </a:r>
          </a:p>
          <a:p>
            <a:endParaRPr lang="en-US" dirty="0"/>
          </a:p>
        </p:txBody>
      </p:sp>
    </p:spTree>
    <p:extLst>
      <p:ext uri="{BB962C8B-B14F-4D97-AF65-F5344CB8AC3E}">
        <p14:creationId xmlns:p14="http://schemas.microsoft.com/office/powerpoint/2010/main" val="319880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C07FAB1-A934-41D8-B0AD-4FA7CFBAC429}"/>
              </a:ext>
            </a:extLst>
          </p:cNvPr>
          <p:cNvSpPr>
            <a:spLocks noGrp="1"/>
          </p:cNvSpPr>
          <p:nvPr>
            <p:ph idx="1"/>
          </p:nvPr>
        </p:nvSpPr>
        <p:spPr>
          <a:xfrm>
            <a:off x="0" y="1709530"/>
            <a:ext cx="12192000" cy="5148470"/>
          </a:xfrm>
        </p:spPr>
        <p:txBody>
          <a:bodyPr>
            <a:normAutofit/>
          </a:bodyPr>
          <a:lstStyle/>
          <a:p>
            <a:pPr>
              <a:buFont typeface="Wingdings" panose="05000000000000000000" pitchFamily="2" charset="2"/>
              <a:buChar char="Ø"/>
            </a:pPr>
            <a:r>
              <a:rPr lang="en-US" dirty="0"/>
              <a:t> </a:t>
            </a:r>
            <a:r>
              <a:rPr lang="en-US" sz="2400" b="1" dirty="0">
                <a:latin typeface="Cambria Math" panose="02040503050406030204" pitchFamily="18" charset="0"/>
                <a:ea typeface="Cambria Math" panose="02040503050406030204" pitchFamily="18" charset="0"/>
              </a:rPr>
              <a:t>Milman Parry- Albert Lord</a:t>
            </a:r>
            <a:r>
              <a:rPr lang="el-GR" sz="2400" dirty="0">
                <a:latin typeface="Cambria Math" panose="02040503050406030204" pitchFamily="18" charset="0"/>
                <a:ea typeface="Cambria Math" panose="02040503050406030204" pitchFamily="18" charset="0"/>
              </a:rPr>
              <a:t>: η προφορική επική παράδοση διαμόρφωσε ένα ευρύ, αλληλένδετο, ποικίλο ιστό θρυλικών και μυθικών αφηγήσεων που συνέθεταν το σώμα του Επικού Κύκλου, ο οποίος περιλαμβάνει τις ιστορίες του Αχιλλέα και του Οδυσσέα που έγιναν τελικά η </a:t>
            </a:r>
            <a:r>
              <a:rPr lang="el-GR" sz="2400" i="1" dirty="0">
                <a:latin typeface="Cambria Math" panose="02040503050406030204" pitchFamily="18" charset="0"/>
                <a:ea typeface="Cambria Math" panose="02040503050406030204" pitchFamily="18" charset="0"/>
              </a:rPr>
              <a:t>Ιλιάδα </a:t>
            </a:r>
            <a:r>
              <a:rPr lang="el-GR" sz="2400" dirty="0">
                <a:latin typeface="Cambria Math" panose="02040503050406030204" pitchFamily="18" charset="0"/>
                <a:ea typeface="Cambria Math" panose="02040503050406030204" pitchFamily="18" charset="0"/>
              </a:rPr>
              <a:t>και η </a:t>
            </a:r>
            <a:r>
              <a:rPr lang="el-GR" sz="2400" i="1" dirty="0">
                <a:latin typeface="Cambria Math" panose="02040503050406030204" pitchFamily="18" charset="0"/>
                <a:ea typeface="Cambria Math" panose="02040503050406030204" pitchFamily="18" charset="0"/>
              </a:rPr>
              <a:t>Οδύσσεια.</a:t>
            </a:r>
            <a:endParaRPr lang="en-US" dirty="0"/>
          </a:p>
          <a:p>
            <a:pPr>
              <a:buFont typeface="Wingdings" panose="05000000000000000000" pitchFamily="2" charset="2"/>
              <a:buChar char="Ø"/>
            </a:pPr>
            <a:r>
              <a:rPr lang="en-US" dirty="0"/>
              <a:t> </a:t>
            </a:r>
            <a:r>
              <a:rPr lang="el-GR" sz="2400" dirty="0">
                <a:latin typeface="Cambria Math" panose="02040503050406030204" pitchFamily="18" charset="0"/>
                <a:ea typeface="Cambria Math" panose="02040503050406030204" pitchFamily="18" charset="0"/>
              </a:rPr>
              <a:t>Χαρακτηριστικά προφορικής παράδοσης: ρευστότητα, έλλειψη ορίων(αυστηρής δομής), έμφυτη ικανότητα του κάθε ραψωδού ανάλογα με το ακροατήριο και τις συνθήκες να προσαρμόζει την απαγγελία του.</a:t>
            </a:r>
            <a:endParaRPr lang="en-US" sz="24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r>
              <a:rPr lang="en-US" sz="2400" dirty="0">
                <a:latin typeface="Cambria Math" panose="02040503050406030204" pitchFamily="18" charset="0"/>
                <a:ea typeface="Cambria Math" panose="02040503050406030204" pitchFamily="18" charset="0"/>
              </a:rPr>
              <a:t> </a:t>
            </a:r>
            <a:r>
              <a:rPr lang="el-GR" sz="2400" dirty="0">
                <a:latin typeface="Cambria Math" panose="02040503050406030204" pitchFamily="18" charset="0"/>
                <a:ea typeface="Cambria Math" panose="02040503050406030204" pitchFamily="18" charset="0"/>
              </a:rPr>
              <a:t>Απουσιάζουν: η έννοια του προλόγου και του επιλόγου, η συγγραφική ταυτότητα, ο έλεγχος και η αποκλειστικότητα της αφήγησης          στοιχεία οικεία για τους σύγχρονους αναγνώστες.</a:t>
            </a:r>
          </a:p>
          <a:p>
            <a:pPr>
              <a:buFont typeface="Wingdings" panose="05000000000000000000" pitchFamily="2" charset="2"/>
              <a:buChar char="Ø"/>
            </a:pPr>
            <a:endParaRPr lang="en-US" sz="2400" dirty="0"/>
          </a:p>
        </p:txBody>
      </p:sp>
      <p:sp>
        <p:nvSpPr>
          <p:cNvPr id="4" name="Βέλος: Δεξιό 3">
            <a:extLst>
              <a:ext uri="{FF2B5EF4-FFF2-40B4-BE49-F238E27FC236}">
                <a16:creationId xmlns:a16="http://schemas.microsoft.com/office/drawing/2014/main" xmlns="" id="{54931F2C-B10E-4E86-B356-D761B9785A21}"/>
              </a:ext>
            </a:extLst>
          </p:cNvPr>
          <p:cNvSpPr/>
          <p:nvPr/>
        </p:nvSpPr>
        <p:spPr>
          <a:xfrm>
            <a:off x="6586332" y="5645426"/>
            <a:ext cx="477078" cy="291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226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34C6707-694B-46E7-B1F6-B1D8D6A38DA4}"/>
              </a:ext>
            </a:extLst>
          </p:cNvPr>
          <p:cNvSpPr>
            <a:spLocks noGrp="1"/>
          </p:cNvSpPr>
          <p:nvPr>
            <p:ph idx="1"/>
          </p:nvPr>
        </p:nvSpPr>
        <p:spPr>
          <a:xfrm>
            <a:off x="0" y="1497496"/>
            <a:ext cx="12192000" cy="5360504"/>
          </a:xfrm>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 </a:t>
            </a:r>
            <a:r>
              <a:rPr lang="el-GR" sz="2400" dirty="0">
                <a:latin typeface="Cambria Math" panose="02040503050406030204" pitchFamily="18" charset="0"/>
                <a:ea typeface="Cambria Math" panose="02040503050406030204" pitchFamily="18" charset="0"/>
              </a:rPr>
              <a:t>Επικός Κύκλος: ρευστή αφήγηση, σε αντίθεση με την </a:t>
            </a:r>
            <a:r>
              <a:rPr lang="el-GR" sz="2400" i="1" dirty="0">
                <a:latin typeface="Cambria Math" panose="02040503050406030204" pitchFamily="18" charset="0"/>
                <a:ea typeface="Cambria Math" panose="02040503050406030204" pitchFamily="18" charset="0"/>
              </a:rPr>
              <a:t>Ιλιάδα</a:t>
            </a:r>
            <a:r>
              <a:rPr lang="el-GR" sz="2400" dirty="0">
                <a:latin typeface="Cambria Math" panose="02040503050406030204" pitchFamily="18" charset="0"/>
                <a:ea typeface="Cambria Math" panose="02040503050406030204" pitchFamily="18" charset="0"/>
              </a:rPr>
              <a:t> και την </a:t>
            </a:r>
            <a:r>
              <a:rPr lang="el-GR" sz="2400" i="1" dirty="0">
                <a:latin typeface="Cambria Math" panose="02040503050406030204" pitchFamily="18" charset="0"/>
                <a:ea typeface="Cambria Math" panose="02040503050406030204" pitchFamily="18" charset="0"/>
              </a:rPr>
              <a:t>Οδύσσεια</a:t>
            </a:r>
            <a:r>
              <a:rPr lang="el-GR" sz="2400" dirty="0">
                <a:latin typeface="Cambria Math" panose="02040503050406030204" pitchFamily="18" charset="0"/>
                <a:ea typeface="Cambria Math" panose="02040503050406030204" pitchFamily="18" charset="0"/>
              </a:rPr>
              <a:t> που σε κάποια απροσδιόριστη χρονική στιγμή παγιώθηκαν, απέκτησαν σταθερή μορφή και ξεχώρισαν για τη χάρη της αφήγησής τους.</a:t>
            </a:r>
            <a:endParaRPr lang="en-US" sz="2400" dirty="0">
              <a:latin typeface="Cambria Math" panose="02040503050406030204" pitchFamily="18" charset="0"/>
              <a:ea typeface="Cambria Math" panose="02040503050406030204" pitchFamily="18" charset="0"/>
            </a:endParaRPr>
          </a:p>
          <a:p>
            <a:pPr marL="0" indent="0">
              <a:buNone/>
            </a:pPr>
            <a:endParaRPr lang="en-US" sz="24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r>
              <a:rPr lang="en-US" sz="2400" dirty="0">
                <a:latin typeface="Cambria Math" panose="02040503050406030204" pitchFamily="18" charset="0"/>
                <a:ea typeface="Cambria Math" panose="02040503050406030204" pitchFamily="18" charset="0"/>
              </a:rPr>
              <a:t> </a:t>
            </a:r>
            <a:r>
              <a:rPr lang="el-GR" sz="2400" dirty="0">
                <a:latin typeface="Cambria Math" panose="02040503050406030204" pitchFamily="18" charset="0"/>
                <a:ea typeface="Cambria Math" panose="02040503050406030204" pitchFamily="18" charset="0"/>
              </a:rPr>
              <a:t>Η παγίωση των ομηρικών επών ήταν άμεση ή εξελίχθηκε στο πέρας του χρόνου; </a:t>
            </a:r>
            <a:endParaRPr lang="en-US" sz="24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endParaRPr lang="en-US" sz="24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r>
              <a:rPr lang="en-US" sz="2400" dirty="0">
                <a:latin typeface="Cambria Math" panose="02040503050406030204" pitchFamily="18" charset="0"/>
                <a:ea typeface="Cambria Math" panose="02040503050406030204" pitchFamily="18" charset="0"/>
              </a:rPr>
              <a:t> </a:t>
            </a:r>
            <a:r>
              <a:rPr lang="el-GR" sz="2400" dirty="0">
                <a:latin typeface="Cambria Math" panose="02040503050406030204" pitchFamily="18" charset="0"/>
                <a:ea typeface="Cambria Math" panose="02040503050406030204" pitchFamily="18" charset="0"/>
              </a:rPr>
              <a:t>Τα υπόλοιπα ποιήματα του Επικού Κύκλου απέκτησαν δευτερεύοντα ρόλο σε σύγκριση με την </a:t>
            </a:r>
            <a:r>
              <a:rPr lang="el-GR" sz="2400" i="1" dirty="0">
                <a:latin typeface="Cambria Math" panose="02040503050406030204" pitchFamily="18" charset="0"/>
                <a:ea typeface="Cambria Math" panose="02040503050406030204" pitchFamily="18" charset="0"/>
              </a:rPr>
              <a:t>Ιλιάδα </a:t>
            </a:r>
            <a:r>
              <a:rPr lang="el-GR" sz="2400" dirty="0">
                <a:latin typeface="Cambria Math" panose="02040503050406030204" pitchFamily="18" charset="0"/>
                <a:ea typeface="Cambria Math" panose="02040503050406030204" pitchFamily="18" charset="0"/>
              </a:rPr>
              <a:t>και την </a:t>
            </a:r>
            <a:r>
              <a:rPr lang="el-GR" sz="2400" i="1" dirty="0">
                <a:latin typeface="Cambria Math" panose="02040503050406030204" pitchFamily="18" charset="0"/>
                <a:ea typeface="Cambria Math" panose="02040503050406030204" pitchFamily="18" charset="0"/>
              </a:rPr>
              <a:t>Οδύσσεια</a:t>
            </a:r>
            <a:r>
              <a:rPr lang="el-GR" sz="2400" dirty="0">
                <a:latin typeface="Cambria Math" panose="02040503050406030204" pitchFamily="18" charset="0"/>
                <a:ea typeface="Cambria Math" panose="02040503050406030204" pitchFamily="18" charset="0"/>
              </a:rPr>
              <a:t> και σε αυτό οφείλεται η ελλιπής και αποσπασματική μορφή τους.</a:t>
            </a:r>
            <a:endParaRPr lang="en-US" sz="24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endParaRPr lang="en-US" sz="2400" dirty="0">
              <a:latin typeface="Cambria Math" panose="02040503050406030204" pitchFamily="18" charset="0"/>
              <a:ea typeface="Cambria Math" panose="02040503050406030204" pitchFamily="18" charset="0"/>
            </a:endParaRPr>
          </a:p>
          <a:p>
            <a:pPr marL="0" indent="0">
              <a:buNone/>
            </a:pPr>
            <a:endParaRPr lang="el-GR" sz="24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endParaRPr lang="el-GR" sz="24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2322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C79B7059-6046-47A2-9D46-EC0E4907ACDD}"/>
              </a:ext>
            </a:extLst>
          </p:cNvPr>
          <p:cNvSpPr>
            <a:spLocks noGrp="1"/>
          </p:cNvSpPr>
          <p:nvPr>
            <p:ph idx="1"/>
          </p:nvPr>
        </p:nvSpPr>
        <p:spPr>
          <a:xfrm>
            <a:off x="0" y="1524000"/>
            <a:ext cx="12192000" cy="5334000"/>
          </a:xfrm>
        </p:spPr>
        <p:txBody>
          <a:bodyPr/>
          <a:lstStyle/>
          <a:p>
            <a:endParaRPr lang="en-US" dirty="0"/>
          </a:p>
          <a:p>
            <a:endParaRPr lang="en-US" dirty="0"/>
          </a:p>
          <a:p>
            <a:pPr algn="just">
              <a:buFont typeface="Wingdings" panose="05000000000000000000" pitchFamily="2" charset="2"/>
              <a:buChar char="Ø"/>
            </a:pPr>
            <a:r>
              <a:rPr lang="el-GR" sz="2400" dirty="0">
                <a:latin typeface="Cambria Math" panose="02040503050406030204" pitchFamily="18" charset="0"/>
                <a:ea typeface="Cambria Math" panose="02040503050406030204" pitchFamily="18" charset="0"/>
              </a:rPr>
              <a:t>Σκοπός έρευνας </a:t>
            </a:r>
            <a:r>
              <a:rPr lang="en-US" sz="2400" b="1" dirty="0">
                <a:latin typeface="Cambria Math" panose="02040503050406030204" pitchFamily="18" charset="0"/>
                <a:ea typeface="Cambria Math" panose="02040503050406030204" pitchFamily="18" charset="0"/>
              </a:rPr>
              <a:t>Holmberg</a:t>
            </a:r>
            <a:r>
              <a:rPr lang="el-GR" sz="2400" dirty="0">
                <a:latin typeface="Cambria Math" panose="02040503050406030204" pitchFamily="18" charset="0"/>
                <a:ea typeface="Cambria Math" panose="02040503050406030204" pitchFamily="18" charset="0"/>
              </a:rPr>
              <a:t>: να εξετάσει πως η προφορική παράδοση επηρέασε τον Επικό Κύκλο εστιάζοντας στα υπόλοιπα ποιήματα του επικού κύκλου πλην </a:t>
            </a:r>
            <a:r>
              <a:rPr lang="el-GR" sz="2400" i="1" dirty="0">
                <a:latin typeface="Cambria Math" panose="02040503050406030204" pitchFamily="18" charset="0"/>
                <a:ea typeface="Cambria Math" panose="02040503050406030204" pitchFamily="18" charset="0"/>
              </a:rPr>
              <a:t>Ιλιάδας</a:t>
            </a:r>
            <a:r>
              <a:rPr lang="el-GR" sz="2400" dirty="0">
                <a:latin typeface="Cambria Math" panose="02040503050406030204" pitchFamily="18" charset="0"/>
                <a:ea typeface="Cambria Math" panose="02040503050406030204" pitchFamily="18" charset="0"/>
              </a:rPr>
              <a:t> και </a:t>
            </a:r>
            <a:r>
              <a:rPr lang="el-GR" sz="2400" i="1" dirty="0">
                <a:latin typeface="Cambria Math" panose="02040503050406030204" pitchFamily="18" charset="0"/>
                <a:ea typeface="Cambria Math" panose="02040503050406030204" pitchFamily="18" charset="0"/>
              </a:rPr>
              <a:t>Οδύσσειας</a:t>
            </a:r>
            <a:r>
              <a:rPr lang="el-GR" sz="2400" dirty="0">
                <a:latin typeface="Cambria Math" panose="02040503050406030204" pitchFamily="18" charset="0"/>
                <a:ea typeface="Cambria Math" panose="02040503050406030204" pitchFamily="18" charset="0"/>
              </a:rPr>
              <a:t>.</a:t>
            </a:r>
          </a:p>
          <a:p>
            <a:pPr>
              <a:buFont typeface="Wingdings" panose="05000000000000000000" pitchFamily="2" charset="2"/>
              <a:buChar char="Ø"/>
            </a:pPr>
            <a:r>
              <a:rPr lang="en-US" sz="2400" dirty="0"/>
              <a:t> </a:t>
            </a:r>
            <a:r>
              <a:rPr lang="el-GR" sz="2400" dirty="0">
                <a:latin typeface="Cambria Math" panose="02040503050406030204" pitchFamily="18" charset="0"/>
                <a:ea typeface="Cambria Math" panose="02040503050406030204" pitchFamily="18" charset="0"/>
              </a:rPr>
              <a:t>Θέτει Ερωτήματα: Τι συνέβη στον Επικό Κύκλο; Τι σχέση είχε αυτός με τα χαρισματικά έπη και τι σημασία είχε αυτή η σχέση για την μεταγενέστερη λογοτεχνία;</a:t>
            </a:r>
            <a:endParaRPr lang="en-US" sz="2400" dirty="0"/>
          </a:p>
        </p:txBody>
      </p:sp>
    </p:spTree>
    <p:extLst>
      <p:ext uri="{BB962C8B-B14F-4D97-AF65-F5344CB8AC3E}">
        <p14:creationId xmlns:p14="http://schemas.microsoft.com/office/powerpoint/2010/main" val="177157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4661C7E-42FA-49D6-89DE-305B8EA709F4}"/>
              </a:ext>
            </a:extLst>
          </p:cNvPr>
          <p:cNvSpPr>
            <a:spLocks noGrp="1"/>
          </p:cNvSpPr>
          <p:nvPr>
            <p:ph idx="1"/>
          </p:nvPr>
        </p:nvSpPr>
        <p:spPr>
          <a:xfrm>
            <a:off x="0" y="1550504"/>
            <a:ext cx="12192000" cy="5307496"/>
          </a:xfrm>
        </p:spPr>
        <p:txBody>
          <a:bodyPr/>
          <a:lstStyle/>
          <a:p>
            <a:endParaRPr lang="en-US" dirty="0"/>
          </a:p>
          <a:p>
            <a:pPr>
              <a:buFont typeface="Wingdings" panose="05000000000000000000" pitchFamily="2" charset="2"/>
              <a:buChar char="Ø"/>
            </a:pPr>
            <a:r>
              <a:rPr lang="en-US" dirty="0"/>
              <a:t> </a:t>
            </a:r>
            <a:r>
              <a:rPr lang="el-GR" sz="2400" dirty="0">
                <a:latin typeface="Cambria Math" panose="02040503050406030204" pitchFamily="18" charset="0"/>
                <a:ea typeface="Cambria Math" panose="02040503050406030204" pitchFamily="18" charset="0"/>
              </a:rPr>
              <a:t>Κύκλια Έπη         η έλλειψη υλικού και η αποσπασματικότητα τους επιβεβαιώνει ενδεχομένως την αδιαφορία που γνώρισε στην αρχαιότητα.</a:t>
            </a:r>
            <a:endParaRPr lang="en-US" sz="2400" dirty="0">
              <a:latin typeface="Cambria Math" panose="02040503050406030204" pitchFamily="18" charset="0"/>
              <a:ea typeface="Cambria Math" panose="02040503050406030204" pitchFamily="18" charset="0"/>
            </a:endParaRPr>
          </a:p>
          <a:p>
            <a:pPr marL="0" indent="0">
              <a:buNone/>
            </a:pPr>
            <a:endParaRPr lang="en-US" sz="24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r>
              <a:rPr lang="en-US" sz="2400" dirty="0">
                <a:latin typeface="Cambria Math" panose="02040503050406030204" pitchFamily="18" charset="0"/>
                <a:ea typeface="Cambria Math" panose="02040503050406030204" pitchFamily="18" charset="0"/>
              </a:rPr>
              <a:t> </a:t>
            </a:r>
            <a:r>
              <a:rPr lang="el-GR" sz="2400" dirty="0">
                <a:latin typeface="Cambria Math" panose="02040503050406030204" pitchFamily="18" charset="0"/>
                <a:ea typeface="Cambria Math" panose="02040503050406030204" pitchFamily="18" charset="0"/>
              </a:rPr>
              <a:t>Πηγές: αποσπασματικές αναφορές, σχόλια σε αρχαία χειρόγραφα, αρχαίοι συγγραφείς     Αθήναιος, Πλούταρχος, Παυσανίας.</a:t>
            </a:r>
            <a:endParaRPr lang="en-US" sz="24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endParaRPr lang="en-US" sz="24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r>
              <a:rPr lang="en-US" sz="2400" dirty="0">
                <a:latin typeface="Cambria Math" panose="02040503050406030204" pitchFamily="18" charset="0"/>
                <a:ea typeface="Cambria Math" panose="02040503050406030204" pitchFamily="18" charset="0"/>
              </a:rPr>
              <a:t> </a:t>
            </a:r>
            <a:r>
              <a:rPr lang="el-GR" sz="2400" dirty="0">
                <a:latin typeface="Cambria Math" panose="02040503050406030204" pitchFamily="18" charset="0"/>
                <a:ea typeface="Cambria Math" panose="02040503050406030204" pitchFamily="18" charset="0"/>
              </a:rPr>
              <a:t>Βασική πηγή που διασώζει τον Επικό Κύκλο είναι </a:t>
            </a:r>
            <a:r>
              <a:rPr lang="el-GR" sz="2400" i="1" dirty="0">
                <a:latin typeface="Cambria Math" panose="02040503050406030204" pitchFamily="18" charset="0"/>
                <a:ea typeface="Cambria Math" panose="02040503050406030204" pitchFamily="18" charset="0"/>
              </a:rPr>
              <a:t>η Χρηστομάθεια </a:t>
            </a:r>
            <a:r>
              <a:rPr lang="el-GR" sz="2400" dirty="0">
                <a:latin typeface="Cambria Math" panose="02040503050406030204" pitchFamily="18" charset="0"/>
                <a:ea typeface="Cambria Math" panose="02040503050406030204" pitchFamily="18" charset="0"/>
              </a:rPr>
              <a:t>του Πρόκλου      πρόβλημα ταυτότητας, χρονολόγησης καθώς και αν οι πηγές που χρησιμοποίησε ήταν αξιόπιστες.</a:t>
            </a:r>
          </a:p>
          <a:p>
            <a:pPr>
              <a:buFont typeface="Wingdings" panose="05000000000000000000" pitchFamily="2" charset="2"/>
              <a:buChar char="Ø"/>
            </a:pPr>
            <a:endParaRPr lang="el-GR" sz="24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endParaRPr lang="en-US" dirty="0"/>
          </a:p>
        </p:txBody>
      </p:sp>
      <p:sp>
        <p:nvSpPr>
          <p:cNvPr id="4" name="Βέλος: Δεξιό 3">
            <a:extLst>
              <a:ext uri="{FF2B5EF4-FFF2-40B4-BE49-F238E27FC236}">
                <a16:creationId xmlns:a16="http://schemas.microsoft.com/office/drawing/2014/main" xmlns="" id="{0394C00B-AECB-4577-87D4-4291C2CDAC40}"/>
              </a:ext>
            </a:extLst>
          </p:cNvPr>
          <p:cNvSpPr/>
          <p:nvPr/>
        </p:nvSpPr>
        <p:spPr>
          <a:xfrm>
            <a:off x="2014332" y="2199861"/>
            <a:ext cx="477078" cy="291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Βέλος: Δεξιό 4">
            <a:extLst>
              <a:ext uri="{FF2B5EF4-FFF2-40B4-BE49-F238E27FC236}">
                <a16:creationId xmlns:a16="http://schemas.microsoft.com/office/drawing/2014/main" xmlns="" id="{6FCA1F3E-8BA6-468F-BA30-3B82068A3016}"/>
              </a:ext>
            </a:extLst>
          </p:cNvPr>
          <p:cNvSpPr/>
          <p:nvPr/>
        </p:nvSpPr>
        <p:spPr>
          <a:xfrm>
            <a:off x="10913167" y="5307496"/>
            <a:ext cx="477078" cy="291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8291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2FF3FB9-0149-40A3-86B7-0FF1FC5029E0}"/>
              </a:ext>
            </a:extLst>
          </p:cNvPr>
          <p:cNvSpPr>
            <a:spLocks noGrp="1"/>
          </p:cNvSpPr>
          <p:nvPr>
            <p:ph idx="1"/>
          </p:nvPr>
        </p:nvSpPr>
        <p:spPr>
          <a:xfrm>
            <a:off x="0" y="1550504"/>
            <a:ext cx="12192000" cy="5307496"/>
          </a:xfrm>
        </p:spPr>
        <p:txBody>
          <a:bodyPr>
            <a:normAutofit lnSpcReduction="10000"/>
          </a:bodyPr>
          <a:lstStyle/>
          <a:p>
            <a:pPr>
              <a:buFont typeface="Wingdings" panose="05000000000000000000" pitchFamily="2" charset="2"/>
              <a:buChar char="Ø"/>
            </a:pPr>
            <a:r>
              <a:rPr lang="en-US" sz="2400" dirty="0"/>
              <a:t> </a:t>
            </a:r>
            <a:r>
              <a:rPr lang="el-GR" sz="2400" dirty="0">
                <a:latin typeface="Cambria Math" panose="02040503050406030204" pitchFamily="18" charset="0"/>
                <a:ea typeface="Cambria Math" panose="02040503050406030204" pitchFamily="18" charset="0"/>
              </a:rPr>
              <a:t>Πρόκλος     αβέβαιη ταυτότητα     είτε γραμματικός της εποχής των Αντωνίνων, είτε νεοπλατωνιστής που πέθανε το 485 μ.Χ. </a:t>
            </a:r>
          </a:p>
          <a:p>
            <a:pPr>
              <a:buFont typeface="Wingdings" panose="05000000000000000000" pitchFamily="2" charset="2"/>
              <a:buChar char="Ø"/>
            </a:pPr>
            <a:r>
              <a:rPr lang="en-US" sz="2400" dirty="0"/>
              <a:t> </a:t>
            </a:r>
            <a:r>
              <a:rPr lang="el-GR" sz="2400" dirty="0">
                <a:latin typeface="Cambria Math" panose="02040503050406030204" pitchFamily="18" charset="0"/>
                <a:ea typeface="Cambria Math" panose="02040503050406030204" pitchFamily="18" charset="0"/>
              </a:rPr>
              <a:t>Φώτιος: υποστήριξε ότι ο Πρόκλος είχε πρόσβαση στα αυθεντικά κείμενα, καθώς ο ίδιος ο Πρόκλος αναφέρει πως μια μερίδα ανθρώπων ενδιαφέρθηκε ιδιαίτερα για τα Κύκλια Έπη.</a:t>
            </a:r>
          </a:p>
          <a:p>
            <a:pPr>
              <a:buFont typeface="Wingdings" panose="05000000000000000000" pitchFamily="2" charset="2"/>
              <a:buChar char="Ø"/>
            </a:pPr>
            <a:r>
              <a:rPr lang="en-US" sz="2400" dirty="0"/>
              <a:t> </a:t>
            </a:r>
            <a:r>
              <a:rPr lang="en-US" sz="2400" b="1" dirty="0">
                <a:latin typeface="Cambria Math" panose="02040503050406030204" pitchFamily="18" charset="0"/>
                <a:ea typeface="Cambria Math" panose="02040503050406030204" pitchFamily="18" charset="0"/>
              </a:rPr>
              <a:t>Severyns</a:t>
            </a:r>
            <a:r>
              <a:rPr lang="el-GR" sz="2400" dirty="0">
                <a:latin typeface="Cambria Math" panose="02040503050406030204" pitchFamily="18" charset="0"/>
                <a:ea typeface="Cambria Math" panose="02040503050406030204" pitchFamily="18" charset="0"/>
              </a:rPr>
              <a:t>: ο Πρόκλος μάλλον έζησε το 2</a:t>
            </a:r>
            <a:r>
              <a:rPr lang="el-GR" sz="2400" baseline="30000" dirty="0">
                <a:latin typeface="Cambria Math" panose="02040503050406030204" pitchFamily="18" charset="0"/>
                <a:ea typeface="Cambria Math" panose="02040503050406030204" pitchFamily="18" charset="0"/>
              </a:rPr>
              <a:t>ο</a:t>
            </a:r>
            <a:r>
              <a:rPr lang="el-GR" sz="2400" dirty="0">
                <a:latin typeface="Cambria Math" panose="02040503050406030204" pitchFamily="18" charset="0"/>
                <a:ea typeface="Cambria Math" panose="02040503050406030204" pitchFamily="18" charset="0"/>
              </a:rPr>
              <a:t> αιώνα μ.Χ.</a:t>
            </a:r>
          </a:p>
          <a:p>
            <a:pPr>
              <a:buFont typeface="Wingdings" panose="05000000000000000000" pitchFamily="2" charset="2"/>
              <a:buChar char="Ø"/>
            </a:pPr>
            <a:r>
              <a:rPr lang="en-US" sz="2400" dirty="0"/>
              <a:t> </a:t>
            </a:r>
            <a:r>
              <a:rPr lang="en-US" sz="2400" b="1" dirty="0">
                <a:latin typeface="Cambria Math" panose="02040503050406030204" pitchFamily="18" charset="0"/>
                <a:ea typeface="Cambria Math" panose="02040503050406030204" pitchFamily="18" charset="0"/>
              </a:rPr>
              <a:t>Allen</a:t>
            </a:r>
            <a:r>
              <a:rPr lang="el-GR" sz="2400" dirty="0">
                <a:latin typeface="Cambria Math" panose="02040503050406030204" pitchFamily="18" charset="0"/>
                <a:ea typeface="Cambria Math" panose="02040503050406030204" pitchFamily="18" charset="0"/>
              </a:rPr>
              <a:t>: ο Πρόκλος έζησε μάλλον τον 5</a:t>
            </a:r>
            <a:r>
              <a:rPr lang="el-GR" sz="2400" baseline="30000" dirty="0">
                <a:latin typeface="Cambria Math" panose="02040503050406030204" pitchFamily="18" charset="0"/>
                <a:ea typeface="Cambria Math" panose="02040503050406030204" pitchFamily="18" charset="0"/>
              </a:rPr>
              <a:t>ο</a:t>
            </a:r>
            <a:r>
              <a:rPr lang="el-GR" sz="2400" dirty="0">
                <a:latin typeface="Cambria Math" panose="02040503050406030204" pitchFamily="18" charset="0"/>
                <a:ea typeface="Cambria Math" panose="02040503050406030204" pitchFamily="18" charset="0"/>
              </a:rPr>
              <a:t> αιώνα μ.Χ.</a:t>
            </a:r>
          </a:p>
          <a:p>
            <a:pPr marL="0" indent="0">
              <a:buNone/>
            </a:pPr>
            <a:r>
              <a:rPr lang="el-GR" sz="2400" dirty="0">
                <a:latin typeface="Cambria Math" panose="02040503050406030204" pitchFamily="18" charset="0"/>
                <a:ea typeface="Cambria Math" panose="02040503050406030204" pitchFamily="18" charset="0"/>
              </a:rPr>
              <a:t>Δεν είναι σημαντική η ταυτότητα και η χρονολόγηση του Πρόκλου αλλά κατά πόσο το έργο του αντιπροσωπεύει με ακρίβεια και προσοχή την ακολουθία των γεγονότων και των αφηγήσεων. Ωστόσο φαίνεται ότι υπάρχει αντιστοιχία ανάμεσα στα σωζόμενα αποσπάσματα και στη </a:t>
            </a:r>
            <a:r>
              <a:rPr lang="el-GR" sz="2400" i="1" dirty="0">
                <a:latin typeface="Cambria Math" panose="02040503050406030204" pitchFamily="18" charset="0"/>
                <a:ea typeface="Cambria Math" panose="02040503050406030204" pitchFamily="18" charset="0"/>
              </a:rPr>
              <a:t>Χρηστομάθεια</a:t>
            </a:r>
            <a:r>
              <a:rPr lang="el-GR" sz="2400" dirty="0">
                <a:latin typeface="Cambria Math" panose="02040503050406030204" pitchFamily="18" charset="0"/>
                <a:ea typeface="Cambria Math" panose="02040503050406030204" pitchFamily="18" charset="0"/>
              </a:rPr>
              <a:t> του Πρόκλου.</a:t>
            </a:r>
            <a:endParaRPr lang="en-US" sz="2400" dirty="0">
              <a:latin typeface="Cambria Math" panose="02040503050406030204" pitchFamily="18" charset="0"/>
              <a:ea typeface="Cambria Math" panose="02040503050406030204" pitchFamily="18" charset="0"/>
            </a:endParaRPr>
          </a:p>
          <a:p>
            <a:pPr marL="0" indent="0">
              <a:buNone/>
            </a:pPr>
            <a:endParaRPr lang="en-US" dirty="0"/>
          </a:p>
        </p:txBody>
      </p:sp>
      <p:sp>
        <p:nvSpPr>
          <p:cNvPr id="4" name="Βέλος: Δεξιό 3">
            <a:extLst>
              <a:ext uri="{FF2B5EF4-FFF2-40B4-BE49-F238E27FC236}">
                <a16:creationId xmlns:a16="http://schemas.microsoft.com/office/drawing/2014/main" xmlns="" id="{2D4C5AD9-59BB-4A0A-BA65-A3625D4B805C}"/>
              </a:ext>
            </a:extLst>
          </p:cNvPr>
          <p:cNvSpPr/>
          <p:nvPr/>
        </p:nvSpPr>
        <p:spPr>
          <a:xfrm>
            <a:off x="1603515" y="1762541"/>
            <a:ext cx="251790" cy="172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Βέλος: Δεξιό 4">
            <a:extLst>
              <a:ext uri="{FF2B5EF4-FFF2-40B4-BE49-F238E27FC236}">
                <a16:creationId xmlns:a16="http://schemas.microsoft.com/office/drawing/2014/main" xmlns="" id="{9767E9B6-52D0-4DBE-97A3-38341D179D08}"/>
              </a:ext>
            </a:extLst>
          </p:cNvPr>
          <p:cNvSpPr/>
          <p:nvPr/>
        </p:nvSpPr>
        <p:spPr>
          <a:xfrm>
            <a:off x="4479237" y="1762541"/>
            <a:ext cx="251790" cy="172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6923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2E00E88-3842-4804-AB31-FB5573ACAEEE}"/>
              </a:ext>
            </a:extLst>
          </p:cNvPr>
          <p:cNvSpPr>
            <a:spLocks noGrp="1"/>
          </p:cNvSpPr>
          <p:nvPr>
            <p:ph type="title"/>
          </p:nvPr>
        </p:nvSpPr>
        <p:spPr>
          <a:xfrm>
            <a:off x="1534696" y="804520"/>
            <a:ext cx="9520158" cy="825497"/>
          </a:xfrm>
        </p:spPr>
        <p:txBody>
          <a:bodyPr/>
          <a:lstStyle/>
          <a:p>
            <a:r>
              <a:rPr lang="el-GR" b="1" dirty="0">
                <a:solidFill>
                  <a:schemeClr val="accent3">
                    <a:lumMod val="50000"/>
                  </a:schemeClr>
                </a:solidFill>
              </a:rPr>
              <a:t> </a:t>
            </a:r>
            <a:r>
              <a:rPr lang="el-GR" b="1" dirty="0">
                <a:solidFill>
                  <a:schemeClr val="accent3">
                    <a:lumMod val="50000"/>
                  </a:schemeClr>
                </a:solidFill>
                <a:latin typeface="Cambria Math" panose="02040503050406030204" pitchFamily="18" charset="0"/>
                <a:ea typeface="Cambria Math" panose="02040503050406030204" pitchFamily="18" charset="0"/>
              </a:rPr>
              <a:t>Η πατρότητα των Κύκλιων Επών</a:t>
            </a:r>
            <a:endParaRPr lang="en-US" b="1" dirty="0">
              <a:solidFill>
                <a:schemeClr val="accent3">
                  <a:lumMod val="50000"/>
                </a:schemeClr>
              </a:solidFill>
            </a:endParaRPr>
          </a:p>
        </p:txBody>
      </p:sp>
      <p:sp>
        <p:nvSpPr>
          <p:cNvPr id="3" name="Θέση περιεχομένου 2">
            <a:extLst>
              <a:ext uri="{FF2B5EF4-FFF2-40B4-BE49-F238E27FC236}">
                <a16:creationId xmlns:a16="http://schemas.microsoft.com/office/drawing/2014/main" xmlns="" id="{E35D01B2-2C03-4ADA-A9AF-9AEAAF4854F9}"/>
              </a:ext>
            </a:extLst>
          </p:cNvPr>
          <p:cNvSpPr>
            <a:spLocks noGrp="1"/>
          </p:cNvSpPr>
          <p:nvPr>
            <p:ph idx="1"/>
          </p:nvPr>
        </p:nvSpPr>
        <p:spPr>
          <a:xfrm>
            <a:off x="0" y="1762540"/>
            <a:ext cx="12192000" cy="5095460"/>
          </a:xfrm>
        </p:spPr>
        <p:txBody>
          <a:bodyPr/>
          <a:lstStyle/>
          <a:p>
            <a:pPr>
              <a:buFont typeface="Wingdings" panose="05000000000000000000" pitchFamily="2" charset="2"/>
              <a:buChar char="Ø"/>
            </a:pPr>
            <a:endParaRPr lang="en-US" sz="2400" dirty="0"/>
          </a:p>
          <a:p>
            <a:pPr>
              <a:buFont typeface="Wingdings" panose="05000000000000000000" pitchFamily="2" charset="2"/>
              <a:buChar char="Ø"/>
            </a:pPr>
            <a:r>
              <a:rPr lang="en-US" sz="2400" dirty="0"/>
              <a:t> </a:t>
            </a:r>
            <a:r>
              <a:rPr lang="el-GR" sz="2400" dirty="0">
                <a:latin typeface="Cambria Math" panose="02040503050406030204" pitchFamily="18" charset="0"/>
                <a:ea typeface="Cambria Math" panose="02040503050406030204" pitchFamily="18" charset="0"/>
              </a:rPr>
              <a:t>Η πατρότητα των Κύκλιων Επών αν και αποδίδεται μερικές φορές  στον Όμηρο εν τούτοις στην </a:t>
            </a:r>
            <a:r>
              <a:rPr lang="el-GR" sz="2400" i="1" dirty="0">
                <a:latin typeface="Cambria Math" panose="02040503050406030204" pitchFamily="18" charset="0"/>
                <a:ea typeface="Cambria Math" panose="02040503050406030204" pitchFamily="18" charset="0"/>
              </a:rPr>
              <a:t>Χρηστομάθεια</a:t>
            </a:r>
            <a:r>
              <a:rPr lang="el-GR" sz="2400" dirty="0">
                <a:latin typeface="Cambria Math" panose="02040503050406030204" pitchFamily="18" charset="0"/>
                <a:ea typeface="Cambria Math" panose="02040503050406030204" pitchFamily="18" charset="0"/>
              </a:rPr>
              <a:t> αποδίδεται σε διαφορετικούς συγγραφείς, οι οποίοι συχνά συνδέονται με τον Όμηρο ως μαθητές του ή ως συνεχιστές της Ομηρικής παράδοσης</a:t>
            </a:r>
            <a:r>
              <a:rPr lang="en-US" sz="2400" dirty="0">
                <a:latin typeface="Cambria Math" panose="02040503050406030204" pitchFamily="18" charset="0"/>
                <a:ea typeface="Cambria Math" panose="02040503050406030204" pitchFamily="18" charset="0"/>
              </a:rPr>
              <a:t>.</a:t>
            </a:r>
          </a:p>
          <a:p>
            <a:pPr>
              <a:buFont typeface="Wingdings" panose="05000000000000000000" pitchFamily="2" charset="2"/>
              <a:buChar char="Ø"/>
            </a:pPr>
            <a:endParaRPr lang="en-US" sz="2400" dirty="0">
              <a:latin typeface="Cambria Math" panose="02040503050406030204" pitchFamily="18" charset="0"/>
              <a:ea typeface="Cambria Math" panose="02040503050406030204" pitchFamily="18" charset="0"/>
            </a:endParaRPr>
          </a:p>
          <a:p>
            <a:pPr>
              <a:buFont typeface="Wingdings" panose="05000000000000000000" pitchFamily="2" charset="2"/>
              <a:buChar char="Ø"/>
            </a:pPr>
            <a:r>
              <a:rPr lang="en-US" sz="2400" dirty="0">
                <a:latin typeface="Cambria Math" panose="02040503050406030204" pitchFamily="18" charset="0"/>
                <a:ea typeface="Cambria Math" panose="02040503050406030204" pitchFamily="18" charset="0"/>
              </a:rPr>
              <a:t> </a:t>
            </a:r>
            <a:r>
              <a:rPr lang="el-GR" sz="2400" dirty="0">
                <a:latin typeface="Cambria Math" panose="02040503050406030204" pitchFamily="18" charset="0"/>
                <a:ea typeface="Cambria Math" panose="02040503050406030204" pitchFamily="18" charset="0"/>
              </a:rPr>
              <a:t> Αυτές οι αφηγήσεις δημιουργήθηκαν έχοντας ως πρότυπο τα Ομηρικά έπη, επομένως μετά το 700 π.Χ. ή ίσως μετά το 536 π.Χ. (καταγραφή Ομηρικών επών με παρέμβαση του Πεισιστράτου).</a:t>
            </a:r>
            <a:endParaRPr lang="en-US" sz="2400" dirty="0">
              <a:latin typeface="Cambria Math" panose="02040503050406030204" pitchFamily="18" charset="0"/>
              <a:ea typeface="Cambria Math" panose="02040503050406030204" pitchFamily="18" charset="0"/>
            </a:endParaRPr>
          </a:p>
          <a:p>
            <a:pPr marL="0" indent="0">
              <a:buNone/>
            </a:pPr>
            <a:endParaRPr lang="en-US" dirty="0"/>
          </a:p>
        </p:txBody>
      </p:sp>
    </p:spTree>
    <p:extLst>
      <p:ext uri="{BB962C8B-B14F-4D97-AF65-F5344CB8AC3E}">
        <p14:creationId xmlns:p14="http://schemas.microsoft.com/office/powerpoint/2010/main" val="1022177913"/>
      </p:ext>
    </p:extLst>
  </p:cSld>
  <p:clrMapOvr>
    <a:masterClrMapping/>
  </p:clrMapOvr>
</p:sld>
</file>

<file path=ppt/theme/theme1.xml><?xml version="1.0" encoding="utf-8"?>
<a:theme xmlns:a="http://schemas.openxmlformats.org/drawingml/2006/main" name="Συλλογη">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otalTime>25</TotalTime>
  <Words>2886</Words>
  <Application>Microsoft Office PowerPoint</Application>
  <PresentationFormat>Προσαρμογή</PresentationFormat>
  <Paragraphs>140</Paragraphs>
  <Slides>33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Συλλογη</vt:lpstr>
      <vt:lpstr>Holmberg Ingrid: The creation of the  Ancient Greek Epic Cycle</vt:lpstr>
      <vt:lpstr>  Δημιουργία του αρχαίου επικού κύκλου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Η πατρότητα των Κύκλιων Επών</vt:lpstr>
      <vt:lpstr>Παρουσίαση του PowerPoint</vt:lpstr>
      <vt:lpstr>Παρουσίαση του PowerPoint</vt:lpstr>
      <vt:lpstr>   Ομηρικά έπη VS Επικός κύκλος</vt:lpstr>
      <vt:lpstr>Παρουσίαση του PowerPoint</vt:lpstr>
      <vt:lpstr>Παρουσίαση του PowerPoint</vt:lpstr>
      <vt:lpstr>  Άποψη Holmberg </vt:lpstr>
      <vt:lpstr>  Κύπρια έπη – Μικρά Ιλιάς</vt:lpstr>
      <vt:lpstr>Ιλιάδα – Αιθιοπίδα</vt:lpstr>
      <vt:lpstr>Παρουσίαση του PowerPoint</vt:lpstr>
      <vt:lpstr>Θάνατος Αχιλλέα (Αγγείο "François'' (Florence 4209).  Χρονολογείται τον 6ο π.Χ.  Καλλιτέχνης: Κλειτίας   </vt:lpstr>
      <vt:lpstr>Μικρά Ιλιάς</vt:lpstr>
      <vt:lpstr>Ο Φιλοκτήτης στη Λήμνο (αττικό αγγείο του 5ου π.Χ. αιώνα, Μητροπολιτικό Μουσείο Ν. Υόρκης) </vt:lpstr>
      <vt:lpstr>   Ιλίου Πέρσις </vt:lpstr>
      <vt:lpstr>Παρουσίαση του PowerPoint</vt:lpstr>
      <vt:lpstr>Ο Νεοπτόλεμος σκοτώνει τον Πρίαμο χτυπώντας τον με το σώμα του Αστυάνακτα (αττικός αμφορέας, Βρετανικό Μουσείο)</vt:lpstr>
      <vt:lpstr>  Νόστοι</vt:lpstr>
      <vt:lpstr>  Τηλεγόνεια</vt:lpstr>
      <vt:lpstr>Παρουσίαση του PowerPoint</vt:lpstr>
      <vt:lpstr>Ανεπάρκειες και ασυνέπειες του Επικού Κύκλου</vt:lpstr>
      <vt:lpstr>Δημόδοκος: Προσωπείο ή μέσο ανάδειξης του Ομήρου; </vt:lpstr>
      <vt:lpstr>Θέση Holmberg σχετικά με τις ανεπάρκειες</vt:lpstr>
      <vt:lpstr>Τα Ομηρικά έπη εδραιώνονται</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Holmberg Ingrid: The creation of the  Ancient Greek Epic Cycle</dc:title>
  <dc:creator>ΜΑΣΤΡΟΓΙΑΝΝΗ ΚΟΝΔΥΛΙΑ</dc:creator>
  <cp:lastModifiedBy>User</cp:lastModifiedBy>
  <cp:revision>1</cp:revision>
  <dcterms:created xsi:type="dcterms:W3CDTF">2019-11-06T21:37:03Z</dcterms:created>
  <dcterms:modified xsi:type="dcterms:W3CDTF">2020-01-09T11:48:05Z</dcterms:modified>
</cp:coreProperties>
</file>