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7" r:id="rId2"/>
    <p:sldId id="272" r:id="rId3"/>
    <p:sldId id="300" r:id="rId4"/>
    <p:sldId id="324" r:id="rId5"/>
    <p:sldId id="301" r:id="rId6"/>
    <p:sldId id="302" r:id="rId7"/>
    <p:sldId id="326" r:id="rId8"/>
    <p:sldId id="303" r:id="rId9"/>
    <p:sldId id="325" r:id="rId10"/>
    <p:sldId id="304" r:id="rId11"/>
    <p:sldId id="327" r:id="rId12"/>
    <p:sldId id="305" r:id="rId13"/>
    <p:sldId id="306" r:id="rId14"/>
    <p:sldId id="307" r:id="rId15"/>
    <p:sldId id="308" r:id="rId16"/>
    <p:sldId id="311" r:id="rId17"/>
    <p:sldId id="312" r:id="rId18"/>
    <p:sldId id="309" r:id="rId19"/>
    <p:sldId id="310" r:id="rId20"/>
    <p:sldId id="313" r:id="rId21"/>
    <p:sldId id="316" r:id="rId22"/>
    <p:sldId id="315" r:id="rId23"/>
    <p:sldId id="314" r:id="rId24"/>
    <p:sldId id="317" r:id="rId25"/>
    <p:sldId id="323" r:id="rId26"/>
    <p:sldId id="318" r:id="rId27"/>
    <p:sldId id="319" r:id="rId28"/>
    <p:sldId id="320" r:id="rId29"/>
    <p:sldId id="321" r:id="rId30"/>
    <p:sldId id="328" r:id="rId31"/>
    <p:sldId id="329" r:id="rId32"/>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833" autoAdjust="0"/>
    <p:restoredTop sz="94660"/>
  </p:normalViewPr>
  <p:slideViewPr>
    <p:cSldViewPr snapToGrid="0">
      <p:cViewPr varScale="1">
        <p:scale>
          <a:sx n="72" d="100"/>
          <a:sy n="72" d="100"/>
        </p:scale>
        <p:origin x="48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6EA814-2A79-4200-81EF-7B1714AC9B89}" type="datetimeFigureOut">
              <a:rPr lang="el-GR" smtClean="0"/>
              <a:t>13/11/2023</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1AA17D-2266-4B8B-8621-3F6EFD7873DB}" type="slidenum">
              <a:rPr lang="el-GR" smtClean="0"/>
              <a:t>‹#›</a:t>
            </a:fld>
            <a:endParaRPr lang="el-GR"/>
          </a:p>
        </p:txBody>
      </p:sp>
    </p:spTree>
    <p:extLst>
      <p:ext uri="{BB962C8B-B14F-4D97-AF65-F5344CB8AC3E}">
        <p14:creationId xmlns:p14="http://schemas.microsoft.com/office/powerpoint/2010/main" val="18878733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lgn="just">
              <a:lnSpc>
                <a:spcPts val="1300"/>
              </a:lnSpc>
              <a:spcBef>
                <a:spcPts val="565"/>
              </a:spcBef>
            </a:pPr>
            <a:r>
              <a:rPr lang="el-GR" sz="1800" b="1" dirty="0">
                <a:effectLst/>
                <a:latin typeface="Arial" panose="020B0604020202020204" pitchFamily="34" charset="0"/>
                <a:ea typeface="UB-Baskerville"/>
                <a:cs typeface="Times New Roman" panose="02020603050405020304" pitchFamily="18" charset="0"/>
              </a:rPr>
              <a:t>Στάδιο προ-στοχασμού. </a:t>
            </a:r>
            <a:r>
              <a:rPr lang="el-GR" sz="1800" dirty="0">
                <a:effectLst/>
                <a:latin typeface="Arial" panose="020B0604020202020204" pitchFamily="34" charset="0"/>
                <a:ea typeface="UB-Baskerville"/>
                <a:cs typeface="Times New Roman" panose="02020603050405020304" pitchFamily="18" charset="0"/>
              </a:rPr>
              <a:t>Το στάδιο που προηγείται της εισόδου στον κύκλο αλλαγής αναφέρεται ως “προ-στοχασμός”. Σ' αυτό το στάδιο ένα άτομο δεν γνωρίζει την ανάγκη ή δεν την αποδέχεται και δεν έχει κίνητρο να αλλάξει συνήθειες ή τρόπο ζωής.</a:t>
            </a:r>
            <a:endParaRPr lang="el-GR" sz="1800" dirty="0">
              <a:effectLst/>
              <a:latin typeface="UB-Baskerville"/>
              <a:ea typeface="UB-Baskerville"/>
              <a:cs typeface="Times New Roman" panose="02020603050405020304" pitchFamily="18" charset="0"/>
            </a:endParaRPr>
          </a:p>
          <a:p>
            <a:pPr algn="just">
              <a:lnSpc>
                <a:spcPts val="1300"/>
              </a:lnSpc>
              <a:spcBef>
                <a:spcPts val="565"/>
              </a:spcBef>
            </a:pPr>
            <a:r>
              <a:rPr lang="el-GR" sz="1800" b="1" dirty="0">
                <a:effectLst/>
                <a:latin typeface="Arial" panose="020B0604020202020204" pitchFamily="34" charset="0"/>
                <a:ea typeface="UB-Baskerville"/>
                <a:cs typeface="Times New Roman" panose="02020603050405020304" pitchFamily="18" charset="0"/>
              </a:rPr>
              <a:t>Στάδιο στοχασμού. </a:t>
            </a:r>
            <a:r>
              <a:rPr lang="el-GR" sz="1800" dirty="0">
                <a:effectLst/>
                <a:latin typeface="Arial" panose="020B0604020202020204" pitchFamily="34" charset="0"/>
                <a:ea typeface="UB-Baskerville"/>
                <a:cs typeface="Times New Roman" panose="02020603050405020304" pitchFamily="18" charset="0"/>
              </a:rPr>
              <a:t>Αυτό το στάδιο είναι η είσοδος στην “περιστρεφόμενη πόρτα” του κύκλου των σταδίων αλλαγής. Τα άτομα μπαίνουν σ' αυτό το στάδιο όταν έχουν επαρκές κίνητρο να σκεφτούν σοβαρά την αλλαγή των συνηθειών τους - έτσι το στάδιο εισόδου λέγεται “στοχασμός”.</a:t>
            </a:r>
            <a:endParaRPr lang="el-GR" sz="1800" dirty="0">
              <a:effectLst/>
              <a:latin typeface="UB-Baskerville"/>
              <a:ea typeface="UB-Baskerville"/>
              <a:cs typeface="Times New Roman" panose="02020603050405020304" pitchFamily="18" charset="0"/>
            </a:endParaRPr>
          </a:p>
          <a:p>
            <a:pPr algn="just">
              <a:lnSpc>
                <a:spcPts val="1300"/>
              </a:lnSpc>
              <a:spcBef>
                <a:spcPts val="565"/>
              </a:spcBef>
            </a:pPr>
            <a:r>
              <a:rPr lang="el-GR" sz="1800" b="1" dirty="0">
                <a:effectLst/>
                <a:latin typeface="Arial" panose="020B0604020202020204" pitchFamily="34" charset="0"/>
                <a:ea typeface="UB-Baskerville"/>
                <a:cs typeface="Times New Roman" panose="02020603050405020304" pitchFamily="18" charset="0"/>
              </a:rPr>
              <a:t>Στάδιο δέσμευσης. </a:t>
            </a:r>
            <a:r>
              <a:rPr lang="el-GR" sz="1800" dirty="0">
                <a:effectLst/>
                <a:latin typeface="Arial" panose="020B0604020202020204" pitchFamily="34" charset="0"/>
                <a:ea typeface="UB-Baskerville"/>
                <a:cs typeface="Times New Roman" panose="02020603050405020304" pitchFamily="18" charset="0"/>
              </a:rPr>
              <a:t>Εάν οι άνθρωποι συνεχίσουν να γυρίζουν στον κύκλο μπαίνουν στο στάδιο της “δέσμευσης”, στο οποίο παίρνουν τη σοβαρή απόφαση να αλλάξουν την συγκεκριμένη συνήθεια, όπως να διακόψουν το κάπνισμα ή να κάνουν περισσότερη σωματική άσκηση.</a:t>
            </a:r>
            <a:endParaRPr lang="el-GR" sz="1800" dirty="0">
              <a:effectLst/>
              <a:latin typeface="UB-Baskerville"/>
              <a:ea typeface="UB-Baskerville"/>
              <a:cs typeface="Times New Roman" panose="02020603050405020304" pitchFamily="18" charset="0"/>
            </a:endParaRPr>
          </a:p>
          <a:p>
            <a:pPr algn="just">
              <a:lnSpc>
                <a:spcPts val="1300"/>
              </a:lnSpc>
              <a:spcBef>
                <a:spcPts val="565"/>
              </a:spcBef>
            </a:pPr>
            <a:r>
              <a:rPr lang="el-GR" sz="1800" b="1" dirty="0">
                <a:effectLst/>
                <a:latin typeface="Arial" panose="020B0604020202020204" pitchFamily="34" charset="0"/>
                <a:ea typeface="UB-Baskerville"/>
                <a:cs typeface="Times New Roman" panose="02020603050405020304" pitchFamily="18" charset="0"/>
              </a:rPr>
              <a:t>Στάδιο δράσης. </a:t>
            </a:r>
            <a:r>
              <a:rPr lang="el-GR" sz="1800" dirty="0">
                <a:effectLst/>
                <a:latin typeface="Arial" panose="020B0604020202020204" pitchFamily="34" charset="0"/>
                <a:ea typeface="UB-Baskerville"/>
                <a:cs typeface="Times New Roman" panose="02020603050405020304" pitchFamily="18" charset="0"/>
              </a:rPr>
              <a:t>Στη συνέχεια μπαίνουν στο στάδιο της “δράσης” καθώς αρχίζουν ενεργά να αλλάζουν τη συνήθεια.</a:t>
            </a:r>
            <a:endParaRPr lang="el-GR" sz="1800" dirty="0">
              <a:effectLst/>
              <a:latin typeface="UB-Baskerville"/>
              <a:ea typeface="UB-Baskerville"/>
              <a:cs typeface="Times New Roman" panose="02020603050405020304" pitchFamily="18" charset="0"/>
            </a:endParaRPr>
          </a:p>
          <a:p>
            <a:pPr algn="just">
              <a:lnSpc>
                <a:spcPts val="1300"/>
              </a:lnSpc>
              <a:spcBef>
                <a:spcPts val="565"/>
              </a:spcBef>
            </a:pPr>
            <a:r>
              <a:rPr lang="el-GR" sz="1800" b="1" dirty="0">
                <a:effectLst/>
                <a:latin typeface="Arial" panose="020B0604020202020204" pitchFamily="34" charset="0"/>
                <a:ea typeface="UB-Baskerville"/>
                <a:cs typeface="Times New Roman" panose="02020603050405020304" pitchFamily="18" charset="0"/>
              </a:rPr>
              <a:t>Στάδιο διατήρησης. </a:t>
            </a:r>
            <a:r>
              <a:rPr lang="el-GR" sz="1800" dirty="0">
                <a:effectLst/>
                <a:latin typeface="Arial" panose="020B0604020202020204" pitchFamily="34" charset="0"/>
                <a:ea typeface="UB-Baskerville"/>
                <a:cs typeface="Times New Roman" panose="02020603050405020304" pitchFamily="18" charset="0"/>
              </a:rPr>
              <a:t>Σ' αυτό το στάδιο τα άτομα αγωνίζονται να διατηρήσουν την αλλαγή και μπορεί να πειραματίζονται με διάφορες στρατηγικές αντιμετώπισης.</a:t>
            </a:r>
            <a:endParaRPr lang="el-GR" sz="1800" dirty="0">
              <a:effectLst/>
              <a:latin typeface="UB-Baskerville"/>
              <a:ea typeface="UB-Baskerville"/>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sz="1800" b="1" dirty="0">
                <a:effectLst/>
                <a:latin typeface="Arial" panose="020B0604020202020204" pitchFamily="34" charset="0"/>
                <a:ea typeface="UB-Baskerville"/>
                <a:cs typeface="Times New Roman" panose="02020603050405020304" pitchFamily="18" charset="0"/>
              </a:rPr>
              <a:t>Στάδιο εξόδου. </a:t>
            </a:r>
            <a:r>
              <a:rPr lang="el-GR" sz="1800" dirty="0">
                <a:effectLst/>
                <a:latin typeface="Arial" panose="020B0604020202020204" pitchFamily="34" charset="0"/>
                <a:ea typeface="UB-Baskerville"/>
                <a:cs typeface="Times New Roman" panose="02020603050405020304" pitchFamily="18" charset="0"/>
              </a:rPr>
              <a:t>Αυτό είναι το στάδιο στο οποίο οι άνθρωποι εγκαθιστούν μόνιμα την αλλαγμένη συμπεριφορά, όπως η μόνιμη διακοπή καπνίσματος.</a:t>
            </a:r>
            <a:endParaRPr lang="el-GR" sz="1800" dirty="0">
              <a:effectLst/>
              <a:latin typeface="UB-Baskerville"/>
              <a:ea typeface="UB-Baskerville"/>
              <a:cs typeface="Times New Roman" panose="02020603050405020304" pitchFamily="18" charset="0"/>
            </a:endParaRPr>
          </a:p>
          <a:p>
            <a:endParaRPr lang="el-GR" b="1" dirty="0"/>
          </a:p>
        </p:txBody>
      </p:sp>
      <p:sp>
        <p:nvSpPr>
          <p:cNvPr id="4" name="Θέση αριθμού διαφάνειας 3"/>
          <p:cNvSpPr>
            <a:spLocks noGrp="1"/>
          </p:cNvSpPr>
          <p:nvPr>
            <p:ph type="sldNum" sz="quarter" idx="5"/>
          </p:nvPr>
        </p:nvSpPr>
        <p:spPr/>
        <p:txBody>
          <a:bodyPr/>
          <a:lstStyle/>
          <a:p>
            <a:fld id="{5D397006-6077-4F72-9E5A-766ED27B4EC4}" type="slidenum">
              <a:rPr lang="el-GR" smtClean="0"/>
              <a:t>2</a:t>
            </a:fld>
            <a:endParaRPr lang="el-GR"/>
          </a:p>
        </p:txBody>
      </p:sp>
    </p:spTree>
    <p:extLst>
      <p:ext uri="{BB962C8B-B14F-4D97-AF65-F5344CB8AC3E}">
        <p14:creationId xmlns:p14="http://schemas.microsoft.com/office/powerpoint/2010/main" val="31105801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5D397006-6077-4F72-9E5A-766ED27B4EC4}" type="slidenum">
              <a:rPr lang="el-GR" smtClean="0"/>
              <a:t>8</a:t>
            </a:fld>
            <a:endParaRPr lang="el-GR"/>
          </a:p>
        </p:txBody>
      </p:sp>
    </p:spTree>
    <p:extLst>
      <p:ext uri="{BB962C8B-B14F-4D97-AF65-F5344CB8AC3E}">
        <p14:creationId xmlns:p14="http://schemas.microsoft.com/office/powerpoint/2010/main" val="18972504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5D397006-6077-4F72-9E5A-766ED27B4EC4}" type="slidenum">
              <a:rPr lang="el-GR" smtClean="0"/>
              <a:t>9</a:t>
            </a:fld>
            <a:endParaRPr lang="el-GR"/>
          </a:p>
        </p:txBody>
      </p:sp>
    </p:spTree>
    <p:extLst>
      <p:ext uri="{BB962C8B-B14F-4D97-AF65-F5344CB8AC3E}">
        <p14:creationId xmlns:p14="http://schemas.microsoft.com/office/powerpoint/2010/main" val="41686509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err="1"/>
              <a:t>ΔΥΣΚΟΛο</a:t>
            </a:r>
            <a:endParaRPr lang="el-GR" dirty="0"/>
          </a:p>
        </p:txBody>
      </p:sp>
      <p:sp>
        <p:nvSpPr>
          <p:cNvPr id="4" name="Θέση αριθμού διαφάνειας 3"/>
          <p:cNvSpPr>
            <a:spLocks noGrp="1"/>
          </p:cNvSpPr>
          <p:nvPr>
            <p:ph type="sldNum" sz="quarter" idx="5"/>
          </p:nvPr>
        </p:nvSpPr>
        <p:spPr/>
        <p:txBody>
          <a:bodyPr/>
          <a:lstStyle/>
          <a:p>
            <a:fld id="{5D397006-6077-4F72-9E5A-766ED27B4EC4}" type="slidenum">
              <a:rPr lang="el-GR" smtClean="0"/>
              <a:t>20</a:t>
            </a:fld>
            <a:endParaRPr lang="el-GR"/>
          </a:p>
        </p:txBody>
      </p:sp>
    </p:spTree>
    <p:extLst>
      <p:ext uri="{BB962C8B-B14F-4D97-AF65-F5344CB8AC3E}">
        <p14:creationId xmlns:p14="http://schemas.microsoft.com/office/powerpoint/2010/main" val="7465475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3B3B3E4-103E-46DC-AD50-7E47BB72FC1C}"/>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4835E2CF-4D06-4D21-B0C9-97CB70E56AA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34C1CA85-7E79-46B4-9A8B-C88A43909DCD}"/>
              </a:ext>
            </a:extLst>
          </p:cNvPr>
          <p:cNvSpPr>
            <a:spLocks noGrp="1"/>
          </p:cNvSpPr>
          <p:nvPr>
            <p:ph type="dt" sz="half" idx="10"/>
          </p:nvPr>
        </p:nvSpPr>
        <p:spPr/>
        <p:txBody>
          <a:bodyPr/>
          <a:lstStyle/>
          <a:p>
            <a:fld id="{3EF655EF-6F34-497E-B312-48804882A322}" type="datetime1">
              <a:rPr lang="el-GR" smtClean="0"/>
              <a:t>13/11/2023</a:t>
            </a:fld>
            <a:endParaRPr lang="el-GR"/>
          </a:p>
        </p:txBody>
      </p:sp>
      <p:sp>
        <p:nvSpPr>
          <p:cNvPr id="5" name="Θέση υποσέλιδου 4">
            <a:extLst>
              <a:ext uri="{FF2B5EF4-FFF2-40B4-BE49-F238E27FC236}">
                <a16:creationId xmlns:a16="http://schemas.microsoft.com/office/drawing/2014/main" id="{1D4E607C-90A4-4D9E-978B-CDB1CDBC74E4}"/>
              </a:ext>
            </a:extLst>
          </p:cNvPr>
          <p:cNvSpPr>
            <a:spLocks noGrp="1"/>
          </p:cNvSpPr>
          <p:nvPr>
            <p:ph type="ftr" sz="quarter" idx="11"/>
          </p:nvPr>
        </p:nvSpPr>
        <p:spPr/>
        <p:txBody>
          <a:bodyPr/>
          <a:lstStyle/>
          <a:p>
            <a:r>
              <a:rPr lang="el-GR"/>
              <a:t>Αγωγή της Υγείας - Γεώργιος Μαντζουράνης                                       Πανεπιστήμιο Πατρών Τμήμα Νοσηλευτικής 2023/24</a:t>
            </a:r>
          </a:p>
        </p:txBody>
      </p:sp>
      <p:sp>
        <p:nvSpPr>
          <p:cNvPr id="6" name="Θέση αριθμού διαφάνειας 5">
            <a:extLst>
              <a:ext uri="{FF2B5EF4-FFF2-40B4-BE49-F238E27FC236}">
                <a16:creationId xmlns:a16="http://schemas.microsoft.com/office/drawing/2014/main" id="{EEEFA88B-93FC-4D9C-B185-FC75DE3B20EE}"/>
              </a:ext>
            </a:extLst>
          </p:cNvPr>
          <p:cNvSpPr>
            <a:spLocks noGrp="1"/>
          </p:cNvSpPr>
          <p:nvPr>
            <p:ph type="sldNum" sz="quarter" idx="12"/>
          </p:nvPr>
        </p:nvSpPr>
        <p:spPr/>
        <p:txBody>
          <a:bodyPr/>
          <a:lstStyle/>
          <a:p>
            <a:fld id="{6DD0A056-3472-443D-BB6F-BD528D376F21}" type="slidenum">
              <a:rPr lang="el-GR" smtClean="0"/>
              <a:t>‹#›</a:t>
            </a:fld>
            <a:endParaRPr lang="el-GR"/>
          </a:p>
        </p:txBody>
      </p:sp>
    </p:spTree>
    <p:extLst>
      <p:ext uri="{BB962C8B-B14F-4D97-AF65-F5344CB8AC3E}">
        <p14:creationId xmlns:p14="http://schemas.microsoft.com/office/powerpoint/2010/main" val="33876362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D6EF774-B603-4863-904D-4B3DA0BBD750}"/>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FB8C7C0B-D524-4410-9904-BF2184FD2BDC}"/>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95517C5D-6C63-4CD8-9445-2756EB101AD1}"/>
              </a:ext>
            </a:extLst>
          </p:cNvPr>
          <p:cNvSpPr>
            <a:spLocks noGrp="1"/>
          </p:cNvSpPr>
          <p:nvPr>
            <p:ph type="dt" sz="half" idx="10"/>
          </p:nvPr>
        </p:nvSpPr>
        <p:spPr/>
        <p:txBody>
          <a:bodyPr/>
          <a:lstStyle/>
          <a:p>
            <a:fld id="{EED72012-857C-4E4A-B61F-334761BB61D8}" type="datetime1">
              <a:rPr lang="el-GR" smtClean="0"/>
              <a:t>13/11/2023</a:t>
            </a:fld>
            <a:endParaRPr lang="el-GR"/>
          </a:p>
        </p:txBody>
      </p:sp>
      <p:sp>
        <p:nvSpPr>
          <p:cNvPr id="5" name="Θέση υποσέλιδου 4">
            <a:extLst>
              <a:ext uri="{FF2B5EF4-FFF2-40B4-BE49-F238E27FC236}">
                <a16:creationId xmlns:a16="http://schemas.microsoft.com/office/drawing/2014/main" id="{75BDEEBC-60E4-4A23-8125-4816FF2B3E16}"/>
              </a:ext>
            </a:extLst>
          </p:cNvPr>
          <p:cNvSpPr>
            <a:spLocks noGrp="1"/>
          </p:cNvSpPr>
          <p:nvPr>
            <p:ph type="ftr" sz="quarter" idx="11"/>
          </p:nvPr>
        </p:nvSpPr>
        <p:spPr/>
        <p:txBody>
          <a:bodyPr/>
          <a:lstStyle/>
          <a:p>
            <a:r>
              <a:rPr lang="el-GR"/>
              <a:t>Αγωγή της Υγείας - Γεώργιος Μαντζουράνης                                       Πανεπιστήμιο Πατρών Τμήμα Νοσηλευτικής 2023/24</a:t>
            </a:r>
          </a:p>
        </p:txBody>
      </p:sp>
      <p:sp>
        <p:nvSpPr>
          <p:cNvPr id="6" name="Θέση αριθμού διαφάνειας 5">
            <a:extLst>
              <a:ext uri="{FF2B5EF4-FFF2-40B4-BE49-F238E27FC236}">
                <a16:creationId xmlns:a16="http://schemas.microsoft.com/office/drawing/2014/main" id="{F915AED0-AC41-42E0-99EA-7FA1DE36438D}"/>
              </a:ext>
            </a:extLst>
          </p:cNvPr>
          <p:cNvSpPr>
            <a:spLocks noGrp="1"/>
          </p:cNvSpPr>
          <p:nvPr>
            <p:ph type="sldNum" sz="quarter" idx="12"/>
          </p:nvPr>
        </p:nvSpPr>
        <p:spPr/>
        <p:txBody>
          <a:bodyPr/>
          <a:lstStyle/>
          <a:p>
            <a:fld id="{6DD0A056-3472-443D-BB6F-BD528D376F21}" type="slidenum">
              <a:rPr lang="el-GR" smtClean="0"/>
              <a:t>‹#›</a:t>
            </a:fld>
            <a:endParaRPr lang="el-GR"/>
          </a:p>
        </p:txBody>
      </p:sp>
    </p:spTree>
    <p:extLst>
      <p:ext uri="{BB962C8B-B14F-4D97-AF65-F5344CB8AC3E}">
        <p14:creationId xmlns:p14="http://schemas.microsoft.com/office/powerpoint/2010/main" val="5569267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BBA75718-B8EF-4DEC-ABC0-E891B17B22B7}"/>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35AA72EC-2EB5-4786-825C-B33F2A9E63F4}"/>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9723C95E-EC57-45D8-931F-C23D85A3033E}"/>
              </a:ext>
            </a:extLst>
          </p:cNvPr>
          <p:cNvSpPr>
            <a:spLocks noGrp="1"/>
          </p:cNvSpPr>
          <p:nvPr>
            <p:ph type="dt" sz="half" idx="10"/>
          </p:nvPr>
        </p:nvSpPr>
        <p:spPr/>
        <p:txBody>
          <a:bodyPr/>
          <a:lstStyle/>
          <a:p>
            <a:fld id="{E0B2FE6D-852E-4195-8551-87DD76AEF29E}" type="datetime1">
              <a:rPr lang="el-GR" smtClean="0"/>
              <a:t>13/11/2023</a:t>
            </a:fld>
            <a:endParaRPr lang="el-GR"/>
          </a:p>
        </p:txBody>
      </p:sp>
      <p:sp>
        <p:nvSpPr>
          <p:cNvPr id="5" name="Θέση υποσέλιδου 4">
            <a:extLst>
              <a:ext uri="{FF2B5EF4-FFF2-40B4-BE49-F238E27FC236}">
                <a16:creationId xmlns:a16="http://schemas.microsoft.com/office/drawing/2014/main" id="{9A21B4B8-B951-47AC-AC8A-D773DF073986}"/>
              </a:ext>
            </a:extLst>
          </p:cNvPr>
          <p:cNvSpPr>
            <a:spLocks noGrp="1"/>
          </p:cNvSpPr>
          <p:nvPr>
            <p:ph type="ftr" sz="quarter" idx="11"/>
          </p:nvPr>
        </p:nvSpPr>
        <p:spPr/>
        <p:txBody>
          <a:bodyPr/>
          <a:lstStyle/>
          <a:p>
            <a:r>
              <a:rPr lang="el-GR"/>
              <a:t>Αγωγή της Υγείας - Γεώργιος Μαντζουράνης                                       Πανεπιστήμιο Πατρών Τμήμα Νοσηλευτικής 2023/24</a:t>
            </a:r>
          </a:p>
        </p:txBody>
      </p:sp>
      <p:sp>
        <p:nvSpPr>
          <p:cNvPr id="6" name="Θέση αριθμού διαφάνειας 5">
            <a:extLst>
              <a:ext uri="{FF2B5EF4-FFF2-40B4-BE49-F238E27FC236}">
                <a16:creationId xmlns:a16="http://schemas.microsoft.com/office/drawing/2014/main" id="{71D35590-F1C7-46D1-A31E-67E316BE3546}"/>
              </a:ext>
            </a:extLst>
          </p:cNvPr>
          <p:cNvSpPr>
            <a:spLocks noGrp="1"/>
          </p:cNvSpPr>
          <p:nvPr>
            <p:ph type="sldNum" sz="quarter" idx="12"/>
          </p:nvPr>
        </p:nvSpPr>
        <p:spPr/>
        <p:txBody>
          <a:bodyPr/>
          <a:lstStyle/>
          <a:p>
            <a:fld id="{6DD0A056-3472-443D-BB6F-BD528D376F21}" type="slidenum">
              <a:rPr lang="el-GR" smtClean="0"/>
              <a:t>‹#›</a:t>
            </a:fld>
            <a:endParaRPr lang="el-GR"/>
          </a:p>
        </p:txBody>
      </p:sp>
    </p:spTree>
    <p:extLst>
      <p:ext uri="{BB962C8B-B14F-4D97-AF65-F5344CB8AC3E}">
        <p14:creationId xmlns:p14="http://schemas.microsoft.com/office/powerpoint/2010/main" val="3881755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BF88972-4CAB-41C6-A856-1ABE7C95D6BE}"/>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3C19450A-C783-4163-AD17-9E4807A1EB5E}"/>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C9AF1B4F-794C-414A-97FD-B773527617F5}"/>
              </a:ext>
            </a:extLst>
          </p:cNvPr>
          <p:cNvSpPr>
            <a:spLocks noGrp="1"/>
          </p:cNvSpPr>
          <p:nvPr>
            <p:ph type="dt" sz="half" idx="10"/>
          </p:nvPr>
        </p:nvSpPr>
        <p:spPr/>
        <p:txBody>
          <a:bodyPr/>
          <a:lstStyle/>
          <a:p>
            <a:fld id="{76AA3D12-1EB1-40C8-B575-C2B7C939E549}" type="datetime1">
              <a:rPr lang="el-GR" smtClean="0"/>
              <a:t>13/11/2023</a:t>
            </a:fld>
            <a:endParaRPr lang="el-GR"/>
          </a:p>
        </p:txBody>
      </p:sp>
      <p:sp>
        <p:nvSpPr>
          <p:cNvPr id="5" name="Θέση υποσέλιδου 4">
            <a:extLst>
              <a:ext uri="{FF2B5EF4-FFF2-40B4-BE49-F238E27FC236}">
                <a16:creationId xmlns:a16="http://schemas.microsoft.com/office/drawing/2014/main" id="{6A1B9814-C636-4A90-895D-CC1DE5915B61}"/>
              </a:ext>
            </a:extLst>
          </p:cNvPr>
          <p:cNvSpPr>
            <a:spLocks noGrp="1"/>
          </p:cNvSpPr>
          <p:nvPr>
            <p:ph type="ftr" sz="quarter" idx="11"/>
          </p:nvPr>
        </p:nvSpPr>
        <p:spPr/>
        <p:txBody>
          <a:bodyPr/>
          <a:lstStyle/>
          <a:p>
            <a:r>
              <a:rPr lang="el-GR"/>
              <a:t>Αγωγή της Υγείας - Γεώργιος Μαντζουράνης                                       Πανεπιστήμιο Πατρών Τμήμα Νοσηλευτικής 2023/24</a:t>
            </a:r>
          </a:p>
        </p:txBody>
      </p:sp>
      <p:sp>
        <p:nvSpPr>
          <p:cNvPr id="6" name="Θέση αριθμού διαφάνειας 5">
            <a:extLst>
              <a:ext uri="{FF2B5EF4-FFF2-40B4-BE49-F238E27FC236}">
                <a16:creationId xmlns:a16="http://schemas.microsoft.com/office/drawing/2014/main" id="{9B6D8FA5-BEF3-4100-A5F0-264CDC5FF6FA}"/>
              </a:ext>
            </a:extLst>
          </p:cNvPr>
          <p:cNvSpPr>
            <a:spLocks noGrp="1"/>
          </p:cNvSpPr>
          <p:nvPr>
            <p:ph type="sldNum" sz="quarter" idx="12"/>
          </p:nvPr>
        </p:nvSpPr>
        <p:spPr/>
        <p:txBody>
          <a:bodyPr/>
          <a:lstStyle/>
          <a:p>
            <a:fld id="{6DD0A056-3472-443D-BB6F-BD528D376F21}" type="slidenum">
              <a:rPr lang="el-GR" smtClean="0"/>
              <a:t>‹#›</a:t>
            </a:fld>
            <a:endParaRPr lang="el-GR"/>
          </a:p>
        </p:txBody>
      </p:sp>
    </p:spTree>
    <p:extLst>
      <p:ext uri="{BB962C8B-B14F-4D97-AF65-F5344CB8AC3E}">
        <p14:creationId xmlns:p14="http://schemas.microsoft.com/office/powerpoint/2010/main" val="2379075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C96D299-3F6D-4E91-A1DF-852BC12B7804}"/>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B11A5763-A39F-4AE3-B2E2-EB3CE7FA0F1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AD52ED1E-1908-4FF4-9AA7-5B3C3BEA742B}"/>
              </a:ext>
            </a:extLst>
          </p:cNvPr>
          <p:cNvSpPr>
            <a:spLocks noGrp="1"/>
          </p:cNvSpPr>
          <p:nvPr>
            <p:ph type="dt" sz="half" idx="10"/>
          </p:nvPr>
        </p:nvSpPr>
        <p:spPr/>
        <p:txBody>
          <a:bodyPr/>
          <a:lstStyle/>
          <a:p>
            <a:fld id="{E9DCE586-73FF-40FE-A0A2-8075D695F2B7}" type="datetime1">
              <a:rPr lang="el-GR" smtClean="0"/>
              <a:t>13/11/2023</a:t>
            </a:fld>
            <a:endParaRPr lang="el-GR"/>
          </a:p>
        </p:txBody>
      </p:sp>
      <p:sp>
        <p:nvSpPr>
          <p:cNvPr id="5" name="Θέση υποσέλιδου 4">
            <a:extLst>
              <a:ext uri="{FF2B5EF4-FFF2-40B4-BE49-F238E27FC236}">
                <a16:creationId xmlns:a16="http://schemas.microsoft.com/office/drawing/2014/main" id="{32F5D6A7-61DB-444B-B45A-E98C9229AF07}"/>
              </a:ext>
            </a:extLst>
          </p:cNvPr>
          <p:cNvSpPr>
            <a:spLocks noGrp="1"/>
          </p:cNvSpPr>
          <p:nvPr>
            <p:ph type="ftr" sz="quarter" idx="11"/>
          </p:nvPr>
        </p:nvSpPr>
        <p:spPr/>
        <p:txBody>
          <a:bodyPr/>
          <a:lstStyle/>
          <a:p>
            <a:r>
              <a:rPr lang="el-GR"/>
              <a:t>Αγωγή της Υγείας - Γεώργιος Μαντζουράνης                                       Πανεπιστήμιο Πατρών Τμήμα Νοσηλευτικής 2023/24</a:t>
            </a:r>
          </a:p>
        </p:txBody>
      </p:sp>
      <p:sp>
        <p:nvSpPr>
          <p:cNvPr id="6" name="Θέση αριθμού διαφάνειας 5">
            <a:extLst>
              <a:ext uri="{FF2B5EF4-FFF2-40B4-BE49-F238E27FC236}">
                <a16:creationId xmlns:a16="http://schemas.microsoft.com/office/drawing/2014/main" id="{B4BCCA24-BF60-4F04-9109-478D8B5378EA}"/>
              </a:ext>
            </a:extLst>
          </p:cNvPr>
          <p:cNvSpPr>
            <a:spLocks noGrp="1"/>
          </p:cNvSpPr>
          <p:nvPr>
            <p:ph type="sldNum" sz="quarter" idx="12"/>
          </p:nvPr>
        </p:nvSpPr>
        <p:spPr/>
        <p:txBody>
          <a:bodyPr/>
          <a:lstStyle/>
          <a:p>
            <a:fld id="{6DD0A056-3472-443D-BB6F-BD528D376F21}" type="slidenum">
              <a:rPr lang="el-GR" smtClean="0"/>
              <a:t>‹#›</a:t>
            </a:fld>
            <a:endParaRPr lang="el-GR"/>
          </a:p>
        </p:txBody>
      </p:sp>
    </p:spTree>
    <p:extLst>
      <p:ext uri="{BB962C8B-B14F-4D97-AF65-F5344CB8AC3E}">
        <p14:creationId xmlns:p14="http://schemas.microsoft.com/office/powerpoint/2010/main" val="2781350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063D1FF-DD9D-4042-8F5C-3E5617D3168A}"/>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CD3E3531-B990-4612-AE76-68CF6FC222D2}"/>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00064C5A-4985-43FA-AB46-34BE4D5EAF2C}"/>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C5A8F693-193C-4582-8CCE-06A597CCE251}"/>
              </a:ext>
            </a:extLst>
          </p:cNvPr>
          <p:cNvSpPr>
            <a:spLocks noGrp="1"/>
          </p:cNvSpPr>
          <p:nvPr>
            <p:ph type="dt" sz="half" idx="10"/>
          </p:nvPr>
        </p:nvSpPr>
        <p:spPr/>
        <p:txBody>
          <a:bodyPr/>
          <a:lstStyle/>
          <a:p>
            <a:fld id="{E488BCD6-22B3-47E8-81B8-48E8F7736AE7}" type="datetime1">
              <a:rPr lang="el-GR" smtClean="0"/>
              <a:t>13/11/2023</a:t>
            </a:fld>
            <a:endParaRPr lang="el-GR"/>
          </a:p>
        </p:txBody>
      </p:sp>
      <p:sp>
        <p:nvSpPr>
          <p:cNvPr id="6" name="Θέση υποσέλιδου 5">
            <a:extLst>
              <a:ext uri="{FF2B5EF4-FFF2-40B4-BE49-F238E27FC236}">
                <a16:creationId xmlns:a16="http://schemas.microsoft.com/office/drawing/2014/main" id="{6C6DA604-0DC8-4BD4-834C-4AEE25AA4F0F}"/>
              </a:ext>
            </a:extLst>
          </p:cNvPr>
          <p:cNvSpPr>
            <a:spLocks noGrp="1"/>
          </p:cNvSpPr>
          <p:nvPr>
            <p:ph type="ftr" sz="quarter" idx="11"/>
          </p:nvPr>
        </p:nvSpPr>
        <p:spPr/>
        <p:txBody>
          <a:bodyPr/>
          <a:lstStyle/>
          <a:p>
            <a:r>
              <a:rPr lang="el-GR"/>
              <a:t>Αγωγή της Υγείας - Γεώργιος Μαντζουράνης                                       Πανεπιστήμιο Πατρών Τμήμα Νοσηλευτικής 2023/24</a:t>
            </a:r>
          </a:p>
        </p:txBody>
      </p:sp>
      <p:sp>
        <p:nvSpPr>
          <p:cNvPr id="7" name="Θέση αριθμού διαφάνειας 6">
            <a:extLst>
              <a:ext uri="{FF2B5EF4-FFF2-40B4-BE49-F238E27FC236}">
                <a16:creationId xmlns:a16="http://schemas.microsoft.com/office/drawing/2014/main" id="{51014B74-88EC-4102-B83E-A6047A78CCC1}"/>
              </a:ext>
            </a:extLst>
          </p:cNvPr>
          <p:cNvSpPr>
            <a:spLocks noGrp="1"/>
          </p:cNvSpPr>
          <p:nvPr>
            <p:ph type="sldNum" sz="quarter" idx="12"/>
          </p:nvPr>
        </p:nvSpPr>
        <p:spPr/>
        <p:txBody>
          <a:bodyPr/>
          <a:lstStyle/>
          <a:p>
            <a:fld id="{6DD0A056-3472-443D-BB6F-BD528D376F21}" type="slidenum">
              <a:rPr lang="el-GR" smtClean="0"/>
              <a:t>‹#›</a:t>
            </a:fld>
            <a:endParaRPr lang="el-GR"/>
          </a:p>
        </p:txBody>
      </p:sp>
    </p:spTree>
    <p:extLst>
      <p:ext uri="{BB962C8B-B14F-4D97-AF65-F5344CB8AC3E}">
        <p14:creationId xmlns:p14="http://schemas.microsoft.com/office/powerpoint/2010/main" val="5833965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C394C92-0039-4B59-87D1-E3A04A19973B}"/>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206FE2F1-6BCD-4424-9A76-82AC37BA8C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50271F78-3F5C-4E4E-AB4C-37C2DC251396}"/>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A3200C7E-DD8A-4D77-B1A7-391CE0BDCFC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3CA12975-3F3E-4566-A082-1F91F86D5797}"/>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BFC0A13B-1349-4B72-B1A2-F3DC5E6F0A15}"/>
              </a:ext>
            </a:extLst>
          </p:cNvPr>
          <p:cNvSpPr>
            <a:spLocks noGrp="1"/>
          </p:cNvSpPr>
          <p:nvPr>
            <p:ph type="dt" sz="half" idx="10"/>
          </p:nvPr>
        </p:nvSpPr>
        <p:spPr/>
        <p:txBody>
          <a:bodyPr/>
          <a:lstStyle/>
          <a:p>
            <a:fld id="{46A88A94-7739-4E28-8393-71C47C9A5E24}" type="datetime1">
              <a:rPr lang="el-GR" smtClean="0"/>
              <a:t>13/11/2023</a:t>
            </a:fld>
            <a:endParaRPr lang="el-GR"/>
          </a:p>
        </p:txBody>
      </p:sp>
      <p:sp>
        <p:nvSpPr>
          <p:cNvPr id="8" name="Θέση υποσέλιδου 7">
            <a:extLst>
              <a:ext uri="{FF2B5EF4-FFF2-40B4-BE49-F238E27FC236}">
                <a16:creationId xmlns:a16="http://schemas.microsoft.com/office/drawing/2014/main" id="{9FCB67A9-3DD2-4498-AB1D-BEE6C287BDDA}"/>
              </a:ext>
            </a:extLst>
          </p:cNvPr>
          <p:cNvSpPr>
            <a:spLocks noGrp="1"/>
          </p:cNvSpPr>
          <p:nvPr>
            <p:ph type="ftr" sz="quarter" idx="11"/>
          </p:nvPr>
        </p:nvSpPr>
        <p:spPr/>
        <p:txBody>
          <a:bodyPr/>
          <a:lstStyle/>
          <a:p>
            <a:r>
              <a:rPr lang="el-GR"/>
              <a:t>Αγωγή της Υγείας - Γεώργιος Μαντζουράνης                                       Πανεπιστήμιο Πατρών Τμήμα Νοσηλευτικής 2023/24</a:t>
            </a:r>
          </a:p>
        </p:txBody>
      </p:sp>
      <p:sp>
        <p:nvSpPr>
          <p:cNvPr id="9" name="Θέση αριθμού διαφάνειας 8">
            <a:extLst>
              <a:ext uri="{FF2B5EF4-FFF2-40B4-BE49-F238E27FC236}">
                <a16:creationId xmlns:a16="http://schemas.microsoft.com/office/drawing/2014/main" id="{E7E8B07D-3494-4261-9424-96ABF3554A3E}"/>
              </a:ext>
            </a:extLst>
          </p:cNvPr>
          <p:cNvSpPr>
            <a:spLocks noGrp="1"/>
          </p:cNvSpPr>
          <p:nvPr>
            <p:ph type="sldNum" sz="quarter" idx="12"/>
          </p:nvPr>
        </p:nvSpPr>
        <p:spPr/>
        <p:txBody>
          <a:bodyPr/>
          <a:lstStyle/>
          <a:p>
            <a:fld id="{6DD0A056-3472-443D-BB6F-BD528D376F21}" type="slidenum">
              <a:rPr lang="el-GR" smtClean="0"/>
              <a:t>‹#›</a:t>
            </a:fld>
            <a:endParaRPr lang="el-GR"/>
          </a:p>
        </p:txBody>
      </p:sp>
    </p:spTree>
    <p:extLst>
      <p:ext uri="{BB962C8B-B14F-4D97-AF65-F5344CB8AC3E}">
        <p14:creationId xmlns:p14="http://schemas.microsoft.com/office/powerpoint/2010/main" val="3163348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49F527E-20AC-4916-8194-E440BA8CD1CE}"/>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C20EE73A-CCB1-4525-B091-CE8313F339A6}"/>
              </a:ext>
            </a:extLst>
          </p:cNvPr>
          <p:cNvSpPr>
            <a:spLocks noGrp="1"/>
          </p:cNvSpPr>
          <p:nvPr>
            <p:ph type="dt" sz="half" idx="10"/>
          </p:nvPr>
        </p:nvSpPr>
        <p:spPr/>
        <p:txBody>
          <a:bodyPr/>
          <a:lstStyle/>
          <a:p>
            <a:fld id="{697A5F38-E410-4E7C-9C19-7B3351C1E29C}" type="datetime1">
              <a:rPr lang="el-GR" smtClean="0"/>
              <a:t>13/11/2023</a:t>
            </a:fld>
            <a:endParaRPr lang="el-GR"/>
          </a:p>
        </p:txBody>
      </p:sp>
      <p:sp>
        <p:nvSpPr>
          <p:cNvPr id="4" name="Θέση υποσέλιδου 3">
            <a:extLst>
              <a:ext uri="{FF2B5EF4-FFF2-40B4-BE49-F238E27FC236}">
                <a16:creationId xmlns:a16="http://schemas.microsoft.com/office/drawing/2014/main" id="{976F2A0A-C310-447B-8EC5-6C91519A302E}"/>
              </a:ext>
            </a:extLst>
          </p:cNvPr>
          <p:cNvSpPr>
            <a:spLocks noGrp="1"/>
          </p:cNvSpPr>
          <p:nvPr>
            <p:ph type="ftr" sz="quarter" idx="11"/>
          </p:nvPr>
        </p:nvSpPr>
        <p:spPr/>
        <p:txBody>
          <a:bodyPr/>
          <a:lstStyle/>
          <a:p>
            <a:r>
              <a:rPr lang="el-GR"/>
              <a:t>Αγωγή της Υγείας - Γεώργιος Μαντζουράνης                                       Πανεπιστήμιο Πατρών Τμήμα Νοσηλευτικής 2023/24</a:t>
            </a:r>
          </a:p>
        </p:txBody>
      </p:sp>
      <p:sp>
        <p:nvSpPr>
          <p:cNvPr id="5" name="Θέση αριθμού διαφάνειας 4">
            <a:extLst>
              <a:ext uri="{FF2B5EF4-FFF2-40B4-BE49-F238E27FC236}">
                <a16:creationId xmlns:a16="http://schemas.microsoft.com/office/drawing/2014/main" id="{F35EE942-5DC1-4481-B45B-D7B8A5092D32}"/>
              </a:ext>
            </a:extLst>
          </p:cNvPr>
          <p:cNvSpPr>
            <a:spLocks noGrp="1"/>
          </p:cNvSpPr>
          <p:nvPr>
            <p:ph type="sldNum" sz="quarter" idx="12"/>
          </p:nvPr>
        </p:nvSpPr>
        <p:spPr/>
        <p:txBody>
          <a:bodyPr/>
          <a:lstStyle/>
          <a:p>
            <a:fld id="{6DD0A056-3472-443D-BB6F-BD528D376F21}" type="slidenum">
              <a:rPr lang="el-GR" smtClean="0"/>
              <a:t>‹#›</a:t>
            </a:fld>
            <a:endParaRPr lang="el-GR"/>
          </a:p>
        </p:txBody>
      </p:sp>
    </p:spTree>
    <p:extLst>
      <p:ext uri="{BB962C8B-B14F-4D97-AF65-F5344CB8AC3E}">
        <p14:creationId xmlns:p14="http://schemas.microsoft.com/office/powerpoint/2010/main" val="3821467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1C7F3FE1-DC70-45B6-B472-8E2F51DAF212}"/>
              </a:ext>
            </a:extLst>
          </p:cNvPr>
          <p:cNvSpPr>
            <a:spLocks noGrp="1"/>
          </p:cNvSpPr>
          <p:nvPr>
            <p:ph type="dt" sz="half" idx="10"/>
          </p:nvPr>
        </p:nvSpPr>
        <p:spPr/>
        <p:txBody>
          <a:bodyPr/>
          <a:lstStyle/>
          <a:p>
            <a:fld id="{F45BD49C-4FD1-49C6-9D4E-FECB0A5EE227}" type="datetime1">
              <a:rPr lang="el-GR" smtClean="0"/>
              <a:t>13/11/2023</a:t>
            </a:fld>
            <a:endParaRPr lang="el-GR"/>
          </a:p>
        </p:txBody>
      </p:sp>
      <p:sp>
        <p:nvSpPr>
          <p:cNvPr id="3" name="Θέση υποσέλιδου 2">
            <a:extLst>
              <a:ext uri="{FF2B5EF4-FFF2-40B4-BE49-F238E27FC236}">
                <a16:creationId xmlns:a16="http://schemas.microsoft.com/office/drawing/2014/main" id="{3884C9E3-24F6-4FA3-AD3E-959C4321E8D7}"/>
              </a:ext>
            </a:extLst>
          </p:cNvPr>
          <p:cNvSpPr>
            <a:spLocks noGrp="1"/>
          </p:cNvSpPr>
          <p:nvPr>
            <p:ph type="ftr" sz="quarter" idx="11"/>
          </p:nvPr>
        </p:nvSpPr>
        <p:spPr/>
        <p:txBody>
          <a:bodyPr/>
          <a:lstStyle/>
          <a:p>
            <a:r>
              <a:rPr lang="el-GR"/>
              <a:t>Αγωγή της Υγείας - Γεώργιος Μαντζουράνης                                       Πανεπιστήμιο Πατρών Τμήμα Νοσηλευτικής 2023/24</a:t>
            </a:r>
          </a:p>
        </p:txBody>
      </p:sp>
      <p:sp>
        <p:nvSpPr>
          <p:cNvPr id="4" name="Θέση αριθμού διαφάνειας 3">
            <a:extLst>
              <a:ext uri="{FF2B5EF4-FFF2-40B4-BE49-F238E27FC236}">
                <a16:creationId xmlns:a16="http://schemas.microsoft.com/office/drawing/2014/main" id="{EAFEEA3A-586E-4C94-B9EE-29D5DF5C8F1D}"/>
              </a:ext>
            </a:extLst>
          </p:cNvPr>
          <p:cNvSpPr>
            <a:spLocks noGrp="1"/>
          </p:cNvSpPr>
          <p:nvPr>
            <p:ph type="sldNum" sz="quarter" idx="12"/>
          </p:nvPr>
        </p:nvSpPr>
        <p:spPr/>
        <p:txBody>
          <a:bodyPr/>
          <a:lstStyle/>
          <a:p>
            <a:fld id="{6DD0A056-3472-443D-BB6F-BD528D376F21}" type="slidenum">
              <a:rPr lang="el-GR" smtClean="0"/>
              <a:t>‹#›</a:t>
            </a:fld>
            <a:endParaRPr lang="el-GR"/>
          </a:p>
        </p:txBody>
      </p:sp>
    </p:spTree>
    <p:extLst>
      <p:ext uri="{BB962C8B-B14F-4D97-AF65-F5344CB8AC3E}">
        <p14:creationId xmlns:p14="http://schemas.microsoft.com/office/powerpoint/2010/main" val="2790549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6206B49-F2C2-49CC-B768-4A02BEF817E1}"/>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0C8A3B3D-368E-449E-B1C0-CA414C48947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441ECE6F-94CA-42F7-910B-7A98EA762E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2A4806FA-71A8-4101-B4F3-1FFFCA2BB738}"/>
              </a:ext>
            </a:extLst>
          </p:cNvPr>
          <p:cNvSpPr>
            <a:spLocks noGrp="1"/>
          </p:cNvSpPr>
          <p:nvPr>
            <p:ph type="dt" sz="half" idx="10"/>
          </p:nvPr>
        </p:nvSpPr>
        <p:spPr/>
        <p:txBody>
          <a:bodyPr/>
          <a:lstStyle/>
          <a:p>
            <a:fld id="{F807924F-19C7-4E40-BCAB-4E938C76EA69}" type="datetime1">
              <a:rPr lang="el-GR" smtClean="0"/>
              <a:t>13/11/2023</a:t>
            </a:fld>
            <a:endParaRPr lang="el-GR"/>
          </a:p>
        </p:txBody>
      </p:sp>
      <p:sp>
        <p:nvSpPr>
          <p:cNvPr id="6" name="Θέση υποσέλιδου 5">
            <a:extLst>
              <a:ext uri="{FF2B5EF4-FFF2-40B4-BE49-F238E27FC236}">
                <a16:creationId xmlns:a16="http://schemas.microsoft.com/office/drawing/2014/main" id="{EE558497-D313-4D05-9155-5FBF1EC5C27E}"/>
              </a:ext>
            </a:extLst>
          </p:cNvPr>
          <p:cNvSpPr>
            <a:spLocks noGrp="1"/>
          </p:cNvSpPr>
          <p:nvPr>
            <p:ph type="ftr" sz="quarter" idx="11"/>
          </p:nvPr>
        </p:nvSpPr>
        <p:spPr/>
        <p:txBody>
          <a:bodyPr/>
          <a:lstStyle/>
          <a:p>
            <a:r>
              <a:rPr lang="el-GR"/>
              <a:t>Αγωγή της Υγείας - Γεώργιος Μαντζουράνης                                       Πανεπιστήμιο Πατρών Τμήμα Νοσηλευτικής 2023/24</a:t>
            </a:r>
          </a:p>
        </p:txBody>
      </p:sp>
      <p:sp>
        <p:nvSpPr>
          <p:cNvPr id="7" name="Θέση αριθμού διαφάνειας 6">
            <a:extLst>
              <a:ext uri="{FF2B5EF4-FFF2-40B4-BE49-F238E27FC236}">
                <a16:creationId xmlns:a16="http://schemas.microsoft.com/office/drawing/2014/main" id="{A0B9C4E8-3F5A-4901-BAE7-981FFBE868F8}"/>
              </a:ext>
            </a:extLst>
          </p:cNvPr>
          <p:cNvSpPr>
            <a:spLocks noGrp="1"/>
          </p:cNvSpPr>
          <p:nvPr>
            <p:ph type="sldNum" sz="quarter" idx="12"/>
          </p:nvPr>
        </p:nvSpPr>
        <p:spPr/>
        <p:txBody>
          <a:bodyPr/>
          <a:lstStyle/>
          <a:p>
            <a:fld id="{6DD0A056-3472-443D-BB6F-BD528D376F21}" type="slidenum">
              <a:rPr lang="el-GR" smtClean="0"/>
              <a:t>‹#›</a:t>
            </a:fld>
            <a:endParaRPr lang="el-GR"/>
          </a:p>
        </p:txBody>
      </p:sp>
    </p:spTree>
    <p:extLst>
      <p:ext uri="{BB962C8B-B14F-4D97-AF65-F5344CB8AC3E}">
        <p14:creationId xmlns:p14="http://schemas.microsoft.com/office/powerpoint/2010/main" val="18282337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3221F96-2177-4459-9FDC-038F6185958A}"/>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E2A9E3B0-5A63-4D43-8CDA-4F2D544DC0D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EE8CF531-2260-4BA1-A698-4E6A2750EA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A1946CB4-B260-4877-8D51-3DFA49A134EA}"/>
              </a:ext>
            </a:extLst>
          </p:cNvPr>
          <p:cNvSpPr>
            <a:spLocks noGrp="1"/>
          </p:cNvSpPr>
          <p:nvPr>
            <p:ph type="dt" sz="half" idx="10"/>
          </p:nvPr>
        </p:nvSpPr>
        <p:spPr/>
        <p:txBody>
          <a:bodyPr/>
          <a:lstStyle/>
          <a:p>
            <a:fld id="{408C0A27-96D6-4417-8386-624F231FE562}" type="datetime1">
              <a:rPr lang="el-GR" smtClean="0"/>
              <a:t>13/11/2023</a:t>
            </a:fld>
            <a:endParaRPr lang="el-GR"/>
          </a:p>
        </p:txBody>
      </p:sp>
      <p:sp>
        <p:nvSpPr>
          <p:cNvPr id="6" name="Θέση υποσέλιδου 5">
            <a:extLst>
              <a:ext uri="{FF2B5EF4-FFF2-40B4-BE49-F238E27FC236}">
                <a16:creationId xmlns:a16="http://schemas.microsoft.com/office/drawing/2014/main" id="{3BE5081A-1485-4E14-B1A0-8974A75D69AA}"/>
              </a:ext>
            </a:extLst>
          </p:cNvPr>
          <p:cNvSpPr>
            <a:spLocks noGrp="1"/>
          </p:cNvSpPr>
          <p:nvPr>
            <p:ph type="ftr" sz="quarter" idx="11"/>
          </p:nvPr>
        </p:nvSpPr>
        <p:spPr/>
        <p:txBody>
          <a:bodyPr/>
          <a:lstStyle/>
          <a:p>
            <a:r>
              <a:rPr lang="el-GR"/>
              <a:t>Αγωγή της Υγείας - Γεώργιος Μαντζουράνης                                       Πανεπιστήμιο Πατρών Τμήμα Νοσηλευτικής 2023/24</a:t>
            </a:r>
          </a:p>
        </p:txBody>
      </p:sp>
      <p:sp>
        <p:nvSpPr>
          <p:cNvPr id="7" name="Θέση αριθμού διαφάνειας 6">
            <a:extLst>
              <a:ext uri="{FF2B5EF4-FFF2-40B4-BE49-F238E27FC236}">
                <a16:creationId xmlns:a16="http://schemas.microsoft.com/office/drawing/2014/main" id="{1F6DD97E-E086-4BC2-B0EF-FE90486DE89A}"/>
              </a:ext>
            </a:extLst>
          </p:cNvPr>
          <p:cNvSpPr>
            <a:spLocks noGrp="1"/>
          </p:cNvSpPr>
          <p:nvPr>
            <p:ph type="sldNum" sz="quarter" idx="12"/>
          </p:nvPr>
        </p:nvSpPr>
        <p:spPr/>
        <p:txBody>
          <a:bodyPr/>
          <a:lstStyle/>
          <a:p>
            <a:fld id="{6DD0A056-3472-443D-BB6F-BD528D376F21}" type="slidenum">
              <a:rPr lang="el-GR" smtClean="0"/>
              <a:t>‹#›</a:t>
            </a:fld>
            <a:endParaRPr lang="el-GR"/>
          </a:p>
        </p:txBody>
      </p:sp>
    </p:spTree>
    <p:extLst>
      <p:ext uri="{BB962C8B-B14F-4D97-AF65-F5344CB8AC3E}">
        <p14:creationId xmlns:p14="http://schemas.microsoft.com/office/powerpoint/2010/main" val="14542011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FBE1CB16-CCB5-40D4-AAC9-E6A30537902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54BDD585-5C54-4784-952D-F37D015ECCD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BF2F514F-ECC1-434E-A6EF-D5E20C843D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8A41FB-D2C4-4E6F-8B0D-75BCE425DA4D}" type="datetime1">
              <a:rPr lang="el-GR" smtClean="0"/>
              <a:t>13/11/2023</a:t>
            </a:fld>
            <a:endParaRPr lang="el-GR"/>
          </a:p>
        </p:txBody>
      </p:sp>
      <p:sp>
        <p:nvSpPr>
          <p:cNvPr id="5" name="Θέση υποσέλιδου 4">
            <a:extLst>
              <a:ext uri="{FF2B5EF4-FFF2-40B4-BE49-F238E27FC236}">
                <a16:creationId xmlns:a16="http://schemas.microsoft.com/office/drawing/2014/main" id="{9363AB5F-7144-4DB7-84A1-B3FA6F57FBD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l-GR"/>
              <a:t>Αγωγή της Υγείας - Γεώργιος Μαντζουράνης                                       Πανεπιστήμιο Πατρών Τμήμα Νοσηλευτικής 2023/24</a:t>
            </a:r>
          </a:p>
        </p:txBody>
      </p:sp>
      <p:sp>
        <p:nvSpPr>
          <p:cNvPr id="6" name="Θέση αριθμού διαφάνειας 5">
            <a:extLst>
              <a:ext uri="{FF2B5EF4-FFF2-40B4-BE49-F238E27FC236}">
                <a16:creationId xmlns:a16="http://schemas.microsoft.com/office/drawing/2014/main" id="{7A6A55E6-BE82-46D6-8B14-CC2AB66DB98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D0A056-3472-443D-BB6F-BD528D376F21}" type="slidenum">
              <a:rPr lang="el-GR" smtClean="0"/>
              <a:t>‹#›</a:t>
            </a:fld>
            <a:endParaRPr lang="el-GR"/>
          </a:p>
        </p:txBody>
      </p:sp>
    </p:spTree>
    <p:extLst>
      <p:ext uri="{BB962C8B-B14F-4D97-AF65-F5344CB8AC3E}">
        <p14:creationId xmlns:p14="http://schemas.microsoft.com/office/powerpoint/2010/main" val="29026942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 Id="rId5" Type="http://schemas.openxmlformats.org/officeDocument/2006/relationships/image" Target="../media/image33.jpeg"/><Relationship Id="rId4" Type="http://schemas.openxmlformats.org/officeDocument/2006/relationships/image" Target="../media/image32.jpeg"/></Relationships>
</file>

<file path=ppt/slides/_rels/slide2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0">
            <a:extLst>
              <a:ext uri="{FF2B5EF4-FFF2-40B4-BE49-F238E27FC236}">
                <a16:creationId xmlns:a16="http://schemas.microsoft.com/office/drawing/2014/main" id="{9D1F1072-5369-4C4B-8DFC-F7CB6E6DDEFB}"/>
              </a:ext>
            </a:extLst>
          </p:cNvPr>
          <p:cNvSpPr txBox="1">
            <a:spLocks noChangeArrowheads="1"/>
          </p:cNvSpPr>
          <p:nvPr/>
        </p:nvSpPr>
        <p:spPr bwMode="auto">
          <a:xfrm>
            <a:off x="3735422" y="4820602"/>
            <a:ext cx="5409749" cy="815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lnSpc>
                <a:spcPct val="150000"/>
              </a:lnSpc>
            </a:pPr>
            <a:r>
              <a:rPr lang="el-GR" sz="1800" b="1" dirty="0">
                <a:solidFill>
                  <a:schemeClr val="accent1">
                    <a:lumMod val="75000"/>
                  </a:schemeClr>
                </a:solidFill>
                <a:latin typeface="Comic Sans MS" panose="030F0702030302020204" pitchFamily="66" charset="0"/>
                <a:cs typeface="Arial" panose="020B0604020202020204" pitchFamily="34" charset="0"/>
              </a:rPr>
              <a:t>Γιώργος Μαντζουράνης </a:t>
            </a:r>
            <a:r>
              <a:rPr lang="en-US" sz="1600" dirty="0" err="1">
                <a:solidFill>
                  <a:schemeClr val="accent1">
                    <a:lumMod val="75000"/>
                  </a:schemeClr>
                </a:solidFill>
                <a:latin typeface="Comic Sans MS" panose="030F0702030302020204" pitchFamily="66" charset="0"/>
                <a:cs typeface="Arial" panose="020B0604020202020204" pitchFamily="34" charset="0"/>
              </a:rPr>
              <a:t>Phd</a:t>
            </a:r>
            <a:r>
              <a:rPr lang="en-US" sz="1600" dirty="0">
                <a:solidFill>
                  <a:schemeClr val="accent1">
                    <a:lumMod val="75000"/>
                  </a:schemeClr>
                </a:solidFill>
                <a:latin typeface="Comic Sans MS" panose="030F0702030302020204" pitchFamily="66" charset="0"/>
                <a:cs typeface="Arial" panose="020B0604020202020204" pitchFamily="34" charset="0"/>
              </a:rPr>
              <a:t>, </a:t>
            </a:r>
            <a:r>
              <a:rPr lang="en-US" sz="1600" dirty="0" err="1">
                <a:solidFill>
                  <a:schemeClr val="accent1">
                    <a:lumMod val="75000"/>
                  </a:schemeClr>
                </a:solidFill>
                <a:latin typeface="Comic Sans MS" panose="030F0702030302020204" pitchFamily="66" charset="0"/>
                <a:cs typeface="Arial" panose="020B0604020202020204" pitchFamily="34" charset="0"/>
              </a:rPr>
              <a:t>Msc</a:t>
            </a:r>
            <a:r>
              <a:rPr lang="en-US" sz="1600" dirty="0">
                <a:solidFill>
                  <a:schemeClr val="accent1">
                    <a:lumMod val="75000"/>
                  </a:schemeClr>
                </a:solidFill>
                <a:latin typeface="Comic Sans MS" panose="030F0702030302020204" pitchFamily="66" charset="0"/>
                <a:cs typeface="Arial" panose="020B0604020202020204" pitchFamily="34" charset="0"/>
              </a:rPr>
              <a:t>, MD</a:t>
            </a:r>
          </a:p>
          <a:p>
            <a:pPr algn="ctr"/>
            <a:endParaRPr lang="es-CO" sz="2000" dirty="0">
              <a:solidFill>
                <a:schemeClr val="accent1">
                  <a:lumMod val="75000"/>
                </a:schemeClr>
              </a:solidFill>
              <a:latin typeface="Comic Sans MS" panose="030F0702030302020204" pitchFamily="66" charset="0"/>
              <a:cs typeface="Arial" panose="020B0604020202020204" pitchFamily="34" charset="0"/>
            </a:endParaRPr>
          </a:p>
        </p:txBody>
      </p:sp>
      <p:sp>
        <p:nvSpPr>
          <p:cNvPr id="5" name="TextBox 4">
            <a:extLst>
              <a:ext uri="{FF2B5EF4-FFF2-40B4-BE49-F238E27FC236}">
                <a16:creationId xmlns:a16="http://schemas.microsoft.com/office/drawing/2014/main" id="{EDA74494-A39B-418D-AEF0-729F778B34EA}"/>
              </a:ext>
            </a:extLst>
          </p:cNvPr>
          <p:cNvSpPr txBox="1"/>
          <p:nvPr/>
        </p:nvSpPr>
        <p:spPr>
          <a:xfrm>
            <a:off x="4207772" y="5425782"/>
            <a:ext cx="4107768" cy="420821"/>
          </a:xfrm>
          <a:prstGeom prst="rect">
            <a:avLst/>
          </a:prstGeom>
          <a:noFill/>
        </p:spPr>
        <p:txBody>
          <a:bodyPr wrap="square" rtlCol="0">
            <a:spAutoFit/>
          </a:bodyPr>
          <a:lstStyle/>
          <a:p>
            <a:pPr algn="ctr">
              <a:lnSpc>
                <a:spcPct val="150000"/>
              </a:lnSpc>
            </a:pPr>
            <a:r>
              <a:rPr lang="el-GR" sz="1600" i="1" dirty="0">
                <a:solidFill>
                  <a:schemeClr val="accent1">
                    <a:lumMod val="75000"/>
                  </a:schemeClr>
                </a:solidFill>
                <a:latin typeface="Comic Sans MS" panose="030F0702030302020204" pitchFamily="66" charset="0"/>
              </a:rPr>
              <a:t>Γενικός Οικογενειακός Ιατρός  </a:t>
            </a:r>
          </a:p>
        </p:txBody>
      </p:sp>
      <p:sp>
        <p:nvSpPr>
          <p:cNvPr id="7" name="TextBox 6">
            <a:extLst>
              <a:ext uri="{FF2B5EF4-FFF2-40B4-BE49-F238E27FC236}">
                <a16:creationId xmlns:a16="http://schemas.microsoft.com/office/drawing/2014/main" id="{08DC1A44-4170-4C59-99C5-79BAE4377AEC}"/>
              </a:ext>
            </a:extLst>
          </p:cNvPr>
          <p:cNvSpPr txBox="1"/>
          <p:nvPr/>
        </p:nvSpPr>
        <p:spPr>
          <a:xfrm>
            <a:off x="3160994" y="1062123"/>
            <a:ext cx="6098344" cy="523220"/>
          </a:xfrm>
          <a:prstGeom prst="rect">
            <a:avLst/>
          </a:prstGeom>
          <a:noFill/>
        </p:spPr>
        <p:txBody>
          <a:bodyPr wrap="square">
            <a:spAutoFit/>
          </a:bodyPr>
          <a:lstStyle/>
          <a:p>
            <a:pPr algn="ctr"/>
            <a:r>
              <a:rPr lang="el-GR" sz="2800" b="1" dirty="0">
                <a:solidFill>
                  <a:srgbClr val="0070C0"/>
                </a:solidFill>
                <a:effectLst>
                  <a:outerShdw blurRad="38100" dist="38100" dir="2700000" algn="tl">
                    <a:srgbClr val="000000">
                      <a:alpha val="43137"/>
                    </a:srgbClr>
                  </a:outerShdw>
                </a:effectLst>
                <a:latin typeface="Arial Black" panose="020B0A04020102020204" pitchFamily="34" charset="0"/>
                <a:ea typeface="Times New Roman" panose="02020603050405020304" pitchFamily="18" charset="0"/>
                <a:cs typeface="Times New Roman" panose="02020603050405020304" pitchFamily="18" charset="0"/>
              </a:rPr>
              <a:t>Αγωγή της Υγείας</a:t>
            </a:r>
            <a:endParaRPr lang="el-GR" sz="2800" dirty="0">
              <a:solidFill>
                <a:srgbClr val="0070C0"/>
              </a:solidFill>
              <a:effectLst>
                <a:outerShdw blurRad="38100" dist="38100" dir="2700000" algn="tl">
                  <a:srgbClr val="000000">
                    <a:alpha val="43137"/>
                  </a:srgbClr>
                </a:outerShdw>
              </a:effectLst>
              <a:latin typeface="Arial Black" panose="020B0A04020102020204" pitchFamily="34" charset="0"/>
            </a:endParaRPr>
          </a:p>
        </p:txBody>
      </p:sp>
      <p:pic>
        <p:nvPicPr>
          <p:cNvPr id="1026" name="Picture 2" descr="ΤΝΠΠ - Τμήμα Νοσηλευτικής Πανεπιστημίου Πατρών">
            <a:extLst>
              <a:ext uri="{FF2B5EF4-FFF2-40B4-BE49-F238E27FC236}">
                <a16:creationId xmlns:a16="http://schemas.microsoft.com/office/drawing/2014/main" id="{B3ECA6DC-B450-4999-BD30-59A5D67836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21765" y="204873"/>
            <a:ext cx="17145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Πανεπιστήμιο Πατρών - Βικιπαίδεια">
            <a:extLst>
              <a:ext uri="{FF2B5EF4-FFF2-40B4-BE49-F238E27FC236}">
                <a16:creationId xmlns:a16="http://schemas.microsoft.com/office/drawing/2014/main" id="{A88B9FDF-41D6-4158-8757-71730F50AF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037" y="164569"/>
            <a:ext cx="1524000" cy="1524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62D57E51-CA0D-4327-A209-3374534F9084}"/>
              </a:ext>
            </a:extLst>
          </p:cNvPr>
          <p:cNvSpPr txBox="1"/>
          <p:nvPr/>
        </p:nvSpPr>
        <p:spPr>
          <a:xfrm>
            <a:off x="4514830" y="396952"/>
            <a:ext cx="3390672" cy="646331"/>
          </a:xfrm>
          <a:prstGeom prst="rect">
            <a:avLst/>
          </a:prstGeom>
          <a:noFill/>
        </p:spPr>
        <p:txBody>
          <a:bodyPr wrap="none" rtlCol="0">
            <a:spAutoFit/>
          </a:bodyPr>
          <a:lstStyle/>
          <a:p>
            <a:r>
              <a:rPr lang="el-GR" b="1" dirty="0">
                <a:solidFill>
                  <a:schemeClr val="accent1">
                    <a:lumMod val="60000"/>
                    <a:lumOff val="40000"/>
                  </a:schemeClr>
                </a:solidFill>
                <a:latin typeface="Arial Black" panose="020B0A04020102020204" pitchFamily="34" charset="0"/>
              </a:rPr>
              <a:t>ΠΑΝΕΠΙΣΤΗΜΙΟ ΠΑΤΡΩΝ</a:t>
            </a:r>
          </a:p>
          <a:p>
            <a:r>
              <a:rPr lang="el-GR" b="1" dirty="0">
                <a:solidFill>
                  <a:schemeClr val="accent1">
                    <a:lumMod val="60000"/>
                    <a:lumOff val="40000"/>
                  </a:schemeClr>
                </a:solidFill>
                <a:latin typeface="Arial Black" panose="020B0A04020102020204" pitchFamily="34" charset="0"/>
              </a:rPr>
              <a:t>ΤΜΗΜΑ ΝΟΣΗΛΕΥΤΙΚΗΣ </a:t>
            </a:r>
          </a:p>
        </p:txBody>
      </p:sp>
      <p:sp>
        <p:nvSpPr>
          <p:cNvPr id="10" name="TextBox 9">
            <a:extLst>
              <a:ext uri="{FF2B5EF4-FFF2-40B4-BE49-F238E27FC236}">
                <a16:creationId xmlns:a16="http://schemas.microsoft.com/office/drawing/2014/main" id="{D6C78E83-7BCA-4292-B63B-160FE00571AD}"/>
              </a:ext>
            </a:extLst>
          </p:cNvPr>
          <p:cNvSpPr txBox="1"/>
          <p:nvPr/>
        </p:nvSpPr>
        <p:spPr>
          <a:xfrm>
            <a:off x="8315540" y="3706897"/>
            <a:ext cx="1010213" cy="369332"/>
          </a:xfrm>
          <a:prstGeom prst="rect">
            <a:avLst/>
          </a:prstGeom>
          <a:noFill/>
        </p:spPr>
        <p:txBody>
          <a:bodyPr wrap="none" rtlCol="0">
            <a:spAutoFit/>
          </a:bodyPr>
          <a:lstStyle/>
          <a:p>
            <a:r>
              <a:rPr lang="en-US" dirty="0"/>
              <a:t>NUR 507</a:t>
            </a:r>
            <a:endParaRPr lang="el-GR" dirty="0"/>
          </a:p>
        </p:txBody>
      </p:sp>
      <p:pic>
        <p:nvPicPr>
          <p:cNvPr id="1030" name="Picture 6" descr="Αγωγή Υγείας | Τμήμα Ιατρικής">
            <a:extLst>
              <a:ext uri="{FF2B5EF4-FFF2-40B4-BE49-F238E27FC236}">
                <a16:creationId xmlns:a16="http://schemas.microsoft.com/office/drawing/2014/main" id="{9D2367D8-12B9-461E-8611-088FDF3B05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92522" y="2738774"/>
            <a:ext cx="3410514" cy="1337456"/>
          </a:xfrm>
          <a:prstGeom prst="rect">
            <a:avLst/>
          </a:prstGeom>
          <a:noFill/>
          <a:extLst>
            <a:ext uri="{909E8E84-426E-40DD-AFC4-6F175D3DCCD1}">
              <a14:hiddenFill xmlns:a14="http://schemas.microsoft.com/office/drawing/2010/main">
                <a:solidFill>
                  <a:srgbClr val="FFFFFF"/>
                </a:solidFill>
              </a14:hiddenFill>
            </a:ext>
          </a:extLst>
        </p:spPr>
      </p:pic>
      <p:sp>
        <p:nvSpPr>
          <p:cNvPr id="11" name="Θέση υποσέλιδου 10">
            <a:extLst>
              <a:ext uri="{FF2B5EF4-FFF2-40B4-BE49-F238E27FC236}">
                <a16:creationId xmlns:a16="http://schemas.microsoft.com/office/drawing/2014/main" id="{C51FC244-29CD-4018-BB69-13711CADDE89}"/>
              </a:ext>
            </a:extLst>
          </p:cNvPr>
          <p:cNvSpPr>
            <a:spLocks noGrp="1"/>
          </p:cNvSpPr>
          <p:nvPr>
            <p:ph type="ftr" sz="quarter" idx="11"/>
          </p:nvPr>
        </p:nvSpPr>
        <p:spPr/>
        <p:txBody>
          <a:bodyPr/>
          <a:lstStyle/>
          <a:p>
            <a:r>
              <a:rPr lang="el-GR"/>
              <a:t>Αγωγή της Υγείας - Γεώργιος Μαντζουράνης                                       Πανεπιστήμιο Πατρών Τμήμα Νοσηλευτικής 2023/24</a:t>
            </a:r>
          </a:p>
        </p:txBody>
      </p:sp>
      <p:sp>
        <p:nvSpPr>
          <p:cNvPr id="12" name="TextBox 11">
            <a:extLst>
              <a:ext uri="{FF2B5EF4-FFF2-40B4-BE49-F238E27FC236}">
                <a16:creationId xmlns:a16="http://schemas.microsoft.com/office/drawing/2014/main" id="{9A4260E4-3E6A-4AE3-9EE5-57FC675F671D}"/>
              </a:ext>
            </a:extLst>
          </p:cNvPr>
          <p:cNvSpPr txBox="1"/>
          <p:nvPr/>
        </p:nvSpPr>
        <p:spPr>
          <a:xfrm>
            <a:off x="1762539" y="1648463"/>
            <a:ext cx="9090992" cy="97461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l-GR" sz="2800" b="1" i="1" dirty="0">
                <a:solidFill>
                  <a:srgbClr val="FF0000"/>
                </a:solidFill>
                <a:effectLst>
                  <a:outerShdw blurRad="38100" dist="38100" dir="2700000" algn="tl">
                    <a:srgbClr val="000000">
                      <a:alpha val="43137"/>
                    </a:srgbClr>
                  </a:outerShdw>
                </a:effectLst>
                <a:latin typeface="+mj-lt"/>
                <a:ea typeface="UB-Baskerville"/>
                <a:cs typeface="Times New Roman" panose="02020603050405020304" pitchFamily="18" charset="0"/>
              </a:rPr>
              <a:t>Βοηθώντας τα Άτομα να Υιοθετήσουν έναν </a:t>
            </a:r>
          </a:p>
          <a:p>
            <a:pPr algn="ctr"/>
            <a:r>
              <a:rPr lang="el-GR" sz="2800" b="1" i="1" dirty="0">
                <a:solidFill>
                  <a:srgbClr val="FF0000"/>
                </a:solidFill>
                <a:effectLst>
                  <a:outerShdw blurRad="38100" dist="38100" dir="2700000" algn="tl">
                    <a:srgbClr val="000000">
                      <a:alpha val="43137"/>
                    </a:srgbClr>
                  </a:outerShdw>
                </a:effectLst>
                <a:latin typeface="+mj-lt"/>
                <a:ea typeface="UB-Baskerville"/>
                <a:cs typeface="Times New Roman" panose="02020603050405020304" pitchFamily="18" charset="0"/>
              </a:rPr>
              <a:t>Υγιεινότερο Τρόπο Ζωής</a:t>
            </a:r>
          </a:p>
        </p:txBody>
      </p:sp>
    </p:spTree>
    <p:extLst>
      <p:ext uri="{BB962C8B-B14F-4D97-AF65-F5344CB8AC3E}">
        <p14:creationId xmlns:p14="http://schemas.microsoft.com/office/powerpoint/2010/main" val="20483637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a:extLst>
              <a:ext uri="{FF2B5EF4-FFF2-40B4-BE49-F238E27FC236}">
                <a16:creationId xmlns:a16="http://schemas.microsoft.com/office/drawing/2014/main" id="{24A582AE-F0DB-455B-99D2-8739625F232A}"/>
              </a:ext>
            </a:extLst>
          </p:cNvPr>
          <p:cNvSpPr>
            <a:spLocks noGrp="1"/>
          </p:cNvSpPr>
          <p:nvPr>
            <p:ph type="ftr" sz="quarter" idx="11"/>
          </p:nvPr>
        </p:nvSpPr>
        <p:spPr/>
        <p:txBody>
          <a:bodyPr/>
          <a:lstStyle/>
          <a:p>
            <a:r>
              <a:rPr lang="el-GR"/>
              <a:t>Αγωγή της Υγείας - Γεώργιος Μαντζουράνης                                       Πανεπιστήμιο Πατρών Τμήμα Νοσηλευτικής 2023/24</a:t>
            </a:r>
          </a:p>
        </p:txBody>
      </p:sp>
      <p:sp>
        <p:nvSpPr>
          <p:cNvPr id="3" name="TextBox 2">
            <a:extLst>
              <a:ext uri="{FF2B5EF4-FFF2-40B4-BE49-F238E27FC236}">
                <a16:creationId xmlns:a16="http://schemas.microsoft.com/office/drawing/2014/main" id="{8D2DA54F-F798-4D71-8263-26B61B968920}"/>
              </a:ext>
            </a:extLst>
          </p:cNvPr>
          <p:cNvSpPr txBox="1"/>
          <p:nvPr/>
        </p:nvSpPr>
        <p:spPr>
          <a:xfrm>
            <a:off x="0" y="136525"/>
            <a:ext cx="12192000" cy="104676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lnSpc>
                <a:spcPct val="150000"/>
              </a:lnSpc>
            </a:pPr>
            <a:r>
              <a:rPr lang="el-GR" sz="2000" b="1" i="1" dirty="0">
                <a:solidFill>
                  <a:schemeClr val="tx2"/>
                </a:solidFill>
                <a:effectLst>
                  <a:outerShdw blurRad="38100" dist="38100" dir="2700000" algn="tl">
                    <a:srgbClr val="000000">
                      <a:alpha val="43137"/>
                    </a:srgbClr>
                  </a:outerShdw>
                </a:effectLst>
                <a:latin typeface="+mj-lt"/>
                <a:ea typeface="UB-Baskerville"/>
                <a:cs typeface="Times New Roman" panose="02020603050405020304" pitchFamily="18" charset="0"/>
              </a:rPr>
              <a:t>Βοηθώντας τα Άτομα να Υιοθετήσουν έναν Υγιεινότερο Τρόπο Ζωής</a:t>
            </a:r>
          </a:p>
          <a:p>
            <a:pPr algn="ctr">
              <a:lnSpc>
                <a:spcPct val="150000"/>
              </a:lnSpc>
            </a:pPr>
            <a:r>
              <a:rPr lang="el-GR" sz="2400" b="1" i="1" dirty="0">
                <a:solidFill>
                  <a:srgbClr val="FF0000"/>
                </a:solidFill>
                <a:effectLst>
                  <a:outerShdw blurRad="38100" dist="38100" dir="2700000" algn="tl">
                    <a:srgbClr val="000000">
                      <a:alpha val="43137"/>
                    </a:srgbClr>
                  </a:outerShdw>
                </a:effectLst>
                <a:latin typeface="+mj-lt"/>
                <a:ea typeface="UB-Baskerville"/>
                <a:cs typeface="Times New Roman" panose="02020603050405020304" pitchFamily="18" charset="0"/>
              </a:rPr>
              <a:t>Στρατηγικές για την αλλαγή συμπεριφοράς</a:t>
            </a:r>
          </a:p>
        </p:txBody>
      </p:sp>
      <p:sp>
        <p:nvSpPr>
          <p:cNvPr id="6" name="TextBox 5">
            <a:extLst>
              <a:ext uri="{FF2B5EF4-FFF2-40B4-BE49-F238E27FC236}">
                <a16:creationId xmlns:a16="http://schemas.microsoft.com/office/drawing/2014/main" id="{56F6A031-DD11-41A5-BA4C-480334BE5890}"/>
              </a:ext>
            </a:extLst>
          </p:cNvPr>
          <p:cNvSpPr txBox="1"/>
          <p:nvPr/>
        </p:nvSpPr>
        <p:spPr>
          <a:xfrm>
            <a:off x="0" y="1619793"/>
            <a:ext cx="6126998" cy="400110"/>
          </a:xfrm>
          <a:prstGeom prst="rect">
            <a:avLst/>
          </a:prstGeom>
          <a:noFill/>
        </p:spPr>
        <p:txBody>
          <a:bodyPr wrap="none" rtlCol="0">
            <a:spAutoFit/>
          </a:bodyPr>
          <a:lstStyle/>
          <a:p>
            <a:r>
              <a:rPr lang="el-GR" sz="2000" b="1" dirty="0">
                <a:solidFill>
                  <a:srgbClr val="0070C0"/>
                </a:solidFill>
              </a:rPr>
              <a:t>3. Θέσπιση Στόχων και Αξιολόγηση της Προόδου</a:t>
            </a:r>
          </a:p>
        </p:txBody>
      </p:sp>
      <p:sp>
        <p:nvSpPr>
          <p:cNvPr id="7" name="TextBox 6">
            <a:extLst>
              <a:ext uri="{FF2B5EF4-FFF2-40B4-BE49-F238E27FC236}">
                <a16:creationId xmlns:a16="http://schemas.microsoft.com/office/drawing/2014/main" id="{AE872855-3128-4F2A-933F-446FE4F67091}"/>
              </a:ext>
            </a:extLst>
          </p:cNvPr>
          <p:cNvSpPr txBox="1"/>
          <p:nvPr/>
        </p:nvSpPr>
        <p:spPr>
          <a:xfrm>
            <a:off x="4902796" y="1180859"/>
            <a:ext cx="2517036" cy="400110"/>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r>
              <a:rPr lang="el-GR" sz="2000" b="1" i="1" dirty="0">
                <a:solidFill>
                  <a:srgbClr val="FF0000"/>
                </a:solidFill>
              </a:rPr>
              <a:t>Χρήσιμες Τεχνικές </a:t>
            </a:r>
          </a:p>
        </p:txBody>
      </p:sp>
      <p:sp>
        <p:nvSpPr>
          <p:cNvPr id="9" name="TextBox 8">
            <a:extLst>
              <a:ext uri="{FF2B5EF4-FFF2-40B4-BE49-F238E27FC236}">
                <a16:creationId xmlns:a16="http://schemas.microsoft.com/office/drawing/2014/main" id="{9F609AC0-1B4A-4BED-B625-FD9C459B20FF}"/>
              </a:ext>
            </a:extLst>
          </p:cNvPr>
          <p:cNvSpPr txBox="1"/>
          <p:nvPr/>
        </p:nvSpPr>
        <p:spPr>
          <a:xfrm>
            <a:off x="636104" y="4253001"/>
            <a:ext cx="10694505" cy="585097"/>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lnSpc>
                <a:spcPct val="150000"/>
              </a:lnSpc>
            </a:pPr>
            <a:r>
              <a:rPr lang="el-GR" sz="2400" b="1" i="1" dirty="0">
                <a:effectLst/>
                <a:ea typeface="UB-Baskerville"/>
                <a:cs typeface="Times New Roman" panose="02020603050405020304" pitchFamily="18" charset="0"/>
              </a:rPr>
              <a:t>Οι στόχοι θα πρέπει να είναι περισσότερο ρεαλιστικοί, παρά ιδεαλιστικοί</a:t>
            </a:r>
            <a:r>
              <a:rPr lang="el-GR" sz="2400" dirty="0">
                <a:effectLst/>
                <a:ea typeface="UB-Baskerville"/>
                <a:cs typeface="Times New Roman" panose="02020603050405020304" pitchFamily="18" charset="0"/>
              </a:rPr>
              <a:t>. </a:t>
            </a:r>
          </a:p>
        </p:txBody>
      </p:sp>
      <p:pic>
        <p:nvPicPr>
          <p:cNvPr id="7170" name="Picture 2" descr="Reach your target groups even more successfully">
            <a:extLst>
              <a:ext uri="{FF2B5EF4-FFF2-40B4-BE49-F238E27FC236}">
                <a16:creationId xmlns:a16="http://schemas.microsoft.com/office/drawing/2014/main" id="{DA6438E6-C6B1-4818-898A-A7A7A7A75C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95217" y="1306798"/>
            <a:ext cx="3384915" cy="1895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05135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a:extLst>
              <a:ext uri="{FF2B5EF4-FFF2-40B4-BE49-F238E27FC236}">
                <a16:creationId xmlns:a16="http://schemas.microsoft.com/office/drawing/2014/main" id="{24A582AE-F0DB-455B-99D2-8739625F232A}"/>
              </a:ext>
            </a:extLst>
          </p:cNvPr>
          <p:cNvSpPr>
            <a:spLocks noGrp="1"/>
          </p:cNvSpPr>
          <p:nvPr>
            <p:ph type="ftr" sz="quarter" idx="11"/>
          </p:nvPr>
        </p:nvSpPr>
        <p:spPr/>
        <p:txBody>
          <a:bodyPr/>
          <a:lstStyle/>
          <a:p>
            <a:r>
              <a:rPr lang="el-GR"/>
              <a:t>Αγωγή της Υγείας - Γεώργιος Μαντζουράνης                                       Πανεπιστήμιο Πατρών Τμήμα Νοσηλευτικής 2023/24</a:t>
            </a:r>
          </a:p>
        </p:txBody>
      </p:sp>
      <p:sp>
        <p:nvSpPr>
          <p:cNvPr id="3" name="TextBox 2">
            <a:extLst>
              <a:ext uri="{FF2B5EF4-FFF2-40B4-BE49-F238E27FC236}">
                <a16:creationId xmlns:a16="http://schemas.microsoft.com/office/drawing/2014/main" id="{8D2DA54F-F798-4D71-8263-26B61B968920}"/>
              </a:ext>
            </a:extLst>
          </p:cNvPr>
          <p:cNvSpPr txBox="1"/>
          <p:nvPr/>
        </p:nvSpPr>
        <p:spPr>
          <a:xfrm>
            <a:off x="0" y="136525"/>
            <a:ext cx="12192000" cy="104676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lnSpc>
                <a:spcPct val="150000"/>
              </a:lnSpc>
            </a:pPr>
            <a:r>
              <a:rPr lang="el-GR" sz="2000" b="1" i="1" dirty="0">
                <a:solidFill>
                  <a:schemeClr val="tx2"/>
                </a:solidFill>
                <a:effectLst>
                  <a:outerShdw blurRad="38100" dist="38100" dir="2700000" algn="tl">
                    <a:srgbClr val="000000">
                      <a:alpha val="43137"/>
                    </a:srgbClr>
                  </a:outerShdw>
                </a:effectLst>
                <a:latin typeface="+mj-lt"/>
                <a:ea typeface="UB-Baskerville"/>
                <a:cs typeface="Times New Roman" panose="02020603050405020304" pitchFamily="18" charset="0"/>
              </a:rPr>
              <a:t>Βοηθώντας τα Άτομα να Υιοθετήσουν έναν Υγιεινότερο Τρόπο Ζωής</a:t>
            </a:r>
          </a:p>
          <a:p>
            <a:pPr algn="ctr">
              <a:lnSpc>
                <a:spcPct val="150000"/>
              </a:lnSpc>
            </a:pPr>
            <a:r>
              <a:rPr lang="el-GR" sz="2400" b="1" i="1" dirty="0">
                <a:solidFill>
                  <a:srgbClr val="FF0000"/>
                </a:solidFill>
                <a:effectLst>
                  <a:outerShdw blurRad="38100" dist="38100" dir="2700000" algn="tl">
                    <a:srgbClr val="000000">
                      <a:alpha val="43137"/>
                    </a:srgbClr>
                  </a:outerShdw>
                </a:effectLst>
                <a:latin typeface="+mj-lt"/>
                <a:ea typeface="UB-Baskerville"/>
                <a:cs typeface="Times New Roman" panose="02020603050405020304" pitchFamily="18" charset="0"/>
              </a:rPr>
              <a:t>Στρατηγικές για την αλλαγή συμπεριφοράς</a:t>
            </a:r>
          </a:p>
        </p:txBody>
      </p:sp>
      <p:sp>
        <p:nvSpPr>
          <p:cNvPr id="5" name="TextBox 4">
            <a:extLst>
              <a:ext uri="{FF2B5EF4-FFF2-40B4-BE49-F238E27FC236}">
                <a16:creationId xmlns:a16="http://schemas.microsoft.com/office/drawing/2014/main" id="{0A7343B3-D377-431D-B192-EAA694CF6473}"/>
              </a:ext>
            </a:extLst>
          </p:cNvPr>
          <p:cNvSpPr txBox="1"/>
          <p:nvPr/>
        </p:nvSpPr>
        <p:spPr>
          <a:xfrm>
            <a:off x="3791147" y="3361373"/>
            <a:ext cx="8400853" cy="3370346"/>
          </a:xfrm>
          <a:prstGeom prst="rect">
            <a:avLst/>
          </a:prstGeom>
          <a:noFill/>
        </p:spPr>
        <p:txBody>
          <a:bodyPr wrap="square">
            <a:spAutoFit/>
          </a:bodyPr>
          <a:lstStyle/>
          <a:p>
            <a:pPr algn="just">
              <a:lnSpc>
                <a:spcPct val="150000"/>
              </a:lnSpc>
            </a:pPr>
            <a:r>
              <a:rPr lang="el-GR" b="1" u="sng" dirty="0">
                <a:ea typeface="UB-Baskerville"/>
                <a:cs typeface="Times New Roman" panose="02020603050405020304" pitchFamily="18" charset="0"/>
              </a:rPr>
              <a:t>Παράδειγμα: </a:t>
            </a:r>
          </a:p>
          <a:p>
            <a:pPr algn="just">
              <a:lnSpc>
                <a:spcPct val="150000"/>
              </a:lnSpc>
            </a:pPr>
            <a:r>
              <a:rPr lang="el-GR" sz="1800" dirty="0">
                <a:effectLst/>
                <a:ea typeface="UB-Baskerville"/>
                <a:cs typeface="Times New Roman" panose="02020603050405020304" pitchFamily="18" charset="0"/>
              </a:rPr>
              <a:t>Απώλεια βάρους κατά μέσο όρο ένα κιλό την εβδομάδα, είναι ένας ρεαλιστικός στόχος για τους περισσότερους. Απώλεια βάρους οκτώ κιλά το μήνα συνήθως δεν είναι. </a:t>
            </a:r>
          </a:p>
          <a:p>
            <a:pPr algn="just">
              <a:lnSpc>
                <a:spcPct val="150000"/>
              </a:lnSpc>
            </a:pPr>
            <a:endParaRPr lang="el-GR" dirty="0">
              <a:ea typeface="UB-Baskerville"/>
              <a:cs typeface="Times New Roman" panose="02020603050405020304" pitchFamily="18" charset="0"/>
            </a:endParaRPr>
          </a:p>
          <a:p>
            <a:pPr marL="285750" indent="-285750" algn="just">
              <a:lnSpc>
                <a:spcPct val="150000"/>
              </a:lnSpc>
              <a:buFont typeface="Wingdings" panose="05000000000000000000" pitchFamily="2" charset="2"/>
              <a:buChar char="Ø"/>
            </a:pPr>
            <a:r>
              <a:rPr lang="el-GR" sz="1800" dirty="0">
                <a:effectLst/>
                <a:ea typeface="UB-Baskerville"/>
                <a:cs typeface="Times New Roman" panose="02020603050405020304" pitchFamily="18" charset="0"/>
              </a:rPr>
              <a:t>Οι άνθρωποι ίσως έχουν μη ρεαλιστικές ελπίδες και προσδοκίες για το τι μπορεί να επιτευχθεί, και </a:t>
            </a:r>
            <a:r>
              <a:rPr lang="el-GR" sz="1800" b="1" i="1" dirty="0">
                <a:effectLst/>
                <a:ea typeface="UB-Baskerville"/>
                <a:cs typeface="Times New Roman" panose="02020603050405020304" pitchFamily="18" charset="0"/>
              </a:rPr>
              <a:t>οδηγούνται σε απογοήτευση και μια αίσθηση αποτυχίας όταν δεν ικανοποιούν το στόχο.</a:t>
            </a:r>
          </a:p>
        </p:txBody>
      </p:sp>
      <p:sp>
        <p:nvSpPr>
          <p:cNvPr id="6" name="TextBox 5">
            <a:extLst>
              <a:ext uri="{FF2B5EF4-FFF2-40B4-BE49-F238E27FC236}">
                <a16:creationId xmlns:a16="http://schemas.microsoft.com/office/drawing/2014/main" id="{56F6A031-DD11-41A5-BA4C-480334BE5890}"/>
              </a:ext>
            </a:extLst>
          </p:cNvPr>
          <p:cNvSpPr txBox="1"/>
          <p:nvPr/>
        </p:nvSpPr>
        <p:spPr>
          <a:xfrm>
            <a:off x="0" y="1619793"/>
            <a:ext cx="6126998" cy="400110"/>
          </a:xfrm>
          <a:prstGeom prst="rect">
            <a:avLst/>
          </a:prstGeom>
          <a:noFill/>
        </p:spPr>
        <p:txBody>
          <a:bodyPr wrap="none" rtlCol="0">
            <a:spAutoFit/>
          </a:bodyPr>
          <a:lstStyle/>
          <a:p>
            <a:r>
              <a:rPr lang="el-GR" sz="2000" b="1" dirty="0">
                <a:solidFill>
                  <a:srgbClr val="0070C0"/>
                </a:solidFill>
              </a:rPr>
              <a:t>3. Θέσπιση Στόχων και Αξιολόγηση της Προόδου</a:t>
            </a:r>
          </a:p>
        </p:txBody>
      </p:sp>
      <p:sp>
        <p:nvSpPr>
          <p:cNvPr id="7" name="TextBox 6">
            <a:extLst>
              <a:ext uri="{FF2B5EF4-FFF2-40B4-BE49-F238E27FC236}">
                <a16:creationId xmlns:a16="http://schemas.microsoft.com/office/drawing/2014/main" id="{AE872855-3128-4F2A-933F-446FE4F67091}"/>
              </a:ext>
            </a:extLst>
          </p:cNvPr>
          <p:cNvSpPr txBox="1"/>
          <p:nvPr/>
        </p:nvSpPr>
        <p:spPr>
          <a:xfrm>
            <a:off x="4902796" y="1180859"/>
            <a:ext cx="2517036" cy="400110"/>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r>
              <a:rPr lang="el-GR" sz="2000" b="1" i="1" dirty="0">
                <a:solidFill>
                  <a:srgbClr val="FF0000"/>
                </a:solidFill>
              </a:rPr>
              <a:t>Χρήσιμες Τεχνικές </a:t>
            </a:r>
          </a:p>
        </p:txBody>
      </p:sp>
      <p:pic>
        <p:nvPicPr>
          <p:cNvPr id="7172" name="Picture 4" descr="Public sector apprenticeship target restated for extra year">
            <a:extLst>
              <a:ext uri="{FF2B5EF4-FFF2-40B4-BE49-F238E27FC236}">
                <a16:creationId xmlns:a16="http://schemas.microsoft.com/office/drawing/2014/main" id="{14287A86-84B2-4241-91F7-B075EC1F8A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207" y="1389798"/>
            <a:ext cx="3749621" cy="19715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6" name="Picture 2" descr="Το δίλλημα της ζυγαριάς: Να ζυγίζομαι ή όχι ; | healthweb.gr">
            <a:extLst>
              <a:ext uri="{FF2B5EF4-FFF2-40B4-BE49-F238E27FC236}">
                <a16:creationId xmlns:a16="http://schemas.microsoft.com/office/drawing/2014/main" id="{844DEC8E-3134-5D53-12EA-7F76D8C791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981739"/>
            <a:ext cx="3791147" cy="26841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0858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a:extLst>
              <a:ext uri="{FF2B5EF4-FFF2-40B4-BE49-F238E27FC236}">
                <a16:creationId xmlns:a16="http://schemas.microsoft.com/office/drawing/2014/main" id="{75F04F0B-1091-4B4D-BF76-5CECCD4E3EE2}"/>
              </a:ext>
            </a:extLst>
          </p:cNvPr>
          <p:cNvSpPr>
            <a:spLocks noGrp="1"/>
          </p:cNvSpPr>
          <p:nvPr>
            <p:ph type="ftr" sz="quarter" idx="11"/>
          </p:nvPr>
        </p:nvSpPr>
        <p:spPr/>
        <p:txBody>
          <a:bodyPr/>
          <a:lstStyle/>
          <a:p>
            <a:r>
              <a:rPr lang="el-GR"/>
              <a:t>Αγωγή της Υγείας - Γεώργιος Μαντζουράνης                                       Πανεπιστήμιο Πατρών Τμήμα Νοσηλευτικής 2023/24</a:t>
            </a:r>
          </a:p>
        </p:txBody>
      </p:sp>
      <p:sp>
        <p:nvSpPr>
          <p:cNvPr id="3" name="TextBox 2">
            <a:extLst>
              <a:ext uri="{FF2B5EF4-FFF2-40B4-BE49-F238E27FC236}">
                <a16:creationId xmlns:a16="http://schemas.microsoft.com/office/drawing/2014/main" id="{B80C3F41-AE7F-4AD9-8EA6-03638155EEC8}"/>
              </a:ext>
            </a:extLst>
          </p:cNvPr>
          <p:cNvSpPr txBox="1"/>
          <p:nvPr/>
        </p:nvSpPr>
        <p:spPr>
          <a:xfrm>
            <a:off x="0" y="136525"/>
            <a:ext cx="12192000" cy="104676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lnSpc>
                <a:spcPct val="150000"/>
              </a:lnSpc>
            </a:pPr>
            <a:r>
              <a:rPr lang="el-GR" sz="2000" b="1" i="1" dirty="0">
                <a:solidFill>
                  <a:schemeClr val="tx2"/>
                </a:solidFill>
                <a:effectLst>
                  <a:outerShdw blurRad="38100" dist="38100" dir="2700000" algn="tl">
                    <a:srgbClr val="000000">
                      <a:alpha val="43137"/>
                    </a:srgbClr>
                  </a:outerShdw>
                </a:effectLst>
                <a:latin typeface="+mj-lt"/>
                <a:ea typeface="UB-Baskerville"/>
                <a:cs typeface="Times New Roman" panose="02020603050405020304" pitchFamily="18" charset="0"/>
              </a:rPr>
              <a:t>Βοηθώντας τα Άτομα να Υιοθετήσουν έναν Υγιεινότερο Τρόπο Ζωής</a:t>
            </a:r>
          </a:p>
          <a:p>
            <a:pPr algn="ctr">
              <a:lnSpc>
                <a:spcPct val="150000"/>
              </a:lnSpc>
            </a:pPr>
            <a:r>
              <a:rPr lang="el-GR" sz="2400" b="1" i="1" dirty="0">
                <a:solidFill>
                  <a:srgbClr val="FF0000"/>
                </a:solidFill>
                <a:effectLst>
                  <a:outerShdw blurRad="38100" dist="38100" dir="2700000" algn="tl">
                    <a:srgbClr val="000000">
                      <a:alpha val="43137"/>
                    </a:srgbClr>
                  </a:outerShdw>
                </a:effectLst>
                <a:latin typeface="+mj-lt"/>
                <a:ea typeface="UB-Baskerville"/>
                <a:cs typeface="Times New Roman" panose="02020603050405020304" pitchFamily="18" charset="0"/>
              </a:rPr>
              <a:t>Στρατηγικές για την αλλαγή συμπεριφοράς</a:t>
            </a:r>
          </a:p>
        </p:txBody>
      </p:sp>
      <p:sp>
        <p:nvSpPr>
          <p:cNvPr id="5" name="TextBox 4">
            <a:extLst>
              <a:ext uri="{FF2B5EF4-FFF2-40B4-BE49-F238E27FC236}">
                <a16:creationId xmlns:a16="http://schemas.microsoft.com/office/drawing/2014/main" id="{6C6A9DB6-9B59-4F7D-AB5A-28964B9BB8E4}"/>
              </a:ext>
            </a:extLst>
          </p:cNvPr>
          <p:cNvSpPr txBox="1"/>
          <p:nvPr/>
        </p:nvSpPr>
        <p:spPr>
          <a:xfrm>
            <a:off x="4038600" y="2625303"/>
            <a:ext cx="8153399" cy="3856960"/>
          </a:xfrm>
          <a:prstGeom prst="rect">
            <a:avLst/>
          </a:prstGeom>
          <a:noFill/>
        </p:spPr>
        <p:txBody>
          <a:bodyPr wrap="square">
            <a:spAutoFit/>
          </a:bodyPr>
          <a:lstStyle/>
          <a:p>
            <a:pPr marL="285750" indent="-285750" algn="just">
              <a:lnSpc>
                <a:spcPct val="200000"/>
              </a:lnSpc>
              <a:buFont typeface="Wingdings" panose="05000000000000000000" pitchFamily="2" charset="2"/>
              <a:buChar char="Ø"/>
            </a:pPr>
            <a:r>
              <a:rPr lang="el-GR" dirty="0"/>
              <a:t>Για την αξιολόγηση της προόδου, είναι απαραίτητο να κρατείται ένα </a:t>
            </a:r>
            <a:r>
              <a:rPr lang="el-GR" b="1" i="1" u="sng" dirty="0"/>
              <a:t>αρχείο συμπεριφοράς</a:t>
            </a:r>
            <a:r>
              <a:rPr lang="el-GR" dirty="0"/>
              <a:t>, έτσι ώστε τα επιτεύγματα να μπορούν να φανούν με σαφήνεια. </a:t>
            </a:r>
          </a:p>
          <a:p>
            <a:pPr marL="285750" indent="-285750" algn="just">
              <a:lnSpc>
                <a:spcPct val="200000"/>
              </a:lnSpc>
              <a:buFont typeface="Wingdings" panose="05000000000000000000" pitchFamily="2" charset="2"/>
              <a:buChar char="Ø"/>
            </a:pPr>
            <a:r>
              <a:rPr lang="el-GR" dirty="0"/>
              <a:t>Η πρόοδος θα μπορούσε να εκτιμηθεί από τη στιγμή που η “νέα” συμπεριφορά έχει κάνει μια επαρκή δοκιμή, ίσως για 2 ή 3 εβδομάδες, αν και βραχυπρόθεσμοι έλεγχοι (“πώς έχω πάει σήμερα;”) μπορεί να είναι χρήσιμοι.</a:t>
            </a:r>
          </a:p>
        </p:txBody>
      </p:sp>
      <p:sp>
        <p:nvSpPr>
          <p:cNvPr id="6" name="TextBox 5">
            <a:extLst>
              <a:ext uri="{FF2B5EF4-FFF2-40B4-BE49-F238E27FC236}">
                <a16:creationId xmlns:a16="http://schemas.microsoft.com/office/drawing/2014/main" id="{F3D4AC92-94B0-474C-9661-515D555F0237}"/>
              </a:ext>
            </a:extLst>
          </p:cNvPr>
          <p:cNvSpPr txBox="1"/>
          <p:nvPr/>
        </p:nvSpPr>
        <p:spPr>
          <a:xfrm>
            <a:off x="0" y="1739019"/>
            <a:ext cx="6126998" cy="400110"/>
          </a:xfrm>
          <a:prstGeom prst="rect">
            <a:avLst/>
          </a:prstGeom>
          <a:noFill/>
        </p:spPr>
        <p:txBody>
          <a:bodyPr wrap="none" rtlCol="0">
            <a:spAutoFit/>
          </a:bodyPr>
          <a:lstStyle/>
          <a:p>
            <a:r>
              <a:rPr lang="el-GR" sz="2000" b="1" dirty="0">
                <a:solidFill>
                  <a:srgbClr val="0070C0"/>
                </a:solidFill>
              </a:rPr>
              <a:t>3. Θέσπιση Στόχων και Αξιολόγηση της Προόδου</a:t>
            </a:r>
          </a:p>
        </p:txBody>
      </p:sp>
      <p:sp>
        <p:nvSpPr>
          <p:cNvPr id="7" name="TextBox 6">
            <a:extLst>
              <a:ext uri="{FF2B5EF4-FFF2-40B4-BE49-F238E27FC236}">
                <a16:creationId xmlns:a16="http://schemas.microsoft.com/office/drawing/2014/main" id="{B07F16E1-245F-43FA-ABD7-D2D469119D50}"/>
              </a:ext>
            </a:extLst>
          </p:cNvPr>
          <p:cNvSpPr txBox="1"/>
          <p:nvPr/>
        </p:nvSpPr>
        <p:spPr>
          <a:xfrm>
            <a:off x="4902796" y="1180859"/>
            <a:ext cx="2517036" cy="400110"/>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r>
              <a:rPr lang="el-GR" sz="2000" b="1" i="1" dirty="0">
                <a:solidFill>
                  <a:srgbClr val="FF0000"/>
                </a:solidFill>
              </a:rPr>
              <a:t>Χρήσιμες Τεχνικές </a:t>
            </a:r>
          </a:p>
        </p:txBody>
      </p:sp>
      <p:pic>
        <p:nvPicPr>
          <p:cNvPr id="8194" name="Picture 2" descr="Watch Target | Netflix">
            <a:extLst>
              <a:ext uri="{FF2B5EF4-FFF2-40B4-BE49-F238E27FC236}">
                <a16:creationId xmlns:a16="http://schemas.microsoft.com/office/drawing/2014/main" id="{1ED2D79D-7153-410E-8D59-EFF5A11807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61688" y="985277"/>
            <a:ext cx="4488456" cy="190759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Κάθε πότε να ζυγίζομαι και ποια είναι η κατάλληλη ώρα - Epiloges">
            <a:extLst>
              <a:ext uri="{FF2B5EF4-FFF2-40B4-BE49-F238E27FC236}">
                <a16:creationId xmlns:a16="http://schemas.microsoft.com/office/drawing/2014/main" id="{9A78A8C0-1ADE-C537-EB3F-10D616661F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3150704"/>
            <a:ext cx="4073868" cy="1951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04475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a:extLst>
              <a:ext uri="{FF2B5EF4-FFF2-40B4-BE49-F238E27FC236}">
                <a16:creationId xmlns:a16="http://schemas.microsoft.com/office/drawing/2014/main" id="{05C52FF5-2DCD-45FB-8373-AED442686065}"/>
              </a:ext>
            </a:extLst>
          </p:cNvPr>
          <p:cNvSpPr>
            <a:spLocks noGrp="1"/>
          </p:cNvSpPr>
          <p:nvPr>
            <p:ph type="ftr" sz="quarter" idx="11"/>
          </p:nvPr>
        </p:nvSpPr>
        <p:spPr/>
        <p:txBody>
          <a:bodyPr/>
          <a:lstStyle/>
          <a:p>
            <a:r>
              <a:rPr lang="el-GR"/>
              <a:t>Αγωγή της Υγείας - Γεώργιος Μαντζουράνης                                       Πανεπιστήμιο Πατρών Τμήμα Νοσηλευτικής 2023/24</a:t>
            </a:r>
          </a:p>
        </p:txBody>
      </p:sp>
      <p:sp>
        <p:nvSpPr>
          <p:cNvPr id="4" name="TextBox 3">
            <a:extLst>
              <a:ext uri="{FF2B5EF4-FFF2-40B4-BE49-F238E27FC236}">
                <a16:creationId xmlns:a16="http://schemas.microsoft.com/office/drawing/2014/main" id="{15C1F6C4-22F7-4C45-B8D4-BB7A8B5A4B29}"/>
              </a:ext>
            </a:extLst>
          </p:cNvPr>
          <p:cNvSpPr txBox="1"/>
          <p:nvPr/>
        </p:nvSpPr>
        <p:spPr>
          <a:xfrm>
            <a:off x="32657" y="2754579"/>
            <a:ext cx="12126686" cy="3373359"/>
          </a:xfrm>
          <a:prstGeom prst="rect">
            <a:avLst/>
          </a:prstGeom>
          <a:noFill/>
        </p:spPr>
        <p:txBody>
          <a:bodyPr wrap="square">
            <a:spAutoFit/>
          </a:bodyPr>
          <a:lstStyle/>
          <a:p>
            <a:pPr algn="just">
              <a:lnSpc>
                <a:spcPct val="150000"/>
              </a:lnSpc>
            </a:pPr>
            <a:r>
              <a:rPr lang="el-GR" b="1" u="sng" dirty="0"/>
              <a:t>Παράδειγμα:</a:t>
            </a:r>
          </a:p>
          <a:p>
            <a:pPr marL="342900" indent="-342900" algn="just">
              <a:lnSpc>
                <a:spcPct val="150000"/>
              </a:lnSpc>
              <a:buFont typeface="+mj-lt"/>
              <a:buAutoNum type="alphaLcPeriod"/>
            </a:pPr>
            <a:r>
              <a:rPr lang="el-GR" dirty="0"/>
              <a:t> Είναι ο στόχος πολύ δύσκολος; Θα πρέπει να μειωθεί;</a:t>
            </a:r>
          </a:p>
          <a:p>
            <a:pPr marL="342900" indent="-342900" algn="just">
              <a:lnSpc>
                <a:spcPct val="150000"/>
              </a:lnSpc>
              <a:buFont typeface="+mj-lt"/>
              <a:buAutoNum type="alphaLcPeriod"/>
            </a:pPr>
            <a:r>
              <a:rPr lang="el-GR" dirty="0"/>
              <a:t>Είναι οι ανταμοιβές πολύ μακρινές; Υπάρχει κάποια πιο άμεση ανταμοιβή που θα μπορούσε να είναι ενθαρρυντική;</a:t>
            </a:r>
          </a:p>
          <a:p>
            <a:pPr marL="342900" indent="-342900" algn="just">
              <a:lnSpc>
                <a:spcPct val="150000"/>
              </a:lnSpc>
              <a:buFont typeface="+mj-lt"/>
              <a:buAutoNum type="alphaLcPeriod"/>
            </a:pPr>
            <a:r>
              <a:rPr lang="el-GR" dirty="0"/>
              <a:t>Υπάρχει κάποια απρόβλεπτη κρίση ή ασθένεια; Εάν ναι, ίσως να χρειάζεται ενθάρρυνση να συνεχίσει την αυτοπαρακολούθηση και να θεωρήσει την παρακώληση ως μια μαθησιακή εμπειρία </a:t>
            </a:r>
          </a:p>
          <a:p>
            <a:pPr marL="342900" indent="-342900" algn="just">
              <a:lnSpc>
                <a:spcPct val="150000"/>
              </a:lnSpc>
              <a:buFont typeface="+mj-lt"/>
              <a:buAutoNum type="alphaLcPeriod"/>
            </a:pPr>
            <a:r>
              <a:rPr lang="el-GR" dirty="0"/>
              <a:t>Οι άλλοι άνθρωποι είναι υποστηρικτικοί; Εάν όχι, ίσως χρειάζονται περισσότερες στρατηγικές για να αντιμετωπισθεί η αρνητική επιρροή άλλων ατόμων.</a:t>
            </a:r>
          </a:p>
          <a:p>
            <a:pPr marL="342900" indent="-342900" algn="just">
              <a:lnSpc>
                <a:spcPct val="150000"/>
              </a:lnSpc>
              <a:buFont typeface="+mj-lt"/>
              <a:buAutoNum type="alphaLcPeriod"/>
            </a:pPr>
            <a:r>
              <a:rPr lang="el-GR" dirty="0"/>
              <a:t>Υπάρχουν άλλα προβλήματα που απαιτούν βοήθεια, όπως γνώσεις για την αντιμετώπιση της αγωνίας ή του στρες;</a:t>
            </a:r>
          </a:p>
        </p:txBody>
      </p:sp>
      <p:sp>
        <p:nvSpPr>
          <p:cNvPr id="5" name="TextBox 4">
            <a:extLst>
              <a:ext uri="{FF2B5EF4-FFF2-40B4-BE49-F238E27FC236}">
                <a16:creationId xmlns:a16="http://schemas.microsoft.com/office/drawing/2014/main" id="{1467FA8E-89E5-4073-A486-90686178017F}"/>
              </a:ext>
            </a:extLst>
          </p:cNvPr>
          <p:cNvSpPr txBox="1"/>
          <p:nvPr/>
        </p:nvSpPr>
        <p:spPr>
          <a:xfrm>
            <a:off x="0" y="136525"/>
            <a:ext cx="12192000" cy="104676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lnSpc>
                <a:spcPct val="150000"/>
              </a:lnSpc>
            </a:pPr>
            <a:r>
              <a:rPr lang="el-GR" sz="2000" b="1" i="1" dirty="0">
                <a:solidFill>
                  <a:schemeClr val="tx2"/>
                </a:solidFill>
                <a:effectLst>
                  <a:outerShdw blurRad="38100" dist="38100" dir="2700000" algn="tl">
                    <a:srgbClr val="000000">
                      <a:alpha val="43137"/>
                    </a:srgbClr>
                  </a:outerShdw>
                </a:effectLst>
                <a:latin typeface="+mj-lt"/>
                <a:ea typeface="UB-Baskerville"/>
                <a:cs typeface="Times New Roman" panose="02020603050405020304" pitchFamily="18" charset="0"/>
              </a:rPr>
              <a:t>Βοηθώντας τα Άτομα να Υιοθετήσουν έναν Υγιεινότερο Τρόπο Ζωής</a:t>
            </a:r>
          </a:p>
          <a:p>
            <a:pPr algn="ctr">
              <a:lnSpc>
                <a:spcPct val="150000"/>
              </a:lnSpc>
            </a:pPr>
            <a:r>
              <a:rPr lang="el-GR" sz="2400" b="1" i="1" dirty="0">
                <a:solidFill>
                  <a:srgbClr val="FF0000"/>
                </a:solidFill>
                <a:effectLst>
                  <a:outerShdw blurRad="38100" dist="38100" dir="2700000" algn="tl">
                    <a:srgbClr val="000000">
                      <a:alpha val="43137"/>
                    </a:srgbClr>
                  </a:outerShdw>
                </a:effectLst>
                <a:latin typeface="+mj-lt"/>
                <a:ea typeface="UB-Baskerville"/>
                <a:cs typeface="Times New Roman" panose="02020603050405020304" pitchFamily="18" charset="0"/>
              </a:rPr>
              <a:t>Στρατηγικές για την αλλαγή συμπεριφοράς</a:t>
            </a:r>
          </a:p>
        </p:txBody>
      </p:sp>
      <p:sp>
        <p:nvSpPr>
          <p:cNvPr id="6" name="TextBox 5">
            <a:extLst>
              <a:ext uri="{FF2B5EF4-FFF2-40B4-BE49-F238E27FC236}">
                <a16:creationId xmlns:a16="http://schemas.microsoft.com/office/drawing/2014/main" id="{DAF16376-C690-4CE5-9B9A-A327F8F62957}"/>
              </a:ext>
            </a:extLst>
          </p:cNvPr>
          <p:cNvSpPr txBox="1"/>
          <p:nvPr/>
        </p:nvSpPr>
        <p:spPr>
          <a:xfrm>
            <a:off x="-30998" y="1656758"/>
            <a:ext cx="6126998" cy="400110"/>
          </a:xfrm>
          <a:prstGeom prst="rect">
            <a:avLst/>
          </a:prstGeom>
          <a:noFill/>
        </p:spPr>
        <p:txBody>
          <a:bodyPr wrap="none" rtlCol="0">
            <a:spAutoFit/>
          </a:bodyPr>
          <a:lstStyle/>
          <a:p>
            <a:r>
              <a:rPr lang="el-GR" sz="2000" b="1" dirty="0">
                <a:solidFill>
                  <a:srgbClr val="0070C0"/>
                </a:solidFill>
              </a:rPr>
              <a:t>3. Θέσπιση Στόχων και Αξιολόγηση της Προόδου</a:t>
            </a:r>
          </a:p>
        </p:txBody>
      </p:sp>
      <p:sp>
        <p:nvSpPr>
          <p:cNvPr id="7" name="TextBox 6">
            <a:extLst>
              <a:ext uri="{FF2B5EF4-FFF2-40B4-BE49-F238E27FC236}">
                <a16:creationId xmlns:a16="http://schemas.microsoft.com/office/drawing/2014/main" id="{76A23A29-F6B1-4521-924D-C7B333F18AE5}"/>
              </a:ext>
            </a:extLst>
          </p:cNvPr>
          <p:cNvSpPr txBox="1"/>
          <p:nvPr/>
        </p:nvSpPr>
        <p:spPr>
          <a:xfrm>
            <a:off x="4902796" y="1180859"/>
            <a:ext cx="2517036" cy="400110"/>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r>
              <a:rPr lang="el-GR" sz="2000" b="1" i="1" dirty="0">
                <a:solidFill>
                  <a:srgbClr val="FF0000"/>
                </a:solidFill>
              </a:rPr>
              <a:t>Χρήσιμες Τεχνικές </a:t>
            </a:r>
          </a:p>
        </p:txBody>
      </p:sp>
      <p:sp>
        <p:nvSpPr>
          <p:cNvPr id="9" name="TextBox 8">
            <a:extLst>
              <a:ext uri="{FF2B5EF4-FFF2-40B4-BE49-F238E27FC236}">
                <a16:creationId xmlns:a16="http://schemas.microsoft.com/office/drawing/2014/main" id="{D1B39A55-B9CE-4229-8E7E-F66DACA5BC89}"/>
              </a:ext>
            </a:extLst>
          </p:cNvPr>
          <p:cNvSpPr txBox="1"/>
          <p:nvPr/>
        </p:nvSpPr>
        <p:spPr>
          <a:xfrm>
            <a:off x="32656" y="2054442"/>
            <a:ext cx="9137847" cy="707886"/>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el-GR" sz="2000" b="1" dirty="0"/>
              <a:t>Εάν ο στόχος δεν έχει επιτευχθεί, πρέπει να εξετασθούν οι πιθανές αιτίες </a:t>
            </a:r>
          </a:p>
          <a:p>
            <a:pPr algn="ctr"/>
            <a:r>
              <a:rPr lang="el-GR" sz="2000" b="1" dirty="0"/>
              <a:t>και να γίνουν αλλαγές</a:t>
            </a:r>
          </a:p>
        </p:txBody>
      </p:sp>
      <p:pic>
        <p:nvPicPr>
          <p:cNvPr id="9218" name="Picture 2" descr="Progress Evaluation For Entrepreneurs [Part 2]">
            <a:extLst>
              <a:ext uri="{FF2B5EF4-FFF2-40B4-BE49-F238E27FC236}">
                <a16:creationId xmlns:a16="http://schemas.microsoft.com/office/drawing/2014/main" id="{3B710BF0-82BD-41D1-A2F2-14AF9E950D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22666" y="1137433"/>
            <a:ext cx="2565435" cy="25654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627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a:extLst>
              <a:ext uri="{FF2B5EF4-FFF2-40B4-BE49-F238E27FC236}">
                <a16:creationId xmlns:a16="http://schemas.microsoft.com/office/drawing/2014/main" id="{BBE1E480-380B-4EE2-BEE6-A0DE65F4AA26}"/>
              </a:ext>
            </a:extLst>
          </p:cNvPr>
          <p:cNvSpPr>
            <a:spLocks noGrp="1"/>
          </p:cNvSpPr>
          <p:nvPr>
            <p:ph type="ftr" sz="quarter" idx="11"/>
          </p:nvPr>
        </p:nvSpPr>
        <p:spPr/>
        <p:txBody>
          <a:bodyPr/>
          <a:lstStyle/>
          <a:p>
            <a:r>
              <a:rPr lang="el-GR"/>
              <a:t>Αγωγή της Υγείας - Γεώργιος Μαντζουράνης                                       Πανεπιστήμιο Πατρών Τμήμα Νοσηλευτικής 2023/24</a:t>
            </a:r>
          </a:p>
        </p:txBody>
      </p:sp>
      <p:sp>
        <p:nvSpPr>
          <p:cNvPr id="3" name="TextBox 2">
            <a:extLst>
              <a:ext uri="{FF2B5EF4-FFF2-40B4-BE49-F238E27FC236}">
                <a16:creationId xmlns:a16="http://schemas.microsoft.com/office/drawing/2014/main" id="{23B72BCE-3C0C-47A0-AA55-9C077F47CD17}"/>
              </a:ext>
            </a:extLst>
          </p:cNvPr>
          <p:cNvSpPr txBox="1"/>
          <p:nvPr/>
        </p:nvSpPr>
        <p:spPr>
          <a:xfrm>
            <a:off x="0" y="136525"/>
            <a:ext cx="12192000" cy="104676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lnSpc>
                <a:spcPct val="150000"/>
              </a:lnSpc>
            </a:pPr>
            <a:r>
              <a:rPr lang="el-GR" sz="2000" b="1" i="1" dirty="0">
                <a:solidFill>
                  <a:schemeClr val="tx2"/>
                </a:solidFill>
                <a:effectLst>
                  <a:outerShdw blurRad="38100" dist="38100" dir="2700000" algn="tl">
                    <a:srgbClr val="000000">
                      <a:alpha val="43137"/>
                    </a:srgbClr>
                  </a:outerShdw>
                </a:effectLst>
                <a:latin typeface="+mj-lt"/>
                <a:ea typeface="UB-Baskerville"/>
                <a:cs typeface="Times New Roman" panose="02020603050405020304" pitchFamily="18" charset="0"/>
              </a:rPr>
              <a:t>Βοηθώντας τα Άτομα να Υιοθετήσουν έναν Υγιεινότερο Τρόπο Ζωής</a:t>
            </a:r>
          </a:p>
          <a:p>
            <a:pPr algn="ctr">
              <a:lnSpc>
                <a:spcPct val="150000"/>
              </a:lnSpc>
            </a:pPr>
            <a:r>
              <a:rPr lang="el-GR" sz="2400" b="1" i="1" dirty="0">
                <a:solidFill>
                  <a:srgbClr val="FF0000"/>
                </a:solidFill>
                <a:effectLst>
                  <a:outerShdw blurRad="38100" dist="38100" dir="2700000" algn="tl">
                    <a:srgbClr val="000000">
                      <a:alpha val="43137"/>
                    </a:srgbClr>
                  </a:outerShdw>
                </a:effectLst>
                <a:latin typeface="+mj-lt"/>
                <a:ea typeface="UB-Baskerville"/>
                <a:cs typeface="Times New Roman" panose="02020603050405020304" pitchFamily="18" charset="0"/>
              </a:rPr>
              <a:t>Στρατηγικές για την αλλαγή συμπεριφοράς</a:t>
            </a:r>
          </a:p>
        </p:txBody>
      </p:sp>
      <p:sp>
        <p:nvSpPr>
          <p:cNvPr id="5" name="TextBox 4">
            <a:extLst>
              <a:ext uri="{FF2B5EF4-FFF2-40B4-BE49-F238E27FC236}">
                <a16:creationId xmlns:a16="http://schemas.microsoft.com/office/drawing/2014/main" id="{08D23C20-1CCC-4E1F-B6D4-8FB97F38DB08}"/>
              </a:ext>
            </a:extLst>
          </p:cNvPr>
          <p:cNvSpPr txBox="1"/>
          <p:nvPr/>
        </p:nvSpPr>
        <p:spPr>
          <a:xfrm>
            <a:off x="0" y="2796207"/>
            <a:ext cx="7139431" cy="3785845"/>
          </a:xfrm>
          <a:prstGeom prst="rect">
            <a:avLst/>
          </a:prstGeom>
          <a:noFill/>
        </p:spPr>
        <p:txBody>
          <a:bodyPr wrap="square">
            <a:spAutoFit/>
          </a:bodyPr>
          <a:lstStyle/>
          <a:p>
            <a:pPr algn="just">
              <a:lnSpc>
                <a:spcPct val="150000"/>
              </a:lnSpc>
            </a:pPr>
            <a:r>
              <a:rPr lang="el-GR" b="1" u="sng" dirty="0"/>
              <a:t>Παράδειγμα</a:t>
            </a:r>
          </a:p>
          <a:p>
            <a:pPr algn="just">
              <a:lnSpc>
                <a:spcPct val="150000"/>
              </a:lnSpc>
            </a:pPr>
            <a:r>
              <a:rPr lang="el-GR" b="1" dirty="0"/>
              <a:t>Κάποιος που διακόπτει το κάπνισμα </a:t>
            </a:r>
            <a:r>
              <a:rPr lang="el-GR" dirty="0"/>
              <a:t>έχει να αντιμετωπίσει </a:t>
            </a:r>
            <a:r>
              <a:rPr lang="el-GR" b="1" i="1" u="sng" dirty="0">
                <a:solidFill>
                  <a:srgbClr val="FF0000"/>
                </a:solidFill>
              </a:rPr>
              <a:t>προβλήματα</a:t>
            </a:r>
            <a:r>
              <a:rPr lang="el-GR" dirty="0"/>
              <a:t> όπως:</a:t>
            </a:r>
          </a:p>
          <a:p>
            <a:pPr marL="285750" indent="-285750" algn="just">
              <a:lnSpc>
                <a:spcPct val="150000"/>
              </a:lnSpc>
              <a:buFont typeface="Arial" panose="020B0604020202020204" pitchFamily="34" charset="0"/>
              <a:buChar char="•"/>
            </a:pPr>
            <a:r>
              <a:rPr lang="el-GR" dirty="0"/>
              <a:t> την επιθυμία που νιώθει, </a:t>
            </a:r>
          </a:p>
          <a:p>
            <a:pPr marL="285750" indent="-285750" algn="just">
              <a:lnSpc>
                <a:spcPct val="150000"/>
              </a:lnSpc>
              <a:buFont typeface="Arial" panose="020B0604020202020204" pitchFamily="34" charset="0"/>
              <a:buChar char="•"/>
            </a:pPr>
            <a:r>
              <a:rPr lang="el-GR" dirty="0"/>
              <a:t>την ανάγκη να βάλει κάτι στο στόμα του, </a:t>
            </a:r>
          </a:p>
          <a:p>
            <a:pPr marL="285750" indent="-285750" algn="just">
              <a:lnSpc>
                <a:spcPct val="150000"/>
              </a:lnSpc>
              <a:buFont typeface="Arial" panose="020B0604020202020204" pitchFamily="34" charset="0"/>
              <a:buChar char="•"/>
            </a:pPr>
            <a:r>
              <a:rPr lang="el-GR" dirty="0"/>
              <a:t>να μην ξέρει τι να κάνει με τα χέρια του, </a:t>
            </a:r>
          </a:p>
          <a:p>
            <a:pPr marL="285750" indent="-285750" algn="just">
              <a:lnSpc>
                <a:spcPct val="150000"/>
              </a:lnSpc>
              <a:buFont typeface="Arial" panose="020B0604020202020204" pitchFamily="34" charset="0"/>
              <a:buChar char="•"/>
            </a:pPr>
            <a:r>
              <a:rPr lang="el-GR" dirty="0"/>
              <a:t>να στερείται το συνηθισμένο “τρόπο χαλάρωσης” σε στιγμές στρες </a:t>
            </a:r>
          </a:p>
          <a:p>
            <a:pPr marL="285750" indent="-285750" algn="just">
              <a:lnSpc>
                <a:spcPct val="150000"/>
              </a:lnSpc>
              <a:buFont typeface="Arial" panose="020B0604020202020204" pitchFamily="34" charset="0"/>
              <a:buChar char="•"/>
            </a:pPr>
            <a:r>
              <a:rPr lang="el-GR" dirty="0"/>
              <a:t>και να αντιστέκεται στην προσφορά ενός τσιγάρου.</a:t>
            </a:r>
          </a:p>
        </p:txBody>
      </p:sp>
      <p:sp>
        <p:nvSpPr>
          <p:cNvPr id="7" name="TextBox 6">
            <a:extLst>
              <a:ext uri="{FF2B5EF4-FFF2-40B4-BE49-F238E27FC236}">
                <a16:creationId xmlns:a16="http://schemas.microsoft.com/office/drawing/2014/main" id="{B8BB9D72-562B-47FB-B28F-517225503F1A}"/>
              </a:ext>
            </a:extLst>
          </p:cNvPr>
          <p:cNvSpPr txBox="1"/>
          <p:nvPr/>
        </p:nvSpPr>
        <p:spPr>
          <a:xfrm>
            <a:off x="0" y="1719944"/>
            <a:ext cx="12191999" cy="877356"/>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lnSpc>
                <a:spcPct val="150000"/>
              </a:lnSpc>
            </a:pPr>
            <a:r>
              <a:rPr lang="el-GR" dirty="0"/>
              <a:t>Αλλαγή συμπεριφοράς μπορεί να σημαίνει αντιμετώπιση πολλών δυσκολιών, </a:t>
            </a:r>
          </a:p>
          <a:p>
            <a:pPr algn="ctr">
              <a:lnSpc>
                <a:spcPct val="150000"/>
              </a:lnSpc>
            </a:pPr>
            <a:r>
              <a:rPr lang="el-GR" dirty="0"/>
              <a:t>για λίγο καιρό τουλάχιστον, </a:t>
            </a:r>
            <a:r>
              <a:rPr lang="el-GR" b="1" dirty="0">
                <a:solidFill>
                  <a:srgbClr val="FF0000"/>
                </a:solidFill>
                <a:effectLst>
                  <a:outerShdw blurRad="38100" dist="38100" dir="2700000" algn="tl">
                    <a:srgbClr val="000000">
                      <a:alpha val="43137"/>
                    </a:srgbClr>
                  </a:outerShdw>
                </a:effectLst>
              </a:rPr>
              <a:t>μέχρι η νέα συμπεριφορά να γίνει συνήθεια. </a:t>
            </a:r>
          </a:p>
        </p:txBody>
      </p:sp>
      <p:pic>
        <p:nvPicPr>
          <p:cNvPr id="10242" name="Picture 2" descr="Learning And Behavior Change: Part 1 - eLearning Industry">
            <a:extLst>
              <a:ext uri="{FF2B5EF4-FFF2-40B4-BE49-F238E27FC236}">
                <a16:creationId xmlns:a16="http://schemas.microsoft.com/office/drawing/2014/main" id="{E93DD6C1-06F0-467B-868E-4E965B5E4E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39431" y="3273286"/>
            <a:ext cx="4853786" cy="272285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8361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a:extLst>
              <a:ext uri="{FF2B5EF4-FFF2-40B4-BE49-F238E27FC236}">
                <a16:creationId xmlns:a16="http://schemas.microsoft.com/office/drawing/2014/main" id="{DB524182-B2B4-4209-8282-F9195702367B}"/>
              </a:ext>
            </a:extLst>
          </p:cNvPr>
          <p:cNvSpPr>
            <a:spLocks noGrp="1"/>
          </p:cNvSpPr>
          <p:nvPr>
            <p:ph type="ftr" sz="quarter" idx="11"/>
          </p:nvPr>
        </p:nvSpPr>
        <p:spPr/>
        <p:txBody>
          <a:bodyPr/>
          <a:lstStyle/>
          <a:p>
            <a:r>
              <a:rPr lang="el-GR"/>
              <a:t>Αγωγή της Υγείας - Γεώργιος Μαντζουράνης                                       Πανεπιστήμιο Πατρών Τμήμα Νοσηλευτικής 2023/24</a:t>
            </a:r>
          </a:p>
        </p:txBody>
      </p:sp>
      <p:sp>
        <p:nvSpPr>
          <p:cNvPr id="3" name="TextBox 2">
            <a:extLst>
              <a:ext uri="{FF2B5EF4-FFF2-40B4-BE49-F238E27FC236}">
                <a16:creationId xmlns:a16="http://schemas.microsoft.com/office/drawing/2014/main" id="{8874715E-A4E9-4698-A5E7-2DF040CE308F}"/>
              </a:ext>
            </a:extLst>
          </p:cNvPr>
          <p:cNvSpPr txBox="1"/>
          <p:nvPr/>
        </p:nvSpPr>
        <p:spPr>
          <a:xfrm>
            <a:off x="0" y="136525"/>
            <a:ext cx="12192000" cy="104676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lnSpc>
                <a:spcPct val="150000"/>
              </a:lnSpc>
            </a:pPr>
            <a:r>
              <a:rPr lang="el-GR" sz="2000" b="1" i="1" dirty="0">
                <a:solidFill>
                  <a:schemeClr val="tx2"/>
                </a:solidFill>
                <a:effectLst>
                  <a:outerShdw blurRad="38100" dist="38100" dir="2700000" algn="tl">
                    <a:srgbClr val="000000">
                      <a:alpha val="43137"/>
                    </a:srgbClr>
                  </a:outerShdw>
                </a:effectLst>
                <a:latin typeface="+mj-lt"/>
                <a:ea typeface="UB-Baskerville"/>
                <a:cs typeface="Times New Roman" panose="02020603050405020304" pitchFamily="18" charset="0"/>
              </a:rPr>
              <a:t>Βοηθώντας τα Άτομα να Υιοθετήσουν έναν Υγιεινότερο Τρόπο Ζωής</a:t>
            </a:r>
          </a:p>
          <a:p>
            <a:pPr algn="ctr">
              <a:lnSpc>
                <a:spcPct val="150000"/>
              </a:lnSpc>
            </a:pPr>
            <a:r>
              <a:rPr lang="el-GR" sz="2400" b="1" i="1" dirty="0">
                <a:solidFill>
                  <a:srgbClr val="FF0000"/>
                </a:solidFill>
                <a:effectLst>
                  <a:outerShdw blurRad="38100" dist="38100" dir="2700000" algn="tl">
                    <a:srgbClr val="000000">
                      <a:alpha val="43137"/>
                    </a:srgbClr>
                  </a:outerShdw>
                </a:effectLst>
                <a:latin typeface="+mj-lt"/>
                <a:ea typeface="UB-Baskerville"/>
                <a:cs typeface="Times New Roman" panose="02020603050405020304" pitchFamily="18" charset="0"/>
              </a:rPr>
              <a:t>Στρατηγικές για την αλλαγή συμπεριφοράς</a:t>
            </a:r>
          </a:p>
        </p:txBody>
      </p:sp>
      <p:sp>
        <p:nvSpPr>
          <p:cNvPr id="5" name="TextBox 4">
            <a:extLst>
              <a:ext uri="{FF2B5EF4-FFF2-40B4-BE49-F238E27FC236}">
                <a16:creationId xmlns:a16="http://schemas.microsoft.com/office/drawing/2014/main" id="{5AE98813-AFBA-4ADE-8B37-3EEB3DACBBBF}"/>
              </a:ext>
            </a:extLst>
          </p:cNvPr>
          <p:cNvSpPr txBox="1"/>
          <p:nvPr/>
        </p:nvSpPr>
        <p:spPr>
          <a:xfrm>
            <a:off x="0" y="1224685"/>
            <a:ext cx="12192000" cy="1292854"/>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lnSpc>
                <a:spcPct val="150000"/>
              </a:lnSpc>
            </a:pPr>
            <a:r>
              <a:rPr lang="el-GR" dirty="0"/>
              <a:t>Τα άτομα υιοθετούν μια ευρεία ποικιλία στρατηγικών αντιμετώπισης </a:t>
            </a:r>
          </a:p>
          <a:p>
            <a:pPr algn="ctr">
              <a:lnSpc>
                <a:spcPct val="150000"/>
              </a:lnSpc>
            </a:pPr>
            <a:r>
              <a:rPr lang="el-GR" dirty="0"/>
              <a:t>και </a:t>
            </a:r>
            <a:r>
              <a:rPr lang="el-GR" b="1" i="1" dirty="0"/>
              <a:t>είναι συχνά χρήσιμο να συμμετέχουν σε μια ομάδα </a:t>
            </a:r>
          </a:p>
          <a:p>
            <a:pPr algn="ctr">
              <a:lnSpc>
                <a:spcPct val="150000"/>
              </a:lnSpc>
            </a:pPr>
            <a:r>
              <a:rPr lang="el-GR" dirty="0"/>
              <a:t>ώστε </a:t>
            </a:r>
            <a:r>
              <a:rPr lang="el-GR" i="1" dirty="0">
                <a:solidFill>
                  <a:srgbClr val="00B0F0"/>
                </a:solidFill>
                <a:effectLst>
                  <a:outerShdw blurRad="38100" dist="38100" dir="2700000" algn="tl">
                    <a:srgbClr val="000000">
                      <a:alpha val="43137"/>
                    </a:srgbClr>
                  </a:outerShdw>
                </a:effectLst>
              </a:rPr>
              <a:t>να μοιράζονται τις ιδέες τους για το τι τους βοηθάει να αντιμετωπίσουν τα προβλήματα</a:t>
            </a:r>
            <a:r>
              <a:rPr lang="el-GR" dirty="0"/>
              <a:t>. </a:t>
            </a:r>
          </a:p>
        </p:txBody>
      </p:sp>
      <p:pic>
        <p:nvPicPr>
          <p:cNvPr id="11266" name="Picture 2" descr="Designing for behavior change: Applying psychology and behavioral economics  | by Anita Jacob-Puchalska | UX Collective">
            <a:extLst>
              <a:ext uri="{FF2B5EF4-FFF2-40B4-BE49-F238E27FC236}">
                <a16:creationId xmlns:a16="http://schemas.microsoft.com/office/drawing/2014/main" id="{04E9761B-BFE0-4691-9AB1-AB5FD67AD7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5902" y="3028191"/>
            <a:ext cx="4986098" cy="260512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AE75D7A1-C45F-4173-B9F4-7F647D1EC7A8}"/>
              </a:ext>
            </a:extLst>
          </p:cNvPr>
          <p:cNvSpPr txBox="1"/>
          <p:nvPr/>
        </p:nvSpPr>
        <p:spPr>
          <a:xfrm>
            <a:off x="-6627" y="2625054"/>
            <a:ext cx="12191999" cy="880369"/>
          </a:xfrm>
          <a:prstGeom prst="rect">
            <a:avLst/>
          </a:prstGeom>
          <a:noFill/>
        </p:spPr>
        <p:txBody>
          <a:bodyPr wrap="square">
            <a:spAutoFit/>
          </a:bodyPr>
          <a:lstStyle/>
          <a:p>
            <a:pPr algn="just">
              <a:lnSpc>
                <a:spcPct val="150000"/>
              </a:lnSpc>
            </a:pPr>
            <a:r>
              <a:rPr lang="el-GR" b="1" u="sng" dirty="0"/>
              <a:t>Η λίστα στρατηγικών </a:t>
            </a:r>
            <a:r>
              <a:rPr lang="el-GR" dirty="0"/>
              <a:t>:</a:t>
            </a:r>
          </a:p>
          <a:p>
            <a:pPr marL="400050" indent="-400050" algn="just">
              <a:lnSpc>
                <a:spcPct val="150000"/>
              </a:lnSpc>
              <a:buFont typeface="+mj-lt"/>
              <a:buAutoNum type="romanLcPeriod"/>
            </a:pPr>
            <a:r>
              <a:rPr lang="el-GR" b="1" dirty="0">
                <a:solidFill>
                  <a:srgbClr val="002060"/>
                </a:solidFill>
              </a:rPr>
              <a:t>Εύρεση υποκατάστατου, </a:t>
            </a:r>
            <a:r>
              <a:rPr lang="el-GR" dirty="0"/>
              <a:t>όπως τσίχλες ή τρόφιμα με χαμηλά αντί για υψηλά λιπαρά.</a:t>
            </a:r>
          </a:p>
        </p:txBody>
      </p:sp>
      <p:sp>
        <p:nvSpPr>
          <p:cNvPr id="10" name="TextBox 9">
            <a:extLst>
              <a:ext uri="{FF2B5EF4-FFF2-40B4-BE49-F238E27FC236}">
                <a16:creationId xmlns:a16="http://schemas.microsoft.com/office/drawing/2014/main" id="{7EFF66B7-C99B-4D92-A2B0-9B8A4AC2A2A4}"/>
              </a:ext>
            </a:extLst>
          </p:cNvPr>
          <p:cNvSpPr txBox="1"/>
          <p:nvPr/>
        </p:nvSpPr>
        <p:spPr>
          <a:xfrm>
            <a:off x="0" y="5234609"/>
            <a:ext cx="12185372" cy="1295868"/>
          </a:xfrm>
          <a:prstGeom prst="rect">
            <a:avLst/>
          </a:prstGeom>
          <a:noFill/>
        </p:spPr>
        <p:txBody>
          <a:bodyPr wrap="square">
            <a:spAutoFit/>
          </a:bodyPr>
          <a:lstStyle/>
          <a:p>
            <a:pPr algn="just">
              <a:lnSpc>
                <a:spcPct val="150000"/>
              </a:lnSpc>
            </a:pPr>
            <a:r>
              <a:rPr lang="en-US" dirty="0"/>
              <a:t>III. </a:t>
            </a:r>
            <a:r>
              <a:rPr lang="el-GR" b="1" dirty="0">
                <a:solidFill>
                  <a:srgbClr val="002060"/>
                </a:solidFill>
              </a:rPr>
              <a:t>Η δυσκολία συνέχισης της συμπεριφοράς “πρόβλημ</a:t>
            </a:r>
            <a:r>
              <a:rPr lang="el-GR" dirty="0">
                <a:solidFill>
                  <a:srgbClr val="002060"/>
                </a:solidFill>
              </a:rPr>
              <a:t>α</a:t>
            </a:r>
            <a:r>
              <a:rPr lang="el-GR" dirty="0"/>
              <a:t>”, για παράδειγμα, να φυλάμε τα τσιγάρα σε ένα άβολο μέρος, να καθόμαστε σε χώρο μη καπνιστών σε ένα εστιατόριο και να αποφασίσουμε να τρώμε στην ώρα των γευμάτων και όχι μεταξύ των γευμάτων.</a:t>
            </a:r>
          </a:p>
        </p:txBody>
      </p:sp>
      <p:sp>
        <p:nvSpPr>
          <p:cNvPr id="7" name="TextBox 6">
            <a:extLst>
              <a:ext uri="{FF2B5EF4-FFF2-40B4-BE49-F238E27FC236}">
                <a16:creationId xmlns:a16="http://schemas.microsoft.com/office/drawing/2014/main" id="{80C425E1-DB05-4D48-8E32-31704A10175F}"/>
              </a:ext>
            </a:extLst>
          </p:cNvPr>
          <p:cNvSpPr txBox="1"/>
          <p:nvPr/>
        </p:nvSpPr>
        <p:spPr>
          <a:xfrm>
            <a:off x="-6627" y="3612938"/>
            <a:ext cx="7805530" cy="1708353"/>
          </a:xfrm>
          <a:prstGeom prst="rect">
            <a:avLst/>
          </a:prstGeom>
          <a:noFill/>
        </p:spPr>
        <p:txBody>
          <a:bodyPr wrap="square">
            <a:spAutoFit/>
          </a:bodyPr>
          <a:lstStyle/>
          <a:p>
            <a:pPr algn="just">
              <a:lnSpc>
                <a:spcPct val="150000"/>
              </a:lnSpc>
            </a:pPr>
            <a:r>
              <a:rPr lang="en-US" dirty="0"/>
              <a:t>II. </a:t>
            </a:r>
            <a:r>
              <a:rPr lang="el-GR" b="1" dirty="0">
                <a:solidFill>
                  <a:srgbClr val="002060"/>
                </a:solidFill>
              </a:rPr>
              <a:t>Αλλαγή κάποιων συνηθειών ρουτίνας που είναι στενά συνδεδεμένες με τη συμπεριφορά “πρόβλημα</a:t>
            </a:r>
            <a:r>
              <a:rPr lang="el-GR" dirty="0">
                <a:solidFill>
                  <a:srgbClr val="002060"/>
                </a:solidFill>
              </a:rPr>
              <a:t>”. </a:t>
            </a:r>
            <a:r>
              <a:rPr lang="el-GR" dirty="0"/>
              <a:t>Παραδείγματα είναι να πίνουμε τσάι ή χυμό φρούτων αντί για καφέ γιατί ο καφές είναι στενά συνδεδεμένος με το τσιγάρο.</a:t>
            </a:r>
          </a:p>
        </p:txBody>
      </p:sp>
    </p:spTree>
    <p:extLst>
      <p:ext uri="{BB962C8B-B14F-4D97-AF65-F5344CB8AC3E}">
        <p14:creationId xmlns:p14="http://schemas.microsoft.com/office/powerpoint/2010/main" val="2079465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a:extLst>
              <a:ext uri="{FF2B5EF4-FFF2-40B4-BE49-F238E27FC236}">
                <a16:creationId xmlns:a16="http://schemas.microsoft.com/office/drawing/2014/main" id="{47714055-9044-4329-ACD3-103E30F6DA95}"/>
              </a:ext>
            </a:extLst>
          </p:cNvPr>
          <p:cNvSpPr>
            <a:spLocks noGrp="1"/>
          </p:cNvSpPr>
          <p:nvPr>
            <p:ph type="ftr" sz="quarter" idx="11"/>
          </p:nvPr>
        </p:nvSpPr>
        <p:spPr/>
        <p:txBody>
          <a:bodyPr/>
          <a:lstStyle/>
          <a:p>
            <a:r>
              <a:rPr lang="el-GR"/>
              <a:t>Αγωγή της Υγείας - Γεώργιος Μαντζουράνης                                       Πανεπιστήμιο Πατρών Τμήμα Νοσηλευτικής 2023/24</a:t>
            </a:r>
            <a:endParaRPr lang="el-GR" dirty="0"/>
          </a:p>
        </p:txBody>
      </p:sp>
      <p:sp>
        <p:nvSpPr>
          <p:cNvPr id="3" name="TextBox 2">
            <a:extLst>
              <a:ext uri="{FF2B5EF4-FFF2-40B4-BE49-F238E27FC236}">
                <a16:creationId xmlns:a16="http://schemas.microsoft.com/office/drawing/2014/main" id="{12FD5218-C89B-4538-86A4-E29ACB5402CA}"/>
              </a:ext>
            </a:extLst>
          </p:cNvPr>
          <p:cNvSpPr txBox="1"/>
          <p:nvPr/>
        </p:nvSpPr>
        <p:spPr>
          <a:xfrm>
            <a:off x="0" y="1534571"/>
            <a:ext cx="12192000" cy="4201343"/>
          </a:xfrm>
          <a:prstGeom prst="rect">
            <a:avLst/>
          </a:prstGeom>
          <a:noFill/>
        </p:spPr>
        <p:txBody>
          <a:bodyPr wrap="square">
            <a:spAutoFit/>
          </a:bodyPr>
          <a:lstStyle/>
          <a:p>
            <a:pPr algn="just">
              <a:lnSpc>
                <a:spcPct val="150000"/>
              </a:lnSpc>
            </a:pPr>
            <a:r>
              <a:rPr lang="el-GR" b="1" u="sng" dirty="0"/>
              <a:t>Άλλες στρατηγικές θα μπορούσαν να είναι:</a:t>
            </a:r>
          </a:p>
          <a:p>
            <a:pPr algn="just">
              <a:lnSpc>
                <a:spcPct val="150000"/>
              </a:lnSpc>
            </a:pPr>
            <a:r>
              <a:rPr lang="en-US" dirty="0"/>
              <a:t>iv. </a:t>
            </a:r>
            <a:r>
              <a:rPr lang="el-GR" dirty="0"/>
              <a:t>Η </a:t>
            </a:r>
            <a:r>
              <a:rPr lang="el-GR" b="1" i="1" dirty="0">
                <a:solidFill>
                  <a:srgbClr val="00B0F0"/>
                </a:solidFill>
              </a:rPr>
              <a:t>αποδοχή υποστήριξης από άλλους ανθρώπους στην ίδια κατάσταση</a:t>
            </a:r>
            <a:r>
              <a:rPr lang="el-GR" dirty="0"/>
              <a:t>, που θα </a:t>
            </a:r>
            <a:endParaRPr lang="en-US" dirty="0"/>
          </a:p>
          <a:p>
            <a:pPr>
              <a:lnSpc>
                <a:spcPct val="150000"/>
              </a:lnSpc>
            </a:pPr>
            <a:r>
              <a:rPr lang="en-US" dirty="0"/>
              <a:t>     </a:t>
            </a:r>
            <a:r>
              <a:rPr lang="el-GR" dirty="0"/>
              <a:t>μπορούσε να είναι:</a:t>
            </a:r>
            <a:endParaRPr lang="en-US" dirty="0"/>
          </a:p>
          <a:p>
            <a:pPr marL="285750" indent="-285750" algn="just">
              <a:lnSpc>
                <a:spcPct val="150000"/>
              </a:lnSpc>
              <a:buFont typeface="Arial" panose="020B0604020202020204" pitchFamily="34" charset="0"/>
              <a:buChar char="•"/>
            </a:pPr>
            <a:r>
              <a:rPr lang="el-GR" dirty="0"/>
              <a:t> μια ομάδα για τον έλεγχο του βάρους, </a:t>
            </a:r>
            <a:endParaRPr lang="en-US" dirty="0"/>
          </a:p>
          <a:p>
            <a:pPr marL="285750" indent="-285750" algn="just">
              <a:lnSpc>
                <a:spcPct val="150000"/>
              </a:lnSpc>
              <a:buFont typeface="Arial" panose="020B0604020202020204" pitchFamily="34" charset="0"/>
              <a:buChar char="•"/>
            </a:pPr>
            <a:r>
              <a:rPr lang="el-GR" dirty="0"/>
              <a:t>ένα ιατρείο διακοπής καπνίσματος </a:t>
            </a:r>
            <a:endParaRPr lang="en-US" dirty="0"/>
          </a:p>
          <a:p>
            <a:pPr marL="285750" indent="-285750" algn="just">
              <a:lnSpc>
                <a:spcPct val="150000"/>
              </a:lnSpc>
              <a:buFont typeface="Arial" panose="020B0604020202020204" pitchFamily="34" charset="0"/>
              <a:buChar char="•"/>
            </a:pPr>
            <a:r>
              <a:rPr lang="el-GR" dirty="0"/>
              <a:t>ή μια ομάδα αυτοβοήθειας. </a:t>
            </a:r>
            <a:endParaRPr lang="en-US" dirty="0"/>
          </a:p>
          <a:p>
            <a:pPr marL="285750" indent="-285750" algn="just">
              <a:lnSpc>
                <a:spcPct val="150000"/>
              </a:lnSpc>
              <a:buFont typeface="Arial" panose="020B0604020202020204" pitchFamily="34" charset="0"/>
              <a:buChar char="•"/>
            </a:pPr>
            <a:r>
              <a:rPr lang="el-GR" dirty="0"/>
              <a:t>η σύνδεση με ένα άλλο πρόσωπο όπου ο ένας θα μπορεί να τηλεφωνεί ή να συναντά τον άλλο όταν χρειάζεται βοήθεια.</a:t>
            </a:r>
            <a:endParaRPr lang="en-US" dirty="0"/>
          </a:p>
          <a:p>
            <a:pPr marL="285750" indent="-285750" algn="just">
              <a:lnSpc>
                <a:spcPct val="150000"/>
              </a:lnSpc>
              <a:buFont typeface="Arial" panose="020B0604020202020204" pitchFamily="34" charset="0"/>
              <a:buChar char="•"/>
            </a:pPr>
            <a:endParaRPr lang="el-GR" dirty="0"/>
          </a:p>
          <a:p>
            <a:pPr algn="just">
              <a:lnSpc>
                <a:spcPct val="150000"/>
              </a:lnSpc>
            </a:pPr>
            <a:endParaRPr lang="el-GR" dirty="0"/>
          </a:p>
        </p:txBody>
      </p:sp>
      <p:sp>
        <p:nvSpPr>
          <p:cNvPr id="4" name="TextBox 3">
            <a:extLst>
              <a:ext uri="{FF2B5EF4-FFF2-40B4-BE49-F238E27FC236}">
                <a16:creationId xmlns:a16="http://schemas.microsoft.com/office/drawing/2014/main" id="{85AC39AB-F0AA-4FA7-85AB-FF08B2F7A320}"/>
              </a:ext>
            </a:extLst>
          </p:cNvPr>
          <p:cNvSpPr txBox="1"/>
          <p:nvPr/>
        </p:nvSpPr>
        <p:spPr>
          <a:xfrm>
            <a:off x="0" y="136525"/>
            <a:ext cx="12192000" cy="104676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lnSpc>
                <a:spcPct val="150000"/>
              </a:lnSpc>
            </a:pPr>
            <a:r>
              <a:rPr lang="el-GR" sz="2000" b="1" i="1" dirty="0">
                <a:solidFill>
                  <a:schemeClr val="tx2"/>
                </a:solidFill>
                <a:effectLst>
                  <a:outerShdw blurRad="38100" dist="38100" dir="2700000" algn="tl">
                    <a:srgbClr val="000000">
                      <a:alpha val="43137"/>
                    </a:srgbClr>
                  </a:outerShdw>
                </a:effectLst>
                <a:latin typeface="+mj-lt"/>
                <a:ea typeface="UB-Baskerville"/>
                <a:cs typeface="Times New Roman" panose="02020603050405020304" pitchFamily="18" charset="0"/>
              </a:rPr>
              <a:t>Βοηθώντας τα Άτομα να Υιοθετήσουν έναν Υγιεινότερο Τρόπο Ζωής</a:t>
            </a:r>
          </a:p>
          <a:p>
            <a:pPr algn="ctr">
              <a:lnSpc>
                <a:spcPct val="150000"/>
              </a:lnSpc>
            </a:pPr>
            <a:r>
              <a:rPr lang="el-GR" sz="2400" b="1" i="1" dirty="0">
                <a:solidFill>
                  <a:srgbClr val="FF0000"/>
                </a:solidFill>
                <a:effectLst>
                  <a:outerShdw blurRad="38100" dist="38100" dir="2700000" algn="tl">
                    <a:srgbClr val="000000">
                      <a:alpha val="43137"/>
                    </a:srgbClr>
                  </a:outerShdw>
                </a:effectLst>
                <a:latin typeface="+mj-lt"/>
                <a:ea typeface="UB-Baskerville"/>
                <a:cs typeface="Times New Roman" panose="02020603050405020304" pitchFamily="18" charset="0"/>
              </a:rPr>
              <a:t>Στρατηγικές για την αλλαγή συμπεριφοράς</a:t>
            </a:r>
          </a:p>
        </p:txBody>
      </p:sp>
      <p:pic>
        <p:nvPicPr>
          <p:cNvPr id="12290" name="Picture 2" descr="15 Self Help Groups have been awarded in Arunachal Pradesh - Sentinelassam">
            <a:extLst>
              <a:ext uri="{FF2B5EF4-FFF2-40B4-BE49-F238E27FC236}">
                <a16:creationId xmlns:a16="http://schemas.microsoft.com/office/drawing/2014/main" id="{E04F3560-DF15-4371-8781-80FFB2B187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7470" y="1644167"/>
            <a:ext cx="3407601" cy="204456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8EE65FFD-DE85-43F5-B2FD-75137C3FC562}"/>
              </a:ext>
            </a:extLst>
          </p:cNvPr>
          <p:cNvSpPr txBox="1"/>
          <p:nvPr/>
        </p:nvSpPr>
        <p:spPr>
          <a:xfrm>
            <a:off x="4678017" y="4863548"/>
            <a:ext cx="7507222" cy="900065"/>
          </a:xfrm>
          <a:prstGeom prst="rect">
            <a:avLst/>
          </a:prstGeom>
          <a:noFill/>
        </p:spPr>
        <p:txBody>
          <a:bodyPr wrap="square">
            <a:spAutoFit/>
          </a:bodyPr>
          <a:lstStyle/>
          <a:p>
            <a:pPr algn="just">
              <a:lnSpc>
                <a:spcPct val="150000"/>
              </a:lnSpc>
            </a:pPr>
            <a:r>
              <a:rPr lang="en-US" dirty="0"/>
              <a:t>v. </a:t>
            </a:r>
            <a:r>
              <a:rPr lang="el-GR" dirty="0"/>
              <a:t> </a:t>
            </a:r>
            <a:r>
              <a:rPr lang="el-GR" b="1" i="1" dirty="0">
                <a:solidFill>
                  <a:srgbClr val="00B0F0"/>
                </a:solidFill>
              </a:rPr>
              <a:t>Η εξάσκηση σε τρόπους αντίστασης σε κοινωνικές πιέσεις</a:t>
            </a:r>
            <a:r>
              <a:rPr lang="el-GR" dirty="0"/>
              <a:t>, για παράδειγμα να αρνείσαι την προσφορά τσιγάρου ή ποτού.</a:t>
            </a:r>
          </a:p>
        </p:txBody>
      </p:sp>
      <p:pic>
        <p:nvPicPr>
          <p:cNvPr id="12292" name="Picture 4" descr="No Smoking Thank You Transparent PNG - 600x295 - Free Download on NicePNG">
            <a:extLst>
              <a:ext uri="{FF2B5EF4-FFF2-40B4-BE49-F238E27FC236}">
                <a16:creationId xmlns:a16="http://schemas.microsoft.com/office/drawing/2014/main" id="{A8B68423-DE2F-49F5-8744-C5700BA2E6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1" y="4402667"/>
            <a:ext cx="4671256" cy="21362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9536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2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a:extLst>
              <a:ext uri="{FF2B5EF4-FFF2-40B4-BE49-F238E27FC236}">
                <a16:creationId xmlns:a16="http://schemas.microsoft.com/office/drawing/2014/main" id="{9EA5E630-3A56-483E-A1DD-02F43109C911}"/>
              </a:ext>
            </a:extLst>
          </p:cNvPr>
          <p:cNvSpPr>
            <a:spLocks noGrp="1"/>
          </p:cNvSpPr>
          <p:nvPr>
            <p:ph type="ftr" sz="quarter" idx="11"/>
          </p:nvPr>
        </p:nvSpPr>
        <p:spPr/>
        <p:txBody>
          <a:bodyPr/>
          <a:lstStyle/>
          <a:p>
            <a:r>
              <a:rPr lang="el-GR"/>
              <a:t>Αγωγή της Υγείας - Γεώργιος Μαντζουράνης                                       Πανεπιστήμιο Πατρών Τμήμα Νοσηλευτικής 2023/24</a:t>
            </a:r>
          </a:p>
        </p:txBody>
      </p:sp>
      <p:sp>
        <p:nvSpPr>
          <p:cNvPr id="4" name="TextBox 3">
            <a:extLst>
              <a:ext uri="{FF2B5EF4-FFF2-40B4-BE49-F238E27FC236}">
                <a16:creationId xmlns:a16="http://schemas.microsoft.com/office/drawing/2014/main" id="{249E2D13-FEE2-4EF5-A3EC-515A0E89C226}"/>
              </a:ext>
            </a:extLst>
          </p:cNvPr>
          <p:cNvSpPr txBox="1"/>
          <p:nvPr/>
        </p:nvSpPr>
        <p:spPr>
          <a:xfrm>
            <a:off x="0" y="2198915"/>
            <a:ext cx="8996571" cy="2542363"/>
          </a:xfrm>
          <a:prstGeom prst="rect">
            <a:avLst/>
          </a:prstGeom>
          <a:noFill/>
        </p:spPr>
        <p:txBody>
          <a:bodyPr wrap="square">
            <a:spAutoFit/>
          </a:bodyPr>
          <a:lstStyle/>
          <a:p>
            <a:pPr algn="just">
              <a:lnSpc>
                <a:spcPct val="150000"/>
              </a:lnSpc>
            </a:pPr>
            <a:r>
              <a:rPr lang="en-US" dirty="0"/>
              <a:t>vi. </a:t>
            </a:r>
            <a:r>
              <a:rPr lang="el-GR" b="1" i="1" dirty="0"/>
              <a:t>Η υιοθέτηση της προσέγγισης “μόνο για μια μέρα”. </a:t>
            </a:r>
            <a:endParaRPr lang="en-US" b="1" i="1" dirty="0"/>
          </a:p>
          <a:p>
            <a:pPr marL="285750" indent="-285750" algn="just">
              <a:lnSpc>
                <a:spcPct val="150000"/>
              </a:lnSpc>
              <a:buFont typeface="Arial" panose="020B0604020202020204" pitchFamily="34" charset="0"/>
              <a:buChar char="•"/>
            </a:pPr>
            <a:r>
              <a:rPr lang="el-GR" dirty="0"/>
              <a:t>Η προοπτική ότι όλη η υπόλοιπη ζωή θα περάσει χωρίς τσιγάρο, ίσως είναι υπερβολική, αλλά η προοπτική μιας ημέρας χωρίς τσιγάρο, είναι πολύ πιο ανεκτή. </a:t>
            </a:r>
            <a:endParaRPr lang="en-US" dirty="0"/>
          </a:p>
          <a:p>
            <a:pPr marL="285750" indent="-285750" algn="just">
              <a:lnSpc>
                <a:spcPct val="150000"/>
              </a:lnSpc>
              <a:buFont typeface="Arial" panose="020B0604020202020204" pitchFamily="34" charset="0"/>
              <a:buChar char="•"/>
            </a:pPr>
            <a:r>
              <a:rPr lang="el-GR" dirty="0"/>
              <a:t>Ακόμα μικρότερα χρονικά διαστήματα ίσως είναι πιο βοηθητικά, όπως το να αναβάλεις το φαγητό, το ποτό ή το κάπνισμα για μόνο 5 λεπτά τη φορά.</a:t>
            </a:r>
            <a:endParaRPr lang="en-US" dirty="0"/>
          </a:p>
          <a:p>
            <a:pPr marL="285750" indent="-285750" algn="just">
              <a:lnSpc>
                <a:spcPct val="150000"/>
              </a:lnSpc>
              <a:buFont typeface="Arial" panose="020B0604020202020204" pitchFamily="34" charset="0"/>
              <a:buChar char="•"/>
            </a:pPr>
            <a:endParaRPr lang="el-GR" dirty="0"/>
          </a:p>
        </p:txBody>
      </p:sp>
      <p:sp>
        <p:nvSpPr>
          <p:cNvPr id="5" name="TextBox 4">
            <a:extLst>
              <a:ext uri="{FF2B5EF4-FFF2-40B4-BE49-F238E27FC236}">
                <a16:creationId xmlns:a16="http://schemas.microsoft.com/office/drawing/2014/main" id="{37983FD4-292F-4546-B3F4-DAEB1CB4017C}"/>
              </a:ext>
            </a:extLst>
          </p:cNvPr>
          <p:cNvSpPr txBox="1"/>
          <p:nvPr/>
        </p:nvSpPr>
        <p:spPr>
          <a:xfrm>
            <a:off x="0" y="136525"/>
            <a:ext cx="12192000" cy="104676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lnSpc>
                <a:spcPct val="150000"/>
              </a:lnSpc>
            </a:pPr>
            <a:r>
              <a:rPr lang="el-GR" sz="2000" b="1" i="1" dirty="0">
                <a:solidFill>
                  <a:schemeClr val="tx2"/>
                </a:solidFill>
                <a:effectLst>
                  <a:outerShdw blurRad="38100" dist="38100" dir="2700000" algn="tl">
                    <a:srgbClr val="000000">
                      <a:alpha val="43137"/>
                    </a:srgbClr>
                  </a:outerShdw>
                </a:effectLst>
                <a:latin typeface="+mj-lt"/>
                <a:ea typeface="UB-Baskerville"/>
                <a:cs typeface="Times New Roman" panose="02020603050405020304" pitchFamily="18" charset="0"/>
              </a:rPr>
              <a:t>Βοηθώντας τα Άτομα να Υιοθετήσουν έναν Υγιεινότερο Τρόπο Ζωής</a:t>
            </a:r>
          </a:p>
          <a:p>
            <a:pPr algn="ctr">
              <a:lnSpc>
                <a:spcPct val="150000"/>
              </a:lnSpc>
            </a:pPr>
            <a:r>
              <a:rPr lang="el-GR" sz="2400" b="1" i="1" dirty="0">
                <a:solidFill>
                  <a:srgbClr val="FF0000"/>
                </a:solidFill>
                <a:effectLst>
                  <a:outerShdw blurRad="38100" dist="38100" dir="2700000" algn="tl">
                    <a:srgbClr val="000000">
                      <a:alpha val="43137"/>
                    </a:srgbClr>
                  </a:outerShdw>
                </a:effectLst>
                <a:latin typeface="+mj-lt"/>
                <a:ea typeface="UB-Baskerville"/>
                <a:cs typeface="Times New Roman" panose="02020603050405020304" pitchFamily="18" charset="0"/>
              </a:rPr>
              <a:t>Στρατηγικές για την αλλαγή συμπεριφοράς</a:t>
            </a:r>
          </a:p>
        </p:txBody>
      </p:sp>
      <p:sp>
        <p:nvSpPr>
          <p:cNvPr id="7" name="TextBox 6">
            <a:extLst>
              <a:ext uri="{FF2B5EF4-FFF2-40B4-BE49-F238E27FC236}">
                <a16:creationId xmlns:a16="http://schemas.microsoft.com/office/drawing/2014/main" id="{0CA607A9-2112-45DB-A4A5-E3B3DE963702}"/>
              </a:ext>
            </a:extLst>
          </p:cNvPr>
          <p:cNvSpPr txBox="1"/>
          <p:nvPr/>
        </p:nvSpPr>
        <p:spPr>
          <a:xfrm>
            <a:off x="266700" y="1359427"/>
            <a:ext cx="6106884" cy="369332"/>
          </a:xfrm>
          <a:prstGeom prst="rect">
            <a:avLst/>
          </a:prstGeom>
          <a:noFill/>
        </p:spPr>
        <p:txBody>
          <a:bodyPr wrap="square">
            <a:spAutoFit/>
          </a:bodyPr>
          <a:lstStyle/>
          <a:p>
            <a:r>
              <a:rPr lang="el-GR" b="1" u="sng" dirty="0"/>
              <a:t>Άλλες στρατηγικές </a:t>
            </a:r>
            <a:endParaRPr lang="el-GR" dirty="0"/>
          </a:p>
        </p:txBody>
      </p:sp>
      <p:pic>
        <p:nvPicPr>
          <p:cNvPr id="13314" name="Picture 2">
            <a:extLst>
              <a:ext uri="{FF2B5EF4-FFF2-40B4-BE49-F238E27FC236}">
                <a16:creationId xmlns:a16="http://schemas.microsoft.com/office/drawing/2014/main" id="{3396F499-4362-48B3-B89D-67CF288C4B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6571" y="1728759"/>
            <a:ext cx="2928729" cy="292872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D27E871A-FC1C-4EBF-9278-A925B645ECA8}"/>
              </a:ext>
            </a:extLst>
          </p:cNvPr>
          <p:cNvSpPr txBox="1"/>
          <p:nvPr/>
        </p:nvSpPr>
        <p:spPr>
          <a:xfrm>
            <a:off x="0" y="4850639"/>
            <a:ext cx="12192000" cy="1295868"/>
          </a:xfrm>
          <a:prstGeom prst="rect">
            <a:avLst/>
          </a:prstGeom>
          <a:noFill/>
        </p:spPr>
        <p:txBody>
          <a:bodyPr wrap="square">
            <a:spAutoFit/>
          </a:bodyPr>
          <a:lstStyle/>
          <a:p>
            <a:pPr algn="just">
              <a:lnSpc>
                <a:spcPct val="150000"/>
              </a:lnSpc>
            </a:pPr>
            <a:r>
              <a:rPr lang="en-US" b="1" dirty="0"/>
              <a:t>vii.</a:t>
            </a:r>
            <a:r>
              <a:rPr lang="el-GR" b="1" dirty="0"/>
              <a:t>Η εκμάθηση τεχνικών χαλάρωσης και </a:t>
            </a:r>
            <a:r>
              <a:rPr lang="el-GR" dirty="0"/>
              <a:t>άλλων τρόπων ανακούφισης από το στρες (όπως σωματική άσκηση). </a:t>
            </a:r>
            <a:endParaRPr lang="en-US" dirty="0"/>
          </a:p>
          <a:p>
            <a:pPr algn="just">
              <a:lnSpc>
                <a:spcPct val="150000"/>
              </a:lnSpc>
            </a:pPr>
            <a:r>
              <a:rPr lang="el-GR" dirty="0"/>
              <a:t>Απλοί τρόποι χαλάρωσης που μπορούν να εφαρμοστούν σε κάθε ώρα και μέρος μπορεί να είναι χρήσιμες στην αντιμετώπιση </a:t>
            </a:r>
            <a:r>
              <a:rPr lang="el-GR" dirty="0" err="1"/>
              <a:t>στρεσσογόνων</a:t>
            </a:r>
            <a:r>
              <a:rPr lang="el-GR" dirty="0"/>
              <a:t> στιγμών όταν η “παλιά” αντίδραση θα ήταν </a:t>
            </a:r>
            <a:r>
              <a:rPr lang="el-GR" dirty="0" err="1"/>
              <a:t>πιεις</a:t>
            </a:r>
            <a:r>
              <a:rPr lang="el-GR" dirty="0"/>
              <a:t> ένα ποτό ή να καπνίσεις ένα τσιγάρο.</a:t>
            </a:r>
          </a:p>
        </p:txBody>
      </p:sp>
    </p:spTree>
    <p:extLst>
      <p:ext uri="{BB962C8B-B14F-4D97-AF65-F5344CB8AC3E}">
        <p14:creationId xmlns:p14="http://schemas.microsoft.com/office/powerpoint/2010/main" val="3081171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a:extLst>
              <a:ext uri="{FF2B5EF4-FFF2-40B4-BE49-F238E27FC236}">
                <a16:creationId xmlns:a16="http://schemas.microsoft.com/office/drawing/2014/main" id="{C90B20A7-8ED9-4A86-99E0-7F66FBFDE078}"/>
              </a:ext>
            </a:extLst>
          </p:cNvPr>
          <p:cNvSpPr>
            <a:spLocks noGrp="1"/>
          </p:cNvSpPr>
          <p:nvPr>
            <p:ph type="ftr" sz="quarter" idx="11"/>
          </p:nvPr>
        </p:nvSpPr>
        <p:spPr/>
        <p:txBody>
          <a:bodyPr/>
          <a:lstStyle/>
          <a:p>
            <a:r>
              <a:rPr lang="el-GR"/>
              <a:t>Αγωγή της Υγείας - Γεώργιος Μαντζουράνης                                       Πανεπιστήμιο Πατρών Τμήμα Νοσηλευτικής 2023/24</a:t>
            </a:r>
          </a:p>
        </p:txBody>
      </p:sp>
      <p:sp>
        <p:nvSpPr>
          <p:cNvPr id="3" name="TextBox 2">
            <a:extLst>
              <a:ext uri="{FF2B5EF4-FFF2-40B4-BE49-F238E27FC236}">
                <a16:creationId xmlns:a16="http://schemas.microsoft.com/office/drawing/2014/main" id="{E4F97A73-C6F1-491D-BAB7-2A142AC9A60C}"/>
              </a:ext>
            </a:extLst>
          </p:cNvPr>
          <p:cNvSpPr txBox="1"/>
          <p:nvPr/>
        </p:nvSpPr>
        <p:spPr>
          <a:xfrm>
            <a:off x="0" y="136525"/>
            <a:ext cx="12192000" cy="104676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lnSpc>
                <a:spcPct val="150000"/>
              </a:lnSpc>
            </a:pPr>
            <a:r>
              <a:rPr lang="el-GR" sz="2000" b="1" i="1" dirty="0">
                <a:solidFill>
                  <a:schemeClr val="tx2"/>
                </a:solidFill>
                <a:effectLst>
                  <a:outerShdw blurRad="38100" dist="38100" dir="2700000" algn="tl">
                    <a:srgbClr val="000000">
                      <a:alpha val="43137"/>
                    </a:srgbClr>
                  </a:outerShdw>
                </a:effectLst>
                <a:latin typeface="+mj-lt"/>
                <a:ea typeface="UB-Baskerville"/>
                <a:cs typeface="Times New Roman" panose="02020603050405020304" pitchFamily="18" charset="0"/>
              </a:rPr>
              <a:t>Βοηθώντας τα Άτομα να Υιοθετήσουν έναν Υγιεινότερο Τρόπο Ζωής</a:t>
            </a:r>
          </a:p>
          <a:p>
            <a:pPr algn="ctr">
              <a:lnSpc>
                <a:spcPct val="150000"/>
              </a:lnSpc>
            </a:pPr>
            <a:r>
              <a:rPr lang="el-GR" sz="2400" b="1" i="1" dirty="0">
                <a:solidFill>
                  <a:srgbClr val="FF0000"/>
                </a:solidFill>
                <a:effectLst>
                  <a:outerShdw blurRad="38100" dist="38100" dir="2700000" algn="tl">
                    <a:srgbClr val="000000">
                      <a:alpha val="43137"/>
                    </a:srgbClr>
                  </a:outerShdw>
                </a:effectLst>
                <a:latin typeface="+mj-lt"/>
                <a:ea typeface="UB-Baskerville"/>
                <a:cs typeface="Times New Roman" panose="02020603050405020304" pitchFamily="18" charset="0"/>
              </a:rPr>
              <a:t>Στρατηγικές για την αλλαγή συμπεριφοράς</a:t>
            </a:r>
          </a:p>
        </p:txBody>
      </p:sp>
      <p:sp>
        <p:nvSpPr>
          <p:cNvPr id="7" name="TextBox 6">
            <a:extLst>
              <a:ext uri="{FF2B5EF4-FFF2-40B4-BE49-F238E27FC236}">
                <a16:creationId xmlns:a16="http://schemas.microsoft.com/office/drawing/2014/main" id="{2789338F-546F-47FF-8520-B1D5294E6C84}"/>
              </a:ext>
            </a:extLst>
          </p:cNvPr>
          <p:cNvSpPr txBox="1"/>
          <p:nvPr/>
        </p:nvSpPr>
        <p:spPr>
          <a:xfrm>
            <a:off x="0" y="1818477"/>
            <a:ext cx="9435548" cy="880369"/>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lnSpc>
                <a:spcPct val="150000"/>
              </a:lnSpc>
            </a:pPr>
            <a:r>
              <a:rPr lang="el-GR" dirty="0"/>
              <a:t>Το κοινό στοιχείο σε όλες τις στρατηγικές, είναι ότι </a:t>
            </a:r>
            <a:r>
              <a:rPr lang="el-GR" b="1" dirty="0">
                <a:solidFill>
                  <a:srgbClr val="FFC000"/>
                </a:solidFill>
              </a:rPr>
              <a:t>προϋποθέτουν </a:t>
            </a:r>
          </a:p>
          <a:p>
            <a:pPr algn="ctr">
              <a:lnSpc>
                <a:spcPct val="150000"/>
              </a:lnSpc>
            </a:pPr>
            <a:r>
              <a:rPr lang="el-GR" b="1" dirty="0">
                <a:solidFill>
                  <a:srgbClr val="FFC000"/>
                </a:solidFill>
              </a:rPr>
              <a:t>ένα μικρό βήμα για να πετύχουν ένα μεγάλο βαθμό βοήθειας στον αυτοέλεγχο</a:t>
            </a:r>
            <a:r>
              <a:rPr lang="el-GR" dirty="0"/>
              <a:t>. </a:t>
            </a:r>
          </a:p>
        </p:txBody>
      </p:sp>
      <p:sp>
        <p:nvSpPr>
          <p:cNvPr id="8" name="TextBox 7">
            <a:extLst>
              <a:ext uri="{FF2B5EF4-FFF2-40B4-BE49-F238E27FC236}">
                <a16:creationId xmlns:a16="http://schemas.microsoft.com/office/drawing/2014/main" id="{8FAB255C-CC31-400B-A716-5E30E3868C6A}"/>
              </a:ext>
            </a:extLst>
          </p:cNvPr>
          <p:cNvSpPr txBox="1"/>
          <p:nvPr/>
        </p:nvSpPr>
        <p:spPr>
          <a:xfrm>
            <a:off x="0" y="4159155"/>
            <a:ext cx="12192000" cy="1292854"/>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lnSpc>
                <a:spcPct val="150000"/>
              </a:lnSpc>
            </a:pPr>
            <a:r>
              <a:rPr lang="el-GR" b="1" dirty="0">
                <a:effectLst>
                  <a:outerShdw blurRad="38100" dist="38100" dir="2700000" algn="tl">
                    <a:srgbClr val="000000">
                      <a:alpha val="43137"/>
                    </a:srgbClr>
                  </a:outerShdw>
                </a:effectLst>
              </a:rPr>
              <a:t>Δε πρέπει να ξεχνάμε</a:t>
            </a:r>
          </a:p>
          <a:p>
            <a:pPr algn="ctr">
              <a:lnSpc>
                <a:spcPct val="150000"/>
              </a:lnSpc>
            </a:pPr>
            <a:r>
              <a:rPr lang="el-GR" dirty="0"/>
              <a:t>ενώ μπορεί να είναι σχετικά εύκολο να επηρεαστούν οι στάσεις και η συμπεριφορά βραχυπρόθεσμα, </a:t>
            </a:r>
          </a:p>
          <a:p>
            <a:pPr algn="ctr">
              <a:lnSpc>
                <a:spcPct val="150000"/>
              </a:lnSpc>
            </a:pPr>
            <a:r>
              <a:rPr lang="el-GR" b="1" dirty="0">
                <a:solidFill>
                  <a:srgbClr val="FFC000"/>
                </a:solidFill>
              </a:rPr>
              <a:t>μπορεί να είναι πολύ δύσκολο να διατηρήσουν τα άτομα την αλλαγή συμπεριφοράς για περισσότερο χρόνο</a:t>
            </a:r>
            <a:r>
              <a:rPr lang="el-GR" dirty="0"/>
              <a:t>.</a:t>
            </a:r>
          </a:p>
        </p:txBody>
      </p:sp>
      <p:pic>
        <p:nvPicPr>
          <p:cNvPr id="14338" name="Picture 2" descr="A little step may be the beginning of a great journey. - Post by  classylawgirl on Boldomatic">
            <a:extLst>
              <a:ext uri="{FF2B5EF4-FFF2-40B4-BE49-F238E27FC236}">
                <a16:creationId xmlns:a16="http://schemas.microsoft.com/office/drawing/2014/main" id="{F1C7E2F7-F0E4-43D7-9FAD-9BBDC5E315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83185" y="1375503"/>
            <a:ext cx="2476293" cy="247629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9524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a:extLst>
              <a:ext uri="{FF2B5EF4-FFF2-40B4-BE49-F238E27FC236}">
                <a16:creationId xmlns:a16="http://schemas.microsoft.com/office/drawing/2014/main" id="{69AD471E-08DC-4315-83FD-C795A5387AEA}"/>
              </a:ext>
            </a:extLst>
          </p:cNvPr>
          <p:cNvSpPr>
            <a:spLocks noGrp="1"/>
          </p:cNvSpPr>
          <p:nvPr>
            <p:ph type="ftr" sz="quarter" idx="11"/>
          </p:nvPr>
        </p:nvSpPr>
        <p:spPr/>
        <p:txBody>
          <a:bodyPr/>
          <a:lstStyle/>
          <a:p>
            <a:r>
              <a:rPr lang="el-GR"/>
              <a:t>Αγωγή της Υγείας - Γεώργιος Μαντζουράνης                                       Πανεπιστήμιο Πατρών Τμήμα Νοσηλευτικής 2023/24</a:t>
            </a:r>
          </a:p>
        </p:txBody>
      </p:sp>
      <p:sp>
        <p:nvSpPr>
          <p:cNvPr id="3" name="TextBox 2">
            <a:extLst>
              <a:ext uri="{FF2B5EF4-FFF2-40B4-BE49-F238E27FC236}">
                <a16:creationId xmlns:a16="http://schemas.microsoft.com/office/drawing/2014/main" id="{A0DF080D-FA40-4D23-8F7E-09298E009B7E}"/>
              </a:ext>
            </a:extLst>
          </p:cNvPr>
          <p:cNvSpPr txBox="1"/>
          <p:nvPr/>
        </p:nvSpPr>
        <p:spPr>
          <a:xfrm>
            <a:off x="0" y="136525"/>
            <a:ext cx="12192000" cy="112883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lnSpc>
                <a:spcPct val="150000"/>
              </a:lnSpc>
            </a:pPr>
            <a:r>
              <a:rPr lang="el-GR" sz="2000" b="1" i="1" dirty="0">
                <a:solidFill>
                  <a:schemeClr val="tx2"/>
                </a:solidFill>
                <a:effectLst>
                  <a:outerShdw blurRad="38100" dist="38100" dir="2700000" algn="tl">
                    <a:srgbClr val="000000">
                      <a:alpha val="43137"/>
                    </a:srgbClr>
                  </a:outerShdw>
                </a:effectLst>
                <a:latin typeface="+mj-lt"/>
                <a:ea typeface="UB-Baskerville"/>
                <a:cs typeface="Times New Roman" panose="02020603050405020304" pitchFamily="18" charset="0"/>
              </a:rPr>
              <a:t>Βοηθώντας τα Άτομα να Υιοθετήσουν έναν Υγιεινότερο Τρόπο Ζωής</a:t>
            </a:r>
          </a:p>
          <a:p>
            <a:pPr algn="ctr">
              <a:lnSpc>
                <a:spcPct val="150000"/>
              </a:lnSpc>
            </a:pPr>
            <a:r>
              <a:rPr lang="el-GR" sz="2800" b="1" i="1" dirty="0">
                <a:solidFill>
                  <a:srgbClr val="FF0000"/>
                </a:solidFill>
                <a:effectLst>
                  <a:outerShdw blurRad="38100" dist="38100" dir="2700000" algn="tl">
                    <a:srgbClr val="000000">
                      <a:alpha val="43137"/>
                    </a:srgbClr>
                  </a:outerShdw>
                </a:effectLst>
                <a:latin typeface="+mj-lt"/>
                <a:ea typeface="UB-Baskerville"/>
                <a:cs typeface="Times New Roman" panose="02020603050405020304" pitchFamily="18" charset="0"/>
              </a:rPr>
              <a:t>Συνηγορία – Υπεράσπιση </a:t>
            </a:r>
          </a:p>
        </p:txBody>
      </p:sp>
      <p:sp>
        <p:nvSpPr>
          <p:cNvPr id="7" name="TextBox 6">
            <a:extLst>
              <a:ext uri="{FF2B5EF4-FFF2-40B4-BE49-F238E27FC236}">
                <a16:creationId xmlns:a16="http://schemas.microsoft.com/office/drawing/2014/main" id="{5BF924C4-7A4D-4D9C-858D-55347C8FB5ED}"/>
              </a:ext>
            </a:extLst>
          </p:cNvPr>
          <p:cNvSpPr txBox="1"/>
          <p:nvPr/>
        </p:nvSpPr>
        <p:spPr>
          <a:xfrm>
            <a:off x="3750364" y="2027791"/>
            <a:ext cx="8301867" cy="1295868"/>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a:lnSpc>
                <a:spcPct val="150000"/>
              </a:lnSpc>
            </a:pPr>
            <a:r>
              <a:rPr lang="el-GR" dirty="0"/>
              <a:t>Συνηγορία γενικά θεωρείται η εκπροσώπηση των συμφερόντων των ατόμων που δεν μπορούν να υπερασπίσουν τον εαυτό τους εξαιτίας κάποιας ασθένειας, αναπηρίας ή άλλου προβλήματος</a:t>
            </a:r>
          </a:p>
        </p:txBody>
      </p:sp>
      <p:sp>
        <p:nvSpPr>
          <p:cNvPr id="9" name="TextBox 8">
            <a:extLst>
              <a:ext uri="{FF2B5EF4-FFF2-40B4-BE49-F238E27FC236}">
                <a16:creationId xmlns:a16="http://schemas.microsoft.com/office/drawing/2014/main" id="{5FA9BC50-ACA1-4424-9DF8-614479CDFE66}"/>
              </a:ext>
            </a:extLst>
          </p:cNvPr>
          <p:cNvSpPr txBox="1"/>
          <p:nvPr/>
        </p:nvSpPr>
        <p:spPr>
          <a:xfrm>
            <a:off x="0" y="3803299"/>
            <a:ext cx="12192000" cy="2227726"/>
          </a:xfrm>
          <a:prstGeom prst="rect">
            <a:avLst/>
          </a:prstGeom>
          <a:noFill/>
        </p:spPr>
        <p:txBody>
          <a:bodyPr wrap="square">
            <a:spAutoFit/>
          </a:bodyPr>
          <a:lstStyle/>
          <a:p>
            <a:pPr marL="285750" indent="-285750" algn="just">
              <a:lnSpc>
                <a:spcPct val="200000"/>
              </a:lnSpc>
              <a:buFont typeface="Wingdings" panose="05000000000000000000" pitchFamily="2" charset="2"/>
              <a:buChar char="Ø"/>
            </a:pPr>
            <a:r>
              <a:rPr lang="el-GR" dirty="0"/>
              <a:t>Στα πλαίσια της προαγωγής υγείας, είναι καλύτερα να θεωρηθεί ως μια ποικιλία τρόπων ενδυνάμωσης εκείνων των </a:t>
            </a:r>
            <a:r>
              <a:rPr lang="el-GR" b="1" i="1" dirty="0"/>
              <a:t>ατόμων που είναι αποδυναμωμένοι στην κοινωνία μας. </a:t>
            </a:r>
          </a:p>
          <a:p>
            <a:pPr marL="285750" indent="-285750" algn="just">
              <a:lnSpc>
                <a:spcPct val="200000"/>
              </a:lnSpc>
              <a:buFont typeface="Wingdings" panose="05000000000000000000" pitchFamily="2" charset="2"/>
              <a:buChar char="Ø"/>
            </a:pPr>
            <a:r>
              <a:rPr lang="el-GR" dirty="0"/>
              <a:t>Ενδιαφέρεται να χρησιμοποιήσει κάθε πιθανό μέσο για </a:t>
            </a:r>
            <a:r>
              <a:rPr lang="el-GR" b="1" i="1" dirty="0"/>
              <a:t>να βοηθήσει τους ανθρώπους να γίνουν ανεξάρτητοι και να υπερασπίζουν οι ίδιοι τον εαυτό τους.</a:t>
            </a:r>
          </a:p>
        </p:txBody>
      </p:sp>
      <p:pic>
        <p:nvPicPr>
          <p:cNvPr id="15362" name="Picture 2" descr="What is Advocacy?">
            <a:extLst>
              <a:ext uri="{FF2B5EF4-FFF2-40B4-BE49-F238E27FC236}">
                <a16:creationId xmlns:a16="http://schemas.microsoft.com/office/drawing/2014/main" id="{3D65DF49-181E-4095-8C43-0E873103A9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769" y="1590468"/>
            <a:ext cx="3491327" cy="197335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5327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Εικόνα 7">
            <a:extLst>
              <a:ext uri="{FF2B5EF4-FFF2-40B4-BE49-F238E27FC236}">
                <a16:creationId xmlns:a16="http://schemas.microsoft.com/office/drawing/2014/main" id="{2F89A5EF-E5E8-45AF-BB85-33A1BF1ED1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5003" y="1112074"/>
            <a:ext cx="6493558" cy="5853037"/>
          </a:xfrm>
          <a:prstGeom prst="rect">
            <a:avLst/>
          </a:prstGeom>
        </p:spPr>
      </p:pic>
      <p:sp>
        <p:nvSpPr>
          <p:cNvPr id="2" name="Θέση υποσέλιδου 1">
            <a:extLst>
              <a:ext uri="{FF2B5EF4-FFF2-40B4-BE49-F238E27FC236}">
                <a16:creationId xmlns:a16="http://schemas.microsoft.com/office/drawing/2014/main" id="{986460D6-548B-40FF-8498-350215E39D7A}"/>
              </a:ext>
            </a:extLst>
          </p:cNvPr>
          <p:cNvSpPr>
            <a:spLocks noGrp="1"/>
          </p:cNvSpPr>
          <p:nvPr>
            <p:ph type="ftr" sz="quarter" idx="11"/>
          </p:nvPr>
        </p:nvSpPr>
        <p:spPr/>
        <p:txBody>
          <a:bodyPr/>
          <a:lstStyle/>
          <a:p>
            <a:r>
              <a:rPr lang="el-GR"/>
              <a:t>Αγωγή της Υγείας - Γεώργιος Μαντζουράνης                                       Πανεπιστήμιο Πατρών Τμήμα Νοσηλευτικής 2023/24</a:t>
            </a:r>
          </a:p>
        </p:txBody>
      </p:sp>
      <p:sp>
        <p:nvSpPr>
          <p:cNvPr id="5" name="TextBox 4">
            <a:extLst>
              <a:ext uri="{FF2B5EF4-FFF2-40B4-BE49-F238E27FC236}">
                <a16:creationId xmlns:a16="http://schemas.microsoft.com/office/drawing/2014/main" id="{359EEF51-67E8-4F38-B1EB-29E244A46497}"/>
              </a:ext>
            </a:extLst>
          </p:cNvPr>
          <p:cNvSpPr txBox="1"/>
          <p:nvPr/>
        </p:nvSpPr>
        <p:spPr>
          <a:xfrm>
            <a:off x="1936711" y="65313"/>
            <a:ext cx="9090992" cy="104676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lnSpc>
                <a:spcPct val="150000"/>
              </a:lnSpc>
            </a:pPr>
            <a:r>
              <a:rPr lang="el-GR" sz="2000" b="1" i="1" dirty="0">
                <a:solidFill>
                  <a:schemeClr val="tx2"/>
                </a:solidFill>
                <a:effectLst>
                  <a:outerShdw blurRad="38100" dist="38100" dir="2700000" algn="tl">
                    <a:srgbClr val="000000">
                      <a:alpha val="43137"/>
                    </a:srgbClr>
                  </a:outerShdw>
                </a:effectLst>
                <a:latin typeface="+mj-lt"/>
                <a:ea typeface="UB-Baskerville"/>
                <a:cs typeface="Times New Roman" panose="02020603050405020304" pitchFamily="18" charset="0"/>
              </a:rPr>
              <a:t>Βοηθώντας τα Άτομα να Υιοθετήσουν έναν Υγιεινότερο Τρόπο Ζωής</a:t>
            </a:r>
          </a:p>
          <a:p>
            <a:pPr algn="ctr">
              <a:lnSpc>
                <a:spcPct val="150000"/>
              </a:lnSpc>
            </a:pPr>
            <a:r>
              <a:rPr lang="el-GR" sz="2400" b="1" i="1" dirty="0">
                <a:solidFill>
                  <a:srgbClr val="FF0000"/>
                </a:solidFill>
              </a:rPr>
              <a:t>Μοντέλα σταδίων αλλαγής </a:t>
            </a:r>
            <a:endParaRPr lang="el-GR" sz="2000" b="1" i="1" dirty="0">
              <a:solidFill>
                <a:srgbClr val="FF0000"/>
              </a:solidFill>
              <a:effectLst>
                <a:outerShdw blurRad="38100" dist="38100" dir="2700000" algn="tl">
                  <a:srgbClr val="000000">
                    <a:alpha val="43137"/>
                  </a:srgbClr>
                </a:outerShdw>
              </a:effectLst>
              <a:latin typeface="+mj-lt"/>
              <a:ea typeface="UB-Baskerville"/>
              <a:cs typeface="Times New Roman" panose="02020603050405020304" pitchFamily="18" charset="0"/>
            </a:endParaRPr>
          </a:p>
        </p:txBody>
      </p:sp>
      <p:sp>
        <p:nvSpPr>
          <p:cNvPr id="6" name="TextBox 5">
            <a:extLst>
              <a:ext uri="{FF2B5EF4-FFF2-40B4-BE49-F238E27FC236}">
                <a16:creationId xmlns:a16="http://schemas.microsoft.com/office/drawing/2014/main" id="{660B8637-89EA-448B-BBDA-53C1F920D0AB}"/>
              </a:ext>
            </a:extLst>
          </p:cNvPr>
          <p:cNvSpPr txBox="1"/>
          <p:nvPr/>
        </p:nvSpPr>
        <p:spPr>
          <a:xfrm>
            <a:off x="3243943" y="1112074"/>
            <a:ext cx="5660571" cy="461858"/>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marL="342900" indent="-342900" algn="ctr">
              <a:lnSpc>
                <a:spcPct val="150000"/>
              </a:lnSpc>
              <a:buFont typeface="+mj-lt"/>
              <a:buAutoNum type="alphaUcPeriod"/>
            </a:pPr>
            <a:r>
              <a:rPr lang="el-GR" b="1" dirty="0">
                <a:solidFill>
                  <a:srgbClr val="FFFF00"/>
                </a:solidFill>
                <a:effectLst/>
                <a:ea typeface="Arial" panose="020B0604020202020204" pitchFamily="34" charset="0"/>
              </a:rPr>
              <a:t>Μοντέλο Δράσης για την Υγεία </a:t>
            </a:r>
            <a:endParaRPr lang="el-GR" b="1" dirty="0">
              <a:solidFill>
                <a:srgbClr val="FFFF00"/>
              </a:solidFill>
            </a:endParaRPr>
          </a:p>
        </p:txBody>
      </p:sp>
      <p:sp>
        <p:nvSpPr>
          <p:cNvPr id="10" name="TextBox 9">
            <a:extLst>
              <a:ext uri="{FF2B5EF4-FFF2-40B4-BE49-F238E27FC236}">
                <a16:creationId xmlns:a16="http://schemas.microsoft.com/office/drawing/2014/main" id="{986AACEB-015F-436E-A061-8BE67500FBAE}"/>
              </a:ext>
            </a:extLst>
          </p:cNvPr>
          <p:cNvSpPr txBox="1"/>
          <p:nvPr/>
        </p:nvSpPr>
        <p:spPr>
          <a:xfrm>
            <a:off x="-2286000" y="2595393"/>
            <a:ext cx="7685314" cy="790153"/>
          </a:xfrm>
          <a:prstGeom prst="rect">
            <a:avLst/>
          </a:prstGeom>
          <a:noFill/>
        </p:spPr>
        <p:txBody>
          <a:bodyPr wrap="square">
            <a:spAutoFit/>
          </a:bodyPr>
          <a:lstStyle/>
          <a:p>
            <a:pPr algn="ctr">
              <a:lnSpc>
                <a:spcPct val="150000"/>
              </a:lnSpc>
            </a:pPr>
            <a:r>
              <a:rPr lang="el-GR" sz="1600" b="1" dirty="0"/>
              <a:t>Στάδια Μοντέλου αποφάσεων </a:t>
            </a:r>
          </a:p>
          <a:p>
            <a:pPr algn="ctr">
              <a:lnSpc>
                <a:spcPct val="150000"/>
              </a:lnSpc>
            </a:pPr>
            <a:r>
              <a:rPr lang="el-GR" sz="1600" b="1" dirty="0"/>
              <a:t>Prochaska &amp; </a:t>
            </a:r>
            <a:r>
              <a:rPr lang="el-GR" sz="1600" b="1" dirty="0" err="1"/>
              <a:t>DiClemente</a:t>
            </a:r>
            <a:endParaRPr lang="el-GR" sz="1600" b="1" dirty="0"/>
          </a:p>
        </p:txBody>
      </p:sp>
      <p:pic>
        <p:nvPicPr>
          <p:cNvPr id="1026" name="Picture 2" descr="Οι περιστρεφόμενες πόρτες και η σχέση τους με τους καλούς τρόπους! |  Perierga.gr">
            <a:extLst>
              <a:ext uri="{FF2B5EF4-FFF2-40B4-BE49-F238E27FC236}">
                <a16:creationId xmlns:a16="http://schemas.microsoft.com/office/drawing/2014/main" id="{F923B832-2FED-4150-8BD5-E384180B45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34500" y="1343003"/>
            <a:ext cx="2857500" cy="1666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26990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a:extLst>
              <a:ext uri="{FF2B5EF4-FFF2-40B4-BE49-F238E27FC236}">
                <a16:creationId xmlns:a16="http://schemas.microsoft.com/office/drawing/2014/main" id="{A9F152A2-0870-405A-98E3-B8618C6CFB70}"/>
              </a:ext>
            </a:extLst>
          </p:cNvPr>
          <p:cNvSpPr>
            <a:spLocks noGrp="1"/>
          </p:cNvSpPr>
          <p:nvPr>
            <p:ph type="ftr" sz="quarter" idx="11"/>
          </p:nvPr>
        </p:nvSpPr>
        <p:spPr/>
        <p:txBody>
          <a:bodyPr/>
          <a:lstStyle/>
          <a:p>
            <a:r>
              <a:rPr lang="el-GR"/>
              <a:t>Αγωγή της Υγείας - Γεώργιος Μαντζουράνης                                       Πανεπιστήμιο Πατρών Τμήμα Νοσηλευτικής 2023/24</a:t>
            </a:r>
          </a:p>
        </p:txBody>
      </p:sp>
      <p:sp>
        <p:nvSpPr>
          <p:cNvPr id="7" name="TextBox 6">
            <a:extLst>
              <a:ext uri="{FF2B5EF4-FFF2-40B4-BE49-F238E27FC236}">
                <a16:creationId xmlns:a16="http://schemas.microsoft.com/office/drawing/2014/main" id="{CD03A5DE-6E64-4C21-971C-40F34A6722DE}"/>
              </a:ext>
            </a:extLst>
          </p:cNvPr>
          <p:cNvSpPr txBox="1"/>
          <p:nvPr/>
        </p:nvSpPr>
        <p:spPr>
          <a:xfrm>
            <a:off x="53008" y="2270577"/>
            <a:ext cx="6228522" cy="3889719"/>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marL="285750" indent="-285750" algn="just">
              <a:lnSpc>
                <a:spcPct val="200000"/>
              </a:lnSpc>
              <a:buClr>
                <a:srgbClr val="FFFF00"/>
              </a:buClr>
              <a:buFont typeface="Wingdings" panose="05000000000000000000" pitchFamily="2" charset="2"/>
              <a:buChar char="Ø"/>
            </a:pPr>
            <a:r>
              <a:rPr lang="el-GR" dirty="0"/>
              <a:t>Μπορεί να υπάρχει βαθιά σύγκρουση αρχών για τους επαγγελματίες προαγωγής υγείας που αναλαμβάνουν έναν υπερασπιστικό ρόλο. </a:t>
            </a:r>
          </a:p>
          <a:p>
            <a:pPr marL="285750" indent="-285750" algn="just">
              <a:lnSpc>
                <a:spcPct val="200000"/>
              </a:lnSpc>
              <a:buClr>
                <a:srgbClr val="FFFF00"/>
              </a:buClr>
              <a:buFont typeface="Wingdings" panose="05000000000000000000" pitchFamily="2" charset="2"/>
              <a:buChar char="Ø"/>
            </a:pPr>
            <a:r>
              <a:rPr lang="el-GR" dirty="0"/>
              <a:t>Ίσως χρειάζεται να προκαλέσουν τους εργοδότες ή εκείνους που ασκούν εξουσία ως προς την αποτυχία των υπηρεσιών να ικανοποιήσουν τις ανάγκες των ανθρώπων</a:t>
            </a:r>
          </a:p>
        </p:txBody>
      </p:sp>
      <p:sp>
        <p:nvSpPr>
          <p:cNvPr id="8" name="TextBox 7">
            <a:extLst>
              <a:ext uri="{FF2B5EF4-FFF2-40B4-BE49-F238E27FC236}">
                <a16:creationId xmlns:a16="http://schemas.microsoft.com/office/drawing/2014/main" id="{93D6D7D4-BF0D-44E3-94FF-BB2FD75DAED3}"/>
              </a:ext>
            </a:extLst>
          </p:cNvPr>
          <p:cNvSpPr txBox="1"/>
          <p:nvPr/>
        </p:nvSpPr>
        <p:spPr>
          <a:xfrm>
            <a:off x="0" y="136525"/>
            <a:ext cx="12192000" cy="112883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lnSpc>
                <a:spcPct val="150000"/>
              </a:lnSpc>
            </a:pPr>
            <a:r>
              <a:rPr lang="el-GR" sz="2000" b="1" i="1" dirty="0">
                <a:solidFill>
                  <a:schemeClr val="tx2"/>
                </a:solidFill>
                <a:effectLst>
                  <a:outerShdw blurRad="38100" dist="38100" dir="2700000" algn="tl">
                    <a:srgbClr val="000000">
                      <a:alpha val="43137"/>
                    </a:srgbClr>
                  </a:outerShdw>
                </a:effectLst>
                <a:latin typeface="+mj-lt"/>
                <a:ea typeface="UB-Baskerville"/>
                <a:cs typeface="Times New Roman" panose="02020603050405020304" pitchFamily="18" charset="0"/>
              </a:rPr>
              <a:t>Βοηθώντας τα Άτομα να Υιοθετήσουν έναν Υγιεινότερο Τρόπο Ζωής</a:t>
            </a:r>
          </a:p>
          <a:p>
            <a:pPr algn="ctr">
              <a:lnSpc>
                <a:spcPct val="150000"/>
              </a:lnSpc>
            </a:pPr>
            <a:r>
              <a:rPr lang="el-GR" sz="2800" b="1" i="1" dirty="0">
                <a:solidFill>
                  <a:srgbClr val="FF0000"/>
                </a:solidFill>
                <a:effectLst>
                  <a:outerShdw blurRad="38100" dist="38100" dir="2700000" algn="tl">
                    <a:srgbClr val="000000">
                      <a:alpha val="43137"/>
                    </a:srgbClr>
                  </a:outerShdw>
                </a:effectLst>
                <a:latin typeface="+mj-lt"/>
                <a:ea typeface="UB-Baskerville"/>
                <a:cs typeface="Times New Roman" panose="02020603050405020304" pitchFamily="18" charset="0"/>
              </a:rPr>
              <a:t>Συνηγορία – Υπεράσπιση </a:t>
            </a:r>
          </a:p>
        </p:txBody>
      </p:sp>
      <p:pic>
        <p:nvPicPr>
          <p:cNvPr id="16386" name="Picture 2" descr="What is HEALTH ADVOCACY? What does HEALTH ADVOCACY mean? HEALTH ADVOCACY  meaning - YouTube">
            <a:extLst>
              <a:ext uri="{FF2B5EF4-FFF2-40B4-BE49-F238E27FC236}">
                <a16:creationId xmlns:a16="http://schemas.microsoft.com/office/drawing/2014/main" id="{8AE2C5CC-24C1-4E78-B6E9-38DFCB23A0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7305" y="2230246"/>
            <a:ext cx="5548244" cy="31208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54182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a:extLst>
              <a:ext uri="{FF2B5EF4-FFF2-40B4-BE49-F238E27FC236}">
                <a16:creationId xmlns:a16="http://schemas.microsoft.com/office/drawing/2014/main" id="{E22A09C7-24BB-40EB-B84B-C3F0D395B00A}"/>
              </a:ext>
            </a:extLst>
          </p:cNvPr>
          <p:cNvSpPr>
            <a:spLocks noGrp="1"/>
          </p:cNvSpPr>
          <p:nvPr>
            <p:ph type="ftr" sz="quarter" idx="11"/>
          </p:nvPr>
        </p:nvSpPr>
        <p:spPr/>
        <p:txBody>
          <a:bodyPr/>
          <a:lstStyle/>
          <a:p>
            <a:r>
              <a:rPr lang="el-GR"/>
              <a:t>Αγωγή της Υγείας - Γεώργιος Μαντζουράνης                                       Πανεπιστήμιο Πατρών Τμήμα Νοσηλευτικής 2023/24</a:t>
            </a:r>
          </a:p>
        </p:txBody>
      </p:sp>
      <p:sp>
        <p:nvSpPr>
          <p:cNvPr id="3" name="TextBox 2">
            <a:extLst>
              <a:ext uri="{FF2B5EF4-FFF2-40B4-BE49-F238E27FC236}">
                <a16:creationId xmlns:a16="http://schemas.microsoft.com/office/drawing/2014/main" id="{9BD8A6E3-79BF-44C1-9C04-74887C34B798}"/>
              </a:ext>
            </a:extLst>
          </p:cNvPr>
          <p:cNvSpPr txBox="1"/>
          <p:nvPr/>
        </p:nvSpPr>
        <p:spPr>
          <a:xfrm>
            <a:off x="19510" y="1829402"/>
            <a:ext cx="12172490" cy="4616841"/>
          </a:xfrm>
          <a:prstGeom prst="rect">
            <a:avLst/>
          </a:prstGeom>
          <a:noFill/>
        </p:spPr>
        <p:txBody>
          <a:bodyPr wrap="square">
            <a:spAutoFit/>
          </a:bodyPr>
          <a:lstStyle/>
          <a:p>
            <a:pPr algn="just">
              <a:lnSpc>
                <a:spcPct val="150000"/>
              </a:lnSpc>
            </a:pPr>
            <a:r>
              <a:rPr lang="el-GR" b="1" u="sng" dirty="0"/>
              <a:t>Παράδειγμα </a:t>
            </a:r>
          </a:p>
          <a:p>
            <a:pPr marL="285750" indent="-285750" algn="just">
              <a:lnSpc>
                <a:spcPct val="150000"/>
              </a:lnSpc>
              <a:buFont typeface="Wingdings" panose="05000000000000000000" pitchFamily="2" charset="2"/>
              <a:buChar char="§"/>
            </a:pPr>
            <a:r>
              <a:rPr lang="el-GR" dirty="0"/>
              <a:t>ασθενής παραπονιέται σε μια νοσηλεύτρια ψυχικής υγείας της κοινότητας ότι τα φάρμακα τον κάνουν να νιώθει νυσταγμένος και γενικά να μην αισθάνεται καλά αλλά ο γιατρός επιμένει ότι θα πρέπει να συνεχίσει να τα παίρνει</a:t>
            </a:r>
          </a:p>
          <a:p>
            <a:pPr algn="just">
              <a:lnSpc>
                <a:spcPct val="150000"/>
              </a:lnSpc>
            </a:pPr>
            <a:endParaRPr lang="el-GR" dirty="0"/>
          </a:p>
          <a:p>
            <a:pPr marL="285750" indent="-285750" algn="just">
              <a:lnSpc>
                <a:spcPct val="150000"/>
              </a:lnSpc>
              <a:buFont typeface="Wingdings" panose="05000000000000000000" pitchFamily="2" charset="2"/>
              <a:buChar char="§"/>
            </a:pPr>
            <a:r>
              <a:rPr lang="el-GR" dirty="0"/>
              <a:t> </a:t>
            </a:r>
            <a:r>
              <a:rPr lang="el-GR" b="1" i="1" dirty="0"/>
              <a:t>ποιον θα έπρεπε να υποστηρίξει η νοσηλεύτρια με βάση τις αρχές της; </a:t>
            </a:r>
          </a:p>
          <a:p>
            <a:pPr marL="400050" indent="-400050" algn="just">
              <a:lnSpc>
                <a:spcPct val="150000"/>
              </a:lnSpc>
              <a:buFont typeface="+mj-lt"/>
              <a:buAutoNum type="romanLcPeriod"/>
            </a:pPr>
            <a:r>
              <a:rPr lang="el-GR" dirty="0"/>
              <a:t>τον ασθενή ;</a:t>
            </a:r>
          </a:p>
          <a:p>
            <a:pPr marL="400050" indent="-400050" algn="just">
              <a:lnSpc>
                <a:spcPct val="150000"/>
              </a:lnSpc>
              <a:buFont typeface="+mj-lt"/>
              <a:buAutoNum type="romanLcPeriod"/>
            </a:pPr>
            <a:r>
              <a:rPr lang="el-GR" dirty="0"/>
              <a:t>το γιατρό    ;</a:t>
            </a:r>
          </a:p>
          <a:p>
            <a:pPr marL="400050" indent="-400050" algn="just">
              <a:lnSpc>
                <a:spcPct val="150000"/>
              </a:lnSpc>
              <a:buFont typeface="+mj-lt"/>
              <a:buAutoNum type="romanLcPeriod"/>
            </a:pPr>
            <a:r>
              <a:rPr lang="el-GR" dirty="0"/>
              <a:t>την υπηρεσία υγείας (που την πληρώνει); </a:t>
            </a:r>
          </a:p>
          <a:p>
            <a:pPr marL="400050" indent="-400050" algn="just">
              <a:lnSpc>
                <a:spcPct val="150000"/>
              </a:lnSpc>
              <a:buFont typeface="+mj-lt"/>
              <a:buAutoNum type="romanLcPeriod"/>
            </a:pPr>
            <a:r>
              <a:rPr lang="el-GR" dirty="0"/>
              <a:t>ή το επάγγελμά της (που ελέγχει την άδεια άσκησης της;);</a:t>
            </a:r>
          </a:p>
          <a:p>
            <a:pPr marL="400050" indent="-400050" algn="just">
              <a:lnSpc>
                <a:spcPct val="150000"/>
              </a:lnSpc>
              <a:buFont typeface="+mj-lt"/>
              <a:buAutoNum type="romanLcPeriod"/>
            </a:pPr>
            <a:endParaRPr lang="el-GR" dirty="0"/>
          </a:p>
          <a:p>
            <a:pPr marL="285750" indent="-285750" algn="just">
              <a:lnSpc>
                <a:spcPct val="150000"/>
              </a:lnSpc>
              <a:buFont typeface="Wingdings" panose="05000000000000000000" pitchFamily="2" charset="2"/>
              <a:buChar char="§"/>
            </a:pPr>
            <a:r>
              <a:rPr lang="el-GR" b="1" i="1" dirty="0"/>
              <a:t>Πώς μπορεί η νοσηλεύτρια να δράσει πιο αποτελεσματικά ως συνήγορος σ' αυτή την κατάσταση</a:t>
            </a:r>
            <a:r>
              <a:rPr lang="el-GR" dirty="0"/>
              <a:t>;</a:t>
            </a:r>
          </a:p>
        </p:txBody>
      </p:sp>
      <p:sp>
        <p:nvSpPr>
          <p:cNvPr id="6" name="TextBox 5">
            <a:extLst>
              <a:ext uri="{FF2B5EF4-FFF2-40B4-BE49-F238E27FC236}">
                <a16:creationId xmlns:a16="http://schemas.microsoft.com/office/drawing/2014/main" id="{1D193217-0048-46D6-8060-E1B5CE9E291E}"/>
              </a:ext>
            </a:extLst>
          </p:cNvPr>
          <p:cNvSpPr txBox="1"/>
          <p:nvPr/>
        </p:nvSpPr>
        <p:spPr>
          <a:xfrm>
            <a:off x="0" y="136525"/>
            <a:ext cx="12192000" cy="112883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lnSpc>
                <a:spcPct val="150000"/>
              </a:lnSpc>
            </a:pPr>
            <a:r>
              <a:rPr lang="el-GR" sz="2000" b="1" i="1" dirty="0">
                <a:solidFill>
                  <a:schemeClr val="tx2"/>
                </a:solidFill>
                <a:effectLst>
                  <a:outerShdw blurRad="38100" dist="38100" dir="2700000" algn="tl">
                    <a:srgbClr val="000000">
                      <a:alpha val="43137"/>
                    </a:srgbClr>
                  </a:outerShdw>
                </a:effectLst>
                <a:latin typeface="+mj-lt"/>
                <a:ea typeface="UB-Baskerville"/>
                <a:cs typeface="Times New Roman" panose="02020603050405020304" pitchFamily="18" charset="0"/>
              </a:rPr>
              <a:t>Βοηθώντας τα Άτομα να Υιοθετήσουν έναν Υγιεινότερο Τρόπο Ζωής</a:t>
            </a:r>
          </a:p>
          <a:p>
            <a:pPr algn="ctr">
              <a:lnSpc>
                <a:spcPct val="150000"/>
              </a:lnSpc>
            </a:pPr>
            <a:r>
              <a:rPr lang="el-GR" sz="2800" b="1" i="1" dirty="0">
                <a:solidFill>
                  <a:srgbClr val="FF0000"/>
                </a:solidFill>
                <a:effectLst>
                  <a:outerShdw blurRad="38100" dist="38100" dir="2700000" algn="tl">
                    <a:srgbClr val="000000">
                      <a:alpha val="43137"/>
                    </a:srgbClr>
                  </a:outerShdw>
                </a:effectLst>
                <a:latin typeface="+mj-lt"/>
                <a:ea typeface="UB-Baskerville"/>
                <a:cs typeface="Times New Roman" panose="02020603050405020304" pitchFamily="18" charset="0"/>
              </a:rPr>
              <a:t>Συνηγορία – Υπεράσπιση </a:t>
            </a:r>
          </a:p>
        </p:txBody>
      </p:sp>
      <p:pic>
        <p:nvPicPr>
          <p:cNvPr id="8194" name="Picture 2" descr="423 Nurse Asking Questions Illustrations &amp;amp; Clip Art - iStock">
            <a:extLst>
              <a:ext uri="{FF2B5EF4-FFF2-40B4-BE49-F238E27FC236}">
                <a16:creationId xmlns:a16="http://schemas.microsoft.com/office/drawing/2014/main" id="{57DCD1A1-DD60-4B29-8CF7-34C51D7586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71512" y="3200399"/>
            <a:ext cx="2040318" cy="25852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6391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a:extLst>
              <a:ext uri="{FF2B5EF4-FFF2-40B4-BE49-F238E27FC236}">
                <a16:creationId xmlns:a16="http://schemas.microsoft.com/office/drawing/2014/main" id="{69AD471E-08DC-4315-83FD-C795A5387AEA}"/>
              </a:ext>
            </a:extLst>
          </p:cNvPr>
          <p:cNvSpPr>
            <a:spLocks noGrp="1"/>
          </p:cNvSpPr>
          <p:nvPr>
            <p:ph type="ftr" sz="quarter" idx="11"/>
          </p:nvPr>
        </p:nvSpPr>
        <p:spPr/>
        <p:txBody>
          <a:bodyPr/>
          <a:lstStyle/>
          <a:p>
            <a:r>
              <a:rPr lang="el-GR"/>
              <a:t>Αγωγή της Υγείας - Γεώργιος Μαντζουράνης                                       Πανεπιστήμιο Πατρών Τμήμα Νοσηλευτικής 2023/24</a:t>
            </a:r>
          </a:p>
        </p:txBody>
      </p:sp>
      <p:sp>
        <p:nvSpPr>
          <p:cNvPr id="8" name="TextBox 7">
            <a:extLst>
              <a:ext uri="{FF2B5EF4-FFF2-40B4-BE49-F238E27FC236}">
                <a16:creationId xmlns:a16="http://schemas.microsoft.com/office/drawing/2014/main" id="{A586320A-1862-4E55-A11A-9B090A55F5EE}"/>
              </a:ext>
            </a:extLst>
          </p:cNvPr>
          <p:cNvSpPr txBox="1"/>
          <p:nvPr/>
        </p:nvSpPr>
        <p:spPr>
          <a:xfrm>
            <a:off x="0" y="3866376"/>
            <a:ext cx="12192000" cy="2227726"/>
          </a:xfrm>
          <a:prstGeom prst="rect">
            <a:avLst/>
          </a:prstGeom>
          <a:noFill/>
        </p:spPr>
        <p:txBody>
          <a:bodyPr wrap="square">
            <a:spAutoFit/>
          </a:bodyPr>
          <a:lstStyle/>
          <a:p>
            <a:pPr algn="just">
              <a:lnSpc>
                <a:spcPct val="200000"/>
              </a:lnSpc>
            </a:pPr>
            <a:r>
              <a:rPr lang="el-GR" sz="1800" b="1" u="sng" dirty="0">
                <a:effectLst/>
                <a:ea typeface="Arial" panose="020B0604020202020204" pitchFamily="34" charset="0"/>
              </a:rPr>
              <a:t>Παράδειγμα</a:t>
            </a:r>
            <a:endParaRPr lang="el-GR" b="1" u="sng" dirty="0">
              <a:ea typeface="Arial" panose="020B0604020202020204" pitchFamily="34" charset="0"/>
            </a:endParaRPr>
          </a:p>
          <a:p>
            <a:pPr marL="285750" indent="-285750" algn="just">
              <a:lnSpc>
                <a:spcPct val="200000"/>
              </a:lnSpc>
              <a:buFont typeface="Arial" panose="020B0604020202020204" pitchFamily="34" charset="0"/>
              <a:buChar char="•"/>
            </a:pPr>
            <a:r>
              <a:rPr lang="el-GR" sz="1800" dirty="0">
                <a:effectLst/>
                <a:ea typeface="Arial" panose="020B0604020202020204" pitchFamily="34" charset="0"/>
              </a:rPr>
              <a:t> ένα πρόγραμμα της κοινότητας για τις μητέρες, απασχολούσε μη επαγγελματίες μητέρες ως εθελόντριες που δούλευαν με χαμηλού κοινωνικού επιπέδου πρωτότοκες μητέρες για τη βελτίωση των γονικών τους δεξιοτήτων.</a:t>
            </a:r>
          </a:p>
          <a:p>
            <a:pPr marL="285750" indent="-285750" algn="just">
              <a:lnSpc>
                <a:spcPct val="200000"/>
              </a:lnSpc>
              <a:buFont typeface="Arial" panose="020B0604020202020204" pitchFamily="34" charset="0"/>
              <a:buChar char="•"/>
            </a:pPr>
            <a:r>
              <a:rPr lang="el-GR" sz="1800" dirty="0">
                <a:effectLst/>
                <a:ea typeface="Arial" panose="020B0604020202020204" pitchFamily="34" charset="0"/>
              </a:rPr>
              <a:t> μια τυχαιοποιημένη ελεγχόμενη μελέτη έδειξε ότι αυτή η προσέγγιση ήταν αποτελεσματική</a:t>
            </a:r>
            <a:endParaRPr lang="el-GR" dirty="0"/>
          </a:p>
        </p:txBody>
      </p:sp>
      <p:sp>
        <p:nvSpPr>
          <p:cNvPr id="10" name="TextBox 9">
            <a:extLst>
              <a:ext uri="{FF2B5EF4-FFF2-40B4-BE49-F238E27FC236}">
                <a16:creationId xmlns:a16="http://schemas.microsoft.com/office/drawing/2014/main" id="{AD7238D6-56C5-4A56-A397-89509EA1E2B9}"/>
              </a:ext>
            </a:extLst>
          </p:cNvPr>
          <p:cNvSpPr txBox="1"/>
          <p:nvPr/>
        </p:nvSpPr>
        <p:spPr>
          <a:xfrm>
            <a:off x="0" y="136525"/>
            <a:ext cx="12192000" cy="112883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lnSpc>
                <a:spcPct val="150000"/>
              </a:lnSpc>
            </a:pPr>
            <a:r>
              <a:rPr lang="el-GR" sz="2000" b="1" i="1" dirty="0">
                <a:solidFill>
                  <a:schemeClr val="tx2"/>
                </a:solidFill>
                <a:effectLst>
                  <a:outerShdw blurRad="38100" dist="38100" dir="2700000" algn="tl">
                    <a:srgbClr val="000000">
                      <a:alpha val="43137"/>
                    </a:srgbClr>
                  </a:outerShdw>
                </a:effectLst>
                <a:latin typeface="+mj-lt"/>
                <a:ea typeface="UB-Baskerville"/>
                <a:cs typeface="Times New Roman" panose="02020603050405020304" pitchFamily="18" charset="0"/>
              </a:rPr>
              <a:t>Βοηθώντας τα Άτομα να Υιοθετήσουν έναν Υγιεινότερο Τρόπο Ζωής</a:t>
            </a:r>
          </a:p>
          <a:p>
            <a:pPr algn="ctr">
              <a:lnSpc>
                <a:spcPct val="150000"/>
              </a:lnSpc>
            </a:pPr>
            <a:r>
              <a:rPr lang="el-GR" sz="2800" b="1" i="1" dirty="0">
                <a:solidFill>
                  <a:srgbClr val="FF0000"/>
                </a:solidFill>
                <a:effectLst>
                  <a:outerShdw blurRad="38100" dist="38100" dir="2700000" algn="tl">
                    <a:srgbClr val="000000">
                      <a:alpha val="43137"/>
                    </a:srgbClr>
                  </a:outerShdw>
                </a:effectLst>
                <a:latin typeface="+mj-lt"/>
                <a:ea typeface="UB-Baskerville"/>
                <a:cs typeface="Times New Roman" panose="02020603050405020304" pitchFamily="18" charset="0"/>
              </a:rPr>
              <a:t>Συνηγορία – Υπεράσπιση </a:t>
            </a:r>
          </a:p>
        </p:txBody>
      </p:sp>
      <p:pic>
        <p:nvPicPr>
          <p:cNvPr id="17410" name="Picture 2" descr="Collaboration for a Stronger Volunteer Sector – Flutterbye">
            <a:extLst>
              <a:ext uri="{FF2B5EF4-FFF2-40B4-BE49-F238E27FC236}">
                <a16:creationId xmlns:a16="http://schemas.microsoft.com/office/drawing/2014/main" id="{EE651855-6B40-46A4-8AB7-852C08AEF6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9162" y="1910154"/>
            <a:ext cx="4134055" cy="189841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9C24D409-DF6B-4AA1-9A60-460EDD4A7B95}"/>
              </a:ext>
            </a:extLst>
          </p:cNvPr>
          <p:cNvSpPr txBox="1"/>
          <p:nvPr/>
        </p:nvSpPr>
        <p:spPr>
          <a:xfrm>
            <a:off x="0" y="2163678"/>
            <a:ext cx="7765775" cy="1339588"/>
          </a:xfrm>
          <a:prstGeom prst="rect">
            <a:avLst/>
          </a:prstGeom>
          <a:noFill/>
        </p:spPr>
        <p:txBody>
          <a:bodyPr wrap="square">
            <a:spAutoFit/>
          </a:bodyPr>
          <a:lstStyle/>
          <a:p>
            <a:pPr algn="just">
              <a:lnSpc>
                <a:spcPct val="150000"/>
              </a:lnSpc>
            </a:pPr>
            <a:r>
              <a:rPr lang="el-GR" sz="1800" dirty="0">
                <a:effectLst/>
                <a:ea typeface="Arial" panose="020B0604020202020204" pitchFamily="34" charset="0"/>
              </a:rPr>
              <a:t>Με σκοπό την επιτυχή προσέγγιση και τον επηρεασμό μη προνομιούχων ομάδων ατόμων, πολλά προγράμματα απασχολούν </a:t>
            </a:r>
            <a:r>
              <a:rPr lang="el-GR" sz="1800" b="1" i="1" dirty="0">
                <a:effectLst/>
                <a:ea typeface="Arial" panose="020B0604020202020204" pitchFamily="34" charset="0"/>
              </a:rPr>
              <a:t>επαγγελματίες που δουλεύουν σε συνεργασία με απλούς εθελοντές</a:t>
            </a:r>
          </a:p>
        </p:txBody>
      </p:sp>
    </p:spTree>
    <p:extLst>
      <p:ext uri="{BB962C8B-B14F-4D97-AF65-F5344CB8AC3E}">
        <p14:creationId xmlns:p14="http://schemas.microsoft.com/office/powerpoint/2010/main" val="3996554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a:extLst>
              <a:ext uri="{FF2B5EF4-FFF2-40B4-BE49-F238E27FC236}">
                <a16:creationId xmlns:a16="http://schemas.microsoft.com/office/drawing/2014/main" id="{C88985BF-F2AE-4A27-A7A9-C2CA0636F835}"/>
              </a:ext>
            </a:extLst>
          </p:cNvPr>
          <p:cNvSpPr>
            <a:spLocks noGrp="1"/>
          </p:cNvSpPr>
          <p:nvPr>
            <p:ph type="ftr" sz="quarter" idx="11"/>
          </p:nvPr>
        </p:nvSpPr>
        <p:spPr/>
        <p:txBody>
          <a:bodyPr/>
          <a:lstStyle/>
          <a:p>
            <a:r>
              <a:rPr lang="el-GR"/>
              <a:t>Αγωγή της Υγείας - Γεώργιος Μαντζουράνης                                       Πανεπιστήμιο Πατρών Τμήμα Νοσηλευτικής 2023/24</a:t>
            </a:r>
          </a:p>
        </p:txBody>
      </p:sp>
      <p:sp>
        <p:nvSpPr>
          <p:cNvPr id="6" name="TextBox 5">
            <a:extLst>
              <a:ext uri="{FF2B5EF4-FFF2-40B4-BE49-F238E27FC236}">
                <a16:creationId xmlns:a16="http://schemas.microsoft.com/office/drawing/2014/main" id="{7723457C-05E1-4674-A500-F6324246B508}"/>
              </a:ext>
            </a:extLst>
          </p:cNvPr>
          <p:cNvSpPr txBox="1"/>
          <p:nvPr/>
        </p:nvSpPr>
        <p:spPr>
          <a:xfrm>
            <a:off x="0" y="2783233"/>
            <a:ext cx="12192000" cy="3785845"/>
          </a:xfrm>
          <a:prstGeom prst="rect">
            <a:avLst/>
          </a:prstGeom>
          <a:noFill/>
        </p:spPr>
        <p:txBody>
          <a:bodyPr wrap="square">
            <a:spAutoFit/>
          </a:bodyPr>
          <a:lstStyle/>
          <a:p>
            <a:pPr algn="just">
              <a:lnSpc>
                <a:spcPct val="150000"/>
              </a:lnSpc>
            </a:pPr>
            <a:r>
              <a:rPr lang="el-GR" b="1" u="sng" dirty="0"/>
              <a:t>παράδειγμα</a:t>
            </a:r>
          </a:p>
          <a:p>
            <a:pPr marL="342900" indent="-342900" algn="just">
              <a:lnSpc>
                <a:spcPct val="150000"/>
              </a:lnSpc>
              <a:buFont typeface="+mj-lt"/>
              <a:buAutoNum type="arabicPeriod"/>
            </a:pPr>
            <a:r>
              <a:rPr lang="el-GR" dirty="0"/>
              <a:t>η δημιουργία ποδηλατοδρόμων, διευκολύνει κάποιον να αρχίσει τακτική άσκηση πηγαίνοντας με το ποδήλατο στη δουλειά</a:t>
            </a:r>
          </a:p>
          <a:p>
            <a:pPr marL="342900" indent="-342900" algn="just">
              <a:lnSpc>
                <a:spcPct val="150000"/>
              </a:lnSpc>
              <a:buFont typeface="+mj-lt"/>
              <a:buAutoNum type="arabicPeriod"/>
            </a:pPr>
            <a:r>
              <a:rPr lang="el-GR" dirty="0"/>
              <a:t>η τοποθέτηση δοχείων σκουπιδιών σε συνδυασμό με το συχνό άδειασμά τους βοηθάει τους ανθρώπους να διατηρήσουν ένα καθαρό από σκουπίδια περιβάλλον</a:t>
            </a:r>
          </a:p>
          <a:p>
            <a:pPr marL="342900" indent="-342900" algn="just">
              <a:lnSpc>
                <a:spcPct val="150000"/>
              </a:lnSpc>
              <a:buFont typeface="+mj-lt"/>
              <a:buAutoNum type="arabicPeriod"/>
            </a:pPr>
            <a:r>
              <a:rPr lang="el-GR" dirty="0"/>
              <a:t>μια πολιτική χωρίς καπνό σε δημόσιους χώρους όπως πολυκαταστήματα και κινηματογράφους βοηθάει τους ανθρώπους να μην καπνίζουν. </a:t>
            </a:r>
          </a:p>
          <a:p>
            <a:pPr algn="just">
              <a:lnSpc>
                <a:spcPct val="150000"/>
              </a:lnSpc>
            </a:pPr>
            <a:r>
              <a:rPr lang="el-GR" b="1" i="1" dirty="0"/>
              <a:t>Οι εθνικές και τοπικές πολιτικές μπορούν να δημιουργήσουν ένα κλίμα όπου θα είναι ευκολότερη η υιοθέτηση υγιεινότερης συμπεριφοράς.</a:t>
            </a:r>
          </a:p>
        </p:txBody>
      </p:sp>
      <p:sp>
        <p:nvSpPr>
          <p:cNvPr id="7" name="TextBox 6">
            <a:extLst>
              <a:ext uri="{FF2B5EF4-FFF2-40B4-BE49-F238E27FC236}">
                <a16:creationId xmlns:a16="http://schemas.microsoft.com/office/drawing/2014/main" id="{0104B570-A49B-4E55-A49E-712549D363B8}"/>
              </a:ext>
            </a:extLst>
          </p:cNvPr>
          <p:cNvSpPr txBox="1"/>
          <p:nvPr/>
        </p:nvSpPr>
        <p:spPr>
          <a:xfrm>
            <a:off x="0" y="136525"/>
            <a:ext cx="12192000" cy="104676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lnSpc>
                <a:spcPct val="150000"/>
              </a:lnSpc>
            </a:pPr>
            <a:r>
              <a:rPr lang="el-GR" sz="2000" b="1" i="1" dirty="0">
                <a:solidFill>
                  <a:schemeClr val="tx2"/>
                </a:solidFill>
                <a:effectLst>
                  <a:outerShdw blurRad="38100" dist="38100" dir="2700000" algn="tl">
                    <a:srgbClr val="000000">
                      <a:alpha val="43137"/>
                    </a:srgbClr>
                  </a:outerShdw>
                </a:effectLst>
                <a:latin typeface="+mj-lt"/>
                <a:ea typeface="UB-Baskerville"/>
                <a:cs typeface="Times New Roman" panose="02020603050405020304" pitchFamily="18" charset="0"/>
              </a:rPr>
              <a:t>Βοηθώντας τα Άτομα να Υιοθετήσουν έναν Υγιεινότερο Τρόπο Ζωής</a:t>
            </a:r>
          </a:p>
          <a:p>
            <a:pPr algn="ctr">
              <a:lnSpc>
                <a:spcPct val="150000"/>
              </a:lnSpc>
            </a:pPr>
            <a:r>
              <a:rPr lang="el-GR" sz="2400" b="1" i="1" dirty="0">
                <a:solidFill>
                  <a:srgbClr val="FF0000"/>
                </a:solidFill>
                <a:effectLst>
                  <a:outerShdw blurRad="38100" dist="38100" dir="2700000" algn="tl">
                    <a:srgbClr val="000000">
                      <a:alpha val="43137"/>
                    </a:srgbClr>
                  </a:outerShdw>
                </a:effectLst>
                <a:latin typeface="+mj-lt"/>
                <a:ea typeface="UB-Baskerville"/>
                <a:cs typeface="Times New Roman" panose="02020603050405020304" pitchFamily="18" charset="0"/>
              </a:rPr>
              <a:t>Πως θα κάνουμε τις υγιεινές επιλογές εύκολες επιλογές </a:t>
            </a:r>
          </a:p>
        </p:txBody>
      </p:sp>
      <p:sp>
        <p:nvSpPr>
          <p:cNvPr id="9" name="TextBox 8">
            <a:extLst>
              <a:ext uri="{FF2B5EF4-FFF2-40B4-BE49-F238E27FC236}">
                <a16:creationId xmlns:a16="http://schemas.microsoft.com/office/drawing/2014/main" id="{C18688BF-5C96-491B-8941-85179E287887}"/>
              </a:ext>
            </a:extLst>
          </p:cNvPr>
          <p:cNvSpPr txBox="1"/>
          <p:nvPr/>
        </p:nvSpPr>
        <p:spPr>
          <a:xfrm>
            <a:off x="0" y="1413031"/>
            <a:ext cx="12192000" cy="1292854"/>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lnSpc>
                <a:spcPct val="150000"/>
              </a:lnSpc>
            </a:pPr>
            <a:r>
              <a:rPr lang="el-GR" dirty="0"/>
              <a:t>Οι άνθρωποι  κάνουν επιλογές υγείας στο πλαίσιο του περιβάλλοντός τους</a:t>
            </a:r>
          </a:p>
          <a:p>
            <a:pPr algn="ctr">
              <a:lnSpc>
                <a:spcPct val="150000"/>
              </a:lnSpc>
            </a:pPr>
            <a:r>
              <a:rPr lang="el-GR" b="1" dirty="0"/>
              <a:t>Εάν αυτό το περιβάλλον είναι συμβατό με έναν υγιεινότερο τρόπο ζωής, τα άτομα έχουν μεγαλύτερη ελευθερία να επιλέξουν τις “υγιεινότερες” εναλλακτικές και να αλλάξουν τη συμπεριφορά τους. </a:t>
            </a:r>
          </a:p>
        </p:txBody>
      </p:sp>
    </p:spTree>
    <p:extLst>
      <p:ext uri="{BB962C8B-B14F-4D97-AF65-F5344CB8AC3E}">
        <p14:creationId xmlns:p14="http://schemas.microsoft.com/office/powerpoint/2010/main" val="1460225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a:extLst>
              <a:ext uri="{FF2B5EF4-FFF2-40B4-BE49-F238E27FC236}">
                <a16:creationId xmlns:a16="http://schemas.microsoft.com/office/drawing/2014/main" id="{3FD0B95A-D862-4048-84C7-FF32BE772A15}"/>
              </a:ext>
            </a:extLst>
          </p:cNvPr>
          <p:cNvSpPr>
            <a:spLocks noGrp="1"/>
          </p:cNvSpPr>
          <p:nvPr>
            <p:ph type="ftr" sz="quarter" idx="11"/>
          </p:nvPr>
        </p:nvSpPr>
        <p:spPr/>
        <p:txBody>
          <a:bodyPr/>
          <a:lstStyle/>
          <a:p>
            <a:r>
              <a:rPr lang="el-GR"/>
              <a:t>Αγωγή της Υγείας - Γεώργιος Μαντζουράνης                                       Πανεπιστήμιο Πατρών Τμήμα Νοσηλευτικής 2023/24</a:t>
            </a:r>
          </a:p>
        </p:txBody>
      </p:sp>
      <p:sp>
        <p:nvSpPr>
          <p:cNvPr id="3" name="TextBox 2">
            <a:extLst>
              <a:ext uri="{FF2B5EF4-FFF2-40B4-BE49-F238E27FC236}">
                <a16:creationId xmlns:a16="http://schemas.microsoft.com/office/drawing/2014/main" id="{5AB14FFB-CC6A-4488-9FCE-44703E563DBD}"/>
              </a:ext>
            </a:extLst>
          </p:cNvPr>
          <p:cNvSpPr txBox="1"/>
          <p:nvPr/>
        </p:nvSpPr>
        <p:spPr>
          <a:xfrm>
            <a:off x="0" y="136525"/>
            <a:ext cx="12192000" cy="104676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lnSpc>
                <a:spcPct val="150000"/>
              </a:lnSpc>
            </a:pPr>
            <a:r>
              <a:rPr lang="el-GR" sz="2000" b="1" i="1" dirty="0">
                <a:solidFill>
                  <a:schemeClr val="tx2"/>
                </a:solidFill>
                <a:effectLst>
                  <a:outerShdw blurRad="38100" dist="38100" dir="2700000" algn="tl">
                    <a:srgbClr val="000000">
                      <a:alpha val="43137"/>
                    </a:srgbClr>
                  </a:outerShdw>
                </a:effectLst>
                <a:latin typeface="+mj-lt"/>
                <a:ea typeface="UB-Baskerville"/>
                <a:cs typeface="Times New Roman" panose="02020603050405020304" pitchFamily="18" charset="0"/>
              </a:rPr>
              <a:t>Βοηθώντας τα Άτομα να Υιοθετήσουν έναν Υγιεινότερο Τρόπο Ζωής</a:t>
            </a:r>
          </a:p>
          <a:p>
            <a:pPr algn="ctr">
              <a:lnSpc>
                <a:spcPct val="150000"/>
              </a:lnSpc>
            </a:pPr>
            <a:r>
              <a:rPr lang="el-GR" sz="2400" b="1" i="1" dirty="0">
                <a:solidFill>
                  <a:srgbClr val="FF0000"/>
                </a:solidFill>
                <a:effectLst>
                  <a:outerShdw blurRad="38100" dist="38100" dir="2700000" algn="tl">
                    <a:srgbClr val="000000">
                      <a:alpha val="43137"/>
                    </a:srgbClr>
                  </a:outerShdw>
                </a:effectLst>
                <a:latin typeface="+mj-lt"/>
                <a:ea typeface="UB-Baskerville"/>
                <a:cs typeface="Times New Roman" panose="02020603050405020304" pitchFamily="18" charset="0"/>
              </a:rPr>
              <a:t>Η σημασία της Ενσυναίσθησης στη σχέση με τον χρήστη</a:t>
            </a:r>
          </a:p>
        </p:txBody>
      </p:sp>
      <p:sp>
        <p:nvSpPr>
          <p:cNvPr id="5" name="TextBox 4">
            <a:extLst>
              <a:ext uri="{FF2B5EF4-FFF2-40B4-BE49-F238E27FC236}">
                <a16:creationId xmlns:a16="http://schemas.microsoft.com/office/drawing/2014/main" id="{76CA3CA8-6FC4-453A-86FB-8E42F690F379}"/>
              </a:ext>
            </a:extLst>
          </p:cNvPr>
          <p:cNvSpPr txBox="1"/>
          <p:nvPr/>
        </p:nvSpPr>
        <p:spPr>
          <a:xfrm>
            <a:off x="-1" y="2434232"/>
            <a:ext cx="12192000" cy="2747099"/>
          </a:xfrm>
          <a:prstGeom prst="rect">
            <a:avLst/>
          </a:prstGeom>
          <a:noFill/>
        </p:spPr>
        <p:txBody>
          <a:bodyPr wrap="square">
            <a:spAutoFit/>
          </a:bodyPr>
          <a:lstStyle/>
          <a:p>
            <a:pPr algn="just">
              <a:lnSpc>
                <a:spcPct val="250000"/>
              </a:lnSpc>
            </a:pPr>
            <a:r>
              <a:rPr lang="el-GR" dirty="0"/>
              <a:t>το άτομο  είναι πιο πιθανόν να αλλάξει εάν </a:t>
            </a:r>
          </a:p>
          <a:p>
            <a:pPr marL="285750" indent="-285750" algn="just">
              <a:lnSpc>
                <a:spcPct val="250000"/>
              </a:lnSpc>
              <a:buFont typeface="Arial" panose="020B0604020202020204" pitchFamily="34" charset="0"/>
              <a:buChar char="•"/>
            </a:pPr>
            <a:r>
              <a:rPr lang="el-GR" dirty="0"/>
              <a:t>ο επαγγελματίας προαγωγής υγείας τον καταλαβαίνει, </a:t>
            </a:r>
          </a:p>
          <a:p>
            <a:pPr marL="285750" indent="-285750" algn="just">
              <a:lnSpc>
                <a:spcPct val="250000"/>
              </a:lnSpc>
              <a:buFont typeface="Arial" panose="020B0604020202020204" pitchFamily="34" charset="0"/>
              <a:buChar char="•"/>
            </a:pPr>
            <a:r>
              <a:rPr lang="el-GR" dirty="0"/>
              <a:t>βλέπει τα πράγματα από τη δική του οπτική γωνία </a:t>
            </a:r>
          </a:p>
          <a:p>
            <a:pPr marL="285750" indent="-285750" algn="just">
              <a:lnSpc>
                <a:spcPct val="250000"/>
              </a:lnSpc>
              <a:buFont typeface="Arial" panose="020B0604020202020204" pitchFamily="34" charset="0"/>
              <a:buChar char="•"/>
            </a:pPr>
            <a:r>
              <a:rPr lang="el-GR" dirty="0"/>
              <a:t>και τον αποδέχεται με τους δικούς του όρους. </a:t>
            </a:r>
          </a:p>
        </p:txBody>
      </p:sp>
      <p:sp>
        <p:nvSpPr>
          <p:cNvPr id="7" name="TextBox 6">
            <a:extLst>
              <a:ext uri="{FF2B5EF4-FFF2-40B4-BE49-F238E27FC236}">
                <a16:creationId xmlns:a16="http://schemas.microsoft.com/office/drawing/2014/main" id="{59CFCC8D-1153-477E-A59B-A12FC8542B10}"/>
              </a:ext>
            </a:extLst>
          </p:cNvPr>
          <p:cNvSpPr txBox="1"/>
          <p:nvPr/>
        </p:nvSpPr>
        <p:spPr>
          <a:xfrm>
            <a:off x="0" y="1409136"/>
            <a:ext cx="12191999" cy="618374"/>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pPr algn="ctr">
              <a:lnSpc>
                <a:spcPct val="200000"/>
              </a:lnSpc>
            </a:pPr>
            <a:r>
              <a:rPr lang="el-GR" sz="2000" b="1" dirty="0"/>
              <a:t>Ο βαθμός αλλαγής του πελάτη σχετίζεται με την ενσυναίσθηση του συμβούλου</a:t>
            </a:r>
          </a:p>
        </p:txBody>
      </p:sp>
      <p:pic>
        <p:nvPicPr>
          <p:cNvPr id="7170" name="Picture 2" descr="Empathy: How It Can Help Us All Right Now - PsychAlive">
            <a:extLst>
              <a:ext uri="{FF2B5EF4-FFF2-40B4-BE49-F238E27FC236}">
                <a16:creationId xmlns:a16="http://schemas.microsoft.com/office/drawing/2014/main" id="{6682B397-3662-4DBF-A29D-641C02DEC7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4686" y="2799484"/>
            <a:ext cx="3682030" cy="245468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5786EE8-8EFF-6B58-F6EA-CDBAC831ED6A}"/>
              </a:ext>
            </a:extLst>
          </p:cNvPr>
          <p:cNvSpPr txBox="1"/>
          <p:nvPr/>
        </p:nvSpPr>
        <p:spPr>
          <a:xfrm>
            <a:off x="172279" y="5448864"/>
            <a:ext cx="11741426" cy="669607"/>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just">
              <a:lnSpc>
                <a:spcPct val="250000"/>
              </a:lnSpc>
            </a:pPr>
            <a:r>
              <a:rPr lang="el-GR" b="1" dirty="0"/>
              <a:t>Η επίτευξη αυτής της σχέσης, ίσως είναι το πιο δύσκολο μέρος της υποστήριξης των ατόμων να αλλάξουν.</a:t>
            </a:r>
          </a:p>
        </p:txBody>
      </p:sp>
    </p:spTree>
    <p:extLst>
      <p:ext uri="{BB962C8B-B14F-4D97-AF65-F5344CB8AC3E}">
        <p14:creationId xmlns:p14="http://schemas.microsoft.com/office/powerpoint/2010/main" val="371331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How to Foster Empathy in Children - The New York Times">
            <a:extLst>
              <a:ext uri="{FF2B5EF4-FFF2-40B4-BE49-F238E27FC236}">
                <a16:creationId xmlns:a16="http://schemas.microsoft.com/office/drawing/2014/main" id="{EB754EAA-D59F-4BF5-9368-898CDAD712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5055" y="4136256"/>
            <a:ext cx="4338602" cy="2874656"/>
          </a:xfrm>
          <a:prstGeom prst="rect">
            <a:avLst/>
          </a:prstGeom>
          <a:noFill/>
          <a:extLst>
            <a:ext uri="{909E8E84-426E-40DD-AFC4-6F175D3DCCD1}">
              <a14:hiddenFill xmlns:a14="http://schemas.microsoft.com/office/drawing/2010/main">
                <a:solidFill>
                  <a:srgbClr val="FFFFFF"/>
                </a:solidFill>
              </a14:hiddenFill>
            </a:ext>
          </a:extLst>
        </p:spPr>
      </p:pic>
      <p:sp>
        <p:nvSpPr>
          <p:cNvPr id="2" name="Θέση υποσέλιδου 1">
            <a:extLst>
              <a:ext uri="{FF2B5EF4-FFF2-40B4-BE49-F238E27FC236}">
                <a16:creationId xmlns:a16="http://schemas.microsoft.com/office/drawing/2014/main" id="{8124E0FD-F759-4AE2-B54B-F4621F94A9E4}"/>
              </a:ext>
            </a:extLst>
          </p:cNvPr>
          <p:cNvSpPr>
            <a:spLocks noGrp="1"/>
          </p:cNvSpPr>
          <p:nvPr>
            <p:ph type="ftr" sz="quarter" idx="11"/>
          </p:nvPr>
        </p:nvSpPr>
        <p:spPr/>
        <p:txBody>
          <a:bodyPr/>
          <a:lstStyle/>
          <a:p>
            <a:r>
              <a:rPr lang="el-GR"/>
              <a:t>Αγωγή της Υγείας - Γεώργιος Μαντζουράνης                                       Πανεπιστήμιο Πατρών Τμήμα Νοσηλευτικής 2023/24</a:t>
            </a:r>
          </a:p>
        </p:txBody>
      </p:sp>
      <p:sp>
        <p:nvSpPr>
          <p:cNvPr id="4" name="TextBox 3">
            <a:extLst>
              <a:ext uri="{FF2B5EF4-FFF2-40B4-BE49-F238E27FC236}">
                <a16:creationId xmlns:a16="http://schemas.microsoft.com/office/drawing/2014/main" id="{98B12B10-591B-455B-ADFB-2FA3155D5594}"/>
              </a:ext>
            </a:extLst>
          </p:cNvPr>
          <p:cNvSpPr txBox="1"/>
          <p:nvPr/>
        </p:nvSpPr>
        <p:spPr>
          <a:xfrm>
            <a:off x="0" y="136525"/>
            <a:ext cx="12192000" cy="104676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lnSpc>
                <a:spcPct val="150000"/>
              </a:lnSpc>
            </a:pPr>
            <a:r>
              <a:rPr lang="el-GR" sz="2000" b="1" i="1" dirty="0">
                <a:solidFill>
                  <a:schemeClr val="tx2"/>
                </a:solidFill>
                <a:effectLst>
                  <a:outerShdw blurRad="38100" dist="38100" dir="2700000" algn="tl">
                    <a:srgbClr val="000000">
                      <a:alpha val="43137"/>
                    </a:srgbClr>
                  </a:outerShdw>
                </a:effectLst>
                <a:latin typeface="+mj-lt"/>
                <a:ea typeface="UB-Baskerville"/>
                <a:cs typeface="Times New Roman" panose="02020603050405020304" pitchFamily="18" charset="0"/>
              </a:rPr>
              <a:t>Βοηθώντας τα Άτομα να Υιοθετήσουν έναν Υγιεινότερο Τρόπο Ζωής</a:t>
            </a:r>
          </a:p>
          <a:p>
            <a:pPr algn="ctr">
              <a:lnSpc>
                <a:spcPct val="150000"/>
              </a:lnSpc>
            </a:pPr>
            <a:r>
              <a:rPr lang="el-GR" sz="2400" b="1" i="1" dirty="0">
                <a:solidFill>
                  <a:srgbClr val="FF0000"/>
                </a:solidFill>
                <a:effectLst>
                  <a:outerShdw blurRad="38100" dist="38100" dir="2700000" algn="tl">
                    <a:srgbClr val="000000">
                      <a:alpha val="43137"/>
                    </a:srgbClr>
                  </a:outerShdw>
                </a:effectLst>
                <a:latin typeface="+mj-lt"/>
                <a:ea typeface="UB-Baskerville"/>
                <a:cs typeface="Times New Roman" panose="02020603050405020304" pitchFamily="18" charset="0"/>
              </a:rPr>
              <a:t>Η σημασία της Ενσυναίσθησης στη σχέση με τον χρήστη</a:t>
            </a:r>
          </a:p>
        </p:txBody>
      </p:sp>
      <p:pic>
        <p:nvPicPr>
          <p:cNvPr id="6146" name="Picture 2" descr="What&amp;#39;s the Difference Between Sympathy and Empathy?">
            <a:extLst>
              <a:ext uri="{FF2B5EF4-FFF2-40B4-BE49-F238E27FC236}">
                <a16:creationId xmlns:a16="http://schemas.microsoft.com/office/drawing/2014/main" id="{3FBBB44A-2EEC-49FB-8BE1-1C2A5257CE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5828" y="1185807"/>
            <a:ext cx="4721243" cy="265569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069A447-7416-48E4-828C-A99D10B1562E}"/>
              </a:ext>
            </a:extLst>
          </p:cNvPr>
          <p:cNvSpPr txBox="1"/>
          <p:nvPr/>
        </p:nvSpPr>
        <p:spPr>
          <a:xfrm>
            <a:off x="-18614" y="3484327"/>
            <a:ext cx="12191999" cy="618374"/>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pPr algn="ctr">
              <a:lnSpc>
                <a:spcPct val="200000"/>
              </a:lnSpc>
            </a:pPr>
            <a:r>
              <a:rPr lang="el-GR" sz="2000" b="1" dirty="0"/>
              <a:t>Ο βαθμός αλλαγής του πελάτη σχετίζεται με την ενσυναίσθηση του συμβούλου</a:t>
            </a:r>
          </a:p>
        </p:txBody>
      </p:sp>
      <p:pic>
        <p:nvPicPr>
          <p:cNvPr id="6150" name="Picture 6" descr="How SEO Leaders Use Empathy for Winning Strategy, Performance &amp;amp; Teams">
            <a:extLst>
              <a:ext uri="{FF2B5EF4-FFF2-40B4-BE49-F238E27FC236}">
                <a16:creationId xmlns:a16="http://schemas.microsoft.com/office/drawing/2014/main" id="{73D3771D-C5A2-4DE2-95D2-5BA9D71F98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28" y="1165634"/>
            <a:ext cx="4205791" cy="2208040"/>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World of Empathy - Home | Facebook">
            <a:extLst>
              <a:ext uri="{FF2B5EF4-FFF2-40B4-BE49-F238E27FC236}">
                <a16:creationId xmlns:a16="http://schemas.microsoft.com/office/drawing/2014/main" id="{5D735DC8-7C4F-41BF-B5D1-66589884E98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928" y="4025980"/>
            <a:ext cx="4155934" cy="23273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09116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a:extLst>
              <a:ext uri="{FF2B5EF4-FFF2-40B4-BE49-F238E27FC236}">
                <a16:creationId xmlns:a16="http://schemas.microsoft.com/office/drawing/2014/main" id="{0D57F2B7-45E1-4364-B2C1-D42057A13532}"/>
              </a:ext>
            </a:extLst>
          </p:cNvPr>
          <p:cNvSpPr>
            <a:spLocks noGrp="1"/>
          </p:cNvSpPr>
          <p:nvPr>
            <p:ph type="ftr" sz="quarter" idx="11"/>
          </p:nvPr>
        </p:nvSpPr>
        <p:spPr/>
        <p:txBody>
          <a:bodyPr/>
          <a:lstStyle/>
          <a:p>
            <a:r>
              <a:rPr lang="el-GR"/>
              <a:t>Αγωγή της Υγείας - Γεώργιος Μαντζουράνης                                       Πανεπιστήμιο Πατρών Τμήμα Νοσηλευτικής 2023/24</a:t>
            </a:r>
          </a:p>
        </p:txBody>
      </p:sp>
      <p:sp>
        <p:nvSpPr>
          <p:cNvPr id="6" name="TextBox 5">
            <a:extLst>
              <a:ext uri="{FF2B5EF4-FFF2-40B4-BE49-F238E27FC236}">
                <a16:creationId xmlns:a16="http://schemas.microsoft.com/office/drawing/2014/main" id="{759BF020-D5B1-4A05-AB3B-B9EB9F7E5604}"/>
              </a:ext>
            </a:extLst>
          </p:cNvPr>
          <p:cNvSpPr txBox="1"/>
          <p:nvPr/>
        </p:nvSpPr>
        <p:spPr>
          <a:xfrm>
            <a:off x="0" y="1937657"/>
            <a:ext cx="7358744" cy="2747099"/>
          </a:xfrm>
          <a:prstGeom prst="rect">
            <a:avLst/>
          </a:prstGeom>
          <a:noFill/>
        </p:spPr>
        <p:txBody>
          <a:bodyPr wrap="square">
            <a:spAutoFit/>
          </a:bodyPr>
          <a:lstStyle/>
          <a:p>
            <a:pPr algn="just">
              <a:lnSpc>
                <a:spcPct val="250000"/>
              </a:lnSpc>
            </a:pPr>
            <a:r>
              <a:rPr lang="el-GR" dirty="0"/>
              <a:t>Ένας τρόπος που μπορεί ο επαγγελματίας προαγωγής υγείας να κατανοήσει τον πελάτη του (και επίσης να εκτιμήσει την ετοιμότητα του να αλλάξει) είναι να </a:t>
            </a:r>
            <a:r>
              <a:rPr lang="el-GR" b="1" dirty="0">
                <a:solidFill>
                  <a:srgbClr val="0070C0"/>
                </a:solidFill>
                <a:effectLst>
                  <a:outerShdw blurRad="38100" dist="38100" dir="2700000" algn="tl">
                    <a:srgbClr val="000000">
                      <a:alpha val="43137"/>
                    </a:srgbClr>
                  </a:outerShdw>
                </a:effectLst>
              </a:rPr>
              <a:t>του ζητήσει να περιγράψει μια τυπική ημέρα </a:t>
            </a:r>
            <a:r>
              <a:rPr lang="el-GR" dirty="0"/>
              <a:t>αναφορικά με μια ιδιαίτερη συμπεριφορά.</a:t>
            </a:r>
          </a:p>
        </p:txBody>
      </p:sp>
      <p:sp>
        <p:nvSpPr>
          <p:cNvPr id="7" name="TextBox 6">
            <a:extLst>
              <a:ext uri="{FF2B5EF4-FFF2-40B4-BE49-F238E27FC236}">
                <a16:creationId xmlns:a16="http://schemas.microsoft.com/office/drawing/2014/main" id="{91BC9FB4-5A97-473F-9A01-00BAB0A63B18}"/>
              </a:ext>
            </a:extLst>
          </p:cNvPr>
          <p:cNvSpPr txBox="1"/>
          <p:nvPr/>
        </p:nvSpPr>
        <p:spPr>
          <a:xfrm>
            <a:off x="0" y="136525"/>
            <a:ext cx="12192000" cy="104676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lnSpc>
                <a:spcPct val="150000"/>
              </a:lnSpc>
            </a:pPr>
            <a:r>
              <a:rPr lang="el-GR" sz="2000" b="1" i="1" dirty="0">
                <a:solidFill>
                  <a:schemeClr val="tx2"/>
                </a:solidFill>
                <a:effectLst>
                  <a:outerShdw blurRad="38100" dist="38100" dir="2700000" algn="tl">
                    <a:srgbClr val="000000">
                      <a:alpha val="43137"/>
                    </a:srgbClr>
                  </a:outerShdw>
                </a:effectLst>
                <a:latin typeface="+mj-lt"/>
                <a:ea typeface="UB-Baskerville"/>
                <a:cs typeface="Times New Roman" panose="02020603050405020304" pitchFamily="18" charset="0"/>
              </a:rPr>
              <a:t>Βοηθώντας τα Άτομα να Υιοθετήσουν έναν Υγιεινότερο Τρόπο Ζωής</a:t>
            </a:r>
          </a:p>
          <a:p>
            <a:pPr algn="ctr">
              <a:lnSpc>
                <a:spcPct val="150000"/>
              </a:lnSpc>
            </a:pPr>
            <a:r>
              <a:rPr lang="el-GR" sz="2400" b="1" i="1" dirty="0">
                <a:solidFill>
                  <a:srgbClr val="FF0000"/>
                </a:solidFill>
                <a:effectLst>
                  <a:outerShdw blurRad="38100" dist="38100" dir="2700000" algn="tl">
                    <a:srgbClr val="000000">
                      <a:alpha val="43137"/>
                    </a:srgbClr>
                  </a:outerShdw>
                </a:effectLst>
                <a:latin typeface="+mj-lt"/>
                <a:ea typeface="UB-Baskerville"/>
                <a:cs typeface="Times New Roman" panose="02020603050405020304" pitchFamily="18" charset="0"/>
              </a:rPr>
              <a:t>Η σημασία της Ενσυναίσθησης στη σχέση με τον χρήστη</a:t>
            </a:r>
          </a:p>
        </p:txBody>
      </p:sp>
      <p:pic>
        <p:nvPicPr>
          <p:cNvPr id="5122" name="Picture 2" descr="Tell us your patient safety story | International Alliance of Patients&amp;#39;  Organizations">
            <a:extLst>
              <a:ext uri="{FF2B5EF4-FFF2-40B4-BE49-F238E27FC236}">
                <a16:creationId xmlns:a16="http://schemas.microsoft.com/office/drawing/2014/main" id="{F1A97E46-85AB-4775-945D-8410F0F3A9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8743" y="1937656"/>
            <a:ext cx="4563835" cy="34380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76652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a:extLst>
              <a:ext uri="{FF2B5EF4-FFF2-40B4-BE49-F238E27FC236}">
                <a16:creationId xmlns:a16="http://schemas.microsoft.com/office/drawing/2014/main" id="{5174B39C-31BB-4DC9-B7C0-50085571C204}"/>
              </a:ext>
            </a:extLst>
          </p:cNvPr>
          <p:cNvSpPr>
            <a:spLocks noGrp="1"/>
          </p:cNvSpPr>
          <p:nvPr>
            <p:ph type="ftr" sz="quarter" idx="11"/>
          </p:nvPr>
        </p:nvSpPr>
        <p:spPr/>
        <p:txBody>
          <a:bodyPr/>
          <a:lstStyle/>
          <a:p>
            <a:r>
              <a:rPr lang="el-GR"/>
              <a:t>Αγωγή της Υγείας - Γεώργιος Μαντζουράνης                                       Πανεπιστήμιο Πατρών Τμήμα Νοσηλευτικής 2023/24</a:t>
            </a:r>
          </a:p>
        </p:txBody>
      </p:sp>
      <p:sp>
        <p:nvSpPr>
          <p:cNvPr id="3" name="TextBox 2">
            <a:extLst>
              <a:ext uri="{FF2B5EF4-FFF2-40B4-BE49-F238E27FC236}">
                <a16:creationId xmlns:a16="http://schemas.microsoft.com/office/drawing/2014/main" id="{EFCD3B9C-39BB-457C-8CCA-CB4ED10A1044}"/>
              </a:ext>
            </a:extLst>
          </p:cNvPr>
          <p:cNvSpPr txBox="1"/>
          <p:nvPr/>
        </p:nvSpPr>
        <p:spPr>
          <a:xfrm>
            <a:off x="0" y="3668237"/>
            <a:ext cx="6842514" cy="1708353"/>
          </a:xfrm>
          <a:prstGeom prst="rect">
            <a:avLst/>
          </a:prstGeom>
          <a:noFill/>
        </p:spPr>
        <p:txBody>
          <a:bodyPr wrap="square">
            <a:spAutoFit/>
          </a:bodyPr>
          <a:lstStyle/>
          <a:p>
            <a:pPr algn="just">
              <a:lnSpc>
                <a:spcPct val="150000"/>
              </a:lnSpc>
            </a:pPr>
            <a:r>
              <a:rPr lang="el-GR" b="1" u="sng" dirty="0"/>
              <a:t>Παράδειγμα</a:t>
            </a:r>
          </a:p>
          <a:p>
            <a:pPr algn="just">
              <a:lnSpc>
                <a:spcPct val="150000"/>
              </a:lnSpc>
            </a:pPr>
            <a:r>
              <a:rPr lang="el-GR" dirty="0"/>
              <a:t>είναι γνωστό ότι οι γιατροί που καπνίζουν και είναι λιγότερο πιθανό να είναι αποτελεσματικοί στη βοήθεια των ατόμων να σταματήσουν το κάπνισμα.</a:t>
            </a:r>
          </a:p>
        </p:txBody>
      </p:sp>
      <p:sp>
        <p:nvSpPr>
          <p:cNvPr id="6" name="TextBox 5">
            <a:extLst>
              <a:ext uri="{FF2B5EF4-FFF2-40B4-BE49-F238E27FC236}">
                <a16:creationId xmlns:a16="http://schemas.microsoft.com/office/drawing/2014/main" id="{370AB0A3-28D9-47F9-990E-EF32FEFB6E8E}"/>
              </a:ext>
            </a:extLst>
          </p:cNvPr>
          <p:cNvSpPr txBox="1"/>
          <p:nvPr/>
        </p:nvSpPr>
        <p:spPr>
          <a:xfrm>
            <a:off x="0" y="136525"/>
            <a:ext cx="12192000" cy="104676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lnSpc>
                <a:spcPct val="150000"/>
              </a:lnSpc>
            </a:pPr>
            <a:r>
              <a:rPr lang="el-GR" sz="2000" b="1" i="1" dirty="0">
                <a:solidFill>
                  <a:schemeClr val="tx2"/>
                </a:solidFill>
                <a:effectLst>
                  <a:outerShdw blurRad="38100" dist="38100" dir="2700000" algn="tl">
                    <a:srgbClr val="000000">
                      <a:alpha val="43137"/>
                    </a:srgbClr>
                  </a:outerShdw>
                </a:effectLst>
                <a:latin typeface="+mj-lt"/>
                <a:ea typeface="UB-Baskerville"/>
                <a:cs typeface="Times New Roman" panose="02020603050405020304" pitchFamily="18" charset="0"/>
              </a:rPr>
              <a:t>Βοηθώντας τα Άτομα να Υιοθετήσουν έναν Υγιεινότερο Τρόπο Ζωής</a:t>
            </a:r>
          </a:p>
          <a:p>
            <a:pPr algn="ctr">
              <a:lnSpc>
                <a:spcPct val="150000"/>
              </a:lnSpc>
            </a:pPr>
            <a:r>
              <a:rPr lang="el-GR" sz="2400" b="1" i="1" dirty="0">
                <a:solidFill>
                  <a:srgbClr val="FF0000"/>
                </a:solidFill>
                <a:effectLst>
                  <a:outerShdw blurRad="38100" dist="38100" dir="2700000" algn="tl">
                    <a:srgbClr val="000000">
                      <a:alpha val="43137"/>
                    </a:srgbClr>
                  </a:outerShdw>
                </a:effectLst>
                <a:latin typeface="+mj-lt"/>
                <a:ea typeface="UB-Baskerville"/>
                <a:cs typeface="Times New Roman" panose="02020603050405020304" pitchFamily="18" charset="0"/>
              </a:rPr>
              <a:t>Η σημασία της σχέσης με τον χρήστη</a:t>
            </a:r>
          </a:p>
        </p:txBody>
      </p:sp>
      <p:sp>
        <p:nvSpPr>
          <p:cNvPr id="8" name="TextBox 7">
            <a:extLst>
              <a:ext uri="{FF2B5EF4-FFF2-40B4-BE49-F238E27FC236}">
                <a16:creationId xmlns:a16="http://schemas.microsoft.com/office/drawing/2014/main" id="{87C72655-555C-48DC-9B32-A5191419E3ED}"/>
              </a:ext>
            </a:extLst>
          </p:cNvPr>
          <p:cNvSpPr txBox="1"/>
          <p:nvPr/>
        </p:nvSpPr>
        <p:spPr>
          <a:xfrm>
            <a:off x="0" y="1596036"/>
            <a:ext cx="12192000" cy="111973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lnSpc>
                <a:spcPct val="200000"/>
              </a:lnSpc>
            </a:pPr>
            <a:r>
              <a:rPr lang="el-GR" dirty="0"/>
              <a:t>Η </a:t>
            </a:r>
            <a:r>
              <a:rPr lang="el-GR" b="1" dirty="0">
                <a:solidFill>
                  <a:srgbClr val="0070C0"/>
                </a:solidFill>
                <a:effectLst>
                  <a:outerShdw blurRad="38100" dist="38100" dir="2700000" algn="tl">
                    <a:srgbClr val="000000">
                      <a:alpha val="43137"/>
                    </a:srgbClr>
                  </a:outerShdw>
                </a:effectLst>
              </a:rPr>
              <a:t>στάση και η συμπεριφορά του ίδιου του επαγγελματία </a:t>
            </a:r>
            <a:r>
              <a:rPr lang="el-GR" dirty="0"/>
              <a:t>προαγωγής υγείας, </a:t>
            </a:r>
          </a:p>
          <a:p>
            <a:pPr algn="ctr">
              <a:lnSpc>
                <a:spcPct val="200000"/>
              </a:lnSpc>
            </a:pPr>
            <a:r>
              <a:rPr lang="el-GR" dirty="0"/>
              <a:t>είναι πιθανόν να επηρεάσει το αποτέλεσμα. </a:t>
            </a:r>
          </a:p>
        </p:txBody>
      </p:sp>
      <p:pic>
        <p:nvPicPr>
          <p:cNvPr id="4098" name="Picture 2" descr="Doctors, Nurses and Smoking: Smoking Among Medical Professionals">
            <a:extLst>
              <a:ext uri="{FF2B5EF4-FFF2-40B4-BE49-F238E27FC236}">
                <a16:creationId xmlns:a16="http://schemas.microsoft.com/office/drawing/2014/main" id="{5AA16EA4-10F5-40BD-89A9-EB11CD5E47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514" y="3094192"/>
            <a:ext cx="5088229" cy="28494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291133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a:extLst>
              <a:ext uri="{FF2B5EF4-FFF2-40B4-BE49-F238E27FC236}">
                <a16:creationId xmlns:a16="http://schemas.microsoft.com/office/drawing/2014/main" id="{F7F35B87-B5E5-4A1D-9AE8-0E33264EE876}"/>
              </a:ext>
            </a:extLst>
          </p:cNvPr>
          <p:cNvSpPr>
            <a:spLocks noGrp="1"/>
          </p:cNvSpPr>
          <p:nvPr>
            <p:ph type="ftr" sz="quarter" idx="11"/>
          </p:nvPr>
        </p:nvSpPr>
        <p:spPr/>
        <p:txBody>
          <a:bodyPr/>
          <a:lstStyle/>
          <a:p>
            <a:r>
              <a:rPr lang="el-GR"/>
              <a:t>Αγωγή της Υγείας - Γεώργιος Μαντζουράνης                                       Πανεπιστήμιο Πατρών Τμήμα Νοσηλευτικής 2023/24</a:t>
            </a:r>
          </a:p>
        </p:txBody>
      </p:sp>
      <p:sp>
        <p:nvSpPr>
          <p:cNvPr id="3" name="TextBox 2">
            <a:extLst>
              <a:ext uri="{FF2B5EF4-FFF2-40B4-BE49-F238E27FC236}">
                <a16:creationId xmlns:a16="http://schemas.microsoft.com/office/drawing/2014/main" id="{ADB79F50-64F7-4C49-A1ED-B96AAC4CD971}"/>
              </a:ext>
            </a:extLst>
          </p:cNvPr>
          <p:cNvSpPr txBox="1"/>
          <p:nvPr/>
        </p:nvSpPr>
        <p:spPr>
          <a:xfrm>
            <a:off x="0" y="3635829"/>
            <a:ext cx="12224656" cy="2227726"/>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lnSpc>
                <a:spcPct val="200000"/>
              </a:lnSpc>
            </a:pPr>
            <a:r>
              <a:rPr lang="el-GR" b="1" u="sng" dirty="0"/>
              <a:t>Σημαντικό να θυμόμαστε</a:t>
            </a:r>
          </a:p>
          <a:p>
            <a:pPr marL="285750" indent="-285750" algn="ctr">
              <a:lnSpc>
                <a:spcPct val="200000"/>
              </a:lnSpc>
              <a:buFont typeface="Arial" panose="020B0604020202020204" pitchFamily="34" charset="0"/>
              <a:buChar char="•"/>
            </a:pPr>
            <a:r>
              <a:rPr lang="el-GR" dirty="0"/>
              <a:t> ότι ο καθένας είναι διαφορετικός </a:t>
            </a:r>
          </a:p>
          <a:p>
            <a:pPr marL="285750" indent="-285750" algn="ctr">
              <a:lnSpc>
                <a:spcPct val="200000"/>
              </a:lnSpc>
              <a:buFont typeface="Arial" panose="020B0604020202020204" pitchFamily="34" charset="0"/>
              <a:buChar char="•"/>
            </a:pPr>
            <a:r>
              <a:rPr lang="el-GR" dirty="0"/>
              <a:t>και ότι, αν και ίσως για κάποιους ανθρώπους μια συγκεκριμένη αλλαγή μπορεί να είναι εύκολη, </a:t>
            </a:r>
          </a:p>
          <a:p>
            <a:pPr marL="285750" indent="-285750" algn="ctr">
              <a:lnSpc>
                <a:spcPct val="200000"/>
              </a:lnSpc>
              <a:buFont typeface="Arial" panose="020B0604020202020204" pitchFamily="34" charset="0"/>
              <a:buChar char="•"/>
            </a:pPr>
            <a:r>
              <a:rPr lang="el-GR" dirty="0"/>
              <a:t>για άλλους μια παρόμοια αλλαγή μπορεί να είναι πολύ δύσκολη.</a:t>
            </a:r>
          </a:p>
        </p:txBody>
      </p:sp>
      <p:sp>
        <p:nvSpPr>
          <p:cNvPr id="4" name="TextBox 3">
            <a:extLst>
              <a:ext uri="{FF2B5EF4-FFF2-40B4-BE49-F238E27FC236}">
                <a16:creationId xmlns:a16="http://schemas.microsoft.com/office/drawing/2014/main" id="{EF3ABFA3-CBE1-4B66-B170-3C7511BC1D6A}"/>
              </a:ext>
            </a:extLst>
          </p:cNvPr>
          <p:cNvSpPr txBox="1"/>
          <p:nvPr/>
        </p:nvSpPr>
        <p:spPr>
          <a:xfrm>
            <a:off x="0" y="136525"/>
            <a:ext cx="12192000" cy="104676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lnSpc>
                <a:spcPct val="150000"/>
              </a:lnSpc>
            </a:pPr>
            <a:r>
              <a:rPr lang="el-GR" sz="2000" b="1" i="1" dirty="0">
                <a:solidFill>
                  <a:schemeClr val="tx2"/>
                </a:solidFill>
                <a:effectLst>
                  <a:outerShdw blurRad="38100" dist="38100" dir="2700000" algn="tl">
                    <a:srgbClr val="000000">
                      <a:alpha val="43137"/>
                    </a:srgbClr>
                  </a:outerShdw>
                </a:effectLst>
                <a:latin typeface="+mj-lt"/>
                <a:ea typeface="UB-Baskerville"/>
                <a:cs typeface="Times New Roman" panose="02020603050405020304" pitchFamily="18" charset="0"/>
              </a:rPr>
              <a:t>Βοηθώντας τα Άτομα να Υιοθετήσουν έναν Υγιεινότερο Τρόπο Ζωής</a:t>
            </a:r>
          </a:p>
          <a:p>
            <a:pPr algn="ctr">
              <a:lnSpc>
                <a:spcPct val="150000"/>
              </a:lnSpc>
            </a:pPr>
            <a:r>
              <a:rPr lang="el-GR" sz="2400" b="1" i="1" dirty="0">
                <a:solidFill>
                  <a:srgbClr val="FF0000"/>
                </a:solidFill>
                <a:effectLst>
                  <a:outerShdw blurRad="38100" dist="38100" dir="2700000" algn="tl">
                    <a:srgbClr val="000000">
                      <a:alpha val="43137"/>
                    </a:srgbClr>
                  </a:outerShdw>
                </a:effectLst>
                <a:latin typeface="+mj-lt"/>
                <a:ea typeface="UB-Baskerville"/>
                <a:cs typeface="Times New Roman" panose="02020603050405020304" pitchFamily="18" charset="0"/>
              </a:rPr>
              <a:t>Η σημασία της σχέσης με τον χρήστη</a:t>
            </a:r>
          </a:p>
        </p:txBody>
      </p:sp>
      <p:sp>
        <p:nvSpPr>
          <p:cNvPr id="6" name="TextBox 5">
            <a:extLst>
              <a:ext uri="{FF2B5EF4-FFF2-40B4-BE49-F238E27FC236}">
                <a16:creationId xmlns:a16="http://schemas.microsoft.com/office/drawing/2014/main" id="{7EF58001-73D2-41B6-9F99-52AEC5CB803E}"/>
              </a:ext>
            </a:extLst>
          </p:cNvPr>
          <p:cNvSpPr txBox="1"/>
          <p:nvPr/>
        </p:nvSpPr>
        <p:spPr>
          <a:xfrm>
            <a:off x="32657" y="1651603"/>
            <a:ext cx="12191999" cy="877356"/>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lnSpc>
                <a:spcPct val="150000"/>
              </a:lnSpc>
            </a:pPr>
            <a:r>
              <a:rPr lang="el-GR" b="1" i="1" dirty="0"/>
              <a:t>Η </a:t>
            </a:r>
            <a:r>
              <a:rPr lang="el-GR" b="1" i="1" dirty="0">
                <a:solidFill>
                  <a:srgbClr val="FFFF00"/>
                </a:solidFill>
                <a:effectLst>
                  <a:outerShdw blurRad="38100" dist="38100" dir="2700000" algn="tl">
                    <a:srgbClr val="000000">
                      <a:alpha val="43137"/>
                    </a:srgbClr>
                  </a:outerShdw>
                </a:effectLst>
              </a:rPr>
              <a:t>εμπειρία των επαγγελματιών υγείας </a:t>
            </a:r>
            <a:r>
              <a:rPr lang="el-GR" dirty="0"/>
              <a:t>στην προσπάθεια να αλλάξουν τη δική τους συμπεριφορά, μπορεί να είναι πολύτιμη για την κατανόηση των δυσκολιών που βιώνουν οι πελάτες. </a:t>
            </a:r>
          </a:p>
        </p:txBody>
      </p:sp>
      <p:pic>
        <p:nvPicPr>
          <p:cNvPr id="3074" name="Picture 2" descr="Σχέση γιατρού - ασθενούς - MED AND ME | ΕΠΙΚΟΙΝΩΝΙΑ ΓΙΑΤΡΟΥ - ΑΣΘΕΝΟΥΣ |  ΑΛΦΑΒΗΤΙΣΜΟΣ ΣΤΗΝ ΥΓΕΙΑ">
            <a:extLst>
              <a:ext uri="{FF2B5EF4-FFF2-40B4-BE49-F238E27FC236}">
                <a16:creationId xmlns:a16="http://schemas.microsoft.com/office/drawing/2014/main" id="{9CC73966-7F28-4853-BB40-994EAAE6A0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04514" y="2528958"/>
            <a:ext cx="3096985" cy="206465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1445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a:extLst>
              <a:ext uri="{FF2B5EF4-FFF2-40B4-BE49-F238E27FC236}">
                <a16:creationId xmlns:a16="http://schemas.microsoft.com/office/drawing/2014/main" id="{F3E6CAA0-534D-4ABE-ADB8-00B2446488F4}"/>
              </a:ext>
            </a:extLst>
          </p:cNvPr>
          <p:cNvSpPr>
            <a:spLocks noGrp="1"/>
          </p:cNvSpPr>
          <p:nvPr>
            <p:ph type="ftr" sz="quarter" idx="11"/>
          </p:nvPr>
        </p:nvSpPr>
        <p:spPr/>
        <p:txBody>
          <a:bodyPr/>
          <a:lstStyle/>
          <a:p>
            <a:r>
              <a:rPr lang="el-GR"/>
              <a:t>Αγωγή της Υγείας - Γεώργιος Μαντζουράνης                                       Πανεπιστήμιο Πατρών Τμήμα Νοσηλευτικής 2023/24</a:t>
            </a:r>
          </a:p>
        </p:txBody>
      </p:sp>
      <p:sp>
        <p:nvSpPr>
          <p:cNvPr id="3" name="TextBox 2">
            <a:extLst>
              <a:ext uri="{FF2B5EF4-FFF2-40B4-BE49-F238E27FC236}">
                <a16:creationId xmlns:a16="http://schemas.microsoft.com/office/drawing/2014/main" id="{DED2D904-FF31-4A52-86D5-CA0D5279B9A6}"/>
              </a:ext>
            </a:extLst>
          </p:cNvPr>
          <p:cNvSpPr txBox="1"/>
          <p:nvPr/>
        </p:nvSpPr>
        <p:spPr>
          <a:xfrm>
            <a:off x="0" y="136525"/>
            <a:ext cx="12192000" cy="104676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lnSpc>
                <a:spcPct val="150000"/>
              </a:lnSpc>
            </a:pPr>
            <a:r>
              <a:rPr lang="el-GR" sz="2000" b="1" i="1" dirty="0">
                <a:solidFill>
                  <a:schemeClr val="tx2"/>
                </a:solidFill>
                <a:effectLst>
                  <a:outerShdw blurRad="38100" dist="38100" dir="2700000" algn="tl">
                    <a:srgbClr val="000000">
                      <a:alpha val="43137"/>
                    </a:srgbClr>
                  </a:outerShdw>
                </a:effectLst>
                <a:latin typeface="+mj-lt"/>
                <a:ea typeface="UB-Baskerville"/>
                <a:cs typeface="Times New Roman" panose="02020603050405020304" pitchFamily="18" charset="0"/>
              </a:rPr>
              <a:t>Βοηθώντας τα Άτομα να Υιοθετήσουν έναν Υγιεινότερο Τρόπο Ζωής</a:t>
            </a:r>
          </a:p>
          <a:p>
            <a:pPr algn="ctr">
              <a:lnSpc>
                <a:spcPct val="150000"/>
              </a:lnSpc>
            </a:pPr>
            <a:r>
              <a:rPr lang="el-GR" sz="2400" b="1" i="1" dirty="0">
                <a:solidFill>
                  <a:srgbClr val="FF0000"/>
                </a:solidFill>
                <a:effectLst>
                  <a:outerShdw blurRad="38100" dist="38100" dir="2700000" algn="tl">
                    <a:srgbClr val="000000">
                      <a:alpha val="43137"/>
                    </a:srgbClr>
                  </a:outerShdw>
                </a:effectLst>
                <a:latin typeface="+mj-lt"/>
                <a:ea typeface="UB-Baskerville"/>
                <a:cs typeface="Times New Roman" panose="02020603050405020304" pitchFamily="18" charset="0"/>
              </a:rPr>
              <a:t>Αντιμετωπίζοντας την Αντίσταση </a:t>
            </a:r>
          </a:p>
        </p:txBody>
      </p:sp>
      <p:sp>
        <p:nvSpPr>
          <p:cNvPr id="7" name="TextBox 6">
            <a:extLst>
              <a:ext uri="{FF2B5EF4-FFF2-40B4-BE49-F238E27FC236}">
                <a16:creationId xmlns:a16="http://schemas.microsoft.com/office/drawing/2014/main" id="{2AD91BDB-4BC0-425F-84D9-C75F7CCCAECF}"/>
              </a:ext>
            </a:extLst>
          </p:cNvPr>
          <p:cNvSpPr txBox="1"/>
          <p:nvPr/>
        </p:nvSpPr>
        <p:spPr>
          <a:xfrm>
            <a:off x="-10885" y="1612064"/>
            <a:ext cx="12191999" cy="877356"/>
          </a:xfrm>
          <a:prstGeom prst="rect">
            <a:avLst/>
          </a:prstGeom>
          <a:noFill/>
        </p:spPr>
        <p:txBody>
          <a:bodyPr wrap="square">
            <a:spAutoFit/>
          </a:bodyPr>
          <a:lstStyle/>
          <a:p>
            <a:pPr marL="285750" indent="-285750" algn="just">
              <a:lnSpc>
                <a:spcPct val="150000"/>
              </a:lnSpc>
              <a:buFont typeface="Wingdings" panose="05000000000000000000" pitchFamily="2" charset="2"/>
              <a:buChar char="Ø"/>
            </a:pPr>
            <a:r>
              <a:rPr lang="el-GR" dirty="0"/>
              <a:t>Είναι σημαντικό ο επαγγελματίας υγείας να αναγνωρίζει πότε οι πελάτες δείχνουν σημάδια αντίστασης στις συστάσεις για αλλαγή. </a:t>
            </a:r>
          </a:p>
        </p:txBody>
      </p:sp>
      <p:sp>
        <p:nvSpPr>
          <p:cNvPr id="9" name="TextBox 8">
            <a:extLst>
              <a:ext uri="{FF2B5EF4-FFF2-40B4-BE49-F238E27FC236}">
                <a16:creationId xmlns:a16="http://schemas.microsoft.com/office/drawing/2014/main" id="{D6531DCA-7F9E-4B12-8591-6057EFFA264E}"/>
              </a:ext>
            </a:extLst>
          </p:cNvPr>
          <p:cNvSpPr txBox="1"/>
          <p:nvPr/>
        </p:nvSpPr>
        <p:spPr>
          <a:xfrm>
            <a:off x="79512" y="3336120"/>
            <a:ext cx="7657389" cy="1708353"/>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lnSpc>
                <a:spcPct val="150000"/>
              </a:lnSpc>
            </a:pPr>
            <a:r>
              <a:rPr lang="el-GR" dirty="0"/>
              <a:t>Όταν αντιλαμβάνεται αυτή την αντίσταση, είναι καλύτερα να οπισθοχωρεί και να εκφράζει </a:t>
            </a:r>
            <a:r>
              <a:rPr lang="el-GR" b="1" i="1" dirty="0">
                <a:solidFill>
                  <a:srgbClr val="C00000"/>
                </a:solidFill>
                <a:effectLst>
                  <a:outerShdw blurRad="38100" dist="38100" dir="2700000" algn="tl">
                    <a:srgbClr val="000000">
                      <a:alpha val="43137"/>
                    </a:srgbClr>
                  </a:outerShdw>
                </a:effectLst>
              </a:rPr>
              <a:t>ενσυναίσθηση</a:t>
            </a:r>
            <a:r>
              <a:rPr lang="el-GR" b="1" i="1" dirty="0"/>
              <a:t>,</a:t>
            </a:r>
            <a:r>
              <a:rPr lang="el-GR" dirty="0"/>
              <a:t> </a:t>
            </a:r>
          </a:p>
          <a:p>
            <a:pPr algn="ctr">
              <a:lnSpc>
                <a:spcPct val="150000"/>
              </a:lnSpc>
            </a:pPr>
            <a:r>
              <a:rPr lang="el-GR" dirty="0"/>
              <a:t>δίνοντας έμφαση ότι είναι </a:t>
            </a:r>
            <a:r>
              <a:rPr lang="el-GR" i="1" dirty="0">
                <a:solidFill>
                  <a:srgbClr val="FF0000"/>
                </a:solidFill>
              </a:rPr>
              <a:t>προσωπική επιλογή του ασθενούς και ότι ο ίδιος έχει τον έλεγχο των επιλογών του. </a:t>
            </a:r>
          </a:p>
        </p:txBody>
      </p:sp>
      <p:pic>
        <p:nvPicPr>
          <p:cNvPr id="2050" name="Picture 2" descr="Ενσυναίσθηση: γιατί να ενδιαφερθώ για τον άλλο; - Brain Net So(u)lutions |  Υπηρεσίες Ψυχικής Υγείας &amp;amp; Εκπαίδευσης">
            <a:extLst>
              <a:ext uri="{FF2B5EF4-FFF2-40B4-BE49-F238E27FC236}">
                <a16:creationId xmlns:a16="http://schemas.microsoft.com/office/drawing/2014/main" id="{3B0DEA93-F40F-4014-AA7B-C48F73872B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78891" y="2918198"/>
            <a:ext cx="4114800" cy="26491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640088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a:extLst>
              <a:ext uri="{FF2B5EF4-FFF2-40B4-BE49-F238E27FC236}">
                <a16:creationId xmlns:a16="http://schemas.microsoft.com/office/drawing/2014/main" id="{7214D958-7927-44CA-BC77-CA9433304365}"/>
              </a:ext>
            </a:extLst>
          </p:cNvPr>
          <p:cNvSpPr>
            <a:spLocks noGrp="1"/>
          </p:cNvSpPr>
          <p:nvPr>
            <p:ph type="ftr" sz="quarter" idx="11"/>
          </p:nvPr>
        </p:nvSpPr>
        <p:spPr/>
        <p:txBody>
          <a:bodyPr/>
          <a:lstStyle/>
          <a:p>
            <a:r>
              <a:rPr lang="el-GR"/>
              <a:t>Αγωγή της Υγείας - Γεώργιος Μαντζουράνης                                       Πανεπιστήμιο Πατρών Τμήμα Νοσηλευτικής 2023/24</a:t>
            </a:r>
          </a:p>
        </p:txBody>
      </p:sp>
      <p:sp>
        <p:nvSpPr>
          <p:cNvPr id="3" name="TextBox 2">
            <a:extLst>
              <a:ext uri="{FF2B5EF4-FFF2-40B4-BE49-F238E27FC236}">
                <a16:creationId xmlns:a16="http://schemas.microsoft.com/office/drawing/2014/main" id="{663A3202-9360-468E-AAE0-7E6E60737B6F}"/>
              </a:ext>
            </a:extLst>
          </p:cNvPr>
          <p:cNvSpPr txBox="1"/>
          <p:nvPr/>
        </p:nvSpPr>
        <p:spPr>
          <a:xfrm>
            <a:off x="0" y="136525"/>
            <a:ext cx="12192000" cy="104676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lnSpc>
                <a:spcPct val="150000"/>
              </a:lnSpc>
            </a:pPr>
            <a:r>
              <a:rPr lang="el-GR" sz="2000" b="1" i="1" dirty="0">
                <a:solidFill>
                  <a:schemeClr val="tx2"/>
                </a:solidFill>
                <a:effectLst>
                  <a:outerShdw blurRad="38100" dist="38100" dir="2700000" algn="tl">
                    <a:srgbClr val="000000">
                      <a:alpha val="43137"/>
                    </a:srgbClr>
                  </a:outerShdw>
                </a:effectLst>
                <a:latin typeface="+mj-lt"/>
                <a:ea typeface="UB-Baskerville"/>
                <a:cs typeface="Times New Roman" panose="02020603050405020304" pitchFamily="18" charset="0"/>
              </a:rPr>
              <a:t>Βοηθώντας τα Άτομα να Υιοθετήσουν έναν Υγιεινότερο Τρόπο Ζωής</a:t>
            </a:r>
          </a:p>
          <a:p>
            <a:pPr algn="ctr">
              <a:lnSpc>
                <a:spcPct val="150000"/>
              </a:lnSpc>
            </a:pPr>
            <a:r>
              <a:rPr lang="el-GR" sz="2400" b="1" i="1" dirty="0">
                <a:solidFill>
                  <a:srgbClr val="FF0000"/>
                </a:solidFill>
                <a:effectLst>
                  <a:outerShdw blurRad="38100" dist="38100" dir="2700000" algn="tl">
                    <a:srgbClr val="000000">
                      <a:alpha val="43137"/>
                    </a:srgbClr>
                  </a:outerShdw>
                </a:effectLst>
                <a:latin typeface="+mj-lt"/>
                <a:ea typeface="UB-Baskerville"/>
                <a:cs typeface="Times New Roman" panose="02020603050405020304" pitchFamily="18" charset="0"/>
              </a:rPr>
              <a:t>Στρατηγικές για την αλλαγή συμπεριφοράς</a:t>
            </a:r>
          </a:p>
        </p:txBody>
      </p:sp>
      <p:sp>
        <p:nvSpPr>
          <p:cNvPr id="5" name="TextBox 4">
            <a:extLst>
              <a:ext uri="{FF2B5EF4-FFF2-40B4-BE49-F238E27FC236}">
                <a16:creationId xmlns:a16="http://schemas.microsoft.com/office/drawing/2014/main" id="{D224EF9D-9195-44F1-8F6C-D62CBF837092}"/>
              </a:ext>
            </a:extLst>
          </p:cNvPr>
          <p:cNvSpPr txBox="1"/>
          <p:nvPr/>
        </p:nvSpPr>
        <p:spPr>
          <a:xfrm>
            <a:off x="0" y="1611098"/>
            <a:ext cx="7195930" cy="1676741"/>
          </a:xfrm>
          <a:prstGeom prst="rect">
            <a:avLst/>
          </a:prstGeom>
          <a:noFill/>
        </p:spPr>
        <p:txBody>
          <a:bodyPr wrap="square">
            <a:spAutoFit/>
          </a:bodyPr>
          <a:lstStyle/>
          <a:p>
            <a:pPr marL="285750" indent="-285750" algn="just">
              <a:lnSpc>
                <a:spcPct val="200000"/>
              </a:lnSpc>
              <a:buFont typeface="Wingdings" panose="05000000000000000000" pitchFamily="2" charset="2"/>
              <a:buChar char="Ø"/>
            </a:pPr>
            <a:r>
              <a:rPr lang="el-GR" dirty="0"/>
              <a:t>Έχοντας κάνει μια επιλογή- δέσμευση, τα άτομα ίσως χρειασθούν σημαντική βοήθεια για να εφαρμόσουν την απόφασή τους, το στάδιο αλλαγής “δράση”. </a:t>
            </a:r>
          </a:p>
        </p:txBody>
      </p:sp>
      <p:pic>
        <p:nvPicPr>
          <p:cNvPr id="1026" name="Picture 2" descr="Σκάκι, Ένα Παιχνίδι Στρατηγικής - solamias.gr">
            <a:extLst>
              <a:ext uri="{FF2B5EF4-FFF2-40B4-BE49-F238E27FC236}">
                <a16:creationId xmlns:a16="http://schemas.microsoft.com/office/drawing/2014/main" id="{D1FB7C4E-1622-4E6E-918A-D91C2EA999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5930" y="1305673"/>
            <a:ext cx="4854067" cy="272788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TextBox 6">
            <a:extLst>
              <a:ext uri="{FF2B5EF4-FFF2-40B4-BE49-F238E27FC236}">
                <a16:creationId xmlns:a16="http://schemas.microsoft.com/office/drawing/2014/main" id="{995FF66B-7C20-4EA4-A3A8-99BBF8B5C72D}"/>
              </a:ext>
            </a:extLst>
          </p:cNvPr>
          <p:cNvSpPr txBox="1"/>
          <p:nvPr/>
        </p:nvSpPr>
        <p:spPr>
          <a:xfrm>
            <a:off x="-13253" y="4105258"/>
            <a:ext cx="12191999" cy="1122743"/>
          </a:xfrm>
          <a:prstGeom prst="rect">
            <a:avLst/>
          </a:prstGeom>
          <a:noFill/>
        </p:spPr>
        <p:txBody>
          <a:bodyPr wrap="square">
            <a:spAutoFit/>
          </a:bodyPr>
          <a:lstStyle/>
          <a:p>
            <a:pPr marL="285750" indent="-285750" algn="just">
              <a:lnSpc>
                <a:spcPct val="200000"/>
              </a:lnSpc>
              <a:buFont typeface="Wingdings" panose="05000000000000000000" pitchFamily="2" charset="2"/>
              <a:buChar char="Ø"/>
            </a:pPr>
            <a:r>
              <a:rPr lang="el-GR" dirty="0"/>
              <a:t>Διάφορες τεχνικές που αναπτύχθηκαν από την συμπεριφοριστική ψυχολογία είναι χρήσιμες και η </a:t>
            </a:r>
            <a:r>
              <a:rPr lang="el-GR" b="1" dirty="0"/>
              <a:t>φιλοσοφία </a:t>
            </a:r>
            <a:r>
              <a:rPr lang="el-GR" dirty="0"/>
              <a:t>πίσω απ' αυτές  είναι τόσο σημαντική όσο και οι ίδιες οι τεχνικές.</a:t>
            </a:r>
          </a:p>
        </p:txBody>
      </p:sp>
      <p:sp>
        <p:nvSpPr>
          <p:cNvPr id="10" name="TextBox 9">
            <a:extLst>
              <a:ext uri="{FF2B5EF4-FFF2-40B4-BE49-F238E27FC236}">
                <a16:creationId xmlns:a16="http://schemas.microsoft.com/office/drawing/2014/main" id="{DA0A38B1-2D5F-458E-80EC-4A211B120916}"/>
              </a:ext>
            </a:extLst>
          </p:cNvPr>
          <p:cNvSpPr txBox="1"/>
          <p:nvPr/>
        </p:nvSpPr>
        <p:spPr>
          <a:xfrm>
            <a:off x="2555032" y="5254167"/>
            <a:ext cx="7055427" cy="877356"/>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ctr">
              <a:lnSpc>
                <a:spcPct val="150000"/>
              </a:lnSpc>
            </a:pPr>
            <a:r>
              <a:rPr lang="el-GR" b="1" i="1" dirty="0">
                <a:solidFill>
                  <a:srgbClr val="FF0000"/>
                </a:solidFill>
                <a:effectLst>
                  <a:outerShdw blurRad="38100" dist="38100" dir="2700000" algn="tl">
                    <a:srgbClr val="000000">
                      <a:alpha val="43137"/>
                    </a:srgbClr>
                  </a:outerShdw>
                </a:effectLst>
              </a:rPr>
              <a:t>ότι οι άνθρωποι είναι υπεύθυνοι για τη δική τους συμπεριφορά και είναι ικανοί να ασκούν έλεγχο πάνω σ' αυτή</a:t>
            </a:r>
            <a:endParaRPr lang="el-GR" dirty="0"/>
          </a:p>
        </p:txBody>
      </p:sp>
    </p:spTree>
    <p:extLst>
      <p:ext uri="{BB962C8B-B14F-4D97-AF65-F5344CB8AC3E}">
        <p14:creationId xmlns:p14="http://schemas.microsoft.com/office/powerpoint/2010/main" val="2890244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a:extLst>
              <a:ext uri="{FF2B5EF4-FFF2-40B4-BE49-F238E27FC236}">
                <a16:creationId xmlns:a16="http://schemas.microsoft.com/office/drawing/2014/main" id="{F3E6CAA0-534D-4ABE-ADB8-00B2446488F4}"/>
              </a:ext>
            </a:extLst>
          </p:cNvPr>
          <p:cNvSpPr>
            <a:spLocks noGrp="1"/>
          </p:cNvSpPr>
          <p:nvPr>
            <p:ph type="ftr" sz="quarter" idx="11"/>
          </p:nvPr>
        </p:nvSpPr>
        <p:spPr/>
        <p:txBody>
          <a:bodyPr/>
          <a:lstStyle/>
          <a:p>
            <a:r>
              <a:rPr lang="el-GR"/>
              <a:t>Αγωγή της Υγείας - Γεώργιος Μαντζουράνης                                       Πανεπιστήμιο Πατρών Τμήμα Νοσηλευτικής 2023/24</a:t>
            </a:r>
          </a:p>
        </p:txBody>
      </p:sp>
      <p:sp>
        <p:nvSpPr>
          <p:cNvPr id="3" name="TextBox 2">
            <a:extLst>
              <a:ext uri="{FF2B5EF4-FFF2-40B4-BE49-F238E27FC236}">
                <a16:creationId xmlns:a16="http://schemas.microsoft.com/office/drawing/2014/main" id="{DED2D904-FF31-4A52-86D5-CA0D5279B9A6}"/>
              </a:ext>
            </a:extLst>
          </p:cNvPr>
          <p:cNvSpPr txBox="1"/>
          <p:nvPr/>
        </p:nvSpPr>
        <p:spPr>
          <a:xfrm>
            <a:off x="0" y="136525"/>
            <a:ext cx="12192000" cy="104676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lnSpc>
                <a:spcPct val="150000"/>
              </a:lnSpc>
            </a:pPr>
            <a:r>
              <a:rPr lang="el-GR" sz="2000" b="1" i="1" dirty="0">
                <a:solidFill>
                  <a:schemeClr val="tx2"/>
                </a:solidFill>
                <a:effectLst>
                  <a:outerShdw blurRad="38100" dist="38100" dir="2700000" algn="tl">
                    <a:srgbClr val="000000">
                      <a:alpha val="43137"/>
                    </a:srgbClr>
                  </a:outerShdw>
                </a:effectLst>
                <a:latin typeface="+mj-lt"/>
                <a:ea typeface="UB-Baskerville"/>
                <a:cs typeface="Times New Roman" panose="02020603050405020304" pitchFamily="18" charset="0"/>
              </a:rPr>
              <a:t>Βοηθώντας τα Άτομα να Υιοθετήσουν έναν Υγιεινότερο Τρόπο Ζωής</a:t>
            </a:r>
          </a:p>
          <a:p>
            <a:pPr algn="ctr">
              <a:lnSpc>
                <a:spcPct val="150000"/>
              </a:lnSpc>
            </a:pPr>
            <a:r>
              <a:rPr lang="el-GR" sz="2400" b="1" i="1" dirty="0">
                <a:solidFill>
                  <a:srgbClr val="FF0000"/>
                </a:solidFill>
                <a:effectLst>
                  <a:outerShdw blurRad="38100" dist="38100" dir="2700000" algn="tl">
                    <a:srgbClr val="000000">
                      <a:alpha val="43137"/>
                    </a:srgbClr>
                  </a:outerShdw>
                </a:effectLst>
                <a:latin typeface="+mj-lt"/>
                <a:ea typeface="UB-Baskerville"/>
                <a:cs typeface="Times New Roman" panose="02020603050405020304" pitchFamily="18" charset="0"/>
              </a:rPr>
              <a:t>Αντιμετωπίζοντας την Αντίσταση </a:t>
            </a:r>
          </a:p>
        </p:txBody>
      </p:sp>
      <p:sp>
        <p:nvSpPr>
          <p:cNvPr id="5" name="TextBox 4">
            <a:extLst>
              <a:ext uri="{FF2B5EF4-FFF2-40B4-BE49-F238E27FC236}">
                <a16:creationId xmlns:a16="http://schemas.microsoft.com/office/drawing/2014/main" id="{8695B42C-5350-48D1-9BEF-123FD5638D8F}"/>
              </a:ext>
            </a:extLst>
          </p:cNvPr>
          <p:cNvSpPr txBox="1"/>
          <p:nvPr/>
        </p:nvSpPr>
        <p:spPr>
          <a:xfrm>
            <a:off x="0" y="1828801"/>
            <a:ext cx="12192000" cy="4132093"/>
          </a:xfrm>
          <a:prstGeom prst="rect">
            <a:avLst/>
          </a:prstGeom>
          <a:noFill/>
        </p:spPr>
        <p:txBody>
          <a:bodyPr wrap="square">
            <a:spAutoFit/>
          </a:bodyPr>
          <a:lstStyle/>
          <a:p>
            <a:pPr algn="just">
              <a:lnSpc>
                <a:spcPct val="250000"/>
              </a:lnSpc>
            </a:pPr>
            <a:r>
              <a:rPr lang="el-GR" b="1" i="1" dirty="0"/>
              <a:t>Χρήσιμες στρατηγικές γι' αυτούς τους πελάτες σε ένα μετέπειτα στάδιο </a:t>
            </a:r>
          </a:p>
          <a:p>
            <a:pPr algn="just">
              <a:lnSpc>
                <a:spcPct val="250000"/>
              </a:lnSpc>
            </a:pPr>
            <a:r>
              <a:rPr lang="el-GR" b="1" i="1" dirty="0"/>
              <a:t>είναι:</a:t>
            </a:r>
          </a:p>
          <a:p>
            <a:pPr marL="285750" indent="-285750" algn="just">
              <a:lnSpc>
                <a:spcPct val="250000"/>
              </a:lnSpc>
              <a:buFont typeface="Arial" panose="020B0604020202020204" pitchFamily="34" charset="0"/>
              <a:buChar char="•"/>
            </a:pPr>
            <a:r>
              <a:rPr lang="el-GR" dirty="0"/>
              <a:t> η επανεκτίμηση της </a:t>
            </a:r>
            <a:r>
              <a:rPr lang="el-GR" dirty="0">
                <a:solidFill>
                  <a:srgbClr val="C00000"/>
                </a:solidFill>
                <a:effectLst>
                  <a:outerShdw blurRad="38100" dist="38100" dir="2700000" algn="tl">
                    <a:srgbClr val="000000">
                      <a:alpha val="43137"/>
                    </a:srgbClr>
                  </a:outerShdw>
                </a:effectLst>
              </a:rPr>
              <a:t>ετοιμότητας</a:t>
            </a:r>
            <a:r>
              <a:rPr lang="el-GR" dirty="0"/>
              <a:t> τους να αλλάξουν</a:t>
            </a:r>
          </a:p>
          <a:p>
            <a:pPr marL="285750" indent="-285750" algn="just">
              <a:lnSpc>
                <a:spcPct val="250000"/>
              </a:lnSpc>
              <a:buFont typeface="Arial" panose="020B0604020202020204" pitchFamily="34" charset="0"/>
              <a:buChar char="•"/>
            </a:pPr>
            <a:r>
              <a:rPr lang="el-GR" dirty="0"/>
              <a:t>της συνειδητοποίησης εκ μέρους τους του </a:t>
            </a:r>
            <a:r>
              <a:rPr lang="el-GR" dirty="0">
                <a:solidFill>
                  <a:srgbClr val="C00000"/>
                </a:solidFill>
                <a:effectLst>
                  <a:outerShdw blurRad="38100" dist="38100" dir="2700000" algn="tl">
                    <a:srgbClr val="000000">
                      <a:alpha val="43137"/>
                    </a:srgbClr>
                  </a:outerShdw>
                </a:effectLst>
              </a:rPr>
              <a:t>πόσο σημαντική </a:t>
            </a:r>
            <a:r>
              <a:rPr lang="el-GR" dirty="0"/>
              <a:t>είναι η αλλαγή συμπεριφοράς γι' αυτούς </a:t>
            </a:r>
          </a:p>
          <a:p>
            <a:pPr marL="285750" indent="-285750" algn="just">
              <a:lnSpc>
                <a:spcPct val="250000"/>
              </a:lnSpc>
              <a:buFont typeface="Arial" panose="020B0604020202020204" pitchFamily="34" charset="0"/>
              <a:buChar char="•"/>
            </a:pPr>
            <a:r>
              <a:rPr lang="el-GR" dirty="0"/>
              <a:t>και πόση </a:t>
            </a:r>
            <a:r>
              <a:rPr lang="el-GR" dirty="0">
                <a:solidFill>
                  <a:srgbClr val="C00000"/>
                </a:solidFill>
                <a:effectLst>
                  <a:outerShdw blurRad="38100" dist="38100" dir="2700000" algn="tl">
                    <a:srgbClr val="000000">
                      <a:alpha val="43137"/>
                    </a:srgbClr>
                  </a:outerShdw>
                </a:effectLst>
              </a:rPr>
              <a:t>εμπιστοσύνη νιώθουν στον εαυτό τους </a:t>
            </a:r>
            <a:r>
              <a:rPr lang="el-GR" dirty="0"/>
              <a:t>ώστε να θεωρούν ότι είναι </a:t>
            </a:r>
            <a:r>
              <a:rPr lang="el-GR" dirty="0">
                <a:solidFill>
                  <a:srgbClr val="C00000"/>
                </a:solidFill>
                <a:effectLst>
                  <a:outerShdw blurRad="38100" dist="38100" dir="2700000" algn="tl">
                    <a:srgbClr val="000000">
                      <a:alpha val="43137"/>
                    </a:srgbClr>
                  </a:outerShdw>
                </a:effectLst>
              </a:rPr>
              <a:t>ικανοί </a:t>
            </a:r>
            <a:r>
              <a:rPr lang="el-GR" dirty="0"/>
              <a:t>να κάνουν αυτή την αλλαγή.</a:t>
            </a:r>
          </a:p>
          <a:p>
            <a:pPr>
              <a:lnSpc>
                <a:spcPct val="250000"/>
              </a:lnSpc>
            </a:pPr>
            <a:endParaRPr lang="el-GR" dirty="0"/>
          </a:p>
        </p:txBody>
      </p:sp>
      <p:pic>
        <p:nvPicPr>
          <p:cNvPr id="3076" name="Picture 4" descr="Organizational Culture Change: Δεν θέλει κόπο, θέλει τρόπο! - hrpro.gr | HR  Professional">
            <a:extLst>
              <a:ext uri="{FF2B5EF4-FFF2-40B4-BE49-F238E27FC236}">
                <a16:creationId xmlns:a16="http://schemas.microsoft.com/office/drawing/2014/main" id="{7F04FC77-72A9-AEAB-E33C-7BEEC647D2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3400" y="1589603"/>
            <a:ext cx="3869635" cy="218106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5750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a:extLst>
              <a:ext uri="{FF2B5EF4-FFF2-40B4-BE49-F238E27FC236}">
                <a16:creationId xmlns:a16="http://schemas.microsoft.com/office/drawing/2014/main" id="{CB326466-5EF9-13BA-9BCB-932AEAA4BF1A}"/>
              </a:ext>
            </a:extLst>
          </p:cNvPr>
          <p:cNvSpPr>
            <a:spLocks noGrp="1"/>
          </p:cNvSpPr>
          <p:nvPr>
            <p:ph type="ftr" sz="quarter" idx="11"/>
          </p:nvPr>
        </p:nvSpPr>
        <p:spPr/>
        <p:txBody>
          <a:bodyPr/>
          <a:lstStyle/>
          <a:p>
            <a:r>
              <a:rPr lang="el-GR"/>
              <a:t>Αγωγή της Υγείας - Γεώργιος Μαντζουράνης                                       Πανεπιστήμιο Πατρών Τμήμα Νοσηλευτικής 2023/24</a:t>
            </a:r>
          </a:p>
        </p:txBody>
      </p:sp>
      <p:pic>
        <p:nvPicPr>
          <p:cNvPr id="4098" name="Picture 2" descr="Εξίσωση αλλαγής Beckhard &amp; Harris για να ξεπεραστεί η αντίσταση">
            <a:extLst>
              <a:ext uri="{FF2B5EF4-FFF2-40B4-BE49-F238E27FC236}">
                <a16:creationId xmlns:a16="http://schemas.microsoft.com/office/drawing/2014/main" id="{16C759D3-D90E-F2C2-3361-899857D52C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1850" y="1762124"/>
            <a:ext cx="9807697" cy="431785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55149A1-3924-77D1-9335-B7FF04C5F130}"/>
              </a:ext>
            </a:extLst>
          </p:cNvPr>
          <p:cNvSpPr txBox="1"/>
          <p:nvPr/>
        </p:nvSpPr>
        <p:spPr>
          <a:xfrm>
            <a:off x="0" y="136525"/>
            <a:ext cx="12192000" cy="104676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lnSpc>
                <a:spcPct val="150000"/>
              </a:lnSpc>
            </a:pPr>
            <a:r>
              <a:rPr lang="el-GR" sz="2000" b="1" i="1" dirty="0">
                <a:solidFill>
                  <a:schemeClr val="tx2"/>
                </a:solidFill>
                <a:effectLst>
                  <a:outerShdw blurRad="38100" dist="38100" dir="2700000" algn="tl">
                    <a:srgbClr val="000000">
                      <a:alpha val="43137"/>
                    </a:srgbClr>
                  </a:outerShdw>
                </a:effectLst>
                <a:latin typeface="+mj-lt"/>
                <a:ea typeface="UB-Baskerville"/>
                <a:cs typeface="Times New Roman" panose="02020603050405020304" pitchFamily="18" charset="0"/>
              </a:rPr>
              <a:t>Βοηθώντας τα Άτομα να Υιοθετήσουν έναν Υγιεινότερο Τρόπο Ζωής</a:t>
            </a:r>
          </a:p>
          <a:p>
            <a:pPr algn="ctr">
              <a:lnSpc>
                <a:spcPct val="150000"/>
              </a:lnSpc>
            </a:pPr>
            <a:r>
              <a:rPr lang="el-GR" sz="2400" b="1" i="1" dirty="0">
                <a:solidFill>
                  <a:srgbClr val="FF0000"/>
                </a:solidFill>
                <a:effectLst>
                  <a:outerShdw blurRad="38100" dist="38100" dir="2700000" algn="tl">
                    <a:srgbClr val="000000">
                      <a:alpha val="43137"/>
                    </a:srgbClr>
                  </a:outerShdw>
                </a:effectLst>
                <a:latin typeface="+mj-lt"/>
                <a:ea typeface="UB-Baskerville"/>
                <a:cs typeface="Times New Roman" panose="02020603050405020304" pitchFamily="18" charset="0"/>
              </a:rPr>
              <a:t>Αντιμετωπίζοντας την Αντίσταση </a:t>
            </a:r>
          </a:p>
        </p:txBody>
      </p:sp>
    </p:spTree>
    <p:extLst>
      <p:ext uri="{BB962C8B-B14F-4D97-AF65-F5344CB8AC3E}">
        <p14:creationId xmlns:p14="http://schemas.microsoft.com/office/powerpoint/2010/main" val="16373966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a:extLst>
              <a:ext uri="{FF2B5EF4-FFF2-40B4-BE49-F238E27FC236}">
                <a16:creationId xmlns:a16="http://schemas.microsoft.com/office/drawing/2014/main" id="{7214D958-7927-44CA-BC77-CA9433304365}"/>
              </a:ext>
            </a:extLst>
          </p:cNvPr>
          <p:cNvSpPr>
            <a:spLocks noGrp="1"/>
          </p:cNvSpPr>
          <p:nvPr>
            <p:ph type="ftr" sz="quarter" idx="11"/>
          </p:nvPr>
        </p:nvSpPr>
        <p:spPr/>
        <p:txBody>
          <a:bodyPr/>
          <a:lstStyle/>
          <a:p>
            <a:r>
              <a:rPr lang="el-GR"/>
              <a:t>Αγωγή της Υγείας - Γεώργιος Μαντζουράνης                                       Πανεπιστήμιο Πατρών Τμήμα Νοσηλευτικής 2023/24</a:t>
            </a:r>
          </a:p>
        </p:txBody>
      </p:sp>
      <p:sp>
        <p:nvSpPr>
          <p:cNvPr id="3" name="TextBox 2">
            <a:extLst>
              <a:ext uri="{FF2B5EF4-FFF2-40B4-BE49-F238E27FC236}">
                <a16:creationId xmlns:a16="http://schemas.microsoft.com/office/drawing/2014/main" id="{663A3202-9360-468E-AAE0-7E6E60737B6F}"/>
              </a:ext>
            </a:extLst>
          </p:cNvPr>
          <p:cNvSpPr txBox="1"/>
          <p:nvPr/>
        </p:nvSpPr>
        <p:spPr>
          <a:xfrm>
            <a:off x="0" y="136525"/>
            <a:ext cx="12192000" cy="104676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lnSpc>
                <a:spcPct val="150000"/>
              </a:lnSpc>
            </a:pPr>
            <a:r>
              <a:rPr lang="el-GR" sz="2000" b="1" i="1" dirty="0">
                <a:solidFill>
                  <a:schemeClr val="tx2"/>
                </a:solidFill>
                <a:effectLst>
                  <a:outerShdw blurRad="38100" dist="38100" dir="2700000" algn="tl">
                    <a:srgbClr val="000000">
                      <a:alpha val="43137"/>
                    </a:srgbClr>
                  </a:outerShdw>
                </a:effectLst>
                <a:latin typeface="+mj-lt"/>
                <a:ea typeface="UB-Baskerville"/>
                <a:cs typeface="Times New Roman" panose="02020603050405020304" pitchFamily="18" charset="0"/>
              </a:rPr>
              <a:t>Βοηθώντας τα Άτομα να Υιοθετήσουν έναν Υγιεινότερο Τρόπο Ζωής</a:t>
            </a:r>
          </a:p>
          <a:p>
            <a:pPr algn="ctr">
              <a:lnSpc>
                <a:spcPct val="150000"/>
              </a:lnSpc>
            </a:pPr>
            <a:r>
              <a:rPr lang="el-GR" sz="2400" b="1" i="1" dirty="0">
                <a:solidFill>
                  <a:srgbClr val="FF0000"/>
                </a:solidFill>
                <a:effectLst>
                  <a:outerShdw blurRad="38100" dist="38100" dir="2700000" algn="tl">
                    <a:srgbClr val="000000">
                      <a:alpha val="43137"/>
                    </a:srgbClr>
                  </a:outerShdw>
                </a:effectLst>
                <a:latin typeface="+mj-lt"/>
                <a:ea typeface="UB-Baskerville"/>
                <a:cs typeface="Times New Roman" panose="02020603050405020304" pitchFamily="18" charset="0"/>
              </a:rPr>
              <a:t>Στρατηγικές για την αλλαγή συμπεριφοράς</a:t>
            </a:r>
          </a:p>
        </p:txBody>
      </p:sp>
      <p:sp>
        <p:nvSpPr>
          <p:cNvPr id="5" name="TextBox 4">
            <a:extLst>
              <a:ext uri="{FF2B5EF4-FFF2-40B4-BE49-F238E27FC236}">
                <a16:creationId xmlns:a16="http://schemas.microsoft.com/office/drawing/2014/main" id="{D224EF9D-9195-44F1-8F6C-D62CBF837092}"/>
              </a:ext>
            </a:extLst>
          </p:cNvPr>
          <p:cNvSpPr txBox="1"/>
          <p:nvPr/>
        </p:nvSpPr>
        <p:spPr>
          <a:xfrm>
            <a:off x="0" y="1894523"/>
            <a:ext cx="7036904" cy="3338735"/>
          </a:xfrm>
          <a:prstGeom prst="rect">
            <a:avLst/>
          </a:prstGeom>
          <a:noFill/>
        </p:spPr>
        <p:txBody>
          <a:bodyPr wrap="square">
            <a:spAutoFit/>
          </a:bodyPr>
          <a:lstStyle/>
          <a:p>
            <a:pPr algn="just">
              <a:lnSpc>
                <a:spcPct val="200000"/>
              </a:lnSpc>
            </a:pPr>
            <a:r>
              <a:rPr lang="el-GR" dirty="0"/>
              <a:t>Επίσης, έχει αναπτυχθεί ποικιλία υλικού για να βοηθήσει τα άτομα στην αλλαγή διαφόρων συμπεριφορών, όπως:</a:t>
            </a:r>
          </a:p>
          <a:p>
            <a:pPr marL="285750" indent="-285750" algn="just">
              <a:lnSpc>
                <a:spcPct val="200000"/>
              </a:lnSpc>
              <a:buFont typeface="Arial" panose="020B0604020202020204" pitchFamily="34" charset="0"/>
              <a:buChar char="•"/>
            </a:pPr>
            <a:r>
              <a:rPr lang="el-GR" dirty="0"/>
              <a:t> να σταματήσουν το κάπνισμα, </a:t>
            </a:r>
          </a:p>
          <a:p>
            <a:pPr marL="285750" indent="-285750" algn="just">
              <a:lnSpc>
                <a:spcPct val="200000"/>
              </a:lnSpc>
              <a:buFont typeface="Arial" panose="020B0604020202020204" pitchFamily="34" charset="0"/>
              <a:buChar char="•"/>
            </a:pPr>
            <a:r>
              <a:rPr lang="el-GR" dirty="0"/>
              <a:t>να ελέγξουν το αλκοόλ, </a:t>
            </a:r>
          </a:p>
          <a:p>
            <a:pPr marL="285750" indent="-285750" algn="just">
              <a:lnSpc>
                <a:spcPct val="200000"/>
              </a:lnSpc>
              <a:buFont typeface="Arial" panose="020B0604020202020204" pitchFamily="34" charset="0"/>
              <a:buChar char="•"/>
            </a:pPr>
            <a:r>
              <a:rPr lang="el-GR" dirty="0"/>
              <a:t>να αλλάξουν διατροφικές συνήθειες</a:t>
            </a:r>
          </a:p>
          <a:p>
            <a:pPr marL="285750" indent="-285750" algn="just">
              <a:lnSpc>
                <a:spcPct val="200000"/>
              </a:lnSpc>
              <a:buFont typeface="Arial" panose="020B0604020202020204" pitchFamily="34" charset="0"/>
              <a:buChar char="•"/>
            </a:pPr>
            <a:r>
              <a:rPr lang="el-GR" dirty="0"/>
              <a:t> και να αρχίσουν να ασκούνται</a:t>
            </a:r>
          </a:p>
        </p:txBody>
      </p:sp>
      <p:pic>
        <p:nvPicPr>
          <p:cNvPr id="2050" name="Picture 2" descr="Επιτραπέζιο παιχνίδι Στρατηγική - σκάκι - ντάμα Υ5x41x25εκ.">
            <a:extLst>
              <a:ext uri="{FF2B5EF4-FFF2-40B4-BE49-F238E27FC236}">
                <a16:creationId xmlns:a16="http://schemas.microsoft.com/office/drawing/2014/main" id="{5509FEE6-BF7F-44F0-ABC7-403E63CCD9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6904" y="2011517"/>
            <a:ext cx="4210880" cy="4210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2381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a:extLst>
              <a:ext uri="{FF2B5EF4-FFF2-40B4-BE49-F238E27FC236}">
                <a16:creationId xmlns:a16="http://schemas.microsoft.com/office/drawing/2014/main" id="{E353B572-83A0-49DC-8299-33C925A58B34}"/>
              </a:ext>
            </a:extLst>
          </p:cNvPr>
          <p:cNvSpPr>
            <a:spLocks noGrp="1"/>
          </p:cNvSpPr>
          <p:nvPr>
            <p:ph type="ftr" sz="quarter" idx="11"/>
          </p:nvPr>
        </p:nvSpPr>
        <p:spPr/>
        <p:txBody>
          <a:bodyPr/>
          <a:lstStyle/>
          <a:p>
            <a:r>
              <a:rPr lang="el-GR"/>
              <a:t>Αγωγή της Υγείας - Γεώργιος Μαντζουράνης                                       Πανεπιστήμιο Πατρών Τμήμα Νοσηλευτικής 2023/24</a:t>
            </a:r>
          </a:p>
        </p:txBody>
      </p:sp>
      <p:sp>
        <p:nvSpPr>
          <p:cNvPr id="3" name="TextBox 2">
            <a:extLst>
              <a:ext uri="{FF2B5EF4-FFF2-40B4-BE49-F238E27FC236}">
                <a16:creationId xmlns:a16="http://schemas.microsoft.com/office/drawing/2014/main" id="{85DFB436-6340-47A1-AC83-A9A8A1452C11}"/>
              </a:ext>
            </a:extLst>
          </p:cNvPr>
          <p:cNvSpPr txBox="1"/>
          <p:nvPr/>
        </p:nvSpPr>
        <p:spPr>
          <a:xfrm>
            <a:off x="0" y="136525"/>
            <a:ext cx="12192000" cy="104676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lnSpc>
                <a:spcPct val="150000"/>
              </a:lnSpc>
            </a:pPr>
            <a:r>
              <a:rPr lang="el-GR" sz="2000" b="1" i="1" dirty="0">
                <a:solidFill>
                  <a:schemeClr val="tx2"/>
                </a:solidFill>
                <a:effectLst>
                  <a:outerShdw blurRad="38100" dist="38100" dir="2700000" algn="tl">
                    <a:srgbClr val="000000">
                      <a:alpha val="43137"/>
                    </a:srgbClr>
                  </a:outerShdw>
                </a:effectLst>
                <a:latin typeface="+mj-lt"/>
                <a:ea typeface="UB-Baskerville"/>
                <a:cs typeface="Times New Roman" panose="02020603050405020304" pitchFamily="18" charset="0"/>
              </a:rPr>
              <a:t>Βοηθώντας τα Άτομα να Υιοθετήσουν έναν Υγιεινότερο Τρόπο Ζωής</a:t>
            </a:r>
          </a:p>
          <a:p>
            <a:pPr algn="ctr">
              <a:lnSpc>
                <a:spcPct val="150000"/>
              </a:lnSpc>
            </a:pPr>
            <a:r>
              <a:rPr lang="el-GR" sz="2400" b="1" i="1" dirty="0">
                <a:solidFill>
                  <a:srgbClr val="FF0000"/>
                </a:solidFill>
                <a:effectLst>
                  <a:outerShdw blurRad="38100" dist="38100" dir="2700000" algn="tl">
                    <a:srgbClr val="000000">
                      <a:alpha val="43137"/>
                    </a:srgbClr>
                  </a:outerShdw>
                </a:effectLst>
                <a:latin typeface="+mj-lt"/>
                <a:ea typeface="UB-Baskerville"/>
                <a:cs typeface="Times New Roman" panose="02020603050405020304" pitchFamily="18" charset="0"/>
              </a:rPr>
              <a:t>Στρατηγικές για την αλλαγή συμπεριφοράς</a:t>
            </a:r>
          </a:p>
        </p:txBody>
      </p:sp>
      <p:sp>
        <p:nvSpPr>
          <p:cNvPr id="5" name="TextBox 4">
            <a:extLst>
              <a:ext uri="{FF2B5EF4-FFF2-40B4-BE49-F238E27FC236}">
                <a16:creationId xmlns:a16="http://schemas.microsoft.com/office/drawing/2014/main" id="{4247D9EE-2B0D-4E55-A550-76EFA6C9D0AD}"/>
              </a:ext>
            </a:extLst>
          </p:cNvPr>
          <p:cNvSpPr txBox="1"/>
          <p:nvPr/>
        </p:nvSpPr>
        <p:spPr>
          <a:xfrm>
            <a:off x="0" y="1937664"/>
            <a:ext cx="12192000" cy="2123851"/>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marL="285750" indent="-285750" algn="just">
              <a:lnSpc>
                <a:spcPct val="150000"/>
              </a:lnSpc>
              <a:buFont typeface="Wingdings" panose="05000000000000000000" pitchFamily="2" charset="2"/>
              <a:buChar char="Ø"/>
            </a:pPr>
            <a:r>
              <a:rPr lang="el-GR" dirty="0"/>
              <a:t>περιλαμβάνει την λεπτομερή και ακριβή καταγραφή, συχνά με τη μορφή ημερολογίου, της συμπεριφοράς που πρόκειται να αλλάξει. </a:t>
            </a:r>
          </a:p>
          <a:p>
            <a:pPr marL="285750" indent="-285750" algn="just">
              <a:lnSpc>
                <a:spcPct val="150000"/>
              </a:lnSpc>
              <a:buFont typeface="Wingdings" panose="05000000000000000000" pitchFamily="2" charset="2"/>
              <a:buChar char="Ø"/>
            </a:pPr>
            <a:r>
              <a:rPr lang="el-GR" dirty="0"/>
              <a:t>Ο στόχος της είναι να βοηθήσει τα άτομα να αναλύσουν τα πρότυπα της συμπεριφοράς τους και να έχουν πλήρη συνείδηση του τι κάνουν, που είναι ένα σημείο αφετηρίας για την απόκτηση ελέγχου. </a:t>
            </a:r>
          </a:p>
          <a:p>
            <a:pPr marL="285750" indent="-285750" algn="just">
              <a:lnSpc>
                <a:spcPct val="150000"/>
              </a:lnSpc>
              <a:buFont typeface="Wingdings" panose="05000000000000000000" pitchFamily="2" charset="2"/>
              <a:buChar char="Ø"/>
            </a:pPr>
            <a:r>
              <a:rPr lang="el-GR" dirty="0"/>
              <a:t>Δεύτερον, το “ημερολόγιο” παρέχει μια βάση με την οποία μπορεί να ελεγχθεί η πρόοδος.</a:t>
            </a:r>
          </a:p>
        </p:txBody>
      </p:sp>
      <p:sp>
        <p:nvSpPr>
          <p:cNvPr id="7" name="TextBox 6">
            <a:extLst>
              <a:ext uri="{FF2B5EF4-FFF2-40B4-BE49-F238E27FC236}">
                <a16:creationId xmlns:a16="http://schemas.microsoft.com/office/drawing/2014/main" id="{15B593AE-0122-49E7-98D5-C048C6109C20}"/>
              </a:ext>
            </a:extLst>
          </p:cNvPr>
          <p:cNvSpPr txBox="1"/>
          <p:nvPr/>
        </p:nvSpPr>
        <p:spPr>
          <a:xfrm>
            <a:off x="0" y="1397580"/>
            <a:ext cx="6161314" cy="400110"/>
          </a:xfrm>
          <a:prstGeom prst="rect">
            <a:avLst/>
          </a:prstGeom>
          <a:noFill/>
        </p:spPr>
        <p:txBody>
          <a:bodyPr wrap="square">
            <a:spAutoFit/>
          </a:bodyPr>
          <a:lstStyle/>
          <a:p>
            <a:r>
              <a:rPr lang="el-GR" sz="2000" b="1" i="1" dirty="0">
                <a:solidFill>
                  <a:srgbClr val="0070C0"/>
                </a:solidFill>
              </a:rPr>
              <a:t>1. Η αυτοπαρακολούθηση </a:t>
            </a:r>
          </a:p>
        </p:txBody>
      </p:sp>
      <p:sp>
        <p:nvSpPr>
          <p:cNvPr id="9" name="TextBox 8">
            <a:extLst>
              <a:ext uri="{FF2B5EF4-FFF2-40B4-BE49-F238E27FC236}">
                <a16:creationId xmlns:a16="http://schemas.microsoft.com/office/drawing/2014/main" id="{A250D5E9-04C8-4C61-B60C-A3743A1DE09C}"/>
              </a:ext>
            </a:extLst>
          </p:cNvPr>
          <p:cNvSpPr txBox="1"/>
          <p:nvPr/>
        </p:nvSpPr>
        <p:spPr>
          <a:xfrm>
            <a:off x="0" y="4201887"/>
            <a:ext cx="8892209" cy="2542363"/>
          </a:xfrm>
          <a:prstGeom prst="rect">
            <a:avLst/>
          </a:prstGeom>
          <a:noFill/>
        </p:spPr>
        <p:txBody>
          <a:bodyPr wrap="square">
            <a:spAutoFit/>
          </a:bodyPr>
          <a:lstStyle/>
          <a:p>
            <a:pPr algn="just">
              <a:lnSpc>
                <a:spcPct val="150000"/>
              </a:lnSpc>
            </a:pPr>
            <a:r>
              <a:rPr lang="el-GR" dirty="0"/>
              <a:t>Η αυτοπαρατήρηση περιλαμβάνει ερωτήσεις όπως:</a:t>
            </a:r>
          </a:p>
          <a:p>
            <a:pPr marL="285750" indent="-285750" algn="just">
              <a:lnSpc>
                <a:spcPct val="150000"/>
              </a:lnSpc>
              <a:buFont typeface="Wingdings" panose="05000000000000000000" pitchFamily="2" charset="2"/>
              <a:buChar char="§"/>
            </a:pPr>
            <a:r>
              <a:rPr lang="el-GR" dirty="0"/>
              <a:t>Πόσο συχνά συμβαίνει το πρόβλημα;</a:t>
            </a:r>
          </a:p>
          <a:p>
            <a:pPr marL="285750" indent="-285750" algn="just">
              <a:lnSpc>
                <a:spcPct val="150000"/>
              </a:lnSpc>
              <a:buFont typeface="Wingdings" panose="05000000000000000000" pitchFamily="2" charset="2"/>
              <a:buChar char="§"/>
            </a:pPr>
            <a:r>
              <a:rPr lang="el-GR" dirty="0"/>
              <a:t>Όταν εμφανίζεται το πρόβλημα, τι άλλο συμβαίνει και εξωτερικά (στο περιβάλλον) και εσωτερικά (στις σκέψεις και στα συναισθήματα);</a:t>
            </a:r>
          </a:p>
          <a:p>
            <a:pPr marL="285750" indent="-285750" algn="just">
              <a:lnSpc>
                <a:spcPct val="150000"/>
              </a:lnSpc>
              <a:buFont typeface="Wingdings" panose="05000000000000000000" pitchFamily="2" charset="2"/>
              <a:buChar char="§"/>
            </a:pPr>
            <a:r>
              <a:rPr lang="el-GR" dirty="0"/>
              <a:t>Τι γεγονός οδηγεί στο πρόβλημα;</a:t>
            </a:r>
          </a:p>
          <a:p>
            <a:pPr marL="285750" indent="-285750" algn="just">
              <a:lnSpc>
                <a:spcPct val="150000"/>
              </a:lnSpc>
              <a:buFont typeface="Wingdings" panose="05000000000000000000" pitchFamily="2" charset="2"/>
              <a:buChar char="§"/>
            </a:pPr>
            <a:r>
              <a:rPr lang="el-GR" dirty="0"/>
              <a:t>Τι συμβαίνει μετά: οι συνέπειες;</a:t>
            </a:r>
          </a:p>
        </p:txBody>
      </p:sp>
      <p:sp>
        <p:nvSpPr>
          <p:cNvPr id="10" name="TextBox 9">
            <a:extLst>
              <a:ext uri="{FF2B5EF4-FFF2-40B4-BE49-F238E27FC236}">
                <a16:creationId xmlns:a16="http://schemas.microsoft.com/office/drawing/2014/main" id="{B076E2D3-A5A0-4EBE-8C1D-FC55F25AD29F}"/>
              </a:ext>
            </a:extLst>
          </p:cNvPr>
          <p:cNvSpPr txBox="1"/>
          <p:nvPr/>
        </p:nvSpPr>
        <p:spPr>
          <a:xfrm>
            <a:off x="4902796" y="1180859"/>
            <a:ext cx="2517036" cy="400110"/>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r>
              <a:rPr lang="el-GR" sz="2000" b="1" i="1" dirty="0">
                <a:solidFill>
                  <a:srgbClr val="FF0000"/>
                </a:solidFill>
              </a:rPr>
              <a:t>Χρήσιμες Τεχνικές </a:t>
            </a:r>
          </a:p>
        </p:txBody>
      </p:sp>
      <p:pic>
        <p:nvPicPr>
          <p:cNvPr id="3074" name="Picture 2" descr="Feedback and Self Monitoring - YouTube">
            <a:extLst>
              <a:ext uri="{FF2B5EF4-FFF2-40B4-BE49-F238E27FC236}">
                <a16:creationId xmlns:a16="http://schemas.microsoft.com/office/drawing/2014/main" id="{3271B02F-EE95-47F1-8B3B-4F8DF686A3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92209" y="4094174"/>
            <a:ext cx="3173896" cy="238042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E5449E5-C6F2-4ADD-AD4A-FF55730A1749}"/>
              </a:ext>
            </a:extLst>
          </p:cNvPr>
          <p:cNvSpPr txBox="1"/>
          <p:nvPr/>
        </p:nvSpPr>
        <p:spPr>
          <a:xfrm>
            <a:off x="6594764" y="4418210"/>
            <a:ext cx="1361270" cy="369332"/>
          </a:xfrm>
          <a:prstGeom prst="rect">
            <a:avLst/>
          </a:prstGeom>
        </p:spPr>
        <p:style>
          <a:lnRef idx="3">
            <a:schemeClr val="lt1"/>
          </a:lnRef>
          <a:fillRef idx="1">
            <a:schemeClr val="dk1"/>
          </a:fillRef>
          <a:effectRef idx="1">
            <a:schemeClr val="dk1"/>
          </a:effectRef>
          <a:fontRef idx="minor">
            <a:schemeClr val="lt1"/>
          </a:fontRef>
        </p:style>
        <p:txBody>
          <a:bodyPr wrap="none" rtlCol="0">
            <a:spAutoFit/>
          </a:bodyPr>
          <a:lstStyle/>
          <a:p>
            <a:r>
              <a:rPr lang="el-GR" dirty="0">
                <a:solidFill>
                  <a:srgbClr val="FFFF00"/>
                </a:solidFill>
              </a:rPr>
              <a:t>Πχ Αλκοόλ</a:t>
            </a:r>
          </a:p>
        </p:txBody>
      </p:sp>
    </p:spTree>
    <p:extLst>
      <p:ext uri="{BB962C8B-B14F-4D97-AF65-F5344CB8AC3E}">
        <p14:creationId xmlns:p14="http://schemas.microsoft.com/office/powerpoint/2010/main" val="172475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a:extLst>
              <a:ext uri="{FF2B5EF4-FFF2-40B4-BE49-F238E27FC236}">
                <a16:creationId xmlns:a16="http://schemas.microsoft.com/office/drawing/2014/main" id="{C4437DDC-E5BB-45B6-918E-3A76C93E96A4}"/>
              </a:ext>
            </a:extLst>
          </p:cNvPr>
          <p:cNvSpPr>
            <a:spLocks noGrp="1"/>
          </p:cNvSpPr>
          <p:nvPr>
            <p:ph type="ftr" sz="quarter" idx="11"/>
          </p:nvPr>
        </p:nvSpPr>
        <p:spPr/>
        <p:txBody>
          <a:bodyPr/>
          <a:lstStyle/>
          <a:p>
            <a:r>
              <a:rPr lang="el-GR"/>
              <a:t>Αγωγή της Υγείας - Γεώργιος Μαντζουράνης                                       Πανεπιστήμιο Πατρών Τμήμα Νοσηλευτικής 2023/24</a:t>
            </a:r>
          </a:p>
        </p:txBody>
      </p:sp>
      <p:sp>
        <p:nvSpPr>
          <p:cNvPr id="3" name="TextBox 2">
            <a:extLst>
              <a:ext uri="{FF2B5EF4-FFF2-40B4-BE49-F238E27FC236}">
                <a16:creationId xmlns:a16="http://schemas.microsoft.com/office/drawing/2014/main" id="{6B82423F-7ABC-4178-8557-D752EEE9261A}"/>
              </a:ext>
            </a:extLst>
          </p:cNvPr>
          <p:cNvSpPr txBox="1"/>
          <p:nvPr/>
        </p:nvSpPr>
        <p:spPr>
          <a:xfrm>
            <a:off x="0" y="136525"/>
            <a:ext cx="12192000" cy="104676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lnSpc>
                <a:spcPct val="150000"/>
              </a:lnSpc>
            </a:pPr>
            <a:r>
              <a:rPr lang="el-GR" sz="2000" b="1" i="1" dirty="0">
                <a:solidFill>
                  <a:schemeClr val="tx2"/>
                </a:solidFill>
                <a:effectLst>
                  <a:outerShdw blurRad="38100" dist="38100" dir="2700000" algn="tl">
                    <a:srgbClr val="000000">
                      <a:alpha val="43137"/>
                    </a:srgbClr>
                  </a:outerShdw>
                </a:effectLst>
                <a:latin typeface="+mj-lt"/>
                <a:ea typeface="UB-Baskerville"/>
                <a:cs typeface="Times New Roman" panose="02020603050405020304" pitchFamily="18" charset="0"/>
              </a:rPr>
              <a:t>Βοηθώντας τα Άτομα να Υιοθετήσουν έναν Υγιεινότερο Τρόπο Ζωής</a:t>
            </a:r>
          </a:p>
          <a:p>
            <a:pPr algn="ctr">
              <a:lnSpc>
                <a:spcPct val="150000"/>
              </a:lnSpc>
            </a:pPr>
            <a:r>
              <a:rPr lang="el-GR" sz="2400" b="1" i="1" dirty="0">
                <a:solidFill>
                  <a:srgbClr val="FF0000"/>
                </a:solidFill>
                <a:effectLst>
                  <a:outerShdw blurRad="38100" dist="38100" dir="2700000" algn="tl">
                    <a:srgbClr val="000000">
                      <a:alpha val="43137"/>
                    </a:srgbClr>
                  </a:outerShdw>
                </a:effectLst>
                <a:latin typeface="+mj-lt"/>
                <a:ea typeface="UB-Baskerville"/>
                <a:cs typeface="Times New Roman" panose="02020603050405020304" pitchFamily="18" charset="0"/>
              </a:rPr>
              <a:t>Στρατηγικές για την αλλαγή συμπεριφοράς</a:t>
            </a:r>
          </a:p>
        </p:txBody>
      </p:sp>
      <p:pic>
        <p:nvPicPr>
          <p:cNvPr id="5" name="Εικόνα 4">
            <a:extLst>
              <a:ext uri="{FF2B5EF4-FFF2-40B4-BE49-F238E27FC236}">
                <a16:creationId xmlns:a16="http://schemas.microsoft.com/office/drawing/2014/main" id="{19D4523C-D677-47D9-8258-F7ACE3CB34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3825" y="1292141"/>
            <a:ext cx="6784510" cy="4984750"/>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04BEFE80-0EC2-49B7-BA3F-AFFD98FBFAD7}"/>
              </a:ext>
            </a:extLst>
          </p:cNvPr>
          <p:cNvSpPr txBox="1"/>
          <p:nvPr/>
        </p:nvSpPr>
        <p:spPr>
          <a:xfrm>
            <a:off x="0" y="3028890"/>
            <a:ext cx="6161314" cy="400110"/>
          </a:xfrm>
          <a:prstGeom prst="rect">
            <a:avLst/>
          </a:prstGeom>
          <a:noFill/>
        </p:spPr>
        <p:txBody>
          <a:bodyPr wrap="square">
            <a:spAutoFit/>
          </a:bodyPr>
          <a:lstStyle/>
          <a:p>
            <a:r>
              <a:rPr lang="el-GR" sz="2000" b="1" i="1" dirty="0">
                <a:solidFill>
                  <a:srgbClr val="0070C0"/>
                </a:solidFill>
              </a:rPr>
              <a:t>Η αυτοπαρακολούθηση </a:t>
            </a:r>
          </a:p>
        </p:txBody>
      </p:sp>
      <p:sp>
        <p:nvSpPr>
          <p:cNvPr id="7" name="TextBox 6">
            <a:extLst>
              <a:ext uri="{FF2B5EF4-FFF2-40B4-BE49-F238E27FC236}">
                <a16:creationId xmlns:a16="http://schemas.microsoft.com/office/drawing/2014/main" id="{92ED4D4B-88C3-418E-99F6-F2418230F1CD}"/>
              </a:ext>
            </a:extLst>
          </p:cNvPr>
          <p:cNvSpPr txBox="1"/>
          <p:nvPr/>
        </p:nvSpPr>
        <p:spPr>
          <a:xfrm>
            <a:off x="4902796" y="1180859"/>
            <a:ext cx="2517036" cy="400110"/>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r>
              <a:rPr lang="el-GR" sz="2000" b="1" i="1" dirty="0">
                <a:solidFill>
                  <a:srgbClr val="FF0000"/>
                </a:solidFill>
              </a:rPr>
              <a:t>Χρήσιμες Τεχνικές </a:t>
            </a:r>
          </a:p>
        </p:txBody>
      </p:sp>
      <p:pic>
        <p:nvPicPr>
          <p:cNvPr id="4098" name="Picture 2" descr="Are You Good at Self-Monitoring?. What is self-monitoring? How to utilize…  | by Huiru Chang | Growing-Though-Yourself self-monitor | Medium">
            <a:extLst>
              <a:ext uri="{FF2B5EF4-FFF2-40B4-BE49-F238E27FC236}">
                <a16:creationId xmlns:a16="http://schemas.microsoft.com/office/drawing/2014/main" id="{1CFF8004-24A5-4554-8EC8-B43EEC0435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80" y="3351691"/>
            <a:ext cx="3009724" cy="1681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34841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a:extLst>
              <a:ext uri="{FF2B5EF4-FFF2-40B4-BE49-F238E27FC236}">
                <a16:creationId xmlns:a16="http://schemas.microsoft.com/office/drawing/2014/main" id="{E353B572-83A0-49DC-8299-33C925A58B34}"/>
              </a:ext>
            </a:extLst>
          </p:cNvPr>
          <p:cNvSpPr>
            <a:spLocks noGrp="1"/>
          </p:cNvSpPr>
          <p:nvPr>
            <p:ph type="ftr" sz="quarter" idx="11"/>
          </p:nvPr>
        </p:nvSpPr>
        <p:spPr/>
        <p:txBody>
          <a:bodyPr/>
          <a:lstStyle/>
          <a:p>
            <a:r>
              <a:rPr lang="el-GR"/>
              <a:t>Αγωγή της Υγείας - Γεώργιος Μαντζουράνης                                       Πανεπιστήμιο Πατρών Τμήμα Νοσηλευτικής 2023/24</a:t>
            </a:r>
          </a:p>
        </p:txBody>
      </p:sp>
      <p:sp>
        <p:nvSpPr>
          <p:cNvPr id="3" name="TextBox 2">
            <a:extLst>
              <a:ext uri="{FF2B5EF4-FFF2-40B4-BE49-F238E27FC236}">
                <a16:creationId xmlns:a16="http://schemas.microsoft.com/office/drawing/2014/main" id="{85DFB436-6340-47A1-AC83-A9A8A1452C11}"/>
              </a:ext>
            </a:extLst>
          </p:cNvPr>
          <p:cNvSpPr txBox="1"/>
          <p:nvPr/>
        </p:nvSpPr>
        <p:spPr>
          <a:xfrm>
            <a:off x="0" y="136525"/>
            <a:ext cx="12192000" cy="104676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lnSpc>
                <a:spcPct val="150000"/>
              </a:lnSpc>
            </a:pPr>
            <a:r>
              <a:rPr lang="el-GR" sz="2000" b="1" i="1" dirty="0">
                <a:solidFill>
                  <a:schemeClr val="tx2"/>
                </a:solidFill>
                <a:effectLst>
                  <a:outerShdw blurRad="38100" dist="38100" dir="2700000" algn="tl">
                    <a:srgbClr val="000000">
                      <a:alpha val="43137"/>
                    </a:srgbClr>
                  </a:outerShdw>
                </a:effectLst>
                <a:latin typeface="+mj-lt"/>
                <a:ea typeface="UB-Baskerville"/>
                <a:cs typeface="Times New Roman" panose="02020603050405020304" pitchFamily="18" charset="0"/>
              </a:rPr>
              <a:t>Βοηθώντας τα Άτομα να Υιοθετήσουν έναν Υγιεινότερο Τρόπο Ζωής</a:t>
            </a:r>
          </a:p>
          <a:p>
            <a:pPr algn="ctr">
              <a:lnSpc>
                <a:spcPct val="150000"/>
              </a:lnSpc>
            </a:pPr>
            <a:r>
              <a:rPr lang="el-GR" sz="2400" b="1" i="1" dirty="0">
                <a:solidFill>
                  <a:srgbClr val="FF0000"/>
                </a:solidFill>
                <a:effectLst>
                  <a:outerShdw blurRad="38100" dist="38100" dir="2700000" algn="tl">
                    <a:srgbClr val="000000">
                      <a:alpha val="43137"/>
                    </a:srgbClr>
                  </a:outerShdw>
                </a:effectLst>
                <a:latin typeface="+mj-lt"/>
                <a:ea typeface="UB-Baskerville"/>
                <a:cs typeface="Times New Roman" panose="02020603050405020304" pitchFamily="18" charset="0"/>
              </a:rPr>
              <a:t>Στρατηγικές για την αλλαγή συμπεριφοράς</a:t>
            </a:r>
          </a:p>
        </p:txBody>
      </p:sp>
      <p:sp>
        <p:nvSpPr>
          <p:cNvPr id="5" name="TextBox 4">
            <a:extLst>
              <a:ext uri="{FF2B5EF4-FFF2-40B4-BE49-F238E27FC236}">
                <a16:creationId xmlns:a16="http://schemas.microsoft.com/office/drawing/2014/main" id="{4247D9EE-2B0D-4E55-A550-76EFA6C9D0AD}"/>
              </a:ext>
            </a:extLst>
          </p:cNvPr>
          <p:cNvSpPr txBox="1"/>
          <p:nvPr/>
        </p:nvSpPr>
        <p:spPr>
          <a:xfrm>
            <a:off x="0" y="2708141"/>
            <a:ext cx="8507896" cy="2781724"/>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marL="285750" indent="-285750" algn="just">
              <a:lnSpc>
                <a:spcPct val="200000"/>
              </a:lnSpc>
              <a:buFont typeface="Wingdings" panose="05000000000000000000" pitchFamily="2" charset="2"/>
              <a:buChar char="Ø"/>
            </a:pPr>
            <a:r>
              <a:rPr lang="el-GR" dirty="0"/>
              <a:t>Ο στόχος της είναι να βοηθήσει τα άτομα να </a:t>
            </a:r>
            <a:r>
              <a:rPr lang="el-GR" b="1" dirty="0"/>
              <a:t>αναλύσουν τα πρότυπα της συμπεριφοράς τους</a:t>
            </a:r>
            <a:r>
              <a:rPr lang="el-GR" dirty="0"/>
              <a:t> και να έχουν </a:t>
            </a:r>
            <a:r>
              <a:rPr lang="el-GR" b="1" dirty="0"/>
              <a:t>πλήρη συνείδηση του τι κάνουν</a:t>
            </a:r>
            <a:r>
              <a:rPr lang="el-GR" dirty="0"/>
              <a:t>, που είναι ένα σημείο αφετηρίας για την απόκτηση ελέγχου. </a:t>
            </a:r>
          </a:p>
          <a:p>
            <a:pPr marL="285750" indent="-285750" algn="just">
              <a:lnSpc>
                <a:spcPct val="200000"/>
              </a:lnSpc>
              <a:buFont typeface="Wingdings" panose="05000000000000000000" pitchFamily="2" charset="2"/>
              <a:buChar char="Ø"/>
            </a:pPr>
            <a:r>
              <a:rPr lang="el-GR" dirty="0"/>
              <a:t>Δεύτερον, το “ημερολόγιο” παρέχει </a:t>
            </a:r>
            <a:r>
              <a:rPr lang="el-GR" b="1" dirty="0"/>
              <a:t>μια βάση με την οποία μπορεί να ελεγχθεί η πρόοδος.</a:t>
            </a:r>
          </a:p>
        </p:txBody>
      </p:sp>
      <p:sp>
        <p:nvSpPr>
          <p:cNvPr id="7" name="TextBox 6">
            <a:extLst>
              <a:ext uri="{FF2B5EF4-FFF2-40B4-BE49-F238E27FC236}">
                <a16:creationId xmlns:a16="http://schemas.microsoft.com/office/drawing/2014/main" id="{15B593AE-0122-49E7-98D5-C048C6109C20}"/>
              </a:ext>
            </a:extLst>
          </p:cNvPr>
          <p:cNvSpPr txBox="1"/>
          <p:nvPr/>
        </p:nvSpPr>
        <p:spPr>
          <a:xfrm>
            <a:off x="0" y="1737609"/>
            <a:ext cx="6161314" cy="400110"/>
          </a:xfrm>
          <a:prstGeom prst="rect">
            <a:avLst/>
          </a:prstGeom>
          <a:noFill/>
        </p:spPr>
        <p:txBody>
          <a:bodyPr wrap="square">
            <a:spAutoFit/>
          </a:bodyPr>
          <a:lstStyle/>
          <a:p>
            <a:r>
              <a:rPr lang="el-GR" sz="2000" b="1" i="1" dirty="0">
                <a:solidFill>
                  <a:srgbClr val="0070C0"/>
                </a:solidFill>
              </a:rPr>
              <a:t>1. Η αυτοπαρακολούθηση </a:t>
            </a:r>
          </a:p>
        </p:txBody>
      </p:sp>
      <p:sp>
        <p:nvSpPr>
          <p:cNvPr id="10" name="TextBox 9">
            <a:extLst>
              <a:ext uri="{FF2B5EF4-FFF2-40B4-BE49-F238E27FC236}">
                <a16:creationId xmlns:a16="http://schemas.microsoft.com/office/drawing/2014/main" id="{B076E2D3-A5A0-4EBE-8C1D-FC55F25AD29F}"/>
              </a:ext>
            </a:extLst>
          </p:cNvPr>
          <p:cNvSpPr txBox="1"/>
          <p:nvPr/>
        </p:nvSpPr>
        <p:spPr>
          <a:xfrm>
            <a:off x="4902796" y="1180859"/>
            <a:ext cx="2517036" cy="400110"/>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r>
              <a:rPr lang="el-GR" sz="2000" b="1" i="1" dirty="0">
                <a:solidFill>
                  <a:srgbClr val="FF0000"/>
                </a:solidFill>
              </a:rPr>
              <a:t>Χρήσιμες Τεχνικές </a:t>
            </a:r>
          </a:p>
        </p:txBody>
      </p:sp>
      <p:pic>
        <p:nvPicPr>
          <p:cNvPr id="3074" name="Picture 2" descr="Feedback and Self Monitoring - YouTube">
            <a:extLst>
              <a:ext uri="{FF2B5EF4-FFF2-40B4-BE49-F238E27FC236}">
                <a16:creationId xmlns:a16="http://schemas.microsoft.com/office/drawing/2014/main" id="{3271B02F-EE95-47F1-8B3B-4F8DF686A3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92209" y="4094174"/>
            <a:ext cx="3173896" cy="23804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54403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a:extLst>
              <a:ext uri="{FF2B5EF4-FFF2-40B4-BE49-F238E27FC236}">
                <a16:creationId xmlns:a16="http://schemas.microsoft.com/office/drawing/2014/main" id="{3D182391-A02C-4EE0-AD0D-D6EE81488A10}"/>
              </a:ext>
            </a:extLst>
          </p:cNvPr>
          <p:cNvSpPr>
            <a:spLocks noGrp="1"/>
          </p:cNvSpPr>
          <p:nvPr>
            <p:ph type="ftr" sz="quarter" idx="11"/>
          </p:nvPr>
        </p:nvSpPr>
        <p:spPr/>
        <p:txBody>
          <a:bodyPr/>
          <a:lstStyle/>
          <a:p>
            <a:r>
              <a:rPr lang="el-GR"/>
              <a:t>Αγωγή της Υγείας - Γεώργιος Μαντζουράνης                                       Πανεπιστήμιο Πατρών Τμήμα Νοσηλευτικής 2023/24</a:t>
            </a:r>
          </a:p>
        </p:txBody>
      </p:sp>
      <p:sp>
        <p:nvSpPr>
          <p:cNvPr id="3" name="TextBox 2">
            <a:extLst>
              <a:ext uri="{FF2B5EF4-FFF2-40B4-BE49-F238E27FC236}">
                <a16:creationId xmlns:a16="http://schemas.microsoft.com/office/drawing/2014/main" id="{27142FD9-3777-4218-BD4C-2FFA3414694E}"/>
              </a:ext>
            </a:extLst>
          </p:cNvPr>
          <p:cNvSpPr txBox="1"/>
          <p:nvPr/>
        </p:nvSpPr>
        <p:spPr>
          <a:xfrm>
            <a:off x="0" y="136525"/>
            <a:ext cx="12192000" cy="104676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lnSpc>
                <a:spcPct val="150000"/>
              </a:lnSpc>
            </a:pPr>
            <a:r>
              <a:rPr lang="el-GR" sz="2000" b="1" i="1" dirty="0">
                <a:solidFill>
                  <a:schemeClr val="tx2"/>
                </a:solidFill>
                <a:effectLst>
                  <a:outerShdw blurRad="38100" dist="38100" dir="2700000" algn="tl">
                    <a:srgbClr val="000000">
                      <a:alpha val="43137"/>
                    </a:srgbClr>
                  </a:outerShdw>
                </a:effectLst>
                <a:latin typeface="+mj-lt"/>
                <a:ea typeface="UB-Baskerville"/>
                <a:cs typeface="Times New Roman" panose="02020603050405020304" pitchFamily="18" charset="0"/>
              </a:rPr>
              <a:t>Βοηθώντας τα Άτομα να Υιοθετήσουν έναν Υγιεινότερο Τρόπο Ζωής</a:t>
            </a:r>
          </a:p>
          <a:p>
            <a:pPr algn="ctr">
              <a:lnSpc>
                <a:spcPct val="150000"/>
              </a:lnSpc>
            </a:pPr>
            <a:r>
              <a:rPr lang="el-GR" sz="2400" b="1" i="1" dirty="0">
                <a:solidFill>
                  <a:srgbClr val="FF0000"/>
                </a:solidFill>
                <a:effectLst>
                  <a:outerShdw blurRad="38100" dist="38100" dir="2700000" algn="tl">
                    <a:srgbClr val="000000">
                      <a:alpha val="43137"/>
                    </a:srgbClr>
                  </a:outerShdw>
                </a:effectLst>
                <a:latin typeface="+mj-lt"/>
                <a:ea typeface="UB-Baskerville"/>
                <a:cs typeface="Times New Roman" panose="02020603050405020304" pitchFamily="18" charset="0"/>
              </a:rPr>
              <a:t>Στρατηγικές για την αλλαγή συμπεριφοράς</a:t>
            </a:r>
          </a:p>
        </p:txBody>
      </p:sp>
      <p:sp>
        <p:nvSpPr>
          <p:cNvPr id="5" name="TextBox 4">
            <a:extLst>
              <a:ext uri="{FF2B5EF4-FFF2-40B4-BE49-F238E27FC236}">
                <a16:creationId xmlns:a16="http://schemas.microsoft.com/office/drawing/2014/main" id="{467CEA6A-BCB8-4707-8FC1-A15BB117AD30}"/>
              </a:ext>
            </a:extLst>
          </p:cNvPr>
          <p:cNvSpPr txBox="1"/>
          <p:nvPr/>
        </p:nvSpPr>
        <p:spPr>
          <a:xfrm>
            <a:off x="4479234" y="1889402"/>
            <a:ext cx="7606747" cy="3335721"/>
          </a:xfrm>
          <a:prstGeom prst="rect">
            <a:avLst/>
          </a:prstGeom>
          <a:noFill/>
        </p:spPr>
        <p:txBody>
          <a:bodyPr wrap="square">
            <a:spAutoFit/>
          </a:bodyPr>
          <a:lstStyle/>
          <a:p>
            <a:pPr algn="just">
              <a:lnSpc>
                <a:spcPct val="200000"/>
              </a:lnSpc>
            </a:pPr>
            <a:r>
              <a:rPr lang="el-GR" dirty="0"/>
              <a:t>Το κόστος της αλλαγής συμπεριφοράς μπορεί να είναι:</a:t>
            </a:r>
          </a:p>
          <a:p>
            <a:pPr marL="285750" indent="-285750" algn="just">
              <a:lnSpc>
                <a:spcPct val="200000"/>
              </a:lnSpc>
              <a:buFont typeface="Wingdings" panose="05000000000000000000" pitchFamily="2" charset="2"/>
              <a:buChar char="§"/>
            </a:pPr>
            <a:r>
              <a:rPr lang="el-GR" dirty="0"/>
              <a:t>μεγάλο, γιατί συμπεριλαμβάνει τη στέρηση (π.χ. του τσιγάρου ή άλλων απολαύσεων όπως το φαγητό και το ποτό) </a:t>
            </a:r>
          </a:p>
          <a:p>
            <a:pPr marL="285750" indent="-285750" algn="just">
              <a:lnSpc>
                <a:spcPct val="200000"/>
              </a:lnSpc>
              <a:buFont typeface="Wingdings" panose="05000000000000000000" pitchFamily="2" charset="2"/>
              <a:buChar char="§"/>
            </a:pPr>
            <a:r>
              <a:rPr lang="el-GR" dirty="0"/>
              <a:t>ή μπορεί να είναι υψηλό το τίμημα που πρέπει να πληρώσει κάποιος σε χρόνο, προσπάθεια και ίσως χρήματα. </a:t>
            </a:r>
          </a:p>
          <a:p>
            <a:pPr marL="285750" indent="-285750" algn="just">
              <a:lnSpc>
                <a:spcPct val="200000"/>
              </a:lnSpc>
              <a:buFont typeface="Wingdings" panose="05000000000000000000" pitchFamily="2" charset="2"/>
              <a:buChar char="§"/>
            </a:pPr>
            <a:endParaRPr lang="el-GR" dirty="0"/>
          </a:p>
        </p:txBody>
      </p:sp>
      <p:sp>
        <p:nvSpPr>
          <p:cNvPr id="7" name="TextBox 6">
            <a:extLst>
              <a:ext uri="{FF2B5EF4-FFF2-40B4-BE49-F238E27FC236}">
                <a16:creationId xmlns:a16="http://schemas.microsoft.com/office/drawing/2014/main" id="{FBF81DA7-FCD6-4FCF-A316-6FA0E98ADC6A}"/>
              </a:ext>
            </a:extLst>
          </p:cNvPr>
          <p:cNvSpPr txBox="1"/>
          <p:nvPr/>
        </p:nvSpPr>
        <p:spPr>
          <a:xfrm>
            <a:off x="0" y="1194116"/>
            <a:ext cx="6161314" cy="400110"/>
          </a:xfrm>
          <a:prstGeom prst="rect">
            <a:avLst/>
          </a:prstGeom>
          <a:noFill/>
        </p:spPr>
        <p:txBody>
          <a:bodyPr wrap="square">
            <a:spAutoFit/>
          </a:bodyPr>
          <a:lstStyle/>
          <a:p>
            <a:r>
              <a:rPr lang="el-GR" sz="2000" b="1" dirty="0">
                <a:solidFill>
                  <a:srgbClr val="0070C0"/>
                </a:solidFill>
              </a:rPr>
              <a:t>2. Ανεύρεση κόστους, οφέλους και ανταμοιβών  </a:t>
            </a:r>
          </a:p>
        </p:txBody>
      </p:sp>
      <p:sp>
        <p:nvSpPr>
          <p:cNvPr id="9" name="TextBox 8">
            <a:extLst>
              <a:ext uri="{FF2B5EF4-FFF2-40B4-BE49-F238E27FC236}">
                <a16:creationId xmlns:a16="http://schemas.microsoft.com/office/drawing/2014/main" id="{2E80875D-7001-4EBF-A5E3-D9B7A5E3D5AD}"/>
              </a:ext>
            </a:extLst>
          </p:cNvPr>
          <p:cNvSpPr txBox="1"/>
          <p:nvPr/>
        </p:nvSpPr>
        <p:spPr>
          <a:xfrm>
            <a:off x="0" y="5183818"/>
            <a:ext cx="12192000" cy="877356"/>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lnSpc>
                <a:spcPct val="150000"/>
              </a:lnSpc>
            </a:pPr>
            <a:r>
              <a:rPr lang="el-GR" dirty="0"/>
              <a:t>Είναι χρήσιμο να αναγνωρίζει με σαφήνεια τα οφέλη, </a:t>
            </a:r>
          </a:p>
          <a:p>
            <a:pPr algn="ctr">
              <a:lnSpc>
                <a:spcPct val="150000"/>
              </a:lnSpc>
            </a:pPr>
            <a:r>
              <a:rPr lang="el-GR" dirty="0"/>
              <a:t>να θεσπίσει ένα σύστημα ανταμοιβών για να ενθαρρύνει την επιμονή του.</a:t>
            </a:r>
          </a:p>
        </p:txBody>
      </p:sp>
      <p:sp>
        <p:nvSpPr>
          <p:cNvPr id="16" name="TextBox 15">
            <a:extLst>
              <a:ext uri="{FF2B5EF4-FFF2-40B4-BE49-F238E27FC236}">
                <a16:creationId xmlns:a16="http://schemas.microsoft.com/office/drawing/2014/main" id="{5AA73071-E6D3-40A7-9E69-F23D63E4F579}"/>
              </a:ext>
            </a:extLst>
          </p:cNvPr>
          <p:cNvSpPr txBox="1"/>
          <p:nvPr/>
        </p:nvSpPr>
        <p:spPr>
          <a:xfrm>
            <a:off x="9409481" y="659905"/>
            <a:ext cx="2517036" cy="400110"/>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r>
              <a:rPr lang="el-GR" sz="2000" b="1" i="1" dirty="0">
                <a:solidFill>
                  <a:srgbClr val="FF0000"/>
                </a:solidFill>
              </a:rPr>
              <a:t>Χρήσιμες Τεχνικές </a:t>
            </a:r>
          </a:p>
        </p:txBody>
      </p:sp>
      <p:pic>
        <p:nvPicPr>
          <p:cNvPr id="5122" name="Picture 2" descr="Cost-Benefit Analysis - Everyday Concepts">
            <a:extLst>
              <a:ext uri="{FF2B5EF4-FFF2-40B4-BE49-F238E27FC236}">
                <a16:creationId xmlns:a16="http://schemas.microsoft.com/office/drawing/2014/main" id="{7DA15D81-25F7-48BE-BC15-16C422D5CF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018" y="1706900"/>
            <a:ext cx="4250608" cy="31817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3289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a:extLst>
              <a:ext uri="{FF2B5EF4-FFF2-40B4-BE49-F238E27FC236}">
                <a16:creationId xmlns:a16="http://schemas.microsoft.com/office/drawing/2014/main" id="{3D182391-A02C-4EE0-AD0D-D6EE81488A10}"/>
              </a:ext>
            </a:extLst>
          </p:cNvPr>
          <p:cNvSpPr>
            <a:spLocks noGrp="1"/>
          </p:cNvSpPr>
          <p:nvPr>
            <p:ph type="ftr" sz="quarter" idx="11"/>
          </p:nvPr>
        </p:nvSpPr>
        <p:spPr/>
        <p:txBody>
          <a:bodyPr/>
          <a:lstStyle/>
          <a:p>
            <a:r>
              <a:rPr lang="el-GR"/>
              <a:t>Αγωγή της Υγείας - Γεώργιος Μαντζουράνης                                       Πανεπιστήμιο Πατρών Τμήμα Νοσηλευτικής 2023/24</a:t>
            </a:r>
          </a:p>
        </p:txBody>
      </p:sp>
      <p:sp>
        <p:nvSpPr>
          <p:cNvPr id="3" name="TextBox 2">
            <a:extLst>
              <a:ext uri="{FF2B5EF4-FFF2-40B4-BE49-F238E27FC236}">
                <a16:creationId xmlns:a16="http://schemas.microsoft.com/office/drawing/2014/main" id="{27142FD9-3777-4218-BD4C-2FFA3414694E}"/>
              </a:ext>
            </a:extLst>
          </p:cNvPr>
          <p:cNvSpPr txBox="1"/>
          <p:nvPr/>
        </p:nvSpPr>
        <p:spPr>
          <a:xfrm>
            <a:off x="0" y="136525"/>
            <a:ext cx="12192000" cy="104676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lnSpc>
                <a:spcPct val="150000"/>
              </a:lnSpc>
            </a:pPr>
            <a:r>
              <a:rPr lang="el-GR" sz="2000" b="1" i="1" dirty="0">
                <a:solidFill>
                  <a:schemeClr val="tx2"/>
                </a:solidFill>
                <a:effectLst>
                  <a:outerShdw blurRad="38100" dist="38100" dir="2700000" algn="tl">
                    <a:srgbClr val="000000">
                      <a:alpha val="43137"/>
                    </a:srgbClr>
                  </a:outerShdw>
                </a:effectLst>
                <a:latin typeface="+mj-lt"/>
                <a:ea typeface="UB-Baskerville"/>
                <a:cs typeface="Times New Roman" panose="02020603050405020304" pitchFamily="18" charset="0"/>
              </a:rPr>
              <a:t>Βοηθώντας τα Άτομα να Υιοθετήσουν έναν Υγιεινότερο Τρόπο Ζωής</a:t>
            </a:r>
          </a:p>
          <a:p>
            <a:pPr algn="ctr">
              <a:lnSpc>
                <a:spcPct val="150000"/>
              </a:lnSpc>
            </a:pPr>
            <a:r>
              <a:rPr lang="el-GR" sz="2400" b="1" i="1" dirty="0">
                <a:solidFill>
                  <a:srgbClr val="FF0000"/>
                </a:solidFill>
                <a:effectLst>
                  <a:outerShdw blurRad="38100" dist="38100" dir="2700000" algn="tl">
                    <a:srgbClr val="000000">
                      <a:alpha val="43137"/>
                    </a:srgbClr>
                  </a:outerShdw>
                </a:effectLst>
                <a:latin typeface="+mj-lt"/>
                <a:ea typeface="UB-Baskerville"/>
                <a:cs typeface="Times New Roman" panose="02020603050405020304" pitchFamily="18" charset="0"/>
              </a:rPr>
              <a:t>Στρατηγικές για την αλλαγή συμπεριφοράς</a:t>
            </a:r>
          </a:p>
        </p:txBody>
      </p:sp>
      <p:sp>
        <p:nvSpPr>
          <p:cNvPr id="7" name="TextBox 6">
            <a:extLst>
              <a:ext uri="{FF2B5EF4-FFF2-40B4-BE49-F238E27FC236}">
                <a16:creationId xmlns:a16="http://schemas.microsoft.com/office/drawing/2014/main" id="{FBF81DA7-FCD6-4FCF-A316-6FA0E98ADC6A}"/>
              </a:ext>
            </a:extLst>
          </p:cNvPr>
          <p:cNvSpPr txBox="1"/>
          <p:nvPr/>
        </p:nvSpPr>
        <p:spPr>
          <a:xfrm>
            <a:off x="0" y="1194116"/>
            <a:ext cx="6161314" cy="400110"/>
          </a:xfrm>
          <a:prstGeom prst="rect">
            <a:avLst/>
          </a:prstGeom>
          <a:noFill/>
        </p:spPr>
        <p:txBody>
          <a:bodyPr wrap="square">
            <a:spAutoFit/>
          </a:bodyPr>
          <a:lstStyle/>
          <a:p>
            <a:r>
              <a:rPr lang="el-GR" sz="2000" b="1" dirty="0">
                <a:solidFill>
                  <a:srgbClr val="0070C0"/>
                </a:solidFill>
              </a:rPr>
              <a:t>2. Ανεύρεση κόστους, οφέλους και ανταμοιβών  </a:t>
            </a:r>
          </a:p>
        </p:txBody>
      </p:sp>
      <p:sp>
        <p:nvSpPr>
          <p:cNvPr id="11" name="TextBox 10">
            <a:extLst>
              <a:ext uri="{FF2B5EF4-FFF2-40B4-BE49-F238E27FC236}">
                <a16:creationId xmlns:a16="http://schemas.microsoft.com/office/drawing/2014/main" id="{45E2219C-5973-4596-82C2-487F335DFEC0}"/>
              </a:ext>
            </a:extLst>
          </p:cNvPr>
          <p:cNvSpPr txBox="1"/>
          <p:nvPr/>
        </p:nvSpPr>
        <p:spPr>
          <a:xfrm>
            <a:off x="-21771" y="2378109"/>
            <a:ext cx="12213771" cy="1673728"/>
          </a:xfrm>
          <a:prstGeom prst="rect">
            <a:avLst/>
          </a:prstGeom>
          <a:noFill/>
        </p:spPr>
        <p:txBody>
          <a:bodyPr wrap="square">
            <a:spAutoFit/>
          </a:bodyPr>
          <a:lstStyle/>
          <a:p>
            <a:pPr marL="285750" indent="-285750" algn="just">
              <a:lnSpc>
                <a:spcPct val="200000"/>
              </a:lnSpc>
              <a:buFont typeface="Wingdings" panose="05000000000000000000" pitchFamily="2" charset="2"/>
              <a:buChar char="§"/>
            </a:pPr>
            <a:r>
              <a:rPr lang="el-GR" b="1" dirty="0"/>
              <a:t>μακροπρόθεσμα</a:t>
            </a:r>
            <a:r>
              <a:rPr lang="el-GR" dirty="0"/>
              <a:t>, όπως καλύτερη υγεία ή αυξημένη διάρκεια ζωής. </a:t>
            </a:r>
          </a:p>
          <a:p>
            <a:pPr marL="285750" indent="-285750" algn="just">
              <a:lnSpc>
                <a:spcPct val="200000"/>
              </a:lnSpc>
              <a:buFont typeface="Wingdings" panose="05000000000000000000" pitchFamily="2" charset="2"/>
              <a:buChar char="§"/>
            </a:pPr>
            <a:r>
              <a:rPr lang="el-GR" dirty="0"/>
              <a:t>ίσως είναι </a:t>
            </a:r>
            <a:r>
              <a:rPr lang="el-GR" b="1" dirty="0"/>
              <a:t>αφηρημένα </a:t>
            </a:r>
            <a:r>
              <a:rPr lang="el-GR" dirty="0"/>
              <a:t>(“θα αποδειχτεί ότι έχω δύναμη θέλησης”)</a:t>
            </a:r>
          </a:p>
          <a:p>
            <a:pPr marL="285750" indent="-285750" algn="just">
              <a:lnSpc>
                <a:spcPct val="200000"/>
              </a:lnSpc>
              <a:buFont typeface="Wingdings" panose="05000000000000000000" pitchFamily="2" charset="2"/>
              <a:buChar char="§"/>
            </a:pPr>
            <a:r>
              <a:rPr lang="el-GR" dirty="0"/>
              <a:t>ή για το </a:t>
            </a:r>
            <a:r>
              <a:rPr lang="el-GR" b="1" dirty="0"/>
              <a:t>συμφέρον άλλων ανθρώπων </a:t>
            </a:r>
            <a:r>
              <a:rPr lang="el-GR" dirty="0"/>
              <a:t>(“για το καλό της οικογένειας”). </a:t>
            </a:r>
          </a:p>
        </p:txBody>
      </p:sp>
      <p:sp>
        <p:nvSpPr>
          <p:cNvPr id="13" name="TextBox 12">
            <a:extLst>
              <a:ext uri="{FF2B5EF4-FFF2-40B4-BE49-F238E27FC236}">
                <a16:creationId xmlns:a16="http://schemas.microsoft.com/office/drawing/2014/main" id="{9974BAE5-AAE7-4D67-9684-7F0D0F98B595}"/>
              </a:ext>
            </a:extLst>
          </p:cNvPr>
          <p:cNvSpPr txBox="1"/>
          <p:nvPr/>
        </p:nvSpPr>
        <p:spPr>
          <a:xfrm>
            <a:off x="195943" y="1785618"/>
            <a:ext cx="7184570" cy="369332"/>
          </a:xfrm>
          <a:prstGeom prst="rect">
            <a:avLst/>
          </a:prstGeom>
          <a:noFill/>
        </p:spPr>
        <p:txBody>
          <a:bodyPr wrap="square">
            <a:spAutoFit/>
          </a:bodyPr>
          <a:lstStyle/>
          <a:p>
            <a:r>
              <a:rPr lang="el-GR" b="1" u="sng" dirty="0"/>
              <a:t>Τα οφέλη ίσως είναι </a:t>
            </a:r>
          </a:p>
        </p:txBody>
      </p:sp>
      <p:sp>
        <p:nvSpPr>
          <p:cNvPr id="15" name="TextBox 14">
            <a:extLst>
              <a:ext uri="{FF2B5EF4-FFF2-40B4-BE49-F238E27FC236}">
                <a16:creationId xmlns:a16="http://schemas.microsoft.com/office/drawing/2014/main" id="{E68C8EE0-2E6B-4894-8D33-3DF7A917D769}"/>
              </a:ext>
            </a:extLst>
          </p:cNvPr>
          <p:cNvSpPr txBox="1"/>
          <p:nvPr/>
        </p:nvSpPr>
        <p:spPr>
          <a:xfrm>
            <a:off x="-21771" y="4786528"/>
            <a:ext cx="12213770" cy="877356"/>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just">
              <a:lnSpc>
                <a:spcPct val="150000"/>
              </a:lnSpc>
            </a:pPr>
            <a:r>
              <a:rPr lang="el-GR" dirty="0"/>
              <a:t>Αυτά τα οφέλη ίσως είναι σημαντικά αλλά είναι επίσης </a:t>
            </a:r>
            <a:r>
              <a:rPr lang="el-GR" b="1" dirty="0"/>
              <a:t>απαραίτητο να βρεθούν άμεσες, βραχυπρόθεσμες ανταμοιβές </a:t>
            </a:r>
            <a:r>
              <a:rPr lang="el-GR" dirty="0"/>
              <a:t>που οι άνθρωποι απολαμβάνουν πραγματικά, όπως μικρές απολαύσεις.</a:t>
            </a:r>
          </a:p>
        </p:txBody>
      </p:sp>
      <p:sp>
        <p:nvSpPr>
          <p:cNvPr id="16" name="TextBox 15">
            <a:extLst>
              <a:ext uri="{FF2B5EF4-FFF2-40B4-BE49-F238E27FC236}">
                <a16:creationId xmlns:a16="http://schemas.microsoft.com/office/drawing/2014/main" id="{5AA73071-E6D3-40A7-9E69-F23D63E4F579}"/>
              </a:ext>
            </a:extLst>
          </p:cNvPr>
          <p:cNvSpPr txBox="1"/>
          <p:nvPr/>
        </p:nvSpPr>
        <p:spPr>
          <a:xfrm>
            <a:off x="9409481" y="659905"/>
            <a:ext cx="2517036" cy="400110"/>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r>
              <a:rPr lang="el-GR" sz="2000" b="1" i="1" dirty="0">
                <a:solidFill>
                  <a:srgbClr val="FF0000"/>
                </a:solidFill>
              </a:rPr>
              <a:t>Χρήσιμες Τεχνικές </a:t>
            </a:r>
          </a:p>
        </p:txBody>
      </p:sp>
      <p:pic>
        <p:nvPicPr>
          <p:cNvPr id="6146" name="Picture 2" descr="Benefit-Cost Analysis - Econlib">
            <a:extLst>
              <a:ext uri="{FF2B5EF4-FFF2-40B4-BE49-F238E27FC236}">
                <a16:creationId xmlns:a16="http://schemas.microsoft.com/office/drawing/2014/main" id="{F9B1FF6F-9AE7-4C7B-BD92-857FEC45D9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8227" y="1949328"/>
            <a:ext cx="4071021" cy="22797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908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5" grpId="0" animBg="1"/>
    </p:bld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ΓΙΩΡΓΟΣ">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275</TotalTime>
  <Words>2965</Words>
  <Application>Microsoft Office PowerPoint</Application>
  <PresentationFormat>Ευρεία οθόνη</PresentationFormat>
  <Paragraphs>261</Paragraphs>
  <Slides>31</Slides>
  <Notes>4</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31</vt:i4>
      </vt:variant>
    </vt:vector>
  </HeadingPairs>
  <TitlesOfParts>
    <vt:vector size="38" baseType="lpstr">
      <vt:lpstr>Arial</vt:lpstr>
      <vt:lpstr>Arial Black</vt:lpstr>
      <vt:lpstr>Calibri</vt:lpstr>
      <vt:lpstr>Comic Sans MS</vt:lpstr>
      <vt:lpstr>UB-Baskerville</vt:lpstr>
      <vt:lpstr>Wingdings</vt:lpstr>
      <vt:lpstr>Θέμα του Office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Ιωάννης Μαντζουράνης</dc:creator>
  <cp:lastModifiedBy>Ιωάννης Μαντζουράνης</cp:lastModifiedBy>
  <cp:revision>71</cp:revision>
  <dcterms:created xsi:type="dcterms:W3CDTF">2021-11-19T16:30:51Z</dcterms:created>
  <dcterms:modified xsi:type="dcterms:W3CDTF">2023-11-13T19:52:28Z</dcterms:modified>
</cp:coreProperties>
</file>