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50"/>
  </p:notesMasterIdLst>
  <p:handoutMasterIdLst>
    <p:handoutMasterId r:id="rId51"/>
  </p:handoutMasterIdLst>
  <p:sldIdLst>
    <p:sldId id="411" r:id="rId2"/>
    <p:sldId id="420" r:id="rId3"/>
    <p:sldId id="421" r:id="rId4"/>
    <p:sldId id="348" r:id="rId5"/>
    <p:sldId id="405" r:id="rId6"/>
    <p:sldId id="395" r:id="rId7"/>
    <p:sldId id="394" r:id="rId8"/>
    <p:sldId id="396" r:id="rId9"/>
    <p:sldId id="406" r:id="rId10"/>
    <p:sldId id="368" r:id="rId11"/>
    <p:sldId id="407" r:id="rId12"/>
    <p:sldId id="369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99" r:id="rId22"/>
    <p:sldId id="408" r:id="rId23"/>
    <p:sldId id="400" r:id="rId24"/>
    <p:sldId id="401" r:id="rId25"/>
    <p:sldId id="380" r:id="rId26"/>
    <p:sldId id="385" r:id="rId27"/>
    <p:sldId id="386" r:id="rId28"/>
    <p:sldId id="381" r:id="rId29"/>
    <p:sldId id="387" r:id="rId30"/>
    <p:sldId id="409" r:id="rId31"/>
    <p:sldId id="388" r:id="rId32"/>
    <p:sldId id="389" r:id="rId33"/>
    <p:sldId id="390" r:id="rId34"/>
    <p:sldId id="391" r:id="rId35"/>
    <p:sldId id="392" r:id="rId36"/>
    <p:sldId id="393" r:id="rId37"/>
    <p:sldId id="402" r:id="rId38"/>
    <p:sldId id="410" r:id="rId39"/>
    <p:sldId id="403" r:id="rId40"/>
    <p:sldId id="404" r:id="rId41"/>
    <p:sldId id="412" r:id="rId42"/>
    <p:sldId id="413" r:id="rId43"/>
    <p:sldId id="414" r:id="rId44"/>
    <p:sldId id="415" r:id="rId45"/>
    <p:sldId id="416" r:id="rId46"/>
    <p:sldId id="417" r:id="rId47"/>
    <p:sldId id="418" r:id="rId48"/>
    <p:sldId id="419" r:id="rId49"/>
  </p:sldIdLst>
  <p:sldSz cx="9144000" cy="6858000" type="screen4x3"/>
  <p:notesSz cx="6781800" cy="9918700"/>
  <p:defaultTextStyle>
    <a:defPPr>
      <a:defRPr lang="en-GB"/>
    </a:defPPr>
    <a:lvl1pPr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FFE0A3"/>
    <a:srgbClr val="CCE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398" autoAdjust="0"/>
  </p:normalViewPr>
  <p:slideViewPr>
    <p:cSldViewPr>
      <p:cViewPr varScale="1">
        <p:scale>
          <a:sx n="52" d="100"/>
          <a:sy n="52" d="100"/>
        </p:scale>
        <p:origin x="43" y="139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885" y="72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7" tIns="48224" rIns="96447" bIns="48224" numCol="1" anchor="t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7" tIns="48224" rIns="96447" bIns="48224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7" tIns="48224" rIns="96447" bIns="48224" numCol="1" anchor="b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7" tIns="48224" rIns="96447" bIns="48224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fld id="{A8645B39-7A5F-439C-B2ED-E6BDDA72925D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685490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t" anchorCtr="0" compatLnSpc="1">
            <a:prstTxWarp prst="textNoShape">
              <a:avLst/>
            </a:prstTxWarp>
          </a:bodyPr>
          <a:lstStyle>
            <a:lvl1pPr algn="l" defTabSz="9223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40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31838"/>
            <a:ext cx="4984750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720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0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b" anchorCtr="0" compatLnSpc="1">
            <a:prstTxWarp prst="textNoShape">
              <a:avLst/>
            </a:prstTxWarp>
          </a:bodyPr>
          <a:lstStyle>
            <a:lvl1pPr algn="l" defTabSz="9223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9750"/>
            <a:ext cx="2940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8BD9C9C9-5518-430F-A4B9-8BC2BC74951E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749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202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C1FB385-5845-4B2D-816E-DDB369FFB86F}" type="slidenum">
              <a:rPr lang="en-GB" altLang="el-GR" sz="1200"/>
              <a:pPr eaLnBrk="1" hangingPunct="1"/>
              <a:t>10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260816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0DF5373-9ED5-4E03-B1D7-88BD6D70B719}" type="slidenum">
              <a:rPr lang="en-GB" altLang="el-GR" sz="1200"/>
              <a:pPr eaLnBrk="1" hangingPunct="1"/>
              <a:t>11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010953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0DF5373-9ED5-4E03-B1D7-88BD6D70B719}" type="slidenum">
              <a:rPr lang="en-GB" altLang="el-GR" sz="1200"/>
              <a:pPr eaLnBrk="1" hangingPunct="1"/>
              <a:t>12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01898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844BB9D-6AE5-4340-9D32-2D03E8F45542}" type="slidenum">
              <a:rPr lang="en-GB" altLang="el-GR" sz="1200"/>
              <a:pPr eaLnBrk="1" hangingPunct="1"/>
              <a:t>13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298698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B7F146A-EE11-4271-BADA-09FBCFC1644C}" type="slidenum">
              <a:rPr lang="en-GB" altLang="el-GR" sz="1200"/>
              <a:pPr eaLnBrk="1" hangingPunct="1"/>
              <a:t>14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25261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B2F05B3-4DB6-4DD9-9AC7-F710D5D1FD9C}" type="slidenum">
              <a:rPr lang="en-GB" altLang="el-GR" sz="1200"/>
              <a:pPr eaLnBrk="1" hangingPunct="1"/>
              <a:t>15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210614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027F8DE-0C4D-4650-ACC6-EE220120779F}" type="slidenum">
              <a:rPr lang="en-GB" altLang="el-GR" sz="1200"/>
              <a:pPr eaLnBrk="1" hangingPunct="1"/>
              <a:t>16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569762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51C17F5-D289-472F-B287-8A21CDD9E298}" type="slidenum">
              <a:rPr lang="en-GB" altLang="el-GR" sz="1200"/>
              <a:pPr eaLnBrk="1" hangingPunct="1"/>
              <a:t>17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672034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2B2687-FCD1-49F8-BCD0-EDF1E729EE40}" type="slidenum">
              <a:rPr lang="en-GB" altLang="el-GR" sz="1200"/>
              <a:pPr eaLnBrk="1" hangingPunct="1"/>
              <a:t>18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148379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50333DE-788D-49FC-8F92-9DBD65577D4A}" type="slidenum">
              <a:rPr lang="en-GB" altLang="el-GR" sz="1200"/>
              <a:pPr eaLnBrk="1" hangingPunct="1"/>
              <a:t>19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87915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6524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1EEB4D5-5A26-4F3D-8F79-3EBD3A0A2773}" type="slidenum">
              <a:rPr lang="en-GB" altLang="el-GR" sz="1200"/>
              <a:pPr eaLnBrk="1" hangingPunct="1"/>
              <a:t>20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414918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mtClean="0"/>
              <a:t>- PSD orthogonal pulse </a:t>
            </a:r>
            <a:r>
              <a:rPr lang="en-US" altLang="el-GR" smtClean="0">
                <a:sym typeface="Wingdings" panose="05000000000000000000" pitchFamily="2" charset="2"/>
              </a:rPr>
              <a:t> the autocorrelation function is a sinc </a:t>
            </a:r>
            <a:endParaRPr lang="el-GR" altLang="el-G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3864502-7DB3-4014-8E74-8CF2658CD6FE}" type="slidenum">
              <a:rPr lang="en-GB" altLang="el-GR" sz="1200"/>
              <a:pPr eaLnBrk="1" hangingPunct="1"/>
              <a:t>21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196139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mtClean="0"/>
              <a:t>R(\tau)=\int_{f=-\inf}^{\inf} PSD(f)exp(j*2*pi*f*\tau)df  </a:t>
            </a:r>
            <a:r>
              <a:rPr lang="en-US" altLang="el-GR" smtClean="0">
                <a:sym typeface="Wingdings" panose="05000000000000000000" pitchFamily="2" charset="2"/>
              </a:rPr>
              <a:t> for \tau = 0 ,  R(0) \equiv \sigma^2 = </a:t>
            </a:r>
            <a:r>
              <a:rPr lang="en-US" altLang="el-GR" smtClean="0"/>
              <a:t>)=\int_{f=-\inf}^{\inf} PSD(f)df</a:t>
            </a:r>
            <a:endParaRPr lang="el-GR" alt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85DB28D-B8C3-4297-9B91-BBA689B5008A}" type="slidenum">
              <a:rPr lang="en-GB" altLang="el-GR" sz="1200"/>
              <a:pPr eaLnBrk="1" hangingPunct="1"/>
              <a:t>22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123317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mtClean="0"/>
              <a:t>R(\tau)=\int_{f=-\inf}^{\inf} PSD(f)exp(j*2*pi*f*\tau)df  </a:t>
            </a:r>
            <a:r>
              <a:rPr lang="en-US" altLang="el-GR" smtClean="0">
                <a:sym typeface="Wingdings" panose="05000000000000000000" pitchFamily="2" charset="2"/>
              </a:rPr>
              <a:t> for \tau = 0 ,  R(0) \equiv \sigma^2 = </a:t>
            </a:r>
            <a:r>
              <a:rPr lang="en-US" altLang="el-GR" smtClean="0"/>
              <a:t>)=\int_{f=-\inf}^{\inf} PSD(f)df</a:t>
            </a:r>
            <a:endParaRPr lang="el-GR" alt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85DB28D-B8C3-4297-9B91-BBA689B5008A}" type="slidenum">
              <a:rPr lang="en-GB" altLang="el-GR" sz="1200"/>
              <a:pPr eaLnBrk="1" hangingPunct="1"/>
              <a:t>23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982229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C8DDDAF-5DB1-495F-9E7A-3F691F385869}" type="slidenum">
              <a:rPr lang="en-GB" altLang="el-GR" sz="1200"/>
              <a:pPr eaLnBrk="1" hangingPunct="1"/>
              <a:t>24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05704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454DF4B-5AA3-4FB4-8277-3E6F465E3DE9}" type="slidenum">
              <a:rPr lang="en-GB" altLang="el-GR" sz="1200"/>
              <a:pPr eaLnBrk="1" hangingPunct="1"/>
              <a:t>25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114330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dirty="0" err="1" smtClean="0"/>
              <a:t>Παραγώγιση</a:t>
            </a:r>
            <a:r>
              <a:rPr lang="el-GR" altLang="el-GR" dirty="0" smtClean="0"/>
              <a:t> του ολοκληρώματος:  2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Θεμελιώδες Θεώρημα του Διαφορικού και Ολοκληρωτικού Λογισμού</a:t>
            </a:r>
            <a:r>
              <a:rPr lang="en-US" altLang="el-GR" dirty="0" smtClean="0"/>
              <a:t>:</a:t>
            </a:r>
          </a:p>
          <a:p>
            <a:r>
              <a:rPr lang="en-US" altLang="el-GR" dirty="0" smtClean="0"/>
              <a:t>If  F(x)=\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_{c}^{x} f(t) </a:t>
            </a:r>
            <a:r>
              <a:rPr lang="en-US" altLang="el-GR" dirty="0" err="1" smtClean="0"/>
              <a:t>dt</a:t>
            </a:r>
            <a:r>
              <a:rPr lang="en-US" altLang="el-GR" dirty="0" smtClean="0"/>
              <a:t>   then  F’(x) = f(x) </a:t>
            </a:r>
            <a:endParaRPr lang="el-GR" altLang="el-GR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FC9BD17-00CD-4674-970A-39A7B1761FD0}" type="slidenum">
              <a:rPr lang="en-GB" altLang="el-GR" sz="1200"/>
              <a:pPr eaLnBrk="1" hangingPunct="1"/>
              <a:t>26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355393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50A8127-6E76-4615-A8CB-D63EAF8A0851}" type="slidenum">
              <a:rPr lang="en-GB" altLang="el-GR" sz="1200"/>
              <a:pPr eaLnBrk="1" hangingPunct="1"/>
              <a:t>27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094272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0DBC8CA-952E-4883-8BE3-9E4BAC3137B5}" type="slidenum">
              <a:rPr lang="en-GB" altLang="el-GR" sz="1200"/>
              <a:pPr eaLnBrk="1" hangingPunct="1"/>
              <a:t>28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372088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893EA8D-9A96-4F4E-99EA-01E9C0375CC5}" type="slidenum">
              <a:rPr lang="en-GB" altLang="el-GR" sz="1200"/>
              <a:pPr eaLnBrk="1" hangingPunct="1"/>
              <a:t>29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50605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26763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893EA8D-9A96-4F4E-99EA-01E9C0375CC5}" type="slidenum">
              <a:rPr lang="en-GB" altLang="el-GR" sz="1200"/>
              <a:pPr eaLnBrk="1" hangingPunct="1"/>
              <a:t>30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3267110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033A88B-DB0E-42ED-A028-6D36E5BCB179}" type="slidenum">
              <a:rPr lang="en-GB" altLang="el-GR" sz="1200"/>
              <a:pPr eaLnBrk="1" hangingPunct="1"/>
              <a:t>31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8560274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765D21C-9BC2-421F-8602-25F197B810CE}" type="slidenum">
              <a:rPr lang="en-GB" altLang="el-GR" sz="1200"/>
              <a:pPr eaLnBrk="1" hangingPunct="1"/>
              <a:t>32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8499356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Π.χ.,  αν στο δισδιάστατο χώρο οι τιμές βρίσκονται γύρω από μία ευθεία τότε οι συντεταγμένες της ευθείας είναι συσχετισμένες, δηλαδή αν γνωρίζω την τετμημένη ξέρω περίπου και την τεταγμένη.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C9A094A-9E90-4361-8AED-EE1D1D1DAA77}" type="slidenum">
              <a:rPr lang="en-GB" altLang="el-GR" sz="1200"/>
              <a:pPr eaLnBrk="1" hangingPunct="1"/>
              <a:t>33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788153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6797372-239E-4DEC-B5A3-DCD75212B5C3}" type="slidenum">
              <a:rPr lang="en-GB" altLang="el-GR" sz="1200"/>
              <a:pPr eaLnBrk="1" hangingPunct="1"/>
              <a:t>34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0520959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B9AF5D8-1378-4E99-8991-FC29D7B9FF30}" type="slidenum">
              <a:rPr lang="en-GB" altLang="el-GR" sz="1200"/>
              <a:pPr eaLnBrk="1" hangingPunct="1"/>
              <a:t>35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1851978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99E5BBF-83BB-436C-87EC-AAC447F77921}" type="slidenum">
              <a:rPr lang="en-GB" altLang="el-GR" sz="1200"/>
              <a:pPr eaLnBrk="1" hangingPunct="1"/>
              <a:t>36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0325075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392176-4081-4FC0-AED1-18A4306DD361}" type="slidenum">
              <a:rPr lang="en-GB" altLang="el-GR" sz="1200"/>
              <a:pPr eaLnBrk="1" hangingPunct="1"/>
              <a:t>37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1094771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392176-4081-4FC0-AED1-18A4306DD361}" type="slidenum">
              <a:rPr lang="en-GB" altLang="el-GR" sz="1200"/>
              <a:pPr eaLnBrk="1" hangingPunct="1"/>
              <a:t>38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7834388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E7EFFDD-DFF3-4F43-A1FA-B9F1FC269224}" type="slidenum">
              <a:rPr lang="en-GB" altLang="el-GR" sz="1200"/>
              <a:pPr eaLnBrk="1" hangingPunct="1"/>
              <a:t>39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56390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F865C8C-644A-4C3B-A379-5485754A9F65}" type="slidenum">
              <a:rPr lang="en-GB" altLang="el-GR" sz="1200"/>
              <a:pPr eaLnBrk="1" hangingPunct="1"/>
              <a:t>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3601539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6E67915-23EC-48A3-9FAA-00E88446CAB9}" type="slidenum">
              <a:rPr lang="en-GB" altLang="el-GR" sz="1200"/>
              <a:pPr eaLnBrk="1" hangingPunct="1"/>
              <a:t>40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6548750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6360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5071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9385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87150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8336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40384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87180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118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F865C8C-644A-4C3B-A379-5485754A9F65}" type="slidenum">
              <a:rPr lang="en-GB" altLang="el-GR" sz="1200"/>
              <a:pPr eaLnBrk="1" hangingPunct="1"/>
              <a:t>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785243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72DE660-276B-433E-BF48-C5229F7479E4}" type="slidenum">
              <a:rPr lang="en-GB" altLang="el-GR" sz="1200"/>
              <a:pPr eaLnBrk="1" hangingPunct="1"/>
              <a:t>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397181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C9DFC9C-DC25-4B0F-B71B-147CFE4486E2}" type="slidenum">
              <a:rPr lang="en-GB" altLang="el-GR" sz="1200"/>
              <a:pPr eaLnBrk="1" hangingPunct="1"/>
              <a:t>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749555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4623D84-FCCD-4D8E-BAFA-DFC6F5035AC1}" type="slidenum">
              <a:rPr lang="en-GB" altLang="el-GR" sz="1200"/>
              <a:pPr eaLnBrk="1" hangingPunct="1"/>
              <a:t>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344021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4623D84-FCCD-4D8E-BAFA-DFC6F5035AC1}" type="slidenum">
              <a:rPr lang="en-GB" altLang="el-GR" sz="1200"/>
              <a:pPr eaLnBrk="1" hangingPunct="1"/>
              <a:t>9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93369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457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7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8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7038" y="742950"/>
            <a:ext cx="40767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6138" y="742950"/>
            <a:ext cx="40767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6138" y="3676650"/>
            <a:ext cx="40767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66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0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50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35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2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28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7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0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2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0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2006575"/>
            <a:ext cx="9144000" cy="1470025"/>
          </a:xfrm>
        </p:spPr>
        <p:txBody>
          <a:bodyPr>
            <a:normAutofit/>
          </a:bodyPr>
          <a:lstStyle/>
          <a:p>
            <a:r>
              <a:rPr lang="el-GR" sz="4100" dirty="0" smtClean="0">
                <a:solidFill>
                  <a:srgbClr val="5075BC"/>
                </a:solidFill>
              </a:rPr>
              <a:t>Ψηφιακές </a:t>
            </a:r>
            <a:r>
              <a:rPr lang="el-GR" sz="4100" dirty="0" err="1" smtClean="0">
                <a:solidFill>
                  <a:srgbClr val="5075BC"/>
                </a:solidFill>
              </a:rPr>
              <a:t>Τηλεπικοινωνιές</a:t>
            </a:r>
            <a:endParaRPr lang="el-GR" sz="41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3384822"/>
            <a:ext cx="8136904" cy="30685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6: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l-GR" sz="2800" dirty="0"/>
              <a:t>Κωδικοποίηση Αναλογικής </a:t>
            </a:r>
            <a:r>
              <a:rPr lang="el-GR" sz="2800" dirty="0" smtClean="0"/>
              <a:t>Πηγής -  </a:t>
            </a:r>
            <a:r>
              <a:rPr lang="el-GR" sz="2800" dirty="0" err="1" smtClean="0"/>
              <a:t>Κβάντιση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 </a:t>
            </a:r>
            <a:br>
              <a:rPr lang="el-GR" sz="2800" dirty="0" smtClean="0"/>
            </a:br>
            <a:r>
              <a:rPr lang="el-GR" sz="2800" dirty="0" smtClean="0"/>
              <a:t>Καθηγητής Κώστας Μπερμπερίδης</a:t>
            </a:r>
          </a:p>
          <a:p>
            <a:r>
              <a:rPr lang="el-GR" sz="2800" dirty="0" smtClean="0"/>
              <a:t>Πολυτεχνική Σχολή</a:t>
            </a:r>
          </a:p>
          <a:p>
            <a:r>
              <a:rPr lang="el-GR" sz="2800" dirty="0" smtClean="0"/>
              <a:t>Τμήμα Μηχανικών Η/Υ και Πληροφορικής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Κατηγορίες </a:t>
            </a:r>
            <a:r>
              <a:rPr lang="el-GR" sz="3600" dirty="0" err="1" smtClean="0"/>
              <a:t>Κβαντιστών</a:t>
            </a:r>
            <a:endParaRPr lang="en-GB" sz="3600" dirty="0" smtClean="0"/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Διάκριση Κβαντιστών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Βαθμωτός Κβαντιστής:</a:t>
            </a:r>
            <a:r>
              <a:rPr lang="el-GR" sz="2000" dirty="0" smtClean="0"/>
              <a:t> κάθε δείγμα της πηγής κβαντίζεται (κωδικοποιείται) ξεχωριστά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Διανυσματικός Κβαντιστής:</a:t>
            </a:r>
            <a:r>
              <a:rPr lang="el-GR" sz="2000" dirty="0" smtClean="0"/>
              <a:t> τα δείγματα κβαντίζονται κατά μπλοκ</a:t>
            </a:r>
          </a:p>
          <a:p>
            <a:pPr eaLnBrk="1" hangingPunct="1">
              <a:defRPr/>
            </a:pPr>
            <a:r>
              <a:rPr lang="el-GR" sz="2400" dirty="0" smtClean="0"/>
              <a:t>Θα δούμε περιπτώσεις και από τις δύο κατηγορίες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Θα δούμε πώς συγκρίνονται οι βαθμωτοί με τους διανυσματικούς κβαντιστές ως προς: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sz="2000" dirty="0" smtClean="0"/>
              <a:t>πολυπλοκότητα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sz="2000" dirty="0" smtClean="0"/>
              <a:t>ρυθμό για δεδομένη παραμόρφωση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sz="2000" dirty="0" smtClean="0"/>
              <a:t>καθυστέρηση κωδικοποίησης</a:t>
            </a:r>
          </a:p>
          <a:p>
            <a:pPr lvl="1" eaLnBrk="1" hangingPunct="1">
              <a:defRPr/>
            </a:pPr>
            <a:endParaRPr lang="en-GB" sz="20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Κωδικοποιητές </a:t>
            </a:r>
            <a:r>
              <a:rPr lang="el-GR" sz="3600" dirty="0" err="1" smtClean="0"/>
              <a:t>Κυματομορφής</a:t>
            </a:r>
            <a:r>
              <a:rPr lang="el-GR" sz="3600" dirty="0" smtClean="0"/>
              <a:t> (1 από 2)</a:t>
            </a:r>
            <a:endParaRPr lang="en-GB" sz="3600" dirty="0" smtClean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(Άλλη) Διάκριση Κβαντιστών</a:t>
            </a:r>
            <a:r>
              <a:rPr lang="el-GR" sz="2400" dirty="0" smtClean="0"/>
              <a:t>:</a:t>
            </a:r>
          </a:p>
          <a:p>
            <a:pPr lvl="1" eaLnBrk="1" hangingPunct="1">
              <a:defRPr/>
            </a:pPr>
            <a:r>
              <a:rPr lang="el-GR" sz="2000" dirty="0" smtClean="0"/>
              <a:t>Κωδικοποιητές Κυματομορφής</a:t>
            </a:r>
          </a:p>
          <a:p>
            <a:pPr lvl="1" eaLnBrk="1" hangingPunct="1">
              <a:defRPr/>
            </a:pPr>
            <a:r>
              <a:rPr lang="el-GR" sz="2000" dirty="0" smtClean="0"/>
              <a:t>Κωδικοποιητές Ανάλυσης-Σύνθεσης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Κωδικοποιητές Κυματομορφής</a:t>
            </a:r>
          </a:p>
          <a:p>
            <a:pPr lvl="1" eaLnBrk="1" hangingPunct="1">
              <a:defRPr/>
            </a:pPr>
            <a:r>
              <a:rPr lang="el-GR" sz="2000" dirty="0" smtClean="0"/>
              <a:t>η έξοδος της πηγής θεωρείται μια τυχαία κυματομορφή</a:t>
            </a:r>
          </a:p>
          <a:p>
            <a:pPr lvl="1" eaLnBrk="1" hangingPunct="1">
              <a:defRPr/>
            </a:pPr>
            <a:r>
              <a:rPr lang="el-GR" sz="2000" dirty="0" smtClean="0"/>
              <a:t>αρκεί να γνωρίζουμε γενικά χαρακτηριστικά, όπως</a:t>
            </a:r>
          </a:p>
          <a:p>
            <a:pPr lvl="2" eaLnBrk="1" hangingPunct="1">
              <a:defRPr/>
            </a:pPr>
            <a:r>
              <a:rPr lang="el-GR" sz="2000" dirty="0" smtClean="0"/>
              <a:t>εύρος ζώνης</a:t>
            </a:r>
          </a:p>
          <a:p>
            <a:pPr lvl="2" eaLnBrk="1" hangingPunct="1">
              <a:defRPr/>
            </a:pPr>
            <a:r>
              <a:rPr lang="el-GR" sz="2000" dirty="0" smtClean="0"/>
              <a:t>στατιστικά 1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και 2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τάξης</a:t>
            </a:r>
          </a:p>
          <a:p>
            <a:pPr lvl="2" eaLnBrk="1" hangingPunct="1">
              <a:defRPr/>
            </a:pPr>
            <a:r>
              <a:rPr lang="el-GR" sz="2000" dirty="0" smtClean="0"/>
              <a:t>φασματική πυκνότητα ισχύος</a:t>
            </a:r>
          </a:p>
        </p:txBody>
      </p:sp>
    </p:spTree>
    <p:extLst>
      <p:ext uri="{BB962C8B-B14F-4D97-AF65-F5344CB8AC3E}">
        <p14:creationId xmlns:p14="http://schemas.microsoft.com/office/powerpoint/2010/main" val="330851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Κωδικοποιητές </a:t>
            </a:r>
            <a:r>
              <a:rPr lang="el-GR" sz="3600" dirty="0" err="1" smtClean="0"/>
              <a:t>Κυματομορφής</a:t>
            </a:r>
            <a:r>
              <a:rPr lang="el-GR" sz="3600" dirty="0" smtClean="0"/>
              <a:t> (2 από 2)</a:t>
            </a:r>
            <a:endParaRPr lang="en-GB" sz="3600" dirty="0" smtClean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Χαρακτηριστικά</a:t>
            </a:r>
          </a:p>
          <a:p>
            <a:pPr lvl="2" eaLnBrk="1" hangingPunct="1">
              <a:defRPr/>
            </a:pPr>
            <a:r>
              <a:rPr lang="el-GR" sz="2000" dirty="0" smtClean="0"/>
              <a:t>απλοί κωδικοποιητές</a:t>
            </a:r>
          </a:p>
          <a:p>
            <a:pPr lvl="2" eaLnBrk="1" hangingPunct="1">
              <a:defRPr/>
            </a:pPr>
            <a:r>
              <a:rPr lang="el-GR" sz="2000" dirty="0" smtClean="0"/>
              <a:t>γενικής χρήσης</a:t>
            </a:r>
          </a:p>
          <a:p>
            <a:pPr lvl="2" eaLnBrk="1" hangingPunct="1">
              <a:defRPr/>
            </a:pPr>
            <a:r>
              <a:rPr lang="el-GR" sz="2000" dirty="0" smtClean="0"/>
              <a:t>σχετικά υψηλού ρυθμού (μικρή συμπίεση)</a:t>
            </a:r>
            <a:endParaRPr lang="en-GB" sz="2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Κωδ/ση Κυμ/ρφης: Βαθμωτή Κβάντιση</a:t>
            </a:r>
            <a:endParaRPr lang="en-GB" sz="3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6771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dirty="0" smtClean="0"/>
                  <a:t>Κάθε δείγμα (έξοδος της πηγής) κβαντίζεται χωριστά</a:t>
                </a:r>
              </a:p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dirty="0" smtClean="0"/>
                  <a:t>Γενικά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sym typeface="Symbol" pitchFamily="18" charset="2"/>
                  </a:rPr>
                  <a:t> </a:t>
                </a:r>
                <a:r>
                  <a:rPr lang="el-GR" dirty="0" smtClean="0">
                    <a:solidFill>
                      <a:srgbClr val="0033CC"/>
                    </a:solidFill>
                    <a:sym typeface="Symbol" pitchFamily="18" charset="2"/>
                  </a:rPr>
                  <a:t>πραγματικός αριθμός</a:t>
                </a:r>
              </a:p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dirty="0" smtClean="0">
                    <a:sym typeface="Symbol" pitchFamily="18" charset="2"/>
                  </a:rPr>
                  <a:t>Απαιτεί άπειρο αριθμό </a:t>
                </a:r>
                <a:r>
                  <a:rPr lang="en-US" dirty="0" smtClean="0">
                    <a:sym typeface="Symbol" pitchFamily="18" charset="2"/>
                  </a:rPr>
                  <a:t>bits </a:t>
                </a:r>
                <a:r>
                  <a:rPr lang="el-GR" dirty="0" smtClean="0">
                    <a:sym typeface="Symbol" pitchFamily="18" charset="2"/>
                  </a:rPr>
                  <a:t>για τέλεια αναπαράσταση</a:t>
                </a:r>
              </a:p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dirty="0" smtClean="0">
                    <a:sym typeface="Symbol" pitchFamily="18" charset="2"/>
                  </a:rPr>
                  <a:t>Χωρίζεται το σύνολο των πραγματικών σε </a:t>
                </a:r>
                <a:r>
                  <a:rPr lang="en-US" i="1" dirty="0" smtClean="0">
                    <a:solidFill>
                      <a:srgbClr val="0033CC"/>
                    </a:solidFill>
                    <a:sym typeface="Symbol" pitchFamily="18" charset="2"/>
                  </a:rPr>
                  <a:t>N</a:t>
                </a:r>
                <a:r>
                  <a:rPr lang="en-US" dirty="0" smtClean="0">
                    <a:solidFill>
                      <a:srgbClr val="0033CC"/>
                    </a:solidFill>
                    <a:sym typeface="Symbol" pitchFamily="18" charset="2"/>
                  </a:rPr>
                  <a:t>                         </a:t>
                </a:r>
                <a:r>
                  <a:rPr lang="el-GR" dirty="0" smtClean="0">
                    <a:solidFill>
                      <a:srgbClr val="0033CC"/>
                    </a:solidFill>
                    <a:sym typeface="Symbol" pitchFamily="18" charset="2"/>
                  </a:rPr>
                  <a:t>μη επικαλυπτόμενες περιοχές</a:t>
                </a:r>
                <a:r>
                  <a:rPr lang="el-GR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=1,…,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endParaRPr lang="en-US" i="1" dirty="0" smtClean="0">
                  <a:sym typeface="Symbol" pitchFamily="18" charset="2"/>
                </a:endParaRPr>
              </a:p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dirty="0" smtClean="0">
                    <a:sym typeface="Symbol" pitchFamily="18" charset="2"/>
                  </a:rPr>
                  <a:t>Για κάθε περιοχή επιλέγεται μια </a:t>
                </a:r>
                <a:r>
                  <a:rPr lang="el-GR" dirty="0" smtClean="0">
                    <a:solidFill>
                      <a:srgbClr val="0033CC"/>
                    </a:solidFill>
                    <a:sym typeface="Symbol" pitchFamily="18" charset="2"/>
                  </a:rPr>
                  <a:t>αντιπροσωπευτική τιμή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l-GR" dirty="0">
                    <a:sym typeface="Symbol" pitchFamily="18" charset="2"/>
                  </a:rPr>
                  <a:t>Αν η έξοδος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l-GR" dirty="0">
                    <a:sym typeface="Symbol" pitchFamily="18" charset="2"/>
                  </a:rPr>
                  <a:t> ανήκει στην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, </a:t>
                </a:r>
                <a:r>
                  <a:rPr lang="el-GR" dirty="0">
                    <a:sym typeface="Symbol" pitchFamily="18" charset="2"/>
                  </a:rPr>
                  <a:t>κβαντίζεται στο</a:t>
                </a:r>
                <a:br>
                  <a:rPr lang="el-GR" dirty="0">
                    <a:sym typeface="Symbol" pitchFamily="18" charset="2"/>
                  </a:rPr>
                </a:br>
                <a:endParaRPr lang="el-GR" dirty="0">
                  <a:sym typeface="Symbol" pitchFamily="18" charset="2"/>
                </a:endParaRPr>
              </a:p>
              <a:p>
                <a:pPr eaLnBrk="1" hangingPunct="1">
                  <a:spcAft>
                    <a:spcPts val="600"/>
                  </a:spcAft>
                  <a:defRPr/>
                </a:pPr>
                <a:endParaRPr lang="en-US" dirty="0" smtClean="0">
                  <a:solidFill>
                    <a:srgbClr val="0033CC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16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4"/>
                <a:stretch>
                  <a:fillRect l="-1357" t="-2022" r="-13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  <a:defRPr/>
                </a:pPr>
                <a:r>
                  <a:rPr lang="el-GR" sz="2000" dirty="0" smtClean="0">
                    <a:sym typeface="Symbol" pitchFamily="18" charset="2"/>
                  </a:rPr>
                  <a:t>Στέλνουμε </a:t>
                </a:r>
                <a:r>
                  <a:rPr lang="el-GR" sz="2000" dirty="0">
                    <a:sym typeface="Symbol" pitchFamily="18" charset="2"/>
                  </a:rPr>
                  <a:t>τη δυαδική αναπαράσταση της περιοχής </a:t>
                </a:r>
                <a:r>
                  <a:rPr lang="en-US" sz="2000" i="1" dirty="0">
                    <a:sym typeface="Symbol" pitchFamily="18" charset="2"/>
                  </a:rPr>
                  <a:t>k</a:t>
                </a:r>
                <a:r>
                  <a:rPr lang="en-US" sz="2000" dirty="0" smtClean="0">
                    <a:sym typeface="Symbol" pitchFamily="18" charset="2"/>
                  </a:rPr>
                  <a:t>,</a:t>
                </a:r>
                <a:r>
                  <a:rPr lang="el-GR" sz="2000" dirty="0" smtClean="0">
                    <a:sym typeface="Symbol" pitchFamily="18" charset="2"/>
                  </a:rPr>
                  <a:t/>
                </a:r>
                <a:br>
                  <a:rPr lang="el-GR" sz="2000" dirty="0" smtClean="0">
                    <a:sym typeface="Symbol" pitchFamily="18" charset="2"/>
                  </a:rPr>
                </a:br>
                <a:endParaRPr lang="el-GR" sz="2000" dirty="0" smtClean="0">
                  <a:sym typeface="Symbol" pitchFamily="18" charset="2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  <a:defRPr/>
                </a:pPr>
                <a:endParaRPr lang="en-US" sz="2000" dirty="0"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  <a:defRPr/>
                </a:pPr>
                <a:r>
                  <a:rPr lang="el-GR" sz="2000" dirty="0">
                    <a:sym typeface="Symbol" pitchFamily="18" charset="2"/>
                  </a:rPr>
                  <a:t>Απαιτούνται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log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l-GR" sz="2000" dirty="0">
                    <a:sym typeface="Symbol" pitchFamily="18" charset="2"/>
                  </a:rPr>
                  <a:t> </a:t>
                </a:r>
                <a:r>
                  <a:rPr lang="en-US" sz="2000" dirty="0">
                    <a:sym typeface="Symbol" pitchFamily="18" charset="2"/>
                  </a:rPr>
                  <a:t>bits/</a:t>
                </a:r>
                <a:r>
                  <a:rPr lang="el-GR" sz="2000" dirty="0">
                    <a:sym typeface="Symbol" pitchFamily="18" charset="2"/>
                  </a:rPr>
                  <a:t>έξοδο</a:t>
                </a:r>
                <a:endParaRPr lang="el-GR" sz="2000" dirty="0">
                  <a:solidFill>
                    <a:srgbClr val="0033CC"/>
                  </a:solidFill>
                  <a:sym typeface="Symbol" pitchFamily="18" charset="2"/>
                </a:endParaRPr>
              </a:p>
              <a:p>
                <a:pPr>
                  <a:spcBef>
                    <a:spcPts val="1800"/>
                  </a:spcBef>
                  <a:spcAft>
                    <a:spcPts val="400"/>
                  </a:spcAft>
                  <a:defRPr/>
                </a:pPr>
                <a:r>
                  <a:rPr lang="el-GR" sz="2000" dirty="0">
                    <a:solidFill>
                      <a:srgbClr val="0033CC"/>
                    </a:solidFill>
                    <a:sym typeface="Symbol" pitchFamily="18" charset="2"/>
                  </a:rPr>
                  <a:t>Παρατήρηση: </a:t>
                </a:r>
              </a:p>
              <a:p>
                <a:pPr lvl="1">
                  <a:spcAft>
                    <a:spcPts val="400"/>
                  </a:spcAft>
                  <a:defRPr/>
                </a:pPr>
                <a:r>
                  <a:rPr lang="el-GR" sz="2000" dirty="0">
                    <a:sym typeface="Symbol" pitchFamily="18" charset="2"/>
                  </a:rPr>
                  <a:t>τα </a:t>
                </a:r>
                <a:r>
                  <a:rPr lang="en-US" sz="2000" dirty="0">
                    <a:sym typeface="Symbol" pitchFamily="18" charset="2"/>
                  </a:rPr>
                  <a:t>bits </a:t>
                </a:r>
                <a:r>
                  <a:rPr lang="el-GR" sz="2000" dirty="0">
                    <a:sym typeface="Symbol" pitchFamily="18" charset="2"/>
                  </a:rPr>
                  <a:t>αναπαράστασης μειώθηκαν από άπειρα σε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log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</m:oMath>
                </a14:m>
                <a:endParaRPr lang="en-US" sz="2000" i="1" dirty="0">
                  <a:sym typeface="Symbol" pitchFamily="18" charset="2"/>
                </a:endParaRPr>
              </a:p>
              <a:p>
                <a:pPr lvl="1">
                  <a:spcAft>
                    <a:spcPts val="400"/>
                  </a:spcAft>
                  <a:defRPr/>
                </a:pPr>
                <a:r>
                  <a:rPr lang="el-GR" sz="2000" dirty="0">
                    <a:sym typeface="Symbol" pitchFamily="18" charset="2"/>
                  </a:rPr>
                  <a:t>αλλά </a:t>
                </a:r>
                <a:r>
                  <a:rPr lang="el-GR" sz="2000" dirty="0" err="1">
                    <a:sym typeface="Symbol" pitchFamily="18" charset="2"/>
                  </a:rPr>
                  <a:t>εισήχθηκε</a:t>
                </a:r>
                <a:r>
                  <a:rPr lang="el-GR" sz="2000" dirty="0">
                    <a:sym typeface="Symbol" pitchFamily="18" charset="2"/>
                  </a:rPr>
                  <a:t> παραμόρφωση</a:t>
                </a:r>
                <a:endParaRPr lang="en-GB" sz="2000" dirty="0">
                  <a:sym typeface="Symbol" pitchFamily="18" charset="2"/>
                </a:endParaRPr>
              </a:p>
              <a:p>
                <a:endParaRPr lang="el-GR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5"/>
                <a:stretch>
                  <a:fillRect l="-1360" t="-809" b="-49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09027"/>
              </p:ext>
            </p:extLst>
          </p:nvPr>
        </p:nvGraphicFramePr>
        <p:xfrm>
          <a:off x="6332537" y="2420888"/>
          <a:ext cx="33496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537" y="2420888"/>
                        <a:ext cx="334963" cy="461962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758038"/>
              </p:ext>
            </p:extLst>
          </p:nvPr>
        </p:nvGraphicFramePr>
        <p:xfrm>
          <a:off x="2173385" y="5663737"/>
          <a:ext cx="3317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385" y="5663737"/>
                        <a:ext cx="331787" cy="4572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Παράδειγμα </a:t>
            </a:r>
            <a:r>
              <a:rPr lang="el-GR" sz="3600" dirty="0" err="1" smtClean="0"/>
              <a:t>Βαθμωτής</a:t>
            </a:r>
            <a:r>
              <a:rPr lang="el-GR" sz="3600" dirty="0" smtClean="0"/>
              <a:t> </a:t>
            </a:r>
            <a:r>
              <a:rPr lang="el-GR" sz="3600" dirty="0" err="1" smtClean="0"/>
              <a:t>Κβάντισης</a:t>
            </a:r>
            <a:endParaRPr lang="en-GB" sz="3600" dirty="0" smtClean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r>
              <a:rPr lang="el-GR" sz="2400" dirty="0" smtClean="0"/>
              <a:t>Περιοχές:</a:t>
            </a:r>
          </a:p>
          <a:p>
            <a:pPr lvl="1" eaLnBrk="1" hangingPunct="1">
              <a:defRPr/>
            </a:pPr>
            <a:r>
              <a:rPr lang="en-US" sz="2000" i="1" dirty="0" smtClean="0"/>
              <a:t>R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=(-</a:t>
            </a:r>
            <a:r>
              <a:rPr lang="el-GR" sz="2000" i="1" dirty="0" smtClean="0">
                <a:sym typeface="Symbol" pitchFamily="18" charset="2"/>
              </a:rPr>
              <a:t></a:t>
            </a:r>
            <a:r>
              <a:rPr lang="en-US" sz="2000" i="1" dirty="0" smtClean="0">
                <a:sym typeface="Symbol" pitchFamily="18" charset="2"/>
              </a:rPr>
              <a:t>,</a:t>
            </a:r>
            <a:r>
              <a:rPr lang="el-GR" sz="2000" i="1" dirty="0" smtClean="0">
                <a:sym typeface="Symbol" pitchFamily="18" charset="2"/>
              </a:rPr>
              <a:t>α</a:t>
            </a:r>
            <a:r>
              <a:rPr lang="el-GR" sz="2000" i="1" baseline="-25000" dirty="0" smtClean="0">
                <a:sym typeface="Symbol" pitchFamily="18" charset="2"/>
              </a:rPr>
              <a:t>1</a:t>
            </a:r>
            <a:r>
              <a:rPr lang="en-US" sz="2000" i="1" dirty="0" smtClean="0"/>
              <a:t>]</a:t>
            </a:r>
            <a:endParaRPr lang="el-GR" sz="2000" i="1" dirty="0" smtClean="0"/>
          </a:p>
          <a:p>
            <a:pPr lvl="1" eaLnBrk="1" hangingPunct="1">
              <a:defRPr/>
            </a:pPr>
            <a:r>
              <a:rPr lang="en-US" sz="2000" i="1" dirty="0" smtClean="0"/>
              <a:t>R</a:t>
            </a:r>
            <a:r>
              <a:rPr lang="el-GR" sz="2000" i="1" baseline="-25000" dirty="0" smtClean="0"/>
              <a:t>2</a:t>
            </a:r>
            <a:r>
              <a:rPr lang="en-US" sz="2000" i="1" dirty="0" smtClean="0"/>
              <a:t>=(</a:t>
            </a:r>
            <a:r>
              <a:rPr lang="el-GR" sz="2000" i="1" dirty="0" smtClean="0">
                <a:sym typeface="Symbol" pitchFamily="18" charset="2"/>
              </a:rPr>
              <a:t>α</a:t>
            </a:r>
            <a:r>
              <a:rPr lang="el-GR" sz="2000" i="1" baseline="-25000" dirty="0" smtClean="0">
                <a:sym typeface="Symbol" pitchFamily="18" charset="2"/>
              </a:rPr>
              <a:t>1</a:t>
            </a:r>
            <a:r>
              <a:rPr lang="el-GR" sz="2000" i="1" dirty="0" smtClean="0">
                <a:sym typeface="Symbol" pitchFamily="18" charset="2"/>
              </a:rPr>
              <a:t>, α</a:t>
            </a:r>
            <a:r>
              <a:rPr lang="el-GR" sz="2000" i="1" baseline="-25000" dirty="0" smtClean="0">
                <a:sym typeface="Symbol" pitchFamily="18" charset="2"/>
              </a:rPr>
              <a:t>2</a:t>
            </a:r>
            <a:r>
              <a:rPr lang="en-US" sz="2000" i="1" dirty="0" smtClean="0"/>
              <a:t>]</a:t>
            </a:r>
            <a:endParaRPr lang="el-GR" sz="2000" i="1" dirty="0" smtClean="0"/>
          </a:p>
          <a:p>
            <a:pPr lvl="1" eaLnBrk="1" hangingPunct="1">
              <a:defRPr/>
            </a:pPr>
            <a:r>
              <a:rPr lang="el-GR" sz="2000" i="1" dirty="0" smtClean="0"/>
              <a:t>...</a:t>
            </a:r>
          </a:p>
          <a:p>
            <a:pPr lvl="1" eaLnBrk="1" hangingPunct="1">
              <a:defRPr/>
            </a:pPr>
            <a:r>
              <a:rPr lang="en-US" sz="2000" i="1" dirty="0" smtClean="0"/>
              <a:t>R</a:t>
            </a:r>
            <a:r>
              <a:rPr lang="el-GR" sz="2000" i="1" baseline="-25000" dirty="0" smtClean="0"/>
              <a:t>8</a:t>
            </a:r>
            <a:r>
              <a:rPr lang="en-US" sz="2000" i="1" dirty="0" smtClean="0"/>
              <a:t>=(</a:t>
            </a:r>
            <a:r>
              <a:rPr lang="el-GR" sz="2000" i="1" dirty="0" smtClean="0">
                <a:sym typeface="Symbol" pitchFamily="18" charset="2"/>
              </a:rPr>
              <a:t>α</a:t>
            </a:r>
            <a:r>
              <a:rPr lang="el-GR" sz="2000" i="1" baseline="-25000" dirty="0" smtClean="0">
                <a:sym typeface="Symbol" pitchFamily="18" charset="2"/>
              </a:rPr>
              <a:t>7</a:t>
            </a:r>
            <a:r>
              <a:rPr lang="el-GR" sz="2000" i="1" dirty="0" smtClean="0"/>
              <a:t>,</a:t>
            </a:r>
            <a:r>
              <a:rPr lang="el-GR" sz="2000" i="1" dirty="0" smtClean="0">
                <a:sym typeface="Symbol" pitchFamily="18" charset="2"/>
              </a:rPr>
              <a:t>)</a:t>
            </a:r>
          </a:p>
          <a:p>
            <a:pPr eaLnBrk="1" hangingPunct="1">
              <a:defRPr/>
            </a:pPr>
            <a:endParaRPr lang="el-GR" sz="2000" dirty="0" smtClean="0">
              <a:sym typeface="Symbol" pitchFamily="18" charset="2"/>
            </a:endParaRPr>
          </a:p>
          <a:p>
            <a:pPr eaLnBrk="1" hangingPunct="1">
              <a:defRPr/>
            </a:pPr>
            <a:endParaRPr lang="el-GR" sz="2000" dirty="0" smtClean="0">
              <a:sym typeface="Symbol" pitchFamily="18" charset="2"/>
            </a:endParaRPr>
          </a:p>
          <a:p>
            <a:pPr eaLnBrk="1" hangingPunct="1">
              <a:defRPr/>
            </a:pPr>
            <a:r>
              <a:rPr lang="el-GR" sz="2400" dirty="0" smtClean="0">
                <a:sym typeface="Symbol" pitchFamily="18" charset="2"/>
              </a:rPr>
              <a:t>Τιμές κβάντισης:</a:t>
            </a:r>
          </a:p>
          <a:p>
            <a:pPr eaLnBrk="1" hangingPunct="1">
              <a:defRPr/>
            </a:pPr>
            <a:endParaRPr lang="el-GR" sz="2000" dirty="0" smtClean="0">
              <a:sym typeface="Symbol" pitchFamily="18" charset="2"/>
            </a:endParaRPr>
          </a:p>
          <a:p>
            <a:pPr eaLnBrk="1" hangingPunct="1">
              <a:defRPr/>
            </a:pPr>
            <a:endParaRPr lang="el-GR" sz="2000" dirty="0" smtClean="0">
              <a:sym typeface="Symbol" pitchFamily="18" charset="2"/>
            </a:endParaRPr>
          </a:p>
          <a:p>
            <a:pPr eaLnBrk="1" hangingPunct="1">
              <a:defRPr/>
            </a:pPr>
            <a:endParaRPr lang="en-GB" sz="2000" dirty="0" smtClean="0">
              <a:sym typeface="Symbol" pitchFamily="18" charset="2"/>
            </a:endParaRP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066644"/>
              </p:ext>
            </p:extLst>
          </p:nvPr>
        </p:nvGraphicFramePr>
        <p:xfrm>
          <a:off x="1115616" y="5157192"/>
          <a:ext cx="12207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4" imgW="660240" imgH="241200" progId="Equation.DSMT4">
                  <p:embed/>
                </p:oleObj>
              </mc:Choice>
              <mc:Fallback>
                <p:oleObj name="Equation" r:id="rId4" imgW="66024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157192"/>
                        <a:ext cx="1220787" cy="442912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fig6_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54" y="1582142"/>
            <a:ext cx="5263934" cy="47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Συνάρτηση </a:t>
            </a:r>
            <a:r>
              <a:rPr lang="el-GR" sz="3600" dirty="0" err="1" smtClean="0"/>
              <a:t>Κβάντισης</a:t>
            </a:r>
            <a:endParaRPr lang="en-GB" sz="3600" dirty="0" smtClean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Συνάρτηση Κβάντισης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sz="2000" dirty="0" smtClean="0"/>
              <a:t>Μη γραμμική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sz="2000" dirty="0" smtClean="0"/>
              <a:t>Μη αναστρέψιμη</a:t>
            </a:r>
          </a:p>
          <a:p>
            <a:pPr lvl="1" eaLnBrk="1" hangingPunct="1">
              <a:defRPr/>
            </a:pPr>
            <a:r>
              <a:rPr lang="el-GR" sz="2000" dirty="0" smtClean="0"/>
              <a:t>όλα τα σημεία της </a:t>
            </a:r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k</a:t>
            </a:r>
            <a:r>
              <a:rPr lang="en-US" sz="2000" dirty="0" smtClean="0"/>
              <a:t> </a:t>
            </a:r>
            <a:r>
              <a:rPr lang="el-GR" sz="2000" dirty="0" smtClean="0"/>
              <a:t>απεικονίζονται στο ίδιο σημείο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l-GR" sz="2000" dirty="0" smtClean="0"/>
              <a:t>ένα ποσό πληροφορίας χάνεται ανεπιστρεπτί</a:t>
            </a:r>
          </a:p>
          <a:p>
            <a:pPr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Μέτρο στιγμιαίας παραμόρφωσης:</a:t>
            </a:r>
            <a:r>
              <a:rPr lang="el-GR" sz="2000" dirty="0" smtClean="0"/>
              <a:t> τετραγωνικό σφάλμα</a:t>
            </a:r>
          </a:p>
          <a:p>
            <a:pPr marL="0" indent="0" eaLnBrk="1" hangingPunct="1">
              <a:buNone/>
              <a:defRPr/>
            </a:pP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Μέση Παραμόρφωση:</a:t>
            </a:r>
            <a:endParaRPr lang="en-GB" sz="2000" dirty="0" smtClean="0">
              <a:solidFill>
                <a:srgbClr val="0033CC"/>
              </a:solidFill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297476"/>
              </p:ext>
            </p:extLst>
          </p:nvPr>
        </p:nvGraphicFramePr>
        <p:xfrm>
          <a:off x="3491880" y="1494820"/>
          <a:ext cx="30495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4" imgW="1574640" imgH="253800" progId="Equation.DSMT4">
                  <p:embed/>
                </p:oleObj>
              </mc:Choice>
              <mc:Fallback>
                <p:oleObj name="Equation" r:id="rId4" imgW="15746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494820"/>
                        <a:ext cx="3049587" cy="4889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488168"/>
              </p:ext>
            </p:extLst>
          </p:nvPr>
        </p:nvGraphicFramePr>
        <p:xfrm>
          <a:off x="2854931" y="4641970"/>
          <a:ext cx="34480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6" imgW="1638000" imgH="291960" progId="Equation.DSMT4">
                  <p:embed/>
                </p:oleObj>
              </mc:Choice>
              <mc:Fallback>
                <p:oleObj name="Equation" r:id="rId6" imgW="1638000" imgH="291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931" y="4641970"/>
                        <a:ext cx="3448050" cy="6127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483480"/>
              </p:ext>
            </p:extLst>
          </p:nvPr>
        </p:nvGraphicFramePr>
        <p:xfrm>
          <a:off x="2051720" y="5898059"/>
          <a:ext cx="53546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Equation" r:id="rId8" imgW="2920680" imgH="355320" progId="Equation.DSMT4">
                  <p:embed/>
                </p:oleObj>
              </mc:Choice>
              <mc:Fallback>
                <p:oleObj name="Equation" r:id="rId8" imgW="2920680" imgH="355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898059"/>
                        <a:ext cx="5354637" cy="6477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Θόρυβος </a:t>
            </a:r>
            <a:r>
              <a:rPr lang="el-GR" sz="3600" dirty="0" err="1" smtClean="0"/>
              <a:t>Κβάντισης</a:t>
            </a:r>
            <a:endParaRPr lang="en-GB" sz="3600" dirty="0" smtClean="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Το τελικό (κβαντισμένο) σήμα μπορεί να εκφραστεί ως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 eaLnBrk="1" hangingPunct="1">
              <a:spcAft>
                <a:spcPts val="1200"/>
              </a:spcAft>
              <a:defRPr/>
            </a:pPr>
            <a:r>
              <a:rPr lang="el-GR" sz="2000" dirty="0" smtClean="0"/>
              <a:t>Η δεύτερη ποσότητα </a:t>
            </a:r>
            <a:r>
              <a:rPr lang="en-US" sz="2000" dirty="0" smtClean="0"/>
              <a:t>(\tilde{x}) </a:t>
            </a:r>
            <a:r>
              <a:rPr lang="el-GR" sz="2000" dirty="0" smtClean="0"/>
              <a:t>καλείται </a:t>
            </a:r>
            <a:r>
              <a:rPr lang="el-GR" sz="2000" dirty="0" smtClean="0">
                <a:solidFill>
                  <a:srgbClr val="0033CC"/>
                </a:solidFill>
              </a:rPr>
              <a:t>θόρυβος </a:t>
            </a:r>
            <a:r>
              <a:rPr lang="el-GR" sz="2000" dirty="0" err="1" smtClean="0">
                <a:solidFill>
                  <a:srgbClr val="0033CC"/>
                </a:solidFill>
              </a:rPr>
              <a:t>κβάντισης</a:t>
            </a: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/>
            </a:r>
            <a:br>
              <a:rPr lang="el-GR" sz="2000" dirty="0" smtClean="0">
                <a:solidFill>
                  <a:srgbClr val="0033CC"/>
                </a:solidFill>
              </a:rPr>
            </a:b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Στόχος:</a:t>
            </a:r>
            <a:r>
              <a:rPr lang="el-GR" sz="2000" dirty="0" smtClean="0"/>
              <a:t> ο θόρυβος κβάντισης να έχει μικρή ισχύ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000" dirty="0">
                <a:solidFill>
                  <a:srgbClr val="0033CC"/>
                </a:solidFill>
              </a:rPr>
              <a:t>Πιο σημαντικός στόχος: </a:t>
            </a:r>
            <a:r>
              <a:rPr lang="el-GR" sz="2000" dirty="0"/>
              <a:t>η ισχύς του θορύβου να είναι μικρή σε σχέση με την ισχύ του αρχικού σήματος (</a:t>
            </a:r>
            <a:r>
              <a:rPr lang="el-GR" sz="2000" dirty="0" err="1"/>
              <a:t>κανονικοποίηση</a:t>
            </a:r>
            <a:r>
              <a:rPr lang="el-GR" sz="2000" dirty="0"/>
              <a:t>)</a:t>
            </a:r>
          </a:p>
          <a:p>
            <a:pPr>
              <a:defRPr/>
            </a:pPr>
            <a:endParaRPr lang="en-US" sz="2000" dirty="0">
              <a:solidFill>
                <a:srgbClr val="0033CC"/>
              </a:solidFill>
            </a:endParaRPr>
          </a:p>
          <a:p>
            <a:pPr>
              <a:defRPr/>
            </a:pPr>
            <a:r>
              <a:rPr lang="el-GR" sz="2000" dirty="0">
                <a:solidFill>
                  <a:srgbClr val="0033CC"/>
                </a:solidFill>
              </a:rPr>
              <a:t>Ορισμός:</a:t>
            </a:r>
            <a:r>
              <a:rPr lang="el-GR" sz="2000" dirty="0"/>
              <a:t> Λόγος Σήματος προς Θόρυβο </a:t>
            </a:r>
            <a:r>
              <a:rPr lang="el-GR" sz="2000" dirty="0" err="1"/>
              <a:t>Κβάντισης</a:t>
            </a:r>
            <a:r>
              <a:rPr lang="el-GR" sz="2000" dirty="0"/>
              <a:t> </a:t>
            </a:r>
            <a:r>
              <a:rPr lang="en-US" sz="2000" dirty="0"/>
              <a:t>(Signal to Quantization Noise Ratio, SQNR)</a:t>
            </a:r>
            <a:endParaRPr lang="el-GR" sz="2000" dirty="0"/>
          </a:p>
          <a:p>
            <a:pPr>
              <a:defRPr/>
            </a:pPr>
            <a:endParaRPr lang="en-GB" sz="2000" dirty="0"/>
          </a:p>
          <a:p>
            <a:endParaRPr lang="el-GR" sz="2000" dirty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095696"/>
              </p:ext>
            </p:extLst>
          </p:nvPr>
        </p:nvGraphicFramePr>
        <p:xfrm>
          <a:off x="1691680" y="2360657"/>
          <a:ext cx="21812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Equation" r:id="rId4" imgW="1041120" imgH="253800" progId="Equation.DSMT4">
                  <p:embed/>
                </p:oleObj>
              </mc:Choice>
              <mc:Fallback>
                <p:oleObj name="Equation" r:id="rId4" imgW="104112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360657"/>
                        <a:ext cx="2181225" cy="52863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065633"/>
              </p:ext>
            </p:extLst>
          </p:nvPr>
        </p:nvGraphicFramePr>
        <p:xfrm>
          <a:off x="1614487" y="4305050"/>
          <a:ext cx="17240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Equation" r:id="rId6" imgW="825480" imgH="279360" progId="Equation.DSMT4">
                  <p:embed/>
                </p:oleObj>
              </mc:Choice>
              <mc:Fallback>
                <p:oleObj name="Equation" r:id="rId6" imgW="82548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7" y="4305050"/>
                        <a:ext cx="1724025" cy="579438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1777"/>
              </p:ext>
            </p:extLst>
          </p:nvPr>
        </p:nvGraphicFramePr>
        <p:xfrm>
          <a:off x="5437043" y="4594769"/>
          <a:ext cx="25114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name="Equation" r:id="rId8" imgW="1409400" imgH="545760" progId="Equation.DSMT4">
                  <p:embed/>
                </p:oleObj>
              </mc:Choice>
              <mc:Fallback>
                <p:oleObj name="Equation" r:id="rId8" imgW="1409400" imgH="545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043" y="4594769"/>
                        <a:ext cx="2511425" cy="968375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Υπολογισμός Ισχύος Σήματος</a:t>
            </a:r>
            <a:endParaRPr lang="en-GB" sz="3600" dirty="0" smtClean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1000" indent="-381000" eaLnBrk="1" hangingPunct="1">
              <a:spcAft>
                <a:spcPts val="600"/>
              </a:spcAft>
              <a:defRPr/>
            </a:pPr>
            <a:r>
              <a:rPr lang="el-GR" sz="2400" dirty="0" smtClean="0"/>
              <a:t>Πώς υπολογίζεται η ισχύς ενός σήματος;</a:t>
            </a:r>
            <a:br>
              <a:rPr lang="el-GR" sz="2400" dirty="0" smtClean="0"/>
            </a:br>
            <a:endParaRPr lang="el-GR" sz="2400" dirty="0" smtClean="0"/>
          </a:p>
          <a:p>
            <a:pPr marL="781050" lvl="1" indent="-381000" eaLnBrk="1" hangingPunct="1">
              <a:buFont typeface="Wingdings" pitchFamily="2" charset="2"/>
              <a:buAutoNum type="arabicPeriod"/>
              <a:defRPr/>
            </a:pPr>
            <a:r>
              <a:rPr lang="el-GR" sz="2000" dirty="0" smtClean="0"/>
              <a:t>Ντετερμινιστικό σήμα (σήμα ισχύος)</a:t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 marL="781050" lvl="1" indent="-381000" eaLnBrk="1" hangingPunct="1">
              <a:buFont typeface="Wingdings" pitchFamily="2" charset="2"/>
              <a:buAutoNum type="arabicPeriod"/>
              <a:defRPr/>
            </a:pPr>
            <a:r>
              <a:rPr lang="el-GR" sz="2000" dirty="0" smtClean="0"/>
              <a:t>Στοχαστικό σήμα</a:t>
            </a:r>
          </a:p>
          <a:p>
            <a:pPr marL="781050" lvl="1" indent="-381000" eaLnBrk="1" hangingPunct="1">
              <a:defRPr/>
            </a:pPr>
            <a:endParaRPr lang="el-GR" sz="2000" dirty="0" smtClean="0"/>
          </a:p>
          <a:p>
            <a:pPr marL="1238250" lvl="2" indent="-381000" eaLnBrk="1" hangingPunct="1">
              <a:spcAft>
                <a:spcPts val="1200"/>
              </a:spcAft>
              <a:defRPr/>
            </a:pPr>
            <a:r>
              <a:rPr lang="el-GR" sz="2000" dirty="0" smtClean="0"/>
              <a:t>Αν είναι στάσιμο, τότε απλοποιείται ως</a:t>
            </a:r>
            <a:br>
              <a:rPr lang="el-GR" sz="2000" dirty="0" smtClean="0"/>
            </a:br>
            <a:endParaRPr lang="el-GR" sz="2000" dirty="0" smtClean="0"/>
          </a:p>
          <a:p>
            <a:pPr marL="1238250" lvl="2" indent="-381000" eaLnBrk="1" hangingPunct="1">
              <a:defRPr/>
            </a:pPr>
            <a:r>
              <a:rPr lang="el-GR" sz="2000" dirty="0" smtClean="0"/>
              <a:t>Αν είναι στάσιμο και εργοδικό τότε όπως και στη 1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περίπτωση.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163869"/>
              </p:ext>
            </p:extLst>
          </p:nvPr>
        </p:nvGraphicFramePr>
        <p:xfrm>
          <a:off x="5508104" y="2184121"/>
          <a:ext cx="2894013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Equation" r:id="rId4" imgW="1384200" imgH="457200" progId="Equation.DSMT4">
                  <p:embed/>
                </p:oleObj>
              </mc:Choice>
              <mc:Fallback>
                <p:oleObj name="Equation" r:id="rId4" imgW="13842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184121"/>
                        <a:ext cx="2894013" cy="950912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223120"/>
              </p:ext>
            </p:extLst>
          </p:nvPr>
        </p:nvGraphicFramePr>
        <p:xfrm>
          <a:off x="4792142" y="3501008"/>
          <a:ext cx="360997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Equation" r:id="rId6" imgW="1726920" imgH="457200" progId="Equation.DSMT4">
                  <p:embed/>
                </p:oleObj>
              </mc:Choice>
              <mc:Fallback>
                <p:oleObj name="Equation" r:id="rId6" imgW="172692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142" y="3501008"/>
                        <a:ext cx="3609975" cy="950912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51255"/>
              </p:ext>
            </p:extLst>
          </p:nvPr>
        </p:nvGraphicFramePr>
        <p:xfrm>
          <a:off x="6678092" y="4687900"/>
          <a:ext cx="17240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Equation" r:id="rId8" imgW="825480" imgH="279360" progId="Equation.DSMT4">
                  <p:embed/>
                </p:oleObj>
              </mc:Choice>
              <mc:Fallback>
                <p:oleObj name="Equation" r:id="rId8" imgW="82548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092" y="4687900"/>
                        <a:ext cx="1724025" cy="579437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Ομοιόμορφη </a:t>
            </a:r>
            <a:r>
              <a:rPr lang="el-GR" sz="3600" dirty="0" err="1" smtClean="0"/>
              <a:t>Κβάντιση</a:t>
            </a:r>
            <a:r>
              <a:rPr lang="el-GR" sz="3600" dirty="0" smtClean="0"/>
              <a:t> (1 από 3)</a:t>
            </a:r>
            <a:endParaRPr lang="en-GB" sz="3600" dirty="0" smtClean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4038600" cy="22608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dirty="0" smtClean="0"/>
              <a:t>Είναι η πιο </a:t>
            </a:r>
            <a:r>
              <a:rPr lang="el-GR" sz="2000" dirty="0" smtClean="0">
                <a:solidFill>
                  <a:srgbClr val="0033CC"/>
                </a:solidFill>
              </a:rPr>
              <a:t>απλή περίπτωση</a:t>
            </a:r>
            <a:r>
              <a:rPr lang="el-GR" sz="2000" dirty="0" smtClean="0"/>
              <a:t> βαθμωτών κβαντιστών</a:t>
            </a:r>
          </a:p>
          <a:p>
            <a:pPr eaLnBrk="1" hangingPunct="1">
              <a:defRPr/>
            </a:pPr>
            <a:r>
              <a:rPr lang="el-GR" sz="2000" dirty="0" smtClean="0"/>
              <a:t>Οι περιοχές του κβαντιστή, εκτός των ακραίων, έχουν το ίδιο εύρος </a:t>
            </a:r>
            <a:r>
              <a:rPr lang="el-GR" sz="2000" i="1" dirty="0" smtClean="0"/>
              <a:t>Δ</a:t>
            </a:r>
            <a:br>
              <a:rPr lang="el-GR" sz="2000" i="1" dirty="0" smtClean="0"/>
            </a:br>
            <a:endParaRPr lang="el-GR" sz="200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1"/>
                <a:ext cx="4038600" cy="2404864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l-GR" sz="2000" dirty="0"/>
                  <a:t>Περιοχές </a:t>
                </a:r>
                <a:r>
                  <a:rPr lang="el-GR" sz="2000" dirty="0" err="1"/>
                  <a:t>Κβάντισης</a:t>
                </a:r>
                <a:endParaRPr lang="el-GR" sz="2000" dirty="0"/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l-GR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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l-GR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  <m:r>
                      <a:rPr lang="el-GR" sz="20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2000" dirty="0"/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l-GR" sz="20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l-GR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  <m:r>
                      <a:rPr lang="el-GR" sz="20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l-GR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l-GR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  <m:r>
                      <a:rPr lang="el-GR" sz="20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l-GR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m:rPr>
                        <m:sty m:val="p"/>
                      </m:rPr>
                      <a:rPr lang="el-GR" sz="2000" i="0" dirty="0">
                        <a:latin typeface="Cambria Math" panose="02040503050406030204" pitchFamily="18" charset="0"/>
                        <a:sym typeface="Symbol" pitchFamily="18" charset="2"/>
                      </a:rPr>
                      <m:t>Δ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2000" dirty="0"/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l-GR" sz="2000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l-GR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  <m:r>
                      <a:rPr lang="el-GR" sz="20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l-GR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m:rPr>
                        <m:sty m:val="p"/>
                      </m:rPr>
                      <a:rPr lang="el-GR" sz="2000" i="0" dirty="0">
                        <a:latin typeface="Cambria Math" panose="02040503050406030204" pitchFamily="18" charset="0"/>
                        <a:sym typeface="Symbol" pitchFamily="18" charset="2"/>
                      </a:rPr>
                      <m:t>Δ</m:t>
                    </m:r>
                    <m:r>
                      <a:rPr lang="el-GR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l-GR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  <m:r>
                      <a:rPr lang="el-GR" sz="20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l-GR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+2</m:t>
                    </m:r>
                    <m:r>
                      <m:rPr>
                        <m:sty m:val="p"/>
                      </m:rPr>
                      <a:rPr lang="el-GR" sz="2000" i="0" dirty="0">
                        <a:latin typeface="Cambria Math" panose="02040503050406030204" pitchFamily="18" charset="0"/>
                        <a:sym typeface="Symbol" pitchFamily="18" charset="2"/>
                      </a:rPr>
                      <m:t>Δ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2000" dirty="0"/>
              </a:p>
              <a:p>
                <a:pPr lvl="1">
                  <a:defRPr/>
                </a:pPr>
                <a:r>
                  <a:rPr lang="el-GR" sz="2000" i="1" dirty="0"/>
                  <a:t>...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el-GR" sz="2000" i="0" baseline="-25000" dirty="0">
                        <a:latin typeface="Cambria Math" panose="02040503050406030204" pitchFamily="18" charset="0"/>
                      </a:rPr>
                      <m:t>Ν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l-GR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  <m:r>
                      <a:rPr lang="el-GR" sz="20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l-GR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+(</m:t>
                    </m:r>
                    <m:r>
                      <m:rPr>
                        <m:sty m:val="p"/>
                      </m:rPr>
                      <a:rPr lang="el-GR" sz="2000" i="0" dirty="0">
                        <a:latin typeface="Cambria Math" panose="02040503050406030204" pitchFamily="18" charset="0"/>
                        <a:sym typeface="Symbol" pitchFamily="18" charset="2"/>
                      </a:rPr>
                      <m:t>Ν</m:t>
                    </m:r>
                    <m:r>
                      <a:rPr lang="el-GR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−2)</m:t>
                    </m:r>
                    <m:r>
                      <m:rPr>
                        <m:sty m:val="p"/>
                      </m:rPr>
                      <a:rPr lang="el-GR" sz="2000" i="0" dirty="0">
                        <a:latin typeface="Cambria Math" panose="02040503050406030204" pitchFamily="18" charset="0"/>
                        <a:sym typeface="Symbol" pitchFamily="18" charset="2"/>
                      </a:rPr>
                      <m:t>Δ</m:t>
                    </m:r>
                    <m:r>
                      <a:rPr lang="el-GR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)</m:t>
                    </m:r>
                  </m:oMath>
                </a14:m>
                <a:endParaRPr lang="el-GR" sz="2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1"/>
                <a:ext cx="4038600" cy="2404864"/>
              </a:xfrm>
              <a:blipFill rotWithShape="0">
                <a:blip r:embed="rId4"/>
                <a:stretch>
                  <a:fillRect l="-1360" t="-15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624077"/>
              </p:ext>
            </p:extLst>
          </p:nvPr>
        </p:nvGraphicFramePr>
        <p:xfrm>
          <a:off x="1229419" y="4725144"/>
          <a:ext cx="6837561" cy="1559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5" imgW="3543120" imgH="812520" progId="Equation.DSMT4">
                  <p:embed/>
                </p:oleObj>
              </mc:Choice>
              <mc:Fallback>
                <p:oleObj name="Equation" r:id="rId5" imgW="354312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419" y="4725144"/>
                        <a:ext cx="6837561" cy="155931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095159" y="4195336"/>
            <a:ext cx="1857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1200"/>
              </a:spcBef>
              <a:buNone/>
              <a:defRPr/>
            </a:pPr>
            <a:r>
              <a:rPr lang="el-GR" dirty="0">
                <a:latin typeface="+mn-lt"/>
              </a:rPr>
              <a:t>Παραμόρφωση: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Ομοιόμορφη </a:t>
            </a:r>
            <a:r>
              <a:rPr lang="el-GR" sz="3600" dirty="0" err="1" smtClean="0"/>
              <a:t>Κβάντιση</a:t>
            </a:r>
            <a:r>
              <a:rPr lang="el-GR" sz="3600" dirty="0" smtClean="0"/>
              <a:t> (2 από 3)</a:t>
            </a:r>
            <a:endParaRPr lang="en-GB" sz="3600" dirty="0" smtClean="0"/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Σχεδίαση ομοιόμορφου κβαντιστή:</a:t>
            </a:r>
          </a:p>
          <a:p>
            <a:pPr lvl="1" eaLnBrk="1" hangingPunct="1">
              <a:defRPr/>
            </a:pPr>
            <a:r>
              <a:rPr lang="el-GR" sz="2000" dirty="0" smtClean="0"/>
              <a:t>πρέπει να επιλεγούν </a:t>
            </a:r>
            <a:r>
              <a:rPr lang="el-GR" sz="2000" i="1" dirty="0" smtClean="0">
                <a:solidFill>
                  <a:srgbClr val="0033CC"/>
                </a:solidFill>
              </a:rPr>
              <a:t>(Ν+2)</a:t>
            </a:r>
            <a:r>
              <a:rPr lang="el-GR" sz="2000" dirty="0" smtClean="0"/>
              <a:t> παράμετροι</a:t>
            </a:r>
          </a:p>
          <a:p>
            <a:pPr lvl="1" eaLnBrk="1" hangingPunct="1">
              <a:defRPr/>
            </a:pPr>
            <a:endParaRPr lang="el-GR" sz="2000" dirty="0" smtClean="0"/>
          </a:p>
          <a:p>
            <a:pPr lvl="1" eaLnBrk="1" hangingPunct="1">
              <a:defRPr/>
            </a:pPr>
            <a:r>
              <a:rPr lang="el-GR" sz="2000" dirty="0" err="1" smtClean="0"/>
              <a:t>παραγώγιση</a:t>
            </a:r>
            <a:r>
              <a:rPr lang="el-GR" sz="2000" dirty="0" smtClean="0"/>
              <a:t> ως προς τις παραμέτρους </a:t>
            </a:r>
          </a:p>
          <a:p>
            <a:pPr lvl="1" eaLnBrk="1" hangingPunct="1">
              <a:defRPr/>
            </a:pPr>
            <a:r>
              <a:rPr lang="el-GR" sz="2000" dirty="0" smtClean="0"/>
              <a:t>και επιλογή αυτών που ελαχιστοποιούν την παραμόρφωση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spcAft>
                <a:spcPts val="12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Απλοποίηση:</a:t>
            </a:r>
            <a:r>
              <a:rPr lang="el-GR" sz="2000" dirty="0" smtClean="0"/>
              <a:t> </a:t>
            </a:r>
          </a:p>
          <a:p>
            <a:pPr lvl="1" eaLnBrk="1" hangingPunct="1">
              <a:defRPr/>
            </a:pPr>
            <a:r>
              <a:rPr lang="el-GR" sz="2000" dirty="0" smtClean="0"/>
              <a:t>αν η </a:t>
            </a:r>
            <a:r>
              <a:rPr lang="en-US" sz="2000" dirty="0" err="1" smtClean="0"/>
              <a:t>pdf</a:t>
            </a:r>
            <a:r>
              <a:rPr lang="en-US" sz="2000" dirty="0" smtClean="0"/>
              <a:t> </a:t>
            </a:r>
            <a:r>
              <a:rPr lang="el-GR" sz="2000" dirty="0" smtClean="0"/>
              <a:t>της πηγής έχει άρτια συμμετρία, ο βέλτιστος κβαντιστής είναι επίσης συμμετρικός</a:t>
            </a:r>
            <a:r>
              <a:rPr lang="en-US" sz="2000" dirty="0" smtClean="0"/>
              <a:t>, </a:t>
            </a:r>
            <a:r>
              <a:rPr lang="el-GR" sz="2000" dirty="0" smtClean="0"/>
              <a:t>οπότε</a:t>
            </a:r>
          </a:p>
          <a:p>
            <a:pPr lvl="1" eaLnBrk="1" hangingPunct="1">
              <a:defRPr/>
            </a:pPr>
            <a:r>
              <a:rPr lang="el-GR" sz="2000" dirty="0" smtClean="0"/>
              <a:t>οι σχεδιαστικές παράμετροι μειώνονται στις μισές περίπου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660363"/>
              </p:ext>
            </p:extLst>
          </p:nvPr>
        </p:nvGraphicFramePr>
        <p:xfrm>
          <a:off x="5652120" y="2132856"/>
          <a:ext cx="20256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4" imgW="901440" imgH="228600" progId="Equation.DSMT4">
                  <p:embed/>
                </p:oleObj>
              </mc:Choice>
              <mc:Fallback>
                <p:oleObj name="Equation" r:id="rId4" imgW="9014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132856"/>
                        <a:ext cx="2025650" cy="5111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Σκοποί  ενότητας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400" dirty="0" smtClean="0"/>
              <a:t>Υπενθύμιση των εννοιών της δειγματοληψίας αναλογικού σήματος. Περιγραφή του κωδικοποιητή </a:t>
            </a:r>
            <a:r>
              <a:rPr lang="el-GR" sz="2400" dirty="0" err="1" smtClean="0"/>
              <a:t>κυματομορφής</a:t>
            </a:r>
            <a:r>
              <a:rPr lang="el-GR" sz="2400" dirty="0" smtClean="0"/>
              <a:t> και περιγραφή των διάφορων κατηγοριών </a:t>
            </a:r>
            <a:r>
              <a:rPr lang="el-GR" sz="2400" dirty="0" err="1" smtClean="0"/>
              <a:t>κβαντιστών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Ομοιόμορφη </a:t>
            </a:r>
            <a:r>
              <a:rPr lang="el-GR" sz="3600" dirty="0" err="1" smtClean="0"/>
              <a:t>Κβάντιση</a:t>
            </a:r>
            <a:r>
              <a:rPr lang="el-GR" sz="3600" dirty="0" smtClean="0"/>
              <a:t> (3 από 3)</a:t>
            </a:r>
            <a:endParaRPr lang="en-GB" sz="3600" dirty="0" smtClean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556792"/>
            <a:ext cx="793818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000" dirty="0" smtClean="0"/>
              <a:t>Πηγή σε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X</a:t>
            </a:r>
            <a:r>
              <a:rPr lang="en-US" sz="2000" i="1" dirty="0" smtClean="0"/>
              <a:t>(x)</a:t>
            </a:r>
            <a:r>
              <a:rPr lang="en-US" sz="2000" dirty="0" smtClean="0"/>
              <a:t> </a:t>
            </a:r>
            <a:r>
              <a:rPr lang="el-GR" sz="2000" dirty="0" smtClean="0"/>
              <a:t>άρτιας συμμετρίας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l-GR" sz="2000" dirty="0"/>
              <a:t/>
            </a:r>
            <a:br>
              <a:rPr lang="el-GR" sz="2000" dirty="0"/>
            </a:br>
            <a:endParaRPr lang="el-GR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000" dirty="0" smtClean="0"/>
              <a:t>Η ελαχιστοποίηση συνήθως πραγματοποιείται με αριθμητικές μεθόδους</a:t>
            </a:r>
            <a:endParaRPr lang="en-GB" sz="2000" dirty="0" smtClean="0"/>
          </a:p>
        </p:txBody>
      </p:sp>
      <p:pic>
        <p:nvPicPr>
          <p:cNvPr id="24581" name="Picture 5" descr="fig6_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2" y="1988840"/>
            <a:ext cx="38862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fig6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01" y="1988840"/>
            <a:ext cx="4396297" cy="373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67" name="Rectangle 7"/>
          <p:cNvSpPr>
            <a:spLocks noChangeArrowheads="1"/>
          </p:cNvSpPr>
          <p:nvPr/>
        </p:nvSpPr>
        <p:spPr bwMode="auto">
          <a:xfrm>
            <a:off x="332901" y="5631904"/>
            <a:ext cx="4152900" cy="533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marL="342900" indent="-342900">
              <a:buFont typeface="Wingdings" panose="05000000000000000000" pitchFamily="2" charset="2"/>
              <a:buNone/>
              <a:defRPr/>
            </a:pPr>
            <a:r>
              <a:rPr lang="el-GR" dirty="0">
                <a:solidFill>
                  <a:srgbClr val="0033CC"/>
                </a:solidFill>
                <a:latin typeface="+mn-lt"/>
              </a:rPr>
              <a:t>Ν άρτιο</a:t>
            </a:r>
            <a:endParaRPr lang="en-GB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424968" name="Rectangle 8"/>
          <p:cNvSpPr>
            <a:spLocks noChangeArrowheads="1"/>
          </p:cNvSpPr>
          <p:nvPr/>
        </p:nvSpPr>
        <p:spPr bwMode="auto">
          <a:xfrm>
            <a:off x="4572000" y="5631904"/>
            <a:ext cx="4152900" cy="533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marL="342900" indent="-342900">
              <a:buFont typeface="Wingdings" panose="05000000000000000000" pitchFamily="2" charset="2"/>
              <a:buNone/>
              <a:defRPr/>
            </a:pPr>
            <a:r>
              <a:rPr lang="el-GR" dirty="0">
                <a:solidFill>
                  <a:srgbClr val="0033CC"/>
                </a:solidFill>
                <a:latin typeface="+mn-lt"/>
              </a:rPr>
              <a:t>Ν περιττό</a:t>
            </a:r>
            <a:endParaRPr lang="en-GB" dirty="0">
              <a:solidFill>
                <a:srgbClr val="0033C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Παράδειγμα: </a:t>
            </a:r>
            <a:r>
              <a:rPr lang="en-US" sz="3600" dirty="0" smtClean="0"/>
              <a:t>Gaussian </a:t>
            </a:r>
            <a:r>
              <a:rPr lang="el-GR" sz="3600" dirty="0" smtClean="0"/>
              <a:t>Πηγή (1 από 4)</a:t>
            </a:r>
            <a:endParaRPr lang="en-GB" sz="3600" dirty="0" smtClean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556792"/>
            <a:ext cx="3645690" cy="4525963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000" dirty="0" smtClean="0"/>
              <a:t>Πηγή </a:t>
            </a:r>
            <a:r>
              <a:rPr lang="en-US" sz="2000" i="1" dirty="0" smtClean="0"/>
              <a:t>X(t)</a:t>
            </a:r>
            <a:r>
              <a:rPr lang="el-GR" sz="2000" dirty="0" smtClean="0"/>
              <a:t>, στάσιμη, </a:t>
            </a:r>
            <a:r>
              <a:rPr lang="en-US" sz="2000" dirty="0" smtClean="0"/>
              <a:t>Gaussian</a:t>
            </a:r>
            <a:r>
              <a:rPr lang="el-GR" sz="2000" dirty="0" smtClean="0"/>
              <a:t>, μηδενικής μέσης τιμής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l-GR" sz="2000" dirty="0" smtClean="0"/>
              <a:t>Φασματική πυκνότητα ισχύος </a:t>
            </a:r>
            <a:r>
              <a:rPr lang="en-US" sz="2000" i="1" dirty="0" err="1" smtClean="0"/>
              <a:t>S</a:t>
            </a:r>
            <a:r>
              <a:rPr lang="en-US" sz="2000" i="1" baseline="-25000" dirty="0" err="1" smtClean="0"/>
              <a:t>x</a:t>
            </a:r>
            <a:r>
              <a:rPr lang="en-US" sz="2000" i="1" dirty="0" smtClean="0"/>
              <a:t>(f)=2, |f|&lt;100Hz</a:t>
            </a:r>
            <a:endParaRPr lang="en-US" sz="2000" dirty="0" smtClean="0"/>
          </a:p>
          <a:p>
            <a:pPr eaLnBrk="1" hangingPunct="1">
              <a:spcAft>
                <a:spcPts val="400"/>
              </a:spcAft>
              <a:defRPr/>
            </a:pPr>
            <a:r>
              <a:rPr lang="el-GR" sz="2000" dirty="0" smtClean="0"/>
              <a:t>Δειγματοληψία: ρυθμός </a:t>
            </a:r>
            <a:r>
              <a:rPr lang="en-US" sz="2000" dirty="0" err="1" smtClean="0"/>
              <a:t>Nyquist</a:t>
            </a:r>
            <a:endParaRPr lang="el-GR" sz="2000" dirty="0" smtClean="0"/>
          </a:p>
          <a:p>
            <a:pPr eaLnBrk="1" hangingPunct="1">
              <a:spcAft>
                <a:spcPts val="400"/>
              </a:spcAft>
              <a:defRPr/>
            </a:pPr>
            <a:r>
              <a:rPr lang="el-GR" sz="2000" dirty="0" smtClean="0"/>
              <a:t>Κβάντιση: όπως στο σχήμα </a:t>
            </a:r>
            <a:r>
              <a:rPr lang="en-US" sz="2000" dirty="0" smtClean="0">
                <a:sym typeface="Wingdings" pitchFamily="2" charset="2"/>
              </a:rPr>
              <a:t></a:t>
            </a:r>
            <a:endParaRPr lang="el-GR" sz="2000" dirty="0" smtClean="0"/>
          </a:p>
          <a:p>
            <a:pPr eaLnBrk="1" hangingPunct="1">
              <a:spcAft>
                <a:spcPts val="400"/>
              </a:spcAft>
              <a:defRPr/>
            </a:pPr>
            <a:r>
              <a:rPr lang="el-GR" sz="2000" dirty="0" smtClean="0"/>
              <a:t>Πόσος είναι ο ρυθμός;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l-GR" sz="2000" dirty="0" smtClean="0"/>
              <a:t>Πόση είναι η παραμόρφωση;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GB" sz="2000" i="1" dirty="0" smtClean="0"/>
          </a:p>
        </p:txBody>
      </p:sp>
      <p:pic>
        <p:nvPicPr>
          <p:cNvPr id="25603" name="Picture 4" descr="fig6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6116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Παράδειγμα: </a:t>
            </a:r>
            <a:r>
              <a:rPr lang="en-US" sz="3600" dirty="0" smtClean="0"/>
              <a:t>Gaussian </a:t>
            </a:r>
            <a:r>
              <a:rPr lang="el-GR" sz="3600" dirty="0" smtClean="0"/>
              <a:t>Πηγή (2 από 4)</a:t>
            </a:r>
            <a:endParaRPr lang="en-GB" sz="3600" dirty="0" smtClean="0"/>
          </a:p>
        </p:txBody>
      </p:sp>
      <p:sp>
        <p:nvSpPr>
          <p:cNvPr id="430084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Συχνότητα δειγματοληψίας 200</a:t>
            </a:r>
            <a:r>
              <a:rPr lang="en-US" sz="2000" dirty="0" smtClean="0"/>
              <a:t>Hz (200 </a:t>
            </a:r>
            <a:r>
              <a:rPr lang="el-GR" sz="2000" dirty="0" smtClean="0"/>
              <a:t>έξοδοι/</a:t>
            </a:r>
            <a:r>
              <a:rPr lang="en-US" sz="2000" dirty="0" smtClean="0"/>
              <a:t>sec)</a:t>
            </a:r>
          </a:p>
          <a:p>
            <a:pPr eaLnBrk="1" hangingPunct="1">
              <a:defRPr/>
            </a:pPr>
            <a:r>
              <a:rPr lang="el-GR" sz="2000" dirty="0" smtClean="0"/>
              <a:t>Κβάντιση με </a:t>
            </a:r>
            <a:r>
              <a:rPr lang="en-US" sz="2000" dirty="0" smtClean="0"/>
              <a:t>8 </a:t>
            </a:r>
            <a:r>
              <a:rPr lang="el-GR" sz="2000" dirty="0" smtClean="0"/>
              <a:t>στάθμες =&gt; 3</a:t>
            </a:r>
            <a:r>
              <a:rPr lang="en-US" sz="2000" dirty="0" smtClean="0"/>
              <a:t>bits/</a:t>
            </a:r>
            <a:r>
              <a:rPr lang="el-GR" sz="2000" dirty="0" smtClean="0"/>
              <a:t>έξοδο  </a:t>
            </a:r>
            <a:r>
              <a:rPr lang="en-US" sz="2000" dirty="0" smtClean="0"/>
              <a:t>(R = 3bits/sample)</a:t>
            </a: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Ρυθμός κωδικοποίησης </a:t>
            </a:r>
            <a:r>
              <a:rPr lang="en-US" sz="2000" dirty="0" smtClean="0"/>
              <a:t>600 bits/sec</a:t>
            </a:r>
          </a:p>
          <a:p>
            <a:pPr eaLnBrk="1" hangingPunct="1">
              <a:defRPr/>
            </a:pPr>
            <a:r>
              <a:rPr lang="el-GR" sz="2000" dirty="0" smtClean="0"/>
              <a:t>Κάθε δείγμα 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i</a:t>
            </a:r>
            <a:r>
              <a:rPr lang="en-US" sz="2000" i="1" dirty="0" err="1" smtClean="0"/>
              <a:t>~N</a:t>
            </a:r>
            <a:r>
              <a:rPr lang="en-US" sz="2000" i="1" dirty="0" smtClean="0"/>
              <a:t>(0</a:t>
            </a:r>
            <a:r>
              <a:rPr lang="el-GR" sz="2000" i="1" dirty="0" smtClean="0"/>
              <a:t>,σ</a:t>
            </a:r>
            <a:r>
              <a:rPr lang="el-GR" sz="2000" i="1" baseline="30000" dirty="0" smtClean="0"/>
              <a:t>2</a:t>
            </a:r>
            <a:r>
              <a:rPr lang="en-US" sz="2000" i="1" dirty="0" smtClean="0"/>
              <a:t>)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476326"/>
              </p:ext>
            </p:extLst>
          </p:nvPr>
        </p:nvGraphicFramePr>
        <p:xfrm>
          <a:off x="2700884" y="3573016"/>
          <a:ext cx="3059112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4" imgW="1460160" imgH="457200" progId="Equation.DSMT4">
                  <p:embed/>
                </p:oleObj>
              </mc:Choice>
              <mc:Fallback>
                <p:oleObj name="Equation" r:id="rId4" imgW="1460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884" y="3573016"/>
                        <a:ext cx="3059112" cy="950912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315344"/>
              </p:ext>
            </p:extLst>
          </p:nvPr>
        </p:nvGraphicFramePr>
        <p:xfrm>
          <a:off x="1835696" y="4960441"/>
          <a:ext cx="47894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6" imgW="2286000" imgH="330120" progId="Equation.DSMT4">
                  <p:embed/>
                </p:oleObj>
              </mc:Choice>
              <mc:Fallback>
                <p:oleObj name="Equation" r:id="rId6" imgW="22860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960441"/>
                        <a:ext cx="4789488" cy="6858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Παράδειγμα: </a:t>
            </a:r>
            <a:r>
              <a:rPr lang="en-US" sz="3600" dirty="0" smtClean="0"/>
              <a:t>Gaussian </a:t>
            </a:r>
            <a:r>
              <a:rPr lang="el-GR" sz="3600" dirty="0" smtClean="0"/>
              <a:t>Πηγή (</a:t>
            </a:r>
            <a:r>
              <a:rPr lang="el-GR" sz="3600" dirty="0"/>
              <a:t>3</a:t>
            </a:r>
            <a:r>
              <a:rPr lang="el-GR" sz="3600" dirty="0" smtClean="0"/>
              <a:t> από 4)</a:t>
            </a:r>
            <a:endParaRPr lang="en-GB" sz="3600" dirty="0" smtClean="0"/>
          </a:p>
        </p:txBody>
      </p:sp>
      <p:sp>
        <p:nvSpPr>
          <p:cNvPr id="430084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Παραμόρφωση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Με συνάρτηση πυκνότητας πιθανότητας</a:t>
            </a:r>
            <a:endParaRPr lang="en-GB" sz="2000" dirty="0" smtClean="0"/>
          </a:p>
        </p:txBody>
      </p:sp>
      <p:graphicFrame>
        <p:nvGraphicFramePr>
          <p:cNvPr id="112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067043"/>
              </p:ext>
            </p:extLst>
          </p:nvPr>
        </p:nvGraphicFramePr>
        <p:xfrm>
          <a:off x="2189286" y="2151311"/>
          <a:ext cx="519747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name="Equation" r:id="rId4" imgW="2489040" imgH="457200" progId="Equation.DSMT4">
                  <p:embed/>
                </p:oleObj>
              </mc:Choice>
              <mc:Fallback>
                <p:oleObj name="Equation" r:id="rId4" imgW="248904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286" y="2151311"/>
                        <a:ext cx="5197475" cy="950912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251628"/>
              </p:ext>
            </p:extLst>
          </p:nvPr>
        </p:nvGraphicFramePr>
        <p:xfrm>
          <a:off x="3096231" y="4581128"/>
          <a:ext cx="29654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2" name="Equation" r:id="rId6" imgW="1422360" imgH="469800" progId="Equation.DSMT4">
                  <p:embed/>
                </p:oleObj>
              </mc:Choice>
              <mc:Fallback>
                <p:oleObj name="Equation" r:id="rId6" imgW="142236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231" y="4581128"/>
                        <a:ext cx="2965450" cy="9747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Παράδειγμα: </a:t>
            </a:r>
            <a:r>
              <a:rPr lang="en-US" sz="3600" dirty="0" smtClean="0"/>
              <a:t>Gaussian </a:t>
            </a:r>
            <a:r>
              <a:rPr lang="el-GR" sz="3600" dirty="0" smtClean="0"/>
              <a:t>Πηγή (4 από 4)</a:t>
            </a:r>
            <a:endParaRPr lang="en-GB" sz="3600" dirty="0" smtClean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000" dirty="0" smtClean="0"/>
              <a:t>Αντικαθιστώντας, προκύπτει</a:t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000" dirty="0" smtClean="0"/>
              <a:t>Τι προβλέπει η συνάρτηση ρυθμού – παραμόρφωσης;</a:t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000" dirty="0" smtClean="0"/>
              <a:t>Πού οφείλεται η </a:t>
            </a:r>
            <a:r>
              <a:rPr lang="el-GR" sz="2000" dirty="0" smtClean="0">
                <a:solidFill>
                  <a:srgbClr val="0033CC"/>
                </a:solidFill>
              </a:rPr>
              <a:t>διαφορά;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l-GR" sz="2000" dirty="0" smtClean="0"/>
              <a:t>το όριο ισχύει για </a:t>
            </a:r>
            <a:r>
              <a:rPr lang="en-US" sz="2000" i="1" dirty="0" smtClean="0"/>
              <a:t>n</a:t>
            </a:r>
            <a:r>
              <a:rPr lang="el-GR" sz="2000" i="1" dirty="0" smtClean="0">
                <a:sym typeface="Symbol" pitchFamily="18" charset="2"/>
              </a:rPr>
              <a:t></a:t>
            </a:r>
            <a:r>
              <a:rPr lang="en-US" sz="2000" i="1" dirty="0" smtClean="0">
                <a:sym typeface="Symbol" pitchFamily="18" charset="2"/>
              </a:rPr>
              <a:t> </a:t>
            </a:r>
            <a:r>
              <a:rPr lang="el-GR" sz="2000" dirty="0" smtClean="0">
                <a:sym typeface="Symbol" pitchFamily="18" charset="2"/>
              </a:rPr>
              <a:t>και όχι για βαθμωτό </a:t>
            </a:r>
            <a:r>
              <a:rPr lang="el-GR" sz="2000" i="1" dirty="0" smtClean="0">
                <a:sym typeface="Symbol" pitchFamily="18" charset="2"/>
              </a:rPr>
              <a:t>(</a:t>
            </a:r>
            <a:r>
              <a:rPr lang="en-US" sz="2000" i="1" dirty="0" smtClean="0">
                <a:sym typeface="Symbol" pitchFamily="18" charset="2"/>
              </a:rPr>
              <a:t>n=1</a:t>
            </a:r>
            <a:r>
              <a:rPr lang="el-GR" sz="2000" i="1" dirty="0" smtClean="0">
                <a:sym typeface="Symbol" pitchFamily="18" charset="2"/>
              </a:rPr>
              <a:t>) </a:t>
            </a:r>
            <a:endParaRPr lang="en-US" sz="2000" i="1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l-GR" sz="2000" dirty="0" smtClean="0">
                <a:sym typeface="Symbol" pitchFamily="18" charset="2"/>
              </a:rPr>
              <a:t>τα όρια και οι τιμές κβάντισης δεν είναι τα βέλτιστα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l-GR" sz="2000" dirty="0" smtClean="0">
                <a:sym typeface="Symbol" pitchFamily="18" charset="2"/>
              </a:rPr>
              <a:t>οι έξοδοι του κβαντιστή δεν είναι ισοπίθανες, οπότε θα μπορούσαν να κωδικοποιηθούν περαιτέρω</a:t>
            </a:r>
            <a:endParaRPr lang="el-GR" sz="20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el-GR" sz="2000" dirty="0" smtClean="0">
              <a:solidFill>
                <a:srgbClr val="0033CC"/>
              </a:solidFill>
            </a:endParaRPr>
          </a:p>
        </p:txBody>
      </p:sp>
      <p:graphicFrame>
        <p:nvGraphicFramePr>
          <p:cNvPr id="122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187451"/>
              </p:ext>
            </p:extLst>
          </p:nvPr>
        </p:nvGraphicFramePr>
        <p:xfrm>
          <a:off x="1976250" y="2127771"/>
          <a:ext cx="52054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Equation" r:id="rId4" imgW="2197080" imgH="431640" progId="Equation.DSMT4">
                  <p:embed/>
                </p:oleObj>
              </mc:Choice>
              <mc:Fallback>
                <p:oleObj name="Equation" r:id="rId4" imgW="21970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250" y="2127771"/>
                        <a:ext cx="5205412" cy="1017588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125150"/>
              </p:ext>
            </p:extLst>
          </p:nvPr>
        </p:nvGraphicFramePr>
        <p:xfrm>
          <a:off x="2411760" y="3819773"/>
          <a:ext cx="41195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tion" r:id="rId6" imgW="2209680" imgH="253800" progId="Equation.DSMT4">
                  <p:embed/>
                </p:oleObj>
              </mc:Choice>
              <mc:Fallback>
                <p:oleObj name="Equation" r:id="rId6" imgW="2209680" imgH="253800" progId="Equation.DSMT4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819773"/>
                        <a:ext cx="4119563" cy="503237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Μη Ομοιόμορφη </a:t>
            </a:r>
            <a:r>
              <a:rPr lang="el-GR" sz="3600" dirty="0" err="1" smtClean="0"/>
              <a:t>Κβάντιση</a:t>
            </a:r>
            <a:r>
              <a:rPr lang="el-GR" sz="3600" dirty="0" smtClean="0"/>
              <a:t> (1 από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70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Κεντρική Ιδέα:</a:t>
                </a:r>
                <a:r>
                  <a:rPr lang="el-GR" sz="2000" dirty="0" smtClean="0"/>
                  <a:t> Χαλαρώνουμε τη συνθήκη και επιτρέπουμε οι περιοχές κβάντισης να μην έχουν το ίδιο εύρος</a:t>
                </a:r>
                <a:endParaRPr lang="el-GR" sz="2000" dirty="0" smtClean="0">
                  <a:solidFill>
                    <a:srgbClr val="0033CC"/>
                  </a:solidFill>
                </a:endParaRPr>
              </a:p>
              <a:p>
                <a:pPr eaLnBrk="1" hangingPunct="1"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Παρατηρήσεις:</a:t>
                </a:r>
              </a:p>
              <a:p>
                <a:pPr lvl="1" eaLnBrk="1" hangingPunct="1">
                  <a:defRPr/>
                </a:pPr>
                <a:r>
                  <a:rPr lang="el-GR" sz="2000" dirty="0" smtClean="0"/>
                  <a:t>αν η πηγή δεν είναι ομοιόμορφης κατανομής, δεν υπάρχει λόγος για ομοιόμορφο κβαντιστή</a:t>
                </a:r>
              </a:p>
              <a:p>
                <a:pPr lvl="1" eaLnBrk="1" hangingPunct="1">
                  <a:defRPr/>
                </a:pPr>
                <a:r>
                  <a:rPr lang="el-GR" sz="2000" dirty="0" smtClean="0"/>
                  <a:t>λιγότεροι περιορισμοί κατά την ελαχιστοποίηση</a:t>
                </a:r>
              </a:p>
              <a:p>
                <a:pPr lvl="1" eaLnBrk="1" hangingPunct="1">
                  <a:defRPr/>
                </a:pPr>
                <a:r>
                  <a:rPr lang="el-GR" sz="2000" dirty="0" smtClean="0"/>
                  <a:t>ο κβαντιστής έχει καλύτερες επιδόσεις</a:t>
                </a:r>
              </a:p>
              <a:p>
                <a:pPr eaLnBrk="1" hangingPunct="1"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Σχεδιασμός Κβαντιστή:</a:t>
                </a:r>
              </a:p>
              <a:p>
                <a:pPr lvl="1">
                  <a:defRPr/>
                </a:pPr>
                <a:r>
                  <a:rPr lang="el-GR" sz="2000" dirty="0" smtClean="0"/>
                  <a:t>ελαχιστοποιώ την παραμόρφωση ως προς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limUpp>
                          <m:limUpp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lim>
                            <m:r>
                              <a:rPr lang="el-GR" sz="2000">
                                <a:latin typeface="Cambria Math" panose="02040503050406030204" pitchFamily="18" charset="0"/>
                              </a:rPr>
                              <m:t>⌢</m:t>
                            </m:r>
                          </m:lim>
                        </m:limUpp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l-GR" sz="20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l-GR" sz="20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l-GR" sz="2000" i="1">
                        <a:latin typeface="Cambria Math" panose="02040503050406030204" pitchFamily="18" charset="0"/>
                      </a:rPr>
                      <m:t> 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sz="2000" dirty="0" smtClean="0"/>
              </a:p>
              <a:p>
                <a:pPr lvl="1" eaLnBrk="1" hangingPunct="1">
                  <a:defRPr/>
                </a:pPr>
                <a:r>
                  <a:rPr lang="el-GR" sz="2000" dirty="0" smtClean="0"/>
                  <a:t>δηλαδή ως προς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m:rPr>
                        <m:sty m:val="p"/>
                      </m:rPr>
                      <a:rPr lang="el-GR" sz="2000" i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Ν</m:t>
                    </m:r>
                    <m:r>
                      <a:rPr lang="el-GR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l-GR" sz="2000" dirty="0" smtClean="0"/>
                  <a:t> παραμέτρους</a:t>
                </a:r>
                <a:endParaRPr lang="en-GB" sz="2000" dirty="0" smtClean="0"/>
              </a:p>
            </p:txBody>
          </p:sp>
        </mc:Choice>
        <mc:Fallback xmlns="">
          <p:sp>
            <p:nvSpPr>
              <p:cNvPr id="427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67" t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Μη Ομοιόμορφη </a:t>
            </a:r>
            <a:r>
              <a:rPr lang="el-GR" sz="3600" dirty="0" err="1" smtClean="0"/>
              <a:t>Κβάντιση</a:t>
            </a:r>
            <a:r>
              <a:rPr lang="el-GR" sz="3600" dirty="0" smtClean="0"/>
              <a:t> (2 από 3)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Παραμόρφωση</a:t>
            </a:r>
            <a:br>
              <a:rPr lang="el-GR" sz="2000" dirty="0" smtClean="0"/>
            </a:br>
            <a:endParaRPr lang="el-GR" sz="2000" dirty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/>
          </a:p>
          <a:p>
            <a:pPr marL="0" indent="0" eaLnBrk="1" hangingPunct="1">
              <a:buNone/>
              <a:defRPr/>
            </a:pP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 eaLnBrk="1" hangingPunct="1">
              <a:defRPr/>
            </a:pPr>
            <a:r>
              <a:rPr lang="el-GR" sz="2000" dirty="0" err="1" smtClean="0"/>
              <a:t>Παραγωγίζω</a:t>
            </a:r>
            <a:r>
              <a:rPr lang="el-GR" sz="2000" dirty="0" smtClean="0"/>
              <a:t> ως προς </a:t>
            </a:r>
            <a:r>
              <a:rPr lang="el-GR" sz="2000" i="1" dirty="0" smtClean="0"/>
              <a:t>α</a:t>
            </a:r>
            <a:r>
              <a:rPr lang="en-US" sz="2000" i="1" baseline="-25000" dirty="0" err="1" smtClean="0"/>
              <a:t>i</a:t>
            </a:r>
            <a:r>
              <a:rPr lang="en-US" sz="2000" i="1" baseline="-25000" dirty="0" smtClean="0"/>
              <a:t> </a:t>
            </a:r>
            <a:r>
              <a:rPr lang="el-GR" sz="2000" i="1" baseline="-25000" dirty="0" smtClean="0"/>
              <a:t> </a:t>
            </a:r>
            <a:r>
              <a:rPr lang="el-GR" sz="2000" dirty="0" smtClean="0"/>
              <a:t>και θέτω</a:t>
            </a:r>
            <a:endParaRPr lang="el-GR" sz="2000" i="1" baseline="-250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Συμπέρασμα:</a:t>
            </a:r>
          </a:p>
          <a:p>
            <a:pPr lvl="1" eaLnBrk="1" hangingPunct="1">
              <a:defRPr/>
            </a:pPr>
            <a:r>
              <a:rPr lang="el-GR" sz="2000" dirty="0" smtClean="0"/>
              <a:t>τα άκρα των περιοχών κβάντισης είναι ο αριθμητικός μέσος των γειτονικών τιμών κβάντισης</a:t>
            </a:r>
          </a:p>
          <a:p>
            <a:pPr lvl="1" eaLnBrk="1" hangingPunct="1">
              <a:defRPr/>
            </a:pPr>
            <a:r>
              <a:rPr lang="el-GR" sz="2000" dirty="0" smtClean="0"/>
              <a:t>κάθε τιμή </a:t>
            </a:r>
            <a:r>
              <a:rPr lang="en-US" sz="2000" i="1" dirty="0" smtClean="0"/>
              <a:t>x</a:t>
            </a:r>
            <a:r>
              <a:rPr lang="en-US" sz="2000" dirty="0" smtClean="0"/>
              <a:t> </a:t>
            </a:r>
            <a:r>
              <a:rPr lang="el-GR" sz="2000" dirty="0" smtClean="0"/>
              <a:t>κβαντίζεται στην πλησιέστερη τιμή κβάντισης</a:t>
            </a:r>
          </a:p>
          <a:p>
            <a:pPr lvl="1" eaLnBrk="1" hangingPunct="1">
              <a:defRPr/>
            </a:pPr>
            <a:r>
              <a:rPr lang="el-GR" sz="2000" dirty="0" smtClean="0"/>
              <a:t>πώς υπολογίζονται οι τιμές κβάντισης;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99432"/>
              </p:ext>
            </p:extLst>
          </p:nvPr>
        </p:nvGraphicFramePr>
        <p:xfrm>
          <a:off x="1619672" y="1988840"/>
          <a:ext cx="6309765" cy="148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9" name="Equation" r:id="rId4" imgW="3327120" imgH="787320" progId="Equation.DSMT4">
                  <p:embed/>
                </p:oleObj>
              </mc:Choice>
              <mc:Fallback>
                <p:oleObj name="Equation" r:id="rId4" imgW="3327120" imgH="7873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988840"/>
                        <a:ext cx="6309765" cy="148564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305421"/>
              </p:ext>
            </p:extLst>
          </p:nvPr>
        </p:nvGraphicFramePr>
        <p:xfrm>
          <a:off x="4830637" y="3759376"/>
          <a:ext cx="30988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0" name="Equation" r:id="rId6" imgW="1447560" imgH="431640" progId="Equation.DSMT4">
                  <p:embed/>
                </p:oleObj>
              </mc:Choice>
              <mc:Fallback>
                <p:oleObj name="Equation" r:id="rId6" imgW="14475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637" y="3759376"/>
                        <a:ext cx="3098800" cy="9175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Μη Ομοιόμορφη </a:t>
            </a:r>
            <a:r>
              <a:rPr lang="el-GR" sz="3600" dirty="0" err="1" smtClean="0"/>
              <a:t>Κβάντιση</a:t>
            </a:r>
            <a:r>
              <a:rPr lang="el-GR" sz="3600" dirty="0" smtClean="0"/>
              <a:t> (3 από 3)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r>
              <a:rPr lang="el-GR" sz="2000" dirty="0" err="1" smtClean="0"/>
              <a:t>Παραγωγίζω</a:t>
            </a:r>
            <a:r>
              <a:rPr lang="el-GR" sz="2000" dirty="0" smtClean="0"/>
              <a:t> ως προς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i</a:t>
            </a:r>
            <a:r>
              <a:rPr lang="el-GR" sz="2000" dirty="0" smtClean="0"/>
              <a:t> και θέτω</a:t>
            </a:r>
            <a:endParaRPr lang="en-US" sz="2000" i="1" baseline="-25000" dirty="0" smtClean="0"/>
          </a:p>
          <a:p>
            <a:pPr eaLnBrk="1" hangingPunct="1">
              <a:defRPr/>
            </a:pPr>
            <a:endParaRPr lang="el-GR" sz="2000" i="1" baseline="-25000" dirty="0" smtClean="0"/>
          </a:p>
          <a:p>
            <a:pPr eaLnBrk="1" hangingPunct="1">
              <a:defRPr/>
            </a:pPr>
            <a:endParaRPr lang="en-US" sz="2000" i="1" baseline="-25000" dirty="0" smtClean="0"/>
          </a:p>
          <a:p>
            <a:pPr eaLnBrk="1" hangingPunct="1">
              <a:defRPr/>
            </a:pPr>
            <a:endParaRPr lang="en-US" sz="2000" i="1" baseline="-25000" dirty="0" smtClean="0"/>
          </a:p>
          <a:p>
            <a:pPr eaLnBrk="1" hangingPunct="1">
              <a:defRPr/>
            </a:pPr>
            <a:r>
              <a:rPr lang="el-GR" sz="2000" dirty="0" smtClean="0"/>
              <a:t>Προκύπτει</a:t>
            </a:r>
          </a:p>
          <a:p>
            <a:pPr eaLnBrk="1" hangingPunct="1">
              <a:defRPr/>
            </a:pPr>
            <a:endParaRPr lang="el-GR" sz="2000" i="1" baseline="-25000" dirty="0" smtClean="0"/>
          </a:p>
          <a:p>
            <a:pPr eaLnBrk="1" hangingPunct="1">
              <a:spcAft>
                <a:spcPts val="600"/>
              </a:spcAft>
              <a:defRPr/>
            </a:pP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Συμπέρασμα: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sz="2000" dirty="0" smtClean="0"/>
              <a:t>οι βέλτιστες τιμές κβάντισης είναι τα κέντρα μάζας της κάθε περιοχής κβάντισης (η υπό συνθήκη αναμενόμενη τιμή)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sz="2000" dirty="0" smtClean="0"/>
              <a:t>δηλαδή ο </a:t>
            </a:r>
            <a:r>
              <a:rPr lang="el-GR" sz="2000" dirty="0" smtClean="0">
                <a:solidFill>
                  <a:srgbClr val="0033CC"/>
                </a:solidFill>
              </a:rPr>
              <a:t>υπό συνθήκη μέσος όρος</a:t>
            </a:r>
            <a:endParaRPr lang="en-US" sz="2000" dirty="0" smtClean="0">
              <a:solidFill>
                <a:srgbClr val="0033CC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sz="2000" dirty="0" smtClean="0">
              <a:solidFill>
                <a:srgbClr val="0033CC"/>
              </a:solidFill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112280"/>
              </p:ext>
            </p:extLst>
          </p:nvPr>
        </p:nvGraphicFramePr>
        <p:xfrm>
          <a:off x="4716016" y="1638883"/>
          <a:ext cx="10826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name="Equation" r:id="rId4" imgW="482400" imgH="431640" progId="Equation.DSMT4">
                  <p:embed/>
                </p:oleObj>
              </mc:Choice>
              <mc:Fallback>
                <p:oleObj name="Equation" r:id="rId4" imgW="48240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638883"/>
                        <a:ext cx="1082675" cy="9620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425556"/>
              </p:ext>
            </p:extLst>
          </p:nvPr>
        </p:nvGraphicFramePr>
        <p:xfrm>
          <a:off x="2339752" y="2924944"/>
          <a:ext cx="5653087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Equation" r:id="rId6" imgW="2527200" imgH="685800" progId="Equation.DSMT4">
                  <p:embed/>
                </p:oleObj>
              </mc:Choice>
              <mc:Fallback>
                <p:oleObj name="Equation" r:id="rId6" imgW="2527200" imgH="685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924944"/>
                        <a:ext cx="5653087" cy="1533525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Συνθήκες </a:t>
            </a:r>
            <a:r>
              <a:rPr lang="en-US" sz="3600" dirty="0" smtClean="0"/>
              <a:t>Lloyd-Max</a:t>
            </a:r>
            <a:endParaRPr lang="en-GB" sz="3600" dirty="0" smtClean="0"/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81000" indent="-381000"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l-GR" dirty="0" smtClean="0"/>
              <a:t>Οι συνθήκες που δείξαμε, δηλαδή ότι:</a:t>
            </a:r>
          </a:p>
          <a:p>
            <a:pPr marL="838200" lvl="1" indent="-381000" eaLnBrk="1" hangingPunct="1">
              <a:lnSpc>
                <a:spcPct val="125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l-GR" dirty="0" smtClean="0"/>
              <a:t>τα άκρα των περιοχών κβάντισης δίνονται από τον αριθμητικό μέσο των γειτονικών τιμών κβάντισης</a:t>
            </a:r>
          </a:p>
          <a:p>
            <a:pPr marL="838200" lvl="1" indent="-381000" eaLnBrk="1" hangingPunct="1">
              <a:lnSpc>
                <a:spcPct val="125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l-GR" dirty="0" smtClean="0"/>
              <a:t>οι τιμές κβάντισης είναι τα κέντρα μάζας των περιοχών κβάντισης</a:t>
            </a:r>
          </a:p>
          <a:p>
            <a:pPr marL="381000" indent="-381000"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l-GR" dirty="0" smtClean="0"/>
              <a:t>είναι </a:t>
            </a:r>
            <a:r>
              <a:rPr lang="el-GR" dirty="0" smtClean="0">
                <a:solidFill>
                  <a:srgbClr val="0033CC"/>
                </a:solidFill>
              </a:rPr>
              <a:t>αναγκαίες</a:t>
            </a:r>
            <a:r>
              <a:rPr lang="el-GR" dirty="0" smtClean="0"/>
              <a:t> για να είναι </a:t>
            </a:r>
            <a:r>
              <a:rPr lang="el-GR" dirty="0" smtClean="0">
                <a:solidFill>
                  <a:srgbClr val="0033CC"/>
                </a:solidFill>
              </a:rPr>
              <a:t>βέλτιστος</a:t>
            </a:r>
            <a:r>
              <a:rPr lang="el-GR" dirty="0" smtClean="0"/>
              <a:t> ένας </a:t>
            </a:r>
            <a:r>
              <a:rPr lang="el-GR" dirty="0" smtClean="0">
                <a:solidFill>
                  <a:srgbClr val="0033CC"/>
                </a:solidFill>
              </a:rPr>
              <a:t>βαθμωτός κβαντιστής</a:t>
            </a:r>
          </a:p>
          <a:p>
            <a:pPr marL="381000" indent="-381000"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l-GR" dirty="0" smtClean="0">
                <a:solidFill>
                  <a:srgbClr val="0033CC"/>
                </a:solidFill>
              </a:rPr>
              <a:t>αλλά </a:t>
            </a:r>
            <a:r>
              <a:rPr lang="el-GR" dirty="0" smtClean="0"/>
              <a:t>δεν προσφέρουν αποδοτικό τρόπο σχεδιασμού του βέλτιστου κβαντιστή και αναλυτική λύση στο πρόβλημα</a:t>
            </a:r>
          </a:p>
          <a:p>
            <a:pPr marL="381000" indent="-381000" eaLnBrk="1" hangingPunct="1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el-GR" dirty="0" smtClean="0"/>
          </a:p>
          <a:p>
            <a:pPr marL="838200" lvl="1" indent="-381000" eaLnBrk="1" hangingPunct="1">
              <a:buFontTx/>
              <a:buAutoNum type="arabicPeriod"/>
              <a:defRPr/>
            </a:pPr>
            <a:endParaRPr lang="en-GB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Αλγόριθμος </a:t>
            </a:r>
            <a:r>
              <a:rPr lang="en-US" sz="3600" dirty="0" smtClean="0"/>
              <a:t>Lloyd-Max</a:t>
            </a:r>
            <a:r>
              <a:rPr lang="el-GR" sz="3600" dirty="0" smtClean="0"/>
              <a:t> (1 από 2)</a:t>
            </a:r>
            <a:endParaRPr lang="en-GB" sz="3600" dirty="0" smtClean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Πρακτική λύση: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dirty="0" smtClean="0"/>
              <a:t>ένας επαναληπτικός αλγόριθμος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 smtClean="0"/>
              <a:t>οι δύο συνθήκες ικανοποιούνται εναλλάξ</a:t>
            </a:r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378387" y="3356992"/>
            <a:ext cx="8305800" cy="25781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marL="457200" indent="-457200" algn="l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l-GR" dirty="0">
                <a:latin typeface="+mn-lt"/>
              </a:rPr>
              <a:t>       </a:t>
            </a:r>
            <a:r>
              <a:rPr lang="el-GR" b="1" dirty="0">
                <a:latin typeface="+mn-lt"/>
              </a:rPr>
              <a:t>Αλγόριθμος: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AutoNum type="arabicPeriod"/>
              <a:defRPr/>
            </a:pPr>
            <a:r>
              <a:rPr lang="el-GR" dirty="0">
                <a:latin typeface="+mn-lt"/>
              </a:rPr>
              <a:t>Επέλεξε τυχαία ή ομοιόμορφα τις περιοχές κβάντισης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AutoNum type="arabicPeriod"/>
              <a:defRPr/>
            </a:pPr>
            <a:r>
              <a:rPr lang="el-GR" dirty="0">
                <a:latin typeface="+mn-lt"/>
              </a:rPr>
              <a:t>Υπολόγισε τις τιμές κβάντισης ως τα κέντρα μάζας των περιοχών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AutoNum type="arabicPeriod"/>
              <a:defRPr/>
            </a:pPr>
            <a:r>
              <a:rPr lang="el-GR" dirty="0">
                <a:latin typeface="+mn-lt"/>
              </a:rPr>
              <a:t>Υπολόγισε τα άκρα των περιοχών ως το μέσο όρο των γειτονικών τιμών κβάντισης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AutoNum type="arabicPeriod"/>
              <a:defRPr/>
            </a:pPr>
            <a:r>
              <a:rPr lang="el-GR" dirty="0">
                <a:latin typeface="+mn-lt"/>
              </a:rPr>
              <a:t>Επανέλαβε τα βήματα 2 και 3 έως ότου συγκλίνει η διαδικασία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Περιεχόμενα ενότητας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Δειγματοληψία Αναλογικής Πηγής</a:t>
            </a:r>
          </a:p>
          <a:p>
            <a:r>
              <a:rPr lang="el-GR" sz="2400" dirty="0"/>
              <a:t>Κωδικοποιητής </a:t>
            </a:r>
            <a:r>
              <a:rPr lang="el-GR" sz="2400" dirty="0" err="1"/>
              <a:t>Κυματομορφής</a:t>
            </a:r>
            <a:endParaRPr lang="el-GR" sz="2400" dirty="0"/>
          </a:p>
          <a:p>
            <a:r>
              <a:rPr lang="el-GR" sz="2400" dirty="0"/>
              <a:t>Ομοιόμορφή και Μη Ομοιόμορφη </a:t>
            </a:r>
            <a:r>
              <a:rPr lang="el-GR" sz="2400" dirty="0" err="1"/>
              <a:t>Κβάντιση</a:t>
            </a:r>
            <a:endParaRPr lang="el-GR" sz="2400" dirty="0"/>
          </a:p>
          <a:p>
            <a:r>
              <a:rPr lang="el-GR" sz="2400" dirty="0" err="1"/>
              <a:t>Βαθμωτός</a:t>
            </a:r>
            <a:r>
              <a:rPr lang="el-GR" sz="2400" dirty="0"/>
              <a:t> και Διανυσματικός </a:t>
            </a:r>
            <a:r>
              <a:rPr lang="el-GR" sz="2400" dirty="0" err="1"/>
              <a:t>Κβαντιστής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697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Αλγόριθμος </a:t>
            </a:r>
            <a:r>
              <a:rPr lang="en-US" sz="3600" dirty="0" smtClean="0"/>
              <a:t>Lloyd-Max</a:t>
            </a:r>
            <a:r>
              <a:rPr lang="el-GR" sz="3600" dirty="0" smtClean="0"/>
              <a:t> (2 από 2)</a:t>
            </a:r>
            <a:endParaRPr lang="en-GB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l-GR" sz="2400" dirty="0">
                    <a:solidFill>
                      <a:srgbClr val="0033CC"/>
                    </a:solidFill>
                  </a:rPr>
                  <a:t>Αποτέλεσμα:</a:t>
                </a:r>
                <a:r>
                  <a:rPr lang="el-GR" sz="2400" dirty="0"/>
                  <a:t> με αυτόν τον τρόπο μπορώ να σχεδιάσω το βέλτιστο μη ομοιόμορφο </a:t>
                </a:r>
                <a:r>
                  <a:rPr lang="el-GR" sz="2400" dirty="0" err="1"/>
                  <a:t>κβαντιστή</a:t>
                </a:r>
                <a:r>
                  <a:rPr lang="el-GR" sz="2400" dirty="0"/>
                  <a:t> για οποιαδήποτε πηγή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0033CC"/>
                    </a:solidFill>
                  </a:rPr>
                  <a:t>Gaussian </a:t>
                </a:r>
                <a:r>
                  <a:rPr lang="el-GR" sz="2400" dirty="0">
                    <a:solidFill>
                      <a:srgbClr val="0033CC"/>
                    </a:solidFill>
                  </a:rPr>
                  <a:t>πηγή:</a:t>
                </a:r>
                <a:r>
                  <a:rPr lang="el-GR" sz="2400" dirty="0"/>
                  <a:t> ο μη ομοιόμορφος </a:t>
                </a:r>
                <a:r>
                  <a:rPr lang="el-GR" sz="2400" dirty="0" err="1"/>
                  <a:t>κβαντιστής</a:t>
                </a:r>
                <a:r>
                  <a:rPr lang="el-GR" sz="2400" dirty="0"/>
                  <a:t> πετυχαίνει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=13.82 </m:t>
                    </m:r>
                  </m:oMath>
                </a14:m>
                <a:r>
                  <a:rPr lang="en-US" sz="2400" i="1" dirty="0"/>
                  <a:t> </a:t>
                </a:r>
              </a:p>
              <a:p>
                <a:pPr>
                  <a:buNone/>
                  <a:defRPr/>
                </a:pPr>
                <a:r>
                  <a:rPr lang="en-US" sz="2400" i="1" dirty="0"/>
                  <a:t>    (</a:t>
                </a:r>
                <a:r>
                  <a:rPr lang="el-GR" sz="2400" i="1" dirty="0"/>
                  <a:t>θυμίζουμε ότι σύμφωνα με τη Θεωρία </a:t>
                </a:r>
                <a:r>
                  <a:rPr lang="en-US" sz="2400" i="1" dirty="0"/>
                  <a:t>R-D </a:t>
                </a:r>
                <a:r>
                  <a:rPr lang="el-GR" sz="2400" i="1" dirty="0"/>
                  <a:t>είναι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=6.25</m:t>
                    </m:r>
                  </m:oMath>
                </a14:m>
                <a:r>
                  <a:rPr lang="en-US" sz="2400" i="1" dirty="0"/>
                  <a:t>)</a:t>
                </a:r>
                <a:endParaRPr lang="en-GB" sz="2400" i="1" dirty="0"/>
              </a:p>
              <a:p>
                <a:endParaRPr lang="el-GR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2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ig6_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05690"/>
            <a:ext cx="4968718" cy="291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err="1" smtClean="0"/>
              <a:t>Βαθμωτός</a:t>
            </a:r>
            <a:r>
              <a:rPr lang="el-GR" sz="3600" dirty="0" smtClean="0"/>
              <a:t> </a:t>
            </a:r>
            <a:r>
              <a:rPr lang="en-US" sz="3600" dirty="0" smtClean="0"/>
              <a:t>vs </a:t>
            </a:r>
            <a:r>
              <a:rPr lang="el-GR" sz="3600" dirty="0" smtClean="0"/>
              <a:t>Διανυσματικός (1 από 2)</a:t>
            </a:r>
            <a:endParaRPr lang="en-GB" sz="3600" dirty="0" smtClean="0"/>
          </a:p>
        </p:txBody>
      </p:sp>
      <p:sp>
        <p:nvSpPr>
          <p:cNvPr id="4352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Βαθμωτή κβάντιση:</a:t>
            </a:r>
            <a:r>
              <a:rPr lang="el-GR" sz="2400" dirty="0" smtClean="0"/>
              <a:t> κάθε έξοδος κβαντίζεται ξεχωριστά</a:t>
            </a:r>
          </a:p>
          <a:p>
            <a:pPr eaLnBrk="1" hangingPunct="1"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Παράδειγμα:</a:t>
            </a:r>
            <a:r>
              <a:rPr lang="el-GR" sz="2400" dirty="0" smtClean="0"/>
              <a:t> κβάντιση με </a:t>
            </a:r>
            <a:r>
              <a:rPr lang="en-US" sz="2400" dirty="0" smtClean="0"/>
              <a:t>2bits/</a:t>
            </a:r>
            <a:r>
              <a:rPr lang="el-GR" sz="2400" dirty="0" smtClean="0"/>
              <a:t>έξοδο</a:t>
            </a:r>
          </a:p>
          <a:p>
            <a:pPr eaLnBrk="1" hangingPunct="1"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err="1" smtClean="0"/>
              <a:t>Βαθμωτός</a:t>
            </a:r>
            <a:r>
              <a:rPr lang="el-GR" sz="3600" dirty="0" smtClean="0"/>
              <a:t> </a:t>
            </a:r>
            <a:r>
              <a:rPr lang="en-US" sz="3600" dirty="0" smtClean="0"/>
              <a:t>vs </a:t>
            </a:r>
            <a:r>
              <a:rPr lang="el-GR" sz="3600" dirty="0" smtClean="0"/>
              <a:t>Διανυσματικός (2 από 2)</a:t>
            </a:r>
            <a:endParaRPr lang="en-GB" sz="3600" dirty="0" smtClean="0"/>
          </a:p>
        </p:txBody>
      </p:sp>
      <p:sp>
        <p:nvSpPr>
          <p:cNvPr id="4362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spcAft>
                <a:spcPts val="18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Διανυσματική κβάντιση:</a:t>
            </a:r>
            <a:r>
              <a:rPr lang="el-GR" sz="2000" dirty="0" smtClean="0"/>
              <a:t> μπλοκ εξόδων κβαντίζονται ταυτόχρονα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Παράδειγμα: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l-GR" sz="2000" dirty="0" smtClean="0"/>
              <a:t>θεωρούμε δύο δείγματα εξόδου μαζί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l-GR" sz="2000" dirty="0" smtClean="0"/>
              <a:t>απεικονίζονται στο επίπεδο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l-GR" sz="2000" dirty="0" smtClean="0"/>
              <a:t>χωρίζω το επίπεδο σε 16 περιοχές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l-GR" sz="2000" dirty="0" smtClean="0"/>
              <a:t>απαιτούνται 4 </a:t>
            </a:r>
            <a:r>
              <a:rPr lang="en-US" sz="2000" dirty="0" smtClean="0"/>
              <a:t>bits/</a:t>
            </a:r>
            <a:r>
              <a:rPr lang="el-GR" sz="2000" dirty="0" smtClean="0"/>
              <a:t>ζεύγος εξόδων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l-GR" sz="2000" dirty="0" smtClean="0"/>
              <a:t>δηλαδή 2</a:t>
            </a:r>
            <a:r>
              <a:rPr lang="en-US" sz="2000" dirty="0" smtClean="0"/>
              <a:t>bits/</a:t>
            </a:r>
            <a:r>
              <a:rPr lang="el-GR" sz="2000" dirty="0" smtClean="0"/>
              <a:t>έξοδο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l-GR" sz="2000" dirty="0" smtClean="0"/>
              <a:t>ίδιος ρυθμός με τη βαθμωτή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el-GR" sz="2000" dirty="0" smtClean="0"/>
              <a:t>   αν ήταν με 4 στάθμες</a:t>
            </a:r>
          </a:p>
          <a:p>
            <a:pPr eaLnBrk="1" hangingPunct="1">
              <a:defRPr/>
            </a:pPr>
            <a:endParaRPr lang="en-GB" sz="2000" dirty="0" smtClean="0"/>
          </a:p>
        </p:txBody>
      </p:sp>
      <p:pic>
        <p:nvPicPr>
          <p:cNvPr id="6" name="Content Placeholder 5" descr="fig6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39" y="1596298"/>
            <a:ext cx="3862861" cy="361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14641" y="5589240"/>
            <a:ext cx="3461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None/>
              <a:defRPr/>
            </a:pPr>
            <a:r>
              <a:rPr lang="el-GR" dirty="0">
                <a:solidFill>
                  <a:srgbClr val="0033CC"/>
                </a:solidFill>
                <a:latin typeface="+mn-lt"/>
              </a:rPr>
              <a:t>Ερώτηση: </a:t>
            </a:r>
            <a:r>
              <a:rPr lang="el-GR" dirty="0">
                <a:latin typeface="+mn-lt"/>
              </a:rPr>
              <a:t>ποιο είναι το κέρδος;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Διανυσματική </a:t>
            </a:r>
            <a:r>
              <a:rPr lang="el-GR" sz="3600" dirty="0" err="1" smtClean="0"/>
              <a:t>Κβάντιση</a:t>
            </a:r>
            <a:r>
              <a:rPr lang="el-GR" sz="3600" dirty="0" smtClean="0"/>
              <a:t> (1 από 2)</a:t>
            </a:r>
            <a:endParaRPr lang="en-GB" sz="3600" dirty="0" smtClean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35000"/>
              </a:lnSpc>
              <a:spcAft>
                <a:spcPts val="1200"/>
              </a:spcAft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Απάντηση:</a:t>
            </a:r>
          </a:p>
          <a:p>
            <a:pPr lvl="1" eaLnBrk="1" hangingPunct="1">
              <a:lnSpc>
                <a:spcPct val="125000"/>
              </a:lnSpc>
              <a:spcAft>
                <a:spcPts val="1200"/>
              </a:spcAft>
              <a:defRPr/>
            </a:pPr>
            <a:r>
              <a:rPr lang="el-GR" sz="2400" dirty="0" smtClean="0"/>
              <a:t>οι περιοχές μπορεί να μην είναι ορθογώνιες</a:t>
            </a:r>
          </a:p>
          <a:p>
            <a:pPr lvl="1" eaLnBrk="1" hangingPunct="1">
              <a:lnSpc>
                <a:spcPct val="125000"/>
              </a:lnSpc>
              <a:spcAft>
                <a:spcPts val="1200"/>
              </a:spcAft>
              <a:defRPr/>
            </a:pPr>
            <a:r>
              <a:rPr lang="el-GR" sz="2400" dirty="0" smtClean="0"/>
              <a:t>έτσι μπορώ να πετύχω μικρότερη παραμόρφωση κατά την κβάντιση</a:t>
            </a:r>
          </a:p>
          <a:p>
            <a:pPr lvl="1" eaLnBrk="1" hangingPunct="1">
              <a:lnSpc>
                <a:spcPct val="125000"/>
              </a:lnSpc>
              <a:spcAft>
                <a:spcPts val="1200"/>
              </a:spcAft>
              <a:defRPr/>
            </a:pPr>
            <a:r>
              <a:rPr lang="el-GR" sz="2400" dirty="0" smtClean="0"/>
              <a:t>με τον ίδιο ρυθμό </a:t>
            </a:r>
            <a:r>
              <a:rPr lang="en-US" sz="2400" i="1" dirty="0" smtClean="0"/>
              <a:t>R</a:t>
            </a:r>
          </a:p>
        </p:txBody>
      </p:sp>
      <p:pic>
        <p:nvPicPr>
          <p:cNvPr id="6" name="Picture 4" descr="fig6_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60082"/>
            <a:ext cx="4038600" cy="420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Διανυσματική </a:t>
            </a:r>
            <a:r>
              <a:rPr lang="el-GR" sz="3600" dirty="0" err="1" smtClean="0"/>
              <a:t>Κβάντιση</a:t>
            </a:r>
            <a:r>
              <a:rPr lang="el-GR" sz="3600" dirty="0" smtClean="0"/>
              <a:t> (2 από 2)</a:t>
            </a:r>
            <a:endParaRPr lang="en-GB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82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sz="2400" dirty="0" smtClean="0">
                    <a:solidFill>
                      <a:srgbClr val="0033CC"/>
                    </a:solidFill>
                  </a:rPr>
                  <a:t>Γενίκευση:</a:t>
                </a:r>
              </a:p>
              <a:p>
                <a:pPr lvl="1"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μπορώ να πάρω 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δείγματα εξόδου ταυτόχρονα</a:t>
                </a:r>
              </a:p>
              <a:p>
                <a:pPr lvl="1"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αυτά αναπαρίστανται στον 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-</a:t>
                </a:r>
                <a:r>
                  <a:rPr lang="el-GR" sz="2000" dirty="0" smtClean="0"/>
                  <a:t>διάστατο Ευκλείδιο χώρο</a:t>
                </a:r>
              </a:p>
              <a:p>
                <a:pPr lvl="1"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ο βέλτιστος κβαντιστής σχεδιάζεται στο συγκεκριμένο χώρο</a:t>
                </a:r>
              </a:p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sz="2400" dirty="0" smtClean="0">
                    <a:solidFill>
                      <a:srgbClr val="0033CC"/>
                    </a:solidFill>
                  </a:rPr>
                  <a:t>Ρυθμός:</a:t>
                </a:r>
              </a:p>
              <a:p>
                <a:pPr lvl="1"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Χωρίζω τον 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-</a:t>
                </a:r>
                <a:r>
                  <a:rPr lang="el-GR" sz="2000" dirty="0" smtClean="0"/>
                  <a:t>διάστατο χώρο σε </a:t>
                </a:r>
                <a:r>
                  <a:rPr lang="en-US" sz="2000" i="1" dirty="0" smtClean="0"/>
                  <a:t>K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περιοχές</a:t>
                </a:r>
              </a:p>
              <a:p>
                <a:pPr lvl="1"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απαιτούνται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 smtClean="0"/>
                  <a:t> bits</a:t>
                </a:r>
                <a:r>
                  <a:rPr lang="el-GR" sz="2000" dirty="0" smtClean="0"/>
                  <a:t> για να τις δεικτοδοτήσω</a:t>
                </a:r>
              </a:p>
              <a:p>
                <a:pPr lvl="1" eaLnBrk="1" hangingPunct="1">
                  <a:buFontTx/>
                  <a:buNone/>
                  <a:defRPr/>
                </a:pPr>
                <a:endParaRPr lang="en-GB" sz="2000" dirty="0" smtClean="0"/>
              </a:p>
            </p:txBody>
          </p:sp>
        </mc:Choice>
        <mc:Fallback xmlns="">
          <p:sp>
            <p:nvSpPr>
              <p:cNvPr id="438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3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806473"/>
              </p:ext>
            </p:extLst>
          </p:nvPr>
        </p:nvGraphicFramePr>
        <p:xfrm>
          <a:off x="3131840" y="5517232"/>
          <a:ext cx="320357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5" imgW="1371600" imgH="393480" progId="Equation.DSMT4">
                  <p:embed/>
                </p:oleObj>
              </mc:Choice>
              <mc:Fallback>
                <p:oleObj name="Equation" r:id="rId5" imgW="13716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517232"/>
                        <a:ext cx="3203575" cy="919162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Βέλτιστος Διανυσματικός </a:t>
            </a:r>
            <a:r>
              <a:rPr lang="el-GR" sz="3600" dirty="0" err="1" smtClean="0"/>
              <a:t>Κβαντιστής</a:t>
            </a:r>
            <a:endParaRPr lang="en-GB" sz="3600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1000" indent="-381000"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Κριτήρια σχεδίασης </a:t>
            </a:r>
          </a:p>
          <a:p>
            <a:pPr marL="838200" lvl="1" indent="-381000" eaLnBrk="1" hangingPunct="1">
              <a:defRPr/>
            </a:pPr>
            <a:r>
              <a:rPr lang="el-GR" sz="2000" dirty="0" smtClean="0"/>
              <a:t>Γενικεύσεις του βαθμωτού</a:t>
            </a:r>
          </a:p>
          <a:p>
            <a:pPr marL="838200" lvl="1" indent="-381000" eaLnBrk="1" hangingPunct="1">
              <a:buFontTx/>
              <a:buAutoNum type="arabicPeriod"/>
              <a:defRPr/>
            </a:pPr>
            <a:r>
              <a:rPr lang="el-GR" sz="2000" dirty="0" smtClean="0"/>
              <a:t>Η περιοχή </a:t>
            </a:r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 </a:t>
            </a:r>
            <a:r>
              <a:rPr lang="el-GR" sz="2000" dirty="0" smtClean="0"/>
              <a:t>είναι το σύνολο των σημείων που ικανοποιούν συνθήκες εγγύτητας</a:t>
            </a:r>
          </a:p>
          <a:p>
            <a:pPr marL="838200" lvl="1" indent="-381000" eaLnBrk="1" hangingPunct="1">
              <a:buFontTx/>
              <a:buAutoNum type="arabicPeriod"/>
              <a:defRPr/>
            </a:pPr>
            <a:endParaRPr lang="el-GR" sz="2000" dirty="0" smtClean="0"/>
          </a:p>
          <a:p>
            <a:pPr marL="838200" lvl="1" indent="-381000" eaLnBrk="1" hangingPunct="1">
              <a:buFontTx/>
              <a:buAutoNum type="arabicPeriod"/>
              <a:defRPr/>
            </a:pPr>
            <a:endParaRPr lang="el-GR" sz="2000" dirty="0" smtClean="0"/>
          </a:p>
          <a:p>
            <a:pPr marL="838200" lvl="1" indent="-381000" eaLnBrk="1" hangingPunct="1">
              <a:buFontTx/>
              <a:buAutoNum type="arabicPeriod"/>
              <a:defRPr/>
            </a:pPr>
            <a:r>
              <a:rPr lang="el-GR" sz="2000" dirty="0" smtClean="0"/>
              <a:t>Οι τιμές κβάντιστης είναι τα κέντρα μάζας των περιοχών</a:t>
            </a:r>
          </a:p>
          <a:p>
            <a:pPr marL="838200" lvl="1" indent="-381000" eaLnBrk="1" hangingPunct="1">
              <a:defRPr/>
            </a:pPr>
            <a:endParaRPr lang="el-GR" sz="2000" dirty="0" smtClean="0"/>
          </a:p>
          <a:p>
            <a:pPr marL="381000" indent="-381000" eaLnBrk="1" hangingPunct="1">
              <a:buFont typeface="Wingdings" panose="05000000000000000000" pitchFamily="2" charset="2"/>
              <a:buNone/>
              <a:defRPr/>
            </a:pPr>
            <a:endParaRPr lang="el-GR" sz="2000" dirty="0" smtClean="0"/>
          </a:p>
          <a:p>
            <a:pPr marL="381000" indent="-381000" eaLnBrk="1" hangingPunct="1">
              <a:buFont typeface="Wingdings" panose="05000000000000000000" pitchFamily="2" charset="2"/>
              <a:buNone/>
              <a:defRPr/>
            </a:pPr>
            <a:endParaRPr lang="el-GR" sz="2000" dirty="0" smtClean="0"/>
          </a:p>
          <a:p>
            <a:pPr marL="381000" indent="-381000" eaLnBrk="1" hangingPunct="1">
              <a:defRPr/>
            </a:pPr>
            <a:r>
              <a:rPr lang="el-GR" sz="2000" dirty="0" smtClean="0"/>
              <a:t>Ο σχεδιασμός του κβαντιστή γίνεται με γενίκευση του </a:t>
            </a:r>
            <a:r>
              <a:rPr lang="el-GR" sz="2000" dirty="0" smtClean="0">
                <a:solidFill>
                  <a:srgbClr val="0033CC"/>
                </a:solidFill>
              </a:rPr>
              <a:t>επαναληπτικού αλγορίθμου</a:t>
            </a:r>
            <a:r>
              <a:rPr lang="el-GR" sz="2000" dirty="0" smtClean="0"/>
              <a:t> που είδαμε</a:t>
            </a:r>
          </a:p>
          <a:p>
            <a:pPr marL="381000" indent="-381000" eaLnBrk="1" hangingPunct="1">
              <a:defRPr/>
            </a:pPr>
            <a:endParaRPr lang="en-GB" sz="2000" dirty="0" smtClean="0"/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926753"/>
              </p:ext>
            </p:extLst>
          </p:nvPr>
        </p:nvGraphicFramePr>
        <p:xfrm>
          <a:off x="1783556" y="3284984"/>
          <a:ext cx="55768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Equation" r:id="rId4" imgW="2387520" imgH="304560" progId="Equation.DSMT4">
                  <p:embed/>
                </p:oleObj>
              </mc:Choice>
              <mc:Fallback>
                <p:oleObj name="Equation" r:id="rId4" imgW="2387520" imgH="304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556" y="3284984"/>
                        <a:ext cx="5576888" cy="7112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107393"/>
              </p:ext>
            </p:extLst>
          </p:nvPr>
        </p:nvGraphicFramePr>
        <p:xfrm>
          <a:off x="2411760" y="4702511"/>
          <a:ext cx="409416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Equation" r:id="rId6" imgW="1752480" imgH="444240" progId="Equation.DSMT4">
                  <p:embed/>
                </p:oleObj>
              </mc:Choice>
              <mc:Fallback>
                <p:oleObj name="Equation" r:id="rId6" imgW="175248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702511"/>
                        <a:ext cx="4094163" cy="1036637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smtClean="0"/>
              <a:t>Σχόλια</a:t>
            </a:r>
            <a:endParaRPr lang="en-GB" sz="3600" smtClean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Η διανυσματική κβάντιση έχει πολλές </a:t>
            </a:r>
            <a:r>
              <a:rPr lang="el-GR" sz="2000" dirty="0" smtClean="0">
                <a:solidFill>
                  <a:srgbClr val="0033CC"/>
                </a:solidFill>
              </a:rPr>
              <a:t>εφαρμογές</a:t>
            </a:r>
            <a:r>
              <a:rPr lang="en-US" sz="2000" dirty="0" smtClean="0"/>
              <a:t>, </a:t>
            </a:r>
            <a:r>
              <a:rPr lang="el-GR" sz="2000" dirty="0" smtClean="0"/>
              <a:t>π.χ.</a:t>
            </a:r>
          </a:p>
          <a:p>
            <a:pPr lvl="1" eaLnBrk="1" hangingPunct="1">
              <a:defRPr/>
            </a:pPr>
            <a:r>
              <a:rPr lang="el-GR" sz="2000" dirty="0" smtClean="0"/>
              <a:t>κωδικοποίηση ομιλίας </a:t>
            </a:r>
          </a:p>
          <a:p>
            <a:pPr lvl="1" eaLnBrk="1" hangingPunct="1">
              <a:defRPr/>
            </a:pPr>
            <a:r>
              <a:rPr lang="el-GR" sz="2000" dirty="0" smtClean="0"/>
              <a:t>κωδικοποίηση </a:t>
            </a:r>
            <a:r>
              <a:rPr lang="en-US" sz="2000" dirty="0" smtClean="0"/>
              <a:t>video</a:t>
            </a: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Η διανυσματική κβάντιση για να είναι αποδοτική προϋποθέτει</a:t>
            </a:r>
          </a:p>
          <a:p>
            <a:pPr lvl="1"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συσχέτιση</a:t>
            </a:r>
            <a:r>
              <a:rPr lang="el-GR" sz="2000" dirty="0" smtClean="0"/>
              <a:t> μεταξύ των δειγμάτων εξόδου της πηγής  (δηλαδή να έχουμε πηγή με μνήμη)</a:t>
            </a:r>
          </a:p>
          <a:p>
            <a:pPr lvl="1" eaLnBrk="1" hangingPunct="1">
              <a:defRPr/>
            </a:pPr>
            <a:r>
              <a:rPr lang="el-GR" sz="2000" dirty="0" smtClean="0"/>
              <a:t>γιατί;</a:t>
            </a:r>
          </a:p>
          <a:p>
            <a:pPr lvl="1" eaLnBrk="1" hangingPunct="1">
              <a:buFontTx/>
              <a:buNone/>
              <a:defRPr/>
            </a:pPr>
            <a:endParaRPr lang="el-GR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l-GR" sz="2000" dirty="0"/>
                  <a:t>Αποδεικνύεται ότι </a:t>
                </a:r>
              </a:p>
              <a:p>
                <a:pPr lvl="1">
                  <a:defRPr/>
                </a:pPr>
                <a:r>
                  <a:rPr lang="el-GR" sz="2000" dirty="0"/>
                  <a:t>για στατικές και </a:t>
                </a:r>
                <a:r>
                  <a:rPr lang="el-GR" sz="2000" dirty="0" err="1"/>
                  <a:t>εργοδικές</a:t>
                </a:r>
                <a:r>
                  <a:rPr lang="el-GR" sz="2000" dirty="0"/>
                  <a:t> πηγές, </a:t>
                </a:r>
              </a:p>
              <a:p>
                <a:pPr lvl="1">
                  <a:defRPr/>
                </a:pPr>
                <a:r>
                  <a:rPr lang="el-GR" sz="2000" dirty="0"/>
                  <a:t>ο βέλτιστος διανυσματικός </a:t>
                </a:r>
                <a:r>
                  <a:rPr lang="el-GR" sz="2000" dirty="0" err="1"/>
                  <a:t>κβαντιστής</a:t>
                </a:r>
                <a:r>
                  <a:rPr lang="el-GR" sz="2000" dirty="0"/>
                  <a:t> </a:t>
                </a:r>
              </a:p>
              <a:p>
                <a:pPr lvl="1">
                  <a:defRPr/>
                </a:pPr>
                <a:r>
                  <a:rPr lang="el-GR" sz="2000" dirty="0">
                    <a:solidFill>
                      <a:srgbClr val="0033CC"/>
                    </a:solidFill>
                  </a:rPr>
                  <a:t>προσεγγίζει</a:t>
                </a:r>
                <a:r>
                  <a:rPr lang="el-GR" sz="2000" dirty="0"/>
                  <a:t> τα όρια της συνάρτησης ρυθμού παραμόρφωσης για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</m:t>
                    </m:r>
                  </m:oMath>
                </a14:m>
                <a:endParaRPr lang="en-GB" sz="2000" i="1" dirty="0">
                  <a:sym typeface="Symbol" pitchFamily="18" charset="2"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360" t="-8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 smtClean="0"/>
              <a:t>Κωδικοποιητές Ανάλυσης-Σύνθεσης (1 από 2)</a:t>
            </a:r>
            <a:endParaRPr lang="en-GB" sz="3600" dirty="0" smtClean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Κωδικοποιητές Ανάλυσης - Σύνθεσης</a:t>
            </a:r>
          </a:p>
          <a:p>
            <a:pPr lvl="1" eaLnBrk="1" hangingPunct="1">
              <a:defRPr/>
            </a:pPr>
            <a:r>
              <a:rPr lang="el-GR" sz="2000" dirty="0" smtClean="0"/>
              <a:t>θεωρούμε ότι η έξοδος της πηγής παράγεται με κάποιο συγκεκριμένο μοντέλο</a:t>
            </a:r>
          </a:p>
          <a:p>
            <a:pPr lvl="1" eaLnBrk="1" hangingPunct="1">
              <a:defRPr/>
            </a:pPr>
            <a:r>
              <a:rPr lang="el-GR" sz="2000" dirty="0" smtClean="0"/>
              <a:t>ο κωδικοποιητής προσπαθεί να παραμετροποιήσει το μοντέλο και να εξάγει τις παραμέτρους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sz="2000" dirty="0" smtClean="0"/>
              <a:t>αντί να κωδικοποιήσει τα δείγματα, κωδικοποιεί τις παραμέτρους του μοντέλο</a:t>
            </a: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Απαιτήσεις:</a:t>
            </a:r>
          </a:p>
          <a:p>
            <a:pPr lvl="1" eaLnBrk="1" hangingPunct="1">
              <a:defRPr/>
            </a:pPr>
            <a:r>
              <a:rPr lang="el-GR" sz="2000" dirty="0" smtClean="0"/>
              <a:t>γνώση του μοντέλου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sz="2000" dirty="0" smtClean="0"/>
              <a:t>η έξοδος της πηγής να ακολουθεί το συγκεκριμένο μοντέλο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 smtClean="0"/>
              <a:t>Κωδικοποιητές Ανάλυσης-Σύνθεσης (2 από 2)</a:t>
            </a:r>
            <a:endParaRPr lang="en-GB" sz="3600" dirty="0" smtClean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Χαρακτηριστικά:</a:t>
            </a:r>
          </a:p>
          <a:p>
            <a:pPr lvl="2" eaLnBrk="1" hangingPunct="1">
              <a:defRPr/>
            </a:pPr>
            <a:r>
              <a:rPr lang="el-GR" sz="2000" dirty="0" smtClean="0"/>
              <a:t>σύνθετοι κωδικοποιητές</a:t>
            </a:r>
          </a:p>
          <a:p>
            <a:pPr lvl="2" eaLnBrk="1" hangingPunct="1">
              <a:defRPr/>
            </a:pPr>
            <a:r>
              <a:rPr lang="el-GR" sz="2000" dirty="0" smtClean="0"/>
              <a:t>ειδικού σκοπού (για συγκεκριμένες πηγές)</a:t>
            </a:r>
          </a:p>
          <a:p>
            <a:pPr lvl="2" eaLnBrk="1" hangingPunct="1">
              <a:defRPr/>
            </a:pPr>
            <a:r>
              <a:rPr lang="el-GR" sz="2000" dirty="0" smtClean="0"/>
              <a:t>σχετικά χαμηλού ρυθμού (μεγάλη συμπίεση)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665669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Παράδειγμα Σήματος Ομιλίας (1 από 2)</a:t>
            </a:r>
            <a:endParaRPr lang="en-GB" sz="3600" dirty="0" smtClean="0"/>
          </a:p>
        </p:txBody>
      </p:sp>
      <p:pic>
        <p:nvPicPr>
          <p:cNvPr id="7" name="Picture 7" descr="speech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63824"/>
            <a:ext cx="34194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peech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403499"/>
            <a:ext cx="34194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speech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92699"/>
            <a:ext cx="34194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speech_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3892699"/>
            <a:ext cx="34194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Εισαγωγή</a:t>
            </a:r>
            <a:r>
              <a:rPr lang="en-US" sz="3600" dirty="0" smtClean="0"/>
              <a:t> (1 </a:t>
            </a:r>
            <a:r>
              <a:rPr lang="el-GR" sz="3600" dirty="0" smtClean="0"/>
              <a:t>από 2)</a:t>
            </a:r>
            <a:endParaRPr lang="en-GB" sz="3600" dirty="0" smtClean="0"/>
          </a:p>
        </p:txBody>
      </p:sp>
      <p:sp>
        <p:nvSpPr>
          <p:cNvPr id="391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Αναλογική πηγή:</a:t>
            </a:r>
          </a:p>
          <a:p>
            <a:pPr lvl="1" eaLnBrk="1" hangingPunct="1">
              <a:defRPr/>
            </a:pPr>
            <a:r>
              <a:rPr lang="el-GR" sz="2400" dirty="0" smtClean="0"/>
              <a:t>μετά από δειγματοληψία γίνεται διακριτού χρόνου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l-GR" sz="2400" dirty="0" smtClean="0"/>
              <a:t>άπειρος αριθμός </a:t>
            </a:r>
            <a:r>
              <a:rPr lang="en-US" sz="2400" dirty="0" smtClean="0"/>
              <a:t>bits/</a:t>
            </a:r>
            <a:r>
              <a:rPr lang="el-GR" sz="2400" dirty="0" smtClean="0"/>
              <a:t>έξοδο για τέλεια αναπαράσταση</a:t>
            </a:r>
          </a:p>
          <a:p>
            <a:pPr eaLnBrk="1" hangingPunct="1"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Θεωρία Ρυθμού-Παραμόρφωσης (</a:t>
            </a:r>
            <a:r>
              <a:rPr lang="en-US" sz="2400" dirty="0" smtClean="0">
                <a:solidFill>
                  <a:srgbClr val="0033CC"/>
                </a:solidFill>
              </a:rPr>
              <a:t>R-D</a:t>
            </a:r>
            <a:r>
              <a:rPr lang="el-GR" sz="2400" dirty="0" smtClean="0">
                <a:solidFill>
                  <a:srgbClr val="0033CC"/>
                </a:solidFill>
              </a:rPr>
              <a:t>):</a:t>
            </a:r>
            <a:r>
              <a:rPr lang="el-GR" sz="2400" dirty="0" smtClean="0"/>
              <a:t> σχέση ανάμεσα</a:t>
            </a:r>
          </a:p>
          <a:p>
            <a:pPr lvl="1" eaLnBrk="1" hangingPunct="1">
              <a:defRPr/>
            </a:pPr>
            <a:r>
              <a:rPr lang="el-GR" sz="2400" dirty="0" smtClean="0"/>
              <a:t>σε ρυθμό </a:t>
            </a:r>
            <a:r>
              <a:rPr lang="en-US" sz="2400" dirty="0" smtClean="0"/>
              <a:t>bits/</a:t>
            </a:r>
            <a:r>
              <a:rPr lang="el-GR" sz="2400" dirty="0" smtClean="0"/>
              <a:t>έξοδο του κωδικοποιητή</a:t>
            </a:r>
            <a:r>
              <a:rPr lang="en-US" sz="2400" dirty="0" smtClean="0"/>
              <a:t> </a:t>
            </a:r>
            <a:r>
              <a:rPr lang="el-GR" sz="2400" dirty="0" smtClean="0"/>
              <a:t>και στην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l-GR" sz="2400" dirty="0" smtClean="0"/>
              <a:t>παραμόρφωση που εισάγεται</a:t>
            </a:r>
            <a:endParaRPr lang="el-GR" sz="24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Παράδειγμα Σήματος Ομιλίας (2 από 2)</a:t>
            </a:r>
            <a:endParaRPr lang="en-GB" sz="3600" dirty="0" smtClean="0"/>
          </a:p>
        </p:txBody>
      </p:sp>
      <p:sp>
        <p:nvSpPr>
          <p:cNvPr id="41575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Μηχανισμός παραγωγής ομιλίας</a:t>
            </a:r>
          </a:p>
          <a:p>
            <a:pPr eaLnBrk="1" hangingPunct="1">
              <a:defRPr/>
            </a:pPr>
            <a:r>
              <a:rPr lang="el-GR" sz="2400" dirty="0" smtClean="0"/>
              <a:t>Αντίστοιχοι κωδικοποιητές φωνής χρησιμοποιούνται στο </a:t>
            </a:r>
            <a:r>
              <a:rPr lang="en-US" sz="2400" dirty="0" smtClean="0"/>
              <a:t>GSM</a:t>
            </a:r>
            <a:r>
              <a:rPr lang="el-GR" sz="2400" dirty="0" smtClean="0"/>
              <a:t>, </a:t>
            </a:r>
            <a:r>
              <a:rPr lang="en-US" sz="2400" dirty="0" smtClean="0"/>
              <a:t>UMTS</a:t>
            </a:r>
            <a:r>
              <a:rPr lang="el-GR" sz="2400" dirty="0" smtClean="0"/>
              <a:t>, </a:t>
            </a:r>
            <a:r>
              <a:rPr lang="en-US" sz="2400" dirty="0" smtClean="0"/>
              <a:t>LTE </a:t>
            </a:r>
            <a:r>
              <a:rPr lang="el-GR" sz="2400" dirty="0" smtClean="0"/>
              <a:t>κ.λπ.</a:t>
            </a:r>
            <a:endParaRPr lang="en-GB" sz="2400" dirty="0" smtClean="0"/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5508104" cy="51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smtClean="0"/>
              <a:t>Ενότητας 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6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6868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1.00. 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Πανεπιστήμιο Πατρών</a:t>
            </a:r>
            <a:r>
              <a:rPr lang="en-US" sz="2000" dirty="0"/>
              <a:t>, </a:t>
            </a:r>
            <a:r>
              <a:rPr lang="el-GR" sz="2000" dirty="0"/>
              <a:t>Κώστας Μπερμπερίδης. </a:t>
            </a:r>
            <a:r>
              <a:rPr lang="el-GR" sz="2000" dirty="0" smtClean="0"/>
              <a:t>«Ψηφιακές Τηλεπικοινωνίες</a:t>
            </a:r>
            <a:r>
              <a:rPr lang="el-GR" sz="2000" dirty="0"/>
              <a:t>». Έκδοση: 1.0. Πάτρα 2015. Διαθέσιμο από τη δικτυακή διεύθυνση</a:t>
            </a:r>
            <a:r>
              <a:rPr lang="el-GR" sz="2000" dirty="0" smtClean="0"/>
              <a:t>: </a:t>
            </a:r>
            <a:r>
              <a:rPr lang="en-US" sz="2000" dirty="0"/>
              <a:t>https://eclass.upatras.gr/courses/CEID1110/</a:t>
            </a:r>
            <a:r>
              <a:rPr lang="el-GR" sz="2000" dirty="0"/>
              <a:t>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5"/>
            <a:ext cx="8928992" cy="10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 smtClean="0"/>
              <a:t>Το </a:t>
            </a:r>
            <a:r>
              <a:rPr lang="el-GR" sz="16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600" dirty="0" err="1"/>
              <a:t>κ.λ.π</a:t>
            </a:r>
            <a:r>
              <a:rPr lang="el-GR" sz="16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600" dirty="0" smtClean="0"/>
              <a:t>».                     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06084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636912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buNone/>
            </a:pPr>
            <a:r>
              <a:rPr lang="el-GR" sz="1800" dirty="0">
                <a:latin typeface="+mn-lt"/>
              </a:rPr>
              <a:t>[1] http://creativecommons.org/licenses/by-nc-sa/4.0/ </a:t>
            </a:r>
          </a:p>
          <a:p>
            <a:pPr algn="l">
              <a:buNone/>
            </a:pPr>
            <a:r>
              <a:rPr lang="el-GR" sz="1800" dirty="0">
                <a:latin typeface="+mn-lt"/>
              </a:rPr>
              <a:t>Ως </a:t>
            </a:r>
            <a:r>
              <a:rPr lang="el-GR" sz="1800" b="1" dirty="0">
                <a:latin typeface="+mn-lt"/>
              </a:rPr>
              <a:t>Μη Εμπορική</a:t>
            </a:r>
            <a:r>
              <a:rPr lang="el-GR" sz="1800" dirty="0">
                <a:latin typeface="+mn-lt"/>
              </a:rPr>
              <a:t> ορίζεται η χρήση: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800" dirty="0" err="1">
                <a:latin typeface="+mn-lt"/>
              </a:rPr>
              <a:t>αδειοδόχο</a:t>
            </a:r>
            <a:endParaRPr lang="el-GR" sz="1800" dirty="0">
              <a:latin typeface="+mn-lt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προσπορίζει στο διανομέα του έργου και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800" dirty="0" smtClean="0">
                <a:latin typeface="+mn-lt"/>
              </a:rPr>
              <a:t>τόπο</a:t>
            </a:r>
            <a:endParaRPr lang="en-US" sz="1800" dirty="0" smtClean="0">
              <a:latin typeface="+mn-lt"/>
            </a:endParaRPr>
          </a:p>
          <a:p>
            <a:pPr algn="l">
              <a:buNone/>
            </a:pPr>
            <a:endParaRPr lang="el-GR" sz="1800" dirty="0" smtClean="0">
              <a:latin typeface="+mn-lt"/>
            </a:endParaRPr>
          </a:p>
          <a:p>
            <a:pPr algn="l">
              <a:buNone/>
            </a:pPr>
            <a:r>
              <a:rPr lang="el-GR" sz="1800" dirty="0" smtClean="0">
                <a:latin typeface="+mn-lt"/>
              </a:rPr>
              <a:t>Ο </a:t>
            </a:r>
            <a:r>
              <a:rPr lang="el-GR" sz="1800" dirty="0">
                <a:latin typeface="+mn-lt"/>
              </a:rPr>
              <a:t>δικαιούχος μπορεί να παρέχει στον 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l-GR" sz="1800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sz="1800" dirty="0" smtClean="0">
                <a:latin typeface="+mn-lt"/>
              </a:rPr>
              <a:t>.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46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r>
              <a:rPr lang="el-GR" sz="2000" dirty="0"/>
              <a:t>Οι εικόνες στις διαφάνειες </a:t>
            </a:r>
            <a:r>
              <a:rPr lang="el-GR" sz="2000" dirty="0" smtClean="0"/>
              <a:t>5, 12, 18</a:t>
            </a:r>
            <a:r>
              <a:rPr lang="el-GR" sz="2000" smtClean="0"/>
              <a:t>, 29, 30, 31, και 38</a:t>
            </a:r>
            <a:r>
              <a:rPr lang="en-US" sz="2000" smtClean="0"/>
              <a:t> </a:t>
            </a:r>
            <a:r>
              <a:rPr lang="el-GR" sz="2000" dirty="0"/>
              <a:t>έχουν δημιουργηθεί με βάση αντίστοιχες εικόνες στο βιβλίο «Συστήματα Τηλεπικοινωνιών», </a:t>
            </a:r>
            <a:r>
              <a:rPr lang="en-US" sz="2000" dirty="0"/>
              <a:t>J. G. </a:t>
            </a:r>
            <a:r>
              <a:rPr lang="en-US" sz="2000" dirty="0" err="1"/>
              <a:t>Proakis</a:t>
            </a:r>
            <a:r>
              <a:rPr lang="el-GR" sz="2000" dirty="0"/>
              <a:t>, </a:t>
            </a:r>
            <a:r>
              <a:rPr lang="en-US" sz="2000" dirty="0"/>
              <a:t>M. </a:t>
            </a:r>
            <a:r>
              <a:rPr lang="en-US" sz="2000" dirty="0" err="1"/>
              <a:t>Salehi</a:t>
            </a:r>
            <a:r>
              <a:rPr lang="en-US" sz="2000" dirty="0"/>
              <a:t>, </a:t>
            </a:r>
            <a:r>
              <a:rPr lang="el-GR" sz="2000" dirty="0"/>
              <a:t>Εθνικό και Καποδιστριακό Πανεπιστήμιο Αθηνών (Μετάφραση-Επιμέλεια: Καρούμπαλος Κ. και Ζέρβας Ε., Καραμπογιάς Σ., </a:t>
            </a:r>
            <a:r>
              <a:rPr lang="el-GR" sz="2000" dirty="0" err="1"/>
              <a:t>Σαγκριώτης</a:t>
            </a:r>
            <a:r>
              <a:rPr lang="el-GR" sz="2000" dirty="0"/>
              <a:t> Ε.)</a:t>
            </a:r>
            <a:endParaRPr lang="en-US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Εισαγωγή (2 από 2)</a:t>
            </a:r>
            <a:endParaRPr lang="en-GB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11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defRPr/>
                </a:pPr>
                <a:r>
                  <a:rPr lang="el-GR" sz="2400" dirty="0" smtClean="0">
                    <a:solidFill>
                      <a:srgbClr val="0033CC"/>
                    </a:solidFill>
                  </a:rPr>
                  <a:t>Τα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l-GR" sz="2400" dirty="0" smtClean="0">
                    <a:solidFill>
                      <a:srgbClr val="0033CC"/>
                    </a:solidFill>
                  </a:rPr>
                  <a:t>θεμελιώδη όρια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l-GR" sz="2400" dirty="0" smtClean="0">
                    <a:solidFill>
                      <a:srgbClr val="0033CC"/>
                    </a:solidFill>
                  </a:rPr>
                  <a:t>της θεωρίας 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R-D</a:t>
                </a:r>
                <a:r>
                  <a:rPr lang="el-GR" sz="2400" dirty="0" smtClean="0">
                    <a:solidFill>
                      <a:srgbClr val="0033CC"/>
                    </a:solidFill>
                  </a:rPr>
                  <a:t>:</a:t>
                </a:r>
              </a:p>
              <a:p>
                <a:pPr lvl="1" eaLnBrk="1" hangingPunct="1">
                  <a:defRPr/>
                </a:pPr>
                <a:r>
                  <a:rPr lang="el-GR" sz="2400" dirty="0" smtClean="0"/>
                  <a:t>ισχύουν </a:t>
                </a:r>
                <a:r>
                  <a:rPr lang="el-GR" sz="2400" dirty="0" err="1" smtClean="0"/>
                  <a:t>ασυμπτωτικά</a:t>
                </a:r>
                <a:r>
                  <a:rPr lang="el-GR" sz="2400" dirty="0" smtClean="0"/>
                  <a:t> για μέγεθος μπλοκ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</m:t>
                    </m:r>
                    <m:r>
                      <a:rPr lang="el-GR" sz="24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</m:t>
                    </m:r>
                  </m:oMath>
                </a14:m>
                <a:endParaRPr lang="en-GB" sz="2400" i="1" dirty="0" smtClean="0">
                  <a:sym typeface="Symbol" pitchFamily="18" charset="2"/>
                </a:endParaRPr>
              </a:p>
              <a:p>
                <a:pPr lvl="1" eaLnBrk="1" hangingPunct="1">
                  <a:defRPr/>
                </a:pPr>
                <a:r>
                  <a:rPr lang="el-GR" sz="2400" dirty="0" smtClean="0"/>
                  <a:t>οδηγούν σε πολύπλοκους (</a:t>
                </a:r>
                <a:r>
                  <a:rPr lang="el-GR" sz="2400" dirty="0" err="1" smtClean="0"/>
                  <a:t>απο</a:t>
                </a:r>
                <a:r>
                  <a:rPr lang="el-GR" sz="2400" dirty="0" smtClean="0"/>
                  <a:t>)κωδικοποιητές</a:t>
                </a:r>
              </a:p>
              <a:p>
                <a:pPr lvl="1" eaLnBrk="1" hangingPunct="1">
                  <a:defRPr/>
                </a:pPr>
                <a:endParaRPr lang="el-GR" sz="2400" dirty="0" smtClean="0"/>
              </a:p>
              <a:p>
                <a:pPr eaLnBrk="1" hangingPunct="1">
                  <a:defRPr/>
                </a:pPr>
                <a:r>
                  <a:rPr lang="el-GR" sz="2400" dirty="0" smtClean="0"/>
                  <a:t>Θα δούμε </a:t>
                </a:r>
                <a:r>
                  <a:rPr lang="el-GR" sz="2400" dirty="0" smtClean="0">
                    <a:solidFill>
                      <a:srgbClr val="0033CC"/>
                    </a:solidFill>
                  </a:rPr>
                  <a:t>πρακτικά σχήματα</a:t>
                </a:r>
                <a:r>
                  <a:rPr lang="el-GR" sz="2400" dirty="0" smtClean="0"/>
                  <a:t> κωδικοποίησης αναλογικής πηγής</a:t>
                </a:r>
              </a:p>
              <a:p>
                <a:pPr lvl="1" eaLnBrk="1" hangingPunct="1">
                  <a:defRPr/>
                </a:pPr>
                <a:r>
                  <a:rPr lang="el-GR" sz="2400" dirty="0" smtClean="0"/>
                  <a:t>με χαμηλό ρυθμό </a:t>
                </a:r>
                <a:r>
                  <a:rPr lang="en-US" sz="2400" dirty="0" smtClean="0"/>
                  <a:t>bits</a:t>
                </a:r>
                <a:r>
                  <a:rPr lang="el-GR" sz="2400" dirty="0" smtClean="0"/>
                  <a:t>/έξοδο</a:t>
                </a:r>
              </a:p>
              <a:p>
                <a:pPr lvl="1" eaLnBrk="1" hangingPunct="1">
                  <a:defRPr/>
                </a:pPr>
                <a:r>
                  <a:rPr lang="el-GR" sz="2400" dirty="0" smtClean="0"/>
                  <a:t>και ανεκτή παραμόρφωση</a:t>
                </a:r>
                <a:endParaRPr lang="en-GB" sz="2400" dirty="0" smtClean="0"/>
              </a:p>
            </p:txBody>
          </p:sp>
        </mc:Choice>
        <mc:Fallback xmlns="">
          <p:sp>
            <p:nvSpPr>
              <p:cNvPr id="391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74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Δειγματοληψία (1 από 4)</a:t>
            </a:r>
            <a:endParaRPr lang="en-GB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25" name="Rectangle 5"/>
              <p:cNvSpPr>
                <a:spLocks noChangeArrowheads="1"/>
              </p:cNvSpPr>
              <p:nvPr/>
            </p:nvSpPr>
            <p:spPr bwMode="auto">
              <a:xfrm>
                <a:off x="395288" y="1417639"/>
                <a:ext cx="8640762" cy="485933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1430" tIns="45715" rIns="91430" bIns="45715"/>
              <a:lstStyle/>
              <a:p>
                <a:pPr marL="285750" indent="-285750" algn="l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l-GR" dirty="0">
                    <a:latin typeface="+mn-lt"/>
                  </a:rPr>
                  <a:t>Έστω </a:t>
                </a:r>
                <a:r>
                  <a:rPr lang="el-GR" dirty="0">
                    <a:solidFill>
                      <a:srgbClr val="0033CC"/>
                    </a:solidFill>
                    <a:latin typeface="+mn-lt"/>
                  </a:rPr>
                  <a:t>αναλογική πηγή</a:t>
                </a:r>
                <a:r>
                  <a:rPr lang="el-GR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>
                    <a:latin typeface="+mn-lt"/>
                  </a:rPr>
                  <a:t>. Η δειγματοληψία της με ρυθμό </a:t>
                </a:r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aseline="-25000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ισοδυναμεί με πολλαπλασιασμό της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i="1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με τη λεγόμενη συνάρτηση </a:t>
                </a:r>
                <a:r>
                  <a:rPr lang="en-US" dirty="0">
                    <a:solidFill>
                      <a:srgbClr val="0033CC"/>
                    </a:solidFill>
                    <a:latin typeface="+mn-lt"/>
                  </a:rPr>
                  <a:t>Dirac comp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περιόδου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latin typeface="+mn-lt"/>
                  </a:rPr>
                  <a:t>:</a:t>
                </a:r>
                <a:r>
                  <a:rPr lang="el-GR" dirty="0">
                    <a:latin typeface="+mn-lt"/>
                  </a:rPr>
                  <a:t> </a:t>
                </a:r>
                <a:endParaRPr lang="el-GR" dirty="0" smtClean="0">
                  <a:latin typeface="+mn-lt"/>
                </a:endParaRPr>
              </a:p>
              <a:p>
                <a:pPr marL="285750" indent="-285750" algn="l" eaLnBrk="1" hangingPunct="1">
                  <a:buFont typeface="Arial" panose="020B0604020202020204" pitchFamily="34" charset="0"/>
                  <a:buChar char="•"/>
                  <a:defRPr/>
                </a:pPr>
                <a:endParaRPr lang="el-GR" dirty="0">
                  <a:latin typeface="+mn-lt"/>
                </a:endParaRPr>
              </a:p>
              <a:p>
                <a:pPr marL="285750" indent="-285750" algn="l" eaLnBrk="1" hangingPunct="1">
                  <a:buFont typeface="Arial" panose="020B0604020202020204" pitchFamily="34" charset="0"/>
                  <a:buChar char="•"/>
                  <a:defRPr/>
                </a:pPr>
                <a:endParaRPr lang="el-GR" dirty="0" smtClean="0">
                  <a:latin typeface="+mn-lt"/>
                </a:endParaRPr>
              </a:p>
              <a:p>
                <a:pPr marL="285750" indent="-285750" algn="l" eaLnBrk="1" hangingPunct="1">
                  <a:buFont typeface="Arial" panose="020B0604020202020204" pitchFamily="34" charset="0"/>
                  <a:buChar char="•"/>
                  <a:defRPr/>
                </a:pPr>
                <a:endParaRPr lang="el-GR" dirty="0">
                  <a:latin typeface="+mn-lt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  <a:defRPr/>
                </a:pPr>
                <a:r>
                  <a:rPr lang="el-GR" dirty="0" smtClean="0">
                    <a:latin typeface="+mn-lt"/>
                  </a:rPr>
                  <a:t>Με </a:t>
                </a:r>
                <a:r>
                  <a:rPr lang="el-GR" dirty="0">
                    <a:latin typeface="+mn-lt"/>
                  </a:rPr>
                  <a:t>βάση της ιδιότητες του </a:t>
                </a:r>
                <a:r>
                  <a:rPr lang="en-US" dirty="0">
                    <a:solidFill>
                      <a:srgbClr val="0033CC"/>
                    </a:solidFill>
                    <a:latin typeface="+mn-lt"/>
                  </a:rPr>
                  <a:t>MF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και κλασικά αποτελέσματα της </a:t>
                </a:r>
                <a:r>
                  <a:rPr lang="el-GR" dirty="0">
                    <a:solidFill>
                      <a:srgbClr val="0033CC"/>
                    </a:solidFill>
                    <a:latin typeface="+mn-lt"/>
                  </a:rPr>
                  <a:t>Θεωρίας Συστημάτων</a:t>
                </a:r>
                <a:r>
                  <a:rPr lang="el-GR" dirty="0">
                    <a:latin typeface="+mn-lt"/>
                  </a:rPr>
                  <a:t> έχουμε: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  <a:defRPr/>
                </a:pPr>
                <a:endParaRPr lang="en-US" dirty="0">
                  <a:latin typeface="+mn-lt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0033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9152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1417639"/>
                <a:ext cx="8640762" cy="4859336"/>
              </a:xfrm>
              <a:prstGeom prst="rect">
                <a:avLst/>
              </a:prstGeom>
              <a:blipFill rotWithShape="0">
                <a:blip r:embed="rId4"/>
                <a:stretch>
                  <a:fillRect l="-212" t="-753"/>
                </a:stretch>
              </a:blip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230823"/>
              </p:ext>
            </p:extLst>
          </p:nvPr>
        </p:nvGraphicFramePr>
        <p:xfrm>
          <a:off x="2828392" y="5236317"/>
          <a:ext cx="34766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5" imgW="2311200" imgH="457200" progId="Equation.DSMT4">
                  <p:embed/>
                </p:oleObj>
              </mc:Choice>
              <mc:Fallback>
                <p:oleObj name="Equation" r:id="rId5" imgW="23112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392" y="5236317"/>
                        <a:ext cx="3476625" cy="68738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288128"/>
              </p:ext>
            </p:extLst>
          </p:nvPr>
        </p:nvGraphicFramePr>
        <p:xfrm>
          <a:off x="2555776" y="2530186"/>
          <a:ext cx="402185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7" imgW="2679480" imgH="431640" progId="Equation.DSMT4">
                  <p:embed/>
                </p:oleObj>
              </mc:Choice>
              <mc:Fallback>
                <p:oleObj name="Equation" r:id="rId7" imgW="267948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530186"/>
                        <a:ext cx="4021859" cy="648072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50613219"/>
              </p:ext>
            </p:extLst>
          </p:nvPr>
        </p:nvGraphicFramePr>
        <p:xfrm>
          <a:off x="3071280" y="4290805"/>
          <a:ext cx="2990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9" imgW="1993680" imgH="431640" progId="Equation.DSMT4">
                  <p:embed/>
                </p:oleObj>
              </mc:Choice>
              <mc:Fallback>
                <p:oleObj name="Equation" r:id="rId9" imgW="19936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280" y="4290805"/>
                        <a:ext cx="2990850" cy="6477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>
                <a:latin typeface="+mn-lt"/>
              </a:rPr>
              <a:t>Δειγματοληψία (2 από 4)</a:t>
            </a:r>
            <a:endParaRPr lang="en-GB" sz="3600" dirty="0" smtClean="0">
              <a:latin typeface="+mn-lt"/>
            </a:endParaRPr>
          </a:p>
        </p:txBody>
      </p:sp>
      <p:pic>
        <p:nvPicPr>
          <p:cNvPr id="8" name="Content Placeholder 7" descr="fig2_10.eps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338" y="3139879"/>
            <a:ext cx="530802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0825" y="1475909"/>
            <a:ext cx="34570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Οπότε το </a:t>
            </a:r>
            <a:r>
              <a:rPr lang="el-GR" dirty="0">
                <a:solidFill>
                  <a:srgbClr val="0033CC"/>
                </a:solidFill>
                <a:latin typeface="+mn-lt"/>
              </a:rPr>
              <a:t>φάσμα του </a:t>
            </a:r>
            <a:r>
              <a:rPr lang="el-GR" dirty="0" err="1">
                <a:solidFill>
                  <a:srgbClr val="0033CC"/>
                </a:solidFill>
                <a:latin typeface="+mn-lt"/>
              </a:rPr>
              <a:t>δειγματοληπτημένου</a:t>
            </a:r>
            <a:r>
              <a:rPr lang="el-GR" dirty="0">
                <a:solidFill>
                  <a:srgbClr val="0033CC"/>
                </a:solidFill>
                <a:latin typeface="+mn-lt"/>
              </a:rPr>
              <a:t> σήματος</a:t>
            </a:r>
            <a:r>
              <a:rPr lang="el-GR" dirty="0">
                <a:latin typeface="+mn-lt"/>
              </a:rPr>
              <a:t> μπορεί να γραφτεί ως η συνέλιξη του αρχικού φάσματος με μια συνάρτηση </a:t>
            </a:r>
            <a:r>
              <a:rPr lang="en-US" dirty="0">
                <a:latin typeface="+mn-lt"/>
              </a:rPr>
              <a:t>Dirac </a:t>
            </a:r>
            <a:r>
              <a:rPr lang="en-US" dirty="0" smtClean="0">
                <a:latin typeface="+mn-lt"/>
              </a:rPr>
              <a:t>comp </a:t>
            </a:r>
            <a:r>
              <a:rPr lang="el-GR" dirty="0">
                <a:latin typeface="+mn-lt"/>
              </a:rPr>
              <a:t>περιόδου </a:t>
            </a:r>
            <a:r>
              <a:rPr lang="en-US" dirty="0" smtClean="0">
                <a:latin typeface="+mn-lt"/>
              </a:rPr>
              <a:t>f</a:t>
            </a:r>
            <a:r>
              <a:rPr lang="en-US" baseline="-25000" dirty="0" smtClean="0">
                <a:latin typeface="+mn-lt"/>
              </a:rPr>
              <a:t>s</a:t>
            </a:r>
            <a:endParaRPr lang="el-GR" dirty="0" smtClean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l-GR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Αν 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f</a:t>
            </a:r>
            <a:r>
              <a:rPr lang="en-US" baseline="-25000" dirty="0">
                <a:solidFill>
                  <a:srgbClr val="0033CC"/>
                </a:solidFill>
                <a:latin typeface="+mn-lt"/>
              </a:rPr>
              <a:t>s</a:t>
            </a:r>
            <a:r>
              <a:rPr lang="el-GR" dirty="0">
                <a:solidFill>
                  <a:srgbClr val="0033CC"/>
                </a:solidFill>
                <a:latin typeface="+mn-lt"/>
              </a:rPr>
              <a:t>&gt;=2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W  </a:t>
            </a:r>
            <a:r>
              <a:rPr lang="en-US" dirty="0">
                <a:latin typeface="+mn-lt"/>
              </a:rPr>
              <a:t>(</a:t>
            </a:r>
            <a:r>
              <a:rPr lang="el-GR" dirty="0">
                <a:latin typeface="+mn-lt"/>
              </a:rPr>
              <a:t>όπου </a:t>
            </a:r>
            <a:r>
              <a:rPr lang="en-US" dirty="0">
                <a:latin typeface="+mn-lt"/>
              </a:rPr>
              <a:t>W</a:t>
            </a:r>
            <a:r>
              <a:rPr lang="el-GR" dirty="0">
                <a:latin typeface="+mn-lt"/>
              </a:rPr>
              <a:t> το εύρος ζώνης του </a:t>
            </a:r>
            <a:r>
              <a:rPr lang="en-US" i="1" dirty="0">
                <a:latin typeface="+mn-lt"/>
              </a:rPr>
              <a:t>x(t)</a:t>
            </a:r>
            <a:r>
              <a:rPr lang="en-US" dirty="0">
                <a:latin typeface="+mn-lt"/>
              </a:rPr>
              <a:t> ) </a:t>
            </a:r>
            <a:r>
              <a:rPr lang="el-GR" dirty="0">
                <a:latin typeface="+mn-lt"/>
              </a:rPr>
              <a:t>τότε το </a:t>
            </a:r>
            <a:r>
              <a:rPr lang="en-US" i="1" dirty="0">
                <a:latin typeface="+mn-lt"/>
              </a:rPr>
              <a:t>x(t)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μπορεί να ανακατασκευαστεί πλήρως από τα δείγματα του (</a:t>
            </a:r>
            <a:r>
              <a:rPr lang="el-GR" dirty="0">
                <a:solidFill>
                  <a:srgbClr val="0033CC"/>
                </a:solidFill>
                <a:latin typeface="+mn-lt"/>
              </a:rPr>
              <a:t>Θεώρημα </a:t>
            </a:r>
            <a:r>
              <a:rPr lang="en-US" dirty="0" err="1">
                <a:solidFill>
                  <a:srgbClr val="0033CC"/>
                </a:solidFill>
                <a:latin typeface="+mn-lt"/>
              </a:rPr>
              <a:t>Nyquist</a:t>
            </a:r>
            <a:r>
              <a:rPr lang="en-US" dirty="0">
                <a:latin typeface="+mn-lt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l-GR" dirty="0" smtClean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l-GR" dirty="0">
              <a:latin typeface="+mn-lt"/>
            </a:endParaRPr>
          </a:p>
        </p:txBody>
      </p:sp>
      <p:graphicFrame>
        <p:nvGraphicFramePr>
          <p:cNvPr id="2050" name="Object 1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300475"/>
              </p:ext>
            </p:extLst>
          </p:nvPr>
        </p:nvGraphicFramePr>
        <p:xfrm>
          <a:off x="4564079" y="1893376"/>
          <a:ext cx="3266546" cy="793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5" imgW="1777680" imgH="431640" progId="Equation.DSMT4">
                  <p:embed/>
                </p:oleObj>
              </mc:Choice>
              <mc:Fallback>
                <p:oleObj name="Equation" r:id="rId5" imgW="177768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79" y="1893376"/>
                        <a:ext cx="3266546" cy="793304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Δειγματοληψία (3 από 4)</a:t>
            </a:r>
            <a:endParaRPr lang="en-GB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7200" y="1417637"/>
                <a:ext cx="8229600" cy="325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buNone/>
                  <a:defRPr/>
                </a:pPr>
                <a:r>
                  <a:rPr lang="el-GR" sz="2400" dirty="0">
                    <a:solidFill>
                      <a:srgbClr val="0033CC"/>
                    </a:solidFill>
                    <a:latin typeface="+mn-lt"/>
                  </a:rPr>
                  <a:t>Δειγματοληψία στοχαστικού σήματος:</a:t>
                </a:r>
              </a:p>
              <a:p>
                <a:pPr algn="just">
                  <a:lnSpc>
                    <a:spcPct val="114000"/>
                  </a:lnSpc>
                  <a:spcBef>
                    <a:spcPct val="50000"/>
                  </a:spcBef>
                  <a:buNone/>
                  <a:defRPr/>
                </a:pPr>
                <a:r>
                  <a:rPr lang="el-GR" i="1" dirty="0" smtClean="0">
                    <a:latin typeface="+mn-lt"/>
                  </a:rPr>
                  <a:t>Εάν </a:t>
                </a:r>
                <a:r>
                  <a:rPr lang="el-GR" i="1" dirty="0">
                    <a:latin typeface="+mn-lt"/>
                  </a:rPr>
                  <a:t>το στοχαστικό σήμα είναι ασθενώς στάσιμο με </a:t>
                </a:r>
                <a:r>
                  <a:rPr lang="el-GR" i="1" dirty="0" err="1">
                    <a:latin typeface="+mn-lt"/>
                  </a:rPr>
                  <a:t>ζωνοπεριορισμένη</a:t>
                </a:r>
                <a:r>
                  <a:rPr lang="el-GR" i="1" dirty="0">
                    <a:latin typeface="+mn-lt"/>
                  </a:rPr>
                  <a:t> πυκνότητα φάσματος ισχύος, τότε, αν </a:t>
                </a:r>
                <a:r>
                  <a:rPr lang="el-GR" i="1" dirty="0" err="1">
                    <a:latin typeface="+mn-lt"/>
                  </a:rPr>
                  <a:t>δειγματοληπτηθεί</a:t>
                </a:r>
                <a:r>
                  <a:rPr lang="el-GR" i="1" dirty="0">
                    <a:latin typeface="+mn-lt"/>
                  </a:rPr>
                  <a:t> με κατάλληλη συχνότητα   (δηλ.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&gt;=2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l-GR" i="1" dirty="0">
                    <a:latin typeface="+mn-lt"/>
                  </a:rPr>
                  <a:t>), μπορεί να ανακατασκευαστεί με μηδενικό μέσο τετραγωνικό σφάλμα. Δηλαδή, το ανακατασκευασμένο σήμα είναι ίσο με το αρχικό </a:t>
                </a:r>
                <a:r>
                  <a:rPr lang="en-US" i="1" dirty="0">
                    <a:latin typeface="+mn-lt"/>
                  </a:rPr>
                  <a:t>“in the MSE sense”.</a:t>
                </a:r>
                <a:endParaRPr lang="el-GR" i="1" dirty="0">
                  <a:latin typeface="+mn-lt"/>
                </a:endParaRPr>
              </a:p>
              <a:p>
                <a:pPr algn="l">
                  <a:buNone/>
                  <a:defRPr/>
                </a:pPr>
                <a:endParaRPr lang="en-US" sz="2400" dirty="0">
                  <a:latin typeface="+mn-lt"/>
                </a:endParaRPr>
              </a:p>
              <a:p>
                <a:pPr algn="l">
                  <a:buNone/>
                  <a:defRPr/>
                </a:pPr>
                <a:endParaRPr lang="en-US" sz="2400" dirty="0">
                  <a:solidFill>
                    <a:srgbClr val="0033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17637"/>
                <a:ext cx="8229600" cy="3256276"/>
              </a:xfrm>
              <a:prstGeom prst="rect">
                <a:avLst/>
              </a:prstGeom>
              <a:blipFill rotWithShape="0">
                <a:blip r:embed="rId4"/>
                <a:stretch>
                  <a:fillRect l="-1111" t="-1498" r="-7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717847"/>
              </p:ext>
            </p:extLst>
          </p:nvPr>
        </p:nvGraphicFramePr>
        <p:xfrm>
          <a:off x="3063175" y="5013176"/>
          <a:ext cx="3017649" cy="63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5" imgW="1562040" imgH="330120" progId="Equation.DSMT4">
                  <p:embed/>
                </p:oleObj>
              </mc:Choice>
              <mc:Fallback>
                <p:oleObj name="Equation" r:id="rId5" imgW="15620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175" y="5013176"/>
                        <a:ext cx="3017649" cy="63787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Δειγματοληψία (4 από 4)</a:t>
            </a:r>
            <a:endParaRPr lang="en-GB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solidFill>
                  <a:srgbClr val="0033CC"/>
                </a:solidFill>
              </a:rPr>
              <a:t>Συμπιεσμένη Δειγματοληψία (</a:t>
            </a:r>
            <a:r>
              <a:rPr lang="en-US" sz="2400" dirty="0">
                <a:solidFill>
                  <a:srgbClr val="0033CC"/>
                </a:solidFill>
              </a:rPr>
              <a:t>Compressed Sampling) </a:t>
            </a:r>
            <a:r>
              <a:rPr lang="el-GR" sz="2400" dirty="0">
                <a:solidFill>
                  <a:srgbClr val="0033CC"/>
                </a:solidFill>
              </a:rPr>
              <a:t>: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2000" dirty="0"/>
              <a:t>    </a:t>
            </a:r>
            <a:r>
              <a:rPr lang="el-GR" sz="2000" dirty="0"/>
              <a:t>Μια (σχεδόν επαναστατική) εξέλιξη των τελευταίων χρόνων είναι ότι:  </a:t>
            </a:r>
          </a:p>
          <a:p>
            <a:pPr algn="just">
              <a:lnSpc>
                <a:spcPct val="114000"/>
              </a:lnSpc>
              <a:spcBef>
                <a:spcPct val="50000"/>
              </a:spcBef>
              <a:buNone/>
              <a:defRPr/>
            </a:pPr>
            <a:r>
              <a:rPr lang="el-GR" sz="2000" dirty="0"/>
              <a:t>    </a:t>
            </a:r>
            <a:r>
              <a:rPr lang="el-GR" sz="2000" dirty="0" smtClean="0"/>
              <a:t>  </a:t>
            </a:r>
            <a:r>
              <a:rPr lang="el-GR" sz="2000" i="1" dirty="0" smtClean="0"/>
              <a:t>Εάν </a:t>
            </a:r>
            <a:r>
              <a:rPr lang="el-GR" sz="2000" i="1" dirty="0"/>
              <a:t>το</a:t>
            </a:r>
            <a:r>
              <a:rPr lang="en-US" sz="2000" i="1" dirty="0"/>
              <a:t> </a:t>
            </a:r>
            <a:r>
              <a:rPr lang="el-GR" sz="2000" i="1" dirty="0"/>
              <a:t>αναλογικό σήμα είναι αραιό σε κάποιο πεδίο τότε </a:t>
            </a:r>
            <a:r>
              <a:rPr lang="el-GR" sz="2000" i="1" dirty="0" smtClean="0"/>
              <a:t>μπορεί </a:t>
            </a:r>
            <a:r>
              <a:rPr lang="el-GR" sz="2000" i="1" dirty="0" err="1" smtClean="0"/>
              <a:t>δειγματοληπτηθεί</a:t>
            </a:r>
            <a:r>
              <a:rPr lang="el-GR" sz="2000" i="1" dirty="0" smtClean="0"/>
              <a:t> </a:t>
            </a:r>
            <a:r>
              <a:rPr lang="el-GR" sz="2000" i="1" dirty="0"/>
              <a:t>με ρυθμό μικρότερο (ή και αρκετά μικρότερο) του </a:t>
            </a:r>
            <a:r>
              <a:rPr lang="en-US" sz="2000" i="1" dirty="0" err="1"/>
              <a:t>Nyquist</a:t>
            </a:r>
            <a:r>
              <a:rPr lang="el-GR" sz="2000" i="1" dirty="0"/>
              <a:t>.  Το σήμα μπορεί να ανακατασκευαστεί από τα δείγματα με οσοδήποτε μικρή (ελεγχόμενη) απόκλιση σε σχέση με το αρχικό.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>
              <a:solidFill>
                <a:srgbClr val="0033CC"/>
              </a:solidFill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7859017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Ανοιχτά Μαθήματα Template.potx" id="{325F7027-AB97-47D6-A50A-CECCD2A64FB5}" vid="{A60DF7FA-2893-48FE-89AE-98F75B84039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Ανοιχτά Μαθήματα Template</Template>
  <TotalTime>10940</TotalTime>
  <Words>2125</Words>
  <Application>Microsoft Office PowerPoint</Application>
  <PresentationFormat>On-screen Show (4:3)</PresentationFormat>
  <Paragraphs>378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Cambria Math</vt:lpstr>
      <vt:lpstr>Symbol</vt:lpstr>
      <vt:lpstr>Tahoma</vt:lpstr>
      <vt:lpstr>Wingdings</vt:lpstr>
      <vt:lpstr>Θέμα του Office</vt:lpstr>
      <vt:lpstr>Equation</vt:lpstr>
      <vt:lpstr>Ψηφιακές Τηλεπικοινωνιές</vt:lpstr>
      <vt:lpstr>Σκοποί  ενότητας</vt:lpstr>
      <vt:lpstr>Περιεχόμενα ενότητας</vt:lpstr>
      <vt:lpstr>Εισαγωγή (1 από 2)</vt:lpstr>
      <vt:lpstr>Εισαγωγή (2 από 2)</vt:lpstr>
      <vt:lpstr>Δειγματοληψία (1 από 4)</vt:lpstr>
      <vt:lpstr>Δειγματοληψία (2 από 4)</vt:lpstr>
      <vt:lpstr>Δειγματοληψία (3 από 4)</vt:lpstr>
      <vt:lpstr>Δειγματοληψία (4 από 4)</vt:lpstr>
      <vt:lpstr>Κατηγορίες Κβαντιστών</vt:lpstr>
      <vt:lpstr>Κωδικοποιητές Κυματομορφής (1 από 2)</vt:lpstr>
      <vt:lpstr>Κωδικοποιητές Κυματομορφής (2 από 2)</vt:lpstr>
      <vt:lpstr>Κωδ/ση Κυμ/ρφης: Βαθμωτή Κβάντιση</vt:lpstr>
      <vt:lpstr>Παράδειγμα Βαθμωτής Κβάντισης</vt:lpstr>
      <vt:lpstr>Συνάρτηση Κβάντισης</vt:lpstr>
      <vt:lpstr>Θόρυβος Κβάντισης</vt:lpstr>
      <vt:lpstr>Υπολογισμός Ισχύος Σήματος</vt:lpstr>
      <vt:lpstr>Ομοιόμορφη Κβάντιση (1 από 3)</vt:lpstr>
      <vt:lpstr>Ομοιόμορφη Κβάντιση (2 από 3)</vt:lpstr>
      <vt:lpstr>Ομοιόμορφη Κβάντιση (3 από 3)</vt:lpstr>
      <vt:lpstr>Παράδειγμα: Gaussian Πηγή (1 από 4)</vt:lpstr>
      <vt:lpstr>Παράδειγμα: Gaussian Πηγή (2 από 4)</vt:lpstr>
      <vt:lpstr>Παράδειγμα: Gaussian Πηγή (3 από 4)</vt:lpstr>
      <vt:lpstr>Παράδειγμα: Gaussian Πηγή (4 από 4)</vt:lpstr>
      <vt:lpstr>Μη Ομοιόμορφη Κβάντιση (1 από 3)</vt:lpstr>
      <vt:lpstr>Μη Ομοιόμορφη Κβάντιση (2 από 3)</vt:lpstr>
      <vt:lpstr>Μη Ομοιόμορφη Κβάντιση (3 από 3)</vt:lpstr>
      <vt:lpstr>Συνθήκες Lloyd-Max</vt:lpstr>
      <vt:lpstr>Αλγόριθμος Lloyd-Max (1 από 2)</vt:lpstr>
      <vt:lpstr>Αλγόριθμος Lloyd-Max (2 από 2)</vt:lpstr>
      <vt:lpstr>Βαθμωτός vs Διανυσματικός (1 από 2)</vt:lpstr>
      <vt:lpstr>Βαθμωτός vs Διανυσματικός (2 από 2)</vt:lpstr>
      <vt:lpstr>Διανυσματική Κβάντιση (1 από 2)</vt:lpstr>
      <vt:lpstr>Διανυσματική Κβάντιση (2 από 2)</vt:lpstr>
      <vt:lpstr>Βέλτιστος Διανυσματικός Κβαντιστής</vt:lpstr>
      <vt:lpstr>Σχόλια</vt:lpstr>
      <vt:lpstr>Κωδικοποιητές Ανάλυσης-Σύνθεσης (1 από 2)</vt:lpstr>
      <vt:lpstr>Κωδικοποιητές Ανάλυσης-Σύνθεσης (2 από 2)</vt:lpstr>
      <vt:lpstr>Παράδειγμα Σήματος Ομιλίας (1 από 2)</vt:lpstr>
      <vt:lpstr>Παράδειγμα Σήματος Ομιλίας (2 από 2)</vt:lpstr>
      <vt:lpstr>Τέλος Ενότητας 6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>SPCLab/CEID/UPatras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"Mobile Channel Characteristics"</dc:title>
  <dc:creator>Kostas Berberidis</dc:creator>
  <cp:lastModifiedBy>Evangelos Vlachos</cp:lastModifiedBy>
  <cp:revision>2361</cp:revision>
  <cp:lastPrinted>1601-01-01T00:00:00Z</cp:lastPrinted>
  <dcterms:created xsi:type="dcterms:W3CDTF">2001-05-17T09:43:34Z</dcterms:created>
  <dcterms:modified xsi:type="dcterms:W3CDTF">2015-09-02T13:44:17Z</dcterms:modified>
</cp:coreProperties>
</file>