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8"/>
  </p:notesMasterIdLst>
  <p:sldIdLst>
    <p:sldId id="361" r:id="rId2"/>
    <p:sldId id="330" r:id="rId3"/>
    <p:sldId id="334" r:id="rId4"/>
    <p:sldId id="315" r:id="rId5"/>
    <p:sldId id="336" r:id="rId6"/>
    <p:sldId id="276" r:id="rId7"/>
    <p:sldId id="339" r:id="rId8"/>
    <p:sldId id="351" r:id="rId9"/>
    <p:sldId id="342" r:id="rId10"/>
    <p:sldId id="343" r:id="rId11"/>
    <p:sldId id="344" r:id="rId12"/>
    <p:sldId id="345" r:id="rId13"/>
    <p:sldId id="346" r:id="rId14"/>
    <p:sldId id="318" r:id="rId15"/>
    <p:sldId id="320" r:id="rId16"/>
    <p:sldId id="35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934" autoAdjust="0"/>
    <p:restoredTop sz="94660"/>
  </p:normalViewPr>
  <p:slideViewPr>
    <p:cSldViewPr>
      <p:cViewPr varScale="1">
        <p:scale>
          <a:sx n="107" d="100"/>
          <a:sy n="107" d="100"/>
        </p:scale>
        <p:origin x="1485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71078-32B8-4F4E-94BD-833C0A29B145}" type="datetimeFigureOut">
              <a:rPr lang="en-US" smtClean="0"/>
              <a:pPr/>
              <a:t>05-Apr-16</a:t>
            </a:fld>
            <a:endParaRPr lang="en-US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B218B-CB63-4542-AF13-1C47C3B451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995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5677F0-7965-4429-81C8-3CFEEBFE14BF}" type="slidenum">
              <a:rPr lang="en-GB"/>
              <a:pPr/>
              <a:t>3</a:t>
            </a:fld>
            <a:endParaRPr lang="en-GB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418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“Demonstrates how the </a:t>
            </a:r>
            <a:r>
              <a:rPr lang="en-US" dirty="0" err="1" smtClean="0"/>
              <a:t>CityHome</a:t>
            </a:r>
            <a:r>
              <a:rPr lang="en-US" dirty="0" smtClean="0"/>
              <a:t>, which has a very small footprint (840 square feet), can function as an apartment two to three times that size. This is achieved through a transformable wall system which integrates furniture, storage, exercise equipment, lighting, office equipment, and entertainment systems.” http://cp.media.mit.edu/research/67-cityhome </a:t>
            </a: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B218B-CB63-4542-AF13-1C47C3B451B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79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37B4D2-16AF-4DF2-9668-A10DFB9AC3C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03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DC1BFF-6F7A-4AE5-92C7-62CF49971AB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29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B72DC-F54E-4A78-A714-9B43C054D3FD}" type="datetime1">
              <a:rPr lang="en-US" smtClean="0"/>
              <a:pPr/>
              <a:t>05-Apr-16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BAEA1-3F07-4EB6-8A7B-67925EE75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756E0-705C-49A9-9118-BF3959B9787E}" type="datetime1">
              <a:rPr lang="en-US" smtClean="0"/>
              <a:pPr/>
              <a:t>05-Apr-16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BAEA1-3F07-4EB6-8A7B-67925EE75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1720-8737-438D-9EE8-B510E3B3DD4E}" type="datetime1">
              <a:rPr lang="en-US" smtClean="0"/>
              <a:pPr/>
              <a:t>05-Apr-16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BAEA1-3F07-4EB6-8A7B-67925EE75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069B7-C9BE-4E0D-88C9-346F4CA2F2D5}" type="datetime1">
              <a:rPr lang="en-US" smtClean="0"/>
              <a:pPr/>
              <a:t>05-Apr-16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BAEA1-3F07-4EB6-8A7B-67925EE75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86DD7-DB3A-4BD7-873A-F9A22D6C8C54}" type="datetime1">
              <a:rPr lang="en-US" smtClean="0"/>
              <a:pPr/>
              <a:t>05-Apr-16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BAEA1-3F07-4EB6-8A7B-67925EE75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5CA5-BF3F-4384-A5C9-B937A8AFD1DB}" type="datetime1">
              <a:rPr lang="en-US" smtClean="0"/>
              <a:pPr/>
              <a:t>05-Apr-16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BAEA1-3F07-4EB6-8A7B-67925EE75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4751-7D59-4185-955E-EDEF99F63EE3}" type="datetime1">
              <a:rPr lang="en-US" smtClean="0"/>
              <a:pPr/>
              <a:t>05-Apr-16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BAEA1-3F07-4EB6-8A7B-67925EE75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655C1-FA86-4B3A-BECA-27D2000658E5}" type="datetime1">
              <a:rPr lang="en-US" smtClean="0"/>
              <a:pPr/>
              <a:t>05-Apr-16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BAEA1-3F07-4EB6-8A7B-67925EE75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C25F5-1746-4AFA-A422-589568E867D9}" type="datetime1">
              <a:rPr lang="en-US" smtClean="0"/>
              <a:pPr/>
              <a:t>05-Apr-16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BAEA1-3F07-4EB6-8A7B-67925EE75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8902A-B39E-475C-94C0-3CBE5F273D3D}" type="datetime1">
              <a:rPr lang="en-US" smtClean="0"/>
              <a:pPr/>
              <a:t>05-Apr-16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BAEA1-3F07-4EB6-8A7B-67925EE75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CAD0-F6D4-47D5-B92E-5249BF13668D}" type="datetime1">
              <a:rPr lang="en-US" smtClean="0"/>
              <a:pPr/>
              <a:t>05-Apr-16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BAEA1-3F07-4EB6-8A7B-67925EE75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55DC9-B151-4661-990E-09185530576A}" type="datetime1">
              <a:rPr lang="en-US" smtClean="0"/>
              <a:pPr/>
              <a:t>05-Apr-16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BAEA1-3F07-4EB6-8A7B-67925EE75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ities.media.mit.edu/projects/examples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msterdamsmartcity.com/projects" TargetMode="External"/><Relationship Id="rId4" Type="http://schemas.openxmlformats.org/officeDocument/2006/relationships/hyperlink" Target="http://www.ibm.com/smarterplanet/us/en/smarter_cities/overview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feature=player_embedded&amp;v=9S7TyxSq1L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1800" dirty="0" smtClean="0"/>
              <a:t>ΠΑΝΕΠΙΣΤΗΜΙΟ ΠΑΤΡΩΝ</a:t>
            </a:r>
            <a:br>
              <a:rPr lang="el-GR" sz="1800" dirty="0" smtClean="0"/>
            </a:br>
            <a:r>
              <a:rPr lang="el-GR" sz="1800" dirty="0" smtClean="0"/>
              <a:t>ΤΜΗΜΑ ΠΟΛΙΤΙΚΩΝ ΜΗΧΑΝΙΚΩΝ</a:t>
            </a:r>
            <a:br>
              <a:rPr lang="el-GR" sz="1800" dirty="0" smtClean="0"/>
            </a:br>
            <a:r>
              <a:rPr lang="el-GR" sz="2700" dirty="0" smtClean="0"/>
              <a:t>ΜΑΘΗΜΑ</a:t>
            </a:r>
            <a:r>
              <a:rPr lang="en-US" sz="2700" dirty="0" smtClean="0"/>
              <a:t>: </a:t>
            </a:r>
            <a:r>
              <a:rPr lang="el-GR" sz="2700" dirty="0" smtClean="0"/>
              <a:t>ΕΥΦΥΕΙΣ ΠΟΛΕΙΣ, ΥΠΟΔΟΜΕΣ ΚΑΙ ΜΕΤΑΦΟΡΕΣ</a:t>
            </a:r>
            <a:r>
              <a:rPr lang="el-GR" sz="1800" dirty="0" smtClean="0"/>
              <a:t/>
            </a:r>
            <a:br>
              <a:rPr lang="el-GR" sz="1800" dirty="0" smtClean="0"/>
            </a:br>
            <a:r>
              <a:rPr lang="el-GR" sz="1800" dirty="0" smtClean="0"/>
              <a:t>Ακαδημαϊκό  έτος 2015-2016</a:t>
            </a:r>
            <a:r>
              <a:rPr lang="el-GR" sz="1800" smtClean="0"/>
              <a:t>, Φεβρουάριος 2016</a:t>
            </a:r>
            <a:r>
              <a:rPr lang="el-GR" sz="1800" dirty="0" smtClean="0"/>
              <a:t/>
            </a:r>
            <a:br>
              <a:rPr lang="el-GR" sz="1800" dirty="0" smtClean="0"/>
            </a:br>
            <a:r>
              <a:rPr lang="el-GR" sz="1800" dirty="0" smtClean="0"/>
              <a:t>10</a:t>
            </a:r>
            <a:r>
              <a:rPr lang="el-GR" sz="1800" baseline="30000" dirty="0" smtClean="0"/>
              <a:t>ο</a:t>
            </a:r>
            <a:r>
              <a:rPr lang="el-GR" sz="1800" dirty="0" smtClean="0"/>
              <a:t> Εξάμηνο</a:t>
            </a:r>
            <a:endParaRPr lang="en-US" sz="18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l-GR" sz="1800" dirty="0" smtClean="0"/>
              <a:t>ΠΑΡΟΥΣΙΑΣΗ 1</a:t>
            </a:r>
            <a:r>
              <a:rPr lang="el-GR" sz="1800" baseline="30000" dirty="0" smtClean="0"/>
              <a:t>η</a:t>
            </a:r>
            <a:r>
              <a:rPr lang="en-US" sz="1800" dirty="0" smtClean="0"/>
              <a:t> </a:t>
            </a:r>
          </a:p>
          <a:p>
            <a:pPr algn="ctr">
              <a:buNone/>
            </a:pPr>
            <a:r>
              <a:rPr lang="el-GR" sz="2400" b="1" i="1" u="sng" dirty="0" smtClean="0">
                <a:solidFill>
                  <a:schemeClr val="accent1"/>
                </a:solidFill>
              </a:rPr>
              <a:t>ΒΙΩΣΙΜΕΣ ΕΞΥΠΝΕΣ ΠΟΛΕΙΣ</a:t>
            </a:r>
          </a:p>
          <a:p>
            <a:pPr algn="ctr">
              <a:buNone/>
            </a:pPr>
            <a:r>
              <a:rPr lang="el-GR" sz="2400" i="1" dirty="0" smtClean="0">
                <a:solidFill>
                  <a:schemeClr val="accent1"/>
                </a:solidFill>
              </a:rPr>
              <a:t>(</a:t>
            </a:r>
            <a:r>
              <a:rPr lang="en-US" sz="2400" i="1" dirty="0" smtClean="0">
                <a:solidFill>
                  <a:schemeClr val="accent1"/>
                </a:solidFill>
              </a:rPr>
              <a:t>SUSTAINABLE SMART CITIES)</a:t>
            </a:r>
            <a:endParaRPr lang="el-GR" sz="2400" i="1" dirty="0" smtClean="0">
              <a:solidFill>
                <a:schemeClr val="accent1"/>
              </a:solidFill>
            </a:endParaRPr>
          </a:p>
          <a:p>
            <a:pPr algn="ctr">
              <a:buNone/>
            </a:pPr>
            <a:r>
              <a:rPr lang="en-US" sz="1800" i="1" dirty="0" smtClean="0"/>
              <a:t>E</a:t>
            </a:r>
            <a:r>
              <a:rPr lang="el-GR" sz="1800" i="1" dirty="0" smtClean="0"/>
              <a:t>ΙΣΑΓΩΓΙΚΕΣ ΕΝΝΟΙΕΣ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BAEA1-3F07-4EB6-8A7B-67925EE75E3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5058" name="AutoShape 2" descr="Αποτέλεσμα εικόνας για smart citie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4 - Θέση περιεχομένου" descr="smart cit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3505200"/>
            <a:ext cx="46482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2400" b="1" dirty="0" smtClean="0">
                <a:solidFill>
                  <a:schemeClr val="accent6"/>
                </a:solidFill>
                <a:latin typeface="+mn-lt"/>
              </a:rPr>
              <a:t>Ενέργεια</a:t>
            </a:r>
            <a:endParaRPr lang="en-US" sz="2400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sz="2400" dirty="0" smtClean="0"/>
              <a:t>Εξοικονόμηση 30-60 % ενέργειας</a:t>
            </a:r>
            <a:endParaRPr lang="en-US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810577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bigstock-Offshore-Wind-Turbines-In-Port-245774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24400"/>
            <a:ext cx="2590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 descr="fuelce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47244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slide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4724400"/>
            <a:ext cx="1981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insulation-house2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94488" y="4724400"/>
            <a:ext cx="244951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BAEA1-3F07-4EB6-8A7B-67925EE75E3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2400" b="1" dirty="0" smtClean="0">
                <a:solidFill>
                  <a:schemeClr val="accent6"/>
                </a:solidFill>
              </a:rPr>
              <a:t>Υγεία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err="1" smtClean="0"/>
              <a:t>Τηλεδιάγνωση</a:t>
            </a:r>
            <a:endParaRPr lang="el-GR" sz="2400" dirty="0" smtClean="0"/>
          </a:p>
          <a:p>
            <a:r>
              <a:rPr lang="el-GR" sz="2400" dirty="0" err="1" smtClean="0"/>
              <a:t>Τηλε</a:t>
            </a:r>
            <a:r>
              <a:rPr lang="el-GR" sz="2400" dirty="0" smtClean="0"/>
              <a:t>-παρακολούθηση ασθενών</a:t>
            </a:r>
          </a:p>
          <a:p>
            <a:r>
              <a:rPr lang="el-GR" sz="2400" dirty="0" smtClean="0"/>
              <a:t>Έξυπνες κάρτες υγείας</a:t>
            </a:r>
          </a:p>
          <a:p>
            <a:r>
              <a:rPr lang="el-GR" sz="2400" dirty="0" smtClean="0"/>
              <a:t>Ηλεκτρονικό κλείσιμο ραντεβού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038600"/>
            <a:ext cx="76200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BAEA1-3F07-4EB6-8A7B-67925EE75E3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2400" b="1" dirty="0" smtClean="0">
                <a:solidFill>
                  <a:schemeClr val="accent6"/>
                </a:solidFill>
                <a:latin typeface="+mn-lt"/>
              </a:rPr>
              <a:t>Διαχείριση Αποβλήτων και Υδάτινων Πόρων</a:t>
            </a:r>
            <a:endParaRPr lang="en-US" sz="2400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sz="2400" dirty="0" smtClean="0"/>
          </a:p>
          <a:p>
            <a:endParaRPr lang="el-GR" sz="2400" dirty="0" smtClean="0"/>
          </a:p>
          <a:p>
            <a:endParaRPr lang="el-GR" sz="2400" dirty="0" smtClean="0"/>
          </a:p>
          <a:p>
            <a:r>
              <a:rPr lang="el-GR" sz="2400" dirty="0" smtClean="0"/>
              <a:t>Συλλογή</a:t>
            </a:r>
          </a:p>
          <a:p>
            <a:r>
              <a:rPr lang="el-GR" sz="2400" dirty="0" smtClean="0"/>
              <a:t>Επεξεργασία</a:t>
            </a:r>
          </a:p>
          <a:p>
            <a:r>
              <a:rPr lang="el-GR" sz="2400" dirty="0" smtClean="0"/>
              <a:t>Συνολική Διαχείριση</a:t>
            </a:r>
            <a:endParaRPr lang="en-US" sz="2400" dirty="0"/>
          </a:p>
        </p:txBody>
      </p:sp>
      <p:pic>
        <p:nvPicPr>
          <p:cNvPr id="4" name="Picture 5" descr="5_zero-waste-wheel-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295400"/>
            <a:ext cx="5105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BAEA1-3F07-4EB6-8A7B-67925EE75E3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2400" b="1" dirty="0" smtClean="0">
                <a:solidFill>
                  <a:schemeClr val="accent6"/>
                </a:solidFill>
                <a:latin typeface="+mn-lt"/>
              </a:rPr>
              <a:t>Συμμετοχή Πολιτών</a:t>
            </a:r>
            <a:r>
              <a:rPr lang="en-US" sz="2400" b="1" dirty="0" smtClean="0">
                <a:solidFill>
                  <a:schemeClr val="accent6"/>
                </a:solidFill>
                <a:latin typeface="+mn-lt"/>
              </a:rPr>
              <a:t> </a:t>
            </a:r>
            <a:r>
              <a:rPr lang="el-GR" sz="2400" b="1" dirty="0" smtClean="0">
                <a:solidFill>
                  <a:schemeClr val="accent6"/>
                </a:solidFill>
                <a:latin typeface="+mn-lt"/>
              </a:rPr>
              <a:t>στη Διακυβέρνηση</a:t>
            </a:r>
            <a:endParaRPr lang="en-US" sz="2400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Ηλεκτρονικά </a:t>
            </a:r>
            <a:r>
              <a:rPr lang="en-US" sz="2400" dirty="0" smtClean="0"/>
              <a:t>Forums</a:t>
            </a:r>
            <a:r>
              <a:rPr lang="el-GR" sz="2400" dirty="0" smtClean="0"/>
              <a:t>- διάλογος για σοβαρές αποφάσεις</a:t>
            </a:r>
          </a:p>
          <a:p>
            <a:pPr>
              <a:buNone/>
            </a:pPr>
            <a:endParaRPr lang="el-GR" sz="2400" dirty="0" smtClean="0"/>
          </a:p>
          <a:p>
            <a:r>
              <a:rPr lang="en-US" sz="2400" dirty="0" smtClean="0"/>
              <a:t>E-voting</a:t>
            </a:r>
            <a:endParaRPr lang="el-GR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l-GR" sz="2400" dirty="0" smtClean="0"/>
              <a:t>Ηλεκτρονικό σύστημα διαχείρισης παραπόνων(</a:t>
            </a:r>
            <a:r>
              <a:rPr lang="en-US" sz="2400" dirty="0" smtClean="0"/>
              <a:t>mobile apps)</a:t>
            </a:r>
            <a:endParaRPr lang="en-US" sz="2400" dirty="0"/>
          </a:p>
        </p:txBody>
      </p:sp>
      <p:pic>
        <p:nvPicPr>
          <p:cNvPr id="4" name="Picture 5" descr="ha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191000"/>
            <a:ext cx="65579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BAEA1-3F07-4EB6-8A7B-67925EE75E3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229600" cy="628650"/>
          </a:xfrm>
        </p:spPr>
        <p:txBody>
          <a:bodyPr>
            <a:normAutofit fontScale="90000"/>
          </a:bodyPr>
          <a:lstStyle/>
          <a:p>
            <a:pPr algn="l"/>
            <a:r>
              <a:rPr lang="en-US" sz="2700" b="1" dirty="0" smtClean="0">
                <a:solidFill>
                  <a:schemeClr val="accent6"/>
                </a:solidFill>
              </a:rPr>
              <a:t>The SMART CITY  standard</a:t>
            </a:r>
            <a:r>
              <a:rPr lang="en-US" sz="3600" b="1" dirty="0" smtClean="0">
                <a:solidFill>
                  <a:srgbClr val="0070C0"/>
                </a:solidFill>
              </a:rPr>
              <a:t>: 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ISO 37120</a:t>
            </a:r>
            <a:endParaRPr lang="en-US" sz="2000" dirty="0" smtClean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white">
          <a:xfrm>
            <a:off x="0" y="6629400"/>
            <a:ext cx="2971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006600"/>
              </a:buClr>
              <a:buSzPct val="100000"/>
              <a:defRPr/>
            </a:pPr>
            <a:endParaRPr lang="en-US" sz="1000" dirty="0">
              <a:latin typeface="+mj-lt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33400" y="776769"/>
          <a:ext cx="8153400" cy="567624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679450"/>
                <a:gridCol w="2793296"/>
                <a:gridCol w="4680654"/>
              </a:tblGrid>
              <a:tr h="5652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+mj-lt"/>
                        </a:rPr>
                        <a:t>Sl</a:t>
                      </a:r>
                      <a:r>
                        <a:rPr lang="en-US" sz="1600" dirty="0" smtClean="0">
                          <a:latin typeface="+mj-lt"/>
                        </a:rPr>
                        <a:t> No.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Title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6600"/>
                          </a:solidFill>
                          <a:latin typeface="+mj-lt"/>
                        </a:rPr>
                        <a:t>Core</a:t>
                      </a:r>
                      <a:r>
                        <a:rPr lang="en-US" sz="1600" baseline="0" dirty="0" smtClean="0">
                          <a:solidFill>
                            <a:srgbClr val="006600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6600"/>
                          </a:solidFill>
                          <a:latin typeface="+mj-lt"/>
                        </a:rPr>
                        <a:t>Indicators</a:t>
                      </a:r>
                      <a:endParaRPr lang="en-US" sz="1600" b="1" dirty="0">
                        <a:solidFill>
                          <a:srgbClr val="0066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5652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1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kern="1200" dirty="0" smtClean="0">
                          <a:latin typeface="+mj-lt"/>
                        </a:rPr>
                        <a:t>The long road to </a:t>
                      </a:r>
                      <a:r>
                        <a:rPr kumimoji="0" lang="en-US" sz="1600" b="0" kern="12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zero waste </a:t>
                      </a:r>
                      <a:r>
                        <a:rPr kumimoji="0" lang="en-US" sz="1600" kern="1200" dirty="0" smtClean="0">
                          <a:latin typeface="+mj-lt"/>
                        </a:rPr>
                        <a:t>cities</a:t>
                      </a:r>
                      <a:endParaRPr lang="en-US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Solid waste collection &amp; its recycling.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80329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2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Economic</a:t>
                      </a:r>
                      <a:r>
                        <a:rPr lang="en-US" sz="1600" dirty="0" smtClean="0">
                          <a:latin typeface="+mj-lt"/>
                        </a:rPr>
                        <a:t> indicators in the new smart city standard</a:t>
                      </a:r>
                      <a:endParaRPr lang="en-US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City’s unemployment rate and population living in poverty.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10413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3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Why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education</a:t>
                      </a:r>
                      <a:r>
                        <a:rPr lang="en-US" sz="1600" dirty="0" smtClean="0">
                          <a:latin typeface="+mj-lt"/>
                        </a:rPr>
                        <a:t> may be the most important smart city indicator of all?</a:t>
                      </a:r>
                      <a:endParaRPr lang="en-US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Female school-aged population enrolled in school, students completing primary education &amp;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secondary education, student</a:t>
                      </a:r>
                      <a:r>
                        <a:rPr kumimoji="0" lang="en-US" sz="16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/teacher ratio.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10413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4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Does your city's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air quality </a:t>
                      </a:r>
                      <a:r>
                        <a:rPr lang="en-US" sz="1600" dirty="0" smtClean="0">
                          <a:latin typeface="+mj-lt"/>
                        </a:rPr>
                        <a:t>measure up to the new smart city standard?</a:t>
                      </a:r>
                      <a:endParaRPr lang="en-US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Particulate matter (PM2.5-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PM10</a:t>
                      </a:r>
                      <a:r>
                        <a:rPr kumimoji="0" lang="en-US" sz="16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) concentration and Greenhouse gas emissions measured in </a:t>
                      </a:r>
                      <a:r>
                        <a:rPr kumimoji="0" lang="en-US" sz="1600" kern="12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tonnes</a:t>
                      </a:r>
                      <a:r>
                        <a:rPr kumimoji="0" lang="en-US" sz="16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per capita.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80329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5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How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debt, spending and tax collections</a:t>
                      </a:r>
                      <a:r>
                        <a:rPr lang="en-US" sz="1600" dirty="0" smtClean="0">
                          <a:latin typeface="+mj-lt"/>
                        </a:rPr>
                        <a:t> add up in new smart city standard?</a:t>
                      </a:r>
                      <a:endParaRPr lang="en-US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Debt service ratio.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80329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6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Fire and emergency response </a:t>
                      </a:r>
                      <a:r>
                        <a:rPr lang="en-US" sz="1600" dirty="0" smtClean="0">
                          <a:latin typeface="+mj-lt"/>
                        </a:rPr>
                        <a:t>indicators -- how safe is your city?</a:t>
                      </a:r>
                      <a:endParaRPr lang="en-US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Number of firefighters, fire related deaths and natural disaster related deaths.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620000" y="6477000"/>
            <a:ext cx="1371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rgbClr val="7030A0"/>
                </a:solidFill>
                <a:latin typeface="+mj-lt"/>
              </a:rPr>
              <a:t>….</a:t>
            </a:r>
            <a:r>
              <a:rPr lang="en-US" sz="1200" dirty="0">
                <a:solidFill>
                  <a:srgbClr val="7030A0"/>
                </a:solidFill>
                <a:latin typeface="+mj-lt"/>
              </a:rPr>
              <a:t>to be continued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BAEA1-3F07-4EB6-8A7B-67925EE75E3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229600" cy="62865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 dirty="0" smtClean="0">
                <a:solidFill>
                  <a:schemeClr val="accent6"/>
                </a:solidFill>
              </a:rPr>
              <a:t>The SMART CITY  standard</a:t>
            </a:r>
            <a:r>
              <a:rPr lang="en-US" sz="3600" b="1" dirty="0" smtClean="0">
                <a:solidFill>
                  <a:srgbClr val="0070C0"/>
                </a:solidFill>
              </a:rPr>
              <a:t>: 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ISO 37120</a:t>
            </a:r>
            <a:endParaRPr lang="en-US" sz="2000" dirty="0" smtClean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522248-922A-4A98-A4DA-B4DC7499CE3A}" type="slidenum">
              <a:rPr lang="en-IN" smtClean="0"/>
              <a:pPr>
                <a:defRPr/>
              </a:pPr>
              <a:t>15</a:t>
            </a:fld>
            <a:endParaRPr lang="en-IN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white">
          <a:xfrm>
            <a:off x="0" y="6629400"/>
            <a:ext cx="2971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006600"/>
              </a:buClr>
              <a:buSzPct val="100000"/>
              <a:defRPr/>
            </a:pPr>
            <a:endParaRPr lang="en-US" sz="1000" dirty="0">
              <a:latin typeface="+mj-lt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04800" y="1143000"/>
          <a:ext cx="8305800" cy="41605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685800"/>
                <a:gridCol w="2819400"/>
                <a:gridCol w="4800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+mj-lt"/>
                        </a:rPr>
                        <a:t>Sl</a:t>
                      </a:r>
                      <a:r>
                        <a:rPr lang="en-US" sz="1600" dirty="0" smtClean="0">
                          <a:latin typeface="+mj-lt"/>
                        </a:rPr>
                        <a:t> No.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Title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6600"/>
                          </a:solidFill>
                          <a:latin typeface="+mj-lt"/>
                        </a:rPr>
                        <a:t>Core</a:t>
                      </a:r>
                      <a:r>
                        <a:rPr lang="en-US" sz="1600" baseline="0" dirty="0" smtClean="0">
                          <a:solidFill>
                            <a:srgbClr val="006600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6600"/>
                          </a:solidFill>
                          <a:latin typeface="+mj-lt"/>
                        </a:rPr>
                        <a:t>Indicators</a:t>
                      </a:r>
                      <a:endParaRPr lang="en-US" sz="1600" b="1" dirty="0">
                        <a:solidFill>
                          <a:srgbClr val="0066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7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How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voting, women and corruption </a:t>
                      </a:r>
                      <a:r>
                        <a:rPr lang="en-US" sz="1600" dirty="0" smtClean="0">
                          <a:latin typeface="+mj-lt"/>
                        </a:rPr>
                        <a:t>figure in the smart city standard</a:t>
                      </a:r>
                      <a:endParaRPr lang="en-US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kern="1200" dirty="0" smtClean="0">
                          <a:latin typeface="+mj-lt"/>
                        </a:rPr>
                        <a:t>Voter participation in last municipal election and Women as a percentage of total elected to city-level office.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8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How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healthy</a:t>
                      </a:r>
                      <a:r>
                        <a:rPr lang="en-US" sz="1600" dirty="0" smtClean="0">
                          <a:latin typeface="+mj-lt"/>
                        </a:rPr>
                        <a:t> is your city?</a:t>
                      </a:r>
                      <a:endParaRPr lang="en-US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kern="1200" dirty="0" smtClean="0">
                          <a:latin typeface="+mj-lt"/>
                        </a:rPr>
                        <a:t>Average life expectancy, no. of in-patient hospital beds &amp; </a:t>
                      </a:r>
                      <a:r>
                        <a:rPr lang="en-US" sz="1600" dirty="0" smtClean="0">
                          <a:latin typeface="+mj-lt"/>
                        </a:rPr>
                        <a:t>no.</a:t>
                      </a:r>
                      <a:r>
                        <a:rPr kumimoji="0" lang="en-US" sz="1600" kern="1200" dirty="0" smtClean="0">
                          <a:latin typeface="+mj-lt"/>
                        </a:rPr>
                        <a:t> of physicians, mortality rate.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9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How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fun </a:t>
                      </a:r>
                      <a:r>
                        <a:rPr lang="en-US" sz="1600" dirty="0" smtClean="0">
                          <a:latin typeface="+mj-lt"/>
                        </a:rPr>
                        <a:t>is YOUR city? </a:t>
                      </a:r>
                      <a:endParaRPr lang="en-US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kern="1200" dirty="0" smtClean="0">
                          <a:latin typeface="+mj-lt"/>
                        </a:rPr>
                        <a:t>None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10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How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safe</a:t>
                      </a:r>
                      <a:r>
                        <a:rPr lang="en-US" sz="1600" dirty="0" smtClean="0">
                          <a:latin typeface="+mj-lt"/>
                        </a:rPr>
                        <a:t> is your city? </a:t>
                      </a:r>
                      <a:endParaRPr lang="en-US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kern="1200" dirty="0" smtClean="0">
                          <a:latin typeface="+mj-lt"/>
                        </a:rPr>
                        <a:t>Number of police officers &amp; homicides.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11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The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homeless challenge </a:t>
                      </a:r>
                      <a:r>
                        <a:rPr lang="en-US" sz="1600" dirty="0" smtClean="0">
                          <a:latin typeface="+mj-lt"/>
                        </a:rPr>
                        <a:t>cities face</a:t>
                      </a:r>
                      <a:endParaRPr lang="en-US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kern="1200" dirty="0" smtClean="0">
                          <a:latin typeface="+mj-lt"/>
                        </a:rPr>
                        <a:t>City population living in slums.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12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What the new smart city standard says about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energy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?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kern="1200" dirty="0" smtClean="0">
                          <a:latin typeface="+mj-lt"/>
                        </a:rPr>
                        <a:t>Residential electrical use per capita (kWh / year), city population with authorized electrical service, energy consumption of public buildings per year (kWh / m2) and energy derived from renewable sources.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50195"/>
            </a:schemeClr>
          </a:solidFill>
        </p:spPr>
        <p:txBody>
          <a:bodyPr>
            <a:normAutofit/>
          </a:bodyPr>
          <a:lstStyle/>
          <a:p>
            <a:pPr algn="l" eaLnBrk="1" hangingPunct="1"/>
            <a:r>
              <a:rPr lang="en-US" sz="2400" b="1" dirty="0" smtClean="0">
                <a:solidFill>
                  <a:srgbClr val="F79646"/>
                </a:solidFill>
                <a:latin typeface="+mn-lt"/>
                <a:cs typeface="Helvetica" charset="0"/>
              </a:rPr>
              <a:t>Projects</a:t>
            </a:r>
          </a:p>
        </p:txBody>
      </p:sp>
      <p:pic>
        <p:nvPicPr>
          <p:cNvPr id="7" name="Picture 2" descr="Αποτέλεσμα εικόνας για smart cities"/>
          <p:cNvPicPr>
            <a:picLocks noChangeAspect="1" noChangeArrowheads="1"/>
          </p:cNvPicPr>
          <p:nvPr/>
        </p:nvPicPr>
        <p:blipFill>
          <a:blip r:embed="rId2" cstate="print">
            <a:lum bright="48000" contrast="-67000"/>
          </a:blip>
          <a:srcRect/>
          <a:stretch>
            <a:fillRect/>
          </a:stretch>
        </p:blipFill>
        <p:spPr bwMode="auto">
          <a:xfrm>
            <a:off x="0" y="4876799"/>
            <a:ext cx="2314575" cy="1981201"/>
          </a:xfrm>
          <a:prstGeom prst="rect">
            <a:avLst/>
          </a:prstGeom>
          <a:noFill/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50195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>
                <a:cs typeface="Helvetica" charset="0"/>
              </a:rPr>
              <a:t>        </a:t>
            </a:r>
            <a:r>
              <a:rPr lang="en-US" sz="2400" b="1" dirty="0" smtClean="0">
                <a:cs typeface="Helvetica" charset="0"/>
              </a:rPr>
              <a:t>MIT Media Lab – City Science:</a:t>
            </a:r>
          </a:p>
          <a:p>
            <a:pPr lvl="1" eaLnBrk="1" hangingPunct="1">
              <a:buNone/>
            </a:pPr>
            <a:r>
              <a:rPr lang="en-US" sz="2400" dirty="0" smtClean="0">
                <a:cs typeface="Helvetica" charset="0"/>
                <a:hlinkClick r:id="rId3"/>
              </a:rPr>
              <a:t> http://cities.media.mit.edu/projects/examples</a:t>
            </a:r>
            <a:r>
              <a:rPr lang="en-US" sz="2400" dirty="0" smtClean="0">
                <a:cs typeface="Helvetica" charset="0"/>
              </a:rPr>
              <a:t> </a:t>
            </a:r>
          </a:p>
          <a:p>
            <a:pPr>
              <a:buNone/>
            </a:pPr>
            <a:r>
              <a:rPr lang="en-US" sz="2400" b="1" dirty="0" smtClean="0">
                <a:cs typeface="Helvetica" charset="0"/>
              </a:rPr>
              <a:t>       </a:t>
            </a:r>
            <a:r>
              <a:rPr lang="el-GR" sz="2400" b="1" dirty="0" smtClean="0">
                <a:cs typeface="Helvetica" charset="0"/>
              </a:rPr>
              <a:t> </a:t>
            </a:r>
            <a:r>
              <a:rPr lang="en-US" sz="2400" b="1" dirty="0" smtClean="0">
                <a:cs typeface="Helvetica" charset="0"/>
              </a:rPr>
              <a:t>IBM smart cities projects:</a:t>
            </a:r>
          </a:p>
          <a:p>
            <a:pPr lvl="1" eaLnBrk="1" hangingPunct="1">
              <a:buNone/>
            </a:pPr>
            <a:r>
              <a:rPr lang="en-US" sz="2400" dirty="0" smtClean="0">
                <a:cs typeface="Helvetica" charset="0"/>
                <a:hlinkClick r:id="rId4"/>
              </a:rPr>
              <a:t>http://www.ibm.com/smarterplanet/us/en/smarter_cities/overview/</a:t>
            </a:r>
            <a:r>
              <a:rPr lang="en-US" sz="2400" dirty="0" smtClean="0">
                <a:cs typeface="Helvetica" charset="0"/>
              </a:rPr>
              <a:t> </a:t>
            </a:r>
          </a:p>
          <a:p>
            <a:pPr lvl="1" eaLnBrk="1" hangingPunct="1">
              <a:buNone/>
            </a:pPr>
            <a:r>
              <a:rPr lang="en-US" sz="2400" b="1" dirty="0" smtClean="0">
                <a:cs typeface="Helvetica" charset="0"/>
              </a:rPr>
              <a:t>AMSTERDAM CITY:</a:t>
            </a:r>
            <a:endParaRPr lang="el-GR" sz="2400" b="1" dirty="0" smtClean="0">
              <a:cs typeface="Helvetica" charset="0"/>
            </a:endParaRPr>
          </a:p>
          <a:p>
            <a:pPr lvl="1">
              <a:buNone/>
            </a:pPr>
            <a:r>
              <a:rPr lang="en-US" sz="2400" dirty="0" smtClean="0">
                <a:cs typeface="Helvetica" charset="0"/>
                <a:hlinkClick r:id="rId5"/>
              </a:rPr>
              <a:t>http://amsterdamsmartcity.com/projects</a:t>
            </a:r>
            <a:r>
              <a:rPr lang="en-US" sz="2400" dirty="0" smtClean="0">
                <a:cs typeface="Helvetica" charset="0"/>
              </a:rPr>
              <a:t> </a:t>
            </a:r>
          </a:p>
          <a:p>
            <a:pPr lvl="1">
              <a:buNone/>
            </a:pPr>
            <a:r>
              <a:rPr lang="en-US" sz="2400" b="1" dirty="0" smtClean="0">
                <a:cs typeface="Helvetica" charset="0"/>
              </a:rPr>
              <a:t>BARCELONA CITY:</a:t>
            </a:r>
            <a:endParaRPr lang="el-GR" sz="2400" b="1" dirty="0" smtClean="0">
              <a:cs typeface="Helvetica" charset="0"/>
            </a:endParaRPr>
          </a:p>
          <a:p>
            <a:pPr lvl="1">
              <a:buNone/>
            </a:pPr>
            <a:r>
              <a:rPr lang="en-US" sz="2400" dirty="0" smtClean="0">
                <a:cs typeface="Helvetica" charset="0"/>
              </a:rPr>
              <a:t>http://smartcity.bcn.cat/en/projects</a:t>
            </a:r>
          </a:p>
          <a:p>
            <a:pPr lvl="1" eaLnBrk="1" hangingPunct="1"/>
            <a:endParaRPr lang="en-US" sz="2400" dirty="0" smtClean="0">
              <a:cs typeface="Helvetica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400" dirty="0" smtClean="0">
                <a:cs typeface="Helvetica" charset="0"/>
              </a:rPr>
              <a:t/>
            </a:r>
            <a:br>
              <a:rPr lang="en-US" sz="2400" dirty="0" smtClean="0">
                <a:cs typeface="Helvetica" charset="0"/>
              </a:rPr>
            </a:br>
            <a:endParaRPr lang="en-US" sz="2400" dirty="0" smtClean="0">
              <a:cs typeface="Helvetica" charset="0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BAEA1-3F07-4EB6-8A7B-67925EE75E3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3600" b="1" dirty="0" smtClean="0">
                <a:solidFill>
                  <a:srgbClr val="7030A0"/>
                </a:solidFill>
              </a:rPr>
              <a:t>Ανάγκη για Βιώσιμη Αστική Ανάπτυξη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z="2400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0"/>
            <a:ext cx="7162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BAEA1-3F07-4EB6-8A7B-67925EE75E3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>
            <a:lum bright="-11000" contrast="-6000"/>
          </a:blip>
          <a:srcRect/>
          <a:stretch>
            <a:fillRect/>
          </a:stretch>
        </p:blipFill>
        <p:spPr bwMode="auto">
          <a:xfrm>
            <a:off x="1219200" y="669925"/>
            <a:ext cx="7750175" cy="4359275"/>
          </a:xfrm>
          <a:prstGeom prst="rect">
            <a:avLst/>
          </a:prstGeom>
          <a:noFill/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952500" y="5000625"/>
            <a:ext cx="636588" cy="336550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1950</a:t>
            </a:r>
            <a:endParaRPr lang="en-US" sz="16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2806700" y="5000625"/>
            <a:ext cx="636588" cy="336550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1970</a:t>
            </a:r>
            <a:endParaRPr lang="en-US" sz="1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4673600" y="5000625"/>
            <a:ext cx="636588" cy="336550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1990</a:t>
            </a:r>
            <a:endParaRPr lang="en-US" sz="16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6554788" y="5000625"/>
            <a:ext cx="636587" cy="336550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2010</a:t>
            </a:r>
            <a:endParaRPr lang="en-US" sz="1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8447088" y="5000625"/>
            <a:ext cx="636587" cy="336550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2030</a:t>
            </a:r>
            <a:endParaRPr lang="en-US" sz="16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4776788" y="5395913"/>
            <a:ext cx="679450" cy="366712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Year</a:t>
            </a:r>
            <a:endParaRPr lang="en-US" sz="1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693738" y="619125"/>
            <a:ext cx="466725" cy="336550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4.5</a:t>
            </a:r>
            <a:endParaRPr lang="en-US" sz="16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693738" y="1990725"/>
            <a:ext cx="466725" cy="336550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3.0</a:t>
            </a:r>
            <a:endParaRPr lang="en-US" sz="16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693738" y="3362325"/>
            <a:ext cx="466725" cy="336550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1.5</a:t>
            </a:r>
            <a:endParaRPr lang="en-US" sz="16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863600" y="4721225"/>
            <a:ext cx="296863" cy="336550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  <a:endParaRPr lang="en-US" sz="1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 rot="-5400000">
            <a:off x="-737393" y="2507456"/>
            <a:ext cx="2381250" cy="366713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Population (billions)</a:t>
            </a:r>
            <a:endParaRPr lang="en-US" sz="1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6965950" y="1038225"/>
            <a:ext cx="1277938" cy="581025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Developing</a:t>
            </a:r>
          </a:p>
          <a:p>
            <a:pPr algn="ctr" eaLnBrk="0" hangingPunct="0"/>
            <a:r>
              <a:rPr lang="en-US" sz="1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Countries</a:t>
            </a:r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5876925" y="3171825"/>
            <a:ext cx="2216150" cy="336550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Developed Countries</a:t>
            </a:r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6561138" y="4225925"/>
            <a:ext cx="1290637" cy="336550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FF0000"/>
                </a:solidFill>
                <a:latin typeface="Arial" charset="0"/>
              </a:rPr>
              <a:t>Projections</a:t>
            </a:r>
          </a:p>
        </p:txBody>
      </p:sp>
      <p:sp>
        <p:nvSpPr>
          <p:cNvPr id="35858" name="Line 18"/>
          <p:cNvSpPr>
            <a:spLocks noChangeShapeType="1"/>
          </p:cNvSpPr>
          <p:nvPr/>
        </p:nvSpPr>
        <p:spPr bwMode="auto">
          <a:xfrm>
            <a:off x="7912100" y="4394200"/>
            <a:ext cx="6096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med" len="lg"/>
            <a:tailEnd type="triangle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9" name="Line 19"/>
          <p:cNvSpPr>
            <a:spLocks noChangeShapeType="1"/>
          </p:cNvSpPr>
          <p:nvPr/>
        </p:nvSpPr>
        <p:spPr bwMode="auto">
          <a:xfrm flipH="1">
            <a:off x="5892800" y="4394200"/>
            <a:ext cx="6096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med" len="lg"/>
            <a:tailEnd type="triangle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1 - Τίτλος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Ανάγκη για Βιώσιμη Αστική Ανάπτυξη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1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BAEA1-3F07-4EB6-8A7B-67925EE75E3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305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l-GR" sz="3600" b="1" dirty="0">
                <a:solidFill>
                  <a:schemeClr val="accent6"/>
                </a:solidFill>
              </a:rPr>
              <a:t>Ε</a:t>
            </a:r>
            <a:r>
              <a:rPr lang="el-GR" sz="3600" b="1" dirty="0" smtClean="0">
                <a:solidFill>
                  <a:schemeClr val="accent6"/>
                </a:solidFill>
              </a:rPr>
              <a:t>υφυείς Πόλεις</a:t>
            </a:r>
            <a:r>
              <a:rPr lang="en-US" sz="3600" b="1" dirty="0" smtClean="0">
                <a:solidFill>
                  <a:schemeClr val="accent6"/>
                </a:solidFill>
              </a:rPr>
              <a:t>: </a:t>
            </a:r>
            <a:r>
              <a:rPr lang="el-GR" sz="3600" b="1" dirty="0" smtClean="0">
                <a:solidFill>
                  <a:schemeClr val="accent6"/>
                </a:solidFill>
              </a:rPr>
              <a:t>Γιατί τώρα</a:t>
            </a:r>
            <a:r>
              <a:rPr lang="en-US" sz="3600" b="1" dirty="0" smtClean="0">
                <a:solidFill>
                  <a:schemeClr val="accent6"/>
                </a:solidFill>
              </a:rPr>
              <a:t>;</a:t>
            </a:r>
            <a:endParaRPr lang="en-US" sz="3600" b="1" dirty="0">
              <a:solidFill>
                <a:srgbClr val="551D9F"/>
              </a:solidFill>
            </a:endParaRPr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 bwMode="auto">
          <a:xfrm>
            <a:off x="304800" y="914400"/>
            <a:ext cx="845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marL="273050" indent="-273050" algn="just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r>
              <a:rPr lang="el-GR" sz="2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3. Ανάγκη για μακροπρόθεσμο σχεδιασμό ανάπτυξης βιώσιμων πόλεων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401" y="2133600"/>
            <a:ext cx="4038600" cy="3352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--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  </a:t>
            </a:r>
            <a:r>
              <a:rPr lang="el-GR" sz="2800" b="1" dirty="0" smtClean="0">
                <a:solidFill>
                  <a:srgbClr val="002060"/>
                </a:solidFill>
                <a:latin typeface="+mj-lt"/>
              </a:rPr>
              <a:t>Διαχείριση  κύκλου ζωής της πόλης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Πρώιμη φάση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: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 </a:t>
            </a:r>
            <a:r>
              <a:rPr kumimoji="0" lang="el-GR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Παρέχει</a:t>
            </a:r>
            <a:r>
              <a:rPr kumimoji="0" lang="el-GR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 τις υποδομές για την λειτουργία της πόλης</a:t>
            </a: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Growth Phase: </a:t>
            </a:r>
            <a:r>
              <a:rPr kumimoji="0" lang="el-GR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Ενισχύει τις</a:t>
            </a:r>
            <a:r>
              <a:rPr kumimoji="0" lang="el-GR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 υποδομές για διασφάλιση ισορροπίας ζήτησης-προσφοράς.</a:t>
            </a: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</a:endParaRPr>
          </a:p>
        </p:txBody>
      </p:sp>
      <p:pic>
        <p:nvPicPr>
          <p:cNvPr id="8" name="Picture 2" descr="C:\Documents and Settings\All Users\Documents\graph copy.jpg"/>
          <p:cNvPicPr>
            <a:picLocks noChangeAspect="1" noChangeArrowheads="1"/>
          </p:cNvPicPr>
          <p:nvPr/>
        </p:nvPicPr>
        <p:blipFill>
          <a:blip r:embed="rId2" cstate="print"/>
          <a:srcRect l="3377" t="4587"/>
          <a:stretch>
            <a:fillRect/>
          </a:stretch>
        </p:blipFill>
        <p:spPr bwMode="auto">
          <a:xfrm>
            <a:off x="4114800" y="1981200"/>
            <a:ext cx="4876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BAEA1-3F07-4EB6-8A7B-67925EE75E3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3600" b="1" dirty="0">
                <a:solidFill>
                  <a:schemeClr val="accent6"/>
                </a:solidFill>
                <a:latin typeface="+mn-lt"/>
              </a:rPr>
              <a:t>Ε</a:t>
            </a:r>
            <a:r>
              <a:rPr lang="el-GR" sz="3600" b="1" dirty="0" smtClean="0">
                <a:solidFill>
                  <a:schemeClr val="accent6"/>
                </a:solidFill>
                <a:latin typeface="+mn-lt"/>
              </a:rPr>
              <a:t>υφυή Συστήματα Μεταφορών (ΕΣΜ)</a:t>
            </a:r>
            <a:endParaRPr lang="en-US" sz="3600" b="1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5827" y="1524000"/>
            <a:ext cx="908817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BAEA1-3F07-4EB6-8A7B-67925EE75E3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l-GR" sz="3600" b="1" dirty="0">
                <a:solidFill>
                  <a:schemeClr val="accent6"/>
                </a:solidFill>
              </a:rPr>
              <a:t>Ε</a:t>
            </a:r>
            <a:r>
              <a:rPr lang="el-GR" sz="3600" b="1" dirty="0" smtClean="0">
                <a:solidFill>
                  <a:schemeClr val="accent6"/>
                </a:solidFill>
              </a:rPr>
              <a:t>υφυή Συστήματα Μεταφορών (ΕΣΜ)</a:t>
            </a:r>
            <a:endParaRPr lang="en-US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8229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BAEA1-3F07-4EB6-8A7B-67925EE75E3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3600" b="1" dirty="0">
                <a:solidFill>
                  <a:schemeClr val="accent6"/>
                </a:solidFill>
                <a:latin typeface="+mn-lt"/>
                <a:cs typeface="Helvetica" charset="0"/>
              </a:rPr>
              <a:t>Ε</a:t>
            </a:r>
            <a:r>
              <a:rPr lang="el-GR" sz="3600" b="1" dirty="0" smtClean="0">
                <a:solidFill>
                  <a:schemeClr val="accent6"/>
                </a:solidFill>
                <a:latin typeface="+mn-lt"/>
                <a:cs typeface="Helvetica" charset="0"/>
              </a:rPr>
              <a:t>υφυή Κτίρια</a:t>
            </a:r>
            <a:endParaRPr lang="en-US" sz="3600" dirty="0">
              <a:latin typeface="+mn-lt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19200"/>
            <a:ext cx="8001000" cy="487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BAEA1-3F07-4EB6-8A7B-67925EE75E3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50195"/>
            </a:schemeClr>
          </a:solidFill>
        </p:spPr>
        <p:txBody>
          <a:bodyPr>
            <a:normAutofit/>
          </a:bodyPr>
          <a:lstStyle/>
          <a:p>
            <a:pPr algn="l" eaLnBrk="1" hangingPunct="1"/>
            <a:r>
              <a:rPr lang="el-GR" sz="3600" b="1" dirty="0" smtClean="0">
                <a:solidFill>
                  <a:srgbClr val="F79646"/>
                </a:solidFill>
                <a:latin typeface="+mn-lt"/>
                <a:cs typeface="Helvetica" charset="0"/>
              </a:rPr>
              <a:t>Παράδειγμα</a:t>
            </a:r>
            <a:r>
              <a:rPr lang="en-US" sz="3600" b="1" dirty="0" smtClean="0">
                <a:solidFill>
                  <a:srgbClr val="F79646"/>
                </a:solidFill>
                <a:latin typeface="+mn-lt"/>
                <a:cs typeface="Helvetica" charset="0"/>
              </a:rPr>
              <a:t>: City Home Project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50195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el-GR" sz="2400" dirty="0" smtClean="0">
                <a:cs typeface="Helvetica" charset="0"/>
              </a:rPr>
              <a:t>Αισθητήρες για την αποτελεσματικότερη χρήση των χώρων σε ένα κτίριο </a:t>
            </a:r>
            <a:endParaRPr lang="en-US" sz="2400" dirty="0" smtClean="0">
              <a:cs typeface="Helvetica" charset="0"/>
            </a:endParaRPr>
          </a:p>
          <a:p>
            <a:pPr eaLnBrk="1" hangingPunct="1">
              <a:buFont typeface="Arial" charset="0"/>
              <a:buNone/>
            </a:pPr>
            <a:endParaRPr lang="en-US" sz="2400" dirty="0" smtClean="0">
              <a:latin typeface="Helvetica" charset="0"/>
              <a:cs typeface="Helvetica" charset="0"/>
              <a:hlinkClick r:id="rId3"/>
            </a:endParaRPr>
          </a:p>
          <a:p>
            <a:pPr eaLnBrk="1" hangingPunct="1"/>
            <a:endParaRPr lang="en-US" sz="2400" dirty="0" smtClean="0">
              <a:latin typeface="Helvetica" charset="0"/>
              <a:cs typeface="Helvetica" charset="0"/>
              <a:hlinkClick r:id="rId3"/>
            </a:endParaRPr>
          </a:p>
          <a:p>
            <a:pPr eaLnBrk="1" hangingPunct="1"/>
            <a:endParaRPr lang="en-US" sz="2400" dirty="0" smtClean="0">
              <a:latin typeface="Helvetica" charset="0"/>
              <a:cs typeface="Helvetica" charset="0"/>
              <a:hlinkClick r:id="rId3"/>
            </a:endParaRPr>
          </a:p>
          <a:p>
            <a:pPr eaLnBrk="1" hangingPunct="1"/>
            <a:endParaRPr lang="en-US" sz="2400" dirty="0" smtClean="0">
              <a:latin typeface="Helvetica" charset="0"/>
              <a:cs typeface="Helvetica" charset="0"/>
              <a:hlinkClick r:id="rId3"/>
            </a:endParaRPr>
          </a:p>
          <a:p>
            <a:pPr algn="ctr" eaLnBrk="1" hangingPunct="1">
              <a:buFont typeface="Arial" charset="0"/>
              <a:buNone/>
            </a:pPr>
            <a:endParaRPr lang="en-US" sz="2400" dirty="0" smtClean="0">
              <a:latin typeface="Helvetica" charset="0"/>
              <a:cs typeface="Helvetica" charset="0"/>
              <a:hlinkClick r:id="rId3"/>
            </a:endParaRPr>
          </a:p>
          <a:p>
            <a:pPr algn="ctr" eaLnBrk="1" hangingPunct="1">
              <a:buFont typeface="Arial" charset="0"/>
              <a:buNone/>
            </a:pPr>
            <a:endParaRPr lang="en-US" sz="2400" dirty="0" smtClean="0">
              <a:latin typeface="Helvetica" charset="0"/>
              <a:cs typeface="Helvetica" charset="0"/>
              <a:hlinkClick r:id="rId3"/>
            </a:endParaRPr>
          </a:p>
          <a:p>
            <a:pPr algn="ctr" eaLnBrk="1" hangingPunct="1">
              <a:buFont typeface="Arial" charset="0"/>
              <a:buNone/>
            </a:pPr>
            <a:endParaRPr lang="en-US" sz="2400" dirty="0" smtClean="0">
              <a:latin typeface="Helvetica" charset="0"/>
              <a:cs typeface="Helvetica" charset="0"/>
              <a:hlinkClick r:id="rId3"/>
            </a:endParaRPr>
          </a:p>
          <a:p>
            <a:pPr algn="ctr" eaLnBrk="1" hangingPunct="1">
              <a:buFont typeface="Arial" charset="0"/>
              <a:buNone/>
            </a:pPr>
            <a:endParaRPr lang="en-US" sz="2400" dirty="0" smtClean="0">
              <a:latin typeface="Helvetica" charset="0"/>
              <a:cs typeface="Helvetica" charset="0"/>
              <a:hlinkClick r:id="rId3"/>
            </a:endParaRPr>
          </a:p>
          <a:p>
            <a:pPr algn="ctr" eaLnBrk="1" hangingPunct="1">
              <a:buFont typeface="Arial" charset="0"/>
              <a:buNone/>
            </a:pPr>
            <a:endParaRPr lang="en-US" sz="2400" dirty="0" smtClean="0">
              <a:latin typeface="Helvetica" charset="0"/>
              <a:cs typeface="Helvetica" charset="0"/>
              <a:hlinkClick r:id="rId3"/>
            </a:endParaRPr>
          </a:p>
          <a:p>
            <a:pPr algn="ctr" eaLnBrk="1" hangingPunct="1">
              <a:buFont typeface="Arial" charset="0"/>
              <a:buNone/>
            </a:pPr>
            <a:endParaRPr lang="en-US" sz="2400" dirty="0" smtClean="0">
              <a:latin typeface="Helvetica" charset="0"/>
              <a:cs typeface="Helvetica" charset="0"/>
              <a:hlinkClick r:id="rId3"/>
            </a:endParaRPr>
          </a:p>
          <a:p>
            <a:pPr algn="ctr" eaLnBrk="1" hangingPunct="1">
              <a:buFont typeface="Arial" charset="0"/>
              <a:buNone/>
            </a:pPr>
            <a:endParaRPr lang="en-US" sz="2400" dirty="0" smtClean="0">
              <a:latin typeface="Helvetica" charset="0"/>
              <a:cs typeface="Helvetica" charset="0"/>
              <a:hlinkClick r:id="rId3"/>
            </a:endParaRPr>
          </a:p>
          <a:p>
            <a:pPr algn="ctr" eaLnBrk="1" hangingPunct="1">
              <a:buFont typeface="Arial" charset="0"/>
              <a:buNone/>
            </a:pPr>
            <a:endParaRPr lang="en-US" sz="2400" dirty="0" smtClean="0">
              <a:latin typeface="Helvetica" charset="0"/>
              <a:cs typeface="Helvetica" charset="0"/>
              <a:hlinkClick r:id="rId3"/>
            </a:endParaRPr>
          </a:p>
          <a:p>
            <a:pPr algn="ctr" eaLnBrk="1" hangingPunct="1">
              <a:buFont typeface="Arial" charset="0"/>
              <a:buNone/>
            </a:pPr>
            <a:endParaRPr lang="en-US" sz="2400" dirty="0" smtClean="0">
              <a:latin typeface="Helvetica" charset="0"/>
              <a:cs typeface="Helvetica" charset="0"/>
              <a:hlinkClick r:id="rId3"/>
            </a:endParaRPr>
          </a:p>
          <a:p>
            <a:pPr algn="ctr" eaLnBrk="1" hangingPunct="1">
              <a:buFont typeface="Arial" charset="0"/>
              <a:buNone/>
            </a:pPr>
            <a:endParaRPr lang="en-US" sz="2400" dirty="0" smtClean="0">
              <a:latin typeface="Helvetica" charset="0"/>
              <a:cs typeface="Helvetica" charset="0"/>
              <a:hlinkClick r:id="rId3"/>
            </a:endParaRPr>
          </a:p>
          <a:p>
            <a:pPr algn="ctr" eaLnBrk="1" hangingPunct="1">
              <a:buFont typeface="Arial" charset="0"/>
              <a:buNone/>
            </a:pPr>
            <a:endParaRPr lang="el-GR" sz="2400" dirty="0" smtClean="0">
              <a:latin typeface="Helvetica" charset="0"/>
              <a:cs typeface="Helvetica" charset="0"/>
              <a:hlinkClick r:id="rId3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819400"/>
            <a:ext cx="3962400" cy="324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4572000" y="2743200"/>
            <a:ext cx="457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l-GR" dirty="0" smtClean="0"/>
              <a:t>Παρουσιάζει πως ένα σπίτι με μικρή επιφάνεια, μπορεί να λειτουργήσει σαν ένα σπίτι με δύο ή και τρείς φορές της επιφάνειας αυτής.</a:t>
            </a:r>
          </a:p>
          <a:p>
            <a:pPr algn="just">
              <a:buFont typeface="Arial" pitchFamily="34" charset="0"/>
              <a:buChar char="•"/>
            </a:pPr>
            <a:r>
              <a:rPr lang="el-GR" dirty="0" smtClean="0"/>
              <a:t>Αυτό κατορθώνεται μέσα από ένα σύστημα μεταμορφώσιμων τοίχων που ενοποιούν έπιπλα, αποθηκευτικούς χώρους, φωτισμό, εξοπλισμό γραφείου και συστήματα ψυχαγωγίας</a:t>
            </a:r>
            <a:r>
              <a:rPr lang="en-US" dirty="0" smtClean="0"/>
              <a:t> </a:t>
            </a:r>
            <a:endParaRPr lang="el-GR" dirty="0" smtClean="0"/>
          </a:p>
          <a:p>
            <a:pPr algn="just">
              <a:buFont typeface="Arial" pitchFamily="34" charset="0"/>
              <a:buChar char="•"/>
            </a:pPr>
            <a:endParaRPr lang="en-US" dirty="0" smtClean="0"/>
          </a:p>
          <a:p>
            <a:pPr algn="just"/>
            <a:r>
              <a:rPr lang="en-US" dirty="0" smtClean="0"/>
              <a:t>http://cp.media.mit.edu/research/67-cityhome </a:t>
            </a:r>
            <a:endParaRPr lang="en-US" dirty="0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BAEA1-3F07-4EB6-8A7B-67925EE75E3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50195"/>
            </a:schemeClr>
          </a:solidFill>
        </p:spPr>
        <p:txBody>
          <a:bodyPr>
            <a:normAutofit/>
          </a:bodyPr>
          <a:lstStyle/>
          <a:p>
            <a:pPr algn="just" eaLnBrk="1" hangingPunct="1"/>
            <a:r>
              <a:rPr lang="el-GR" sz="2400" b="1" dirty="0" smtClean="0">
                <a:solidFill>
                  <a:schemeClr val="accent6"/>
                </a:solidFill>
                <a:latin typeface="+mn-lt"/>
                <a:cs typeface="Helvetica" charset="0"/>
              </a:rPr>
              <a:t>Ενέργεια</a:t>
            </a:r>
            <a:endParaRPr lang="en-US" sz="2400" b="1" dirty="0" smtClean="0">
              <a:solidFill>
                <a:schemeClr val="accent6"/>
              </a:solidFill>
              <a:latin typeface="+mn-lt"/>
              <a:cs typeface="Helvetica" charset="0"/>
            </a:endParaRPr>
          </a:p>
        </p:txBody>
      </p:sp>
      <p:pic>
        <p:nvPicPr>
          <p:cNvPr id="7" name="Picture 2" descr="Αποτέλεσμα εικόνας για smart cities"/>
          <p:cNvPicPr>
            <a:picLocks noChangeAspect="1" noChangeArrowheads="1"/>
          </p:cNvPicPr>
          <p:nvPr/>
        </p:nvPicPr>
        <p:blipFill>
          <a:blip r:embed="rId2" cstate="print">
            <a:lum bright="48000" contrast="-67000"/>
          </a:blip>
          <a:srcRect/>
          <a:stretch>
            <a:fillRect/>
          </a:stretch>
        </p:blipFill>
        <p:spPr bwMode="auto">
          <a:xfrm>
            <a:off x="0" y="4876799"/>
            <a:ext cx="2314575" cy="1981201"/>
          </a:xfrm>
          <a:prstGeom prst="rect">
            <a:avLst/>
          </a:prstGeom>
          <a:noFill/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50195"/>
            </a:schemeClr>
          </a:solidFill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l-GR" sz="2400" dirty="0" smtClean="0">
                <a:cs typeface="Helvetica" charset="0"/>
              </a:rPr>
              <a:t>Παραγωγή ενέργειας</a:t>
            </a:r>
            <a:endParaRPr lang="en-US" sz="2400" dirty="0" smtClean="0">
              <a:cs typeface="Helvetica" charset="0"/>
            </a:endParaRPr>
          </a:p>
          <a:p>
            <a:pPr lvl="1" algn="just" eaLnBrk="1" hangingPunct="1">
              <a:lnSpc>
                <a:spcPct val="90000"/>
              </a:lnSpc>
            </a:pPr>
            <a:r>
              <a:rPr lang="el-GR" sz="2000" dirty="0" smtClean="0">
                <a:cs typeface="Helvetica" charset="0"/>
              </a:rPr>
              <a:t>Αισθητήρες φωτός σε ηλιακά </a:t>
            </a:r>
            <a:r>
              <a:rPr lang="en-US" sz="2000" dirty="0" smtClean="0">
                <a:cs typeface="Helvetica" charset="0"/>
              </a:rPr>
              <a:t>panels</a:t>
            </a:r>
            <a:r>
              <a:rPr lang="el-GR" sz="2000" dirty="0" smtClean="0">
                <a:cs typeface="Helvetica" charset="0"/>
              </a:rPr>
              <a:t> εντοπίζουν την ηλιακή ακτινοβολία ώστε η ενέργεια να συλλέγεται με ποιο αποτελεσματικό τρόπο</a:t>
            </a:r>
            <a:endParaRPr lang="en-US" sz="2000" dirty="0" smtClean="0">
              <a:cs typeface="Helvetica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2000" dirty="0" smtClean="0">
              <a:cs typeface="Helvetic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l-GR" sz="2400" dirty="0" smtClean="0">
                <a:cs typeface="Helvetica" charset="0"/>
              </a:rPr>
              <a:t>Διανομή</a:t>
            </a:r>
            <a:endParaRPr lang="en-US" sz="2400" dirty="0" smtClean="0">
              <a:cs typeface="Helvetica" charset="0"/>
            </a:endParaRPr>
          </a:p>
          <a:p>
            <a:pPr lvl="1" algn="just" eaLnBrk="1" hangingPunct="1">
              <a:lnSpc>
                <a:spcPct val="90000"/>
              </a:lnSpc>
            </a:pPr>
            <a:r>
              <a:rPr lang="en-US" sz="2000" b="1" dirty="0" smtClean="0">
                <a:cs typeface="Helvetica" charset="0"/>
              </a:rPr>
              <a:t>Smart grids: </a:t>
            </a:r>
            <a:r>
              <a:rPr lang="el-GR" sz="2000" dirty="0" smtClean="0">
                <a:cs typeface="Helvetica" charset="0"/>
              </a:rPr>
              <a:t>Πολύπλοκα τεχνολογικά συστήματα που ενσωματώνουν ψηφιακές και </a:t>
            </a:r>
            <a:r>
              <a:rPr lang="el-GR" sz="2000" dirty="0" err="1" smtClean="0">
                <a:cs typeface="Helvetica" charset="0"/>
              </a:rPr>
              <a:t>μή</a:t>
            </a:r>
            <a:r>
              <a:rPr lang="el-GR" sz="2000" dirty="0" smtClean="0">
                <a:cs typeface="Helvetica" charset="0"/>
              </a:rPr>
              <a:t> ψηφιακές τεχνολογίες με σκοπό</a:t>
            </a:r>
            <a:r>
              <a:rPr lang="en-US" sz="2000" dirty="0" smtClean="0">
                <a:cs typeface="Helvetica" charset="0"/>
              </a:rPr>
              <a:t>:</a:t>
            </a:r>
          </a:p>
          <a:p>
            <a:pPr lvl="2" eaLnBrk="1" hangingPunct="1">
              <a:lnSpc>
                <a:spcPct val="90000"/>
              </a:lnSpc>
            </a:pPr>
            <a:r>
              <a:rPr lang="el-GR" sz="1800" dirty="0" smtClean="0">
                <a:cs typeface="Helvetica" charset="0"/>
              </a:rPr>
              <a:t>Την πιο αποτελεσματική διανομή ενέργειας(</a:t>
            </a:r>
            <a:r>
              <a:rPr lang="en-US" sz="1800" dirty="0" smtClean="0">
                <a:cs typeface="Helvetica" charset="0"/>
              </a:rPr>
              <a:t> energy routing</a:t>
            </a:r>
            <a:r>
              <a:rPr lang="el-GR" sz="1800" dirty="0" smtClean="0">
                <a:cs typeface="Helvetica" charset="0"/>
              </a:rPr>
              <a:t>)</a:t>
            </a:r>
            <a:r>
              <a:rPr lang="en-US" sz="1800" dirty="0" smtClean="0">
                <a:cs typeface="Helvetica" charset="0"/>
              </a:rPr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l-GR" sz="1800" dirty="0" smtClean="0">
                <a:cs typeface="Helvetica" charset="0"/>
              </a:rPr>
              <a:t>Καλύτερο έλεγχο και παρακολούθηση</a:t>
            </a:r>
            <a:endParaRPr lang="en-US" sz="1800" dirty="0" smtClean="0">
              <a:cs typeface="Helvetica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l-GR" sz="1800" dirty="0" smtClean="0">
                <a:cs typeface="Helvetica" charset="0"/>
              </a:rPr>
              <a:t>Βελτιωμένη συλλογή και μέτρηση δεδομένων</a:t>
            </a:r>
            <a:endParaRPr lang="en-US" sz="1800" dirty="0" smtClean="0">
              <a:cs typeface="Helvetica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l-GR" sz="1800" dirty="0" smtClean="0">
                <a:cs typeface="Helvetica" charset="0"/>
              </a:rPr>
              <a:t>Αυτοματισμό</a:t>
            </a:r>
            <a:endParaRPr lang="en-US" sz="1800" dirty="0" smtClean="0">
              <a:cs typeface="Helvetic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l-GR" sz="2400" dirty="0" smtClean="0">
                <a:cs typeface="Helvetica" charset="0"/>
              </a:rPr>
              <a:t>Χρήση</a:t>
            </a:r>
            <a:endParaRPr lang="en-US" sz="2400" dirty="0" smtClean="0">
              <a:cs typeface="Helvetica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l-GR" sz="2000" dirty="0" smtClean="0">
                <a:cs typeface="Helvetica" charset="0"/>
              </a:rPr>
              <a:t>Έξυπνες συσκευές  σε επίπεδο</a:t>
            </a:r>
            <a:r>
              <a:rPr lang="en-US" sz="2000" dirty="0" smtClean="0">
                <a:cs typeface="Helvetica" charset="0"/>
              </a:rPr>
              <a:t> – </a:t>
            </a:r>
            <a:r>
              <a:rPr lang="el-GR" sz="2000" dirty="0" smtClean="0">
                <a:cs typeface="Helvetica" charset="0"/>
              </a:rPr>
              <a:t>πόλης</a:t>
            </a:r>
            <a:r>
              <a:rPr lang="en-US" sz="2000" dirty="0" smtClean="0">
                <a:cs typeface="Helvetica" charset="0"/>
              </a:rPr>
              <a:t>, </a:t>
            </a:r>
            <a:r>
              <a:rPr lang="el-GR" sz="2000" dirty="0" smtClean="0">
                <a:cs typeface="Helvetica" charset="0"/>
              </a:rPr>
              <a:t>κτιρίου</a:t>
            </a:r>
            <a:r>
              <a:rPr lang="en-US" sz="2000" dirty="0" smtClean="0">
                <a:cs typeface="Helvetica" charset="0"/>
              </a:rPr>
              <a:t>, </a:t>
            </a:r>
            <a:r>
              <a:rPr lang="el-GR" sz="2000" dirty="0" smtClean="0">
                <a:cs typeface="Helvetica" charset="0"/>
              </a:rPr>
              <a:t> και σπιτιού</a:t>
            </a:r>
          </a:p>
          <a:p>
            <a:pPr lvl="1" eaLnBrk="1" hangingPunct="1">
              <a:lnSpc>
                <a:spcPct val="90000"/>
              </a:lnSpc>
            </a:pPr>
            <a:endParaRPr lang="el-GR" sz="2000" dirty="0" smtClean="0">
              <a:cs typeface="Helvetica" charset="0"/>
            </a:endParaRPr>
          </a:p>
          <a:p>
            <a:pPr lvl="1" eaLnBrk="1" hangingPunct="1">
              <a:lnSpc>
                <a:spcPct val="90000"/>
              </a:lnSpc>
              <a:buNone/>
            </a:pPr>
            <a:endParaRPr lang="en-US" sz="2000" dirty="0" smtClean="0">
              <a:cs typeface="Helvetica" charset="0"/>
            </a:endParaRPr>
          </a:p>
          <a:p>
            <a:pPr lvl="2" eaLnBrk="1" hangingPunct="1">
              <a:lnSpc>
                <a:spcPct val="90000"/>
              </a:lnSpc>
            </a:pPr>
            <a:endParaRPr lang="en-US" dirty="0" smtClean="0">
              <a:cs typeface="Helvetica" charset="0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BAEA1-3F07-4EB6-8A7B-67925EE75E3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1628</TotalTime>
  <Words>701</Words>
  <Application>Microsoft Office PowerPoint</Application>
  <PresentationFormat>On-screen Show (4:3)</PresentationFormat>
  <Paragraphs>164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Helvetica</vt:lpstr>
      <vt:lpstr>Wingdings 2</vt:lpstr>
      <vt:lpstr>Θέμα του Office</vt:lpstr>
      <vt:lpstr>ΠΑΝΕΠΙΣΤΗΜΙΟ ΠΑΤΡΩΝ ΤΜΗΜΑ ΠΟΛΙΤΙΚΩΝ ΜΗΧΑΝΙΚΩΝ ΜΑΘΗΜΑ: ΕΥΦΥΕΙΣ ΠΟΛΕΙΣ, ΥΠΟΔΟΜΕΣ ΚΑΙ ΜΕΤΑΦΟΡΕΣ Ακαδημαϊκό  έτος 2015-2016, Φεβρουάριος 2016 10ο Εξάμηνο</vt:lpstr>
      <vt:lpstr>Ανάγκη για Βιώσιμη Αστική Ανάπτυξη</vt:lpstr>
      <vt:lpstr>PowerPoint Presentation</vt:lpstr>
      <vt:lpstr>Ευφυείς Πόλεις: Γιατί τώρα;</vt:lpstr>
      <vt:lpstr>Ευφυή Συστήματα Μεταφορών (ΕΣΜ)</vt:lpstr>
      <vt:lpstr>Ευφυή Συστήματα Μεταφορών (ΕΣΜ)</vt:lpstr>
      <vt:lpstr>Ευφυή Κτίρια</vt:lpstr>
      <vt:lpstr>Παράδειγμα: City Home Project</vt:lpstr>
      <vt:lpstr>Ενέργεια</vt:lpstr>
      <vt:lpstr>Ενέργεια</vt:lpstr>
      <vt:lpstr>Υγεία</vt:lpstr>
      <vt:lpstr>Διαχείριση Αποβλήτων και Υδάτινων Πόρων</vt:lpstr>
      <vt:lpstr>Συμμετοχή Πολιτών στη Διακυβέρνηση</vt:lpstr>
      <vt:lpstr>The SMART CITY  standard:  ISO 37120</vt:lpstr>
      <vt:lpstr>The SMART CITY  standard:  ISO 37120</vt:lpstr>
      <vt:lpstr>Projects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CITY DEFINITION</dc:title>
  <dc:creator>Lab-3</dc:creator>
  <cp:lastModifiedBy>Artemis</cp:lastModifiedBy>
  <cp:revision>175</cp:revision>
  <dcterms:created xsi:type="dcterms:W3CDTF">2016-02-09T14:24:07Z</dcterms:created>
  <dcterms:modified xsi:type="dcterms:W3CDTF">2016-04-05T10:19:37Z</dcterms:modified>
</cp:coreProperties>
</file>