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51"/>
  </p:notesMasterIdLst>
  <p:sldIdLst>
    <p:sldId id="256" r:id="rId2"/>
    <p:sldId id="307" r:id="rId3"/>
    <p:sldId id="257" r:id="rId4"/>
    <p:sldId id="258" r:id="rId5"/>
    <p:sldId id="259" r:id="rId6"/>
    <p:sldId id="260" r:id="rId7"/>
    <p:sldId id="261" r:id="rId8"/>
    <p:sldId id="274" r:id="rId9"/>
    <p:sldId id="275" r:id="rId10"/>
    <p:sldId id="262" r:id="rId11"/>
    <p:sldId id="263" r:id="rId12"/>
    <p:sldId id="276" r:id="rId13"/>
    <p:sldId id="277" r:id="rId14"/>
    <p:sldId id="279" r:id="rId15"/>
    <p:sldId id="278" r:id="rId16"/>
    <p:sldId id="280" r:id="rId17"/>
    <p:sldId id="281" r:id="rId18"/>
    <p:sldId id="282" r:id="rId19"/>
    <p:sldId id="265" r:id="rId20"/>
    <p:sldId id="266" r:id="rId21"/>
    <p:sldId id="267" r:id="rId22"/>
    <p:sldId id="268" r:id="rId23"/>
    <p:sldId id="269" r:id="rId24"/>
    <p:sldId id="270" r:id="rId25"/>
    <p:sldId id="283" r:id="rId26"/>
    <p:sldId id="273" r:id="rId27"/>
    <p:sldId id="284" r:id="rId28"/>
    <p:sldId id="285" r:id="rId29"/>
    <p:sldId id="286" r:id="rId30"/>
    <p:sldId id="287" r:id="rId31"/>
    <p:sldId id="288" r:id="rId32"/>
    <p:sldId id="289" r:id="rId33"/>
    <p:sldId id="290" r:id="rId34"/>
    <p:sldId id="291" r:id="rId35"/>
    <p:sldId id="292" r:id="rId36"/>
    <p:sldId id="293" r:id="rId37"/>
    <p:sldId id="294" r:id="rId38"/>
    <p:sldId id="295" r:id="rId39"/>
    <p:sldId id="296" r:id="rId40"/>
    <p:sldId id="297" r:id="rId41"/>
    <p:sldId id="298" r:id="rId42"/>
    <p:sldId id="299" r:id="rId43"/>
    <p:sldId id="300" r:id="rId44"/>
    <p:sldId id="301" r:id="rId45"/>
    <p:sldId id="302" r:id="rId46"/>
    <p:sldId id="303" r:id="rId47"/>
    <p:sldId id="304" r:id="rId48"/>
    <p:sldId id="305" r:id="rId49"/>
    <p:sldId id="306" r:id="rId5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Μεσαίο στυλ 2 - Έμφαση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0" d="100"/>
          <a:sy n="70" d="100"/>
        </p:scale>
        <p:origin x="-708" y="-9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7EEB32B-27B0-4F5F-9986-3C9FF07A7D92}" type="datetimeFigureOut">
              <a:rPr lang="el-GR" smtClean="0"/>
              <a:t>12/12/2017</a:t>
            </a:fld>
            <a:endParaRPr lang="el-GR"/>
          </a:p>
        </p:txBody>
      </p:sp>
      <p:sp>
        <p:nvSpPr>
          <p:cNvPr id="4" name="Θέση εικόνας διαφάνειας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l-GR"/>
          </a:p>
        </p:txBody>
      </p:sp>
      <p:sp>
        <p:nvSpPr>
          <p:cNvPr id="5" name="Θέση σημειώσεων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6" name="Θέση υποσέλιδου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7" name="Θέση αριθμού διαφάνειας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8ABE801-4E45-48B5-A1D5-6EF30C0C183C}" type="slidenum">
              <a:rPr lang="el-GR" smtClean="0"/>
              <a:t>‹#›</a:t>
            </a:fld>
            <a:endParaRPr lang="el-GR"/>
          </a:p>
        </p:txBody>
      </p:sp>
    </p:spTree>
    <p:extLst>
      <p:ext uri="{BB962C8B-B14F-4D97-AF65-F5344CB8AC3E}">
        <p14:creationId xmlns:p14="http://schemas.microsoft.com/office/powerpoint/2010/main" val="12552689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l-GR"/>
              <a:t>Στυλ κύριου τίτλου</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a:t>Κάντε κλικ για να επεξεργαστείτε τον υπότιτλο του υποδείγματος</a:t>
            </a:r>
            <a:endParaRPr lang="en-US" dirty="0"/>
          </a:p>
        </p:txBody>
      </p:sp>
      <p:sp>
        <p:nvSpPr>
          <p:cNvPr id="4" name="Date Placeholder 3"/>
          <p:cNvSpPr>
            <a:spLocks noGrp="1"/>
          </p:cNvSpPr>
          <p:nvPr>
            <p:ph type="dt" sz="half" idx="10"/>
          </p:nvPr>
        </p:nvSpPr>
        <p:spPr/>
        <p:txBody>
          <a:bodyPr/>
          <a:lstStyle/>
          <a:p>
            <a:fld id="{64222909-133C-4162-9891-98A58BF25B2E}" type="datetime1">
              <a:rPr lang="el-GR" smtClean="0"/>
              <a:t>12/12/2017</a:t>
            </a:fld>
            <a:endParaRPr lang="el-GR"/>
          </a:p>
        </p:txBody>
      </p:sp>
      <p:sp>
        <p:nvSpPr>
          <p:cNvPr id="5" name="Footer Placeholder 4"/>
          <p:cNvSpPr>
            <a:spLocks noGrp="1"/>
          </p:cNvSpPr>
          <p:nvPr>
            <p:ph type="ftr" sz="quarter" idx="11"/>
          </p:nvPr>
        </p:nvSpPr>
        <p:spPr/>
        <p:txBody>
          <a:bodyPr/>
          <a:lstStyle/>
          <a:p>
            <a:endParaRPr lang="el-GR"/>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5C2E5016-5E8D-47D2-B259-556AA2FBA171}" type="slidenum">
              <a:rPr lang="el-GR" smtClean="0"/>
              <a:t>‹#›</a:t>
            </a:fld>
            <a:endParaRPr lang="el-GR"/>
          </a:p>
        </p:txBody>
      </p:sp>
    </p:spTree>
    <p:extLst>
      <p:ext uri="{BB962C8B-B14F-4D97-AF65-F5344CB8AC3E}">
        <p14:creationId xmlns:p14="http://schemas.microsoft.com/office/powerpoint/2010/main" val="27237646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Τίτλος και λεζάντα">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l-GR"/>
              <a:t>Στυλ κύριου τίτλου</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a:t>Επεξεργασία στυλ υποδείγματος κειμένου</a:t>
            </a:r>
          </a:p>
        </p:txBody>
      </p:sp>
      <p:sp>
        <p:nvSpPr>
          <p:cNvPr id="4" name="Date Placeholder 3"/>
          <p:cNvSpPr>
            <a:spLocks noGrp="1"/>
          </p:cNvSpPr>
          <p:nvPr>
            <p:ph type="dt" sz="half" idx="10"/>
          </p:nvPr>
        </p:nvSpPr>
        <p:spPr/>
        <p:txBody>
          <a:bodyPr/>
          <a:lstStyle/>
          <a:p>
            <a:fld id="{1025BF4D-82FC-40B4-83AC-7D387493CAF9}" type="datetime1">
              <a:rPr lang="el-GR" smtClean="0"/>
              <a:t>12/12/2017</a:t>
            </a:fld>
            <a:endParaRPr lang="el-GR"/>
          </a:p>
        </p:txBody>
      </p:sp>
      <p:sp>
        <p:nvSpPr>
          <p:cNvPr id="5" name="Footer Placeholder 4"/>
          <p:cNvSpPr>
            <a:spLocks noGrp="1"/>
          </p:cNvSpPr>
          <p:nvPr>
            <p:ph type="ftr" sz="quarter" idx="11"/>
          </p:nvPr>
        </p:nvSpPr>
        <p:spPr/>
        <p:txBody>
          <a:bodyPr/>
          <a:lstStyle/>
          <a:p>
            <a:endParaRPr lang="el-GR"/>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5C2E5016-5E8D-47D2-B259-556AA2FBA171}" type="slidenum">
              <a:rPr lang="el-GR" smtClean="0"/>
              <a:t>‹#›</a:t>
            </a:fld>
            <a:endParaRPr lang="el-GR"/>
          </a:p>
        </p:txBody>
      </p:sp>
    </p:spTree>
    <p:extLst>
      <p:ext uri="{BB962C8B-B14F-4D97-AF65-F5344CB8AC3E}">
        <p14:creationId xmlns:p14="http://schemas.microsoft.com/office/powerpoint/2010/main" val="1409117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Εισαγωγικά με λεζάντα">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l-GR"/>
              <a:t>Στυλ κύριου τίτλου</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l-GR"/>
              <a:t>Επεξεργασία στυλ υποδείγματος κειμένου</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a:t>Επεξεργασία στυλ υποδείγματος κειμένου</a:t>
            </a:r>
          </a:p>
        </p:txBody>
      </p:sp>
      <p:sp>
        <p:nvSpPr>
          <p:cNvPr id="4" name="Date Placeholder 3"/>
          <p:cNvSpPr>
            <a:spLocks noGrp="1"/>
          </p:cNvSpPr>
          <p:nvPr>
            <p:ph type="dt" sz="half" idx="10"/>
          </p:nvPr>
        </p:nvSpPr>
        <p:spPr/>
        <p:txBody>
          <a:bodyPr/>
          <a:lstStyle/>
          <a:p>
            <a:fld id="{27AFFF0A-F82D-4697-8DFC-F260320E47C0}" type="datetime1">
              <a:rPr lang="el-GR" smtClean="0"/>
              <a:t>12/12/2017</a:t>
            </a:fld>
            <a:endParaRPr lang="el-GR"/>
          </a:p>
        </p:txBody>
      </p:sp>
      <p:sp>
        <p:nvSpPr>
          <p:cNvPr id="5" name="Footer Placeholder 4"/>
          <p:cNvSpPr>
            <a:spLocks noGrp="1"/>
          </p:cNvSpPr>
          <p:nvPr>
            <p:ph type="ftr" sz="quarter" idx="11"/>
          </p:nvPr>
        </p:nvSpPr>
        <p:spPr/>
        <p:txBody>
          <a:bodyPr/>
          <a:lstStyle/>
          <a:p>
            <a:endParaRPr lang="el-GR"/>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5C2E5016-5E8D-47D2-B259-556AA2FBA171}" type="slidenum">
              <a:rPr lang="el-GR" smtClean="0"/>
              <a:t>‹#›</a:t>
            </a:fld>
            <a:endParaRPr lang="el-GR"/>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8628130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Κάρτα ονόματος">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l-GR"/>
              <a:t>Στυλ κύριου τίτλου</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l-GR"/>
              <a:t>Επεξεργασία στυλ υποδείγματος κειμένου</a:t>
            </a:r>
          </a:p>
        </p:txBody>
      </p:sp>
      <p:sp>
        <p:nvSpPr>
          <p:cNvPr id="5" name="Date Placeholder 4"/>
          <p:cNvSpPr>
            <a:spLocks noGrp="1"/>
          </p:cNvSpPr>
          <p:nvPr>
            <p:ph type="dt" sz="half" idx="10"/>
          </p:nvPr>
        </p:nvSpPr>
        <p:spPr/>
        <p:txBody>
          <a:bodyPr/>
          <a:lstStyle/>
          <a:p>
            <a:fld id="{28B7689E-7719-4016-97F0-20572DFC6D84}" type="datetime1">
              <a:rPr lang="el-GR" smtClean="0"/>
              <a:t>12/12/2017</a:t>
            </a:fld>
            <a:endParaRPr lang="el-GR"/>
          </a:p>
        </p:txBody>
      </p:sp>
      <p:sp>
        <p:nvSpPr>
          <p:cNvPr id="6" name="Footer Placeholder 5"/>
          <p:cNvSpPr>
            <a:spLocks noGrp="1"/>
          </p:cNvSpPr>
          <p:nvPr>
            <p:ph type="ftr" sz="quarter" idx="11"/>
          </p:nvPr>
        </p:nvSpPr>
        <p:spPr/>
        <p:txBody>
          <a:bodyPr/>
          <a:lstStyle/>
          <a:p>
            <a:endParaRPr lang="el-G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5C2E5016-5E8D-47D2-B259-556AA2FBA171}" type="slidenum">
              <a:rPr lang="el-GR" smtClean="0"/>
              <a:t>‹#›</a:t>
            </a:fld>
            <a:endParaRPr lang="el-GR"/>
          </a:p>
        </p:txBody>
      </p:sp>
    </p:spTree>
    <p:extLst>
      <p:ext uri="{BB962C8B-B14F-4D97-AF65-F5344CB8AC3E}">
        <p14:creationId xmlns:p14="http://schemas.microsoft.com/office/powerpoint/2010/main" val="39524037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Κάρτα ονόματος με φράση">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l-GR"/>
              <a:t>Στυλ κύριου τίτλου</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l-GR"/>
              <a:t>Επεξεργασία στυλ υποδείγματος κειμένου</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l-GR"/>
              <a:t>Επεξεργασία στυλ υποδείγματος κειμένου</a:t>
            </a:r>
          </a:p>
        </p:txBody>
      </p:sp>
      <p:sp>
        <p:nvSpPr>
          <p:cNvPr id="5" name="Date Placeholder 4"/>
          <p:cNvSpPr>
            <a:spLocks noGrp="1"/>
          </p:cNvSpPr>
          <p:nvPr>
            <p:ph type="dt" sz="half" idx="10"/>
          </p:nvPr>
        </p:nvSpPr>
        <p:spPr/>
        <p:txBody>
          <a:bodyPr/>
          <a:lstStyle/>
          <a:p>
            <a:fld id="{00A9F4E6-2601-433C-8B05-144E135BD88C}" type="datetime1">
              <a:rPr lang="el-GR" smtClean="0"/>
              <a:t>12/12/2017</a:t>
            </a:fld>
            <a:endParaRPr lang="el-GR"/>
          </a:p>
        </p:txBody>
      </p:sp>
      <p:sp>
        <p:nvSpPr>
          <p:cNvPr id="6" name="Footer Placeholder 5"/>
          <p:cNvSpPr>
            <a:spLocks noGrp="1"/>
          </p:cNvSpPr>
          <p:nvPr>
            <p:ph type="ftr" sz="quarter" idx="11"/>
          </p:nvPr>
        </p:nvSpPr>
        <p:spPr/>
        <p:txBody>
          <a:bodyPr/>
          <a:lstStyle/>
          <a:p>
            <a:endParaRPr lang="el-GR"/>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5C2E5016-5E8D-47D2-B259-556AA2FBA171}" type="slidenum">
              <a:rPr lang="el-GR" smtClean="0"/>
              <a:t>‹#›</a:t>
            </a:fld>
            <a:endParaRPr lang="el-GR"/>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59941260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ή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l-GR"/>
              <a:t>Στυλ κύριου τίτλου</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l-GR"/>
              <a:t>Επεξεργασία στυλ υποδείγματος κειμένου</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l-GR"/>
              <a:t>Επεξεργασία στυλ υποδείγματος κειμένου</a:t>
            </a:r>
          </a:p>
        </p:txBody>
      </p:sp>
      <p:sp>
        <p:nvSpPr>
          <p:cNvPr id="5" name="Date Placeholder 4"/>
          <p:cNvSpPr>
            <a:spLocks noGrp="1"/>
          </p:cNvSpPr>
          <p:nvPr>
            <p:ph type="dt" sz="half" idx="10"/>
          </p:nvPr>
        </p:nvSpPr>
        <p:spPr/>
        <p:txBody>
          <a:bodyPr/>
          <a:lstStyle/>
          <a:p>
            <a:fld id="{56D73F19-9D09-4F5E-A40F-3174DB45E4AC}" type="datetime1">
              <a:rPr lang="el-GR" smtClean="0"/>
              <a:t>12/12/2017</a:t>
            </a:fld>
            <a:endParaRPr lang="el-GR"/>
          </a:p>
        </p:txBody>
      </p:sp>
      <p:sp>
        <p:nvSpPr>
          <p:cNvPr id="6" name="Footer Placeholder 5"/>
          <p:cNvSpPr>
            <a:spLocks noGrp="1"/>
          </p:cNvSpPr>
          <p:nvPr>
            <p:ph type="ftr" sz="quarter" idx="11"/>
          </p:nvPr>
        </p:nvSpPr>
        <p:spPr/>
        <p:txBody>
          <a:bodyPr/>
          <a:lstStyle/>
          <a:p>
            <a:endParaRPr lang="el-G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5C2E5016-5E8D-47D2-B259-556AA2FBA171}" type="slidenum">
              <a:rPr lang="el-GR" smtClean="0"/>
              <a:t>‹#›</a:t>
            </a:fld>
            <a:endParaRPr lang="el-GR"/>
          </a:p>
        </p:txBody>
      </p:sp>
    </p:spTree>
    <p:extLst>
      <p:ext uri="{BB962C8B-B14F-4D97-AF65-F5344CB8AC3E}">
        <p14:creationId xmlns:p14="http://schemas.microsoft.com/office/powerpoint/2010/main" val="21953757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Στυλ κύριου τίτλου</a:t>
            </a:r>
            <a:endParaRPr lang="en-US" dirty="0"/>
          </a:p>
        </p:txBody>
      </p:sp>
      <p:sp>
        <p:nvSpPr>
          <p:cNvPr id="3" name="Vertical Text Placeholder 2"/>
          <p:cNvSpPr>
            <a:spLocks noGrp="1"/>
          </p:cNvSpPr>
          <p:nvPr>
            <p:ph type="body" orient="vert" idx="1"/>
          </p:nvPr>
        </p:nvSpPr>
        <p:spPr/>
        <p:txBody>
          <a:bodyPr vert="eaVert" anchor="t"/>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dirty="0"/>
          </a:p>
        </p:txBody>
      </p:sp>
      <p:sp>
        <p:nvSpPr>
          <p:cNvPr id="4" name="Date Placeholder 3"/>
          <p:cNvSpPr>
            <a:spLocks noGrp="1"/>
          </p:cNvSpPr>
          <p:nvPr>
            <p:ph type="dt" sz="half" idx="10"/>
          </p:nvPr>
        </p:nvSpPr>
        <p:spPr/>
        <p:txBody>
          <a:bodyPr/>
          <a:lstStyle/>
          <a:p>
            <a:fld id="{8E5BD3EF-4F98-4734-B591-724D303AE8ED}" type="datetime1">
              <a:rPr lang="el-GR" smtClean="0"/>
              <a:t>12/12/2017</a:t>
            </a:fld>
            <a:endParaRPr lang="el-GR"/>
          </a:p>
        </p:txBody>
      </p:sp>
      <p:sp>
        <p:nvSpPr>
          <p:cNvPr id="5" name="Footer Placeholder 4"/>
          <p:cNvSpPr>
            <a:spLocks noGrp="1"/>
          </p:cNvSpPr>
          <p:nvPr>
            <p:ph type="ftr" sz="quarter" idx="11"/>
          </p:nvPr>
        </p:nvSpPr>
        <p:spPr/>
        <p:txBody>
          <a:bodyPr/>
          <a:lstStyle/>
          <a:p>
            <a:endParaRPr lang="el-G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5C2E5016-5E8D-47D2-B259-556AA2FBA171}" type="slidenum">
              <a:rPr lang="el-GR" smtClean="0"/>
              <a:t>‹#›</a:t>
            </a:fld>
            <a:endParaRPr lang="el-GR"/>
          </a:p>
        </p:txBody>
      </p:sp>
    </p:spTree>
    <p:extLst>
      <p:ext uri="{BB962C8B-B14F-4D97-AF65-F5344CB8AC3E}">
        <p14:creationId xmlns:p14="http://schemas.microsoft.com/office/powerpoint/2010/main" val="316831280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l-GR"/>
              <a:t>Στυλ κύριου τίτλου</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dirty="0"/>
          </a:p>
        </p:txBody>
      </p:sp>
      <p:sp>
        <p:nvSpPr>
          <p:cNvPr id="4" name="Date Placeholder 3"/>
          <p:cNvSpPr>
            <a:spLocks noGrp="1"/>
          </p:cNvSpPr>
          <p:nvPr>
            <p:ph type="dt" sz="half" idx="10"/>
          </p:nvPr>
        </p:nvSpPr>
        <p:spPr/>
        <p:txBody>
          <a:bodyPr/>
          <a:lstStyle/>
          <a:p>
            <a:fld id="{8C63251F-1219-4B93-9115-7E70DBC3D04D}" type="datetime1">
              <a:rPr lang="el-GR" smtClean="0"/>
              <a:t>12/12/2017</a:t>
            </a:fld>
            <a:endParaRPr lang="el-GR"/>
          </a:p>
        </p:txBody>
      </p:sp>
      <p:sp>
        <p:nvSpPr>
          <p:cNvPr id="5" name="Footer Placeholder 4"/>
          <p:cNvSpPr>
            <a:spLocks noGrp="1"/>
          </p:cNvSpPr>
          <p:nvPr>
            <p:ph type="ftr" sz="quarter" idx="11"/>
          </p:nvPr>
        </p:nvSpPr>
        <p:spPr/>
        <p:txBody>
          <a:bodyPr/>
          <a:lstStyle/>
          <a:p>
            <a:endParaRPr lang="el-G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5C2E5016-5E8D-47D2-B259-556AA2FBA171}" type="slidenum">
              <a:rPr lang="el-GR" smtClean="0"/>
              <a:t>‹#›</a:t>
            </a:fld>
            <a:endParaRPr lang="el-GR"/>
          </a:p>
        </p:txBody>
      </p:sp>
    </p:spTree>
    <p:extLst>
      <p:ext uri="{BB962C8B-B14F-4D97-AF65-F5344CB8AC3E}">
        <p14:creationId xmlns:p14="http://schemas.microsoft.com/office/powerpoint/2010/main" val="24756990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l-GR"/>
              <a:t>Στυλ κύριου τίτλου</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dirty="0"/>
          </a:p>
        </p:txBody>
      </p:sp>
      <p:sp>
        <p:nvSpPr>
          <p:cNvPr id="4" name="Date Placeholder 3"/>
          <p:cNvSpPr>
            <a:spLocks noGrp="1"/>
          </p:cNvSpPr>
          <p:nvPr>
            <p:ph type="dt" sz="half" idx="10"/>
          </p:nvPr>
        </p:nvSpPr>
        <p:spPr/>
        <p:txBody>
          <a:bodyPr/>
          <a:lstStyle/>
          <a:p>
            <a:fld id="{181335D1-AC0B-4B78-9D61-43C9CAD5AE22}" type="datetime1">
              <a:rPr lang="el-GR" smtClean="0"/>
              <a:t>12/12/2017</a:t>
            </a:fld>
            <a:endParaRPr lang="el-GR"/>
          </a:p>
        </p:txBody>
      </p:sp>
      <p:sp>
        <p:nvSpPr>
          <p:cNvPr id="5" name="Footer Placeholder 4"/>
          <p:cNvSpPr>
            <a:spLocks noGrp="1"/>
          </p:cNvSpPr>
          <p:nvPr>
            <p:ph type="ftr" sz="quarter" idx="11"/>
          </p:nvPr>
        </p:nvSpPr>
        <p:spPr/>
        <p:txBody>
          <a:bodyPr/>
          <a:lstStyle/>
          <a:p>
            <a:endParaRPr lang="el-G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5C2E5016-5E8D-47D2-B259-556AA2FBA171}" type="slidenum">
              <a:rPr lang="el-GR" smtClean="0"/>
              <a:t>‹#›</a:t>
            </a:fld>
            <a:endParaRPr lang="el-GR"/>
          </a:p>
        </p:txBody>
      </p:sp>
    </p:spTree>
    <p:extLst>
      <p:ext uri="{BB962C8B-B14F-4D97-AF65-F5344CB8AC3E}">
        <p14:creationId xmlns:p14="http://schemas.microsoft.com/office/powerpoint/2010/main" val="18698239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l-GR"/>
              <a:t>Στυλ κύριου τίτλου</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a:t>Επεξεργασία στυλ υποδείγματος κειμένου</a:t>
            </a:r>
          </a:p>
        </p:txBody>
      </p:sp>
      <p:sp>
        <p:nvSpPr>
          <p:cNvPr id="4" name="Date Placeholder 3"/>
          <p:cNvSpPr>
            <a:spLocks noGrp="1"/>
          </p:cNvSpPr>
          <p:nvPr>
            <p:ph type="dt" sz="half" idx="10"/>
          </p:nvPr>
        </p:nvSpPr>
        <p:spPr/>
        <p:txBody>
          <a:bodyPr/>
          <a:lstStyle/>
          <a:p>
            <a:fld id="{35E59F4F-FB79-478F-9145-C672C2F7B988}" type="datetime1">
              <a:rPr lang="el-GR" smtClean="0"/>
              <a:t>12/12/2017</a:t>
            </a:fld>
            <a:endParaRPr lang="el-GR"/>
          </a:p>
        </p:txBody>
      </p:sp>
      <p:sp>
        <p:nvSpPr>
          <p:cNvPr id="5" name="Footer Placeholder 4"/>
          <p:cNvSpPr>
            <a:spLocks noGrp="1"/>
          </p:cNvSpPr>
          <p:nvPr>
            <p:ph type="ftr" sz="quarter" idx="11"/>
          </p:nvPr>
        </p:nvSpPr>
        <p:spPr/>
        <p:txBody>
          <a:bodyPr/>
          <a:lstStyle/>
          <a:p>
            <a:endParaRPr lang="el-GR"/>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5C2E5016-5E8D-47D2-B259-556AA2FBA171}" type="slidenum">
              <a:rPr lang="el-GR" smtClean="0"/>
              <a:t>‹#›</a:t>
            </a:fld>
            <a:endParaRPr lang="el-GR"/>
          </a:p>
        </p:txBody>
      </p:sp>
    </p:spTree>
    <p:extLst>
      <p:ext uri="{BB962C8B-B14F-4D97-AF65-F5344CB8AC3E}">
        <p14:creationId xmlns:p14="http://schemas.microsoft.com/office/powerpoint/2010/main" val="7150659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l-GR"/>
              <a:t>Στυλ κύριου τίτλου</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dirty="0"/>
          </a:p>
        </p:txBody>
      </p:sp>
      <p:sp>
        <p:nvSpPr>
          <p:cNvPr id="5" name="Date Placeholder 4"/>
          <p:cNvSpPr>
            <a:spLocks noGrp="1"/>
          </p:cNvSpPr>
          <p:nvPr>
            <p:ph type="dt" sz="half" idx="10"/>
          </p:nvPr>
        </p:nvSpPr>
        <p:spPr/>
        <p:txBody>
          <a:bodyPr/>
          <a:lstStyle/>
          <a:p>
            <a:fld id="{FE84A894-8888-4066-86CD-E5E115F7FC9C}" type="datetime1">
              <a:rPr lang="el-GR" smtClean="0"/>
              <a:t>12/12/2017</a:t>
            </a:fld>
            <a:endParaRPr lang="el-GR"/>
          </a:p>
        </p:txBody>
      </p:sp>
      <p:sp>
        <p:nvSpPr>
          <p:cNvPr id="6" name="Footer Placeholder 5"/>
          <p:cNvSpPr>
            <a:spLocks noGrp="1"/>
          </p:cNvSpPr>
          <p:nvPr>
            <p:ph type="ftr" sz="quarter" idx="11"/>
          </p:nvPr>
        </p:nvSpPr>
        <p:spPr/>
        <p:txBody>
          <a:bodyPr/>
          <a:lstStyle/>
          <a:p>
            <a:endParaRPr lang="el-GR"/>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5C2E5016-5E8D-47D2-B259-556AA2FBA171}" type="slidenum">
              <a:rPr lang="el-GR" smtClean="0"/>
              <a:t>‹#›</a:t>
            </a:fld>
            <a:endParaRPr lang="el-GR"/>
          </a:p>
        </p:txBody>
      </p:sp>
    </p:spTree>
    <p:extLst>
      <p:ext uri="{BB962C8B-B14F-4D97-AF65-F5344CB8AC3E}">
        <p14:creationId xmlns:p14="http://schemas.microsoft.com/office/powerpoint/2010/main" val="34201296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l-GR"/>
              <a:t>Στυλ κύριου τίτλου</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Επεξεργασία στυλ υποδείγματος κειμένου</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Επεξεργασία στυλ υποδείγματος κειμένου</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dirty="0"/>
          </a:p>
        </p:txBody>
      </p:sp>
      <p:sp>
        <p:nvSpPr>
          <p:cNvPr id="7" name="Date Placeholder 6"/>
          <p:cNvSpPr>
            <a:spLocks noGrp="1"/>
          </p:cNvSpPr>
          <p:nvPr>
            <p:ph type="dt" sz="half" idx="10"/>
          </p:nvPr>
        </p:nvSpPr>
        <p:spPr/>
        <p:txBody>
          <a:bodyPr/>
          <a:lstStyle/>
          <a:p>
            <a:fld id="{BDC6832C-160D-4E97-B3D3-A6E872932E5C}" type="datetime1">
              <a:rPr lang="el-GR" smtClean="0"/>
              <a:t>12/12/2017</a:t>
            </a:fld>
            <a:endParaRPr lang="el-GR"/>
          </a:p>
        </p:txBody>
      </p:sp>
      <p:sp>
        <p:nvSpPr>
          <p:cNvPr id="8" name="Footer Placeholder 7"/>
          <p:cNvSpPr>
            <a:spLocks noGrp="1"/>
          </p:cNvSpPr>
          <p:nvPr>
            <p:ph type="ftr" sz="quarter" idx="11"/>
          </p:nvPr>
        </p:nvSpPr>
        <p:spPr/>
        <p:txBody>
          <a:bodyPr/>
          <a:lstStyle/>
          <a:p>
            <a:endParaRPr lang="el-GR"/>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5C2E5016-5E8D-47D2-B259-556AA2FBA171}" type="slidenum">
              <a:rPr lang="el-GR" smtClean="0"/>
              <a:t>‹#›</a:t>
            </a:fld>
            <a:endParaRPr lang="el-GR"/>
          </a:p>
        </p:txBody>
      </p:sp>
    </p:spTree>
    <p:extLst>
      <p:ext uri="{BB962C8B-B14F-4D97-AF65-F5344CB8AC3E}">
        <p14:creationId xmlns:p14="http://schemas.microsoft.com/office/powerpoint/2010/main" val="6703304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Στυλ κύριου τίτλου</a:t>
            </a:r>
            <a:endParaRPr lang="en-US" dirty="0"/>
          </a:p>
        </p:txBody>
      </p:sp>
      <p:sp>
        <p:nvSpPr>
          <p:cNvPr id="3" name="Date Placeholder 2"/>
          <p:cNvSpPr>
            <a:spLocks noGrp="1"/>
          </p:cNvSpPr>
          <p:nvPr>
            <p:ph type="dt" sz="half" idx="10"/>
          </p:nvPr>
        </p:nvSpPr>
        <p:spPr/>
        <p:txBody>
          <a:bodyPr/>
          <a:lstStyle/>
          <a:p>
            <a:fld id="{39465ABE-686E-4ACB-B155-720AD73D8F79}" type="datetime1">
              <a:rPr lang="el-GR" smtClean="0"/>
              <a:t>12/12/2017</a:t>
            </a:fld>
            <a:endParaRPr lang="el-GR"/>
          </a:p>
        </p:txBody>
      </p:sp>
      <p:sp>
        <p:nvSpPr>
          <p:cNvPr id="4" name="Footer Placeholder 3"/>
          <p:cNvSpPr>
            <a:spLocks noGrp="1"/>
          </p:cNvSpPr>
          <p:nvPr>
            <p:ph type="ftr" sz="quarter" idx="11"/>
          </p:nvPr>
        </p:nvSpPr>
        <p:spPr/>
        <p:txBody>
          <a:bodyPr/>
          <a:lstStyle/>
          <a:p>
            <a:endParaRPr lang="el-GR"/>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5C2E5016-5E8D-47D2-B259-556AA2FBA171}" type="slidenum">
              <a:rPr lang="el-GR" smtClean="0"/>
              <a:t>‹#›</a:t>
            </a:fld>
            <a:endParaRPr lang="el-GR"/>
          </a:p>
        </p:txBody>
      </p:sp>
    </p:spTree>
    <p:extLst>
      <p:ext uri="{BB962C8B-B14F-4D97-AF65-F5344CB8AC3E}">
        <p14:creationId xmlns:p14="http://schemas.microsoft.com/office/powerpoint/2010/main" val="14526967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ό">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4F5A462-21F5-4CFE-AF81-C8392A05589B}" type="datetime1">
              <a:rPr lang="el-GR" smtClean="0"/>
              <a:t>12/12/2017</a:t>
            </a:fld>
            <a:endParaRPr lang="el-GR"/>
          </a:p>
        </p:txBody>
      </p:sp>
      <p:sp>
        <p:nvSpPr>
          <p:cNvPr id="3" name="Footer Placeholder 2"/>
          <p:cNvSpPr>
            <a:spLocks noGrp="1"/>
          </p:cNvSpPr>
          <p:nvPr>
            <p:ph type="ftr" sz="quarter" idx="11"/>
          </p:nvPr>
        </p:nvSpPr>
        <p:spPr/>
        <p:txBody>
          <a:bodyPr/>
          <a:lstStyle/>
          <a:p>
            <a:endParaRPr lang="el-GR"/>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5C2E5016-5E8D-47D2-B259-556AA2FBA171}" type="slidenum">
              <a:rPr lang="el-GR" smtClean="0"/>
              <a:t>‹#›</a:t>
            </a:fld>
            <a:endParaRPr lang="el-GR"/>
          </a:p>
        </p:txBody>
      </p:sp>
    </p:spTree>
    <p:extLst>
      <p:ext uri="{BB962C8B-B14F-4D97-AF65-F5344CB8AC3E}">
        <p14:creationId xmlns:p14="http://schemas.microsoft.com/office/powerpoint/2010/main" val="32358526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l-GR"/>
              <a:t>Στυλ κύριου τίτλου</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a:t>Επεξεργασία στυλ υποδείγματος κειμένου</a:t>
            </a:r>
          </a:p>
        </p:txBody>
      </p:sp>
      <p:sp>
        <p:nvSpPr>
          <p:cNvPr id="5" name="Date Placeholder 4"/>
          <p:cNvSpPr>
            <a:spLocks noGrp="1"/>
          </p:cNvSpPr>
          <p:nvPr>
            <p:ph type="dt" sz="half" idx="10"/>
          </p:nvPr>
        </p:nvSpPr>
        <p:spPr/>
        <p:txBody>
          <a:bodyPr/>
          <a:lstStyle/>
          <a:p>
            <a:fld id="{75792A42-03DC-42E1-B960-5E007A2F136F}" type="datetime1">
              <a:rPr lang="el-GR" smtClean="0"/>
              <a:t>12/12/2017</a:t>
            </a:fld>
            <a:endParaRPr lang="el-GR"/>
          </a:p>
        </p:txBody>
      </p:sp>
      <p:sp>
        <p:nvSpPr>
          <p:cNvPr id="6" name="Footer Placeholder 5"/>
          <p:cNvSpPr>
            <a:spLocks noGrp="1"/>
          </p:cNvSpPr>
          <p:nvPr>
            <p:ph type="ftr" sz="quarter" idx="11"/>
          </p:nvPr>
        </p:nvSpPr>
        <p:spPr/>
        <p:txBody>
          <a:bodyPr/>
          <a:lstStyle/>
          <a:p>
            <a:endParaRPr lang="el-GR"/>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5C2E5016-5E8D-47D2-B259-556AA2FBA171}" type="slidenum">
              <a:rPr lang="el-GR" smtClean="0"/>
              <a:t>‹#›</a:t>
            </a:fld>
            <a:endParaRPr lang="el-GR"/>
          </a:p>
        </p:txBody>
      </p:sp>
    </p:spTree>
    <p:extLst>
      <p:ext uri="{BB962C8B-B14F-4D97-AF65-F5344CB8AC3E}">
        <p14:creationId xmlns:p14="http://schemas.microsoft.com/office/powerpoint/2010/main" val="14135821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l-GR"/>
              <a:t>Στυλ κύριου τίτλου</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l-GR"/>
              <a:t>Κάντε κλικ στο εικονίδιο για να προσθέσετε εικόνα</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a:t>Επεξεργασία στυλ υποδείγματος κειμένου</a:t>
            </a:r>
          </a:p>
        </p:txBody>
      </p:sp>
      <p:sp>
        <p:nvSpPr>
          <p:cNvPr id="5" name="Date Placeholder 4"/>
          <p:cNvSpPr>
            <a:spLocks noGrp="1"/>
          </p:cNvSpPr>
          <p:nvPr>
            <p:ph type="dt" sz="half" idx="10"/>
          </p:nvPr>
        </p:nvSpPr>
        <p:spPr/>
        <p:txBody>
          <a:bodyPr/>
          <a:lstStyle/>
          <a:p>
            <a:fld id="{B8544CDD-DCF3-4A61-B6C2-B5CDFA12124E}" type="datetime1">
              <a:rPr lang="el-GR" smtClean="0"/>
              <a:t>12/12/2017</a:t>
            </a:fld>
            <a:endParaRPr lang="el-GR"/>
          </a:p>
        </p:txBody>
      </p:sp>
      <p:sp>
        <p:nvSpPr>
          <p:cNvPr id="6" name="Footer Placeholder 5"/>
          <p:cNvSpPr>
            <a:spLocks noGrp="1"/>
          </p:cNvSpPr>
          <p:nvPr>
            <p:ph type="ftr" sz="quarter" idx="11"/>
          </p:nvPr>
        </p:nvSpPr>
        <p:spPr/>
        <p:txBody>
          <a:bodyPr/>
          <a:lstStyle/>
          <a:p>
            <a:endParaRPr lang="el-G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5C2E5016-5E8D-47D2-B259-556AA2FBA171}" type="slidenum">
              <a:rPr lang="el-GR" smtClean="0"/>
              <a:t>‹#›</a:t>
            </a:fld>
            <a:endParaRPr lang="el-GR"/>
          </a:p>
        </p:txBody>
      </p:sp>
    </p:spTree>
    <p:extLst>
      <p:ext uri="{BB962C8B-B14F-4D97-AF65-F5344CB8AC3E}">
        <p14:creationId xmlns:p14="http://schemas.microsoft.com/office/powerpoint/2010/main" val="41858941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l-GR"/>
              <a:t>Στυλ κύριου τίτλου</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1B8FFBE1-6768-40DF-8A3B-E175F4E380E0}" type="datetime1">
              <a:rPr lang="el-GR" smtClean="0"/>
              <a:t>12/12/2017</a:t>
            </a:fld>
            <a:endParaRPr lang="el-GR"/>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l-GR"/>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5C2E5016-5E8D-47D2-B259-556AA2FBA171}" type="slidenum">
              <a:rPr lang="el-GR" smtClean="0"/>
              <a:t>‹#›</a:t>
            </a:fld>
            <a:endParaRPr lang="el-GR"/>
          </a:p>
        </p:txBody>
      </p:sp>
    </p:spTree>
    <p:extLst>
      <p:ext uri="{BB962C8B-B14F-4D97-AF65-F5344CB8AC3E}">
        <p14:creationId xmlns:p14="http://schemas.microsoft.com/office/powerpoint/2010/main" val="307180212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hf hdr="0" ftr="0"/>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image" Target="../media/image7.GI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ctrTitle"/>
          </p:nvPr>
        </p:nvSpPr>
        <p:spPr>
          <a:xfrm>
            <a:off x="1883391" y="327546"/>
            <a:ext cx="9621221" cy="4449835"/>
          </a:xfrm>
        </p:spPr>
        <p:txBody>
          <a:bodyPr>
            <a:normAutofit fontScale="90000"/>
          </a:bodyPr>
          <a:lstStyle/>
          <a:p>
            <a:r>
              <a:rPr lang="el-GR" dirty="0"/>
              <a:t>Δυναμικός </a:t>
            </a:r>
            <a:r>
              <a:rPr lang="el-GR" dirty="0" smtClean="0"/>
              <a:t>Προγραμματισμός / μοντελοποίηση Γραμμικού Προγραμματισμού πρωτότυπου προβλήματος </a:t>
            </a:r>
            <a:r>
              <a:rPr lang="en-US" dirty="0" smtClean="0"/>
              <a:t>VRPPD</a:t>
            </a:r>
            <a:endParaRPr lang="el-GR" dirty="0"/>
          </a:p>
        </p:txBody>
      </p:sp>
      <p:sp>
        <p:nvSpPr>
          <p:cNvPr id="3" name="Υπότιτλος 2"/>
          <p:cNvSpPr>
            <a:spLocks noGrp="1"/>
          </p:cNvSpPr>
          <p:nvPr>
            <p:ph type="subTitle" idx="1"/>
          </p:nvPr>
        </p:nvSpPr>
        <p:spPr/>
        <p:txBody>
          <a:bodyPr/>
          <a:lstStyle/>
          <a:p>
            <a:fld id="{70FEB7A8-392E-41B6-8933-B902C212C514}" type="datetime4">
              <a:rPr lang="el-GR" smtClean="0"/>
              <a:t>12 Δεκεμβρίου 2017</a:t>
            </a:fld>
            <a:endParaRPr lang="el-GR" dirty="0"/>
          </a:p>
        </p:txBody>
      </p:sp>
    </p:spTree>
    <p:extLst>
      <p:ext uri="{BB962C8B-B14F-4D97-AF65-F5344CB8AC3E}">
        <p14:creationId xmlns:p14="http://schemas.microsoft.com/office/powerpoint/2010/main" val="252241886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dirty="0"/>
              <a:t>Το πρόβλημα της συντομότερης διαδρομής </a:t>
            </a:r>
            <a:r>
              <a:rPr lang="el-GR" dirty="0" smtClean="0"/>
              <a:t>(7)</a:t>
            </a:r>
            <a:endParaRPr lang="el-GR" dirty="0"/>
          </a:p>
        </p:txBody>
      </p:sp>
      <p:sp>
        <p:nvSpPr>
          <p:cNvPr id="3" name="Θέση περιεχομένου 2"/>
          <p:cNvSpPr>
            <a:spLocks noGrp="1"/>
          </p:cNvSpPr>
          <p:nvPr>
            <p:ph idx="1"/>
          </p:nvPr>
        </p:nvSpPr>
        <p:spPr>
          <a:xfrm>
            <a:off x="2466551" y="1905000"/>
            <a:ext cx="9736527" cy="4878355"/>
          </a:xfrm>
        </p:spPr>
        <p:txBody>
          <a:bodyPr>
            <a:normAutofit/>
          </a:bodyPr>
          <a:lstStyle/>
          <a:p>
            <a:r>
              <a:rPr lang="el-GR" sz="2400" dirty="0"/>
              <a:t>Τα </a:t>
            </a:r>
            <a:r>
              <a:rPr lang="el-GR" sz="2400" b="1" dirty="0"/>
              <a:t>στάδια</a:t>
            </a:r>
            <a:r>
              <a:rPr lang="el-GR" sz="2400" dirty="0"/>
              <a:t> της διαδικασίας επίλυσης του  δυναμικού προγραμματισμού σχηματίζονται με τη διάσπαση του αρχικού προβλήματος σε επιμέρους </a:t>
            </a:r>
            <a:r>
              <a:rPr lang="el-GR" sz="2400" dirty="0" err="1"/>
              <a:t>υποπροβλήματα</a:t>
            </a:r>
            <a:endParaRPr lang="el-GR" sz="2400" dirty="0"/>
          </a:p>
          <a:p>
            <a:r>
              <a:rPr lang="el-GR" sz="2400" dirty="0"/>
              <a:t>Κάθε </a:t>
            </a:r>
            <a:r>
              <a:rPr lang="el-GR" sz="2400" dirty="0" err="1"/>
              <a:t>υποπρόβλημα</a:t>
            </a:r>
            <a:r>
              <a:rPr lang="el-GR" sz="2400" dirty="0"/>
              <a:t> σχετίζεται με ένα στάδιο της διαδικασίας</a:t>
            </a:r>
          </a:p>
          <a:p>
            <a:r>
              <a:rPr lang="el-GR" sz="2400" dirty="0"/>
              <a:t>Για παράδειγμα, το πρόβλημα συντομότερης διαδρομής που μόλις επιλύσαμε, επιλύθηκε με χρήση δυναμικού προγραμματισμού τεσσάρων σταδίων</a:t>
            </a:r>
          </a:p>
          <a:p>
            <a:r>
              <a:rPr lang="el-GR" sz="2400" dirty="0"/>
              <a:t>Είχαμε τέσσερα στάδια, επειδή διασπάσαμε το αρχικό πρόβλημα σε τέσσερα </a:t>
            </a:r>
            <a:r>
              <a:rPr lang="el-GR" sz="2400" dirty="0" err="1"/>
              <a:t>υποπροβλήματα</a:t>
            </a:r>
            <a:r>
              <a:rPr lang="el-GR" sz="2400" dirty="0"/>
              <a:t>  </a:t>
            </a:r>
          </a:p>
        </p:txBody>
      </p:sp>
      <p:sp>
        <p:nvSpPr>
          <p:cNvPr id="4" name="Θέση ημερομηνίας 3"/>
          <p:cNvSpPr>
            <a:spLocks noGrp="1"/>
          </p:cNvSpPr>
          <p:nvPr>
            <p:ph type="dt" sz="half" idx="10"/>
          </p:nvPr>
        </p:nvSpPr>
        <p:spPr/>
        <p:txBody>
          <a:bodyPr/>
          <a:lstStyle/>
          <a:p>
            <a:fld id="{C946D108-B095-4D6C-A690-34D065DC214C}" type="datetime1">
              <a:rPr lang="el-GR" smtClean="0"/>
              <a:t>12/12/2017</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10</a:t>
            </a:fld>
            <a:endParaRPr lang="el-GR"/>
          </a:p>
        </p:txBody>
      </p:sp>
    </p:spTree>
    <p:extLst>
      <p:ext uri="{BB962C8B-B14F-4D97-AF65-F5344CB8AC3E}">
        <p14:creationId xmlns:p14="http://schemas.microsoft.com/office/powerpoint/2010/main" val="47409602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dirty="0"/>
              <a:t>Το πρόβλημα της συντομότερης διαδρομής </a:t>
            </a:r>
            <a:r>
              <a:rPr lang="el-GR" dirty="0" smtClean="0"/>
              <a:t>(8)</a:t>
            </a:r>
            <a:endParaRPr lang="el-GR" dirty="0"/>
          </a:p>
        </p:txBody>
      </p:sp>
      <p:sp>
        <p:nvSpPr>
          <p:cNvPr id="3" name="Θέση περιεχομένου 2"/>
          <p:cNvSpPr>
            <a:spLocks noGrp="1"/>
          </p:cNvSpPr>
          <p:nvPr>
            <p:ph idx="1"/>
          </p:nvPr>
        </p:nvSpPr>
        <p:spPr>
          <a:xfrm>
            <a:off x="2419896" y="1905000"/>
            <a:ext cx="9736527" cy="4878355"/>
          </a:xfrm>
        </p:spPr>
        <p:txBody>
          <a:bodyPr>
            <a:normAutofit fontScale="92500" lnSpcReduction="10000"/>
          </a:bodyPr>
          <a:lstStyle/>
          <a:p>
            <a:r>
              <a:rPr lang="el-GR" sz="2400" dirty="0"/>
              <a:t>Τα τέσσερα </a:t>
            </a:r>
            <a:r>
              <a:rPr lang="el-GR" sz="2400" dirty="0" err="1"/>
              <a:t>υποπροβλήματα</a:t>
            </a:r>
            <a:r>
              <a:rPr lang="el-GR" sz="2400" dirty="0"/>
              <a:t> ήταν τα εξής:</a:t>
            </a:r>
          </a:p>
          <a:p>
            <a:pPr marL="914400" lvl="1" indent="-457200">
              <a:buFont typeface="+mj-lt"/>
              <a:buAutoNum type="arabicPeriod"/>
            </a:pPr>
            <a:r>
              <a:rPr lang="el-GR" sz="2200" b="1" dirty="0"/>
              <a:t>Πρόβλημα σταδίου 1:</a:t>
            </a:r>
            <a:r>
              <a:rPr lang="el-GR" sz="2200" dirty="0"/>
              <a:t>  Ποια ακμή θα πρέπει να ακολουθήσουμε από τους κόμβους 8 και 9, έτσι ώστε να φτάσουμε στον κόμβο 10 μέσω της συντομότερης διαδρομής;</a:t>
            </a:r>
          </a:p>
          <a:p>
            <a:pPr marL="914400" lvl="1" indent="-457200">
              <a:buFont typeface="+mj-lt"/>
              <a:buAutoNum type="arabicPeriod"/>
            </a:pPr>
            <a:r>
              <a:rPr lang="el-GR" sz="2200" b="1" dirty="0"/>
              <a:t>Πρόβλημα σταδίου 2:</a:t>
            </a:r>
            <a:r>
              <a:rPr lang="el-GR" sz="2200" dirty="0"/>
              <a:t> Χρησιμοποιώντας τα αποτελέσματα του σταδίου 1, ποια ακμή θα πρέπει να ακολουθήσουμε από τους κόμβους 5, 6 και 7, έτσι ώστε να φτάσουμε στον κόμβο 10 μέσω της συντομότερης διαδρομής;  </a:t>
            </a:r>
          </a:p>
          <a:p>
            <a:pPr marL="914400" lvl="1" indent="-457200">
              <a:buFont typeface="+mj-lt"/>
              <a:buAutoNum type="arabicPeriod"/>
            </a:pPr>
            <a:r>
              <a:rPr lang="el-GR" sz="2200" b="1" dirty="0"/>
              <a:t>Πρόβλημα σταδίου 3:</a:t>
            </a:r>
            <a:r>
              <a:rPr lang="el-GR" sz="2200" dirty="0"/>
              <a:t> Χρησιμοποιώντας τα αποτελέσματα του σταδίου 2, ποια ακμή θα πρέπει να ακολουθήσουμε από τους κόμβους 2, 3 και 4, έτσι ώστε να φτάσουμε στον κόμβο 10 μέσω της συντομότερης διαδρομής;</a:t>
            </a:r>
          </a:p>
          <a:p>
            <a:pPr marL="914400" lvl="1" indent="-457200">
              <a:buFont typeface="+mj-lt"/>
              <a:buAutoNum type="arabicPeriod"/>
            </a:pPr>
            <a:r>
              <a:rPr lang="el-GR" sz="2200" b="1" dirty="0"/>
              <a:t>Πρόβλημα σταδίου 4:</a:t>
            </a:r>
            <a:r>
              <a:rPr lang="el-GR" sz="2200" dirty="0"/>
              <a:t> Χρησιμοποιώντας τα αποτελέσματα του σταδίου 3, ποια ακμή θα πρέπει να ακολουθήσουμε από τον κόμβο 1, έτσι ώστε να φτάσουμε στον κόμβο 10 μέσω της συντομότερης διαδρομής;</a:t>
            </a:r>
          </a:p>
        </p:txBody>
      </p:sp>
      <p:sp>
        <p:nvSpPr>
          <p:cNvPr id="4" name="Θέση ημερομηνίας 3"/>
          <p:cNvSpPr>
            <a:spLocks noGrp="1"/>
          </p:cNvSpPr>
          <p:nvPr>
            <p:ph type="dt" sz="half" idx="10"/>
          </p:nvPr>
        </p:nvSpPr>
        <p:spPr/>
        <p:txBody>
          <a:bodyPr/>
          <a:lstStyle/>
          <a:p>
            <a:fld id="{C946D108-B095-4D6C-A690-34D065DC214C}" type="datetime1">
              <a:rPr lang="el-GR" smtClean="0"/>
              <a:t>12/12/2017</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11</a:t>
            </a:fld>
            <a:endParaRPr lang="el-GR"/>
          </a:p>
        </p:txBody>
      </p:sp>
    </p:spTree>
    <p:extLst>
      <p:ext uri="{BB962C8B-B14F-4D97-AF65-F5344CB8AC3E}">
        <p14:creationId xmlns:p14="http://schemas.microsoft.com/office/powerpoint/2010/main" val="283621438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705970" y="259308"/>
            <a:ext cx="10167581" cy="696035"/>
          </a:xfrm>
        </p:spPr>
        <p:txBody>
          <a:bodyPr>
            <a:normAutofit fontScale="90000"/>
          </a:bodyPr>
          <a:lstStyle/>
          <a:p>
            <a:r>
              <a:rPr lang="el-GR" dirty="0" smtClean="0"/>
              <a:t>Σημειογραφία Δυναμικού Προγραμματισμού (1)</a:t>
            </a:r>
            <a:endParaRPr lang="el-GR" dirty="0"/>
          </a:p>
        </p:txBody>
      </p:sp>
      <p:sp>
        <p:nvSpPr>
          <p:cNvPr id="3" name="Θέση περιεχομένου 2"/>
          <p:cNvSpPr>
            <a:spLocks noGrp="1"/>
          </p:cNvSpPr>
          <p:nvPr>
            <p:ph idx="1"/>
          </p:nvPr>
        </p:nvSpPr>
        <p:spPr>
          <a:xfrm>
            <a:off x="1965278" y="996287"/>
            <a:ext cx="9539334" cy="4914935"/>
          </a:xfrm>
        </p:spPr>
        <p:txBody>
          <a:bodyPr/>
          <a:lstStyle/>
          <a:p>
            <a:r>
              <a:rPr lang="el-GR" dirty="0" smtClean="0"/>
              <a:t>Η κατανόηση της Σημειογραφίας του Δ.Π αποτελεί την δυσκολότερη πτυχή στην εκμάθησή του.</a:t>
            </a:r>
          </a:p>
          <a:p>
            <a:r>
              <a:rPr lang="el-GR" dirty="0" smtClean="0"/>
              <a:t>Η σημειογραφία που θα ακολουθήσουμε προτάθηκε από τον </a:t>
            </a:r>
            <a:r>
              <a:rPr lang="en-US" dirty="0" err="1" smtClean="0"/>
              <a:t>Nemhauser</a:t>
            </a:r>
            <a:r>
              <a:rPr lang="en-US" dirty="0" smtClean="0"/>
              <a:t>.</a:t>
            </a:r>
          </a:p>
          <a:p>
            <a:r>
              <a:rPr lang="el-GR" dirty="0" smtClean="0"/>
              <a:t>Παρατηρώντας προσεκτικά το τι συμβαίνει σε κάθε στάδιο του προηγούμενου παραδείγματος και λαμβάνοντας  προς μελέτη ενδεικτικά το στάδιο 2, έχουμε</a:t>
            </a:r>
            <a:r>
              <a:rPr lang="en-US" dirty="0" smtClean="0"/>
              <a:t>:</a:t>
            </a:r>
          </a:p>
          <a:p>
            <a:pPr marL="0" indent="0">
              <a:buNone/>
            </a:pPr>
            <a:endParaRPr lang="el-GR" dirty="0"/>
          </a:p>
        </p:txBody>
      </p:sp>
      <p:sp>
        <p:nvSpPr>
          <p:cNvPr id="4" name="Θέση ημερομηνίας 3"/>
          <p:cNvSpPr>
            <a:spLocks noGrp="1"/>
          </p:cNvSpPr>
          <p:nvPr>
            <p:ph type="dt" sz="half" idx="10"/>
          </p:nvPr>
        </p:nvSpPr>
        <p:spPr/>
        <p:txBody>
          <a:bodyPr/>
          <a:lstStyle/>
          <a:p>
            <a:fld id="{181335D1-AC0B-4B78-9D61-43C9CAD5AE22}" type="datetime1">
              <a:rPr lang="el-GR" smtClean="0"/>
              <a:t>12/12/2017</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12</a:t>
            </a:fld>
            <a:endParaRPr lang="el-GR"/>
          </a:p>
        </p:txBody>
      </p:sp>
      <mc:AlternateContent xmlns:mc="http://schemas.openxmlformats.org/markup-compatibility/2006" xmlns:a14="http://schemas.microsoft.com/office/drawing/2010/main">
        <mc:Choice Requires="a14">
          <p:graphicFrame>
            <p:nvGraphicFramePr>
              <p:cNvPr id="6" name="Πίνακας 5"/>
              <p:cNvGraphicFramePr>
                <a:graphicFrameLocks noGrp="1"/>
              </p:cNvGraphicFramePr>
              <p:nvPr>
                <p:extLst>
                  <p:ext uri="{D42A27DB-BD31-4B8C-83A1-F6EECF244321}">
                    <p14:modId xmlns:p14="http://schemas.microsoft.com/office/powerpoint/2010/main" val="3091055542"/>
                  </p:ext>
                </p:extLst>
              </p:nvPr>
            </p:nvGraphicFramePr>
            <p:xfrm>
              <a:off x="518615" y="2780475"/>
              <a:ext cx="11368585" cy="3908293"/>
            </p:xfrm>
            <a:graphic>
              <a:graphicData uri="http://schemas.openxmlformats.org/drawingml/2006/table">
                <a:tbl>
                  <a:tblPr firstRow="1" bandRow="1">
                    <a:tableStyleId>{5C22544A-7EE6-4342-B048-85BDC9FD1C3A}</a:tableStyleId>
                  </a:tblPr>
                  <a:tblGrid>
                    <a:gridCol w="11368585"/>
                  </a:tblGrid>
                  <a:tr h="2719573">
                    <a:tc>
                      <a:txBody>
                        <a:bodyPr/>
                        <a:lstStyle/>
                        <a:p>
                          <a:endParaRPr lang="el-GR" dirty="0"/>
                        </a:p>
                      </a:txBody>
                      <a:tcPr/>
                    </a:tc>
                  </a:tr>
                  <a:tr h="981188">
                    <a:tc>
                      <a:txBody>
                        <a:bodyPr/>
                        <a:lstStyle/>
                        <a:p>
                          <a:r>
                            <a:rPr lang="el-GR" dirty="0" smtClean="0"/>
                            <a:t>Με χρήση της σημειογραφίας έχουμε</a:t>
                          </a:r>
                          <a:r>
                            <a:rPr lang="en-US" dirty="0" smtClean="0"/>
                            <a:t>: </a:t>
                          </a:r>
                          <a14:m>
                            <m:oMath xmlns:m="http://schemas.openxmlformats.org/officeDocument/2006/math">
                              <m:sSub>
                                <m:sSubPr>
                                  <m:ctrlPr>
                                    <a:rPr lang="el-GR" i="1" smtClean="0">
                                      <a:latin typeface="Cambria Math"/>
                                    </a:rPr>
                                  </m:ctrlPr>
                                </m:sSubPr>
                                <m:e>
                                  <m:r>
                                    <a:rPr lang="en-US" b="0" i="1" smtClean="0">
                                      <a:latin typeface="Cambria Math"/>
                                    </a:rPr>
                                    <m:t>𝑥</m:t>
                                  </m:r>
                                </m:e>
                                <m:sub>
                                  <m:r>
                                    <a:rPr lang="en-US" b="0" i="1" smtClean="0">
                                      <a:latin typeface="Cambria Math"/>
                                    </a:rPr>
                                    <m:t>2</m:t>
                                  </m:r>
                                </m:sub>
                              </m:sSub>
                            </m:oMath>
                          </a14:m>
                          <a:r>
                            <a:rPr lang="en-US" dirty="0" smtClean="0"/>
                            <a:t> = </a:t>
                          </a:r>
                          <a:r>
                            <a:rPr lang="el-GR" dirty="0" smtClean="0"/>
                            <a:t>εισροή</a:t>
                          </a:r>
                          <a:r>
                            <a:rPr lang="el-GR" baseline="0" dirty="0" smtClean="0"/>
                            <a:t> για το στάδιο 2. Αντιπροσωπεύει την τοποθεσία του δικτύου στην αρχή του σταδίου 2.(κόμβος 5, 6 ή 7).</a:t>
                          </a:r>
                          <a:r>
                            <a:rPr lang="en-US" baseline="0" dirty="0" smtClean="0"/>
                            <a:t> </a:t>
                          </a:r>
                          <a14:m>
                            <m:oMath xmlns:m="http://schemas.openxmlformats.org/officeDocument/2006/math">
                              <m:sSub>
                                <m:sSubPr>
                                  <m:ctrlPr>
                                    <a:rPr lang="el-GR" i="1" smtClean="0">
                                      <a:latin typeface="Cambria Math"/>
                                    </a:rPr>
                                  </m:ctrlPr>
                                </m:sSubPr>
                                <m:e>
                                  <m:r>
                                    <a:rPr lang="en-US" b="0" i="1" smtClean="0">
                                      <a:latin typeface="Cambria Math"/>
                                    </a:rPr>
                                    <m:t>𝑑</m:t>
                                  </m:r>
                                </m:e>
                                <m:sub>
                                  <m:r>
                                    <a:rPr lang="en-US" b="0" i="1" smtClean="0">
                                      <a:latin typeface="Cambria Math"/>
                                    </a:rPr>
                                    <m:t>2</m:t>
                                  </m:r>
                                </m:sub>
                              </m:sSub>
                            </m:oMath>
                          </a14:m>
                          <a:r>
                            <a:rPr lang="en-US" dirty="0" smtClean="0"/>
                            <a:t> = </a:t>
                          </a:r>
                          <a:r>
                            <a:rPr lang="el-GR" dirty="0" smtClean="0"/>
                            <a:t>μεταβλητή απόφασης για το στάδιο 2 (η ακμή που επιλέχτηκε για μετακίνηση στο στάδιο 1). </a:t>
                          </a:r>
                          <a14:m>
                            <m:oMath xmlns:m="http://schemas.openxmlformats.org/officeDocument/2006/math">
                              <m:sSub>
                                <m:sSubPr>
                                  <m:ctrlPr>
                                    <a:rPr lang="el-GR" i="1" smtClean="0">
                                      <a:latin typeface="Cambria Math"/>
                                    </a:rPr>
                                  </m:ctrlPr>
                                </m:sSubPr>
                                <m:e>
                                  <m:r>
                                    <a:rPr lang="en-US" b="0" i="1" smtClean="0">
                                      <a:latin typeface="Cambria Math"/>
                                    </a:rPr>
                                    <m:t>𝑥</m:t>
                                  </m:r>
                                </m:e>
                                <m:sub>
                                  <m:r>
                                    <a:rPr lang="en-US" b="0" i="1" smtClean="0">
                                      <a:latin typeface="Cambria Math"/>
                                    </a:rPr>
                                    <m:t>1</m:t>
                                  </m:r>
                                </m:sub>
                              </m:sSub>
                            </m:oMath>
                          </a14:m>
                          <a:r>
                            <a:rPr lang="en-US" dirty="0" smtClean="0"/>
                            <a:t>= </a:t>
                          </a:r>
                          <a:r>
                            <a:rPr lang="el-GR" dirty="0" smtClean="0"/>
                            <a:t>εκροή</a:t>
                          </a:r>
                          <a:r>
                            <a:rPr lang="el-GR" baseline="0" dirty="0" smtClean="0"/>
                            <a:t> για το στάδιο 2. Αντιπροσωπεύει τον κόμβο 8 ή 9 στο τέλος του σταδίου 2.</a:t>
                          </a:r>
                          <a:endParaRPr lang="el-GR" dirty="0"/>
                        </a:p>
                      </a:txBody>
                      <a:tcPr/>
                    </a:tc>
                  </a:tr>
                </a:tbl>
              </a:graphicData>
            </a:graphic>
          </p:graphicFrame>
        </mc:Choice>
        <mc:Fallback xmlns="">
          <p:graphicFrame>
            <p:nvGraphicFramePr>
              <p:cNvPr id="6" name="Πίνακας 5"/>
              <p:cNvGraphicFramePr>
                <a:graphicFrameLocks noGrp="1"/>
              </p:cNvGraphicFramePr>
              <p:nvPr>
                <p:extLst>
                  <p:ext uri="{D42A27DB-BD31-4B8C-83A1-F6EECF244321}">
                    <p14:modId xmlns:p14="http://schemas.microsoft.com/office/powerpoint/2010/main" val="3091055542"/>
                  </p:ext>
                </p:extLst>
              </p:nvPr>
            </p:nvGraphicFramePr>
            <p:xfrm>
              <a:off x="518615" y="2780475"/>
              <a:ext cx="11368585" cy="3908293"/>
            </p:xfrm>
            <a:graphic>
              <a:graphicData uri="http://schemas.openxmlformats.org/drawingml/2006/table">
                <a:tbl>
                  <a:tblPr firstRow="1" bandRow="1">
                    <a:tableStyleId>{5C22544A-7EE6-4342-B048-85BDC9FD1C3A}</a:tableStyleId>
                  </a:tblPr>
                  <a:tblGrid>
                    <a:gridCol w="11368585"/>
                  </a:tblGrid>
                  <a:tr h="2719573">
                    <a:tc>
                      <a:txBody>
                        <a:bodyPr/>
                        <a:lstStyle/>
                        <a:p>
                          <a:endParaRPr lang="el-GR" dirty="0"/>
                        </a:p>
                      </a:txBody>
                      <a:tcPr/>
                    </a:tc>
                  </a:tr>
                  <a:tr h="1188720">
                    <a:tc>
                      <a:txBody>
                        <a:bodyPr/>
                        <a:lstStyle/>
                        <a:p>
                          <a:endParaRPr lang="el-GR"/>
                        </a:p>
                      </a:txBody>
                      <a:tcPr>
                        <a:blipFill rotWithShape="1">
                          <a:blip r:embed="rId2"/>
                          <a:stretch>
                            <a:fillRect t="-228718" b="-8205"/>
                          </a:stretch>
                        </a:blipFill>
                      </a:tcPr>
                    </a:tc>
                  </a:tr>
                </a:tbl>
              </a:graphicData>
            </a:graphic>
          </p:graphicFrame>
        </mc:Fallback>
      </mc:AlternateContent>
      <p:pic>
        <p:nvPicPr>
          <p:cNvPr id="7" name="Εικόνα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8615" y="2747251"/>
            <a:ext cx="11327641" cy="2739149"/>
          </a:xfrm>
          <a:prstGeom prst="rect">
            <a:avLst/>
          </a:prstGeom>
        </p:spPr>
      </p:pic>
    </p:spTree>
    <p:extLst>
      <p:ext uri="{BB962C8B-B14F-4D97-AF65-F5344CB8AC3E}">
        <p14:creationId xmlns:p14="http://schemas.microsoft.com/office/powerpoint/2010/main" val="8884237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692322" y="245660"/>
            <a:ext cx="10058399" cy="709683"/>
          </a:xfrm>
        </p:spPr>
        <p:txBody>
          <a:bodyPr>
            <a:normAutofit fontScale="90000"/>
          </a:bodyPr>
          <a:lstStyle/>
          <a:p>
            <a:r>
              <a:rPr lang="el-GR" dirty="0"/>
              <a:t>Σημειογραφία Δυναμικού Προγραμματισμού </a:t>
            </a:r>
            <a:r>
              <a:rPr lang="el-GR" dirty="0" smtClean="0"/>
              <a:t>(2)</a:t>
            </a:r>
            <a:endParaRPr lang="el-GR" dirty="0"/>
          </a:p>
        </p:txBody>
      </p:sp>
      <mc:AlternateContent xmlns:mc="http://schemas.openxmlformats.org/markup-compatibility/2006" xmlns:a14="http://schemas.microsoft.com/office/drawing/2010/main">
        <mc:Choice Requires="a14">
          <p:sp>
            <p:nvSpPr>
              <p:cNvPr id="3" name="Θέση περιεχομένου 2"/>
              <p:cNvSpPr>
                <a:spLocks noGrp="1"/>
              </p:cNvSpPr>
              <p:nvPr>
                <p:ph idx="1"/>
              </p:nvPr>
            </p:nvSpPr>
            <p:spPr>
              <a:xfrm>
                <a:off x="518615" y="1091819"/>
                <a:ext cx="11273050" cy="5554641"/>
              </a:xfrm>
            </p:spPr>
            <p:txBody>
              <a:bodyPr/>
              <a:lstStyle/>
              <a:p>
                <a:r>
                  <a:rPr lang="el-GR" dirty="0" smtClean="0"/>
                  <a:t>Έτσι, με βάση την σημειογραφία έχουμε την ακόλουθη απεικόνιση του σταδίου 2</a:t>
                </a:r>
                <a:r>
                  <a:rPr lang="en-US" dirty="0" smtClean="0"/>
                  <a:t>:</a:t>
                </a:r>
                <a:endParaRPr lang="el-GR" dirty="0" smtClean="0"/>
              </a:p>
              <a:p>
                <a:endParaRPr lang="el-GR" dirty="0"/>
              </a:p>
              <a:p>
                <a:endParaRPr lang="el-GR" dirty="0" smtClean="0"/>
              </a:p>
              <a:p>
                <a:endParaRPr lang="el-GR" dirty="0"/>
              </a:p>
              <a:p>
                <a:endParaRPr lang="el-GR" dirty="0" smtClean="0"/>
              </a:p>
              <a:p>
                <a:endParaRPr lang="el-GR" dirty="0"/>
              </a:p>
              <a:p>
                <a:endParaRPr lang="el-GR" dirty="0" smtClean="0"/>
              </a:p>
              <a:p>
                <a:endParaRPr lang="el-GR" dirty="0"/>
              </a:p>
              <a:p>
                <a:endParaRPr lang="el-GR" dirty="0" smtClean="0"/>
              </a:p>
              <a:p>
                <a:endParaRPr lang="el-GR" dirty="0"/>
              </a:p>
              <a:p>
                <a:r>
                  <a:rPr lang="el-GR" dirty="0" smtClean="0"/>
                  <a:t>Υπενθυμίζουμε ότι, επειδή η επεξεργασία των σταδίων γίνεται με αντίστροφη σειρά, επιλέγοντας πρώτα ως στάδιο 1 το τελευταίο (αυτό δηλαδή που αντιστοιχεί στον τελευταίο κόμβο 10), όταν επεξεργαζόμαστε το στάδιο 2, δεν γνωρίζουμε ακόμη την τιμή της </a:t>
                </a:r>
                <a14:m>
                  <m:oMath xmlns:m="http://schemas.openxmlformats.org/officeDocument/2006/math">
                    <m:sSub>
                      <m:sSubPr>
                        <m:ctrlPr>
                          <a:rPr lang="el-GR" i="1" smtClean="0">
                            <a:latin typeface="Cambria Math"/>
                          </a:rPr>
                        </m:ctrlPr>
                      </m:sSubPr>
                      <m:e>
                        <m:r>
                          <a:rPr lang="en-US" b="0" i="1" smtClean="0">
                            <a:latin typeface="Cambria Math"/>
                          </a:rPr>
                          <m:t>𝑥</m:t>
                        </m:r>
                      </m:e>
                      <m:sub>
                        <m:r>
                          <a:rPr lang="en-US" b="0" i="1" smtClean="0">
                            <a:latin typeface="Cambria Math"/>
                          </a:rPr>
                          <m:t>2</m:t>
                        </m:r>
                      </m:sub>
                    </m:sSub>
                  </m:oMath>
                </a14:m>
                <a:r>
                  <a:rPr lang="en-US" dirty="0" smtClean="0"/>
                  <a:t>. </a:t>
                </a:r>
                <a:r>
                  <a:rPr lang="el-GR" dirty="0" smtClean="0"/>
                  <a:t>Η τιμή της θα προκύψει ως βέλτιστη από το στάδιο 3.</a:t>
                </a:r>
              </a:p>
              <a:p>
                <a:pPr marL="0" indent="0">
                  <a:buNone/>
                </a:pPr>
                <a:endParaRPr lang="en-US" dirty="0" smtClean="0"/>
              </a:p>
              <a:p>
                <a:endParaRPr lang="el-GR" dirty="0"/>
              </a:p>
            </p:txBody>
          </p:sp>
        </mc:Choice>
        <mc:Fallback xmlns="">
          <p:sp>
            <p:nvSpPr>
              <p:cNvPr id="3" name="Θέση περιεχομένου 2"/>
              <p:cNvSpPr>
                <a:spLocks noGrp="1" noRot="1" noChangeAspect="1" noMove="1" noResize="1" noEditPoints="1" noAdjustHandles="1" noChangeArrowheads="1" noChangeShapeType="1" noTextEdit="1"/>
              </p:cNvSpPr>
              <p:nvPr>
                <p:ph idx="1"/>
              </p:nvPr>
            </p:nvSpPr>
            <p:spPr>
              <a:xfrm>
                <a:off x="518615" y="1091819"/>
                <a:ext cx="11273050" cy="5554641"/>
              </a:xfrm>
              <a:blipFill rotWithShape="1">
                <a:blip r:embed="rId2"/>
                <a:stretch>
                  <a:fillRect l="-324" t="-549"/>
                </a:stretch>
              </a:blipFill>
            </p:spPr>
            <p:txBody>
              <a:bodyPr/>
              <a:lstStyle/>
              <a:p>
                <a:r>
                  <a:rPr lang="el-GR">
                    <a:noFill/>
                  </a:rPr>
                  <a:t> </a:t>
                </a:r>
              </a:p>
            </p:txBody>
          </p:sp>
        </mc:Fallback>
      </mc:AlternateContent>
      <p:sp>
        <p:nvSpPr>
          <p:cNvPr id="4" name="Θέση ημερομηνίας 3"/>
          <p:cNvSpPr>
            <a:spLocks noGrp="1"/>
          </p:cNvSpPr>
          <p:nvPr>
            <p:ph type="dt" sz="half" idx="10"/>
          </p:nvPr>
        </p:nvSpPr>
        <p:spPr/>
        <p:txBody>
          <a:bodyPr/>
          <a:lstStyle/>
          <a:p>
            <a:fld id="{181335D1-AC0B-4B78-9D61-43C9CAD5AE22}" type="datetime1">
              <a:rPr lang="el-GR" smtClean="0"/>
              <a:t>12/12/2017</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13</a:t>
            </a:fld>
            <a:endParaRPr lang="el-GR"/>
          </a:p>
        </p:txBody>
      </p:sp>
      <p:graphicFrame>
        <p:nvGraphicFramePr>
          <p:cNvPr id="6" name="Πίνακας 5"/>
          <p:cNvGraphicFramePr>
            <a:graphicFrameLocks noGrp="1"/>
          </p:cNvGraphicFramePr>
          <p:nvPr>
            <p:extLst>
              <p:ext uri="{D42A27DB-BD31-4B8C-83A1-F6EECF244321}">
                <p14:modId xmlns:p14="http://schemas.microsoft.com/office/powerpoint/2010/main" val="2575076950"/>
              </p:ext>
            </p:extLst>
          </p:nvPr>
        </p:nvGraphicFramePr>
        <p:xfrm>
          <a:off x="749109" y="1511236"/>
          <a:ext cx="10865135" cy="3415606"/>
        </p:xfrm>
        <a:graphic>
          <a:graphicData uri="http://schemas.openxmlformats.org/drawingml/2006/table">
            <a:tbl>
              <a:tblPr firstRow="1" bandRow="1">
                <a:tableStyleId>{5C22544A-7EE6-4342-B048-85BDC9FD1C3A}</a:tableStyleId>
              </a:tblPr>
              <a:tblGrid>
                <a:gridCol w="10865135"/>
              </a:tblGrid>
              <a:tr h="3415606">
                <a:tc>
                  <a:txBody>
                    <a:bodyPr/>
                    <a:lstStyle/>
                    <a:p>
                      <a:endParaRPr lang="el-GR" dirty="0"/>
                    </a:p>
                  </a:txBody>
                  <a:tcPr/>
                </a:tc>
              </a:tr>
            </a:tbl>
          </a:graphicData>
        </a:graphic>
      </p:graphicFrame>
      <p:pic>
        <p:nvPicPr>
          <p:cNvPr id="7" name="Εικόνα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3331" y="1528548"/>
            <a:ext cx="10890914" cy="3411941"/>
          </a:xfrm>
          <a:prstGeom prst="rect">
            <a:avLst/>
          </a:prstGeom>
        </p:spPr>
      </p:pic>
    </p:spTree>
    <p:extLst>
      <p:ext uri="{BB962C8B-B14F-4D97-AF65-F5344CB8AC3E}">
        <p14:creationId xmlns:p14="http://schemas.microsoft.com/office/powerpoint/2010/main" val="273107719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624085" y="218364"/>
            <a:ext cx="10194876" cy="805218"/>
          </a:xfrm>
        </p:spPr>
        <p:txBody>
          <a:bodyPr>
            <a:normAutofit fontScale="90000"/>
          </a:bodyPr>
          <a:lstStyle/>
          <a:p>
            <a:r>
              <a:rPr lang="el-GR" dirty="0"/>
              <a:t>Σημειογραφία Δυναμικού Προγραμματισμού </a:t>
            </a:r>
            <a:r>
              <a:rPr lang="el-GR" dirty="0" smtClean="0"/>
              <a:t>(</a:t>
            </a:r>
            <a:r>
              <a:rPr lang="en-US" dirty="0" smtClean="0"/>
              <a:t>3</a:t>
            </a:r>
            <a:r>
              <a:rPr lang="el-GR" dirty="0" smtClean="0"/>
              <a:t>)</a:t>
            </a:r>
            <a:endParaRPr lang="el-GR" dirty="0"/>
          </a:p>
        </p:txBody>
      </p:sp>
      <p:sp>
        <p:nvSpPr>
          <p:cNvPr id="3" name="Θέση περιεχομένου 2"/>
          <p:cNvSpPr>
            <a:spLocks noGrp="1"/>
          </p:cNvSpPr>
          <p:nvPr>
            <p:ph idx="1"/>
          </p:nvPr>
        </p:nvSpPr>
        <p:spPr>
          <a:xfrm>
            <a:off x="1665027" y="764275"/>
            <a:ext cx="9839585" cy="5146947"/>
          </a:xfrm>
        </p:spPr>
        <p:txBody>
          <a:bodyPr/>
          <a:lstStyle/>
          <a:p>
            <a:r>
              <a:rPr lang="el-GR" dirty="0" smtClean="0"/>
              <a:t>Για το πρόβλημα 4 σταδίων της ελάχιστης διαδρομής, χρησιμοποιώντας την εν λόγω σημειογραφία, έχουμε την ακόλουθη αναπαράσταση</a:t>
            </a:r>
            <a:r>
              <a:rPr lang="en-US" dirty="0" smtClean="0"/>
              <a:t>:</a:t>
            </a:r>
            <a:endParaRPr lang="el-GR" dirty="0" smtClean="0"/>
          </a:p>
          <a:p>
            <a:pPr marL="0" indent="0">
              <a:buNone/>
            </a:pPr>
            <a:endParaRPr lang="el-GR" dirty="0"/>
          </a:p>
        </p:txBody>
      </p:sp>
      <p:sp>
        <p:nvSpPr>
          <p:cNvPr id="4" name="Θέση ημερομηνίας 3"/>
          <p:cNvSpPr>
            <a:spLocks noGrp="1"/>
          </p:cNvSpPr>
          <p:nvPr>
            <p:ph type="dt" sz="half" idx="10"/>
          </p:nvPr>
        </p:nvSpPr>
        <p:spPr/>
        <p:txBody>
          <a:bodyPr/>
          <a:lstStyle/>
          <a:p>
            <a:fld id="{181335D1-AC0B-4B78-9D61-43C9CAD5AE22}" type="datetime1">
              <a:rPr lang="el-GR" smtClean="0"/>
              <a:t>12/12/2017</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14</a:t>
            </a:fld>
            <a:endParaRPr lang="el-GR"/>
          </a:p>
        </p:txBody>
      </p:sp>
      <p:graphicFrame>
        <p:nvGraphicFramePr>
          <p:cNvPr id="6" name="Πίνακας 5"/>
          <p:cNvGraphicFramePr>
            <a:graphicFrameLocks noGrp="1"/>
          </p:cNvGraphicFramePr>
          <p:nvPr>
            <p:extLst>
              <p:ext uri="{D42A27DB-BD31-4B8C-83A1-F6EECF244321}">
                <p14:modId xmlns:p14="http://schemas.microsoft.com/office/powerpoint/2010/main" val="2588306897"/>
              </p:ext>
            </p:extLst>
          </p:nvPr>
        </p:nvGraphicFramePr>
        <p:xfrm>
          <a:off x="953826" y="1429348"/>
          <a:ext cx="10578531" cy="5066985"/>
        </p:xfrm>
        <a:graphic>
          <a:graphicData uri="http://schemas.openxmlformats.org/drawingml/2006/table">
            <a:tbl>
              <a:tblPr firstRow="1" bandRow="1">
                <a:tableStyleId>{5C22544A-7EE6-4342-B048-85BDC9FD1C3A}</a:tableStyleId>
              </a:tblPr>
              <a:tblGrid>
                <a:gridCol w="10578531"/>
              </a:tblGrid>
              <a:tr h="5066985">
                <a:tc>
                  <a:txBody>
                    <a:bodyPr/>
                    <a:lstStyle/>
                    <a:p>
                      <a:endParaRPr lang="el-GR" dirty="0"/>
                    </a:p>
                  </a:txBody>
                  <a:tcPr/>
                </a:tc>
              </a:tr>
            </a:tbl>
          </a:graphicData>
        </a:graphic>
      </p:graphicFrame>
      <p:pic>
        <p:nvPicPr>
          <p:cNvPr id="8" name="Εικόνα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41696" y="1405720"/>
            <a:ext cx="10631605" cy="5104262"/>
          </a:xfrm>
          <a:prstGeom prst="rect">
            <a:avLst/>
          </a:prstGeom>
        </p:spPr>
      </p:pic>
    </p:spTree>
    <p:extLst>
      <p:ext uri="{BB962C8B-B14F-4D97-AF65-F5344CB8AC3E}">
        <p14:creationId xmlns:p14="http://schemas.microsoft.com/office/powerpoint/2010/main" val="10452808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637731" y="245660"/>
            <a:ext cx="10153935" cy="586853"/>
          </a:xfrm>
        </p:spPr>
        <p:txBody>
          <a:bodyPr>
            <a:normAutofit fontScale="90000"/>
          </a:bodyPr>
          <a:lstStyle/>
          <a:p>
            <a:r>
              <a:rPr lang="el-GR" dirty="0"/>
              <a:t>Σημειογραφία Δυναμικού Προγραμματισμού </a:t>
            </a:r>
            <a:r>
              <a:rPr lang="el-GR" dirty="0" smtClean="0"/>
              <a:t>(</a:t>
            </a:r>
            <a:r>
              <a:rPr lang="en-US" dirty="0" smtClean="0"/>
              <a:t>4</a:t>
            </a:r>
            <a:r>
              <a:rPr lang="el-GR" dirty="0" smtClean="0"/>
              <a:t>)</a:t>
            </a:r>
            <a:endParaRPr lang="el-GR" dirty="0"/>
          </a:p>
        </p:txBody>
      </p:sp>
      <p:sp>
        <p:nvSpPr>
          <p:cNvPr id="3" name="Θέση περιεχομένου 2"/>
          <p:cNvSpPr>
            <a:spLocks noGrp="1"/>
          </p:cNvSpPr>
          <p:nvPr>
            <p:ph idx="1"/>
          </p:nvPr>
        </p:nvSpPr>
        <p:spPr>
          <a:xfrm>
            <a:off x="1405719" y="859809"/>
            <a:ext cx="10440538" cy="5745707"/>
          </a:xfrm>
        </p:spPr>
        <p:txBody>
          <a:bodyPr/>
          <a:lstStyle/>
          <a:p>
            <a:r>
              <a:rPr lang="el-GR" dirty="0" smtClean="0"/>
              <a:t>Γενικά, για ένα πρόβλημα με Ν στάδια, έχουμε την ακόλουθη αναπαράσταση</a:t>
            </a:r>
            <a:r>
              <a:rPr lang="en-US" dirty="0" smtClean="0"/>
              <a:t>:</a:t>
            </a:r>
          </a:p>
          <a:p>
            <a:pPr marL="0" indent="0">
              <a:buNone/>
            </a:pPr>
            <a:endParaRPr lang="el-GR" dirty="0"/>
          </a:p>
        </p:txBody>
      </p:sp>
      <p:sp>
        <p:nvSpPr>
          <p:cNvPr id="4" name="Θέση ημερομηνίας 3"/>
          <p:cNvSpPr>
            <a:spLocks noGrp="1"/>
          </p:cNvSpPr>
          <p:nvPr>
            <p:ph type="dt" sz="half" idx="10"/>
          </p:nvPr>
        </p:nvSpPr>
        <p:spPr/>
        <p:txBody>
          <a:bodyPr/>
          <a:lstStyle/>
          <a:p>
            <a:fld id="{181335D1-AC0B-4B78-9D61-43C9CAD5AE22}" type="datetime1">
              <a:rPr lang="el-GR" smtClean="0"/>
              <a:t>12/12/2017</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15</a:t>
            </a:fld>
            <a:endParaRPr lang="el-GR"/>
          </a:p>
        </p:txBody>
      </p:sp>
      <p:graphicFrame>
        <p:nvGraphicFramePr>
          <p:cNvPr id="6" name="Πίνακας 5"/>
          <p:cNvGraphicFramePr>
            <a:graphicFrameLocks noGrp="1"/>
          </p:cNvGraphicFramePr>
          <p:nvPr>
            <p:extLst>
              <p:ext uri="{D42A27DB-BD31-4B8C-83A1-F6EECF244321}">
                <p14:modId xmlns:p14="http://schemas.microsoft.com/office/powerpoint/2010/main" val="953823968"/>
              </p:ext>
            </p:extLst>
          </p:nvPr>
        </p:nvGraphicFramePr>
        <p:xfrm>
          <a:off x="585336" y="1374757"/>
          <a:ext cx="11274567" cy="4370950"/>
        </p:xfrm>
        <a:graphic>
          <a:graphicData uri="http://schemas.openxmlformats.org/drawingml/2006/table">
            <a:tbl>
              <a:tblPr firstRow="1" bandRow="1">
                <a:tableStyleId>{5C22544A-7EE6-4342-B048-85BDC9FD1C3A}</a:tableStyleId>
              </a:tblPr>
              <a:tblGrid>
                <a:gridCol w="11274567"/>
              </a:tblGrid>
              <a:tr h="4370950">
                <a:tc>
                  <a:txBody>
                    <a:bodyPr/>
                    <a:lstStyle/>
                    <a:p>
                      <a:endParaRPr lang="el-GR" dirty="0"/>
                    </a:p>
                  </a:txBody>
                  <a:tcPr/>
                </a:tc>
              </a:tr>
            </a:tbl>
          </a:graphicData>
        </a:graphic>
      </p:graphicFrame>
      <p:pic>
        <p:nvPicPr>
          <p:cNvPr id="7" name="Εικόνα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9558" y="1378424"/>
            <a:ext cx="11300346" cy="4353636"/>
          </a:xfrm>
          <a:prstGeom prst="rect">
            <a:avLst/>
          </a:prstGeom>
        </p:spPr>
      </p:pic>
    </p:spTree>
    <p:extLst>
      <p:ext uri="{BB962C8B-B14F-4D97-AF65-F5344CB8AC3E}">
        <p14:creationId xmlns:p14="http://schemas.microsoft.com/office/powerpoint/2010/main" val="352995794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678675" y="313900"/>
            <a:ext cx="10235821" cy="791570"/>
          </a:xfrm>
        </p:spPr>
        <p:txBody>
          <a:bodyPr>
            <a:normAutofit fontScale="90000"/>
          </a:bodyPr>
          <a:lstStyle/>
          <a:p>
            <a:r>
              <a:rPr lang="el-GR" dirty="0"/>
              <a:t>Σημειογραφία Δυναμικού Προγραμματισμού </a:t>
            </a:r>
            <a:r>
              <a:rPr lang="el-GR" dirty="0" smtClean="0"/>
              <a:t>(</a:t>
            </a:r>
            <a:r>
              <a:rPr lang="en-US" dirty="0" smtClean="0"/>
              <a:t>5</a:t>
            </a:r>
            <a:r>
              <a:rPr lang="el-GR" dirty="0" smtClean="0"/>
              <a:t>)</a:t>
            </a:r>
            <a:endParaRPr lang="el-GR" dirty="0"/>
          </a:p>
        </p:txBody>
      </p:sp>
      <mc:AlternateContent xmlns:mc="http://schemas.openxmlformats.org/markup-compatibility/2006" xmlns:a14="http://schemas.microsoft.com/office/drawing/2010/main">
        <mc:Choice Requires="a14">
          <p:sp>
            <p:nvSpPr>
              <p:cNvPr id="3" name="Θέση περιεχομένου 2"/>
              <p:cNvSpPr>
                <a:spLocks noGrp="1"/>
              </p:cNvSpPr>
              <p:nvPr>
                <p:ph idx="1"/>
              </p:nvPr>
            </p:nvSpPr>
            <p:spPr>
              <a:xfrm>
                <a:off x="1651379" y="955343"/>
                <a:ext cx="9853233" cy="4955879"/>
              </a:xfrm>
            </p:spPr>
            <p:txBody>
              <a:bodyPr/>
              <a:lstStyle/>
              <a:p>
                <a:r>
                  <a:rPr lang="el-GR" dirty="0" smtClean="0"/>
                  <a:t>Οι μεταβλητές </a:t>
                </a:r>
                <a:r>
                  <a:rPr lang="en-US" dirty="0" smtClean="0"/>
                  <a:t>x1, x2, x3, x4 </a:t>
                </a:r>
                <a:r>
                  <a:rPr lang="el-GR" dirty="0" smtClean="0"/>
                  <a:t>ονομάζονται μεταβλητές κατάστασης, αφού εντέλει καθορίζουν την κατάσταση του προβλήματος και συνδέουν τα διάφορα στάδια του προβλήματος.</a:t>
                </a:r>
              </a:p>
              <a:p>
                <a:r>
                  <a:rPr lang="el-GR" dirty="0" smtClean="0"/>
                  <a:t>Σε οποιοδήποτε στάδιο, γνωρίζοντας την τιμή της μεταβλητής κατάστασης (εισροή) μπορούμε να λάβουμε την κατάλληλη βέλτιστη απόφαση </a:t>
                </a:r>
                <a:r>
                  <a:rPr lang="en-US" dirty="0" smtClean="0"/>
                  <a:t>d.</a:t>
                </a:r>
                <a:endParaRPr lang="el-GR" dirty="0" smtClean="0"/>
              </a:p>
              <a:p>
                <a:r>
                  <a:rPr lang="el-GR" dirty="0" smtClean="0"/>
                  <a:t>Θεωρώντας τα διαδοχικά στάδια  3 και 2, παρατηρούμε ότι η τιμή της μεταβλητής χ1 είναι μια συνάρτηση της χ2 και της απόφασης </a:t>
                </a:r>
                <a:r>
                  <a:rPr lang="en-US" dirty="0" smtClean="0"/>
                  <a:t>d2.</a:t>
                </a:r>
                <a:r>
                  <a:rPr lang="el-GR" dirty="0" smtClean="0"/>
                  <a:t> Δηλαδή είναι</a:t>
                </a:r>
                <a:r>
                  <a:rPr lang="en-US" dirty="0" smtClean="0"/>
                  <a:t>:</a:t>
                </a:r>
              </a:p>
              <a:p>
                <a:pPr marL="0" indent="0">
                  <a:buNone/>
                </a:pPr>
                <a:r>
                  <a:rPr lang="en-US" dirty="0"/>
                  <a:t>	</a:t>
                </a:r>
                <a:r>
                  <a:rPr lang="en-US" dirty="0" smtClean="0"/>
                  <a:t>					</a:t>
                </a:r>
                <a14:m>
                  <m:oMath xmlns:m="http://schemas.openxmlformats.org/officeDocument/2006/math">
                    <m:sSub>
                      <m:sSubPr>
                        <m:ctrlPr>
                          <a:rPr lang="en-US" i="1" smtClean="0">
                            <a:latin typeface="Cambria Math"/>
                          </a:rPr>
                        </m:ctrlPr>
                      </m:sSubPr>
                      <m:e>
                        <m:r>
                          <a:rPr lang="en-US" b="0" i="1" smtClean="0">
                            <a:latin typeface="Cambria Math"/>
                          </a:rPr>
                          <m:t>𝑥</m:t>
                        </m:r>
                      </m:e>
                      <m:sub>
                        <m:r>
                          <a:rPr lang="en-US" b="0" i="1" smtClean="0">
                            <a:latin typeface="Cambria Math"/>
                          </a:rPr>
                          <m:t>1</m:t>
                        </m:r>
                      </m:sub>
                    </m:sSub>
                    <m:r>
                      <a:rPr lang="en-US" b="0" i="1" smtClean="0">
                        <a:latin typeface="Cambria Math"/>
                      </a:rPr>
                      <m:t>= </m:t>
                    </m:r>
                    <m:sSub>
                      <m:sSubPr>
                        <m:ctrlPr>
                          <a:rPr lang="en-US" b="0" i="1" smtClean="0">
                            <a:latin typeface="Cambria Math"/>
                          </a:rPr>
                        </m:ctrlPr>
                      </m:sSubPr>
                      <m:e>
                        <m:r>
                          <a:rPr lang="en-US" b="0" i="1" smtClean="0">
                            <a:latin typeface="Cambria Math"/>
                          </a:rPr>
                          <m:t>𝑡</m:t>
                        </m:r>
                      </m:e>
                      <m:sub>
                        <m:r>
                          <a:rPr lang="en-US" b="0" i="1" smtClean="0">
                            <a:latin typeface="Cambria Math"/>
                          </a:rPr>
                          <m:t>2</m:t>
                        </m:r>
                      </m:sub>
                    </m:sSub>
                    <m:d>
                      <m:dPr>
                        <m:ctrlPr>
                          <a:rPr lang="en-US" b="0" i="1" smtClean="0">
                            <a:latin typeface="Cambria Math"/>
                          </a:rPr>
                        </m:ctrlPr>
                      </m:dPr>
                      <m:e>
                        <m:sSub>
                          <m:sSubPr>
                            <m:ctrlPr>
                              <a:rPr lang="en-US" b="0" i="1" smtClean="0">
                                <a:latin typeface="Cambria Math"/>
                              </a:rPr>
                            </m:ctrlPr>
                          </m:sSubPr>
                          <m:e>
                            <m:r>
                              <a:rPr lang="en-US" b="0" i="1" smtClean="0">
                                <a:latin typeface="Cambria Math"/>
                              </a:rPr>
                              <m:t>𝑥</m:t>
                            </m:r>
                          </m:e>
                          <m:sub>
                            <m:r>
                              <a:rPr lang="en-US" b="0" i="1" smtClean="0">
                                <a:latin typeface="Cambria Math"/>
                              </a:rPr>
                              <m:t>2</m:t>
                            </m:r>
                          </m:sub>
                        </m:sSub>
                        <m:r>
                          <a:rPr lang="en-US" b="0" i="1" smtClean="0">
                            <a:latin typeface="Cambria Math"/>
                          </a:rPr>
                          <m:t>, </m:t>
                        </m:r>
                        <m:sSub>
                          <m:sSubPr>
                            <m:ctrlPr>
                              <a:rPr lang="en-US" b="0" i="1" smtClean="0">
                                <a:latin typeface="Cambria Math"/>
                              </a:rPr>
                            </m:ctrlPr>
                          </m:sSubPr>
                          <m:e>
                            <m:r>
                              <a:rPr lang="en-US" b="0" i="1" smtClean="0">
                                <a:latin typeface="Cambria Math"/>
                              </a:rPr>
                              <m:t>𝑑</m:t>
                            </m:r>
                          </m:e>
                          <m:sub>
                            <m:r>
                              <a:rPr lang="en-US" b="0" i="1" smtClean="0">
                                <a:latin typeface="Cambria Math"/>
                              </a:rPr>
                              <m:t>2</m:t>
                            </m:r>
                          </m:sub>
                        </m:sSub>
                      </m:e>
                    </m:d>
                  </m:oMath>
                </a14:m>
                <a:endParaRPr lang="en-US" b="0" dirty="0" smtClean="0"/>
              </a:p>
              <a:p>
                <a:pPr marL="0" indent="0">
                  <a:buNone/>
                </a:pPr>
                <a:r>
                  <a:rPr lang="el-GR" dirty="0"/>
                  <a:t>	</a:t>
                </a:r>
                <a:r>
                  <a:rPr lang="el-GR" dirty="0" smtClean="0"/>
                  <a:t>όπου </a:t>
                </a:r>
                <a:r>
                  <a:rPr lang="en-US" dirty="0" smtClean="0"/>
                  <a:t>t2 </a:t>
                </a:r>
                <a:r>
                  <a:rPr lang="el-GR" dirty="0" smtClean="0"/>
                  <a:t>είναι η συνάρτηση που προσδιορίζει την εκροή του σταδίου 2. (την χ1)</a:t>
                </a:r>
              </a:p>
              <a:p>
                <a:pPr marL="0" indent="0">
                  <a:buNone/>
                </a:pPr>
                <a:r>
                  <a:rPr lang="el-GR" dirty="0" smtClean="0"/>
                  <a:t>Επειδή η συνάρτηση </a:t>
                </a:r>
                <a:r>
                  <a:rPr lang="en-US" dirty="0" smtClean="0"/>
                  <a:t>t2 </a:t>
                </a:r>
                <a:r>
                  <a:rPr lang="el-GR" dirty="0" smtClean="0"/>
                  <a:t>είναι αυτή που μετατρέπει την εισροή ενός σταδίου σε εκροή , αναφέρεται ως </a:t>
                </a:r>
                <a:r>
                  <a:rPr lang="el-GR" b="1" dirty="0" smtClean="0">
                    <a:solidFill>
                      <a:srgbClr val="FF0000"/>
                    </a:solidFill>
                  </a:rPr>
                  <a:t>συνάρτηση μετατροπής σταδίου</a:t>
                </a:r>
                <a:r>
                  <a:rPr lang="el-GR" dirty="0" smtClean="0"/>
                  <a:t>.</a:t>
                </a:r>
              </a:p>
              <a:p>
                <a:pPr marL="0" indent="0">
                  <a:buNone/>
                </a:pPr>
                <a:r>
                  <a:rPr lang="el-GR" dirty="0" smtClean="0"/>
                  <a:t>Γενικά ισχύει ότι</a:t>
                </a:r>
                <a:r>
                  <a:rPr lang="en-US" dirty="0"/>
                  <a:t> </a:t>
                </a:r>
                <a:r>
                  <a:rPr lang="en-US" dirty="0" smtClean="0"/>
                  <a:t>: </a:t>
                </a:r>
                <a14:m>
                  <m:oMath xmlns:m="http://schemas.openxmlformats.org/officeDocument/2006/math">
                    <m:sSub>
                      <m:sSubPr>
                        <m:ctrlPr>
                          <a:rPr lang="en-US" i="1">
                            <a:latin typeface="Cambria Math"/>
                          </a:rPr>
                        </m:ctrlPr>
                      </m:sSubPr>
                      <m:e>
                        <m:r>
                          <a:rPr lang="en-US" i="1">
                            <a:latin typeface="Cambria Math"/>
                          </a:rPr>
                          <m:t>𝑥</m:t>
                        </m:r>
                      </m:e>
                      <m:sub>
                        <m:r>
                          <a:rPr lang="en-US" b="0" i="1" smtClean="0">
                            <a:latin typeface="Cambria Math"/>
                          </a:rPr>
                          <m:t>𝑛</m:t>
                        </m:r>
                        <m:r>
                          <a:rPr lang="en-US" b="0" i="1" smtClean="0">
                            <a:latin typeface="Cambria Math"/>
                          </a:rPr>
                          <m:t>−1</m:t>
                        </m:r>
                      </m:sub>
                    </m:sSub>
                    <m:r>
                      <a:rPr lang="en-US" i="1">
                        <a:latin typeface="Cambria Math"/>
                      </a:rPr>
                      <m:t>= </m:t>
                    </m:r>
                    <m:sSub>
                      <m:sSubPr>
                        <m:ctrlPr>
                          <a:rPr lang="en-US" i="1">
                            <a:latin typeface="Cambria Math"/>
                          </a:rPr>
                        </m:ctrlPr>
                      </m:sSubPr>
                      <m:e>
                        <m:r>
                          <a:rPr lang="en-US" i="1">
                            <a:latin typeface="Cambria Math"/>
                          </a:rPr>
                          <m:t>𝑡</m:t>
                        </m:r>
                      </m:e>
                      <m:sub>
                        <m:r>
                          <a:rPr lang="en-US" b="0" i="1" smtClean="0">
                            <a:latin typeface="Cambria Math"/>
                          </a:rPr>
                          <m:t>𝑛</m:t>
                        </m:r>
                      </m:sub>
                    </m:sSub>
                    <m:d>
                      <m:dPr>
                        <m:ctrlPr>
                          <a:rPr lang="en-US" i="1">
                            <a:latin typeface="Cambria Math"/>
                          </a:rPr>
                        </m:ctrlPr>
                      </m:dPr>
                      <m:e>
                        <m:sSub>
                          <m:sSubPr>
                            <m:ctrlPr>
                              <a:rPr lang="en-US" i="1">
                                <a:latin typeface="Cambria Math"/>
                              </a:rPr>
                            </m:ctrlPr>
                          </m:sSubPr>
                          <m:e>
                            <m:r>
                              <a:rPr lang="en-US" i="1">
                                <a:latin typeface="Cambria Math"/>
                              </a:rPr>
                              <m:t>𝑥</m:t>
                            </m:r>
                          </m:e>
                          <m:sub>
                            <m:r>
                              <a:rPr lang="en-US" b="0" i="1" smtClean="0">
                                <a:latin typeface="Cambria Math"/>
                              </a:rPr>
                              <m:t>𝑛</m:t>
                            </m:r>
                          </m:sub>
                        </m:sSub>
                        <m:r>
                          <a:rPr lang="en-US" i="1">
                            <a:latin typeface="Cambria Math"/>
                          </a:rPr>
                          <m:t>, </m:t>
                        </m:r>
                        <m:sSub>
                          <m:sSubPr>
                            <m:ctrlPr>
                              <a:rPr lang="en-US" i="1">
                                <a:latin typeface="Cambria Math"/>
                              </a:rPr>
                            </m:ctrlPr>
                          </m:sSubPr>
                          <m:e>
                            <m:r>
                              <a:rPr lang="en-US" i="1">
                                <a:latin typeface="Cambria Math"/>
                              </a:rPr>
                              <m:t>𝑑</m:t>
                            </m:r>
                          </m:e>
                          <m:sub>
                            <m:r>
                              <a:rPr lang="en-US" b="0" i="1" smtClean="0">
                                <a:latin typeface="Cambria Math"/>
                              </a:rPr>
                              <m:t>𝑛</m:t>
                            </m:r>
                          </m:sub>
                        </m:sSub>
                      </m:e>
                    </m:d>
                  </m:oMath>
                </a14:m>
                <a:endParaRPr lang="en-US" dirty="0" smtClean="0"/>
              </a:p>
              <a:p>
                <a:pPr marL="0" indent="0">
                  <a:buNone/>
                </a:pPr>
                <a:r>
                  <a:rPr lang="el-GR" dirty="0" smtClean="0"/>
                  <a:t>Ο μαθηματικός τύπος αυτής της συνάρτησης εξαρτάται από το πρόβλημα.</a:t>
                </a:r>
                <a:endParaRPr lang="el-GR" dirty="0"/>
              </a:p>
            </p:txBody>
          </p:sp>
        </mc:Choice>
        <mc:Fallback xmlns="">
          <p:sp>
            <p:nvSpPr>
              <p:cNvPr id="3" name="Θέση περιεχομένου 2"/>
              <p:cNvSpPr>
                <a:spLocks noGrp="1" noRot="1" noChangeAspect="1" noMove="1" noResize="1" noEditPoints="1" noAdjustHandles="1" noChangeArrowheads="1" noChangeShapeType="1" noTextEdit="1"/>
              </p:cNvSpPr>
              <p:nvPr>
                <p:ph idx="1"/>
              </p:nvPr>
            </p:nvSpPr>
            <p:spPr>
              <a:xfrm>
                <a:off x="1651379" y="955343"/>
                <a:ext cx="9853233" cy="4955879"/>
              </a:xfrm>
              <a:blipFill rotWithShape="1">
                <a:blip r:embed="rId2"/>
                <a:stretch>
                  <a:fillRect l="-557" t="-615"/>
                </a:stretch>
              </a:blipFill>
            </p:spPr>
            <p:txBody>
              <a:bodyPr/>
              <a:lstStyle/>
              <a:p>
                <a:r>
                  <a:rPr lang="el-GR">
                    <a:noFill/>
                  </a:rPr>
                  <a:t> </a:t>
                </a:r>
              </a:p>
            </p:txBody>
          </p:sp>
        </mc:Fallback>
      </mc:AlternateContent>
      <p:sp>
        <p:nvSpPr>
          <p:cNvPr id="4" name="Θέση ημερομηνίας 3"/>
          <p:cNvSpPr>
            <a:spLocks noGrp="1"/>
          </p:cNvSpPr>
          <p:nvPr>
            <p:ph type="dt" sz="half" idx="10"/>
          </p:nvPr>
        </p:nvSpPr>
        <p:spPr/>
        <p:txBody>
          <a:bodyPr/>
          <a:lstStyle/>
          <a:p>
            <a:fld id="{181335D1-AC0B-4B78-9D61-43C9CAD5AE22}" type="datetime1">
              <a:rPr lang="el-GR" smtClean="0"/>
              <a:t>12/12/2017</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16</a:t>
            </a:fld>
            <a:endParaRPr lang="el-GR"/>
          </a:p>
        </p:txBody>
      </p:sp>
    </p:spTree>
    <p:extLst>
      <p:ext uri="{BB962C8B-B14F-4D97-AF65-F5344CB8AC3E}">
        <p14:creationId xmlns:p14="http://schemas.microsoft.com/office/powerpoint/2010/main" val="56258043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569493" y="313899"/>
            <a:ext cx="9935119" cy="696035"/>
          </a:xfrm>
        </p:spPr>
        <p:txBody>
          <a:bodyPr>
            <a:normAutofit fontScale="90000"/>
          </a:bodyPr>
          <a:lstStyle/>
          <a:p>
            <a:r>
              <a:rPr lang="el-GR" dirty="0"/>
              <a:t>Σημειογραφία Δυναμικού Προγραμματισμού </a:t>
            </a:r>
            <a:r>
              <a:rPr lang="el-GR" dirty="0" smtClean="0"/>
              <a:t>(6)</a:t>
            </a:r>
            <a:endParaRPr lang="el-GR" dirty="0"/>
          </a:p>
        </p:txBody>
      </p:sp>
      <mc:AlternateContent xmlns:mc="http://schemas.openxmlformats.org/markup-compatibility/2006" xmlns:a14="http://schemas.microsoft.com/office/drawing/2010/main">
        <mc:Choice Requires="a14">
          <p:sp>
            <p:nvSpPr>
              <p:cNvPr id="3" name="Θέση περιεχομένου 2"/>
              <p:cNvSpPr>
                <a:spLocks noGrp="1"/>
              </p:cNvSpPr>
              <p:nvPr>
                <p:ph idx="1"/>
              </p:nvPr>
            </p:nvSpPr>
            <p:spPr>
              <a:xfrm>
                <a:off x="1651379" y="1091821"/>
                <a:ext cx="9853233" cy="4819401"/>
              </a:xfrm>
            </p:spPr>
            <p:txBody>
              <a:bodyPr>
                <a:normAutofit lnSpcReduction="10000"/>
              </a:bodyPr>
              <a:lstStyle/>
              <a:p>
                <a:r>
                  <a:rPr lang="el-GR" dirty="0" smtClean="0"/>
                  <a:t>Για το πρόβλημα που εξετάσαμε είναι</a:t>
                </a:r>
                <a:r>
                  <a:rPr lang="en-US" dirty="0" smtClean="0"/>
                  <a:t>:</a:t>
                </a:r>
                <a:endParaRPr lang="el-GR" dirty="0" smtClean="0"/>
              </a:p>
              <a:p>
                <a:endParaRPr lang="el-GR" dirty="0"/>
              </a:p>
              <a:p>
                <a:endParaRPr lang="el-GR" dirty="0" smtClean="0"/>
              </a:p>
              <a:p>
                <a:endParaRPr lang="el-GR" dirty="0"/>
              </a:p>
              <a:p>
                <a:endParaRPr lang="el-GR" dirty="0" smtClean="0"/>
              </a:p>
              <a:p>
                <a:endParaRPr lang="el-GR" dirty="0"/>
              </a:p>
              <a:p>
                <a:endParaRPr lang="el-GR" dirty="0" smtClean="0"/>
              </a:p>
              <a:p>
                <a:endParaRPr lang="el-GR" dirty="0"/>
              </a:p>
              <a:p>
                <a:endParaRPr lang="el-GR" dirty="0" smtClean="0"/>
              </a:p>
              <a:p>
                <a:endParaRPr lang="el-GR" dirty="0"/>
              </a:p>
              <a:p>
                <a:r>
                  <a:rPr lang="el-GR" dirty="0" smtClean="0"/>
                  <a:t>Το αποτέλεσμα κάθε σταδίου που μπορεί να γίνει αντιληπτό και ως απόδοση ή τιμή του σταδίου αναπαρίσταται με τον συμβολισμό</a:t>
                </a:r>
                <a:r>
                  <a:rPr lang="en-US" dirty="0" smtClean="0"/>
                  <a:t>: </a:t>
                </a:r>
                <a14:m>
                  <m:oMath xmlns:m="http://schemas.openxmlformats.org/officeDocument/2006/math">
                    <m:sSub>
                      <m:sSubPr>
                        <m:ctrlPr>
                          <a:rPr lang="en-US" i="1" smtClean="0">
                            <a:latin typeface="Cambria Math"/>
                          </a:rPr>
                        </m:ctrlPr>
                      </m:sSubPr>
                      <m:e>
                        <m:r>
                          <a:rPr lang="en-US" b="0" i="1" smtClean="0">
                            <a:latin typeface="Cambria Math"/>
                          </a:rPr>
                          <m:t>𝑟</m:t>
                        </m:r>
                      </m:e>
                      <m:sub>
                        <m:r>
                          <a:rPr lang="en-US" b="0" i="1" smtClean="0">
                            <a:latin typeface="Cambria Math"/>
                          </a:rPr>
                          <m:t>𝑛</m:t>
                        </m:r>
                      </m:sub>
                    </m:sSub>
                  </m:oMath>
                </a14:m>
                <a:r>
                  <a:rPr lang="en-US" dirty="0" smtClean="0"/>
                  <a:t>(</a:t>
                </a:r>
                <a14:m>
                  <m:oMath xmlns:m="http://schemas.openxmlformats.org/officeDocument/2006/math">
                    <m:sSub>
                      <m:sSubPr>
                        <m:ctrlPr>
                          <a:rPr lang="en-US" i="1" dirty="0" smtClean="0">
                            <a:latin typeface="Cambria Math"/>
                          </a:rPr>
                        </m:ctrlPr>
                      </m:sSubPr>
                      <m:e>
                        <m:r>
                          <a:rPr lang="en-US" b="0" i="1" dirty="0" smtClean="0">
                            <a:latin typeface="Cambria Math"/>
                          </a:rPr>
                          <m:t>𝑥</m:t>
                        </m:r>
                      </m:e>
                      <m:sub>
                        <m:r>
                          <a:rPr lang="en-US" b="0" i="1" dirty="0" smtClean="0">
                            <a:latin typeface="Cambria Math"/>
                          </a:rPr>
                          <m:t>𝑛</m:t>
                        </m:r>
                      </m:sub>
                    </m:sSub>
                    <m:r>
                      <a:rPr lang="en-US" b="0" i="1" dirty="0" smtClean="0">
                        <a:latin typeface="Cambria Math"/>
                      </a:rPr>
                      <m:t>, </m:t>
                    </m:r>
                    <m:sSub>
                      <m:sSubPr>
                        <m:ctrlPr>
                          <a:rPr lang="en-US" b="0" i="1" dirty="0" smtClean="0">
                            <a:latin typeface="Cambria Math"/>
                          </a:rPr>
                        </m:ctrlPr>
                      </m:sSubPr>
                      <m:e>
                        <m:r>
                          <a:rPr lang="en-US" b="0" i="1" dirty="0" smtClean="0">
                            <a:latin typeface="Cambria Math"/>
                          </a:rPr>
                          <m:t>𝑑</m:t>
                        </m:r>
                      </m:e>
                      <m:sub>
                        <m:r>
                          <a:rPr lang="en-US" b="0" i="1" dirty="0" smtClean="0">
                            <a:latin typeface="Cambria Math"/>
                          </a:rPr>
                          <m:t>𝑛</m:t>
                        </m:r>
                      </m:sub>
                    </m:sSub>
                    <m:r>
                      <a:rPr lang="en-US" b="0" i="1" dirty="0" smtClean="0">
                        <a:latin typeface="Cambria Math"/>
                      </a:rPr>
                      <m:t>)</m:t>
                    </m:r>
                  </m:oMath>
                </a14:m>
                <a:r>
                  <a:rPr lang="el-GR" dirty="0" smtClean="0"/>
                  <a:t>. Η συνάρτηση αυτή ονομάζεται </a:t>
                </a:r>
                <a:r>
                  <a:rPr lang="el-GR" b="1" dirty="0" smtClean="0">
                    <a:solidFill>
                      <a:srgbClr val="FF0000"/>
                    </a:solidFill>
                  </a:rPr>
                  <a:t>συνάρτηση αποτελέσματος.</a:t>
                </a:r>
              </a:p>
              <a:p>
                <a:endParaRPr lang="el-GR" dirty="0"/>
              </a:p>
            </p:txBody>
          </p:sp>
        </mc:Choice>
        <mc:Fallback xmlns="">
          <p:sp>
            <p:nvSpPr>
              <p:cNvPr id="3" name="Θέση περιεχομένου 2"/>
              <p:cNvSpPr>
                <a:spLocks noGrp="1" noRot="1" noChangeAspect="1" noMove="1" noResize="1" noEditPoints="1" noAdjustHandles="1" noChangeArrowheads="1" noChangeShapeType="1" noTextEdit="1"/>
              </p:cNvSpPr>
              <p:nvPr>
                <p:ph idx="1"/>
              </p:nvPr>
            </p:nvSpPr>
            <p:spPr>
              <a:xfrm>
                <a:off x="1651379" y="1091821"/>
                <a:ext cx="9853233" cy="4819401"/>
              </a:xfrm>
              <a:blipFill rotWithShape="1">
                <a:blip r:embed="rId2"/>
                <a:stretch>
                  <a:fillRect l="-433" t="-1264"/>
                </a:stretch>
              </a:blipFill>
            </p:spPr>
            <p:txBody>
              <a:bodyPr/>
              <a:lstStyle/>
              <a:p>
                <a:r>
                  <a:rPr lang="el-GR">
                    <a:noFill/>
                  </a:rPr>
                  <a:t> </a:t>
                </a:r>
              </a:p>
            </p:txBody>
          </p:sp>
        </mc:Fallback>
      </mc:AlternateContent>
      <p:sp>
        <p:nvSpPr>
          <p:cNvPr id="4" name="Θέση ημερομηνίας 3"/>
          <p:cNvSpPr>
            <a:spLocks noGrp="1"/>
          </p:cNvSpPr>
          <p:nvPr>
            <p:ph type="dt" sz="half" idx="10"/>
          </p:nvPr>
        </p:nvSpPr>
        <p:spPr/>
        <p:txBody>
          <a:bodyPr/>
          <a:lstStyle/>
          <a:p>
            <a:fld id="{181335D1-AC0B-4B78-9D61-43C9CAD5AE22}" type="datetime1">
              <a:rPr lang="el-GR" smtClean="0"/>
              <a:t>12/12/2017</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17</a:t>
            </a:fld>
            <a:endParaRPr lang="el-GR"/>
          </a:p>
        </p:txBody>
      </p:sp>
      <p:graphicFrame>
        <p:nvGraphicFramePr>
          <p:cNvPr id="6" name="Πίνακας 5"/>
          <p:cNvGraphicFramePr>
            <a:graphicFrameLocks noGrp="1"/>
          </p:cNvGraphicFramePr>
          <p:nvPr>
            <p:extLst>
              <p:ext uri="{D42A27DB-BD31-4B8C-83A1-F6EECF244321}">
                <p14:modId xmlns:p14="http://schemas.microsoft.com/office/powerpoint/2010/main" val="1640710822"/>
              </p:ext>
            </p:extLst>
          </p:nvPr>
        </p:nvGraphicFramePr>
        <p:xfrm>
          <a:off x="1801504" y="1502668"/>
          <a:ext cx="9949218" cy="3437822"/>
        </p:xfrm>
        <a:graphic>
          <a:graphicData uri="http://schemas.openxmlformats.org/drawingml/2006/table">
            <a:tbl>
              <a:tblPr firstRow="1" bandRow="1">
                <a:tableStyleId>{5C22544A-7EE6-4342-B048-85BDC9FD1C3A}</a:tableStyleId>
              </a:tblPr>
              <a:tblGrid>
                <a:gridCol w="9949218"/>
              </a:tblGrid>
              <a:tr h="3437822">
                <a:tc>
                  <a:txBody>
                    <a:bodyPr/>
                    <a:lstStyle/>
                    <a:p>
                      <a:endParaRPr lang="el-GR" dirty="0"/>
                    </a:p>
                  </a:txBody>
                  <a:tcPr/>
                </a:tc>
              </a:tr>
            </a:tbl>
          </a:graphicData>
        </a:graphic>
      </p:graphicFrame>
      <p:pic>
        <p:nvPicPr>
          <p:cNvPr id="7" name="Εικόνα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28787" y="1433015"/>
            <a:ext cx="10008288" cy="3658097"/>
          </a:xfrm>
          <a:prstGeom prst="rect">
            <a:avLst/>
          </a:prstGeom>
        </p:spPr>
      </p:pic>
    </p:spTree>
    <p:extLst>
      <p:ext uri="{BB962C8B-B14F-4D97-AF65-F5344CB8AC3E}">
        <p14:creationId xmlns:p14="http://schemas.microsoft.com/office/powerpoint/2010/main" val="293159744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705971" y="313899"/>
            <a:ext cx="9798642" cy="928047"/>
          </a:xfrm>
        </p:spPr>
        <p:txBody>
          <a:bodyPr>
            <a:normAutofit fontScale="90000"/>
          </a:bodyPr>
          <a:lstStyle/>
          <a:p>
            <a:r>
              <a:rPr lang="el-GR" dirty="0"/>
              <a:t>Σημειογραφία Δυναμικού Προγραμματισμού (6)</a:t>
            </a:r>
          </a:p>
        </p:txBody>
      </p:sp>
      <p:sp>
        <p:nvSpPr>
          <p:cNvPr id="3" name="Θέση περιεχομένου 2"/>
          <p:cNvSpPr>
            <a:spLocks noGrp="1"/>
          </p:cNvSpPr>
          <p:nvPr>
            <p:ph idx="1"/>
          </p:nvPr>
        </p:nvSpPr>
        <p:spPr>
          <a:xfrm>
            <a:off x="1473957" y="1132764"/>
            <a:ext cx="10345003" cy="4778458"/>
          </a:xfrm>
        </p:spPr>
        <p:txBody>
          <a:bodyPr/>
          <a:lstStyle/>
          <a:p>
            <a:r>
              <a:rPr lang="el-GR" dirty="0" smtClean="0"/>
              <a:t>Συμπεριλαμβάνοντας και την συνάρτηση αποτελέσματος, για το πρόβλημά μας, αλλά και για κάθε γενικό πρόβλημα Ν σταδίων, έχουμε</a:t>
            </a:r>
            <a:r>
              <a:rPr lang="en-US" dirty="0" smtClean="0"/>
              <a:t>:</a:t>
            </a:r>
            <a:endParaRPr lang="el-GR" dirty="0" smtClean="0"/>
          </a:p>
          <a:p>
            <a:endParaRPr lang="el-GR" dirty="0"/>
          </a:p>
        </p:txBody>
      </p:sp>
      <p:sp>
        <p:nvSpPr>
          <p:cNvPr id="4" name="Θέση ημερομηνίας 3"/>
          <p:cNvSpPr>
            <a:spLocks noGrp="1"/>
          </p:cNvSpPr>
          <p:nvPr>
            <p:ph type="dt" sz="half" idx="10"/>
          </p:nvPr>
        </p:nvSpPr>
        <p:spPr/>
        <p:txBody>
          <a:bodyPr/>
          <a:lstStyle/>
          <a:p>
            <a:fld id="{181335D1-AC0B-4B78-9D61-43C9CAD5AE22}" type="datetime1">
              <a:rPr lang="el-GR" smtClean="0"/>
              <a:t>12/12/2017</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18</a:t>
            </a:fld>
            <a:endParaRPr lang="el-GR"/>
          </a:p>
        </p:txBody>
      </p:sp>
      <p:graphicFrame>
        <p:nvGraphicFramePr>
          <p:cNvPr id="6" name="Πίνακας 5"/>
          <p:cNvGraphicFramePr>
            <a:graphicFrameLocks noGrp="1"/>
          </p:cNvGraphicFramePr>
          <p:nvPr>
            <p:extLst>
              <p:ext uri="{D42A27DB-BD31-4B8C-83A1-F6EECF244321}">
                <p14:modId xmlns:p14="http://schemas.microsoft.com/office/powerpoint/2010/main" val="109500065"/>
              </p:ext>
            </p:extLst>
          </p:nvPr>
        </p:nvGraphicFramePr>
        <p:xfrm>
          <a:off x="764276" y="1866078"/>
          <a:ext cx="10563366" cy="4643904"/>
        </p:xfrm>
        <a:graphic>
          <a:graphicData uri="http://schemas.openxmlformats.org/drawingml/2006/table">
            <a:tbl>
              <a:tblPr firstRow="1" bandRow="1">
                <a:tableStyleId>{5C22544A-7EE6-4342-B048-85BDC9FD1C3A}</a:tableStyleId>
              </a:tblPr>
              <a:tblGrid>
                <a:gridCol w="10563366"/>
              </a:tblGrid>
              <a:tr h="2321952">
                <a:tc>
                  <a:txBody>
                    <a:bodyPr/>
                    <a:lstStyle/>
                    <a:p>
                      <a:endParaRPr lang="el-GR" dirty="0"/>
                    </a:p>
                  </a:txBody>
                  <a:tcPr/>
                </a:tc>
              </a:tr>
              <a:tr h="2321952">
                <a:tc>
                  <a:txBody>
                    <a:bodyPr/>
                    <a:lstStyle/>
                    <a:p>
                      <a:endParaRPr lang="el-GR" dirty="0"/>
                    </a:p>
                  </a:txBody>
                  <a:tcPr/>
                </a:tc>
              </a:tr>
            </a:tbl>
          </a:graphicData>
        </a:graphic>
      </p:graphicFrame>
      <p:pic>
        <p:nvPicPr>
          <p:cNvPr id="7" name="Εικόνα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4276" y="1833563"/>
            <a:ext cx="10563366" cy="2383596"/>
          </a:xfrm>
          <a:prstGeom prst="rect">
            <a:avLst/>
          </a:prstGeom>
        </p:spPr>
      </p:pic>
      <p:pic>
        <p:nvPicPr>
          <p:cNvPr id="8" name="Εικόνα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4276" y="4217159"/>
            <a:ext cx="10563366" cy="2281095"/>
          </a:xfrm>
          <a:prstGeom prst="rect">
            <a:avLst/>
          </a:prstGeom>
        </p:spPr>
      </p:pic>
    </p:spTree>
    <p:extLst>
      <p:ext uri="{BB962C8B-B14F-4D97-AF65-F5344CB8AC3E}">
        <p14:creationId xmlns:p14="http://schemas.microsoft.com/office/powerpoint/2010/main" val="286470710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dirty="0"/>
              <a:t>Το πρόβλημα του σακιδίου (1)</a:t>
            </a:r>
          </a:p>
        </p:txBody>
      </p:sp>
      <p:sp>
        <p:nvSpPr>
          <p:cNvPr id="3" name="Θέση περιεχομένου 2"/>
          <p:cNvSpPr>
            <a:spLocks noGrp="1"/>
          </p:cNvSpPr>
          <p:nvPr>
            <p:ph idx="1"/>
          </p:nvPr>
        </p:nvSpPr>
        <p:spPr>
          <a:xfrm>
            <a:off x="2466551" y="1905000"/>
            <a:ext cx="9736527" cy="4878355"/>
          </a:xfrm>
        </p:spPr>
        <p:txBody>
          <a:bodyPr>
            <a:normAutofit/>
          </a:bodyPr>
          <a:lstStyle/>
          <a:p>
            <a:r>
              <a:rPr lang="el-GR" sz="2400" dirty="0"/>
              <a:t> Βασική ιδέα</a:t>
            </a:r>
          </a:p>
          <a:p>
            <a:pPr lvl="1">
              <a:buFont typeface="Wingdings" panose="05000000000000000000" pitchFamily="2" charset="2"/>
              <a:buChar char="§"/>
            </a:pPr>
            <a:r>
              <a:rPr lang="el-GR" sz="2200" b="1" i="1" dirty="0"/>
              <a:t>Ν</a:t>
            </a:r>
            <a:r>
              <a:rPr lang="el-GR" sz="2200" dirty="0"/>
              <a:t> διαφορετικοί τύποι αντικειμένων μπορούν να εισαχθούν σε ένα σακίδιο</a:t>
            </a:r>
          </a:p>
          <a:p>
            <a:pPr lvl="1">
              <a:buFont typeface="Wingdings" panose="05000000000000000000" pitchFamily="2" charset="2"/>
              <a:buChar char="§"/>
            </a:pPr>
            <a:r>
              <a:rPr lang="el-GR" sz="2200" dirty="0"/>
              <a:t>Κάθε αντικείμενο έχει συγκεκριμένο βάρος, καθώς και μια αξία</a:t>
            </a:r>
          </a:p>
          <a:p>
            <a:pPr lvl="1">
              <a:buFont typeface="Wingdings" panose="05000000000000000000" pitchFamily="2" charset="2"/>
              <a:buChar char="§"/>
            </a:pPr>
            <a:r>
              <a:rPr lang="el-GR" sz="2200" dirty="0"/>
              <a:t>Το πρόβλημα έγκειται στον προσδιορισμό του </a:t>
            </a:r>
            <a:r>
              <a:rPr lang="el-GR" sz="2200" b="1" dirty="0"/>
              <a:t>αριθμού των μονάδων που θα τοποθετηθούν στο σακίδιο, προκειμένου να μεγιστοποιηθεί η συνολική αξία</a:t>
            </a:r>
            <a:endParaRPr lang="el-GR" sz="2400" b="1" dirty="0"/>
          </a:p>
          <a:p>
            <a:pPr lvl="1">
              <a:buFont typeface="Wingdings" panose="05000000000000000000" pitchFamily="2" charset="2"/>
              <a:buChar char="§"/>
            </a:pPr>
            <a:r>
              <a:rPr lang="el-GR" sz="2200" dirty="0"/>
              <a:t>Υπάρχει περιορισμός ως προς το μέγιστο επιτρεπόμενο βάρος</a:t>
            </a:r>
          </a:p>
        </p:txBody>
      </p:sp>
      <p:sp>
        <p:nvSpPr>
          <p:cNvPr id="4" name="Θέση ημερομηνίας 3"/>
          <p:cNvSpPr>
            <a:spLocks noGrp="1"/>
          </p:cNvSpPr>
          <p:nvPr>
            <p:ph type="dt" sz="half" idx="10"/>
          </p:nvPr>
        </p:nvSpPr>
        <p:spPr/>
        <p:txBody>
          <a:bodyPr/>
          <a:lstStyle/>
          <a:p>
            <a:fld id="{C946D108-B095-4D6C-A690-34D065DC214C}" type="datetime1">
              <a:rPr lang="el-GR" smtClean="0"/>
              <a:t>12/12/2017</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19</a:t>
            </a:fld>
            <a:endParaRPr lang="el-GR"/>
          </a:p>
        </p:txBody>
      </p:sp>
    </p:spTree>
    <p:extLst>
      <p:ext uri="{BB962C8B-B14F-4D97-AF65-F5344CB8AC3E}">
        <p14:creationId xmlns:p14="http://schemas.microsoft.com/office/powerpoint/2010/main" val="6674604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2592925" y="624110"/>
            <a:ext cx="8911687" cy="699723"/>
          </a:xfrm>
        </p:spPr>
        <p:txBody>
          <a:bodyPr/>
          <a:lstStyle/>
          <a:p>
            <a:r>
              <a:rPr lang="el-GR" dirty="0" smtClean="0"/>
              <a:t>Εισαγωγή</a:t>
            </a:r>
            <a:r>
              <a:rPr lang="en-US" dirty="0" smtClean="0"/>
              <a:t> (1)</a:t>
            </a:r>
            <a:endParaRPr lang="el-GR" dirty="0"/>
          </a:p>
        </p:txBody>
      </p:sp>
      <p:sp>
        <p:nvSpPr>
          <p:cNvPr id="3" name="Θέση περιεχομένου 2"/>
          <p:cNvSpPr>
            <a:spLocks noGrp="1"/>
          </p:cNvSpPr>
          <p:nvPr>
            <p:ph idx="1"/>
          </p:nvPr>
        </p:nvSpPr>
        <p:spPr>
          <a:xfrm>
            <a:off x="1610436" y="1310185"/>
            <a:ext cx="9894176" cy="4601037"/>
          </a:xfrm>
        </p:spPr>
        <p:txBody>
          <a:bodyPr>
            <a:normAutofit/>
          </a:bodyPr>
          <a:lstStyle/>
          <a:p>
            <a:pPr algn="just"/>
            <a:r>
              <a:rPr lang="el-GR" sz="2400" dirty="0" smtClean="0"/>
              <a:t>Στην παρούσα διάλεξη αναφερόμαστε στον Δυναμικό Προγραμματισμό και 2 εφαρμογές του.</a:t>
            </a:r>
          </a:p>
          <a:p>
            <a:pPr algn="just"/>
            <a:r>
              <a:rPr lang="el-GR" sz="2400" dirty="0" smtClean="0"/>
              <a:t>Επίσης παρουσιάζουμε το θεωρητικό μοντέλο Γραμμικού Προγραμματισμού για ένα πρωτότυπο πρόβλημα </a:t>
            </a:r>
            <a:r>
              <a:rPr lang="en-US" sz="2400" dirty="0" smtClean="0"/>
              <a:t>VRPPD (Vehicle Routing Problem with Pickups and Deliveries).</a:t>
            </a:r>
            <a:endParaRPr lang="el-GR" sz="2400" dirty="0"/>
          </a:p>
        </p:txBody>
      </p:sp>
      <p:sp>
        <p:nvSpPr>
          <p:cNvPr id="4" name="Θέση ημερομηνίας 3"/>
          <p:cNvSpPr>
            <a:spLocks noGrp="1"/>
          </p:cNvSpPr>
          <p:nvPr>
            <p:ph type="dt" sz="half" idx="10"/>
          </p:nvPr>
        </p:nvSpPr>
        <p:spPr/>
        <p:txBody>
          <a:bodyPr/>
          <a:lstStyle/>
          <a:p>
            <a:fld id="{181335D1-AC0B-4B78-9D61-43C9CAD5AE22}" type="datetime1">
              <a:rPr lang="el-GR" smtClean="0"/>
              <a:t>12/12/2017</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2</a:t>
            </a:fld>
            <a:endParaRPr lang="el-GR"/>
          </a:p>
        </p:txBody>
      </p:sp>
    </p:spTree>
    <p:extLst>
      <p:ext uri="{BB962C8B-B14F-4D97-AF65-F5344CB8AC3E}">
        <p14:creationId xmlns:p14="http://schemas.microsoft.com/office/powerpoint/2010/main" val="414311229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dirty="0"/>
              <a:t>Το πρόβλημα του σακιδίου (2)</a:t>
            </a:r>
          </a:p>
        </p:txBody>
      </p:sp>
      <p:sp>
        <p:nvSpPr>
          <p:cNvPr id="3" name="Θέση περιεχομένου 2"/>
          <p:cNvSpPr>
            <a:spLocks noGrp="1"/>
          </p:cNvSpPr>
          <p:nvPr>
            <p:ph idx="1"/>
          </p:nvPr>
        </p:nvSpPr>
        <p:spPr>
          <a:xfrm>
            <a:off x="2466551" y="1222310"/>
            <a:ext cx="9736527" cy="5561045"/>
          </a:xfrm>
        </p:spPr>
        <p:txBody>
          <a:bodyPr>
            <a:normAutofit/>
          </a:bodyPr>
          <a:lstStyle/>
          <a:p>
            <a:r>
              <a:rPr lang="el-GR" sz="2200" dirty="0"/>
              <a:t>Έστω ένα στέλεχος μιας κατασκευαστικής εταιρίας, το οποίο πρέπει να επιλέγει, ανά δύο εβδομάδες, τις εργασίες που θα εκτελέσει για καθεμία από τέσσερις διαφορετικές κατηγορίες εργασιών</a:t>
            </a:r>
          </a:p>
          <a:p>
            <a:r>
              <a:rPr lang="el-GR" sz="2200" dirty="0"/>
              <a:t>Στον παρακάτω Πίνακα παρουσιάζεται μια λίστα με τον αριθμό των εργασιών που αναμένουν να εκτελεστούν</a:t>
            </a:r>
          </a:p>
          <a:p>
            <a:r>
              <a:rPr lang="el-GR" sz="2200" dirty="0"/>
              <a:t>Παρουσιάζεται, επίσης, ο εκτιμώμενος χρόνος για την ολοκλήρωση κάθε εργασίας, καθώς και ο βαθμός αξιολόγησής της </a:t>
            </a:r>
          </a:p>
        </p:txBody>
      </p:sp>
      <p:sp>
        <p:nvSpPr>
          <p:cNvPr id="4" name="Θέση ημερομηνίας 3"/>
          <p:cNvSpPr>
            <a:spLocks noGrp="1"/>
          </p:cNvSpPr>
          <p:nvPr>
            <p:ph type="dt" sz="half" idx="10"/>
          </p:nvPr>
        </p:nvSpPr>
        <p:spPr/>
        <p:txBody>
          <a:bodyPr/>
          <a:lstStyle/>
          <a:p>
            <a:fld id="{C946D108-B095-4D6C-A690-34D065DC214C}" type="datetime1">
              <a:rPr lang="el-GR" smtClean="0"/>
              <a:t>12/12/2017</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20</a:t>
            </a:fld>
            <a:endParaRPr lang="el-GR"/>
          </a:p>
        </p:txBody>
      </p:sp>
      <p:graphicFrame>
        <p:nvGraphicFramePr>
          <p:cNvPr id="6" name="Πίνακας 5"/>
          <p:cNvGraphicFramePr>
            <a:graphicFrameLocks noGrp="1"/>
          </p:cNvGraphicFramePr>
          <p:nvPr>
            <p:extLst>
              <p:ext uri="{D42A27DB-BD31-4B8C-83A1-F6EECF244321}">
                <p14:modId xmlns:p14="http://schemas.microsoft.com/office/powerpoint/2010/main" val="699230594"/>
              </p:ext>
            </p:extLst>
          </p:nvPr>
        </p:nvGraphicFramePr>
        <p:xfrm>
          <a:off x="2592924" y="3993714"/>
          <a:ext cx="9599076" cy="2864286"/>
        </p:xfrm>
        <a:graphic>
          <a:graphicData uri="http://schemas.openxmlformats.org/drawingml/2006/table">
            <a:tbl>
              <a:tblPr firstRow="1" bandRow="1">
                <a:tableStyleId>{5C22544A-7EE6-4342-B048-85BDC9FD1C3A}</a:tableStyleId>
              </a:tblPr>
              <a:tblGrid>
                <a:gridCol w="2399769">
                  <a:extLst>
                    <a:ext uri="{9D8B030D-6E8A-4147-A177-3AD203B41FA5}">
                      <a16:colId xmlns:a16="http://schemas.microsoft.com/office/drawing/2014/main" xmlns="" val="2171587367"/>
                    </a:ext>
                  </a:extLst>
                </a:gridCol>
                <a:gridCol w="2399769">
                  <a:extLst>
                    <a:ext uri="{9D8B030D-6E8A-4147-A177-3AD203B41FA5}">
                      <a16:colId xmlns:a16="http://schemas.microsoft.com/office/drawing/2014/main" xmlns="" val="632858846"/>
                    </a:ext>
                  </a:extLst>
                </a:gridCol>
                <a:gridCol w="2399769">
                  <a:extLst>
                    <a:ext uri="{9D8B030D-6E8A-4147-A177-3AD203B41FA5}">
                      <a16:colId xmlns:a16="http://schemas.microsoft.com/office/drawing/2014/main" xmlns="" val="3544416401"/>
                    </a:ext>
                  </a:extLst>
                </a:gridCol>
                <a:gridCol w="2399769">
                  <a:extLst>
                    <a:ext uri="{9D8B030D-6E8A-4147-A177-3AD203B41FA5}">
                      <a16:colId xmlns:a16="http://schemas.microsoft.com/office/drawing/2014/main" xmlns="" val="3891438056"/>
                    </a:ext>
                  </a:extLst>
                </a:gridCol>
              </a:tblGrid>
              <a:tr h="1274226">
                <a:tc>
                  <a:txBody>
                    <a:bodyPr/>
                    <a:lstStyle/>
                    <a:p>
                      <a:pPr algn="ctr"/>
                      <a:r>
                        <a:rPr lang="el-GR" dirty="0"/>
                        <a:t>Κατηγορία εργασίας</a:t>
                      </a:r>
                    </a:p>
                  </a:txBody>
                  <a:tcPr anchor="ctr"/>
                </a:tc>
                <a:tc>
                  <a:txBody>
                    <a:bodyPr/>
                    <a:lstStyle/>
                    <a:p>
                      <a:pPr algn="ctr"/>
                      <a:r>
                        <a:rPr lang="el-GR" dirty="0"/>
                        <a:t>Αριθμός εργασιών προς εκτέλεση</a:t>
                      </a:r>
                    </a:p>
                  </a:txBody>
                  <a:tcPr anchor="ctr"/>
                </a:tc>
                <a:tc>
                  <a:txBody>
                    <a:bodyPr/>
                    <a:lstStyle/>
                    <a:p>
                      <a:pPr algn="ctr"/>
                      <a:r>
                        <a:rPr lang="el-GR" dirty="0"/>
                        <a:t>Εκτιμώμενος χρόνος ολοκλήρωσης ανά εργασία (ημέρες)</a:t>
                      </a:r>
                    </a:p>
                  </a:txBody>
                  <a:tcPr anchor="ctr"/>
                </a:tc>
                <a:tc>
                  <a:txBody>
                    <a:bodyPr/>
                    <a:lstStyle/>
                    <a:p>
                      <a:pPr algn="ctr"/>
                      <a:r>
                        <a:rPr lang="el-GR" dirty="0"/>
                        <a:t>Αξιολόγηση ανά εργασία</a:t>
                      </a:r>
                    </a:p>
                  </a:txBody>
                  <a:tcPr anchor="ctr"/>
                </a:tc>
                <a:extLst>
                  <a:ext uri="{0D108BD9-81ED-4DB2-BD59-A6C34878D82A}">
                    <a16:rowId xmlns:a16="http://schemas.microsoft.com/office/drawing/2014/main" xmlns="" val="1855475317"/>
                  </a:ext>
                </a:extLst>
              </a:tr>
              <a:tr h="397515">
                <a:tc>
                  <a:txBody>
                    <a:bodyPr/>
                    <a:lstStyle/>
                    <a:p>
                      <a:pPr algn="ctr"/>
                      <a:r>
                        <a:rPr lang="el-GR" dirty="0"/>
                        <a:t>1</a:t>
                      </a:r>
                    </a:p>
                  </a:txBody>
                  <a:tcPr anchor="ctr"/>
                </a:tc>
                <a:tc>
                  <a:txBody>
                    <a:bodyPr/>
                    <a:lstStyle/>
                    <a:p>
                      <a:pPr algn="ctr"/>
                      <a:r>
                        <a:rPr lang="el-GR" dirty="0"/>
                        <a:t>4</a:t>
                      </a:r>
                    </a:p>
                  </a:txBody>
                  <a:tcPr anchor="ctr"/>
                </a:tc>
                <a:tc>
                  <a:txBody>
                    <a:bodyPr/>
                    <a:lstStyle/>
                    <a:p>
                      <a:pPr algn="ctr"/>
                      <a:r>
                        <a:rPr lang="el-GR" dirty="0"/>
                        <a:t>1</a:t>
                      </a:r>
                    </a:p>
                  </a:txBody>
                  <a:tcPr anchor="ctr"/>
                </a:tc>
                <a:tc>
                  <a:txBody>
                    <a:bodyPr/>
                    <a:lstStyle/>
                    <a:p>
                      <a:pPr algn="ctr"/>
                      <a:r>
                        <a:rPr lang="el-GR" dirty="0"/>
                        <a:t>2</a:t>
                      </a:r>
                    </a:p>
                  </a:txBody>
                  <a:tcPr anchor="ctr"/>
                </a:tc>
                <a:extLst>
                  <a:ext uri="{0D108BD9-81ED-4DB2-BD59-A6C34878D82A}">
                    <a16:rowId xmlns:a16="http://schemas.microsoft.com/office/drawing/2014/main" xmlns="" val="2861392028"/>
                  </a:ext>
                </a:extLst>
              </a:tr>
              <a:tr h="397515">
                <a:tc>
                  <a:txBody>
                    <a:bodyPr/>
                    <a:lstStyle/>
                    <a:p>
                      <a:pPr algn="ctr"/>
                      <a:r>
                        <a:rPr lang="el-GR" dirty="0"/>
                        <a:t>2</a:t>
                      </a:r>
                    </a:p>
                  </a:txBody>
                  <a:tcPr anchor="ctr"/>
                </a:tc>
                <a:tc>
                  <a:txBody>
                    <a:bodyPr/>
                    <a:lstStyle/>
                    <a:p>
                      <a:pPr algn="ctr"/>
                      <a:r>
                        <a:rPr lang="el-GR" dirty="0"/>
                        <a:t>3</a:t>
                      </a:r>
                    </a:p>
                  </a:txBody>
                  <a:tcPr anchor="ctr"/>
                </a:tc>
                <a:tc>
                  <a:txBody>
                    <a:bodyPr/>
                    <a:lstStyle/>
                    <a:p>
                      <a:pPr algn="ctr"/>
                      <a:r>
                        <a:rPr lang="el-GR" dirty="0"/>
                        <a:t>3</a:t>
                      </a:r>
                    </a:p>
                  </a:txBody>
                  <a:tcPr anchor="ctr"/>
                </a:tc>
                <a:tc>
                  <a:txBody>
                    <a:bodyPr/>
                    <a:lstStyle/>
                    <a:p>
                      <a:pPr algn="ctr"/>
                      <a:r>
                        <a:rPr lang="el-GR" dirty="0"/>
                        <a:t>8</a:t>
                      </a:r>
                    </a:p>
                  </a:txBody>
                  <a:tcPr anchor="ctr"/>
                </a:tc>
                <a:extLst>
                  <a:ext uri="{0D108BD9-81ED-4DB2-BD59-A6C34878D82A}">
                    <a16:rowId xmlns:a16="http://schemas.microsoft.com/office/drawing/2014/main" xmlns="" val="2515589585"/>
                  </a:ext>
                </a:extLst>
              </a:tr>
              <a:tr h="397515">
                <a:tc>
                  <a:txBody>
                    <a:bodyPr/>
                    <a:lstStyle/>
                    <a:p>
                      <a:pPr algn="ctr"/>
                      <a:r>
                        <a:rPr lang="el-GR" dirty="0"/>
                        <a:t>3</a:t>
                      </a:r>
                    </a:p>
                  </a:txBody>
                  <a:tcPr anchor="ctr"/>
                </a:tc>
                <a:tc>
                  <a:txBody>
                    <a:bodyPr/>
                    <a:lstStyle/>
                    <a:p>
                      <a:pPr algn="ctr"/>
                      <a:r>
                        <a:rPr lang="el-GR" dirty="0"/>
                        <a:t>2</a:t>
                      </a:r>
                    </a:p>
                  </a:txBody>
                  <a:tcPr anchor="ctr"/>
                </a:tc>
                <a:tc>
                  <a:txBody>
                    <a:bodyPr/>
                    <a:lstStyle/>
                    <a:p>
                      <a:pPr algn="ctr"/>
                      <a:r>
                        <a:rPr lang="el-GR" dirty="0"/>
                        <a:t>4</a:t>
                      </a:r>
                    </a:p>
                  </a:txBody>
                  <a:tcPr anchor="ctr"/>
                </a:tc>
                <a:tc>
                  <a:txBody>
                    <a:bodyPr/>
                    <a:lstStyle/>
                    <a:p>
                      <a:pPr algn="ctr"/>
                      <a:r>
                        <a:rPr lang="el-GR" dirty="0"/>
                        <a:t>11</a:t>
                      </a:r>
                    </a:p>
                  </a:txBody>
                  <a:tcPr anchor="ctr"/>
                </a:tc>
                <a:extLst>
                  <a:ext uri="{0D108BD9-81ED-4DB2-BD59-A6C34878D82A}">
                    <a16:rowId xmlns:a16="http://schemas.microsoft.com/office/drawing/2014/main" xmlns="" val="1462855723"/>
                  </a:ext>
                </a:extLst>
              </a:tr>
              <a:tr h="397515">
                <a:tc>
                  <a:txBody>
                    <a:bodyPr/>
                    <a:lstStyle/>
                    <a:p>
                      <a:pPr algn="ctr"/>
                      <a:r>
                        <a:rPr lang="el-GR" dirty="0"/>
                        <a:t>4</a:t>
                      </a:r>
                    </a:p>
                  </a:txBody>
                  <a:tcPr anchor="ctr"/>
                </a:tc>
                <a:tc>
                  <a:txBody>
                    <a:bodyPr/>
                    <a:lstStyle/>
                    <a:p>
                      <a:pPr algn="ctr"/>
                      <a:r>
                        <a:rPr lang="el-GR" dirty="0"/>
                        <a:t>2</a:t>
                      </a:r>
                    </a:p>
                  </a:txBody>
                  <a:tcPr anchor="ctr"/>
                </a:tc>
                <a:tc>
                  <a:txBody>
                    <a:bodyPr/>
                    <a:lstStyle/>
                    <a:p>
                      <a:pPr algn="ctr"/>
                      <a:r>
                        <a:rPr lang="el-GR" dirty="0"/>
                        <a:t>7</a:t>
                      </a:r>
                    </a:p>
                  </a:txBody>
                  <a:tcPr anchor="ctr"/>
                </a:tc>
                <a:tc>
                  <a:txBody>
                    <a:bodyPr/>
                    <a:lstStyle/>
                    <a:p>
                      <a:pPr algn="ctr"/>
                      <a:r>
                        <a:rPr lang="el-GR" dirty="0"/>
                        <a:t>20</a:t>
                      </a:r>
                    </a:p>
                  </a:txBody>
                  <a:tcPr anchor="ctr"/>
                </a:tc>
                <a:extLst>
                  <a:ext uri="{0D108BD9-81ED-4DB2-BD59-A6C34878D82A}">
                    <a16:rowId xmlns:a16="http://schemas.microsoft.com/office/drawing/2014/main" xmlns="" val="508902080"/>
                  </a:ext>
                </a:extLst>
              </a:tr>
            </a:tbl>
          </a:graphicData>
        </a:graphic>
      </p:graphicFrame>
    </p:spTree>
    <p:extLst>
      <p:ext uri="{BB962C8B-B14F-4D97-AF65-F5344CB8AC3E}">
        <p14:creationId xmlns:p14="http://schemas.microsoft.com/office/powerpoint/2010/main" val="46632779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dirty="0"/>
              <a:t>Το πρόβλημα του σακιδίου (3)</a:t>
            </a:r>
          </a:p>
        </p:txBody>
      </p:sp>
      <p:sp>
        <p:nvSpPr>
          <p:cNvPr id="3" name="Θέση περιεχομένου 2"/>
          <p:cNvSpPr>
            <a:spLocks noGrp="1"/>
          </p:cNvSpPr>
          <p:nvPr>
            <p:ph idx="1"/>
          </p:nvPr>
        </p:nvSpPr>
        <p:spPr>
          <a:xfrm>
            <a:off x="2466551" y="1905000"/>
            <a:ext cx="9736527" cy="4878355"/>
          </a:xfrm>
        </p:spPr>
        <p:txBody>
          <a:bodyPr>
            <a:normAutofit/>
          </a:bodyPr>
          <a:lstStyle/>
          <a:p>
            <a:r>
              <a:rPr lang="el-GR" sz="2400" dirty="0"/>
              <a:t>Ο βαθμός αξιολόγησης που αποδίδεται σε κάθε κατηγορία αποτελεί προσωπική εκτίμηση του στελέχους</a:t>
            </a:r>
          </a:p>
          <a:p>
            <a:r>
              <a:rPr lang="el-GR" sz="2400" dirty="0"/>
              <a:t>Χρησιμοποιείται μια κλίμακα από το 1 έως το 20 για τη μέτρηση της αξίας κάθε εργασίας, όπου το 1 αντιπροσωπεύει εργασίες χαμηλότερης αξίας, ενώ το 20 αντιπροσωπεύει εργασίες υψηλότερης αξίας</a:t>
            </a:r>
          </a:p>
          <a:p>
            <a:r>
              <a:rPr lang="el-GR" sz="2400" dirty="0"/>
              <a:t>Η αξία μιας εργασίας εξαρτάται από παράγοντες όπως</a:t>
            </a:r>
          </a:p>
          <a:p>
            <a:pPr lvl="1">
              <a:buFont typeface="Wingdings" panose="05000000000000000000" pitchFamily="2" charset="2"/>
              <a:buChar char="§"/>
            </a:pPr>
            <a:r>
              <a:rPr lang="el-GR" sz="2200" dirty="0"/>
              <a:t>το αναμενόμενο κέρδος</a:t>
            </a:r>
          </a:p>
          <a:p>
            <a:pPr lvl="1">
              <a:buFont typeface="Wingdings" panose="05000000000000000000" pitchFamily="2" charset="2"/>
              <a:buChar char="§"/>
            </a:pPr>
            <a:r>
              <a:rPr lang="el-GR" sz="2200" dirty="0"/>
              <a:t>ο χρόνος αναμονής για την εκτέλεση μιας εργασίας</a:t>
            </a:r>
          </a:p>
          <a:p>
            <a:pPr lvl="1">
              <a:buFont typeface="Wingdings" panose="05000000000000000000" pitchFamily="2" charset="2"/>
              <a:buChar char="§"/>
            </a:pPr>
            <a:r>
              <a:rPr lang="el-GR" sz="2200" dirty="0"/>
              <a:t>η προτεραιότητα</a:t>
            </a:r>
          </a:p>
          <a:p>
            <a:pPr lvl="1">
              <a:buFont typeface="Wingdings" panose="05000000000000000000" pitchFamily="2" charset="2"/>
              <a:buChar char="§"/>
            </a:pPr>
            <a:r>
              <a:rPr lang="el-GR" sz="2200" dirty="0" err="1"/>
              <a:t>κ.ο.κ.</a:t>
            </a:r>
            <a:endParaRPr lang="el-GR" sz="2200" dirty="0"/>
          </a:p>
        </p:txBody>
      </p:sp>
      <p:sp>
        <p:nvSpPr>
          <p:cNvPr id="4" name="Θέση ημερομηνίας 3"/>
          <p:cNvSpPr>
            <a:spLocks noGrp="1"/>
          </p:cNvSpPr>
          <p:nvPr>
            <p:ph type="dt" sz="half" idx="10"/>
          </p:nvPr>
        </p:nvSpPr>
        <p:spPr/>
        <p:txBody>
          <a:bodyPr/>
          <a:lstStyle/>
          <a:p>
            <a:fld id="{C946D108-B095-4D6C-A690-34D065DC214C}" type="datetime1">
              <a:rPr lang="el-GR" smtClean="0"/>
              <a:t>12/12/2017</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21</a:t>
            </a:fld>
            <a:endParaRPr lang="el-GR"/>
          </a:p>
        </p:txBody>
      </p:sp>
    </p:spTree>
    <p:extLst>
      <p:ext uri="{BB962C8B-B14F-4D97-AF65-F5344CB8AC3E}">
        <p14:creationId xmlns:p14="http://schemas.microsoft.com/office/powerpoint/2010/main" val="136990678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dirty="0"/>
              <a:t>Το πρόβλημα του σακιδίου (4)</a:t>
            </a:r>
          </a:p>
        </p:txBody>
      </p:sp>
      <p:sp>
        <p:nvSpPr>
          <p:cNvPr id="3" name="Θέση περιεχομένου 2"/>
          <p:cNvSpPr>
            <a:spLocks noGrp="1"/>
          </p:cNvSpPr>
          <p:nvPr>
            <p:ph idx="1"/>
          </p:nvPr>
        </p:nvSpPr>
        <p:spPr>
          <a:xfrm>
            <a:off x="2466551" y="1905000"/>
            <a:ext cx="9736527" cy="4878355"/>
          </a:xfrm>
        </p:spPr>
        <p:txBody>
          <a:bodyPr>
            <a:normAutofit/>
          </a:bodyPr>
          <a:lstStyle/>
          <a:p>
            <a:r>
              <a:rPr lang="el-GR" sz="2400" dirty="0"/>
              <a:t>Στο συγκεκριμένο πρόβλημα είναι επιθυμητή η επιλογή ορισμένων εργασιών, κατά τις δύο προσεχείς εβδομάδες, ώστε όλες οι επιλεγμένες εργασίες να εκτελεστούν εντός 10 εργάσιμων ημερών και να μεγιστοποιηθεί η συνολική αξία των επιλεγμένων εργασιών</a:t>
            </a:r>
          </a:p>
          <a:p>
            <a:r>
              <a:rPr lang="el-GR" sz="2400" dirty="0"/>
              <a:t>Στην ουσία επιλέγουμε τις καλύτερες εργασίες για το σακίδιο των δύο εβδομάδων (10 εργάσιμων ημερών), όπου το σακίδιο έχει χωρητικότητα ίση με τη δυνατότητα παραγωγής 10 ημερών  </a:t>
            </a:r>
          </a:p>
        </p:txBody>
      </p:sp>
      <p:sp>
        <p:nvSpPr>
          <p:cNvPr id="4" name="Θέση ημερομηνίας 3"/>
          <p:cNvSpPr>
            <a:spLocks noGrp="1"/>
          </p:cNvSpPr>
          <p:nvPr>
            <p:ph type="dt" sz="half" idx="10"/>
          </p:nvPr>
        </p:nvSpPr>
        <p:spPr/>
        <p:txBody>
          <a:bodyPr/>
          <a:lstStyle/>
          <a:p>
            <a:fld id="{C946D108-B095-4D6C-A690-34D065DC214C}" type="datetime1">
              <a:rPr lang="el-GR" smtClean="0"/>
              <a:t>12/12/2017</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22</a:t>
            </a:fld>
            <a:endParaRPr lang="el-GR"/>
          </a:p>
        </p:txBody>
      </p:sp>
    </p:spTree>
    <p:extLst>
      <p:ext uri="{BB962C8B-B14F-4D97-AF65-F5344CB8AC3E}">
        <p14:creationId xmlns:p14="http://schemas.microsoft.com/office/powerpoint/2010/main" val="366013266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dirty="0"/>
              <a:t>Το πρόβλημα του σακιδίου (5)</a:t>
            </a:r>
          </a:p>
        </p:txBody>
      </p:sp>
      <mc:AlternateContent xmlns:mc="http://schemas.openxmlformats.org/markup-compatibility/2006" xmlns:a14="http://schemas.microsoft.com/office/drawing/2010/main">
        <mc:Choice Requires="a14">
          <p:sp>
            <p:nvSpPr>
              <p:cNvPr id="3" name="Θέση περιεχομένου 2"/>
              <p:cNvSpPr>
                <a:spLocks noGrp="1"/>
              </p:cNvSpPr>
              <p:nvPr>
                <p:ph idx="1"/>
              </p:nvPr>
            </p:nvSpPr>
            <p:spPr>
              <a:xfrm>
                <a:off x="1419367" y="1310186"/>
                <a:ext cx="10783711" cy="5473170"/>
              </a:xfrm>
            </p:spPr>
            <p:txBody>
              <a:bodyPr>
                <a:normAutofit/>
              </a:bodyPr>
              <a:lstStyle/>
              <a:p>
                <a:r>
                  <a:rPr lang="el-GR" sz="2400" dirty="0" smtClean="0"/>
                  <a:t>Το προηγούμενο πρόβλημα μπορεί να μοντελοποιηθεί ως πρόβλημα Δυναμικού Προγραμματισμού τεσσάρων σταδίων.</a:t>
                </a:r>
              </a:p>
              <a:p>
                <a:r>
                  <a:rPr lang="el-GR" sz="2400" dirty="0" smtClean="0"/>
                  <a:t>Στο </a:t>
                </a:r>
                <a:r>
                  <a:rPr lang="en-US" sz="2400" dirty="0" smtClean="0"/>
                  <a:t>k</a:t>
                </a:r>
                <a:r>
                  <a:rPr lang="el-GR" sz="2400" baseline="30000" dirty="0" smtClean="0"/>
                  <a:t>ο</a:t>
                </a:r>
                <a:r>
                  <a:rPr lang="el-GR" sz="2400" dirty="0" smtClean="0"/>
                  <a:t> στάδιο, πρέπει να αποφασίσουμε πόσες εργασίες θα εκτελεστούν από την κατηγορία </a:t>
                </a:r>
                <a:r>
                  <a:rPr lang="en-US" sz="2400" dirty="0" smtClean="0"/>
                  <a:t>k, </a:t>
                </a:r>
                <a:r>
                  <a:rPr lang="el-GR" sz="2400" dirty="0" smtClean="0"/>
                  <a:t>για </a:t>
                </a:r>
                <a:r>
                  <a:rPr lang="en-US" sz="2400" dirty="0" smtClean="0"/>
                  <a:t>k = 1, 2, 3, 4.</a:t>
                </a:r>
              </a:p>
              <a:p>
                <a:r>
                  <a:rPr lang="el-GR" sz="2400" dirty="0" smtClean="0"/>
                  <a:t>Συνεπώς, έστω </a:t>
                </a:r>
                <a14:m>
                  <m:oMath xmlns:m="http://schemas.openxmlformats.org/officeDocument/2006/math">
                    <m:sSub>
                      <m:sSubPr>
                        <m:ctrlPr>
                          <a:rPr lang="el-GR" sz="2400" i="1" smtClean="0">
                            <a:latin typeface="Cambria Math"/>
                          </a:rPr>
                        </m:ctrlPr>
                      </m:sSubPr>
                      <m:e>
                        <m:r>
                          <a:rPr lang="en-US" sz="2400" b="0" i="1" smtClean="0">
                            <a:latin typeface="Cambria Math"/>
                          </a:rPr>
                          <m:t>𝑑</m:t>
                        </m:r>
                      </m:e>
                      <m:sub>
                        <m:r>
                          <a:rPr lang="en-US" sz="2400" b="0" i="1" smtClean="0">
                            <a:latin typeface="Cambria Math"/>
                          </a:rPr>
                          <m:t>𝑛</m:t>
                        </m:r>
                      </m:sub>
                    </m:sSub>
                  </m:oMath>
                </a14:m>
                <a:r>
                  <a:rPr lang="en-US" sz="2400" dirty="0" smtClean="0"/>
                  <a:t>= </a:t>
                </a:r>
                <a:r>
                  <a:rPr lang="el-GR" sz="2400" dirty="0" smtClean="0"/>
                  <a:t>αριθμός εργασιών προς εκτέλεση από την κατηγορία </a:t>
                </a:r>
                <a:r>
                  <a:rPr lang="en-US" sz="2400" dirty="0" smtClean="0"/>
                  <a:t>n (</a:t>
                </a:r>
                <a:r>
                  <a:rPr lang="el-GR" sz="2400" dirty="0" smtClean="0"/>
                  <a:t>μεταβλητή απόφασης στο στάδιο </a:t>
                </a:r>
                <a:r>
                  <a:rPr lang="en-US" sz="2400" dirty="0" smtClean="0"/>
                  <a:t>n = 1..4)</a:t>
                </a:r>
              </a:p>
              <a:p>
                <a14:m>
                  <m:oMath xmlns:m="http://schemas.openxmlformats.org/officeDocument/2006/math">
                    <m:sSub>
                      <m:sSubPr>
                        <m:ctrlPr>
                          <a:rPr lang="el-GR" sz="2400" i="1" smtClean="0">
                            <a:latin typeface="Cambria Math"/>
                          </a:rPr>
                        </m:ctrlPr>
                      </m:sSubPr>
                      <m:e>
                        <m:r>
                          <a:rPr lang="en-US" sz="2400" b="0" i="1" smtClean="0">
                            <a:latin typeface="Cambria Math"/>
                          </a:rPr>
                          <m:t>𝑥</m:t>
                        </m:r>
                      </m:e>
                      <m:sub>
                        <m:r>
                          <a:rPr lang="en-US" sz="2400" b="0" i="1" smtClean="0">
                            <a:latin typeface="Cambria Math"/>
                          </a:rPr>
                          <m:t>𝑛</m:t>
                        </m:r>
                      </m:sub>
                    </m:sSub>
                  </m:oMath>
                </a14:m>
                <a:r>
                  <a:rPr lang="en-US" sz="2400" dirty="0" smtClean="0"/>
                  <a:t>= </a:t>
                </a:r>
                <a:r>
                  <a:rPr lang="el-GR" sz="2400" dirty="0" smtClean="0"/>
                  <a:t>χρόνος εκτέλεσης σε ημέρες, που υπολείπεται κατά την έναρξη του σταδίου </a:t>
                </a:r>
                <a:r>
                  <a:rPr lang="en-US" sz="2400" dirty="0" smtClean="0"/>
                  <a:t>n (</a:t>
                </a:r>
                <a:r>
                  <a:rPr lang="el-GR" sz="2400" dirty="0" smtClean="0"/>
                  <a:t>μεταβλητή κατάστασης για το στάδιο </a:t>
                </a:r>
                <a:r>
                  <a:rPr lang="en-US" sz="2400" dirty="0" smtClean="0"/>
                  <a:t>n)</a:t>
                </a:r>
                <a:endParaRPr lang="el-GR" sz="2400" dirty="0"/>
              </a:p>
            </p:txBody>
          </p:sp>
        </mc:Choice>
        <mc:Fallback xmlns="">
          <p:sp>
            <p:nvSpPr>
              <p:cNvPr id="3" name="Θέση περιεχομένου 2"/>
              <p:cNvSpPr>
                <a:spLocks noGrp="1" noRot="1" noChangeAspect="1" noMove="1" noResize="1" noEditPoints="1" noAdjustHandles="1" noChangeArrowheads="1" noChangeShapeType="1" noTextEdit="1"/>
              </p:cNvSpPr>
              <p:nvPr>
                <p:ph idx="1"/>
              </p:nvPr>
            </p:nvSpPr>
            <p:spPr>
              <a:xfrm>
                <a:off x="1419367" y="1310186"/>
                <a:ext cx="10783711" cy="5473170"/>
              </a:xfrm>
              <a:blipFill rotWithShape="1">
                <a:blip r:embed="rId2"/>
                <a:stretch>
                  <a:fillRect l="-791" t="-891" r="-1413"/>
                </a:stretch>
              </a:blipFill>
            </p:spPr>
            <p:txBody>
              <a:bodyPr/>
              <a:lstStyle/>
              <a:p>
                <a:r>
                  <a:rPr lang="el-GR">
                    <a:noFill/>
                  </a:rPr>
                  <a:t> </a:t>
                </a:r>
              </a:p>
            </p:txBody>
          </p:sp>
        </mc:Fallback>
      </mc:AlternateContent>
      <p:sp>
        <p:nvSpPr>
          <p:cNvPr id="4" name="Θέση ημερομηνίας 3"/>
          <p:cNvSpPr>
            <a:spLocks noGrp="1"/>
          </p:cNvSpPr>
          <p:nvPr>
            <p:ph type="dt" sz="half" idx="10"/>
          </p:nvPr>
        </p:nvSpPr>
        <p:spPr/>
        <p:txBody>
          <a:bodyPr/>
          <a:lstStyle/>
          <a:p>
            <a:fld id="{C946D108-B095-4D6C-A690-34D065DC214C}" type="datetime1">
              <a:rPr lang="el-GR" smtClean="0"/>
              <a:t>12/12/2017</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23</a:t>
            </a:fld>
            <a:endParaRPr lang="el-GR"/>
          </a:p>
        </p:txBody>
      </p:sp>
    </p:spTree>
    <p:extLst>
      <p:ext uri="{BB962C8B-B14F-4D97-AF65-F5344CB8AC3E}">
        <p14:creationId xmlns:p14="http://schemas.microsoft.com/office/powerpoint/2010/main" val="101346010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897039" y="624110"/>
            <a:ext cx="9607573" cy="836200"/>
          </a:xfrm>
        </p:spPr>
        <p:txBody>
          <a:bodyPr/>
          <a:lstStyle/>
          <a:p>
            <a:r>
              <a:rPr lang="el-GR" dirty="0"/>
              <a:t>Το πρόβλημα του σακιδίου </a:t>
            </a:r>
            <a:r>
              <a:rPr lang="el-GR" dirty="0" smtClean="0"/>
              <a:t>(</a:t>
            </a:r>
            <a:r>
              <a:rPr lang="en-US" dirty="0" smtClean="0"/>
              <a:t>6</a:t>
            </a:r>
            <a:r>
              <a:rPr lang="el-GR" dirty="0" smtClean="0"/>
              <a:t>)</a:t>
            </a:r>
            <a:endParaRPr lang="el-GR" dirty="0"/>
          </a:p>
        </p:txBody>
      </p:sp>
      <mc:AlternateContent xmlns:mc="http://schemas.openxmlformats.org/markup-compatibility/2006" xmlns:a14="http://schemas.microsoft.com/office/drawing/2010/main">
        <mc:Choice Requires="a14">
          <p:sp>
            <p:nvSpPr>
              <p:cNvPr id="3" name="Θέση περιεχομένου 2"/>
              <p:cNvSpPr>
                <a:spLocks noGrp="1"/>
              </p:cNvSpPr>
              <p:nvPr>
                <p:ph idx="1"/>
              </p:nvPr>
            </p:nvSpPr>
            <p:spPr>
              <a:xfrm>
                <a:off x="436728" y="1405720"/>
                <a:ext cx="11341291" cy="5377636"/>
              </a:xfrm>
            </p:spPr>
            <p:txBody>
              <a:bodyPr>
                <a:normAutofit/>
              </a:bodyPr>
              <a:lstStyle/>
              <a:p>
                <a:r>
                  <a:rPr lang="el-GR" sz="2400" dirty="0" smtClean="0"/>
                  <a:t>Άρα, με περίοδο παραγωγής 2 εβδομάδων, το </a:t>
                </a:r>
                <a14:m>
                  <m:oMath xmlns:m="http://schemas.openxmlformats.org/officeDocument/2006/math">
                    <m:sSub>
                      <m:sSubPr>
                        <m:ctrlPr>
                          <a:rPr lang="el-GR" sz="2400" i="1" smtClean="0">
                            <a:latin typeface="Cambria Math"/>
                          </a:rPr>
                        </m:ctrlPr>
                      </m:sSubPr>
                      <m:e>
                        <m:r>
                          <a:rPr lang="en-US" sz="2400" b="0" i="1" smtClean="0">
                            <a:latin typeface="Cambria Math"/>
                          </a:rPr>
                          <m:t>𝑥</m:t>
                        </m:r>
                      </m:e>
                      <m:sub>
                        <m:r>
                          <a:rPr lang="en-US" sz="2400" b="0" i="1" smtClean="0">
                            <a:latin typeface="Cambria Math"/>
                          </a:rPr>
                          <m:t>4 </m:t>
                        </m:r>
                      </m:sub>
                    </m:sSub>
                    <m:r>
                      <a:rPr lang="en-US" sz="2400" b="0" i="1" smtClean="0">
                        <a:latin typeface="Cambria Math"/>
                      </a:rPr>
                      <m:t>=10 </m:t>
                    </m:r>
                  </m:oMath>
                </a14:m>
                <a:r>
                  <a:rPr lang="el-GR" sz="2400" dirty="0" smtClean="0"/>
                  <a:t>αντιπροσωπεύει τον συνολικό αριθμό των διαθέσιμων ημερών για την εκτέλεση των εργασιών. Οι  συναρτήσεις μετατροπής σταδίου είναι οι εξής</a:t>
                </a:r>
                <a:r>
                  <a:rPr lang="en-US" sz="2400" dirty="0" smtClean="0"/>
                  <a:t>:</a:t>
                </a:r>
              </a:p>
              <a:p>
                <a:r>
                  <a:rPr lang="el-GR" sz="2400" dirty="0" smtClean="0"/>
                  <a:t>Στάδιο 4. </a:t>
                </a:r>
                <a14:m>
                  <m:oMath xmlns:m="http://schemas.openxmlformats.org/officeDocument/2006/math">
                    <m:sSub>
                      <m:sSubPr>
                        <m:ctrlPr>
                          <a:rPr lang="el-GR" sz="2400" i="1" smtClean="0">
                            <a:latin typeface="Cambria Math"/>
                          </a:rPr>
                        </m:ctrlPr>
                      </m:sSubPr>
                      <m:e>
                        <m:r>
                          <a:rPr lang="en-US" sz="2400" b="0" i="1" smtClean="0">
                            <a:latin typeface="Cambria Math"/>
                          </a:rPr>
                          <m:t>𝑥</m:t>
                        </m:r>
                      </m:e>
                      <m:sub>
                        <m:r>
                          <a:rPr lang="en-US" sz="2400" b="0" i="1" smtClean="0">
                            <a:latin typeface="Cambria Math"/>
                          </a:rPr>
                          <m:t>3</m:t>
                        </m:r>
                      </m:sub>
                    </m:sSub>
                    <m:r>
                      <a:rPr lang="en-US" sz="2400" b="0" i="1" smtClean="0">
                        <a:latin typeface="Cambria Math"/>
                      </a:rPr>
                      <m:t>=</m:t>
                    </m:r>
                    <m:sSub>
                      <m:sSubPr>
                        <m:ctrlPr>
                          <a:rPr lang="en-US" sz="2400" b="0" i="1" smtClean="0">
                            <a:latin typeface="Cambria Math"/>
                          </a:rPr>
                        </m:ctrlPr>
                      </m:sSubPr>
                      <m:e>
                        <m:r>
                          <a:rPr lang="en-US" sz="2400" b="0" i="1" smtClean="0">
                            <a:latin typeface="Cambria Math"/>
                          </a:rPr>
                          <m:t>𝑡</m:t>
                        </m:r>
                      </m:e>
                      <m:sub>
                        <m:r>
                          <a:rPr lang="en-US" sz="2400" b="0" i="1" smtClean="0">
                            <a:latin typeface="Cambria Math"/>
                          </a:rPr>
                          <m:t>4</m:t>
                        </m:r>
                      </m:sub>
                    </m:sSub>
                    <m:r>
                      <a:rPr lang="en-US" sz="2400" b="0" i="1" smtClean="0">
                        <a:latin typeface="Cambria Math"/>
                      </a:rPr>
                      <m:t>(</m:t>
                    </m:r>
                    <m:sSub>
                      <m:sSubPr>
                        <m:ctrlPr>
                          <a:rPr lang="en-US" sz="2400" i="1">
                            <a:latin typeface="Cambria Math"/>
                          </a:rPr>
                        </m:ctrlPr>
                      </m:sSubPr>
                      <m:e>
                        <m:r>
                          <a:rPr lang="en-US" sz="2400" b="0" i="1" smtClean="0">
                            <a:latin typeface="Cambria Math"/>
                          </a:rPr>
                          <m:t>𝑥</m:t>
                        </m:r>
                      </m:e>
                      <m:sub>
                        <m:r>
                          <a:rPr lang="en-US" sz="2400" i="1">
                            <a:latin typeface="Cambria Math"/>
                          </a:rPr>
                          <m:t>4</m:t>
                        </m:r>
                      </m:sub>
                    </m:sSub>
                  </m:oMath>
                </a14:m>
                <a:r>
                  <a:rPr lang="en-US" sz="2400" dirty="0" smtClean="0"/>
                  <a:t>, </a:t>
                </a:r>
                <a14:m>
                  <m:oMath xmlns:m="http://schemas.openxmlformats.org/officeDocument/2006/math">
                    <m:sSub>
                      <m:sSubPr>
                        <m:ctrlPr>
                          <a:rPr lang="en-US" sz="2400" i="1">
                            <a:latin typeface="Cambria Math"/>
                          </a:rPr>
                        </m:ctrlPr>
                      </m:sSubPr>
                      <m:e>
                        <m:r>
                          <a:rPr lang="en-US" sz="2400" b="0" i="1" smtClean="0">
                            <a:latin typeface="Cambria Math"/>
                          </a:rPr>
                          <m:t>𝑑</m:t>
                        </m:r>
                      </m:e>
                      <m:sub>
                        <m:r>
                          <a:rPr lang="en-US" sz="2400" i="1">
                            <a:latin typeface="Cambria Math"/>
                          </a:rPr>
                          <m:t>4</m:t>
                        </m:r>
                      </m:sub>
                    </m:sSub>
                  </m:oMath>
                </a14:m>
                <a:r>
                  <a:rPr lang="en-US" sz="2400" dirty="0" smtClean="0"/>
                  <a:t>) = </a:t>
                </a:r>
                <a14:m>
                  <m:oMath xmlns:m="http://schemas.openxmlformats.org/officeDocument/2006/math">
                    <m:sSub>
                      <m:sSubPr>
                        <m:ctrlPr>
                          <a:rPr lang="en-US" sz="2400" i="1">
                            <a:latin typeface="Cambria Math"/>
                          </a:rPr>
                        </m:ctrlPr>
                      </m:sSubPr>
                      <m:e>
                        <m:r>
                          <a:rPr lang="en-US" sz="2400" b="0" i="1" smtClean="0">
                            <a:latin typeface="Cambria Math"/>
                          </a:rPr>
                          <m:t>𝑥</m:t>
                        </m:r>
                      </m:e>
                      <m:sub>
                        <m:r>
                          <a:rPr lang="en-US" sz="2400" i="1">
                            <a:latin typeface="Cambria Math"/>
                          </a:rPr>
                          <m:t>4</m:t>
                        </m:r>
                      </m:sub>
                    </m:sSub>
                  </m:oMath>
                </a14:m>
                <a:r>
                  <a:rPr lang="en-US" sz="2400" dirty="0" smtClean="0"/>
                  <a:t> - 7</a:t>
                </a:r>
                <a14:m>
                  <m:oMath xmlns:m="http://schemas.openxmlformats.org/officeDocument/2006/math">
                    <m:sSub>
                      <m:sSubPr>
                        <m:ctrlPr>
                          <a:rPr lang="en-US" sz="2400" i="1">
                            <a:latin typeface="Cambria Math"/>
                          </a:rPr>
                        </m:ctrlPr>
                      </m:sSubPr>
                      <m:e>
                        <m:r>
                          <a:rPr lang="en-US" sz="2400" b="0" i="1" smtClean="0">
                            <a:latin typeface="Cambria Math"/>
                          </a:rPr>
                          <m:t>𝑑</m:t>
                        </m:r>
                      </m:e>
                      <m:sub>
                        <m:r>
                          <a:rPr lang="en-US" sz="2400" i="1">
                            <a:latin typeface="Cambria Math"/>
                          </a:rPr>
                          <m:t>4</m:t>
                        </m:r>
                      </m:sub>
                    </m:sSub>
                  </m:oMath>
                </a14:m>
                <a:endParaRPr lang="el-GR" sz="2400" dirty="0" smtClean="0"/>
              </a:p>
              <a:p>
                <a:r>
                  <a:rPr lang="el-GR" sz="2400" dirty="0" smtClean="0"/>
                  <a:t>Στάδιο 3.</a:t>
                </a:r>
                <a:r>
                  <a:rPr lang="en-US" sz="2400" dirty="0" smtClean="0"/>
                  <a:t> </a:t>
                </a:r>
                <a14:m>
                  <m:oMath xmlns:m="http://schemas.openxmlformats.org/officeDocument/2006/math">
                    <m:sSub>
                      <m:sSubPr>
                        <m:ctrlPr>
                          <a:rPr lang="el-GR" sz="2400" i="1">
                            <a:latin typeface="Cambria Math"/>
                          </a:rPr>
                        </m:ctrlPr>
                      </m:sSubPr>
                      <m:e>
                        <m:r>
                          <a:rPr lang="en-US" sz="2400" i="1">
                            <a:latin typeface="Cambria Math"/>
                          </a:rPr>
                          <m:t>𝑥</m:t>
                        </m:r>
                      </m:e>
                      <m:sub>
                        <m:r>
                          <a:rPr lang="en-US" sz="2400" b="0" i="1" smtClean="0">
                            <a:latin typeface="Cambria Math"/>
                          </a:rPr>
                          <m:t>2</m:t>
                        </m:r>
                      </m:sub>
                    </m:sSub>
                    <m:r>
                      <a:rPr lang="en-US" sz="2400" i="1">
                        <a:latin typeface="Cambria Math"/>
                      </a:rPr>
                      <m:t>=</m:t>
                    </m:r>
                    <m:sSub>
                      <m:sSubPr>
                        <m:ctrlPr>
                          <a:rPr lang="en-US" sz="2400" i="1">
                            <a:latin typeface="Cambria Math"/>
                          </a:rPr>
                        </m:ctrlPr>
                      </m:sSubPr>
                      <m:e>
                        <m:r>
                          <a:rPr lang="en-US" sz="2400" i="1">
                            <a:latin typeface="Cambria Math"/>
                          </a:rPr>
                          <m:t>𝑡</m:t>
                        </m:r>
                      </m:e>
                      <m:sub>
                        <m:r>
                          <a:rPr lang="en-US" sz="2400" b="0" i="1" smtClean="0">
                            <a:latin typeface="Cambria Math"/>
                          </a:rPr>
                          <m:t>3</m:t>
                        </m:r>
                      </m:sub>
                    </m:sSub>
                    <m:r>
                      <a:rPr lang="en-US" sz="2400" i="1">
                        <a:latin typeface="Cambria Math"/>
                      </a:rPr>
                      <m:t>(</m:t>
                    </m:r>
                    <m:sSub>
                      <m:sSubPr>
                        <m:ctrlPr>
                          <a:rPr lang="en-US" sz="2400" i="1">
                            <a:latin typeface="Cambria Math"/>
                          </a:rPr>
                        </m:ctrlPr>
                      </m:sSubPr>
                      <m:e>
                        <m:r>
                          <a:rPr lang="en-US" sz="2400" i="1">
                            <a:latin typeface="Cambria Math"/>
                          </a:rPr>
                          <m:t>𝑥</m:t>
                        </m:r>
                      </m:e>
                      <m:sub>
                        <m:r>
                          <a:rPr lang="en-US" sz="2400" b="0" i="1" smtClean="0">
                            <a:latin typeface="Cambria Math"/>
                          </a:rPr>
                          <m:t>3</m:t>
                        </m:r>
                      </m:sub>
                    </m:sSub>
                  </m:oMath>
                </a14:m>
                <a:r>
                  <a:rPr lang="en-US" sz="2400" dirty="0"/>
                  <a:t>, </a:t>
                </a:r>
                <a14:m>
                  <m:oMath xmlns:m="http://schemas.openxmlformats.org/officeDocument/2006/math">
                    <m:sSub>
                      <m:sSubPr>
                        <m:ctrlPr>
                          <a:rPr lang="en-US" sz="2400" i="1">
                            <a:latin typeface="Cambria Math"/>
                          </a:rPr>
                        </m:ctrlPr>
                      </m:sSubPr>
                      <m:e>
                        <m:r>
                          <a:rPr lang="en-US" sz="2400" i="1">
                            <a:latin typeface="Cambria Math"/>
                          </a:rPr>
                          <m:t>𝑑</m:t>
                        </m:r>
                      </m:e>
                      <m:sub>
                        <m:r>
                          <a:rPr lang="en-US" sz="2400" b="0" i="1" smtClean="0">
                            <a:latin typeface="Cambria Math"/>
                          </a:rPr>
                          <m:t>3</m:t>
                        </m:r>
                      </m:sub>
                    </m:sSub>
                  </m:oMath>
                </a14:m>
                <a:r>
                  <a:rPr lang="en-US" sz="2400" dirty="0"/>
                  <a:t>) = </a:t>
                </a:r>
                <a14:m>
                  <m:oMath xmlns:m="http://schemas.openxmlformats.org/officeDocument/2006/math">
                    <m:sSub>
                      <m:sSubPr>
                        <m:ctrlPr>
                          <a:rPr lang="en-US" sz="2400" i="1">
                            <a:latin typeface="Cambria Math"/>
                          </a:rPr>
                        </m:ctrlPr>
                      </m:sSubPr>
                      <m:e>
                        <m:r>
                          <a:rPr lang="en-US" sz="2400" i="1">
                            <a:latin typeface="Cambria Math"/>
                          </a:rPr>
                          <m:t>𝑥</m:t>
                        </m:r>
                      </m:e>
                      <m:sub>
                        <m:r>
                          <a:rPr lang="en-US" sz="2400" b="0" i="1" smtClean="0">
                            <a:latin typeface="Cambria Math"/>
                          </a:rPr>
                          <m:t>3</m:t>
                        </m:r>
                      </m:sub>
                    </m:sSub>
                  </m:oMath>
                </a14:m>
                <a:r>
                  <a:rPr lang="en-US" sz="2400" dirty="0"/>
                  <a:t> - </a:t>
                </a:r>
                <a:r>
                  <a:rPr lang="en-US" sz="2400" dirty="0" smtClean="0"/>
                  <a:t>4</a:t>
                </a:r>
                <a14:m>
                  <m:oMath xmlns:m="http://schemas.openxmlformats.org/officeDocument/2006/math">
                    <m:sSub>
                      <m:sSubPr>
                        <m:ctrlPr>
                          <a:rPr lang="en-US" sz="2400" i="1" smtClean="0">
                            <a:latin typeface="Cambria Math"/>
                          </a:rPr>
                        </m:ctrlPr>
                      </m:sSubPr>
                      <m:e>
                        <m:r>
                          <a:rPr lang="en-US" sz="2400" i="1">
                            <a:latin typeface="Cambria Math"/>
                          </a:rPr>
                          <m:t>𝑑</m:t>
                        </m:r>
                      </m:e>
                      <m:sub>
                        <m:r>
                          <a:rPr lang="en-US" sz="2400" b="0" i="1" smtClean="0">
                            <a:latin typeface="Cambria Math"/>
                          </a:rPr>
                          <m:t>3</m:t>
                        </m:r>
                      </m:sub>
                    </m:sSub>
                  </m:oMath>
                </a14:m>
                <a:endParaRPr lang="el-GR" sz="2400" dirty="0" smtClean="0"/>
              </a:p>
              <a:p>
                <a:r>
                  <a:rPr lang="el-GR" sz="2400" dirty="0" smtClean="0"/>
                  <a:t>Στάδιο 2.</a:t>
                </a:r>
                <a:r>
                  <a:rPr lang="en-US" sz="2400" dirty="0" smtClean="0"/>
                  <a:t> </a:t>
                </a:r>
                <a14:m>
                  <m:oMath xmlns:m="http://schemas.openxmlformats.org/officeDocument/2006/math">
                    <m:sSub>
                      <m:sSubPr>
                        <m:ctrlPr>
                          <a:rPr lang="el-GR" sz="2400" i="1">
                            <a:latin typeface="Cambria Math"/>
                          </a:rPr>
                        </m:ctrlPr>
                      </m:sSubPr>
                      <m:e>
                        <m:r>
                          <a:rPr lang="en-US" sz="2400" i="1">
                            <a:latin typeface="Cambria Math"/>
                          </a:rPr>
                          <m:t>𝑥</m:t>
                        </m:r>
                      </m:e>
                      <m:sub>
                        <m:r>
                          <a:rPr lang="en-US" sz="2400" b="0" i="1" smtClean="0">
                            <a:latin typeface="Cambria Math"/>
                          </a:rPr>
                          <m:t>1</m:t>
                        </m:r>
                      </m:sub>
                    </m:sSub>
                    <m:r>
                      <a:rPr lang="en-US" sz="2400" i="1">
                        <a:latin typeface="Cambria Math"/>
                      </a:rPr>
                      <m:t>=</m:t>
                    </m:r>
                    <m:sSub>
                      <m:sSubPr>
                        <m:ctrlPr>
                          <a:rPr lang="en-US" sz="2400" i="1">
                            <a:latin typeface="Cambria Math"/>
                          </a:rPr>
                        </m:ctrlPr>
                      </m:sSubPr>
                      <m:e>
                        <m:r>
                          <a:rPr lang="en-US" sz="2400" i="1">
                            <a:latin typeface="Cambria Math"/>
                          </a:rPr>
                          <m:t>𝑡</m:t>
                        </m:r>
                      </m:e>
                      <m:sub>
                        <m:r>
                          <a:rPr lang="en-US" sz="2400" b="0" i="1" smtClean="0">
                            <a:latin typeface="Cambria Math"/>
                          </a:rPr>
                          <m:t>2</m:t>
                        </m:r>
                      </m:sub>
                    </m:sSub>
                    <m:r>
                      <a:rPr lang="en-US" sz="2400" i="1">
                        <a:latin typeface="Cambria Math"/>
                      </a:rPr>
                      <m:t>(</m:t>
                    </m:r>
                    <m:sSub>
                      <m:sSubPr>
                        <m:ctrlPr>
                          <a:rPr lang="en-US" sz="2400" i="1">
                            <a:latin typeface="Cambria Math"/>
                          </a:rPr>
                        </m:ctrlPr>
                      </m:sSubPr>
                      <m:e>
                        <m:r>
                          <a:rPr lang="en-US" sz="2400" i="1">
                            <a:latin typeface="Cambria Math"/>
                          </a:rPr>
                          <m:t>𝑥</m:t>
                        </m:r>
                      </m:e>
                      <m:sub>
                        <m:r>
                          <a:rPr lang="en-US" sz="2400" b="0" i="1" smtClean="0">
                            <a:latin typeface="Cambria Math"/>
                          </a:rPr>
                          <m:t>2</m:t>
                        </m:r>
                      </m:sub>
                    </m:sSub>
                  </m:oMath>
                </a14:m>
                <a:r>
                  <a:rPr lang="en-US" sz="2400" dirty="0"/>
                  <a:t>, </a:t>
                </a:r>
                <a14:m>
                  <m:oMath xmlns:m="http://schemas.openxmlformats.org/officeDocument/2006/math">
                    <m:sSub>
                      <m:sSubPr>
                        <m:ctrlPr>
                          <a:rPr lang="en-US" sz="2400" i="1">
                            <a:latin typeface="Cambria Math"/>
                          </a:rPr>
                        </m:ctrlPr>
                      </m:sSubPr>
                      <m:e>
                        <m:r>
                          <a:rPr lang="en-US" sz="2400" i="1">
                            <a:latin typeface="Cambria Math"/>
                          </a:rPr>
                          <m:t>𝑑</m:t>
                        </m:r>
                      </m:e>
                      <m:sub>
                        <m:r>
                          <a:rPr lang="en-US" sz="2400" b="0" i="1" smtClean="0">
                            <a:latin typeface="Cambria Math"/>
                          </a:rPr>
                          <m:t>2</m:t>
                        </m:r>
                      </m:sub>
                    </m:sSub>
                  </m:oMath>
                </a14:m>
                <a:r>
                  <a:rPr lang="en-US" sz="2400" dirty="0"/>
                  <a:t>) = </a:t>
                </a:r>
                <a14:m>
                  <m:oMath xmlns:m="http://schemas.openxmlformats.org/officeDocument/2006/math">
                    <m:sSub>
                      <m:sSubPr>
                        <m:ctrlPr>
                          <a:rPr lang="en-US" sz="2400" i="1">
                            <a:latin typeface="Cambria Math"/>
                          </a:rPr>
                        </m:ctrlPr>
                      </m:sSubPr>
                      <m:e>
                        <m:r>
                          <a:rPr lang="en-US" sz="2400" i="1">
                            <a:latin typeface="Cambria Math"/>
                          </a:rPr>
                          <m:t>𝑥</m:t>
                        </m:r>
                      </m:e>
                      <m:sub>
                        <m:r>
                          <a:rPr lang="en-US" sz="2400" b="0" i="1" smtClean="0">
                            <a:latin typeface="Cambria Math"/>
                          </a:rPr>
                          <m:t>2</m:t>
                        </m:r>
                      </m:sub>
                    </m:sSub>
                  </m:oMath>
                </a14:m>
                <a:r>
                  <a:rPr lang="en-US" sz="2400" dirty="0"/>
                  <a:t> - </a:t>
                </a:r>
                <a:r>
                  <a:rPr lang="en-US" sz="2400" dirty="0" smtClean="0"/>
                  <a:t>3</a:t>
                </a:r>
                <a14:m>
                  <m:oMath xmlns:m="http://schemas.openxmlformats.org/officeDocument/2006/math">
                    <m:sSub>
                      <m:sSubPr>
                        <m:ctrlPr>
                          <a:rPr lang="en-US" sz="2400" i="1">
                            <a:latin typeface="Cambria Math"/>
                          </a:rPr>
                        </m:ctrlPr>
                      </m:sSubPr>
                      <m:e>
                        <m:r>
                          <a:rPr lang="en-US" sz="2400" i="1">
                            <a:latin typeface="Cambria Math"/>
                          </a:rPr>
                          <m:t>𝑑</m:t>
                        </m:r>
                      </m:e>
                      <m:sub>
                        <m:r>
                          <a:rPr lang="en-US" sz="2400" b="0" i="1" smtClean="0">
                            <a:latin typeface="Cambria Math"/>
                          </a:rPr>
                          <m:t>2</m:t>
                        </m:r>
                      </m:sub>
                    </m:sSub>
                  </m:oMath>
                </a14:m>
                <a:endParaRPr lang="el-GR" sz="2400" dirty="0" smtClean="0"/>
              </a:p>
              <a:p>
                <a:r>
                  <a:rPr lang="el-GR" sz="2400" dirty="0" smtClean="0"/>
                  <a:t>Στάδιο 1. </a:t>
                </a:r>
                <a14:m>
                  <m:oMath xmlns:m="http://schemas.openxmlformats.org/officeDocument/2006/math">
                    <m:sSub>
                      <m:sSubPr>
                        <m:ctrlPr>
                          <a:rPr lang="el-GR" sz="2400" i="1">
                            <a:latin typeface="Cambria Math"/>
                          </a:rPr>
                        </m:ctrlPr>
                      </m:sSubPr>
                      <m:e>
                        <m:r>
                          <a:rPr lang="en-US" sz="2400" i="1">
                            <a:latin typeface="Cambria Math"/>
                          </a:rPr>
                          <m:t>𝑥</m:t>
                        </m:r>
                      </m:e>
                      <m:sub>
                        <m:r>
                          <a:rPr lang="en-US" sz="2400" b="0" i="1" smtClean="0">
                            <a:latin typeface="Cambria Math"/>
                          </a:rPr>
                          <m:t>0</m:t>
                        </m:r>
                      </m:sub>
                    </m:sSub>
                    <m:r>
                      <a:rPr lang="en-US" sz="2400" i="1">
                        <a:latin typeface="Cambria Math"/>
                      </a:rPr>
                      <m:t>=</m:t>
                    </m:r>
                    <m:sSub>
                      <m:sSubPr>
                        <m:ctrlPr>
                          <a:rPr lang="en-US" sz="2400" i="1">
                            <a:latin typeface="Cambria Math"/>
                          </a:rPr>
                        </m:ctrlPr>
                      </m:sSubPr>
                      <m:e>
                        <m:r>
                          <a:rPr lang="en-US" sz="2400" i="1">
                            <a:latin typeface="Cambria Math"/>
                          </a:rPr>
                          <m:t>𝑡</m:t>
                        </m:r>
                      </m:e>
                      <m:sub>
                        <m:r>
                          <a:rPr lang="en-US" sz="2400" b="0" i="1" smtClean="0">
                            <a:latin typeface="Cambria Math"/>
                          </a:rPr>
                          <m:t>1</m:t>
                        </m:r>
                      </m:sub>
                    </m:sSub>
                    <m:r>
                      <a:rPr lang="en-US" sz="2400" i="1">
                        <a:latin typeface="Cambria Math"/>
                      </a:rPr>
                      <m:t>(</m:t>
                    </m:r>
                    <m:sSub>
                      <m:sSubPr>
                        <m:ctrlPr>
                          <a:rPr lang="en-US" sz="2400" i="1">
                            <a:latin typeface="Cambria Math"/>
                          </a:rPr>
                        </m:ctrlPr>
                      </m:sSubPr>
                      <m:e>
                        <m:r>
                          <a:rPr lang="en-US" sz="2400" i="1">
                            <a:latin typeface="Cambria Math"/>
                          </a:rPr>
                          <m:t>𝑥</m:t>
                        </m:r>
                      </m:e>
                      <m:sub>
                        <m:r>
                          <a:rPr lang="en-US" sz="2400" b="0" i="1" smtClean="0">
                            <a:latin typeface="Cambria Math"/>
                          </a:rPr>
                          <m:t>1</m:t>
                        </m:r>
                      </m:sub>
                    </m:sSub>
                  </m:oMath>
                </a14:m>
                <a:r>
                  <a:rPr lang="en-US" sz="2400" dirty="0"/>
                  <a:t>, </a:t>
                </a:r>
                <a14:m>
                  <m:oMath xmlns:m="http://schemas.openxmlformats.org/officeDocument/2006/math">
                    <m:sSub>
                      <m:sSubPr>
                        <m:ctrlPr>
                          <a:rPr lang="en-US" sz="2400" i="1">
                            <a:latin typeface="Cambria Math"/>
                          </a:rPr>
                        </m:ctrlPr>
                      </m:sSubPr>
                      <m:e>
                        <m:r>
                          <a:rPr lang="en-US" sz="2400" i="1">
                            <a:latin typeface="Cambria Math"/>
                          </a:rPr>
                          <m:t>𝑑</m:t>
                        </m:r>
                      </m:e>
                      <m:sub>
                        <m:r>
                          <a:rPr lang="en-US" sz="2400" b="0" i="1" smtClean="0">
                            <a:latin typeface="Cambria Math"/>
                          </a:rPr>
                          <m:t>1</m:t>
                        </m:r>
                      </m:sub>
                    </m:sSub>
                  </m:oMath>
                </a14:m>
                <a:r>
                  <a:rPr lang="en-US" sz="2400" dirty="0"/>
                  <a:t>) = </a:t>
                </a:r>
                <a14:m>
                  <m:oMath xmlns:m="http://schemas.openxmlformats.org/officeDocument/2006/math">
                    <m:sSub>
                      <m:sSubPr>
                        <m:ctrlPr>
                          <a:rPr lang="en-US" sz="2400" i="1">
                            <a:latin typeface="Cambria Math"/>
                          </a:rPr>
                        </m:ctrlPr>
                      </m:sSubPr>
                      <m:e>
                        <m:r>
                          <a:rPr lang="en-US" sz="2400" i="1">
                            <a:latin typeface="Cambria Math"/>
                          </a:rPr>
                          <m:t>𝑥</m:t>
                        </m:r>
                      </m:e>
                      <m:sub>
                        <m:r>
                          <a:rPr lang="en-US" sz="2400" b="0" i="1" smtClean="0">
                            <a:latin typeface="Cambria Math"/>
                          </a:rPr>
                          <m:t>1</m:t>
                        </m:r>
                      </m:sub>
                    </m:sSub>
                  </m:oMath>
                </a14:m>
                <a:r>
                  <a:rPr lang="en-US" sz="2400" dirty="0"/>
                  <a:t> - </a:t>
                </a:r>
                <a:r>
                  <a:rPr lang="en-US" sz="2400" dirty="0" smtClean="0"/>
                  <a:t>1</a:t>
                </a:r>
                <a14:m>
                  <m:oMath xmlns:m="http://schemas.openxmlformats.org/officeDocument/2006/math">
                    <m:sSub>
                      <m:sSubPr>
                        <m:ctrlPr>
                          <a:rPr lang="en-US" sz="2400" i="1" smtClean="0">
                            <a:latin typeface="Cambria Math"/>
                          </a:rPr>
                        </m:ctrlPr>
                      </m:sSubPr>
                      <m:e>
                        <m:r>
                          <a:rPr lang="en-US" sz="2400" i="1">
                            <a:latin typeface="Cambria Math"/>
                          </a:rPr>
                          <m:t>𝑑</m:t>
                        </m:r>
                      </m:e>
                      <m:sub>
                        <m:eqArr>
                          <m:eqArrPr>
                            <m:ctrlPr>
                              <a:rPr lang="en-US" sz="2400" b="0" i="1" smtClean="0">
                                <a:latin typeface="Cambria Math"/>
                              </a:rPr>
                            </m:ctrlPr>
                          </m:eqArrPr>
                          <m:e>
                            <m:r>
                              <a:rPr lang="en-US" sz="2400" b="0" i="1" smtClean="0">
                                <a:latin typeface="Cambria Math"/>
                              </a:rPr>
                              <m:t>1</m:t>
                            </m:r>
                          </m:e>
                          <m:e/>
                        </m:eqArr>
                      </m:sub>
                    </m:sSub>
                  </m:oMath>
                </a14:m>
                <a:endParaRPr lang="en-US" sz="2400" dirty="0" smtClean="0"/>
              </a:p>
              <a:p>
                <a:r>
                  <a:rPr lang="el-GR" sz="2400" dirty="0" smtClean="0"/>
                  <a:t>Το αποτέλεσμα για κάθε στάδιο βασίζεται στην αξιολόγηση της σχετιζόμενης κατηγορίας εργασίας και στον αριθμό των εργασιών που επελέγησαν από την κατηγορία. Οι συναρτήσεις μετατροπής είναι οι ακόλουθες</a:t>
                </a:r>
                <a:r>
                  <a:rPr lang="en-US" sz="2400" dirty="0" smtClean="0"/>
                  <a:t>: …..</a:t>
                </a:r>
                <a:endParaRPr lang="el-GR" sz="2400" dirty="0"/>
              </a:p>
            </p:txBody>
          </p:sp>
        </mc:Choice>
        <mc:Fallback xmlns="">
          <p:sp>
            <p:nvSpPr>
              <p:cNvPr id="3" name="Θέση περιεχομένου 2"/>
              <p:cNvSpPr>
                <a:spLocks noGrp="1" noRot="1" noChangeAspect="1" noMove="1" noResize="1" noEditPoints="1" noAdjustHandles="1" noChangeArrowheads="1" noChangeShapeType="1" noTextEdit="1"/>
              </p:cNvSpPr>
              <p:nvPr>
                <p:ph idx="1"/>
              </p:nvPr>
            </p:nvSpPr>
            <p:spPr>
              <a:xfrm>
                <a:off x="436728" y="1405720"/>
                <a:ext cx="11341291" cy="5377636"/>
              </a:xfrm>
              <a:blipFill rotWithShape="1">
                <a:blip r:embed="rId2"/>
                <a:stretch>
                  <a:fillRect l="-753" t="-907"/>
                </a:stretch>
              </a:blipFill>
            </p:spPr>
            <p:txBody>
              <a:bodyPr/>
              <a:lstStyle/>
              <a:p>
                <a:r>
                  <a:rPr lang="el-GR">
                    <a:noFill/>
                  </a:rPr>
                  <a:t> </a:t>
                </a:r>
              </a:p>
            </p:txBody>
          </p:sp>
        </mc:Fallback>
      </mc:AlternateContent>
      <p:sp>
        <p:nvSpPr>
          <p:cNvPr id="4" name="Θέση ημερομηνίας 3"/>
          <p:cNvSpPr>
            <a:spLocks noGrp="1"/>
          </p:cNvSpPr>
          <p:nvPr>
            <p:ph type="dt" sz="half" idx="10"/>
          </p:nvPr>
        </p:nvSpPr>
        <p:spPr/>
        <p:txBody>
          <a:bodyPr/>
          <a:lstStyle/>
          <a:p>
            <a:fld id="{C946D108-B095-4D6C-A690-34D065DC214C}" type="datetime1">
              <a:rPr lang="el-GR" smtClean="0"/>
              <a:t>12/12/2017</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24</a:t>
            </a:fld>
            <a:endParaRPr lang="el-GR"/>
          </a:p>
        </p:txBody>
      </p:sp>
    </p:spTree>
    <p:extLst>
      <p:ext uri="{BB962C8B-B14F-4D97-AF65-F5344CB8AC3E}">
        <p14:creationId xmlns:p14="http://schemas.microsoft.com/office/powerpoint/2010/main" val="227536232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733267" y="300252"/>
            <a:ext cx="9771346" cy="873456"/>
          </a:xfrm>
        </p:spPr>
        <p:txBody>
          <a:bodyPr/>
          <a:lstStyle/>
          <a:p>
            <a:r>
              <a:rPr lang="el-GR" dirty="0"/>
              <a:t>Το πρόβλημα του σακιδίου </a:t>
            </a:r>
            <a:r>
              <a:rPr lang="el-GR" dirty="0" smtClean="0"/>
              <a:t>(</a:t>
            </a:r>
            <a:r>
              <a:rPr lang="en-US" dirty="0" smtClean="0"/>
              <a:t>7</a:t>
            </a:r>
            <a:r>
              <a:rPr lang="el-GR" dirty="0" smtClean="0"/>
              <a:t>)</a:t>
            </a:r>
            <a:endParaRPr lang="el-GR" dirty="0"/>
          </a:p>
        </p:txBody>
      </p:sp>
      <mc:AlternateContent xmlns:mc="http://schemas.openxmlformats.org/markup-compatibility/2006" xmlns:a14="http://schemas.microsoft.com/office/drawing/2010/main">
        <mc:Choice Requires="a14">
          <p:sp>
            <p:nvSpPr>
              <p:cNvPr id="3" name="Θέση περιεχομένου 2"/>
              <p:cNvSpPr>
                <a:spLocks noGrp="1"/>
              </p:cNvSpPr>
              <p:nvPr>
                <p:ph idx="1"/>
              </p:nvPr>
            </p:nvSpPr>
            <p:spPr>
              <a:xfrm>
                <a:off x="1555845" y="1078173"/>
                <a:ext cx="9948767" cy="5595582"/>
              </a:xfrm>
            </p:spPr>
            <p:txBody>
              <a:bodyPr>
                <a:normAutofit lnSpcReduction="10000"/>
              </a:bodyPr>
              <a:lstStyle/>
              <a:p>
                <a:r>
                  <a:rPr lang="el-GR" dirty="0" smtClean="0"/>
                  <a:t>Στάδιο 4. </a:t>
                </a:r>
                <a14:m>
                  <m:oMath xmlns:m="http://schemas.openxmlformats.org/officeDocument/2006/math">
                    <m:sSub>
                      <m:sSubPr>
                        <m:ctrlPr>
                          <a:rPr lang="en-US" i="1">
                            <a:latin typeface="Cambria Math"/>
                          </a:rPr>
                        </m:ctrlPr>
                      </m:sSubPr>
                      <m:e>
                        <m:r>
                          <a:rPr lang="en-US" b="0" i="1" smtClean="0">
                            <a:latin typeface="Cambria Math"/>
                          </a:rPr>
                          <m:t>𝑟</m:t>
                        </m:r>
                      </m:e>
                      <m:sub>
                        <m:r>
                          <a:rPr lang="en-US" i="1">
                            <a:latin typeface="Cambria Math"/>
                          </a:rPr>
                          <m:t>4</m:t>
                        </m:r>
                      </m:sub>
                    </m:sSub>
                    <m:r>
                      <a:rPr lang="en-US" i="1">
                        <a:latin typeface="Cambria Math"/>
                      </a:rPr>
                      <m:t>(</m:t>
                    </m:r>
                    <m:sSub>
                      <m:sSubPr>
                        <m:ctrlPr>
                          <a:rPr lang="en-US" i="1">
                            <a:latin typeface="Cambria Math"/>
                          </a:rPr>
                        </m:ctrlPr>
                      </m:sSubPr>
                      <m:e>
                        <m:r>
                          <a:rPr lang="en-US" i="1">
                            <a:latin typeface="Cambria Math"/>
                          </a:rPr>
                          <m:t>𝑥</m:t>
                        </m:r>
                      </m:e>
                      <m:sub>
                        <m:r>
                          <a:rPr lang="en-US" i="1">
                            <a:latin typeface="Cambria Math"/>
                          </a:rPr>
                          <m:t>4</m:t>
                        </m:r>
                      </m:sub>
                    </m:sSub>
                  </m:oMath>
                </a14:m>
                <a:r>
                  <a:rPr lang="en-US" dirty="0"/>
                  <a:t>, </a:t>
                </a:r>
                <a14:m>
                  <m:oMath xmlns:m="http://schemas.openxmlformats.org/officeDocument/2006/math">
                    <m:sSub>
                      <m:sSubPr>
                        <m:ctrlPr>
                          <a:rPr lang="en-US" i="1">
                            <a:latin typeface="Cambria Math"/>
                          </a:rPr>
                        </m:ctrlPr>
                      </m:sSubPr>
                      <m:e>
                        <m:r>
                          <a:rPr lang="en-US" i="1">
                            <a:latin typeface="Cambria Math"/>
                          </a:rPr>
                          <m:t>𝑑</m:t>
                        </m:r>
                      </m:e>
                      <m:sub>
                        <m:r>
                          <a:rPr lang="en-US" i="1">
                            <a:latin typeface="Cambria Math"/>
                          </a:rPr>
                          <m:t>4</m:t>
                        </m:r>
                      </m:sub>
                    </m:sSub>
                  </m:oMath>
                </a14:m>
                <a:r>
                  <a:rPr lang="en-US" dirty="0"/>
                  <a:t>) = </a:t>
                </a:r>
                <a14:m>
                  <m:oMath xmlns:m="http://schemas.openxmlformats.org/officeDocument/2006/math">
                    <m:r>
                      <a:rPr lang="en-US" b="0" i="1" smtClean="0">
                        <a:latin typeface="Cambria Math"/>
                      </a:rPr>
                      <m:t>20</m:t>
                    </m:r>
                    <m:sSub>
                      <m:sSubPr>
                        <m:ctrlPr>
                          <a:rPr lang="en-US" i="1">
                            <a:latin typeface="Cambria Math"/>
                          </a:rPr>
                        </m:ctrlPr>
                      </m:sSubPr>
                      <m:e>
                        <m:r>
                          <a:rPr lang="en-US" i="1">
                            <a:latin typeface="Cambria Math"/>
                          </a:rPr>
                          <m:t>𝑑</m:t>
                        </m:r>
                      </m:e>
                      <m:sub>
                        <m:r>
                          <a:rPr lang="en-US" i="1">
                            <a:latin typeface="Cambria Math"/>
                          </a:rPr>
                          <m:t>4</m:t>
                        </m:r>
                      </m:sub>
                    </m:sSub>
                  </m:oMath>
                </a14:m>
                <a:endParaRPr lang="el-GR" dirty="0"/>
              </a:p>
              <a:p>
                <a:r>
                  <a:rPr lang="el-GR" dirty="0"/>
                  <a:t>Στάδιο 3.</a:t>
                </a:r>
                <a:r>
                  <a:rPr lang="en-US" dirty="0"/>
                  <a:t> </a:t>
                </a:r>
                <a14:m>
                  <m:oMath xmlns:m="http://schemas.openxmlformats.org/officeDocument/2006/math">
                    <m:sSub>
                      <m:sSubPr>
                        <m:ctrlPr>
                          <a:rPr lang="en-US" i="1">
                            <a:latin typeface="Cambria Math"/>
                          </a:rPr>
                        </m:ctrlPr>
                      </m:sSubPr>
                      <m:e>
                        <m:r>
                          <a:rPr lang="en-US" b="0" i="1" smtClean="0">
                            <a:latin typeface="Cambria Math"/>
                          </a:rPr>
                          <m:t>𝑟</m:t>
                        </m:r>
                      </m:e>
                      <m:sub>
                        <m:r>
                          <a:rPr lang="en-US" i="1">
                            <a:latin typeface="Cambria Math"/>
                          </a:rPr>
                          <m:t>3</m:t>
                        </m:r>
                      </m:sub>
                    </m:sSub>
                    <m:r>
                      <a:rPr lang="en-US" i="1">
                        <a:latin typeface="Cambria Math"/>
                      </a:rPr>
                      <m:t>(</m:t>
                    </m:r>
                    <m:sSub>
                      <m:sSubPr>
                        <m:ctrlPr>
                          <a:rPr lang="en-US" i="1">
                            <a:latin typeface="Cambria Math"/>
                          </a:rPr>
                        </m:ctrlPr>
                      </m:sSubPr>
                      <m:e>
                        <m:r>
                          <a:rPr lang="en-US" i="1">
                            <a:latin typeface="Cambria Math"/>
                          </a:rPr>
                          <m:t>𝑥</m:t>
                        </m:r>
                      </m:e>
                      <m:sub>
                        <m:r>
                          <a:rPr lang="en-US" i="1">
                            <a:latin typeface="Cambria Math"/>
                          </a:rPr>
                          <m:t>3</m:t>
                        </m:r>
                      </m:sub>
                    </m:sSub>
                  </m:oMath>
                </a14:m>
                <a:r>
                  <a:rPr lang="en-US" dirty="0"/>
                  <a:t>, </a:t>
                </a:r>
                <a14:m>
                  <m:oMath xmlns:m="http://schemas.openxmlformats.org/officeDocument/2006/math">
                    <m:sSub>
                      <m:sSubPr>
                        <m:ctrlPr>
                          <a:rPr lang="en-US" i="1">
                            <a:latin typeface="Cambria Math"/>
                          </a:rPr>
                        </m:ctrlPr>
                      </m:sSubPr>
                      <m:e>
                        <m:r>
                          <a:rPr lang="en-US" i="1">
                            <a:latin typeface="Cambria Math"/>
                          </a:rPr>
                          <m:t>𝑑</m:t>
                        </m:r>
                      </m:e>
                      <m:sub>
                        <m:r>
                          <a:rPr lang="en-US" i="1">
                            <a:latin typeface="Cambria Math"/>
                          </a:rPr>
                          <m:t>3</m:t>
                        </m:r>
                      </m:sub>
                    </m:sSub>
                  </m:oMath>
                </a14:m>
                <a:r>
                  <a:rPr lang="en-US" dirty="0"/>
                  <a:t>) = </a:t>
                </a:r>
                <a:r>
                  <a:rPr lang="en-US" dirty="0" smtClean="0"/>
                  <a:t>11</a:t>
                </a:r>
                <a14:m>
                  <m:oMath xmlns:m="http://schemas.openxmlformats.org/officeDocument/2006/math">
                    <m:sSub>
                      <m:sSubPr>
                        <m:ctrlPr>
                          <a:rPr lang="en-US" i="1">
                            <a:latin typeface="Cambria Math"/>
                          </a:rPr>
                        </m:ctrlPr>
                      </m:sSubPr>
                      <m:e>
                        <m:r>
                          <a:rPr lang="en-US" i="1">
                            <a:latin typeface="Cambria Math"/>
                          </a:rPr>
                          <m:t>𝑑</m:t>
                        </m:r>
                      </m:e>
                      <m:sub>
                        <m:r>
                          <a:rPr lang="en-US" i="1">
                            <a:latin typeface="Cambria Math"/>
                          </a:rPr>
                          <m:t>3</m:t>
                        </m:r>
                      </m:sub>
                    </m:sSub>
                  </m:oMath>
                </a14:m>
                <a:endParaRPr lang="el-GR" dirty="0"/>
              </a:p>
              <a:p>
                <a:r>
                  <a:rPr lang="el-GR" dirty="0"/>
                  <a:t>Στάδιο 2.</a:t>
                </a:r>
                <a:r>
                  <a:rPr lang="en-US" dirty="0"/>
                  <a:t> </a:t>
                </a:r>
                <a14:m>
                  <m:oMath xmlns:m="http://schemas.openxmlformats.org/officeDocument/2006/math">
                    <m:sSub>
                      <m:sSubPr>
                        <m:ctrlPr>
                          <a:rPr lang="en-US" i="1">
                            <a:latin typeface="Cambria Math"/>
                          </a:rPr>
                        </m:ctrlPr>
                      </m:sSubPr>
                      <m:e>
                        <m:r>
                          <a:rPr lang="en-US" b="0" i="1" smtClean="0">
                            <a:latin typeface="Cambria Math"/>
                          </a:rPr>
                          <m:t>𝑟</m:t>
                        </m:r>
                      </m:e>
                      <m:sub>
                        <m:r>
                          <a:rPr lang="en-US" i="1">
                            <a:latin typeface="Cambria Math"/>
                          </a:rPr>
                          <m:t>2</m:t>
                        </m:r>
                      </m:sub>
                    </m:sSub>
                    <m:r>
                      <a:rPr lang="en-US" i="1">
                        <a:latin typeface="Cambria Math"/>
                      </a:rPr>
                      <m:t>(</m:t>
                    </m:r>
                    <m:sSub>
                      <m:sSubPr>
                        <m:ctrlPr>
                          <a:rPr lang="en-US" i="1">
                            <a:latin typeface="Cambria Math"/>
                          </a:rPr>
                        </m:ctrlPr>
                      </m:sSubPr>
                      <m:e>
                        <m:r>
                          <a:rPr lang="en-US" i="1">
                            <a:latin typeface="Cambria Math"/>
                          </a:rPr>
                          <m:t>𝑥</m:t>
                        </m:r>
                      </m:e>
                      <m:sub>
                        <m:r>
                          <a:rPr lang="en-US" i="1">
                            <a:latin typeface="Cambria Math"/>
                          </a:rPr>
                          <m:t>2</m:t>
                        </m:r>
                      </m:sub>
                    </m:sSub>
                  </m:oMath>
                </a14:m>
                <a:r>
                  <a:rPr lang="en-US" dirty="0"/>
                  <a:t>, </a:t>
                </a:r>
                <a14:m>
                  <m:oMath xmlns:m="http://schemas.openxmlformats.org/officeDocument/2006/math">
                    <m:sSub>
                      <m:sSubPr>
                        <m:ctrlPr>
                          <a:rPr lang="en-US" i="1">
                            <a:latin typeface="Cambria Math"/>
                          </a:rPr>
                        </m:ctrlPr>
                      </m:sSubPr>
                      <m:e>
                        <m:r>
                          <a:rPr lang="en-US" i="1">
                            <a:latin typeface="Cambria Math"/>
                          </a:rPr>
                          <m:t>𝑑</m:t>
                        </m:r>
                      </m:e>
                      <m:sub>
                        <m:r>
                          <a:rPr lang="en-US" i="1">
                            <a:latin typeface="Cambria Math"/>
                          </a:rPr>
                          <m:t>2</m:t>
                        </m:r>
                      </m:sub>
                    </m:sSub>
                  </m:oMath>
                </a14:m>
                <a:r>
                  <a:rPr lang="en-US" dirty="0"/>
                  <a:t>) = </a:t>
                </a:r>
                <a:r>
                  <a:rPr lang="en-US" dirty="0" smtClean="0"/>
                  <a:t>8</a:t>
                </a:r>
                <a14:m>
                  <m:oMath xmlns:m="http://schemas.openxmlformats.org/officeDocument/2006/math">
                    <m:sSub>
                      <m:sSubPr>
                        <m:ctrlPr>
                          <a:rPr lang="en-US" i="1">
                            <a:latin typeface="Cambria Math"/>
                          </a:rPr>
                        </m:ctrlPr>
                      </m:sSubPr>
                      <m:e>
                        <m:r>
                          <a:rPr lang="en-US" i="1">
                            <a:latin typeface="Cambria Math"/>
                          </a:rPr>
                          <m:t>𝑑</m:t>
                        </m:r>
                      </m:e>
                      <m:sub>
                        <m:r>
                          <a:rPr lang="en-US" i="1">
                            <a:latin typeface="Cambria Math"/>
                          </a:rPr>
                          <m:t>2</m:t>
                        </m:r>
                      </m:sub>
                    </m:sSub>
                  </m:oMath>
                </a14:m>
                <a:endParaRPr lang="el-GR" dirty="0"/>
              </a:p>
              <a:p>
                <a:r>
                  <a:rPr lang="el-GR" dirty="0"/>
                  <a:t>Στάδιο 1. </a:t>
                </a:r>
                <a14:m>
                  <m:oMath xmlns:m="http://schemas.openxmlformats.org/officeDocument/2006/math">
                    <m:sSub>
                      <m:sSubPr>
                        <m:ctrlPr>
                          <a:rPr lang="en-US" i="1">
                            <a:latin typeface="Cambria Math"/>
                          </a:rPr>
                        </m:ctrlPr>
                      </m:sSubPr>
                      <m:e>
                        <m:r>
                          <a:rPr lang="en-US" b="0" i="1" smtClean="0">
                            <a:latin typeface="Cambria Math"/>
                          </a:rPr>
                          <m:t>𝑟</m:t>
                        </m:r>
                      </m:e>
                      <m:sub>
                        <m:r>
                          <a:rPr lang="en-US" i="1">
                            <a:latin typeface="Cambria Math"/>
                          </a:rPr>
                          <m:t>1</m:t>
                        </m:r>
                      </m:sub>
                    </m:sSub>
                    <m:r>
                      <a:rPr lang="en-US" i="1">
                        <a:latin typeface="Cambria Math"/>
                      </a:rPr>
                      <m:t>(</m:t>
                    </m:r>
                    <m:sSub>
                      <m:sSubPr>
                        <m:ctrlPr>
                          <a:rPr lang="en-US" i="1">
                            <a:latin typeface="Cambria Math"/>
                          </a:rPr>
                        </m:ctrlPr>
                      </m:sSubPr>
                      <m:e>
                        <m:r>
                          <a:rPr lang="en-US" i="1">
                            <a:latin typeface="Cambria Math"/>
                          </a:rPr>
                          <m:t>𝑥</m:t>
                        </m:r>
                      </m:e>
                      <m:sub>
                        <m:r>
                          <a:rPr lang="en-US" i="1">
                            <a:latin typeface="Cambria Math"/>
                          </a:rPr>
                          <m:t>1</m:t>
                        </m:r>
                      </m:sub>
                    </m:sSub>
                  </m:oMath>
                </a14:m>
                <a:r>
                  <a:rPr lang="en-US" dirty="0"/>
                  <a:t>, </a:t>
                </a:r>
                <a14:m>
                  <m:oMath xmlns:m="http://schemas.openxmlformats.org/officeDocument/2006/math">
                    <m:sSub>
                      <m:sSubPr>
                        <m:ctrlPr>
                          <a:rPr lang="en-US" i="1">
                            <a:latin typeface="Cambria Math"/>
                          </a:rPr>
                        </m:ctrlPr>
                      </m:sSubPr>
                      <m:e>
                        <m:r>
                          <a:rPr lang="en-US" i="1">
                            <a:latin typeface="Cambria Math"/>
                          </a:rPr>
                          <m:t>𝑑</m:t>
                        </m:r>
                      </m:e>
                      <m:sub>
                        <m:r>
                          <a:rPr lang="en-US" i="1">
                            <a:latin typeface="Cambria Math"/>
                          </a:rPr>
                          <m:t>1</m:t>
                        </m:r>
                      </m:sub>
                    </m:sSub>
                  </m:oMath>
                </a14:m>
                <a:r>
                  <a:rPr lang="en-US" dirty="0"/>
                  <a:t>) </a:t>
                </a:r>
                <a:r>
                  <a:rPr lang="en-US" dirty="0" smtClean="0"/>
                  <a:t>= 2 </a:t>
                </a:r>
                <a14:m>
                  <m:oMath xmlns:m="http://schemas.openxmlformats.org/officeDocument/2006/math">
                    <m:sSub>
                      <m:sSubPr>
                        <m:ctrlPr>
                          <a:rPr lang="en-US" i="1">
                            <a:latin typeface="Cambria Math"/>
                          </a:rPr>
                        </m:ctrlPr>
                      </m:sSubPr>
                      <m:e>
                        <m:r>
                          <a:rPr lang="en-US" i="1">
                            <a:latin typeface="Cambria Math"/>
                          </a:rPr>
                          <m:t>𝑑</m:t>
                        </m:r>
                      </m:e>
                      <m:sub>
                        <m:r>
                          <a:rPr lang="en-US" b="0" i="1" smtClean="0">
                            <a:latin typeface="Cambria Math"/>
                          </a:rPr>
                          <m:t>1</m:t>
                        </m:r>
                      </m:sub>
                    </m:sSub>
                  </m:oMath>
                </a14:m>
                <a:endParaRPr lang="en-US" dirty="0" smtClean="0"/>
              </a:p>
              <a:p>
                <a:r>
                  <a:rPr lang="el-GR" dirty="0" smtClean="0"/>
                  <a:t>Στην επόμενη εικόνα παρουσιάζεται η γραφική απεικόνιση  του προβλήματος</a:t>
                </a:r>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r>
                  <a:rPr lang="el-GR" dirty="0" smtClean="0"/>
                  <a:t>.</a:t>
                </a:r>
              </a:p>
              <a:p>
                <a:r>
                  <a:rPr lang="el-GR" dirty="0" smtClean="0"/>
                  <a:t>Η επίλυση των σταδίων γίνεται παρομοίως με το προηγούμενο πρόβλημα και παρουσιάζεται αναλυτικά στο διδακτικό εγχειρίδιο (</a:t>
                </a:r>
                <a:r>
                  <a:rPr lang="en-US" dirty="0" smtClean="0"/>
                  <a:t>Anderson, Sweeney, Williams, </a:t>
                </a:r>
                <a:r>
                  <a:rPr lang="el-GR" dirty="0" smtClean="0"/>
                  <a:t>        </a:t>
                </a:r>
                <a:r>
                  <a:rPr lang="en-US" dirty="0" smtClean="0"/>
                  <a:t>Martin : </a:t>
                </a:r>
                <a:r>
                  <a:rPr lang="el-GR" dirty="0" smtClean="0"/>
                  <a:t> Διοικητική Επιστήμη)</a:t>
                </a:r>
                <a:endParaRPr lang="en-US" dirty="0"/>
              </a:p>
              <a:p>
                <a:endParaRPr lang="el-GR" dirty="0"/>
              </a:p>
            </p:txBody>
          </p:sp>
        </mc:Choice>
        <mc:Fallback xmlns="">
          <p:sp>
            <p:nvSpPr>
              <p:cNvPr id="3" name="Θέση περιεχομένου 2"/>
              <p:cNvSpPr>
                <a:spLocks noGrp="1" noRot="1" noChangeAspect="1" noMove="1" noResize="1" noEditPoints="1" noAdjustHandles="1" noChangeArrowheads="1" noChangeShapeType="1" noTextEdit="1"/>
              </p:cNvSpPr>
              <p:nvPr>
                <p:ph idx="1"/>
              </p:nvPr>
            </p:nvSpPr>
            <p:spPr>
              <a:xfrm>
                <a:off x="1555845" y="1078173"/>
                <a:ext cx="9948767" cy="5595582"/>
              </a:xfrm>
              <a:blipFill rotWithShape="1">
                <a:blip r:embed="rId2"/>
                <a:stretch>
                  <a:fillRect l="-368" t="-1089"/>
                </a:stretch>
              </a:blipFill>
            </p:spPr>
            <p:txBody>
              <a:bodyPr/>
              <a:lstStyle/>
              <a:p>
                <a:r>
                  <a:rPr lang="el-GR">
                    <a:noFill/>
                  </a:rPr>
                  <a:t> </a:t>
                </a:r>
              </a:p>
            </p:txBody>
          </p:sp>
        </mc:Fallback>
      </mc:AlternateContent>
      <p:sp>
        <p:nvSpPr>
          <p:cNvPr id="4" name="Θέση ημερομηνίας 3"/>
          <p:cNvSpPr>
            <a:spLocks noGrp="1"/>
          </p:cNvSpPr>
          <p:nvPr>
            <p:ph type="dt" sz="half" idx="10"/>
          </p:nvPr>
        </p:nvSpPr>
        <p:spPr/>
        <p:txBody>
          <a:bodyPr/>
          <a:lstStyle/>
          <a:p>
            <a:fld id="{181335D1-AC0B-4B78-9D61-43C9CAD5AE22}" type="datetime1">
              <a:rPr lang="el-GR" smtClean="0"/>
              <a:t>12/12/2017</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25</a:t>
            </a:fld>
            <a:endParaRPr lang="el-GR"/>
          </a:p>
        </p:txBody>
      </p:sp>
      <p:graphicFrame>
        <p:nvGraphicFramePr>
          <p:cNvPr id="6" name="Πίνακας 5"/>
          <p:cNvGraphicFramePr>
            <a:graphicFrameLocks noGrp="1"/>
          </p:cNvGraphicFramePr>
          <p:nvPr>
            <p:extLst>
              <p:ext uri="{D42A27DB-BD31-4B8C-83A1-F6EECF244321}">
                <p14:modId xmlns:p14="http://schemas.microsoft.com/office/powerpoint/2010/main" val="4191791418"/>
              </p:ext>
            </p:extLst>
          </p:nvPr>
        </p:nvGraphicFramePr>
        <p:xfrm>
          <a:off x="1501254" y="3057099"/>
          <a:ext cx="9812740" cy="2784143"/>
        </p:xfrm>
        <a:graphic>
          <a:graphicData uri="http://schemas.openxmlformats.org/drawingml/2006/table">
            <a:tbl>
              <a:tblPr firstRow="1" bandRow="1">
                <a:tableStyleId>{5C22544A-7EE6-4342-B048-85BDC9FD1C3A}</a:tableStyleId>
              </a:tblPr>
              <a:tblGrid>
                <a:gridCol w="9812740"/>
              </a:tblGrid>
              <a:tr h="2784143">
                <a:tc>
                  <a:txBody>
                    <a:bodyPr/>
                    <a:lstStyle/>
                    <a:p>
                      <a:endParaRPr lang="el-GR" dirty="0"/>
                    </a:p>
                  </a:txBody>
                  <a:tcPr/>
                </a:tc>
              </a:tr>
            </a:tbl>
          </a:graphicData>
        </a:graphic>
      </p:graphicFrame>
      <p:pic>
        <p:nvPicPr>
          <p:cNvPr id="7" name="Εικόνα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0872" y="3057101"/>
            <a:ext cx="9820417" cy="2784142"/>
          </a:xfrm>
          <a:prstGeom prst="rect">
            <a:avLst/>
          </a:prstGeom>
        </p:spPr>
      </p:pic>
    </p:spTree>
    <p:extLst>
      <p:ext uri="{BB962C8B-B14F-4D97-AF65-F5344CB8AC3E}">
        <p14:creationId xmlns:p14="http://schemas.microsoft.com/office/powerpoint/2010/main" val="27238550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351128" y="313899"/>
            <a:ext cx="10740788" cy="1037229"/>
          </a:xfrm>
        </p:spPr>
        <p:txBody>
          <a:bodyPr>
            <a:normAutofit fontScale="90000"/>
          </a:bodyPr>
          <a:lstStyle/>
          <a:p>
            <a:r>
              <a:rPr lang="el-GR" dirty="0" smtClean="0"/>
              <a:t>Θεωρητικό μοντέλο Επίλυσης ενός πρωτότυπου  προβλήματος </a:t>
            </a:r>
            <a:r>
              <a:rPr lang="en-US" dirty="0" smtClean="0"/>
              <a:t>VRPPD </a:t>
            </a:r>
            <a:r>
              <a:rPr lang="el-GR" dirty="0" smtClean="0"/>
              <a:t>με Γραμμικό Προγραμματισμό.</a:t>
            </a:r>
            <a:endParaRPr lang="el-GR" dirty="0"/>
          </a:p>
        </p:txBody>
      </p:sp>
      <p:sp>
        <p:nvSpPr>
          <p:cNvPr id="3" name="Θέση περιεχομένου 2"/>
          <p:cNvSpPr>
            <a:spLocks noGrp="1"/>
          </p:cNvSpPr>
          <p:nvPr>
            <p:ph idx="1"/>
          </p:nvPr>
        </p:nvSpPr>
        <p:spPr>
          <a:xfrm>
            <a:off x="1050878" y="1392072"/>
            <a:ext cx="10754435" cy="5391283"/>
          </a:xfrm>
        </p:spPr>
        <p:txBody>
          <a:bodyPr>
            <a:normAutofit/>
          </a:bodyPr>
          <a:lstStyle/>
          <a:p>
            <a:r>
              <a:rPr lang="el-GR" sz="2400" dirty="0" smtClean="0"/>
              <a:t>Το συγκεκριμένο πρόβλημα αφορά έναν στόλο από φορτηγά, τα οποία εκκινούν από την ίδια αφετηρία, επισκέπτονται ένα υποσύνολο ενός συνόλου κόμβων (σημείων εξυπηρέτησης / πόλεων) και επιστρέφουν στην αφετηρία. </a:t>
            </a:r>
          </a:p>
          <a:p>
            <a:r>
              <a:rPr lang="el-GR" sz="2400" dirty="0" smtClean="0"/>
              <a:t>Κάθε πόλη, έχει ένα σύνολο από παραγγελίες προς διεκπεραίωση από ένα ή περισσότερα φορτηγά. Κάθε φορτηγό που θα επισκεφθεί μια πόλη, θα πρέπει να καλύψει μερικώς ή ολικώς τις ανάγκες της σε </a:t>
            </a:r>
            <a:r>
              <a:rPr lang="en-US" sz="2400" dirty="0" smtClean="0"/>
              <a:t>picks ups </a:t>
            </a:r>
            <a:r>
              <a:rPr lang="el-GR" sz="2400" dirty="0" smtClean="0"/>
              <a:t>και/ή </a:t>
            </a:r>
            <a:r>
              <a:rPr lang="en-US" sz="2400" dirty="0" smtClean="0"/>
              <a:t>deliveries.</a:t>
            </a:r>
          </a:p>
          <a:p>
            <a:r>
              <a:rPr lang="el-GR" sz="2400" dirty="0" smtClean="0"/>
              <a:t> Κάθε παραγγελία (</a:t>
            </a:r>
            <a:r>
              <a:rPr lang="en-US" sz="2400" dirty="0" smtClean="0"/>
              <a:t>pick up </a:t>
            </a:r>
            <a:r>
              <a:rPr lang="el-GR" sz="2400" dirty="0" smtClean="0"/>
              <a:t>ή </a:t>
            </a:r>
            <a:r>
              <a:rPr lang="en-US" sz="2400" dirty="0" smtClean="0"/>
              <a:t>delivery) </a:t>
            </a:r>
            <a:r>
              <a:rPr lang="el-GR" sz="2400" dirty="0" smtClean="0"/>
              <a:t>χαρακτηρίζεται από έναν αριθμό ο οποίος είναι μεγαλύτερος ή ίσος με το μηδέν και χαρακτηρίζει την προτεραιότητα εξυπηρέτησης. Η μέγιστη προτεραιότητα αποδίδεται με τον αριθμό 0.</a:t>
            </a:r>
            <a:endParaRPr lang="el-GR" sz="2400" dirty="0"/>
          </a:p>
        </p:txBody>
      </p:sp>
      <p:sp>
        <p:nvSpPr>
          <p:cNvPr id="4" name="Θέση ημερομηνίας 3"/>
          <p:cNvSpPr>
            <a:spLocks noGrp="1"/>
          </p:cNvSpPr>
          <p:nvPr>
            <p:ph type="dt" sz="half" idx="10"/>
          </p:nvPr>
        </p:nvSpPr>
        <p:spPr/>
        <p:txBody>
          <a:bodyPr/>
          <a:lstStyle/>
          <a:p>
            <a:fld id="{C946D108-B095-4D6C-A690-34D065DC214C}" type="datetime1">
              <a:rPr lang="el-GR" smtClean="0"/>
              <a:t>12/12/2017</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26</a:t>
            </a:fld>
            <a:endParaRPr lang="el-GR"/>
          </a:p>
        </p:txBody>
      </p:sp>
    </p:spTree>
    <p:extLst>
      <p:ext uri="{BB962C8B-B14F-4D97-AF65-F5344CB8AC3E}">
        <p14:creationId xmlns:p14="http://schemas.microsoft.com/office/powerpoint/2010/main" val="174604633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692323" y="245660"/>
            <a:ext cx="9812290" cy="750627"/>
          </a:xfrm>
        </p:spPr>
        <p:txBody>
          <a:bodyPr/>
          <a:lstStyle/>
          <a:p>
            <a:r>
              <a:rPr lang="en-US" dirty="0" smtClean="0"/>
              <a:t>VRPPD</a:t>
            </a:r>
            <a:r>
              <a:rPr lang="el-GR" dirty="0" smtClean="0"/>
              <a:t> (2)</a:t>
            </a:r>
            <a:endParaRPr lang="el-GR" dirty="0"/>
          </a:p>
        </p:txBody>
      </p:sp>
      <p:sp>
        <p:nvSpPr>
          <p:cNvPr id="3" name="Θέση περιεχομένου 2"/>
          <p:cNvSpPr>
            <a:spLocks noGrp="1"/>
          </p:cNvSpPr>
          <p:nvPr>
            <p:ph idx="1"/>
          </p:nvPr>
        </p:nvSpPr>
        <p:spPr>
          <a:xfrm>
            <a:off x="1446663" y="1037229"/>
            <a:ext cx="10481480" cy="5063319"/>
          </a:xfrm>
        </p:spPr>
        <p:txBody>
          <a:bodyPr>
            <a:normAutofit/>
          </a:bodyPr>
          <a:lstStyle/>
          <a:p>
            <a:r>
              <a:rPr lang="el-GR" dirty="0" smtClean="0"/>
              <a:t>Κάθε φορτηγό έχει περιορισμένη χωρητικότητα, ίδια για όλα τα φορτηγά.</a:t>
            </a:r>
          </a:p>
          <a:p>
            <a:r>
              <a:rPr lang="el-GR" dirty="0" smtClean="0"/>
              <a:t>Η απόσταση μεταξύ των πόλεων είναι γνωστή.</a:t>
            </a:r>
          </a:p>
          <a:p>
            <a:r>
              <a:rPr lang="el-GR" dirty="0" smtClean="0"/>
              <a:t>Κάθε φορτηγό πρέπει να διατρέξει μονοπάτι χωρίς επανάληψη επισκέψεων στο ίδιο σημείο.</a:t>
            </a:r>
          </a:p>
          <a:p>
            <a:r>
              <a:rPr lang="el-GR" dirty="0" smtClean="0"/>
              <a:t>Για κάθε φορτηγό, το μήκος του μονοπατιού του πρέπει να βρίσκεται μεταξύ ενός ελαχίστου και ενός μεγίστου (αριθμού κόμβων)</a:t>
            </a:r>
          </a:p>
          <a:p>
            <a:r>
              <a:rPr lang="el-GR" dirty="0" smtClean="0"/>
              <a:t>Κάθε φορτηγό πρέπει να εκτελέσει έναν ελάχιστο αριθμό παραγγελιών και όχι πάνω από έναν μέγιστο.</a:t>
            </a:r>
          </a:p>
          <a:p>
            <a:r>
              <a:rPr lang="el-GR" dirty="0" smtClean="0"/>
              <a:t>Ο συνολικός αριθμός παραγγελιών που θα εκτελεστούν από όλα τα φορτηγά θα πρέπει να είναι μεγαλύτερος από έναν ελάχιστο αριθμό και μικρότερος από έναν μέγιστο.</a:t>
            </a:r>
          </a:p>
          <a:p>
            <a:r>
              <a:rPr lang="el-GR" b="1" dirty="0" smtClean="0">
                <a:solidFill>
                  <a:srgbClr val="FF0000"/>
                </a:solidFill>
              </a:rPr>
              <a:t>Ο στόχος είναι να βρούμε για κάθε φορτηγό το μονοπάτι που πρέπει να διατρέξει από την αφετηρία προς ένα υποσύνολο κόμβων και να επιστρέψει στην αφετηρία, έτσι ώστε </a:t>
            </a:r>
            <a:r>
              <a:rPr lang="en-US" b="1" dirty="0" smtClean="0">
                <a:solidFill>
                  <a:srgbClr val="FF0000"/>
                </a:solidFill>
              </a:rPr>
              <a:t>:</a:t>
            </a:r>
          </a:p>
          <a:p>
            <a:r>
              <a:rPr lang="el-GR" b="1" dirty="0" smtClean="0">
                <a:solidFill>
                  <a:srgbClr val="FF0000"/>
                </a:solidFill>
              </a:rPr>
              <a:t>Η συνολική διανυθείσα απόσταση να είναι η ελάχιστη.</a:t>
            </a:r>
          </a:p>
          <a:p>
            <a:r>
              <a:rPr lang="el-GR" b="1" dirty="0" smtClean="0">
                <a:solidFill>
                  <a:srgbClr val="FF0000"/>
                </a:solidFill>
              </a:rPr>
              <a:t>Να εξυπηρετηθούν όσο το δυνατόν περισσότερες παραγγελίες, αλλά κατά προτίμηση να εξυπηρετηθούν αυτές  με την μεγαλύτερη προτεραιότητα.</a:t>
            </a:r>
            <a:endParaRPr lang="el-GR" b="1" dirty="0">
              <a:solidFill>
                <a:srgbClr val="FF0000"/>
              </a:solidFill>
            </a:endParaRPr>
          </a:p>
        </p:txBody>
      </p:sp>
      <p:sp>
        <p:nvSpPr>
          <p:cNvPr id="4" name="Θέση ημερομηνίας 3"/>
          <p:cNvSpPr>
            <a:spLocks noGrp="1"/>
          </p:cNvSpPr>
          <p:nvPr>
            <p:ph type="dt" sz="half" idx="10"/>
          </p:nvPr>
        </p:nvSpPr>
        <p:spPr/>
        <p:txBody>
          <a:bodyPr/>
          <a:lstStyle/>
          <a:p>
            <a:fld id="{181335D1-AC0B-4B78-9D61-43C9CAD5AE22}" type="datetime1">
              <a:rPr lang="el-GR" smtClean="0"/>
              <a:t>12/12/2017</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27</a:t>
            </a:fld>
            <a:endParaRPr lang="el-GR"/>
          </a:p>
        </p:txBody>
      </p:sp>
    </p:spTree>
    <p:extLst>
      <p:ext uri="{BB962C8B-B14F-4D97-AF65-F5344CB8AC3E}">
        <p14:creationId xmlns:p14="http://schemas.microsoft.com/office/powerpoint/2010/main" val="275636145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610437" y="313899"/>
            <a:ext cx="10249468" cy="723331"/>
          </a:xfrm>
        </p:spPr>
        <p:txBody>
          <a:bodyPr>
            <a:normAutofit fontScale="90000"/>
          </a:bodyPr>
          <a:lstStyle/>
          <a:p>
            <a:r>
              <a:rPr lang="en-US" dirty="0"/>
              <a:t>VRPPD</a:t>
            </a:r>
            <a:r>
              <a:rPr lang="el-GR" dirty="0"/>
              <a:t> </a:t>
            </a:r>
            <a:r>
              <a:rPr lang="el-GR" dirty="0" smtClean="0"/>
              <a:t>(3)- Γλώσσα μοντελοποίησης </a:t>
            </a:r>
            <a:r>
              <a:rPr lang="en-US" dirty="0" smtClean="0"/>
              <a:t>OPL </a:t>
            </a:r>
            <a:r>
              <a:rPr lang="el-GR" dirty="0" smtClean="0"/>
              <a:t>και </a:t>
            </a:r>
            <a:r>
              <a:rPr lang="en-US" dirty="0" smtClean="0"/>
              <a:t>CPLEX</a:t>
            </a:r>
            <a:endParaRPr lang="el-GR" dirty="0"/>
          </a:p>
        </p:txBody>
      </p:sp>
      <p:sp>
        <p:nvSpPr>
          <p:cNvPr id="3" name="Θέση περιεχομένου 2"/>
          <p:cNvSpPr>
            <a:spLocks noGrp="1"/>
          </p:cNvSpPr>
          <p:nvPr>
            <p:ph idx="1"/>
          </p:nvPr>
        </p:nvSpPr>
        <p:spPr>
          <a:xfrm>
            <a:off x="1569493" y="1050878"/>
            <a:ext cx="9935119" cy="5377218"/>
          </a:xfrm>
        </p:spPr>
        <p:txBody>
          <a:bodyPr>
            <a:noAutofit/>
          </a:bodyPr>
          <a:lstStyle/>
          <a:p>
            <a:r>
              <a:rPr lang="el-GR" sz="2400" dirty="0" smtClean="0"/>
              <a:t>Η </a:t>
            </a:r>
            <a:r>
              <a:rPr lang="en-US" sz="2400" b="1" dirty="0" smtClean="0"/>
              <a:t>OPL</a:t>
            </a:r>
            <a:r>
              <a:rPr lang="en-US" sz="2400" dirty="0" smtClean="0"/>
              <a:t> </a:t>
            </a:r>
            <a:r>
              <a:rPr lang="el-GR" sz="2400" dirty="0" smtClean="0"/>
              <a:t>είναι μια γλώσσα μοντελοποίησης που χρησιμοποιείται για να περιγράφει μοντέλα Γραμμικού Προγραμματισμού υψηλών απαιτήσεων, με τρόπο απλό, σύντομο και αποδοτικό.</a:t>
            </a:r>
          </a:p>
          <a:p>
            <a:r>
              <a:rPr lang="el-GR" sz="2400" dirty="0" smtClean="0"/>
              <a:t>Ο </a:t>
            </a:r>
            <a:r>
              <a:rPr lang="en-US" sz="2400" b="1" dirty="0" smtClean="0"/>
              <a:t>CPLEX</a:t>
            </a:r>
            <a:r>
              <a:rPr lang="en-US" sz="2400" dirty="0" smtClean="0"/>
              <a:t> </a:t>
            </a:r>
            <a:r>
              <a:rPr lang="el-GR" sz="2400" dirty="0" smtClean="0"/>
              <a:t>είναι ένα εμπορικό εργαλείο (</a:t>
            </a:r>
            <a:r>
              <a:rPr lang="en-US" sz="2400" dirty="0" smtClean="0"/>
              <a:t>solver) </a:t>
            </a:r>
            <a:r>
              <a:rPr lang="el-GR" sz="2400" dirty="0" smtClean="0"/>
              <a:t>τεραστίων δυνατοτήτων , ο οποίος είναι σε θέση να επιλύσει σε εύλογο χρόνο ένα πρόβλημα με χιλιάδες μεταβλητές και περιορισμούς, εφόσον το πρόβλημα επιλύεται (!). Εννοούμε ότι το πρόβλημα δεν είναι  </a:t>
            </a:r>
            <a:r>
              <a:rPr lang="en-US" sz="2400" b="1" dirty="0" smtClean="0"/>
              <a:t>NP-Hard</a:t>
            </a:r>
            <a:r>
              <a:rPr lang="en-US" sz="2400" dirty="0" smtClean="0"/>
              <a:t>.</a:t>
            </a:r>
            <a:r>
              <a:rPr lang="el-GR" sz="2400" dirty="0" smtClean="0"/>
              <a:t> </a:t>
            </a:r>
          </a:p>
          <a:p>
            <a:r>
              <a:rPr lang="el-GR" sz="2400" b="1" dirty="0" smtClean="0">
                <a:solidFill>
                  <a:srgbClr val="FF0000"/>
                </a:solidFill>
              </a:rPr>
              <a:t>Ένα πρόβλημα είναι, από πρακτικής απόψεως, </a:t>
            </a:r>
            <a:r>
              <a:rPr lang="en-US" sz="2400" b="1" dirty="0" smtClean="0">
                <a:solidFill>
                  <a:srgbClr val="FF0000"/>
                </a:solidFill>
              </a:rPr>
              <a:t>NP-Hard </a:t>
            </a:r>
            <a:r>
              <a:rPr lang="el-GR" sz="2400" b="1" dirty="0" smtClean="0">
                <a:solidFill>
                  <a:srgbClr val="FF0000"/>
                </a:solidFill>
              </a:rPr>
              <a:t>όταν ο χρόνος επίλυσής του αυξάνεται εκθετικά ή παραγοντικά ως συνάρτηση του μεγέθους του.</a:t>
            </a:r>
          </a:p>
          <a:p>
            <a:r>
              <a:rPr lang="el-GR" sz="2400" b="1" dirty="0" smtClean="0">
                <a:solidFill>
                  <a:schemeClr val="tx1"/>
                </a:solidFill>
              </a:rPr>
              <a:t>Ο </a:t>
            </a:r>
            <a:r>
              <a:rPr lang="en-US" sz="2400" b="1" dirty="0" smtClean="0">
                <a:solidFill>
                  <a:schemeClr val="tx1"/>
                </a:solidFill>
              </a:rPr>
              <a:t>CPLEX </a:t>
            </a:r>
            <a:r>
              <a:rPr lang="el-GR" sz="2400" b="1" dirty="0" smtClean="0">
                <a:solidFill>
                  <a:schemeClr val="tx1"/>
                </a:solidFill>
              </a:rPr>
              <a:t>είναι κατασκευασμένος από την </a:t>
            </a:r>
            <a:r>
              <a:rPr lang="en-US" sz="2400" b="1" dirty="0" smtClean="0">
                <a:solidFill>
                  <a:schemeClr val="tx1"/>
                </a:solidFill>
              </a:rPr>
              <a:t>IBM</a:t>
            </a:r>
            <a:r>
              <a:rPr lang="el-GR" sz="2400" b="1" dirty="0" smtClean="0">
                <a:solidFill>
                  <a:schemeClr val="tx1"/>
                </a:solidFill>
              </a:rPr>
              <a:t>, εξελίσσεται συνεχώς και κοστίζει μερικές χιλιάδες δολάρια.</a:t>
            </a:r>
            <a:endParaRPr lang="el-GR" sz="2400" b="1" dirty="0">
              <a:solidFill>
                <a:schemeClr val="tx1"/>
              </a:solidFill>
            </a:endParaRPr>
          </a:p>
        </p:txBody>
      </p:sp>
      <p:sp>
        <p:nvSpPr>
          <p:cNvPr id="4" name="Θέση ημερομηνίας 3"/>
          <p:cNvSpPr>
            <a:spLocks noGrp="1"/>
          </p:cNvSpPr>
          <p:nvPr>
            <p:ph type="dt" sz="half" idx="10"/>
          </p:nvPr>
        </p:nvSpPr>
        <p:spPr/>
        <p:txBody>
          <a:bodyPr/>
          <a:lstStyle/>
          <a:p>
            <a:fld id="{181335D1-AC0B-4B78-9D61-43C9CAD5AE22}" type="datetime1">
              <a:rPr lang="el-GR" smtClean="0"/>
              <a:t>12/12/2017</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28</a:t>
            </a:fld>
            <a:endParaRPr lang="el-GR"/>
          </a:p>
        </p:txBody>
      </p:sp>
    </p:spTree>
    <p:extLst>
      <p:ext uri="{BB962C8B-B14F-4D97-AF65-F5344CB8AC3E}">
        <p14:creationId xmlns:p14="http://schemas.microsoft.com/office/powerpoint/2010/main" val="99874559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665027" y="624110"/>
            <a:ext cx="9839585" cy="686075"/>
          </a:xfrm>
        </p:spPr>
        <p:txBody>
          <a:bodyPr/>
          <a:lstStyle/>
          <a:p>
            <a:r>
              <a:rPr lang="en-US" dirty="0"/>
              <a:t>VRPPD</a:t>
            </a:r>
            <a:r>
              <a:rPr lang="el-GR" dirty="0"/>
              <a:t> </a:t>
            </a:r>
            <a:r>
              <a:rPr lang="el-GR" dirty="0" smtClean="0"/>
              <a:t>(4)</a:t>
            </a:r>
            <a:endParaRPr lang="el-GR" dirty="0"/>
          </a:p>
        </p:txBody>
      </p:sp>
      <p:sp>
        <p:nvSpPr>
          <p:cNvPr id="3" name="Θέση περιεχομένου 2"/>
          <p:cNvSpPr>
            <a:spLocks noGrp="1"/>
          </p:cNvSpPr>
          <p:nvPr>
            <p:ph idx="1"/>
          </p:nvPr>
        </p:nvSpPr>
        <p:spPr>
          <a:xfrm>
            <a:off x="1460310" y="1269242"/>
            <a:ext cx="10044302" cy="4641980"/>
          </a:xfrm>
        </p:spPr>
        <p:txBody>
          <a:bodyPr/>
          <a:lstStyle/>
          <a:p>
            <a:endParaRPr lang="el-GR" dirty="0" smtClean="0"/>
          </a:p>
          <a:p>
            <a:r>
              <a:rPr lang="el-GR" sz="4800" dirty="0" smtClean="0"/>
              <a:t>Στη συνέχεια παραθέτουμε συνοπτικά το μοντέλο επίλυσης του συγκεκριμένου προβλήματος σε γλώσσα </a:t>
            </a:r>
            <a:r>
              <a:rPr lang="en-US" sz="4800" dirty="0" smtClean="0"/>
              <a:t>OPL.</a:t>
            </a:r>
            <a:endParaRPr lang="el-GR" sz="4800" dirty="0"/>
          </a:p>
        </p:txBody>
      </p:sp>
      <p:sp>
        <p:nvSpPr>
          <p:cNvPr id="4" name="Θέση ημερομηνίας 3"/>
          <p:cNvSpPr>
            <a:spLocks noGrp="1"/>
          </p:cNvSpPr>
          <p:nvPr>
            <p:ph type="dt" sz="half" idx="10"/>
          </p:nvPr>
        </p:nvSpPr>
        <p:spPr/>
        <p:txBody>
          <a:bodyPr/>
          <a:lstStyle/>
          <a:p>
            <a:fld id="{181335D1-AC0B-4B78-9D61-43C9CAD5AE22}" type="datetime1">
              <a:rPr lang="el-GR" smtClean="0"/>
              <a:t>12/12/2017</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29</a:t>
            </a:fld>
            <a:endParaRPr lang="el-GR"/>
          </a:p>
        </p:txBody>
      </p:sp>
    </p:spTree>
    <p:extLst>
      <p:ext uri="{BB962C8B-B14F-4D97-AF65-F5344CB8AC3E}">
        <p14:creationId xmlns:p14="http://schemas.microsoft.com/office/powerpoint/2010/main" val="36493736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dirty="0"/>
              <a:t>Εισαγωγή </a:t>
            </a:r>
            <a:r>
              <a:rPr lang="en-US" dirty="0" smtClean="0"/>
              <a:t>(2)</a:t>
            </a:r>
            <a:endParaRPr lang="el-GR" dirty="0"/>
          </a:p>
        </p:txBody>
      </p:sp>
      <p:sp>
        <p:nvSpPr>
          <p:cNvPr id="3" name="Θέση περιεχομένου 2"/>
          <p:cNvSpPr>
            <a:spLocks noGrp="1"/>
          </p:cNvSpPr>
          <p:nvPr>
            <p:ph idx="1"/>
          </p:nvPr>
        </p:nvSpPr>
        <p:spPr>
          <a:xfrm>
            <a:off x="2466551" y="1905000"/>
            <a:ext cx="9736527" cy="4878355"/>
          </a:xfrm>
        </p:spPr>
        <p:txBody>
          <a:bodyPr>
            <a:normAutofit/>
          </a:bodyPr>
          <a:lstStyle/>
          <a:p>
            <a:r>
              <a:rPr lang="el-GR" sz="2400" dirty="0"/>
              <a:t>Ο δυναμικός προγραμματισμός αποτελεί μια προσέγγιση επίλυσης προβλημάτων που αφορά την κατάτμηση ενός περίπλοκου προβλήματος σε μικρότερα προβλήματα η επίλυση των οποίων είναι απλούστερη από αυτήν του αρχικού προβλήματος</a:t>
            </a:r>
          </a:p>
          <a:p>
            <a:r>
              <a:rPr lang="el-GR" sz="2400" dirty="0"/>
              <a:t>Η διάσπαση του αρχικού προβλήματος γίνεται με τέτοιο τρόπο, ώστε, εφόσον λυθούν τα επιμέρους προβλήματα, προκύπτει άμεσα η βέλτιστη λύση του αρχικού προβλήματος</a:t>
            </a:r>
          </a:p>
          <a:p>
            <a:pPr marL="0" indent="0">
              <a:buNone/>
            </a:pPr>
            <a:endParaRPr lang="el-GR" sz="2400" dirty="0"/>
          </a:p>
        </p:txBody>
      </p:sp>
      <p:sp>
        <p:nvSpPr>
          <p:cNvPr id="4" name="Θέση ημερομηνίας 3"/>
          <p:cNvSpPr>
            <a:spLocks noGrp="1"/>
          </p:cNvSpPr>
          <p:nvPr>
            <p:ph type="dt" sz="half" idx="10"/>
          </p:nvPr>
        </p:nvSpPr>
        <p:spPr/>
        <p:txBody>
          <a:bodyPr/>
          <a:lstStyle/>
          <a:p>
            <a:fld id="{C946D108-B095-4D6C-A690-34D065DC214C}" type="datetime1">
              <a:rPr lang="el-GR" smtClean="0"/>
              <a:t>12/12/2017</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3</a:t>
            </a:fld>
            <a:endParaRPr lang="el-GR"/>
          </a:p>
        </p:txBody>
      </p:sp>
    </p:spTree>
    <p:extLst>
      <p:ext uri="{BB962C8B-B14F-4D97-AF65-F5344CB8AC3E}">
        <p14:creationId xmlns:p14="http://schemas.microsoft.com/office/powerpoint/2010/main" val="186521392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n-US" dirty="0"/>
              <a:t>VRPPD</a:t>
            </a:r>
            <a:r>
              <a:rPr lang="el-GR" dirty="0"/>
              <a:t> </a:t>
            </a:r>
            <a:r>
              <a:rPr lang="el-GR" dirty="0" smtClean="0"/>
              <a:t>(</a:t>
            </a:r>
            <a:r>
              <a:rPr lang="en-US" dirty="0" smtClean="0"/>
              <a:t>5</a:t>
            </a:r>
            <a:r>
              <a:rPr lang="el-GR" dirty="0" smtClean="0"/>
              <a:t>)</a:t>
            </a:r>
            <a:endParaRPr lang="el-GR" dirty="0"/>
          </a:p>
        </p:txBody>
      </p:sp>
      <p:sp>
        <p:nvSpPr>
          <p:cNvPr id="3" name="Θέση περιεχομένου 2"/>
          <p:cNvSpPr>
            <a:spLocks noGrp="1"/>
          </p:cNvSpPr>
          <p:nvPr>
            <p:ph idx="1"/>
          </p:nvPr>
        </p:nvSpPr>
        <p:spPr>
          <a:xfrm>
            <a:off x="1146412" y="1351128"/>
            <a:ext cx="10358200" cy="4560094"/>
          </a:xfrm>
        </p:spPr>
        <p:txBody>
          <a:bodyPr>
            <a:normAutofit/>
          </a:bodyPr>
          <a:lstStyle/>
          <a:p>
            <a:r>
              <a:rPr lang="el-GR" dirty="0"/>
              <a:t>/*********************************************</a:t>
            </a:r>
          </a:p>
          <a:p>
            <a:r>
              <a:rPr lang="en-US" dirty="0"/>
              <a:t> * OPL 12.6.0.0 Model</a:t>
            </a:r>
          </a:p>
          <a:p>
            <a:r>
              <a:rPr lang="en-US" dirty="0"/>
              <a:t> * Author: JohnTass</a:t>
            </a:r>
          </a:p>
          <a:p>
            <a:r>
              <a:rPr lang="en-US" dirty="0"/>
              <a:t> * Creation Date: 5 </a:t>
            </a:r>
            <a:r>
              <a:rPr lang="en-US" dirty="0" err="1"/>
              <a:t>Δεκ</a:t>
            </a:r>
            <a:r>
              <a:rPr lang="en-US" dirty="0"/>
              <a:t> 2017 at 8:26:33 </a:t>
            </a:r>
            <a:r>
              <a:rPr lang="en-US" dirty="0" err="1"/>
              <a:t>μ.μ</a:t>
            </a:r>
            <a:r>
              <a:rPr lang="en-US" dirty="0"/>
              <a:t>.</a:t>
            </a:r>
          </a:p>
          <a:p>
            <a:r>
              <a:rPr lang="el-GR" dirty="0"/>
              <a:t> </a:t>
            </a:r>
            <a:r>
              <a:rPr lang="el-GR" dirty="0" smtClean="0"/>
              <a:t>*********************************************/</a:t>
            </a:r>
            <a:endParaRPr lang="el-GR" dirty="0"/>
          </a:p>
          <a:p>
            <a:r>
              <a:rPr lang="el-GR" dirty="0"/>
              <a:t>  /*********************************************</a:t>
            </a:r>
          </a:p>
          <a:p>
            <a:r>
              <a:rPr lang="en-US" dirty="0"/>
              <a:t> * Define parameters</a:t>
            </a:r>
          </a:p>
          <a:p>
            <a:r>
              <a:rPr lang="el-GR" dirty="0"/>
              <a:t> </a:t>
            </a:r>
            <a:r>
              <a:rPr lang="el-GR" dirty="0" smtClean="0"/>
              <a:t>*********************************************/</a:t>
            </a:r>
            <a:endParaRPr lang="el-GR" dirty="0"/>
          </a:p>
          <a:p>
            <a:r>
              <a:rPr lang="en-US" dirty="0"/>
              <a:t> </a:t>
            </a:r>
            <a:r>
              <a:rPr lang="en-US" dirty="0" err="1"/>
              <a:t>int</a:t>
            </a:r>
            <a:r>
              <a:rPr lang="en-US" dirty="0"/>
              <a:t> </a:t>
            </a:r>
            <a:r>
              <a:rPr lang="en-US" dirty="0" err="1"/>
              <a:t>NodesNo</a:t>
            </a:r>
            <a:r>
              <a:rPr lang="en-US" dirty="0"/>
              <a:t> = ...;</a:t>
            </a:r>
          </a:p>
          <a:p>
            <a:r>
              <a:rPr lang="en-US" dirty="0"/>
              <a:t> </a:t>
            </a:r>
            <a:r>
              <a:rPr lang="en-US" dirty="0" err="1"/>
              <a:t>int</a:t>
            </a:r>
            <a:r>
              <a:rPr lang="en-US" dirty="0"/>
              <a:t> </a:t>
            </a:r>
            <a:r>
              <a:rPr lang="en-US" dirty="0" err="1"/>
              <a:t>TransNo</a:t>
            </a:r>
            <a:r>
              <a:rPr lang="en-US" dirty="0"/>
              <a:t> = ...;</a:t>
            </a:r>
          </a:p>
          <a:p>
            <a:r>
              <a:rPr lang="en-US" dirty="0"/>
              <a:t> </a:t>
            </a:r>
            <a:r>
              <a:rPr lang="en-US" dirty="0" err="1"/>
              <a:t>int</a:t>
            </a:r>
            <a:r>
              <a:rPr lang="en-US" dirty="0"/>
              <a:t> </a:t>
            </a:r>
            <a:r>
              <a:rPr lang="en-US" dirty="0" err="1"/>
              <a:t>TrucksNo</a:t>
            </a:r>
            <a:r>
              <a:rPr lang="en-US" dirty="0"/>
              <a:t> = ...;</a:t>
            </a:r>
            <a:endParaRPr lang="el-GR" dirty="0"/>
          </a:p>
        </p:txBody>
      </p:sp>
      <p:sp>
        <p:nvSpPr>
          <p:cNvPr id="4" name="Θέση ημερομηνίας 3"/>
          <p:cNvSpPr>
            <a:spLocks noGrp="1"/>
          </p:cNvSpPr>
          <p:nvPr>
            <p:ph type="dt" sz="half" idx="10"/>
          </p:nvPr>
        </p:nvSpPr>
        <p:spPr/>
        <p:txBody>
          <a:bodyPr/>
          <a:lstStyle/>
          <a:p>
            <a:fld id="{181335D1-AC0B-4B78-9D61-43C9CAD5AE22}" type="datetime1">
              <a:rPr lang="el-GR" smtClean="0"/>
              <a:t>12/12/2017</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30</a:t>
            </a:fld>
            <a:endParaRPr lang="el-GR"/>
          </a:p>
        </p:txBody>
      </p:sp>
    </p:spTree>
    <p:extLst>
      <p:ext uri="{BB962C8B-B14F-4D97-AF65-F5344CB8AC3E}">
        <p14:creationId xmlns:p14="http://schemas.microsoft.com/office/powerpoint/2010/main" val="10640961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n-US" dirty="0"/>
              <a:t>VRPPD</a:t>
            </a:r>
            <a:r>
              <a:rPr lang="el-GR" dirty="0"/>
              <a:t> </a:t>
            </a:r>
            <a:r>
              <a:rPr lang="el-GR" dirty="0" smtClean="0"/>
              <a:t>(</a:t>
            </a:r>
            <a:r>
              <a:rPr lang="en-US" dirty="0" smtClean="0"/>
              <a:t>6</a:t>
            </a:r>
            <a:r>
              <a:rPr lang="el-GR" dirty="0" smtClean="0"/>
              <a:t>)</a:t>
            </a:r>
            <a:endParaRPr lang="el-GR" dirty="0"/>
          </a:p>
        </p:txBody>
      </p:sp>
      <p:sp>
        <p:nvSpPr>
          <p:cNvPr id="3" name="Θέση περιεχομένου 2"/>
          <p:cNvSpPr>
            <a:spLocks noGrp="1"/>
          </p:cNvSpPr>
          <p:nvPr>
            <p:ph idx="1"/>
          </p:nvPr>
        </p:nvSpPr>
        <p:spPr>
          <a:xfrm>
            <a:off x="1241946" y="1473958"/>
            <a:ext cx="10262666" cy="4437264"/>
          </a:xfrm>
        </p:spPr>
        <p:txBody>
          <a:bodyPr/>
          <a:lstStyle/>
          <a:p>
            <a:r>
              <a:rPr lang="en-US" dirty="0" err="1"/>
              <a:t>int</a:t>
            </a:r>
            <a:r>
              <a:rPr lang="en-US" dirty="0"/>
              <a:t> </a:t>
            </a:r>
            <a:r>
              <a:rPr lang="en-US" dirty="0" err="1"/>
              <a:t>MaxDur</a:t>
            </a:r>
            <a:r>
              <a:rPr lang="en-US" dirty="0"/>
              <a:t> = ...;</a:t>
            </a:r>
          </a:p>
          <a:p>
            <a:r>
              <a:rPr lang="en-US" dirty="0"/>
              <a:t> </a:t>
            </a:r>
            <a:r>
              <a:rPr lang="en-US" dirty="0" err="1"/>
              <a:t>int</a:t>
            </a:r>
            <a:r>
              <a:rPr lang="en-US" dirty="0"/>
              <a:t> </a:t>
            </a:r>
            <a:r>
              <a:rPr lang="en-US" dirty="0" err="1"/>
              <a:t>MinTrucksTransNo</a:t>
            </a:r>
            <a:r>
              <a:rPr lang="en-US" dirty="0"/>
              <a:t> = ...;</a:t>
            </a:r>
          </a:p>
          <a:p>
            <a:r>
              <a:rPr lang="en-US" dirty="0"/>
              <a:t> </a:t>
            </a:r>
            <a:r>
              <a:rPr lang="en-US" dirty="0" err="1"/>
              <a:t>int</a:t>
            </a:r>
            <a:r>
              <a:rPr lang="en-US" dirty="0"/>
              <a:t> </a:t>
            </a:r>
            <a:r>
              <a:rPr lang="en-US" dirty="0" err="1"/>
              <a:t>MaxTrucksTransNo</a:t>
            </a:r>
            <a:r>
              <a:rPr lang="en-US" dirty="0"/>
              <a:t> = ...;</a:t>
            </a:r>
          </a:p>
          <a:p>
            <a:r>
              <a:rPr lang="en-US" dirty="0"/>
              <a:t> </a:t>
            </a:r>
            <a:r>
              <a:rPr lang="en-US" dirty="0" err="1"/>
              <a:t>int</a:t>
            </a:r>
            <a:r>
              <a:rPr lang="en-US" dirty="0"/>
              <a:t> </a:t>
            </a:r>
            <a:r>
              <a:rPr lang="en-US" dirty="0" err="1"/>
              <a:t>TruckCap</a:t>
            </a:r>
            <a:r>
              <a:rPr lang="en-US" dirty="0"/>
              <a:t> = ...;</a:t>
            </a:r>
          </a:p>
          <a:p>
            <a:r>
              <a:rPr lang="el-GR" dirty="0"/>
              <a:t> </a:t>
            </a:r>
          </a:p>
          <a:p>
            <a:r>
              <a:rPr lang="en-US" dirty="0"/>
              <a:t> </a:t>
            </a:r>
            <a:r>
              <a:rPr lang="en-US" dirty="0" err="1"/>
              <a:t>int</a:t>
            </a:r>
            <a:r>
              <a:rPr lang="en-US" dirty="0"/>
              <a:t> </a:t>
            </a:r>
            <a:r>
              <a:rPr lang="en-US" dirty="0" err="1"/>
              <a:t>MinTransToDo</a:t>
            </a:r>
            <a:r>
              <a:rPr lang="en-US" dirty="0"/>
              <a:t> = ...;</a:t>
            </a:r>
          </a:p>
          <a:p>
            <a:r>
              <a:rPr lang="en-US" dirty="0"/>
              <a:t> </a:t>
            </a:r>
            <a:r>
              <a:rPr lang="en-US" dirty="0" err="1"/>
              <a:t>int</a:t>
            </a:r>
            <a:r>
              <a:rPr lang="en-US" dirty="0"/>
              <a:t> </a:t>
            </a:r>
            <a:r>
              <a:rPr lang="en-US" dirty="0" err="1"/>
              <a:t>MaxTransToDo</a:t>
            </a:r>
            <a:r>
              <a:rPr lang="en-US" dirty="0"/>
              <a:t> = ...;</a:t>
            </a:r>
            <a:endParaRPr lang="el-GR" dirty="0"/>
          </a:p>
        </p:txBody>
      </p:sp>
      <p:sp>
        <p:nvSpPr>
          <p:cNvPr id="4" name="Θέση ημερομηνίας 3"/>
          <p:cNvSpPr>
            <a:spLocks noGrp="1"/>
          </p:cNvSpPr>
          <p:nvPr>
            <p:ph type="dt" sz="half" idx="10"/>
          </p:nvPr>
        </p:nvSpPr>
        <p:spPr/>
        <p:txBody>
          <a:bodyPr/>
          <a:lstStyle/>
          <a:p>
            <a:fld id="{181335D1-AC0B-4B78-9D61-43C9CAD5AE22}" type="datetime1">
              <a:rPr lang="el-GR" smtClean="0"/>
              <a:t>12/12/2017</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31</a:t>
            </a:fld>
            <a:endParaRPr lang="el-GR"/>
          </a:p>
        </p:txBody>
      </p:sp>
    </p:spTree>
    <p:extLst>
      <p:ext uri="{BB962C8B-B14F-4D97-AF65-F5344CB8AC3E}">
        <p14:creationId xmlns:p14="http://schemas.microsoft.com/office/powerpoint/2010/main" val="231211813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n-US" dirty="0"/>
              <a:t>VRPPD</a:t>
            </a:r>
            <a:r>
              <a:rPr lang="el-GR" dirty="0"/>
              <a:t> </a:t>
            </a:r>
            <a:r>
              <a:rPr lang="el-GR" dirty="0" smtClean="0"/>
              <a:t>(</a:t>
            </a:r>
            <a:r>
              <a:rPr lang="en-US" dirty="0" smtClean="0"/>
              <a:t>7</a:t>
            </a:r>
            <a:r>
              <a:rPr lang="el-GR" dirty="0" smtClean="0"/>
              <a:t>)</a:t>
            </a:r>
            <a:endParaRPr lang="el-GR" dirty="0"/>
          </a:p>
        </p:txBody>
      </p:sp>
      <p:sp>
        <p:nvSpPr>
          <p:cNvPr id="3" name="Θέση περιεχομένου 2"/>
          <p:cNvSpPr>
            <a:spLocks noGrp="1"/>
          </p:cNvSpPr>
          <p:nvPr>
            <p:ph idx="1"/>
          </p:nvPr>
        </p:nvSpPr>
        <p:spPr>
          <a:xfrm>
            <a:off x="1337481" y="1419367"/>
            <a:ext cx="10167131" cy="4491855"/>
          </a:xfrm>
        </p:spPr>
        <p:txBody>
          <a:bodyPr>
            <a:normAutofit fontScale="77500" lnSpcReduction="20000"/>
          </a:bodyPr>
          <a:lstStyle/>
          <a:p>
            <a:endParaRPr lang="el-GR" dirty="0"/>
          </a:p>
          <a:p>
            <a:r>
              <a:rPr lang="el-GR" dirty="0"/>
              <a:t> /*********************************************</a:t>
            </a:r>
          </a:p>
          <a:p>
            <a:r>
              <a:rPr lang="en-US" dirty="0"/>
              <a:t> * Define sets</a:t>
            </a:r>
          </a:p>
          <a:p>
            <a:r>
              <a:rPr lang="el-GR" dirty="0"/>
              <a:t> *********************************************/</a:t>
            </a:r>
          </a:p>
          <a:p>
            <a:endParaRPr lang="el-GR" dirty="0"/>
          </a:p>
          <a:p>
            <a:r>
              <a:rPr lang="en-US" dirty="0"/>
              <a:t> {</a:t>
            </a:r>
            <a:r>
              <a:rPr lang="en-US" dirty="0" err="1"/>
              <a:t>int</a:t>
            </a:r>
            <a:r>
              <a:rPr lang="en-US" dirty="0"/>
              <a:t>} C = </a:t>
            </a:r>
            <a:r>
              <a:rPr lang="en-US" dirty="0" err="1"/>
              <a:t>asSet</a:t>
            </a:r>
            <a:r>
              <a:rPr lang="en-US" dirty="0"/>
              <a:t>(0..NodesNo);    // set of nodes</a:t>
            </a:r>
          </a:p>
          <a:p>
            <a:r>
              <a:rPr lang="en-US" dirty="0"/>
              <a:t> {</a:t>
            </a:r>
            <a:r>
              <a:rPr lang="en-US" dirty="0" err="1"/>
              <a:t>int</a:t>
            </a:r>
            <a:r>
              <a:rPr lang="en-US" dirty="0"/>
              <a:t>} CC = </a:t>
            </a:r>
            <a:r>
              <a:rPr lang="en-US" dirty="0" err="1"/>
              <a:t>asSet</a:t>
            </a:r>
            <a:r>
              <a:rPr lang="en-US" dirty="0"/>
              <a:t>(1..NodesNo); // set of nodes</a:t>
            </a:r>
          </a:p>
          <a:p>
            <a:r>
              <a:rPr lang="en-US" dirty="0"/>
              <a:t> {</a:t>
            </a:r>
            <a:r>
              <a:rPr lang="en-US" dirty="0" err="1"/>
              <a:t>int</a:t>
            </a:r>
            <a:r>
              <a:rPr lang="en-US" dirty="0"/>
              <a:t>} W = </a:t>
            </a:r>
            <a:r>
              <a:rPr lang="en-US" dirty="0" err="1"/>
              <a:t>asSet</a:t>
            </a:r>
            <a:r>
              <a:rPr lang="en-US" dirty="0"/>
              <a:t>(1..TrucksNo);    // set of trucks</a:t>
            </a:r>
          </a:p>
          <a:p>
            <a:endParaRPr lang="el-GR" dirty="0"/>
          </a:p>
          <a:p>
            <a:r>
              <a:rPr lang="en-US" dirty="0"/>
              <a:t> {</a:t>
            </a:r>
            <a:r>
              <a:rPr lang="en-US" dirty="0" err="1"/>
              <a:t>int</a:t>
            </a:r>
            <a:r>
              <a:rPr lang="en-US" dirty="0"/>
              <a:t>} T = </a:t>
            </a:r>
            <a:r>
              <a:rPr lang="en-US" dirty="0" err="1"/>
              <a:t>asSet</a:t>
            </a:r>
            <a:r>
              <a:rPr lang="en-US" dirty="0"/>
              <a:t> (1..TransNo); //The set of transactions</a:t>
            </a:r>
          </a:p>
          <a:p>
            <a:r>
              <a:rPr lang="en-US" dirty="0"/>
              <a:t> tuple       triple        {</a:t>
            </a:r>
            <a:r>
              <a:rPr lang="en-US" dirty="0" err="1"/>
              <a:t>int</a:t>
            </a:r>
            <a:r>
              <a:rPr lang="en-US" dirty="0"/>
              <a:t> </a:t>
            </a:r>
            <a:r>
              <a:rPr lang="en-US" dirty="0" err="1"/>
              <a:t>i</a:t>
            </a:r>
            <a:r>
              <a:rPr lang="en-US" dirty="0"/>
              <a:t>; </a:t>
            </a:r>
            <a:r>
              <a:rPr lang="en-US" dirty="0" err="1"/>
              <a:t>int</a:t>
            </a:r>
            <a:r>
              <a:rPr lang="en-US" dirty="0"/>
              <a:t> j; </a:t>
            </a:r>
            <a:r>
              <a:rPr lang="en-US" dirty="0" err="1"/>
              <a:t>int</a:t>
            </a:r>
            <a:r>
              <a:rPr lang="en-US" dirty="0"/>
              <a:t> b;}</a:t>
            </a:r>
          </a:p>
          <a:p>
            <a:r>
              <a:rPr lang="en-US" dirty="0" err="1"/>
              <a:t>setof</a:t>
            </a:r>
            <a:r>
              <a:rPr lang="en-US" dirty="0"/>
              <a:t>(triple) Triples       = {&lt;</a:t>
            </a:r>
            <a:r>
              <a:rPr lang="en-US" dirty="0" err="1"/>
              <a:t>i,j</a:t>
            </a:r>
            <a:r>
              <a:rPr lang="en-US" dirty="0"/>
              <a:t>, b&gt; |  </a:t>
            </a:r>
            <a:r>
              <a:rPr lang="en-US" dirty="0" err="1"/>
              <a:t>i</a:t>
            </a:r>
            <a:r>
              <a:rPr lang="en-US" dirty="0"/>
              <a:t>, j  in C, b in W};</a:t>
            </a:r>
          </a:p>
          <a:p>
            <a:r>
              <a:rPr lang="en-US" dirty="0" err="1"/>
              <a:t>setof</a:t>
            </a:r>
            <a:r>
              <a:rPr lang="en-US" dirty="0"/>
              <a:t>(</a:t>
            </a:r>
            <a:r>
              <a:rPr lang="en-US" dirty="0" err="1"/>
              <a:t>int</a:t>
            </a:r>
            <a:r>
              <a:rPr lang="en-US" dirty="0"/>
              <a:t>) II={</a:t>
            </a:r>
            <a:r>
              <a:rPr lang="en-US" dirty="0" err="1"/>
              <a:t>i</a:t>
            </a:r>
            <a:r>
              <a:rPr lang="en-US" dirty="0"/>
              <a:t> | &lt;</a:t>
            </a:r>
            <a:r>
              <a:rPr lang="en-US" dirty="0" err="1"/>
              <a:t>i,j,b</a:t>
            </a:r>
            <a:r>
              <a:rPr lang="en-US" dirty="0"/>
              <a:t>&gt; in Triples};</a:t>
            </a:r>
          </a:p>
          <a:p>
            <a:r>
              <a:rPr lang="en-US" dirty="0" err="1"/>
              <a:t>setof</a:t>
            </a:r>
            <a:r>
              <a:rPr lang="en-US" dirty="0"/>
              <a:t>(</a:t>
            </a:r>
            <a:r>
              <a:rPr lang="en-US" dirty="0" err="1"/>
              <a:t>int</a:t>
            </a:r>
            <a:r>
              <a:rPr lang="en-US" dirty="0"/>
              <a:t>) JJ={j | &lt;</a:t>
            </a:r>
            <a:r>
              <a:rPr lang="en-US" dirty="0" err="1"/>
              <a:t>i,j,b</a:t>
            </a:r>
            <a:r>
              <a:rPr lang="en-US" dirty="0"/>
              <a:t>&gt; in Triples};</a:t>
            </a:r>
          </a:p>
          <a:p>
            <a:r>
              <a:rPr lang="en-US" dirty="0" err="1"/>
              <a:t>setof</a:t>
            </a:r>
            <a:r>
              <a:rPr lang="en-US" dirty="0"/>
              <a:t>(</a:t>
            </a:r>
            <a:r>
              <a:rPr lang="en-US" dirty="0" err="1"/>
              <a:t>int</a:t>
            </a:r>
            <a:r>
              <a:rPr lang="en-US" dirty="0"/>
              <a:t>) BB={b | &lt;</a:t>
            </a:r>
            <a:r>
              <a:rPr lang="en-US" dirty="0" err="1"/>
              <a:t>i,j,b</a:t>
            </a:r>
            <a:r>
              <a:rPr lang="en-US" dirty="0"/>
              <a:t>&gt; in Triples};</a:t>
            </a:r>
            <a:endParaRPr lang="el-GR" dirty="0"/>
          </a:p>
        </p:txBody>
      </p:sp>
      <p:sp>
        <p:nvSpPr>
          <p:cNvPr id="4" name="Θέση ημερομηνίας 3"/>
          <p:cNvSpPr>
            <a:spLocks noGrp="1"/>
          </p:cNvSpPr>
          <p:nvPr>
            <p:ph type="dt" sz="half" idx="10"/>
          </p:nvPr>
        </p:nvSpPr>
        <p:spPr/>
        <p:txBody>
          <a:bodyPr/>
          <a:lstStyle/>
          <a:p>
            <a:fld id="{181335D1-AC0B-4B78-9D61-43C9CAD5AE22}" type="datetime1">
              <a:rPr lang="el-GR" smtClean="0"/>
              <a:t>12/12/2017</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32</a:t>
            </a:fld>
            <a:endParaRPr lang="el-GR"/>
          </a:p>
        </p:txBody>
      </p:sp>
    </p:spTree>
    <p:extLst>
      <p:ext uri="{BB962C8B-B14F-4D97-AF65-F5344CB8AC3E}">
        <p14:creationId xmlns:p14="http://schemas.microsoft.com/office/powerpoint/2010/main" val="383482845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n-US" dirty="0"/>
              <a:t>VRPPD</a:t>
            </a:r>
            <a:r>
              <a:rPr lang="el-GR" dirty="0"/>
              <a:t> </a:t>
            </a:r>
            <a:r>
              <a:rPr lang="el-GR" dirty="0" smtClean="0"/>
              <a:t>(</a:t>
            </a:r>
            <a:r>
              <a:rPr lang="en-US" dirty="0" smtClean="0"/>
              <a:t>8</a:t>
            </a:r>
            <a:r>
              <a:rPr lang="el-GR" dirty="0" smtClean="0"/>
              <a:t>)</a:t>
            </a:r>
            <a:endParaRPr lang="el-GR" dirty="0"/>
          </a:p>
        </p:txBody>
      </p:sp>
      <p:sp>
        <p:nvSpPr>
          <p:cNvPr id="3" name="Θέση περιεχομένου 2"/>
          <p:cNvSpPr>
            <a:spLocks noGrp="1"/>
          </p:cNvSpPr>
          <p:nvPr>
            <p:ph idx="1"/>
          </p:nvPr>
        </p:nvSpPr>
        <p:spPr>
          <a:xfrm>
            <a:off x="1351128" y="1310185"/>
            <a:ext cx="10153484" cy="4601037"/>
          </a:xfrm>
        </p:spPr>
        <p:txBody>
          <a:bodyPr>
            <a:normAutofit fontScale="85000" lnSpcReduction="20000"/>
          </a:bodyPr>
          <a:lstStyle/>
          <a:p>
            <a:r>
              <a:rPr lang="el-GR" dirty="0"/>
              <a:t> /*********************************************</a:t>
            </a:r>
          </a:p>
          <a:p>
            <a:r>
              <a:rPr lang="en-US" dirty="0"/>
              <a:t> * Define arrays</a:t>
            </a:r>
          </a:p>
          <a:p>
            <a:r>
              <a:rPr lang="el-GR" dirty="0"/>
              <a:t> *********************************************/</a:t>
            </a:r>
          </a:p>
          <a:p>
            <a:r>
              <a:rPr lang="el-GR" dirty="0"/>
              <a:t> </a:t>
            </a:r>
          </a:p>
          <a:p>
            <a:r>
              <a:rPr lang="en-US" dirty="0"/>
              <a:t> float TT[</a:t>
            </a:r>
            <a:r>
              <a:rPr lang="en-US" dirty="0" err="1"/>
              <a:t>i</a:t>
            </a:r>
            <a:r>
              <a:rPr lang="en-US" dirty="0"/>
              <a:t> in C][j in C] = ...; //Array of traveling times between node </a:t>
            </a:r>
            <a:r>
              <a:rPr lang="en-US" dirty="0" err="1"/>
              <a:t>i</a:t>
            </a:r>
            <a:r>
              <a:rPr lang="en-US" dirty="0"/>
              <a:t> and node j.</a:t>
            </a:r>
          </a:p>
          <a:p>
            <a:r>
              <a:rPr lang="en-US" dirty="0"/>
              <a:t> </a:t>
            </a:r>
            <a:r>
              <a:rPr lang="en-US" dirty="0" err="1"/>
              <a:t>int</a:t>
            </a:r>
            <a:r>
              <a:rPr lang="en-US" dirty="0"/>
              <a:t> </a:t>
            </a:r>
            <a:r>
              <a:rPr lang="en-US" dirty="0" err="1"/>
              <a:t>transPrio</a:t>
            </a:r>
            <a:r>
              <a:rPr lang="en-US" dirty="0"/>
              <a:t>[</a:t>
            </a:r>
            <a:r>
              <a:rPr lang="en-US" dirty="0" err="1"/>
              <a:t>i</a:t>
            </a:r>
            <a:r>
              <a:rPr lang="en-US" dirty="0"/>
              <a:t> in T] = ...; //The priorities of transactions pointed by its code </a:t>
            </a:r>
            <a:r>
              <a:rPr lang="en-US" dirty="0" err="1"/>
              <a:t>i</a:t>
            </a:r>
            <a:r>
              <a:rPr lang="en-US" dirty="0"/>
              <a:t>. </a:t>
            </a:r>
          </a:p>
          <a:p>
            <a:r>
              <a:rPr lang="en-US" dirty="0"/>
              <a:t> </a:t>
            </a:r>
            <a:r>
              <a:rPr lang="en-US" dirty="0" err="1"/>
              <a:t>int</a:t>
            </a:r>
            <a:r>
              <a:rPr lang="en-US" dirty="0"/>
              <a:t> </a:t>
            </a:r>
            <a:r>
              <a:rPr lang="en-US" dirty="0" err="1"/>
              <a:t>PorD</a:t>
            </a:r>
            <a:r>
              <a:rPr lang="en-US" dirty="0"/>
              <a:t>[</a:t>
            </a:r>
            <a:r>
              <a:rPr lang="en-US" dirty="0" err="1"/>
              <a:t>i</a:t>
            </a:r>
            <a:r>
              <a:rPr lang="en-US" dirty="0"/>
              <a:t> in T ] = ...; //Contains 1 if the transaction with code </a:t>
            </a:r>
            <a:r>
              <a:rPr lang="en-US" dirty="0" err="1"/>
              <a:t>i</a:t>
            </a:r>
            <a:r>
              <a:rPr lang="en-US" dirty="0"/>
              <a:t> is of kind </a:t>
            </a:r>
            <a:r>
              <a:rPr lang="en-US" dirty="0" err="1"/>
              <a:t>pickUp</a:t>
            </a:r>
            <a:r>
              <a:rPr lang="en-US" dirty="0"/>
              <a:t> and -1 if it is delivery kind</a:t>
            </a:r>
          </a:p>
          <a:p>
            <a:r>
              <a:rPr lang="en-US" dirty="0"/>
              <a:t> </a:t>
            </a:r>
            <a:r>
              <a:rPr lang="en-US" dirty="0" err="1"/>
              <a:t>int</a:t>
            </a:r>
            <a:r>
              <a:rPr lang="en-US" dirty="0"/>
              <a:t> </a:t>
            </a:r>
            <a:r>
              <a:rPr lang="en-US" dirty="0" err="1"/>
              <a:t>NodeOfTrans</a:t>
            </a:r>
            <a:r>
              <a:rPr lang="en-US" dirty="0"/>
              <a:t>[ </a:t>
            </a:r>
            <a:r>
              <a:rPr lang="en-US" dirty="0" err="1"/>
              <a:t>i</a:t>
            </a:r>
            <a:r>
              <a:rPr lang="en-US" dirty="0"/>
              <a:t> in T] = ...; //Contains the node where transaction with code </a:t>
            </a:r>
            <a:r>
              <a:rPr lang="en-US" dirty="0" err="1"/>
              <a:t>i</a:t>
            </a:r>
            <a:r>
              <a:rPr lang="en-US" dirty="0"/>
              <a:t> takes place.  </a:t>
            </a:r>
          </a:p>
          <a:p>
            <a:r>
              <a:rPr lang="el-GR" dirty="0"/>
              <a:t> </a:t>
            </a:r>
          </a:p>
          <a:p>
            <a:r>
              <a:rPr lang="en-US" dirty="0"/>
              <a:t> </a:t>
            </a:r>
            <a:r>
              <a:rPr lang="en-US" dirty="0" err="1"/>
              <a:t>int</a:t>
            </a:r>
            <a:r>
              <a:rPr lang="en-US" dirty="0"/>
              <a:t> d[</a:t>
            </a:r>
            <a:r>
              <a:rPr lang="en-US" dirty="0" err="1"/>
              <a:t>i</a:t>
            </a:r>
            <a:r>
              <a:rPr lang="en-US" dirty="0"/>
              <a:t> in CC] = ...; //The number of deliveries at node </a:t>
            </a:r>
            <a:r>
              <a:rPr lang="en-US" dirty="0" err="1"/>
              <a:t>i</a:t>
            </a:r>
            <a:r>
              <a:rPr lang="en-US" dirty="0"/>
              <a:t>. Indexing from 1</a:t>
            </a:r>
          </a:p>
          <a:p>
            <a:r>
              <a:rPr lang="en-US" dirty="0"/>
              <a:t> </a:t>
            </a:r>
            <a:r>
              <a:rPr lang="en-US" dirty="0" err="1"/>
              <a:t>int</a:t>
            </a:r>
            <a:r>
              <a:rPr lang="en-US" dirty="0"/>
              <a:t> p[</a:t>
            </a:r>
            <a:r>
              <a:rPr lang="en-US" dirty="0" err="1"/>
              <a:t>i</a:t>
            </a:r>
            <a:r>
              <a:rPr lang="en-US" dirty="0"/>
              <a:t> in CC] = ...; //The number of </a:t>
            </a:r>
            <a:r>
              <a:rPr lang="en-US" dirty="0" err="1"/>
              <a:t>pickUps</a:t>
            </a:r>
            <a:r>
              <a:rPr lang="en-US" dirty="0"/>
              <a:t> at node </a:t>
            </a:r>
            <a:r>
              <a:rPr lang="en-US" dirty="0" err="1"/>
              <a:t>i</a:t>
            </a:r>
            <a:r>
              <a:rPr lang="en-US" dirty="0"/>
              <a:t>. Indexing from 1.</a:t>
            </a:r>
          </a:p>
          <a:p>
            <a:r>
              <a:rPr lang="el-GR" dirty="0"/>
              <a:t> </a:t>
            </a:r>
          </a:p>
          <a:p>
            <a:r>
              <a:rPr lang="el-GR" dirty="0"/>
              <a:t> </a:t>
            </a:r>
          </a:p>
          <a:p>
            <a:r>
              <a:rPr lang="el-GR" dirty="0"/>
              <a:t> </a:t>
            </a:r>
          </a:p>
        </p:txBody>
      </p:sp>
      <p:sp>
        <p:nvSpPr>
          <p:cNvPr id="4" name="Θέση ημερομηνίας 3"/>
          <p:cNvSpPr>
            <a:spLocks noGrp="1"/>
          </p:cNvSpPr>
          <p:nvPr>
            <p:ph type="dt" sz="half" idx="10"/>
          </p:nvPr>
        </p:nvSpPr>
        <p:spPr/>
        <p:txBody>
          <a:bodyPr/>
          <a:lstStyle/>
          <a:p>
            <a:fld id="{181335D1-AC0B-4B78-9D61-43C9CAD5AE22}" type="datetime1">
              <a:rPr lang="el-GR" smtClean="0"/>
              <a:t>12/12/2017</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33</a:t>
            </a:fld>
            <a:endParaRPr lang="el-GR"/>
          </a:p>
        </p:txBody>
      </p:sp>
    </p:spTree>
    <p:extLst>
      <p:ext uri="{BB962C8B-B14F-4D97-AF65-F5344CB8AC3E}">
        <p14:creationId xmlns:p14="http://schemas.microsoft.com/office/powerpoint/2010/main" val="302857789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n-US" dirty="0"/>
              <a:t>VRPPD</a:t>
            </a:r>
            <a:r>
              <a:rPr lang="el-GR" dirty="0"/>
              <a:t> </a:t>
            </a:r>
            <a:r>
              <a:rPr lang="el-GR" dirty="0" smtClean="0"/>
              <a:t>(</a:t>
            </a:r>
            <a:r>
              <a:rPr lang="en-US" dirty="0" smtClean="0"/>
              <a:t>9</a:t>
            </a:r>
            <a:r>
              <a:rPr lang="el-GR" dirty="0" smtClean="0"/>
              <a:t>)</a:t>
            </a:r>
            <a:endParaRPr lang="el-GR" dirty="0"/>
          </a:p>
        </p:txBody>
      </p:sp>
      <p:sp>
        <p:nvSpPr>
          <p:cNvPr id="3" name="Θέση περιεχομένου 2"/>
          <p:cNvSpPr>
            <a:spLocks noGrp="1"/>
          </p:cNvSpPr>
          <p:nvPr>
            <p:ph idx="1"/>
          </p:nvPr>
        </p:nvSpPr>
        <p:spPr>
          <a:xfrm>
            <a:off x="1296537" y="1405719"/>
            <a:ext cx="10208075" cy="4505503"/>
          </a:xfrm>
        </p:spPr>
        <p:txBody>
          <a:bodyPr/>
          <a:lstStyle/>
          <a:p>
            <a:r>
              <a:rPr lang="el-GR" dirty="0"/>
              <a:t> /*********************************************</a:t>
            </a:r>
          </a:p>
          <a:p>
            <a:r>
              <a:rPr lang="en-US" dirty="0"/>
              <a:t> * Define basic decision variables</a:t>
            </a:r>
          </a:p>
          <a:p>
            <a:r>
              <a:rPr lang="el-GR" dirty="0"/>
              <a:t> *********************************************/</a:t>
            </a:r>
          </a:p>
          <a:p>
            <a:r>
              <a:rPr lang="en-US" dirty="0"/>
              <a:t> </a:t>
            </a:r>
            <a:r>
              <a:rPr lang="en-US" dirty="0" err="1"/>
              <a:t>dvar</a:t>
            </a:r>
            <a:r>
              <a:rPr lang="en-US" dirty="0"/>
              <a:t> </a:t>
            </a:r>
            <a:r>
              <a:rPr lang="en-US" dirty="0" err="1"/>
              <a:t>boolean</a:t>
            </a:r>
            <a:r>
              <a:rPr lang="en-US" dirty="0"/>
              <a:t> t[</a:t>
            </a:r>
            <a:r>
              <a:rPr lang="en-US" dirty="0" err="1"/>
              <a:t>i</a:t>
            </a:r>
            <a:r>
              <a:rPr lang="en-US" dirty="0"/>
              <a:t> in T][b in W]; //Equals 1 </a:t>
            </a:r>
            <a:r>
              <a:rPr lang="en-US" dirty="0" err="1"/>
              <a:t>iff</a:t>
            </a:r>
            <a:r>
              <a:rPr lang="en-US" dirty="0"/>
              <a:t> transaction with code </a:t>
            </a:r>
            <a:r>
              <a:rPr lang="en-US" dirty="0" err="1"/>
              <a:t>i</a:t>
            </a:r>
            <a:r>
              <a:rPr lang="en-US" dirty="0"/>
              <a:t> is accomplished  by bus b and 0 otherwise.</a:t>
            </a:r>
          </a:p>
          <a:p>
            <a:r>
              <a:rPr lang="en-US" dirty="0"/>
              <a:t> </a:t>
            </a:r>
            <a:r>
              <a:rPr lang="en-US" dirty="0" err="1"/>
              <a:t>dvar</a:t>
            </a:r>
            <a:r>
              <a:rPr lang="en-US" dirty="0"/>
              <a:t> </a:t>
            </a:r>
            <a:r>
              <a:rPr lang="en-US" dirty="0" err="1"/>
              <a:t>boolean</a:t>
            </a:r>
            <a:r>
              <a:rPr lang="en-US" dirty="0"/>
              <a:t> X[Triples]; //Equals 1 </a:t>
            </a:r>
            <a:r>
              <a:rPr lang="en-US" dirty="0" err="1"/>
              <a:t>iff</a:t>
            </a:r>
            <a:r>
              <a:rPr lang="en-US" dirty="0"/>
              <a:t> truck b moves from node </a:t>
            </a:r>
            <a:r>
              <a:rPr lang="en-US" dirty="0" err="1"/>
              <a:t>i</a:t>
            </a:r>
            <a:r>
              <a:rPr lang="en-US" dirty="0"/>
              <a:t> to node j.</a:t>
            </a:r>
          </a:p>
          <a:p>
            <a:r>
              <a:rPr lang="en-US" dirty="0"/>
              <a:t> </a:t>
            </a:r>
            <a:r>
              <a:rPr lang="en-US" dirty="0" err="1"/>
              <a:t>dvar</a:t>
            </a:r>
            <a:r>
              <a:rPr lang="en-US" dirty="0"/>
              <a:t> float S[b in W][j in CC]; //Specifies the service time of truck b at node j.</a:t>
            </a:r>
          </a:p>
          <a:p>
            <a:r>
              <a:rPr lang="el-GR" dirty="0"/>
              <a:t> </a:t>
            </a:r>
          </a:p>
          <a:p>
            <a:r>
              <a:rPr lang="en-US" dirty="0"/>
              <a:t> </a:t>
            </a:r>
            <a:r>
              <a:rPr lang="en-US" dirty="0" err="1"/>
              <a:t>dvar</a:t>
            </a:r>
            <a:r>
              <a:rPr lang="en-US" dirty="0"/>
              <a:t> </a:t>
            </a:r>
            <a:r>
              <a:rPr lang="en-US" dirty="0" err="1"/>
              <a:t>int</a:t>
            </a:r>
            <a:r>
              <a:rPr lang="en-US" dirty="0"/>
              <a:t> R[C][C][W]; //The amount of </a:t>
            </a:r>
            <a:r>
              <a:rPr lang="en-US" dirty="0" err="1"/>
              <a:t>deliverie</a:t>
            </a:r>
            <a:r>
              <a:rPr lang="en-US" dirty="0"/>
              <a:t> goods on board on arc </a:t>
            </a:r>
            <a:r>
              <a:rPr lang="en-US" dirty="0" err="1"/>
              <a:t>i</a:t>
            </a:r>
            <a:r>
              <a:rPr lang="en-US" dirty="0"/>
              <a:t>-j by truck b</a:t>
            </a:r>
          </a:p>
          <a:p>
            <a:r>
              <a:rPr lang="en-US" dirty="0" err="1"/>
              <a:t>dvar</a:t>
            </a:r>
            <a:r>
              <a:rPr lang="en-US" dirty="0"/>
              <a:t> </a:t>
            </a:r>
            <a:r>
              <a:rPr lang="en-US" dirty="0" err="1"/>
              <a:t>int</a:t>
            </a:r>
            <a:r>
              <a:rPr lang="en-US" dirty="0"/>
              <a:t> P[C][C][W]; //The amount of pickup goods on board on arc </a:t>
            </a:r>
            <a:r>
              <a:rPr lang="en-US" dirty="0" err="1"/>
              <a:t>i</a:t>
            </a:r>
            <a:r>
              <a:rPr lang="en-US" dirty="0"/>
              <a:t>-j by truck b</a:t>
            </a:r>
            <a:endParaRPr lang="el-GR" dirty="0"/>
          </a:p>
          <a:p>
            <a:endParaRPr lang="el-GR" dirty="0"/>
          </a:p>
        </p:txBody>
      </p:sp>
      <p:sp>
        <p:nvSpPr>
          <p:cNvPr id="4" name="Θέση ημερομηνίας 3"/>
          <p:cNvSpPr>
            <a:spLocks noGrp="1"/>
          </p:cNvSpPr>
          <p:nvPr>
            <p:ph type="dt" sz="half" idx="10"/>
          </p:nvPr>
        </p:nvSpPr>
        <p:spPr/>
        <p:txBody>
          <a:bodyPr/>
          <a:lstStyle/>
          <a:p>
            <a:fld id="{181335D1-AC0B-4B78-9D61-43C9CAD5AE22}" type="datetime1">
              <a:rPr lang="el-GR" smtClean="0"/>
              <a:t>12/12/2017</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34</a:t>
            </a:fld>
            <a:endParaRPr lang="el-GR"/>
          </a:p>
        </p:txBody>
      </p:sp>
    </p:spTree>
    <p:extLst>
      <p:ext uri="{BB962C8B-B14F-4D97-AF65-F5344CB8AC3E}">
        <p14:creationId xmlns:p14="http://schemas.microsoft.com/office/powerpoint/2010/main" val="425970356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774209" y="624110"/>
            <a:ext cx="9730403" cy="836200"/>
          </a:xfrm>
        </p:spPr>
        <p:txBody>
          <a:bodyPr/>
          <a:lstStyle/>
          <a:p>
            <a:r>
              <a:rPr lang="en-US" dirty="0"/>
              <a:t>VRPPD</a:t>
            </a:r>
            <a:r>
              <a:rPr lang="el-GR" dirty="0"/>
              <a:t> </a:t>
            </a:r>
            <a:r>
              <a:rPr lang="el-GR" dirty="0" smtClean="0"/>
              <a:t>(</a:t>
            </a:r>
            <a:r>
              <a:rPr lang="en-US" dirty="0" smtClean="0"/>
              <a:t>10</a:t>
            </a:r>
            <a:r>
              <a:rPr lang="el-GR" dirty="0" smtClean="0"/>
              <a:t>)</a:t>
            </a:r>
            <a:endParaRPr lang="el-GR" dirty="0"/>
          </a:p>
        </p:txBody>
      </p:sp>
      <p:sp>
        <p:nvSpPr>
          <p:cNvPr id="3" name="Θέση περιεχομένου 2"/>
          <p:cNvSpPr>
            <a:spLocks noGrp="1"/>
          </p:cNvSpPr>
          <p:nvPr>
            <p:ph idx="1"/>
          </p:nvPr>
        </p:nvSpPr>
        <p:spPr>
          <a:xfrm>
            <a:off x="1460310" y="1351128"/>
            <a:ext cx="10044302" cy="4560094"/>
          </a:xfrm>
        </p:spPr>
        <p:txBody>
          <a:bodyPr>
            <a:normAutofit fontScale="92500" lnSpcReduction="10000"/>
          </a:bodyPr>
          <a:lstStyle/>
          <a:p>
            <a:r>
              <a:rPr lang="el-GR" dirty="0"/>
              <a:t>/*********************************************</a:t>
            </a:r>
          </a:p>
          <a:p>
            <a:r>
              <a:rPr lang="en-US" dirty="0"/>
              <a:t> * Define the objective function that must</a:t>
            </a:r>
          </a:p>
          <a:p>
            <a:r>
              <a:rPr lang="en-US" dirty="0"/>
              <a:t> * be maximized and the subject to constraints</a:t>
            </a:r>
          </a:p>
          <a:p>
            <a:r>
              <a:rPr lang="el-GR" dirty="0"/>
              <a:t> *********************************************/</a:t>
            </a:r>
          </a:p>
          <a:p>
            <a:r>
              <a:rPr lang="en-US" dirty="0"/>
              <a:t> </a:t>
            </a:r>
            <a:r>
              <a:rPr lang="en-US" dirty="0" err="1"/>
              <a:t>dexpr</a:t>
            </a:r>
            <a:r>
              <a:rPr lang="en-US" dirty="0"/>
              <a:t> float objective1 =</a:t>
            </a:r>
          </a:p>
          <a:p>
            <a:r>
              <a:rPr lang="en-US" dirty="0"/>
              <a:t>    sum ( b in W, k in T : </a:t>
            </a:r>
            <a:r>
              <a:rPr lang="en-US" dirty="0" err="1"/>
              <a:t>NodeOfTrans</a:t>
            </a:r>
            <a:r>
              <a:rPr lang="en-US" dirty="0"/>
              <a:t>[k] &lt;= </a:t>
            </a:r>
            <a:r>
              <a:rPr lang="en-US" dirty="0" err="1"/>
              <a:t>NodesNo</a:t>
            </a:r>
            <a:r>
              <a:rPr lang="en-US" dirty="0"/>
              <a:t> )(t[k][b]*1.0/(</a:t>
            </a:r>
            <a:r>
              <a:rPr lang="en-US" dirty="0" err="1"/>
              <a:t>transPrio</a:t>
            </a:r>
            <a:r>
              <a:rPr lang="en-US" dirty="0"/>
              <a:t>[k]+1)); </a:t>
            </a:r>
          </a:p>
          <a:p>
            <a:r>
              <a:rPr lang="el-GR" dirty="0"/>
              <a:t>    </a:t>
            </a:r>
          </a:p>
          <a:p>
            <a:r>
              <a:rPr lang="en-US" dirty="0" err="1"/>
              <a:t>dexpr</a:t>
            </a:r>
            <a:r>
              <a:rPr lang="en-US" dirty="0"/>
              <a:t> float objective2 =</a:t>
            </a:r>
          </a:p>
          <a:p>
            <a:r>
              <a:rPr lang="sv-SE" dirty="0"/>
              <a:t>sum ( &lt;i, j, b&gt; in Triples : i != j) TT[i][j]*X[&lt;i, j, b&gt;];</a:t>
            </a:r>
          </a:p>
          <a:p>
            <a:endParaRPr lang="el-GR" dirty="0"/>
          </a:p>
          <a:p>
            <a:endParaRPr lang="el-GR" dirty="0"/>
          </a:p>
          <a:p>
            <a:r>
              <a:rPr lang="en-US" dirty="0"/>
              <a:t>maximize 10*objective1 - objective2 </a:t>
            </a:r>
            <a:r>
              <a:rPr lang="en-US" dirty="0" smtClean="0"/>
              <a:t>;</a:t>
            </a:r>
            <a:endParaRPr lang="el-GR" dirty="0"/>
          </a:p>
        </p:txBody>
      </p:sp>
      <p:sp>
        <p:nvSpPr>
          <p:cNvPr id="4" name="Θέση ημερομηνίας 3"/>
          <p:cNvSpPr>
            <a:spLocks noGrp="1"/>
          </p:cNvSpPr>
          <p:nvPr>
            <p:ph type="dt" sz="half" idx="10"/>
          </p:nvPr>
        </p:nvSpPr>
        <p:spPr/>
        <p:txBody>
          <a:bodyPr/>
          <a:lstStyle/>
          <a:p>
            <a:fld id="{181335D1-AC0B-4B78-9D61-43C9CAD5AE22}" type="datetime1">
              <a:rPr lang="el-GR" smtClean="0"/>
              <a:t>12/12/2017</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35</a:t>
            </a:fld>
            <a:endParaRPr lang="el-GR"/>
          </a:p>
        </p:txBody>
      </p:sp>
    </p:spTree>
    <p:extLst>
      <p:ext uri="{BB962C8B-B14F-4D97-AF65-F5344CB8AC3E}">
        <p14:creationId xmlns:p14="http://schemas.microsoft.com/office/powerpoint/2010/main" val="168908389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2592925" y="624110"/>
            <a:ext cx="8911687" cy="699723"/>
          </a:xfrm>
        </p:spPr>
        <p:txBody>
          <a:bodyPr/>
          <a:lstStyle/>
          <a:p>
            <a:r>
              <a:rPr lang="en-US" dirty="0"/>
              <a:t>VRPPD</a:t>
            </a:r>
            <a:r>
              <a:rPr lang="el-GR" dirty="0"/>
              <a:t> (</a:t>
            </a:r>
            <a:r>
              <a:rPr lang="en-US" dirty="0" smtClean="0"/>
              <a:t>11</a:t>
            </a:r>
            <a:r>
              <a:rPr lang="el-GR" dirty="0" smtClean="0"/>
              <a:t>)</a:t>
            </a:r>
            <a:endParaRPr lang="el-GR" dirty="0"/>
          </a:p>
        </p:txBody>
      </p:sp>
      <p:sp>
        <p:nvSpPr>
          <p:cNvPr id="3" name="Θέση περιεχομένου 2"/>
          <p:cNvSpPr>
            <a:spLocks noGrp="1"/>
          </p:cNvSpPr>
          <p:nvPr>
            <p:ph idx="1"/>
          </p:nvPr>
        </p:nvSpPr>
        <p:spPr>
          <a:xfrm>
            <a:off x="1433015" y="1419367"/>
            <a:ext cx="10071597" cy="4491855"/>
          </a:xfrm>
        </p:spPr>
        <p:txBody>
          <a:bodyPr>
            <a:normAutofit fontScale="92500" lnSpcReduction="10000"/>
          </a:bodyPr>
          <a:lstStyle/>
          <a:p>
            <a:r>
              <a:rPr lang="en-US" dirty="0"/>
              <a:t>subject to </a:t>
            </a:r>
            <a:r>
              <a:rPr lang="en-US" dirty="0" smtClean="0"/>
              <a:t>{</a:t>
            </a:r>
          </a:p>
          <a:p>
            <a:r>
              <a:rPr lang="en-US" dirty="0"/>
              <a:t>//--&gt; </a:t>
            </a:r>
            <a:r>
              <a:rPr lang="en-US" dirty="0" err="1"/>
              <a:t>ctCONSTRAINT</a:t>
            </a:r>
            <a:r>
              <a:rPr lang="en-US" dirty="0"/>
              <a:t>: 1.1 &lt;-- The amount of trans done by all trucks  </a:t>
            </a:r>
          </a:p>
          <a:p>
            <a:r>
              <a:rPr lang="en-US" dirty="0"/>
              <a:t> //must be between limits.   </a:t>
            </a:r>
          </a:p>
          <a:p>
            <a:r>
              <a:rPr lang="en-US" dirty="0"/>
              <a:t>    </a:t>
            </a:r>
            <a:r>
              <a:rPr lang="en-US" dirty="0" err="1"/>
              <a:t>MinTransToDo</a:t>
            </a:r>
            <a:r>
              <a:rPr lang="en-US" dirty="0"/>
              <a:t> &lt;= sum ( k in T,  b in W : </a:t>
            </a:r>
            <a:r>
              <a:rPr lang="en-US" dirty="0" err="1"/>
              <a:t>NodeOfTrans</a:t>
            </a:r>
            <a:r>
              <a:rPr lang="en-US" dirty="0"/>
              <a:t>[k] &lt;= </a:t>
            </a:r>
            <a:r>
              <a:rPr lang="en-US" dirty="0" err="1"/>
              <a:t>NodesNo</a:t>
            </a:r>
            <a:r>
              <a:rPr lang="en-US" dirty="0"/>
              <a:t> ) t[k][b] &lt;= </a:t>
            </a:r>
            <a:r>
              <a:rPr lang="en-US" dirty="0" err="1"/>
              <a:t>MaxTransToDo</a:t>
            </a:r>
            <a:r>
              <a:rPr lang="en-US" dirty="0"/>
              <a:t>;</a:t>
            </a:r>
          </a:p>
          <a:p>
            <a:r>
              <a:rPr lang="el-GR" dirty="0"/>
              <a:t>  </a:t>
            </a:r>
          </a:p>
          <a:p>
            <a:r>
              <a:rPr lang="en-US" dirty="0"/>
              <a:t>  //--&gt; </a:t>
            </a:r>
            <a:r>
              <a:rPr lang="en-US" dirty="0" err="1"/>
              <a:t>ctCONSTRAINT</a:t>
            </a:r>
            <a:r>
              <a:rPr lang="en-US" dirty="0"/>
              <a:t>: 1.2 &lt;--- The </a:t>
            </a:r>
            <a:r>
              <a:rPr lang="en-US" dirty="0" err="1"/>
              <a:t>ammount</a:t>
            </a:r>
            <a:r>
              <a:rPr lang="en-US" dirty="0"/>
              <a:t> of trans done by one track</a:t>
            </a:r>
          </a:p>
          <a:p>
            <a:r>
              <a:rPr lang="en-US" dirty="0"/>
              <a:t>  // must be between limits.</a:t>
            </a:r>
          </a:p>
          <a:p>
            <a:r>
              <a:rPr lang="en-US" dirty="0"/>
              <a:t>  </a:t>
            </a:r>
            <a:r>
              <a:rPr lang="en-US" dirty="0" err="1"/>
              <a:t>forall</a:t>
            </a:r>
            <a:r>
              <a:rPr lang="en-US" dirty="0"/>
              <a:t>(b in W)</a:t>
            </a:r>
          </a:p>
          <a:p>
            <a:r>
              <a:rPr lang="en-US" dirty="0"/>
              <a:t>    </a:t>
            </a:r>
            <a:r>
              <a:rPr lang="en-US" dirty="0" err="1"/>
              <a:t>MinTrucksTransNo</a:t>
            </a:r>
            <a:r>
              <a:rPr lang="en-US" dirty="0"/>
              <a:t>  &lt;= sum(k in T : </a:t>
            </a:r>
            <a:r>
              <a:rPr lang="en-US" dirty="0" err="1"/>
              <a:t>NodeOfTrans</a:t>
            </a:r>
            <a:r>
              <a:rPr lang="en-US" dirty="0"/>
              <a:t>[k] &lt;= </a:t>
            </a:r>
            <a:r>
              <a:rPr lang="en-US" dirty="0" err="1"/>
              <a:t>NodesNo</a:t>
            </a:r>
            <a:r>
              <a:rPr lang="en-US" dirty="0"/>
              <a:t>)t[k][b] &lt;= </a:t>
            </a:r>
            <a:r>
              <a:rPr lang="en-US" dirty="0" err="1"/>
              <a:t>MaxTrucksTransNo</a:t>
            </a:r>
            <a:r>
              <a:rPr lang="en-US" dirty="0"/>
              <a:t>;</a:t>
            </a:r>
          </a:p>
          <a:p>
            <a:r>
              <a:rPr lang="el-GR" dirty="0"/>
              <a:t>    </a:t>
            </a:r>
          </a:p>
          <a:p>
            <a:r>
              <a:rPr lang="en-US" dirty="0"/>
              <a:t>   </a:t>
            </a:r>
            <a:endParaRPr lang="el-GR" dirty="0"/>
          </a:p>
        </p:txBody>
      </p:sp>
      <p:sp>
        <p:nvSpPr>
          <p:cNvPr id="4" name="Θέση ημερομηνίας 3"/>
          <p:cNvSpPr>
            <a:spLocks noGrp="1"/>
          </p:cNvSpPr>
          <p:nvPr>
            <p:ph type="dt" sz="half" idx="10"/>
          </p:nvPr>
        </p:nvSpPr>
        <p:spPr/>
        <p:txBody>
          <a:bodyPr/>
          <a:lstStyle/>
          <a:p>
            <a:fld id="{181335D1-AC0B-4B78-9D61-43C9CAD5AE22}" type="datetime1">
              <a:rPr lang="el-GR" smtClean="0"/>
              <a:t>12/12/2017</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36</a:t>
            </a:fld>
            <a:endParaRPr lang="el-GR"/>
          </a:p>
        </p:txBody>
      </p:sp>
    </p:spTree>
    <p:extLst>
      <p:ext uri="{BB962C8B-B14F-4D97-AF65-F5344CB8AC3E}">
        <p14:creationId xmlns:p14="http://schemas.microsoft.com/office/powerpoint/2010/main" val="82696758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2592925" y="624110"/>
            <a:ext cx="8911687" cy="754314"/>
          </a:xfrm>
        </p:spPr>
        <p:txBody>
          <a:bodyPr/>
          <a:lstStyle/>
          <a:p>
            <a:r>
              <a:rPr lang="en-US" dirty="0"/>
              <a:t>VRPPD</a:t>
            </a:r>
            <a:r>
              <a:rPr lang="el-GR" dirty="0"/>
              <a:t> (</a:t>
            </a:r>
            <a:r>
              <a:rPr lang="en-US" dirty="0" smtClean="0"/>
              <a:t>12</a:t>
            </a:r>
            <a:r>
              <a:rPr lang="el-GR" dirty="0" smtClean="0"/>
              <a:t>)</a:t>
            </a:r>
            <a:endParaRPr lang="el-GR" dirty="0"/>
          </a:p>
        </p:txBody>
      </p:sp>
      <p:sp>
        <p:nvSpPr>
          <p:cNvPr id="3" name="Θέση περιεχομένου 2"/>
          <p:cNvSpPr>
            <a:spLocks noGrp="1"/>
          </p:cNvSpPr>
          <p:nvPr>
            <p:ph idx="1"/>
          </p:nvPr>
        </p:nvSpPr>
        <p:spPr>
          <a:xfrm>
            <a:off x="1610436" y="1392072"/>
            <a:ext cx="9894176" cy="4519150"/>
          </a:xfrm>
        </p:spPr>
        <p:txBody>
          <a:bodyPr/>
          <a:lstStyle/>
          <a:p>
            <a:r>
              <a:rPr lang="en-US" dirty="0"/>
              <a:t>//--&gt; </a:t>
            </a:r>
            <a:r>
              <a:rPr lang="en-US" dirty="0" err="1"/>
              <a:t>ctCONSTRAINT</a:t>
            </a:r>
            <a:r>
              <a:rPr lang="en-US" dirty="0"/>
              <a:t>: 2.1 The total delivery goods load when entering a node j</a:t>
            </a:r>
          </a:p>
          <a:p>
            <a:r>
              <a:rPr lang="en-US" dirty="0"/>
              <a:t>   //minus the total deliveries at node j yields the total load when leaving j. </a:t>
            </a:r>
          </a:p>
          <a:p>
            <a:r>
              <a:rPr lang="en-US" dirty="0"/>
              <a:t>   </a:t>
            </a:r>
            <a:r>
              <a:rPr lang="en-US" dirty="0" err="1"/>
              <a:t>forall</a:t>
            </a:r>
            <a:r>
              <a:rPr lang="en-US" dirty="0"/>
              <a:t>(j in CC)</a:t>
            </a:r>
          </a:p>
          <a:p>
            <a:r>
              <a:rPr lang="en-US" dirty="0"/>
              <a:t>  sum(</a:t>
            </a:r>
            <a:r>
              <a:rPr lang="en-US" dirty="0" err="1"/>
              <a:t>i</a:t>
            </a:r>
            <a:r>
              <a:rPr lang="en-US" dirty="0"/>
              <a:t> in C, b in W)R[</a:t>
            </a:r>
            <a:r>
              <a:rPr lang="en-US" dirty="0" err="1"/>
              <a:t>i</a:t>
            </a:r>
            <a:r>
              <a:rPr lang="en-US" dirty="0"/>
              <a:t>][j][b] </a:t>
            </a:r>
          </a:p>
          <a:p>
            <a:r>
              <a:rPr lang="en-US" dirty="0"/>
              <a:t>- sum(b in W, k in T : </a:t>
            </a:r>
            <a:r>
              <a:rPr lang="en-US" dirty="0" err="1"/>
              <a:t>NodeOfTrans</a:t>
            </a:r>
            <a:r>
              <a:rPr lang="en-US" dirty="0"/>
              <a:t>[k] == j &amp;&amp; </a:t>
            </a:r>
            <a:r>
              <a:rPr lang="en-US" dirty="0" err="1"/>
              <a:t>PorD</a:t>
            </a:r>
            <a:r>
              <a:rPr lang="en-US" dirty="0"/>
              <a:t>[k] == -1 &amp;&amp;  </a:t>
            </a:r>
            <a:r>
              <a:rPr lang="en-US" dirty="0" err="1"/>
              <a:t>NodeOfTrans</a:t>
            </a:r>
            <a:r>
              <a:rPr lang="en-US" dirty="0"/>
              <a:t>[k] &lt;= </a:t>
            </a:r>
            <a:r>
              <a:rPr lang="en-US" dirty="0" err="1"/>
              <a:t>NodesNo</a:t>
            </a:r>
            <a:r>
              <a:rPr lang="en-US" dirty="0"/>
              <a:t>)t[k][b]</a:t>
            </a:r>
          </a:p>
          <a:p>
            <a:r>
              <a:rPr lang="en-US" dirty="0"/>
              <a:t>   == sum(</a:t>
            </a:r>
            <a:r>
              <a:rPr lang="en-US" dirty="0" err="1"/>
              <a:t>i</a:t>
            </a:r>
            <a:r>
              <a:rPr lang="en-US" dirty="0"/>
              <a:t> in C, b in W)R[j][</a:t>
            </a:r>
            <a:r>
              <a:rPr lang="en-US" dirty="0" err="1"/>
              <a:t>i</a:t>
            </a:r>
            <a:r>
              <a:rPr lang="en-US" dirty="0"/>
              <a:t>][b];</a:t>
            </a:r>
            <a:endParaRPr lang="el-GR" dirty="0"/>
          </a:p>
          <a:p>
            <a:endParaRPr lang="el-GR" dirty="0"/>
          </a:p>
        </p:txBody>
      </p:sp>
      <p:sp>
        <p:nvSpPr>
          <p:cNvPr id="4" name="Θέση ημερομηνίας 3"/>
          <p:cNvSpPr>
            <a:spLocks noGrp="1"/>
          </p:cNvSpPr>
          <p:nvPr>
            <p:ph type="dt" sz="half" idx="10"/>
          </p:nvPr>
        </p:nvSpPr>
        <p:spPr/>
        <p:txBody>
          <a:bodyPr/>
          <a:lstStyle/>
          <a:p>
            <a:fld id="{181335D1-AC0B-4B78-9D61-43C9CAD5AE22}" type="datetime1">
              <a:rPr lang="el-GR" smtClean="0"/>
              <a:t>12/12/2017</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37</a:t>
            </a:fld>
            <a:endParaRPr lang="el-GR"/>
          </a:p>
        </p:txBody>
      </p:sp>
    </p:spTree>
    <p:extLst>
      <p:ext uri="{BB962C8B-B14F-4D97-AF65-F5344CB8AC3E}">
        <p14:creationId xmlns:p14="http://schemas.microsoft.com/office/powerpoint/2010/main" val="226130737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2592925" y="624110"/>
            <a:ext cx="8911687" cy="767962"/>
          </a:xfrm>
        </p:spPr>
        <p:txBody>
          <a:bodyPr/>
          <a:lstStyle/>
          <a:p>
            <a:r>
              <a:rPr lang="en-US" dirty="0"/>
              <a:t>VRPPD</a:t>
            </a:r>
            <a:r>
              <a:rPr lang="el-GR" dirty="0"/>
              <a:t> (</a:t>
            </a:r>
            <a:r>
              <a:rPr lang="en-US" dirty="0" smtClean="0"/>
              <a:t>13</a:t>
            </a:r>
            <a:r>
              <a:rPr lang="el-GR" dirty="0" smtClean="0"/>
              <a:t>)</a:t>
            </a:r>
            <a:endParaRPr lang="el-GR" dirty="0"/>
          </a:p>
        </p:txBody>
      </p:sp>
      <p:sp>
        <p:nvSpPr>
          <p:cNvPr id="3" name="Θέση περιεχομένου 2"/>
          <p:cNvSpPr>
            <a:spLocks noGrp="1"/>
          </p:cNvSpPr>
          <p:nvPr>
            <p:ph idx="1"/>
          </p:nvPr>
        </p:nvSpPr>
        <p:spPr>
          <a:xfrm>
            <a:off x="1487606" y="1355677"/>
            <a:ext cx="9976062" cy="4758519"/>
          </a:xfrm>
        </p:spPr>
        <p:txBody>
          <a:bodyPr/>
          <a:lstStyle/>
          <a:p>
            <a:r>
              <a:rPr lang="en-US" dirty="0"/>
              <a:t>//--&gt; </a:t>
            </a:r>
            <a:r>
              <a:rPr lang="en-US" dirty="0" err="1"/>
              <a:t>ctCONSTRAINT</a:t>
            </a:r>
            <a:r>
              <a:rPr lang="en-US" dirty="0"/>
              <a:t>: 2.2 The total pickup goods load when entering a node j</a:t>
            </a:r>
          </a:p>
          <a:p>
            <a:r>
              <a:rPr lang="en-US" dirty="0"/>
              <a:t>   //plus the total </a:t>
            </a:r>
            <a:r>
              <a:rPr lang="en-US" dirty="0" err="1"/>
              <a:t>pockups</a:t>
            </a:r>
            <a:r>
              <a:rPr lang="en-US" dirty="0"/>
              <a:t> at node j yields the total load when leaving j. </a:t>
            </a:r>
          </a:p>
          <a:p>
            <a:r>
              <a:rPr lang="en-US" dirty="0"/>
              <a:t>   </a:t>
            </a:r>
            <a:r>
              <a:rPr lang="en-US" dirty="0" err="1"/>
              <a:t>forall</a:t>
            </a:r>
            <a:r>
              <a:rPr lang="en-US" dirty="0"/>
              <a:t>(j in CC)</a:t>
            </a:r>
          </a:p>
          <a:p>
            <a:r>
              <a:rPr lang="pl-PL" dirty="0"/>
              <a:t>  sum(i in C, b in W)P[i][j][b] </a:t>
            </a:r>
          </a:p>
          <a:p>
            <a:r>
              <a:rPr lang="en-US" dirty="0"/>
              <a:t>+ sum(b in W, k in T : </a:t>
            </a:r>
            <a:r>
              <a:rPr lang="en-US" dirty="0" err="1"/>
              <a:t>NodeOfTrans</a:t>
            </a:r>
            <a:r>
              <a:rPr lang="en-US" dirty="0"/>
              <a:t>[k] == j &amp;&amp; </a:t>
            </a:r>
            <a:r>
              <a:rPr lang="en-US" dirty="0" err="1"/>
              <a:t>PorD</a:t>
            </a:r>
            <a:r>
              <a:rPr lang="en-US" dirty="0"/>
              <a:t>[k] == 1 &amp;&amp; </a:t>
            </a:r>
            <a:r>
              <a:rPr lang="en-US" dirty="0" err="1"/>
              <a:t>NodeOfTrans</a:t>
            </a:r>
            <a:r>
              <a:rPr lang="en-US" dirty="0"/>
              <a:t>[k] &lt;= </a:t>
            </a:r>
            <a:r>
              <a:rPr lang="en-US" dirty="0" err="1"/>
              <a:t>NodesNo</a:t>
            </a:r>
            <a:r>
              <a:rPr lang="en-US" dirty="0"/>
              <a:t>)t[k][b]</a:t>
            </a:r>
          </a:p>
          <a:p>
            <a:r>
              <a:rPr lang="en-US" dirty="0"/>
              <a:t>   == sum(</a:t>
            </a:r>
            <a:r>
              <a:rPr lang="en-US" dirty="0" err="1"/>
              <a:t>i</a:t>
            </a:r>
            <a:r>
              <a:rPr lang="en-US" dirty="0"/>
              <a:t> in C, b in W)P[j][</a:t>
            </a:r>
            <a:r>
              <a:rPr lang="en-US" dirty="0" err="1"/>
              <a:t>i</a:t>
            </a:r>
            <a:r>
              <a:rPr lang="en-US" dirty="0"/>
              <a:t>][b];</a:t>
            </a:r>
            <a:endParaRPr lang="el-GR" dirty="0"/>
          </a:p>
        </p:txBody>
      </p:sp>
      <p:sp>
        <p:nvSpPr>
          <p:cNvPr id="4" name="Θέση ημερομηνίας 3"/>
          <p:cNvSpPr>
            <a:spLocks noGrp="1"/>
          </p:cNvSpPr>
          <p:nvPr>
            <p:ph type="dt" sz="half" idx="10"/>
          </p:nvPr>
        </p:nvSpPr>
        <p:spPr/>
        <p:txBody>
          <a:bodyPr/>
          <a:lstStyle/>
          <a:p>
            <a:fld id="{181335D1-AC0B-4B78-9D61-43C9CAD5AE22}" type="datetime1">
              <a:rPr lang="el-GR" smtClean="0"/>
              <a:t>12/12/2017</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38</a:t>
            </a:fld>
            <a:endParaRPr lang="el-GR"/>
          </a:p>
        </p:txBody>
      </p:sp>
    </p:spTree>
    <p:extLst>
      <p:ext uri="{BB962C8B-B14F-4D97-AF65-F5344CB8AC3E}">
        <p14:creationId xmlns:p14="http://schemas.microsoft.com/office/powerpoint/2010/main" val="264195697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2592925" y="624110"/>
            <a:ext cx="8911687" cy="699723"/>
          </a:xfrm>
        </p:spPr>
        <p:txBody>
          <a:bodyPr/>
          <a:lstStyle/>
          <a:p>
            <a:r>
              <a:rPr lang="en-US" dirty="0"/>
              <a:t>VRPPD</a:t>
            </a:r>
            <a:r>
              <a:rPr lang="el-GR" dirty="0"/>
              <a:t> (</a:t>
            </a:r>
            <a:r>
              <a:rPr lang="en-US" dirty="0" smtClean="0"/>
              <a:t>14</a:t>
            </a:r>
            <a:r>
              <a:rPr lang="el-GR" dirty="0" smtClean="0"/>
              <a:t>)</a:t>
            </a:r>
            <a:endParaRPr lang="el-GR" dirty="0"/>
          </a:p>
        </p:txBody>
      </p:sp>
      <p:sp>
        <p:nvSpPr>
          <p:cNvPr id="3" name="Θέση περιεχομένου 2"/>
          <p:cNvSpPr>
            <a:spLocks noGrp="1"/>
          </p:cNvSpPr>
          <p:nvPr>
            <p:ph idx="1"/>
          </p:nvPr>
        </p:nvSpPr>
        <p:spPr>
          <a:xfrm>
            <a:off x="1651379" y="1392072"/>
            <a:ext cx="9853233" cy="4519150"/>
          </a:xfrm>
        </p:spPr>
        <p:txBody>
          <a:bodyPr/>
          <a:lstStyle/>
          <a:p>
            <a:r>
              <a:rPr lang="en-US" dirty="0"/>
              <a:t>//--&gt; </a:t>
            </a:r>
            <a:r>
              <a:rPr lang="en-US" dirty="0" err="1"/>
              <a:t>ctCONSTRAINT</a:t>
            </a:r>
            <a:r>
              <a:rPr lang="en-US" dirty="0"/>
              <a:t>: 2.3 The amount of pick up goods on board on all arcs</a:t>
            </a:r>
          </a:p>
          <a:p>
            <a:r>
              <a:rPr lang="en-US" dirty="0"/>
              <a:t>//leaving 0 is zero.</a:t>
            </a:r>
          </a:p>
          <a:p>
            <a:r>
              <a:rPr lang="en-US" dirty="0"/>
              <a:t>sum(</a:t>
            </a:r>
            <a:r>
              <a:rPr lang="en-US" dirty="0" err="1"/>
              <a:t>i</a:t>
            </a:r>
            <a:r>
              <a:rPr lang="en-US" dirty="0"/>
              <a:t> in CC, b in W)P[0][</a:t>
            </a:r>
            <a:r>
              <a:rPr lang="en-US" dirty="0" err="1"/>
              <a:t>i</a:t>
            </a:r>
            <a:r>
              <a:rPr lang="en-US" dirty="0"/>
              <a:t>][b] == 0;</a:t>
            </a:r>
          </a:p>
          <a:p>
            <a:r>
              <a:rPr lang="el-GR" dirty="0"/>
              <a:t>   </a:t>
            </a:r>
          </a:p>
          <a:p>
            <a:r>
              <a:rPr lang="en-US" dirty="0"/>
              <a:t>   //--&gt; </a:t>
            </a:r>
            <a:r>
              <a:rPr lang="en-US" dirty="0" err="1"/>
              <a:t>ctCONSTRAINT</a:t>
            </a:r>
            <a:r>
              <a:rPr lang="en-US" dirty="0"/>
              <a:t>: 2.4 The amount of delivery goods on board from all arcs</a:t>
            </a:r>
          </a:p>
          <a:p>
            <a:r>
              <a:rPr lang="en-US" dirty="0"/>
              <a:t>//entering 0 is zero.</a:t>
            </a:r>
          </a:p>
          <a:p>
            <a:r>
              <a:rPr lang="en-US" dirty="0"/>
              <a:t>sum(</a:t>
            </a:r>
            <a:r>
              <a:rPr lang="en-US" dirty="0" err="1"/>
              <a:t>i</a:t>
            </a:r>
            <a:r>
              <a:rPr lang="en-US" dirty="0"/>
              <a:t> in CC, b in W)R[</a:t>
            </a:r>
            <a:r>
              <a:rPr lang="en-US" dirty="0" err="1"/>
              <a:t>i</a:t>
            </a:r>
            <a:r>
              <a:rPr lang="en-US" dirty="0"/>
              <a:t>][0][b] == 0;</a:t>
            </a:r>
            <a:endParaRPr lang="el-GR" dirty="0"/>
          </a:p>
        </p:txBody>
      </p:sp>
      <p:sp>
        <p:nvSpPr>
          <p:cNvPr id="4" name="Θέση ημερομηνίας 3"/>
          <p:cNvSpPr>
            <a:spLocks noGrp="1"/>
          </p:cNvSpPr>
          <p:nvPr>
            <p:ph type="dt" sz="half" idx="10"/>
          </p:nvPr>
        </p:nvSpPr>
        <p:spPr/>
        <p:txBody>
          <a:bodyPr/>
          <a:lstStyle/>
          <a:p>
            <a:fld id="{181335D1-AC0B-4B78-9D61-43C9CAD5AE22}" type="datetime1">
              <a:rPr lang="el-GR" smtClean="0"/>
              <a:t>12/12/2017</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39</a:t>
            </a:fld>
            <a:endParaRPr lang="el-GR"/>
          </a:p>
        </p:txBody>
      </p:sp>
    </p:spTree>
    <p:extLst>
      <p:ext uri="{BB962C8B-B14F-4D97-AF65-F5344CB8AC3E}">
        <p14:creationId xmlns:p14="http://schemas.microsoft.com/office/powerpoint/2010/main" val="14716936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dirty="0"/>
              <a:t>Το πρόβλημα της συντομότερης διαδρομής (1)</a:t>
            </a:r>
          </a:p>
        </p:txBody>
      </p:sp>
      <p:sp>
        <p:nvSpPr>
          <p:cNvPr id="3" name="Θέση περιεχομένου 2"/>
          <p:cNvSpPr>
            <a:spLocks noGrp="1"/>
          </p:cNvSpPr>
          <p:nvPr>
            <p:ph idx="1"/>
          </p:nvPr>
        </p:nvSpPr>
        <p:spPr>
          <a:xfrm>
            <a:off x="2466551" y="1905000"/>
            <a:ext cx="9736527" cy="4878355"/>
          </a:xfrm>
        </p:spPr>
        <p:txBody>
          <a:bodyPr>
            <a:normAutofit/>
          </a:bodyPr>
          <a:lstStyle/>
          <a:p>
            <a:r>
              <a:rPr lang="el-GR" sz="2400" dirty="0"/>
              <a:t>Για την επίλυσή του θα χρησιμοποιήσουμε την </a:t>
            </a:r>
            <a:r>
              <a:rPr lang="el-GR" sz="2400" b="1" dirty="0"/>
              <a:t>αρχή βελτιστοποίησης</a:t>
            </a:r>
            <a:r>
              <a:rPr lang="el-GR" sz="2400" dirty="0"/>
              <a:t> του </a:t>
            </a:r>
            <a:r>
              <a:rPr lang="en-US" sz="2400" dirty="0"/>
              <a:t>Richard Bellman</a:t>
            </a:r>
            <a:r>
              <a:rPr lang="el-GR" sz="2400" dirty="0"/>
              <a:t>, όπως αυτή εφαρμόζεται στο πρόβλημα συντομότερης διαδρομής</a:t>
            </a:r>
          </a:p>
          <a:p>
            <a:pPr lvl="1">
              <a:buFont typeface="Wingdings" panose="05000000000000000000" pitchFamily="2" charset="2"/>
              <a:buChar char="§"/>
            </a:pPr>
            <a:r>
              <a:rPr lang="el-GR" sz="2200" i="1" dirty="0"/>
              <a:t>Εάν ένας συγκεκριμένος κόμβος βρίσκεται επί της βέλτιστης (συντομότερης) διαδρομής, τότε και το συντομότερο μονοπάτι από τον συγκεκριμένο κόμβο έως το τέλος βρίσκεται επί της βέλτιστης (συντομότερης) διαδρομής</a:t>
            </a:r>
          </a:p>
        </p:txBody>
      </p:sp>
      <p:sp>
        <p:nvSpPr>
          <p:cNvPr id="4" name="Θέση ημερομηνίας 3"/>
          <p:cNvSpPr>
            <a:spLocks noGrp="1"/>
          </p:cNvSpPr>
          <p:nvPr>
            <p:ph type="dt" sz="half" idx="10"/>
          </p:nvPr>
        </p:nvSpPr>
        <p:spPr/>
        <p:txBody>
          <a:bodyPr/>
          <a:lstStyle/>
          <a:p>
            <a:fld id="{C946D108-B095-4D6C-A690-34D065DC214C}" type="datetime1">
              <a:rPr lang="el-GR" smtClean="0"/>
              <a:t>12/12/2017</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4</a:t>
            </a:fld>
            <a:endParaRPr lang="el-GR"/>
          </a:p>
        </p:txBody>
      </p:sp>
    </p:spTree>
    <p:extLst>
      <p:ext uri="{BB962C8B-B14F-4D97-AF65-F5344CB8AC3E}">
        <p14:creationId xmlns:p14="http://schemas.microsoft.com/office/powerpoint/2010/main" val="136111330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2592925" y="624110"/>
            <a:ext cx="8911687" cy="754314"/>
          </a:xfrm>
        </p:spPr>
        <p:txBody>
          <a:bodyPr/>
          <a:lstStyle/>
          <a:p>
            <a:r>
              <a:rPr lang="en-US" dirty="0"/>
              <a:t>VRPPD</a:t>
            </a:r>
            <a:r>
              <a:rPr lang="el-GR" dirty="0"/>
              <a:t> (</a:t>
            </a:r>
            <a:r>
              <a:rPr lang="en-US" dirty="0" smtClean="0"/>
              <a:t>15</a:t>
            </a:r>
            <a:r>
              <a:rPr lang="el-GR" dirty="0" smtClean="0"/>
              <a:t>)</a:t>
            </a:r>
            <a:endParaRPr lang="el-GR" dirty="0"/>
          </a:p>
        </p:txBody>
      </p:sp>
      <p:sp>
        <p:nvSpPr>
          <p:cNvPr id="3" name="Θέση περιεχομένου 2"/>
          <p:cNvSpPr>
            <a:spLocks noGrp="1"/>
          </p:cNvSpPr>
          <p:nvPr>
            <p:ph idx="1"/>
          </p:nvPr>
        </p:nvSpPr>
        <p:spPr>
          <a:xfrm>
            <a:off x="1542197" y="1378424"/>
            <a:ext cx="9962415" cy="4532798"/>
          </a:xfrm>
        </p:spPr>
        <p:txBody>
          <a:bodyPr/>
          <a:lstStyle/>
          <a:p>
            <a:r>
              <a:rPr lang="en-US" dirty="0"/>
              <a:t>//--&gt; </a:t>
            </a:r>
            <a:r>
              <a:rPr lang="en-US" dirty="0" err="1"/>
              <a:t>ctCONSTRAINT</a:t>
            </a:r>
            <a:r>
              <a:rPr lang="en-US" dirty="0"/>
              <a:t>: 2.5</a:t>
            </a:r>
          </a:p>
          <a:p>
            <a:r>
              <a:rPr lang="en-US" dirty="0" err="1"/>
              <a:t>forall</a:t>
            </a:r>
            <a:r>
              <a:rPr lang="en-US" dirty="0"/>
              <a:t>(</a:t>
            </a:r>
            <a:r>
              <a:rPr lang="en-US" dirty="0" err="1"/>
              <a:t>i</a:t>
            </a:r>
            <a:r>
              <a:rPr lang="en-US" dirty="0"/>
              <a:t> in C, j in C, b in W)</a:t>
            </a:r>
          </a:p>
          <a:p>
            <a:r>
              <a:rPr lang="en-US" dirty="0"/>
              <a:t>  R[</a:t>
            </a:r>
            <a:r>
              <a:rPr lang="en-US" dirty="0" err="1"/>
              <a:t>i</a:t>
            </a:r>
            <a:r>
              <a:rPr lang="en-US" dirty="0"/>
              <a:t>][j][b] &gt;= 0;</a:t>
            </a:r>
          </a:p>
          <a:p>
            <a:r>
              <a:rPr lang="el-GR" dirty="0"/>
              <a:t>  </a:t>
            </a:r>
          </a:p>
          <a:p>
            <a:r>
              <a:rPr lang="en-US" dirty="0"/>
              <a:t>//--&gt; </a:t>
            </a:r>
            <a:r>
              <a:rPr lang="en-US" dirty="0" err="1"/>
              <a:t>ctCONSTRAINT</a:t>
            </a:r>
            <a:r>
              <a:rPr lang="en-US" dirty="0"/>
              <a:t>: 2.6</a:t>
            </a:r>
          </a:p>
          <a:p>
            <a:r>
              <a:rPr lang="en-US" dirty="0" err="1"/>
              <a:t>forall</a:t>
            </a:r>
            <a:r>
              <a:rPr lang="en-US" dirty="0"/>
              <a:t>(</a:t>
            </a:r>
            <a:r>
              <a:rPr lang="en-US" dirty="0" err="1"/>
              <a:t>i</a:t>
            </a:r>
            <a:r>
              <a:rPr lang="en-US" dirty="0"/>
              <a:t> in C, j in C, b in W)</a:t>
            </a:r>
          </a:p>
          <a:p>
            <a:r>
              <a:rPr lang="en-US" dirty="0"/>
              <a:t>  P[</a:t>
            </a:r>
            <a:r>
              <a:rPr lang="en-US" dirty="0" err="1"/>
              <a:t>i</a:t>
            </a:r>
            <a:r>
              <a:rPr lang="en-US" dirty="0"/>
              <a:t>][j][b] &gt;= 0;</a:t>
            </a:r>
            <a:endParaRPr lang="el-GR" dirty="0"/>
          </a:p>
        </p:txBody>
      </p:sp>
      <p:sp>
        <p:nvSpPr>
          <p:cNvPr id="4" name="Θέση ημερομηνίας 3"/>
          <p:cNvSpPr>
            <a:spLocks noGrp="1"/>
          </p:cNvSpPr>
          <p:nvPr>
            <p:ph type="dt" sz="half" idx="10"/>
          </p:nvPr>
        </p:nvSpPr>
        <p:spPr/>
        <p:txBody>
          <a:bodyPr/>
          <a:lstStyle/>
          <a:p>
            <a:fld id="{181335D1-AC0B-4B78-9D61-43C9CAD5AE22}" type="datetime1">
              <a:rPr lang="el-GR" smtClean="0"/>
              <a:t>12/12/2017</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40</a:t>
            </a:fld>
            <a:endParaRPr lang="el-GR"/>
          </a:p>
        </p:txBody>
      </p:sp>
    </p:spTree>
    <p:extLst>
      <p:ext uri="{BB962C8B-B14F-4D97-AF65-F5344CB8AC3E}">
        <p14:creationId xmlns:p14="http://schemas.microsoft.com/office/powerpoint/2010/main" val="261271386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2592925" y="624110"/>
            <a:ext cx="8911687" cy="686075"/>
          </a:xfrm>
        </p:spPr>
        <p:txBody>
          <a:bodyPr/>
          <a:lstStyle/>
          <a:p>
            <a:r>
              <a:rPr lang="en-US" dirty="0"/>
              <a:t>VRPPD</a:t>
            </a:r>
            <a:r>
              <a:rPr lang="el-GR" dirty="0"/>
              <a:t> (</a:t>
            </a:r>
            <a:r>
              <a:rPr lang="en-US" dirty="0" smtClean="0"/>
              <a:t>16</a:t>
            </a:r>
            <a:r>
              <a:rPr lang="el-GR" dirty="0" smtClean="0"/>
              <a:t>)</a:t>
            </a:r>
            <a:endParaRPr lang="el-GR" dirty="0"/>
          </a:p>
        </p:txBody>
      </p:sp>
      <p:sp>
        <p:nvSpPr>
          <p:cNvPr id="3" name="Θέση περιεχομένου 2"/>
          <p:cNvSpPr>
            <a:spLocks noGrp="1"/>
          </p:cNvSpPr>
          <p:nvPr>
            <p:ph idx="1"/>
          </p:nvPr>
        </p:nvSpPr>
        <p:spPr>
          <a:xfrm>
            <a:off x="1364776" y="1337481"/>
            <a:ext cx="10139836" cy="4573741"/>
          </a:xfrm>
        </p:spPr>
        <p:txBody>
          <a:bodyPr/>
          <a:lstStyle/>
          <a:p>
            <a:r>
              <a:rPr lang="en-US" dirty="0"/>
              <a:t>//--&gt; </a:t>
            </a:r>
            <a:r>
              <a:rPr lang="en-US" dirty="0" err="1"/>
              <a:t>ctCONSTRAINT</a:t>
            </a:r>
            <a:r>
              <a:rPr lang="en-US" dirty="0"/>
              <a:t>: 2.6 The amount of delivery goods plus the amount of</a:t>
            </a:r>
          </a:p>
          <a:p>
            <a:r>
              <a:rPr lang="en-US" dirty="0"/>
              <a:t>//pick up goods on board on any arc is less than or equal to the capacity.</a:t>
            </a:r>
          </a:p>
          <a:p>
            <a:r>
              <a:rPr lang="en-US" dirty="0" err="1"/>
              <a:t>forall</a:t>
            </a:r>
            <a:r>
              <a:rPr lang="en-US" dirty="0"/>
              <a:t>(</a:t>
            </a:r>
            <a:r>
              <a:rPr lang="en-US" dirty="0" err="1"/>
              <a:t>i</a:t>
            </a:r>
            <a:r>
              <a:rPr lang="en-US" dirty="0"/>
              <a:t> in C, j in C, b in W)</a:t>
            </a:r>
          </a:p>
          <a:p>
            <a:r>
              <a:rPr lang="en-US" dirty="0"/>
              <a:t>  R[</a:t>
            </a:r>
            <a:r>
              <a:rPr lang="en-US" dirty="0" err="1"/>
              <a:t>i</a:t>
            </a:r>
            <a:r>
              <a:rPr lang="en-US" dirty="0"/>
              <a:t>][j][b] + P[</a:t>
            </a:r>
            <a:r>
              <a:rPr lang="en-US" dirty="0" err="1"/>
              <a:t>i</a:t>
            </a:r>
            <a:r>
              <a:rPr lang="en-US" dirty="0"/>
              <a:t>][j][b] &lt;= </a:t>
            </a:r>
            <a:r>
              <a:rPr lang="en-US" dirty="0" err="1"/>
              <a:t>TruckCap</a:t>
            </a:r>
            <a:r>
              <a:rPr lang="en-US" dirty="0"/>
              <a:t>*X[&lt;</a:t>
            </a:r>
            <a:r>
              <a:rPr lang="en-US" dirty="0" err="1"/>
              <a:t>i</a:t>
            </a:r>
            <a:r>
              <a:rPr lang="en-US" dirty="0"/>
              <a:t>, j, b&gt;]; </a:t>
            </a:r>
            <a:endParaRPr lang="el-GR" dirty="0"/>
          </a:p>
        </p:txBody>
      </p:sp>
      <p:sp>
        <p:nvSpPr>
          <p:cNvPr id="4" name="Θέση ημερομηνίας 3"/>
          <p:cNvSpPr>
            <a:spLocks noGrp="1"/>
          </p:cNvSpPr>
          <p:nvPr>
            <p:ph type="dt" sz="half" idx="10"/>
          </p:nvPr>
        </p:nvSpPr>
        <p:spPr/>
        <p:txBody>
          <a:bodyPr/>
          <a:lstStyle/>
          <a:p>
            <a:fld id="{181335D1-AC0B-4B78-9D61-43C9CAD5AE22}" type="datetime1">
              <a:rPr lang="el-GR" smtClean="0"/>
              <a:t>12/12/2017</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41</a:t>
            </a:fld>
            <a:endParaRPr lang="el-GR"/>
          </a:p>
        </p:txBody>
      </p:sp>
    </p:spTree>
    <p:extLst>
      <p:ext uri="{BB962C8B-B14F-4D97-AF65-F5344CB8AC3E}">
        <p14:creationId xmlns:p14="http://schemas.microsoft.com/office/powerpoint/2010/main" val="163721199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2592925" y="624110"/>
            <a:ext cx="8911687" cy="645132"/>
          </a:xfrm>
        </p:spPr>
        <p:txBody>
          <a:bodyPr/>
          <a:lstStyle/>
          <a:p>
            <a:r>
              <a:rPr lang="en-US" dirty="0"/>
              <a:t>VRPPD</a:t>
            </a:r>
            <a:r>
              <a:rPr lang="el-GR" dirty="0"/>
              <a:t> (</a:t>
            </a:r>
            <a:r>
              <a:rPr lang="en-US" dirty="0" smtClean="0"/>
              <a:t>17</a:t>
            </a:r>
            <a:r>
              <a:rPr lang="el-GR" dirty="0" smtClean="0"/>
              <a:t>)</a:t>
            </a:r>
            <a:endParaRPr lang="el-GR" dirty="0"/>
          </a:p>
        </p:txBody>
      </p:sp>
      <p:sp>
        <p:nvSpPr>
          <p:cNvPr id="3" name="Θέση περιεχομένου 2"/>
          <p:cNvSpPr>
            <a:spLocks noGrp="1"/>
          </p:cNvSpPr>
          <p:nvPr>
            <p:ph idx="1"/>
          </p:nvPr>
        </p:nvSpPr>
        <p:spPr>
          <a:xfrm>
            <a:off x="1665027" y="1351128"/>
            <a:ext cx="9839585" cy="4560094"/>
          </a:xfrm>
        </p:spPr>
        <p:txBody>
          <a:bodyPr/>
          <a:lstStyle/>
          <a:p>
            <a:r>
              <a:rPr lang="en-US" dirty="0"/>
              <a:t>//--&gt; </a:t>
            </a:r>
            <a:r>
              <a:rPr lang="en-US" dirty="0" err="1"/>
              <a:t>ctCONSTRAINT</a:t>
            </a:r>
            <a:r>
              <a:rPr lang="en-US" dirty="0"/>
              <a:t>: 4  &lt;-- Service time plus </a:t>
            </a:r>
            <a:r>
              <a:rPr lang="en-US" dirty="0" err="1"/>
              <a:t>travell</a:t>
            </a:r>
            <a:r>
              <a:rPr lang="en-US" dirty="0"/>
              <a:t> time of any </a:t>
            </a:r>
          </a:p>
          <a:p>
            <a:r>
              <a:rPr lang="en-US" dirty="0"/>
              <a:t>  //truck must not exceed a limit.</a:t>
            </a:r>
          </a:p>
          <a:p>
            <a:r>
              <a:rPr lang="en-US" dirty="0"/>
              <a:t>  //</a:t>
            </a:r>
            <a:r>
              <a:rPr lang="en-US" dirty="0" err="1"/>
              <a:t>forall</a:t>
            </a:r>
            <a:r>
              <a:rPr lang="en-US" dirty="0"/>
              <a:t>(b in BB</a:t>
            </a:r>
            <a:r>
              <a:rPr lang="en-US" dirty="0" smtClean="0"/>
              <a:t>)</a:t>
            </a:r>
          </a:p>
          <a:p>
            <a:r>
              <a:rPr lang="en-US" dirty="0" err="1"/>
              <a:t>forall</a:t>
            </a:r>
            <a:r>
              <a:rPr lang="en-US" dirty="0"/>
              <a:t>(b in BB, j in </a:t>
            </a:r>
            <a:r>
              <a:rPr lang="en-US" dirty="0" err="1"/>
              <a:t>JJ:j</a:t>
            </a:r>
            <a:r>
              <a:rPr lang="en-US" dirty="0"/>
              <a:t> !=0)</a:t>
            </a:r>
          </a:p>
          <a:p>
            <a:r>
              <a:rPr lang="en-US" dirty="0"/>
              <a:t>     S[b][j]==0.5*sum(&lt;</a:t>
            </a:r>
            <a:r>
              <a:rPr lang="en-US" dirty="0" err="1"/>
              <a:t>i,j,b</a:t>
            </a:r>
            <a:r>
              <a:rPr lang="en-US" dirty="0"/>
              <a:t>&gt;in Triples: </a:t>
            </a:r>
            <a:r>
              <a:rPr lang="en-US" dirty="0" err="1"/>
              <a:t>i</a:t>
            </a:r>
            <a:r>
              <a:rPr lang="en-US" dirty="0"/>
              <a:t> in II &amp;&amp; </a:t>
            </a:r>
            <a:r>
              <a:rPr lang="en-US" dirty="0" err="1"/>
              <a:t>i</a:t>
            </a:r>
            <a:r>
              <a:rPr lang="en-US" dirty="0"/>
              <a:t>!=j)X[&lt;</a:t>
            </a:r>
            <a:r>
              <a:rPr lang="en-US" dirty="0" err="1"/>
              <a:t>i,j,b</a:t>
            </a:r>
            <a:r>
              <a:rPr lang="en-US" dirty="0"/>
              <a:t>&gt;]+</a:t>
            </a:r>
          </a:p>
          <a:p>
            <a:r>
              <a:rPr lang="en-US" dirty="0"/>
              <a:t>  (sum(k in T: </a:t>
            </a:r>
            <a:r>
              <a:rPr lang="en-US" dirty="0" err="1"/>
              <a:t>NodeOfTrans</a:t>
            </a:r>
            <a:r>
              <a:rPr lang="en-US" dirty="0"/>
              <a:t>[k]==j &amp;&amp;  </a:t>
            </a:r>
            <a:r>
              <a:rPr lang="en-US" dirty="0" err="1"/>
              <a:t>NodeOfTrans</a:t>
            </a:r>
            <a:r>
              <a:rPr lang="en-US" dirty="0"/>
              <a:t>[k] &lt;= </a:t>
            </a:r>
            <a:r>
              <a:rPr lang="en-US" dirty="0" err="1"/>
              <a:t>NodesNo</a:t>
            </a:r>
            <a:r>
              <a:rPr lang="en-US" dirty="0"/>
              <a:t>)t[k][b]</a:t>
            </a:r>
          </a:p>
          <a:p>
            <a:r>
              <a:rPr lang="en-US" dirty="0"/>
              <a:t>  -sum(&lt;</a:t>
            </a:r>
            <a:r>
              <a:rPr lang="en-US" dirty="0" err="1"/>
              <a:t>i,j,b</a:t>
            </a:r>
            <a:r>
              <a:rPr lang="en-US" dirty="0"/>
              <a:t>&gt; in Triples: </a:t>
            </a:r>
            <a:r>
              <a:rPr lang="en-US" dirty="0" err="1"/>
              <a:t>i</a:t>
            </a:r>
            <a:r>
              <a:rPr lang="en-US" dirty="0"/>
              <a:t> in II &amp;&amp; </a:t>
            </a:r>
            <a:r>
              <a:rPr lang="en-US" dirty="0" err="1"/>
              <a:t>i</a:t>
            </a:r>
            <a:r>
              <a:rPr lang="en-US" dirty="0"/>
              <a:t>!=j)X[&lt;</a:t>
            </a:r>
            <a:r>
              <a:rPr lang="en-US" dirty="0" err="1"/>
              <a:t>i,j,b</a:t>
            </a:r>
            <a:r>
              <a:rPr lang="en-US" dirty="0"/>
              <a:t>&gt;])*0.25 ; </a:t>
            </a:r>
            <a:endParaRPr lang="el-GR" dirty="0"/>
          </a:p>
        </p:txBody>
      </p:sp>
      <p:sp>
        <p:nvSpPr>
          <p:cNvPr id="4" name="Θέση ημερομηνίας 3"/>
          <p:cNvSpPr>
            <a:spLocks noGrp="1"/>
          </p:cNvSpPr>
          <p:nvPr>
            <p:ph type="dt" sz="half" idx="10"/>
          </p:nvPr>
        </p:nvSpPr>
        <p:spPr/>
        <p:txBody>
          <a:bodyPr/>
          <a:lstStyle/>
          <a:p>
            <a:fld id="{181335D1-AC0B-4B78-9D61-43C9CAD5AE22}" type="datetime1">
              <a:rPr lang="el-GR" smtClean="0"/>
              <a:t>12/12/2017</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42</a:t>
            </a:fld>
            <a:endParaRPr lang="el-GR"/>
          </a:p>
        </p:txBody>
      </p:sp>
    </p:spTree>
    <p:extLst>
      <p:ext uri="{BB962C8B-B14F-4D97-AF65-F5344CB8AC3E}">
        <p14:creationId xmlns:p14="http://schemas.microsoft.com/office/powerpoint/2010/main" val="17811554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897039" y="624110"/>
            <a:ext cx="9607573" cy="658780"/>
          </a:xfrm>
        </p:spPr>
        <p:txBody>
          <a:bodyPr/>
          <a:lstStyle/>
          <a:p>
            <a:r>
              <a:rPr lang="en-US" dirty="0"/>
              <a:t>VRPPD</a:t>
            </a:r>
            <a:r>
              <a:rPr lang="el-GR" dirty="0"/>
              <a:t> (</a:t>
            </a:r>
            <a:r>
              <a:rPr lang="en-US" dirty="0" smtClean="0"/>
              <a:t>18</a:t>
            </a:r>
            <a:r>
              <a:rPr lang="el-GR" dirty="0" smtClean="0"/>
              <a:t>)</a:t>
            </a:r>
            <a:endParaRPr lang="el-GR" dirty="0"/>
          </a:p>
        </p:txBody>
      </p:sp>
      <p:sp>
        <p:nvSpPr>
          <p:cNvPr id="3" name="Θέση περιεχομένου 2"/>
          <p:cNvSpPr>
            <a:spLocks noGrp="1"/>
          </p:cNvSpPr>
          <p:nvPr>
            <p:ph idx="1"/>
          </p:nvPr>
        </p:nvSpPr>
        <p:spPr>
          <a:xfrm>
            <a:off x="1542197" y="1405719"/>
            <a:ext cx="9962415" cy="4505503"/>
          </a:xfrm>
        </p:spPr>
        <p:txBody>
          <a:bodyPr/>
          <a:lstStyle/>
          <a:p>
            <a:r>
              <a:rPr lang="en-US" dirty="0"/>
              <a:t>//--&gt; </a:t>
            </a:r>
            <a:r>
              <a:rPr lang="en-US" dirty="0" err="1"/>
              <a:t>ctCONSTRAINT</a:t>
            </a:r>
            <a:r>
              <a:rPr lang="en-US" dirty="0"/>
              <a:t>: 4  &lt;-- Service time plus </a:t>
            </a:r>
            <a:r>
              <a:rPr lang="en-US" dirty="0" err="1"/>
              <a:t>travell</a:t>
            </a:r>
            <a:r>
              <a:rPr lang="en-US" dirty="0"/>
              <a:t> time of any </a:t>
            </a:r>
          </a:p>
          <a:p>
            <a:r>
              <a:rPr lang="en-US" dirty="0"/>
              <a:t>  //truck must not exceed a limit.</a:t>
            </a:r>
          </a:p>
          <a:p>
            <a:r>
              <a:rPr lang="en-US" dirty="0"/>
              <a:t>  </a:t>
            </a:r>
            <a:r>
              <a:rPr lang="en-US" dirty="0" err="1"/>
              <a:t>forall</a:t>
            </a:r>
            <a:r>
              <a:rPr lang="en-US" dirty="0"/>
              <a:t>(b in BB)</a:t>
            </a:r>
          </a:p>
          <a:p>
            <a:r>
              <a:rPr lang="en-US" dirty="0"/>
              <a:t>    sum(j in CC)S[b][j] +</a:t>
            </a:r>
          </a:p>
          <a:p>
            <a:r>
              <a:rPr lang="en-US" dirty="0"/>
              <a:t>     sum(&lt;</a:t>
            </a:r>
            <a:r>
              <a:rPr lang="en-US" dirty="0" err="1"/>
              <a:t>i</a:t>
            </a:r>
            <a:r>
              <a:rPr lang="en-US" dirty="0"/>
              <a:t>, j, b&gt; in Triples: (</a:t>
            </a:r>
            <a:r>
              <a:rPr lang="en-US" dirty="0" err="1"/>
              <a:t>i</a:t>
            </a:r>
            <a:r>
              <a:rPr lang="en-US" dirty="0"/>
              <a:t> in II) &amp;&amp; (j in JJ) &amp;&amp; (j!=0) )(TT[</a:t>
            </a:r>
            <a:r>
              <a:rPr lang="en-US" dirty="0" err="1"/>
              <a:t>i</a:t>
            </a:r>
            <a:r>
              <a:rPr lang="en-US" dirty="0"/>
              <a:t>][j]*X[&lt;</a:t>
            </a:r>
            <a:r>
              <a:rPr lang="en-US" dirty="0" err="1"/>
              <a:t>i</a:t>
            </a:r>
            <a:r>
              <a:rPr lang="en-US" dirty="0"/>
              <a:t>, j, b&gt;]) &lt;= </a:t>
            </a:r>
            <a:r>
              <a:rPr lang="en-US" dirty="0" err="1"/>
              <a:t>MaxDur</a:t>
            </a:r>
            <a:r>
              <a:rPr lang="en-US" dirty="0"/>
              <a:t>;</a:t>
            </a:r>
          </a:p>
          <a:p>
            <a:r>
              <a:rPr lang="el-GR" dirty="0"/>
              <a:t>    </a:t>
            </a:r>
          </a:p>
          <a:p>
            <a:r>
              <a:rPr lang="el-GR" dirty="0"/>
              <a:t>         </a:t>
            </a:r>
          </a:p>
          <a:p>
            <a:r>
              <a:rPr lang="en-US" dirty="0"/>
              <a:t>    //--&gt; </a:t>
            </a:r>
            <a:r>
              <a:rPr lang="en-US" dirty="0" err="1"/>
              <a:t>ctCONSTRAINT</a:t>
            </a:r>
            <a:r>
              <a:rPr lang="en-US" dirty="0"/>
              <a:t>: 9. Each truck does not move from one node to its self.</a:t>
            </a:r>
          </a:p>
          <a:p>
            <a:r>
              <a:rPr lang="en-US" dirty="0"/>
              <a:t>  </a:t>
            </a:r>
            <a:r>
              <a:rPr lang="en-US" dirty="0" err="1"/>
              <a:t>forall</a:t>
            </a:r>
            <a:r>
              <a:rPr lang="en-US" dirty="0"/>
              <a:t>(&lt;</a:t>
            </a:r>
            <a:r>
              <a:rPr lang="en-US" dirty="0" err="1"/>
              <a:t>i</a:t>
            </a:r>
            <a:r>
              <a:rPr lang="en-US" dirty="0"/>
              <a:t>, </a:t>
            </a:r>
            <a:r>
              <a:rPr lang="en-US" dirty="0" err="1"/>
              <a:t>i</a:t>
            </a:r>
            <a:r>
              <a:rPr lang="en-US" dirty="0"/>
              <a:t>, b&gt; in Triples)</a:t>
            </a:r>
          </a:p>
          <a:p>
            <a:r>
              <a:rPr lang="nn-NO" dirty="0"/>
              <a:t>    X[&lt;i, i, b&gt;] == 0; </a:t>
            </a:r>
            <a:endParaRPr lang="el-GR" dirty="0"/>
          </a:p>
        </p:txBody>
      </p:sp>
      <p:sp>
        <p:nvSpPr>
          <p:cNvPr id="4" name="Θέση ημερομηνίας 3"/>
          <p:cNvSpPr>
            <a:spLocks noGrp="1"/>
          </p:cNvSpPr>
          <p:nvPr>
            <p:ph type="dt" sz="half" idx="10"/>
          </p:nvPr>
        </p:nvSpPr>
        <p:spPr/>
        <p:txBody>
          <a:bodyPr/>
          <a:lstStyle/>
          <a:p>
            <a:fld id="{181335D1-AC0B-4B78-9D61-43C9CAD5AE22}" type="datetime1">
              <a:rPr lang="el-GR" smtClean="0"/>
              <a:t>12/12/2017</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43</a:t>
            </a:fld>
            <a:endParaRPr lang="el-GR"/>
          </a:p>
        </p:txBody>
      </p:sp>
    </p:spTree>
    <p:extLst>
      <p:ext uri="{BB962C8B-B14F-4D97-AF65-F5344CB8AC3E}">
        <p14:creationId xmlns:p14="http://schemas.microsoft.com/office/powerpoint/2010/main" val="111366339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705971" y="624110"/>
            <a:ext cx="9798642" cy="727018"/>
          </a:xfrm>
        </p:spPr>
        <p:txBody>
          <a:bodyPr/>
          <a:lstStyle/>
          <a:p>
            <a:r>
              <a:rPr lang="en-US" dirty="0"/>
              <a:t>VRPPD</a:t>
            </a:r>
            <a:r>
              <a:rPr lang="el-GR" dirty="0"/>
              <a:t> (</a:t>
            </a:r>
            <a:r>
              <a:rPr lang="en-US" dirty="0" smtClean="0"/>
              <a:t>19</a:t>
            </a:r>
            <a:r>
              <a:rPr lang="el-GR" dirty="0" smtClean="0"/>
              <a:t>)</a:t>
            </a:r>
            <a:endParaRPr lang="el-GR" dirty="0"/>
          </a:p>
        </p:txBody>
      </p:sp>
      <p:sp>
        <p:nvSpPr>
          <p:cNvPr id="3" name="Θέση περιεχομένου 2"/>
          <p:cNvSpPr>
            <a:spLocks noGrp="1"/>
          </p:cNvSpPr>
          <p:nvPr>
            <p:ph idx="1"/>
          </p:nvPr>
        </p:nvSpPr>
        <p:spPr>
          <a:xfrm>
            <a:off x="1310185" y="1405719"/>
            <a:ext cx="10194427" cy="4505503"/>
          </a:xfrm>
        </p:spPr>
        <p:txBody>
          <a:bodyPr/>
          <a:lstStyle/>
          <a:p>
            <a:r>
              <a:rPr lang="en-US" dirty="0"/>
              <a:t>//--&gt; </a:t>
            </a:r>
            <a:r>
              <a:rPr lang="en-US" dirty="0" err="1"/>
              <a:t>ctCONSTRAINT</a:t>
            </a:r>
            <a:r>
              <a:rPr lang="en-US" dirty="0"/>
              <a:t>: 10.2  &lt;-- Truck b leaves the node it enters</a:t>
            </a:r>
          </a:p>
          <a:p>
            <a:r>
              <a:rPr lang="en-US" dirty="0"/>
              <a:t>  // to exactly one node, or does not leave if it never entered.</a:t>
            </a:r>
          </a:p>
          <a:p>
            <a:r>
              <a:rPr lang="en-US" dirty="0"/>
              <a:t>  //if never entered.</a:t>
            </a:r>
          </a:p>
          <a:p>
            <a:r>
              <a:rPr lang="en-US" dirty="0"/>
              <a:t>  </a:t>
            </a:r>
            <a:r>
              <a:rPr lang="en-US" dirty="0" err="1"/>
              <a:t>forall</a:t>
            </a:r>
            <a:r>
              <a:rPr lang="en-US" dirty="0"/>
              <a:t>(b in BB, &lt;</a:t>
            </a:r>
            <a:r>
              <a:rPr lang="en-US" dirty="0" err="1"/>
              <a:t>i</a:t>
            </a:r>
            <a:r>
              <a:rPr lang="en-US" dirty="0"/>
              <a:t>, j, b&gt; in Triples)</a:t>
            </a:r>
          </a:p>
          <a:p>
            <a:r>
              <a:rPr lang="en-US" dirty="0"/>
              <a:t>    sum(&lt;j, k, b&gt; in Triples : (k in JJ) &amp;&amp; k != j  )X[&lt;j, k, b&gt;] &gt;=</a:t>
            </a:r>
          </a:p>
          <a:p>
            <a:r>
              <a:rPr lang="en-US" dirty="0"/>
              <a:t>   sum(&lt;</a:t>
            </a:r>
            <a:r>
              <a:rPr lang="en-US" dirty="0" err="1"/>
              <a:t>i</a:t>
            </a:r>
            <a:r>
              <a:rPr lang="en-US" dirty="0"/>
              <a:t>, j, b&gt; in Triples : j in JJ) X[&lt;</a:t>
            </a:r>
            <a:r>
              <a:rPr lang="en-US" dirty="0" err="1"/>
              <a:t>i</a:t>
            </a:r>
            <a:r>
              <a:rPr lang="en-US" dirty="0"/>
              <a:t>, j, b&gt;] ; </a:t>
            </a:r>
            <a:endParaRPr lang="el-GR" dirty="0"/>
          </a:p>
        </p:txBody>
      </p:sp>
      <p:sp>
        <p:nvSpPr>
          <p:cNvPr id="4" name="Θέση ημερομηνίας 3"/>
          <p:cNvSpPr>
            <a:spLocks noGrp="1"/>
          </p:cNvSpPr>
          <p:nvPr>
            <p:ph type="dt" sz="half" idx="10"/>
          </p:nvPr>
        </p:nvSpPr>
        <p:spPr/>
        <p:txBody>
          <a:bodyPr/>
          <a:lstStyle/>
          <a:p>
            <a:fld id="{181335D1-AC0B-4B78-9D61-43C9CAD5AE22}" type="datetime1">
              <a:rPr lang="el-GR" smtClean="0"/>
              <a:t>12/12/2017</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44</a:t>
            </a:fld>
            <a:endParaRPr lang="el-GR"/>
          </a:p>
        </p:txBody>
      </p:sp>
    </p:spTree>
    <p:extLst>
      <p:ext uri="{BB962C8B-B14F-4D97-AF65-F5344CB8AC3E}">
        <p14:creationId xmlns:p14="http://schemas.microsoft.com/office/powerpoint/2010/main" val="2268523429"/>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787857" y="300251"/>
            <a:ext cx="9716755" cy="709683"/>
          </a:xfrm>
        </p:spPr>
        <p:txBody>
          <a:bodyPr/>
          <a:lstStyle/>
          <a:p>
            <a:r>
              <a:rPr lang="en-US" dirty="0"/>
              <a:t>VRPPD</a:t>
            </a:r>
            <a:r>
              <a:rPr lang="el-GR" dirty="0"/>
              <a:t> </a:t>
            </a:r>
            <a:r>
              <a:rPr lang="el-GR" dirty="0" smtClean="0"/>
              <a:t>(</a:t>
            </a:r>
            <a:r>
              <a:rPr lang="en-US" dirty="0" smtClean="0"/>
              <a:t>20</a:t>
            </a:r>
            <a:r>
              <a:rPr lang="el-GR" dirty="0"/>
              <a:t>)</a:t>
            </a:r>
          </a:p>
        </p:txBody>
      </p:sp>
      <p:sp>
        <p:nvSpPr>
          <p:cNvPr id="3" name="Θέση περιεχομένου 2"/>
          <p:cNvSpPr>
            <a:spLocks noGrp="1"/>
          </p:cNvSpPr>
          <p:nvPr>
            <p:ph idx="1"/>
          </p:nvPr>
        </p:nvSpPr>
        <p:spPr>
          <a:xfrm>
            <a:off x="1473958" y="1091821"/>
            <a:ext cx="10030654" cy="4819401"/>
          </a:xfrm>
        </p:spPr>
        <p:txBody>
          <a:bodyPr/>
          <a:lstStyle/>
          <a:p>
            <a:r>
              <a:rPr lang="en-US" dirty="0"/>
              <a:t>//--&gt; </a:t>
            </a:r>
            <a:r>
              <a:rPr lang="en-US" dirty="0" err="1"/>
              <a:t>ctCONSTRAINT</a:t>
            </a:r>
            <a:r>
              <a:rPr lang="en-US" dirty="0"/>
              <a:t>: 10.3  &lt;-- Truck b enters a node j</a:t>
            </a:r>
          </a:p>
          <a:p>
            <a:r>
              <a:rPr lang="en-US" dirty="0"/>
              <a:t>  // from exactly one node </a:t>
            </a:r>
            <a:r>
              <a:rPr lang="en-US" dirty="0" err="1"/>
              <a:t>i</a:t>
            </a:r>
            <a:r>
              <a:rPr lang="en-US" dirty="0"/>
              <a:t>, or does not enter.  </a:t>
            </a:r>
          </a:p>
          <a:p>
            <a:r>
              <a:rPr lang="en-US" dirty="0"/>
              <a:t>  </a:t>
            </a:r>
            <a:r>
              <a:rPr lang="en-US" dirty="0" err="1"/>
              <a:t>forall</a:t>
            </a:r>
            <a:r>
              <a:rPr lang="en-US" dirty="0"/>
              <a:t>(b in BB, &lt;j, k, b&gt; in Triples)</a:t>
            </a:r>
          </a:p>
          <a:p>
            <a:r>
              <a:rPr lang="en-US" dirty="0"/>
              <a:t>    sum(&lt;</a:t>
            </a:r>
            <a:r>
              <a:rPr lang="en-US" dirty="0" err="1"/>
              <a:t>i</a:t>
            </a:r>
            <a:r>
              <a:rPr lang="en-US" dirty="0"/>
              <a:t>, j, b&gt; in Triples : (</a:t>
            </a:r>
            <a:r>
              <a:rPr lang="en-US" dirty="0" err="1"/>
              <a:t>i</a:t>
            </a:r>
            <a:r>
              <a:rPr lang="en-US" dirty="0"/>
              <a:t> in II) &amp;&amp; </a:t>
            </a:r>
            <a:r>
              <a:rPr lang="en-US" dirty="0" err="1"/>
              <a:t>i</a:t>
            </a:r>
            <a:r>
              <a:rPr lang="en-US" dirty="0"/>
              <a:t> != j  )X[&lt;</a:t>
            </a:r>
            <a:r>
              <a:rPr lang="en-US" dirty="0" err="1"/>
              <a:t>i</a:t>
            </a:r>
            <a:r>
              <a:rPr lang="en-US" dirty="0"/>
              <a:t>, j, b&gt;] &gt;=</a:t>
            </a:r>
          </a:p>
          <a:p>
            <a:r>
              <a:rPr lang="en-US" dirty="0"/>
              <a:t>     sum(&lt;j, k, b&gt; in Triples : k in JJ)(X[&lt;j, k, b&gt;]) ; </a:t>
            </a:r>
            <a:endParaRPr lang="el-GR" dirty="0"/>
          </a:p>
        </p:txBody>
      </p:sp>
      <p:sp>
        <p:nvSpPr>
          <p:cNvPr id="4" name="Θέση ημερομηνίας 3"/>
          <p:cNvSpPr>
            <a:spLocks noGrp="1"/>
          </p:cNvSpPr>
          <p:nvPr>
            <p:ph type="dt" sz="half" idx="10"/>
          </p:nvPr>
        </p:nvSpPr>
        <p:spPr/>
        <p:txBody>
          <a:bodyPr/>
          <a:lstStyle/>
          <a:p>
            <a:fld id="{181335D1-AC0B-4B78-9D61-43C9CAD5AE22}" type="datetime1">
              <a:rPr lang="el-GR" smtClean="0"/>
              <a:t>12/12/2017</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45</a:t>
            </a:fld>
            <a:endParaRPr lang="el-GR"/>
          </a:p>
        </p:txBody>
      </p:sp>
    </p:spTree>
    <p:extLst>
      <p:ext uri="{BB962C8B-B14F-4D97-AF65-F5344CB8AC3E}">
        <p14:creationId xmlns:p14="http://schemas.microsoft.com/office/powerpoint/2010/main" val="1379304152"/>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2592925" y="624110"/>
            <a:ext cx="8911687" cy="713371"/>
          </a:xfrm>
        </p:spPr>
        <p:txBody>
          <a:bodyPr/>
          <a:lstStyle/>
          <a:p>
            <a:r>
              <a:rPr lang="en-US" dirty="0"/>
              <a:t>VRPPD</a:t>
            </a:r>
            <a:r>
              <a:rPr lang="el-GR" dirty="0"/>
              <a:t> (</a:t>
            </a:r>
            <a:r>
              <a:rPr lang="en-US" dirty="0" smtClean="0"/>
              <a:t>21</a:t>
            </a:r>
            <a:r>
              <a:rPr lang="el-GR" dirty="0" smtClean="0"/>
              <a:t>)</a:t>
            </a:r>
            <a:endParaRPr lang="el-GR" dirty="0"/>
          </a:p>
        </p:txBody>
      </p:sp>
      <p:sp>
        <p:nvSpPr>
          <p:cNvPr id="3" name="Θέση περιεχομένου 2"/>
          <p:cNvSpPr>
            <a:spLocks noGrp="1"/>
          </p:cNvSpPr>
          <p:nvPr>
            <p:ph idx="1"/>
          </p:nvPr>
        </p:nvSpPr>
        <p:spPr>
          <a:xfrm>
            <a:off x="1733266" y="1405719"/>
            <a:ext cx="9771346" cy="4505503"/>
          </a:xfrm>
        </p:spPr>
        <p:txBody>
          <a:bodyPr/>
          <a:lstStyle/>
          <a:p>
            <a:r>
              <a:rPr lang="en-US" dirty="0"/>
              <a:t>//--&gt; </a:t>
            </a:r>
            <a:r>
              <a:rPr lang="en-US" dirty="0" err="1"/>
              <a:t>ctCONSTRAINT</a:t>
            </a:r>
            <a:r>
              <a:rPr lang="en-US" dirty="0"/>
              <a:t>: 10.3 Each track leaves the node 0 exactly once</a:t>
            </a:r>
          </a:p>
          <a:p>
            <a:r>
              <a:rPr lang="en-US" dirty="0"/>
              <a:t>  // (i.e. via exactly one node j)</a:t>
            </a:r>
          </a:p>
          <a:p>
            <a:r>
              <a:rPr lang="en-US" dirty="0"/>
              <a:t>  </a:t>
            </a:r>
            <a:r>
              <a:rPr lang="en-US" dirty="0" err="1"/>
              <a:t>forall</a:t>
            </a:r>
            <a:r>
              <a:rPr lang="en-US" dirty="0"/>
              <a:t>(b in BB)</a:t>
            </a:r>
          </a:p>
          <a:p>
            <a:r>
              <a:rPr lang="en-US" dirty="0"/>
              <a:t>  sum(&lt;0, j, b&gt; in Triples:(j in JJ) &amp;&amp; (j != 0))X[&lt;0, j, b&gt;] == 1; </a:t>
            </a:r>
          </a:p>
          <a:p>
            <a:r>
              <a:rPr lang="el-GR" dirty="0"/>
              <a:t>  </a:t>
            </a:r>
          </a:p>
          <a:p>
            <a:r>
              <a:rPr lang="en-US" dirty="0"/>
              <a:t>  //--&gt; </a:t>
            </a:r>
            <a:r>
              <a:rPr lang="en-US" dirty="0" err="1"/>
              <a:t>ctCONSTRAINT</a:t>
            </a:r>
            <a:r>
              <a:rPr lang="en-US" dirty="0"/>
              <a:t>: 10.4 Each track enters the node 0 exactly once </a:t>
            </a:r>
          </a:p>
          <a:p>
            <a:r>
              <a:rPr lang="en-US" dirty="0"/>
              <a:t>  //(i.e. via exactly one node j)</a:t>
            </a:r>
          </a:p>
          <a:p>
            <a:r>
              <a:rPr lang="en-US" dirty="0"/>
              <a:t>  </a:t>
            </a:r>
            <a:r>
              <a:rPr lang="en-US" dirty="0" err="1"/>
              <a:t>forall</a:t>
            </a:r>
            <a:r>
              <a:rPr lang="en-US" dirty="0"/>
              <a:t>(b in BB)</a:t>
            </a:r>
          </a:p>
          <a:p>
            <a:r>
              <a:rPr lang="en-US" dirty="0"/>
              <a:t>  sum(&lt;</a:t>
            </a:r>
            <a:r>
              <a:rPr lang="en-US" dirty="0" err="1"/>
              <a:t>i</a:t>
            </a:r>
            <a:r>
              <a:rPr lang="en-US" dirty="0"/>
              <a:t>, 0, b&gt; in Triples: (</a:t>
            </a:r>
            <a:r>
              <a:rPr lang="en-US" dirty="0" err="1"/>
              <a:t>i</a:t>
            </a:r>
            <a:r>
              <a:rPr lang="en-US" dirty="0"/>
              <a:t> in II) &amp;&amp; (</a:t>
            </a:r>
            <a:r>
              <a:rPr lang="en-US" dirty="0" err="1"/>
              <a:t>i</a:t>
            </a:r>
            <a:r>
              <a:rPr lang="en-US" dirty="0"/>
              <a:t> != 0))X[&lt;</a:t>
            </a:r>
            <a:r>
              <a:rPr lang="en-US" dirty="0" err="1"/>
              <a:t>i</a:t>
            </a:r>
            <a:r>
              <a:rPr lang="en-US" dirty="0"/>
              <a:t>, 0, b&gt;] == 1;</a:t>
            </a:r>
            <a:endParaRPr lang="el-GR" dirty="0"/>
          </a:p>
        </p:txBody>
      </p:sp>
      <p:sp>
        <p:nvSpPr>
          <p:cNvPr id="4" name="Θέση ημερομηνίας 3"/>
          <p:cNvSpPr>
            <a:spLocks noGrp="1"/>
          </p:cNvSpPr>
          <p:nvPr>
            <p:ph type="dt" sz="half" idx="10"/>
          </p:nvPr>
        </p:nvSpPr>
        <p:spPr/>
        <p:txBody>
          <a:bodyPr/>
          <a:lstStyle/>
          <a:p>
            <a:fld id="{181335D1-AC0B-4B78-9D61-43C9CAD5AE22}" type="datetime1">
              <a:rPr lang="el-GR" smtClean="0"/>
              <a:t>12/12/2017</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46</a:t>
            </a:fld>
            <a:endParaRPr lang="el-GR"/>
          </a:p>
        </p:txBody>
      </p:sp>
    </p:spTree>
    <p:extLst>
      <p:ext uri="{BB962C8B-B14F-4D97-AF65-F5344CB8AC3E}">
        <p14:creationId xmlns:p14="http://schemas.microsoft.com/office/powerpoint/2010/main" val="1468656847"/>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2592925" y="624110"/>
            <a:ext cx="8911687" cy="658780"/>
          </a:xfrm>
        </p:spPr>
        <p:txBody>
          <a:bodyPr/>
          <a:lstStyle/>
          <a:p>
            <a:r>
              <a:rPr lang="en-US" dirty="0"/>
              <a:t>VRPPD</a:t>
            </a:r>
            <a:r>
              <a:rPr lang="el-GR" dirty="0"/>
              <a:t> (</a:t>
            </a:r>
            <a:r>
              <a:rPr lang="en-US" dirty="0" smtClean="0"/>
              <a:t>22</a:t>
            </a:r>
            <a:r>
              <a:rPr lang="el-GR" dirty="0" smtClean="0"/>
              <a:t>)</a:t>
            </a:r>
            <a:endParaRPr lang="el-GR" dirty="0"/>
          </a:p>
        </p:txBody>
      </p:sp>
      <p:sp>
        <p:nvSpPr>
          <p:cNvPr id="3" name="Θέση περιεχομένου 2"/>
          <p:cNvSpPr>
            <a:spLocks noGrp="1"/>
          </p:cNvSpPr>
          <p:nvPr>
            <p:ph idx="1"/>
          </p:nvPr>
        </p:nvSpPr>
        <p:spPr>
          <a:xfrm>
            <a:off x="1528549" y="1392072"/>
            <a:ext cx="9976063" cy="4519150"/>
          </a:xfrm>
        </p:spPr>
        <p:txBody>
          <a:bodyPr/>
          <a:lstStyle/>
          <a:p>
            <a:r>
              <a:rPr lang="en-US" dirty="0"/>
              <a:t>//--&gt; </a:t>
            </a:r>
            <a:r>
              <a:rPr lang="en-US" dirty="0" err="1"/>
              <a:t>ctCONSTRAINT</a:t>
            </a:r>
            <a:r>
              <a:rPr lang="en-US" dirty="0"/>
              <a:t>: 10.5 Each truck enters a node j at most once </a:t>
            </a:r>
          </a:p>
          <a:p>
            <a:r>
              <a:rPr lang="en-US" dirty="0"/>
              <a:t> //(i.e. via at most one node </a:t>
            </a:r>
            <a:r>
              <a:rPr lang="en-US" dirty="0" err="1"/>
              <a:t>i</a:t>
            </a:r>
            <a:r>
              <a:rPr lang="en-US" dirty="0"/>
              <a:t>)</a:t>
            </a:r>
          </a:p>
          <a:p>
            <a:r>
              <a:rPr lang="en-US" dirty="0"/>
              <a:t> </a:t>
            </a:r>
            <a:r>
              <a:rPr lang="en-US" dirty="0" err="1"/>
              <a:t>forall</a:t>
            </a:r>
            <a:r>
              <a:rPr lang="en-US" dirty="0"/>
              <a:t>(b in BB, j in JJ)</a:t>
            </a:r>
          </a:p>
          <a:p>
            <a:r>
              <a:rPr lang="en-US" dirty="0"/>
              <a:t>   sum(&lt;</a:t>
            </a:r>
            <a:r>
              <a:rPr lang="en-US" dirty="0" err="1"/>
              <a:t>i</a:t>
            </a:r>
            <a:r>
              <a:rPr lang="en-US" dirty="0"/>
              <a:t>, j, b&gt; in Triples: (</a:t>
            </a:r>
            <a:r>
              <a:rPr lang="en-US" dirty="0" err="1"/>
              <a:t>i</a:t>
            </a:r>
            <a:r>
              <a:rPr lang="en-US" dirty="0"/>
              <a:t> in II)&amp;&amp; (</a:t>
            </a:r>
            <a:r>
              <a:rPr lang="en-US" dirty="0" err="1"/>
              <a:t>i</a:t>
            </a:r>
            <a:r>
              <a:rPr lang="en-US" dirty="0"/>
              <a:t> != j ))X[&lt;</a:t>
            </a:r>
            <a:r>
              <a:rPr lang="en-US" dirty="0" err="1"/>
              <a:t>i</a:t>
            </a:r>
            <a:r>
              <a:rPr lang="en-US" dirty="0"/>
              <a:t>, j, b&gt;] &lt;= 1;</a:t>
            </a:r>
          </a:p>
          <a:p>
            <a:r>
              <a:rPr lang="el-GR" dirty="0"/>
              <a:t>  </a:t>
            </a:r>
          </a:p>
          <a:p>
            <a:r>
              <a:rPr lang="en-US" dirty="0"/>
              <a:t> //--&gt; </a:t>
            </a:r>
            <a:r>
              <a:rPr lang="en-US" dirty="0" err="1"/>
              <a:t>ctCONSTRAINT</a:t>
            </a:r>
            <a:r>
              <a:rPr lang="en-US" dirty="0"/>
              <a:t>: 10.6 Each track leaves a node </a:t>
            </a:r>
            <a:r>
              <a:rPr lang="en-US" dirty="0" err="1"/>
              <a:t>i</a:t>
            </a:r>
            <a:r>
              <a:rPr lang="en-US" dirty="0"/>
              <a:t> at most once (i.e. via at most one node j)</a:t>
            </a:r>
          </a:p>
          <a:p>
            <a:r>
              <a:rPr lang="en-US" dirty="0"/>
              <a:t> </a:t>
            </a:r>
            <a:r>
              <a:rPr lang="en-US" dirty="0" err="1"/>
              <a:t>forall</a:t>
            </a:r>
            <a:r>
              <a:rPr lang="en-US" dirty="0"/>
              <a:t>(b in BB, </a:t>
            </a:r>
            <a:r>
              <a:rPr lang="en-US" dirty="0" err="1"/>
              <a:t>i</a:t>
            </a:r>
            <a:r>
              <a:rPr lang="en-US" dirty="0"/>
              <a:t> in JJ)</a:t>
            </a:r>
          </a:p>
          <a:p>
            <a:r>
              <a:rPr lang="en-US" dirty="0"/>
              <a:t>   sum(&lt;</a:t>
            </a:r>
            <a:r>
              <a:rPr lang="en-US" dirty="0" err="1"/>
              <a:t>i</a:t>
            </a:r>
            <a:r>
              <a:rPr lang="en-US" dirty="0"/>
              <a:t>, j, b&gt; in Triples:(j in JJ) &amp;&amp; (j != </a:t>
            </a:r>
            <a:r>
              <a:rPr lang="en-US" dirty="0" err="1"/>
              <a:t>i</a:t>
            </a:r>
            <a:r>
              <a:rPr lang="en-US" dirty="0"/>
              <a:t>))X[&lt;</a:t>
            </a:r>
            <a:r>
              <a:rPr lang="en-US" dirty="0" err="1"/>
              <a:t>i</a:t>
            </a:r>
            <a:r>
              <a:rPr lang="en-US" dirty="0"/>
              <a:t>, j, b&gt;] &lt;= 1; </a:t>
            </a:r>
            <a:endParaRPr lang="el-GR" dirty="0"/>
          </a:p>
        </p:txBody>
      </p:sp>
      <p:sp>
        <p:nvSpPr>
          <p:cNvPr id="4" name="Θέση ημερομηνίας 3"/>
          <p:cNvSpPr>
            <a:spLocks noGrp="1"/>
          </p:cNvSpPr>
          <p:nvPr>
            <p:ph type="dt" sz="half" idx="10"/>
          </p:nvPr>
        </p:nvSpPr>
        <p:spPr/>
        <p:txBody>
          <a:bodyPr/>
          <a:lstStyle/>
          <a:p>
            <a:fld id="{181335D1-AC0B-4B78-9D61-43C9CAD5AE22}" type="datetime1">
              <a:rPr lang="el-GR" smtClean="0"/>
              <a:t>12/12/2017</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47</a:t>
            </a:fld>
            <a:endParaRPr lang="el-GR"/>
          </a:p>
        </p:txBody>
      </p:sp>
    </p:spTree>
    <p:extLst>
      <p:ext uri="{BB962C8B-B14F-4D97-AF65-F5344CB8AC3E}">
        <p14:creationId xmlns:p14="http://schemas.microsoft.com/office/powerpoint/2010/main" val="1244799068"/>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2592925" y="624110"/>
            <a:ext cx="8911687" cy="781609"/>
          </a:xfrm>
        </p:spPr>
        <p:txBody>
          <a:bodyPr/>
          <a:lstStyle/>
          <a:p>
            <a:r>
              <a:rPr lang="en-US" dirty="0"/>
              <a:t>VRPPD</a:t>
            </a:r>
            <a:r>
              <a:rPr lang="el-GR" dirty="0"/>
              <a:t> (</a:t>
            </a:r>
            <a:r>
              <a:rPr lang="en-US" dirty="0" smtClean="0"/>
              <a:t>23</a:t>
            </a:r>
            <a:r>
              <a:rPr lang="el-GR" dirty="0" smtClean="0"/>
              <a:t>)</a:t>
            </a:r>
            <a:endParaRPr lang="el-GR" dirty="0"/>
          </a:p>
        </p:txBody>
      </p:sp>
      <p:sp>
        <p:nvSpPr>
          <p:cNvPr id="3" name="Θέση περιεχομένου 2"/>
          <p:cNvSpPr>
            <a:spLocks noGrp="1"/>
          </p:cNvSpPr>
          <p:nvPr>
            <p:ph idx="1"/>
          </p:nvPr>
        </p:nvSpPr>
        <p:spPr>
          <a:xfrm>
            <a:off x="1801504" y="1378424"/>
            <a:ext cx="9703108" cy="4532798"/>
          </a:xfrm>
        </p:spPr>
        <p:txBody>
          <a:bodyPr/>
          <a:lstStyle/>
          <a:p>
            <a:r>
              <a:rPr lang="en-US" dirty="0"/>
              <a:t>//--&gt; </a:t>
            </a:r>
            <a:r>
              <a:rPr lang="en-US" dirty="0" err="1"/>
              <a:t>ctCONSTRAINT</a:t>
            </a:r>
            <a:r>
              <a:rPr lang="en-US" dirty="0"/>
              <a:t>: 11 &lt;--- Any route is unidirectional  </a:t>
            </a:r>
          </a:p>
          <a:p>
            <a:r>
              <a:rPr lang="en-US" dirty="0"/>
              <a:t>  </a:t>
            </a:r>
            <a:r>
              <a:rPr lang="en-US" dirty="0" err="1"/>
              <a:t>forall</a:t>
            </a:r>
            <a:r>
              <a:rPr lang="en-US" dirty="0"/>
              <a:t>(&lt;</a:t>
            </a:r>
            <a:r>
              <a:rPr lang="en-US" dirty="0" err="1"/>
              <a:t>i</a:t>
            </a:r>
            <a:r>
              <a:rPr lang="en-US" dirty="0"/>
              <a:t>, j, b&gt; in Triples, &lt;j, </a:t>
            </a:r>
            <a:r>
              <a:rPr lang="en-US" dirty="0" err="1"/>
              <a:t>i</a:t>
            </a:r>
            <a:r>
              <a:rPr lang="en-US" dirty="0"/>
              <a:t>, b&gt; in Triples: (</a:t>
            </a:r>
            <a:r>
              <a:rPr lang="en-US" dirty="0" err="1"/>
              <a:t>i</a:t>
            </a:r>
            <a:r>
              <a:rPr lang="en-US" dirty="0"/>
              <a:t> != j))</a:t>
            </a:r>
          </a:p>
          <a:p>
            <a:r>
              <a:rPr lang="pl-PL" dirty="0"/>
              <a:t>    X[&lt;i, j, b&gt;] + X[&lt;j, i, b&gt;] &lt;= 1;</a:t>
            </a:r>
          </a:p>
          <a:p>
            <a:r>
              <a:rPr lang="el-GR" dirty="0"/>
              <a:t>  </a:t>
            </a:r>
          </a:p>
          <a:p>
            <a:r>
              <a:rPr lang="el-GR" dirty="0"/>
              <a:t>  </a:t>
            </a:r>
          </a:p>
          <a:p>
            <a:r>
              <a:rPr lang="en-US" dirty="0"/>
              <a:t>  //--&gt; </a:t>
            </a:r>
            <a:r>
              <a:rPr lang="en-US" dirty="0" err="1"/>
              <a:t>ctCONSTRAINT</a:t>
            </a:r>
            <a:r>
              <a:rPr lang="en-US" dirty="0"/>
              <a:t>: 12  &lt;-- Each transaction is performed by at most one track.</a:t>
            </a:r>
          </a:p>
          <a:p>
            <a:r>
              <a:rPr lang="de-DE" dirty="0"/>
              <a:t>  </a:t>
            </a:r>
            <a:r>
              <a:rPr lang="de-DE" dirty="0" err="1"/>
              <a:t>forall</a:t>
            </a:r>
            <a:r>
              <a:rPr lang="de-DE" dirty="0"/>
              <a:t> (k in T : </a:t>
            </a:r>
            <a:r>
              <a:rPr lang="de-DE" dirty="0" err="1"/>
              <a:t>NodeOfTrans</a:t>
            </a:r>
            <a:r>
              <a:rPr lang="de-DE" dirty="0"/>
              <a:t>[k] &lt;= </a:t>
            </a:r>
            <a:r>
              <a:rPr lang="de-DE" dirty="0" err="1"/>
              <a:t>NodesNo</a:t>
            </a:r>
            <a:r>
              <a:rPr lang="de-DE" dirty="0"/>
              <a:t>)</a:t>
            </a:r>
          </a:p>
          <a:p>
            <a:r>
              <a:rPr lang="de-DE" dirty="0"/>
              <a:t>    </a:t>
            </a:r>
            <a:r>
              <a:rPr lang="de-DE" dirty="0" err="1"/>
              <a:t>sum</a:t>
            </a:r>
            <a:r>
              <a:rPr lang="de-DE" dirty="0"/>
              <a:t>( b in W)t[k][b] &lt;= 1;</a:t>
            </a:r>
            <a:endParaRPr lang="el-GR" dirty="0"/>
          </a:p>
        </p:txBody>
      </p:sp>
      <p:sp>
        <p:nvSpPr>
          <p:cNvPr id="4" name="Θέση ημερομηνίας 3"/>
          <p:cNvSpPr>
            <a:spLocks noGrp="1"/>
          </p:cNvSpPr>
          <p:nvPr>
            <p:ph type="dt" sz="half" idx="10"/>
          </p:nvPr>
        </p:nvSpPr>
        <p:spPr/>
        <p:txBody>
          <a:bodyPr/>
          <a:lstStyle/>
          <a:p>
            <a:fld id="{181335D1-AC0B-4B78-9D61-43C9CAD5AE22}" type="datetime1">
              <a:rPr lang="el-GR" smtClean="0"/>
              <a:t>12/12/2017</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48</a:t>
            </a:fld>
            <a:endParaRPr lang="el-GR"/>
          </a:p>
        </p:txBody>
      </p:sp>
    </p:spTree>
    <p:extLst>
      <p:ext uri="{BB962C8B-B14F-4D97-AF65-F5344CB8AC3E}">
        <p14:creationId xmlns:p14="http://schemas.microsoft.com/office/powerpoint/2010/main" val="2751821677"/>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2592925" y="624110"/>
            <a:ext cx="8911687" cy="767962"/>
          </a:xfrm>
        </p:spPr>
        <p:txBody>
          <a:bodyPr/>
          <a:lstStyle/>
          <a:p>
            <a:r>
              <a:rPr lang="en-US" dirty="0"/>
              <a:t>VRPPD</a:t>
            </a:r>
            <a:r>
              <a:rPr lang="el-GR" dirty="0"/>
              <a:t> (</a:t>
            </a:r>
            <a:r>
              <a:rPr lang="en-US" dirty="0" smtClean="0"/>
              <a:t>24</a:t>
            </a:r>
            <a:r>
              <a:rPr lang="el-GR" dirty="0" smtClean="0"/>
              <a:t>)</a:t>
            </a:r>
            <a:endParaRPr lang="el-GR" dirty="0"/>
          </a:p>
        </p:txBody>
      </p:sp>
      <p:sp>
        <p:nvSpPr>
          <p:cNvPr id="3" name="Θέση περιεχομένου 2"/>
          <p:cNvSpPr>
            <a:spLocks noGrp="1"/>
          </p:cNvSpPr>
          <p:nvPr>
            <p:ph idx="1"/>
          </p:nvPr>
        </p:nvSpPr>
        <p:spPr>
          <a:xfrm>
            <a:off x="1446663" y="1405719"/>
            <a:ext cx="10057949" cy="4505503"/>
          </a:xfrm>
        </p:spPr>
        <p:txBody>
          <a:bodyPr/>
          <a:lstStyle/>
          <a:p>
            <a:r>
              <a:rPr lang="en-US" dirty="0"/>
              <a:t>//--&gt; </a:t>
            </a:r>
            <a:r>
              <a:rPr lang="en-US" dirty="0" err="1"/>
              <a:t>ctCONSTRAINT</a:t>
            </a:r>
            <a:r>
              <a:rPr lang="en-US" dirty="0"/>
              <a:t>: 13.1 If trans k is done by truck b at node j, </a:t>
            </a:r>
          </a:p>
          <a:p>
            <a:r>
              <a:rPr lang="en-US" dirty="0"/>
              <a:t>  //then for at least one </a:t>
            </a:r>
            <a:r>
              <a:rPr lang="en-US" dirty="0" err="1"/>
              <a:t>i</a:t>
            </a:r>
            <a:r>
              <a:rPr lang="en-US" dirty="0"/>
              <a:t> is: X[</a:t>
            </a:r>
            <a:r>
              <a:rPr lang="en-US" dirty="0" err="1"/>
              <a:t>i</a:t>
            </a:r>
            <a:r>
              <a:rPr lang="en-US" dirty="0"/>
              <a:t>][j][b] = 1.  </a:t>
            </a:r>
          </a:p>
          <a:p>
            <a:r>
              <a:rPr lang="en-US" dirty="0"/>
              <a:t>  </a:t>
            </a:r>
            <a:r>
              <a:rPr lang="en-US" dirty="0" err="1"/>
              <a:t>forall</a:t>
            </a:r>
            <a:r>
              <a:rPr lang="en-US" dirty="0"/>
              <a:t>(k in T, b in BB,  j in JJ: </a:t>
            </a:r>
            <a:r>
              <a:rPr lang="en-US" dirty="0" err="1"/>
              <a:t>NodeOfTrans</a:t>
            </a:r>
            <a:r>
              <a:rPr lang="en-US" dirty="0"/>
              <a:t>[k] == j &amp;&amp;  </a:t>
            </a:r>
            <a:r>
              <a:rPr lang="en-US" dirty="0" err="1"/>
              <a:t>NodeOfTrans</a:t>
            </a:r>
            <a:r>
              <a:rPr lang="en-US" dirty="0"/>
              <a:t>[k] &lt;= </a:t>
            </a:r>
            <a:r>
              <a:rPr lang="en-US" dirty="0" err="1"/>
              <a:t>NodesNo</a:t>
            </a:r>
            <a:r>
              <a:rPr lang="en-US" dirty="0"/>
              <a:t>)</a:t>
            </a:r>
          </a:p>
          <a:p>
            <a:r>
              <a:rPr lang="en-US" dirty="0"/>
              <a:t>      sum(&lt;</a:t>
            </a:r>
            <a:r>
              <a:rPr lang="en-US" dirty="0" err="1"/>
              <a:t>i</a:t>
            </a:r>
            <a:r>
              <a:rPr lang="en-US" dirty="0"/>
              <a:t>, j, b&gt; in Triples: </a:t>
            </a:r>
            <a:r>
              <a:rPr lang="en-US" dirty="0" err="1"/>
              <a:t>i</a:t>
            </a:r>
            <a:r>
              <a:rPr lang="en-US" dirty="0"/>
              <a:t> in II) X[&lt;</a:t>
            </a:r>
            <a:r>
              <a:rPr lang="en-US" dirty="0" err="1"/>
              <a:t>i</a:t>
            </a:r>
            <a:r>
              <a:rPr lang="en-US" dirty="0"/>
              <a:t>, j, b&gt;] &gt;= t[k][b];</a:t>
            </a:r>
          </a:p>
          <a:p>
            <a:r>
              <a:rPr lang="el-GR" dirty="0"/>
              <a:t>      </a:t>
            </a:r>
          </a:p>
          <a:p>
            <a:r>
              <a:rPr lang="el-GR" dirty="0"/>
              <a:t>      </a:t>
            </a:r>
          </a:p>
          <a:p>
            <a:r>
              <a:rPr lang="en-US" dirty="0"/>
              <a:t>  //--&gt; </a:t>
            </a:r>
            <a:r>
              <a:rPr lang="en-US" dirty="0" err="1"/>
              <a:t>ctCONSTRAINT</a:t>
            </a:r>
            <a:r>
              <a:rPr lang="en-US" dirty="0"/>
              <a:t>: 13.2 If no trans  is  done by truck b at node j,</a:t>
            </a:r>
          </a:p>
          <a:p>
            <a:r>
              <a:rPr lang="en-US" dirty="0"/>
              <a:t>  //then do not visit node j by truck b, </a:t>
            </a:r>
          </a:p>
          <a:p>
            <a:r>
              <a:rPr lang="en-US" dirty="0"/>
              <a:t>  </a:t>
            </a:r>
            <a:r>
              <a:rPr lang="en-US" dirty="0" err="1"/>
              <a:t>forall</a:t>
            </a:r>
            <a:r>
              <a:rPr lang="en-US" dirty="0"/>
              <a:t>( b in BB,  j in JJ) </a:t>
            </a:r>
          </a:p>
          <a:p>
            <a:r>
              <a:rPr lang="en-US" dirty="0"/>
              <a:t>  sum(&lt;</a:t>
            </a:r>
            <a:r>
              <a:rPr lang="en-US" dirty="0" err="1"/>
              <a:t>i</a:t>
            </a:r>
            <a:r>
              <a:rPr lang="en-US" dirty="0"/>
              <a:t>, j, b&gt; in Triples: (</a:t>
            </a:r>
            <a:r>
              <a:rPr lang="en-US" dirty="0" err="1"/>
              <a:t>i</a:t>
            </a:r>
            <a:r>
              <a:rPr lang="en-US" dirty="0"/>
              <a:t> in II) &amp;&amp;  (j != 0))X[&lt;</a:t>
            </a:r>
            <a:r>
              <a:rPr lang="en-US" dirty="0" err="1"/>
              <a:t>i</a:t>
            </a:r>
            <a:r>
              <a:rPr lang="en-US" dirty="0"/>
              <a:t>, j, b&gt;] </a:t>
            </a:r>
          </a:p>
          <a:p>
            <a:r>
              <a:rPr lang="en-US" dirty="0"/>
              <a:t>  &lt;= sum(k in T: </a:t>
            </a:r>
            <a:r>
              <a:rPr lang="en-US" dirty="0" err="1"/>
              <a:t>NodeOfTrans</a:t>
            </a:r>
            <a:r>
              <a:rPr lang="en-US" dirty="0"/>
              <a:t>[k] == j &amp;&amp; </a:t>
            </a:r>
            <a:r>
              <a:rPr lang="en-US" dirty="0" err="1"/>
              <a:t>NodeOfTrans</a:t>
            </a:r>
            <a:r>
              <a:rPr lang="en-US" dirty="0"/>
              <a:t>[k] &lt;= </a:t>
            </a:r>
            <a:r>
              <a:rPr lang="en-US" dirty="0" err="1"/>
              <a:t>NodesNo</a:t>
            </a:r>
            <a:r>
              <a:rPr lang="en-US" dirty="0"/>
              <a:t>)t[k][b];</a:t>
            </a:r>
            <a:endParaRPr lang="el-GR" dirty="0"/>
          </a:p>
        </p:txBody>
      </p:sp>
      <p:sp>
        <p:nvSpPr>
          <p:cNvPr id="4" name="Θέση ημερομηνίας 3"/>
          <p:cNvSpPr>
            <a:spLocks noGrp="1"/>
          </p:cNvSpPr>
          <p:nvPr>
            <p:ph type="dt" sz="half" idx="10"/>
          </p:nvPr>
        </p:nvSpPr>
        <p:spPr/>
        <p:txBody>
          <a:bodyPr/>
          <a:lstStyle/>
          <a:p>
            <a:fld id="{181335D1-AC0B-4B78-9D61-43C9CAD5AE22}" type="datetime1">
              <a:rPr lang="el-GR" smtClean="0"/>
              <a:t>12/12/2017</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49</a:t>
            </a:fld>
            <a:endParaRPr lang="el-GR"/>
          </a:p>
        </p:txBody>
      </p:sp>
    </p:spTree>
    <p:extLst>
      <p:ext uri="{BB962C8B-B14F-4D97-AF65-F5344CB8AC3E}">
        <p14:creationId xmlns:p14="http://schemas.microsoft.com/office/powerpoint/2010/main" val="339987841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dirty="0"/>
              <a:t>Το πρόβλημα της συντομότερης διαδρομής (2)</a:t>
            </a:r>
          </a:p>
        </p:txBody>
      </p:sp>
      <p:sp>
        <p:nvSpPr>
          <p:cNvPr id="3" name="Θέση περιεχομένου 2"/>
          <p:cNvSpPr>
            <a:spLocks noGrp="1"/>
          </p:cNvSpPr>
          <p:nvPr>
            <p:ph idx="1"/>
          </p:nvPr>
        </p:nvSpPr>
        <p:spPr>
          <a:xfrm>
            <a:off x="2466551" y="1905000"/>
            <a:ext cx="9736527" cy="4878355"/>
          </a:xfrm>
        </p:spPr>
        <p:txBody>
          <a:bodyPr>
            <a:normAutofit/>
          </a:bodyPr>
          <a:lstStyle/>
          <a:p>
            <a:r>
              <a:rPr lang="el-GR" sz="2400" dirty="0"/>
              <a:t>Κατά την εφαρμογή της προσέγγισης, θα δουλέψουμε αντίστροφα, ξεκινώντας από τον τελικό κόμβο και υπολογίζοντας τη συντομότερη διαδρομή από κάθε κόμβο προς τον κόμβο αυτό, έως ότου φτάσουμε στον αρχικό κόμβο</a:t>
            </a:r>
          </a:p>
          <a:p>
            <a:r>
              <a:rPr lang="el-GR" sz="2400" dirty="0"/>
              <a:t>Σε αυτό το σημείο θα έχουμε επιλύσει το αρχικό πρόβλημα του προσδιορισμού της συντομότερης διαδρομής από τον αρχικό κόμβο στον τελικό κόμβο</a:t>
            </a:r>
          </a:p>
          <a:p>
            <a:pPr marL="0" indent="0">
              <a:buNone/>
            </a:pPr>
            <a:r>
              <a:rPr lang="el-GR" sz="2400" dirty="0"/>
              <a:t> </a:t>
            </a:r>
          </a:p>
        </p:txBody>
      </p:sp>
      <p:sp>
        <p:nvSpPr>
          <p:cNvPr id="4" name="Θέση ημερομηνίας 3"/>
          <p:cNvSpPr>
            <a:spLocks noGrp="1"/>
          </p:cNvSpPr>
          <p:nvPr>
            <p:ph type="dt" sz="half" idx="10"/>
          </p:nvPr>
        </p:nvSpPr>
        <p:spPr/>
        <p:txBody>
          <a:bodyPr/>
          <a:lstStyle/>
          <a:p>
            <a:fld id="{C946D108-B095-4D6C-A690-34D065DC214C}" type="datetime1">
              <a:rPr lang="el-GR" smtClean="0"/>
              <a:t>12/12/2017</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5</a:t>
            </a:fld>
            <a:endParaRPr lang="el-GR"/>
          </a:p>
        </p:txBody>
      </p:sp>
    </p:spTree>
    <p:extLst>
      <p:ext uri="{BB962C8B-B14F-4D97-AF65-F5344CB8AC3E}">
        <p14:creationId xmlns:p14="http://schemas.microsoft.com/office/powerpoint/2010/main" val="345074403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dirty="0"/>
              <a:t>Το πρόβλημα της συντομότερης διαδρομής (3)</a:t>
            </a:r>
          </a:p>
        </p:txBody>
      </p:sp>
      <p:sp>
        <p:nvSpPr>
          <p:cNvPr id="3" name="Θέση περιεχομένου 2"/>
          <p:cNvSpPr>
            <a:spLocks noGrp="1"/>
          </p:cNvSpPr>
          <p:nvPr>
            <p:ph idx="1"/>
          </p:nvPr>
        </p:nvSpPr>
        <p:spPr>
          <a:xfrm>
            <a:off x="2466551" y="1905000"/>
            <a:ext cx="9736527" cy="4878355"/>
          </a:xfrm>
        </p:spPr>
        <p:txBody>
          <a:bodyPr>
            <a:normAutofit/>
          </a:bodyPr>
          <a:lstStyle/>
          <a:p>
            <a:r>
              <a:rPr lang="el-GR" sz="2400" dirty="0"/>
              <a:t>Ας εξετάσουμε το δίκτυο της επόμενης διαφάνειας, όπου οι αριθμοί επί των ακμών αντιπροσωπεύουν την απόσταση μεταξύ των κόμβων σε χιλιόμετρα</a:t>
            </a:r>
          </a:p>
          <a:p>
            <a:r>
              <a:rPr lang="el-GR" sz="2400" dirty="0"/>
              <a:t>Προσδιορίστε τη συντομότερη διαδρομή από τον κόμβο 1 στον κόμβο 10</a:t>
            </a:r>
          </a:p>
        </p:txBody>
      </p:sp>
      <p:sp>
        <p:nvSpPr>
          <p:cNvPr id="4" name="Θέση ημερομηνίας 3"/>
          <p:cNvSpPr>
            <a:spLocks noGrp="1"/>
          </p:cNvSpPr>
          <p:nvPr>
            <p:ph type="dt" sz="half" idx="10"/>
          </p:nvPr>
        </p:nvSpPr>
        <p:spPr/>
        <p:txBody>
          <a:bodyPr/>
          <a:lstStyle/>
          <a:p>
            <a:fld id="{C946D108-B095-4D6C-A690-34D065DC214C}" type="datetime1">
              <a:rPr lang="el-GR" smtClean="0"/>
              <a:t>12/12/2017</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6</a:t>
            </a:fld>
            <a:endParaRPr lang="el-GR"/>
          </a:p>
        </p:txBody>
      </p:sp>
    </p:spTree>
    <p:extLst>
      <p:ext uri="{BB962C8B-B14F-4D97-AF65-F5344CB8AC3E}">
        <p14:creationId xmlns:p14="http://schemas.microsoft.com/office/powerpoint/2010/main" val="308218103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542197" y="259307"/>
            <a:ext cx="10481481" cy="777923"/>
          </a:xfrm>
        </p:spPr>
        <p:txBody>
          <a:bodyPr/>
          <a:lstStyle/>
          <a:p>
            <a:r>
              <a:rPr lang="el-GR" dirty="0"/>
              <a:t>Το πρόβλημα της συντομότερης διαδρομής (4)</a:t>
            </a:r>
          </a:p>
        </p:txBody>
      </p:sp>
      <p:graphicFrame>
        <p:nvGraphicFramePr>
          <p:cNvPr id="8" name="Θέση περιεχομένου 7"/>
          <p:cNvGraphicFramePr>
            <a:graphicFrameLocks noGrp="1"/>
          </p:cNvGraphicFramePr>
          <p:nvPr>
            <p:ph idx="1"/>
            <p:extLst>
              <p:ext uri="{D42A27DB-BD31-4B8C-83A1-F6EECF244321}">
                <p14:modId xmlns:p14="http://schemas.microsoft.com/office/powerpoint/2010/main" val="982034361"/>
              </p:ext>
            </p:extLst>
          </p:nvPr>
        </p:nvGraphicFramePr>
        <p:xfrm>
          <a:off x="763588" y="1904999"/>
          <a:ext cx="11439525" cy="4348405"/>
        </p:xfrm>
        <a:graphic>
          <a:graphicData uri="http://schemas.openxmlformats.org/drawingml/2006/table">
            <a:tbl>
              <a:tblPr firstRow="1" bandRow="1">
                <a:tableStyleId>{5C22544A-7EE6-4342-B048-85BDC9FD1C3A}</a:tableStyleId>
              </a:tblPr>
              <a:tblGrid>
                <a:gridCol w="11439525"/>
              </a:tblGrid>
              <a:tr h="2885365">
                <a:tc>
                  <a:txBody>
                    <a:bodyPr/>
                    <a:lstStyle/>
                    <a:p>
                      <a:endParaRPr lang="el-GR" dirty="0"/>
                    </a:p>
                  </a:txBody>
                  <a:tcPr/>
                </a:tc>
              </a:tr>
              <a:tr h="691110">
                <a:tc>
                  <a:txBody>
                    <a:bodyPr/>
                    <a:lstStyle/>
                    <a:p>
                      <a:r>
                        <a:rPr lang="el-GR" dirty="0" smtClean="0"/>
                        <a:t>Το</a:t>
                      </a:r>
                      <a:r>
                        <a:rPr lang="el-GR" baseline="0" dirty="0" smtClean="0"/>
                        <a:t> πρόβλημα διασπάται σε 4 </a:t>
                      </a:r>
                      <a:r>
                        <a:rPr lang="el-GR" baseline="0" dirty="0" err="1" smtClean="0"/>
                        <a:t>υπο</a:t>
                      </a:r>
                      <a:r>
                        <a:rPr lang="el-GR" baseline="0" dirty="0" smtClean="0"/>
                        <a:t>-προβλήματα - στάδια</a:t>
                      </a:r>
                      <a:r>
                        <a:rPr lang="en-US" baseline="0" dirty="0" smtClean="0"/>
                        <a:t>: </a:t>
                      </a:r>
                      <a:r>
                        <a:rPr lang="el-GR" baseline="0" dirty="0" smtClean="0"/>
                        <a:t>το πρώτο στάδιο αφορά τους κόμβους που απέχουν 1 ακμή από τον προορισμό (10), δηλ. τους κόμβους 8,9. Το 2</a:t>
                      </a:r>
                      <a:r>
                        <a:rPr lang="el-GR" baseline="30000" dirty="0" smtClean="0"/>
                        <a:t>ο</a:t>
                      </a:r>
                      <a:r>
                        <a:rPr lang="el-GR" baseline="0" dirty="0" smtClean="0"/>
                        <a:t> αυτούς που απέχουν 2 ακμές, δηλ. τους 5, 6, 7 </a:t>
                      </a:r>
                      <a:r>
                        <a:rPr lang="el-GR" baseline="0" dirty="0" err="1" smtClean="0"/>
                        <a:t>κ.ο.κ</a:t>
                      </a:r>
                      <a:r>
                        <a:rPr lang="el-GR" baseline="0" dirty="0" smtClean="0"/>
                        <a:t>. Σε κάθε στάδιο, οι κόμβοι προορισμού λέγονται κόμβοι εκροών (δεξιοί), ενώ οι κόμβοι εκκίνησης λέγονται κόμβοι εισροών.  Μεταβαίνοντας από στάδιο σε ανώτερο στάδιο, οι προηγούμενοι κόμβοι εισροών γίνονται πλέον κόμβοι εκροών για το επόμενο στάδιο.</a:t>
                      </a:r>
                      <a:endParaRPr lang="el-GR" dirty="0"/>
                    </a:p>
                  </a:txBody>
                  <a:tcPr/>
                </a:tc>
              </a:tr>
            </a:tbl>
          </a:graphicData>
        </a:graphic>
      </p:graphicFrame>
      <p:sp>
        <p:nvSpPr>
          <p:cNvPr id="4" name="Θέση ημερομηνίας 3"/>
          <p:cNvSpPr>
            <a:spLocks noGrp="1"/>
          </p:cNvSpPr>
          <p:nvPr>
            <p:ph type="dt" sz="half" idx="10"/>
          </p:nvPr>
        </p:nvSpPr>
        <p:spPr/>
        <p:txBody>
          <a:bodyPr/>
          <a:lstStyle/>
          <a:p>
            <a:fld id="{C946D108-B095-4D6C-A690-34D065DC214C}" type="datetime1">
              <a:rPr lang="el-GR" smtClean="0"/>
              <a:t>12/12/2017</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7</a:t>
            </a:fld>
            <a:endParaRPr lang="el-GR"/>
          </a:p>
        </p:txBody>
      </p:sp>
      <p:pic>
        <p:nvPicPr>
          <p:cNvPr id="9" name="Εικόνα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0628" y="1023581"/>
            <a:ext cx="11441372" cy="3835022"/>
          </a:xfrm>
          <a:prstGeom prst="rect">
            <a:avLst/>
          </a:prstGeom>
        </p:spPr>
      </p:pic>
    </p:spTree>
    <p:extLst>
      <p:ext uri="{BB962C8B-B14F-4D97-AF65-F5344CB8AC3E}">
        <p14:creationId xmlns:p14="http://schemas.microsoft.com/office/powerpoint/2010/main" val="212621225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705970" y="245660"/>
            <a:ext cx="10181229" cy="668740"/>
          </a:xfrm>
        </p:spPr>
        <p:txBody>
          <a:bodyPr>
            <a:normAutofit fontScale="90000"/>
          </a:bodyPr>
          <a:lstStyle/>
          <a:p>
            <a:r>
              <a:rPr lang="el-GR" dirty="0"/>
              <a:t>Το πρόβλημα της συντομότερης διαδρομής </a:t>
            </a:r>
            <a:r>
              <a:rPr lang="el-GR" dirty="0" smtClean="0"/>
              <a:t>(5)</a:t>
            </a:r>
            <a:endParaRPr lang="el-GR" dirty="0"/>
          </a:p>
        </p:txBody>
      </p:sp>
      <p:sp>
        <p:nvSpPr>
          <p:cNvPr id="3" name="Θέση περιεχομένου 2"/>
          <p:cNvSpPr>
            <a:spLocks noGrp="1"/>
          </p:cNvSpPr>
          <p:nvPr>
            <p:ph idx="1"/>
          </p:nvPr>
        </p:nvSpPr>
        <p:spPr>
          <a:xfrm>
            <a:off x="1651379" y="1009934"/>
            <a:ext cx="10153934" cy="4901288"/>
          </a:xfrm>
        </p:spPr>
        <p:txBody>
          <a:bodyPr/>
          <a:lstStyle/>
          <a:p>
            <a:r>
              <a:rPr lang="el-GR" dirty="0" smtClean="0"/>
              <a:t>Υπολογίζουμε την ελάχιστη απόσταση από τους κόμβους εισροών του σταδίου 1, δηλ. τους 8, 9. Έστω ο 9 πρώτος. Η ελάχιστη απόσταση του 9 από τον 10 ισούται με 2. Στην συνέχεια, η ελάχιστη απόσταση του 8 από τον 10 ισούται με 5</a:t>
            </a:r>
          </a:p>
          <a:p>
            <a:r>
              <a:rPr lang="el-GR" dirty="0" smtClean="0"/>
              <a:t>Στην συνέχεια, προχωρούμε στο στάδιο 2. Για τον κόμβο εισροής 7, έχουμε ότι αν επιλέξουμε την διαδρομή 7-8-10 το κόστος ισούται με 8+5=13, ενώ αν επιλέξουμε την διαδρομή 7-9-10 το κόστος είναι 10+2=12. Συνεπώς, εάν ποτέ βρεθούμε στον 7, θα επιλέξουμε την διαδρομή 7-9-10. Υπολογίζουμε ομοίως την απόσταση του κόμβου 6 και του κόμβου 5. Η καλύτερη διαδρομή από τον 6 είναι η 6-9-10 με κόστος 7 ενώ η καλύτερη διαδρομή από τον 5 είναι η 5-8-10 με κόστος 8.</a:t>
            </a:r>
          </a:p>
          <a:p>
            <a:r>
              <a:rPr lang="el-GR" dirty="0" smtClean="0"/>
              <a:t>Στην συνέχεια περνάμε στο στάδιο 3. Για τους κόμβους εισροών αυτού, τους 2, 3, 4, υπολογίζουμε για κάθε έναν τους τα ελάχιστα μονοπάτια προς τον 10. Για παράδειγμα, αν έχουμε τον 2, η επιλογές είναι 2-7, 2-6 και 2-5. Εύκολα υπολογίζουμε το ελάχιστο μονοπάτι, αφού αν βρεθούμε στον 7 από κει και μετά γνωρίζουμε που πρέπει να πάμε και ομοίως αν βρεθούμε στον6 ή τον 5. Αρκεί να αποφασίσουμε αν θα πάμε στον 7 , 6 ή 5. Η απόφαση λαμβάνεται εύκολα αφού γνωρίζουμε τα αντίστοιχα κόστη. Τελικά πρέπει να πάμε στον 6 με ελάχιστο κόστος 19. Ομοίως συνεχίζουμε στο στάδιο 4.</a:t>
            </a:r>
            <a:endParaRPr lang="el-GR" dirty="0"/>
          </a:p>
        </p:txBody>
      </p:sp>
      <p:sp>
        <p:nvSpPr>
          <p:cNvPr id="4" name="Θέση ημερομηνίας 3"/>
          <p:cNvSpPr>
            <a:spLocks noGrp="1"/>
          </p:cNvSpPr>
          <p:nvPr>
            <p:ph type="dt" sz="half" idx="10"/>
          </p:nvPr>
        </p:nvSpPr>
        <p:spPr/>
        <p:txBody>
          <a:bodyPr/>
          <a:lstStyle/>
          <a:p>
            <a:fld id="{181335D1-AC0B-4B78-9D61-43C9CAD5AE22}" type="datetime1">
              <a:rPr lang="el-GR" smtClean="0"/>
              <a:t>12/12/2017</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8</a:t>
            </a:fld>
            <a:endParaRPr lang="el-GR"/>
          </a:p>
        </p:txBody>
      </p:sp>
    </p:spTree>
    <p:extLst>
      <p:ext uri="{BB962C8B-B14F-4D97-AF65-F5344CB8AC3E}">
        <p14:creationId xmlns:p14="http://schemas.microsoft.com/office/powerpoint/2010/main" val="23257090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733267" y="313899"/>
            <a:ext cx="10085694" cy="696035"/>
          </a:xfrm>
        </p:spPr>
        <p:txBody>
          <a:bodyPr>
            <a:normAutofit fontScale="90000"/>
          </a:bodyPr>
          <a:lstStyle/>
          <a:p>
            <a:r>
              <a:rPr lang="el-GR" dirty="0"/>
              <a:t>Το πρόβλημα της συντομότερης διαδρομής </a:t>
            </a:r>
            <a:r>
              <a:rPr lang="el-GR" dirty="0" smtClean="0"/>
              <a:t>(6)</a:t>
            </a:r>
            <a:endParaRPr lang="el-GR" dirty="0"/>
          </a:p>
        </p:txBody>
      </p:sp>
      <p:sp>
        <p:nvSpPr>
          <p:cNvPr id="3" name="Θέση περιεχομένου 2"/>
          <p:cNvSpPr>
            <a:spLocks noGrp="1"/>
          </p:cNvSpPr>
          <p:nvPr>
            <p:ph idx="1"/>
          </p:nvPr>
        </p:nvSpPr>
        <p:spPr>
          <a:xfrm>
            <a:off x="1487606" y="1146412"/>
            <a:ext cx="10017006" cy="4764810"/>
          </a:xfrm>
        </p:spPr>
        <p:txBody>
          <a:bodyPr>
            <a:noAutofit/>
          </a:bodyPr>
          <a:lstStyle/>
          <a:p>
            <a:r>
              <a:rPr lang="el-GR" sz="2400" dirty="0" smtClean="0"/>
              <a:t>Τέλος, έχοντας επιλύσει και το στάδιο 4 ξεκινάμε «ανάποδα». Δηλ. από τον 1 γνωρίζουμε σε ποιόν συμφέρει να πάμε από τους κόμβους του σταδίου 3. Η απάντηση είναι στον 3 με κόστος 5 + 14. Στην συνέχεια από τον 3 πρέπει να πάμε στον  5  με κόστος 6 + 8 = 14. Στην συνέχεια, στο στάδιο 2, από τον 5 πάμε στον 8 με κόστος 3 + 5 = 8. Τέλος, στο στάδιο 1 από τον 5 πάμε στον 10 με κόστος 5.</a:t>
            </a:r>
          </a:p>
          <a:p>
            <a:r>
              <a:rPr lang="el-GR" sz="2400" dirty="0" smtClean="0"/>
              <a:t>Συνεπώς η βέλτιστη διαδρομή είναι η 1-3-5-8-10 με κόστος 19.</a:t>
            </a:r>
          </a:p>
          <a:p>
            <a:r>
              <a:rPr lang="el-GR" sz="2400" dirty="0" smtClean="0"/>
              <a:t>Αν λάβουμε υπόψη</a:t>
            </a:r>
            <a:r>
              <a:rPr lang="el-GR" sz="2400" dirty="0"/>
              <a:t> </a:t>
            </a:r>
            <a:r>
              <a:rPr lang="el-GR" sz="2400" dirty="0" smtClean="0"/>
              <a:t>ότι από τον 1 στον 10 υπάρχουν συνολικά 16 εναλλακτικές διαδρομές, τότε κατανοούμε ότι η μέθοδος του Δυναμικού Προγραμματισμού συνεισέφερε στην μείωση των απαιτούμενων υπολογισμών.</a:t>
            </a:r>
            <a:endParaRPr lang="el-GR" sz="2400" dirty="0"/>
          </a:p>
        </p:txBody>
      </p:sp>
      <p:sp>
        <p:nvSpPr>
          <p:cNvPr id="4" name="Θέση ημερομηνίας 3"/>
          <p:cNvSpPr>
            <a:spLocks noGrp="1"/>
          </p:cNvSpPr>
          <p:nvPr>
            <p:ph type="dt" sz="half" idx="10"/>
          </p:nvPr>
        </p:nvSpPr>
        <p:spPr/>
        <p:txBody>
          <a:bodyPr/>
          <a:lstStyle/>
          <a:p>
            <a:fld id="{181335D1-AC0B-4B78-9D61-43C9CAD5AE22}" type="datetime1">
              <a:rPr lang="el-GR" smtClean="0"/>
              <a:t>12/12/2017</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9</a:t>
            </a:fld>
            <a:endParaRPr lang="el-GR"/>
          </a:p>
        </p:txBody>
      </p:sp>
    </p:spTree>
    <p:extLst>
      <p:ext uri="{BB962C8B-B14F-4D97-AF65-F5344CB8AC3E}">
        <p14:creationId xmlns:p14="http://schemas.microsoft.com/office/powerpoint/2010/main" val="3877270768"/>
      </p:ext>
    </p:extLst>
  </p:cSld>
  <p:clrMapOvr>
    <a:masterClrMapping/>
  </p:clrMapOvr>
</p:sld>
</file>

<file path=ppt/theme/theme1.xml><?xml version="1.0" encoding="utf-8"?>
<a:theme xmlns:a="http://schemas.openxmlformats.org/drawingml/2006/main" name="Θρόισμα">
  <a:themeElements>
    <a:clrScheme name="Θρόισμα">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Θρόισμα">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Θρόισμα">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Wisp" id="{7CB32D59-10C0-40DD-B7BD-2E94284A981C}" vid="{24B1A44C-C006-48B2-A4D7-E5549B3D8CD4}"/>
    </a:ext>
  </a:ext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2192</TotalTime>
  <Words>4773</Words>
  <Application>Microsoft Office PowerPoint</Application>
  <PresentationFormat>Προσαρμογή</PresentationFormat>
  <Paragraphs>461</Paragraphs>
  <Slides>49</Slides>
  <Notes>0</Notes>
  <HiddenSlides>0</HiddenSlides>
  <MMClips>0</MMClips>
  <ScaleCrop>false</ScaleCrop>
  <HeadingPairs>
    <vt:vector size="4" baseType="variant">
      <vt:variant>
        <vt:lpstr>Θέμα</vt:lpstr>
      </vt:variant>
      <vt:variant>
        <vt:i4>1</vt:i4>
      </vt:variant>
      <vt:variant>
        <vt:lpstr>Τίτλοι διαφανειών</vt:lpstr>
      </vt:variant>
      <vt:variant>
        <vt:i4>49</vt:i4>
      </vt:variant>
    </vt:vector>
  </HeadingPairs>
  <TitlesOfParts>
    <vt:vector size="50" baseType="lpstr">
      <vt:lpstr>Θρόισμα</vt:lpstr>
      <vt:lpstr>Δυναμικός Προγραμματισμός / μοντελοποίηση Γραμμικού Προγραμματισμού πρωτότυπου προβλήματος VRPPD</vt:lpstr>
      <vt:lpstr>Εισαγωγή (1)</vt:lpstr>
      <vt:lpstr>Εισαγωγή (2)</vt:lpstr>
      <vt:lpstr>Το πρόβλημα της συντομότερης διαδρομής (1)</vt:lpstr>
      <vt:lpstr>Το πρόβλημα της συντομότερης διαδρομής (2)</vt:lpstr>
      <vt:lpstr>Το πρόβλημα της συντομότερης διαδρομής (3)</vt:lpstr>
      <vt:lpstr>Το πρόβλημα της συντομότερης διαδρομής (4)</vt:lpstr>
      <vt:lpstr>Το πρόβλημα της συντομότερης διαδρομής (5)</vt:lpstr>
      <vt:lpstr>Το πρόβλημα της συντομότερης διαδρομής (6)</vt:lpstr>
      <vt:lpstr>Το πρόβλημα της συντομότερης διαδρομής (7)</vt:lpstr>
      <vt:lpstr>Το πρόβλημα της συντομότερης διαδρομής (8)</vt:lpstr>
      <vt:lpstr>Σημειογραφία Δυναμικού Προγραμματισμού (1)</vt:lpstr>
      <vt:lpstr>Σημειογραφία Δυναμικού Προγραμματισμού (2)</vt:lpstr>
      <vt:lpstr>Σημειογραφία Δυναμικού Προγραμματισμού (3)</vt:lpstr>
      <vt:lpstr>Σημειογραφία Δυναμικού Προγραμματισμού (4)</vt:lpstr>
      <vt:lpstr>Σημειογραφία Δυναμικού Προγραμματισμού (5)</vt:lpstr>
      <vt:lpstr>Σημειογραφία Δυναμικού Προγραμματισμού (6)</vt:lpstr>
      <vt:lpstr>Σημειογραφία Δυναμικού Προγραμματισμού (6)</vt:lpstr>
      <vt:lpstr>Το πρόβλημα του σακιδίου (1)</vt:lpstr>
      <vt:lpstr>Το πρόβλημα του σακιδίου (2)</vt:lpstr>
      <vt:lpstr>Το πρόβλημα του σακιδίου (3)</vt:lpstr>
      <vt:lpstr>Το πρόβλημα του σακιδίου (4)</vt:lpstr>
      <vt:lpstr>Το πρόβλημα του σακιδίου (5)</vt:lpstr>
      <vt:lpstr>Το πρόβλημα του σακιδίου (6)</vt:lpstr>
      <vt:lpstr>Το πρόβλημα του σακιδίου (7)</vt:lpstr>
      <vt:lpstr>Θεωρητικό μοντέλο Επίλυσης ενός πρωτότυπου  προβλήματος VRPPD με Γραμμικό Προγραμματισμό.</vt:lpstr>
      <vt:lpstr>VRPPD (2)</vt:lpstr>
      <vt:lpstr>VRPPD (3)- Γλώσσα μοντελοποίησης OPL και CPLEX</vt:lpstr>
      <vt:lpstr>VRPPD (4)</vt:lpstr>
      <vt:lpstr>VRPPD (5)</vt:lpstr>
      <vt:lpstr>VRPPD (6)</vt:lpstr>
      <vt:lpstr>VRPPD (7)</vt:lpstr>
      <vt:lpstr>VRPPD (8)</vt:lpstr>
      <vt:lpstr>VRPPD (9)</vt:lpstr>
      <vt:lpstr>VRPPD (10)</vt:lpstr>
      <vt:lpstr>VRPPD (11)</vt:lpstr>
      <vt:lpstr>VRPPD (12)</vt:lpstr>
      <vt:lpstr>VRPPD (13)</vt:lpstr>
      <vt:lpstr>VRPPD (14)</vt:lpstr>
      <vt:lpstr>VRPPD (15)</vt:lpstr>
      <vt:lpstr>VRPPD (16)</vt:lpstr>
      <vt:lpstr>VRPPD (17)</vt:lpstr>
      <vt:lpstr>VRPPD (18)</vt:lpstr>
      <vt:lpstr>VRPPD (19)</vt:lpstr>
      <vt:lpstr>VRPPD (20)</vt:lpstr>
      <vt:lpstr>VRPPD (21)</vt:lpstr>
      <vt:lpstr>VRPPD (22)</vt:lpstr>
      <vt:lpstr>VRPPD (23)</vt:lpstr>
      <vt:lpstr>VRPPD (24)</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Ακέραιος Προγραμματισμός</dc:title>
  <dc:creator>Γρηγόρης</dc:creator>
  <cp:lastModifiedBy>JohnTass</cp:lastModifiedBy>
  <cp:revision>361</cp:revision>
  <dcterms:created xsi:type="dcterms:W3CDTF">2017-02-24T16:42:22Z</dcterms:created>
  <dcterms:modified xsi:type="dcterms:W3CDTF">2017-12-12T13:46:37Z</dcterms:modified>
</cp:coreProperties>
</file>