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76" r:id="rId6"/>
    <p:sldId id="278" r:id="rId7"/>
    <p:sldId id="271" r:id="rId8"/>
    <p:sldId id="277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413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647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887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2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403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4324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6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882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525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l-G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9459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9018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9A9329C-48A3-44A6-ACEF-D8FEDE12B458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2944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Συγγράματα - Τμήμα Γεωλογίας Σχολή Θετικών Επιστημών, Department of  Geology, University of Patras">
            <a:extLst>
              <a:ext uri="{FF2B5EF4-FFF2-40B4-BE49-F238E27FC236}">
                <a16:creationId xmlns:a16="http://schemas.microsoft.com/office/drawing/2014/main" id="{66CF10A3-B3EC-4F9A-9F78-4F63E9DFE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0" t="20979" r="29775" b="21173"/>
          <a:stretch/>
        </p:blipFill>
        <p:spPr bwMode="auto">
          <a:xfrm>
            <a:off x="9198286" y="768980"/>
            <a:ext cx="2542610" cy="253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Πανεπιστήμιο Πατρών">
            <a:extLst>
              <a:ext uri="{FF2B5EF4-FFF2-40B4-BE49-F238E27FC236}">
                <a16:creationId xmlns:a16="http://schemas.microsoft.com/office/drawing/2014/main" id="{AF567D78-8264-408C-93E4-9EB0E6FFD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4115" y="4014350"/>
            <a:ext cx="4837175" cy="17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53D82779-1547-4A60-91CF-47341A1A6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234" y="847335"/>
            <a:ext cx="6247881" cy="2069739"/>
          </a:xfrm>
        </p:spPr>
        <p:txBody>
          <a:bodyPr anchor="b">
            <a:normAutofit/>
          </a:bodyPr>
          <a:lstStyle/>
          <a:p>
            <a:r>
              <a:rPr lang="el-GR" b="1" dirty="0"/>
              <a:t>ΑΝΑΛΥΣΗ ΙΖΗΜΑΤΟΓΕΝΩΝ ΛΕΚΑΝΩΝ</a:t>
            </a:r>
          </a:p>
        </p:txBody>
      </p:sp>
      <p:sp>
        <p:nvSpPr>
          <p:cNvPr id="6" name="Υπότιτλος 2">
            <a:extLst>
              <a:ext uri="{FF2B5EF4-FFF2-40B4-BE49-F238E27FC236}">
                <a16:creationId xmlns:a16="http://schemas.microsoft.com/office/drawing/2014/main" id="{1F99FF87-72B7-4A51-B77D-FB12FB16A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743957"/>
            <a:ext cx="4167376" cy="1155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kern="1200" dirty="0" err="1">
                <a:latin typeface="+mn-lt"/>
                <a:ea typeface="+mn-ea"/>
                <a:cs typeface="+mn-cs"/>
              </a:rPr>
              <a:t>Διδάκτορ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ας Νικολίνα Μπουρλή</a:t>
            </a:r>
            <a:br>
              <a:rPr lang="en-US" sz="2000" kern="1200" dirty="0">
                <a:latin typeface="+mn-lt"/>
                <a:ea typeface="+mn-ea"/>
                <a:cs typeface="+mn-cs"/>
              </a:rPr>
            </a:br>
            <a:r>
              <a:rPr lang="en-US" sz="2000" kern="1200" dirty="0">
                <a:latin typeface="+mn-lt"/>
                <a:ea typeface="+mn-ea"/>
                <a:cs typeface="+mn-cs"/>
              </a:rPr>
              <a:t>Σχολή Θετικών Επιστημών</a:t>
            </a:r>
            <a:br>
              <a:rPr lang="en-US" sz="2000" kern="1200" dirty="0">
                <a:latin typeface="+mn-lt"/>
                <a:ea typeface="+mn-ea"/>
                <a:cs typeface="+mn-cs"/>
              </a:rPr>
            </a:br>
            <a:r>
              <a:rPr lang="en-US" sz="2000" kern="1200" dirty="0">
                <a:latin typeface="+mn-lt"/>
                <a:ea typeface="+mn-ea"/>
                <a:cs typeface="+mn-cs"/>
              </a:rPr>
              <a:t>Τμήμα Γεωλογίας</a:t>
            </a:r>
          </a:p>
        </p:txBody>
      </p:sp>
      <p:sp>
        <p:nvSpPr>
          <p:cNvPr id="18" name="Υπότιτλος 2">
            <a:extLst>
              <a:ext uri="{FF2B5EF4-FFF2-40B4-BE49-F238E27FC236}">
                <a16:creationId xmlns:a16="http://schemas.microsoft.com/office/drawing/2014/main" id="{561C3ECA-72AE-4912-B5E9-0736F20FD819}"/>
              </a:ext>
            </a:extLst>
          </p:cNvPr>
          <p:cNvSpPr txBox="1">
            <a:spLocks/>
          </p:cNvSpPr>
          <p:nvPr/>
        </p:nvSpPr>
        <p:spPr>
          <a:xfrm>
            <a:off x="3219769" y="6553247"/>
            <a:ext cx="2457248" cy="2436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000" dirty="0"/>
              <a:t>ΠΑΤΡΑ, 2022-2023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4136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κείμενο, διαφορετικός&#10;&#10;Περιγραφή που δημιουργήθηκε αυτόματα">
            <a:extLst>
              <a:ext uri="{FF2B5EF4-FFF2-40B4-BE49-F238E27FC236}">
                <a16:creationId xmlns:a16="http://schemas.microsoft.com/office/drawing/2014/main" id="{193BC4C0-ED90-4727-AD95-D0AF07F16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250232" y="264613"/>
            <a:ext cx="11410924" cy="63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97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κείμενο, διαφορετικός&#10;&#10;Περιγραφή που δημιουργήθηκε αυτόματα">
            <a:extLst>
              <a:ext uri="{FF2B5EF4-FFF2-40B4-BE49-F238E27FC236}">
                <a16:creationId xmlns:a16="http://schemas.microsoft.com/office/drawing/2014/main" id="{179F0959-F2EE-4453-A37F-73F8BCFD4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8"/>
          <a:stretch/>
        </p:blipFill>
        <p:spPr>
          <a:xfrm>
            <a:off x="210199" y="177982"/>
            <a:ext cx="11719290" cy="617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67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257C0764-E5DD-4C93-8545-D8588864A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"/>
          <a:stretch/>
        </p:blipFill>
        <p:spPr>
          <a:xfrm>
            <a:off x="539496" y="834076"/>
            <a:ext cx="11417808" cy="575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9623F3-7256-4C1A-B623-CA5F3E0B847B}"/>
              </a:ext>
            </a:extLst>
          </p:cNvPr>
          <p:cNvSpPr txBox="1"/>
          <p:nvPr/>
        </p:nvSpPr>
        <p:spPr>
          <a:xfrm>
            <a:off x="2405987" y="64635"/>
            <a:ext cx="66720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ΑΣΒΕΣΤΟΤΟΥΡΒΙΔΙΤΕΣ</a:t>
            </a:r>
          </a:p>
        </p:txBody>
      </p:sp>
    </p:spTree>
    <p:extLst>
      <p:ext uri="{BB962C8B-B14F-4D97-AF65-F5344CB8AC3E}">
        <p14:creationId xmlns:p14="http://schemas.microsoft.com/office/powerpoint/2010/main" val="2366826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διαφορετικός, δημιουργία, διάφορα, στοιχεία&#10;&#10;Περιγραφή που δημιουργήθηκε αυτόματα">
            <a:extLst>
              <a:ext uri="{FF2B5EF4-FFF2-40B4-BE49-F238E27FC236}">
                <a16:creationId xmlns:a16="http://schemas.microsoft.com/office/drawing/2014/main" id="{4DE59718-73CF-4512-886B-8A248937D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5"/>
          <a:stretch/>
        </p:blipFill>
        <p:spPr>
          <a:xfrm>
            <a:off x="534081" y="1424127"/>
            <a:ext cx="11123837" cy="4811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82A8D4-A81F-43E6-9A88-EF0610709AE1}"/>
              </a:ext>
            </a:extLst>
          </p:cNvPr>
          <p:cNvSpPr txBox="1"/>
          <p:nvPr/>
        </p:nvSpPr>
        <p:spPr>
          <a:xfrm>
            <a:off x="2172523" y="140572"/>
            <a:ext cx="6646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ΠΥΡΙΤΙΚΟΙ ΚΟΝΔΥΛΟΙ</a:t>
            </a:r>
          </a:p>
        </p:txBody>
      </p:sp>
    </p:spTree>
    <p:extLst>
      <p:ext uri="{BB962C8B-B14F-4D97-AF65-F5344CB8AC3E}">
        <p14:creationId xmlns:p14="http://schemas.microsoft.com/office/powerpoint/2010/main" val="1873205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κείμενο, διαφορετικός&#10;&#10;Περιγραφή που δημιουργήθηκε αυτόματα">
            <a:extLst>
              <a:ext uri="{FF2B5EF4-FFF2-40B4-BE49-F238E27FC236}">
                <a16:creationId xmlns:a16="http://schemas.microsoft.com/office/drawing/2014/main" id="{AEBCE85C-A7D1-4F38-8034-DFF1D2452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9"/>
          <a:stretch/>
        </p:blipFill>
        <p:spPr>
          <a:xfrm>
            <a:off x="1071640" y="1056128"/>
            <a:ext cx="9657968" cy="5558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8AD51F-8D1F-46AB-B770-FC51E243C055}"/>
              </a:ext>
            </a:extLst>
          </p:cNvPr>
          <p:cNvSpPr txBox="1"/>
          <p:nvPr/>
        </p:nvSpPr>
        <p:spPr>
          <a:xfrm>
            <a:off x="2172523" y="140572"/>
            <a:ext cx="6646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ΠΥΡΙΤΙΚΟΙ ΚΟΝΔΥΛΟΙ</a:t>
            </a:r>
          </a:p>
        </p:txBody>
      </p:sp>
    </p:spTree>
    <p:extLst>
      <p:ext uri="{BB962C8B-B14F-4D97-AF65-F5344CB8AC3E}">
        <p14:creationId xmlns:p14="http://schemas.microsoft.com/office/powerpoint/2010/main" val="1251558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6DD89F2D-A639-4A4A-8232-98ADBB9B8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3" y="1293778"/>
            <a:ext cx="10807436" cy="4719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D4D31A-9B1D-4B81-B51A-609E8E8F4FDD}"/>
              </a:ext>
            </a:extLst>
          </p:cNvPr>
          <p:cNvSpPr txBox="1"/>
          <p:nvPr/>
        </p:nvSpPr>
        <p:spPr>
          <a:xfrm>
            <a:off x="3117494" y="198939"/>
            <a:ext cx="56701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ΔΡΑΣΗ ΡΗΓΜΑΤΩΝ</a:t>
            </a:r>
          </a:p>
        </p:txBody>
      </p:sp>
    </p:spTree>
    <p:extLst>
      <p:ext uri="{BB962C8B-B14F-4D97-AF65-F5344CB8AC3E}">
        <p14:creationId xmlns:p14="http://schemas.microsoft.com/office/powerpoint/2010/main" val="541376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>
            <a:extLst>
              <a:ext uri="{FF2B5EF4-FFF2-40B4-BE49-F238E27FC236}">
                <a16:creationId xmlns:a16="http://schemas.microsoft.com/office/drawing/2014/main" id="{53258F32-4556-4127-BD3A-3AC5EF676E86}"/>
              </a:ext>
            </a:extLst>
          </p:cNvPr>
          <p:cNvSpPr txBox="1">
            <a:spLocks/>
          </p:cNvSpPr>
          <p:nvPr/>
        </p:nvSpPr>
        <p:spPr>
          <a:xfrm>
            <a:off x="1674755" y="208078"/>
            <a:ext cx="8064896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400" b="1" baseline="30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ΟΛΙΣΘΗΣΕΙς</a:t>
            </a:r>
            <a:endParaRPr lang="el-GR" sz="4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Εικόνα 5" descr="Εικόνα που περιέχει κείμενο, υπαίθρ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FD946FA4-6FB2-4C01-8697-E0D894D89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84" y="591015"/>
            <a:ext cx="8281837" cy="61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06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12503702-69A5-4715-B1D4-911A48976B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4" y="676211"/>
            <a:ext cx="4756621" cy="5702119"/>
          </a:xfrm>
          <a:prstGeom prst="rect">
            <a:avLst/>
          </a:prstGeom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56C4C4AF-EF0E-4383-A48F-8A384AFC7454}"/>
              </a:ext>
            </a:extLst>
          </p:cNvPr>
          <p:cNvSpPr txBox="1">
            <a:spLocks/>
          </p:cNvSpPr>
          <p:nvPr/>
        </p:nvSpPr>
        <p:spPr>
          <a:xfrm>
            <a:off x="1674755" y="208078"/>
            <a:ext cx="8064896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400" b="1" baseline="30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ΟΛΙΣΘΗΣΕΙς</a:t>
            </a:r>
            <a:endParaRPr lang="el-GR" sz="4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Εικόνα 8" descr="Εικόνα που περιέχει κείμενο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5A3250C7-3C92-48A1-9CF0-F23D8C8F34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03" y="736511"/>
            <a:ext cx="6321300" cy="558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3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21B206C0-67ED-4454-9B89-DF23CD2CB7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3546" r="5434" b="4964"/>
          <a:stretch/>
        </p:blipFill>
        <p:spPr>
          <a:xfrm>
            <a:off x="491112" y="735106"/>
            <a:ext cx="4062569" cy="5436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C63DF9-A5E8-45E2-8687-A18606743B4A}"/>
              </a:ext>
            </a:extLst>
          </p:cNvPr>
          <p:cNvSpPr txBox="1"/>
          <p:nvPr/>
        </p:nvSpPr>
        <p:spPr>
          <a:xfrm>
            <a:off x="71718" y="6142928"/>
            <a:ext cx="480508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Εικόνα 1: </a:t>
            </a:r>
            <a:r>
              <a:rPr lang="el-GR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Γεωλογικός χάρτης </a:t>
            </a:r>
            <a:r>
              <a:rPr lang="el-GR" sz="1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των</a:t>
            </a:r>
            <a:r>
              <a:rPr lang="el-GR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Εξωτερικών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</a:t>
            </a:r>
            <a:r>
              <a:rPr lang="el-GR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λληνίδων της ΒΔ Ελλάδας που απεικονίζει τις κύριες </a:t>
            </a:r>
            <a:r>
              <a:rPr lang="el-GR" sz="12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τεκτονοστρωματογραφικές</a:t>
            </a:r>
            <a:r>
              <a:rPr lang="el-GR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ζώνες: Ζώνες Πίνδου, </a:t>
            </a:r>
            <a:r>
              <a:rPr lang="el-GR" sz="12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Γαβρόβου</a:t>
            </a:r>
            <a:r>
              <a:rPr lang="el-GR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Ιονίου και </a:t>
            </a:r>
            <a:r>
              <a:rPr lang="el-GR" sz="12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Προαπούλιας</a:t>
            </a:r>
            <a:r>
              <a:rPr lang="el-GR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l-GR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B266B-D5F3-4FE9-818F-8CC62882FD53}"/>
              </a:ext>
            </a:extLst>
          </p:cNvPr>
          <p:cNvSpPr txBox="1"/>
          <p:nvPr/>
        </p:nvSpPr>
        <p:spPr>
          <a:xfrm>
            <a:off x="3602994" y="-44823"/>
            <a:ext cx="47035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ΙΖΗΜΑΤΟΛΟΓΙΑ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A9397BA-204F-44C7-9313-DBDDC9EEC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405935"/>
            <a:ext cx="645401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Μεσοζωική-</a:t>
            </a:r>
            <a:r>
              <a:rPr kumimoji="0" lang="el-GR" altLang="el-G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Παλαιογενής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λεκάνη της Ιονίου αποτελεί μέρος των εξωτερικών Ελληνίδων του </a:t>
            </a:r>
            <a:r>
              <a:rPr kumimoji="0" lang="el-GR" altLang="el-G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ορογενούς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που </a:t>
            </a:r>
            <a:r>
              <a:rPr kumimoji="0" lang="el-GR" altLang="el-G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οριοθετείται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δυτικά από την Ιόνιο </a:t>
            </a:r>
            <a:r>
              <a:rPr kumimoji="0" lang="el-GR" altLang="el-G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επώθηση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και ανατολικά από την </a:t>
            </a:r>
            <a:r>
              <a:rPr kumimoji="0" lang="el-GR" altLang="el-G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επώθηση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της </a:t>
            </a:r>
            <a:r>
              <a:rPr kumimoji="0" lang="el-GR" altLang="el-G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Γαβρόβου</a:t>
            </a:r>
            <a:r>
              <a:rPr lang="el-GR" alt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Προ-</a:t>
            </a:r>
            <a:r>
              <a:rPr kumimoji="0" lang="el-GR" altLang="el-G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Απούλια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ή Παξοί ζώνη στα δυτικά της λεκάνης της Ιονίου θεωρείται ως το ανατολικό περιθώριο της πλατφόρμας της Απουλίας/Προ-</a:t>
            </a:r>
            <a:r>
              <a:rPr kumimoji="0" lang="el-GR" altLang="el-G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Απούλιας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στην Αλβανία, την Κροατία και την Ιταλία, όπου εμφανίζονται παρόμοια πετρώματα.</a:t>
            </a:r>
            <a:r>
              <a:rPr kumimoji="0" lang="el-GR" altLang="el-G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l-GR" altLang="el-GR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059899-BF5A-4ABF-84E1-261514A2C41E}"/>
              </a:ext>
            </a:extLst>
          </p:cNvPr>
          <p:cNvSpPr txBox="1"/>
          <p:nvPr/>
        </p:nvSpPr>
        <p:spPr>
          <a:xfrm>
            <a:off x="2440118" y="15639"/>
            <a:ext cx="47035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ΙΖΗΜΑΤΟΛΟΓΙΑ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9657247-7B8C-4D83-8846-FDBDCC436E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5" t="993" r="31236" b="4256"/>
          <a:stretch/>
        </p:blipFill>
        <p:spPr>
          <a:xfrm>
            <a:off x="8925708" y="636494"/>
            <a:ext cx="2775180" cy="543642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125AC5-3448-46CA-BD15-112DC4D90230}"/>
              </a:ext>
            </a:extLst>
          </p:cNvPr>
          <p:cNvSpPr txBox="1"/>
          <p:nvPr/>
        </p:nvSpPr>
        <p:spPr>
          <a:xfrm>
            <a:off x="8845232" y="6169136"/>
            <a:ext cx="2855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Εικόνα 2: </a:t>
            </a:r>
            <a:r>
              <a:rPr lang="el-GR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Λεπτομερής </a:t>
            </a:r>
            <a:r>
              <a:rPr lang="el-GR" sz="12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λιθοστρωματογραφική</a:t>
            </a:r>
            <a:r>
              <a:rPr lang="el-GR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στήλη της Ιόνι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ας Λεκάνης.</a:t>
            </a:r>
            <a:endParaRPr lang="el-GR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0D982-74B9-4289-B093-69C47D451E0B}"/>
              </a:ext>
            </a:extLst>
          </p:cNvPr>
          <p:cNvSpPr txBox="1"/>
          <p:nvPr/>
        </p:nvSpPr>
        <p:spPr>
          <a:xfrm>
            <a:off x="256815" y="1628506"/>
            <a:ext cx="8527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</a:t>
            </a:r>
            <a:r>
              <a:rPr lang="el-GR" sz="1800" b="1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προρηξιγενής</a:t>
            </a:r>
            <a:r>
              <a:rPr lang="el-GR" sz="18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1800" b="1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διαδκασία</a:t>
            </a:r>
            <a:r>
              <a:rPr lang="el-GR" sz="18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8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pre-rift)</a:t>
            </a:r>
            <a:r>
              <a:rPr lang="el-GR" sz="18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αποτελείται από 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εβαπορίτες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στη βάση με πάχος &gt;2χλμ. (Κατ. Έως Μέσο Τριαδικό). Η ακολουθία συνεχίζεται με  τους ασβεστόλιθους του  Ανώτερου Τριαδικού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τους 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Φουσταπήδημα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(πάχους 50-150 μ.), και οι Κατώτερου 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Ιουρασικού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«Ασβεστ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όλιθοι του Παντοκράτορα».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CC49D-F865-4E04-8405-BF8B75244034}"/>
              </a:ext>
            </a:extLst>
          </p:cNvPr>
          <p:cNvSpPr txBox="1"/>
          <p:nvPr/>
        </p:nvSpPr>
        <p:spPr>
          <a:xfrm>
            <a:off x="256815" y="3826531"/>
            <a:ext cx="85273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l-GR" sz="18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συν-ρηξιγενής ακολουθία (</a:t>
            </a:r>
            <a:r>
              <a:rPr lang="en-US" sz="18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syn-rift)</a:t>
            </a:r>
            <a:r>
              <a:rPr lang="el-GR" sz="18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αποτέθηκε κατά τη διαστολή και τη βύθιση της λεκάνης 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δημιουργόντας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μικρότερες 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υπολεκάνες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ποτελείται από το Κατώτερο 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Ιουρασικό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πελαγικούς ασβεστόλιθους «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Σινιάς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και 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ημιπελαγικούς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ασβεστόλιθους «Λούρος» (πάχους 20-50 μ.).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ποθέσεις «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Ammonitico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Rosso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«Ασβεστόλιθοι με 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</a:t>
            </a:r>
            <a:r>
              <a:rPr lang="en-US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aments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και «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Ποσειδωνίες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πάχους 20-200 μ.</a:t>
            </a:r>
          </a:p>
          <a:p>
            <a:pPr algn="l"/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Οι διακυμάνσεις πάχους σε όλη τη λεκάνη οφείλονται στη 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halfgraben</a:t>
            </a:r>
            <a:endParaRPr lang="el-GR" sz="1800" b="0" i="0" u="none" strike="noStrike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γεωμετρία και έτσι παρουσιάζουν διαφορετικά βάθη λεκάνης.</a:t>
            </a:r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57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CFF827-76B2-4DB7-B559-1AB271DD4984}"/>
              </a:ext>
            </a:extLst>
          </p:cNvPr>
          <p:cNvSpPr txBox="1"/>
          <p:nvPr/>
        </p:nvSpPr>
        <p:spPr>
          <a:xfrm>
            <a:off x="1911776" y="104719"/>
            <a:ext cx="47035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ΙΖΗΜΑΤΟΛΟΓΙΑ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C6DD8-64D2-4D1E-BEE2-3A11A733C913}"/>
              </a:ext>
            </a:extLst>
          </p:cNvPr>
          <p:cNvSpPr txBox="1"/>
          <p:nvPr/>
        </p:nvSpPr>
        <p:spPr>
          <a:xfrm>
            <a:off x="150454" y="1997839"/>
            <a:ext cx="75143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8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</a:t>
            </a:r>
            <a:r>
              <a:rPr lang="el-GR" sz="1800" b="1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μετα</a:t>
            </a:r>
            <a:r>
              <a:rPr lang="el-GR" sz="18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-ρηξιγενής ακολουθία (</a:t>
            </a:r>
            <a:r>
              <a:rPr lang="en-US" sz="18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post-rift)</a:t>
            </a:r>
            <a:r>
              <a:rPr lang="el-GR" sz="18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αποτέθηκε</a:t>
            </a:r>
            <a:r>
              <a:rPr lang="en-US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από αποθέσεις του Κρητιδικού έως το </a:t>
            </a:r>
            <a:r>
              <a:rPr lang="el-GR" sz="18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Ηώκαινο</a:t>
            </a:r>
            <a:r>
              <a:rPr lang="el-GR" sz="18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και χωρίζεται σε : 1) το κατώτερο τμήμα αποτελείται από αποθέσεις Κατ. Κρητιδικού «Ασβεστόλιθους της Βίγλας» και «Σχιστόλιθοι της Βίγλας». Έχουν βρεθεί μέσα στους σχηματισμούς πυριτικοί κόνδυλοι και πυριτικά στρώματ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α. 2) σχηματισμοί του Αν. Κρητιδικού «Ασβεστόλιθοι του </a:t>
            </a:r>
            <a:r>
              <a:rPr lang="el-G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Σενωνίου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όπου και σε αυτούς βρέθηκαν πυριτικοί κόνδυλοι και πυριτικά στρώματα με κάποιες διαφοροποιήσεις όμως μέσα σε όλο το Κρητιδικό. 3) Οι ασβεστόλιθοι του </a:t>
            </a:r>
            <a:r>
              <a:rPr lang="el-G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Παλαιοκαίνου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που είναι παρόμοιοι με του Ανωτ. Κρητιδικού. 4) Οι ασβεστόλιθοι του Κατ. </a:t>
            </a:r>
            <a:r>
              <a:rPr lang="el-G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Ηωκαίνου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που μοιάζουν με τους «Ασβεστόλιθους της Βίγλας» χωρίς όμως την παρουσία των πυριτικών κονδύλων.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1D9B5F4-2BBD-41B3-8996-40530A27B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5" t="993" r="31236" b="4256"/>
          <a:stretch/>
        </p:blipFill>
        <p:spPr>
          <a:xfrm>
            <a:off x="8432649" y="874160"/>
            <a:ext cx="2775180" cy="543642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552F0C-CB88-4595-B965-B03F0FEB5FE1}"/>
              </a:ext>
            </a:extLst>
          </p:cNvPr>
          <p:cNvSpPr txBox="1"/>
          <p:nvPr/>
        </p:nvSpPr>
        <p:spPr>
          <a:xfrm>
            <a:off x="5492433" y="5775256"/>
            <a:ext cx="2855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Εικόνα 2: </a:t>
            </a:r>
            <a:r>
              <a:rPr lang="el-GR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Λεπτομερής </a:t>
            </a:r>
            <a:r>
              <a:rPr lang="el-GR" sz="1200" b="0" i="0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λιθοστρωματογραφική</a:t>
            </a:r>
            <a:r>
              <a:rPr lang="el-GR" sz="1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στήλη της Ιόνι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ας Λεκάνης.</a:t>
            </a:r>
            <a:endParaRPr lang="el-GR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60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58273-1BBB-4A0D-8AC9-93BF7CAD688A}"/>
              </a:ext>
            </a:extLst>
          </p:cNvPr>
          <p:cNvSpPr txBox="1"/>
          <p:nvPr/>
        </p:nvSpPr>
        <p:spPr>
          <a:xfrm>
            <a:off x="1693512" y="64858"/>
            <a:ext cx="9292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ΠΑΛΑΙΟΝΤΟΛΟΓΙΚΑ ΔΕΔΟΜΕΝΑ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A4167-5069-47C2-BA97-4CA4BEAC86EB}"/>
              </a:ext>
            </a:extLst>
          </p:cNvPr>
          <p:cNvSpPr txBox="1"/>
          <p:nvPr/>
        </p:nvSpPr>
        <p:spPr>
          <a:xfrm>
            <a:off x="369757" y="1050822"/>
            <a:ext cx="511441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l-GR" dirty="0" err="1"/>
              <a:t>Ιουρασικό</a:t>
            </a:r>
            <a:r>
              <a:rPr lang="el-GR" dirty="0"/>
              <a:t>- Ανοιχτή θάλασσα (</a:t>
            </a:r>
            <a:r>
              <a:rPr lang="en-US" dirty="0"/>
              <a:t>open marine FZ7-8)  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02EA1-02C2-4148-9029-89066900B49F}"/>
              </a:ext>
            </a:extLst>
          </p:cNvPr>
          <p:cNvSpPr txBox="1"/>
          <p:nvPr/>
        </p:nvSpPr>
        <p:spPr>
          <a:xfrm>
            <a:off x="6158754" y="938344"/>
            <a:ext cx="6096000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l"/>
            <a:r>
              <a:rPr lang="en-US" b="0" i="1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Thaumatoporella sp., </a:t>
            </a:r>
            <a:r>
              <a:rPr lang="en-US" b="0" i="1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Siphovalvulina</a:t>
            </a:r>
            <a:r>
              <a:rPr lang="en-US" b="0" i="1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sp., </a:t>
            </a:r>
            <a:r>
              <a:rPr lang="en-US" b="0" i="1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Triloculina</a:t>
            </a:r>
            <a:endParaRPr lang="en-US" b="0" i="1" u="none" strike="noStrike" baseline="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b="0" i="1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sp.,</a:t>
            </a:r>
            <a:r>
              <a:rPr lang="en-US" b="0" i="0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i="0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Miliolidae</a:t>
            </a:r>
            <a:endParaRPr lang="el-GR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833A2-14A5-4533-917C-E32C5A1C3F1F}"/>
              </a:ext>
            </a:extLst>
          </p:cNvPr>
          <p:cNvSpPr txBox="1"/>
          <p:nvPr/>
        </p:nvSpPr>
        <p:spPr>
          <a:xfrm>
            <a:off x="369757" y="1950268"/>
            <a:ext cx="5016438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Κατ. Κρητιδικό- Βαθιά θάλασσα (</a:t>
            </a:r>
            <a:r>
              <a:rPr lang="en-US" dirty="0"/>
              <a:t>deep-sea FZ1,2)  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E0CAF-9C89-46F8-AF69-BE655DE3E66D}"/>
              </a:ext>
            </a:extLst>
          </p:cNvPr>
          <p:cNvSpPr txBox="1"/>
          <p:nvPr/>
        </p:nvSpPr>
        <p:spPr>
          <a:xfrm>
            <a:off x="136028" y="2937682"/>
            <a:ext cx="620394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Ανωτ. Κρητιδικό- Κατωφέρεια /βαθιά θάλασσα (</a:t>
            </a:r>
            <a:r>
              <a:rPr lang="en-US" dirty="0"/>
              <a:t>Slope/deep sea (FZ4-FZ1)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414B73-62BC-4D92-B974-7564B565C0C9}"/>
              </a:ext>
            </a:extLst>
          </p:cNvPr>
          <p:cNvSpPr txBox="1"/>
          <p:nvPr/>
        </p:nvSpPr>
        <p:spPr>
          <a:xfrm>
            <a:off x="453274" y="3925953"/>
            <a:ext cx="464838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dirty="0" err="1"/>
              <a:t>Παλαιόκαινο</a:t>
            </a:r>
            <a:r>
              <a:rPr lang="el-GR" dirty="0"/>
              <a:t>- Βαθιά θάλασσα (</a:t>
            </a:r>
            <a:r>
              <a:rPr lang="en-US" dirty="0"/>
              <a:t>deep-sea FZ1)  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22E8C7-A872-4D09-9E2D-6A88D899E41F}"/>
              </a:ext>
            </a:extLst>
          </p:cNvPr>
          <p:cNvSpPr txBox="1"/>
          <p:nvPr/>
        </p:nvSpPr>
        <p:spPr>
          <a:xfrm>
            <a:off x="307016" y="4916875"/>
            <a:ext cx="479464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Κατ. </a:t>
            </a:r>
            <a:r>
              <a:rPr lang="el-GR" dirty="0" err="1"/>
              <a:t>Ηώκαινο</a:t>
            </a:r>
            <a:r>
              <a:rPr lang="el-GR" dirty="0"/>
              <a:t>- Βαθιά θάλασσα (</a:t>
            </a:r>
            <a:r>
              <a:rPr lang="en-US" dirty="0"/>
              <a:t>deep-sea FZ1) 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FB1ED0-12EE-4C20-8B35-C042CE743CE3}"/>
              </a:ext>
            </a:extLst>
          </p:cNvPr>
          <p:cNvSpPr txBox="1"/>
          <p:nvPr/>
        </p:nvSpPr>
        <p:spPr>
          <a:xfrm>
            <a:off x="5836023" y="1771250"/>
            <a:ext cx="6096000" cy="92333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orbel" panose="020B0503020204020204" pitchFamily="34" charset="0"/>
              </a:rPr>
              <a:t>Radiolaria,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Blowiella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gottisi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,</a:t>
            </a:r>
            <a:r>
              <a:rPr lang="el-GR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Biglobigerinella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barri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,</a:t>
            </a:r>
            <a:r>
              <a:rPr lang="el-GR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Shackoina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cepedai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,</a:t>
            </a:r>
            <a:r>
              <a:rPr lang="el-GR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Blefuscuiana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aptiana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,</a:t>
            </a:r>
            <a:r>
              <a:rPr lang="el-GR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Blefuscuiana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kuznetsovae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,</a:t>
            </a:r>
          </a:p>
          <a:p>
            <a:pPr algn="l"/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Planomalina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cheniourensis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,</a:t>
            </a:r>
            <a:r>
              <a:rPr lang="el-GR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Globigerinelloides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 sp.</a:t>
            </a:r>
            <a:endParaRPr lang="el-GR" i="1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35317E-EAC1-4BEF-9B15-A480C2485379}"/>
              </a:ext>
            </a:extLst>
          </p:cNvPr>
          <p:cNvSpPr txBox="1"/>
          <p:nvPr/>
        </p:nvSpPr>
        <p:spPr>
          <a:xfrm>
            <a:off x="266427" y="5731361"/>
            <a:ext cx="629573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Μέσο. </a:t>
            </a:r>
            <a:r>
              <a:rPr lang="el-GR" dirty="0" err="1"/>
              <a:t>Ηώκαινο-Πόδα</a:t>
            </a:r>
            <a:r>
              <a:rPr lang="el-GR" dirty="0"/>
              <a:t> κατωφέρεια-βαθιά θάλασσα (</a:t>
            </a:r>
            <a:r>
              <a:rPr lang="en-US" dirty="0"/>
              <a:t>FZ3-FZ1) 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2A3EA2-7BDC-408C-812F-5AB1DCE62D96}"/>
              </a:ext>
            </a:extLst>
          </p:cNvPr>
          <p:cNvSpPr txBox="1"/>
          <p:nvPr/>
        </p:nvSpPr>
        <p:spPr>
          <a:xfrm>
            <a:off x="6641290" y="2881155"/>
            <a:ext cx="5414682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Radiolaria, </a:t>
            </a:r>
            <a:r>
              <a:rPr lang="en-US" sz="1800" b="0" i="1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Rugoglobigerina</a:t>
            </a:r>
            <a:r>
              <a:rPr lang="en-US" i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i="1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sp., </a:t>
            </a:r>
            <a:r>
              <a:rPr lang="en-US" sz="1800" b="0" i="1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Globotruncana</a:t>
            </a:r>
            <a:r>
              <a:rPr lang="en-US" sz="1800" b="0" i="1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cf. arca,</a:t>
            </a:r>
          </a:p>
          <a:p>
            <a:pPr algn="l"/>
            <a:r>
              <a:rPr lang="en-US" sz="1800" b="0" i="1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Globotruncana</a:t>
            </a:r>
            <a:r>
              <a:rPr lang="en-US" sz="1800" b="0" i="1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neotricarinata</a:t>
            </a:r>
            <a:r>
              <a:rPr lang="en-US" sz="1800" b="0" i="1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0" i="1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Globotruncana</a:t>
            </a:r>
            <a:r>
              <a:rPr lang="en-US" sz="1800" b="0" i="1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orientalis</a:t>
            </a:r>
            <a:r>
              <a:rPr lang="en-US" sz="1800" b="0" i="1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algn="l"/>
            <a:r>
              <a:rPr lang="en-US" sz="1800" b="0" i="1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Globotruncanita</a:t>
            </a:r>
            <a:r>
              <a:rPr lang="en-US" sz="1800" b="0" i="1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cf</a:t>
            </a:r>
            <a:r>
              <a:rPr lang="en-US" sz="1800" b="0" i="1" u="none" strike="noStrike" baseline="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conica</a:t>
            </a:r>
            <a:endParaRPr lang="el-GR" i="1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9F6925-702A-41BA-A67A-D485584A25B0}"/>
              </a:ext>
            </a:extLst>
          </p:cNvPr>
          <p:cNvSpPr txBox="1"/>
          <p:nvPr/>
        </p:nvSpPr>
        <p:spPr>
          <a:xfrm>
            <a:off x="6157894" y="3958664"/>
            <a:ext cx="5452257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Corbel" panose="020B0503020204020204" pitchFamily="34" charset="0"/>
              </a:rPr>
              <a:t>Morozovella</a:t>
            </a:r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angulata</a:t>
            </a:r>
            <a:r>
              <a:rPr lang="en-US" i="1" dirty="0">
                <a:latin typeface="Corbel" panose="020B0503020204020204" pitchFamily="34" charset="0"/>
              </a:rPr>
              <a:t>, </a:t>
            </a:r>
            <a:r>
              <a:rPr lang="en-US" i="1" dirty="0" err="1">
                <a:latin typeface="Corbel" panose="020B0503020204020204" pitchFamily="34" charset="0"/>
              </a:rPr>
              <a:t>Morozovella</a:t>
            </a:r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aequa</a:t>
            </a:r>
            <a:r>
              <a:rPr lang="en-US" i="1" dirty="0">
                <a:latin typeface="Corbel" panose="020B0503020204020204" pitchFamily="34" charset="0"/>
              </a:rPr>
              <a:t>, </a:t>
            </a:r>
            <a:r>
              <a:rPr lang="en-US" i="1" dirty="0" err="1">
                <a:latin typeface="Corbel" panose="020B0503020204020204" pitchFamily="34" charset="0"/>
              </a:rPr>
              <a:t>Morozovella</a:t>
            </a:r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conicotruncana</a:t>
            </a:r>
            <a:r>
              <a:rPr lang="en-US" i="1" dirty="0">
                <a:latin typeface="Corbel" panose="020B0503020204020204" pitchFamily="34" charset="0"/>
              </a:rPr>
              <a:t>, </a:t>
            </a:r>
            <a:r>
              <a:rPr lang="en-US" i="1" dirty="0" err="1">
                <a:latin typeface="Corbel" panose="020B0503020204020204" pitchFamily="34" charset="0"/>
              </a:rPr>
              <a:t>Planorotalites</a:t>
            </a:r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chapmani</a:t>
            </a:r>
            <a:r>
              <a:rPr lang="en-US" i="1" dirty="0">
                <a:latin typeface="Corbel" panose="020B0503020204020204" pitchFamily="34" charset="0"/>
              </a:rPr>
              <a:t>, </a:t>
            </a:r>
            <a:r>
              <a:rPr lang="en-US" i="1" dirty="0" err="1">
                <a:latin typeface="Corbel" panose="020B0503020204020204" pitchFamily="34" charset="0"/>
              </a:rPr>
              <a:t>Subbotina</a:t>
            </a:r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inaequispira</a:t>
            </a:r>
            <a:endParaRPr lang="el-GR" i="1" dirty="0">
              <a:latin typeface="Corbel" panose="020B05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2D17F-14F7-498C-B268-0EBA3C3DE5B0}"/>
              </a:ext>
            </a:extLst>
          </p:cNvPr>
          <p:cNvSpPr txBox="1"/>
          <p:nvPr/>
        </p:nvSpPr>
        <p:spPr>
          <a:xfrm>
            <a:off x="5746375" y="4998847"/>
            <a:ext cx="602428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Corbel" panose="020B0503020204020204" pitchFamily="34" charset="0"/>
              </a:rPr>
              <a:t>Morozovella</a:t>
            </a:r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formosa</a:t>
            </a:r>
            <a:r>
              <a:rPr lang="en-US" i="1" dirty="0">
                <a:latin typeface="Corbel" panose="020B0503020204020204" pitchFamily="34" charset="0"/>
              </a:rPr>
              <a:t>, </a:t>
            </a:r>
            <a:r>
              <a:rPr lang="en-US" i="1" dirty="0" err="1">
                <a:latin typeface="Corbel" panose="020B0503020204020204" pitchFamily="34" charset="0"/>
              </a:rPr>
              <a:t>Igorina</a:t>
            </a:r>
            <a:r>
              <a:rPr lang="el-GR" i="1" dirty="0">
                <a:latin typeface="Corbel" panose="020B0503020204020204" pitchFamily="34" charset="0"/>
              </a:rPr>
              <a:t> </a:t>
            </a:r>
            <a:r>
              <a:rPr lang="en-US" i="1" dirty="0">
                <a:latin typeface="Corbel" panose="020B0503020204020204" pitchFamily="34" charset="0"/>
              </a:rPr>
              <a:t>sp., </a:t>
            </a:r>
            <a:r>
              <a:rPr lang="en-US" i="1" dirty="0" err="1">
                <a:latin typeface="Corbel" panose="020B0503020204020204" pitchFamily="34" charset="0"/>
              </a:rPr>
              <a:t>Globalomalina</a:t>
            </a:r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planoconica</a:t>
            </a:r>
            <a:r>
              <a:rPr lang="en-US" i="1" dirty="0">
                <a:latin typeface="Corbel" panose="020B0503020204020204" pitchFamily="34" charset="0"/>
              </a:rPr>
              <a:t>,</a:t>
            </a:r>
          </a:p>
          <a:p>
            <a:r>
              <a:rPr lang="en-US" i="1" dirty="0" err="1">
                <a:latin typeface="Corbel" panose="020B0503020204020204" pitchFamily="34" charset="0"/>
              </a:rPr>
              <a:t>Acarinina</a:t>
            </a:r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bulbrooki</a:t>
            </a:r>
            <a:endParaRPr lang="el-GR" i="1" dirty="0">
              <a:latin typeface="Corbel" panose="020B05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2D924-C152-40AF-995F-F023ECC42F79}"/>
              </a:ext>
            </a:extLst>
          </p:cNvPr>
          <p:cNvSpPr txBox="1"/>
          <p:nvPr/>
        </p:nvSpPr>
        <p:spPr>
          <a:xfrm>
            <a:off x="6795250" y="5721947"/>
            <a:ext cx="539675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Globigerinotheka sp., </a:t>
            </a:r>
            <a:r>
              <a:rPr lang="en-US" i="1" dirty="0" err="1"/>
              <a:t>Turborotalia</a:t>
            </a:r>
            <a:r>
              <a:rPr lang="en-US" i="1" dirty="0"/>
              <a:t> centralis, </a:t>
            </a:r>
            <a:r>
              <a:rPr lang="en-US" i="1" dirty="0" err="1"/>
              <a:t>Acarinina</a:t>
            </a:r>
            <a:r>
              <a:rPr lang="en-US" i="1" dirty="0"/>
              <a:t> </a:t>
            </a:r>
            <a:r>
              <a:rPr lang="en-US" i="1" dirty="0" err="1"/>
              <a:t>coalingensis</a:t>
            </a:r>
            <a:r>
              <a:rPr lang="en-US" i="1" dirty="0"/>
              <a:t>, Globigerina sp., </a:t>
            </a:r>
            <a:r>
              <a:rPr lang="en-US" i="1" dirty="0" err="1"/>
              <a:t>Discocyclina</a:t>
            </a:r>
            <a:r>
              <a:rPr lang="en-US" i="1" dirty="0"/>
              <a:t> sp.</a:t>
            </a:r>
            <a:endParaRPr lang="el-GR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4EB95E-3E9F-43B3-B7D8-4804E4B2EFE1}"/>
              </a:ext>
            </a:extLst>
          </p:cNvPr>
          <p:cNvSpPr txBox="1"/>
          <p:nvPr/>
        </p:nvSpPr>
        <p:spPr>
          <a:xfrm>
            <a:off x="462090" y="6377084"/>
            <a:ext cx="403443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Μέσο. </a:t>
            </a:r>
            <a:r>
              <a:rPr lang="el-GR" dirty="0" err="1">
                <a:solidFill>
                  <a:schemeClr val="bg1"/>
                </a:solidFill>
              </a:rPr>
              <a:t>Ηώκαινο</a:t>
            </a:r>
            <a:r>
              <a:rPr lang="el-GR" dirty="0">
                <a:solidFill>
                  <a:schemeClr val="bg1"/>
                </a:solidFill>
              </a:rPr>
              <a:t>- Βαθιά θάλασσα (</a:t>
            </a:r>
            <a:r>
              <a:rPr lang="en-US" dirty="0">
                <a:solidFill>
                  <a:schemeClr val="bg1"/>
                </a:solidFill>
              </a:rPr>
              <a:t>FZ1) 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8EF0B3-219E-4383-A5A1-6B222555E1C2}"/>
              </a:ext>
            </a:extLst>
          </p:cNvPr>
          <p:cNvSpPr txBox="1"/>
          <p:nvPr/>
        </p:nvSpPr>
        <p:spPr>
          <a:xfrm>
            <a:off x="4803528" y="6445048"/>
            <a:ext cx="725244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Bivalve filaments,</a:t>
            </a:r>
            <a:r>
              <a:rPr lang="el-GR" i="1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Globigerinotheka sp.,</a:t>
            </a:r>
            <a:r>
              <a:rPr lang="el-GR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Turborotalia</a:t>
            </a:r>
            <a:r>
              <a:rPr lang="en-US" i="1" dirty="0">
                <a:solidFill>
                  <a:schemeClr val="bg1"/>
                </a:solidFill>
              </a:rPr>
              <a:t> sp., </a:t>
            </a:r>
            <a:r>
              <a:rPr lang="en-US" i="1" dirty="0" err="1">
                <a:solidFill>
                  <a:schemeClr val="bg1"/>
                </a:solidFill>
              </a:rPr>
              <a:t>Turborotalia</a:t>
            </a:r>
            <a:r>
              <a:rPr lang="el-GR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cerroazulensis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20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DDCE7-BA36-42BB-A3F9-A191A88815BC}"/>
              </a:ext>
            </a:extLst>
          </p:cNvPr>
          <p:cNvSpPr txBox="1"/>
          <p:nvPr/>
        </p:nvSpPr>
        <p:spPr>
          <a:xfrm>
            <a:off x="1953488" y="37964"/>
            <a:ext cx="931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ΠΑΛΑΙΟΝΤΟΛΟΓΙΚΆ ΔΕΔΟΜΕΝΑ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B62AAD2-28D6-4A84-A8B9-13F8130C2A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21"/>
          <a:stretch/>
        </p:blipFill>
        <p:spPr bwMode="auto">
          <a:xfrm>
            <a:off x="5379396" y="807405"/>
            <a:ext cx="5529699" cy="5975924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B472BA0-826D-42EC-A956-846FCBAB4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34" y="3244334"/>
            <a:ext cx="51177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l-GR" altLang="el-G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Για τον προσδιορισμό των περιβαλλόντων</a:t>
            </a:r>
          </a:p>
        </p:txBody>
      </p:sp>
    </p:spTree>
    <p:extLst>
      <p:ext uri="{BB962C8B-B14F-4D97-AF65-F5344CB8AC3E}">
        <p14:creationId xmlns:p14="http://schemas.microsoft.com/office/powerpoint/2010/main" val="3015234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57031F-CB90-43BB-AE6C-DAF716DF79E6}"/>
              </a:ext>
            </a:extLst>
          </p:cNvPr>
          <p:cNvSpPr txBox="1"/>
          <p:nvPr/>
        </p:nvSpPr>
        <p:spPr>
          <a:xfrm>
            <a:off x="593916" y="949253"/>
            <a:ext cx="10690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Δράση κανονικών ρηγμάτων διεύθυνσης ΒΒΔ-ΝΝΑ και σε συνδυασμό με συνθετικά και αντιθετικά δημιουργούνται ασύμμετρες τάφροι κατά το Κατώτερο Κρητιδικό.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γεωμετρία αυτών των περιορισμένων ασύμμετρων τάφρων επηρεάστηκε επίσης από τη δραστηριότητα των οριζόντιων ρηγμάτων με διεύθυνση ΑΒΑ-ΔΝΔ.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Επίσης αυτά τα ρήγματα δημιουργούν θετικές και αρνητικές δομές λουλουδιού «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 and negative flower structures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Παρόμοια τεκτονική δραστηριότητα συνεχίστηκε κατά το Ανώτερο Κρητιδικό,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αλλά σταδιακά από το Παλαιόκαινο έως το Κατώτερο Ηώκαινο </a:t>
            </a:r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αυτή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δραστηριότητα μειώθηκε.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AD8B983-504B-464A-B90F-951A1797D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16" y="3807856"/>
            <a:ext cx="1084729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l-GR" altLang="el-G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Τόσο στο Μεσοζωικό τα κανονικά ρήγματα και τα μετασχηματισμού (διαστολή), έχουν τον ίδιο προσανατολισμό με την </a:t>
            </a:r>
            <a:r>
              <a:rPr kumimoji="0" lang="el-GR" altLang="el-G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επώθηση</a:t>
            </a:r>
            <a:r>
              <a:rPr kumimoji="0" lang="el-GR" altLang="el-G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και το οριζόντιο του ανώτερου </a:t>
            </a:r>
            <a:r>
              <a:rPr kumimoji="0" lang="el-GR" altLang="el-G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Ηωκαίνου</a:t>
            </a:r>
            <a:r>
              <a:rPr kumimoji="0" lang="el-GR" altLang="el-G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έως μέσο Μειόκαινο(πίεση).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l-GR" altLang="el-G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Ορισμένα οριζόντια ρήγματα του Μεσοζωικού </a:t>
            </a:r>
            <a:r>
              <a:rPr kumimoji="0" lang="el-GR" altLang="el-G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επαναδραστηριοποιήθηκαν</a:t>
            </a:r>
            <a:r>
              <a:rPr kumimoji="0" lang="el-GR" altLang="el-G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κατά τη διάρκεια της πίεσης ως ρήγματα μετασχηματισμού ενώ τα κανονικά ρήγματα  </a:t>
            </a:r>
            <a:r>
              <a:rPr kumimoji="0" lang="el-GR" altLang="el-G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επαναδραστηριοποιήθηκαν</a:t>
            </a:r>
            <a:r>
              <a:rPr kumimoji="0" lang="el-GR" altLang="el-G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είτε ως </a:t>
            </a:r>
            <a:r>
              <a:rPr kumimoji="0" lang="el-GR" altLang="el-G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επωθήσεις</a:t>
            </a:r>
            <a:r>
              <a:rPr kumimoji="0" lang="en-US" altLang="el-G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alt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είτε ως ανάστροφα ρήγματα</a:t>
            </a:r>
            <a:r>
              <a:rPr kumimoji="0" lang="el-GR" altLang="el-G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5E0CF-3A17-42DC-8B92-356A30A55350}"/>
              </a:ext>
            </a:extLst>
          </p:cNvPr>
          <p:cNvSpPr txBox="1"/>
          <p:nvPr/>
        </p:nvSpPr>
        <p:spPr>
          <a:xfrm>
            <a:off x="2222429" y="82788"/>
            <a:ext cx="105721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ΤΕΚΤΟΝΙΚΗ/ΕΞΕΛΙΞΗ ΤΗΣ ΛΕΚΑΝΗΣ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35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58273-1BBB-4A0D-8AC9-93BF7CAD688A}"/>
              </a:ext>
            </a:extLst>
          </p:cNvPr>
          <p:cNvSpPr txBox="1"/>
          <p:nvPr/>
        </p:nvSpPr>
        <p:spPr>
          <a:xfrm>
            <a:off x="1953488" y="37964"/>
            <a:ext cx="68483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ΕΞΕΛΙΞΗ ΤΗΣ ΛΕΚΑΝΗΣ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629D088-A99A-4584-9D7B-3C08DF39CD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3456" r="4869" b="3788"/>
          <a:stretch/>
        </p:blipFill>
        <p:spPr>
          <a:xfrm>
            <a:off x="398071" y="897052"/>
            <a:ext cx="3998068" cy="582686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2170686-B872-4A3E-85C6-3737E8D003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26" y="4220950"/>
            <a:ext cx="6938609" cy="1265841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B40FAAD-3C82-42EC-A0BB-694A9CFCB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119" y="2283519"/>
            <a:ext cx="70628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1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κείμενο, υπαίθριος, βουνό, φύση&#10;&#10;Περιγραφή που δημιουργήθηκε αυτόματα">
            <a:extLst>
              <a:ext uri="{FF2B5EF4-FFF2-40B4-BE49-F238E27FC236}">
                <a16:creationId xmlns:a16="http://schemas.microsoft.com/office/drawing/2014/main" id="{7B4CA816-A155-4F50-85F1-CEEC30559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0"/>
          <a:stretch/>
        </p:blipFill>
        <p:spPr>
          <a:xfrm>
            <a:off x="125984" y="440429"/>
            <a:ext cx="11876873" cy="58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68446"/>
      </p:ext>
    </p:extLst>
  </p:cSld>
  <p:clrMapOvr>
    <a:masterClrMapping/>
  </p:clrMapOvr>
</p:sld>
</file>

<file path=ppt/theme/theme1.xml><?xml version="1.0" encoding="utf-8"?>
<a:theme xmlns:a="http://schemas.openxmlformats.org/drawingml/2006/main" name="Δέμα">
  <a:themeElements>
    <a:clrScheme name="Δέμα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Δέμα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Δέμα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TM10001115[[fn=Δέμα]]</Template>
  <TotalTime>164</TotalTime>
  <Words>706</Words>
  <Application>Microsoft Office PowerPoint</Application>
  <PresentationFormat>Ευρεία οθόνη</PresentationFormat>
  <Paragraphs>54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3" baseType="lpstr">
      <vt:lpstr>Arial</vt:lpstr>
      <vt:lpstr>Corbel</vt:lpstr>
      <vt:lpstr>Gill Sans MT</vt:lpstr>
      <vt:lpstr>Tahoma</vt:lpstr>
      <vt:lpstr>Wingdings</vt:lpstr>
      <vt:lpstr>Δέμα</vt:lpstr>
      <vt:lpstr>ΑΝΑΛΥΣΗ ΙΖΗΜΑΤΟΓΕΝΩΝ ΛΕΚΑΝΩΝ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ΑΝΑΛΥΣΗ ΙΖΗΜΑΤΟΓΕΝΩΝ ΛΕΚΑΝΩΝ</dc:title>
  <dc:creator>ΜΠΟΥΡΛΗ ΝΙΚΟΛΙΝΑ</dc:creator>
  <cp:lastModifiedBy>makis</cp:lastModifiedBy>
  <cp:revision>13</cp:revision>
  <dcterms:created xsi:type="dcterms:W3CDTF">2022-10-25T06:16:36Z</dcterms:created>
  <dcterms:modified xsi:type="dcterms:W3CDTF">2022-11-25T06:23:32Z</dcterms:modified>
</cp:coreProperties>
</file>