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media/image10.jpg" ContentType="image/jpg"/>
  <Override PartName="/ppt/notesSlides/notesSlide29.xml" ContentType="application/vnd.openxmlformats-officedocument.presentationml.notesSlide+xml"/>
  <Override PartName="/ppt/media/image11.jpg" ContentType="image/jpg"/>
  <Override PartName="/ppt/notesSlides/notesSlide30.xml" ContentType="application/vnd.openxmlformats-officedocument.presentationml.notesSlide+xml"/>
  <Override PartName="/ppt/media/image12.jpg" ContentType="image/jpg"/>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media/image16.jpg" ContentType="image/jpg"/>
  <Override PartName="/ppt/notesSlides/notesSlide35.xml" ContentType="application/vnd.openxmlformats-officedocument.presentationml.notesSlide+xml"/>
  <Override PartName="/ppt/media/image17.jpg" ContentType="image/jpg"/>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1"/>
  </p:notesMasterIdLst>
  <p:handoutMasterIdLst>
    <p:handoutMasterId r:id="rId42"/>
  </p:handoutMasterIdLst>
  <p:sldIdLst>
    <p:sldId id="392" r:id="rId3"/>
    <p:sldId id="318" r:id="rId4"/>
    <p:sldId id="279" r:id="rId5"/>
    <p:sldId id="319" r:id="rId6"/>
    <p:sldId id="393" r:id="rId7"/>
    <p:sldId id="321"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86" r:id="rId24"/>
    <p:sldId id="387" r:id="rId25"/>
    <p:sldId id="390" r:id="rId26"/>
    <p:sldId id="372" r:id="rId27"/>
    <p:sldId id="375" r:id="rId28"/>
    <p:sldId id="373" r:id="rId29"/>
    <p:sldId id="374" r:id="rId30"/>
    <p:sldId id="377" r:id="rId31"/>
    <p:sldId id="378" r:id="rId32"/>
    <p:sldId id="379" r:id="rId33"/>
    <p:sldId id="380" r:id="rId34"/>
    <p:sldId id="381" r:id="rId35"/>
    <p:sldId id="382" r:id="rId36"/>
    <p:sldId id="383" r:id="rId37"/>
    <p:sldId id="384" r:id="rId38"/>
    <p:sldId id="385" r:id="rId39"/>
    <p:sldId id="275" r:id="rId40"/>
  </p:sldIdLst>
  <p:sldSz cx="12192000" cy="6858000"/>
  <p:notesSz cx="6877050" cy="10001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DCAF9ED-07DC-4A11-8D7F-57B35C25682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CF1AB2-1976-4502-BF36-3FF5EA218861}" styleName="Μεσαίο στυλ 4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Μεσαίο στυλ 4 - Έμφαση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505E3EF-67EA-436B-97B2-0124C06EBD24}" styleName="Μεσαίο στυλ 4 - Έμφαση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D7AC3CCA-C797-4891-BE02-D94E43425B78}" styleName="Μεσαίο στυλ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Μεσαίο στυλ 4 - Έμφαση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Σκούρο στυλ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Σκούρο στυλ 1 - Έμφαση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Σκούρο στυλ 1 - Έμφαση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Σκούρο στυλ 1 - Έμφαση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Φωτεινό στυλ 3 - Έμφαση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50" autoAdjust="0"/>
    <p:restoredTop sz="79927" autoAdjust="0"/>
  </p:normalViewPr>
  <p:slideViewPr>
    <p:cSldViewPr snapToGrid="0">
      <p:cViewPr varScale="1">
        <p:scale>
          <a:sx n="75" d="100"/>
          <a:sy n="75" d="100"/>
        </p:scale>
        <p:origin x="942" y="60"/>
      </p:cViewPr>
      <p:guideLst>
        <p:guide pos="3840"/>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194"/>
    </p:cViewPr>
  </p:sorterViewPr>
  <p:notesViewPr>
    <p:cSldViewPr snapToGrid="0">
      <p:cViewPr varScale="1">
        <p:scale>
          <a:sx n="78" d="100"/>
          <a:sy n="78" d="100"/>
        </p:scale>
        <p:origin x="396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80055" cy="501799"/>
          </a:xfrm>
          <a:prstGeom prst="rect">
            <a:avLst/>
          </a:prstGeom>
        </p:spPr>
        <p:txBody>
          <a:bodyPr vert="horz" lIns="96442" tIns="48221" rIns="96442" bIns="48221" rtlCol="0"/>
          <a:lstStyle>
            <a:lvl1pPr algn="l" latinLnBrk="0">
              <a:defRPr lang="el-GR" sz="1300"/>
            </a:lvl1pPr>
          </a:lstStyle>
          <a:p>
            <a:endParaRPr lang="el-GR"/>
          </a:p>
        </p:txBody>
      </p:sp>
      <p:sp>
        <p:nvSpPr>
          <p:cNvPr id="3" name="Σύμβολο κράτησης θέσης ημερομηνίας 2"/>
          <p:cNvSpPr>
            <a:spLocks noGrp="1"/>
          </p:cNvSpPr>
          <p:nvPr>
            <p:ph type="dt" sz="quarter" idx="1"/>
          </p:nvPr>
        </p:nvSpPr>
        <p:spPr>
          <a:xfrm>
            <a:off x="3895404" y="0"/>
            <a:ext cx="2980055" cy="501799"/>
          </a:xfrm>
          <a:prstGeom prst="rect">
            <a:avLst/>
          </a:prstGeom>
        </p:spPr>
        <p:txBody>
          <a:bodyPr vert="horz" lIns="96442" tIns="48221" rIns="96442" bIns="48221" rtlCol="0"/>
          <a:lstStyle>
            <a:lvl1pPr algn="r" latinLnBrk="0">
              <a:defRPr lang="el-GR" sz="1300"/>
            </a:lvl1pPr>
          </a:lstStyle>
          <a:p>
            <a:fld id="{65DD71D7-55AC-46BD-81B3-09AB2F9EFBD8}" type="datetimeFigureOut">
              <a:rPr lang="el-GR" smtClean="0"/>
              <a:t>20/11/2021</a:t>
            </a:fld>
            <a:endParaRPr lang="el-GR"/>
          </a:p>
        </p:txBody>
      </p:sp>
      <p:sp>
        <p:nvSpPr>
          <p:cNvPr id="4" name="Σύμβολο κράτησης θέσης υποσέλιδου 3"/>
          <p:cNvSpPr>
            <a:spLocks noGrp="1"/>
          </p:cNvSpPr>
          <p:nvPr>
            <p:ph type="ftr" sz="quarter" idx="2"/>
          </p:nvPr>
        </p:nvSpPr>
        <p:spPr>
          <a:xfrm>
            <a:off x="0" y="9499452"/>
            <a:ext cx="2980055" cy="501798"/>
          </a:xfrm>
          <a:prstGeom prst="rect">
            <a:avLst/>
          </a:prstGeom>
        </p:spPr>
        <p:txBody>
          <a:bodyPr vert="horz" lIns="96442" tIns="48221" rIns="96442" bIns="48221" rtlCol="0" anchor="b"/>
          <a:lstStyle>
            <a:lvl1pPr algn="l" latinLnBrk="0">
              <a:defRPr lang="el-GR" sz="1300"/>
            </a:lvl1pPr>
          </a:lstStyle>
          <a:p>
            <a:endParaRPr lang="el-GR"/>
          </a:p>
        </p:txBody>
      </p:sp>
      <p:sp>
        <p:nvSpPr>
          <p:cNvPr id="5" name="Σύμβολο κράτησης θέσης αριθμού διαφάνειας 4"/>
          <p:cNvSpPr>
            <a:spLocks noGrp="1"/>
          </p:cNvSpPr>
          <p:nvPr>
            <p:ph type="sldNum" sz="quarter" idx="3"/>
          </p:nvPr>
        </p:nvSpPr>
        <p:spPr>
          <a:xfrm>
            <a:off x="3895404" y="9499452"/>
            <a:ext cx="2980055" cy="501798"/>
          </a:xfrm>
          <a:prstGeom prst="rect">
            <a:avLst/>
          </a:prstGeom>
        </p:spPr>
        <p:txBody>
          <a:bodyPr vert="horz" lIns="96442" tIns="48221" rIns="96442" bIns="48221" rtlCol="0" anchor="b"/>
          <a:lstStyle>
            <a:lvl1pPr algn="r" latinLnBrk="0">
              <a:defRPr lang="el-GR" sz="1300"/>
            </a:lvl1pPr>
          </a:lstStyle>
          <a:p>
            <a:fld id="{2840BD58-3BFF-4EAF-BB8B-AC67FE801E47}" type="slidenum">
              <a:rPr lang="el-GR" smtClean="0"/>
              <a:t>‹#›</a:t>
            </a:fld>
            <a:endParaRPr lang="el-GR"/>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Σύμβολο κράτησης θέσης κεφαλίδας 1"/>
          <p:cNvSpPr>
            <a:spLocks noGrp="1"/>
          </p:cNvSpPr>
          <p:nvPr>
            <p:ph type="hdr" sz="quarter"/>
          </p:nvPr>
        </p:nvSpPr>
        <p:spPr>
          <a:xfrm>
            <a:off x="0" y="0"/>
            <a:ext cx="2980055" cy="501799"/>
          </a:xfrm>
          <a:prstGeom prst="rect">
            <a:avLst/>
          </a:prstGeom>
        </p:spPr>
        <p:txBody>
          <a:bodyPr vert="horz" lIns="96442" tIns="48221" rIns="96442" bIns="48221" rtlCol="0"/>
          <a:lstStyle>
            <a:lvl1pPr algn="l" latinLnBrk="0">
              <a:defRPr lang="el-GR" sz="1300"/>
            </a:lvl1pPr>
          </a:lstStyle>
          <a:p>
            <a:endParaRPr lang="el-GR"/>
          </a:p>
        </p:txBody>
      </p:sp>
      <p:sp>
        <p:nvSpPr>
          <p:cNvPr id="3" name="Σύμβολο κράτησης θέσης ημερομηνίας 2"/>
          <p:cNvSpPr>
            <a:spLocks noGrp="1"/>
          </p:cNvSpPr>
          <p:nvPr>
            <p:ph type="dt" idx="1"/>
          </p:nvPr>
        </p:nvSpPr>
        <p:spPr>
          <a:xfrm>
            <a:off x="3895404" y="0"/>
            <a:ext cx="2980055" cy="501799"/>
          </a:xfrm>
          <a:prstGeom prst="rect">
            <a:avLst/>
          </a:prstGeom>
        </p:spPr>
        <p:txBody>
          <a:bodyPr vert="horz" lIns="96442" tIns="48221" rIns="96442" bIns="48221" rtlCol="0"/>
          <a:lstStyle>
            <a:lvl1pPr algn="r" latinLnBrk="0">
              <a:defRPr lang="el-GR" sz="1300"/>
            </a:lvl1pPr>
          </a:lstStyle>
          <a:p>
            <a:fld id="{1F89424F-BB59-4F4E-9822-4CA3E770FFD2}" type="datetimeFigureOut">
              <a:t>20/11/2021</a:t>
            </a:fld>
            <a:endParaRPr lang="el-GR"/>
          </a:p>
        </p:txBody>
      </p:sp>
      <p:sp>
        <p:nvSpPr>
          <p:cNvPr id="4" name="Σύμβολο κράτησης θέσης εικόνας διαφάνειας 3"/>
          <p:cNvSpPr>
            <a:spLocks noGrp="1" noRot="1" noChangeAspect="1"/>
          </p:cNvSpPr>
          <p:nvPr>
            <p:ph type="sldImg" idx="2"/>
          </p:nvPr>
        </p:nvSpPr>
        <p:spPr>
          <a:xfrm>
            <a:off x="438150" y="1249363"/>
            <a:ext cx="6000750" cy="3376612"/>
          </a:xfrm>
          <a:prstGeom prst="rect">
            <a:avLst/>
          </a:prstGeom>
          <a:noFill/>
          <a:ln w="12700">
            <a:solidFill>
              <a:prstClr val="black"/>
            </a:solidFill>
          </a:ln>
        </p:spPr>
        <p:txBody>
          <a:bodyPr vert="horz" lIns="96442" tIns="48221" rIns="96442" bIns="48221" rtlCol="0" anchor="ctr"/>
          <a:lstStyle/>
          <a:p>
            <a:endParaRPr lang="el-GR"/>
          </a:p>
        </p:txBody>
      </p:sp>
      <p:sp>
        <p:nvSpPr>
          <p:cNvPr id="5" name="Σύμβολο κράτησης θέσης σημειώσεων 4"/>
          <p:cNvSpPr>
            <a:spLocks noGrp="1"/>
          </p:cNvSpPr>
          <p:nvPr>
            <p:ph type="body" sz="quarter" idx="3"/>
          </p:nvPr>
        </p:nvSpPr>
        <p:spPr>
          <a:xfrm>
            <a:off x="687705" y="4813102"/>
            <a:ext cx="5501640" cy="3375422"/>
          </a:xfrm>
          <a:prstGeom prst="rect">
            <a:avLst/>
          </a:prstGeom>
        </p:spPr>
        <p:txBody>
          <a:bodyPr vert="horz" lIns="96442" tIns="48221" rIns="96442" bIns="48221" rtlCol="0"/>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Σύμβολο κράτησης θέσης υποσέλιδου 5"/>
          <p:cNvSpPr>
            <a:spLocks noGrp="1"/>
          </p:cNvSpPr>
          <p:nvPr>
            <p:ph type="ftr" sz="quarter" idx="4"/>
          </p:nvPr>
        </p:nvSpPr>
        <p:spPr>
          <a:xfrm>
            <a:off x="0" y="9499452"/>
            <a:ext cx="2980055" cy="501798"/>
          </a:xfrm>
          <a:prstGeom prst="rect">
            <a:avLst/>
          </a:prstGeom>
        </p:spPr>
        <p:txBody>
          <a:bodyPr vert="horz" lIns="96442" tIns="48221" rIns="96442" bIns="48221" rtlCol="0" anchor="b"/>
          <a:lstStyle>
            <a:lvl1pPr algn="l" latinLnBrk="0">
              <a:defRPr lang="el-GR" sz="1300"/>
            </a:lvl1pPr>
          </a:lstStyle>
          <a:p>
            <a:endParaRPr lang="el-GR"/>
          </a:p>
        </p:txBody>
      </p:sp>
      <p:sp>
        <p:nvSpPr>
          <p:cNvPr id="7" name="Σύμβολο κράτησης θέσης αριθμού διαφάνειας 6"/>
          <p:cNvSpPr>
            <a:spLocks noGrp="1"/>
          </p:cNvSpPr>
          <p:nvPr>
            <p:ph type="sldNum" sz="quarter" idx="5"/>
          </p:nvPr>
        </p:nvSpPr>
        <p:spPr>
          <a:xfrm>
            <a:off x="3895404" y="9499452"/>
            <a:ext cx="2980055" cy="501798"/>
          </a:xfrm>
          <a:prstGeom prst="rect">
            <a:avLst/>
          </a:prstGeom>
        </p:spPr>
        <p:txBody>
          <a:bodyPr vert="horz" lIns="96442" tIns="48221" rIns="96442" bIns="48221" rtlCol="0" anchor="b"/>
          <a:lstStyle>
            <a:lvl1pPr algn="r" latinLnBrk="0">
              <a:defRPr lang="el-GR" sz="1300"/>
            </a:lvl1pPr>
          </a:lstStyle>
          <a:p>
            <a:fld id="{68322CDD-9D6C-4F63-9EC2-648226624108}" type="slidenum">
              <a:t>‹#›</a:t>
            </a:fld>
            <a:endParaRPr lang="el-GR"/>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lang="el-GR" sz="1200" kern="1200">
        <a:solidFill>
          <a:schemeClr val="tx1"/>
        </a:solidFill>
        <a:latin typeface="+mn-lt"/>
        <a:ea typeface="+mn-ea"/>
        <a:cs typeface="+mn-cs"/>
      </a:defRPr>
    </a:lvl1pPr>
    <a:lvl2pPr marL="457200" algn="l" defTabSz="914400" rtl="0" eaLnBrk="1" latinLnBrk="0" hangingPunct="1">
      <a:defRPr lang="el-GR" sz="1200" kern="1200">
        <a:solidFill>
          <a:schemeClr val="tx1"/>
        </a:solidFill>
        <a:latin typeface="+mn-lt"/>
        <a:ea typeface="+mn-ea"/>
        <a:cs typeface="+mn-cs"/>
      </a:defRPr>
    </a:lvl2pPr>
    <a:lvl3pPr marL="914400" algn="l" defTabSz="914400" rtl="0" eaLnBrk="1" latinLnBrk="0" hangingPunct="1">
      <a:defRPr lang="el-GR" sz="1200" kern="1200">
        <a:solidFill>
          <a:schemeClr val="tx1"/>
        </a:solidFill>
        <a:latin typeface="+mn-lt"/>
        <a:ea typeface="+mn-ea"/>
        <a:cs typeface="+mn-cs"/>
      </a:defRPr>
    </a:lvl3pPr>
    <a:lvl4pPr marL="1371600" algn="l" defTabSz="914400" rtl="0" eaLnBrk="1" latinLnBrk="0" hangingPunct="1">
      <a:defRPr lang="el-GR" sz="1200" kern="1200">
        <a:solidFill>
          <a:schemeClr val="tx1"/>
        </a:solidFill>
        <a:latin typeface="+mn-lt"/>
        <a:ea typeface="+mn-ea"/>
        <a:cs typeface="+mn-cs"/>
      </a:defRPr>
    </a:lvl4pPr>
    <a:lvl5pPr marL="1828800" algn="l" defTabSz="914400" rtl="0" eaLnBrk="1" latinLnBrk="0" hangingPunct="1">
      <a:defRPr lang="el-GR" sz="1200" kern="1200">
        <a:solidFill>
          <a:schemeClr val="tx1"/>
        </a:solidFill>
        <a:latin typeface="+mn-lt"/>
        <a:ea typeface="+mn-ea"/>
        <a:cs typeface="+mn-cs"/>
      </a:defRPr>
    </a:lvl5pPr>
    <a:lvl6pPr marL="2286000" algn="l" defTabSz="914400" rtl="0" eaLnBrk="1" latinLnBrk="0" hangingPunct="1">
      <a:defRPr lang="el-GR" sz="1200" kern="1200">
        <a:solidFill>
          <a:schemeClr val="tx1"/>
        </a:solidFill>
        <a:latin typeface="+mn-lt"/>
        <a:ea typeface="+mn-ea"/>
        <a:cs typeface="+mn-cs"/>
      </a:defRPr>
    </a:lvl6pPr>
    <a:lvl7pPr marL="2743200" algn="l" defTabSz="914400" rtl="0" eaLnBrk="1" latinLnBrk="0" hangingPunct="1">
      <a:defRPr lang="el-GR" sz="1200" kern="1200">
        <a:solidFill>
          <a:schemeClr val="tx1"/>
        </a:solidFill>
        <a:latin typeface="+mn-lt"/>
        <a:ea typeface="+mn-ea"/>
        <a:cs typeface="+mn-cs"/>
      </a:defRPr>
    </a:lvl7pPr>
    <a:lvl8pPr marL="3200400" algn="l" defTabSz="914400" rtl="0" eaLnBrk="1" latinLnBrk="0" hangingPunct="1">
      <a:defRPr lang="el-GR" sz="1200" kern="1200">
        <a:solidFill>
          <a:schemeClr val="tx1"/>
        </a:solidFill>
        <a:latin typeface="+mn-lt"/>
        <a:ea typeface="+mn-ea"/>
        <a:cs typeface="+mn-cs"/>
      </a:defRPr>
    </a:lvl8pPr>
    <a:lvl9pPr marL="3657600" algn="l" defTabSz="914400" rtl="0" eaLnBrk="1" latinLnBrk="0" hangingPunct="1">
      <a:defRPr lang="el-G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8322CDD-9D6C-4F63-9EC2-648226624108}" type="slidenum">
              <a:rPr kumimoji="0" lang="el-GR" sz="1300" b="0" i="0" u="none" strike="noStrike" kern="1200" cap="none" spc="0" normalizeH="0" baseline="0" noProof="0" smtClean="0">
                <a:ln>
                  <a:noFill/>
                </a:ln>
                <a:solidFill>
                  <a:srgbClr val="514A40"/>
                </a:solidFill>
                <a:effectLst/>
                <a:uLnTx/>
                <a:uFillTx/>
                <a:latin typeface="Cambri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l-GR" sz="1300" b="0" i="0" u="none" strike="noStrike" kern="1200" cap="none" spc="0" normalizeH="0" baseline="0" noProof="0">
              <a:ln>
                <a:noFill/>
              </a:ln>
              <a:solidFill>
                <a:srgbClr val="514A40"/>
              </a:solidFill>
              <a:effectLst/>
              <a:uLnTx/>
              <a:uFillTx/>
              <a:latin typeface="Cambria"/>
              <a:ea typeface="+mn-ea"/>
              <a:cs typeface="+mn-cs"/>
            </a:endParaRPr>
          </a:p>
        </p:txBody>
      </p:sp>
    </p:spTree>
    <p:extLst>
      <p:ext uri="{BB962C8B-B14F-4D97-AF65-F5344CB8AC3E}">
        <p14:creationId xmlns:p14="http://schemas.microsoft.com/office/powerpoint/2010/main" val="1477040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0" baseline="0" dirty="0" smtClean="0"/>
          </a:p>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11</a:t>
            </a:fld>
            <a:endParaRPr lang="el-GR"/>
          </a:p>
        </p:txBody>
      </p:sp>
    </p:spTree>
    <p:extLst>
      <p:ext uri="{BB962C8B-B14F-4D97-AF65-F5344CB8AC3E}">
        <p14:creationId xmlns:p14="http://schemas.microsoft.com/office/powerpoint/2010/main" val="388723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0" baseline="0" dirty="0" smtClean="0"/>
          </a:p>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12</a:t>
            </a:fld>
            <a:endParaRPr lang="el-GR"/>
          </a:p>
        </p:txBody>
      </p:sp>
    </p:spTree>
    <p:extLst>
      <p:ext uri="{BB962C8B-B14F-4D97-AF65-F5344CB8AC3E}">
        <p14:creationId xmlns:p14="http://schemas.microsoft.com/office/powerpoint/2010/main" val="32888492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baseline="0" dirty="0" smtClean="0"/>
              <a:t>Στο τέλος</a:t>
            </a:r>
          </a:p>
          <a:p>
            <a:r>
              <a:rPr lang="el-GR" sz="1100" b="0" baseline="0" dirty="0" smtClean="0"/>
              <a:t>Το </a:t>
            </a:r>
            <a:r>
              <a:rPr lang="en-US" sz="1100" b="0" baseline="0" dirty="0" smtClean="0"/>
              <a:t>Tuning</a:t>
            </a:r>
            <a:r>
              <a:rPr lang="el-GR" sz="1100" b="0" baseline="0" dirty="0" smtClean="0"/>
              <a:t> διακρίνει τα μαθησιακά αποτελέσματα από τις ικανότητες για να αναδείξει τους διαφορετικούς ρόλους των παικτών: ακαδημαϊκό προσωπικό και φοιτητές. </a:t>
            </a:r>
          </a:p>
          <a:p>
            <a:r>
              <a:rPr lang="el-GR" sz="1100" b="0" baseline="0" dirty="0" smtClean="0"/>
              <a:t>Τα </a:t>
            </a:r>
            <a:r>
              <a:rPr lang="el-GR" sz="1100" b="1" baseline="0" dirty="0" smtClean="0"/>
              <a:t>επιθυμητά μαθησιακά αποτελέσματα </a:t>
            </a:r>
            <a:r>
              <a:rPr lang="el-GR" sz="1100" b="0" baseline="0" dirty="0" smtClean="0"/>
              <a:t>είναι μία διαδικασία μάθησης που κατασκευάζεται από τους καθηγητές (ιδανικά υπάρχουν και εκπρόσωποι των φοιτητών στη διαδικασία) σε σχέση και με τα αιτήματα τω εσωτερικών και εξωτερικών κοινωνικών εταίρων</a:t>
            </a:r>
          </a:p>
          <a:p>
            <a:r>
              <a:rPr lang="el-GR" sz="1100" b="0" baseline="0" dirty="0" smtClean="0"/>
              <a:t>Οι </a:t>
            </a:r>
            <a:r>
              <a:rPr lang="el-GR" sz="1100" b="1" baseline="0" dirty="0" smtClean="0"/>
              <a:t>Ικανότητες</a:t>
            </a:r>
            <a:r>
              <a:rPr lang="el-GR" sz="1100" b="0" baseline="0" dirty="0" smtClean="0"/>
              <a:t> αποκτώνται ή αναπτύσσονται κατά τη διάρκεια της διαδικασίας της μάθησης από τους φοιτητές.</a:t>
            </a:r>
          </a:p>
          <a:p>
            <a:r>
              <a:rPr lang="el-GR" sz="1100" b="0" baseline="0" dirty="0" smtClean="0"/>
              <a:t>Επομένως:</a:t>
            </a:r>
          </a:p>
          <a:p>
            <a:r>
              <a:rPr lang="el-GR" sz="1100" b="0" baseline="0" dirty="0" smtClean="0"/>
              <a:t>Τα </a:t>
            </a:r>
            <a:r>
              <a:rPr lang="el-GR" sz="1100" b="1" baseline="0" dirty="0" smtClean="0"/>
              <a:t>μαθησιακά αποτελέσματα </a:t>
            </a:r>
            <a:r>
              <a:rPr lang="el-GR" sz="1100" b="0" baseline="0" dirty="0" smtClean="0"/>
              <a:t>είναι δηλώσεις για το τι ο εκπαιδευόμενος αναμένεται να γνωρίζει, κατανοεί και κάνει με την ολοκλήρωση της μάθησης. Αναφέρονται σε ένα συγκεκριμένο μάθημα ή ενότητα ή σε μία περίοδο εκπαίδευσης (πχ στον 1</a:t>
            </a:r>
            <a:r>
              <a:rPr lang="el-GR" sz="1100" b="0" baseline="30000" dirty="0" smtClean="0"/>
              <a:t>ο</a:t>
            </a:r>
            <a:r>
              <a:rPr lang="el-GR" sz="1100" b="0" baseline="0" dirty="0" smtClean="0"/>
              <a:t>, 2</a:t>
            </a:r>
            <a:r>
              <a:rPr lang="el-GR" sz="1100" b="0" baseline="30000" dirty="0" smtClean="0"/>
              <a:t>ο</a:t>
            </a:r>
            <a:r>
              <a:rPr lang="el-GR" sz="1100" b="0" baseline="0" dirty="0" smtClean="0"/>
              <a:t> ή/και 3</a:t>
            </a:r>
            <a:r>
              <a:rPr lang="el-GR" sz="1100" b="0" baseline="30000" dirty="0" smtClean="0"/>
              <a:t>ο</a:t>
            </a:r>
            <a:r>
              <a:rPr lang="el-GR" sz="1100" b="0" baseline="0" dirty="0" smtClean="0"/>
              <a:t> κύκλο σπουδών)</a:t>
            </a:r>
          </a:p>
          <a:p>
            <a:r>
              <a:rPr lang="el-GR" sz="1100" b="0" baseline="0" dirty="0" smtClean="0"/>
              <a:t>Οι </a:t>
            </a:r>
            <a:r>
              <a:rPr lang="el-GR" sz="1100" b="1" baseline="0" dirty="0" smtClean="0"/>
              <a:t>ικανότητες</a:t>
            </a:r>
            <a:r>
              <a:rPr lang="el-GR" sz="1100" b="0" baseline="0" dirty="0" smtClean="0"/>
              <a:t> εκπροσωπούν έναν δυναμικό συνδυασμό γνώσης, κατανόησης και δεξιοτήτων. Οι ικανότητες δομούνται σε διάφορα μαθήματα ή ενότητες και αποκτώνται σε διαφορετικά στάδια.</a:t>
            </a:r>
          </a:p>
          <a:p>
            <a:endParaRPr lang="el-GR" sz="1100" b="0" baseline="0" dirty="0" smtClean="0"/>
          </a:p>
          <a:p>
            <a:r>
              <a:rPr lang="el-GR" sz="1100" b="1" baseline="0" dirty="0" smtClean="0"/>
              <a:t>Μαθησιακά αποτελέσματα</a:t>
            </a:r>
            <a:r>
              <a:rPr lang="el-GR" sz="1100" b="0" baseline="0" dirty="0" smtClean="0"/>
              <a:t>:</a:t>
            </a:r>
          </a:p>
          <a:p>
            <a:r>
              <a:rPr lang="el-GR" sz="1100" b="0" baseline="0" dirty="0" smtClean="0"/>
              <a:t>Η χρήση των μαθησιακών αποτελεσμάτων επιτρέπει πολύ μεγαλύτερη ευελιξία από ότι συμβαίνει στα παραδοσιακά ΠΣ επειδή αναδεικνύουν εναλλακτικές οδούς οι οποίες μπορούν να οδηγήσουν σε συγκρίσιμα αποτελέσματα. Έτσι αυτά μπορούν να αναγνωριστούν πιο εύκολα ως μέρος ενός άλλου προγράμματος ή ως βάση για την είσοδο σε ένα ΠΣ του επόμενου κύκλου</a:t>
            </a:r>
          </a:p>
          <a:p>
            <a:endParaRPr lang="el-GR" sz="1100" b="0" baseline="0" dirty="0" smtClean="0"/>
          </a:p>
          <a:p>
            <a:r>
              <a:rPr lang="el-GR" sz="1100" b="0" baseline="0" dirty="0" smtClean="0"/>
              <a:t>Οι ικανότητες κατηγοριοποιούνται σε </a:t>
            </a:r>
            <a:r>
              <a:rPr lang="el-GR" sz="1100" b="1" baseline="0" dirty="0" smtClean="0"/>
              <a:t>γενικές και ακαδημαϊκές-ειδικές</a:t>
            </a:r>
            <a:r>
              <a:rPr lang="el-GR" sz="1100" b="0" baseline="0" dirty="0" smtClean="0"/>
              <a:t>:</a:t>
            </a:r>
          </a:p>
          <a:p>
            <a:endParaRPr lang="el-GR" sz="1100" b="0" baseline="0" dirty="0" smtClean="0"/>
          </a:p>
          <a:p>
            <a:r>
              <a:rPr lang="el-GR" sz="1100" b="1" baseline="0" dirty="0" smtClean="0"/>
              <a:t>Γενικές ικανότητες (και μεταφερόμενες δεξιότητες</a:t>
            </a:r>
            <a:r>
              <a:rPr lang="el-GR" sz="1100" b="0" baseline="0" dirty="0" smtClean="0"/>
              <a:t>): είναι αυτές οι ικανότητες που έχουν πολύ μεγάλη σημασία στην προετοιμασία των αποφοίτων για την εύρεση εργασίας, την βελτίωση της </a:t>
            </a:r>
            <a:r>
              <a:rPr lang="el-GR" sz="1100" b="0" baseline="0" dirty="0" err="1" smtClean="0"/>
              <a:t>αποσχολησιμότητας</a:t>
            </a:r>
            <a:r>
              <a:rPr lang="el-GR" sz="1100" b="0" baseline="0" dirty="0" smtClean="0"/>
              <a:t> τους αλλά και για τους μελλοντικούς ρόλους που θα αναλάβουν ως μέλη της κοινωνίας. </a:t>
            </a:r>
          </a:p>
          <a:p>
            <a:r>
              <a:rPr lang="el-GR" sz="1100" b="0" baseline="0" dirty="0" smtClean="0"/>
              <a:t>Χωρίζονται σε 3 βασικές κατηγορίες:</a:t>
            </a:r>
          </a:p>
          <a:p>
            <a:r>
              <a:rPr lang="en-US" sz="1100" b="0" baseline="0" dirty="0" smtClean="0"/>
              <a:t>•</a:t>
            </a:r>
            <a:r>
              <a:rPr lang="el-GR" sz="1100" b="0" baseline="0" dirty="0" smtClean="0"/>
              <a:t> </a:t>
            </a:r>
            <a:r>
              <a:rPr lang="en-US" sz="1100" b="1" baseline="0" dirty="0" smtClean="0"/>
              <a:t>Instrumental competences</a:t>
            </a:r>
            <a:r>
              <a:rPr lang="en-US" sz="1100" b="0" baseline="0" dirty="0" smtClean="0"/>
              <a:t>: cognitive abilities, methodological abilities, technological abilities and linguistic abilities;</a:t>
            </a:r>
          </a:p>
          <a:p>
            <a:r>
              <a:rPr lang="en-US" sz="1100" b="0" baseline="0" dirty="0" smtClean="0"/>
              <a:t>•</a:t>
            </a:r>
            <a:r>
              <a:rPr lang="el-GR" sz="1100" b="0" baseline="0" dirty="0" smtClean="0"/>
              <a:t> </a:t>
            </a:r>
            <a:r>
              <a:rPr lang="en-US" sz="1100" b="1" baseline="0" dirty="0" smtClean="0"/>
              <a:t>Interpersonal competences</a:t>
            </a:r>
            <a:r>
              <a:rPr lang="en-US" sz="1100" b="0" baseline="0" dirty="0" smtClean="0"/>
              <a:t>: individual abilities like social skills (social interaction and co-operation);</a:t>
            </a:r>
          </a:p>
          <a:p>
            <a:r>
              <a:rPr lang="en-US" sz="1100" b="0" baseline="0" dirty="0" smtClean="0"/>
              <a:t>•</a:t>
            </a:r>
            <a:r>
              <a:rPr lang="el-GR" sz="1100" b="0" baseline="0" dirty="0" smtClean="0"/>
              <a:t> </a:t>
            </a:r>
            <a:r>
              <a:rPr lang="en-US" sz="1100" b="1" baseline="0" dirty="0" smtClean="0"/>
              <a:t>Systemic competences</a:t>
            </a:r>
            <a:r>
              <a:rPr lang="en-US" sz="1100" b="0" baseline="0" dirty="0" smtClean="0"/>
              <a:t>: abilities and skills concerning whole systems (combination of understanding, sensibility and knowledge; prior acquisition of instrumental and interpersonal competences required).</a:t>
            </a:r>
            <a:endParaRPr lang="el-GR" sz="1100" b="0" baseline="0" dirty="0" smtClean="0"/>
          </a:p>
          <a:p>
            <a:endParaRPr lang="el-GR" sz="1100" b="0" baseline="0" dirty="0" smtClean="0"/>
          </a:p>
          <a:p>
            <a:r>
              <a:rPr lang="el-GR" sz="1100" b="1" baseline="0" dirty="0" smtClean="0"/>
              <a:t>Ειδικές – ακαδημαϊκές ικανότητες</a:t>
            </a:r>
          </a:p>
          <a:p>
            <a:r>
              <a:rPr lang="el-GR" sz="1100" b="0" baseline="0" dirty="0" smtClean="0"/>
              <a:t>Έχουν ήδη καταγραφεί οι ειδικές ικανότητες για 9 θεματικές περιοχές…</a:t>
            </a:r>
          </a:p>
          <a:p>
            <a:r>
              <a:rPr lang="el-GR" sz="1100" b="0" baseline="0" dirty="0" smtClean="0"/>
              <a:t>Η εργασία έγινε από τα </a:t>
            </a:r>
            <a:r>
              <a:rPr lang="en-US" sz="1100" b="0" baseline="0" dirty="0" smtClean="0"/>
              <a:t>focus groups</a:t>
            </a:r>
            <a:r>
              <a:rPr lang="el-GR" sz="1100" b="0" baseline="0" dirty="0" smtClean="0"/>
              <a:t> που είχαν δημιουργηθεί στις 3 φάσεις του </a:t>
            </a:r>
            <a:r>
              <a:rPr lang="en-US" sz="1100" b="0" baseline="0" dirty="0" smtClean="0"/>
              <a:t>Tuning</a:t>
            </a:r>
            <a:r>
              <a:rPr lang="el-GR" sz="1100" b="0" baseline="0" dirty="0" smtClean="0"/>
              <a:t> </a:t>
            </a:r>
            <a:r>
              <a:rPr lang="en-US" sz="1100" b="0" baseline="0" dirty="0" smtClean="0"/>
              <a:t>project</a:t>
            </a:r>
            <a:r>
              <a:rPr lang="el-GR" sz="1100" b="0" baseline="0" dirty="0" smtClean="0"/>
              <a:t> </a:t>
            </a:r>
          </a:p>
          <a:p>
            <a:r>
              <a:rPr lang="el-GR" sz="1100" b="0" baseline="0" dirty="0" smtClean="0"/>
              <a:t>Με την ολοκλήρωση των φάσεων του </a:t>
            </a:r>
            <a:r>
              <a:rPr lang="en-US" sz="1100" b="0" baseline="0" dirty="0" smtClean="0"/>
              <a:t>project</a:t>
            </a:r>
            <a:r>
              <a:rPr lang="el-GR" sz="1100" b="0" baseline="0" dirty="0" smtClean="0"/>
              <a:t> έχει παραχθεί αρκετό υλικό που αναλύει, σε διαφορικές εκθέσεις, τις ειδικές ικανότητες κάθε θεματικής περιοχής</a:t>
            </a:r>
            <a:endParaRPr lang="en-US" sz="1100" b="0" baseline="0" dirty="0" smtClean="0"/>
          </a:p>
          <a:p>
            <a:endParaRPr lang="el-GR" sz="1100" b="0" baseline="0" dirty="0" smtClean="0"/>
          </a:p>
          <a:p>
            <a:r>
              <a:rPr lang="el-GR" sz="1100" b="0" baseline="0" dirty="0" smtClean="0"/>
              <a:t>Στο </a:t>
            </a:r>
            <a:r>
              <a:rPr lang="en-US" sz="1100" b="0" baseline="0" dirty="0" smtClean="0"/>
              <a:t>Tuning</a:t>
            </a:r>
            <a:r>
              <a:rPr lang="el-GR" sz="1100" b="0" baseline="0" dirty="0" smtClean="0"/>
              <a:t> οι ικανότητες περιγράφονται ως σημεία αναφορά για τον σχεδιασμό και την αξιολόγηση ενός ΠΣ και όχι ως δηλώσεις (αποξενωμένες).</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13</a:t>
            </a:fld>
            <a:endParaRPr lang="el-GR"/>
          </a:p>
        </p:txBody>
      </p:sp>
    </p:spTree>
    <p:extLst>
      <p:ext uri="{BB962C8B-B14F-4D97-AF65-F5344CB8AC3E}">
        <p14:creationId xmlns:p14="http://schemas.microsoft.com/office/powerpoint/2010/main" val="13241888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baseline="0" dirty="0" smtClean="0"/>
              <a:t>ΣΤΟ ΤΕΛΟΣ</a:t>
            </a:r>
          </a:p>
          <a:p>
            <a:r>
              <a:rPr lang="en-US" sz="1100" b="0" baseline="0" dirty="0" smtClean="0"/>
              <a:t>Each line has been developed according to a pre-defined process. </a:t>
            </a:r>
            <a:endParaRPr lang="el-GR" sz="1100" b="0" baseline="0" dirty="0" smtClean="0"/>
          </a:p>
          <a:p>
            <a:r>
              <a:rPr lang="en-US" sz="1100" b="0" baseline="0" dirty="0" smtClean="0"/>
              <a:t>The starting point was updated information about the state of the art at  European level. </a:t>
            </a:r>
            <a:endParaRPr lang="el-GR" sz="1100" b="0" baseline="0" dirty="0" smtClean="0"/>
          </a:p>
          <a:p>
            <a:r>
              <a:rPr lang="en-US" sz="1100" b="0" baseline="0" dirty="0" smtClean="0"/>
              <a:t>This information was then reflected upon and discussed  by teams of experts in the now nine subject related areas. </a:t>
            </a:r>
            <a:endParaRPr lang="el-GR" sz="1100" b="0" baseline="0" dirty="0" smtClean="0"/>
          </a:p>
          <a:p>
            <a:r>
              <a:rPr lang="en-US" sz="1100" b="0" baseline="0" dirty="0" smtClean="0"/>
              <a:t>It is the work  of these teams, validated by the respective European networks, that has  provided understanding, context and conclusions which can be considered valid at European level. </a:t>
            </a:r>
            <a:endParaRPr lang="el-GR" sz="1100" b="0" baseline="0" dirty="0" smtClean="0"/>
          </a:p>
          <a:p>
            <a:endParaRPr lang="el-GR" sz="1100" b="0" baseline="0" dirty="0" smtClean="0"/>
          </a:p>
          <a:p>
            <a:r>
              <a:rPr lang="en-US" sz="1100" b="0" baseline="0" dirty="0" smtClean="0"/>
              <a:t>All together, </a:t>
            </a:r>
            <a:r>
              <a:rPr lang="en-US" sz="1100" b="1" baseline="0" dirty="0" smtClean="0"/>
              <a:t>the five lines of approach allow  universities to «tune» their curricula without losing their autonomy and  at the same time stimulate their capacity to innovate</a:t>
            </a:r>
            <a:endParaRPr lang="el-GR" sz="1100" b="1"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14</a:t>
            </a:fld>
            <a:endParaRPr lang="el-GR"/>
          </a:p>
        </p:txBody>
      </p:sp>
    </p:spTree>
    <p:extLst>
      <p:ext uri="{BB962C8B-B14F-4D97-AF65-F5344CB8AC3E}">
        <p14:creationId xmlns:p14="http://schemas.microsoft.com/office/powerpoint/2010/main" val="1577254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1"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15</a:t>
            </a:fld>
            <a:endParaRPr lang="el-GR"/>
          </a:p>
        </p:txBody>
      </p:sp>
    </p:spTree>
    <p:extLst>
      <p:ext uri="{BB962C8B-B14F-4D97-AF65-F5344CB8AC3E}">
        <p14:creationId xmlns:p14="http://schemas.microsoft.com/office/powerpoint/2010/main" val="3031530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1"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16</a:t>
            </a:fld>
            <a:endParaRPr lang="el-GR"/>
          </a:p>
        </p:txBody>
      </p:sp>
    </p:spTree>
    <p:extLst>
      <p:ext uri="{BB962C8B-B14F-4D97-AF65-F5344CB8AC3E}">
        <p14:creationId xmlns:p14="http://schemas.microsoft.com/office/powerpoint/2010/main" val="4269275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1"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17</a:t>
            </a:fld>
            <a:endParaRPr lang="el-GR"/>
          </a:p>
        </p:txBody>
      </p:sp>
    </p:spTree>
    <p:extLst>
      <p:ext uri="{BB962C8B-B14F-4D97-AF65-F5344CB8AC3E}">
        <p14:creationId xmlns:p14="http://schemas.microsoft.com/office/powerpoint/2010/main" val="1232013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US" sz="1100" b="0" baseline="0" dirty="0" smtClean="0"/>
              <a:t>In the vision of Tuning a study </a:t>
            </a:r>
            <a:r>
              <a:rPr lang="en-US" sz="1100" b="0" baseline="0" dirty="0" err="1" smtClean="0"/>
              <a:t>programme</a:t>
            </a:r>
            <a:r>
              <a:rPr lang="en-US" sz="1100" b="0" baseline="0" dirty="0" smtClean="0"/>
              <a:t> can be seen as a large cake, with different levels, in which all slices are linked to one other, either in a horizontal or in a vertical way. In more formal educational terms: the learning outcomes of the individual units or modules add to the overall learning outcomes and to the development of the level of competences, taking into full consideration the learning outcomes to be achieved in other units. </a:t>
            </a:r>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18</a:t>
            </a:fld>
            <a:endParaRPr lang="el-GR"/>
          </a:p>
        </p:txBody>
      </p:sp>
    </p:spTree>
    <p:extLst>
      <p:ext uri="{BB962C8B-B14F-4D97-AF65-F5344CB8AC3E}">
        <p14:creationId xmlns:p14="http://schemas.microsoft.com/office/powerpoint/2010/main" val="2056167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1"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19</a:t>
            </a:fld>
            <a:endParaRPr lang="el-GR"/>
          </a:p>
        </p:txBody>
      </p:sp>
    </p:spTree>
    <p:extLst>
      <p:ext uri="{BB962C8B-B14F-4D97-AF65-F5344CB8AC3E}">
        <p14:creationId xmlns:p14="http://schemas.microsoft.com/office/powerpoint/2010/main" val="29788999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1"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20</a:t>
            </a:fld>
            <a:endParaRPr lang="el-GR"/>
          </a:p>
        </p:txBody>
      </p:sp>
    </p:spTree>
    <p:extLst>
      <p:ext uri="{BB962C8B-B14F-4D97-AF65-F5344CB8AC3E}">
        <p14:creationId xmlns:p14="http://schemas.microsoft.com/office/powerpoint/2010/main" val="2744855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a:t>
            </a:fld>
            <a:endParaRPr lang="el-GR"/>
          </a:p>
        </p:txBody>
      </p:sp>
    </p:spTree>
    <p:extLst>
      <p:ext uri="{BB962C8B-B14F-4D97-AF65-F5344CB8AC3E}">
        <p14:creationId xmlns:p14="http://schemas.microsoft.com/office/powerpoint/2010/main" val="1917266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baseline="0" dirty="0" smtClean="0"/>
              <a:t>Οι Επιστήμες της Εκπαίδευσης</a:t>
            </a:r>
          </a:p>
          <a:p>
            <a:r>
              <a:rPr lang="el-GR" sz="1100" b="0" baseline="0" dirty="0" smtClean="0"/>
              <a:t>Βασίζονται στη θεωρία σε συνδυασμό με αυστηρές ποσοτικές-ποιοτικές ερευνητικές μεθόδους περιλαμβάνουν την έρευνα και την ανάλυση δεδομένων για την εκπαίδευση όλων των επιπέδων και του εκπαιδευτικού συστήματος στο σύνολό του. </a:t>
            </a:r>
          </a:p>
          <a:p>
            <a:r>
              <a:rPr lang="el-GR" sz="1100" b="0" baseline="0" dirty="0" smtClean="0"/>
              <a:t>Στην Ευρώπη η παιδαγωγική (ή η παιδαγωγική πρακτική) και η διδακτική (ή η μεθοδολογία διδασκαλίας και μάθησης) αποτελούν σημαντικά στοιχεία του πεδίου.</a:t>
            </a:r>
          </a:p>
          <a:p>
            <a:r>
              <a:rPr lang="el-GR" sz="1100" b="0" baseline="0" dirty="0" smtClean="0"/>
              <a:t>Οι επιστήμες της εκπαίδευσης περιλαμβάνουν κριτική ανάλυση πολιτικής και αξιολογήσεις κυβερνητικών ή άλλων εκπαιδευτικών προγραμμάτων. Περιλαμβάνουν την ανάπτυξη προγραμμάτων σπουδών. Οι εκπαιδευτικές αξιολογήσεις, οι δοκιμές και οι μετρήσεις ενσωματώνονται επίσης στο πεδίο των εκπαιδευτικών επιστημών, όπως και η σύνθεση και η διάδοση της εκπαιδευτικής έρευνας.</a:t>
            </a:r>
          </a:p>
          <a:p>
            <a:r>
              <a:rPr lang="el-GR" sz="1100" b="0" baseline="0" dirty="0" smtClean="0"/>
              <a:t>Παρά την ποικιλομορφία των προγραμμάτων, σε ολόκληρη την Ευρώπη υπάρχει μια ευρεία ομοιότητα στο περιεχόμενο και την εστίαση των βασικών συνιστωσών των πρώτων τάξεων της Επιστήμης της Επιστήμης, λαμβάνοντας υπόψη ότι το ιδιαίτερο περιεχόμενο και το επίκεντρο κάθε προγράμματος ποικίλλει ανάλογα με τους καθορισμένους στόχους και λόγους, αλλά θα είναι αποδεδειγμένα κατάλληλες για τις ανάγκες των μαθητών. </a:t>
            </a:r>
          </a:p>
          <a:p>
            <a:r>
              <a:rPr lang="el-GR" sz="1100" b="0" baseline="0" dirty="0" smtClean="0"/>
              <a:t>Τα προγράμματα των επιστημών έχουν επίσης ενσωματωθεί στον δεύτερο κύκλο στις περισσότερες χώρες εδώ και πολλά χρόνια. Τα προγράμματα δευτέρου κύκλου στις Επιστήμες της Εκπαίδευσης μπορεί να διαφέρουν στο επίπεδο έμφασης που δίνουν στα συστατικά στοιχεία της έρευνας ή των διδαχθέντων, αλλά τα περισσότερα έχουν πολύ ισχυρή ερευνητική εστίαση. Στον τρίτο κύκλο, οι διδακτορικές σπουδές αποτελούν σημαντικό τομέα ανάπτυξης στις Επιστήμες της Εκπαίδευσης.</a:t>
            </a:r>
          </a:p>
          <a:p>
            <a:endParaRPr lang="el-GR" sz="1100" b="0" baseline="0" dirty="0" smtClean="0"/>
          </a:p>
          <a:p>
            <a:r>
              <a:rPr kumimoji="0" lang="el-GR" sz="1100" b="1" i="0" u="none" strike="noStrike" kern="1200" cap="none" spc="0" normalizeH="0" baseline="0" noProof="0" dirty="0" smtClean="0">
                <a:ln>
                  <a:noFill/>
                </a:ln>
                <a:solidFill>
                  <a:srgbClr val="514A40"/>
                </a:solidFill>
                <a:effectLst/>
                <a:uLnTx/>
                <a:uFillTx/>
                <a:latin typeface="+mn-lt"/>
                <a:ea typeface="+mn-ea"/>
                <a:cs typeface="+mn-cs"/>
              </a:rPr>
              <a:t>Εκπαίδευση εκπαιδευτικών</a:t>
            </a:r>
            <a:endParaRPr lang="el-GR" sz="1100" b="1" baseline="0" dirty="0" smtClean="0"/>
          </a:p>
          <a:p>
            <a:r>
              <a:rPr lang="el-GR" sz="1100" b="0" baseline="0" dirty="0" smtClean="0"/>
              <a:t>Είναι δύσκολο να διαχωριστεί η εκπαίδευση των εκπαιδευτικών και οι επιστήμες της εκπαίδευσης, καθώς οι επιστήμες της εκπαίδευσης είναι θεμελιώδεις για την εκπαίδευση των εκπαιδευτικών και υπάρχει σημαντική </a:t>
            </a:r>
            <a:r>
              <a:rPr lang="el-GR" sz="1100" b="0" baseline="0" dirty="0" err="1" smtClean="0"/>
              <a:t>αλληλεπικάλυψη</a:t>
            </a:r>
            <a:r>
              <a:rPr lang="el-GR" sz="1100" b="0" baseline="0" dirty="0" smtClean="0"/>
              <a:t> μεταξύ των δύο.</a:t>
            </a:r>
          </a:p>
          <a:p>
            <a:r>
              <a:rPr lang="el-GR" sz="1100" b="0" baseline="0" dirty="0" smtClean="0"/>
              <a:t>Η εκπαίδευση των εκπαιδευτικών περιλαμβάνει τη μελέτη της εκπαίδευσης με την ευρύτερη έννοια και περιλαμβάνει πολλές από τις πτυχές που περιγράφονται στις Επιστήμες της Εκπαίδευσης.</a:t>
            </a:r>
          </a:p>
          <a:p>
            <a:r>
              <a:rPr lang="el-GR" sz="1100" b="0" baseline="0" dirty="0" smtClean="0"/>
              <a:t>Η </a:t>
            </a:r>
            <a:r>
              <a:rPr lang="el-GR" sz="1100" b="1" baseline="0" dirty="0" smtClean="0"/>
              <a:t>κύρια διαφορά </a:t>
            </a:r>
            <a:r>
              <a:rPr lang="el-GR" sz="1100" b="0" baseline="0" dirty="0" smtClean="0"/>
              <a:t>μεταξύ των δύο τομέων είναι </a:t>
            </a:r>
            <a:r>
              <a:rPr lang="el-GR" sz="1100" b="0" u="sng" baseline="0" dirty="0" smtClean="0"/>
              <a:t>η πολύ συγκεκριμένη επαγγελματική εστίαση της Εκπαίδευσης Εκπαιδευτικών</a:t>
            </a:r>
            <a:r>
              <a:rPr lang="el-GR" sz="1100" b="0" baseline="0" dirty="0" smtClean="0"/>
              <a:t>. </a:t>
            </a:r>
          </a:p>
          <a:p>
            <a:r>
              <a:rPr lang="el-GR" sz="1100" b="0" baseline="0" dirty="0" smtClean="0"/>
              <a:t>Η εκπαίδευση των εκπαιδευτικών είναι τώρα στο επίκεντρο του ευρωπαϊκού σχεδίου και τα βασικά έγγραφα πολιτικής υπογράμμισαν την αναγκαιότητα για αυτό (και για τη διδασκαλία) να στηρίζονται πλήρως στην έρευνα και τα στοιχεία από τις επιστήμες της εκπαίδευσης.</a:t>
            </a:r>
          </a:p>
          <a:p>
            <a:r>
              <a:rPr lang="el-GR" sz="1100" b="0" baseline="0" dirty="0" smtClean="0"/>
              <a:t>Οι περισσότερες χώρες παρέχουν προγράμματα συνεχιζόμενης επαγγελματικής ανάπτυξης για εκπαιδευτικούς, άλλους επαγγελματίες της εκπαίδευσης, για υγειονομικούς λειτουργούς και άλλους, αλλά δεν οδηγούν πάντοτε σε κάποιο υψηλότερο δίπλωμα. Ωστόσο, πτυχία δευτέρου και τρίτου κύκλου διατίθενται ευρέως για όσους επιθυμούν να τα αναλάβουν.</a:t>
            </a:r>
          </a:p>
          <a:p>
            <a:r>
              <a:rPr lang="el-GR" sz="1100" b="0" baseline="0" dirty="0" smtClean="0"/>
              <a:t>Η Ευρωπαϊκή Επιτροπή υπογράμμισε πρόσφατα ότι, όπως συμβαίνει με οποιοδήποτε άλλο σύγχρονο επάγγελμα, οι δάσκαλοι έχουν την ευθύνη να «επεκτείνουν τα όρια των επαγγελματικών γνώσεων μέσω της δέσμευσης για πρακτικές ανανέωσης και επιμόρφωσης μέσω της έρευνας και μέσω συστηματικής συμμετοχής στη συνεχή επαγγελματική ανάπτυξη από την αρχή μέχρι το τέλος της σταδιοδρομίας τους».</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21</a:t>
            </a:fld>
            <a:endParaRPr lang="el-GR"/>
          </a:p>
        </p:txBody>
      </p:sp>
    </p:spTree>
    <p:extLst>
      <p:ext uri="{BB962C8B-B14F-4D97-AF65-F5344CB8AC3E}">
        <p14:creationId xmlns:p14="http://schemas.microsoft.com/office/powerpoint/2010/main" val="3898535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baseline="0" dirty="0" smtClean="0"/>
              <a:t>Επιστήμες της Εκπαίδευσης</a:t>
            </a:r>
          </a:p>
          <a:p>
            <a:r>
              <a:rPr lang="el-GR" sz="1100" b="0" baseline="0" dirty="0" smtClean="0"/>
              <a:t>1ος κύκλος</a:t>
            </a:r>
          </a:p>
          <a:p>
            <a:r>
              <a:rPr lang="el-GR" sz="1100" b="0" baseline="0" dirty="0" smtClean="0"/>
              <a:t>Συνήθως τα πτυχία αυτά τείνουν να είναι </a:t>
            </a:r>
            <a:r>
              <a:rPr lang="el-GR" sz="1100" b="0" baseline="0" dirty="0" err="1" smtClean="0"/>
              <a:t>πολύθεματικά</a:t>
            </a:r>
            <a:r>
              <a:rPr lang="el-GR" sz="1100" b="0" baseline="0" dirty="0" smtClean="0"/>
              <a:t> με πολλούς γνωστικούς τομείς (πχ παιδαγωγική, διδακτική, κοινωνιολογία της εκπαίδευσης, ψυχολογία παιδιού ή γενικότερα ψυχολογία της εκπαίδευσης, ιστορία της εκπαίδευσης, εκπαίδευση ενηλίκων, ανάπτυξη ΠΣ, κοινωνική εκπαίδευση, διοίκηση εκπαίδευσης, ειδικές ανάγκες, εκπαιδευτική πολιτική, διοίκηση ΕΜ, κτλ). Υπάρχει τάση να γίνεται έρευνα (και με χρήση στατιστικής από το 1</a:t>
            </a:r>
            <a:r>
              <a:rPr lang="el-GR" sz="1100" b="0" baseline="30000" dirty="0" smtClean="0"/>
              <a:t>ο</a:t>
            </a:r>
            <a:r>
              <a:rPr lang="el-GR" sz="1100" b="0" baseline="0" dirty="0" smtClean="0"/>
              <a:t> πτυχίο)</a:t>
            </a:r>
          </a:p>
          <a:p>
            <a:r>
              <a:rPr lang="el-GR" sz="1100" b="0" baseline="0" dirty="0" smtClean="0"/>
              <a:t>2</a:t>
            </a:r>
            <a:r>
              <a:rPr lang="el-GR" sz="1100" b="0" baseline="30000" dirty="0" smtClean="0"/>
              <a:t>ος</a:t>
            </a:r>
            <a:r>
              <a:rPr lang="el-GR" sz="1100" b="0" baseline="0" dirty="0" smtClean="0"/>
              <a:t> κύκλος</a:t>
            </a:r>
          </a:p>
          <a:p>
            <a:r>
              <a:rPr lang="el-GR" sz="1100" b="0" baseline="0" dirty="0" smtClean="0"/>
              <a:t>Εξειδικεύσεις σε όλους τους τομείς (αλλά και στη φιλοσοφία, στην ανθρωπολογία κτλ)</a:t>
            </a:r>
          </a:p>
          <a:p>
            <a:r>
              <a:rPr lang="el-GR" sz="1100" b="0" baseline="0" dirty="0" smtClean="0"/>
              <a:t>3ος κύκλος</a:t>
            </a:r>
          </a:p>
          <a:p>
            <a:r>
              <a:rPr lang="el-GR" sz="1100" b="0" baseline="0" dirty="0" smtClean="0"/>
              <a:t>Στις περισσότερες περιπτώσεις αποτελείται αποκλειστικά (ή κυρίως) από έρευνα</a:t>
            </a:r>
          </a:p>
          <a:p>
            <a:endParaRPr lang="el-GR" sz="1100" b="0" baseline="0" dirty="0" smtClean="0"/>
          </a:p>
          <a:p>
            <a:endParaRPr lang="el-GR" sz="1100" b="0" baseline="0" dirty="0" smtClean="0"/>
          </a:p>
          <a:p>
            <a:r>
              <a:rPr lang="el-GR" sz="1100" b="1" baseline="0" dirty="0" smtClean="0"/>
              <a:t>Εκπαίδευση εκπαιδευτικών</a:t>
            </a:r>
          </a:p>
          <a:p>
            <a:r>
              <a:rPr lang="el-GR" sz="1100" b="0" baseline="0" dirty="0" smtClean="0"/>
              <a:t>1ος κύκλος</a:t>
            </a:r>
          </a:p>
          <a:p>
            <a:r>
              <a:rPr lang="el-GR" sz="1100" b="0" baseline="0" dirty="0" smtClean="0"/>
              <a:t>πτυχία για την προετοιμασία των δασκάλων/καθηγητών σε όλα τα επίπεδα της εκπαίδευσης (συμπεριλαμβανομένης και της εκπαίδευσης ενηλίκων και </a:t>
            </a:r>
            <a:r>
              <a:rPr lang="el-GR" sz="1100" b="0" baseline="0" dirty="0" err="1" smtClean="0"/>
              <a:t>κατάριτσης</a:t>
            </a:r>
            <a:r>
              <a:rPr lang="el-GR" sz="1100" b="0" baseline="0" dirty="0" smtClean="0"/>
              <a:t>)</a:t>
            </a:r>
          </a:p>
          <a:p>
            <a:r>
              <a:rPr lang="el-GR" sz="1100" b="0" baseline="0" dirty="0" smtClean="0"/>
              <a:t>Οι φοιτητές συνήθως σπουδάζουν και τα βασικά στοιχεία κάποιων άλλων επιστημονικών περιοχών (πχ. φιλολογία, μαθηματικά, βιολογία κτλ…_</a:t>
            </a:r>
          </a:p>
          <a:p>
            <a:r>
              <a:rPr lang="el-GR" sz="1100" b="0" baseline="0" dirty="0" smtClean="0"/>
              <a:t>Στη δευτεροβάθμια όλοι οι καθηγητές στο 1ο τους πτυχίο πρέπει να ολοκληρώσουν σπουδές σε μία γνωστική περιοχή (πχ. Φυσικός).</a:t>
            </a:r>
          </a:p>
          <a:p>
            <a:r>
              <a:rPr lang="el-GR" sz="1100" b="0" baseline="0" dirty="0" smtClean="0"/>
              <a:t>Σε μερικά συστήματα οι καθηγητές θα πρέπει να ολοκληρώσουν και ένα σύντομο κύκλο σπουδών (2ου κύκλου) για να αποκτήσουν το επαγγελματικό δικαίωμα του καθηγητή.</a:t>
            </a:r>
          </a:p>
          <a:p>
            <a:r>
              <a:rPr lang="el-GR" sz="1100" b="0" baseline="0" dirty="0" smtClean="0"/>
              <a:t>2ος κύκλος</a:t>
            </a:r>
          </a:p>
          <a:p>
            <a:r>
              <a:rPr lang="el-GR" sz="1100" b="0" baseline="0" dirty="0" smtClean="0"/>
              <a:t>Υπάρχει πληθώρα πτυχίων εξειδίκευσης από 60 έως 120 </a:t>
            </a:r>
            <a:r>
              <a:rPr lang="el-GR" sz="1100" b="0" baseline="0" dirty="0" err="1" smtClean="0"/>
              <a:t>ects</a:t>
            </a:r>
            <a:r>
              <a:rPr lang="el-GR" sz="1100" b="0" baseline="0" dirty="0" smtClean="0"/>
              <a:t>. Οι τομίες εξειδίκευσης είναι πολλοί – μερικοί με μεγάλο ενδιαφέρον (πχ ειδική αγωγή κτλ….)</a:t>
            </a:r>
          </a:p>
          <a:p>
            <a:r>
              <a:rPr lang="el-GR" sz="1100" b="0" baseline="0" dirty="0" smtClean="0"/>
              <a:t>3ος κύκλος</a:t>
            </a:r>
          </a:p>
          <a:p>
            <a:r>
              <a:rPr lang="el-GR" sz="1100" b="0" baseline="0" dirty="0" smtClean="0"/>
              <a:t>Στις περισσότερες περιπτώσεις αποτελείται αποκλειστικά (ή κυρίως) από έρευνα</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22</a:t>
            </a:fld>
            <a:endParaRPr lang="el-GR"/>
          </a:p>
        </p:txBody>
      </p:sp>
    </p:spTree>
    <p:extLst>
      <p:ext uri="{BB962C8B-B14F-4D97-AF65-F5344CB8AC3E}">
        <p14:creationId xmlns:p14="http://schemas.microsoft.com/office/powerpoint/2010/main" val="2774237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baseline="0" dirty="0" smtClean="0"/>
              <a:t>ΑΠΑΣΧΟΛΗΣΗ</a:t>
            </a:r>
          </a:p>
          <a:p>
            <a:r>
              <a:rPr lang="el-GR" sz="1100" b="1" baseline="0" dirty="0" smtClean="0"/>
              <a:t>Επιστήμες της Εκπαίδευσης</a:t>
            </a:r>
          </a:p>
          <a:p>
            <a:r>
              <a:rPr lang="el-GR" sz="1100" b="0" baseline="0" dirty="0" smtClean="0"/>
              <a:t>1</a:t>
            </a:r>
            <a:r>
              <a:rPr lang="el-GR" sz="1100" b="0" baseline="30000" dirty="0" smtClean="0"/>
              <a:t>ος</a:t>
            </a:r>
            <a:endParaRPr lang="el-GR" sz="1100" b="0" baseline="0" dirty="0" smtClean="0"/>
          </a:p>
          <a:p>
            <a:r>
              <a:rPr lang="el-GR" sz="1100" b="0" baseline="0" dirty="0" smtClean="0"/>
              <a:t>Σε εκπαιδευτικά προγράμματα (δημιουργία και εφαρμογής τους) όπως εργασία σε μουσεία, σε κοινωνική εργασία, στη διοίκηση της εκπαίδευσης κτλ…</a:t>
            </a:r>
          </a:p>
          <a:p>
            <a:r>
              <a:rPr lang="el-GR" sz="1100" b="0" baseline="0" dirty="0" smtClean="0"/>
              <a:t>2</a:t>
            </a:r>
            <a:r>
              <a:rPr lang="el-GR" sz="1100" b="0" baseline="30000" dirty="0" smtClean="0"/>
              <a:t>ος</a:t>
            </a:r>
            <a:r>
              <a:rPr lang="el-GR" sz="1100" b="0" baseline="0" dirty="0" smtClean="0"/>
              <a:t> </a:t>
            </a:r>
          </a:p>
          <a:p>
            <a:r>
              <a:rPr lang="el-GR" sz="1100" b="0" baseline="0" dirty="0" smtClean="0"/>
              <a:t>Σε ανώτερες θέσεις στα προηγούμενα επαγγέλματα _ πιθανότητα να εργαστούν σε ερευνητικές θέσεις</a:t>
            </a:r>
          </a:p>
          <a:p>
            <a:endParaRPr lang="el-GR" sz="1100" b="0" baseline="0" dirty="0" smtClean="0"/>
          </a:p>
          <a:p>
            <a:r>
              <a:rPr lang="el-GR" sz="1100" b="1" baseline="0" dirty="0" smtClean="0"/>
              <a:t>Εκπαίδευση εκπαιδευτικών</a:t>
            </a:r>
          </a:p>
          <a:p>
            <a:r>
              <a:rPr lang="el-GR" sz="1100" b="0" baseline="0" dirty="0" smtClean="0"/>
              <a:t>1</a:t>
            </a:r>
            <a:r>
              <a:rPr lang="el-GR" sz="1100" b="0" baseline="30000" dirty="0" smtClean="0"/>
              <a:t>ος</a:t>
            </a:r>
            <a:endParaRPr lang="el-GR" sz="1100" b="0" baseline="0" dirty="0" smtClean="0"/>
          </a:p>
          <a:p>
            <a:r>
              <a:rPr lang="el-GR" sz="1100" b="0" baseline="0" dirty="0" smtClean="0"/>
              <a:t>Δάσκαλοι και καθηγητές σε τυπική και μη τυπική εκπαίδευση</a:t>
            </a:r>
          </a:p>
          <a:p>
            <a:r>
              <a:rPr lang="el-GR" sz="1100" b="0" baseline="0" dirty="0" smtClean="0"/>
              <a:t>2</a:t>
            </a:r>
            <a:r>
              <a:rPr lang="el-GR" sz="1100" b="0" baseline="30000" dirty="0" smtClean="0"/>
              <a:t>ος</a:t>
            </a:r>
            <a:endParaRPr lang="el-GR" sz="1100" b="0" baseline="0" dirty="0" smtClean="0"/>
          </a:p>
          <a:p>
            <a:r>
              <a:rPr lang="el-GR" sz="1100" b="0" baseline="0" dirty="0" smtClean="0"/>
              <a:t>Σε ανώτερες θέσεις στα προηγούμενα επαγγέλματα _ πιθανότητα να εργαστούν σε ερευνητικές θέσεις</a:t>
            </a:r>
          </a:p>
          <a:p>
            <a:endParaRPr lang="el-GR" sz="1100" b="0" baseline="0" dirty="0" smtClean="0"/>
          </a:p>
          <a:p>
            <a:r>
              <a:rPr lang="el-GR" sz="1100" b="1" baseline="0" dirty="0" smtClean="0"/>
              <a:t>3</a:t>
            </a:r>
            <a:r>
              <a:rPr lang="el-GR" sz="1100" b="1" baseline="30000" dirty="0" smtClean="0"/>
              <a:t>ος</a:t>
            </a:r>
            <a:r>
              <a:rPr lang="el-GR" sz="1100" b="1" baseline="0" dirty="0" smtClean="0"/>
              <a:t> - κοινό</a:t>
            </a:r>
          </a:p>
          <a:p>
            <a:r>
              <a:rPr lang="en-US" sz="1100" b="0" baseline="0" dirty="0" smtClean="0"/>
              <a:t>University, Polytechnic and College lecturers; researchers;</a:t>
            </a:r>
            <a:r>
              <a:rPr lang="el-GR" sz="1100" b="0" baseline="0" dirty="0" smtClean="0"/>
              <a:t>, </a:t>
            </a:r>
            <a:r>
              <a:rPr lang="en-US" sz="1100" b="0" baseline="0" dirty="0" smtClean="0"/>
              <a:t>Ministry and Teacher Education agency professionals;</a:t>
            </a:r>
            <a:r>
              <a:rPr lang="el-GR" sz="1100" b="0" baseline="0" dirty="0" smtClean="0"/>
              <a:t> </a:t>
            </a:r>
            <a:r>
              <a:rPr lang="en-US" sz="1100" b="0" baseline="0" dirty="0" smtClean="0"/>
              <a:t>an increasing number fi </a:t>
            </a:r>
            <a:r>
              <a:rPr lang="en-US" sz="1100" b="0" baseline="0" dirty="0" err="1" smtClean="0"/>
              <a:t>nd</a:t>
            </a:r>
            <a:r>
              <a:rPr lang="en-US" sz="1100" b="0" baseline="0" dirty="0" smtClean="0"/>
              <a:t> employment as researchers</a:t>
            </a:r>
            <a:r>
              <a:rPr lang="el-GR" sz="1100" b="0" baseline="0" dirty="0" smtClean="0"/>
              <a:t> </a:t>
            </a:r>
            <a:r>
              <a:rPr lang="en-US" sz="1100" b="0" baseline="0" dirty="0" smtClean="0"/>
              <a:t>in independent research and developmental institutes;</a:t>
            </a:r>
            <a:r>
              <a:rPr lang="el-GR" sz="1100" b="0" baseline="0" dirty="0" smtClean="0"/>
              <a:t> </a:t>
            </a:r>
            <a:r>
              <a:rPr lang="en-US" sz="1100" b="0" baseline="0" dirty="0" smtClean="0"/>
              <a:t>Research and Development positions in the administration</a:t>
            </a:r>
            <a:r>
              <a:rPr lang="el-GR" sz="1100" b="0" baseline="0" dirty="0" smtClean="0"/>
              <a:t> </a:t>
            </a:r>
            <a:r>
              <a:rPr lang="en-US" sz="1100" b="0" baseline="0" dirty="0" smtClean="0"/>
              <a:t>of Education at national or municipal levels (National Board</a:t>
            </a:r>
            <a:r>
              <a:rPr lang="el-GR" sz="1100" b="0" baseline="0" dirty="0" smtClean="0"/>
              <a:t> </a:t>
            </a:r>
            <a:r>
              <a:rPr lang="en-US" sz="1100" b="0" baseline="0" dirty="0" smtClean="0"/>
              <a:t>of Education, Regional Developmental </a:t>
            </a:r>
            <a:r>
              <a:rPr lang="en-US" sz="1100" b="0" baseline="0" dirty="0" err="1" smtClean="0"/>
              <a:t>Centres</a:t>
            </a:r>
            <a:r>
              <a:rPr lang="en-US" sz="1100" b="0" baseline="0" dirty="0" smtClean="0"/>
              <a:t>), Quality</a:t>
            </a:r>
            <a:r>
              <a:rPr lang="el-GR" sz="1100" b="0" baseline="0" dirty="0" smtClean="0"/>
              <a:t> </a:t>
            </a:r>
            <a:r>
              <a:rPr lang="en-US" sz="1100" b="0" baseline="0" dirty="0" smtClean="0"/>
              <a:t>Assurance Agencies; senior posts in curriculum development;</a:t>
            </a:r>
            <a:r>
              <a:rPr lang="el-GR" sz="1100" b="0" baseline="0" dirty="0" smtClean="0"/>
              <a:t> </a:t>
            </a:r>
            <a:r>
              <a:rPr lang="en-US" sz="1100" b="0" baseline="0" dirty="0" smtClean="0"/>
              <a:t>School headships; Leadership and management; teaching;</a:t>
            </a:r>
          </a:p>
          <a:p>
            <a:r>
              <a:rPr lang="en-US" sz="1100" b="0" baseline="0" dirty="0" smtClean="0"/>
              <a:t>Business</a:t>
            </a:r>
            <a:endParaRPr lang="el-GR" sz="1100" b="0" baseline="0" dirty="0" smtClean="0"/>
          </a:p>
          <a:p>
            <a:endParaRPr lang="el-GR" sz="1100" b="0" baseline="0" dirty="0" smtClean="0"/>
          </a:p>
          <a:p>
            <a:r>
              <a:rPr lang="el-GR" sz="1100" b="1" baseline="0" dirty="0" smtClean="0"/>
              <a:t>ΜΑΘΗΣΙΑΚΑ ΑΠΟΤΕΛΕΣΜΑΤΑ - ΙΚΑΝΟΤΗΤΕΣ</a:t>
            </a:r>
          </a:p>
          <a:p>
            <a:r>
              <a:rPr lang="el-GR" sz="1100" b="0" baseline="0" dirty="0" smtClean="0"/>
              <a:t>Ότι στοχεύει ένα πτυχίο να καταφέρουν να μάθουν οι φοιτητές του.</a:t>
            </a:r>
          </a:p>
          <a:p>
            <a:r>
              <a:rPr lang="el-GR" sz="1100" b="0" baseline="0" dirty="0" smtClean="0"/>
              <a:t>Ικανότητες ότι καταφέρνει να κατανοήσει, γνωρίζει – κάνει ο φοιτητής κατά τα διάρκεια των σπουδών του.</a:t>
            </a:r>
          </a:p>
          <a:p>
            <a:r>
              <a:rPr lang="el-GR" sz="1100" b="0" baseline="0" dirty="0" smtClean="0"/>
              <a:t>Όπως έχουμε ήδη πει χωρίζονται σε γενικές και ειδικές ικανότητες.</a:t>
            </a:r>
          </a:p>
          <a:p>
            <a:r>
              <a:rPr lang="el-GR" sz="1100" b="0" baseline="0" dirty="0" smtClean="0"/>
              <a:t>Δεν θα ασχοληθούμε με τις γενικές ικανότητες που αναφέρονται και αναλύονται στην έκθεση… καθώς πολλές από αυτές υπάρχουν και σε άλλα επιστημονικά πεδία….</a:t>
            </a:r>
          </a:p>
          <a:p>
            <a:endParaRPr lang="el-GR" sz="1100" b="1" u="sng" baseline="0" dirty="0" smtClean="0"/>
          </a:p>
          <a:p>
            <a:r>
              <a:rPr lang="el-GR" sz="1100" b="1" u="sng" baseline="0" dirty="0" smtClean="0"/>
              <a:t>Ειδικές Ικανότητες:</a:t>
            </a:r>
          </a:p>
          <a:p>
            <a:r>
              <a:rPr lang="el-GR" sz="1100" b="0" baseline="0" dirty="0" smtClean="0"/>
              <a:t>Υπάρχουν ειδικές ικανότητες που είναι κοινές και στις Επιστήμες της Εκπαίδευσης και στην Εκπαίδευση εκπαιδευτικών</a:t>
            </a:r>
          </a:p>
          <a:p>
            <a:r>
              <a:rPr lang="el-GR" sz="1100" b="0" baseline="0" dirty="0" smtClean="0"/>
              <a:t>Ενδεικτικά στον 1</a:t>
            </a:r>
            <a:r>
              <a:rPr lang="el-GR" sz="1100" b="0" baseline="30000" dirty="0" smtClean="0"/>
              <a:t>ο</a:t>
            </a:r>
            <a:r>
              <a:rPr lang="el-GR" sz="1100" b="0" baseline="0" dirty="0" smtClean="0"/>
              <a:t> κύκλο σπουδών:</a:t>
            </a:r>
          </a:p>
          <a:p>
            <a:r>
              <a:rPr lang="el-GR" sz="1100" b="0" baseline="0" dirty="0" smtClean="0"/>
              <a:t>Θα πρέπει να είναι ικανοί να εργάζονται πάνω σε 3 αλληλοσυνδεόμενες περιοχές:</a:t>
            </a:r>
          </a:p>
          <a:p>
            <a:pPr marL="171450" indent="-171450">
              <a:buFontTx/>
              <a:buChar char="-"/>
            </a:pPr>
            <a:r>
              <a:rPr lang="el-GR" sz="1100" b="0" baseline="0" dirty="0" smtClean="0"/>
              <a:t>Να εργάζονται σε πληροφορίες και γνώσεις πάνω στον διδακτικό αντικείμενο καθώς και πάνω σε ζητήματα εκπαίδευσης και τις θεωρητικές τους προεκτάσεις</a:t>
            </a:r>
          </a:p>
          <a:p>
            <a:pPr marL="171450" indent="-171450">
              <a:buFontTx/>
              <a:buChar char="-"/>
            </a:pPr>
            <a:r>
              <a:rPr lang="el-GR" sz="1100" b="0" baseline="0" dirty="0" smtClean="0"/>
              <a:t>Να εργάζονται με στενή συνεργασία με τους συνανθρώπους τους (παιδιά, εφήβους, συναδέλφους, γονείς κτλ…). Εμπεριέχεται η ικανότητα της ανάλυσης πολύπλοκων καταστάσεων</a:t>
            </a:r>
          </a:p>
          <a:p>
            <a:pPr marL="171450" indent="-171450">
              <a:buFontTx/>
              <a:buChar char="-"/>
            </a:pPr>
            <a:r>
              <a:rPr lang="el-GR" sz="1100" b="0" baseline="0" dirty="0" smtClean="0"/>
              <a:t>Να εργάζονται με την κοινωνία σε τοπικό,  εθνικό, διεθνές, Ευρωπαϊκό, παγκόσμιο επίπεδο….</a:t>
            </a:r>
          </a:p>
          <a:p>
            <a:r>
              <a:rPr lang="el-GR" sz="1100" b="1" baseline="0" dirty="0" smtClean="0"/>
              <a:t>Εκπαίδευση εκπαιδευτικών</a:t>
            </a:r>
          </a:p>
          <a:p>
            <a:r>
              <a:rPr lang="el-GR" sz="1100" b="0" baseline="0" dirty="0" smtClean="0"/>
              <a:t>Επιπλέον στην εκπαίδευση εκπαιδευτικών:</a:t>
            </a:r>
            <a:br>
              <a:rPr lang="el-GR" sz="1100" b="0" baseline="0" dirty="0" smtClean="0"/>
            </a:br>
            <a:r>
              <a:rPr lang="el-GR" sz="1100" b="0" baseline="0" dirty="0" smtClean="0"/>
              <a:t>- Ικανότητες σε μία σειρά από δεξιότητες στη διδασκαλία, τη μάθηση, την αξιολόγηση και τις θεωρητικές τους προεκτάσεις, </a:t>
            </a:r>
          </a:p>
          <a:p>
            <a:r>
              <a:rPr lang="el-GR" sz="1100" b="0" baseline="0" dirty="0" smtClean="0"/>
              <a:t>- Ικανότητα στη δημιουργία και διατήρηση ενός δημοκρατικού, ήπιου και υποστηρικτικού κλίματος στο χώρο εκπαίδευσης….</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23</a:t>
            </a:fld>
            <a:endParaRPr lang="el-GR"/>
          </a:p>
        </p:txBody>
      </p:sp>
    </p:spTree>
    <p:extLst>
      <p:ext uri="{BB962C8B-B14F-4D97-AF65-F5344CB8AC3E}">
        <p14:creationId xmlns:p14="http://schemas.microsoft.com/office/powerpoint/2010/main" val="3435875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None/>
            </a:pPr>
            <a:r>
              <a:rPr lang="el-GR" sz="1100" b="1" baseline="0" dirty="0" smtClean="0"/>
              <a:t>1. (ενδεικτικά για 1</a:t>
            </a:r>
            <a:r>
              <a:rPr lang="el-GR" sz="1100" b="1" baseline="30000" dirty="0" smtClean="0"/>
              <a:t>ο</a:t>
            </a:r>
            <a:r>
              <a:rPr lang="el-GR" sz="1100" b="1" baseline="0" dirty="0" smtClean="0"/>
              <a:t> –ίσως και για 2</a:t>
            </a:r>
            <a:r>
              <a:rPr lang="el-GR" sz="1100" b="1" baseline="30000" dirty="0" smtClean="0"/>
              <a:t>ο</a:t>
            </a:r>
            <a:r>
              <a:rPr lang="el-GR" sz="1100" b="1" baseline="0" dirty="0" smtClean="0"/>
              <a:t> κύκλο σπουδών</a:t>
            </a:r>
            <a:r>
              <a:rPr lang="el-GR" sz="1100" b="0" baseline="0" dirty="0" smtClean="0"/>
              <a:t>):</a:t>
            </a:r>
          </a:p>
          <a:p>
            <a:pPr marL="0" indent="0">
              <a:buNone/>
            </a:pPr>
            <a:endParaRPr lang="el-GR" sz="1100" b="0" baseline="0" dirty="0" smtClean="0"/>
          </a:p>
          <a:p>
            <a:r>
              <a:rPr lang="en-US" sz="1100" b="0" baseline="0" dirty="0" smtClean="0"/>
              <a:t>Ability to </a:t>
            </a:r>
            <a:r>
              <a:rPr lang="en-US" sz="1100" b="0" baseline="0" dirty="0" err="1" smtClean="0"/>
              <a:t>analyse</a:t>
            </a:r>
            <a:r>
              <a:rPr lang="en-US" sz="1100" b="0" baseline="0" dirty="0" smtClean="0"/>
              <a:t> complex situations of human learning and development</a:t>
            </a:r>
            <a:r>
              <a:rPr lang="el-GR" sz="1100" b="0" baseline="0" dirty="0" smtClean="0"/>
              <a:t> </a:t>
            </a:r>
            <a:r>
              <a:rPr lang="en-US" sz="1100" b="0" baseline="0" dirty="0" smtClean="0"/>
              <a:t>in particular contexts, including their own learning;</a:t>
            </a:r>
          </a:p>
          <a:p>
            <a:r>
              <a:rPr lang="en-US" sz="1100" b="0" baseline="0" dirty="0" smtClean="0"/>
              <a:t>Ability to describe objectively what is observed, categorize and </a:t>
            </a:r>
            <a:r>
              <a:rPr lang="en-US" sz="1100" b="0" baseline="0" dirty="0" err="1" smtClean="0"/>
              <a:t>analyse</a:t>
            </a:r>
            <a:r>
              <a:rPr lang="el-GR" sz="1100" b="0" baseline="0" dirty="0" smtClean="0"/>
              <a:t> </a:t>
            </a:r>
            <a:r>
              <a:rPr lang="en-US" sz="1100" b="0" baseline="0" dirty="0" smtClean="0"/>
              <a:t>this, and make theoretically well founded evaluations based on the observed</a:t>
            </a:r>
            <a:r>
              <a:rPr lang="el-GR" sz="1100" b="0" baseline="0" dirty="0" smtClean="0"/>
              <a:t> </a:t>
            </a:r>
            <a:r>
              <a:rPr lang="en-US" sz="1100" b="0" baseline="0" dirty="0" smtClean="0"/>
              <a:t>incidents;</a:t>
            </a:r>
          </a:p>
          <a:p>
            <a:r>
              <a:rPr lang="en-US" sz="1100" b="0" baseline="0" dirty="0" smtClean="0"/>
              <a:t>Ability to appreciate how own values and beliefs can influence observation;</a:t>
            </a:r>
          </a:p>
          <a:p>
            <a:r>
              <a:rPr lang="en-US" sz="1100" b="0" baseline="0" dirty="0" smtClean="0"/>
              <a:t>Ability to use evidence from reading and research to support development</a:t>
            </a:r>
            <a:r>
              <a:rPr lang="el-GR" sz="1100" b="0" baseline="0" dirty="0" smtClean="0"/>
              <a:t> </a:t>
            </a:r>
            <a:r>
              <a:rPr lang="en-US" sz="1100" b="0" baseline="0" dirty="0" smtClean="0"/>
              <a:t>of analysis and evaluation</a:t>
            </a:r>
            <a:endParaRPr lang="el-GR" sz="1100" b="0" baseline="0" dirty="0" smtClean="0"/>
          </a:p>
          <a:p>
            <a:endParaRPr lang="el-GR" sz="1100" b="0" baseline="0" dirty="0" smtClean="0"/>
          </a:p>
          <a:p>
            <a:r>
              <a:rPr lang="en-US" sz="1100" b="0" baseline="0" dirty="0" smtClean="0"/>
              <a:t>Ability to reflect on own learning and select appropriate examples to</a:t>
            </a:r>
            <a:r>
              <a:rPr lang="el-GR" sz="1100" b="0" baseline="0" dirty="0" smtClean="0"/>
              <a:t> </a:t>
            </a:r>
            <a:r>
              <a:rPr lang="en-US" sz="1100" b="0" baseline="0" dirty="0" smtClean="0"/>
              <a:t>demonstrate this</a:t>
            </a:r>
          </a:p>
          <a:p>
            <a:r>
              <a:rPr lang="en-US" sz="1100" b="0" baseline="0" dirty="0" smtClean="0"/>
              <a:t>Autonomous decision making as part of self directed learning:</a:t>
            </a:r>
          </a:p>
          <a:p>
            <a:r>
              <a:rPr lang="en-US" sz="1100" b="0" baseline="0" dirty="0" smtClean="0"/>
              <a:t>A range of competences appropriate to the unit or </a:t>
            </a:r>
            <a:r>
              <a:rPr lang="en-US" sz="1100" b="0" baseline="0" dirty="0" err="1" smtClean="0"/>
              <a:t>programme</a:t>
            </a:r>
            <a:r>
              <a:rPr lang="en-US" sz="1100" b="0" baseline="0" dirty="0" smtClean="0"/>
              <a:t> which is</a:t>
            </a:r>
            <a:r>
              <a:rPr lang="el-GR" sz="1100" b="0" baseline="0" dirty="0" smtClean="0"/>
              <a:t> </a:t>
            </a:r>
            <a:r>
              <a:rPr lang="en-US" sz="1100" b="0" baseline="0" dirty="0" smtClean="0"/>
              <a:t>the basis of the portfolio.</a:t>
            </a:r>
            <a:endParaRPr lang="el-GR" sz="1100" b="0" baseline="0" dirty="0" smtClean="0"/>
          </a:p>
          <a:p>
            <a:endParaRPr lang="el-GR" sz="1100" b="0" baseline="0" dirty="0" smtClean="0"/>
          </a:p>
          <a:p>
            <a:r>
              <a:rPr lang="el-GR" sz="1100" b="1" baseline="0" dirty="0" smtClean="0"/>
              <a:t>2. </a:t>
            </a:r>
            <a:r>
              <a:rPr lang="en-US" sz="1100" b="1" baseline="0" dirty="0" smtClean="0"/>
              <a:t>Quality enhancement</a:t>
            </a:r>
          </a:p>
          <a:p>
            <a:r>
              <a:rPr lang="el-GR" sz="1100" b="0" baseline="0" dirty="0" smtClean="0"/>
              <a:t>Ένας από τους ξεχωριστούς τρόπους που προωθείται η ποιότητα και αναπτύσσεται μία κουλτούρα ποιότητας στα επαγγέλματα του συγκεκριμένου επιστημονικού πεδίου είναι μέσω της ενεργούς συνεργασίας με τους κοινωνικούς εταίρους (μαθητές, εργοδότες, οργανώσεις, γονείς, οικογένειες κτλ)</a:t>
            </a:r>
          </a:p>
          <a:p>
            <a:r>
              <a:rPr lang="el-GR" sz="1100" b="0" baseline="0" dirty="0" smtClean="0"/>
              <a:t>Είναι επίσης σύνηθες να είναι ενεργό ένα μεγάλο δίκτυο εσωτερικής αξιολόγησης και διασφάλισης της ποιότητας στην εκπαίδευση.</a:t>
            </a:r>
          </a:p>
          <a:p>
            <a:r>
              <a:rPr lang="el-GR" sz="1100" b="0" baseline="0" dirty="0" smtClean="0"/>
              <a:t>Το ακαδημαϊκό προσωπικό σε όλα τα επίπεδα της εκπαίδευσης και της κατάρτισης μπαίνει πολύ συχνά σε διαδικασίες μετεκπαίδευσης και διαρκούς επαγγελματικής ανάπτυξης</a:t>
            </a:r>
          </a:p>
          <a:p>
            <a:endParaRPr lang="el-GR" sz="1100" b="0" baseline="0" dirty="0" smtClean="0"/>
          </a:p>
          <a:p>
            <a:r>
              <a:rPr lang="el-GR" sz="1100" b="0" baseline="0" dirty="0" smtClean="0"/>
              <a:t>3. Διδακτορικές σπουδές</a:t>
            </a:r>
          </a:p>
          <a:p>
            <a:r>
              <a:rPr lang="el-GR" sz="1100" b="0" baseline="0" dirty="0" smtClean="0"/>
              <a:t>Μέχρι πριν από λίγο χρόνια οι μόνες διδακτορικές σπουδές στο πεδίο της εκπαίδευσης ήταν οι σπουδές που κατέληγαν στον κλασσικό διδακτορικό δίπλωμα με κλασσικού τύπου ατομική </a:t>
            </a:r>
            <a:r>
              <a:rPr lang="el-GR" sz="1100" b="0" baseline="0" dirty="0" err="1" smtClean="0"/>
              <a:t>διδιακτορική</a:t>
            </a:r>
            <a:r>
              <a:rPr lang="el-GR" sz="1100" b="0" baseline="0" dirty="0" smtClean="0"/>
              <a:t> έρευνα.</a:t>
            </a:r>
          </a:p>
          <a:p>
            <a:r>
              <a:rPr lang="el-GR" sz="1100" b="0" baseline="0" dirty="0" smtClean="0"/>
              <a:t>Όμως αρχίζει να εμφανίζεται στο χώρο ενός νέου τύπου διδακτορικό δίπλωμα με δομή που εμπεριέχει κάποια μαθήματα ερευνητικής μεθοδολογίας, με συγκεκριμένους </a:t>
            </a:r>
            <a:r>
              <a:rPr lang="el-GR" sz="1100" b="0" baseline="0" dirty="0" err="1" smtClean="0"/>
              <a:t>κανόντες</a:t>
            </a:r>
            <a:r>
              <a:rPr lang="el-GR" sz="1100" b="0" baseline="0" dirty="0" smtClean="0"/>
              <a:t> τόσο για τον </a:t>
            </a:r>
            <a:r>
              <a:rPr lang="el-GR" sz="1100" b="0" baseline="0" dirty="0" err="1" smtClean="0"/>
              <a:t>υπ.διδάκτορα</a:t>
            </a:r>
            <a:r>
              <a:rPr lang="el-GR" sz="1100" b="0" baseline="0" dirty="0" smtClean="0"/>
              <a:t> </a:t>
            </a:r>
            <a:r>
              <a:rPr lang="el-GR" sz="1100" b="0" baseline="0" dirty="0" err="1" smtClean="0"/>
              <a:t>ό΄σο</a:t>
            </a:r>
            <a:r>
              <a:rPr lang="el-GR" sz="1100" b="0" baseline="0" dirty="0" smtClean="0"/>
              <a:t> και για τον επιβλέποντα (να πω για τα γενικότερα </a:t>
            </a:r>
            <a:r>
              <a:rPr lang="en-US" sz="1100" b="0" baseline="0" dirty="0" smtClean="0"/>
              <a:t>doctoral studies….</a:t>
            </a:r>
            <a:r>
              <a:rPr lang="el-GR" sz="1100" b="0" baseline="0" dirty="0" smtClean="0"/>
              <a:t>)</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24</a:t>
            </a:fld>
            <a:endParaRPr lang="el-GR"/>
          </a:p>
        </p:txBody>
      </p:sp>
    </p:spTree>
    <p:extLst>
      <p:ext uri="{BB962C8B-B14F-4D97-AF65-F5344CB8AC3E}">
        <p14:creationId xmlns:p14="http://schemas.microsoft.com/office/powerpoint/2010/main" val="138603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25</a:t>
            </a:fld>
            <a:endParaRPr lang="el-GR"/>
          </a:p>
        </p:txBody>
      </p:sp>
    </p:spTree>
    <p:extLst>
      <p:ext uri="{BB962C8B-B14F-4D97-AF65-F5344CB8AC3E}">
        <p14:creationId xmlns:p14="http://schemas.microsoft.com/office/powerpoint/2010/main" val="3117503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baseline="0" dirty="0" smtClean="0"/>
              <a:t>ΣΤΟ ΤΕΛΟΣ</a:t>
            </a:r>
          </a:p>
          <a:p>
            <a:r>
              <a:rPr lang="el-GR" sz="1100" b="0" baseline="0" dirty="0" smtClean="0"/>
              <a:t>Εξήγηση της ανάλυσης με βάση το πρότυπο</a:t>
            </a:r>
          </a:p>
          <a:p>
            <a:endParaRPr lang="el-GR" sz="1100" b="0" baseline="0" dirty="0" smtClean="0"/>
          </a:p>
          <a:p>
            <a:r>
              <a:rPr lang="el-GR" sz="1100" b="0" baseline="0" dirty="0" smtClean="0"/>
              <a:t>Η επεξεργασία των δεδομένων έγινε με βάση πέντε ομάδες κριτηρίων:</a:t>
            </a:r>
          </a:p>
          <a:p>
            <a:r>
              <a:rPr lang="el-GR" sz="1100" b="0" baseline="0" dirty="0" smtClean="0"/>
              <a:t>K1. Γενικά (Πεδία Κ100-Κ112 του προτύπου), </a:t>
            </a:r>
          </a:p>
          <a:p>
            <a:r>
              <a:rPr lang="el-GR" sz="1100" b="0" baseline="0" dirty="0" smtClean="0"/>
              <a:t>Κ2. Μαθησιακά Αποτελέσματα (Πεδία Κ201-Κ202 του προτύπου), </a:t>
            </a:r>
          </a:p>
          <a:p>
            <a:r>
              <a:rPr lang="el-GR" sz="1100" b="0" baseline="0" dirty="0" smtClean="0"/>
              <a:t>Κ3. Περιεχόμενο Μαθήματος (Πεδίο Κ301 του προτύπου), </a:t>
            </a:r>
          </a:p>
          <a:p>
            <a:r>
              <a:rPr lang="el-GR" sz="1100" b="0" baseline="0" dirty="0" smtClean="0"/>
              <a:t>Κ4. Διδακτικές και Μαθησιακές μέθοδοι – αξιολόγηση (Πεδία Κ401-Κ404 του προτύπου), </a:t>
            </a:r>
          </a:p>
          <a:p>
            <a:r>
              <a:rPr lang="el-GR" sz="1100" b="0" baseline="0" dirty="0" smtClean="0"/>
              <a:t>Κ5. </a:t>
            </a:r>
            <a:r>
              <a:rPr lang="el-GR" sz="1100" b="0" baseline="0" dirty="0" err="1" smtClean="0"/>
              <a:t>Συνιστώμενη</a:t>
            </a:r>
            <a:r>
              <a:rPr lang="el-GR" sz="1100" b="0" baseline="0" dirty="0" smtClean="0"/>
              <a:t> βιβλιογραφία (Κ501). </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26</a:t>
            </a:fld>
            <a:endParaRPr lang="el-GR"/>
          </a:p>
        </p:txBody>
      </p:sp>
    </p:spTree>
    <p:extLst>
      <p:ext uri="{BB962C8B-B14F-4D97-AF65-F5344CB8AC3E}">
        <p14:creationId xmlns:p14="http://schemas.microsoft.com/office/powerpoint/2010/main" val="10600839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Το Σχήμα 77 απεικονίζει σε διάγραμμα </a:t>
            </a:r>
            <a:r>
              <a:rPr lang="el-GR" dirty="0" err="1" smtClean="0"/>
              <a:t>Pareto</a:t>
            </a:r>
            <a:r>
              <a:rPr lang="el-GR" dirty="0" smtClean="0"/>
              <a:t> τον βαθμό συμπλήρωσης της γενικής ομάδας κριτηρίων ανά Ίδρυμα. </a:t>
            </a:r>
          </a:p>
          <a:p>
            <a:r>
              <a:rPr lang="el-GR" dirty="0" smtClean="0"/>
              <a:t>Ο αριστερός άξονας του σχήματος απεικονίζει τα ποσοστά συμπλήρωσης περιγραμμάτων. </a:t>
            </a:r>
          </a:p>
          <a:p>
            <a:r>
              <a:rPr lang="el-GR" dirty="0" smtClean="0"/>
              <a:t>Ο οριζόντιος απεικονίζει το πλήθος των Ιδρυμάτων (εκτός από τα ΔΙΠΑΕ και ΕΑΠ) που συμμετέχουν, ενώ ο δεξιός απεικονίζει το σωρευτικό ποσοστό των Ιδρυμάτων. </a:t>
            </a:r>
          </a:p>
          <a:p>
            <a:r>
              <a:rPr lang="el-GR" dirty="0" smtClean="0"/>
              <a:t>H αθροιστική γραμμή (μπλε) αναφέρεται στο σωρευτικό ποσοστό των Ιδρυμάτων που έχουν συμπληρώσει το αντίστοιχο ποσοστό περιγραμμάτων.</a:t>
            </a:r>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27</a:t>
            </a:fld>
            <a:endParaRPr lang="el-GR"/>
          </a:p>
        </p:txBody>
      </p:sp>
    </p:spTree>
    <p:extLst>
      <p:ext uri="{BB962C8B-B14F-4D97-AF65-F5344CB8AC3E}">
        <p14:creationId xmlns:p14="http://schemas.microsoft.com/office/powerpoint/2010/main" val="698914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Στο Σχήμα 83 παρουσιάζονται τα δεδομένα για τον βαθμό συμπλήρωσης της γενικής ομάδας κριτηρίων ανά κλάδο. Χάριν οικονομίας στα σχήματα, αντί του ονόματος του επιστημονικού πεδίου, έχει χρησιμοποιηθεί μία λέξη από την πλήρη ονομασία. Η αντιστοίχιση αυτών είναι η εξής:</a:t>
            </a:r>
          </a:p>
          <a:p>
            <a:r>
              <a:rPr lang="el-GR" dirty="0" smtClean="0"/>
              <a:t> Ανθρωπιστικών Επιστημών ή Καλών Τεχνών → Ανθρωπιστικών </a:t>
            </a:r>
          </a:p>
          <a:p>
            <a:r>
              <a:rPr lang="el-GR" dirty="0" smtClean="0"/>
              <a:t> Διοίκησης ή Οικονομίας  → Διοίκησης </a:t>
            </a:r>
          </a:p>
          <a:p>
            <a:r>
              <a:rPr lang="el-GR" dirty="0" smtClean="0"/>
              <a:t> Επαγγελμάτων Υγείας και Πρόνοιας  → Πρόνοιας </a:t>
            </a:r>
          </a:p>
          <a:p>
            <a:r>
              <a:rPr lang="el-GR" dirty="0" smtClean="0"/>
              <a:t> Επιστημών Υγείας ή Βιολογίας  → Υγείας </a:t>
            </a:r>
          </a:p>
          <a:p>
            <a:r>
              <a:rPr lang="el-GR" dirty="0" smtClean="0"/>
              <a:t> Θετικών Επιστημών ή Πληροφορικής  → Θετικών </a:t>
            </a:r>
          </a:p>
          <a:p>
            <a:r>
              <a:rPr lang="el-GR" dirty="0" smtClean="0"/>
              <a:t> Μηχανικών ή Γεωτεχνικών Επιστημών  → Μηχανικών </a:t>
            </a:r>
          </a:p>
          <a:p>
            <a:r>
              <a:rPr lang="el-GR" dirty="0" smtClean="0"/>
              <a:t> Νομικών, Πολιτικών ή Κοινωνικών Επιστημών  → Κοινωνικών </a:t>
            </a:r>
          </a:p>
          <a:p>
            <a:r>
              <a:rPr lang="el-GR" dirty="0" smtClean="0"/>
              <a:t> Οικονομικών Επιστημών ή Διοίκησης Επιχειρήσεων  → Οικονομικών </a:t>
            </a:r>
          </a:p>
          <a:p>
            <a:r>
              <a:rPr lang="el-GR" dirty="0" smtClean="0"/>
              <a:t> Τεχνολογικών Επιστημών Μηχανικών  → Μηχανικών ΤΕ </a:t>
            </a:r>
          </a:p>
          <a:p>
            <a:r>
              <a:rPr lang="el-GR" dirty="0" smtClean="0"/>
              <a:t> Τεχνολογικών ή Γεωτεχνικών Επιστημών ή Τροφίμων 	→ Τεχνολογικών</a:t>
            </a:r>
          </a:p>
          <a:p>
            <a:endParaRPr lang="el-GR" dirty="0" smtClean="0"/>
          </a:p>
          <a:p>
            <a:r>
              <a:rPr lang="el-GR" b="1" dirty="0" smtClean="0"/>
              <a:t>Το επίπεδο συμπλήρωσης στην ομάδα γενικών κριτηρίων στα ΠΠΣ όλων των επιστημονικών κλάδων είναι κάτω από 70%. Ενδεικτικά, οι μικρότερες ελλείψεις σε αυτά τα κριτήρια εντοπίστηκαν στα περιγράμματα μαθημάτων «Μηχανικών και Γεωτεχνικών επιστημών» και «Νομικών, Πολιτικών και Κοινωνικών Επιστημών», ενώ οι μεγαλύτερες ελλείψεις στους κλάδους «Επαγγελμάτων Υγείας και Πρόνοιας» και «Τεχνολογικών Επιστημών Μηχανικών».</a:t>
            </a:r>
          </a:p>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28</a:t>
            </a:fld>
            <a:endParaRPr lang="el-GR"/>
          </a:p>
        </p:txBody>
      </p:sp>
    </p:spTree>
    <p:extLst>
      <p:ext uri="{BB962C8B-B14F-4D97-AF65-F5344CB8AC3E}">
        <p14:creationId xmlns:p14="http://schemas.microsoft.com/office/powerpoint/2010/main" val="36009215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107000"/>
              </a:lnSpc>
              <a:spcAft>
                <a:spcPts val="800"/>
              </a:spcAft>
            </a:pPr>
            <a:r>
              <a:rPr lang="el-GR" sz="1200" dirty="0" smtClean="0">
                <a:effectLst/>
                <a:latin typeface="Calibri" panose="020F0502020204030204" pitchFamily="34" charset="0"/>
                <a:ea typeface="Calibri" panose="020F0502020204030204" pitchFamily="34" charset="0"/>
                <a:cs typeface="Times New Roman" panose="02020603050405020304" pitchFamily="18" charset="0"/>
              </a:rPr>
              <a:t>Τα ευρήματα της μελέτης στην κρίσιμη ομάδα κριτηρίων των μαθησιακών αποτελεσμάτων δείχνουν πολύ μεγάλη απόκλιση από το στόχο της πλήρους συμπλήρωσης των περιγραμμάτων στο σύνολο των ΠΠΣ. Το ποσοστό συμπλήρωσης στην πλειονότητα των ΠΠΣ είναι κάτω από το 40%, ενώ, σε σημαντικό αριθμό Ιδρυμάτων, το ποσοστό είναι μικρότερο του 5%. </a:t>
            </a:r>
          </a:p>
          <a:p>
            <a:pPr>
              <a:lnSpc>
                <a:spcPct val="107000"/>
              </a:lnSpc>
              <a:spcAft>
                <a:spcPts val="800"/>
              </a:spcAft>
            </a:pPr>
            <a:endParaRPr lang="el-GR"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b="1" dirty="0" smtClean="0">
                <a:effectLst/>
                <a:latin typeface="Calibri" panose="020F0502020204030204" pitchFamily="34" charset="0"/>
                <a:ea typeface="Calibri" panose="020F0502020204030204" pitchFamily="34" charset="0"/>
                <a:cs typeface="Times New Roman" panose="02020603050405020304" pitchFamily="18" charset="0"/>
              </a:rPr>
              <a:t>Στο Σχήμα 79 </a:t>
            </a:r>
          </a:p>
          <a:p>
            <a:pPr>
              <a:lnSpc>
                <a:spcPct val="107000"/>
              </a:lnSpc>
              <a:spcAft>
                <a:spcPts val="800"/>
              </a:spcAft>
            </a:pPr>
            <a:r>
              <a:rPr lang="el-GR" sz="1200" dirty="0" smtClean="0">
                <a:effectLst/>
                <a:latin typeface="Calibri" panose="020F0502020204030204" pitchFamily="34" charset="0"/>
                <a:ea typeface="Calibri" panose="020F0502020204030204" pitchFamily="34" charset="0"/>
                <a:cs typeface="Times New Roman" panose="02020603050405020304" pitchFamily="18" charset="0"/>
              </a:rPr>
              <a:t>αποτυπώνονται τα δεδομένα για το βαθμό συμπλήρωσης της ομάδας κριτηρίων των μαθησιακών αποτελεσμάτων ανά Ίδρυμα</a:t>
            </a:r>
          </a:p>
          <a:p>
            <a:pPr>
              <a:lnSpc>
                <a:spcPct val="107000"/>
              </a:lnSpc>
              <a:spcAft>
                <a:spcPts val="800"/>
              </a:spcAft>
            </a:pPr>
            <a:r>
              <a:rPr lang="el-GR" sz="1200" dirty="0" smtClean="0">
                <a:effectLst/>
                <a:latin typeface="Calibri" panose="020F0502020204030204" pitchFamily="34" charset="0"/>
                <a:ea typeface="Calibri" panose="020F0502020204030204" pitchFamily="34" charset="0"/>
                <a:cs typeface="Times New Roman" panose="02020603050405020304" pitchFamily="18" charset="0"/>
              </a:rPr>
              <a:t>Το περιεχόμενο μαθήματος καταγράφεται ως το κριτήριο με τα υψηλότερα ποσοστά συμπλήρωσης σε όλα τα Ιδρύματα, σε σημαντικό αριθμό των οποίων ξεπερνά το 95%. Ωστόσο, θα πρέπει να επισημανθεί ότι, παρά την καλύτερη εικόνα σε σχέση με τα υπόλοιπα κριτήρια, και εδώ υπάρχουν ελλείψεις που απαιτούν την ανάληψη πρωτοβουλιών εκ μέρους των Ιδρυμάτων. </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29</a:t>
            </a:fld>
            <a:endParaRPr lang="el-GR"/>
          </a:p>
        </p:txBody>
      </p:sp>
    </p:spTree>
    <p:extLst>
      <p:ext uri="{BB962C8B-B14F-4D97-AF65-F5344CB8AC3E}">
        <p14:creationId xmlns:p14="http://schemas.microsoft.com/office/powerpoint/2010/main" val="28882803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Στο </a:t>
            </a:r>
            <a:r>
              <a:rPr lang="el-GR" b="1" dirty="0" smtClean="0"/>
              <a:t>Σχήμα 84 </a:t>
            </a:r>
            <a:r>
              <a:rPr lang="el-GR" dirty="0" smtClean="0"/>
              <a:t>αποτυπώνονται τα δεδομένα για τον βαθμό συμπλήρωσης της ομάδας κριτηρίων των μαθησιακών αποτελεσμάτων ανά κλάδο.</a:t>
            </a:r>
          </a:p>
          <a:p>
            <a:endParaRPr lang="el-GR" dirty="0" smtClean="0"/>
          </a:p>
          <a:p>
            <a:r>
              <a:rPr lang="el-GR" dirty="0" smtClean="0"/>
              <a:t>Το επίπεδο συμπλήρωσης στην ομάδα κριτηρίων των μαθησιακών αποτελεσμάτων στα ΠΠΣ όλων των επιστημονικών κλάδων είναι κάτω από το 35%, με εξαίρεση τον κλάδο της «Διοίκησης ή Οικονομίας», με ποσοστό πάνω από το 60%</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30</a:t>
            </a:fld>
            <a:endParaRPr lang="el-GR"/>
          </a:p>
        </p:txBody>
      </p:sp>
    </p:spTree>
    <p:extLst>
      <p:ext uri="{BB962C8B-B14F-4D97-AF65-F5344CB8AC3E}">
        <p14:creationId xmlns:p14="http://schemas.microsoft.com/office/powerpoint/2010/main" val="4042331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dirty="0" smtClean="0"/>
              <a:t>Ερώτηση</a:t>
            </a:r>
            <a:r>
              <a:rPr lang="el-GR" sz="1100" b="1" baseline="0" dirty="0" smtClean="0"/>
              <a:t> 1</a:t>
            </a:r>
          </a:p>
          <a:p>
            <a:r>
              <a:rPr lang="el-GR" sz="1100" b="0" baseline="0" dirty="0" smtClean="0"/>
              <a:t>Η επιθυμία να υπάρχει μεγαλύτερη ακρίβεια και διαφάνεια τόσο στην απόδοση προσόντων όσο και στα πλαίσια προσόντων.</a:t>
            </a:r>
          </a:p>
          <a:p>
            <a:r>
              <a:rPr lang="el-GR" sz="1100" b="0" baseline="0" dirty="0" smtClean="0"/>
              <a:t>Να υπάρχει σαφής πληροφόρηση προς τους εκπαιδευόμενους.</a:t>
            </a:r>
          </a:p>
          <a:p>
            <a:r>
              <a:rPr lang="el-GR" sz="1100" b="0" baseline="0" dirty="0" smtClean="0"/>
              <a:t>Η εκπαίδευση να προσαρμόζεται ευκολότερα σε ατομικές ανάγκες και σε ευέλικτες διαδρομές.</a:t>
            </a:r>
          </a:p>
          <a:p>
            <a:r>
              <a:rPr lang="el-GR" sz="1100" b="0" baseline="0" dirty="0" smtClean="0"/>
              <a:t>Βελτίωση των δεσμών με την αγορά εργασίας και την απασχόληση.</a:t>
            </a:r>
          </a:p>
          <a:p>
            <a:r>
              <a:rPr lang="el-GR" sz="1100" b="0" baseline="0" dirty="0" smtClean="0"/>
              <a:t>Διευκόλυνση και προώθηση της αναγνώρισης περιόδων σπουδών.</a:t>
            </a:r>
          </a:p>
          <a:p>
            <a:r>
              <a:rPr lang="el-GR" sz="1100" b="0" baseline="0" dirty="0" smtClean="0"/>
              <a:t>Καλύτερη και απρόσκοπτη σύνδεση μεταξύ της επαγγελματικής κατάρτισης και εκπαίδευσης με την ανώτατη εκπαίδευση.</a:t>
            </a:r>
          </a:p>
          <a:p>
            <a:r>
              <a:rPr lang="el-GR" sz="1100" b="1" baseline="0" dirty="0" smtClean="0"/>
              <a:t>Προώθηση μεταρρυθμίσεων στα ΠΣ.</a:t>
            </a:r>
          </a:p>
          <a:p>
            <a:endParaRPr lang="el-GR" sz="1100" b="0" baseline="0" dirty="0" smtClean="0"/>
          </a:p>
          <a:p>
            <a:r>
              <a:rPr lang="el-GR" b="1" dirty="0" smtClean="0"/>
              <a:t>Ερώτηση 2</a:t>
            </a:r>
          </a:p>
          <a:p>
            <a:r>
              <a:rPr lang="el-GR" b="1" dirty="0" smtClean="0"/>
              <a:t>Μαθησιακά αποτελέσματα και η μεταρρύθμιση στα ΠΣ</a:t>
            </a:r>
          </a:p>
          <a:p>
            <a:r>
              <a:rPr lang="el-GR" dirty="0" smtClean="0"/>
              <a:t>Τα μαθησιακά αποτελέσματα αποτελούν το βασικό εργαλείο για τη μετάβαση προς τη </a:t>
            </a:r>
            <a:r>
              <a:rPr lang="el-GR" dirty="0" err="1" smtClean="0"/>
              <a:t>φοιτητοκεντρική</a:t>
            </a:r>
            <a:r>
              <a:rPr lang="el-GR" dirty="0" smtClean="0"/>
              <a:t> μάθηση καθώς εστιάζουν μέσω των σαφών και λεπτομερών περιγραφών τους στο τι μαθαίνει ο φοιτητής και στο ποιες δεξιότητες και ικανότητες επιδιώκονται να αναπτυχθούν.</a:t>
            </a:r>
          </a:p>
          <a:p>
            <a:r>
              <a:rPr lang="el-GR" dirty="0" smtClean="0"/>
              <a:t>Η υιοθέτηση μιας προσέγγισης για την κατασκευή ΠΣ μέσω των μαθησιακών αποτελεσμάτων εστιάζει στη δραστηριότητα του φοιτητή και απομακρύνεται από αυτήν του καθηγητή.</a:t>
            </a:r>
          </a:p>
          <a:p>
            <a:r>
              <a:rPr lang="el-GR" dirty="0" smtClean="0"/>
              <a:t>Προωθεί την έννοια του καθηγητή ως διαμεσολαβητής ή ως διαχειριστή της μαθησιακής διαδικασίας και αναγνωρίζει ότι μεγάλο μέρος της μάθησης πραγματοποιείται έξω από την τάξη και τη διδασκαλία, χωρίς την παρουσία, δηλαδή του καθηγητή. </a:t>
            </a:r>
          </a:p>
          <a:p>
            <a:r>
              <a:rPr lang="el-GR" dirty="0" smtClean="0"/>
              <a:t>Προτείνεται επίσης οι φοιτητές να συμμετέχουν ενεργά στο σχεδιασμό και τη διαχείριση της δικής τους προσωπικής μάθησης, σταδιακά αναλαμβάνοντας όλο και μεγαλύτερα μερίδια ευθύνης, καθώς θα αναπτύσσονται ως ανεξάρτητη εκπαιδευόμενοι – μαθητές.</a:t>
            </a:r>
          </a:p>
          <a:p>
            <a:r>
              <a:rPr lang="el-GR" dirty="0" smtClean="0"/>
              <a:t>Ουσιαστικά η αλλαγή του εκπαιδευτικού παραδείγματος περιλαμβάνει σε εξέλιξη τη μετάβαση από μια «</a:t>
            </a:r>
            <a:r>
              <a:rPr lang="el-GR" dirty="0" err="1" smtClean="0"/>
              <a:t>input-centred</a:t>
            </a:r>
            <a:r>
              <a:rPr lang="el-GR" dirty="0" smtClean="0"/>
              <a:t>» προσέγγιση σε μια «</a:t>
            </a:r>
            <a:r>
              <a:rPr lang="el-GR" dirty="0" err="1" smtClean="0"/>
              <a:t>output-focused</a:t>
            </a:r>
            <a:r>
              <a:rPr lang="el-GR" dirty="0" smtClean="0"/>
              <a:t>  </a:t>
            </a:r>
            <a:r>
              <a:rPr lang="el-GR" dirty="0" err="1" smtClean="0"/>
              <a:t>student-centred</a:t>
            </a:r>
            <a:r>
              <a:rPr lang="el-GR" dirty="0" smtClean="0"/>
              <a:t>» προσέγγιση στην οποία μαθησιακά αποτελέσματα διαδραματίζουν κεντρικό ρόλο.</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a:t>
            </a:fld>
            <a:endParaRPr lang="el-GR"/>
          </a:p>
        </p:txBody>
      </p:sp>
    </p:spTree>
    <p:extLst>
      <p:ext uri="{BB962C8B-B14F-4D97-AF65-F5344CB8AC3E}">
        <p14:creationId xmlns:p14="http://schemas.microsoft.com/office/powerpoint/2010/main" val="128954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Το Σχήμα 80 απεικονίζει το επίπεδο συμπλήρωσης της ομάδας κριτηρίων για το περιεχόμενο μαθήματος ανά Ίδρυμα </a:t>
            </a:r>
          </a:p>
          <a:p>
            <a:r>
              <a:rPr lang="el-GR" dirty="0" smtClean="0"/>
              <a:t>Σχήμα 80</a:t>
            </a:r>
          </a:p>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31</a:t>
            </a:fld>
            <a:endParaRPr lang="el-GR"/>
          </a:p>
        </p:txBody>
      </p:sp>
    </p:spTree>
    <p:extLst>
      <p:ext uri="{BB962C8B-B14F-4D97-AF65-F5344CB8AC3E}">
        <p14:creationId xmlns:p14="http://schemas.microsoft.com/office/powerpoint/2010/main" val="30661617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Το </a:t>
            </a:r>
            <a:r>
              <a:rPr lang="el-GR" b="1" dirty="0" smtClean="0"/>
              <a:t>Σχήμα 85 </a:t>
            </a:r>
            <a:r>
              <a:rPr lang="el-GR" dirty="0" smtClean="0"/>
              <a:t>απεικονίζει τον βαθμό συμπλήρωσης της ομάδας κριτηρίων για το περιεχόμενο μαθήματος ανά επιστημονικό κλάδο.</a:t>
            </a:r>
          </a:p>
          <a:p>
            <a:endParaRPr lang="el-GR" dirty="0" smtClean="0"/>
          </a:p>
          <a:p>
            <a:r>
              <a:rPr lang="el-GR" dirty="0" smtClean="0"/>
              <a:t>Τα ευρήματα για τον βαθμό συμπλήρωσης του περιεχομένου μαθήματος αποτυπώνουν μικρότερες πάντως αποκλίσεις ανάμεσα στους επιστημονικούς κλάδους σε σύγκριση με τα υπόλοιπα κριτήρια</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32</a:t>
            </a:fld>
            <a:endParaRPr lang="el-GR"/>
          </a:p>
        </p:txBody>
      </p:sp>
    </p:spTree>
    <p:extLst>
      <p:ext uri="{BB962C8B-B14F-4D97-AF65-F5344CB8AC3E}">
        <p14:creationId xmlns:p14="http://schemas.microsoft.com/office/powerpoint/2010/main" val="23146579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Στο </a:t>
            </a:r>
            <a:r>
              <a:rPr lang="el-GR" b="1" dirty="0" smtClean="0"/>
              <a:t>Σχήμα 81 </a:t>
            </a:r>
            <a:r>
              <a:rPr lang="el-GR" dirty="0" smtClean="0"/>
              <a:t>αποτυπώνονται τα δεδομένα για τον βαθμό συμπλήρωσης της ομάδας κριτηρίων που αφορούν στις διδακτικές και μαθησιακές μεθόδους – αξιολόγηση ανά Ίδρυμα. </a:t>
            </a:r>
          </a:p>
          <a:p>
            <a:endParaRPr lang="el-GR" dirty="0" smtClean="0"/>
          </a:p>
          <a:p>
            <a:r>
              <a:rPr lang="el-GR" dirty="0" smtClean="0"/>
              <a:t>Στην ομάδα κριτηρίων που αφορούν στις πρακτικές διδασκαλίας - μάθησης και αξιολόγησης, τα ευρήματα παρουσιάζουν πολύ μεγάλη απόκλιση από τον στόχο της πλήρους συμπλήρωσης στο σύνολο των ΠΠΣ καθώς και σημαντικές διαφοροποιήσεις ανάμεσα στα Ιδρύματα. Το υψηλότερο ποσοστό καταγράφεται στο 77,4%, ενώ το ποσοστό συμπλήρωσης στην πλειονότητα των ΠΠΣ είναι κάτω από το 35%</a:t>
            </a:r>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33</a:t>
            </a:fld>
            <a:endParaRPr lang="el-GR"/>
          </a:p>
        </p:txBody>
      </p:sp>
    </p:spTree>
    <p:extLst>
      <p:ext uri="{BB962C8B-B14F-4D97-AF65-F5344CB8AC3E}">
        <p14:creationId xmlns:p14="http://schemas.microsoft.com/office/powerpoint/2010/main" val="33171790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Στο </a:t>
            </a:r>
            <a:r>
              <a:rPr lang="el-GR" b="1" dirty="0" smtClean="0"/>
              <a:t>Σχήμα 86 </a:t>
            </a:r>
            <a:r>
              <a:rPr lang="el-GR" dirty="0" smtClean="0"/>
              <a:t>αποτυπώνονται τα δεδομένα ανά κλάδο για το βαθμό συμπλήρωσης της ομάδας κριτηρίων που αφορούν τις διδακτικές και μαθησιακές μεθόδους – αξιολόγηση. </a:t>
            </a:r>
          </a:p>
          <a:p>
            <a:r>
              <a:rPr lang="el-GR" dirty="0" smtClean="0"/>
              <a:t>Στην ομάδα κριτηρίων των διδακτικών – μαθησιακών μεθόδων και της αξιολόγησης η απόκλιση από το στόχο της πλήρους συμπλήρωσης εμφανίζεται μεγάλη σε όλους τους κλάδους. </a:t>
            </a:r>
          </a:p>
          <a:p>
            <a:r>
              <a:rPr lang="el-GR" dirty="0" smtClean="0"/>
              <a:t>Εξαίρεση αποτελούν τα ΠΠΣ του κλάδου της «Διοίκησης ή Οικονομίας», όπου τα ποσοστά των περιγραμμάτων που διαθέτουν τη σχετική πληροφορία είναι κοντά στο 55%.</a:t>
            </a:r>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34</a:t>
            </a:fld>
            <a:endParaRPr lang="el-GR"/>
          </a:p>
        </p:txBody>
      </p:sp>
    </p:spTree>
    <p:extLst>
      <p:ext uri="{BB962C8B-B14F-4D97-AF65-F5344CB8AC3E}">
        <p14:creationId xmlns:p14="http://schemas.microsoft.com/office/powerpoint/2010/main" val="5482203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Το </a:t>
            </a:r>
            <a:r>
              <a:rPr lang="el-GR" b="1" dirty="0" smtClean="0"/>
              <a:t>Σχήμα 82 </a:t>
            </a:r>
            <a:r>
              <a:rPr lang="el-GR" dirty="0" smtClean="0"/>
              <a:t>παρουσιάζει τα δεδομένα ως προς τον βαθμό συμπλήρωσης της ομάδας κριτηρίων της </a:t>
            </a:r>
            <a:r>
              <a:rPr lang="el-GR" b="1" dirty="0" err="1" smtClean="0"/>
              <a:t>συνιστώμενης</a:t>
            </a:r>
            <a:r>
              <a:rPr lang="el-GR" b="1" dirty="0" smtClean="0"/>
              <a:t> βιβλιογραφίας</a:t>
            </a:r>
            <a:r>
              <a:rPr lang="el-GR" dirty="0" smtClean="0"/>
              <a:t> ανά </a:t>
            </a:r>
            <a:r>
              <a:rPr lang="el-GR" b="1" dirty="0" smtClean="0"/>
              <a:t>Ίδρυμα</a:t>
            </a:r>
            <a:r>
              <a:rPr lang="el-GR" dirty="0" smtClean="0"/>
              <a:t>. </a:t>
            </a:r>
          </a:p>
          <a:p>
            <a:endParaRPr lang="el-GR" dirty="0" smtClean="0"/>
          </a:p>
          <a:p>
            <a:r>
              <a:rPr lang="el-GR" dirty="0" smtClean="0"/>
              <a:t>Και σε αυτό το πεδίο οι ελλείψεις που καταγράφονται από την ανάλυση είναι σημαντικές. Στο κριτήριο της παράθεσης </a:t>
            </a:r>
            <a:r>
              <a:rPr lang="el-GR" dirty="0" err="1" smtClean="0"/>
              <a:t>συνιστώμενης</a:t>
            </a:r>
            <a:r>
              <a:rPr lang="el-GR" dirty="0" smtClean="0"/>
              <a:t> βιβλιογραφίας, τα ευρήματα παραπέμπουν σε σημαντικές ελλείψεις, με μεγάλες αποκλίσεις μεταξύ των ΑΕΙ. </a:t>
            </a:r>
          </a:p>
          <a:p>
            <a:r>
              <a:rPr lang="el-GR" dirty="0" smtClean="0"/>
              <a:t>Ειδικότερα, σε δύο μόνον Ιδρύματα τα ποσοστά της συμπλήρωσης στο εν λόγω κριτήριο ανέρχονται σχεδόν στο 100%, στα 19 Ιδρύματα πάνω από το 50%, ενώ στα υπόλοιπα το πρόβλημα είναι σαφώς εντονότερο. </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35</a:t>
            </a:fld>
            <a:endParaRPr lang="el-GR"/>
          </a:p>
        </p:txBody>
      </p:sp>
    </p:spTree>
    <p:extLst>
      <p:ext uri="{BB962C8B-B14F-4D97-AF65-F5344CB8AC3E}">
        <p14:creationId xmlns:p14="http://schemas.microsoft.com/office/powerpoint/2010/main" val="30317350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dirty="0" smtClean="0"/>
              <a:t>Το Σχήμα 87 παρουσιάζει τα δεδομένα σχετικά με το επίπεδο συμπλήρωσης της ομάδας κριτηρίων της </a:t>
            </a:r>
            <a:r>
              <a:rPr lang="el-GR" dirty="0" err="1" smtClean="0"/>
              <a:t>συνιστώμενης</a:t>
            </a:r>
            <a:r>
              <a:rPr lang="el-GR" dirty="0" smtClean="0"/>
              <a:t> βιβλιογραφίας ανά επιστημονικό κλάδο όπου τα στοιχεία δείχνουν ότι οι μεγαλύτερες αποκλίσεις (ποσοστά συμπλήρωσης μικρότερα του 60%) σημειώνονται στα ΠΠΣ των έξι από τους δέκα κλάδους της ανάλυσης</a:t>
            </a:r>
          </a:p>
          <a:p>
            <a:r>
              <a:rPr lang="el-GR" dirty="0" smtClean="0"/>
              <a:t/>
            </a:r>
            <a:br>
              <a:rPr lang="el-GR" dirty="0" smtClean="0"/>
            </a:br>
            <a:r>
              <a:rPr lang="el-GR" b="1" dirty="0" smtClean="0"/>
              <a:t>ΣΥΝΟΛΙΚΑ:</a:t>
            </a:r>
          </a:p>
          <a:p>
            <a:endParaRPr lang="el-GR" b="1" dirty="0" smtClean="0"/>
          </a:p>
          <a:p>
            <a:r>
              <a:rPr lang="el-GR" dirty="0" smtClean="0"/>
              <a:t>Από τη συνολική εκτίμηση των παραπάνω δεδομένων, προκύπτει ότι οι ομάδες κριτηρίων με τις μεγαλύτερες αποκλίσεις στον βαθμό συμπλήρωσής τους σε σχέση με το πρότυπο της ΑΔΙΠ αφορούν στα μαθησιακά αποτελέσματα και στις διδακτικές και μαθησιακές μεθόδους – αξιολόγηση. </a:t>
            </a:r>
          </a:p>
          <a:p>
            <a:r>
              <a:rPr lang="el-GR" dirty="0" smtClean="0"/>
              <a:t>Ακολουθούν με μικρότερα ποσοστά αποκλίσεων η </a:t>
            </a:r>
            <a:r>
              <a:rPr lang="el-GR" dirty="0" err="1" smtClean="0"/>
              <a:t>συνιστώμενη</a:t>
            </a:r>
            <a:r>
              <a:rPr lang="el-GR" dirty="0" smtClean="0"/>
              <a:t> βιβλιογραφία και η γενική ομάδα κριτηρίων. </a:t>
            </a:r>
          </a:p>
          <a:p>
            <a:r>
              <a:rPr lang="el-GR" dirty="0" smtClean="0"/>
              <a:t>Σε σημαντικό αριθμό Ιδρυμάτων, το περιεχόμενο μαθήματος έχει ποσοστό συμπλήρωσης άνω του 80%, ενώ σε αυτή την κατηγορία καταγράφονται και οι μικρότερες αποκλίσεις μεταξύ των Ιδρυμάτων. </a:t>
            </a:r>
          </a:p>
          <a:p>
            <a:endParaRPr lang="el-GR" dirty="0" smtClean="0"/>
          </a:p>
          <a:p>
            <a:r>
              <a:rPr lang="el-GR" dirty="0" smtClean="0"/>
              <a:t>Ύστερα από </a:t>
            </a:r>
            <a:r>
              <a:rPr lang="el-GR" b="1" i="1" dirty="0" smtClean="0"/>
              <a:t>συνολική εκτίμηση των δεδομένων προκύπτει ότι στις ομάδες: μαθησιακά αποτελέσματα και διδακτικές και μαθησιακές μέθοδοι – αξιολόγηση καταγράφονται οι μεγαλύτερες αποκλίσεις από το πρότυπο της ΑΔΙΠ για όλους του επιστημονικούς κλάδους</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36</a:t>
            </a:fld>
            <a:endParaRPr lang="el-GR"/>
          </a:p>
        </p:txBody>
      </p:sp>
    </p:spTree>
    <p:extLst>
      <p:ext uri="{BB962C8B-B14F-4D97-AF65-F5344CB8AC3E}">
        <p14:creationId xmlns:p14="http://schemas.microsoft.com/office/powerpoint/2010/main" val="20295933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a:lnSpc>
                <a:spcPct val="107000"/>
              </a:lnSpc>
              <a:spcAft>
                <a:spcPts val="800"/>
              </a:spcAft>
            </a:pPr>
            <a:r>
              <a:rPr lang="el-GR" sz="1200" b="1" dirty="0" smtClean="0">
                <a:effectLst/>
                <a:latin typeface="Calibri" panose="020F0502020204030204" pitchFamily="34" charset="0"/>
                <a:ea typeface="Calibri" panose="020F0502020204030204" pitchFamily="34" charset="0"/>
                <a:cs typeface="Times New Roman" panose="02020603050405020304" pitchFamily="18" charset="0"/>
              </a:rPr>
              <a:t>Ως προς την ευρωπαϊκή διάσταση των προγραμμάτων σπουδών ανά επιστημονικό κλάδο</a:t>
            </a:r>
            <a:endParaRPr lang="el-GR" sz="1200" b="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dirty="0" smtClean="0">
                <a:effectLst/>
                <a:latin typeface="Calibri" panose="020F0502020204030204" pitchFamily="34" charset="0"/>
                <a:ea typeface="Calibri" panose="020F0502020204030204" pitchFamily="34" charset="0"/>
                <a:cs typeface="Times New Roman" panose="02020603050405020304" pitchFamily="18" charset="0"/>
              </a:rPr>
              <a:t>η ΑΔΙΠ προχώρησε στην αντιστοίχιση των Προγραμμάτων Προπτυχιακών Σπουδών (ΠΠΣ) του Εθνικού Συστήματος με το Ευρωπαϊκό Σύστημα, όπως αυτό αναπτύχθηκε από το ευρωπαϊκό πρόγραμμα «</a:t>
            </a:r>
            <a:r>
              <a:rPr lang="el-GR" sz="1200" dirty="0" err="1" smtClean="0">
                <a:effectLst/>
                <a:latin typeface="Calibri" panose="020F0502020204030204" pitchFamily="34" charset="0"/>
                <a:ea typeface="Calibri" panose="020F0502020204030204" pitchFamily="34" charset="0"/>
                <a:cs typeface="Times New Roman" panose="02020603050405020304" pitchFamily="18" charset="0"/>
              </a:rPr>
              <a:t>Tuning</a:t>
            </a:r>
            <a:r>
              <a:rPr lang="el-GR" sz="1200" dirty="0" smtClean="0">
                <a:effectLst/>
                <a:latin typeface="Calibri" panose="020F0502020204030204" pitchFamily="34" charset="0"/>
                <a:ea typeface="Calibri" panose="020F0502020204030204" pitchFamily="34" charset="0"/>
                <a:cs typeface="Times New Roman" panose="02020603050405020304" pitchFamily="18" charset="0"/>
              </a:rPr>
              <a:t> Educational </a:t>
            </a:r>
            <a:r>
              <a:rPr lang="el-GR" sz="1200" dirty="0" err="1" smtClean="0">
                <a:effectLst/>
                <a:latin typeface="Calibri" panose="020F0502020204030204" pitchFamily="34" charset="0"/>
                <a:ea typeface="Calibri" panose="020F0502020204030204" pitchFamily="34" charset="0"/>
                <a:cs typeface="Times New Roman" panose="02020603050405020304" pitchFamily="18" charset="0"/>
              </a:rPr>
              <a:t>structures</a:t>
            </a:r>
            <a:r>
              <a:rPr lang="el-GR" sz="1200" dirty="0" smtClean="0">
                <a:effectLst/>
                <a:latin typeface="Calibri" panose="020F0502020204030204" pitchFamily="34" charset="0"/>
                <a:ea typeface="Calibri" panose="020F0502020204030204" pitchFamily="34" charset="0"/>
                <a:cs typeface="Times New Roman" panose="02020603050405020304" pitchFamily="18" charset="0"/>
              </a:rPr>
              <a:t> in Europe». </a:t>
            </a:r>
          </a:p>
          <a:p>
            <a:pPr>
              <a:lnSpc>
                <a:spcPct val="107000"/>
              </a:lnSpc>
              <a:spcAft>
                <a:spcPts val="800"/>
              </a:spcAft>
            </a:pPr>
            <a:endParaRPr lang="el-GR"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l-GR" sz="1200" dirty="0" smtClean="0">
                <a:effectLst/>
                <a:latin typeface="Calibri" panose="020F0502020204030204" pitchFamily="34" charset="0"/>
                <a:ea typeface="Calibri" panose="020F0502020204030204" pitchFamily="34" charset="0"/>
                <a:cs typeface="Times New Roman" panose="02020603050405020304" pitchFamily="18" charset="0"/>
              </a:rPr>
              <a:t>Συγκεκριμένα, 428 προγράμματα σπουδών από δέκα (10) επιστημονικούς κλάδους του εθνικού συστήματος αντιστοιχίσθηκαν με τριάντα τρία (33) επιμέρους επιστημονικά αντικείμενα του Ευρωπαϊκού Συστήματος </a:t>
            </a:r>
            <a:r>
              <a:rPr lang="el-GR" sz="1200" dirty="0" err="1" smtClean="0">
                <a:effectLst/>
                <a:latin typeface="Calibri" panose="020F0502020204030204" pitchFamily="34" charset="0"/>
                <a:ea typeface="Calibri" panose="020F0502020204030204" pitchFamily="34" charset="0"/>
                <a:cs typeface="Times New Roman" panose="02020603050405020304" pitchFamily="18" charset="0"/>
              </a:rPr>
              <a:t>Tuning</a:t>
            </a:r>
            <a:r>
              <a:rPr lang="el-GR" sz="1200" dirty="0" smtClean="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37</a:t>
            </a:fld>
            <a:endParaRPr lang="el-GR"/>
          </a:p>
        </p:txBody>
      </p:sp>
    </p:spTree>
    <p:extLst>
      <p:ext uri="{BB962C8B-B14F-4D97-AF65-F5344CB8AC3E}">
        <p14:creationId xmlns:p14="http://schemas.microsoft.com/office/powerpoint/2010/main" val="42583747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38</a:t>
            </a:fld>
            <a:endParaRPr lang="el-GR"/>
          </a:p>
        </p:txBody>
      </p:sp>
    </p:spTree>
    <p:extLst>
      <p:ext uri="{BB962C8B-B14F-4D97-AF65-F5344CB8AC3E}">
        <p14:creationId xmlns:p14="http://schemas.microsoft.com/office/powerpoint/2010/main" val="3216175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l-GR" sz="1100" b="1" baseline="0" dirty="0" smtClean="0"/>
              <a:t>ΣΤΟ ΤΕΛΟΣ / ας θυμηθούμε…</a:t>
            </a:r>
          </a:p>
          <a:p>
            <a:r>
              <a:rPr lang="el-GR" sz="1100" baseline="0" dirty="0" smtClean="0"/>
              <a:t>Το EQF περιγράφει «επίπεδα προσόντων» χωρίς να αναφέρει και τα αντιστοιχεί με πιστωτικές μονάδες.</a:t>
            </a:r>
          </a:p>
          <a:p>
            <a:endParaRPr lang="el-GR" sz="1100" baseline="0" dirty="0" smtClean="0"/>
          </a:p>
          <a:p>
            <a:r>
              <a:rPr lang="el-GR" sz="1100" baseline="0" dirty="0" smtClean="0"/>
              <a:t>- Παρέχει ένα κοινό πλαίσιο αναφοράς που βοηθά στη σύγκριση των εθνικών συστημάτων επαγγελματικών προσόντων και των επιπέδων τους.</a:t>
            </a:r>
          </a:p>
          <a:p>
            <a:endParaRPr lang="el-GR" sz="1100" baseline="0" dirty="0" smtClean="0"/>
          </a:p>
          <a:p>
            <a:r>
              <a:rPr lang="el-GR" sz="1100" baseline="0" dirty="0" smtClean="0"/>
              <a:t>- Βασίζεται σε οκτώ επίπεδα (επαγγελματικών) προσόντων.</a:t>
            </a:r>
          </a:p>
          <a:p>
            <a:endParaRPr lang="el-GR" sz="1100" baseline="0" dirty="0" smtClean="0"/>
          </a:p>
          <a:p>
            <a:r>
              <a:rPr lang="el-GR" sz="1100" baseline="0" dirty="0" smtClean="0"/>
              <a:t>- Ως μέσο για την προώθηση της δια βίου μάθησης, το EQF περιλαμβάνει:</a:t>
            </a:r>
          </a:p>
          <a:p>
            <a:r>
              <a:rPr lang="el-GR" sz="1100" i="1" baseline="0" dirty="0" smtClean="0"/>
              <a:t>τη γενική εκπαίδευση,</a:t>
            </a:r>
          </a:p>
          <a:p>
            <a:r>
              <a:rPr lang="el-GR" sz="1100" i="1" baseline="0" dirty="0" smtClean="0"/>
              <a:t>την εκπαίδευση ενηλίκων,</a:t>
            </a:r>
          </a:p>
          <a:p>
            <a:r>
              <a:rPr lang="el-GR" sz="1100" i="1" baseline="0" dirty="0" smtClean="0"/>
              <a:t>την επαγγελματική εκπαίδευση και κατάρτιση και,</a:t>
            </a:r>
          </a:p>
          <a:p>
            <a:r>
              <a:rPr lang="el-GR" sz="1100" i="1" baseline="0" dirty="0" smtClean="0"/>
              <a:t>την ανώτατη εκπαίδευση</a:t>
            </a:r>
            <a:r>
              <a:rPr lang="el-GR" sz="1100" baseline="0" dirty="0" smtClean="0"/>
              <a:t>.</a:t>
            </a:r>
          </a:p>
          <a:p>
            <a:endParaRPr lang="el-GR" sz="1100" baseline="0" dirty="0" smtClean="0"/>
          </a:p>
          <a:p>
            <a:r>
              <a:rPr lang="el-GR" sz="1100" baseline="0" dirty="0" smtClean="0"/>
              <a:t>- Τα οκτώ επίπεδα καλύπτουν όλο το φάσμα των επαγγελματικών προσόντων από αυτά που αποκτώνται στο τέλος της υποχρεωτικής εκπαίδευσης μέχρι αυτά που αποκτώνται στο ανώτατο επίπεδο ακαδημαϊκής και επαγγελματικής εκπαίδευσης και κατάρτισης.</a:t>
            </a:r>
          </a:p>
          <a:p>
            <a:endParaRPr lang="el-GR" sz="1100" baseline="0" dirty="0" smtClean="0"/>
          </a:p>
          <a:p>
            <a:r>
              <a:rPr lang="el-GR" sz="1100" baseline="0" dirty="0" smtClean="0"/>
              <a:t>- Κάθε επίπεδο θα πρέπει επί της αρχής να μπορεί να επιτευχθεί μέσω μιας ποικιλίας διαδρομών εκπαίδευσης και σταδιοδρομίας.</a:t>
            </a:r>
          </a:p>
          <a:p>
            <a:endParaRPr lang="el-GR" sz="1100" baseline="0" dirty="0" smtClean="0"/>
          </a:p>
          <a:p>
            <a:r>
              <a:rPr lang="el-GR" sz="1100" baseline="0" dirty="0" smtClean="0"/>
              <a:t>- Τα μαθησιακά αποτελέσματα καθορίζονται με τις τρεις κατηγορίες «γνώσεις», «δεξιότητες» και «ικανότητες». </a:t>
            </a:r>
          </a:p>
          <a:p>
            <a:endParaRPr lang="el-GR" sz="1100" baseline="0" dirty="0" smtClean="0"/>
          </a:p>
          <a:p>
            <a:r>
              <a:rPr lang="el-GR" sz="1100" baseline="0" dirty="0" smtClean="0"/>
              <a:t>- Αυτό σημαίνει ότι τα προσόντα που μπορούν να αποκτηθούν με διαφορετικούς συνδυασμούς μπορούν να συλλάβουν ένα ευρύ πεδίο των μαθησιακών αποτελεσμάτων, συμπεριλαμβανομένων των θεωρητικών γνώσεων, πρακτικών και τεχνικών δεξιοτήτων, αλλά και κοινωνικών ικανοτήτων (πχ ή ικανότητα να μπορούν να εργαστούν και να συνεργαστούν με άλλους εντός μίας ομαδικής εργασίας).</a:t>
            </a:r>
          </a:p>
          <a:p>
            <a:endParaRPr lang="el-GR" sz="1100" baseline="0" dirty="0" smtClean="0"/>
          </a:p>
          <a:p>
            <a:r>
              <a:rPr lang="el-GR" sz="1100" baseline="0" dirty="0" smtClean="0"/>
              <a:t>- Μετατοπίζει την εστίαση από την «είσοδο» (πχ ο χρόνος μίας μαθησιακής εμπειρίας, ενός προγράμματος, ή ο τύπος ενός ιδρύματος) στην «έξοδο», δηλαδή σε ό, τι ένα άτομο, που κατέχει ένα συγκεκριμένο προσόν, πραγματικά γνωρίζει και είναι σε θέση να κάνει. </a:t>
            </a:r>
          </a:p>
          <a:p>
            <a:endParaRPr lang="el-GR" sz="1100" baseline="0" dirty="0" smtClean="0"/>
          </a:p>
          <a:p>
            <a:r>
              <a:rPr lang="el-GR" sz="1100" baseline="0" dirty="0" smtClean="0"/>
              <a:t>- Η χρήση του EQF κάνει τα προσόντα πιο κατανοητά μεταξύ των διαφόρων χωρών και συστημάτων στην Ευρωπαϊκή Ένωση.</a:t>
            </a:r>
          </a:p>
          <a:p>
            <a:endParaRPr lang="el-GR" sz="1100" baseline="0" dirty="0" smtClean="0"/>
          </a:p>
          <a:p>
            <a:r>
              <a:rPr lang="el-GR" sz="1100" b="1" baseline="0" dirty="0" smtClean="0"/>
              <a:t>Το Ευρωπαϊκό Πλαίσιο Επαγγελματικών Προσόντων για τη δια βίου μάθηση (EQF-LLL)  είναι λοιπόν ένα κοινό ευρωπαϊκό πλαίσιο αναφοράς προσόντων το οποίο επιτρέπει τη συνεργασία (και στο επίπεδο της αναγνώρισης) και η απόφαση έγκρισή τους έγινε από το Ευρωπαϊκό Κοινοβούλιο και το Συμβούλιο στις 23 Απριλίου 2008</a:t>
            </a:r>
            <a:r>
              <a:rPr lang="el-GR" sz="1100" baseline="0" dirty="0" smtClean="0"/>
              <a:t>. </a:t>
            </a:r>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4</a:t>
            </a:fld>
            <a:endParaRPr lang="el-GR"/>
          </a:p>
        </p:txBody>
      </p:sp>
    </p:spTree>
    <p:extLst>
      <p:ext uri="{BB962C8B-B14F-4D97-AF65-F5344CB8AC3E}">
        <p14:creationId xmlns:p14="http://schemas.microsoft.com/office/powerpoint/2010/main" val="402786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6</a:t>
            </a:fld>
            <a:endParaRPr lang="el-GR"/>
          </a:p>
        </p:txBody>
      </p:sp>
    </p:spTree>
    <p:extLst>
      <p:ext uri="{BB962C8B-B14F-4D97-AF65-F5344CB8AC3E}">
        <p14:creationId xmlns:p14="http://schemas.microsoft.com/office/powerpoint/2010/main" val="2624461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0" baseline="0" dirty="0" smtClean="0"/>
          </a:p>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7</a:t>
            </a:fld>
            <a:endParaRPr lang="el-GR"/>
          </a:p>
        </p:txBody>
      </p:sp>
    </p:spTree>
    <p:extLst>
      <p:ext uri="{BB962C8B-B14F-4D97-AF65-F5344CB8AC3E}">
        <p14:creationId xmlns:p14="http://schemas.microsoft.com/office/powerpoint/2010/main" val="26323238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0" baseline="0" dirty="0" smtClean="0"/>
          </a:p>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8</a:t>
            </a:fld>
            <a:endParaRPr lang="el-GR"/>
          </a:p>
        </p:txBody>
      </p:sp>
    </p:spTree>
    <p:extLst>
      <p:ext uri="{BB962C8B-B14F-4D97-AF65-F5344CB8AC3E}">
        <p14:creationId xmlns:p14="http://schemas.microsoft.com/office/powerpoint/2010/main" val="3800887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0" baseline="0" dirty="0" smtClean="0"/>
          </a:p>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9</a:t>
            </a:fld>
            <a:endParaRPr lang="el-GR"/>
          </a:p>
        </p:txBody>
      </p:sp>
    </p:spTree>
    <p:extLst>
      <p:ext uri="{BB962C8B-B14F-4D97-AF65-F5344CB8AC3E}">
        <p14:creationId xmlns:p14="http://schemas.microsoft.com/office/powerpoint/2010/main" val="1752534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sz="1100" b="0" baseline="0" dirty="0" smtClean="0"/>
          </a:p>
          <a:p>
            <a:endParaRPr lang="el-GR" sz="1100" b="0" baseline="0" dirty="0" smtClean="0"/>
          </a:p>
        </p:txBody>
      </p:sp>
      <p:sp>
        <p:nvSpPr>
          <p:cNvPr id="4" name="Θέση αριθμού διαφάνειας 3"/>
          <p:cNvSpPr>
            <a:spLocks noGrp="1"/>
          </p:cNvSpPr>
          <p:nvPr>
            <p:ph type="sldNum" sz="quarter" idx="10"/>
          </p:nvPr>
        </p:nvSpPr>
        <p:spPr/>
        <p:txBody>
          <a:bodyPr/>
          <a:lstStyle/>
          <a:p>
            <a:fld id="{68322CDD-9D6C-4F63-9EC2-648226624108}" type="slidenum">
              <a:rPr lang="el-GR" smtClean="0"/>
              <a:t>10</a:t>
            </a:fld>
            <a:endParaRPr lang="el-GR"/>
          </a:p>
        </p:txBody>
      </p:sp>
    </p:spTree>
    <p:extLst>
      <p:ext uri="{BB962C8B-B14F-4D97-AF65-F5344CB8AC3E}">
        <p14:creationId xmlns:p14="http://schemas.microsoft.com/office/powerpoint/2010/main" val="5566274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1066800" y="2606040"/>
            <a:ext cx="10058400" cy="2743200"/>
          </a:xfrm>
        </p:spPr>
        <p:txBody>
          <a:bodyPr anchor="b">
            <a:normAutofit/>
          </a:bodyPr>
          <a:lstStyle>
            <a:lvl1pPr algn="l" latinLnBrk="0">
              <a:lnSpc>
                <a:spcPct val="80000"/>
              </a:lnSpc>
              <a:defRPr lang="el-GR" sz="6800">
                <a:solidFill>
                  <a:schemeClr val="tx1"/>
                </a:solidFill>
                <a:effectLst>
                  <a:outerShdw blurRad="38100" dist="25400" dir="18900000" algn="bl" rotWithShape="0">
                    <a:schemeClr val="bg1">
                      <a:alpha val="80000"/>
                    </a:schemeClr>
                  </a:outerShdw>
                </a:effectLst>
              </a:defRPr>
            </a:lvl1pPr>
          </a:lstStyle>
          <a:p>
            <a:r>
              <a:rPr lang="el-GR" smtClean="0"/>
              <a:t>Στυλ κύριου τίτλου</a:t>
            </a:r>
            <a:endParaRPr lang="el-GR"/>
          </a:p>
        </p:txBody>
      </p:sp>
      <p:sp>
        <p:nvSpPr>
          <p:cNvPr id="3" name="Υπότιτλος 2"/>
          <p:cNvSpPr>
            <a:spLocks noGrp="1"/>
          </p:cNvSpPr>
          <p:nvPr>
            <p:ph type="subTitle" idx="1"/>
          </p:nvPr>
        </p:nvSpPr>
        <p:spPr>
          <a:xfrm>
            <a:off x="1066800" y="5360437"/>
            <a:ext cx="10058400" cy="365760"/>
          </a:xfrm>
        </p:spPr>
        <p:txBody>
          <a:bodyPr>
            <a:normAutofit/>
          </a:bodyPr>
          <a:lstStyle>
            <a:lvl1pPr marL="0" indent="0" algn="l" latinLnBrk="0">
              <a:spcBef>
                <a:spcPts val="0"/>
              </a:spcBef>
              <a:buNone/>
              <a:defRPr lang="el-GR" sz="2000" b="1" cap="all" baseline="0">
                <a:solidFill>
                  <a:schemeClr val="accent1"/>
                </a:solidFill>
                <a:effectLst/>
              </a:defRPr>
            </a:lvl1pPr>
            <a:lvl2pPr marL="457200" indent="0" algn="ctr" latinLnBrk="0">
              <a:buNone/>
              <a:defRPr lang="el-GR" sz="2000"/>
            </a:lvl2pPr>
            <a:lvl3pPr marL="914400" indent="0" algn="ctr" latinLnBrk="0">
              <a:buNone/>
              <a:defRPr lang="el-GR" sz="1800"/>
            </a:lvl3pPr>
            <a:lvl4pPr marL="1371600" indent="0" algn="ctr" latinLnBrk="0">
              <a:buNone/>
              <a:defRPr lang="el-GR" sz="1600"/>
            </a:lvl4pPr>
            <a:lvl5pPr marL="1828800" indent="0" algn="ctr" latinLnBrk="0">
              <a:buNone/>
              <a:defRPr lang="el-GR" sz="1600"/>
            </a:lvl5pPr>
            <a:lvl6pPr marL="2286000" indent="0" algn="ctr" latinLnBrk="0">
              <a:buNone/>
              <a:defRPr lang="el-GR" sz="1600"/>
            </a:lvl6pPr>
            <a:lvl7pPr marL="2743200" indent="0" algn="ctr" latinLnBrk="0">
              <a:buNone/>
              <a:defRPr lang="el-GR" sz="1600"/>
            </a:lvl7pPr>
            <a:lvl8pPr marL="3200400" indent="0" algn="ctr" latinLnBrk="0">
              <a:buNone/>
              <a:defRPr lang="el-GR" sz="1600"/>
            </a:lvl8pPr>
            <a:lvl9pPr marL="3657600" indent="0" algn="ctr" latinLnBrk="0">
              <a:buNone/>
              <a:defRPr lang="el-GR" sz="1600"/>
            </a:lvl9pPr>
          </a:lstStyle>
          <a:p>
            <a:r>
              <a:rPr lang="el-GR" smtClean="0"/>
              <a:t>Κάντε κλικ για να επεξεργαστείτε τον υπότιτλο του υποδείγματος</a:t>
            </a:r>
            <a:endParaRPr lang="el-GR"/>
          </a:p>
        </p:txBody>
      </p:sp>
      <p:sp>
        <p:nvSpPr>
          <p:cNvPr id="8" name="Ορθογώνιο 7"/>
          <p:cNvSpPr/>
          <p:nvPr userDrawn="1"/>
        </p:nvSpPr>
        <p:spPr>
          <a:xfrm>
            <a:off x="0" y="5888736"/>
            <a:ext cx="12192000" cy="109728"/>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Ορθογώνιο 8"/>
          <p:cNvSpPr/>
          <p:nvPr userDrawn="1"/>
        </p:nvSpPr>
        <p:spPr>
          <a:xfrm>
            <a:off x="0" y="5888736"/>
            <a:ext cx="12192000" cy="109728"/>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525000" y="382230"/>
            <a:ext cx="1371600" cy="5561369"/>
          </a:xfrm>
        </p:spPr>
        <p:txBody>
          <a:bodyPr vert="eaVert"/>
          <a:lstStyle/>
          <a:p>
            <a:r>
              <a:rPr lang="el-GR" smtClean="0"/>
              <a:t>Στυλ κύριου τίτλου</a:t>
            </a:r>
            <a:endParaRPr lang="el-GR"/>
          </a:p>
        </p:txBody>
      </p:sp>
      <p:sp>
        <p:nvSpPr>
          <p:cNvPr id="3" name="Σύμβολο κράτησης θέσης κατακόρυφου κειμένου 2"/>
          <p:cNvSpPr>
            <a:spLocks noGrp="1"/>
          </p:cNvSpPr>
          <p:nvPr>
            <p:ph type="body" orient="vert" idx="1"/>
          </p:nvPr>
        </p:nvSpPr>
        <p:spPr>
          <a:xfrm>
            <a:off x="1295400" y="382230"/>
            <a:ext cx="7863840" cy="5561370"/>
          </a:xfrm>
        </p:spPr>
        <p:txBody>
          <a:bodyPr vert="eaVert"/>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περιεχομένου 2"/>
          <p:cNvSpPr>
            <a:spLocks noGrp="1"/>
          </p:cNvSpPr>
          <p:nvPr>
            <p:ph idx="1"/>
          </p:nvPr>
        </p:nvSpPr>
        <p:spPr/>
        <p:txBody>
          <a:body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ημερομηνίας 3"/>
          <p:cNvSpPr>
            <a:spLocks noGrp="1"/>
          </p:cNvSpPr>
          <p:nvPr>
            <p:ph type="dt" sz="half" idx="10"/>
          </p:nvPr>
        </p:nvSpPr>
        <p:spPr/>
        <p:txBody>
          <a:bodyPr/>
          <a:lstStyle/>
          <a:p>
            <a:endParaRPr lang="el-GR"/>
          </a:p>
        </p:txBody>
      </p:sp>
      <p:sp>
        <p:nvSpPr>
          <p:cNvPr id="5" name="Σύμβολο κράτησης θέσης υποσέλιδου 4"/>
          <p:cNvSpPr>
            <a:spLocks noGrp="1"/>
          </p:cNvSpPr>
          <p:nvPr>
            <p:ph type="ftr" sz="quarter" idx="11"/>
          </p:nvPr>
        </p:nvSpPr>
        <p:spPr/>
        <p:txBody>
          <a:bodyPr/>
          <a:lstStyle/>
          <a:p>
            <a:endParaRPr lang="el-GR"/>
          </a:p>
        </p:txBody>
      </p:sp>
      <p:sp>
        <p:nvSpPr>
          <p:cNvPr id="6" name="Σύμβολο κράτησης θέσης αριθμού διαφάνειας 5"/>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pic>
        <p:nvPicPr>
          <p:cNvPr id="8" name="Εικόνα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2" name="Τίτλος 1"/>
          <p:cNvSpPr>
            <a:spLocks noGrp="1"/>
          </p:cNvSpPr>
          <p:nvPr>
            <p:ph type="title"/>
          </p:nvPr>
        </p:nvSpPr>
        <p:spPr>
          <a:xfrm>
            <a:off x="1066800" y="1565829"/>
            <a:ext cx="5943600" cy="4114800"/>
          </a:xfrm>
        </p:spPr>
        <p:txBody>
          <a:bodyPr anchor="b">
            <a:normAutofit/>
          </a:bodyPr>
          <a:lstStyle>
            <a:lvl1pPr latinLnBrk="0">
              <a:lnSpc>
                <a:spcPct val="80000"/>
              </a:lnSpc>
              <a:defRPr lang="el-GR" sz="5400">
                <a:effectLst>
                  <a:outerShdw blurRad="38100" dist="25400" dir="18900000" algn="bl" rotWithShape="0">
                    <a:schemeClr val="bg1">
                      <a:alpha val="80000"/>
                    </a:schemeClr>
                  </a:outerShdw>
                </a:effectLst>
              </a:defRPr>
            </a:lvl1p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1066801" y="5682343"/>
            <a:ext cx="5943600" cy="410547"/>
          </a:xfrm>
        </p:spPr>
        <p:txBody>
          <a:bodyPr>
            <a:normAutofit/>
          </a:bodyPr>
          <a:lstStyle>
            <a:lvl1pPr marL="0" indent="0" latinLnBrk="0">
              <a:spcBef>
                <a:spcPts val="0"/>
              </a:spcBef>
              <a:buNone/>
              <a:defRPr lang="el-GR" sz="2200" b="1" cap="all" baseline="0"/>
            </a:lvl1pPr>
            <a:lvl2pPr marL="457200" indent="0" latinLnBrk="0">
              <a:buNone/>
              <a:defRPr lang="el-GR" sz="2000"/>
            </a:lvl2pPr>
            <a:lvl3pPr marL="914400" indent="0" latinLnBrk="0">
              <a:buNone/>
              <a:defRPr lang="el-GR" sz="1800"/>
            </a:lvl3pPr>
            <a:lvl4pPr marL="1371600" indent="0" latinLnBrk="0">
              <a:buNone/>
              <a:defRPr lang="el-GR" sz="1600"/>
            </a:lvl4pPr>
            <a:lvl5pPr marL="1828800" indent="0" latinLnBrk="0">
              <a:buNone/>
              <a:defRPr lang="el-GR" sz="1600"/>
            </a:lvl5pPr>
            <a:lvl6pPr marL="2286000" indent="0" latinLnBrk="0">
              <a:buNone/>
              <a:defRPr lang="el-GR" sz="1600"/>
            </a:lvl6pPr>
            <a:lvl7pPr marL="2743200" indent="0" latinLnBrk="0">
              <a:buNone/>
              <a:defRPr lang="el-GR" sz="1600"/>
            </a:lvl7pPr>
            <a:lvl8pPr marL="3200400" indent="0" latinLnBrk="0">
              <a:buNone/>
              <a:defRPr lang="el-GR" sz="1600"/>
            </a:lvl8pPr>
            <a:lvl9pPr marL="3657600" indent="0" latinLnBrk="0">
              <a:buNone/>
              <a:defRPr lang="el-GR" sz="1600"/>
            </a:lvl9pPr>
          </a:lstStyle>
          <a:p>
            <a:pPr lvl="0"/>
            <a:r>
              <a:rPr lang="el-GR" smtClean="0"/>
              <a:t>Επεξεργασία στυλ υποδείγματος κειμένου</a:t>
            </a:r>
          </a:p>
        </p:txBody>
      </p:sp>
      <p:sp>
        <p:nvSpPr>
          <p:cNvPr id="9" name="Ορθογώνιο 8"/>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περιεχομένου 2"/>
          <p:cNvSpPr>
            <a:spLocks noGrp="1"/>
          </p:cNvSpPr>
          <p:nvPr>
            <p:ph sz="half" idx="1"/>
          </p:nvPr>
        </p:nvSpPr>
        <p:spPr>
          <a:xfrm>
            <a:off x="1295400" y="1825625"/>
            <a:ext cx="4724400" cy="4117975"/>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800"/>
            </a:lvl6pPr>
            <a:lvl7pPr latinLnBrk="0">
              <a:defRPr lang="el-GR" sz="1800"/>
            </a:lvl7pPr>
            <a:lvl8pPr latinLnBrk="0">
              <a:defRPr lang="el-GR" sz="1800"/>
            </a:lvl8pPr>
            <a:lvl9pPr latinLnBrk="0">
              <a:defRPr lang="el-GR" sz="18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περιεχομένου 3"/>
          <p:cNvSpPr>
            <a:spLocks noGrp="1"/>
          </p:cNvSpPr>
          <p:nvPr>
            <p:ph sz="half" idx="2"/>
          </p:nvPr>
        </p:nvSpPr>
        <p:spPr>
          <a:xfrm>
            <a:off x="6172199" y="1825625"/>
            <a:ext cx="4724400" cy="4117975"/>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800"/>
            </a:lvl6pPr>
            <a:lvl7pPr latinLnBrk="0">
              <a:defRPr lang="el-GR" sz="1800"/>
            </a:lvl7pPr>
            <a:lvl8pPr latinLnBrk="0">
              <a:defRPr lang="el-GR" sz="1800"/>
            </a:lvl8pPr>
            <a:lvl9pPr latinLnBrk="0">
              <a:defRPr lang="el-GR" sz="18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ημερομηνίας 4"/>
          <p:cNvSpPr>
            <a:spLocks noGrp="1"/>
          </p:cNvSpPr>
          <p:nvPr>
            <p:ph type="dt" sz="half" idx="10"/>
          </p:nvPr>
        </p:nvSpPr>
        <p:spPr/>
        <p:txBody>
          <a:bodyPr/>
          <a:lstStyle/>
          <a:p>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κειμένου 2"/>
          <p:cNvSpPr>
            <a:spLocks noGrp="1"/>
          </p:cNvSpPr>
          <p:nvPr>
            <p:ph type="body" idx="1"/>
          </p:nvPr>
        </p:nvSpPr>
        <p:spPr>
          <a:xfrm>
            <a:off x="1295400" y="1828800"/>
            <a:ext cx="4727448" cy="641350"/>
          </a:xfrm>
        </p:spPr>
        <p:txBody>
          <a:bodyPr anchor="ctr">
            <a:normAutofit/>
          </a:bodyPr>
          <a:lstStyle>
            <a:lvl1pPr marL="0" indent="0" latinLnBrk="0">
              <a:spcBef>
                <a:spcPts val="0"/>
              </a:spcBef>
              <a:buNone/>
              <a:defRPr lang="el-GR" sz="2000" b="1" cap="all" baseline="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Επεξεργασία στυλ υποδείγματος κειμένου</a:t>
            </a:r>
          </a:p>
        </p:txBody>
      </p:sp>
      <p:sp>
        <p:nvSpPr>
          <p:cNvPr id="4" name="Σύμβολο κράτησης θέσης περιεχομένου 3"/>
          <p:cNvSpPr>
            <a:spLocks noGrp="1"/>
          </p:cNvSpPr>
          <p:nvPr>
            <p:ph sz="half" idx="2"/>
          </p:nvPr>
        </p:nvSpPr>
        <p:spPr>
          <a:xfrm>
            <a:off x="1295400" y="2470151"/>
            <a:ext cx="4727448" cy="347345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Σύμβολο κράτησης θέσης κειμένου 4"/>
          <p:cNvSpPr>
            <a:spLocks noGrp="1"/>
          </p:cNvSpPr>
          <p:nvPr>
            <p:ph type="body" sz="quarter" idx="3"/>
          </p:nvPr>
        </p:nvSpPr>
        <p:spPr>
          <a:xfrm>
            <a:off x="6167628" y="1828800"/>
            <a:ext cx="4727448" cy="641350"/>
          </a:xfrm>
        </p:spPr>
        <p:txBody>
          <a:bodyPr anchor="ctr">
            <a:normAutofit/>
          </a:bodyPr>
          <a:lstStyle>
            <a:lvl1pPr marL="0" indent="0" latinLnBrk="0">
              <a:spcBef>
                <a:spcPts val="0"/>
              </a:spcBef>
              <a:buNone/>
              <a:defRPr lang="el-GR" sz="2000" b="1" cap="all" baseline="0"/>
            </a:lvl1pPr>
            <a:lvl2pPr marL="457200" indent="0" latinLnBrk="0">
              <a:buNone/>
              <a:defRPr lang="el-GR" sz="2000" b="1"/>
            </a:lvl2pPr>
            <a:lvl3pPr marL="914400" indent="0" latinLnBrk="0">
              <a:buNone/>
              <a:defRPr lang="el-GR" sz="1800" b="1"/>
            </a:lvl3pPr>
            <a:lvl4pPr marL="1371600" indent="0" latinLnBrk="0">
              <a:buNone/>
              <a:defRPr lang="el-GR" sz="1600" b="1"/>
            </a:lvl4pPr>
            <a:lvl5pPr marL="1828800" indent="0" latinLnBrk="0">
              <a:buNone/>
              <a:defRPr lang="el-GR" sz="1600" b="1"/>
            </a:lvl5pPr>
            <a:lvl6pPr marL="2286000" indent="0" latinLnBrk="0">
              <a:buNone/>
              <a:defRPr lang="el-GR" sz="1600" b="1"/>
            </a:lvl6pPr>
            <a:lvl7pPr marL="2743200" indent="0" latinLnBrk="0">
              <a:buNone/>
              <a:defRPr lang="el-GR" sz="1600" b="1"/>
            </a:lvl7pPr>
            <a:lvl8pPr marL="3200400" indent="0" latinLnBrk="0">
              <a:buNone/>
              <a:defRPr lang="el-GR" sz="1600" b="1"/>
            </a:lvl8pPr>
            <a:lvl9pPr marL="3657600" indent="0" latinLnBrk="0">
              <a:buNone/>
              <a:defRPr lang="el-GR" sz="1600" b="1"/>
            </a:lvl9pPr>
          </a:lstStyle>
          <a:p>
            <a:pPr lvl="0"/>
            <a:r>
              <a:rPr lang="el-GR" smtClean="0"/>
              <a:t>Επεξεργασία στυλ υποδείγματος κειμένου</a:t>
            </a:r>
          </a:p>
        </p:txBody>
      </p:sp>
      <p:sp>
        <p:nvSpPr>
          <p:cNvPr id="6" name="Σύμβολο κράτησης θέσης περιεχομένου 5"/>
          <p:cNvSpPr>
            <a:spLocks noGrp="1"/>
          </p:cNvSpPr>
          <p:nvPr>
            <p:ph sz="quarter" idx="4"/>
          </p:nvPr>
        </p:nvSpPr>
        <p:spPr>
          <a:xfrm>
            <a:off x="6169152" y="2470151"/>
            <a:ext cx="4727448" cy="347345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1600"/>
            </a:lvl6pPr>
            <a:lvl7pPr latinLnBrk="0">
              <a:defRPr lang="el-GR" sz="1600"/>
            </a:lvl7pPr>
            <a:lvl8pPr latinLnBrk="0">
              <a:defRPr lang="el-GR" sz="1600"/>
            </a:lvl8pPr>
            <a:lvl9pPr latinLnBrk="0">
              <a:defRPr lang="el-GR" sz="16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Σύμβολο κράτησης θέσης ημερομηνίας 6"/>
          <p:cNvSpPr>
            <a:spLocks noGrp="1"/>
          </p:cNvSpPr>
          <p:nvPr>
            <p:ph type="dt" sz="half" idx="10"/>
          </p:nvPr>
        </p:nvSpPr>
        <p:spPr/>
        <p:txBody>
          <a:bodyPr/>
          <a:lstStyle/>
          <a:p>
            <a:endParaRPr lang="el-GR"/>
          </a:p>
        </p:txBody>
      </p:sp>
      <p:sp>
        <p:nvSpPr>
          <p:cNvPr id="8" name="Σύμβολο κράτησης θέσης υποσέλιδου 7"/>
          <p:cNvSpPr>
            <a:spLocks noGrp="1"/>
          </p:cNvSpPr>
          <p:nvPr>
            <p:ph type="ftr" sz="quarter" idx="11"/>
          </p:nvPr>
        </p:nvSpPr>
        <p:spPr/>
        <p:txBody>
          <a:bodyPr/>
          <a:lstStyle/>
          <a:p>
            <a:endParaRPr lang="el-GR"/>
          </a:p>
        </p:txBody>
      </p:sp>
      <p:sp>
        <p:nvSpPr>
          <p:cNvPr id="9" name="Σύμβολο κράτησης θέσης αριθμού διαφάνειας 8"/>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Σύμβολο κράτησης θέσης ημερομηνίας 2"/>
          <p:cNvSpPr>
            <a:spLocks noGrp="1"/>
          </p:cNvSpPr>
          <p:nvPr>
            <p:ph type="dt" sz="half" idx="10"/>
          </p:nvPr>
        </p:nvSpPr>
        <p:spPr/>
        <p:txBody>
          <a:bodyPr/>
          <a:lstStyle/>
          <a:p>
            <a:endParaRPr lang="el-GR"/>
          </a:p>
        </p:txBody>
      </p:sp>
      <p:sp>
        <p:nvSpPr>
          <p:cNvPr id="4" name="Σύμβολο κράτησης θέσης υποσέλιδου 3"/>
          <p:cNvSpPr>
            <a:spLocks noGrp="1"/>
          </p:cNvSpPr>
          <p:nvPr>
            <p:ph type="ftr" sz="quarter" idx="11"/>
          </p:nvPr>
        </p:nvSpPr>
        <p:spPr/>
        <p:txBody>
          <a:bodyPr/>
          <a:lstStyle/>
          <a:p>
            <a:endParaRPr lang="el-GR"/>
          </a:p>
        </p:txBody>
      </p:sp>
      <p:sp>
        <p:nvSpPr>
          <p:cNvPr id="5" name="Σύμβολο κράτησης θέσης αριθμού διαφάνειας 4"/>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Σύμβολο κράτησης θέσης ημερομηνίας 1"/>
          <p:cNvSpPr>
            <a:spLocks noGrp="1"/>
          </p:cNvSpPr>
          <p:nvPr>
            <p:ph type="dt" sz="half" idx="10"/>
          </p:nvPr>
        </p:nvSpPr>
        <p:spPr/>
        <p:txBody>
          <a:bodyPr/>
          <a:lstStyle/>
          <a:p>
            <a:endParaRPr lang="el-GR"/>
          </a:p>
        </p:txBody>
      </p:sp>
      <p:sp>
        <p:nvSpPr>
          <p:cNvPr id="3" name="Σύμβολο κράτησης θέσης υποσέλιδου 2"/>
          <p:cNvSpPr>
            <a:spLocks noGrp="1"/>
          </p:cNvSpPr>
          <p:nvPr>
            <p:ph type="ftr" sz="quarter" idx="11"/>
          </p:nvPr>
        </p:nvSpPr>
        <p:spPr/>
        <p:txBody>
          <a:bodyPr/>
          <a:lstStyle/>
          <a:p>
            <a:endParaRPr lang="el-GR"/>
          </a:p>
        </p:txBody>
      </p:sp>
      <p:sp>
        <p:nvSpPr>
          <p:cNvPr id="4" name="Σύμβολο κράτησης θέσης αριθμού διαφάνειας 3"/>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pic>
        <p:nvPicPr>
          <p:cNvPr id="9" name="Εικόνα 8"/>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10" name="Ορθογώνιο 9"/>
          <p:cNvSpPr/>
          <p:nvPr userDrawn="1"/>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Ορθογώνιο 10"/>
          <p:cNvSpPr/>
          <p:nvPr userDrawn="1"/>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8229601" y="2514600"/>
            <a:ext cx="3474720" cy="1600200"/>
          </a:xfrm>
        </p:spPr>
        <p:txBody>
          <a:bodyPr anchor="b"/>
          <a:lstStyle>
            <a:lvl1pPr latinLnBrk="0">
              <a:defRPr lang="el-GR" sz="3200"/>
            </a:lvl1pPr>
          </a:lstStyle>
          <a:p>
            <a:r>
              <a:rPr lang="el-GR" smtClean="0"/>
              <a:t>Στυλ κύριου τίτλου</a:t>
            </a:r>
            <a:endParaRPr lang="el-GR"/>
          </a:p>
        </p:txBody>
      </p:sp>
      <p:sp>
        <p:nvSpPr>
          <p:cNvPr id="3" name="Σύμβολο κράτησης θέσης περιεχομένου 2"/>
          <p:cNvSpPr>
            <a:spLocks noGrp="1"/>
          </p:cNvSpPr>
          <p:nvPr>
            <p:ph idx="1"/>
          </p:nvPr>
        </p:nvSpPr>
        <p:spPr>
          <a:xfrm>
            <a:off x="790302" y="685800"/>
            <a:ext cx="6126480" cy="5486400"/>
          </a:xfrm>
        </p:spPr>
        <p:txBody>
          <a:bodyPr>
            <a:normAutofit/>
          </a:bodyPr>
          <a:lstStyle>
            <a:lvl1pPr latinLnBrk="0">
              <a:defRPr lang="el-GR" sz="2000"/>
            </a:lvl1pPr>
            <a:lvl2pPr latinLnBrk="0">
              <a:defRPr lang="el-GR" sz="1800"/>
            </a:lvl2pPr>
            <a:lvl3pPr latinLnBrk="0">
              <a:defRPr lang="el-GR" sz="1600"/>
            </a:lvl3pPr>
            <a:lvl4pPr latinLnBrk="0">
              <a:defRPr lang="el-GR" sz="1400"/>
            </a:lvl4pPr>
            <a:lvl5pPr latinLnBrk="0">
              <a:defRPr lang="el-GR" sz="1400"/>
            </a:lvl5pPr>
            <a:lvl6pPr latinLnBrk="0">
              <a:defRPr lang="el-GR" sz="2000"/>
            </a:lvl6pPr>
            <a:lvl7pPr latinLnBrk="0">
              <a:defRPr lang="el-GR" sz="2000"/>
            </a:lvl7pPr>
            <a:lvl8pPr latinLnBrk="0">
              <a:defRPr lang="el-GR" sz="2000"/>
            </a:lvl8pPr>
            <a:lvl9pPr latinLnBrk="0">
              <a:defRPr lang="el-GR" sz="2000"/>
            </a:lvl9pPr>
          </a:lstStyle>
          <a:p>
            <a:pPr lvl="0"/>
            <a:r>
              <a:rPr lang="el-GR" smtClean="0"/>
              <a:t>Επεξεργασία 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Σύμβολο κράτησης θέσης κειμένου 3"/>
          <p:cNvSpPr>
            <a:spLocks noGrp="1"/>
          </p:cNvSpPr>
          <p:nvPr>
            <p:ph type="body" sz="half" idx="2"/>
          </p:nvPr>
        </p:nvSpPr>
        <p:spPr>
          <a:xfrm>
            <a:off x="8229600" y="4343400"/>
            <a:ext cx="3474720" cy="1188720"/>
          </a:xfrm>
        </p:spPr>
        <p:txBody>
          <a:bodyPr>
            <a:normAutofit/>
          </a:bodyPr>
          <a:lstStyle>
            <a:lvl1pPr marL="0" indent="0" latinLnBrk="0">
              <a:spcBef>
                <a:spcPts val="800"/>
              </a:spcBef>
              <a:buNone/>
              <a:defRPr lang="el-GR" sz="18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pic>
        <p:nvPicPr>
          <p:cNvPr id="8" name="Εικόνα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bwMode="hidden">
          <a:xfrm>
            <a:off x="7753739" y="283"/>
            <a:ext cx="4435717" cy="6856286"/>
          </a:xfrm>
          <a:prstGeom prst="rect">
            <a:avLst/>
          </a:prstGeom>
        </p:spPr>
      </p:pic>
      <p:sp>
        <p:nvSpPr>
          <p:cNvPr id="9" name="Ορθογώνιο 8"/>
          <p:cNvSpPr/>
          <p:nvPr/>
        </p:nvSpPr>
        <p:spPr>
          <a:xfrm>
            <a:off x="7707084" y="0"/>
            <a:ext cx="54864" cy="6858000"/>
          </a:xfrm>
          <a:prstGeom prst="rect">
            <a:avLst/>
          </a:prstGeom>
          <a:ln>
            <a:no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9"/>
          <p:cNvSpPr/>
          <p:nvPr/>
        </p:nvSpPr>
        <p:spPr>
          <a:xfrm>
            <a:off x="7707084" y="0"/>
            <a:ext cx="54864" cy="6858000"/>
          </a:xfrm>
          <a:prstGeom prst="rect">
            <a:avLst/>
          </a:prstGeom>
          <a:ln>
            <a:noFill/>
          </a:ln>
          <a:effectLst>
            <a:innerShdw blurRad="25400" dist="127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Τίτλος 1"/>
          <p:cNvSpPr>
            <a:spLocks noGrp="1"/>
          </p:cNvSpPr>
          <p:nvPr>
            <p:ph type="title"/>
          </p:nvPr>
        </p:nvSpPr>
        <p:spPr>
          <a:xfrm>
            <a:off x="8229600" y="2514600"/>
            <a:ext cx="3474720" cy="1600200"/>
          </a:xfrm>
        </p:spPr>
        <p:txBody>
          <a:bodyPr anchor="b"/>
          <a:lstStyle>
            <a:lvl1pPr latinLnBrk="0">
              <a:defRPr lang="el-GR" sz="3200"/>
            </a:lvl1pPr>
          </a:lstStyle>
          <a:p>
            <a:r>
              <a:rPr lang="el-GR" smtClean="0"/>
              <a:t>Στυλ κύριου τίτλου</a:t>
            </a:r>
            <a:endParaRPr lang="el-GR"/>
          </a:p>
        </p:txBody>
      </p:sp>
      <p:sp>
        <p:nvSpPr>
          <p:cNvPr id="3" name="Σύμβολο κράτησης θέσης εικόνας 2"/>
          <p:cNvSpPr>
            <a:spLocks noGrp="1"/>
          </p:cNvSpPr>
          <p:nvPr>
            <p:ph type="pic" idx="1"/>
          </p:nvPr>
        </p:nvSpPr>
        <p:spPr>
          <a:xfrm>
            <a:off x="0" y="1325880"/>
            <a:ext cx="6858000" cy="4206240"/>
          </a:xfrm>
          <a:solidFill>
            <a:schemeClr val="bg2"/>
          </a:solidFill>
          <a:effectLst>
            <a:outerShdw blurRad="63500" sx="101000" sy="101000" algn="ctr" rotWithShape="0">
              <a:prstClr val="black">
                <a:alpha val="15000"/>
              </a:prstClr>
            </a:outerShdw>
          </a:effectLst>
        </p:spPr>
        <p:txBody>
          <a:bodyPr>
            <a:normAutofit/>
          </a:bodyPr>
          <a:lstStyle>
            <a:lvl1pPr marL="0" indent="0" algn="ctr" latinLnBrk="0">
              <a:buNone/>
              <a:defRPr lang="el-GR" sz="2400"/>
            </a:lvl1pPr>
            <a:lvl2pPr marL="457200" indent="0" latinLnBrk="0">
              <a:buNone/>
              <a:defRPr lang="el-GR" sz="2800"/>
            </a:lvl2pPr>
            <a:lvl3pPr marL="914400" indent="0" latinLnBrk="0">
              <a:buNone/>
              <a:defRPr lang="el-GR" sz="2400"/>
            </a:lvl3pPr>
            <a:lvl4pPr marL="1371600" indent="0" latinLnBrk="0">
              <a:buNone/>
              <a:defRPr lang="el-GR" sz="2000"/>
            </a:lvl4pPr>
            <a:lvl5pPr marL="1828800" indent="0" latinLnBrk="0">
              <a:buNone/>
              <a:defRPr lang="el-GR" sz="2000"/>
            </a:lvl5pPr>
            <a:lvl6pPr marL="2286000" indent="0" latinLnBrk="0">
              <a:buNone/>
              <a:defRPr lang="el-GR" sz="2000"/>
            </a:lvl6pPr>
            <a:lvl7pPr marL="2743200" indent="0" latinLnBrk="0">
              <a:buNone/>
              <a:defRPr lang="el-GR" sz="2000"/>
            </a:lvl7pPr>
            <a:lvl8pPr marL="3200400" indent="0" latinLnBrk="0">
              <a:buNone/>
              <a:defRPr lang="el-GR" sz="2000"/>
            </a:lvl8pPr>
            <a:lvl9pPr marL="3657600" indent="0" latinLnBrk="0">
              <a:buNone/>
              <a:defRPr lang="el-GR" sz="2000"/>
            </a:lvl9pPr>
          </a:lstStyle>
          <a:p>
            <a:r>
              <a:rPr lang="el-GR" smtClean="0"/>
              <a:t>Κάντε κλικ στο εικονίδιο για να προσθέσετε εικόνα</a:t>
            </a:r>
            <a:endParaRPr lang="el-GR"/>
          </a:p>
        </p:txBody>
      </p:sp>
      <p:sp>
        <p:nvSpPr>
          <p:cNvPr id="4" name="Σύμβολο κράτησης θέσης κειμένου 3"/>
          <p:cNvSpPr>
            <a:spLocks noGrp="1"/>
          </p:cNvSpPr>
          <p:nvPr>
            <p:ph type="body" sz="half" idx="2"/>
          </p:nvPr>
        </p:nvSpPr>
        <p:spPr>
          <a:xfrm>
            <a:off x="8229600" y="4343400"/>
            <a:ext cx="3474720" cy="1188720"/>
          </a:xfrm>
        </p:spPr>
        <p:txBody>
          <a:bodyPr>
            <a:normAutofit/>
          </a:bodyPr>
          <a:lstStyle>
            <a:lvl1pPr marL="0" indent="0" latinLnBrk="0">
              <a:spcBef>
                <a:spcPts val="800"/>
              </a:spcBef>
              <a:buNone/>
              <a:defRPr lang="el-GR" sz="1800"/>
            </a:lvl1pPr>
            <a:lvl2pPr marL="457200" indent="0" latinLnBrk="0">
              <a:buNone/>
              <a:defRPr lang="el-GR" sz="1400"/>
            </a:lvl2pPr>
            <a:lvl3pPr marL="914400" indent="0" latinLnBrk="0">
              <a:buNone/>
              <a:defRPr lang="el-GR" sz="1200"/>
            </a:lvl3pPr>
            <a:lvl4pPr marL="1371600" indent="0" latinLnBrk="0">
              <a:buNone/>
              <a:defRPr lang="el-GR" sz="1000"/>
            </a:lvl4pPr>
            <a:lvl5pPr marL="1828800" indent="0" latinLnBrk="0">
              <a:buNone/>
              <a:defRPr lang="el-GR" sz="1000"/>
            </a:lvl5pPr>
            <a:lvl6pPr marL="2286000" indent="0" latinLnBrk="0">
              <a:buNone/>
              <a:defRPr lang="el-GR" sz="1000"/>
            </a:lvl6pPr>
            <a:lvl7pPr marL="2743200" indent="0" latinLnBrk="0">
              <a:buNone/>
              <a:defRPr lang="el-GR" sz="1000"/>
            </a:lvl7pPr>
            <a:lvl8pPr marL="3200400" indent="0" latinLnBrk="0">
              <a:buNone/>
              <a:defRPr lang="el-GR" sz="1000"/>
            </a:lvl8pPr>
            <a:lvl9pPr marL="3657600" indent="0" latinLnBrk="0">
              <a:buNone/>
              <a:defRPr lang="el-GR" sz="1000"/>
            </a:lvl9pPr>
          </a:lstStyle>
          <a:p>
            <a:pPr lvl="0"/>
            <a:r>
              <a:rPr lang="el-GR" smtClean="0"/>
              <a:t>Επεξεργασία στυλ υποδείγματος κειμένου</a:t>
            </a:r>
          </a:p>
        </p:txBody>
      </p:sp>
      <p:sp>
        <p:nvSpPr>
          <p:cNvPr id="5" name="Σύμβολο κράτησης θέσης ημερομηνίας 4"/>
          <p:cNvSpPr>
            <a:spLocks noGrp="1"/>
          </p:cNvSpPr>
          <p:nvPr>
            <p:ph type="dt" sz="half" idx="10"/>
          </p:nvPr>
        </p:nvSpPr>
        <p:spPr/>
        <p:txBody>
          <a:bodyPr/>
          <a:lstStyle/>
          <a:p>
            <a:endParaRPr lang="el-GR"/>
          </a:p>
        </p:txBody>
      </p:sp>
      <p:sp>
        <p:nvSpPr>
          <p:cNvPr id="6" name="Σύμβολο κράτησης θέσης υποσέλιδου 5"/>
          <p:cNvSpPr>
            <a:spLocks noGrp="1"/>
          </p:cNvSpPr>
          <p:nvPr>
            <p:ph type="ftr" sz="quarter" idx="11"/>
          </p:nvPr>
        </p:nvSpPr>
        <p:spPr/>
        <p:txBody>
          <a:bodyPr/>
          <a:lstStyle/>
          <a:p>
            <a:endParaRPr lang="el-GR"/>
          </a:p>
        </p:txBody>
      </p:sp>
      <p:sp>
        <p:nvSpPr>
          <p:cNvPr id="7" name="Σύμβολο κράτησης θέσης αριθμού διαφάνειας 6"/>
          <p:cNvSpPr>
            <a:spLocks noGrp="1"/>
          </p:cNvSpPr>
          <p:nvPr>
            <p:ph type="sldNum" sz="quarter" idx="12"/>
          </p:nvPr>
        </p:nvSpPr>
        <p:spPr/>
        <p:txBody>
          <a:bodyPr/>
          <a:lstStyle/>
          <a:p>
            <a:fld id="{E31375A4-56A4-47D6-9801-1991572033F7}" type="slidenum">
              <a:t>‹#›</a:t>
            </a:fld>
            <a:endParaRPr lang="el-G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9" name="Ορθογώνιο 8"/>
          <p:cNvSpPr/>
          <p:nvPr userDrawn="1"/>
        </p:nvSpPr>
        <p:spPr>
          <a:xfrm>
            <a:off x="0" y="6257036"/>
            <a:ext cx="12192000" cy="54864"/>
          </a:xfrm>
          <a:prstGeom prst="rect">
            <a:avLst/>
          </a:prstGeom>
          <a:ln>
            <a:noFill/>
          </a:ln>
          <a:effectLst>
            <a:outerShdw blurRad="25400" dist="25400" dir="54000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 name="Σύμβολο κράτησης θέσης τίτλου 1"/>
          <p:cNvSpPr>
            <a:spLocks noGrp="1"/>
          </p:cNvSpPr>
          <p:nvPr>
            <p:ph type="title"/>
          </p:nvPr>
        </p:nvSpPr>
        <p:spPr>
          <a:xfrm>
            <a:off x="1295400" y="381000"/>
            <a:ext cx="9601200" cy="1143000"/>
          </a:xfrm>
          <a:prstGeom prst="rect">
            <a:avLst/>
          </a:prstGeom>
        </p:spPr>
        <p:txBody>
          <a:bodyPr vert="horz" lIns="91440" tIns="45720" rIns="91440" bIns="45720" rtlCol="0" anchor="b">
            <a:normAutofit/>
          </a:bodyPr>
          <a:lstStyle/>
          <a:p>
            <a:r>
              <a:rPr lang="el-GR"/>
              <a:t>Κάντε κλικ για να επεξεργαστείτε το στυλ υποδείγματος τίτλου</a:t>
            </a:r>
          </a:p>
        </p:txBody>
      </p:sp>
      <p:sp>
        <p:nvSpPr>
          <p:cNvPr id="3" name="Σύμβολο κράτησης θέσης κειμένου 2"/>
          <p:cNvSpPr>
            <a:spLocks noGrp="1"/>
          </p:cNvSpPr>
          <p:nvPr>
            <p:ph type="body" idx="1"/>
          </p:nvPr>
        </p:nvSpPr>
        <p:spPr>
          <a:xfrm>
            <a:off x="1295400" y="1828800"/>
            <a:ext cx="9601200" cy="4114800"/>
          </a:xfrm>
          <a:prstGeom prst="rect">
            <a:avLst/>
          </a:prstGeom>
        </p:spPr>
        <p:txBody>
          <a:bodyPr vert="horz" lIns="91440" tIns="45720" rIns="91440" bIns="45720" rtlCol="0">
            <a:normAutofit/>
          </a:bodyPr>
          <a:lstStyle/>
          <a:p>
            <a:pPr lvl="0"/>
            <a:r>
              <a:rPr lang="el-GR"/>
              <a:t>Κάντε κλικ για να επεξεργαστείτε τα στυλ υποδείγματος κειμένου</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Σύμβολο κράτησης θέσης ημερομηνίας 3"/>
          <p:cNvSpPr>
            <a:spLocks noGrp="1"/>
          </p:cNvSpPr>
          <p:nvPr>
            <p:ph type="dt" sz="half" idx="2"/>
          </p:nvPr>
        </p:nvSpPr>
        <p:spPr>
          <a:xfrm>
            <a:off x="8556170" y="6419462"/>
            <a:ext cx="1351383" cy="238902"/>
          </a:xfrm>
          <a:prstGeom prst="rect">
            <a:avLst/>
          </a:prstGeom>
        </p:spPr>
        <p:txBody>
          <a:bodyPr vert="horz" lIns="91440" tIns="45720" rIns="91440" bIns="45720" rtlCol="0" anchor="ctr"/>
          <a:lstStyle>
            <a:lvl1pPr algn="r" latinLnBrk="0">
              <a:defRPr lang="el-GR" sz="1000">
                <a:solidFill>
                  <a:schemeClr val="tx1"/>
                </a:solidFill>
              </a:defRPr>
            </a:lvl1pPr>
          </a:lstStyle>
          <a:p>
            <a:endParaRPr lang="el-GR"/>
          </a:p>
        </p:txBody>
      </p:sp>
      <p:sp>
        <p:nvSpPr>
          <p:cNvPr id="5" name="Σύμβολο κράτησης θέσης υποσέλιδου 4"/>
          <p:cNvSpPr>
            <a:spLocks noGrp="1"/>
          </p:cNvSpPr>
          <p:nvPr>
            <p:ph type="ftr" sz="quarter" idx="3"/>
          </p:nvPr>
        </p:nvSpPr>
        <p:spPr>
          <a:xfrm>
            <a:off x="1295400" y="6419462"/>
            <a:ext cx="5181600" cy="238902"/>
          </a:xfrm>
          <a:prstGeom prst="rect">
            <a:avLst/>
          </a:prstGeom>
        </p:spPr>
        <p:txBody>
          <a:bodyPr vert="horz" lIns="91440" tIns="45720" rIns="91440" bIns="45720" rtlCol="0" anchor="ctr"/>
          <a:lstStyle>
            <a:lvl1pPr algn="l" latinLnBrk="0">
              <a:defRPr lang="el-GR" sz="1000">
                <a:solidFill>
                  <a:schemeClr val="tx1"/>
                </a:solidFill>
              </a:defRPr>
            </a:lvl1pPr>
          </a:lstStyle>
          <a:p>
            <a:endParaRPr lang="el-GR"/>
          </a:p>
        </p:txBody>
      </p:sp>
      <p:sp>
        <p:nvSpPr>
          <p:cNvPr id="6" name="Σύμβολο κράτησης θέσης αριθμού διαφάνειας 5"/>
          <p:cNvSpPr>
            <a:spLocks noGrp="1"/>
          </p:cNvSpPr>
          <p:nvPr>
            <p:ph type="sldNum" sz="quarter" idx="4"/>
          </p:nvPr>
        </p:nvSpPr>
        <p:spPr>
          <a:xfrm>
            <a:off x="10198358" y="6419462"/>
            <a:ext cx="698241" cy="238902"/>
          </a:xfrm>
          <a:prstGeom prst="rect">
            <a:avLst/>
          </a:prstGeom>
        </p:spPr>
        <p:txBody>
          <a:bodyPr vert="horz" lIns="91440" tIns="45720" rIns="91440" bIns="45720" rtlCol="0" anchor="ctr"/>
          <a:lstStyle>
            <a:lvl1pPr algn="r" latinLnBrk="0">
              <a:defRPr lang="el-GR" sz="1000">
                <a:solidFill>
                  <a:schemeClr val="tx1"/>
                </a:solidFill>
              </a:defRPr>
            </a:lvl1pPr>
          </a:lstStyle>
          <a:p>
            <a:fld id="{E31375A4-56A4-47D6-9801-1991572033F7}" type="slidenum">
              <a:pPr/>
              <a:t>‹#›</a:t>
            </a:fld>
            <a:endParaRPr lang="el-GR"/>
          </a:p>
        </p:txBody>
      </p:sp>
      <p:sp>
        <p:nvSpPr>
          <p:cNvPr id="8" name="Ορθογώνιο 7"/>
          <p:cNvSpPr/>
          <p:nvPr userDrawn="1"/>
        </p:nvSpPr>
        <p:spPr>
          <a:xfrm>
            <a:off x="0" y="6257036"/>
            <a:ext cx="12192000" cy="54864"/>
          </a:xfrm>
          <a:prstGeom prst="rect">
            <a:avLst/>
          </a:prstGeom>
          <a:ln>
            <a:noFill/>
          </a:ln>
          <a:effectLst>
            <a:innerShdw blurRad="25400" dist="12700" dir="16200000">
              <a:schemeClr val="accent1">
                <a:lumMod val="50000"/>
                <a:alpha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el-GR" sz="3200" b="1" kern="1200" cap="all" baseline="0">
          <a:solidFill>
            <a:schemeClr val="accent1"/>
          </a:solidFill>
          <a:effectLst>
            <a:outerShdw blurRad="38100" dist="25400" dir="18900000" algn="bl" rotWithShape="0">
              <a:schemeClr val="bg1">
                <a:alpha val="80000"/>
              </a:schemeClr>
            </a:outerShdw>
          </a:effectLst>
          <a:latin typeface="+mj-lt"/>
          <a:ea typeface="+mj-ea"/>
          <a:cs typeface="+mj-cs"/>
        </a:defRPr>
      </a:lvl1pPr>
    </p:titleStyle>
    <p:bodyStyle>
      <a:lvl1pPr marL="274320" indent="-228600" algn="l" defTabSz="914400" rtl="0" eaLnBrk="1" latinLnBrk="0" hangingPunct="1">
        <a:lnSpc>
          <a:spcPct val="90000"/>
        </a:lnSpc>
        <a:spcBef>
          <a:spcPts val="1800"/>
        </a:spcBef>
        <a:buClr>
          <a:schemeClr val="accent1"/>
        </a:buClr>
        <a:buFont typeface="Arial" pitchFamily="34" charset="0"/>
        <a:buChar char="•"/>
        <a:defRPr lang="el-G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lang="el-G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lang="el-G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9pPr>
    </p:bodyStyle>
    <p:otherStyle>
      <a:defPPr>
        <a:defRPr lang="el-GR"/>
      </a:defPPr>
      <a:lvl1pPr marL="0" algn="l" defTabSz="914400" rtl="0" eaLnBrk="1" latinLnBrk="0" hangingPunct="1">
        <a:defRPr lang="el-GR" sz="1800" kern="1200">
          <a:solidFill>
            <a:schemeClr val="tx1"/>
          </a:solidFill>
          <a:latin typeface="+mn-lt"/>
          <a:ea typeface="+mn-ea"/>
          <a:cs typeface="+mn-cs"/>
        </a:defRPr>
      </a:lvl1pPr>
      <a:lvl2pPr marL="457200" algn="l" defTabSz="914400" rtl="0" eaLnBrk="1" latinLnBrk="0" hangingPunct="1">
        <a:defRPr lang="el-GR" sz="1800" kern="1200">
          <a:solidFill>
            <a:schemeClr val="tx1"/>
          </a:solidFill>
          <a:latin typeface="+mn-lt"/>
          <a:ea typeface="+mn-ea"/>
          <a:cs typeface="+mn-cs"/>
        </a:defRPr>
      </a:lvl2pPr>
      <a:lvl3pPr marL="914400" algn="l" defTabSz="914400" rtl="0" eaLnBrk="1" latinLnBrk="0" hangingPunct="1">
        <a:defRPr lang="el-GR" sz="1800" kern="1200">
          <a:solidFill>
            <a:schemeClr val="tx1"/>
          </a:solidFill>
          <a:latin typeface="+mn-lt"/>
          <a:ea typeface="+mn-ea"/>
          <a:cs typeface="+mn-cs"/>
        </a:defRPr>
      </a:lvl3pPr>
      <a:lvl4pPr marL="1371600" algn="l" defTabSz="914400" rtl="0" eaLnBrk="1" latinLnBrk="0" hangingPunct="1">
        <a:defRPr lang="el-GR" sz="1800" kern="1200">
          <a:solidFill>
            <a:schemeClr val="tx1"/>
          </a:solidFill>
          <a:latin typeface="+mn-lt"/>
          <a:ea typeface="+mn-ea"/>
          <a:cs typeface="+mn-cs"/>
        </a:defRPr>
      </a:lvl4pPr>
      <a:lvl5pPr marL="1828800" algn="l" defTabSz="914400" rtl="0" eaLnBrk="1" latinLnBrk="0" hangingPunct="1">
        <a:defRPr lang="el-GR" sz="1800" kern="1200">
          <a:solidFill>
            <a:schemeClr val="tx1"/>
          </a:solidFill>
          <a:latin typeface="+mn-lt"/>
          <a:ea typeface="+mn-ea"/>
          <a:cs typeface="+mn-cs"/>
        </a:defRPr>
      </a:lvl5pPr>
      <a:lvl6pPr marL="2286000" algn="l" defTabSz="914400" rtl="0" eaLnBrk="1" latinLnBrk="0" hangingPunct="1">
        <a:defRPr lang="el-GR" sz="1800" kern="1200">
          <a:solidFill>
            <a:schemeClr val="tx1"/>
          </a:solidFill>
          <a:latin typeface="+mn-lt"/>
          <a:ea typeface="+mn-ea"/>
          <a:cs typeface="+mn-cs"/>
        </a:defRPr>
      </a:lvl6pPr>
      <a:lvl7pPr marL="2743200" algn="l" defTabSz="914400" rtl="0" eaLnBrk="1" latinLnBrk="0" hangingPunct="1">
        <a:defRPr lang="el-GR" sz="1800" kern="1200">
          <a:solidFill>
            <a:schemeClr val="tx1"/>
          </a:solidFill>
          <a:latin typeface="+mn-lt"/>
          <a:ea typeface="+mn-ea"/>
          <a:cs typeface="+mn-cs"/>
        </a:defRPr>
      </a:lvl7pPr>
      <a:lvl8pPr marL="3200400" algn="l" defTabSz="914400" rtl="0" eaLnBrk="1" latinLnBrk="0" hangingPunct="1">
        <a:defRPr lang="el-GR" sz="1800" kern="1200">
          <a:solidFill>
            <a:schemeClr val="tx1"/>
          </a:solidFill>
          <a:latin typeface="+mn-lt"/>
          <a:ea typeface="+mn-ea"/>
          <a:cs typeface="+mn-cs"/>
        </a:defRPr>
      </a:lvl8pPr>
      <a:lvl9pPr marL="3657600" algn="l" defTabSz="914400" rtl="0" eaLnBrk="1" latinLnBrk="0" hangingPunct="1">
        <a:defRPr lang="el-G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10"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unideusto.org/tuningeu/"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adip.gr/el/adip/thesmiko-plaisio" TargetMode="External"/><Relationship Id="rId7" Type="http://schemas.openxmlformats.org/officeDocument/2006/relationships/hyperlink" Target="https://www.adip.gr/el/diasfalisi-poiotitas/xrisima-entyp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s://www.adip.gr/el/diasfalisi-poiotitas/ypodeigmata-protaseon-pistopoiisis" TargetMode="External"/><Relationship Id="rId5" Type="http://schemas.openxmlformats.org/officeDocument/2006/relationships/hyperlink" Target="https://www.adip.gr/el/diasfalisi-poiotitas/protypa-pistopoiisis" TargetMode="External"/><Relationship Id="rId4" Type="http://schemas.openxmlformats.org/officeDocument/2006/relationships/hyperlink" Target="https://www.adip.gr/el/diasfalisi-poiotitas/pistopoiisi-synopsi"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unideusto.org/tuninge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Εικόνα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79477" y="244121"/>
            <a:ext cx="6188207" cy="1059359"/>
          </a:xfrm>
          <a:prstGeom prst="rect">
            <a:avLst/>
          </a:prstGeom>
          <a:effectLst>
            <a:innerShdw blurRad="114300">
              <a:schemeClr val="accent1">
                <a:lumMod val="60000"/>
                <a:lumOff val="40000"/>
              </a:schemeClr>
            </a:innerShdw>
          </a:effectLst>
        </p:spPr>
      </p:pic>
      <p:sp>
        <p:nvSpPr>
          <p:cNvPr id="2" name="Τίτλος 1"/>
          <p:cNvSpPr>
            <a:spLocks noGrp="1"/>
          </p:cNvSpPr>
          <p:nvPr>
            <p:ph type="ctrTitle"/>
          </p:nvPr>
        </p:nvSpPr>
        <p:spPr>
          <a:xfrm>
            <a:off x="1066800" y="1554479"/>
            <a:ext cx="10058400" cy="1767841"/>
          </a:xfrm>
        </p:spPr>
        <p:txBody>
          <a:bodyPr>
            <a:noAutofit/>
          </a:bodyPr>
          <a:lstStyle/>
          <a:p>
            <a:pPr algn="ctr">
              <a:lnSpc>
                <a:spcPct val="150000"/>
              </a:lnSpc>
              <a:spcBef>
                <a:spcPts val="1200"/>
              </a:spcBef>
            </a:pPr>
            <a:r>
              <a:rPr lang="el-GR" sz="2800" cap="none" dirty="0" smtClean="0">
                <a:latin typeface="Calibri" panose="020F0502020204030204" pitchFamily="34" charset="0"/>
                <a:cs typeface="Calibri" panose="020F0502020204030204" pitchFamily="34" charset="0"/>
              </a:rPr>
              <a:t>ΕΧΑΕ: Τα εργαλεία και οι χρήσεις τους</a:t>
            </a:r>
            <a:br>
              <a:rPr lang="el-GR" sz="2800" cap="none" dirty="0" smtClean="0">
                <a:latin typeface="Calibri" panose="020F0502020204030204" pitchFamily="34" charset="0"/>
                <a:cs typeface="Calibri" panose="020F0502020204030204" pitchFamily="34" charset="0"/>
              </a:rPr>
            </a:br>
            <a:r>
              <a:rPr lang="el-GR" sz="2400" b="0" cap="none" dirty="0" smtClean="0">
                <a:latin typeface="Calibri" panose="020F0502020204030204" pitchFamily="34" charset="0"/>
                <a:cs typeface="Calibri" panose="020F0502020204030204" pitchFamily="34" charset="0"/>
              </a:rPr>
              <a:t>Ζητήματα εφαρμογής των εργαλείων στην ανάπτυξη των ΠΣ </a:t>
            </a:r>
            <a:br>
              <a:rPr lang="el-GR" sz="2400" b="0" cap="none" dirty="0" smtClean="0">
                <a:latin typeface="Calibri" panose="020F0502020204030204" pitchFamily="34" charset="0"/>
                <a:cs typeface="Calibri" panose="020F0502020204030204" pitchFamily="34" charset="0"/>
              </a:rPr>
            </a:br>
            <a:endParaRPr lang="el-GR" sz="2000" b="0" i="1" cap="none" dirty="0">
              <a:latin typeface="Calibri" panose="020F0502020204030204" pitchFamily="34" charset="0"/>
              <a:cs typeface="Calibri" panose="020F0502020204030204" pitchFamily="34" charset="0"/>
            </a:endParaRPr>
          </a:p>
        </p:txBody>
      </p:sp>
      <p:sp>
        <p:nvSpPr>
          <p:cNvPr id="3" name="Υπότιτλος 2"/>
          <p:cNvSpPr>
            <a:spLocks noGrp="1"/>
          </p:cNvSpPr>
          <p:nvPr>
            <p:ph type="subTitle" idx="1"/>
          </p:nvPr>
        </p:nvSpPr>
        <p:spPr>
          <a:xfrm>
            <a:off x="1066800" y="3322320"/>
            <a:ext cx="10058400" cy="2403877"/>
          </a:xfrm>
        </p:spPr>
        <p:txBody>
          <a:bodyPr>
            <a:noAutofit/>
          </a:bodyPr>
          <a:lstStyle/>
          <a:p>
            <a:pPr algn="r">
              <a:lnSpc>
                <a:spcPct val="125000"/>
              </a:lnSpc>
              <a:spcBef>
                <a:spcPts val="600"/>
              </a:spcBef>
              <a:spcAft>
                <a:spcPts val="600"/>
              </a:spcAft>
            </a:pPr>
            <a:r>
              <a:rPr lang="el-GR" cap="none" dirty="0" smtClean="0">
                <a:latin typeface="Calibri" panose="020F0502020204030204" pitchFamily="34" charset="0"/>
                <a:cs typeface="Calibri" panose="020F0502020204030204" pitchFamily="34" charset="0"/>
              </a:rPr>
              <a:t>Παντελής Κυπριανός</a:t>
            </a:r>
            <a:br>
              <a:rPr lang="el-GR" cap="none" dirty="0" smtClean="0">
                <a:latin typeface="Calibri" panose="020F0502020204030204" pitchFamily="34" charset="0"/>
                <a:cs typeface="Calibri" panose="020F0502020204030204" pitchFamily="34" charset="0"/>
              </a:rPr>
            </a:br>
            <a:r>
              <a:rPr lang="el-GR" cap="none" dirty="0" err="1" smtClean="0">
                <a:latin typeface="Calibri" panose="020F0502020204030204" pitchFamily="34" charset="0"/>
                <a:cs typeface="Calibri" panose="020F0502020204030204" pitchFamily="34" charset="0"/>
              </a:rPr>
              <a:t>Ma</a:t>
            </a:r>
            <a:r>
              <a:rPr lang="en-US" cap="none" dirty="0" smtClean="0">
                <a:latin typeface="Calibri" panose="020F0502020204030204" pitchFamily="34" charset="0"/>
                <a:cs typeface="Calibri" panose="020F0502020204030204" pitchFamily="34" charset="0"/>
              </a:rPr>
              <a:t>H</a:t>
            </a:r>
            <a:r>
              <a:rPr lang="el-GR" cap="none" dirty="0" err="1" smtClean="0">
                <a:latin typeface="Calibri" panose="020F0502020204030204" pitchFamily="34" charset="0"/>
                <a:cs typeface="Calibri" panose="020F0502020204030204" pitchFamily="34" charset="0"/>
              </a:rPr>
              <a:t>ep</a:t>
            </a:r>
            <a:r>
              <a:rPr lang="el-GR" cap="none" dirty="0" smtClean="0">
                <a:latin typeface="Calibri" panose="020F0502020204030204" pitchFamily="34" charset="0"/>
                <a:cs typeface="Calibri" panose="020F0502020204030204" pitchFamily="34" charset="0"/>
              </a:rPr>
              <a:t/>
            </a:r>
            <a:br>
              <a:rPr lang="el-GR" cap="none" dirty="0" smtClean="0">
                <a:latin typeface="Calibri" panose="020F0502020204030204" pitchFamily="34" charset="0"/>
                <a:cs typeface="Calibri" panose="020F0502020204030204" pitchFamily="34" charset="0"/>
              </a:rPr>
            </a:br>
            <a:r>
              <a:rPr lang="el-GR" dirty="0" smtClean="0">
                <a:solidFill>
                  <a:srgbClr val="A85229"/>
                </a:solidFill>
                <a:latin typeface="Calibri" panose="020F0502020204030204" pitchFamily="34" charset="0"/>
                <a:cs typeface="Calibri" panose="020F0502020204030204" pitchFamily="34" charset="0"/>
              </a:rPr>
              <a:t>ΘΕ </a:t>
            </a:r>
            <a:r>
              <a:rPr lang="el-GR" dirty="0">
                <a:solidFill>
                  <a:srgbClr val="A85229"/>
                </a:solidFill>
                <a:latin typeface="Calibri" panose="020F0502020204030204" pitchFamily="34" charset="0"/>
                <a:cs typeface="Calibri" panose="020F0502020204030204" pitchFamily="34" charset="0"/>
              </a:rPr>
              <a:t>3: </a:t>
            </a:r>
            <a:r>
              <a:rPr lang="el-GR" cap="none" dirty="0" smtClean="0">
                <a:solidFill>
                  <a:srgbClr val="A85229"/>
                </a:solidFill>
                <a:latin typeface="Calibri" panose="020F0502020204030204" pitchFamily="34" charset="0"/>
                <a:cs typeface="Calibri" panose="020F0502020204030204" pitchFamily="34" charset="0"/>
              </a:rPr>
              <a:t>Ευρωπαϊκό </a:t>
            </a:r>
            <a:r>
              <a:rPr lang="el-GR" cap="none" dirty="0">
                <a:solidFill>
                  <a:srgbClr val="A85229"/>
                </a:solidFill>
                <a:latin typeface="Calibri" panose="020F0502020204030204" pitchFamily="34" charset="0"/>
                <a:cs typeface="Calibri" panose="020F0502020204030204" pitchFamily="34" charset="0"/>
              </a:rPr>
              <a:t>πλαίσιο Ανώτατης Εκπαίδευσης</a:t>
            </a: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3.2.</a:t>
            </a:r>
            <a:r>
              <a:rPr lang="el-GR" cap="none" dirty="0" smtClean="0">
                <a:latin typeface="Calibri" panose="020F0502020204030204" pitchFamily="34" charset="0"/>
                <a:cs typeface="Calibri" panose="020F0502020204030204" pitchFamily="34" charset="0"/>
              </a:rPr>
              <a:t>β</a:t>
            </a:r>
            <a:endParaRPr lang="en-US" cap="none" dirty="0" smtClean="0">
              <a:latin typeface="Calibri" panose="020F0502020204030204" pitchFamily="34" charset="0"/>
              <a:cs typeface="Calibri" panose="020F0502020204030204" pitchFamily="34" charset="0"/>
            </a:endParaRPr>
          </a:p>
          <a:p>
            <a:pPr algn="r">
              <a:lnSpc>
                <a:spcPct val="125000"/>
              </a:lnSpc>
              <a:spcBef>
                <a:spcPts val="600"/>
              </a:spcBef>
              <a:spcAft>
                <a:spcPts val="600"/>
              </a:spcAft>
            </a:pPr>
            <a:r>
              <a:rPr lang="el-GR" cap="none" dirty="0" smtClean="0">
                <a:latin typeface="Calibri" panose="020F0502020204030204" pitchFamily="34" charset="0"/>
                <a:cs typeface="Calibri" panose="020F0502020204030204" pitchFamily="34" charset="0"/>
              </a:rPr>
              <a:t>Χειμερινό Εξάμηνο </a:t>
            </a:r>
            <a:r>
              <a:rPr lang="el-GR" dirty="0" smtClean="0">
                <a:latin typeface="Calibri" panose="020F0502020204030204" pitchFamily="34" charset="0"/>
                <a:cs typeface="Calibri" panose="020F0502020204030204" pitchFamily="34" charset="0"/>
              </a:rPr>
              <a:t>2021-22</a:t>
            </a: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21</a:t>
            </a:r>
            <a:r>
              <a:rPr lang="el-GR" dirty="0" smtClean="0">
                <a:latin typeface="Calibri" panose="020F0502020204030204" pitchFamily="34" charset="0"/>
                <a:cs typeface="Calibri" panose="020F0502020204030204" pitchFamily="34" charset="0"/>
              </a:rPr>
              <a:t>/11/2021</a:t>
            </a:r>
            <a:endParaRPr lang="el-GR"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6820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(Αρχικοί) Στόχοι </a:t>
            </a:r>
            <a:r>
              <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του </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προγράμματος (Ι)</a:t>
            </a: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Να αυξήσει τη συνοχή σε ευρωπαϊκό επίπεδο στις επιστημονικές περιοχές της διοίκησης επιχειρήσεων, των επιστημών της  εκπαίδευσης, της γεωλογίας, της ιστορίας, των μαθηματικών, της φυσικής και της χημείας, ορίζοντας κοινά αποδεκτά  επαγγελματικά προφίλ και μαθησιακά αποτελέσματα.</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Να αναπτύξει επαγγελματικά προφίλ και επιθυμητά μαθησιακά αποτελέσματα στη βάση γενικών ικανοτήτων και ειδικών  ικανοτήτων.</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Να διευκολύνει τη διαφάνεια στις εκπαιδευτικές δομές και να τις </a:t>
            </a:r>
            <a:r>
              <a:rPr lang="el-GR" sz="1700" dirty="0" smtClean="0">
                <a:latin typeface="Calibri" panose="020F0502020204030204" pitchFamily="34" charset="0"/>
                <a:ea typeface="Calibri" panose="020F0502020204030204" pitchFamily="34" charset="0"/>
                <a:cs typeface="Times New Roman" panose="02020603050405020304" pitchFamily="18" charset="0"/>
              </a:rPr>
              <a:t>ανανεώσει (και) μέσω της ανταλλαγής </a:t>
            </a:r>
            <a:r>
              <a:rPr lang="el-GR" sz="1700" dirty="0">
                <a:latin typeface="Calibri" panose="020F0502020204030204" pitchFamily="34" charset="0"/>
                <a:ea typeface="Calibri" panose="020F0502020204030204" pitchFamily="34" charset="0"/>
                <a:cs typeface="Times New Roman" panose="02020603050405020304" pitchFamily="18" charset="0"/>
              </a:rPr>
              <a:t>εμπειριών και καλών πρακτικών.</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Να δημιουργήσει ευρωπαϊκά δίκτυα, μέσα από τα οποία να παρουσιάζονται οι καλές πρακτικές, ενισχύοντας την καινοτομία και  την ποιότητα, τόσο στις 7, όσο και σε άλλες επιστημονικές περιοχές.</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Να αναπτύξει ένα μοντέλο προγράμματος για καθεμία από τις συμμετέχουσες επιστημονικές περιοχές, διευκολύνοντας την αναγνώριση και τη </a:t>
            </a:r>
            <a:r>
              <a:rPr lang="el-GR" sz="1700" dirty="0" err="1">
                <a:latin typeface="Calibri" panose="020F0502020204030204" pitchFamily="34" charset="0"/>
                <a:ea typeface="Calibri" panose="020F0502020204030204" pitchFamily="34" charset="0"/>
                <a:cs typeface="Times New Roman" panose="02020603050405020304" pitchFamily="18" charset="0"/>
              </a:rPr>
              <a:t>συγκρισιμότητα</a:t>
            </a:r>
            <a:r>
              <a:rPr lang="el-GR" sz="1700" dirty="0">
                <a:latin typeface="Calibri" panose="020F0502020204030204" pitchFamily="34" charset="0"/>
                <a:ea typeface="Calibri" panose="020F0502020204030204" pitchFamily="34" charset="0"/>
                <a:cs typeface="Times New Roman" panose="02020603050405020304" pitchFamily="18" charset="0"/>
              </a:rPr>
              <a:t> των διπλωμάτων</a:t>
            </a:r>
            <a:r>
              <a:rPr lang="el-GR" sz="1700" dirty="0" smtClean="0">
                <a:latin typeface="Calibri" panose="020F0502020204030204" pitchFamily="34" charset="0"/>
                <a:ea typeface="Calibri" panose="020F0502020204030204" pitchFamily="34" charset="0"/>
                <a:cs typeface="Times New Roman" panose="02020603050405020304" pitchFamily="18" charset="0"/>
              </a:rPr>
              <a:t>.</a:t>
            </a:r>
            <a:endParaRPr lang="el-G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1619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(Αρχικοί) Στόχοι </a:t>
            </a:r>
            <a:r>
              <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του </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προγράμματος (ΙΙ)</a:t>
            </a: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Να </a:t>
            </a:r>
            <a:r>
              <a:rPr lang="el-GR" sz="1700" dirty="0">
                <a:latin typeface="Calibri" panose="020F0502020204030204" pitchFamily="34" charset="0"/>
                <a:ea typeface="Calibri" panose="020F0502020204030204" pitchFamily="34" charset="0"/>
                <a:cs typeface="Times New Roman" panose="02020603050405020304" pitchFamily="18" charset="0"/>
              </a:rPr>
              <a:t>οικοδομήσει σχέσεις συνεργασίας μεταξύ αυτού του δικτύου πανεπιστημίων με άλλους εμπλεκόμενους φορείς, με σκοπό την  επίτευξη συναίνεσης στις συγκεκριμένες 7 επιστημονικές περιοχές </a:t>
            </a:r>
            <a:r>
              <a:rPr lang="el-GR" sz="1700" dirty="0" smtClean="0">
                <a:latin typeface="Calibri" panose="020F0502020204030204" pitchFamily="34" charset="0"/>
                <a:ea typeface="Calibri" panose="020F0502020204030204" pitchFamily="34" charset="0"/>
                <a:cs typeface="Times New Roman" panose="02020603050405020304" pitchFamily="18" charset="0"/>
              </a:rPr>
              <a:t>[</a:t>
            </a:r>
            <a:r>
              <a:rPr lang="el-GR" sz="1700" i="1" dirty="0" smtClean="0">
                <a:latin typeface="Calibri" panose="020F0502020204030204" pitchFamily="34" charset="0"/>
                <a:ea typeface="Calibri" panose="020F0502020204030204" pitchFamily="34" charset="0"/>
                <a:cs typeface="Times New Roman" panose="02020603050405020304" pitchFamily="18" charset="0"/>
              </a:rPr>
              <a:t>οι </a:t>
            </a:r>
            <a:r>
              <a:rPr lang="el-GR" sz="1700" i="1" dirty="0">
                <a:latin typeface="Calibri" panose="020F0502020204030204" pitchFamily="34" charset="0"/>
                <a:ea typeface="Calibri" panose="020F0502020204030204" pitchFamily="34" charset="0"/>
                <a:cs typeface="Times New Roman" panose="02020603050405020304" pitchFamily="18" charset="0"/>
              </a:rPr>
              <a:t>επιστημονικές περιοχές είναι πλέον </a:t>
            </a:r>
            <a:r>
              <a:rPr lang="el-GR" sz="1700" i="1" dirty="0" smtClean="0">
                <a:latin typeface="Calibri" panose="020F0502020204030204" pitchFamily="34" charset="0"/>
                <a:ea typeface="Calibri" panose="020F0502020204030204" pitchFamily="34" charset="0"/>
                <a:cs typeface="Times New Roman" panose="02020603050405020304" pitchFamily="18" charset="0"/>
              </a:rPr>
              <a:t>9</a:t>
            </a:r>
            <a:r>
              <a:rPr lang="el-GR" sz="1700" dirty="0" smtClean="0">
                <a:latin typeface="Calibri" panose="020F0502020204030204" pitchFamily="34" charset="0"/>
                <a:ea typeface="Calibri" panose="020F0502020204030204" pitchFamily="34" charset="0"/>
                <a:cs typeface="Times New Roman" panose="02020603050405020304" pitchFamily="18" charset="0"/>
              </a:rPr>
              <a:t>].</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Να επεξεργαστεί μια μεθοδολογία για την ανάλυση των κοινών στοιχείων των προγραμμάτων και την ανάδειξη των ομοιοτήτων </a:t>
            </a:r>
            <a:r>
              <a:rPr lang="el-GR" sz="1700" dirty="0" smtClean="0">
                <a:latin typeface="Calibri" panose="020F0502020204030204" pitchFamily="34" charset="0"/>
                <a:ea typeface="Calibri" panose="020F0502020204030204" pitchFamily="34" charset="0"/>
                <a:cs typeface="Times New Roman" panose="02020603050405020304" pitchFamily="18" charset="0"/>
              </a:rPr>
              <a:t>και </a:t>
            </a:r>
            <a:r>
              <a:rPr lang="el-GR" sz="1700" dirty="0">
                <a:latin typeface="Calibri" panose="020F0502020204030204" pitchFamily="34" charset="0"/>
                <a:ea typeface="Calibri" panose="020F0502020204030204" pitchFamily="34" charset="0"/>
                <a:cs typeface="Times New Roman" panose="02020603050405020304" pitchFamily="18" charset="0"/>
              </a:rPr>
              <a:t>των διαφορών τους, με σκοπό την εξεύρεση τρόπων εναρμόνισής τους.</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Να συνεργαστεί με άλλα επιστημονικά πεδία, στα οποία μια παρόμοια μεθοδολογία μπορεί να </a:t>
            </a:r>
            <a:r>
              <a:rPr lang="el-GR" sz="1700" dirty="0" smtClean="0">
                <a:latin typeface="Calibri" panose="020F0502020204030204" pitchFamily="34" charset="0"/>
                <a:ea typeface="Calibri" panose="020F0502020204030204" pitchFamily="34" charset="0"/>
                <a:cs typeface="Times New Roman" panose="02020603050405020304" pitchFamily="18" charset="0"/>
              </a:rPr>
              <a:t>εφαρμοσθεί μέσα από τη συνέργεια</a:t>
            </a:r>
            <a:r>
              <a:rPr lang="el-GR" sz="1700" dirty="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Να ενεργεί συντονισμένα με όλους τους εμπλεκόμενους φορείς στις διαδικασίες εναρμόνισης των ευρωπαϊκών εκπαιδευτικών  δομών, και ειδικά στη Διαδικασία της </a:t>
            </a:r>
            <a:r>
              <a:rPr lang="el-GR" sz="1700" dirty="0" smtClean="0">
                <a:latin typeface="Calibri" panose="020F0502020204030204" pitchFamily="34" charset="0"/>
                <a:ea typeface="Calibri" panose="020F0502020204030204" pitchFamily="34" charset="0"/>
                <a:cs typeface="Times New Roman" panose="02020603050405020304" pitchFamily="18" charset="0"/>
              </a:rPr>
              <a:t>Μπολόνια</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961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a:ln>
            <a:noFill/>
          </a:ln>
          <a:effectLst/>
        </p:spPr>
        <p:txBody>
          <a:bodyPr>
            <a:noAutofit/>
          </a:bodyPr>
          <a:lstStyle/>
          <a:p>
            <a:pPr marL="365760" lvl="1" indent="0">
              <a:lnSpc>
                <a:spcPct val="125000"/>
              </a:lnSpc>
              <a:spcBef>
                <a:spcPts val="600"/>
              </a:spcBef>
              <a:spcAft>
                <a:spcPts val="600"/>
              </a:spcAft>
              <a:buClr>
                <a:srgbClr val="A85229"/>
              </a:buClr>
              <a:buNone/>
            </a:pPr>
            <a:endPar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Clr>
                <a:srgbClr val="A85229"/>
              </a:buClr>
              <a:buNone/>
            </a:pP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Clr>
                <a:srgbClr val="A85229"/>
              </a:buClr>
              <a:buNone/>
            </a:pP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(Σχηματικά) η δομή του </a:t>
            </a:r>
            <a:r>
              <a:rPr lang="en-US"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Tuning</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4" name="Εικόνα 3" descr="C:\Users\akava\Google Drive\ΑΓΓΕΛΟΣ -Έρευνα_google drive\ΠΜΣ_Πολιτική Ανώτατης Εκπαίδευσης\2016-17\2016-17_Θ.ΕΝΟΤΗΤΕΣ _Αντικείμενα_ΤΕΛΙΚΑ\ΘΕ_4_2016-17\ΘΕ_4_Εκπαιδευτική διάσταση της Α.Ε\4.9\4.9.b\Mand-all-4_ultimo_2005_internet_400.gif"/>
          <p:cNvPicPr/>
          <p:nvPr/>
        </p:nvPicPr>
        <p:blipFill>
          <a:blip r:embed="rId3">
            <a:extLst>
              <a:ext uri="{28A0092B-C50C-407E-A947-70E740481C1C}">
                <a14:useLocalDpi xmlns:a14="http://schemas.microsoft.com/office/drawing/2010/main" val="0"/>
              </a:ext>
            </a:extLst>
          </a:blip>
          <a:srcRect/>
          <a:stretch>
            <a:fillRect/>
          </a:stretch>
        </p:blipFill>
        <p:spPr bwMode="auto">
          <a:xfrm>
            <a:off x="4697624" y="1184912"/>
            <a:ext cx="4732125" cy="443007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0133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Πέντε εξειδικευμένοι άξονες δράσης:</a:t>
            </a:r>
          </a:p>
          <a:p>
            <a:pPr marL="365760" lvl="1" indent="0">
              <a:lnSpc>
                <a:spcPct val="125000"/>
              </a:lnSpc>
              <a:spcBef>
                <a:spcPts val="600"/>
              </a:spcBef>
              <a:spcAft>
                <a:spcPts val="600"/>
              </a:spcAft>
              <a:buClr>
                <a:srgbClr val="A85229"/>
              </a:buClr>
              <a:buNone/>
            </a:pPr>
            <a:endParaRPr lang="el-GR" sz="8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 </a:t>
            </a:r>
            <a:r>
              <a:rPr lang="el-GR"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Γενικές ικανότητες ??</a:t>
            </a:r>
            <a:endParaRPr lang="el-GR" sz="17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Ακαδημαϊκές </a:t>
            </a:r>
            <a:r>
              <a:rPr lang="el-GR" sz="17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ή ειδικές </a:t>
            </a:r>
            <a:r>
              <a:rPr lang="el-GR"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ικανότητες ??</a:t>
            </a:r>
            <a:endParaRPr lang="el-GR" sz="17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ECTS</a:t>
            </a:r>
            <a:r>
              <a:rPr lang="el-GR" sz="1700" dirty="0">
                <a:latin typeface="Calibri" panose="020F0502020204030204" pitchFamily="34" charset="0"/>
                <a:ea typeface="Calibri" panose="020F0502020204030204" pitchFamily="34" charset="0"/>
                <a:cs typeface="Times New Roman" panose="02020603050405020304" pitchFamily="18" charset="0"/>
              </a:rPr>
              <a:t>, ως σύστημα μεταφοράς και συσσώρευσης διδακτικών </a:t>
            </a:r>
            <a:r>
              <a:rPr lang="el-GR" sz="1700" dirty="0" smtClean="0">
                <a:latin typeface="Calibri" panose="020F0502020204030204" pitchFamily="34" charset="0"/>
                <a:ea typeface="Calibri" panose="020F0502020204030204" pitchFamily="34" charset="0"/>
                <a:cs typeface="Times New Roman" panose="02020603050405020304" pitchFamily="18" charset="0"/>
              </a:rPr>
              <a:t>μονάδων</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Μέθοδοι </a:t>
            </a:r>
            <a:r>
              <a:rPr lang="el-GR" sz="1700" i="1" dirty="0" smtClean="0">
                <a:latin typeface="Calibri" panose="020F0502020204030204" pitchFamily="34" charset="0"/>
                <a:ea typeface="Calibri" panose="020F0502020204030204" pitchFamily="34" charset="0"/>
                <a:cs typeface="Times New Roman" panose="02020603050405020304" pitchFamily="18" charset="0"/>
              </a:rPr>
              <a:t>μάθησης</a:t>
            </a:r>
            <a:r>
              <a:rPr lang="el-GR" sz="1700" dirty="0">
                <a:latin typeface="Calibri" panose="020F0502020204030204" pitchFamily="34" charset="0"/>
                <a:ea typeface="Calibri" panose="020F0502020204030204" pitchFamily="34" charset="0"/>
                <a:cs typeface="Times New Roman" panose="02020603050405020304" pitchFamily="18" charset="0"/>
              </a:rPr>
              <a:t>, </a:t>
            </a:r>
            <a:r>
              <a:rPr lang="el-GR" sz="1700" i="1" dirty="0">
                <a:latin typeface="Calibri" panose="020F0502020204030204" pitchFamily="34" charset="0"/>
                <a:ea typeface="Calibri" panose="020F0502020204030204" pitchFamily="34" charset="0"/>
                <a:cs typeface="Times New Roman" panose="02020603050405020304" pitchFamily="18" charset="0"/>
              </a:rPr>
              <a:t>διδασκαλίας</a:t>
            </a:r>
            <a:r>
              <a:rPr lang="el-GR" sz="1700" dirty="0">
                <a:latin typeface="Calibri" panose="020F0502020204030204" pitchFamily="34" charset="0"/>
                <a:ea typeface="Calibri" panose="020F0502020204030204" pitchFamily="34" charset="0"/>
                <a:cs typeface="Times New Roman" panose="02020603050405020304" pitchFamily="18" charset="0"/>
              </a:rPr>
              <a:t>, </a:t>
            </a:r>
            <a:r>
              <a:rPr lang="el-GR" sz="1700" i="1" dirty="0" smtClean="0">
                <a:latin typeface="Calibri" panose="020F0502020204030204" pitchFamily="34" charset="0"/>
                <a:ea typeface="Calibri" panose="020F0502020204030204" pitchFamily="34" charset="0"/>
                <a:cs typeface="Times New Roman" panose="02020603050405020304" pitchFamily="18" charset="0"/>
              </a:rPr>
              <a:t>αξιολόγησης</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Ρόλος της προώθησης της διασφάλισης της ποιότητας κατά τη διάρκεια της εκπαιδευτικής διαδικασίας (με έμφαση στην ανάπτυξη εσωτερικής κουλτούρας ποιότητας)</a:t>
            </a:r>
          </a:p>
          <a:p>
            <a:pPr marL="365760" lvl="1" indent="0">
              <a:lnSpc>
                <a:spcPct val="125000"/>
              </a:lnSpc>
              <a:spcBef>
                <a:spcPts val="600"/>
              </a:spcBef>
              <a:spcAft>
                <a:spcPts val="600"/>
              </a:spcAft>
              <a:buClr>
                <a:srgbClr val="A85229"/>
              </a:buClr>
              <a:buNone/>
            </a:pPr>
            <a:endParaRPr lang="el-GR" sz="800"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Clr>
                <a:srgbClr val="A85229"/>
              </a:buClr>
              <a:buNone/>
            </a:pPr>
            <a:r>
              <a:rPr lang="el-GR" sz="1700" i="1" dirty="0" smtClean="0">
                <a:latin typeface="Calibri" panose="020F0502020204030204" pitchFamily="34" charset="0"/>
                <a:ea typeface="Calibri" panose="020F0502020204030204" pitchFamily="34" charset="0"/>
                <a:cs typeface="Times New Roman" panose="02020603050405020304" pitchFamily="18" charset="0"/>
              </a:rPr>
              <a:t>Περαιτέρω συζήτηση για τα </a:t>
            </a:r>
            <a:r>
              <a:rPr lang="el-GR" sz="1700" b="1" i="1" dirty="0">
                <a:latin typeface="Calibri" panose="020F0502020204030204" pitchFamily="34" charset="0"/>
                <a:ea typeface="Calibri" panose="020F0502020204030204" pitchFamily="34" charset="0"/>
                <a:cs typeface="Times New Roman" panose="02020603050405020304" pitchFamily="18" charset="0"/>
              </a:rPr>
              <a:t>μαθησιακά αποτελέσματα</a:t>
            </a:r>
            <a:r>
              <a:rPr lang="el-GR" sz="1700" i="1" dirty="0" smtClean="0">
                <a:latin typeface="Calibri" panose="020F0502020204030204" pitchFamily="34" charset="0"/>
                <a:ea typeface="Calibri" panose="020F0502020204030204" pitchFamily="34" charset="0"/>
                <a:cs typeface="Times New Roman" panose="02020603050405020304" pitchFamily="18" charset="0"/>
              </a:rPr>
              <a:t> και τις </a:t>
            </a:r>
            <a:r>
              <a:rPr lang="el-GR" sz="1700" b="1" i="1" dirty="0" smtClean="0">
                <a:latin typeface="Calibri" panose="020F0502020204030204" pitchFamily="34" charset="0"/>
                <a:ea typeface="Calibri" panose="020F0502020204030204" pitchFamily="34" charset="0"/>
                <a:cs typeface="Times New Roman" panose="02020603050405020304" pitchFamily="18" charset="0"/>
              </a:rPr>
              <a:t>ικανότητες (γενικές και ειδικές) </a:t>
            </a:r>
            <a:r>
              <a:rPr lang="el-GR" sz="1700" i="1" dirty="0" smtClean="0">
                <a:latin typeface="Calibri" panose="020F0502020204030204" pitchFamily="34" charset="0"/>
                <a:ea typeface="Calibri" panose="020F0502020204030204" pitchFamily="34" charset="0"/>
                <a:cs typeface="Times New Roman" panose="02020603050405020304" pitchFamily="18" charset="0"/>
              </a:rPr>
              <a:t>….</a:t>
            </a:r>
            <a:endParaRPr lang="el-GR" sz="1700" i="1"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994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Φάσεις του προγράμματος</a:t>
            </a: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Η 1</a:t>
            </a:r>
            <a:r>
              <a:rPr lang="el-GR" sz="1700" baseline="30000" dirty="0" smtClean="0">
                <a:latin typeface="Calibri" panose="020F0502020204030204" pitchFamily="34" charset="0"/>
                <a:ea typeface="Calibri" panose="020F0502020204030204" pitchFamily="34" charset="0"/>
                <a:cs typeface="Times New Roman" panose="02020603050405020304" pitchFamily="18" charset="0"/>
              </a:rPr>
              <a:t>η</a:t>
            </a:r>
            <a:r>
              <a:rPr lang="el-GR" sz="1700" dirty="0" smtClean="0">
                <a:latin typeface="Calibri" panose="020F0502020204030204" pitchFamily="34" charset="0"/>
                <a:ea typeface="Calibri" panose="020F0502020204030204" pitchFamily="34" charset="0"/>
                <a:cs typeface="Times New Roman" panose="02020603050405020304" pitchFamily="18" charset="0"/>
              </a:rPr>
              <a:t> Φάση </a:t>
            </a:r>
            <a:r>
              <a:rPr lang="el-GR" sz="1700" dirty="0">
                <a:latin typeface="Calibri" panose="020F0502020204030204" pitchFamily="34" charset="0"/>
                <a:ea typeface="Calibri" panose="020F0502020204030204" pitchFamily="34" charset="0"/>
                <a:cs typeface="Times New Roman" panose="02020603050405020304" pitchFamily="18" charset="0"/>
              </a:rPr>
              <a:t>(</a:t>
            </a:r>
            <a:r>
              <a:rPr lang="el-GR" sz="1700" dirty="0" err="1">
                <a:latin typeface="Calibri" panose="020F0502020204030204" pitchFamily="34" charset="0"/>
                <a:ea typeface="Calibri" panose="020F0502020204030204" pitchFamily="34" charset="0"/>
                <a:cs typeface="Times New Roman" panose="02020603050405020304" pitchFamily="18" charset="0"/>
              </a:rPr>
              <a:t>Τuning</a:t>
            </a:r>
            <a:r>
              <a:rPr lang="el-GR" sz="1700" dirty="0">
                <a:latin typeface="Calibri" panose="020F0502020204030204" pitchFamily="34" charset="0"/>
                <a:ea typeface="Calibri" panose="020F0502020204030204" pitchFamily="34" charset="0"/>
                <a:cs typeface="Times New Roman" panose="02020603050405020304" pitchFamily="18" charset="0"/>
              </a:rPr>
              <a:t> </a:t>
            </a:r>
            <a:r>
              <a:rPr lang="el-GR" sz="1700" dirty="0" smtClean="0">
                <a:latin typeface="Calibri" panose="020F0502020204030204" pitchFamily="34" charset="0"/>
                <a:ea typeface="Calibri" panose="020F0502020204030204" pitchFamily="34" charset="0"/>
                <a:cs typeface="Times New Roman" panose="02020603050405020304" pitchFamily="18" charset="0"/>
              </a:rPr>
              <a:t>Project </a:t>
            </a:r>
            <a:r>
              <a:rPr lang="el-GR" sz="1700" dirty="0">
                <a:latin typeface="Calibri" panose="020F0502020204030204" pitchFamily="34" charset="0"/>
                <a:ea typeface="Calibri" panose="020F0502020204030204" pitchFamily="34" charset="0"/>
                <a:cs typeface="Times New Roman" panose="02020603050405020304" pitchFamily="18" charset="0"/>
              </a:rPr>
              <a:t>I) έλαβε χώρα από </a:t>
            </a:r>
            <a:r>
              <a:rPr lang="el-GR" sz="1700" dirty="0" smtClean="0">
                <a:latin typeface="Calibri" panose="020F0502020204030204" pitchFamily="34" charset="0"/>
                <a:ea typeface="Calibri" panose="020F0502020204030204" pitchFamily="34" charset="0"/>
                <a:cs typeface="Times New Roman" panose="02020603050405020304" pitchFamily="18" charset="0"/>
              </a:rPr>
              <a:t>τον </a:t>
            </a:r>
            <a:r>
              <a:rPr lang="el-GR" sz="1700" dirty="0">
                <a:latin typeface="Calibri" panose="020F0502020204030204" pitchFamily="34" charset="0"/>
                <a:ea typeface="Calibri" panose="020F0502020204030204" pitchFamily="34" charset="0"/>
                <a:cs typeface="Times New Roman" panose="02020603050405020304" pitchFamily="18" charset="0"/>
              </a:rPr>
              <a:t>12/2000 έως </a:t>
            </a:r>
            <a:r>
              <a:rPr lang="el-GR" sz="1700" dirty="0" smtClean="0">
                <a:latin typeface="Calibri" panose="020F0502020204030204" pitchFamily="34" charset="0"/>
                <a:ea typeface="Calibri" panose="020F0502020204030204" pitchFamily="34" charset="0"/>
                <a:cs typeface="Times New Roman" panose="02020603050405020304" pitchFamily="18" charset="0"/>
              </a:rPr>
              <a:t>τον </a:t>
            </a:r>
            <a:r>
              <a:rPr lang="el-GR" sz="1700" dirty="0">
                <a:latin typeface="Calibri" panose="020F0502020204030204" pitchFamily="34" charset="0"/>
                <a:ea typeface="Calibri" panose="020F0502020204030204" pitchFamily="34" charset="0"/>
                <a:cs typeface="Times New Roman" panose="02020603050405020304" pitchFamily="18" charset="0"/>
              </a:rPr>
              <a:t>1/2003,</a:t>
            </a: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Η 2</a:t>
            </a:r>
            <a:r>
              <a:rPr lang="el-GR" sz="1700" baseline="30000" dirty="0" smtClean="0">
                <a:latin typeface="Calibri" panose="020F0502020204030204" pitchFamily="34" charset="0"/>
                <a:ea typeface="Calibri" panose="020F0502020204030204" pitchFamily="34" charset="0"/>
                <a:cs typeface="Times New Roman" panose="02020603050405020304" pitchFamily="18" charset="0"/>
              </a:rPr>
              <a:t>η</a:t>
            </a:r>
            <a:r>
              <a:rPr lang="el-GR" sz="1700" dirty="0" smtClean="0">
                <a:latin typeface="Calibri" panose="020F0502020204030204" pitchFamily="34" charset="0"/>
                <a:ea typeface="Calibri" panose="020F0502020204030204" pitchFamily="34" charset="0"/>
                <a:cs typeface="Times New Roman" panose="02020603050405020304" pitchFamily="18" charset="0"/>
              </a:rPr>
              <a:t> Φάση </a:t>
            </a:r>
            <a:r>
              <a:rPr lang="el-GR" sz="1700" dirty="0">
                <a:latin typeface="Calibri" panose="020F0502020204030204" pitchFamily="34" charset="0"/>
                <a:ea typeface="Calibri" panose="020F0502020204030204" pitchFamily="34" charset="0"/>
                <a:cs typeface="Times New Roman" panose="02020603050405020304" pitchFamily="18" charset="0"/>
              </a:rPr>
              <a:t>(</a:t>
            </a:r>
            <a:r>
              <a:rPr lang="el-GR" sz="1700" dirty="0" err="1">
                <a:latin typeface="Calibri" panose="020F0502020204030204" pitchFamily="34" charset="0"/>
                <a:ea typeface="Calibri" panose="020F0502020204030204" pitchFamily="34" charset="0"/>
                <a:cs typeface="Times New Roman" panose="02020603050405020304" pitchFamily="18" charset="0"/>
              </a:rPr>
              <a:t>Τuning</a:t>
            </a:r>
            <a:r>
              <a:rPr lang="el-GR" sz="1700" dirty="0">
                <a:latin typeface="Calibri" panose="020F0502020204030204" pitchFamily="34" charset="0"/>
                <a:ea typeface="Calibri" panose="020F0502020204030204" pitchFamily="34" charset="0"/>
                <a:cs typeface="Times New Roman" panose="02020603050405020304" pitchFamily="18" charset="0"/>
              </a:rPr>
              <a:t> </a:t>
            </a:r>
            <a:r>
              <a:rPr lang="el-GR" sz="1700" dirty="0" err="1">
                <a:latin typeface="Calibri" panose="020F0502020204030204" pitchFamily="34" charset="0"/>
                <a:ea typeface="Calibri" panose="020F0502020204030204" pitchFamily="34" charset="0"/>
                <a:cs typeface="Times New Roman" panose="02020603050405020304" pitchFamily="18" charset="0"/>
              </a:rPr>
              <a:t>ProjectⅡ</a:t>
            </a:r>
            <a:r>
              <a:rPr lang="el-GR" sz="1700" dirty="0">
                <a:latin typeface="Calibri" panose="020F0502020204030204" pitchFamily="34" charset="0"/>
                <a:ea typeface="Calibri" panose="020F0502020204030204" pitchFamily="34" charset="0"/>
                <a:cs typeface="Times New Roman" panose="02020603050405020304" pitchFamily="18" charset="0"/>
              </a:rPr>
              <a:t>) από </a:t>
            </a:r>
            <a:r>
              <a:rPr lang="el-GR" sz="1700" dirty="0" smtClean="0">
                <a:latin typeface="Calibri" panose="020F0502020204030204" pitchFamily="34" charset="0"/>
                <a:ea typeface="Calibri" panose="020F0502020204030204" pitchFamily="34" charset="0"/>
                <a:cs typeface="Times New Roman" panose="02020603050405020304" pitchFamily="18" charset="0"/>
              </a:rPr>
              <a:t>τον </a:t>
            </a:r>
            <a:r>
              <a:rPr lang="el-GR" sz="1700" dirty="0">
                <a:latin typeface="Calibri" panose="020F0502020204030204" pitchFamily="34" charset="0"/>
                <a:ea typeface="Calibri" panose="020F0502020204030204" pitchFamily="34" charset="0"/>
                <a:cs typeface="Times New Roman" panose="02020603050405020304" pitchFamily="18" charset="0"/>
              </a:rPr>
              <a:t>2/2003 έως </a:t>
            </a:r>
            <a:r>
              <a:rPr lang="el-GR" sz="1700" dirty="0" smtClean="0">
                <a:latin typeface="Calibri" panose="020F0502020204030204" pitchFamily="34" charset="0"/>
                <a:ea typeface="Calibri" panose="020F0502020204030204" pitchFamily="34" charset="0"/>
                <a:cs typeface="Times New Roman" panose="02020603050405020304" pitchFamily="18" charset="0"/>
              </a:rPr>
              <a:t>τον 12/2004,</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Η 3</a:t>
            </a:r>
            <a:r>
              <a:rPr lang="el-GR" sz="1700" baseline="30000" dirty="0" smtClean="0">
                <a:latin typeface="Calibri" panose="020F0502020204030204" pitchFamily="34" charset="0"/>
                <a:ea typeface="Calibri" panose="020F0502020204030204" pitchFamily="34" charset="0"/>
                <a:cs typeface="Times New Roman" panose="02020603050405020304" pitchFamily="18" charset="0"/>
              </a:rPr>
              <a:t>η</a:t>
            </a:r>
            <a:r>
              <a:rPr lang="el-GR" sz="1700" dirty="0" smtClean="0">
                <a:latin typeface="Calibri" panose="020F0502020204030204" pitchFamily="34" charset="0"/>
                <a:ea typeface="Calibri" panose="020F0502020204030204" pitchFamily="34" charset="0"/>
                <a:cs typeface="Times New Roman" panose="02020603050405020304" pitchFamily="18" charset="0"/>
              </a:rPr>
              <a:t> Φάση </a:t>
            </a:r>
            <a:r>
              <a:rPr lang="el-GR" sz="1700" dirty="0">
                <a:latin typeface="Calibri" panose="020F0502020204030204" pitchFamily="34" charset="0"/>
                <a:ea typeface="Calibri" panose="020F0502020204030204" pitchFamily="34" charset="0"/>
                <a:cs typeface="Times New Roman" panose="02020603050405020304" pitchFamily="18" charset="0"/>
              </a:rPr>
              <a:t>(</a:t>
            </a:r>
            <a:r>
              <a:rPr lang="el-GR" sz="1700" dirty="0" err="1">
                <a:latin typeface="Calibri" panose="020F0502020204030204" pitchFamily="34" charset="0"/>
                <a:ea typeface="Calibri" panose="020F0502020204030204" pitchFamily="34" charset="0"/>
                <a:cs typeface="Times New Roman" panose="02020603050405020304" pitchFamily="18" charset="0"/>
              </a:rPr>
              <a:t>Τuning</a:t>
            </a:r>
            <a:r>
              <a:rPr lang="el-GR" sz="1700" dirty="0">
                <a:latin typeface="Calibri" panose="020F0502020204030204" pitchFamily="34" charset="0"/>
                <a:ea typeface="Calibri" panose="020F0502020204030204" pitchFamily="34" charset="0"/>
                <a:cs typeface="Times New Roman" panose="02020603050405020304" pitchFamily="18" charset="0"/>
              </a:rPr>
              <a:t> Project Ⅲ), ξεκίνησε </a:t>
            </a:r>
            <a:r>
              <a:rPr lang="el-GR" sz="1700" dirty="0" smtClean="0">
                <a:latin typeface="Calibri" panose="020F0502020204030204" pitchFamily="34" charset="0"/>
                <a:ea typeface="Calibri" panose="020F0502020204030204" pitchFamily="34" charset="0"/>
                <a:cs typeface="Times New Roman" panose="02020603050405020304" pitchFamily="18" charset="0"/>
              </a:rPr>
              <a:t>τον </a:t>
            </a:r>
            <a:r>
              <a:rPr lang="el-GR" sz="1700" dirty="0">
                <a:latin typeface="Calibri" panose="020F0502020204030204" pitchFamily="34" charset="0"/>
                <a:ea typeface="Calibri" panose="020F0502020204030204" pitchFamily="34" charset="0"/>
                <a:cs typeface="Times New Roman" panose="02020603050405020304" pitchFamily="18" charset="0"/>
              </a:rPr>
              <a:t>1/2005 και έληξε τον </a:t>
            </a:r>
            <a:r>
              <a:rPr lang="el-GR" sz="1700" dirty="0" smtClean="0">
                <a:latin typeface="Calibri" panose="020F0502020204030204" pitchFamily="34" charset="0"/>
                <a:ea typeface="Calibri" panose="020F0502020204030204" pitchFamily="34" charset="0"/>
                <a:cs typeface="Times New Roman" panose="02020603050405020304" pitchFamily="18" charset="0"/>
              </a:rPr>
              <a:t>10/2006.</a:t>
            </a:r>
          </a:p>
          <a:p>
            <a:pPr lvl="1">
              <a:lnSpc>
                <a:spcPct val="125000"/>
              </a:lnSpc>
              <a:spcBef>
                <a:spcPts val="600"/>
              </a:spcBef>
              <a:spcAft>
                <a:spcPts val="600"/>
              </a:spcAft>
              <a:buClr>
                <a:srgbClr val="A85229"/>
              </a:buClr>
              <a:buFont typeface="Wingdings" panose="05000000000000000000" pitchFamily="2" charset="2"/>
              <a:buChar char="Ø"/>
            </a:pPr>
            <a:r>
              <a:rPr lang="en-US" sz="1700" dirty="0">
                <a:latin typeface="Calibri" panose="020F0502020204030204" pitchFamily="34" charset="0"/>
                <a:ea typeface="Calibri" panose="020F0502020204030204" pitchFamily="34" charset="0"/>
                <a:cs typeface="Times New Roman" panose="02020603050405020304" pitchFamily="18" charset="0"/>
                <a:hlinkClick r:id="rId3"/>
              </a:rPr>
              <a:t>http://www.unideusto.org/tuningeu</a:t>
            </a:r>
            <a:r>
              <a:rPr lang="en-US" sz="1700" dirty="0" smtClean="0">
                <a:latin typeface="Calibri" panose="020F0502020204030204" pitchFamily="34" charset="0"/>
                <a:ea typeface="Calibri" panose="020F0502020204030204" pitchFamily="34" charset="0"/>
                <a:cs typeface="Times New Roman" panose="02020603050405020304" pitchFamily="18" charset="0"/>
                <a:hlinkClick r:id="rId3"/>
              </a:rPr>
              <a:t>/</a:t>
            </a:r>
            <a:r>
              <a:rPr lang="el-GR" sz="1700" dirty="0" smtClean="0">
                <a:latin typeface="Calibri" panose="020F0502020204030204" pitchFamily="34" charset="0"/>
                <a:ea typeface="Calibri" panose="020F0502020204030204" pitchFamily="34" charset="0"/>
                <a:cs typeface="Times New Roman" panose="02020603050405020304" pitchFamily="18" charset="0"/>
              </a:rPr>
              <a:t> </a:t>
            </a:r>
          </a:p>
          <a:p>
            <a:pPr lvl="2">
              <a:lnSpc>
                <a:spcPct val="125000"/>
              </a:lnSpc>
              <a:spcBef>
                <a:spcPts val="600"/>
              </a:spcBef>
              <a:spcAft>
                <a:spcPts val="600"/>
              </a:spcAft>
              <a:buClr>
                <a:srgbClr val="A85229"/>
              </a:buClr>
              <a:buFont typeface="Wingdings" panose="05000000000000000000" pitchFamily="2" charset="2"/>
              <a:buChar char="§"/>
            </a:pP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25000"/>
              </a:lnSpc>
              <a:spcBef>
                <a:spcPts val="600"/>
              </a:spcBef>
              <a:spcAft>
                <a:spcPts val="600"/>
              </a:spcAft>
              <a:buClr>
                <a:srgbClr val="A85229"/>
              </a:buClr>
              <a:buFont typeface="Wingdings" panose="05000000000000000000" pitchFamily="2" charset="2"/>
              <a:buChar char="§"/>
            </a:pPr>
            <a:r>
              <a:rPr lang="el-GR" sz="1700" dirty="0" smtClean="0">
                <a:latin typeface="Calibri" panose="020F0502020204030204" pitchFamily="34" charset="0"/>
                <a:ea typeface="Calibri" panose="020F0502020204030204" pitchFamily="34" charset="0"/>
                <a:cs typeface="Times New Roman" panose="02020603050405020304" pitchFamily="18" charset="0"/>
              </a:rPr>
              <a:t>Στην </a:t>
            </a:r>
            <a:r>
              <a:rPr lang="el-GR" sz="1700" dirty="0">
                <a:latin typeface="Calibri" panose="020F0502020204030204" pitchFamily="34" charset="0"/>
                <a:ea typeface="Calibri" panose="020F0502020204030204" pitchFamily="34" charset="0"/>
                <a:cs typeface="Times New Roman" panose="02020603050405020304" pitchFamily="18" charset="0"/>
              </a:rPr>
              <a:t>πρώτη φάση του προγράμματος </a:t>
            </a:r>
            <a:r>
              <a:rPr lang="el-GR" sz="1700" dirty="0" err="1">
                <a:latin typeface="Calibri" panose="020F0502020204030204" pitchFamily="34" charset="0"/>
                <a:ea typeface="Calibri" panose="020F0502020204030204" pitchFamily="34" charset="0"/>
                <a:cs typeface="Times New Roman" panose="02020603050405020304" pitchFamily="18" charset="0"/>
              </a:rPr>
              <a:t>Tuning</a:t>
            </a:r>
            <a:r>
              <a:rPr lang="el-GR" sz="1700" dirty="0">
                <a:latin typeface="Calibri" panose="020F0502020204030204" pitchFamily="34" charset="0"/>
                <a:ea typeface="Calibri" panose="020F0502020204030204" pitchFamily="34" charset="0"/>
                <a:cs typeface="Times New Roman" panose="02020603050405020304" pitchFamily="18" charset="0"/>
              </a:rPr>
              <a:t> δόθηκε έμφαση </a:t>
            </a:r>
            <a:r>
              <a:rPr lang="el-GR" sz="1700" dirty="0" smtClean="0">
                <a:latin typeface="Calibri" panose="020F0502020204030204" pitchFamily="34" charset="0"/>
                <a:ea typeface="Calibri" panose="020F0502020204030204" pitchFamily="34" charset="0"/>
                <a:cs typeface="Times New Roman" panose="02020603050405020304" pitchFamily="18" charset="0"/>
              </a:rPr>
              <a:t>στους τρεις πρώτους άξονες.</a:t>
            </a:r>
          </a:p>
          <a:p>
            <a:pPr lvl="2">
              <a:lnSpc>
                <a:spcPct val="125000"/>
              </a:lnSpc>
              <a:spcBef>
                <a:spcPts val="600"/>
              </a:spcBef>
              <a:spcAft>
                <a:spcPts val="600"/>
              </a:spcAft>
              <a:buClr>
                <a:srgbClr val="A85229"/>
              </a:buClr>
              <a:buFont typeface="Wingdings" panose="05000000000000000000" pitchFamily="2" charset="2"/>
              <a:buChar char="§"/>
            </a:pPr>
            <a:r>
              <a:rPr lang="el-GR" sz="1700" dirty="0" smtClean="0">
                <a:latin typeface="Calibri" panose="020F0502020204030204" pitchFamily="34" charset="0"/>
                <a:ea typeface="Calibri" panose="020F0502020204030204" pitchFamily="34" charset="0"/>
                <a:cs typeface="Times New Roman" panose="02020603050405020304" pitchFamily="18" charset="0"/>
              </a:rPr>
              <a:t>Ο τέταρτος και πέμπτος άξονας είχαν κεντρική </a:t>
            </a:r>
            <a:r>
              <a:rPr lang="el-GR" sz="1700" dirty="0">
                <a:latin typeface="Calibri" panose="020F0502020204030204" pitchFamily="34" charset="0"/>
                <a:ea typeface="Calibri" panose="020F0502020204030204" pitchFamily="34" charset="0"/>
                <a:cs typeface="Times New Roman" panose="02020603050405020304" pitchFamily="18" charset="0"/>
              </a:rPr>
              <a:t>θέση στη δεύτερη φάση του έργου (2003-2004). </a:t>
            </a: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a:p>
            <a:pPr lvl="2">
              <a:lnSpc>
                <a:spcPct val="125000"/>
              </a:lnSpc>
              <a:spcBef>
                <a:spcPts val="600"/>
              </a:spcBef>
              <a:spcAft>
                <a:spcPts val="600"/>
              </a:spcAft>
              <a:buClr>
                <a:srgbClr val="A85229"/>
              </a:buClr>
              <a:buFont typeface="Wingdings" panose="05000000000000000000" pitchFamily="2" charset="2"/>
              <a:buChar char="§"/>
            </a:pPr>
            <a:r>
              <a:rPr lang="el-GR" sz="1700" dirty="0" smtClean="0">
                <a:latin typeface="Calibri" panose="020F0502020204030204" pitchFamily="34" charset="0"/>
                <a:ea typeface="Calibri" panose="020F0502020204030204" pitchFamily="34" charset="0"/>
                <a:cs typeface="Times New Roman" panose="02020603050405020304" pitchFamily="18" charset="0"/>
              </a:rPr>
              <a:t>Η </a:t>
            </a:r>
            <a:r>
              <a:rPr lang="el-GR" sz="1700" dirty="0">
                <a:latin typeface="Calibri" panose="020F0502020204030204" pitchFamily="34" charset="0"/>
                <a:ea typeface="Calibri" panose="020F0502020204030204" pitchFamily="34" charset="0"/>
                <a:cs typeface="Times New Roman" panose="02020603050405020304" pitchFamily="18" charset="0"/>
              </a:rPr>
              <a:t>τρίτη φάση επικεντρώθηκε στον τρίτο </a:t>
            </a:r>
            <a:r>
              <a:rPr lang="el-GR" sz="1700" dirty="0" smtClean="0">
                <a:latin typeface="Calibri" panose="020F0502020204030204" pitchFamily="34" charset="0"/>
                <a:ea typeface="Calibri" panose="020F0502020204030204" pitchFamily="34" charset="0"/>
                <a:cs typeface="Times New Roman" panose="02020603050405020304" pitchFamily="18" charset="0"/>
              </a:rPr>
              <a:t>κύκλο σπουδών </a:t>
            </a:r>
            <a:r>
              <a:rPr lang="el-GR" sz="1700" dirty="0">
                <a:latin typeface="Calibri" panose="020F0502020204030204" pitchFamily="34" charset="0"/>
                <a:ea typeface="Calibri" panose="020F0502020204030204" pitchFamily="34" charset="0"/>
                <a:cs typeface="Times New Roman" panose="02020603050405020304" pitchFamily="18" charset="0"/>
              </a:rPr>
              <a:t>(διδακτορικό) καθώς και </a:t>
            </a:r>
            <a:r>
              <a:rPr lang="el-GR" sz="1700" dirty="0" smtClean="0">
                <a:latin typeface="Calibri" panose="020F0502020204030204" pitchFamily="34" charset="0"/>
                <a:ea typeface="Calibri" panose="020F0502020204030204" pitchFamily="34" charset="0"/>
                <a:cs typeface="Times New Roman" panose="02020603050405020304" pitchFamily="18" charset="0"/>
              </a:rPr>
              <a:t>στην ανάπτυξη </a:t>
            </a:r>
            <a:r>
              <a:rPr lang="el-GR" sz="1700" dirty="0">
                <a:latin typeface="Calibri" panose="020F0502020204030204" pitchFamily="34" charset="0"/>
                <a:ea typeface="Calibri" panose="020F0502020204030204" pitchFamily="34" charset="0"/>
                <a:cs typeface="Times New Roman" panose="02020603050405020304" pitchFamily="18" charset="0"/>
              </a:rPr>
              <a:t>στρατηγικών για την εφαρμογή </a:t>
            </a:r>
            <a:r>
              <a:rPr lang="el-GR" sz="1700" dirty="0" smtClean="0">
                <a:latin typeface="Calibri" panose="020F0502020204030204" pitchFamily="34" charset="0"/>
                <a:ea typeface="Calibri" panose="020F0502020204030204" pitchFamily="34" charset="0"/>
                <a:cs typeface="Times New Roman" panose="02020603050405020304" pitchFamily="18" charset="0"/>
              </a:rPr>
              <a:t>του προγράμματος στην </a:t>
            </a:r>
            <a:r>
              <a:rPr lang="el-GR" sz="1700" dirty="0">
                <a:latin typeface="Calibri" panose="020F0502020204030204" pitchFamily="34" charset="0"/>
                <a:ea typeface="Calibri" panose="020F0502020204030204" pitchFamily="34" charset="0"/>
                <a:cs typeface="Times New Roman" panose="02020603050405020304" pitchFamily="18" charset="0"/>
              </a:rPr>
              <a:t>πράξη στα Ανώτατα Εκπαιδευτικά </a:t>
            </a:r>
            <a:r>
              <a:rPr lang="el-GR" sz="1700" dirty="0" smtClean="0">
                <a:latin typeface="Calibri" panose="020F0502020204030204" pitchFamily="34" charset="0"/>
                <a:ea typeface="Calibri" panose="020F0502020204030204" pitchFamily="34" charset="0"/>
                <a:cs typeface="Times New Roman" panose="02020603050405020304" pitchFamily="18" charset="0"/>
              </a:rPr>
              <a:t>Ιδρύματα</a:t>
            </a:r>
            <a:r>
              <a:rPr lang="el-GR" dirty="0" smtClean="0">
                <a:latin typeface="Calibri" panose="020F0502020204030204" pitchFamily="34" charset="0"/>
                <a:ea typeface="Calibri" panose="020F0502020204030204" pitchFamily="34" charset="0"/>
                <a:cs typeface="Times New Roman" panose="02020603050405020304" pitchFamily="18" charset="0"/>
              </a:rPr>
              <a:t>.</a:t>
            </a:r>
            <a:endParaRPr lang="el-GR"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7178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500"/>
                                        <p:tgtEl>
                                          <p:spTgt spid="3">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Συνοπτικά το μοντέλο του</a:t>
            </a:r>
            <a:r>
              <a:rPr lang="en-US"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Tuning project </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(Ι)</a:t>
            </a: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Θεμελιώδη στοιχεία αυτής της μεθοδολογίας κατέληξαν να είναι οι έννοιες </a:t>
            </a:r>
            <a:r>
              <a:rPr lang="el-GR" sz="1700" dirty="0" smtClean="0">
                <a:latin typeface="Calibri" panose="020F0502020204030204" pitchFamily="34" charset="0"/>
                <a:ea typeface="Calibri" panose="020F0502020204030204" pitchFamily="34" charset="0"/>
                <a:cs typeface="Times New Roman" panose="02020603050405020304" pitchFamily="18" charset="0"/>
              </a:rPr>
              <a:t>των </a:t>
            </a:r>
            <a:r>
              <a:rPr lang="el-GR" sz="1700" dirty="0">
                <a:latin typeface="Calibri" panose="020F0502020204030204" pitchFamily="34" charset="0"/>
                <a:ea typeface="Calibri" panose="020F0502020204030204" pitchFamily="34" charset="0"/>
                <a:cs typeface="Times New Roman" panose="02020603050405020304" pitchFamily="18" charset="0"/>
              </a:rPr>
              <a:t>μαθησιακών αποτελεσμάτων [</a:t>
            </a:r>
            <a:r>
              <a:rPr lang="el-GR" sz="1700"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learning</a:t>
            </a:r>
            <a:r>
              <a:rPr lang="el-GR" sz="17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l-GR" sz="1700"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outcomes</a:t>
            </a:r>
            <a:r>
              <a:rPr lang="el-GR" sz="1700" dirty="0">
                <a:latin typeface="Calibri" panose="020F0502020204030204" pitchFamily="34" charset="0"/>
                <a:ea typeface="Calibri" panose="020F0502020204030204" pitchFamily="34" charset="0"/>
                <a:cs typeface="Times New Roman" panose="02020603050405020304" pitchFamily="18" charset="0"/>
              </a:rPr>
              <a:t>] και των ικανοτήτων [</a:t>
            </a:r>
            <a:r>
              <a:rPr lang="el-GR" sz="1700"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competences</a:t>
            </a:r>
            <a:r>
              <a:rPr lang="el-GR" sz="1700" dirty="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Τα μαθησιακά αποτελέσματα είναι διαφορετικά από τους σκοπούς της </a:t>
            </a:r>
            <a:r>
              <a:rPr lang="el-GR" sz="1700" dirty="0" smtClean="0">
                <a:latin typeface="Calibri" panose="020F0502020204030204" pitchFamily="34" charset="0"/>
                <a:ea typeface="Calibri" panose="020F0502020204030204" pitchFamily="34" charset="0"/>
                <a:cs typeface="Times New Roman" panose="02020603050405020304" pitchFamily="18" charset="0"/>
              </a:rPr>
              <a:t>μάθησης</a:t>
            </a:r>
            <a:r>
              <a:rPr lang="el-GR" sz="1700" dirty="0">
                <a:latin typeface="Calibri" panose="020F0502020204030204" pitchFamily="34" charset="0"/>
                <a:ea typeface="Calibri" panose="020F0502020204030204" pitchFamily="34" charset="0"/>
                <a:cs typeface="Times New Roman" panose="02020603050405020304" pitchFamily="18" charset="0"/>
              </a:rPr>
              <a:t>, στο ότι αυτά αφορούν τα επιτεύγματα του μαθητευόμενου και  όχι την πρόθεση - τους σκοπούς του διδάσκοντα. </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Επίσης, τονίζεται ότι τα  μαθησιακά αποτελέσματα πρέπει να συνοδεύονται από κατάλληλα κριτήρια αξιολόγησης [</a:t>
            </a:r>
            <a:r>
              <a:rPr lang="el-GR" sz="1700"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assessment</a:t>
            </a:r>
            <a:r>
              <a:rPr lang="el-GR" sz="17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l-GR" sz="1700" b="1" dirty="0" err="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criteria</a:t>
            </a:r>
            <a:r>
              <a:rPr lang="el-GR" sz="1700" dirty="0">
                <a:latin typeface="Calibri" panose="020F0502020204030204" pitchFamily="34" charset="0"/>
                <a:ea typeface="Calibri" panose="020F0502020204030204" pitchFamily="34" charset="0"/>
                <a:cs typeface="Times New Roman" panose="02020603050405020304" pitchFamily="18" charset="0"/>
              </a:rPr>
              <a:t>], τα οποία να αποτελούν  δείκτες για το αν τα αναμενόμενα μαθησιακά αποτελέσματα έχουν </a:t>
            </a:r>
            <a:r>
              <a:rPr lang="el-GR" sz="1700" dirty="0" smtClean="0">
                <a:latin typeface="Calibri" panose="020F0502020204030204" pitchFamily="34" charset="0"/>
                <a:ea typeface="Calibri" panose="020F0502020204030204" pitchFamily="34" charset="0"/>
                <a:cs typeface="Times New Roman" panose="02020603050405020304" pitchFamily="18" charset="0"/>
              </a:rPr>
              <a:t>επιτευχθεί</a:t>
            </a:r>
            <a:r>
              <a:rPr lang="el-GR" sz="1700" dirty="0">
                <a:latin typeface="Calibri" panose="020F0502020204030204" pitchFamily="34" charset="0"/>
                <a:ea typeface="Calibri" panose="020F0502020204030204" pitchFamily="34" charset="0"/>
                <a:cs typeface="Times New Roman" panose="02020603050405020304" pitchFamily="18" charset="0"/>
              </a:rPr>
              <a:t>. </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Τα μαθησιακά αποτελέσματα, μαζί με τα κριτήρια αξιολόγησης, ορίζουν τις ελάχιστες απαιτήσεις για την απονομή ενός τίτλου. </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Τέλος, σύμφωνα με το </a:t>
            </a:r>
            <a:r>
              <a:rPr lang="el-GR" sz="1700" dirty="0" err="1">
                <a:latin typeface="Calibri" panose="020F0502020204030204" pitchFamily="34" charset="0"/>
                <a:ea typeface="Calibri" panose="020F0502020204030204" pitchFamily="34" charset="0"/>
                <a:cs typeface="Times New Roman" panose="02020603050405020304" pitchFamily="18" charset="0"/>
              </a:rPr>
              <a:t>Τuning</a:t>
            </a:r>
            <a:r>
              <a:rPr lang="el-GR" sz="1700" dirty="0">
                <a:latin typeface="Calibri" panose="020F0502020204030204" pitchFamily="34" charset="0"/>
                <a:ea typeface="Calibri" panose="020F0502020204030204" pitchFamily="34" charset="0"/>
                <a:cs typeface="Times New Roman" panose="02020603050405020304" pitchFamily="18" charset="0"/>
              </a:rPr>
              <a:t> Project, η ακριβής διατύπωση των μαθησιακών  αποτελεσμάτων διευκολύνει την συσσώρευση και μεταφορά </a:t>
            </a:r>
            <a:r>
              <a:rPr lang="el-GR" sz="1700" dirty="0" smtClean="0">
                <a:latin typeface="Calibri" panose="020F0502020204030204" pitchFamily="34" charset="0"/>
                <a:ea typeface="Calibri" panose="020F0502020204030204" pitchFamily="34" charset="0"/>
                <a:cs typeface="Times New Roman" panose="02020603050405020304" pitchFamily="18" charset="0"/>
              </a:rPr>
              <a:t>μονάδων</a:t>
            </a:r>
            <a:r>
              <a:rPr lang="en-US" sz="1700" dirty="0" smtClean="0">
                <a:latin typeface="Calibri" panose="020F0502020204030204" pitchFamily="34" charset="0"/>
                <a:ea typeface="Calibri" panose="020F0502020204030204" pitchFamily="34" charset="0"/>
                <a:cs typeface="Times New Roman" panose="02020603050405020304" pitchFamily="18" charset="0"/>
              </a:rPr>
              <a:t> (</a:t>
            </a:r>
            <a:r>
              <a:rPr lang="en-US"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ECTS</a:t>
            </a:r>
            <a:r>
              <a:rPr lang="en-US" sz="1700" dirty="0" smtClean="0">
                <a:latin typeface="Calibri" panose="020F0502020204030204" pitchFamily="34" charset="0"/>
                <a:ea typeface="Calibri" panose="020F0502020204030204" pitchFamily="34" charset="0"/>
                <a:cs typeface="Times New Roman" panose="02020603050405020304" pitchFamily="18" charset="0"/>
              </a:rPr>
              <a:t>)</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9605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Συνοπτικά το μοντέλο του</a:t>
            </a:r>
            <a:r>
              <a:rPr lang="en-US"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Tuning project </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(ΙΙ)</a:t>
            </a: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Οι ικανότητες διακρίνονται σε δυο είδη: τις </a:t>
            </a:r>
            <a:r>
              <a:rPr lang="el-GR" sz="17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γενικές ικανότητες</a:t>
            </a:r>
            <a:r>
              <a:rPr lang="el-GR" sz="1700" b="1" dirty="0">
                <a:latin typeface="Calibri" panose="020F0502020204030204" pitchFamily="34" charset="0"/>
                <a:ea typeface="Calibri" panose="020F0502020204030204" pitchFamily="34" charset="0"/>
                <a:cs typeface="Times New Roman" panose="02020603050405020304" pitchFamily="18" charset="0"/>
              </a:rPr>
              <a:t> </a:t>
            </a:r>
            <a:r>
              <a:rPr lang="el-GR" sz="1700" dirty="0">
                <a:latin typeface="Calibri" panose="020F0502020204030204" pitchFamily="34" charset="0"/>
                <a:ea typeface="Calibri" panose="020F0502020204030204" pitchFamily="34" charset="0"/>
                <a:cs typeface="Times New Roman" panose="02020603050405020304" pitchFamily="18" charset="0"/>
              </a:rPr>
              <a:t>και τις </a:t>
            </a:r>
            <a:r>
              <a:rPr lang="el-GR" sz="17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ειδικές-ακαδημαϊκές ικανότητες</a:t>
            </a:r>
            <a:r>
              <a:rPr lang="el-GR" sz="1700" dirty="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Οι γενικές ικανότητες είναι ανεξάρτητες από τα επιστημονικά </a:t>
            </a:r>
            <a:r>
              <a:rPr lang="el-GR" sz="1700" dirty="0" smtClean="0">
                <a:latin typeface="Calibri" panose="020F0502020204030204" pitchFamily="34" charset="0"/>
                <a:ea typeface="Calibri" panose="020F0502020204030204" pitchFamily="34" charset="0"/>
                <a:cs typeface="Times New Roman" panose="02020603050405020304" pitchFamily="18" charset="0"/>
              </a:rPr>
              <a:t>πεδία</a:t>
            </a:r>
            <a:r>
              <a:rPr lang="en-US" sz="1700" dirty="0" smtClean="0">
                <a:latin typeface="Calibri" panose="020F0502020204030204" pitchFamily="34" charset="0"/>
                <a:ea typeface="Calibri" panose="020F0502020204030204" pitchFamily="34" charset="0"/>
                <a:cs typeface="Times New Roman" panose="02020603050405020304" pitchFamily="18" charset="0"/>
              </a:rPr>
              <a:t>.</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Οι ειδικές (ακαδημαϊκές) ικανότητες εξειδικεύονται ανάλογα με το ειδικό επιστημονικό </a:t>
            </a:r>
            <a:r>
              <a:rPr lang="el-GR" sz="1700" dirty="0" smtClean="0">
                <a:latin typeface="Calibri" panose="020F0502020204030204" pitchFamily="34" charset="0"/>
                <a:ea typeface="Calibri" panose="020F0502020204030204" pitchFamily="34" charset="0"/>
                <a:cs typeface="Times New Roman" panose="02020603050405020304" pitchFamily="18" charset="0"/>
              </a:rPr>
              <a:t>πεδίο</a:t>
            </a:r>
            <a:r>
              <a:rPr lang="en-US" sz="1700" dirty="0" smtClean="0">
                <a:latin typeface="Calibri" panose="020F0502020204030204" pitchFamily="34" charset="0"/>
                <a:ea typeface="Calibri" panose="020F0502020204030204" pitchFamily="34" charset="0"/>
                <a:cs typeface="Times New Roman" panose="02020603050405020304" pitchFamily="18" charset="0"/>
              </a:rPr>
              <a:t>.</a:t>
            </a:r>
            <a:r>
              <a:rPr lang="el-GR" sz="1700" dirty="0" smtClean="0">
                <a:latin typeface="Calibri" panose="020F0502020204030204" pitchFamily="34" charset="0"/>
                <a:ea typeface="Calibri" panose="020F0502020204030204" pitchFamily="34" charset="0"/>
                <a:cs typeface="Times New Roman" panose="02020603050405020304" pitchFamily="18" charset="0"/>
              </a:rPr>
              <a:t>  </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Οι διάφορες ικανότητες μπορούν να αποκτηθούν σε περισσότερες από  μια εκπαιδευτικές ενότητες, γι’ αυτό και δεν συνδέονται στενά και  αποκλειστικά με μια συγκεκριμένη ενότητα, όπως συμβαίνει με τα  μαθησιακά </a:t>
            </a:r>
            <a:r>
              <a:rPr lang="el-GR" sz="1700" dirty="0" smtClean="0">
                <a:latin typeface="Calibri" panose="020F0502020204030204" pitchFamily="34" charset="0"/>
                <a:ea typeface="Calibri" panose="020F0502020204030204" pitchFamily="34" charset="0"/>
                <a:cs typeface="Times New Roman" panose="02020603050405020304" pitchFamily="18" charset="0"/>
              </a:rPr>
              <a:t>αποτελέσματα</a:t>
            </a:r>
            <a:r>
              <a:rPr lang="en-US" sz="1700" dirty="0" smtClean="0">
                <a:latin typeface="Calibri" panose="020F0502020204030204" pitchFamily="34" charset="0"/>
                <a:ea typeface="Calibri" panose="020F0502020204030204" pitchFamily="34" charset="0"/>
                <a:cs typeface="Times New Roman" panose="02020603050405020304" pitchFamily="18" charset="0"/>
              </a:rPr>
              <a:t>.</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Παρόλα αυτά, είναι σημαντικό να φαίνεται  ποιες εκπαιδευτικές ενότητες προάγουν τις διάφορες ικανότητες, έτσι </a:t>
            </a:r>
            <a:r>
              <a:rPr lang="el-GR" sz="1700" dirty="0" smtClean="0">
                <a:latin typeface="Calibri" panose="020F0502020204030204" pitchFamily="34" charset="0"/>
                <a:ea typeface="Calibri" panose="020F0502020204030204" pitchFamily="34" charset="0"/>
                <a:cs typeface="Times New Roman" panose="02020603050405020304" pitchFamily="18" charset="0"/>
              </a:rPr>
              <a:t>ώστε </a:t>
            </a:r>
            <a:r>
              <a:rPr lang="el-GR" sz="1700" dirty="0">
                <a:latin typeface="Calibri" panose="020F0502020204030204" pitchFamily="34" charset="0"/>
                <a:ea typeface="Calibri" panose="020F0502020204030204" pitchFamily="34" charset="0"/>
                <a:cs typeface="Times New Roman" panose="02020603050405020304" pitchFamily="18" charset="0"/>
              </a:rPr>
              <a:t>να διασφαλίζεται η ποιότητα των </a:t>
            </a:r>
            <a:r>
              <a:rPr lang="el-GR" sz="1700" dirty="0" smtClean="0">
                <a:latin typeface="Calibri" panose="020F0502020204030204" pitchFamily="34" charset="0"/>
                <a:ea typeface="Calibri" panose="020F0502020204030204" pitchFamily="34" charset="0"/>
                <a:cs typeface="Times New Roman" panose="02020603050405020304" pitchFamily="18" charset="0"/>
              </a:rPr>
              <a:t>σπουδών</a:t>
            </a:r>
            <a:r>
              <a:rPr lang="en-US" sz="1700" dirty="0" smtClean="0">
                <a:latin typeface="Calibri" panose="020F0502020204030204" pitchFamily="34" charset="0"/>
                <a:ea typeface="Calibri" panose="020F0502020204030204" pitchFamily="34" charset="0"/>
                <a:cs typeface="Times New Roman" panose="02020603050405020304" pitchFamily="18" charset="0"/>
              </a:rPr>
              <a:t>.</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Οι ικανότητες  και τα μαθησιακά αποτελέσματα να ανταποκρίνονται στους τίτλους </a:t>
            </a:r>
            <a:r>
              <a:rPr lang="el-GR" sz="1700" dirty="0" smtClean="0">
                <a:latin typeface="Calibri" panose="020F0502020204030204" pitchFamily="34" charset="0"/>
                <a:ea typeface="Calibri" panose="020F0502020204030204" pitchFamily="34" charset="0"/>
                <a:cs typeface="Times New Roman" panose="02020603050405020304" pitchFamily="18" charset="0"/>
              </a:rPr>
              <a:t>σπουδών </a:t>
            </a:r>
            <a:r>
              <a:rPr lang="el-GR" sz="1700" dirty="0">
                <a:latin typeface="Calibri" panose="020F0502020204030204" pitchFamily="34" charset="0"/>
                <a:ea typeface="Calibri" panose="020F0502020204030204" pitchFamily="34" charset="0"/>
                <a:cs typeface="Times New Roman" panose="02020603050405020304" pitchFamily="18" charset="0"/>
              </a:rPr>
              <a:t>και στα τυπικά προσόντα [</a:t>
            </a:r>
            <a:r>
              <a:rPr lang="el-GR" sz="1700" dirty="0" err="1">
                <a:latin typeface="Calibri" panose="020F0502020204030204" pitchFamily="34" charset="0"/>
                <a:ea typeface="Calibri" panose="020F0502020204030204" pitchFamily="34" charset="0"/>
                <a:cs typeface="Times New Roman" panose="02020603050405020304" pitchFamily="18" charset="0"/>
              </a:rPr>
              <a:t>qualifications</a:t>
            </a:r>
            <a:r>
              <a:rPr lang="el-GR" sz="1700" dirty="0">
                <a:latin typeface="Calibri" panose="020F0502020204030204" pitchFamily="34" charset="0"/>
                <a:ea typeface="Calibri" panose="020F0502020204030204" pitchFamily="34" charset="0"/>
                <a:cs typeface="Times New Roman" panose="02020603050405020304" pitchFamily="18" charset="0"/>
              </a:rPr>
              <a:t>] ενός προγράμματος </a:t>
            </a:r>
            <a:r>
              <a:rPr lang="el-GR" sz="1700" dirty="0" smtClean="0">
                <a:latin typeface="Calibri" panose="020F0502020204030204" pitchFamily="34" charset="0"/>
                <a:ea typeface="Calibri" panose="020F0502020204030204" pitchFamily="34" charset="0"/>
                <a:cs typeface="Times New Roman" panose="02020603050405020304" pitchFamily="18" charset="0"/>
              </a:rPr>
              <a:t>σπουδών.</a:t>
            </a:r>
            <a:endParaRPr lang="el-G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5562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Συνοπτικά το μοντέλο του</a:t>
            </a:r>
            <a:r>
              <a:rPr lang="en-US"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Tuning project </a:t>
            </a:r>
            <a:r>
              <a:rPr lang="el-GR"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(ΙΙΙ)</a:t>
            </a:r>
          </a:p>
          <a:p>
            <a:pPr marL="365760" lvl="1" indent="0">
              <a:lnSpc>
                <a:spcPct val="125000"/>
              </a:lnSpc>
              <a:spcBef>
                <a:spcPts val="600"/>
              </a:spcBef>
              <a:spcAft>
                <a:spcPts val="600"/>
              </a:spcAft>
              <a:buClr>
                <a:srgbClr val="A85229"/>
              </a:buClr>
              <a:buNone/>
            </a:pPr>
            <a:endParaRPr lang="el-GR" sz="8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dirty="0" smtClean="0">
                <a:latin typeface="Calibri" panose="020F0502020204030204" pitchFamily="34" charset="0"/>
                <a:ea typeface="Calibri" panose="020F0502020204030204" pitchFamily="34" charset="0"/>
                <a:cs typeface="Times New Roman" panose="02020603050405020304" pitchFamily="18" charset="0"/>
              </a:rPr>
              <a:t>Κατά τη διάρκεια του σχεδιασμού ενός ΠΣ πρέπει να αποφασιστεί σε ποια «μονάδα» μία συγκεκριμένη ικανότητα θα πρέπει να δημιουργηθεί – αποκτηθεί</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dirty="0" smtClean="0">
                <a:latin typeface="Calibri" panose="020F0502020204030204" pitchFamily="34" charset="0"/>
                <a:ea typeface="Calibri" panose="020F0502020204030204" pitchFamily="34" charset="0"/>
                <a:cs typeface="Times New Roman" panose="02020603050405020304" pitchFamily="18" charset="0"/>
              </a:rPr>
              <a:t>Ανάλογα με το μέγεθος της «μονάδας» (πχ, μάθημα, </a:t>
            </a:r>
            <a:r>
              <a:rPr lang="el-GR" dirty="0" err="1" smtClean="0">
                <a:latin typeface="Calibri" panose="020F0502020204030204" pitchFamily="34" charset="0"/>
                <a:ea typeface="Calibri" panose="020F0502020204030204" pitchFamily="34" charset="0"/>
                <a:cs typeface="Times New Roman" panose="02020603050405020304" pitchFamily="18" charset="0"/>
              </a:rPr>
              <a:t>υποενότητα</a:t>
            </a:r>
            <a:r>
              <a:rPr lang="el-GR" dirty="0" smtClean="0">
                <a:latin typeface="Calibri" panose="020F0502020204030204" pitchFamily="34" charset="0"/>
                <a:ea typeface="Calibri" panose="020F0502020204030204" pitchFamily="34" charset="0"/>
                <a:cs typeface="Times New Roman" panose="02020603050405020304" pitchFamily="18" charset="0"/>
              </a:rPr>
              <a:t>, θεματική ενότητα ενός ΠΣ κτλ) προτείνεται ότι είναι σκόπιμο να μην περιλαμβάνονται περισσότερο από 6 με 8 ικανότητες στα μαθησιακά αποτελέσματα της.</a:t>
            </a:r>
          </a:p>
          <a:p>
            <a:pPr lvl="1">
              <a:lnSpc>
                <a:spcPct val="125000"/>
              </a:lnSpc>
              <a:spcBef>
                <a:spcPts val="600"/>
              </a:spcBef>
              <a:spcAft>
                <a:spcPts val="600"/>
              </a:spcAft>
              <a:buClr>
                <a:srgbClr val="A85229"/>
              </a:buClr>
              <a:buFont typeface="Wingdings" panose="05000000000000000000" pitchFamily="2" charset="2"/>
              <a:buChar char="Ø"/>
            </a:pPr>
            <a:r>
              <a:rPr lang="el-GR" dirty="0" smtClean="0">
                <a:latin typeface="Calibri" panose="020F0502020204030204" pitchFamily="34" charset="0"/>
                <a:ea typeface="Calibri" panose="020F0502020204030204" pitchFamily="34" charset="0"/>
                <a:cs typeface="Times New Roman" panose="02020603050405020304" pitchFamily="18" charset="0"/>
              </a:rPr>
              <a:t>Παρόλο που ενδέχεται να υπάρχουν ικανότητες που μπορεί να καλλιεργούνται έμμεσα σε ένα ΠΣ, πρέπει να αναφέρονται ρητά μόνο οι ικανότητες αυτές που μπορούν να αξιολογηθούν.</a:t>
            </a:r>
          </a:p>
        </p:txBody>
      </p:sp>
    </p:spTree>
    <p:extLst>
      <p:ext uri="{BB962C8B-B14F-4D97-AF65-F5344CB8AC3E}">
        <p14:creationId xmlns:p14="http://schemas.microsoft.com/office/powerpoint/2010/main" val="171475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950002" y="1061135"/>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Συνοπτικά το μοντέλο του</a:t>
            </a:r>
            <a:r>
              <a:rPr lang="en-US"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Tuning project </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(Ι</a:t>
            </a:r>
            <a:r>
              <a:rPr lang="en-US"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V</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a:t>
            </a: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dirty="0" smtClean="0">
                <a:latin typeface="Calibri" panose="020F0502020204030204" pitchFamily="34" charset="0"/>
                <a:ea typeface="Calibri" panose="020F0502020204030204" pitchFamily="34" charset="0"/>
                <a:cs typeface="Times New Roman" panose="02020603050405020304" pitchFamily="18" charset="0"/>
              </a:rPr>
              <a:t>Ένα ΠΣ </a:t>
            </a:r>
            <a:r>
              <a:rPr lang="el-GR" b="1" dirty="0" smtClean="0">
                <a:latin typeface="Calibri" panose="020F0502020204030204" pitchFamily="34" charset="0"/>
                <a:ea typeface="Calibri" panose="020F0502020204030204" pitchFamily="34" charset="0"/>
                <a:cs typeface="Times New Roman" panose="02020603050405020304" pitchFamily="18" charset="0"/>
              </a:rPr>
              <a:t>δεν</a:t>
            </a:r>
            <a:r>
              <a:rPr lang="el-GR" dirty="0" smtClean="0">
                <a:latin typeface="Calibri" panose="020F0502020204030204" pitchFamily="34" charset="0"/>
                <a:ea typeface="Calibri" panose="020F0502020204030204" pitchFamily="34" charset="0"/>
                <a:cs typeface="Times New Roman" panose="02020603050405020304" pitchFamily="18" charset="0"/>
              </a:rPr>
              <a:t> είναι το άθροισμα «χαλαρά» συνδεδεμένων μαθημάτων. </a:t>
            </a:r>
          </a:p>
          <a:p>
            <a:pPr lvl="2">
              <a:lnSpc>
                <a:spcPct val="125000"/>
              </a:lnSpc>
              <a:spcBef>
                <a:spcPts val="600"/>
              </a:spcBef>
              <a:spcAft>
                <a:spcPts val="600"/>
              </a:spcAft>
              <a:buClr>
                <a:srgbClr val="A85229"/>
              </a:buClr>
              <a:buFont typeface="Wingdings" panose="05000000000000000000" pitchFamily="2" charset="2"/>
              <a:buChar char="§"/>
            </a:pPr>
            <a:r>
              <a:rPr lang="el-GR" sz="1700" i="1" dirty="0" smtClean="0">
                <a:latin typeface="Calibri" panose="020F0502020204030204" pitchFamily="34" charset="0"/>
                <a:ea typeface="Calibri" panose="020F0502020204030204" pitchFamily="34" charset="0"/>
                <a:cs typeface="Times New Roman" panose="02020603050405020304" pitchFamily="18" charset="0"/>
              </a:rPr>
              <a:t>Στο παρακάτω σχήμα φαίνεται το όραμα – πρόταση του προγράμματος:</a:t>
            </a:r>
          </a:p>
        </p:txBody>
      </p:sp>
      <p:grpSp>
        <p:nvGrpSpPr>
          <p:cNvPr id="4" name="Ομάδα 3"/>
          <p:cNvGrpSpPr/>
          <p:nvPr/>
        </p:nvGrpSpPr>
        <p:grpSpPr>
          <a:xfrm>
            <a:off x="3743325" y="2814638"/>
            <a:ext cx="3800475" cy="3219449"/>
            <a:chOff x="200024" y="0"/>
            <a:chExt cx="3430295" cy="2667000"/>
          </a:xfrm>
        </p:grpSpPr>
        <p:grpSp>
          <p:nvGrpSpPr>
            <p:cNvPr id="5" name="Ομάδα 4"/>
            <p:cNvGrpSpPr/>
            <p:nvPr/>
          </p:nvGrpSpPr>
          <p:grpSpPr>
            <a:xfrm>
              <a:off x="200025" y="0"/>
              <a:ext cx="3430294" cy="2422925"/>
              <a:chOff x="0" y="0"/>
              <a:chExt cx="3430294" cy="2422925"/>
            </a:xfrm>
          </p:grpSpPr>
          <p:sp>
            <p:nvSpPr>
              <p:cNvPr id="7" name="object 2"/>
              <p:cNvSpPr/>
              <p:nvPr/>
            </p:nvSpPr>
            <p:spPr>
              <a:xfrm>
                <a:off x="673932" y="0"/>
                <a:ext cx="2189448" cy="2422925"/>
              </a:xfrm>
              <a:prstGeom prst="rect">
                <a:avLst/>
              </a:prstGeom>
              <a:blipFill>
                <a:blip r:embed="rId3" cstate="print"/>
                <a:stretch>
                  <a:fillRect/>
                </a:stretch>
              </a:blipFill>
              <a:ln>
                <a:no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8" name="object 4"/>
              <p:cNvSpPr txBox="1"/>
              <p:nvPr/>
            </p:nvSpPr>
            <p:spPr>
              <a:xfrm>
                <a:off x="0" y="349046"/>
                <a:ext cx="409575" cy="160655"/>
              </a:xfrm>
              <a:prstGeom prst="rect">
                <a:avLst/>
              </a:prstGeom>
              <a:ln>
                <a:noFill/>
              </a:ln>
            </p:spPr>
            <p:txBody>
              <a:bodyPr vert="horz" wrap="square" lIns="0" tIns="12700" rIns="0" bIns="0" rtlCol="0">
                <a:noAutofit/>
              </a:bodyPr>
              <a:lstStyle/>
              <a:p>
                <a:pPr marL="8890" marR="0" lvl="0" indent="0" defTabSz="914400" eaLnBrk="1" fontAlgn="auto" latinLnBrk="0" hangingPunct="1">
                  <a:lnSpc>
                    <a:spcPct val="107000"/>
                  </a:lnSpc>
                  <a:spcBef>
                    <a:spcPts val="100"/>
                  </a:spcBef>
                  <a:spcAft>
                    <a:spcPts val="0"/>
                  </a:spcAft>
                  <a:buClrTx/>
                  <a:buSzTx/>
                  <a:buFontTx/>
                  <a:buNone/>
                  <a:tabLst/>
                  <a:defRPr/>
                </a:pP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60</a:t>
                </a:r>
                <a:r>
                  <a:rPr kumimoji="0" lang="el-GR" sz="850" b="0" i="0" u="none" strike="noStrike" kern="1200" cap="none" spc="-8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 </a:t>
                </a:r>
                <a:r>
                  <a:rPr kumimoji="0" lang="el-GR" sz="850" b="0" i="0" u="none" strike="noStrike" kern="1200" cap="none" spc="-1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ECTS</a:t>
                </a:r>
                <a:endParaRPr kumimoji="0" lang="el-G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9" name="object 5"/>
              <p:cNvSpPr txBox="1"/>
              <p:nvPr/>
            </p:nvSpPr>
            <p:spPr>
              <a:xfrm>
                <a:off x="3086759" y="295131"/>
                <a:ext cx="343535" cy="160655"/>
              </a:xfrm>
              <a:prstGeom prst="rect">
                <a:avLst/>
              </a:prstGeom>
              <a:ln>
                <a:noFill/>
              </a:ln>
            </p:spPr>
            <p:txBody>
              <a:bodyPr vert="horz" wrap="square" lIns="0" tIns="12700" rIns="0" bIns="0" rtlCol="0">
                <a:noAutofit/>
              </a:bodyPr>
              <a:lstStyle/>
              <a:p>
                <a:pPr marL="8890" marR="0" lvl="0" indent="0" defTabSz="914400" eaLnBrk="1" fontAlgn="auto" latinLnBrk="0" hangingPunct="1">
                  <a:lnSpc>
                    <a:spcPct val="107000"/>
                  </a:lnSpc>
                  <a:spcBef>
                    <a:spcPts val="100"/>
                  </a:spcBef>
                  <a:spcAft>
                    <a:spcPts val="0"/>
                  </a:spcAft>
                  <a:buClrTx/>
                  <a:buSzTx/>
                  <a:buFontTx/>
                  <a:buNone/>
                  <a:tabLst/>
                  <a:defRPr/>
                </a:pP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Sem.</a:t>
                </a:r>
                <a:r>
                  <a:rPr kumimoji="0" lang="el-GR" sz="850" b="0" i="0" u="none" strike="noStrike" kern="1200" cap="none" spc="-9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 </a:t>
                </a: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6</a:t>
                </a:r>
                <a:endParaRPr kumimoji="0" lang="el-G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0" name="object 6"/>
              <p:cNvSpPr txBox="1"/>
              <p:nvPr/>
            </p:nvSpPr>
            <p:spPr>
              <a:xfrm>
                <a:off x="3086759" y="530995"/>
                <a:ext cx="343535" cy="296545"/>
              </a:xfrm>
              <a:prstGeom prst="rect">
                <a:avLst/>
              </a:prstGeom>
              <a:ln>
                <a:noFill/>
              </a:ln>
            </p:spPr>
            <p:txBody>
              <a:bodyPr vert="horz" wrap="square" lIns="0" tIns="12700" rIns="0" bIns="0" rtlCol="0">
                <a:noAutofit/>
              </a:bodyPr>
              <a:lstStyle/>
              <a:p>
                <a:pPr marL="8890" marR="0" lvl="0" indent="0" defTabSz="914400" eaLnBrk="1" fontAlgn="auto" latinLnBrk="0" hangingPunct="1">
                  <a:lnSpc>
                    <a:spcPct val="107000"/>
                  </a:lnSpc>
                  <a:spcBef>
                    <a:spcPts val="100"/>
                  </a:spcBef>
                  <a:spcAft>
                    <a:spcPts val="0"/>
                  </a:spcAft>
                  <a:buClrTx/>
                  <a:buSzTx/>
                  <a:buFontTx/>
                  <a:buNone/>
                  <a:tabLst/>
                  <a:defRPr/>
                </a:pP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Sem.</a:t>
                </a:r>
                <a:r>
                  <a:rPr kumimoji="0" lang="el-GR" sz="850" b="0" i="0" u="none" strike="noStrike" kern="1200" cap="none" spc="-12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 </a:t>
                </a: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5</a:t>
                </a:r>
                <a:endParaRPr kumimoji="0" lang="el-G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8890" marR="0" lvl="0" indent="0" defTabSz="914400" eaLnBrk="1" fontAlgn="auto" latinLnBrk="0" hangingPunct="1">
                  <a:lnSpc>
                    <a:spcPct val="107000"/>
                  </a:lnSpc>
                  <a:spcBef>
                    <a:spcPts val="5"/>
                  </a:spcBef>
                  <a:spcAft>
                    <a:spcPts val="0"/>
                  </a:spcAft>
                  <a:buClrTx/>
                  <a:buSzTx/>
                  <a:buFontTx/>
                  <a:buNone/>
                  <a:tabLst/>
                  <a:defRPr/>
                </a:pP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Sem.</a:t>
                </a:r>
                <a:r>
                  <a:rPr kumimoji="0" lang="el-GR" sz="850" b="0" i="0" u="none" strike="noStrike" kern="1200" cap="none" spc="-12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 </a:t>
                </a: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4</a:t>
                </a:r>
                <a:endParaRPr kumimoji="0" lang="el-G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1" name="object 7"/>
              <p:cNvSpPr txBox="1"/>
              <p:nvPr/>
            </p:nvSpPr>
            <p:spPr>
              <a:xfrm>
                <a:off x="3086759" y="1043178"/>
                <a:ext cx="343535" cy="295910"/>
              </a:xfrm>
              <a:prstGeom prst="rect">
                <a:avLst/>
              </a:prstGeom>
              <a:ln>
                <a:noFill/>
              </a:ln>
            </p:spPr>
            <p:txBody>
              <a:bodyPr vert="horz" wrap="square" lIns="0" tIns="12700" rIns="0" bIns="0" rtlCol="0">
                <a:noAutofit/>
              </a:bodyPr>
              <a:lstStyle/>
              <a:p>
                <a:pPr marL="8890" marR="0" lvl="0" indent="0" defTabSz="914400" eaLnBrk="1" fontAlgn="auto" latinLnBrk="0" hangingPunct="1">
                  <a:lnSpc>
                    <a:spcPct val="107000"/>
                  </a:lnSpc>
                  <a:spcBef>
                    <a:spcPts val="100"/>
                  </a:spcBef>
                  <a:spcAft>
                    <a:spcPts val="0"/>
                  </a:spcAft>
                  <a:buClrTx/>
                  <a:buSzTx/>
                  <a:buFontTx/>
                  <a:buNone/>
                  <a:tabLst/>
                  <a:defRPr/>
                </a:pP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Sem.</a:t>
                </a:r>
                <a:r>
                  <a:rPr kumimoji="0" lang="el-GR" sz="850" b="0" i="0" u="none" strike="noStrike" kern="1200" cap="none" spc="-12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 </a:t>
                </a: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3</a:t>
                </a:r>
                <a:endParaRPr kumimoji="0" lang="el-G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a:p>
                <a:pPr marL="8890" marR="0" lvl="0" indent="0" defTabSz="914400" eaLnBrk="1" fontAlgn="auto" latinLnBrk="0" hangingPunct="1">
                  <a:lnSpc>
                    <a:spcPct val="107000"/>
                  </a:lnSpc>
                  <a:spcBef>
                    <a:spcPts val="0"/>
                  </a:spcBef>
                  <a:spcAft>
                    <a:spcPts val="0"/>
                  </a:spcAft>
                  <a:buClrTx/>
                  <a:buSzTx/>
                  <a:buFontTx/>
                  <a:buNone/>
                  <a:tabLst/>
                  <a:defRPr/>
                </a:pP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Sem.</a:t>
                </a:r>
                <a:r>
                  <a:rPr kumimoji="0" lang="el-GR" sz="850" b="0" i="0" u="none" strike="noStrike" kern="1200" cap="none" spc="-12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 </a:t>
                </a: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2</a:t>
                </a:r>
                <a:endParaRPr kumimoji="0" lang="el-G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2" name="object 8"/>
              <p:cNvSpPr txBox="1"/>
              <p:nvPr/>
            </p:nvSpPr>
            <p:spPr>
              <a:xfrm>
                <a:off x="3086759" y="1609250"/>
                <a:ext cx="343535" cy="160655"/>
              </a:xfrm>
              <a:prstGeom prst="rect">
                <a:avLst/>
              </a:prstGeom>
              <a:ln>
                <a:noFill/>
              </a:ln>
            </p:spPr>
            <p:txBody>
              <a:bodyPr vert="horz" wrap="square" lIns="0" tIns="12700" rIns="0" bIns="0" rtlCol="0">
                <a:noAutofit/>
              </a:bodyPr>
              <a:lstStyle/>
              <a:p>
                <a:pPr marL="8890" marR="0" lvl="0" indent="0" defTabSz="914400" eaLnBrk="1" fontAlgn="auto" latinLnBrk="0" hangingPunct="1">
                  <a:lnSpc>
                    <a:spcPct val="107000"/>
                  </a:lnSpc>
                  <a:spcBef>
                    <a:spcPts val="100"/>
                  </a:spcBef>
                  <a:spcAft>
                    <a:spcPts val="0"/>
                  </a:spcAft>
                  <a:buClrTx/>
                  <a:buSzTx/>
                  <a:buFontTx/>
                  <a:buNone/>
                  <a:tabLst/>
                  <a:defRPr/>
                </a:pP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Sem.</a:t>
                </a:r>
                <a:r>
                  <a:rPr kumimoji="0" lang="el-GR" sz="850" b="0" i="0" u="none" strike="noStrike" kern="1200" cap="none" spc="-9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 </a:t>
                </a: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1</a:t>
                </a:r>
                <a:endParaRPr kumimoji="0" lang="el-G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3" name="object 9"/>
              <p:cNvSpPr txBox="1"/>
              <p:nvPr/>
            </p:nvSpPr>
            <p:spPr>
              <a:xfrm>
                <a:off x="0" y="942089"/>
                <a:ext cx="409575" cy="160655"/>
              </a:xfrm>
              <a:prstGeom prst="rect">
                <a:avLst/>
              </a:prstGeom>
              <a:ln>
                <a:noFill/>
              </a:ln>
            </p:spPr>
            <p:txBody>
              <a:bodyPr vert="horz" wrap="square" lIns="0" tIns="12700" rIns="0" bIns="0" rtlCol="0">
                <a:noAutofit/>
              </a:bodyPr>
              <a:lstStyle/>
              <a:p>
                <a:pPr marL="8890" marR="0" lvl="0" indent="0" defTabSz="914400" eaLnBrk="1" fontAlgn="auto" latinLnBrk="0" hangingPunct="1">
                  <a:lnSpc>
                    <a:spcPct val="107000"/>
                  </a:lnSpc>
                  <a:spcBef>
                    <a:spcPts val="100"/>
                  </a:spcBef>
                  <a:spcAft>
                    <a:spcPts val="0"/>
                  </a:spcAft>
                  <a:buClrTx/>
                  <a:buSzTx/>
                  <a:buFontTx/>
                  <a:buNone/>
                  <a:tabLst/>
                  <a:defRPr/>
                </a:pP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60</a:t>
                </a:r>
                <a:r>
                  <a:rPr kumimoji="0" lang="el-GR" sz="850" b="0" i="0" u="none" strike="noStrike" kern="1200" cap="none" spc="-8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 </a:t>
                </a:r>
                <a:r>
                  <a:rPr kumimoji="0" lang="el-GR" sz="850" b="0" i="0" u="none" strike="noStrike" kern="1200" cap="none" spc="-1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ECTS</a:t>
                </a:r>
                <a:endParaRPr kumimoji="0" lang="el-G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sp>
            <p:nvSpPr>
              <p:cNvPr id="14" name="object 10"/>
              <p:cNvSpPr txBox="1"/>
              <p:nvPr/>
            </p:nvSpPr>
            <p:spPr>
              <a:xfrm>
                <a:off x="0" y="1521635"/>
                <a:ext cx="409575" cy="160655"/>
              </a:xfrm>
              <a:prstGeom prst="rect">
                <a:avLst/>
              </a:prstGeom>
              <a:ln>
                <a:noFill/>
              </a:ln>
            </p:spPr>
            <p:txBody>
              <a:bodyPr vert="horz" wrap="square" lIns="0" tIns="12700" rIns="0" bIns="0" rtlCol="0">
                <a:noAutofit/>
              </a:bodyPr>
              <a:lstStyle/>
              <a:p>
                <a:pPr marL="8890" marR="0" lvl="0" indent="0" defTabSz="914400" eaLnBrk="1" fontAlgn="auto" latinLnBrk="0" hangingPunct="1">
                  <a:lnSpc>
                    <a:spcPct val="107000"/>
                  </a:lnSpc>
                  <a:spcBef>
                    <a:spcPts val="100"/>
                  </a:spcBef>
                  <a:spcAft>
                    <a:spcPts val="0"/>
                  </a:spcAft>
                  <a:buClrTx/>
                  <a:buSzTx/>
                  <a:buFontTx/>
                  <a:buNone/>
                  <a:tabLst/>
                  <a:defRPr/>
                </a:pPr>
                <a:r>
                  <a:rPr kumimoji="0" lang="el-GR" sz="850" b="0" i="0" u="none" strike="noStrike" kern="1200" cap="none" spc="25"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60</a:t>
                </a:r>
                <a:r>
                  <a:rPr kumimoji="0" lang="el-GR" sz="850" b="0" i="0" u="none" strike="noStrike" kern="1200" cap="none" spc="-8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 </a:t>
                </a:r>
                <a:r>
                  <a:rPr kumimoji="0" lang="el-GR" sz="850" b="0" i="0" u="none" strike="noStrike" kern="1200" cap="none" spc="-10" normalizeH="0" baseline="0" noProof="0">
                    <a:ln>
                      <a:noFill/>
                    </a:ln>
                    <a:solidFill>
                      <a:srgbClr val="231F20"/>
                    </a:solidFill>
                    <a:effectLst/>
                    <a:uLnTx/>
                    <a:uFillTx/>
                    <a:latin typeface="Trebuchet MS" panose="020B0603020202020204" pitchFamily="34" charset="0"/>
                    <a:ea typeface="Calibri" panose="020F0502020204030204" pitchFamily="34" charset="0"/>
                    <a:cs typeface="Trebuchet MS" panose="020B0603020202020204" pitchFamily="34" charset="0"/>
                  </a:rPr>
                  <a:t>ECTS</a:t>
                </a:r>
                <a:endParaRPr kumimoji="0" lang="el-GR" sz="1200" b="0" i="0" u="none" strike="noStrike" kern="0" cap="none" spc="0" normalizeH="0" baseline="0" noProof="0">
                  <a:ln>
                    <a:noFill/>
                  </a:ln>
                  <a:solidFill>
                    <a:sysClr val="windowText" lastClr="000000"/>
                  </a:solidFill>
                  <a:effectLst/>
                  <a:uLnTx/>
                  <a:uFillTx/>
                  <a:latin typeface="Times New Roman" panose="02020603050405020304" pitchFamily="18" charset="0"/>
                  <a:ea typeface="Calibri" panose="020F0502020204030204" pitchFamily="34" charset="0"/>
                </a:endParaRPr>
              </a:p>
            </p:txBody>
          </p:sp>
        </p:grpSp>
        <p:sp>
          <p:nvSpPr>
            <p:cNvPr id="6" name="Πλαίσιο κειμένου 33"/>
            <p:cNvSpPr txBox="1"/>
            <p:nvPr/>
          </p:nvSpPr>
          <p:spPr>
            <a:xfrm>
              <a:off x="200024" y="2324100"/>
              <a:ext cx="981075" cy="342900"/>
            </a:xfrm>
            <a:prstGeom prst="rect">
              <a:avLst/>
            </a:prstGeom>
            <a:solidFill>
              <a:sysClr val="window" lastClr="FFFFFF"/>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defTabSz="914400" eaLnBrk="1" fontAlgn="auto" latinLnBrk="0" hangingPunct="1">
                <a:lnSpc>
                  <a:spcPct val="107000"/>
                </a:lnSpc>
                <a:spcBef>
                  <a:spcPts val="0"/>
                </a:spcBef>
                <a:spcAft>
                  <a:spcPts val="800"/>
                </a:spcAft>
                <a:buClrTx/>
                <a:buSzTx/>
                <a:buFontTx/>
                <a:buNone/>
                <a:tabLst/>
                <a:defRPr/>
              </a:pPr>
              <a:r>
                <a:rPr kumimoji="0" lang="en-US" sz="10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rPr>
                <a:t>Course unit</a:t>
              </a:r>
              <a:endParaRPr kumimoji="0" lang="el-GR" sz="1100" b="0" i="0" u="none" strike="noStrike" kern="0" cap="none" spc="0" normalizeH="0" baseline="0" noProof="0">
                <a:ln>
                  <a:noFill/>
                </a:ln>
                <a:solidFill>
                  <a:sysClr val="windowText" lastClr="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369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Γιατί αυτές οι </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έννοιες</a:t>
            </a:r>
            <a:r>
              <a:rPr lang="el-GR"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endParaRPr lang="el-GR" sz="8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Προάγουν τη διαφάνεια μεταξύ ακαδημαϊκών και επαγγελματικών προφίλ καθώς δημιουργούν μια κοινή γλώσσα διαβούλευσης μεταξύ των εμπλεκόμενων φορέων (αποφοίτων, εργοδοτών, ακαδημαϊκών) για το τι χρειάζεται ένας πτυχιούχος να έχει μάθει στη διάρκεια των σπουδών του προκειμένου να είναι επαρκής ως επαγγελματίας. </a:t>
            </a: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Δημιουργούν καλύτερες συνθήκες </a:t>
            </a:r>
            <a:r>
              <a:rPr lang="el-GR" sz="1700" dirty="0" err="1" smtClean="0">
                <a:latin typeface="Calibri" panose="020F0502020204030204" pitchFamily="34" charset="0"/>
                <a:ea typeface="Calibri" panose="020F0502020204030204" pitchFamily="34" charset="0"/>
                <a:cs typeface="Times New Roman" panose="02020603050405020304" pitchFamily="18" charset="0"/>
              </a:rPr>
              <a:t>απασχολησιμότητας</a:t>
            </a:r>
            <a:r>
              <a:rPr lang="el-GR" sz="1700" dirty="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Υποστηρίζουν μεθοδολογικά το σύγχρονο </a:t>
            </a:r>
            <a:r>
              <a:rPr lang="el-GR" sz="1700" dirty="0" err="1" smtClean="0">
                <a:latin typeface="Calibri" panose="020F0502020204030204" pitchFamily="34" charset="0"/>
                <a:ea typeface="Calibri" panose="020F0502020204030204" pitchFamily="34" charset="0"/>
                <a:cs typeface="Times New Roman" panose="02020603050405020304" pitchFamily="18" charset="0"/>
              </a:rPr>
              <a:t>φοιτητο</a:t>
            </a:r>
            <a:r>
              <a:rPr lang="el-GR" sz="1700" dirty="0" smtClean="0">
                <a:latin typeface="Calibri" panose="020F0502020204030204" pitchFamily="34" charset="0"/>
                <a:ea typeface="Calibri" panose="020F0502020204030204" pitchFamily="34" charset="0"/>
                <a:cs typeface="Times New Roman" panose="02020603050405020304" pitchFamily="18" charset="0"/>
              </a:rPr>
              <a:t>-κεντρικό </a:t>
            </a:r>
            <a:r>
              <a:rPr lang="el-GR" sz="1700" dirty="0">
                <a:latin typeface="Calibri" panose="020F0502020204030204" pitchFamily="34" charset="0"/>
                <a:ea typeface="Calibri" panose="020F0502020204030204" pitchFamily="34" charset="0"/>
                <a:cs typeface="Times New Roman" panose="02020603050405020304" pitchFamily="18" charset="0"/>
              </a:rPr>
              <a:t>εκπαιδευτικό περιβάλλον.</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Προωθούν την κοινωνία της γνώσης διευκολύνοντας τη δια βίου εκπαίδευση και την ανάγκη για πολλαπλά σημεία εισόδου και εξόδου στην εκπαιδευτική διαδικασία.</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Ενισχύουν την ευρωπαϊκή διάσταση στην ανώτατη </a:t>
            </a:r>
            <a:r>
              <a:rPr lang="el-GR" sz="1700" dirty="0" smtClean="0">
                <a:latin typeface="Calibri" panose="020F0502020204030204" pitchFamily="34" charset="0"/>
                <a:ea typeface="Calibri" panose="020F0502020204030204" pitchFamily="34" charset="0"/>
                <a:cs typeface="Times New Roman" panose="02020603050405020304" pitchFamily="18" charset="0"/>
              </a:rPr>
              <a:t>εκπαίδευση.</a:t>
            </a: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Συμβάλλουν </a:t>
            </a:r>
            <a:r>
              <a:rPr lang="el-GR" sz="1700" dirty="0">
                <a:latin typeface="Calibri" panose="020F0502020204030204" pitchFamily="34" charset="0"/>
                <a:ea typeface="Calibri" panose="020F0502020204030204" pitchFamily="34" charset="0"/>
                <a:cs typeface="Times New Roman" panose="02020603050405020304" pitchFamily="18" charset="0"/>
              </a:rPr>
              <a:t>στη  δημιουργία του ευρωπαϊκού χώρου ανώτατης εκπαίδευσης, κυρίως μέσα από την  διευκόλυνση της κινητικότητας φοιτητών και </a:t>
            </a:r>
            <a:r>
              <a:rPr lang="el-GR" sz="1700" dirty="0" smtClean="0">
                <a:latin typeface="Calibri" panose="020F0502020204030204" pitchFamily="34" charset="0"/>
                <a:ea typeface="Calibri" panose="020F0502020204030204" pitchFamily="34" charset="0"/>
                <a:cs typeface="Times New Roman" panose="02020603050405020304" pitchFamily="18" charset="0"/>
              </a:rPr>
              <a:t>εργαζομένων.</a:t>
            </a:r>
          </a:p>
        </p:txBody>
      </p:sp>
    </p:spTree>
    <p:extLst>
      <p:ext uri="{BB962C8B-B14F-4D97-AF65-F5344CB8AC3E}">
        <p14:creationId xmlns:p14="http://schemas.microsoft.com/office/powerpoint/2010/main" val="850147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solidFill>
                  <a:srgbClr val="A85229"/>
                </a:solidFill>
                <a:effectLst>
                  <a:outerShdw blurRad="38100" dist="25400" dir="18900000" algn="bl" rotWithShape="0">
                    <a:prstClr val="white">
                      <a:alpha val="80000"/>
                    </a:prstClr>
                  </a:outerShdw>
                </a:effectLst>
                <a:latin typeface="Calibri" panose="020F0502020204030204" pitchFamily="34" charset="0"/>
                <a:cs typeface="Calibri" panose="020F0502020204030204" pitchFamily="34" charset="0"/>
              </a:rPr>
              <a:t>ΕΧΑΕ</a:t>
            </a:r>
            <a:r>
              <a:rPr lang="el-GR" sz="2400" cap="none" dirty="0">
                <a:solidFill>
                  <a:srgbClr val="A85229"/>
                </a:solidFill>
                <a:effectLst>
                  <a:outerShdw blurRad="38100" dist="25400" dir="18900000" algn="bl" rotWithShape="0">
                    <a:prstClr val="white">
                      <a:alpha val="80000"/>
                    </a:prstClr>
                  </a:outerShdw>
                </a:effectLst>
                <a:latin typeface="Calibri" panose="020F0502020204030204" pitchFamily="34" charset="0"/>
                <a:cs typeface="Calibri" panose="020F0502020204030204" pitchFamily="34" charset="0"/>
              </a:rPr>
              <a:t>: Τα εργαλεία και οι χρήσεις τους</a:t>
            </a:r>
            <a:br>
              <a:rPr lang="el-GR" sz="2400" cap="none" dirty="0">
                <a:solidFill>
                  <a:srgbClr val="A85229"/>
                </a:solidFill>
                <a:effectLst>
                  <a:outerShdw blurRad="38100" dist="25400" dir="18900000" algn="bl" rotWithShape="0">
                    <a:prstClr val="white">
                      <a:alpha val="80000"/>
                    </a:prstClr>
                  </a:outerShdw>
                </a:effectLst>
                <a:latin typeface="Calibri" panose="020F0502020204030204" pitchFamily="34" charset="0"/>
                <a:cs typeface="Calibri" panose="020F0502020204030204" pitchFamily="34" charset="0"/>
              </a:rPr>
            </a:br>
            <a:r>
              <a:rPr lang="el-GR" sz="2400" b="0" cap="none" dirty="0">
                <a:solidFill>
                  <a:srgbClr val="A85229"/>
                </a:solidFill>
                <a:effectLst>
                  <a:outerShdw blurRad="38100" dist="25400" dir="18900000" algn="bl" rotWithShape="0">
                    <a:prstClr val="white">
                      <a:alpha val="80000"/>
                    </a:prstClr>
                  </a:outerShdw>
                </a:effectLst>
                <a:latin typeface="Calibri" panose="020F0502020204030204" pitchFamily="34" charset="0"/>
                <a:cs typeface="Calibri" panose="020F0502020204030204" pitchFamily="34" charset="0"/>
              </a:rPr>
              <a:t>Ζητήματα εφαρμογής των εργαλείων στην ανάπτυξη των ΠΣ </a:t>
            </a:r>
            <a:endParaRPr lang="el-GR" sz="2400" b="0"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100528" y="1259174"/>
            <a:ext cx="10037164" cy="4631960"/>
          </a:xfrm>
        </p:spPr>
        <p:txBody>
          <a:bodyPr/>
          <a:lstStyle/>
          <a:p>
            <a:pPr marL="45720" indent="0">
              <a:lnSpc>
                <a:spcPct val="125000"/>
              </a:lnSpc>
              <a:spcBef>
                <a:spcPts val="600"/>
              </a:spcBef>
              <a:buNone/>
            </a:pPr>
            <a:r>
              <a:rPr lang="el-GR" sz="2400" b="1" dirty="0" smtClean="0">
                <a:latin typeface="Calibri" panose="020F0502020204030204" pitchFamily="34" charset="0"/>
                <a:cs typeface="Calibri" panose="020F0502020204030204" pitchFamily="34" charset="0"/>
              </a:rPr>
              <a:t>Η δομή της συζήτησης</a:t>
            </a:r>
            <a:endParaRPr lang="el-GR" sz="2400" b="1" dirty="0">
              <a:latin typeface="Calibri" panose="020F0502020204030204" pitchFamily="34" charset="0"/>
              <a:cs typeface="Calibri" panose="020F0502020204030204" pitchFamily="34" charset="0"/>
            </a:endParaRPr>
          </a:p>
          <a:p>
            <a:pPr marL="45720" indent="0">
              <a:lnSpc>
                <a:spcPct val="125000"/>
              </a:lnSpc>
              <a:spcBef>
                <a:spcPts val="600"/>
              </a:spcBef>
              <a:spcAft>
                <a:spcPts val="600"/>
              </a:spcAft>
              <a:buNone/>
            </a:pPr>
            <a:endParaRPr lang="el-GR" sz="800" dirty="0" smtClean="0">
              <a:latin typeface="Calibri" panose="020F0502020204030204" pitchFamily="34" charset="0"/>
              <a:cs typeface="Calibri" panose="020F0502020204030204" pitchFamily="34" charset="0"/>
            </a:endParaRPr>
          </a:p>
          <a:p>
            <a:pPr>
              <a:lnSpc>
                <a:spcPct val="125000"/>
              </a:lnSpc>
              <a:spcBef>
                <a:spcPts val="1200"/>
              </a:spcBef>
              <a:spcAft>
                <a:spcPts val="1200"/>
              </a:spcAft>
            </a:pPr>
            <a:r>
              <a:rPr lang="el-GR" sz="1800" dirty="0" smtClean="0">
                <a:latin typeface="Calibri" panose="020F0502020204030204" pitchFamily="34" charset="0"/>
                <a:cs typeface="Calibri" panose="020F0502020204030204" pitchFamily="34" charset="0"/>
              </a:rPr>
              <a:t>Εισαγωγή – βασικές</a:t>
            </a:r>
            <a:r>
              <a:rPr lang="en-US" sz="1800" dirty="0" smtClean="0">
                <a:latin typeface="Calibri" panose="020F0502020204030204" pitchFamily="34" charset="0"/>
                <a:cs typeface="Calibri" panose="020F0502020204030204" pitchFamily="34" charset="0"/>
              </a:rPr>
              <a:t> </a:t>
            </a:r>
            <a:r>
              <a:rPr lang="el-GR" sz="1800" dirty="0" smtClean="0">
                <a:latin typeface="Calibri" panose="020F0502020204030204" pitchFamily="34" charset="0"/>
                <a:cs typeface="Calibri" panose="020F0502020204030204" pitchFamily="34" charset="0"/>
              </a:rPr>
              <a:t>έννοιες.</a:t>
            </a:r>
          </a:p>
          <a:p>
            <a:pPr>
              <a:lnSpc>
                <a:spcPct val="125000"/>
              </a:lnSpc>
              <a:spcBef>
                <a:spcPts val="1200"/>
              </a:spcBef>
              <a:spcAft>
                <a:spcPts val="1200"/>
              </a:spcAft>
            </a:pPr>
            <a:r>
              <a:rPr lang="el-GR" sz="1800" dirty="0" smtClean="0">
                <a:latin typeface="Calibri" panose="020F0502020204030204" pitchFamily="34" charset="0"/>
                <a:cs typeface="Calibri" panose="020F0502020204030204" pitchFamily="34" charset="0"/>
              </a:rPr>
              <a:t>Παρουσίαση του πλαισίου ανάπτυξης των βασικών εργαλείων αλλαγής των ΠΣ σύμφωνα με τα πρότυπα του ΕΧΑΕ: </a:t>
            </a:r>
            <a:r>
              <a:rPr lang="el-GR" sz="1800" b="1" i="1" dirty="0" smtClean="0">
                <a:latin typeface="Calibri" panose="020F0502020204030204" pitchFamily="34" charset="0"/>
                <a:cs typeface="Calibri" panose="020F0502020204030204" pitchFamily="34" charset="0"/>
              </a:rPr>
              <a:t>Ανάλυση του </a:t>
            </a:r>
            <a:r>
              <a:rPr lang="en-US" sz="1800" b="1" i="1" dirty="0" smtClean="0">
                <a:latin typeface="Calibri" panose="020F0502020204030204" pitchFamily="34" charset="0"/>
                <a:cs typeface="Calibri" panose="020F0502020204030204" pitchFamily="34" charset="0"/>
              </a:rPr>
              <a:t>Tuning Project</a:t>
            </a:r>
            <a:r>
              <a:rPr lang="el-GR" sz="1800" b="1" i="1" dirty="0" smtClean="0">
                <a:latin typeface="Calibri" panose="020F0502020204030204" pitchFamily="34" charset="0"/>
                <a:cs typeface="Calibri" panose="020F0502020204030204" pitchFamily="34" charset="0"/>
              </a:rPr>
              <a:t>.</a:t>
            </a:r>
            <a:endParaRPr lang="en-US" sz="1800" b="1" i="1" dirty="0" smtClean="0">
              <a:latin typeface="Calibri" panose="020F0502020204030204" pitchFamily="34" charset="0"/>
              <a:cs typeface="Calibri" panose="020F0502020204030204" pitchFamily="34" charset="0"/>
            </a:endParaRPr>
          </a:p>
          <a:p>
            <a:pPr>
              <a:lnSpc>
                <a:spcPct val="125000"/>
              </a:lnSpc>
              <a:spcBef>
                <a:spcPts val="1200"/>
              </a:spcBef>
              <a:spcAft>
                <a:spcPts val="1200"/>
              </a:spcAft>
            </a:pPr>
            <a:r>
              <a:rPr lang="el-GR" sz="1800" dirty="0" smtClean="0">
                <a:latin typeface="Calibri" panose="020F0502020204030204" pitchFamily="34" charset="0"/>
                <a:cs typeface="Calibri" panose="020F0502020204030204" pitchFamily="34" charset="0"/>
              </a:rPr>
              <a:t>Εκπαίδευση εκπαιδευτικών – Επιστήμες της εκπαίδευσης: ένα παράδειγμα εφαρμογής των εργαλείων σε επιστημονικό πεδίο.</a:t>
            </a:r>
          </a:p>
          <a:p>
            <a:pPr>
              <a:lnSpc>
                <a:spcPct val="125000"/>
              </a:lnSpc>
              <a:spcBef>
                <a:spcPts val="1200"/>
              </a:spcBef>
              <a:spcAft>
                <a:spcPts val="1200"/>
              </a:spcAft>
            </a:pPr>
            <a:r>
              <a:rPr lang="el-GR" sz="1800" dirty="0" smtClean="0">
                <a:latin typeface="Calibri" panose="020F0502020204030204" pitchFamily="34" charset="0"/>
                <a:cs typeface="Calibri" panose="020F0502020204030204" pitchFamily="34" charset="0"/>
              </a:rPr>
              <a:t>Η εφαρμογή των εξελίξεων στην Ελλάδα: ΑΔΙΠ και διαδικασίες πιστοποίησης ΠΣ.</a:t>
            </a:r>
          </a:p>
        </p:txBody>
      </p:sp>
    </p:spTree>
    <p:extLst>
      <p:ext uri="{BB962C8B-B14F-4D97-AF65-F5344CB8AC3E}">
        <p14:creationId xmlns:p14="http://schemas.microsoft.com/office/powerpoint/2010/main" val="240741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500"/>
                                        <p:tgtEl>
                                          <p:spTgt spid="3">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Η μεθοδολογία της έρευνας με ερωτηματολόγιο στο </a:t>
            </a:r>
            <a:r>
              <a:rPr lang="el-GR" sz="1700" b="1" dirty="0" err="1">
                <a:solidFill>
                  <a:srgbClr val="514A40"/>
                </a:solidFill>
                <a:latin typeface="Calibri" panose="020F0502020204030204" pitchFamily="34" charset="0"/>
                <a:ea typeface="Calibri" panose="020F0502020204030204" pitchFamily="34" charset="0"/>
                <a:cs typeface="Times New Roman" panose="02020603050405020304" pitchFamily="18" charset="0"/>
              </a:rPr>
              <a:t>Tuning</a:t>
            </a:r>
            <a:r>
              <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 Project </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I</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Έρευνα με ερωτηματολόγιο σε αποφοίτους, εργοδότες και πανεπιστημιακούς καθηγητές.</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Το 1ο ερωτηματολόγιο απευθυνόταν στους αποφοίτους και στους εργοδότες και </a:t>
            </a:r>
            <a:r>
              <a:rPr lang="el-GR" sz="1700" dirty="0" smtClean="0">
                <a:latin typeface="Calibri" panose="020F0502020204030204" pitchFamily="34" charset="0"/>
                <a:ea typeface="Calibri" panose="020F0502020204030204" pitchFamily="34" charset="0"/>
                <a:cs typeface="Times New Roman" panose="02020603050405020304" pitchFamily="18" charset="0"/>
              </a:rPr>
              <a:t>αφορούσε </a:t>
            </a:r>
            <a:r>
              <a:rPr lang="el-GR" sz="1700" dirty="0">
                <a:latin typeface="Calibri" panose="020F0502020204030204" pitchFamily="34" charset="0"/>
                <a:ea typeface="Calibri" panose="020F0502020204030204" pitchFamily="34" charset="0"/>
                <a:cs typeface="Times New Roman" panose="02020603050405020304" pitchFamily="18" charset="0"/>
              </a:rPr>
              <a:t>μόνο τις γενικές </a:t>
            </a:r>
            <a:r>
              <a:rPr lang="el-GR" sz="1700" dirty="0" smtClean="0">
                <a:latin typeface="Calibri" panose="020F0502020204030204" pitchFamily="34" charset="0"/>
                <a:ea typeface="Calibri" panose="020F0502020204030204" pitchFamily="34" charset="0"/>
                <a:cs typeface="Times New Roman" panose="02020603050405020304" pitchFamily="18" charset="0"/>
              </a:rPr>
              <a:t>ικανότητες.</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Το 2ο ερωτηματολόγιο απευθυνόταν στους πανεπιστημιακούς καθηγητές και χωριζόταν σε γενικές και ειδικές </a:t>
            </a:r>
            <a:r>
              <a:rPr lang="el-GR" sz="1700" dirty="0" smtClean="0">
                <a:latin typeface="Calibri" panose="020F0502020204030204" pitchFamily="34" charset="0"/>
                <a:ea typeface="Calibri" panose="020F0502020204030204" pitchFamily="34" charset="0"/>
                <a:cs typeface="Times New Roman" panose="02020603050405020304" pitchFamily="18" charset="0"/>
              </a:rPr>
              <a:t>ικανότητες.</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Έρευνα σε δυο φάσεις αναφορικά με τις γενικές ικανότητες </a:t>
            </a:r>
            <a:r>
              <a:rPr lang="el-GR" sz="1700" dirty="0" smtClean="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600"/>
              </a:spcBef>
              <a:spcAft>
                <a:spcPts val="600"/>
              </a:spcAft>
              <a:buClr>
                <a:srgbClr val="A85229"/>
              </a:buClr>
              <a:buFont typeface="Wingdings" panose="05000000000000000000" pitchFamily="2" charset="2"/>
              <a:buChar char="Ø"/>
            </a:pP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b="1" i="1" dirty="0" smtClean="0">
                <a:latin typeface="Calibri" panose="020F0502020204030204" pitchFamily="34" charset="0"/>
                <a:ea typeface="Calibri" panose="020F0502020204030204" pitchFamily="34" charset="0"/>
                <a:cs typeface="Times New Roman" panose="02020603050405020304" pitchFamily="18" charset="0"/>
              </a:rPr>
              <a:t>Το </a:t>
            </a:r>
            <a:r>
              <a:rPr lang="el-GR" sz="1700" b="1" i="1" dirty="0">
                <a:latin typeface="Calibri" panose="020F0502020204030204" pitchFamily="34" charset="0"/>
                <a:ea typeface="Calibri" panose="020F0502020204030204" pitchFamily="34" charset="0"/>
                <a:cs typeface="Times New Roman" panose="02020603050405020304" pitchFamily="18" charset="0"/>
              </a:rPr>
              <a:t>τελικό </a:t>
            </a:r>
            <a:r>
              <a:rPr lang="el-GR" sz="1700" b="1" i="1" dirty="0" smtClean="0">
                <a:latin typeface="Calibri" panose="020F0502020204030204" pitchFamily="34" charset="0"/>
                <a:ea typeface="Calibri" panose="020F0502020204030204" pitchFamily="34" charset="0"/>
                <a:cs typeface="Times New Roman" panose="02020603050405020304" pitchFamily="18" charset="0"/>
              </a:rPr>
              <a:t>δείγμα:</a:t>
            </a:r>
          </a:p>
          <a:p>
            <a:pPr marL="365760" lvl="1" indent="0">
              <a:lnSpc>
                <a:spcPct val="125000"/>
              </a:lnSpc>
              <a:spcBef>
                <a:spcPts val="600"/>
              </a:spcBef>
              <a:spcAft>
                <a:spcPts val="600"/>
              </a:spcAft>
              <a:buClr>
                <a:srgbClr val="A85229"/>
              </a:buClr>
              <a:buNone/>
            </a:pPr>
            <a:r>
              <a:rPr lang="el-GR" sz="1700" b="1" i="1" dirty="0" smtClean="0">
                <a:latin typeface="Calibri" panose="020F0502020204030204" pitchFamily="34" charset="0"/>
                <a:ea typeface="Calibri" panose="020F0502020204030204" pitchFamily="34" charset="0"/>
                <a:cs typeface="Times New Roman" panose="02020603050405020304" pitchFamily="18" charset="0"/>
              </a:rPr>
              <a:t>5.183 απόφοιτοι, </a:t>
            </a:r>
            <a:r>
              <a:rPr lang="el-GR" sz="1700" b="1" i="1" dirty="0">
                <a:latin typeface="Calibri" panose="020F0502020204030204" pitchFamily="34" charset="0"/>
                <a:ea typeface="Calibri" panose="020F0502020204030204" pitchFamily="34" charset="0"/>
                <a:cs typeface="Times New Roman" panose="02020603050405020304" pitchFamily="18" charset="0"/>
              </a:rPr>
              <a:t>944 εργοδότες και 998 </a:t>
            </a:r>
            <a:r>
              <a:rPr lang="el-GR" sz="1700" b="1" i="1" dirty="0" smtClean="0">
                <a:latin typeface="Calibri" panose="020F0502020204030204" pitchFamily="34" charset="0"/>
                <a:ea typeface="Calibri" panose="020F0502020204030204" pitchFamily="34" charset="0"/>
                <a:cs typeface="Times New Roman" panose="02020603050405020304" pitchFamily="18" charset="0"/>
              </a:rPr>
              <a:t>ακαδημαϊκοί </a:t>
            </a:r>
            <a:endParaRPr lang="el-GR" sz="1700" b="1" i="1"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3690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Εκπαίδευση εκπαιδευτικών – Επιστήμες της εκπαίδευσης: ένα παράδειγμα εφαρμογής των εργαλείων σε επιστημονικό πεδίο</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Εισαγωγικά</a:t>
            </a:r>
          </a:p>
          <a:p>
            <a:pPr lvl="1">
              <a:lnSpc>
                <a:spcPct val="125000"/>
              </a:lnSpc>
              <a:spcBef>
                <a:spcPts val="600"/>
              </a:spcBef>
              <a:spcAft>
                <a:spcPts val="600"/>
              </a:spcAft>
              <a:buClr>
                <a:srgbClr val="A85229"/>
              </a:buClr>
              <a:buFont typeface="Wingdings" panose="05000000000000000000" pitchFamily="2" charset="2"/>
              <a:buChar char="Ø"/>
            </a:pPr>
            <a:r>
              <a:rPr lang="el-GR"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Επιστήμες της εκπαίδευσης</a:t>
            </a:r>
            <a:r>
              <a:rPr lang="el-GR" sz="1700" dirty="0" smtClean="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600"/>
              </a:spcBef>
              <a:spcAft>
                <a:spcPts val="600"/>
              </a:spcAft>
              <a:buClr>
                <a:srgbClr val="A85229"/>
              </a:buClr>
              <a:buFont typeface="Wingdings" panose="05000000000000000000" pitchFamily="2" charset="2"/>
              <a:buChar char="Ø"/>
            </a:pPr>
            <a:endParaRPr lang="el-GR" sz="800" b="1" i="1" dirty="0">
              <a:latin typeface="Calibri" panose="020F0502020204030204" pitchFamily="34" charset="0"/>
              <a:ea typeface="Calibri" panose="020F0502020204030204" pitchFamily="34" charset="0"/>
              <a:cs typeface="Times New Roman" panose="02020603050405020304" pitchFamily="18" charset="0"/>
            </a:endParaRPr>
          </a:p>
          <a:p>
            <a:pPr lvl="8" algn="r">
              <a:lnSpc>
                <a:spcPct val="125000"/>
              </a:lnSpc>
              <a:spcBef>
                <a:spcPts val="600"/>
              </a:spcBef>
              <a:spcAft>
                <a:spcPts val="600"/>
              </a:spcAft>
              <a:buClr>
                <a:srgbClr val="A85229"/>
              </a:buClr>
              <a:buFont typeface="Wingdings" panose="05000000000000000000" pitchFamily="2" charset="2"/>
              <a:buChar char="Ø"/>
            </a:pPr>
            <a:r>
              <a:rPr lang="el-GR" sz="24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Εκπαίδευση εκπαιδευτικών</a:t>
            </a:r>
            <a:r>
              <a:rPr lang="el-GR" sz="2400" dirty="0" smtClean="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600"/>
              </a:spcBef>
              <a:spcAft>
                <a:spcPts val="600"/>
              </a:spcAft>
              <a:buClr>
                <a:srgbClr val="A85229"/>
              </a:buClr>
              <a:buFont typeface="Wingdings" panose="05000000000000000000" pitchFamily="2" charset="2"/>
              <a:buChar char="Ø"/>
            </a:pPr>
            <a:endParaRPr lang="el-GR" sz="800" dirty="0">
              <a:latin typeface="Calibri" panose="020F0502020204030204" pitchFamily="34" charset="0"/>
              <a:ea typeface="Calibri" panose="020F0502020204030204" pitchFamily="34" charset="0"/>
              <a:cs typeface="Times New Roman" panose="02020603050405020304" pitchFamily="18" charset="0"/>
            </a:endParaRPr>
          </a:p>
          <a:p>
            <a:pPr lvl="2">
              <a:lnSpc>
                <a:spcPct val="125000"/>
              </a:lnSpc>
              <a:spcBef>
                <a:spcPts val="600"/>
              </a:spcBef>
              <a:spcAft>
                <a:spcPts val="600"/>
              </a:spcAft>
              <a:buClr>
                <a:srgbClr val="A85229"/>
              </a:buClr>
              <a:buFont typeface="Wingdings" panose="05000000000000000000" pitchFamily="2" charset="2"/>
              <a:buChar char="§"/>
            </a:pPr>
            <a:r>
              <a:rPr lang="el-GR" sz="1700" dirty="0" smtClean="0">
                <a:latin typeface="Calibri" panose="020F0502020204030204" pitchFamily="34" charset="0"/>
                <a:ea typeface="Calibri" panose="020F0502020204030204" pitchFamily="34" charset="0"/>
                <a:cs typeface="Times New Roman" panose="02020603050405020304" pitchFamily="18" charset="0"/>
              </a:rPr>
              <a:t>Ανάλυση σε σχέση:</a:t>
            </a:r>
          </a:p>
        </p:txBody>
      </p:sp>
      <p:sp>
        <p:nvSpPr>
          <p:cNvPr id="4" name="Σύμβολο κράτησης θέσης περιεχομένου 2"/>
          <p:cNvSpPr txBox="1">
            <a:spLocks/>
          </p:cNvSpPr>
          <p:nvPr/>
        </p:nvSpPr>
        <p:spPr>
          <a:xfrm>
            <a:off x="1985210" y="3994480"/>
            <a:ext cx="3693695" cy="2049743"/>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lang="el-G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lang="el-G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lang="el-G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9pPr>
          </a:lstStyle>
          <a:p>
            <a:pPr marL="45720" indent="0">
              <a:lnSpc>
                <a:spcPct val="125000"/>
              </a:lnSpc>
              <a:spcBef>
                <a:spcPts val="600"/>
              </a:spcBef>
              <a:spcAft>
                <a:spcPts val="600"/>
              </a:spcAft>
              <a:buFont typeface="Arial" pitchFamily="34" charset="0"/>
              <a:buNone/>
            </a:pPr>
            <a:r>
              <a:rPr lang="el-GR" sz="1600" dirty="0" smtClean="0">
                <a:latin typeface="Calibri" panose="020F0502020204030204" pitchFamily="34" charset="0"/>
                <a:cs typeface="Calibri" panose="020F0502020204030204" pitchFamily="34" charset="0"/>
              </a:rPr>
              <a:t>Εκπαίδευση – Πτυχία</a:t>
            </a:r>
          </a:p>
          <a:p>
            <a:pPr marL="45720" indent="0">
              <a:lnSpc>
                <a:spcPct val="125000"/>
              </a:lnSpc>
              <a:spcBef>
                <a:spcPts val="600"/>
              </a:spcBef>
              <a:spcAft>
                <a:spcPts val="600"/>
              </a:spcAft>
              <a:buFont typeface="Arial" pitchFamily="34" charset="0"/>
              <a:buNone/>
            </a:pPr>
            <a:r>
              <a:rPr lang="el-GR" sz="1600" dirty="0" smtClean="0">
                <a:latin typeface="Calibri" panose="020F0502020204030204" pitchFamily="34" charset="0"/>
                <a:cs typeface="Calibri" panose="020F0502020204030204" pitchFamily="34" charset="0"/>
              </a:rPr>
              <a:t>Απασχόληση – </a:t>
            </a:r>
            <a:r>
              <a:rPr lang="el-GR" sz="1600" dirty="0" err="1" smtClean="0">
                <a:latin typeface="Calibri" panose="020F0502020204030204" pitchFamily="34" charset="0"/>
                <a:cs typeface="Calibri" panose="020F0502020204030204" pitchFamily="34" charset="0"/>
              </a:rPr>
              <a:t>απασχολησιμότητα</a:t>
            </a:r>
            <a:endParaRPr lang="el-GR" sz="1600" dirty="0" smtClean="0">
              <a:latin typeface="Calibri" panose="020F0502020204030204" pitchFamily="34" charset="0"/>
              <a:cs typeface="Calibri" panose="020F0502020204030204" pitchFamily="34" charset="0"/>
            </a:endParaRPr>
          </a:p>
          <a:p>
            <a:pPr marL="45720" indent="0">
              <a:lnSpc>
                <a:spcPct val="125000"/>
              </a:lnSpc>
              <a:spcBef>
                <a:spcPts val="600"/>
              </a:spcBef>
              <a:spcAft>
                <a:spcPts val="600"/>
              </a:spcAft>
              <a:buFont typeface="Arial" pitchFamily="34" charset="0"/>
              <a:buNone/>
            </a:pPr>
            <a:r>
              <a:rPr lang="el-GR" sz="1600" dirty="0" smtClean="0">
                <a:latin typeface="Calibri" panose="020F0502020204030204" pitchFamily="34" charset="0"/>
                <a:cs typeface="Calibri" panose="020F0502020204030204" pitchFamily="34" charset="0"/>
              </a:rPr>
              <a:t>Μαθησιακά αποτελέσματα</a:t>
            </a:r>
          </a:p>
          <a:p>
            <a:pPr marL="45720" indent="0">
              <a:lnSpc>
                <a:spcPct val="125000"/>
              </a:lnSpc>
              <a:spcBef>
                <a:spcPts val="0"/>
              </a:spcBef>
              <a:buFont typeface="Arial" pitchFamily="34" charset="0"/>
              <a:buNone/>
            </a:pPr>
            <a:endParaRPr lang="el-GR" sz="1600" dirty="0">
              <a:latin typeface="Calibri" panose="020F0502020204030204" pitchFamily="34" charset="0"/>
              <a:cs typeface="Calibri" panose="020F0502020204030204" pitchFamily="34" charset="0"/>
            </a:endParaRPr>
          </a:p>
        </p:txBody>
      </p:sp>
      <p:sp>
        <p:nvSpPr>
          <p:cNvPr id="5" name="Σύμβολο κράτησης θέσης περιεχομένου 2"/>
          <p:cNvSpPr txBox="1">
            <a:spLocks/>
          </p:cNvSpPr>
          <p:nvPr/>
        </p:nvSpPr>
        <p:spPr>
          <a:xfrm>
            <a:off x="6472990" y="3982444"/>
            <a:ext cx="3621506" cy="2049743"/>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lang="el-G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lang="el-G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lang="el-G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9pPr>
          </a:lstStyle>
          <a:p>
            <a:pPr marL="45720" indent="0">
              <a:lnSpc>
                <a:spcPct val="125000"/>
              </a:lnSpc>
              <a:spcBef>
                <a:spcPts val="600"/>
              </a:spcBef>
              <a:spcAft>
                <a:spcPts val="600"/>
              </a:spcAft>
              <a:buNone/>
            </a:pPr>
            <a:r>
              <a:rPr lang="el-GR" sz="1600" dirty="0">
                <a:latin typeface="Calibri" panose="020F0502020204030204" pitchFamily="34" charset="0"/>
                <a:cs typeface="Calibri" panose="020F0502020204030204" pitchFamily="34" charset="0"/>
              </a:rPr>
              <a:t>Διδασκαλία – Ανάπτυξη ικανοτήτων</a:t>
            </a:r>
          </a:p>
          <a:p>
            <a:pPr marL="45720" indent="0">
              <a:lnSpc>
                <a:spcPct val="125000"/>
              </a:lnSpc>
              <a:spcBef>
                <a:spcPts val="600"/>
              </a:spcBef>
              <a:spcAft>
                <a:spcPts val="600"/>
              </a:spcAft>
              <a:buFont typeface="Arial" pitchFamily="34" charset="0"/>
              <a:buNone/>
            </a:pPr>
            <a:r>
              <a:rPr lang="el-GR" sz="1600" dirty="0" smtClean="0">
                <a:latin typeface="Calibri" panose="020F0502020204030204" pitchFamily="34" charset="0"/>
                <a:cs typeface="Calibri" panose="020F0502020204030204" pitchFamily="34" charset="0"/>
              </a:rPr>
              <a:t>Αξιολόγηση</a:t>
            </a:r>
          </a:p>
          <a:p>
            <a:pPr marL="45720" indent="0">
              <a:lnSpc>
                <a:spcPct val="125000"/>
              </a:lnSpc>
              <a:spcBef>
                <a:spcPts val="600"/>
              </a:spcBef>
              <a:spcAft>
                <a:spcPts val="600"/>
              </a:spcAft>
              <a:buFont typeface="Arial" pitchFamily="34" charset="0"/>
              <a:buNone/>
            </a:pPr>
            <a:r>
              <a:rPr lang="el-GR" sz="1600" dirty="0" smtClean="0">
                <a:latin typeface="Calibri" panose="020F0502020204030204" pitchFamily="34" charset="0"/>
                <a:cs typeface="Calibri" panose="020F0502020204030204" pitchFamily="34" charset="0"/>
              </a:rPr>
              <a:t>Διασφάλιση ποιότητας</a:t>
            </a:r>
          </a:p>
          <a:p>
            <a:pPr marL="45720" indent="0">
              <a:lnSpc>
                <a:spcPct val="125000"/>
              </a:lnSpc>
              <a:spcBef>
                <a:spcPts val="600"/>
              </a:spcBef>
              <a:spcAft>
                <a:spcPts val="600"/>
              </a:spcAft>
              <a:buFont typeface="Arial" pitchFamily="34" charset="0"/>
              <a:buNone/>
            </a:pPr>
            <a:r>
              <a:rPr lang="el-GR" sz="1600" dirty="0" smtClean="0">
                <a:latin typeface="Calibri" panose="020F0502020204030204" pitchFamily="34" charset="0"/>
                <a:cs typeface="Calibri" panose="020F0502020204030204" pitchFamily="34" charset="0"/>
              </a:rPr>
              <a:t>Διδακτορικές σπουδές</a:t>
            </a:r>
          </a:p>
          <a:p>
            <a:pPr marL="45720" indent="0">
              <a:lnSpc>
                <a:spcPct val="125000"/>
              </a:lnSpc>
              <a:spcBef>
                <a:spcPts val="0"/>
              </a:spcBef>
              <a:buFont typeface="Arial" pitchFamily="34" charset="0"/>
              <a:buNone/>
            </a:pPr>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79873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500"/>
                                        <p:tgtEl>
                                          <p:spTgt spid="3">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xEl>
                                              <p:pRg st="0" end="0"/>
                                            </p:txEl>
                                          </p:spTgt>
                                        </p:tgtEl>
                                        <p:attrNameLst>
                                          <p:attrName>style.visibility</p:attrName>
                                        </p:attrNameLst>
                                      </p:cBhvr>
                                      <p:to>
                                        <p:strVal val="visible"/>
                                      </p:to>
                                    </p:set>
                                    <p:animEffect transition="in" filter="fade">
                                      <p:cBhvr>
                                        <p:cTn id="26" dur="500"/>
                                        <p:tgtEl>
                                          <p:spTgt spid="4">
                                            <p:txEl>
                                              <p:pRg st="0" end="0"/>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500"/>
                                        <p:tgtEl>
                                          <p:spTgt spid="4">
                                            <p:txEl>
                                              <p:pRg st="1" end="1"/>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
                                            <p:txEl>
                                              <p:pRg st="2" end="2"/>
                                            </p:txEl>
                                          </p:spTgt>
                                        </p:tgtEl>
                                        <p:attrNameLst>
                                          <p:attrName>style.visibility</p:attrName>
                                        </p:attrNameLst>
                                      </p:cBhvr>
                                      <p:to>
                                        <p:strVal val="visible"/>
                                      </p:to>
                                    </p:set>
                                    <p:animEffect transition="in" filter="fade">
                                      <p:cBhvr>
                                        <p:cTn id="36" dur="500"/>
                                        <p:tgtEl>
                                          <p:spTgt spid="4">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5">
                                            <p:txEl>
                                              <p:pRg st="0" end="0"/>
                                            </p:txEl>
                                          </p:spTgt>
                                        </p:tgtEl>
                                        <p:attrNameLst>
                                          <p:attrName>style.visibility</p:attrName>
                                        </p:attrNameLst>
                                      </p:cBhvr>
                                      <p:to>
                                        <p:strVal val="visible"/>
                                      </p:to>
                                    </p:set>
                                    <p:animEffect transition="in" filter="fade">
                                      <p:cBhvr>
                                        <p:cTn id="41" dur="500"/>
                                        <p:tgtEl>
                                          <p:spTgt spid="5">
                                            <p:txEl>
                                              <p:pRg st="0" end="0"/>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1" end="1"/>
                                            </p:txEl>
                                          </p:spTgt>
                                        </p:tgtEl>
                                        <p:attrNameLst>
                                          <p:attrName>style.visibility</p:attrName>
                                        </p:attrNameLst>
                                      </p:cBhvr>
                                      <p:to>
                                        <p:strVal val="visible"/>
                                      </p:to>
                                    </p:set>
                                    <p:animEffect transition="in" filter="fade">
                                      <p:cBhvr>
                                        <p:cTn id="46" dur="500"/>
                                        <p:tgtEl>
                                          <p:spTgt spid="5">
                                            <p:txEl>
                                              <p:pRg st="1" end="1"/>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5">
                                            <p:txEl>
                                              <p:pRg st="2" end="2"/>
                                            </p:txEl>
                                          </p:spTgt>
                                        </p:tgtEl>
                                        <p:attrNameLst>
                                          <p:attrName>style.visibility</p:attrName>
                                        </p:attrNameLst>
                                      </p:cBhvr>
                                      <p:to>
                                        <p:strVal val="visible"/>
                                      </p:to>
                                    </p:set>
                                    <p:animEffect transition="in" filter="fade">
                                      <p:cBhvr>
                                        <p:cTn id="51" dur="500"/>
                                        <p:tgtEl>
                                          <p:spTgt spid="5">
                                            <p:txEl>
                                              <p:pRg st="2" end="2"/>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5">
                                            <p:txEl>
                                              <p:pRg st="3" end="3"/>
                                            </p:txEl>
                                          </p:spTgt>
                                        </p:tgtEl>
                                        <p:attrNameLst>
                                          <p:attrName>style.visibility</p:attrName>
                                        </p:attrNameLst>
                                      </p:cBhvr>
                                      <p:to>
                                        <p:strVal val="visible"/>
                                      </p:to>
                                    </p:set>
                                    <p:animEffect transition="in" filter="fade">
                                      <p:cBhvr>
                                        <p:cTn id="56"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Εκπαίδευση εκπαιδευτικών – Επιστήμες της εκπαίδευσης: ένα παράδειγμα εφαρμογής των εργαλείων σε επιστημονικό πεδίο</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Πτυχία - σπουδές</a:t>
            </a:r>
          </a:p>
          <a:p>
            <a:pPr lvl="1">
              <a:lnSpc>
                <a:spcPct val="125000"/>
              </a:lnSpc>
              <a:spcBef>
                <a:spcPts val="600"/>
              </a:spcBef>
              <a:spcAft>
                <a:spcPts val="600"/>
              </a:spcAft>
              <a:buClr>
                <a:srgbClr val="A85229"/>
              </a:buClr>
              <a:buFont typeface="Wingdings" panose="05000000000000000000" pitchFamily="2" charset="2"/>
              <a:buChar char="Ø"/>
            </a:pPr>
            <a:r>
              <a:rPr lang="el-GR"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Επιστήμες της εκπαίδευσης</a:t>
            </a:r>
          </a:p>
          <a:p>
            <a:pPr lvl="2">
              <a:lnSpc>
                <a:spcPct val="125000"/>
              </a:lnSpc>
              <a:spcBef>
                <a:spcPts val="600"/>
              </a:spcBef>
              <a:spcAft>
                <a:spcPts val="600"/>
              </a:spcAft>
              <a:buClr>
                <a:srgbClr val="A85229"/>
              </a:buClr>
              <a:buFont typeface="Wingdings" panose="05000000000000000000" pitchFamily="2" charset="2"/>
              <a:buChar char="Ø"/>
            </a:pPr>
            <a:r>
              <a:rPr lang="el-GR" sz="1800" i="1" dirty="0" smtClean="0">
                <a:latin typeface="Calibri" panose="020F0502020204030204" pitchFamily="34" charset="0"/>
                <a:ea typeface="Calibri" panose="020F0502020204030204" pitchFamily="34" charset="0"/>
                <a:cs typeface="Times New Roman" panose="02020603050405020304" pitchFamily="18" charset="0"/>
              </a:rPr>
              <a:t>1</a:t>
            </a:r>
            <a:r>
              <a:rPr lang="el-GR" sz="1800" i="1" baseline="30000" dirty="0" smtClean="0">
                <a:latin typeface="Calibri" panose="020F0502020204030204" pitchFamily="34" charset="0"/>
                <a:ea typeface="Calibri" panose="020F0502020204030204" pitchFamily="34" charset="0"/>
                <a:cs typeface="Times New Roman" panose="02020603050405020304" pitchFamily="18" charset="0"/>
              </a:rPr>
              <a:t>ος</a:t>
            </a:r>
            <a:r>
              <a:rPr lang="el-GR" sz="1800" i="1" dirty="0" smtClean="0">
                <a:latin typeface="Calibri" panose="020F0502020204030204" pitchFamily="34" charset="0"/>
                <a:ea typeface="Calibri" panose="020F0502020204030204" pitchFamily="34" charset="0"/>
                <a:cs typeface="Times New Roman" panose="02020603050405020304" pitchFamily="18" charset="0"/>
              </a:rPr>
              <a:t> κύκλος - 2</a:t>
            </a:r>
            <a:r>
              <a:rPr lang="el-GR" sz="1800" i="1" baseline="30000" dirty="0" smtClean="0">
                <a:latin typeface="Calibri" panose="020F0502020204030204" pitchFamily="34" charset="0"/>
                <a:ea typeface="Calibri" panose="020F0502020204030204" pitchFamily="34" charset="0"/>
                <a:cs typeface="Times New Roman" panose="02020603050405020304" pitchFamily="18" charset="0"/>
              </a:rPr>
              <a:t>ος</a:t>
            </a:r>
            <a:r>
              <a:rPr lang="el-GR" sz="1800" i="1" dirty="0" smtClean="0">
                <a:latin typeface="Calibri" panose="020F0502020204030204" pitchFamily="34" charset="0"/>
                <a:ea typeface="Calibri" panose="020F0502020204030204" pitchFamily="34" charset="0"/>
                <a:cs typeface="Times New Roman" panose="02020603050405020304" pitchFamily="18" charset="0"/>
              </a:rPr>
              <a:t> κύκλος – 3</a:t>
            </a:r>
            <a:r>
              <a:rPr lang="el-GR" sz="1800" i="1" baseline="30000" dirty="0" smtClean="0">
                <a:latin typeface="Calibri" panose="020F0502020204030204" pitchFamily="34" charset="0"/>
                <a:ea typeface="Calibri" panose="020F0502020204030204" pitchFamily="34" charset="0"/>
                <a:cs typeface="Times New Roman" panose="02020603050405020304" pitchFamily="18" charset="0"/>
              </a:rPr>
              <a:t>ος</a:t>
            </a:r>
            <a:r>
              <a:rPr lang="el-GR" sz="1800" i="1" dirty="0" smtClean="0">
                <a:latin typeface="Calibri" panose="020F0502020204030204" pitchFamily="34" charset="0"/>
                <a:ea typeface="Calibri" panose="020F0502020204030204" pitchFamily="34" charset="0"/>
                <a:cs typeface="Times New Roman" panose="02020603050405020304" pitchFamily="18" charset="0"/>
              </a:rPr>
              <a:t> κύκλος</a:t>
            </a:r>
            <a:endParaRPr lang="el-GR" sz="1800" i="1"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endParaRPr lang="el-GR" sz="800"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Εκπαίδευση εκπαιδευτικών</a:t>
            </a:r>
          </a:p>
          <a:p>
            <a:pPr lvl="2">
              <a:lnSpc>
                <a:spcPct val="125000"/>
              </a:lnSpc>
              <a:spcBef>
                <a:spcPts val="600"/>
              </a:spcBef>
              <a:spcAft>
                <a:spcPts val="600"/>
              </a:spcAft>
              <a:buClr>
                <a:srgbClr val="A85229"/>
              </a:buClr>
              <a:buFont typeface="Wingdings" panose="05000000000000000000" pitchFamily="2" charset="2"/>
              <a:buChar char="Ø"/>
            </a:pPr>
            <a:r>
              <a:rPr lang="el-GR" sz="1800" i="1" dirty="0">
                <a:solidFill>
                  <a:srgbClr val="514A40"/>
                </a:solidFill>
                <a:latin typeface="Calibri" panose="020F0502020204030204" pitchFamily="34" charset="0"/>
                <a:ea typeface="Calibri" panose="020F0502020204030204" pitchFamily="34" charset="0"/>
                <a:cs typeface="Times New Roman" panose="02020603050405020304" pitchFamily="18" charset="0"/>
              </a:rPr>
              <a:t>1</a:t>
            </a:r>
            <a:r>
              <a:rPr lang="el-GR" sz="1800" i="1" baseline="30000" dirty="0">
                <a:solidFill>
                  <a:srgbClr val="514A40"/>
                </a:solidFill>
                <a:latin typeface="Calibri" panose="020F0502020204030204" pitchFamily="34" charset="0"/>
                <a:ea typeface="Calibri" panose="020F0502020204030204" pitchFamily="34" charset="0"/>
                <a:cs typeface="Times New Roman" panose="02020603050405020304" pitchFamily="18" charset="0"/>
              </a:rPr>
              <a:t>ος</a:t>
            </a:r>
            <a:r>
              <a:rPr lang="el-GR" sz="1800" i="1" dirty="0">
                <a:solidFill>
                  <a:srgbClr val="514A40"/>
                </a:solidFill>
                <a:latin typeface="Calibri" panose="020F0502020204030204" pitchFamily="34" charset="0"/>
                <a:ea typeface="Calibri" panose="020F0502020204030204" pitchFamily="34" charset="0"/>
                <a:cs typeface="Times New Roman" panose="02020603050405020304" pitchFamily="18" charset="0"/>
              </a:rPr>
              <a:t> κύκλος - 2</a:t>
            </a:r>
            <a:r>
              <a:rPr lang="el-GR" sz="1800" i="1" baseline="30000" dirty="0">
                <a:solidFill>
                  <a:srgbClr val="514A40"/>
                </a:solidFill>
                <a:latin typeface="Calibri" panose="020F0502020204030204" pitchFamily="34" charset="0"/>
                <a:ea typeface="Calibri" panose="020F0502020204030204" pitchFamily="34" charset="0"/>
                <a:cs typeface="Times New Roman" panose="02020603050405020304" pitchFamily="18" charset="0"/>
              </a:rPr>
              <a:t>ος</a:t>
            </a:r>
            <a:r>
              <a:rPr lang="el-GR" sz="1800" i="1" dirty="0">
                <a:solidFill>
                  <a:srgbClr val="514A40"/>
                </a:solidFill>
                <a:latin typeface="Calibri" panose="020F0502020204030204" pitchFamily="34" charset="0"/>
                <a:ea typeface="Calibri" panose="020F0502020204030204" pitchFamily="34" charset="0"/>
                <a:cs typeface="Times New Roman" panose="02020603050405020304" pitchFamily="18" charset="0"/>
              </a:rPr>
              <a:t> κύκλος – 3</a:t>
            </a:r>
            <a:r>
              <a:rPr lang="el-GR" sz="1800" i="1" baseline="30000" dirty="0">
                <a:solidFill>
                  <a:srgbClr val="514A40"/>
                </a:solidFill>
                <a:latin typeface="Calibri" panose="020F0502020204030204" pitchFamily="34" charset="0"/>
                <a:ea typeface="Calibri" panose="020F0502020204030204" pitchFamily="34" charset="0"/>
                <a:cs typeface="Times New Roman" panose="02020603050405020304" pitchFamily="18" charset="0"/>
              </a:rPr>
              <a:t>ος</a:t>
            </a:r>
            <a:r>
              <a:rPr lang="el-GR" sz="1800" i="1" dirty="0">
                <a:solidFill>
                  <a:srgbClr val="514A40"/>
                </a:solidFill>
                <a:latin typeface="Calibri" panose="020F0502020204030204" pitchFamily="34" charset="0"/>
                <a:ea typeface="Calibri" panose="020F0502020204030204" pitchFamily="34" charset="0"/>
                <a:cs typeface="Times New Roman" panose="02020603050405020304" pitchFamily="18" charset="0"/>
              </a:rPr>
              <a:t> κύκλος</a:t>
            </a:r>
          </a:p>
          <a:p>
            <a:pPr marL="365760" lvl="1" indent="0">
              <a:lnSpc>
                <a:spcPct val="125000"/>
              </a:lnSpc>
              <a:spcBef>
                <a:spcPts val="600"/>
              </a:spcBef>
              <a:spcAft>
                <a:spcPts val="600"/>
              </a:spcAft>
              <a:buClr>
                <a:srgbClr val="A85229"/>
              </a:buClr>
              <a:buNone/>
            </a:pPr>
            <a:endParaRPr lang="el-GR"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Σύμβολο κράτησης θέσης περιεχομένου 2"/>
          <p:cNvSpPr txBox="1">
            <a:spLocks/>
          </p:cNvSpPr>
          <p:nvPr/>
        </p:nvSpPr>
        <p:spPr>
          <a:xfrm>
            <a:off x="504000" y="4066674"/>
            <a:ext cx="5580000" cy="2001616"/>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lang="el-G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lang="el-G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lang="el-G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9pPr>
          </a:lstStyle>
          <a:p>
            <a:pPr marL="45720" indent="0">
              <a:lnSpc>
                <a:spcPct val="125000"/>
              </a:lnSpc>
              <a:spcBef>
                <a:spcPts val="0"/>
              </a:spcBef>
              <a:buFont typeface="Arial" pitchFamily="34" charset="0"/>
              <a:buNone/>
            </a:pPr>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1246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500"/>
                                        <p:tgtEl>
                                          <p:spTgt spid="3">
                                            <p:txEl>
                                              <p:pRg st="4" end="4"/>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fade">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Εκπαίδευση εκπαιδευτικών – Επιστήμες της εκπαίδευσης: ένα παράδειγμα εφαρμογής των εργαλείων σε επιστημονικό πεδίο</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Απασχόληση – </a:t>
            </a:r>
            <a:r>
              <a:rPr lang="el-GR" b="1" dirty="0" err="1">
                <a:solidFill>
                  <a:srgbClr val="514A40"/>
                </a:solidFill>
                <a:latin typeface="Calibri" panose="020F0502020204030204" pitchFamily="34" charset="0"/>
                <a:ea typeface="Calibri" panose="020F0502020204030204" pitchFamily="34" charset="0"/>
                <a:cs typeface="Times New Roman" panose="02020603050405020304" pitchFamily="18" charset="0"/>
              </a:rPr>
              <a:t>απασχολησιμότητα</a:t>
            </a:r>
            <a:endParaRPr lang="el-GR"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Επιστήμες της εκπαίδευσης</a:t>
            </a:r>
          </a:p>
          <a:p>
            <a:pPr lvl="1">
              <a:lnSpc>
                <a:spcPct val="125000"/>
              </a:lnSpc>
              <a:spcBef>
                <a:spcPts val="600"/>
              </a:spcBef>
              <a:spcAft>
                <a:spcPts val="600"/>
              </a:spcAft>
              <a:buClr>
                <a:srgbClr val="A85229"/>
              </a:buClr>
              <a:buFont typeface="Wingdings" panose="05000000000000000000" pitchFamily="2" charset="2"/>
              <a:buChar char="Ø"/>
            </a:pPr>
            <a:r>
              <a:rPr lang="el-GR"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Εκπαίδευση εκπαιδευτικών</a:t>
            </a:r>
          </a:p>
          <a:p>
            <a:pPr marL="365760" lvl="1" indent="0">
              <a:lnSpc>
                <a:spcPct val="125000"/>
              </a:lnSpc>
              <a:spcBef>
                <a:spcPts val="600"/>
              </a:spcBef>
              <a:spcAft>
                <a:spcPts val="600"/>
              </a:spcAft>
              <a:buClr>
                <a:srgbClr val="A85229"/>
              </a:buClr>
              <a:buNone/>
            </a:pP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Clr>
                <a:srgbClr val="A85229"/>
              </a:buClr>
              <a:buNone/>
            </a:pP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Clr>
                <a:srgbClr val="A85229"/>
              </a:buClr>
              <a:buNone/>
            </a:pPr>
            <a:r>
              <a:rPr lang="el-GR"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Μαθησιακά </a:t>
            </a:r>
            <a:r>
              <a:rPr lang="el-GR"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αποτελέσματα και ανάπτυξη ικανοτήτων</a:t>
            </a:r>
            <a:endParaRPr lang="el-GR"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Επιστήμες της εκπαίδευσης </a:t>
            </a:r>
          </a:p>
          <a:p>
            <a:pPr lvl="1">
              <a:lnSpc>
                <a:spcPct val="125000"/>
              </a:lnSpc>
              <a:spcBef>
                <a:spcPts val="600"/>
              </a:spcBef>
              <a:spcAft>
                <a:spcPts val="600"/>
              </a:spcAft>
              <a:buClr>
                <a:srgbClr val="A85229"/>
              </a:buClr>
              <a:buFont typeface="Wingdings" panose="05000000000000000000" pitchFamily="2" charset="2"/>
              <a:buChar char="Ø"/>
            </a:pPr>
            <a:r>
              <a:rPr lang="el-GR"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Εκπαίδευση εκπαιδευτικών</a:t>
            </a:r>
            <a:endParaRPr lang="el-GR"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Clr>
                <a:srgbClr val="A85229"/>
              </a:buClr>
              <a:buNone/>
            </a:pPr>
            <a:endParaRPr lang="el-GR"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Σύμβολο κράτησης θέσης περιεχομένου 2"/>
          <p:cNvSpPr txBox="1">
            <a:spLocks/>
          </p:cNvSpPr>
          <p:nvPr/>
        </p:nvSpPr>
        <p:spPr>
          <a:xfrm>
            <a:off x="504000" y="4066674"/>
            <a:ext cx="5580000" cy="2001616"/>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lang="el-G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lang="el-G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lang="el-G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9pPr>
          </a:lstStyle>
          <a:p>
            <a:pPr marL="45720" indent="0">
              <a:lnSpc>
                <a:spcPct val="125000"/>
              </a:lnSpc>
              <a:spcBef>
                <a:spcPts val="0"/>
              </a:spcBef>
              <a:buFont typeface="Arial" pitchFamily="34" charset="0"/>
              <a:buNone/>
            </a:pPr>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5926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3</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Εκπαίδευση εκπαιδευτικών – Επιστήμες της εκπαίδευσης: ένα παράδειγμα εφαρμογής των εργαλείων σε επιστημονικό πεδίο</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lvl="1">
              <a:lnSpc>
                <a:spcPct val="125000"/>
              </a:lnSpc>
              <a:spcBef>
                <a:spcPts val="600"/>
              </a:spcBef>
              <a:spcAft>
                <a:spcPts val="600"/>
              </a:spcAft>
              <a:buClr>
                <a:srgbClr val="A85229"/>
              </a:buClr>
              <a:buFont typeface="Wingdings" panose="05000000000000000000" pitchFamily="2" charset="2"/>
              <a:buChar char="Ø"/>
            </a:pPr>
            <a:endParaRPr lang="el-GR"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Διαδικασία μάθησης και Αξιολόγηση (σχετιζόμενες ικανότητες στο επιστημονικό πεδίο)</a:t>
            </a:r>
          </a:p>
          <a:p>
            <a:pPr lvl="1">
              <a:lnSpc>
                <a:spcPct val="125000"/>
              </a:lnSpc>
              <a:spcBef>
                <a:spcPts val="600"/>
              </a:spcBef>
              <a:spcAft>
                <a:spcPts val="600"/>
              </a:spcAft>
              <a:buClr>
                <a:srgbClr val="A85229"/>
              </a:buClr>
              <a:buFont typeface="Wingdings" panose="05000000000000000000" pitchFamily="2" charset="2"/>
              <a:buChar char="Ø"/>
            </a:pPr>
            <a:endParaRPr lang="el-GR"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Διασφάλιση </a:t>
            </a:r>
            <a:r>
              <a:rPr lang="el-GR"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ποιότητας</a:t>
            </a:r>
          </a:p>
          <a:p>
            <a:pPr lvl="1">
              <a:lnSpc>
                <a:spcPct val="125000"/>
              </a:lnSpc>
              <a:spcBef>
                <a:spcPts val="600"/>
              </a:spcBef>
              <a:spcAft>
                <a:spcPts val="600"/>
              </a:spcAft>
              <a:buClr>
                <a:srgbClr val="A85229"/>
              </a:buClr>
              <a:buFont typeface="Wingdings" panose="05000000000000000000" pitchFamily="2" charset="2"/>
              <a:buChar char="Ø"/>
            </a:pPr>
            <a:endParaRPr lang="el-GR"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Διδακτορικές σπουδές στο επιστημονικό πεδίο της εκπαίδευσης</a:t>
            </a:r>
            <a:endParaRPr lang="el-GR"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endPar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Clr>
                <a:srgbClr val="A85229"/>
              </a:buClr>
              <a:buNone/>
            </a:pP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Clr>
                <a:srgbClr val="A85229"/>
              </a:buClr>
              <a:buNone/>
            </a:pPr>
            <a:endParaRPr lang="el-GR" sz="17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Σύμβολο κράτησης θέσης περιεχομένου 2"/>
          <p:cNvSpPr txBox="1">
            <a:spLocks/>
          </p:cNvSpPr>
          <p:nvPr/>
        </p:nvSpPr>
        <p:spPr>
          <a:xfrm>
            <a:off x="504000" y="4066674"/>
            <a:ext cx="5580000" cy="2001616"/>
          </a:xfrm>
          <a:prstGeom prst="rect">
            <a:avLst/>
          </a:prstGeom>
        </p:spPr>
        <p:txBody>
          <a:bodyPr>
            <a:noAutofit/>
          </a:bodyPr>
          <a:lstStyle>
            <a:lvl1pPr marL="274320" indent="-228600" algn="l" defTabSz="914400" rtl="0" eaLnBrk="1" latinLnBrk="0" hangingPunct="1">
              <a:lnSpc>
                <a:spcPct val="90000"/>
              </a:lnSpc>
              <a:spcBef>
                <a:spcPts val="1800"/>
              </a:spcBef>
              <a:buClr>
                <a:schemeClr val="accent1"/>
              </a:buClr>
              <a:buFont typeface="Arial" pitchFamily="34" charset="0"/>
              <a:buChar char="•"/>
              <a:defRPr lang="el-G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Clr>
                <a:schemeClr val="accent1"/>
              </a:buClr>
              <a:buFont typeface="Arial" pitchFamily="34" charset="0"/>
              <a:buChar char="•"/>
              <a:defRPr lang="el-G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Font typeface="Arial" pitchFamily="34" charset="0"/>
              <a:buChar char="•"/>
              <a:defRPr lang="el-G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5pPr>
            <a:lvl6pPr marL="182880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6pPr>
            <a:lvl7pPr marL="210312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7pPr>
            <a:lvl8pPr marL="237744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8pPr>
            <a:lvl9pPr marL="2651760" indent="-228600" algn="l" defTabSz="914400" rtl="0" eaLnBrk="1" latinLnBrk="0" hangingPunct="1">
              <a:lnSpc>
                <a:spcPct val="90000"/>
              </a:lnSpc>
              <a:spcBef>
                <a:spcPts val="800"/>
              </a:spcBef>
              <a:buClr>
                <a:schemeClr val="accent1"/>
              </a:buClr>
              <a:buFont typeface="Arial" pitchFamily="34" charset="0"/>
              <a:buChar char="•"/>
              <a:defRPr lang="el-GR" sz="1400" kern="1200">
                <a:solidFill>
                  <a:schemeClr val="tx1"/>
                </a:solidFill>
                <a:latin typeface="+mn-lt"/>
                <a:ea typeface="+mn-ea"/>
                <a:cs typeface="+mn-cs"/>
              </a:defRPr>
            </a:lvl9pPr>
          </a:lstStyle>
          <a:p>
            <a:pPr marL="45720" indent="0">
              <a:lnSpc>
                <a:spcPct val="125000"/>
              </a:lnSpc>
              <a:spcBef>
                <a:spcPts val="0"/>
              </a:spcBef>
              <a:buFont typeface="Arial" pitchFamily="34" charset="0"/>
              <a:buNone/>
            </a:pPr>
            <a:endParaRPr lang="el-GR"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1318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4</a:t>
            </a:r>
            <a:r>
              <a:rPr lang="el-GR" sz="2400" cap="none" dirty="0">
                <a:latin typeface="Calibri" panose="020F0502020204030204" pitchFamily="34" charset="0"/>
                <a:cs typeface="Calibri" panose="020F0502020204030204" pitchFamily="34" charset="0"/>
              </a:rPr>
              <a:t>. Η εφαρμογή των εξελίξεων στην Ελλάδα: ΑΔΙΠ και έναρξη διαδικασιών πιστοποίησης ΠΣ</a:t>
            </a:r>
          </a:p>
        </p:txBody>
      </p:sp>
      <p:sp>
        <p:nvSpPr>
          <p:cNvPr id="3" name="Σύμβολο κράτησης θέσης περιεχομένου 2"/>
          <p:cNvSpPr>
            <a:spLocks noGrp="1"/>
          </p:cNvSpPr>
          <p:nvPr>
            <p:ph idx="1"/>
          </p:nvPr>
        </p:nvSpPr>
        <p:spPr>
          <a:xfrm>
            <a:off x="1064302" y="1127760"/>
            <a:ext cx="10656644" cy="5112000"/>
          </a:xfrm>
        </p:spPr>
        <p:txBody>
          <a:bodyPr>
            <a:noAutofit/>
          </a:bodyPr>
          <a:lstStyle/>
          <a:p>
            <a:pPr lvl="1">
              <a:lnSpc>
                <a:spcPct val="125000"/>
              </a:lnSpc>
              <a:spcBef>
                <a:spcPts val="600"/>
              </a:spcBef>
              <a:spcAft>
                <a:spcPts val="600"/>
              </a:spcAft>
              <a:buClr>
                <a:srgbClr val="A85229"/>
              </a:buClr>
              <a:buFont typeface="Wingdings" panose="05000000000000000000" pitchFamily="2" charset="2"/>
              <a:buChar char="Ø"/>
            </a:pPr>
            <a:r>
              <a:rPr lang="el-GR" sz="1700" b="1" dirty="0" smtClean="0">
                <a:latin typeface="Calibri" panose="020F0502020204030204" pitchFamily="34" charset="0"/>
                <a:ea typeface="Calibri" panose="020F0502020204030204" pitchFamily="34" charset="0"/>
                <a:cs typeface="Times New Roman" panose="02020603050405020304" pitchFamily="18" charset="0"/>
              </a:rPr>
              <a:t>Αναφορά στο </a:t>
            </a:r>
            <a:r>
              <a:rPr lang="el-GR" sz="1700" b="1" dirty="0">
                <a:latin typeface="Calibri" panose="020F0502020204030204" pitchFamily="34" charset="0"/>
                <a:ea typeface="Calibri" panose="020F0502020204030204" pitchFamily="34" charset="0"/>
                <a:cs typeface="Times New Roman" panose="02020603050405020304" pitchFamily="18" charset="0"/>
              </a:rPr>
              <a:t>νομικό </a:t>
            </a:r>
            <a:r>
              <a:rPr lang="el-GR" sz="1700" b="1" dirty="0" smtClean="0">
                <a:latin typeface="Calibri" panose="020F0502020204030204" pitchFamily="34" charset="0"/>
                <a:ea typeface="Calibri" panose="020F0502020204030204" pitchFamily="34" charset="0"/>
                <a:cs typeface="Times New Roman" panose="02020603050405020304" pitchFamily="18" charset="0"/>
              </a:rPr>
              <a:t>πλαίσιο: </a:t>
            </a:r>
            <a:r>
              <a:rPr lang="en-US" sz="1600" dirty="0">
                <a:hlinkClick r:id="rId3"/>
              </a:rPr>
              <a:t>https://</a:t>
            </a:r>
            <a:r>
              <a:rPr lang="en-US" sz="1600" dirty="0" smtClean="0">
                <a:hlinkClick r:id="rId3"/>
              </a:rPr>
              <a:t>www.adip.gr/el/adip/thesmiko-plaisio</a:t>
            </a:r>
            <a:r>
              <a:rPr lang="el-GR" sz="1600" dirty="0" smtClean="0"/>
              <a:t> </a:t>
            </a: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600" dirty="0" smtClean="0">
                <a:latin typeface="Calibri" panose="020F0502020204030204" pitchFamily="34" charset="0"/>
                <a:ea typeface="Calibri" panose="020F0502020204030204" pitchFamily="34" charset="0"/>
                <a:cs typeface="Times New Roman" panose="02020603050405020304" pitchFamily="18" charset="0"/>
              </a:rPr>
              <a:t>Νόμοι</a:t>
            </a:r>
            <a:r>
              <a:rPr lang="el-GR" sz="1600" dirty="0">
                <a:latin typeface="Calibri" panose="020F0502020204030204" pitchFamily="34" charset="0"/>
                <a:ea typeface="Calibri" panose="020F0502020204030204" pitchFamily="34" charset="0"/>
                <a:cs typeface="Times New Roman" panose="02020603050405020304" pitchFamily="18" charset="0"/>
              </a:rPr>
              <a:t>:   3374/2005  -  4009/2011  -  </a:t>
            </a:r>
            <a:r>
              <a:rPr lang="el-GR" sz="1600" dirty="0" smtClean="0">
                <a:latin typeface="Calibri" panose="020F0502020204030204" pitchFamily="34" charset="0"/>
                <a:ea typeface="Calibri" panose="020F0502020204030204" pitchFamily="34" charset="0"/>
                <a:cs typeface="Times New Roman" panose="02020603050405020304" pitchFamily="18" charset="0"/>
              </a:rPr>
              <a:t>4115/2013 ….</a:t>
            </a:r>
          </a:p>
          <a:p>
            <a:pPr marL="365760" lvl="1" indent="0">
              <a:lnSpc>
                <a:spcPct val="125000"/>
              </a:lnSpc>
              <a:spcBef>
                <a:spcPts val="600"/>
              </a:spcBef>
              <a:spcAft>
                <a:spcPts val="600"/>
              </a:spcAft>
              <a:buClr>
                <a:srgbClr val="A85229"/>
              </a:buClr>
              <a:buNone/>
            </a:pPr>
            <a:r>
              <a:rPr lang="el-GR" sz="17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Πιστοποίηση </a:t>
            </a:r>
            <a:r>
              <a:rPr lang="el-GR" sz="1700" dirty="0">
                <a:solidFill>
                  <a:srgbClr val="514A40"/>
                </a:solidFill>
                <a:latin typeface="Calibri" panose="020F0502020204030204" pitchFamily="34" charset="0"/>
                <a:ea typeface="Calibri" panose="020F0502020204030204" pitchFamily="34" charset="0"/>
                <a:cs typeface="Times New Roman" panose="02020603050405020304" pitchFamily="18" charset="0"/>
              </a:rPr>
              <a:t>των </a:t>
            </a:r>
            <a:r>
              <a:rPr lang="el-GR" sz="17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ΠΣ:</a:t>
            </a:r>
          </a:p>
          <a:p>
            <a:pPr lvl="1">
              <a:lnSpc>
                <a:spcPct val="125000"/>
              </a:lnSpc>
              <a:spcBef>
                <a:spcPts val="600"/>
              </a:spcBef>
              <a:spcAft>
                <a:spcPts val="600"/>
              </a:spcAft>
              <a:buClr>
                <a:srgbClr val="A85229"/>
              </a:buClr>
              <a:buFont typeface="Wingdings" panose="05000000000000000000" pitchFamily="2" charset="2"/>
              <a:buChar char="Ø"/>
            </a:pPr>
            <a:r>
              <a:rPr lang="en-US" sz="17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hlinkClick r:id="rId4"/>
              </a:rPr>
              <a:t>https</a:t>
            </a:r>
            <a:r>
              <a:rPr lang="en-US" sz="1700" dirty="0">
                <a:solidFill>
                  <a:srgbClr val="514A40"/>
                </a:solidFill>
                <a:latin typeface="Calibri" panose="020F0502020204030204" pitchFamily="34" charset="0"/>
                <a:ea typeface="Calibri" panose="020F0502020204030204" pitchFamily="34" charset="0"/>
                <a:cs typeface="Times New Roman" panose="02020603050405020304" pitchFamily="18" charset="0"/>
                <a:hlinkClick r:id="rId4"/>
              </a:rPr>
              <a:t>://</a:t>
            </a:r>
            <a:r>
              <a:rPr lang="en-US" sz="17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hlinkClick r:id="rId4"/>
              </a:rPr>
              <a:t>www.adip.gr/el/diasfalisi-poiotitas/pistopoiisi-synopsi</a:t>
            </a:r>
            <a:r>
              <a:rPr lang="el-GR" sz="17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 </a:t>
            </a:r>
          </a:p>
          <a:p>
            <a:pPr lvl="1">
              <a:lnSpc>
                <a:spcPct val="125000"/>
              </a:lnSpc>
              <a:spcBef>
                <a:spcPts val="600"/>
              </a:spcBef>
              <a:spcAft>
                <a:spcPts val="600"/>
              </a:spcAft>
              <a:buClr>
                <a:srgbClr val="A85229"/>
              </a:buClr>
              <a:buFont typeface="Wingdings" panose="05000000000000000000" pitchFamily="2" charset="2"/>
              <a:buChar char="Ø"/>
            </a:pPr>
            <a:r>
              <a:rPr lang="en-US" sz="1700" dirty="0">
                <a:solidFill>
                  <a:srgbClr val="514A40"/>
                </a:solidFill>
                <a:latin typeface="Calibri" panose="020F0502020204030204" pitchFamily="34" charset="0"/>
                <a:ea typeface="Calibri" panose="020F0502020204030204" pitchFamily="34" charset="0"/>
                <a:cs typeface="Times New Roman" panose="02020603050405020304" pitchFamily="18" charset="0"/>
                <a:hlinkClick r:id="rId5"/>
              </a:rPr>
              <a:t>https://</a:t>
            </a:r>
            <a:r>
              <a:rPr lang="en-US" sz="17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hlinkClick r:id="rId5"/>
              </a:rPr>
              <a:t>www.adip.gr/el/diasfalisi-poiotitas/protypa-pistopoiisis</a:t>
            </a:r>
            <a:r>
              <a:rPr lang="el-GR" sz="17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 </a:t>
            </a:r>
          </a:p>
          <a:p>
            <a:pPr lvl="1">
              <a:lnSpc>
                <a:spcPct val="125000"/>
              </a:lnSpc>
              <a:spcBef>
                <a:spcPts val="600"/>
              </a:spcBef>
              <a:spcAft>
                <a:spcPts val="600"/>
              </a:spcAft>
              <a:buClr>
                <a:srgbClr val="A85229"/>
              </a:buClr>
              <a:buFont typeface="Wingdings" panose="05000000000000000000" pitchFamily="2" charset="2"/>
              <a:buChar char="Ø"/>
            </a:pPr>
            <a:r>
              <a:rPr lang="en-US" sz="1700" dirty="0">
                <a:solidFill>
                  <a:srgbClr val="514A40"/>
                </a:solidFill>
                <a:latin typeface="Calibri" panose="020F0502020204030204" pitchFamily="34" charset="0"/>
                <a:ea typeface="Calibri" panose="020F0502020204030204" pitchFamily="34" charset="0"/>
                <a:cs typeface="Times New Roman" panose="02020603050405020304" pitchFamily="18" charset="0"/>
                <a:hlinkClick r:id="rId6"/>
              </a:rPr>
              <a:t>https://</a:t>
            </a:r>
            <a:r>
              <a:rPr lang="en-US" sz="17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hlinkClick r:id="rId6"/>
              </a:rPr>
              <a:t>www.adip.gr/el/diasfalisi-poiotitas/ypodeigmata-protaseon-pistopoiisis</a:t>
            </a:r>
            <a:r>
              <a:rPr lang="el-GR" sz="1700"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 </a:t>
            </a:r>
            <a:endParaRPr lang="el-GR" sz="1700"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endParaRPr lang="el-GR" sz="800"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Clr>
                <a:srgbClr val="A85229"/>
              </a:buClr>
              <a:buNone/>
            </a:pPr>
            <a:r>
              <a:rPr lang="el-GR" sz="1700" dirty="0" smtClean="0">
                <a:latin typeface="Calibri" panose="020F0502020204030204" pitchFamily="34" charset="0"/>
                <a:ea typeface="Calibri" panose="020F0502020204030204" pitchFamily="34" charset="0"/>
                <a:cs typeface="Times New Roman" panose="02020603050405020304" pitchFamily="18" charset="0"/>
              </a:rPr>
              <a:t>Πρότυπο </a:t>
            </a:r>
            <a:r>
              <a:rPr lang="el-GR" sz="1700" dirty="0">
                <a:latin typeface="Calibri" panose="020F0502020204030204" pitchFamily="34" charset="0"/>
                <a:ea typeface="Calibri" panose="020F0502020204030204" pitchFamily="34" charset="0"/>
                <a:cs typeface="Times New Roman" panose="02020603050405020304" pitchFamily="18" charset="0"/>
              </a:rPr>
              <a:t>Περιγράμματος </a:t>
            </a:r>
            <a:r>
              <a:rPr lang="el-GR" sz="1700" dirty="0" smtClean="0">
                <a:latin typeface="Calibri" panose="020F0502020204030204" pitchFamily="34" charset="0"/>
                <a:ea typeface="Calibri" panose="020F0502020204030204" pitchFamily="34" charset="0"/>
                <a:cs typeface="Times New Roman" panose="02020603050405020304" pitchFamily="18" charset="0"/>
              </a:rPr>
              <a:t>Μαθήματος και Οδηγός </a:t>
            </a:r>
            <a:r>
              <a:rPr lang="en-US" sz="1700" dirty="0" smtClean="0">
                <a:latin typeface="Calibri" panose="020F0502020204030204" pitchFamily="34" charset="0"/>
                <a:ea typeface="Calibri" panose="020F0502020204030204" pitchFamily="34" charset="0"/>
                <a:cs typeface="Times New Roman" panose="02020603050405020304" pitchFamily="18" charset="0"/>
              </a:rPr>
              <a:t>ECTS</a:t>
            </a:r>
            <a:r>
              <a:rPr lang="el-GR" sz="1700" dirty="0" smtClean="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600"/>
              </a:spcBef>
              <a:spcAft>
                <a:spcPts val="600"/>
              </a:spcAft>
              <a:buClr>
                <a:srgbClr val="A85229"/>
              </a:buClr>
              <a:buFont typeface="Wingdings" panose="05000000000000000000" pitchFamily="2" charset="2"/>
              <a:buChar char="Ø"/>
            </a:pPr>
            <a:r>
              <a:rPr lang="en-US" sz="1700" dirty="0">
                <a:latin typeface="Calibri" panose="020F0502020204030204" pitchFamily="34" charset="0"/>
                <a:ea typeface="Calibri" panose="020F0502020204030204" pitchFamily="34" charset="0"/>
                <a:cs typeface="Times New Roman" panose="02020603050405020304" pitchFamily="18" charset="0"/>
                <a:hlinkClick r:id="rId7"/>
              </a:rPr>
              <a:t>https://</a:t>
            </a:r>
            <a:r>
              <a:rPr lang="en-US" sz="1700" dirty="0" smtClean="0">
                <a:latin typeface="Calibri" panose="020F0502020204030204" pitchFamily="34" charset="0"/>
                <a:ea typeface="Calibri" panose="020F0502020204030204" pitchFamily="34" charset="0"/>
                <a:cs typeface="Times New Roman" panose="02020603050405020304" pitchFamily="18" charset="0"/>
                <a:hlinkClick r:id="rId7"/>
              </a:rPr>
              <a:t>www.adip.gr/el/diasfalisi-poiotitas/xrisima-entypa</a:t>
            </a:r>
            <a:r>
              <a:rPr lang="el-GR" sz="1700" dirty="0" smtClean="0">
                <a:latin typeface="Calibri" panose="020F0502020204030204" pitchFamily="34" charset="0"/>
                <a:ea typeface="Calibri" panose="020F0502020204030204" pitchFamily="34" charset="0"/>
                <a:cs typeface="Times New Roman" panose="02020603050405020304" pitchFamily="18" charset="0"/>
              </a:rPr>
              <a:t> </a:t>
            </a: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Τα </a:t>
            </a:r>
            <a:r>
              <a:rPr lang="el-GR" sz="1700" dirty="0">
                <a:latin typeface="Calibri" panose="020F0502020204030204" pitchFamily="34" charset="0"/>
                <a:ea typeface="Calibri" panose="020F0502020204030204" pitchFamily="34" charset="0"/>
                <a:cs typeface="Times New Roman" panose="02020603050405020304" pitchFamily="18" charset="0"/>
              </a:rPr>
              <a:t>στοιχεία για το ποσοστό συμπλήρωσης των περιγραμμάτων  μαθήματος των </a:t>
            </a:r>
            <a:r>
              <a:rPr lang="el-GR" sz="1700" dirty="0" smtClean="0">
                <a:latin typeface="Calibri" panose="020F0502020204030204" pitchFamily="34" charset="0"/>
                <a:ea typeface="Calibri" panose="020F0502020204030204" pitchFamily="34" charset="0"/>
                <a:cs typeface="Times New Roman" panose="02020603050405020304" pitchFamily="18" charset="0"/>
              </a:rPr>
              <a:t> Προπτυχιακών Προγραμμάτων Σπουδών (ΠΠΣ) </a:t>
            </a:r>
            <a:r>
              <a:rPr lang="el-GR" sz="1700" dirty="0">
                <a:latin typeface="Calibri" panose="020F0502020204030204" pitchFamily="34" charset="0"/>
                <a:ea typeface="Calibri" panose="020F0502020204030204" pitchFamily="34" charset="0"/>
                <a:cs typeface="Times New Roman" panose="02020603050405020304" pitchFamily="18" charset="0"/>
              </a:rPr>
              <a:t>και την ανταπόκρισή τους στο πρότυπο της  ΑΔΙΠ προέρχονται από την ανάλυση 28.096 περιγραμμάτων για το </a:t>
            </a:r>
            <a:r>
              <a:rPr lang="el-GR" sz="1700" dirty="0" smtClean="0">
                <a:latin typeface="Calibri" panose="020F0502020204030204" pitchFamily="34" charset="0"/>
                <a:ea typeface="Calibri" panose="020F0502020204030204" pitchFamily="34" charset="0"/>
                <a:cs typeface="Times New Roman" panose="02020603050405020304" pitchFamily="18" charset="0"/>
              </a:rPr>
              <a:t>σύνολο </a:t>
            </a:r>
            <a:r>
              <a:rPr lang="el-GR" sz="1700" dirty="0">
                <a:latin typeface="Calibri" panose="020F0502020204030204" pitchFamily="34" charset="0"/>
                <a:ea typeface="Calibri" panose="020F0502020204030204" pitchFamily="34" charset="0"/>
                <a:cs typeface="Times New Roman" panose="02020603050405020304" pitchFamily="18" charset="0"/>
              </a:rPr>
              <a:t>των προσφερόμενων ΠΠΣ των 36 ΑΕΙ της </a:t>
            </a:r>
            <a:r>
              <a:rPr lang="el-GR" sz="1700" dirty="0" smtClean="0">
                <a:latin typeface="Calibri" panose="020F0502020204030204" pitchFamily="34" charset="0"/>
                <a:ea typeface="Calibri" panose="020F0502020204030204" pitchFamily="34" charset="0"/>
                <a:cs typeface="Times New Roman" panose="02020603050405020304" pitchFamily="18" charset="0"/>
              </a:rPr>
              <a:t>χώρας (έγινε το 2017).</a:t>
            </a:r>
          </a:p>
          <a:p>
            <a:pPr marL="365760" lvl="1" indent="0">
              <a:lnSpc>
                <a:spcPct val="125000"/>
              </a:lnSpc>
              <a:spcBef>
                <a:spcPts val="600"/>
              </a:spcBef>
              <a:spcAft>
                <a:spcPts val="600"/>
              </a:spcAft>
              <a:buClr>
                <a:srgbClr val="A85229"/>
              </a:buClr>
              <a:buNone/>
            </a:pPr>
            <a:endParaRPr lang="el-G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13367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4</a:t>
            </a:r>
            <a:r>
              <a:rPr lang="el-GR" sz="2400" cap="none" dirty="0">
                <a:latin typeface="Calibri" panose="020F0502020204030204" pitchFamily="34" charset="0"/>
                <a:cs typeface="Calibri" panose="020F0502020204030204" pitchFamily="34" charset="0"/>
              </a:rPr>
              <a:t>. Η εφαρμογή των εξελίξεων στην Ελλάδα: ΑΔΙΠ και έναρξη διαδικασιών πιστοποίησης ΠΣ</a:t>
            </a: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l-GR" sz="1700" b="1" i="1" dirty="0" smtClean="0">
                <a:latin typeface="Calibri" panose="020F0502020204030204" pitchFamily="34" charset="0"/>
                <a:ea typeface="Calibri" panose="020F0502020204030204" pitchFamily="34" charset="0"/>
                <a:cs typeface="Times New Roman" panose="02020603050405020304" pitchFamily="18" charset="0"/>
              </a:rPr>
              <a:t>Δύο γενικές επισημάνσεις – ευρήματα </a:t>
            </a:r>
            <a:r>
              <a:rPr lang="el-GR" sz="1700" dirty="0" smtClean="0">
                <a:latin typeface="Calibri" panose="020F0502020204030204" pitchFamily="34" charset="0"/>
                <a:ea typeface="Calibri" panose="020F0502020204030204" pitchFamily="34" charset="0"/>
                <a:cs typeface="Times New Roman" panose="02020603050405020304" pitchFamily="18" charset="0"/>
              </a:rPr>
              <a:t>….</a:t>
            </a:r>
          </a:p>
          <a:p>
            <a:pPr lvl="1">
              <a:lnSpc>
                <a:spcPct val="114000"/>
              </a:lnSpc>
              <a:spcBef>
                <a:spcPts val="300"/>
              </a:spcBef>
              <a:spcAft>
                <a:spcPts val="3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Ως προς </a:t>
            </a:r>
            <a:r>
              <a:rPr lang="el-GR" sz="1700" dirty="0" smtClean="0">
                <a:latin typeface="Calibri" panose="020F0502020204030204" pitchFamily="34" charset="0"/>
                <a:ea typeface="Calibri" panose="020F0502020204030204" pitchFamily="34" charset="0"/>
                <a:cs typeface="Times New Roman" panose="02020603050405020304" pitchFamily="18" charset="0"/>
              </a:rPr>
              <a:t>τη συμπλήρωση </a:t>
            </a:r>
            <a:r>
              <a:rPr lang="el-GR" sz="1700" dirty="0">
                <a:latin typeface="Calibri" panose="020F0502020204030204" pitchFamily="34" charset="0"/>
                <a:ea typeface="Calibri" panose="020F0502020204030204" pitchFamily="34" charset="0"/>
                <a:cs typeface="Times New Roman" panose="02020603050405020304" pitchFamily="18" charset="0"/>
              </a:rPr>
              <a:t>των περιγραμμάτων των μαθημάτων των </a:t>
            </a:r>
            <a:r>
              <a:rPr lang="el-GR" sz="1700" dirty="0" smtClean="0">
                <a:latin typeface="Calibri" panose="020F0502020204030204" pitchFamily="34" charset="0"/>
                <a:ea typeface="Calibri" panose="020F0502020204030204" pitchFamily="34" charset="0"/>
                <a:cs typeface="Times New Roman" panose="02020603050405020304" pitchFamily="18" charset="0"/>
              </a:rPr>
              <a:t>ΠΠΣ σε </a:t>
            </a:r>
            <a:r>
              <a:rPr lang="el-GR" sz="1700" dirty="0">
                <a:latin typeface="Calibri" panose="020F0502020204030204" pitchFamily="34" charset="0"/>
                <a:ea typeface="Calibri" panose="020F0502020204030204" pitchFamily="34" charset="0"/>
                <a:cs typeface="Times New Roman" panose="02020603050405020304" pitchFamily="18" charset="0"/>
              </a:rPr>
              <a:t>επίπεδο </a:t>
            </a:r>
            <a:r>
              <a:rPr lang="el-GR" sz="1700" dirty="0" smtClean="0">
                <a:latin typeface="Calibri" panose="020F0502020204030204" pitchFamily="34" charset="0"/>
                <a:ea typeface="Calibri" panose="020F0502020204030204" pitchFamily="34" charset="0"/>
                <a:cs typeface="Times New Roman" panose="02020603050405020304" pitchFamily="18" charset="0"/>
              </a:rPr>
              <a:t>Ιδρυμάτων τα </a:t>
            </a:r>
            <a:r>
              <a:rPr lang="el-GR" sz="1700" dirty="0">
                <a:latin typeface="Calibri" panose="020F0502020204030204" pitchFamily="34" charset="0"/>
                <a:ea typeface="Calibri" panose="020F0502020204030204" pitchFamily="34" charset="0"/>
                <a:cs typeface="Times New Roman" panose="02020603050405020304" pitchFamily="18" charset="0"/>
              </a:rPr>
              <a:t>δεδομένα δείχνουν πλήρως, μερικώς ή ελάχιστα συμπληρωμένα περιγράμματα μαθημάτων σύμφωνα με το </a:t>
            </a:r>
            <a:r>
              <a:rPr lang="el-GR" sz="1700" dirty="0" smtClean="0">
                <a:latin typeface="Calibri" panose="020F0502020204030204" pitchFamily="34" charset="0"/>
                <a:ea typeface="Calibri" panose="020F0502020204030204" pitchFamily="34" charset="0"/>
                <a:cs typeface="Times New Roman" panose="02020603050405020304" pitchFamily="18" charset="0"/>
              </a:rPr>
              <a:t>πρότυπο. </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marL="685800" lvl="2" indent="0">
              <a:lnSpc>
                <a:spcPct val="114000"/>
              </a:lnSpc>
              <a:spcBef>
                <a:spcPts val="300"/>
              </a:spcBef>
              <a:spcAft>
                <a:spcPts val="300"/>
              </a:spcAft>
              <a:buClr>
                <a:srgbClr val="A85229"/>
              </a:buClr>
              <a:buNone/>
            </a:pPr>
            <a:r>
              <a:rPr lang="el-GR" sz="1700" dirty="0">
                <a:latin typeface="Calibri" panose="020F0502020204030204" pitchFamily="34" charset="0"/>
                <a:ea typeface="Calibri" panose="020F0502020204030204" pitchFamily="34" charset="0"/>
                <a:cs typeface="Times New Roman" panose="02020603050405020304" pitchFamily="18" charset="0"/>
              </a:rPr>
              <a:t>Σε 24 Ιδρύματα καταγράφονται πλήρως συμπληρωμένα </a:t>
            </a:r>
            <a:r>
              <a:rPr lang="el-GR" sz="1700" dirty="0" smtClean="0">
                <a:latin typeface="Calibri" panose="020F0502020204030204" pitchFamily="34" charset="0"/>
                <a:ea typeface="Calibri" panose="020F0502020204030204" pitchFamily="34" charset="0"/>
                <a:cs typeface="Times New Roman" panose="02020603050405020304" pitchFamily="18" charset="0"/>
              </a:rPr>
              <a:t>περιγράμματα </a:t>
            </a:r>
            <a:r>
              <a:rPr lang="el-GR" sz="1700" dirty="0">
                <a:latin typeface="Calibri" panose="020F0502020204030204" pitchFamily="34" charset="0"/>
                <a:ea typeface="Calibri" panose="020F0502020204030204" pitchFamily="34" charset="0"/>
                <a:cs typeface="Times New Roman" panose="02020603050405020304" pitchFamily="18" charset="0"/>
              </a:rPr>
              <a:t>με διαφορετικά ποσοστά συμπλήρωσης ανά Ίδρυμα. Ενδεικτικά, το υψηλότερο και χαμηλότερο ποσοστό πλήρους συμπλήρωσης καταγράφεται σε δυο Ιδρύματα και είναι 72,8% και 1,2% αντίστοιχα. </a:t>
            </a:r>
          </a:p>
          <a:p>
            <a:pPr marL="685800" lvl="2" indent="0">
              <a:lnSpc>
                <a:spcPct val="114000"/>
              </a:lnSpc>
              <a:spcBef>
                <a:spcPts val="300"/>
              </a:spcBef>
              <a:spcAft>
                <a:spcPts val="300"/>
              </a:spcAft>
              <a:buClr>
                <a:srgbClr val="A85229"/>
              </a:buClr>
              <a:buNone/>
            </a:pPr>
            <a:r>
              <a:rPr lang="el-GR" sz="1700" dirty="0">
                <a:latin typeface="Calibri" panose="020F0502020204030204" pitchFamily="34" charset="0"/>
                <a:ea typeface="Calibri" panose="020F0502020204030204" pitchFamily="34" charset="0"/>
                <a:cs typeface="Times New Roman" panose="02020603050405020304" pitchFamily="18" charset="0"/>
              </a:rPr>
              <a:t>Τέλος, σε 10 Ιδρύματα η καταγραφή πλήρως συμπληρωμένων περιγραμμάτων είναι μηδενική. </a:t>
            </a: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14000"/>
              </a:lnSpc>
              <a:spcBef>
                <a:spcPts val="300"/>
              </a:spcBef>
              <a:spcAft>
                <a:spcPts val="3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Ανά επιστημονικό κλάδο </a:t>
            </a:r>
            <a:r>
              <a:rPr lang="el-GR" sz="1700" dirty="0" smtClean="0">
                <a:latin typeface="Calibri" panose="020F0502020204030204" pitchFamily="34" charset="0"/>
                <a:ea typeface="Calibri" panose="020F0502020204030204" pitchFamily="34" charset="0"/>
                <a:cs typeface="Times New Roman" panose="02020603050405020304" pitchFamily="18" charset="0"/>
              </a:rPr>
              <a:t>η </a:t>
            </a:r>
            <a:r>
              <a:rPr lang="el-GR" sz="1700" dirty="0">
                <a:latin typeface="Calibri" panose="020F0502020204030204" pitchFamily="34" charset="0"/>
                <a:ea typeface="Calibri" panose="020F0502020204030204" pitchFamily="34" charset="0"/>
                <a:cs typeface="Times New Roman" panose="02020603050405020304" pitchFamily="18" charset="0"/>
              </a:rPr>
              <a:t>εικόνα </a:t>
            </a:r>
            <a:r>
              <a:rPr lang="el-GR" sz="1700" dirty="0" smtClean="0">
                <a:latin typeface="Calibri" panose="020F0502020204030204" pitchFamily="34" charset="0"/>
                <a:ea typeface="Calibri" panose="020F0502020204030204" pitchFamily="34" charset="0"/>
                <a:cs typeface="Times New Roman" panose="02020603050405020304" pitchFamily="18" charset="0"/>
              </a:rPr>
              <a:t>διαφοροποιείται</a:t>
            </a:r>
            <a:r>
              <a:rPr lang="el-GR" sz="1700" dirty="0">
                <a:latin typeface="Calibri" panose="020F0502020204030204" pitchFamily="34" charset="0"/>
                <a:ea typeface="Calibri" panose="020F0502020204030204" pitchFamily="34" charset="0"/>
                <a:cs typeface="Times New Roman" panose="02020603050405020304" pitchFamily="18" charset="0"/>
              </a:rPr>
              <a:t>:</a:t>
            </a:r>
          </a:p>
          <a:p>
            <a:pPr marL="685800" lvl="2" indent="0">
              <a:lnSpc>
                <a:spcPct val="114000"/>
              </a:lnSpc>
              <a:spcBef>
                <a:spcPts val="300"/>
              </a:spcBef>
              <a:spcAft>
                <a:spcPts val="300"/>
              </a:spcAft>
              <a:buClr>
                <a:srgbClr val="A85229"/>
              </a:buClr>
              <a:buNone/>
            </a:pPr>
            <a:r>
              <a:rPr lang="el-GR" sz="1700" dirty="0">
                <a:latin typeface="Calibri" panose="020F0502020204030204" pitchFamily="34" charset="0"/>
                <a:ea typeface="Calibri" panose="020F0502020204030204" pitchFamily="34" charset="0"/>
                <a:cs typeface="Times New Roman" panose="02020603050405020304" pitchFamily="18" charset="0"/>
              </a:rPr>
              <a:t>Η</a:t>
            </a:r>
            <a:r>
              <a:rPr lang="el-GR" sz="1700" dirty="0" smtClean="0">
                <a:latin typeface="Calibri" panose="020F0502020204030204" pitchFamily="34" charset="0"/>
                <a:ea typeface="Calibri" panose="020F0502020204030204" pitchFamily="34" charset="0"/>
                <a:cs typeface="Times New Roman" panose="02020603050405020304" pitchFamily="18" charset="0"/>
              </a:rPr>
              <a:t> </a:t>
            </a:r>
            <a:r>
              <a:rPr lang="el-GR" sz="1700" dirty="0">
                <a:latin typeface="Calibri" panose="020F0502020204030204" pitchFamily="34" charset="0"/>
                <a:ea typeface="Calibri" panose="020F0502020204030204" pitchFamily="34" charset="0"/>
                <a:cs typeface="Times New Roman" panose="02020603050405020304" pitchFamily="18" charset="0"/>
              </a:rPr>
              <a:t>μερική συμπλήρωση συγκεντρώνει τα υψηλότερα ποσοστά σε όλους τους επιστημονικούς κλάδους. </a:t>
            </a: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a:p>
            <a:pPr marL="685800" lvl="2" indent="0">
              <a:lnSpc>
                <a:spcPct val="114000"/>
              </a:lnSpc>
              <a:spcBef>
                <a:spcPts val="300"/>
              </a:spcBef>
              <a:spcAft>
                <a:spcPts val="300"/>
              </a:spcAft>
              <a:buClr>
                <a:srgbClr val="A85229"/>
              </a:buClr>
              <a:buNone/>
            </a:pPr>
            <a:r>
              <a:rPr lang="el-GR" sz="1700" dirty="0" smtClean="0">
                <a:latin typeface="Calibri" panose="020F0502020204030204" pitchFamily="34" charset="0"/>
                <a:ea typeface="Calibri" panose="020F0502020204030204" pitchFamily="34" charset="0"/>
                <a:cs typeface="Times New Roman" panose="02020603050405020304" pitchFamily="18" charset="0"/>
              </a:rPr>
              <a:t>Εξαίρεση </a:t>
            </a:r>
            <a:r>
              <a:rPr lang="el-GR" sz="1700" dirty="0">
                <a:latin typeface="Calibri" panose="020F0502020204030204" pitchFamily="34" charset="0"/>
                <a:ea typeface="Calibri" panose="020F0502020204030204" pitchFamily="34" charset="0"/>
                <a:cs typeface="Times New Roman" panose="02020603050405020304" pitchFamily="18" charset="0"/>
              </a:rPr>
              <a:t>αποτελεί ο κλάδος «Διοίκηση ή Οικονομία», που εμφανίζει το υψηλότερο ποσοστό (49</a:t>
            </a:r>
            <a:r>
              <a:rPr lang="el-GR" sz="1700" dirty="0" smtClean="0">
                <a:latin typeface="Calibri" panose="020F0502020204030204" pitchFamily="34" charset="0"/>
                <a:ea typeface="Calibri" panose="020F0502020204030204" pitchFamily="34" charset="0"/>
                <a:cs typeface="Times New Roman" panose="02020603050405020304" pitchFamily="18" charset="0"/>
              </a:rPr>
              <a:t>%) </a:t>
            </a:r>
            <a:r>
              <a:rPr lang="el-GR" sz="1700" dirty="0">
                <a:latin typeface="Calibri" panose="020F0502020204030204" pitchFamily="34" charset="0"/>
                <a:ea typeface="Calibri" panose="020F0502020204030204" pitchFamily="34" charset="0"/>
                <a:cs typeface="Times New Roman" panose="02020603050405020304" pitchFamily="18" charset="0"/>
              </a:rPr>
              <a:t>πλήρους συμπλήρωσης του προτύπου της ΑΔΙΠ σε των περιγραμμάτων. </a:t>
            </a:r>
          </a:p>
          <a:p>
            <a:pPr marL="685800" lvl="2" indent="0">
              <a:lnSpc>
                <a:spcPct val="114000"/>
              </a:lnSpc>
              <a:spcBef>
                <a:spcPts val="300"/>
              </a:spcBef>
              <a:spcAft>
                <a:spcPts val="300"/>
              </a:spcAft>
              <a:buClr>
                <a:srgbClr val="A85229"/>
              </a:buClr>
              <a:buNone/>
            </a:pPr>
            <a:r>
              <a:rPr lang="el-GR" sz="1700" dirty="0">
                <a:latin typeface="Calibri" panose="020F0502020204030204" pitchFamily="34" charset="0"/>
                <a:ea typeface="Calibri" panose="020F0502020204030204" pitchFamily="34" charset="0"/>
                <a:cs typeface="Times New Roman" panose="02020603050405020304" pitchFamily="18" charset="0"/>
              </a:rPr>
              <a:t>Αντίθετα, ο τομέας «Τεχνολογικές Επιστήμες Μηχανικών» παρουσιάζει το μεγαλύτερο ποσοστό της ελάχιστης συμπλήρωσης (31,1%). </a:t>
            </a:r>
          </a:p>
          <a:p>
            <a:pPr lvl="1">
              <a:lnSpc>
                <a:spcPct val="125000"/>
              </a:lnSpc>
              <a:spcBef>
                <a:spcPts val="600"/>
              </a:spcBef>
              <a:spcAft>
                <a:spcPts val="600"/>
              </a:spcAft>
              <a:buClr>
                <a:srgbClr val="A85229"/>
              </a:buClr>
              <a:buFont typeface="Wingdings" panose="05000000000000000000" pitchFamily="2" charset="2"/>
              <a:buChar char="Ø"/>
            </a:pP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endParaRPr lang="el-GR" sz="17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7650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500"/>
                                        <p:tgtEl>
                                          <p:spTgt spid="3">
                                            <p:txEl>
                                              <p:pRg st="5" end="5"/>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500"/>
                                        <p:tgtEl>
                                          <p:spTgt spid="3">
                                            <p:txEl>
                                              <p:pRg st="6" end="6"/>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193862" y="244594"/>
            <a:ext cx="10086014" cy="6005274"/>
          </a:xfrm>
          <a:prstGeom prst="rect">
            <a:avLst/>
          </a:prstGeom>
          <a:blipFill>
            <a:blip r:embed="rId3" cstate="print"/>
            <a:stretch>
              <a:fillRect/>
            </a:stretch>
          </a:blipFill>
        </p:spPr>
        <p:txBody>
          <a:bodyPr wrap="square" lIns="0" tIns="0" rIns="0" bIns="0" rtlCol="0"/>
          <a:lstStyle/>
          <a:p>
            <a:pPr algn="ctr"/>
            <a:r>
              <a:rPr lang="el-GR" dirty="0" smtClean="0">
                <a:solidFill>
                  <a:prstClr val="black"/>
                </a:solidFill>
                <a:latin typeface="Calibri"/>
              </a:rPr>
              <a:t> </a:t>
            </a:r>
            <a:endParaRPr dirty="0">
              <a:solidFill>
                <a:prstClr val="black"/>
              </a:solidFill>
              <a:latin typeface="Calibri"/>
            </a:endParaRPr>
          </a:p>
        </p:txBody>
      </p:sp>
    </p:spTree>
    <p:extLst>
      <p:ext uri="{BB962C8B-B14F-4D97-AF65-F5344CB8AC3E}">
        <p14:creationId xmlns:p14="http://schemas.microsoft.com/office/powerpoint/2010/main" val="426963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949514" y="222100"/>
            <a:ext cx="8251762" cy="6021537"/>
          </a:xfrm>
          <a:prstGeom prst="rect">
            <a:avLst/>
          </a:prstGeom>
          <a:blipFill>
            <a:blip r:embed="rId3" cstate="print"/>
            <a:stretch>
              <a:fillRect/>
            </a:stretch>
          </a:blipFill>
        </p:spPr>
        <p:txBody>
          <a:bodyPr wrap="square" lIns="0" tIns="0" rIns="0" bIns="0" rtlCol="0"/>
          <a:lstStyle/>
          <a:p>
            <a:pPr algn="ctr"/>
            <a:endParaRPr dirty="0">
              <a:solidFill>
                <a:prstClr val="black"/>
              </a:solidFill>
              <a:latin typeface="Calibri"/>
            </a:endParaRPr>
          </a:p>
        </p:txBody>
      </p:sp>
    </p:spTree>
    <p:extLst>
      <p:ext uri="{BB962C8B-B14F-4D97-AF65-F5344CB8AC3E}">
        <p14:creationId xmlns:p14="http://schemas.microsoft.com/office/powerpoint/2010/main" val="130079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2013839" y="223641"/>
            <a:ext cx="8114615" cy="5895891"/>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2943089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a:t>
            </a:r>
            <a:r>
              <a:rPr lang="el-GR" sz="2400" cap="none" dirty="0">
                <a:latin typeface="Calibri" panose="020F0502020204030204" pitchFamily="34" charset="0"/>
                <a:cs typeface="Calibri" panose="020F0502020204030204" pitchFamily="34" charset="0"/>
              </a:rPr>
              <a:t>Εισαγωγή – </a:t>
            </a:r>
            <a:r>
              <a:rPr lang="el-GR" sz="2400" cap="none" dirty="0" smtClean="0">
                <a:latin typeface="Calibri" panose="020F0502020204030204" pitchFamily="34" charset="0"/>
                <a:cs typeface="Calibri" panose="020F0502020204030204" pitchFamily="34" charset="0"/>
              </a:rPr>
              <a:t>βασικές έννοιες (Ι)</a:t>
            </a:r>
            <a:endParaRPr lang="el-GR" sz="2400"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rmAutofit fontScale="92500" lnSpcReduction="10000"/>
          </a:bodyPr>
          <a:lstStyle/>
          <a:p>
            <a:pPr lvl="1">
              <a:lnSpc>
                <a:spcPct val="125000"/>
              </a:lnSpc>
              <a:spcBef>
                <a:spcPts val="1200"/>
              </a:spcBef>
              <a:buFont typeface="Wingdings" panose="05000000000000000000" pitchFamily="2" charset="2"/>
              <a:buChar char="Ø"/>
            </a:pPr>
            <a:r>
              <a:rPr lang="el-GR" b="1" i="1" dirty="0">
                <a:latin typeface="Calibri" panose="020F0502020204030204" pitchFamily="34" charset="0"/>
                <a:ea typeface="Calibri" panose="020F0502020204030204" pitchFamily="34" charset="0"/>
                <a:cs typeface="Times New Roman" panose="02020603050405020304" pitchFamily="18" charset="0"/>
              </a:rPr>
              <a:t>Μαθησιακά </a:t>
            </a:r>
            <a:r>
              <a:rPr lang="el-GR" b="1" i="1" dirty="0" smtClean="0">
                <a:latin typeface="Calibri" panose="020F0502020204030204" pitchFamily="34" charset="0"/>
                <a:ea typeface="Calibri" panose="020F0502020204030204" pitchFamily="34" charset="0"/>
                <a:cs typeface="Times New Roman" panose="02020603050405020304" pitchFamily="18" charset="0"/>
              </a:rPr>
              <a:t>αποτελέσματα</a:t>
            </a:r>
            <a:endParaRPr lang="el-GR" b="1" i="1"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buNone/>
            </a:pPr>
            <a:r>
              <a:rPr lang="el-GR" dirty="0">
                <a:latin typeface="Calibri" panose="020F0502020204030204" pitchFamily="34" charset="0"/>
                <a:ea typeface="Calibri" panose="020F0502020204030204" pitchFamily="34" charset="0"/>
                <a:cs typeface="Times New Roman" panose="02020603050405020304" pitchFamily="18" charset="0"/>
              </a:rPr>
              <a:t>Η αποτύπωση των γνώσεων, δεξιοτήτων  και ικανοτήτων τις οποίες θα πρέπει να διαθέτει ένας εκπαιδευόμενος  μετά την επιτυχή ολοκλήρωση μιας συγκεκριμένης, μακράς ή  βραχείας, μαθησιακής </a:t>
            </a:r>
            <a:r>
              <a:rPr lang="el-GR" dirty="0" smtClean="0">
                <a:latin typeface="Calibri" panose="020F0502020204030204" pitchFamily="34" charset="0"/>
                <a:ea typeface="Calibri" panose="020F0502020204030204" pitchFamily="34" charset="0"/>
                <a:cs typeface="Times New Roman" panose="02020603050405020304" pitchFamily="18" charset="0"/>
              </a:rPr>
              <a:t>διαδικασίας</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l-GR"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1200"/>
              </a:spcBef>
              <a:buFont typeface="Wingdings" panose="05000000000000000000" pitchFamily="2" charset="2"/>
              <a:buChar char="Ø"/>
            </a:pPr>
            <a:r>
              <a:rPr lang="el-GR" b="1" dirty="0" smtClean="0">
                <a:latin typeface="Calibri" panose="020F0502020204030204" pitchFamily="34" charset="0"/>
                <a:ea typeface="Calibri" panose="020F0502020204030204" pitchFamily="34" charset="0"/>
                <a:cs typeface="Times New Roman" panose="02020603050405020304" pitchFamily="18" charset="0"/>
              </a:rPr>
              <a:t>Προσόν </a:t>
            </a:r>
            <a:endParaRPr lang="el-GR" b="1" dirty="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buNone/>
            </a:pPr>
            <a:r>
              <a:rPr lang="el-GR" dirty="0">
                <a:latin typeface="Calibri" panose="020F0502020204030204" pitchFamily="34" charset="0"/>
                <a:ea typeface="Calibri" panose="020F0502020204030204" pitchFamily="34" charset="0"/>
                <a:cs typeface="Times New Roman" panose="02020603050405020304" pitchFamily="18" charset="0"/>
              </a:rPr>
              <a:t>Το επίσημο αποτέλεσμα μιας διαδικασίας αξιολόγησης </a:t>
            </a:r>
            <a:r>
              <a:rPr lang="el-GR" dirty="0" smtClean="0">
                <a:latin typeface="Calibri" panose="020F0502020204030204" pitchFamily="34" charset="0"/>
                <a:ea typeface="Calibri" panose="020F0502020204030204" pitchFamily="34" charset="0"/>
                <a:cs typeface="Times New Roman" panose="02020603050405020304" pitchFamily="18" charset="0"/>
              </a:rPr>
              <a:t>και </a:t>
            </a:r>
            <a:r>
              <a:rPr lang="el-GR" dirty="0">
                <a:latin typeface="Calibri" panose="020F0502020204030204" pitchFamily="34" charset="0"/>
                <a:ea typeface="Calibri" panose="020F0502020204030204" pitchFamily="34" charset="0"/>
                <a:cs typeface="Times New Roman" panose="02020603050405020304" pitchFamily="18" charset="0"/>
              </a:rPr>
              <a:t>επικύρωσης, το οποίο ανακύπτει όταν ο αρμόδιος φορέας </a:t>
            </a:r>
            <a:r>
              <a:rPr lang="el-GR" dirty="0" smtClean="0">
                <a:latin typeface="Calibri" panose="020F0502020204030204" pitchFamily="34" charset="0"/>
                <a:ea typeface="Calibri" panose="020F0502020204030204" pitchFamily="34" charset="0"/>
                <a:cs typeface="Times New Roman" panose="02020603050405020304" pitchFamily="18" charset="0"/>
              </a:rPr>
              <a:t>επιβεβαιώνει </a:t>
            </a:r>
            <a:r>
              <a:rPr lang="el-GR" dirty="0">
                <a:latin typeface="Calibri" panose="020F0502020204030204" pitchFamily="34" charset="0"/>
                <a:ea typeface="Calibri" panose="020F0502020204030204" pitchFamily="34" charset="0"/>
                <a:cs typeface="Times New Roman" panose="02020603050405020304" pitchFamily="18" charset="0"/>
              </a:rPr>
              <a:t>ότι ένα άτομο έχει επιτύχει μαθησιακά αποτελέσματα  που ανταποκρίνονται σε συγκεκριμένα </a:t>
            </a:r>
            <a:r>
              <a:rPr lang="el-GR" dirty="0" smtClean="0">
                <a:latin typeface="Calibri" panose="020F0502020204030204" pitchFamily="34" charset="0"/>
                <a:ea typeface="Calibri" panose="020F0502020204030204" pitchFamily="34" charset="0"/>
                <a:cs typeface="Times New Roman" panose="02020603050405020304" pitchFamily="18" charset="0"/>
              </a:rPr>
              <a:t>πρότυπα/προδιαγραφές</a:t>
            </a:r>
            <a:r>
              <a:rPr lang="en-US" dirty="0" smtClean="0">
                <a:latin typeface="Calibri" panose="020F0502020204030204" pitchFamily="34" charset="0"/>
                <a:ea typeface="Calibri" panose="020F0502020204030204" pitchFamily="34" charset="0"/>
                <a:cs typeface="Times New Roman" panose="02020603050405020304" pitchFamily="18" charset="0"/>
              </a:rPr>
              <a:t>.</a:t>
            </a: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buNone/>
            </a:pPr>
            <a:r>
              <a:rPr lang="el-GR" dirty="0" smtClean="0">
                <a:latin typeface="Calibri" panose="020F0502020204030204" pitchFamily="34" charset="0"/>
                <a:ea typeface="Calibri" panose="020F0502020204030204" pitchFamily="34" charset="0"/>
                <a:cs typeface="Times New Roman" panose="02020603050405020304" pitchFamily="18" charset="0"/>
              </a:rPr>
              <a:t>Ας θυμηθούμε από τη συζήτηση του </a:t>
            </a:r>
            <a:r>
              <a:rPr lang="en-US" dirty="0" smtClean="0">
                <a:latin typeface="Calibri" panose="020F0502020204030204" pitchFamily="34" charset="0"/>
                <a:ea typeface="Calibri" panose="020F0502020204030204" pitchFamily="34" charset="0"/>
                <a:cs typeface="Times New Roman" panose="02020603050405020304" pitchFamily="18" charset="0"/>
              </a:rPr>
              <a:t>3.2</a:t>
            </a:r>
            <a:r>
              <a:rPr lang="el-GR" dirty="0" smtClean="0">
                <a:latin typeface="Calibri" panose="020F0502020204030204" pitchFamily="34" charset="0"/>
                <a:ea typeface="Calibri" panose="020F0502020204030204" pitchFamily="34" charset="0"/>
                <a:cs typeface="Times New Roman" panose="02020603050405020304" pitchFamily="18" charset="0"/>
              </a:rPr>
              <a:t>.α</a:t>
            </a:r>
            <a:endParaRPr lang="el-GR"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1200"/>
              </a:spcBef>
              <a:buFont typeface="Wingdings" panose="05000000000000000000" pitchFamily="2" charset="2"/>
              <a:buChar char="Ø"/>
            </a:pPr>
            <a:r>
              <a:rPr lang="el-GR" dirty="0" smtClean="0">
                <a:latin typeface="Calibri" panose="020F0502020204030204" pitchFamily="34" charset="0"/>
                <a:ea typeface="Calibri" panose="020F0502020204030204" pitchFamily="34" charset="0"/>
                <a:cs typeface="Times New Roman" panose="02020603050405020304" pitchFamily="18" charset="0"/>
              </a:rPr>
              <a:t>Ποια είναι τα κίνητρα </a:t>
            </a:r>
            <a:r>
              <a:rPr lang="el-GR" dirty="0">
                <a:latin typeface="Calibri" panose="020F0502020204030204" pitchFamily="34" charset="0"/>
                <a:ea typeface="Calibri" panose="020F0502020204030204" pitchFamily="34" charset="0"/>
                <a:cs typeface="Times New Roman" panose="02020603050405020304" pitchFamily="18" charset="0"/>
              </a:rPr>
              <a:t>πίσω από αυτή τη στροφή προς τα μαθησιακά </a:t>
            </a:r>
            <a:r>
              <a:rPr lang="el-GR" dirty="0" smtClean="0">
                <a:latin typeface="Calibri" panose="020F0502020204030204" pitchFamily="34" charset="0"/>
                <a:ea typeface="Calibri" panose="020F0502020204030204" pitchFamily="34" charset="0"/>
                <a:cs typeface="Times New Roman" panose="02020603050405020304" pitchFamily="18" charset="0"/>
              </a:rPr>
              <a:t>αποτελέσματα</a:t>
            </a:r>
            <a:r>
              <a:rPr lang="el-GR" dirty="0">
                <a:latin typeface="Calibri" panose="020F0502020204030204" pitchFamily="34" charset="0"/>
                <a:ea typeface="Calibri" panose="020F0502020204030204" pitchFamily="34" charset="0"/>
                <a:cs typeface="Times New Roman" panose="02020603050405020304" pitchFamily="18" charset="0"/>
              </a:rPr>
              <a:t> </a:t>
            </a:r>
            <a:r>
              <a:rPr lang="el-GR" b="1" i="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1200"/>
              </a:spcBef>
              <a:buFont typeface="Wingdings" panose="05000000000000000000" pitchFamily="2" charset="2"/>
              <a:buChar char="Ø"/>
            </a:pPr>
            <a:r>
              <a:rPr lang="el-GR" b="1" i="1" dirty="0" smtClean="0">
                <a:latin typeface="Calibri" panose="020F0502020204030204" pitchFamily="34" charset="0"/>
                <a:cs typeface="Times New Roman" panose="02020603050405020304" pitchFamily="18" charset="0"/>
              </a:rPr>
              <a:t>….. </a:t>
            </a:r>
            <a:r>
              <a:rPr lang="el-GR" dirty="0" smtClean="0">
                <a:latin typeface="Calibri" panose="020F0502020204030204" pitchFamily="34" charset="0"/>
                <a:cs typeface="Times New Roman" panose="02020603050405020304" pitchFamily="18" charset="0"/>
              </a:rPr>
              <a:t>Μαθησιακά αποτελέσματα και η μεταρρύθμιση των ΠΣ </a:t>
            </a:r>
            <a:r>
              <a:rPr lang="el-GR" b="1" i="1" dirty="0" smtClean="0">
                <a:solidFill>
                  <a:schemeClr val="accent1">
                    <a:lumMod val="75000"/>
                  </a:schemeClr>
                </a:solidFill>
                <a:latin typeface="Calibri" panose="020F0502020204030204" pitchFamily="34" charset="0"/>
                <a:cs typeface="Times New Roman" panose="02020603050405020304" pitchFamily="18" charset="0"/>
              </a:rPr>
              <a:t>??</a:t>
            </a:r>
          </a:p>
          <a:p>
            <a:pPr lvl="2">
              <a:lnSpc>
                <a:spcPct val="125000"/>
              </a:lnSpc>
              <a:spcBef>
                <a:spcPts val="1200"/>
              </a:spcBef>
              <a:buFont typeface="Wingdings" panose="05000000000000000000" pitchFamily="2" charset="2"/>
              <a:buChar char="Ø"/>
            </a:pPr>
            <a:r>
              <a:rPr lang="el-GR" sz="1800" b="1" i="1" dirty="0" smtClean="0">
                <a:solidFill>
                  <a:schemeClr val="accent1">
                    <a:lumMod val="75000"/>
                  </a:schemeClr>
                </a:solidFill>
                <a:latin typeface="Calibri" panose="020F0502020204030204" pitchFamily="34" charset="0"/>
                <a:cs typeface="Times New Roman" panose="02020603050405020304" pitchFamily="18" charset="0"/>
              </a:rPr>
              <a:t>Αλλαγή εκπαιδευτικού παραδείγματος...</a:t>
            </a:r>
          </a:p>
          <a:p>
            <a:pPr lvl="1">
              <a:lnSpc>
                <a:spcPct val="125000"/>
              </a:lnSpc>
              <a:spcBef>
                <a:spcPts val="1200"/>
              </a:spcBef>
              <a:buClr>
                <a:srgbClr val="A85229"/>
              </a:buClr>
              <a:buFont typeface="Wingdings" panose="05000000000000000000" pitchFamily="2" charset="2"/>
              <a:buChar char="Ø"/>
            </a:pPr>
            <a:r>
              <a:rPr lang="el-GR"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Γενικές Ικανότητες / Ειδικές ή ακαδημαϊκές Ικανότητες </a:t>
            </a:r>
            <a:r>
              <a:rPr lang="el-GR"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(ορισμός στη συνέχεια)</a:t>
            </a:r>
            <a:endParaRPr lang="el-GR"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7230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fade">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500"/>
                                        <p:tgtEl>
                                          <p:spTgt spid="3">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3">
                                            <p:txEl>
                                              <p:pRg st="8" end="8"/>
                                            </p:txEl>
                                          </p:spTgt>
                                        </p:tgtEl>
                                        <p:attrNameLst>
                                          <p:attrName>style.visibility</p:attrName>
                                        </p:attrNameLst>
                                      </p:cBhvr>
                                      <p:to>
                                        <p:strVal val="visible"/>
                                      </p:to>
                                    </p:set>
                                    <p:animEffect transition="in" filter="fade">
                                      <p:cBhvr>
                                        <p:cTn id="4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838388" y="311363"/>
            <a:ext cx="8846672" cy="5832262"/>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270823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597469" y="401110"/>
            <a:ext cx="9218169" cy="5671078"/>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564683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978089" y="403261"/>
            <a:ext cx="8508936" cy="5683213"/>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1313552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500188" y="257175"/>
            <a:ext cx="9368699" cy="5966205"/>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2149430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385888" y="271463"/>
            <a:ext cx="9035273" cy="5853112"/>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42919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787905" y="308106"/>
            <a:ext cx="8628858" cy="5860676"/>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3295818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1671639" y="271464"/>
            <a:ext cx="8454818" cy="5881590"/>
          </a:xfrm>
          <a:prstGeom prst="rect">
            <a:avLst/>
          </a:prstGeom>
          <a:blipFill>
            <a:blip r:embed="rId3" cstate="print"/>
            <a:stretch>
              <a:fillRect/>
            </a:stretch>
          </a:blipFill>
        </p:spPr>
        <p:txBody>
          <a:bodyPr wrap="square" lIns="0" tIns="0" rIns="0" bIns="0" rtlCol="0"/>
          <a:lstStyle/>
          <a:p>
            <a:endParaRPr>
              <a:solidFill>
                <a:prstClr val="black"/>
              </a:solidFill>
              <a:latin typeface="Calibri"/>
            </a:endParaRPr>
          </a:p>
        </p:txBody>
      </p:sp>
    </p:spTree>
    <p:extLst>
      <p:ext uri="{BB962C8B-B14F-4D97-AF65-F5344CB8AC3E}">
        <p14:creationId xmlns:p14="http://schemas.microsoft.com/office/powerpoint/2010/main" val="3628602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Ομάδα 37"/>
          <p:cNvGrpSpPr/>
          <p:nvPr/>
        </p:nvGrpSpPr>
        <p:grpSpPr>
          <a:xfrm>
            <a:off x="0" y="847198"/>
            <a:ext cx="5539268" cy="3884459"/>
            <a:chOff x="989330" y="914399"/>
            <a:chExt cx="5579745" cy="3335655"/>
          </a:xfrm>
        </p:grpSpPr>
        <p:sp>
          <p:nvSpPr>
            <p:cNvPr id="39" name="object 82"/>
            <p:cNvSpPr txBox="1"/>
            <p:nvPr/>
          </p:nvSpPr>
          <p:spPr>
            <a:xfrm>
              <a:off x="1520316" y="990980"/>
              <a:ext cx="2719705" cy="528320"/>
            </a:xfrm>
            <a:prstGeom prst="rect">
              <a:avLst/>
            </a:prstGeom>
          </p:spPr>
          <p:txBody>
            <a:bodyPr vert="horz" wrap="square" lIns="0" tIns="16510" rIns="0" bIns="0" rtlCol="0">
              <a:spAutoFit/>
            </a:bodyPr>
            <a:lstStyle/>
            <a:p>
              <a:pPr marL="1812289">
                <a:spcBef>
                  <a:spcPts val="130"/>
                </a:spcBef>
              </a:pPr>
              <a:r>
                <a:rPr sz="1050" dirty="0">
                  <a:solidFill>
                    <a:prstClr val="black"/>
                  </a:solidFill>
                  <a:latin typeface="Calibri"/>
                  <a:cs typeface="Calibri"/>
                </a:rPr>
                <a:t>Εθνικό</a:t>
              </a:r>
              <a:r>
                <a:rPr sz="1050" spc="-30" dirty="0">
                  <a:solidFill>
                    <a:prstClr val="black"/>
                  </a:solidFill>
                  <a:latin typeface="Calibri"/>
                  <a:cs typeface="Calibri"/>
                </a:rPr>
                <a:t> </a:t>
              </a:r>
              <a:r>
                <a:rPr sz="1050" spc="5" dirty="0">
                  <a:solidFill>
                    <a:prstClr val="black"/>
                  </a:solidFill>
                  <a:latin typeface="Calibri"/>
                  <a:cs typeface="Calibri"/>
                </a:rPr>
                <a:t>Σύστημα</a:t>
              </a:r>
              <a:endParaRPr sz="1050" dirty="0">
                <a:solidFill>
                  <a:prstClr val="black"/>
                </a:solidFill>
                <a:latin typeface="Calibri"/>
                <a:cs typeface="Calibri"/>
              </a:endParaRPr>
            </a:p>
            <a:p>
              <a:pPr>
                <a:spcBef>
                  <a:spcPts val="35"/>
                </a:spcBef>
              </a:pPr>
              <a:endParaRPr sz="1350" dirty="0">
                <a:solidFill>
                  <a:prstClr val="black"/>
                </a:solidFill>
                <a:latin typeface="Times New Roman"/>
                <a:cs typeface="Times New Roman"/>
              </a:endParaRPr>
            </a:p>
            <a:p>
              <a:r>
                <a:rPr sz="900" spc="-5" dirty="0">
                  <a:solidFill>
                    <a:prstClr val="black"/>
                  </a:solidFill>
                  <a:latin typeface="Calibri"/>
                  <a:cs typeface="Calibri"/>
                </a:rPr>
                <a:t>ΑΝΘΡΩΠΙΣΤΙΚΕΣ ΕΠΙΣΤΗΜΕΣ </a:t>
              </a:r>
              <a:r>
                <a:rPr sz="900" dirty="0">
                  <a:solidFill>
                    <a:prstClr val="black"/>
                  </a:solidFill>
                  <a:latin typeface="Calibri"/>
                  <a:cs typeface="Calibri"/>
                </a:rPr>
                <a:t>- </a:t>
              </a:r>
              <a:r>
                <a:rPr sz="900" spc="-5" dirty="0">
                  <a:solidFill>
                    <a:prstClr val="black"/>
                  </a:solidFill>
                  <a:latin typeface="Calibri"/>
                  <a:cs typeface="Calibri"/>
                </a:rPr>
                <a:t>ΚΑΛΕΣ</a:t>
              </a:r>
              <a:r>
                <a:rPr sz="900" spc="-10" dirty="0">
                  <a:solidFill>
                    <a:prstClr val="black"/>
                  </a:solidFill>
                  <a:latin typeface="Calibri"/>
                  <a:cs typeface="Calibri"/>
                </a:rPr>
                <a:t> </a:t>
              </a:r>
              <a:r>
                <a:rPr sz="900" spc="-5" dirty="0">
                  <a:solidFill>
                    <a:prstClr val="black"/>
                  </a:solidFill>
                  <a:latin typeface="Calibri"/>
                  <a:cs typeface="Calibri"/>
                </a:rPr>
                <a:t>ΤΕΧΝΕΣ</a:t>
              </a:r>
              <a:endParaRPr sz="900" dirty="0">
                <a:solidFill>
                  <a:prstClr val="black"/>
                </a:solidFill>
                <a:latin typeface="Calibri"/>
                <a:cs typeface="Calibri"/>
              </a:endParaRPr>
            </a:p>
          </p:txBody>
        </p:sp>
        <p:grpSp>
          <p:nvGrpSpPr>
            <p:cNvPr id="40" name="Ομάδα 39"/>
            <p:cNvGrpSpPr/>
            <p:nvPr/>
          </p:nvGrpSpPr>
          <p:grpSpPr>
            <a:xfrm>
              <a:off x="989330" y="914399"/>
              <a:ext cx="5579745" cy="3335655"/>
              <a:chOff x="989330" y="914399"/>
              <a:chExt cx="5579745" cy="3335655"/>
            </a:xfrm>
          </p:grpSpPr>
          <p:sp>
            <p:nvSpPr>
              <p:cNvPr id="41" name="object 3"/>
              <p:cNvSpPr txBox="1"/>
              <p:nvPr/>
            </p:nvSpPr>
            <p:spPr>
              <a:xfrm>
                <a:off x="1621282" y="4072254"/>
                <a:ext cx="572135" cy="177800"/>
              </a:xfrm>
              <a:prstGeom prst="rect">
                <a:avLst/>
              </a:prstGeom>
            </p:spPr>
            <p:txBody>
              <a:bodyPr vert="horz" wrap="square" lIns="0" tIns="12065" rIns="0" bIns="0" rtlCol="0">
                <a:spAutoFit/>
              </a:bodyPr>
              <a:lstStyle/>
              <a:p>
                <a:pPr marL="12700">
                  <a:spcBef>
                    <a:spcPts val="95"/>
                  </a:spcBef>
                </a:pPr>
                <a:r>
                  <a:rPr sz="1000" b="1" spc="-5" dirty="0">
                    <a:solidFill>
                      <a:prstClr val="black"/>
                    </a:solidFill>
                    <a:latin typeface="Times New Roman"/>
                    <a:cs typeface="Times New Roman"/>
                  </a:rPr>
                  <a:t>Σχήμα</a:t>
                </a:r>
                <a:r>
                  <a:rPr sz="1000" b="1" spc="-60" dirty="0">
                    <a:solidFill>
                      <a:prstClr val="black"/>
                    </a:solidFill>
                    <a:latin typeface="Times New Roman"/>
                    <a:cs typeface="Times New Roman"/>
                  </a:rPr>
                  <a:t> </a:t>
                </a:r>
                <a:r>
                  <a:rPr sz="1000" b="1" spc="-5" dirty="0">
                    <a:solidFill>
                      <a:prstClr val="black"/>
                    </a:solidFill>
                    <a:latin typeface="Times New Roman"/>
                    <a:cs typeface="Times New Roman"/>
                  </a:rPr>
                  <a:t>88.</a:t>
                </a:r>
                <a:endParaRPr sz="1000">
                  <a:solidFill>
                    <a:prstClr val="black"/>
                  </a:solidFill>
                  <a:latin typeface="Times New Roman"/>
                  <a:cs typeface="Times New Roman"/>
                </a:endParaRPr>
              </a:p>
            </p:txBody>
          </p:sp>
          <p:sp>
            <p:nvSpPr>
              <p:cNvPr id="42" name="object 4"/>
              <p:cNvSpPr txBox="1"/>
              <p:nvPr/>
            </p:nvSpPr>
            <p:spPr>
              <a:xfrm>
                <a:off x="2342133" y="4072254"/>
                <a:ext cx="3851275" cy="177800"/>
              </a:xfrm>
              <a:prstGeom prst="rect">
                <a:avLst/>
              </a:prstGeom>
            </p:spPr>
            <p:txBody>
              <a:bodyPr vert="horz" wrap="square" lIns="0" tIns="12065" rIns="0" bIns="0" rtlCol="0">
                <a:spAutoFit/>
              </a:bodyPr>
              <a:lstStyle/>
              <a:p>
                <a:pPr marL="12700">
                  <a:spcBef>
                    <a:spcPts val="95"/>
                  </a:spcBef>
                </a:pPr>
                <a:r>
                  <a:rPr sz="1000" i="1" spc="-10" dirty="0">
                    <a:solidFill>
                      <a:prstClr val="black"/>
                    </a:solidFill>
                    <a:latin typeface="Times New Roman"/>
                    <a:cs typeface="Times New Roman"/>
                  </a:rPr>
                  <a:t>Πλήθος ΠΠΣ </a:t>
                </a:r>
                <a:r>
                  <a:rPr sz="1000" i="1" spc="-5" dirty="0">
                    <a:solidFill>
                      <a:prstClr val="black"/>
                    </a:solidFill>
                    <a:latin typeface="Times New Roman"/>
                    <a:cs typeface="Times New Roman"/>
                  </a:rPr>
                  <a:t>ανά επιστημονικό κλάδο στην </a:t>
                </a:r>
                <a:r>
                  <a:rPr sz="1000" i="1" spc="-10" dirty="0">
                    <a:solidFill>
                      <a:prstClr val="black"/>
                    </a:solidFill>
                    <a:latin typeface="Times New Roman"/>
                    <a:cs typeface="Times New Roman"/>
                  </a:rPr>
                  <a:t>Ελληνική </a:t>
                </a:r>
                <a:r>
                  <a:rPr sz="1000" i="1" spc="-5" dirty="0">
                    <a:solidFill>
                      <a:prstClr val="black"/>
                    </a:solidFill>
                    <a:latin typeface="Times New Roman"/>
                    <a:cs typeface="Times New Roman"/>
                  </a:rPr>
                  <a:t>Ανώτατη</a:t>
                </a:r>
                <a:r>
                  <a:rPr sz="1000" i="1" spc="175" dirty="0">
                    <a:solidFill>
                      <a:prstClr val="black"/>
                    </a:solidFill>
                    <a:latin typeface="Times New Roman"/>
                    <a:cs typeface="Times New Roman"/>
                  </a:rPr>
                  <a:t> </a:t>
                </a:r>
                <a:r>
                  <a:rPr sz="1000" i="1" spc="-5" dirty="0">
                    <a:solidFill>
                      <a:prstClr val="black"/>
                    </a:solidFill>
                    <a:latin typeface="Times New Roman"/>
                    <a:cs typeface="Times New Roman"/>
                  </a:rPr>
                  <a:t>Εκπαίδευση.</a:t>
                </a:r>
                <a:endParaRPr sz="1000">
                  <a:solidFill>
                    <a:prstClr val="black"/>
                  </a:solidFill>
                  <a:latin typeface="Times New Roman"/>
                  <a:cs typeface="Times New Roman"/>
                </a:endParaRPr>
              </a:p>
            </p:txBody>
          </p:sp>
          <p:sp>
            <p:nvSpPr>
              <p:cNvPr id="43" name="object 51"/>
              <p:cNvSpPr/>
              <p:nvPr/>
            </p:nvSpPr>
            <p:spPr>
              <a:xfrm>
                <a:off x="3713988" y="3447287"/>
                <a:ext cx="501650" cy="152400"/>
              </a:xfrm>
              <a:custGeom>
                <a:avLst/>
                <a:gdLst/>
                <a:ahLst/>
                <a:cxnLst/>
                <a:rect l="l" t="t" r="r" b="b"/>
                <a:pathLst>
                  <a:path w="501650" h="152400">
                    <a:moveTo>
                      <a:pt x="501396" y="0"/>
                    </a:moveTo>
                    <a:lnTo>
                      <a:pt x="0" y="0"/>
                    </a:lnTo>
                    <a:lnTo>
                      <a:pt x="0" y="152400"/>
                    </a:lnTo>
                    <a:lnTo>
                      <a:pt x="501396" y="152400"/>
                    </a:lnTo>
                    <a:lnTo>
                      <a:pt x="501396"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44" name="object 52"/>
              <p:cNvSpPr/>
              <p:nvPr/>
            </p:nvSpPr>
            <p:spPr>
              <a:xfrm>
                <a:off x="3713988" y="3217163"/>
                <a:ext cx="561340" cy="152400"/>
              </a:xfrm>
              <a:custGeom>
                <a:avLst/>
                <a:gdLst/>
                <a:ahLst/>
                <a:cxnLst/>
                <a:rect l="l" t="t" r="r" b="b"/>
                <a:pathLst>
                  <a:path w="561339" h="152400">
                    <a:moveTo>
                      <a:pt x="560832" y="0"/>
                    </a:moveTo>
                    <a:lnTo>
                      <a:pt x="0" y="0"/>
                    </a:lnTo>
                    <a:lnTo>
                      <a:pt x="0" y="152400"/>
                    </a:lnTo>
                    <a:lnTo>
                      <a:pt x="560832" y="152400"/>
                    </a:lnTo>
                    <a:lnTo>
                      <a:pt x="560832"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45" name="object 53"/>
              <p:cNvSpPr/>
              <p:nvPr/>
            </p:nvSpPr>
            <p:spPr>
              <a:xfrm>
                <a:off x="3713988" y="2985515"/>
                <a:ext cx="885825" cy="154305"/>
              </a:xfrm>
              <a:custGeom>
                <a:avLst/>
                <a:gdLst/>
                <a:ahLst/>
                <a:cxnLst/>
                <a:rect l="l" t="t" r="r" b="b"/>
                <a:pathLst>
                  <a:path w="885825" h="154305">
                    <a:moveTo>
                      <a:pt x="885444" y="0"/>
                    </a:moveTo>
                    <a:lnTo>
                      <a:pt x="0" y="0"/>
                    </a:lnTo>
                    <a:lnTo>
                      <a:pt x="0" y="153924"/>
                    </a:lnTo>
                    <a:lnTo>
                      <a:pt x="885444" y="153924"/>
                    </a:lnTo>
                    <a:lnTo>
                      <a:pt x="885444"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46" name="object 54"/>
              <p:cNvSpPr/>
              <p:nvPr/>
            </p:nvSpPr>
            <p:spPr>
              <a:xfrm>
                <a:off x="3713988" y="2755391"/>
                <a:ext cx="1004569" cy="154305"/>
              </a:xfrm>
              <a:custGeom>
                <a:avLst/>
                <a:gdLst/>
                <a:ahLst/>
                <a:cxnLst/>
                <a:rect l="l" t="t" r="r" b="b"/>
                <a:pathLst>
                  <a:path w="1004570" h="154305">
                    <a:moveTo>
                      <a:pt x="1004315" y="0"/>
                    </a:moveTo>
                    <a:lnTo>
                      <a:pt x="0" y="0"/>
                    </a:lnTo>
                    <a:lnTo>
                      <a:pt x="0" y="153924"/>
                    </a:lnTo>
                    <a:lnTo>
                      <a:pt x="1004315" y="153924"/>
                    </a:lnTo>
                    <a:lnTo>
                      <a:pt x="1004315"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47" name="object 55"/>
              <p:cNvSpPr/>
              <p:nvPr/>
            </p:nvSpPr>
            <p:spPr>
              <a:xfrm>
                <a:off x="3713988" y="2525267"/>
                <a:ext cx="1092835" cy="154305"/>
              </a:xfrm>
              <a:custGeom>
                <a:avLst/>
                <a:gdLst/>
                <a:ahLst/>
                <a:cxnLst/>
                <a:rect l="l" t="t" r="r" b="b"/>
                <a:pathLst>
                  <a:path w="1092835" h="154305">
                    <a:moveTo>
                      <a:pt x="1092708" y="0"/>
                    </a:moveTo>
                    <a:lnTo>
                      <a:pt x="0" y="0"/>
                    </a:lnTo>
                    <a:lnTo>
                      <a:pt x="0" y="153924"/>
                    </a:lnTo>
                    <a:lnTo>
                      <a:pt x="1092708" y="153924"/>
                    </a:lnTo>
                    <a:lnTo>
                      <a:pt x="1092708"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48" name="object 56"/>
              <p:cNvSpPr/>
              <p:nvPr/>
            </p:nvSpPr>
            <p:spPr>
              <a:xfrm>
                <a:off x="3713988" y="2295143"/>
                <a:ext cx="1240790" cy="154305"/>
              </a:xfrm>
              <a:custGeom>
                <a:avLst/>
                <a:gdLst/>
                <a:ahLst/>
                <a:cxnLst/>
                <a:rect l="l" t="t" r="r" b="b"/>
                <a:pathLst>
                  <a:path w="1240789" h="154305">
                    <a:moveTo>
                      <a:pt x="1240536" y="0"/>
                    </a:moveTo>
                    <a:lnTo>
                      <a:pt x="0" y="0"/>
                    </a:lnTo>
                    <a:lnTo>
                      <a:pt x="0" y="153924"/>
                    </a:lnTo>
                    <a:lnTo>
                      <a:pt x="1240536" y="153924"/>
                    </a:lnTo>
                    <a:lnTo>
                      <a:pt x="1240536"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49" name="object 57"/>
              <p:cNvSpPr/>
              <p:nvPr/>
            </p:nvSpPr>
            <p:spPr>
              <a:xfrm>
                <a:off x="3713988" y="2065019"/>
                <a:ext cx="1388745" cy="154305"/>
              </a:xfrm>
              <a:custGeom>
                <a:avLst/>
                <a:gdLst/>
                <a:ahLst/>
                <a:cxnLst/>
                <a:rect l="l" t="t" r="r" b="b"/>
                <a:pathLst>
                  <a:path w="1388745" h="154305">
                    <a:moveTo>
                      <a:pt x="1388364" y="0"/>
                    </a:moveTo>
                    <a:lnTo>
                      <a:pt x="0" y="0"/>
                    </a:lnTo>
                    <a:lnTo>
                      <a:pt x="0" y="153924"/>
                    </a:lnTo>
                    <a:lnTo>
                      <a:pt x="1388364" y="153924"/>
                    </a:lnTo>
                    <a:lnTo>
                      <a:pt x="1388364"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50" name="object 58"/>
              <p:cNvSpPr/>
              <p:nvPr/>
            </p:nvSpPr>
            <p:spPr>
              <a:xfrm>
                <a:off x="3713988" y="1834895"/>
                <a:ext cx="1417320" cy="154305"/>
              </a:xfrm>
              <a:custGeom>
                <a:avLst/>
                <a:gdLst/>
                <a:ahLst/>
                <a:cxnLst/>
                <a:rect l="l" t="t" r="r" b="b"/>
                <a:pathLst>
                  <a:path w="1417320" h="154305">
                    <a:moveTo>
                      <a:pt x="1417320" y="0"/>
                    </a:moveTo>
                    <a:lnTo>
                      <a:pt x="0" y="0"/>
                    </a:lnTo>
                    <a:lnTo>
                      <a:pt x="0" y="153924"/>
                    </a:lnTo>
                    <a:lnTo>
                      <a:pt x="1417320" y="153924"/>
                    </a:lnTo>
                    <a:lnTo>
                      <a:pt x="1417320"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51" name="object 59"/>
              <p:cNvSpPr/>
              <p:nvPr/>
            </p:nvSpPr>
            <p:spPr>
              <a:xfrm>
                <a:off x="3713988" y="1604771"/>
                <a:ext cx="2214880" cy="154305"/>
              </a:xfrm>
              <a:custGeom>
                <a:avLst/>
                <a:gdLst/>
                <a:ahLst/>
                <a:cxnLst/>
                <a:rect l="l" t="t" r="r" b="b"/>
                <a:pathLst>
                  <a:path w="2214879" h="154305">
                    <a:moveTo>
                      <a:pt x="2214372" y="0"/>
                    </a:moveTo>
                    <a:lnTo>
                      <a:pt x="0" y="0"/>
                    </a:lnTo>
                    <a:lnTo>
                      <a:pt x="0" y="153923"/>
                    </a:lnTo>
                    <a:lnTo>
                      <a:pt x="2214372" y="153923"/>
                    </a:lnTo>
                    <a:lnTo>
                      <a:pt x="2214372"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52" name="object 60"/>
              <p:cNvSpPr/>
              <p:nvPr/>
            </p:nvSpPr>
            <p:spPr>
              <a:xfrm>
                <a:off x="3713988" y="1374647"/>
                <a:ext cx="2333625" cy="152400"/>
              </a:xfrm>
              <a:custGeom>
                <a:avLst/>
                <a:gdLst/>
                <a:ahLst/>
                <a:cxnLst/>
                <a:rect l="l" t="t" r="r" b="b"/>
                <a:pathLst>
                  <a:path w="2333625" h="152400">
                    <a:moveTo>
                      <a:pt x="2333244" y="0"/>
                    </a:moveTo>
                    <a:lnTo>
                      <a:pt x="0" y="0"/>
                    </a:lnTo>
                    <a:lnTo>
                      <a:pt x="0" y="152400"/>
                    </a:lnTo>
                    <a:lnTo>
                      <a:pt x="2333244" y="152400"/>
                    </a:lnTo>
                    <a:lnTo>
                      <a:pt x="2333244" y="0"/>
                    </a:lnTo>
                    <a:close/>
                  </a:path>
                </a:pathLst>
              </a:custGeom>
              <a:solidFill>
                <a:srgbClr val="FFC000"/>
              </a:solidFill>
            </p:spPr>
            <p:txBody>
              <a:bodyPr wrap="square" lIns="0" tIns="0" rIns="0" bIns="0" rtlCol="0"/>
              <a:lstStyle/>
              <a:p>
                <a:endParaRPr>
                  <a:solidFill>
                    <a:prstClr val="black"/>
                  </a:solidFill>
                  <a:latin typeface="Calibri"/>
                </a:endParaRPr>
              </a:p>
            </p:txBody>
          </p:sp>
          <p:sp>
            <p:nvSpPr>
              <p:cNvPr id="53" name="object 62"/>
              <p:cNvSpPr txBox="1"/>
              <p:nvPr/>
            </p:nvSpPr>
            <p:spPr>
              <a:xfrm>
                <a:off x="4292472" y="3435222"/>
                <a:ext cx="128905" cy="162560"/>
              </a:xfrm>
              <a:prstGeom prst="rect">
                <a:avLst/>
              </a:prstGeom>
            </p:spPr>
            <p:txBody>
              <a:bodyPr vert="horz" wrap="square" lIns="0" tIns="12700" rIns="0" bIns="0" rtlCol="0">
                <a:spAutoFit/>
              </a:bodyPr>
              <a:lstStyle/>
              <a:p>
                <a:pPr>
                  <a:spcBef>
                    <a:spcPts val="100"/>
                  </a:spcBef>
                </a:pPr>
                <a:r>
                  <a:rPr sz="900" b="1" spc="-5" dirty="0">
                    <a:solidFill>
                      <a:prstClr val="black"/>
                    </a:solidFill>
                    <a:latin typeface="Calibri"/>
                    <a:cs typeface="Calibri"/>
                  </a:rPr>
                  <a:t>17</a:t>
                </a:r>
                <a:endParaRPr sz="900">
                  <a:solidFill>
                    <a:prstClr val="black"/>
                  </a:solidFill>
                  <a:latin typeface="Calibri"/>
                  <a:cs typeface="Calibri"/>
                </a:endParaRPr>
              </a:p>
            </p:txBody>
          </p:sp>
          <p:sp>
            <p:nvSpPr>
              <p:cNvPr id="54" name="object 63"/>
              <p:cNvSpPr txBox="1"/>
              <p:nvPr/>
            </p:nvSpPr>
            <p:spPr>
              <a:xfrm>
                <a:off x="4351654" y="3205098"/>
                <a:ext cx="128905" cy="162560"/>
              </a:xfrm>
              <a:prstGeom prst="rect">
                <a:avLst/>
              </a:prstGeom>
            </p:spPr>
            <p:txBody>
              <a:bodyPr vert="horz" wrap="square" lIns="0" tIns="12700" rIns="0" bIns="0" rtlCol="0">
                <a:spAutoFit/>
              </a:bodyPr>
              <a:lstStyle/>
              <a:p>
                <a:pPr>
                  <a:spcBef>
                    <a:spcPts val="100"/>
                  </a:spcBef>
                </a:pPr>
                <a:r>
                  <a:rPr sz="900" b="1" spc="-5" dirty="0">
                    <a:solidFill>
                      <a:prstClr val="black"/>
                    </a:solidFill>
                    <a:latin typeface="Calibri"/>
                    <a:cs typeface="Calibri"/>
                  </a:rPr>
                  <a:t>19</a:t>
                </a:r>
                <a:endParaRPr sz="900">
                  <a:solidFill>
                    <a:prstClr val="black"/>
                  </a:solidFill>
                  <a:latin typeface="Calibri"/>
                  <a:cs typeface="Calibri"/>
                </a:endParaRPr>
              </a:p>
            </p:txBody>
          </p:sp>
          <p:sp>
            <p:nvSpPr>
              <p:cNvPr id="55" name="object 64"/>
              <p:cNvSpPr txBox="1"/>
              <p:nvPr/>
            </p:nvSpPr>
            <p:spPr>
              <a:xfrm>
                <a:off x="4676521" y="2974593"/>
                <a:ext cx="128905" cy="162560"/>
              </a:xfrm>
              <a:prstGeom prst="rect">
                <a:avLst/>
              </a:prstGeom>
            </p:spPr>
            <p:txBody>
              <a:bodyPr vert="horz" wrap="square" lIns="0" tIns="12700" rIns="0" bIns="0" rtlCol="0">
                <a:spAutoFit/>
              </a:bodyPr>
              <a:lstStyle/>
              <a:p>
                <a:pPr>
                  <a:spcBef>
                    <a:spcPts val="100"/>
                  </a:spcBef>
                </a:pPr>
                <a:r>
                  <a:rPr sz="900" b="1" spc="-5" dirty="0">
                    <a:solidFill>
                      <a:prstClr val="black"/>
                    </a:solidFill>
                    <a:latin typeface="Calibri"/>
                    <a:cs typeface="Calibri"/>
                  </a:rPr>
                  <a:t>30</a:t>
                </a:r>
                <a:endParaRPr sz="900">
                  <a:solidFill>
                    <a:prstClr val="black"/>
                  </a:solidFill>
                  <a:latin typeface="Calibri"/>
                  <a:cs typeface="Calibri"/>
                </a:endParaRPr>
              </a:p>
            </p:txBody>
          </p:sp>
          <p:sp>
            <p:nvSpPr>
              <p:cNvPr id="56" name="object 65"/>
              <p:cNvSpPr txBox="1"/>
              <p:nvPr/>
            </p:nvSpPr>
            <p:spPr>
              <a:xfrm>
                <a:off x="4794503" y="2744469"/>
                <a:ext cx="128905" cy="162560"/>
              </a:xfrm>
              <a:prstGeom prst="rect">
                <a:avLst/>
              </a:prstGeom>
            </p:spPr>
            <p:txBody>
              <a:bodyPr vert="horz" wrap="square" lIns="0" tIns="12700" rIns="0" bIns="0" rtlCol="0">
                <a:spAutoFit/>
              </a:bodyPr>
              <a:lstStyle/>
              <a:p>
                <a:pPr>
                  <a:spcBef>
                    <a:spcPts val="100"/>
                  </a:spcBef>
                </a:pPr>
                <a:r>
                  <a:rPr sz="900" b="1" spc="-5" dirty="0">
                    <a:solidFill>
                      <a:prstClr val="black"/>
                    </a:solidFill>
                    <a:latin typeface="Calibri"/>
                    <a:cs typeface="Calibri"/>
                  </a:rPr>
                  <a:t>34</a:t>
                </a:r>
                <a:endParaRPr sz="900">
                  <a:solidFill>
                    <a:prstClr val="black"/>
                  </a:solidFill>
                  <a:latin typeface="Calibri"/>
                  <a:cs typeface="Calibri"/>
                </a:endParaRPr>
              </a:p>
            </p:txBody>
          </p:sp>
          <p:sp>
            <p:nvSpPr>
              <p:cNvPr id="57" name="object 66"/>
              <p:cNvSpPr txBox="1"/>
              <p:nvPr/>
            </p:nvSpPr>
            <p:spPr>
              <a:xfrm>
                <a:off x="4883150" y="2514091"/>
                <a:ext cx="128905" cy="162560"/>
              </a:xfrm>
              <a:prstGeom prst="rect">
                <a:avLst/>
              </a:prstGeom>
            </p:spPr>
            <p:txBody>
              <a:bodyPr vert="horz" wrap="square" lIns="0" tIns="12700" rIns="0" bIns="0" rtlCol="0">
                <a:spAutoFit/>
              </a:bodyPr>
              <a:lstStyle/>
              <a:p>
                <a:pPr>
                  <a:spcBef>
                    <a:spcPts val="100"/>
                  </a:spcBef>
                </a:pPr>
                <a:r>
                  <a:rPr sz="900" b="1" spc="-5" dirty="0">
                    <a:solidFill>
                      <a:prstClr val="black"/>
                    </a:solidFill>
                    <a:latin typeface="Calibri"/>
                    <a:cs typeface="Calibri"/>
                  </a:rPr>
                  <a:t>37</a:t>
                </a:r>
                <a:endParaRPr sz="900">
                  <a:solidFill>
                    <a:prstClr val="black"/>
                  </a:solidFill>
                  <a:latin typeface="Calibri"/>
                  <a:cs typeface="Calibri"/>
                </a:endParaRPr>
              </a:p>
            </p:txBody>
          </p:sp>
          <p:sp>
            <p:nvSpPr>
              <p:cNvPr id="58" name="object 67"/>
              <p:cNvSpPr txBox="1"/>
              <p:nvPr/>
            </p:nvSpPr>
            <p:spPr>
              <a:xfrm>
                <a:off x="5030978" y="2283967"/>
                <a:ext cx="128905" cy="162560"/>
              </a:xfrm>
              <a:prstGeom prst="rect">
                <a:avLst/>
              </a:prstGeom>
            </p:spPr>
            <p:txBody>
              <a:bodyPr vert="horz" wrap="square" lIns="0" tIns="12700" rIns="0" bIns="0" rtlCol="0">
                <a:spAutoFit/>
              </a:bodyPr>
              <a:lstStyle/>
              <a:p>
                <a:pPr>
                  <a:spcBef>
                    <a:spcPts val="100"/>
                  </a:spcBef>
                </a:pPr>
                <a:r>
                  <a:rPr sz="900" b="1" spc="-5" dirty="0">
                    <a:solidFill>
                      <a:prstClr val="black"/>
                    </a:solidFill>
                    <a:latin typeface="Calibri"/>
                    <a:cs typeface="Calibri"/>
                  </a:rPr>
                  <a:t>42</a:t>
                </a:r>
                <a:endParaRPr sz="900">
                  <a:solidFill>
                    <a:prstClr val="black"/>
                  </a:solidFill>
                  <a:latin typeface="Calibri"/>
                  <a:cs typeface="Calibri"/>
                </a:endParaRPr>
              </a:p>
            </p:txBody>
          </p:sp>
          <p:sp>
            <p:nvSpPr>
              <p:cNvPr id="59" name="object 68"/>
              <p:cNvSpPr txBox="1"/>
              <p:nvPr/>
            </p:nvSpPr>
            <p:spPr>
              <a:xfrm>
                <a:off x="5178552" y="2053590"/>
                <a:ext cx="128905" cy="162560"/>
              </a:xfrm>
              <a:prstGeom prst="rect">
                <a:avLst/>
              </a:prstGeom>
            </p:spPr>
            <p:txBody>
              <a:bodyPr vert="horz" wrap="square" lIns="0" tIns="12700" rIns="0" bIns="0" rtlCol="0">
                <a:spAutoFit/>
              </a:bodyPr>
              <a:lstStyle/>
              <a:p>
                <a:pPr>
                  <a:spcBef>
                    <a:spcPts val="100"/>
                  </a:spcBef>
                </a:pPr>
                <a:r>
                  <a:rPr sz="900" b="1" spc="-5" dirty="0">
                    <a:solidFill>
                      <a:prstClr val="black"/>
                    </a:solidFill>
                    <a:latin typeface="Calibri"/>
                    <a:cs typeface="Calibri"/>
                  </a:rPr>
                  <a:t>47</a:t>
                </a:r>
                <a:endParaRPr sz="900">
                  <a:solidFill>
                    <a:prstClr val="black"/>
                  </a:solidFill>
                  <a:latin typeface="Calibri"/>
                  <a:cs typeface="Calibri"/>
                </a:endParaRPr>
              </a:p>
            </p:txBody>
          </p:sp>
          <p:sp>
            <p:nvSpPr>
              <p:cNvPr id="60" name="object 69"/>
              <p:cNvSpPr txBox="1"/>
              <p:nvPr/>
            </p:nvSpPr>
            <p:spPr>
              <a:xfrm>
                <a:off x="5208142" y="1823084"/>
                <a:ext cx="128905" cy="162560"/>
              </a:xfrm>
              <a:prstGeom prst="rect">
                <a:avLst/>
              </a:prstGeom>
            </p:spPr>
            <p:txBody>
              <a:bodyPr vert="horz" wrap="square" lIns="0" tIns="12700" rIns="0" bIns="0" rtlCol="0">
                <a:spAutoFit/>
              </a:bodyPr>
              <a:lstStyle/>
              <a:p>
                <a:pPr>
                  <a:spcBef>
                    <a:spcPts val="100"/>
                  </a:spcBef>
                </a:pPr>
                <a:r>
                  <a:rPr sz="900" b="1" spc="-5" dirty="0">
                    <a:solidFill>
                      <a:prstClr val="black"/>
                    </a:solidFill>
                    <a:latin typeface="Calibri"/>
                    <a:cs typeface="Calibri"/>
                  </a:rPr>
                  <a:t>48</a:t>
                </a:r>
                <a:endParaRPr sz="900">
                  <a:solidFill>
                    <a:prstClr val="black"/>
                  </a:solidFill>
                  <a:latin typeface="Calibri"/>
                  <a:cs typeface="Calibri"/>
                </a:endParaRPr>
              </a:p>
            </p:txBody>
          </p:sp>
          <p:sp>
            <p:nvSpPr>
              <p:cNvPr id="61" name="object 70"/>
              <p:cNvSpPr txBox="1"/>
              <p:nvPr/>
            </p:nvSpPr>
            <p:spPr>
              <a:xfrm>
                <a:off x="6005829" y="1592960"/>
                <a:ext cx="128905" cy="162560"/>
              </a:xfrm>
              <a:prstGeom prst="rect">
                <a:avLst/>
              </a:prstGeom>
            </p:spPr>
            <p:txBody>
              <a:bodyPr vert="horz" wrap="square" lIns="0" tIns="12700" rIns="0" bIns="0" rtlCol="0">
                <a:spAutoFit/>
              </a:bodyPr>
              <a:lstStyle/>
              <a:p>
                <a:pPr>
                  <a:spcBef>
                    <a:spcPts val="100"/>
                  </a:spcBef>
                </a:pPr>
                <a:r>
                  <a:rPr sz="900" b="1" spc="-5" dirty="0">
                    <a:solidFill>
                      <a:prstClr val="black"/>
                    </a:solidFill>
                    <a:latin typeface="Calibri"/>
                    <a:cs typeface="Calibri"/>
                  </a:rPr>
                  <a:t>75</a:t>
                </a:r>
                <a:endParaRPr sz="900">
                  <a:solidFill>
                    <a:prstClr val="black"/>
                  </a:solidFill>
                  <a:latin typeface="Calibri"/>
                  <a:cs typeface="Calibri"/>
                </a:endParaRPr>
              </a:p>
            </p:txBody>
          </p:sp>
          <p:sp>
            <p:nvSpPr>
              <p:cNvPr id="62" name="object 71"/>
              <p:cNvSpPr txBox="1"/>
              <p:nvPr/>
            </p:nvSpPr>
            <p:spPr>
              <a:xfrm>
                <a:off x="6123685" y="1362582"/>
                <a:ext cx="128905" cy="162560"/>
              </a:xfrm>
              <a:prstGeom prst="rect">
                <a:avLst/>
              </a:prstGeom>
            </p:spPr>
            <p:txBody>
              <a:bodyPr vert="horz" wrap="square" lIns="0" tIns="12700" rIns="0" bIns="0" rtlCol="0">
                <a:spAutoFit/>
              </a:bodyPr>
              <a:lstStyle/>
              <a:p>
                <a:pPr>
                  <a:spcBef>
                    <a:spcPts val="100"/>
                  </a:spcBef>
                </a:pPr>
                <a:r>
                  <a:rPr sz="900" b="1" spc="-5" dirty="0">
                    <a:solidFill>
                      <a:prstClr val="black"/>
                    </a:solidFill>
                    <a:latin typeface="Calibri"/>
                    <a:cs typeface="Calibri"/>
                  </a:rPr>
                  <a:t>79</a:t>
                </a:r>
                <a:endParaRPr sz="900">
                  <a:solidFill>
                    <a:prstClr val="black"/>
                  </a:solidFill>
                  <a:latin typeface="Calibri"/>
                  <a:cs typeface="Calibri"/>
                </a:endParaRPr>
              </a:p>
            </p:txBody>
          </p:sp>
          <p:sp>
            <p:nvSpPr>
              <p:cNvPr id="63" name="object 72"/>
              <p:cNvSpPr txBox="1"/>
              <p:nvPr/>
            </p:nvSpPr>
            <p:spPr>
              <a:xfrm>
                <a:off x="3685285" y="3692778"/>
                <a:ext cx="2758440" cy="162560"/>
              </a:xfrm>
              <a:prstGeom prst="rect">
                <a:avLst/>
              </a:prstGeom>
            </p:spPr>
            <p:txBody>
              <a:bodyPr vert="horz" wrap="square" lIns="0" tIns="12700" rIns="0" bIns="0" rtlCol="0">
                <a:spAutoFit/>
              </a:bodyPr>
              <a:lstStyle/>
              <a:p>
                <a:pPr>
                  <a:spcBef>
                    <a:spcPts val="100"/>
                  </a:spcBef>
                  <a:tabLst>
                    <a:tab pos="266065" algn="l"/>
                    <a:tab pos="561340" algn="l"/>
                    <a:tab pos="856615" algn="l"/>
                    <a:tab pos="1151890" algn="l"/>
                    <a:tab pos="1447165" algn="l"/>
                    <a:tab pos="1743075" algn="l"/>
                    <a:tab pos="2038350" algn="l"/>
                    <a:tab pos="2333625" algn="l"/>
                    <a:tab pos="2628900" algn="l"/>
                  </a:tabLst>
                </a:pPr>
                <a:r>
                  <a:rPr sz="900" dirty="0">
                    <a:solidFill>
                      <a:prstClr val="black"/>
                    </a:solidFill>
                    <a:latin typeface="Calibri"/>
                    <a:cs typeface="Calibri"/>
                  </a:rPr>
                  <a:t>0	</a:t>
                </a:r>
                <a:r>
                  <a:rPr sz="900" spc="-5" dirty="0">
                    <a:solidFill>
                      <a:prstClr val="black"/>
                    </a:solidFill>
                    <a:latin typeface="Calibri"/>
                    <a:cs typeface="Calibri"/>
                  </a:rPr>
                  <a:t>1</a:t>
                </a:r>
                <a:r>
                  <a:rPr sz="900" dirty="0">
                    <a:solidFill>
                      <a:prstClr val="black"/>
                    </a:solidFill>
                    <a:latin typeface="Calibri"/>
                    <a:cs typeface="Calibri"/>
                  </a:rPr>
                  <a:t>0	</a:t>
                </a:r>
                <a:r>
                  <a:rPr sz="900" spc="-5" dirty="0">
                    <a:solidFill>
                      <a:prstClr val="black"/>
                    </a:solidFill>
                    <a:latin typeface="Calibri"/>
                    <a:cs typeface="Calibri"/>
                  </a:rPr>
                  <a:t>2</a:t>
                </a:r>
                <a:r>
                  <a:rPr sz="900" dirty="0">
                    <a:solidFill>
                      <a:prstClr val="black"/>
                    </a:solidFill>
                    <a:latin typeface="Calibri"/>
                    <a:cs typeface="Calibri"/>
                  </a:rPr>
                  <a:t>0	</a:t>
                </a:r>
                <a:r>
                  <a:rPr sz="900" spc="-5" dirty="0">
                    <a:solidFill>
                      <a:prstClr val="black"/>
                    </a:solidFill>
                    <a:latin typeface="Calibri"/>
                    <a:cs typeface="Calibri"/>
                  </a:rPr>
                  <a:t>3</a:t>
                </a:r>
                <a:r>
                  <a:rPr sz="900" dirty="0">
                    <a:solidFill>
                      <a:prstClr val="black"/>
                    </a:solidFill>
                    <a:latin typeface="Calibri"/>
                    <a:cs typeface="Calibri"/>
                  </a:rPr>
                  <a:t>0	</a:t>
                </a:r>
                <a:r>
                  <a:rPr sz="900" spc="-5" dirty="0">
                    <a:solidFill>
                      <a:prstClr val="black"/>
                    </a:solidFill>
                    <a:latin typeface="Calibri"/>
                    <a:cs typeface="Calibri"/>
                  </a:rPr>
                  <a:t>4</a:t>
                </a:r>
                <a:r>
                  <a:rPr sz="900" dirty="0">
                    <a:solidFill>
                      <a:prstClr val="black"/>
                    </a:solidFill>
                    <a:latin typeface="Calibri"/>
                    <a:cs typeface="Calibri"/>
                  </a:rPr>
                  <a:t>0	</a:t>
                </a:r>
                <a:r>
                  <a:rPr sz="900" spc="-5" dirty="0">
                    <a:solidFill>
                      <a:prstClr val="black"/>
                    </a:solidFill>
                    <a:latin typeface="Calibri"/>
                    <a:cs typeface="Calibri"/>
                  </a:rPr>
                  <a:t>5</a:t>
                </a:r>
                <a:r>
                  <a:rPr sz="900" dirty="0">
                    <a:solidFill>
                      <a:prstClr val="black"/>
                    </a:solidFill>
                    <a:latin typeface="Calibri"/>
                    <a:cs typeface="Calibri"/>
                  </a:rPr>
                  <a:t>0	</a:t>
                </a:r>
                <a:r>
                  <a:rPr sz="900" spc="-5" dirty="0">
                    <a:solidFill>
                      <a:prstClr val="black"/>
                    </a:solidFill>
                    <a:latin typeface="Calibri"/>
                    <a:cs typeface="Calibri"/>
                  </a:rPr>
                  <a:t>6</a:t>
                </a:r>
                <a:r>
                  <a:rPr sz="900" dirty="0">
                    <a:solidFill>
                      <a:prstClr val="black"/>
                    </a:solidFill>
                    <a:latin typeface="Calibri"/>
                    <a:cs typeface="Calibri"/>
                  </a:rPr>
                  <a:t>0	</a:t>
                </a:r>
                <a:r>
                  <a:rPr sz="900" spc="-5" dirty="0">
                    <a:solidFill>
                      <a:prstClr val="black"/>
                    </a:solidFill>
                    <a:latin typeface="Calibri"/>
                    <a:cs typeface="Calibri"/>
                  </a:rPr>
                  <a:t>7</a:t>
                </a:r>
                <a:r>
                  <a:rPr sz="900" dirty="0">
                    <a:solidFill>
                      <a:prstClr val="black"/>
                    </a:solidFill>
                    <a:latin typeface="Calibri"/>
                    <a:cs typeface="Calibri"/>
                  </a:rPr>
                  <a:t>0	</a:t>
                </a:r>
                <a:r>
                  <a:rPr sz="900" spc="-5" dirty="0">
                    <a:solidFill>
                      <a:prstClr val="black"/>
                    </a:solidFill>
                    <a:latin typeface="Calibri"/>
                    <a:cs typeface="Calibri"/>
                  </a:rPr>
                  <a:t>8</a:t>
                </a:r>
                <a:r>
                  <a:rPr sz="900" dirty="0">
                    <a:solidFill>
                      <a:prstClr val="black"/>
                    </a:solidFill>
                    <a:latin typeface="Calibri"/>
                    <a:cs typeface="Calibri"/>
                  </a:rPr>
                  <a:t>0	</a:t>
                </a:r>
                <a:r>
                  <a:rPr sz="900" spc="-5" dirty="0">
                    <a:solidFill>
                      <a:prstClr val="black"/>
                    </a:solidFill>
                    <a:latin typeface="Calibri"/>
                    <a:cs typeface="Calibri"/>
                  </a:rPr>
                  <a:t>90</a:t>
                </a:r>
                <a:endParaRPr sz="900" dirty="0">
                  <a:solidFill>
                    <a:prstClr val="black"/>
                  </a:solidFill>
                  <a:latin typeface="Calibri"/>
                  <a:cs typeface="Calibri"/>
                </a:endParaRPr>
              </a:p>
            </p:txBody>
          </p:sp>
          <p:sp>
            <p:nvSpPr>
              <p:cNvPr id="64" name="object 73"/>
              <p:cNvSpPr txBox="1"/>
              <p:nvPr/>
            </p:nvSpPr>
            <p:spPr>
              <a:xfrm>
                <a:off x="1070152" y="3429127"/>
                <a:ext cx="2550795" cy="162560"/>
              </a:xfrm>
              <a:prstGeom prst="rect">
                <a:avLst/>
              </a:prstGeom>
            </p:spPr>
            <p:txBody>
              <a:bodyPr vert="horz" wrap="square" lIns="0" tIns="12700" rIns="0" bIns="0" rtlCol="0">
                <a:spAutoFit/>
              </a:bodyPr>
              <a:lstStyle/>
              <a:p>
                <a:pPr>
                  <a:spcBef>
                    <a:spcPts val="100"/>
                  </a:spcBef>
                </a:pPr>
                <a:r>
                  <a:rPr sz="900" spc="-5" dirty="0">
                    <a:solidFill>
                      <a:prstClr val="black"/>
                    </a:solidFill>
                    <a:latin typeface="Calibri"/>
                    <a:cs typeface="Calibri"/>
                  </a:rPr>
                  <a:t>ΤΕΧΝΟΛΟΓΙΚΕΣ </a:t>
                </a:r>
                <a:r>
                  <a:rPr sz="900" dirty="0">
                    <a:solidFill>
                      <a:prstClr val="black"/>
                    </a:solidFill>
                    <a:latin typeface="Calibri"/>
                    <a:cs typeface="Calibri"/>
                  </a:rPr>
                  <a:t>- </a:t>
                </a:r>
                <a:r>
                  <a:rPr sz="900" spc="-5" dirty="0">
                    <a:solidFill>
                      <a:prstClr val="black"/>
                    </a:solidFill>
                    <a:latin typeface="Calibri"/>
                    <a:cs typeface="Calibri"/>
                  </a:rPr>
                  <a:t>ΓΕΩTΕΧΝΙΚΕΣ ΕΠΙΣΤΗΜΕΣ </a:t>
                </a:r>
                <a:r>
                  <a:rPr sz="900" dirty="0">
                    <a:solidFill>
                      <a:prstClr val="black"/>
                    </a:solidFill>
                    <a:latin typeface="Calibri"/>
                    <a:cs typeface="Calibri"/>
                  </a:rPr>
                  <a:t>-</a:t>
                </a:r>
                <a:r>
                  <a:rPr sz="900" spc="15" dirty="0">
                    <a:solidFill>
                      <a:prstClr val="black"/>
                    </a:solidFill>
                    <a:latin typeface="Calibri"/>
                    <a:cs typeface="Calibri"/>
                  </a:rPr>
                  <a:t> </a:t>
                </a:r>
                <a:r>
                  <a:rPr sz="900" spc="-5" dirty="0">
                    <a:solidFill>
                      <a:prstClr val="black"/>
                    </a:solidFill>
                    <a:latin typeface="Calibri"/>
                    <a:cs typeface="Calibri"/>
                  </a:rPr>
                  <a:t>ΤΡΟΦΙΜΑ</a:t>
                </a:r>
                <a:endParaRPr sz="900">
                  <a:solidFill>
                    <a:prstClr val="black"/>
                  </a:solidFill>
                  <a:latin typeface="Calibri"/>
                  <a:cs typeface="Calibri"/>
                </a:endParaRPr>
              </a:p>
            </p:txBody>
          </p:sp>
          <p:sp>
            <p:nvSpPr>
              <p:cNvPr id="65" name="object 74"/>
              <p:cNvSpPr txBox="1"/>
              <p:nvPr/>
            </p:nvSpPr>
            <p:spPr>
              <a:xfrm>
                <a:off x="1370964" y="3198621"/>
                <a:ext cx="2249170" cy="162560"/>
              </a:xfrm>
              <a:prstGeom prst="rect">
                <a:avLst/>
              </a:prstGeom>
            </p:spPr>
            <p:txBody>
              <a:bodyPr vert="horz" wrap="square" lIns="0" tIns="12700" rIns="0" bIns="0" rtlCol="0">
                <a:spAutoFit/>
              </a:bodyPr>
              <a:lstStyle/>
              <a:p>
                <a:pPr>
                  <a:spcBef>
                    <a:spcPts val="100"/>
                  </a:spcBef>
                </a:pPr>
                <a:r>
                  <a:rPr sz="900" spc="-5" dirty="0">
                    <a:solidFill>
                      <a:prstClr val="black"/>
                    </a:solidFill>
                    <a:latin typeface="Calibri"/>
                    <a:cs typeface="Calibri"/>
                  </a:rPr>
                  <a:t>ΝΟΜΙΚΕΣ </a:t>
                </a:r>
                <a:r>
                  <a:rPr sz="900" dirty="0">
                    <a:solidFill>
                      <a:prstClr val="black"/>
                    </a:solidFill>
                    <a:latin typeface="Calibri"/>
                    <a:cs typeface="Calibri"/>
                  </a:rPr>
                  <a:t>ΠΟΛΙΤΙΚΕΣ Η </a:t>
                </a:r>
                <a:r>
                  <a:rPr sz="900" spc="-5" dirty="0">
                    <a:solidFill>
                      <a:prstClr val="black"/>
                    </a:solidFill>
                    <a:latin typeface="Calibri"/>
                    <a:cs typeface="Calibri"/>
                  </a:rPr>
                  <a:t>ΚΟΙΝΩΝΙΚΕΣ</a:t>
                </a:r>
                <a:r>
                  <a:rPr sz="900" spc="-30" dirty="0">
                    <a:solidFill>
                      <a:prstClr val="black"/>
                    </a:solidFill>
                    <a:latin typeface="Calibri"/>
                    <a:cs typeface="Calibri"/>
                  </a:rPr>
                  <a:t> </a:t>
                </a:r>
                <a:r>
                  <a:rPr sz="900" spc="-5" dirty="0">
                    <a:solidFill>
                      <a:prstClr val="black"/>
                    </a:solidFill>
                    <a:latin typeface="Calibri"/>
                    <a:cs typeface="Calibri"/>
                  </a:rPr>
                  <a:t>ΕΠΙΣΤΗΜΕΣ</a:t>
                </a:r>
                <a:endParaRPr sz="900">
                  <a:solidFill>
                    <a:prstClr val="black"/>
                  </a:solidFill>
                  <a:latin typeface="Calibri"/>
                  <a:cs typeface="Calibri"/>
                </a:endParaRPr>
              </a:p>
            </p:txBody>
          </p:sp>
          <p:sp>
            <p:nvSpPr>
              <p:cNvPr id="66" name="object 75"/>
              <p:cNvSpPr txBox="1"/>
              <p:nvPr/>
            </p:nvSpPr>
            <p:spPr>
              <a:xfrm>
                <a:off x="2144902" y="2968497"/>
                <a:ext cx="1477010" cy="162560"/>
              </a:xfrm>
              <a:prstGeom prst="rect">
                <a:avLst/>
              </a:prstGeom>
            </p:spPr>
            <p:txBody>
              <a:bodyPr vert="horz" wrap="square" lIns="0" tIns="12700" rIns="0" bIns="0" rtlCol="0">
                <a:spAutoFit/>
              </a:bodyPr>
              <a:lstStyle/>
              <a:p>
                <a:pPr>
                  <a:spcBef>
                    <a:spcPts val="100"/>
                  </a:spcBef>
                </a:pPr>
                <a:r>
                  <a:rPr sz="900" spc="-5" dirty="0">
                    <a:solidFill>
                      <a:prstClr val="black"/>
                    </a:solidFill>
                    <a:latin typeface="Calibri"/>
                    <a:cs typeface="Calibri"/>
                  </a:rPr>
                  <a:t>ΕΠΙΣΤΗΜΕΣ ΥΓΕΙΑΣ </a:t>
                </a:r>
                <a:r>
                  <a:rPr sz="900" dirty="0">
                    <a:solidFill>
                      <a:prstClr val="black"/>
                    </a:solidFill>
                    <a:latin typeface="Calibri"/>
                    <a:cs typeface="Calibri"/>
                  </a:rPr>
                  <a:t>-</a:t>
                </a:r>
                <a:r>
                  <a:rPr sz="900" spc="-15" dirty="0">
                    <a:solidFill>
                      <a:prstClr val="black"/>
                    </a:solidFill>
                    <a:latin typeface="Calibri"/>
                    <a:cs typeface="Calibri"/>
                  </a:rPr>
                  <a:t> </a:t>
                </a:r>
                <a:r>
                  <a:rPr sz="900" spc="-5" dirty="0">
                    <a:solidFill>
                      <a:prstClr val="black"/>
                    </a:solidFill>
                    <a:latin typeface="Calibri"/>
                    <a:cs typeface="Calibri"/>
                  </a:rPr>
                  <a:t>ΒΙΟΛΟΓΙΑΣ</a:t>
                </a:r>
                <a:endParaRPr sz="900" dirty="0">
                  <a:solidFill>
                    <a:prstClr val="black"/>
                  </a:solidFill>
                  <a:latin typeface="Calibri"/>
                  <a:cs typeface="Calibri"/>
                </a:endParaRPr>
              </a:p>
            </p:txBody>
          </p:sp>
          <p:sp>
            <p:nvSpPr>
              <p:cNvPr id="67" name="object 76"/>
              <p:cNvSpPr txBox="1"/>
              <p:nvPr/>
            </p:nvSpPr>
            <p:spPr>
              <a:xfrm>
                <a:off x="1990089" y="2738119"/>
                <a:ext cx="1630680" cy="162560"/>
              </a:xfrm>
              <a:prstGeom prst="rect">
                <a:avLst/>
              </a:prstGeom>
            </p:spPr>
            <p:txBody>
              <a:bodyPr vert="horz" wrap="square" lIns="0" tIns="12700" rIns="0" bIns="0" rtlCol="0">
                <a:spAutoFit/>
              </a:bodyPr>
              <a:lstStyle/>
              <a:p>
                <a:pPr>
                  <a:spcBef>
                    <a:spcPts val="100"/>
                  </a:spcBef>
                </a:pPr>
                <a:r>
                  <a:rPr sz="900" spc="-5" dirty="0">
                    <a:solidFill>
                      <a:prstClr val="black"/>
                    </a:solidFill>
                    <a:latin typeface="Calibri"/>
                    <a:cs typeface="Calibri"/>
                  </a:rPr>
                  <a:t>ΕΠΑΓΓΕΛΜΑΤΑ ΥΓΕΙΑΣ </a:t>
                </a:r>
                <a:r>
                  <a:rPr sz="900" dirty="0">
                    <a:solidFill>
                      <a:prstClr val="black"/>
                    </a:solidFill>
                    <a:latin typeface="Calibri"/>
                    <a:cs typeface="Calibri"/>
                  </a:rPr>
                  <a:t>-</a:t>
                </a:r>
                <a:r>
                  <a:rPr sz="900" spc="-10" dirty="0">
                    <a:solidFill>
                      <a:prstClr val="black"/>
                    </a:solidFill>
                    <a:latin typeface="Calibri"/>
                    <a:cs typeface="Calibri"/>
                  </a:rPr>
                  <a:t> </a:t>
                </a:r>
                <a:r>
                  <a:rPr sz="900" spc="-5" dirty="0">
                    <a:solidFill>
                      <a:prstClr val="black"/>
                    </a:solidFill>
                    <a:latin typeface="Calibri"/>
                    <a:cs typeface="Calibri"/>
                  </a:rPr>
                  <a:t>ΠΡΟΝΟΙΑΣ</a:t>
                </a:r>
                <a:endParaRPr sz="900">
                  <a:solidFill>
                    <a:prstClr val="black"/>
                  </a:solidFill>
                  <a:latin typeface="Calibri"/>
                  <a:cs typeface="Calibri"/>
                </a:endParaRPr>
              </a:p>
            </p:txBody>
          </p:sp>
          <p:sp>
            <p:nvSpPr>
              <p:cNvPr id="68" name="object 77"/>
              <p:cNvSpPr txBox="1"/>
              <p:nvPr/>
            </p:nvSpPr>
            <p:spPr>
              <a:xfrm>
                <a:off x="1103375" y="2507741"/>
                <a:ext cx="2517775" cy="162560"/>
              </a:xfrm>
              <a:prstGeom prst="rect">
                <a:avLst/>
              </a:prstGeom>
            </p:spPr>
            <p:txBody>
              <a:bodyPr vert="horz" wrap="square" lIns="0" tIns="12700" rIns="0" bIns="0" rtlCol="0">
                <a:spAutoFit/>
              </a:bodyPr>
              <a:lstStyle/>
              <a:p>
                <a:pPr>
                  <a:spcBef>
                    <a:spcPts val="100"/>
                  </a:spcBef>
                </a:pPr>
                <a:r>
                  <a:rPr sz="900" spc="-5" dirty="0">
                    <a:solidFill>
                      <a:prstClr val="black"/>
                    </a:solidFill>
                    <a:latin typeface="Calibri"/>
                    <a:cs typeface="Calibri"/>
                  </a:rPr>
                  <a:t>ΟΙΚΟΝΟΜΙΚΕΣ ΕΠΙΣΤΗΜΕΣ </a:t>
                </a:r>
                <a:r>
                  <a:rPr sz="900" dirty="0">
                    <a:solidFill>
                      <a:prstClr val="black"/>
                    </a:solidFill>
                    <a:latin typeface="Calibri"/>
                    <a:cs typeface="Calibri"/>
                  </a:rPr>
                  <a:t>- </a:t>
                </a:r>
                <a:r>
                  <a:rPr sz="900" spc="-5" dirty="0">
                    <a:solidFill>
                      <a:prstClr val="black"/>
                    </a:solidFill>
                    <a:latin typeface="Calibri"/>
                    <a:cs typeface="Calibri"/>
                  </a:rPr>
                  <a:t>ΔΙΟΙΚΗΣΗ</a:t>
                </a:r>
                <a:r>
                  <a:rPr sz="900" spc="30" dirty="0">
                    <a:solidFill>
                      <a:prstClr val="black"/>
                    </a:solidFill>
                    <a:latin typeface="Calibri"/>
                    <a:cs typeface="Calibri"/>
                  </a:rPr>
                  <a:t> </a:t>
                </a:r>
                <a:r>
                  <a:rPr sz="900" spc="-5" dirty="0">
                    <a:solidFill>
                      <a:prstClr val="black"/>
                    </a:solidFill>
                    <a:latin typeface="Calibri"/>
                    <a:cs typeface="Calibri"/>
                  </a:rPr>
                  <a:t>ΕΠΙΧΕΙΡΗΣΕΩΝ</a:t>
                </a:r>
                <a:endParaRPr sz="900">
                  <a:solidFill>
                    <a:prstClr val="black"/>
                  </a:solidFill>
                  <a:latin typeface="Calibri"/>
                  <a:cs typeface="Calibri"/>
                </a:endParaRPr>
              </a:p>
            </p:txBody>
          </p:sp>
          <p:sp>
            <p:nvSpPr>
              <p:cNvPr id="69" name="object 78"/>
              <p:cNvSpPr txBox="1"/>
              <p:nvPr/>
            </p:nvSpPr>
            <p:spPr>
              <a:xfrm>
                <a:off x="2486532" y="2277617"/>
                <a:ext cx="1134110" cy="162560"/>
              </a:xfrm>
              <a:prstGeom prst="rect">
                <a:avLst/>
              </a:prstGeom>
            </p:spPr>
            <p:txBody>
              <a:bodyPr vert="horz" wrap="square" lIns="0" tIns="12700" rIns="0" bIns="0" rtlCol="0">
                <a:spAutoFit/>
              </a:bodyPr>
              <a:lstStyle/>
              <a:p>
                <a:pPr>
                  <a:spcBef>
                    <a:spcPts val="100"/>
                  </a:spcBef>
                </a:pPr>
                <a:r>
                  <a:rPr sz="900" spc="-5" dirty="0">
                    <a:solidFill>
                      <a:prstClr val="black"/>
                    </a:solidFill>
                    <a:latin typeface="Calibri"/>
                    <a:cs typeface="Calibri"/>
                  </a:rPr>
                  <a:t>ΔΙΟΙΚΗΣΗ </a:t>
                </a:r>
                <a:r>
                  <a:rPr sz="900" dirty="0">
                    <a:solidFill>
                      <a:prstClr val="black"/>
                    </a:solidFill>
                    <a:latin typeface="Calibri"/>
                    <a:cs typeface="Calibri"/>
                  </a:rPr>
                  <a:t>-</a:t>
                </a:r>
                <a:r>
                  <a:rPr sz="900" spc="-30" dirty="0">
                    <a:solidFill>
                      <a:prstClr val="black"/>
                    </a:solidFill>
                    <a:latin typeface="Calibri"/>
                    <a:cs typeface="Calibri"/>
                  </a:rPr>
                  <a:t> </a:t>
                </a:r>
                <a:r>
                  <a:rPr sz="900" spc="-5" dirty="0">
                    <a:solidFill>
                      <a:prstClr val="black"/>
                    </a:solidFill>
                    <a:latin typeface="Calibri"/>
                    <a:cs typeface="Calibri"/>
                  </a:rPr>
                  <a:t>ΟΙΚΟΝΟΜΙΑ</a:t>
                </a:r>
                <a:endParaRPr sz="900" dirty="0">
                  <a:solidFill>
                    <a:prstClr val="black"/>
                  </a:solidFill>
                  <a:latin typeface="Calibri"/>
                  <a:cs typeface="Calibri"/>
                </a:endParaRPr>
              </a:p>
            </p:txBody>
          </p:sp>
          <p:sp>
            <p:nvSpPr>
              <p:cNvPr id="70" name="object 79"/>
              <p:cNvSpPr txBox="1"/>
              <p:nvPr/>
            </p:nvSpPr>
            <p:spPr>
              <a:xfrm>
                <a:off x="1771523" y="2047113"/>
                <a:ext cx="1849120" cy="162560"/>
              </a:xfrm>
              <a:prstGeom prst="rect">
                <a:avLst/>
              </a:prstGeom>
            </p:spPr>
            <p:txBody>
              <a:bodyPr vert="horz" wrap="square" lIns="0" tIns="12700" rIns="0" bIns="0" rtlCol="0">
                <a:spAutoFit/>
              </a:bodyPr>
              <a:lstStyle/>
              <a:p>
                <a:pPr>
                  <a:spcBef>
                    <a:spcPts val="100"/>
                  </a:spcBef>
                </a:pPr>
                <a:r>
                  <a:rPr sz="900" spc="-5" dirty="0">
                    <a:solidFill>
                      <a:prstClr val="black"/>
                    </a:solidFill>
                    <a:latin typeface="Calibri"/>
                    <a:cs typeface="Calibri"/>
                  </a:rPr>
                  <a:t>ΜΗΧΑΝΙΚΟΙ </a:t>
                </a:r>
                <a:r>
                  <a:rPr sz="900" dirty="0">
                    <a:solidFill>
                      <a:prstClr val="black"/>
                    </a:solidFill>
                    <a:latin typeface="Calibri"/>
                    <a:cs typeface="Calibri"/>
                  </a:rPr>
                  <a:t>- </a:t>
                </a:r>
                <a:r>
                  <a:rPr sz="900" spc="-5" dirty="0">
                    <a:solidFill>
                      <a:prstClr val="black"/>
                    </a:solidFill>
                    <a:latin typeface="Calibri"/>
                    <a:cs typeface="Calibri"/>
                  </a:rPr>
                  <a:t>ΓΕΩTΕΧΝΙΚΕΣ</a:t>
                </a:r>
                <a:r>
                  <a:rPr sz="900" dirty="0">
                    <a:solidFill>
                      <a:prstClr val="black"/>
                    </a:solidFill>
                    <a:latin typeface="Calibri"/>
                    <a:cs typeface="Calibri"/>
                  </a:rPr>
                  <a:t> </a:t>
                </a:r>
                <a:r>
                  <a:rPr sz="900" spc="-5" dirty="0">
                    <a:solidFill>
                      <a:prstClr val="black"/>
                    </a:solidFill>
                    <a:latin typeface="Calibri"/>
                    <a:cs typeface="Calibri"/>
                  </a:rPr>
                  <a:t>ΕΠΙΣΤΗΜΕΣ</a:t>
                </a:r>
                <a:endParaRPr sz="900">
                  <a:solidFill>
                    <a:prstClr val="black"/>
                  </a:solidFill>
                  <a:latin typeface="Calibri"/>
                  <a:cs typeface="Calibri"/>
                </a:endParaRPr>
              </a:p>
            </p:txBody>
          </p:sp>
          <p:sp>
            <p:nvSpPr>
              <p:cNvPr id="71" name="object 80"/>
              <p:cNvSpPr txBox="1"/>
              <p:nvPr/>
            </p:nvSpPr>
            <p:spPr>
              <a:xfrm>
                <a:off x="1844929" y="1816989"/>
                <a:ext cx="1777364" cy="162560"/>
              </a:xfrm>
              <a:prstGeom prst="rect">
                <a:avLst/>
              </a:prstGeom>
            </p:spPr>
            <p:txBody>
              <a:bodyPr vert="horz" wrap="square" lIns="0" tIns="12700" rIns="0" bIns="0" rtlCol="0">
                <a:spAutoFit/>
              </a:bodyPr>
              <a:lstStyle/>
              <a:p>
                <a:pPr>
                  <a:spcBef>
                    <a:spcPts val="100"/>
                  </a:spcBef>
                </a:pPr>
                <a:r>
                  <a:rPr sz="900" dirty="0">
                    <a:solidFill>
                      <a:prstClr val="black"/>
                    </a:solidFill>
                    <a:latin typeface="Calibri"/>
                    <a:cs typeface="Calibri"/>
                  </a:rPr>
                  <a:t>ΘΕΤΙΚΕΣ </a:t>
                </a:r>
                <a:r>
                  <a:rPr sz="900" spc="-5" dirty="0">
                    <a:solidFill>
                      <a:prstClr val="black"/>
                    </a:solidFill>
                    <a:latin typeface="Calibri"/>
                    <a:cs typeface="Calibri"/>
                  </a:rPr>
                  <a:t>ΕΠΙΣΤΗΜΕΣ </a:t>
                </a:r>
                <a:r>
                  <a:rPr sz="900" dirty="0">
                    <a:solidFill>
                      <a:prstClr val="black"/>
                    </a:solidFill>
                    <a:latin typeface="Calibri"/>
                    <a:cs typeface="Calibri"/>
                  </a:rPr>
                  <a:t>-</a:t>
                </a:r>
                <a:r>
                  <a:rPr sz="900" spc="-25" dirty="0">
                    <a:solidFill>
                      <a:prstClr val="black"/>
                    </a:solidFill>
                    <a:latin typeface="Calibri"/>
                    <a:cs typeface="Calibri"/>
                  </a:rPr>
                  <a:t> </a:t>
                </a:r>
                <a:r>
                  <a:rPr sz="900" spc="-5" dirty="0">
                    <a:solidFill>
                      <a:prstClr val="black"/>
                    </a:solidFill>
                    <a:latin typeface="Calibri"/>
                    <a:cs typeface="Calibri"/>
                  </a:rPr>
                  <a:t>ΠΛΗΡΟΦΟΡΙΚΗ</a:t>
                </a:r>
                <a:endParaRPr sz="900">
                  <a:solidFill>
                    <a:prstClr val="black"/>
                  </a:solidFill>
                  <a:latin typeface="Calibri"/>
                  <a:cs typeface="Calibri"/>
                </a:endParaRPr>
              </a:p>
            </p:txBody>
          </p:sp>
          <p:sp>
            <p:nvSpPr>
              <p:cNvPr id="72" name="object 81"/>
              <p:cNvSpPr txBox="1"/>
              <p:nvPr/>
            </p:nvSpPr>
            <p:spPr>
              <a:xfrm>
                <a:off x="1687702" y="1586610"/>
                <a:ext cx="1932939" cy="162560"/>
              </a:xfrm>
              <a:prstGeom prst="rect">
                <a:avLst/>
              </a:prstGeom>
            </p:spPr>
            <p:txBody>
              <a:bodyPr vert="horz" wrap="square" lIns="0" tIns="12700" rIns="0" bIns="0" rtlCol="0">
                <a:spAutoFit/>
              </a:bodyPr>
              <a:lstStyle/>
              <a:p>
                <a:pPr>
                  <a:spcBef>
                    <a:spcPts val="100"/>
                  </a:spcBef>
                </a:pPr>
                <a:r>
                  <a:rPr sz="900" spc="-5" dirty="0">
                    <a:solidFill>
                      <a:prstClr val="black"/>
                    </a:solidFill>
                    <a:latin typeface="Calibri"/>
                    <a:cs typeface="Calibri"/>
                  </a:rPr>
                  <a:t>ΤΕΧΝΟΛΟΓΙΚΕΣ ΕΠΙΣΤΗΜΕΣ </a:t>
                </a:r>
                <a:r>
                  <a:rPr sz="900" dirty="0">
                    <a:solidFill>
                      <a:prstClr val="black"/>
                    </a:solidFill>
                    <a:latin typeface="Calibri"/>
                    <a:cs typeface="Calibri"/>
                  </a:rPr>
                  <a:t>-</a:t>
                </a:r>
                <a:r>
                  <a:rPr sz="900" spc="-5" dirty="0">
                    <a:solidFill>
                      <a:prstClr val="black"/>
                    </a:solidFill>
                    <a:latin typeface="Calibri"/>
                    <a:cs typeface="Calibri"/>
                  </a:rPr>
                  <a:t> ΜΗΧΑΝΙΚΟΙ</a:t>
                </a:r>
                <a:endParaRPr sz="900" dirty="0">
                  <a:solidFill>
                    <a:prstClr val="black"/>
                  </a:solidFill>
                  <a:latin typeface="Calibri"/>
                  <a:cs typeface="Calibri"/>
                </a:endParaRPr>
              </a:p>
            </p:txBody>
          </p:sp>
          <p:sp>
            <p:nvSpPr>
              <p:cNvPr id="73" name="object 83"/>
              <p:cNvSpPr/>
              <p:nvPr/>
            </p:nvSpPr>
            <p:spPr>
              <a:xfrm>
                <a:off x="989330" y="914399"/>
                <a:ext cx="5579745" cy="3018790"/>
              </a:xfrm>
              <a:custGeom>
                <a:avLst/>
                <a:gdLst/>
                <a:ahLst/>
                <a:cxnLst/>
                <a:rect l="l" t="t" r="r" b="b"/>
                <a:pathLst>
                  <a:path w="5579745" h="3018790">
                    <a:moveTo>
                      <a:pt x="0" y="3018790"/>
                    </a:moveTo>
                    <a:lnTo>
                      <a:pt x="5579745" y="3018790"/>
                    </a:lnTo>
                    <a:lnTo>
                      <a:pt x="5579745" y="0"/>
                    </a:lnTo>
                    <a:lnTo>
                      <a:pt x="0" y="0"/>
                    </a:lnTo>
                    <a:lnTo>
                      <a:pt x="0" y="3018790"/>
                    </a:lnTo>
                    <a:close/>
                  </a:path>
                </a:pathLst>
              </a:custGeom>
              <a:ln w="9525">
                <a:solidFill>
                  <a:srgbClr val="D9D9D9"/>
                </a:solidFill>
              </a:ln>
            </p:spPr>
            <p:txBody>
              <a:bodyPr wrap="square" lIns="0" tIns="0" rIns="0" bIns="0" rtlCol="0"/>
              <a:lstStyle/>
              <a:p>
                <a:endParaRPr>
                  <a:solidFill>
                    <a:prstClr val="black"/>
                  </a:solidFill>
                  <a:latin typeface="Calibri"/>
                </a:endParaRPr>
              </a:p>
            </p:txBody>
          </p:sp>
        </p:grpSp>
      </p:grpSp>
      <p:pic>
        <p:nvPicPr>
          <p:cNvPr id="74" name="Εικόνα 73"/>
          <p:cNvPicPr>
            <a:picLocks noChangeAspect="1"/>
          </p:cNvPicPr>
          <p:nvPr/>
        </p:nvPicPr>
        <p:blipFill>
          <a:blip r:embed="rId3"/>
          <a:stretch>
            <a:fillRect/>
          </a:stretch>
        </p:blipFill>
        <p:spPr>
          <a:xfrm>
            <a:off x="5567889" y="464255"/>
            <a:ext cx="6624112" cy="5328366"/>
          </a:xfrm>
          <a:prstGeom prst="rect">
            <a:avLst/>
          </a:prstGeom>
        </p:spPr>
      </p:pic>
    </p:spTree>
    <p:extLst>
      <p:ext uri="{BB962C8B-B14F-4D97-AF65-F5344CB8AC3E}">
        <p14:creationId xmlns:p14="http://schemas.microsoft.com/office/powerpoint/2010/main" val="2127300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4"/>
                                        </p:tgtEl>
                                        <p:attrNameLst>
                                          <p:attrName>style.visibility</p:attrName>
                                        </p:attrNameLst>
                                      </p:cBhvr>
                                      <p:to>
                                        <p:strVal val="visible"/>
                                      </p:to>
                                    </p:set>
                                    <p:animEffect transition="in" filter="fade">
                                      <p:cBhvr>
                                        <p:cTn id="12"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1" y="826454"/>
            <a:ext cx="3474720" cy="2667000"/>
          </a:xfrm>
        </p:spPr>
        <p:txBody>
          <a:bodyPr>
            <a:normAutofit/>
          </a:bodyPr>
          <a:lstStyle/>
          <a:p>
            <a:pPr algn="r"/>
            <a:r>
              <a:rPr lang="en-US" sz="2000" cap="none" dirty="0" smtClean="0">
                <a:latin typeface="Calibri" panose="020F0502020204030204" pitchFamily="34" charset="0"/>
                <a:cs typeface="Calibri" panose="020F0502020204030204" pitchFamily="34" charset="0"/>
              </a:rPr>
              <a:t/>
            </a:r>
            <a:br>
              <a:rPr lang="en-US" sz="2000" cap="none" dirty="0" smtClean="0">
                <a:latin typeface="Calibri" panose="020F0502020204030204" pitchFamily="34" charset="0"/>
                <a:cs typeface="Calibri" panose="020F0502020204030204" pitchFamily="34" charset="0"/>
              </a:rPr>
            </a:br>
            <a:r>
              <a:rPr lang="en-US" sz="2000" cap="none" dirty="0" smtClean="0">
                <a:latin typeface="Calibri" panose="020F0502020204030204" pitchFamily="34" charset="0"/>
                <a:cs typeface="Calibri" panose="020F0502020204030204" pitchFamily="34" charset="0"/>
              </a:rPr>
              <a:t> </a:t>
            </a:r>
            <a:r>
              <a:rPr lang="en-US" sz="2000" cap="none" dirty="0">
                <a:latin typeface="Calibri" panose="020F0502020204030204" pitchFamily="34" charset="0"/>
                <a:cs typeface="Calibri" panose="020F0502020204030204" pitchFamily="34" charset="0"/>
              </a:rPr>
              <a:t/>
            </a:r>
            <a:br>
              <a:rPr lang="en-US" sz="2000" cap="none" dirty="0">
                <a:latin typeface="Calibri" panose="020F0502020204030204" pitchFamily="34" charset="0"/>
                <a:cs typeface="Calibri" panose="020F0502020204030204" pitchFamily="34" charset="0"/>
              </a:rPr>
            </a:br>
            <a:r>
              <a:rPr lang="en-US" sz="2000" cap="none" dirty="0" smtClean="0">
                <a:latin typeface="Calibri" panose="020F0502020204030204" pitchFamily="34" charset="0"/>
                <a:cs typeface="Calibri" panose="020F0502020204030204" pitchFamily="34" charset="0"/>
              </a:rPr>
              <a:t> </a:t>
            </a:r>
            <a:r>
              <a:rPr lang="el-GR" sz="2000" cap="none" dirty="0" smtClean="0">
                <a:latin typeface="Calibri" panose="020F0502020204030204" pitchFamily="34" charset="0"/>
                <a:cs typeface="Calibri" panose="020F0502020204030204" pitchFamily="34" charset="0"/>
              </a:rPr>
              <a:t/>
            </a:r>
            <a:br>
              <a:rPr lang="el-GR" sz="2000" cap="none" dirty="0" smtClean="0">
                <a:latin typeface="Calibri" panose="020F0502020204030204" pitchFamily="34" charset="0"/>
                <a:cs typeface="Calibri" panose="020F0502020204030204" pitchFamily="34" charset="0"/>
              </a:rPr>
            </a:br>
            <a:r>
              <a:rPr lang="el-GR" sz="2000" cap="none" dirty="0" smtClean="0">
                <a:latin typeface="Calibri" panose="020F0502020204030204" pitchFamily="34" charset="0"/>
                <a:cs typeface="Calibri" panose="020F0502020204030204" pitchFamily="34" charset="0"/>
              </a:rPr>
              <a:t/>
            </a:r>
            <a:br>
              <a:rPr lang="el-GR" sz="2000" cap="none" dirty="0" smtClean="0">
                <a:latin typeface="Calibri" panose="020F0502020204030204" pitchFamily="34" charset="0"/>
                <a:cs typeface="Calibri" panose="020F0502020204030204" pitchFamily="34" charset="0"/>
              </a:rPr>
            </a:br>
            <a:r>
              <a:rPr lang="el-GR" sz="2000" cap="none" dirty="0" err="1" smtClean="0">
                <a:latin typeface="Calibri" panose="020F0502020204030204" pitchFamily="34" charset="0"/>
                <a:cs typeface="Calibri" panose="020F0502020204030204" pitchFamily="34" charset="0"/>
              </a:rPr>
              <a:t>Mahep</a:t>
            </a:r>
            <a:endParaRPr lang="en-US" sz="2000" dirty="0"/>
          </a:p>
        </p:txBody>
      </p:sp>
      <p:sp>
        <p:nvSpPr>
          <p:cNvPr id="3" name="Content Placeholder 2"/>
          <p:cNvSpPr>
            <a:spLocks noGrp="1"/>
          </p:cNvSpPr>
          <p:nvPr>
            <p:ph idx="1"/>
          </p:nvPr>
        </p:nvSpPr>
        <p:spPr>
          <a:xfrm>
            <a:off x="790302" y="437322"/>
            <a:ext cx="6126480" cy="4794435"/>
          </a:xfrm>
        </p:spPr>
        <p:txBody>
          <a:bodyPr>
            <a:normAutofit/>
          </a:bodyPr>
          <a:lstStyle/>
          <a:p>
            <a:endParaRPr lang="el-GR" dirty="0" smtClean="0"/>
          </a:p>
          <a:p>
            <a:endParaRPr lang="el-GR" dirty="0"/>
          </a:p>
          <a:p>
            <a:endParaRPr lang="el-GR" dirty="0" smtClean="0"/>
          </a:p>
          <a:p>
            <a:pPr marL="45720" indent="0" algn="ctr">
              <a:lnSpc>
                <a:spcPct val="125000"/>
              </a:lnSpc>
              <a:spcBef>
                <a:spcPts val="600"/>
              </a:spcBef>
              <a:spcAft>
                <a:spcPts val="600"/>
              </a:spcAft>
              <a:buNone/>
            </a:pPr>
            <a:endParaRPr lang="el-GR" sz="2800" b="1" dirty="0" smtClean="0">
              <a:latin typeface="Calibri" panose="020F0502020204030204" pitchFamily="34" charset="0"/>
              <a:cs typeface="Calibri" panose="020F0502020204030204" pitchFamily="34" charset="0"/>
            </a:endParaRPr>
          </a:p>
          <a:p>
            <a:pPr marL="45720" indent="0" algn="ctr">
              <a:lnSpc>
                <a:spcPct val="125000"/>
              </a:lnSpc>
              <a:spcBef>
                <a:spcPts val="600"/>
              </a:spcBef>
              <a:spcAft>
                <a:spcPts val="600"/>
              </a:spcAft>
              <a:buNone/>
            </a:pPr>
            <a:r>
              <a:rPr lang="el-GR" sz="2800" b="1" dirty="0" smtClean="0">
                <a:latin typeface="Calibri" panose="020F0502020204030204" pitchFamily="34" charset="0"/>
                <a:cs typeface="Calibri" panose="020F0502020204030204" pitchFamily="34" charset="0"/>
              </a:rPr>
              <a:t>ΕΧΑΕ</a:t>
            </a:r>
            <a:r>
              <a:rPr lang="el-GR" sz="2800" b="1" dirty="0">
                <a:latin typeface="Calibri" panose="020F0502020204030204" pitchFamily="34" charset="0"/>
                <a:cs typeface="Calibri" panose="020F0502020204030204" pitchFamily="34" charset="0"/>
              </a:rPr>
              <a:t>: Τα εργαλεία και οι χρήσεις </a:t>
            </a:r>
            <a:r>
              <a:rPr lang="el-GR" sz="2800" b="1" dirty="0" smtClean="0">
                <a:latin typeface="Calibri" panose="020F0502020204030204" pitchFamily="34" charset="0"/>
                <a:cs typeface="Calibri" panose="020F0502020204030204" pitchFamily="34" charset="0"/>
              </a:rPr>
              <a:t>τους</a:t>
            </a:r>
          </a:p>
          <a:p>
            <a:pPr marL="45720" indent="0" algn="ctr">
              <a:lnSpc>
                <a:spcPct val="125000"/>
              </a:lnSpc>
              <a:spcBef>
                <a:spcPts val="600"/>
              </a:spcBef>
              <a:spcAft>
                <a:spcPts val="600"/>
              </a:spcAft>
              <a:buNone/>
            </a:pPr>
            <a:r>
              <a:rPr lang="el-GR" sz="800" dirty="0">
                <a:latin typeface="Calibri" panose="020F0502020204030204" pitchFamily="34" charset="0"/>
                <a:cs typeface="Calibri" panose="020F0502020204030204" pitchFamily="34" charset="0"/>
              </a:rPr>
              <a:t/>
            </a:r>
            <a:br>
              <a:rPr lang="el-GR" sz="800" dirty="0">
                <a:latin typeface="Calibri" panose="020F0502020204030204" pitchFamily="34" charset="0"/>
                <a:cs typeface="Calibri" panose="020F0502020204030204" pitchFamily="34" charset="0"/>
              </a:rPr>
            </a:br>
            <a:r>
              <a:rPr lang="el-GR" sz="2400" dirty="0" smtClean="0">
                <a:latin typeface="Calibri" panose="020F0502020204030204" pitchFamily="34" charset="0"/>
                <a:cs typeface="Calibri" panose="020F0502020204030204" pitchFamily="34" charset="0"/>
              </a:rPr>
              <a:t>Ζητήματα </a:t>
            </a:r>
            <a:r>
              <a:rPr lang="el-GR" sz="2400" dirty="0">
                <a:latin typeface="Calibri" panose="020F0502020204030204" pitchFamily="34" charset="0"/>
                <a:cs typeface="Calibri" panose="020F0502020204030204" pitchFamily="34" charset="0"/>
              </a:rPr>
              <a:t>εφαρμογής των εργαλείων στην ανάπτυξη των ΠΣ </a:t>
            </a:r>
            <a:endParaRPr lang="el-GR" sz="2400" dirty="0" smtClean="0">
              <a:latin typeface="Calibri" panose="020F0502020204030204" pitchFamily="34" charset="0"/>
              <a:cs typeface="Calibri" panose="020F0502020204030204" pitchFamily="34" charset="0"/>
            </a:endParaRPr>
          </a:p>
        </p:txBody>
      </p:sp>
      <p:sp>
        <p:nvSpPr>
          <p:cNvPr id="4" name="Text Placeholder 3"/>
          <p:cNvSpPr>
            <a:spLocks noGrp="1"/>
          </p:cNvSpPr>
          <p:nvPr>
            <p:ph type="body" sz="half" idx="2"/>
          </p:nvPr>
        </p:nvSpPr>
        <p:spPr>
          <a:xfrm>
            <a:off x="8229601" y="3784923"/>
            <a:ext cx="3474720" cy="2853622"/>
          </a:xfrm>
        </p:spPr>
        <p:txBody>
          <a:bodyPr>
            <a:normAutofit/>
          </a:bodyPr>
          <a:lstStyle/>
          <a:p>
            <a:pPr algn="r">
              <a:lnSpc>
                <a:spcPct val="125000"/>
              </a:lnSpc>
              <a:spcBef>
                <a:spcPts val="1200"/>
              </a:spcBef>
              <a:spcAft>
                <a:spcPts val="1200"/>
              </a:spcAft>
            </a:pPr>
            <a:r>
              <a:rPr lang="el-GR" sz="1600" b="1" dirty="0">
                <a:latin typeface="Calibri" panose="020F0502020204030204" pitchFamily="34" charset="0"/>
                <a:cs typeface="Calibri" panose="020F0502020204030204" pitchFamily="34" charset="0"/>
              </a:rPr>
              <a:t>ΘΕ </a:t>
            </a:r>
            <a:r>
              <a:rPr lang="el-GR" sz="1600" b="1" dirty="0" smtClean="0">
                <a:latin typeface="Calibri" panose="020F0502020204030204" pitchFamily="34" charset="0"/>
                <a:cs typeface="Calibri" panose="020F0502020204030204" pitchFamily="34" charset="0"/>
              </a:rPr>
              <a:t>3</a:t>
            </a:r>
            <a:r>
              <a:rPr lang="el-GR" sz="1600" dirty="0">
                <a:latin typeface="Calibri" panose="020F0502020204030204" pitchFamily="34" charset="0"/>
                <a:cs typeface="Calibri" panose="020F0502020204030204" pitchFamily="34" charset="0"/>
              </a:rPr>
              <a:t/>
            </a:r>
            <a:br>
              <a:rPr lang="el-GR" sz="1600" dirty="0">
                <a:latin typeface="Calibri" panose="020F0502020204030204" pitchFamily="34" charset="0"/>
                <a:cs typeface="Calibri" panose="020F0502020204030204" pitchFamily="34" charset="0"/>
              </a:rPr>
            </a:br>
            <a:r>
              <a:rPr lang="el-GR" sz="1600" b="1" dirty="0" smtClean="0">
                <a:latin typeface="Calibri" panose="020F0502020204030204" pitchFamily="34" charset="0"/>
                <a:cs typeface="Calibri" panose="020F0502020204030204" pitchFamily="34" charset="0"/>
              </a:rPr>
              <a:t>Ευρωπαϊκό πλαίσιο Ανώτατης Εκπαίδευσης </a:t>
            </a:r>
          </a:p>
          <a:p>
            <a:pPr algn="r">
              <a:lnSpc>
                <a:spcPct val="125000"/>
              </a:lnSpc>
              <a:spcBef>
                <a:spcPts val="1200"/>
              </a:spcBef>
              <a:spcAft>
                <a:spcPts val="1200"/>
              </a:spcAft>
            </a:pPr>
            <a:r>
              <a:rPr lang="el-GR" sz="1600" dirty="0" smtClean="0">
                <a:latin typeface="Calibri" panose="020F0502020204030204" pitchFamily="34" charset="0"/>
                <a:cs typeface="Calibri" panose="020F0502020204030204" pitchFamily="34" charset="0"/>
              </a:rPr>
              <a:t>3.2.β (2</a:t>
            </a:r>
            <a:r>
              <a:rPr lang="el-GR" sz="1600" baseline="30000" dirty="0" smtClean="0">
                <a:latin typeface="Calibri" panose="020F0502020204030204" pitchFamily="34" charset="0"/>
                <a:cs typeface="Calibri" panose="020F0502020204030204" pitchFamily="34" charset="0"/>
              </a:rPr>
              <a:t>ο</a:t>
            </a:r>
            <a:r>
              <a:rPr lang="el-GR" sz="1600" dirty="0" smtClean="0">
                <a:latin typeface="Calibri" panose="020F0502020204030204" pitchFamily="34" charset="0"/>
                <a:cs typeface="Calibri" panose="020F0502020204030204" pitchFamily="34" charset="0"/>
              </a:rPr>
              <a:t> τρίωρο)</a:t>
            </a:r>
            <a:r>
              <a:rPr lang="el-GR" sz="1600" dirty="0">
                <a:latin typeface="Calibri" panose="020F0502020204030204" pitchFamily="34" charset="0"/>
                <a:cs typeface="Calibri" panose="020F0502020204030204" pitchFamily="34" charset="0"/>
              </a:rPr>
              <a:t/>
            </a:r>
            <a:br>
              <a:rPr lang="el-GR" sz="1600" dirty="0">
                <a:latin typeface="Calibri" panose="020F0502020204030204" pitchFamily="34" charset="0"/>
                <a:cs typeface="Calibri" panose="020F0502020204030204" pitchFamily="34" charset="0"/>
              </a:rPr>
            </a:br>
            <a:r>
              <a:rPr lang="el-GR" sz="1600" dirty="0" smtClean="0">
                <a:latin typeface="Calibri" panose="020F0502020204030204" pitchFamily="34" charset="0"/>
                <a:cs typeface="Calibri" panose="020F0502020204030204" pitchFamily="34" charset="0"/>
              </a:rPr>
              <a:t>Χειμερινό εξάμηνο </a:t>
            </a:r>
            <a:r>
              <a:rPr lang="el-GR" sz="1600" dirty="0" smtClean="0">
                <a:latin typeface="Calibri" panose="020F0502020204030204" pitchFamily="34" charset="0"/>
                <a:cs typeface="Calibri" panose="020F0502020204030204" pitchFamily="34" charset="0"/>
              </a:rPr>
              <a:t>2021-22</a:t>
            </a:r>
            <a:endParaRPr lang="el-GR" sz="1600" dirty="0" smtClean="0">
              <a:latin typeface="Calibri" panose="020F0502020204030204" pitchFamily="34" charset="0"/>
              <a:cs typeface="Calibri" panose="020F0502020204030204" pitchFamily="34" charset="0"/>
            </a:endParaRPr>
          </a:p>
          <a:p>
            <a:pPr algn="r">
              <a:lnSpc>
                <a:spcPct val="125000"/>
              </a:lnSpc>
              <a:spcBef>
                <a:spcPts val="1200"/>
              </a:spcBef>
              <a:spcAft>
                <a:spcPts val="1200"/>
              </a:spcAft>
            </a:pPr>
            <a:r>
              <a:rPr lang="el-GR" sz="1600" smtClean="0">
                <a:latin typeface="Calibri" panose="020F0502020204030204" pitchFamily="34" charset="0"/>
                <a:cs typeface="Calibri" panose="020F0502020204030204" pitchFamily="34" charset="0"/>
              </a:rPr>
              <a:t>21</a:t>
            </a:r>
            <a:r>
              <a:rPr lang="el-GR" sz="1600" smtClean="0">
                <a:latin typeface="Calibri" panose="020F0502020204030204" pitchFamily="34" charset="0"/>
                <a:cs typeface="Calibri" panose="020F0502020204030204" pitchFamily="34" charset="0"/>
              </a:rPr>
              <a:t>/11/2021</a:t>
            </a:r>
            <a:endParaRPr lang="en-US" sz="1600" dirty="0">
              <a:latin typeface="Calibri" panose="020F0502020204030204" pitchFamily="34" charset="0"/>
              <a:cs typeface="Calibri" panose="020F0502020204030204" pitchFamily="34" charset="0"/>
            </a:endParaRPr>
          </a:p>
        </p:txBody>
      </p:sp>
      <p:pic>
        <p:nvPicPr>
          <p:cNvPr id="5" name="Εικόνα 4"/>
          <p:cNvPicPr>
            <a:picLocks noChangeAspect="1"/>
          </p:cNvPicPr>
          <p:nvPr/>
        </p:nvPicPr>
        <p:blipFill>
          <a:blip r:embed="rId3"/>
          <a:stretch>
            <a:fillRect/>
          </a:stretch>
        </p:blipFill>
        <p:spPr>
          <a:xfrm>
            <a:off x="790302" y="296056"/>
            <a:ext cx="6187976" cy="1060796"/>
          </a:xfrm>
          <a:prstGeom prst="rect">
            <a:avLst/>
          </a:prstGeom>
        </p:spPr>
      </p:pic>
    </p:spTree>
    <p:extLst>
      <p:ext uri="{BB962C8B-B14F-4D97-AF65-F5344CB8AC3E}">
        <p14:creationId xmlns:p14="http://schemas.microsoft.com/office/powerpoint/2010/main" val="1593453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smtClean="0">
                <a:latin typeface="Calibri" panose="020F0502020204030204" pitchFamily="34" charset="0"/>
                <a:cs typeface="Calibri" panose="020F0502020204030204" pitchFamily="34" charset="0"/>
              </a:rPr>
              <a:t>1. Εισαγωγή </a:t>
            </a:r>
            <a:r>
              <a:rPr lang="el-GR" sz="2400" cap="none" dirty="0">
                <a:latin typeface="Calibri" panose="020F0502020204030204" pitchFamily="34" charset="0"/>
                <a:cs typeface="Calibri" panose="020F0502020204030204" pitchFamily="34" charset="0"/>
              </a:rPr>
              <a:t>– βασικές έννοιες (</a:t>
            </a:r>
            <a:r>
              <a:rPr lang="el-GR" sz="2400" cap="none" dirty="0" smtClean="0">
                <a:latin typeface="Calibri" panose="020F0502020204030204" pitchFamily="34" charset="0"/>
                <a:cs typeface="Calibri" panose="020F0502020204030204" pitchFamily="34" charset="0"/>
              </a:rPr>
              <a:t>ΙΙ)</a:t>
            </a:r>
            <a:endParaRPr lang="en-US" sz="2400"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rmAutofit/>
          </a:bodyPr>
          <a:lstStyle/>
          <a:p>
            <a:pPr marL="45720" indent="0">
              <a:lnSpc>
                <a:spcPct val="125000"/>
              </a:lnSpc>
              <a:spcBef>
                <a:spcPts val="600"/>
              </a:spcBef>
              <a:spcAft>
                <a:spcPts val="1200"/>
              </a:spcAft>
              <a:buNone/>
            </a:pPr>
            <a:r>
              <a:rPr lang="en-US" sz="1800" b="1" dirty="0" smtClean="0">
                <a:latin typeface="Calibri" panose="020F0502020204030204" pitchFamily="34" charset="0"/>
                <a:cs typeface="Calibri" panose="020F0502020204030204" pitchFamily="34" charset="0"/>
              </a:rPr>
              <a:t>EQF </a:t>
            </a:r>
            <a:r>
              <a:rPr lang="el-GR" sz="1800" b="1" dirty="0">
                <a:latin typeface="Calibri" panose="020F0502020204030204" pitchFamily="34" charset="0"/>
                <a:cs typeface="Calibri" panose="020F0502020204030204" pitchFamily="34" charset="0"/>
              </a:rPr>
              <a:t>/</a:t>
            </a:r>
            <a:r>
              <a:rPr lang="el-GR" sz="1800" b="1" dirty="0" smtClean="0">
                <a:latin typeface="Calibri" panose="020F0502020204030204" pitchFamily="34" charset="0"/>
                <a:cs typeface="Calibri" panose="020F0502020204030204" pitchFamily="34" charset="0"/>
              </a:rPr>
              <a:t> Ευρωπαϊκό πλαίσιο προσόντων</a:t>
            </a:r>
            <a:endParaRPr lang="el-GR" sz="1800" dirty="0" smtClean="0">
              <a:latin typeface="Calibri" panose="020F0502020204030204" pitchFamily="34" charset="0"/>
              <a:cs typeface="Calibri" panose="020F0502020204030204" pitchFamily="34" charset="0"/>
            </a:endParaRPr>
          </a:p>
        </p:txBody>
      </p:sp>
      <p:pic>
        <p:nvPicPr>
          <p:cNvPr id="4" name="Εικόνα 3"/>
          <p:cNvPicPr/>
          <p:nvPr/>
        </p:nvPicPr>
        <p:blipFill>
          <a:blip r:embed="rId3" cstate="print">
            <a:duotone>
              <a:prstClr val="black"/>
              <a:srgbClr val="ED7D31">
                <a:tint val="45000"/>
                <a:satMod val="400000"/>
              </a:srgbClr>
            </a:duotone>
            <a:extLst>
              <a:ext uri="{28A0092B-C50C-407E-A947-70E740481C1C}">
                <a14:useLocalDpi xmlns:a14="http://schemas.microsoft.com/office/drawing/2010/main" val="0"/>
              </a:ext>
            </a:extLst>
          </a:blip>
          <a:srcRect/>
          <a:stretch>
            <a:fillRect/>
          </a:stretch>
        </p:blipFill>
        <p:spPr bwMode="auto">
          <a:xfrm>
            <a:off x="1618937" y="2233534"/>
            <a:ext cx="8634335" cy="3552669"/>
          </a:xfrm>
          <a:prstGeom prst="rect">
            <a:avLst/>
          </a:prstGeom>
          <a:noFill/>
          <a:ln w="19050">
            <a:solidFill>
              <a:schemeClr val="accent1">
                <a:lumMod val="75000"/>
              </a:schemeClr>
            </a:solidFill>
          </a:ln>
        </p:spPr>
      </p:pic>
      <p:sp>
        <p:nvSpPr>
          <p:cNvPr id="5" name="TextBox 4"/>
          <p:cNvSpPr txBox="1"/>
          <p:nvPr/>
        </p:nvSpPr>
        <p:spPr>
          <a:xfrm>
            <a:off x="2083633" y="1849212"/>
            <a:ext cx="1349114" cy="369332"/>
          </a:xfrm>
          <a:prstGeom prst="rect">
            <a:avLst/>
          </a:prstGeom>
          <a:solidFill>
            <a:schemeClr val="accent1">
              <a:lumMod val="60000"/>
              <a:lumOff val="40000"/>
            </a:schemeClr>
          </a:solidFill>
          <a:ln w="19050">
            <a:solidFill>
              <a:schemeClr val="accent1">
                <a:lumMod val="75000"/>
              </a:schemeClr>
            </a:solidFill>
          </a:ln>
        </p:spPr>
        <p:txBody>
          <a:bodyPr wrap="square" rtlCol="0">
            <a:spAutoFit/>
          </a:bodyPr>
          <a:lstStyle/>
          <a:p>
            <a:r>
              <a:rPr lang="el-GR" b="1" dirty="0" smtClean="0">
                <a:latin typeface="Calibri" panose="020F0502020204030204" pitchFamily="34" charset="0"/>
                <a:cs typeface="Calibri" panose="020F0502020204030204" pitchFamily="34" charset="0"/>
              </a:rPr>
              <a:t>Γνώσεις</a:t>
            </a:r>
            <a:endParaRPr lang="el-GR" b="1" dirty="0">
              <a:latin typeface="Calibri" panose="020F0502020204030204" pitchFamily="34" charset="0"/>
              <a:cs typeface="Calibri" panose="020F0502020204030204" pitchFamily="34" charset="0"/>
            </a:endParaRPr>
          </a:p>
        </p:txBody>
      </p:sp>
      <p:sp>
        <p:nvSpPr>
          <p:cNvPr id="7" name="TextBox 6"/>
          <p:cNvSpPr txBox="1"/>
          <p:nvPr/>
        </p:nvSpPr>
        <p:spPr>
          <a:xfrm>
            <a:off x="4879299" y="1851088"/>
            <a:ext cx="1349114" cy="369332"/>
          </a:xfrm>
          <a:prstGeom prst="rect">
            <a:avLst/>
          </a:prstGeom>
          <a:solidFill>
            <a:schemeClr val="accent1">
              <a:lumMod val="60000"/>
              <a:lumOff val="40000"/>
            </a:schemeClr>
          </a:solidFill>
          <a:ln w="19050">
            <a:solidFill>
              <a:schemeClr val="accent1">
                <a:lumMod val="75000"/>
              </a:schemeClr>
            </a:solidFill>
          </a:ln>
        </p:spPr>
        <p:txBody>
          <a:bodyPr wrap="square" rtlCol="0">
            <a:spAutoFit/>
          </a:bodyPr>
          <a:lstStyle/>
          <a:p>
            <a:r>
              <a:rPr lang="el-GR" b="1" dirty="0" smtClean="0">
                <a:latin typeface="Calibri" panose="020F0502020204030204" pitchFamily="34" charset="0"/>
                <a:cs typeface="Calibri" panose="020F0502020204030204" pitchFamily="34" charset="0"/>
              </a:rPr>
              <a:t>Δεξιότητες</a:t>
            </a:r>
            <a:endParaRPr lang="el-GR" b="1" dirty="0">
              <a:latin typeface="Calibri" panose="020F0502020204030204" pitchFamily="34" charset="0"/>
              <a:cs typeface="Calibri" panose="020F0502020204030204" pitchFamily="34" charset="0"/>
            </a:endParaRPr>
          </a:p>
        </p:txBody>
      </p:sp>
      <p:sp>
        <p:nvSpPr>
          <p:cNvPr id="8" name="TextBox 7"/>
          <p:cNvSpPr txBox="1"/>
          <p:nvPr/>
        </p:nvSpPr>
        <p:spPr>
          <a:xfrm>
            <a:off x="7919808" y="1851088"/>
            <a:ext cx="1349114" cy="369332"/>
          </a:xfrm>
          <a:prstGeom prst="rect">
            <a:avLst/>
          </a:prstGeom>
          <a:solidFill>
            <a:schemeClr val="accent1">
              <a:lumMod val="60000"/>
              <a:lumOff val="40000"/>
            </a:schemeClr>
          </a:solidFill>
          <a:ln w="19050">
            <a:solidFill>
              <a:schemeClr val="accent1">
                <a:lumMod val="75000"/>
              </a:schemeClr>
            </a:solidFill>
          </a:ln>
        </p:spPr>
        <p:txBody>
          <a:bodyPr wrap="square" rtlCol="0">
            <a:spAutoFit/>
          </a:bodyPr>
          <a:lstStyle/>
          <a:p>
            <a:r>
              <a:rPr lang="el-GR" b="1" dirty="0" smtClean="0">
                <a:latin typeface="Calibri" panose="020F0502020204030204" pitchFamily="34" charset="0"/>
                <a:cs typeface="Calibri" panose="020F0502020204030204" pitchFamily="34" charset="0"/>
              </a:rPr>
              <a:t>Ικανότητες</a:t>
            </a:r>
            <a:endParaRPr lang="el-GR"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57626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fr-FR" dirty="0" err="1"/>
              <a:t>Tuning</a:t>
            </a:r>
            <a:r>
              <a:rPr lang="fr-FR" dirty="0"/>
              <a:t> Europe (I-IV) (2000-2009)</a:t>
            </a:r>
          </a:p>
        </p:txBody>
      </p:sp>
      <p:sp>
        <p:nvSpPr>
          <p:cNvPr id="3" name="Θέση περιεχομένου 2"/>
          <p:cNvSpPr>
            <a:spLocks noGrp="1"/>
          </p:cNvSpPr>
          <p:nvPr>
            <p:ph idx="1"/>
          </p:nvPr>
        </p:nvSpPr>
        <p:spPr/>
        <p:txBody>
          <a:bodyPr>
            <a:normAutofit fontScale="62500" lnSpcReduction="20000"/>
          </a:bodyPr>
          <a:lstStyle/>
          <a:p>
            <a:r>
              <a:rPr lang="fr-FR" b="1" dirty="0" err="1"/>
              <a:t>roject</a:t>
            </a:r>
            <a:r>
              <a:rPr lang="fr-FR" b="1" dirty="0"/>
              <a:t> </a:t>
            </a:r>
            <a:r>
              <a:rPr lang="fr-FR" b="1" dirty="0" err="1"/>
              <a:t>title</a:t>
            </a:r>
            <a:r>
              <a:rPr lang="fr-FR" dirty="0"/>
              <a:t>:</a:t>
            </a:r>
            <a:br>
              <a:rPr lang="fr-FR" dirty="0"/>
            </a:br>
            <a:r>
              <a:rPr lang="fr-FR" dirty="0"/>
              <a:t>1) </a:t>
            </a:r>
            <a:r>
              <a:rPr lang="fr-FR" dirty="0" err="1"/>
              <a:t>Tuning</a:t>
            </a:r>
            <a:r>
              <a:rPr lang="fr-FR" dirty="0"/>
              <a:t> </a:t>
            </a:r>
            <a:r>
              <a:rPr lang="fr-FR" dirty="0" err="1"/>
              <a:t>Educational</a:t>
            </a:r>
            <a:r>
              <a:rPr lang="fr-FR" dirty="0"/>
              <a:t> Structures in Europe (a pilot </a:t>
            </a:r>
            <a:r>
              <a:rPr lang="fr-FR" dirty="0" err="1"/>
              <a:t>project</a:t>
            </a:r>
            <a:r>
              <a:rPr lang="fr-FR" dirty="0"/>
              <a:t>) [</a:t>
            </a:r>
            <a:r>
              <a:rPr lang="fr-FR" dirty="0" err="1"/>
              <a:t>Tuning</a:t>
            </a:r>
            <a:r>
              <a:rPr lang="fr-FR" dirty="0"/>
              <a:t> EUI]</a:t>
            </a:r>
            <a:br>
              <a:rPr lang="fr-FR" dirty="0"/>
            </a:br>
            <a:r>
              <a:rPr lang="fr-FR" dirty="0"/>
              <a:t>2) </a:t>
            </a:r>
            <a:r>
              <a:rPr lang="fr-FR" dirty="0" err="1"/>
              <a:t>Tuning</a:t>
            </a:r>
            <a:r>
              <a:rPr lang="fr-FR" dirty="0"/>
              <a:t> </a:t>
            </a:r>
            <a:r>
              <a:rPr lang="fr-FR" dirty="0" err="1"/>
              <a:t>Educational</a:t>
            </a:r>
            <a:r>
              <a:rPr lang="fr-FR" dirty="0"/>
              <a:t> Structures in Europe – Phase II [</a:t>
            </a:r>
            <a:r>
              <a:rPr lang="fr-FR" dirty="0" err="1"/>
              <a:t>Tuning</a:t>
            </a:r>
            <a:r>
              <a:rPr lang="fr-FR" dirty="0"/>
              <a:t> EUII]</a:t>
            </a:r>
            <a:br>
              <a:rPr lang="fr-FR" dirty="0"/>
            </a:br>
            <a:r>
              <a:rPr lang="fr-FR" dirty="0"/>
              <a:t>3) </a:t>
            </a:r>
            <a:r>
              <a:rPr lang="fr-FR" dirty="0" err="1"/>
              <a:t>Tuning</a:t>
            </a:r>
            <a:r>
              <a:rPr lang="fr-FR" dirty="0"/>
              <a:t> </a:t>
            </a:r>
            <a:r>
              <a:rPr lang="fr-FR" dirty="0" err="1"/>
              <a:t>Educational</a:t>
            </a:r>
            <a:r>
              <a:rPr lang="fr-FR" dirty="0"/>
              <a:t> Structures in Europe – Phase III: Validation, </a:t>
            </a:r>
            <a:r>
              <a:rPr lang="fr-FR" dirty="0" err="1"/>
              <a:t>dissemination</a:t>
            </a:r>
            <a:r>
              <a:rPr lang="fr-FR" dirty="0"/>
              <a:t> and </a:t>
            </a:r>
            <a:r>
              <a:rPr lang="fr-FR" dirty="0" err="1"/>
              <a:t>further</a:t>
            </a:r>
            <a:r>
              <a:rPr lang="fr-FR" dirty="0"/>
              <a:t> </a:t>
            </a:r>
            <a:r>
              <a:rPr lang="fr-FR" dirty="0" err="1"/>
              <a:t>development</a:t>
            </a:r>
            <a:r>
              <a:rPr lang="fr-FR" dirty="0"/>
              <a:t> [</a:t>
            </a:r>
            <a:r>
              <a:rPr lang="fr-FR" dirty="0" err="1"/>
              <a:t>Tuning</a:t>
            </a:r>
            <a:r>
              <a:rPr lang="fr-FR" dirty="0"/>
              <a:t> EUIII]</a:t>
            </a:r>
            <a:br>
              <a:rPr lang="fr-FR" dirty="0"/>
            </a:br>
            <a:r>
              <a:rPr lang="fr-FR" dirty="0"/>
              <a:t>4) </a:t>
            </a:r>
            <a:r>
              <a:rPr lang="fr-FR" dirty="0" err="1"/>
              <a:t>Tuning</a:t>
            </a:r>
            <a:r>
              <a:rPr lang="fr-FR" dirty="0"/>
              <a:t> IV: </a:t>
            </a:r>
            <a:r>
              <a:rPr lang="fr-FR" dirty="0" err="1"/>
              <a:t>Curricular</a:t>
            </a:r>
            <a:r>
              <a:rPr lang="fr-FR" dirty="0"/>
              <a:t> </a:t>
            </a:r>
            <a:r>
              <a:rPr lang="fr-FR" dirty="0" err="1"/>
              <a:t>Reform</a:t>
            </a:r>
            <a:r>
              <a:rPr lang="fr-FR" dirty="0"/>
              <a:t> </a:t>
            </a:r>
            <a:r>
              <a:rPr lang="fr-FR" dirty="0" err="1"/>
              <a:t>Taking</a:t>
            </a:r>
            <a:r>
              <a:rPr lang="fr-FR" dirty="0"/>
              <a:t> Shape.  Learning </a:t>
            </a:r>
            <a:r>
              <a:rPr lang="fr-FR" dirty="0" err="1"/>
              <a:t>Outcomes</a:t>
            </a:r>
            <a:r>
              <a:rPr lang="fr-FR" dirty="0"/>
              <a:t> and </a:t>
            </a:r>
            <a:r>
              <a:rPr lang="fr-FR" dirty="0" err="1"/>
              <a:t>Competences</a:t>
            </a:r>
            <a:r>
              <a:rPr lang="fr-FR" dirty="0"/>
              <a:t> in </a:t>
            </a:r>
            <a:r>
              <a:rPr lang="fr-FR" dirty="0" err="1"/>
              <a:t>Higher</a:t>
            </a:r>
            <a:r>
              <a:rPr lang="fr-FR" dirty="0"/>
              <a:t> Education [</a:t>
            </a:r>
            <a:r>
              <a:rPr lang="fr-FR" dirty="0" err="1"/>
              <a:t>Tuning</a:t>
            </a:r>
            <a:r>
              <a:rPr lang="fr-FR" dirty="0"/>
              <a:t> EUIV]</a:t>
            </a:r>
          </a:p>
          <a:p>
            <a:r>
              <a:rPr lang="fr-FR" b="1" dirty="0" err="1"/>
              <a:t>Coordinating</a:t>
            </a:r>
            <a:r>
              <a:rPr lang="fr-FR" b="1" dirty="0"/>
              <a:t> institution</a:t>
            </a:r>
            <a:r>
              <a:rPr lang="fr-FR" dirty="0"/>
              <a:t>: </a:t>
            </a:r>
            <a:r>
              <a:rPr lang="fr-FR" dirty="0" err="1"/>
              <a:t>University</a:t>
            </a:r>
            <a:r>
              <a:rPr lang="fr-FR" dirty="0"/>
              <a:t> of Groningen</a:t>
            </a:r>
          </a:p>
          <a:p>
            <a:r>
              <a:rPr lang="fr-FR" b="1" dirty="0"/>
              <a:t>Dates:</a:t>
            </a:r>
            <a:br>
              <a:rPr lang="fr-FR" b="1" dirty="0"/>
            </a:br>
            <a:r>
              <a:rPr lang="fr-FR" dirty="0" err="1"/>
              <a:t>Tuning</a:t>
            </a:r>
            <a:r>
              <a:rPr lang="fr-FR" dirty="0"/>
              <a:t> EUI: 1 </a:t>
            </a:r>
            <a:r>
              <a:rPr lang="fr-FR" dirty="0" err="1"/>
              <a:t>December</a:t>
            </a:r>
            <a:r>
              <a:rPr lang="fr-FR" dirty="0"/>
              <a:t> 2000 – 31 </a:t>
            </a:r>
            <a:r>
              <a:rPr lang="fr-FR" dirty="0" err="1"/>
              <a:t>January</a:t>
            </a:r>
            <a:r>
              <a:rPr lang="fr-FR" dirty="0"/>
              <a:t> 2003</a:t>
            </a:r>
            <a:br>
              <a:rPr lang="fr-FR" dirty="0"/>
            </a:br>
            <a:r>
              <a:rPr lang="fr-FR" dirty="0" err="1"/>
              <a:t>Tuning</a:t>
            </a:r>
            <a:r>
              <a:rPr lang="fr-FR" dirty="0"/>
              <a:t> EUII: 1 </a:t>
            </a:r>
            <a:r>
              <a:rPr lang="fr-FR" dirty="0" err="1"/>
              <a:t>February</a:t>
            </a:r>
            <a:r>
              <a:rPr lang="fr-FR" dirty="0"/>
              <a:t> 2003 – 31 </a:t>
            </a:r>
            <a:r>
              <a:rPr lang="fr-FR" dirty="0" err="1"/>
              <a:t>December</a:t>
            </a:r>
            <a:r>
              <a:rPr lang="fr-FR" dirty="0"/>
              <a:t> 2004</a:t>
            </a:r>
            <a:br>
              <a:rPr lang="fr-FR" dirty="0"/>
            </a:br>
            <a:r>
              <a:rPr lang="fr-FR" dirty="0" err="1"/>
              <a:t>Tuning</a:t>
            </a:r>
            <a:r>
              <a:rPr lang="fr-FR" dirty="0"/>
              <a:t> EUIII: 1 </a:t>
            </a:r>
            <a:r>
              <a:rPr lang="fr-FR" dirty="0" err="1"/>
              <a:t>January</a:t>
            </a:r>
            <a:r>
              <a:rPr lang="fr-FR" dirty="0"/>
              <a:t> 2005 – 1 </a:t>
            </a:r>
            <a:r>
              <a:rPr lang="fr-FR" dirty="0" err="1"/>
              <a:t>October</a:t>
            </a:r>
            <a:r>
              <a:rPr lang="fr-FR" dirty="0"/>
              <a:t> 2006 (</a:t>
            </a:r>
            <a:r>
              <a:rPr lang="fr-FR" dirty="0" err="1"/>
              <a:t>Socrates-financed</a:t>
            </a:r>
            <a:r>
              <a:rPr lang="fr-FR" dirty="0"/>
              <a:t> </a:t>
            </a:r>
            <a:r>
              <a:rPr lang="fr-FR" dirty="0" err="1"/>
              <a:t>partners</a:t>
            </a:r>
            <a:r>
              <a:rPr lang="fr-FR" dirty="0"/>
              <a:t>), 15 April 2005 – 30 </a:t>
            </a:r>
            <a:r>
              <a:rPr lang="fr-FR" dirty="0" err="1"/>
              <a:t>November</a:t>
            </a:r>
            <a:r>
              <a:rPr lang="fr-FR" dirty="0"/>
              <a:t> 2006 (Tempus-</a:t>
            </a:r>
            <a:r>
              <a:rPr lang="fr-FR" dirty="0" err="1"/>
              <a:t>financed</a:t>
            </a:r>
            <a:r>
              <a:rPr lang="fr-FR" dirty="0"/>
              <a:t> </a:t>
            </a:r>
            <a:r>
              <a:rPr lang="fr-FR" dirty="0" err="1"/>
              <a:t>partners</a:t>
            </a:r>
            <a:r>
              <a:rPr lang="fr-FR" dirty="0"/>
              <a:t>)</a:t>
            </a:r>
            <a:br>
              <a:rPr lang="fr-FR" dirty="0"/>
            </a:br>
            <a:r>
              <a:rPr lang="fr-FR" dirty="0" err="1"/>
              <a:t>Tuning</a:t>
            </a:r>
            <a:r>
              <a:rPr lang="fr-FR" dirty="0"/>
              <a:t> EUIV: 1 </a:t>
            </a:r>
            <a:r>
              <a:rPr lang="fr-FR" dirty="0" err="1"/>
              <a:t>December</a:t>
            </a:r>
            <a:r>
              <a:rPr lang="fr-FR" dirty="0"/>
              <a:t> 2006 – 1 March 2009 (</a:t>
            </a:r>
            <a:r>
              <a:rPr lang="fr-FR" dirty="0" err="1"/>
              <a:t>Socrates-financed</a:t>
            </a:r>
            <a:r>
              <a:rPr lang="fr-FR" dirty="0"/>
              <a:t> </a:t>
            </a:r>
            <a:r>
              <a:rPr lang="fr-FR" dirty="0" err="1"/>
              <a:t>partners</a:t>
            </a:r>
            <a:r>
              <a:rPr lang="fr-FR" dirty="0"/>
              <a:t>); 15 </a:t>
            </a:r>
            <a:r>
              <a:rPr lang="fr-FR" dirty="0" err="1"/>
              <a:t>June</a:t>
            </a:r>
            <a:r>
              <a:rPr lang="fr-FR" dirty="0"/>
              <a:t> 2007 – 1 </a:t>
            </a:r>
            <a:r>
              <a:rPr lang="fr-FR" dirty="0" err="1"/>
              <a:t>September</a:t>
            </a:r>
            <a:r>
              <a:rPr lang="fr-FR" dirty="0"/>
              <a:t> 2008 (Tempus-</a:t>
            </a:r>
            <a:r>
              <a:rPr lang="fr-FR" dirty="0" err="1"/>
              <a:t>financed</a:t>
            </a:r>
            <a:r>
              <a:rPr lang="fr-FR" dirty="0"/>
              <a:t> </a:t>
            </a:r>
            <a:r>
              <a:rPr lang="fr-FR" dirty="0" err="1"/>
              <a:t>partners</a:t>
            </a:r>
            <a:r>
              <a:rPr lang="fr-FR" dirty="0"/>
              <a:t>)</a:t>
            </a:r>
          </a:p>
          <a:p>
            <a:r>
              <a:rPr lang="fr-FR" b="1" dirty="0"/>
              <a:t>Participant countries</a:t>
            </a:r>
            <a:r>
              <a:rPr lang="fr-FR" dirty="0"/>
              <a:t>: </a:t>
            </a:r>
            <a:r>
              <a:rPr lang="fr-FR" dirty="0" err="1"/>
              <a:t>Austria</a:t>
            </a:r>
            <a:r>
              <a:rPr lang="fr-FR" dirty="0"/>
              <a:t>, </a:t>
            </a:r>
            <a:r>
              <a:rPr lang="fr-FR" dirty="0" err="1"/>
              <a:t>Belgium</a:t>
            </a:r>
            <a:r>
              <a:rPr lang="fr-FR" dirty="0"/>
              <a:t>, </a:t>
            </a:r>
            <a:r>
              <a:rPr lang="fr-FR" dirty="0" err="1"/>
              <a:t>Bulgaria</a:t>
            </a:r>
            <a:r>
              <a:rPr lang="fr-FR" dirty="0"/>
              <a:t>, </a:t>
            </a:r>
            <a:r>
              <a:rPr lang="fr-FR" dirty="0" err="1"/>
              <a:t>Croatia</a:t>
            </a:r>
            <a:r>
              <a:rPr lang="fr-FR" dirty="0"/>
              <a:t>, </a:t>
            </a:r>
            <a:r>
              <a:rPr lang="fr-FR" dirty="0" err="1"/>
              <a:t>Czech</a:t>
            </a:r>
            <a:r>
              <a:rPr lang="fr-FR" dirty="0"/>
              <a:t> </a:t>
            </a:r>
            <a:r>
              <a:rPr lang="fr-FR" dirty="0" err="1"/>
              <a:t>Republic</a:t>
            </a:r>
            <a:r>
              <a:rPr lang="fr-FR" dirty="0"/>
              <a:t>, </a:t>
            </a:r>
            <a:r>
              <a:rPr lang="fr-FR" dirty="0" err="1"/>
              <a:t>Denmark</a:t>
            </a:r>
            <a:r>
              <a:rPr lang="fr-FR" dirty="0"/>
              <a:t>, </a:t>
            </a:r>
            <a:r>
              <a:rPr lang="fr-FR" dirty="0" err="1"/>
              <a:t>Estonia</a:t>
            </a:r>
            <a:r>
              <a:rPr lang="fr-FR" dirty="0"/>
              <a:t>, </a:t>
            </a:r>
            <a:r>
              <a:rPr lang="fr-FR" dirty="0" err="1"/>
              <a:t>Finland</a:t>
            </a:r>
            <a:r>
              <a:rPr lang="fr-FR" dirty="0"/>
              <a:t>, France, Germany, </a:t>
            </a:r>
            <a:r>
              <a:rPr lang="fr-FR" dirty="0" err="1"/>
              <a:t>Greece</a:t>
            </a:r>
            <a:r>
              <a:rPr lang="fr-FR" dirty="0"/>
              <a:t>, </a:t>
            </a:r>
            <a:r>
              <a:rPr lang="fr-FR" dirty="0" err="1"/>
              <a:t>Hungary</a:t>
            </a:r>
            <a:r>
              <a:rPr lang="fr-FR" dirty="0"/>
              <a:t>, </a:t>
            </a:r>
            <a:r>
              <a:rPr lang="fr-FR" dirty="0" err="1"/>
              <a:t>Iceland</a:t>
            </a:r>
            <a:r>
              <a:rPr lang="fr-FR" dirty="0"/>
              <a:t>, Ireland, </a:t>
            </a:r>
            <a:r>
              <a:rPr lang="fr-FR" dirty="0" err="1"/>
              <a:t>Italy</a:t>
            </a:r>
            <a:r>
              <a:rPr lang="fr-FR" dirty="0"/>
              <a:t>, Kosovo, </a:t>
            </a:r>
            <a:r>
              <a:rPr lang="fr-FR" dirty="0" err="1"/>
              <a:t>Latvia</a:t>
            </a:r>
            <a:r>
              <a:rPr lang="fr-FR" dirty="0"/>
              <a:t>, </a:t>
            </a:r>
            <a:r>
              <a:rPr lang="fr-FR" dirty="0" err="1"/>
              <a:t>Lithuania</a:t>
            </a:r>
            <a:r>
              <a:rPr lang="fr-FR" dirty="0"/>
              <a:t>, Malta, </a:t>
            </a:r>
            <a:r>
              <a:rPr lang="fr-FR" dirty="0" err="1"/>
              <a:t>Netherlands</a:t>
            </a:r>
            <a:r>
              <a:rPr lang="fr-FR" dirty="0"/>
              <a:t>, </a:t>
            </a:r>
            <a:r>
              <a:rPr lang="fr-FR" dirty="0" err="1"/>
              <a:t>Norway</a:t>
            </a:r>
            <a:r>
              <a:rPr lang="fr-FR" dirty="0"/>
              <a:t>, </a:t>
            </a:r>
            <a:r>
              <a:rPr lang="fr-FR" dirty="0" err="1"/>
              <a:t>Poland</a:t>
            </a:r>
            <a:r>
              <a:rPr lang="fr-FR" dirty="0"/>
              <a:t>, Portugal, </a:t>
            </a:r>
            <a:r>
              <a:rPr lang="fr-FR" dirty="0" err="1"/>
              <a:t>Republic</a:t>
            </a:r>
            <a:r>
              <a:rPr lang="fr-FR" dirty="0"/>
              <a:t> of </a:t>
            </a:r>
            <a:r>
              <a:rPr lang="fr-FR" dirty="0" err="1"/>
              <a:t>Macedonia</a:t>
            </a:r>
            <a:r>
              <a:rPr lang="fr-FR" dirty="0"/>
              <a:t>, Romania, </a:t>
            </a:r>
            <a:r>
              <a:rPr lang="fr-FR" dirty="0" err="1"/>
              <a:t>Serbia</a:t>
            </a:r>
            <a:r>
              <a:rPr lang="fr-FR" dirty="0"/>
              <a:t>, </a:t>
            </a:r>
            <a:r>
              <a:rPr lang="fr-FR" dirty="0" err="1"/>
              <a:t>Slovakia</a:t>
            </a:r>
            <a:r>
              <a:rPr lang="fr-FR" dirty="0"/>
              <a:t>, Spain, </a:t>
            </a:r>
            <a:r>
              <a:rPr lang="fr-FR" dirty="0" err="1"/>
              <a:t>Sweden</a:t>
            </a:r>
            <a:r>
              <a:rPr lang="fr-FR" dirty="0"/>
              <a:t>, </a:t>
            </a:r>
            <a:r>
              <a:rPr lang="fr-FR" dirty="0" err="1"/>
              <a:t>Switzerland</a:t>
            </a:r>
            <a:r>
              <a:rPr lang="fr-FR" dirty="0"/>
              <a:t>, UK &amp; Ukraine</a:t>
            </a:r>
          </a:p>
          <a:p>
            <a:r>
              <a:rPr lang="fr-FR" b="1" dirty="0" err="1"/>
              <a:t>Subject</a:t>
            </a:r>
            <a:r>
              <a:rPr lang="fr-FR" b="1" dirty="0"/>
              <a:t> areas </a:t>
            </a:r>
            <a:r>
              <a:rPr lang="fr-FR" b="1" dirty="0" err="1"/>
              <a:t>included</a:t>
            </a:r>
            <a:r>
              <a:rPr lang="fr-FR" b="1" dirty="0"/>
              <a:t> in the </a:t>
            </a:r>
            <a:r>
              <a:rPr lang="fr-FR" b="1" dirty="0" err="1"/>
              <a:t>project</a:t>
            </a:r>
            <a:r>
              <a:rPr lang="fr-FR" b="1" dirty="0"/>
              <a:t>: </a:t>
            </a:r>
            <a:r>
              <a:rPr lang="fr-FR" dirty="0"/>
              <a:t>Business Administration, </a:t>
            </a:r>
            <a:r>
              <a:rPr lang="fr-FR" dirty="0" err="1"/>
              <a:t>Chemistry</a:t>
            </a:r>
            <a:r>
              <a:rPr lang="fr-FR" dirty="0"/>
              <a:t>, </a:t>
            </a:r>
            <a:r>
              <a:rPr lang="fr-FR" dirty="0" err="1"/>
              <a:t>Educational</a:t>
            </a:r>
            <a:r>
              <a:rPr lang="fr-FR" dirty="0"/>
              <a:t> Sciences, </a:t>
            </a:r>
            <a:r>
              <a:rPr lang="fr-FR" dirty="0" err="1"/>
              <a:t>European</a:t>
            </a:r>
            <a:r>
              <a:rPr lang="fr-FR" dirty="0"/>
              <a:t> </a:t>
            </a:r>
            <a:r>
              <a:rPr lang="fr-FR" dirty="0" err="1"/>
              <a:t>Studies</a:t>
            </a:r>
            <a:r>
              <a:rPr lang="fr-FR" dirty="0"/>
              <a:t>, </a:t>
            </a:r>
            <a:r>
              <a:rPr lang="fr-FR" dirty="0" err="1"/>
              <a:t>Geology</a:t>
            </a:r>
            <a:r>
              <a:rPr lang="fr-FR" dirty="0"/>
              <a:t>/</a:t>
            </a:r>
            <a:r>
              <a:rPr lang="fr-FR" dirty="0" err="1"/>
              <a:t>Earth</a:t>
            </a:r>
            <a:r>
              <a:rPr lang="fr-FR" dirty="0"/>
              <a:t> Sciences, </a:t>
            </a:r>
            <a:r>
              <a:rPr lang="fr-FR" dirty="0" err="1"/>
              <a:t>History</a:t>
            </a:r>
            <a:r>
              <a:rPr lang="fr-FR" dirty="0"/>
              <a:t>, </a:t>
            </a:r>
            <a:r>
              <a:rPr lang="fr-FR" dirty="0" err="1"/>
              <a:t>Mathematics</a:t>
            </a:r>
            <a:r>
              <a:rPr lang="fr-FR" dirty="0"/>
              <a:t>, Nursing, </a:t>
            </a:r>
            <a:r>
              <a:rPr lang="fr-FR" dirty="0" err="1"/>
              <a:t>Physics</a:t>
            </a:r>
            <a:endParaRPr lang="fr-FR" dirty="0"/>
          </a:p>
          <a:p>
            <a:r>
              <a:rPr lang="fr-FR" b="1" dirty="0" err="1"/>
              <a:t>Website</a:t>
            </a:r>
            <a:r>
              <a:rPr lang="fr-FR" dirty="0"/>
              <a:t>: </a:t>
            </a:r>
            <a:r>
              <a:rPr lang="fr-FR" dirty="0">
                <a:hlinkClick r:id="rId2" tooltip="Tuning EU"/>
              </a:rPr>
              <a:t>www.unideusto.org/tuningeu/</a:t>
            </a:r>
            <a:endParaRPr lang="fr-FR" dirty="0"/>
          </a:p>
        </p:txBody>
      </p:sp>
    </p:spTree>
    <p:extLst>
      <p:ext uri="{BB962C8B-B14F-4D97-AF65-F5344CB8AC3E}">
        <p14:creationId xmlns:p14="http://schemas.microsoft.com/office/powerpoint/2010/main" val="2721413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a:t>
            </a:r>
            <a:r>
              <a:rPr lang="el-GR" sz="2400" cap="none" dirty="0" smtClean="0">
                <a:latin typeface="Calibri" panose="020F0502020204030204" pitchFamily="34" charset="0"/>
                <a:cs typeface="Calibri" panose="020F0502020204030204" pitchFamily="34" charset="0"/>
              </a:rPr>
              <a:t>. </a:t>
            </a:r>
            <a:r>
              <a:rPr lang="el-GR" sz="2400" cap="none" dirty="0">
                <a:latin typeface="Calibri" panose="020F0502020204030204" pitchFamily="34" charset="0"/>
                <a:cs typeface="Calibri" panose="020F0502020204030204" pitchFamily="34" charset="0"/>
              </a:rPr>
              <a:t>Παρουσίαση του πλαισίου ανάπτυξης των βασικών εργαλείων αλλαγής των ΠΣ σύμφωνα με τα πρότυπα του ΕΧΑΕ: </a:t>
            </a:r>
            <a:r>
              <a:rPr lang="el-GR" sz="2400" i="1" cap="none" dirty="0" err="1" smtClean="0">
                <a:latin typeface="Calibri" panose="020F0502020204030204" pitchFamily="34" charset="0"/>
                <a:cs typeface="Calibri" panose="020F0502020204030204" pitchFamily="34" charset="0"/>
              </a:rPr>
              <a:t>Tuning</a:t>
            </a:r>
            <a:r>
              <a:rPr lang="el-GR" sz="2400" i="1" cap="none" dirty="0" smtClean="0">
                <a:latin typeface="Calibri" panose="020F0502020204030204" pitchFamily="34" charset="0"/>
                <a:cs typeface="Calibri" panose="020F0502020204030204" pitchFamily="34" charset="0"/>
              </a:rPr>
              <a:t> Project</a:t>
            </a:r>
            <a:endParaRPr lang="el-GR"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rmAutofit/>
          </a:bodyPr>
          <a:lstStyle/>
          <a:p>
            <a:pPr lvl="1">
              <a:lnSpc>
                <a:spcPct val="125000"/>
              </a:lnSpc>
              <a:spcBef>
                <a:spcPts val="600"/>
              </a:spcBef>
              <a:spcAft>
                <a:spcPts val="600"/>
              </a:spcAft>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Αντικείμενο </a:t>
            </a:r>
            <a:r>
              <a:rPr lang="el-GR" sz="1700" dirty="0">
                <a:latin typeface="Calibri" panose="020F0502020204030204" pitchFamily="34" charset="0"/>
                <a:ea typeface="Calibri" panose="020F0502020204030204" pitchFamily="34" charset="0"/>
                <a:cs typeface="Times New Roman" panose="02020603050405020304" pitchFamily="18" charset="0"/>
              </a:rPr>
              <a:t>η </a:t>
            </a:r>
            <a:r>
              <a:rPr lang="el-GR" sz="1700" b="1" dirty="0">
                <a:latin typeface="Calibri" panose="020F0502020204030204" pitchFamily="34" charset="0"/>
                <a:ea typeface="Calibri" panose="020F0502020204030204" pitchFamily="34" charset="0"/>
                <a:cs typeface="Times New Roman" panose="02020603050405020304" pitchFamily="18" charset="0"/>
              </a:rPr>
              <a:t>αλλαγή των ΠΣ ανώτατης εκπαίδευσης</a:t>
            </a:r>
            <a:r>
              <a:rPr lang="el-GR" sz="1700" dirty="0">
                <a:latin typeface="Calibri" panose="020F0502020204030204" pitchFamily="34" charset="0"/>
                <a:ea typeface="Calibri" panose="020F0502020204030204" pitchFamily="34" charset="0"/>
                <a:cs typeface="Times New Roman" panose="02020603050405020304" pitchFamily="18" charset="0"/>
              </a:rPr>
              <a:t>, στην κατεύθυνση της δημιουργίας ενός ΕΧΑΕ και σε ανταπόκριση με τις σχετικές  </a:t>
            </a:r>
            <a:r>
              <a:rPr lang="el-GR" sz="1700" dirty="0" smtClean="0">
                <a:latin typeface="Calibri" panose="020F0502020204030204" pitchFamily="34" charset="0"/>
                <a:ea typeface="Calibri" panose="020F0502020204030204" pitchFamily="34" charset="0"/>
                <a:cs typeface="Times New Roman" panose="02020603050405020304" pitchFamily="18" charset="0"/>
              </a:rPr>
              <a:t>πολιτικές</a:t>
            </a:r>
            <a:r>
              <a:rPr lang="en-US" sz="1700" dirty="0" smtClean="0">
                <a:latin typeface="Calibri" panose="020F0502020204030204" pitchFamily="34" charset="0"/>
                <a:ea typeface="Calibri" panose="020F0502020204030204" pitchFamily="34" charset="0"/>
                <a:cs typeface="Times New Roman" panose="02020603050405020304" pitchFamily="18" charset="0"/>
              </a:rPr>
              <a:t>.</a:t>
            </a:r>
            <a:r>
              <a:rPr lang="el-GR" sz="1700" dirty="0" smtClean="0">
                <a:latin typeface="Calibri" panose="020F0502020204030204" pitchFamily="34" charset="0"/>
                <a:ea typeface="Calibri" panose="020F0502020204030204" pitchFamily="34" charset="0"/>
                <a:cs typeface="Times New Roman" panose="02020603050405020304" pitchFamily="18" charset="0"/>
              </a:rPr>
              <a:t> </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gn="just">
              <a:lnSpc>
                <a:spcPct val="125000"/>
              </a:lnSpc>
              <a:spcBef>
                <a:spcPts val="600"/>
              </a:spcBef>
              <a:spcAft>
                <a:spcPts val="600"/>
              </a:spcAft>
              <a:buFont typeface="Wingdings" panose="05000000000000000000" pitchFamily="2" charset="2"/>
              <a:buChar char="Ø"/>
            </a:pPr>
            <a:r>
              <a:rPr lang="en-US" sz="1500" dirty="0" smtClean="0">
                <a:latin typeface="Calibri" panose="020F0502020204030204" pitchFamily="34" charset="0"/>
                <a:cs typeface="Arial" panose="020B0604020202020204" pitchFamily="34" charset="0"/>
              </a:rPr>
              <a:t>Tuning </a:t>
            </a:r>
            <a:r>
              <a:rPr lang="en-US" sz="1500" dirty="0">
                <a:latin typeface="Calibri" panose="020F0502020204030204" pitchFamily="34" charset="0"/>
                <a:cs typeface="Arial" panose="020B0604020202020204" pitchFamily="34" charset="0"/>
              </a:rPr>
              <a:t>was initially developed in 2000 and launched as </a:t>
            </a:r>
            <a:r>
              <a:rPr lang="en-US" sz="1500" dirty="0" smtClean="0">
                <a:latin typeface="Calibri" panose="020F0502020204030204" pitchFamily="34" charset="0"/>
                <a:cs typeface="Arial" panose="020B0604020202020204" pitchFamily="34" charset="0"/>
              </a:rPr>
              <a:t>a</a:t>
            </a:r>
            <a:r>
              <a:rPr lang="el-GR" sz="1500" dirty="0" smtClean="0">
                <a:latin typeface="Calibri" panose="020F0502020204030204" pitchFamily="34" charset="0"/>
                <a:cs typeface="Arial" panose="020B0604020202020204" pitchFamily="34" charset="0"/>
              </a:rPr>
              <a:t> </a:t>
            </a:r>
            <a:r>
              <a:rPr lang="en-US" sz="1500" dirty="0" smtClean="0">
                <a:latin typeface="Calibri" panose="020F0502020204030204" pitchFamily="34" charset="0"/>
                <a:cs typeface="Arial" panose="020B0604020202020204" pitchFamily="34" charset="0"/>
              </a:rPr>
              <a:t>pilot </a:t>
            </a:r>
            <a:r>
              <a:rPr lang="en-US" sz="1500" dirty="0">
                <a:latin typeface="Calibri" panose="020F0502020204030204" pitchFamily="34" charset="0"/>
                <a:cs typeface="Arial" panose="020B0604020202020204" pitchFamily="34" charset="0"/>
              </a:rPr>
              <a:t>project that developed in phases (2001-2002, 2003-2004, 2005-2006 and 2006-2009) run by </a:t>
            </a:r>
            <a:r>
              <a:rPr lang="en-US" sz="1500" dirty="0" smtClean="0">
                <a:latin typeface="Calibri" panose="020F0502020204030204" pitchFamily="34" charset="0"/>
                <a:cs typeface="Arial" panose="020B0604020202020204" pitchFamily="34" charset="0"/>
              </a:rPr>
              <a:t>and</a:t>
            </a:r>
            <a:r>
              <a:rPr lang="el-GR" sz="1500" dirty="0" smtClean="0">
                <a:latin typeface="Calibri" panose="020F0502020204030204" pitchFamily="34" charset="0"/>
                <a:cs typeface="Arial" panose="020B0604020202020204" pitchFamily="34" charset="0"/>
              </a:rPr>
              <a:t> </a:t>
            </a:r>
            <a:r>
              <a:rPr lang="en-US" sz="1500" dirty="0" smtClean="0">
                <a:latin typeface="Calibri" panose="020F0502020204030204" pitchFamily="34" charset="0"/>
                <a:cs typeface="Arial" panose="020B0604020202020204" pitchFamily="34" charset="0"/>
              </a:rPr>
              <a:t>for </a:t>
            </a:r>
            <a:r>
              <a:rPr lang="en-US" sz="1500" dirty="0">
                <a:latin typeface="Calibri" panose="020F0502020204030204" pitchFamily="34" charset="0"/>
                <a:cs typeface="Arial" panose="020B0604020202020204" pitchFamily="34" charset="0"/>
              </a:rPr>
              <a:t>higher education institutions. It developed a systematic approach that could be reproduced </a:t>
            </a:r>
            <a:r>
              <a:rPr lang="en-US" sz="1500" dirty="0" smtClean="0">
                <a:latin typeface="Calibri" panose="020F0502020204030204" pitchFamily="34" charset="0"/>
                <a:cs typeface="Arial" panose="020B0604020202020204" pitchFamily="34" charset="0"/>
              </a:rPr>
              <a:t>in</a:t>
            </a:r>
            <a:r>
              <a:rPr lang="el-GR" sz="1500" dirty="0" smtClean="0">
                <a:latin typeface="Calibri" panose="020F0502020204030204" pitchFamily="34" charset="0"/>
                <a:cs typeface="Arial" panose="020B0604020202020204" pitchFamily="34" charset="0"/>
              </a:rPr>
              <a:t> </a:t>
            </a:r>
            <a:r>
              <a:rPr lang="en-US" sz="1500" dirty="0" smtClean="0">
                <a:latin typeface="Calibri" panose="020F0502020204030204" pitchFamily="34" charset="0"/>
                <a:cs typeface="Arial" panose="020B0604020202020204" pitchFamily="34" charset="0"/>
              </a:rPr>
              <a:t>different </a:t>
            </a:r>
            <a:r>
              <a:rPr lang="en-US" sz="1500" dirty="0">
                <a:latin typeface="Calibri" panose="020F0502020204030204" pitchFamily="34" charset="0"/>
                <a:cs typeface="Arial" panose="020B0604020202020204" pitchFamily="34" charset="0"/>
              </a:rPr>
              <a:t>higher education institutions when (re-)designing curricula using ECTS. The focus was </a:t>
            </a:r>
            <a:r>
              <a:rPr lang="en-US" sz="1500" dirty="0" smtClean="0">
                <a:latin typeface="Calibri" panose="020F0502020204030204" pitchFamily="34" charset="0"/>
                <a:cs typeface="Arial" panose="020B0604020202020204" pitchFamily="34" charset="0"/>
              </a:rPr>
              <a:t>on</a:t>
            </a:r>
            <a:r>
              <a:rPr lang="el-GR" sz="1500" dirty="0" smtClean="0">
                <a:latin typeface="Calibri" panose="020F0502020204030204" pitchFamily="34" charset="0"/>
                <a:cs typeface="Arial" panose="020B0604020202020204" pitchFamily="34" charset="0"/>
              </a:rPr>
              <a:t> </a:t>
            </a:r>
            <a:r>
              <a:rPr lang="en-US" sz="1500" dirty="0" smtClean="0">
                <a:latin typeface="Calibri" panose="020F0502020204030204" pitchFamily="34" charset="0"/>
                <a:cs typeface="Arial" panose="020B0604020202020204" pitchFamily="34" charset="0"/>
              </a:rPr>
              <a:t>specific </a:t>
            </a:r>
            <a:r>
              <a:rPr lang="en-US" sz="1500" dirty="0">
                <a:latin typeface="Calibri" panose="020F0502020204030204" pitchFamily="34" charset="0"/>
                <a:cs typeface="Arial" panose="020B0604020202020204" pitchFamily="34" charset="0"/>
              </a:rPr>
              <a:t>subject areas, developing learning outcomes and reference points for common curricula </a:t>
            </a:r>
            <a:r>
              <a:rPr lang="en-US" sz="1500" dirty="0" smtClean="0">
                <a:latin typeface="Calibri" panose="020F0502020204030204" pitchFamily="34" charset="0"/>
                <a:cs typeface="Arial" panose="020B0604020202020204" pitchFamily="34" charset="0"/>
              </a:rPr>
              <a:t>and</a:t>
            </a:r>
            <a:r>
              <a:rPr lang="el-GR" sz="1500" dirty="0" smtClean="0">
                <a:latin typeface="Calibri" panose="020F0502020204030204" pitchFamily="34" charset="0"/>
                <a:cs typeface="Arial" panose="020B0604020202020204" pitchFamily="34" charset="0"/>
              </a:rPr>
              <a:t> </a:t>
            </a:r>
            <a:r>
              <a:rPr lang="en-US" sz="1500" dirty="0" smtClean="0">
                <a:latin typeface="Calibri" panose="020F0502020204030204" pitchFamily="34" charset="0"/>
                <a:cs typeface="Arial" panose="020B0604020202020204" pitchFamily="34" charset="0"/>
              </a:rPr>
              <a:t>the </a:t>
            </a:r>
            <a:r>
              <a:rPr lang="en-US" sz="1500" dirty="0">
                <a:latin typeface="Calibri" panose="020F0502020204030204" pitchFamily="34" charset="0"/>
                <a:cs typeface="Arial" panose="020B0604020202020204" pitchFamily="34" charset="0"/>
              </a:rPr>
              <a:t>emphasis was always on enhancing the quality of degree </a:t>
            </a:r>
            <a:r>
              <a:rPr lang="en-US" sz="1500" dirty="0" err="1">
                <a:latin typeface="Calibri" panose="020F0502020204030204" pitchFamily="34" charset="0"/>
                <a:cs typeface="Arial" panose="020B0604020202020204" pitchFamily="34" charset="0"/>
              </a:rPr>
              <a:t>programme</a:t>
            </a:r>
            <a:r>
              <a:rPr lang="en-US" sz="1500" dirty="0" err="1">
                <a:latin typeface="Arial" panose="020B0604020202020204" pitchFamily="34" charset="0"/>
                <a:cs typeface="Arial" panose="020B0604020202020204" pitchFamily="34" charset="0"/>
              </a:rPr>
              <a:t>s</a:t>
            </a:r>
            <a:r>
              <a:rPr lang="en-US" sz="1500" dirty="0" smtClean="0">
                <a:latin typeface="Arial" panose="020B0604020202020204" pitchFamily="34" charset="0"/>
                <a:cs typeface="Arial" panose="020B0604020202020204" pitchFamily="34" charset="0"/>
              </a:rPr>
              <a:t>.</a:t>
            </a:r>
            <a:endParaRPr lang="el-GR" sz="1500" dirty="0">
              <a:latin typeface="Arial" panose="020B0604020202020204" pitchFamily="34" charset="0"/>
              <a:cs typeface="Arial" panose="020B0604020202020204" pitchFamily="34" charset="0"/>
            </a:endParaRPr>
          </a:p>
          <a:p>
            <a:pPr lvl="1">
              <a:lnSpc>
                <a:spcPct val="125000"/>
              </a:lnSpc>
              <a:spcBef>
                <a:spcPts val="600"/>
              </a:spcBef>
              <a:spcAft>
                <a:spcPts val="600"/>
              </a:spcAft>
              <a:buFont typeface="Wingdings" panose="05000000000000000000" pitchFamily="2" charset="2"/>
              <a:buChar char="Ø"/>
            </a:pPr>
            <a:r>
              <a:rPr lang="el-GR" dirty="0" smtClean="0">
                <a:latin typeface="Calibri" panose="020F0502020204030204" pitchFamily="34" charset="0"/>
                <a:ea typeface="Calibri" panose="020F0502020204030204" pitchFamily="34" charset="0"/>
                <a:cs typeface="Times New Roman" panose="02020603050405020304" pitchFamily="18" charset="0"/>
              </a:rPr>
              <a:t> Εμπνευστές και συντονιστές τα πανεπιστήμια </a:t>
            </a:r>
            <a:r>
              <a:rPr lang="el-GR" dirty="0" err="1" smtClean="0">
                <a:latin typeface="Calibri" panose="020F0502020204030204" pitchFamily="34" charset="0"/>
                <a:ea typeface="Calibri" panose="020F0502020204030204" pitchFamily="34" charset="0"/>
                <a:cs typeface="Times New Roman" panose="02020603050405020304" pitchFamily="18" charset="0"/>
              </a:rPr>
              <a:t>Deusto</a:t>
            </a:r>
            <a:r>
              <a:rPr lang="el-GR" dirty="0" smtClean="0">
                <a:latin typeface="Calibri" panose="020F0502020204030204" pitchFamily="34" charset="0"/>
                <a:ea typeface="Calibri" panose="020F0502020204030204" pitchFamily="34" charset="0"/>
                <a:cs typeface="Times New Roman" panose="02020603050405020304" pitchFamily="18" charset="0"/>
              </a:rPr>
              <a:t>, στην  Ισπανία και </a:t>
            </a:r>
            <a:r>
              <a:rPr lang="el-GR" dirty="0" err="1" smtClean="0">
                <a:latin typeface="Calibri" panose="020F0502020204030204" pitchFamily="34" charset="0"/>
                <a:ea typeface="Calibri" panose="020F0502020204030204" pitchFamily="34" charset="0"/>
                <a:cs typeface="Times New Roman" panose="02020603050405020304" pitchFamily="18" charset="0"/>
              </a:rPr>
              <a:t>Groningen</a:t>
            </a:r>
            <a:r>
              <a:rPr lang="el-GR" dirty="0" smtClean="0">
                <a:latin typeface="Calibri" panose="020F0502020204030204" pitchFamily="34" charset="0"/>
                <a:ea typeface="Calibri" panose="020F0502020204030204" pitchFamily="34" charset="0"/>
                <a:cs typeface="Times New Roman" panose="02020603050405020304" pitchFamily="18" charset="0"/>
              </a:rPr>
              <a:t> στην Ολλανδία.</a:t>
            </a:r>
          </a:p>
          <a:p>
            <a:pPr lvl="1">
              <a:lnSpc>
                <a:spcPct val="125000"/>
              </a:lnSpc>
              <a:spcBef>
                <a:spcPts val="600"/>
              </a:spcBef>
              <a:spcAft>
                <a:spcPts val="600"/>
              </a:spcAft>
              <a:buFont typeface="Wingdings" panose="05000000000000000000" pitchFamily="2" charset="2"/>
              <a:buChar char="Ø"/>
            </a:pPr>
            <a:r>
              <a:rPr lang="el-GR" dirty="0">
                <a:latin typeface="Calibri" panose="020F0502020204030204" pitchFamily="34" charset="0"/>
                <a:ea typeface="Calibri" panose="020F0502020204030204" pitchFamily="34" charset="0"/>
                <a:cs typeface="Times New Roman" panose="02020603050405020304" pitchFamily="18" charset="0"/>
              </a:rPr>
              <a:t>Μέχρι σήμερα έχουν συμμετάσχει εθελοντικά </a:t>
            </a:r>
            <a:r>
              <a:rPr lang="el-GR" dirty="0" smtClean="0">
                <a:latin typeface="Calibri" panose="020F0502020204030204" pitchFamily="34" charset="0"/>
                <a:ea typeface="Calibri" panose="020F0502020204030204" pitchFamily="34" charset="0"/>
                <a:cs typeface="Times New Roman" panose="02020603050405020304" pitchFamily="18" charset="0"/>
              </a:rPr>
              <a:t>175 </a:t>
            </a:r>
            <a:r>
              <a:rPr lang="el-GR" dirty="0">
                <a:latin typeface="Calibri" panose="020F0502020204030204" pitchFamily="34" charset="0"/>
                <a:ea typeface="Calibri" panose="020F0502020204030204" pitchFamily="34" charset="0"/>
                <a:cs typeface="Times New Roman" panose="02020603050405020304" pitchFamily="18" charset="0"/>
              </a:rPr>
              <a:t>ιδρύματα σε όλη την Ευρώπη.</a:t>
            </a:r>
          </a:p>
          <a:p>
            <a:pPr lvl="1">
              <a:lnSpc>
                <a:spcPct val="125000"/>
              </a:lnSpc>
              <a:spcBef>
                <a:spcPts val="600"/>
              </a:spcBef>
              <a:spcAft>
                <a:spcPts val="600"/>
              </a:spcAft>
              <a:buFont typeface="Wingdings" panose="05000000000000000000" pitchFamily="2" charset="2"/>
              <a:buChar char="Ø"/>
            </a:pPr>
            <a:r>
              <a:rPr lang="el-GR" dirty="0">
                <a:latin typeface="Calibri" panose="020F0502020204030204" pitchFamily="34" charset="0"/>
                <a:ea typeface="Calibri" panose="020F0502020204030204" pitchFamily="34" charset="0"/>
                <a:cs typeface="Times New Roman" panose="02020603050405020304" pitchFamily="18" charset="0"/>
              </a:rPr>
              <a:t>Η μεθοδολογία του έχει εξειδικευτεί σε </a:t>
            </a:r>
            <a:r>
              <a:rPr lang="el-GR" b="1" dirty="0">
                <a:latin typeface="Calibri" panose="020F0502020204030204" pitchFamily="34" charset="0"/>
                <a:ea typeface="Calibri" panose="020F0502020204030204" pitchFamily="34" charset="0"/>
                <a:cs typeface="Times New Roman" panose="02020603050405020304" pitchFamily="18" charset="0"/>
              </a:rPr>
              <a:t>9 γνωστικά πεδία </a:t>
            </a:r>
            <a:r>
              <a:rPr lang="el-GR" dirty="0">
                <a:latin typeface="Calibri" panose="020F0502020204030204" pitchFamily="34" charset="0"/>
                <a:ea typeface="Calibri" panose="020F0502020204030204" pitchFamily="34" charset="0"/>
                <a:cs typeface="Times New Roman" panose="02020603050405020304" pitchFamily="18" charset="0"/>
              </a:rPr>
              <a:t>και σε 19 δίκτυα εξειδίκευσης.</a:t>
            </a:r>
          </a:p>
          <a:p>
            <a:pPr lvl="1">
              <a:lnSpc>
                <a:spcPct val="125000"/>
              </a:lnSpc>
              <a:spcBef>
                <a:spcPts val="600"/>
              </a:spcBef>
              <a:spcAft>
                <a:spcPts val="600"/>
              </a:spcAft>
              <a:buFont typeface="Wingdings" panose="05000000000000000000" pitchFamily="2" charset="2"/>
              <a:buChar char="Ø"/>
            </a:pP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endParaRPr lang="el-GR"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Font typeface="Wingdings" panose="05000000000000000000" pitchFamily="2" charset="2"/>
              <a:buChar char="Ø"/>
            </a:pPr>
            <a:endParaRPr lang="el-GR" dirty="0" smtClean="0">
              <a:latin typeface="Calibri" panose="020F0502020204030204" pitchFamily="34" charset="0"/>
              <a:ea typeface="Calibri" panose="020F0502020204030204" pitchFamily="34" charset="0"/>
              <a:cs typeface="Times New Roman" panose="02020603050405020304" pitchFamily="18" charset="0"/>
            </a:endParaRPr>
          </a:p>
          <a:p>
            <a:pPr marL="365760" lvl="1" indent="0">
              <a:lnSpc>
                <a:spcPct val="125000"/>
              </a:lnSpc>
              <a:spcBef>
                <a:spcPts val="600"/>
              </a:spcBef>
              <a:spcAft>
                <a:spcPts val="600"/>
              </a:spcAft>
              <a:buNone/>
            </a:pPr>
            <a:endParaRPr lang="el-GR" sz="1700" dirty="0" smtClean="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Πίνακας 4"/>
          <p:cNvGraphicFramePr>
            <a:graphicFrameLocks noGrp="1"/>
          </p:cNvGraphicFramePr>
          <p:nvPr>
            <p:extLst>
              <p:ext uri="{D42A27DB-BD31-4B8C-83A1-F6EECF244321}">
                <p14:modId xmlns:p14="http://schemas.microsoft.com/office/powerpoint/2010/main" val="503422456"/>
              </p:ext>
            </p:extLst>
          </p:nvPr>
        </p:nvGraphicFramePr>
        <p:xfrm>
          <a:off x="1905000" y="5080001"/>
          <a:ext cx="9337624" cy="1159758"/>
        </p:xfrm>
        <a:graphic>
          <a:graphicData uri="http://schemas.openxmlformats.org/drawingml/2006/table">
            <a:tbl>
              <a:tblPr firstRow="1" bandRow="1">
                <a:tableStyleId>{BC89EF96-8CEA-46FF-86C4-4CE0E7609802}</a:tableStyleId>
              </a:tblPr>
              <a:tblGrid>
                <a:gridCol w="2827025">
                  <a:extLst>
                    <a:ext uri="{9D8B030D-6E8A-4147-A177-3AD203B41FA5}">
                      <a16:colId xmlns:a16="http://schemas.microsoft.com/office/drawing/2014/main" xmlns="" val="3124008431"/>
                    </a:ext>
                  </a:extLst>
                </a:gridCol>
                <a:gridCol w="3033767">
                  <a:extLst>
                    <a:ext uri="{9D8B030D-6E8A-4147-A177-3AD203B41FA5}">
                      <a16:colId xmlns:a16="http://schemas.microsoft.com/office/drawing/2014/main" xmlns="" val="2172805130"/>
                    </a:ext>
                  </a:extLst>
                </a:gridCol>
                <a:gridCol w="3476832">
                  <a:extLst>
                    <a:ext uri="{9D8B030D-6E8A-4147-A177-3AD203B41FA5}">
                      <a16:colId xmlns:a16="http://schemas.microsoft.com/office/drawing/2014/main" xmlns="" val="441956695"/>
                    </a:ext>
                  </a:extLst>
                </a:gridCol>
              </a:tblGrid>
              <a:tr h="386586">
                <a:tc>
                  <a:txBody>
                    <a:bodyPr/>
                    <a:lstStyle/>
                    <a:p>
                      <a:r>
                        <a:rPr lang="en-US" sz="1600" b="0" dirty="0" smtClean="0">
                          <a:latin typeface="Calibri" panose="020F0502020204030204" pitchFamily="34" charset="0"/>
                          <a:cs typeface="Calibri" panose="020F0502020204030204" pitchFamily="34" charset="0"/>
                        </a:rPr>
                        <a:t>Business Administration</a:t>
                      </a:r>
                      <a:endParaRPr lang="el-GR" sz="1600" b="0" dirty="0">
                        <a:latin typeface="Calibri" panose="020F0502020204030204" pitchFamily="34" charset="0"/>
                        <a:cs typeface="Calibri" panose="020F0502020204030204" pitchFamily="34" charset="0"/>
                      </a:endParaRPr>
                    </a:p>
                  </a:txBody>
                  <a:tcPr/>
                </a:tc>
                <a:tc>
                  <a:txBody>
                    <a:bodyPr/>
                    <a:lstStyle/>
                    <a:p>
                      <a:r>
                        <a:rPr lang="en-US" sz="1600" b="0" dirty="0" smtClean="0">
                          <a:latin typeface="Calibri" panose="020F0502020204030204" pitchFamily="34" charset="0"/>
                          <a:cs typeface="Calibri" panose="020F0502020204030204" pitchFamily="34" charset="0"/>
                        </a:rPr>
                        <a:t>European Studies</a:t>
                      </a:r>
                    </a:p>
                  </a:txBody>
                  <a:tcPr/>
                </a:tc>
                <a:tc>
                  <a:txBody>
                    <a:bodyPr/>
                    <a:lstStyle/>
                    <a:p>
                      <a:r>
                        <a:rPr lang="en-US" sz="1600" b="0" dirty="0" smtClean="0">
                          <a:latin typeface="Calibri" panose="020F0502020204030204" pitchFamily="34" charset="0"/>
                          <a:cs typeface="Calibri" panose="020F0502020204030204" pitchFamily="34" charset="0"/>
                        </a:rPr>
                        <a:t>Mathematics</a:t>
                      </a:r>
                      <a:endParaRPr lang="el-GR" sz="16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943336839"/>
                  </a:ext>
                </a:extLst>
              </a:tr>
              <a:tr h="386586">
                <a:tc>
                  <a:txBody>
                    <a:bodyPr/>
                    <a:lstStyle/>
                    <a:p>
                      <a:r>
                        <a:rPr lang="en-US" sz="1600" b="0" dirty="0" smtClean="0">
                          <a:latin typeface="Calibri" panose="020F0502020204030204" pitchFamily="34" charset="0"/>
                          <a:cs typeface="Calibri" panose="020F0502020204030204" pitchFamily="34" charset="0"/>
                        </a:rPr>
                        <a:t>Chemistry</a:t>
                      </a:r>
                      <a:endParaRPr lang="el-GR" sz="1600" b="0" dirty="0">
                        <a:latin typeface="Calibri" panose="020F0502020204030204" pitchFamily="34" charset="0"/>
                        <a:cs typeface="Calibri" panose="020F0502020204030204" pitchFamily="34" charset="0"/>
                      </a:endParaRPr>
                    </a:p>
                  </a:txBody>
                  <a:tcPr/>
                </a:tc>
                <a:tc>
                  <a:txBody>
                    <a:bodyPr/>
                    <a:lstStyle/>
                    <a:p>
                      <a:r>
                        <a:rPr lang="en-US" sz="1600" b="0" dirty="0" smtClean="0">
                          <a:latin typeface="Calibri" panose="020F0502020204030204" pitchFamily="34" charset="0"/>
                          <a:cs typeface="Calibri" panose="020F0502020204030204" pitchFamily="34" charset="0"/>
                        </a:rPr>
                        <a:t>History</a:t>
                      </a:r>
                    </a:p>
                  </a:txBody>
                  <a:tcPr/>
                </a:tc>
                <a:tc>
                  <a:txBody>
                    <a:bodyPr/>
                    <a:lstStyle/>
                    <a:p>
                      <a:r>
                        <a:rPr lang="en-US" sz="1600" b="0" dirty="0" smtClean="0">
                          <a:latin typeface="Calibri" panose="020F0502020204030204" pitchFamily="34" charset="0"/>
                          <a:cs typeface="Calibri" panose="020F0502020204030204" pitchFamily="34" charset="0"/>
                        </a:rPr>
                        <a:t>Nursing</a:t>
                      </a:r>
                      <a:endParaRPr lang="el-GR" sz="16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2060992205"/>
                  </a:ext>
                </a:extLst>
              </a:tr>
              <a:tr h="386586">
                <a:tc>
                  <a:txBody>
                    <a:bodyPr/>
                    <a:lstStyle/>
                    <a:p>
                      <a:r>
                        <a:rPr lang="en-US" sz="1600" b="1" dirty="0" smtClean="0">
                          <a:latin typeface="Calibri" panose="020F0502020204030204" pitchFamily="34" charset="0"/>
                          <a:cs typeface="Calibri" panose="020F0502020204030204" pitchFamily="34" charset="0"/>
                        </a:rPr>
                        <a:t>Education Sciences</a:t>
                      </a:r>
                      <a:endParaRPr lang="el-GR" sz="1600" b="1" dirty="0">
                        <a:latin typeface="Calibri" panose="020F0502020204030204" pitchFamily="34" charset="0"/>
                        <a:cs typeface="Calibri" panose="020F0502020204030204" pitchFamily="34" charset="0"/>
                      </a:endParaRPr>
                    </a:p>
                  </a:txBody>
                  <a:tcPr/>
                </a:tc>
                <a:tc>
                  <a:txBody>
                    <a:bodyPr/>
                    <a:lstStyle/>
                    <a:p>
                      <a:r>
                        <a:rPr lang="en-US" sz="1600" b="0" dirty="0" smtClean="0">
                          <a:latin typeface="Calibri" panose="020F0502020204030204" pitchFamily="34" charset="0"/>
                          <a:cs typeface="Calibri" panose="020F0502020204030204" pitchFamily="34" charset="0"/>
                        </a:rPr>
                        <a:t>Earth Sciences</a:t>
                      </a:r>
                    </a:p>
                  </a:txBody>
                  <a:tcPr/>
                </a:tc>
                <a:tc>
                  <a:txBody>
                    <a:bodyPr/>
                    <a:lstStyle/>
                    <a:p>
                      <a:r>
                        <a:rPr lang="en-US" sz="1600" b="0" dirty="0" smtClean="0">
                          <a:latin typeface="Calibri" panose="020F0502020204030204" pitchFamily="34" charset="0"/>
                          <a:cs typeface="Calibri" panose="020F0502020204030204" pitchFamily="34" charset="0"/>
                        </a:rPr>
                        <a:t>Physics</a:t>
                      </a:r>
                      <a:endParaRPr lang="el-GR" sz="1600" b="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xmlns="" val="3070160126"/>
                  </a:ext>
                </a:extLst>
              </a:tr>
            </a:tbl>
          </a:graphicData>
        </a:graphic>
      </p:graphicFrame>
    </p:spTree>
    <p:extLst>
      <p:ext uri="{BB962C8B-B14F-4D97-AF65-F5344CB8AC3E}">
        <p14:creationId xmlns:p14="http://schemas.microsoft.com/office/powerpoint/2010/main" val="1620376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Project </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n-US"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Tuning </a:t>
            </a:r>
            <a:r>
              <a:rPr lang="en-US"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Project</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 (ΙΙ)</a:t>
            </a:r>
            <a:r>
              <a:rPr lang="en-US"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 (http://tuningacademy.org/tuning-europe-i-iv/?</a:t>
            </a:r>
            <a:r>
              <a:rPr lang="en-US"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lang=en)</a:t>
            </a: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Η μεθοδολογία που </a:t>
            </a:r>
            <a:r>
              <a:rPr lang="el-GR" sz="1700" dirty="0" smtClean="0">
                <a:latin typeface="Calibri" panose="020F0502020204030204" pitchFamily="34" charset="0"/>
                <a:ea typeface="Calibri" panose="020F0502020204030204" pitchFamily="34" charset="0"/>
                <a:cs typeface="Times New Roman" panose="02020603050405020304" pitchFamily="18" charset="0"/>
              </a:rPr>
              <a:t>προτείνεται </a:t>
            </a:r>
            <a:r>
              <a:rPr lang="el-GR" sz="1700" dirty="0">
                <a:latin typeface="Calibri" panose="020F0502020204030204" pitchFamily="34" charset="0"/>
                <a:ea typeface="Calibri" panose="020F0502020204030204" pitchFamily="34" charset="0"/>
                <a:cs typeface="Times New Roman" panose="02020603050405020304" pitchFamily="18" charset="0"/>
              </a:rPr>
              <a:t>έχει ξεπεράσει τα όρια της Ευρώπης μέσα από την ανάπτυξη του:</a:t>
            </a:r>
          </a:p>
          <a:p>
            <a:pPr marL="365760" lvl="1" indent="0">
              <a:lnSpc>
                <a:spcPct val="125000"/>
              </a:lnSpc>
              <a:spcBef>
                <a:spcPts val="600"/>
              </a:spcBef>
              <a:spcAft>
                <a:spcPts val="600"/>
              </a:spcAft>
              <a:buClr>
                <a:srgbClr val="A85229"/>
              </a:buClr>
              <a:buNone/>
            </a:pPr>
            <a:r>
              <a:rPr lang="el-GR" sz="1700" dirty="0" smtClean="0">
                <a:latin typeface="Calibri" panose="020F0502020204030204" pitchFamily="34" charset="0"/>
                <a:ea typeface="Calibri" panose="020F0502020204030204" pitchFamily="34" charset="0"/>
                <a:cs typeface="Times New Roman" panose="02020603050405020304" pitchFamily="18" charset="0"/>
              </a:rPr>
              <a:t>	</a:t>
            </a:r>
            <a:r>
              <a:rPr lang="el-GR" sz="1700" i="1" dirty="0" err="1" smtClean="0">
                <a:latin typeface="Calibri" panose="020F0502020204030204" pitchFamily="34" charset="0"/>
                <a:ea typeface="Calibri" panose="020F0502020204030204" pitchFamily="34" charset="0"/>
                <a:cs typeface="Times New Roman" panose="02020603050405020304" pitchFamily="18" charset="0"/>
              </a:rPr>
              <a:t>Tuning</a:t>
            </a:r>
            <a:r>
              <a:rPr lang="el-GR" sz="1700" i="1" dirty="0" smtClean="0">
                <a:latin typeface="Calibri" panose="020F0502020204030204" pitchFamily="34" charset="0"/>
                <a:ea typeface="Calibri" panose="020F0502020204030204" pitchFamily="34" charset="0"/>
                <a:cs typeface="Times New Roman" panose="02020603050405020304" pitchFamily="18" charset="0"/>
              </a:rPr>
              <a:t> </a:t>
            </a:r>
            <a:r>
              <a:rPr lang="el-GR" sz="1700" i="1" dirty="0" err="1">
                <a:latin typeface="Calibri" panose="020F0502020204030204" pitchFamily="34" charset="0"/>
                <a:ea typeface="Calibri" panose="020F0502020204030204" pitchFamily="34" charset="0"/>
                <a:cs typeface="Times New Roman" panose="02020603050405020304" pitchFamily="18" charset="0"/>
              </a:rPr>
              <a:t>Latin</a:t>
            </a:r>
            <a:r>
              <a:rPr lang="el-GR" sz="1700" i="1" dirty="0">
                <a:latin typeface="Calibri" panose="020F0502020204030204" pitchFamily="34" charset="0"/>
                <a:ea typeface="Calibri" panose="020F0502020204030204" pitchFamily="34" charset="0"/>
                <a:cs typeface="Times New Roman" panose="02020603050405020304" pitchFamily="18" charset="0"/>
              </a:rPr>
              <a:t> </a:t>
            </a:r>
            <a:r>
              <a:rPr lang="el-GR" sz="1700" i="1" dirty="0" err="1">
                <a:latin typeface="Calibri" panose="020F0502020204030204" pitchFamily="34" charset="0"/>
                <a:ea typeface="Calibri" panose="020F0502020204030204" pitchFamily="34" charset="0"/>
                <a:cs typeface="Times New Roman" panose="02020603050405020304" pitchFamily="18" charset="0"/>
              </a:rPr>
              <a:t>America</a:t>
            </a:r>
            <a:r>
              <a:rPr lang="el-GR" sz="1700" i="1" dirty="0">
                <a:latin typeface="Calibri" panose="020F0502020204030204" pitchFamily="34" charset="0"/>
                <a:ea typeface="Calibri" panose="020F0502020204030204" pitchFamily="34" charset="0"/>
                <a:cs typeface="Times New Roman" panose="02020603050405020304" pitchFamily="18" charset="0"/>
              </a:rPr>
              <a:t> </a:t>
            </a:r>
            <a:r>
              <a:rPr lang="el-GR" sz="1700" dirty="0">
                <a:latin typeface="Calibri" panose="020F0502020204030204" pitchFamily="34" charset="0"/>
                <a:ea typeface="Calibri" panose="020F0502020204030204" pitchFamily="34" charset="0"/>
                <a:cs typeface="Times New Roman" panose="02020603050405020304" pitchFamily="18" charset="0"/>
              </a:rPr>
              <a:t>και του </a:t>
            </a:r>
            <a:r>
              <a:rPr lang="el-GR" sz="1700" i="1" dirty="0" err="1" smtClean="0">
                <a:latin typeface="Calibri" panose="020F0502020204030204" pitchFamily="34" charset="0"/>
                <a:ea typeface="Calibri" panose="020F0502020204030204" pitchFamily="34" charset="0"/>
                <a:cs typeface="Times New Roman" panose="02020603050405020304" pitchFamily="18" charset="0"/>
              </a:rPr>
              <a:t>Tuning</a:t>
            </a:r>
            <a:r>
              <a:rPr lang="el-GR" sz="1700" i="1" dirty="0" smtClean="0">
                <a:latin typeface="Calibri" panose="020F0502020204030204" pitchFamily="34" charset="0"/>
                <a:ea typeface="Calibri" panose="020F0502020204030204" pitchFamily="34" charset="0"/>
                <a:cs typeface="Times New Roman" panose="02020603050405020304" pitchFamily="18" charset="0"/>
              </a:rPr>
              <a:t> </a:t>
            </a:r>
            <a:r>
              <a:rPr lang="el-GR" sz="1700" i="1" dirty="0" err="1" smtClean="0">
                <a:latin typeface="Calibri" panose="020F0502020204030204" pitchFamily="34" charset="0"/>
                <a:ea typeface="Calibri" panose="020F0502020204030204" pitchFamily="34" charset="0"/>
                <a:cs typeface="Times New Roman" panose="02020603050405020304" pitchFamily="18" charset="0"/>
              </a:rPr>
              <a:t>Russia</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Επίσης, τροφοδοτεί μεγάλο αριθμό γνωστικών  πεδίων που συμμετέχουν ως δίκτυα και συστηματοποιεί την τεχνογνωσία του μέσα από την  σύσταση σταθερού κέντρου πληροφόρησης και καθοδήγησης [</a:t>
            </a:r>
            <a:r>
              <a:rPr lang="el-GR" sz="1700" dirty="0" err="1">
                <a:latin typeface="Calibri" panose="020F0502020204030204" pitchFamily="34" charset="0"/>
                <a:ea typeface="Calibri" panose="020F0502020204030204" pitchFamily="34" charset="0"/>
                <a:cs typeface="Times New Roman" panose="02020603050405020304" pitchFamily="18" charset="0"/>
              </a:rPr>
              <a:t>Tuning</a:t>
            </a:r>
            <a:r>
              <a:rPr lang="el-GR" sz="1700" dirty="0">
                <a:latin typeface="Calibri" panose="020F0502020204030204" pitchFamily="34" charset="0"/>
                <a:ea typeface="Calibri" panose="020F0502020204030204" pitchFamily="34" charset="0"/>
                <a:cs typeface="Times New Roman" panose="02020603050405020304" pitchFamily="18" charset="0"/>
              </a:rPr>
              <a:t> </a:t>
            </a:r>
            <a:r>
              <a:rPr lang="el-GR" sz="1700" dirty="0" err="1">
                <a:latin typeface="Calibri" panose="020F0502020204030204" pitchFamily="34" charset="0"/>
                <a:ea typeface="Calibri" panose="020F0502020204030204" pitchFamily="34" charset="0"/>
                <a:cs typeface="Times New Roman" panose="02020603050405020304" pitchFamily="18" charset="0"/>
              </a:rPr>
              <a:t>Academy</a:t>
            </a:r>
            <a:r>
              <a:rPr lang="el-GR" sz="1700" dirty="0">
                <a:latin typeface="Calibri" panose="020F0502020204030204" pitchFamily="34" charset="0"/>
                <a:ea typeface="Calibri" panose="020F0502020204030204" pitchFamily="34" charset="0"/>
                <a:cs typeface="Times New Roman" panose="02020603050405020304" pitchFamily="18" charset="0"/>
              </a:rPr>
              <a:t>] που απευθύνεται </a:t>
            </a:r>
            <a:r>
              <a:rPr lang="el-GR" sz="1700" dirty="0" smtClean="0">
                <a:latin typeface="Calibri" panose="020F0502020204030204" pitchFamily="34" charset="0"/>
                <a:ea typeface="Calibri" panose="020F0502020204030204" pitchFamily="34" charset="0"/>
                <a:cs typeface="Times New Roman" panose="02020603050405020304" pitchFamily="18" charset="0"/>
              </a:rPr>
              <a:t>στα </a:t>
            </a:r>
            <a:r>
              <a:rPr lang="el-GR" sz="1700" dirty="0">
                <a:latin typeface="Calibri" panose="020F0502020204030204" pitchFamily="34" charset="0"/>
                <a:ea typeface="Calibri" panose="020F0502020204030204" pitchFamily="34" charset="0"/>
                <a:cs typeface="Times New Roman" panose="02020603050405020304" pitchFamily="18" charset="0"/>
              </a:rPr>
              <a:t>πανεπιστημιακά ιδρύματα και σε κάθε </a:t>
            </a:r>
            <a:r>
              <a:rPr lang="el-GR" sz="1700" dirty="0" smtClean="0">
                <a:latin typeface="Calibri" panose="020F0502020204030204" pitchFamily="34" charset="0"/>
                <a:ea typeface="Calibri" panose="020F0502020204030204" pitchFamily="34" charset="0"/>
                <a:cs typeface="Times New Roman" panose="02020603050405020304" pitchFamily="18" charset="0"/>
              </a:rPr>
              <a:t>ενδιαφερόμενο.</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Η ενημέρωση για τις εξελίξεις στο πρόγραμμα γίνεται μέσα από μια καλά ενημερωμένη ιστοσελίδα  και μέσα από τη συστηματική παραγωγή «επίσημων» εγγράφων στα οποία καταγράφονται όλες οι </a:t>
            </a:r>
            <a:r>
              <a:rPr lang="el-GR" sz="1700" dirty="0" smtClean="0">
                <a:latin typeface="Calibri" panose="020F0502020204030204" pitchFamily="34" charset="0"/>
                <a:ea typeface="Calibri" panose="020F0502020204030204" pitchFamily="34" charset="0"/>
                <a:cs typeface="Times New Roman" panose="02020603050405020304" pitchFamily="18" charset="0"/>
              </a:rPr>
              <a:t>εξελίξεις </a:t>
            </a:r>
            <a:r>
              <a:rPr lang="el-GR" sz="1700" dirty="0">
                <a:latin typeface="Calibri" panose="020F0502020204030204" pitchFamily="34" charset="0"/>
                <a:ea typeface="Calibri" panose="020F0502020204030204" pitchFamily="34" charset="0"/>
                <a:cs typeface="Times New Roman" panose="02020603050405020304" pitchFamily="18" charset="0"/>
              </a:rPr>
              <a:t>από τις επιμέρους δράσεις του προγράμματος.</a:t>
            </a: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Η χρηματοδότηση του </a:t>
            </a:r>
            <a:r>
              <a:rPr lang="el-GR" sz="1700" dirty="0" smtClean="0">
                <a:latin typeface="Calibri" panose="020F0502020204030204" pitchFamily="34" charset="0"/>
                <a:ea typeface="Calibri" panose="020F0502020204030204" pitchFamily="34" charset="0"/>
                <a:cs typeface="Times New Roman" panose="02020603050405020304" pitchFamily="18" charset="0"/>
              </a:rPr>
              <a:t>Project </a:t>
            </a:r>
            <a:r>
              <a:rPr lang="el-GR" sz="1700" dirty="0">
                <a:latin typeface="Calibri" panose="020F0502020204030204" pitchFamily="34" charset="0"/>
                <a:ea typeface="Calibri" panose="020F0502020204030204" pitchFamily="34" charset="0"/>
                <a:cs typeface="Times New Roman" panose="02020603050405020304" pitchFamily="18" charset="0"/>
              </a:rPr>
              <a:t>καλύπτεται σε όλες τις φάσεις της εξέλιξής του από την Ευρωπαϊκή </a:t>
            </a:r>
            <a:r>
              <a:rPr lang="el-GR" sz="1700" dirty="0" smtClean="0">
                <a:latin typeface="Calibri" panose="020F0502020204030204" pitchFamily="34" charset="0"/>
                <a:ea typeface="Calibri" panose="020F0502020204030204" pitchFamily="34" charset="0"/>
                <a:cs typeface="Times New Roman" panose="02020603050405020304" pitchFamily="18" charset="0"/>
              </a:rPr>
              <a:t>Επιτροπή.</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6961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600"/>
              </a:spcBef>
              <a:spcAft>
                <a:spcPts val="600"/>
              </a:spcAft>
              <a:buClr>
                <a:srgbClr val="A85229"/>
              </a:buClr>
              <a:buNone/>
            </a:pPr>
            <a:r>
              <a:rPr lang="en-US"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Tuning </a:t>
            </a:r>
            <a:r>
              <a:rPr lang="en-US"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Project</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 και ΕΧΑΕ (Ι)</a:t>
            </a: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Ό</a:t>
            </a:r>
            <a:r>
              <a:rPr lang="el-GR" sz="1700" dirty="0" smtClean="0">
                <a:latin typeface="Calibri" panose="020F0502020204030204" pitchFamily="34" charset="0"/>
                <a:ea typeface="Calibri" panose="020F0502020204030204" pitchFamily="34" charset="0"/>
                <a:cs typeface="Times New Roman" panose="02020603050405020304" pitchFamily="18" charset="0"/>
              </a:rPr>
              <a:t>πως </a:t>
            </a:r>
            <a:r>
              <a:rPr lang="el-GR" sz="1700" dirty="0">
                <a:latin typeface="Calibri" panose="020F0502020204030204" pitchFamily="34" charset="0"/>
                <a:ea typeface="Calibri" panose="020F0502020204030204" pitchFamily="34" charset="0"/>
                <a:cs typeface="Times New Roman" panose="02020603050405020304" pitchFamily="18" charset="0"/>
              </a:rPr>
              <a:t>καταγράφεται σε διάφορα έγγραφα, το </a:t>
            </a:r>
            <a:r>
              <a:rPr lang="el-GR" sz="1700" dirty="0" smtClean="0">
                <a:latin typeface="Calibri" panose="020F0502020204030204" pitchFamily="34" charset="0"/>
                <a:ea typeface="Calibri" panose="020F0502020204030204" pitchFamily="34" charset="0"/>
                <a:cs typeface="Times New Roman" panose="02020603050405020304" pitchFamily="18" charset="0"/>
              </a:rPr>
              <a:t>πρόγραμμα  </a:t>
            </a:r>
            <a:r>
              <a:rPr lang="el-GR" sz="1700" dirty="0">
                <a:latin typeface="Calibri" panose="020F0502020204030204" pitchFamily="34" charset="0"/>
                <a:ea typeface="Calibri" panose="020F0502020204030204" pitchFamily="34" charset="0"/>
                <a:cs typeface="Times New Roman" panose="02020603050405020304" pitchFamily="18" charset="0"/>
              </a:rPr>
              <a:t>λειτούργησε σε συνθήκες διαλόγου και συνεχούς ανατροφοδότησης με τη  διαδικασία της Μπολόνια, κυρίως στη φάση πριν τη συνάντηση των υπουργών  Παιδείας του </a:t>
            </a:r>
            <a:r>
              <a:rPr lang="en-US" sz="1700" dirty="0" smtClean="0">
                <a:latin typeface="Calibri" panose="020F0502020204030204" pitchFamily="34" charset="0"/>
                <a:ea typeface="Calibri" panose="020F0502020204030204" pitchFamily="34" charset="0"/>
                <a:cs typeface="Times New Roman" panose="02020603050405020304" pitchFamily="18" charset="0"/>
              </a:rPr>
              <a:t>Bergen</a:t>
            </a:r>
            <a:r>
              <a:rPr lang="el-GR" sz="1700" dirty="0" smtClean="0">
                <a:latin typeface="Calibri" panose="020F0502020204030204" pitchFamily="34" charset="0"/>
                <a:ea typeface="Calibri" panose="020F0502020204030204" pitchFamily="34" charset="0"/>
                <a:cs typeface="Times New Roman" panose="02020603050405020304" pitchFamily="18" charset="0"/>
              </a:rPr>
              <a:t> το </a:t>
            </a:r>
            <a:r>
              <a:rPr lang="el-GR" sz="1700" dirty="0">
                <a:latin typeface="Calibri" panose="020F0502020204030204" pitchFamily="34" charset="0"/>
                <a:ea typeface="Calibri" panose="020F0502020204030204" pitchFamily="34" charset="0"/>
                <a:cs typeface="Times New Roman" panose="02020603050405020304" pitchFamily="18" charset="0"/>
              </a:rPr>
              <a:t>2005. </a:t>
            </a:r>
            <a:r>
              <a:rPr lang="el-GR" sz="1700" dirty="0" smtClean="0">
                <a:latin typeface="Calibri" panose="020F0502020204030204" pitchFamily="34" charset="0"/>
                <a:ea typeface="Calibri" panose="020F0502020204030204" pitchFamily="34" charset="0"/>
                <a:cs typeface="Times New Roman" panose="02020603050405020304" pitchFamily="18" charset="0"/>
              </a:rPr>
              <a:t>Ενδεικτικά: </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600"/>
              </a:spcBef>
              <a:spcAft>
                <a:spcPts val="600"/>
              </a:spcAft>
              <a:buClr>
                <a:srgbClr val="A85229"/>
              </a:buClr>
              <a:buFont typeface="Wingdings" panose="05000000000000000000" pitchFamily="2" charset="2"/>
              <a:buChar char="Ø"/>
            </a:pPr>
            <a:r>
              <a:rPr lang="el-GR" sz="1700" dirty="0">
                <a:latin typeface="Calibri" panose="020F0502020204030204" pitchFamily="34" charset="0"/>
                <a:ea typeface="Calibri" panose="020F0502020204030204" pitchFamily="34" charset="0"/>
                <a:cs typeface="Times New Roman" panose="02020603050405020304" pitchFamily="18" charset="0"/>
              </a:rPr>
              <a:t>Το εννοιολογικό πλαίσιο της ανακοίνωσης του Βερολίνου είναι απολύτως σύστοιχο με αυτό το προγράμματος: Αναφέρεται ότι τα πτυχία πρέπει να περιγράφονται με όρους φόρτου εργασίας, μαθησιακών αποτελεσμάτων και ικανοτήτων.</a:t>
            </a: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Στη </a:t>
            </a:r>
            <a:r>
              <a:rPr lang="en-US" sz="1700" dirty="0" smtClean="0">
                <a:latin typeface="Calibri" panose="020F0502020204030204" pitchFamily="34" charset="0"/>
                <a:ea typeface="Calibri" panose="020F0502020204030204" pitchFamily="34" charset="0"/>
                <a:cs typeface="Times New Roman" panose="02020603050405020304" pitchFamily="18" charset="0"/>
              </a:rPr>
              <a:t>follow up </a:t>
            </a:r>
            <a:r>
              <a:rPr lang="el-GR" sz="1700" dirty="0" smtClean="0">
                <a:latin typeface="Calibri" panose="020F0502020204030204" pitchFamily="34" charset="0"/>
                <a:ea typeface="Calibri" panose="020F0502020204030204" pitchFamily="34" charset="0"/>
                <a:cs typeface="Times New Roman" panose="02020603050405020304" pitchFamily="18" charset="0"/>
              </a:rPr>
              <a:t>διαδικασία μετά την υπουργική συνάντηση στο Βερολίνο, τα ΠΣ τέθηκαν στο κέντρο της διαδικασίας. </a:t>
            </a:r>
          </a:p>
          <a:p>
            <a:pPr lvl="1">
              <a:lnSpc>
                <a:spcPct val="125000"/>
              </a:lnSpc>
              <a:spcBef>
                <a:spcPts val="600"/>
              </a:spcBef>
              <a:spcAft>
                <a:spcPts val="6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Σε </a:t>
            </a:r>
            <a:r>
              <a:rPr lang="el-GR" sz="1700" dirty="0">
                <a:latin typeface="Calibri" panose="020F0502020204030204" pitchFamily="34" charset="0"/>
                <a:ea typeface="Calibri" panose="020F0502020204030204" pitchFamily="34" charset="0"/>
                <a:cs typeface="Times New Roman" panose="02020603050405020304" pitchFamily="18" charset="0"/>
              </a:rPr>
              <a:t>κείμενο εργασίας του  προγράμματος (</a:t>
            </a:r>
            <a:r>
              <a:rPr lang="el-GR" sz="1700" dirty="0" err="1">
                <a:latin typeface="Calibri" panose="020F0502020204030204" pitchFamily="34" charset="0"/>
                <a:ea typeface="Calibri" panose="020F0502020204030204" pitchFamily="34" charset="0"/>
                <a:cs typeface="Times New Roman" panose="02020603050405020304" pitchFamily="18" charset="0"/>
              </a:rPr>
              <a:t>Tuning</a:t>
            </a:r>
            <a:r>
              <a:rPr lang="el-GR" sz="1700" dirty="0">
                <a:latin typeface="Calibri" panose="020F0502020204030204" pitchFamily="34" charset="0"/>
                <a:ea typeface="Calibri" panose="020F0502020204030204" pitchFamily="34" charset="0"/>
                <a:cs typeface="Times New Roman" panose="02020603050405020304" pitchFamily="18" charset="0"/>
              </a:rPr>
              <a:t> Project, 2005: 8) αναφέρεται ότι το </a:t>
            </a:r>
            <a:r>
              <a:rPr lang="el-GR" sz="1700" dirty="0" smtClean="0">
                <a:latin typeface="Calibri" panose="020F0502020204030204" pitchFamily="34" charset="0"/>
                <a:ea typeface="Calibri" panose="020F0502020204030204" pitchFamily="34" charset="0"/>
                <a:cs typeface="Times New Roman" panose="02020603050405020304" pitchFamily="18" charset="0"/>
              </a:rPr>
              <a:t>πρόγραμμα είναι  </a:t>
            </a:r>
            <a:r>
              <a:rPr lang="el-GR" sz="1700" dirty="0">
                <a:latin typeface="Calibri" panose="020F0502020204030204" pitchFamily="34" charset="0"/>
                <a:ea typeface="Calibri" panose="020F0502020204030204" pitchFamily="34" charset="0"/>
                <a:cs typeface="Times New Roman" panose="02020603050405020304" pitchFamily="18" charset="0"/>
              </a:rPr>
              <a:t>στην καρδιά της διαδικασίας της Μπολόνια, σε όλη την πορεία της εξέλιξης </a:t>
            </a:r>
            <a:r>
              <a:rPr lang="el-GR" sz="1700" dirty="0" smtClean="0">
                <a:latin typeface="Calibri" panose="020F0502020204030204" pitchFamily="34" charset="0"/>
                <a:ea typeface="Calibri" panose="020F0502020204030204" pitchFamily="34" charset="0"/>
                <a:cs typeface="Times New Roman" panose="02020603050405020304" pitchFamily="18" charset="0"/>
              </a:rPr>
              <a:t>από </a:t>
            </a:r>
            <a:r>
              <a:rPr lang="el-GR" sz="1700" dirty="0">
                <a:latin typeface="Calibri" panose="020F0502020204030204" pitchFamily="34" charset="0"/>
                <a:ea typeface="Calibri" panose="020F0502020204030204" pitchFamily="34" charset="0"/>
                <a:cs typeface="Times New Roman" panose="02020603050405020304" pitchFamily="18" charset="0"/>
              </a:rPr>
              <a:t>την Πράγα, το Βερολίνο μέχρι το </a:t>
            </a:r>
            <a:r>
              <a:rPr lang="el-GR" sz="1700" dirty="0" err="1">
                <a:latin typeface="Calibri" panose="020F0502020204030204" pitchFamily="34" charset="0"/>
                <a:ea typeface="Calibri" panose="020F0502020204030204" pitchFamily="34" charset="0"/>
                <a:cs typeface="Times New Roman" panose="02020603050405020304" pitchFamily="18" charset="0"/>
              </a:rPr>
              <a:t>Μπέργκεν</a:t>
            </a:r>
            <a:r>
              <a:rPr lang="el-GR" sz="1700" dirty="0">
                <a:latin typeface="Calibri" panose="020F0502020204030204" pitchFamily="34" charset="0"/>
                <a:ea typeface="Calibri" panose="020F0502020204030204" pitchFamily="34" charset="0"/>
                <a:cs typeface="Times New Roman" panose="02020603050405020304" pitchFamily="18" charset="0"/>
              </a:rPr>
              <a:t>, συνδέοντας τους πολιτικούς στόχους  που έθεσε η διακήρυξη της Μπολόνια το 1999 με το τομέα της ανώτατης  εκπαίδευσης. </a:t>
            </a:r>
          </a:p>
        </p:txBody>
      </p:sp>
    </p:spTree>
    <p:extLst>
      <p:ext uri="{BB962C8B-B14F-4D97-AF65-F5344CB8AC3E}">
        <p14:creationId xmlns:p14="http://schemas.microsoft.com/office/powerpoint/2010/main" val="781467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04000" y="288000"/>
            <a:ext cx="11340000" cy="612000"/>
          </a:xfrm>
        </p:spPr>
        <p:txBody>
          <a:bodyPr>
            <a:noAutofit/>
          </a:bodyPr>
          <a:lstStyle/>
          <a:p>
            <a:r>
              <a:rPr lang="el-GR" sz="2400" cap="none" dirty="0">
                <a:latin typeface="Calibri" panose="020F0502020204030204" pitchFamily="34" charset="0"/>
                <a:cs typeface="Calibri" panose="020F0502020204030204" pitchFamily="34" charset="0"/>
              </a:rPr>
              <a:t>2. Παρουσίαση του πλαισίου ανάπτυξης των βασικών εργαλείων αλλαγής των ΠΣ σύμφωνα με τα πρότυπα του ΕΧΑΕ: </a:t>
            </a:r>
            <a:r>
              <a:rPr lang="el-GR" sz="2400" i="1" cap="none" dirty="0" err="1">
                <a:latin typeface="Calibri" panose="020F0502020204030204" pitchFamily="34" charset="0"/>
                <a:cs typeface="Calibri" panose="020F0502020204030204" pitchFamily="34" charset="0"/>
              </a:rPr>
              <a:t>Tuning</a:t>
            </a:r>
            <a:r>
              <a:rPr lang="el-GR" sz="2400" i="1" cap="none" dirty="0">
                <a:latin typeface="Calibri" panose="020F0502020204030204" pitchFamily="34" charset="0"/>
                <a:cs typeface="Calibri" panose="020F0502020204030204" pitchFamily="34" charset="0"/>
              </a:rPr>
              <a:t> </a:t>
            </a:r>
            <a:r>
              <a:rPr lang="el-GR" sz="2400" i="1" cap="none" dirty="0" smtClean="0">
                <a:latin typeface="Calibri" panose="020F0502020204030204" pitchFamily="34" charset="0"/>
                <a:cs typeface="Calibri" panose="020F0502020204030204" pitchFamily="34" charset="0"/>
              </a:rPr>
              <a:t>Project</a:t>
            </a:r>
            <a:endParaRPr lang="en-US" sz="2400" i="1" cap="none" dirty="0">
              <a:latin typeface="Calibri" panose="020F0502020204030204" pitchFamily="34" charset="0"/>
              <a:cs typeface="Calibri" panose="020F0502020204030204" pitchFamily="34" charset="0"/>
            </a:endParaRPr>
          </a:p>
        </p:txBody>
      </p:sp>
      <p:sp>
        <p:nvSpPr>
          <p:cNvPr id="3" name="Σύμβολο κράτησης θέσης περιεχομένου 2"/>
          <p:cNvSpPr>
            <a:spLocks noGrp="1"/>
          </p:cNvSpPr>
          <p:nvPr>
            <p:ph idx="1"/>
          </p:nvPr>
        </p:nvSpPr>
        <p:spPr>
          <a:xfrm>
            <a:off x="1064302" y="1127760"/>
            <a:ext cx="10178322" cy="5112000"/>
          </a:xfrm>
        </p:spPr>
        <p:txBody>
          <a:bodyPr>
            <a:noAutofit/>
          </a:bodyPr>
          <a:lstStyle/>
          <a:p>
            <a:pPr marL="365760" lvl="1" indent="0">
              <a:lnSpc>
                <a:spcPct val="125000"/>
              </a:lnSpc>
              <a:spcBef>
                <a:spcPts val="300"/>
              </a:spcBef>
              <a:spcAft>
                <a:spcPts val="300"/>
              </a:spcAft>
              <a:buClr>
                <a:srgbClr val="A85229"/>
              </a:buClr>
              <a:buNone/>
            </a:pPr>
            <a:r>
              <a:rPr lang="en-US"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rPr>
              <a:t>Tuning </a:t>
            </a:r>
            <a:r>
              <a:rPr lang="en-US"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Project</a:t>
            </a:r>
            <a:r>
              <a:rPr lang="el-GR" sz="1700" b="1" dirty="0" smtClean="0">
                <a:solidFill>
                  <a:srgbClr val="514A40"/>
                </a:solidFill>
                <a:latin typeface="Calibri" panose="020F0502020204030204" pitchFamily="34" charset="0"/>
                <a:ea typeface="Calibri" panose="020F0502020204030204" pitchFamily="34" charset="0"/>
                <a:cs typeface="Times New Roman" panose="02020603050405020304" pitchFamily="18" charset="0"/>
              </a:rPr>
              <a:t> και ΕΧΑΕ (ΙΙ)</a:t>
            </a:r>
            <a:endParaRPr lang="el-GR" sz="1700" b="1" dirty="0">
              <a:solidFill>
                <a:srgbClr val="514A40"/>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300"/>
              </a:spcBef>
              <a:spcAft>
                <a:spcPts val="3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Παρομοίως</a:t>
            </a:r>
            <a:r>
              <a:rPr lang="el-GR" sz="1700" dirty="0">
                <a:latin typeface="Calibri" panose="020F0502020204030204" pitchFamily="34" charset="0"/>
                <a:ea typeface="Calibri" panose="020F0502020204030204" pitchFamily="34" charset="0"/>
                <a:cs typeface="Times New Roman" panose="02020603050405020304" pitchFamily="18" charset="0"/>
              </a:rPr>
              <a:t>, πολύ σημαντικά έγγραφα εργασίας της διαδικασίας της  Μπολόνια (</a:t>
            </a:r>
            <a:r>
              <a:rPr lang="el-GR" sz="1700" dirty="0" err="1">
                <a:latin typeface="Calibri" panose="020F0502020204030204" pitchFamily="34" charset="0"/>
                <a:ea typeface="Calibri" panose="020F0502020204030204" pitchFamily="34" charset="0"/>
                <a:cs typeface="Times New Roman" panose="02020603050405020304" pitchFamily="18" charset="0"/>
              </a:rPr>
              <a:t>Adam</a:t>
            </a:r>
            <a:r>
              <a:rPr lang="el-GR" sz="1700" dirty="0">
                <a:latin typeface="Calibri" panose="020F0502020204030204" pitchFamily="34" charset="0"/>
                <a:ea typeface="Calibri" panose="020F0502020204030204" pitchFamily="34" charset="0"/>
                <a:cs typeface="Times New Roman" panose="02020603050405020304" pitchFamily="18" charset="0"/>
              </a:rPr>
              <a:t> 2004: 22, BFUG 2005a: 13) εξαίρουν τη συμβολή του </a:t>
            </a:r>
            <a:r>
              <a:rPr lang="el-GR" sz="1700" dirty="0" err="1">
                <a:latin typeface="Calibri" panose="020F0502020204030204" pitchFamily="34" charset="0"/>
                <a:ea typeface="Calibri" panose="020F0502020204030204" pitchFamily="34" charset="0"/>
                <a:cs typeface="Times New Roman" panose="02020603050405020304" pitchFamily="18" charset="0"/>
              </a:rPr>
              <a:t>Tuning</a:t>
            </a:r>
            <a:r>
              <a:rPr lang="el-GR" sz="1700" dirty="0">
                <a:latin typeface="Calibri" panose="020F0502020204030204" pitchFamily="34" charset="0"/>
                <a:ea typeface="Calibri" panose="020F0502020204030204" pitchFamily="34" charset="0"/>
                <a:cs typeface="Times New Roman" panose="02020603050405020304" pitchFamily="18" charset="0"/>
              </a:rPr>
              <a:t>  </a:t>
            </a:r>
            <a:r>
              <a:rPr lang="el-GR" sz="1700" dirty="0" smtClean="0">
                <a:latin typeface="Calibri" panose="020F0502020204030204" pitchFamily="34" charset="0"/>
                <a:ea typeface="Calibri" panose="020F0502020204030204" pitchFamily="34" charset="0"/>
                <a:cs typeface="Times New Roman" panose="02020603050405020304" pitchFamily="18" charset="0"/>
              </a:rPr>
              <a:t>Project</a:t>
            </a:r>
            <a:r>
              <a:rPr lang="el-GR" sz="1700" dirty="0">
                <a:latin typeface="Calibri" panose="020F0502020204030204" pitchFamily="34" charset="0"/>
                <a:ea typeface="Calibri" panose="020F0502020204030204" pitchFamily="34" charset="0"/>
                <a:cs typeface="Times New Roman" panose="02020603050405020304" pitchFamily="18" charset="0"/>
              </a:rPr>
              <a:t>:</a:t>
            </a:r>
          </a:p>
          <a:p>
            <a:pPr lvl="2">
              <a:lnSpc>
                <a:spcPct val="125000"/>
              </a:lnSpc>
              <a:spcBef>
                <a:spcPts val="300"/>
              </a:spcBef>
              <a:spcAft>
                <a:spcPts val="300"/>
              </a:spcAft>
              <a:buClr>
                <a:srgbClr val="A85229"/>
              </a:buClr>
              <a:buFont typeface="Wingdings" panose="05000000000000000000" pitchFamily="2" charset="2"/>
              <a:buChar char="§"/>
            </a:pPr>
            <a:r>
              <a:rPr lang="el-GR" sz="1700" i="1" dirty="0">
                <a:latin typeface="Calibri" panose="020F0502020204030204" pitchFamily="34" charset="0"/>
                <a:ea typeface="Calibri" panose="020F0502020204030204" pitchFamily="34" charset="0"/>
                <a:cs typeface="Times New Roman" panose="02020603050405020304" pitchFamily="18" charset="0"/>
              </a:rPr>
              <a:t>Α</a:t>
            </a:r>
            <a:r>
              <a:rPr lang="el-GR" sz="1700" i="1" dirty="0" smtClean="0">
                <a:latin typeface="Calibri" panose="020F0502020204030204" pitchFamily="34" charset="0"/>
                <a:ea typeface="Calibri" panose="020F0502020204030204" pitchFamily="34" charset="0"/>
                <a:cs typeface="Times New Roman" panose="02020603050405020304" pitchFamily="18" charset="0"/>
              </a:rPr>
              <a:t>ναγνωρίζεται </a:t>
            </a:r>
            <a:r>
              <a:rPr lang="el-GR" sz="1700" i="1" dirty="0">
                <a:latin typeface="Calibri" panose="020F0502020204030204" pitchFamily="34" charset="0"/>
                <a:ea typeface="Calibri" panose="020F0502020204030204" pitchFamily="34" charset="0"/>
                <a:cs typeface="Times New Roman" panose="02020603050405020304" pitchFamily="18" charset="0"/>
              </a:rPr>
              <a:t>η σημασία της πιλοτικής εργασίας που έχει  γίνει για την ανάπτυξη της μεθοδολογίας των «μαθησιακών αποτελεσμάτων» και η διάχυσή της ως μια βάση για την αναδιοργάνωση των </a:t>
            </a:r>
            <a:r>
              <a:rPr lang="el-GR" sz="1700" i="1" dirty="0" smtClean="0">
                <a:latin typeface="Calibri" panose="020F0502020204030204" pitchFamily="34" charset="0"/>
                <a:ea typeface="Calibri" panose="020F0502020204030204" pitchFamily="34" charset="0"/>
                <a:cs typeface="Times New Roman" panose="02020603050405020304" pitchFamily="18" charset="0"/>
              </a:rPr>
              <a:t>ΠΣ και </a:t>
            </a:r>
            <a:r>
              <a:rPr lang="el-GR" sz="1700" i="1" dirty="0">
                <a:latin typeface="Calibri" panose="020F0502020204030204" pitchFamily="34" charset="0"/>
                <a:ea typeface="Calibri" panose="020F0502020204030204" pitchFamily="34" charset="0"/>
                <a:cs typeface="Times New Roman" panose="02020603050405020304" pitchFamily="18" charset="0"/>
              </a:rPr>
              <a:t>την αξιολόγηση, καθώς και ως ένας τρόπος για την επίτευξη της  </a:t>
            </a:r>
            <a:r>
              <a:rPr lang="el-GR" sz="1700" i="1" dirty="0" err="1">
                <a:latin typeface="Calibri" panose="020F0502020204030204" pitchFamily="34" charset="0"/>
                <a:ea typeface="Calibri" panose="020F0502020204030204" pitchFamily="34" charset="0"/>
                <a:cs typeface="Times New Roman" panose="02020603050405020304" pitchFamily="18" charset="0"/>
              </a:rPr>
              <a:t>συγκρισιμότητας</a:t>
            </a:r>
            <a:r>
              <a:rPr lang="el-GR" sz="1700" i="1" dirty="0">
                <a:latin typeface="Calibri" panose="020F0502020204030204" pitchFamily="34" charset="0"/>
                <a:ea typeface="Calibri" panose="020F0502020204030204" pitchFamily="34" charset="0"/>
                <a:cs typeface="Times New Roman" panose="02020603050405020304" pitchFamily="18" charset="0"/>
              </a:rPr>
              <a:t> ανάμεσα στα ευρωπαϊκά </a:t>
            </a:r>
            <a:r>
              <a:rPr lang="el-GR" sz="1700" i="1" dirty="0" smtClean="0">
                <a:latin typeface="Calibri" panose="020F0502020204030204" pitchFamily="34" charset="0"/>
                <a:ea typeface="Calibri" panose="020F0502020204030204" pitchFamily="34" charset="0"/>
                <a:cs typeface="Times New Roman" panose="02020603050405020304" pitchFamily="18" charset="0"/>
              </a:rPr>
              <a:t>ΠΣ.</a:t>
            </a:r>
            <a:endParaRPr lang="el-GR" sz="1700" dirty="0">
              <a:latin typeface="Calibri" panose="020F0502020204030204" pitchFamily="34" charset="0"/>
              <a:ea typeface="Calibri" panose="020F0502020204030204" pitchFamily="34" charset="0"/>
              <a:cs typeface="Times New Roman" panose="02020603050405020304" pitchFamily="18" charset="0"/>
            </a:endParaRPr>
          </a:p>
          <a:p>
            <a:pPr lvl="1">
              <a:lnSpc>
                <a:spcPct val="125000"/>
              </a:lnSpc>
              <a:spcBef>
                <a:spcPts val="300"/>
              </a:spcBef>
              <a:spcAft>
                <a:spcPts val="3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Το </a:t>
            </a:r>
            <a:r>
              <a:rPr lang="en-US"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EQF</a:t>
            </a:r>
            <a:r>
              <a:rPr lang="en-US" sz="1700"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l-GR" sz="1700" dirty="0" smtClean="0">
                <a:latin typeface="Calibri" panose="020F0502020204030204" pitchFamily="34" charset="0"/>
                <a:ea typeface="Calibri" panose="020F0502020204030204" pitchFamily="34" charset="0"/>
                <a:cs typeface="Times New Roman" panose="02020603050405020304" pitchFamily="18" charset="0"/>
              </a:rPr>
              <a:t>κάνει χρήση τόσο τα αποτελέσματα της </a:t>
            </a:r>
            <a:r>
              <a:rPr lang="en-US"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Joint Quality Imitative</a:t>
            </a:r>
            <a:r>
              <a:rPr lang="el-GR"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 </a:t>
            </a:r>
            <a:r>
              <a:rPr lang="en-US" sz="1700" dirty="0" smtClean="0">
                <a:latin typeface="Calibri" panose="020F0502020204030204" pitchFamily="34" charset="0"/>
                <a:ea typeface="Calibri" panose="020F0502020204030204" pitchFamily="34" charset="0"/>
                <a:cs typeface="Times New Roman" panose="02020603050405020304" pitchFamily="18" charset="0"/>
              </a:rPr>
              <a:t>(JQI)</a:t>
            </a:r>
            <a:r>
              <a:rPr lang="el-GR" sz="1700" dirty="0" smtClean="0">
                <a:latin typeface="Calibri" panose="020F0502020204030204" pitchFamily="34" charset="0"/>
                <a:ea typeface="Calibri" panose="020F0502020204030204" pitchFamily="34" charset="0"/>
                <a:cs typeface="Times New Roman" panose="02020603050405020304" pitchFamily="18" charset="0"/>
              </a:rPr>
              <a:t> όσο και αυτά του </a:t>
            </a:r>
            <a:r>
              <a:rPr lang="en-US" sz="1700" dirty="0" smtClean="0">
                <a:latin typeface="Calibri" panose="020F0502020204030204" pitchFamily="34" charset="0"/>
                <a:ea typeface="Calibri" panose="020F0502020204030204" pitchFamily="34" charset="0"/>
                <a:cs typeface="Times New Roman" panose="02020603050405020304" pitchFamily="18" charset="0"/>
              </a:rPr>
              <a:t>Tuning</a:t>
            </a:r>
            <a:r>
              <a:rPr lang="el-GR" sz="1700" dirty="0" smtClean="0">
                <a:latin typeface="Calibri" panose="020F0502020204030204" pitchFamily="34" charset="0"/>
                <a:ea typeface="Calibri" panose="020F0502020204030204" pitchFamily="34" charset="0"/>
                <a:cs typeface="Times New Roman" panose="02020603050405020304" pitchFamily="18" charset="0"/>
              </a:rPr>
              <a:t>.</a:t>
            </a:r>
          </a:p>
          <a:p>
            <a:pPr lvl="1">
              <a:lnSpc>
                <a:spcPct val="125000"/>
              </a:lnSpc>
              <a:spcBef>
                <a:spcPts val="300"/>
              </a:spcBef>
              <a:spcAft>
                <a:spcPts val="3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Η </a:t>
            </a:r>
            <a:r>
              <a:rPr lang="en-US"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JQI</a:t>
            </a:r>
            <a:r>
              <a:rPr lang="el-GR" sz="1700" dirty="0" smtClean="0">
                <a:latin typeface="Calibri" panose="020F0502020204030204" pitchFamily="34" charset="0"/>
                <a:ea typeface="Calibri" panose="020F0502020204030204" pitchFamily="34" charset="0"/>
                <a:cs typeface="Times New Roman" panose="02020603050405020304" pitchFamily="18" charset="0"/>
              </a:rPr>
              <a:t> μία άτυπη ομάδα εμπειρογνωμόνων δημιούργησε ένα σύνολο κριτηρίων για τη διάκριση μεταξύ των διαφορετικών κύκλων σπουδών (</a:t>
            </a:r>
            <a:r>
              <a:rPr lang="en-US" sz="1700" dirty="0" smtClean="0">
                <a:latin typeface="Calibri" panose="020F0502020204030204" pitchFamily="34" charset="0"/>
                <a:ea typeface="Calibri" panose="020F0502020204030204" pitchFamily="34" charset="0"/>
                <a:cs typeface="Times New Roman" panose="02020603050405020304" pitchFamily="18" charset="0"/>
              </a:rPr>
              <a:t>Dublin Descriptors)</a:t>
            </a:r>
            <a:r>
              <a:rPr lang="el-GR" sz="1700" dirty="0" smtClean="0">
                <a:latin typeface="Calibri" panose="020F0502020204030204" pitchFamily="34" charset="0"/>
                <a:ea typeface="Calibri" panose="020F0502020204030204" pitchFamily="34" charset="0"/>
                <a:cs typeface="Times New Roman" panose="02020603050405020304" pitchFamily="18" charset="0"/>
              </a:rPr>
              <a:t>. </a:t>
            </a:r>
          </a:p>
          <a:p>
            <a:pPr lvl="1">
              <a:lnSpc>
                <a:spcPct val="125000"/>
              </a:lnSpc>
              <a:spcBef>
                <a:spcPts val="300"/>
              </a:spcBef>
              <a:spcAft>
                <a:spcPts val="3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Η πρόταση αυτή επικεντρώνεται στη </a:t>
            </a:r>
            <a:r>
              <a:rPr lang="el-GR" sz="1700" dirty="0" err="1" smtClean="0">
                <a:latin typeface="Calibri" panose="020F0502020204030204" pitchFamily="34" charset="0"/>
                <a:ea typeface="Calibri" panose="020F0502020204030204" pitchFamily="34" charset="0"/>
                <a:cs typeface="Times New Roman" panose="02020603050405020304" pitchFamily="18" charset="0"/>
              </a:rPr>
              <a:t>συγκρισιμότητα</a:t>
            </a:r>
            <a:r>
              <a:rPr lang="el-GR" sz="1700" dirty="0" smtClean="0">
                <a:latin typeface="Calibri" panose="020F0502020204030204" pitchFamily="34" charset="0"/>
                <a:ea typeface="Calibri" panose="020F0502020204030204" pitchFamily="34" charset="0"/>
                <a:cs typeface="Times New Roman" panose="02020603050405020304" pitchFamily="18" charset="0"/>
              </a:rPr>
              <a:t> των κύκλων σπουδών, ενώ το </a:t>
            </a:r>
            <a:r>
              <a:rPr lang="en-US" sz="1700" dirty="0" smtClean="0">
                <a:latin typeface="Calibri" panose="020F0502020204030204" pitchFamily="34" charset="0"/>
                <a:ea typeface="Calibri" panose="020F0502020204030204" pitchFamily="34" charset="0"/>
                <a:cs typeface="Times New Roman" panose="02020603050405020304" pitchFamily="18" charset="0"/>
              </a:rPr>
              <a:t>Tuning</a:t>
            </a:r>
            <a:r>
              <a:rPr lang="el-GR" sz="1700" dirty="0" smtClean="0">
                <a:latin typeface="Calibri" panose="020F0502020204030204" pitchFamily="34" charset="0"/>
                <a:ea typeface="Calibri" panose="020F0502020204030204" pitchFamily="34" charset="0"/>
                <a:cs typeface="Times New Roman" panose="02020603050405020304" pitchFamily="18" charset="0"/>
              </a:rPr>
              <a:t> στοχεύει να περιγράψει τα ΠΣ σε κάθε κύκλο σπουδών και σε επίπεδο θεματικών περιοχών.</a:t>
            </a:r>
          </a:p>
          <a:p>
            <a:pPr lvl="1">
              <a:lnSpc>
                <a:spcPct val="125000"/>
              </a:lnSpc>
              <a:spcBef>
                <a:spcPts val="300"/>
              </a:spcBef>
              <a:spcAft>
                <a:spcPts val="300"/>
              </a:spcAft>
              <a:buClr>
                <a:srgbClr val="A85229"/>
              </a:buClr>
              <a:buFont typeface="Wingdings" panose="05000000000000000000" pitchFamily="2" charset="2"/>
              <a:buChar char="Ø"/>
            </a:pPr>
            <a:r>
              <a:rPr lang="el-GR" sz="1700" dirty="0" smtClean="0">
                <a:latin typeface="Calibri" panose="020F0502020204030204" pitchFamily="34" charset="0"/>
                <a:ea typeface="Calibri" panose="020F0502020204030204" pitchFamily="34" charset="0"/>
                <a:cs typeface="Times New Roman" panose="02020603050405020304" pitchFamily="18" charset="0"/>
              </a:rPr>
              <a:t>Κοινός στόχος και των τριών πρωτοβουλιών (</a:t>
            </a:r>
            <a:r>
              <a:rPr lang="en-US" sz="1700" b="1" dirty="0" smtClean="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EQF, JQI, Tuning</a:t>
            </a:r>
            <a:r>
              <a:rPr lang="en-US" sz="1700" dirty="0" smtClean="0">
                <a:latin typeface="Calibri" panose="020F0502020204030204" pitchFamily="34" charset="0"/>
                <a:ea typeface="Calibri" panose="020F0502020204030204" pitchFamily="34" charset="0"/>
                <a:cs typeface="Times New Roman" panose="02020603050405020304" pitchFamily="18" charset="0"/>
              </a:rPr>
              <a:t>)</a:t>
            </a:r>
            <a:r>
              <a:rPr lang="el-GR" sz="1700" dirty="0" smtClean="0">
                <a:latin typeface="Calibri" panose="020F0502020204030204" pitchFamily="34" charset="0"/>
                <a:ea typeface="Calibri" panose="020F0502020204030204" pitchFamily="34" charset="0"/>
                <a:cs typeface="Times New Roman" panose="02020603050405020304" pitchFamily="18" charset="0"/>
              </a:rPr>
              <a:t> είναι να καταστεί η ευρωπαϊκή ανώτατη εκπαίδευση πιο διαφανής</a:t>
            </a:r>
            <a:r>
              <a:rPr lang="el-GR" sz="1600" dirty="0" smtClean="0">
                <a:latin typeface="Calibri" panose="020F0502020204030204" pitchFamily="34" charset="0"/>
                <a:ea typeface="Calibri" panose="020F0502020204030204" pitchFamily="34" charset="0"/>
                <a:cs typeface="Times New Roman" panose="02020603050405020304" pitchFamily="18" charset="0"/>
              </a:rPr>
              <a:t>.</a:t>
            </a:r>
            <a:endParaRPr lang="el-GR"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2863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9C2B9CB3-2E38-44E1-9059-1BD6223ED2A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6063</Words>
  <Application>Microsoft Office PowerPoint</Application>
  <PresentationFormat>Ευρεία οθόνη</PresentationFormat>
  <Paragraphs>513</Paragraphs>
  <Slides>38</Slides>
  <Notes>37</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38</vt:i4>
      </vt:variant>
    </vt:vector>
  </HeadingPairs>
  <TitlesOfParts>
    <vt:vector size="46" baseType="lpstr">
      <vt:lpstr>Arial</vt:lpstr>
      <vt:lpstr>Calibri</vt:lpstr>
      <vt:lpstr>Cambria</vt:lpstr>
      <vt:lpstr>Tahoma</vt:lpstr>
      <vt:lpstr>Times New Roman</vt:lpstr>
      <vt:lpstr>Trebuchet MS</vt:lpstr>
      <vt:lpstr>Wingdings</vt:lpstr>
      <vt:lpstr>Red Line Business 16x9</vt:lpstr>
      <vt:lpstr>ΕΧΑΕ: Τα εργαλεία και οι χρήσεις τους Ζητήματα εφαρμογής των εργαλείων στην ανάπτυξη των ΠΣ  </vt:lpstr>
      <vt:lpstr>ΕΧΑΕ: Τα εργαλεία και οι χρήσεις τους Ζητήματα εφαρμογής των εργαλείων στην ανάπτυξη των ΠΣ </vt:lpstr>
      <vt:lpstr>1. Εισαγωγή – βασικές έννοιες (Ι)</vt:lpstr>
      <vt:lpstr>1. Εισαγωγή – βασικές έννοιες (ΙΙ)</vt:lpstr>
      <vt:lpstr>Tuning Europe (I-IV) (2000-2009)</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 </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2. Παρουσίαση του πλαισίου ανάπτυξης των βασικών εργαλείων αλλαγής των ΠΣ σύμφωνα με τα πρότυπα του ΕΧΑΕ: Tuning Project</vt:lpstr>
      <vt:lpstr>3. Εκπαίδευση εκπαιδευτικών – Επιστήμες της εκπαίδευσης: ένα παράδειγμα εφαρμογής των εργαλείων σε επιστημονικό πεδίο</vt:lpstr>
      <vt:lpstr>3. Εκπαίδευση εκπαιδευτικών – Επιστήμες της εκπαίδευσης: ένα παράδειγμα εφαρμογής των εργαλείων σε επιστημονικό πεδίο</vt:lpstr>
      <vt:lpstr>3. Εκπαίδευση εκπαιδευτικών – Επιστήμες της εκπαίδευσης: ένα παράδειγμα εφαρμογής των εργαλείων σε επιστημονικό πεδίο</vt:lpstr>
      <vt:lpstr>3. Εκπαίδευση εκπαιδευτικών – Επιστήμες της εκπαίδευσης: ένα παράδειγμα εφαρμογής των εργαλείων σε επιστημονικό πεδίο</vt:lpstr>
      <vt:lpstr>4. Η εφαρμογή των εξελίξεων στην Ελλάδα: ΑΔΙΠ και έναρξη διαδικασιών πιστοποίησης ΠΣ</vt:lpstr>
      <vt:lpstr>4. Η εφαρμογή των εξελίξεων στην Ελλάδα: ΑΔΙΠ και έναρξη διαδικασιών πιστοποίησης ΠΣ</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      Mahep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2016-10-29T16:03:50Z</dcterms:created>
  <dcterms:modified xsi:type="dcterms:W3CDTF">2021-11-20T17:13:47Z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TC030310239991</vt:lpwstr>
  </property>
</Properties>
</file>