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9" r:id="rId3"/>
    <p:sldId id="34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46" r:id="rId13"/>
    <p:sldId id="315" r:id="rId14"/>
    <p:sldId id="316" r:id="rId15"/>
    <p:sldId id="317" r:id="rId16"/>
    <p:sldId id="319" r:id="rId17"/>
    <p:sldId id="318" r:id="rId18"/>
    <p:sldId id="321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6" r:id="rId32"/>
    <p:sldId id="337" r:id="rId33"/>
    <p:sldId id="338" r:id="rId34"/>
    <p:sldId id="339" r:id="rId35"/>
    <p:sldId id="347" r:id="rId36"/>
    <p:sldId id="348" r:id="rId37"/>
    <p:sldId id="341" r:id="rId38"/>
    <p:sldId id="342" r:id="rId39"/>
    <p:sldId id="343" r:id="rId4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D41"/>
    <a:srgbClr val="058C8E"/>
    <a:srgbClr val="B2B2B2"/>
    <a:srgbClr val="202020"/>
    <a:srgbClr val="323232"/>
    <a:srgbClr val="CC3300"/>
    <a:srgbClr val="CC0000"/>
    <a:srgbClr val="FF3300"/>
    <a:srgbClr val="99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20" y="64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2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2023/12/5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file.php/CEID1104/&#931;&#919;&#924;&#917;&#921;&#937;&#931;&#917;&#921;&#931;/ainotes04-05.pdf" TargetMode="External"/><Relationship Id="rId2" Type="http://schemas.openxmlformats.org/officeDocument/2006/relationships/hyperlink" Target="https://github.com/yanshengjia/machine-learning-road/blob/master/resources/Artificial%20Intelligence%20-%20A%20Modern%20Approach%20(3rd%20Edition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4E6BF69-7156-403B-B06E-D48B5D3D3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1029742"/>
            <a:ext cx="10241280" cy="2186940"/>
          </a:xfrm>
        </p:spPr>
        <p:txBody>
          <a:bodyPr>
            <a:normAutofit/>
          </a:bodyPr>
          <a:lstStyle/>
          <a:p>
            <a:r>
              <a:rPr lang="en-US" altLang="en-US" sz="3600" dirty="0" err="1"/>
              <a:t>Τεχνητή</a:t>
            </a:r>
            <a:r>
              <a:rPr lang="en-US" altLang="en-US" sz="3600" dirty="0"/>
              <a:t> </a:t>
            </a:r>
            <a:r>
              <a:rPr lang="en-US" altLang="en-US" sz="3600" dirty="0" err="1"/>
              <a:t>Νοημοσύνη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10" name="Subtitle 3">
            <a:extLst>
              <a:ext uri="{FF2B5EF4-FFF2-40B4-BE49-F238E27FC236}">
                <a16:creationId xmlns:a16="http://schemas.microsoft.com/office/drawing/2014/main" id="{5FD58EDD-3EE6-4505-9282-7EE5544C4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7850"/>
            <a:ext cx="9144000" cy="263271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l-GR" altLang="en-US" sz="3200" dirty="0">
                <a:solidFill>
                  <a:srgbClr val="FF8D41"/>
                </a:solidFill>
              </a:rPr>
              <a:t>Αναπαράσταση Γνώσης και Λογική Πρώτης Τάξης</a:t>
            </a:r>
            <a:endParaRPr lang="en-US" altLang="en-US" sz="3200" dirty="0">
              <a:solidFill>
                <a:srgbClr val="FF8D41"/>
              </a:solidFill>
            </a:endParaRPr>
          </a:p>
          <a:p>
            <a:endParaRPr lang="en-US" alt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en-US" dirty="0" err="1">
                <a:solidFill>
                  <a:schemeClr val="tx1"/>
                </a:solidFill>
              </a:rPr>
              <a:t>Τμήμ</a:t>
            </a:r>
            <a:r>
              <a:rPr lang="en-US" altLang="en-US" dirty="0">
                <a:solidFill>
                  <a:schemeClr val="tx1"/>
                </a:solidFill>
              </a:rPr>
              <a:t>α Μηχανικών Η/Υ και Πληροφορικής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Πα</a:t>
            </a:r>
            <a:r>
              <a:rPr lang="en-US" altLang="en-US" dirty="0" err="1">
                <a:solidFill>
                  <a:schemeClr val="tx1"/>
                </a:solidFill>
              </a:rPr>
              <a:t>νε</a:t>
            </a:r>
            <a:r>
              <a:rPr lang="en-US" altLang="en-US" dirty="0">
                <a:solidFill>
                  <a:schemeClr val="tx1"/>
                </a:solidFill>
              </a:rPr>
              <a:t>πιστήμιο Πατρών</a:t>
            </a:r>
          </a:p>
          <a:p>
            <a:endParaRPr lang="en-US" altLang="en-US" dirty="0"/>
          </a:p>
          <a:p>
            <a:pPr>
              <a:lnSpc>
                <a:spcPct val="50000"/>
              </a:lnSpc>
            </a:pPr>
            <a:r>
              <a:rPr lang="el-GR" altLang="en-US" sz="1600" dirty="0">
                <a:solidFill>
                  <a:srgbClr val="FF8D41"/>
                </a:solidFill>
              </a:rPr>
              <a:t>Ιωάννης </a:t>
            </a:r>
            <a:r>
              <a:rPr lang="en-US" altLang="en-US" sz="1600" dirty="0">
                <a:solidFill>
                  <a:srgbClr val="FF8D41"/>
                </a:solidFill>
              </a:rPr>
              <a:t>Χα</a:t>
            </a:r>
            <a:r>
              <a:rPr lang="en-US" altLang="en-US" sz="1600" dirty="0" err="1">
                <a:solidFill>
                  <a:srgbClr val="FF8D41"/>
                </a:solidFill>
              </a:rPr>
              <a:t>τζηλυγερούδης</a:t>
            </a:r>
            <a:endParaRPr lang="en-US" altLang="en-US" sz="1600" dirty="0">
              <a:solidFill>
                <a:srgbClr val="FF8D41"/>
              </a:solidFill>
            </a:endParaRPr>
          </a:p>
          <a:p>
            <a:pPr>
              <a:lnSpc>
                <a:spcPct val="50000"/>
              </a:lnSpc>
            </a:pPr>
            <a:r>
              <a:rPr lang="en-US" altLang="en-US" sz="1200" dirty="0">
                <a:solidFill>
                  <a:srgbClr val="FF8D41"/>
                </a:solidFill>
              </a:rPr>
              <a:t>ihatz@ceid.upatras.gr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Γλώσσ</a:t>
            </a:r>
            <a:r>
              <a:rPr lang="en-US" altLang="en-US" sz="3200" dirty="0">
                <a:sym typeface="+mn-ea"/>
              </a:rPr>
              <a:t>α Αναπαράστασης Γνώσης - Κριτήρια Αξιολόγησης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Εκφρ</a:t>
            </a:r>
            <a:r>
              <a:rPr lang="en-US" sz="2400" b="1" dirty="0"/>
              <a:t>αστικότητα</a:t>
            </a:r>
            <a:r>
              <a:rPr lang="en-US" sz="2400" dirty="0"/>
              <a:t> (</a:t>
            </a:r>
            <a:r>
              <a:rPr lang="en-US" altLang="en-US" sz="2400" dirty="0"/>
              <a:t>E</a:t>
            </a:r>
            <a:r>
              <a:rPr lang="en-US" sz="2400" dirty="0"/>
              <a:t>xpressiveness)</a:t>
            </a:r>
          </a:p>
          <a:p>
            <a:pPr lvl="1"/>
            <a:r>
              <a:rPr lang="en-US" altLang="en-US" sz="2400" dirty="0"/>
              <a:t>Σ</a:t>
            </a:r>
            <a:r>
              <a:rPr lang="en-US" sz="2400" dirty="0"/>
              <a:t>α</a:t>
            </a:r>
            <a:r>
              <a:rPr lang="en-US" sz="2400" dirty="0" err="1"/>
              <a:t>φήνει</a:t>
            </a:r>
            <a:r>
              <a:rPr lang="en-US" sz="2400" dirty="0"/>
              <a:t>α (</a:t>
            </a:r>
            <a:r>
              <a:rPr lang="en-US" altLang="en-US" sz="2400" dirty="0"/>
              <a:t>C</a:t>
            </a:r>
            <a:r>
              <a:rPr lang="en-US" sz="2400" dirty="0"/>
              <a:t>larity)</a:t>
            </a:r>
          </a:p>
          <a:p>
            <a:pPr lvl="1"/>
            <a:r>
              <a:rPr lang="en-US" altLang="en-US" sz="2400" dirty="0" err="1"/>
              <a:t>Δ</a:t>
            </a:r>
            <a:r>
              <a:rPr lang="en-US" sz="2400" dirty="0" err="1"/>
              <a:t>ι</a:t>
            </a:r>
            <a:r>
              <a:rPr lang="en-US" sz="2400" dirty="0"/>
              <a:t>ακριτικότητα (</a:t>
            </a:r>
            <a:r>
              <a:rPr lang="en-US" altLang="en-US" sz="2400" dirty="0"/>
              <a:t>D</a:t>
            </a:r>
            <a:r>
              <a:rPr lang="en-US" sz="2400" dirty="0"/>
              <a:t>istinctionability)</a:t>
            </a:r>
          </a:p>
          <a:p>
            <a:pPr lvl="0"/>
            <a:endParaRPr lang="en-US" sz="2400" dirty="0"/>
          </a:p>
          <a:p>
            <a:r>
              <a:rPr lang="en-US" sz="2400" dirty="0"/>
              <a:t> </a:t>
            </a:r>
            <a:r>
              <a:rPr lang="en-US" sz="2400" b="1" dirty="0"/>
              <a:t>Απ</a:t>
            </a:r>
            <a:r>
              <a:rPr lang="en-US" sz="2400" b="1" dirty="0" err="1"/>
              <a:t>οδοτικότητ</a:t>
            </a:r>
            <a:r>
              <a:rPr lang="en-US" sz="2400" b="1" dirty="0"/>
              <a:t>α</a:t>
            </a:r>
            <a:r>
              <a:rPr lang="en-US" sz="2400" dirty="0"/>
              <a:t> (</a:t>
            </a:r>
            <a:r>
              <a:rPr lang="en-US" altLang="en-US" sz="2400" dirty="0"/>
              <a:t>E</a:t>
            </a:r>
            <a:r>
              <a:rPr lang="en-US" sz="2400" dirty="0"/>
              <a:t>fficiency)</a:t>
            </a:r>
          </a:p>
          <a:p>
            <a:pPr lvl="1"/>
            <a:r>
              <a:rPr lang="en-US" altLang="en-US" sz="2400" dirty="0" err="1"/>
              <a:t>Χ</a:t>
            </a:r>
            <a:r>
              <a:rPr lang="en-US" sz="2400" dirty="0" err="1"/>
              <a:t>ρόνου</a:t>
            </a:r>
            <a:endParaRPr lang="en-US" sz="2400" dirty="0"/>
          </a:p>
          <a:p>
            <a:pPr lvl="1"/>
            <a:r>
              <a:rPr lang="en-US" altLang="en-US" sz="2400" dirty="0" err="1"/>
              <a:t>Χ</a:t>
            </a:r>
            <a:r>
              <a:rPr lang="en-US" sz="2400" dirty="0" err="1"/>
              <a:t>ώρου</a:t>
            </a:r>
            <a:endParaRPr lang="en-US" sz="2400" dirty="0"/>
          </a:p>
          <a:p>
            <a:pPr lvl="0"/>
            <a:endParaRPr lang="en-US" sz="2400" dirty="0"/>
          </a:p>
          <a:p>
            <a:r>
              <a:rPr lang="en-US" sz="2400" dirty="0"/>
              <a:t> </a:t>
            </a:r>
            <a:r>
              <a:rPr lang="en-US" sz="2400" b="1" dirty="0" err="1"/>
              <a:t>Φυσικότητ</a:t>
            </a:r>
            <a:r>
              <a:rPr lang="en-US" sz="2400" b="1" dirty="0"/>
              <a:t>α</a:t>
            </a:r>
            <a:r>
              <a:rPr lang="en-US" sz="2400" dirty="0"/>
              <a:t> (</a:t>
            </a:r>
            <a:r>
              <a:rPr lang="en-US" altLang="en-US" sz="2400" dirty="0"/>
              <a:t>N</a:t>
            </a:r>
            <a:r>
              <a:rPr lang="en-US" sz="2400" dirty="0"/>
              <a:t>aturalness)</a:t>
            </a:r>
          </a:p>
        </p:txBody>
      </p:sp>
      <p:sp>
        <p:nvSpPr>
          <p:cNvPr id="11272" name="Text Box 5"/>
          <p:cNvSpPr txBox="1"/>
          <p:nvPr/>
        </p:nvSpPr>
        <p:spPr>
          <a:xfrm>
            <a:off x="6923685" y="2863233"/>
            <a:ext cx="3373829" cy="1569660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b="1" dirty="0">
                <a:latin typeface="Arial Narrow" panose="020B0606020202030204" pitchFamily="34" charset="0"/>
              </a:rPr>
              <a:t>Υπάρχει μια θεμελιώδης </a:t>
            </a:r>
            <a:r>
              <a:rPr lang="en-US" sz="2400" b="1" dirty="0">
                <a:latin typeface="Arial Narrow" panose="020B0606020202030204" pitchFamily="34" charset="0"/>
              </a:rPr>
              <a:t>ασυμβατότητα (trade-off)</a:t>
            </a:r>
            <a:r>
              <a:rPr sz="2400" b="1" dirty="0">
                <a:latin typeface="Arial Narrow" panose="020B0606020202030204" pitchFamily="34" charset="0"/>
              </a:rPr>
              <a:t> μεταξύ εκφραστικότητας και αποδοτικότητας</a:t>
            </a:r>
            <a:endParaRPr sz="24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Συλλογισμός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84008"/>
            <a:ext cx="10515600" cy="4351338"/>
          </a:xfrm>
        </p:spPr>
        <p:txBody>
          <a:bodyPr>
            <a:noAutofit/>
          </a:bodyPr>
          <a:lstStyle/>
          <a:p>
            <a:r>
              <a:rPr lang="en-US" b="1" dirty="0" err="1"/>
              <a:t>Συλλογισμός</a:t>
            </a:r>
            <a:r>
              <a:rPr lang="en-US" dirty="0"/>
              <a:t> (reasoning) </a:t>
            </a:r>
            <a:r>
              <a:rPr lang="en-US" dirty="0" err="1"/>
              <a:t>είν</a:t>
            </a:r>
            <a:r>
              <a:rPr lang="en-US" dirty="0"/>
              <a:t>αι ο συνδυασμός εκφράσεων μιας ΓΑΓ (Γλώσσα Αναπαράστασης Γνώσης), που αναπαριστούν υπάρχουσα γνώση, για την παραγωγή νέων εκφράσεων της ΓΑΓ, δηλ</a:t>
            </a:r>
            <a:r>
              <a:rPr lang="en-US" altLang="en-US" dirty="0"/>
              <a:t>αδή</a:t>
            </a:r>
            <a:r>
              <a:rPr lang="en-US" dirty="0"/>
              <a:t> την παραγωγή νέας γνώσης.</a:t>
            </a:r>
            <a:r>
              <a:rPr lang="en-US" altLang="en-US" dirty="0"/>
              <a:t> Αυτή η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αδικασία της παραγωγής νέας γνώσης ονομάζεται </a:t>
            </a:r>
            <a:r>
              <a:rPr lang="en-US" b="1" dirty="0"/>
              <a:t>εξαγωγή συμπερασμάτων</a:t>
            </a:r>
            <a:r>
              <a:rPr lang="en-US" dirty="0"/>
              <a:t> (inference).</a:t>
            </a:r>
          </a:p>
          <a:p>
            <a:r>
              <a:rPr lang="en-US" altLang="en-US" b="1" dirty="0" err="1"/>
              <a:t>Είδη</a:t>
            </a:r>
            <a:r>
              <a:rPr lang="en-US" altLang="en-US" b="1" dirty="0"/>
              <a:t> </a:t>
            </a:r>
            <a:r>
              <a:rPr lang="en-US" altLang="en-US" b="1" dirty="0" err="1"/>
              <a:t>Συλλογισμού</a:t>
            </a:r>
            <a:r>
              <a:rPr lang="en-US" altLang="en-US" b="1" dirty="0"/>
              <a:t>:</a:t>
            </a:r>
            <a:endParaRPr lang="en-US" altLang="en-US" dirty="0"/>
          </a:p>
          <a:p>
            <a:pPr lvl="1"/>
            <a:r>
              <a:rPr lang="en-US" altLang="en-US" sz="2000" b="1" dirty="0" err="1"/>
              <a:t>Συνε</a:t>
            </a:r>
            <a:r>
              <a:rPr lang="en-US" altLang="en-US" sz="2000" b="1" dirty="0"/>
              <a:t>παγωγή</a:t>
            </a:r>
            <a:r>
              <a:rPr lang="en-US" altLang="en-US" sz="2000" dirty="0"/>
              <a:t> (Deduction)</a:t>
            </a:r>
          </a:p>
          <a:p>
            <a:pPr lvl="2"/>
            <a:r>
              <a:rPr lang="en-US" altLang="en-US" sz="2000" dirty="0"/>
              <a:t>Από α</a:t>
            </a:r>
            <a:r>
              <a:rPr lang="en-US" altLang="en-US" sz="2000" dirty="0" err="1"/>
              <a:t>ληθείς</a:t>
            </a:r>
            <a:r>
              <a:rPr lang="en-US" altLang="en-US" sz="2000" dirty="0"/>
              <a:t> υπ</a:t>
            </a:r>
            <a:r>
              <a:rPr lang="en-US" altLang="en-US" sz="2000" dirty="0" err="1"/>
              <a:t>οθέσεις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εξάγοντ</a:t>
            </a:r>
            <a:r>
              <a:rPr lang="en-US" altLang="en-US" sz="2000" dirty="0"/>
              <a:t>αι αληθή συμπεράσματα (</a:t>
            </a:r>
            <a:r>
              <a:rPr lang="en-US" altLang="en-US" sz="2000" u="sng" dirty="0"/>
              <a:t>διατήρηση της αλήθειας</a:t>
            </a:r>
            <a:r>
              <a:rPr lang="en-US" altLang="en-US" sz="2000" dirty="0"/>
              <a:t>).</a:t>
            </a:r>
          </a:p>
          <a:p>
            <a:pPr lvl="1"/>
            <a:r>
              <a:rPr lang="en-US" altLang="en-US" sz="2000" b="1" dirty="0"/>
              <a:t>Επα</a:t>
            </a:r>
            <a:r>
              <a:rPr lang="en-US" altLang="en-US" sz="2000" b="1" dirty="0" err="1"/>
              <a:t>γωγή</a:t>
            </a:r>
            <a:r>
              <a:rPr lang="en-US" altLang="en-US" sz="2000" dirty="0"/>
              <a:t> (Induction)</a:t>
            </a:r>
          </a:p>
          <a:p>
            <a:pPr lvl="2"/>
            <a:r>
              <a:rPr lang="en-US" altLang="en-US" sz="2000" dirty="0"/>
              <a:t>Από </a:t>
            </a:r>
            <a:r>
              <a:rPr lang="en-US" altLang="en-US" sz="2000" dirty="0" err="1"/>
              <a:t>έν</a:t>
            </a:r>
            <a:r>
              <a:rPr lang="en-US" altLang="en-US" sz="2000" dirty="0"/>
              <a:t>α σύνολο παραδειγμάτων εξάγονται γενικά συμπεράσματα (</a:t>
            </a:r>
            <a:r>
              <a:rPr lang="en-US" altLang="en-US" sz="2000" u="sng" dirty="0"/>
              <a:t>μηχανική μάθηση</a:t>
            </a:r>
            <a:r>
              <a:rPr lang="en-US" altLang="en-US" sz="2000" dirty="0"/>
              <a:t>).</a:t>
            </a:r>
          </a:p>
          <a:p>
            <a:pPr lvl="1"/>
            <a:r>
              <a:rPr lang="en-US" altLang="en-US" sz="2000" b="1" dirty="0"/>
              <a:t>Απα</a:t>
            </a:r>
            <a:r>
              <a:rPr lang="en-US" altLang="en-US" sz="2000" b="1" dirty="0" err="1"/>
              <a:t>γωγή</a:t>
            </a:r>
            <a:r>
              <a:rPr lang="en-US" altLang="en-US" sz="2000" dirty="0"/>
              <a:t> (Abduction)</a:t>
            </a:r>
          </a:p>
          <a:p>
            <a:pPr lvl="2"/>
            <a:r>
              <a:rPr lang="en-US" altLang="en-US" sz="2000" dirty="0"/>
              <a:t>Από </a:t>
            </a:r>
            <a:r>
              <a:rPr lang="en-US" altLang="en-US" sz="2000" dirty="0" err="1"/>
              <a:t>έν</a:t>
            </a:r>
            <a:r>
              <a:rPr lang="en-US" altLang="en-US" sz="2000" dirty="0"/>
              <a:t>α σύνολο παρατηρήσεων εξάγονται υποθέσεις για τις αιτίες (</a:t>
            </a:r>
            <a:r>
              <a:rPr lang="en-US" altLang="en-US" sz="2000" u="sng" dirty="0"/>
              <a:t>αβέβαιος συλλογισμός</a:t>
            </a:r>
            <a:r>
              <a:rPr lang="en-US" altLang="en-US" sz="20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03" y="2442352"/>
            <a:ext cx="874080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altLang="en-US" sz="4800" dirty="0"/>
              <a:t>Λογική ως Γλώσσα Αναπαράστασης Γνώσης </a:t>
            </a:r>
            <a:endParaRPr lang="en-US" alt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99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ΚΑΤΗΓΟΡΗΜΑΤΙΚΟΣ ΛΟΓΙΣΜΟΣ ΠΡΩΤΗΣ ΤΑΞΕΩΣ</a:t>
            </a:r>
            <a:r>
              <a:rPr lang="en-US" altLang="en-US" sz="3200" dirty="0"/>
              <a:t> </a:t>
            </a:r>
            <a:r>
              <a:rPr lang="en-US" sz="3200" dirty="0"/>
              <a:t>-</a:t>
            </a:r>
            <a:r>
              <a:rPr lang="en-US" altLang="en-US" sz="3200" dirty="0"/>
              <a:t> </a:t>
            </a:r>
            <a:r>
              <a:rPr lang="en-US" sz="3200" dirty="0"/>
              <a:t>ΚΛΠΤ (FIRST ORDER PREDICATE CALCULUS</a:t>
            </a:r>
            <a:r>
              <a:rPr lang="en-US" altLang="en-US" sz="3200" dirty="0"/>
              <a:t> </a:t>
            </a:r>
            <a:r>
              <a:rPr lang="en-US" sz="3200" dirty="0"/>
              <a:t>-</a:t>
            </a:r>
            <a:r>
              <a:rPr lang="en-US" altLang="en-US" sz="3200" dirty="0"/>
              <a:t> </a:t>
            </a:r>
            <a:r>
              <a:rPr lang="en-US" sz="3200" dirty="0"/>
              <a:t>FOPC)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825625"/>
                <a:ext cx="10515600" cy="476631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200" b="1" dirty="0" err="1"/>
                  <a:t>Πεδίο</a:t>
                </a:r>
                <a:r>
                  <a:rPr lang="en-US" altLang="en-US" sz="2200" b="1" dirty="0"/>
                  <a:t> </a:t>
                </a:r>
                <a:r>
                  <a:rPr lang="en-US" altLang="en-US" sz="2200" b="1" dirty="0" err="1"/>
                  <a:t>ορισμού</a:t>
                </a:r>
                <a:r>
                  <a:rPr lang="en-US" altLang="en-US" sz="2200" b="1" dirty="0"/>
                  <a:t>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b="1" i="1">
                        <a:latin typeface="Cambria Math" panose="02040503050406030204" charset="0"/>
                        <a:cs typeface="Cambria Math" panose="02040503050406030204" charset="0"/>
                      </a:rPr>
                      <m:t>𝑫</m:t>
                    </m:r>
                  </m:oMath>
                </a14:m>
                <a:r>
                  <a:rPr lang="en-US" altLang="en-US" sz="2200" dirty="0"/>
                  <a:t> </a:t>
                </a:r>
                <a:r>
                  <a:rPr lang="en-US" altLang="en-US" sz="1800" i="1" dirty="0"/>
                  <a:t>(το </a:t>
                </a:r>
                <a:r>
                  <a:rPr lang="en-US" altLang="en-US" sz="1800" i="1" dirty="0" err="1"/>
                  <a:t>σύνολο</a:t>
                </a:r>
                <a:r>
                  <a:rPr lang="en-US" altLang="en-US" sz="1800" i="1" dirty="0"/>
                  <a:t> </a:t>
                </a:r>
                <a:r>
                  <a:rPr lang="en-US" altLang="en-US" sz="1800" i="1" dirty="0" err="1"/>
                  <a:t>των</a:t>
                </a:r>
                <a:r>
                  <a:rPr lang="en-US" altLang="en-US" sz="1800" i="1" dirty="0"/>
                  <a:t> α</a:t>
                </a:r>
                <a:r>
                  <a:rPr lang="en-US" altLang="en-US" sz="1800" i="1" dirty="0" err="1"/>
                  <a:t>ντικειμένων</a:t>
                </a:r>
                <a:r>
                  <a:rPr lang="en-US" altLang="en-US" sz="1800" i="1" dirty="0"/>
                  <a:t> π</a:t>
                </a:r>
                <a:r>
                  <a:rPr lang="en-US" altLang="en-US" sz="1800" i="1" dirty="0" err="1"/>
                  <a:t>ου</a:t>
                </a:r>
                <a:r>
                  <a:rPr lang="en-US" altLang="en-US" sz="1800" i="1" dirty="0"/>
                  <a:t> </a:t>
                </a:r>
                <a:r>
                  <a:rPr lang="en-US" altLang="en-US" sz="1800" i="1" dirty="0" err="1"/>
                  <a:t>θέλουμε</a:t>
                </a:r>
                <a:r>
                  <a:rPr lang="en-US" altLang="en-US" sz="1800" i="1" dirty="0"/>
                  <a:t> να απαρα</a:t>
                </a:r>
                <a:r>
                  <a:rPr lang="en-US" altLang="en-US" sz="1800" i="1" dirty="0" err="1"/>
                  <a:t>στήσουμε</a:t>
                </a:r>
                <a:r>
                  <a:rPr lang="en-US" altLang="en-US" sz="1800" i="1" dirty="0"/>
                  <a:t>)</a:t>
                </a:r>
                <a:endParaRPr lang="en-US" altLang="en-US" sz="2200" dirty="0"/>
              </a:p>
              <a:p>
                <a:endParaRPr lang="en-US" altLang="en-US" sz="2200" dirty="0"/>
              </a:p>
              <a:p>
                <a:r>
                  <a:rPr lang="en-US" altLang="en-US" sz="2200" b="1" dirty="0"/>
                  <a:t>Στα</a:t>
                </a:r>
                <a:r>
                  <a:rPr lang="en-US" altLang="en-US" sz="2200" b="1" dirty="0" err="1"/>
                  <a:t>θερές</a:t>
                </a:r>
                <a:r>
                  <a:rPr lang="en-US" altLang="en-US" sz="2200" b="1" dirty="0"/>
                  <a:t> (</a:t>
                </a:r>
                <a:r>
                  <a:rPr lang="en-US" altLang="en-US" sz="2200" b="1" dirty="0" err="1"/>
                  <a:t>μί</a:t>
                </a:r>
                <a:r>
                  <a:rPr lang="en-US" altLang="en-US" sz="2200" b="1" dirty="0"/>
                  <a:t>α τιμή από το </a:t>
                </a:r>
                <a14:m>
                  <m:oMath xmlns:m="http://schemas.openxmlformats.org/officeDocument/2006/math">
                    <m:r>
                      <a:rPr lang="en-US" altLang="en-US" sz="2200" b="1" i="1">
                        <a:latin typeface="Cambria Math" panose="02040503050406030204" charset="0"/>
                        <a:cs typeface="Cambria Math" panose="02040503050406030204" charset="0"/>
                      </a:rPr>
                      <m:t>𝑫</m:t>
                    </m:r>
                  </m:oMath>
                </a14:m>
                <a:r>
                  <a:rPr lang="en-US" altLang="en-US" sz="2200" b="1" dirty="0"/>
                  <a:t>):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>
                        <a:latin typeface="Cambria Math" panose="02040503050406030204" charset="0"/>
                      </a:rPr>
                      <m:t>{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𝐶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</m:sSub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∈</m:t>
                    </m:r>
                    <m:r>
                      <a:rPr lang="en-US" altLang="en-US" sz="2200" b="1" i="1">
                        <a:latin typeface="Cambria Math" panose="02040503050406030204" charset="0"/>
                        <a:cs typeface="Cambria Math" panose="02040503050406030204" charset="0"/>
                      </a:rPr>
                      <m:t>𝑫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}</m:t>
                    </m:r>
                  </m:oMath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r>
                  <a:rPr lang="en-US" altLang="en-US" sz="2200" b="1" dirty="0" err="1"/>
                  <a:t>Λογικές</a:t>
                </a:r>
                <a:r>
                  <a:rPr lang="en-US" altLang="en-US" sz="2200" b="1" dirty="0"/>
                  <a:t> στα</a:t>
                </a:r>
                <a:r>
                  <a:rPr lang="en-US" altLang="en-US" sz="2200" b="1" dirty="0" err="1"/>
                  <a:t>θερές</a:t>
                </a:r>
                <a:r>
                  <a:rPr lang="en-US" altLang="en-US" sz="2200" b="1" dirty="0"/>
                  <a:t>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{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𝑇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𝐹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}</m:t>
                    </m:r>
                  </m:oMath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r>
                  <a:rPr lang="en-US" altLang="en-US" sz="2200" b="1" dirty="0" err="1"/>
                  <a:t>Μετ</a:t>
                </a:r>
                <a:r>
                  <a:rPr lang="en-US" altLang="en-US" sz="2200" b="1" dirty="0"/>
                  <a:t>αβλητές (υποσύνολο του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𝐷</m:t>
                    </m:r>
                  </m:oMath>
                </a14:m>
                <a:r>
                  <a:rPr lang="en-US" altLang="en-US" sz="2200" b="1" dirty="0"/>
                  <a:t>):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>
                        <a:latin typeface="Cambria Math" panose="02040503050406030204" charset="0"/>
                      </a:rPr>
                      <m:t>{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</m:sSub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⊆</m:t>
                    </m:r>
                    <m:r>
                      <a:rPr lang="en-US" altLang="en-US" sz="2200" b="1" i="1">
                        <a:latin typeface="Cambria Math" panose="02040503050406030204" charset="0"/>
                        <a:cs typeface="Cambria Math" panose="02040503050406030204" charset="0"/>
                      </a:rPr>
                      <m:t>𝑫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}</m:t>
                    </m:r>
                  </m:oMath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r>
                  <a:rPr lang="en-US" altLang="en-US" sz="2200" b="1" dirty="0"/>
                  <a:t>Κα</a:t>
                </a:r>
                <a:r>
                  <a:rPr lang="en-US" altLang="en-US" sz="2200" b="1" dirty="0" err="1"/>
                  <a:t>τηγορήμ</a:t>
                </a:r>
                <a:r>
                  <a:rPr lang="en-US" altLang="en-US" sz="2200" b="1" dirty="0"/>
                  <a:t>ατα: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{</m:t>
                    </m:r>
                    <m:sSubSup>
                      <m:sSubSup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Sup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𝑃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  <m:sup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p>
                    </m:sSubSup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}:</m:t>
                    </m:r>
                    <m:sSup>
                      <m:sSup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en-US" sz="22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𝑫</m:t>
                        </m:r>
                      </m:e>
                      <m:sup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p>
                    </m:sSup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→{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𝑇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𝐹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}</m:t>
                    </m:r>
                  </m:oMath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r>
                  <a:rPr lang="en-US" altLang="en-US" sz="2200" b="1" dirty="0" err="1"/>
                  <a:t>Συν</a:t>
                </a:r>
                <a:r>
                  <a:rPr lang="en-US" altLang="en-US" sz="2200" b="1" dirty="0"/>
                  <a:t>αρτήσεις: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{</m:t>
                    </m:r>
                    <m:sSubSup>
                      <m:sSubSup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Sup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  <m:sup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p>
                    </m:sSubSup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}:</m:t>
                    </m:r>
                    <m:sSup>
                      <m:sSup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en-US" sz="2200" b="1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𝑫</m:t>
                        </m:r>
                      </m:e>
                      <m:sup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p>
                    </m:sSup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→</m:t>
                    </m:r>
                    <m:r>
                      <a:rPr lang="en-US" altLang="en-US" sz="2200" b="1" i="1">
                        <a:latin typeface="Cambria Math" panose="02040503050406030204" charset="0"/>
                        <a:cs typeface="Cambria Math" panose="02040503050406030204" charset="0"/>
                      </a:rPr>
                      <m:t>𝑫</m:t>
                    </m:r>
                  </m:oMath>
                </a14:m>
                <a:endParaRPr lang="en-US" altLang="en-US" sz="2200" b="1" i="1" dirty="0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825625"/>
                <a:ext cx="10515600" cy="4766310"/>
              </a:xfrm>
              <a:blipFill>
                <a:blip r:embed="rId3"/>
                <a:stretch>
                  <a:fillRect l="-638" t="-1407" b="-8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ym typeface="+mn-ea"/>
              </a:rPr>
              <a:t>ΚΛΠΤ</a:t>
            </a:r>
            <a:r>
              <a:rPr lang="en-US" altLang="en-US" sz="3200" dirty="0">
                <a:sym typeface="+mn-ea"/>
              </a:rPr>
              <a:t> -  </a:t>
            </a:r>
            <a:r>
              <a:rPr lang="en-US" altLang="en-US" sz="3200" dirty="0" err="1">
                <a:sym typeface="+mn-ea"/>
              </a:rPr>
              <a:t>Σύντ</a:t>
            </a:r>
            <a:r>
              <a:rPr lang="en-US" altLang="en-US" sz="3200" dirty="0">
                <a:sym typeface="+mn-ea"/>
              </a:rPr>
              <a:t>αξη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200" b="1"/>
                  <a:t>Λογικά συνδετικά:</a:t>
                </a:r>
                <a:endParaRPr lang="en-US" altLang="en-US" sz="220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¬</m:t>
                    </m:r>
                  </m:oMath>
                </a14:m>
                <a:r>
                  <a:rPr lang="en-US" altLang="en-US" sz="2200">
                    <a:cs typeface="+mn-lt"/>
                  </a:rPr>
                  <a:t> (not)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⋁</m:t>
                    </m:r>
                  </m:oMath>
                </a14:m>
                <a:r>
                  <a:rPr lang="en-US" altLang="en-US" sz="2200">
                    <a:cs typeface="+mn-lt"/>
                    <a:sym typeface="+mn-ea"/>
                  </a:rPr>
                  <a:t> (or)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⋀</m:t>
                    </m:r>
                  </m:oMath>
                </a14:m>
                <a:r>
                  <a:rPr lang="en-US" altLang="en-US" sz="2200">
                    <a:cs typeface="+mn-lt"/>
                    <a:sym typeface="+mn-ea"/>
                  </a:rPr>
                  <a:t> (and)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⇒</m:t>
                    </m:r>
                  </m:oMath>
                </a14:m>
                <a:r>
                  <a:rPr lang="en-US" altLang="en-US" sz="2200">
                    <a:cs typeface="+mn-lt"/>
                    <a:sym typeface="+mn-ea"/>
                  </a:rPr>
                  <a:t> (implies)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⟺</m:t>
                    </m:r>
                  </m:oMath>
                </a14:m>
                <a:r>
                  <a:rPr lang="en-US" altLang="en-US" sz="2200">
                    <a:cs typeface="+mn-lt"/>
                    <a:sym typeface="+mn-ea"/>
                  </a:rPr>
                  <a:t> (equivalent)</a:t>
                </a:r>
                <a:endParaRPr lang="en-US" altLang="en-US" sz="2200"/>
              </a:p>
              <a:p>
                <a:r>
                  <a:rPr lang="en-US" altLang="en-US" sz="2200" b="1"/>
                  <a:t>Ποσοδείκτες:</a:t>
                </a:r>
                <a:endParaRPr lang="en-US" altLang="en-US" sz="220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∀</m:t>
                    </m:r>
                  </m:oMath>
                </a14:m>
                <a:r>
                  <a:rPr lang="en-US" altLang="en-US" sz="2200">
                    <a:cs typeface="+mn-lt"/>
                    <a:sym typeface="+mn-ea"/>
                  </a:rPr>
                  <a:t> (καθολικός/universal)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∃</m:t>
                    </m:r>
                  </m:oMath>
                </a14:m>
                <a:r>
                  <a:rPr lang="en-US" altLang="en-US" sz="2200">
                    <a:cs typeface="+mn-lt"/>
                    <a:sym typeface="+mn-ea"/>
                  </a:rPr>
                  <a:t> (υπαρξιακός/existential)</a:t>
                </a:r>
                <a:endParaRPr lang="en-US" altLang="en-US" sz="2200"/>
              </a:p>
              <a:p>
                <a:endParaRPr lang="en-US" altLang="en-US" sz="2200"/>
              </a:p>
              <a:p>
                <a:endParaRPr lang="en-US" altLang="en-US" sz="2200"/>
              </a:p>
            </p:txBody>
          </p:sp>
        </mc:Choice>
        <mc:Fallback xmlns=""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b="-648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ym typeface="+mn-ea"/>
              </a:rPr>
              <a:t>ΚΛΠΤ</a:t>
            </a:r>
            <a:r>
              <a:rPr lang="en-US" altLang="en-US" sz="3200" dirty="0">
                <a:sym typeface="+mn-ea"/>
              </a:rPr>
              <a:t> -  </a:t>
            </a:r>
            <a:r>
              <a:rPr lang="en-US" altLang="en-US" sz="3200" dirty="0" err="1">
                <a:sym typeface="+mn-ea"/>
              </a:rPr>
              <a:t>Σύντ</a:t>
            </a:r>
            <a:r>
              <a:rPr lang="en-US" altLang="en-US" sz="3200" dirty="0">
                <a:sym typeface="+mn-ea"/>
              </a:rPr>
              <a:t>αξη (2)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7599" y="1515904"/>
                <a:ext cx="10515600" cy="4908550"/>
              </a:xfrm>
            </p:spPr>
            <p:txBody>
              <a:bodyPr/>
              <a:lstStyle/>
              <a:p>
                <a:r>
                  <a:rPr lang="en-US" altLang="en-US" sz="2200" b="1" dirty="0" err="1"/>
                  <a:t>Ατομική</a:t>
                </a:r>
                <a:r>
                  <a:rPr lang="en-US" altLang="en-US" sz="2200" b="1" dirty="0"/>
                  <a:t> </a:t>
                </a:r>
                <a:r>
                  <a:rPr lang="en-US" altLang="en-US" sz="2200" b="1" dirty="0" err="1"/>
                  <a:t>Έκφρ</a:t>
                </a:r>
                <a:r>
                  <a:rPr lang="en-US" altLang="en-US" sz="2200" b="1" dirty="0"/>
                  <a:t>αση</a:t>
                </a:r>
                <a:r>
                  <a:rPr lang="en-US" altLang="en-US" sz="2200" dirty="0"/>
                  <a:t> ή </a:t>
                </a:r>
                <a:r>
                  <a:rPr lang="en-US" altLang="en-US" sz="2200" b="1" dirty="0"/>
                  <a:t>Άτομο</a:t>
                </a:r>
                <a:r>
                  <a:rPr lang="en-US" altLang="en-US" sz="2200" dirty="0"/>
                  <a:t>:</a:t>
                </a:r>
              </a:p>
              <a:p>
                <a:pPr marL="0" indent="0" algn="ctr">
                  <a:buNone/>
                </a:pP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𝑃</m:t>
                        </m:r>
                      </m:e>
                      <m:sup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p>
                    </m:sSup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,...,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b>
                    </m:sSub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r>
                  <a:rPr lang="en-US" altLang="en-US" sz="2200" b="1" dirty="0" err="1"/>
                  <a:t>Όρος</a:t>
                </a:r>
                <a:r>
                  <a:rPr lang="en-US" altLang="en-US" sz="22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200" dirty="0"/>
                  <a:t>):</a:t>
                </a:r>
              </a:p>
              <a:p>
                <a:pPr marL="914400" lvl="1" indent="-457200">
                  <a:buAutoNum type="arabicPeriod"/>
                </a:pPr>
                <a:r>
                  <a:rPr lang="en-US" altLang="en-US" sz="1980" dirty="0"/>
                  <a:t>Στα</a:t>
                </a:r>
                <a:r>
                  <a:rPr lang="en-US" altLang="en-US" sz="1980" dirty="0" err="1"/>
                  <a:t>θερά</a:t>
                </a:r>
                <a:endParaRPr lang="en-US" altLang="en-US" sz="1980" dirty="0"/>
              </a:p>
              <a:p>
                <a:pPr marL="914400" lvl="1" indent="-457200">
                  <a:buAutoNum type="arabicPeriod"/>
                </a:pPr>
                <a:r>
                  <a:rPr lang="en-US" altLang="en-US" sz="1980" dirty="0" err="1"/>
                  <a:t>Μετ</a:t>
                </a:r>
                <a:r>
                  <a:rPr lang="en-US" altLang="en-US" sz="1980" dirty="0"/>
                  <a:t>αβλητή</a:t>
                </a:r>
              </a:p>
              <a:p>
                <a:pPr marL="914400" lvl="1" indent="-457200">
                  <a:buAutoNum type="arabicPeriod"/>
                </a:pPr>
                <a:r>
                  <a:rPr lang="en-US" altLang="en-US" sz="1980" dirty="0" err="1"/>
                  <a:t>Συνάρτηση</a:t>
                </a:r>
                <a:endParaRPr lang="en-US" altLang="en-US" sz="1980" dirty="0"/>
              </a:p>
              <a:p>
                <a:pPr marL="457200" lvl="1" indent="0">
                  <a:buNone/>
                </a:pPr>
                <a:endParaRPr lang="en-US" altLang="en-US" sz="1980" dirty="0"/>
              </a:p>
              <a:p>
                <a:r>
                  <a:rPr lang="en-US" altLang="en-US" sz="2200" b="1" dirty="0"/>
                  <a:t>Κα</a:t>
                </a:r>
                <a:r>
                  <a:rPr lang="en-US" altLang="en-US" sz="2200" b="1" dirty="0" err="1"/>
                  <a:t>λά</a:t>
                </a:r>
                <a:r>
                  <a:rPr lang="en-US" altLang="en-US" sz="2200" b="1" dirty="0"/>
                  <a:t> </a:t>
                </a:r>
                <a:r>
                  <a:rPr lang="en-US" altLang="en-US" sz="2200" b="1" dirty="0" err="1"/>
                  <a:t>Σχημ</a:t>
                </a:r>
                <a:r>
                  <a:rPr lang="en-US" altLang="en-US" sz="2200" b="1" dirty="0"/>
                  <a:t>ατισμένη Έκφραση</a:t>
                </a:r>
                <a:r>
                  <a:rPr lang="en-US" altLang="en-US" sz="2200" dirty="0"/>
                  <a:t> (ΚΣΕ):</a:t>
                </a:r>
              </a:p>
              <a:p>
                <a:pPr marL="914400" lvl="1" indent="-457200">
                  <a:buAutoNum type="arabicPeriod"/>
                </a:pPr>
                <a:r>
                  <a:rPr lang="en-US" altLang="en-US" sz="1980" i="1" dirty="0" err="1"/>
                  <a:t>Άτομο</a:t>
                </a:r>
                <a:endParaRPr lang="en-US" altLang="en-US" sz="1980" i="1" dirty="0"/>
              </a:p>
              <a:p>
                <a:pPr marL="914400" lvl="1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¬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, 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⋁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𝐺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), 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⋀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𝐺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), 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⟹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𝐺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), 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⟺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𝐺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en-US" altLang="en-US" sz="1980" dirty="0"/>
                  <a:t>, όπ</a:t>
                </a:r>
                <a:r>
                  <a:rPr lang="en-US" altLang="en-US" sz="1980" dirty="0" err="1"/>
                  <a:t>ου</a:t>
                </a:r>
                <a:r>
                  <a:rPr lang="en-US" altLang="en-US" sz="1980" dirty="0"/>
                  <a:t> </a:t>
                </a: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𝐺</m:t>
                    </m:r>
                  </m:oMath>
                </a14:m>
                <a:r>
                  <a:rPr lang="en-US" altLang="en-US" sz="1980" dirty="0"/>
                  <a:t> </a:t>
                </a:r>
                <a:r>
                  <a:rPr lang="en-US" altLang="en-US" sz="1980" dirty="0" err="1"/>
                  <a:t>ΚΣΕς</a:t>
                </a:r>
                <a:endParaRPr lang="en-US" altLang="en-US" sz="1980" dirty="0"/>
              </a:p>
              <a:p>
                <a:pPr marL="914400" lvl="1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𝐹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, (∃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</m:oMath>
                </a14:m>
                <a:r>
                  <a:rPr lang="en-US" altLang="en-US" sz="1980" dirty="0"/>
                  <a:t>, όπ</a:t>
                </a:r>
                <a:r>
                  <a:rPr lang="en-US" altLang="en-US" sz="1980" dirty="0" err="1"/>
                  <a:t>ου</a:t>
                </a:r>
                <a:r>
                  <a:rPr lang="en-US" altLang="en-US" sz="1980" dirty="0"/>
                  <a:t> </a:t>
                </a: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</m:oMath>
                </a14:m>
                <a:r>
                  <a:rPr lang="en-US" altLang="en-US" sz="1980" dirty="0"/>
                  <a:t> </a:t>
                </a:r>
                <a:r>
                  <a:rPr lang="en-US" altLang="en-US" sz="1980" dirty="0" err="1"/>
                  <a:t>ελεύθερη</a:t>
                </a:r>
                <a:r>
                  <a:rPr lang="en-US" altLang="en-US" sz="1980" dirty="0"/>
                  <a:t> </a:t>
                </a:r>
                <a:r>
                  <a:rPr lang="en-US" altLang="en-US" sz="1980" dirty="0" err="1"/>
                  <a:t>μετ</a:t>
                </a:r>
                <a:r>
                  <a:rPr lang="en-US" altLang="en-US" sz="1980" dirty="0"/>
                  <a:t>αβλητή και </a:t>
                </a:r>
                <a:r>
                  <a:rPr lang="en-GB" altLang="en-US" sz="1980" dirty="0"/>
                  <a:t>F, </a:t>
                </a: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</m:oMath>
                </a14:m>
                <a:r>
                  <a:rPr lang="en-US" altLang="en-US" sz="1980" dirty="0"/>
                  <a:t> ΚΣΕ</a:t>
                </a:r>
                <a:r>
                  <a:rPr lang="el-GR" altLang="en-US" sz="1980" dirty="0"/>
                  <a:t>ς</a:t>
                </a:r>
                <a:endParaRPr lang="en-US" altLang="en-US" sz="1980" dirty="0"/>
              </a:p>
              <a:p>
                <a:endParaRPr lang="en-US" altLang="en-US" sz="2200" dirty="0"/>
              </a:p>
              <a:p>
                <a:endParaRPr lang="en-US" altLang="en-US" sz="2200" dirty="0"/>
              </a:p>
              <a:p>
                <a:endParaRPr lang="en-US" alt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599" y="1515904"/>
                <a:ext cx="10515600" cy="4908550"/>
              </a:xfrm>
              <a:blipFill>
                <a:blip r:embed="rId3"/>
                <a:stretch>
                  <a:fillRect l="-638" t="-1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ym typeface="+mn-ea"/>
              </a:rPr>
              <a:t>ΚΛΠΤ</a:t>
            </a:r>
            <a:r>
              <a:rPr lang="en-US" altLang="en-US" sz="3200" dirty="0">
                <a:sym typeface="+mn-ea"/>
              </a:rPr>
              <a:t> -  </a:t>
            </a:r>
            <a:r>
              <a:rPr lang="en-US" altLang="en-US" sz="3200" dirty="0" err="1">
                <a:sym typeface="+mn-ea"/>
              </a:rPr>
              <a:t>Σύντ</a:t>
            </a:r>
            <a:r>
              <a:rPr lang="en-US" altLang="en-US" sz="3200" dirty="0">
                <a:sym typeface="+mn-ea"/>
              </a:rPr>
              <a:t>αξη (3)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Εμ</a:t>
            </a:r>
            <a:r>
              <a:rPr lang="en-US" sz="2400" b="1" dirty="0"/>
              <a:t>βέλεια (scope) ποσοδείκτη</a:t>
            </a:r>
            <a:endParaRPr lang="en-US" sz="2400" dirty="0"/>
          </a:p>
          <a:p>
            <a:pPr lvl="1"/>
            <a:r>
              <a:rPr lang="en-US" sz="2400" dirty="0"/>
              <a:t>Η </a:t>
            </a:r>
            <a:r>
              <a:rPr lang="en-US" sz="2400" dirty="0" err="1"/>
              <a:t>έκφρ</a:t>
            </a:r>
            <a:r>
              <a:rPr lang="en-US" sz="2400" dirty="0"/>
              <a:t>αση στην οποία εφαρμόζεται</a:t>
            </a:r>
          </a:p>
          <a:p>
            <a:pPr lvl="1"/>
            <a:r>
              <a:rPr lang="en-US" sz="2400" dirty="0" err="1"/>
              <a:t>Ό,τι</a:t>
            </a:r>
            <a:r>
              <a:rPr lang="en-US" sz="2400" dirty="0"/>
              <a:t> β</a:t>
            </a:r>
            <a:r>
              <a:rPr lang="en-US" sz="2400" dirty="0" err="1"/>
              <a:t>ρίσκετ</a:t>
            </a:r>
            <a:r>
              <a:rPr lang="en-US" sz="2400" dirty="0"/>
              <a:t>αι στα δεξιά του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err="1"/>
              <a:t>Ανοικτή</a:t>
            </a:r>
            <a:r>
              <a:rPr lang="en-US" sz="2400" b="1" dirty="0"/>
              <a:t> π</a:t>
            </a:r>
            <a:r>
              <a:rPr lang="en-US" sz="2400" b="1" dirty="0" err="1"/>
              <a:t>ρότ</a:t>
            </a:r>
            <a:r>
              <a:rPr lang="en-US" sz="2400" b="1" dirty="0"/>
              <a:t>αση</a:t>
            </a:r>
            <a:endParaRPr lang="en-US" sz="2400" dirty="0"/>
          </a:p>
          <a:p>
            <a:pPr lvl="1"/>
            <a:r>
              <a:rPr lang="en-US" sz="2400" dirty="0" err="1"/>
              <a:t>Περιέχει</a:t>
            </a:r>
            <a:r>
              <a:rPr lang="en-US" sz="2400" dirty="0"/>
              <a:t> </a:t>
            </a:r>
            <a:r>
              <a:rPr lang="en-US" sz="2400" dirty="0" err="1"/>
              <a:t>ελεύθερες</a:t>
            </a:r>
            <a:r>
              <a:rPr lang="en-US" sz="2400" dirty="0"/>
              <a:t> </a:t>
            </a:r>
            <a:r>
              <a:rPr lang="en-US" sz="2400" dirty="0" err="1"/>
              <a:t>μετ</a:t>
            </a:r>
            <a:r>
              <a:rPr lang="en-US" sz="2400" dirty="0"/>
              <a:t>αβλητές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err="1"/>
              <a:t>Κλειστή</a:t>
            </a:r>
            <a:r>
              <a:rPr lang="en-US" sz="2400" b="1" dirty="0"/>
              <a:t> π</a:t>
            </a:r>
            <a:r>
              <a:rPr lang="en-US" sz="2400" b="1" dirty="0" err="1"/>
              <a:t>ρότ</a:t>
            </a:r>
            <a:r>
              <a:rPr lang="en-US" sz="2400" b="1" dirty="0"/>
              <a:t>αση</a:t>
            </a:r>
          </a:p>
          <a:p>
            <a:pPr lvl="1"/>
            <a:r>
              <a:rPr lang="en-US" sz="2400" dirty="0" err="1"/>
              <a:t>Δεν</a:t>
            </a:r>
            <a:r>
              <a:rPr lang="en-US" sz="2400" dirty="0"/>
              <a:t> π</a:t>
            </a:r>
            <a:r>
              <a:rPr lang="en-US" sz="2400" dirty="0" err="1"/>
              <a:t>εριέχει</a:t>
            </a:r>
            <a:r>
              <a:rPr lang="en-US" sz="2400" dirty="0"/>
              <a:t> </a:t>
            </a:r>
            <a:r>
              <a:rPr lang="en-US" sz="2400" dirty="0" err="1"/>
              <a:t>ελεύθερες</a:t>
            </a:r>
            <a:r>
              <a:rPr lang="en-US" sz="2400" dirty="0"/>
              <a:t> </a:t>
            </a:r>
            <a:r>
              <a:rPr lang="en-US" sz="2400" dirty="0" err="1"/>
              <a:t>μετ</a:t>
            </a:r>
            <a:r>
              <a:rPr lang="en-US" sz="2400" dirty="0"/>
              <a:t>αβλητές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ym typeface="+mn-ea"/>
              </a:rPr>
              <a:t>ΚΛΠΤ</a:t>
            </a:r>
            <a:r>
              <a:rPr lang="en-US" altLang="en-US" sz="3200" dirty="0">
                <a:sym typeface="+mn-ea"/>
              </a:rPr>
              <a:t> - Παρα</a:t>
            </a:r>
            <a:r>
              <a:rPr lang="en-US" altLang="en-US" sz="3200" dirty="0" err="1">
                <a:sym typeface="+mn-ea"/>
              </a:rPr>
              <a:t>δείγμ</a:t>
            </a:r>
            <a:r>
              <a:rPr lang="en-US" altLang="en-US" sz="3200" dirty="0">
                <a:sym typeface="+mn-ea"/>
              </a:rPr>
              <a:t>ατα Προτάσεων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)(∃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𝐺𝑅𝐸𝐴𝑇𝐸𝑅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sz="220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:endParaRPr lang="en-US" sz="220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𝑄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)∧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𝑃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))⟹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𝑅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sz="220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𝑃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)⟹(∃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𝑄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))</m:t>
                    </m:r>
                  </m:oMath>
                </a14:m>
                <a:endParaRPr lang="en-US" sz="220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)(¬(∃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𝑜𝑛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)⟹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𝑐𝑙𝑒𝑎𝑟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))</m:t>
                    </m:r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ΚΛΠΤ - Πα</a:t>
            </a:r>
            <a:r>
              <a:rPr lang="en-US" altLang="en-US" sz="3200" dirty="0" err="1"/>
              <a:t>ράδειγμ</a:t>
            </a:r>
            <a:r>
              <a:rPr lang="en-US" altLang="en-US" sz="3200" dirty="0"/>
              <a:t>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584008"/>
                <a:ext cx="10515600" cy="4351338"/>
              </a:xfrm>
            </p:spPr>
            <p:txBody>
              <a:bodyPr/>
              <a:lstStyle/>
              <a:p>
                <a:r>
                  <a:rPr lang="en-US" altLang="en-US" sz="2200"/>
                  <a:t>Τρεις σταθερές: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𝑎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𝑏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</m:oMath>
                </a14:m>
                <a:endParaRPr lang="en-US" altLang="en-US" sz="2200" i="1"/>
              </a:p>
              <a:p>
                <a:r>
                  <a:rPr lang="en-US" altLang="en-US" sz="2200"/>
                  <a:t>Τρία κατηγορήματα: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𝑃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),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𝑄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),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𝑅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2200"/>
              </a:p>
              <a:p>
                <a:r>
                  <a:rPr lang="en-US" altLang="en-US" sz="2200"/>
                  <a:t>Έχουμε τις εξής λογικές προτάσεις:</a:t>
                </a:r>
              </a:p>
              <a:p>
                <a:pPr marL="914400" lvl="1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𝑃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𝑎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1980"/>
              </a:p>
              <a:p>
                <a:pPr marL="914400" lvl="1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𝑅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𝑎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𝑏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1980"/>
              </a:p>
              <a:p>
                <a:pPr marL="914400" lvl="1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𝑃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)⟹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𝑅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𝑏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1980"/>
              </a:p>
              <a:p>
                <a:pPr marL="914400" lvl="1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(∃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𝑃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))</m:t>
                    </m:r>
                  </m:oMath>
                </a14:m>
                <a:endParaRPr lang="en-US" altLang="en-US" sz="1980"/>
              </a:p>
              <a:p>
                <a:pPr marL="914400" lvl="1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𝑃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)⋀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𝑄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))⟹</m:t>
                    </m:r>
                    <m:r>
                      <a:rPr 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𝑅</m:t>
                    </m:r>
                    <m:r>
                      <a:rPr 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198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1980"/>
              </a:p>
              <a:p>
                <a:endParaRPr lang="en-US" altLang="en-US" sz="2200"/>
              </a:p>
              <a:p>
                <a:r>
                  <a:rPr lang="en-US" altLang="en-US" sz="2200"/>
                  <a:t>Ο </a:t>
                </a:r>
                <a:r>
                  <a:rPr lang="en-US" altLang="en-US" sz="2200" b="1" u="sng"/>
                  <a:t>καθορισμός της λογικής έννοιας</a:t>
                </a:r>
                <a:r>
                  <a:rPr lang="en-US" altLang="en-US" sz="2200"/>
                  <a:t> (</a:t>
                </a:r>
                <a:r>
                  <a:rPr lang="en-US" altLang="en-US" sz="2200" i="1"/>
                  <a:t>T ή F</a:t>
                </a:r>
                <a:r>
                  <a:rPr lang="en-US" altLang="en-US" sz="2200"/>
                  <a:t>) </a:t>
                </a:r>
                <a:r>
                  <a:rPr lang="en-US" altLang="en-US" sz="2200" b="1" u="sng"/>
                  <a:t>των προτάσεων</a:t>
                </a:r>
                <a:r>
                  <a:rPr lang="en-US" altLang="en-US" sz="2200"/>
                  <a:t> εξαρτάται από την </a:t>
                </a:r>
                <a:r>
                  <a:rPr lang="en-US" altLang="en-US" sz="2200" b="1" u="sng"/>
                  <a:t>ερμηνευτική κάτω από την οποία γίνεται</a:t>
                </a:r>
              </a:p>
              <a:p>
                <a:endParaRPr lang="en-US" altLang="en-US" sz="2200" u="sng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584008"/>
                <a:ext cx="10515600" cy="4351338"/>
              </a:xfrm>
              <a:blipFill>
                <a:blip r:embed="rId2"/>
                <a:stretch>
                  <a:fillRect l="-638" t="-1681" r="-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ΚΛΠΤ - Κα</a:t>
            </a:r>
            <a:r>
              <a:rPr lang="en-US" altLang="en-US" sz="3200" dirty="0" err="1"/>
              <a:t>νονικές</a:t>
            </a:r>
            <a:r>
              <a:rPr lang="en-US" altLang="en-US" sz="3200" dirty="0"/>
              <a:t> </a:t>
            </a:r>
            <a:r>
              <a:rPr lang="en-US" altLang="en-US" sz="3200" dirty="0" err="1"/>
              <a:t>Μορφές</a:t>
            </a:r>
            <a:endParaRPr lang="en-US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815465"/>
                <a:ext cx="10515600" cy="4351338"/>
              </a:xfrm>
            </p:spPr>
            <p:txBody>
              <a:bodyPr/>
              <a:lstStyle/>
              <a:p>
                <a:r>
                  <a:rPr lang="en-US" sz="2200" b="1" dirty="0" err="1"/>
                  <a:t>Συζευκτική</a:t>
                </a:r>
                <a:r>
                  <a:rPr lang="en-US" sz="2200" b="1" dirty="0"/>
                  <a:t> Κα</a:t>
                </a:r>
                <a:r>
                  <a:rPr lang="en-US" sz="2200" b="1" dirty="0" err="1"/>
                  <a:t>νονική</a:t>
                </a:r>
                <a:r>
                  <a:rPr lang="en-US" sz="2200" b="1" dirty="0"/>
                  <a:t> </a:t>
                </a:r>
                <a:r>
                  <a:rPr lang="en-US" sz="2200" b="1" dirty="0" err="1"/>
                  <a:t>Μορφή</a:t>
                </a:r>
                <a:r>
                  <a:rPr lang="en-US" altLang="en-US" sz="2200" b="1" dirty="0"/>
                  <a:t> - ΣΚΜ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(Conjunctive Normal Form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-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CNF)</a:t>
                </a:r>
              </a:p>
              <a:p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𝐻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⋁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𝐺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)⋀(¬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𝐴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⋁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𝐺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)⋀ ...</m:t>
                      </m:r>
                    </m:oMath>
                  </m:oMathPara>
                </a14:m>
                <a:endParaRPr lang="en-US" altLang="en-US" sz="220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r>
                  <a:rPr lang="en-US" sz="2200" b="1" dirty="0" err="1"/>
                  <a:t>Δι</a:t>
                </a:r>
                <a:r>
                  <a:rPr lang="en-US" sz="2200" b="1" dirty="0"/>
                  <a:t>αζευκτική Κανονική Μορφή</a:t>
                </a:r>
                <a:r>
                  <a:rPr lang="en-US" altLang="en-US" sz="2200" b="1" dirty="0"/>
                  <a:t> - ΔΚΜ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(Disjunctive Normal Form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-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DNF)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𝐻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⋀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𝐺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)⋁(¬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𝐴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⋀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𝐺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)⋁ ...</m:t>
                      </m:r>
                    </m:oMath>
                  </m:oMathPara>
                </a14:m>
                <a:endParaRPr lang="en-US" altLang="en-US" sz="220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r>
                  <a:rPr lang="en-US" sz="2200" b="1" dirty="0"/>
                  <a:t>Κα</a:t>
                </a:r>
                <a:r>
                  <a:rPr lang="en-US" sz="2200" b="1" dirty="0" err="1"/>
                  <a:t>νονική</a:t>
                </a:r>
                <a:r>
                  <a:rPr lang="en-US" sz="2200" b="1" dirty="0"/>
                  <a:t> </a:t>
                </a:r>
                <a:r>
                  <a:rPr lang="en-US" sz="2200" b="1" dirty="0" err="1"/>
                  <a:t>Μορφή</a:t>
                </a:r>
                <a:r>
                  <a:rPr lang="en-US" sz="2200" b="1" dirty="0"/>
                  <a:t> </a:t>
                </a:r>
                <a:r>
                  <a:rPr lang="en-US" sz="2200" b="1" dirty="0" err="1"/>
                  <a:t>Prenex</a:t>
                </a:r>
                <a:r>
                  <a:rPr lang="en-US" altLang="en-US" sz="2200" b="1" dirty="0"/>
                  <a:t> - ΚΜP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(</a:t>
                </a:r>
                <a:r>
                  <a:rPr lang="en-US" sz="2200" dirty="0" err="1"/>
                  <a:t>Prenex</a:t>
                </a:r>
                <a:r>
                  <a:rPr lang="en-US" sz="2200" dirty="0"/>
                  <a:t> Normal Form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-</a:t>
                </a:r>
                <a:r>
                  <a:rPr lang="en-US" altLang="en-US" sz="2200" dirty="0"/>
                  <a:t> </a:t>
                </a:r>
                <a:r>
                  <a:rPr lang="en-US" sz="2200" dirty="0"/>
                  <a:t>PNF)</a:t>
                </a:r>
              </a:p>
              <a:p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sSub>
                        <m:sSubPr>
                          <m:ctrlPr>
                            <a:rPr lang="en-US" alt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sub>
                      </m:sSub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)(</m:t>
                      </m:r>
                      <m:sSub>
                        <m:sSubPr>
                          <m:ctrlPr>
                            <a:rPr lang="en-US" alt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 ...(</m:t>
                      </m:r>
                      <m:sSub>
                        <m:sSubPr>
                          <m:ctrlPr>
                            <a:rPr lang="en-US" alt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en-US" sz="2200" i="1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2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𝑛</m:t>
                          </m:r>
                        </m:sub>
                      </m:sSub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𝐻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815465"/>
                <a:ext cx="10515600" cy="4351338"/>
              </a:xfrm>
              <a:blipFill rotWithShape="1">
                <a:blip r:embed="rId2"/>
                <a:stretch>
                  <a:fillRect b="-758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/>
              <p:nvPr/>
            </p:nvSpPr>
            <p:spPr>
              <a:xfrm>
                <a:off x="9045575" y="5285105"/>
                <a:ext cx="2377440" cy="843364"/>
              </a:xfrm>
              <a:prstGeom prst="roundRect">
                <a:avLst/>
              </a:prstGeom>
              <a:ln cap="rnd">
                <a:solidFill>
                  <a:schemeClr val="accent2">
                    <a:lumMod val="75000"/>
                  </a:schemeClr>
                </a:solidFill>
                <a:rou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𝐺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𝐴</m:t>
                    </m:r>
                  </m:oMath>
                </a14:m>
                <a:r>
                  <a:rPr lang="en-US" altLang="en-US" sz="2200"/>
                  <a:t> ΚΣΕς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𝑄</m:t>
                        </m:r>
                      </m:e>
                      <m:sub>
                        <m:r>
                          <a:rPr lang="en-US" altLang="en-US" sz="2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200"/>
                  <a:t> ποσοδείκτες</a:t>
                </a: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575" y="5285105"/>
                <a:ext cx="2377440" cy="843364"/>
              </a:xfrm>
              <a:prstGeom prst="roundRect">
                <a:avLst/>
              </a:prstGeom>
              <a:blipFill rotWithShape="1">
                <a:blip r:embed="rId3"/>
                <a:stretch>
                  <a:fillRect l="-267" t="-753" r="-267" b="-743"/>
                </a:stretch>
              </a:blipFill>
              <a:ln cap="rnd">
                <a:solidFill>
                  <a:schemeClr val="accent2">
                    <a:lumMod val="75000"/>
                  </a:schemeClr>
                </a:solidFill>
                <a:rou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03" y="2442352"/>
            <a:ext cx="8740806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 err="1"/>
              <a:t>Αν</a:t>
            </a:r>
            <a:r>
              <a:rPr lang="en-US" altLang="en-US" sz="4800" dirty="0"/>
              <a:t>απαράσταση Γνώσης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Λογική</a:t>
            </a:r>
            <a:r>
              <a:rPr lang="en-US" altLang="en-US" sz="3200" dirty="0"/>
              <a:t> και </a:t>
            </a:r>
            <a:r>
              <a:rPr lang="en-US" altLang="en-US" sz="3200" dirty="0" err="1"/>
              <a:t>Αυτόμ</a:t>
            </a:r>
            <a:r>
              <a:rPr lang="en-US" altLang="en-US" sz="3200" dirty="0"/>
              <a:t>ατος Συλλογισμός</a:t>
            </a:r>
          </a:p>
        </p:txBody>
      </p:sp>
      <p:pic>
        <p:nvPicPr>
          <p:cNvPr id="5" name="Picture 4" descr="reaso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730" y="1688465"/>
            <a:ext cx="8257540" cy="477964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Μετ</a:t>
            </a:r>
            <a:r>
              <a:rPr lang="en-US" altLang="en-US" sz="3200" dirty="0"/>
              <a:t>ατροπή ΦΓ σε ΚΛΠΤ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06315"/>
          </a:xfrm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altLang="en-US" sz="2200" b="1"/>
              <a:t>Διαδικασία:</a:t>
            </a:r>
            <a:endParaRPr lang="en-US" sz="2200"/>
          </a:p>
          <a:p>
            <a:pPr marL="457200" indent="-457200">
              <a:buAutoNum type="arabicPeriod"/>
            </a:pPr>
            <a:r>
              <a:rPr lang="en-US" sz="2200"/>
              <a:t>Προσδιορισμός κατηγορημάτων/συναρτήσεων</a:t>
            </a:r>
          </a:p>
          <a:p>
            <a:pPr marL="457200" indent="-457200">
              <a:buAutoNum type="arabicPeriod"/>
            </a:pPr>
            <a:r>
              <a:rPr lang="en-US" sz="2200"/>
              <a:t>Προσδιορισμός ορισμάτων (αριθμός, τύπος, σύμβολα)</a:t>
            </a:r>
          </a:p>
          <a:p>
            <a:pPr marL="457200" indent="-457200">
              <a:buAutoNum type="arabicPeriod"/>
            </a:pPr>
            <a:r>
              <a:rPr lang="en-US" sz="2200"/>
              <a:t>Προσδιορισμός ποσοδεικτών μεταβλητών</a:t>
            </a:r>
          </a:p>
          <a:p>
            <a:pPr marL="457200" indent="-457200">
              <a:buAutoNum type="arabicPeriod"/>
            </a:pPr>
            <a:r>
              <a:rPr lang="en-US" sz="2200"/>
              <a:t>Σχηματισμός ατομικών εκφράσεων (ατόμων)</a:t>
            </a:r>
          </a:p>
          <a:p>
            <a:pPr marL="457200" indent="-457200">
              <a:buAutoNum type="arabicPeriod"/>
            </a:pPr>
            <a:r>
              <a:rPr lang="en-US" sz="2200"/>
              <a:t>Σχηματισμός ομάδων ατόμων ίδιου επιπέδου</a:t>
            </a:r>
          </a:p>
          <a:p>
            <a:pPr marL="457200" indent="-457200">
              <a:buAutoNum type="arabicPeriod"/>
            </a:pPr>
            <a:r>
              <a:rPr lang="en-US" sz="2200"/>
              <a:t>Προσδιορισμός συνδετικών ατόμων ομάδων και σχηματισμός αντίστοιχων τύπων</a:t>
            </a:r>
          </a:p>
          <a:p>
            <a:pPr marL="457200" indent="-457200">
              <a:buAutoNum type="arabicPeriod"/>
            </a:pPr>
            <a:r>
              <a:rPr lang="en-US" sz="2200"/>
              <a:t>Προσδιορισμός ομάδων τύπων ίδιου επιπέδου</a:t>
            </a:r>
          </a:p>
          <a:p>
            <a:pPr marL="457200" indent="-457200">
              <a:buAutoNum type="arabicPeriod"/>
            </a:pPr>
            <a:r>
              <a:rPr lang="en-US" sz="2200"/>
              <a:t>Στην περίπτωση μιας ομάδας, προσδιορισμός συνδετικών τύπων ομάδας, σχηματισμός τελικού τύπου και προχωρούμε στο 10.</a:t>
            </a:r>
          </a:p>
          <a:p>
            <a:pPr marL="457200" indent="-457200">
              <a:buAutoNum type="arabicPeriod"/>
            </a:pPr>
            <a:r>
              <a:rPr lang="en-US" sz="2200"/>
              <a:t>Προσδιορισμός συνδετικών τύπων ομάδων, σχηματισμός τύπων επόμενου επιπέδου και επιστρέφουμε στο 6.</a:t>
            </a:r>
          </a:p>
          <a:p>
            <a:pPr marL="457200" indent="-457200">
              <a:buAutoNum type="arabicPeriod"/>
            </a:pPr>
            <a:r>
              <a:rPr lang="en-US" sz="2200"/>
              <a:t>Τοποθέτηση ποσοδεικτών στον τελικό τύπο και δημιουργία τελικής πρότασης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7995920" y="2099954"/>
            <a:ext cx="3357880" cy="1327356"/>
          </a:xfrm>
          <a:prstGeom prst="roundRect">
            <a:avLst/>
          </a:prstGeom>
          <a:ln w="50800" cap="rnd">
            <a:solidFill>
              <a:schemeClr val="accent2">
                <a:lumMod val="60000"/>
                <a:lumOff val="40000"/>
              </a:schemeClr>
            </a:solidFill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altLang="en-US" dirty="0">
                <a:solidFill>
                  <a:schemeClr val="tx1"/>
                </a:solidFill>
                <a:cs typeface="+mn-lt"/>
                <a:sym typeface="+mn-ea"/>
              </a:rPr>
              <a:t>Αυτή η διαδικασία </a:t>
            </a:r>
            <a:r>
              <a:rPr lang="el-GR" altLang="en-US" u="sng" dirty="0">
                <a:solidFill>
                  <a:schemeClr val="tx1"/>
                </a:solidFill>
                <a:cs typeface="+mn-lt"/>
                <a:sym typeface="+mn-ea"/>
              </a:rPr>
              <a:t>δεν αυτοματοποιείται στον Η/Υ</a:t>
            </a:r>
            <a:r>
              <a:rPr lang="el-GR" altLang="en-US" dirty="0">
                <a:solidFill>
                  <a:schemeClr val="tx1"/>
                </a:solidFill>
                <a:cs typeface="+mn-lt"/>
                <a:sym typeface="+mn-ea"/>
              </a:rPr>
              <a:t>, απλά βοηθά στην εκμάθηση της μετατροπής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ΦΓ σε ΚΛΠΤ - 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“Ο </a:t>
            </a:r>
            <a:r>
              <a:rPr lang="en-US" altLang="en-US" sz="2800" dirty="0" err="1"/>
              <a:t>Πλούτο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σκύλος”</a:t>
            </a:r>
          </a:p>
          <a:p>
            <a:endParaRPr lang="en-US" altLang="en-US" sz="2200" dirty="0"/>
          </a:p>
          <a:p>
            <a:pPr marL="457200" indent="-457200">
              <a:buAutoNum type="arabicPeriod"/>
            </a:pPr>
            <a:r>
              <a:rPr lang="en-US" altLang="en-US" sz="2400" dirty="0"/>
              <a:t>κα</a:t>
            </a:r>
            <a:r>
              <a:rPr lang="en-US" altLang="en-US" sz="2400" dirty="0" err="1"/>
              <a:t>τηγόρημ</a:t>
            </a:r>
            <a:r>
              <a:rPr lang="en-US" altLang="en-US" sz="2400" dirty="0"/>
              <a:t>α1 </a:t>
            </a:r>
            <a:r>
              <a:rPr lang="en-US" altLang="en-US" sz="2400" dirty="0">
                <a:latin typeface="Microsoft YaHei" panose="020B0503020204020204" charset="-122"/>
                <a:ea typeface="Microsoft YaHei" panose="020B0503020204020204" charset="-122"/>
              </a:rPr>
              <a:t>￫</a:t>
            </a:r>
            <a:r>
              <a:rPr lang="en-US" altLang="en-US" sz="2400" dirty="0"/>
              <a:t> </a:t>
            </a:r>
            <a:r>
              <a:rPr lang="en-US" altLang="en-US" sz="2400" b="1" dirty="0"/>
              <a:t>σκύλος</a:t>
            </a:r>
            <a:endParaRPr lang="en-US" altLang="en-US" sz="2400" dirty="0"/>
          </a:p>
          <a:p>
            <a:pPr marL="457200" indent="-457200">
              <a:buAutoNum type="arabicPeriod"/>
            </a:pPr>
            <a:r>
              <a:rPr lang="en-US" altLang="en-US" sz="2400" dirty="0" err="1"/>
              <a:t>όρισμ</a:t>
            </a:r>
            <a:r>
              <a:rPr lang="en-US" altLang="en-US" sz="2400" dirty="0"/>
              <a:t>α1 </a:t>
            </a:r>
            <a:r>
              <a:rPr lang="en-US" altLang="en-US" sz="2400" dirty="0">
                <a:latin typeface="Microsoft YaHei" panose="020B0503020204020204" charset="-122"/>
                <a:ea typeface="Microsoft YaHei" panose="020B0503020204020204" charset="-122"/>
              </a:rPr>
              <a:t>￫</a:t>
            </a:r>
            <a:r>
              <a:rPr lang="en-US" altLang="en-US" sz="2400" dirty="0"/>
              <a:t> </a:t>
            </a:r>
            <a:r>
              <a:rPr lang="en-US" altLang="en-US" sz="2400" b="1" dirty="0"/>
              <a:t>Πλούτο</a:t>
            </a:r>
            <a:r>
              <a:rPr lang="en-US" altLang="en-US" sz="2400" dirty="0"/>
              <a:t> (σταθερά)</a:t>
            </a:r>
          </a:p>
          <a:p>
            <a:pPr marL="457200" indent="-457200">
              <a:buAutoNum type="arabicPeriod"/>
            </a:pPr>
            <a:r>
              <a:rPr lang="en-US" altLang="en-US" sz="2400" dirty="0" err="1"/>
              <a:t>Δεν</a:t>
            </a:r>
            <a:r>
              <a:rPr lang="en-US" altLang="en-US" sz="2400" dirty="0"/>
              <a:t> υπ</a:t>
            </a:r>
            <a:r>
              <a:rPr lang="en-US" altLang="en-US" sz="2400" dirty="0" err="1"/>
              <a:t>άρχουν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οσοδείκτες</a:t>
            </a:r>
            <a:endParaRPr lang="en-US" altLang="en-US" sz="2400" dirty="0"/>
          </a:p>
          <a:p>
            <a:pPr marL="457200" indent="-457200">
              <a:buAutoNum type="arabicPeriod"/>
            </a:pPr>
            <a:r>
              <a:rPr lang="en-US" altLang="en-US" sz="2400" dirty="0"/>
              <a:t>άτομο1 </a:t>
            </a:r>
            <a:r>
              <a:rPr lang="en-US" altLang="en-US" sz="2400" dirty="0">
                <a:latin typeface="Microsoft YaHei" panose="020B0503020204020204" charset="-122"/>
                <a:ea typeface="Microsoft YaHei" panose="020B0503020204020204" charset="-122"/>
              </a:rPr>
              <a:t>￫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σκύλος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Πλούτο</a:t>
            </a:r>
            <a:r>
              <a:rPr lang="en-US" altLang="en-US" sz="2400" b="1" dirty="0"/>
              <a:t>)</a:t>
            </a:r>
            <a:endParaRPr lang="en-US" altLang="en-US" sz="2400" dirty="0"/>
          </a:p>
          <a:p>
            <a:pPr marL="457200" indent="-457200">
              <a:buFont typeface="+mj-lt"/>
              <a:buAutoNum type="arabicPeriod" startAt="10"/>
            </a:pPr>
            <a:r>
              <a:rPr lang="en-US" altLang="en-US" sz="2400" dirty="0"/>
              <a:t> </a:t>
            </a:r>
            <a:r>
              <a:rPr lang="en-US" altLang="en-US" sz="2400" b="1" i="1" dirty="0" err="1"/>
              <a:t>σκύλος</a:t>
            </a:r>
            <a:r>
              <a:rPr lang="en-US" altLang="en-US" sz="2400" b="1" i="1" dirty="0"/>
              <a:t>(</a:t>
            </a:r>
            <a:r>
              <a:rPr lang="en-US" altLang="en-US" sz="2400" b="1" i="1" dirty="0" err="1"/>
              <a:t>Πλούτο</a:t>
            </a:r>
            <a:r>
              <a:rPr lang="en-US" altLang="en-US" sz="2400" b="1" i="1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ΦΓ σε ΚΛΠΤ - Παράδειγμα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en-US" sz="2800" dirty="0"/>
                  <a:t>“</a:t>
                </a:r>
                <a:r>
                  <a:rPr lang="en-US" altLang="en-US" sz="2800" dirty="0" err="1"/>
                  <a:t>Όλοι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οι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άνθρω</a:t>
                </a:r>
                <a:r>
                  <a:rPr lang="en-US" altLang="en-US" sz="2800" dirty="0"/>
                  <a:t>ποι είναι θνητοί”</a:t>
                </a: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457200" indent="-457200">
                  <a:buAutoNum type="arabicPeriod"/>
                </a:pPr>
                <a:r>
                  <a:rPr lang="en-US" altLang="en-US" sz="2400" dirty="0"/>
                  <a:t>κα</a:t>
                </a:r>
                <a:r>
                  <a:rPr lang="en-US" altLang="en-US" sz="2400" dirty="0" err="1"/>
                  <a:t>τηγόρημ</a:t>
                </a:r>
                <a:r>
                  <a:rPr lang="en-US" altLang="en-US" sz="2400" dirty="0"/>
                  <a:t>α1 </a:t>
                </a:r>
                <a:r>
                  <a:rPr lang="en-US" altLang="en-US" sz="2400" dirty="0">
                    <a:latin typeface="Microsoft YaHei" panose="020B0503020204020204" charset="-122"/>
                    <a:ea typeface="Microsoft YaHei" panose="020B0503020204020204" charset="-122"/>
                  </a:rPr>
                  <a:t>￫</a:t>
                </a:r>
                <a:r>
                  <a:rPr lang="en-US" altLang="en-US" sz="2400" dirty="0"/>
                  <a:t> </a:t>
                </a:r>
                <a:r>
                  <a:rPr lang="en-US" altLang="en-US" sz="2400" b="1" dirty="0"/>
                  <a:t>άνθρωπος</a:t>
                </a:r>
                <a:r>
                  <a:rPr lang="en-US" altLang="en-US" sz="2400" dirty="0"/>
                  <a:t>, κατηγόρημα2 </a:t>
                </a:r>
                <a:r>
                  <a:rPr lang="en-US" altLang="en-US" sz="2400" dirty="0">
                    <a:latin typeface="Microsoft YaHei" panose="020B0503020204020204" charset="-122"/>
                    <a:ea typeface="Microsoft YaHei" panose="020B0503020204020204" charset="-122"/>
                  </a:rPr>
                  <a:t>￫</a:t>
                </a:r>
                <a:r>
                  <a:rPr lang="en-US" altLang="en-US" sz="2400" dirty="0"/>
                  <a:t> </a:t>
                </a:r>
                <a:r>
                  <a:rPr lang="en-US" altLang="en-US" sz="2400" b="1" dirty="0"/>
                  <a:t>θνητός</a:t>
                </a:r>
                <a:endParaRPr lang="en-US" altLang="en-US" sz="2400" dirty="0"/>
              </a:p>
              <a:p>
                <a:pPr marL="457200" indent="-457200">
                  <a:buAutoNum type="arabicPeriod"/>
                </a:pPr>
                <a:r>
                  <a:rPr lang="en-US" altLang="en-US" sz="2400" dirty="0" err="1"/>
                  <a:t>όρισμ</a:t>
                </a:r>
                <a:r>
                  <a:rPr lang="en-US" altLang="en-US" sz="2400" dirty="0"/>
                  <a:t>α1 </a:t>
                </a:r>
                <a:r>
                  <a:rPr lang="en-US" altLang="en-US" sz="2400" dirty="0">
                    <a:latin typeface="Microsoft YaHei" panose="020B0503020204020204" charset="-122"/>
                    <a:ea typeface="Microsoft YaHei" panose="020B0503020204020204" charset="-122"/>
                  </a:rPr>
                  <a:t>￫</a:t>
                </a:r>
                <a:r>
                  <a:rPr lang="en-US" altLang="en-US" sz="2400" dirty="0"/>
                  <a:t> </a:t>
                </a:r>
                <a:r>
                  <a:rPr lang="en-US" altLang="en-US" sz="2400" b="1" dirty="0"/>
                  <a:t>x</a:t>
                </a:r>
                <a:r>
                  <a:rPr lang="en-US" altLang="en-US" sz="2400" dirty="0"/>
                  <a:t> (μεταβλητή), όρισμα2 </a:t>
                </a:r>
                <a:r>
                  <a:rPr lang="en-US" altLang="en-US" sz="2400" dirty="0">
                    <a:latin typeface="Microsoft YaHei" panose="020B0503020204020204" charset="-122"/>
                    <a:ea typeface="Microsoft YaHei" panose="020B0503020204020204" charset="-122"/>
                  </a:rPr>
                  <a:t>￫</a:t>
                </a:r>
                <a:r>
                  <a:rPr lang="en-US" altLang="en-US" sz="2400" dirty="0"/>
                  <a:t> </a:t>
                </a:r>
                <a:r>
                  <a:rPr lang="en-US" altLang="en-US" sz="2400" b="1" dirty="0"/>
                  <a:t>x</a:t>
                </a:r>
                <a:r>
                  <a:rPr lang="en-US" altLang="en-US" sz="2400" dirty="0"/>
                  <a:t> (μεταβλητή)</a:t>
                </a:r>
              </a:p>
              <a:p>
                <a:pPr marL="457200" indent="-457200">
                  <a:buAutoNum type="arabicPeriod"/>
                </a:pPr>
                <a:r>
                  <a:rPr lang="en-US" altLang="en-US" sz="2400" dirty="0"/>
                  <a:t>x </a:t>
                </a:r>
                <a:r>
                  <a:rPr lang="en-US" altLang="en-US" sz="2400" dirty="0">
                    <a:latin typeface="Microsoft YaHei" panose="020B0503020204020204" charset="-122"/>
                    <a:ea typeface="Microsoft YaHei" panose="020B0503020204020204" charset="-122"/>
                  </a:rPr>
                  <a:t>￫</a:t>
                </a: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∀</m:t>
                    </m:r>
                  </m:oMath>
                </a14:m>
                <a:endParaRPr lang="en-US" altLang="en-US" sz="2400" dirty="0">
                  <a:ea typeface="Microsoft YaHei" panose="020B0503020204020204" charset="-122"/>
                  <a:cs typeface="+mn-lt"/>
                </a:endParaRPr>
              </a:p>
              <a:p>
                <a:pPr marL="457200" indent="-457200">
                  <a:buAutoNum type="arabicPeriod"/>
                </a:pP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άτομο1 </a:t>
                </a:r>
                <a:r>
                  <a:rPr lang="en-US" altLang="en-US" sz="2400" dirty="0">
                    <a:latin typeface="Microsoft YaHei" panose="020B0503020204020204" charset="-122"/>
                    <a:ea typeface="Microsoft YaHei" panose="020B0503020204020204" charset="-122"/>
                    <a:cs typeface="+mn-lt"/>
                  </a:rPr>
                  <a:t>￫</a:t>
                </a: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 </a:t>
                </a:r>
                <a:r>
                  <a:rPr lang="en-US" altLang="en-US" sz="2400" b="1" dirty="0" err="1">
                    <a:ea typeface="Microsoft YaHei" panose="020B0503020204020204" charset="-122"/>
                    <a:cs typeface="+mn-lt"/>
                  </a:rPr>
                  <a:t>άνθρω</a:t>
                </a:r>
                <a:r>
                  <a:rPr lang="en-US" altLang="en-US" sz="2400" b="1" dirty="0">
                    <a:ea typeface="Microsoft YaHei" panose="020B0503020204020204" charset="-122"/>
                    <a:cs typeface="+mn-lt"/>
                  </a:rPr>
                  <a:t>πος(x)</a:t>
                </a: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, άτομο2 </a:t>
                </a:r>
                <a:r>
                  <a:rPr lang="en-US" altLang="en-US" sz="2400" dirty="0">
                    <a:latin typeface="Microsoft YaHei" panose="020B0503020204020204" charset="-122"/>
                    <a:ea typeface="Microsoft YaHei" panose="020B0503020204020204" charset="-122"/>
                    <a:cs typeface="+mn-lt"/>
                  </a:rPr>
                  <a:t>￫</a:t>
                </a: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 </a:t>
                </a:r>
                <a:r>
                  <a:rPr lang="en-US" altLang="en-US" sz="2400" b="1" dirty="0">
                    <a:ea typeface="Microsoft YaHei" panose="020B0503020204020204" charset="-122"/>
                    <a:cs typeface="+mn-lt"/>
                  </a:rPr>
                  <a:t>θνητός(x)</a:t>
                </a:r>
                <a:endParaRPr lang="en-US" altLang="en-US" sz="2400" dirty="0">
                  <a:ea typeface="Microsoft YaHei" panose="020B0503020204020204" charset="-122"/>
                  <a:cs typeface="+mn-lt"/>
                </a:endParaRPr>
              </a:p>
              <a:p>
                <a:pPr marL="457200" indent="-457200">
                  <a:buAutoNum type="arabicPeriod"/>
                </a:pP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{</a:t>
                </a:r>
                <a:r>
                  <a:rPr lang="en-US" altLang="en-US" sz="2400" b="1" dirty="0" err="1">
                    <a:ea typeface="Microsoft YaHei" panose="020B0503020204020204" charset="-122"/>
                    <a:cs typeface="+mn-lt"/>
                    <a:sym typeface="+mn-ea"/>
                  </a:rPr>
                  <a:t>άνθρω</a:t>
                </a:r>
                <a:r>
                  <a:rPr lang="en-US" altLang="en-US" sz="2400" b="1" dirty="0">
                    <a:ea typeface="Microsoft YaHei" panose="020B0503020204020204" charset="-122"/>
                    <a:cs typeface="+mn-lt"/>
                    <a:sym typeface="+mn-ea"/>
                  </a:rPr>
                  <a:t>πος(x), θνητός(x)</a:t>
                </a: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}</a:t>
                </a:r>
              </a:p>
              <a:p>
                <a:pPr marL="457200" indent="-457200">
                  <a:buAutoNum type="arabicPeriod"/>
                </a:pP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άτομο1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⟹</m:t>
                    </m:r>
                  </m:oMath>
                </a14:m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 άτομο2</a:t>
                </a:r>
              </a:p>
              <a:p>
                <a:pPr marL="457200" indent="-457200">
                  <a:buFont typeface="+mj-lt"/>
                  <a:buAutoNum type="arabicPeriod" startAt="10"/>
                </a:pPr>
                <a:r>
                  <a:rPr lang="en-US" altLang="en-US" sz="2400" dirty="0">
                    <a:ea typeface="Microsoft YaHei" panose="020B0503020204020204" charset="-122"/>
                    <a:cs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</m:ctrlPr>
                      </m:dPr>
                      <m:e>
                        <m:r>
                          <a:rPr lang="en-US" altLang="en-US" sz="2400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∀</m:t>
                        </m:r>
                        <m:r>
                          <a:rPr lang="en-US" altLang="en-US" sz="2400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𝑥</m:t>
                        </m:r>
                      </m:e>
                    </m:d>
                    <m:r>
                      <a:rPr lang="el-GR" altLang="en-US" sz="2400" b="0" i="1" smtClean="0">
                        <a:latin typeface="Cambria Math" panose="02040503050406030204" pitchFamily="18" charset="0"/>
                        <a:ea typeface="Microsoft YaHei" panose="020B0503020204020204" charset="-122"/>
                        <a:cs typeface="Cambria Math" panose="02040503050406030204" charset="0"/>
                      </a:rPr>
                      <m:t>𝛼</m:t>
                    </m:r>
                    <m:r>
                      <a:rPr lang="en-US" altLang="en-US" sz="2400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𝜈𝜃𝜌𝜔𝜋𝜊𝜍</m:t>
                    </m:r>
                    <m:r>
                      <a:rPr lang="en-US" altLang="en-US" sz="2400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400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400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)⟹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𝜃𝜈𝜂𝜏</m:t>
                    </m:r>
                    <m:r>
                      <m:rPr>
                        <m:sty m:val="p"/>
                      </m:rP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ό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𝜍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2400" dirty="0">
                  <a:ea typeface="Microsoft YaHei" panose="020B0503020204020204" charset="-122"/>
                  <a:cs typeface="+mn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38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ΦΓ σε ΚΛΠΤ - Αξιοσημείωτες Περιπτώσεις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b="1" dirty="0"/>
                  <a:t>Σειρά </a:t>
                </a:r>
                <a:r>
                  <a:rPr lang="en-US" altLang="en-US" sz="2400" b="1" dirty="0" err="1"/>
                  <a:t>Ποσοδεικτών</a:t>
                </a:r>
                <a:r>
                  <a:rPr lang="en-US" altLang="en-US" sz="2200" b="1" dirty="0"/>
                  <a:t>: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457200" indent="-457200">
                  <a:buAutoNum type="arabicPeriod"/>
                </a:pPr>
                <a:r>
                  <a:rPr lang="en-US" altLang="en-US" sz="2200" dirty="0">
                    <a:latin typeface="Cambria Math" panose="02040503050406030204" charset="0"/>
                    <a:cs typeface="Cambria Math" panose="0204050305040603020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)(∃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𝜇𝜀𝜈𝜀𝜄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sz="2200" dirty="0"/>
              </a:p>
              <a:p>
                <a:pPr marL="457200" indent="-457200">
                  <a:buAutoNum type="arabicPeriod"/>
                </a:pPr>
                <a:r>
                  <a:rPr lang="en-US" altLang="en-US" sz="2200" dirty="0">
                    <a:latin typeface="Cambria Math" panose="02040503050406030204" charset="0"/>
                    <a:cs typeface="Cambria Math" panose="0204050305040603020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(∃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)(∀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𝜇𝜀𝜈𝜀𝜄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r>
                  <a:rPr lang="en-US" altLang="en-US" sz="2200" dirty="0"/>
                  <a:t>Το 1 </a:t>
                </a:r>
                <a:r>
                  <a:rPr lang="en-US" altLang="en-US" sz="2200" dirty="0" err="1"/>
                  <a:t>εννοεί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ότι</a:t>
                </a:r>
                <a:r>
                  <a:rPr lang="en-US" altLang="en-US" sz="2200" dirty="0"/>
                  <a:t> ο κα</a:t>
                </a:r>
                <a:r>
                  <a:rPr lang="en-US" altLang="en-US" sz="2200" dirty="0" err="1"/>
                  <a:t>θέν</a:t>
                </a:r>
                <a:r>
                  <a:rPr lang="en-US" altLang="en-US" sz="2200" dirty="0"/>
                  <a:t>ας μένει σε τουλάχιστον ένα δικό του κατάλυμα</a:t>
                </a:r>
              </a:p>
              <a:p>
                <a:r>
                  <a:rPr lang="en-US" altLang="en-US" sz="2200" dirty="0"/>
                  <a:t>Το 2 </a:t>
                </a:r>
                <a:r>
                  <a:rPr lang="en-US" altLang="en-US" sz="2200" dirty="0" err="1"/>
                  <a:t>εννοεί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ότι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όλοι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μένουν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στο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ίδιο</a:t>
                </a:r>
                <a:r>
                  <a:rPr lang="en-US" altLang="en-US" sz="2200" dirty="0"/>
                  <a:t> κα</a:t>
                </a:r>
                <a:r>
                  <a:rPr lang="en-US" altLang="en-US" sz="2200" dirty="0" err="1"/>
                  <a:t>τάλυμ</a:t>
                </a:r>
                <a:r>
                  <a:rPr lang="en-US" altLang="en-US" sz="2200" dirty="0"/>
                  <a:t>α</a:t>
                </a:r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18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ΦΓ σε ΚΛΠΤ - Αξιοσημείωτες Περιπτώσεις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en-US" sz="2400" b="1" dirty="0"/>
                  <a:t>Λα</a:t>
                </a:r>
                <a:r>
                  <a:rPr lang="en-US" altLang="en-US" sz="2400" b="1" dirty="0" err="1"/>
                  <a:t>νθ</a:t>
                </a:r>
                <a:r>
                  <a:rPr lang="en-US" altLang="en-US" sz="2400" b="1" dirty="0"/>
                  <a:t>ασμένη Χρήση του “</a:t>
                </a:r>
                <a14:m>
                  <m:oMath xmlns:m="http://schemas.openxmlformats.org/officeDocument/2006/math">
                    <m:r>
                      <a:rPr lang="en-US" altLang="en-US" sz="2400" b="1" i="1">
                        <a:latin typeface="Cambria Math" panose="02040503050406030204" charset="0"/>
                        <a:cs typeface="Cambria Math" panose="02040503050406030204" charset="0"/>
                      </a:rPr>
                      <m:t>⋀</m:t>
                    </m:r>
                  </m:oMath>
                </a14:m>
                <a:r>
                  <a:rPr lang="en-US" altLang="en-US" sz="2400" b="1" dirty="0"/>
                  <a:t>”:</a:t>
                </a:r>
              </a:p>
              <a:p>
                <a:pPr marL="0" indent="0">
                  <a:buNone/>
                </a:pPr>
                <a:r>
                  <a:rPr lang="en-US" altLang="en-US" sz="2400" b="1" dirty="0"/>
                  <a:t>	</a:t>
                </a:r>
                <a:r>
                  <a:rPr lang="en-US" altLang="en-US" sz="2400" dirty="0"/>
                  <a:t>“</a:t>
                </a:r>
                <a:r>
                  <a:rPr lang="en-US" altLang="en-US" sz="2400" dirty="0" err="1"/>
                  <a:t>Όλοι</a:t>
                </a:r>
                <a:r>
                  <a:rPr lang="en-US" altLang="en-US" sz="2400" dirty="0"/>
                  <a:t> </a:t>
                </a:r>
                <a:r>
                  <a:rPr lang="en-US" altLang="en-US" sz="2400" dirty="0" err="1"/>
                  <a:t>οι</a:t>
                </a:r>
                <a:r>
                  <a:rPr lang="en-US" altLang="en-US" sz="2400" dirty="0"/>
                  <a:t> </a:t>
                </a:r>
                <a:r>
                  <a:rPr lang="en-US" altLang="en-US" sz="2400" dirty="0" err="1"/>
                  <a:t>φίλ</a:t>
                </a:r>
                <a:r>
                  <a:rPr lang="en-US" altLang="en-US" sz="2400" dirty="0"/>
                  <a:t>αθλοι αγαπούν το ποδόσφαιρο”</a:t>
                </a:r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457200" indent="-457200">
                  <a:buAutoNum type="arabicPeriod"/>
                </a:pP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alt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𝜑𝜄𝜆𝛼𝜃𝜆𝜊𝜍</m:t>
                    </m:r>
                    <m:r>
                      <a:rPr lang="en-US" alt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) ⋀ 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𝛼𝛾𝛼𝜋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cs typeface="Cambria Math" panose="02040503050406030204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𝜋𝜊𝛿</m:t>
                    </m:r>
                    <m:r>
                      <m:rPr>
                        <m:sty m:val="p"/>
                      </m:rP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ό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𝜎𝜑𝛼𝜄𝜌𝜊</m:t>
                    </m:r>
                    <m:r>
                      <a:rPr lang="en-US" sz="24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2400" dirty="0"/>
              </a:p>
              <a:p>
                <a:pPr marL="457200" indent="-457200">
                  <a:buAutoNum type="arabicPeriod"/>
                </a:pP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alt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𝜑𝜄𝜆𝛼𝜃𝜆𝜊𝜍</m:t>
                    </m:r>
                    <m:r>
                      <a:rPr lang="en-US" alt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)⟹</m:t>
                    </m:r>
                    <m: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𝛼𝛾𝛼𝜋𝛼</m:t>
                    </m:r>
                    <m: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𝜋𝜊𝛿</m:t>
                    </m:r>
                    <m:r>
                      <m:rPr>
                        <m:sty m:val="p"/>
                      </m:rP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ό</m:t>
                    </m:r>
                    <m: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𝜎𝜑𝛼𝜄𝜌𝜊</m:t>
                    </m:r>
                    <m:r>
                      <a:rPr lang="en-US" sz="2400" i="1" u="sng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2400" dirty="0"/>
              </a:p>
              <a:p>
                <a:endParaRPr lang="en-US" altLang="en-US" sz="2400" dirty="0"/>
              </a:p>
              <a:p>
                <a:endParaRPr lang="en-US" altLang="en-US" sz="2400" dirty="0"/>
              </a:p>
              <a:p>
                <a:endParaRPr lang="en-US" altLang="en-US" sz="2400" dirty="0"/>
              </a:p>
              <a:p>
                <a:endParaRPr lang="en-US" alt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70" t="-18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ΦΓ σε ΚΛΠΤ - Αξιοσημείωτες Περιπτώσεις (3)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b="1" dirty="0" err="1"/>
                  <a:t>Ισοδυν</a:t>
                </a:r>
                <a:r>
                  <a:rPr lang="en-US" altLang="en-US" sz="2200" b="1" dirty="0"/>
                  <a:t>αμία: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𝐴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⟹(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𝐵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⟹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𝐶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)≡(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𝐴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 ⋀ 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𝐵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)⟹</m:t>
                    </m:r>
                    <m:r>
                      <a:rPr 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𝐶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	“All humans eat some food”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457200" indent="-457200">
                  <a:buAutoNum type="arabicPeriod"/>
                </a:pP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)(∃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h𝑢𝑚𝑎𝑛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 ⋀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𝑓𝑜𝑜𝑑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))⟹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𝑒𝑎𝑡𝑠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))</m:t>
                    </m:r>
                  </m:oMath>
                </a14:m>
                <a:endParaRPr lang="en-US" altLang="en-US" sz="2200" dirty="0"/>
              </a:p>
              <a:p>
                <a:pPr marL="457200" indent="-457200">
                  <a:buAutoNum type="arabicPeriod"/>
                </a:pP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)(∃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h𝑢𝑚𝑎𝑛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 ⟹ 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𝑓𝑜𝑜𝑑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)⟹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𝑒𝑎𝑡𝑠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)))</m:t>
                    </m:r>
                  </m:oMath>
                </a14:m>
                <a:endParaRPr lang="en-US" altLang="en-US" sz="2200" dirty="0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54" t="-15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ΦΓ σε ΚΛΠΤ - Αξιοσημείωτες Περιπτώσεις (4)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en-US" sz="2400" b="1" dirty="0" err="1"/>
                  <a:t>Χρήση</a:t>
                </a:r>
                <a:r>
                  <a:rPr lang="en-US" altLang="en-US" sz="2400" b="1" dirty="0"/>
                  <a:t> </a:t>
                </a:r>
                <a:r>
                  <a:rPr lang="en-US" altLang="en-US" sz="2400" b="1" dirty="0" err="1"/>
                  <a:t>Ισότητ</a:t>
                </a:r>
                <a:r>
                  <a:rPr lang="en-US" altLang="en-US" sz="2400" b="1" dirty="0"/>
                  <a:t>ας</a:t>
                </a:r>
              </a:p>
              <a:p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i="1" dirty="0"/>
                  <a:t>“Every student loves some student”</a:t>
                </a:r>
              </a:p>
              <a:p>
                <a:endParaRPr lang="en-US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(∀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)(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𝑠𝑡𝑢𝑑𝑒𝑛𝑡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)⟹(∃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)(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𝑠𝑡𝑢𝑑𝑒𝑛𝑡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⋀ 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𝑙𝑜𝑣𝑒𝑠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)))</m:t>
                      </m:r>
                    </m:oMath>
                  </m:oMathPara>
                </a14:m>
                <a:endParaRPr lang="en-US" altLang="en-US" sz="2400" dirty="0"/>
              </a:p>
              <a:p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i="1" dirty="0"/>
                  <a:t>“Every student loves some other student”</a:t>
                </a:r>
              </a:p>
              <a:p>
                <a:endParaRPr lang="en-US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(∀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)(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𝑠𝑡𝑢𝑑𝑒𝑛𝑡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)⟹(∃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)(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𝑠𝑡𝑢𝑑𝑒𝑛𝑡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⋀ ¬(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⋀ 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𝑙𝑜𝑣𝑒𝑠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)))</m:t>
                      </m:r>
                    </m:oMath>
                  </m:oMathPara>
                </a14:m>
                <a:endParaRPr lang="en-US" altLang="en-US" sz="2400" dirty="0"/>
              </a:p>
              <a:p>
                <a:endParaRPr lang="en-US" altLang="en-US" sz="2400" dirty="0"/>
              </a:p>
              <a:p>
                <a:endParaRPr lang="en-US" altLang="en-US" sz="2400" dirty="0"/>
              </a:p>
              <a:p>
                <a:endParaRPr lang="en-US" alt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70" t="-18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Προτ</a:t>
            </a:r>
            <a:r>
              <a:rPr lang="en-US" altLang="en-US" sz="3200" dirty="0"/>
              <a:t>ασιακή Μορφή ΚΛΠΤ - Clausal Form of FOPC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2400" b="1" dirty="0" err="1"/>
              <a:t>Πολλά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λογικά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σύμ</a:t>
            </a:r>
            <a:r>
              <a:rPr lang="en-US" altLang="en-US" sz="2400" b="1" dirty="0"/>
              <a:t>βολα στην ΚΛΠΤ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Microsoft YaHei" panose="020B0503020204020204" charset="-122"/>
                <a:ea typeface="Microsoft YaHei" panose="020B0503020204020204" charset="-122"/>
              </a:rPr>
              <a:t>￫</a:t>
            </a:r>
            <a:r>
              <a:rPr lang="en-US" altLang="en-US" sz="2400" dirty="0"/>
              <a:t> </a:t>
            </a:r>
            <a:r>
              <a:rPr lang="en-US" altLang="en-US" sz="2400" u="sng" dirty="0"/>
              <a:t>Προβλήματα Απόδοσης</a:t>
            </a:r>
            <a:r>
              <a:rPr lang="en-US" altLang="en-US" sz="2400" dirty="0"/>
              <a:t> για την Εξαγωγή Συμπερασμάτων</a:t>
            </a:r>
          </a:p>
          <a:p>
            <a:endParaRPr lang="en-US" altLang="en-US" sz="2400" dirty="0"/>
          </a:p>
          <a:p>
            <a:pPr>
              <a:lnSpc>
                <a:spcPct val="100000"/>
              </a:lnSpc>
            </a:pPr>
            <a:r>
              <a:rPr lang="en-US" altLang="en-US" sz="2400" b="1" dirty="0" err="1"/>
              <a:t>Προτ</a:t>
            </a:r>
            <a:r>
              <a:rPr lang="en-US" altLang="en-US" sz="2400" b="1" dirty="0"/>
              <a:t>ασιακή Μορφή (ΠΜ):</a:t>
            </a:r>
            <a:endParaRPr lang="en-US" altLang="en-US" sz="2400" dirty="0"/>
          </a:p>
          <a:p>
            <a:pPr lvl="1">
              <a:lnSpc>
                <a:spcPct val="100000"/>
              </a:lnSpc>
            </a:pPr>
            <a:r>
              <a:rPr lang="en-US" altLang="en-US" sz="2400" dirty="0" err="1"/>
              <a:t>Συντ</a:t>
            </a:r>
            <a:r>
              <a:rPr lang="en-US" altLang="en-US" sz="2400" dirty="0"/>
              <a:t>ακτικά Απλούστερη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 err="1"/>
              <a:t>Μόνο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διάζευξη</a:t>
            </a:r>
            <a:r>
              <a:rPr lang="en-US" altLang="en-US" sz="2400" dirty="0"/>
              <a:t> (or) και </a:t>
            </a:r>
            <a:r>
              <a:rPr lang="en-US" altLang="en-US" sz="2400" dirty="0" err="1"/>
              <a:t>άρνηση</a:t>
            </a:r>
            <a:r>
              <a:rPr lang="en-US" altLang="en-US" sz="2400" dirty="0"/>
              <a:t> (not)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 err="1"/>
              <a:t>Ισοδύν</a:t>
            </a:r>
            <a:r>
              <a:rPr lang="en-US" altLang="en-US" sz="2400" dirty="0"/>
              <a:t>αμη με ΚΛΠΤ για αποδείξεις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 err="1"/>
              <a:t>Αυτόμ</a:t>
            </a:r>
            <a:r>
              <a:rPr lang="en-US" altLang="en-US" sz="2400" dirty="0"/>
              <a:t>ατη μετατροπή ΚΛΠΤ σε ΠΜ</a:t>
            </a:r>
          </a:p>
          <a:p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Προτ</a:t>
            </a:r>
            <a:r>
              <a:rPr lang="en-US" altLang="en-US" sz="3200" dirty="0">
                <a:sym typeface="+mn-ea"/>
              </a:rPr>
              <a:t>ασιακή Μορφή ΚΛΠΤ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b="1" dirty="0" err="1"/>
              <a:t>Στοιχείο</a:t>
            </a:r>
            <a:r>
              <a:rPr lang="en-US" altLang="en-US" sz="2400" b="1" dirty="0"/>
              <a:t> (literal)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έν</a:t>
            </a:r>
            <a:r>
              <a:rPr lang="en-US" altLang="en-US" sz="2400" dirty="0"/>
              <a:t>α άτομο (θετικό στοιχείο) ή η άρνηση ενός ατόμου (αρνητικό στοιχείο)</a:t>
            </a:r>
          </a:p>
          <a:p>
            <a:r>
              <a:rPr lang="en-US" altLang="en-US" sz="2400" b="1" dirty="0" err="1"/>
              <a:t>Πρότ</a:t>
            </a:r>
            <a:r>
              <a:rPr lang="en-US" altLang="en-US" sz="2400" b="1" dirty="0"/>
              <a:t>αση (clause)</a:t>
            </a:r>
            <a:r>
              <a:rPr lang="en-US" altLang="en-US" sz="2400" dirty="0"/>
              <a:t>: η διάζευξη πολλών στοιχείων (συνήθως αναπαριστάται ως μία λίστα στοιχείων)</a:t>
            </a:r>
          </a:p>
          <a:p>
            <a:endParaRPr lang="en-US" altLang="en-US" sz="2400" dirty="0"/>
          </a:p>
          <a:p>
            <a:r>
              <a:rPr lang="en-US" altLang="en-US" sz="2400" b="1" dirty="0" err="1"/>
              <a:t>Τύ</a:t>
            </a:r>
            <a:r>
              <a:rPr lang="en-US" altLang="en-US" sz="2400" b="1" dirty="0"/>
              <a:t>ποι προτάσεων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400" dirty="0" err="1"/>
              <a:t>Κενή</a:t>
            </a:r>
            <a:endParaRPr lang="en-US" altLang="en-US" sz="2400" dirty="0"/>
          </a:p>
          <a:p>
            <a:pPr lvl="1"/>
            <a:r>
              <a:rPr lang="en-US" altLang="en-US" sz="2400" dirty="0" err="1"/>
              <a:t>Μον</a:t>
            </a:r>
            <a:r>
              <a:rPr lang="en-US" altLang="en-US" sz="2400" dirty="0"/>
              <a:t>αδιαία (Unit)</a:t>
            </a:r>
          </a:p>
          <a:p>
            <a:pPr lvl="1"/>
            <a:r>
              <a:rPr lang="en-US" altLang="en-US" sz="2400" dirty="0" err="1"/>
              <a:t>Θετική</a:t>
            </a:r>
            <a:r>
              <a:rPr lang="en-US" altLang="en-US" sz="2400" dirty="0"/>
              <a:t> (positive), </a:t>
            </a:r>
            <a:r>
              <a:rPr lang="en-US" altLang="en-US" sz="2400" dirty="0" err="1"/>
              <a:t>Αρνητική</a:t>
            </a:r>
            <a:r>
              <a:rPr lang="en-US" altLang="en-US" sz="2400" dirty="0"/>
              <a:t> (negative), </a:t>
            </a:r>
            <a:r>
              <a:rPr lang="en-US" altLang="en-US" sz="2400" dirty="0" err="1"/>
              <a:t>Μεικτή</a:t>
            </a:r>
            <a:r>
              <a:rPr lang="en-US" altLang="en-US" sz="2400" dirty="0"/>
              <a:t> (mixed)</a:t>
            </a:r>
          </a:p>
          <a:p>
            <a:pPr lvl="1"/>
            <a:r>
              <a:rPr lang="en-US" altLang="en-US" sz="2400" dirty="0"/>
              <a:t>Horn</a:t>
            </a:r>
          </a:p>
          <a:p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Αν</a:t>
            </a:r>
            <a:r>
              <a:rPr lang="en-US" altLang="en-US" sz="3200" dirty="0"/>
              <a:t>απαράσταση Γνώσης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u="sng" dirty="0" err="1"/>
              <a:t>Πώς</a:t>
            </a:r>
            <a:r>
              <a:rPr lang="en-US" altLang="en-US" sz="2400" dirty="0"/>
              <a:t> μπ</a:t>
            </a:r>
            <a:r>
              <a:rPr lang="en-US" altLang="en-US" sz="2400" dirty="0" err="1"/>
              <a:t>ορεί</a:t>
            </a:r>
            <a:r>
              <a:rPr lang="en-US" altLang="en-US" sz="2400" dirty="0"/>
              <a:t> κα</a:t>
            </a:r>
            <a:r>
              <a:rPr lang="en-US" altLang="en-US" sz="2400" dirty="0" err="1"/>
              <a:t>λύτερ</a:t>
            </a:r>
            <a:r>
              <a:rPr lang="en-US" altLang="en-US" sz="2400" dirty="0"/>
              <a:t>α και αποδοτικότερα να παρασταθεί </a:t>
            </a:r>
            <a:r>
              <a:rPr lang="en-US" altLang="en-US" sz="2400" u="sng" dirty="0"/>
              <a:t>γνώση</a:t>
            </a:r>
            <a:r>
              <a:rPr lang="en-US" altLang="en-US" sz="2400" dirty="0"/>
              <a:t> γύρω από ένα πεδίο στον Η/Υ </a:t>
            </a:r>
            <a:r>
              <a:rPr lang="en-US" altLang="en-US" sz="2400" u="sng" dirty="0"/>
              <a:t>με σκοπό τη λύση σχετικών προβλημάτων</a:t>
            </a:r>
            <a:r>
              <a:rPr lang="en-US" altLang="en-US" sz="2400" dirty="0"/>
              <a:t>;</a:t>
            </a:r>
          </a:p>
          <a:p>
            <a:endParaRPr lang="en-US" altLang="en-US" sz="2400" dirty="0"/>
          </a:p>
          <a:p>
            <a:r>
              <a:rPr lang="en-US" altLang="en-US" sz="2400" dirty="0"/>
              <a:t>Απ</a:t>
            </a:r>
            <a:r>
              <a:rPr lang="en-US" altLang="en-US" sz="2400" dirty="0" err="1"/>
              <a:t>όρροι</a:t>
            </a:r>
            <a:r>
              <a:rPr lang="en-US" altLang="en-US" sz="2400" dirty="0"/>
              <a:t>α της αδυναμίας εύρεσης αλγορίθμων για γενικούς λύτες.</a:t>
            </a:r>
          </a:p>
          <a:p>
            <a:endParaRPr lang="en-US" altLang="en-US" sz="2400" dirty="0"/>
          </a:p>
          <a:p>
            <a:r>
              <a:rPr lang="en-US" altLang="en-US" sz="2400" b="1" dirty="0"/>
              <a:t>Υπ</a:t>
            </a:r>
            <a:r>
              <a:rPr lang="en-US" altLang="en-US" sz="2400" b="1" dirty="0" err="1"/>
              <a:t>όθεση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Αν</a:t>
            </a:r>
            <a:r>
              <a:rPr lang="en-US" altLang="en-US" sz="2400" b="1" dirty="0"/>
              <a:t>απαράστασης Γνώσης:</a:t>
            </a:r>
            <a:endParaRPr lang="en-US" altLang="en-US" sz="2400" dirty="0"/>
          </a:p>
          <a:p>
            <a:pPr lvl="1"/>
            <a:r>
              <a:rPr lang="en-US" altLang="en-US" sz="2400" dirty="0" err="1"/>
              <a:t>Γι</a:t>
            </a:r>
            <a:r>
              <a:rPr lang="en-US" altLang="en-US" sz="2400" dirty="0"/>
              <a:t>α να παριστάνουν γνώση οι συμβολικές δομές πρέπει να είναι δυνατόν να τις ερμηνεύουμε προτασιακά, δηλ. σαν </a:t>
            </a:r>
            <a:r>
              <a:rPr lang="en-US" altLang="en-US" sz="2400" dirty="0" err="1"/>
              <a:t>εκφράσεις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ου</a:t>
            </a:r>
            <a:r>
              <a:rPr lang="en-US" altLang="en-US" sz="2400" dirty="0"/>
              <a:t> μπ</a:t>
            </a:r>
            <a:r>
              <a:rPr lang="en-US" altLang="en-US" sz="2400" dirty="0" err="1"/>
              <a:t>ορούν</a:t>
            </a:r>
            <a:r>
              <a:rPr lang="en-US" altLang="en-US" sz="2400" dirty="0"/>
              <a:t> να χαρα</a:t>
            </a:r>
            <a:r>
              <a:rPr lang="en-US" altLang="en-US" sz="2400" dirty="0" err="1"/>
              <a:t>κτηριστούν</a:t>
            </a:r>
            <a:r>
              <a:rPr lang="en-US" altLang="en-US" sz="2400" dirty="0"/>
              <a:t> α</a:t>
            </a:r>
            <a:r>
              <a:rPr lang="en-US" altLang="en-US" sz="2400" dirty="0" err="1"/>
              <a:t>ληθείς</a:t>
            </a:r>
            <a:r>
              <a:rPr lang="en-US" altLang="en-US" sz="2400" dirty="0"/>
              <a:t> ή </a:t>
            </a:r>
            <a:r>
              <a:rPr lang="en-US" altLang="en-US" sz="2400" dirty="0" err="1"/>
              <a:t>ψευδείς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/>
              <a:t>Η πα</a:t>
            </a:r>
            <a:r>
              <a:rPr lang="en-US" altLang="en-US" sz="2400" dirty="0" err="1"/>
              <a:t>ρουσί</a:t>
            </a:r>
            <a:r>
              <a:rPr lang="en-US" altLang="en-US" sz="2400" dirty="0"/>
              <a:t>α και χρήση των συμβολικών δομών είναι αυτό που πρέπει να προκαλεί την εκδηλούμενη από το σύστημα συμπεριφορά.</a:t>
            </a:r>
          </a:p>
          <a:p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571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ΚΛΠΤ σε Προτασιακή Μορφή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84008"/>
            <a:ext cx="10515600" cy="4836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err="1">
                <a:sym typeface="+mn-ea"/>
              </a:rPr>
              <a:t>Δι</a:t>
            </a:r>
            <a:r>
              <a:rPr lang="en-US" altLang="en-US" b="1" dirty="0">
                <a:sym typeface="+mn-ea"/>
              </a:rPr>
              <a:t>αδικασία: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altLang="en-US" dirty="0">
                <a:sym typeface="+mn-ea"/>
              </a:rPr>
              <a:t>Απα</a:t>
            </a:r>
            <a:r>
              <a:rPr lang="en-US" altLang="en-US" dirty="0" err="1">
                <a:sym typeface="+mn-ea"/>
              </a:rPr>
              <a:t>λοιφή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συνε</a:t>
            </a:r>
            <a:r>
              <a:rPr lang="en-US" altLang="en-US" dirty="0">
                <a:sym typeface="+mn-ea"/>
              </a:rPr>
              <a:t>παγωγών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>
                <a:sym typeface="+mn-ea"/>
              </a:rPr>
              <a:t>Π</a:t>
            </a:r>
            <a:r>
              <a:rPr lang="en-US" altLang="en-US" dirty="0" err="1">
                <a:sym typeface="+mn-ea"/>
              </a:rPr>
              <a:t>εριορισμός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εμ</a:t>
            </a:r>
            <a:r>
              <a:rPr lang="en-US" altLang="en-US" dirty="0">
                <a:sym typeface="+mn-ea"/>
              </a:rPr>
              <a:t>βέλειας αρνήσεων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με το ίδιο όνομα που δεσμεύονται από διαφορετικούς ποσοδείκτες</a:t>
            </a:r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ΚΜP (PNF)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υπα</a:t>
            </a:r>
            <a:r>
              <a:rPr lang="en-US" dirty="0" err="1"/>
              <a:t>ρξι</a:t>
            </a:r>
            <a:r>
              <a:rPr lang="en-US" dirty="0"/>
              <a:t>ακών ποσοδεικτών (Skolemisation)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κα</a:t>
            </a:r>
            <a:r>
              <a:rPr lang="en-US" dirty="0" err="1"/>
              <a:t>θολικών</a:t>
            </a:r>
            <a:r>
              <a:rPr lang="en-US" dirty="0"/>
              <a:t> π</a:t>
            </a:r>
            <a:r>
              <a:rPr lang="en-US" dirty="0" err="1"/>
              <a:t>οσοδεικτών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</a:t>
            </a:r>
            <a:r>
              <a:rPr lang="en-US" altLang="en-US" dirty="0"/>
              <a:t>ΣΚΜ </a:t>
            </a:r>
            <a:r>
              <a:rPr lang="en-US" dirty="0"/>
              <a:t>(CNF)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ασυνδετικών και καταγραφή των παραχθέντων προτάσεων</a:t>
            </a:r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(περίπτωση περισσοτέρων της μιας προτάσεων με κοινές μεταβλητές)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ΚΛΠΤ σε Προτασιακή Μορφή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36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err="1">
                <a:sym typeface="+mn-ea"/>
              </a:rPr>
              <a:t>Δι</a:t>
            </a:r>
            <a:r>
              <a:rPr lang="en-US" altLang="en-US" b="1" dirty="0">
                <a:sym typeface="+mn-ea"/>
              </a:rPr>
              <a:t>αδικασία: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Απα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sym typeface="+mn-ea"/>
              </a:rPr>
              <a:t>λοιφή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sym typeface="+mn-ea"/>
              </a:rPr>
              <a:t>συνε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παγωγών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>
                <a:sym typeface="+mn-ea"/>
              </a:rPr>
              <a:t>Π</a:t>
            </a:r>
            <a:r>
              <a:rPr lang="en-US" altLang="en-US" dirty="0" err="1">
                <a:sym typeface="+mn-ea"/>
              </a:rPr>
              <a:t>εριορισμός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εμ</a:t>
            </a:r>
            <a:r>
              <a:rPr lang="en-US" altLang="en-US" dirty="0">
                <a:sym typeface="+mn-ea"/>
              </a:rPr>
              <a:t>βέλειας αρνήσεων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με το ίδιο όνομα που δεσμεύονται από διαφορετικούς ποσοδείκτες</a:t>
            </a:r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ΚΜP (PNF)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υπα</a:t>
            </a:r>
            <a:r>
              <a:rPr lang="en-US" dirty="0" err="1"/>
              <a:t>ρξι</a:t>
            </a:r>
            <a:r>
              <a:rPr lang="en-US" dirty="0"/>
              <a:t>ακών ποσοδεικτών (Skolemisation)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κα</a:t>
            </a:r>
            <a:r>
              <a:rPr lang="en-US" dirty="0" err="1"/>
              <a:t>θολικών</a:t>
            </a:r>
            <a:r>
              <a:rPr lang="en-US" dirty="0"/>
              <a:t> π</a:t>
            </a:r>
            <a:r>
              <a:rPr lang="en-US" dirty="0" err="1"/>
              <a:t>οσοδεικτών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</a:t>
            </a:r>
            <a:r>
              <a:rPr lang="en-US" altLang="en-US" dirty="0"/>
              <a:t>ΣΚΜ </a:t>
            </a:r>
            <a:r>
              <a:rPr lang="en-US" dirty="0"/>
              <a:t>(CNF)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ασυνδετικών και καταγραφή των παραχθέντων προτάσεων</a:t>
            </a:r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(περίπτωση περισσοτέρων της μιας προτάσεων με κοινές μεταβλητές)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/>
              <p:nvPr/>
            </p:nvSpPr>
            <p:spPr>
              <a:xfrm>
                <a:off x="4421308" y="2199652"/>
                <a:ext cx="2503275" cy="408172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⟹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𝐺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en-US" altLang="en-US" dirty="0"/>
                  <a:t> </a:t>
                </a:r>
                <a:r>
                  <a:rPr lang="en-US" altLang="en-US" dirty="0">
                    <a:latin typeface="Microsoft YaHei" panose="020B0503020204020204" charset="-122"/>
                    <a:ea typeface="Microsoft YaHei" panose="020B0503020204020204" charset="-122"/>
                  </a:rPr>
                  <a:t>￫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(¬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⋁ 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𝐺</m:t>
                    </m:r>
                    <m:r>
                      <a:rPr lang="en-US" altLang="en-US">
                        <a:latin typeface="Cambria Math" panose="02040503050406030204" charset="0"/>
                        <a:ea typeface="Microsoft YaHei" panose="020B0503020204020204" charset="-122"/>
                        <a:cs typeface="+mn-lt"/>
                      </a:rPr>
                      <m:t>)</m:t>
                    </m:r>
                  </m:oMath>
                </a14:m>
                <a:endParaRPr lang="en-US" altLang="en-US" dirty="0">
                  <a:latin typeface="Microsoft YaHei" panose="020B0503020204020204" charset="-122"/>
                  <a:ea typeface="Microsoft YaHei" panose="020B0503020204020204" charset="-122"/>
                </a:endParaRP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308" y="2199652"/>
                <a:ext cx="2503275" cy="408172"/>
              </a:xfrm>
              <a:prstGeom prst="roundRect">
                <a:avLst/>
              </a:prstGeom>
              <a:blipFill>
                <a:blip r:embed="rId2"/>
                <a:stretch>
                  <a:fillRect t="-1449" b="-1594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31</a:t>
            </a:fld>
            <a:endParaRPr lang="zh-CN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ΚΛΠΤ σε Προτασιακή Μορφή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36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err="1">
                <a:sym typeface="+mn-ea"/>
              </a:rPr>
              <a:t>Δι</a:t>
            </a:r>
            <a:r>
              <a:rPr lang="en-US" altLang="en-US" b="1" dirty="0">
                <a:sym typeface="+mn-ea"/>
              </a:rPr>
              <a:t>αδικασία: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altLang="en-US" dirty="0">
                <a:sym typeface="+mn-ea"/>
              </a:rPr>
              <a:t>Απα</a:t>
            </a:r>
            <a:r>
              <a:rPr lang="en-US" altLang="en-US" dirty="0" err="1">
                <a:sym typeface="+mn-ea"/>
              </a:rPr>
              <a:t>λοιφή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συνε</a:t>
            </a:r>
            <a:r>
              <a:rPr lang="en-US" altLang="en-US" dirty="0">
                <a:sym typeface="+mn-ea"/>
              </a:rPr>
              <a:t>παγωγών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+mn-ea"/>
              </a:rPr>
              <a:t>Π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sym typeface="+mn-ea"/>
              </a:rPr>
              <a:t>εριορισμός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sym typeface="+mn-ea"/>
              </a:rPr>
              <a:t>εμ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βέλειας αρνήσεων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με το ίδιο όνομα που δεσμεύονται από διαφορετικούς ποσοδείκτες</a:t>
            </a:r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ΚΜP (PNF)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υπα</a:t>
            </a:r>
            <a:r>
              <a:rPr lang="en-US" dirty="0" err="1"/>
              <a:t>ρξι</a:t>
            </a:r>
            <a:r>
              <a:rPr lang="en-US" dirty="0"/>
              <a:t>ακών ποσοδεικτών (Skolemisation)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κα</a:t>
            </a:r>
            <a:r>
              <a:rPr lang="en-US" dirty="0" err="1"/>
              <a:t>θολικών</a:t>
            </a:r>
            <a:r>
              <a:rPr lang="en-US" dirty="0"/>
              <a:t> π</a:t>
            </a:r>
            <a:r>
              <a:rPr lang="en-US" dirty="0" err="1"/>
              <a:t>οσοδεικτών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</a:t>
            </a:r>
            <a:r>
              <a:rPr lang="en-US" altLang="en-US" dirty="0"/>
              <a:t>ΣΚΜ </a:t>
            </a:r>
            <a:r>
              <a:rPr lang="en-US" dirty="0"/>
              <a:t>(CNF)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ασυνδετικών και καταγραφή των παραχθέντων προτάσεων</a:t>
            </a:r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(περίπτωση περισσοτέρων της μιας προτάσεων με κοινές μεταβλητές)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/>
              <p:cNvSpPr txBox="1"/>
              <p:nvPr/>
            </p:nvSpPr>
            <p:spPr>
              <a:xfrm>
                <a:off x="5284346" y="1343303"/>
                <a:ext cx="5257800" cy="1636167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¬(¬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en-US" altLang="en-US"/>
                  <a:t> </a:t>
                </a:r>
                <a:r>
                  <a:rPr lang="en-US" altLang="en-US">
                    <a:latin typeface="Microsoft YaHei" panose="020B0503020204020204" charset="-122"/>
                    <a:ea typeface="Microsoft YaHei" panose="020B0503020204020204" charset="-122"/>
                  </a:rPr>
                  <a:t>￫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</m:oMath>
                </a14:m>
                <a:endParaRPr lang="en-US" altLang="en-US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¬(∀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𝐻</m:t>
                    </m:r>
                  </m:oMath>
                </a14:m>
                <a:r>
                  <a:rPr lang="en-US" altLang="en-US">
                    <a:latin typeface="Microsoft YaHei" panose="020B0503020204020204" charset="-122"/>
                    <a:ea typeface="Microsoft YaHei" panose="020B0503020204020204" charset="-122"/>
                  </a:rPr>
                  <a:t> ￫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(∃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)(¬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i="1">
                  <a:latin typeface="Cambria Math" panose="02040503050406030204" charset="0"/>
                  <a:ea typeface="Microsoft YaHei" panose="020B0503020204020204" charset="-122"/>
                  <a:cs typeface="Cambria Math" panose="0204050305040603020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¬(∃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𝐻</m:t>
                    </m:r>
                  </m:oMath>
                </a14:m>
                <a:r>
                  <a:rPr lang="en-US" altLang="en-US">
                    <a:latin typeface="Microsoft YaHei" panose="020B0503020204020204" charset="-122"/>
                    <a:ea typeface="Microsoft YaHei" panose="020B0503020204020204" charset="-122"/>
                    <a:sym typeface="+mn-ea"/>
                  </a:rPr>
                  <a:t> ￫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)(¬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i="1">
                  <a:latin typeface="Cambria Math" panose="02040503050406030204" charset="0"/>
                  <a:ea typeface="Microsoft YaHei" panose="020B0503020204020204" charset="-122"/>
                  <a:cs typeface="Cambria Math" panose="0204050305040603020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¬(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...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en-US" altLang="en-US">
                    <a:latin typeface="Microsoft YaHei" panose="020B0503020204020204" charset="-122"/>
                    <a:ea typeface="Microsoft YaHei" panose="020B0503020204020204" charset="-122"/>
                    <a:sym typeface="+mn-ea"/>
                  </a:rPr>
                  <a:t> ￫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¬</m:t>
                        </m:r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 ⋁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¬</m:t>
                        </m:r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⋁ 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...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⋁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¬</m:t>
                        </m:r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i="1">
                  <a:latin typeface="Cambria Math" panose="02040503050406030204" charset="0"/>
                  <a:ea typeface="Microsoft YaHei" panose="020B0503020204020204" charset="-122"/>
                  <a:cs typeface="Cambria Math" panose="0204050305040603020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¬(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⋁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⋁ 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...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⋁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en-US" altLang="en-US">
                    <a:latin typeface="Microsoft YaHei" panose="020B0503020204020204" charset="-122"/>
                    <a:ea typeface="Microsoft YaHei" panose="020B0503020204020204" charset="-122"/>
                    <a:sym typeface="+mn-ea"/>
                  </a:rPr>
                  <a:t> ￫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¬</m:t>
                        </m:r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 ⋀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¬</m:t>
                        </m:r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...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¬</m:t>
                        </m:r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>
                  <a:latin typeface="Microsoft YaHei" panose="020B0503020204020204" charset="-122"/>
                  <a:ea typeface="Microsoft YaHei" panose="020B0503020204020204" charset="-122"/>
                </a:endParaRPr>
              </a:p>
            </p:txBody>
          </p:sp>
        </mc:Choice>
        <mc:Fallback xmlns=""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346" y="1343303"/>
                <a:ext cx="5257800" cy="163616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ΚΛΠΤ σε Προτασιακή Μορφή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702117"/>
            <a:ext cx="10515600" cy="4836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 err="1">
                <a:sym typeface="+mn-ea"/>
              </a:rPr>
              <a:t>Δι</a:t>
            </a:r>
            <a:r>
              <a:rPr lang="en-US" altLang="en-US" b="1" dirty="0">
                <a:sym typeface="+mn-ea"/>
              </a:rPr>
              <a:t>αδικασία: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altLang="en-US" dirty="0">
                <a:sym typeface="+mn-ea"/>
              </a:rPr>
              <a:t>Απα</a:t>
            </a:r>
            <a:r>
              <a:rPr lang="en-US" altLang="en-US" dirty="0" err="1">
                <a:sym typeface="+mn-ea"/>
              </a:rPr>
              <a:t>λοιφή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συνε</a:t>
            </a:r>
            <a:r>
              <a:rPr lang="en-US" altLang="en-US" dirty="0">
                <a:sym typeface="+mn-ea"/>
              </a:rPr>
              <a:t>παγωγών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>
                <a:sym typeface="+mn-ea"/>
              </a:rPr>
              <a:t>Π</a:t>
            </a:r>
            <a:r>
              <a:rPr lang="en-US" altLang="en-US" dirty="0" err="1">
                <a:sym typeface="+mn-ea"/>
              </a:rPr>
              <a:t>εριορισμός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εμ</a:t>
            </a:r>
            <a:r>
              <a:rPr lang="en-US" altLang="en-US" dirty="0">
                <a:sym typeface="+mn-ea"/>
              </a:rPr>
              <a:t>βέλειας αρνήσεων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με το ίδιο όνομα που δεσμεύονται από διαφορετικούς ποσοδείκτες</a:t>
            </a:r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ΚΜP (PNF)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υπα</a:t>
            </a:r>
            <a:r>
              <a:rPr lang="en-US" dirty="0" err="1"/>
              <a:t>ρξι</a:t>
            </a:r>
            <a:r>
              <a:rPr lang="en-US" dirty="0"/>
              <a:t>ακών ποσοδεικτών (Skolemisation)</a:t>
            </a:r>
          </a:p>
          <a:p>
            <a:pPr marL="457200" lvl="1" indent="0">
              <a:buNone/>
            </a:pPr>
            <a:r>
              <a:rPr lang="el-GR" altLang="en-US" sz="1800" b="1" dirty="0"/>
              <a:t>* </a:t>
            </a:r>
            <a:r>
              <a:rPr lang="en-US" altLang="en-US" sz="1800" b="1" dirty="0"/>
              <a:t>Στα</a:t>
            </a:r>
            <a:r>
              <a:rPr lang="en-US" altLang="en-US" sz="1800" b="1" dirty="0" err="1"/>
              <a:t>θερές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Skolem</a:t>
            </a:r>
            <a:endParaRPr lang="en-US" altLang="en-US" sz="1800" b="1" dirty="0"/>
          </a:p>
          <a:p>
            <a:pPr marL="457200" lvl="1" indent="0">
              <a:buNone/>
            </a:pPr>
            <a:r>
              <a:rPr lang="el-GR" altLang="en-US" sz="1800" b="1" dirty="0"/>
              <a:t>* </a:t>
            </a:r>
            <a:r>
              <a:rPr lang="en-US" altLang="en-US" sz="1800" b="1" dirty="0" err="1"/>
              <a:t>Συν</a:t>
            </a:r>
            <a:r>
              <a:rPr lang="en-US" altLang="en-US" sz="1800" b="1" dirty="0"/>
              <a:t>αρτήσεις Skolem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κα</a:t>
            </a:r>
            <a:r>
              <a:rPr lang="en-US" dirty="0" err="1"/>
              <a:t>θολικών</a:t>
            </a:r>
            <a:r>
              <a:rPr lang="en-US" dirty="0"/>
              <a:t> π</a:t>
            </a:r>
            <a:r>
              <a:rPr lang="en-US" dirty="0" err="1"/>
              <a:t>οσοδεικτών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</a:t>
            </a:r>
            <a:r>
              <a:rPr lang="en-US" altLang="en-US" dirty="0"/>
              <a:t>ΣΚΜ </a:t>
            </a:r>
            <a:r>
              <a:rPr lang="en-US" dirty="0"/>
              <a:t>(CNF)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ασυνδετικών και καταγραφή των παραχθέντων προτάσεων</a:t>
            </a:r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(περίπτωση περισσοτέρων της μιας προτάσεων με κοινές μεταβλητές)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ΚΛΠΤ σε Προτασιακή Μορφή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36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err="1">
                <a:sym typeface="+mn-ea"/>
              </a:rPr>
              <a:t>Δι</a:t>
            </a:r>
            <a:r>
              <a:rPr lang="en-US" altLang="en-US" b="1" dirty="0">
                <a:sym typeface="+mn-ea"/>
              </a:rPr>
              <a:t>αδικασία: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altLang="en-US" dirty="0">
                <a:sym typeface="+mn-ea"/>
              </a:rPr>
              <a:t>Απα</a:t>
            </a:r>
            <a:r>
              <a:rPr lang="en-US" altLang="en-US" dirty="0" err="1">
                <a:sym typeface="+mn-ea"/>
              </a:rPr>
              <a:t>λοιφή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συνε</a:t>
            </a:r>
            <a:r>
              <a:rPr lang="en-US" altLang="en-US" dirty="0">
                <a:sym typeface="+mn-ea"/>
              </a:rPr>
              <a:t>παγωγών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>
                <a:sym typeface="+mn-ea"/>
              </a:rPr>
              <a:t>Π</a:t>
            </a:r>
            <a:r>
              <a:rPr lang="en-US" altLang="en-US" dirty="0" err="1">
                <a:sym typeface="+mn-ea"/>
              </a:rPr>
              <a:t>εριορισμός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εμ</a:t>
            </a:r>
            <a:r>
              <a:rPr lang="en-US" altLang="en-US" dirty="0">
                <a:sym typeface="+mn-ea"/>
              </a:rPr>
              <a:t>βέλειας αρνήσεων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με το ίδιο όνομα που δεσμεύονται από διαφορετικούς ποσοδείκτες</a:t>
            </a:r>
          </a:p>
          <a:p>
            <a:pPr marL="457200" indent="-457200">
              <a:buAutoNum type="arabicPeriod"/>
            </a:pPr>
            <a:r>
              <a:rPr lang="en-US" dirty="0" err="1"/>
              <a:t>Μετ</a:t>
            </a:r>
            <a:r>
              <a:rPr lang="en-US" dirty="0"/>
              <a:t>ατροπή σε ΚΜP (PNF)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υπα</a:t>
            </a:r>
            <a:r>
              <a:rPr lang="en-US" dirty="0" err="1"/>
              <a:t>ρξι</a:t>
            </a:r>
            <a:r>
              <a:rPr lang="en-US" dirty="0"/>
              <a:t>ακών ποσοδεικτών (Skolemisation)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κα</a:t>
            </a:r>
            <a:r>
              <a:rPr lang="en-US" dirty="0" err="1"/>
              <a:t>θολικών</a:t>
            </a:r>
            <a:r>
              <a:rPr lang="en-US" dirty="0"/>
              <a:t> π</a:t>
            </a:r>
            <a:r>
              <a:rPr lang="en-US" dirty="0" err="1"/>
              <a:t>οσοδεικτών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Μετ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ατροπή σε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ΣΚΜ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(CNF)</a:t>
            </a:r>
          </a:p>
          <a:p>
            <a:pPr marL="457200" indent="-457200">
              <a:buAutoNum type="arabicPeriod"/>
            </a:pPr>
            <a:r>
              <a:rPr lang="en-US" dirty="0"/>
              <a:t>Απα</a:t>
            </a:r>
            <a:r>
              <a:rPr lang="en-US" dirty="0" err="1"/>
              <a:t>λοιφή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ασυνδετικών και καταγραφή των παραχθέντων προτάσεων</a:t>
            </a:r>
          </a:p>
          <a:p>
            <a:pPr marL="457200" indent="-457200">
              <a:buAutoNum type="arabicPeriod"/>
            </a:pPr>
            <a:r>
              <a:rPr lang="en-US" dirty="0" err="1"/>
              <a:t>Μετονομ</a:t>
            </a:r>
            <a:r>
              <a:rPr lang="en-US" dirty="0"/>
              <a:t>ασία μεταβλητών (περίπτωση περισσοτέρων της μιας προτάσεων με κοινές μεταβλητές)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/>
              <p:cNvSpPr txBox="1"/>
              <p:nvPr/>
            </p:nvSpPr>
            <p:spPr>
              <a:xfrm>
                <a:off x="4345940" y="4904105"/>
                <a:ext cx="6955790" cy="40843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⋁ 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...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))</m:t>
                    </m:r>
                  </m:oMath>
                </a14:m>
                <a:r>
                  <a:rPr lang="en-US" altLang="en-US">
                    <a:latin typeface="Microsoft YaHei" panose="020B0503020204020204" charset="-122"/>
                    <a:ea typeface="Microsoft YaHei" panose="020B0503020204020204" charset="-122"/>
                    <a:sym typeface="+mn-ea"/>
                  </a:rPr>
                  <a:t> ￫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((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 ⋁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ea typeface="Microsoft YaHei" panose="020B0503020204020204" charset="-122"/>
                            <a:cs typeface="Cambria Math" panose="02040503050406030204" charset="0"/>
                          </a:rPr>
                          <m:t>1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)⋀ (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 ⋁ 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)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</m:t>
                    </m:r>
                    <m:r>
                      <a:rPr lang="en-US" altLang="en-US" i="1">
                        <a:latin typeface="Cambria Math" panose="02040503050406030204" charset="0"/>
                        <a:ea typeface="Microsoft YaHei" panose="020B0503020204020204" charset="-122"/>
                        <a:cs typeface="Cambria Math" panose="02040503050406030204" charset="0"/>
                      </a:rPr>
                      <m:t>... 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⋀ (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𝐻</m:t>
                    </m:r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 ⋁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sub>
                    </m:sSub>
                    <m:r>
                      <a:rPr lang="en-US" altLang="en-US" i="1">
                        <a:latin typeface="Cambria Math" panose="02040503050406030204" charset="0"/>
                        <a:cs typeface="Cambria Math" panose="02040503050406030204" charset="0"/>
                      </a:rPr>
                      <m:t>))</m:t>
                    </m:r>
                  </m:oMath>
                </a14:m>
                <a:endParaRPr lang="en-US" altLang="en-US">
                  <a:latin typeface="Microsoft YaHei" panose="020B0503020204020204" charset="-122"/>
                  <a:ea typeface="Microsoft YaHei" panose="020B0503020204020204" charset="-122"/>
                </a:endParaRPr>
              </a:p>
            </p:txBody>
          </p:sp>
        </mc:Choice>
        <mc:Fallback xmlns=""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940" y="4904105"/>
                <a:ext cx="6955790" cy="408430"/>
              </a:xfrm>
              <a:prstGeom prst="roundRect">
                <a:avLst/>
              </a:prstGeom>
              <a:blipFill rotWithShape="1">
                <a:blip r:embed="rId2"/>
                <a:stretch>
                  <a:fillRect l="-91" t="-1555" r="-91" b="-1524"/>
                </a:stretch>
              </a:blip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3B139-8016-4886-9809-7EDB6C023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0" dirty="0"/>
              <a:t>Μέθοδος του </a:t>
            </a:r>
            <a:r>
              <a:rPr lang="en-GB" b="0" dirty="0" err="1"/>
              <a:t>Skolem</a:t>
            </a:r>
            <a:r>
              <a:rPr lang="en-GB" b="0" dirty="0"/>
              <a:t> – Skolemization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5E5727-162F-4C38-BDDE-3C4A892C91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l-GR" u="sng" dirty="0"/>
                  <a:t>Στόχος:</a:t>
                </a:r>
                <a:r>
                  <a:rPr lang="el-GR" dirty="0"/>
                  <a:t> Απαλοιφή των υπαρξιακών </a:t>
                </a:r>
                <a:r>
                  <a:rPr lang="el-GR" dirty="0" err="1"/>
                  <a:t>ποσοδεικτών</a:t>
                </a:r>
                <a:endParaRPr lang="el-GR" dirty="0"/>
              </a:p>
              <a:p>
                <a:r>
                  <a:rPr lang="el-GR" dirty="0" err="1"/>
                  <a:t>Πετυχαίνεται</a:t>
                </a:r>
                <a:r>
                  <a:rPr lang="el-GR" dirty="0"/>
                  <a:t> με την εισαγωγή καινούριων σταθερών και</a:t>
                </a:r>
                <a:r>
                  <a:rPr lang="en-GB" dirty="0"/>
                  <a:t> </a:t>
                </a:r>
                <a:r>
                  <a:rPr lang="el-GR" dirty="0"/>
                  <a:t>συναρτήσεων στην πρόταση υπό μελέτη.</a:t>
                </a:r>
              </a:p>
              <a:p>
                <a:r>
                  <a:rPr lang="el-GR" u="sng" dirty="0"/>
                  <a:t>Μέθοδος:</a:t>
                </a:r>
              </a:p>
              <a:p>
                <a:r>
                  <a:rPr lang="el-GR" dirty="0"/>
                  <a:t>– Για κάθε </a:t>
                </a:r>
                <a14:m>
                  <m:oMath xmlns:m="http://schemas.openxmlformats.org/officeDocument/2006/math">
                    <m:r>
                      <a:rPr lang="en-US" i="1"/>
                      <m:t>∃</m:t>
                    </m:r>
                  </m:oMath>
                </a14:m>
                <a:r>
                  <a:rPr lang="el-GR" dirty="0"/>
                  <a:t>x που προηγείται όποιων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el-GR" dirty="0"/>
                  <a:t>y: αντικατάσταση της μεταβλητής x από μια καινούρια σταθερά, π.χ.</a:t>
                </a:r>
              </a:p>
              <a:p>
                <a:r>
                  <a:rPr lang="el-GR" dirty="0"/>
                  <a:t>Η πρόταση </a:t>
                </a:r>
                <a:r>
                  <a:rPr lang="en-US" dirty="0"/>
                  <a:t>∃</a:t>
                </a:r>
                <a:r>
                  <a:rPr lang="el-GR" dirty="0"/>
                  <a:t>x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el-GR" dirty="0"/>
                  <a:t>y A(</a:t>
                </a:r>
                <a:r>
                  <a:rPr lang="el-GR" dirty="0" err="1"/>
                  <a:t>x,y</a:t>
                </a:r>
                <a:r>
                  <a:rPr lang="el-GR" dirty="0"/>
                  <a:t>) μετατρέπεται στην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el-GR" dirty="0"/>
                  <a:t>y A(</a:t>
                </a:r>
                <a:r>
                  <a:rPr lang="el-GR" dirty="0" err="1"/>
                  <a:t>c,y</a:t>
                </a:r>
                <a:r>
                  <a:rPr lang="el-GR" dirty="0"/>
                  <a:t>)</a:t>
                </a:r>
              </a:p>
              <a:p>
                <a:r>
                  <a:rPr lang="el-GR" dirty="0"/>
                  <a:t>– Για κάθε </a:t>
                </a:r>
                <a:r>
                  <a:rPr lang="en-US" dirty="0"/>
                  <a:t>∃</a:t>
                </a:r>
                <a:r>
                  <a:rPr lang="el-GR" dirty="0"/>
                  <a:t>x που έπεται των </a:t>
                </a:r>
                <a:r>
                  <a:rPr lang="el-GR" dirty="0" err="1"/>
                  <a:t>ποσοδεικτών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∀ </m:t>
                    </m:r>
                  </m:oMath>
                </a14:m>
                <a:r>
                  <a:rPr lang="el-GR" dirty="0"/>
                  <a:t>y1 … </a:t>
                </a:r>
                <a14:m>
                  <m:oMath xmlns:m="http://schemas.openxmlformats.org/officeDocument/2006/math">
                    <m:r>
                      <a:rPr lang="en-US" i="1"/>
                      <m:t>∀ </m:t>
                    </m:r>
                  </m:oMath>
                </a14:m>
                <a:r>
                  <a:rPr lang="el-GR" dirty="0" err="1"/>
                  <a:t>y</a:t>
                </a:r>
                <a:r>
                  <a:rPr lang="el-GR" i="1" dirty="0" err="1"/>
                  <a:t>n</a:t>
                </a:r>
                <a:r>
                  <a:rPr lang="el-GR" i="1" dirty="0"/>
                  <a:t> </a:t>
                </a:r>
                <a:r>
                  <a:rPr lang="el-GR" dirty="0"/>
                  <a:t>: αντικατάσταση της</a:t>
                </a:r>
              </a:p>
              <a:p>
                <a:r>
                  <a:rPr lang="el-GR" dirty="0"/>
                  <a:t>μεταβλητής x από μια καινούρια συνάρτηση f με παραμέτρους τις y1 … </a:t>
                </a:r>
                <a:r>
                  <a:rPr lang="en-GB" dirty="0" err="1"/>
                  <a:t>y</a:t>
                </a:r>
                <a:r>
                  <a:rPr lang="en-GB" i="1" dirty="0" err="1"/>
                  <a:t>n</a:t>
                </a:r>
                <a:r>
                  <a:rPr lang="en-GB" i="1" dirty="0"/>
                  <a:t> </a:t>
                </a:r>
                <a:r>
                  <a:rPr lang="el-GR" dirty="0"/>
                  <a:t>π.χ.</a:t>
                </a:r>
              </a:p>
              <a:p>
                <a:r>
                  <a:rPr lang="pl-PL" dirty="0"/>
                  <a:t>Η πρόταση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pl-PL" dirty="0"/>
                  <a:t>x</a:t>
                </a:r>
                <a:r>
                  <a:rPr lang="el-GR" dirty="0"/>
                  <a:t> </a:t>
                </a:r>
                <a:r>
                  <a:rPr lang="en-US" dirty="0"/>
                  <a:t>∃</a:t>
                </a:r>
                <a:r>
                  <a:rPr lang="pl-PL" dirty="0"/>
                  <a:t>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pl-PL" dirty="0"/>
                  <a:t>z</a:t>
                </a:r>
                <a:r>
                  <a:rPr lang="el-GR" dirty="0"/>
                  <a:t> </a:t>
                </a:r>
                <a:r>
                  <a:rPr lang="en-US" dirty="0"/>
                  <a:t>∃</a:t>
                </a:r>
                <a:r>
                  <a:rPr lang="pl-PL" dirty="0"/>
                  <a:t>w [A(x,y,z,w) </a:t>
                </a:r>
                <a:r>
                  <a:rPr lang="el-GR" dirty="0"/>
                  <a:t>Λ</a:t>
                </a:r>
                <a:r>
                  <a:rPr lang="pl-PL" dirty="0"/>
                  <a:t> B(y,w)]</a:t>
                </a:r>
              </a:p>
              <a:p>
                <a:r>
                  <a:rPr lang="el-GR" dirty="0"/>
                  <a:t>μετατρέπεται στην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el-GR" dirty="0" err="1"/>
                  <a:t>x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el-GR" dirty="0"/>
                  <a:t>z[A(x,f1(x),z,f2(</a:t>
                </a:r>
                <a:r>
                  <a:rPr lang="el-GR" dirty="0" err="1"/>
                  <a:t>x,z</a:t>
                </a:r>
                <a:r>
                  <a:rPr lang="el-GR" dirty="0"/>
                  <a:t>)) Λ B(f1(x),f2(</a:t>
                </a:r>
                <a:r>
                  <a:rPr lang="el-GR" dirty="0" err="1"/>
                  <a:t>x,z</a:t>
                </a:r>
                <a:r>
                  <a:rPr lang="el-GR" dirty="0"/>
                  <a:t>))]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5E5727-162F-4C38-BDDE-3C4A892C91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261" r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6112A-7FF0-4AE0-9ADA-7C7CC160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9169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728A-716D-4AF3-808E-35E8C8F7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0" dirty="0"/>
              <a:t>Μέθοδος του </a:t>
            </a:r>
            <a:r>
              <a:rPr lang="en-GB" b="0" dirty="0" err="1"/>
              <a:t>Skolem</a:t>
            </a:r>
            <a:r>
              <a:rPr lang="en-GB" b="0" dirty="0"/>
              <a:t> – Skolemization</a:t>
            </a:r>
            <a:r>
              <a:rPr lang="el-GR" b="0" dirty="0"/>
              <a:t> (2)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2AB3D-5F5A-4FB1-8BDF-553C591F33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l-GR" b="1" i="1" dirty="0"/>
                  <a:t>Βασική Ιδέα:</a:t>
                </a:r>
              </a:p>
              <a:p>
                <a:r>
                  <a:rPr lang="el-GR" dirty="0"/>
                  <a:t>– Η πρόταση </a:t>
                </a:r>
                <a:r>
                  <a:rPr lang="en-US" dirty="0"/>
                  <a:t>∃</a:t>
                </a:r>
                <a:r>
                  <a:rPr lang="el-GR" dirty="0"/>
                  <a:t>x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l-GR" dirty="0"/>
                  <a:t>y A(</a:t>
                </a:r>
                <a:r>
                  <a:rPr lang="el-GR" dirty="0" err="1"/>
                  <a:t>x,y</a:t>
                </a:r>
                <a:r>
                  <a:rPr lang="el-GR" dirty="0"/>
                  <a:t>) προβλέπει την ύπαρξη κάποιου αντικειμένου x</a:t>
                </a:r>
              </a:p>
              <a:p>
                <a:pPr marL="0" indent="0">
                  <a:buNone/>
                </a:pPr>
                <a:r>
                  <a:rPr lang="el-GR" dirty="0"/>
                  <a:t>που συνδέεται με κάθε αντικείμενο y μέσω της σχέσης Α. Δεν ξέρουμε</a:t>
                </a:r>
              </a:p>
              <a:p>
                <a:pPr marL="0" indent="0">
                  <a:buNone/>
                </a:pPr>
                <a:r>
                  <a:rPr lang="el-GR" dirty="0"/>
                  <a:t>την ακριβή τιμή του x όμως μπορούμε να χρησιμοποιήσουμε ένα σύμβολο</a:t>
                </a:r>
              </a:p>
              <a:p>
                <a:pPr marL="0" indent="0">
                  <a:buNone/>
                </a:pPr>
                <a:r>
                  <a:rPr lang="el-GR" dirty="0" err="1"/>
                  <a:t>σταθεράς</a:t>
                </a:r>
                <a:r>
                  <a:rPr lang="el-GR" dirty="0"/>
                  <a:t> για να το συμβολίσουμε. Έτσι η πρότασή μας μεταφράζεται σε</a:t>
                </a:r>
              </a:p>
              <a:p>
                <a:pPr marL="0" indent="0">
                  <a:buNone/>
                </a:pPr>
                <a:r>
                  <a:rPr lang="el-GR" dirty="0"/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l-GR" dirty="0"/>
                  <a:t>y</a:t>
                </a:r>
                <a:r>
                  <a:rPr lang="en-GB" dirty="0"/>
                  <a:t> A(</a:t>
                </a:r>
                <a:r>
                  <a:rPr lang="en-GB" dirty="0" err="1"/>
                  <a:t>c,y</a:t>
                </a:r>
                <a:r>
                  <a:rPr lang="en-GB" dirty="0"/>
                  <a:t>).</a:t>
                </a:r>
              </a:p>
              <a:p>
                <a:r>
                  <a:rPr lang="el-GR" dirty="0"/>
                  <a:t>– Η πρόταση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el-GR" dirty="0"/>
                  <a:t>y </a:t>
                </a:r>
                <a:r>
                  <a:rPr lang="en-US" dirty="0"/>
                  <a:t>∃</a:t>
                </a:r>
                <a:r>
                  <a:rPr lang="el-GR" dirty="0"/>
                  <a:t>x A(</a:t>
                </a:r>
                <a:r>
                  <a:rPr lang="el-GR" dirty="0" err="1"/>
                  <a:t>x,y</a:t>
                </a:r>
                <a:r>
                  <a:rPr lang="el-GR" dirty="0"/>
                  <a:t>) προβλέπει για κάθε αντικείμενο y την ύπαρξη</a:t>
                </a:r>
              </a:p>
              <a:p>
                <a:pPr marL="0" indent="0">
                  <a:buNone/>
                </a:pPr>
                <a:r>
                  <a:rPr lang="el-GR" dirty="0"/>
                  <a:t>κάποιου αντικειμένου x για το οποίο ισχύει Α(</a:t>
                </a:r>
                <a:r>
                  <a:rPr lang="el-GR" dirty="0" err="1"/>
                  <a:t>x,y</a:t>
                </a:r>
                <a:r>
                  <a:rPr lang="el-GR" dirty="0"/>
                  <a:t>). H συγκεκριμένη τιμή</a:t>
                </a:r>
              </a:p>
              <a:p>
                <a:pPr marL="0" indent="0">
                  <a:buNone/>
                </a:pPr>
                <a:r>
                  <a:rPr lang="el-GR" dirty="0"/>
                  <a:t>του x εξαρτάται από το y. Έτσι μπορούμε να υποθέσουμε την ύπαρξη μιας</a:t>
                </a:r>
              </a:p>
              <a:p>
                <a:pPr marL="0" indent="0">
                  <a:buNone/>
                </a:pPr>
                <a:r>
                  <a:rPr lang="el-GR" dirty="0"/>
                  <a:t>συνάρτησης που για κάθε αντικείμενο y μας δίνει το αντικείμενο x με το</a:t>
                </a:r>
              </a:p>
              <a:p>
                <a:pPr marL="0" indent="0">
                  <a:buNone/>
                </a:pPr>
                <a:r>
                  <a:rPr lang="el-GR" dirty="0"/>
                  <a:t>οποίο συνδέεται το y. Έτσι η πρότασή μας μεταφράζεται σε </a:t>
                </a: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</m:oMath>
                </a14:m>
                <a:r>
                  <a:rPr lang="el-GR" dirty="0"/>
                  <a:t>y A(f(y),y).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2AB3D-5F5A-4FB1-8BDF-553C591F3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0"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D88D7-4B11-435B-BF09-154617E3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288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ΚΛΠΤ σε ΠΜ - Παράδειγμα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825625"/>
                <a:ext cx="10515600" cy="46951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b="1" u="sng" dirty="0" err="1"/>
                  <a:t>Πρότ</a:t>
                </a:r>
                <a:r>
                  <a:rPr lang="en-US" altLang="en-US" sz="2200" b="1" u="sng" dirty="0"/>
                  <a:t>αση ΚΛΠΤ: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(∀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𝑎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 ⋀ 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𝑏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))⟹(∃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𝑑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𝑦</m:t>
                    </m:r>
                    <m:r>
                      <a:rPr lang="en-US" altLang="en-US" sz="22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pPr marL="457200" indent="-457200">
                  <a:buAutoNum type="arabicPeriod"/>
                </a:pPr>
                <a:r>
                  <a:rPr lang="en-US" altLang="en-US" sz="2200" dirty="0"/>
                  <a:t>Απα</a:t>
                </a:r>
                <a:r>
                  <a:rPr lang="en-US" altLang="en-US" sz="2200" dirty="0" err="1"/>
                  <a:t>λοιφή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συνε</a:t>
                </a:r>
                <a:r>
                  <a:rPr lang="en-US" altLang="en-US" sz="2200" dirty="0"/>
                  <a:t>παγωγών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(∀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)¬(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𝑎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⋀ 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𝑏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))⋁ (∃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𝑑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</m:t>
                      </m:r>
                    </m:oMath>
                  </m:oMathPara>
                </a14:m>
                <a:endParaRPr lang="en-US" altLang="en-US" sz="2200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altLang="en-US" sz="2200" dirty="0" err="1"/>
                  <a:t>Περιορισμός</a:t>
                </a:r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εμ</a:t>
                </a:r>
                <a:r>
                  <a:rPr lang="en-US" altLang="en-US" sz="2200" dirty="0"/>
                  <a:t>βέλειας αρνήσεων</a:t>
                </a:r>
              </a:p>
              <a:p>
                <a:pPr marL="0" indent="0">
                  <a:buFont typeface="+mj-lt"/>
                  <a:buNone/>
                </a:pPr>
                <a:endParaRPr lang="en-US" altLang="en-US" sz="2200" dirty="0"/>
              </a:p>
              <a:p>
                <a:pPr marL="0" indent="0">
                  <a:buFont typeface="+mj-lt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(∀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)(¬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𝑎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⋁ 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𝑏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))⋁ (∃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𝑑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</m:t>
                      </m:r>
                    </m:oMath>
                  </m:oMathPara>
                </a14:m>
                <a:endParaRPr lang="en-US" altLang="en-US" sz="2200" dirty="0"/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US" altLang="en-US" sz="2200" dirty="0" err="1"/>
                  <a:t>Μετονομ</a:t>
                </a:r>
                <a:r>
                  <a:rPr lang="en-US" altLang="en-US" sz="2200" dirty="0"/>
                  <a:t>ασία μεταβλητών - </a:t>
                </a:r>
                <a:r>
                  <a:rPr lang="en-US" altLang="en-US" sz="2200" b="1" dirty="0"/>
                  <a:t>μη εφαρμόσιμο</a:t>
                </a:r>
                <a:endParaRPr lang="en-US" altLang="en-US" sz="2200" dirty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en-US" altLang="en-US" sz="2200" dirty="0" err="1"/>
                  <a:t>Μετ</a:t>
                </a:r>
                <a:r>
                  <a:rPr lang="en-US" altLang="en-US" sz="2200" dirty="0"/>
                  <a:t>ατροπή σε ΚΜP (PNF)</a:t>
                </a:r>
              </a:p>
              <a:p>
                <a:pPr marL="0" indent="0">
                  <a:buFont typeface="+mj-lt"/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(∀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)(∃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)((¬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𝑎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⋁ 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𝑏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))⋁ 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𝑑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𝑦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</m:t>
                      </m:r>
                    </m:oMath>
                  </m:oMathPara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endParaRPr lang="en-US" alt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825625"/>
                <a:ext cx="10515600" cy="4695190"/>
              </a:xfrm>
              <a:blipFill rotWithShape="1">
                <a:blip r:embed="rId2"/>
                <a:stretch>
                  <a:fillRect b="-883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Μετ</a:t>
            </a:r>
            <a:r>
              <a:rPr lang="en-US" altLang="en-US" sz="3200" dirty="0">
                <a:sym typeface="+mn-ea"/>
              </a:rPr>
              <a:t>ατροπή ΚΛΠΤ σε ΠΜ - Παράδειγμα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5"/>
                </a:pPr>
                <a:r>
                  <a:rPr lang="en-US" altLang="en-US" sz="2200" dirty="0"/>
                  <a:t>Απα</a:t>
                </a:r>
                <a:r>
                  <a:rPr lang="en-US" altLang="en-US" sz="2200" dirty="0" err="1"/>
                  <a:t>λοιφή</a:t>
                </a:r>
                <a:r>
                  <a:rPr lang="en-US" altLang="en-US" sz="2200" dirty="0"/>
                  <a:t> υπα</a:t>
                </a:r>
                <a:r>
                  <a:rPr lang="en-US" altLang="en-US" sz="2200" dirty="0" err="1"/>
                  <a:t>ρξι</a:t>
                </a:r>
                <a:r>
                  <a:rPr lang="en-US" altLang="en-US" sz="2200" dirty="0"/>
                  <a:t>ακών ποσοδεικτών</a:t>
                </a:r>
              </a:p>
              <a:p>
                <a:pPr marL="0" indent="0">
                  <a:buFont typeface="+mj-lt"/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(∀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)((¬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𝑎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⋁ 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𝑏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))⋁ 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𝑑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𝑓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</m:t>
                      </m:r>
                    </m:oMath>
                  </m:oMathPara>
                </a14:m>
                <a:endParaRPr lang="en-US" sz="2200" dirty="0"/>
              </a:p>
              <a:p>
                <a:pPr marL="457200" indent="-457200">
                  <a:buFont typeface="+mj-lt"/>
                  <a:buAutoNum type="arabicPeriod" startAt="6"/>
                </a:pPr>
                <a:r>
                  <a:rPr lang="en-US" altLang="en-US" sz="2200" dirty="0"/>
                  <a:t>Απα</a:t>
                </a:r>
                <a:r>
                  <a:rPr lang="en-US" altLang="en-US" sz="2200" dirty="0" err="1"/>
                  <a:t>λοιφή</a:t>
                </a:r>
                <a:r>
                  <a:rPr lang="en-US" altLang="en-US" sz="2200" dirty="0"/>
                  <a:t> κα</a:t>
                </a:r>
                <a:r>
                  <a:rPr lang="en-US" altLang="en-US" sz="2200" dirty="0" err="1"/>
                  <a:t>θολικών</a:t>
                </a:r>
                <a:r>
                  <a:rPr lang="en-US" altLang="en-US" sz="2200" dirty="0"/>
                  <a:t> π</a:t>
                </a:r>
                <a:r>
                  <a:rPr lang="en-US" altLang="en-US" sz="2200" dirty="0" err="1"/>
                  <a:t>οσοδεικτών</a:t>
                </a: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((¬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𝑎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 ⋁ 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𝑏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))⋁ 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𝑑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𝑓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))</m:t>
                      </m:r>
                    </m:oMath>
                  </m:oMathPara>
                </a14:m>
                <a:endParaRPr lang="en-US" sz="2200" dirty="0"/>
              </a:p>
              <a:p>
                <a:pPr marL="457200" indent="-457200">
                  <a:buFont typeface="+mj-lt"/>
                  <a:buAutoNum type="arabicPeriod" startAt="7"/>
                </a:pPr>
                <a:r>
                  <a:rPr lang="en-US" sz="2200" dirty="0" err="1"/>
                  <a:t>Μετ</a:t>
                </a:r>
                <a:r>
                  <a:rPr lang="en-US" sz="2200" dirty="0"/>
                  <a:t>ατροπή σε ΣΚΜ (CNF)</a:t>
                </a:r>
                <a:r>
                  <a:rPr lang="en-US" altLang="en-US" sz="2200" dirty="0">
                    <a:sym typeface="+mn-ea"/>
                  </a:rPr>
                  <a:t> - </a:t>
                </a:r>
                <a:r>
                  <a:rPr lang="en-US" altLang="en-US" sz="2200" b="1" dirty="0">
                    <a:sym typeface="+mn-ea"/>
                  </a:rPr>
                  <a:t>μη εφαρμόσιμο</a:t>
                </a:r>
                <a:endParaRPr lang="en-US" sz="2200" dirty="0"/>
              </a:p>
              <a:p>
                <a:pPr marL="457200" indent="-457200">
                  <a:buFont typeface="+mj-lt"/>
                  <a:buAutoNum type="arabicPeriod" startAt="8"/>
                </a:pPr>
                <a:r>
                  <a:rPr lang="en-US" sz="2200" dirty="0"/>
                  <a:t>Απα</a:t>
                </a:r>
                <a:r>
                  <a:rPr lang="en-US" sz="2200" dirty="0" err="1"/>
                  <a:t>λοιφή</a:t>
                </a:r>
                <a:r>
                  <a:rPr lang="en-US" sz="2200" dirty="0"/>
                  <a:t> </a:t>
                </a:r>
                <a:r>
                  <a:rPr lang="en-US" sz="2200" dirty="0" err="1"/>
                  <a:t>δι</a:t>
                </a:r>
                <a:r>
                  <a:rPr lang="en-US" sz="2200" dirty="0"/>
                  <a:t>ασυνδετικών και καταγραφή των παραχθέντων προτάσεων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{¬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𝑎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), ¬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𝑏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), 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𝑑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𝑓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en-US" sz="2200" i="1">
                          <a:latin typeface="Cambria Math" panose="02040503050406030204" charset="0"/>
                          <a:cs typeface="Cambria Math" panose="02040503050406030204" charset="0"/>
                        </a:rPr>
                        <m:t>)}</m:t>
                      </m:r>
                    </m:oMath>
                  </m:oMathPara>
                </a14:m>
                <a:endParaRPr lang="en-US" sz="2200" dirty="0"/>
              </a:p>
              <a:p>
                <a:pPr marL="457200" indent="-457200">
                  <a:buFont typeface="+mj-lt"/>
                  <a:buAutoNum type="arabicPeriod" startAt="9"/>
                </a:pPr>
                <a:r>
                  <a:rPr lang="en-US" sz="2200" dirty="0" err="1"/>
                  <a:t>Μετονομ</a:t>
                </a:r>
                <a:r>
                  <a:rPr lang="en-US" sz="2200" dirty="0"/>
                  <a:t>ασία μεταβλητών</a:t>
                </a:r>
                <a:r>
                  <a:rPr lang="en-US" altLang="en-US" sz="2200" dirty="0">
                    <a:sym typeface="+mn-ea"/>
                  </a:rPr>
                  <a:t> - </a:t>
                </a:r>
                <a:r>
                  <a:rPr lang="en-US" altLang="en-US" sz="2200" b="1" dirty="0">
                    <a:sym typeface="+mn-ea"/>
                  </a:rPr>
                  <a:t>μη εφαρμόσιμο</a:t>
                </a:r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5683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38</a:t>
            </a:fld>
            <a:endParaRPr lang="zh-CN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6580" y="3968750"/>
            <a:ext cx="10967720" cy="16808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 cap="rnd">
            <a:solidFill>
              <a:srgbClr val="20202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Προτεινόμενη</a:t>
            </a:r>
            <a:r>
              <a:rPr lang="en-US" altLang="en-US" sz="3200" dirty="0">
                <a:sym typeface="+mn-ea"/>
              </a:rPr>
              <a:t> </a:t>
            </a:r>
            <a:r>
              <a:rPr lang="en-US" altLang="en-US" sz="3200" dirty="0" err="1">
                <a:sym typeface="+mn-ea"/>
              </a:rPr>
              <a:t>Βι</a:t>
            </a:r>
            <a:r>
              <a:rPr lang="en-US" altLang="en-US" sz="3200" dirty="0">
                <a:sym typeface="+mn-ea"/>
              </a:rPr>
              <a:t>βλιογραφία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890250" cy="4351655"/>
          </a:xfrm>
          <a:ln>
            <a:noFill/>
          </a:ln>
        </p:spPr>
        <p:txBody>
          <a:bodyPr/>
          <a:lstStyle/>
          <a:p>
            <a:r>
              <a:rPr lang="en-US" altLang="en-US" sz="2200"/>
              <a:t>Βιβλία (από Εύδοξο)</a:t>
            </a:r>
          </a:p>
          <a:p>
            <a:pPr lvl="1"/>
            <a:r>
              <a:rPr lang="en-US" altLang="en-US" sz="1980" b="1"/>
              <a:t>Artificial Intelligence: A Modern Approach</a:t>
            </a:r>
            <a:r>
              <a:rPr lang="en-US" altLang="en-US" sz="1980"/>
              <a:t>, S. </a:t>
            </a:r>
            <a:r>
              <a:rPr lang="en-US" altLang="en-US" sz="1980" i="1"/>
              <a:t>Russel and P. Norvig</a:t>
            </a:r>
            <a:r>
              <a:rPr lang="en-US" altLang="en-US" sz="1980"/>
              <a:t>, Prentice Hall (1995-2020): </a:t>
            </a:r>
            <a:r>
              <a:rPr lang="en-US" altLang="en-US" sz="1400">
                <a:hlinkClick r:id="rId2" action="ppaction://hlinkfile"/>
              </a:rPr>
              <a:t>https://github.com/yanshengjia/machine-learning-road/blob/master/resources/Artificial%20Intelligence%20-%20A%20Modern%20Approach%20(3rd%20Edition).pdf</a:t>
            </a:r>
            <a:endParaRPr lang="en-US" altLang="en-US" sz="1980"/>
          </a:p>
          <a:p>
            <a:pPr lvl="1"/>
            <a:r>
              <a:rPr lang="en-US" altLang="en-US" sz="1980" b="1"/>
              <a:t>Τεχνητή Νοημοσύνη</a:t>
            </a:r>
            <a:r>
              <a:rPr lang="en-US" altLang="en-US" sz="1980"/>
              <a:t>, </a:t>
            </a:r>
            <a:r>
              <a:rPr lang="en-US" altLang="en-US" sz="1980" i="1"/>
              <a:t>Ι. Βλαχάβας, Π. Κεφαλάς, Ν. Βασιλειάδης, Φ. Κόκκορας, Η. Σακελλαρίου</a:t>
            </a:r>
            <a:r>
              <a:rPr lang="en-US" altLang="en-US" sz="1980"/>
              <a:t>, Εκδόσεις Πανεπιστημίου Μακεδονίας, 2020</a:t>
            </a:r>
          </a:p>
          <a:p>
            <a:endParaRPr lang="en-US" altLang="en-US" sz="2200"/>
          </a:p>
          <a:p>
            <a:r>
              <a:rPr lang="en-US" altLang="en-US" sz="2200"/>
              <a:t>Σημειώσεις</a:t>
            </a:r>
          </a:p>
          <a:p>
            <a:pPr lvl="1"/>
            <a:r>
              <a:rPr lang="en-US" altLang="en-US" sz="1980" b="1"/>
              <a:t>Αναπαράσταση Γνώσης &amp; Αυτόματος Συλλογισμός</a:t>
            </a:r>
            <a:r>
              <a:rPr lang="en-US" altLang="en-US" sz="1980"/>
              <a:t>, </a:t>
            </a:r>
            <a:r>
              <a:rPr lang="en-US" altLang="en-US" sz="1980" i="1"/>
              <a:t>Ι. Χατζηλυγερούδης</a:t>
            </a:r>
            <a:r>
              <a:rPr lang="en-US" altLang="en-US" sz="1980"/>
              <a:t>, 2004</a:t>
            </a:r>
          </a:p>
          <a:p>
            <a:pPr lvl="1"/>
            <a:r>
              <a:rPr lang="en-US" altLang="en-US" sz="1980">
                <a:hlinkClick r:id="rId3" action="ppaction://hlinkfile"/>
              </a:rPr>
              <a:t>https://eclass.upatras.gr/modules/document/file.php/CEID1104/%CE%A3%CE%97%CE%9C%CE%95%CE%99%CE%A9%CE%A3%CE%95%CE%99%CE%A3/ainotes04-05.pdf</a:t>
            </a:r>
            <a:endParaRPr lang="en-US" altLang="en-US" sz="1980"/>
          </a:p>
          <a:p>
            <a:endParaRPr lang="en-US" altLang="en-US" sz="2200"/>
          </a:p>
          <a:p>
            <a:endParaRPr lang="en-US" alt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39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Αν</a:t>
            </a:r>
            <a:r>
              <a:rPr lang="en-US" altLang="en-US" sz="3200" dirty="0">
                <a:sym typeface="+mn-ea"/>
              </a:rPr>
              <a:t>απαράσταση Γνώσης - Ορισμοί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Δεδομέν</a:t>
            </a:r>
            <a:r>
              <a:rPr lang="en-US" sz="2400" b="1" dirty="0"/>
              <a:t>α:</a:t>
            </a:r>
            <a:r>
              <a:rPr lang="en-US" sz="2400" dirty="0"/>
              <a:t> </a:t>
            </a:r>
            <a:r>
              <a:rPr lang="en-US" sz="2400" u="sng" dirty="0"/>
              <a:t>μη-οργανωμένα, μη-επεξεργασμένα στοιχεία ή γεγονότα</a:t>
            </a:r>
            <a:r>
              <a:rPr lang="en-US" sz="2400" dirty="0"/>
              <a:t> σχετικά με οντότητες του πραγματικού κόσμου (π.χ. </a:t>
            </a:r>
            <a:r>
              <a:rPr lang="en-US" sz="2400" dirty="0" err="1"/>
              <a:t>θερμοκρ</a:t>
            </a:r>
            <a:r>
              <a:rPr lang="en-US" sz="2400" dirty="0"/>
              <a:t>ασίες ενός μήνα)</a:t>
            </a:r>
            <a:r>
              <a:rPr lang="en-US" altLang="en-US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err="1"/>
              <a:t>Πληροφορί</a:t>
            </a:r>
            <a:r>
              <a:rPr lang="en-US" sz="2400" b="1" dirty="0"/>
              <a:t>α:</a:t>
            </a:r>
            <a:r>
              <a:rPr lang="en-US" sz="2400" dirty="0"/>
              <a:t> </a:t>
            </a:r>
            <a:r>
              <a:rPr lang="en-US" sz="2400" u="sng" dirty="0"/>
              <a:t>Δεδομένα που έχουν υποστεί κάποια επεξεργασία</a:t>
            </a:r>
            <a:r>
              <a:rPr lang="en-US" sz="2400" dirty="0"/>
              <a:t> ή διαμόρφωση, ώστε να παρέχουν μια χρησιμότητα (π.χ. </a:t>
            </a:r>
            <a:r>
              <a:rPr lang="en-US" sz="2400" dirty="0" err="1"/>
              <a:t>μέση</a:t>
            </a:r>
            <a:r>
              <a:rPr lang="en-US" sz="2400" dirty="0"/>
              <a:t> </a:t>
            </a:r>
            <a:r>
              <a:rPr lang="en-US" sz="2400" dirty="0" err="1"/>
              <a:t>θερμοκρ</a:t>
            </a:r>
            <a:r>
              <a:rPr lang="en-US" sz="2400" dirty="0"/>
              <a:t>ασία ενός μήνα).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err="1"/>
              <a:t>Γνώση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u="sng" dirty="0" err="1"/>
              <a:t>Πληροφορί</a:t>
            </a:r>
            <a:r>
              <a:rPr lang="en-US" sz="2400" u="sng" dirty="0"/>
              <a:t>α που έχει πιστοποιηθεί</a:t>
            </a:r>
            <a:r>
              <a:rPr lang="en-US" sz="2400" dirty="0"/>
              <a:t> μέσω μιας σειράς έλέγχων ή της ανθρώπινης επιστημονικής ή μη εμπειρίας (π.χ. η </a:t>
            </a:r>
            <a:r>
              <a:rPr lang="en-US" sz="2400" dirty="0" err="1"/>
              <a:t>δι</a:t>
            </a:r>
            <a:r>
              <a:rPr lang="en-US" sz="2400" dirty="0"/>
              <a:t>απίστωση ότι τα τελευταία χρόνια έχουμε αύξηση της θερμοκρασίας κατά 2%).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Αν</a:t>
            </a:r>
            <a:r>
              <a:rPr lang="en-US" altLang="en-US" sz="3200" dirty="0">
                <a:sym typeface="+mn-ea"/>
              </a:rPr>
              <a:t>απαράσταση Γνώσης - Δομή Ευφυούς Συστήματος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/>
              <a:t>Βασική Δομή Ευφυούς Συστήματος</a:t>
            </a:r>
          </a:p>
        </p:txBody>
      </p:sp>
      <p:pic>
        <p:nvPicPr>
          <p:cNvPr id="5" name="Picture 4" descr="knowledge-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015" y="2473960"/>
            <a:ext cx="8015605" cy="348170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Αν</a:t>
            </a:r>
            <a:r>
              <a:rPr lang="en-US" altLang="en-US" sz="3200" dirty="0">
                <a:sym typeface="+mn-ea"/>
              </a:rPr>
              <a:t>απαράσταση Γνώσης - Απόψεις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Δι</a:t>
            </a:r>
            <a:r>
              <a:rPr lang="en-US" sz="2400" b="1" dirty="0"/>
              <a:t>αδικαστική άποψη</a:t>
            </a:r>
            <a:r>
              <a:rPr lang="en-US" sz="2400" dirty="0"/>
              <a:t> (procedural view)</a:t>
            </a:r>
          </a:p>
          <a:p>
            <a:pPr lvl="1"/>
            <a:r>
              <a:rPr lang="en-US" sz="2400" dirty="0" err="1"/>
              <a:t>Γνώση</a:t>
            </a:r>
            <a:r>
              <a:rPr lang="en-US" sz="2400" dirty="0"/>
              <a:t> </a:t>
            </a:r>
            <a:r>
              <a:rPr lang="en-US" sz="2400" dirty="0" err="1"/>
              <a:t>του</a:t>
            </a:r>
            <a:r>
              <a:rPr lang="en-US" sz="2400" dirty="0"/>
              <a:t> </a:t>
            </a:r>
            <a:r>
              <a:rPr lang="en-US" sz="2400" u="sng" dirty="0"/>
              <a:t>π</a:t>
            </a:r>
            <a:r>
              <a:rPr lang="en-US" sz="2400" u="sng" dirty="0" err="1"/>
              <a:t>ώς</a:t>
            </a:r>
            <a:r>
              <a:rPr lang="en-US" altLang="en-US" sz="2400" dirty="0"/>
              <a:t>.</a:t>
            </a:r>
            <a:endParaRPr lang="en-US" sz="2400" dirty="0"/>
          </a:p>
          <a:p>
            <a:pPr lvl="1"/>
            <a:r>
              <a:rPr lang="en-US" sz="2400" dirty="0" err="1"/>
              <a:t>Έν</a:t>
            </a:r>
            <a:r>
              <a:rPr lang="en-US" sz="2400" dirty="0"/>
              <a:t>α σύνολο εξειδικευμένων διαδικασιών</a:t>
            </a:r>
            <a:r>
              <a:rPr lang="en-US" altLang="en-US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err="1"/>
              <a:t>Δηλωτική</a:t>
            </a:r>
            <a:r>
              <a:rPr lang="en-US" sz="2400" b="1" dirty="0"/>
              <a:t> άπ</a:t>
            </a:r>
            <a:r>
              <a:rPr lang="en-US" sz="2400" b="1" dirty="0" err="1"/>
              <a:t>οψη</a:t>
            </a:r>
            <a:r>
              <a:rPr lang="en-US" sz="2400" dirty="0"/>
              <a:t> (declarative view)</a:t>
            </a:r>
          </a:p>
          <a:p>
            <a:pPr lvl="1"/>
            <a:r>
              <a:rPr lang="en-US" sz="2400" dirty="0" err="1"/>
              <a:t>Γνώση</a:t>
            </a:r>
            <a:r>
              <a:rPr lang="en-US" sz="2400" dirty="0"/>
              <a:t> </a:t>
            </a:r>
            <a:r>
              <a:rPr lang="en-US" sz="2400" dirty="0" err="1"/>
              <a:t>του</a:t>
            </a:r>
            <a:r>
              <a:rPr lang="en-US" sz="2400" dirty="0"/>
              <a:t> </a:t>
            </a:r>
            <a:r>
              <a:rPr lang="en-US" sz="2400" u="sng" dirty="0" err="1"/>
              <a:t>τι</a:t>
            </a:r>
            <a:r>
              <a:rPr lang="en-US" altLang="en-US" sz="2400" dirty="0"/>
              <a:t>.</a:t>
            </a:r>
            <a:endParaRPr lang="en-US" sz="2400" dirty="0"/>
          </a:p>
          <a:p>
            <a:pPr lvl="1"/>
            <a:r>
              <a:rPr lang="en-US" sz="2400" dirty="0" err="1"/>
              <a:t>Σύνολο</a:t>
            </a:r>
            <a:r>
              <a:rPr lang="en-US" sz="2400" dirty="0"/>
              <a:t> </a:t>
            </a:r>
            <a:r>
              <a:rPr lang="en-US" sz="2400" dirty="0" err="1"/>
              <a:t>γεγονότων</a:t>
            </a:r>
            <a:r>
              <a:rPr lang="en-US" sz="2400" dirty="0"/>
              <a:t> και </a:t>
            </a:r>
            <a:r>
              <a:rPr lang="en-US" sz="2400" dirty="0" err="1"/>
              <a:t>λίγων</a:t>
            </a:r>
            <a:r>
              <a:rPr lang="en-US" sz="2400" dirty="0"/>
              <a:t> </a:t>
            </a:r>
            <a:r>
              <a:rPr lang="en-US" sz="2400" dirty="0" err="1"/>
              <a:t>γενικών</a:t>
            </a:r>
            <a:r>
              <a:rPr lang="en-US" sz="2400" dirty="0"/>
              <a:t> </a:t>
            </a:r>
            <a:r>
              <a:rPr lang="en-US" sz="2400" dirty="0" err="1"/>
              <a:t>δι</a:t>
            </a:r>
            <a:r>
              <a:rPr lang="en-US" sz="2400" dirty="0"/>
              <a:t>αδικασιών</a:t>
            </a:r>
            <a:r>
              <a:rPr lang="en-US" altLang="en-US" sz="2400" dirty="0"/>
              <a:t>.</a:t>
            </a:r>
          </a:p>
          <a:p>
            <a:pPr lvl="1"/>
            <a:r>
              <a:rPr lang="en-US" sz="2400" dirty="0" err="1"/>
              <a:t>Χωρισμός</a:t>
            </a:r>
            <a:r>
              <a:rPr lang="en-US" sz="2400" dirty="0"/>
              <a:t> </a:t>
            </a:r>
            <a:r>
              <a:rPr lang="en-US" sz="2400" dirty="0" err="1"/>
              <a:t>γνώσης</a:t>
            </a:r>
            <a:r>
              <a:rPr lang="en-US" sz="2400" dirty="0"/>
              <a:t> και </a:t>
            </a:r>
            <a:r>
              <a:rPr lang="en-US" sz="2400" dirty="0" err="1"/>
              <a:t>χρήσης</a:t>
            </a:r>
            <a:r>
              <a:rPr lang="en-US" sz="2400" dirty="0"/>
              <a:t> </a:t>
            </a:r>
            <a:r>
              <a:rPr lang="en-US" sz="2400" dirty="0" err="1"/>
              <a:t>της</a:t>
            </a:r>
            <a:r>
              <a:rPr lang="en-US" alt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Αν</a:t>
            </a:r>
            <a:r>
              <a:rPr lang="en-US" altLang="en-US" sz="3200" dirty="0">
                <a:sym typeface="+mn-ea"/>
              </a:rPr>
              <a:t>απαράσταση Γνώσης - Απόψεις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84008"/>
            <a:ext cx="10515600" cy="4906010"/>
          </a:xfrm>
        </p:spPr>
        <p:txBody>
          <a:bodyPr>
            <a:noAutofit/>
          </a:bodyPr>
          <a:lstStyle/>
          <a:p>
            <a:r>
              <a:rPr lang="en-US" b="1" dirty="0" err="1"/>
              <a:t>Δι</a:t>
            </a:r>
            <a:r>
              <a:rPr lang="en-US" b="1" dirty="0"/>
              <a:t>αδικαστική αναπαράσταση</a:t>
            </a:r>
            <a:endParaRPr lang="en-US" dirty="0"/>
          </a:p>
          <a:p>
            <a:pPr lvl="1"/>
            <a:r>
              <a:rPr lang="en-US" sz="1780" dirty="0">
                <a:solidFill>
                  <a:schemeClr val="accent6">
                    <a:lumMod val="75000"/>
                  </a:schemeClr>
                </a:solidFill>
              </a:rPr>
              <a:t>Υπ</a:t>
            </a:r>
            <a:r>
              <a:rPr lang="en-US" altLang="en-US" sz="1780" dirty="0" err="1">
                <a:solidFill>
                  <a:schemeClr val="accent6">
                    <a:lumMod val="75000"/>
                  </a:schemeClr>
                </a:solidFill>
              </a:rPr>
              <a:t>έ</a:t>
            </a:r>
            <a:r>
              <a:rPr lang="en-US" sz="1780" dirty="0" err="1">
                <a:solidFill>
                  <a:schemeClr val="accent6">
                    <a:lumMod val="75000"/>
                  </a:schemeClr>
                </a:solidFill>
              </a:rPr>
              <a:t>ρ</a:t>
            </a:r>
            <a:endParaRPr lang="en-US" sz="1780" dirty="0"/>
          </a:p>
          <a:p>
            <a:pPr lvl="2"/>
            <a:r>
              <a:rPr lang="en-US" sz="1580" dirty="0" err="1"/>
              <a:t>Φυσικότερη</a:t>
            </a:r>
            <a:r>
              <a:rPr lang="en-US" sz="1580" dirty="0"/>
              <a:t> </a:t>
            </a:r>
            <a:r>
              <a:rPr lang="en-US" sz="1580" dirty="0" err="1"/>
              <a:t>γι</a:t>
            </a:r>
            <a:r>
              <a:rPr lang="en-US" sz="1580" dirty="0"/>
              <a:t>α κάποια γνώση (π.χ. </a:t>
            </a:r>
            <a:r>
              <a:rPr lang="en-US" sz="1580" dirty="0" err="1"/>
              <a:t>Πράξεις</a:t>
            </a:r>
            <a:r>
              <a:rPr lang="en-US" sz="1580" dirty="0"/>
              <a:t>)</a:t>
            </a:r>
          </a:p>
          <a:p>
            <a:pPr lvl="2"/>
            <a:r>
              <a:rPr lang="en-US" sz="1580" dirty="0" err="1"/>
              <a:t>Ευκολότερη</a:t>
            </a:r>
            <a:r>
              <a:rPr lang="en-US" sz="1580" dirty="0"/>
              <a:t> </a:t>
            </a:r>
            <a:r>
              <a:rPr lang="en-US" sz="1580" dirty="0" err="1"/>
              <a:t>γι</a:t>
            </a:r>
            <a:r>
              <a:rPr lang="en-US" sz="1580" dirty="0"/>
              <a:t>α κάποια γνώση (π.χ. </a:t>
            </a:r>
            <a:r>
              <a:rPr lang="en-US" sz="1580" dirty="0" err="1"/>
              <a:t>Μετ</a:t>
            </a:r>
            <a:r>
              <a:rPr lang="en-US" sz="1580" dirty="0"/>
              <a:t>α-γνώση)</a:t>
            </a:r>
          </a:p>
          <a:p>
            <a:pPr lvl="2"/>
            <a:r>
              <a:rPr lang="en-US" sz="1580" dirty="0"/>
              <a:t>Απ</a:t>
            </a:r>
            <a:r>
              <a:rPr lang="en-US" sz="1580" dirty="0" err="1"/>
              <a:t>οδοτικότερη</a:t>
            </a:r>
            <a:endParaRPr lang="en-US" sz="1580" dirty="0"/>
          </a:p>
          <a:p>
            <a:pPr lvl="1"/>
            <a:r>
              <a:rPr lang="en-US" sz="1780" dirty="0">
                <a:solidFill>
                  <a:schemeClr val="accent2">
                    <a:lumMod val="75000"/>
                  </a:schemeClr>
                </a:solidFill>
              </a:rPr>
              <a:t>Κα</a:t>
            </a:r>
            <a:r>
              <a:rPr lang="en-US" sz="1780" dirty="0" err="1">
                <a:solidFill>
                  <a:schemeClr val="accent2">
                    <a:lumMod val="75000"/>
                  </a:schemeClr>
                </a:solidFill>
              </a:rPr>
              <a:t>τά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n-US" sz="1580" dirty="0" err="1"/>
              <a:t>Γι</a:t>
            </a:r>
            <a:r>
              <a:rPr lang="en-US" sz="1580" dirty="0"/>
              <a:t>α κάθε κομμάτι γνώσης απαιτείται περιγραφή και των τρόπων χρήσης τους</a:t>
            </a:r>
          </a:p>
          <a:p>
            <a:pPr lvl="2"/>
            <a:r>
              <a:rPr lang="en-US" sz="1580" dirty="0" err="1"/>
              <a:t>Μι</a:t>
            </a:r>
            <a:r>
              <a:rPr lang="en-US" sz="1580" dirty="0"/>
              <a:t>α τροποποίηση δημιουργεί πολλές αλλαγές</a:t>
            </a:r>
          </a:p>
          <a:p>
            <a:r>
              <a:rPr lang="en-US" b="1" dirty="0" err="1"/>
              <a:t>Δηλωτική</a:t>
            </a:r>
            <a:r>
              <a:rPr lang="en-US" b="1" dirty="0"/>
              <a:t> αναπα</a:t>
            </a:r>
            <a:r>
              <a:rPr lang="en-US" b="1" dirty="0" err="1"/>
              <a:t>ράστ</a:t>
            </a:r>
            <a:r>
              <a:rPr lang="en-US" b="1" dirty="0"/>
              <a:t>αση</a:t>
            </a:r>
            <a:endParaRPr lang="en-US" sz="1000" b="1" dirty="0"/>
          </a:p>
          <a:p>
            <a:pPr lvl="1"/>
            <a:r>
              <a:rPr lang="en-US" sz="1780" dirty="0">
                <a:solidFill>
                  <a:schemeClr val="accent6">
                    <a:lumMod val="75000"/>
                  </a:schemeClr>
                </a:solidFill>
              </a:rPr>
              <a:t>Υπ</a:t>
            </a:r>
            <a:r>
              <a:rPr lang="en-US" altLang="en-US" sz="1780" dirty="0" err="1">
                <a:solidFill>
                  <a:schemeClr val="accent6">
                    <a:lumMod val="75000"/>
                  </a:schemeClr>
                </a:solidFill>
              </a:rPr>
              <a:t>έ</a:t>
            </a:r>
            <a:r>
              <a:rPr lang="en-US" sz="1780" dirty="0" err="1">
                <a:solidFill>
                  <a:schemeClr val="accent6">
                    <a:lumMod val="75000"/>
                  </a:schemeClr>
                </a:solidFill>
              </a:rPr>
              <a:t>ρ</a:t>
            </a:r>
            <a:endParaRPr lang="en-US" sz="900" dirty="0"/>
          </a:p>
          <a:p>
            <a:pPr lvl="2"/>
            <a:r>
              <a:rPr lang="en-US" sz="1580" dirty="0" err="1"/>
              <a:t>Οι</a:t>
            </a:r>
            <a:r>
              <a:rPr lang="en-US" sz="1580" dirty="0"/>
              <a:t> </a:t>
            </a:r>
            <a:r>
              <a:rPr lang="en-US" sz="1580" dirty="0" err="1"/>
              <a:t>ίδιες</a:t>
            </a:r>
            <a:r>
              <a:rPr lang="en-US" sz="1580" dirty="0"/>
              <a:t> </a:t>
            </a:r>
            <a:r>
              <a:rPr lang="en-US" sz="1580" dirty="0" err="1"/>
              <a:t>γενικές</a:t>
            </a:r>
            <a:r>
              <a:rPr lang="en-US" sz="1580" dirty="0"/>
              <a:t> </a:t>
            </a:r>
            <a:r>
              <a:rPr lang="en-US" sz="1580" dirty="0" err="1"/>
              <a:t>δι</a:t>
            </a:r>
            <a:r>
              <a:rPr lang="en-US" sz="1580" dirty="0"/>
              <a:t>αδικασίες για διάφορα τμήματα γνώσης</a:t>
            </a:r>
            <a:r>
              <a:rPr lang="en-US" altLang="en-US" sz="1580" dirty="0"/>
              <a:t>/</a:t>
            </a:r>
            <a:r>
              <a:rPr lang="en-US" sz="1580" dirty="0"/>
              <a:t>Το ίδιο τμήμα γνώσης χρησιμοποιείται κατά διάφορους τρόπους</a:t>
            </a:r>
          </a:p>
          <a:p>
            <a:pPr lvl="2"/>
            <a:r>
              <a:rPr lang="en-US" sz="1580" dirty="0" err="1"/>
              <a:t>Αυξητική</a:t>
            </a:r>
            <a:r>
              <a:rPr lang="en-US" sz="1580" dirty="0"/>
              <a:t> α</a:t>
            </a:r>
            <a:r>
              <a:rPr lang="en-US" sz="1580" dirty="0" err="1"/>
              <a:t>νά</a:t>
            </a:r>
            <a:r>
              <a:rPr lang="en-US" sz="1580" dirty="0"/>
              <a:t>πτυξη βάσης γνώσης</a:t>
            </a:r>
          </a:p>
          <a:p>
            <a:pPr lvl="2"/>
            <a:r>
              <a:rPr lang="en-US" sz="1580" dirty="0" err="1"/>
              <a:t>Οικονομικότερη</a:t>
            </a:r>
            <a:r>
              <a:rPr lang="en-US" sz="1580" dirty="0"/>
              <a:t> απ</a:t>
            </a:r>
            <a:r>
              <a:rPr lang="en-US" sz="1580" dirty="0" err="1"/>
              <a:t>όθήκευση</a:t>
            </a:r>
            <a:r>
              <a:rPr lang="en-US" sz="1580" dirty="0"/>
              <a:t> </a:t>
            </a:r>
            <a:r>
              <a:rPr lang="en-US" sz="1580" dirty="0" err="1"/>
              <a:t>γνώσης</a:t>
            </a:r>
            <a:endParaRPr lang="en-US" sz="1580" dirty="0"/>
          </a:p>
          <a:p>
            <a:pPr lvl="1"/>
            <a:r>
              <a:rPr lang="en-US" sz="1780" dirty="0">
                <a:solidFill>
                  <a:schemeClr val="accent2">
                    <a:lumMod val="75000"/>
                  </a:schemeClr>
                </a:solidFill>
              </a:rPr>
              <a:t>Κα</a:t>
            </a:r>
            <a:r>
              <a:rPr lang="en-US" sz="1780" dirty="0" err="1">
                <a:solidFill>
                  <a:schemeClr val="accent2">
                    <a:lumMod val="75000"/>
                  </a:schemeClr>
                </a:solidFill>
              </a:rPr>
              <a:t>τά</a:t>
            </a:r>
            <a:endParaRPr lang="en-US" dirty="0"/>
          </a:p>
          <a:p>
            <a:pPr lvl="2"/>
            <a:r>
              <a:rPr lang="en-US" sz="1580" dirty="0" err="1"/>
              <a:t>Προ</a:t>
            </a:r>
            <a:r>
              <a:rPr lang="en-US" sz="1580" dirty="0"/>
              <a:t>βλήματα αποδοτικότητας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>
                <a:sym typeface="+mn-ea"/>
              </a:rPr>
              <a:t>Αν</a:t>
            </a:r>
            <a:r>
              <a:rPr lang="en-US" altLang="en-US" sz="3200" dirty="0">
                <a:sym typeface="+mn-ea"/>
              </a:rPr>
              <a:t>απαράσταση Γνώσης - Τύποι Γνώσης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84008"/>
            <a:ext cx="10515600" cy="4351338"/>
          </a:xfrm>
        </p:spPr>
        <p:txBody>
          <a:bodyPr/>
          <a:lstStyle/>
          <a:p>
            <a:r>
              <a:rPr lang="en-US" altLang="en-US" sz="2200" b="1" u="sng" dirty="0" err="1"/>
              <a:t>Με</a:t>
            </a:r>
            <a:r>
              <a:rPr lang="en-US" altLang="en-US" sz="2200" b="1" u="sng" dirty="0"/>
              <a:t> β</a:t>
            </a:r>
            <a:r>
              <a:rPr lang="en-US" altLang="en-US" sz="2200" b="1" u="sng" dirty="0" err="1"/>
              <a:t>άση</a:t>
            </a:r>
            <a:r>
              <a:rPr lang="en-US" altLang="en-US" sz="2200" b="1" u="sng" dirty="0"/>
              <a:t> το π</a:t>
            </a:r>
            <a:r>
              <a:rPr lang="en-US" altLang="en-US" sz="2200" b="1" u="sng" dirty="0" err="1"/>
              <a:t>εριεχόμενο</a:t>
            </a:r>
            <a:endParaRPr lang="en-US" altLang="en-US" sz="2200" b="1" u="sng" dirty="0"/>
          </a:p>
          <a:p>
            <a:pPr lvl="1"/>
            <a:r>
              <a:rPr lang="en-US" altLang="en-US" sz="1980" dirty="0" err="1"/>
              <a:t>Πεδι</a:t>
            </a:r>
            <a:r>
              <a:rPr lang="en-US" altLang="en-US" sz="1980" dirty="0"/>
              <a:t>ακή/Domain</a:t>
            </a:r>
          </a:p>
          <a:p>
            <a:pPr lvl="2"/>
            <a:r>
              <a:rPr lang="en-US" altLang="en-US" sz="1775" dirty="0" err="1"/>
              <a:t>Δομική</a:t>
            </a:r>
            <a:r>
              <a:rPr lang="en-US" altLang="en-US" sz="1775" dirty="0"/>
              <a:t>/</a:t>
            </a:r>
            <a:r>
              <a:rPr lang="en-US" altLang="en-US" sz="1775" dirty="0">
                <a:sym typeface="+mn-ea"/>
              </a:rPr>
              <a:t>Structural</a:t>
            </a:r>
          </a:p>
          <a:p>
            <a:pPr lvl="3"/>
            <a:r>
              <a:rPr lang="en-US" altLang="en-US" sz="1775" dirty="0">
                <a:sym typeface="+mn-ea"/>
              </a:rPr>
              <a:t>Τα</a:t>
            </a:r>
            <a:r>
              <a:rPr lang="en-US" altLang="en-US" sz="1775" dirty="0" err="1">
                <a:sym typeface="+mn-ea"/>
              </a:rPr>
              <a:t>ξινομική</a:t>
            </a:r>
            <a:r>
              <a:rPr lang="en-US" altLang="en-US" sz="1775" dirty="0">
                <a:sym typeface="+mn-ea"/>
              </a:rPr>
              <a:t>/Taxonomic: </a:t>
            </a:r>
            <a:r>
              <a:rPr lang="en-US" altLang="en-US" sz="1775" i="1" dirty="0">
                <a:sym typeface="+mn-ea"/>
              </a:rPr>
              <a:t>“Ο </a:t>
            </a:r>
            <a:r>
              <a:rPr lang="en-US" altLang="en-US" sz="1775" i="1" dirty="0" err="1">
                <a:sym typeface="+mn-ea"/>
              </a:rPr>
              <a:t>σκύλος</a:t>
            </a:r>
            <a:r>
              <a:rPr lang="en-US" altLang="en-US" sz="1775" i="1" dirty="0">
                <a:sym typeface="+mn-ea"/>
              </a:rPr>
              <a:t> </a:t>
            </a:r>
            <a:r>
              <a:rPr lang="en-US" altLang="en-US" sz="1775" i="1" dirty="0" err="1">
                <a:sym typeface="+mn-ea"/>
              </a:rPr>
              <a:t>είν</a:t>
            </a:r>
            <a:r>
              <a:rPr lang="en-US" altLang="en-US" sz="1775" i="1" dirty="0">
                <a:sym typeface="+mn-ea"/>
              </a:rPr>
              <a:t>αι είδος ζώου”</a:t>
            </a:r>
            <a:endParaRPr lang="en-US" altLang="en-US" sz="1775" dirty="0">
              <a:sym typeface="+mn-ea"/>
            </a:endParaRPr>
          </a:p>
          <a:p>
            <a:pPr lvl="3"/>
            <a:r>
              <a:rPr lang="en-US" altLang="en-US" sz="1775" dirty="0" err="1">
                <a:sym typeface="+mn-ea"/>
              </a:rPr>
              <a:t>Προσδιοριστική</a:t>
            </a:r>
            <a:r>
              <a:rPr lang="en-US" altLang="en-US" sz="1775" dirty="0">
                <a:sym typeface="+mn-ea"/>
              </a:rPr>
              <a:t>/Attributive: </a:t>
            </a:r>
            <a:r>
              <a:rPr lang="en-US" altLang="en-US" sz="1775" i="1" dirty="0">
                <a:sym typeface="+mn-ea"/>
              </a:rPr>
              <a:t>“Τα π</a:t>
            </a:r>
            <a:r>
              <a:rPr lang="en-US" altLang="en-US" sz="1775" i="1" dirty="0" err="1">
                <a:sym typeface="+mn-ea"/>
              </a:rPr>
              <a:t>ουλιά</a:t>
            </a:r>
            <a:r>
              <a:rPr lang="en-US" altLang="en-US" sz="1775" i="1" dirty="0">
                <a:sym typeface="+mn-ea"/>
              </a:rPr>
              <a:t> π</a:t>
            </a:r>
            <a:r>
              <a:rPr lang="en-US" altLang="en-US" sz="1775" i="1" dirty="0" err="1">
                <a:sym typeface="+mn-ea"/>
              </a:rPr>
              <a:t>ετούν</a:t>
            </a:r>
            <a:r>
              <a:rPr lang="en-US" altLang="en-US" sz="1775" i="1" dirty="0">
                <a:sym typeface="+mn-ea"/>
              </a:rPr>
              <a:t>”</a:t>
            </a:r>
            <a:endParaRPr lang="en-US" altLang="en-US" sz="1775" dirty="0"/>
          </a:p>
          <a:p>
            <a:pPr lvl="2"/>
            <a:r>
              <a:rPr lang="en-US" altLang="en-US" sz="1775" dirty="0" err="1"/>
              <a:t>Σχεσι</a:t>
            </a:r>
            <a:r>
              <a:rPr lang="en-US" altLang="en-US" sz="1775" dirty="0"/>
              <a:t>ακή/Relational: </a:t>
            </a:r>
            <a:r>
              <a:rPr lang="en-US" altLang="en-US" sz="1775" i="1" dirty="0"/>
              <a:t>“Το κάπνισμα προκαλεί καρκίνο”</a:t>
            </a:r>
            <a:endParaRPr lang="en-US" altLang="en-US" sz="1775" dirty="0"/>
          </a:p>
          <a:p>
            <a:pPr lvl="1"/>
            <a:r>
              <a:rPr lang="en-US" altLang="en-US" sz="1980" dirty="0" err="1"/>
              <a:t>Μετ</a:t>
            </a:r>
            <a:r>
              <a:rPr lang="en-US" altLang="en-US" sz="1980" dirty="0"/>
              <a:t>α-γνώση/Meta-knowledge</a:t>
            </a:r>
          </a:p>
          <a:p>
            <a:r>
              <a:rPr lang="en-US" altLang="en-US" sz="2200" b="1" u="sng" dirty="0" err="1"/>
              <a:t>Με</a:t>
            </a:r>
            <a:r>
              <a:rPr lang="en-US" altLang="en-US" sz="2200" b="1" u="sng" dirty="0"/>
              <a:t> β</a:t>
            </a:r>
            <a:r>
              <a:rPr lang="en-US" altLang="en-US" sz="2200" b="1" u="sng" dirty="0" err="1"/>
              <a:t>άση</a:t>
            </a:r>
            <a:r>
              <a:rPr lang="en-US" altLang="en-US" sz="2200" b="1" u="sng" dirty="0"/>
              <a:t> τη </a:t>
            </a:r>
            <a:r>
              <a:rPr lang="en-US" altLang="en-US" sz="2200" b="1" u="sng" dirty="0" err="1"/>
              <a:t>μορφή</a:t>
            </a:r>
            <a:endParaRPr lang="en-US" altLang="en-US" sz="2200" dirty="0"/>
          </a:p>
          <a:p>
            <a:pPr lvl="1"/>
            <a:r>
              <a:rPr lang="en-US" altLang="en-US" sz="1980" dirty="0" err="1"/>
              <a:t>Γεγονότ</a:t>
            </a:r>
            <a:r>
              <a:rPr lang="en-US" altLang="en-US" sz="1980" dirty="0"/>
              <a:t>α/Facts</a:t>
            </a:r>
          </a:p>
          <a:p>
            <a:pPr lvl="2"/>
            <a:r>
              <a:rPr lang="en-US" altLang="en-US" sz="1760" i="1" dirty="0"/>
              <a:t>“Η </a:t>
            </a:r>
            <a:r>
              <a:rPr lang="en-US" altLang="en-US" sz="1760" i="1" dirty="0" err="1"/>
              <a:t>γη</a:t>
            </a:r>
            <a:r>
              <a:rPr lang="en-US" altLang="en-US" sz="1760" i="1" dirty="0"/>
              <a:t> </a:t>
            </a:r>
            <a:r>
              <a:rPr lang="en-US" altLang="en-US" sz="1760" i="1" dirty="0" err="1"/>
              <a:t>κινείτ</a:t>
            </a:r>
            <a:r>
              <a:rPr lang="en-US" altLang="en-US" sz="1760" i="1" dirty="0"/>
              <a:t>αι”</a:t>
            </a:r>
            <a:endParaRPr lang="en-US" altLang="en-US" sz="1760" dirty="0"/>
          </a:p>
          <a:p>
            <a:pPr lvl="1"/>
            <a:r>
              <a:rPr lang="en-US" altLang="en-US" sz="1980" dirty="0"/>
              <a:t>Κα</a:t>
            </a:r>
            <a:r>
              <a:rPr lang="en-US" altLang="en-US" sz="1980" dirty="0" err="1"/>
              <a:t>νόνες</a:t>
            </a:r>
            <a:r>
              <a:rPr lang="en-US" altLang="en-US" sz="1980" dirty="0"/>
              <a:t>/Rules</a:t>
            </a:r>
          </a:p>
          <a:p>
            <a:pPr lvl="2"/>
            <a:r>
              <a:rPr lang="en-US" altLang="en-US" sz="1760" i="1" dirty="0"/>
              <a:t>“</a:t>
            </a:r>
            <a:r>
              <a:rPr lang="en-US" altLang="en-US" sz="1760" i="1" dirty="0" err="1"/>
              <a:t>Αν</a:t>
            </a:r>
            <a:r>
              <a:rPr lang="en-US" altLang="en-US" sz="1760" i="1" dirty="0"/>
              <a:t> </a:t>
            </a:r>
            <a:r>
              <a:rPr lang="en-US" altLang="en-US" sz="1760" i="1" dirty="0" err="1"/>
              <a:t>γίνει</a:t>
            </a:r>
            <a:r>
              <a:rPr lang="en-US" altLang="en-US" sz="1760" i="1" dirty="0"/>
              <a:t> </a:t>
            </a:r>
            <a:r>
              <a:rPr lang="en-US" altLang="en-US" sz="1760" i="1" dirty="0" err="1"/>
              <a:t>δι</a:t>
            </a:r>
            <a:r>
              <a:rPr lang="en-US" altLang="en-US" sz="1760" i="1" dirty="0"/>
              <a:t>ακοπή ρεύματος δεν έχουμε φως”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Γλώσσ</a:t>
            </a:r>
            <a:r>
              <a:rPr lang="en-US" altLang="en-US" sz="3200" dirty="0"/>
              <a:t>α Αναπαράστασης Γνώσης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8400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Σύντ</a:t>
            </a:r>
            <a:r>
              <a:rPr lang="en-US" sz="2400" b="1" dirty="0"/>
              <a:t>αξη</a:t>
            </a:r>
            <a:r>
              <a:rPr lang="en-US" sz="2400" dirty="0"/>
              <a:t> (Syntax)</a:t>
            </a:r>
          </a:p>
          <a:p>
            <a:pPr lvl="1"/>
            <a:r>
              <a:rPr lang="en-US" altLang="en-US" sz="2400" dirty="0" err="1"/>
              <a:t>Λ</a:t>
            </a:r>
            <a:r>
              <a:rPr lang="en-US" sz="2400" dirty="0" err="1"/>
              <a:t>εξιλόγιο</a:t>
            </a:r>
            <a:endParaRPr lang="en-US" sz="2400" dirty="0"/>
          </a:p>
          <a:p>
            <a:pPr lvl="1"/>
            <a:r>
              <a:rPr lang="en-US" altLang="en-US" sz="2400" dirty="0" err="1"/>
              <a:t>Σ</a:t>
            </a:r>
            <a:r>
              <a:rPr lang="en-US" sz="2400" dirty="0" err="1"/>
              <a:t>υντ</a:t>
            </a:r>
            <a:r>
              <a:rPr lang="en-US" sz="2400" dirty="0"/>
              <a:t>ακτικοί κανόνες</a:t>
            </a:r>
          </a:p>
          <a:p>
            <a:endParaRPr lang="en-US" sz="2400" dirty="0"/>
          </a:p>
          <a:p>
            <a:r>
              <a:rPr lang="en-US" sz="2400" b="1" dirty="0" err="1"/>
              <a:t>Σημ</a:t>
            </a:r>
            <a:r>
              <a:rPr lang="en-US" sz="2400" b="1" dirty="0"/>
              <a:t>ασιολογία</a:t>
            </a:r>
            <a:r>
              <a:rPr lang="en-US" sz="2400" dirty="0"/>
              <a:t> (Semantics)</a:t>
            </a:r>
          </a:p>
          <a:p>
            <a:pPr lvl="1"/>
            <a:r>
              <a:rPr lang="en-US" altLang="en-US" sz="2400" dirty="0" err="1"/>
              <a:t>Σ</a:t>
            </a:r>
            <a:r>
              <a:rPr lang="en-US" sz="2400" dirty="0" err="1"/>
              <a:t>ημ</a:t>
            </a:r>
            <a:r>
              <a:rPr lang="en-US" sz="2400" dirty="0"/>
              <a:t>ασιολογικοί κανόνες</a:t>
            </a:r>
          </a:p>
          <a:p>
            <a:endParaRPr lang="en-US" sz="2400" dirty="0"/>
          </a:p>
          <a:p>
            <a:r>
              <a:rPr lang="en-US" sz="2400" b="1" dirty="0" err="1"/>
              <a:t>Μηχ</a:t>
            </a:r>
            <a:r>
              <a:rPr lang="en-US" sz="2400" b="1" dirty="0"/>
              <a:t>ανισμός Εξαγωγής Συμπερασμάτων</a:t>
            </a:r>
            <a:r>
              <a:rPr lang="en-US" sz="2400" dirty="0"/>
              <a:t> (Inference Engine)</a:t>
            </a:r>
          </a:p>
          <a:p>
            <a:pPr lvl="1"/>
            <a:r>
              <a:rPr lang="en-US" altLang="en-US" sz="2400" dirty="0"/>
              <a:t>Κ</a:t>
            </a:r>
            <a:r>
              <a:rPr lang="en-US" sz="2400" dirty="0"/>
              <a:t>α</a:t>
            </a:r>
            <a:r>
              <a:rPr lang="en-US" sz="2400" dirty="0" err="1"/>
              <a:t>νόνες</a:t>
            </a:r>
            <a:r>
              <a:rPr lang="en-US" sz="2400" dirty="0"/>
              <a:t> </a:t>
            </a:r>
            <a:r>
              <a:rPr lang="en-US" sz="2400" dirty="0" err="1"/>
              <a:t>εξ</a:t>
            </a:r>
            <a:r>
              <a:rPr lang="en-US" sz="2400" dirty="0"/>
              <a:t>αγωγής συμπερασμάτων</a:t>
            </a:r>
          </a:p>
          <a:p>
            <a:pPr lvl="1"/>
            <a:r>
              <a:rPr lang="en-US" altLang="en-US" sz="2400" dirty="0" err="1"/>
              <a:t>Σ</a:t>
            </a:r>
            <a:r>
              <a:rPr lang="en-US" sz="2400" dirty="0" err="1"/>
              <a:t>τρ</a:t>
            </a:r>
            <a:r>
              <a:rPr lang="en-US" sz="2400" dirty="0"/>
              <a:t>ατηγική εξαγωγής συμπερασμάτων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2872</Words>
  <Application>Microsoft Office PowerPoint</Application>
  <PresentationFormat>Widescreen</PresentationFormat>
  <Paragraphs>417</Paragraphs>
  <Slides>39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Microsoft YaHei</vt:lpstr>
      <vt:lpstr>宋体</vt:lpstr>
      <vt:lpstr>Arial</vt:lpstr>
      <vt:lpstr>Arial Black</vt:lpstr>
      <vt:lpstr>Arial Narrow</vt:lpstr>
      <vt:lpstr>Calibri</vt:lpstr>
      <vt:lpstr>Cambria Math</vt:lpstr>
      <vt:lpstr>Office Theme</vt:lpstr>
      <vt:lpstr>Τεχνητή Νοημοσύνη </vt:lpstr>
      <vt:lpstr>Αναπαράσταση Γνώσης</vt:lpstr>
      <vt:lpstr>Αναπαράσταση Γνώσης</vt:lpstr>
      <vt:lpstr>Αναπαράσταση Γνώσης - Ορισμοί</vt:lpstr>
      <vt:lpstr>Αναπαράσταση Γνώσης - Δομή Ευφυούς Συστήματος</vt:lpstr>
      <vt:lpstr>Αναπαράσταση Γνώσης - Απόψεις</vt:lpstr>
      <vt:lpstr>Αναπαράσταση Γνώσης - Απόψεις (2)</vt:lpstr>
      <vt:lpstr>Αναπαράσταση Γνώσης - Τύποι Γνώσης</vt:lpstr>
      <vt:lpstr>Γλώσσα Αναπαράστασης Γνώσης</vt:lpstr>
      <vt:lpstr>Γλώσσα Αναπαράστασης Γνώσης - Κριτήρια Αξιολόγησης</vt:lpstr>
      <vt:lpstr>Συλλογισμός</vt:lpstr>
      <vt:lpstr>Λογική ως Γλώσσα Αναπαράστασης Γνώσης </vt:lpstr>
      <vt:lpstr>ΚΑΤΗΓΟΡΗΜΑΤΙΚΟΣ ΛΟΓΙΣΜΟΣ ΠΡΩΤΗΣ ΤΑΞΕΩΣ - ΚΛΠΤ (FIRST ORDER PREDICATE CALCULUS - FOPC)</vt:lpstr>
      <vt:lpstr>ΚΛΠΤ -  Σύνταξη</vt:lpstr>
      <vt:lpstr>ΚΛΠΤ -  Σύνταξη (2)</vt:lpstr>
      <vt:lpstr>ΚΛΠΤ -  Σύνταξη (3)</vt:lpstr>
      <vt:lpstr>ΚΛΠΤ - Παραδείγματα Προτάσεων</vt:lpstr>
      <vt:lpstr>ΚΛΠΤ - Παράδειγμα</vt:lpstr>
      <vt:lpstr>ΚΛΠΤ - Κανονικές Μορφές</vt:lpstr>
      <vt:lpstr>Λογική και Αυτόματος Συλλογισμός</vt:lpstr>
      <vt:lpstr>Μετατροπή ΦΓ σε ΚΛΠΤ</vt:lpstr>
      <vt:lpstr>Μετατροπή ΦΓ σε ΚΛΠΤ - Παράδειγμα</vt:lpstr>
      <vt:lpstr>Μετατροπή ΦΓ σε ΚΛΠΤ - Παράδειγμα (2)</vt:lpstr>
      <vt:lpstr>Μετατροπή ΦΓ σε ΚΛΠΤ - Αξιοσημείωτες Περιπτώσεις</vt:lpstr>
      <vt:lpstr>Μετατροπή ΦΓ σε ΚΛΠΤ - Αξιοσημείωτες Περιπτώσεις (2)</vt:lpstr>
      <vt:lpstr>Μετατροπή ΦΓ σε ΚΛΠΤ - Αξιοσημείωτες Περιπτώσεις (3)</vt:lpstr>
      <vt:lpstr>Μετατροπή ΦΓ σε ΚΛΠΤ - Αξιοσημείωτες Περιπτώσεις (4)</vt:lpstr>
      <vt:lpstr>Προτασιακή Μορφή ΚΛΠΤ - Clausal Form of FOPC</vt:lpstr>
      <vt:lpstr>Προτασιακή Μορφή ΚΛΠΤ</vt:lpstr>
      <vt:lpstr>Μετατροπή ΚΛΠΤ σε Προτασιακή Μορφή</vt:lpstr>
      <vt:lpstr>Μετατροπή ΚΛΠΤ σε Προτασιακή Μορφή</vt:lpstr>
      <vt:lpstr>Μετατροπή ΚΛΠΤ σε Προτασιακή Μορφή</vt:lpstr>
      <vt:lpstr>Μετατροπή ΚΛΠΤ σε Προτασιακή Μορφή</vt:lpstr>
      <vt:lpstr>Μετατροπή ΚΛΠΤ σε Προτασιακή Μορφή</vt:lpstr>
      <vt:lpstr>Μέθοδος του Skolem – Skolemization</vt:lpstr>
      <vt:lpstr>Μέθοδος του Skolem – Skolemization (2)</vt:lpstr>
      <vt:lpstr>Μετατροπή ΚΛΠΤ σε ΠΜ - Παράδειγμα</vt:lpstr>
      <vt:lpstr>Μετατροπή ΚΛΠΤ σε ΠΜ - Παράδειγμα (2)</vt:lpstr>
      <vt:lpstr>Προτεινόμενη 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 </dc:title>
  <dc:creator>kchatzil</dc:creator>
  <cp:lastModifiedBy>Spiros Likothanassis</cp:lastModifiedBy>
  <cp:revision>505</cp:revision>
  <dcterms:created xsi:type="dcterms:W3CDTF">2021-12-15T08:45:53Z</dcterms:created>
  <dcterms:modified xsi:type="dcterms:W3CDTF">2023-12-05T14:05:18Z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1033-11.1.0.10702</vt:lpwstr>
  </property>
</Properties>
</file>