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997C-41F1-42FE-A1CC-6B1A3B555CAB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047F-76D2-42E2-895C-E9F41169760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8CBC9-181C-4BEF-8BFA-128E5E0D3567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108C-3936-4BA9-8FEE-6171A48A6AD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ΠΡΟΒΟΛΗ </a:t>
            </a:r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ΟΛΟΚΛΗΡΩΜΕΝΗ ΕΜΚΤ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93850"/>
            <a:ext cx="8566150" cy="526415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600" u="sng"/>
              <a:t>Τρεις Προσεγγίσεις: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600"/>
              <a:t>Η πρώτη επικεντρώνεται στην ανάγκη </a:t>
            </a:r>
            <a:r>
              <a:rPr lang="el-GR" sz="2600" b="1"/>
              <a:t>συντονισμού όλων των ΔΠ,</a:t>
            </a:r>
            <a:r>
              <a:rPr lang="el-GR" sz="2600"/>
              <a:t> με στόχο την ενιαία παρουσίαση των μηνυμάτων και τη μεγιστοποίηση της επένδυσης των δαπανών προβολής.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600"/>
              <a:t>Η δεύτερη διευρύνει την προηγούμενη προσέγγιση και εστιάζει το ενδιαφέρον της στη </a:t>
            </a:r>
            <a:r>
              <a:rPr lang="el-GR" sz="2600" b="1"/>
              <a:t>συνολική διαχείριση των μηνυμάτων μάρκετινγκ</a:t>
            </a:r>
            <a:r>
              <a:rPr lang="el-GR" sz="2600"/>
              <a:t> και την ανάγκη ταυτόχρονης επίτευξης </a:t>
            </a:r>
            <a:r>
              <a:rPr lang="el-GR" sz="2600" b="1"/>
              <a:t>πολλαπλών στόχων επικοινωνίας.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600"/>
              <a:t>Η τρίτη προσέγγιση δίνει έμφαση στον </a:t>
            </a:r>
            <a:r>
              <a:rPr lang="el-GR" sz="2600" b="1"/>
              <a:t>στρατηγικό χαρακτήρα</a:t>
            </a:r>
            <a:r>
              <a:rPr lang="el-GR" sz="2600"/>
              <a:t> της επικοινωνίας μάρκετινγκ και εισάγει την έννοια του </a:t>
            </a:r>
            <a:r>
              <a:rPr lang="el-GR" sz="2600" b="1"/>
              <a:t>σταθερού διαλόγου με το κοινό­στόχο.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4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52292" name="Picture 4" descr="σάρωση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60350"/>
            <a:ext cx="8507413" cy="6337300"/>
          </a:xfrm>
          <a:noFill/>
          <a:ln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09320"/>
            <a:ext cx="565442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53316" name="Picture 4" descr="σάρωση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33375"/>
            <a:ext cx="8785225" cy="5903937"/>
          </a:xfrm>
          <a:noFill/>
          <a:ln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ΣΧΕΔΙΟ ΕΜΚΤ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593850"/>
            <a:ext cx="8105775" cy="507523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3000"/>
              <a:t>Ποιες ομάδες κοινού θα επιλεγούν ως κοινό-στόχος των μηνυμάτων μάρκετινγκ;</a:t>
            </a:r>
          </a:p>
          <a:p>
            <a:pPr algn="just">
              <a:lnSpc>
                <a:spcPct val="80000"/>
              </a:lnSpc>
            </a:pPr>
            <a:r>
              <a:rPr lang="el-GR" sz="3000"/>
              <a:t>Ποια είναι τα βασικά χαρακτηριστικά που περιγράφουν κάθε κοινό-στόχο; </a:t>
            </a:r>
          </a:p>
          <a:p>
            <a:pPr algn="just">
              <a:lnSpc>
                <a:spcPct val="80000"/>
              </a:lnSpc>
            </a:pPr>
            <a:r>
              <a:rPr lang="el-GR" sz="3000"/>
              <a:t>Ποιες ανάγκες ενημέρωσης έχει κάθε κοινό-στόχος;</a:t>
            </a:r>
          </a:p>
          <a:p>
            <a:pPr algn="just">
              <a:lnSpc>
                <a:spcPct val="80000"/>
              </a:lnSpc>
            </a:pPr>
            <a:r>
              <a:rPr lang="el-GR" sz="3000"/>
              <a:t>Ποιους στόχους επικοινωνίας επιδιώκει να επιτύχει η επιχείρηση;</a:t>
            </a:r>
          </a:p>
          <a:p>
            <a:pPr algn="just">
              <a:lnSpc>
                <a:spcPct val="80000"/>
              </a:lnSpc>
            </a:pPr>
            <a:r>
              <a:rPr lang="el-GR" sz="3000"/>
              <a:t>Ποιο είναι το βασικό μήνυμα που θα πρέπει να μεταδοθεί στο κοινό-στόχο; </a:t>
            </a:r>
          </a:p>
          <a:p>
            <a:pPr algn="just">
              <a:lnSpc>
                <a:spcPct val="80000"/>
              </a:lnSpc>
            </a:pPr>
            <a:r>
              <a:rPr lang="el-GR" sz="3000"/>
              <a:t>Ποιες δραστηριότητες προβολής και με ποια ένταση θα χρησιμοποιηθούν;</a:t>
            </a:r>
          </a:p>
          <a:p>
            <a:pPr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ΣΧΕΔΙΟ ΕΜΚΤ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93850"/>
            <a:ext cx="8421688" cy="52641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3000"/>
              <a:t>Ποια μέσα επικοινωνίας και ποιες ειδικές ενέργειες θα χρησιμοποιηθούν;</a:t>
            </a:r>
          </a:p>
          <a:p>
            <a:pPr algn="just">
              <a:lnSpc>
                <a:spcPct val="90000"/>
              </a:lnSpc>
            </a:pPr>
            <a:r>
              <a:rPr lang="el-GR" sz="3000"/>
              <a:t>Ποιοι θα είναι οι εξωτερικοί συνεργάτες που θα συμμετάσχουν;</a:t>
            </a:r>
          </a:p>
          <a:p>
            <a:pPr algn="just">
              <a:lnSpc>
                <a:spcPct val="90000"/>
              </a:lnSpc>
            </a:pPr>
            <a:r>
              <a:rPr lang="el-GR" sz="3000"/>
              <a:t>Πότε θα γίνει κάθε ενέργεια και ποιος θα έχει την ευθύνη;</a:t>
            </a:r>
          </a:p>
          <a:p>
            <a:pPr algn="just">
              <a:lnSpc>
                <a:spcPct val="90000"/>
              </a:lnSpc>
            </a:pPr>
            <a:r>
              <a:rPr lang="el-GR" sz="3000"/>
              <a:t>Πόσα χρήματα θα δαπανηθούν συνολικά;</a:t>
            </a:r>
          </a:p>
          <a:p>
            <a:pPr algn="just">
              <a:lnSpc>
                <a:spcPct val="90000"/>
              </a:lnSpc>
            </a:pPr>
            <a:r>
              <a:rPr lang="el-GR" sz="3000"/>
              <a:t>Ποια θα είναι η κατανομή των δαπανών ανά δραστηριότητα προβολής;</a:t>
            </a:r>
          </a:p>
          <a:p>
            <a:pPr algn="just">
              <a:lnSpc>
                <a:spcPct val="90000"/>
              </a:lnSpc>
            </a:pPr>
            <a:r>
              <a:rPr lang="el-GR" sz="3000"/>
              <a:t>Πώς θα γίνει η αξιολόγηση των αποτελεσμάτων;</a:t>
            </a:r>
          </a:p>
          <a:p>
            <a:pPr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Στρατηγικοί στόχοι επικοινωνίας μάρκετινγκ για τη μάρκα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2800"/>
              <a:t>Δοκιμή της μάρκας - πρώτη αγορά (trial).</a:t>
            </a:r>
          </a:p>
          <a:p>
            <a:pPr algn="just"/>
            <a:r>
              <a:rPr lang="el-GR" sz="2800"/>
              <a:t>Προσέλκυση πελατών από τον ανταγωνισμό (trigger switching).</a:t>
            </a:r>
          </a:p>
          <a:p>
            <a:pPr algn="just"/>
            <a:r>
              <a:rPr lang="el-GR" sz="2800"/>
              <a:t>Επαναλαμβανόμενη αγορά (repurchase).</a:t>
            </a:r>
          </a:p>
          <a:p>
            <a:pPr algn="just"/>
            <a:r>
              <a:rPr lang="el-GR" sz="2800"/>
              <a:t>Αύξηση χρήσης (consumption).</a:t>
            </a:r>
          </a:p>
          <a:p>
            <a:pPr algn="just"/>
            <a:r>
              <a:rPr lang="el-GR" sz="2800"/>
              <a:t>Αύξηση της συχνότητας αγοράς (frequency).</a:t>
            </a:r>
          </a:p>
          <a:p>
            <a:pPr algn="just"/>
            <a:r>
              <a:rPr lang="el-GR" sz="2800"/>
              <a:t>Αύξηση της ποσότητας που αγοράζεται (stockpiling).</a:t>
            </a:r>
          </a:p>
          <a:p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Τακτικοί στόχοι επικοινωνίας μάρκετινγκ για τη μάρκα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/>
              <a:t>Αύξηση της ενημέρωσης για τη μάρκα (awareness).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Κατανόηση των ωφελημάτων που προσφέρει η μάρκα (comprehension).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Διαμόρφωση εικόνας και προσωπικότητας για τη μάρκα (image and personality).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Ανάπτυξη θετικής στάσης για τη μάρκα (favorable attitude).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Συσχέτιση της μάρκας με συναισθήματα ή εμπειρίες χρήσεις.</a:t>
            </a:r>
          </a:p>
          <a:p>
            <a:pPr algn="just">
              <a:lnSpc>
                <a:spcPct val="80000"/>
              </a:lnSpc>
            </a:pPr>
            <a:r>
              <a:rPr lang="el-GR" sz="2800"/>
              <a:t>Παρακίνηση σε δράση.</a:t>
            </a:r>
          </a:p>
          <a:p>
            <a:pPr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b="1"/>
              <a:t>ΣΧΕΔΙΑΣΜΟΣ ΔΙΑΦΗΜΙΣΤΙΚΟΥ ΠΡΟΓΡΑΜΜΑΤΟΣ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593850"/>
            <a:ext cx="8105775" cy="5003800"/>
          </a:xfrm>
        </p:spPr>
        <p:txBody>
          <a:bodyPr/>
          <a:lstStyle/>
          <a:p>
            <a:pPr algn="just"/>
            <a:r>
              <a:rPr lang="el-GR" sz="2800">
                <a:cs typeface="Times New Roman" pitchFamily="18" charset="0"/>
              </a:rPr>
              <a:t>Συνοπτική παρουσίαση περιεχομένου (executive summary). </a:t>
            </a:r>
          </a:p>
          <a:p>
            <a:pPr algn="just"/>
            <a:r>
              <a:rPr lang="el-GR" sz="2800">
                <a:cs typeface="Times New Roman" pitchFamily="18" charset="0"/>
              </a:rPr>
              <a:t>Ανάλυση παρούσας κατάστασης (situation analysis). </a:t>
            </a:r>
          </a:p>
          <a:p>
            <a:pPr algn="just"/>
            <a:r>
              <a:rPr lang="el-GR" sz="2800">
                <a:cs typeface="Times New Roman" pitchFamily="18" charset="0"/>
              </a:rPr>
              <a:t>Διαφημιστική στρατηγική (advertising strategy).</a:t>
            </a:r>
          </a:p>
          <a:p>
            <a:pPr algn="just"/>
            <a:r>
              <a:rPr lang="el-GR" sz="2800">
                <a:cs typeface="Times New Roman" pitchFamily="18" charset="0"/>
              </a:rPr>
              <a:t>Διαφημιστικοί στόχοι (advertising objectives).</a:t>
            </a:r>
          </a:p>
          <a:p>
            <a:pPr algn="just"/>
            <a:r>
              <a:rPr lang="el-GR" sz="2800">
                <a:cs typeface="Times New Roman" pitchFamily="18" charset="0"/>
              </a:rPr>
              <a:t>Προϋπολογισμός διαφημιστικής δαπάνης (budget). </a:t>
            </a:r>
          </a:p>
          <a:p>
            <a:pPr algn="just"/>
            <a:r>
              <a:rPr lang="el-GR" sz="2800">
                <a:cs typeface="Times New Roman" pitchFamily="18" charset="0"/>
              </a:rPr>
              <a:t>Δημιουργική εκτέλεση (creative execution).</a:t>
            </a:r>
          </a:p>
          <a:p>
            <a:pPr algn="just"/>
            <a:r>
              <a:rPr lang="el-GR" sz="2800">
                <a:cs typeface="Times New Roman" pitchFamily="18" charset="0"/>
              </a:rPr>
              <a:t>Πρόγραμμα διαφημιστικών μέσων (media plan).</a:t>
            </a:r>
          </a:p>
          <a:p>
            <a:pPr algn="just"/>
            <a:r>
              <a:rPr lang="el-GR" sz="2800">
                <a:cs typeface="Times New Roman" pitchFamily="18" charset="0"/>
              </a:rPr>
              <a:t>Αξιολόγηση (campaign evaluation).</a:t>
            </a:r>
          </a:p>
          <a:p>
            <a:pPr algn="just"/>
            <a:endParaRPr lang="el-GR" sz="2800">
              <a:cs typeface="Times New Roman" pitchFamily="18" charset="0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endParaRPr lang="el-GR" dirty="0" smtClean="0"/>
          </a:p>
          <a:p>
            <a:r>
              <a:rPr lang="el-GR" dirty="0" err="1" smtClean="0"/>
              <a:t>Βαλάκας</a:t>
            </a:r>
            <a:r>
              <a:rPr lang="el-GR" dirty="0" smtClean="0"/>
              <a:t>, Ι., Ολοκληρωμένες Επικοινωνίες Μάρκετινγκ, ΕΑΠ, Τόμος Β. 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Δραστηριότητες προβολής</a:t>
            </a:r>
          </a:p>
          <a:p>
            <a:r>
              <a:rPr lang="el-GR" dirty="0" smtClean="0"/>
              <a:t>Τρία επίπεδα επικοινωνίας μάρκετινγκ</a:t>
            </a:r>
          </a:p>
          <a:p>
            <a:r>
              <a:rPr lang="el-GR" dirty="0" smtClean="0"/>
              <a:t>Τα 4</a:t>
            </a:r>
            <a:r>
              <a:rPr lang="en-US" dirty="0" smtClean="0"/>
              <a:t>C </a:t>
            </a:r>
            <a:r>
              <a:rPr lang="el-GR" dirty="0" smtClean="0"/>
              <a:t>αντικαθιστούν τα 4</a:t>
            </a:r>
            <a:r>
              <a:rPr lang="en-US" dirty="0" smtClean="0"/>
              <a:t>P</a:t>
            </a:r>
            <a:endParaRPr lang="el-GR" dirty="0" smtClean="0"/>
          </a:p>
          <a:p>
            <a:r>
              <a:rPr lang="el-GR" dirty="0" smtClean="0"/>
              <a:t>Στρατηγικοί και τακτικοί στόχοι επικοινωνίας μάρκετινγκ για τη μάρκα</a:t>
            </a:r>
          </a:p>
          <a:p>
            <a:r>
              <a:rPr lang="el-GR" dirty="0" smtClean="0"/>
              <a:t>Σχεδιασμός Διαφημιστικού Προγράμματος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ΒΑΣΙΚΕΣ ΕΝΝΟΙΕΣ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93850"/>
            <a:ext cx="8493125" cy="5075238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400"/>
              <a:t>Η προβολή (promotion), παράλληλα με το προϊόν (product), την τιμή (price) και τη διανομή (place), αποτελεί έναν από τους τέσσερις δομικούς παράγοντες του μείγματος μάρκετινγκ. Η προβολή αποτελεί βασική διαδικασία διαμόρφωσης και μετάδοσης μηνυμάτων, ώστε μια επιχείρηση ή οργανισμός να επικοινωνεί με την αγορά στην οποία απευθύνεται.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400" b="1"/>
              <a:t>«Δραστηριότητες Προβολής» (ΔΠ):</a:t>
            </a:r>
            <a:r>
              <a:rPr lang="el-GR" sz="2400"/>
              <a:t> η προσωπική πώληση, η διαφήμιση, οι δημόσιες σχέσεις και η προώθηση των πωλήσεων.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400" b="1"/>
              <a:t>«Τεχνικές Προβολής»:</a:t>
            </a:r>
            <a:r>
              <a:rPr lang="el-GR" sz="2400"/>
              <a:t> οι επιμέρους ενέργειες που υλοποιούνται και τα μέσα που χρησιμοποιούν οι βασικές ΔΠ για την επίτευξη καθορισμένων στόχων (π.χ. διαφήμιση στην τηλεόραση, αφίσες, κουπόνια έκπτωσης, δελτίο Τύπου κτλ.)</a:t>
            </a:r>
            <a:r>
              <a:rPr lang="el-GR" sz="2000"/>
              <a:t> </a:t>
            </a:r>
          </a:p>
          <a:p>
            <a:pPr>
              <a:lnSpc>
                <a:spcPct val="80000"/>
              </a:lnSpc>
            </a:pPr>
            <a:endParaRPr lang="el-GR" sz="20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Δραστηριότητες Προβολής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800" b="1"/>
              <a:t>1.Προσωπική πώληση </a:t>
            </a:r>
            <a:r>
              <a:rPr lang="el-GR" sz="2800"/>
              <a:t>(personal selling): αναφέρεται στην προσωπική επικοινωνία με την οποία ο πωλητής εντοπίζει και προσπαθεί να ικανοποιήσει τις ανάγκες του υποψήφιου πελάτη, με απώτερο σκοπό το όφελος και των δύο.</a:t>
            </a:r>
            <a:endParaRPr lang="el-GR" sz="2800" b="1"/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 b="1"/>
              <a:t>2.Διαφήμιση </a:t>
            </a:r>
            <a:r>
              <a:rPr lang="el-GR" sz="2800"/>
              <a:t>(advertising): είναι οποιαδήποτε, πληρωμένη από αναγνωρίσιμο φορέα, μορφή απρόσωπης παρουσίασης και προβολής ενός οργανισμού, προϊόντος, υπηρεσίας ή ιδέας.</a:t>
            </a:r>
            <a:endParaRPr lang="el-GR" sz="2800" b="1"/>
          </a:p>
          <a:p>
            <a:pPr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Δραστηριότητες Προβολής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800" b="1"/>
              <a:t>3. Δημόσιες σχέσεις </a:t>
            </a:r>
            <a:r>
              <a:rPr lang="el-GR" sz="2800"/>
              <a:t>(public relations): είναι η σκόπιμη, προγραμματισμένη και διαρκής προσπάθεια για τη δημιουργία και τη διατήρηση αμοιβαίας κατανόησης, μεταξύ ενός οργανισμού και του κοινού με το οποίο αναπτύσσει σχέσεις.</a:t>
            </a:r>
            <a:endParaRPr lang="el-GR" sz="2800" b="1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 b="1"/>
              <a:t>4. Προώθηση των πωλήσεων </a:t>
            </a:r>
            <a:r>
              <a:rPr lang="el-GR" sz="2800"/>
              <a:t>(sales promotion): αποτελεί κάθε ενέργεια προβολής, εκτός από την προσωπική πώληση, τη διαφήμιση και τις δημόσιες σχέσεις, η οποία έχει στόχο να παρακινήσει και να ενθαρρύνει την άμεση αγορά ενός προϊόντος ή και να διευκολύνει την πώλησή του.</a:t>
            </a:r>
          </a:p>
          <a:p>
            <a:pPr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ΕΠΙΚΟΙΝΩΝΙΑ ΜΚΤ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593850"/>
            <a:ext cx="8105775" cy="5075238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Ο όρος χρησιμοποιείται για να αποδώσει μια ευρύτερη έννοια από αυτή της προβολής και </a:t>
            </a:r>
            <a:r>
              <a:rPr lang="el-GR" sz="2800" b="1"/>
              <a:t>περιλαμβάνει και άλλα μηνύματα</a:t>
            </a:r>
            <a:r>
              <a:rPr lang="el-GR" sz="2800"/>
              <a:t>, εκτός από αυτά που παράγονται και εκπέμπονται μέσω των ΔΠ.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Το ενδιαφέρον της ΕΜΚΤ διευρύνεται και εκτός των στοιχείων του μείγματος μάρκετινγκ της μάρκας και καλύπτει </a:t>
            </a:r>
            <a:r>
              <a:rPr lang="el-GR" sz="2800" b="1"/>
              <a:t>κάθε είδους πληροφορία που σχετίζεται με την επιχείρηση</a:t>
            </a:r>
            <a:r>
              <a:rPr lang="el-GR" sz="2800"/>
              <a:t> και την προσφορά της, καθώς και κάθε μορφή επικοινωνίας, μέσω της οποίας διοχετεύονται πληροφορίες σε υπάρχοντες ή δυνητικούς πελάτες.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ΤΡΙΑ ΕΠΙΠΕΔΑ ΕΜΚΤ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593850"/>
            <a:ext cx="8105775" cy="50038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1.Στο </a:t>
            </a:r>
            <a:r>
              <a:rPr lang="el-GR" sz="2800" b="1"/>
              <a:t>πρώτο επίπεδο</a:t>
            </a:r>
            <a:r>
              <a:rPr lang="el-GR" sz="2800"/>
              <a:t>, πυρήνας της επικοινωνίας είναι τα μηνύματα των ΔΠ.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2. Στο </a:t>
            </a:r>
            <a:r>
              <a:rPr lang="el-GR" sz="2800" b="1"/>
              <a:t>δεύτερο επίπεδο</a:t>
            </a:r>
            <a:r>
              <a:rPr lang="el-GR" sz="2800"/>
              <a:t>, το περιεχόμενο της ΕΜΚΤ περιλαμβάνει και κάθε άλλο μήνυμα που αντιλαμβάνεται ο πελάτης μέσω των άλλων στοιχείων του μείγματος μάρκετινγκ (προϊόν, τιμή, κανάλια διανομής).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/>
              <a:t>3. Στο </a:t>
            </a:r>
            <a:r>
              <a:rPr lang="el-GR" sz="2800" b="1"/>
              <a:t>τρίτο επίπεδο</a:t>
            </a:r>
            <a:r>
              <a:rPr lang="el-GR" sz="2800"/>
              <a:t>, κάθε μήνυμα που αφορά τη λειτουργία της επιχείρησης και μπορεί να επηρεάζει την ανταλλακτική σχέση εντάσσεται στην ΕΜΚΤ (π.χ. οικονομική ευρωστία, συμπεριφορά προσωπικού, κοινωνική ευθύνη κτλ.).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Τα 4</a:t>
            </a:r>
            <a:r>
              <a:rPr lang="en-US" b="1"/>
              <a:t>C </a:t>
            </a:r>
            <a:r>
              <a:rPr lang="el-GR" b="1"/>
              <a:t>αντικαθιστούν τα 4</a:t>
            </a:r>
            <a:r>
              <a:rPr lang="en-US" b="1"/>
              <a:t>P</a:t>
            </a:r>
            <a:endParaRPr lang="el-GR" b="1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/>
              <a:t>Product = CHOICE: </a:t>
            </a:r>
            <a:r>
              <a:rPr lang="el-GR" sz="2800"/>
              <a:t>μελέτη των αναγκών και επιθυμιών του πελάτη.</a:t>
            </a:r>
            <a:endParaRPr lang="el-GR" sz="2800" b="1"/>
          </a:p>
          <a:p>
            <a:pPr>
              <a:lnSpc>
                <a:spcPct val="90000"/>
              </a:lnSpc>
            </a:pPr>
            <a:r>
              <a:rPr lang="el-GR" sz="2800" b="1"/>
              <a:t>Price</a:t>
            </a:r>
            <a:r>
              <a:rPr lang="en-US" sz="2800" b="1"/>
              <a:t> </a:t>
            </a:r>
            <a:r>
              <a:rPr lang="el-GR" sz="2800" b="1"/>
              <a:t>= COST: </a:t>
            </a:r>
            <a:r>
              <a:rPr lang="el-GR" sz="2800"/>
              <a:t>κατανόηση του κόστους-θυσίας που απαιτεί από</a:t>
            </a:r>
            <a:r>
              <a:rPr lang="en-US" sz="2800"/>
              <a:t> </a:t>
            </a:r>
            <a:r>
              <a:rPr lang="el-GR" sz="2800"/>
              <a:t>τον πελάτη η ικανοποίηση μιας</a:t>
            </a:r>
            <a:r>
              <a:rPr lang="en-US" sz="2800"/>
              <a:t> </a:t>
            </a:r>
            <a:r>
              <a:rPr lang="el-GR" sz="2800"/>
              <a:t>συγκεκριμένης ανάγκης.</a:t>
            </a:r>
            <a:endParaRPr lang="el-GR" sz="2800" b="1"/>
          </a:p>
          <a:p>
            <a:pPr>
              <a:lnSpc>
                <a:spcPct val="90000"/>
              </a:lnSpc>
            </a:pPr>
            <a:r>
              <a:rPr lang="el-GR" sz="2800" b="1"/>
              <a:t>Place</a:t>
            </a:r>
            <a:r>
              <a:rPr lang="en-US" sz="2800" b="1"/>
              <a:t> </a:t>
            </a:r>
            <a:r>
              <a:rPr lang="el-GR" sz="2800" b="1"/>
              <a:t>= CONVENIENCE: </a:t>
            </a:r>
            <a:r>
              <a:rPr lang="el-GR" sz="2800"/>
              <a:t>προσφορά ευκολίας ώστε ο πελάτης</a:t>
            </a:r>
            <a:r>
              <a:rPr lang="en-US" sz="2800"/>
              <a:t> </a:t>
            </a:r>
            <a:r>
              <a:rPr lang="el-GR" sz="2800"/>
              <a:t>να αγοράσει.</a:t>
            </a:r>
            <a:endParaRPr lang="el-GR" sz="2800" b="1"/>
          </a:p>
          <a:p>
            <a:pPr>
              <a:lnSpc>
                <a:spcPct val="90000"/>
              </a:lnSpc>
            </a:pPr>
            <a:r>
              <a:rPr lang="el-GR" sz="2800" b="1"/>
              <a:t>Promotion = COMMUNICATIONS: </a:t>
            </a:r>
            <a:r>
              <a:rPr lang="el-GR" sz="2800"/>
              <a:t>επικοινωνία συνολικής</a:t>
            </a:r>
            <a:r>
              <a:rPr lang="en-US" sz="2800"/>
              <a:t> </a:t>
            </a:r>
            <a:r>
              <a:rPr lang="el-GR" sz="2800"/>
              <a:t>δέσμης μηνυμάτων που εκπέμπονται από ποικίλα</a:t>
            </a:r>
            <a:r>
              <a:rPr lang="en-US" sz="2800"/>
              <a:t> </a:t>
            </a:r>
            <a:r>
              <a:rPr lang="el-GR" sz="2800"/>
              <a:t>ερεθίσματα μάρκετινγκ.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Τοποθέτηση (</a:t>
            </a:r>
            <a:r>
              <a:rPr lang="en-US" b="1"/>
              <a:t>Positioning)</a:t>
            </a:r>
            <a:endParaRPr lang="el-GR" b="1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1593850"/>
            <a:ext cx="8105775" cy="4859338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Τοποθέτηση είναι η διαδικασία </a:t>
            </a:r>
            <a:r>
              <a:rPr lang="el-GR" sz="2800" b="1"/>
              <a:t>διαφοροποίησης και διαχωρισμού μιας επιχείρησης ή μάρκας</a:t>
            </a:r>
            <a:r>
              <a:rPr lang="el-GR" sz="2800"/>
              <a:t> από τους ανταγωνιστές της, πάνω σε </a:t>
            </a:r>
            <a:r>
              <a:rPr lang="el-GR" sz="2800" b="1"/>
              <a:t>πραγματικές διαστάσεις</a:t>
            </a:r>
            <a:r>
              <a:rPr lang="el-GR" sz="2800"/>
              <a:t>, με</a:t>
            </a:r>
            <a:r>
              <a:rPr lang="en-US" sz="2800"/>
              <a:t> </a:t>
            </a:r>
            <a:r>
              <a:rPr lang="el-GR" sz="2800"/>
              <a:t>τρόπο που η αγορά να προτιμά την επιχείρηση ή τη μάρκα.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Η τοποθέτηση βοηθά</a:t>
            </a:r>
            <a:r>
              <a:rPr lang="en-US" sz="2800"/>
              <a:t> </a:t>
            </a:r>
            <a:r>
              <a:rPr lang="el-GR" sz="2800"/>
              <a:t>τους πελάτες να </a:t>
            </a:r>
            <a:r>
              <a:rPr lang="el-GR" sz="2800" b="1"/>
              <a:t>αναγνωρίζουν τις πραγματικές διαφορές</a:t>
            </a:r>
            <a:r>
              <a:rPr lang="el-GR" sz="2800"/>
              <a:t> ανάμεσα σε ανταγωνιστικά προϊόντα και έτσι να μπορούν να επιλέξουν εκείνο που κρίνουν ότι τους</a:t>
            </a:r>
            <a:r>
              <a:rPr lang="en-US" sz="2800"/>
              <a:t> </a:t>
            </a:r>
            <a:r>
              <a:rPr lang="el-GR" sz="2800"/>
              <a:t>προσφέρει μεγαλύτερη αξία. </a:t>
            </a:r>
            <a:r>
              <a:rPr lang="en-US" sz="2800"/>
              <a:t>H </a:t>
            </a:r>
            <a:r>
              <a:rPr lang="el-GR" sz="2800"/>
              <a:t>τοποθέτηση μιας μάρκας αποτελεί σημαντική επιλογή της επιχείρησης.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1187</Words>
  <Application>Microsoft Office PowerPoint</Application>
  <PresentationFormat>Προβολή στην οθόνη (4:3)</PresentationFormat>
  <Paragraphs>103</Paragraphs>
  <Slides>21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ΕΙΣΑΓΩΓΗ ΣΤΟ ΜΑΡΚΕΤΙΝΓΚ</vt:lpstr>
      <vt:lpstr>Σκοποί ενότητας</vt:lpstr>
      <vt:lpstr>ΒΑΣΙΚΕΣ ΕΝΝΟΙΕΣ</vt:lpstr>
      <vt:lpstr>Δραστηριότητες Προβολής</vt:lpstr>
      <vt:lpstr>Δραστηριότητες Προβολής</vt:lpstr>
      <vt:lpstr>ΕΠΙΚΟΙΝΩΝΙΑ ΜΚΤ</vt:lpstr>
      <vt:lpstr>ΤΡΙΑ ΕΠΙΠΕΔΑ ΕΜΚΤ</vt:lpstr>
      <vt:lpstr>Τα 4C αντικαθιστούν τα 4P</vt:lpstr>
      <vt:lpstr>Τοποθέτηση (Positioning)</vt:lpstr>
      <vt:lpstr>ΟΛΟΚΛΗΡΩΜΕΝΗ ΕΜΚΤ</vt:lpstr>
      <vt:lpstr>Διαφάνεια 11</vt:lpstr>
      <vt:lpstr>Διαφάνεια 12</vt:lpstr>
      <vt:lpstr>ΣΧΕΔΙΟ ΕΜΚΤ</vt:lpstr>
      <vt:lpstr>ΣΧΕΔΙΟ ΕΜΚΤ</vt:lpstr>
      <vt:lpstr>Στρατηγικοί στόχοι επικοινωνίας μάρκετινγκ για τη μάρκα</vt:lpstr>
      <vt:lpstr>Τακτικοί στόχοι επικοινωνίας μάρκετινγκ για τη μάρκα</vt:lpstr>
      <vt:lpstr>ΣΧΕΔΙΑΣΜΟΣ ΔΙΑΦΗΜΙΣΤΙΚΟΥ ΠΡΟΓΡΑΜΜΑΤΟΣ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5</cp:revision>
  <dcterms:created xsi:type="dcterms:W3CDTF">2015-09-03T21:25:09Z</dcterms:created>
  <dcterms:modified xsi:type="dcterms:W3CDTF">2015-09-20T13:55:19Z</dcterms:modified>
</cp:coreProperties>
</file>