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1" r:id="rId1"/>
  </p:sldMasterIdLst>
  <p:notesMasterIdLst>
    <p:notesMasterId r:id="rId16"/>
  </p:notesMasterIdLst>
  <p:handoutMasterIdLst>
    <p:handoutMasterId r:id="rId17"/>
  </p:handout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7099300" cy="10234613"/>
  <p:defaultTextStyle>
    <a:defPPr>
      <a:defRPr lang="el-GR"/>
    </a:defPPr>
    <a:lvl1pPr algn="l" rtl="0" eaLnBrk="0" fontAlgn="base" hangingPunct="0">
      <a:spcBef>
        <a:spcPct val="0"/>
      </a:spcBef>
      <a:spcAft>
        <a:spcPct val="0"/>
      </a:spcAft>
      <a:defRPr kern="1200">
        <a:solidFill>
          <a:schemeClr val="tx1"/>
        </a:solidFill>
        <a:latin typeface="Apple Boy BTN"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Apple Boy BTN"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Apple Boy BTN"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Apple Boy BTN"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Apple Boy BTN" pitchFamily="34" charset="0"/>
        <a:ea typeface="+mn-ea"/>
        <a:cs typeface="Arial" charset="0"/>
      </a:defRPr>
    </a:lvl5pPr>
    <a:lvl6pPr marL="2286000" algn="l" defTabSz="914400" rtl="0" eaLnBrk="1" latinLnBrk="0" hangingPunct="1">
      <a:defRPr kern="1200">
        <a:solidFill>
          <a:schemeClr val="tx1"/>
        </a:solidFill>
        <a:latin typeface="Apple Boy BTN" pitchFamily="34" charset="0"/>
        <a:ea typeface="+mn-ea"/>
        <a:cs typeface="Arial" charset="0"/>
      </a:defRPr>
    </a:lvl6pPr>
    <a:lvl7pPr marL="2743200" algn="l" defTabSz="914400" rtl="0" eaLnBrk="1" latinLnBrk="0" hangingPunct="1">
      <a:defRPr kern="1200">
        <a:solidFill>
          <a:schemeClr val="tx1"/>
        </a:solidFill>
        <a:latin typeface="Apple Boy BTN" pitchFamily="34" charset="0"/>
        <a:ea typeface="+mn-ea"/>
        <a:cs typeface="Arial" charset="0"/>
      </a:defRPr>
    </a:lvl7pPr>
    <a:lvl8pPr marL="3200400" algn="l" defTabSz="914400" rtl="0" eaLnBrk="1" latinLnBrk="0" hangingPunct="1">
      <a:defRPr kern="1200">
        <a:solidFill>
          <a:schemeClr val="tx1"/>
        </a:solidFill>
        <a:latin typeface="Apple Boy BTN" pitchFamily="34" charset="0"/>
        <a:ea typeface="+mn-ea"/>
        <a:cs typeface="Arial" charset="0"/>
      </a:defRPr>
    </a:lvl8pPr>
    <a:lvl9pPr marL="3657600" algn="l" defTabSz="914400" rtl="0" eaLnBrk="1" latinLnBrk="0" hangingPunct="1">
      <a:defRPr kern="1200">
        <a:solidFill>
          <a:schemeClr val="tx1"/>
        </a:solidFill>
        <a:latin typeface="Apple Boy BTN"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78" autoAdjust="0"/>
    <p:restoredTop sz="94660"/>
  </p:normalViewPr>
  <p:slideViewPr>
    <p:cSldViewPr>
      <p:cViewPr varScale="1">
        <p:scale>
          <a:sx n="108" d="100"/>
          <a:sy n="108" d="100"/>
        </p:scale>
        <p:origin x="1896" y="102"/>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2856" y="-8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07498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11" tIns="47956" rIns="95911" bIns="47956" numCol="1" anchor="t" anchorCtr="0" compatLnSpc="1">
            <a:prstTxWarp prst="textNoShape">
              <a:avLst/>
            </a:prstTxWarp>
          </a:bodyPr>
          <a:lstStyle>
            <a:lvl1pPr defTabSz="958850" eaLnBrk="1" hangingPunct="1">
              <a:defRPr sz="1300">
                <a:latin typeface="Arial" panose="020B0604020202020204" pitchFamily="34" charset="0"/>
                <a:cs typeface="Arial" panose="020B0604020202020204" pitchFamily="34" charset="0"/>
              </a:defRPr>
            </a:lvl1pPr>
          </a:lstStyle>
          <a:p>
            <a:pPr>
              <a:defRPr/>
            </a:pPr>
            <a:endParaRPr lang="el-GR" altLang="el-GR"/>
          </a:p>
        </p:txBody>
      </p:sp>
      <p:sp>
        <p:nvSpPr>
          <p:cNvPr id="32771" name="Rectangle 3"/>
          <p:cNvSpPr>
            <a:spLocks noGrp="1" noChangeArrowheads="1"/>
          </p:cNvSpPr>
          <p:nvPr>
            <p:ph type="dt" sz="quarter" idx="1"/>
          </p:nvPr>
        </p:nvSpPr>
        <p:spPr bwMode="auto">
          <a:xfrm>
            <a:off x="4022725" y="0"/>
            <a:ext cx="307498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11" tIns="47956" rIns="95911" bIns="47956" numCol="1" anchor="t" anchorCtr="0" compatLnSpc="1">
            <a:prstTxWarp prst="textNoShape">
              <a:avLst/>
            </a:prstTxWarp>
          </a:bodyPr>
          <a:lstStyle>
            <a:lvl1pPr algn="r" defTabSz="958850" eaLnBrk="1" hangingPunct="1">
              <a:defRPr sz="1300">
                <a:latin typeface="Arial" panose="020B0604020202020204" pitchFamily="34" charset="0"/>
                <a:cs typeface="Arial" panose="020B0604020202020204" pitchFamily="34" charset="0"/>
              </a:defRPr>
            </a:lvl1pPr>
          </a:lstStyle>
          <a:p>
            <a:pPr>
              <a:defRPr/>
            </a:pPr>
            <a:endParaRPr lang="el-GR" altLang="el-GR"/>
          </a:p>
        </p:txBody>
      </p:sp>
      <p:sp>
        <p:nvSpPr>
          <p:cNvPr id="32772" name="Rectangle 4"/>
          <p:cNvSpPr>
            <a:spLocks noGrp="1" noChangeArrowheads="1"/>
          </p:cNvSpPr>
          <p:nvPr>
            <p:ph type="ftr" sz="quarter" idx="2"/>
          </p:nvPr>
        </p:nvSpPr>
        <p:spPr bwMode="auto">
          <a:xfrm>
            <a:off x="0" y="9721850"/>
            <a:ext cx="307498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11" tIns="47956" rIns="95911" bIns="47956" numCol="1" anchor="b" anchorCtr="0" compatLnSpc="1">
            <a:prstTxWarp prst="textNoShape">
              <a:avLst/>
            </a:prstTxWarp>
          </a:bodyPr>
          <a:lstStyle>
            <a:lvl1pPr defTabSz="958850" eaLnBrk="1" hangingPunct="1">
              <a:defRPr sz="1300">
                <a:latin typeface="Arial" panose="020B0604020202020204" pitchFamily="34" charset="0"/>
                <a:cs typeface="Arial" panose="020B0604020202020204" pitchFamily="34" charset="0"/>
              </a:defRPr>
            </a:lvl1pPr>
          </a:lstStyle>
          <a:p>
            <a:pPr>
              <a:defRPr/>
            </a:pPr>
            <a:endParaRPr lang="el-GR" altLang="el-GR"/>
          </a:p>
        </p:txBody>
      </p:sp>
      <p:sp>
        <p:nvSpPr>
          <p:cNvPr id="32773" name="Rectangle 5"/>
          <p:cNvSpPr>
            <a:spLocks noGrp="1" noChangeArrowheads="1"/>
          </p:cNvSpPr>
          <p:nvPr>
            <p:ph type="sldNum" sz="quarter" idx="3"/>
          </p:nvPr>
        </p:nvSpPr>
        <p:spPr bwMode="auto">
          <a:xfrm>
            <a:off x="4022725" y="9721850"/>
            <a:ext cx="307498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11" tIns="47956" rIns="95911" bIns="47956" numCol="1" anchor="b" anchorCtr="0" compatLnSpc="1">
            <a:prstTxWarp prst="textNoShape">
              <a:avLst/>
            </a:prstTxWarp>
          </a:bodyPr>
          <a:lstStyle>
            <a:lvl1pPr algn="r" defTabSz="958850" eaLnBrk="1" hangingPunct="1">
              <a:defRPr sz="1300">
                <a:latin typeface="Arial" charset="0"/>
              </a:defRPr>
            </a:lvl1pPr>
          </a:lstStyle>
          <a:p>
            <a:fld id="{D503F1B5-71E4-4592-83A3-442F858B16AD}" type="slidenum">
              <a:rPr lang="el-GR" altLang="el-GR"/>
              <a:pPr/>
              <a:t>‹#›</a:t>
            </a:fld>
            <a:endParaRPr lang="el-GR" altLang="el-G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0" tIns="49514" rIns="99030" bIns="49514" numCol="1" anchor="t" anchorCtr="0" compatLnSpc="1">
            <a:prstTxWarp prst="textNoShape">
              <a:avLst/>
            </a:prstTxWarp>
          </a:bodyPr>
          <a:lstStyle>
            <a:lvl1pPr defTabSz="990600" eaLnBrk="1" hangingPunct="1">
              <a:defRPr sz="1300">
                <a:latin typeface="Arial" panose="020B0604020202020204" pitchFamily="34" charset="0"/>
                <a:cs typeface="Arial" panose="020B0604020202020204" pitchFamily="34" charset="0"/>
              </a:defRPr>
            </a:lvl1pPr>
          </a:lstStyle>
          <a:p>
            <a:pPr>
              <a:defRPr/>
            </a:pPr>
            <a:endParaRPr lang="el-GR" altLang="el-GR"/>
          </a:p>
        </p:txBody>
      </p:sp>
      <p:sp>
        <p:nvSpPr>
          <p:cNvPr id="3075" name="Rectangle 3"/>
          <p:cNvSpPr>
            <a:spLocks noGrp="1" noChangeArrowheads="1"/>
          </p:cNvSpPr>
          <p:nvPr>
            <p:ph type="dt"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0" tIns="49514" rIns="99030" bIns="49514" numCol="1" anchor="t" anchorCtr="0" compatLnSpc="1">
            <a:prstTxWarp prst="textNoShape">
              <a:avLst/>
            </a:prstTxWarp>
          </a:bodyPr>
          <a:lstStyle>
            <a:lvl1pPr algn="r" defTabSz="990600" eaLnBrk="1" hangingPunct="1">
              <a:defRPr sz="1300">
                <a:latin typeface="Arial" panose="020B0604020202020204" pitchFamily="34" charset="0"/>
                <a:cs typeface="Arial" panose="020B0604020202020204" pitchFamily="34" charset="0"/>
              </a:defRPr>
            </a:lvl1pPr>
          </a:lstStyle>
          <a:p>
            <a:pPr>
              <a:defRPr/>
            </a:pPr>
            <a:endParaRPr lang="el-GR" altLang="el-GR"/>
          </a:p>
        </p:txBody>
      </p:sp>
      <p:sp>
        <p:nvSpPr>
          <p:cNvPr id="2052" name="Rectangle 4"/>
          <p:cNvSpPr>
            <a:spLocks noGrp="1" noRot="1" noChangeAspect="1" noChangeArrowheads="1" noTextEdit="1"/>
          </p:cNvSpPr>
          <p:nvPr>
            <p:ph type="sldImg" idx="2"/>
          </p:nvPr>
        </p:nvSpPr>
        <p:spPr bwMode="auto">
          <a:xfrm>
            <a:off x="992188" y="769938"/>
            <a:ext cx="5114925" cy="38354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709613" y="4860925"/>
            <a:ext cx="5680075" cy="460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0" tIns="49514" rIns="99030" bIns="49514" numCol="1" anchor="t" anchorCtr="0" compatLnSpc="1">
            <a:prstTxWarp prst="textNoShape">
              <a:avLst/>
            </a:prstTxWarp>
          </a:bodyPr>
          <a:lstStyle/>
          <a:p>
            <a:pPr lvl="0"/>
            <a:r>
              <a:rPr lang="el-GR" altLang="el-GR" noProof="0"/>
              <a:t>Κάντε κλικ για να επεξεργαστείτε τα στυλ κειμένου του υποδείγματος</a:t>
            </a:r>
          </a:p>
          <a:p>
            <a:pPr lvl="1"/>
            <a:r>
              <a:rPr lang="el-GR" altLang="el-GR" noProof="0"/>
              <a:t>Δεύτερου επιπέδου</a:t>
            </a:r>
          </a:p>
          <a:p>
            <a:pPr lvl="2"/>
            <a:r>
              <a:rPr lang="el-GR" altLang="el-GR" noProof="0"/>
              <a:t>Τρίτου επιπέδου</a:t>
            </a:r>
          </a:p>
          <a:p>
            <a:pPr lvl="3"/>
            <a:r>
              <a:rPr lang="el-GR" altLang="el-GR" noProof="0"/>
              <a:t>Τέταρτου επιπέδου</a:t>
            </a:r>
          </a:p>
          <a:p>
            <a:pPr lvl="4"/>
            <a:r>
              <a:rPr lang="el-GR" altLang="el-GR" noProof="0"/>
              <a:t>Πέμπτου επιπέδου</a:t>
            </a:r>
          </a:p>
        </p:txBody>
      </p:sp>
      <p:sp>
        <p:nvSpPr>
          <p:cNvPr id="3078" name="Rectangle 6"/>
          <p:cNvSpPr>
            <a:spLocks noGrp="1" noChangeArrowheads="1"/>
          </p:cNvSpPr>
          <p:nvPr>
            <p:ph type="ftr" sz="quarter" idx="4"/>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0" tIns="49514" rIns="99030" bIns="49514" numCol="1" anchor="b" anchorCtr="0" compatLnSpc="1">
            <a:prstTxWarp prst="textNoShape">
              <a:avLst/>
            </a:prstTxWarp>
          </a:bodyPr>
          <a:lstStyle>
            <a:lvl1pPr defTabSz="990600" eaLnBrk="1" hangingPunct="1">
              <a:defRPr sz="1300">
                <a:latin typeface="Arial" panose="020B0604020202020204" pitchFamily="34" charset="0"/>
                <a:cs typeface="Arial" panose="020B0604020202020204" pitchFamily="34" charset="0"/>
              </a:defRPr>
            </a:lvl1pPr>
          </a:lstStyle>
          <a:p>
            <a:pPr>
              <a:defRPr/>
            </a:pPr>
            <a:endParaRPr lang="el-GR" altLang="el-GR"/>
          </a:p>
        </p:txBody>
      </p:sp>
      <p:sp>
        <p:nvSpPr>
          <p:cNvPr id="3079" name="Rectangle 7"/>
          <p:cNvSpPr>
            <a:spLocks noGrp="1" noChangeArrowheads="1"/>
          </p:cNvSpPr>
          <p:nvPr>
            <p:ph type="sldNum" sz="quarter" idx="5"/>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0" tIns="49514" rIns="99030" bIns="49514" numCol="1" anchor="b" anchorCtr="0" compatLnSpc="1">
            <a:prstTxWarp prst="textNoShape">
              <a:avLst/>
            </a:prstTxWarp>
          </a:bodyPr>
          <a:lstStyle>
            <a:lvl1pPr algn="r" defTabSz="990600" eaLnBrk="1" hangingPunct="1">
              <a:defRPr sz="1300">
                <a:latin typeface="Arial" charset="0"/>
              </a:defRPr>
            </a:lvl1pPr>
          </a:lstStyle>
          <a:p>
            <a:fld id="{7CD17B7C-A740-41C6-A8DA-495EE5D69FC4}" type="slidenum">
              <a:rPr lang="el-GR" altLang="el-GR"/>
              <a:pPr/>
              <a:t>‹#›</a:t>
            </a:fld>
            <a:endParaRPr lang="el-GR" alt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miter lim="800000"/>
            <a:headEnd/>
            <a:tailEnd/>
          </a:ln>
        </p:spPr>
        <p:txBody>
          <a:bodyPr/>
          <a:lstStyle/>
          <a:p>
            <a:fld id="{3C9B3FCF-488B-45DB-9EB9-1A90C17EDDC6}" type="slidenum">
              <a:rPr lang="el-GR" altLang="el-GR"/>
              <a:pPr/>
              <a:t>1</a:t>
            </a:fld>
            <a:endParaRPr lang="el-GR" altLang="el-GR"/>
          </a:p>
        </p:txBody>
      </p:sp>
      <p:sp>
        <p:nvSpPr>
          <p:cNvPr id="5123" name="Rectangle 2"/>
          <p:cNvSpPr>
            <a:spLocks noGrp="1" noRot="1" noChangeAspect="1" noChangeArrowheads="1" noTextEdit="1"/>
          </p:cNvSpPr>
          <p:nvPr>
            <p:ph type="sldImg"/>
          </p:nvPr>
        </p:nvSpPr>
        <p:spPr>
          <a:xfrm>
            <a:off x="993775" y="769938"/>
            <a:ext cx="5113338" cy="3835400"/>
          </a:xfrm>
          <a:ln/>
        </p:spPr>
      </p:sp>
      <p:sp>
        <p:nvSpPr>
          <p:cNvPr id="5124" name="Rectangle 3"/>
          <p:cNvSpPr>
            <a:spLocks noGrp="1" noChangeArrowheads="1"/>
          </p:cNvSpPr>
          <p:nvPr>
            <p:ph type="body" idx="1"/>
          </p:nvPr>
        </p:nvSpPr>
        <p:spPr>
          <a:noFill/>
        </p:spPr>
        <p:txBody>
          <a:bodyPr/>
          <a:lstStyle/>
          <a:p>
            <a:pPr eaLnBrk="1" hangingPunct="1"/>
            <a:endParaRPr lang="el-GR" altLang="el-GR">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pPr>
              <a:defRPr/>
            </a:pPr>
            <a:endParaRPr lang="el-GR" altLang="el-GR"/>
          </a:p>
        </p:txBody>
      </p:sp>
      <p:sp>
        <p:nvSpPr>
          <p:cNvPr id="17" name="16 - Θέση υποσέλιδου"/>
          <p:cNvSpPr>
            <a:spLocks noGrp="1"/>
          </p:cNvSpPr>
          <p:nvPr>
            <p:ph type="ftr" sz="quarter" idx="11"/>
          </p:nvPr>
        </p:nvSpPr>
        <p:spPr/>
        <p:txBody>
          <a:bodyPr/>
          <a:lstStyle/>
          <a:p>
            <a:pPr>
              <a:defRPr/>
            </a:pPr>
            <a:r>
              <a:rPr lang="el-GR" altLang="el-GR"/>
              <a:t>Exteme Value Analysis</a:t>
            </a: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35B75DA-95FA-4D7D-8A49-B02F4C9659B6}" type="slidenum">
              <a:rPr lang="el-GR" altLang="el-GR" smtClean="0"/>
              <a:pPr/>
              <a:t>‹#›</a:t>
            </a:fld>
            <a:endParaRPr lang="el-GR" alt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endParaRPr lang="el-GR" altLang="el-GR"/>
          </a:p>
        </p:txBody>
      </p:sp>
      <p:sp>
        <p:nvSpPr>
          <p:cNvPr id="5" name="4 - Θέση υποσέλιδου"/>
          <p:cNvSpPr>
            <a:spLocks noGrp="1"/>
          </p:cNvSpPr>
          <p:nvPr>
            <p:ph type="ftr" sz="quarter" idx="11"/>
          </p:nvPr>
        </p:nvSpPr>
        <p:spPr/>
        <p:txBody>
          <a:bodyPr/>
          <a:lstStyle/>
          <a:p>
            <a:pPr>
              <a:defRPr/>
            </a:pPr>
            <a:r>
              <a:rPr lang="el-GR" altLang="el-GR"/>
              <a:t>Exteme Value Analysis</a:t>
            </a:r>
          </a:p>
        </p:txBody>
      </p:sp>
      <p:sp>
        <p:nvSpPr>
          <p:cNvPr id="6" name="5 - Θέση αριθμού διαφάνειας"/>
          <p:cNvSpPr>
            <a:spLocks noGrp="1"/>
          </p:cNvSpPr>
          <p:nvPr>
            <p:ph type="sldNum" sz="quarter" idx="12"/>
          </p:nvPr>
        </p:nvSpPr>
        <p:spPr/>
        <p:txBody>
          <a:bodyPr/>
          <a:lstStyle/>
          <a:p>
            <a:fld id="{CA27207A-3639-4B7F-88BE-69361587D22A}" type="slidenum">
              <a:rPr lang="el-GR" altLang="el-GR" smtClean="0"/>
              <a:pPr/>
              <a:t>‹#›</a:t>
            </a:fld>
            <a:endParaRPr lang="el-GR" alt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F65E31A8-90F3-4FAF-817A-61F3BBE1766D}" type="slidenum">
              <a:rPr lang="el-GR" altLang="el-GR" smtClean="0"/>
              <a:pPr/>
              <a:t>‹#›</a:t>
            </a:fld>
            <a:endParaRPr lang="el-GR" alt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endParaRPr lang="el-GR" altLang="el-GR"/>
          </a:p>
        </p:txBody>
      </p:sp>
      <p:sp>
        <p:nvSpPr>
          <p:cNvPr id="5" name="4 - Θέση υποσέλιδου"/>
          <p:cNvSpPr>
            <a:spLocks noGrp="1"/>
          </p:cNvSpPr>
          <p:nvPr>
            <p:ph type="ftr" sz="quarter" idx="11"/>
          </p:nvPr>
        </p:nvSpPr>
        <p:spPr/>
        <p:txBody>
          <a:bodyPr/>
          <a:lstStyle/>
          <a:p>
            <a:pPr>
              <a:defRPr/>
            </a:pPr>
            <a:r>
              <a:rPr lang="el-GR" altLang="el-GR"/>
              <a:t>Exteme Value Analysis</a:t>
            </a: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pPr>
              <a:defRPr/>
            </a:pPr>
            <a:endParaRPr lang="el-GR" altLang="el-GR"/>
          </a:p>
        </p:txBody>
      </p:sp>
      <p:sp>
        <p:nvSpPr>
          <p:cNvPr id="5" name="4 - Θέση υποσέλιδου"/>
          <p:cNvSpPr>
            <a:spLocks noGrp="1"/>
          </p:cNvSpPr>
          <p:nvPr>
            <p:ph type="ftr" sz="quarter" idx="11"/>
          </p:nvPr>
        </p:nvSpPr>
        <p:spPr/>
        <p:txBody>
          <a:bodyPr/>
          <a:lstStyle/>
          <a:p>
            <a:pPr>
              <a:defRPr/>
            </a:pPr>
            <a:r>
              <a:rPr lang="el-GR" altLang="el-GR"/>
              <a:t>Exteme Value Analysis</a:t>
            </a: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8730D535-D1E0-4FDC-8C44-B3CD59E68C68}" type="slidenum">
              <a:rPr lang="el-GR" altLang="el-GR" smtClean="0"/>
              <a:pPr/>
              <a:t>‹#›</a:t>
            </a:fld>
            <a:endParaRPr lang="el-GR" alt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pPr>
              <a:defRPr/>
            </a:pPr>
            <a:r>
              <a:rPr lang="el-GR" altLang="el-GR"/>
              <a:t>Exteme Value Analysis</a:t>
            </a:r>
          </a:p>
        </p:txBody>
      </p:sp>
      <p:sp>
        <p:nvSpPr>
          <p:cNvPr id="4" name="3 - Θέση ημερομηνίας"/>
          <p:cNvSpPr>
            <a:spLocks noGrp="1"/>
          </p:cNvSpPr>
          <p:nvPr>
            <p:ph type="dt" sz="half" idx="10"/>
          </p:nvPr>
        </p:nvSpPr>
        <p:spPr/>
        <p:txBody>
          <a:bodyPr/>
          <a:lstStyle/>
          <a:p>
            <a:pPr>
              <a:defRPr/>
            </a:pPr>
            <a:endParaRPr lang="el-GR" alt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10CA5EB-A272-4893-B8DC-40A2D30EA276}" type="slidenum">
              <a:rPr lang="el-GR" altLang="el-GR" smtClean="0"/>
              <a:pPr/>
              <a:t>‹#›</a:t>
            </a:fld>
            <a:endParaRPr lang="el-GR" alt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pPr>
              <a:defRPr/>
            </a:pPr>
            <a:endParaRPr lang="el-GR" altLang="el-GR"/>
          </a:p>
        </p:txBody>
      </p:sp>
      <p:sp>
        <p:nvSpPr>
          <p:cNvPr id="6" name="5 - Θέση υποσέλιδου"/>
          <p:cNvSpPr>
            <a:spLocks noGrp="1"/>
          </p:cNvSpPr>
          <p:nvPr>
            <p:ph type="ftr" sz="quarter" idx="11"/>
          </p:nvPr>
        </p:nvSpPr>
        <p:spPr/>
        <p:txBody>
          <a:bodyPr/>
          <a:lstStyle/>
          <a:p>
            <a:pPr>
              <a:defRPr/>
            </a:pPr>
            <a:r>
              <a:rPr lang="el-GR" altLang="el-GR"/>
              <a:t>Exteme Value Analysis</a:t>
            </a:r>
          </a:p>
        </p:txBody>
      </p:sp>
      <p:sp>
        <p:nvSpPr>
          <p:cNvPr id="7" name="6 - Θέση αριθμού διαφάνειας"/>
          <p:cNvSpPr>
            <a:spLocks noGrp="1"/>
          </p:cNvSpPr>
          <p:nvPr>
            <p:ph type="sldNum" sz="quarter" idx="12"/>
          </p:nvPr>
        </p:nvSpPr>
        <p:spPr/>
        <p:txBody>
          <a:bodyPr/>
          <a:lstStyle/>
          <a:p>
            <a:fld id="{45FF3C58-2553-4BAD-A678-0FEC5B8B3C8E}" type="slidenum">
              <a:rPr lang="el-GR" altLang="el-GR" smtClean="0"/>
              <a:pPr/>
              <a:t>‹#›</a:t>
            </a:fld>
            <a:endParaRPr lang="el-GR" alt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pPr>
              <a:defRPr/>
            </a:pPr>
            <a:endParaRPr lang="el-GR" altLang="el-GR"/>
          </a:p>
        </p:txBody>
      </p:sp>
      <p:sp>
        <p:nvSpPr>
          <p:cNvPr id="8" name="7 - Θέση υποσέλιδου"/>
          <p:cNvSpPr>
            <a:spLocks noGrp="1"/>
          </p:cNvSpPr>
          <p:nvPr>
            <p:ph type="ftr" sz="quarter" idx="11"/>
          </p:nvPr>
        </p:nvSpPr>
        <p:spPr>
          <a:xfrm>
            <a:off x="304800" y="6409944"/>
            <a:ext cx="3581400" cy="365760"/>
          </a:xfrm>
        </p:spPr>
        <p:txBody>
          <a:bodyPr/>
          <a:lstStyle/>
          <a:p>
            <a:pPr>
              <a:defRPr/>
            </a:pPr>
            <a:r>
              <a:rPr lang="el-GR" altLang="el-GR"/>
              <a:t>Exteme Value Analysis</a:t>
            </a: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52DF8C13-3CFF-4507-B281-AABBF87DBF45}" type="slidenum">
              <a:rPr lang="el-GR" altLang="el-GR" smtClean="0"/>
              <a:pPr/>
              <a:t>‹#›</a:t>
            </a:fld>
            <a:endParaRPr lang="el-GR" altLang="el-GR"/>
          </a:p>
        </p:txBody>
      </p:sp>
      <p:sp>
        <p:nvSpPr>
          <p:cNvPr id="23" name="22 - Τίτλος"/>
          <p:cNvSpPr>
            <a:spLocks noGrp="1"/>
          </p:cNvSpPr>
          <p:nvPr>
            <p:ph type="title"/>
          </p:nvPr>
        </p:nvSpPr>
        <p:spPr/>
        <p:txBody>
          <a:bodyPr rtlCol="0" anchor="b" anchorCtr="0"/>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pPr>
              <a:defRPr/>
            </a:pPr>
            <a:endParaRPr lang="el-GR" altLang="el-GR"/>
          </a:p>
        </p:txBody>
      </p:sp>
      <p:sp>
        <p:nvSpPr>
          <p:cNvPr id="4" name="3 - Θέση υποσέλιδου"/>
          <p:cNvSpPr>
            <a:spLocks noGrp="1"/>
          </p:cNvSpPr>
          <p:nvPr>
            <p:ph type="ftr" sz="quarter" idx="11"/>
          </p:nvPr>
        </p:nvSpPr>
        <p:spPr/>
        <p:txBody>
          <a:bodyPr/>
          <a:lstStyle/>
          <a:p>
            <a:pPr>
              <a:defRPr/>
            </a:pPr>
            <a:r>
              <a:rPr lang="el-GR" altLang="el-GR"/>
              <a:t>Exteme Value Analysis</a:t>
            </a: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866C2DC1-A62A-429B-B6EB-58FA1BA8828B}" type="slidenum">
              <a:rPr lang="el-GR" altLang="el-GR" smtClean="0"/>
              <a:pPr/>
              <a:t>‹#›</a:t>
            </a:fld>
            <a:endParaRPr lang="el-GR" alt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pPr>
              <a:defRPr/>
            </a:pPr>
            <a:endParaRPr lang="el-GR" altLang="el-GR"/>
          </a:p>
        </p:txBody>
      </p:sp>
      <p:sp>
        <p:nvSpPr>
          <p:cNvPr id="3" name="2 - Θέση υποσέλιδου"/>
          <p:cNvSpPr>
            <a:spLocks noGrp="1"/>
          </p:cNvSpPr>
          <p:nvPr>
            <p:ph type="ftr" sz="quarter" idx="11"/>
          </p:nvPr>
        </p:nvSpPr>
        <p:spPr/>
        <p:txBody>
          <a:bodyPr/>
          <a:lstStyle/>
          <a:p>
            <a:pPr>
              <a:defRPr/>
            </a:pPr>
            <a:r>
              <a:rPr lang="el-GR" altLang="el-GR"/>
              <a:t>Exteme Value Analysis</a:t>
            </a: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8730D535-D1E0-4FDC-8C44-B3CD59E68C68}" type="slidenum">
              <a:rPr lang="el-GR" altLang="el-GR" smtClean="0"/>
              <a:pPr/>
              <a:t>‹#›</a:t>
            </a:fld>
            <a:endParaRPr lang="el-GR" altLang="el-GR"/>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A52208F-4B84-4ECD-A94C-254BF9532E27}" type="slidenum">
              <a:rPr lang="el-GR" altLang="el-GR" smtClean="0"/>
              <a:pPr/>
              <a:t>‹#›</a:t>
            </a:fld>
            <a:endParaRPr lang="el-GR" alt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pPr>
              <a:defRPr/>
            </a:pPr>
            <a:endParaRPr lang="el-GR" altLang="el-GR"/>
          </a:p>
        </p:txBody>
      </p:sp>
      <p:sp>
        <p:nvSpPr>
          <p:cNvPr id="6" name="5 - Θέση υποσέλιδου"/>
          <p:cNvSpPr>
            <a:spLocks noGrp="1"/>
          </p:cNvSpPr>
          <p:nvPr>
            <p:ph type="ftr" sz="quarter" idx="11"/>
          </p:nvPr>
        </p:nvSpPr>
        <p:spPr>
          <a:xfrm>
            <a:off x="301752" y="6410848"/>
            <a:ext cx="3383280" cy="365760"/>
          </a:xfrm>
        </p:spPr>
        <p:txBody>
          <a:bodyPr/>
          <a:lstStyle/>
          <a:p>
            <a:pPr>
              <a:defRPr/>
            </a:pPr>
            <a:r>
              <a:rPr lang="el-GR" altLang="el-GR"/>
              <a:t>Exteme Value Analysis</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6B980CAB-E35D-4EAE-BF00-1EF02D9AB7F3}" type="slidenum">
              <a:rPr lang="el-GR" altLang="el-GR" smtClean="0"/>
              <a:pPr/>
              <a:t>‹#›</a:t>
            </a:fld>
            <a:endParaRPr lang="el-GR" alt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pPr>
              <a:defRPr/>
            </a:pPr>
            <a:endParaRPr lang="el-GR" altLang="el-GR"/>
          </a:p>
        </p:txBody>
      </p:sp>
      <p:sp>
        <p:nvSpPr>
          <p:cNvPr id="6" name="5 - Θέση υποσέλιδου"/>
          <p:cNvSpPr>
            <a:spLocks noGrp="1"/>
          </p:cNvSpPr>
          <p:nvPr>
            <p:ph type="ftr" sz="quarter" idx="11"/>
          </p:nvPr>
        </p:nvSpPr>
        <p:spPr>
          <a:xfrm>
            <a:off x="301752" y="6410848"/>
            <a:ext cx="3584448" cy="365760"/>
          </a:xfrm>
        </p:spPr>
        <p:txBody>
          <a:bodyPr/>
          <a:lstStyle/>
          <a:p>
            <a:pPr>
              <a:defRPr/>
            </a:pPr>
            <a:r>
              <a:rPr lang="el-GR" altLang="el-GR"/>
              <a:t>Exteme Value Analysis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defRPr/>
            </a:pPr>
            <a:endParaRPr lang="el-GR" alt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defRPr/>
            </a:pPr>
            <a:r>
              <a:rPr lang="el-GR" altLang="el-GR"/>
              <a:t>Exteme Value Analysis</a:t>
            </a: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730D535-D1E0-4FDC-8C44-B3CD59E68C68}" type="slidenum">
              <a:rPr lang="el-GR" altLang="el-GR" smtClean="0"/>
              <a:pPr/>
              <a:t>‹#›</a:t>
            </a:fld>
            <a:endParaRPr lang="el-GR" alt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1331913" y="2708275"/>
            <a:ext cx="6400800" cy="3960813"/>
          </a:xfrm>
        </p:spPr>
        <p:txBody>
          <a:bodyPr>
            <a:normAutofit/>
          </a:bodyPr>
          <a:lstStyle/>
          <a:p>
            <a:pPr eaLnBrk="1" hangingPunct="1">
              <a:lnSpc>
                <a:spcPct val="80000"/>
              </a:lnSpc>
            </a:pPr>
            <a:endParaRPr lang="en-US" altLang="el-GR" sz="1800" b="1" dirty="0"/>
          </a:p>
          <a:p>
            <a:endParaRPr lang="en-US" b="0" dirty="0"/>
          </a:p>
          <a:p>
            <a:r>
              <a:rPr lang="el-GR" b="0" dirty="0"/>
              <a:t>Κίνδυνος αγοράς</a:t>
            </a:r>
          </a:p>
          <a:p>
            <a:r>
              <a:rPr lang="el-GR" b="0" dirty="0"/>
              <a:t>•Πιστωτικός κίνδυνος</a:t>
            </a:r>
          </a:p>
          <a:p>
            <a:r>
              <a:rPr lang="el-GR" b="0" dirty="0"/>
              <a:t>•Κίνδυνος ρευστότητας</a:t>
            </a:r>
          </a:p>
          <a:p>
            <a:r>
              <a:rPr lang="el-GR" b="0" dirty="0"/>
              <a:t>•</a:t>
            </a:r>
            <a:r>
              <a:rPr lang="el-GR" b="0" dirty="0" err="1"/>
              <a:t>Επιτοκιακός</a:t>
            </a:r>
            <a:r>
              <a:rPr lang="el-GR" b="0" dirty="0"/>
              <a:t> κίνδυνος</a:t>
            </a:r>
          </a:p>
          <a:p>
            <a:r>
              <a:rPr lang="el-GR" b="0" dirty="0"/>
              <a:t>•Κίνδυνος φερεγγυότητας ή κίνδυνος κεφαλαίου</a:t>
            </a:r>
          </a:p>
          <a:p>
            <a:r>
              <a:rPr lang="el-GR" b="0" dirty="0"/>
              <a:t>•Κίνδυνος διακανονισμού πληρωμών</a:t>
            </a:r>
          </a:p>
          <a:p>
            <a:r>
              <a:rPr lang="el-GR" b="0" dirty="0"/>
              <a:t>•Πολιτικός κίνδυνος</a:t>
            </a:r>
          </a:p>
          <a:p>
            <a:r>
              <a:rPr lang="el-GR" b="0" dirty="0"/>
              <a:t>•Συναλλαγματικός κίνδυνος</a:t>
            </a:r>
          </a:p>
          <a:p>
            <a:r>
              <a:rPr lang="el-GR" b="0" dirty="0"/>
              <a:t>•Κίνδυνος χρέους και χώρας</a:t>
            </a:r>
          </a:p>
          <a:p>
            <a:r>
              <a:rPr lang="el-GR" b="0" dirty="0"/>
              <a:t>•Κίνδυνος από πράξεις εκτός ισολογισμού</a:t>
            </a:r>
          </a:p>
        </p:txBody>
      </p:sp>
      <p:sp>
        <p:nvSpPr>
          <p:cNvPr id="4098" name="Rectangle 2"/>
          <p:cNvSpPr>
            <a:spLocks noGrp="1" noChangeArrowheads="1"/>
          </p:cNvSpPr>
          <p:nvPr>
            <p:ph type="ctrTitle"/>
          </p:nvPr>
        </p:nvSpPr>
        <p:spPr>
          <a:xfrm>
            <a:off x="611188" y="765175"/>
            <a:ext cx="7772400" cy="1470025"/>
          </a:xfrm>
        </p:spPr>
        <p:txBody>
          <a:bodyPr anchor="ctr">
            <a:normAutofit/>
          </a:bodyPr>
          <a:lstStyle/>
          <a:p>
            <a:r>
              <a:rPr lang="el-GR" dirty="0"/>
              <a:t>Κίνδυνοι</a:t>
            </a:r>
            <a:endParaRPr lang="el-GR" altLang="el-GR" sz="2100" b="1"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DB17A-760E-4FC8-9351-DDE0F4C7B901}"/>
              </a:ext>
            </a:extLst>
          </p:cNvPr>
          <p:cNvSpPr>
            <a:spLocks noGrp="1"/>
          </p:cNvSpPr>
          <p:nvPr>
            <p:ph type="title"/>
          </p:nvPr>
        </p:nvSpPr>
        <p:spPr/>
        <p:txBody>
          <a:bodyPr/>
          <a:lstStyle/>
          <a:p>
            <a:r>
              <a:rPr lang="el-GR" dirty="0"/>
              <a:t>Πολιτικός κίνδυνος</a:t>
            </a:r>
            <a:endParaRPr lang="en-US" dirty="0"/>
          </a:p>
        </p:txBody>
      </p:sp>
      <p:sp>
        <p:nvSpPr>
          <p:cNvPr id="3" name="Slide Number Placeholder 2">
            <a:extLst>
              <a:ext uri="{FF2B5EF4-FFF2-40B4-BE49-F238E27FC236}">
                <a16:creationId xmlns:a16="http://schemas.microsoft.com/office/drawing/2014/main" id="{95252AEA-9280-4DD6-80F3-3B536D696E17}"/>
              </a:ext>
            </a:extLst>
          </p:cNvPr>
          <p:cNvSpPr>
            <a:spLocks noGrp="1"/>
          </p:cNvSpPr>
          <p:nvPr>
            <p:ph type="sldNum" sz="quarter" idx="12"/>
          </p:nvPr>
        </p:nvSpPr>
        <p:spPr/>
        <p:txBody>
          <a:bodyPr/>
          <a:lstStyle/>
          <a:p>
            <a:fld id="{8730D535-D1E0-4FDC-8C44-B3CD59E68C68}" type="slidenum">
              <a:rPr lang="el-GR" altLang="el-GR" smtClean="0"/>
              <a:pPr/>
              <a:t>10</a:t>
            </a:fld>
            <a:endParaRPr lang="el-GR" altLang="el-GR"/>
          </a:p>
        </p:txBody>
      </p:sp>
      <p:sp>
        <p:nvSpPr>
          <p:cNvPr id="4" name="Content Placeholder 3">
            <a:extLst>
              <a:ext uri="{FF2B5EF4-FFF2-40B4-BE49-F238E27FC236}">
                <a16:creationId xmlns:a16="http://schemas.microsoft.com/office/drawing/2014/main" id="{D18AE91B-51B2-4338-ABBB-18FAB705FD0E}"/>
              </a:ext>
            </a:extLst>
          </p:cNvPr>
          <p:cNvSpPr>
            <a:spLocks noGrp="1"/>
          </p:cNvSpPr>
          <p:nvPr>
            <p:ph sz="quarter" idx="1"/>
          </p:nvPr>
        </p:nvSpPr>
        <p:spPr/>
        <p:txBody>
          <a:bodyPr>
            <a:normAutofit fontScale="85000" lnSpcReduction="20000"/>
          </a:bodyPr>
          <a:lstStyle/>
          <a:p>
            <a:endParaRPr lang="en-US" dirty="0"/>
          </a:p>
          <a:p>
            <a:r>
              <a:rPr lang="el-GR" dirty="0"/>
              <a:t>Πολιτικός κίνδυνος είναι ο κίνδυνος πολιτικών παρεμβάσεων στις εργασίες μιας ιδιωτικής τράπεζας. Αφορά ουσιαστικά ένα ολόκληρο φάσμα κινδύνων από την απλή επιβολή περιορισμών στα επιτόκια ή ελέγχων στην εξαγωγή συναλλάγματος μέχρι την εθνικοποίηση του χρηματοοικονομικού οργανισμού . </a:t>
            </a:r>
          </a:p>
          <a:p>
            <a:r>
              <a:rPr lang="el-GR" dirty="0"/>
              <a:t>Για παράδειγμα, τις πρώτες δεκαετίες μετά τον Δεύτερο Παγκόσμιο Πόλεμο, η Γαλλική Δημοκρατία αμφιταλαντεύτηκε μεταξύ ιδιωτικοποιήσεων και κρατικοποιήσεων στον τραπεζικό τομέα. </a:t>
            </a:r>
          </a:p>
          <a:p>
            <a:r>
              <a:rPr lang="el-GR" dirty="0"/>
              <a:t>•Όλες οι επιχειρήσεις είναι εκτεθειμένες σε πολιτικό κίνδυνο, αλλά οι τράπεζες είναι ιδιαίτερα ευπρόσβλητες λόγω της κρίσιμης θέσης που κατέχουν στο χρηματοοικονομικό σύστημα.</a:t>
            </a:r>
          </a:p>
          <a:p>
            <a:endParaRPr lang="en-US" dirty="0"/>
          </a:p>
        </p:txBody>
      </p:sp>
    </p:spTree>
    <p:extLst>
      <p:ext uri="{BB962C8B-B14F-4D97-AF65-F5344CB8AC3E}">
        <p14:creationId xmlns:p14="http://schemas.microsoft.com/office/powerpoint/2010/main" val="838284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2F396-758D-4367-BB55-82D501E69E5A}"/>
              </a:ext>
            </a:extLst>
          </p:cNvPr>
          <p:cNvSpPr>
            <a:spLocks noGrp="1"/>
          </p:cNvSpPr>
          <p:nvPr>
            <p:ph type="title"/>
          </p:nvPr>
        </p:nvSpPr>
        <p:spPr/>
        <p:txBody>
          <a:bodyPr/>
          <a:lstStyle/>
          <a:p>
            <a:r>
              <a:rPr lang="el-GR" dirty="0"/>
              <a:t>Συναλλαγματικός κίνδυνος</a:t>
            </a:r>
            <a:endParaRPr lang="en-US" dirty="0"/>
          </a:p>
        </p:txBody>
      </p:sp>
      <p:sp>
        <p:nvSpPr>
          <p:cNvPr id="3" name="Slide Number Placeholder 2">
            <a:extLst>
              <a:ext uri="{FF2B5EF4-FFF2-40B4-BE49-F238E27FC236}">
                <a16:creationId xmlns:a16="http://schemas.microsoft.com/office/drawing/2014/main" id="{96554F13-6FAE-433A-B52C-C83A0D064D51}"/>
              </a:ext>
            </a:extLst>
          </p:cNvPr>
          <p:cNvSpPr>
            <a:spLocks noGrp="1"/>
          </p:cNvSpPr>
          <p:nvPr>
            <p:ph type="sldNum" sz="quarter" idx="12"/>
          </p:nvPr>
        </p:nvSpPr>
        <p:spPr/>
        <p:txBody>
          <a:bodyPr/>
          <a:lstStyle/>
          <a:p>
            <a:fld id="{8730D535-D1E0-4FDC-8C44-B3CD59E68C68}" type="slidenum">
              <a:rPr lang="el-GR" altLang="el-GR" smtClean="0"/>
              <a:pPr/>
              <a:t>11</a:t>
            </a:fld>
            <a:endParaRPr lang="el-GR" altLang="el-GR"/>
          </a:p>
        </p:txBody>
      </p:sp>
      <p:sp>
        <p:nvSpPr>
          <p:cNvPr id="4" name="Content Placeholder 3">
            <a:extLst>
              <a:ext uri="{FF2B5EF4-FFF2-40B4-BE49-F238E27FC236}">
                <a16:creationId xmlns:a16="http://schemas.microsoft.com/office/drawing/2014/main" id="{9A948925-924C-4FB5-9A86-B5D630E165E5}"/>
              </a:ext>
            </a:extLst>
          </p:cNvPr>
          <p:cNvSpPr>
            <a:spLocks noGrp="1"/>
          </p:cNvSpPr>
          <p:nvPr>
            <p:ph sz="quarter" idx="1"/>
          </p:nvPr>
        </p:nvSpPr>
        <p:spPr/>
        <p:txBody>
          <a:bodyPr>
            <a:normAutofit lnSpcReduction="10000"/>
          </a:bodyPr>
          <a:lstStyle/>
          <a:p>
            <a:endParaRPr lang="en-US" dirty="0"/>
          </a:p>
          <a:p>
            <a:r>
              <a:rPr lang="el-GR" dirty="0"/>
              <a:t>Ο συναλλαγματικός κίνδυνος προέρχεται από τις μεταβολές των ισοτιμιών των νομισμάτων, που επηρεάζουν τις «θέσεις» σε συνάλλαγμα που έχει λάβει ένας χρηματοοικονομικός οργανισμός για τη διαχείριση των διαθεσίμων του. </a:t>
            </a:r>
          </a:p>
          <a:p>
            <a:r>
              <a:rPr lang="el-GR" dirty="0"/>
              <a:t>•Στην περίοδο που διανύουμε, το καθεστώς των κυμαινόμενων συναλλαγματικών ισοτιμιών, το οποίο βρίσκεται σε ισχύ, αυξάνει τη μεταβλητότητα των ισοτιμιών των διαφόρων νομισμάτων και ως εκ τούτου τον συναλλαγματικό κίνδυνο.</a:t>
            </a:r>
          </a:p>
          <a:p>
            <a:endParaRPr lang="en-US" dirty="0"/>
          </a:p>
        </p:txBody>
      </p:sp>
    </p:spTree>
    <p:extLst>
      <p:ext uri="{BB962C8B-B14F-4D97-AF65-F5344CB8AC3E}">
        <p14:creationId xmlns:p14="http://schemas.microsoft.com/office/powerpoint/2010/main" val="445910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A8C8-0DE4-4D58-990E-C981F0875B92}"/>
              </a:ext>
            </a:extLst>
          </p:cNvPr>
          <p:cNvSpPr>
            <a:spLocks noGrp="1"/>
          </p:cNvSpPr>
          <p:nvPr>
            <p:ph type="title"/>
          </p:nvPr>
        </p:nvSpPr>
        <p:spPr/>
        <p:txBody>
          <a:bodyPr>
            <a:normAutofit fontScale="90000"/>
          </a:bodyPr>
          <a:lstStyle/>
          <a:p>
            <a:r>
              <a:rPr lang="el-GR" dirty="0"/>
              <a:t>Κίνδυνος φερεγγυότητας ή κίνδυνος κεφαλαίου</a:t>
            </a:r>
            <a:endParaRPr lang="en-US" dirty="0"/>
          </a:p>
        </p:txBody>
      </p:sp>
      <p:sp>
        <p:nvSpPr>
          <p:cNvPr id="3" name="Slide Number Placeholder 2">
            <a:extLst>
              <a:ext uri="{FF2B5EF4-FFF2-40B4-BE49-F238E27FC236}">
                <a16:creationId xmlns:a16="http://schemas.microsoft.com/office/drawing/2014/main" id="{D18C798A-3614-4CEF-AC72-6554AE1A1E7B}"/>
              </a:ext>
            </a:extLst>
          </p:cNvPr>
          <p:cNvSpPr>
            <a:spLocks noGrp="1"/>
          </p:cNvSpPr>
          <p:nvPr>
            <p:ph type="sldNum" sz="quarter" idx="12"/>
          </p:nvPr>
        </p:nvSpPr>
        <p:spPr/>
        <p:txBody>
          <a:bodyPr/>
          <a:lstStyle/>
          <a:p>
            <a:fld id="{8730D535-D1E0-4FDC-8C44-B3CD59E68C68}" type="slidenum">
              <a:rPr lang="el-GR" altLang="el-GR" smtClean="0"/>
              <a:pPr/>
              <a:t>12</a:t>
            </a:fld>
            <a:endParaRPr lang="el-GR" altLang="el-GR"/>
          </a:p>
        </p:txBody>
      </p:sp>
      <p:sp>
        <p:nvSpPr>
          <p:cNvPr id="4" name="Content Placeholder 3">
            <a:extLst>
              <a:ext uri="{FF2B5EF4-FFF2-40B4-BE49-F238E27FC236}">
                <a16:creationId xmlns:a16="http://schemas.microsoft.com/office/drawing/2014/main" id="{5D21D1C4-6F67-4272-AEE8-901E05CB8FAA}"/>
              </a:ext>
            </a:extLst>
          </p:cNvPr>
          <p:cNvSpPr>
            <a:spLocks noGrp="1"/>
          </p:cNvSpPr>
          <p:nvPr>
            <p:ph sz="quarter" idx="1"/>
          </p:nvPr>
        </p:nvSpPr>
        <p:spPr/>
        <p:txBody>
          <a:bodyPr/>
          <a:lstStyle/>
          <a:p>
            <a:endParaRPr lang="en-US" dirty="0"/>
          </a:p>
          <a:p>
            <a:r>
              <a:rPr lang="el-GR" dirty="0"/>
              <a:t>Είναι ο κίνδυνος που συνδέεται με την πιθανότητα πτώχευσης της εταιρείας.</a:t>
            </a:r>
          </a:p>
          <a:p>
            <a:r>
              <a:rPr lang="el-GR" dirty="0"/>
              <a:t>Ως αρχή πτώχευσης θεωρείται η κατάσταση κατά την οποία η αγοραία αξία των στοιχείων του ενεργητικού «πέφτει» κάτω από την αγοραία αξία των στοιχείων του παθητικού. Αυτό σημαίνει ότι σε περίπτωση που η εταιρεία προχωρήσει σε ρευστοποίηση των στοιχείων του ενεργητικού δεν θα είναι σε θέση να αποπληρώσει τις υποχρεώσεις της.</a:t>
            </a:r>
          </a:p>
          <a:p>
            <a:endParaRPr lang="en-US" dirty="0"/>
          </a:p>
        </p:txBody>
      </p:sp>
    </p:spTree>
    <p:extLst>
      <p:ext uri="{BB962C8B-B14F-4D97-AF65-F5344CB8AC3E}">
        <p14:creationId xmlns:p14="http://schemas.microsoft.com/office/powerpoint/2010/main" val="1253022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F386D-818B-4962-B25E-849C309C2BDE}"/>
              </a:ext>
            </a:extLst>
          </p:cNvPr>
          <p:cNvSpPr>
            <a:spLocks noGrp="1"/>
          </p:cNvSpPr>
          <p:nvPr>
            <p:ph type="title"/>
          </p:nvPr>
        </p:nvSpPr>
        <p:spPr/>
        <p:txBody>
          <a:bodyPr/>
          <a:lstStyle/>
          <a:p>
            <a:r>
              <a:rPr lang="el-GR" dirty="0"/>
              <a:t>Κίνδυνος από πράξεις εκτός ισολογισμού</a:t>
            </a:r>
            <a:endParaRPr lang="en-US" dirty="0"/>
          </a:p>
        </p:txBody>
      </p:sp>
      <p:sp>
        <p:nvSpPr>
          <p:cNvPr id="3" name="Slide Number Placeholder 2">
            <a:extLst>
              <a:ext uri="{FF2B5EF4-FFF2-40B4-BE49-F238E27FC236}">
                <a16:creationId xmlns:a16="http://schemas.microsoft.com/office/drawing/2014/main" id="{2007C904-B219-4586-98AC-2627A6B147A4}"/>
              </a:ext>
            </a:extLst>
          </p:cNvPr>
          <p:cNvSpPr>
            <a:spLocks noGrp="1"/>
          </p:cNvSpPr>
          <p:nvPr>
            <p:ph type="sldNum" sz="quarter" idx="12"/>
          </p:nvPr>
        </p:nvSpPr>
        <p:spPr/>
        <p:txBody>
          <a:bodyPr/>
          <a:lstStyle/>
          <a:p>
            <a:fld id="{8730D535-D1E0-4FDC-8C44-B3CD59E68C68}" type="slidenum">
              <a:rPr lang="el-GR" altLang="el-GR" smtClean="0"/>
              <a:pPr/>
              <a:t>13</a:t>
            </a:fld>
            <a:endParaRPr lang="el-GR" altLang="el-GR"/>
          </a:p>
        </p:txBody>
      </p:sp>
      <p:sp>
        <p:nvSpPr>
          <p:cNvPr id="4" name="Content Placeholder 3">
            <a:extLst>
              <a:ext uri="{FF2B5EF4-FFF2-40B4-BE49-F238E27FC236}">
                <a16:creationId xmlns:a16="http://schemas.microsoft.com/office/drawing/2014/main" id="{044B4587-4676-488B-AF0E-9216E6521E72}"/>
              </a:ext>
            </a:extLst>
          </p:cNvPr>
          <p:cNvSpPr>
            <a:spLocks noGrp="1"/>
          </p:cNvSpPr>
          <p:nvPr>
            <p:ph sz="quarter" idx="1"/>
          </p:nvPr>
        </p:nvSpPr>
        <p:spPr/>
        <p:txBody>
          <a:bodyPr/>
          <a:lstStyle/>
          <a:p>
            <a:endParaRPr lang="en-US" dirty="0"/>
          </a:p>
          <a:p>
            <a:r>
              <a:rPr lang="el-GR" dirty="0"/>
              <a:t>Ο πρωταρχικός κίνδυνος των πράξεων εκτός ισολογισμού εμφανίζεται με τη μορφή απρόβλεπτων απαιτήσεων στο ενεργητικό του ισολογισμού της εταιρείας. </a:t>
            </a:r>
          </a:p>
          <a:p>
            <a:endParaRPr lang="en-US" dirty="0"/>
          </a:p>
        </p:txBody>
      </p:sp>
    </p:spTree>
    <p:extLst>
      <p:ext uri="{BB962C8B-B14F-4D97-AF65-F5344CB8AC3E}">
        <p14:creationId xmlns:p14="http://schemas.microsoft.com/office/powerpoint/2010/main" val="3746810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09394-AE3D-45A2-A5B9-B218231D3705}"/>
              </a:ext>
            </a:extLst>
          </p:cNvPr>
          <p:cNvSpPr>
            <a:spLocks noGrp="1"/>
          </p:cNvSpPr>
          <p:nvPr>
            <p:ph type="title"/>
          </p:nvPr>
        </p:nvSpPr>
        <p:spPr/>
        <p:txBody>
          <a:bodyPr/>
          <a:lstStyle/>
          <a:p>
            <a:r>
              <a:rPr lang="el-GR" dirty="0"/>
              <a:t>Διαχείριση κινδύνων</a:t>
            </a:r>
            <a:endParaRPr lang="en-US" dirty="0"/>
          </a:p>
        </p:txBody>
      </p:sp>
      <p:sp>
        <p:nvSpPr>
          <p:cNvPr id="3" name="Slide Number Placeholder 2">
            <a:extLst>
              <a:ext uri="{FF2B5EF4-FFF2-40B4-BE49-F238E27FC236}">
                <a16:creationId xmlns:a16="http://schemas.microsoft.com/office/drawing/2014/main" id="{F3D2B4ED-F36B-4999-80AA-06982CCE5ECD}"/>
              </a:ext>
            </a:extLst>
          </p:cNvPr>
          <p:cNvSpPr>
            <a:spLocks noGrp="1"/>
          </p:cNvSpPr>
          <p:nvPr>
            <p:ph type="sldNum" sz="quarter" idx="12"/>
          </p:nvPr>
        </p:nvSpPr>
        <p:spPr/>
        <p:txBody>
          <a:bodyPr/>
          <a:lstStyle/>
          <a:p>
            <a:fld id="{8730D535-D1E0-4FDC-8C44-B3CD59E68C68}" type="slidenum">
              <a:rPr lang="el-GR" altLang="el-GR" smtClean="0"/>
              <a:pPr/>
              <a:t>14</a:t>
            </a:fld>
            <a:endParaRPr lang="el-GR" altLang="el-GR"/>
          </a:p>
        </p:txBody>
      </p:sp>
      <p:sp>
        <p:nvSpPr>
          <p:cNvPr id="4" name="Content Placeholder 3">
            <a:extLst>
              <a:ext uri="{FF2B5EF4-FFF2-40B4-BE49-F238E27FC236}">
                <a16:creationId xmlns:a16="http://schemas.microsoft.com/office/drawing/2014/main" id="{CDA1E39C-BF70-4C8C-B4B1-1BE3C7E1453C}"/>
              </a:ext>
            </a:extLst>
          </p:cNvPr>
          <p:cNvSpPr>
            <a:spLocks noGrp="1"/>
          </p:cNvSpPr>
          <p:nvPr>
            <p:ph sz="quarter" idx="1"/>
          </p:nvPr>
        </p:nvSpPr>
        <p:spPr/>
        <p:txBody>
          <a:bodyPr>
            <a:normAutofit fontScale="70000" lnSpcReduction="20000"/>
          </a:bodyPr>
          <a:lstStyle/>
          <a:p>
            <a:endParaRPr lang="en-US" dirty="0"/>
          </a:p>
          <a:p>
            <a:pPr marL="0" indent="0">
              <a:buNone/>
            </a:pPr>
            <a:r>
              <a:rPr lang="el-GR" dirty="0"/>
              <a:t>Τα στάδια στα οποία αναλύεται η στρατηγική διαχείριση του συνολικού κινδύνου είναι:</a:t>
            </a:r>
          </a:p>
          <a:p>
            <a:pPr marL="0" indent="0">
              <a:buNone/>
            </a:pPr>
            <a:r>
              <a:rPr lang="el-GR" i="1" dirty="0"/>
              <a:t>Ανάλυση κινδύνου:</a:t>
            </a:r>
            <a:endParaRPr lang="el-GR" dirty="0"/>
          </a:p>
          <a:p>
            <a:r>
              <a:rPr lang="el-GR" dirty="0"/>
              <a:t>Περιγραφή του περιεχομένου των κινδύνων</a:t>
            </a:r>
          </a:p>
          <a:p>
            <a:r>
              <a:rPr lang="el-GR" dirty="0"/>
              <a:t>Κατάταξη των κινδύνων</a:t>
            </a:r>
          </a:p>
          <a:p>
            <a:r>
              <a:rPr lang="el-GR" dirty="0"/>
              <a:t>Ανάλυση των αιτιών έκθεσης του χαρτοφυλακίου σε κάθε κίνδυνο</a:t>
            </a:r>
          </a:p>
          <a:p>
            <a:r>
              <a:rPr lang="el-GR" dirty="0"/>
              <a:t>Βαθμολόγηση του κινδύνου για κάθε δραστηριότητα της εταιρείας Μέτρηση των κινδύνων</a:t>
            </a:r>
          </a:p>
          <a:p>
            <a:r>
              <a:rPr lang="el-GR" i="1" dirty="0"/>
              <a:t>Μορφές διαχείρισης των κινδύνων</a:t>
            </a:r>
            <a:r>
              <a:rPr lang="el-GR" dirty="0"/>
              <a:t>: πρόκειται για το σύνολο των μέτρων που υιοθετεί ένας χρηματοοικονομικός οργανισμός για την αντιμετώπιση πάσης φύσεως κινδύνων.  </a:t>
            </a:r>
          </a:p>
          <a:p>
            <a:pPr marL="0" indent="0">
              <a:buNone/>
            </a:pPr>
            <a:r>
              <a:rPr lang="el-GR" dirty="0"/>
              <a:t>Τα συνήθη μέτρα είναι:</a:t>
            </a:r>
          </a:p>
          <a:p>
            <a:r>
              <a:rPr lang="el-GR" dirty="0"/>
              <a:t>Διασπορά κινδύνου</a:t>
            </a:r>
          </a:p>
          <a:p>
            <a:r>
              <a:rPr lang="el-GR" dirty="0"/>
              <a:t>Αντιστάθμιση κινδύνου</a:t>
            </a:r>
          </a:p>
          <a:p>
            <a:r>
              <a:rPr lang="el-GR" dirty="0"/>
              <a:t>Ενίσχυση της καθαρής θέσης του χρηματοοικονομικού οργανισμού.</a:t>
            </a:r>
          </a:p>
          <a:p>
            <a:endParaRPr lang="en-US" dirty="0"/>
          </a:p>
        </p:txBody>
      </p:sp>
    </p:spTree>
    <p:extLst>
      <p:ext uri="{BB962C8B-B14F-4D97-AF65-F5344CB8AC3E}">
        <p14:creationId xmlns:p14="http://schemas.microsoft.com/office/powerpoint/2010/main" val="1454509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CC96A-CA11-4D68-8CB0-E2482CD7BC3A}"/>
              </a:ext>
            </a:extLst>
          </p:cNvPr>
          <p:cNvSpPr>
            <a:spLocks noGrp="1"/>
          </p:cNvSpPr>
          <p:nvPr>
            <p:ph type="title"/>
          </p:nvPr>
        </p:nvSpPr>
        <p:spPr/>
        <p:txBody>
          <a:bodyPr>
            <a:normAutofit/>
          </a:bodyPr>
          <a:lstStyle/>
          <a:p>
            <a:r>
              <a:rPr lang="el-GR" dirty="0"/>
              <a:t>Κίνδυνος αγοράς</a:t>
            </a:r>
            <a:endParaRPr lang="en-US" dirty="0"/>
          </a:p>
        </p:txBody>
      </p:sp>
      <p:sp>
        <p:nvSpPr>
          <p:cNvPr id="3" name="Slide Number Placeholder 2">
            <a:extLst>
              <a:ext uri="{FF2B5EF4-FFF2-40B4-BE49-F238E27FC236}">
                <a16:creationId xmlns:a16="http://schemas.microsoft.com/office/drawing/2014/main" id="{0264FC7D-9265-4051-93E4-10854F820487}"/>
              </a:ext>
            </a:extLst>
          </p:cNvPr>
          <p:cNvSpPr>
            <a:spLocks noGrp="1"/>
          </p:cNvSpPr>
          <p:nvPr>
            <p:ph type="sldNum" sz="quarter" idx="12"/>
          </p:nvPr>
        </p:nvSpPr>
        <p:spPr/>
        <p:txBody>
          <a:bodyPr/>
          <a:lstStyle/>
          <a:p>
            <a:fld id="{8730D535-D1E0-4FDC-8C44-B3CD59E68C68}" type="slidenum">
              <a:rPr lang="el-GR" altLang="el-GR" smtClean="0"/>
              <a:pPr/>
              <a:t>2</a:t>
            </a:fld>
            <a:endParaRPr lang="el-GR" altLang="el-GR"/>
          </a:p>
        </p:txBody>
      </p:sp>
      <p:sp>
        <p:nvSpPr>
          <p:cNvPr id="4" name="Content Placeholder 3">
            <a:extLst>
              <a:ext uri="{FF2B5EF4-FFF2-40B4-BE49-F238E27FC236}">
                <a16:creationId xmlns:a16="http://schemas.microsoft.com/office/drawing/2014/main" id="{B0D30F4A-878B-4496-93B5-EEC933648A30}"/>
              </a:ext>
            </a:extLst>
          </p:cNvPr>
          <p:cNvSpPr>
            <a:spLocks noGrp="1"/>
          </p:cNvSpPr>
          <p:nvPr>
            <p:ph sz="quarter" idx="1"/>
          </p:nvPr>
        </p:nvSpPr>
        <p:spPr/>
        <p:txBody>
          <a:bodyPr>
            <a:normAutofit fontScale="77500" lnSpcReduction="20000"/>
          </a:bodyPr>
          <a:lstStyle/>
          <a:p>
            <a:r>
              <a:rPr lang="el-GR" dirty="0"/>
              <a:t>•Ο κίνδυνος αγοράς μπορεί να ορισθεί ως ο κίνδυνος που σχετίζεται με την αβεβαιότητα (μεταβλητότητα) της αξίας του χαρτοφυλακίου τίτλων, η οποία οφείλεται στις αλλαγές των αγοραίων τιμών των στοιχείων του ενεργητικού λόγω μεταβολής της τιμής ενός αξιογράφου, των επιτοκίων, και της ρευστότητας της αγοράς. </a:t>
            </a:r>
          </a:p>
          <a:p>
            <a:r>
              <a:rPr lang="el-GR" dirty="0"/>
              <a:t>•O κίνδυνος αγοράς σχετίζεται με ένα χαρτοφυλάκιο όπου ο χρονικός ορίζοντας είναι βραχύς, όσος απαιτείται για να πουληθεί, ή να κλείσει μία θέση με προθεσμιακή πράξη(</a:t>
            </a:r>
            <a:r>
              <a:rPr lang="el-GR" dirty="0" err="1"/>
              <a:t>trading</a:t>
            </a:r>
            <a:r>
              <a:rPr lang="el-GR" dirty="0"/>
              <a:t> </a:t>
            </a:r>
            <a:r>
              <a:rPr lang="el-GR" dirty="0" err="1"/>
              <a:t>portfolio</a:t>
            </a:r>
            <a:r>
              <a:rPr lang="el-GR" dirty="0"/>
              <a:t>). </a:t>
            </a:r>
          </a:p>
          <a:p>
            <a:r>
              <a:rPr lang="el-GR" dirty="0"/>
              <a:t>•Ο κίνδυνος αγοράς όμως σχετίζεται και με ένα χαρτοφυλάκιο επενδύσεων(</a:t>
            </a:r>
            <a:r>
              <a:rPr lang="el-GR" dirty="0" err="1"/>
              <a:t>investment</a:t>
            </a:r>
            <a:r>
              <a:rPr lang="el-GR" dirty="0"/>
              <a:t> </a:t>
            </a:r>
            <a:r>
              <a:rPr lang="el-GR" dirty="0" err="1"/>
              <a:t>portfolio</a:t>
            </a:r>
            <a:r>
              <a:rPr lang="el-GR" dirty="0"/>
              <a:t>). Ο χρονικός ορίζοντας είναι μεγαλύτερος (μήνες αντί για ημέρες), και είναι ο χρόνος μέσα στον οποίο αναμένεται να πετύχει μια επιλεγμένη επενδυτική στρατηγική, ή το διάστημα μέσα στο οποίο </a:t>
            </a:r>
            <a:r>
              <a:rPr lang="el-GR" dirty="0" err="1"/>
              <a:t>μετράται</a:t>
            </a:r>
            <a:r>
              <a:rPr lang="el-GR" dirty="0"/>
              <a:t> η απόδοση ενός διαχειριστή επενδύσεων.  </a:t>
            </a:r>
          </a:p>
          <a:p>
            <a:endParaRPr lang="en-US" dirty="0"/>
          </a:p>
        </p:txBody>
      </p:sp>
    </p:spTree>
    <p:extLst>
      <p:ext uri="{BB962C8B-B14F-4D97-AF65-F5344CB8AC3E}">
        <p14:creationId xmlns:p14="http://schemas.microsoft.com/office/powerpoint/2010/main" val="419635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46972-A60F-41AD-92DB-51270B46BA04}"/>
              </a:ext>
            </a:extLst>
          </p:cNvPr>
          <p:cNvSpPr>
            <a:spLocks noGrp="1"/>
          </p:cNvSpPr>
          <p:nvPr>
            <p:ph type="title"/>
          </p:nvPr>
        </p:nvSpPr>
        <p:spPr/>
        <p:txBody>
          <a:bodyPr/>
          <a:lstStyle/>
          <a:p>
            <a:r>
              <a:rPr lang="el-GR" dirty="0"/>
              <a:t>Πιστωτικός κίνδυνος</a:t>
            </a:r>
            <a:endParaRPr lang="en-US" dirty="0"/>
          </a:p>
        </p:txBody>
      </p:sp>
      <p:sp>
        <p:nvSpPr>
          <p:cNvPr id="3" name="Slide Number Placeholder 2">
            <a:extLst>
              <a:ext uri="{FF2B5EF4-FFF2-40B4-BE49-F238E27FC236}">
                <a16:creationId xmlns:a16="http://schemas.microsoft.com/office/drawing/2014/main" id="{7866E65A-5928-4DDC-8425-A1D81F9350E4}"/>
              </a:ext>
            </a:extLst>
          </p:cNvPr>
          <p:cNvSpPr>
            <a:spLocks noGrp="1"/>
          </p:cNvSpPr>
          <p:nvPr>
            <p:ph type="sldNum" sz="quarter" idx="12"/>
          </p:nvPr>
        </p:nvSpPr>
        <p:spPr/>
        <p:txBody>
          <a:bodyPr/>
          <a:lstStyle/>
          <a:p>
            <a:fld id="{8730D535-D1E0-4FDC-8C44-B3CD59E68C68}" type="slidenum">
              <a:rPr lang="el-GR" altLang="el-GR" smtClean="0"/>
              <a:pPr/>
              <a:t>3</a:t>
            </a:fld>
            <a:endParaRPr lang="el-GR" altLang="el-GR"/>
          </a:p>
        </p:txBody>
      </p:sp>
      <p:sp>
        <p:nvSpPr>
          <p:cNvPr id="4" name="Content Placeholder 3">
            <a:extLst>
              <a:ext uri="{FF2B5EF4-FFF2-40B4-BE49-F238E27FC236}">
                <a16:creationId xmlns:a16="http://schemas.microsoft.com/office/drawing/2014/main" id="{547E357A-6B75-4B38-AA9B-D8F62928DCFB}"/>
              </a:ext>
            </a:extLst>
          </p:cNvPr>
          <p:cNvSpPr>
            <a:spLocks noGrp="1"/>
          </p:cNvSpPr>
          <p:nvPr>
            <p:ph sz="quarter" idx="1"/>
          </p:nvPr>
        </p:nvSpPr>
        <p:spPr/>
        <p:txBody>
          <a:bodyPr>
            <a:normAutofit fontScale="77500" lnSpcReduction="20000"/>
          </a:bodyPr>
          <a:lstStyle/>
          <a:p>
            <a:endParaRPr lang="en-US" dirty="0"/>
          </a:p>
          <a:p>
            <a:r>
              <a:rPr lang="el-GR" dirty="0"/>
              <a:t>Ο πιστωτικός κίνδυνος μπορεί να δημιουργήσει σημαντικές ζημιές και επιδείνωση των οικονομικών της μεγεθών και, κάτω από ορισμένες προϋποθέσεις, να υπάρξει πρόβλημα για την ίδια την ύπαρξή του χαρτοφυλακίου ή του χρηματοοικονομικού οργανισμού.</a:t>
            </a:r>
          </a:p>
          <a:p>
            <a:r>
              <a:rPr lang="el-GR" dirty="0"/>
              <a:t>Στη διεθνή βιβλιογραφία τα τελευταία χρόνια άρχισαν να εμφανίζονται ολοκληρωμένα υποδείγματα μέτρησης του πιστωτικού κινδύνου.</a:t>
            </a:r>
          </a:p>
          <a:p>
            <a:r>
              <a:rPr lang="el-GR" dirty="0"/>
              <a:t>•Ο τρόπος που υπολογίζεται η ποιότητα του χαρτοφυλακίου (κατ’ αντιστοιχία και ο πιστωτικός κίνδυνος) είναι διαφορετικός ανάλογα με τον τύπο του δανείου (π.χ. δάνειο προς επιχειρήσεις ή δάνειο προς τα κυβερνήσεις). Στα επιχειρηματικά δάνεια ο έλεγχος της ποιότητας γίνεται περιορίζοντας το ύψος δανείων στην ίδια επιχείρηση, ενώ δάνεια προς τις κυβερνήσεις χρησιμοποιούνται και τα επιτόκια των δανείων.</a:t>
            </a:r>
          </a:p>
        </p:txBody>
      </p:sp>
    </p:spTree>
    <p:extLst>
      <p:ext uri="{BB962C8B-B14F-4D97-AF65-F5344CB8AC3E}">
        <p14:creationId xmlns:p14="http://schemas.microsoft.com/office/powerpoint/2010/main" val="3254745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1FB8C-35AC-4C0E-AD54-349BEFF551E4}"/>
              </a:ext>
            </a:extLst>
          </p:cNvPr>
          <p:cNvSpPr>
            <a:spLocks noGrp="1"/>
          </p:cNvSpPr>
          <p:nvPr>
            <p:ph type="title"/>
          </p:nvPr>
        </p:nvSpPr>
        <p:spPr/>
        <p:txBody>
          <a:bodyPr/>
          <a:lstStyle/>
          <a:p>
            <a:r>
              <a:rPr lang="el-GR" dirty="0"/>
              <a:t>Κίνδυνος ρευστότητας</a:t>
            </a:r>
            <a:endParaRPr lang="en-US" dirty="0"/>
          </a:p>
        </p:txBody>
      </p:sp>
      <p:sp>
        <p:nvSpPr>
          <p:cNvPr id="3" name="Slide Number Placeholder 2">
            <a:extLst>
              <a:ext uri="{FF2B5EF4-FFF2-40B4-BE49-F238E27FC236}">
                <a16:creationId xmlns:a16="http://schemas.microsoft.com/office/drawing/2014/main" id="{B6B4277A-2578-45A5-BCF1-C7A75E79A432}"/>
              </a:ext>
            </a:extLst>
          </p:cNvPr>
          <p:cNvSpPr>
            <a:spLocks noGrp="1"/>
          </p:cNvSpPr>
          <p:nvPr>
            <p:ph type="sldNum" sz="quarter" idx="12"/>
          </p:nvPr>
        </p:nvSpPr>
        <p:spPr/>
        <p:txBody>
          <a:bodyPr/>
          <a:lstStyle/>
          <a:p>
            <a:fld id="{8730D535-D1E0-4FDC-8C44-B3CD59E68C68}" type="slidenum">
              <a:rPr lang="el-GR" altLang="el-GR" smtClean="0"/>
              <a:pPr/>
              <a:t>4</a:t>
            </a:fld>
            <a:endParaRPr lang="el-GR" altLang="el-GR"/>
          </a:p>
        </p:txBody>
      </p:sp>
      <p:sp>
        <p:nvSpPr>
          <p:cNvPr id="4" name="Content Placeholder 3">
            <a:extLst>
              <a:ext uri="{FF2B5EF4-FFF2-40B4-BE49-F238E27FC236}">
                <a16:creationId xmlns:a16="http://schemas.microsoft.com/office/drawing/2014/main" id="{20A6331F-078A-42B6-9B3F-7003ABF9CB85}"/>
              </a:ext>
            </a:extLst>
          </p:cNvPr>
          <p:cNvSpPr>
            <a:spLocks noGrp="1"/>
          </p:cNvSpPr>
          <p:nvPr>
            <p:ph sz="quarter" idx="1"/>
          </p:nvPr>
        </p:nvSpPr>
        <p:spPr/>
        <p:txBody>
          <a:bodyPr>
            <a:normAutofit fontScale="70000" lnSpcReduction="20000"/>
          </a:bodyPr>
          <a:lstStyle/>
          <a:p>
            <a:endParaRPr lang="en-US" dirty="0"/>
          </a:p>
          <a:p>
            <a:r>
              <a:rPr lang="el-GR" dirty="0"/>
              <a:t>Ένας τύπος κινδύνου, που δεν μπορεί να θεωρηθεί υποπερίπτωση ούτε του κινδύνου αγοράς ούτε του πιστωτικού κινδύνου, είναι ο κίνδυνος ρευστότητας. Συνδέεται με την έλλειψη ρευστότητας βραχυχρονίως σε μια εταιρεία για την αντιμετώπιση των ληξιπρόθεσμων υποχρεώσεων της. Με άλλα λόγια, η τράπεζα δεν μπορεί να αντλήσει τα απαραίτητα κεφάλαια είτε μέσω αύξησης κάποιων στοιχείων του παθητικού της είτε μέσω ρευστοποίησης-με λογική ζημία-ορισμένων στοιχείων του ενεργητικού της ή του χαρτοφυλακίου της.</a:t>
            </a:r>
          </a:p>
          <a:p>
            <a:r>
              <a:rPr lang="el-GR" dirty="0"/>
              <a:t>Η έννοια του κινδύνου ρευστότητας συνδέεται άμεσα με αυτό που ονομάζουμε «ορίζοντα </a:t>
            </a:r>
            <a:r>
              <a:rPr lang="el-GR" dirty="0" err="1"/>
              <a:t>διακράτησης</a:t>
            </a:r>
            <a:r>
              <a:rPr lang="el-GR" dirty="0"/>
              <a:t> χαρτοφυλακίου». Όταν η συγκυρία στην αγορά είναι απαγορευτική για τη ρευστοποίηση μιας επένδυσης χαρτοφυλακίου, ένας χρηματοοικονομικός οργανισμός πρέπει, υπό φυσιολογικές συνθήκες, να περιμένει οι τιμές να ανακάμψουν σε ικανοποιητικά επίπεδα. Ωστόσο, για ένα χρηματοοικονομικό οργανισμό που είναι υποχρεωμένος να προβεί σε ρευστοποιήσεις για να ανταπεξέλθει σε ληξιπρόθεσμες υποχρεώσεις, η ανεπάρκεια της ρευστότητάς του μπορεί να ισοδυναμεί με κατάρρευση.</a:t>
            </a:r>
          </a:p>
          <a:p>
            <a:endParaRPr lang="en-US" dirty="0"/>
          </a:p>
        </p:txBody>
      </p:sp>
    </p:spTree>
    <p:extLst>
      <p:ext uri="{BB962C8B-B14F-4D97-AF65-F5344CB8AC3E}">
        <p14:creationId xmlns:p14="http://schemas.microsoft.com/office/powerpoint/2010/main" val="3790796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44360-D190-4E84-8D8F-BDCF425B2EA8}"/>
              </a:ext>
            </a:extLst>
          </p:cNvPr>
          <p:cNvSpPr>
            <a:spLocks noGrp="1"/>
          </p:cNvSpPr>
          <p:nvPr>
            <p:ph type="title"/>
          </p:nvPr>
        </p:nvSpPr>
        <p:spPr/>
        <p:txBody>
          <a:bodyPr/>
          <a:lstStyle/>
          <a:p>
            <a:r>
              <a:rPr lang="el-GR" dirty="0" err="1"/>
              <a:t>Επιτοκιακός</a:t>
            </a:r>
            <a:r>
              <a:rPr lang="el-GR" dirty="0"/>
              <a:t> κίνδυνος</a:t>
            </a:r>
            <a:endParaRPr lang="en-US" dirty="0"/>
          </a:p>
        </p:txBody>
      </p:sp>
      <p:sp>
        <p:nvSpPr>
          <p:cNvPr id="3" name="Slide Number Placeholder 2">
            <a:extLst>
              <a:ext uri="{FF2B5EF4-FFF2-40B4-BE49-F238E27FC236}">
                <a16:creationId xmlns:a16="http://schemas.microsoft.com/office/drawing/2014/main" id="{E544EE1F-4B77-4437-9817-4B5106E30C0B}"/>
              </a:ext>
            </a:extLst>
          </p:cNvPr>
          <p:cNvSpPr>
            <a:spLocks noGrp="1"/>
          </p:cNvSpPr>
          <p:nvPr>
            <p:ph type="sldNum" sz="quarter" idx="12"/>
          </p:nvPr>
        </p:nvSpPr>
        <p:spPr/>
        <p:txBody>
          <a:bodyPr/>
          <a:lstStyle/>
          <a:p>
            <a:fld id="{8730D535-D1E0-4FDC-8C44-B3CD59E68C68}" type="slidenum">
              <a:rPr lang="el-GR" altLang="el-GR" smtClean="0"/>
              <a:pPr/>
              <a:t>5</a:t>
            </a:fld>
            <a:endParaRPr lang="el-GR" altLang="el-GR"/>
          </a:p>
        </p:txBody>
      </p:sp>
      <p:sp>
        <p:nvSpPr>
          <p:cNvPr id="4" name="Content Placeholder 3">
            <a:extLst>
              <a:ext uri="{FF2B5EF4-FFF2-40B4-BE49-F238E27FC236}">
                <a16:creationId xmlns:a16="http://schemas.microsoft.com/office/drawing/2014/main" id="{D1472E40-83F7-4AD4-B191-F64180C581AB}"/>
              </a:ext>
            </a:extLst>
          </p:cNvPr>
          <p:cNvSpPr>
            <a:spLocks noGrp="1"/>
          </p:cNvSpPr>
          <p:nvPr>
            <p:ph sz="quarter" idx="1"/>
          </p:nvPr>
        </p:nvSpPr>
        <p:spPr/>
        <p:txBody>
          <a:bodyPr>
            <a:normAutofit/>
          </a:bodyPr>
          <a:lstStyle/>
          <a:p>
            <a:endParaRPr lang="en-US" dirty="0"/>
          </a:p>
          <a:p>
            <a:r>
              <a:rPr lang="el-GR" dirty="0"/>
              <a:t>Ο </a:t>
            </a:r>
            <a:r>
              <a:rPr lang="el-GR" dirty="0" err="1"/>
              <a:t>επιτοκιακός</a:t>
            </a:r>
            <a:r>
              <a:rPr lang="el-GR" dirty="0"/>
              <a:t> κίνδυνος προκύπτει από την αναντιστοιχία των επιτοκίων τόσο στον όγκο όσο και στη διάρκεια των τίτλων, των δανείων, των υποχρεώσεων και των εκτός ισολογισμού στοιχείων του χρηματοοικονομικού οργανισμού . </a:t>
            </a:r>
          </a:p>
          <a:p>
            <a:r>
              <a:rPr lang="el-GR" dirty="0"/>
              <a:t>•Μια απροσδόκητη μεταβολή στα επιτόκια μπορεί να επηρεάσει σοβαρά την κερδοφορία του χρηματοοικονομικού οργανισμού καθώς και την αξία της μετοχής της. </a:t>
            </a:r>
            <a:endParaRPr lang="en-US" dirty="0"/>
          </a:p>
        </p:txBody>
      </p:sp>
    </p:spTree>
    <p:extLst>
      <p:ext uri="{BB962C8B-B14F-4D97-AF65-F5344CB8AC3E}">
        <p14:creationId xmlns:p14="http://schemas.microsoft.com/office/powerpoint/2010/main" val="318823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76070-D1AF-4CF7-9A50-C05802D5D307}"/>
              </a:ext>
            </a:extLst>
          </p:cNvPr>
          <p:cNvSpPr>
            <a:spLocks noGrp="1"/>
          </p:cNvSpPr>
          <p:nvPr>
            <p:ph type="title"/>
          </p:nvPr>
        </p:nvSpPr>
        <p:spPr/>
        <p:txBody>
          <a:bodyPr/>
          <a:lstStyle/>
          <a:p>
            <a:r>
              <a:rPr lang="el-GR" dirty="0"/>
              <a:t>Κίνδυνος διακανονισμού πληρωμών</a:t>
            </a:r>
            <a:endParaRPr lang="en-US" dirty="0"/>
          </a:p>
        </p:txBody>
      </p:sp>
      <p:sp>
        <p:nvSpPr>
          <p:cNvPr id="3" name="Slide Number Placeholder 2">
            <a:extLst>
              <a:ext uri="{FF2B5EF4-FFF2-40B4-BE49-F238E27FC236}">
                <a16:creationId xmlns:a16="http://schemas.microsoft.com/office/drawing/2014/main" id="{4C577AED-3B52-40CA-97FB-B149E757EB36}"/>
              </a:ext>
            </a:extLst>
          </p:cNvPr>
          <p:cNvSpPr>
            <a:spLocks noGrp="1"/>
          </p:cNvSpPr>
          <p:nvPr>
            <p:ph type="sldNum" sz="quarter" idx="12"/>
          </p:nvPr>
        </p:nvSpPr>
        <p:spPr/>
        <p:txBody>
          <a:bodyPr/>
          <a:lstStyle/>
          <a:p>
            <a:fld id="{8730D535-D1E0-4FDC-8C44-B3CD59E68C68}" type="slidenum">
              <a:rPr lang="el-GR" altLang="el-GR" smtClean="0"/>
              <a:pPr/>
              <a:t>6</a:t>
            </a:fld>
            <a:endParaRPr lang="el-GR" altLang="el-GR"/>
          </a:p>
        </p:txBody>
      </p:sp>
      <p:sp>
        <p:nvSpPr>
          <p:cNvPr id="4" name="Content Placeholder 3">
            <a:extLst>
              <a:ext uri="{FF2B5EF4-FFF2-40B4-BE49-F238E27FC236}">
                <a16:creationId xmlns:a16="http://schemas.microsoft.com/office/drawing/2014/main" id="{2C6AFCAB-2A85-40CF-BF41-0FE459BA7324}"/>
              </a:ext>
            </a:extLst>
          </p:cNvPr>
          <p:cNvSpPr>
            <a:spLocks noGrp="1"/>
          </p:cNvSpPr>
          <p:nvPr>
            <p:ph sz="quarter" idx="1"/>
          </p:nvPr>
        </p:nvSpPr>
        <p:spPr/>
        <p:txBody>
          <a:bodyPr>
            <a:normAutofit fontScale="85000" lnSpcReduction="20000"/>
          </a:bodyPr>
          <a:lstStyle/>
          <a:p>
            <a:endParaRPr lang="en-US" dirty="0"/>
          </a:p>
          <a:p>
            <a:r>
              <a:rPr lang="el-GR" dirty="0"/>
              <a:t>Ο κίνδυνος διακανονισμού πληρωμών </a:t>
            </a:r>
            <a:r>
              <a:rPr lang="el-GR" i="1" dirty="0"/>
              <a:t>(πρόκειται για ειδική μορφή πιστωτικού κινδύνου) </a:t>
            </a:r>
            <a:r>
              <a:rPr lang="el-GR" dirty="0"/>
              <a:t>αναφέρεται στην πιθανότητα ο ένας από τους δύο αντισυμβαλλόμενους να αθετήσει τη συμφωνία, αφού ο άλλος έχει ήδη πληρώσει τα χρήματα. </a:t>
            </a:r>
          </a:p>
          <a:p>
            <a:r>
              <a:rPr lang="el-GR" dirty="0"/>
              <a:t>Αυτός ο τύπος κινδύνου εμφανίζεται στις περιπτώσεις που δεν υπάρχει ταυτόχρονη ανταλλαγή των αξιών, είναι δε γνωστός και ως </a:t>
            </a:r>
            <a:r>
              <a:rPr lang="el-GR" i="1" dirty="0"/>
              <a:t>«κίνδυνος </a:t>
            </a:r>
            <a:r>
              <a:rPr lang="el-GR" i="1" dirty="0" err="1"/>
              <a:t>Herstatt</a:t>
            </a:r>
            <a:r>
              <a:rPr lang="el-GR" i="1" dirty="0"/>
              <a:t>»</a:t>
            </a:r>
            <a:r>
              <a:rPr lang="el-GR" dirty="0"/>
              <a:t>, ένας όρος που προήλθε από την ομώνυμη γερμανική τράπεζα η οποία κατέρρευσε το 1974 λόγω μεγάλων ζημιών στην αγορά συναλλάγματος.  </a:t>
            </a:r>
          </a:p>
          <a:p>
            <a:r>
              <a:rPr lang="el-GR" dirty="0"/>
              <a:t>Οι συναλλαγές σε ξένο νόμισμα απαιτούν μεταφορά μετρητών από λογαριασμό της μιας τράπεζας σε λογαριασμό της άλλης μέσω των κεντρικών τραπεζών των χωρών των οποίων τα νομίσματα εμπλέκονται στη συναλλαγή. </a:t>
            </a:r>
          </a:p>
          <a:p>
            <a:endParaRPr lang="en-US" dirty="0"/>
          </a:p>
        </p:txBody>
      </p:sp>
    </p:spTree>
    <p:extLst>
      <p:ext uri="{BB962C8B-B14F-4D97-AF65-F5344CB8AC3E}">
        <p14:creationId xmlns:p14="http://schemas.microsoft.com/office/powerpoint/2010/main" val="3779426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8C7C6-5076-4A10-A67A-5E6BD10EFF84}"/>
              </a:ext>
            </a:extLst>
          </p:cNvPr>
          <p:cNvSpPr>
            <a:spLocks noGrp="1"/>
          </p:cNvSpPr>
          <p:nvPr>
            <p:ph type="title"/>
          </p:nvPr>
        </p:nvSpPr>
        <p:spPr/>
        <p:txBody>
          <a:bodyPr/>
          <a:lstStyle/>
          <a:p>
            <a:r>
              <a:rPr lang="el-GR" dirty="0"/>
              <a:t>Κίνδυνος διακανονισμού πληρωμών</a:t>
            </a:r>
            <a:endParaRPr lang="en-US" dirty="0"/>
          </a:p>
        </p:txBody>
      </p:sp>
      <p:sp>
        <p:nvSpPr>
          <p:cNvPr id="3" name="Slide Number Placeholder 2">
            <a:extLst>
              <a:ext uri="{FF2B5EF4-FFF2-40B4-BE49-F238E27FC236}">
                <a16:creationId xmlns:a16="http://schemas.microsoft.com/office/drawing/2014/main" id="{000D0E7B-9721-4627-9FF8-267D83EAF43C}"/>
              </a:ext>
            </a:extLst>
          </p:cNvPr>
          <p:cNvSpPr>
            <a:spLocks noGrp="1"/>
          </p:cNvSpPr>
          <p:nvPr>
            <p:ph type="sldNum" sz="quarter" idx="12"/>
          </p:nvPr>
        </p:nvSpPr>
        <p:spPr/>
        <p:txBody>
          <a:bodyPr/>
          <a:lstStyle/>
          <a:p>
            <a:fld id="{8730D535-D1E0-4FDC-8C44-B3CD59E68C68}" type="slidenum">
              <a:rPr lang="el-GR" altLang="el-GR" smtClean="0"/>
              <a:pPr/>
              <a:t>7</a:t>
            </a:fld>
            <a:endParaRPr lang="el-GR" altLang="el-GR"/>
          </a:p>
        </p:txBody>
      </p:sp>
      <p:sp>
        <p:nvSpPr>
          <p:cNvPr id="4" name="Content Placeholder 3">
            <a:extLst>
              <a:ext uri="{FF2B5EF4-FFF2-40B4-BE49-F238E27FC236}">
                <a16:creationId xmlns:a16="http://schemas.microsoft.com/office/drawing/2014/main" id="{1271A1CA-20AB-41C6-AA12-2FE469E59AFF}"/>
              </a:ext>
            </a:extLst>
          </p:cNvPr>
          <p:cNvSpPr>
            <a:spLocks noGrp="1"/>
          </p:cNvSpPr>
          <p:nvPr>
            <p:ph sz="quarter" idx="1"/>
          </p:nvPr>
        </p:nvSpPr>
        <p:spPr/>
        <p:txBody>
          <a:bodyPr>
            <a:normAutofit lnSpcReduction="10000"/>
          </a:bodyPr>
          <a:lstStyle/>
          <a:p>
            <a:endParaRPr lang="en-US" dirty="0"/>
          </a:p>
          <a:p>
            <a:r>
              <a:rPr lang="el-GR" dirty="0"/>
              <a:t>Η ύπαρξη ωστόσο διαφοράς ώρας συνεπάγεται καθυστερήσεις στην υλοποίηση της συναλλαγής. Όταν η </a:t>
            </a:r>
            <a:r>
              <a:rPr lang="el-GR" dirty="0" err="1"/>
              <a:t>Herstatt</a:t>
            </a:r>
            <a:r>
              <a:rPr lang="el-GR" dirty="0"/>
              <a:t> κατέρρευσε νωρίς το </a:t>
            </a:r>
            <a:r>
              <a:rPr lang="el-GR" dirty="0" err="1"/>
              <a:t>πρωϊ</a:t>
            </a:r>
            <a:r>
              <a:rPr lang="el-GR" dirty="0"/>
              <a:t> σύμφωνα με τη γερμανική ώρα, οι πληρωμές σε δολάρια προς τις αμερικανικές τράπεζες που είχαν συμφωνηθεί τις δύο προηγούμενες ημέρες δεν είχαν υλοποιηθεί. Οι εταιρείες με υψηλή έκθεση σε  δανεισμό προς την </a:t>
            </a:r>
            <a:r>
              <a:rPr lang="el-GR" dirty="0" err="1"/>
              <a:t>Herstatt</a:t>
            </a:r>
            <a:r>
              <a:rPr lang="el-GR" dirty="0"/>
              <a:t> αντιμετώπισαν κρίση ρευστότητας, που προκάλεσε τριγμούς στο αμερικάνικο σύστημα πληρωμών.</a:t>
            </a:r>
          </a:p>
        </p:txBody>
      </p:sp>
    </p:spTree>
    <p:extLst>
      <p:ext uri="{BB962C8B-B14F-4D97-AF65-F5344CB8AC3E}">
        <p14:creationId xmlns:p14="http://schemas.microsoft.com/office/powerpoint/2010/main" val="559403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A989A-9F8C-4D65-8C6E-72C8E6FCFD04}"/>
              </a:ext>
            </a:extLst>
          </p:cNvPr>
          <p:cNvSpPr>
            <a:spLocks noGrp="1"/>
          </p:cNvSpPr>
          <p:nvPr>
            <p:ph type="title"/>
          </p:nvPr>
        </p:nvSpPr>
        <p:spPr/>
        <p:txBody>
          <a:bodyPr/>
          <a:lstStyle/>
          <a:p>
            <a:r>
              <a:rPr lang="el-GR" dirty="0"/>
              <a:t>Κίνδυνος χρέους</a:t>
            </a:r>
            <a:endParaRPr lang="en-US" dirty="0"/>
          </a:p>
        </p:txBody>
      </p:sp>
      <p:sp>
        <p:nvSpPr>
          <p:cNvPr id="3" name="Slide Number Placeholder 2">
            <a:extLst>
              <a:ext uri="{FF2B5EF4-FFF2-40B4-BE49-F238E27FC236}">
                <a16:creationId xmlns:a16="http://schemas.microsoft.com/office/drawing/2014/main" id="{DD9A8BD2-E2FA-48A4-A18B-533665EB2FE5}"/>
              </a:ext>
            </a:extLst>
          </p:cNvPr>
          <p:cNvSpPr>
            <a:spLocks noGrp="1"/>
          </p:cNvSpPr>
          <p:nvPr>
            <p:ph type="sldNum" sz="quarter" idx="12"/>
          </p:nvPr>
        </p:nvSpPr>
        <p:spPr/>
        <p:txBody>
          <a:bodyPr/>
          <a:lstStyle/>
          <a:p>
            <a:fld id="{8730D535-D1E0-4FDC-8C44-B3CD59E68C68}" type="slidenum">
              <a:rPr lang="el-GR" altLang="el-GR" smtClean="0"/>
              <a:pPr/>
              <a:t>8</a:t>
            </a:fld>
            <a:endParaRPr lang="el-GR" altLang="el-GR"/>
          </a:p>
        </p:txBody>
      </p:sp>
      <p:sp>
        <p:nvSpPr>
          <p:cNvPr id="4" name="Content Placeholder 3">
            <a:extLst>
              <a:ext uri="{FF2B5EF4-FFF2-40B4-BE49-F238E27FC236}">
                <a16:creationId xmlns:a16="http://schemas.microsoft.com/office/drawing/2014/main" id="{72D46230-B600-4328-B77A-B05FB7F237FD}"/>
              </a:ext>
            </a:extLst>
          </p:cNvPr>
          <p:cNvSpPr>
            <a:spLocks noGrp="1"/>
          </p:cNvSpPr>
          <p:nvPr>
            <p:ph sz="quarter" idx="1"/>
          </p:nvPr>
        </p:nvSpPr>
        <p:spPr/>
        <p:txBody>
          <a:bodyPr>
            <a:normAutofit fontScale="92500" lnSpcReduction="20000"/>
          </a:bodyPr>
          <a:lstStyle/>
          <a:p>
            <a:endParaRPr lang="en-US" dirty="0"/>
          </a:p>
          <a:p>
            <a:r>
              <a:rPr lang="el-GR" dirty="0"/>
              <a:t>Ο κίνδυνος χρέους αποτελεί έναν ιδιαίτερο τύπο πιστωτικού κινδύνου που απορρέει από την υψηλή έκθεση μιας τράπεζας σε δανεισμό συγκεκριμένης κυβέρνησης. Αναφέρεται κυρίως στην περίπτωση παύσης πληρωμών από μια συγκεκριμένη κυβέρνηση σε μια συγκεκριμένη χώρα. Η εταιρεία, ωστόσο, δεν έχει στη διάθεσή της τα συμβατικά εργαλεία διαχείρισης και κάλυψης έναντι αυτού του πιστωτικού κινδύνου. </a:t>
            </a:r>
          </a:p>
          <a:p>
            <a:r>
              <a:rPr lang="el-GR" dirty="0"/>
              <a:t>Για τον υπολογισμό της πιθανότητας μια χώρα να καταλήξει σε αδυναμία πληρωμής και σε αναδιάρθρωση του χρέους της χρησιμοποιούνται διάφοροι παράγοντες επεξηγηματικοί της πιθανότητας αυτής.</a:t>
            </a:r>
          </a:p>
          <a:p>
            <a:endParaRPr lang="en-US" dirty="0"/>
          </a:p>
        </p:txBody>
      </p:sp>
    </p:spTree>
    <p:extLst>
      <p:ext uri="{BB962C8B-B14F-4D97-AF65-F5344CB8AC3E}">
        <p14:creationId xmlns:p14="http://schemas.microsoft.com/office/powerpoint/2010/main" val="956211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E3F17-042F-4806-B46B-67F34347B5C2}"/>
              </a:ext>
            </a:extLst>
          </p:cNvPr>
          <p:cNvSpPr>
            <a:spLocks noGrp="1"/>
          </p:cNvSpPr>
          <p:nvPr>
            <p:ph type="title"/>
          </p:nvPr>
        </p:nvSpPr>
        <p:spPr/>
        <p:txBody>
          <a:bodyPr/>
          <a:lstStyle/>
          <a:p>
            <a:r>
              <a:rPr lang="el-GR" dirty="0"/>
              <a:t>Κίνδυνος χώρας</a:t>
            </a:r>
            <a:endParaRPr lang="en-US" dirty="0"/>
          </a:p>
        </p:txBody>
      </p:sp>
      <p:sp>
        <p:nvSpPr>
          <p:cNvPr id="3" name="Slide Number Placeholder 2">
            <a:extLst>
              <a:ext uri="{FF2B5EF4-FFF2-40B4-BE49-F238E27FC236}">
                <a16:creationId xmlns:a16="http://schemas.microsoft.com/office/drawing/2014/main" id="{D8CF29EF-FFF5-412C-9F72-8EB5D641700B}"/>
              </a:ext>
            </a:extLst>
          </p:cNvPr>
          <p:cNvSpPr>
            <a:spLocks noGrp="1"/>
          </p:cNvSpPr>
          <p:nvPr>
            <p:ph type="sldNum" sz="quarter" idx="12"/>
          </p:nvPr>
        </p:nvSpPr>
        <p:spPr/>
        <p:txBody>
          <a:bodyPr/>
          <a:lstStyle/>
          <a:p>
            <a:fld id="{8730D535-D1E0-4FDC-8C44-B3CD59E68C68}" type="slidenum">
              <a:rPr lang="el-GR" altLang="el-GR" smtClean="0"/>
              <a:pPr/>
              <a:t>9</a:t>
            </a:fld>
            <a:endParaRPr lang="el-GR" altLang="el-GR"/>
          </a:p>
        </p:txBody>
      </p:sp>
      <p:sp>
        <p:nvSpPr>
          <p:cNvPr id="4" name="Content Placeholder 3">
            <a:extLst>
              <a:ext uri="{FF2B5EF4-FFF2-40B4-BE49-F238E27FC236}">
                <a16:creationId xmlns:a16="http://schemas.microsoft.com/office/drawing/2014/main" id="{ECAC1617-5D45-4EFC-A4E2-D352DBC16FC5}"/>
              </a:ext>
            </a:extLst>
          </p:cNvPr>
          <p:cNvSpPr>
            <a:spLocks noGrp="1"/>
          </p:cNvSpPr>
          <p:nvPr>
            <p:ph sz="quarter" idx="1"/>
          </p:nvPr>
        </p:nvSpPr>
        <p:spPr/>
        <p:txBody>
          <a:bodyPr>
            <a:normAutofit fontScale="85000" lnSpcReduction="10000"/>
          </a:bodyPr>
          <a:lstStyle/>
          <a:p>
            <a:endParaRPr lang="en-US" dirty="0"/>
          </a:p>
          <a:p>
            <a:r>
              <a:rPr lang="el-GR" dirty="0"/>
              <a:t>Ένας πιο γενικός τύπος πιστωτικού κινδύνου, που αναφέρεται στη διεθνή δανειοδότηση, είναι ο κίνδυνος χώρας. </a:t>
            </a:r>
          </a:p>
          <a:p>
            <a:r>
              <a:rPr lang="el-GR" dirty="0"/>
              <a:t>Ο κίνδυνος χώρας συνδέεται με το ευρύτερο οικονομικό, κοινωνικό και πολιτικό περιβάλλον της χώρας εγκατάστασης του δανειζόμενου (π.χ. Λατινική Αμερική).</a:t>
            </a:r>
          </a:p>
          <a:p>
            <a:r>
              <a:rPr lang="el-GR" dirty="0"/>
              <a:t>Συνδέεται με τον κίνδυνο της κυβερνητικής παρέμβασης με απαγορεύσεις πληρωμών στο εξωτερικό (</a:t>
            </a:r>
            <a:r>
              <a:rPr lang="el-GR" dirty="0" err="1"/>
              <a:t>sovereign</a:t>
            </a:r>
            <a:r>
              <a:rPr lang="el-GR" dirty="0"/>
              <a:t> </a:t>
            </a:r>
            <a:r>
              <a:rPr lang="el-GR" dirty="0" err="1"/>
              <a:t>risk</a:t>
            </a:r>
            <a:r>
              <a:rPr lang="el-GR" dirty="0"/>
              <a:t>), με τον κίνδυνο απαγόρευσης από την Κεντρική Τράπεζα της μεταφοράς συναλλάγματος στο εξωτερικό (</a:t>
            </a:r>
            <a:r>
              <a:rPr lang="el-GR" dirty="0" err="1"/>
              <a:t>transfer</a:t>
            </a:r>
            <a:r>
              <a:rPr lang="el-GR" dirty="0"/>
              <a:t> </a:t>
            </a:r>
            <a:r>
              <a:rPr lang="el-GR" dirty="0" err="1"/>
              <a:t>risk</a:t>
            </a:r>
            <a:r>
              <a:rPr lang="el-GR" dirty="0"/>
              <a:t>)και με το γενικευμένο κίνδυνο (</a:t>
            </a:r>
            <a:r>
              <a:rPr lang="el-GR" dirty="0" err="1"/>
              <a:t>generalized</a:t>
            </a:r>
            <a:r>
              <a:rPr lang="el-GR" dirty="0"/>
              <a:t> </a:t>
            </a:r>
            <a:r>
              <a:rPr lang="el-GR" dirty="0" err="1"/>
              <a:t>risk</a:t>
            </a:r>
            <a:r>
              <a:rPr lang="el-GR" dirty="0"/>
              <a:t>).</a:t>
            </a:r>
          </a:p>
        </p:txBody>
      </p:sp>
    </p:spTree>
    <p:extLst>
      <p:ext uri="{BB962C8B-B14F-4D97-AF65-F5344CB8AC3E}">
        <p14:creationId xmlns:p14="http://schemas.microsoft.com/office/powerpoint/2010/main" val="15615642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2470</TotalTime>
  <Words>1233</Words>
  <Application>Microsoft Office PowerPoint</Application>
  <PresentationFormat>On-screen Show (4:3)</PresentationFormat>
  <Paragraphs>90</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Apple Boy BTN</vt:lpstr>
      <vt:lpstr>Arial</vt:lpstr>
      <vt:lpstr>Georgia</vt:lpstr>
      <vt:lpstr>Wingdings</vt:lpstr>
      <vt:lpstr>Wingdings 2</vt:lpstr>
      <vt:lpstr>Δημοτικός</vt:lpstr>
      <vt:lpstr>Κίνδυνοι</vt:lpstr>
      <vt:lpstr>Κίνδυνος αγοράς</vt:lpstr>
      <vt:lpstr>Πιστωτικός κίνδυνος</vt:lpstr>
      <vt:lpstr>Κίνδυνος ρευστότητας</vt:lpstr>
      <vt:lpstr>Επιτοκιακός κίνδυνος</vt:lpstr>
      <vt:lpstr>Κίνδυνος διακανονισμού πληρωμών</vt:lpstr>
      <vt:lpstr>Κίνδυνος διακανονισμού πληρωμών</vt:lpstr>
      <vt:lpstr>Κίνδυνος χρέους</vt:lpstr>
      <vt:lpstr>Κίνδυνος χώρας</vt:lpstr>
      <vt:lpstr>Πολιτικός κίνδυνος</vt:lpstr>
      <vt:lpstr>Συναλλαγματικός κίνδυνος</vt:lpstr>
      <vt:lpstr>Κίνδυνος φερεγγυότητας ή κίνδυνος κεφαλαίου</vt:lpstr>
      <vt:lpstr>Κίνδυνος από πράξεις εκτός ισολογισμού</vt:lpstr>
      <vt:lpstr>Διαχείριση κινδύνων</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Εφαρμογές της Θεωρίας Ακραίων Τιμών σε Διαθρωτικές Μεταβολές του Οικονομικού Συστήματος.   Μοντελοποίηση και Εμπειρική Διερεύνηση της Στοχαστικής Μεταβλητότητας σε Γραμμικά και μη Γραμμικά Μοντέλα Χρονοσειρών.</dc:title>
  <dc:creator>user</dc:creator>
  <cp:lastModifiedBy>ΚΩΝΣΤΑΝΤΑΤΟΣ ΧΡΙΣΤΟΦΟΡΟΣ</cp:lastModifiedBy>
  <cp:revision>237</cp:revision>
  <dcterms:created xsi:type="dcterms:W3CDTF">2015-12-04T04:57:36Z</dcterms:created>
  <dcterms:modified xsi:type="dcterms:W3CDTF">2021-04-21T09:07:23Z</dcterms:modified>
</cp:coreProperties>
</file>