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95" r:id="rId2"/>
    <p:sldId id="306" r:id="rId3"/>
    <p:sldId id="307" r:id="rId4"/>
    <p:sldId id="274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03" r:id="rId26"/>
    <p:sldId id="302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110" d="100"/>
          <a:sy n="110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96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6875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ΓΕΩΛΟΓΙΑ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n-GB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Ταμιευτήρες</a:t>
            </a: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ΠΟΡΩΔΕΣ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3 - Ορθογώνιο"/>
          <p:cNvSpPr>
            <a:spLocks noChangeArrowheads="1"/>
          </p:cNvSpPr>
          <p:nvPr/>
        </p:nvSpPr>
        <p:spPr bwMode="auto">
          <a:xfrm>
            <a:off x="129952" y="980728"/>
            <a:ext cx="874007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Τύποι πορώδους: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Μεταξύ των κόκκων (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intergranular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Εσωτερικά των κόκκων (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intragranular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που είναι συνήθως δευτερογενές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Μικροπορώδες (αργιλικό ή μιρκοκρυσταλλικό υλικό)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 ανθρακικά πετρώματα απαντούν πολλοί τύποι πορώδους: 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vuggy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(πόροι μεγαλύτεροι των κόκκων),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chalky,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σπηλαιώδες κ.α.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ενεργό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πορώδες που αφορά τις μελέτες των αποταμιευτήρων αφορά τον όγκο των συνδεδεμένων πόρων προς τον συνολικό όγκο.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ΠΟΡΩΔΕΣ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4" y="908720"/>
            <a:ext cx="5124021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259632" y="3432412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Pitman, 1979)</a:t>
            </a:r>
            <a:endParaRPr lang="el-GR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5143" r="2514" b="4175"/>
          <a:stretch/>
        </p:blipFill>
        <p:spPr bwMode="auto">
          <a:xfrm>
            <a:off x="5004048" y="3466495"/>
            <a:ext cx="3875965" cy="2599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 flipV="1">
            <a:off x="7092280" y="2852936"/>
            <a:ext cx="90735" cy="2232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3 - Ορθογώνιο"/>
          <p:cNvSpPr>
            <a:spLocks noChangeArrowheads="1"/>
          </p:cNvSpPr>
          <p:nvPr/>
        </p:nvSpPr>
        <p:spPr bwMode="auto">
          <a:xfrm>
            <a:off x="4562636" y="6066393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l-G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Gluyas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Swarbrick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2004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6205566" y="2492896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000" i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intragranular</a:t>
            </a:r>
            <a:endParaRPr lang="el-GR" sz="2000" i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ΔΙΑΠΕΡΑΤΟΤΗΤΑ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52400" y="1205136"/>
            <a:ext cx="874007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διαπερατότητα εκφράζει το πόσο εύκολα μπορεί ένα ρευστό να κινηθεί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μέσα σε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ένα υλικό.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διαπερατότητα ή υδραυλική αγωγιμότητα υπολογίζεται από την εξίσωση του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Darcy. </a:t>
            </a:r>
          </a:p>
          <a:p>
            <a:pPr algn="just"/>
            <a:endParaRPr lang="en-GB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Q=kA(</a:t>
            </a:r>
            <a:r>
              <a:rPr lang="en-GB" sz="2400" i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</a:t>
            </a:r>
            <a:r>
              <a:rPr lang="en-GB" sz="24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/dl)</a:t>
            </a:r>
            <a:endParaRPr lang="el-GR" sz="2400" i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Όπου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είναι ο όγκος του μεταδιδόμενου ρευστού ανά μονάδα χρόνου, Α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εγκάρσια παροχή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</a:t>
            </a: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/dl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υδραυλική βαθμίδα και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ο δείκτης διαπερατότητας του πετρώματος.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ΔΙΑΠΕΡΑΤΟΤΗΤΑ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29" y="836712"/>
            <a:ext cx="5343525" cy="44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2195736" y="5325352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6 (</a:t>
            </a:r>
            <a:r>
              <a:rPr lang="en-GB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Gluyas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Swarbrick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2004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ΙΣΤΟΣ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52400" y="1205136"/>
            <a:ext cx="874007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πορώδες και η διαπερατότητα εξαρτώνται από τον ιστό του ιζήματος.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ιστός εξαρτάται από τις συνθήκες απόθεσης και τροποποιείται από τις διεργασίες της διαγένεσης.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διαγένεση επηρεάζει σε μεγάλο βαθμό τους ανθρακικούς ταμιευτήρες, ενώ δευτερευόντως  τους ψαμμίτες.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ιζηματολογική έρευνα περιλαμβάνει την μελέτη για το σχήμα και το μέγεθος των κόκκων, την ταξιθέτηση, τον προσανατολισμό κ.α.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ΙΣΤΟΣ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52400" y="1205136"/>
            <a:ext cx="874007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Έχει δειχθεί ότι το πορώδες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μειώνεται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όσο πιο σφαιρικοί είναι οι κόκκοι ενός ιζήματος.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92" y="2547938"/>
            <a:ext cx="6858000" cy="2477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538300" y="5085184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7 (</a:t>
            </a:r>
            <a:r>
              <a:rPr lang="en-GB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Selley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1998)</a:t>
            </a:r>
            <a:endParaRPr lang="el-GR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ΙΣΤΟΣ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52400" y="1205136"/>
            <a:ext cx="874007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πορώδες αυξάνεται με την αύξηση του μεγέθους των κόκκων της άμμου, ενώ η διαπερατότητα μειώνεται με την μείωση του μεγέθους των κόκκων.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Τόσο το πορώδες όσο και η διαπερατότητα αυξάνονται με καλύτερη ταξιθέτηση των κόκκων.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συνεκτικότητα είναι σημαντικός ρυθμιστής- υψηλή συνεκτικότητα των κόκκων μειώνει το πορώδες και την διαπερατότητα (εικ.8). Η συνεκτικότητα εξαρτάται από τις συνθήκες απόθεσης.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ΙΣΤΟΣ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63688" y="5120003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8 (</a:t>
            </a:r>
            <a:r>
              <a:rPr lang="en-GB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Selley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1998)</a:t>
            </a:r>
            <a:endParaRPr lang="el-GR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6" y="1412776"/>
            <a:ext cx="812292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3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ΙΣΤΟΣ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52400" y="1205136"/>
            <a:ext cx="874007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οριζόντια διαπερατότητα είναι συνήθως μεγαλύτερη της κάθετης, λόγω της στρώσης. 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διαπερατότητα εξαρτάται πολύ περισσότερο από τις μεταβολές στο μέγεθος των κόκκων παρά από τον προσανατολισμό τους.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πορώδες εξαρτάται τόσο από την γεωθερμική βαθμίδα όσο και από την πίεση.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ΙΣΤΟΣ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52400" y="1205136"/>
            <a:ext cx="8740079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διαγενετικές μεταβολές του ιστού, μπορεί να είναι η διάλυση, οι ρωγματώσεις, η επανακρυστάλλωση, η τσιμεντοποίηση κ.α.. Περιλαμβάνουν και την πλήρωση των αρχικών κενών με αυθιγενή αργιλικά ορυκτά που παίζουν σπουδαίο ρόλο.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Καολινίτης, ιλλίτης και μοντμοριλλονίτης  είναι τα κύρια αργιλικά ορυκτά. Η παρουσία τους μπορεί να επηρεάσει σημαντικά το πορώδες και την διαπερατότητα. 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π.χ. Τα φύλλα του καολινίτη μειώνουν σημαντικά το πορώδες.</a:t>
            </a: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τσιμεντοποίηση με ιλλίτη περιορίζει πολύ την διαπερατότητα κ.α.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ΤΑΜΙΕΥΤΗΡΩΝ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52400" y="1205136"/>
            <a:ext cx="874007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ταμιευτήρες μπορούν να είναι ανθρακικοί ή αμμούχοι.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ανθρακικοί ταμιευτήρες χαρακτηρίζονται από μεγάλη ανομοιογένεια σε ότι αφορά στο πορώδες και στην διαπερατότητα.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δολομιτοποίηση είναι μια σημαντική μετα-αποθετική διαδικασία που επηρεάζει τον τύπο του πορώδους.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ΤΑΜΙΕΥΤΗΡΩΝ -ΕΤΕΡΟΓΕΝΕΙΑ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29952" y="1595021"/>
            <a:ext cx="874007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ταμιευτήρες μπορεί να είναι ανθρακικοί ή αμμούχοι.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ανθρακικοί ταμιευτήρες χαρακτηρίζονται από μεγάλη ανομοιογένεια σε ότι αφορά στο πορώδες και στην διαπερατότητα.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δολομιτοποίηση είναι μια σημαντική μετα-αποθετική διαδικασία που επηρεάζει τον τύπο του πορώδους.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ΤΑΜΙΕΥΤΗΡΩΝ -ΕΤΕΡΟΓΕΝΕΙΑ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29952" y="1595021"/>
            <a:ext cx="8740079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ετερογένεια εντός ενός ταμιευτήρα εξαρτάται από την αρχιτεκτονική του και την κατανομή των χαρακτηριστικών του στο χώρο και το χρόνο.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πολύ σημαντική η γεωλογική μελέτη και ταξινόμηση της ετερογένειας, με άμεση εφαρμογή στην οικονομική αξιοποίηση ενός ταμιευτήρα.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ετερογένεια μελετάται κυρίως με βάση την κλίμακα- μεταβολές σε κλίμακα χιλιομέτρων (1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τάξης), μέτρων (2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τάξης), χιλιοστών (3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τάξης), μικρών (4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τάξης).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Weber 1986)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ΤΑΜΙΕΥΤΗΡΩΝ -ΕΤΕΡΟΓΕΝΕΙΑ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4416"/>
            <a:ext cx="5986403" cy="5282936"/>
          </a:xfrm>
          <a:prstGeom prst="rect">
            <a:avLst/>
          </a:prstGeom>
        </p:spPr>
      </p:pic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6304873" y="2420888"/>
            <a:ext cx="243890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9 (πηγή: 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aapgbull.geoscienceworld.org/content/94/8/1267/F1.large.jpg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«Γεωλογία Πετρελαίων».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</a:t>
            </a:r>
            <a:r>
              <a:rPr lang="en-US" altLang="el-G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eclass.upatras.gr/courses/GEO353</a:t>
            </a:r>
            <a:endParaRPr lang="el-GR"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φωτογραφικό αρχείο του εργαστηρίου Ιζηματολογίας Πανεπιστημίου Πατρών (εικ.2)</a:t>
            </a:r>
          </a:p>
          <a:p>
            <a:pPr algn="just"/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Gluyas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 J. &amp; 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Swarbrick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 R. (2004): Petroleum Geoscience. Blackwell Publishing, 359 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el-GR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GB" sz="29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Selley</a:t>
            </a:r>
            <a:r>
              <a:rPr lang="en-GB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</a:t>
            </a:r>
            <a:r>
              <a:rPr lang="en-GB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. C. 1998. Elements of Petroleum Geology, 2nd </a:t>
            </a:r>
            <a:r>
              <a:rPr lang="en-GB" sz="2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ed</a:t>
            </a:r>
            <a:endParaRPr lang="el-GR" sz="2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Τέλος Ενότητας</a:t>
            </a:r>
            <a:endParaRPr lang="el-G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Σύνοψη- Σκοποί Ενότητας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βασικά φυσικά χαρακτηριστικά που καθιστούν ένα πέτρωμα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ταμιευτήρα (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reservoir rock)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Πορώδες, διαπερατότητα, φυσικά χαρακτηριστικά των ιζημάτων.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Συνθήκες απόθεσης, μεταβολές διαγένεσης.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Ετερογένεια ταμιευτήρων.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Δυο είναι οι βασικές ιδιότητες που χαρακτηρίζουν ένα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πέτρωμα ως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ταμιευτήρα: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3 - Ορθογώνιο"/>
          <p:cNvSpPr>
            <a:spLocks noChangeArrowheads="1"/>
          </p:cNvSpPr>
          <p:nvPr/>
        </p:nvSpPr>
        <p:spPr bwMode="auto">
          <a:xfrm>
            <a:off x="679545" y="2348880"/>
            <a:ext cx="7501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α) ΠΟΡΩΔΕΣ </a:t>
            </a:r>
            <a:endParaRPr lang="el-GR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679545" y="3068960"/>
            <a:ext cx="7501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ΔΙΑΠΕΡΑΤΟΤΗΤΑ</a:t>
            </a:r>
            <a:endParaRPr lang="el-GR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4005064"/>
            <a:ext cx="86409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να αποτελέσει ταμιευτήρα οικονομικού ενδιαφέροντος προσμερτρούνται και άλλοι παράγοντες, γεωλογικοί και μη.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ΦΥΣΙΚΑ ΧΑΡΑΚΤΗΡΙΣΤΙΚΑ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115616" y="165025"/>
            <a:ext cx="6624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ΦΥΣΙΚΑ ΧΑΡΑΚΤΗΡΙΣΤΙΚΑ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3 - Ορθογώνιο"/>
          <p:cNvSpPr>
            <a:spLocks noChangeArrowheads="1"/>
          </p:cNvSpPr>
          <p:nvPr/>
        </p:nvSpPr>
        <p:spPr bwMode="auto">
          <a:xfrm>
            <a:off x="152401" y="1205136"/>
            <a:ext cx="81802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Σημαντικοί παράγοντες: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Γεωμετρία πόρων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Διαγενέτικες μεταβολές μετά την απόθεση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Ταξιθέτηση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Μέγεθος κόκκων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Διαβάθμιση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99" y="2754603"/>
            <a:ext cx="4410088" cy="3015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3508551" y="5830963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1 (</a:t>
            </a:r>
            <a:r>
              <a:rPr lang="en-GB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Gluyas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Swarbrick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2004)</a:t>
            </a:r>
            <a:endParaRPr lang="el-GR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ΦΥΣΙΚΑ ΧΑΡΑΚΤΗΡΙΣΤΙΚΑ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3 - Ορθογώνιο"/>
          <p:cNvSpPr>
            <a:spLocks noChangeArrowheads="1"/>
          </p:cNvSpPr>
          <p:nvPr/>
        </p:nvSpPr>
        <p:spPr bwMode="auto">
          <a:xfrm>
            <a:off x="152400" y="773836"/>
            <a:ext cx="874007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πορώδες καθορίζει τα δυνάμει ή πραγματικά αποθέματα ενός ταμιευτήρα.</a:t>
            </a: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διαπερατότητα καθορίζει το ρυθμό της κίνησης των πετρελαϊκών ρευστών.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971417" cy="368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907704" y="6249740"/>
            <a:ext cx="5923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2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ΦΥΣΙΚΑ ΧΑΡΑΚΤΗΡΙΣΤΙΚΑ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3 - Ορθογώνιο"/>
          <p:cNvSpPr>
            <a:spLocks noChangeArrowheads="1"/>
          </p:cNvSpPr>
          <p:nvPr/>
        </p:nvSpPr>
        <p:spPr bwMode="auto">
          <a:xfrm>
            <a:off x="152400" y="1205136"/>
            <a:ext cx="874007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ταμιευτήρες χαρακτηρίζονται από ανομοιογένεια σε μικρή ή μεγάλη κλίμακα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φυσικά χαρακτηριστικά του ταμιευτήρα ελέγοχνται από το τεκτονικό καθεστώς της λεκάνης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γεωλογική μελέτη ενός ταμιευτήρα περιλαμβάνει τις μετρήσεις πορώδους και διαπερατότητας αλλά και την εκτίμηση αποθεμάτων και ωριμότητας των υδρογονανθράκων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ΠΟΡΩΔΕΣ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3 - Ορθογώνιο"/>
          <p:cNvSpPr>
            <a:spLocks noChangeArrowheads="1"/>
          </p:cNvSpPr>
          <p:nvPr/>
        </p:nvSpPr>
        <p:spPr bwMode="auto">
          <a:xfrm>
            <a:off x="152400" y="1205136"/>
            <a:ext cx="874007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πορώδες εκφράζει τον κενό χώρο εντός ενός πετρώματος. Εκφράζεται σε ποσοστό ή λόγο. Μπορεί να φτάσει και 70% σε κάποιες περιπτώσεις ανθρακικών ταμιευτήρων.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" b="11816"/>
          <a:stretch/>
        </p:blipFill>
        <p:spPr bwMode="auto">
          <a:xfrm>
            <a:off x="1047310" y="2615368"/>
            <a:ext cx="6905364" cy="3152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2053335" y="5768001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Gluyas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Swarbrick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2004)</a:t>
            </a:r>
            <a:endParaRPr lang="el-GR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4577</TotalTime>
  <Words>1007</Words>
  <Application>Microsoft Office PowerPoint</Application>
  <PresentationFormat>Προβολή στην οθόνη (4:3)</PresentationFormat>
  <Paragraphs>157</Paragraphs>
  <Slides>26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Wingdings</vt:lpstr>
      <vt:lpstr>Θέμα του Office</vt:lpstr>
      <vt:lpstr>ΓΕΩΛΟΓΙΑ ΠΕΤΡΕΛΑΙΩΝ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avraam zelilidis</cp:lastModifiedBy>
  <cp:revision>112</cp:revision>
  <dcterms:created xsi:type="dcterms:W3CDTF">2011-10-06T07:46:53Z</dcterms:created>
  <dcterms:modified xsi:type="dcterms:W3CDTF">2015-09-08T08:12:56Z</dcterms:modified>
</cp:coreProperties>
</file>