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5"/>
  </p:notesMasterIdLst>
  <p:handoutMasterIdLst>
    <p:handoutMasterId r:id="rId46"/>
  </p:handoutMasterIdLst>
  <p:sldIdLst>
    <p:sldId id="341" r:id="rId2"/>
    <p:sldId id="261" r:id="rId3"/>
    <p:sldId id="262" r:id="rId4"/>
    <p:sldId id="422"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56" r:id="rId33"/>
    <p:sldId id="457" r:id="rId34"/>
    <p:sldId id="458" r:id="rId35"/>
    <p:sldId id="321" r:id="rId36"/>
    <p:sldId id="320" r:id="rId37"/>
    <p:sldId id="322" r:id="rId38"/>
    <p:sldId id="280" r:id="rId39"/>
    <p:sldId id="342" r:id="rId40"/>
    <p:sldId id="343" r:id="rId41"/>
    <p:sldId id="344" r:id="rId42"/>
    <p:sldId id="345" r:id="rId43"/>
    <p:sldId id="346"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272" autoAdjust="0"/>
  </p:normalViewPr>
  <p:slideViewPr>
    <p:cSldViewPr>
      <p:cViewPr>
        <p:scale>
          <a:sx n="100" d="100"/>
          <a:sy n="100" d="100"/>
        </p:scale>
        <p:origin x="-420" y="-29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0.xml"/><Relationship Id="rId3" Type="http://schemas.openxmlformats.org/officeDocument/2006/relationships/slide" Target="slides/slide7.xml"/><Relationship Id="rId21" Type="http://schemas.openxmlformats.org/officeDocument/2006/relationships/slide" Target="slides/slide25.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2" Type="http://schemas.openxmlformats.org/officeDocument/2006/relationships/slide" Target="slides/slide6.xml"/><Relationship Id="rId16" Type="http://schemas.openxmlformats.org/officeDocument/2006/relationships/slide" Target="slides/slide20.xml"/><Relationship Id="rId20" Type="http://schemas.openxmlformats.org/officeDocument/2006/relationships/slide" Target="slides/slide24.xml"/><Relationship Id="rId29" Type="http://schemas.openxmlformats.org/officeDocument/2006/relationships/slide" Target="slides/slide33.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8.xml"/><Relationship Id="rId5" Type="http://schemas.openxmlformats.org/officeDocument/2006/relationships/slide" Target="slides/slide9.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2.xml"/><Relationship Id="rId10" Type="http://schemas.openxmlformats.org/officeDocument/2006/relationships/slide" Target="slides/slide14.xml"/><Relationship Id="rId19" Type="http://schemas.openxmlformats.org/officeDocument/2006/relationships/slide" Target="slides/slide23.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E8E852-9188-430D-9BE8-9BB856D0F314}" type="datetimeFigureOut">
              <a:rPr lang="el-GR" smtClean="0"/>
              <a:pPr/>
              <a:t>25/8/2015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1CF21A-92A8-4CFE-9F61-18089F3B8DA7}"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25/8/2015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 xmlns:p14="http://schemas.microsoft.com/office/powerpoint/2010/main" val="40518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664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 xmlns:p14="http://schemas.microsoft.com/office/powerpoint/2010/main" val="2200634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7"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0191615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20629002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692150"/>
            <a:ext cx="6657975" cy="752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331913" y="6248400"/>
            <a:ext cx="5138737"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l-GR" altLang="en-US"/>
              <a:t> ΜΗΧΑΝΙΣΜΟΙ ΠΟΙΟΤΗΤΑΣ ΥΠΗΡΕΣΙΑΣ ΣΕ ΔΙΚΤΥΑ</a:t>
            </a:r>
            <a:endParaRPr lang="en-US" altLang="en-US"/>
          </a:p>
        </p:txBody>
      </p:sp>
      <p:sp>
        <p:nvSpPr>
          <p:cNvPr id="6" name="Slide Number Placeholder 5"/>
          <p:cNvSpPr>
            <a:spLocks noGrp="1"/>
          </p:cNvSpPr>
          <p:nvPr>
            <p:ph type="sldNum" sz="quarter" idx="11"/>
          </p:nvPr>
        </p:nvSpPr>
        <p:spPr>
          <a:xfrm>
            <a:off x="6553200" y="6248400"/>
            <a:ext cx="21336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2F01FF03-B364-442C-8110-96561E33D37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Εισαγωγή στην Ποιότητα Υπηρεσίας</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1229379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3463375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504095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10"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0265245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6"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671241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47219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9"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2724010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7511797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 xmlns:p14="http://schemas.microsoft.com/office/powerpoint/2010/main" val="33886660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 id="2147483674"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uras@ct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ru6.cti.gr/ru6/boura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ru6.cti.gr/ru6/bouras/graduate-courses/mhxanismoi-poiothtas-uphresias?language=e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ΜΗΧΑΝΙΣΜΟΙ ΠΟΙΟΤΗΤΑΣ ΥΠΗΡΕΣΙΑΣ ΣΕ ΔΙΚΤΥΑ</a:t>
            </a:r>
            <a:endParaRPr lang="el-GR" dirty="0"/>
          </a:p>
        </p:txBody>
      </p:sp>
      <p:sp>
        <p:nvSpPr>
          <p:cNvPr id="3" name="Υπότιτλος 2"/>
          <p:cNvSpPr>
            <a:spLocks noGrp="1"/>
          </p:cNvSpPr>
          <p:nvPr>
            <p:ph type="subTitle" idx="1"/>
          </p:nvPr>
        </p:nvSpPr>
        <p:spPr/>
        <p:txBody>
          <a:bodyPr>
            <a:normAutofit fontScale="55000" lnSpcReduction="20000"/>
          </a:bodyPr>
          <a:lstStyle/>
          <a:p>
            <a:r>
              <a:rPr lang="el-GR" dirty="0" smtClean="0"/>
              <a:t>Ενότητα </a:t>
            </a:r>
            <a:r>
              <a:rPr lang="en-US" dirty="0" smtClean="0"/>
              <a:t># 8</a:t>
            </a:r>
            <a:r>
              <a:rPr lang="el-GR" dirty="0" smtClean="0"/>
              <a:t>:</a:t>
            </a:r>
            <a:r>
              <a:rPr lang="en-US" dirty="0" smtClean="0"/>
              <a:t> </a:t>
            </a:r>
            <a:r>
              <a:rPr lang="el-GR" altLang="en-US" dirty="0" smtClean="0"/>
              <a:t>Χρεώσεις</a:t>
            </a:r>
            <a:r>
              <a:rPr lang="en-GB" altLang="en-US" dirty="0" smtClean="0"/>
              <a:t> </a:t>
            </a:r>
            <a:r>
              <a:rPr lang="el-GR" altLang="en-US" dirty="0" smtClean="0"/>
              <a:t>Υπηρεσιών </a:t>
            </a:r>
            <a:r>
              <a:rPr lang="en-GB" altLang="en-US" dirty="0" smtClean="0"/>
              <a:t>I</a:t>
            </a:r>
            <a:endParaRPr lang="el-GR" dirty="0" smtClean="0"/>
          </a:p>
          <a:p>
            <a:endParaRPr lang="en-US" dirty="0" smtClean="0"/>
          </a:p>
          <a:p>
            <a:endParaRPr lang="el-GR" dirty="0" smtClean="0"/>
          </a:p>
          <a:p>
            <a:r>
              <a:rPr lang="el-GR" dirty="0" smtClean="0"/>
              <a:t>Καθηγητής Χρήστος Ι. </a:t>
            </a:r>
            <a:r>
              <a:rPr lang="el-GR" dirty="0" err="1" smtClean="0"/>
              <a:t>Μπούρας</a:t>
            </a:r>
            <a:endParaRPr lang="el-GR" dirty="0" smtClean="0"/>
          </a:p>
          <a:p>
            <a:r>
              <a:rPr lang="el-GR" dirty="0" smtClean="0"/>
              <a:t>Τμήμα Μηχανικών Η/Υ &amp; Πληροφορικής</a:t>
            </a:r>
            <a:r>
              <a:rPr lang="en-US" dirty="0" smtClean="0"/>
              <a:t>, </a:t>
            </a:r>
            <a:r>
              <a:rPr lang="el-GR" dirty="0" smtClean="0"/>
              <a:t>Πανεπιστήμιο Πατρών</a:t>
            </a:r>
          </a:p>
          <a:p>
            <a:r>
              <a:rPr lang="en-US" dirty="0" smtClean="0"/>
              <a:t>email: </a:t>
            </a:r>
            <a:r>
              <a:rPr lang="en-US" dirty="0" smtClean="0">
                <a:hlinkClick r:id="rId3"/>
              </a:rPr>
              <a:t>bouras@cti.gr</a:t>
            </a:r>
            <a:r>
              <a:rPr lang="el-GR" dirty="0" smtClean="0"/>
              <a:t>,</a:t>
            </a:r>
            <a:r>
              <a:rPr lang="en-US" dirty="0" smtClean="0"/>
              <a:t> site: </a:t>
            </a:r>
            <a:r>
              <a:rPr lang="en-US" dirty="0" smtClean="0">
                <a:hlinkClick r:id="rId4"/>
              </a:rPr>
              <a:t>http://ru6.cti.gr/ru6/bouras</a:t>
            </a:r>
            <a:r>
              <a:rPr lang="el-GR" dirty="0" smtClean="0"/>
              <a:t>  </a:t>
            </a:r>
            <a:endParaRPr lang="en-US" dirty="0" smtClean="0"/>
          </a:p>
          <a:p>
            <a:endParaRPr lang="en-US" dirty="0" smtClean="0"/>
          </a:p>
          <a:p>
            <a:endParaRPr lang="el-GR" dirty="0" smtClean="0"/>
          </a:p>
        </p:txBody>
      </p:sp>
      <p:pic>
        <p:nvPicPr>
          <p:cNvPr id="4" name="Εικόνα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909301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l-GR" altLang="en-US" smtClean="0"/>
              <a:t>Κόστη δικτυακής υποδομής (1)</a:t>
            </a:r>
          </a:p>
        </p:txBody>
      </p:sp>
      <p:sp>
        <p:nvSpPr>
          <p:cNvPr id="20485" name="Rectangle 3"/>
          <p:cNvSpPr>
            <a:spLocks noGrp="1" noChangeArrowheads="1"/>
          </p:cNvSpPr>
          <p:nvPr>
            <p:ph type="body" idx="1"/>
          </p:nvPr>
        </p:nvSpPr>
        <p:spPr/>
        <p:txBody>
          <a:bodyPr/>
          <a:lstStyle/>
          <a:p>
            <a:r>
              <a:rPr lang="el-GR" altLang="en-US" smtClean="0"/>
              <a:t>Έξοδα για όλα τα απαραίτητα μέσα ώστε να τεθεί ο πάροχος σε λειτουργία</a:t>
            </a:r>
          </a:p>
          <a:p>
            <a:pPr lvl="1"/>
            <a:r>
              <a:rPr lang="el-GR" altLang="en-US" smtClean="0"/>
              <a:t>οπτικές ίνες</a:t>
            </a:r>
          </a:p>
          <a:p>
            <a:pPr lvl="1"/>
            <a:r>
              <a:rPr lang="el-GR" altLang="en-US" smtClean="0"/>
              <a:t>δρομολογητές</a:t>
            </a:r>
          </a:p>
          <a:p>
            <a:pPr lvl="1"/>
            <a:r>
              <a:rPr lang="el-GR" altLang="en-US" smtClean="0"/>
              <a:t>άδειες προγραμμάτων</a:t>
            </a:r>
          </a:p>
          <a:p>
            <a:pPr lvl="1"/>
            <a:r>
              <a:rPr lang="el-GR" altLang="en-US" smtClean="0"/>
              <a:t>οτιδήποτε απαραίτητο για να είναι σε θέση ο πάροχος να παρέχει υπηρεσίες Διαδικτύου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l-GR" altLang="en-US" smtClean="0"/>
              <a:t>Κόστη δικτυακής υποδομής (2)</a:t>
            </a:r>
          </a:p>
        </p:txBody>
      </p:sp>
      <p:sp>
        <p:nvSpPr>
          <p:cNvPr id="21509" name="Rectangle 3"/>
          <p:cNvSpPr>
            <a:spLocks noGrp="1" noChangeArrowheads="1"/>
          </p:cNvSpPr>
          <p:nvPr>
            <p:ph type="body" idx="1"/>
          </p:nvPr>
        </p:nvSpPr>
        <p:spPr/>
        <p:txBody>
          <a:bodyPr>
            <a:normAutofit fontScale="85000" lnSpcReduction="10000"/>
          </a:bodyPr>
          <a:lstStyle/>
          <a:p>
            <a:r>
              <a:rPr lang="el-GR" altLang="en-US" smtClean="0"/>
              <a:t>Στα πρώτα χρόνια της παροχής υπηρεσιών Διαδικτύου, οι απαιτήσεις σε χωρητικότητα δικτύου καλύπτονταν από το περίσσευμα των δικτύων φωνής των διαφόρων τηλεφωνικών οργανισμών (στην Ελλάδα υπήρχε μόνο η επιλογή του O.T.E.)</a:t>
            </a:r>
          </a:p>
          <a:p>
            <a:r>
              <a:rPr lang="el-GR" altLang="en-US" smtClean="0"/>
              <a:t>Καθώς οι εφαρμογές απαιτούσαν διαρκώς περισσότερο εύρος ζώνης και ο αριθμός των χρηστών αυξανόταν, οι πάροχοι έπρεπε να χτίσουν τα δικά τους ιδιόκτητα δίκτυα υψηλών ταχυτήτων, να έχει δηλαδή ο καθένας τη δική του δικτυακή υποδομή</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l-GR" altLang="en-US" smtClean="0"/>
              <a:t>Κόστη διασύνδεσης (1)</a:t>
            </a:r>
          </a:p>
        </p:txBody>
      </p:sp>
      <p:sp>
        <p:nvSpPr>
          <p:cNvPr id="22533" name="Rectangle 3"/>
          <p:cNvSpPr>
            <a:spLocks noGrp="1" noChangeArrowheads="1"/>
          </p:cNvSpPr>
          <p:nvPr>
            <p:ph type="body" idx="1"/>
          </p:nvPr>
        </p:nvSpPr>
        <p:spPr/>
        <p:txBody>
          <a:bodyPr/>
          <a:lstStyle/>
          <a:p>
            <a:r>
              <a:rPr lang="el-GR" altLang="en-US" smtClean="0"/>
              <a:t>Τα έξοδα διασύνδεσης έχουν να κάνουν με τις οικονομικές συμφωνίες μεταξύ των διασυνδεδεμένων παρόχων για τη μεταφορά δεδομένων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l-GR" altLang="en-US" smtClean="0"/>
              <a:t>Κόστη διασύνδεσης (2)</a:t>
            </a:r>
          </a:p>
        </p:txBody>
      </p:sp>
      <p:sp>
        <p:nvSpPr>
          <p:cNvPr id="23557" name="Rectangle 3"/>
          <p:cNvSpPr>
            <a:spLocks noGrp="1" noChangeArrowheads="1"/>
          </p:cNvSpPr>
          <p:nvPr>
            <p:ph type="body" idx="1"/>
          </p:nvPr>
        </p:nvSpPr>
        <p:spPr/>
        <p:txBody>
          <a:bodyPr>
            <a:normAutofit fontScale="85000" lnSpcReduction="20000"/>
          </a:bodyPr>
          <a:lstStyle/>
          <a:p>
            <a:r>
              <a:rPr lang="el-GR" altLang="en-US" dirty="0" smtClean="0"/>
              <a:t>Για παράδειγμα αν ένας μικρός </a:t>
            </a:r>
            <a:r>
              <a:rPr lang="el-GR" altLang="en-US" dirty="0" err="1" smtClean="0"/>
              <a:t>πάροχος</a:t>
            </a:r>
            <a:r>
              <a:rPr lang="el-GR" altLang="en-US" dirty="0" smtClean="0"/>
              <a:t> θέλει να μπει στην αγορά και για τη μεταφορά των δεδομένων των χρηστών του θέλει να χρησιμοποιεί συχνά το δίκτυο ενός μεγαλυτέρου </a:t>
            </a:r>
            <a:r>
              <a:rPr lang="el-GR" altLang="en-US" dirty="0" err="1" smtClean="0"/>
              <a:t>παρόχου</a:t>
            </a:r>
            <a:r>
              <a:rPr lang="el-GR" altLang="en-US" dirty="0" smtClean="0"/>
              <a:t> θα αναγκαστεί να πληρώνει συνήθως σε αυτόν ένα σταθερό ποσό ανά μια χρονική περίοδο, π.χ. ανά έτος</a:t>
            </a:r>
          </a:p>
          <a:p>
            <a:r>
              <a:rPr lang="el-GR" altLang="en-US" dirty="0" smtClean="0"/>
              <a:t>Στην περίπτωση αυτή υφίσταται τιμολόγηση ενιαίου-τέλους μεταξύ διασυνδεδεμένων </a:t>
            </a:r>
            <a:r>
              <a:rPr lang="el-GR" altLang="en-US" dirty="0" err="1" smtClean="0"/>
              <a:t>παρόχων</a:t>
            </a:r>
            <a:r>
              <a:rPr lang="el-GR" altLang="en-US" dirty="0" smtClean="0"/>
              <a:t>. Αν βέβαια διαπιστωθεί ότι δυο </a:t>
            </a:r>
            <a:r>
              <a:rPr lang="el-GR" altLang="en-US" dirty="0" err="1" smtClean="0"/>
              <a:t>πάροχοι</a:t>
            </a:r>
            <a:r>
              <a:rPr lang="el-GR" altLang="en-US" dirty="0" smtClean="0"/>
              <a:t> επωφελούνται το ίδιο ο καθένας από τη χρήση του δικτύου του άλλου, τότε συμφωνούν να μην πληρώνει κανένας τέλη στον άλλο, αλλά να μπορεί να γίνει χρήση του άλλου δικτύου ελεύθερα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l-GR" altLang="en-US" smtClean="0"/>
              <a:t>Συμφωνίες μεταξύ παρόχων (1)</a:t>
            </a:r>
          </a:p>
        </p:txBody>
      </p:sp>
      <p:sp>
        <p:nvSpPr>
          <p:cNvPr id="24581" name="Rectangle 3"/>
          <p:cNvSpPr>
            <a:spLocks noGrp="1" noChangeArrowheads="1"/>
          </p:cNvSpPr>
          <p:nvPr>
            <p:ph type="body" idx="1"/>
          </p:nvPr>
        </p:nvSpPr>
        <p:spPr/>
        <p:txBody>
          <a:bodyPr>
            <a:normAutofit fontScale="92500" lnSpcReduction="10000"/>
          </a:bodyPr>
          <a:lstStyle/>
          <a:p>
            <a:r>
              <a:rPr lang="el-GR" altLang="en-US" smtClean="0"/>
              <a:t>Οι πάροχοι κυρίως συμφωνούν να ανταλλάσσουν αμοιβαία κυκλοφορία δεδομένων χωρίς χρηματικούς διακανονισμούς (</a:t>
            </a:r>
            <a:r>
              <a:rPr lang="en-US" altLang="en-US" smtClean="0"/>
              <a:t>settlement-free peerings</a:t>
            </a:r>
            <a:r>
              <a:rPr lang="el-GR" altLang="en-US" smtClean="0"/>
              <a:t>)</a:t>
            </a:r>
          </a:p>
          <a:p>
            <a:r>
              <a:rPr lang="el-GR" altLang="en-US" smtClean="0"/>
              <a:t>Τέτοιες συμφωνίες χωρίς διακανονισμούς παρεμποδίζονται συνήθως από το γεγονός ότι τα οφέλη δεν είναι απολύτως ισορροπημένα μεταξύ των δυο μερών, δηλαδή ένας από τους δυο θα κέρδιζε από την συμφωνία περισσότερα από τον άλλο</a:t>
            </a:r>
            <a:endParaRPr lang="el-GR" alt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l-GR" altLang="en-US" smtClean="0"/>
              <a:t>Συμφωνίες μεταξύ παρόχων (2)</a:t>
            </a:r>
          </a:p>
        </p:txBody>
      </p:sp>
      <p:sp>
        <p:nvSpPr>
          <p:cNvPr id="25605" name="Rectangle 3"/>
          <p:cNvSpPr>
            <a:spLocks noGrp="1" noChangeArrowheads="1"/>
          </p:cNvSpPr>
          <p:nvPr>
            <p:ph type="body" idx="1"/>
          </p:nvPr>
        </p:nvSpPr>
        <p:spPr/>
        <p:txBody>
          <a:bodyPr>
            <a:normAutofit lnSpcReduction="10000"/>
          </a:bodyPr>
          <a:lstStyle/>
          <a:p>
            <a:r>
              <a:rPr lang="el-GR" altLang="en-US" smtClean="0"/>
              <a:t>Όταν τα οφέλη δεν είναι απολύτως ισορροπημένα τα συμφωνούντα μέρη συνήθως διαπραγματεύονται κάποιο είδος αποζημίωσης, όπως:</a:t>
            </a:r>
          </a:p>
          <a:p>
            <a:pPr lvl="1"/>
            <a:r>
              <a:rPr lang="el-GR" altLang="en-US" smtClean="0"/>
              <a:t>την πληρωμή όλης της γραμμής που συνδέει τα δίκτυα των δυο παρόχων μόνο από μέρους του ενός</a:t>
            </a:r>
          </a:p>
          <a:p>
            <a:pPr lvl="1"/>
            <a:r>
              <a:rPr lang="el-GR" altLang="en-US" smtClean="0"/>
              <a:t>την παροχή δωρεάν μεταφοράς από τον ένα πάροχο σε κάποιο τρίτο δίκτυο για χάρη του άλλου</a:t>
            </a:r>
          </a:p>
          <a:p>
            <a:endParaRPr lang="el-GR"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r>
              <a:rPr lang="el-GR" altLang="en-US" smtClean="0"/>
              <a:t>Μετρική για αξιολόγηση αμοιβαίων οφειλών μεταξύ παρόχων (1)</a:t>
            </a:r>
          </a:p>
        </p:txBody>
      </p:sp>
      <p:sp>
        <p:nvSpPr>
          <p:cNvPr id="26629" name="Rectangle 3"/>
          <p:cNvSpPr>
            <a:spLocks noGrp="1" noChangeArrowheads="1"/>
          </p:cNvSpPr>
          <p:nvPr>
            <p:ph type="body" idx="1"/>
          </p:nvPr>
        </p:nvSpPr>
        <p:spPr/>
        <p:txBody>
          <a:bodyPr>
            <a:normAutofit fontScale="92500" lnSpcReduction="20000"/>
          </a:bodyPr>
          <a:lstStyle/>
          <a:p>
            <a:r>
              <a:rPr lang="el-GR" altLang="en-US" smtClean="0"/>
              <a:t>Η αξιολόγηση των αμοιβαίων οφελών από υπάρχουσες συμφωνίες συχνά γίνεται όταν πρέπει να διαπραγματευτούν αναβαθμίσεις</a:t>
            </a:r>
          </a:p>
          <a:p>
            <a:r>
              <a:rPr lang="el-GR" altLang="en-US" smtClean="0"/>
              <a:t>Η μετρική που χρησιμοποιείται για αυτό το σκοπό τις πιο πολλές φορές είναι το ποσό της κυκλοφορίας δεδομένων που κινείται στις δυο κατευθύνσεις</a:t>
            </a:r>
          </a:p>
          <a:p>
            <a:r>
              <a:rPr lang="el-GR" altLang="en-US" smtClean="0"/>
              <a:t>Η κίνηση που στέλνεται από έναν πάροχο A σε έναν πάροχο B θεωρείται γενικά ωφέλιμη για τον πάροχο B, διότι πιθανότατα αντιπροσωπεύει δεδομένα που έχουν ζητήσει οι πελάτες του</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rmAutofit fontScale="90000"/>
          </a:bodyPr>
          <a:lstStyle/>
          <a:p>
            <a:r>
              <a:rPr lang="el-GR" altLang="en-US" smtClean="0"/>
              <a:t>Μετρική για αξιολόγηση αμοιβαίων οφειλών μεταξύ παρόχων (2)</a:t>
            </a:r>
          </a:p>
        </p:txBody>
      </p:sp>
      <p:sp>
        <p:nvSpPr>
          <p:cNvPr id="27653" name="Rectangle 3"/>
          <p:cNvSpPr>
            <a:spLocks noGrp="1" noChangeArrowheads="1"/>
          </p:cNvSpPr>
          <p:nvPr>
            <p:ph type="body" idx="1"/>
          </p:nvPr>
        </p:nvSpPr>
        <p:spPr/>
        <p:txBody>
          <a:bodyPr>
            <a:normAutofit fontScale="92500" lnSpcReduction="10000"/>
          </a:bodyPr>
          <a:lstStyle/>
          <a:p>
            <a:r>
              <a:rPr lang="el-GR" altLang="en-US" dirty="0" smtClean="0"/>
              <a:t>Αν και κάπως γενική, η μετρική ανταποκρίνεται σχετικά ικανοποιητικά στους επικρατούντες τρόπους που χρησιμοποιείται το Διαδίκτυο σήμερα</a:t>
            </a:r>
          </a:p>
          <a:p>
            <a:r>
              <a:rPr lang="el-GR" altLang="en-US" dirty="0" smtClean="0"/>
              <a:t>Η ορθότητα μπορεί να αμφισβητηθεί για πληροφορία που έρχεται χωρίς προηγούμενη αίτηση ενός χρήστη (αυτόκλητη)</a:t>
            </a:r>
          </a:p>
          <a:p>
            <a:pPr lvl="1"/>
            <a:r>
              <a:rPr lang="el-GR" altLang="en-US" dirty="0" smtClean="0"/>
              <a:t>μαζική αποστολή ηλεκτρονικού ταχυδρομείου (</a:t>
            </a:r>
            <a:r>
              <a:rPr lang="en-US" altLang="en-US" dirty="0" smtClean="0"/>
              <a:t>bulk-email</a:t>
            </a:r>
            <a:r>
              <a:rPr lang="el-GR" altLang="en-US" dirty="0" smtClean="0"/>
              <a:t>)</a:t>
            </a:r>
          </a:p>
          <a:p>
            <a:pPr lvl="1"/>
            <a:r>
              <a:rPr lang="el-GR" altLang="en-US" dirty="0" smtClean="0"/>
              <a:t>πληρωμένες διαφημίσεις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l-GR" altLang="en-US" smtClean="0"/>
              <a:t>Κόστη ενεργοποίησης πελάτη (1)</a:t>
            </a:r>
          </a:p>
        </p:txBody>
      </p:sp>
      <p:sp>
        <p:nvSpPr>
          <p:cNvPr id="28677" name="Rectangle 3"/>
          <p:cNvSpPr>
            <a:spLocks noGrp="1" noChangeArrowheads="1"/>
          </p:cNvSpPr>
          <p:nvPr>
            <p:ph type="body" idx="1"/>
          </p:nvPr>
        </p:nvSpPr>
        <p:spPr/>
        <p:txBody>
          <a:bodyPr/>
          <a:lstStyle/>
          <a:p>
            <a:r>
              <a:rPr lang="el-GR" altLang="en-US" smtClean="0"/>
              <a:t>Τα κόστη ενεργοποίησης πελάτη περιλαμβάνουν μεταξύ άλλων:</a:t>
            </a:r>
          </a:p>
          <a:p>
            <a:pPr lvl="1"/>
            <a:r>
              <a:rPr lang="el-GR" altLang="en-US" smtClean="0"/>
              <a:t>υλικό</a:t>
            </a:r>
          </a:p>
          <a:p>
            <a:pPr lvl="1"/>
            <a:r>
              <a:rPr lang="el-GR" altLang="en-US" smtClean="0"/>
              <a:t>λογισμικό</a:t>
            </a:r>
          </a:p>
          <a:p>
            <a:pPr lvl="1"/>
            <a:r>
              <a:rPr lang="el-GR" altLang="en-US" smtClean="0"/>
              <a:t>τέλη και την καλωδίωση για την ενεργοποίηση του πελάτη</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r>
              <a:rPr lang="el-GR" altLang="en-US" smtClean="0"/>
              <a:t>Κόστη ενεργοποίησης πελάτη (2)</a:t>
            </a:r>
          </a:p>
        </p:txBody>
      </p:sp>
      <p:sp>
        <p:nvSpPr>
          <p:cNvPr id="29701" name="Rectangle 3"/>
          <p:cNvSpPr>
            <a:spLocks noGrp="1" noChangeArrowheads="1"/>
          </p:cNvSpPr>
          <p:nvPr>
            <p:ph type="body" idx="1"/>
          </p:nvPr>
        </p:nvSpPr>
        <p:spPr/>
        <p:txBody>
          <a:bodyPr/>
          <a:lstStyle/>
          <a:p>
            <a:r>
              <a:rPr lang="el-GR" altLang="en-US" smtClean="0"/>
              <a:t>Εξαρτώνται άμεσα και μεταβάλλονται ανάλογα με το αν ο πελάτης έχει επιλέξει:</a:t>
            </a:r>
          </a:p>
          <a:p>
            <a:pPr lvl="1"/>
            <a:r>
              <a:rPr lang="el-GR" altLang="en-US" smtClean="0"/>
              <a:t>άμεση σύνδεση με χρήση μισθωμένης γραμμής (</a:t>
            </a:r>
            <a:r>
              <a:rPr lang="en-US" altLang="en-US" smtClean="0"/>
              <a:t>leased line, direct connection</a:t>
            </a:r>
            <a:r>
              <a:rPr lang="el-GR" altLang="en-US" smtClean="0"/>
              <a:t>): ακριβότερη, αλλά υπάρχουν διακυμάνσεις ανάλογα με την ταχύτητα σύνδεσης</a:t>
            </a:r>
          </a:p>
          <a:p>
            <a:pPr lvl="1"/>
            <a:r>
              <a:rPr lang="en-US" altLang="en-US" smtClean="0"/>
              <a:t>dial-up</a:t>
            </a:r>
            <a:r>
              <a:rPr lang="el-GR" altLang="en-US" smtClean="0"/>
              <a:t> σύνδεση: φθηνότερη αλλά με σταθερή χρέωση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dirty="0"/>
          </a:p>
        </p:txBody>
      </p:sp>
      <p:sp>
        <p:nvSpPr>
          <p:cNvPr id="3" name="Content Placeholder 2"/>
          <p:cNvSpPr>
            <a:spLocks noGrp="1"/>
          </p:cNvSpPr>
          <p:nvPr>
            <p:ph idx="1"/>
          </p:nvPr>
        </p:nvSpPr>
        <p:spPr/>
        <p:txBody>
          <a:bodyPr>
            <a:normAutofit fontScale="92500" lnSpcReduction="20000"/>
          </a:bodyPr>
          <a:lstStyle/>
          <a:p>
            <a:r>
              <a:rPr lang="el-GR" altLang="en-US" smtClean="0"/>
              <a:t>Η κατανόηση της έννοια της πολιτικής χρέωσης δικτυακών υπηρεσιών</a:t>
            </a:r>
          </a:p>
          <a:p>
            <a:r>
              <a:rPr lang="el-GR" altLang="en-US" smtClean="0"/>
              <a:t>Η επεξήγηση του γιατί μια πολιτική χρέωσης είναι μια αρκετά πολύπλοκη διαδικασία</a:t>
            </a:r>
          </a:p>
          <a:p>
            <a:r>
              <a:rPr lang="el-GR" altLang="en-US" smtClean="0"/>
              <a:t>Η παρουσίαση των επιθυμητών χαρακτηριστικών ενός σχήματος χρέωσης</a:t>
            </a:r>
          </a:p>
          <a:p>
            <a:r>
              <a:rPr lang="el-GR" altLang="en-US" smtClean="0"/>
              <a:t>Η κατανόηση των απαιτήσεων των παρόχων (ISPs) από ένα σχήμα χρέωσης</a:t>
            </a:r>
          </a:p>
          <a:p>
            <a:r>
              <a:rPr lang="el-GR" altLang="en-US" smtClean="0"/>
              <a:t>Η κατανόηση των απαιτήσεων των χρηστών από ένα σχήμα χρέωσης</a:t>
            </a:r>
          </a:p>
          <a:p>
            <a:endParaRPr lang="en-GB" dirty="0" smtClean="0"/>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r>
              <a:rPr lang="el-GR" altLang="en-US" smtClean="0"/>
              <a:t>Κόστη χρήσης</a:t>
            </a:r>
          </a:p>
        </p:txBody>
      </p:sp>
      <p:sp>
        <p:nvSpPr>
          <p:cNvPr id="30725" name="Rectangle 3"/>
          <p:cNvSpPr>
            <a:spLocks noGrp="1" noChangeArrowheads="1"/>
          </p:cNvSpPr>
          <p:nvPr>
            <p:ph type="body" idx="1"/>
          </p:nvPr>
        </p:nvSpPr>
        <p:spPr/>
        <p:txBody>
          <a:bodyPr/>
          <a:lstStyle/>
          <a:p>
            <a:r>
              <a:rPr lang="el-GR" altLang="en-US" smtClean="0"/>
              <a:t>Κόστη χρήσης (</a:t>
            </a:r>
            <a:r>
              <a:rPr lang="en-GB" altLang="en-US" smtClean="0"/>
              <a:t>usage costs</a:t>
            </a:r>
            <a:r>
              <a:rPr lang="el-GR" altLang="en-US" smtClean="0"/>
              <a:t>) περιλαμβάνουν:</a:t>
            </a:r>
          </a:p>
          <a:p>
            <a:pPr lvl="1"/>
            <a:r>
              <a:rPr lang="el-GR" altLang="en-US" smtClean="0"/>
              <a:t>κόστη υποστήριξης πελάτη &amp; συντήρησης</a:t>
            </a:r>
          </a:p>
          <a:p>
            <a:pPr lvl="1"/>
            <a:r>
              <a:rPr lang="el-GR" altLang="en-US" smtClean="0"/>
              <a:t>κόστη φόρτου δικτύου</a:t>
            </a:r>
          </a:p>
          <a:p>
            <a:r>
              <a:rPr lang="el-GR" altLang="en-US" smtClean="0"/>
              <a:t>Αυξάνονται βραχυπρόθεσμα και μακροπρόθεσμα με τη χρήση του δικτύου που κάνει ο πελάτης (μέγιστο απαιτούμενο εύρος ζώνης)</a:t>
            </a:r>
            <a:endParaRPr lang="el-GR" alt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fontScale="90000"/>
          </a:bodyPr>
          <a:lstStyle/>
          <a:p>
            <a:r>
              <a:rPr lang="el-GR" altLang="en-US" dirty="0" smtClean="0"/>
              <a:t>Κόστη υποστήριξης πελάτη και συντήρησης (1)</a:t>
            </a:r>
          </a:p>
        </p:txBody>
      </p:sp>
      <p:sp>
        <p:nvSpPr>
          <p:cNvPr id="31749" name="Rectangle 3"/>
          <p:cNvSpPr>
            <a:spLocks noGrp="1" noChangeArrowheads="1"/>
          </p:cNvSpPr>
          <p:nvPr>
            <p:ph type="body" idx="1"/>
          </p:nvPr>
        </p:nvSpPr>
        <p:spPr/>
        <p:txBody>
          <a:bodyPr/>
          <a:lstStyle/>
          <a:p>
            <a:r>
              <a:rPr lang="el-GR" altLang="en-US" dirty="0" smtClean="0"/>
              <a:t>Αναφέρονται σε έξοδα που υφίσταται ο </a:t>
            </a:r>
            <a:r>
              <a:rPr lang="el-GR" altLang="en-US" dirty="0" err="1" smtClean="0"/>
              <a:t>πάροχος</a:t>
            </a:r>
            <a:r>
              <a:rPr lang="el-GR" altLang="en-US" dirty="0" smtClean="0"/>
              <a:t> εξαιτίας της χρήσης του δικτύου από έναν πελάτη του</a:t>
            </a:r>
          </a:p>
          <a:p>
            <a:r>
              <a:rPr lang="el-GR" altLang="en-US" dirty="0" smtClean="0"/>
              <a:t>Ο </a:t>
            </a:r>
            <a:r>
              <a:rPr lang="el-GR" altLang="en-US" dirty="0" err="1" smtClean="0"/>
              <a:t>πάροχος</a:t>
            </a:r>
            <a:r>
              <a:rPr lang="el-GR" altLang="en-US" dirty="0" smtClean="0"/>
              <a:t> υφίσταται τα κόστη για να παράσχει τεχνική υποστήριξη και βοήθεια στους πελάτες του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rmAutofit fontScale="90000"/>
          </a:bodyPr>
          <a:lstStyle/>
          <a:p>
            <a:r>
              <a:rPr lang="el-GR" altLang="en-US" smtClean="0"/>
              <a:t>Κόστη υποστήριξης πελάτη και συντήρησης (2)</a:t>
            </a:r>
            <a:endParaRPr lang="el-GR" altLang="en-US" dirty="0" smtClean="0"/>
          </a:p>
        </p:txBody>
      </p:sp>
      <p:sp>
        <p:nvSpPr>
          <p:cNvPr id="32773" name="Rectangle 3"/>
          <p:cNvSpPr>
            <a:spLocks noGrp="1" noChangeArrowheads="1"/>
          </p:cNvSpPr>
          <p:nvPr>
            <p:ph type="body" idx="1"/>
          </p:nvPr>
        </p:nvSpPr>
        <p:spPr/>
        <p:txBody>
          <a:bodyPr/>
          <a:lstStyle/>
          <a:p>
            <a:r>
              <a:rPr lang="el-GR" altLang="en-US" smtClean="0"/>
              <a:t>Συνήθως είναι διαφορετικά για κάθε περίπτωση, καθώς κάποιοι χρήστες θα ζητήσουν προφανώς περισσότερη βοήθεια για εγκατάσταση του εξοπλισμού τους και συντήρηση από άλλους</a:t>
            </a:r>
          </a:p>
          <a:p>
            <a:r>
              <a:rPr lang="el-GR" altLang="en-US" smtClean="0"/>
              <a:t>Το ιδανικό θα ήταν να μη χρεώνονται βάσει ενός σταθερού ενιαίου-τέλους (</a:t>
            </a:r>
            <a:r>
              <a:rPr lang="en-US" altLang="en-US" smtClean="0"/>
              <a:t>flat fee</a:t>
            </a:r>
            <a:r>
              <a:rPr lang="el-GR" altLang="en-US" smtClean="0"/>
              <a:t>)</a:t>
            </a:r>
            <a:endParaRPr lang="el-GR" alt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l-GR" altLang="en-US" smtClean="0"/>
              <a:t>Κόστη φόρτου δικτύου (1)</a:t>
            </a:r>
          </a:p>
        </p:txBody>
      </p:sp>
      <p:sp>
        <p:nvSpPr>
          <p:cNvPr id="33797" name="Rectangle 3"/>
          <p:cNvSpPr>
            <a:spLocks noGrp="1" noChangeArrowheads="1"/>
          </p:cNvSpPr>
          <p:nvPr>
            <p:ph type="body" idx="1"/>
          </p:nvPr>
        </p:nvSpPr>
        <p:spPr/>
        <p:txBody>
          <a:bodyPr/>
          <a:lstStyle/>
          <a:p>
            <a:r>
              <a:rPr lang="el-GR" altLang="en-US" smtClean="0"/>
              <a:t>Αναφέρονται στο ποσό της κυκλοφορίας που το δίκτυο ενός παρόχου μπορεί να σηκώσει σε μια συγκεκριμένη χρονική στιγμή από όλες τις συνδέσεις των χρηστών</a:t>
            </a:r>
          </a:p>
          <a:p>
            <a:r>
              <a:rPr lang="el-GR" altLang="en-US" smtClean="0"/>
              <a:t>Αφορούν κυρίως τη χρήση της χωρητικότητας και του εύρους ζώνης του εξυπηρετητή (</a:t>
            </a:r>
            <a:r>
              <a:rPr lang="en-US" altLang="en-US" smtClean="0"/>
              <a:t>server</a:t>
            </a:r>
            <a:r>
              <a:rPr lang="el-GR" altLang="en-US" smtClean="0"/>
              <a:t>) και πρόκειται για κόστη μεταφοράς των IP πακέτων</a:t>
            </a:r>
            <a:endParaRPr lang="el-GR" alt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l-GR" altLang="en-US" smtClean="0"/>
              <a:t>Κόστη φόρτου δικτύου (2)</a:t>
            </a:r>
          </a:p>
        </p:txBody>
      </p:sp>
      <p:sp>
        <p:nvSpPr>
          <p:cNvPr id="34821" name="Rectangle 3"/>
          <p:cNvSpPr>
            <a:spLocks noGrp="1" noChangeArrowheads="1"/>
          </p:cNvSpPr>
          <p:nvPr>
            <p:ph type="body" idx="1"/>
          </p:nvPr>
        </p:nvSpPr>
        <p:spPr/>
        <p:txBody>
          <a:bodyPr>
            <a:normAutofit fontScale="92500" lnSpcReduction="10000"/>
          </a:bodyPr>
          <a:lstStyle/>
          <a:p>
            <a:r>
              <a:rPr lang="el-GR" altLang="en-US" smtClean="0"/>
              <a:t>Για τον πάροχο:</a:t>
            </a:r>
          </a:p>
          <a:p>
            <a:pPr lvl="1"/>
            <a:r>
              <a:rPr lang="el-GR" altLang="en-US" smtClean="0"/>
              <a:t>Λόγω των ενιαίων τελών διασύνδεσης (</a:t>
            </a:r>
            <a:r>
              <a:rPr lang="en-US" altLang="en-US" smtClean="0"/>
              <a:t>flat interconnection rates</a:t>
            </a:r>
            <a:r>
              <a:rPr lang="el-GR" altLang="en-US" smtClean="0"/>
              <a:t>) μεταξύ παρόχων, αυτά τα κόστη είναι στην παρούσα φάση μηδέν είτε το δίκτυό του είναι σε κατάσταση συμφόρησης είτε όχι</a:t>
            </a:r>
          </a:p>
          <a:p>
            <a:r>
              <a:rPr lang="el-GR" altLang="en-US" smtClean="0"/>
              <a:t>Για τον πελάτη:</a:t>
            </a:r>
          </a:p>
          <a:p>
            <a:pPr lvl="1"/>
            <a:r>
              <a:rPr lang="el-GR" altLang="en-US" smtClean="0"/>
              <a:t>τα κόστη είναι σημαντικά και τα υφίσταται με τη μορφή καθυστερήσεων στη μετάδοση των πακέτων του σε περίπτωση συμφόρησης. Αν υπάρχει επιπλέον χωρητικότητα είναι μηδέν και για αυτόν</a:t>
            </a:r>
          </a:p>
          <a:p>
            <a:endParaRPr lang="el-GR" alt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ormAutofit fontScale="90000"/>
          </a:bodyPr>
          <a:lstStyle/>
          <a:p>
            <a:r>
              <a:rPr lang="el-GR" altLang="en-US" smtClean="0"/>
              <a:t>Χειρισμός για τα κόστη φόρτου δικτύου (1)</a:t>
            </a:r>
          </a:p>
        </p:txBody>
      </p:sp>
      <p:sp>
        <p:nvSpPr>
          <p:cNvPr id="35845" name="Rectangle 3"/>
          <p:cNvSpPr>
            <a:spLocks noGrp="1" noChangeArrowheads="1"/>
          </p:cNvSpPr>
          <p:nvPr>
            <p:ph type="body" idx="1"/>
          </p:nvPr>
        </p:nvSpPr>
        <p:spPr/>
        <p:txBody>
          <a:bodyPr>
            <a:normAutofit fontScale="92500" lnSpcReduction="10000"/>
          </a:bodyPr>
          <a:lstStyle/>
          <a:p>
            <a:r>
              <a:rPr lang="el-GR" altLang="en-US" dirty="0" smtClean="0"/>
              <a:t>Προτείνεται συχνά τα κόστη φόρτου δικτύου να τιμολογούνται ανάλογα με το φόρτο που υποβάλει κάθε στιγμή ένας πελάτης στο δίκτυο αλλά και στους άλλους συνδρομητές του </a:t>
            </a:r>
            <a:r>
              <a:rPr lang="el-GR" altLang="en-US" dirty="0" err="1" smtClean="0"/>
              <a:t>παρόχου</a:t>
            </a:r>
            <a:r>
              <a:rPr lang="el-GR" altLang="en-US" dirty="0" smtClean="0"/>
              <a:t> (κάτι που δε συμβαίνει με την τιμολόγηση ενιαίου-τέλους)</a:t>
            </a:r>
          </a:p>
          <a:p>
            <a:r>
              <a:rPr lang="el-GR" altLang="en-US" dirty="0" smtClean="0"/>
              <a:t>Υποστηρίζεται πως αυτή η πρακτική πρέπει να εφαρμόζεται ακόμα και στους ίδιους τους </a:t>
            </a:r>
            <a:r>
              <a:rPr lang="el-GR" altLang="en-US" dirty="0" err="1" smtClean="0"/>
              <a:t>παρόχους</a:t>
            </a:r>
            <a:r>
              <a:rPr lang="el-GR" altLang="en-US" dirty="0" smtClean="0"/>
              <a:t>, εφόσον και αυτοί αποτελούν πελάτες μεγαλυτέρων </a:t>
            </a:r>
            <a:r>
              <a:rPr lang="el-GR" altLang="en-US" dirty="0" err="1" smtClean="0"/>
              <a:t>παρόχων</a:t>
            </a:r>
            <a:endParaRPr lang="el-GR" alt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fontScale="90000"/>
          </a:bodyPr>
          <a:lstStyle/>
          <a:p>
            <a:r>
              <a:rPr lang="el-GR" altLang="en-US" smtClean="0"/>
              <a:t>Χειρισμός για τα κόστη φόρτου δικτύου (2)</a:t>
            </a:r>
          </a:p>
        </p:txBody>
      </p:sp>
      <p:sp>
        <p:nvSpPr>
          <p:cNvPr id="36869" name="Rectangle 3"/>
          <p:cNvSpPr>
            <a:spLocks noGrp="1" noChangeArrowheads="1"/>
          </p:cNvSpPr>
          <p:nvPr>
            <p:ph type="body" idx="1"/>
          </p:nvPr>
        </p:nvSpPr>
        <p:spPr/>
        <p:txBody>
          <a:bodyPr>
            <a:normAutofit fontScale="85000" lnSpcReduction="20000"/>
          </a:bodyPr>
          <a:lstStyle/>
          <a:p>
            <a:r>
              <a:rPr lang="el-GR" altLang="en-US" smtClean="0"/>
              <a:t>Έμμεσα τα κόστη φόρτου δικτύου «επιστρέφουν» στον πάροχο ύστερα από κάποιο διάστημα με τη μορφή παραπόνων των συνδρομητών του λόγω της συμφόρησης και ως πιεστική ανάγκη για αναβάθμιση του δικτύου με επέκταση της χωρητικότητάς του, προκειμένου να ικανοποιήσει και να διασφαλίσει τους πελάτες του</a:t>
            </a:r>
          </a:p>
          <a:p>
            <a:r>
              <a:rPr lang="el-GR" altLang="en-US" smtClean="0"/>
              <a:t>Η οικονομική θεωρία προτείνει πως ο κατάλληλος χρόνος για επέκταση της χωρητικότητας ενός δικτύου είναι όταν το οριακό κόστος στέγασης (εξυπηρέτησης) ενός πακέτου είναι μικρότερο από το οριακό κέρδος από τη χρέωση αυτού του πακέτου και όχι σε αντίθετη περίπτωση.</a:t>
            </a:r>
            <a:endParaRPr lang="el-GR" alt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normAutofit fontScale="90000"/>
          </a:bodyPr>
          <a:lstStyle/>
          <a:p>
            <a:r>
              <a:rPr lang="el-GR" altLang="en-US" smtClean="0"/>
              <a:t>Χαρακτηριστικά ενός συστήματος χρέωσης (1)</a:t>
            </a:r>
          </a:p>
        </p:txBody>
      </p:sp>
      <p:sp>
        <p:nvSpPr>
          <p:cNvPr id="37893" name="Rectangle 3"/>
          <p:cNvSpPr>
            <a:spLocks noGrp="1" noChangeArrowheads="1"/>
          </p:cNvSpPr>
          <p:nvPr>
            <p:ph type="body" idx="1"/>
          </p:nvPr>
        </p:nvSpPr>
        <p:spPr/>
        <p:txBody>
          <a:bodyPr>
            <a:normAutofit fontScale="92500" lnSpcReduction="20000"/>
          </a:bodyPr>
          <a:lstStyle/>
          <a:p>
            <a:r>
              <a:rPr lang="el-GR" altLang="en-US" dirty="0" smtClean="0"/>
              <a:t>Επιθυμητά και απαραίτητα για ένα σχήμα χρέωσης σε ένα μελλοντικό, πολλαπλών κλάσεων υπηρεσιών (</a:t>
            </a:r>
            <a:r>
              <a:rPr lang="en-US" altLang="en-US" dirty="0" smtClean="0"/>
              <a:t>multiple service class</a:t>
            </a:r>
            <a:r>
              <a:rPr lang="el-GR" altLang="en-US" dirty="0" smtClean="0"/>
              <a:t>), περιβάλλον δικτύου</a:t>
            </a:r>
          </a:p>
          <a:p>
            <a:pPr lvl="1"/>
            <a:r>
              <a:rPr lang="el-GR" altLang="en-US" dirty="0" smtClean="0"/>
              <a:t>Οι τιμές πρέπει να ωθούν τους χρήστες να χρησιμοποιούν το δίκτυο όταν είναι λιγότερο </a:t>
            </a:r>
            <a:r>
              <a:rPr lang="el-GR" altLang="en-US" dirty="0" err="1" smtClean="0"/>
              <a:t>συμφορημένο</a:t>
            </a:r>
            <a:r>
              <a:rPr lang="el-GR" altLang="en-US" dirty="0" smtClean="0"/>
              <a:t> μεταθέτοντας τις αιτήσεις τους στο πεδίο του χρόνου</a:t>
            </a:r>
          </a:p>
          <a:p>
            <a:pPr lvl="1"/>
            <a:r>
              <a:rPr lang="el-GR" altLang="en-US" dirty="0" smtClean="0"/>
              <a:t>Οι τιμές πρέπει να λαμβάνουν </a:t>
            </a:r>
            <a:r>
              <a:rPr lang="el-GR" altLang="en-US" dirty="0" err="1" smtClean="0"/>
              <a:t>υπόψιν</a:t>
            </a:r>
            <a:r>
              <a:rPr lang="el-GR" altLang="en-US" dirty="0" smtClean="0"/>
              <a:t> τους το αντίκτυπο του δικτυακού φόρτου κάθε στιγμή πάνω στη μελλοντική ζήτηση εξυπηρέτησης από τους χρήστες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normAutofit fontScale="90000"/>
          </a:bodyPr>
          <a:lstStyle/>
          <a:p>
            <a:r>
              <a:rPr lang="el-GR" altLang="en-US" smtClean="0"/>
              <a:t>Χαρακτηριστικά ενός συστήματος χρέωσης (2)</a:t>
            </a:r>
          </a:p>
        </p:txBody>
      </p:sp>
      <p:sp>
        <p:nvSpPr>
          <p:cNvPr id="38917" name="Rectangle 3"/>
          <p:cNvSpPr>
            <a:spLocks noGrp="1" noChangeArrowheads="1"/>
          </p:cNvSpPr>
          <p:nvPr>
            <p:ph type="body" idx="1"/>
          </p:nvPr>
        </p:nvSpPr>
        <p:spPr/>
        <p:txBody>
          <a:bodyPr/>
          <a:lstStyle/>
          <a:p>
            <a:r>
              <a:rPr lang="el-GR" altLang="en-US" dirty="0" smtClean="0"/>
              <a:t>Ακόμα:</a:t>
            </a:r>
          </a:p>
          <a:p>
            <a:pPr lvl="1"/>
            <a:r>
              <a:rPr lang="el-GR" altLang="en-US" dirty="0" smtClean="0"/>
              <a:t>Κατά προτίμηση η τιμολόγηση πρέπει να γίνεται σε επίπεδο ανώτερο από το επίπεδο του πακέτου ώστε να είναι ευκολότερη και φθηνότερη στην υλοποίηση</a:t>
            </a:r>
          </a:p>
          <a:p>
            <a:pPr lvl="1"/>
            <a:r>
              <a:rPr lang="el-GR" altLang="en-US" dirty="0" smtClean="0"/>
              <a:t>Οι τιμές πρέπει να αντικατοπτρίζουν την κατάσταση φόρτου στους πόρους του δικτύου (δρομολογητές, πύλες)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fontScale="90000"/>
          </a:bodyPr>
          <a:lstStyle/>
          <a:p>
            <a:r>
              <a:rPr lang="el-GR" altLang="en-US" smtClean="0"/>
              <a:t>Χαρακτηριστικά ενός συστήματος χρέωσης (3)</a:t>
            </a:r>
          </a:p>
        </p:txBody>
      </p:sp>
      <p:sp>
        <p:nvSpPr>
          <p:cNvPr id="39941" name="Rectangle 3"/>
          <p:cNvSpPr>
            <a:spLocks noGrp="1" noChangeArrowheads="1"/>
          </p:cNvSpPr>
          <p:nvPr>
            <p:ph type="body" idx="1"/>
          </p:nvPr>
        </p:nvSpPr>
        <p:spPr/>
        <p:txBody>
          <a:bodyPr>
            <a:normAutofit lnSpcReduction="10000"/>
          </a:bodyPr>
          <a:lstStyle/>
          <a:p>
            <a:r>
              <a:rPr lang="el-GR" altLang="en-US" dirty="0" smtClean="0"/>
              <a:t>Ακόμα:</a:t>
            </a:r>
          </a:p>
          <a:p>
            <a:pPr lvl="1"/>
            <a:r>
              <a:rPr lang="el-GR" altLang="en-US" dirty="0" smtClean="0"/>
              <a:t>Το μοντέλο χρέωσης πρέπει να υλοποιείται με έναν τελείως από-</a:t>
            </a:r>
            <a:r>
              <a:rPr lang="el-GR" altLang="en-US" dirty="0" err="1" smtClean="0"/>
              <a:t>κεντρικοποιημένο </a:t>
            </a:r>
            <a:r>
              <a:rPr lang="el-GR" altLang="en-US" dirty="0" smtClean="0"/>
              <a:t>τρόπο. Διαφορετικά, τα γενικά έξοδα υπολογισμού των τιμών μπορεί να ακυρώνουν οποιαδήποτε οφέλη αποκομίζονται εφαρμόζοντας τη μέθοδο χρέωσης</a:t>
            </a:r>
          </a:p>
          <a:p>
            <a:pPr lvl="1"/>
            <a:r>
              <a:rPr lang="el-GR" altLang="en-US" dirty="0" smtClean="0"/>
              <a:t>Οι τιμές πρέπει να αποφέρουν αποδοτική διαχείριση φόρτου (</a:t>
            </a:r>
            <a:r>
              <a:rPr lang="en-US" altLang="en-US" dirty="0" smtClean="0"/>
              <a:t>load management</a:t>
            </a:r>
            <a:r>
              <a:rPr lang="el-GR" altLang="en-US" dirty="0" smtClean="0"/>
              <a:t>) κατανέμοντας τον φόρτο από τους υψηλά στους ελαφρώς φορτωμένους κόμβους του δικτύου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dirty="0"/>
          </a:p>
        </p:txBody>
      </p:sp>
      <p:sp>
        <p:nvSpPr>
          <p:cNvPr id="3" name="Content Placeholder 2"/>
          <p:cNvSpPr>
            <a:spLocks noGrp="1"/>
          </p:cNvSpPr>
          <p:nvPr>
            <p:ph idx="1"/>
          </p:nvPr>
        </p:nvSpPr>
        <p:spPr/>
        <p:txBody>
          <a:bodyPr>
            <a:normAutofit lnSpcReduction="10000"/>
          </a:bodyPr>
          <a:lstStyle/>
          <a:p>
            <a:r>
              <a:rPr lang="el-GR" altLang="en-US" dirty="0" smtClean="0"/>
              <a:t>Ορισμός της πολιτικής χρέωσης δικτυακών υπηρεσιών</a:t>
            </a:r>
          </a:p>
          <a:p>
            <a:r>
              <a:rPr lang="el-GR" altLang="en-US" dirty="0" smtClean="0"/>
              <a:t>Δομή κόστους για τον </a:t>
            </a:r>
            <a:r>
              <a:rPr lang="el-GR" altLang="en-US" dirty="0" err="1" smtClean="0"/>
              <a:t>πάροχο</a:t>
            </a:r>
            <a:endParaRPr lang="el-GR" altLang="en-US" dirty="0" smtClean="0"/>
          </a:p>
          <a:p>
            <a:pPr lvl="1"/>
            <a:r>
              <a:rPr lang="el-GR" altLang="en-US" dirty="0" smtClean="0"/>
              <a:t>Κόστη παροχής πρόσβασης</a:t>
            </a:r>
          </a:p>
          <a:p>
            <a:pPr lvl="1"/>
            <a:r>
              <a:rPr lang="el-GR" altLang="en-US" dirty="0" smtClean="0"/>
              <a:t>Κόστη χρήσης</a:t>
            </a:r>
          </a:p>
          <a:p>
            <a:r>
              <a:rPr lang="el-GR" altLang="en-US" dirty="0" smtClean="0"/>
              <a:t>Χαρακτηριστικά ενός συστήματος χρέωσης </a:t>
            </a:r>
          </a:p>
          <a:p>
            <a:pPr lvl="1"/>
            <a:r>
              <a:rPr lang="el-GR" altLang="en-US" dirty="0" smtClean="0"/>
              <a:t>Χαρακτηριστικά που ενδιαφέρουν τους χρήστες</a:t>
            </a:r>
          </a:p>
          <a:p>
            <a:pPr lvl="1"/>
            <a:r>
              <a:rPr lang="el-GR" altLang="en-US" dirty="0" smtClean="0"/>
              <a:t>Χαρακτηριστικά που ενδιαφέρουν τους </a:t>
            </a:r>
            <a:r>
              <a:rPr lang="el-GR" altLang="en-US" dirty="0" err="1" smtClean="0"/>
              <a:t>παρόχους</a:t>
            </a:r>
            <a:endParaRPr lang="el-GR" altLang="en-US" dirty="0" smtClean="0"/>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fontScale="90000"/>
          </a:bodyPr>
          <a:lstStyle/>
          <a:p>
            <a:r>
              <a:rPr lang="el-GR" altLang="en-US" smtClean="0"/>
              <a:t>Χαρακτηριστικά ενός συστήματος χρέωσης (4)</a:t>
            </a:r>
          </a:p>
        </p:txBody>
      </p:sp>
      <p:sp>
        <p:nvSpPr>
          <p:cNvPr id="40965" name="Rectangle 3"/>
          <p:cNvSpPr>
            <a:spLocks noGrp="1" noChangeArrowheads="1"/>
          </p:cNvSpPr>
          <p:nvPr>
            <p:ph type="body" idx="1"/>
          </p:nvPr>
        </p:nvSpPr>
        <p:spPr/>
        <p:txBody>
          <a:bodyPr>
            <a:normAutofit fontScale="85000" lnSpcReduction="20000"/>
          </a:bodyPr>
          <a:lstStyle/>
          <a:p>
            <a:r>
              <a:rPr lang="el-GR" altLang="en-US" smtClean="0"/>
              <a:t>Ακόμα:</a:t>
            </a:r>
          </a:p>
          <a:p>
            <a:pPr lvl="1"/>
            <a:r>
              <a:rPr lang="el-GR" altLang="en-US" smtClean="0"/>
              <a:t>Πρέπει να υπάρχουν πολλαπλές προτεραιότητες (</a:t>
            </a:r>
            <a:r>
              <a:rPr lang="en-US" altLang="en-US" smtClean="0"/>
              <a:t>priority class</a:t>
            </a:r>
            <a:r>
              <a:rPr lang="el-GR" altLang="en-US" smtClean="0"/>
              <a:t>) για να μπορεί το σχήμα χρέωσης να λαμβάνει υπόψιν του τα διαφορετικά επίπεδα ποιότητας υπηρεσίας (QoS </a:t>
            </a:r>
            <a:r>
              <a:rPr lang="en-US" altLang="en-US" smtClean="0"/>
              <a:t>levels</a:t>
            </a:r>
            <a:r>
              <a:rPr lang="el-GR" altLang="en-US" smtClean="0"/>
              <a:t>) που απαιτούνται από διαφορετικές εφαρμογές και χρήστες</a:t>
            </a:r>
          </a:p>
          <a:p>
            <a:pPr lvl="1"/>
            <a:r>
              <a:rPr lang="el-GR" altLang="en-US" smtClean="0"/>
              <a:t>Το σχήμα χρέωσης πρέπει να υλοποιείται με τέτοιο τρόπο ώστε οι χρήστες να έχουν κίνητρα να λαμβάνουν αποφάσεις βασισμένοι στην τιμή που πληρώνουν και παράλληλα οι φορείς παροχής υπηρεσιών (NSPs) να έχουν κίνητρα να παρέχουν την απαιτούμενη ποιότητα υπηρεσίας (QoS) με βάση τα κέρδη που αποκομίζουν από τις μεθόδους τιμολόγησης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normAutofit fontScale="90000"/>
          </a:bodyPr>
          <a:lstStyle/>
          <a:p>
            <a:r>
              <a:rPr lang="el-GR" altLang="en-US" smtClean="0"/>
              <a:t>Χαρακτηριστικά που ενδιαφέρουν τους χρήστες (1)</a:t>
            </a:r>
          </a:p>
        </p:txBody>
      </p:sp>
      <p:sp>
        <p:nvSpPr>
          <p:cNvPr id="41989" name="Rectangle 3"/>
          <p:cNvSpPr>
            <a:spLocks noGrp="1" noChangeArrowheads="1"/>
          </p:cNvSpPr>
          <p:nvPr>
            <p:ph type="body" idx="1"/>
          </p:nvPr>
        </p:nvSpPr>
        <p:spPr/>
        <p:txBody>
          <a:bodyPr/>
          <a:lstStyle/>
          <a:p>
            <a:r>
              <a:rPr lang="el-GR" altLang="en-US" b="1" dirty="0" err="1" smtClean="0"/>
              <a:t>Προβλεψιμότητα</a:t>
            </a:r>
            <a:r>
              <a:rPr lang="el-GR" altLang="en-US" dirty="0" smtClean="0"/>
              <a:t>: να γνωρίζει εκ των προτέρων τι ακριβώς πρόκειται να πληρώσει</a:t>
            </a:r>
          </a:p>
          <a:p>
            <a:r>
              <a:rPr lang="el-GR" altLang="en-US" b="1" dirty="0" smtClean="0"/>
              <a:t>Απλότητα / Φιλικότητα Χρήστη</a:t>
            </a:r>
            <a:r>
              <a:rPr lang="el-GR" altLang="en-US" dirty="0" smtClean="0"/>
              <a:t>: ο τρόπος χρέωσης πρέπει να είναι απόλυτα κατανοητός από τον χρήστη</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normAutofit fontScale="90000"/>
          </a:bodyPr>
          <a:lstStyle/>
          <a:p>
            <a:r>
              <a:rPr lang="el-GR" altLang="en-US" smtClean="0"/>
              <a:t>Χαρακτηριστικά που ενδιαφέρουν τους χρήστες (2)</a:t>
            </a:r>
          </a:p>
        </p:txBody>
      </p:sp>
      <p:sp>
        <p:nvSpPr>
          <p:cNvPr id="43013" name="Rectangle 3"/>
          <p:cNvSpPr>
            <a:spLocks noGrp="1" noChangeArrowheads="1"/>
          </p:cNvSpPr>
          <p:nvPr>
            <p:ph type="body" idx="1"/>
          </p:nvPr>
        </p:nvSpPr>
        <p:spPr/>
        <p:txBody>
          <a:bodyPr>
            <a:normAutofit lnSpcReduction="10000"/>
          </a:bodyPr>
          <a:lstStyle/>
          <a:p>
            <a:r>
              <a:rPr lang="el-GR" altLang="en-US" b="1" dirty="0" smtClean="0"/>
              <a:t>Δικαιοσύνη</a:t>
            </a:r>
            <a:r>
              <a:rPr lang="el-GR" altLang="en-US" dirty="0" smtClean="0"/>
              <a:t>: οι τιμές πρέπει να αντικατοπτρίζουν τη σχετική χρήση πόρων των χρηστών</a:t>
            </a:r>
          </a:p>
          <a:p>
            <a:r>
              <a:rPr lang="el-GR" altLang="en-US" b="1" dirty="0" smtClean="0"/>
              <a:t>Διαφάνεια</a:t>
            </a:r>
            <a:r>
              <a:rPr lang="el-GR" altLang="en-US" dirty="0" smtClean="0"/>
              <a:t>: πρέπει η υλοποίηση του σχήματος χρέωσης να μην «φαίνεται» στον πελάτη ενός </a:t>
            </a:r>
            <a:r>
              <a:rPr lang="el-GR" altLang="en-US" dirty="0" err="1" smtClean="0"/>
              <a:t>παρόχου</a:t>
            </a:r>
            <a:r>
              <a:rPr lang="el-GR" altLang="en-US" dirty="0" smtClean="0"/>
              <a:t> και να μην τον «ενοχλεί» με διάφορους τρόπους κατά τη χρήση των δικτυακών υπηρεσιών που του προσφέρονται</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normAutofit fontScale="90000"/>
          </a:bodyPr>
          <a:lstStyle/>
          <a:p>
            <a:r>
              <a:rPr lang="el-GR" altLang="en-US" smtClean="0"/>
              <a:t>Χαρακτηριστικά που ενδιαφέρουν τους παρόχους (1)</a:t>
            </a:r>
          </a:p>
        </p:txBody>
      </p:sp>
      <p:sp>
        <p:nvSpPr>
          <p:cNvPr id="44037" name="Rectangle 3"/>
          <p:cNvSpPr>
            <a:spLocks noGrp="1" noChangeArrowheads="1"/>
          </p:cNvSpPr>
          <p:nvPr>
            <p:ph type="body" idx="1"/>
          </p:nvPr>
        </p:nvSpPr>
        <p:spPr/>
        <p:txBody>
          <a:bodyPr/>
          <a:lstStyle/>
          <a:p>
            <a:r>
              <a:rPr lang="el-GR" altLang="en-US" b="1" dirty="0" smtClean="0"/>
              <a:t>Κάλυψη εξόδων και δημιουργία κερδών</a:t>
            </a:r>
          </a:p>
          <a:p>
            <a:r>
              <a:rPr lang="el-GR" altLang="en-US" b="1" dirty="0" smtClean="0"/>
              <a:t>Χαμηλό κόστος υλοποίησης του συστήματος λογιστικής</a:t>
            </a:r>
            <a:r>
              <a:rPr lang="el-GR" altLang="en-US" dirty="0" smtClean="0"/>
              <a:t>, δηλαδή υπολογισμού των τιμών (</a:t>
            </a:r>
            <a:r>
              <a:rPr lang="en-US" altLang="en-US" dirty="0" smtClean="0"/>
              <a:t>low accounting overhead costs</a:t>
            </a:r>
            <a:r>
              <a:rPr lang="el-GR" altLang="en-US" dirty="0" smtClean="0"/>
              <a:t>)</a:t>
            </a:r>
          </a:p>
          <a:p>
            <a:pPr lvl="1"/>
            <a:r>
              <a:rPr lang="el-GR" altLang="en-US" dirty="0" smtClean="0"/>
              <a:t> Διαφορετικά, τα κέρδη που αποκομίζονται από την εφαρμογή της μεθόδου χρέωσης αναιρούνται από τα υψηλά κόστη υλοποίησης και ο </a:t>
            </a:r>
            <a:r>
              <a:rPr lang="el-GR" altLang="en-US" dirty="0" err="1" smtClean="0"/>
              <a:t>πάροχος</a:t>
            </a:r>
            <a:r>
              <a:rPr lang="el-GR" altLang="en-US" dirty="0" smtClean="0"/>
              <a:t> συνολικά ζημιώνεται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normAutofit fontScale="90000"/>
          </a:bodyPr>
          <a:lstStyle/>
          <a:p>
            <a:r>
              <a:rPr lang="el-GR" altLang="en-US" smtClean="0"/>
              <a:t>Χαρακτηριστικά που ενδιαφέρουν τους παρόχους (2)</a:t>
            </a:r>
          </a:p>
        </p:txBody>
      </p:sp>
      <p:sp>
        <p:nvSpPr>
          <p:cNvPr id="45061" name="Rectangle 3"/>
          <p:cNvSpPr>
            <a:spLocks noGrp="1" noChangeArrowheads="1"/>
          </p:cNvSpPr>
          <p:nvPr>
            <p:ph type="body" idx="1"/>
          </p:nvPr>
        </p:nvSpPr>
        <p:spPr/>
        <p:txBody>
          <a:bodyPr/>
          <a:lstStyle/>
          <a:p>
            <a:r>
              <a:rPr lang="el-GR" altLang="en-US" b="1" dirty="0" smtClean="0"/>
              <a:t>Κίνητρα στους χρήστες για αποτελεσματική χρήση των πόρων του δικτύου</a:t>
            </a:r>
            <a:r>
              <a:rPr lang="el-GR" altLang="en-US" dirty="0" smtClean="0"/>
              <a:t> από οικονομική άποψη</a:t>
            </a:r>
          </a:p>
          <a:p>
            <a:r>
              <a:rPr lang="el-GR" altLang="en-US" b="1" dirty="0" smtClean="0"/>
              <a:t>Ευελιξία</a:t>
            </a:r>
            <a:r>
              <a:rPr lang="el-GR" altLang="en-US" dirty="0" smtClean="0"/>
              <a:t>: να μπορεί να χρησιμοποιείται το σχήμα χρέωσης για υπηρεσίες με διαφορετικές απαιτήσεις ποιότητας εξυπηρέτησης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Σύντομη ανασκόπηση</a:t>
            </a:r>
            <a:endParaRPr lang="el-GR" dirty="0"/>
          </a:p>
        </p:txBody>
      </p:sp>
      <p:sp>
        <p:nvSpPr>
          <p:cNvPr id="5" name="Θέση περιεχομένου 4"/>
          <p:cNvSpPr>
            <a:spLocks noGrp="1"/>
          </p:cNvSpPr>
          <p:nvPr>
            <p:ph idx="1"/>
          </p:nvPr>
        </p:nvSpPr>
        <p:spPr/>
        <p:txBody>
          <a:bodyPr>
            <a:normAutofit lnSpcReduction="10000"/>
          </a:bodyPr>
          <a:lstStyle/>
          <a:p>
            <a:r>
              <a:rPr lang="el-GR" altLang="en-US" smtClean="0"/>
              <a:t>Ορισμός της πολιτικής χρέωσης δικτυακών υπηρεσιών</a:t>
            </a:r>
          </a:p>
          <a:p>
            <a:r>
              <a:rPr lang="el-GR" altLang="en-US" smtClean="0"/>
              <a:t>Δομή κόστους για τον πάροχο</a:t>
            </a:r>
          </a:p>
          <a:p>
            <a:pPr lvl="1"/>
            <a:r>
              <a:rPr lang="el-GR" altLang="en-US" smtClean="0"/>
              <a:t>Κόστη παροχής πρόσβασης</a:t>
            </a:r>
          </a:p>
          <a:p>
            <a:pPr lvl="1"/>
            <a:r>
              <a:rPr lang="el-GR" altLang="en-US" smtClean="0"/>
              <a:t>Κόστη χρήσης</a:t>
            </a:r>
          </a:p>
          <a:p>
            <a:r>
              <a:rPr lang="el-GR" altLang="en-US" smtClean="0"/>
              <a:t>Χαρακτηριστικά ενός συστήματος χρέωσης </a:t>
            </a:r>
          </a:p>
          <a:p>
            <a:pPr lvl="1"/>
            <a:r>
              <a:rPr lang="el-GR" altLang="en-US" smtClean="0"/>
              <a:t>Χαρακτηριστικά που ενδιαφέρουν τους χρήστες</a:t>
            </a:r>
          </a:p>
          <a:p>
            <a:pPr lvl="1"/>
            <a:r>
              <a:rPr lang="el-GR" altLang="en-US" smtClean="0"/>
              <a:t>Χαρακτηριστικά που ενδιαφέρουν τους παρόχους</a:t>
            </a:r>
            <a:endParaRPr lang="el-GR" altLang="en-US" dirty="0" smtClean="0"/>
          </a:p>
        </p:txBody>
      </p:sp>
    </p:spTree>
    <p:extLst>
      <p:ext uri="{BB962C8B-B14F-4D97-AF65-F5344CB8AC3E}">
        <p14:creationId xmlns="" xmlns:p14="http://schemas.microsoft.com/office/powerpoint/2010/main" val="2834887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Βιβλιογραφία</a:t>
            </a:r>
            <a:endParaRPr lang="el-GR" dirty="0"/>
          </a:p>
        </p:txBody>
      </p:sp>
      <p:sp>
        <p:nvSpPr>
          <p:cNvPr id="5" name="Θέση περιεχομένου 4"/>
          <p:cNvSpPr>
            <a:spLocks noGrp="1"/>
          </p:cNvSpPr>
          <p:nvPr>
            <p:ph idx="1"/>
          </p:nvPr>
        </p:nvSpPr>
        <p:spPr/>
        <p:txBody>
          <a:bodyPr>
            <a:normAutofit fontScale="62500" lnSpcReduction="20000"/>
          </a:bodyPr>
          <a:lstStyle/>
          <a:p>
            <a:r>
              <a:rPr lang="el-GR" dirty="0" smtClean="0"/>
              <a:t>Σημειώσεις μαθήματος (Κεφάλαιο 6)</a:t>
            </a:r>
            <a:endParaRPr lang="en-GB" dirty="0" smtClean="0"/>
          </a:p>
          <a:p>
            <a:r>
              <a:rPr lang="el-GR" dirty="0" smtClean="0"/>
              <a:t>Βιβλία</a:t>
            </a:r>
            <a:r>
              <a:rPr lang="en-GB" dirty="0" smtClean="0"/>
              <a:t> / papers</a:t>
            </a:r>
          </a:p>
          <a:p>
            <a:pPr lvl="1"/>
            <a:r>
              <a:rPr lang="en-US" dirty="0" smtClean="0"/>
              <a:t>C. </a:t>
            </a:r>
            <a:r>
              <a:rPr lang="en-US" dirty="0" err="1" smtClean="0"/>
              <a:t>Courcoubetis</a:t>
            </a:r>
            <a:r>
              <a:rPr lang="en-US" dirty="0" smtClean="0"/>
              <a:t>, R. Weber, Pricing Communication Networks, John Wiley &amp; Sons Ltd., West Sussex, England, 2003 	</a:t>
            </a:r>
          </a:p>
          <a:p>
            <a:pPr lvl="1"/>
            <a:r>
              <a:rPr lang="en-US" dirty="0" smtClean="0"/>
              <a:t>L. McKnight, J. Bailey (eds.), Internet Economics, MIT Press, Cambridge, Massachusetts, U.S.A., 1997 	</a:t>
            </a:r>
          </a:p>
          <a:p>
            <a:pPr lvl="1"/>
            <a:r>
              <a:rPr lang="en-US" dirty="0" smtClean="0"/>
              <a:t>B. Stiller, P. </a:t>
            </a:r>
            <a:r>
              <a:rPr lang="en-US" dirty="0" err="1" smtClean="0"/>
              <a:t>Reichl</a:t>
            </a:r>
            <a:r>
              <a:rPr lang="en-US" dirty="0" smtClean="0"/>
              <a:t>, S. </a:t>
            </a:r>
            <a:r>
              <a:rPr lang="en-US" dirty="0" err="1" smtClean="0"/>
              <a:t>Leinen</a:t>
            </a:r>
            <a:r>
              <a:rPr lang="en-US" dirty="0" smtClean="0"/>
              <a:t>, Pricing and Cost Recovery for Internet Services: Practical Review, Classification, and Application of Relevant Models, </a:t>
            </a:r>
            <a:r>
              <a:rPr lang="en-US" dirty="0" err="1" smtClean="0"/>
              <a:t>Netnomics</a:t>
            </a:r>
            <a:r>
              <a:rPr lang="en-US" dirty="0" smtClean="0"/>
              <a:t> 3 (2), 149-171, 2001 	</a:t>
            </a:r>
          </a:p>
          <a:p>
            <a:pPr lvl="1"/>
            <a:r>
              <a:rPr lang="en-US" dirty="0" smtClean="0"/>
              <a:t>A. </a:t>
            </a:r>
            <a:r>
              <a:rPr lang="en-US" dirty="0" err="1" smtClean="0"/>
              <a:t>Odlyzko</a:t>
            </a:r>
            <a:r>
              <a:rPr lang="en-US" dirty="0" smtClean="0"/>
              <a:t>, Internet Pricing and the History of Communications, Computer Networks, Vol. 36, pp. 493-517, 2001</a:t>
            </a:r>
          </a:p>
          <a:p>
            <a:r>
              <a:rPr lang="en-US" dirty="0" smtClean="0"/>
              <a:t>Links</a:t>
            </a:r>
            <a:r>
              <a:rPr lang="el-GR" dirty="0" smtClean="0"/>
              <a:t>:</a:t>
            </a:r>
            <a:endParaRPr lang="en-US" dirty="0" smtClean="0"/>
          </a:p>
          <a:p>
            <a:pPr lvl="1"/>
            <a:r>
              <a:rPr lang="en-US" altLang="en-US" dirty="0" smtClean="0">
                <a:hlinkClick r:id="rId3"/>
              </a:rPr>
              <a:t>http://ru6.cti.gr/ru6/bouras/graduate-courses/mhxanismoi-poiothtas-uphresias?language=el</a:t>
            </a:r>
            <a:r>
              <a:rPr lang="el-GR" altLang="en-US" dirty="0" smtClean="0"/>
              <a:t> </a:t>
            </a:r>
            <a:r>
              <a:rPr lang="en-US" dirty="0" smtClean="0"/>
              <a:t>(</a:t>
            </a:r>
            <a:r>
              <a:rPr lang="el-GR" dirty="0" smtClean="0"/>
              <a:t>Δικτυακός τόπος μαθήματος</a:t>
            </a:r>
            <a:r>
              <a:rPr lang="en-US" dirty="0" smtClean="0"/>
              <a:t>)</a:t>
            </a:r>
            <a:endParaRPr lang="el-GR" dirty="0" smtClean="0"/>
          </a:p>
          <a:p>
            <a:pPr lvl="1"/>
            <a:endParaRPr lang="en-US" dirty="0" smtClean="0"/>
          </a:p>
          <a:p>
            <a:pPr lvl="1"/>
            <a:endParaRPr lang="el-GR" dirty="0"/>
          </a:p>
        </p:txBody>
      </p:sp>
    </p:spTree>
    <p:extLst>
      <p:ext uri="{BB962C8B-B14F-4D97-AF65-F5344CB8AC3E}">
        <p14:creationId xmlns="" xmlns:p14="http://schemas.microsoft.com/office/powerpoint/2010/main" val="2834887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Ερωτήσεις</a:t>
            </a:r>
          </a:p>
        </p:txBody>
      </p:sp>
      <p:sp>
        <p:nvSpPr>
          <p:cNvPr id="5" name="Θέση περιεχομένου 4"/>
          <p:cNvSpPr>
            <a:spLocks noGrp="1"/>
          </p:cNvSpPr>
          <p:nvPr>
            <p:ph idx="1"/>
          </p:nvPr>
        </p:nvSpPr>
        <p:spPr/>
        <p:txBody>
          <a:bodyPr/>
          <a:lstStyle/>
          <a:p>
            <a:endParaRPr lang="el-GR" dirty="0"/>
          </a:p>
        </p:txBody>
      </p:sp>
    </p:spTree>
    <p:extLst>
      <p:ext uri="{BB962C8B-B14F-4D97-AF65-F5344CB8AC3E}">
        <p14:creationId xmlns="" xmlns:p14="http://schemas.microsoft.com/office/powerpoint/2010/main" val="4167249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a:t>
            </a:r>
            <a:r>
              <a:rPr lang="el-GR" sz="2000" smtClean="0"/>
              <a:t>αναπτυχθεί 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2502224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Χρεώσεις </a:t>
            </a:r>
            <a:r>
              <a:rPr lang="en-GB" dirty="0" smtClean="0"/>
              <a:t>I</a:t>
            </a:r>
            <a:endParaRPr lang="en-US" dirty="0"/>
          </a:p>
        </p:txBody>
      </p:sp>
      <p:sp>
        <p:nvSpPr>
          <p:cNvPr id="9" name="Text Placeholder 8"/>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4273168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2769870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solidFill>
                  <a:srgbClr val="FF0000"/>
                </a:solidFill>
              </a:rPr>
              <a:t>1.0</a:t>
            </a:r>
            <a:r>
              <a:rPr lang="el-GR" sz="2000" dirty="0" smtClean="0"/>
              <a:t>.  </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351284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solidFill>
                  <a:srgbClr val="FF0000"/>
                </a:solidFill>
              </a:rPr>
              <a:t>Χρήστος </a:t>
            </a:r>
            <a:r>
              <a:rPr lang="el-GR" sz="2000" dirty="0" err="1" smtClean="0">
                <a:solidFill>
                  <a:srgbClr val="FF0000"/>
                </a:solidFill>
              </a:rPr>
              <a:t>Μπούρας</a:t>
            </a:r>
            <a:r>
              <a:rPr lang="el-GR" sz="2000" dirty="0" smtClean="0">
                <a:solidFill>
                  <a:srgbClr val="FF0000"/>
                </a:solidFill>
              </a:rPr>
              <a:t> 201</a:t>
            </a:r>
            <a:r>
              <a:rPr lang="en-GB" sz="2000" dirty="0" smtClean="0">
                <a:solidFill>
                  <a:srgbClr val="FF0000"/>
                </a:solidFill>
              </a:rPr>
              <a:t>5</a:t>
            </a:r>
            <a:r>
              <a:rPr lang="el-GR" sz="2000" dirty="0" smtClean="0"/>
              <a:t>. «</a:t>
            </a:r>
            <a:r>
              <a:rPr lang="el-GR" sz="2000" dirty="0" smtClean="0">
                <a:solidFill>
                  <a:srgbClr val="FF0000"/>
                </a:solidFill>
              </a:rPr>
              <a:t>Μηχανισμοί Ποιότητας Υπηρεσίας σε Δίκτυα. Χρεώσεις </a:t>
            </a:r>
            <a:r>
              <a:rPr lang="el-GR" sz="2000" dirty="0" smtClean="0">
                <a:solidFill>
                  <a:srgbClr val="FF0000"/>
                </a:solidFill>
              </a:rPr>
              <a:t>Υπηρεσιών </a:t>
            </a:r>
            <a:r>
              <a:rPr lang="en-GB" sz="2000" dirty="0" smtClean="0">
                <a:solidFill>
                  <a:srgbClr val="FF0000"/>
                </a:solidFill>
              </a:rPr>
              <a:t>I</a:t>
            </a:r>
            <a:r>
              <a:rPr lang="el-GR" sz="2000" dirty="0" smtClean="0"/>
              <a:t>». Έκδοση: </a:t>
            </a:r>
            <a:r>
              <a:rPr lang="el-GR" sz="2000" dirty="0" smtClean="0">
                <a:solidFill>
                  <a:srgbClr val="FF0000"/>
                </a:solidFill>
              </a:rPr>
              <a:t>1.0</a:t>
            </a:r>
            <a:r>
              <a:rPr lang="el-GR" sz="2000" dirty="0" smtClean="0"/>
              <a:t>. Πάτρα </a:t>
            </a:r>
            <a:r>
              <a:rPr lang="el-GR" sz="2000" dirty="0" smtClean="0">
                <a:solidFill>
                  <a:srgbClr val="FF0000"/>
                </a:solidFill>
              </a:rPr>
              <a:t>201</a:t>
            </a:r>
            <a:r>
              <a:rPr lang="en-GB" sz="2000" dirty="0" smtClean="0">
                <a:solidFill>
                  <a:srgbClr val="FF0000"/>
                </a:solidFill>
              </a:rPr>
              <a:t>5</a:t>
            </a:r>
            <a:r>
              <a:rPr lang="el-GR" sz="2000" dirty="0" smtClean="0"/>
              <a:t>. Διαθέσιμο από τη δικτυακή διεύθυνση: </a:t>
            </a:r>
            <a:r>
              <a:rPr lang="en-US" sz="2000" dirty="0">
                <a:solidFill>
                  <a:srgbClr val="FF0000"/>
                </a:solidFill>
              </a:rPr>
              <a:t>https://</a:t>
            </a:r>
            <a:r>
              <a:rPr lang="en-US" sz="2000" dirty="0" smtClean="0">
                <a:solidFill>
                  <a:srgbClr val="FF0000"/>
                </a:solidFill>
              </a:rPr>
              <a:t>eclass.upatras.gr/courses/CEID1103/</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752950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73536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l-GR" altLang="en-US" smtClean="0"/>
              <a:t>Ορισμός</a:t>
            </a:r>
          </a:p>
        </p:txBody>
      </p:sp>
      <p:sp>
        <p:nvSpPr>
          <p:cNvPr id="15365" name="Rectangle 3"/>
          <p:cNvSpPr>
            <a:spLocks noGrp="1" noChangeArrowheads="1"/>
          </p:cNvSpPr>
          <p:nvPr>
            <p:ph type="body" idx="1"/>
          </p:nvPr>
        </p:nvSpPr>
        <p:spPr/>
        <p:txBody>
          <a:bodyPr>
            <a:normAutofit fontScale="85000" lnSpcReduction="20000"/>
          </a:bodyPr>
          <a:lstStyle/>
          <a:p>
            <a:r>
              <a:rPr lang="el-GR" altLang="en-US" dirty="0" smtClean="0"/>
              <a:t>Οι πολιτικές ή σχήματα χρέωσης δεν είναι τίποτα άλλο παρά μέθοδοι σύμφωνα με τις οποίες ένας </a:t>
            </a:r>
            <a:r>
              <a:rPr lang="el-GR" altLang="en-US" dirty="0" err="1" smtClean="0"/>
              <a:t>πάροχος</a:t>
            </a:r>
            <a:r>
              <a:rPr lang="el-GR" altLang="en-US" dirty="0" smtClean="0"/>
              <a:t> (</a:t>
            </a:r>
            <a:r>
              <a:rPr lang="en-US" altLang="en-US" dirty="0" smtClean="0"/>
              <a:t>Internet Service Provider</a:t>
            </a:r>
            <a:r>
              <a:rPr lang="el-GR" altLang="en-US" dirty="0" smtClean="0"/>
              <a:t> ή γενικότερα ένας </a:t>
            </a:r>
            <a:r>
              <a:rPr lang="en-US" altLang="en-US" dirty="0" smtClean="0"/>
              <a:t>Network Service Provider</a:t>
            </a:r>
            <a:r>
              <a:rPr lang="el-GR" altLang="en-US" dirty="0" smtClean="0"/>
              <a:t>) κατανέμει το κόστος (έξοδα) του δικτύου μεταξύ των χρηστών του με απώτερο σκοπό την κάλυψη του κόστους αυτού (</a:t>
            </a:r>
            <a:r>
              <a:rPr lang="en-US" altLang="en-US" dirty="0" smtClean="0"/>
              <a:t>cost recovery</a:t>
            </a:r>
            <a:r>
              <a:rPr lang="el-GR" altLang="en-US" dirty="0" smtClean="0"/>
              <a:t>), καθώς και τη δημιουργία κάποιων κερδών αν πρόκειται για εμπορικό </a:t>
            </a:r>
            <a:r>
              <a:rPr lang="el-GR" altLang="en-US" dirty="0" err="1" smtClean="0"/>
              <a:t>πάροχο</a:t>
            </a:r>
            <a:r>
              <a:rPr lang="el-GR" altLang="en-US" dirty="0" smtClean="0"/>
              <a:t> που δεν έχει μόνο ακαδημαϊκούς ή ερευνητικούς στόχους (οπότε δεν επιδιώκονται κέρδη)</a:t>
            </a:r>
          </a:p>
          <a:p>
            <a:r>
              <a:rPr lang="el-GR" altLang="en-US" dirty="0" smtClean="0"/>
              <a:t>Επομένως οι πολιτικές χρέωσης είναι μέθοδοι που καθορίζουν τον τρόπο με τον οποίο θα μοιραστούν οι χρήστες μεταξύ τους τα διάφορα έξοδα του δικτύου</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l-GR" altLang="en-US" smtClean="0"/>
              <a:t>Δομή κόστους για τον πάροχο</a:t>
            </a:r>
            <a:endParaRPr lang="el-GR" altLang="en-US" dirty="0" smtClean="0"/>
          </a:p>
        </p:txBody>
      </p:sp>
      <p:pic>
        <p:nvPicPr>
          <p:cNvPr id="14" name="Picture 4" descr="Ιεραρχική δομή ανάλυσης του κόστους παροχής δικτυακών υπηρεσιών για τον πάροχο"/>
          <p:cNvPicPr>
            <a:picLocks noGrp="1" noChangeAspect="1" noChangeArrowheads="1"/>
          </p:cNvPicPr>
          <p:nvPr>
            <p:ph sz="half" idx="1"/>
          </p:nvPr>
        </p:nvPicPr>
        <p:blipFill>
          <a:blip r:embed="rId2" cstate="print"/>
          <a:stretch>
            <a:fillRect/>
          </a:stretch>
        </p:blipFill>
        <p:spPr>
          <a:xfrm>
            <a:off x="457195" y="1602000"/>
            <a:ext cx="4711466" cy="3278568"/>
          </a:xfrm>
        </p:spPr>
      </p:pic>
      <p:sp>
        <p:nvSpPr>
          <p:cNvPr id="13" name="Text Placeholder 12"/>
          <p:cNvSpPr>
            <a:spLocks noGrp="1"/>
          </p:cNvSpPr>
          <p:nvPr>
            <p:ph sz="half" idx="2"/>
          </p:nvPr>
        </p:nvSpPr>
        <p:spPr>
          <a:xfrm>
            <a:off x="5436096" y="1600200"/>
            <a:ext cx="3250704" cy="4525963"/>
          </a:xfrm>
        </p:spPr>
        <p:txBody>
          <a:bodyPr/>
          <a:lstStyle/>
          <a:p>
            <a:r>
              <a:rPr lang="el-GR" altLang="en-US" dirty="0" smtClean="0"/>
              <a:t>Όλα αυτά τα έξοδα καλείται να καλύψει, μέσω ενός σχήματος τιμολόγησης, ο </a:t>
            </a:r>
            <a:r>
              <a:rPr lang="el-GR" altLang="en-US" dirty="0" err="1" smtClean="0"/>
              <a:t>πάροχος</a:t>
            </a:r>
            <a:r>
              <a:rPr lang="el-GR" altLang="en-US" dirty="0" smtClean="0"/>
              <a:t>, διαμοιράζοντάς τα κατάλληλα μεταξύ των συνδρομητών του</a:t>
            </a:r>
          </a:p>
          <a:p>
            <a:endParaRPr lang="el-GR" dirty="0"/>
          </a:p>
        </p:txBody>
      </p:sp>
      <p:sp>
        <p:nvSpPr>
          <p:cNvPr id="16390" name="Rectangle 5"/>
          <p:cNvSpPr>
            <a:spLocks noChangeArrowheads="1"/>
          </p:cNvSpPr>
          <p:nvPr/>
        </p:nvSpPr>
        <p:spPr bwMode="auto">
          <a:xfrm>
            <a:off x="2805113" y="2200275"/>
            <a:ext cx="9144000" cy="0"/>
          </a:xfrm>
          <a:prstGeom prst="rect">
            <a:avLst/>
          </a:prstGeom>
          <a:noFill/>
          <a:ln w="9525">
            <a:noFill/>
            <a:miter lim="800000"/>
            <a:headEnd/>
            <a:tailEnd/>
          </a:ln>
          <a:effectLst/>
        </p:spPr>
        <p:txBody>
          <a:bodyPr>
            <a:spAutoFit/>
          </a:bodyPr>
          <a:lstStyle/>
          <a:p>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l-GR" altLang="en-US" smtClean="0"/>
              <a:t>Κόστη παροχής πρόσβασης</a:t>
            </a:r>
          </a:p>
        </p:txBody>
      </p:sp>
      <p:sp>
        <p:nvSpPr>
          <p:cNvPr id="17413" name="Rectangle 3"/>
          <p:cNvSpPr>
            <a:spLocks noGrp="1" noChangeArrowheads="1"/>
          </p:cNvSpPr>
          <p:nvPr>
            <p:ph type="body" idx="1"/>
          </p:nvPr>
        </p:nvSpPr>
        <p:spPr/>
        <p:txBody>
          <a:bodyPr/>
          <a:lstStyle/>
          <a:p>
            <a:r>
              <a:rPr lang="el-GR" altLang="en-US" smtClean="0"/>
              <a:t>Κόστη παροχής πρόσβασης (</a:t>
            </a:r>
            <a:r>
              <a:rPr lang="en-GB" altLang="en-US" smtClean="0"/>
              <a:t>access costs</a:t>
            </a:r>
            <a:r>
              <a:rPr lang="el-GR" altLang="en-US" smtClean="0"/>
              <a:t>) περιλαμβάνουν:</a:t>
            </a:r>
          </a:p>
          <a:p>
            <a:pPr lvl="1"/>
            <a:r>
              <a:rPr lang="el-GR" altLang="en-US" smtClean="0"/>
              <a:t>κόστη της εγκατάστασης δικτύου (</a:t>
            </a:r>
            <a:r>
              <a:rPr lang="en-US" altLang="en-US" smtClean="0"/>
              <a:t>installation costs</a:t>
            </a:r>
            <a:r>
              <a:rPr lang="el-GR" altLang="en-US" smtClean="0"/>
              <a:t>)</a:t>
            </a:r>
          </a:p>
          <a:p>
            <a:pPr lvl="1"/>
            <a:r>
              <a:rPr lang="el-GR" altLang="en-US" smtClean="0"/>
              <a:t>κόστη ενεργοποίησης πελάτη (</a:t>
            </a:r>
            <a:r>
              <a:rPr lang="en-US" altLang="en-US" smtClean="0"/>
              <a:t>customer activation costs</a:t>
            </a:r>
            <a:r>
              <a:rPr lang="el-GR" altLang="en-US"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normAutofit fontScale="90000"/>
          </a:bodyPr>
          <a:lstStyle/>
          <a:p>
            <a:r>
              <a:rPr lang="el-GR" altLang="en-US" smtClean="0"/>
              <a:t>Κόστη εγκατάστασης δικτύου (</a:t>
            </a:r>
            <a:r>
              <a:rPr lang="en-US" altLang="en-US" smtClean="0"/>
              <a:t>installation costs</a:t>
            </a:r>
            <a:r>
              <a:rPr lang="el-GR" altLang="en-US" smtClean="0"/>
              <a:t>) (1)</a:t>
            </a:r>
          </a:p>
        </p:txBody>
      </p:sp>
      <p:sp>
        <p:nvSpPr>
          <p:cNvPr id="18437" name="Rectangle 3"/>
          <p:cNvSpPr>
            <a:spLocks noGrp="1" noChangeArrowheads="1"/>
          </p:cNvSpPr>
          <p:nvPr>
            <p:ph type="body" idx="1"/>
          </p:nvPr>
        </p:nvSpPr>
        <p:spPr/>
        <p:txBody>
          <a:bodyPr>
            <a:normAutofit fontScale="92500" lnSpcReduction="20000"/>
          </a:bodyPr>
          <a:lstStyle/>
          <a:p>
            <a:r>
              <a:rPr lang="el-GR" altLang="en-US" smtClean="0"/>
              <a:t>Αναφέρονται σε όλα εκείνα τα έξοδα που υφίσταται ο πάροχος για να εγκαταστήσει το δίκτυό του σε λειτουργία και περιλαμβάνουν και επενδύσεις σε υποδομή δικτύου τόσο σε υλικό (</a:t>
            </a:r>
            <a:r>
              <a:rPr lang="en-US" altLang="en-US" smtClean="0"/>
              <a:t>hardware</a:t>
            </a:r>
            <a:r>
              <a:rPr lang="el-GR" altLang="en-US" smtClean="0"/>
              <a:t>) όσο και σε λογισμικό (</a:t>
            </a:r>
            <a:r>
              <a:rPr lang="en-US" altLang="en-US" smtClean="0"/>
              <a:t>software</a:t>
            </a:r>
            <a:r>
              <a:rPr lang="el-GR" altLang="en-US" smtClean="0"/>
              <a:t>)</a:t>
            </a:r>
          </a:p>
          <a:p>
            <a:r>
              <a:rPr lang="el-GR" altLang="en-US" smtClean="0"/>
              <a:t>Πρόκειται για σημαντικότατο μέρος των συνολικών εξόδων και γενικά σε πρώτη φάση καλύπτονται συνήθως με δάνεια</a:t>
            </a:r>
          </a:p>
          <a:p>
            <a:r>
              <a:rPr lang="el-GR" altLang="en-US" smtClean="0"/>
              <a:t>Είναι κόστη σταθερά και μη επαναλαμβανόμενα, δηλαδή πληρώνονται «μια φορά», προκειμένου ο πάροχος να επέλθει σε κατάσταση λειτουργίας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rmAutofit fontScale="90000"/>
          </a:bodyPr>
          <a:lstStyle/>
          <a:p>
            <a:r>
              <a:rPr lang="el-GR" altLang="en-US" smtClean="0"/>
              <a:t>Κόστη εγκατάστασης δικτύου (</a:t>
            </a:r>
            <a:r>
              <a:rPr lang="en-US" altLang="en-US" smtClean="0"/>
              <a:t>installation costs</a:t>
            </a:r>
            <a:r>
              <a:rPr lang="el-GR" altLang="en-US" smtClean="0"/>
              <a:t>) (2)</a:t>
            </a:r>
          </a:p>
        </p:txBody>
      </p:sp>
      <p:sp>
        <p:nvSpPr>
          <p:cNvPr id="19461" name="Rectangle 3"/>
          <p:cNvSpPr>
            <a:spLocks noGrp="1" noChangeArrowheads="1"/>
          </p:cNvSpPr>
          <p:nvPr>
            <p:ph type="body" idx="1"/>
          </p:nvPr>
        </p:nvSpPr>
        <p:spPr/>
        <p:txBody>
          <a:bodyPr/>
          <a:lstStyle/>
          <a:p>
            <a:r>
              <a:rPr lang="el-GR" altLang="en-US" smtClean="0"/>
              <a:t>Διακρίνονται σε:</a:t>
            </a:r>
          </a:p>
          <a:p>
            <a:pPr lvl="1"/>
            <a:r>
              <a:rPr lang="el-GR" altLang="en-US" smtClean="0"/>
              <a:t>κόστη δικτυακής υποδομής (</a:t>
            </a:r>
            <a:r>
              <a:rPr lang="en-US" altLang="en-US" smtClean="0"/>
              <a:t>network infrastructure costs</a:t>
            </a:r>
            <a:r>
              <a:rPr lang="el-GR" altLang="en-US" smtClean="0"/>
              <a:t>)</a:t>
            </a:r>
          </a:p>
          <a:p>
            <a:pPr lvl="1"/>
            <a:r>
              <a:rPr lang="el-GR" altLang="en-US" smtClean="0"/>
              <a:t>κόστη διασύνδεσης (</a:t>
            </a:r>
            <a:r>
              <a:rPr lang="en-US" altLang="en-US" smtClean="0"/>
              <a:t>interconnection costs</a:t>
            </a:r>
            <a:r>
              <a:rPr lang="el-GR" altLang="en-US" smtClean="0"/>
              <a:t>)</a:t>
            </a:r>
          </a:p>
        </p:txBody>
      </p:sp>
    </p:spTree>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1895</TotalTime>
  <Words>2143</Words>
  <Application>Microsoft Office PowerPoint</Application>
  <PresentationFormat>On-screen Show (4:3)</PresentationFormat>
  <Paragraphs>188</Paragraphs>
  <Slides>43</Slides>
  <Notes>13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1_Θέμα του Office</vt:lpstr>
      <vt:lpstr>ΜΗΧΑΝΙΣΜΟΙ ΠΟΙΟΤΗΤΑΣ ΥΠΗΡΕΣΙΑΣ ΣΕ ΔΙΚΤΥΑ</vt:lpstr>
      <vt:lpstr>Σκοποί  ενότητας</vt:lpstr>
      <vt:lpstr>Περιεχόμενα ενότητας</vt:lpstr>
      <vt:lpstr>Χρεώσεις I</vt:lpstr>
      <vt:lpstr>Ορισμός</vt:lpstr>
      <vt:lpstr>Δομή κόστους για τον πάροχο</vt:lpstr>
      <vt:lpstr>Κόστη παροχής πρόσβασης</vt:lpstr>
      <vt:lpstr>Κόστη εγκατάστασης δικτύου (installation costs) (1)</vt:lpstr>
      <vt:lpstr>Κόστη εγκατάστασης δικτύου (installation costs) (2)</vt:lpstr>
      <vt:lpstr>Κόστη δικτυακής υποδομής (1)</vt:lpstr>
      <vt:lpstr>Κόστη δικτυακής υποδομής (2)</vt:lpstr>
      <vt:lpstr>Κόστη διασύνδεσης (1)</vt:lpstr>
      <vt:lpstr>Κόστη διασύνδεσης (2)</vt:lpstr>
      <vt:lpstr>Συμφωνίες μεταξύ παρόχων (1)</vt:lpstr>
      <vt:lpstr>Συμφωνίες μεταξύ παρόχων (2)</vt:lpstr>
      <vt:lpstr>Μετρική για αξιολόγηση αμοιβαίων οφειλών μεταξύ παρόχων (1)</vt:lpstr>
      <vt:lpstr>Μετρική για αξιολόγηση αμοιβαίων οφειλών μεταξύ παρόχων (2)</vt:lpstr>
      <vt:lpstr>Κόστη ενεργοποίησης πελάτη (1)</vt:lpstr>
      <vt:lpstr>Κόστη ενεργοποίησης πελάτη (2)</vt:lpstr>
      <vt:lpstr>Κόστη χρήσης</vt:lpstr>
      <vt:lpstr>Κόστη υποστήριξης πελάτη και συντήρησης (1)</vt:lpstr>
      <vt:lpstr>Κόστη υποστήριξης πελάτη και συντήρησης (2)</vt:lpstr>
      <vt:lpstr>Κόστη φόρτου δικτύου (1)</vt:lpstr>
      <vt:lpstr>Κόστη φόρτου δικτύου (2)</vt:lpstr>
      <vt:lpstr>Χειρισμός για τα κόστη φόρτου δικτύου (1)</vt:lpstr>
      <vt:lpstr>Χειρισμός για τα κόστη φόρτου δικτύου (2)</vt:lpstr>
      <vt:lpstr>Χαρακτηριστικά ενός συστήματος χρέωσης (1)</vt:lpstr>
      <vt:lpstr>Χαρακτηριστικά ενός συστήματος χρέωσης (2)</vt:lpstr>
      <vt:lpstr>Χαρακτηριστικά ενός συστήματος χρέωσης (3)</vt:lpstr>
      <vt:lpstr>Χαρακτηριστικά ενός συστήματος χρέωσης (4)</vt:lpstr>
      <vt:lpstr>Χαρακτηριστικά που ενδιαφέρουν τους χρήστες (1)</vt:lpstr>
      <vt:lpstr>Χαρακτηριστικά που ενδιαφέρουν τους χρήστες (2)</vt:lpstr>
      <vt:lpstr>Χαρακτηριστικά που ενδιαφέρουν τους παρόχους (1)</vt:lpstr>
      <vt:lpstr>Χαρακτηριστικά που ενδιαφέρουν τους παρόχους (2)</vt:lpstr>
      <vt:lpstr>Σύντομη ανασκόπηση</vt:lpstr>
      <vt:lpstr>Βιβλιογραφία</vt:lpstr>
      <vt:lpstr>Ερωτήσεις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Vaggelis Kapoulas</cp:lastModifiedBy>
  <cp:revision>290</cp:revision>
  <dcterms:created xsi:type="dcterms:W3CDTF">2012-09-06T09:03:05Z</dcterms:created>
  <dcterms:modified xsi:type="dcterms:W3CDTF">2015-08-25T09:09:50Z</dcterms:modified>
</cp:coreProperties>
</file>