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6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9" r:id="rId12"/>
    <p:sldId id="272" r:id="rId13"/>
    <p:sldId id="273" r:id="rId14"/>
    <p:sldId id="271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3" r:id="rId23"/>
    <p:sldId id="284" r:id="rId24"/>
    <p:sldId id="285" r:id="rId25"/>
    <p:sldId id="281" r:id="rId26"/>
    <p:sldId id="296" r:id="rId27"/>
    <p:sldId id="287" r:id="rId28"/>
    <p:sldId id="288" r:id="rId29"/>
    <p:sldId id="290" r:id="rId30"/>
    <p:sldId id="289" r:id="rId31"/>
    <p:sldId id="291" r:id="rId32"/>
    <p:sldId id="292" r:id="rId33"/>
    <p:sldId id="295" r:id="rId34"/>
    <p:sldId id="293" r:id="rId35"/>
    <p:sldId id="294" r:id="rId36"/>
    <p:sldId id="297" r:id="rId37"/>
    <p:sldId id="298" r:id="rId38"/>
  </p:sldIdLst>
  <p:sldSz cx="12192000" cy="6858000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m Paliatsas" initials="DP" lastIdx="1" clrIdx="0">
    <p:extLst>
      <p:ext uri="{19B8F6BF-5375-455C-9EA6-DF929625EA0E}">
        <p15:presenceInfo xmlns:p15="http://schemas.microsoft.com/office/powerpoint/2012/main" userId="77d3d510fc2aaa1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7" autoAdjust="0"/>
  </p:normalViewPr>
  <p:slideViewPr>
    <p:cSldViewPr snapToGrid="0">
      <p:cViewPr varScale="1">
        <p:scale>
          <a:sx n="61" d="100"/>
          <a:sy n="61" d="100"/>
        </p:scale>
        <p:origin x="8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1E5E7E-0692-43A3-832A-6FFDA63B3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AB6EE9F-BCEE-4CFB-8B9C-F36242523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65E8415-A1DB-470B-81D1-A13659543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E708466-B104-43C0-9B6C-3980538B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BFED2E1-84C8-4C25-818F-9C071E9FE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040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565CAF-B8E3-425A-AB76-014F6E29F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B5887D2-D400-4370-BB90-DD5AFB95A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107A334-3D4C-4A5A-BA0C-4E26090DB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36C476F-E6F6-4116-825E-320DAE16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6EBB87D-FA06-43C2-9861-645760C9D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434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D379518-BB84-461A-BB42-D5882FACD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691D7A1-110C-4C2B-9D54-9B8785654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482A105-FA2B-49CA-B949-6C5C37B3F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BEDDF8A-E001-4CE2-8F14-621AB702E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2216A51-A286-41AD-A2AB-C87E8000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08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E91902-128D-481C-B915-759F3480E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7E81EB-10DE-4464-985E-6CBA6844E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1694644-9679-411D-BFBB-9FB7FB95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3200859-1685-4B14-BC01-14443D3F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C915BD6-5C05-45A2-AEE8-D70A1D8C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979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D1379B-70F1-46DA-9AAD-810CA6837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5F45370-2E2E-4804-A949-7A603E50C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F4EF1B-8383-4211-84A4-43C67104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4772991-612B-4675-90B2-FACADC0D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AFEE4D-484C-4587-8D73-E7991378E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004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43820A-30EC-48B5-BE1E-FC5BFDE4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CDFE8EF-E4E8-46A5-A423-9ABE06AE21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594F413-D3BE-4AEE-A9F5-1864A4955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EDB4537-051C-462F-B92A-3E1C99A5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58289AA-83C2-41D1-AF48-070CD2F3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85DF463-4E6D-4D1E-8D0F-BC4CD4B09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493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E94608-E66D-45FD-9CC5-0F74AAB2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FD09C44-7ED6-4C1D-B68D-78501F8C3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31C5AF1-A293-4952-8794-F70D3C233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A8ACEF7-8753-4B5B-B53C-8366D398C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CB3B075-B9DF-432A-971D-BD569360DF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B1F4AB4-E910-4053-80C8-19E2678F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AEF54A9-222C-4F65-B0AE-E057FEC6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F2976D8-C820-4963-B3F2-F2593D89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090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36B6E08-BDFF-472F-A021-659F72532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A542225-DA73-499D-B17E-24B4FED4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11DF8AE-F889-4A5D-9237-36B2ECD1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1FBA71D-408B-40DA-BE50-36D1F6DD7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545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05C04822-6CE9-4371-8915-A301D920E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A580C61-5D09-4566-8B6B-0E8E9CBF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A60F467-4DDC-43B1-9539-C0785FA58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855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9858A1-B4C5-4AE2-9CD6-1DA89DAB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3C50E9F-0A83-492B-BB7B-D2DB2CC9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BC1258F-B1F7-4AD2-885B-98C70D220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6F990FC-1DCC-46E9-9D66-AB948299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BD209DD-5ED2-466F-AA59-4D702B7E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CAE7B30-CC8F-46F5-8370-E32C66C77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45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B87A83-415E-4AE1-B78A-612E609A9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162D0010-E95E-4D73-8EB4-E93BC99997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11C05F0-F454-4359-A238-C5BDC7AD4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DD6351A-81AD-43BD-9CFC-B60669FCF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7FA2813-70E5-4F3E-9861-2457C7146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BADB3DC-2C9F-423E-B02D-DB0C1BFB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377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613553A-F40D-4518-BA54-7DA989848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44D090A-1F9A-4247-AE8F-C15FAB116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3CDCEC3-7FC4-49AC-8DAB-00052D45B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3F897-4B60-4DF5-A1D2-184157371453}" type="datetimeFigureOut">
              <a:rPr lang="el-GR" smtClean="0"/>
              <a:t>31/3/2022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C192173-658D-4448-A1E3-95BDDF8C0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F092517-550E-4C29-A175-21049802F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3611F-56EF-49FB-A8FE-0DFEB599722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099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465E1F2-674D-4FD0-BE9D-829CE5A5B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70" y="0"/>
            <a:ext cx="515857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8EA1C-C544-4111-A871-A55DFCED507F}"/>
              </a:ext>
            </a:extLst>
          </p:cNvPr>
          <p:cNvSpPr txBox="1"/>
          <p:nvPr/>
        </p:nvSpPr>
        <p:spPr>
          <a:xfrm>
            <a:off x="708917" y="595901"/>
            <a:ext cx="5486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ΕΠΑΝΑΛΗΠΤΙΚΟ ΕΡΓΑΣΤΗΡΙΟ</a:t>
            </a:r>
          </a:p>
          <a:p>
            <a:endParaRPr lang="el-GR" sz="3200" dirty="0"/>
          </a:p>
          <a:p>
            <a:endParaRPr lang="el-GR" sz="3200" dirty="0"/>
          </a:p>
          <a:p>
            <a:r>
              <a:rPr lang="el-GR" sz="3200" dirty="0"/>
              <a:t> ΠΛΑΝΗΤΗΣ ΓΗ</a:t>
            </a:r>
          </a:p>
          <a:p>
            <a:endParaRPr lang="el-GR" sz="3200" dirty="0"/>
          </a:p>
          <a:p>
            <a:endParaRPr lang="el-GR" sz="3200" dirty="0"/>
          </a:p>
          <a:p>
            <a:r>
              <a:rPr lang="el-GR" sz="2400" dirty="0"/>
              <a:t>Να λυθεί η άσκηση</a:t>
            </a:r>
          </a:p>
        </p:txBody>
      </p:sp>
    </p:spTree>
    <p:extLst>
      <p:ext uri="{BB962C8B-B14F-4D97-AF65-F5344CB8AC3E}">
        <p14:creationId xmlns:p14="http://schemas.microsoft.com/office/powerpoint/2010/main" val="2947520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386B5B3-229C-491A-9E9F-F21084F6A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46" y="0"/>
            <a:ext cx="55853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B64A3D-4520-461C-AE1E-FB08CC1F913E}"/>
              </a:ext>
            </a:extLst>
          </p:cNvPr>
          <p:cNvSpPr txBox="1"/>
          <p:nvPr/>
        </p:nvSpPr>
        <p:spPr>
          <a:xfrm>
            <a:off x="92467" y="410966"/>
            <a:ext cx="58254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ΠΑΡΑΤΑΞΗ:</a:t>
            </a:r>
            <a:r>
              <a:rPr lang="en-US" sz="2400" dirty="0"/>
              <a:t> </a:t>
            </a:r>
            <a:r>
              <a:rPr lang="el-GR" sz="2400" dirty="0"/>
              <a:t>Σχηματίζεται όταν η ίδια </a:t>
            </a:r>
            <a:r>
              <a:rPr lang="el-GR" sz="2400" dirty="0" err="1"/>
              <a:t>ισουψής</a:t>
            </a:r>
            <a:r>
              <a:rPr lang="el-GR" sz="2400" dirty="0"/>
              <a:t> τέμνει την ίδια γραμμή επαφής σε δύο τουλάχιστον σημεία</a:t>
            </a:r>
          </a:p>
          <a:p>
            <a:endParaRPr lang="el-GR" sz="2400" dirty="0"/>
          </a:p>
          <a:p>
            <a:r>
              <a:rPr lang="el-GR" sz="2400" dirty="0" err="1"/>
              <a:t>Π.χ</a:t>
            </a:r>
            <a:r>
              <a:rPr lang="el-GR" sz="2400" dirty="0"/>
              <a:t> Παράταξη των 500 της γραμμής επαφής </a:t>
            </a:r>
            <a:r>
              <a:rPr lang="el-GR" sz="2400" dirty="0" err="1"/>
              <a:t>Ασβεστολίθου</a:t>
            </a:r>
            <a:r>
              <a:rPr lang="el-GR" sz="2400" dirty="0"/>
              <a:t> </a:t>
            </a:r>
            <a:r>
              <a:rPr lang="el-GR" sz="2400" dirty="0" err="1"/>
              <a:t>Πηλλίτη</a:t>
            </a:r>
            <a:endParaRPr lang="el-GR" sz="2400" dirty="0"/>
          </a:p>
          <a:p>
            <a:endParaRPr lang="el-GR" sz="2400" dirty="0"/>
          </a:p>
          <a:p>
            <a:endParaRPr lang="el-GR" sz="2400" dirty="0"/>
          </a:p>
          <a:p>
            <a:r>
              <a:rPr lang="el-GR" sz="2400" dirty="0"/>
              <a:t>Για κάθε γραμμή επαφής μας χρειάζονται δύο τουλάχιστον παρατάξεις</a:t>
            </a:r>
          </a:p>
          <a:p>
            <a:endParaRPr lang="el-GR" sz="2400" dirty="0"/>
          </a:p>
          <a:p>
            <a:r>
              <a:rPr lang="el-GR" sz="2400" dirty="0"/>
              <a:t>Οι παρατάξεις είναι παράλληλες μεταξύ τους</a:t>
            </a:r>
          </a:p>
          <a:p>
            <a:endParaRPr lang="el-GR" sz="2400" dirty="0"/>
          </a:p>
          <a:p>
            <a:r>
              <a:rPr lang="el-GR" sz="2400" dirty="0"/>
              <a:t>ΠΡΟΣΟΧΗ: Η γραμμή της παράταξης να περνά ακριβώς από το σημείο που η </a:t>
            </a:r>
            <a:r>
              <a:rPr lang="el-GR" sz="2400" dirty="0" err="1"/>
              <a:t>ισουψής</a:t>
            </a:r>
            <a:r>
              <a:rPr lang="el-GR" sz="2400" dirty="0"/>
              <a:t> τέμνει την γραμμή επαφής.</a:t>
            </a:r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FBBFBAC4-20B5-46F2-A4FD-E542708848F5}"/>
              </a:ext>
            </a:extLst>
          </p:cNvPr>
          <p:cNvSpPr/>
          <p:nvPr/>
        </p:nvSpPr>
        <p:spPr>
          <a:xfrm>
            <a:off x="6648675" y="2434975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CFC58889-DF2E-408F-B7D5-D1722BBBD5FB}"/>
              </a:ext>
            </a:extLst>
          </p:cNvPr>
          <p:cNvSpPr/>
          <p:nvPr/>
        </p:nvSpPr>
        <p:spPr>
          <a:xfrm>
            <a:off x="3352150" y="2292884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A3EC5FF3-0697-43C8-B052-1168C719AE28}"/>
              </a:ext>
            </a:extLst>
          </p:cNvPr>
          <p:cNvSpPr/>
          <p:nvPr/>
        </p:nvSpPr>
        <p:spPr>
          <a:xfrm rot="17093364">
            <a:off x="8740412" y="461138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176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386B5B3-229C-491A-9E9F-F21084F6A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46" y="0"/>
            <a:ext cx="55853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B64A3D-4520-461C-AE1E-FB08CC1F913E}"/>
              </a:ext>
            </a:extLst>
          </p:cNvPr>
          <p:cNvSpPr txBox="1"/>
          <p:nvPr/>
        </p:nvSpPr>
        <p:spPr>
          <a:xfrm>
            <a:off x="92467" y="410966"/>
            <a:ext cx="5825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Φέρνουμε ΟΛΕΣ τίς παρατάξεις του χάρτη και τις ονοματίζουμε</a:t>
            </a:r>
          </a:p>
        </p:txBody>
      </p:sp>
      <p:sp>
        <p:nvSpPr>
          <p:cNvPr id="2" name="Βέλος: Επάνω 1">
            <a:extLst>
              <a:ext uri="{FF2B5EF4-FFF2-40B4-BE49-F238E27FC236}">
                <a16:creationId xmlns:a16="http://schemas.microsoft.com/office/drawing/2014/main" id="{434F9161-28E7-4BE7-A0C8-25E017DE13DA}"/>
              </a:ext>
            </a:extLst>
          </p:cNvPr>
          <p:cNvSpPr/>
          <p:nvPr/>
        </p:nvSpPr>
        <p:spPr>
          <a:xfrm>
            <a:off x="11219380" y="518845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082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8A9968B-2D7C-4122-B9FC-AECD34245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A2902F-DFEC-47AD-B284-B4B1BB25C964}"/>
              </a:ext>
            </a:extLst>
          </p:cNvPr>
          <p:cNvSpPr txBox="1"/>
          <p:nvPr/>
        </p:nvSpPr>
        <p:spPr>
          <a:xfrm>
            <a:off x="101600" y="313267"/>
            <a:ext cx="26246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Επιλέγουμε μία γραμμή επαφής και αποτυπώνουμε τις παρατάξεις της στο </a:t>
            </a:r>
            <a:r>
              <a:rPr lang="el-GR" sz="2400" dirty="0" err="1"/>
              <a:t>μιλιμετρέ</a:t>
            </a:r>
            <a:r>
              <a:rPr lang="el-GR" sz="2400" dirty="0"/>
              <a:t>, στο αντίστοιχο υψόμετρο.</a:t>
            </a:r>
          </a:p>
          <a:p>
            <a:endParaRPr lang="el-GR" sz="2400" dirty="0"/>
          </a:p>
          <a:p>
            <a:r>
              <a:rPr lang="el-GR" sz="2400" dirty="0"/>
              <a:t>Στο παράδειγμα μας τη γραμμή επαφής </a:t>
            </a:r>
            <a:r>
              <a:rPr lang="el-GR" sz="2400" dirty="0" err="1"/>
              <a:t>Ασβεστολίθου</a:t>
            </a:r>
            <a:r>
              <a:rPr lang="el-GR" sz="2400" dirty="0"/>
              <a:t> </a:t>
            </a:r>
            <a:r>
              <a:rPr lang="el-GR" sz="2400" dirty="0" err="1"/>
              <a:t>Πηλλίτη</a:t>
            </a:r>
            <a:r>
              <a:rPr lang="el-GR" sz="2400" dirty="0"/>
              <a:t> και τις παρατάξεις ΑΠ400, ΑΠ500,ΑΠ600 και ΑΠ700</a:t>
            </a:r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4EBB2AC2-7853-49B2-A66C-D61DB405ED61}"/>
              </a:ext>
            </a:extLst>
          </p:cNvPr>
          <p:cNvSpPr/>
          <p:nvPr/>
        </p:nvSpPr>
        <p:spPr>
          <a:xfrm rot="19421888">
            <a:off x="5436874" y="1832044"/>
            <a:ext cx="45719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E35F2E34-0C6E-4B91-BD51-06EE7A139128}"/>
              </a:ext>
            </a:extLst>
          </p:cNvPr>
          <p:cNvSpPr/>
          <p:nvPr/>
        </p:nvSpPr>
        <p:spPr>
          <a:xfrm rot="16931250">
            <a:off x="5417165" y="1705623"/>
            <a:ext cx="83451" cy="630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BA57B2C9-4C57-4419-8DB2-722ACA6CBE7D}"/>
              </a:ext>
            </a:extLst>
          </p:cNvPr>
          <p:cNvSpPr/>
          <p:nvPr/>
        </p:nvSpPr>
        <p:spPr>
          <a:xfrm rot="935819">
            <a:off x="6461340" y="1762496"/>
            <a:ext cx="45719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Βέλος: Κάτω 7">
            <a:extLst>
              <a:ext uri="{FF2B5EF4-FFF2-40B4-BE49-F238E27FC236}">
                <a16:creationId xmlns:a16="http://schemas.microsoft.com/office/drawing/2014/main" id="{CAF8CD6A-8B97-4D0F-953A-77691765BD03}"/>
              </a:ext>
            </a:extLst>
          </p:cNvPr>
          <p:cNvSpPr/>
          <p:nvPr/>
        </p:nvSpPr>
        <p:spPr>
          <a:xfrm rot="3204953">
            <a:off x="6450792" y="1665625"/>
            <a:ext cx="125149" cy="2895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4C258B0B-9843-4D99-809A-BE4A9CA265A3}"/>
              </a:ext>
            </a:extLst>
          </p:cNvPr>
          <p:cNvSpPr/>
          <p:nvPr/>
        </p:nvSpPr>
        <p:spPr>
          <a:xfrm rot="935819">
            <a:off x="7060673" y="1447519"/>
            <a:ext cx="45719" cy="129776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75444D9D-13B1-4194-A0C8-5F13013D9869}"/>
              </a:ext>
            </a:extLst>
          </p:cNvPr>
          <p:cNvSpPr/>
          <p:nvPr/>
        </p:nvSpPr>
        <p:spPr>
          <a:xfrm rot="3204953">
            <a:off x="7071310" y="1457014"/>
            <a:ext cx="125149" cy="28955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Βέλος: Κάτω 10">
            <a:extLst>
              <a:ext uri="{FF2B5EF4-FFF2-40B4-BE49-F238E27FC236}">
                <a16:creationId xmlns:a16="http://schemas.microsoft.com/office/drawing/2014/main" id="{0719B67C-4A7E-476C-AB27-D5BF6023A501}"/>
              </a:ext>
            </a:extLst>
          </p:cNvPr>
          <p:cNvSpPr/>
          <p:nvPr/>
        </p:nvSpPr>
        <p:spPr>
          <a:xfrm rot="935819">
            <a:off x="7705607" y="1283754"/>
            <a:ext cx="55221" cy="149558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96957AFA-10BA-4DD4-8E54-5A1AA58BCEC8}"/>
              </a:ext>
            </a:extLst>
          </p:cNvPr>
          <p:cNvSpPr/>
          <p:nvPr/>
        </p:nvSpPr>
        <p:spPr>
          <a:xfrm rot="3204953">
            <a:off x="7739422" y="1271825"/>
            <a:ext cx="104756" cy="36684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45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22DCCDD-2FEE-4A12-AD48-EAFC82DB2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EC390F-C0C1-4377-9D21-BD0D5944EEA0}"/>
              </a:ext>
            </a:extLst>
          </p:cNvPr>
          <p:cNvSpPr txBox="1"/>
          <p:nvPr/>
        </p:nvSpPr>
        <p:spPr>
          <a:xfrm>
            <a:off x="92467" y="0"/>
            <a:ext cx="278429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Κατασκευάζουμε τη γραμμή επαφής </a:t>
            </a:r>
            <a:r>
              <a:rPr lang="el-GR" sz="2000" dirty="0" err="1"/>
              <a:t>Αβεστολίθου</a:t>
            </a:r>
            <a:r>
              <a:rPr lang="el-GR" sz="2000" dirty="0"/>
              <a:t> </a:t>
            </a:r>
            <a:r>
              <a:rPr lang="el-GR" sz="2000" dirty="0" err="1"/>
              <a:t>Πηλλίτη</a:t>
            </a:r>
            <a:r>
              <a:rPr lang="el-GR" sz="2000" dirty="0"/>
              <a:t> της τομής ενώνοντας τα 4 σημεία που προέκυψαν από τις παρατάξεις, φροντίζοντας να  ΠΕΡΑΣΕΙ ΚΑΙ ΑΠΌ ΤΟ ΣΗΜΕΙΟ που η γραμμή επαφής </a:t>
            </a:r>
            <a:r>
              <a:rPr lang="el-GR" sz="2000" dirty="0" err="1"/>
              <a:t>Ασβ</a:t>
            </a:r>
            <a:r>
              <a:rPr lang="el-GR" sz="2000" dirty="0"/>
              <a:t>- </a:t>
            </a:r>
            <a:r>
              <a:rPr lang="el-GR" sz="2000" dirty="0" err="1"/>
              <a:t>Πηλ</a:t>
            </a:r>
            <a:r>
              <a:rPr lang="el-GR" sz="2000" dirty="0"/>
              <a:t> στο χάρτη τέμνει την τομή μας.</a:t>
            </a:r>
          </a:p>
          <a:p>
            <a:endParaRPr lang="el-GR" sz="2000" dirty="0"/>
          </a:p>
          <a:p>
            <a:r>
              <a:rPr lang="el-GR" sz="2000" dirty="0"/>
              <a:t>Παρατηρούμε ότι το σημείο της ΑΠ400 δεν είναι ακριβώς πάνω στην ευθεία. Μάλλον η παράταξη ΑΠ400 που έχουμε φέρει δεν είναι και απόλυτα σωστή.</a:t>
            </a:r>
          </a:p>
        </p:txBody>
      </p:sp>
    </p:spTree>
    <p:extLst>
      <p:ext uri="{BB962C8B-B14F-4D97-AF65-F5344CB8AC3E}">
        <p14:creationId xmlns:p14="http://schemas.microsoft.com/office/powerpoint/2010/main" val="1088659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1334CEF-3E53-4832-8E1A-3F76EEFA6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467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9FD85A-5296-4A4D-98D4-DE2A962F0932}"/>
              </a:ext>
            </a:extLst>
          </p:cNvPr>
          <p:cNvSpPr txBox="1"/>
          <p:nvPr/>
        </p:nvSpPr>
        <p:spPr>
          <a:xfrm>
            <a:off x="246580" y="339047"/>
            <a:ext cx="27123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Σβήνουμε τη γραμμή που είναι επάνω από την τομή μας (στον αέρα).</a:t>
            </a:r>
          </a:p>
          <a:p>
            <a:endParaRPr lang="el-GR" sz="2400" dirty="0"/>
          </a:p>
          <a:p>
            <a:r>
              <a:rPr lang="el-GR" sz="2400" dirty="0"/>
              <a:t>Ολοκληρώσαμε τη  γραμμή επαφής </a:t>
            </a:r>
            <a:r>
              <a:rPr lang="el-GR" sz="2400" dirty="0" err="1"/>
              <a:t>Ασβεστολίθου</a:t>
            </a:r>
            <a:r>
              <a:rPr lang="el-GR" sz="2400" dirty="0"/>
              <a:t> </a:t>
            </a:r>
            <a:r>
              <a:rPr lang="el-GR" sz="2400" dirty="0" err="1"/>
              <a:t>Πηλλίτη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488641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BBE83AA-C69F-4389-90FA-40372E3CA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81" y="0"/>
            <a:ext cx="57807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5E0ADB-436C-4134-A58D-ACEB62202024}"/>
              </a:ext>
            </a:extLst>
          </p:cNvPr>
          <p:cNvSpPr txBox="1"/>
          <p:nvPr/>
        </p:nvSpPr>
        <p:spPr>
          <a:xfrm>
            <a:off x="308225" y="369870"/>
            <a:ext cx="45617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Επαναλαμβάνουμε τα ίδια βήματα για τη γραμμή επαφής </a:t>
            </a:r>
            <a:r>
              <a:rPr lang="el-GR" sz="2400" dirty="0" err="1"/>
              <a:t>Πηλλίτη-Σχιστολίθου</a:t>
            </a:r>
            <a:r>
              <a:rPr lang="el-GR" sz="2400" dirty="0"/>
              <a:t> και συγκεκριμένα για τις παρατάξεις ΠΣ300, ΠΣ400,ΠΣ500, ΠΣ600  και ΠΣ700</a:t>
            </a:r>
          </a:p>
        </p:txBody>
      </p:sp>
    </p:spTree>
    <p:extLst>
      <p:ext uri="{BB962C8B-B14F-4D97-AF65-F5344CB8AC3E}">
        <p14:creationId xmlns:p14="http://schemas.microsoft.com/office/powerpoint/2010/main" val="1149939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E946B4-A21E-421E-A677-4F5E16C07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587BAE-A4C0-4A20-BF64-14463583D4E5}"/>
              </a:ext>
            </a:extLst>
          </p:cNvPr>
          <p:cNvSpPr txBox="1"/>
          <p:nvPr/>
        </p:nvSpPr>
        <p:spPr>
          <a:xfrm>
            <a:off x="101600" y="541867"/>
            <a:ext cx="284479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Παρατηρούμε ότι και τα 5 σημεία των παρατάξεων και το σημείο που η γραμμή επαφής στο χάρτη τέμνει την τομή είναι πάνω στην ίδια ευθεία .</a:t>
            </a:r>
          </a:p>
          <a:p>
            <a:r>
              <a:rPr lang="el-GR" sz="2400" dirty="0"/>
              <a:t>Αυτό σημαίνει ότι και οι παρατάξεις έχουν σχεδιασθεί προσεκτικά αλλά και η τοπογραφική τομή έχει κατέβει κάτω από τα 400 μέτρα τόσο όσο πρέπει.</a:t>
            </a:r>
          </a:p>
        </p:txBody>
      </p:sp>
    </p:spTree>
    <p:extLst>
      <p:ext uri="{BB962C8B-B14F-4D97-AF65-F5344CB8AC3E}">
        <p14:creationId xmlns:p14="http://schemas.microsoft.com/office/powerpoint/2010/main" val="3477791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AF2B8FE-01D7-44E2-A700-C75854827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347AA-70D3-4546-B771-CC62E9B0F3C0}"/>
              </a:ext>
            </a:extLst>
          </p:cNvPr>
          <p:cNvSpPr txBox="1"/>
          <p:nvPr/>
        </p:nvSpPr>
        <p:spPr>
          <a:xfrm>
            <a:off x="186267" y="558800"/>
            <a:ext cx="2751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Ολοκληρώσαμε και τη δεύτερή γραμμή επαφής της τομής μας, αυτή του </a:t>
            </a:r>
            <a:r>
              <a:rPr lang="el-GR" dirty="0" err="1"/>
              <a:t>Πηλλίτη-Σχιστολίθου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6422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8C1F026-2F6C-43B9-935D-B874C883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66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0E7EF2-DD27-45E5-B68A-152BE1F9463C}"/>
              </a:ext>
            </a:extLst>
          </p:cNvPr>
          <p:cNvSpPr txBox="1"/>
          <p:nvPr/>
        </p:nvSpPr>
        <p:spPr>
          <a:xfrm>
            <a:off x="262467" y="355600"/>
            <a:ext cx="26415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Επαναλαμβάνουμε τα ίδια βήματα για τη γραμμή επαφής </a:t>
            </a:r>
            <a:r>
              <a:rPr lang="el-GR" sz="2400" dirty="0" err="1"/>
              <a:t>Σχιστολίθου-Ιλυολίθου</a:t>
            </a:r>
            <a:r>
              <a:rPr lang="el-GR" sz="2400" dirty="0"/>
              <a:t> και συγκεκριμένα για τις παρατάξεις ΣΙ400, ΣΙ500, ΣΙ600 και ΣΙ700</a:t>
            </a:r>
          </a:p>
        </p:txBody>
      </p:sp>
    </p:spTree>
    <p:extLst>
      <p:ext uri="{BB962C8B-B14F-4D97-AF65-F5344CB8AC3E}">
        <p14:creationId xmlns:p14="http://schemas.microsoft.com/office/powerpoint/2010/main" val="4125860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6B4A078-FC54-4394-B0FA-8D64D05B4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9268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10B3ED-9579-4DD5-8C96-E17E31009E04}"/>
              </a:ext>
            </a:extLst>
          </p:cNvPr>
          <p:cNvSpPr txBox="1"/>
          <p:nvPr/>
        </p:nvSpPr>
        <p:spPr>
          <a:xfrm>
            <a:off x="186267" y="59268"/>
            <a:ext cx="27601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Παρατηρούμε ότι και τα 4 σημεία των παρατάξεων είναι πάνω στην ίδια ευθεία που σημαίνει ότι οι παρατάξεις μας είναι σωστές.</a:t>
            </a:r>
          </a:p>
          <a:p>
            <a:r>
              <a:rPr lang="el-GR" sz="2400" dirty="0"/>
              <a:t>Παρ’ όλα αυτά η γραμμή δεν περνά από το σημείο που η γραμμή επαφής </a:t>
            </a:r>
            <a:r>
              <a:rPr lang="el-GR" sz="2400" dirty="0" err="1"/>
              <a:t>Σχιστολίθου_Ιλυολίθου</a:t>
            </a:r>
            <a:r>
              <a:rPr lang="el-GR" sz="2400" dirty="0"/>
              <a:t> τέμνει την τομή.</a:t>
            </a:r>
          </a:p>
        </p:txBody>
      </p:sp>
    </p:spTree>
    <p:extLst>
      <p:ext uri="{BB962C8B-B14F-4D97-AF65-F5344CB8AC3E}">
        <p14:creationId xmlns:p14="http://schemas.microsoft.com/office/powerpoint/2010/main" val="2003722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>
            <a:extLst>
              <a:ext uri="{FF2B5EF4-FFF2-40B4-BE49-F238E27FC236}">
                <a16:creationId xmlns:a16="http://schemas.microsoft.com/office/drawing/2014/main" id="{5A019B65-C5E3-4D84-8EDA-7CECDB137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708257" cy="1600200"/>
          </a:xfrm>
        </p:spPr>
        <p:txBody>
          <a:bodyPr>
            <a:normAutofit/>
          </a:bodyPr>
          <a:lstStyle/>
          <a:p>
            <a:r>
              <a:rPr lang="el-GR" sz="4800" dirty="0"/>
              <a:t>ΚΛΙΜΑΚΑ</a:t>
            </a:r>
          </a:p>
        </p:txBody>
      </p:sp>
      <p:sp>
        <p:nvSpPr>
          <p:cNvPr id="7" name="Θέση εικόνας 6">
            <a:extLst>
              <a:ext uri="{FF2B5EF4-FFF2-40B4-BE49-F238E27FC236}">
                <a16:creationId xmlns:a16="http://schemas.microsoft.com/office/drawing/2014/main" id="{EA5197F2-397A-4E34-890C-94606C822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4507" y="730571"/>
            <a:ext cx="5038235" cy="4873625"/>
          </a:xfrm>
        </p:spPr>
      </p:sp>
      <p:sp>
        <p:nvSpPr>
          <p:cNvPr id="8" name="Θέση κειμένου 7">
            <a:extLst>
              <a:ext uri="{FF2B5EF4-FFF2-40B4-BE49-F238E27FC236}">
                <a16:creationId xmlns:a16="http://schemas.microsoft.com/office/drawing/2014/main" id="{CF89FF86-94C9-4446-B189-0FD7E4393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050649" cy="3811588"/>
          </a:xfrm>
        </p:spPr>
        <p:txBody>
          <a:bodyPr/>
          <a:lstStyle/>
          <a:p>
            <a:r>
              <a:rPr lang="el-GR" dirty="0"/>
              <a:t>Τα 4 </a:t>
            </a:r>
            <a:r>
              <a:rPr lang="en-US" dirty="0"/>
              <a:t>cm </a:t>
            </a:r>
            <a:r>
              <a:rPr lang="el-GR" dirty="0"/>
              <a:t>στο χάρτη αντιστοιχούν σε 800</a:t>
            </a:r>
            <a:r>
              <a:rPr lang="en-US" dirty="0"/>
              <a:t>m </a:t>
            </a:r>
            <a:r>
              <a:rPr lang="el-GR" dirty="0"/>
              <a:t>στο έδαφος</a:t>
            </a:r>
          </a:p>
          <a:p>
            <a:r>
              <a:rPr lang="el-GR" dirty="0" err="1"/>
              <a:t>Αρα</a:t>
            </a:r>
            <a:r>
              <a:rPr lang="el-GR" dirty="0"/>
              <a:t>  το</a:t>
            </a:r>
            <a:r>
              <a:rPr lang="en-US" dirty="0"/>
              <a:t> 1 cm </a:t>
            </a:r>
            <a:r>
              <a:rPr lang="el-GR" dirty="0"/>
              <a:t>στο χάρτη αντιστοιχεί σε 200</a:t>
            </a:r>
            <a:r>
              <a:rPr lang="en-US" dirty="0"/>
              <a:t>m </a:t>
            </a:r>
            <a:r>
              <a:rPr lang="el-GR" dirty="0"/>
              <a:t>στο έδαφος</a:t>
            </a:r>
          </a:p>
          <a:p>
            <a:r>
              <a:rPr lang="el-GR" dirty="0"/>
              <a:t>Επειδή η κλίμακα είναι ένας λόγος και τα δύο μέρη του κλάσματος πρέπει να έχουν τις ίδιες </a:t>
            </a:r>
            <a:r>
              <a:rPr lang="el-GR" dirty="0" err="1"/>
              <a:t>μονάδε</a:t>
            </a:r>
            <a:r>
              <a:rPr lang="el-GR" dirty="0"/>
              <a:t>, μετατρέπουμε τα </a:t>
            </a:r>
            <a:r>
              <a:rPr lang="en-US" dirty="0"/>
              <a:t>m</a:t>
            </a:r>
            <a:r>
              <a:rPr lang="el-GR" dirty="0"/>
              <a:t> σε </a:t>
            </a:r>
            <a:r>
              <a:rPr lang="en-US" dirty="0"/>
              <a:t>cm</a:t>
            </a:r>
            <a:r>
              <a:rPr lang="el-GR" dirty="0"/>
              <a:t> </a:t>
            </a:r>
            <a:r>
              <a:rPr lang="en-US" dirty="0"/>
              <a:t> (1m=100cm)</a:t>
            </a:r>
          </a:p>
          <a:p>
            <a:r>
              <a:rPr lang="el-GR" dirty="0" err="1"/>
              <a:t>Αρα</a:t>
            </a:r>
            <a:endParaRPr lang="el-GR" dirty="0"/>
          </a:p>
          <a:p>
            <a:r>
              <a:rPr lang="el-GR" dirty="0"/>
              <a:t>1 </a:t>
            </a:r>
            <a:r>
              <a:rPr lang="en-US" dirty="0"/>
              <a:t>cm </a:t>
            </a:r>
            <a:r>
              <a:rPr lang="el-GR" dirty="0"/>
              <a:t>στο χάρτη αντιστοιχεί σε 20.000 </a:t>
            </a:r>
            <a:r>
              <a:rPr lang="en-US" dirty="0"/>
              <a:t>cm </a:t>
            </a:r>
            <a:r>
              <a:rPr lang="el-GR" dirty="0"/>
              <a:t>στο έδαφος</a:t>
            </a:r>
          </a:p>
          <a:p>
            <a:r>
              <a:rPr lang="el-GR" dirty="0"/>
              <a:t>Οπότε η ΚΛΙΜΑΚΑ είναι</a:t>
            </a:r>
          </a:p>
          <a:p>
            <a:r>
              <a:rPr lang="el-GR" sz="3600" dirty="0"/>
              <a:t>1:20.000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2AA942D-9200-44A3-9828-C8B5C56E5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70" y="0"/>
            <a:ext cx="5158573" cy="6858000"/>
          </a:xfrm>
          <a:prstGeom prst="rect">
            <a:avLst/>
          </a:prstGeom>
        </p:spPr>
      </p:pic>
      <p:sp>
        <p:nvSpPr>
          <p:cNvPr id="9" name="Βέλος: Αριστερό-δεξιό 8">
            <a:extLst>
              <a:ext uri="{FF2B5EF4-FFF2-40B4-BE49-F238E27FC236}">
                <a16:creationId xmlns:a16="http://schemas.microsoft.com/office/drawing/2014/main" id="{415E2DBB-4BB7-4E9C-BE68-68B5A3CB5A82}"/>
              </a:ext>
            </a:extLst>
          </p:cNvPr>
          <p:cNvSpPr/>
          <p:nvPr/>
        </p:nvSpPr>
        <p:spPr>
          <a:xfrm>
            <a:off x="9534418" y="5273749"/>
            <a:ext cx="1133582" cy="2071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F98D25-72C2-4FF8-84C0-A49B11C73387}"/>
              </a:ext>
            </a:extLst>
          </p:cNvPr>
          <p:cNvSpPr txBox="1"/>
          <p:nvPr/>
        </p:nvSpPr>
        <p:spPr>
          <a:xfrm flipH="1">
            <a:off x="9798720" y="5419530"/>
            <a:ext cx="63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4</a:t>
            </a:r>
            <a:r>
              <a:rPr lang="en-US" dirty="0"/>
              <a:t>cm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6002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1A799E9-ECBB-4ED3-8AB2-F77C2C344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D380FD-65E5-414A-96C0-BF9D306C1624}"/>
              </a:ext>
            </a:extLst>
          </p:cNvPr>
          <p:cNvSpPr txBox="1"/>
          <p:nvPr/>
        </p:nvSpPr>
        <p:spPr>
          <a:xfrm>
            <a:off x="0" y="448733"/>
            <a:ext cx="29802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Επειδή το υψόμετρο του Σημείου Β είναι ένα υψόμετρο που εκτιμήσαμε (δεν είναι κάποια </a:t>
            </a:r>
            <a:r>
              <a:rPr lang="el-GR" sz="2400" dirty="0" err="1"/>
              <a:t>ισουψής</a:t>
            </a:r>
            <a:r>
              <a:rPr lang="el-GR" sz="2400" dirty="0"/>
              <a:t>) θα διορθώσομε την τοπογραφική τομή και θα εκτιμήσουμε το υψόμετρο του Β σε λίγο μεγαλύτερο. Σε καμμιά περίπτωση όμως πάνω από 800 μέτρα</a:t>
            </a:r>
          </a:p>
        </p:txBody>
      </p:sp>
    </p:spTree>
    <p:extLst>
      <p:ext uri="{BB962C8B-B14F-4D97-AF65-F5344CB8AC3E}">
        <p14:creationId xmlns:p14="http://schemas.microsoft.com/office/powerpoint/2010/main" val="2277745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193BD60-412B-4A37-B9C2-D90220362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67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578DAE-F76B-463C-8341-6F9658922040}"/>
              </a:ext>
            </a:extLst>
          </p:cNvPr>
          <p:cNvSpPr txBox="1"/>
          <p:nvPr/>
        </p:nvSpPr>
        <p:spPr>
          <a:xfrm>
            <a:off x="127000" y="0"/>
            <a:ext cx="2853267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Τελειώνοντας  επειδή για τον </a:t>
            </a:r>
            <a:r>
              <a:rPr lang="el-GR" sz="2000" dirty="0" err="1"/>
              <a:t>Ιλυόλιθο</a:t>
            </a:r>
            <a:r>
              <a:rPr lang="el-GR" sz="2000" dirty="0"/>
              <a:t> δεν μπορούμε να εκτιμήσουμε μέχρι τι βάθος φθάνει φέρνουμε μια διακεκομμένη γραμμή παράλληλη προς τις άλλες γραμμές επαφής και τοποθετούμε ερωτηματικά.</a:t>
            </a:r>
          </a:p>
          <a:p>
            <a:endParaRPr lang="el-GR" sz="2000" dirty="0"/>
          </a:p>
          <a:p>
            <a:r>
              <a:rPr lang="el-GR" sz="2000" dirty="0"/>
              <a:t>Στο τέλος φτιάχνουμε το υπόμνημα που περιλαμβάνει το Όνομα, την Κλίμακα και τα  </a:t>
            </a:r>
          </a:p>
          <a:p>
            <a:r>
              <a:rPr lang="el-GR" sz="2000" dirty="0"/>
              <a:t>γεωλογικά στρώματα αποτυπώνοντάς </a:t>
            </a:r>
            <a:r>
              <a:rPr lang="el-GR" sz="2000" dirty="0" err="1"/>
              <a:t>ταμε</a:t>
            </a:r>
            <a:r>
              <a:rPr lang="el-GR" sz="2000" dirty="0"/>
              <a:t> τους ίδιους συμβολισμούς με αυτούς του χάρτη.</a:t>
            </a:r>
          </a:p>
          <a:p>
            <a:endParaRPr lang="el-GR" sz="2000" dirty="0"/>
          </a:p>
          <a:p>
            <a:r>
              <a:rPr lang="el-GR" sz="2000" dirty="0"/>
              <a:t>Ολοκληρώσαμε την τομή.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9319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35C0176-725E-415A-915E-FE8E57E3C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21" y="118533"/>
            <a:ext cx="561029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90151B-15E7-4203-A946-0870AECDEC0D}"/>
              </a:ext>
            </a:extLst>
          </p:cNvPr>
          <p:cNvSpPr txBox="1"/>
          <p:nvPr/>
        </p:nvSpPr>
        <p:spPr>
          <a:xfrm>
            <a:off x="470748" y="440267"/>
            <a:ext cx="474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Διεύθυνση Κλίσης και Κλίση των στρωμάτων με τη μέθοδο των παρατάξεων</a:t>
            </a:r>
          </a:p>
        </p:txBody>
      </p:sp>
    </p:spTree>
    <p:extLst>
      <p:ext uri="{BB962C8B-B14F-4D97-AF65-F5344CB8AC3E}">
        <p14:creationId xmlns:p14="http://schemas.microsoft.com/office/powerpoint/2010/main" val="448956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C7EBF76-D16A-4CE1-8A82-94DE95FEF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10" y="0"/>
            <a:ext cx="55075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65AC71-9379-43C0-A9FA-D190222A41EA}"/>
              </a:ext>
            </a:extLst>
          </p:cNvPr>
          <p:cNvSpPr txBox="1"/>
          <p:nvPr/>
        </p:nvSpPr>
        <p:spPr>
          <a:xfrm>
            <a:off x="560891" y="567267"/>
            <a:ext cx="5130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Επιλέγουμε μία γραμμή επαφής και δύο παρατάξεις.</a:t>
            </a:r>
          </a:p>
          <a:p>
            <a:r>
              <a:rPr lang="el-GR" sz="2400" dirty="0" err="1"/>
              <a:t>Π.χ</a:t>
            </a:r>
            <a:r>
              <a:rPr lang="el-GR" sz="2400" dirty="0"/>
              <a:t> τη γραμμή επαφής </a:t>
            </a:r>
            <a:r>
              <a:rPr lang="el-GR" sz="2400" dirty="0" err="1"/>
              <a:t>Ασβεστολίθου</a:t>
            </a:r>
            <a:r>
              <a:rPr lang="el-GR" sz="2400" dirty="0"/>
              <a:t> </a:t>
            </a:r>
            <a:r>
              <a:rPr lang="el-GR" sz="2400" dirty="0" err="1"/>
              <a:t>Πηλλίτη</a:t>
            </a:r>
            <a:r>
              <a:rPr lang="el-GR" sz="2400" dirty="0"/>
              <a:t> και τις παρατάξεις ΑΠ400 και ΑΠ500  </a:t>
            </a:r>
          </a:p>
          <a:p>
            <a:endParaRPr lang="el-GR" sz="2400" dirty="0"/>
          </a:p>
          <a:p>
            <a:r>
              <a:rPr lang="el-GR" sz="2400" b="1" dirty="0"/>
              <a:t>ΔΙΕΥΘΥΝΣΗ ΚΛΙΣΗΣ</a:t>
            </a:r>
          </a:p>
          <a:p>
            <a:r>
              <a:rPr lang="el-GR" sz="2400" dirty="0"/>
              <a:t>Φέρνουμε την απόσταση μεταξύ των παρατάξεων </a:t>
            </a:r>
          </a:p>
          <a:p>
            <a:endParaRPr lang="el-GR" sz="2400" dirty="0"/>
          </a:p>
          <a:p>
            <a:r>
              <a:rPr lang="el-GR" sz="2400" dirty="0"/>
              <a:t>Η Διεύθυνση Κλίσης είναι η διεύθυνση προς την οποία μειώνεται  το υψόμετρο των παρατάξεων. </a:t>
            </a:r>
          </a:p>
          <a:p>
            <a:r>
              <a:rPr lang="el-GR" sz="2400" dirty="0"/>
              <a:t>Δηλ. από τη μεγαλύτερη (ΑΠ500) προς τη μικρότερη παράταξη (ΑΠ400)</a:t>
            </a:r>
          </a:p>
          <a:p>
            <a:r>
              <a:rPr lang="el-GR" sz="2400" dirty="0"/>
              <a:t>Στο συγκεκριμένο χάρτη ΝΔ</a:t>
            </a:r>
          </a:p>
          <a:p>
            <a:endParaRPr lang="el-GR" b="1" dirty="0"/>
          </a:p>
          <a:p>
            <a:endParaRPr lang="el-GR" b="1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2DC176F8-9D22-4923-978D-E515B5D96A26}"/>
              </a:ext>
            </a:extLst>
          </p:cNvPr>
          <p:cNvSpPr/>
          <p:nvPr/>
        </p:nvSpPr>
        <p:spPr>
          <a:xfrm rot="19196763">
            <a:off x="7735949" y="2147131"/>
            <a:ext cx="18025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4782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A6A48CC-ADA0-46C4-A83A-42129DB30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76" y="0"/>
            <a:ext cx="550751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8404E5-1E6D-45BF-AA09-E074CF2DFDFF}"/>
              </a:ext>
            </a:extLst>
          </p:cNvPr>
          <p:cNvSpPr txBox="1"/>
          <p:nvPr/>
        </p:nvSpPr>
        <p:spPr>
          <a:xfrm>
            <a:off x="440267" y="567267"/>
            <a:ext cx="494453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ΚΛΙΣΗ ΣΤΡΩΜΑΤΩΝ</a:t>
            </a:r>
          </a:p>
          <a:p>
            <a:r>
              <a:rPr lang="el-GR" sz="2000" dirty="0"/>
              <a:t>Μετράμε την απόσταση μεταξύ των δύο παρατάξεων.</a:t>
            </a:r>
          </a:p>
          <a:p>
            <a:r>
              <a:rPr lang="el-GR" sz="2000" dirty="0"/>
              <a:t>Με βάση την κλίμακα 1:20000 τα 1,7</a:t>
            </a:r>
            <a:r>
              <a:rPr lang="en-US" sz="2000" dirty="0"/>
              <a:t>cm </a:t>
            </a:r>
            <a:r>
              <a:rPr lang="el-GR" sz="2000" dirty="0"/>
              <a:t>στο χάρτη είναι 340 </a:t>
            </a:r>
            <a:r>
              <a:rPr lang="en-US" sz="2000" dirty="0"/>
              <a:t>m</a:t>
            </a:r>
            <a:r>
              <a:rPr lang="el-GR" sz="2000" dirty="0"/>
              <a:t> στο έδαφος.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     100</a:t>
            </a:r>
            <a:r>
              <a:rPr lang="en-US" dirty="0"/>
              <a:t>m</a:t>
            </a:r>
            <a:endParaRPr lang="el-GR" dirty="0"/>
          </a:p>
          <a:p>
            <a:endParaRPr lang="el-GR" dirty="0"/>
          </a:p>
          <a:p>
            <a:r>
              <a:rPr lang="en-US" dirty="0"/>
              <a:t>                    340m</a:t>
            </a:r>
            <a:endParaRPr lang="el-GR" dirty="0"/>
          </a:p>
          <a:p>
            <a:endParaRPr lang="el-GR" dirty="0"/>
          </a:p>
          <a:p>
            <a:r>
              <a:rPr lang="el-GR" sz="2000" dirty="0"/>
              <a:t>εφθ</a:t>
            </a:r>
            <a:r>
              <a:rPr lang="el-GR" sz="2000" baseline="30000" dirty="0"/>
              <a:t>-1</a:t>
            </a:r>
            <a:r>
              <a:rPr lang="el-GR" sz="2000" dirty="0"/>
              <a:t>= 100/340=16,5</a:t>
            </a:r>
          </a:p>
        </p:txBody>
      </p:sp>
      <p:sp>
        <p:nvSpPr>
          <p:cNvPr id="4" name="Βέλος: Αριστερό-δεξιό 3">
            <a:extLst>
              <a:ext uri="{FF2B5EF4-FFF2-40B4-BE49-F238E27FC236}">
                <a16:creationId xmlns:a16="http://schemas.microsoft.com/office/drawing/2014/main" id="{A6DE0E93-A6E2-4B90-9122-EC49ECFB11DC}"/>
              </a:ext>
            </a:extLst>
          </p:cNvPr>
          <p:cNvSpPr/>
          <p:nvPr/>
        </p:nvSpPr>
        <p:spPr>
          <a:xfrm rot="18981971" flipV="1">
            <a:off x="8045697" y="3086130"/>
            <a:ext cx="496908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569EF-EB67-492A-AC3F-89E065D07538}"/>
              </a:ext>
            </a:extLst>
          </p:cNvPr>
          <p:cNvSpPr txBox="1"/>
          <p:nvPr/>
        </p:nvSpPr>
        <p:spPr>
          <a:xfrm rot="18694525">
            <a:off x="8106965" y="2965304"/>
            <a:ext cx="77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1,7</a:t>
            </a:r>
            <a:r>
              <a:rPr lang="en-US" dirty="0"/>
              <a:t>cm</a:t>
            </a:r>
            <a:endParaRPr lang="el-GR" dirty="0"/>
          </a:p>
        </p:txBody>
      </p:sp>
      <p:sp>
        <p:nvSpPr>
          <p:cNvPr id="6" name="Ορθογώνιο τρίγωνο 5">
            <a:extLst>
              <a:ext uri="{FF2B5EF4-FFF2-40B4-BE49-F238E27FC236}">
                <a16:creationId xmlns:a16="http://schemas.microsoft.com/office/drawing/2014/main" id="{DA434BF4-E13B-47C9-857C-FBF2A1BA38BE}"/>
              </a:ext>
            </a:extLst>
          </p:cNvPr>
          <p:cNvSpPr/>
          <p:nvPr/>
        </p:nvSpPr>
        <p:spPr>
          <a:xfrm>
            <a:off x="1439333" y="2455333"/>
            <a:ext cx="1117600" cy="702734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874DB2F4-C488-4A80-A5F6-A1CB88030508}"/>
              </a:ext>
            </a:extLst>
          </p:cNvPr>
          <p:cNvCxnSpPr>
            <a:cxnSpLocks/>
          </p:cNvCxnSpPr>
          <p:nvPr/>
        </p:nvCxnSpPr>
        <p:spPr>
          <a:xfrm>
            <a:off x="1312333" y="2455333"/>
            <a:ext cx="0" cy="7027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D150D120-F1C4-482E-B8B1-4C0B5FE5E582}"/>
              </a:ext>
            </a:extLst>
          </p:cNvPr>
          <p:cNvCxnSpPr/>
          <p:nvPr/>
        </p:nvCxnSpPr>
        <p:spPr>
          <a:xfrm>
            <a:off x="1439333" y="3296980"/>
            <a:ext cx="1117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Τόξο 11">
            <a:extLst>
              <a:ext uri="{FF2B5EF4-FFF2-40B4-BE49-F238E27FC236}">
                <a16:creationId xmlns:a16="http://schemas.microsoft.com/office/drawing/2014/main" id="{FBE6769F-A5A0-4FB1-BE59-3508DBC1C30E}"/>
              </a:ext>
            </a:extLst>
          </p:cNvPr>
          <p:cNvSpPr/>
          <p:nvPr/>
        </p:nvSpPr>
        <p:spPr>
          <a:xfrm rot="12425465">
            <a:off x="2311400" y="2920999"/>
            <a:ext cx="127000" cy="23706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0283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2688ED5-9AB3-4743-81A0-AAE8D76569A9}"/>
              </a:ext>
            </a:extLst>
          </p:cNvPr>
          <p:cNvSpPr/>
          <p:nvPr/>
        </p:nvSpPr>
        <p:spPr>
          <a:xfrm>
            <a:off x="3048000" y="213633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Ο υπολογισμός της διεύθυνσης κλίσης και</a:t>
            </a:r>
          </a:p>
          <a:p>
            <a:r>
              <a:rPr lang="el-GR" dirty="0"/>
              <a:t>της κλίσης των στρωμάτων με την μέθοδο</a:t>
            </a:r>
          </a:p>
          <a:p>
            <a:r>
              <a:rPr lang="el-GR" dirty="0"/>
              <a:t>των παρατάξεων γίνεται χρησιμοποιώντας</a:t>
            </a:r>
          </a:p>
          <a:p>
            <a:r>
              <a:rPr lang="el-GR" dirty="0"/>
              <a:t>την υψομετρική διαφορά δύο διαδοχικών</a:t>
            </a:r>
          </a:p>
          <a:p>
            <a:r>
              <a:rPr lang="el-GR" dirty="0"/>
              <a:t>παρατάξεων και την οριζόντια απόστασή</a:t>
            </a:r>
          </a:p>
          <a:p>
            <a:r>
              <a:rPr lang="el-GR" dirty="0"/>
              <a:t>τους. Η κλίση υπολογίζεται μέσω του τύπου</a:t>
            </a:r>
          </a:p>
          <a:p>
            <a:r>
              <a:rPr lang="el-GR" dirty="0"/>
              <a:t>της εφαπτομένης ενώ η διεύθυνση της</a:t>
            </a:r>
          </a:p>
          <a:p>
            <a:r>
              <a:rPr lang="el-GR" dirty="0"/>
              <a:t>κλίσης βρίσκεται από την διεύθυνση</a:t>
            </a:r>
          </a:p>
          <a:p>
            <a:r>
              <a:rPr lang="el-GR" dirty="0"/>
              <a:t>μείωσης των παρατάξεων</a:t>
            </a:r>
          </a:p>
        </p:txBody>
      </p:sp>
    </p:spTree>
    <p:extLst>
      <p:ext uri="{BB962C8B-B14F-4D97-AF65-F5344CB8AC3E}">
        <p14:creationId xmlns:p14="http://schemas.microsoft.com/office/powerpoint/2010/main" val="342467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- Εικόνα" descr="Καταγραφή.PNG">
            <a:extLst>
              <a:ext uri="{FF2B5EF4-FFF2-40B4-BE49-F238E27FC236}">
                <a16:creationId xmlns:a16="http://schemas.microsoft.com/office/drawing/2014/main" id="{12DFC3B8-603E-4781-8019-89913C6DF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66158" cy="421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C62F3-D415-429C-B290-9308DAF2CBCE}"/>
              </a:ext>
            </a:extLst>
          </p:cNvPr>
          <p:cNvSpPr txBox="1"/>
          <p:nvPr/>
        </p:nvSpPr>
        <p:spPr>
          <a:xfrm>
            <a:off x="284480" y="4588462"/>
            <a:ext cx="87985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dirty="0"/>
              <a:t>ΕΥΡΕΣΗ ΠΑΧΟΥΣ</a:t>
            </a:r>
          </a:p>
          <a:p>
            <a:r>
              <a:rPr lang="el-GR" sz="1800" b="1" dirty="0"/>
              <a:t>ΑΠΌ ΠΑΡΑΤΑΞΕΙΣ</a:t>
            </a:r>
          </a:p>
          <a:p>
            <a:r>
              <a:rPr lang="el-GR" sz="1800" dirty="0"/>
              <a:t>Παρατηρούμε ότι για το στρώμα Β, η κόκκινη γραμμή ορίζει τις παρατάξεις 150μ και 240μ. Παρατηρούμε ότι η παράταξη των 150μ είναι παράταξη του δαπέδου ενώ η παράταξη των 240μ είναι η παράταξη της οροφής. Το πάχος του στρώματος είναι η διαφορά υψομέτρου των δύο παρατάξεων 240-150=90 μ</a:t>
            </a:r>
          </a:p>
        </p:txBody>
      </p:sp>
    </p:spTree>
    <p:extLst>
      <p:ext uri="{BB962C8B-B14F-4D97-AF65-F5344CB8AC3E}">
        <p14:creationId xmlns:p14="http://schemas.microsoft.com/office/powerpoint/2010/main" val="2923281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2028A63-BE0D-4A49-A22E-AF1B1389B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883" y="-660400"/>
            <a:ext cx="6574884" cy="90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42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F3EFE01-32D0-4EC8-AA9E-7150A58BA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0186" y="-905511"/>
            <a:ext cx="6076228" cy="83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52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61C3445-EFCC-44BB-ABBC-EA3C42696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225966"/>
            <a:ext cx="9357042" cy="554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80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6B6C3C-05CE-484F-B986-4E38F4CC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33" y="382060"/>
            <a:ext cx="10515600" cy="85773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A9FA69A7-FA33-424C-8BCB-EDA6866C3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21" y="1307806"/>
            <a:ext cx="7255569" cy="5441677"/>
          </a:xfrm>
          <a:pattFill prst="pct5">
            <a:fgClr>
              <a:srgbClr val="FF0000"/>
            </a:fgClr>
            <a:bgClr>
              <a:schemeClr val="bg1"/>
            </a:bgClr>
          </a:patt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55481-5268-48B1-9DEC-89B9EDBACEF7}"/>
              </a:ext>
            </a:extLst>
          </p:cNvPr>
          <p:cNvSpPr txBox="1"/>
          <p:nvPr/>
        </p:nvSpPr>
        <p:spPr>
          <a:xfrm>
            <a:off x="339188" y="1743535"/>
            <a:ext cx="45613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Στον άξονα Ψ περνάμε τα υψόμετρα σύμφωνα με την κλίμακα. </a:t>
            </a:r>
          </a:p>
          <a:p>
            <a:r>
              <a:rPr lang="el-GR" sz="2400" dirty="0"/>
              <a:t>Αφού η κλίμακα είναι 1:20000  άρα </a:t>
            </a:r>
            <a:r>
              <a:rPr lang="en-US" sz="2400" dirty="0"/>
              <a:t> </a:t>
            </a:r>
            <a:r>
              <a:rPr lang="el-GR" sz="2400" dirty="0"/>
              <a:t>το 1</a:t>
            </a:r>
            <a:r>
              <a:rPr lang="en-US" sz="2400" dirty="0"/>
              <a:t>cm</a:t>
            </a:r>
            <a:r>
              <a:rPr lang="el-GR" sz="2400" dirty="0"/>
              <a:t> στο </a:t>
            </a:r>
            <a:r>
              <a:rPr lang="el-GR" sz="2400" dirty="0" err="1"/>
              <a:t>μιλιμετρε</a:t>
            </a:r>
            <a:r>
              <a:rPr lang="el-GR" sz="2400" dirty="0"/>
              <a:t> αντιστοιχεί σε 200 </a:t>
            </a:r>
            <a:r>
              <a:rPr lang="en-US" sz="2400" dirty="0"/>
              <a:t>m </a:t>
            </a:r>
            <a:r>
              <a:rPr lang="el-GR" sz="2400" dirty="0"/>
              <a:t>εδάφους.</a:t>
            </a:r>
          </a:p>
          <a:p>
            <a:endParaRPr lang="el-GR" sz="2400" dirty="0"/>
          </a:p>
          <a:p>
            <a:r>
              <a:rPr lang="el-GR" sz="2400" dirty="0"/>
              <a:t>Στον άξονα Χ σημειώνουμε τις θέσεις όπου η κάθε </a:t>
            </a:r>
            <a:r>
              <a:rPr lang="el-GR" sz="2400" dirty="0" err="1"/>
              <a:t>ισουψής</a:t>
            </a:r>
            <a:r>
              <a:rPr lang="el-GR" sz="2400" dirty="0"/>
              <a:t> καθώς και η κάθε γραμμή επαφής τέμνουν τη γραμμή της τομής ΑΒ</a:t>
            </a:r>
          </a:p>
        </p:txBody>
      </p:sp>
      <p:sp>
        <p:nvSpPr>
          <p:cNvPr id="7" name="Βέλος: Αριστερό 6">
            <a:extLst>
              <a:ext uri="{FF2B5EF4-FFF2-40B4-BE49-F238E27FC236}">
                <a16:creationId xmlns:a16="http://schemas.microsoft.com/office/drawing/2014/main" id="{B8AA9685-FD63-4568-B2D8-182C223210B8}"/>
              </a:ext>
            </a:extLst>
          </p:cNvPr>
          <p:cNvSpPr/>
          <p:nvPr/>
        </p:nvSpPr>
        <p:spPr>
          <a:xfrm rot="19424658">
            <a:off x="5069006" y="3044604"/>
            <a:ext cx="978408" cy="484632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6E46AF8A-49F4-48D2-8E4D-03817E7F8692}"/>
              </a:ext>
            </a:extLst>
          </p:cNvPr>
          <p:cNvSpPr/>
          <p:nvPr/>
        </p:nvSpPr>
        <p:spPr>
          <a:xfrm>
            <a:off x="5690496" y="3347788"/>
            <a:ext cx="5926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792D5D2C-EBCF-4EB9-A5E5-372C744A7466}"/>
              </a:ext>
            </a:extLst>
          </p:cNvPr>
          <p:cNvSpPr/>
          <p:nvPr/>
        </p:nvSpPr>
        <p:spPr>
          <a:xfrm>
            <a:off x="6166299" y="3347788"/>
            <a:ext cx="5926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Βέλος: Κάτω 10">
            <a:extLst>
              <a:ext uri="{FF2B5EF4-FFF2-40B4-BE49-F238E27FC236}">
                <a16:creationId xmlns:a16="http://schemas.microsoft.com/office/drawing/2014/main" id="{A57C9615-591C-4549-8DA9-54152BF728D6}"/>
              </a:ext>
            </a:extLst>
          </p:cNvPr>
          <p:cNvSpPr/>
          <p:nvPr/>
        </p:nvSpPr>
        <p:spPr>
          <a:xfrm>
            <a:off x="6623094" y="3286920"/>
            <a:ext cx="5926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7239D67F-DFCD-47EB-82E3-BCB657F61E9F}"/>
              </a:ext>
            </a:extLst>
          </p:cNvPr>
          <p:cNvSpPr/>
          <p:nvPr/>
        </p:nvSpPr>
        <p:spPr>
          <a:xfrm>
            <a:off x="7079889" y="3305258"/>
            <a:ext cx="5926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Βέλος: Κάτω 12">
            <a:extLst>
              <a:ext uri="{FF2B5EF4-FFF2-40B4-BE49-F238E27FC236}">
                <a16:creationId xmlns:a16="http://schemas.microsoft.com/office/drawing/2014/main" id="{40EF09EE-E731-4895-8320-107CED26BE89}"/>
              </a:ext>
            </a:extLst>
          </p:cNvPr>
          <p:cNvSpPr/>
          <p:nvPr/>
        </p:nvSpPr>
        <p:spPr>
          <a:xfrm>
            <a:off x="8713801" y="3282427"/>
            <a:ext cx="5926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Βέλος: Κάτω 13">
            <a:extLst>
              <a:ext uri="{FF2B5EF4-FFF2-40B4-BE49-F238E27FC236}">
                <a16:creationId xmlns:a16="http://schemas.microsoft.com/office/drawing/2014/main" id="{3146D18F-5DAF-4186-AACA-AD7B5E450298}"/>
              </a:ext>
            </a:extLst>
          </p:cNvPr>
          <p:cNvSpPr/>
          <p:nvPr/>
        </p:nvSpPr>
        <p:spPr>
          <a:xfrm>
            <a:off x="9140962" y="3279500"/>
            <a:ext cx="5926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Βέλος: Κάτω 14">
            <a:extLst>
              <a:ext uri="{FF2B5EF4-FFF2-40B4-BE49-F238E27FC236}">
                <a16:creationId xmlns:a16="http://schemas.microsoft.com/office/drawing/2014/main" id="{E895854C-EB00-4523-BC61-B6CC05566715}"/>
              </a:ext>
            </a:extLst>
          </p:cNvPr>
          <p:cNvSpPr/>
          <p:nvPr/>
        </p:nvSpPr>
        <p:spPr>
          <a:xfrm>
            <a:off x="9592939" y="3278139"/>
            <a:ext cx="5926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: Κάτω 15">
            <a:extLst>
              <a:ext uri="{FF2B5EF4-FFF2-40B4-BE49-F238E27FC236}">
                <a16:creationId xmlns:a16="http://schemas.microsoft.com/office/drawing/2014/main" id="{9C12F299-3299-426B-ADB0-8728C609C4B2}"/>
              </a:ext>
            </a:extLst>
          </p:cNvPr>
          <p:cNvSpPr/>
          <p:nvPr/>
        </p:nvSpPr>
        <p:spPr>
          <a:xfrm>
            <a:off x="10196315" y="3202350"/>
            <a:ext cx="5926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Βέλος: Κάτω 17">
            <a:extLst>
              <a:ext uri="{FF2B5EF4-FFF2-40B4-BE49-F238E27FC236}">
                <a16:creationId xmlns:a16="http://schemas.microsoft.com/office/drawing/2014/main" id="{BB2BB202-41D3-49A9-8AD0-171E848F9FCA}"/>
              </a:ext>
            </a:extLst>
          </p:cNvPr>
          <p:cNvSpPr/>
          <p:nvPr/>
        </p:nvSpPr>
        <p:spPr>
          <a:xfrm>
            <a:off x="7954210" y="3210055"/>
            <a:ext cx="151398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Βέλος: Κάτω 18">
            <a:extLst>
              <a:ext uri="{FF2B5EF4-FFF2-40B4-BE49-F238E27FC236}">
                <a16:creationId xmlns:a16="http://schemas.microsoft.com/office/drawing/2014/main" id="{005CF7DB-4167-4022-9F01-B5642022B0E9}"/>
              </a:ext>
            </a:extLst>
          </p:cNvPr>
          <p:cNvSpPr/>
          <p:nvPr/>
        </p:nvSpPr>
        <p:spPr>
          <a:xfrm>
            <a:off x="11029388" y="3050236"/>
            <a:ext cx="151398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Βέλος: Κάτω 19">
            <a:extLst>
              <a:ext uri="{FF2B5EF4-FFF2-40B4-BE49-F238E27FC236}">
                <a16:creationId xmlns:a16="http://schemas.microsoft.com/office/drawing/2014/main" id="{E6975B1B-A1B2-4A6A-9531-F57CB8CFFF32}"/>
              </a:ext>
            </a:extLst>
          </p:cNvPr>
          <p:cNvSpPr/>
          <p:nvPr/>
        </p:nvSpPr>
        <p:spPr>
          <a:xfrm>
            <a:off x="6808628" y="3244009"/>
            <a:ext cx="151398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951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8406150-99F1-47B7-9872-FFFB964BD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1855">
            <a:off x="1288079" y="1938083"/>
            <a:ext cx="6450763" cy="8871697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63B89C32-F7AE-4EA0-8184-CD74680E1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5019" y="-2279225"/>
            <a:ext cx="6412360" cy="881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2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930CD8C-D416-4260-B18A-22547452A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78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B61535B-1081-4AB5-9A92-3B64AACA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7274" y="-901253"/>
            <a:ext cx="6393891" cy="87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1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FD4D5CD-B6DF-4E0F-AAD9-0CB2C522C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0"/>
            <a:ext cx="5410645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93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9A58407-1BC8-4B6B-9BB4-735576FD7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57650">
            <a:off x="3886200" y="1462087"/>
            <a:ext cx="44196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90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3D590E1E-401B-4231-9336-E4D43F0E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6356">
            <a:off x="162455" y="3096169"/>
            <a:ext cx="4577151" cy="407405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B61535B-1081-4AB5-9A92-3B64AACAF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9774" y="-3059753"/>
            <a:ext cx="6039292" cy="83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08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1AC2FB-5F84-44AC-BDE9-0A8381B94F7C}"/>
              </a:ext>
            </a:extLst>
          </p:cNvPr>
          <p:cNvSpPr txBox="1"/>
          <p:nvPr/>
        </p:nvSpPr>
        <p:spPr>
          <a:xfrm>
            <a:off x="3048000" y="145215"/>
            <a:ext cx="6096000" cy="6572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Κατασκευή Γεωλογικών Τομών – Συνοπτική Περιγραφή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Κατασκευή τοπογραφικού προφίλ σύμφωνα με την αναγραφόμενη κλίμακα του χάρτη.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Προσανατολισμός γεωλογικής τομής με αναγραφή του προσανατολισμού στους άξονες.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Προβολή των επαφών πάνω στο τοπογραφικό προφίλ.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Φέρνουμε στο χάρτη τις παρατάξεις των στρωμάτων και απαιτούνται τουλάχιστον δύο διαδοχικές παρατάξεις για κάθε γραμμή επαφής.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Προβολή για κάθε γραμμή επαφής δύο τουλάχιστον παρατάξεων στην γεωλογική τομή.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Ένωση των δύο σημείων προβολής των παρατάξεων για κάθε γραμμή επαφής.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Προεκτείνουμε το ευθύγραμμο τμήμα που ορίζεται από την προβολή των δύο παρατάξεων ή από το σημείο επαφής φέρνουμε παράλληλη προς το ευθύγραμμο τμήμα, η οποία θεωρητικά θα πρέπει να συμπίπτει με το ευθύγραμμο τμήμα που ορίζεται από τις παρατάξεις.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Τα ανωτέρω βήματα ακολουθούνται για κάθε γραμμή επαφής.</a:t>
            </a:r>
          </a:p>
        </p:txBody>
      </p:sp>
    </p:spTree>
    <p:extLst>
      <p:ext uri="{BB962C8B-B14F-4D97-AF65-F5344CB8AC3E}">
        <p14:creationId xmlns:p14="http://schemas.microsoft.com/office/powerpoint/2010/main" val="1472565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799FEC-CF1E-41F2-8CBE-99759859AE88}"/>
              </a:ext>
            </a:extLst>
          </p:cNvPr>
          <p:cNvSpPr txBox="1"/>
          <p:nvPr/>
        </p:nvSpPr>
        <p:spPr>
          <a:xfrm>
            <a:off x="3048000" y="1324255"/>
            <a:ext cx="6096000" cy="4214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περίπτωση ρήγματος το προβάλουμε στην γεωλογική μας τομή ως ένα επίπεδο δηλαδή βρίσκουμε δυο διαδοχικές παρατάξεις του ρήγματος και το προβάλλουμε.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περίπτωση πτυχών η αναγνώρισή τους γίνεται αφού φέρουμε όλες τις παρατάξεις και διαπιστώσουμε αλλαγή στη διεύθυνση κλίσης των στρωμάτων.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l-G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υπολογισμός της διεύθυνσης κλίσης και της κλίσης των στρωμάτων με την μέθοδο των παρατάξεων γίνεται χρησιμοποιώντας την υψομετρική διαφορά δύο διαδοχικών παρατάξεων και την οριζόντια απόστασή τους. Η κλίση υπολογίζεται μέσω του τύπου της εφαπτομένης ενώ η διεύθυνση της κλίσης βρίσκεται από την διεύθυνση μείωσης του υψομέτρου των παρατάξεων.  </a:t>
            </a:r>
          </a:p>
        </p:txBody>
      </p:sp>
    </p:spTree>
    <p:extLst>
      <p:ext uri="{BB962C8B-B14F-4D97-AF65-F5344CB8AC3E}">
        <p14:creationId xmlns:p14="http://schemas.microsoft.com/office/powerpoint/2010/main" val="237364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5A0E7B-6092-4FD9-A490-2292863CE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9683526-42F0-4C48-823C-730F0C91F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92222" y="-620387"/>
            <a:ext cx="6742328" cy="8098774"/>
          </a:xfr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B0A91B-E430-412C-A718-3EA48DF5BD5E}"/>
              </a:ext>
            </a:extLst>
          </p:cNvPr>
          <p:cNvSpPr txBox="1"/>
          <p:nvPr/>
        </p:nvSpPr>
        <p:spPr>
          <a:xfrm>
            <a:off x="127591" y="233916"/>
            <a:ext cx="35864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dirty="0"/>
              <a:t>Προσανατολίζουμε τη γεωλογική τομή (προκύπτει από το χάρτη)</a:t>
            </a:r>
          </a:p>
          <a:p>
            <a:pPr marL="457200" indent="-457200">
              <a:buAutoNum type="arabicPeriod"/>
            </a:pPr>
            <a:r>
              <a:rPr lang="el-GR" sz="2400" dirty="0"/>
              <a:t>Απεικονίζουμε τα υψόμετρα στο </a:t>
            </a:r>
            <a:r>
              <a:rPr lang="el-GR" sz="2400" dirty="0" err="1"/>
              <a:t>μιλιμετρέ</a:t>
            </a:r>
            <a:endParaRPr lang="el-GR" sz="2400" dirty="0"/>
          </a:p>
          <a:p>
            <a:pPr marL="457200" indent="-457200">
              <a:buAutoNum type="arabicPeriod"/>
            </a:pPr>
            <a:r>
              <a:rPr lang="el-GR" sz="2400" dirty="0"/>
              <a:t>ΔΕΝ ΞΕΧΝΑΜΕ να εκτιμήσουμε και να αποτυπώσουμε στο </a:t>
            </a:r>
            <a:r>
              <a:rPr lang="el-GR" sz="2400" dirty="0" err="1"/>
              <a:t>μιλιμετρέ</a:t>
            </a:r>
            <a:r>
              <a:rPr lang="el-GR" sz="2400" dirty="0"/>
              <a:t> τα υψόμετρα των σημείων αρχής και τέλους της τομής. </a:t>
            </a:r>
            <a:r>
              <a:rPr lang="el-GR" sz="2400" dirty="0" err="1"/>
              <a:t>Δηλ</a:t>
            </a:r>
            <a:r>
              <a:rPr lang="el-GR" sz="2400" dirty="0"/>
              <a:t> τα Α και Β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A5FFBF4-55AA-4A5E-BAFB-34887436BD51}"/>
              </a:ext>
            </a:extLst>
          </p:cNvPr>
          <p:cNvSpPr/>
          <p:nvPr/>
        </p:nvSpPr>
        <p:spPr>
          <a:xfrm>
            <a:off x="3944679" y="3763926"/>
            <a:ext cx="606056" cy="43593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9D3E30A-90FF-450C-82EF-2D57B5ADCA0F}"/>
              </a:ext>
            </a:extLst>
          </p:cNvPr>
          <p:cNvSpPr/>
          <p:nvPr/>
        </p:nvSpPr>
        <p:spPr>
          <a:xfrm>
            <a:off x="11121656" y="3848986"/>
            <a:ext cx="606056" cy="3508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A078A62E-D7B1-4A2C-A03A-EC1D193498D3}"/>
              </a:ext>
            </a:extLst>
          </p:cNvPr>
          <p:cNvSpPr/>
          <p:nvPr/>
        </p:nvSpPr>
        <p:spPr>
          <a:xfrm>
            <a:off x="4550735" y="4024423"/>
            <a:ext cx="106325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DD23531C-FEE3-4E2C-99D9-293C23611559}"/>
              </a:ext>
            </a:extLst>
          </p:cNvPr>
          <p:cNvSpPr/>
          <p:nvPr/>
        </p:nvSpPr>
        <p:spPr>
          <a:xfrm>
            <a:off x="5156791" y="4199860"/>
            <a:ext cx="106325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Βέλος: Κάτω 10">
            <a:extLst>
              <a:ext uri="{FF2B5EF4-FFF2-40B4-BE49-F238E27FC236}">
                <a16:creationId xmlns:a16="http://schemas.microsoft.com/office/drawing/2014/main" id="{AAB43D85-2389-4D78-A863-9387E6C599EA}"/>
              </a:ext>
            </a:extLst>
          </p:cNvPr>
          <p:cNvSpPr/>
          <p:nvPr/>
        </p:nvSpPr>
        <p:spPr>
          <a:xfrm>
            <a:off x="5762847" y="4400106"/>
            <a:ext cx="106325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67A82799-4AF8-4797-941F-E09C95C9A0D8}"/>
              </a:ext>
            </a:extLst>
          </p:cNvPr>
          <p:cNvSpPr/>
          <p:nvPr/>
        </p:nvSpPr>
        <p:spPr>
          <a:xfrm>
            <a:off x="6213269" y="4518487"/>
            <a:ext cx="106325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Βέλος: Κάτω 12">
            <a:extLst>
              <a:ext uri="{FF2B5EF4-FFF2-40B4-BE49-F238E27FC236}">
                <a16:creationId xmlns:a16="http://schemas.microsoft.com/office/drawing/2014/main" id="{797B77A2-5BAD-4DB1-A847-57EB72B63CFF}"/>
              </a:ext>
            </a:extLst>
          </p:cNvPr>
          <p:cNvSpPr/>
          <p:nvPr/>
        </p:nvSpPr>
        <p:spPr>
          <a:xfrm>
            <a:off x="8140842" y="4634128"/>
            <a:ext cx="106325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Βέλος: Κάτω 13">
            <a:extLst>
              <a:ext uri="{FF2B5EF4-FFF2-40B4-BE49-F238E27FC236}">
                <a16:creationId xmlns:a16="http://schemas.microsoft.com/office/drawing/2014/main" id="{08AD6786-0C01-4E5F-AEA8-0E36334C0BC6}"/>
              </a:ext>
            </a:extLst>
          </p:cNvPr>
          <p:cNvSpPr/>
          <p:nvPr/>
        </p:nvSpPr>
        <p:spPr>
          <a:xfrm>
            <a:off x="8638646" y="4400106"/>
            <a:ext cx="106325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Βέλος: Κάτω 14">
            <a:extLst>
              <a:ext uri="{FF2B5EF4-FFF2-40B4-BE49-F238E27FC236}">
                <a16:creationId xmlns:a16="http://schemas.microsoft.com/office/drawing/2014/main" id="{1BFEE473-88D3-4EC1-AB19-47E8C8FD7F90}"/>
              </a:ext>
            </a:extLst>
          </p:cNvPr>
          <p:cNvSpPr/>
          <p:nvPr/>
        </p:nvSpPr>
        <p:spPr>
          <a:xfrm>
            <a:off x="9197319" y="4226547"/>
            <a:ext cx="106325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Βέλος: Κάτω 15">
            <a:extLst>
              <a:ext uri="{FF2B5EF4-FFF2-40B4-BE49-F238E27FC236}">
                <a16:creationId xmlns:a16="http://schemas.microsoft.com/office/drawing/2014/main" id="{D8D78AD5-1E4F-4717-9AF3-D628121E597F}"/>
              </a:ext>
            </a:extLst>
          </p:cNvPr>
          <p:cNvSpPr/>
          <p:nvPr/>
        </p:nvSpPr>
        <p:spPr>
          <a:xfrm>
            <a:off x="9923644" y="4111253"/>
            <a:ext cx="106325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Βέλος: Κάτω 16">
            <a:extLst>
              <a:ext uri="{FF2B5EF4-FFF2-40B4-BE49-F238E27FC236}">
                <a16:creationId xmlns:a16="http://schemas.microsoft.com/office/drawing/2014/main" id="{F289CA62-F7FF-4154-B718-5868D1C6ABC3}"/>
              </a:ext>
            </a:extLst>
          </p:cNvPr>
          <p:cNvSpPr/>
          <p:nvPr/>
        </p:nvSpPr>
        <p:spPr>
          <a:xfrm rot="2595631" flipH="1">
            <a:off x="3975338" y="4408949"/>
            <a:ext cx="343929" cy="6552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Βέλος: Κάτω 17">
            <a:extLst>
              <a:ext uri="{FF2B5EF4-FFF2-40B4-BE49-F238E27FC236}">
                <a16:creationId xmlns:a16="http://schemas.microsoft.com/office/drawing/2014/main" id="{F20D2D44-93AB-4190-9FD0-7A2D51EDD363}"/>
              </a:ext>
            </a:extLst>
          </p:cNvPr>
          <p:cNvSpPr/>
          <p:nvPr/>
        </p:nvSpPr>
        <p:spPr>
          <a:xfrm rot="19541946" flipH="1">
            <a:off x="11014303" y="4415891"/>
            <a:ext cx="343929" cy="6552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553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06FCDA8D-AD3F-43FA-891B-658E72FD7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1266" y="-365408"/>
            <a:ext cx="6601496" cy="7845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5EB063-67FC-47D2-A385-9DD80B2AF8F3}"/>
              </a:ext>
            </a:extLst>
          </p:cNvPr>
          <p:cNvSpPr txBox="1"/>
          <p:nvPr/>
        </p:nvSpPr>
        <p:spPr>
          <a:xfrm>
            <a:off x="233916" y="393405"/>
            <a:ext cx="3848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Ενώνουμε τα διαδοχικά υψόμετρα με μία ελεύθερη γραμμή</a:t>
            </a:r>
          </a:p>
        </p:txBody>
      </p:sp>
    </p:spTree>
    <p:extLst>
      <p:ext uri="{BB962C8B-B14F-4D97-AF65-F5344CB8AC3E}">
        <p14:creationId xmlns:p14="http://schemas.microsoft.com/office/powerpoint/2010/main" val="2825434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B658F75-A2DF-48B6-9583-2DA19FBDA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1266" y="-365408"/>
            <a:ext cx="6601496" cy="7845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65C95-BD81-456C-B255-6DFEFCFA444B}"/>
              </a:ext>
            </a:extLst>
          </p:cNvPr>
          <p:cNvSpPr txBox="1"/>
          <p:nvPr/>
        </p:nvSpPr>
        <p:spPr>
          <a:xfrm>
            <a:off x="221511" y="428178"/>
            <a:ext cx="39553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Όταν συναντήσουμε δύο διαδοχικές </a:t>
            </a:r>
            <a:r>
              <a:rPr lang="el-GR" sz="2400" dirty="0" err="1"/>
              <a:t>ισουψείς</a:t>
            </a:r>
            <a:r>
              <a:rPr lang="el-GR" sz="2400" dirty="0"/>
              <a:t> ίδιου ύψους:</a:t>
            </a:r>
          </a:p>
          <a:p>
            <a:endParaRPr lang="el-GR" sz="2400" dirty="0"/>
          </a:p>
          <a:p>
            <a:r>
              <a:rPr lang="el-GR" sz="2400" dirty="0"/>
              <a:t>Ελέγχουμε στο χάρτη εάν στο μεταξύ τους διάστημα τα υψόμετρα είναι μεγαλύτερα ή μικρότερα από το ύψος των δύο </a:t>
            </a:r>
            <a:r>
              <a:rPr lang="el-GR" sz="2400" dirty="0" err="1"/>
              <a:t>ισουψών</a:t>
            </a:r>
            <a:r>
              <a:rPr lang="el-GR" sz="2400" dirty="0"/>
              <a:t>.</a:t>
            </a:r>
          </a:p>
          <a:p>
            <a:r>
              <a:rPr lang="el-GR" sz="2400" dirty="0"/>
              <a:t>Στη συγκεκριμένη περίπτωση τα υψόμετρα είναι μικρότερα από 400 </a:t>
            </a:r>
            <a:r>
              <a:rPr lang="en-US" sz="2400" dirty="0"/>
              <a:t>m </a:t>
            </a:r>
            <a:r>
              <a:rPr lang="el-GR" sz="2400" dirty="0"/>
              <a:t>άρα η τομή προχωρά κάτω από τα 400 μέτρα και βέβαια πάνω από τα 300</a:t>
            </a:r>
            <a:r>
              <a:rPr lang="en-US" sz="2400" dirty="0"/>
              <a:t>m (</a:t>
            </a:r>
            <a:r>
              <a:rPr lang="el-GR" sz="2400" dirty="0"/>
              <a:t>δεν τέμνεται η </a:t>
            </a:r>
            <a:r>
              <a:rPr lang="el-GR" sz="2400" dirty="0" err="1"/>
              <a:t>ισουψής</a:t>
            </a:r>
            <a:r>
              <a:rPr lang="el-GR" sz="2400" dirty="0"/>
              <a:t> των 300 μέτρων)</a:t>
            </a:r>
          </a:p>
        </p:txBody>
      </p:sp>
      <p:sp>
        <p:nvSpPr>
          <p:cNvPr id="4" name="Βέλος: Κάτω 3">
            <a:extLst>
              <a:ext uri="{FF2B5EF4-FFF2-40B4-BE49-F238E27FC236}">
                <a16:creationId xmlns:a16="http://schemas.microsoft.com/office/drawing/2014/main" id="{91493A40-C5C5-44C7-84A9-9C836E6A1AEA}"/>
              </a:ext>
            </a:extLst>
          </p:cNvPr>
          <p:cNvSpPr/>
          <p:nvPr/>
        </p:nvSpPr>
        <p:spPr>
          <a:xfrm>
            <a:off x="6523075" y="4944140"/>
            <a:ext cx="568842" cy="659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978AE563-7A2F-498B-80D0-1445BD26601B}"/>
              </a:ext>
            </a:extLst>
          </p:cNvPr>
          <p:cNvSpPr/>
          <p:nvPr/>
        </p:nvSpPr>
        <p:spPr>
          <a:xfrm>
            <a:off x="8376684" y="4944140"/>
            <a:ext cx="568842" cy="6592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477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665C95-BD81-456C-B255-6DFEFCFA444B}"/>
              </a:ext>
            </a:extLst>
          </p:cNvPr>
          <p:cNvSpPr txBox="1"/>
          <p:nvPr/>
        </p:nvSpPr>
        <p:spPr>
          <a:xfrm>
            <a:off x="180753" y="435935"/>
            <a:ext cx="39553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Όταν συναντήσουμε δύο διαδοχικές </a:t>
            </a:r>
            <a:r>
              <a:rPr lang="el-GR" sz="2400" dirty="0" err="1"/>
              <a:t>ισουψείς</a:t>
            </a:r>
            <a:r>
              <a:rPr lang="el-GR" sz="2400" dirty="0"/>
              <a:t> ίδιου ύψους</a:t>
            </a:r>
          </a:p>
          <a:p>
            <a:endParaRPr lang="el-GR" sz="2400" dirty="0"/>
          </a:p>
          <a:p>
            <a:r>
              <a:rPr lang="el-GR" sz="2400" dirty="0"/>
              <a:t>Ελέγχουμε στο χάρτη εάν στο μεταξύ τους διάστημα τα υψόμετρα είναι μεγαλύτερα ή μικρότερα από το ύψος της </a:t>
            </a:r>
            <a:r>
              <a:rPr lang="el-GR" sz="2400" dirty="0" err="1"/>
              <a:t>ισουψούς</a:t>
            </a:r>
            <a:r>
              <a:rPr lang="el-GR" sz="2400" dirty="0"/>
              <a:t>.</a:t>
            </a:r>
          </a:p>
          <a:p>
            <a:r>
              <a:rPr lang="el-GR" sz="2400" dirty="0"/>
              <a:t>Στη συγκεκριμένη περίπτωση τα </a:t>
            </a:r>
            <a:r>
              <a:rPr lang="el-GR" sz="2400" dirty="0" err="1"/>
              <a:t>υψομετρα</a:t>
            </a:r>
            <a:r>
              <a:rPr lang="el-GR" sz="2400" dirty="0"/>
              <a:t> είναι μικρότερα από 400 </a:t>
            </a:r>
            <a:r>
              <a:rPr lang="en-US" sz="2400" dirty="0"/>
              <a:t>m </a:t>
            </a:r>
            <a:r>
              <a:rPr lang="el-GR" sz="2400" dirty="0"/>
              <a:t>άρα η τομή προχωρά κάτω από τα 400 μέτρα και βέβαια πάνω από τα 300</a:t>
            </a:r>
            <a:r>
              <a:rPr lang="en-US" sz="2400" dirty="0"/>
              <a:t>m (</a:t>
            </a:r>
            <a:r>
              <a:rPr lang="el-GR" sz="2400" dirty="0"/>
              <a:t>δεν τέμνεται η </a:t>
            </a:r>
            <a:r>
              <a:rPr lang="el-GR" sz="2400" dirty="0" err="1"/>
              <a:t>ισουψής</a:t>
            </a:r>
            <a:r>
              <a:rPr lang="el-GR" sz="2400" dirty="0"/>
              <a:t> των 300 μέτρων)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38C7200-9B31-40B6-A1F7-DEBAFE8B2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2153" y="-511951"/>
            <a:ext cx="6608819" cy="797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64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C0C9F43-621D-43DC-A917-EF57D6AE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37439" y="-707953"/>
            <a:ext cx="6817007" cy="8273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B11E54-D441-4DF4-89E2-79C09F185ABF}"/>
              </a:ext>
            </a:extLst>
          </p:cNvPr>
          <p:cNvSpPr txBox="1"/>
          <p:nvPr/>
        </p:nvSpPr>
        <p:spPr>
          <a:xfrm>
            <a:off x="191386" y="361507"/>
            <a:ext cx="3327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Ολοκληρώνουμε την τοπογραφική τομή πατώντας την λίγο πιο έντονα για να είναι ευδιάκριτη</a:t>
            </a:r>
          </a:p>
        </p:txBody>
      </p:sp>
    </p:spTree>
    <p:extLst>
      <p:ext uri="{BB962C8B-B14F-4D97-AF65-F5344CB8AC3E}">
        <p14:creationId xmlns:p14="http://schemas.microsoft.com/office/powerpoint/2010/main" val="4003837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B64A3D-4520-461C-AE1E-FB08CC1F913E}"/>
              </a:ext>
            </a:extLst>
          </p:cNvPr>
          <p:cNvSpPr txBox="1"/>
          <p:nvPr/>
        </p:nvSpPr>
        <p:spPr>
          <a:xfrm>
            <a:off x="92467" y="410966"/>
            <a:ext cx="5825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ΓΡΑΜΜΗ ΕΠΑΦΗΣ: Η γραμμή που διαχωρίζει δύο συνεχόμενα γεωλογικά στρώματα</a:t>
            </a:r>
          </a:p>
          <a:p>
            <a:endParaRPr lang="el-GR" dirty="0"/>
          </a:p>
          <a:p>
            <a:r>
              <a:rPr lang="el-GR" dirty="0" err="1"/>
              <a:t>Π.χ</a:t>
            </a:r>
            <a:r>
              <a:rPr lang="el-GR" dirty="0"/>
              <a:t> Γραμμή επαφής </a:t>
            </a:r>
            <a:r>
              <a:rPr lang="el-GR" dirty="0" err="1"/>
              <a:t>Ασβεστολίθου</a:t>
            </a:r>
            <a:r>
              <a:rPr lang="el-GR" dirty="0"/>
              <a:t> </a:t>
            </a:r>
            <a:r>
              <a:rPr lang="el-GR" dirty="0" err="1"/>
              <a:t>Πηλλίτη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CFC58889-DF2E-408F-B7D5-D1722BBBD5FB}"/>
              </a:ext>
            </a:extLst>
          </p:cNvPr>
          <p:cNvSpPr/>
          <p:nvPr/>
        </p:nvSpPr>
        <p:spPr>
          <a:xfrm>
            <a:off x="4709819" y="11421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1EDAFC6-1531-400A-BDDA-5C53A906E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11" y="0"/>
            <a:ext cx="5353782" cy="6858000"/>
          </a:xfrm>
          <a:prstGeom prst="rect">
            <a:avLst/>
          </a:prstGeom>
        </p:spPr>
      </p:pic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FA8BB87A-1977-48B2-9A8F-FFE88B7CA37B}"/>
              </a:ext>
            </a:extLst>
          </p:cNvPr>
          <p:cNvSpPr/>
          <p:nvPr/>
        </p:nvSpPr>
        <p:spPr>
          <a:xfrm>
            <a:off x="7101985" y="162681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9D4B3721-C40F-45F4-B8F7-12B9A3EB2FA5}"/>
              </a:ext>
            </a:extLst>
          </p:cNvPr>
          <p:cNvSpPr/>
          <p:nvPr/>
        </p:nvSpPr>
        <p:spPr>
          <a:xfrm rot="18172770">
            <a:off x="9276043" y="447956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792787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1212</Words>
  <Application>Microsoft Office PowerPoint</Application>
  <PresentationFormat>Ευρεία οθόνη</PresentationFormat>
  <Paragraphs>117</Paragraphs>
  <Slides>37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Symbol</vt:lpstr>
      <vt:lpstr>Θέμα του Office</vt:lpstr>
      <vt:lpstr>Παρουσίαση του PowerPoint</vt:lpstr>
      <vt:lpstr>ΚΛΙΜΑΚΑ</vt:lpstr>
      <vt:lpstr>Παρουσίαση του PowerPoint</vt:lpstr>
      <vt:lpstr>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Dim Paliatsas</dc:creator>
  <cp:lastModifiedBy>Παλιάτσας Δημήτριος</cp:lastModifiedBy>
  <cp:revision>43</cp:revision>
  <cp:lastPrinted>2021-01-12T08:18:21Z</cp:lastPrinted>
  <dcterms:created xsi:type="dcterms:W3CDTF">2020-01-07T11:27:47Z</dcterms:created>
  <dcterms:modified xsi:type="dcterms:W3CDTF">2022-03-31T06:38:58Z</dcterms:modified>
</cp:coreProperties>
</file>