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0" r:id="rId2"/>
    <p:sldId id="272" r:id="rId3"/>
    <p:sldId id="257" r:id="rId4"/>
    <p:sldId id="259" r:id="rId5"/>
    <p:sldId id="279" r:id="rId6"/>
    <p:sldId id="260" r:id="rId7"/>
    <p:sldId id="280" r:id="rId8"/>
    <p:sldId id="261" r:id="rId9"/>
    <p:sldId id="282" r:id="rId10"/>
    <p:sldId id="262" r:id="rId11"/>
    <p:sldId id="281" r:id="rId12"/>
    <p:sldId id="263" r:id="rId13"/>
    <p:sldId id="264" r:id="rId14"/>
    <p:sldId id="285" r:id="rId15"/>
    <p:sldId id="284" r:id="rId16"/>
    <p:sldId id="265" r:id="rId17"/>
    <p:sldId id="266" r:id="rId18"/>
    <p:sldId id="283" r:id="rId19"/>
    <p:sldId id="268" r:id="rId20"/>
    <p:sldId id="273" r:id="rId21"/>
    <p:sldId id="274" r:id="rId22"/>
    <p:sldId id="275" r:id="rId23"/>
    <p:sldId id="276" r:id="rId24"/>
    <p:sldId id="277" r:id="rId25"/>
    <p:sldId id="278"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C7DBD-3096-4834-82B4-62DDA93AACEB}" type="datetimeFigureOut">
              <a:rPr lang="el-GR" smtClean="0"/>
              <a:t>6/9/2015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DBB009-AF4C-4F2B-A04D-1E4A123DFE6A}" type="slidenum">
              <a:rPr lang="el-GR" smtClean="0"/>
              <a:t>‹#›</a:t>
            </a:fld>
            <a:endParaRPr lang="el-GR"/>
          </a:p>
        </p:txBody>
      </p:sp>
    </p:spTree>
    <p:extLst>
      <p:ext uri="{BB962C8B-B14F-4D97-AF65-F5344CB8AC3E}">
        <p14:creationId xmlns:p14="http://schemas.microsoft.com/office/powerpoint/2010/main" val="14088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1371810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2216051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88256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865529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2487700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1158031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3018290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260549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6/9/2015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367023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6/9/2015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61739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6/9/2015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20082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388ABEB-23CC-4495-8384-28DE31D99882}" type="datetimeFigureOut">
              <a:rPr lang="el-GR" smtClean="0"/>
              <a:t>6/9/2015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65879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88ABEB-23CC-4495-8384-28DE31D99882}" type="datetimeFigureOut">
              <a:rPr lang="el-GR" smtClean="0"/>
              <a:t>6/9/2015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01584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388ABEB-23CC-4495-8384-28DE31D99882}" type="datetimeFigureOut">
              <a:rPr lang="el-GR" smtClean="0"/>
              <a:t>6/9/2015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05564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388ABEB-23CC-4495-8384-28DE31D99882}" type="datetimeFigureOut">
              <a:rPr lang="el-GR" smtClean="0"/>
              <a:t>6/9/2015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2321333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388ABEB-23CC-4495-8384-28DE31D99882}" type="datetimeFigureOut">
              <a:rPr lang="el-GR" smtClean="0"/>
              <a:t>6/9/2015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1465912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8ABEB-23CC-4495-8384-28DE31D99882}" type="datetimeFigureOut">
              <a:rPr lang="el-GR" smtClean="0"/>
              <a:t>6/9/2015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401215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8ABEB-23CC-4495-8384-28DE31D99882}" type="datetimeFigureOut">
              <a:rPr lang="el-GR" smtClean="0"/>
              <a:t>6/9/2015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2996406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8ABEB-23CC-4495-8384-28DE31D99882}" type="datetimeFigureOut">
              <a:rPr lang="el-GR" smtClean="0"/>
              <a:t>6/9/2015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2014B6-D8C6-40C9-8FE6-6FF84DCDDA14}" type="slidenum">
              <a:rPr lang="el-GR" smtClean="0"/>
              <a:t>‹#›</a:t>
            </a:fld>
            <a:endParaRPr lang="el-GR"/>
          </a:p>
        </p:txBody>
      </p:sp>
    </p:spTree>
    <p:extLst>
      <p:ext uri="{BB962C8B-B14F-4D97-AF65-F5344CB8AC3E}">
        <p14:creationId xmlns:p14="http://schemas.microsoft.com/office/powerpoint/2010/main" val="3441977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8ABEB-23CC-4495-8384-28DE31D99882}" type="datetimeFigureOut">
              <a:rPr lang="el-GR" smtClean="0"/>
              <a:t>6/9/2015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014B6-D8C6-40C9-8FE6-6FF84DCDDA14}" type="slidenum">
              <a:rPr lang="el-GR" smtClean="0"/>
              <a:t>‹#›</a:t>
            </a:fld>
            <a:endParaRPr lang="el-GR"/>
          </a:p>
        </p:txBody>
      </p:sp>
    </p:spTree>
    <p:extLst>
      <p:ext uri="{BB962C8B-B14F-4D97-AF65-F5344CB8AC3E}">
        <p14:creationId xmlns:p14="http://schemas.microsoft.com/office/powerpoint/2010/main" val="4151250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772816"/>
            <a:ext cx="7772400" cy="1470025"/>
          </a:xfrm>
        </p:spPr>
        <p:txBody>
          <a:bodyPr/>
          <a:lstStyle/>
          <a:p>
            <a:r>
              <a:rPr lang="el-GR" dirty="0" smtClean="0">
                <a:solidFill>
                  <a:srgbClr val="5075BC"/>
                </a:solidFill>
              </a:rPr>
              <a:t>ΕΥΦΥΗ ΣΥΣΤΗΜΑΤΑ ΜΕΤΑΦΟΡΩΝ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smtClean="0">
                <a:solidFill>
                  <a:srgbClr val="5075BC"/>
                </a:solidFill>
                <a:latin typeface="+mj-lt"/>
                <a:ea typeface="+mj-ea"/>
                <a:cs typeface="+mj-cs"/>
              </a:rPr>
              <a:t>Ενότητα 1:</a:t>
            </a:r>
            <a:r>
              <a:rPr lang="en-US" sz="2800" dirty="0" smtClean="0">
                <a:solidFill>
                  <a:srgbClr val="5075BC"/>
                </a:solidFill>
                <a:latin typeface="+mj-lt"/>
                <a:ea typeface="+mj-ea"/>
                <a:cs typeface="+mj-cs"/>
              </a:rPr>
              <a:t> </a:t>
            </a:r>
            <a:r>
              <a:rPr lang="el-GR" sz="2800" dirty="0" smtClean="0"/>
              <a:t>Εισαγωγή</a:t>
            </a:r>
            <a:endParaRPr lang="en-US" sz="2800" dirty="0" smtClean="0"/>
          </a:p>
          <a:p>
            <a:endParaRPr lang="el-GR" sz="1100" dirty="0" smtClean="0"/>
          </a:p>
          <a:p>
            <a:r>
              <a:rPr lang="el-GR" sz="2800" b="1" dirty="0" smtClean="0"/>
              <a:t>Διδάσκων: Γεώργιος Στεφανίδης</a:t>
            </a:r>
          </a:p>
          <a:p>
            <a:r>
              <a:rPr lang="el-GR" sz="2800" dirty="0" smtClean="0"/>
              <a:t>Πολυτεχνική Σχολή</a:t>
            </a:r>
          </a:p>
          <a:p>
            <a:r>
              <a:rPr lang="el-GR" sz="2800" dirty="0" smtClean="0"/>
              <a:t>Τμήμα Πολιτικών Μηχανικών</a:t>
            </a:r>
          </a:p>
        </p:txBody>
      </p:sp>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992" y="506460"/>
            <a:ext cx="4514857" cy="935086"/>
          </a:xfrm>
          <a:prstGeom prst="rect">
            <a:avLst/>
          </a:prstGeom>
        </p:spPr>
      </p:pic>
      <p:pic>
        <p:nvPicPr>
          <p:cNvPr id="13" name="Εικόνα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1305" y="279862"/>
            <a:ext cx="3692664" cy="1388283"/>
          </a:xfrm>
          <a:prstGeom prst="rect">
            <a:avLst/>
          </a:prstGeom>
        </p:spPr>
      </p:pic>
    </p:spTree>
    <p:extLst>
      <p:ext uri="{BB962C8B-B14F-4D97-AF65-F5344CB8AC3E}">
        <p14:creationId xmlns:p14="http://schemas.microsoft.com/office/powerpoint/2010/main" val="477050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solidFill>
                  <a:srgbClr val="5075BC"/>
                </a:solidFill>
              </a:rPr>
              <a:t>3. ΒΑΣΙΚΟ ΑΞΙΩΜΑ των μεθόδων ΑΑΑ μέσω </a:t>
            </a:r>
            <a:r>
              <a:rPr lang="el-GR" dirty="0" smtClean="0">
                <a:solidFill>
                  <a:srgbClr val="5075BC"/>
                </a:solidFill>
              </a:rPr>
              <a:t>ανιχνευτού (1/2)</a:t>
            </a:r>
            <a:endParaRPr lang="el-GR" dirty="0">
              <a:solidFill>
                <a:srgbClr val="5075BC"/>
              </a:solidFill>
            </a:endParaRPr>
          </a:p>
        </p:txBody>
      </p:sp>
      <p:sp>
        <p:nvSpPr>
          <p:cNvPr id="3" name="Content Placeholder 2"/>
          <p:cNvSpPr>
            <a:spLocks noGrp="1"/>
          </p:cNvSpPr>
          <p:nvPr>
            <p:ph idx="1"/>
          </p:nvPr>
        </p:nvSpPr>
        <p:spPr>
          <a:xfrm>
            <a:off x="457200" y="1600200"/>
            <a:ext cx="8435280" cy="5141168"/>
          </a:xfrm>
        </p:spPr>
        <p:txBody>
          <a:bodyPr>
            <a:normAutofit/>
          </a:bodyPr>
          <a:lstStyle/>
          <a:p>
            <a:pPr marL="0" indent="0">
              <a:buNone/>
            </a:pPr>
            <a:endParaRPr lang="el-GR" dirty="0" smtClean="0">
              <a:latin typeface="Cambria" panose="02040503050406030204" pitchFamily="18" charset="0"/>
            </a:endParaRPr>
          </a:p>
          <a:p>
            <a:pPr marL="0" indent="0">
              <a:buNone/>
            </a:pPr>
            <a:r>
              <a:rPr lang="el-GR" dirty="0" smtClean="0">
                <a:latin typeface="Cambria" panose="02040503050406030204" pitchFamily="18" charset="0"/>
              </a:rPr>
              <a:t>Είναι</a:t>
            </a:r>
            <a:r>
              <a:rPr lang="en-US" dirty="0" smtClean="0">
                <a:latin typeface="Cambria" panose="02040503050406030204" pitchFamily="18" charset="0"/>
              </a:rPr>
              <a:t>:</a:t>
            </a:r>
          </a:p>
          <a:p>
            <a:pPr>
              <a:buFontTx/>
              <a:buChar char="-"/>
            </a:pPr>
            <a:r>
              <a:rPr lang="el-GR" dirty="0" smtClean="0">
                <a:latin typeface="Cambria" panose="02040503050406030204" pitchFamily="18" charset="0"/>
              </a:rPr>
              <a:t>Η αναγνώριση της απρόβλεπτης συμφόρησης</a:t>
            </a:r>
          </a:p>
          <a:p>
            <a:pPr>
              <a:buFontTx/>
              <a:buChar char="-"/>
            </a:pPr>
            <a:r>
              <a:rPr lang="el-GR" dirty="0" smtClean="0">
                <a:latin typeface="Cambria" panose="02040503050406030204" pitchFamily="18" charset="0"/>
              </a:rPr>
              <a:t>Ο καθορισμός της αιτίας για την απρόβλεπτη</a:t>
            </a:r>
          </a:p>
          <a:p>
            <a:pPr marL="0" indent="0">
              <a:buNone/>
            </a:pPr>
            <a:r>
              <a:rPr lang="el-GR" dirty="0">
                <a:latin typeface="Cambria" panose="02040503050406030204" pitchFamily="18" charset="0"/>
              </a:rPr>
              <a:t> </a:t>
            </a:r>
            <a:r>
              <a:rPr lang="el-GR" dirty="0" smtClean="0">
                <a:latin typeface="Cambria" panose="02040503050406030204" pitchFamily="18" charset="0"/>
              </a:rPr>
              <a:t>   συμφόρηση</a:t>
            </a:r>
          </a:p>
          <a:p>
            <a:pPr marL="0" indent="0">
              <a:buNone/>
            </a:pPr>
            <a:endParaRPr lang="el-GR" dirty="0">
              <a:latin typeface="Cambria" panose="02040503050406030204" pitchFamily="18" charset="0"/>
            </a:endParaRPr>
          </a:p>
          <a:p>
            <a:pPr>
              <a:buFontTx/>
              <a:buChar char="-"/>
            </a:pPr>
            <a:endParaRPr lang="en-US" dirty="0"/>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197" y="6153296"/>
            <a:ext cx="726005" cy="704483"/>
          </a:xfrm>
          <a:prstGeom prst="rect">
            <a:avLst/>
          </a:prstGeom>
        </p:spPr>
      </p:pic>
    </p:spTree>
    <p:extLst>
      <p:ext uri="{BB962C8B-B14F-4D97-AF65-F5344CB8AC3E}">
        <p14:creationId xmlns:p14="http://schemas.microsoft.com/office/powerpoint/2010/main" val="1981251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5075BC"/>
                </a:solidFill>
              </a:rPr>
              <a:t>3. ΒΑΣΙΚΟ ΑΞΙΩΜΑ των μεθόδων ΑΑΑ μέσω </a:t>
            </a:r>
            <a:r>
              <a:rPr lang="el-GR" dirty="0" smtClean="0">
                <a:solidFill>
                  <a:srgbClr val="5075BC"/>
                </a:solidFill>
              </a:rPr>
              <a:t>ανιχνευτού (2/2)</a:t>
            </a:r>
            <a:endParaRPr lang="el-GR" dirty="0"/>
          </a:p>
        </p:txBody>
      </p:sp>
      <p:sp>
        <p:nvSpPr>
          <p:cNvPr id="3" name="Content Placeholder 2"/>
          <p:cNvSpPr>
            <a:spLocks noGrp="1"/>
          </p:cNvSpPr>
          <p:nvPr>
            <p:ph idx="1"/>
          </p:nvPr>
        </p:nvSpPr>
        <p:spPr/>
        <p:txBody>
          <a:bodyPr/>
          <a:lstStyle/>
          <a:p>
            <a:pPr marL="0" lvl="0" indent="0" algn="just">
              <a:buNone/>
            </a:pPr>
            <a:endParaRPr lang="el-GR" sz="3000" dirty="0" smtClean="0">
              <a:solidFill>
                <a:prstClr val="black"/>
              </a:solidFill>
              <a:latin typeface="Cambria" panose="02040503050406030204" pitchFamily="18" charset="0"/>
            </a:endParaRPr>
          </a:p>
          <a:p>
            <a:pPr marL="0" lvl="0" indent="0" algn="just">
              <a:buNone/>
            </a:pPr>
            <a:r>
              <a:rPr lang="el-GR" sz="3000" dirty="0" smtClean="0">
                <a:solidFill>
                  <a:prstClr val="black"/>
                </a:solidFill>
                <a:latin typeface="Cambria" panose="02040503050406030204" pitchFamily="18" charset="0"/>
              </a:rPr>
              <a:t>Αλγόριθμος </a:t>
            </a:r>
            <a:r>
              <a:rPr lang="el-GR" sz="3000" dirty="0">
                <a:solidFill>
                  <a:prstClr val="black"/>
                </a:solidFill>
                <a:latin typeface="Cambria" panose="02040503050406030204" pitchFamily="18" charset="0"/>
              </a:rPr>
              <a:t>ΑΑΑ αναλύει δεδομένα και συγκρίνει έναντι δεδομένων δεικτών απόδοσης για να καθορίσει την ύπαρξη προσωρινής μείωσης της ροής και μη ασφαλούς κατάστασης στην οδό.</a:t>
            </a:r>
          </a:p>
          <a:p>
            <a:pPr marL="0" indent="0">
              <a:buNone/>
            </a:pPr>
            <a:endParaRPr lang="el-GR" dirty="0"/>
          </a:p>
        </p:txBody>
      </p:sp>
    </p:spTree>
    <p:extLst>
      <p:ext uri="{BB962C8B-B14F-4D97-AF65-F5344CB8AC3E}">
        <p14:creationId xmlns:p14="http://schemas.microsoft.com/office/powerpoint/2010/main" val="3432963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4. ΑΛΓΟΡΙΘΜΟΙ</a:t>
            </a:r>
          </a:p>
        </p:txBody>
      </p:sp>
      <p:sp>
        <p:nvSpPr>
          <p:cNvPr id="3" name="Content Placeholder 2"/>
          <p:cNvSpPr>
            <a:spLocks noGrp="1"/>
          </p:cNvSpPr>
          <p:nvPr>
            <p:ph idx="1"/>
          </p:nvPr>
        </p:nvSpPr>
        <p:spPr/>
        <p:txBody>
          <a:bodyPr/>
          <a:lstStyle/>
          <a:p>
            <a:pPr>
              <a:buFontTx/>
              <a:buChar char="-"/>
            </a:pPr>
            <a:r>
              <a:rPr lang="el-GR" dirty="0" smtClean="0">
                <a:latin typeface="Cambria" panose="02040503050406030204" pitchFamily="18" charset="0"/>
              </a:rPr>
              <a:t>Ενός σταθμού</a:t>
            </a:r>
          </a:p>
          <a:p>
            <a:pPr>
              <a:buFontTx/>
              <a:buChar char="-"/>
            </a:pPr>
            <a:endParaRPr lang="el-GR" dirty="0">
              <a:latin typeface="Cambria" panose="02040503050406030204" pitchFamily="18" charset="0"/>
            </a:endParaRPr>
          </a:p>
          <a:p>
            <a:pPr>
              <a:buFontTx/>
              <a:buChar char="-"/>
            </a:pPr>
            <a:r>
              <a:rPr lang="el-GR" dirty="0" smtClean="0">
                <a:latin typeface="Cambria" panose="02040503050406030204" pitchFamily="18" charset="0"/>
              </a:rPr>
              <a:t>Πολλαπλών σταθμών</a:t>
            </a:r>
          </a:p>
          <a:p>
            <a:pPr marL="0" indent="0">
              <a:buNone/>
            </a:pPr>
            <a:endParaRPr lang="el-GR" dirty="0">
              <a:latin typeface="Cambria" panose="02040503050406030204" pitchFamily="18" charset="0"/>
            </a:endParaRPr>
          </a:p>
          <a:p>
            <a:pPr>
              <a:buFontTx/>
              <a:buChar char="-"/>
            </a:pPr>
            <a:r>
              <a:rPr lang="el-GR" dirty="0" smtClean="0">
                <a:latin typeface="Cambria" panose="02040503050406030204" pitchFamily="18" charset="0"/>
              </a:rPr>
              <a:t>Σύγκριση με ιστορικά δεδομένα</a:t>
            </a:r>
          </a:p>
          <a:p>
            <a:pPr>
              <a:buFontTx/>
              <a:buChar char="-"/>
            </a:pPr>
            <a:endParaRPr lang="el-GR" dirty="0">
              <a:latin typeface="Cambria" panose="02040503050406030204" pitchFamily="18" charset="0"/>
            </a:endParaRPr>
          </a:p>
          <a:p>
            <a:pPr>
              <a:buFontTx/>
              <a:buChar char="-"/>
            </a:pPr>
            <a:r>
              <a:rPr lang="el-GR" dirty="0" smtClean="0">
                <a:latin typeface="Cambria" panose="02040503050406030204" pitchFamily="18" charset="0"/>
              </a:rPr>
              <a:t>Στατιστική επεξεργασία διαφέρει</a:t>
            </a:r>
            <a:endParaRPr lang="el-GR" dirty="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938917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5075BC"/>
                </a:solidFill>
              </a:rPr>
              <a:t>5. ΔΕΙΚΤΕΣ </a:t>
            </a:r>
            <a:r>
              <a:rPr lang="el-GR" dirty="0" smtClean="0">
                <a:solidFill>
                  <a:srgbClr val="5075BC"/>
                </a:solidFill>
              </a:rPr>
              <a:t>ΑΠΟΔΟΣΗΣ (1/3)</a:t>
            </a:r>
            <a:endParaRPr lang="el-GR" dirty="0">
              <a:solidFill>
                <a:srgbClr val="5075BC"/>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70506" y="1600200"/>
                <a:ext cx="8061934" cy="4525963"/>
              </a:xfrm>
            </p:spPr>
            <p:txBody>
              <a:bodyPr>
                <a:normAutofit/>
              </a:bodyPr>
              <a:lstStyle/>
              <a:p>
                <a:pPr marL="457200" indent="-457200">
                  <a:buAutoNum type="arabicPeriod"/>
                </a:pPr>
                <a:endParaRPr lang="en-US" dirty="0" smtClean="0">
                  <a:latin typeface="Cambria" panose="02040503050406030204" pitchFamily="18" charset="0"/>
                </a:endParaRPr>
              </a:p>
              <a:p>
                <a:pPr marL="457200" indent="-457200">
                  <a:buAutoNum type="arabicPeriod"/>
                </a:pPr>
                <a:r>
                  <a:rPr lang="el-GR" dirty="0" smtClean="0">
                    <a:latin typeface="Cambria" panose="02040503050406030204" pitchFamily="18" charset="0"/>
                  </a:rPr>
                  <a:t>ΡΥΘΜΟΣ </a:t>
                </a:r>
                <a:r>
                  <a:rPr lang="el-GR" dirty="0" smtClean="0">
                    <a:latin typeface="Cambria" panose="02040503050406030204" pitchFamily="18" charset="0"/>
                  </a:rPr>
                  <a:t>ανίχνευσης </a:t>
                </a:r>
                <a:endParaRPr lang="en-US" dirty="0" smtClean="0">
                  <a:latin typeface="Cambria" panose="02040503050406030204" pitchFamily="18" charset="0"/>
                </a:endParaRPr>
              </a:p>
              <a:p>
                <a:pPr marL="0" indent="0">
                  <a:buNone/>
                </a:pPr>
                <a:endParaRPr lang="el-GR" dirty="0" smtClean="0">
                  <a:latin typeface="Cambria" panose="02040503050406030204" pitchFamily="18" charset="0"/>
                </a:endParaRPr>
              </a:p>
              <a:p>
                <a:pPr marL="0" indent="0">
                  <a:buNone/>
                </a:pPr>
                <a:r>
                  <a:rPr lang="el-GR" dirty="0" smtClean="0">
                    <a:latin typeface="Cambria" panose="02040503050406030204" pitchFamily="18" charset="0"/>
                  </a:rPr>
                  <a:t> </a:t>
                </a:r>
                <a:r>
                  <a:rPr lang="en-US" dirty="0" smtClean="0">
                    <a:latin typeface="Cambria" panose="02040503050406030204" pitchFamily="18" charset="0"/>
                  </a:rPr>
                  <a:t>DR </a:t>
                </a:r>
                <a:r>
                  <a:rPr lang="el-GR" dirty="0" smtClean="0">
                    <a:latin typeface="Cambria" panose="02040503050406030204" pitchFamily="18" charset="0"/>
                  </a:rPr>
                  <a:t>=  </a:t>
                </a:r>
                <a14:m>
                  <m:oMath xmlns:m="http://schemas.openxmlformats.org/officeDocument/2006/math">
                    <m:f>
                      <m:fPr>
                        <m:ctrlPr>
                          <a:rPr lang="el-GR" i="1" smtClean="0">
                            <a:latin typeface="Cambria Math"/>
                          </a:rPr>
                        </m:ctrlPr>
                      </m:fPr>
                      <m:num>
                        <m:r>
                          <a:rPr lang="el-GR" b="0" i="1" smtClean="0">
                            <a:latin typeface="Cambria Math" panose="02040503050406030204" pitchFamily="18" charset="0"/>
                          </a:rPr>
                          <m:t>𝛼𝜌𝜄𝜃𝜇</m:t>
                        </m:r>
                        <m:r>
                          <m:rPr>
                            <m:sty m:val="p"/>
                          </m:rPr>
                          <a:rPr lang="el-GR" b="0" i="1" smtClean="0">
                            <a:latin typeface="Cambria Math" panose="02040503050406030204" pitchFamily="18" charset="0"/>
                          </a:rPr>
                          <m:t>ό</m:t>
                        </m:r>
                        <m:r>
                          <a:rPr lang="el-GR" b="0" i="1" smtClean="0">
                            <a:latin typeface="Cambria Math" panose="02040503050406030204" pitchFamily="18" charset="0"/>
                          </a:rPr>
                          <m:t>𝜍</m:t>
                        </m:r>
                        <m:r>
                          <a:rPr lang="el-GR" b="0" i="1" smtClean="0">
                            <a:latin typeface="Cambria Math" panose="02040503050406030204" pitchFamily="18" charset="0"/>
                          </a:rPr>
                          <m:t> </m:t>
                        </m:r>
                        <m:r>
                          <a:rPr lang="el-GR" b="0" i="1" smtClean="0">
                            <a:latin typeface="Cambria Math" panose="02040503050406030204" pitchFamily="18" charset="0"/>
                          </a:rPr>
                          <m:t>𝜊𝜌𝜃</m:t>
                        </m:r>
                        <m:r>
                          <m:rPr>
                            <m:sty m:val="p"/>
                          </m:rPr>
                          <a:rPr lang="el-GR" b="0" i="1" smtClean="0">
                            <a:latin typeface="Cambria Math" panose="02040503050406030204" pitchFamily="18" charset="0"/>
                          </a:rPr>
                          <m:t>ώ</m:t>
                        </m:r>
                        <m:r>
                          <a:rPr lang="el-GR" b="0" i="1" smtClean="0">
                            <a:latin typeface="Cambria Math" panose="02040503050406030204" pitchFamily="18" charset="0"/>
                          </a:rPr>
                          <m:t>𝜈</m:t>
                        </m:r>
                        <m:r>
                          <a:rPr lang="el-GR" b="0" i="1" smtClean="0">
                            <a:latin typeface="Cambria Math" panose="02040503050406030204" pitchFamily="18" charset="0"/>
                          </a:rPr>
                          <m:t> </m:t>
                        </m:r>
                        <m:r>
                          <a:rPr lang="el-GR" b="0" i="1" smtClean="0">
                            <a:latin typeface="Cambria Math" panose="02040503050406030204" pitchFamily="18" charset="0"/>
                          </a:rPr>
                          <m:t>𝜀𝜋𝛼𝜈𝛼𝜆𝜂𝜓𝜀𝜔𝜈</m:t>
                        </m:r>
                      </m:num>
                      <m:den>
                        <m:r>
                          <a:rPr lang="el-GR" b="0" i="1" smtClean="0">
                            <a:latin typeface="Cambria Math" panose="02040503050406030204" pitchFamily="18" charset="0"/>
                          </a:rPr>
                          <m:t>𝛼𝜈𝜄𝜒𝜈𝜀</m:t>
                        </m:r>
                        <m:r>
                          <m:rPr>
                            <m:sty m:val="p"/>
                          </m:rPr>
                          <a:rPr lang="el-GR" b="0" i="1" smtClean="0">
                            <a:latin typeface="Cambria Math" panose="02040503050406030204" pitchFamily="18" charset="0"/>
                          </a:rPr>
                          <m:t>ύ</m:t>
                        </m:r>
                        <m:r>
                          <a:rPr lang="el-GR" b="0" i="1" smtClean="0">
                            <a:latin typeface="Cambria Math" panose="02040503050406030204" pitchFamily="18" charset="0"/>
                          </a:rPr>
                          <m:t>𝜎𝜀𝜄𝜍</m:t>
                        </m:r>
                        <m:r>
                          <a:rPr lang="el-GR" b="0" i="1" smtClean="0">
                            <a:latin typeface="Cambria Math" panose="02040503050406030204" pitchFamily="18" charset="0"/>
                          </a:rPr>
                          <m:t> </m:t>
                        </m:r>
                        <m:r>
                          <a:rPr lang="el-GR" b="0" i="1" smtClean="0">
                            <a:latin typeface="Cambria Math" panose="02040503050406030204" pitchFamily="18" charset="0"/>
                          </a:rPr>
                          <m:t>𝛼𝜏𝜐𝜒𝜂𝜇𝛼𝜏𝜊𝜍</m:t>
                        </m:r>
                      </m:den>
                    </m:f>
                  </m:oMath>
                </a14:m>
                <a:r>
                  <a:rPr lang="el-GR" dirty="0" smtClean="0"/>
                  <a:t> </a:t>
                </a:r>
                <a:r>
                  <a:rPr lang="el-GR" dirty="0" smtClean="0"/>
                  <a:t>(%)</a:t>
                </a:r>
                <a:endParaRPr lang="el-GR" dirty="0">
                  <a:latin typeface="Cambria" panose="02040503050406030204" pitchFamily="18" charset="0"/>
                </a:endParaRPr>
              </a:p>
              <a:p>
                <a:pPr marL="514350" indent="-514350">
                  <a:buAutoNum type="arabicPeriod"/>
                </a:pPr>
                <a:endParaRPr lang="el-GR" dirty="0" smtClean="0">
                  <a:latin typeface="Cambria" panose="02040503050406030204" pitchFamily="18" charset="0"/>
                </a:endParaRPr>
              </a:p>
              <a:p>
                <a:pPr marL="0" indent="0">
                  <a:buNone/>
                </a:pPr>
                <a:endParaRPr lang="en-US" dirty="0" smtClean="0">
                  <a:sym typeface="Wingdings" panose="05000000000000000000" pitchFamily="2" charset="2"/>
                </a:endParaRPr>
              </a:p>
              <a:p>
                <a:pPr marL="514350" indent="-514350">
                  <a:buAutoNum type="arabicPeriod"/>
                </a:pPr>
                <a:endParaRPr lang="el-GR" sz="4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70506" y="1600200"/>
                <a:ext cx="8061934" cy="4525963"/>
              </a:xfrm>
              <a:blipFill rotWithShape="1">
                <a:blip r:embed="rId2"/>
                <a:stretch>
                  <a:fillRect l="-1814"/>
                </a:stretch>
              </a:blipFill>
            </p:spPr>
            <p:txBody>
              <a:bodyPr/>
              <a:lstStyle/>
              <a:p>
                <a:r>
                  <a:rPr lang="el-GR">
                    <a:noFill/>
                  </a:rPr>
                  <a:t> </a:t>
                </a:r>
              </a:p>
            </p:txBody>
          </p:sp>
        </mc:Fallback>
      </mc:AlternateContent>
      <p:pic>
        <p:nvPicPr>
          <p:cNvPr id="4"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006203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5075BC"/>
                </a:solidFill>
              </a:rPr>
              <a:t>5. ΔΕΙΚΤΕΣ ΑΠΟΔΟΣΗΣ </a:t>
            </a:r>
            <a:r>
              <a:rPr lang="el-GR" dirty="0" smtClean="0">
                <a:solidFill>
                  <a:srgbClr val="5075BC"/>
                </a:solidFill>
              </a:rPr>
              <a:t>(2/3</a:t>
            </a:r>
            <a:r>
              <a:rPr lang="el-GR" dirty="0">
                <a:solidFill>
                  <a:srgbClr val="5075BC"/>
                </a:solidFill>
              </a:rPr>
              <a:t>)</a:t>
            </a:r>
            <a:endParaRPr lang="el-GR"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0" lvl="0" indent="0">
                  <a:buNone/>
                </a:pPr>
                <a:endParaRPr lang="en-US" dirty="0" smtClean="0">
                  <a:solidFill>
                    <a:prstClr val="black"/>
                  </a:solidFill>
                  <a:latin typeface="Cambria" panose="02040503050406030204" pitchFamily="18" charset="0"/>
                </a:endParaRPr>
              </a:p>
              <a:p>
                <a:pPr marL="0" lvl="0" indent="0">
                  <a:buNone/>
                </a:pPr>
                <a:r>
                  <a:rPr lang="en-US" dirty="0" smtClean="0">
                    <a:solidFill>
                      <a:prstClr val="black"/>
                    </a:solidFill>
                    <a:latin typeface="Cambria" panose="02040503050406030204" pitchFamily="18" charset="0"/>
                  </a:rPr>
                  <a:t>2. </a:t>
                </a:r>
                <a:r>
                  <a:rPr lang="el-GR" dirty="0" smtClean="0">
                    <a:solidFill>
                      <a:prstClr val="black"/>
                    </a:solidFill>
                    <a:latin typeface="Cambria" panose="02040503050406030204" pitchFamily="18" charset="0"/>
                  </a:rPr>
                  <a:t>ΡΥΘΜΟΣ λανθασμένου </a:t>
                </a:r>
                <a:r>
                  <a:rPr lang="el-GR" dirty="0">
                    <a:solidFill>
                      <a:prstClr val="black"/>
                    </a:solidFill>
                    <a:latin typeface="Cambria" panose="02040503050406030204" pitchFamily="18" charset="0"/>
                  </a:rPr>
                  <a:t>συναγερμού </a:t>
                </a:r>
                <a:endParaRPr lang="en-US" dirty="0" smtClean="0">
                  <a:solidFill>
                    <a:prstClr val="black"/>
                  </a:solidFill>
                  <a:latin typeface="Cambria" panose="02040503050406030204" pitchFamily="18" charset="0"/>
                </a:endParaRPr>
              </a:p>
              <a:p>
                <a:pPr marL="0" lvl="0" indent="0">
                  <a:buNone/>
                </a:pPr>
                <a:endParaRPr lang="en-US" dirty="0">
                  <a:solidFill>
                    <a:prstClr val="black"/>
                  </a:solidFill>
                  <a:latin typeface="Cambria" panose="02040503050406030204" pitchFamily="18" charset="0"/>
                </a:endParaRPr>
              </a:p>
              <a:p>
                <a:pPr marL="0" lvl="0" indent="0">
                  <a:buNone/>
                </a:pPr>
                <a:r>
                  <a:rPr lang="en-US" dirty="0" smtClean="0">
                    <a:solidFill>
                      <a:prstClr val="black"/>
                    </a:solidFill>
                    <a:latin typeface="Cambria" panose="02040503050406030204" pitchFamily="18" charset="0"/>
                  </a:rPr>
                  <a:t>FAR </a:t>
                </a:r>
                <a:r>
                  <a:rPr lang="el-GR" dirty="0" smtClean="0">
                    <a:solidFill>
                      <a:prstClr val="black"/>
                    </a:solidFill>
                    <a:latin typeface="Cambria" panose="02040503050406030204" pitchFamily="18" charset="0"/>
                  </a:rPr>
                  <a:t>= </a:t>
                </a:r>
                <a14:m>
                  <m:oMath xmlns:m="http://schemas.openxmlformats.org/officeDocument/2006/math">
                    <m:f>
                      <m:fPr>
                        <m:ctrlPr>
                          <a:rPr lang="el-GR" i="1">
                            <a:solidFill>
                              <a:prstClr val="black"/>
                            </a:solidFill>
                            <a:latin typeface="Cambria Math"/>
                          </a:rPr>
                        </m:ctrlPr>
                      </m:fPr>
                      <m:num>
                        <m:r>
                          <a:rPr lang="el-GR" i="1">
                            <a:solidFill>
                              <a:prstClr val="black"/>
                            </a:solidFill>
                            <a:latin typeface="Cambria Math"/>
                          </a:rPr>
                          <m:t>𝛼𝜌𝜄𝜃𝜇</m:t>
                        </m:r>
                        <m:r>
                          <m:rPr>
                            <m:sty m:val="p"/>
                          </m:rPr>
                          <a:rPr lang="el-GR" i="1">
                            <a:solidFill>
                              <a:prstClr val="black"/>
                            </a:solidFill>
                            <a:latin typeface="Cambria Math"/>
                          </a:rPr>
                          <m:t>ό</m:t>
                        </m:r>
                        <m:r>
                          <a:rPr lang="el-GR" i="1">
                            <a:solidFill>
                              <a:prstClr val="black"/>
                            </a:solidFill>
                            <a:latin typeface="Cambria Math"/>
                          </a:rPr>
                          <m:t>𝜍</m:t>
                        </m:r>
                        <m:r>
                          <a:rPr lang="el-GR" i="1">
                            <a:solidFill>
                              <a:prstClr val="black"/>
                            </a:solidFill>
                            <a:latin typeface="Cambria Math"/>
                          </a:rPr>
                          <m:t> </m:t>
                        </m:r>
                        <m:r>
                          <a:rPr lang="el-GR" i="1">
                            <a:solidFill>
                              <a:prstClr val="black"/>
                            </a:solidFill>
                            <a:latin typeface="Cambria Math"/>
                          </a:rPr>
                          <m:t>𝜆𝛼𝜈𝜃𝛼𝜎𝜇𝜀𝜈𝜔𝜈</m:t>
                        </m:r>
                        <m:r>
                          <a:rPr lang="el-GR" i="1">
                            <a:solidFill>
                              <a:prstClr val="black"/>
                            </a:solidFill>
                            <a:latin typeface="Cambria Math"/>
                          </a:rPr>
                          <m:t> </m:t>
                        </m:r>
                        <m:r>
                          <a:rPr lang="el-GR" i="1">
                            <a:solidFill>
                              <a:prstClr val="black"/>
                            </a:solidFill>
                            <a:latin typeface="Cambria Math"/>
                          </a:rPr>
                          <m:t>𝛼𝜈𝜄𝜒𝜈𝜀</m:t>
                        </m:r>
                        <m:r>
                          <m:rPr>
                            <m:sty m:val="p"/>
                          </m:rPr>
                          <a:rPr lang="el-GR" i="1">
                            <a:solidFill>
                              <a:prstClr val="black"/>
                            </a:solidFill>
                            <a:latin typeface="Cambria Math"/>
                          </a:rPr>
                          <m:t>ύ</m:t>
                        </m:r>
                        <m:r>
                          <a:rPr lang="el-GR" i="1">
                            <a:solidFill>
                              <a:prstClr val="black"/>
                            </a:solidFill>
                            <a:latin typeface="Cambria Math"/>
                          </a:rPr>
                          <m:t>𝜎𝜀𝜔𝜈</m:t>
                        </m:r>
                      </m:num>
                      <m:den>
                        <m:r>
                          <m:rPr>
                            <m:sty m:val="p"/>
                          </m:rPr>
                          <a:rPr lang="el-GR" i="1">
                            <a:solidFill>
                              <a:prstClr val="black"/>
                            </a:solidFill>
                            <a:latin typeface="Cambria Math"/>
                          </a:rPr>
                          <m:t>ό</m:t>
                        </m:r>
                        <m:r>
                          <a:rPr lang="el-GR" i="1">
                            <a:solidFill>
                              <a:prstClr val="black"/>
                            </a:solidFill>
                            <a:latin typeface="Cambria Math"/>
                          </a:rPr>
                          <m:t>𝜆𝜀𝜍</m:t>
                        </m:r>
                        <m:r>
                          <a:rPr lang="el-GR" i="1">
                            <a:solidFill>
                              <a:prstClr val="black"/>
                            </a:solidFill>
                            <a:latin typeface="Cambria Math"/>
                          </a:rPr>
                          <m:t> </m:t>
                        </m:r>
                        <m:r>
                          <a:rPr lang="el-GR" i="1">
                            <a:solidFill>
                              <a:prstClr val="black"/>
                            </a:solidFill>
                            <a:latin typeface="Cambria Math"/>
                          </a:rPr>
                          <m:t>𝜊𝜄</m:t>
                        </m:r>
                        <m:r>
                          <a:rPr lang="el-GR" i="1">
                            <a:solidFill>
                              <a:prstClr val="black"/>
                            </a:solidFill>
                            <a:latin typeface="Cambria Math"/>
                          </a:rPr>
                          <m:t> </m:t>
                        </m:r>
                        <m:r>
                          <a:rPr lang="el-GR" i="1">
                            <a:solidFill>
                              <a:prstClr val="black"/>
                            </a:solidFill>
                            <a:latin typeface="Cambria Math"/>
                          </a:rPr>
                          <m:t>𝛼𝜈𝜄𝜒𝜈𝜀</m:t>
                        </m:r>
                        <m:r>
                          <m:rPr>
                            <m:sty m:val="p"/>
                          </m:rPr>
                          <a:rPr lang="el-GR" i="1">
                            <a:solidFill>
                              <a:prstClr val="black"/>
                            </a:solidFill>
                            <a:latin typeface="Cambria Math"/>
                          </a:rPr>
                          <m:t>ύ</m:t>
                        </m:r>
                        <m:r>
                          <a:rPr lang="el-GR" i="1">
                            <a:solidFill>
                              <a:prstClr val="black"/>
                            </a:solidFill>
                            <a:latin typeface="Cambria Math"/>
                          </a:rPr>
                          <m:t>𝜎𝜀𝜄𝜍</m:t>
                        </m:r>
                      </m:den>
                    </m:f>
                  </m:oMath>
                </a14:m>
                <a:r>
                  <a:rPr lang="el-GR" dirty="0">
                    <a:solidFill>
                      <a:prstClr val="black"/>
                    </a:solidFill>
                    <a:latin typeface="Cambria" panose="02040503050406030204" pitchFamily="18" charset="0"/>
                  </a:rPr>
                  <a:t> </a:t>
                </a:r>
                <a:r>
                  <a:rPr lang="el-GR" dirty="0">
                    <a:solidFill>
                      <a:prstClr val="black"/>
                    </a:solidFill>
                  </a:rPr>
                  <a:t>(%)</a:t>
                </a:r>
                <a:r>
                  <a:rPr lang="en-US" dirty="0">
                    <a:solidFill>
                      <a:prstClr val="black"/>
                    </a:solidFill>
                  </a:rPr>
                  <a:t> </a:t>
                </a:r>
                <a:endParaRPr lang="en-US" dirty="0">
                  <a:solidFill>
                    <a:prstClr val="black"/>
                  </a:solidFill>
                  <a:sym typeface="Wingdings" panose="05000000000000000000" pitchFamily="2" charset="2"/>
                </a:endParaRPr>
              </a:p>
              <a:p>
                <a:pPr marL="0" lvl="0" indent="0">
                  <a:buNone/>
                </a:pPr>
                <a:endParaRPr lang="en-US" dirty="0">
                  <a:solidFill>
                    <a:prstClr val="black"/>
                  </a:solidFill>
                  <a:sym typeface="Wingdings" panose="05000000000000000000" pitchFamily="2" charset="2"/>
                </a:endParaRPr>
              </a:p>
              <a:p>
                <a:pPr marL="0" indent="0">
                  <a:buNone/>
                </a:pPr>
                <a:endParaRPr lang="el-GR" sz="4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852"/>
                </a:stretch>
              </a:blipFill>
            </p:spPr>
            <p:txBody>
              <a:bodyPr/>
              <a:lstStyle/>
              <a:p>
                <a:r>
                  <a:rPr lang="el-GR">
                    <a:noFill/>
                  </a:rPr>
                  <a:t> </a:t>
                </a:r>
              </a:p>
            </p:txBody>
          </p:sp>
        </mc:Fallback>
      </mc:AlternateContent>
    </p:spTree>
    <p:extLst>
      <p:ext uri="{BB962C8B-B14F-4D97-AF65-F5344CB8AC3E}">
        <p14:creationId xmlns:p14="http://schemas.microsoft.com/office/powerpoint/2010/main" val="49811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5075BC"/>
                </a:solidFill>
              </a:rPr>
              <a:t>5. ΔΕΙΚΤΕΣ ΑΠΟΔΟΣΗΣ </a:t>
            </a:r>
            <a:r>
              <a:rPr lang="el-GR" dirty="0" smtClean="0">
                <a:solidFill>
                  <a:srgbClr val="5075BC"/>
                </a:solidFill>
              </a:rPr>
              <a:t>(3/3</a:t>
            </a:r>
            <a:r>
              <a:rPr lang="el-GR" dirty="0">
                <a:solidFill>
                  <a:srgbClr val="5075BC"/>
                </a:solidFill>
              </a:rPr>
              <a:t>)</a:t>
            </a:r>
            <a:endParaRPr lang="el-GR" dirty="0"/>
          </a:p>
        </p:txBody>
      </p:sp>
      <p:sp>
        <p:nvSpPr>
          <p:cNvPr id="3" name="Content Placeholder 2"/>
          <p:cNvSpPr>
            <a:spLocks noGrp="1"/>
          </p:cNvSpPr>
          <p:nvPr>
            <p:ph idx="1"/>
          </p:nvPr>
        </p:nvSpPr>
        <p:spPr/>
        <p:txBody>
          <a:bodyPr/>
          <a:lstStyle/>
          <a:p>
            <a:pPr marL="0" lvl="0" indent="0">
              <a:buNone/>
            </a:pPr>
            <a:endParaRPr lang="en-US" dirty="0" smtClean="0">
              <a:solidFill>
                <a:prstClr val="black"/>
              </a:solidFill>
              <a:latin typeface="Cambria" panose="02040503050406030204" pitchFamily="18" charset="0"/>
              <a:sym typeface="Wingdings" panose="05000000000000000000" pitchFamily="2" charset="2"/>
            </a:endParaRPr>
          </a:p>
          <a:p>
            <a:pPr marL="0" lvl="0" indent="0">
              <a:buNone/>
            </a:pPr>
            <a:r>
              <a:rPr lang="en-US" dirty="0" smtClean="0">
                <a:solidFill>
                  <a:prstClr val="black"/>
                </a:solidFill>
                <a:latin typeface="Cambria" panose="02040503050406030204" pitchFamily="18" charset="0"/>
                <a:sym typeface="Wingdings" panose="05000000000000000000" pitchFamily="2" charset="2"/>
              </a:rPr>
              <a:t>3. </a:t>
            </a:r>
            <a:r>
              <a:rPr lang="el-GR" dirty="0" smtClean="0">
                <a:solidFill>
                  <a:prstClr val="black"/>
                </a:solidFill>
                <a:latin typeface="Cambria" panose="02040503050406030204" pitchFamily="18" charset="0"/>
                <a:sym typeface="Wingdings" panose="05000000000000000000" pitchFamily="2" charset="2"/>
              </a:rPr>
              <a:t>ΧΡΟΝΟΣ </a:t>
            </a:r>
            <a:r>
              <a:rPr lang="el-GR" dirty="0">
                <a:solidFill>
                  <a:prstClr val="black"/>
                </a:solidFill>
                <a:latin typeface="Cambria" panose="02040503050406030204" pitchFamily="18" charset="0"/>
                <a:sym typeface="Wingdings" panose="05000000000000000000" pitchFamily="2" charset="2"/>
              </a:rPr>
              <a:t>ανίχνευσης </a:t>
            </a:r>
            <a:r>
              <a:rPr lang="el-GR" dirty="0">
                <a:solidFill>
                  <a:prstClr val="black"/>
                </a:solidFill>
                <a:sym typeface="Wingdings" panose="05000000000000000000" pitchFamily="2" charset="2"/>
              </a:rPr>
              <a:t>(</a:t>
            </a:r>
            <a:r>
              <a:rPr lang="en-US" dirty="0">
                <a:solidFill>
                  <a:prstClr val="black"/>
                </a:solidFill>
                <a:sym typeface="Wingdings" panose="05000000000000000000" pitchFamily="2" charset="2"/>
              </a:rPr>
              <a:t>min) </a:t>
            </a:r>
            <a:r>
              <a:rPr lang="en-US" dirty="0" smtClean="0">
                <a:solidFill>
                  <a:prstClr val="black"/>
                </a:solidFill>
                <a:sym typeface="Wingdings" panose="05000000000000000000" pitchFamily="2" charset="2"/>
              </a:rPr>
              <a:t>TTD</a:t>
            </a:r>
            <a:endParaRPr lang="en-US" sz="4400" dirty="0">
              <a:solidFill>
                <a:prstClr val="black"/>
              </a:solidFill>
              <a:sym typeface="Wingdings" panose="05000000000000000000" pitchFamily="2" charset="2"/>
            </a:endParaRPr>
          </a:p>
          <a:p>
            <a:pPr marL="0" lvl="0" indent="0">
              <a:buNone/>
            </a:pPr>
            <a:r>
              <a:rPr lang="en-US" sz="4400" dirty="0" smtClean="0">
                <a:solidFill>
                  <a:prstClr val="black"/>
                </a:solidFill>
              </a:rPr>
              <a:t>- </a:t>
            </a:r>
            <a:r>
              <a:rPr lang="el-GR" dirty="0" smtClean="0">
                <a:solidFill>
                  <a:prstClr val="black"/>
                </a:solidFill>
              </a:rPr>
              <a:t>Ανίχνευση κάθε 20</a:t>
            </a:r>
            <a:r>
              <a:rPr lang="en-US" dirty="0" smtClean="0">
                <a:solidFill>
                  <a:prstClr val="black"/>
                </a:solidFill>
              </a:rPr>
              <a:t>s, </a:t>
            </a:r>
            <a:r>
              <a:rPr lang="el-GR" dirty="0" smtClean="0">
                <a:solidFill>
                  <a:prstClr val="black"/>
                </a:solidFill>
              </a:rPr>
              <a:t>30</a:t>
            </a:r>
            <a:r>
              <a:rPr lang="en-US" dirty="0" smtClean="0">
                <a:solidFill>
                  <a:prstClr val="black"/>
                </a:solidFill>
              </a:rPr>
              <a:t>s</a:t>
            </a:r>
            <a:r>
              <a:rPr lang="el-GR" dirty="0" smtClean="0">
                <a:solidFill>
                  <a:prstClr val="black"/>
                </a:solidFill>
              </a:rPr>
              <a:t> συνήθως</a:t>
            </a:r>
            <a:endParaRPr lang="el-GR" sz="4400" dirty="0" smtClean="0">
              <a:solidFill>
                <a:prstClr val="black"/>
              </a:solidFill>
            </a:endParaRPr>
          </a:p>
          <a:p>
            <a:endParaRPr lang="el-GR" dirty="0"/>
          </a:p>
        </p:txBody>
      </p:sp>
    </p:spTree>
    <p:extLst>
      <p:ext uri="{BB962C8B-B14F-4D97-AF65-F5344CB8AC3E}">
        <p14:creationId xmlns:p14="http://schemas.microsoft.com/office/powerpoint/2010/main" val="1983159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solidFill>
                  <a:srgbClr val="5075BC"/>
                </a:solidFill>
              </a:rPr>
              <a:t>6. ΕΠΙΒΕΒΑΙΩΣΗ</a:t>
            </a:r>
          </a:p>
        </p:txBody>
      </p:sp>
      <p:sp>
        <p:nvSpPr>
          <p:cNvPr id="3" name="Θέση περιεχομένου 2"/>
          <p:cNvSpPr>
            <a:spLocks noGrp="1"/>
          </p:cNvSpPr>
          <p:nvPr>
            <p:ph idx="1"/>
          </p:nvPr>
        </p:nvSpPr>
        <p:spPr>
          <a:xfrm>
            <a:off x="457200" y="1600200"/>
            <a:ext cx="8229600" cy="4421087"/>
          </a:xfrm>
        </p:spPr>
        <p:txBody>
          <a:bodyPr>
            <a:normAutofit fontScale="92500" lnSpcReduction="20000"/>
          </a:bodyPr>
          <a:lstStyle/>
          <a:p>
            <a:pPr>
              <a:buFontTx/>
              <a:buChar char="-"/>
            </a:pPr>
            <a:r>
              <a:rPr lang="en-US" dirty="0" smtClean="0"/>
              <a:t>CCTV</a:t>
            </a:r>
            <a:endParaRPr lang="el-GR" dirty="0" smtClean="0"/>
          </a:p>
          <a:p>
            <a:pPr>
              <a:buFontTx/>
              <a:buChar char="-"/>
            </a:pPr>
            <a:endParaRPr lang="en-US" dirty="0" smtClean="0"/>
          </a:p>
          <a:p>
            <a:pPr>
              <a:buFontTx/>
              <a:buChar char="-"/>
            </a:pPr>
            <a:r>
              <a:rPr lang="el-GR" dirty="0" smtClean="0"/>
              <a:t>Βίντεο</a:t>
            </a:r>
          </a:p>
          <a:p>
            <a:pPr marL="0" indent="0">
              <a:buNone/>
            </a:pPr>
            <a:endParaRPr lang="el-GR" dirty="0" smtClean="0"/>
          </a:p>
          <a:p>
            <a:pPr>
              <a:buFontTx/>
              <a:buChar char="-"/>
            </a:pPr>
            <a:r>
              <a:rPr lang="el-GR" dirty="0" smtClean="0"/>
              <a:t>Κινητό τηλέφωνο</a:t>
            </a:r>
          </a:p>
          <a:p>
            <a:pPr marL="0" indent="0">
              <a:buNone/>
            </a:pPr>
            <a:endParaRPr lang="el-GR" dirty="0" smtClean="0"/>
          </a:p>
          <a:p>
            <a:pPr>
              <a:buFontTx/>
              <a:buChar char="-"/>
            </a:pPr>
            <a:r>
              <a:rPr lang="el-GR" dirty="0" smtClean="0"/>
              <a:t>Όργανα ασφαλείας</a:t>
            </a:r>
          </a:p>
          <a:p>
            <a:pPr marL="0" indent="0">
              <a:buNone/>
            </a:pPr>
            <a:endParaRPr lang="el-GR" dirty="0" smtClean="0"/>
          </a:p>
          <a:p>
            <a:pPr>
              <a:buFontTx/>
              <a:buChar char="-"/>
            </a:pPr>
            <a:r>
              <a:rPr lang="el-GR" dirty="0" smtClean="0"/>
              <a:t>Όργανα διαχείρισης</a:t>
            </a:r>
            <a:endParaRPr lang="el-GR" dirty="0"/>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72595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solidFill>
                  <a:srgbClr val="5075BC"/>
                </a:solidFill>
              </a:rPr>
              <a:t>7. ΑΛΓΟΡΙΘΜΟΙ </a:t>
            </a:r>
            <a:r>
              <a:rPr lang="el-GR" dirty="0" smtClean="0">
                <a:solidFill>
                  <a:srgbClr val="5075BC"/>
                </a:solidFill>
              </a:rPr>
              <a:t>ΑΝΙΧΝΕΥΣΗΣ (1/2)</a:t>
            </a:r>
            <a:endParaRPr lang="el-GR" dirty="0">
              <a:solidFill>
                <a:srgbClr val="5075BC"/>
              </a:solidFill>
            </a:endParaRPr>
          </a:p>
        </p:txBody>
      </p:sp>
      <p:sp>
        <p:nvSpPr>
          <p:cNvPr id="4" name="Θέση περιεχομένου 3"/>
          <p:cNvSpPr>
            <a:spLocks noGrp="1"/>
          </p:cNvSpPr>
          <p:nvPr>
            <p:ph sz="half" idx="1"/>
          </p:nvPr>
        </p:nvSpPr>
        <p:spPr>
          <a:xfrm>
            <a:off x="179512" y="1600200"/>
            <a:ext cx="4468688" cy="4925144"/>
          </a:xfrm>
        </p:spPr>
        <p:txBody>
          <a:bodyPr>
            <a:normAutofit/>
          </a:bodyPr>
          <a:lstStyle/>
          <a:p>
            <a:pPr marL="514350" indent="-514350">
              <a:buAutoNum type="arabicParenR"/>
            </a:pPr>
            <a:endParaRPr lang="el-GR" dirty="0" smtClean="0"/>
          </a:p>
          <a:p>
            <a:pPr marL="514350" indent="-514350">
              <a:buAutoNum type="arabicParenR"/>
            </a:pPr>
            <a:r>
              <a:rPr lang="el-GR" dirty="0" smtClean="0"/>
              <a:t>ΑΝΑΓΝΩΡΙΣΗ </a:t>
            </a:r>
            <a:r>
              <a:rPr lang="el-GR" dirty="0" smtClean="0"/>
              <a:t>ΠΡΟΤΥΠΩΝ</a:t>
            </a:r>
          </a:p>
          <a:p>
            <a:pPr marL="514350" indent="-514350">
              <a:buAutoNum type="alphaLcPeriod"/>
            </a:pPr>
            <a:r>
              <a:rPr lang="en-US" dirty="0" smtClean="0"/>
              <a:t>California #7, #8</a:t>
            </a:r>
          </a:p>
          <a:p>
            <a:pPr marL="514350" indent="-514350">
              <a:buAutoNum type="alphaLcPeriod"/>
            </a:pPr>
            <a:r>
              <a:rPr lang="en-US" dirty="0" smtClean="0"/>
              <a:t>All-purpose APID</a:t>
            </a:r>
          </a:p>
          <a:p>
            <a:pPr marL="514350" indent="-514350">
              <a:buAutoNum type="alphaLcPeriod"/>
            </a:pPr>
            <a:r>
              <a:rPr lang="el-GR" dirty="0" smtClean="0"/>
              <a:t>Αναγνώριση προτύπων</a:t>
            </a:r>
          </a:p>
          <a:p>
            <a:pPr marL="0" indent="0">
              <a:buNone/>
            </a:pPr>
            <a:endParaRPr lang="el-GR" dirty="0"/>
          </a:p>
        </p:txBody>
      </p:sp>
      <p:sp>
        <p:nvSpPr>
          <p:cNvPr id="5" name="Θέση περιεχομένου 4"/>
          <p:cNvSpPr>
            <a:spLocks noGrp="1"/>
          </p:cNvSpPr>
          <p:nvPr>
            <p:ph sz="half" idx="2"/>
          </p:nvPr>
        </p:nvSpPr>
        <p:spPr>
          <a:xfrm>
            <a:off x="4860032" y="1600200"/>
            <a:ext cx="4104456" cy="5257800"/>
          </a:xfrm>
        </p:spPr>
        <p:txBody>
          <a:bodyPr>
            <a:normAutofit/>
          </a:bodyPr>
          <a:lstStyle/>
          <a:p>
            <a:pPr marL="0" indent="0">
              <a:buNone/>
            </a:pPr>
            <a:endParaRPr lang="el-GR" dirty="0" smtClean="0"/>
          </a:p>
          <a:p>
            <a:pPr marL="0" indent="0">
              <a:buNone/>
            </a:pPr>
            <a:r>
              <a:rPr lang="el-GR" dirty="0" smtClean="0"/>
              <a:t>2) </a:t>
            </a:r>
            <a:r>
              <a:rPr lang="el-GR" dirty="0"/>
              <a:t>ΣΤΑΤΙΣΤΙΚΗ ΑΝΑΛΥΣΗ</a:t>
            </a:r>
          </a:p>
          <a:p>
            <a:pPr marL="514350" indent="-514350">
              <a:buAutoNum type="alphaLcPeriod"/>
            </a:pPr>
            <a:r>
              <a:rPr lang="el-GR" dirty="0"/>
              <a:t>Τυπική απόκλιση, σ</a:t>
            </a:r>
          </a:p>
          <a:p>
            <a:pPr marL="514350" indent="-514350">
              <a:buAutoNum type="alphaLcPeriod"/>
            </a:pPr>
            <a:r>
              <a:rPr lang="en-US" dirty="0"/>
              <a:t>Bayes </a:t>
            </a:r>
            <a:r>
              <a:rPr lang="el-GR" dirty="0"/>
              <a:t>Θεώρημα</a:t>
            </a:r>
          </a:p>
          <a:p>
            <a:pPr marL="514350" indent="-514350">
              <a:buAutoNum type="alphaLcPeriod"/>
            </a:pPr>
            <a:r>
              <a:rPr lang="el-GR" dirty="0" err="1"/>
              <a:t>Χρονοσειρές</a:t>
            </a:r>
            <a:endParaRPr lang="el-GR" dirty="0"/>
          </a:p>
        </p:txBody>
      </p:sp>
      <p:pic>
        <p:nvPicPr>
          <p:cNvPr id="6"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197" y="6153517"/>
            <a:ext cx="726005" cy="704483"/>
          </a:xfrm>
          <a:prstGeom prst="rect">
            <a:avLst/>
          </a:prstGeom>
        </p:spPr>
      </p:pic>
    </p:spTree>
    <p:extLst>
      <p:ext uri="{BB962C8B-B14F-4D97-AF65-F5344CB8AC3E}">
        <p14:creationId xmlns:p14="http://schemas.microsoft.com/office/powerpoint/2010/main" val="28623408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solidFill>
                  <a:srgbClr val="5075BC"/>
                </a:solidFill>
              </a:rPr>
              <a:t>7. </a:t>
            </a:r>
            <a:r>
              <a:rPr lang="el-GR" dirty="0">
                <a:solidFill>
                  <a:srgbClr val="5075BC"/>
                </a:solidFill>
              </a:rPr>
              <a:t>ΑΛΓΟΡΙΘΜΟΙ </a:t>
            </a:r>
            <a:r>
              <a:rPr lang="el-GR" dirty="0" smtClean="0">
                <a:solidFill>
                  <a:srgbClr val="5075BC"/>
                </a:solidFill>
              </a:rPr>
              <a:t>ΑΝΙΧΝΕΥΣΗΣ (2/2)</a:t>
            </a:r>
            <a:endParaRPr lang="el-GR" dirty="0"/>
          </a:p>
        </p:txBody>
      </p:sp>
      <p:sp>
        <p:nvSpPr>
          <p:cNvPr id="6" name="Content Placeholder 5"/>
          <p:cNvSpPr>
            <a:spLocks noGrp="1"/>
          </p:cNvSpPr>
          <p:nvPr>
            <p:ph idx="1"/>
          </p:nvPr>
        </p:nvSpPr>
        <p:spPr/>
        <p:txBody>
          <a:bodyPr/>
          <a:lstStyle/>
          <a:p>
            <a:pPr marL="0" lvl="0" indent="0">
              <a:buNone/>
            </a:pPr>
            <a:endParaRPr lang="el-GR" sz="2800" dirty="0" smtClean="0">
              <a:solidFill>
                <a:prstClr val="black"/>
              </a:solidFill>
            </a:endParaRPr>
          </a:p>
          <a:p>
            <a:pPr marL="0" lvl="0" indent="0">
              <a:buNone/>
            </a:pPr>
            <a:r>
              <a:rPr lang="el-GR" sz="2800" dirty="0" smtClean="0">
                <a:solidFill>
                  <a:prstClr val="black"/>
                </a:solidFill>
              </a:rPr>
              <a:t>3</a:t>
            </a:r>
            <a:r>
              <a:rPr lang="el-GR" sz="2800" dirty="0">
                <a:solidFill>
                  <a:prstClr val="black"/>
                </a:solidFill>
              </a:rPr>
              <a:t>) ΑΝΑΛΥΣΗ ΜΕ ΦΙΛΤΡΟ</a:t>
            </a:r>
          </a:p>
          <a:p>
            <a:pPr marL="0" lvl="0" indent="0">
              <a:buNone/>
            </a:pPr>
            <a:endParaRPr lang="el-GR" sz="2800" dirty="0">
              <a:solidFill>
                <a:prstClr val="black"/>
              </a:solidFill>
            </a:endParaRPr>
          </a:p>
          <a:p>
            <a:pPr marL="0" lvl="0" indent="0">
              <a:buNone/>
            </a:pPr>
            <a:r>
              <a:rPr lang="el-GR" sz="2800" dirty="0">
                <a:solidFill>
                  <a:prstClr val="black"/>
                </a:solidFill>
              </a:rPr>
              <a:t>4) ΘΕΩΡΙΑ ΚΑΤΑΣΤΡΟΦΗΣ</a:t>
            </a:r>
          </a:p>
          <a:p>
            <a:pPr marL="0" lvl="0" indent="0">
              <a:buNone/>
            </a:pPr>
            <a:endParaRPr lang="el-GR" sz="2800" dirty="0">
              <a:solidFill>
                <a:prstClr val="black"/>
              </a:solidFill>
            </a:endParaRPr>
          </a:p>
          <a:p>
            <a:pPr marL="0" lvl="0" indent="0">
              <a:buNone/>
            </a:pPr>
            <a:r>
              <a:rPr lang="el-GR" sz="2800" dirty="0">
                <a:solidFill>
                  <a:prstClr val="black"/>
                </a:solidFill>
              </a:rPr>
              <a:t>5) ΝΕΥΡΩΝΙΚΑ ΔΙΚΤΥΑ</a:t>
            </a:r>
          </a:p>
          <a:p>
            <a:pPr marL="0" indent="0">
              <a:buNone/>
            </a:pPr>
            <a:endParaRPr lang="el-GR" dirty="0"/>
          </a:p>
        </p:txBody>
      </p:sp>
    </p:spTree>
    <p:extLst>
      <p:ext uri="{BB962C8B-B14F-4D97-AF65-F5344CB8AC3E}">
        <p14:creationId xmlns:p14="http://schemas.microsoft.com/office/powerpoint/2010/main" val="3708081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457200" y="274638"/>
            <a:ext cx="8229600" cy="706090"/>
          </a:xfrm>
        </p:spPr>
        <p:txBody>
          <a:bodyPr>
            <a:noAutofit/>
          </a:bodyPr>
          <a:lstStyle/>
          <a:p>
            <a:r>
              <a:rPr lang="el-GR" dirty="0">
                <a:solidFill>
                  <a:srgbClr val="5075BC"/>
                </a:solidFill>
              </a:rPr>
              <a:t>9. ΠΑΡΑΔΕΙΓΜΑ</a:t>
            </a:r>
          </a:p>
        </p:txBody>
      </p:sp>
      <p:sp>
        <p:nvSpPr>
          <p:cNvPr id="6" name="Θέση περιεχομένου 5"/>
          <p:cNvSpPr>
            <a:spLocks noGrp="1"/>
          </p:cNvSpPr>
          <p:nvPr>
            <p:ph idx="1"/>
          </p:nvPr>
        </p:nvSpPr>
        <p:spPr>
          <a:xfrm>
            <a:off x="179512" y="1268760"/>
            <a:ext cx="8784976" cy="5256584"/>
          </a:xfrm>
        </p:spPr>
        <p:txBody>
          <a:bodyPr>
            <a:normAutofit/>
          </a:bodyPr>
          <a:lstStyle/>
          <a:p>
            <a:pPr marL="0" indent="0">
              <a:buNone/>
            </a:pPr>
            <a:r>
              <a:rPr lang="el-GR" sz="2800" dirty="0" smtClean="0"/>
              <a:t>Λωρίδες 3 + 3 = 6 με συνολικά 100.000 οχήματα/ημέρα</a:t>
            </a:r>
            <a:endParaRPr lang="el-GR" sz="2800" dirty="0"/>
          </a:p>
          <a:p>
            <a:pPr marL="0" indent="0">
              <a:buNone/>
            </a:pPr>
            <a:endParaRPr lang="el-GR" sz="2800" dirty="0" smtClean="0"/>
          </a:p>
          <a:p>
            <a:pPr marL="0" indent="0">
              <a:buNone/>
            </a:pPr>
            <a:endParaRPr lang="el-GR" sz="2800" dirty="0"/>
          </a:p>
        </p:txBody>
      </p:sp>
      <p:graphicFrame>
        <p:nvGraphicFramePr>
          <p:cNvPr id="8" name="Πίνακας 7"/>
          <p:cNvGraphicFramePr>
            <a:graphicFrameLocks noGrp="1"/>
          </p:cNvGraphicFramePr>
          <p:nvPr>
            <p:extLst>
              <p:ext uri="{D42A27DB-BD31-4B8C-83A1-F6EECF244321}">
                <p14:modId xmlns:p14="http://schemas.microsoft.com/office/powerpoint/2010/main" val="297935238"/>
              </p:ext>
            </p:extLst>
          </p:nvPr>
        </p:nvGraphicFramePr>
        <p:xfrm>
          <a:off x="457199" y="2492895"/>
          <a:ext cx="8075241" cy="2952328"/>
        </p:xfrm>
        <a:graphic>
          <a:graphicData uri="http://schemas.openxmlformats.org/drawingml/2006/table">
            <a:tbl>
              <a:tblPr/>
              <a:tblGrid>
                <a:gridCol w="3466729"/>
                <a:gridCol w="3128052"/>
                <a:gridCol w="1480460"/>
              </a:tblGrid>
              <a:tr h="738082">
                <a:tc>
                  <a:txBody>
                    <a:bodyPr/>
                    <a:lstStyle/>
                    <a:p>
                      <a:pPr algn="ctr" fontAlgn="ctr"/>
                      <a:r>
                        <a:rPr lang="el-GR" sz="2200" b="1" i="0" u="none" strike="noStrike" dirty="0">
                          <a:solidFill>
                            <a:srgbClr val="000000"/>
                          </a:solidFill>
                          <a:effectLst/>
                          <a:latin typeface="Calibri" panose="020F0502020204030204" pitchFamily="34" charset="0"/>
                        </a:rPr>
                        <a:t>ΑΤΥΧΗΜΑΤΑ/ημέρα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1" i="0" u="none" strike="noStrike" dirty="0">
                          <a:solidFill>
                            <a:srgbClr val="000000"/>
                          </a:solidFill>
                          <a:effectLst/>
                          <a:latin typeface="Calibri" panose="020F0502020204030204" pitchFamily="34" charset="0"/>
                        </a:rPr>
                        <a:t>ΕΣΦΑΛΜΕΝΟΙ ΣΥΝΑΓΕΡΜΟΙ/ημέρα</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1" i="0" u="none" strike="noStrike" dirty="0">
                          <a:solidFill>
                            <a:srgbClr val="000000"/>
                          </a:solidFill>
                          <a:effectLst/>
                          <a:latin typeface="Calibri" panose="020F0502020204030204" pitchFamily="34" charset="0"/>
                        </a:rPr>
                        <a:t>ΑΠΟΔΕΚΤΟ</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8082">
                <a:tc>
                  <a:txBody>
                    <a:bodyPr/>
                    <a:lstStyle/>
                    <a:p>
                      <a:pPr algn="ctr" fontAlgn="ctr"/>
                      <a:r>
                        <a:rPr lang="el-GR" sz="2200" b="0" i="0" u="none" strike="noStrike">
                          <a:solidFill>
                            <a:srgbClr val="000000"/>
                          </a:solidFill>
                          <a:effectLst/>
                          <a:latin typeface="Calibri" panose="020F0502020204030204" pitchFamily="34" charset="0"/>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0" i="0" u="none" strike="noStrike">
                          <a:solidFill>
                            <a:srgbClr val="000000"/>
                          </a:solidFill>
                          <a:effectLst/>
                          <a:latin typeface="Calibri" panose="020F0502020204030204" pitchFamily="34" charset="0"/>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0" i="0" u="none" strike="noStrike" dirty="0">
                          <a:solidFill>
                            <a:srgbClr val="000000"/>
                          </a:solidFill>
                          <a:effectLst/>
                          <a:latin typeface="Calibri" panose="020F0502020204030204" pitchFamily="34" charset="0"/>
                        </a:rPr>
                        <a:t>ΝΑΙ</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8082">
                <a:tc>
                  <a:txBody>
                    <a:bodyPr/>
                    <a:lstStyle/>
                    <a:p>
                      <a:pPr algn="ctr" fontAlgn="ctr"/>
                      <a:r>
                        <a:rPr lang="el-GR" sz="2200" b="0" i="0" u="none" strike="noStrike">
                          <a:solidFill>
                            <a:srgbClr val="000000"/>
                          </a:solidFill>
                          <a:effectLst/>
                          <a:latin typeface="Calibri" panose="020F0502020204030204"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0" i="0" u="none" strike="noStrike" dirty="0">
                          <a:solidFill>
                            <a:srgbClr val="000000"/>
                          </a:solidFill>
                          <a:effectLst/>
                          <a:latin typeface="Calibri" panose="020F050202020403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8082">
                <a:tc>
                  <a:txBody>
                    <a:bodyPr/>
                    <a:lstStyle/>
                    <a:p>
                      <a:pPr algn="ctr" fontAlgn="ctr"/>
                      <a:r>
                        <a:rPr lang="el-GR" sz="2200" b="0" i="0" u="none" strike="noStrike">
                          <a:solidFill>
                            <a:srgbClr val="000000"/>
                          </a:solidFill>
                          <a:effectLst/>
                          <a:latin typeface="Calibri" panose="020F0502020204030204" pitchFamily="34" charset="0"/>
                        </a:rPr>
                        <a:t>110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0" i="0" u="none" strike="noStrike">
                          <a:solidFill>
                            <a:srgbClr val="000000"/>
                          </a:solidFill>
                          <a:effectLst/>
                          <a:latin typeface="Calibri" panose="020F0502020204030204"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2200" b="0" i="0" u="none" strike="noStrike" dirty="0">
                          <a:solidFill>
                            <a:srgbClr val="000000"/>
                          </a:solidFill>
                          <a:effectLst/>
                          <a:latin typeface="Calibri" panose="020F0502020204030204" pitchFamily="34" charset="0"/>
                        </a:rPr>
                        <a:t>ΌΧΙ</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7"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226347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Σκοποί  ενότητας</a:t>
            </a:r>
          </a:p>
        </p:txBody>
      </p:sp>
      <p:sp>
        <p:nvSpPr>
          <p:cNvPr id="3" name="Content Placeholder 2"/>
          <p:cNvSpPr>
            <a:spLocks noGrp="1"/>
          </p:cNvSpPr>
          <p:nvPr>
            <p:ph idx="1"/>
          </p:nvPr>
        </p:nvSpPr>
        <p:spPr/>
        <p:txBody>
          <a:bodyPr/>
          <a:lstStyle/>
          <a:p>
            <a:pPr marL="0" algn="just">
              <a:buNone/>
            </a:pPr>
            <a:r>
              <a:rPr lang="el-GR" dirty="0" smtClean="0"/>
              <a:t>Σκοπός της ενότητας αυτής είναι η εξοικείωση των φοιτητών με την έννοια «Ευφυή Συστήματα Μεταφορών» (</a:t>
            </a:r>
            <a:r>
              <a:rPr lang="en-US" dirty="0" smtClean="0"/>
              <a:t>Intelligent</a:t>
            </a:r>
            <a:r>
              <a:rPr lang="el-GR" dirty="0" smtClean="0"/>
              <a:t> </a:t>
            </a:r>
            <a:r>
              <a:rPr lang="en-US" dirty="0" smtClean="0"/>
              <a:t>Transportation</a:t>
            </a:r>
            <a:r>
              <a:rPr lang="el-GR" dirty="0" smtClean="0"/>
              <a:t> </a:t>
            </a:r>
            <a:r>
              <a:rPr lang="en-US" dirty="0" smtClean="0"/>
              <a:t>Systems</a:t>
            </a:r>
            <a:r>
              <a:rPr lang="el-GR" dirty="0" smtClean="0"/>
              <a:t>) και η παράθεση και επεξήγηση όλων των απαραίτητων για τη διεξαγωγή του μαθήματος μεγεθών.</a:t>
            </a:r>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692681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normAutofit/>
          </a:bodyPr>
          <a:lstStyle/>
          <a:p>
            <a:r>
              <a:rPr lang="el-GR" dirty="0">
                <a:solidFill>
                  <a:srgbClr val="5075BC"/>
                </a:solidFill>
              </a:rPr>
              <a:t>Τέλος Ενότητας</a:t>
            </a:r>
          </a:p>
        </p:txBody>
      </p:sp>
    </p:spTree>
    <p:extLst>
      <p:ext uri="{BB962C8B-B14F-4D97-AF65-F5344CB8AC3E}">
        <p14:creationId xmlns:p14="http://schemas.microsoft.com/office/powerpoint/2010/main" val="14986558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Χρηματοδότηση</a:t>
            </a:r>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
        <p:nvSpPr>
          <p:cNvPr id="5" name="Ορθογώνιο 4"/>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1718006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solidFill>
                  <a:srgbClr val="5075BC"/>
                </a:solidFill>
              </a:rPr>
              <a:t>Σημείωμα Ιστορικού Εκδόσεων</a:t>
            </a:r>
            <a:r>
              <a:rPr lang="en-US" dirty="0">
                <a:solidFill>
                  <a:srgbClr val="5075BC"/>
                </a:solidFill>
              </a:rPr>
              <a:t> </a:t>
            </a:r>
            <a:r>
              <a:rPr lang="el-GR" dirty="0">
                <a:solidFill>
                  <a:srgbClr val="5075BC"/>
                </a:solidFill>
              </a:rPr>
              <a:t>Έργου</a:t>
            </a:r>
          </a:p>
        </p:txBody>
      </p:sp>
      <p:sp>
        <p:nvSpPr>
          <p:cNvPr id="5" name="Content Placeholder 4"/>
          <p:cNvSpPr>
            <a:spLocks noGrp="1"/>
          </p:cNvSpPr>
          <p:nvPr>
            <p:ph idx="1"/>
          </p:nvPr>
        </p:nvSpPr>
        <p:spPr>
          <a:xfrm>
            <a:off x="395536" y="1556792"/>
            <a:ext cx="8208912" cy="4525963"/>
          </a:xfrm>
        </p:spPr>
        <p:txBody>
          <a:bodyPr>
            <a:normAutofit/>
          </a:bodyPr>
          <a:lstStyle/>
          <a:p>
            <a:pPr marL="0" indent="0">
              <a:buNone/>
            </a:pPr>
            <a:r>
              <a:rPr lang="el-GR" sz="2800" dirty="0" smtClean="0"/>
              <a:t>Το </a:t>
            </a:r>
            <a:r>
              <a:rPr lang="el-GR" sz="2800" dirty="0"/>
              <a:t>παρόν έργο αποτελεί την έκδοση </a:t>
            </a:r>
            <a:r>
              <a:rPr lang="el-GR" sz="2800" dirty="0" smtClean="0"/>
              <a:t>1.0 και δεν έχουν προηγηθεί άλλες εκδόσεις.</a:t>
            </a:r>
            <a:endParaRPr lang="el-GR" sz="2800" dirty="0"/>
          </a:p>
        </p:txBody>
      </p:sp>
      <p:sp>
        <p:nvSpPr>
          <p:cNvPr id="6" name="Ορθογώνιο 5"/>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247149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Σημείωμα Αναφοράς</a:t>
            </a:r>
          </a:p>
        </p:txBody>
      </p:sp>
      <p:sp>
        <p:nvSpPr>
          <p:cNvPr id="3" name="Content Placeholder 2"/>
          <p:cNvSpPr>
            <a:spLocks noGrp="1"/>
          </p:cNvSpPr>
          <p:nvPr>
            <p:ph idx="1"/>
          </p:nvPr>
        </p:nvSpPr>
        <p:spPr/>
        <p:txBody>
          <a:bodyPr>
            <a:normAutofit/>
          </a:bodyPr>
          <a:lstStyle/>
          <a:p>
            <a:pPr marL="0" indent="0" algn="just">
              <a:buNone/>
            </a:pPr>
            <a:r>
              <a:rPr lang="el-GR" sz="2400" dirty="0" err="1" smtClean="0"/>
              <a:t>Copyright</a:t>
            </a:r>
            <a:r>
              <a:rPr lang="el-GR" sz="2400" dirty="0" smtClean="0"/>
              <a:t>  Πανεπιστήμιο Πατρών, Πολυτεχνική Σχολή, Τμήμα Πολιτικών Μηχανικών, Διδάσκων: Γεώργιος Στεφανίδης. «Ευφυή Συστήματα Μεταφορών. Ενότητα 1: Εισαγωγή». Έκδοση: 1.0. Πάτρα 2015. Διαθέσιμο από τη δικτυακή διεύθυνση: </a:t>
            </a:r>
            <a:r>
              <a:rPr lang="en-US" sz="2400">
                <a:solidFill>
                  <a:srgbClr val="FF0000"/>
                </a:solidFill>
              </a:rPr>
              <a:t>https://eclass.upatras.gr/courses/CIV1698/</a:t>
            </a:r>
            <a:endParaRPr lang="el-GR" sz="20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8970533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solidFill>
                  <a:srgbClr val="5075BC"/>
                </a:solidFill>
              </a:rPr>
              <a:t>Σημείωμα Αδειοδότησης</a:t>
            </a:r>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παρόν υλικό διατίθεται με τους όρους της άδειας χρήσης </a:t>
            </a:r>
            <a:r>
              <a:rPr lang="en-US" sz="2000" dirty="0" smtClean="0"/>
              <a:t>Creative Commons</a:t>
            </a:r>
            <a:r>
              <a:rPr lang="el-GR" sz="2000" dirty="0" smtClean="0"/>
              <a:t> Αναφορά, Μη Εμπορική Χρήση, Μη παράγωγα έργα 4.0 [1] ή μεταγενέστερη, Διεθνής Έκδοση. Εξαιρούνται τα αυτοτελή έργα τρίτων π.χ. φωτογραφίες, διαγράμματα </a:t>
            </a:r>
            <a:r>
              <a:rPr lang="el-GR" sz="2000" dirty="0" err="1" smtClean="0"/>
              <a:t>κ.λ.π</a:t>
            </a:r>
            <a:r>
              <a:rPr lang="el-GR" sz="2000" dirty="0" smtClean="0"/>
              <a:t>., τα οποία εμπεριέχονται σε αυτό και τα οποία αναφέρονται μαζί με τους όρους χρήσης τους στο «Σημείωμα Χρήσης Έργων Τρίτων».</a:t>
            </a:r>
            <a:endParaRPr lang="en-US" sz="2000" dirty="0" smtClean="0"/>
          </a:p>
          <a:p>
            <a:pPr marL="0" indent="0">
              <a:buNone/>
            </a:pPr>
            <a:r>
              <a:rPr lang="el-GR" sz="2000" dirty="0" smtClean="0"/>
              <a:t>              </a:t>
            </a:r>
          </a:p>
          <a:p>
            <a:pPr marL="0" indent="0">
              <a:buNone/>
            </a:pPr>
            <a:endParaRPr lang="el-GR" sz="2000" dirty="0"/>
          </a:p>
        </p:txBody>
      </p:sp>
      <p:sp>
        <p:nvSpPr>
          <p:cNvPr id="6" name="TextBox 5"/>
          <p:cNvSpPr txBox="1"/>
          <p:nvPr/>
        </p:nvSpPr>
        <p:spPr>
          <a:xfrm>
            <a:off x="107504" y="2852936"/>
            <a:ext cx="9036496" cy="3456384"/>
          </a:xfrm>
          <a:prstGeom prst="rect">
            <a:avLst/>
          </a:prstGeom>
        </p:spPr>
        <p:txBody>
          <a:bodyPr vert="horz" wrap="square" lIns="91440" tIns="45720" rIns="91440" bIns="45720" rtlCol="0" anchor="ctr">
            <a:normAutofit/>
          </a:bodyPr>
          <a:lstStyle/>
          <a:p>
            <a:endParaRPr lang="en-US" dirty="0" smtClean="0"/>
          </a:p>
          <a:p>
            <a:r>
              <a:rPr lang="en-US" dirty="0" smtClean="0"/>
              <a:t>[1] http://creativecommons.org/licenses/by-nc-nd/4.0/ </a:t>
            </a:r>
            <a:endParaRPr lang="el-GR" dirty="0" smtClean="0"/>
          </a:p>
          <a:p>
            <a:endParaRPr lang="el-GR" dirty="0"/>
          </a:p>
          <a:p>
            <a:r>
              <a:rPr lang="el-GR" b="1" dirty="0" smtClean="0"/>
              <a:t>Σύμφωνα με αυτήν την άδεια ο δικαιούχος σας δίνει το δικαίωμα να: </a:t>
            </a:r>
          </a:p>
          <a:p>
            <a:r>
              <a:rPr lang="el-GR" b="1" dirty="0" smtClean="0"/>
              <a:t>Μοιραστείτε</a:t>
            </a:r>
            <a:r>
              <a:rPr lang="el-GR" dirty="0" smtClean="0"/>
              <a:t> — αντιγράψετε και αναδιανέμετε το υλικό </a:t>
            </a:r>
          </a:p>
          <a:p>
            <a:r>
              <a:rPr lang="el-GR" b="1" dirty="0" smtClean="0"/>
              <a:t>Υπό τους ακόλουθους όρους:</a:t>
            </a:r>
            <a:r>
              <a:rPr lang="el-GR" dirty="0" smtClean="0"/>
              <a:t> </a:t>
            </a:r>
          </a:p>
          <a:p>
            <a:r>
              <a:rPr lang="el-GR" b="1" dirty="0" smtClean="0"/>
              <a:t>Αναφορά Δημιουργού </a:t>
            </a:r>
            <a:r>
              <a:rPr lang="el-GR" dirty="0" smtClean="0"/>
              <a:t>— Θα πρέπει να καταχωρίσετε αναφορά στο δημιουργό, με σύνδεσμο της άδειας </a:t>
            </a:r>
          </a:p>
          <a:p>
            <a:r>
              <a:rPr lang="el-GR" b="1" dirty="0" smtClean="0"/>
              <a:t>Μη εμπορική χρήση </a:t>
            </a:r>
            <a:r>
              <a:rPr lang="el-GR" dirty="0" smtClean="0"/>
              <a:t>— Δεν μπορείτε να χρησιμοποιήσετε το υλικό για εμπορικούς σκοπούς </a:t>
            </a:r>
            <a:r>
              <a:rPr lang="el-GR" b="1" dirty="0" smtClean="0"/>
              <a:t>Μη παράγωγα έργα </a:t>
            </a:r>
            <a:r>
              <a:rPr lang="el-GR" dirty="0" smtClean="0"/>
              <a:t>— Μπορείτε να αναδιανείμετε το υλικό ως έχει, χωρίς να προβείτε σε αλλαγές (ανάμιξη, τροποποίηση)</a:t>
            </a:r>
            <a:endParaRPr lang="en-US" dirty="0"/>
          </a:p>
        </p:txBody>
      </p:sp>
      <p:sp>
        <p:nvSpPr>
          <p:cNvPr id="7" name="Ορθογώνιο 6"/>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Ορθογώνιο 7"/>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9" name="8 - Εικόνα" descr="http://mirrors.creativecommons.org/presskit/buttons/88x31/png/by-nc-nd.eu.png"/>
          <p:cNvPicPr/>
          <p:nvPr/>
        </p:nvPicPr>
        <p:blipFill>
          <a:blip r:embed="rId3" cstate="print"/>
          <a:srcRect/>
          <a:stretch>
            <a:fillRect/>
          </a:stretch>
        </p:blipFill>
        <p:spPr bwMode="auto">
          <a:xfrm>
            <a:off x="3348051" y="2428458"/>
            <a:ext cx="2448085" cy="856526"/>
          </a:xfrm>
          <a:prstGeom prst="rect">
            <a:avLst/>
          </a:prstGeom>
          <a:noFill/>
          <a:ln w="9525">
            <a:noFill/>
            <a:miter lim="800000"/>
            <a:headEnd/>
            <a:tailEnd/>
          </a:ln>
        </p:spPr>
      </p:pic>
    </p:spTree>
    <p:extLst>
      <p:ext uri="{BB962C8B-B14F-4D97-AF65-F5344CB8AC3E}">
        <p14:creationId xmlns:p14="http://schemas.microsoft.com/office/powerpoint/2010/main" val="35482291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Σημείωμα</a:t>
            </a:r>
            <a:r>
              <a:rPr lang="en-US" sz="2000" dirty="0"/>
              <a:t>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marL="0" indent="0">
              <a:buNone/>
            </a:pPr>
            <a:r>
              <a:rPr lang="el-GR" sz="2400" dirty="0" smtClean="0"/>
              <a:t>μαζί </a:t>
            </a:r>
            <a:r>
              <a:rPr lang="el-GR" sz="2400" dirty="0"/>
              <a:t>με τους συνοδευόμενους </a:t>
            </a:r>
            <a:r>
              <a:rPr lang="el-GR" sz="2400" dirty="0" err="1"/>
              <a:t>υπερσυνδέσμους</a:t>
            </a:r>
            <a:r>
              <a:rPr lang="el-GR" sz="2400" dirty="0"/>
              <a:t>.</a:t>
            </a:r>
          </a:p>
          <a:p>
            <a:endParaRPr lang="el-GR" sz="2000" dirty="0"/>
          </a:p>
        </p:txBody>
      </p:sp>
      <p:sp>
        <p:nvSpPr>
          <p:cNvPr id="4" name="Ορθογώνιο 3"/>
          <p:cNvSpPr/>
          <p:nvPr/>
        </p:nvSpPr>
        <p:spPr>
          <a:xfrm>
            <a:off x="107504" y="6237312"/>
            <a:ext cx="356652"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464156" y="6453336"/>
            <a:ext cx="806828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3256767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5075BC"/>
                </a:solidFill>
              </a:rPr>
              <a:t>ΠΕΡΙΓΡΑΦΗ</a:t>
            </a:r>
          </a:p>
        </p:txBody>
      </p:sp>
      <p:sp>
        <p:nvSpPr>
          <p:cNvPr id="3" name="Content Placeholder 2"/>
          <p:cNvSpPr>
            <a:spLocks noGrp="1"/>
          </p:cNvSpPr>
          <p:nvPr>
            <p:ph idx="1"/>
          </p:nvPr>
        </p:nvSpPr>
        <p:spPr>
          <a:xfrm>
            <a:off x="827584" y="1412776"/>
            <a:ext cx="7776864" cy="5256584"/>
          </a:xfrm>
        </p:spPr>
        <p:txBody>
          <a:bodyPr>
            <a:normAutofit fontScale="92500" lnSpcReduction="10000"/>
          </a:bodyPr>
          <a:lstStyle/>
          <a:p>
            <a:pPr marL="0" indent="0" algn="just">
              <a:buNone/>
            </a:pPr>
            <a:r>
              <a:rPr lang="el-GR" dirty="0" smtClean="0">
                <a:latin typeface="Cambria" panose="02040503050406030204" pitchFamily="18" charset="0"/>
              </a:rPr>
              <a:t>Τα Ευφυή Συστήματα Μεταφορών (ΕΣΜ) αποτελούν δυναμικό τομέα με έντονες αναπτυξιακές διαστάσεις, που συνδυάζει τις τεχνολογίες πληροφορικής και επικοινωνιών, παρέχοντας υψηλή προστιθέμενη αξία για τους χρήστες των μεταφορικών μέσων και καθιστώντας τις μεταφορές στο σύνολό τους πιο ασφαλείς, αποτελεσματικές και φιλικές προς το περιβάλλον.</a:t>
            </a:r>
          </a:p>
          <a:p>
            <a:pPr marL="0" indent="0" algn="just">
              <a:buNone/>
            </a:pPr>
            <a:endParaRPr lang="el-GR" dirty="0" smtClean="0"/>
          </a:p>
          <a:p>
            <a:pPr marL="0" indent="0" algn="just">
              <a:buNone/>
            </a:pPr>
            <a:r>
              <a:rPr lang="el-GR" sz="1800" dirty="0" smtClean="0"/>
              <a:t>Πηγή</a:t>
            </a:r>
            <a:r>
              <a:rPr lang="en-US" sz="1800" dirty="0" smtClean="0"/>
              <a:t>: </a:t>
            </a:r>
            <a:r>
              <a:rPr lang="el-GR" sz="1800" dirty="0" smtClean="0"/>
              <a:t>Υπουργείο Οικονομίας, Υποδομών, Ναυτιλίας </a:t>
            </a:r>
            <a:r>
              <a:rPr lang="el-GR" sz="1800" dirty="0"/>
              <a:t>κ</a:t>
            </a:r>
            <a:r>
              <a:rPr lang="el-GR" sz="1800" dirty="0" smtClean="0"/>
              <a:t>αι Τουρισμού (Μεταφορές και Δίκτυα) </a:t>
            </a:r>
            <a:endParaRPr lang="el-GR" sz="1800" dirty="0"/>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825840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94122"/>
          </a:xfrm>
        </p:spPr>
        <p:txBody>
          <a:bodyPr>
            <a:noAutofit/>
          </a:bodyPr>
          <a:lstStyle/>
          <a:p>
            <a:r>
              <a:rPr lang="el-GR" dirty="0">
                <a:solidFill>
                  <a:srgbClr val="5075BC"/>
                </a:solidFill>
              </a:rPr>
              <a:t>1. ΣΥΜΦΟΡΗΣΗ (</a:t>
            </a:r>
            <a:r>
              <a:rPr lang="el-GR" dirty="0" smtClean="0">
                <a:solidFill>
                  <a:srgbClr val="5075BC"/>
                </a:solidFill>
              </a:rPr>
              <a:t>1/4)</a:t>
            </a:r>
            <a:endParaRPr lang="el-GR" dirty="0">
              <a:solidFill>
                <a:srgbClr val="5075BC"/>
              </a:solidFill>
            </a:endParaRPr>
          </a:p>
        </p:txBody>
      </p:sp>
      <p:sp>
        <p:nvSpPr>
          <p:cNvPr id="3" name="Content Placeholder 2"/>
          <p:cNvSpPr>
            <a:spLocks noGrp="1"/>
          </p:cNvSpPr>
          <p:nvPr>
            <p:ph idx="1"/>
          </p:nvPr>
        </p:nvSpPr>
        <p:spPr>
          <a:xfrm>
            <a:off x="467544" y="1340768"/>
            <a:ext cx="8229600" cy="4781128"/>
          </a:xfrm>
        </p:spPr>
        <p:txBody>
          <a:bodyPr>
            <a:normAutofit/>
          </a:bodyPr>
          <a:lstStyle/>
          <a:p>
            <a:pPr marL="0" indent="0">
              <a:buNone/>
            </a:pPr>
            <a:endParaRPr lang="el-GR" sz="3000" dirty="0" smtClean="0"/>
          </a:p>
          <a:p>
            <a:pPr marL="0" indent="0">
              <a:buNone/>
            </a:pPr>
            <a:r>
              <a:rPr lang="el-GR" sz="3000" b="1" dirty="0" smtClean="0">
                <a:latin typeface="Cambria" panose="02040503050406030204" pitchFamily="18" charset="0"/>
              </a:rPr>
              <a:t>ΕΠΑΝΑΛΑΜΒΑΝΟΜΕΝΗ ΣΥΜΦΟΡΗΣΗ</a:t>
            </a:r>
            <a:endParaRPr lang="el-GR" sz="3000" b="1" dirty="0">
              <a:latin typeface="Cambria" panose="02040503050406030204" pitchFamily="18" charset="0"/>
            </a:endParaRPr>
          </a:p>
          <a:p>
            <a:pPr marL="0" indent="0">
              <a:buNone/>
            </a:pPr>
            <a:r>
              <a:rPr lang="el-GR" sz="2400" dirty="0" smtClean="0">
                <a:latin typeface="Cambria" panose="02040503050406030204" pitchFamily="18" charset="0"/>
              </a:rPr>
              <a:t>- Η ζήτηση είναι μεγαλύτερη από την προσφορά</a:t>
            </a:r>
          </a:p>
          <a:p>
            <a:pPr marL="0" indent="0">
              <a:buNone/>
            </a:pPr>
            <a:r>
              <a:rPr lang="el-GR" sz="2400" dirty="0" smtClean="0">
                <a:latin typeface="Cambria" panose="02040503050406030204" pitchFamily="18" charset="0"/>
              </a:rPr>
              <a:t>- Είναι προβλέψιμη και δύσκολο να αποσοβηθεί</a:t>
            </a:r>
            <a:endParaRPr lang="el-GR" sz="2400" dirty="0">
              <a:latin typeface="Cambria" panose="02040503050406030204" pitchFamily="18" charset="0"/>
            </a:endParaRPr>
          </a:p>
          <a:p>
            <a:pPr marL="0" indent="0">
              <a:buNone/>
            </a:pPr>
            <a:endParaRPr lang="el-GR" sz="2400" dirty="0" smtClean="0">
              <a:latin typeface="Cambria" panose="02040503050406030204" pitchFamily="18" charset="0"/>
            </a:endParaRPr>
          </a:p>
          <a:p>
            <a:pPr marL="0" indent="0">
              <a:buNone/>
            </a:pPr>
            <a:endParaRPr lang="el-GR" sz="2400" dirty="0" smtClean="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836906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5075BC"/>
                </a:solidFill>
              </a:rPr>
              <a:t>1. ΣΥΜΦΟΡΗΣΗ </a:t>
            </a:r>
            <a:r>
              <a:rPr lang="el-GR" dirty="0" smtClean="0">
                <a:solidFill>
                  <a:srgbClr val="5075BC"/>
                </a:solidFill>
              </a:rPr>
              <a:t>(2/4)</a:t>
            </a:r>
            <a:endParaRPr lang="el-GR" dirty="0"/>
          </a:p>
        </p:txBody>
      </p:sp>
      <p:sp>
        <p:nvSpPr>
          <p:cNvPr id="3" name="Content Placeholder 2"/>
          <p:cNvSpPr>
            <a:spLocks noGrp="1"/>
          </p:cNvSpPr>
          <p:nvPr>
            <p:ph idx="1"/>
          </p:nvPr>
        </p:nvSpPr>
        <p:spPr/>
        <p:txBody>
          <a:bodyPr/>
          <a:lstStyle/>
          <a:p>
            <a:pPr marL="0" lvl="0" indent="0">
              <a:buNone/>
            </a:pPr>
            <a:r>
              <a:rPr lang="el-GR" sz="3000" b="1" dirty="0">
                <a:solidFill>
                  <a:prstClr val="black"/>
                </a:solidFill>
                <a:latin typeface="Cambria" panose="02040503050406030204" pitchFamily="18" charset="0"/>
              </a:rPr>
              <a:t>ΜΗ-ΕΠΑΝΑΛΑΜΒΑΝΟΜΕΝΗ ΣΥΜΦΟΡΗΣΗ</a:t>
            </a:r>
          </a:p>
          <a:p>
            <a:pPr marL="0" lvl="0" indent="0">
              <a:buNone/>
            </a:pPr>
            <a:r>
              <a:rPr lang="el-GR" sz="2400" dirty="0">
                <a:solidFill>
                  <a:prstClr val="black"/>
                </a:solidFill>
                <a:latin typeface="Cambria" panose="02040503050406030204" pitchFamily="18" charset="0"/>
              </a:rPr>
              <a:t>- Οφείλεται στη μείωση της ροής κορεσμού</a:t>
            </a:r>
          </a:p>
          <a:p>
            <a:pPr marL="0" lvl="0" indent="0">
              <a:buNone/>
            </a:pPr>
            <a:r>
              <a:rPr lang="el-GR" sz="2400" dirty="0">
                <a:solidFill>
                  <a:prstClr val="black"/>
                </a:solidFill>
                <a:latin typeface="Cambria" panose="02040503050406030204" pitchFamily="18" charset="0"/>
              </a:rPr>
              <a:t>- Έχει κόστος περίπου $200 δις / έτος στις ΗΠΑ</a:t>
            </a:r>
          </a:p>
          <a:p>
            <a:pPr marL="0" indent="0">
              <a:buNone/>
            </a:pPr>
            <a:endParaRPr lang="el-GR" dirty="0"/>
          </a:p>
        </p:txBody>
      </p:sp>
    </p:spTree>
    <p:extLst>
      <p:ext uri="{BB962C8B-B14F-4D97-AF65-F5344CB8AC3E}">
        <p14:creationId xmlns:p14="http://schemas.microsoft.com/office/powerpoint/2010/main" val="43268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506" y="332656"/>
            <a:ext cx="8229600" cy="634082"/>
          </a:xfrm>
        </p:spPr>
        <p:txBody>
          <a:bodyPr>
            <a:noAutofit/>
          </a:bodyPr>
          <a:lstStyle/>
          <a:p>
            <a:r>
              <a:rPr lang="el-GR" dirty="0">
                <a:solidFill>
                  <a:srgbClr val="5075BC"/>
                </a:solidFill>
              </a:rPr>
              <a:t>1. ΣΥΜΦΟΡΗΣΗ </a:t>
            </a:r>
            <a:r>
              <a:rPr lang="el-GR" dirty="0" smtClean="0">
                <a:solidFill>
                  <a:srgbClr val="5075BC"/>
                </a:solidFill>
              </a:rPr>
              <a:t>(3/4) </a:t>
            </a:r>
            <a:endParaRPr lang="el-GR" dirty="0">
              <a:solidFill>
                <a:srgbClr val="5075BC"/>
              </a:solidFill>
            </a:endParaRPr>
          </a:p>
        </p:txBody>
      </p:sp>
      <p:sp>
        <p:nvSpPr>
          <p:cNvPr id="3" name="Content Placeholder 2"/>
          <p:cNvSpPr>
            <a:spLocks noGrp="1"/>
          </p:cNvSpPr>
          <p:nvPr>
            <p:ph idx="1"/>
          </p:nvPr>
        </p:nvSpPr>
        <p:spPr>
          <a:xfrm>
            <a:off x="251520" y="1268760"/>
            <a:ext cx="8496944" cy="4536504"/>
          </a:xfrm>
        </p:spPr>
        <p:txBody>
          <a:bodyPr>
            <a:normAutofit/>
          </a:bodyPr>
          <a:lstStyle/>
          <a:p>
            <a:pPr marL="0" indent="0">
              <a:buNone/>
            </a:pPr>
            <a:r>
              <a:rPr lang="el-GR" sz="2200" b="1" dirty="0" smtClean="0">
                <a:latin typeface="Cambria" panose="02040503050406030204" pitchFamily="18" charset="0"/>
              </a:rPr>
              <a:t>ΜΕΛΛΟΝ</a:t>
            </a:r>
          </a:p>
          <a:p>
            <a:pPr marL="0" indent="0">
              <a:buNone/>
            </a:pPr>
            <a:r>
              <a:rPr lang="el-GR" sz="2200" dirty="0" smtClean="0">
                <a:latin typeface="Cambria" panose="02040503050406030204" pitchFamily="18" charset="0"/>
              </a:rPr>
              <a:t>Περίοδοι και διάρκεια τους θα αυξηθούν</a:t>
            </a:r>
          </a:p>
          <a:p>
            <a:pPr marL="0" indent="0">
              <a:buNone/>
            </a:pPr>
            <a:endParaRPr lang="el-GR" sz="2200" dirty="0" smtClean="0">
              <a:latin typeface="Cambria" panose="02040503050406030204" pitchFamily="18" charset="0"/>
            </a:endParaRPr>
          </a:p>
          <a:p>
            <a:pPr marL="0" indent="0">
              <a:buNone/>
            </a:pPr>
            <a:r>
              <a:rPr lang="el-GR" sz="2200" b="1" dirty="0" smtClean="0">
                <a:latin typeface="Cambria" panose="02040503050406030204" pitchFamily="18" charset="0"/>
              </a:rPr>
              <a:t>ΑΠΟΤΕΛΕΣΜΑ  </a:t>
            </a:r>
            <a:r>
              <a:rPr lang="el-GR" sz="2200" dirty="0" smtClean="0">
                <a:latin typeface="Cambria" panose="02040503050406030204" pitchFamily="18" charset="0"/>
              </a:rPr>
              <a:t>                       μετακίνηση χρηστών</a:t>
            </a:r>
          </a:p>
          <a:p>
            <a:pPr marL="0" indent="0">
              <a:buNone/>
            </a:pPr>
            <a:r>
              <a:rPr lang="el-GR" sz="2200" dirty="0" smtClean="0">
                <a:latin typeface="Cambria" panose="02040503050406030204" pitchFamily="18" charset="0"/>
              </a:rPr>
              <a:t>Μείωση φόρτων                                                                             Οικονομία</a:t>
            </a:r>
          </a:p>
          <a:p>
            <a:pPr marL="0" indent="0">
              <a:buNone/>
            </a:pPr>
            <a:r>
              <a:rPr lang="el-GR" sz="2200" dirty="0" smtClean="0">
                <a:latin typeface="Cambria" panose="02040503050406030204" pitchFamily="18" charset="0"/>
              </a:rPr>
              <a:t>                                                     </a:t>
            </a:r>
            <a:r>
              <a:rPr lang="en-US" sz="2200" dirty="0" smtClean="0">
                <a:latin typeface="Cambria" panose="02040503050406030204" pitchFamily="18" charset="0"/>
              </a:rPr>
              <a:t>  </a:t>
            </a:r>
            <a:r>
              <a:rPr lang="el-GR" sz="2200" dirty="0" smtClean="0">
                <a:latin typeface="Cambria" panose="02040503050406030204" pitchFamily="18" charset="0"/>
              </a:rPr>
              <a:t>μετακίνηση αγαθών</a:t>
            </a:r>
          </a:p>
          <a:p>
            <a:pPr marL="0" indent="0">
              <a:buNone/>
            </a:pPr>
            <a:r>
              <a:rPr lang="el-GR" sz="2200" b="1" dirty="0" smtClean="0">
                <a:latin typeface="Cambria" panose="02040503050406030204" pitchFamily="18" charset="0"/>
              </a:rPr>
              <a:t>ΚΑΘΥΣΤΕΡΗΣΗ</a:t>
            </a:r>
          </a:p>
          <a:p>
            <a:pPr marL="0" indent="0">
              <a:buNone/>
            </a:pPr>
            <a:r>
              <a:rPr lang="el-GR" sz="2200" dirty="0" smtClean="0">
                <a:latin typeface="Cambria" panose="02040503050406030204" pitchFamily="18" charset="0"/>
              </a:rPr>
              <a:t>Περίπου 60% της συνολικής</a:t>
            </a:r>
          </a:p>
          <a:p>
            <a:pPr marL="0" indent="0">
              <a:buNone/>
            </a:pPr>
            <a:endParaRPr lang="el-GR" sz="1800" dirty="0" smtClean="0">
              <a:latin typeface="Cambria" panose="02040503050406030204" pitchFamily="18" charset="0"/>
            </a:endParaRPr>
          </a:p>
        </p:txBody>
      </p:sp>
      <p:cxnSp>
        <p:nvCxnSpPr>
          <p:cNvPr id="5" name="Straight Arrow Connector 4"/>
          <p:cNvCxnSpPr/>
          <p:nvPr/>
        </p:nvCxnSpPr>
        <p:spPr>
          <a:xfrm flipV="1">
            <a:off x="2352361" y="2749821"/>
            <a:ext cx="1080120" cy="3391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51647" y="3088990"/>
            <a:ext cx="1080833" cy="3089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ight Arrow 10"/>
          <p:cNvSpPr/>
          <p:nvPr/>
        </p:nvSpPr>
        <p:spPr>
          <a:xfrm>
            <a:off x="6228184" y="3031457"/>
            <a:ext cx="79208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533828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5075BC"/>
                </a:solidFill>
              </a:rPr>
              <a:t>1. ΣΥΜΦΟΡΗΣΗ </a:t>
            </a:r>
            <a:r>
              <a:rPr lang="el-GR" dirty="0" smtClean="0">
                <a:solidFill>
                  <a:srgbClr val="5075BC"/>
                </a:solidFill>
              </a:rPr>
              <a:t>(4/4) </a:t>
            </a:r>
            <a:endParaRPr lang="el-GR" dirty="0"/>
          </a:p>
        </p:txBody>
      </p:sp>
      <p:sp>
        <p:nvSpPr>
          <p:cNvPr id="3" name="Content Placeholder 2"/>
          <p:cNvSpPr>
            <a:spLocks noGrp="1"/>
          </p:cNvSpPr>
          <p:nvPr>
            <p:ph idx="1"/>
          </p:nvPr>
        </p:nvSpPr>
        <p:spPr/>
        <p:txBody>
          <a:bodyPr/>
          <a:lstStyle/>
          <a:p>
            <a:pPr marL="0" lvl="0" indent="0">
              <a:buNone/>
            </a:pPr>
            <a:r>
              <a:rPr lang="el-GR" sz="2400" b="1" dirty="0">
                <a:solidFill>
                  <a:prstClr val="black"/>
                </a:solidFill>
                <a:latin typeface="Cambria" panose="02040503050406030204" pitchFamily="18" charset="0"/>
              </a:rPr>
              <a:t>ΑΥΤΟΜΑΤΗ ΑΝΑΓΝΩΡΙΣΗ ΑΤΥΧΗΜΑΤΩΝ (ΑΑΑ)</a:t>
            </a:r>
          </a:p>
          <a:p>
            <a:pPr lvl="0">
              <a:buFontTx/>
              <a:buChar char="-"/>
            </a:pPr>
            <a:r>
              <a:rPr lang="el-GR" sz="2400" dirty="0">
                <a:solidFill>
                  <a:prstClr val="black"/>
                </a:solidFill>
                <a:latin typeface="Cambria" panose="02040503050406030204" pitchFamily="18" charset="0"/>
              </a:rPr>
              <a:t>Ταχύτερη αντίδραση (π.χ. εκτροπή, έλεγχος ζήτησης)</a:t>
            </a:r>
          </a:p>
          <a:p>
            <a:pPr lvl="0">
              <a:buFontTx/>
              <a:buChar char="-"/>
            </a:pPr>
            <a:r>
              <a:rPr lang="el-GR" sz="2400" dirty="0">
                <a:solidFill>
                  <a:prstClr val="black"/>
                </a:solidFill>
                <a:latin typeface="Cambria" panose="02040503050406030204" pitchFamily="18" charset="0"/>
              </a:rPr>
              <a:t>Μείωση διάρκειας συμφόρησης</a:t>
            </a:r>
          </a:p>
          <a:p>
            <a:pPr marL="0" lvl="0" indent="0">
              <a:buNone/>
            </a:pPr>
            <a:endParaRPr lang="el-GR" sz="2800" dirty="0">
              <a:solidFill>
                <a:prstClr val="black"/>
              </a:solidFill>
              <a:latin typeface="Cambria" panose="02040503050406030204" pitchFamily="18" charset="0"/>
            </a:endParaRPr>
          </a:p>
          <a:p>
            <a:pPr marL="0" lvl="0" indent="0">
              <a:buNone/>
            </a:pPr>
            <a:r>
              <a:rPr lang="el-GR" sz="2400" b="1" dirty="0">
                <a:solidFill>
                  <a:prstClr val="black"/>
                </a:solidFill>
                <a:latin typeface="Cambria" panose="02040503050406030204" pitchFamily="18" charset="0"/>
              </a:rPr>
              <a:t>ΠΡΟΗΓΜΕΝΑ ΣΥΣΤΗΜΑΤΑ ΠΛΗΡΟΦΟΡΗΣΗΣ ΜΕΤΑΚΙΝΟΥΜΕΝΩΝ</a:t>
            </a:r>
            <a:r>
              <a:rPr lang="el-GR" sz="2400" dirty="0">
                <a:solidFill>
                  <a:prstClr val="black"/>
                </a:solidFill>
                <a:latin typeface="Cambria" panose="02040503050406030204" pitchFamily="18" charset="0"/>
              </a:rPr>
              <a:t> (ΠΣΠΜ) = (ΑΤΙ</a:t>
            </a:r>
            <a:r>
              <a:rPr lang="en-US" sz="2400" dirty="0">
                <a:solidFill>
                  <a:prstClr val="black"/>
                </a:solidFill>
                <a:latin typeface="Cambria" panose="02040503050406030204" pitchFamily="18" charset="0"/>
              </a:rPr>
              <a:t>S)</a:t>
            </a:r>
          </a:p>
          <a:p>
            <a:pPr marL="0" lvl="0" indent="0">
              <a:buNone/>
            </a:pPr>
            <a:endParaRPr lang="el-GR" sz="2400" dirty="0">
              <a:solidFill>
                <a:prstClr val="black"/>
              </a:solidFill>
              <a:latin typeface="Cambria" panose="02040503050406030204" pitchFamily="18" charset="0"/>
            </a:endParaRPr>
          </a:p>
          <a:p>
            <a:pPr marL="0" lvl="0" indent="0">
              <a:buNone/>
            </a:pPr>
            <a:r>
              <a:rPr lang="el-GR" sz="2400" b="1" dirty="0">
                <a:solidFill>
                  <a:prstClr val="black"/>
                </a:solidFill>
                <a:latin typeface="Cambria" panose="02040503050406030204" pitchFamily="18" charset="0"/>
              </a:rPr>
              <a:t>ΠΡΟΗΓΜΕΝΑ ΣΥΣΤΗΜΑΤΑ ΔΙΑΧΕΙΡΙΣΗΣ ΚΥΚΛΟΦΟΡΙΑΣ </a:t>
            </a:r>
            <a:r>
              <a:rPr lang="el-GR" sz="2400" dirty="0">
                <a:solidFill>
                  <a:prstClr val="black"/>
                </a:solidFill>
                <a:latin typeface="Cambria" panose="02040503050406030204" pitchFamily="18" charset="0"/>
              </a:rPr>
              <a:t>(ΠΣΔΚ) = (</a:t>
            </a:r>
            <a:r>
              <a:rPr lang="en-US" sz="2400" dirty="0">
                <a:solidFill>
                  <a:prstClr val="black"/>
                </a:solidFill>
                <a:latin typeface="Cambria" panose="02040503050406030204" pitchFamily="18" charset="0"/>
              </a:rPr>
              <a:t>ATMS)</a:t>
            </a:r>
            <a:endParaRPr lang="el-GR" sz="2400" dirty="0">
              <a:solidFill>
                <a:prstClr val="black"/>
              </a:solidFill>
              <a:latin typeface="Cambria" panose="02040503050406030204" pitchFamily="18" charset="0"/>
            </a:endParaRPr>
          </a:p>
          <a:p>
            <a:pPr marL="0" indent="0">
              <a:buNone/>
            </a:pPr>
            <a:endParaRPr lang="el-GR" dirty="0"/>
          </a:p>
        </p:txBody>
      </p:sp>
    </p:spTree>
    <p:extLst>
      <p:ext uri="{BB962C8B-B14F-4D97-AF65-F5344CB8AC3E}">
        <p14:creationId xmlns:p14="http://schemas.microsoft.com/office/powerpoint/2010/main" val="923108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5075BC"/>
                </a:solidFill>
              </a:rPr>
              <a:t>2. </a:t>
            </a:r>
            <a:r>
              <a:rPr lang="el-GR" dirty="0">
                <a:solidFill>
                  <a:srgbClr val="5075BC"/>
                </a:solidFill>
              </a:rPr>
              <a:t>ΚΛΑΣΣΙΚΕΣ ΜΕΘΟΔΟΙ ΣΥΛΛΟΓΗΣ ΔΕΔΟΜΕΝΩΝ </a:t>
            </a:r>
            <a:r>
              <a:rPr lang="el-GR" dirty="0" smtClean="0">
                <a:solidFill>
                  <a:srgbClr val="5075BC"/>
                </a:solidFill>
              </a:rPr>
              <a:t>(1/2)</a:t>
            </a:r>
            <a:endParaRPr lang="el-GR" dirty="0">
              <a:solidFill>
                <a:srgbClr val="5075BC"/>
              </a:solidFill>
            </a:endParaRPr>
          </a:p>
        </p:txBody>
      </p:sp>
      <p:sp>
        <p:nvSpPr>
          <p:cNvPr id="3" name="Content Placeholder 2"/>
          <p:cNvSpPr>
            <a:spLocks noGrp="1"/>
          </p:cNvSpPr>
          <p:nvPr>
            <p:ph idx="1"/>
          </p:nvPr>
        </p:nvSpPr>
        <p:spPr>
          <a:xfrm>
            <a:off x="457200" y="1600200"/>
            <a:ext cx="8229600" cy="4997152"/>
          </a:xfrm>
        </p:spPr>
        <p:txBody>
          <a:bodyPr>
            <a:normAutofit/>
          </a:bodyPr>
          <a:lstStyle/>
          <a:p>
            <a:pPr>
              <a:buFontTx/>
              <a:buChar char="-"/>
            </a:pPr>
            <a:r>
              <a:rPr lang="el-GR" sz="2800" u="sng" dirty="0" smtClean="0">
                <a:latin typeface="Cambria" panose="02040503050406030204" pitchFamily="18" charset="0"/>
              </a:rPr>
              <a:t>Σημειακή</a:t>
            </a:r>
            <a:r>
              <a:rPr lang="el-GR" sz="2800" dirty="0" smtClean="0">
                <a:latin typeface="Cambria" panose="02040503050406030204" pitchFamily="18" charset="0"/>
              </a:rPr>
              <a:t> ανίχνευση αντιπροσωπεύει τη ροή σε </a:t>
            </a:r>
            <a:r>
              <a:rPr lang="el-GR" sz="2800" u="sng" dirty="0" smtClean="0">
                <a:latin typeface="Cambria" panose="02040503050406030204" pitchFamily="18" charset="0"/>
              </a:rPr>
              <a:t>τμήμα</a:t>
            </a:r>
            <a:r>
              <a:rPr lang="el-GR" sz="2800" dirty="0" smtClean="0">
                <a:latin typeface="Cambria" panose="02040503050406030204" pitchFamily="18" charset="0"/>
              </a:rPr>
              <a:t> της οδού</a:t>
            </a:r>
            <a:endParaRPr lang="en-US" sz="2800" dirty="0" smtClean="0">
              <a:latin typeface="Cambria" panose="02040503050406030204" pitchFamily="18" charset="0"/>
            </a:endParaRPr>
          </a:p>
          <a:p>
            <a:pPr marL="0" indent="0">
              <a:buNone/>
            </a:pPr>
            <a:endParaRPr lang="el-GR" sz="2800" dirty="0" smtClean="0">
              <a:latin typeface="Cambria" panose="02040503050406030204" pitchFamily="18" charset="0"/>
            </a:endParaRPr>
          </a:p>
          <a:p>
            <a:pPr>
              <a:buFontTx/>
              <a:buChar char="-"/>
            </a:pPr>
            <a:r>
              <a:rPr lang="el-GR" sz="2800" dirty="0" smtClean="0">
                <a:latin typeface="Cambria" panose="02040503050406030204" pitchFamily="18" charset="0"/>
              </a:rPr>
              <a:t>Ανάγκη για</a:t>
            </a:r>
            <a:r>
              <a:rPr lang="en-US" sz="2800" dirty="0" smtClean="0">
                <a:latin typeface="Cambria" panose="02040503050406030204" pitchFamily="18" charset="0"/>
              </a:rPr>
              <a:t>:</a:t>
            </a:r>
            <a:r>
              <a:rPr lang="el-GR" sz="2800" dirty="0" smtClean="0">
                <a:latin typeface="Cambria" panose="02040503050406030204" pitchFamily="18" charset="0"/>
              </a:rPr>
              <a:t> ⦁ αντιπροσώπευση μέσω εικόνας</a:t>
            </a:r>
          </a:p>
          <a:p>
            <a:pPr marL="0" indent="0">
              <a:buNone/>
            </a:pPr>
            <a:r>
              <a:rPr lang="en-US" sz="2800" dirty="0" smtClean="0">
                <a:latin typeface="Cambria" panose="02040503050406030204" pitchFamily="18" charset="0"/>
              </a:rPr>
              <a:t>                              </a:t>
            </a:r>
            <a:r>
              <a:rPr lang="el-GR" sz="2800" dirty="0" smtClean="0">
                <a:latin typeface="Cambria" panose="02040503050406030204" pitchFamily="18" charset="0"/>
              </a:rPr>
              <a:t>⦁ ανίχνευση ευρείας περιοχής</a:t>
            </a:r>
          </a:p>
          <a:p>
            <a:pPr marL="0" indent="0">
              <a:buNone/>
            </a:pPr>
            <a:r>
              <a:rPr lang="en-US" sz="2800" dirty="0" smtClean="0">
                <a:latin typeface="Cambria" panose="02040503050406030204" pitchFamily="18" charset="0"/>
              </a:rPr>
              <a:t>                              </a:t>
            </a:r>
            <a:r>
              <a:rPr lang="el-GR" sz="2800" dirty="0" smtClean="0">
                <a:latin typeface="Cambria" panose="02040503050406030204" pitchFamily="18" charset="0"/>
              </a:rPr>
              <a:t>⦁ ανίχνευση οδικού τμήματος με </a:t>
            </a:r>
            <a:r>
              <a:rPr lang="el-GR" sz="2800" dirty="0" smtClean="0">
                <a:latin typeface="Cambria" panose="02040503050406030204" pitchFamily="18" charset="0"/>
              </a:rPr>
              <a:t>		          βίντεο</a:t>
            </a:r>
            <a:endParaRPr lang="el-GR" sz="2800" dirty="0" smtClean="0">
              <a:latin typeface="Cambria" panose="02040503050406030204" pitchFamily="18" charset="0"/>
            </a:endParaRPr>
          </a:p>
          <a:p>
            <a:pPr marL="0" indent="0">
              <a:buNone/>
            </a:pPr>
            <a:endParaRPr lang="el-GR" sz="2800" dirty="0" smtClean="0">
              <a:latin typeface="Cambria" panose="02040503050406030204" pitchFamily="18" charset="0"/>
            </a:endParaRPr>
          </a:p>
          <a:p>
            <a:pPr marL="0" indent="0">
              <a:buNone/>
            </a:pPr>
            <a:endParaRPr lang="el-GR" sz="2800" dirty="0" smtClean="0">
              <a:latin typeface="Cambria" panose="02040503050406030204" pitchFamily="18" charset="0"/>
            </a:endParaRPr>
          </a:p>
          <a:p>
            <a:pPr>
              <a:buFontTx/>
              <a:buChar char="-"/>
            </a:pPr>
            <a:endParaRPr lang="el-GR" sz="2200" dirty="0">
              <a:latin typeface="Cambria" panose="02040503050406030204" pitchFamily="18" charset="0"/>
            </a:endParaRPr>
          </a:p>
        </p:txBody>
      </p:sp>
      <p:pic>
        <p:nvPicPr>
          <p:cNvPr id="4" name="Εικόνα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15402"/>
            <a:ext cx="726005" cy="704483"/>
          </a:xfrm>
          <a:prstGeom prst="rect">
            <a:avLst/>
          </a:prstGeom>
        </p:spPr>
      </p:pic>
    </p:spTree>
    <p:extLst>
      <p:ext uri="{BB962C8B-B14F-4D97-AF65-F5344CB8AC3E}">
        <p14:creationId xmlns:p14="http://schemas.microsoft.com/office/powerpoint/2010/main" val="2509420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rgbClr val="5075BC"/>
                </a:solidFill>
              </a:rPr>
              <a:t>2. ΚΛΑΣΣΙΚΕΣ </a:t>
            </a:r>
            <a:r>
              <a:rPr lang="el-GR" dirty="0">
                <a:solidFill>
                  <a:srgbClr val="5075BC"/>
                </a:solidFill>
              </a:rPr>
              <a:t>ΜΕΘΟΔΟΙ ΣΥΛΛΟΓΗΣ ΔΕΔΟΜΕΝΩΝ </a:t>
            </a:r>
            <a:r>
              <a:rPr lang="el-GR" dirty="0" smtClean="0">
                <a:solidFill>
                  <a:srgbClr val="5075BC"/>
                </a:solidFill>
              </a:rPr>
              <a:t>(2/2</a:t>
            </a:r>
            <a:r>
              <a:rPr lang="el-GR" dirty="0">
                <a:solidFill>
                  <a:srgbClr val="5075BC"/>
                </a:solidFill>
              </a:rPr>
              <a:t>)</a:t>
            </a:r>
            <a:endParaRPr lang="el-GR" dirty="0"/>
          </a:p>
        </p:txBody>
      </p:sp>
      <p:sp>
        <p:nvSpPr>
          <p:cNvPr id="3" name="Content Placeholder 2"/>
          <p:cNvSpPr>
            <a:spLocks noGrp="1"/>
          </p:cNvSpPr>
          <p:nvPr>
            <p:ph idx="1"/>
          </p:nvPr>
        </p:nvSpPr>
        <p:spPr/>
        <p:txBody>
          <a:bodyPr>
            <a:normAutofit/>
          </a:bodyPr>
          <a:lstStyle/>
          <a:p>
            <a:pPr marL="0" lvl="0" indent="0">
              <a:buNone/>
            </a:pPr>
            <a:r>
              <a:rPr lang="el-GR" dirty="0" smtClean="0">
                <a:solidFill>
                  <a:prstClr val="black"/>
                </a:solidFill>
                <a:latin typeface="Cambria" panose="02040503050406030204" pitchFamily="18" charset="0"/>
              </a:rPr>
              <a:t>- Αναπτύσσονται </a:t>
            </a:r>
            <a:r>
              <a:rPr lang="el-GR" dirty="0">
                <a:solidFill>
                  <a:prstClr val="black"/>
                </a:solidFill>
                <a:latin typeface="Cambria" panose="02040503050406030204" pitchFamily="18" charset="0"/>
              </a:rPr>
              <a:t>επίσης</a:t>
            </a:r>
            <a:r>
              <a:rPr lang="en-US" dirty="0" smtClean="0">
                <a:solidFill>
                  <a:prstClr val="black"/>
                </a:solidFill>
                <a:latin typeface="Cambria" panose="02040503050406030204" pitchFamily="18" charset="0"/>
              </a:rPr>
              <a:t>:</a:t>
            </a:r>
            <a:endParaRPr lang="el-GR" dirty="0">
              <a:solidFill>
                <a:prstClr val="black"/>
              </a:solidFill>
              <a:latin typeface="Cambria" panose="02040503050406030204" pitchFamily="18" charset="0"/>
            </a:endParaRPr>
          </a:p>
          <a:p>
            <a:pPr lvl="0"/>
            <a:r>
              <a:rPr lang="el-GR" dirty="0" smtClean="0">
                <a:solidFill>
                  <a:prstClr val="black"/>
                </a:solidFill>
                <a:latin typeface="Cambria" panose="02040503050406030204" pitchFamily="18" charset="0"/>
              </a:rPr>
              <a:t>αυτόματη </a:t>
            </a:r>
            <a:r>
              <a:rPr lang="el-GR" dirty="0">
                <a:solidFill>
                  <a:prstClr val="black"/>
                </a:solidFill>
                <a:latin typeface="Cambria" panose="02040503050406030204" pitchFamily="18" charset="0"/>
              </a:rPr>
              <a:t>αναγνώριση </a:t>
            </a:r>
            <a:r>
              <a:rPr lang="el-GR" dirty="0" smtClean="0">
                <a:solidFill>
                  <a:prstClr val="black"/>
                </a:solidFill>
                <a:latin typeface="Cambria" panose="02040503050406030204" pitchFamily="18" charset="0"/>
              </a:rPr>
              <a:t>οχήματος για </a:t>
            </a:r>
            <a:r>
              <a:rPr lang="el-GR" dirty="0">
                <a:solidFill>
                  <a:prstClr val="black"/>
                </a:solidFill>
                <a:latin typeface="Cambria" panose="02040503050406030204" pitchFamily="18" charset="0"/>
              </a:rPr>
              <a:t>καθορισμό χρόνου </a:t>
            </a:r>
            <a:r>
              <a:rPr lang="el-GR" dirty="0" smtClean="0">
                <a:solidFill>
                  <a:prstClr val="black"/>
                </a:solidFill>
                <a:latin typeface="Cambria" panose="02040503050406030204" pitchFamily="18" charset="0"/>
              </a:rPr>
              <a:t>μετακίνησης σε </a:t>
            </a:r>
            <a:r>
              <a:rPr lang="el-GR" dirty="0">
                <a:solidFill>
                  <a:prstClr val="black"/>
                </a:solidFill>
                <a:latin typeface="Cambria" panose="02040503050406030204" pitchFamily="18" charset="0"/>
              </a:rPr>
              <a:t>οδικά τμήματα βασισμένο σε δείγματα </a:t>
            </a:r>
            <a:r>
              <a:rPr lang="el-GR" dirty="0" smtClean="0">
                <a:solidFill>
                  <a:prstClr val="black"/>
                </a:solidFill>
                <a:latin typeface="Cambria" panose="02040503050406030204" pitchFamily="18" charset="0"/>
              </a:rPr>
              <a:t> της </a:t>
            </a:r>
            <a:r>
              <a:rPr lang="el-GR" dirty="0">
                <a:solidFill>
                  <a:prstClr val="black"/>
                </a:solidFill>
                <a:latin typeface="Cambria" panose="02040503050406030204" pitchFamily="18" charset="0"/>
              </a:rPr>
              <a:t>κατανομής όλων </a:t>
            </a:r>
            <a:r>
              <a:rPr lang="el-GR" dirty="0" smtClean="0">
                <a:solidFill>
                  <a:prstClr val="black"/>
                </a:solidFill>
                <a:latin typeface="Cambria" panose="02040503050406030204" pitchFamily="18" charset="0"/>
              </a:rPr>
              <a:t>των οχημάτων</a:t>
            </a:r>
            <a:endParaRPr lang="el-GR" dirty="0">
              <a:solidFill>
                <a:prstClr val="black"/>
              </a:solidFill>
              <a:latin typeface="Cambria" panose="02040503050406030204" pitchFamily="18" charset="0"/>
            </a:endParaRPr>
          </a:p>
          <a:p>
            <a:r>
              <a:rPr lang="el-GR" dirty="0" smtClean="0">
                <a:solidFill>
                  <a:prstClr val="black"/>
                </a:solidFill>
                <a:latin typeface="Cambria" panose="02040503050406030204" pitchFamily="18" charset="0"/>
              </a:rPr>
              <a:t>αυτόματη </a:t>
            </a:r>
            <a:r>
              <a:rPr lang="el-GR" dirty="0">
                <a:solidFill>
                  <a:prstClr val="black"/>
                </a:solidFill>
                <a:latin typeface="Cambria" panose="02040503050406030204" pitchFamily="18" charset="0"/>
              </a:rPr>
              <a:t>αναγνώριση θέσης με </a:t>
            </a:r>
            <a:r>
              <a:rPr lang="en-US" dirty="0" smtClean="0">
                <a:solidFill>
                  <a:prstClr val="black"/>
                </a:solidFill>
                <a:latin typeface="Cambria" panose="02040503050406030204" pitchFamily="18" charset="0"/>
              </a:rPr>
              <a:t>GPS</a:t>
            </a:r>
            <a:endParaRPr lang="el-GR" dirty="0" smtClean="0">
              <a:solidFill>
                <a:prstClr val="black"/>
              </a:solidFill>
              <a:latin typeface="Cambria" panose="02040503050406030204" pitchFamily="18" charset="0"/>
            </a:endParaRPr>
          </a:p>
          <a:p>
            <a:r>
              <a:rPr lang="el-GR" dirty="0" smtClean="0">
                <a:solidFill>
                  <a:prstClr val="black"/>
                </a:solidFill>
                <a:latin typeface="Cambria" panose="02040503050406030204" pitchFamily="18" charset="0"/>
              </a:rPr>
              <a:t>ταχεία </a:t>
            </a:r>
            <a:r>
              <a:rPr lang="el-GR" dirty="0">
                <a:solidFill>
                  <a:prstClr val="black"/>
                </a:solidFill>
                <a:latin typeface="Cambria" panose="02040503050406030204" pitchFamily="18" charset="0"/>
              </a:rPr>
              <a:t>ανίχνευση μέσω κινητού τηλεφώνου</a:t>
            </a:r>
          </a:p>
          <a:p>
            <a:pPr marL="0" indent="0">
              <a:buNone/>
            </a:pPr>
            <a:endParaRPr lang="el-GR" sz="4400" dirty="0"/>
          </a:p>
        </p:txBody>
      </p:sp>
    </p:spTree>
    <p:extLst>
      <p:ext uri="{BB962C8B-B14F-4D97-AF65-F5344CB8AC3E}">
        <p14:creationId xmlns:p14="http://schemas.microsoft.com/office/powerpoint/2010/main" val="3225558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896</Words>
  <Application>Microsoft Office PowerPoint</Application>
  <PresentationFormat>On-screen Show (4:3)</PresentationFormat>
  <Paragraphs>159</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ΕΥΦΥΗ ΣΥΣΤΗΜΑΤΑ ΜΕΤΑΦΟΡΩΝ</vt:lpstr>
      <vt:lpstr>Σκοποί  ενότητας</vt:lpstr>
      <vt:lpstr>ΠΕΡΙΓΡΑΦΗ</vt:lpstr>
      <vt:lpstr>1. ΣΥΜΦΟΡΗΣΗ (1/4)</vt:lpstr>
      <vt:lpstr>1. ΣΥΜΦΟΡΗΣΗ (2/4)</vt:lpstr>
      <vt:lpstr>1. ΣΥΜΦΟΡΗΣΗ (3/4) </vt:lpstr>
      <vt:lpstr>1. ΣΥΜΦΟΡΗΣΗ (4/4) </vt:lpstr>
      <vt:lpstr>2. ΚΛΑΣΣΙΚΕΣ ΜΕΘΟΔΟΙ ΣΥΛΛΟΓΗΣ ΔΕΔΟΜΕΝΩΝ (1/2)</vt:lpstr>
      <vt:lpstr>2. ΚΛΑΣΣΙΚΕΣ ΜΕΘΟΔΟΙ ΣΥΛΛΟΓΗΣ ΔΕΔΟΜΕΝΩΝ (2/2)</vt:lpstr>
      <vt:lpstr>3. ΒΑΣΙΚΟ ΑΞΙΩΜΑ των μεθόδων ΑΑΑ μέσω ανιχνευτού (1/2)</vt:lpstr>
      <vt:lpstr>3. ΒΑΣΙΚΟ ΑΞΙΩΜΑ των μεθόδων ΑΑΑ μέσω ανιχνευτού (2/2)</vt:lpstr>
      <vt:lpstr>4. ΑΛΓΟΡΙΘΜΟΙ</vt:lpstr>
      <vt:lpstr>5. ΔΕΙΚΤΕΣ ΑΠΟΔΟΣΗΣ (1/3)</vt:lpstr>
      <vt:lpstr>5. ΔΕΙΚΤΕΣ ΑΠΟΔΟΣΗΣ (2/3)</vt:lpstr>
      <vt:lpstr>5. ΔΕΙΚΤΕΣ ΑΠΟΔΟΣΗΣ (3/3)</vt:lpstr>
      <vt:lpstr>6. ΕΠΙΒΕΒΑΙΩΣΗ</vt:lpstr>
      <vt:lpstr>7. ΑΛΓΟΡΙΘΜΟΙ ΑΝΙΧΝΕΥΣΗΣ (1/2)</vt:lpstr>
      <vt:lpstr>7. ΑΛΓΟΡΙΘΜΟΙ ΑΝΙΧΝΕΥΣΗΣ (2/2)</vt:lpstr>
      <vt:lpstr>9. ΠΑΡΑΔΕΙΓΜΑ</vt:lpstr>
      <vt:lpstr>Τέλος Ενότητας</vt:lpstr>
      <vt:lpstr>Χρηματοδότηση</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ΕΥΦΥΗ ΣΥΣΤΗΜΑΤΑ ΜΕΤΑΦΟΡΩΝ</dc:title>
  <dc:creator>Χαράλαμπος Σιπέτας</dc:creator>
  <cp:lastModifiedBy>Harry</cp:lastModifiedBy>
  <cp:revision>52</cp:revision>
  <dcterms:created xsi:type="dcterms:W3CDTF">2015-07-13T09:42:13Z</dcterms:created>
  <dcterms:modified xsi:type="dcterms:W3CDTF">2015-09-06T16:00:00Z</dcterms:modified>
</cp:coreProperties>
</file>