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20"/>
  </p:notesMasterIdLst>
  <p:sldIdLst>
    <p:sldId id="256" r:id="rId2"/>
    <p:sldId id="258" r:id="rId3"/>
    <p:sldId id="257" r:id="rId4"/>
    <p:sldId id="299" r:id="rId5"/>
    <p:sldId id="297" r:id="rId6"/>
    <p:sldId id="298" r:id="rId7"/>
    <p:sldId id="300" r:id="rId8"/>
    <p:sldId id="301" r:id="rId9"/>
    <p:sldId id="302" r:id="rId10"/>
    <p:sldId id="303" r:id="rId11"/>
    <p:sldId id="313" r:id="rId12"/>
    <p:sldId id="312" r:id="rId13"/>
    <p:sldId id="305" r:id="rId14"/>
    <p:sldId id="307" r:id="rId15"/>
    <p:sldId id="309" r:id="rId16"/>
    <p:sldId id="308" r:id="rId17"/>
    <p:sldId id="310" r:id="rId18"/>
    <p:sldId id="311" r:id="rId19"/>
  </p:sldIdLst>
  <p:sldSz cx="9144000" cy="5143500" type="screen16x9"/>
  <p:notesSz cx="6858000" cy="9144000"/>
  <p:embeddedFontLst>
    <p:embeddedFont>
      <p:font typeface="Catamaran Light" panose="020B0604020202020204" charset="0"/>
      <p:regular r:id="rId21"/>
      <p:bold r:id="rId22"/>
    </p:embeddedFont>
    <p:embeddedFont>
      <p:font typeface="Livvic" panose="020B0604020202020204" charset="0"/>
      <p:regular r:id="rId23"/>
      <p:bold r:id="rId24"/>
      <p:italic r:id="rId25"/>
      <p:boldItalic r:id="rId26"/>
    </p:embeddedFont>
    <p:embeddedFont>
      <p:font typeface="Fira Sans Extra Condensed Medium" panose="020B060402020202020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3AF6"/>
    <a:srgbClr val="3E0AA6"/>
    <a:srgbClr val="AF23A5"/>
    <a:srgbClr val="352DB3"/>
    <a:srgbClr val="6D9B37"/>
    <a:srgbClr val="A0E4FC"/>
    <a:srgbClr val="E5E5E5"/>
    <a:srgbClr val="18467C"/>
    <a:srgbClr val="94DB79"/>
    <a:srgbClr val="FFAD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3C2F7A-FF57-407F-94AD-03ECAF1077E5}">
  <a:tblStyle styleId="{753C2F7A-FF57-407F-94AD-03ECAF1077E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94660"/>
  </p:normalViewPr>
  <p:slideViewPr>
    <p:cSldViewPr snapToGrid="0">
      <p:cViewPr varScale="1">
        <p:scale>
          <a:sx n="139" d="100"/>
          <a:sy n="139" d="100"/>
        </p:scale>
        <p:origin x="84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040327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06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3e13d9a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3e13d9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C4043"/>
              </a:solidFill>
              <a:highlight>
                <a:srgbClr val="FFFFFF"/>
              </a:highlight>
            </a:endParaRPr>
          </a:p>
        </p:txBody>
      </p:sp>
    </p:spTree>
    <p:extLst>
      <p:ext uri="{BB962C8B-B14F-4D97-AF65-F5344CB8AC3E}">
        <p14:creationId xmlns:p14="http://schemas.microsoft.com/office/powerpoint/2010/main" val="1744273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452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 name="Google Shape;13;p3"/>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6" name="Google Shape;16;p3"/>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 name="Google Shape;17;p3"/>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9" name="Google Shape;19;p3"/>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0" name="Google Shape;20;p3"/>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2" name="Google Shape;22;p3"/>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 name="Google Shape;23;p3"/>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6" name="Google Shape;26;p3"/>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 name="Google Shape;27;p3"/>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marL="914400" lvl="1"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marL="1371600" lvl="2"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marL="1828800" lvl="3"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marL="2286000" lvl="4"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marL="2743200" lvl="5"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marL="3200400" lvl="6"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marL="3657600" lvl="7"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marL="4114800" lvl="8" indent="-30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60"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pic>
        <p:nvPicPr>
          <p:cNvPr id="3" name="Εικόνα 2"/>
          <p:cNvPicPr>
            <a:picLocks noChangeAspect="1"/>
          </p:cNvPicPr>
          <p:nvPr/>
        </p:nvPicPr>
        <p:blipFill>
          <a:blip r:embed="rId3"/>
          <a:stretch>
            <a:fillRect/>
          </a:stretch>
        </p:blipFill>
        <p:spPr>
          <a:xfrm>
            <a:off x="0" y="0"/>
            <a:ext cx="9144000" cy="5164581"/>
          </a:xfrm>
          <a:prstGeom prst="rect">
            <a:avLst/>
          </a:prstGeom>
        </p:spPr>
      </p:pic>
      <p:sp>
        <p:nvSpPr>
          <p:cNvPr id="124" name="Google Shape;124;p24"/>
          <p:cNvSpPr/>
          <p:nvPr/>
        </p:nvSpPr>
        <p:spPr>
          <a:xfrm rot="5400000">
            <a:off x="5653427" y="1693077"/>
            <a:ext cx="2096160" cy="4887687"/>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4"/>
          <p:cNvSpPr txBox="1">
            <a:spLocks noGrp="1"/>
          </p:cNvSpPr>
          <p:nvPr>
            <p:ph type="ctrTitle"/>
          </p:nvPr>
        </p:nvSpPr>
        <p:spPr>
          <a:xfrm>
            <a:off x="4257664" y="3088840"/>
            <a:ext cx="4886336" cy="1753205"/>
          </a:xfrm>
        </p:spPr>
        <p:txBody>
          <a:bodyPr/>
          <a:lstStyle/>
          <a:p>
            <a:pPr lvl="0"/>
            <a:r>
              <a:rPr lang="el-GR" sz="3200" dirty="0" smtClean="0">
                <a:solidFill>
                  <a:schemeClr val="bg1"/>
                </a:solidFill>
              </a:rPr>
              <a:t>ΔΙΕΡΕΥΝΗΣΗ ΑΝΑΠΤΥΞΗΣ HC ΣΤΗΝ ΙΟΝΙΑ ΛΕΚΑΝΗ</a:t>
            </a:r>
            <a:endParaRPr lang="el-GR" sz="3200" dirty="0">
              <a:solidFill>
                <a:schemeClr val="bg1"/>
              </a:solidFill>
            </a:endParaRPr>
          </a:p>
        </p:txBody>
      </p:sp>
      <p:sp>
        <p:nvSpPr>
          <p:cNvPr id="8" name="TextBox 7"/>
          <p:cNvSpPr txBox="1"/>
          <p:nvPr/>
        </p:nvSpPr>
        <p:spPr>
          <a:xfrm>
            <a:off x="0" y="97971"/>
            <a:ext cx="2721429" cy="523220"/>
          </a:xfrm>
          <a:prstGeom prst="rect">
            <a:avLst/>
          </a:prstGeom>
          <a:noFill/>
        </p:spPr>
        <p:txBody>
          <a:bodyPr wrap="square" rtlCol="0">
            <a:spAutoFit/>
          </a:bodyPr>
          <a:lstStyle/>
          <a:p>
            <a:r>
              <a:rPr lang="el-GR" dirty="0" smtClean="0"/>
              <a:t>ΜΗΛΙΩΝΗ ΔΩΡΟΘΕΑ</a:t>
            </a:r>
          </a:p>
          <a:p>
            <a:r>
              <a:rPr lang="el-GR" dirty="0" smtClean="0"/>
              <a:t>ΑΜ 1056052</a:t>
            </a:r>
            <a:endParaRPr lang="el-G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rgbClr val="18467C"/>
            </a:gs>
            <a:gs pos="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398587" y="296760"/>
            <a:ext cx="4346825" cy="4846740"/>
          </a:xfrm>
          <a:prstGeom prst="rect">
            <a:avLst/>
          </a:prstGeom>
        </p:spPr>
      </p:pic>
      <p:sp>
        <p:nvSpPr>
          <p:cNvPr id="4" name="TextBox 3"/>
          <p:cNvSpPr txBox="1"/>
          <p:nvPr/>
        </p:nvSpPr>
        <p:spPr>
          <a:xfrm>
            <a:off x="6708015" y="3558552"/>
            <a:ext cx="2563319" cy="830997"/>
          </a:xfrm>
          <a:prstGeom prst="rect">
            <a:avLst/>
          </a:prstGeom>
          <a:noFill/>
        </p:spPr>
        <p:txBody>
          <a:bodyPr wrap="square" rtlCol="0">
            <a:spAutoFit/>
          </a:bodyPr>
          <a:lstStyle/>
          <a:p>
            <a:r>
              <a:rPr lang="el-GR" sz="1200" dirty="0">
                <a:latin typeface="Calibri" panose="020F0502020204030204" pitchFamily="34" charset="0"/>
                <a:cs typeface="Calibri" panose="020F0502020204030204" pitchFamily="34" charset="0"/>
              </a:rPr>
              <a:t>Η ετερογένεια που εμφανίζει το πάχος κατά το Ιουρασικό οφείλεται στην γεωμετρία που εμφανίζει η λεκάνη με τις ημιτάφρους. </a:t>
            </a:r>
          </a:p>
        </p:txBody>
      </p:sp>
      <p:sp>
        <p:nvSpPr>
          <p:cNvPr id="5" name="TextBox 4"/>
          <p:cNvSpPr txBox="1"/>
          <p:nvPr/>
        </p:nvSpPr>
        <p:spPr>
          <a:xfrm>
            <a:off x="3832892" y="0"/>
            <a:ext cx="4032354" cy="307777"/>
          </a:xfrm>
          <a:prstGeom prst="rect">
            <a:avLst/>
          </a:prstGeom>
          <a:noFill/>
        </p:spPr>
        <p:txBody>
          <a:bodyPr wrap="square" rtlCol="0">
            <a:spAutoFit/>
          </a:bodyPr>
          <a:lstStyle/>
          <a:p>
            <a:r>
              <a:rPr lang="el-GR" b="1" dirty="0" smtClean="0">
                <a:latin typeface="Calibri" panose="020F0502020204030204" pitchFamily="34" charset="0"/>
                <a:cs typeface="Calibri" panose="020F0502020204030204" pitchFamily="34" charset="0"/>
              </a:rPr>
              <a:t>ΙΖΗΜΑΤΟΛΟΓΙΑ</a:t>
            </a:r>
            <a:endParaRPr lang="el-GR" b="1" dirty="0">
              <a:latin typeface="Calibri" panose="020F0502020204030204" pitchFamily="34" charset="0"/>
              <a:cs typeface="Calibri" panose="020F0502020204030204" pitchFamily="34" charset="0"/>
            </a:endParaRPr>
          </a:p>
        </p:txBody>
      </p:sp>
      <p:sp>
        <p:nvSpPr>
          <p:cNvPr id="6" name="TextBox 5"/>
          <p:cNvSpPr txBox="1"/>
          <p:nvPr/>
        </p:nvSpPr>
        <p:spPr>
          <a:xfrm>
            <a:off x="45572" y="3881369"/>
            <a:ext cx="2412530" cy="830997"/>
          </a:xfrm>
          <a:prstGeom prst="rect">
            <a:avLst/>
          </a:prstGeom>
          <a:noFill/>
        </p:spPr>
        <p:txBody>
          <a:bodyPr wrap="square" rtlCol="0">
            <a:spAutoFit/>
          </a:bodyPr>
          <a:lstStyle/>
          <a:p>
            <a:r>
              <a:rPr lang="el-GR" sz="1200" dirty="0" smtClean="0">
                <a:latin typeface="Calibri" panose="020F0502020204030204" pitchFamily="34" charset="0"/>
                <a:cs typeface="Calibri" panose="020F0502020204030204" pitchFamily="34" charset="0"/>
              </a:rPr>
              <a:t>Λειτουργούν </a:t>
            </a:r>
            <a:r>
              <a:rPr lang="el-GR" sz="1200" dirty="0">
                <a:latin typeface="Calibri" panose="020F0502020204030204" pitchFamily="34" charset="0"/>
                <a:cs typeface="Calibri" panose="020F0502020204030204" pitchFamily="34" charset="0"/>
              </a:rPr>
              <a:t>ως ζώνη αποκόλλησης καθώς χαρακτηρίζονται από μεγάλη </a:t>
            </a:r>
            <a:r>
              <a:rPr lang="el-GR" sz="1200" dirty="0" smtClean="0">
                <a:latin typeface="Calibri" panose="020F0502020204030204" pitchFamily="34" charset="0"/>
                <a:cs typeface="Calibri" panose="020F0502020204030204" pitchFamily="34" charset="0"/>
              </a:rPr>
              <a:t>πλαστικότητα.</a:t>
            </a:r>
            <a:endParaRPr lang="el-GR" sz="1200" dirty="0">
              <a:latin typeface="Calibri" panose="020F0502020204030204" pitchFamily="34" charset="0"/>
              <a:cs typeface="Calibri" panose="020F0502020204030204" pitchFamily="34" charset="0"/>
            </a:endParaRPr>
          </a:p>
        </p:txBody>
      </p:sp>
      <p:sp>
        <p:nvSpPr>
          <p:cNvPr id="7" name="TextBox 6"/>
          <p:cNvSpPr txBox="1"/>
          <p:nvPr/>
        </p:nvSpPr>
        <p:spPr>
          <a:xfrm>
            <a:off x="-36431" y="2619238"/>
            <a:ext cx="2494533" cy="830997"/>
          </a:xfrm>
          <a:prstGeom prst="rect">
            <a:avLst/>
          </a:prstGeom>
          <a:noFill/>
        </p:spPr>
        <p:txBody>
          <a:bodyPr wrap="square" rtlCol="0">
            <a:spAutoFit/>
          </a:bodyPr>
          <a:lstStyle/>
          <a:p>
            <a:r>
              <a:rPr lang="el-GR" sz="1200" dirty="0" smtClean="0">
                <a:latin typeface="Calibri" panose="020F0502020204030204" pitchFamily="34" charset="0"/>
                <a:cs typeface="Calibri" panose="020F0502020204030204" pitchFamily="34" charset="0"/>
              </a:rPr>
              <a:t>Μεγάλης ένδειξη οργανικού </a:t>
            </a:r>
            <a:r>
              <a:rPr lang="el-GR" sz="1200" dirty="0">
                <a:latin typeface="Calibri" panose="020F0502020204030204" pitchFamily="34" charset="0"/>
                <a:cs typeface="Calibri" panose="020F0502020204030204" pitchFamily="34" charset="0"/>
              </a:rPr>
              <a:t>υλικού. </a:t>
            </a:r>
            <a:r>
              <a:rPr lang="el-GR" sz="1200" dirty="0" smtClean="0">
                <a:latin typeface="Calibri" panose="020F0502020204030204" pitchFamily="34" charset="0"/>
                <a:cs typeface="Calibri" panose="020F0502020204030204" pitchFamily="34" charset="0"/>
              </a:rPr>
              <a:t>Η </a:t>
            </a:r>
            <a:r>
              <a:rPr lang="el-GR" sz="1200" dirty="0">
                <a:latin typeface="Calibri" panose="020F0502020204030204" pitchFamily="34" charset="0"/>
                <a:cs typeface="Calibri" panose="020F0502020204030204" pitchFamily="34" charset="0"/>
              </a:rPr>
              <a:t>ιζηματογένεση </a:t>
            </a:r>
            <a:r>
              <a:rPr lang="el-GR" sz="1200" dirty="0" smtClean="0">
                <a:latin typeface="Calibri" panose="020F0502020204030204" pitchFamily="34" charset="0"/>
                <a:cs typeface="Calibri" panose="020F0502020204030204" pitchFamily="34" charset="0"/>
              </a:rPr>
              <a:t>διαφέρει </a:t>
            </a:r>
            <a:r>
              <a:rPr lang="el-GR" sz="1200" dirty="0">
                <a:latin typeface="Calibri" panose="020F0502020204030204" pitchFamily="34" charset="0"/>
                <a:cs typeface="Calibri" panose="020F0502020204030204" pitchFamily="34" charset="0"/>
              </a:rPr>
              <a:t>ανάμεσα στις τρεις διαφορετικές υπολεκάνες της Ιόνιας λεκάνης.</a:t>
            </a:r>
          </a:p>
        </p:txBody>
      </p:sp>
      <p:sp>
        <p:nvSpPr>
          <p:cNvPr id="8" name="TextBox 7"/>
          <p:cNvSpPr txBox="1"/>
          <p:nvPr/>
        </p:nvSpPr>
        <p:spPr>
          <a:xfrm>
            <a:off x="6708015" y="1781165"/>
            <a:ext cx="2571858" cy="1015663"/>
          </a:xfrm>
          <a:prstGeom prst="rect">
            <a:avLst/>
          </a:prstGeom>
          <a:noFill/>
        </p:spPr>
        <p:txBody>
          <a:bodyPr wrap="square" rtlCol="0">
            <a:spAutoFit/>
          </a:bodyPr>
          <a:lstStyle/>
          <a:p>
            <a:r>
              <a:rPr lang="el-GR" sz="1200" dirty="0" smtClean="0">
                <a:latin typeface="Calibri" panose="020F0502020204030204" pitchFamily="34" charset="0"/>
                <a:cs typeface="Calibri" panose="020F0502020204030204" pitchFamily="34" charset="0"/>
              </a:rPr>
              <a:t>Προήλθαν </a:t>
            </a:r>
            <a:r>
              <a:rPr lang="el-GR" sz="1200" dirty="0">
                <a:latin typeface="Calibri" panose="020F0502020204030204" pitchFamily="34" charset="0"/>
                <a:cs typeface="Calibri" panose="020F0502020204030204" pitchFamily="34" charset="0"/>
              </a:rPr>
              <a:t>από την διάβρωση ανθρακικών ασβεστολίθων από την πλατφόρμα τόσο της Γαβρόβου όσο και της Απούλιας  ως “Ασβεστόλιθοι με μικρολατυποπαγή</a:t>
            </a:r>
            <a:r>
              <a:rPr lang="el-GR" sz="1200" dirty="0" smtClean="0">
                <a:latin typeface="Calibri" panose="020F0502020204030204" pitchFamily="34" charset="0"/>
                <a:cs typeface="Calibri" panose="020F0502020204030204" pitchFamily="34" charset="0"/>
              </a:rPr>
              <a:t>”.</a:t>
            </a:r>
            <a:endParaRPr lang="el-GR" sz="1200" dirty="0">
              <a:latin typeface="Calibri" panose="020F0502020204030204" pitchFamily="34" charset="0"/>
              <a:cs typeface="Calibri" panose="020F0502020204030204" pitchFamily="34" charset="0"/>
            </a:endParaRPr>
          </a:p>
        </p:txBody>
      </p:sp>
      <p:sp>
        <p:nvSpPr>
          <p:cNvPr id="9" name="TextBox 8"/>
          <p:cNvSpPr txBox="1"/>
          <p:nvPr/>
        </p:nvSpPr>
        <p:spPr>
          <a:xfrm>
            <a:off x="45572" y="765502"/>
            <a:ext cx="2412531" cy="1015663"/>
          </a:xfrm>
          <a:prstGeom prst="rect">
            <a:avLst/>
          </a:prstGeom>
          <a:noFill/>
        </p:spPr>
        <p:txBody>
          <a:bodyPr wrap="square" rtlCol="0">
            <a:spAutoFit/>
          </a:bodyPr>
          <a:lstStyle/>
          <a:p>
            <a:r>
              <a:rPr lang="el-GR" sz="1200" dirty="0">
                <a:latin typeface="Calibri" panose="020F0502020204030204" pitchFamily="34" charset="0"/>
                <a:cs typeface="Calibri" panose="020F0502020204030204" pitchFamily="34" charset="0"/>
              </a:rPr>
              <a:t>Η λεκάνη της Ιονίου διαδέχεται προς τα πάνω σε υποθαλάσσια ριπίδια, βαθιάς θάλασσας δηλαδή ιζήματα, λόγω της επώθησης της Πίνδου. </a:t>
            </a:r>
          </a:p>
        </p:txBody>
      </p:sp>
      <p:sp>
        <p:nvSpPr>
          <p:cNvPr id="10" name="TextBox 9"/>
          <p:cNvSpPr txBox="1"/>
          <p:nvPr/>
        </p:nvSpPr>
        <p:spPr>
          <a:xfrm>
            <a:off x="6718898" y="115365"/>
            <a:ext cx="2533014" cy="1200329"/>
          </a:xfrm>
          <a:prstGeom prst="rect">
            <a:avLst/>
          </a:prstGeom>
          <a:noFill/>
        </p:spPr>
        <p:txBody>
          <a:bodyPr wrap="square" rtlCol="0">
            <a:spAutoFit/>
          </a:bodyPr>
          <a:lstStyle/>
          <a:p>
            <a:r>
              <a:rPr lang="el-GR" sz="1200" dirty="0">
                <a:latin typeface="Calibri" panose="020F0502020204030204" pitchFamily="34" charset="0"/>
                <a:cs typeface="Calibri" panose="020F0502020204030204" pitchFamily="34" charset="0"/>
              </a:rPr>
              <a:t>Κυριαρχούν  λεπτόκοκκα  ιζήματα δελταικών ριπιδίων </a:t>
            </a:r>
            <a:r>
              <a:rPr lang="el-GR" sz="1200" dirty="0" smtClean="0">
                <a:latin typeface="Calibri" panose="020F0502020204030204" pitchFamily="34" charset="0"/>
                <a:cs typeface="Calibri" panose="020F0502020204030204" pitchFamily="34" charset="0"/>
              </a:rPr>
              <a:t>από </a:t>
            </a:r>
            <a:r>
              <a:rPr lang="el-GR" sz="1200" dirty="0">
                <a:latin typeface="Calibri" panose="020F0502020204030204" pitchFamily="34" charset="0"/>
                <a:cs typeface="Calibri" panose="020F0502020204030204" pitchFamily="34" charset="0"/>
              </a:rPr>
              <a:t>πάνω τοποθετούνται χονδροκλαστικά ιζήματα λόγω αποσάθρωσης </a:t>
            </a:r>
            <a:r>
              <a:rPr lang="el-GR" sz="1200" dirty="0" smtClean="0">
                <a:latin typeface="Calibri" panose="020F0502020204030204" pitchFamily="34" charset="0"/>
                <a:cs typeface="Calibri" panose="020F0502020204030204" pitchFamily="34" charset="0"/>
              </a:rPr>
              <a:t>πετρωμάτων </a:t>
            </a:r>
            <a:r>
              <a:rPr lang="el-GR" sz="1200" dirty="0">
                <a:latin typeface="Calibri" panose="020F0502020204030204" pitchFamily="34" charset="0"/>
                <a:cs typeface="Calibri" panose="020F0502020204030204" pitchFamily="34" charset="0"/>
              </a:rPr>
              <a:t>δηλαδή αλλουβιακά </a:t>
            </a:r>
            <a:r>
              <a:rPr lang="el-GR" sz="1200" dirty="0" smtClean="0">
                <a:latin typeface="Calibri" panose="020F0502020204030204" pitchFamily="34" charset="0"/>
                <a:cs typeface="Calibri" panose="020F0502020204030204" pitchFamily="34" charset="0"/>
              </a:rPr>
              <a:t>ριπίδια.</a:t>
            </a:r>
            <a:endParaRPr lang="el-GR"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541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428442" y="209864"/>
            <a:ext cx="6610662" cy="307777"/>
          </a:xfrm>
          <a:prstGeom prst="rect">
            <a:avLst/>
          </a:prstGeom>
          <a:noFill/>
        </p:spPr>
        <p:txBody>
          <a:bodyPr wrap="square" rtlCol="0">
            <a:spAutoFit/>
          </a:bodyPr>
          <a:lstStyle/>
          <a:p>
            <a:r>
              <a:rPr lang="el-GR" b="1" dirty="0" smtClean="0">
                <a:latin typeface="Calibri" panose="020F0502020204030204" pitchFamily="34" charset="0"/>
                <a:cs typeface="Calibri" panose="020F0502020204030204" pitchFamily="34" charset="0"/>
              </a:rPr>
              <a:t>ΠΑΛΑΙΟΓΕΩΓΡΑΦΙΚΗ ΕΞΕΛΙΞΗ</a:t>
            </a:r>
            <a:endParaRPr lang="el-GR" b="1" dirty="0">
              <a:latin typeface="Calibri" panose="020F0502020204030204" pitchFamily="34" charset="0"/>
              <a:cs typeface="Calibri" panose="020F0502020204030204" pitchFamily="34" charset="0"/>
            </a:endParaRPr>
          </a:p>
        </p:txBody>
      </p:sp>
      <p:pic>
        <p:nvPicPr>
          <p:cNvPr id="4" name="Εικόνα 3"/>
          <p:cNvPicPr>
            <a:picLocks noChangeAspect="1"/>
          </p:cNvPicPr>
          <p:nvPr/>
        </p:nvPicPr>
        <p:blipFill>
          <a:blip r:embed="rId2"/>
          <a:stretch>
            <a:fillRect/>
          </a:stretch>
        </p:blipFill>
        <p:spPr>
          <a:xfrm>
            <a:off x="2963540" y="412709"/>
            <a:ext cx="6180460" cy="3719434"/>
          </a:xfrm>
          <a:prstGeom prst="rect">
            <a:avLst/>
          </a:prstGeom>
        </p:spPr>
      </p:pic>
      <p:sp>
        <p:nvSpPr>
          <p:cNvPr id="5" name="TextBox 4"/>
          <p:cNvSpPr txBox="1"/>
          <p:nvPr/>
        </p:nvSpPr>
        <p:spPr>
          <a:xfrm>
            <a:off x="575286" y="713584"/>
            <a:ext cx="2053653" cy="4154984"/>
          </a:xfrm>
          <a:prstGeom prst="rect">
            <a:avLst/>
          </a:prstGeom>
          <a:noFill/>
        </p:spPr>
        <p:txBody>
          <a:bodyPr wrap="square" rtlCol="0">
            <a:spAutoFit/>
          </a:bodyPr>
          <a:lstStyle/>
          <a:p>
            <a:pPr marL="171450" indent="-171450">
              <a:buFont typeface="Arial" panose="020B0604020202020204" pitchFamily="34" charset="0"/>
              <a:buChar char="•"/>
            </a:pPr>
            <a:r>
              <a:rPr lang="el-GR" sz="1200" dirty="0" smtClean="0">
                <a:latin typeface="Calibri" panose="020F0502020204030204" pitchFamily="34" charset="0"/>
                <a:cs typeface="Calibri" panose="020F0502020204030204" pitchFamily="34" charset="0"/>
              </a:rPr>
              <a:t>Βαθιά λεκάνη μικρής καταβύθισης</a:t>
            </a:r>
          </a:p>
          <a:p>
            <a:pPr marL="171450" indent="-171450">
              <a:buFont typeface="Arial" panose="020B0604020202020204" pitchFamily="34" charset="0"/>
              <a:buChar char="•"/>
            </a:pPr>
            <a:endParaRPr lang="el-GR"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l-GR" sz="1200" dirty="0" smtClean="0">
                <a:latin typeface="Calibri" panose="020F0502020204030204" pitchFamily="34" charset="0"/>
                <a:cs typeface="Calibri" panose="020F0502020204030204" pitchFamily="34" charset="0"/>
              </a:rPr>
              <a:t>Ατεκτονικό καθεστώς στο Τριαδικό</a:t>
            </a:r>
          </a:p>
          <a:p>
            <a:pPr marL="171450" indent="-171450">
              <a:buFont typeface="Arial" panose="020B0604020202020204" pitchFamily="34" charset="0"/>
              <a:buChar char="•"/>
            </a:pPr>
            <a:endParaRPr lang="el-GR"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l-GR" sz="1200" dirty="0" smtClean="0">
                <a:latin typeface="Calibri" panose="020F0502020204030204" pitchFamily="34" charset="0"/>
                <a:cs typeface="Calibri" panose="020F0502020204030204" pitchFamily="34" charset="0"/>
              </a:rPr>
              <a:t>Διαστολή  λεκάνης στο Ανώτερο Ιουρασικό</a:t>
            </a:r>
          </a:p>
          <a:p>
            <a:pPr marL="171450" indent="-171450">
              <a:buFont typeface="Arial" panose="020B0604020202020204" pitchFamily="34" charset="0"/>
              <a:buChar char="•"/>
            </a:pPr>
            <a:endParaRPr lang="el-GR" sz="1200" dirty="0" smtClean="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l-GR" sz="1200" dirty="0" smtClean="0">
                <a:latin typeface="Calibri" panose="020F0502020204030204" pitchFamily="34" charset="0"/>
                <a:cs typeface="Calibri" panose="020F0502020204030204" pitchFamily="34" charset="0"/>
              </a:rPr>
              <a:t>Πίεση λόγω ορογένεσης</a:t>
            </a:r>
          </a:p>
          <a:p>
            <a:pPr marL="171450" indent="-171450">
              <a:buFont typeface="Arial" panose="020B0604020202020204" pitchFamily="34" charset="0"/>
              <a:buChar char="•"/>
            </a:pPr>
            <a:endParaRPr lang="el-GR"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l-GR" sz="1200" dirty="0" smtClean="0">
                <a:latin typeface="Calibri" panose="020F0502020204030204" pitchFamily="34" charset="0"/>
                <a:cs typeface="Calibri" panose="020F0502020204030204" pitchFamily="34" charset="0"/>
              </a:rPr>
              <a:t>Επαναδραστηριοποίηση ρηγμάτων ΔΝΔ-ΑΒΑ</a:t>
            </a:r>
          </a:p>
          <a:p>
            <a:pPr marL="171450" indent="-171450">
              <a:buFont typeface="Arial" panose="020B0604020202020204" pitchFamily="34" charset="0"/>
              <a:buChar char="•"/>
            </a:pPr>
            <a:endParaRPr lang="el-GR" sz="1200" dirty="0" smtClean="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l-GR" sz="1200" dirty="0" smtClean="0">
                <a:latin typeface="Calibri" panose="020F0502020204030204" pitchFamily="34" charset="0"/>
                <a:cs typeface="Calibri" panose="020F0502020204030204" pitchFamily="34" charset="0"/>
              </a:rPr>
              <a:t>Διαστολή λεκάνης με λεκάνες οπισθοχώρας στο Μέσο Μειόκαινο</a:t>
            </a:r>
          </a:p>
          <a:p>
            <a:pPr marL="171450" indent="-171450">
              <a:buFont typeface="Arial" panose="020B0604020202020204" pitchFamily="34" charset="0"/>
              <a:buChar char="•"/>
            </a:pPr>
            <a:endParaRPr lang="el-GR" sz="1200" dirty="0" smtClean="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l-GR" sz="1200" dirty="0" smtClean="0">
                <a:latin typeface="Calibri" panose="020F0502020204030204" pitchFamily="34" charset="0"/>
                <a:cs typeface="Calibri" panose="020F0502020204030204" pitchFamily="34" charset="0"/>
              </a:rPr>
              <a:t>Σύνθετη λεκάνη με την πίεση στα Ιόνια νησιά </a:t>
            </a:r>
          </a:p>
          <a:p>
            <a:pPr marL="171450" indent="-171450">
              <a:buFont typeface="Arial" panose="020B0604020202020204" pitchFamily="34" charset="0"/>
              <a:buChar char="•"/>
            </a:pPr>
            <a:endParaRPr lang="el-GR"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l-GR"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198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5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503357" y="1340462"/>
            <a:ext cx="6640643" cy="3803038"/>
          </a:xfrm>
          <a:prstGeom prst="rect">
            <a:avLst/>
          </a:prstGeom>
        </p:spPr>
      </p:pic>
      <p:sp>
        <p:nvSpPr>
          <p:cNvPr id="3" name="TextBox 2"/>
          <p:cNvSpPr txBox="1"/>
          <p:nvPr/>
        </p:nvSpPr>
        <p:spPr>
          <a:xfrm>
            <a:off x="1" y="0"/>
            <a:ext cx="4273420" cy="1384995"/>
          </a:xfrm>
          <a:prstGeom prst="rect">
            <a:avLst/>
          </a:prstGeom>
          <a:noFill/>
        </p:spPr>
        <p:txBody>
          <a:bodyPr wrap="square" rtlCol="0">
            <a:spAutoFit/>
          </a:bodyPr>
          <a:lstStyle/>
          <a:p>
            <a:r>
              <a:rPr lang="el-GR" dirty="0">
                <a:latin typeface="Calibri" panose="020F0502020204030204" pitchFamily="34" charset="0"/>
                <a:cs typeface="Calibri" panose="020F0502020204030204" pitchFamily="34" charset="0"/>
              </a:rPr>
              <a:t>Η αναζήτηση πετρελαίου και φυσικού αερίου στην Δυτική Ελλάδα ξεκίνησε στην αρχή του 20ου αιώνα με γεωτρήσεις από εταιρίες όπως η London Oil Developments Co Ltd (1903), W. Chellis (1939-1940, 1953-1954) και η Pan Israel (1957). Η πιο συστηματική διερεύνηση έγινε το </a:t>
            </a:r>
            <a:r>
              <a:rPr lang="el-GR" dirty="0" smtClean="0">
                <a:latin typeface="Calibri" panose="020F0502020204030204" pitchFamily="34" charset="0"/>
                <a:cs typeface="Calibri" panose="020F0502020204030204" pitchFamily="34" charset="0"/>
              </a:rPr>
              <a:t>1960-70.</a:t>
            </a:r>
            <a:endParaRPr lang="el-GR" dirty="0">
              <a:latin typeface="Calibri" panose="020F0502020204030204" pitchFamily="34" charset="0"/>
              <a:cs typeface="Calibri" panose="020F0502020204030204" pitchFamily="34" charset="0"/>
            </a:endParaRPr>
          </a:p>
        </p:txBody>
      </p:sp>
      <p:sp>
        <p:nvSpPr>
          <p:cNvPr id="4" name="TextBox 3"/>
          <p:cNvSpPr txBox="1"/>
          <p:nvPr/>
        </p:nvSpPr>
        <p:spPr>
          <a:xfrm>
            <a:off x="93306" y="4562669"/>
            <a:ext cx="3051110" cy="307777"/>
          </a:xfrm>
          <a:prstGeom prst="rect">
            <a:avLst/>
          </a:prstGeom>
          <a:noFill/>
        </p:spPr>
        <p:txBody>
          <a:bodyPr wrap="square" rtlCol="0">
            <a:spAutoFit/>
          </a:bodyPr>
          <a:lstStyle/>
          <a:p>
            <a:r>
              <a:rPr lang="el-GR" b="1" dirty="0" smtClean="0">
                <a:latin typeface="Calibri" panose="020F0502020204030204" pitchFamily="34" charset="0"/>
                <a:cs typeface="Calibri" panose="020F0502020204030204" pitchFamily="34" charset="0"/>
              </a:rPr>
              <a:t>ΕΡΕΥΝΑ </a:t>
            </a:r>
            <a:r>
              <a:rPr lang="en-US" b="1" dirty="0" smtClean="0">
                <a:latin typeface="Calibri" panose="020F0502020204030204" pitchFamily="34" charset="0"/>
                <a:cs typeface="Calibri" panose="020F0502020204030204" pitchFamily="34" charset="0"/>
              </a:rPr>
              <a:t>HC</a:t>
            </a:r>
            <a:r>
              <a:rPr lang="el-GR" b="1" dirty="0">
                <a:latin typeface="Calibri" panose="020F0502020204030204" pitchFamily="34" charset="0"/>
                <a:cs typeface="Calibri" panose="020F0502020204030204" pitchFamily="34" charset="0"/>
              </a:rPr>
              <a:t> </a:t>
            </a:r>
            <a:r>
              <a:rPr lang="el-GR" b="1" dirty="0" smtClean="0">
                <a:latin typeface="Calibri" panose="020F0502020204030204" pitchFamily="34" charset="0"/>
                <a:cs typeface="Calibri" panose="020F0502020204030204" pitchFamily="34" charset="0"/>
              </a:rPr>
              <a:t>ΣΤΗΝ ΕΛΛΑΔΑ</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45137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72528">
              <a:srgbClr val="9ABEC6"/>
            </a:gs>
            <a:gs pos="21000">
              <a:srgbClr val="AF23A5"/>
            </a:gs>
            <a:gs pos="0">
              <a:srgbClr val="352DB3"/>
            </a:gs>
            <a:gs pos="64000">
              <a:schemeClr val="accent1">
                <a:lumMod val="45000"/>
                <a:lumOff val="55000"/>
              </a:schemeClr>
            </a:gs>
            <a:gs pos="9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0" y="569626"/>
            <a:ext cx="4900996" cy="3987383"/>
          </a:xfrm>
          <a:prstGeom prst="rect">
            <a:avLst/>
          </a:prstGeom>
        </p:spPr>
      </p:pic>
      <p:sp>
        <p:nvSpPr>
          <p:cNvPr id="2" name="TextBox 1"/>
          <p:cNvSpPr txBox="1"/>
          <p:nvPr/>
        </p:nvSpPr>
        <p:spPr>
          <a:xfrm>
            <a:off x="157397" y="119921"/>
            <a:ext cx="4422098" cy="307777"/>
          </a:xfrm>
          <a:prstGeom prst="rect">
            <a:avLst/>
          </a:prstGeom>
          <a:noFill/>
        </p:spPr>
        <p:txBody>
          <a:bodyPr wrap="square" rtlCol="0">
            <a:spAutoFit/>
          </a:bodyPr>
          <a:lstStyle/>
          <a:p>
            <a:r>
              <a:rPr lang="el-GR" b="1" dirty="0" smtClean="0">
                <a:solidFill>
                  <a:schemeClr val="bg1"/>
                </a:solidFill>
                <a:latin typeface="Calibri" panose="020F0502020204030204" pitchFamily="34" charset="0"/>
                <a:cs typeface="Calibri" panose="020F0502020204030204" pitchFamily="34" charset="0"/>
              </a:rPr>
              <a:t>3.ΜΗΤΡΙΚΑ ΠΕΤΡΩΜΑΤΑ ΜΕ ΕΝΔΙΑΦΕΡΟΝ</a:t>
            </a:r>
            <a:endParaRPr lang="el-GR" b="1" dirty="0">
              <a:solidFill>
                <a:schemeClr val="bg1"/>
              </a:solidFill>
              <a:latin typeface="Calibri" panose="020F0502020204030204" pitchFamily="34" charset="0"/>
              <a:cs typeface="Calibri" panose="020F0502020204030204" pitchFamily="34" charset="0"/>
            </a:endParaRPr>
          </a:p>
        </p:txBody>
      </p:sp>
      <p:sp>
        <p:nvSpPr>
          <p:cNvPr id="4" name="TextBox 3"/>
          <p:cNvSpPr txBox="1"/>
          <p:nvPr/>
        </p:nvSpPr>
        <p:spPr>
          <a:xfrm>
            <a:off x="4900996" y="925246"/>
            <a:ext cx="4017364" cy="3631763"/>
          </a:xfrm>
          <a:prstGeom prst="rect">
            <a:avLst/>
          </a:prstGeom>
          <a:noFill/>
        </p:spPr>
        <p:txBody>
          <a:bodyPr wrap="square" rtlCol="0">
            <a:spAutoFit/>
          </a:bodyPr>
          <a:lstStyle/>
          <a:p>
            <a:pPr marL="285750" indent="-285750">
              <a:buFont typeface="Arial" panose="020B0604020202020204" pitchFamily="34" charset="0"/>
              <a:buChar char="•"/>
            </a:pPr>
            <a:r>
              <a:rPr lang="el-GR" sz="1200" dirty="0" smtClean="0">
                <a:latin typeface="Calibri" panose="020F0502020204030204" pitchFamily="34" charset="0"/>
                <a:cs typeface="Calibri" panose="020F0502020204030204" pitchFamily="34" charset="0"/>
              </a:rPr>
              <a:t>Το </a:t>
            </a:r>
            <a:r>
              <a:rPr lang="el-GR" sz="1200" dirty="0">
                <a:latin typeface="Calibri" panose="020F0502020204030204" pitchFamily="34" charset="0"/>
                <a:cs typeface="Calibri" panose="020F0502020204030204" pitchFamily="34" charset="0"/>
              </a:rPr>
              <a:t>ανώριμο οργανικό υλικό στα υποθαλάσσια ριπίδια του Αν. Ηωκαίνου έως το Κ.-Μ. Μειόκαινο δεν έχει φτάσει ακόμα στο παράθυρο του </a:t>
            </a:r>
            <a:r>
              <a:rPr lang="el-GR" sz="1200" dirty="0" smtClean="0">
                <a:latin typeface="Calibri" panose="020F0502020204030204" pitchFamily="34" charset="0"/>
                <a:cs typeface="Calibri" panose="020F0502020204030204" pitchFamily="34" charset="0"/>
              </a:rPr>
              <a:t>πετρελαίου. </a:t>
            </a:r>
          </a:p>
          <a:p>
            <a:endParaRPr lang="el-GR"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sz="1200" dirty="0">
                <a:latin typeface="Calibri" panose="020F0502020204030204" pitchFamily="34" charset="0"/>
                <a:cs typeface="Calibri" panose="020F0502020204030204" pitchFamily="34" charset="0"/>
              </a:rPr>
              <a:t>Οι σχιστόλιθοι της Βίγλας εμφανίζονται ανώριμα στα δυτικά και στο κέντρο της λεκάνης και ώριμα όσο κατευθυνόμαστε προς τα ανατολικά</a:t>
            </a:r>
            <a:r>
              <a:rPr lang="el-GR" sz="1200" dirty="0" smtClean="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l-GR" sz="1200" dirty="0">
              <a:latin typeface="Calibri" panose="020F0502020204030204" pitchFamily="34" charset="0"/>
              <a:cs typeface="Calibri" panose="020F0502020204030204" pitchFamily="34" charset="0"/>
            </a:endParaRPr>
          </a:p>
          <a:p>
            <a:endParaRPr lang="el-GR" sz="12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sz="1200" dirty="0" smtClean="0">
                <a:latin typeface="Calibri" panose="020F0502020204030204" pitchFamily="34" charset="0"/>
                <a:cs typeface="Calibri" panose="020F0502020204030204" pitchFamily="34" charset="0"/>
              </a:rPr>
              <a:t>Τα </a:t>
            </a:r>
            <a:r>
              <a:rPr lang="el-GR" sz="1200" dirty="0">
                <a:latin typeface="Calibri" panose="020F0502020204030204" pitchFamily="34" charset="0"/>
                <a:cs typeface="Calibri" panose="020F0502020204030204" pitchFamily="34" charset="0"/>
              </a:rPr>
              <a:t>Κατώτερα και Ανώτερα καλύμματα Ποσειδώνιας μαζί με την βάση του ορίζοντα Ammonitico Rosso βρίσκονται μέσα στο παράθυρο </a:t>
            </a:r>
            <a:r>
              <a:rPr lang="el-GR" sz="1200" dirty="0" smtClean="0">
                <a:latin typeface="Calibri" panose="020F0502020204030204" pitchFamily="34" charset="0"/>
                <a:cs typeface="Calibri" panose="020F0502020204030204" pitchFamily="34" charset="0"/>
              </a:rPr>
              <a:t>πετρελαίου</a:t>
            </a:r>
          </a:p>
          <a:p>
            <a:endParaRPr lang="el-GR" sz="1200" dirty="0">
              <a:latin typeface="Calibri" panose="020F0502020204030204" pitchFamily="34" charset="0"/>
              <a:cs typeface="Calibri" panose="020F0502020204030204" pitchFamily="34" charset="0"/>
            </a:endParaRPr>
          </a:p>
          <a:p>
            <a:endParaRPr lang="el-GR"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sz="1200" dirty="0" smtClean="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Τριαδικοί σχιστόλιθοι ενδέχεται να έχουν φτάσει στο παράθυρο του αερίου στα βαθύτερα σημεία των υπολεκανών. Αυτό υποδηλώνει ότι το πετρέλαιο που πιθανώς είχε σχηματιστεί να έχει καεί. </a:t>
            </a:r>
          </a:p>
          <a:p>
            <a:endParaRPr lang="el-GR" sz="1200" dirty="0">
              <a:latin typeface="Calibri" panose="020F0502020204030204" pitchFamily="34" charset="0"/>
              <a:cs typeface="Calibri" panose="020F0502020204030204" pitchFamily="34" charset="0"/>
            </a:endParaRPr>
          </a:p>
        </p:txBody>
      </p:sp>
      <p:sp>
        <p:nvSpPr>
          <p:cNvPr id="5" name="Βέλος προς τα κάτω 4"/>
          <p:cNvSpPr/>
          <p:nvPr/>
        </p:nvSpPr>
        <p:spPr>
          <a:xfrm>
            <a:off x="1576874" y="3181739"/>
            <a:ext cx="195942" cy="186612"/>
          </a:xfrm>
          <a:prstGeom prst="downArrow">
            <a:avLst/>
          </a:prstGeom>
          <a:solidFill>
            <a:srgbClr val="3E0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προς τα κάτω 5"/>
          <p:cNvSpPr/>
          <p:nvPr/>
        </p:nvSpPr>
        <p:spPr>
          <a:xfrm>
            <a:off x="1576874" y="2939143"/>
            <a:ext cx="195942" cy="158620"/>
          </a:xfrm>
          <a:prstGeom prst="downArrow">
            <a:avLst/>
          </a:prstGeom>
          <a:solidFill>
            <a:srgbClr val="3E0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προς τα κάτω 6"/>
          <p:cNvSpPr/>
          <p:nvPr/>
        </p:nvSpPr>
        <p:spPr>
          <a:xfrm>
            <a:off x="1576874" y="2441360"/>
            <a:ext cx="195942" cy="133888"/>
          </a:xfrm>
          <a:prstGeom prst="downArrow">
            <a:avLst/>
          </a:prstGeom>
          <a:solidFill>
            <a:srgbClr val="3E0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4745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72528">
              <a:srgbClr val="9ABEC6"/>
            </a:gs>
            <a:gs pos="57000">
              <a:srgbClr val="AF23A5"/>
            </a:gs>
            <a:gs pos="0">
              <a:srgbClr val="352DB3"/>
            </a:gs>
            <a:gs pos="16000">
              <a:schemeClr val="accent1">
                <a:lumMod val="45000"/>
                <a:lumOff val="55000"/>
              </a:schemeClr>
            </a:gs>
            <a:gs pos="9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191371" y="734518"/>
            <a:ext cx="3395766" cy="3432345"/>
          </a:xfrm>
          <a:prstGeom prst="rect">
            <a:avLst/>
          </a:prstGeom>
        </p:spPr>
      </p:pic>
      <p:sp>
        <p:nvSpPr>
          <p:cNvPr id="4" name="TextBox 3"/>
          <p:cNvSpPr txBox="1"/>
          <p:nvPr/>
        </p:nvSpPr>
        <p:spPr>
          <a:xfrm>
            <a:off x="277811" y="171905"/>
            <a:ext cx="3222886" cy="307777"/>
          </a:xfrm>
          <a:prstGeom prst="rect">
            <a:avLst/>
          </a:prstGeom>
          <a:noFill/>
        </p:spPr>
        <p:txBody>
          <a:bodyPr wrap="square" rtlCol="0">
            <a:spAutoFit/>
          </a:bodyPr>
          <a:lstStyle/>
          <a:p>
            <a:r>
              <a:rPr lang="el-GR" b="1" dirty="0" smtClean="0">
                <a:latin typeface="Calibri" panose="020F0502020204030204" pitchFamily="34" charset="0"/>
                <a:cs typeface="Calibri" panose="020F0502020204030204" pitchFamily="34" charset="0"/>
              </a:rPr>
              <a:t>Ωρίμαση-Μετανάστευση </a:t>
            </a:r>
            <a:r>
              <a:rPr lang="en-US" b="1" dirty="0" smtClean="0">
                <a:latin typeface="Calibri" panose="020F0502020204030204" pitchFamily="34" charset="0"/>
                <a:cs typeface="Calibri" panose="020F0502020204030204" pitchFamily="34" charset="0"/>
              </a:rPr>
              <a:t>HC</a:t>
            </a:r>
            <a:endParaRPr lang="el-GR" b="1" dirty="0">
              <a:latin typeface="Calibri" panose="020F0502020204030204" pitchFamily="34" charset="0"/>
              <a:cs typeface="Calibri" panose="020F0502020204030204" pitchFamily="34" charset="0"/>
            </a:endParaRPr>
          </a:p>
        </p:txBody>
      </p:sp>
      <p:sp>
        <p:nvSpPr>
          <p:cNvPr id="5" name="TextBox 4"/>
          <p:cNvSpPr txBox="1"/>
          <p:nvPr/>
        </p:nvSpPr>
        <p:spPr>
          <a:xfrm>
            <a:off x="5057427" y="171906"/>
            <a:ext cx="2797417" cy="307777"/>
          </a:xfrm>
          <a:prstGeom prst="rect">
            <a:avLst/>
          </a:prstGeom>
          <a:noFill/>
        </p:spPr>
        <p:txBody>
          <a:bodyPr wrap="square" rtlCol="0">
            <a:spAutoFit/>
          </a:bodyPr>
          <a:lstStyle/>
          <a:p>
            <a:r>
              <a:rPr lang="el-GR" b="1" dirty="0" smtClean="0">
                <a:latin typeface="Calibri" panose="020F0502020204030204" pitchFamily="34" charset="0"/>
                <a:cs typeface="Calibri" panose="020F0502020204030204" pitchFamily="34" charset="0"/>
              </a:rPr>
              <a:t>ΜΟΝΩΤΗΡΕΣ-ΠΑΓΙΔΕΣ</a:t>
            </a:r>
            <a:endParaRPr lang="el-GR" b="1" dirty="0">
              <a:latin typeface="Calibri" panose="020F0502020204030204" pitchFamily="34" charset="0"/>
              <a:cs typeface="Calibri" panose="020F0502020204030204" pitchFamily="34" charset="0"/>
            </a:endParaRPr>
          </a:p>
        </p:txBody>
      </p:sp>
      <p:pic>
        <p:nvPicPr>
          <p:cNvPr id="7" name="Εικόνα 6"/>
          <p:cNvPicPr>
            <a:picLocks noChangeAspect="1"/>
          </p:cNvPicPr>
          <p:nvPr/>
        </p:nvPicPr>
        <p:blipFill>
          <a:blip r:embed="rId3"/>
          <a:stretch>
            <a:fillRect/>
          </a:stretch>
        </p:blipFill>
        <p:spPr>
          <a:xfrm>
            <a:off x="3604004" y="734518"/>
            <a:ext cx="5337492" cy="1828375"/>
          </a:xfrm>
          <a:prstGeom prst="rect">
            <a:avLst/>
          </a:prstGeom>
        </p:spPr>
      </p:pic>
      <p:sp>
        <p:nvSpPr>
          <p:cNvPr id="8" name="TextBox 7"/>
          <p:cNvSpPr txBox="1"/>
          <p:nvPr/>
        </p:nvSpPr>
        <p:spPr>
          <a:xfrm>
            <a:off x="3595570" y="2844872"/>
            <a:ext cx="5354359" cy="646331"/>
          </a:xfrm>
          <a:prstGeom prst="rect">
            <a:avLst/>
          </a:prstGeom>
          <a:noFill/>
        </p:spPr>
        <p:txBody>
          <a:bodyPr wrap="square" rtlCol="0">
            <a:spAutoFit/>
          </a:bodyPr>
          <a:lstStyle/>
          <a:p>
            <a:r>
              <a:rPr lang="el-GR" sz="1200" b="1" dirty="0" smtClean="0">
                <a:latin typeface="Calibri" panose="020F0502020204030204" pitchFamily="34" charset="0"/>
                <a:cs typeface="Calibri" panose="020F0502020204030204" pitchFamily="34" charset="0"/>
              </a:rPr>
              <a:t>Μόνωση</a:t>
            </a:r>
            <a:r>
              <a:rPr lang="el-GR" sz="1200" dirty="0" smtClean="0">
                <a:latin typeface="Calibri" panose="020F0502020204030204" pitchFamily="34" charset="0"/>
                <a:cs typeface="Calibri" panose="020F0502020204030204" pitchFamily="34" charset="0"/>
              </a:rPr>
              <a:t>: Το </a:t>
            </a:r>
            <a:r>
              <a:rPr lang="el-GR" sz="1200" dirty="0">
                <a:latin typeface="Calibri" panose="020F0502020204030204" pitchFamily="34" charset="0"/>
                <a:cs typeface="Calibri" panose="020F0502020204030204" pitchFamily="34" charset="0"/>
              </a:rPr>
              <a:t>ιδανικό πέτρωμα θα πρέπει να αποτελείται από λεπτόκοκκο υλικό, εύπλαστο και πλευρικά συνεχές, όπως οι εβαπορίτες (αλάτι) ή στρώματα αργίλου με την προϋπόθεση ότι κατανέμονται πλευρικά σε μεγάλες αποστάσεις.</a:t>
            </a:r>
          </a:p>
        </p:txBody>
      </p:sp>
      <p:sp>
        <p:nvSpPr>
          <p:cNvPr id="9" name="TextBox 8"/>
          <p:cNvSpPr txBox="1"/>
          <p:nvPr/>
        </p:nvSpPr>
        <p:spPr>
          <a:xfrm>
            <a:off x="3604004" y="3698770"/>
            <a:ext cx="4826833" cy="1015663"/>
          </a:xfrm>
          <a:prstGeom prst="rect">
            <a:avLst/>
          </a:prstGeom>
          <a:noFill/>
        </p:spPr>
        <p:txBody>
          <a:bodyPr wrap="square" rtlCol="0">
            <a:spAutoFit/>
          </a:bodyPr>
          <a:lstStyle/>
          <a:p>
            <a:r>
              <a:rPr lang="el-GR" sz="1200" b="1" dirty="0" smtClean="0">
                <a:latin typeface="Calibri" panose="020F0502020204030204" pitchFamily="34" charset="0"/>
                <a:cs typeface="Calibri" panose="020F0502020204030204" pitchFamily="34" charset="0"/>
              </a:rPr>
              <a:t>Παγίδευση: </a:t>
            </a:r>
            <a:r>
              <a:rPr lang="el-GR" sz="1200" dirty="0" smtClean="0">
                <a:latin typeface="Calibri" panose="020F0502020204030204" pitchFamily="34" charset="0"/>
                <a:cs typeface="Calibri" panose="020F0502020204030204" pitchFamily="34" charset="0"/>
              </a:rPr>
              <a:t>Στην </a:t>
            </a:r>
            <a:r>
              <a:rPr lang="el-GR" sz="1200" dirty="0">
                <a:latin typeface="Calibri" panose="020F0502020204030204" pitchFamily="34" charset="0"/>
                <a:cs typeface="Calibri" panose="020F0502020204030204" pitchFamily="34" charset="0"/>
              </a:rPr>
              <a:t>Ιόνια λεκάνη οι περισσότερες παγίδες αντιπροσωπεύονται από αντίκλινα λόγω των επωθήσεων που δημιουργούν τις πιέσεις. Τα υποθαλάσσια ριπίδια περιέχουν αντίκλινα τα οποία αποτελούν υψηλά τοπογραφικά σημεία που έχουν υποστεί μεγάλη διάβρωση και οποιοσδήποτε HC είχε παγιδευτεί εκεί πλέον έχει διαφύγει. </a:t>
            </a:r>
          </a:p>
        </p:txBody>
      </p:sp>
    </p:spTree>
    <p:extLst>
      <p:ext uri="{BB962C8B-B14F-4D97-AF65-F5344CB8AC3E}">
        <p14:creationId xmlns:p14="http://schemas.microsoft.com/office/powerpoint/2010/main" val="32174794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72528">
              <a:srgbClr val="9ABEC6"/>
            </a:gs>
            <a:gs pos="0">
              <a:srgbClr val="AF23A5"/>
            </a:gs>
            <a:gs pos="0">
              <a:srgbClr val="352DB3"/>
            </a:gs>
            <a:gs pos="16000">
              <a:schemeClr val="accent1">
                <a:lumMod val="45000"/>
                <a:lumOff val="55000"/>
              </a:schemeClr>
            </a:gs>
            <a:gs pos="9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5726243" y="549835"/>
            <a:ext cx="3310415" cy="4468755"/>
          </a:xfrm>
          <a:prstGeom prst="rect">
            <a:avLst/>
          </a:prstGeom>
        </p:spPr>
      </p:pic>
      <p:sp>
        <p:nvSpPr>
          <p:cNvPr id="4" name="TextBox 3"/>
          <p:cNvSpPr txBox="1"/>
          <p:nvPr/>
        </p:nvSpPr>
        <p:spPr>
          <a:xfrm>
            <a:off x="149902" y="226671"/>
            <a:ext cx="3627619" cy="1046440"/>
          </a:xfrm>
          <a:prstGeom prst="rect">
            <a:avLst/>
          </a:prstGeom>
          <a:noFill/>
        </p:spPr>
        <p:txBody>
          <a:bodyPr wrap="square" rtlCol="0">
            <a:spAutoFit/>
          </a:bodyPr>
          <a:lstStyle/>
          <a:p>
            <a:r>
              <a:rPr lang="el-GR" sz="1200" dirty="0">
                <a:latin typeface="Calibri" panose="020F0502020204030204" pitchFamily="34" charset="0"/>
                <a:ea typeface="Calibri" panose="020F0502020204030204" pitchFamily="34" charset="0"/>
                <a:cs typeface="Times New Roman" panose="02020603050405020304" pitchFamily="18" charset="0"/>
              </a:rPr>
              <a:t>Ιδιαίτερο ενδιαφέρον αποτελούν οι περιοχές κοντά στο σύγκλινο του Βοτσαρά με μια έκταση 300 </a:t>
            </a:r>
            <a:r>
              <a:rPr lang="en-US" sz="1200" dirty="0">
                <a:latin typeface="Calibri" panose="020F0502020204030204" pitchFamily="34" charset="0"/>
                <a:ea typeface="Calibri" panose="020F0502020204030204" pitchFamily="34" charset="0"/>
                <a:cs typeface="Times New Roman" panose="02020603050405020304" pitchFamily="18" charset="0"/>
              </a:rPr>
              <a:t>km</a:t>
            </a:r>
            <a:r>
              <a:rPr lang="el-GR" sz="1200" baseline="30000" dirty="0">
                <a:latin typeface="Calibri" panose="020F0502020204030204" pitchFamily="34" charset="0"/>
                <a:ea typeface="Calibri" panose="020F0502020204030204" pitchFamily="34" charset="0"/>
                <a:cs typeface="Times New Roman" panose="02020603050405020304" pitchFamily="18" charset="0"/>
              </a:rPr>
              <a:t>2 </a:t>
            </a:r>
            <a:r>
              <a:rPr lang="el-GR" sz="1200" dirty="0">
                <a:latin typeface="Calibri" panose="020F0502020204030204" pitchFamily="34" charset="0"/>
                <a:ea typeface="Calibri" panose="020F0502020204030204" pitchFamily="34" charset="0"/>
                <a:cs typeface="Times New Roman" panose="02020603050405020304" pitchFamily="18" charset="0"/>
              </a:rPr>
              <a:t> και μια δομή σύγκλινου που μετατρέπεται σταδιακά σε αντίκλινο προς τα ανατολικά. </a:t>
            </a:r>
            <a:endParaRPr lang="el-GR" sz="1200" dirty="0" smtClean="0">
              <a:latin typeface="Calibri" panose="020F0502020204030204" pitchFamily="34" charset="0"/>
              <a:ea typeface="Calibri" panose="020F0502020204030204" pitchFamily="34" charset="0"/>
              <a:cs typeface="Times New Roman" panose="02020603050405020304" pitchFamily="18" charset="0"/>
            </a:endParaRPr>
          </a:p>
          <a:p>
            <a:endParaRPr lang="el-GR"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2661290" y="3738942"/>
            <a:ext cx="3162925" cy="1046440"/>
          </a:xfrm>
          <a:prstGeom prst="rect">
            <a:avLst/>
          </a:prstGeom>
          <a:noFill/>
        </p:spPr>
        <p:txBody>
          <a:bodyPr wrap="square" rtlCol="0">
            <a:spAutoFit/>
          </a:bodyPr>
          <a:lstStyle/>
          <a:p>
            <a:r>
              <a:rPr lang="el-GR" sz="1200" dirty="0">
                <a:latin typeface="Calibri" panose="020F0502020204030204" pitchFamily="34" charset="0"/>
                <a:ea typeface="Calibri" panose="020F0502020204030204" pitchFamily="34" charset="0"/>
                <a:cs typeface="Times New Roman" panose="02020603050405020304" pitchFamily="18" charset="0"/>
              </a:rPr>
              <a:t>Η περιοχή ανατολικά από το Μιτσικέλι και το Ξεροβούνι αποτελεί επίσης ένα σύγκλινο το οποίο καλύπτει οποιοδήποτε αντίκλινο μπορεί να αποτελέσει παγίδα για τους </a:t>
            </a:r>
            <a:r>
              <a:rPr lang="en-US" sz="1200" dirty="0">
                <a:latin typeface="Calibri" panose="020F0502020204030204" pitchFamily="34" charset="0"/>
                <a:ea typeface="Calibri" panose="020F0502020204030204" pitchFamily="34" charset="0"/>
                <a:cs typeface="Times New Roman" panose="02020603050405020304" pitchFamily="18" charset="0"/>
              </a:rPr>
              <a:t>HC</a:t>
            </a:r>
            <a:r>
              <a:rPr lang="el-GR" sz="1200" dirty="0">
                <a:latin typeface="Calibri" panose="020F0502020204030204" pitchFamily="34" charset="0"/>
                <a:ea typeface="Calibri" panose="020F0502020204030204" pitchFamily="34" charset="0"/>
                <a:cs typeface="Times New Roman" panose="02020603050405020304" pitchFamily="18" charset="0"/>
              </a:rPr>
              <a:t>. </a:t>
            </a:r>
          </a:p>
          <a:p>
            <a:endParaRPr lang="el-GR"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980480" y="1768550"/>
            <a:ext cx="4624465" cy="1015663"/>
          </a:xfrm>
          <a:prstGeom prst="rect">
            <a:avLst/>
          </a:prstGeom>
          <a:noFill/>
        </p:spPr>
        <p:txBody>
          <a:bodyPr wrap="square" rtlCol="0">
            <a:spAutoFit/>
          </a:bodyPr>
          <a:lstStyle/>
          <a:p>
            <a:r>
              <a:rPr lang="el-GR" sz="1200" dirty="0">
                <a:latin typeface="Calibri" panose="020F0502020204030204" pitchFamily="34" charset="0"/>
                <a:ea typeface="Calibri" panose="020F0502020204030204" pitchFamily="34" charset="0"/>
                <a:cs typeface="Times New Roman" panose="02020603050405020304" pitchFamily="18" charset="0"/>
              </a:rPr>
              <a:t>Η λεκάνη της Πρέβεζας φέρει για αναζήτηση λόγω των ασυμφωνιών που υπάρχουν μεταξύ ιζημάτων του Μειοκάινου-Πλειοκαίνου. Λόγω της αλληλεπίδρασης των επωθήσεων μαζί με τα πλάγια ρήγματα τα οποία επιδρούν ως εμπόδιο στην κίνηση δημιουργούν ανυψώσεις στο υπόβαθρο με αποτέλεσμα την δημιουργία </a:t>
            </a:r>
            <a:r>
              <a:rPr lang="en-US" sz="1200" dirty="0">
                <a:latin typeface="Calibri" panose="020F0502020204030204" pitchFamily="34" charset="0"/>
                <a:ea typeface="Calibri" panose="020F0502020204030204" pitchFamily="34" charset="0"/>
                <a:cs typeface="Times New Roman" panose="02020603050405020304" pitchFamily="18" charset="0"/>
              </a:rPr>
              <a:t>pop</a:t>
            </a:r>
            <a:r>
              <a:rPr lang="el-GR" sz="1200" dirty="0">
                <a:latin typeface="Calibri" panose="020F0502020204030204" pitchFamily="34" charset="0"/>
                <a:ea typeface="Calibri" panose="020F0502020204030204" pitchFamily="34" charset="0"/>
                <a:cs typeface="Times New Roman" panose="02020603050405020304" pitchFamily="18" charset="0"/>
              </a:rPr>
              <a:t>-</a:t>
            </a:r>
            <a:r>
              <a:rPr lang="en-US" sz="1200" dirty="0">
                <a:latin typeface="Calibri" panose="020F0502020204030204" pitchFamily="34" charset="0"/>
                <a:ea typeface="Calibri" panose="020F0502020204030204" pitchFamily="34" charset="0"/>
                <a:cs typeface="Times New Roman" panose="02020603050405020304" pitchFamily="18" charset="0"/>
              </a:rPr>
              <a:t>up</a:t>
            </a:r>
            <a:r>
              <a:rPr lang="el-GR" sz="1200" dirty="0">
                <a:latin typeface="Calibri" panose="020F0502020204030204" pitchFamily="34" charset="0"/>
                <a:ea typeface="Calibri" panose="020F0502020204030204" pitchFamily="34" charset="0"/>
                <a:cs typeface="Times New Roman" panose="02020603050405020304" pitchFamily="18" charset="0"/>
              </a:rPr>
              <a:t> δομών.</a:t>
            </a:r>
            <a:endParaRPr lang="el-GR" sz="1200" dirty="0"/>
          </a:p>
        </p:txBody>
      </p:sp>
      <p:sp>
        <p:nvSpPr>
          <p:cNvPr id="2" name="TextBox 1"/>
          <p:cNvSpPr txBox="1"/>
          <p:nvPr/>
        </p:nvSpPr>
        <p:spPr>
          <a:xfrm>
            <a:off x="6721882" y="226671"/>
            <a:ext cx="2518348" cy="307777"/>
          </a:xfrm>
          <a:prstGeom prst="rect">
            <a:avLst/>
          </a:prstGeom>
          <a:noFill/>
        </p:spPr>
        <p:txBody>
          <a:bodyPr wrap="square" rtlCol="0">
            <a:spAutoFit/>
          </a:bodyPr>
          <a:lstStyle/>
          <a:p>
            <a:r>
              <a:rPr lang="el-GR" b="1" dirty="0" smtClean="0">
                <a:latin typeface="Calibri" panose="020F0502020204030204" pitchFamily="34" charset="0"/>
                <a:cs typeface="Calibri" panose="020F0502020204030204" pitchFamily="34" charset="0"/>
              </a:rPr>
              <a:t>ΘΕΣΕΙΣ ΓΕΩΤΡΗΣΕΩΝ</a:t>
            </a:r>
            <a:endParaRPr lang="el-GR"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45478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0">
              <a:srgbClr val="B33AF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0" y="621618"/>
            <a:ext cx="5650959" cy="3346847"/>
          </a:xfrm>
          <a:prstGeom prst="rect">
            <a:avLst/>
          </a:prstGeom>
        </p:spPr>
      </p:pic>
      <p:sp>
        <p:nvSpPr>
          <p:cNvPr id="5" name="TextBox 4"/>
          <p:cNvSpPr txBox="1"/>
          <p:nvPr/>
        </p:nvSpPr>
        <p:spPr>
          <a:xfrm>
            <a:off x="0" y="163940"/>
            <a:ext cx="5696262" cy="307777"/>
          </a:xfrm>
          <a:prstGeom prst="rect">
            <a:avLst/>
          </a:prstGeom>
          <a:noFill/>
        </p:spPr>
        <p:txBody>
          <a:bodyPr wrap="square" rtlCol="0">
            <a:spAutoFit/>
          </a:bodyPr>
          <a:lstStyle/>
          <a:p>
            <a:r>
              <a:rPr lang="el-GR" b="1" dirty="0" smtClean="0">
                <a:latin typeface="Calibri" panose="020F0502020204030204" pitchFamily="34" charset="0"/>
                <a:cs typeface="Calibri" panose="020F0502020204030204" pitchFamily="34" charset="0"/>
              </a:rPr>
              <a:t>4.ΘΕΣΕΙΣ </a:t>
            </a:r>
            <a:r>
              <a:rPr lang="el-GR" b="1" dirty="0">
                <a:latin typeface="Calibri" panose="020F0502020204030204" pitchFamily="34" charset="0"/>
                <a:cs typeface="Calibri" panose="020F0502020204030204" pitchFamily="34" charset="0"/>
              </a:rPr>
              <a:t>ΥΨΗΛΟΥ ΕΝΔΙΑΦΕΡΟΝΤΟΣ HC ΣΤΗΝ ΙΟΝΙΑ ΛΕΚΑΝΗ</a:t>
            </a:r>
          </a:p>
        </p:txBody>
      </p:sp>
      <p:pic>
        <p:nvPicPr>
          <p:cNvPr id="7" name="Εικόνα 6"/>
          <p:cNvPicPr>
            <a:picLocks noChangeAspect="1"/>
          </p:cNvPicPr>
          <p:nvPr/>
        </p:nvPicPr>
        <p:blipFill>
          <a:blip r:embed="rId3"/>
          <a:stretch>
            <a:fillRect/>
          </a:stretch>
        </p:blipFill>
        <p:spPr>
          <a:xfrm>
            <a:off x="131950" y="4195774"/>
            <a:ext cx="5519009" cy="706010"/>
          </a:xfrm>
          <a:prstGeom prst="rect">
            <a:avLst/>
          </a:prstGeom>
        </p:spPr>
      </p:pic>
      <p:sp>
        <p:nvSpPr>
          <p:cNvPr id="3" name="TextBox 2"/>
          <p:cNvSpPr txBox="1"/>
          <p:nvPr/>
        </p:nvSpPr>
        <p:spPr>
          <a:xfrm>
            <a:off x="5881804" y="817713"/>
            <a:ext cx="3075584" cy="2954655"/>
          </a:xfrm>
          <a:prstGeom prst="rect">
            <a:avLst/>
          </a:prstGeom>
          <a:noFill/>
        </p:spPr>
        <p:txBody>
          <a:bodyPr wrap="square" rtlCol="0">
            <a:spAutoFit/>
          </a:bodyPr>
          <a:lstStyle/>
          <a:p>
            <a:r>
              <a:rPr lang="el-GR" sz="1600" b="1" dirty="0" smtClean="0">
                <a:latin typeface="Calibri" panose="020F0502020204030204" pitchFamily="34" charset="0"/>
                <a:cs typeface="Calibri" panose="020F0502020204030204" pitchFamily="34" charset="0"/>
              </a:rPr>
              <a:t>ΤΑΜΙΕΥΤΗΡΕΣ:</a:t>
            </a:r>
          </a:p>
          <a:p>
            <a:endParaRPr lang="el-GR" sz="1600" b="1"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dirty="0" smtClean="0">
                <a:latin typeface="Calibri" panose="020F0502020204030204" pitchFamily="34" charset="0"/>
                <a:cs typeface="Calibri" panose="020F0502020204030204" pitchFamily="34" charset="0"/>
              </a:rPr>
              <a:t>Κλαστικά ιζήματα υποθαλάσσιων ριπιδίων </a:t>
            </a:r>
            <a:r>
              <a:rPr lang="en-US" dirty="0" smtClean="0">
                <a:latin typeface="Calibri" panose="020F0502020204030204" pitchFamily="34" charset="0"/>
                <a:cs typeface="Calibri" panose="020F0502020204030204" pitchFamily="34" charset="0"/>
              </a:rPr>
              <a:t>1a</a:t>
            </a:r>
            <a:r>
              <a:rPr lang="el-GR" dirty="0" smtClean="0">
                <a:latin typeface="Calibri" panose="020F0502020204030204" pitchFamily="34" charset="0"/>
                <a:cs typeface="Calibri" panose="020F0502020204030204" pitchFamily="34" charset="0"/>
              </a:rPr>
              <a:t>,1</a:t>
            </a:r>
            <a:r>
              <a:rPr lang="en-US" dirty="0" smtClean="0">
                <a:latin typeface="Calibri" panose="020F0502020204030204" pitchFamily="34" charset="0"/>
                <a:cs typeface="Calibri" panose="020F0502020204030204" pitchFamily="34" charset="0"/>
              </a:rPr>
              <a:t>b.</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dirty="0" smtClean="0">
                <a:latin typeface="Calibri" panose="020F0502020204030204" pitchFamily="34" charset="0"/>
                <a:cs typeface="Calibri" panose="020F0502020204030204" pitchFamily="34" charset="0"/>
              </a:rPr>
              <a:t>Μεσοζωικοί ασβεστόλιθοι με ρήγματα </a:t>
            </a:r>
            <a:r>
              <a:rPr lang="en-US" dirty="0" smtClean="0">
                <a:latin typeface="Calibri" panose="020F0502020204030204" pitchFamily="34" charset="0"/>
                <a:cs typeface="Calibri" panose="020F0502020204030204" pitchFamily="34" charset="0"/>
              </a:rPr>
              <a:t>2c,2d </a:t>
            </a:r>
            <a:r>
              <a:rPr lang="el-GR" dirty="0" smtClean="0">
                <a:latin typeface="Calibri" panose="020F0502020204030204" pitchFamily="34" charset="0"/>
                <a:cs typeface="Calibri" panose="020F0502020204030204" pitchFamily="34" charset="0"/>
              </a:rPr>
              <a:t>και αντίκλινα </a:t>
            </a:r>
            <a:r>
              <a:rPr lang="en-US" dirty="0" smtClean="0">
                <a:latin typeface="Calibri" panose="020F0502020204030204" pitchFamily="34" charset="0"/>
                <a:cs typeface="Calibri" panose="020F0502020204030204" pitchFamily="34" charset="0"/>
              </a:rPr>
              <a:t>2a,2b,2c2e </a:t>
            </a:r>
            <a:r>
              <a:rPr lang="el-GR" dirty="0" smtClean="0">
                <a:latin typeface="Calibri" panose="020F0502020204030204" pitchFamily="34" charset="0"/>
                <a:cs typeface="Calibri" panose="020F0502020204030204" pitchFamily="34" charset="0"/>
              </a:rPr>
              <a:t>και 2</a:t>
            </a:r>
            <a:r>
              <a:rPr lang="en-US" dirty="0" smtClean="0">
                <a:latin typeface="Calibri" panose="020F0502020204030204" pitchFamily="34" charset="0"/>
                <a:cs typeface="Calibri" panose="020F0502020204030204" pitchFamily="34" charset="0"/>
              </a:rPr>
              <a:t>f .</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dirty="0" smtClean="0">
                <a:latin typeface="Calibri" panose="020F0502020204030204" pitchFamily="34" charset="0"/>
                <a:cs typeface="Calibri" panose="020F0502020204030204" pitchFamily="34" charset="0"/>
              </a:rPr>
              <a:t>Λιθανθρακοφόρου-Πέρμιου κλαστικού υλικού </a:t>
            </a:r>
            <a:r>
              <a:rPr lang="en-US" dirty="0" smtClean="0">
                <a:latin typeface="Calibri" panose="020F0502020204030204" pitchFamily="34" charset="0"/>
                <a:cs typeface="Calibri" panose="020F0502020204030204" pitchFamily="34" charset="0"/>
              </a:rPr>
              <a:t>3a,3b </a:t>
            </a:r>
            <a:r>
              <a:rPr lang="el-GR" dirty="0" smtClean="0">
                <a:latin typeface="Calibri" panose="020F0502020204030204" pitchFamily="34" charset="0"/>
                <a:cs typeface="Calibri" panose="020F0502020204030204" pitchFamily="34" charset="0"/>
              </a:rPr>
              <a:t>και </a:t>
            </a:r>
            <a:r>
              <a:rPr lang="en-US" dirty="0" smtClean="0">
                <a:latin typeface="Calibri" panose="020F0502020204030204" pitchFamily="34" charset="0"/>
                <a:cs typeface="Calibri" panose="020F0502020204030204" pitchFamily="34" charset="0"/>
              </a:rPr>
              <a:t>3c.</a:t>
            </a:r>
            <a:endParaRPr lang="el-G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2805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4117" y="40984"/>
            <a:ext cx="5036695" cy="307777"/>
          </a:xfrm>
          <a:prstGeom prst="rect">
            <a:avLst/>
          </a:prstGeom>
          <a:noFill/>
        </p:spPr>
        <p:txBody>
          <a:bodyPr wrap="square" rtlCol="0">
            <a:spAutoFit/>
          </a:bodyPr>
          <a:lstStyle/>
          <a:p>
            <a:r>
              <a:rPr lang="el-GR" b="1" u="sng" dirty="0" smtClean="0">
                <a:latin typeface="Calibri" panose="020F0502020204030204" pitchFamily="34" charset="0"/>
                <a:cs typeface="Calibri" panose="020F0502020204030204" pitchFamily="34" charset="0"/>
              </a:rPr>
              <a:t>ΣΥΜΠΕΡΑΣΜΑΤΑ:</a:t>
            </a:r>
            <a:endParaRPr lang="el-GR" b="1" u="sng" dirty="0">
              <a:latin typeface="Calibri" panose="020F0502020204030204" pitchFamily="34" charset="0"/>
              <a:cs typeface="Calibri" panose="020F0502020204030204" pitchFamily="34" charset="0"/>
            </a:endParaRPr>
          </a:p>
        </p:txBody>
      </p:sp>
      <p:pic>
        <p:nvPicPr>
          <p:cNvPr id="4" name="Εικόνα 3"/>
          <p:cNvPicPr>
            <a:picLocks noChangeAspect="1"/>
          </p:cNvPicPr>
          <p:nvPr/>
        </p:nvPicPr>
        <p:blipFill>
          <a:blip r:embed="rId2"/>
          <a:stretch>
            <a:fillRect/>
          </a:stretch>
        </p:blipFill>
        <p:spPr>
          <a:xfrm>
            <a:off x="0" y="502650"/>
            <a:ext cx="6530465" cy="4795935"/>
          </a:xfrm>
          <a:prstGeom prst="rect">
            <a:avLst/>
          </a:prstGeom>
        </p:spPr>
      </p:pic>
      <p:sp>
        <p:nvSpPr>
          <p:cNvPr id="2" name="TextBox 1"/>
          <p:cNvSpPr txBox="1"/>
          <p:nvPr/>
        </p:nvSpPr>
        <p:spPr>
          <a:xfrm>
            <a:off x="6466114" y="938912"/>
            <a:ext cx="2677886" cy="3923409"/>
          </a:xfrm>
          <a:prstGeom prst="rect">
            <a:avLst/>
          </a:prstGeom>
          <a:noFill/>
        </p:spPr>
        <p:txBody>
          <a:bodyPr wrap="square" rtlCol="0">
            <a:spAutoFit/>
          </a:bodyPr>
          <a:lstStyle/>
          <a:p>
            <a:pPr marL="285750" indent="-285750">
              <a:buFont typeface="Arial" panose="020B0604020202020204" pitchFamily="34" charset="0"/>
              <a:buChar char="•"/>
            </a:pPr>
            <a:r>
              <a:rPr lang="el-GR" sz="1200" dirty="0" smtClean="0">
                <a:latin typeface="Calibri" panose="020F0502020204030204" pitchFamily="34" charset="0"/>
                <a:ea typeface="Calibri" panose="020F0502020204030204" pitchFamily="34" charset="0"/>
                <a:cs typeface="Times New Roman" panose="02020603050405020304" pitchFamily="18" charset="0"/>
              </a:rPr>
              <a:t>Η </a:t>
            </a:r>
            <a:r>
              <a:rPr lang="el-GR" sz="1200" dirty="0">
                <a:latin typeface="Calibri" panose="020F0502020204030204" pitchFamily="34" charset="0"/>
                <a:ea typeface="Calibri" panose="020F0502020204030204" pitchFamily="34" charset="0"/>
                <a:cs typeface="Times New Roman" panose="02020603050405020304" pitchFamily="18" charset="0"/>
              </a:rPr>
              <a:t>Ιόνια λεκάνη χρειάζεται παραπάνω έρευνα λόγω της ανομοιόμορφης βύθισης που για αυτό και είναι περίπλοκη. </a:t>
            </a:r>
            <a:endParaRPr lang="el-GR" sz="120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l-GR" sz="120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l-GR" sz="1200" dirty="0">
                <a:latin typeface="Calibri" panose="020F0502020204030204" pitchFamily="34" charset="0"/>
                <a:ea typeface="Calibri" panose="020F0502020204030204" pitchFamily="34" charset="0"/>
                <a:cs typeface="Times New Roman" panose="02020603050405020304" pitchFamily="18" charset="0"/>
              </a:rPr>
              <a:t>Η ωρίμανση επομένως δεν επιτυγχάνεται ομοιόμορφα και αυξάνεται προς τα ανατολικά, με μια μέση τιμή βάθους 3,7-5,6 χιλιομέτρων που εμφανίζεται σήμερα το παράθυρο πετρελαίου</a:t>
            </a:r>
            <a:r>
              <a:rPr lang="el-GR" sz="1200" dirty="0" smtClean="0">
                <a:latin typeface="Calibri" panose="020F0502020204030204" pitchFamily="34" charset="0"/>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endParaRPr lang="el-GR" sz="120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l-GR" sz="1200" dirty="0" smtClean="0">
                <a:latin typeface="Calibri" panose="020F0502020204030204" pitchFamily="34" charset="0"/>
                <a:ea typeface="Calibri" panose="020F0502020204030204" pitchFamily="34" charset="0"/>
                <a:cs typeface="Times New Roman" panose="02020603050405020304" pitchFamily="18" charset="0"/>
              </a:rPr>
              <a:t> </a:t>
            </a:r>
            <a:r>
              <a:rPr lang="el-GR" sz="1200" dirty="0">
                <a:latin typeface="Calibri" panose="020F0502020204030204" pitchFamily="34" charset="0"/>
                <a:ea typeface="Calibri" panose="020F0502020204030204" pitchFamily="34" charset="0"/>
                <a:cs typeface="Times New Roman" panose="02020603050405020304" pitchFamily="18" charset="0"/>
              </a:rPr>
              <a:t>Η ιδιαιτερότητα που έχει αυτή η λεκάνη με την μεγάλη επίδραση της τεκτονικής σχηματίζοντας δομές όπως τάφροι και κέρατα αποτέλεσε έναν σημαντικό παράγοντα για την μετανάστευση και την  παγίδευση των υδρογονανθράκων.</a:t>
            </a:r>
            <a:endParaRPr lang="el-GR" sz="1200" dirty="0"/>
          </a:p>
        </p:txBody>
      </p:sp>
    </p:spTree>
    <p:extLst>
      <p:ext uri="{BB962C8B-B14F-4D97-AF65-F5344CB8AC3E}">
        <p14:creationId xmlns:p14="http://schemas.microsoft.com/office/powerpoint/2010/main" val="21192861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0" y="0"/>
            <a:ext cx="9144000" cy="5143500"/>
          </a:xfrm>
          <a:prstGeom prst="rect">
            <a:avLst/>
          </a:prstGeom>
          <a:effectLst>
            <a:glow rad="127000">
              <a:schemeClr val="accent1"/>
            </a:glow>
            <a:outerShdw dist="50800" dir="5400000" algn="ctr" rotWithShape="0">
              <a:srgbClr val="000000"/>
            </a:outerShdw>
            <a:reflection endPos="65000" dist="50800" dir="5400000" sy="-100000" algn="bl" rotWithShape="0"/>
          </a:effectLst>
        </p:spPr>
      </p:pic>
      <p:sp>
        <p:nvSpPr>
          <p:cNvPr id="4" name="TextBox 3"/>
          <p:cNvSpPr txBox="1"/>
          <p:nvPr/>
        </p:nvSpPr>
        <p:spPr>
          <a:xfrm>
            <a:off x="1623527" y="2570864"/>
            <a:ext cx="6610662" cy="523220"/>
          </a:xfrm>
          <a:prstGeom prst="rect">
            <a:avLst/>
          </a:prstGeom>
          <a:noFill/>
          <a:scene3d>
            <a:camera prst="orthographicFront">
              <a:rot lat="0" lon="0" rev="21594000"/>
            </a:camera>
            <a:lightRig rig="threePt" dir="t"/>
          </a:scene3d>
        </p:spPr>
        <p:txBody>
          <a:bodyPr wrap="square" rtlCol="0">
            <a:spAutoFit/>
            <a:scene3d>
              <a:camera prst="orthographicFront">
                <a:rot lat="0" lon="0" rev="21000000"/>
              </a:camera>
              <a:lightRig rig="threePt" dir="t"/>
            </a:scene3d>
          </a:bodyPr>
          <a:lstStyle/>
          <a:p>
            <a:r>
              <a:rPr lang="el-GR" sz="2800" i="1" dirty="0" smtClean="0"/>
              <a:t>ΕΥΧΑΡΙΣΤΩ ΓΙΑ ΤΗΝ ΠΡΟΣΟΧΗ ΣΑΣ</a:t>
            </a:r>
            <a:endParaRPr lang="el-GR" sz="2800" i="1" dirty="0"/>
          </a:p>
        </p:txBody>
      </p:sp>
      <p:sp>
        <p:nvSpPr>
          <p:cNvPr id="5" name="TextBox 4"/>
          <p:cNvSpPr txBox="1"/>
          <p:nvPr/>
        </p:nvSpPr>
        <p:spPr>
          <a:xfrm>
            <a:off x="119921" y="65667"/>
            <a:ext cx="8904157" cy="5664949"/>
          </a:xfrm>
          <a:prstGeom prst="rect">
            <a:avLst/>
          </a:prstGeom>
          <a:noFill/>
        </p:spPr>
        <p:txBody>
          <a:bodyPr wrap="square" rtlCol="0">
            <a:spAutoFit/>
          </a:bodyPr>
          <a:lstStyle/>
          <a:p>
            <a:pPr algn="ctr">
              <a:lnSpc>
                <a:spcPct val="107000"/>
              </a:lnSpc>
              <a:spcAft>
                <a:spcPts val="800"/>
              </a:spcAft>
            </a:pPr>
            <a:r>
              <a:rPr lang="el-GR" sz="1600" b="1" dirty="0">
                <a:latin typeface="Calibri" panose="020F0502020204030204" pitchFamily="34" charset="0"/>
                <a:ea typeface="Calibri" panose="020F0502020204030204" pitchFamily="34" charset="0"/>
                <a:cs typeface="Times New Roman" panose="02020603050405020304" pitchFamily="18" charset="0"/>
              </a:rPr>
              <a:t>ΒΙΒΛΙΟΓΡΑΦΙΑ</a:t>
            </a:r>
            <a:endParaRPr lang="el-GR"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Bourli, N., Pantopoulos, G., </a:t>
            </a:r>
            <a:r>
              <a:rPr lang="en-US" sz="1100" dirty="0" err="1">
                <a:latin typeface="Times New Roman" panose="02020603050405020304" pitchFamily="18" charset="0"/>
                <a:ea typeface="Calibri" panose="020F0502020204030204" pitchFamily="34" charset="0"/>
                <a:cs typeface="Times New Roman" panose="02020603050405020304" pitchFamily="18" charset="0"/>
              </a:rPr>
              <a:t>Maravelis</a:t>
            </a:r>
            <a:r>
              <a:rPr lang="en-US" sz="1100" dirty="0">
                <a:latin typeface="Times New Roman" panose="02020603050405020304" pitchFamily="18" charset="0"/>
                <a:ea typeface="Calibri" panose="020F0502020204030204" pitchFamily="34" charset="0"/>
                <a:cs typeface="Times New Roman" panose="02020603050405020304" pitchFamily="18" charset="0"/>
              </a:rPr>
              <a:t>, A.G., </a:t>
            </a:r>
            <a:r>
              <a:rPr lang="en-US" sz="1100" dirty="0" err="1">
                <a:latin typeface="Times New Roman" panose="02020603050405020304" pitchFamily="18" charset="0"/>
                <a:ea typeface="Calibri" panose="020F0502020204030204" pitchFamily="34" charset="0"/>
                <a:cs typeface="Times New Roman" panose="02020603050405020304" pitchFamily="18" charset="0"/>
              </a:rPr>
              <a:t>Zoumpoulis</a:t>
            </a:r>
            <a:r>
              <a:rPr lang="en-US" sz="1100" dirty="0">
                <a:latin typeface="Times New Roman" panose="02020603050405020304" pitchFamily="18" charset="0"/>
                <a:ea typeface="Calibri" panose="020F0502020204030204" pitchFamily="34" charset="0"/>
                <a:cs typeface="Times New Roman" panose="02020603050405020304" pitchFamily="18" charset="0"/>
              </a:rPr>
              <a:t>, E., Iliopoulos, G., </a:t>
            </a:r>
            <a:r>
              <a:rPr lang="en-US" sz="1100" dirty="0" err="1">
                <a:latin typeface="Times New Roman" panose="02020603050405020304" pitchFamily="18" charset="0"/>
                <a:ea typeface="Calibri" panose="020F0502020204030204" pitchFamily="34" charset="0"/>
                <a:cs typeface="Times New Roman" panose="02020603050405020304" pitchFamily="18" charset="0"/>
              </a:rPr>
              <a:t>Pomoni-Papaioannou</a:t>
            </a:r>
            <a:r>
              <a:rPr lang="en-US" sz="1100" dirty="0">
                <a:latin typeface="Times New Roman" panose="02020603050405020304" pitchFamily="18" charset="0"/>
                <a:ea typeface="Calibri" panose="020F0502020204030204" pitchFamily="34" charset="0"/>
                <a:cs typeface="Times New Roman" panose="02020603050405020304" pitchFamily="18" charset="0"/>
              </a:rPr>
              <a:t>, F., </a:t>
            </a:r>
            <a:r>
              <a:rPr lang="en-US" sz="1100" dirty="0" err="1">
                <a:latin typeface="Times New Roman" panose="02020603050405020304" pitchFamily="18" charset="0"/>
                <a:ea typeface="Calibri" panose="020F0502020204030204" pitchFamily="34" charset="0"/>
                <a:cs typeface="Times New Roman" panose="02020603050405020304" pitchFamily="18" charset="0"/>
              </a:rPr>
              <a:t>Kostopoulou</a:t>
            </a:r>
            <a:r>
              <a:rPr lang="en-US" sz="1100" dirty="0">
                <a:latin typeface="Times New Roman" panose="02020603050405020304" pitchFamily="18" charset="0"/>
                <a:ea typeface="Calibri" panose="020F0502020204030204" pitchFamily="34" charset="0"/>
                <a:cs typeface="Times New Roman" panose="02020603050405020304" pitchFamily="18" charset="0"/>
              </a:rPr>
              <a:t>, S., Zelilidis, A., 2019: Late Cretaceous to early Eocene geological history of the eastern Ionian Basin, southwestern Greece: a sedimentological approach. Cretaceous Journal 98, 47-71.</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 Bourli, N., </a:t>
            </a:r>
            <a:r>
              <a:rPr lang="en-US" sz="1100" dirty="0" err="1">
                <a:latin typeface="Times New Roman" panose="02020603050405020304" pitchFamily="18" charset="0"/>
                <a:ea typeface="Calibri" panose="020F0502020204030204" pitchFamily="34" charset="0"/>
                <a:cs typeface="Times New Roman" panose="02020603050405020304" pitchFamily="18" charset="0"/>
              </a:rPr>
              <a:t>Kokkaliari</a:t>
            </a:r>
            <a:r>
              <a:rPr lang="en-US" sz="1100" dirty="0">
                <a:latin typeface="Times New Roman" panose="02020603050405020304" pitchFamily="18" charset="0"/>
                <a:ea typeface="Calibri" panose="020F0502020204030204" pitchFamily="34" charset="0"/>
                <a:cs typeface="Times New Roman" panose="02020603050405020304" pitchFamily="18" charset="0"/>
              </a:rPr>
              <a:t>, M., Iliopoulos, I., </a:t>
            </a:r>
            <a:r>
              <a:rPr lang="en-US" sz="1100" dirty="0" err="1">
                <a:latin typeface="Times New Roman" panose="02020603050405020304" pitchFamily="18" charset="0"/>
                <a:ea typeface="Calibri" panose="020F0502020204030204" pitchFamily="34" charset="0"/>
                <a:cs typeface="Times New Roman" panose="02020603050405020304" pitchFamily="18" charset="0"/>
              </a:rPr>
              <a:t>Pe</a:t>
            </a:r>
            <a:r>
              <a:rPr lang="en-US" sz="1100" dirty="0">
                <a:latin typeface="Times New Roman" panose="02020603050405020304" pitchFamily="18" charset="0"/>
                <a:ea typeface="Calibri" panose="020F0502020204030204" pitchFamily="34" charset="0"/>
                <a:cs typeface="Times New Roman" panose="02020603050405020304" pitchFamily="18" charset="0"/>
              </a:rPr>
              <a:t>-Piper, G., Piper, D.J.W., </a:t>
            </a:r>
            <a:r>
              <a:rPr lang="en-US" sz="1100" dirty="0" err="1">
                <a:latin typeface="Times New Roman" panose="02020603050405020304" pitchFamily="18" charset="0"/>
                <a:ea typeface="Calibri" panose="020F0502020204030204" pitchFamily="34" charset="0"/>
                <a:cs typeface="Times New Roman" panose="02020603050405020304" pitchFamily="18" charset="0"/>
              </a:rPr>
              <a:t>Maravelis</a:t>
            </a:r>
            <a:r>
              <a:rPr lang="en-US" sz="1100" dirty="0">
                <a:latin typeface="Times New Roman" panose="02020603050405020304" pitchFamily="18" charset="0"/>
                <a:ea typeface="Calibri" panose="020F0502020204030204" pitchFamily="34" charset="0"/>
                <a:cs typeface="Times New Roman" panose="02020603050405020304" pitchFamily="18" charset="0"/>
              </a:rPr>
              <a:t>, A.G., Zelilidis, A., 2019: Mineralogy of siliceous concretions, Cretaceous of Ionian zone, western Greece: implication for diagenesis and porosity. Marine and Petroleum Geology, 105, 45-63. </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100" dirty="0" err="1">
                <a:latin typeface="Times New Roman" panose="02020603050405020304" pitchFamily="18" charset="0"/>
                <a:ea typeface="Calibri" panose="020F0502020204030204" pitchFamily="34" charset="0"/>
                <a:cs typeface="Times New Roman" panose="02020603050405020304" pitchFamily="18" charset="0"/>
              </a:rPr>
              <a:t>Doutsos</a:t>
            </a:r>
            <a:r>
              <a:rPr lang="en-US" sz="1100" dirty="0">
                <a:latin typeface="Times New Roman" panose="02020603050405020304" pitchFamily="18" charset="0"/>
                <a:ea typeface="Calibri" panose="020F0502020204030204" pitchFamily="34" charset="0"/>
                <a:cs typeface="Times New Roman" panose="02020603050405020304" pitchFamily="18" charset="0"/>
              </a:rPr>
              <a:t> T., </a:t>
            </a:r>
            <a:r>
              <a:rPr lang="en-US" sz="1100" dirty="0" err="1">
                <a:latin typeface="Times New Roman" panose="02020603050405020304" pitchFamily="18" charset="0"/>
                <a:ea typeface="Calibri" panose="020F0502020204030204" pitchFamily="34" charset="0"/>
                <a:cs typeface="Times New Roman" panose="02020603050405020304" pitchFamily="18" charset="0"/>
              </a:rPr>
              <a:t>Koukouvelas</a:t>
            </a:r>
            <a:r>
              <a:rPr lang="en-US" sz="1100" dirty="0">
                <a:latin typeface="Times New Roman" panose="02020603050405020304" pitchFamily="18" charset="0"/>
                <a:ea typeface="Calibri" panose="020F0502020204030204" pitchFamily="34" charset="0"/>
                <a:cs typeface="Times New Roman" panose="02020603050405020304" pitchFamily="18" charset="0"/>
              </a:rPr>
              <a:t> I., and </a:t>
            </a:r>
            <a:r>
              <a:rPr lang="en-US" sz="1100" dirty="0" err="1">
                <a:latin typeface="Times New Roman" panose="02020603050405020304" pitchFamily="18" charset="0"/>
                <a:ea typeface="Calibri" panose="020F0502020204030204" pitchFamily="34" charset="0"/>
                <a:cs typeface="Times New Roman" panose="02020603050405020304" pitchFamily="18" charset="0"/>
              </a:rPr>
              <a:t>Xypolias</a:t>
            </a:r>
            <a:r>
              <a:rPr lang="en-US" sz="1100" dirty="0">
                <a:latin typeface="Times New Roman" panose="02020603050405020304" pitchFamily="18" charset="0"/>
                <a:ea typeface="Calibri" panose="020F0502020204030204" pitchFamily="34" charset="0"/>
                <a:cs typeface="Times New Roman" panose="02020603050405020304" pitchFamily="18" charset="0"/>
              </a:rPr>
              <a:t> P.,2006, “A new orogenic model for the External </a:t>
            </a:r>
            <a:r>
              <a:rPr lang="en-US" sz="1100" dirty="0" err="1">
                <a:latin typeface="Times New Roman" panose="02020603050405020304" pitchFamily="18" charset="0"/>
                <a:ea typeface="Calibri" panose="020F0502020204030204" pitchFamily="34" charset="0"/>
                <a:cs typeface="Times New Roman" panose="02020603050405020304" pitchFamily="18" charset="0"/>
              </a:rPr>
              <a:t>Hellenides</a:t>
            </a:r>
            <a:r>
              <a:rPr lang="en-US" sz="1100" dirty="0">
                <a:latin typeface="Times New Roman" panose="02020603050405020304" pitchFamily="18" charset="0"/>
                <a:ea typeface="Calibri" panose="020F0502020204030204" pitchFamily="34" charset="0"/>
                <a:cs typeface="Times New Roman" panose="02020603050405020304" pitchFamily="18" charset="0"/>
              </a:rPr>
              <a:t>”, In: Robertson, A.H.F., </a:t>
            </a:r>
            <a:r>
              <a:rPr lang="en-US" sz="1100" dirty="0" err="1">
                <a:latin typeface="Times New Roman" panose="02020603050405020304" pitchFamily="18" charset="0"/>
                <a:ea typeface="Calibri" panose="020F0502020204030204" pitchFamily="34" charset="0"/>
                <a:cs typeface="Times New Roman" panose="02020603050405020304" pitchFamily="18" charset="0"/>
              </a:rPr>
              <a:t>Mountrakis</a:t>
            </a:r>
            <a:r>
              <a:rPr lang="en-US" sz="1100" dirty="0">
                <a:latin typeface="Times New Roman" panose="02020603050405020304" pitchFamily="18" charset="0"/>
                <a:ea typeface="Calibri" panose="020F0502020204030204" pitchFamily="34" charset="0"/>
                <a:cs typeface="Times New Roman" panose="02020603050405020304" pitchFamily="18" charset="0"/>
              </a:rPr>
              <a:t>, D., </a:t>
            </a:r>
            <a:r>
              <a:rPr lang="en-US" sz="1100" dirty="0" err="1">
                <a:latin typeface="Times New Roman" panose="02020603050405020304" pitchFamily="18" charset="0"/>
                <a:ea typeface="Calibri" panose="020F0502020204030204" pitchFamily="34" charset="0"/>
                <a:cs typeface="Times New Roman" panose="02020603050405020304" pitchFamily="18" charset="0"/>
              </a:rPr>
              <a:t>Brun</a:t>
            </a:r>
            <a:r>
              <a:rPr lang="en-US" sz="1100" dirty="0">
                <a:latin typeface="Times New Roman" panose="02020603050405020304" pitchFamily="18" charset="0"/>
                <a:ea typeface="Calibri" panose="020F0502020204030204" pitchFamily="34" charset="0"/>
                <a:cs typeface="Times New Roman" panose="02020603050405020304" pitchFamily="18" charset="0"/>
              </a:rPr>
              <a:t>, J.-P. (Eds.), Tectonic Evolution of the Eastern Mediterranean Regions. Geol. Soc. </a:t>
            </a:r>
            <a:r>
              <a:rPr lang="en-US" sz="1100" dirty="0" err="1">
                <a:latin typeface="Times New Roman" panose="02020603050405020304" pitchFamily="18" charset="0"/>
                <a:ea typeface="Calibri" panose="020F0502020204030204" pitchFamily="34" charset="0"/>
                <a:cs typeface="Times New Roman" panose="02020603050405020304" pitchFamily="18" charset="0"/>
              </a:rPr>
              <a:t>Lond</a:t>
            </a:r>
            <a:r>
              <a:rPr lang="en-US" sz="1100" dirty="0">
                <a:latin typeface="Times New Roman" panose="02020603050405020304" pitchFamily="18" charset="0"/>
                <a:ea typeface="Calibri" panose="020F0502020204030204" pitchFamily="34" charset="0"/>
                <a:cs typeface="Times New Roman" panose="02020603050405020304" pitchFamily="18" charset="0"/>
              </a:rPr>
              <a:t>. Spec. Publ., 260, 507–520.</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Karakitsios V. 2013: Western Greece and Ionian Sea petroleum systems. The American Association of </a:t>
            </a:r>
            <a:r>
              <a:rPr lang="en-US" sz="1100" dirty="0" err="1">
                <a:latin typeface="Times New Roman" panose="02020603050405020304" pitchFamily="18" charset="0"/>
                <a:ea typeface="Calibri" panose="020F0502020204030204" pitchFamily="34" charset="0"/>
                <a:cs typeface="Times New Roman" panose="02020603050405020304" pitchFamily="18" charset="0"/>
              </a:rPr>
              <a:t>Petroleumm</a:t>
            </a:r>
            <a:r>
              <a:rPr lang="en-US" sz="1100" dirty="0">
                <a:latin typeface="Times New Roman" panose="02020603050405020304" pitchFamily="18" charset="0"/>
                <a:ea typeface="Calibri" panose="020F0502020204030204" pitchFamily="34" charset="0"/>
                <a:cs typeface="Times New Roman" panose="02020603050405020304" pitchFamily="18" charset="0"/>
              </a:rPr>
              <a:t> Geologists. No. 9, 1567-1595. </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Karakitsios, V., 1995, “The influence of preexisting structure and </a:t>
            </a:r>
            <a:r>
              <a:rPr lang="en-US" sz="1100" dirty="0" err="1">
                <a:latin typeface="Times New Roman" panose="02020603050405020304" pitchFamily="18" charset="0"/>
                <a:ea typeface="Calibri" panose="020F0502020204030204" pitchFamily="34" charset="0"/>
                <a:cs typeface="Times New Roman" panose="02020603050405020304" pitchFamily="18" charset="0"/>
              </a:rPr>
              <a:t>halokinesis</a:t>
            </a:r>
            <a:r>
              <a:rPr lang="en-US" sz="1100" dirty="0">
                <a:latin typeface="Times New Roman" panose="02020603050405020304" pitchFamily="18" charset="0"/>
                <a:ea typeface="Calibri" panose="020F0502020204030204" pitchFamily="34" charset="0"/>
                <a:cs typeface="Times New Roman" panose="02020603050405020304" pitchFamily="18" charset="0"/>
              </a:rPr>
              <a:t> on organic matter preservation and thrust system evolution in the Ionian Basin, northwest Ionian zone, western Greece”, Journal of the Geological Society 146, 447–457.</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Karakitsios V., Rigakis N., 2007: Evolution and Petroleum Potential of Western Greece. Journal of Petroleum Geology, Vol. 30, 197-218.</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 Zelilidis, A. &amp; </a:t>
            </a:r>
            <a:r>
              <a:rPr lang="en-US" sz="1100" dirty="0" err="1">
                <a:latin typeface="Times New Roman" panose="02020603050405020304" pitchFamily="18" charset="0"/>
                <a:ea typeface="Calibri" panose="020F0502020204030204" pitchFamily="34" charset="0"/>
                <a:cs typeface="Times New Roman" panose="02020603050405020304" pitchFamily="18" charset="0"/>
              </a:rPr>
              <a:t>Maravelis</a:t>
            </a:r>
            <a:r>
              <a:rPr lang="en-US" sz="1100" dirty="0">
                <a:latin typeface="Times New Roman" panose="02020603050405020304" pitchFamily="18" charset="0"/>
                <a:ea typeface="Calibri" panose="020F0502020204030204" pitchFamily="34" charset="0"/>
                <a:cs typeface="Times New Roman" panose="02020603050405020304" pitchFamily="18" charset="0"/>
              </a:rPr>
              <a:t>, A.G. 2015: Introduction to the Thematic Issue: Adriatic and Ionian Seas: Proven Petroleum Systems and Future Prospects. Journal of Petroleum Geology, vol. 38(3), 247- 253. </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Zelilidis, A., </a:t>
            </a:r>
            <a:r>
              <a:rPr lang="en-US" sz="1100" dirty="0" err="1">
                <a:latin typeface="Times New Roman" panose="02020603050405020304" pitchFamily="18" charset="0"/>
                <a:ea typeface="Calibri" panose="020F0502020204030204" pitchFamily="34" charset="0"/>
                <a:cs typeface="Times New Roman" panose="02020603050405020304" pitchFamily="18" charset="0"/>
              </a:rPr>
              <a:t>Maravelis</a:t>
            </a:r>
            <a:r>
              <a:rPr lang="en-US" sz="1100" dirty="0">
                <a:latin typeface="Times New Roman" panose="02020603050405020304" pitchFamily="18" charset="0"/>
                <a:ea typeface="Calibri" panose="020F0502020204030204" pitchFamily="34" charset="0"/>
                <a:cs typeface="Times New Roman" panose="02020603050405020304" pitchFamily="18" charset="0"/>
              </a:rPr>
              <a:t>, A.G., </a:t>
            </a:r>
            <a:r>
              <a:rPr lang="en-US" sz="1100" dirty="0" err="1">
                <a:latin typeface="Times New Roman" panose="02020603050405020304" pitchFamily="18" charset="0"/>
                <a:ea typeface="Calibri" panose="020F0502020204030204" pitchFamily="34" charset="0"/>
                <a:cs typeface="Times New Roman" panose="02020603050405020304" pitchFamily="18" charset="0"/>
              </a:rPr>
              <a:t>Tserolas</a:t>
            </a:r>
            <a:r>
              <a:rPr lang="en-US" sz="1100" dirty="0">
                <a:latin typeface="Times New Roman" panose="02020603050405020304" pitchFamily="18" charset="0"/>
                <a:ea typeface="Calibri" panose="020F0502020204030204" pitchFamily="34" charset="0"/>
                <a:cs typeface="Times New Roman" panose="02020603050405020304" pitchFamily="18" charset="0"/>
              </a:rPr>
              <a:t>, P. &amp; </a:t>
            </a:r>
            <a:r>
              <a:rPr lang="en-US" sz="1100" dirty="0" err="1">
                <a:latin typeface="Times New Roman" panose="02020603050405020304" pitchFamily="18" charset="0"/>
                <a:ea typeface="Calibri" panose="020F0502020204030204" pitchFamily="34" charset="0"/>
                <a:cs typeface="Times New Roman" panose="02020603050405020304" pitchFamily="18" charset="0"/>
              </a:rPr>
              <a:t>Konstantopoulos</a:t>
            </a:r>
            <a:r>
              <a:rPr lang="en-US" sz="1100" dirty="0">
                <a:latin typeface="Times New Roman" panose="02020603050405020304" pitchFamily="18" charset="0"/>
                <a:ea typeface="Calibri" panose="020F0502020204030204" pitchFamily="34" charset="0"/>
                <a:cs typeface="Times New Roman" panose="02020603050405020304" pitchFamily="18" charset="0"/>
              </a:rPr>
              <a:t>, P.A. 2015: An overview of the Petroleum systems in the Ionian zone, onshore NW Greece and Albania. Journal of Petroleum Geology, vol. 38 (3), 331-348.</a:t>
            </a:r>
            <a:endParaRPr lang="el-GR" sz="10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40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0"/>
        <p:cNvGrpSpPr/>
        <p:nvPr/>
      </p:nvGrpSpPr>
      <p:grpSpPr>
        <a:xfrm>
          <a:off x="0" y="0"/>
          <a:ext cx="0" cy="0"/>
          <a:chOff x="0" y="0"/>
          <a:chExt cx="0" cy="0"/>
        </a:xfrm>
      </p:grpSpPr>
      <p:sp>
        <p:nvSpPr>
          <p:cNvPr id="141" name="Google Shape;141;p26"/>
          <p:cNvSpPr txBox="1">
            <a:spLocks noGrp="1"/>
          </p:cNvSpPr>
          <p:nvPr>
            <p:ph type="ctrTitle" idx="9"/>
          </p:nvPr>
        </p:nvSpPr>
        <p:spPr>
          <a:xfrm>
            <a:off x="4400966" y="6011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sz="2400" dirty="0" smtClean="0"/>
              <a:t>ΠΕΡΙΕΧΟΜΕΝΑ</a:t>
            </a:r>
            <a:endParaRPr sz="2400" dirty="0"/>
          </a:p>
        </p:txBody>
      </p:sp>
      <p:sp>
        <p:nvSpPr>
          <p:cNvPr id="142" name="Google Shape;142;p26"/>
          <p:cNvSpPr/>
          <p:nvPr/>
        </p:nvSpPr>
        <p:spPr>
          <a:xfrm rot="-5400000" flipH="1">
            <a:off x="-957850" y="957900"/>
            <a:ext cx="5140800" cy="322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6"/>
          <p:cNvSpPr txBox="1">
            <a:spLocks noGrp="1"/>
          </p:cNvSpPr>
          <p:nvPr>
            <p:ph type="ctrTitle" idx="6"/>
          </p:nvPr>
        </p:nvSpPr>
        <p:spPr>
          <a:xfrm>
            <a:off x="3427999" y="2260573"/>
            <a:ext cx="449947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smtClean="0"/>
              <a:t>ΔΙΕΡΕΥΝΗΣΗ ΥΠΑΡΞΗΣ ΠΕΤΡΕΛΑΙΟΥ ΣΤΗΝ ΙΟΝΙΑ ΛΕΚΑΝΗ</a:t>
            </a:r>
            <a:endParaRPr dirty="0"/>
          </a:p>
        </p:txBody>
      </p:sp>
      <p:sp>
        <p:nvSpPr>
          <p:cNvPr id="145" name="Google Shape;145;p26"/>
          <p:cNvSpPr txBox="1">
            <a:spLocks noGrp="1"/>
          </p:cNvSpPr>
          <p:nvPr>
            <p:ph type="title" idx="8"/>
          </p:nvPr>
        </p:nvSpPr>
        <p:spPr>
          <a:xfrm>
            <a:off x="2023007" y="2323463"/>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chemeClr val="lt1"/>
                </a:solidFill>
              </a:rPr>
              <a:t>03</a:t>
            </a:r>
            <a:endParaRPr>
              <a:solidFill>
                <a:schemeClr val="lt1"/>
              </a:solidFill>
            </a:endParaRPr>
          </a:p>
        </p:txBody>
      </p:sp>
      <p:sp>
        <p:nvSpPr>
          <p:cNvPr id="146" name="Google Shape;146;p26"/>
          <p:cNvSpPr txBox="1">
            <a:spLocks noGrp="1"/>
          </p:cNvSpPr>
          <p:nvPr>
            <p:ph type="ctrTitle"/>
          </p:nvPr>
        </p:nvSpPr>
        <p:spPr>
          <a:xfrm>
            <a:off x="3425259" y="534282"/>
            <a:ext cx="3066839"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l-GR" dirty="0" smtClean="0"/>
              <a:t>ΓΕΩΛΟΓΙΑ ΠΕΤΡΕΛΑΙΩΝ-ΓΕΝΕΣΗ</a:t>
            </a:r>
            <a:endParaRPr dirty="0"/>
          </a:p>
        </p:txBody>
      </p:sp>
      <p:sp>
        <p:nvSpPr>
          <p:cNvPr id="148" name="Google Shape;148;p26"/>
          <p:cNvSpPr txBox="1">
            <a:spLocks noGrp="1"/>
          </p:cNvSpPr>
          <p:nvPr>
            <p:ph type="title" idx="2"/>
          </p:nvPr>
        </p:nvSpPr>
        <p:spPr>
          <a:xfrm>
            <a:off x="2023007" y="654113"/>
            <a:ext cx="17391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chemeClr val="lt1"/>
                </a:solidFill>
              </a:rPr>
              <a:t>01</a:t>
            </a:r>
            <a:endParaRPr>
              <a:solidFill>
                <a:schemeClr val="lt1"/>
              </a:solidFill>
            </a:endParaRPr>
          </a:p>
        </p:txBody>
      </p:sp>
      <p:sp>
        <p:nvSpPr>
          <p:cNvPr id="149" name="Google Shape;149;p26"/>
          <p:cNvSpPr txBox="1">
            <a:spLocks noGrp="1"/>
          </p:cNvSpPr>
          <p:nvPr>
            <p:ph type="ctrTitle" idx="3"/>
          </p:nvPr>
        </p:nvSpPr>
        <p:spPr>
          <a:xfrm>
            <a:off x="3425259" y="1342504"/>
            <a:ext cx="4460505"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smtClean="0"/>
              <a:t>ΑΝΆΛΥΣΗ ΙΟΝΙΑΣ ΙΖΗΜΑΤΟΓΕΝΟΥΣ ΛΕΚΑΝΗΣ</a:t>
            </a:r>
            <a:endParaRPr dirty="0"/>
          </a:p>
        </p:txBody>
      </p:sp>
      <p:sp>
        <p:nvSpPr>
          <p:cNvPr id="151" name="Google Shape;151;p26"/>
          <p:cNvSpPr txBox="1">
            <a:spLocks noGrp="1"/>
          </p:cNvSpPr>
          <p:nvPr>
            <p:ph type="title" idx="5"/>
          </p:nvPr>
        </p:nvSpPr>
        <p:spPr>
          <a:xfrm>
            <a:off x="2023007" y="1488788"/>
            <a:ext cx="16152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chemeClr val="lt1"/>
                </a:solidFill>
              </a:rPr>
              <a:t>02</a:t>
            </a:r>
            <a:endParaRPr>
              <a:solidFill>
                <a:schemeClr val="lt1"/>
              </a:solidFill>
            </a:endParaRPr>
          </a:p>
        </p:txBody>
      </p:sp>
      <p:sp>
        <p:nvSpPr>
          <p:cNvPr id="152" name="Google Shape;152;p26"/>
          <p:cNvSpPr txBox="1">
            <a:spLocks noGrp="1"/>
          </p:cNvSpPr>
          <p:nvPr>
            <p:ph type="ctrTitle" idx="13"/>
          </p:nvPr>
        </p:nvSpPr>
        <p:spPr>
          <a:xfrm>
            <a:off x="3427999" y="3137561"/>
            <a:ext cx="449947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smtClean="0"/>
              <a:t>ΘΕΣΕΙΣ ΥΨΗΛΟΥ ΕΝΔΙΑΦΕΡΟΝΤΟΣ </a:t>
            </a:r>
            <a:r>
              <a:rPr lang="en-US" dirty="0" smtClean="0"/>
              <a:t>HC</a:t>
            </a:r>
            <a:r>
              <a:rPr lang="el-GR" dirty="0" smtClean="0"/>
              <a:t> ΣΤΗΝ ΙΟΝΙΑ ΛΕΚΑΝΗ</a:t>
            </a:r>
            <a:endParaRPr dirty="0"/>
          </a:p>
        </p:txBody>
      </p:sp>
      <p:sp>
        <p:nvSpPr>
          <p:cNvPr id="154" name="Google Shape;154;p26"/>
          <p:cNvSpPr txBox="1">
            <a:spLocks noGrp="1"/>
          </p:cNvSpPr>
          <p:nvPr>
            <p:ph type="title" idx="15"/>
          </p:nvPr>
        </p:nvSpPr>
        <p:spPr>
          <a:xfrm>
            <a:off x="2023007" y="3158138"/>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chemeClr val="lt1"/>
                </a:solidFill>
              </a:rPr>
              <a:t>04</a:t>
            </a:r>
            <a:endParaRPr>
              <a:solidFill>
                <a:schemeClr val="lt1"/>
              </a:solidFill>
            </a:endParaRPr>
          </a:p>
        </p:txBody>
      </p:sp>
      <p:sp>
        <p:nvSpPr>
          <p:cNvPr id="155" name="Google Shape;155;p26"/>
          <p:cNvSpPr txBox="1">
            <a:spLocks noGrp="1"/>
          </p:cNvSpPr>
          <p:nvPr>
            <p:ph type="ctrTitle" idx="16"/>
          </p:nvPr>
        </p:nvSpPr>
        <p:spPr>
          <a:xfrm>
            <a:off x="3425934" y="3977726"/>
            <a:ext cx="22518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smtClean="0"/>
              <a:t>ΒΙΒΛΙΟΓΡΑΦΙΑ</a:t>
            </a:r>
            <a:endParaRPr dirty="0"/>
          </a:p>
        </p:txBody>
      </p:sp>
      <p:sp>
        <p:nvSpPr>
          <p:cNvPr id="157" name="Google Shape;157;p26"/>
          <p:cNvSpPr txBox="1">
            <a:spLocks noGrp="1"/>
          </p:cNvSpPr>
          <p:nvPr>
            <p:ph type="title" idx="18"/>
          </p:nvPr>
        </p:nvSpPr>
        <p:spPr>
          <a:xfrm>
            <a:off x="2023007" y="3992813"/>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chemeClr val="lt1"/>
                </a:solidFill>
              </a:rPr>
              <a:t>05</a:t>
            </a:r>
            <a:endParaRPr dirty="0">
              <a:solidFill>
                <a:schemeClr val="lt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3000">
              <a:srgbClr val="A0E4FC"/>
            </a:gs>
            <a:gs pos="30000">
              <a:schemeClr val="accent1">
                <a:lumMod val="5000"/>
                <a:lumOff val="95000"/>
              </a:schemeClr>
            </a:gs>
          </a:gsLst>
          <a:lin ang="5400000" scaled="1"/>
        </a:gradFill>
        <a:effectLst/>
      </p:bgPr>
    </p:bg>
    <p:spTree>
      <p:nvGrpSpPr>
        <p:cNvPr id="1" name="Shape 131"/>
        <p:cNvGrpSpPr/>
        <p:nvPr/>
      </p:nvGrpSpPr>
      <p:grpSpPr>
        <a:xfrm>
          <a:off x="0" y="0"/>
          <a:ext cx="0" cy="0"/>
          <a:chOff x="0" y="0"/>
          <a:chExt cx="0" cy="0"/>
        </a:xfrm>
      </p:grpSpPr>
      <p:sp>
        <p:nvSpPr>
          <p:cNvPr id="2" name="Τίτλος 1"/>
          <p:cNvSpPr>
            <a:spLocks noGrp="1"/>
          </p:cNvSpPr>
          <p:nvPr>
            <p:ph type="ctrTitle"/>
          </p:nvPr>
        </p:nvSpPr>
        <p:spPr>
          <a:xfrm>
            <a:off x="3107858" y="44855"/>
            <a:ext cx="3624895" cy="484785"/>
          </a:xfrm>
        </p:spPr>
        <p:txBody>
          <a:bodyPr/>
          <a:lstStyle/>
          <a:p>
            <a:r>
              <a:rPr lang="el-GR" sz="1400" dirty="0" smtClean="0">
                <a:latin typeface="Calibri" panose="020F0502020204030204" pitchFamily="34" charset="0"/>
                <a:cs typeface="Calibri" panose="020F0502020204030204" pitchFamily="34" charset="0"/>
              </a:rPr>
              <a:t>1.ΠΕΤΡΕΛΑΙΚΟ ΣΥΣΤΗΜΑ ΦΟΡΤΙΣΗΣ</a:t>
            </a:r>
            <a:endParaRPr lang="el-GR" sz="1400" dirty="0">
              <a:latin typeface="Calibri" panose="020F0502020204030204" pitchFamily="34" charset="0"/>
              <a:cs typeface="Calibri" panose="020F0502020204030204" pitchFamily="34" charset="0"/>
            </a:endParaRPr>
          </a:p>
        </p:txBody>
      </p:sp>
      <p:pic>
        <p:nvPicPr>
          <p:cNvPr id="3" name="Εικόνα 2"/>
          <p:cNvPicPr>
            <a:picLocks noChangeAspect="1"/>
          </p:cNvPicPr>
          <p:nvPr/>
        </p:nvPicPr>
        <p:blipFill>
          <a:blip r:embed="rId3"/>
          <a:stretch>
            <a:fillRect/>
          </a:stretch>
        </p:blipFill>
        <p:spPr>
          <a:xfrm>
            <a:off x="1390262" y="529640"/>
            <a:ext cx="6345762" cy="3150423"/>
          </a:xfrm>
          <a:prstGeom prst="rect">
            <a:avLst/>
          </a:prstGeom>
        </p:spPr>
      </p:pic>
      <p:sp>
        <p:nvSpPr>
          <p:cNvPr id="5" name="TextBox 4"/>
          <p:cNvSpPr txBox="1"/>
          <p:nvPr/>
        </p:nvSpPr>
        <p:spPr>
          <a:xfrm>
            <a:off x="1624472" y="3861142"/>
            <a:ext cx="6111552" cy="461665"/>
          </a:xfrm>
          <a:prstGeom prst="rect">
            <a:avLst/>
          </a:prstGeom>
          <a:noFill/>
        </p:spPr>
        <p:txBody>
          <a:bodyPr wrap="square" rtlCol="0">
            <a:spAutoFit/>
          </a:bodyPr>
          <a:lstStyle/>
          <a:p>
            <a:r>
              <a:rPr lang="el-GR" sz="1200" dirty="0">
                <a:latin typeface="Calibri" panose="020F0502020204030204" pitchFamily="34" charset="0"/>
                <a:cs typeface="Calibri" panose="020F0502020204030204" pitchFamily="34" charset="0"/>
              </a:rPr>
              <a:t>Οι παράμετροι αυτοί πρέπει να βρίσκονται σε μια σωστή χρονολογική σειρά μέσα στον γεωλογικό χρόνο για την δημιουργία μεγάλων συγκεντρώσεων </a:t>
            </a:r>
            <a:r>
              <a:rPr lang="el-GR" sz="1200" dirty="0" smtClean="0">
                <a:latin typeface="Calibri" panose="020F0502020204030204" pitchFamily="34" charset="0"/>
                <a:cs typeface="Calibri" panose="020F0502020204030204" pitchFamily="34" charset="0"/>
              </a:rPr>
              <a:t>πετρελαίου.</a:t>
            </a:r>
            <a:endParaRPr lang="el-GR" sz="12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3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5628494" y="787120"/>
            <a:ext cx="4260028" cy="276999"/>
          </a:xfrm>
          <a:prstGeom prst="rect">
            <a:avLst/>
          </a:prstGeom>
          <a:noFill/>
        </p:spPr>
        <p:txBody>
          <a:bodyPr wrap="square" rtlCol="0">
            <a:spAutoFit/>
          </a:bodyPr>
          <a:lstStyle/>
          <a:p>
            <a:r>
              <a:rPr lang="el-GR" sz="1200" b="1" dirty="0" smtClean="0">
                <a:latin typeface="Calibri" panose="020F0502020204030204" pitchFamily="34" charset="0"/>
                <a:cs typeface="Calibri" panose="020F0502020204030204" pitchFamily="34" charset="0"/>
              </a:rPr>
              <a:t>Είδη Παγίδων</a:t>
            </a:r>
            <a:endParaRPr lang="el-GR" sz="1200" b="1" dirty="0">
              <a:latin typeface="Calibri" panose="020F0502020204030204" pitchFamily="34" charset="0"/>
              <a:cs typeface="Calibri" panose="020F0502020204030204" pitchFamily="34" charset="0"/>
            </a:endParaRPr>
          </a:p>
        </p:txBody>
      </p:sp>
      <p:pic>
        <p:nvPicPr>
          <p:cNvPr id="2" name="Εικόνα 1"/>
          <p:cNvPicPr>
            <a:picLocks noChangeAspect="1"/>
          </p:cNvPicPr>
          <p:nvPr/>
        </p:nvPicPr>
        <p:blipFill>
          <a:blip r:embed="rId2"/>
          <a:stretch>
            <a:fillRect/>
          </a:stretch>
        </p:blipFill>
        <p:spPr>
          <a:xfrm>
            <a:off x="0" y="402951"/>
            <a:ext cx="5311253" cy="3066988"/>
          </a:xfrm>
          <a:prstGeom prst="rect">
            <a:avLst/>
          </a:prstGeom>
        </p:spPr>
      </p:pic>
      <p:pic>
        <p:nvPicPr>
          <p:cNvPr id="5" name="Εικόνα 4"/>
          <p:cNvPicPr>
            <a:picLocks noChangeAspect="1"/>
          </p:cNvPicPr>
          <p:nvPr/>
        </p:nvPicPr>
        <p:blipFill>
          <a:blip r:embed="rId3"/>
          <a:stretch>
            <a:fillRect/>
          </a:stretch>
        </p:blipFill>
        <p:spPr>
          <a:xfrm>
            <a:off x="4158301" y="1786843"/>
            <a:ext cx="4985699" cy="3356657"/>
          </a:xfrm>
          <a:prstGeom prst="rect">
            <a:avLst/>
          </a:prstGeom>
        </p:spPr>
      </p:pic>
      <p:sp>
        <p:nvSpPr>
          <p:cNvPr id="6" name="TextBox 5"/>
          <p:cNvSpPr txBox="1"/>
          <p:nvPr/>
        </p:nvSpPr>
        <p:spPr>
          <a:xfrm>
            <a:off x="594008" y="3998942"/>
            <a:ext cx="3564293" cy="276999"/>
          </a:xfrm>
          <a:prstGeom prst="rect">
            <a:avLst/>
          </a:prstGeom>
          <a:noFill/>
        </p:spPr>
        <p:txBody>
          <a:bodyPr wrap="square" rtlCol="0">
            <a:spAutoFit/>
          </a:bodyPr>
          <a:lstStyle/>
          <a:p>
            <a:r>
              <a:rPr lang="el-GR" sz="1200" b="1" dirty="0" smtClean="0">
                <a:latin typeface="Calibri" panose="020F0502020204030204" pitchFamily="34" charset="0"/>
                <a:cs typeface="Calibri" panose="020F0502020204030204" pitchFamily="34" charset="0"/>
              </a:rPr>
              <a:t>Θέσεις απόθεσης μητρικού υλικού</a:t>
            </a:r>
            <a:endParaRPr lang="el-GR" sz="1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26991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94000">
              <a:schemeClr val="accent4">
                <a:lumMod val="60000"/>
                <a:lumOff val="40000"/>
              </a:schemeClr>
            </a:gs>
            <a:gs pos="0">
              <a:srgbClr val="E5E5E5"/>
            </a:gs>
          </a:gsLst>
          <a:lin ang="5400000" scaled="1"/>
        </a:gradFill>
        <a:effectLst/>
      </p:bgPr>
    </p:bg>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942722" y="515903"/>
            <a:ext cx="3254829" cy="4481607"/>
          </a:xfrm>
          <a:prstGeom prst="rect">
            <a:avLst/>
          </a:prstGeom>
        </p:spPr>
      </p:pic>
      <p:sp>
        <p:nvSpPr>
          <p:cNvPr id="5" name="TextBox 4"/>
          <p:cNvSpPr txBox="1"/>
          <p:nvPr/>
        </p:nvSpPr>
        <p:spPr>
          <a:xfrm>
            <a:off x="6134096" y="213729"/>
            <a:ext cx="2514600" cy="307777"/>
          </a:xfrm>
          <a:prstGeom prst="rect">
            <a:avLst/>
          </a:prstGeom>
          <a:noFill/>
        </p:spPr>
        <p:txBody>
          <a:bodyPr wrap="square" rtlCol="0">
            <a:spAutoFit/>
          </a:bodyPr>
          <a:lstStyle/>
          <a:p>
            <a:r>
              <a:rPr lang="el-GR" b="1" dirty="0" smtClean="0">
                <a:solidFill>
                  <a:schemeClr val="tx1">
                    <a:lumMod val="50000"/>
                  </a:schemeClr>
                </a:solidFill>
                <a:latin typeface="Calibri" panose="020F0502020204030204" pitchFamily="34" charset="0"/>
                <a:cs typeface="Calibri" panose="020F0502020204030204" pitchFamily="34" charset="0"/>
              </a:rPr>
              <a:t>ΜΗΤΡΙΚΑ ΠΕΤΡΩΜΑΤΑ</a:t>
            </a:r>
            <a:endParaRPr lang="el-GR" b="1" dirty="0">
              <a:solidFill>
                <a:schemeClr val="tx1">
                  <a:lumMod val="50000"/>
                </a:schemeClr>
              </a:solidFill>
              <a:latin typeface="Calibri" panose="020F0502020204030204" pitchFamily="34" charset="0"/>
              <a:cs typeface="Calibri" panose="020F0502020204030204" pitchFamily="34" charset="0"/>
            </a:endParaRPr>
          </a:p>
        </p:txBody>
      </p:sp>
      <p:sp>
        <p:nvSpPr>
          <p:cNvPr id="6" name="TextBox 5"/>
          <p:cNvSpPr txBox="1"/>
          <p:nvPr/>
        </p:nvSpPr>
        <p:spPr>
          <a:xfrm>
            <a:off x="6101438" y="2954338"/>
            <a:ext cx="2002971" cy="523220"/>
          </a:xfrm>
          <a:prstGeom prst="rect">
            <a:avLst/>
          </a:prstGeom>
          <a:noFill/>
        </p:spPr>
        <p:txBody>
          <a:bodyPr wrap="square" rtlCol="0">
            <a:spAutoFit/>
          </a:bodyPr>
          <a:lstStyle/>
          <a:p>
            <a:r>
              <a:rPr lang="el-GR" b="1" dirty="0" smtClean="0">
                <a:latin typeface="Calibri" panose="020F0502020204030204" pitchFamily="34" charset="0"/>
                <a:cs typeface="Calibri" panose="020F0502020204030204" pitchFamily="34" charset="0"/>
              </a:rPr>
              <a:t>Οργανικό υλικό-Κηρογόνο</a:t>
            </a:r>
            <a:endParaRPr lang="el-GR" b="1" dirty="0">
              <a:latin typeface="Calibri" panose="020F0502020204030204" pitchFamily="34" charset="0"/>
              <a:cs typeface="Calibri" panose="020F0502020204030204" pitchFamily="34" charset="0"/>
            </a:endParaRPr>
          </a:p>
        </p:txBody>
      </p:sp>
      <p:sp>
        <p:nvSpPr>
          <p:cNvPr id="7" name="TextBox 6"/>
          <p:cNvSpPr txBox="1"/>
          <p:nvPr/>
        </p:nvSpPr>
        <p:spPr>
          <a:xfrm>
            <a:off x="6101438" y="2259196"/>
            <a:ext cx="2231572" cy="307777"/>
          </a:xfrm>
          <a:prstGeom prst="rect">
            <a:avLst/>
          </a:prstGeom>
          <a:noFill/>
        </p:spPr>
        <p:txBody>
          <a:bodyPr wrap="square" rtlCol="0">
            <a:spAutoFit/>
          </a:bodyPr>
          <a:lstStyle/>
          <a:p>
            <a:r>
              <a:rPr lang="el-GR" b="1" dirty="0" smtClean="0">
                <a:solidFill>
                  <a:schemeClr val="tx1">
                    <a:lumMod val="50000"/>
                  </a:schemeClr>
                </a:solidFill>
                <a:latin typeface="Calibri" panose="020F0502020204030204" pitchFamily="34" charset="0"/>
                <a:cs typeface="Calibri" panose="020F0502020204030204" pitchFamily="34" charset="0"/>
              </a:rPr>
              <a:t>Ανοξικές συνθήκες</a:t>
            </a:r>
            <a:endParaRPr lang="el-GR" b="1" dirty="0">
              <a:solidFill>
                <a:schemeClr val="tx1">
                  <a:lumMod val="50000"/>
                </a:schemeClr>
              </a:solidFill>
              <a:latin typeface="Calibri" panose="020F0502020204030204" pitchFamily="34" charset="0"/>
              <a:cs typeface="Calibri" panose="020F0502020204030204" pitchFamily="34" charset="0"/>
            </a:endParaRPr>
          </a:p>
        </p:txBody>
      </p:sp>
      <p:sp>
        <p:nvSpPr>
          <p:cNvPr id="8" name="TextBox 7"/>
          <p:cNvSpPr txBox="1"/>
          <p:nvPr/>
        </p:nvSpPr>
        <p:spPr>
          <a:xfrm>
            <a:off x="6101438" y="808240"/>
            <a:ext cx="2547258" cy="523220"/>
          </a:xfrm>
          <a:prstGeom prst="rect">
            <a:avLst/>
          </a:prstGeom>
          <a:noFill/>
        </p:spPr>
        <p:txBody>
          <a:bodyPr wrap="square" rtlCol="0">
            <a:spAutoFit/>
          </a:bodyPr>
          <a:lstStyle/>
          <a:p>
            <a:r>
              <a:rPr lang="el-GR" b="1" dirty="0" smtClean="0">
                <a:solidFill>
                  <a:schemeClr val="tx1">
                    <a:lumMod val="50000"/>
                  </a:schemeClr>
                </a:solidFill>
                <a:latin typeface="Calibri" panose="020F0502020204030204" pitchFamily="34" charset="0"/>
                <a:cs typeface="Calibri" panose="020F0502020204030204" pitchFamily="34" charset="0"/>
              </a:rPr>
              <a:t>Θαλάσσια υπολείμματα οργανισμών</a:t>
            </a:r>
            <a:endParaRPr lang="el-GR" b="1" dirty="0">
              <a:solidFill>
                <a:schemeClr val="tx1">
                  <a:lumMod val="50000"/>
                </a:schemeClr>
              </a:solidFill>
              <a:latin typeface="Calibri" panose="020F0502020204030204" pitchFamily="34" charset="0"/>
              <a:cs typeface="Calibri" panose="020F0502020204030204" pitchFamily="34" charset="0"/>
            </a:endParaRPr>
          </a:p>
        </p:txBody>
      </p:sp>
      <p:sp>
        <p:nvSpPr>
          <p:cNvPr id="9" name="TextBox 8"/>
          <p:cNvSpPr txBox="1"/>
          <p:nvPr/>
        </p:nvSpPr>
        <p:spPr>
          <a:xfrm>
            <a:off x="6101438" y="1578731"/>
            <a:ext cx="2068285" cy="307777"/>
          </a:xfrm>
          <a:prstGeom prst="rect">
            <a:avLst/>
          </a:prstGeom>
          <a:noFill/>
        </p:spPr>
        <p:txBody>
          <a:bodyPr wrap="square" rtlCol="0">
            <a:spAutoFit/>
          </a:bodyPr>
          <a:lstStyle/>
          <a:p>
            <a:r>
              <a:rPr lang="el-GR" b="1" dirty="0" smtClean="0">
                <a:latin typeface="Calibri" panose="020F0502020204030204" pitchFamily="34" charset="0"/>
                <a:cs typeface="Calibri" panose="020F0502020204030204" pitchFamily="34" charset="0"/>
              </a:rPr>
              <a:t>Ταφή ιζημάτων</a:t>
            </a:r>
            <a:endParaRPr lang="el-GR" b="1" dirty="0">
              <a:latin typeface="Calibri" panose="020F0502020204030204" pitchFamily="34" charset="0"/>
              <a:cs typeface="Calibri" panose="020F0502020204030204" pitchFamily="34" charset="0"/>
            </a:endParaRPr>
          </a:p>
        </p:txBody>
      </p:sp>
      <p:sp>
        <p:nvSpPr>
          <p:cNvPr id="10" name="TextBox 9"/>
          <p:cNvSpPr txBox="1"/>
          <p:nvPr/>
        </p:nvSpPr>
        <p:spPr>
          <a:xfrm>
            <a:off x="6400793" y="3873823"/>
            <a:ext cx="1768930" cy="307777"/>
          </a:xfrm>
          <a:prstGeom prst="rect">
            <a:avLst/>
          </a:prstGeom>
          <a:noFill/>
        </p:spPr>
        <p:txBody>
          <a:bodyPr wrap="square" rtlCol="0">
            <a:spAutoFit/>
          </a:bodyPr>
          <a:lstStyle/>
          <a:p>
            <a:r>
              <a:rPr lang="el-GR" b="1" dirty="0" smtClean="0">
                <a:latin typeface="Calibri" panose="020F0502020204030204" pitchFamily="34" charset="0"/>
                <a:cs typeface="Calibri" panose="020F0502020204030204" pitchFamily="34" charset="0"/>
              </a:rPr>
              <a:t>Ωρίμανση</a:t>
            </a:r>
            <a:endParaRPr lang="el-GR" b="1" dirty="0">
              <a:latin typeface="Calibri" panose="020F0502020204030204" pitchFamily="34" charset="0"/>
              <a:cs typeface="Calibri" panose="020F0502020204030204" pitchFamily="34" charset="0"/>
            </a:endParaRPr>
          </a:p>
        </p:txBody>
      </p:sp>
      <p:sp>
        <p:nvSpPr>
          <p:cNvPr id="11" name="TextBox 10"/>
          <p:cNvSpPr txBox="1"/>
          <p:nvPr/>
        </p:nvSpPr>
        <p:spPr>
          <a:xfrm>
            <a:off x="6419849" y="4577865"/>
            <a:ext cx="1649184" cy="307777"/>
          </a:xfrm>
          <a:prstGeom prst="rect">
            <a:avLst/>
          </a:prstGeom>
          <a:noFill/>
        </p:spPr>
        <p:txBody>
          <a:bodyPr wrap="square" rtlCol="0">
            <a:spAutoFit/>
          </a:bodyPr>
          <a:lstStyle/>
          <a:p>
            <a:r>
              <a:rPr lang="el-GR" b="1" dirty="0" smtClean="0">
                <a:latin typeface="Calibri" panose="020F0502020204030204" pitchFamily="34" charset="0"/>
                <a:cs typeface="Calibri" panose="020F0502020204030204" pitchFamily="34" charset="0"/>
              </a:rPr>
              <a:t>Πετρέλαιο</a:t>
            </a:r>
            <a:endParaRPr lang="el-GR" b="1" dirty="0">
              <a:latin typeface="Calibri" panose="020F0502020204030204" pitchFamily="34" charset="0"/>
              <a:cs typeface="Calibri" panose="020F0502020204030204" pitchFamily="34" charset="0"/>
            </a:endParaRPr>
          </a:p>
        </p:txBody>
      </p:sp>
      <p:sp>
        <p:nvSpPr>
          <p:cNvPr id="2" name="TextBox 1"/>
          <p:cNvSpPr txBox="1"/>
          <p:nvPr/>
        </p:nvSpPr>
        <p:spPr>
          <a:xfrm>
            <a:off x="1551279" y="203124"/>
            <a:ext cx="2883050" cy="307777"/>
          </a:xfrm>
          <a:prstGeom prst="rect">
            <a:avLst/>
          </a:prstGeom>
          <a:noFill/>
        </p:spPr>
        <p:txBody>
          <a:bodyPr wrap="square" rtlCol="0">
            <a:spAutoFit/>
          </a:bodyPr>
          <a:lstStyle/>
          <a:p>
            <a:r>
              <a:rPr lang="el-GR" b="1" dirty="0" smtClean="0">
                <a:latin typeface="Calibri" panose="020F0502020204030204" pitchFamily="34" charset="0"/>
                <a:cs typeface="Calibri" panose="020F0502020204030204" pitchFamily="34" charset="0"/>
              </a:rPr>
              <a:t>ΤΥΠΟΙ ΚΗΡΟΓΟΝΟΥ</a:t>
            </a:r>
            <a:endParaRPr lang="el-GR" b="1" dirty="0">
              <a:latin typeface="Calibri" panose="020F0502020204030204" pitchFamily="34" charset="0"/>
              <a:cs typeface="Calibri" panose="020F0502020204030204" pitchFamily="34" charset="0"/>
            </a:endParaRPr>
          </a:p>
        </p:txBody>
      </p:sp>
      <p:sp>
        <p:nvSpPr>
          <p:cNvPr id="4" name="Βέλος προς τα κάτω 3"/>
          <p:cNvSpPr/>
          <p:nvPr/>
        </p:nvSpPr>
        <p:spPr>
          <a:xfrm>
            <a:off x="6802016" y="1334278"/>
            <a:ext cx="139960" cy="3265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Βέλος προς τα κάτω 11"/>
          <p:cNvSpPr/>
          <p:nvPr/>
        </p:nvSpPr>
        <p:spPr>
          <a:xfrm>
            <a:off x="6802016" y="1912776"/>
            <a:ext cx="139960" cy="4198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Βέλος προς τα κάτω 12"/>
          <p:cNvSpPr/>
          <p:nvPr/>
        </p:nvSpPr>
        <p:spPr>
          <a:xfrm>
            <a:off x="6802017" y="2562817"/>
            <a:ext cx="139959" cy="4561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Βέλος προς τα κάτω 13"/>
          <p:cNvSpPr/>
          <p:nvPr/>
        </p:nvSpPr>
        <p:spPr>
          <a:xfrm>
            <a:off x="6802016" y="3477558"/>
            <a:ext cx="139960" cy="3873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Βέλος προς τα κάτω 14"/>
          <p:cNvSpPr/>
          <p:nvPr/>
        </p:nvSpPr>
        <p:spPr>
          <a:xfrm>
            <a:off x="6802016" y="4158418"/>
            <a:ext cx="139960" cy="4105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869765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3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741807" y="685492"/>
            <a:ext cx="4993416" cy="4476669"/>
          </a:xfrm>
          <a:prstGeom prst="rect">
            <a:avLst/>
          </a:prstGeom>
          <a:gradFill>
            <a:gsLst>
              <a:gs pos="0">
                <a:srgbClr val="E5E5E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 name="TextBox 2"/>
          <p:cNvSpPr txBox="1"/>
          <p:nvPr/>
        </p:nvSpPr>
        <p:spPr>
          <a:xfrm>
            <a:off x="99454" y="1331823"/>
            <a:ext cx="2452744" cy="3108543"/>
          </a:xfrm>
          <a:prstGeom prst="rect">
            <a:avLst/>
          </a:prstGeom>
          <a:noFill/>
        </p:spPr>
        <p:txBody>
          <a:bodyPr wrap="square" rtlCol="0">
            <a:spAutoFit/>
          </a:bodyPr>
          <a:lstStyle/>
          <a:p>
            <a:pPr marL="285750" indent="-285750">
              <a:buFont typeface="Arial" panose="020B0604020202020204" pitchFamily="34" charset="0"/>
              <a:buChar char="•"/>
            </a:pPr>
            <a:r>
              <a:rPr lang="el-GR" dirty="0" smtClean="0">
                <a:latin typeface="Calibri" panose="020F0502020204030204" pitchFamily="34" charset="0"/>
                <a:cs typeface="Calibri" panose="020F0502020204030204" pitchFamily="34" charset="0"/>
              </a:rPr>
              <a:t>ΔΙΑΓΕΝΕΣΗ</a:t>
            </a:r>
            <a:endParaRPr lang="el-G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dirty="0" smtClean="0">
                <a:latin typeface="Calibri" panose="020F0502020204030204" pitchFamily="34" charset="0"/>
                <a:cs typeface="Calibri" panose="020F0502020204030204" pitchFamily="34" charset="0"/>
              </a:rPr>
              <a:t>ΚΑΤΑΓΕΝΕΣΗ</a:t>
            </a:r>
          </a:p>
          <a:p>
            <a:pPr marL="285750" indent="-285750">
              <a:buFont typeface="Arial" panose="020B0604020202020204" pitchFamily="34" charset="0"/>
              <a:buChar char="•"/>
            </a:pPr>
            <a:endParaRPr lang="el-G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dirty="0" smtClean="0">
                <a:latin typeface="Calibri" panose="020F0502020204030204" pitchFamily="34" charset="0"/>
                <a:cs typeface="Calibri" panose="020F0502020204030204" pitchFamily="34" charset="0"/>
              </a:rPr>
              <a:t>ΜΕΤΑΓΕΝΕΣΗ</a:t>
            </a:r>
          </a:p>
        </p:txBody>
      </p:sp>
      <p:sp>
        <p:nvSpPr>
          <p:cNvPr id="10" name="TextBox 9"/>
          <p:cNvSpPr txBox="1"/>
          <p:nvPr/>
        </p:nvSpPr>
        <p:spPr>
          <a:xfrm>
            <a:off x="2552198" y="173119"/>
            <a:ext cx="4023360" cy="307777"/>
          </a:xfrm>
          <a:prstGeom prst="rect">
            <a:avLst/>
          </a:prstGeom>
          <a:noFill/>
        </p:spPr>
        <p:txBody>
          <a:bodyPr wrap="square" rtlCol="0">
            <a:spAutoFit/>
          </a:bodyPr>
          <a:lstStyle/>
          <a:p>
            <a:r>
              <a:rPr lang="el-GR" b="1" dirty="0" smtClean="0">
                <a:latin typeface="Calibri" panose="020F0502020204030204" pitchFamily="34" charset="0"/>
                <a:cs typeface="Calibri" panose="020F0502020204030204" pitchFamily="34" charset="0"/>
              </a:rPr>
              <a:t>ΣΤΑΔΙΑ ΕΞΕΛΙΞΗΣ ΟΡΓΑΝΙΚΟΥ ΥΛΙΚΟΥ</a:t>
            </a:r>
            <a:endParaRPr lang="el-GR" b="1" dirty="0">
              <a:latin typeface="Calibri" panose="020F0502020204030204" pitchFamily="34" charset="0"/>
              <a:cs typeface="Calibri" panose="020F0502020204030204" pitchFamily="34" charset="0"/>
            </a:endParaRPr>
          </a:p>
        </p:txBody>
      </p:sp>
      <p:sp>
        <p:nvSpPr>
          <p:cNvPr id="5" name="TextBox 4"/>
          <p:cNvSpPr txBox="1"/>
          <p:nvPr/>
        </p:nvSpPr>
        <p:spPr>
          <a:xfrm>
            <a:off x="6820677" y="1154111"/>
            <a:ext cx="2220687" cy="3539430"/>
          </a:xfrm>
          <a:prstGeom prst="rect">
            <a:avLst/>
          </a:prstGeom>
          <a:noFill/>
        </p:spPr>
        <p:txBody>
          <a:bodyPr wrap="square" rtlCol="0">
            <a:spAutoFit/>
          </a:bodyPr>
          <a:lstStyle/>
          <a:p>
            <a:pPr marL="285750" indent="-285750">
              <a:buFont typeface="Arial" panose="020B0604020202020204" pitchFamily="34" charset="0"/>
              <a:buChar char="•"/>
            </a:pPr>
            <a:r>
              <a:rPr lang="el-GR" dirty="0" smtClean="0">
                <a:latin typeface="Calibri" panose="020F0502020204030204" pitchFamily="34" charset="0"/>
                <a:cs typeface="Calibri" panose="020F0502020204030204" pitchFamily="34" charset="0"/>
              </a:rPr>
              <a:t> ΜΙΚΡΟ ΒΑΘΟΣ ΤΑΦΗΣ</a:t>
            </a:r>
          </a:p>
          <a:p>
            <a:pPr marL="285750" indent="-285750">
              <a:buFont typeface="Arial" panose="020B0604020202020204" pitchFamily="34" charset="0"/>
              <a:buChar char="•"/>
            </a:pPr>
            <a:endParaRPr lang="el-G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dirty="0" smtClean="0">
                <a:latin typeface="Calibri" panose="020F0502020204030204" pitchFamily="34" charset="0"/>
                <a:cs typeface="Calibri" panose="020F0502020204030204" pitchFamily="34" charset="0"/>
              </a:rPr>
              <a:t>ΜΕΤΡΙΟ ΣΤΑΔΙΟ ΩΡΙΜΟΤΗΤΑΣ</a:t>
            </a:r>
            <a:endParaRPr lang="el-G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dirty="0" smtClean="0">
                <a:latin typeface="Calibri" panose="020F0502020204030204" pitchFamily="34" charset="0"/>
                <a:cs typeface="Calibri" panose="020F0502020204030204" pitchFamily="34" charset="0"/>
              </a:rPr>
              <a:t>ΤΕΛΕΥΤΑΙΟ ΣΤΑΔΙΟ ΩΡΙΜΑΝΣΗΣ</a:t>
            </a:r>
            <a:endParaRPr lang="el-G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726419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5000">
              <a:srgbClr val="18467C"/>
            </a:gs>
            <a:gs pos="5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46313" y="-133"/>
            <a:ext cx="4825271" cy="3977880"/>
          </a:xfrm>
          <a:prstGeom prst="rect">
            <a:avLst/>
          </a:prstGeom>
        </p:spPr>
      </p:pic>
      <p:pic>
        <p:nvPicPr>
          <p:cNvPr id="4" name="Εικόνα 3"/>
          <p:cNvPicPr>
            <a:picLocks noChangeAspect="1"/>
          </p:cNvPicPr>
          <p:nvPr/>
        </p:nvPicPr>
        <p:blipFill>
          <a:blip r:embed="rId3"/>
          <a:stretch>
            <a:fillRect/>
          </a:stretch>
        </p:blipFill>
        <p:spPr>
          <a:xfrm>
            <a:off x="2808515" y="1954812"/>
            <a:ext cx="6335486" cy="3167744"/>
          </a:xfrm>
          <a:prstGeom prst="rect">
            <a:avLst/>
          </a:prstGeom>
        </p:spPr>
      </p:pic>
      <p:sp>
        <p:nvSpPr>
          <p:cNvPr id="5" name="TextBox 4"/>
          <p:cNvSpPr txBox="1"/>
          <p:nvPr/>
        </p:nvSpPr>
        <p:spPr>
          <a:xfrm>
            <a:off x="345177" y="0"/>
            <a:ext cx="4480094" cy="307777"/>
          </a:xfrm>
          <a:prstGeom prst="rect">
            <a:avLst/>
          </a:prstGeom>
          <a:noFill/>
        </p:spPr>
        <p:txBody>
          <a:bodyPr wrap="square" rtlCol="0">
            <a:spAutoFit/>
          </a:bodyPr>
          <a:lstStyle/>
          <a:p>
            <a:r>
              <a:rPr lang="el-GR" b="1" dirty="0" smtClean="0">
                <a:solidFill>
                  <a:schemeClr val="bg1"/>
                </a:solidFill>
                <a:latin typeface="Calibri" panose="020F0502020204030204" pitchFamily="34" charset="0"/>
                <a:cs typeface="Calibri" panose="020F0502020204030204" pitchFamily="34" charset="0"/>
              </a:rPr>
              <a:t>2.ΤΕΚΤΟΝΙΚΟ ΚΑΘΕΣΤΩΣ ΣΤΟΝ ΕΛΛΑΔΙΚΟ ΧΩΡΟ</a:t>
            </a:r>
            <a:endParaRPr lang="el-GR" b="1" dirty="0">
              <a:solidFill>
                <a:schemeClr val="bg1"/>
              </a:solidFill>
              <a:latin typeface="Calibri" panose="020F0502020204030204" pitchFamily="34" charset="0"/>
              <a:cs typeface="Calibri" panose="020F0502020204030204" pitchFamily="34" charset="0"/>
            </a:endParaRPr>
          </a:p>
        </p:txBody>
      </p:sp>
      <p:sp>
        <p:nvSpPr>
          <p:cNvPr id="6" name="TextBox 5"/>
          <p:cNvSpPr txBox="1"/>
          <p:nvPr/>
        </p:nvSpPr>
        <p:spPr>
          <a:xfrm>
            <a:off x="4849091" y="1954812"/>
            <a:ext cx="3270325" cy="307777"/>
          </a:xfrm>
          <a:prstGeom prst="rect">
            <a:avLst/>
          </a:prstGeom>
          <a:noFill/>
        </p:spPr>
        <p:txBody>
          <a:bodyPr wrap="square" rtlCol="0">
            <a:spAutoFit/>
          </a:bodyPr>
          <a:lstStyle/>
          <a:p>
            <a:r>
              <a:rPr lang="el-GR" b="1" dirty="0" smtClean="0">
                <a:latin typeface="Calibri" panose="020F0502020204030204" pitchFamily="34" charset="0"/>
                <a:cs typeface="Calibri" panose="020F0502020204030204" pitchFamily="34" charset="0"/>
              </a:rPr>
              <a:t>ΕΞΩΤΕΡΙΚΕΣ ΕΛΛΗΝΙΔΕΣ</a:t>
            </a:r>
            <a:endParaRPr lang="el-GR" b="1" dirty="0">
              <a:latin typeface="Calibri" panose="020F0502020204030204" pitchFamily="34" charset="0"/>
              <a:cs typeface="Calibri" panose="020F0502020204030204" pitchFamily="34" charset="0"/>
            </a:endParaRPr>
          </a:p>
        </p:txBody>
      </p:sp>
      <p:sp>
        <p:nvSpPr>
          <p:cNvPr id="2" name="TextBox 1"/>
          <p:cNvSpPr txBox="1"/>
          <p:nvPr/>
        </p:nvSpPr>
        <p:spPr>
          <a:xfrm>
            <a:off x="-46313" y="4042320"/>
            <a:ext cx="2957464" cy="1015663"/>
          </a:xfrm>
          <a:prstGeom prst="rect">
            <a:avLst/>
          </a:prstGeom>
          <a:noFill/>
        </p:spPr>
        <p:txBody>
          <a:bodyPr wrap="square" rtlCol="0">
            <a:spAutoFit/>
          </a:bodyPr>
          <a:lstStyle/>
          <a:p>
            <a:r>
              <a:rPr lang="el-GR" sz="1200" dirty="0">
                <a:latin typeface="Calibri" panose="020F0502020204030204" pitchFamily="34" charset="0"/>
                <a:cs typeface="Calibri" panose="020F0502020204030204" pitchFamily="34" charset="0"/>
              </a:rPr>
              <a:t>Οι Λεκάνες Ιζηματογένεσης δημιουργούνται στην ανώτερη λιθόσφαιρα λόγω των σχετικών κινήσεων αλλά και διάφορων άλλων παραγόντων όπως οι τεκτονικές κινήσεις λόγω ορογένεσης.</a:t>
            </a:r>
          </a:p>
        </p:txBody>
      </p:sp>
      <p:sp>
        <p:nvSpPr>
          <p:cNvPr id="7" name="TextBox 6"/>
          <p:cNvSpPr txBox="1"/>
          <p:nvPr/>
        </p:nvSpPr>
        <p:spPr>
          <a:xfrm>
            <a:off x="4946930" y="438797"/>
            <a:ext cx="3703913" cy="1384995"/>
          </a:xfrm>
          <a:prstGeom prst="rect">
            <a:avLst/>
          </a:prstGeom>
          <a:noFill/>
        </p:spPr>
        <p:txBody>
          <a:bodyPr wrap="square" rtlCol="0">
            <a:spAutoFit/>
          </a:bodyPr>
          <a:lstStyle/>
          <a:p>
            <a:r>
              <a:rPr lang="el-GR" sz="1200" dirty="0">
                <a:latin typeface="Calibri" panose="020F0502020204030204" pitchFamily="34" charset="0"/>
                <a:cs typeface="Calibri" panose="020F0502020204030204" pitchFamily="34" charset="0"/>
              </a:rPr>
              <a:t>Η Δυτική Ελλάδα αποτελεί τμήμα των εξωτερικών Ελληνίδων (ζώνη FTB) τμήμα της αλπικής οροσειράς (εικ.7), η ζώνη αυτή πτυχών και επωθήσεων δημιουργήθηκε  κατά την σύγκρουση της Αφρικάνικης πλάκας και της  Ευρασιατικής κατά το Κατώτερο Κρητιδικό με σύγχρονη καταβύθιση του ωκεανού της Τηθύος.</a:t>
            </a:r>
          </a:p>
        </p:txBody>
      </p:sp>
    </p:spTree>
    <p:extLst>
      <p:ext uri="{BB962C8B-B14F-4D97-AF65-F5344CB8AC3E}">
        <p14:creationId xmlns:p14="http://schemas.microsoft.com/office/powerpoint/2010/main" val="290899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85000">
              <a:srgbClr val="A0E4FC"/>
            </a:gs>
            <a:gs pos="0">
              <a:srgbClr val="E5E5E5"/>
            </a:gs>
          </a:gsLst>
          <a:lin ang="5400000" scaled="1"/>
        </a:gradFill>
        <a:effectLst/>
      </p:bgPr>
    </p:bg>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5067369" y="107576"/>
            <a:ext cx="3679750" cy="4939105"/>
          </a:xfrm>
          <a:prstGeom prst="rect">
            <a:avLst/>
          </a:prstGeom>
        </p:spPr>
      </p:pic>
      <p:sp>
        <p:nvSpPr>
          <p:cNvPr id="4" name="TextBox 3"/>
          <p:cNvSpPr txBox="1"/>
          <p:nvPr/>
        </p:nvSpPr>
        <p:spPr>
          <a:xfrm>
            <a:off x="247426" y="253951"/>
            <a:ext cx="4883972" cy="307777"/>
          </a:xfrm>
          <a:prstGeom prst="rect">
            <a:avLst/>
          </a:prstGeom>
          <a:noFill/>
        </p:spPr>
        <p:txBody>
          <a:bodyPr wrap="square" rtlCol="0">
            <a:spAutoFit/>
          </a:bodyPr>
          <a:lstStyle/>
          <a:p>
            <a:r>
              <a:rPr lang="el-GR" b="1" dirty="0" smtClean="0">
                <a:latin typeface="Calibri" panose="020F0502020204030204" pitchFamily="34" charset="0"/>
                <a:cs typeface="Calibri" panose="020F0502020204030204" pitchFamily="34" charset="0"/>
              </a:rPr>
              <a:t>ΠΕΡΙΟΧΗ ΤΗΣ ΙΟΝΙΑΣ ΖΩΝΗΣ ΣΤΗΝ ΔΥΤΙΚΗ ΕΛΛΑΔΑ</a:t>
            </a:r>
            <a:endParaRPr lang="el-GR" b="1" dirty="0">
              <a:latin typeface="Calibri" panose="020F0502020204030204" pitchFamily="34" charset="0"/>
              <a:cs typeface="Calibri" panose="020F0502020204030204" pitchFamily="34" charset="0"/>
            </a:endParaRPr>
          </a:p>
        </p:txBody>
      </p:sp>
      <p:sp>
        <p:nvSpPr>
          <p:cNvPr id="5" name="TextBox 4"/>
          <p:cNvSpPr txBox="1"/>
          <p:nvPr/>
        </p:nvSpPr>
        <p:spPr>
          <a:xfrm>
            <a:off x="247426" y="1346021"/>
            <a:ext cx="4636546" cy="2462213"/>
          </a:xfrm>
          <a:prstGeom prst="rect">
            <a:avLst/>
          </a:prstGeom>
          <a:noFill/>
        </p:spPr>
        <p:txBody>
          <a:bodyPr wrap="square" rtlCol="0">
            <a:spAutoFit/>
          </a:bodyPr>
          <a:lstStyle/>
          <a:p>
            <a:pPr marL="285750" indent="-285750">
              <a:buFont typeface="Arial" panose="020B0604020202020204" pitchFamily="34" charset="0"/>
              <a:buChar char="•"/>
            </a:pPr>
            <a:r>
              <a:rPr lang="el-GR" dirty="0">
                <a:latin typeface="Calibri" panose="020F0502020204030204" pitchFamily="34" charset="0"/>
                <a:cs typeface="Calibri" panose="020F0502020204030204" pitchFamily="34" charset="0"/>
              </a:rPr>
              <a:t>Η Ιόνια ζώνη εκτείνεται στα βόρεια από την Αλβανία και περιλαμβάνει περιοχές της Ηπείρου, τα Ιόνια νησιά, την Πελοπόννησο την Κρήτη και τα Δωδεκάνησα. </a:t>
            </a:r>
            <a:endParaRPr lang="el-G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dirty="0" smtClean="0">
                <a:latin typeface="Calibri" panose="020F0502020204030204" pitchFamily="34" charset="0"/>
                <a:cs typeface="Calibri" panose="020F0502020204030204" pitchFamily="34" charset="0"/>
              </a:rPr>
              <a:t>Η </a:t>
            </a:r>
            <a:r>
              <a:rPr lang="el-GR" dirty="0">
                <a:latin typeface="Calibri" panose="020F0502020204030204" pitchFamily="34" charset="0"/>
                <a:cs typeface="Calibri" panose="020F0502020204030204" pitchFamily="34" charset="0"/>
              </a:rPr>
              <a:t>Iόνια λεκάνη βρίσκεται στο κέντρο και χωρίζεται ανατολικά με την επώθηση της Γαβρόβου και δυτικά από την Προαπούλια με την οποία χωρίζεται από την ιόνιο επώθηση. </a:t>
            </a:r>
            <a:endParaRPr lang="el-G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l-G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dirty="0" smtClean="0">
                <a:latin typeface="Calibri" panose="020F0502020204030204" pitchFamily="34" charset="0"/>
                <a:cs typeface="Calibri" panose="020F0502020204030204" pitchFamily="34" charset="0"/>
              </a:rPr>
              <a:t>Η </a:t>
            </a:r>
            <a:r>
              <a:rPr lang="el-GR" dirty="0">
                <a:latin typeface="Calibri" panose="020F0502020204030204" pitchFamily="34" charset="0"/>
                <a:cs typeface="Calibri" panose="020F0502020204030204" pitchFamily="34" charset="0"/>
              </a:rPr>
              <a:t>Ιόνια χωρίστηκε σε τρείς υποζώνες την εσωτερική, την ενδιάμεση και την εξωτερική.</a:t>
            </a:r>
            <a:endParaRPr lang="el-GR" dirty="0"/>
          </a:p>
        </p:txBody>
      </p:sp>
    </p:spTree>
    <p:extLst>
      <p:ext uri="{BB962C8B-B14F-4D97-AF65-F5344CB8AC3E}">
        <p14:creationId xmlns:p14="http://schemas.microsoft.com/office/powerpoint/2010/main" val="16573382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rgbClr val="18467C"/>
            </a:gs>
            <a:gs pos="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2578308" y="291801"/>
            <a:ext cx="4267052" cy="4851699"/>
          </a:xfrm>
          <a:prstGeom prst="rect">
            <a:avLst/>
          </a:prstGeom>
        </p:spPr>
      </p:pic>
      <p:sp>
        <p:nvSpPr>
          <p:cNvPr id="2" name="TextBox 1"/>
          <p:cNvSpPr txBox="1"/>
          <p:nvPr/>
        </p:nvSpPr>
        <p:spPr>
          <a:xfrm>
            <a:off x="3673813" y="0"/>
            <a:ext cx="4562669" cy="523220"/>
          </a:xfrm>
          <a:prstGeom prst="rect">
            <a:avLst/>
          </a:prstGeom>
          <a:noFill/>
        </p:spPr>
        <p:txBody>
          <a:bodyPr wrap="square" rtlCol="0">
            <a:spAutoFit/>
          </a:bodyPr>
          <a:lstStyle/>
          <a:p>
            <a:r>
              <a:rPr lang="el-GR" b="1" dirty="0" smtClean="0">
                <a:latin typeface="Calibri" panose="020F0502020204030204" pitchFamily="34" charset="0"/>
                <a:cs typeface="Calibri" panose="020F0502020204030204" pitchFamily="34" charset="0"/>
              </a:rPr>
              <a:t>ΤΕΚΤΟΝΙΚΗ ΕΞΕΛΙΞΗ</a:t>
            </a:r>
            <a:endParaRPr lang="el-GR" b="1" dirty="0">
              <a:latin typeface="Calibri" panose="020F0502020204030204" pitchFamily="34" charset="0"/>
              <a:cs typeface="Calibri" panose="020F0502020204030204" pitchFamily="34" charset="0"/>
            </a:endParaRPr>
          </a:p>
          <a:p>
            <a:endParaRPr lang="el-GR" b="1" dirty="0"/>
          </a:p>
        </p:txBody>
      </p:sp>
      <p:sp>
        <p:nvSpPr>
          <p:cNvPr id="5" name="TextBox 4"/>
          <p:cNvSpPr txBox="1"/>
          <p:nvPr/>
        </p:nvSpPr>
        <p:spPr>
          <a:xfrm>
            <a:off x="-1" y="4134493"/>
            <a:ext cx="2578309" cy="830997"/>
          </a:xfrm>
          <a:prstGeom prst="rect">
            <a:avLst/>
          </a:prstGeom>
          <a:noFill/>
        </p:spPr>
        <p:txBody>
          <a:bodyPr wrap="square" rtlCol="0">
            <a:spAutoFit/>
          </a:bodyPr>
          <a:lstStyle/>
          <a:p>
            <a:r>
              <a:rPr lang="el-GR" sz="1200" dirty="0" smtClean="0">
                <a:latin typeface="Calibri" panose="020F0502020204030204" pitchFamily="34" charset="0"/>
                <a:ea typeface="Calibri" panose="020F0502020204030204" pitchFamily="34" charset="0"/>
                <a:cs typeface="Times New Roman" panose="02020603050405020304" pitchFamily="18" charset="0"/>
              </a:rPr>
              <a:t>Απόθεση </a:t>
            </a:r>
            <a:r>
              <a:rPr lang="el-GR" sz="1200" dirty="0">
                <a:latin typeface="Calibri" panose="020F0502020204030204" pitchFamily="34" charset="0"/>
                <a:ea typeface="Calibri" panose="020F0502020204030204" pitchFamily="34" charset="0"/>
                <a:cs typeface="Times New Roman" panose="02020603050405020304" pitchFamily="18" charset="0"/>
              </a:rPr>
              <a:t>εβαποριτών με πάχος 2 χιλιομέτρων </a:t>
            </a:r>
            <a:r>
              <a:rPr lang="el-GR" sz="1200" dirty="0" smtClean="0">
                <a:latin typeface="Calibri" panose="020F0502020204030204" pitchFamily="34" charset="0"/>
                <a:ea typeface="Calibri" panose="020F0502020204030204" pitchFamily="34" charset="0"/>
                <a:cs typeface="Times New Roman" panose="02020603050405020304" pitchFamily="18" charset="0"/>
              </a:rPr>
              <a:t> </a:t>
            </a:r>
            <a:r>
              <a:rPr lang="el-GR" sz="1200" dirty="0">
                <a:latin typeface="Calibri" panose="020F0502020204030204" pitchFamily="34" charset="0"/>
                <a:ea typeface="Calibri" panose="020F0502020204030204" pitchFamily="34" charset="0"/>
                <a:cs typeface="Times New Roman" panose="02020603050405020304" pitchFamily="18" charset="0"/>
              </a:rPr>
              <a:t>και ανθρακικών ιζημάτων (σχηματισμός Παντοκράτορα) .</a:t>
            </a:r>
            <a:endParaRPr lang="el-GR" sz="1200" dirty="0"/>
          </a:p>
        </p:txBody>
      </p:sp>
      <p:sp>
        <p:nvSpPr>
          <p:cNvPr id="6" name="TextBox 5"/>
          <p:cNvSpPr txBox="1"/>
          <p:nvPr/>
        </p:nvSpPr>
        <p:spPr>
          <a:xfrm>
            <a:off x="6775333" y="3718994"/>
            <a:ext cx="2298639" cy="830997"/>
          </a:xfrm>
          <a:prstGeom prst="rect">
            <a:avLst/>
          </a:prstGeom>
          <a:noFill/>
        </p:spPr>
        <p:txBody>
          <a:bodyPr wrap="square" rtlCol="0">
            <a:spAutoFit/>
          </a:bodyPr>
          <a:lstStyle/>
          <a:p>
            <a:r>
              <a:rPr lang="el-GR" sz="1200" dirty="0" smtClean="0">
                <a:latin typeface="Calibri" panose="020F0502020204030204" pitchFamily="34" charset="0"/>
                <a:cs typeface="Calibri" panose="020F0502020204030204" pitchFamily="34" charset="0"/>
              </a:rPr>
              <a:t>Η λεκάνη </a:t>
            </a:r>
            <a:r>
              <a:rPr lang="el-GR" sz="1200" dirty="0">
                <a:latin typeface="Calibri" panose="020F0502020204030204" pitchFamily="34" charset="0"/>
                <a:cs typeface="Calibri" panose="020F0502020204030204" pitchFamily="34" charset="0"/>
              </a:rPr>
              <a:t>διαιρείται σε  τάφρους και κέρατα με προσανατολισμό </a:t>
            </a:r>
            <a:r>
              <a:rPr lang="el-GR" sz="1200" dirty="0" smtClean="0">
                <a:latin typeface="Calibri" panose="020F0502020204030204" pitchFamily="34" charset="0"/>
                <a:cs typeface="Calibri" panose="020F0502020204030204" pitchFamily="34" charset="0"/>
              </a:rPr>
              <a:t>βορρά-νότου που </a:t>
            </a:r>
            <a:r>
              <a:rPr lang="el-GR" sz="1200" dirty="0">
                <a:latin typeface="Calibri" panose="020F0502020204030204" pitchFamily="34" charset="0"/>
                <a:cs typeface="Calibri" panose="020F0502020204030204" pitchFamily="34" charset="0"/>
              </a:rPr>
              <a:t>επικρατεί η ανθρακική </a:t>
            </a:r>
            <a:r>
              <a:rPr lang="el-GR" sz="1200" dirty="0" smtClean="0">
                <a:latin typeface="Calibri" panose="020F0502020204030204" pitchFamily="34" charset="0"/>
                <a:cs typeface="Calibri" panose="020F0502020204030204" pitchFamily="34" charset="0"/>
              </a:rPr>
              <a:t>ιζηματογένεση. </a:t>
            </a:r>
            <a:endParaRPr lang="el-GR" sz="1200" dirty="0">
              <a:latin typeface="Calibri" panose="020F0502020204030204" pitchFamily="34" charset="0"/>
              <a:cs typeface="Calibri" panose="020F0502020204030204" pitchFamily="34" charset="0"/>
            </a:endParaRPr>
          </a:p>
        </p:txBody>
      </p:sp>
      <p:sp>
        <p:nvSpPr>
          <p:cNvPr id="7" name="TextBox 6"/>
          <p:cNvSpPr txBox="1"/>
          <p:nvPr/>
        </p:nvSpPr>
        <p:spPr>
          <a:xfrm>
            <a:off x="0" y="2129709"/>
            <a:ext cx="2578309" cy="1015663"/>
          </a:xfrm>
          <a:prstGeom prst="rect">
            <a:avLst/>
          </a:prstGeom>
          <a:noFill/>
        </p:spPr>
        <p:txBody>
          <a:bodyPr wrap="square" rtlCol="0">
            <a:spAutoFit/>
          </a:bodyPr>
          <a:lstStyle/>
          <a:p>
            <a:r>
              <a:rPr lang="el-GR" sz="1200" dirty="0" smtClean="0">
                <a:latin typeface="Calibri" panose="020F0502020204030204" pitchFamily="34" charset="0"/>
                <a:cs typeface="Calibri" panose="020F0502020204030204" pitchFamily="34" charset="0"/>
              </a:rPr>
              <a:t>Διαμορφώθηκαν οι Ελληνίδες και μαζί με την επώθηση της Πίνδου περιόρισαν την λεκάνη σε υπόκεντρα. Ρήγματα ΔΝΔ-ΑΒΑ επηρέασαν την λεκάνη.</a:t>
            </a:r>
            <a:endParaRPr lang="el-GR" sz="1200" dirty="0">
              <a:latin typeface="Calibri" panose="020F0502020204030204" pitchFamily="34" charset="0"/>
              <a:cs typeface="Calibri" panose="020F0502020204030204" pitchFamily="34" charset="0"/>
            </a:endParaRPr>
          </a:p>
        </p:txBody>
      </p:sp>
      <p:sp>
        <p:nvSpPr>
          <p:cNvPr id="8" name="TextBox 7"/>
          <p:cNvSpPr txBox="1"/>
          <p:nvPr/>
        </p:nvSpPr>
        <p:spPr>
          <a:xfrm>
            <a:off x="382862" y="1558204"/>
            <a:ext cx="1609091" cy="307777"/>
          </a:xfrm>
          <a:prstGeom prst="rect">
            <a:avLst/>
          </a:prstGeom>
          <a:noFill/>
        </p:spPr>
        <p:txBody>
          <a:bodyPr wrap="square" rtlCol="0">
            <a:spAutoFit/>
          </a:bodyPr>
          <a:lstStyle/>
          <a:p>
            <a:r>
              <a:rPr lang="el-GR" dirty="0" smtClean="0"/>
              <a:t>Επώθηση Πίνδου</a:t>
            </a:r>
            <a:endParaRPr lang="el-GR" dirty="0"/>
          </a:p>
        </p:txBody>
      </p:sp>
      <p:sp>
        <p:nvSpPr>
          <p:cNvPr id="9" name="TextBox 8"/>
          <p:cNvSpPr txBox="1"/>
          <p:nvPr/>
        </p:nvSpPr>
        <p:spPr>
          <a:xfrm>
            <a:off x="419725" y="986699"/>
            <a:ext cx="2013825" cy="307777"/>
          </a:xfrm>
          <a:prstGeom prst="rect">
            <a:avLst/>
          </a:prstGeom>
          <a:noFill/>
        </p:spPr>
        <p:txBody>
          <a:bodyPr wrap="square" rtlCol="0">
            <a:spAutoFit/>
          </a:bodyPr>
          <a:lstStyle/>
          <a:p>
            <a:r>
              <a:rPr lang="el-GR" dirty="0" smtClean="0"/>
              <a:t>Επώθηση Ιόνιας</a:t>
            </a:r>
            <a:endParaRPr lang="el-GR" dirty="0"/>
          </a:p>
        </p:txBody>
      </p:sp>
      <p:sp>
        <p:nvSpPr>
          <p:cNvPr id="10" name="TextBox 9"/>
          <p:cNvSpPr txBox="1"/>
          <p:nvPr/>
        </p:nvSpPr>
        <p:spPr>
          <a:xfrm>
            <a:off x="6845361" y="356830"/>
            <a:ext cx="2158584" cy="1384995"/>
          </a:xfrm>
          <a:prstGeom prst="rect">
            <a:avLst/>
          </a:prstGeom>
          <a:noFill/>
        </p:spPr>
        <p:txBody>
          <a:bodyPr wrap="square" rtlCol="0">
            <a:spAutoFit/>
          </a:bodyPr>
          <a:lstStyle/>
          <a:p>
            <a:r>
              <a:rPr lang="el-GR" sz="1200" dirty="0">
                <a:latin typeface="Calibri" panose="020F0502020204030204" pitchFamily="34" charset="0"/>
                <a:ea typeface="Calibri" panose="020F0502020204030204" pitchFamily="34" charset="0"/>
                <a:cs typeface="Times New Roman" panose="02020603050405020304" pitchFamily="18" charset="0"/>
              </a:rPr>
              <a:t> </a:t>
            </a:r>
            <a:r>
              <a:rPr lang="el-GR" sz="1200" dirty="0" smtClean="0">
                <a:latin typeface="Calibri" panose="020F0502020204030204" pitchFamily="34" charset="0"/>
                <a:ea typeface="Calibri" panose="020F0502020204030204" pitchFamily="34" charset="0"/>
                <a:cs typeface="Times New Roman" panose="02020603050405020304" pitchFamily="18" charset="0"/>
              </a:rPr>
              <a:t>Λεκάνες </a:t>
            </a:r>
            <a:r>
              <a:rPr lang="el-GR" sz="1200" dirty="0">
                <a:latin typeface="Calibri" panose="020F0502020204030204" pitchFamily="34" charset="0"/>
                <a:ea typeface="Calibri" panose="020F0502020204030204" pitchFamily="34" charset="0"/>
                <a:cs typeface="Times New Roman" panose="02020603050405020304" pitchFamily="18" charset="0"/>
              </a:rPr>
              <a:t>Οπισθοχώρας </a:t>
            </a:r>
            <a:r>
              <a:rPr lang="el-GR" sz="1200" dirty="0" smtClean="0">
                <a:latin typeface="Calibri" panose="020F0502020204030204" pitchFamily="34" charset="0"/>
                <a:ea typeface="Calibri" panose="020F0502020204030204" pitchFamily="34" charset="0"/>
                <a:cs typeface="Times New Roman" panose="02020603050405020304" pitchFamily="18" charset="0"/>
              </a:rPr>
              <a:t>με την </a:t>
            </a:r>
            <a:r>
              <a:rPr lang="el-GR" sz="1200" dirty="0">
                <a:latin typeface="Calibri" panose="020F0502020204030204" pitchFamily="34" charset="0"/>
                <a:ea typeface="Calibri" panose="020F0502020204030204" pitchFamily="34" charset="0"/>
                <a:cs typeface="Times New Roman" panose="02020603050405020304" pitchFamily="18" charset="0"/>
              </a:rPr>
              <a:t>πίεση </a:t>
            </a:r>
            <a:r>
              <a:rPr lang="el-GR" sz="1200" dirty="0" smtClean="0">
                <a:latin typeface="Calibri" panose="020F0502020204030204" pitchFamily="34" charset="0"/>
                <a:ea typeface="Calibri" panose="020F0502020204030204" pitchFamily="34" charset="0"/>
                <a:cs typeface="Times New Roman" panose="02020603050405020304" pitchFamily="18" charset="0"/>
              </a:rPr>
              <a:t>να έχει </a:t>
            </a:r>
            <a:r>
              <a:rPr lang="el-GR" sz="1200" dirty="0">
                <a:latin typeface="Calibri" panose="020F0502020204030204" pitchFamily="34" charset="0"/>
                <a:ea typeface="Calibri" panose="020F0502020204030204" pitchFamily="34" charset="0"/>
                <a:cs typeface="Times New Roman" panose="02020603050405020304" pitchFamily="18" charset="0"/>
              </a:rPr>
              <a:t>φτάσει στα Ιόνια νησιά και η Ιόνια επώθηση προσπαθεί να ανέβει πάνω στην πλατφόρμα της Προαπούλιας με αποτέλεσμα να κινείται προς τα πίσω </a:t>
            </a:r>
            <a:r>
              <a:rPr lang="el-GR" sz="1200" dirty="0" smtClean="0">
                <a:latin typeface="Calibri" panose="020F0502020204030204" pitchFamily="34" charset="0"/>
                <a:ea typeface="Calibri" panose="020F0502020204030204" pitchFamily="34" charset="0"/>
                <a:cs typeface="Times New Roman" panose="02020603050405020304" pitchFamily="18" charset="0"/>
              </a:rPr>
              <a:t>.</a:t>
            </a:r>
            <a:endParaRPr lang="el-GR" sz="1200" dirty="0"/>
          </a:p>
        </p:txBody>
      </p:sp>
    </p:spTree>
    <p:extLst>
      <p:ext uri="{BB962C8B-B14F-4D97-AF65-F5344CB8AC3E}">
        <p14:creationId xmlns:p14="http://schemas.microsoft.com/office/powerpoint/2010/main" val="136087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387771"/>
      </a:accent1>
      <a:accent2>
        <a:srgbClr val="212121"/>
      </a:accent2>
      <a:accent3>
        <a:srgbClr val="9ECFCB"/>
      </a:accent3>
      <a:accent4>
        <a:srgbClr val="289C91"/>
      </a:accent4>
      <a:accent5>
        <a:srgbClr val="619792"/>
      </a:accent5>
      <a:accent6>
        <a:srgbClr val="384C4B"/>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596</TotalTime>
  <Words>1326</Words>
  <Application>Microsoft Office PowerPoint</Application>
  <PresentationFormat>Προβολή στην οθόνη (16:9)</PresentationFormat>
  <Paragraphs>141</Paragraphs>
  <Slides>18</Slides>
  <Notes>3</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18</vt:i4>
      </vt:variant>
    </vt:vector>
  </HeadingPairs>
  <TitlesOfParts>
    <vt:vector size="25" baseType="lpstr">
      <vt:lpstr>Arial</vt:lpstr>
      <vt:lpstr>Catamaran Light</vt:lpstr>
      <vt:lpstr>Times New Roman</vt:lpstr>
      <vt:lpstr>Livvic</vt:lpstr>
      <vt:lpstr>Fira Sans Extra Condensed Medium</vt:lpstr>
      <vt:lpstr>Calibri</vt:lpstr>
      <vt:lpstr>Engineering Project Proposal by Slidesgo</vt:lpstr>
      <vt:lpstr>ΔΙΕΡΕΥΝΗΣΗ ΑΝΑΠΤΥΞΗΣ HC ΣΤΗΝ ΙΟΝΙΑ ΛΕΚΑΝΗ</vt:lpstr>
      <vt:lpstr>ΠΕΡΙΕΧΟΜΕΝΑ</vt:lpstr>
      <vt:lpstr>1.ΠΕΤΡΕΛΑΙΚΟ ΣΥΣΤΗΜΑ ΦΟΡΤΙΣΗΣ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PROJECT PROPOSAL</dc:title>
  <dc:creator>Δώρα Μηλιώνη</dc:creator>
  <cp:lastModifiedBy>makis</cp:lastModifiedBy>
  <cp:revision>47</cp:revision>
  <dcterms:modified xsi:type="dcterms:W3CDTF">2020-05-25T13:06:26Z</dcterms:modified>
</cp:coreProperties>
</file>