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099" y="124205"/>
            <a:ext cx="8521801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5149" y="1867334"/>
            <a:ext cx="7162800" cy="2933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7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ΗΥ-SPSS</a:t>
            </a:r>
          </a:p>
          <a:p>
            <a:pPr marL="2857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12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271348"/>
            <a:ext cx="8618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dirty="0"/>
              <a:t>Διπλής </a:t>
            </a:r>
            <a:r>
              <a:rPr sz="2600" spc="-5" dirty="0"/>
              <a:t>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395287" y="1557400"/>
            <a:ext cx="3887724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1552575"/>
            <a:ext cx="3897629" cy="3897629"/>
          </a:xfrm>
          <a:custGeom>
            <a:avLst/>
            <a:gdLst/>
            <a:ahLst/>
            <a:cxnLst/>
            <a:rect l="l" t="t" r="r" b="b"/>
            <a:pathLst>
              <a:path w="3897629" h="3897629">
                <a:moveTo>
                  <a:pt x="0" y="3897249"/>
                </a:moveTo>
                <a:lnTo>
                  <a:pt x="3897249" y="3897249"/>
                </a:lnTo>
                <a:lnTo>
                  <a:pt x="3897249" y="0"/>
                </a:lnTo>
                <a:lnTo>
                  <a:pt x="0" y="0"/>
                </a:lnTo>
                <a:lnTo>
                  <a:pt x="0" y="3897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1566925"/>
            <a:ext cx="4319524" cy="388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271348"/>
            <a:ext cx="8618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dirty="0"/>
              <a:t>Διπλής </a:t>
            </a:r>
            <a:r>
              <a:rPr sz="2600" spc="-5" dirty="0"/>
              <a:t>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827087" y="5373687"/>
            <a:ext cx="7512050" cy="1200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82575" marR="274955" indent="635" algn="ctr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latin typeface="Calibri"/>
                <a:cs typeface="Calibri"/>
              </a:rPr>
              <a:t>Αρχικά </a:t>
            </a: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1800" b="1" spc="-5" dirty="0">
                <a:latin typeface="Calibri"/>
                <a:cs typeface="Calibri"/>
              </a:rPr>
              <a:t>Options, </a:t>
            </a:r>
            <a:r>
              <a:rPr sz="1800" spc="-5" dirty="0">
                <a:latin typeface="Calibri"/>
                <a:cs typeface="Calibri"/>
              </a:rPr>
              <a:t>περνάμε τις </a:t>
            </a:r>
            <a:r>
              <a:rPr sz="1800" spc="-10" dirty="0">
                <a:latin typeface="Calibri"/>
                <a:cs typeface="Calibri"/>
              </a:rPr>
              <a:t>μεταβλητές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υποθέσεις </a:t>
            </a:r>
            <a:r>
              <a:rPr sz="1800" spc="-10" dirty="0">
                <a:latin typeface="Calibri"/>
                <a:cs typeface="Calibri"/>
              </a:rPr>
              <a:t>δεξιά </a:t>
            </a:r>
            <a:r>
              <a:rPr sz="1800" dirty="0">
                <a:latin typeface="Calibri"/>
                <a:cs typeface="Calibri"/>
              </a:rPr>
              <a:t>στο  </a:t>
            </a:r>
            <a:r>
              <a:rPr sz="1800" b="1" spc="-5" dirty="0">
                <a:latin typeface="Calibri"/>
                <a:cs typeface="Calibri"/>
              </a:rPr>
              <a:t>Display </a:t>
            </a:r>
            <a:r>
              <a:rPr sz="1800" b="1" dirty="0">
                <a:latin typeface="Calibri"/>
                <a:cs typeface="Calibri"/>
              </a:rPr>
              <a:t>Means </a:t>
            </a:r>
            <a:r>
              <a:rPr sz="1800" b="1" spc="-45" dirty="0">
                <a:latin typeface="Calibri"/>
                <a:cs typeface="Calibri"/>
              </a:rPr>
              <a:t>for, </a:t>
            </a:r>
            <a:r>
              <a:rPr sz="1800" spc="-5" dirty="0">
                <a:latin typeface="Calibri"/>
                <a:cs typeface="Calibri"/>
              </a:rPr>
              <a:t>Επιλέγω </a:t>
            </a:r>
            <a:r>
              <a:rPr sz="1800" b="1" spc="-10" dirty="0">
                <a:latin typeface="Calibri"/>
                <a:cs typeface="Calibri"/>
              </a:rPr>
              <a:t>Compare </a:t>
            </a:r>
            <a:r>
              <a:rPr sz="1800" b="1" spc="-5" dirty="0">
                <a:latin typeface="Calibri"/>
                <a:cs typeface="Calibri"/>
              </a:rPr>
              <a:t>main </a:t>
            </a:r>
            <a:r>
              <a:rPr sz="1800" b="1" spc="-15" dirty="0">
                <a:latin typeface="Calibri"/>
                <a:cs typeface="Calibri"/>
              </a:rPr>
              <a:t>effects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ένα τεστ </a:t>
            </a:r>
            <a:r>
              <a:rPr sz="1800" spc="-15" dirty="0">
                <a:latin typeface="Calibri"/>
                <a:cs typeface="Calibri"/>
              </a:rPr>
              <a:t>πολλαπλών  </a:t>
            </a:r>
            <a:r>
              <a:rPr sz="1800" spc="-10" dirty="0">
                <a:latin typeface="Calibri"/>
                <a:cs typeface="Calibri"/>
              </a:rPr>
              <a:t>συγκρίσεων </a:t>
            </a:r>
            <a:r>
              <a:rPr sz="1800" b="1" spc="-5" dirty="0">
                <a:latin typeface="Calibri"/>
                <a:cs typeface="Calibri"/>
              </a:rPr>
              <a:t>(post </a:t>
            </a:r>
            <a:r>
              <a:rPr sz="1800" b="1" dirty="0">
                <a:latin typeface="Calibri"/>
                <a:cs typeface="Calibri"/>
              </a:rPr>
              <a:t>hoc </a:t>
            </a:r>
            <a:r>
              <a:rPr sz="1800" b="1" spc="-5" dirty="0">
                <a:latin typeface="Calibri"/>
                <a:cs typeface="Calibri"/>
              </a:rPr>
              <a:t>π.χ. LSD), </a:t>
            </a:r>
            <a:r>
              <a:rPr sz="1800" spc="-5" dirty="0">
                <a:latin typeface="Calibri"/>
                <a:cs typeface="Calibri"/>
              </a:rPr>
              <a:t>Επιλέγω </a:t>
            </a:r>
            <a:r>
              <a:rPr sz="1800" b="1" spc="-5" dirty="0">
                <a:latin typeface="Calibri"/>
                <a:cs typeface="Calibri"/>
              </a:rPr>
              <a:t>Descriptive </a:t>
            </a:r>
            <a:r>
              <a:rPr sz="1800" b="1" spc="-10" dirty="0">
                <a:latin typeface="Calibri"/>
                <a:cs typeface="Calibri"/>
              </a:rPr>
              <a:t>Statistics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μετά κλικ 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981075"/>
            <a:ext cx="8135874" cy="4160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126238"/>
            <a:ext cx="86188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spc="-5" dirty="0"/>
              <a:t>Διπλής Κατεύθυνσης </a:t>
            </a:r>
            <a:r>
              <a:rPr sz="2600" spc="-25" dirty="0"/>
              <a:t>(Two </a:t>
            </a:r>
            <a:r>
              <a:rPr sz="2600" spc="-50" dirty="0"/>
              <a:t>Way</a:t>
            </a:r>
            <a:r>
              <a:rPr sz="2600" spc="7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818376" y="6165850"/>
            <a:ext cx="187198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2726" y="908050"/>
            <a:ext cx="3389249" cy="50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078" y="4149597"/>
            <a:ext cx="206375" cy="1995170"/>
          </a:xfrm>
          <a:custGeom>
            <a:avLst/>
            <a:gdLst/>
            <a:ahLst/>
            <a:cxnLst/>
            <a:rect l="l" t="t" r="r" b="b"/>
            <a:pathLst>
              <a:path w="206375" h="1995170">
                <a:moveTo>
                  <a:pt x="62364" y="56625"/>
                </a:moveTo>
                <a:lnTo>
                  <a:pt x="49749" y="82000"/>
                </a:lnTo>
                <a:lnTo>
                  <a:pt x="177673" y="1994979"/>
                </a:lnTo>
                <a:lnTo>
                  <a:pt x="206121" y="1993074"/>
                </a:lnTo>
                <a:lnTo>
                  <a:pt x="78194" y="80044"/>
                </a:lnTo>
                <a:lnTo>
                  <a:pt x="62364" y="56625"/>
                </a:lnTo>
                <a:close/>
              </a:path>
              <a:path w="206375" h="1995170">
                <a:moveTo>
                  <a:pt x="58547" y="0"/>
                </a:moveTo>
                <a:lnTo>
                  <a:pt x="3428" y="110870"/>
                </a:lnTo>
                <a:lnTo>
                  <a:pt x="0" y="117982"/>
                </a:lnTo>
                <a:lnTo>
                  <a:pt x="2794" y="126491"/>
                </a:lnTo>
                <a:lnTo>
                  <a:pt x="9905" y="130047"/>
                </a:lnTo>
                <a:lnTo>
                  <a:pt x="17018" y="133476"/>
                </a:lnTo>
                <a:lnTo>
                  <a:pt x="25526" y="130682"/>
                </a:lnTo>
                <a:lnTo>
                  <a:pt x="29082" y="123570"/>
                </a:lnTo>
                <a:lnTo>
                  <a:pt x="49749" y="82000"/>
                </a:lnTo>
                <a:lnTo>
                  <a:pt x="46227" y="29337"/>
                </a:lnTo>
                <a:lnTo>
                  <a:pt x="74675" y="27431"/>
                </a:lnTo>
                <a:lnTo>
                  <a:pt x="77106" y="27431"/>
                </a:lnTo>
                <a:lnTo>
                  <a:pt x="58547" y="0"/>
                </a:lnTo>
                <a:close/>
              </a:path>
              <a:path w="206375" h="1995170">
                <a:moveTo>
                  <a:pt x="77106" y="27431"/>
                </a:moveTo>
                <a:lnTo>
                  <a:pt x="74675" y="27431"/>
                </a:lnTo>
                <a:lnTo>
                  <a:pt x="78194" y="80044"/>
                </a:lnTo>
                <a:lnTo>
                  <a:pt x="104267" y="118618"/>
                </a:lnTo>
                <a:lnTo>
                  <a:pt x="108585" y="125094"/>
                </a:lnTo>
                <a:lnTo>
                  <a:pt x="117475" y="126745"/>
                </a:lnTo>
                <a:lnTo>
                  <a:pt x="124078" y="122427"/>
                </a:lnTo>
                <a:lnTo>
                  <a:pt x="130555" y="117982"/>
                </a:lnTo>
                <a:lnTo>
                  <a:pt x="132333" y="109093"/>
                </a:lnTo>
                <a:lnTo>
                  <a:pt x="77106" y="27431"/>
                </a:lnTo>
                <a:close/>
              </a:path>
              <a:path w="206375" h="1995170">
                <a:moveTo>
                  <a:pt x="74675" y="27431"/>
                </a:moveTo>
                <a:lnTo>
                  <a:pt x="46227" y="29337"/>
                </a:lnTo>
                <a:lnTo>
                  <a:pt x="49749" y="82000"/>
                </a:lnTo>
                <a:lnTo>
                  <a:pt x="62364" y="56625"/>
                </a:lnTo>
                <a:lnTo>
                  <a:pt x="48641" y="36321"/>
                </a:lnTo>
                <a:lnTo>
                  <a:pt x="73278" y="34670"/>
                </a:lnTo>
                <a:lnTo>
                  <a:pt x="75160" y="34670"/>
                </a:lnTo>
                <a:lnTo>
                  <a:pt x="74675" y="27431"/>
                </a:lnTo>
                <a:close/>
              </a:path>
              <a:path w="206375" h="1995170">
                <a:moveTo>
                  <a:pt x="75160" y="34670"/>
                </a:moveTo>
                <a:lnTo>
                  <a:pt x="73278" y="34670"/>
                </a:lnTo>
                <a:lnTo>
                  <a:pt x="62364" y="56625"/>
                </a:lnTo>
                <a:lnTo>
                  <a:pt x="78194" y="80044"/>
                </a:lnTo>
                <a:lnTo>
                  <a:pt x="75160" y="34670"/>
                </a:lnTo>
                <a:close/>
              </a:path>
              <a:path w="206375" h="1995170">
                <a:moveTo>
                  <a:pt x="73278" y="34670"/>
                </a:moveTo>
                <a:lnTo>
                  <a:pt x="48641" y="36321"/>
                </a:lnTo>
                <a:lnTo>
                  <a:pt x="62364" y="56625"/>
                </a:lnTo>
                <a:lnTo>
                  <a:pt x="73278" y="346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1677923"/>
            <a:ext cx="3627374" cy="351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3350" y="5605462"/>
            <a:ext cx="187198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8782" y="3933697"/>
            <a:ext cx="415290" cy="1675130"/>
          </a:xfrm>
          <a:custGeom>
            <a:avLst/>
            <a:gdLst/>
            <a:ahLst/>
            <a:cxnLst/>
            <a:rect l="l" t="t" r="r" b="b"/>
            <a:pathLst>
              <a:path w="415289" h="1675129">
                <a:moveTo>
                  <a:pt x="52740" y="55514"/>
                </a:moveTo>
                <a:lnTo>
                  <a:pt x="43931" y="82522"/>
                </a:lnTo>
                <a:lnTo>
                  <a:pt x="387223" y="1674774"/>
                </a:lnTo>
                <a:lnTo>
                  <a:pt x="415163" y="1668754"/>
                </a:lnTo>
                <a:lnTo>
                  <a:pt x="71824" y="76333"/>
                </a:lnTo>
                <a:lnTo>
                  <a:pt x="52740" y="55514"/>
                </a:lnTo>
                <a:close/>
              </a:path>
              <a:path w="415289" h="1675129">
                <a:moveTo>
                  <a:pt x="40767" y="0"/>
                </a:moveTo>
                <a:lnTo>
                  <a:pt x="2412" y="117728"/>
                </a:lnTo>
                <a:lnTo>
                  <a:pt x="0" y="125221"/>
                </a:lnTo>
                <a:lnTo>
                  <a:pt x="4063" y="133222"/>
                </a:lnTo>
                <a:lnTo>
                  <a:pt x="11556" y="135635"/>
                </a:lnTo>
                <a:lnTo>
                  <a:pt x="19050" y="138175"/>
                </a:lnTo>
                <a:lnTo>
                  <a:pt x="27050" y="134112"/>
                </a:lnTo>
                <a:lnTo>
                  <a:pt x="29591" y="126491"/>
                </a:lnTo>
                <a:lnTo>
                  <a:pt x="43931" y="82522"/>
                </a:lnTo>
                <a:lnTo>
                  <a:pt x="32766" y="30733"/>
                </a:lnTo>
                <a:lnTo>
                  <a:pt x="60706" y="24764"/>
                </a:lnTo>
                <a:lnTo>
                  <a:pt x="63398" y="24764"/>
                </a:lnTo>
                <a:lnTo>
                  <a:pt x="40767" y="0"/>
                </a:lnTo>
                <a:close/>
              </a:path>
              <a:path w="415289" h="1675129">
                <a:moveTo>
                  <a:pt x="63398" y="24764"/>
                </a:moveTo>
                <a:lnTo>
                  <a:pt x="60706" y="24764"/>
                </a:lnTo>
                <a:lnTo>
                  <a:pt x="71824" y="76333"/>
                </a:lnTo>
                <a:lnTo>
                  <a:pt x="103250" y="110616"/>
                </a:lnTo>
                <a:lnTo>
                  <a:pt x="108457" y="116458"/>
                </a:lnTo>
                <a:lnTo>
                  <a:pt x="117601" y="116966"/>
                </a:lnTo>
                <a:lnTo>
                  <a:pt x="123317" y="111632"/>
                </a:lnTo>
                <a:lnTo>
                  <a:pt x="129159" y="106299"/>
                </a:lnTo>
                <a:lnTo>
                  <a:pt x="129667" y="97281"/>
                </a:lnTo>
                <a:lnTo>
                  <a:pt x="63398" y="24764"/>
                </a:lnTo>
                <a:close/>
              </a:path>
              <a:path w="415289" h="1675129">
                <a:moveTo>
                  <a:pt x="60706" y="24764"/>
                </a:moveTo>
                <a:lnTo>
                  <a:pt x="32766" y="30733"/>
                </a:lnTo>
                <a:lnTo>
                  <a:pt x="43931" y="82522"/>
                </a:lnTo>
                <a:lnTo>
                  <a:pt x="52740" y="55514"/>
                </a:lnTo>
                <a:lnTo>
                  <a:pt x="36194" y="37464"/>
                </a:lnTo>
                <a:lnTo>
                  <a:pt x="60325" y="32257"/>
                </a:lnTo>
                <a:lnTo>
                  <a:pt x="62321" y="32257"/>
                </a:lnTo>
                <a:lnTo>
                  <a:pt x="60706" y="24764"/>
                </a:lnTo>
                <a:close/>
              </a:path>
              <a:path w="415289" h="1675129">
                <a:moveTo>
                  <a:pt x="62321" y="32257"/>
                </a:moveTo>
                <a:lnTo>
                  <a:pt x="60325" y="32257"/>
                </a:lnTo>
                <a:lnTo>
                  <a:pt x="52740" y="55514"/>
                </a:lnTo>
                <a:lnTo>
                  <a:pt x="71824" y="76333"/>
                </a:lnTo>
                <a:lnTo>
                  <a:pt x="62321" y="32257"/>
                </a:lnTo>
                <a:close/>
              </a:path>
              <a:path w="415289" h="1675129">
                <a:moveTo>
                  <a:pt x="60325" y="32257"/>
                </a:moveTo>
                <a:lnTo>
                  <a:pt x="36194" y="37464"/>
                </a:lnTo>
                <a:lnTo>
                  <a:pt x="52740" y="55514"/>
                </a:lnTo>
                <a:lnTo>
                  <a:pt x="60325" y="322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6839" y="276809"/>
            <a:ext cx="5452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Two </a:t>
            </a:r>
            <a:r>
              <a:rPr sz="2400" spc="-45" dirty="0"/>
              <a:t>Way </a:t>
            </a:r>
            <a:r>
              <a:rPr sz="2400" spc="-40" dirty="0"/>
              <a:t>ANOVA </a:t>
            </a:r>
            <a:r>
              <a:rPr sz="2400" spc="-5" dirty="0"/>
              <a:t>(ΧΩΡΙΣ</a:t>
            </a:r>
            <a:r>
              <a:rPr sz="2400" spc="105" dirty="0"/>
              <a:t> </a:t>
            </a:r>
            <a:r>
              <a:rPr sz="2400" spc="-15" dirty="0"/>
              <a:t>ΑΛΛΗΛΕΠΙΔΡΑΣΗ)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31975" y="4941951"/>
            <a:ext cx="1465580" cy="460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0273" y="3814838"/>
            <a:ext cx="3120390" cy="419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0230">
              <a:lnSpc>
                <a:spcPct val="100000"/>
              </a:lnSpc>
              <a:spcBef>
                <a:spcPts val="90"/>
              </a:spcBef>
            </a:pPr>
            <a:r>
              <a:rPr sz="950" b="1" spc="-20" dirty="0">
                <a:latin typeface="Arial"/>
                <a:cs typeface="Arial"/>
              </a:rPr>
              <a:t>Pairwise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15" dirty="0">
                <a:latin typeface="Arial"/>
                <a:cs typeface="Arial"/>
              </a:rPr>
              <a:t>Comparisons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950" spc="-40" dirty="0">
                <a:latin typeface="Arial"/>
                <a:cs typeface="Arial"/>
              </a:rPr>
              <a:t>Dependent </a:t>
            </a:r>
            <a:r>
              <a:rPr sz="950" spc="-45" dirty="0">
                <a:latin typeface="Arial"/>
                <a:cs typeface="Arial"/>
              </a:rPr>
              <a:t>Variable: Lif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e_Quality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72735" y="4215527"/>
          <a:ext cx="5118100" cy="172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0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ts val="1070"/>
                        </a:lnSpc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(I)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region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1070"/>
                        </a:lnSpc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(J)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region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0010" marR="104139" indent="142875">
                        <a:lnSpc>
                          <a:spcPct val="102299"/>
                        </a:lnSpc>
                      </a:pPr>
                      <a:r>
                        <a:rPr sz="950" spc="-50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erence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49554">
                        <a:lnSpc>
                          <a:spcPts val="1070"/>
                        </a:lnSpc>
                        <a:spcBef>
                          <a:spcPts val="2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(I-J)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070"/>
                        </a:lnSpc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9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Error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ts val="1070"/>
                        </a:lnSpc>
                        <a:spcBef>
                          <a:spcPts val="101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1050" spc="-37" baseline="39682" dirty="0">
                          <a:latin typeface="Arial"/>
                          <a:cs typeface="Arial"/>
                        </a:rPr>
                        <a:t>a</a:t>
                      </a:r>
                      <a:endParaRPr sz="1050" baseline="3968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5945" marR="115570" indent="-455295">
                        <a:lnSpc>
                          <a:spcPct val="102299"/>
                        </a:lnSpc>
                      </a:pPr>
                      <a:r>
                        <a:rPr sz="950" spc="-40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erence</a:t>
                      </a:r>
                      <a:r>
                        <a:rPr sz="1050" spc="-89" baseline="39682" dirty="0">
                          <a:latin typeface="Arial"/>
                          <a:cs typeface="Arial"/>
                        </a:rPr>
                        <a:t>a</a:t>
                      </a:r>
                      <a:endParaRPr sz="1050" baseline="39682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1070"/>
                        </a:lnSpc>
                        <a:spcBef>
                          <a:spcPts val="235"/>
                        </a:spcBef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ts val="1070"/>
                        </a:lnSpc>
                        <a:spcBef>
                          <a:spcPts val="235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74">
                <a:tc>
                  <a:txBody>
                    <a:bodyPr/>
                    <a:lstStyle/>
                    <a:p>
                      <a:pPr marL="71120">
                        <a:lnSpc>
                          <a:spcPts val="1135"/>
                        </a:lnSpc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xorio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135"/>
                        </a:lnSpc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komopoli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807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97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komopoli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xorio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615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897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xorio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807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97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komopoli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615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*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05917" y="5909442"/>
            <a:ext cx="4692650" cy="7467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950" spc="-35" dirty="0">
                <a:latin typeface="Arial"/>
                <a:cs typeface="Arial"/>
              </a:rPr>
              <a:t>Based on </a:t>
            </a:r>
            <a:r>
              <a:rPr sz="950" spc="-15" dirty="0">
                <a:latin typeface="Arial"/>
                <a:cs typeface="Arial"/>
              </a:rPr>
              <a:t>estimated </a:t>
            </a:r>
            <a:r>
              <a:rPr sz="950" spc="-30" dirty="0">
                <a:latin typeface="Arial"/>
                <a:cs typeface="Arial"/>
              </a:rPr>
              <a:t>marginal</a:t>
            </a:r>
            <a:r>
              <a:rPr sz="950" spc="10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means</a:t>
            </a:r>
            <a:endParaRPr sz="95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315"/>
              </a:spcBef>
            </a:pPr>
            <a:r>
              <a:rPr sz="1425" spc="22" baseline="8771" dirty="0">
                <a:latin typeface="Arial"/>
                <a:cs typeface="Arial"/>
              </a:rPr>
              <a:t>*. </a:t>
            </a:r>
            <a:r>
              <a:rPr sz="950" spc="-55" dirty="0">
                <a:latin typeface="Arial"/>
                <a:cs typeface="Arial"/>
              </a:rPr>
              <a:t>The </a:t>
            </a:r>
            <a:r>
              <a:rPr sz="950" spc="-35" dirty="0">
                <a:latin typeface="Arial"/>
                <a:cs typeface="Arial"/>
              </a:rPr>
              <a:t>mean </a:t>
            </a:r>
            <a:r>
              <a:rPr sz="950" spc="-20" dirty="0">
                <a:latin typeface="Arial"/>
                <a:cs typeface="Arial"/>
              </a:rPr>
              <a:t>dif </a:t>
            </a:r>
            <a:r>
              <a:rPr sz="950" spc="-15" dirty="0">
                <a:latin typeface="Arial"/>
                <a:cs typeface="Arial"/>
              </a:rPr>
              <a:t>f </a:t>
            </a:r>
            <a:r>
              <a:rPr sz="950" spc="-30" dirty="0">
                <a:latin typeface="Arial"/>
                <a:cs typeface="Arial"/>
              </a:rPr>
              <a:t>erence </a:t>
            </a:r>
            <a:r>
              <a:rPr sz="950" spc="-15" dirty="0">
                <a:latin typeface="Arial"/>
                <a:cs typeface="Arial"/>
              </a:rPr>
              <a:t>is </a:t>
            </a:r>
            <a:r>
              <a:rPr sz="950" spc="-30" dirty="0">
                <a:latin typeface="Arial"/>
                <a:cs typeface="Arial"/>
              </a:rPr>
              <a:t>signif </a:t>
            </a:r>
            <a:r>
              <a:rPr sz="950" spc="-35" dirty="0">
                <a:latin typeface="Arial"/>
                <a:cs typeface="Arial"/>
              </a:rPr>
              <a:t>icant </a:t>
            </a:r>
            <a:r>
              <a:rPr sz="950" spc="-30" dirty="0">
                <a:latin typeface="Arial"/>
                <a:cs typeface="Arial"/>
              </a:rPr>
              <a:t>at </a:t>
            </a:r>
            <a:r>
              <a:rPr sz="950" spc="-20" dirty="0">
                <a:latin typeface="Arial"/>
                <a:cs typeface="Arial"/>
              </a:rPr>
              <a:t>the ,05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level.</a:t>
            </a:r>
            <a:endParaRPr sz="950">
              <a:latin typeface="Arial"/>
              <a:cs typeface="Arial"/>
            </a:endParaRPr>
          </a:p>
          <a:p>
            <a:pPr marL="323215" marR="30480" indent="-133985">
              <a:lnSpc>
                <a:spcPct val="102200"/>
              </a:lnSpc>
              <a:spcBef>
                <a:spcPts val="439"/>
              </a:spcBef>
            </a:pPr>
            <a:r>
              <a:rPr sz="1425" spc="-44" baseline="8771" dirty="0">
                <a:latin typeface="Arial"/>
                <a:cs typeface="Arial"/>
              </a:rPr>
              <a:t>a. </a:t>
            </a:r>
            <a:r>
              <a:rPr sz="950" spc="-30" dirty="0">
                <a:latin typeface="Arial"/>
                <a:cs typeface="Arial"/>
              </a:rPr>
              <a:t>Adjustment </a:t>
            </a:r>
            <a:r>
              <a:rPr sz="950" spc="-15" dirty="0">
                <a:latin typeface="Arial"/>
                <a:cs typeface="Arial"/>
              </a:rPr>
              <a:t>f </a:t>
            </a:r>
            <a:r>
              <a:rPr sz="950" spc="-30" dirty="0">
                <a:latin typeface="Arial"/>
                <a:cs typeface="Arial"/>
              </a:rPr>
              <a:t>or </a:t>
            </a:r>
            <a:r>
              <a:rPr sz="950" spc="-20" dirty="0">
                <a:latin typeface="Arial"/>
                <a:cs typeface="Arial"/>
              </a:rPr>
              <a:t>multiple </a:t>
            </a:r>
            <a:r>
              <a:rPr sz="950" spc="-30" dirty="0">
                <a:latin typeface="Arial"/>
                <a:cs typeface="Arial"/>
              </a:rPr>
              <a:t>comparisons: </a:t>
            </a:r>
            <a:r>
              <a:rPr sz="950" spc="-40" dirty="0">
                <a:latin typeface="Arial"/>
                <a:cs typeface="Arial"/>
              </a:rPr>
              <a:t>Least </a:t>
            </a:r>
            <a:r>
              <a:rPr sz="950" spc="-20" dirty="0">
                <a:latin typeface="Arial"/>
                <a:cs typeface="Arial"/>
              </a:rPr>
              <a:t>Significant </a:t>
            </a:r>
            <a:r>
              <a:rPr sz="950" spc="20" dirty="0">
                <a:latin typeface="Arial"/>
                <a:cs typeface="Arial"/>
              </a:rPr>
              <a:t>Diff </a:t>
            </a:r>
            <a:r>
              <a:rPr sz="950" spc="-30" dirty="0">
                <a:latin typeface="Arial"/>
                <a:cs typeface="Arial"/>
              </a:rPr>
              <a:t>erence </a:t>
            </a:r>
            <a:r>
              <a:rPr sz="950" spc="-45" dirty="0">
                <a:latin typeface="Arial"/>
                <a:cs typeface="Arial"/>
              </a:rPr>
              <a:t>(equiv alent </a:t>
            </a:r>
            <a:r>
              <a:rPr sz="950" spc="-5" dirty="0">
                <a:latin typeface="Arial"/>
                <a:cs typeface="Arial"/>
              </a:rPr>
              <a:t>to </a:t>
            </a:r>
            <a:r>
              <a:rPr sz="950" spc="-35" dirty="0">
                <a:latin typeface="Arial"/>
                <a:cs typeface="Arial"/>
              </a:rPr>
              <a:t>no  </a:t>
            </a:r>
            <a:r>
              <a:rPr sz="950" spc="-20" dirty="0">
                <a:latin typeface="Arial"/>
                <a:cs typeface="Arial"/>
              </a:rPr>
              <a:t>adjustments).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507" y="1088707"/>
            <a:ext cx="3321685" cy="450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82395">
              <a:lnSpc>
                <a:spcPct val="100000"/>
              </a:lnSpc>
              <a:spcBef>
                <a:spcPts val="120"/>
              </a:spcBef>
            </a:pPr>
            <a:r>
              <a:rPr sz="1000" b="1" spc="-60" dirty="0">
                <a:latin typeface="Arial"/>
                <a:cs typeface="Arial"/>
              </a:rPr>
              <a:t>Tests </a:t>
            </a:r>
            <a:r>
              <a:rPr sz="1000" b="1" spc="-30" dirty="0">
                <a:latin typeface="Arial"/>
                <a:cs typeface="Arial"/>
              </a:rPr>
              <a:t>of </a:t>
            </a:r>
            <a:r>
              <a:rPr sz="1000" b="1" spc="-40" dirty="0">
                <a:latin typeface="Arial"/>
                <a:cs typeface="Arial"/>
              </a:rPr>
              <a:t>Between-Subjects</a:t>
            </a:r>
            <a:r>
              <a:rPr sz="1000" b="1" spc="-140" dirty="0">
                <a:latin typeface="Arial"/>
                <a:cs typeface="Arial"/>
              </a:rPr>
              <a:t> </a:t>
            </a:r>
            <a:r>
              <a:rPr sz="1000" b="1" spc="-55" dirty="0">
                <a:latin typeface="Arial"/>
                <a:cs typeface="Arial"/>
              </a:rPr>
              <a:t>Effects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000" spc="-55" dirty="0">
                <a:latin typeface="Arial"/>
                <a:cs typeface="Arial"/>
              </a:rPr>
              <a:t>Dependent Variable: </a:t>
            </a:r>
            <a:r>
              <a:rPr sz="1000" spc="-50" dirty="0">
                <a:latin typeface="Arial"/>
                <a:cs typeface="Arial"/>
              </a:rPr>
              <a:t>Lif</a:t>
            </a:r>
            <a:r>
              <a:rPr sz="1000" spc="-2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e_Quality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2635" y="1520559"/>
          <a:ext cx="4864100" cy="189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ts val="113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Source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82550" indent="-55244">
                        <a:lnSpc>
                          <a:spcPct val="104900"/>
                        </a:lnSpc>
                        <a:spcBef>
                          <a:spcPts val="28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Sum 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Squares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46990" algn="ctr">
                        <a:lnSpc>
                          <a:spcPts val="113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df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ts val="1135"/>
                        </a:lnSpc>
                      </a:pPr>
                      <a:r>
                        <a:rPr sz="1000" spc="-6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Square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3020" algn="ctr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ts val="113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Sig.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1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Corrected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Model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65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25" baseline="29629" dirty="0">
                          <a:latin typeface="Arial"/>
                          <a:cs typeface="Arial"/>
                        </a:rPr>
                        <a:t>a</a:t>
                      </a:r>
                      <a:endParaRPr sz="1125" baseline="29629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2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Intercept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557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557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16754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8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67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region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4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gender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region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4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570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86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Corrected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4143" y="3436261"/>
            <a:ext cx="269430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500" spc="-52" baseline="8333" dirty="0">
                <a:latin typeface="Arial"/>
                <a:cs typeface="Arial"/>
              </a:rPr>
              <a:t>a. </a:t>
            </a:r>
            <a:r>
              <a:rPr sz="1000" spc="-45" dirty="0">
                <a:latin typeface="Arial"/>
                <a:cs typeface="Arial"/>
              </a:rPr>
              <a:t>R </a:t>
            </a:r>
            <a:r>
              <a:rPr sz="1000" spc="-55" dirty="0">
                <a:latin typeface="Arial"/>
                <a:cs typeface="Arial"/>
              </a:rPr>
              <a:t>Squared </a:t>
            </a:r>
            <a:r>
              <a:rPr sz="1000" spc="-35" dirty="0">
                <a:latin typeface="Arial"/>
                <a:cs typeface="Arial"/>
              </a:rPr>
              <a:t>= ,821 </a:t>
            </a:r>
            <a:r>
              <a:rPr sz="1000" spc="-30" dirty="0">
                <a:latin typeface="Arial"/>
                <a:cs typeface="Arial"/>
              </a:rPr>
              <a:t>(Adjusted </a:t>
            </a:r>
            <a:r>
              <a:rPr sz="1000" spc="-45" dirty="0">
                <a:latin typeface="Arial"/>
                <a:cs typeface="Arial"/>
              </a:rPr>
              <a:t>R </a:t>
            </a:r>
            <a:r>
              <a:rPr sz="1000" spc="-55" dirty="0">
                <a:latin typeface="Arial"/>
                <a:cs typeface="Arial"/>
              </a:rPr>
              <a:t>Squared </a:t>
            </a:r>
            <a:r>
              <a:rPr sz="1000" spc="-35" dirty="0">
                <a:latin typeface="Arial"/>
                <a:cs typeface="Arial"/>
              </a:rPr>
              <a:t>=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,783)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7175" y="2204973"/>
            <a:ext cx="1512951" cy="67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262" y="2211323"/>
            <a:ext cx="971550" cy="67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7175" y="2211323"/>
            <a:ext cx="479425" cy="85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519" y="271348"/>
            <a:ext cx="59150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35" dirty="0"/>
              <a:t>ANOVA </a:t>
            </a:r>
            <a:r>
              <a:rPr sz="2600" dirty="0"/>
              <a:t>(ΧΩΡΙΣ</a:t>
            </a:r>
            <a:r>
              <a:rPr sz="2600" spc="95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22144" y="1158061"/>
            <a:ext cx="2540000" cy="44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105"/>
              </a:spcBef>
            </a:pPr>
            <a:r>
              <a:rPr sz="1000" b="1" spc="25" dirty="0">
                <a:latin typeface="Arial"/>
                <a:cs typeface="Arial"/>
              </a:rPr>
              <a:t>Descriptive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10" dirty="0">
                <a:latin typeface="Arial"/>
                <a:cs typeface="Arial"/>
              </a:rPr>
              <a:t>Statistics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00" dirty="0">
                <a:latin typeface="Arial"/>
                <a:cs typeface="Arial"/>
              </a:rPr>
              <a:t>Dependent Variable: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Life_Quality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2655" y="1583299"/>
          <a:ext cx="3914775" cy="245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719">
                <a:tc>
                  <a:txBody>
                    <a:bodyPr/>
                    <a:lstStyle/>
                    <a:p>
                      <a:pPr marL="81280">
                        <a:lnSpc>
                          <a:spcPts val="1135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gender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35"/>
                        </a:lnSpc>
                        <a:spcBef>
                          <a:spcPts val="315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region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1135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Mean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135"/>
                        </a:lnSpc>
                        <a:spcBef>
                          <a:spcPts val="315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Std. Dev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135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07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20" dirty="0">
                          <a:latin typeface="Arial"/>
                          <a:cs typeface="Arial"/>
                        </a:rPr>
                        <a:t>male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xorio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664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0770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komopoli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477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0953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850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0758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320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3792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4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emale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xorio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742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1068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komopoli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545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1370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941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3453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80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725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368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725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4134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767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xorio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698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0946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komopoli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518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1211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2534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19">
                <a:tc gridSpan="2">
                  <a:txBody>
                    <a:bodyPr/>
                    <a:lstStyle/>
                    <a:p>
                      <a:pPr marL="694690">
                        <a:lnSpc>
                          <a:spcPts val="109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345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170"/>
                        </a:lnSpc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3917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ts val="117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50785" y="3249754"/>
            <a:ext cx="4118355" cy="3280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1273" y="2848038"/>
            <a:ext cx="4689475" cy="3754754"/>
          </a:xfrm>
          <a:custGeom>
            <a:avLst/>
            <a:gdLst/>
            <a:ahLst/>
            <a:cxnLst/>
            <a:rect l="l" t="t" r="r" b="b"/>
            <a:pathLst>
              <a:path w="4689475" h="3754754">
                <a:moveTo>
                  <a:pt x="0" y="3754374"/>
                </a:moveTo>
                <a:lnTo>
                  <a:pt x="4689475" y="3754374"/>
                </a:lnTo>
                <a:lnTo>
                  <a:pt x="4689475" y="0"/>
                </a:lnTo>
                <a:lnTo>
                  <a:pt x="0" y="0"/>
                </a:lnTo>
                <a:lnTo>
                  <a:pt x="0" y="37543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759" rIns="0" bIns="0" rtlCol="0">
            <a:spAutoFit/>
          </a:bodyPr>
          <a:lstStyle/>
          <a:p>
            <a:pPr marL="3122295" marR="5080" indent="-211899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Συγγραφή Αποτελέσματος </a:t>
            </a:r>
            <a:r>
              <a:rPr sz="2400" spc="-35" dirty="0"/>
              <a:t>Two </a:t>
            </a:r>
            <a:r>
              <a:rPr sz="2400" spc="-45" dirty="0"/>
              <a:t>Way </a:t>
            </a:r>
            <a:r>
              <a:rPr sz="2400" spc="-40" dirty="0"/>
              <a:t>ANOVA </a:t>
            </a:r>
            <a:r>
              <a:rPr sz="2400" spc="-5" dirty="0"/>
              <a:t>(ΧΩΡΙΣ  </a:t>
            </a:r>
            <a:r>
              <a:rPr sz="2400" spc="-15" dirty="0"/>
              <a:t>ΑΛΛΗΛΕΠΙΔΡΑΣΗ)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6667" y="1358011"/>
            <a:ext cx="881761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9271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Ανάλυση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διπλής Κατεύθυνσης 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(Two </a:t>
            </a:r>
            <a:r>
              <a:rPr sz="2200" spc="-40" dirty="0">
                <a:solidFill>
                  <a:srgbClr val="001F5F"/>
                </a:solidFill>
                <a:latin typeface="Calibri"/>
                <a:cs typeface="Calibri"/>
              </a:rPr>
              <a:t>Way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Anova) για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λόγω 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φύλου,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τόπου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κατοικίας.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Τα  αποτελέσματα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έδειξαν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υπήρχε στατιστικά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κύρια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spc="-7" baseline="-21072" dirty="0">
                <a:solidFill>
                  <a:srgbClr val="001F5F"/>
                </a:solidFill>
                <a:latin typeface="Calibri"/>
                <a:cs typeface="Calibri"/>
              </a:rPr>
              <a:t>1,24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=1.377,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=.252).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Επίσης,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υπήρχε στατιστικά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spc="-7" baseline="-21072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=.011,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=.989).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Αντίθετα, υπήρχε στατιστικά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παράγοντα  τόπος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spc="-7" baseline="-21072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=54.200,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&lt;.001). 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συνέχεια, εφαρμόστηκε το τεστ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Συγκρίσεων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μεταξύ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ποιών βαθμίδων της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μεταβλητής «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τόπος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κατοικίας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(region) υπάρχουν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διαφορές. Aπό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φαίνεται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οι 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κάτοικοι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του χωριού (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4.70 ± .09)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Ποιότητα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αυτούς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κωμόπολη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4.52 ± .12) 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πόλη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3.90 ±</a:t>
            </a:r>
            <a:r>
              <a:rPr sz="22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.25).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271348"/>
            <a:ext cx="53930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</a:t>
            </a:r>
            <a:r>
              <a:rPr sz="2600" spc="75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58267" y="1000505"/>
            <a:ext cx="8630285" cy="42697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General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Linear Model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Univariate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score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) 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δεξιά  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Dependent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 παίρνω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μεταβλητές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sex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taxi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 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Fixed Factor(s)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Options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από  αριστερά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sex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taxi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sex*taxi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μεταφέρω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Display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Effects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Επιλέγω ένα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τρια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συγκρίσεων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Display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Επιλέγω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Plots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taxi)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Horizontal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Axis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άλλη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sex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Separate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Lines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ts val="2310"/>
              </a:lnSpc>
              <a:spcBef>
                <a:spcPts val="55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ΠΡΟΣΟΧΗ: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υπάρχει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αλληλεπίδραση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sex*taxi,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τότε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θα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πρέπει να 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αναλύσω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αλληλεπίδραση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πεδίο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SYNTAX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271348"/>
            <a:ext cx="5392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</a:t>
            </a:r>
            <a:r>
              <a:rPr sz="2600" spc="7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68312" y="1268475"/>
            <a:ext cx="4021497" cy="416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50" y="1263650"/>
            <a:ext cx="4041775" cy="4186554"/>
          </a:xfrm>
          <a:custGeom>
            <a:avLst/>
            <a:gdLst/>
            <a:ahLst/>
            <a:cxnLst/>
            <a:rect l="l" t="t" r="r" b="b"/>
            <a:pathLst>
              <a:path w="4041775" h="4186554">
                <a:moveTo>
                  <a:pt x="0" y="4186174"/>
                </a:moveTo>
                <a:lnTo>
                  <a:pt x="4041775" y="4186174"/>
                </a:lnTo>
                <a:lnTo>
                  <a:pt x="4041775" y="0"/>
                </a:lnTo>
                <a:lnTo>
                  <a:pt x="0" y="0"/>
                </a:lnTo>
                <a:lnTo>
                  <a:pt x="0" y="41861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1881123"/>
            <a:ext cx="3588760" cy="2941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973" y="1876425"/>
            <a:ext cx="3609975" cy="2962275"/>
          </a:xfrm>
          <a:custGeom>
            <a:avLst/>
            <a:gdLst/>
            <a:ahLst/>
            <a:cxnLst/>
            <a:rect l="l" t="t" r="r" b="b"/>
            <a:pathLst>
              <a:path w="3609975" h="2962275">
                <a:moveTo>
                  <a:pt x="0" y="2962275"/>
                </a:moveTo>
                <a:lnTo>
                  <a:pt x="3609975" y="2962275"/>
                </a:lnTo>
                <a:lnTo>
                  <a:pt x="3609975" y="0"/>
                </a:lnTo>
                <a:lnTo>
                  <a:pt x="0" y="0"/>
                </a:lnTo>
                <a:lnTo>
                  <a:pt x="0" y="2962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271348"/>
            <a:ext cx="5392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</a:t>
            </a:r>
            <a:r>
              <a:rPr sz="2600" spc="7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890587" y="1557400"/>
            <a:ext cx="3571291" cy="3659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5825" y="1552575"/>
            <a:ext cx="3592829" cy="3681729"/>
          </a:xfrm>
          <a:custGeom>
            <a:avLst/>
            <a:gdLst/>
            <a:ahLst/>
            <a:cxnLst/>
            <a:rect l="l" t="t" r="r" b="b"/>
            <a:pathLst>
              <a:path w="3592829" h="3681729">
                <a:moveTo>
                  <a:pt x="0" y="3681349"/>
                </a:moveTo>
                <a:lnTo>
                  <a:pt x="3592449" y="3681349"/>
                </a:lnTo>
                <a:lnTo>
                  <a:pt x="3592449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1557400"/>
            <a:ext cx="3498811" cy="3659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3201" y="1552575"/>
            <a:ext cx="3519804" cy="3681729"/>
          </a:xfrm>
          <a:custGeom>
            <a:avLst/>
            <a:gdLst/>
            <a:ahLst/>
            <a:cxnLst/>
            <a:rect l="l" t="t" r="r" b="b"/>
            <a:pathLst>
              <a:path w="3519804" h="3681729">
                <a:moveTo>
                  <a:pt x="0" y="3681349"/>
                </a:moveTo>
                <a:lnTo>
                  <a:pt x="3519551" y="3681349"/>
                </a:lnTo>
                <a:lnTo>
                  <a:pt x="3519551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3350" y="5805487"/>
            <a:ext cx="201612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1800" b="1" spc="-5" dirty="0"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8551" y="5768975"/>
            <a:ext cx="187198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Plots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70825" y="2924048"/>
            <a:ext cx="149225" cy="2845435"/>
          </a:xfrm>
          <a:custGeom>
            <a:avLst/>
            <a:gdLst/>
            <a:ahLst/>
            <a:cxnLst/>
            <a:rect l="l" t="t" r="r" b="b"/>
            <a:pathLst>
              <a:path w="149225" h="2845435">
                <a:moveTo>
                  <a:pt x="84322" y="56755"/>
                </a:moveTo>
                <a:lnTo>
                  <a:pt x="69411" y="80940"/>
                </a:lnTo>
                <a:lnTo>
                  <a:pt x="0" y="2844571"/>
                </a:lnTo>
                <a:lnTo>
                  <a:pt x="28575" y="2845282"/>
                </a:lnTo>
                <a:lnTo>
                  <a:pt x="97985" y="81582"/>
                </a:lnTo>
                <a:lnTo>
                  <a:pt x="84322" y="56755"/>
                </a:lnTo>
                <a:close/>
              </a:path>
              <a:path w="149225" h="2845435">
                <a:moveTo>
                  <a:pt x="101171" y="28066"/>
                </a:moveTo>
                <a:lnTo>
                  <a:pt x="70739" y="28066"/>
                </a:lnTo>
                <a:lnTo>
                  <a:pt x="99314" y="28701"/>
                </a:lnTo>
                <a:lnTo>
                  <a:pt x="97985" y="81582"/>
                </a:lnTo>
                <a:lnTo>
                  <a:pt x="120396" y="122300"/>
                </a:lnTo>
                <a:lnTo>
                  <a:pt x="124078" y="129159"/>
                </a:lnTo>
                <a:lnTo>
                  <a:pt x="132842" y="131699"/>
                </a:lnTo>
                <a:lnTo>
                  <a:pt x="139700" y="127888"/>
                </a:lnTo>
                <a:lnTo>
                  <a:pt x="146684" y="124078"/>
                </a:lnTo>
                <a:lnTo>
                  <a:pt x="149225" y="115442"/>
                </a:lnTo>
                <a:lnTo>
                  <a:pt x="145415" y="108457"/>
                </a:lnTo>
                <a:lnTo>
                  <a:pt x="101171" y="28066"/>
                </a:lnTo>
                <a:close/>
              </a:path>
              <a:path w="149225" h="2845435">
                <a:moveTo>
                  <a:pt x="85725" y="0"/>
                </a:moveTo>
                <a:lnTo>
                  <a:pt x="20700" y="105282"/>
                </a:lnTo>
                <a:lnTo>
                  <a:pt x="16509" y="112013"/>
                </a:lnTo>
                <a:lnTo>
                  <a:pt x="18669" y="120903"/>
                </a:lnTo>
                <a:lnTo>
                  <a:pt x="25400" y="124967"/>
                </a:lnTo>
                <a:lnTo>
                  <a:pt x="32130" y="129159"/>
                </a:lnTo>
                <a:lnTo>
                  <a:pt x="40894" y="127126"/>
                </a:lnTo>
                <a:lnTo>
                  <a:pt x="45084" y="120396"/>
                </a:lnTo>
                <a:lnTo>
                  <a:pt x="69411" y="80940"/>
                </a:lnTo>
                <a:lnTo>
                  <a:pt x="70739" y="28066"/>
                </a:lnTo>
                <a:lnTo>
                  <a:pt x="101171" y="28066"/>
                </a:lnTo>
                <a:lnTo>
                  <a:pt x="85725" y="0"/>
                </a:lnTo>
                <a:close/>
              </a:path>
              <a:path w="149225" h="2845435">
                <a:moveTo>
                  <a:pt x="99148" y="35305"/>
                </a:moveTo>
                <a:lnTo>
                  <a:pt x="72517" y="35305"/>
                </a:lnTo>
                <a:lnTo>
                  <a:pt x="97154" y="35940"/>
                </a:lnTo>
                <a:lnTo>
                  <a:pt x="84322" y="56755"/>
                </a:lnTo>
                <a:lnTo>
                  <a:pt x="97985" y="81582"/>
                </a:lnTo>
                <a:lnTo>
                  <a:pt x="99148" y="35305"/>
                </a:lnTo>
                <a:close/>
              </a:path>
              <a:path w="149225" h="2845435">
                <a:moveTo>
                  <a:pt x="70739" y="28066"/>
                </a:moveTo>
                <a:lnTo>
                  <a:pt x="69411" y="80940"/>
                </a:lnTo>
                <a:lnTo>
                  <a:pt x="84322" y="56755"/>
                </a:lnTo>
                <a:lnTo>
                  <a:pt x="72517" y="35305"/>
                </a:lnTo>
                <a:lnTo>
                  <a:pt x="99148" y="35305"/>
                </a:lnTo>
                <a:lnTo>
                  <a:pt x="99314" y="28701"/>
                </a:lnTo>
                <a:lnTo>
                  <a:pt x="70739" y="28066"/>
                </a:lnTo>
                <a:close/>
              </a:path>
              <a:path w="149225" h="2845435">
                <a:moveTo>
                  <a:pt x="72517" y="35305"/>
                </a:moveTo>
                <a:lnTo>
                  <a:pt x="84322" y="56755"/>
                </a:lnTo>
                <a:lnTo>
                  <a:pt x="97154" y="35940"/>
                </a:lnTo>
                <a:lnTo>
                  <a:pt x="72517" y="353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5573" y="5013325"/>
            <a:ext cx="633730" cy="801370"/>
          </a:xfrm>
          <a:custGeom>
            <a:avLst/>
            <a:gdLst/>
            <a:ahLst/>
            <a:cxnLst/>
            <a:rect l="l" t="t" r="r" b="b"/>
            <a:pathLst>
              <a:path w="633730" h="801370">
                <a:moveTo>
                  <a:pt x="598500" y="44568"/>
                </a:moveTo>
                <a:lnTo>
                  <a:pt x="572154" y="54986"/>
                </a:lnTo>
                <a:lnTo>
                  <a:pt x="0" y="783336"/>
                </a:lnTo>
                <a:lnTo>
                  <a:pt x="22478" y="800988"/>
                </a:lnTo>
                <a:lnTo>
                  <a:pt x="594617" y="72659"/>
                </a:lnTo>
                <a:lnTo>
                  <a:pt x="598500" y="44568"/>
                </a:lnTo>
                <a:close/>
              </a:path>
              <a:path w="633730" h="801370">
                <a:moveTo>
                  <a:pt x="631733" y="13462"/>
                </a:moveTo>
                <a:lnTo>
                  <a:pt x="604774" y="13462"/>
                </a:lnTo>
                <a:lnTo>
                  <a:pt x="627252" y="31114"/>
                </a:lnTo>
                <a:lnTo>
                  <a:pt x="594617" y="72659"/>
                </a:lnTo>
                <a:lnTo>
                  <a:pt x="588263" y="118618"/>
                </a:lnTo>
                <a:lnTo>
                  <a:pt x="587247" y="126364"/>
                </a:lnTo>
                <a:lnTo>
                  <a:pt x="592708" y="133604"/>
                </a:lnTo>
                <a:lnTo>
                  <a:pt x="600456" y="134747"/>
                </a:lnTo>
                <a:lnTo>
                  <a:pt x="608329" y="135762"/>
                </a:lnTo>
                <a:lnTo>
                  <a:pt x="615441" y="130301"/>
                </a:lnTo>
                <a:lnTo>
                  <a:pt x="616584" y="122555"/>
                </a:lnTo>
                <a:lnTo>
                  <a:pt x="631733" y="13462"/>
                </a:lnTo>
                <a:close/>
              </a:path>
              <a:path w="633730" h="801370">
                <a:moveTo>
                  <a:pt x="633602" y="0"/>
                </a:moveTo>
                <a:lnTo>
                  <a:pt x="511175" y="48387"/>
                </a:lnTo>
                <a:lnTo>
                  <a:pt x="507619" y="56642"/>
                </a:lnTo>
                <a:lnTo>
                  <a:pt x="513460" y="71374"/>
                </a:lnTo>
                <a:lnTo>
                  <a:pt x="521715" y="74930"/>
                </a:lnTo>
                <a:lnTo>
                  <a:pt x="572154" y="54986"/>
                </a:lnTo>
                <a:lnTo>
                  <a:pt x="604774" y="13462"/>
                </a:lnTo>
                <a:lnTo>
                  <a:pt x="631733" y="13462"/>
                </a:lnTo>
                <a:lnTo>
                  <a:pt x="633602" y="0"/>
                </a:lnTo>
                <a:close/>
              </a:path>
              <a:path w="633730" h="801370">
                <a:moveTo>
                  <a:pt x="613506" y="20319"/>
                </a:moveTo>
                <a:lnTo>
                  <a:pt x="601852" y="20319"/>
                </a:lnTo>
                <a:lnTo>
                  <a:pt x="621283" y="35560"/>
                </a:lnTo>
                <a:lnTo>
                  <a:pt x="598500" y="44568"/>
                </a:lnTo>
                <a:lnTo>
                  <a:pt x="594617" y="72659"/>
                </a:lnTo>
                <a:lnTo>
                  <a:pt x="627252" y="31114"/>
                </a:lnTo>
                <a:lnTo>
                  <a:pt x="613506" y="20319"/>
                </a:lnTo>
                <a:close/>
              </a:path>
              <a:path w="633730" h="801370">
                <a:moveTo>
                  <a:pt x="604774" y="13462"/>
                </a:moveTo>
                <a:lnTo>
                  <a:pt x="572154" y="54986"/>
                </a:lnTo>
                <a:lnTo>
                  <a:pt x="598500" y="44568"/>
                </a:lnTo>
                <a:lnTo>
                  <a:pt x="601852" y="20319"/>
                </a:lnTo>
                <a:lnTo>
                  <a:pt x="613506" y="20319"/>
                </a:lnTo>
                <a:lnTo>
                  <a:pt x="604774" y="13462"/>
                </a:lnTo>
                <a:close/>
              </a:path>
              <a:path w="633730" h="801370">
                <a:moveTo>
                  <a:pt x="601852" y="20319"/>
                </a:moveTo>
                <a:lnTo>
                  <a:pt x="598500" y="44568"/>
                </a:lnTo>
                <a:lnTo>
                  <a:pt x="621283" y="35560"/>
                </a:lnTo>
                <a:lnTo>
                  <a:pt x="601852" y="203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271348"/>
            <a:ext cx="5392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</a:t>
            </a:r>
            <a:r>
              <a:rPr sz="2600" spc="7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61962" y="1676273"/>
            <a:ext cx="3802768" cy="3369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71573"/>
            <a:ext cx="3825875" cy="3392804"/>
          </a:xfrm>
          <a:custGeom>
            <a:avLst/>
            <a:gdLst/>
            <a:ahLst/>
            <a:cxnLst/>
            <a:rect l="l" t="t" r="r" b="b"/>
            <a:pathLst>
              <a:path w="3825875" h="3392804">
                <a:moveTo>
                  <a:pt x="0" y="3392551"/>
                </a:moveTo>
                <a:lnTo>
                  <a:pt x="3825875" y="3392551"/>
                </a:lnTo>
                <a:lnTo>
                  <a:pt x="3825875" y="0"/>
                </a:lnTo>
                <a:lnTo>
                  <a:pt x="0" y="0"/>
                </a:lnTo>
                <a:lnTo>
                  <a:pt x="0" y="33925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350" y="5805487"/>
            <a:ext cx="187325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Paste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5801" y="987425"/>
            <a:ext cx="312293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spc="-30" dirty="0">
                <a:latin typeface="Calibri"/>
                <a:cs typeface="Calibri"/>
              </a:rPr>
              <a:t>ΓΡΑΦΩ </a:t>
            </a:r>
            <a:r>
              <a:rPr sz="2000" spc="-5" dirty="0">
                <a:latin typeface="Calibri"/>
                <a:cs typeface="Calibri"/>
              </a:rPr>
              <a:t>ΤΗΝ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ΕΝΤΟΛΗ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Calibri"/>
                <a:cs typeface="Calibri"/>
              </a:rPr>
              <a:t>COMPARE </a:t>
            </a:r>
            <a:r>
              <a:rPr sz="2000" b="1" spc="-10" dirty="0">
                <a:latin typeface="Calibri"/>
                <a:cs typeface="Calibri"/>
              </a:rPr>
              <a:t>(taxi) ADJ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(LSD)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8538" y="4797297"/>
            <a:ext cx="335280" cy="1012190"/>
          </a:xfrm>
          <a:custGeom>
            <a:avLst/>
            <a:gdLst/>
            <a:ahLst/>
            <a:cxnLst/>
            <a:rect l="l" t="t" r="r" b="b"/>
            <a:pathLst>
              <a:path w="335280" h="1012189">
                <a:moveTo>
                  <a:pt x="48106" y="54499"/>
                </a:moveTo>
                <a:lnTo>
                  <a:pt x="41113" y="82070"/>
                </a:lnTo>
                <a:lnTo>
                  <a:pt x="307720" y="1012126"/>
                </a:lnTo>
                <a:lnTo>
                  <a:pt x="335153" y="1004252"/>
                </a:lnTo>
                <a:lnTo>
                  <a:pt x="68675" y="74229"/>
                </a:lnTo>
                <a:lnTo>
                  <a:pt x="48106" y="54499"/>
                </a:lnTo>
                <a:close/>
              </a:path>
              <a:path w="335280" h="1012189">
                <a:moveTo>
                  <a:pt x="32512" y="0"/>
                </a:moveTo>
                <a:lnTo>
                  <a:pt x="2031" y="120014"/>
                </a:lnTo>
                <a:lnTo>
                  <a:pt x="0" y="127634"/>
                </a:lnTo>
                <a:lnTo>
                  <a:pt x="4699" y="135381"/>
                </a:lnTo>
                <a:lnTo>
                  <a:pt x="12318" y="137413"/>
                </a:lnTo>
                <a:lnTo>
                  <a:pt x="19938" y="139319"/>
                </a:lnTo>
                <a:lnTo>
                  <a:pt x="27812" y="134619"/>
                </a:lnTo>
                <a:lnTo>
                  <a:pt x="29718" y="127000"/>
                </a:lnTo>
                <a:lnTo>
                  <a:pt x="41113" y="82070"/>
                </a:lnTo>
                <a:lnTo>
                  <a:pt x="26543" y="31241"/>
                </a:lnTo>
                <a:lnTo>
                  <a:pt x="54101" y="23368"/>
                </a:lnTo>
                <a:lnTo>
                  <a:pt x="56922" y="23368"/>
                </a:lnTo>
                <a:lnTo>
                  <a:pt x="32512" y="0"/>
                </a:lnTo>
                <a:close/>
              </a:path>
              <a:path w="335280" h="1012189">
                <a:moveTo>
                  <a:pt x="56922" y="23368"/>
                </a:moveTo>
                <a:lnTo>
                  <a:pt x="54101" y="23368"/>
                </a:lnTo>
                <a:lnTo>
                  <a:pt x="68675" y="74229"/>
                </a:lnTo>
                <a:lnTo>
                  <a:pt x="107823" y="111759"/>
                </a:lnTo>
                <a:lnTo>
                  <a:pt x="116839" y="111506"/>
                </a:lnTo>
                <a:lnTo>
                  <a:pt x="127762" y="100075"/>
                </a:lnTo>
                <a:lnTo>
                  <a:pt x="127635" y="91058"/>
                </a:lnTo>
                <a:lnTo>
                  <a:pt x="56922" y="23368"/>
                </a:lnTo>
                <a:close/>
              </a:path>
              <a:path w="335280" h="1012189">
                <a:moveTo>
                  <a:pt x="54101" y="23368"/>
                </a:moveTo>
                <a:lnTo>
                  <a:pt x="26543" y="31241"/>
                </a:lnTo>
                <a:lnTo>
                  <a:pt x="41113" y="82070"/>
                </a:lnTo>
                <a:lnTo>
                  <a:pt x="48106" y="54499"/>
                </a:lnTo>
                <a:lnTo>
                  <a:pt x="30480" y="37591"/>
                </a:lnTo>
                <a:lnTo>
                  <a:pt x="54101" y="30860"/>
                </a:lnTo>
                <a:lnTo>
                  <a:pt x="56248" y="30860"/>
                </a:lnTo>
                <a:lnTo>
                  <a:pt x="54101" y="23368"/>
                </a:lnTo>
                <a:close/>
              </a:path>
              <a:path w="335280" h="1012189">
                <a:moveTo>
                  <a:pt x="56248" y="30860"/>
                </a:moveTo>
                <a:lnTo>
                  <a:pt x="54101" y="30860"/>
                </a:lnTo>
                <a:lnTo>
                  <a:pt x="48106" y="54499"/>
                </a:lnTo>
                <a:lnTo>
                  <a:pt x="68675" y="74229"/>
                </a:lnTo>
                <a:lnTo>
                  <a:pt x="56248" y="30860"/>
                </a:lnTo>
                <a:close/>
              </a:path>
              <a:path w="335280" h="1012189">
                <a:moveTo>
                  <a:pt x="54101" y="30860"/>
                </a:moveTo>
                <a:lnTo>
                  <a:pt x="30480" y="37591"/>
                </a:lnTo>
                <a:lnTo>
                  <a:pt x="48106" y="54499"/>
                </a:lnTo>
                <a:lnTo>
                  <a:pt x="54101" y="30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060575"/>
            <a:ext cx="424815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7173" y="2055748"/>
            <a:ext cx="4257675" cy="3394075"/>
          </a:xfrm>
          <a:custGeom>
            <a:avLst/>
            <a:gdLst/>
            <a:ahLst/>
            <a:cxnLst/>
            <a:rect l="l" t="t" r="r" b="b"/>
            <a:pathLst>
              <a:path w="4257675" h="3394075">
                <a:moveTo>
                  <a:pt x="0" y="3394075"/>
                </a:moveTo>
                <a:lnTo>
                  <a:pt x="4257675" y="3394075"/>
                </a:lnTo>
                <a:lnTo>
                  <a:pt x="4257675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9651" y="4262437"/>
            <a:ext cx="1748155" cy="370205"/>
          </a:xfrm>
          <a:custGeom>
            <a:avLst/>
            <a:gdLst/>
            <a:ahLst/>
            <a:cxnLst/>
            <a:rect l="l" t="t" r="r" b="b"/>
            <a:pathLst>
              <a:path w="1748154" h="370204">
                <a:moveTo>
                  <a:pt x="0" y="369887"/>
                </a:moveTo>
                <a:lnTo>
                  <a:pt x="1747774" y="369887"/>
                </a:lnTo>
                <a:lnTo>
                  <a:pt x="1747774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4184" y="1691132"/>
            <a:ext cx="848360" cy="2571750"/>
          </a:xfrm>
          <a:custGeom>
            <a:avLst/>
            <a:gdLst/>
            <a:ahLst/>
            <a:cxnLst/>
            <a:rect l="l" t="t" r="r" b="b"/>
            <a:pathLst>
              <a:path w="848359" h="2571750">
                <a:moveTo>
                  <a:pt x="740537" y="2461641"/>
                </a:moveTo>
                <a:lnTo>
                  <a:pt x="731393" y="2462022"/>
                </a:lnTo>
                <a:lnTo>
                  <a:pt x="726186" y="2467863"/>
                </a:lnTo>
                <a:lnTo>
                  <a:pt x="720851" y="2473705"/>
                </a:lnTo>
                <a:lnTo>
                  <a:pt x="721233" y="2482722"/>
                </a:lnTo>
                <a:lnTo>
                  <a:pt x="818515" y="2571368"/>
                </a:lnTo>
                <a:lnTo>
                  <a:pt x="823707" y="2548635"/>
                </a:lnTo>
                <a:lnTo>
                  <a:pt x="796417" y="2548635"/>
                </a:lnTo>
                <a:lnTo>
                  <a:pt x="780589" y="2498157"/>
                </a:lnTo>
                <a:lnTo>
                  <a:pt x="740537" y="2461641"/>
                </a:lnTo>
                <a:close/>
              </a:path>
              <a:path w="848359" h="2571750">
                <a:moveTo>
                  <a:pt x="780589" y="2498157"/>
                </a:moveTo>
                <a:lnTo>
                  <a:pt x="796417" y="2548635"/>
                </a:lnTo>
                <a:lnTo>
                  <a:pt x="820108" y="2541142"/>
                </a:lnTo>
                <a:lnTo>
                  <a:pt x="796163" y="2541142"/>
                </a:lnTo>
                <a:lnTo>
                  <a:pt x="801577" y="2517292"/>
                </a:lnTo>
                <a:lnTo>
                  <a:pt x="780589" y="2498157"/>
                </a:lnTo>
                <a:close/>
              </a:path>
              <a:path w="848359" h="2571750">
                <a:moveTo>
                  <a:pt x="827659" y="2431922"/>
                </a:moveTo>
                <a:lnTo>
                  <a:pt x="819912" y="2436622"/>
                </a:lnTo>
                <a:lnTo>
                  <a:pt x="818134" y="2444368"/>
                </a:lnTo>
                <a:lnTo>
                  <a:pt x="807887" y="2489499"/>
                </a:lnTo>
                <a:lnTo>
                  <a:pt x="823722" y="2539999"/>
                </a:lnTo>
                <a:lnTo>
                  <a:pt x="796417" y="2548635"/>
                </a:lnTo>
                <a:lnTo>
                  <a:pt x="823707" y="2548635"/>
                </a:lnTo>
                <a:lnTo>
                  <a:pt x="847851" y="2442972"/>
                </a:lnTo>
                <a:lnTo>
                  <a:pt x="843026" y="2435351"/>
                </a:lnTo>
                <a:lnTo>
                  <a:pt x="835279" y="2433573"/>
                </a:lnTo>
                <a:lnTo>
                  <a:pt x="827659" y="2431922"/>
                </a:lnTo>
                <a:close/>
              </a:path>
              <a:path w="848359" h="2571750">
                <a:moveTo>
                  <a:pt x="801577" y="2517292"/>
                </a:moveTo>
                <a:lnTo>
                  <a:pt x="796163" y="2541142"/>
                </a:lnTo>
                <a:lnTo>
                  <a:pt x="819658" y="2533776"/>
                </a:lnTo>
                <a:lnTo>
                  <a:pt x="801577" y="2517292"/>
                </a:lnTo>
                <a:close/>
              </a:path>
              <a:path w="848359" h="2571750">
                <a:moveTo>
                  <a:pt x="807887" y="2489499"/>
                </a:moveTo>
                <a:lnTo>
                  <a:pt x="801577" y="2517292"/>
                </a:lnTo>
                <a:lnTo>
                  <a:pt x="819658" y="2533776"/>
                </a:lnTo>
                <a:lnTo>
                  <a:pt x="796163" y="2541142"/>
                </a:lnTo>
                <a:lnTo>
                  <a:pt x="820108" y="2541142"/>
                </a:lnTo>
                <a:lnTo>
                  <a:pt x="823722" y="2539999"/>
                </a:lnTo>
                <a:lnTo>
                  <a:pt x="807887" y="2489499"/>
                </a:lnTo>
                <a:close/>
              </a:path>
              <a:path w="848359" h="2571750">
                <a:moveTo>
                  <a:pt x="27305" y="0"/>
                </a:moveTo>
                <a:lnTo>
                  <a:pt x="0" y="8635"/>
                </a:lnTo>
                <a:lnTo>
                  <a:pt x="780589" y="2498157"/>
                </a:lnTo>
                <a:lnTo>
                  <a:pt x="801577" y="2517292"/>
                </a:lnTo>
                <a:lnTo>
                  <a:pt x="807887" y="2489499"/>
                </a:lnTo>
                <a:lnTo>
                  <a:pt x="273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064" y="490220"/>
            <a:ext cx="585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Περιεχόμενα </a:t>
            </a:r>
            <a:r>
              <a:rPr sz="3600" spc="-5" dirty="0"/>
              <a:t>12</a:t>
            </a:r>
            <a:r>
              <a:rPr sz="3600" spc="-7" baseline="25462" dirty="0"/>
              <a:t>ου</a:t>
            </a:r>
            <a:r>
              <a:rPr sz="3600" spc="41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441449"/>
            <a:ext cx="87725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20" indent="-28702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001A4F"/>
                </a:solidFill>
                <a:latin typeface="Calibri"/>
                <a:cs typeface="Calibri"/>
              </a:rPr>
              <a:t>Διακύμανσης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Διπλής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Κατεύθυνσης </a:t>
            </a:r>
            <a:r>
              <a:rPr sz="2400" spc="-35" dirty="0">
                <a:solidFill>
                  <a:srgbClr val="001A4F"/>
                </a:solidFill>
                <a:latin typeface="Calibri"/>
                <a:cs typeface="Calibri"/>
              </a:rPr>
              <a:t>(Two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way </a:t>
            </a:r>
            <a:r>
              <a:rPr sz="2400" spc="-5" dirty="0">
                <a:solidFill>
                  <a:srgbClr val="001A4F"/>
                </a:solidFill>
                <a:latin typeface="Calibri"/>
                <a:cs typeface="Calibri"/>
              </a:rPr>
              <a:t>Analysis </a:t>
            </a:r>
            <a:r>
              <a:rPr sz="2400" spc="-10" dirty="0">
                <a:solidFill>
                  <a:srgbClr val="001A4F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001A4F"/>
                </a:solidFill>
                <a:latin typeface="Calibri"/>
                <a:cs typeface="Calibri"/>
              </a:rPr>
              <a:t>Variance </a:t>
            </a:r>
            <a:r>
              <a:rPr sz="2400" dirty="0">
                <a:solidFill>
                  <a:srgbClr val="001A4F"/>
                </a:solidFill>
                <a:latin typeface="Calibri"/>
                <a:cs typeface="Calibri"/>
              </a:rPr>
              <a:t>- </a:t>
            </a:r>
            <a:r>
              <a:rPr sz="2400" spc="-45" dirty="0">
                <a:solidFill>
                  <a:srgbClr val="001A4F"/>
                </a:solidFill>
                <a:latin typeface="Calibri"/>
                <a:cs typeface="Calibri"/>
              </a:rPr>
              <a:t>Two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way</a:t>
            </a:r>
            <a:r>
              <a:rPr sz="2400" spc="4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Ανάλυση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Διακύμανσης </a:t>
            </a:r>
            <a:r>
              <a:rPr sz="2400" b="1" spc="-10" dirty="0">
                <a:solidFill>
                  <a:srgbClr val="001A4F"/>
                </a:solidFill>
                <a:latin typeface="Calibri"/>
                <a:cs typeface="Calibri"/>
              </a:rPr>
              <a:t>Επαναλαμβανόμενων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Μετρήσεων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με 1 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συνεχής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001A4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μεταβλητή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&amp; 1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ανεξάρτητη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ποιοτική 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μεταβλητή </a:t>
            </a:r>
            <a:r>
              <a:rPr sz="2400" spc="-35" dirty="0">
                <a:solidFill>
                  <a:srgbClr val="001A4F"/>
                </a:solidFill>
                <a:latin typeface="Calibri"/>
                <a:cs typeface="Calibri"/>
              </a:rPr>
              <a:t>(Two </a:t>
            </a:r>
            <a:r>
              <a:rPr sz="2400" spc="-30" dirty="0">
                <a:solidFill>
                  <a:srgbClr val="001A4F"/>
                </a:solidFill>
                <a:latin typeface="Calibri"/>
                <a:cs typeface="Calibri"/>
              </a:rPr>
              <a:t>way </a:t>
            </a:r>
            <a:r>
              <a:rPr sz="2400" spc="-15" dirty="0">
                <a:solidFill>
                  <a:srgbClr val="001A4F"/>
                </a:solidFill>
                <a:latin typeface="Calibri"/>
                <a:cs typeface="Calibri"/>
              </a:rPr>
              <a:t>Repeated </a:t>
            </a:r>
            <a:r>
              <a:rPr sz="2400" spc="-5" dirty="0">
                <a:solidFill>
                  <a:srgbClr val="001A4F"/>
                </a:solidFill>
                <a:latin typeface="Calibri"/>
                <a:cs typeface="Calibri"/>
              </a:rPr>
              <a:t>Measures Analysis of </a:t>
            </a:r>
            <a:r>
              <a:rPr sz="2400" spc="-20" dirty="0">
                <a:solidFill>
                  <a:srgbClr val="001A4F"/>
                </a:solidFill>
                <a:latin typeface="Calibri"/>
                <a:cs typeface="Calibri"/>
              </a:rPr>
              <a:t>Variance </a:t>
            </a:r>
            <a:r>
              <a:rPr sz="2400" dirty="0">
                <a:solidFill>
                  <a:srgbClr val="001A4F"/>
                </a:solidFill>
                <a:latin typeface="Calibri"/>
                <a:cs typeface="Calibri"/>
              </a:rPr>
              <a:t>- 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271348"/>
            <a:ext cx="5392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</a:t>
            </a:r>
            <a:r>
              <a:rPr sz="2600" spc="7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810250" y="981138"/>
            <a:ext cx="2879725" cy="922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0"/>
              </a:spcBef>
            </a:pPr>
            <a:r>
              <a:rPr sz="1800" spc="-25" dirty="0">
                <a:latin typeface="Calibri"/>
                <a:cs typeface="Calibri"/>
              </a:rPr>
              <a:t>ΜΑΥΡΙΖΩ </a:t>
            </a:r>
            <a:r>
              <a:rPr sz="1800" spc="-10" dirty="0">
                <a:latin typeface="Calibri"/>
                <a:cs typeface="Calibri"/>
              </a:rPr>
              <a:t>ολόκληρη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την</a:t>
            </a:r>
            <a:endParaRPr sz="1800">
              <a:latin typeface="Calibri"/>
              <a:cs typeface="Calibri"/>
            </a:endParaRPr>
          </a:p>
          <a:p>
            <a:pPr marL="182880" marR="17399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εντολή </a:t>
            </a:r>
            <a:r>
              <a:rPr sz="1800" spc="-25" dirty="0">
                <a:latin typeface="Calibri"/>
                <a:cs typeface="Calibri"/>
              </a:rPr>
              <a:t>και </a:t>
            </a: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1800" b="1" spc="-5" dirty="0">
                <a:latin typeface="Calibri"/>
                <a:cs typeface="Calibri"/>
              </a:rPr>
              <a:t>βελάκι  Run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Current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00" y="1700148"/>
            <a:ext cx="5329301" cy="349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237" y="1695450"/>
            <a:ext cx="5339080" cy="3502025"/>
          </a:xfrm>
          <a:custGeom>
            <a:avLst/>
            <a:gdLst/>
            <a:ahLst/>
            <a:cxnLst/>
            <a:rect l="l" t="t" r="r" b="b"/>
            <a:pathLst>
              <a:path w="5339080" h="3502025">
                <a:moveTo>
                  <a:pt x="0" y="3502025"/>
                </a:moveTo>
                <a:lnTo>
                  <a:pt x="5338826" y="3502025"/>
                </a:lnTo>
                <a:lnTo>
                  <a:pt x="5338826" y="0"/>
                </a:lnTo>
                <a:lnTo>
                  <a:pt x="0" y="0"/>
                </a:lnTo>
                <a:lnTo>
                  <a:pt x="0" y="350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5123" y="1429511"/>
            <a:ext cx="2409825" cy="854710"/>
          </a:xfrm>
          <a:custGeom>
            <a:avLst/>
            <a:gdLst/>
            <a:ahLst/>
            <a:cxnLst/>
            <a:rect l="l" t="t" r="r" b="b"/>
            <a:pathLst>
              <a:path w="2409825" h="854710">
                <a:moveTo>
                  <a:pt x="95503" y="727963"/>
                </a:moveTo>
                <a:lnTo>
                  <a:pt x="86360" y="728599"/>
                </a:lnTo>
                <a:lnTo>
                  <a:pt x="81279" y="734567"/>
                </a:lnTo>
                <a:lnTo>
                  <a:pt x="0" y="827913"/>
                </a:lnTo>
                <a:lnTo>
                  <a:pt x="121285" y="852677"/>
                </a:lnTo>
                <a:lnTo>
                  <a:pt x="128904" y="854328"/>
                </a:lnTo>
                <a:lnTo>
                  <a:pt x="136525" y="849249"/>
                </a:lnTo>
                <a:lnTo>
                  <a:pt x="138049" y="841628"/>
                </a:lnTo>
                <a:lnTo>
                  <a:pt x="139700" y="833882"/>
                </a:lnTo>
                <a:lnTo>
                  <a:pt x="138709" y="832358"/>
                </a:lnTo>
                <a:lnTo>
                  <a:pt x="31368" y="832358"/>
                </a:lnTo>
                <a:lnTo>
                  <a:pt x="22225" y="805307"/>
                </a:lnTo>
                <a:lnTo>
                  <a:pt x="72263" y="788363"/>
                </a:lnTo>
                <a:lnTo>
                  <a:pt x="107950" y="747395"/>
                </a:lnTo>
                <a:lnTo>
                  <a:pt x="107314" y="738377"/>
                </a:lnTo>
                <a:lnTo>
                  <a:pt x="101346" y="733171"/>
                </a:lnTo>
                <a:lnTo>
                  <a:pt x="95503" y="727963"/>
                </a:lnTo>
                <a:close/>
              </a:path>
              <a:path w="2409825" h="854710">
                <a:moveTo>
                  <a:pt x="72263" y="788363"/>
                </a:moveTo>
                <a:lnTo>
                  <a:pt x="22225" y="805307"/>
                </a:lnTo>
                <a:lnTo>
                  <a:pt x="31368" y="832358"/>
                </a:lnTo>
                <a:lnTo>
                  <a:pt x="43746" y="828166"/>
                </a:lnTo>
                <a:lnTo>
                  <a:pt x="37591" y="828166"/>
                </a:lnTo>
                <a:lnTo>
                  <a:pt x="29717" y="804799"/>
                </a:lnTo>
                <a:lnTo>
                  <a:pt x="57947" y="804799"/>
                </a:lnTo>
                <a:lnTo>
                  <a:pt x="72263" y="788363"/>
                </a:lnTo>
                <a:close/>
              </a:path>
              <a:path w="2409825" h="854710">
                <a:moveTo>
                  <a:pt x="81447" y="815401"/>
                </a:moveTo>
                <a:lnTo>
                  <a:pt x="31368" y="832358"/>
                </a:lnTo>
                <a:lnTo>
                  <a:pt x="138709" y="832358"/>
                </a:lnTo>
                <a:lnTo>
                  <a:pt x="134747" y="826262"/>
                </a:lnTo>
                <a:lnTo>
                  <a:pt x="81447" y="815401"/>
                </a:lnTo>
                <a:close/>
              </a:path>
              <a:path w="2409825" h="854710">
                <a:moveTo>
                  <a:pt x="29717" y="804799"/>
                </a:moveTo>
                <a:lnTo>
                  <a:pt x="37591" y="828166"/>
                </a:lnTo>
                <a:lnTo>
                  <a:pt x="53670" y="809708"/>
                </a:lnTo>
                <a:lnTo>
                  <a:pt x="29717" y="804799"/>
                </a:lnTo>
                <a:close/>
              </a:path>
              <a:path w="2409825" h="854710">
                <a:moveTo>
                  <a:pt x="53670" y="809708"/>
                </a:moveTo>
                <a:lnTo>
                  <a:pt x="37591" y="828166"/>
                </a:lnTo>
                <a:lnTo>
                  <a:pt x="43746" y="828166"/>
                </a:lnTo>
                <a:lnTo>
                  <a:pt x="81447" y="815401"/>
                </a:lnTo>
                <a:lnTo>
                  <a:pt x="53670" y="809708"/>
                </a:lnTo>
                <a:close/>
              </a:path>
              <a:path w="2409825" h="854710">
                <a:moveTo>
                  <a:pt x="2400554" y="0"/>
                </a:moveTo>
                <a:lnTo>
                  <a:pt x="72263" y="788363"/>
                </a:lnTo>
                <a:lnTo>
                  <a:pt x="53670" y="809708"/>
                </a:lnTo>
                <a:lnTo>
                  <a:pt x="81447" y="815401"/>
                </a:lnTo>
                <a:lnTo>
                  <a:pt x="2409698" y="27050"/>
                </a:lnTo>
                <a:lnTo>
                  <a:pt x="2400554" y="0"/>
                </a:lnTo>
                <a:close/>
              </a:path>
              <a:path w="2409825" h="854710">
                <a:moveTo>
                  <a:pt x="57947" y="804799"/>
                </a:moveTo>
                <a:lnTo>
                  <a:pt x="29717" y="804799"/>
                </a:lnTo>
                <a:lnTo>
                  <a:pt x="53670" y="809708"/>
                </a:lnTo>
                <a:lnTo>
                  <a:pt x="57947" y="804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4825" y="2224087"/>
            <a:ext cx="360680" cy="338455"/>
          </a:xfrm>
          <a:custGeom>
            <a:avLst/>
            <a:gdLst/>
            <a:ahLst/>
            <a:cxnLst/>
            <a:rect l="l" t="t" r="r" b="b"/>
            <a:pathLst>
              <a:path w="360679" h="338455">
                <a:moveTo>
                  <a:pt x="0" y="338137"/>
                </a:moveTo>
                <a:lnTo>
                  <a:pt x="360362" y="338137"/>
                </a:lnTo>
                <a:lnTo>
                  <a:pt x="360362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647" y="344551"/>
            <a:ext cx="53917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10" dirty="0"/>
              <a:t>Anova </a:t>
            </a:r>
            <a:r>
              <a:rPr sz="2600" dirty="0"/>
              <a:t>(ΜΕ </a:t>
            </a:r>
            <a:r>
              <a:rPr sz="2600" spc="-10" dirty="0"/>
              <a:t>ΑΛΛΗΛΕΠΙΔΡΑΣΗ)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2411476" y="1628775"/>
            <a:ext cx="4092032" cy="358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6650" y="1623949"/>
            <a:ext cx="4114800" cy="3609975"/>
          </a:xfrm>
          <a:custGeom>
            <a:avLst/>
            <a:gdLst/>
            <a:ahLst/>
            <a:cxnLst/>
            <a:rect l="l" t="t" r="r" b="b"/>
            <a:pathLst>
              <a:path w="4114800" h="3609975">
                <a:moveTo>
                  <a:pt x="0" y="3609975"/>
                </a:moveTo>
                <a:lnTo>
                  <a:pt x="4114800" y="3609975"/>
                </a:lnTo>
                <a:lnTo>
                  <a:pt x="4114800" y="0"/>
                </a:lnTo>
                <a:lnTo>
                  <a:pt x="0" y="0"/>
                </a:lnTo>
                <a:lnTo>
                  <a:pt x="0" y="3609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5576" y="5830887"/>
            <a:ext cx="172910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ΟΚ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6602" y="4797425"/>
            <a:ext cx="591820" cy="1040765"/>
          </a:xfrm>
          <a:custGeom>
            <a:avLst/>
            <a:gdLst/>
            <a:ahLst/>
            <a:cxnLst/>
            <a:rect l="l" t="t" r="r" b="b"/>
            <a:pathLst>
              <a:path w="591820" h="1040764">
                <a:moveTo>
                  <a:pt x="561174" y="49447"/>
                </a:moveTo>
                <a:lnTo>
                  <a:pt x="536780" y="63873"/>
                </a:lnTo>
                <a:lnTo>
                  <a:pt x="0" y="1026502"/>
                </a:lnTo>
                <a:lnTo>
                  <a:pt x="25019" y="1040422"/>
                </a:lnTo>
                <a:lnTo>
                  <a:pt x="561719" y="77862"/>
                </a:lnTo>
                <a:lnTo>
                  <a:pt x="561174" y="49447"/>
                </a:lnTo>
                <a:close/>
              </a:path>
              <a:path w="591820" h="1040764">
                <a:moveTo>
                  <a:pt x="589118" y="17780"/>
                </a:moveTo>
                <a:lnTo>
                  <a:pt x="562483" y="17780"/>
                </a:lnTo>
                <a:lnTo>
                  <a:pt x="587501" y="31623"/>
                </a:lnTo>
                <a:lnTo>
                  <a:pt x="561719" y="77862"/>
                </a:lnTo>
                <a:lnTo>
                  <a:pt x="562610" y="124206"/>
                </a:lnTo>
                <a:lnTo>
                  <a:pt x="562737" y="132080"/>
                </a:lnTo>
                <a:lnTo>
                  <a:pt x="569341" y="138430"/>
                </a:lnTo>
                <a:lnTo>
                  <a:pt x="577214" y="138175"/>
                </a:lnTo>
                <a:lnTo>
                  <a:pt x="585088" y="138049"/>
                </a:lnTo>
                <a:lnTo>
                  <a:pt x="591312" y="131572"/>
                </a:lnTo>
                <a:lnTo>
                  <a:pt x="591185" y="123698"/>
                </a:lnTo>
                <a:lnTo>
                  <a:pt x="589118" y="17780"/>
                </a:lnTo>
                <a:close/>
              </a:path>
              <a:path w="591820" h="1040764">
                <a:moveTo>
                  <a:pt x="588772" y="0"/>
                </a:moveTo>
                <a:lnTo>
                  <a:pt x="475488" y="66929"/>
                </a:lnTo>
                <a:lnTo>
                  <a:pt x="473201" y="75692"/>
                </a:lnTo>
                <a:lnTo>
                  <a:pt x="477266" y="82550"/>
                </a:lnTo>
                <a:lnTo>
                  <a:pt x="481330" y="89281"/>
                </a:lnTo>
                <a:lnTo>
                  <a:pt x="490093" y="91567"/>
                </a:lnTo>
                <a:lnTo>
                  <a:pt x="496824" y="87502"/>
                </a:lnTo>
                <a:lnTo>
                  <a:pt x="536780" y="63873"/>
                </a:lnTo>
                <a:lnTo>
                  <a:pt x="562483" y="17780"/>
                </a:lnTo>
                <a:lnTo>
                  <a:pt x="589118" y="17780"/>
                </a:lnTo>
                <a:lnTo>
                  <a:pt x="588772" y="0"/>
                </a:lnTo>
                <a:close/>
              </a:path>
              <a:path w="591820" h="1040764">
                <a:moveTo>
                  <a:pt x="575566" y="25018"/>
                </a:moveTo>
                <a:lnTo>
                  <a:pt x="560705" y="25018"/>
                </a:lnTo>
                <a:lnTo>
                  <a:pt x="582295" y="36956"/>
                </a:lnTo>
                <a:lnTo>
                  <a:pt x="561174" y="49447"/>
                </a:lnTo>
                <a:lnTo>
                  <a:pt x="561719" y="77862"/>
                </a:lnTo>
                <a:lnTo>
                  <a:pt x="587501" y="31623"/>
                </a:lnTo>
                <a:lnTo>
                  <a:pt x="575566" y="25018"/>
                </a:lnTo>
                <a:close/>
              </a:path>
              <a:path w="591820" h="1040764">
                <a:moveTo>
                  <a:pt x="562483" y="17780"/>
                </a:moveTo>
                <a:lnTo>
                  <a:pt x="536780" y="63873"/>
                </a:lnTo>
                <a:lnTo>
                  <a:pt x="561174" y="49447"/>
                </a:lnTo>
                <a:lnTo>
                  <a:pt x="560705" y="25018"/>
                </a:lnTo>
                <a:lnTo>
                  <a:pt x="575566" y="25018"/>
                </a:lnTo>
                <a:lnTo>
                  <a:pt x="562483" y="17780"/>
                </a:lnTo>
                <a:close/>
              </a:path>
              <a:path w="591820" h="1040764">
                <a:moveTo>
                  <a:pt x="560705" y="25018"/>
                </a:moveTo>
                <a:lnTo>
                  <a:pt x="561174" y="49447"/>
                </a:lnTo>
                <a:lnTo>
                  <a:pt x="582295" y="36956"/>
                </a:lnTo>
                <a:lnTo>
                  <a:pt x="560705" y="250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276809"/>
            <a:ext cx="5104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Two </a:t>
            </a:r>
            <a:r>
              <a:rPr sz="2400" spc="-45" dirty="0"/>
              <a:t>Way </a:t>
            </a:r>
            <a:r>
              <a:rPr sz="2400" spc="-40" dirty="0"/>
              <a:t>ANOVA </a:t>
            </a:r>
            <a:r>
              <a:rPr sz="2400" spc="-5" dirty="0"/>
              <a:t>(ME</a:t>
            </a:r>
            <a:r>
              <a:rPr sz="2400" spc="90" dirty="0"/>
              <a:t> </a:t>
            </a:r>
            <a:r>
              <a:rPr sz="2400" spc="-15" dirty="0"/>
              <a:t>ΑΛΛΗΛΕΠΙΔΡΑΣΗ)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85120" y="1175936"/>
            <a:ext cx="3491865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2880">
              <a:lnSpc>
                <a:spcPct val="100000"/>
              </a:lnSpc>
              <a:spcBef>
                <a:spcPts val="105"/>
              </a:spcBef>
            </a:pPr>
            <a:r>
              <a:rPr sz="1150" b="1" spc="-114" dirty="0">
                <a:latin typeface="Arial"/>
                <a:cs typeface="Arial"/>
              </a:rPr>
              <a:t>Tests </a:t>
            </a:r>
            <a:r>
              <a:rPr sz="1150" b="1" spc="-75" dirty="0">
                <a:latin typeface="Arial"/>
                <a:cs typeface="Arial"/>
              </a:rPr>
              <a:t>of </a:t>
            </a:r>
            <a:r>
              <a:rPr sz="1150" b="1" spc="-95" dirty="0">
                <a:latin typeface="Arial"/>
                <a:cs typeface="Arial"/>
              </a:rPr>
              <a:t>Between-Subjects</a:t>
            </a:r>
            <a:r>
              <a:rPr sz="1150" b="1" spc="-85" dirty="0">
                <a:latin typeface="Arial"/>
                <a:cs typeface="Arial"/>
              </a:rPr>
              <a:t> </a:t>
            </a:r>
            <a:r>
              <a:rPr sz="1150" b="1" spc="-105" dirty="0">
                <a:latin typeface="Arial"/>
                <a:cs typeface="Arial"/>
              </a:rPr>
              <a:t>Effects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150" spc="-110" dirty="0">
                <a:latin typeface="Arial"/>
                <a:cs typeface="Arial"/>
              </a:rPr>
              <a:t>Dependent </a:t>
            </a:r>
            <a:r>
              <a:rPr sz="1150" spc="-100" dirty="0">
                <a:latin typeface="Arial"/>
                <a:cs typeface="Arial"/>
              </a:rPr>
              <a:t>Variable:</a:t>
            </a:r>
            <a:r>
              <a:rPr sz="1150" spc="75" dirty="0">
                <a:latin typeface="Arial"/>
                <a:cs typeface="Arial"/>
              </a:rPr>
              <a:t> </a:t>
            </a:r>
            <a:r>
              <a:rPr sz="1150" spc="-75" dirty="0">
                <a:latin typeface="Arial"/>
                <a:cs typeface="Arial"/>
              </a:rPr>
              <a:t>score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22" y="3834189"/>
            <a:ext cx="282892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25" spc="-120" baseline="9661" dirty="0">
                <a:latin typeface="Arial"/>
                <a:cs typeface="Arial"/>
              </a:rPr>
              <a:t>a. </a:t>
            </a:r>
            <a:r>
              <a:rPr sz="1150" spc="-120" dirty="0">
                <a:latin typeface="Arial"/>
                <a:cs typeface="Arial"/>
              </a:rPr>
              <a:t>R </a:t>
            </a:r>
            <a:r>
              <a:rPr sz="1150" spc="-110" dirty="0">
                <a:latin typeface="Arial"/>
                <a:cs typeface="Arial"/>
              </a:rPr>
              <a:t>Squared </a:t>
            </a:r>
            <a:r>
              <a:rPr sz="1150" spc="-95" dirty="0">
                <a:latin typeface="Arial"/>
                <a:cs typeface="Arial"/>
              </a:rPr>
              <a:t>= </a:t>
            </a:r>
            <a:r>
              <a:rPr sz="1150" spc="-85" dirty="0">
                <a:latin typeface="Arial"/>
                <a:cs typeface="Arial"/>
              </a:rPr>
              <a:t>,418 (Adjust </a:t>
            </a:r>
            <a:r>
              <a:rPr sz="1150" spc="-100" dirty="0">
                <a:latin typeface="Arial"/>
                <a:cs typeface="Arial"/>
              </a:rPr>
              <a:t>ed </a:t>
            </a:r>
            <a:r>
              <a:rPr sz="1150" spc="-120" dirty="0">
                <a:latin typeface="Arial"/>
                <a:cs typeface="Arial"/>
              </a:rPr>
              <a:t>R </a:t>
            </a:r>
            <a:r>
              <a:rPr sz="1150" spc="-110" dirty="0">
                <a:latin typeface="Arial"/>
                <a:cs typeface="Arial"/>
              </a:rPr>
              <a:t>Squared </a:t>
            </a:r>
            <a:r>
              <a:rPr sz="1150" spc="-95" dirty="0">
                <a:latin typeface="Arial"/>
                <a:cs typeface="Arial"/>
              </a:rPr>
              <a:t>=</a:t>
            </a:r>
            <a:r>
              <a:rPr sz="1150" spc="-160" dirty="0">
                <a:latin typeface="Arial"/>
                <a:cs typeface="Arial"/>
              </a:rPr>
              <a:t> </a:t>
            </a:r>
            <a:r>
              <a:rPr sz="1150" spc="-85" dirty="0">
                <a:latin typeface="Arial"/>
                <a:cs typeface="Arial"/>
              </a:rPr>
              <a:t>,296)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87" y="5141912"/>
            <a:ext cx="186245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3. sex *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taxi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6107" y="4259001"/>
            <a:ext cx="3490595" cy="4565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000" b="1" spc="85" dirty="0">
                <a:latin typeface="Arial"/>
                <a:cs typeface="Arial"/>
              </a:rPr>
              <a:t>Univariate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50" dirty="0">
                <a:latin typeface="Arial"/>
                <a:cs typeface="Arial"/>
              </a:rPr>
              <a:t>Tests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000" spc="65" dirty="0">
                <a:latin typeface="Arial"/>
                <a:cs typeface="Arial"/>
              </a:rPr>
              <a:t>Dependent </a:t>
            </a:r>
            <a:r>
              <a:rPr sz="1000" spc="55" dirty="0">
                <a:latin typeface="Arial"/>
                <a:cs typeface="Arial"/>
              </a:rPr>
              <a:t>Variable: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85" dirty="0">
                <a:latin typeface="Arial"/>
                <a:cs typeface="Arial"/>
              </a:rPr>
              <a:t>score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4644" y="5857741"/>
            <a:ext cx="5949315" cy="5073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55"/>
              </a:spcBef>
            </a:pPr>
            <a:r>
              <a:rPr sz="1000" spc="80" dirty="0">
                <a:latin typeface="Arial"/>
                <a:cs typeface="Arial"/>
              </a:rPr>
              <a:t>Each </a:t>
            </a:r>
            <a:r>
              <a:rPr sz="1000" spc="100" dirty="0">
                <a:latin typeface="Arial"/>
                <a:cs typeface="Arial"/>
              </a:rPr>
              <a:t>F </a:t>
            </a:r>
            <a:r>
              <a:rPr sz="1000" spc="85" dirty="0">
                <a:latin typeface="Arial"/>
                <a:cs typeface="Arial"/>
              </a:rPr>
              <a:t>tests </a:t>
            </a:r>
            <a:r>
              <a:rPr sz="1000" spc="80" dirty="0">
                <a:latin typeface="Arial"/>
                <a:cs typeface="Arial"/>
              </a:rPr>
              <a:t>the </a:t>
            </a:r>
            <a:r>
              <a:rPr sz="1000" spc="85" dirty="0">
                <a:latin typeface="Arial"/>
                <a:cs typeface="Arial"/>
              </a:rPr>
              <a:t>simple </a:t>
            </a:r>
            <a:r>
              <a:rPr sz="1000" spc="55" dirty="0">
                <a:latin typeface="Arial"/>
                <a:cs typeface="Arial"/>
              </a:rPr>
              <a:t>ef </a:t>
            </a:r>
            <a:r>
              <a:rPr sz="1000" spc="100" dirty="0">
                <a:latin typeface="Arial"/>
                <a:cs typeface="Arial"/>
              </a:rPr>
              <a:t>fects </a:t>
            </a:r>
            <a:r>
              <a:rPr sz="1000" spc="55" dirty="0">
                <a:latin typeface="Arial"/>
                <a:cs typeface="Arial"/>
              </a:rPr>
              <a:t>of </a:t>
            </a:r>
            <a:r>
              <a:rPr sz="1000" spc="75" dirty="0">
                <a:latin typeface="Arial"/>
                <a:cs typeface="Arial"/>
              </a:rPr>
              <a:t>taxi </a:t>
            </a:r>
            <a:r>
              <a:rPr sz="1000" spc="55" dirty="0">
                <a:latin typeface="Arial"/>
                <a:cs typeface="Arial"/>
              </a:rPr>
              <a:t>within </a:t>
            </a:r>
            <a:r>
              <a:rPr sz="1000" spc="90" dirty="0">
                <a:latin typeface="Arial"/>
                <a:cs typeface="Arial"/>
              </a:rPr>
              <a:t>each </a:t>
            </a:r>
            <a:r>
              <a:rPr sz="1000" spc="85" dirty="0">
                <a:latin typeface="Arial"/>
                <a:cs typeface="Arial"/>
              </a:rPr>
              <a:t>level </a:t>
            </a:r>
            <a:r>
              <a:rPr sz="1000" spc="80" dirty="0">
                <a:latin typeface="Arial"/>
                <a:cs typeface="Arial"/>
              </a:rPr>
              <a:t>combination </a:t>
            </a:r>
            <a:r>
              <a:rPr sz="1000" spc="55" dirty="0">
                <a:latin typeface="Arial"/>
                <a:cs typeface="Arial"/>
              </a:rPr>
              <a:t>of </a:t>
            </a:r>
            <a:r>
              <a:rPr sz="1000" spc="45" dirty="0">
                <a:latin typeface="Arial"/>
                <a:cs typeface="Arial"/>
              </a:rPr>
              <a:t>t </a:t>
            </a:r>
            <a:r>
              <a:rPr sz="1000" spc="30" dirty="0">
                <a:latin typeface="Arial"/>
                <a:cs typeface="Arial"/>
              </a:rPr>
              <a:t>he </a:t>
            </a:r>
            <a:r>
              <a:rPr sz="1000" spc="65" dirty="0">
                <a:latin typeface="Arial"/>
                <a:cs typeface="Arial"/>
              </a:rPr>
              <a:t>other </a:t>
            </a:r>
            <a:r>
              <a:rPr sz="1000" spc="90" dirty="0">
                <a:latin typeface="Arial"/>
                <a:cs typeface="Arial"/>
              </a:rPr>
              <a:t>eff </a:t>
            </a:r>
            <a:r>
              <a:rPr sz="1000" spc="85" dirty="0">
                <a:latin typeface="Arial"/>
                <a:cs typeface="Arial"/>
              </a:rPr>
              <a:t>ects  </a:t>
            </a:r>
            <a:r>
              <a:rPr sz="1000" spc="60" dirty="0">
                <a:latin typeface="Arial"/>
                <a:cs typeface="Arial"/>
              </a:rPr>
              <a:t>shown. </a:t>
            </a:r>
            <a:r>
              <a:rPr sz="1000" spc="75" dirty="0">
                <a:latin typeface="Arial"/>
                <a:cs typeface="Arial"/>
              </a:rPr>
              <a:t>These </a:t>
            </a:r>
            <a:r>
              <a:rPr sz="1000" spc="45" dirty="0">
                <a:latin typeface="Arial"/>
                <a:cs typeface="Arial"/>
              </a:rPr>
              <a:t>t est </a:t>
            </a:r>
            <a:r>
              <a:rPr sz="1000" spc="80" dirty="0">
                <a:latin typeface="Arial"/>
                <a:cs typeface="Arial"/>
              </a:rPr>
              <a:t>s </a:t>
            </a:r>
            <a:r>
              <a:rPr sz="1000" spc="60" dirty="0">
                <a:latin typeface="Arial"/>
                <a:cs typeface="Arial"/>
              </a:rPr>
              <a:t>are </a:t>
            </a:r>
            <a:r>
              <a:rPr sz="1000" spc="85" dirty="0">
                <a:latin typeface="Arial"/>
                <a:cs typeface="Arial"/>
              </a:rPr>
              <a:t>based </a:t>
            </a:r>
            <a:r>
              <a:rPr sz="1000" spc="80" dirty="0">
                <a:latin typeface="Arial"/>
                <a:cs typeface="Arial"/>
              </a:rPr>
              <a:t>on the </a:t>
            </a:r>
            <a:r>
              <a:rPr sz="1000" spc="45" dirty="0">
                <a:latin typeface="Arial"/>
                <a:cs typeface="Arial"/>
              </a:rPr>
              <a:t>linearly </a:t>
            </a:r>
            <a:r>
              <a:rPr sz="1000" spc="55" dirty="0">
                <a:latin typeface="Arial"/>
                <a:cs typeface="Arial"/>
              </a:rPr>
              <a:t>independent pairwise </a:t>
            </a:r>
            <a:r>
              <a:rPr sz="1000" spc="70" dirty="0">
                <a:latin typeface="Arial"/>
                <a:cs typeface="Arial"/>
              </a:rPr>
              <a:t>comparisons </a:t>
            </a:r>
            <a:r>
              <a:rPr sz="1000" spc="90" dirty="0">
                <a:latin typeface="Arial"/>
                <a:cs typeface="Arial"/>
              </a:rPr>
              <a:t>among  </a:t>
            </a:r>
            <a:r>
              <a:rPr sz="1000" spc="80" dirty="0">
                <a:latin typeface="Arial"/>
                <a:cs typeface="Arial"/>
              </a:rPr>
              <a:t>the </a:t>
            </a:r>
            <a:r>
              <a:rPr sz="1000" spc="85" dirty="0">
                <a:latin typeface="Arial"/>
                <a:cs typeface="Arial"/>
              </a:rPr>
              <a:t>estimated </a:t>
            </a:r>
            <a:r>
              <a:rPr sz="1000" spc="65" dirty="0">
                <a:latin typeface="Arial"/>
                <a:cs typeface="Arial"/>
              </a:rPr>
              <a:t>marginal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85" dirty="0">
                <a:latin typeface="Arial"/>
                <a:cs typeface="Arial"/>
              </a:rPr>
              <a:t>means.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9341" y="4149703"/>
            <a:ext cx="114300" cy="2287270"/>
          </a:xfrm>
          <a:custGeom>
            <a:avLst/>
            <a:gdLst/>
            <a:ahLst/>
            <a:cxnLst/>
            <a:rect l="l" t="t" r="r" b="b"/>
            <a:pathLst>
              <a:path w="114300" h="2287270">
                <a:moveTo>
                  <a:pt x="0" y="2287115"/>
                </a:moveTo>
                <a:lnTo>
                  <a:pt x="114140" y="2287115"/>
                </a:lnTo>
                <a:lnTo>
                  <a:pt x="114140" y="0"/>
                </a:lnTo>
                <a:lnTo>
                  <a:pt x="0" y="0"/>
                </a:lnTo>
                <a:lnTo>
                  <a:pt x="0" y="2287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3825" y="6345995"/>
            <a:ext cx="6208395" cy="101600"/>
          </a:xfrm>
          <a:custGeom>
            <a:avLst/>
            <a:gdLst/>
            <a:ahLst/>
            <a:cxnLst/>
            <a:rect l="l" t="t" r="r" b="b"/>
            <a:pathLst>
              <a:path w="6208395" h="101600">
                <a:moveTo>
                  <a:pt x="0" y="100992"/>
                </a:moveTo>
                <a:lnTo>
                  <a:pt x="6208284" y="100992"/>
                </a:lnTo>
                <a:lnTo>
                  <a:pt x="6208284" y="0"/>
                </a:lnTo>
                <a:lnTo>
                  <a:pt x="0" y="0"/>
                </a:lnTo>
                <a:lnTo>
                  <a:pt x="0" y="100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1000" y="1663262"/>
          <a:ext cx="5114290" cy="215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150" spc="-100" dirty="0">
                          <a:latin typeface="Arial"/>
                          <a:cs typeface="Arial"/>
                        </a:rPr>
                        <a:t>Source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 marR="86995" indent="-57785">
                        <a:lnSpc>
                          <a:spcPct val="103299"/>
                        </a:lnSpc>
                        <a:spcBef>
                          <a:spcPts val="32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Ty </a:t>
                      </a:r>
                      <a:r>
                        <a:rPr sz="1150" spc="-100" dirty="0">
                          <a:latin typeface="Arial"/>
                          <a:cs typeface="Arial"/>
                        </a:rPr>
                        <a:t>pe </a:t>
                      </a:r>
                      <a:r>
                        <a:rPr sz="1150" spc="-35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15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4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150" spc="-135" dirty="0">
                          <a:latin typeface="Arial"/>
                          <a:cs typeface="Arial"/>
                        </a:rPr>
                        <a:t>Sum  </a:t>
                      </a:r>
                      <a:r>
                        <a:rPr sz="1150" spc="-8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10" dirty="0">
                          <a:latin typeface="Arial"/>
                          <a:cs typeface="Arial"/>
                        </a:rPr>
                        <a:t>Squares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49530" algn="ctr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df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150" spc="-130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1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10" dirty="0">
                          <a:latin typeface="Arial"/>
                          <a:cs typeface="Arial"/>
                        </a:rPr>
                        <a:t>Square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F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ts val="1315"/>
                        </a:lnSpc>
                        <a:spcBef>
                          <a:spcPts val="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Sig.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7">
                <a:tc rowSpan="4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spc="-80" dirty="0">
                          <a:latin typeface="Arial"/>
                          <a:cs typeface="Arial"/>
                        </a:rPr>
                        <a:t>Corrected</a:t>
                      </a:r>
                      <a:r>
                        <a:rPr sz="11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14" dirty="0">
                          <a:latin typeface="Arial"/>
                          <a:cs typeface="Arial"/>
                        </a:rPr>
                        <a:t>Model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6835" marR="527050">
                        <a:lnSpc>
                          <a:spcPct val="122500"/>
                        </a:lnSpc>
                        <a:spcBef>
                          <a:spcPts val="5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ep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t  </a:t>
                      </a:r>
                      <a:r>
                        <a:rPr sz="1150" spc="-80" dirty="0">
                          <a:latin typeface="Arial"/>
                          <a:cs typeface="Arial"/>
                        </a:rPr>
                        <a:t>sex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55" dirty="0">
                          <a:latin typeface="Arial"/>
                          <a:cs typeface="Arial"/>
                        </a:rPr>
                        <a:t>taxi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6835" marR="476250">
                        <a:lnSpc>
                          <a:spcPct val="122500"/>
                        </a:lnSpc>
                      </a:pPr>
                      <a:r>
                        <a:rPr sz="1150" spc="-80" dirty="0">
                          <a:latin typeface="Arial"/>
                          <a:cs typeface="Arial"/>
                        </a:rPr>
                        <a:t>sex </a:t>
                      </a:r>
                      <a:r>
                        <a:rPr sz="1150" spc="-65" dirty="0">
                          <a:latin typeface="Arial"/>
                          <a:cs typeface="Arial"/>
                        </a:rPr>
                        <a:t>* </a:t>
                      </a:r>
                      <a:r>
                        <a:rPr sz="1150" spc="-55" dirty="0">
                          <a:latin typeface="Arial"/>
                          <a:cs typeface="Arial"/>
                        </a:rPr>
                        <a:t>taxi  </a:t>
                      </a:r>
                      <a:r>
                        <a:rPr sz="1150" spc="-85" dirty="0">
                          <a:latin typeface="Arial"/>
                          <a:cs typeface="Arial"/>
                        </a:rPr>
                        <a:t>Error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Total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80" dirty="0">
                          <a:latin typeface="Arial"/>
                          <a:cs typeface="Arial"/>
                        </a:rPr>
                        <a:t>Corrected</a:t>
                      </a:r>
                      <a:r>
                        <a:rPr sz="11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90" dirty="0">
                          <a:latin typeface="Arial"/>
                          <a:cs typeface="Arial"/>
                        </a:rPr>
                        <a:t>Total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75" baseline="29411" dirty="0">
                          <a:latin typeface="Arial"/>
                          <a:cs typeface="Arial"/>
                        </a:rPr>
                        <a:t>a</a:t>
                      </a:r>
                      <a:endParaRPr sz="1275" baseline="29411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1116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33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1185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3345" algn="r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1116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669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,017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79730">
                        <a:lnSpc>
                          <a:spcPts val="1340"/>
                        </a:lnSpc>
                        <a:spcBef>
                          <a:spcPts val="315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990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31140">
                        <a:lnSpc>
                          <a:spcPts val="1210"/>
                        </a:lnSpc>
                        <a:spcBef>
                          <a:spcPts val="310"/>
                        </a:spcBef>
                      </a:pPr>
                      <a:r>
                        <a:rPr sz="1150" spc="-110" dirty="0">
                          <a:latin typeface="Arial"/>
                          <a:cs typeface="Arial"/>
                        </a:rPr>
                        <a:t>24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,300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6,300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46685">
                        <a:lnSpc>
                          <a:spcPts val="1355"/>
                        </a:lnSpc>
                        <a:spcBef>
                          <a:spcPts val="31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7,900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,180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3,780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12420">
                        <a:lnSpc>
                          <a:spcPts val="1355"/>
                        </a:lnSpc>
                        <a:spcBef>
                          <a:spcPts val="31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4,740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,675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,037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79730">
                        <a:lnSpc>
                          <a:spcPts val="1355"/>
                        </a:lnSpc>
                        <a:spcBef>
                          <a:spcPts val="315"/>
                        </a:spcBef>
                      </a:pPr>
                      <a:r>
                        <a:rPr sz="1150" spc="-85" dirty="0">
                          <a:latin typeface="Arial"/>
                          <a:cs typeface="Arial"/>
                        </a:rPr>
                        <a:t>,018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50" spc="-90" dirty="0">
                          <a:latin typeface="Arial"/>
                          <a:cs typeface="Arial"/>
                        </a:rPr>
                        <a:t>1,667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2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30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952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29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68312" y="2503487"/>
            <a:ext cx="719455" cy="646430"/>
          </a:xfrm>
          <a:custGeom>
            <a:avLst/>
            <a:gdLst/>
            <a:ahLst/>
            <a:cxnLst/>
            <a:rect l="l" t="t" r="r" b="b"/>
            <a:pathLst>
              <a:path w="719455" h="646430">
                <a:moveTo>
                  <a:pt x="0" y="646112"/>
                </a:moveTo>
                <a:lnTo>
                  <a:pt x="719137" y="646112"/>
                </a:lnTo>
                <a:lnTo>
                  <a:pt x="719137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784852" y="4696089"/>
          <a:ext cx="6007735" cy="1166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3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40"/>
                        </a:lnSpc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sex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 marR="188595" indent="22225">
                        <a:lnSpc>
                          <a:spcPct val="106200"/>
                        </a:lnSpc>
                        <a:spcBef>
                          <a:spcPts val="28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Sum 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ts val="1140"/>
                        </a:lnSpc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df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ts val="1140"/>
                        </a:lnSpc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Square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ts val="114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6225">
                        <a:lnSpc>
                          <a:spcPts val="1140"/>
                        </a:lnSpc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Sig.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3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Contrast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3,800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1,667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2,280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3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woman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Contrast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20,800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40,000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6,240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495" y="271348"/>
            <a:ext cx="55372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35" dirty="0"/>
              <a:t>ANOVA </a:t>
            </a:r>
            <a:r>
              <a:rPr sz="2600" dirty="0"/>
              <a:t>(ΜΕ</a:t>
            </a:r>
            <a:r>
              <a:rPr sz="2600" spc="8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697194" y="1445708"/>
            <a:ext cx="1724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114" dirty="0">
                <a:latin typeface="Arial"/>
                <a:cs typeface="Arial"/>
              </a:rPr>
              <a:t>Pairwise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spc="145" dirty="0">
                <a:latin typeface="Arial"/>
                <a:cs typeface="Arial"/>
              </a:rPr>
              <a:t>Comparisons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471" y="1708818"/>
            <a:ext cx="18554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00" dirty="0">
                <a:latin typeface="Arial"/>
                <a:cs typeface="Arial"/>
              </a:rPr>
              <a:t>Dependent </a:t>
            </a:r>
            <a:r>
              <a:rPr sz="1000" spc="75" dirty="0">
                <a:latin typeface="Arial"/>
                <a:cs typeface="Arial"/>
              </a:rPr>
              <a:t>Variable: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110" dirty="0">
                <a:latin typeface="Arial"/>
                <a:cs typeface="Arial"/>
              </a:rPr>
              <a:t>score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5149" y="1867334"/>
          <a:ext cx="7162800" cy="2933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0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9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38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ts val="1130"/>
                        </a:lnSpc>
                      </a:pPr>
                      <a:r>
                        <a:rPr sz="1000" spc="120" dirty="0">
                          <a:latin typeface="Arial"/>
                          <a:cs typeface="Arial"/>
                        </a:rPr>
                        <a:t>sex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ts val="1130"/>
                        </a:lnSpc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(I)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ts val="1130"/>
                        </a:lnSpc>
                      </a:pPr>
                      <a:r>
                        <a:rPr sz="1000" spc="95" dirty="0">
                          <a:latin typeface="Arial"/>
                          <a:cs typeface="Arial"/>
                        </a:rPr>
                        <a:t>taxi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1130"/>
                        </a:lnSpc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(J)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ts val="1130"/>
                        </a:lnSpc>
                      </a:pPr>
                      <a:r>
                        <a:rPr sz="1000" spc="120" dirty="0">
                          <a:latin typeface="Arial"/>
                          <a:cs typeface="Arial"/>
                        </a:rPr>
                        <a:t>taxi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314" marR="142240" indent="190500">
                        <a:lnSpc>
                          <a:spcPct val="102299"/>
                        </a:lnSpc>
                      </a:pPr>
                      <a:r>
                        <a:rPr sz="1000" spc="105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1000" spc="130" dirty="0">
                          <a:latin typeface="Arial"/>
                          <a:cs typeface="Arial"/>
                        </a:rPr>
                        <a:t>Diff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erence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34645">
                        <a:lnSpc>
                          <a:spcPts val="1130"/>
                        </a:lnSpc>
                        <a:spcBef>
                          <a:spcPts val="25"/>
                        </a:spcBef>
                      </a:pPr>
                      <a:r>
                        <a:rPr sz="1000" spc="75" dirty="0">
                          <a:latin typeface="Arial"/>
                          <a:cs typeface="Arial"/>
                        </a:rPr>
                        <a:t>(I-J)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ts val="1130"/>
                        </a:lnSpc>
                      </a:pPr>
                      <a:r>
                        <a:rPr sz="1000" spc="70" dirty="0">
                          <a:latin typeface="Arial"/>
                          <a:cs typeface="Arial"/>
                        </a:rPr>
                        <a:t>St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d.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90195">
                        <a:lnSpc>
                          <a:spcPts val="1130"/>
                        </a:lnSpc>
                        <a:spcBef>
                          <a:spcPts val="99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1125" spc="127" baseline="40740" dirty="0">
                          <a:latin typeface="Arial"/>
                          <a:cs typeface="Arial"/>
                        </a:rPr>
                        <a:t>a</a:t>
                      </a:r>
                      <a:endParaRPr sz="1125" baseline="4074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4855" marR="158750" indent="-610235">
                        <a:lnSpc>
                          <a:spcPct val="102200"/>
                        </a:lnSpc>
                      </a:pPr>
                      <a:r>
                        <a:rPr sz="1000" spc="130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1000" spc="12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Interv</a:t>
                      </a:r>
                      <a:r>
                        <a:rPr sz="10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000" spc="120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000" spc="130" dirty="0">
                          <a:latin typeface="Arial"/>
                          <a:cs typeface="Arial"/>
                        </a:rPr>
                        <a:t>Diff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erence</a:t>
                      </a:r>
                      <a:r>
                        <a:rPr sz="1125" spc="89" baseline="40740" dirty="0">
                          <a:latin typeface="Arial"/>
                          <a:cs typeface="Arial"/>
                        </a:rPr>
                        <a:t>a</a:t>
                      </a:r>
                      <a:endParaRPr sz="1125" baseline="4074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130"/>
                        </a:lnSpc>
                        <a:spcBef>
                          <a:spcPts val="250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130"/>
                        </a:lnSpc>
                        <a:spcBef>
                          <a:spcPts val="250"/>
                        </a:spcBef>
                      </a:pPr>
                      <a:r>
                        <a:rPr sz="1000" spc="12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14">
                <a:tc rowSpan="3"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000" spc="140" dirty="0">
                          <a:latin typeface="Arial"/>
                          <a:cs typeface="Arial"/>
                        </a:rPr>
                        <a:t>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1,400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016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1,600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,099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10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-,285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10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-,085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3,085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3,285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5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,099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-3,085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-1,485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2128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2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,062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-3,285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-1,885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2128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110" dirty="0">
                          <a:latin typeface="Arial"/>
                          <a:cs typeface="Arial"/>
                        </a:rPr>
                        <a:t>woman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,022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,337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10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-,315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2,485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22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95" dirty="0">
                          <a:latin typeface="Arial"/>
                          <a:cs typeface="Arial"/>
                        </a:rPr>
                        <a:t>2,000*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0165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95" dirty="0">
                          <a:latin typeface="Arial"/>
                          <a:cs typeface="Arial"/>
                        </a:rPr>
                        <a:t>2,800*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,022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3,685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4,485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,816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,337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,002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-2,485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90" dirty="0">
                          <a:latin typeface="Arial"/>
                          <a:cs typeface="Arial"/>
                        </a:rPr>
                        <a:t>-4,485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219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65460" y="4764388"/>
            <a:ext cx="6262370" cy="7854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1000" spc="110" dirty="0">
                <a:latin typeface="Arial"/>
                <a:cs typeface="Arial"/>
              </a:rPr>
              <a:t>Based on estimated </a:t>
            </a:r>
            <a:r>
              <a:rPr sz="1000" spc="90" dirty="0">
                <a:latin typeface="Arial"/>
                <a:cs typeface="Arial"/>
              </a:rPr>
              <a:t>marginal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20" dirty="0">
                <a:latin typeface="Arial"/>
                <a:cs typeface="Arial"/>
              </a:rPr>
              <a:t>means</a:t>
            </a:r>
            <a:endParaRPr sz="10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335"/>
              </a:spcBef>
            </a:pPr>
            <a:r>
              <a:rPr sz="1500" spc="172" baseline="8333" dirty="0">
                <a:latin typeface="Arial"/>
                <a:cs typeface="Arial"/>
              </a:rPr>
              <a:t>*.</a:t>
            </a:r>
            <a:r>
              <a:rPr sz="1500" spc="-82" baseline="8333" dirty="0">
                <a:latin typeface="Arial"/>
                <a:cs typeface="Arial"/>
              </a:rPr>
              <a:t> </a:t>
            </a:r>
            <a:r>
              <a:rPr sz="1000" spc="85" dirty="0">
                <a:latin typeface="Arial"/>
                <a:cs typeface="Arial"/>
              </a:rPr>
              <a:t>The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30" dirty="0">
                <a:latin typeface="Arial"/>
                <a:cs typeface="Arial"/>
              </a:rPr>
              <a:t>mean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00" dirty="0">
                <a:latin typeface="Arial"/>
                <a:cs typeface="Arial"/>
              </a:rPr>
              <a:t>diff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100" dirty="0">
                <a:latin typeface="Arial"/>
                <a:cs typeface="Arial"/>
              </a:rPr>
              <a:t>erence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is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70" dirty="0">
                <a:latin typeface="Arial"/>
                <a:cs typeface="Arial"/>
              </a:rPr>
              <a:t>signif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75" dirty="0">
                <a:latin typeface="Arial"/>
                <a:cs typeface="Arial"/>
              </a:rPr>
              <a:t>icant</a:t>
            </a:r>
            <a:r>
              <a:rPr sz="1000" spc="220" dirty="0">
                <a:latin typeface="Arial"/>
                <a:cs typeface="Arial"/>
              </a:rPr>
              <a:t> </a:t>
            </a:r>
            <a:r>
              <a:rPr sz="1000" spc="80" dirty="0">
                <a:latin typeface="Arial"/>
                <a:cs typeface="Arial"/>
              </a:rPr>
              <a:t>at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105" dirty="0">
                <a:latin typeface="Arial"/>
                <a:cs typeface="Arial"/>
              </a:rPr>
              <a:t>the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105" dirty="0">
                <a:latin typeface="Arial"/>
                <a:cs typeface="Arial"/>
              </a:rPr>
              <a:t>,05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55" dirty="0">
                <a:latin typeface="Arial"/>
                <a:cs typeface="Arial"/>
              </a:rPr>
              <a:t>lev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el.</a:t>
            </a:r>
            <a:endParaRPr sz="1000">
              <a:latin typeface="Arial"/>
              <a:cs typeface="Arial"/>
            </a:endParaRPr>
          </a:p>
          <a:p>
            <a:pPr marL="420370" marR="30480" indent="-179705">
              <a:lnSpc>
                <a:spcPct val="102299"/>
              </a:lnSpc>
              <a:spcBef>
                <a:spcPts val="459"/>
              </a:spcBef>
            </a:pPr>
            <a:r>
              <a:rPr sz="1500" spc="120" baseline="8333" dirty="0">
                <a:latin typeface="Arial"/>
                <a:cs typeface="Arial"/>
              </a:rPr>
              <a:t>a. </a:t>
            </a:r>
            <a:r>
              <a:rPr sz="1000" spc="105" dirty="0">
                <a:latin typeface="Arial"/>
                <a:cs typeface="Arial"/>
              </a:rPr>
              <a:t>Adjustment </a:t>
            </a:r>
            <a:r>
              <a:rPr sz="1000" spc="60" dirty="0">
                <a:latin typeface="Arial"/>
                <a:cs typeface="Arial"/>
              </a:rPr>
              <a:t>f </a:t>
            </a:r>
            <a:r>
              <a:rPr sz="1000" spc="85" dirty="0">
                <a:latin typeface="Arial"/>
                <a:cs typeface="Arial"/>
              </a:rPr>
              <a:t>or </a:t>
            </a:r>
            <a:r>
              <a:rPr sz="1000" spc="95" dirty="0">
                <a:latin typeface="Arial"/>
                <a:cs typeface="Arial"/>
              </a:rPr>
              <a:t>multiple </a:t>
            </a:r>
            <a:r>
              <a:rPr sz="1000" spc="110" dirty="0">
                <a:latin typeface="Arial"/>
                <a:cs typeface="Arial"/>
              </a:rPr>
              <a:t>comparisons: </a:t>
            </a:r>
            <a:r>
              <a:rPr sz="1000" spc="100" dirty="0">
                <a:latin typeface="Arial"/>
                <a:cs typeface="Arial"/>
              </a:rPr>
              <a:t>Least </a:t>
            </a:r>
            <a:r>
              <a:rPr sz="1000" spc="95" dirty="0">
                <a:latin typeface="Arial"/>
                <a:cs typeface="Arial"/>
              </a:rPr>
              <a:t>Significant </a:t>
            </a:r>
            <a:r>
              <a:rPr sz="1000" spc="130" dirty="0">
                <a:latin typeface="Arial"/>
                <a:cs typeface="Arial"/>
              </a:rPr>
              <a:t>Diff </a:t>
            </a:r>
            <a:r>
              <a:rPr sz="1000" spc="100" dirty="0">
                <a:latin typeface="Arial"/>
                <a:cs typeface="Arial"/>
              </a:rPr>
              <a:t>erence </a:t>
            </a:r>
            <a:r>
              <a:rPr sz="1000" spc="95" dirty="0">
                <a:latin typeface="Arial"/>
                <a:cs typeface="Arial"/>
              </a:rPr>
              <a:t>(equivalent </a:t>
            </a:r>
            <a:r>
              <a:rPr sz="1000" spc="105" dirty="0">
                <a:latin typeface="Arial"/>
                <a:cs typeface="Arial"/>
              </a:rPr>
              <a:t>to </a:t>
            </a:r>
            <a:r>
              <a:rPr sz="1000" spc="110" dirty="0">
                <a:latin typeface="Arial"/>
                <a:cs typeface="Arial"/>
              </a:rPr>
              <a:t>no  </a:t>
            </a:r>
            <a:r>
              <a:rPr sz="1000" spc="100" dirty="0">
                <a:latin typeface="Arial"/>
                <a:cs typeface="Arial"/>
              </a:rPr>
              <a:t>adjustments).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495" y="271348"/>
            <a:ext cx="55372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35" dirty="0"/>
              <a:t>Two </a:t>
            </a:r>
            <a:r>
              <a:rPr sz="2600" spc="-50" dirty="0"/>
              <a:t>Way </a:t>
            </a:r>
            <a:r>
              <a:rPr sz="2600" spc="-35" dirty="0"/>
              <a:t>ANOVA </a:t>
            </a:r>
            <a:r>
              <a:rPr sz="2600" dirty="0"/>
              <a:t>(ΜΕ</a:t>
            </a:r>
            <a:r>
              <a:rPr sz="2600" spc="80" dirty="0"/>
              <a:t> </a:t>
            </a:r>
            <a:r>
              <a:rPr sz="2600" spc="-15" dirty="0"/>
              <a:t>ΑΛΛΗΛΕΠΙΔΡΑΣΗ)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823261" y="3097663"/>
            <a:ext cx="3781892" cy="3195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8675" y="2703512"/>
            <a:ext cx="4330700" cy="3683000"/>
          </a:xfrm>
          <a:custGeom>
            <a:avLst/>
            <a:gdLst/>
            <a:ahLst/>
            <a:cxnLst/>
            <a:rect l="l" t="t" r="r" b="b"/>
            <a:pathLst>
              <a:path w="4330700" h="3683000">
                <a:moveTo>
                  <a:pt x="0" y="3683000"/>
                </a:moveTo>
                <a:lnTo>
                  <a:pt x="4330700" y="3683000"/>
                </a:lnTo>
                <a:lnTo>
                  <a:pt x="4330700" y="0"/>
                </a:lnTo>
                <a:lnTo>
                  <a:pt x="0" y="0"/>
                </a:lnTo>
                <a:lnTo>
                  <a:pt x="0" y="368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6393" y="1517108"/>
            <a:ext cx="275907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95"/>
              </a:spcBef>
            </a:pPr>
            <a:r>
              <a:rPr sz="1000" b="1" spc="95" dirty="0">
                <a:latin typeface="Arial"/>
                <a:cs typeface="Arial"/>
              </a:rPr>
              <a:t>Descriptive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75" dirty="0">
                <a:latin typeface="Arial"/>
                <a:cs typeface="Arial"/>
              </a:rPr>
              <a:t>Statistics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000" spc="75" dirty="0">
                <a:latin typeface="Arial"/>
                <a:cs typeface="Arial"/>
              </a:rPr>
              <a:t>Dependent </a:t>
            </a:r>
            <a:r>
              <a:rPr sz="1000" spc="50" dirty="0">
                <a:latin typeface="Arial"/>
                <a:cs typeface="Arial"/>
              </a:rPr>
              <a:t>Variable: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95" dirty="0">
                <a:latin typeface="Arial"/>
                <a:cs typeface="Arial"/>
              </a:rPr>
              <a:t>score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4956" y="1939048"/>
          <a:ext cx="4201795" cy="243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663">
                <a:tc gridSpan="2">
                  <a:txBody>
                    <a:bodyPr/>
                    <a:lstStyle/>
                    <a:p>
                      <a:pPr marL="92075">
                        <a:lnSpc>
                          <a:spcPts val="1130"/>
                        </a:lnSpc>
                        <a:spcBef>
                          <a:spcPts val="305"/>
                        </a:spcBef>
                        <a:tabLst>
                          <a:tab pos="809625" algn="l"/>
                        </a:tabLst>
                      </a:pPr>
                      <a:r>
                        <a:rPr sz="1000" spc="100" dirty="0">
                          <a:latin typeface="Arial"/>
                          <a:cs typeface="Arial"/>
                        </a:rPr>
                        <a:t>sex	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taxi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30"/>
                        </a:lnSpc>
                        <a:spcBef>
                          <a:spcPts val="305"/>
                        </a:spcBef>
                      </a:pPr>
                      <a:r>
                        <a:rPr sz="1000" spc="80" dirty="0">
                          <a:latin typeface="Arial"/>
                          <a:cs typeface="Arial"/>
                        </a:rPr>
                        <a:t>Mean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1130"/>
                        </a:lnSpc>
                        <a:spcBef>
                          <a:spcPts val="305"/>
                        </a:spcBef>
                      </a:pPr>
                      <a:r>
                        <a:rPr sz="1000" spc="6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000" spc="8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0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130"/>
                        </a:lnSpc>
                        <a:spcBef>
                          <a:spcPts val="30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31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tabLst>
                          <a:tab pos="809625" algn="l"/>
                        </a:tabLst>
                      </a:pPr>
                      <a:r>
                        <a:rPr sz="1000" spc="114" dirty="0">
                          <a:latin typeface="Arial"/>
                          <a:cs typeface="Arial"/>
                        </a:rPr>
                        <a:t>man	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9625" marR="405765">
                        <a:lnSpc>
                          <a:spcPct val="1215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  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9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7,00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5,60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5,40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6,00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89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3664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3664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6839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6839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123">
                <a:tc>
                  <a:txBody>
                    <a:bodyPr/>
                    <a:lstStyle/>
                    <a:p>
                      <a:pPr marL="92075">
                        <a:lnSpc>
                          <a:spcPts val="1110"/>
                        </a:lnSpc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woman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0325" marR="405765">
                        <a:lnSpc>
                          <a:spcPct val="1215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  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ts val="1185"/>
                        </a:lnSpc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5,80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7,80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5,00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015">
                        <a:lnSpc>
                          <a:spcPts val="1185"/>
                        </a:lnSpc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1,304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1,304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1,871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16839" algn="r">
                        <a:lnSpc>
                          <a:spcPts val="118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6839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6839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81">
                <a:tc gridSpan="2">
                  <a:txBody>
                    <a:bodyPr/>
                    <a:lstStyle/>
                    <a:p>
                      <a:pPr marL="809625">
                        <a:lnSpc>
                          <a:spcPts val="844"/>
                        </a:lnSpc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ts val="919"/>
                        </a:lnSpc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6,20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919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85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47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809625" algn="l"/>
                        </a:tabLst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Total	</a:t>
                      </a:r>
                      <a:r>
                        <a:rPr sz="1000" spc="1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9625" marR="405765">
                        <a:lnSpc>
                          <a:spcPct val="1213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  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09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6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6,40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6,70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5,20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6,10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0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1,265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1,567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1,476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85" dirty="0">
                          <a:latin typeface="Arial"/>
                          <a:cs typeface="Arial"/>
                        </a:rPr>
                        <a:t>1,539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304546"/>
            <a:ext cx="78428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Συγγραφή Αποτελέσματος </a:t>
            </a:r>
            <a:r>
              <a:rPr spc="-35" dirty="0"/>
              <a:t>Two </a:t>
            </a:r>
            <a:r>
              <a:rPr spc="-50" dirty="0"/>
              <a:t>Way </a:t>
            </a:r>
            <a:r>
              <a:rPr spc="-35" dirty="0"/>
              <a:t>ANOVA </a:t>
            </a:r>
            <a:r>
              <a:rPr spc="-5" dirty="0"/>
              <a:t>(ΜΕ</a:t>
            </a:r>
            <a:r>
              <a:rPr spc="280" dirty="0"/>
              <a:t> </a:t>
            </a:r>
            <a:r>
              <a:rPr spc="-15" dirty="0"/>
              <a:t>ΑΛΛΗΛΕΠΙΔΡΑΣΗ)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190" y="997407"/>
            <a:ext cx="876681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marR="132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Ανάλυση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διπλής Κατεύθυνσης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(Two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Anova)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εξεταστεί εάν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βαθμό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μαθηματικών (score)  λόγω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(μαθητές,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μαθήτριες), τάξης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(Α,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Β,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τάξη)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αλληλεπίδρασης 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τάξης. 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έδειξαν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υπήρχε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σημαντική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επίδραση του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1,24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=.180,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=.675). Αντίθετα,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υπήρχε στατιστικά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επίδραση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τάξη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=3.780,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&lt;.05)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τάξης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=4.740,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&lt;.05).  Αναλύοντας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ως προς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τάξη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βρέθηκε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μαθητές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 διέφεραν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βαθμό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 μαθηματικών (score)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στις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τρεις  τάξεις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=2.280,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=.124). Αντίθετα, οι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μαθήτριες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διέφεραν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σημαντικά στο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βαθμό των μαθηματικών (score)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στις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τρεις τάξεις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baseline="-21367" dirty="0">
                <a:solidFill>
                  <a:srgbClr val="001F5F"/>
                </a:solidFill>
                <a:latin typeface="Calibri"/>
                <a:cs typeface="Calibri"/>
              </a:rPr>
              <a:t>2,24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=6.240, 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&lt;.01).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συνέχεια,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εφαρμόστηκε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Συγκρίσεων LSD για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ποιών βαθμίδων της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ανεξάρτητης μεταβλητής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τάξη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υπάρχουν οι στατιστικά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διαφορές. Aπό 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ότι οι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μαθήτριες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 Β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τάξης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6.70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1.57)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βαθμό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 μαθηματικών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μαθήτριες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τάξης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6.40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1.27)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  Γ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τάξης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5.20 ±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1.47).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064" y="490220"/>
            <a:ext cx="585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Περιεχόμενα </a:t>
            </a:r>
            <a:r>
              <a:rPr sz="3600" spc="-5" dirty="0"/>
              <a:t>12</a:t>
            </a:r>
            <a:r>
              <a:rPr sz="3600" spc="-7" baseline="25462" dirty="0"/>
              <a:t>ου</a:t>
            </a:r>
            <a:r>
              <a:rPr sz="3600" spc="41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441449"/>
            <a:ext cx="87725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Ανάλυση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Διακύμανσης </a:t>
            </a:r>
            <a:r>
              <a:rPr sz="2400" b="1" spc="-10" dirty="0">
                <a:solidFill>
                  <a:srgbClr val="001A4F"/>
                </a:solidFill>
                <a:latin typeface="Calibri"/>
                <a:cs typeface="Calibri"/>
              </a:rPr>
              <a:t>Επαναλαμβανόμενων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Μετρήσεων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με 1 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συνεχής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001A4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μεταβλητή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&amp; 1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ανεξάρτητη </a:t>
            </a:r>
            <a:r>
              <a:rPr sz="2400" b="1" dirty="0">
                <a:solidFill>
                  <a:srgbClr val="001A4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A4F"/>
                </a:solidFill>
                <a:latin typeface="Calibri"/>
                <a:cs typeface="Calibri"/>
              </a:rPr>
              <a:t>ποιοτική  </a:t>
            </a:r>
            <a:r>
              <a:rPr sz="2400" b="1" spc="-15" dirty="0">
                <a:solidFill>
                  <a:srgbClr val="001A4F"/>
                </a:solidFill>
                <a:latin typeface="Calibri"/>
                <a:cs typeface="Calibri"/>
              </a:rPr>
              <a:t>μεταβλητή </a:t>
            </a:r>
            <a:r>
              <a:rPr sz="2400" spc="-35" dirty="0">
                <a:solidFill>
                  <a:srgbClr val="001A4F"/>
                </a:solidFill>
                <a:latin typeface="Calibri"/>
                <a:cs typeface="Calibri"/>
              </a:rPr>
              <a:t>(Two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way </a:t>
            </a:r>
            <a:r>
              <a:rPr sz="2400" spc="-15" dirty="0">
                <a:solidFill>
                  <a:srgbClr val="001A4F"/>
                </a:solidFill>
                <a:latin typeface="Calibri"/>
                <a:cs typeface="Calibri"/>
              </a:rPr>
              <a:t>Repeated </a:t>
            </a:r>
            <a:r>
              <a:rPr sz="2400" spc="-10" dirty="0">
                <a:solidFill>
                  <a:srgbClr val="001A4F"/>
                </a:solidFill>
                <a:latin typeface="Calibri"/>
                <a:cs typeface="Calibri"/>
              </a:rPr>
              <a:t>Measures </a:t>
            </a:r>
            <a:r>
              <a:rPr sz="2400" spc="-5" dirty="0">
                <a:solidFill>
                  <a:srgbClr val="001A4F"/>
                </a:solidFill>
                <a:latin typeface="Calibri"/>
                <a:cs typeface="Calibri"/>
              </a:rPr>
              <a:t>Analysis of </a:t>
            </a:r>
            <a:r>
              <a:rPr sz="2400" spc="-20" dirty="0">
                <a:solidFill>
                  <a:srgbClr val="001A4F"/>
                </a:solidFill>
                <a:latin typeface="Calibri"/>
                <a:cs typeface="Calibri"/>
              </a:rPr>
              <a:t>Variance </a:t>
            </a:r>
            <a:r>
              <a:rPr sz="2400" dirty="0">
                <a:solidFill>
                  <a:srgbClr val="001A4F"/>
                </a:solidFill>
                <a:latin typeface="Calibri"/>
                <a:cs typeface="Calibri"/>
              </a:rPr>
              <a:t>-  </a:t>
            </a:r>
            <a:r>
              <a:rPr sz="2400" spc="-25" dirty="0">
                <a:solidFill>
                  <a:srgbClr val="001A4F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396" y="228041"/>
            <a:ext cx="203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ΕΠΑ</a:t>
            </a:r>
            <a:r>
              <a:rPr sz="2800" spc="-20" dirty="0"/>
              <a:t>Ν</a:t>
            </a:r>
            <a:r>
              <a:rPr sz="2800" spc="-5" dirty="0"/>
              <a:t>Α</a:t>
            </a:r>
            <a:r>
              <a:rPr sz="2800" spc="-20" dirty="0"/>
              <a:t>Λ</a:t>
            </a:r>
            <a:r>
              <a:rPr sz="2800" spc="-5" dirty="0"/>
              <a:t>ΗΨΗ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904697"/>
            <a:ext cx="8487410" cy="31724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έχω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μετρήσεις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τελική),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χρησιμοποιώ 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βρω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Εξαρτημένα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Δείγματα  (Paired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samples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t-test)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ίδιο πειραματικό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σχεδιασμό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προηγούμενο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παράδειγμα, τότε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βρω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Wilcoxon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396" y="228041"/>
            <a:ext cx="203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ΕΠΑ</a:t>
            </a:r>
            <a:r>
              <a:rPr sz="2800" spc="-20" dirty="0"/>
              <a:t>Ν</a:t>
            </a:r>
            <a:r>
              <a:rPr sz="2800" spc="-5" dirty="0"/>
              <a:t>Α</a:t>
            </a:r>
            <a:r>
              <a:rPr sz="2800" spc="-20" dirty="0"/>
              <a:t>Λ</a:t>
            </a:r>
            <a:r>
              <a:rPr sz="2800" spc="-5" dirty="0"/>
              <a:t>ΗΨΗ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904697"/>
            <a:ext cx="8487410" cy="37579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έχω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ΔΜΣ)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περισσότερες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από 2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μετρήσεις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- 3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τουλάχιστον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μετρήσεις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πάνω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μέση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μέτρηση),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Ανάλυση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 Ένα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Επαναλαμβανόμενο Παράγοντα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(One-way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repeated measures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ίδιο πειραματικό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σχεδιασμό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προηγούμενο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παράδειγμα, τότε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χρησιμοποιώ 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βρω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Friedman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60781"/>
            <a:ext cx="8629650" cy="6068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61594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 marR="1038225">
              <a:lnSpc>
                <a:spcPct val="80000"/>
              </a:lnSpc>
              <a:spcBef>
                <a:spcPts val="58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Μέγιστη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Οξυγόνου)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ΜΕΤΡΗΣΕΙΣ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Π.χ. Αρχική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Τελική μέτρηση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marR="71755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Μέθοδος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ΟΜΑΔΕΣ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Συνεχόμενο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τρέξιμο,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2=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Διαλειμματικό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τρέξιμο)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12700" marR="5080" algn="just">
              <a:lnSpc>
                <a:spcPts val="23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επίδραση 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μεθόδου προπόνησης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(Συνεχόμενο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τρέξιμο,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Διαλειμματικό τρέξιμο)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μέτρησης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(Μέγιστη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 Οξυγόνου)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396" y="228041"/>
            <a:ext cx="203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ΕΠΑ</a:t>
            </a:r>
            <a:r>
              <a:rPr sz="2800" spc="-20" dirty="0"/>
              <a:t>Ν</a:t>
            </a:r>
            <a:r>
              <a:rPr sz="2800" spc="-5" dirty="0"/>
              <a:t>Α</a:t>
            </a:r>
            <a:r>
              <a:rPr sz="2800" spc="-20" dirty="0"/>
              <a:t>Λ</a:t>
            </a:r>
            <a:r>
              <a:rPr sz="2800" spc="-5" dirty="0"/>
              <a:t>ΗΨΗ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904697"/>
            <a:ext cx="8487410" cy="3465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έχω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Φύλο)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μου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ομάδες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(άνδρες,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γυναίκες),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βρω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για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Ανεξάρτητα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Δείγματα (Independent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samples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t-test)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ίδιο πειραματικό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σχεδιασμό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προηγούμενο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παράδειγμα, τότε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βρω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Mann-Whitney</a:t>
            </a: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160781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567" y="1360754"/>
            <a:ext cx="3078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105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7467" y="1726819"/>
            <a:ext cx="8706485" cy="412305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06400" marR="558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405765" algn="l"/>
                <a:tab pos="406400" algn="l"/>
                <a:tab pos="1024890" algn="l"/>
                <a:tab pos="1530985" algn="l"/>
                <a:tab pos="2708910" algn="l"/>
                <a:tab pos="4205605" algn="l"/>
                <a:tab pos="5684520" algn="l"/>
                <a:tab pos="6960234" algn="l"/>
                <a:tab pos="757745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ει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αφορ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Μέγι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6400" marR="55880" indent="-342900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405765" algn="l"/>
                <a:tab pos="406400" algn="l"/>
                <a:tab pos="1047750" algn="l"/>
                <a:tab pos="2324735" algn="l"/>
                <a:tab pos="3916045" algn="l"/>
                <a:tab pos="5490845" algn="l"/>
                <a:tab pos="6862445" algn="l"/>
                <a:tab pos="7577455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άρ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ει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κή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αφορ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Μέγι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6400" marR="55880" indent="-3429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405765" algn="l"/>
                <a:tab pos="406400" algn="l"/>
                <a:tab pos="1024890" algn="l"/>
                <a:tab pos="1530985" algn="l"/>
                <a:tab pos="2708910" algn="l"/>
                <a:tab pos="4205605" algn="l"/>
                <a:tab pos="5684520" algn="l"/>
                <a:tab pos="6960234" algn="l"/>
                <a:tab pos="757745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ει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αφορ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Μέγι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 Πρόσληψη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Οξυγόνου μεταξύ αρχικής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6400" marR="55880" indent="-342900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Μέγιστη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μεταξύ αρχικής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87629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867" y="1505153"/>
            <a:ext cx="3103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100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20167" y="1871217"/>
            <a:ext cx="870648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marR="45085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 Μέγιστη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μετρήσεων (αρχική,  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(Συνεχόμενο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τρέξιμο,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Διαλειμματικό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τρέξιμο)</a:t>
            </a:r>
            <a:endParaRPr sz="240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marR="43180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Μέγιστη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(Συνεχόμενο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τρέξιμο,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Διαλειμματικό  τρέξιμο)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60781"/>
            <a:ext cx="8629015" cy="6068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6032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ΜΕΤΡΗΣΕΙΣ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Π.χ. Αρχική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Τελική μέτρηση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Πειραματική</a:t>
            </a:r>
            <a:endParaRPr sz="2400">
              <a:latin typeface="Calibri"/>
              <a:cs typeface="Calibri"/>
            </a:endParaRPr>
          </a:p>
          <a:p>
            <a:pPr marL="355600" marR="40005">
              <a:lnSpc>
                <a:spcPts val="2300"/>
              </a:lnSpc>
              <a:spcBef>
                <a:spcPts val="27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Συνθήκη)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ΟΜΑΔΕΣ 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Άσκηση,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Διατροφή,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Συνδυασμό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ακολούθησε  κάποιο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πρόγραμμα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12700" marR="5080" algn="just">
              <a:lnSpc>
                <a:spcPts val="23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επίδραση 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Πειραματικής  Συνθήκης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(Άσκηση, Διατροφή, Συνδυασμός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μέτρησης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ΕΞΑΡΤΗΜΕΝΗ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(ΔΜΣ)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88518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39" y="1289430"/>
            <a:ext cx="307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90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3139" y="1655190"/>
            <a:ext cx="8876665" cy="4708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19100" marR="6731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4191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4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πειραματικών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συνθηκών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(1= Άσκηση, 2= Διατροφή,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Συνδυασμός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=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Ελέγχου)</a:t>
            </a:r>
            <a:endParaRPr sz="240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4769" indent="-342900" algn="just">
              <a:lnSpc>
                <a:spcPct val="80100"/>
              </a:lnSpc>
              <a:spcBef>
                <a:spcPts val="575"/>
              </a:spcBef>
              <a:buFont typeface="Arial"/>
              <a:buChar char="•"/>
              <a:tabLst>
                <a:tab pos="4191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4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πειραματικών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συνθηκών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(1= Άσκηση, 2= Διατροφή,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Συνδυασμός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=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8580" indent="-3429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 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85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418465" algn="l"/>
                <a:tab pos="419100" algn="l"/>
                <a:tab pos="987425" algn="l"/>
                <a:tab pos="2191385" algn="l"/>
                <a:tab pos="3709670" algn="l"/>
                <a:tab pos="5212715" algn="l"/>
                <a:tab pos="6512559" algn="l"/>
                <a:tab pos="7146925" algn="l"/>
                <a:tab pos="7929245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άρ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ατι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ση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αφορ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ύ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87629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365" y="1432305"/>
            <a:ext cx="307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90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5965" y="1798065"/>
            <a:ext cx="8274050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marR="4572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στο  ΔΜΣ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πειραματικών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συνθηκών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(1= Άσκηση, 2= Διατροφή,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Συνδυασμός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=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Ελέγχου)</a:t>
            </a:r>
            <a:endParaRPr sz="240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marR="43180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ΔΜΣ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μετρήσεω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πειραματικών  συνθηκών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(1= Άσκηση, 2= Διατροφή,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Συνδυασμός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4 =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60781"/>
            <a:ext cx="8630920" cy="576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6223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 marR="921385">
              <a:lnSpc>
                <a:spcPct val="80000"/>
              </a:lnSpc>
              <a:spcBef>
                <a:spcPts val="58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Κατακόρυφη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Ικανότητα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ΜΕΤΡΗΣΕΙΣ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Π.χ. Αρχική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Τελική μέτρηση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marR="29273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Μέθοδοι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ΠΕΡΙΣΣΟΤΕΡΕΣ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ΟΜΑΔΕΣ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Πλειομετρική προπόνηση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Άλματα,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2= Προπόνηση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βάρη)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610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επίδραση 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Μεθόδου  Προπόνησης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(Πλειομετρική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Άλματα,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Βάρη)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μέτρησης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(Κατακόρυφη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Αλτική  Ικανότητα)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88518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39" y="1289430"/>
            <a:ext cx="307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90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8539" y="1655190"/>
            <a:ext cx="8828405" cy="4708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marR="431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μεταξύ των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μεθόδων προπόνησης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(1=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Πλειομετρική, 2= βάρη)</a:t>
            </a:r>
            <a:endParaRPr sz="240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marR="43180" indent="-342900" algn="just">
              <a:lnSpc>
                <a:spcPct val="80100"/>
              </a:lnSpc>
              <a:spcBef>
                <a:spcPts val="575"/>
              </a:spcBef>
              <a:buFont typeface="Arial"/>
              <a:buChar char="•"/>
              <a:tabLst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μεθόδων προπόνησης (1=  Πλειομετρική, 2= βάρη)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marR="43180" indent="-3429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Ικανότητα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3700" marR="431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93065" algn="l"/>
                <a:tab pos="393700" algn="l"/>
                <a:tab pos="940435" algn="l"/>
                <a:tab pos="2121535" algn="l"/>
                <a:tab pos="3618865" algn="l"/>
                <a:tab pos="5099050" algn="l"/>
                <a:tab pos="6376035" algn="l"/>
                <a:tab pos="712597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ει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όρυφη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Ικανότητα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87629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Επαναλαμβανόμενων Μετρήσεων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με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συνεχής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&amp; 1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(Two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way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365" y="1432305"/>
            <a:ext cx="307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Μηδενική Υπόθεση</a:t>
            </a:r>
            <a:r>
              <a:rPr sz="2400" spc="-90" dirty="0"/>
              <a:t> </a:t>
            </a:r>
            <a:r>
              <a:rPr sz="2400" spc="-5" dirty="0"/>
              <a:t>(Η</a:t>
            </a:r>
            <a:r>
              <a:rPr sz="2400" spc="-7" baseline="-20833" dirty="0"/>
              <a:t>0</a:t>
            </a:r>
            <a:r>
              <a:rPr sz="2400" spc="-5" dirty="0"/>
              <a:t>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23265" y="1798065"/>
            <a:ext cx="8298180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06400" marR="558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4064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στην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μετρήσεων  (αρχική, 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 (Πλειομετρική,  βάρη)</a:t>
            </a:r>
            <a:endParaRPr sz="240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6400" marR="56515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4064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στην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των μετρήσεων  (αρχική, τελική)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μεθόδων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 (Πλειομετρική,  βάρη)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29308"/>
            <a:ext cx="8630285" cy="496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General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Linear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Model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Repeated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Measures…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Within-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Subject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Factor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Name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δίνω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όνομα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(π.χ.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metrisi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Number  of</a:t>
            </a:r>
            <a:r>
              <a:rPr sz="20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Levels</a:t>
            </a:r>
            <a:r>
              <a:rPr sz="20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βάζω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τον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αριθμό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0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βαθμίδων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μετρήσεων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0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μεταβλητής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(π.χ.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2)</a:t>
            </a:r>
            <a:endParaRPr sz="20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Define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Παίρνω ταυτόχρονα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τις δύο βαθμίδες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μετρήσεις (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pre, post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) της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εξαρτημένης μεταβλητής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metrisi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) από αριστερά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Within-Subject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Variables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(factor1)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Between-Subjects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Factor(s)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ανεξάρτητο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training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Options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τρεις μεταβλητές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training, metrisi,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training*metrisi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Display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effects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LSD &amp;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Descriptive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Plots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 μεταβλητή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metrisi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) από αριστερά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Horizontal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Axis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ανεξάρτητο παράγοντα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training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Separate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Lines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ΠΡΟΣΟΧΗ: Αν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υπάρχει αλληλεπίδραση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training*metrisi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πρέπει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να  αναλύσω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πεδίο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SYNTAX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0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/>
          <p:nvPr/>
        </p:nvSpPr>
        <p:spPr>
          <a:xfrm>
            <a:off x="377825" y="1628775"/>
            <a:ext cx="3671824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062" y="1623949"/>
            <a:ext cx="3681729" cy="3825875"/>
          </a:xfrm>
          <a:custGeom>
            <a:avLst/>
            <a:gdLst/>
            <a:ahLst/>
            <a:cxnLst/>
            <a:rect l="l" t="t" r="r" b="b"/>
            <a:pathLst>
              <a:path w="3681729" h="3825875">
                <a:moveTo>
                  <a:pt x="0" y="3825875"/>
                </a:moveTo>
                <a:lnTo>
                  <a:pt x="3681476" y="3825875"/>
                </a:lnTo>
                <a:lnTo>
                  <a:pt x="3681476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1426" y="1628775"/>
            <a:ext cx="3692525" cy="381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6600" y="1623949"/>
            <a:ext cx="3702050" cy="3825875"/>
          </a:xfrm>
          <a:custGeom>
            <a:avLst/>
            <a:gdLst/>
            <a:ahLst/>
            <a:cxnLst/>
            <a:rect l="l" t="t" r="r" b="b"/>
            <a:pathLst>
              <a:path w="3702050" h="3825875">
                <a:moveTo>
                  <a:pt x="0" y="3825875"/>
                </a:moveTo>
                <a:lnTo>
                  <a:pt x="3702050" y="3825875"/>
                </a:lnTo>
                <a:lnTo>
                  <a:pt x="3702050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9700" y="5732462"/>
            <a:ext cx="172910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1800" b="1" spc="-5" dirty="0">
                <a:latin typeface="Calibri"/>
                <a:cs typeface="Calibri"/>
              </a:rPr>
              <a:t>Define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73140" y="3429000"/>
            <a:ext cx="1594485" cy="2312035"/>
          </a:xfrm>
          <a:custGeom>
            <a:avLst/>
            <a:gdLst/>
            <a:ahLst/>
            <a:cxnLst/>
            <a:rect l="l" t="t" r="r" b="b"/>
            <a:pathLst>
              <a:path w="1594484" h="2312035">
                <a:moveTo>
                  <a:pt x="1562442" y="46652"/>
                </a:moveTo>
                <a:lnTo>
                  <a:pt x="1536748" y="58791"/>
                </a:lnTo>
                <a:lnTo>
                  <a:pt x="0" y="2295372"/>
                </a:lnTo>
                <a:lnTo>
                  <a:pt x="23495" y="2311552"/>
                </a:lnTo>
                <a:lnTo>
                  <a:pt x="1560337" y="74965"/>
                </a:lnTo>
                <a:lnTo>
                  <a:pt x="1562442" y="46652"/>
                </a:lnTo>
                <a:close/>
              </a:path>
              <a:path w="1594484" h="2312035">
                <a:moveTo>
                  <a:pt x="1593354" y="15239"/>
                </a:moveTo>
                <a:lnTo>
                  <a:pt x="1566671" y="15239"/>
                </a:lnTo>
                <a:lnTo>
                  <a:pt x="1590293" y="31369"/>
                </a:lnTo>
                <a:lnTo>
                  <a:pt x="1560337" y="74965"/>
                </a:lnTo>
                <a:lnTo>
                  <a:pt x="1556892" y="121285"/>
                </a:lnTo>
                <a:lnTo>
                  <a:pt x="1556258" y="129159"/>
                </a:lnTo>
                <a:lnTo>
                  <a:pt x="1562227" y="136016"/>
                </a:lnTo>
                <a:lnTo>
                  <a:pt x="1570101" y="136525"/>
                </a:lnTo>
                <a:lnTo>
                  <a:pt x="1577975" y="137160"/>
                </a:lnTo>
                <a:lnTo>
                  <a:pt x="1584833" y="131190"/>
                </a:lnTo>
                <a:lnTo>
                  <a:pt x="1585340" y="123316"/>
                </a:lnTo>
                <a:lnTo>
                  <a:pt x="1593354" y="15239"/>
                </a:lnTo>
                <a:close/>
              </a:path>
              <a:path w="1594484" h="2312035">
                <a:moveTo>
                  <a:pt x="1594485" y="0"/>
                </a:moveTo>
                <a:lnTo>
                  <a:pt x="1482598" y="52704"/>
                </a:lnTo>
                <a:lnTo>
                  <a:pt x="1475486" y="56134"/>
                </a:lnTo>
                <a:lnTo>
                  <a:pt x="1472438" y="64642"/>
                </a:lnTo>
                <a:lnTo>
                  <a:pt x="1475739" y="71754"/>
                </a:lnTo>
                <a:lnTo>
                  <a:pt x="1479168" y="78866"/>
                </a:lnTo>
                <a:lnTo>
                  <a:pt x="1487678" y="81914"/>
                </a:lnTo>
                <a:lnTo>
                  <a:pt x="1536748" y="58791"/>
                </a:lnTo>
                <a:lnTo>
                  <a:pt x="1566671" y="15239"/>
                </a:lnTo>
                <a:lnTo>
                  <a:pt x="1593354" y="15239"/>
                </a:lnTo>
                <a:lnTo>
                  <a:pt x="1594485" y="0"/>
                </a:lnTo>
                <a:close/>
              </a:path>
              <a:path w="1594484" h="2312035">
                <a:moveTo>
                  <a:pt x="1576901" y="22225"/>
                </a:moveTo>
                <a:lnTo>
                  <a:pt x="1564259" y="22225"/>
                </a:lnTo>
                <a:lnTo>
                  <a:pt x="1584579" y="36195"/>
                </a:lnTo>
                <a:lnTo>
                  <a:pt x="1562442" y="46652"/>
                </a:lnTo>
                <a:lnTo>
                  <a:pt x="1560337" y="74965"/>
                </a:lnTo>
                <a:lnTo>
                  <a:pt x="1590293" y="31369"/>
                </a:lnTo>
                <a:lnTo>
                  <a:pt x="1576901" y="22225"/>
                </a:lnTo>
                <a:close/>
              </a:path>
              <a:path w="1594484" h="2312035">
                <a:moveTo>
                  <a:pt x="1566671" y="15239"/>
                </a:moveTo>
                <a:lnTo>
                  <a:pt x="1536748" y="58791"/>
                </a:lnTo>
                <a:lnTo>
                  <a:pt x="1562442" y="46652"/>
                </a:lnTo>
                <a:lnTo>
                  <a:pt x="1564259" y="22225"/>
                </a:lnTo>
                <a:lnTo>
                  <a:pt x="1576901" y="22225"/>
                </a:lnTo>
                <a:lnTo>
                  <a:pt x="1566671" y="15239"/>
                </a:lnTo>
                <a:close/>
              </a:path>
              <a:path w="1594484" h="2312035">
                <a:moveTo>
                  <a:pt x="1564259" y="22225"/>
                </a:moveTo>
                <a:lnTo>
                  <a:pt x="1562442" y="46652"/>
                </a:lnTo>
                <a:lnTo>
                  <a:pt x="1584579" y="36195"/>
                </a:lnTo>
                <a:lnTo>
                  <a:pt x="1564259" y="22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396" y="228041"/>
            <a:ext cx="203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ΕΠΑ</a:t>
            </a:r>
            <a:r>
              <a:rPr sz="2800" spc="-20" dirty="0"/>
              <a:t>Ν</a:t>
            </a:r>
            <a:r>
              <a:rPr sz="2800" spc="-5" dirty="0"/>
              <a:t>Α</a:t>
            </a:r>
            <a:r>
              <a:rPr sz="2800" spc="-20" dirty="0"/>
              <a:t>Λ</a:t>
            </a:r>
            <a:r>
              <a:rPr sz="2800" spc="-5" dirty="0"/>
              <a:t>ΗΨΗ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8267" y="855979"/>
            <a:ext cx="8630285" cy="46348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ΔΜΣ)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ΜΙΑ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Πειραματική Συνθήκη)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μου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πάνω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ομάδες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από 3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ομάδες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πάνω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(Ομάδα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Παρέμβασης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1 -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πρόγραμμα  διατροφής,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Παρέμβασης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–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συνδυαστικό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πρόγραμμα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άσκησης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εφάρμοσε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κάποιο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συγκεκριμένο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πρόγραμμα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διατροφής),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Ανάλυση  Διακύμανσης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Μιας Κατεύθυνσης (One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way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τα δεδομένα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ίδιο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πειραματικό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σχεδιασμό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προηγούμενο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παράδειγμα, τότε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βρω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Kruskal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Wallis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0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412875"/>
            <a:ext cx="4219575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87" y="1408049"/>
            <a:ext cx="4229100" cy="3825875"/>
          </a:xfrm>
          <a:custGeom>
            <a:avLst/>
            <a:gdLst/>
            <a:ahLst/>
            <a:cxnLst/>
            <a:rect l="l" t="t" r="r" b="b"/>
            <a:pathLst>
              <a:path w="4229100" h="3825875">
                <a:moveTo>
                  <a:pt x="0" y="3825875"/>
                </a:moveTo>
                <a:lnTo>
                  <a:pt x="4229100" y="3825875"/>
                </a:lnTo>
                <a:lnTo>
                  <a:pt x="4229100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7075" y="5745162"/>
            <a:ext cx="187198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4617" y="5008371"/>
            <a:ext cx="1375410" cy="749935"/>
          </a:xfrm>
          <a:custGeom>
            <a:avLst/>
            <a:gdLst/>
            <a:ahLst/>
            <a:cxnLst/>
            <a:rect l="l" t="t" r="r" b="b"/>
            <a:pathLst>
              <a:path w="1375410" h="749935">
                <a:moveTo>
                  <a:pt x="1296962" y="30619"/>
                </a:moveTo>
                <a:lnTo>
                  <a:pt x="0" y="724192"/>
                </a:lnTo>
                <a:lnTo>
                  <a:pt x="13588" y="749388"/>
                </a:lnTo>
                <a:lnTo>
                  <a:pt x="1310466" y="55747"/>
                </a:lnTo>
                <a:lnTo>
                  <a:pt x="1325274" y="31634"/>
                </a:lnTo>
                <a:lnTo>
                  <a:pt x="1296962" y="30619"/>
                </a:lnTo>
                <a:close/>
              </a:path>
              <a:path w="1375410" h="749935">
                <a:moveTo>
                  <a:pt x="1374813" y="5714"/>
                </a:moveTo>
                <a:lnTo>
                  <a:pt x="1343533" y="5714"/>
                </a:lnTo>
                <a:lnTo>
                  <a:pt x="1356995" y="30860"/>
                </a:lnTo>
                <a:lnTo>
                  <a:pt x="1310466" y="55747"/>
                </a:lnTo>
                <a:lnTo>
                  <a:pt x="1286129" y="95376"/>
                </a:lnTo>
                <a:lnTo>
                  <a:pt x="1281937" y="102107"/>
                </a:lnTo>
                <a:lnTo>
                  <a:pt x="1284096" y="110870"/>
                </a:lnTo>
                <a:lnTo>
                  <a:pt x="1290828" y="114934"/>
                </a:lnTo>
                <a:lnTo>
                  <a:pt x="1297432" y="119125"/>
                </a:lnTo>
                <a:lnTo>
                  <a:pt x="1306321" y="116966"/>
                </a:lnTo>
                <a:lnTo>
                  <a:pt x="1374813" y="5714"/>
                </a:lnTo>
                <a:close/>
              </a:path>
              <a:path w="1375410" h="749935">
                <a:moveTo>
                  <a:pt x="1325274" y="31634"/>
                </a:moveTo>
                <a:lnTo>
                  <a:pt x="1310466" y="55747"/>
                </a:lnTo>
                <a:lnTo>
                  <a:pt x="1353908" y="32511"/>
                </a:lnTo>
                <a:lnTo>
                  <a:pt x="1349756" y="32511"/>
                </a:lnTo>
                <a:lnTo>
                  <a:pt x="1325274" y="31634"/>
                </a:lnTo>
                <a:close/>
              </a:path>
              <a:path w="1375410" h="749935">
                <a:moveTo>
                  <a:pt x="1338071" y="10794"/>
                </a:moveTo>
                <a:lnTo>
                  <a:pt x="1325274" y="31634"/>
                </a:lnTo>
                <a:lnTo>
                  <a:pt x="1349756" y="32511"/>
                </a:lnTo>
                <a:lnTo>
                  <a:pt x="1338071" y="10794"/>
                </a:lnTo>
                <a:close/>
              </a:path>
              <a:path w="1375410" h="749935">
                <a:moveTo>
                  <a:pt x="1346252" y="10794"/>
                </a:moveTo>
                <a:lnTo>
                  <a:pt x="1338071" y="10794"/>
                </a:lnTo>
                <a:lnTo>
                  <a:pt x="1349756" y="32511"/>
                </a:lnTo>
                <a:lnTo>
                  <a:pt x="1353908" y="32511"/>
                </a:lnTo>
                <a:lnTo>
                  <a:pt x="1356995" y="30860"/>
                </a:lnTo>
                <a:lnTo>
                  <a:pt x="1346252" y="10794"/>
                </a:lnTo>
                <a:close/>
              </a:path>
              <a:path w="1375410" h="749935">
                <a:moveTo>
                  <a:pt x="1343533" y="5714"/>
                </a:moveTo>
                <a:lnTo>
                  <a:pt x="1296962" y="30619"/>
                </a:lnTo>
                <a:lnTo>
                  <a:pt x="1325274" y="31634"/>
                </a:lnTo>
                <a:lnTo>
                  <a:pt x="1338071" y="10794"/>
                </a:lnTo>
                <a:lnTo>
                  <a:pt x="1346252" y="10794"/>
                </a:lnTo>
                <a:lnTo>
                  <a:pt x="1343533" y="5714"/>
                </a:lnTo>
                <a:close/>
              </a:path>
              <a:path w="1375410" h="749935">
                <a:moveTo>
                  <a:pt x="1243710" y="0"/>
                </a:moveTo>
                <a:lnTo>
                  <a:pt x="1237107" y="6222"/>
                </a:lnTo>
                <a:lnTo>
                  <a:pt x="1236853" y="14096"/>
                </a:lnTo>
                <a:lnTo>
                  <a:pt x="1236471" y="21970"/>
                </a:lnTo>
                <a:lnTo>
                  <a:pt x="1242695" y="28575"/>
                </a:lnTo>
                <a:lnTo>
                  <a:pt x="1250569" y="28955"/>
                </a:lnTo>
                <a:lnTo>
                  <a:pt x="1296962" y="30619"/>
                </a:lnTo>
                <a:lnTo>
                  <a:pt x="1343533" y="5714"/>
                </a:lnTo>
                <a:lnTo>
                  <a:pt x="1374813" y="5714"/>
                </a:lnTo>
                <a:lnTo>
                  <a:pt x="1375283" y="4952"/>
                </a:lnTo>
                <a:lnTo>
                  <a:pt x="1251584" y="380"/>
                </a:lnTo>
                <a:lnTo>
                  <a:pt x="12437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7900" y="1408175"/>
            <a:ext cx="4011676" cy="3821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3201" y="1403350"/>
            <a:ext cx="4021454" cy="3830954"/>
          </a:xfrm>
          <a:custGeom>
            <a:avLst/>
            <a:gdLst/>
            <a:ahLst/>
            <a:cxnLst/>
            <a:rect l="l" t="t" r="r" b="b"/>
            <a:pathLst>
              <a:path w="4021454" h="3830954">
                <a:moveTo>
                  <a:pt x="0" y="3830574"/>
                </a:moveTo>
                <a:lnTo>
                  <a:pt x="4021201" y="3830574"/>
                </a:lnTo>
                <a:lnTo>
                  <a:pt x="4021201" y="0"/>
                </a:lnTo>
                <a:lnTo>
                  <a:pt x="0" y="0"/>
                </a:lnTo>
                <a:lnTo>
                  <a:pt x="0" y="3830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24525" y="5745162"/>
            <a:ext cx="187198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6291" y="5013325"/>
            <a:ext cx="322580" cy="737235"/>
          </a:xfrm>
          <a:custGeom>
            <a:avLst/>
            <a:gdLst/>
            <a:ahLst/>
            <a:cxnLst/>
            <a:rect l="l" t="t" r="r" b="b"/>
            <a:pathLst>
              <a:path w="322579" h="737235">
                <a:moveTo>
                  <a:pt x="281360" y="52733"/>
                </a:moveTo>
                <a:lnTo>
                  <a:pt x="259104" y="70241"/>
                </a:lnTo>
                <a:lnTo>
                  <a:pt x="0" y="726592"/>
                </a:lnTo>
                <a:lnTo>
                  <a:pt x="26542" y="737082"/>
                </a:lnTo>
                <a:lnTo>
                  <a:pt x="285656" y="80638"/>
                </a:lnTo>
                <a:lnTo>
                  <a:pt x="281360" y="52733"/>
                </a:lnTo>
                <a:close/>
              </a:path>
              <a:path w="322579" h="737235">
                <a:moveTo>
                  <a:pt x="305478" y="21081"/>
                </a:moveTo>
                <a:lnTo>
                  <a:pt x="278510" y="21081"/>
                </a:lnTo>
                <a:lnTo>
                  <a:pt x="305053" y="31495"/>
                </a:lnTo>
                <a:lnTo>
                  <a:pt x="285656" y="80638"/>
                </a:lnTo>
                <a:lnTo>
                  <a:pt x="292734" y="126618"/>
                </a:lnTo>
                <a:lnTo>
                  <a:pt x="293877" y="134366"/>
                </a:lnTo>
                <a:lnTo>
                  <a:pt x="301243" y="139700"/>
                </a:lnTo>
                <a:lnTo>
                  <a:pt x="308990" y="138556"/>
                </a:lnTo>
                <a:lnTo>
                  <a:pt x="316864" y="137287"/>
                </a:lnTo>
                <a:lnTo>
                  <a:pt x="322199" y="130048"/>
                </a:lnTo>
                <a:lnTo>
                  <a:pt x="320928" y="122300"/>
                </a:lnTo>
                <a:lnTo>
                  <a:pt x="305478" y="21081"/>
                </a:lnTo>
                <a:close/>
              </a:path>
              <a:path w="322579" h="737235">
                <a:moveTo>
                  <a:pt x="302259" y="0"/>
                </a:moveTo>
                <a:lnTo>
                  <a:pt x="204977" y="76454"/>
                </a:lnTo>
                <a:lnTo>
                  <a:pt x="198754" y="81280"/>
                </a:lnTo>
                <a:lnTo>
                  <a:pt x="197738" y="90297"/>
                </a:lnTo>
                <a:lnTo>
                  <a:pt x="202564" y="96519"/>
                </a:lnTo>
                <a:lnTo>
                  <a:pt x="207517" y="102743"/>
                </a:lnTo>
                <a:lnTo>
                  <a:pt x="216407" y="103758"/>
                </a:lnTo>
                <a:lnTo>
                  <a:pt x="222630" y="98932"/>
                </a:lnTo>
                <a:lnTo>
                  <a:pt x="259104" y="70241"/>
                </a:lnTo>
                <a:lnTo>
                  <a:pt x="278510" y="21081"/>
                </a:lnTo>
                <a:lnTo>
                  <a:pt x="305478" y="21081"/>
                </a:lnTo>
                <a:lnTo>
                  <a:pt x="302259" y="0"/>
                </a:lnTo>
                <a:close/>
              </a:path>
              <a:path w="322579" h="737235">
                <a:moveTo>
                  <a:pt x="297285" y="28448"/>
                </a:moveTo>
                <a:lnTo>
                  <a:pt x="277622" y="28448"/>
                </a:lnTo>
                <a:lnTo>
                  <a:pt x="300608" y="37592"/>
                </a:lnTo>
                <a:lnTo>
                  <a:pt x="281360" y="52733"/>
                </a:lnTo>
                <a:lnTo>
                  <a:pt x="285656" y="80638"/>
                </a:lnTo>
                <a:lnTo>
                  <a:pt x="305053" y="31495"/>
                </a:lnTo>
                <a:lnTo>
                  <a:pt x="297285" y="28448"/>
                </a:lnTo>
                <a:close/>
              </a:path>
              <a:path w="322579" h="737235">
                <a:moveTo>
                  <a:pt x="278510" y="21081"/>
                </a:moveTo>
                <a:lnTo>
                  <a:pt x="259104" y="70241"/>
                </a:lnTo>
                <a:lnTo>
                  <a:pt x="281360" y="52733"/>
                </a:lnTo>
                <a:lnTo>
                  <a:pt x="277622" y="28448"/>
                </a:lnTo>
                <a:lnTo>
                  <a:pt x="297285" y="28448"/>
                </a:lnTo>
                <a:lnTo>
                  <a:pt x="278510" y="21081"/>
                </a:lnTo>
                <a:close/>
              </a:path>
              <a:path w="322579" h="737235">
                <a:moveTo>
                  <a:pt x="277622" y="28448"/>
                </a:moveTo>
                <a:lnTo>
                  <a:pt x="281360" y="52733"/>
                </a:lnTo>
                <a:lnTo>
                  <a:pt x="300608" y="37592"/>
                </a:lnTo>
                <a:lnTo>
                  <a:pt x="277622" y="28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75438"/>
            <a:ext cx="79863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Επαναλαμβανόμενων Μετρήσεων με</a:t>
            </a:r>
            <a:r>
              <a:rPr sz="2400" spc="-155" dirty="0"/>
              <a:t> </a:t>
            </a:r>
            <a:r>
              <a:rPr sz="2400" dirty="0"/>
              <a:t>1  </a:t>
            </a:r>
            <a:r>
              <a:rPr sz="2400" spc="-5" dirty="0"/>
              <a:t>συνεχής </a:t>
            </a:r>
            <a:r>
              <a:rPr sz="2400" dirty="0"/>
              <a:t>- </a:t>
            </a:r>
            <a:r>
              <a:rPr sz="2400" spc="-5" dirty="0"/>
              <a:t>ποσοτική </a:t>
            </a:r>
            <a:r>
              <a:rPr sz="2400" spc="-10" dirty="0"/>
              <a:t>μεταβλητή </a:t>
            </a:r>
            <a:r>
              <a:rPr sz="2400" dirty="0"/>
              <a:t>&amp; 1 </a:t>
            </a:r>
            <a:r>
              <a:rPr sz="2400" spc="-10" dirty="0"/>
              <a:t>ανεξάρτητη </a:t>
            </a:r>
            <a:r>
              <a:rPr sz="2400" dirty="0"/>
              <a:t>- </a:t>
            </a:r>
            <a:r>
              <a:rPr sz="2400" spc="-5" dirty="0"/>
              <a:t>ποιοτική  </a:t>
            </a:r>
            <a:r>
              <a:rPr sz="2400" spc="-10" dirty="0"/>
              <a:t>μεταβλητή </a:t>
            </a:r>
            <a:r>
              <a:rPr sz="2400" spc="-30" dirty="0"/>
              <a:t>(Two </a:t>
            </a:r>
            <a:r>
              <a:rPr sz="2400" spc="-25" dirty="0"/>
              <a:t>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35" dirty="0"/>
              <a:t> </a:t>
            </a:r>
            <a:r>
              <a:rPr sz="2400" spc="-3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6862" y="1576450"/>
            <a:ext cx="4213225" cy="3865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100" y="1571625"/>
            <a:ext cx="4222750" cy="3875404"/>
          </a:xfrm>
          <a:custGeom>
            <a:avLst/>
            <a:gdLst/>
            <a:ahLst/>
            <a:cxnLst/>
            <a:rect l="l" t="t" r="r" b="b"/>
            <a:pathLst>
              <a:path w="4222750" h="3875404">
                <a:moveTo>
                  <a:pt x="0" y="3875024"/>
                </a:moveTo>
                <a:lnTo>
                  <a:pt x="4222750" y="3875024"/>
                </a:lnTo>
                <a:lnTo>
                  <a:pt x="4222750" y="0"/>
                </a:lnTo>
                <a:lnTo>
                  <a:pt x="0" y="0"/>
                </a:lnTo>
                <a:lnTo>
                  <a:pt x="0" y="3875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7875" y="5745162"/>
            <a:ext cx="159893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Plots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9758" y="5157723"/>
            <a:ext cx="223520" cy="591820"/>
          </a:xfrm>
          <a:custGeom>
            <a:avLst/>
            <a:gdLst/>
            <a:ahLst/>
            <a:cxnLst/>
            <a:rect l="l" t="t" r="r" b="b"/>
            <a:pathLst>
              <a:path w="223519" h="591820">
                <a:moveTo>
                  <a:pt x="176561" y="54245"/>
                </a:moveTo>
                <a:lnTo>
                  <a:pt x="155766" y="73483"/>
                </a:lnTo>
                <a:lnTo>
                  <a:pt x="0" y="583260"/>
                </a:lnTo>
                <a:lnTo>
                  <a:pt x="27432" y="591616"/>
                </a:lnTo>
                <a:lnTo>
                  <a:pt x="183053" y="81843"/>
                </a:lnTo>
                <a:lnTo>
                  <a:pt x="176561" y="54245"/>
                </a:lnTo>
                <a:close/>
              </a:path>
              <a:path w="223519" h="591820">
                <a:moveTo>
                  <a:pt x="198574" y="22987"/>
                </a:moveTo>
                <a:lnTo>
                  <a:pt x="171196" y="22987"/>
                </a:lnTo>
                <a:lnTo>
                  <a:pt x="198501" y="31242"/>
                </a:lnTo>
                <a:lnTo>
                  <a:pt x="183053" y="81843"/>
                </a:lnTo>
                <a:lnTo>
                  <a:pt x="193675" y="127000"/>
                </a:lnTo>
                <a:lnTo>
                  <a:pt x="195580" y="134619"/>
                </a:lnTo>
                <a:lnTo>
                  <a:pt x="203200" y="139445"/>
                </a:lnTo>
                <a:lnTo>
                  <a:pt x="210947" y="137667"/>
                </a:lnTo>
                <a:lnTo>
                  <a:pt x="218567" y="135762"/>
                </a:lnTo>
                <a:lnTo>
                  <a:pt x="223393" y="128142"/>
                </a:lnTo>
                <a:lnTo>
                  <a:pt x="221488" y="120395"/>
                </a:lnTo>
                <a:lnTo>
                  <a:pt x="198574" y="22987"/>
                </a:lnTo>
                <a:close/>
              </a:path>
              <a:path w="223519" h="591820">
                <a:moveTo>
                  <a:pt x="193167" y="0"/>
                </a:moveTo>
                <a:lnTo>
                  <a:pt x="102235" y="83947"/>
                </a:lnTo>
                <a:lnTo>
                  <a:pt x="96520" y="89407"/>
                </a:lnTo>
                <a:lnTo>
                  <a:pt x="96139" y="98425"/>
                </a:lnTo>
                <a:lnTo>
                  <a:pt x="101473" y="104139"/>
                </a:lnTo>
                <a:lnTo>
                  <a:pt x="106807" y="109981"/>
                </a:lnTo>
                <a:lnTo>
                  <a:pt x="115824" y="110362"/>
                </a:lnTo>
                <a:lnTo>
                  <a:pt x="121666" y="105028"/>
                </a:lnTo>
                <a:lnTo>
                  <a:pt x="155766" y="73483"/>
                </a:lnTo>
                <a:lnTo>
                  <a:pt x="171196" y="22987"/>
                </a:lnTo>
                <a:lnTo>
                  <a:pt x="198574" y="22987"/>
                </a:lnTo>
                <a:lnTo>
                  <a:pt x="193167" y="0"/>
                </a:lnTo>
                <a:close/>
              </a:path>
              <a:path w="223519" h="591820">
                <a:moveTo>
                  <a:pt x="195560" y="30352"/>
                </a:moveTo>
                <a:lnTo>
                  <a:pt x="170942" y="30352"/>
                </a:lnTo>
                <a:lnTo>
                  <a:pt x="194564" y="37592"/>
                </a:lnTo>
                <a:lnTo>
                  <a:pt x="176561" y="54245"/>
                </a:lnTo>
                <a:lnTo>
                  <a:pt x="183053" y="81843"/>
                </a:lnTo>
                <a:lnTo>
                  <a:pt x="198501" y="31242"/>
                </a:lnTo>
                <a:lnTo>
                  <a:pt x="195560" y="30352"/>
                </a:lnTo>
                <a:close/>
              </a:path>
              <a:path w="223519" h="591820">
                <a:moveTo>
                  <a:pt x="171196" y="22987"/>
                </a:moveTo>
                <a:lnTo>
                  <a:pt x="155766" y="73483"/>
                </a:lnTo>
                <a:lnTo>
                  <a:pt x="176561" y="54245"/>
                </a:lnTo>
                <a:lnTo>
                  <a:pt x="170942" y="30352"/>
                </a:lnTo>
                <a:lnTo>
                  <a:pt x="195560" y="30352"/>
                </a:lnTo>
                <a:lnTo>
                  <a:pt x="171196" y="22987"/>
                </a:lnTo>
                <a:close/>
              </a:path>
              <a:path w="223519" h="591820">
                <a:moveTo>
                  <a:pt x="170942" y="30352"/>
                </a:moveTo>
                <a:lnTo>
                  <a:pt x="176561" y="54245"/>
                </a:lnTo>
                <a:lnTo>
                  <a:pt x="194564" y="37592"/>
                </a:lnTo>
                <a:lnTo>
                  <a:pt x="170942" y="303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9475" y="5745162"/>
            <a:ext cx="2232025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9121" y="3428872"/>
            <a:ext cx="660400" cy="2320290"/>
          </a:xfrm>
          <a:custGeom>
            <a:avLst/>
            <a:gdLst/>
            <a:ahLst/>
            <a:cxnLst/>
            <a:rect l="l" t="t" r="r" b="b"/>
            <a:pathLst>
              <a:path w="660400" h="2320290">
                <a:moveTo>
                  <a:pt x="49604" y="54909"/>
                </a:moveTo>
                <a:lnTo>
                  <a:pt x="42066" y="82237"/>
                </a:lnTo>
                <a:lnTo>
                  <a:pt x="632587" y="2319934"/>
                </a:lnTo>
                <a:lnTo>
                  <a:pt x="660145" y="2312644"/>
                </a:lnTo>
                <a:lnTo>
                  <a:pt x="69757" y="75028"/>
                </a:lnTo>
                <a:lnTo>
                  <a:pt x="49604" y="54909"/>
                </a:lnTo>
                <a:close/>
              </a:path>
              <a:path w="660400" h="2320290">
                <a:moveTo>
                  <a:pt x="35178" y="0"/>
                </a:moveTo>
                <a:lnTo>
                  <a:pt x="2158" y="119252"/>
                </a:lnTo>
                <a:lnTo>
                  <a:pt x="0" y="126873"/>
                </a:lnTo>
                <a:lnTo>
                  <a:pt x="4444" y="134747"/>
                </a:lnTo>
                <a:lnTo>
                  <a:pt x="12064" y="136905"/>
                </a:lnTo>
                <a:lnTo>
                  <a:pt x="19684" y="138937"/>
                </a:lnTo>
                <a:lnTo>
                  <a:pt x="27558" y="134492"/>
                </a:lnTo>
                <a:lnTo>
                  <a:pt x="29753" y="126873"/>
                </a:lnTo>
                <a:lnTo>
                  <a:pt x="42066" y="82237"/>
                </a:lnTo>
                <a:lnTo>
                  <a:pt x="28575" y="31114"/>
                </a:lnTo>
                <a:lnTo>
                  <a:pt x="56261" y="23875"/>
                </a:lnTo>
                <a:lnTo>
                  <a:pt x="59054" y="23875"/>
                </a:lnTo>
                <a:lnTo>
                  <a:pt x="35178" y="0"/>
                </a:lnTo>
                <a:close/>
              </a:path>
              <a:path w="660400" h="2320290">
                <a:moveTo>
                  <a:pt x="59054" y="23875"/>
                </a:moveTo>
                <a:lnTo>
                  <a:pt x="56261" y="23875"/>
                </a:lnTo>
                <a:lnTo>
                  <a:pt x="69757" y="75028"/>
                </a:lnTo>
                <a:lnTo>
                  <a:pt x="108076" y="113284"/>
                </a:lnTo>
                <a:lnTo>
                  <a:pt x="117093" y="113284"/>
                </a:lnTo>
                <a:lnTo>
                  <a:pt x="128269" y="102107"/>
                </a:lnTo>
                <a:lnTo>
                  <a:pt x="128269" y="93090"/>
                </a:lnTo>
                <a:lnTo>
                  <a:pt x="59054" y="23875"/>
                </a:lnTo>
                <a:close/>
              </a:path>
              <a:path w="660400" h="2320290">
                <a:moveTo>
                  <a:pt x="56261" y="23875"/>
                </a:moveTo>
                <a:lnTo>
                  <a:pt x="28575" y="31114"/>
                </a:lnTo>
                <a:lnTo>
                  <a:pt x="42066" y="82237"/>
                </a:lnTo>
                <a:lnTo>
                  <a:pt x="49604" y="54909"/>
                </a:lnTo>
                <a:lnTo>
                  <a:pt x="32257" y="37591"/>
                </a:lnTo>
                <a:lnTo>
                  <a:pt x="56133" y="31241"/>
                </a:lnTo>
                <a:lnTo>
                  <a:pt x="58204" y="31241"/>
                </a:lnTo>
                <a:lnTo>
                  <a:pt x="56261" y="23875"/>
                </a:lnTo>
                <a:close/>
              </a:path>
              <a:path w="660400" h="2320290">
                <a:moveTo>
                  <a:pt x="58204" y="31241"/>
                </a:moveTo>
                <a:lnTo>
                  <a:pt x="56133" y="31241"/>
                </a:lnTo>
                <a:lnTo>
                  <a:pt x="49604" y="54909"/>
                </a:lnTo>
                <a:lnTo>
                  <a:pt x="69757" y="75028"/>
                </a:lnTo>
                <a:lnTo>
                  <a:pt x="58204" y="31241"/>
                </a:lnTo>
                <a:close/>
              </a:path>
              <a:path w="660400" h="2320290">
                <a:moveTo>
                  <a:pt x="56133" y="31241"/>
                </a:moveTo>
                <a:lnTo>
                  <a:pt x="32257" y="37591"/>
                </a:lnTo>
                <a:lnTo>
                  <a:pt x="49604" y="54909"/>
                </a:lnTo>
                <a:lnTo>
                  <a:pt x="56133" y="312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8875" y="1565275"/>
            <a:ext cx="3932301" cy="387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4176" y="1560449"/>
            <a:ext cx="3942079" cy="3883025"/>
          </a:xfrm>
          <a:custGeom>
            <a:avLst/>
            <a:gdLst/>
            <a:ahLst/>
            <a:cxnLst/>
            <a:rect l="l" t="t" r="r" b="b"/>
            <a:pathLst>
              <a:path w="3942079" h="3883025">
                <a:moveTo>
                  <a:pt x="0" y="3883025"/>
                </a:moveTo>
                <a:lnTo>
                  <a:pt x="3941826" y="3883025"/>
                </a:lnTo>
                <a:lnTo>
                  <a:pt x="3941826" y="0"/>
                </a:lnTo>
                <a:lnTo>
                  <a:pt x="0" y="0"/>
                </a:lnTo>
                <a:lnTo>
                  <a:pt x="0" y="3883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8456" y="2997200"/>
            <a:ext cx="1645920" cy="2755265"/>
          </a:xfrm>
          <a:custGeom>
            <a:avLst/>
            <a:gdLst/>
            <a:ahLst/>
            <a:cxnLst/>
            <a:rect l="l" t="t" r="r" b="b"/>
            <a:pathLst>
              <a:path w="1645920" h="2755265">
                <a:moveTo>
                  <a:pt x="1616871" y="48705"/>
                </a:moveTo>
                <a:lnTo>
                  <a:pt x="1592136" y="62413"/>
                </a:lnTo>
                <a:lnTo>
                  <a:pt x="0" y="2740660"/>
                </a:lnTo>
                <a:lnTo>
                  <a:pt x="24511" y="2755265"/>
                </a:lnTo>
                <a:lnTo>
                  <a:pt x="1616617" y="77069"/>
                </a:lnTo>
                <a:lnTo>
                  <a:pt x="1616871" y="48705"/>
                </a:lnTo>
                <a:close/>
              </a:path>
              <a:path w="1645920" h="2755265">
                <a:moveTo>
                  <a:pt x="1645653" y="17017"/>
                </a:moveTo>
                <a:lnTo>
                  <a:pt x="1619123" y="17017"/>
                </a:lnTo>
                <a:lnTo>
                  <a:pt x="1643634" y="31623"/>
                </a:lnTo>
                <a:lnTo>
                  <a:pt x="1616617" y="77069"/>
                </a:lnTo>
                <a:lnTo>
                  <a:pt x="1616202" y="123444"/>
                </a:lnTo>
                <a:lnTo>
                  <a:pt x="1616202" y="131317"/>
                </a:lnTo>
                <a:lnTo>
                  <a:pt x="1622552" y="137795"/>
                </a:lnTo>
                <a:lnTo>
                  <a:pt x="1630426" y="137795"/>
                </a:lnTo>
                <a:lnTo>
                  <a:pt x="1638300" y="137922"/>
                </a:lnTo>
                <a:lnTo>
                  <a:pt x="1644777" y="131572"/>
                </a:lnTo>
                <a:lnTo>
                  <a:pt x="1644779" y="123444"/>
                </a:lnTo>
                <a:lnTo>
                  <a:pt x="1645653" y="17017"/>
                </a:lnTo>
                <a:close/>
              </a:path>
              <a:path w="1645920" h="2755265">
                <a:moveTo>
                  <a:pt x="1645793" y="0"/>
                </a:moveTo>
                <a:lnTo>
                  <a:pt x="1530731" y="63753"/>
                </a:lnTo>
                <a:lnTo>
                  <a:pt x="1528191" y="72516"/>
                </a:lnTo>
                <a:lnTo>
                  <a:pt x="1532001" y="79375"/>
                </a:lnTo>
                <a:lnTo>
                  <a:pt x="1535938" y="86233"/>
                </a:lnTo>
                <a:lnTo>
                  <a:pt x="1544574" y="88773"/>
                </a:lnTo>
                <a:lnTo>
                  <a:pt x="1592136" y="62413"/>
                </a:lnTo>
                <a:lnTo>
                  <a:pt x="1619123" y="17017"/>
                </a:lnTo>
                <a:lnTo>
                  <a:pt x="1645653" y="17017"/>
                </a:lnTo>
                <a:lnTo>
                  <a:pt x="1645793" y="0"/>
                </a:lnTo>
                <a:close/>
              </a:path>
              <a:path w="1645920" h="2755265">
                <a:moveTo>
                  <a:pt x="1631271" y="24257"/>
                </a:moveTo>
                <a:lnTo>
                  <a:pt x="1617091" y="24257"/>
                </a:lnTo>
                <a:lnTo>
                  <a:pt x="1638300" y="36829"/>
                </a:lnTo>
                <a:lnTo>
                  <a:pt x="1616871" y="48705"/>
                </a:lnTo>
                <a:lnTo>
                  <a:pt x="1616617" y="77069"/>
                </a:lnTo>
                <a:lnTo>
                  <a:pt x="1643634" y="31623"/>
                </a:lnTo>
                <a:lnTo>
                  <a:pt x="1631271" y="24257"/>
                </a:lnTo>
                <a:close/>
              </a:path>
              <a:path w="1645920" h="2755265">
                <a:moveTo>
                  <a:pt x="1619123" y="17017"/>
                </a:moveTo>
                <a:lnTo>
                  <a:pt x="1592136" y="62413"/>
                </a:lnTo>
                <a:lnTo>
                  <a:pt x="1616871" y="48705"/>
                </a:lnTo>
                <a:lnTo>
                  <a:pt x="1617091" y="24257"/>
                </a:lnTo>
                <a:lnTo>
                  <a:pt x="1631271" y="24257"/>
                </a:lnTo>
                <a:lnTo>
                  <a:pt x="1619123" y="17017"/>
                </a:lnTo>
                <a:close/>
              </a:path>
              <a:path w="1645920" h="2755265">
                <a:moveTo>
                  <a:pt x="1617091" y="24257"/>
                </a:moveTo>
                <a:lnTo>
                  <a:pt x="1616871" y="48705"/>
                </a:lnTo>
                <a:lnTo>
                  <a:pt x="1638300" y="36829"/>
                </a:lnTo>
                <a:lnTo>
                  <a:pt x="1617091" y="242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84951" y="5745162"/>
            <a:ext cx="170180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7087" y="5732462"/>
            <a:ext cx="7489825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ΥΠΑΡΧΕΙ </a:t>
            </a:r>
            <a:r>
              <a:rPr sz="2000" b="1" spc="-15" dirty="0">
                <a:latin typeface="Calibri"/>
                <a:cs typeface="Calibri"/>
              </a:rPr>
              <a:t>ΑΛΛΗΛΕΠΙΔΡΑΣΗ </a:t>
            </a:r>
            <a:r>
              <a:rPr sz="2000" b="1" spc="-5" dirty="0">
                <a:latin typeface="Calibri"/>
                <a:cs typeface="Calibri"/>
              </a:rPr>
              <a:t>ΤΩΝ </a:t>
            </a:r>
            <a:r>
              <a:rPr sz="2000" b="1" spc="-80" dirty="0">
                <a:latin typeface="Calibri"/>
                <a:cs typeface="Calibri"/>
              </a:rPr>
              <a:t>ΔΥΟ </a:t>
            </a:r>
            <a:r>
              <a:rPr sz="2000" b="1" spc="-15" dirty="0">
                <a:latin typeface="Calibri"/>
                <a:cs typeface="Calibri"/>
              </a:rPr>
              <a:t>ΠΑΡΑΓΟΝΤΩΝ. </a:t>
            </a:r>
            <a:r>
              <a:rPr sz="2000" b="1" spc="-45" dirty="0">
                <a:latin typeface="Calibri"/>
                <a:cs typeface="Calibri"/>
              </a:rPr>
              <a:t>ΑΡΑ </a:t>
            </a:r>
            <a:r>
              <a:rPr sz="2000" b="1" spc="-5" dirty="0">
                <a:latin typeface="Calibri"/>
                <a:cs typeface="Calibri"/>
              </a:rPr>
              <a:t>ΠΡΕΠΕΙ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endParaRPr sz="20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</a:pP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ΑΝΑΛΥΣΟΥΜΕ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ΤΗΝ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ΑΛΛΗΛΕΠΙΔΡΑΣΗ </a:t>
            </a:r>
            <a:r>
              <a:rPr sz="2000" b="1" spc="-10" dirty="0">
                <a:latin typeface="Calibri"/>
                <a:cs typeface="Calibri"/>
              </a:rPr>
              <a:t>ΧΡΗΣΙΜΟΠΟΙΩΝΤΑΣ </a:t>
            </a:r>
            <a:r>
              <a:rPr sz="2000" b="1" spc="-25" dirty="0">
                <a:latin typeface="Calibri"/>
                <a:cs typeface="Calibri"/>
              </a:rPr>
              <a:t>ΤΟ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SYNTAX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1392" y="1614404"/>
            <a:ext cx="219519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75" dirty="0">
                <a:latin typeface="Arial"/>
                <a:cs typeface="Arial"/>
              </a:rPr>
              <a:t>Tests </a:t>
            </a:r>
            <a:r>
              <a:rPr sz="1200" b="1" spc="-40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Within-Subjects</a:t>
            </a:r>
            <a:r>
              <a:rPr sz="1200" b="1" spc="-13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Effects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216" y="1935078"/>
            <a:ext cx="14833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65" dirty="0">
                <a:latin typeface="Arial"/>
                <a:cs typeface="Arial"/>
              </a:rPr>
              <a:t>Measure: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MEASURE_1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5310" y="2125626"/>
          <a:ext cx="7344409" cy="315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89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138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Source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0810" marR="99695" indent="-66040">
                        <a:lnSpc>
                          <a:spcPct val="103899"/>
                        </a:lnSpc>
                        <a:spcBef>
                          <a:spcPts val="33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II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Sum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Squares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7150" algn="ctr">
                        <a:lnSpc>
                          <a:spcPts val="138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df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380"/>
                        </a:lnSpc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Square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380"/>
                        </a:lnSpc>
                        <a:spcBef>
                          <a:spcPts val="78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380"/>
                        </a:lnSpc>
                        <a:spcBef>
                          <a:spcPts val="78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Sig.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marR="186055" algn="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235075" algn="l"/>
                        </a:tabLst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metrisi	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Assumed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eenho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Huynh-Feldt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105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43">
                <a:tc rowSpan="2"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Lower-bound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185,020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ts val="1055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185,020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105,866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5">
                <a:tc>
                  <a:txBody>
                    <a:bodyPr/>
                    <a:lstStyle/>
                    <a:p>
                      <a:pPr marR="186055" algn="r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235075" algn="l"/>
                        </a:tabLst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metrisi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training	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Assumed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61,033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Greenhouse-Geisser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106,667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106,667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5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ts val="1305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ts val="1305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ts val="1305"/>
                        </a:lnSpc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Huynh-Feldt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Lower-bound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106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66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08">
                <a:tc>
                  <a:txBody>
                    <a:bodyPr/>
                    <a:lstStyle/>
                    <a:p>
                      <a:pPr marR="186055" algn="r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23507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Error(metrisi)	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Assumed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264">
                <a:tc rowSpan="2"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Greenhouse-Geisser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26,215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1,748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ts val="1155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Huynh-Feldt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341">
                <a:tc>
                  <a:txBody>
                    <a:bodyPr/>
                    <a:lstStyle/>
                    <a:p>
                      <a:pPr marL="132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Lower-bound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585975"/>
            <a:ext cx="4032250" cy="3643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87" y="1581150"/>
            <a:ext cx="4041775" cy="3653154"/>
          </a:xfrm>
          <a:custGeom>
            <a:avLst/>
            <a:gdLst/>
            <a:ahLst/>
            <a:cxnLst/>
            <a:rect l="l" t="t" r="r" b="b"/>
            <a:pathLst>
              <a:path w="4041775" h="3653154">
                <a:moveTo>
                  <a:pt x="0" y="3652774"/>
                </a:moveTo>
                <a:lnTo>
                  <a:pt x="4041775" y="3652774"/>
                </a:lnTo>
                <a:lnTo>
                  <a:pt x="4041775" y="0"/>
                </a:lnTo>
                <a:lnTo>
                  <a:pt x="0" y="0"/>
                </a:lnTo>
                <a:lnTo>
                  <a:pt x="0" y="3652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7075" y="5745162"/>
            <a:ext cx="160337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Κλικ </a:t>
            </a:r>
            <a:r>
              <a:rPr sz="1800" dirty="0">
                <a:latin typeface="Calibri"/>
                <a:cs typeface="Calibri"/>
              </a:rPr>
              <a:t>στο </a:t>
            </a:r>
            <a:r>
              <a:rPr sz="2000" b="1" spc="-20" dirty="0">
                <a:latin typeface="Calibri"/>
                <a:cs typeface="Calibri"/>
              </a:rPr>
              <a:t>Paste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761" y="3284473"/>
            <a:ext cx="1637664" cy="2468880"/>
          </a:xfrm>
          <a:custGeom>
            <a:avLst/>
            <a:gdLst/>
            <a:ahLst/>
            <a:cxnLst/>
            <a:rect l="l" t="t" r="r" b="b"/>
            <a:pathLst>
              <a:path w="1637664" h="2468879">
                <a:moveTo>
                  <a:pt x="1606315" y="47283"/>
                </a:moveTo>
                <a:lnTo>
                  <a:pt x="1581023" y="59767"/>
                </a:lnTo>
                <a:lnTo>
                  <a:pt x="0" y="2452814"/>
                </a:lnTo>
                <a:lnTo>
                  <a:pt x="23875" y="2468562"/>
                </a:lnTo>
                <a:lnTo>
                  <a:pt x="1604717" y="75601"/>
                </a:lnTo>
                <a:lnTo>
                  <a:pt x="1606315" y="47283"/>
                </a:lnTo>
                <a:close/>
              </a:path>
              <a:path w="1637664" h="2468879">
                <a:moveTo>
                  <a:pt x="1636664" y="15748"/>
                </a:moveTo>
                <a:lnTo>
                  <a:pt x="1610105" y="15748"/>
                </a:lnTo>
                <a:lnTo>
                  <a:pt x="1633854" y="31496"/>
                </a:lnTo>
                <a:lnTo>
                  <a:pt x="1604717" y="75601"/>
                </a:lnTo>
                <a:lnTo>
                  <a:pt x="1602104" y="121920"/>
                </a:lnTo>
                <a:lnTo>
                  <a:pt x="1601724" y="129793"/>
                </a:lnTo>
                <a:lnTo>
                  <a:pt x="1607692" y="136525"/>
                </a:lnTo>
                <a:lnTo>
                  <a:pt x="1615566" y="137033"/>
                </a:lnTo>
                <a:lnTo>
                  <a:pt x="1623440" y="137413"/>
                </a:lnTo>
                <a:lnTo>
                  <a:pt x="1630299" y="131445"/>
                </a:lnTo>
                <a:lnTo>
                  <a:pt x="1630771" y="121920"/>
                </a:lnTo>
                <a:lnTo>
                  <a:pt x="1636664" y="15748"/>
                </a:lnTo>
                <a:close/>
              </a:path>
              <a:path w="1637664" h="2468879">
                <a:moveTo>
                  <a:pt x="1637538" y="0"/>
                </a:moveTo>
                <a:lnTo>
                  <a:pt x="1526666" y="54863"/>
                </a:lnTo>
                <a:lnTo>
                  <a:pt x="1519554" y="58292"/>
                </a:lnTo>
                <a:lnTo>
                  <a:pt x="1516634" y="66928"/>
                </a:lnTo>
                <a:lnTo>
                  <a:pt x="1520189" y="73913"/>
                </a:lnTo>
                <a:lnTo>
                  <a:pt x="1523618" y="81025"/>
                </a:lnTo>
                <a:lnTo>
                  <a:pt x="1532254" y="83947"/>
                </a:lnTo>
                <a:lnTo>
                  <a:pt x="1539239" y="80390"/>
                </a:lnTo>
                <a:lnTo>
                  <a:pt x="1581023" y="59767"/>
                </a:lnTo>
                <a:lnTo>
                  <a:pt x="1610105" y="15748"/>
                </a:lnTo>
                <a:lnTo>
                  <a:pt x="1636664" y="15748"/>
                </a:lnTo>
                <a:lnTo>
                  <a:pt x="1637538" y="0"/>
                </a:lnTo>
                <a:close/>
              </a:path>
              <a:path w="1637664" h="2468879">
                <a:moveTo>
                  <a:pt x="1620831" y="22860"/>
                </a:moveTo>
                <a:lnTo>
                  <a:pt x="1607692" y="22860"/>
                </a:lnTo>
                <a:lnTo>
                  <a:pt x="1628266" y="36449"/>
                </a:lnTo>
                <a:lnTo>
                  <a:pt x="1606315" y="47283"/>
                </a:lnTo>
                <a:lnTo>
                  <a:pt x="1604717" y="75601"/>
                </a:lnTo>
                <a:lnTo>
                  <a:pt x="1633854" y="31496"/>
                </a:lnTo>
                <a:lnTo>
                  <a:pt x="1620831" y="22860"/>
                </a:lnTo>
                <a:close/>
              </a:path>
              <a:path w="1637664" h="2468879">
                <a:moveTo>
                  <a:pt x="1610105" y="15748"/>
                </a:moveTo>
                <a:lnTo>
                  <a:pt x="1581023" y="59767"/>
                </a:lnTo>
                <a:lnTo>
                  <a:pt x="1606315" y="47283"/>
                </a:lnTo>
                <a:lnTo>
                  <a:pt x="1607692" y="22860"/>
                </a:lnTo>
                <a:lnTo>
                  <a:pt x="1620831" y="22860"/>
                </a:lnTo>
                <a:lnTo>
                  <a:pt x="1610105" y="15748"/>
                </a:lnTo>
                <a:close/>
              </a:path>
              <a:path w="1637664" h="2468879">
                <a:moveTo>
                  <a:pt x="1607692" y="22860"/>
                </a:moveTo>
                <a:lnTo>
                  <a:pt x="1606315" y="47283"/>
                </a:lnTo>
                <a:lnTo>
                  <a:pt x="1628266" y="36449"/>
                </a:lnTo>
                <a:lnTo>
                  <a:pt x="1607692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501" y="2492375"/>
            <a:ext cx="3960749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8675" y="2487548"/>
            <a:ext cx="3970654" cy="2746375"/>
          </a:xfrm>
          <a:custGeom>
            <a:avLst/>
            <a:gdLst/>
            <a:ahLst/>
            <a:cxnLst/>
            <a:rect l="l" t="t" r="r" b="b"/>
            <a:pathLst>
              <a:path w="3970654" h="2746375">
                <a:moveTo>
                  <a:pt x="0" y="2746375"/>
                </a:moveTo>
                <a:lnTo>
                  <a:pt x="3970274" y="2746375"/>
                </a:lnTo>
                <a:lnTo>
                  <a:pt x="3970274" y="0"/>
                </a:lnTo>
                <a:lnTo>
                  <a:pt x="0" y="0"/>
                </a:lnTo>
                <a:lnTo>
                  <a:pt x="0" y="2746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19700" y="5753100"/>
            <a:ext cx="295275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25425" marR="106045" indent="-11176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Μαυρίζω ΟΛΗ την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εντολή 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10" dirty="0">
                <a:latin typeface="Calibri"/>
                <a:cs typeface="Calibri"/>
              </a:rPr>
              <a:t>πατάω </a:t>
            </a:r>
            <a:r>
              <a:rPr sz="2000" b="1" spc="-5" dirty="0">
                <a:latin typeface="Calibri"/>
                <a:cs typeface="Calibri"/>
              </a:rPr>
              <a:t>το </a:t>
            </a:r>
            <a:r>
              <a:rPr sz="2000" b="1" spc="-10" dirty="0">
                <a:latin typeface="Calibri"/>
                <a:cs typeface="Calibri"/>
              </a:rPr>
              <a:t>βελάκι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1328" y="3068573"/>
            <a:ext cx="149225" cy="2685415"/>
          </a:xfrm>
          <a:custGeom>
            <a:avLst/>
            <a:gdLst/>
            <a:ahLst/>
            <a:cxnLst/>
            <a:rect l="l" t="t" r="r" b="b"/>
            <a:pathLst>
              <a:path w="149225" h="2685415">
                <a:moveTo>
                  <a:pt x="64807" y="56628"/>
                </a:moveTo>
                <a:lnTo>
                  <a:pt x="51188" y="81439"/>
                </a:lnTo>
                <a:lnTo>
                  <a:pt x="120523" y="2684907"/>
                </a:lnTo>
                <a:lnTo>
                  <a:pt x="148971" y="2684145"/>
                </a:lnTo>
                <a:lnTo>
                  <a:pt x="79765" y="80830"/>
                </a:lnTo>
                <a:lnTo>
                  <a:pt x="64807" y="56628"/>
                </a:lnTo>
                <a:close/>
              </a:path>
              <a:path w="149225" h="2685415">
                <a:moveTo>
                  <a:pt x="63246" y="0"/>
                </a:moveTo>
                <a:lnTo>
                  <a:pt x="0" y="115442"/>
                </a:lnTo>
                <a:lnTo>
                  <a:pt x="2540" y="124078"/>
                </a:lnTo>
                <a:lnTo>
                  <a:pt x="9525" y="127888"/>
                </a:lnTo>
                <a:lnTo>
                  <a:pt x="16382" y="131699"/>
                </a:lnTo>
                <a:lnTo>
                  <a:pt x="25146" y="129159"/>
                </a:lnTo>
                <a:lnTo>
                  <a:pt x="28828" y="122174"/>
                </a:lnTo>
                <a:lnTo>
                  <a:pt x="51188" y="81439"/>
                </a:lnTo>
                <a:lnTo>
                  <a:pt x="49783" y="28701"/>
                </a:lnTo>
                <a:lnTo>
                  <a:pt x="78358" y="27939"/>
                </a:lnTo>
                <a:lnTo>
                  <a:pt x="80590" y="27939"/>
                </a:lnTo>
                <a:lnTo>
                  <a:pt x="63246" y="0"/>
                </a:lnTo>
                <a:close/>
              </a:path>
              <a:path w="149225" h="2685415">
                <a:moveTo>
                  <a:pt x="80590" y="27939"/>
                </a:moveTo>
                <a:lnTo>
                  <a:pt x="78358" y="27939"/>
                </a:lnTo>
                <a:lnTo>
                  <a:pt x="79765" y="80830"/>
                </a:lnTo>
                <a:lnTo>
                  <a:pt x="104140" y="120268"/>
                </a:lnTo>
                <a:lnTo>
                  <a:pt x="108330" y="127000"/>
                </a:lnTo>
                <a:lnTo>
                  <a:pt x="117094" y="129031"/>
                </a:lnTo>
                <a:lnTo>
                  <a:pt x="130555" y="120650"/>
                </a:lnTo>
                <a:lnTo>
                  <a:pt x="132588" y="111887"/>
                </a:lnTo>
                <a:lnTo>
                  <a:pt x="128524" y="105155"/>
                </a:lnTo>
                <a:lnTo>
                  <a:pt x="80590" y="27939"/>
                </a:lnTo>
                <a:close/>
              </a:path>
              <a:path w="149225" h="2685415">
                <a:moveTo>
                  <a:pt x="78358" y="27939"/>
                </a:moveTo>
                <a:lnTo>
                  <a:pt x="49783" y="28701"/>
                </a:lnTo>
                <a:lnTo>
                  <a:pt x="51188" y="81439"/>
                </a:lnTo>
                <a:lnTo>
                  <a:pt x="64807" y="56628"/>
                </a:lnTo>
                <a:lnTo>
                  <a:pt x="51943" y="35813"/>
                </a:lnTo>
                <a:lnTo>
                  <a:pt x="76580" y="35178"/>
                </a:lnTo>
                <a:lnTo>
                  <a:pt x="78551" y="35178"/>
                </a:lnTo>
                <a:lnTo>
                  <a:pt x="78358" y="27939"/>
                </a:lnTo>
                <a:close/>
              </a:path>
              <a:path w="149225" h="2685415">
                <a:moveTo>
                  <a:pt x="78551" y="35178"/>
                </a:moveTo>
                <a:lnTo>
                  <a:pt x="76580" y="35178"/>
                </a:lnTo>
                <a:lnTo>
                  <a:pt x="64807" y="56628"/>
                </a:lnTo>
                <a:lnTo>
                  <a:pt x="79765" y="80830"/>
                </a:lnTo>
                <a:lnTo>
                  <a:pt x="78551" y="35178"/>
                </a:lnTo>
                <a:close/>
              </a:path>
              <a:path w="149225" h="2685415">
                <a:moveTo>
                  <a:pt x="76580" y="35178"/>
                </a:moveTo>
                <a:lnTo>
                  <a:pt x="51943" y="35813"/>
                </a:lnTo>
                <a:lnTo>
                  <a:pt x="64807" y="56628"/>
                </a:lnTo>
                <a:lnTo>
                  <a:pt x="76580" y="351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48551" y="4181475"/>
            <a:ext cx="1656080" cy="307975"/>
          </a:xfrm>
          <a:custGeom>
            <a:avLst/>
            <a:gdLst/>
            <a:ahLst/>
            <a:cxnLst/>
            <a:rect l="l" t="t" r="r" b="b"/>
            <a:pathLst>
              <a:path w="1656079" h="307975">
                <a:moveTo>
                  <a:pt x="0" y="307975"/>
                </a:moveTo>
                <a:lnTo>
                  <a:pt x="1655699" y="307975"/>
                </a:lnTo>
                <a:lnTo>
                  <a:pt x="1655699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3501" y="1585975"/>
            <a:ext cx="410527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34"/>
              </a:spcBef>
            </a:pPr>
            <a:r>
              <a:rPr sz="1800" b="1" spc="-5" dirty="0">
                <a:latin typeface="Calibri"/>
                <a:cs typeface="Calibri"/>
              </a:rPr>
              <a:t>Γράφω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COMPARE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(metrisi)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ADJ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(LSD)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3247" y="1979676"/>
            <a:ext cx="1101725" cy="2202180"/>
          </a:xfrm>
          <a:custGeom>
            <a:avLst/>
            <a:gdLst/>
            <a:ahLst/>
            <a:cxnLst/>
            <a:rect l="l" t="t" r="r" b="b"/>
            <a:pathLst>
              <a:path w="1101725" h="2202179">
                <a:moveTo>
                  <a:pt x="998474" y="2105279"/>
                </a:moveTo>
                <a:lnTo>
                  <a:pt x="989583" y="2107057"/>
                </a:lnTo>
                <a:lnTo>
                  <a:pt x="985266" y="2113661"/>
                </a:lnTo>
                <a:lnTo>
                  <a:pt x="980821" y="2120265"/>
                </a:lnTo>
                <a:lnTo>
                  <a:pt x="982726" y="2129028"/>
                </a:lnTo>
                <a:lnTo>
                  <a:pt x="989202" y="2133473"/>
                </a:lnTo>
                <a:lnTo>
                  <a:pt x="1092327" y="2201799"/>
                </a:lnTo>
                <a:lnTo>
                  <a:pt x="1093680" y="2182749"/>
                </a:lnTo>
                <a:lnTo>
                  <a:pt x="1067053" y="2182749"/>
                </a:lnTo>
                <a:lnTo>
                  <a:pt x="1043681" y="2135214"/>
                </a:lnTo>
                <a:lnTo>
                  <a:pt x="998474" y="2105279"/>
                </a:lnTo>
                <a:close/>
              </a:path>
              <a:path w="1101725" h="2202179">
                <a:moveTo>
                  <a:pt x="1043681" y="2135214"/>
                </a:moveTo>
                <a:lnTo>
                  <a:pt x="1067053" y="2182749"/>
                </a:lnTo>
                <a:lnTo>
                  <a:pt x="1082083" y="2175383"/>
                </a:lnTo>
                <a:lnTo>
                  <a:pt x="1065529" y="2175383"/>
                </a:lnTo>
                <a:lnTo>
                  <a:pt x="1067291" y="2150881"/>
                </a:lnTo>
                <a:lnTo>
                  <a:pt x="1043681" y="2135214"/>
                </a:lnTo>
                <a:close/>
              </a:path>
              <a:path w="1101725" h="2202179">
                <a:moveTo>
                  <a:pt x="1080007" y="2062607"/>
                </a:moveTo>
                <a:lnTo>
                  <a:pt x="1073150" y="2068576"/>
                </a:lnTo>
                <a:lnTo>
                  <a:pt x="1072642" y="2076450"/>
                </a:lnTo>
                <a:lnTo>
                  <a:pt x="1069323" y="2122616"/>
                </a:lnTo>
                <a:lnTo>
                  <a:pt x="1092707" y="2170176"/>
                </a:lnTo>
                <a:lnTo>
                  <a:pt x="1067053" y="2182749"/>
                </a:lnTo>
                <a:lnTo>
                  <a:pt x="1093680" y="2182749"/>
                </a:lnTo>
                <a:lnTo>
                  <a:pt x="1101090" y="2078482"/>
                </a:lnTo>
                <a:lnTo>
                  <a:pt x="1101725" y="2070608"/>
                </a:lnTo>
                <a:lnTo>
                  <a:pt x="1095755" y="2063750"/>
                </a:lnTo>
                <a:lnTo>
                  <a:pt x="1087881" y="2063115"/>
                </a:lnTo>
                <a:lnTo>
                  <a:pt x="1080007" y="2062607"/>
                </a:lnTo>
                <a:close/>
              </a:path>
              <a:path w="1101725" h="2202179">
                <a:moveTo>
                  <a:pt x="1067291" y="2150881"/>
                </a:moveTo>
                <a:lnTo>
                  <a:pt x="1065529" y="2175383"/>
                </a:lnTo>
                <a:lnTo>
                  <a:pt x="1087754" y="2164461"/>
                </a:lnTo>
                <a:lnTo>
                  <a:pt x="1067291" y="2150881"/>
                </a:lnTo>
                <a:close/>
              </a:path>
              <a:path w="1101725" h="2202179">
                <a:moveTo>
                  <a:pt x="1069323" y="2122616"/>
                </a:moveTo>
                <a:lnTo>
                  <a:pt x="1067291" y="2150881"/>
                </a:lnTo>
                <a:lnTo>
                  <a:pt x="1087754" y="2164461"/>
                </a:lnTo>
                <a:lnTo>
                  <a:pt x="1065529" y="2175383"/>
                </a:lnTo>
                <a:lnTo>
                  <a:pt x="1082083" y="2175383"/>
                </a:lnTo>
                <a:lnTo>
                  <a:pt x="1092707" y="2170176"/>
                </a:lnTo>
                <a:lnTo>
                  <a:pt x="1069323" y="2122616"/>
                </a:lnTo>
                <a:close/>
              </a:path>
              <a:path w="1101725" h="2202179">
                <a:moveTo>
                  <a:pt x="25653" y="0"/>
                </a:moveTo>
                <a:lnTo>
                  <a:pt x="0" y="12573"/>
                </a:lnTo>
                <a:lnTo>
                  <a:pt x="1043681" y="2135214"/>
                </a:lnTo>
                <a:lnTo>
                  <a:pt x="1067291" y="2150881"/>
                </a:lnTo>
                <a:lnTo>
                  <a:pt x="1069323" y="2122616"/>
                </a:lnTo>
                <a:lnTo>
                  <a:pt x="256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0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275" y="2162238"/>
            <a:ext cx="295275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3. training *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metrisi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058" y="3681423"/>
            <a:ext cx="144462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140" dirty="0">
                <a:latin typeface="Arial"/>
                <a:cs typeface="Arial"/>
              </a:rPr>
              <a:t>Multi</a:t>
            </a:r>
            <a:r>
              <a:rPr sz="1000" b="1" spc="-235" dirty="0">
                <a:latin typeface="Arial"/>
                <a:cs typeface="Arial"/>
              </a:rPr>
              <a:t> </a:t>
            </a:r>
            <a:r>
              <a:rPr sz="1000" b="1" spc="145" dirty="0">
                <a:latin typeface="Arial"/>
                <a:cs typeface="Arial"/>
              </a:rPr>
              <a:t>variate </a:t>
            </a:r>
            <a:r>
              <a:rPr sz="1000" b="1" spc="140" dirty="0">
                <a:latin typeface="Arial"/>
                <a:cs typeface="Arial"/>
              </a:rPr>
              <a:t>Tests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6487" y="4133166"/>
            <a:ext cx="5403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6325" y="4133166"/>
            <a:ext cx="35623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10</a:t>
            </a:r>
            <a:r>
              <a:rPr sz="1000" spc="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4320" y="4098893"/>
            <a:ext cx="356235" cy="7880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16</a:t>
            </a:r>
            <a:r>
              <a:rPr sz="1000" spc="18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83</a:t>
            </a:r>
            <a:r>
              <a:rPr sz="1000" spc="18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19</a:t>
            </a:r>
            <a:r>
              <a:rPr sz="1000" spc="18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19</a:t>
            </a:r>
            <a:r>
              <a:rPr sz="1000" spc="18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2516" y="4289430"/>
            <a:ext cx="570230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1000" spc="155" dirty="0">
                <a:latin typeface="Arial"/>
                <a:cs typeface="Arial"/>
              </a:rPr>
              <a:t>2,897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spc="155" dirty="0">
                <a:latin typeface="Arial"/>
                <a:cs typeface="Arial"/>
              </a:rPr>
              <a:t>2,897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spc="155" dirty="0">
                <a:latin typeface="Arial"/>
                <a:cs typeface="Arial"/>
              </a:rPr>
              <a:t>2,897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2892" y="4289430"/>
            <a:ext cx="448309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6487" y="4289430"/>
            <a:ext cx="540385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6325" y="4289430"/>
            <a:ext cx="356235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10</a:t>
            </a:r>
            <a:r>
              <a:rPr sz="1000" spc="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10</a:t>
            </a:r>
            <a:r>
              <a:rPr sz="1000" spc="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10</a:t>
            </a:r>
            <a:r>
              <a:rPr sz="1000" spc="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8658" y="4895734"/>
            <a:ext cx="7537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000" spc="155" dirty="0">
                <a:latin typeface="Arial"/>
                <a:cs typeface="Arial"/>
              </a:rPr>
              <a:t>174,072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2892" y="4895734"/>
            <a:ext cx="448309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6487" y="4895734"/>
            <a:ext cx="5403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6325" y="4895734"/>
            <a:ext cx="35623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0463" y="4861489"/>
            <a:ext cx="540385" cy="7880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92</a:t>
            </a:r>
            <a:r>
              <a:rPr sz="1000" spc="18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07</a:t>
            </a:r>
            <a:r>
              <a:rPr sz="1000" spc="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60</a:t>
            </a:r>
            <a:r>
              <a:rPr sz="1000" spc="18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60</a:t>
            </a:r>
            <a:r>
              <a:rPr sz="1000" spc="18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78658" y="5051957"/>
            <a:ext cx="753745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1000" spc="155" dirty="0">
                <a:latin typeface="Arial"/>
                <a:cs typeface="Arial"/>
              </a:rPr>
              <a:t>174,072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spc="155" dirty="0">
                <a:latin typeface="Arial"/>
                <a:cs typeface="Arial"/>
              </a:rPr>
              <a:t>174,072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000" spc="155" dirty="0">
                <a:latin typeface="Arial"/>
                <a:cs typeface="Arial"/>
              </a:rPr>
              <a:t>174,072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endParaRPr sz="1125" baseline="2962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2892" y="5051957"/>
            <a:ext cx="448309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6487" y="5051957"/>
            <a:ext cx="540385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60" dirty="0">
                <a:latin typeface="Arial"/>
                <a:cs typeface="Arial"/>
              </a:rPr>
              <a:t>15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6325" y="5051957"/>
            <a:ext cx="356235" cy="5975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22999" y="4122990"/>
            <a:ext cx="9340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05" dirty="0">
                <a:latin typeface="Arial"/>
                <a:cs typeface="Arial"/>
              </a:rPr>
              <a:t>Pillai's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155" dirty="0">
                <a:latin typeface="Arial"/>
                <a:cs typeface="Arial"/>
              </a:rPr>
              <a:t>trace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2999" y="4313528"/>
            <a:ext cx="109156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60" dirty="0">
                <a:latin typeface="Arial"/>
                <a:cs typeface="Arial"/>
              </a:rPr>
              <a:t>Wilks'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175" dirty="0">
                <a:latin typeface="Arial"/>
                <a:cs typeface="Arial"/>
              </a:rPr>
              <a:t>lambda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999" y="4469375"/>
            <a:ext cx="1384300" cy="40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95"/>
              </a:spcBef>
            </a:pPr>
            <a:r>
              <a:rPr sz="1000" spc="140" dirty="0">
                <a:latin typeface="Arial"/>
                <a:cs typeface="Arial"/>
              </a:rPr>
              <a:t>Hotelling's </a:t>
            </a:r>
            <a:r>
              <a:rPr sz="1000" spc="155" dirty="0">
                <a:latin typeface="Arial"/>
                <a:cs typeface="Arial"/>
              </a:rPr>
              <a:t>trace  </a:t>
            </a:r>
            <a:r>
              <a:rPr sz="1000" spc="215" dirty="0">
                <a:latin typeface="Arial"/>
                <a:cs typeface="Arial"/>
              </a:rPr>
              <a:t>Roy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145" dirty="0">
                <a:latin typeface="Arial"/>
                <a:cs typeface="Arial"/>
              </a:rPr>
              <a:t>'s </a:t>
            </a:r>
            <a:r>
              <a:rPr sz="1000" spc="135" dirty="0">
                <a:latin typeface="Arial"/>
                <a:cs typeface="Arial"/>
              </a:rPr>
              <a:t>largest </a:t>
            </a:r>
            <a:r>
              <a:rPr sz="1000" spc="125" dirty="0">
                <a:latin typeface="Arial"/>
                <a:cs typeface="Arial"/>
              </a:rPr>
              <a:t>root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2999" y="4885559"/>
            <a:ext cx="93408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05" dirty="0">
                <a:latin typeface="Arial"/>
                <a:cs typeface="Arial"/>
              </a:rPr>
              <a:t>Pillai's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155" dirty="0">
                <a:latin typeface="Arial"/>
                <a:cs typeface="Arial"/>
              </a:rPr>
              <a:t>trace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2999" y="5041838"/>
            <a:ext cx="1384300" cy="597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90"/>
              </a:spcBef>
            </a:pPr>
            <a:r>
              <a:rPr sz="1000" spc="160" dirty="0">
                <a:latin typeface="Arial"/>
                <a:cs typeface="Arial"/>
              </a:rPr>
              <a:t>Wilks' </a:t>
            </a:r>
            <a:r>
              <a:rPr sz="1000" spc="175" dirty="0">
                <a:latin typeface="Arial"/>
                <a:cs typeface="Arial"/>
              </a:rPr>
              <a:t>lambda  </a:t>
            </a:r>
            <a:r>
              <a:rPr sz="1000" spc="140" dirty="0">
                <a:latin typeface="Arial"/>
                <a:cs typeface="Arial"/>
              </a:rPr>
              <a:t>Hotelling's </a:t>
            </a:r>
            <a:r>
              <a:rPr sz="1000" spc="155" dirty="0">
                <a:latin typeface="Arial"/>
                <a:cs typeface="Arial"/>
              </a:rPr>
              <a:t>trace  </a:t>
            </a:r>
            <a:r>
              <a:rPr sz="1000" spc="215" dirty="0">
                <a:latin typeface="Arial"/>
                <a:cs typeface="Arial"/>
              </a:rPr>
              <a:t>Roy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145" dirty="0">
                <a:latin typeface="Arial"/>
                <a:cs typeface="Arial"/>
              </a:rPr>
              <a:t>'s </a:t>
            </a:r>
            <a:r>
              <a:rPr sz="1000" spc="135" dirty="0">
                <a:latin typeface="Arial"/>
                <a:cs typeface="Arial"/>
              </a:rPr>
              <a:t>largest </a:t>
            </a:r>
            <a:r>
              <a:rPr sz="1000" spc="125" dirty="0">
                <a:latin typeface="Arial"/>
                <a:cs typeface="Arial"/>
              </a:rPr>
              <a:t>root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8213" y="3962420"/>
            <a:ext cx="57975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30" dirty="0">
                <a:latin typeface="Arial"/>
                <a:cs typeface="Arial"/>
              </a:rPr>
              <a:t>training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8213" y="4122990"/>
            <a:ext cx="31305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70" dirty="0">
                <a:latin typeface="Arial"/>
                <a:cs typeface="Arial"/>
              </a:rPr>
              <a:t>v</a:t>
            </a:r>
            <a:r>
              <a:rPr sz="1000" spc="-185" dirty="0">
                <a:latin typeface="Arial"/>
                <a:cs typeface="Arial"/>
              </a:rPr>
              <a:t> </a:t>
            </a:r>
            <a:r>
              <a:rPr sz="1000" spc="105" dirty="0">
                <a:latin typeface="Arial"/>
                <a:cs typeface="Arial"/>
              </a:rPr>
              <a:t>ari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8213" y="4885559"/>
            <a:ext cx="39624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85" dirty="0">
                <a:latin typeface="Arial"/>
                <a:cs typeface="Arial"/>
              </a:rPr>
              <a:t>j</a:t>
            </a:r>
            <a:r>
              <a:rPr sz="1000" spc="160" dirty="0">
                <a:latin typeface="Arial"/>
                <a:cs typeface="Arial"/>
              </a:rPr>
              <a:t>u</a:t>
            </a:r>
            <a:r>
              <a:rPr sz="1000" spc="300" dirty="0">
                <a:latin typeface="Arial"/>
                <a:cs typeface="Arial"/>
              </a:rPr>
              <a:t>m</a:t>
            </a:r>
            <a:r>
              <a:rPr sz="1000" spc="185" dirty="0"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1380" y="3962420"/>
            <a:ext cx="44894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55" dirty="0">
                <a:latin typeface="Arial"/>
                <a:cs typeface="Arial"/>
              </a:rPr>
              <a:t>V</a:t>
            </a:r>
            <a:r>
              <a:rPr sz="1000" spc="160" dirty="0">
                <a:latin typeface="Arial"/>
                <a:cs typeface="Arial"/>
              </a:rPr>
              <a:t>a</a:t>
            </a:r>
            <a:r>
              <a:rPr sz="1000" spc="85" dirty="0">
                <a:latin typeface="Arial"/>
                <a:cs typeface="Arial"/>
              </a:rPr>
              <a:t>l</a:t>
            </a:r>
            <a:r>
              <a:rPr sz="1000" spc="160" dirty="0">
                <a:latin typeface="Arial"/>
                <a:cs typeface="Arial"/>
              </a:rPr>
              <a:t>u</a:t>
            </a:r>
            <a:r>
              <a:rPr sz="1000" spc="18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3996" y="3947940"/>
            <a:ext cx="1829435" cy="3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43180" indent="-13335">
              <a:lnSpc>
                <a:spcPct val="112000"/>
              </a:lnSpc>
              <a:spcBef>
                <a:spcPts val="95"/>
              </a:spcBef>
              <a:tabLst>
                <a:tab pos="707390" algn="l"/>
                <a:tab pos="1351280" algn="l"/>
              </a:tabLst>
            </a:pPr>
            <a:r>
              <a:rPr sz="1000" spc="204" dirty="0">
                <a:latin typeface="Arial"/>
                <a:cs typeface="Arial"/>
              </a:rPr>
              <a:t>F	</a:t>
            </a:r>
            <a:r>
              <a:rPr sz="1000" spc="240" dirty="0">
                <a:latin typeface="Arial"/>
                <a:cs typeface="Arial"/>
              </a:rPr>
              <a:t>Hy</a:t>
            </a:r>
            <a:r>
              <a:rPr sz="1000" spc="-160" dirty="0">
                <a:latin typeface="Arial"/>
                <a:cs typeface="Arial"/>
              </a:rPr>
              <a:t> </a:t>
            </a:r>
            <a:r>
              <a:rPr sz="1000" spc="155" dirty="0">
                <a:latin typeface="Arial"/>
                <a:cs typeface="Arial"/>
              </a:rPr>
              <a:t>pothesis </a:t>
            </a:r>
            <a:r>
              <a:rPr sz="1000" spc="125" dirty="0">
                <a:latin typeface="Arial"/>
                <a:cs typeface="Arial"/>
              </a:rPr>
              <a:t>df  </a:t>
            </a:r>
            <a:r>
              <a:rPr sz="1000" spc="160" dirty="0">
                <a:latin typeface="Arial"/>
                <a:cs typeface="Arial"/>
              </a:rPr>
              <a:t>2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89</a:t>
            </a:r>
            <a:r>
              <a:rPr sz="1000" spc="165" dirty="0">
                <a:latin typeface="Arial"/>
                <a:cs typeface="Arial"/>
              </a:rPr>
              <a:t>7</a:t>
            </a:r>
            <a:r>
              <a:rPr sz="1125" spc="232" baseline="29629" dirty="0">
                <a:latin typeface="Arial"/>
                <a:cs typeface="Arial"/>
              </a:rPr>
              <a:t>a</a:t>
            </a:r>
            <a:r>
              <a:rPr sz="1125" baseline="29629" dirty="0">
                <a:latin typeface="Arial"/>
                <a:cs typeface="Arial"/>
              </a:rPr>
              <a:t>		</a:t>
            </a:r>
            <a:r>
              <a:rPr sz="1000" spc="160" dirty="0">
                <a:latin typeface="Arial"/>
                <a:cs typeface="Arial"/>
              </a:rPr>
              <a:t>1</a:t>
            </a:r>
            <a:r>
              <a:rPr sz="1000" spc="125" dirty="0">
                <a:latin typeface="Arial"/>
                <a:cs typeface="Arial"/>
              </a:rPr>
              <a:t>,</a:t>
            </a:r>
            <a:r>
              <a:rPr sz="1000" spc="160" dirty="0">
                <a:latin typeface="Arial"/>
                <a:cs typeface="Arial"/>
              </a:rPr>
              <a:t>00</a:t>
            </a:r>
            <a:r>
              <a:rPr sz="1000" spc="18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8869" y="3962420"/>
            <a:ext cx="58420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35" dirty="0">
                <a:latin typeface="Arial"/>
                <a:cs typeface="Arial"/>
              </a:rPr>
              <a:t>Error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125" dirty="0">
                <a:latin typeface="Arial"/>
                <a:cs typeface="Arial"/>
              </a:rPr>
              <a:t>df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29165" y="3962420"/>
            <a:ext cx="30988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155" dirty="0">
                <a:latin typeface="Arial"/>
                <a:cs typeface="Arial"/>
              </a:rPr>
              <a:t>S</a:t>
            </a:r>
            <a:r>
              <a:rPr sz="1000" spc="85" dirty="0">
                <a:latin typeface="Arial"/>
                <a:cs typeface="Arial"/>
              </a:rPr>
              <a:t>i</a:t>
            </a:r>
            <a:r>
              <a:rPr sz="1000" spc="160" dirty="0">
                <a:latin typeface="Arial"/>
                <a:cs typeface="Arial"/>
              </a:rPr>
              <a:t>g</a:t>
            </a:r>
            <a:r>
              <a:rPr sz="1000" spc="9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4864" y="4894811"/>
            <a:ext cx="7570470" cy="0"/>
          </a:xfrm>
          <a:custGeom>
            <a:avLst/>
            <a:gdLst/>
            <a:ahLst/>
            <a:cxnLst/>
            <a:rect l="l" t="t" r="r" b="b"/>
            <a:pathLst>
              <a:path w="7570470">
                <a:moveTo>
                  <a:pt x="0" y="0"/>
                </a:moveTo>
                <a:lnTo>
                  <a:pt x="7570251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75866" y="3941705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0"/>
                </a:moveTo>
                <a:lnTo>
                  <a:pt x="0" y="1705917"/>
                </a:lnTo>
              </a:path>
            </a:pathLst>
          </a:custGeom>
          <a:ln w="1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1846" y="3941705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0"/>
                </a:moveTo>
                <a:lnTo>
                  <a:pt x="0" y="1705917"/>
                </a:lnTo>
              </a:path>
            </a:pathLst>
          </a:custGeom>
          <a:ln w="1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36458" y="3941705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0"/>
                </a:moveTo>
                <a:lnTo>
                  <a:pt x="0" y="1705917"/>
                </a:lnTo>
              </a:path>
            </a:pathLst>
          </a:custGeom>
          <a:ln w="1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22255" y="3941705"/>
            <a:ext cx="0" cy="170624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0"/>
                </a:moveTo>
                <a:lnTo>
                  <a:pt x="0" y="1705917"/>
                </a:lnTo>
              </a:path>
            </a:pathLst>
          </a:custGeom>
          <a:ln w="1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69602" y="5678151"/>
            <a:ext cx="7475855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05300"/>
              </a:lnSpc>
              <a:spcBef>
                <a:spcPts val="60"/>
              </a:spcBef>
            </a:pPr>
            <a:r>
              <a:rPr sz="1000" spc="180" dirty="0">
                <a:latin typeface="Arial"/>
                <a:cs typeface="Arial"/>
              </a:rPr>
              <a:t>Each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204" dirty="0">
                <a:latin typeface="Arial"/>
                <a:cs typeface="Arial"/>
              </a:rPr>
              <a:t>F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160" dirty="0">
                <a:latin typeface="Arial"/>
                <a:cs typeface="Arial"/>
              </a:rPr>
              <a:t>tests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spc="160" dirty="0">
                <a:latin typeface="Arial"/>
                <a:cs typeface="Arial"/>
              </a:rPr>
              <a:t>the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155" dirty="0">
                <a:latin typeface="Arial"/>
                <a:cs typeface="Arial"/>
              </a:rPr>
              <a:t>multiv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135" dirty="0">
                <a:latin typeface="Arial"/>
                <a:cs typeface="Arial"/>
              </a:rPr>
              <a:t>ariate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155" dirty="0">
                <a:latin typeface="Arial"/>
                <a:cs typeface="Arial"/>
              </a:rPr>
              <a:t>simple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125" dirty="0">
                <a:latin typeface="Arial"/>
                <a:cs typeface="Arial"/>
              </a:rPr>
              <a:t>ef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80" dirty="0">
                <a:latin typeface="Arial"/>
                <a:cs typeface="Arial"/>
              </a:rPr>
              <a:t>fects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spc="125" dirty="0">
                <a:latin typeface="Arial"/>
                <a:cs typeface="Arial"/>
              </a:rPr>
              <a:t>of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spc="150" dirty="0">
                <a:latin typeface="Arial"/>
                <a:cs typeface="Arial"/>
              </a:rPr>
              <a:t>metrisi </a:t>
            </a:r>
            <a:r>
              <a:rPr sz="1000" spc="125" dirty="0">
                <a:latin typeface="Arial"/>
                <a:cs typeface="Arial"/>
              </a:rPr>
              <a:t>within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180" dirty="0">
                <a:latin typeface="Arial"/>
                <a:cs typeface="Arial"/>
              </a:rPr>
              <a:t>each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140" dirty="0">
                <a:latin typeface="Arial"/>
                <a:cs typeface="Arial"/>
              </a:rPr>
              <a:t>lev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120" dirty="0">
                <a:latin typeface="Arial"/>
                <a:cs typeface="Arial"/>
              </a:rPr>
              <a:t>el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165" dirty="0">
                <a:latin typeface="Arial"/>
                <a:cs typeface="Arial"/>
              </a:rPr>
              <a:t>combination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125" dirty="0">
                <a:latin typeface="Arial"/>
                <a:cs typeface="Arial"/>
              </a:rPr>
              <a:t>of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spc="160" dirty="0">
                <a:latin typeface="Arial"/>
                <a:cs typeface="Arial"/>
              </a:rPr>
              <a:t>the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75" dirty="0">
                <a:latin typeface="Arial"/>
                <a:cs typeface="Arial"/>
              </a:rPr>
              <a:t>ot</a:t>
            </a:r>
            <a:r>
              <a:rPr sz="1000" spc="-135" dirty="0">
                <a:latin typeface="Arial"/>
                <a:cs typeface="Arial"/>
              </a:rPr>
              <a:t> </a:t>
            </a:r>
            <a:r>
              <a:rPr sz="1000" spc="145" dirty="0">
                <a:latin typeface="Arial"/>
                <a:cs typeface="Arial"/>
              </a:rPr>
              <a:t>her  </a:t>
            </a:r>
            <a:r>
              <a:rPr sz="1000" spc="160" dirty="0">
                <a:latin typeface="Arial"/>
                <a:cs typeface="Arial"/>
              </a:rPr>
              <a:t>eff </a:t>
            </a:r>
            <a:r>
              <a:rPr sz="1000" spc="170" dirty="0">
                <a:latin typeface="Arial"/>
                <a:cs typeface="Arial"/>
              </a:rPr>
              <a:t>ects </a:t>
            </a:r>
            <a:r>
              <a:rPr sz="1000" spc="150" dirty="0">
                <a:latin typeface="Arial"/>
                <a:cs typeface="Arial"/>
              </a:rPr>
              <a:t>shown. These </a:t>
            </a:r>
            <a:r>
              <a:rPr sz="1000" spc="160" dirty="0">
                <a:latin typeface="Arial"/>
                <a:cs typeface="Arial"/>
              </a:rPr>
              <a:t>tests </a:t>
            </a:r>
            <a:r>
              <a:rPr sz="1000" spc="140" dirty="0">
                <a:latin typeface="Arial"/>
                <a:cs typeface="Arial"/>
              </a:rPr>
              <a:t>are </a:t>
            </a:r>
            <a:r>
              <a:rPr sz="1000" spc="180" dirty="0">
                <a:latin typeface="Arial"/>
                <a:cs typeface="Arial"/>
              </a:rPr>
              <a:t>based </a:t>
            </a:r>
            <a:r>
              <a:rPr sz="1000" spc="175" dirty="0">
                <a:latin typeface="Arial"/>
                <a:cs typeface="Arial"/>
              </a:rPr>
              <a:t>on </a:t>
            </a:r>
            <a:r>
              <a:rPr sz="1000" spc="160" dirty="0">
                <a:latin typeface="Arial"/>
                <a:cs typeface="Arial"/>
              </a:rPr>
              <a:t>the </a:t>
            </a:r>
            <a:r>
              <a:rPr sz="1000" spc="110" dirty="0">
                <a:latin typeface="Arial"/>
                <a:cs typeface="Arial"/>
              </a:rPr>
              <a:t>linearly </a:t>
            </a:r>
            <a:r>
              <a:rPr sz="1000" spc="140" dirty="0">
                <a:latin typeface="Arial"/>
                <a:cs typeface="Arial"/>
              </a:rPr>
              <a:t>independent </a:t>
            </a:r>
            <a:r>
              <a:rPr sz="1000" spc="120" dirty="0">
                <a:latin typeface="Arial"/>
                <a:cs typeface="Arial"/>
              </a:rPr>
              <a:t>pairwise </a:t>
            </a:r>
            <a:r>
              <a:rPr sz="1000" spc="185" dirty="0">
                <a:latin typeface="Arial"/>
                <a:cs typeface="Arial"/>
              </a:rPr>
              <a:t>com </a:t>
            </a:r>
            <a:r>
              <a:rPr sz="1000" spc="135" dirty="0">
                <a:latin typeface="Arial"/>
                <a:cs typeface="Arial"/>
              </a:rPr>
              <a:t>parisons </a:t>
            </a:r>
            <a:r>
              <a:rPr sz="1000" spc="195" dirty="0">
                <a:latin typeface="Arial"/>
                <a:cs typeface="Arial"/>
              </a:rPr>
              <a:t>among  </a:t>
            </a:r>
            <a:r>
              <a:rPr sz="1000" spc="160" dirty="0">
                <a:latin typeface="Arial"/>
                <a:cs typeface="Arial"/>
              </a:rPr>
              <a:t>the </a:t>
            </a:r>
            <a:r>
              <a:rPr sz="1000" spc="170" dirty="0">
                <a:latin typeface="Arial"/>
                <a:cs typeface="Arial"/>
              </a:rPr>
              <a:t>estimated </a:t>
            </a:r>
            <a:r>
              <a:rPr sz="1000" spc="150" dirty="0">
                <a:latin typeface="Arial"/>
                <a:cs typeface="Arial"/>
              </a:rPr>
              <a:t>marginal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185" dirty="0">
                <a:latin typeface="Arial"/>
                <a:cs typeface="Arial"/>
              </a:rPr>
              <a:t>means.</a:t>
            </a:r>
            <a:endParaRPr sz="1000">
              <a:latin typeface="Arial"/>
              <a:cs typeface="Arial"/>
            </a:endParaRPr>
          </a:p>
          <a:p>
            <a:pPr marL="260985">
              <a:lnSpc>
                <a:spcPct val="100000"/>
              </a:lnSpc>
              <a:spcBef>
                <a:spcPts val="380"/>
              </a:spcBef>
            </a:pPr>
            <a:r>
              <a:rPr sz="1500" spc="187" baseline="8333" dirty="0">
                <a:latin typeface="Arial"/>
                <a:cs typeface="Arial"/>
              </a:rPr>
              <a:t>a. </a:t>
            </a:r>
            <a:r>
              <a:rPr sz="1000" spc="170" dirty="0">
                <a:latin typeface="Arial"/>
                <a:cs typeface="Arial"/>
              </a:rPr>
              <a:t>Exact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145" dirty="0">
                <a:latin typeface="Arial"/>
                <a:cs typeface="Arial"/>
              </a:rPr>
              <a:t>statistic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5760" y="3934736"/>
            <a:ext cx="0" cy="1716405"/>
          </a:xfrm>
          <a:custGeom>
            <a:avLst/>
            <a:gdLst/>
            <a:ahLst/>
            <a:cxnLst/>
            <a:rect l="l" t="t" r="r" b="b"/>
            <a:pathLst>
              <a:path h="1716404">
                <a:moveTo>
                  <a:pt x="0" y="0"/>
                </a:moveTo>
                <a:lnTo>
                  <a:pt x="0" y="1716022"/>
                </a:lnTo>
              </a:path>
            </a:pathLst>
          </a:custGeom>
          <a:ln w="26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1879" y="3934736"/>
            <a:ext cx="0" cy="1725930"/>
          </a:xfrm>
          <a:custGeom>
            <a:avLst/>
            <a:gdLst/>
            <a:ahLst/>
            <a:cxnLst/>
            <a:rect l="l" t="t" r="r" b="b"/>
            <a:pathLst>
              <a:path h="1725929">
                <a:moveTo>
                  <a:pt x="0" y="0"/>
                </a:moveTo>
                <a:lnTo>
                  <a:pt x="0" y="1725793"/>
                </a:lnTo>
              </a:path>
            </a:pathLst>
          </a:custGeom>
          <a:ln w="26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5760" y="3934736"/>
            <a:ext cx="7583170" cy="0"/>
          </a:xfrm>
          <a:custGeom>
            <a:avLst/>
            <a:gdLst/>
            <a:ahLst/>
            <a:cxnLst/>
            <a:rect l="l" t="t" r="r" b="b"/>
            <a:pathLst>
              <a:path w="7583170">
                <a:moveTo>
                  <a:pt x="0" y="0"/>
                </a:moveTo>
                <a:lnTo>
                  <a:pt x="7582999" y="0"/>
                </a:lnTo>
              </a:path>
            </a:pathLst>
          </a:custGeom>
          <a:ln w="20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5760" y="5660529"/>
            <a:ext cx="7596505" cy="0"/>
          </a:xfrm>
          <a:custGeom>
            <a:avLst/>
            <a:gdLst/>
            <a:ahLst/>
            <a:cxnLst/>
            <a:rect l="l" t="t" r="r" b="b"/>
            <a:pathLst>
              <a:path w="7596505">
                <a:moveTo>
                  <a:pt x="0" y="0"/>
                </a:moveTo>
                <a:lnTo>
                  <a:pt x="7596118" y="0"/>
                </a:lnTo>
              </a:path>
            </a:pathLst>
          </a:custGeom>
          <a:ln w="20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8960" y="4135309"/>
            <a:ext cx="7557134" cy="0"/>
          </a:xfrm>
          <a:custGeom>
            <a:avLst/>
            <a:gdLst/>
            <a:ahLst/>
            <a:cxnLst/>
            <a:rect l="l" t="t" r="r" b="b"/>
            <a:pathLst>
              <a:path w="7557134">
                <a:moveTo>
                  <a:pt x="0" y="0"/>
                </a:moveTo>
                <a:lnTo>
                  <a:pt x="7557043" y="0"/>
                </a:lnTo>
              </a:path>
            </a:pathLst>
          </a:custGeom>
          <a:ln w="20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4624" y="3944771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0"/>
                </a:moveTo>
                <a:lnTo>
                  <a:pt x="0" y="1695867"/>
                </a:lnTo>
              </a:path>
            </a:pathLst>
          </a:custGeom>
          <a:ln w="26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70292" y="1548891"/>
            <a:ext cx="1480820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spc="-55" dirty="0">
                <a:latin typeface="Arial"/>
                <a:cs typeface="Arial"/>
              </a:rPr>
              <a:t>Descriptive</a:t>
            </a:r>
            <a:r>
              <a:rPr sz="1250" b="1" spc="-75" dirty="0">
                <a:latin typeface="Arial"/>
                <a:cs typeface="Arial"/>
              </a:rPr>
              <a:t> </a:t>
            </a:r>
            <a:r>
              <a:rPr sz="1250" b="1" spc="-65" dirty="0">
                <a:latin typeface="Arial"/>
                <a:cs typeface="Arial"/>
              </a:rPr>
              <a:t>Statistics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56100" y="3933825"/>
            <a:ext cx="4032250" cy="415925"/>
          </a:xfrm>
          <a:custGeom>
            <a:avLst/>
            <a:gdLst/>
            <a:ahLst/>
            <a:cxnLst/>
            <a:rect l="l" t="t" r="r" b="b"/>
            <a:pathLst>
              <a:path w="4032250" h="415925">
                <a:moveTo>
                  <a:pt x="0" y="415925"/>
                </a:moveTo>
                <a:lnTo>
                  <a:pt x="4032250" y="415925"/>
                </a:lnTo>
                <a:lnTo>
                  <a:pt x="4032250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7087" y="3949700"/>
            <a:ext cx="2016125" cy="400050"/>
          </a:xfrm>
          <a:custGeom>
            <a:avLst/>
            <a:gdLst/>
            <a:ahLst/>
            <a:cxnLst/>
            <a:rect l="l" t="t" r="r" b="b"/>
            <a:pathLst>
              <a:path w="2016125" h="400050">
                <a:moveTo>
                  <a:pt x="0" y="400050"/>
                </a:moveTo>
                <a:lnTo>
                  <a:pt x="2016125" y="400050"/>
                </a:lnTo>
                <a:lnTo>
                  <a:pt x="20161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6100" y="4833937"/>
            <a:ext cx="4032250" cy="246379"/>
          </a:xfrm>
          <a:custGeom>
            <a:avLst/>
            <a:gdLst/>
            <a:ahLst/>
            <a:cxnLst/>
            <a:rect l="l" t="t" r="r" b="b"/>
            <a:pathLst>
              <a:path w="4032250" h="246379">
                <a:moveTo>
                  <a:pt x="0" y="246062"/>
                </a:moveTo>
                <a:lnTo>
                  <a:pt x="4032250" y="246062"/>
                </a:lnTo>
                <a:lnTo>
                  <a:pt x="4032250" y="0"/>
                </a:lnTo>
                <a:lnTo>
                  <a:pt x="0" y="0"/>
                </a:lnTo>
                <a:lnTo>
                  <a:pt x="0" y="2460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4387" y="4845050"/>
            <a:ext cx="2016125" cy="247650"/>
          </a:xfrm>
          <a:custGeom>
            <a:avLst/>
            <a:gdLst/>
            <a:ahLst/>
            <a:cxnLst/>
            <a:rect l="l" t="t" r="r" b="b"/>
            <a:pathLst>
              <a:path w="2016125" h="247650">
                <a:moveTo>
                  <a:pt x="0" y="247650"/>
                </a:moveTo>
                <a:lnTo>
                  <a:pt x="2016125" y="247650"/>
                </a:lnTo>
                <a:lnTo>
                  <a:pt x="2016125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4239213" y="1845879"/>
          <a:ext cx="3995420" cy="168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296">
                <a:tc gridSpan="2">
                  <a:txBody>
                    <a:bodyPr/>
                    <a:lstStyle/>
                    <a:p>
                      <a:pPr marL="638175">
                        <a:lnSpc>
                          <a:spcPts val="1445"/>
                        </a:lnSpc>
                        <a:spcBef>
                          <a:spcPts val="400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training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445"/>
                        </a:lnSpc>
                        <a:spcBef>
                          <a:spcPts val="400"/>
                        </a:spcBef>
                      </a:pPr>
                      <a:r>
                        <a:rPr sz="1250" spc="-110" dirty="0">
                          <a:latin typeface="Arial"/>
                          <a:cs typeface="Arial"/>
                        </a:rPr>
                        <a:t>Mean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1445"/>
                        </a:lnSpc>
                        <a:spcBef>
                          <a:spcPts val="400"/>
                        </a:spcBef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ion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ts val="1445"/>
                        </a:lnSpc>
                        <a:spcBef>
                          <a:spcPts val="400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97">
                <a:tc gridSpan="2"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638175" algn="l"/>
                        </a:tabLst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pre	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vari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445"/>
                        </a:lnSpc>
                        <a:spcBef>
                          <a:spcPts val="11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445"/>
                        </a:lnSpc>
                        <a:spcBef>
                          <a:spcPts val="11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17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jump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82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33">
                <a:tc gridSpan="2">
                  <a:txBody>
                    <a:bodyPr/>
                    <a:lstStyle/>
                    <a:p>
                      <a:pPr marL="638175">
                        <a:lnSpc>
                          <a:spcPts val="1130"/>
                        </a:lnSpc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Total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225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225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28">
                <a:tc gridSpan="2">
                  <a:txBody>
                    <a:bodyPr/>
                    <a:lstStyle/>
                    <a:p>
                      <a:pPr marL="87630">
                        <a:lnSpc>
                          <a:spcPts val="855"/>
                        </a:lnSpc>
                        <a:spcBef>
                          <a:spcPts val="45"/>
                        </a:spcBef>
                        <a:tabLst>
                          <a:tab pos="638175" algn="l"/>
                        </a:tabLst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post	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vari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760"/>
                        </a:lnSpc>
                        <a:spcBef>
                          <a:spcPts val="14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760"/>
                        </a:lnSpc>
                        <a:spcBef>
                          <a:spcPts val="14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06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R="10985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R="1130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17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1195"/>
                        </a:lnSpc>
                        <a:spcBef>
                          <a:spcPts val="895"/>
                        </a:spcBef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jump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095"/>
                        </a:lnSpc>
                        <a:spcBef>
                          <a:spcPts val="99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095"/>
                        </a:lnSpc>
                        <a:spcBef>
                          <a:spcPts val="99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14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Total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287" y="3478212"/>
            <a:ext cx="2727325" cy="4305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3. training * metrisi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4143" y="2127653"/>
            <a:ext cx="4726670" cy="4095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4648" y="1623949"/>
            <a:ext cx="5410200" cy="4716780"/>
          </a:xfrm>
          <a:custGeom>
            <a:avLst/>
            <a:gdLst/>
            <a:ahLst/>
            <a:cxnLst/>
            <a:rect l="l" t="t" r="r" b="b"/>
            <a:pathLst>
              <a:path w="5410200" h="4716780">
                <a:moveTo>
                  <a:pt x="0" y="4716526"/>
                </a:moveTo>
                <a:lnTo>
                  <a:pt x="5410200" y="4716526"/>
                </a:lnTo>
                <a:lnTo>
                  <a:pt x="5410200" y="0"/>
                </a:lnTo>
                <a:lnTo>
                  <a:pt x="0" y="0"/>
                </a:lnTo>
                <a:lnTo>
                  <a:pt x="0" y="47165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88518"/>
            <a:ext cx="85191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67" y="1284858"/>
            <a:ext cx="8705850" cy="490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Εφαρμόστηκε Ανάλυση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1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επαναλαμβανόμενο παράγοντα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1 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(Two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Repeated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Measures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να εξεταστεί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Κατακόρυφη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(αρχική, τελική)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 μεθόδων προπόνησης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(Πλειομετρική,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βάρη).  Από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 μεταξύ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μεθόδων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προπόνησης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spc="7" baseline="-21367" dirty="0">
                <a:solidFill>
                  <a:srgbClr val="001F5F"/>
                </a:solidFill>
                <a:latin typeface="Calibri"/>
                <a:cs typeface="Calibri"/>
              </a:rPr>
              <a:t>1,15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61.033,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.001).  Αναλύοντας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ως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 (metrisi)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βρέθηκε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ότι ο</a:t>
            </a:r>
            <a:r>
              <a:rPr sz="2000" spc="-5" dirty="0">
                <a:latin typeface="Calibri"/>
                <a:cs typeface="Calibri"/>
              </a:rPr>
              <a:t>ι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δεν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υπήρχαν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σημαντικές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Κατακόρυφη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Αλτική Ικανότητα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αρχικής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τελικής (post) στην ομάδα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αθλητών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έκανε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προπόνηση με βάρη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spc="7" baseline="-21367" dirty="0">
                <a:solidFill>
                  <a:srgbClr val="001F5F"/>
                </a:solidFill>
                <a:latin typeface="Calibri"/>
                <a:cs typeface="Calibri"/>
              </a:rPr>
              <a:t>1,15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2.897,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.109). Αντίθετα,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βρέθηκαν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Αλτική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Ικανότητα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τελικής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ομάδα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αθλητών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που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έκανε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πλειομετρική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προπόνηση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950" spc="7" baseline="-21367" dirty="0">
                <a:solidFill>
                  <a:srgbClr val="001F5F"/>
                </a:solidFill>
                <a:latin typeface="Calibri"/>
                <a:cs typeface="Calibri"/>
              </a:rPr>
              <a:t>1,15</a:t>
            </a:r>
            <a:endParaRPr sz="1950" baseline="-21367">
              <a:latin typeface="Calibri"/>
              <a:cs typeface="Calibri"/>
            </a:endParaRPr>
          </a:p>
          <a:p>
            <a:pPr marL="50800" marR="43180" algn="just">
              <a:lnSpc>
                <a:spcPct val="1002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174.072,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.001). Εξετάζοντας τους μέσους όρους, φαίνεται ότι οι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αθλητές 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Κατακόρυφη Αλτική Ικανότητα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εφαρμογή του  προγράμματος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πλειομετρικής προπόνησης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55.22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3.53)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αρχική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μέτρηση 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47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±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4.82).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6653" y="3559711"/>
            <a:ext cx="21418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latin typeface="Arial"/>
                <a:cs typeface="Arial"/>
              </a:rPr>
              <a:t>Tests </a:t>
            </a:r>
            <a:r>
              <a:rPr sz="1000" b="1" spc="40" dirty="0">
                <a:latin typeface="Arial"/>
                <a:cs typeface="Arial"/>
              </a:rPr>
              <a:t>of </a:t>
            </a:r>
            <a:r>
              <a:rPr sz="1000" b="1" spc="50" dirty="0">
                <a:latin typeface="Arial"/>
                <a:cs typeface="Arial"/>
              </a:rPr>
              <a:t>Within-Subjects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spc="25" dirty="0">
                <a:latin typeface="Arial"/>
                <a:cs typeface="Arial"/>
              </a:rPr>
              <a:t>Effects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369" y="3824754"/>
            <a:ext cx="14433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5" dirty="0">
                <a:latin typeface="Arial"/>
                <a:cs typeface="Arial"/>
              </a:rPr>
              <a:t>Measure: </a:t>
            </a:r>
            <a:r>
              <a:rPr sz="1000" spc="35" dirty="0">
                <a:latin typeface="Arial"/>
                <a:cs typeface="Arial"/>
              </a:rPr>
              <a:t>MEASURE_1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1176" y="3984449"/>
          <a:ext cx="7026909" cy="260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288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7635" marR="99060" indent="-64135">
                        <a:lnSpc>
                          <a:spcPct val="103000"/>
                        </a:lnSpc>
                        <a:spcBef>
                          <a:spcPts val="27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II</a:t>
                      </a:r>
                      <a:r>
                        <a:rPr sz="1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Sum  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Squares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5880" algn="ctr">
                        <a:lnSpc>
                          <a:spcPts val="1135"/>
                        </a:lnSpc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df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ts val="1135"/>
                        </a:lnSpc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Square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85090">
                        <a:lnSpc>
                          <a:spcPts val="1135"/>
                        </a:lnSpc>
                        <a:spcBef>
                          <a:spcPts val="58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Source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1135"/>
                        </a:lnSpc>
                        <a:spcBef>
                          <a:spcPts val="58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135"/>
                        </a:lnSpc>
                        <a:spcBef>
                          <a:spcPts val="58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Sig.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181100" algn="l"/>
                        </a:tabLst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metrisi	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Assumed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39,200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18">
                <a:tc gridSpan="2">
                  <a:txBody>
                    <a:bodyPr/>
                    <a:lstStyle/>
                    <a:p>
                      <a:pPr marL="11811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Greenhouse-Geisser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81100" marR="650240">
                        <a:lnSpc>
                          <a:spcPts val="1470"/>
                        </a:lnSpc>
                        <a:spcBef>
                          <a:spcPts val="95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000" spc="1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nh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 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r-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boun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19,510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19,510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19,510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1181100" algn="l"/>
                        </a:tabLst>
                      </a:pPr>
                      <a:r>
                        <a:rPr sz="1000" spc="40" dirty="0">
                          <a:latin typeface="Arial"/>
                          <a:cs typeface="Arial"/>
                        </a:rPr>
                        <a:t>metrisi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group	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0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Assumed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1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311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311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311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,450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63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68">
                <a:tc gridSpan="2">
                  <a:txBody>
                    <a:bodyPr/>
                    <a:lstStyle/>
                    <a:p>
                      <a:pPr marL="1181100">
                        <a:lnSpc>
                          <a:spcPts val="975"/>
                        </a:lnSpc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Greenhouse-Geisser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81100" marR="650240">
                        <a:lnSpc>
                          <a:spcPts val="1470"/>
                        </a:lnSpc>
                        <a:spcBef>
                          <a:spcPts val="90"/>
                        </a:spcBef>
                      </a:pPr>
                      <a:r>
                        <a:rPr sz="1000" spc="5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000" spc="1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nh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 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r-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boun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3535">
                        <a:lnSpc>
                          <a:spcPts val="925"/>
                        </a:lnSpc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1,000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8465">
                        <a:lnSpc>
                          <a:spcPts val="925"/>
                        </a:lnSpc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,224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,224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,224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ts val="925"/>
                        </a:lnSpc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,639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,639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,639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94">
                <a:tc rowSpan="2"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1181100" algn="l"/>
                        </a:tabLst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Error(metrisi)	Sphericity</a:t>
                      </a:r>
                      <a:r>
                        <a:rPr sz="10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60" dirty="0">
                          <a:latin typeface="Arial"/>
                          <a:cs typeface="Arial"/>
                        </a:rPr>
                        <a:t>Assumed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81100" marR="160020">
                        <a:lnSpc>
                          <a:spcPct val="1222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eenhou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Huynh-Feldt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811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Lower-bound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76,350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76,350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76,350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76,350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2,009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62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2,009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6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2,009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62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5" dirty="0">
                          <a:latin typeface="Arial"/>
                          <a:cs typeface="Arial"/>
                        </a:rPr>
                        <a:t>2,009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22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8605">
                        <a:lnSpc>
                          <a:spcPts val="1060"/>
                        </a:lnSpc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38,000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38,000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30" dirty="0">
                          <a:latin typeface="Arial"/>
                          <a:cs typeface="Arial"/>
                        </a:rPr>
                        <a:t>38,000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716943" y="1531713"/>
            <a:ext cx="116522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105" dirty="0">
                <a:latin typeface="Arial"/>
                <a:cs typeface="Arial"/>
              </a:rPr>
              <a:t>Descriptive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Statistics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2624" y="1794689"/>
          <a:ext cx="3684904" cy="1482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077">
                <a:tc gridSpan="2">
                  <a:txBody>
                    <a:bodyPr/>
                    <a:lstStyle/>
                    <a:p>
                      <a:pPr marL="791845">
                        <a:lnSpc>
                          <a:spcPts val="1260"/>
                        </a:lnSpc>
                        <a:spcBef>
                          <a:spcPts val="355"/>
                        </a:spcBef>
                      </a:pPr>
                      <a:r>
                        <a:rPr sz="1100" spc="-13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260"/>
                        </a:lnSpc>
                        <a:spcBef>
                          <a:spcPts val="355"/>
                        </a:spcBef>
                      </a:pPr>
                      <a:r>
                        <a:rPr sz="1100" spc="-165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260"/>
                        </a:lnSpc>
                        <a:spcBef>
                          <a:spcPts val="355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1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iation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126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score_pre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3,6500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8994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95"/>
                        </a:lnSpc>
                        <a:spcBef>
                          <a:spcPts val="55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experimental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010"/>
                        </a:lnSpc>
                        <a:spcBef>
                          <a:spcPts val="145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3,5000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101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7621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3,5750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1,81005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score_post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5,2000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4725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25"/>
                        </a:lnSpc>
                        <a:spcBef>
                          <a:spcPts val="55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experimental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940"/>
                        </a:lnSpc>
                        <a:spcBef>
                          <a:spcPts val="14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4,7500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940"/>
                        </a:lnSpc>
                        <a:spcBef>
                          <a:spcPts val="14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8317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4,9750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1,65618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1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651500" y="2030476"/>
            <a:ext cx="208915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alibri"/>
                <a:cs typeface="Calibri"/>
              </a:rPr>
              <a:t>Εδώ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r>
              <a:rPr sz="20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υπάρχει</a:t>
            </a:r>
            <a:endParaRPr sz="20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ΑΛΛΗΛΕΠΙΔΡΑΣΗ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Ανάλυση Διακύμανσης Επαναλαμβανόμενων Μετρήσεων </a:t>
            </a:r>
            <a:r>
              <a:rPr spc="-5" dirty="0"/>
              <a:t>με 1 </a:t>
            </a:r>
            <a:r>
              <a:rPr spc="-10" dirty="0"/>
              <a:t>συνεχής </a:t>
            </a:r>
            <a:r>
              <a:rPr spc="-5" dirty="0"/>
              <a:t>-  </a:t>
            </a:r>
            <a:r>
              <a:rPr spc="-10" dirty="0"/>
              <a:t>ποσοτική </a:t>
            </a:r>
            <a:r>
              <a:rPr spc="-15" dirty="0"/>
              <a:t>μεταβλητή </a:t>
            </a:r>
            <a:r>
              <a:rPr spc="-5" dirty="0"/>
              <a:t>&amp; 1 </a:t>
            </a:r>
            <a:r>
              <a:rPr spc="-10" dirty="0"/>
              <a:t>ανεξάρτητη </a:t>
            </a:r>
            <a:r>
              <a:rPr spc="-5" dirty="0"/>
              <a:t>- </a:t>
            </a:r>
            <a:r>
              <a:rPr spc="-10" dirty="0"/>
              <a:t>ποιοτική </a:t>
            </a:r>
            <a:r>
              <a:rPr spc="-15" dirty="0"/>
              <a:t>μεταβλητή </a:t>
            </a:r>
            <a:r>
              <a:rPr spc="-25" dirty="0"/>
              <a:t>(Two </a:t>
            </a:r>
            <a:r>
              <a:rPr spc="-30" dirty="0"/>
              <a:t>way  </a:t>
            </a:r>
            <a:r>
              <a:rPr spc="-20" dirty="0"/>
              <a:t>Repeated </a:t>
            </a:r>
            <a:r>
              <a:rPr spc="-15" dirty="0"/>
              <a:t>Measures</a:t>
            </a:r>
            <a:r>
              <a:rPr spc="80" dirty="0"/>
              <a:t> </a:t>
            </a:r>
            <a:r>
              <a:rPr spc="-30" dirty="0"/>
              <a:t>ANOVA)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689" y="1500886"/>
            <a:ext cx="8680450" cy="437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ΑΛΛΗΛΕΠΙΔΡΑΣΗ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γράφουμε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r>
              <a:rPr sz="2200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εξής:</a:t>
            </a:r>
            <a:endParaRPr sz="22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Εφαρμόστηκε Ανάλυση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επαναλαμβανόμενο παράγοντα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 1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(Two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Repeated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Measures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εάν υπάρχουν διαφορές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Ζωής (metrisi)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μεταξύ  των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(score_pre,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score_post)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των ομάδων παρέμβασης (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=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control,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2 =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Experimental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).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φαίνεται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υπάρχει  στατιστικά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αλληλεπίδραση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μεταξύ των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μετρήσεων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των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ομάδων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παρέμβασης (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spc="-7" baseline="-21072" dirty="0">
                <a:solidFill>
                  <a:srgbClr val="001F5F"/>
                </a:solidFill>
                <a:latin typeface="Calibri"/>
                <a:cs typeface="Calibri"/>
              </a:rPr>
              <a:t>1,38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.224,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.639). Αντίθετα,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βρέθηκαν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σημαντικές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Ζωής (metrisi)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αρχικής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μέτρησης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1,38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19.510,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&lt; .001).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Εξετάζοντας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τους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μέσους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όρους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φαίνεται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συμμετέχοντες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στην Ποιότητα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Ζωής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2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τελική</a:t>
            </a:r>
            <a:r>
              <a:rPr sz="22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μέτρηση</a:t>
            </a:r>
            <a:r>
              <a:rPr sz="22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4.98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±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1.66)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22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σχέση</a:t>
            </a:r>
            <a:r>
              <a:rPr sz="22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2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2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αρχική</a:t>
            </a:r>
            <a:r>
              <a:rPr sz="22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μέτρηση</a:t>
            </a:r>
            <a:r>
              <a:rPr sz="22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3.58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±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1.81).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122" y="345694"/>
            <a:ext cx="604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Βιβλιογραφία </a:t>
            </a:r>
            <a:r>
              <a:rPr sz="3600" spc="-5" dirty="0"/>
              <a:t>12</a:t>
            </a:r>
            <a:r>
              <a:rPr sz="3600" spc="-7" baseline="25462" dirty="0"/>
              <a:t>ου</a:t>
            </a:r>
            <a:r>
              <a:rPr sz="3600" spc="29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090" y="1338809"/>
            <a:ext cx="848106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81915" indent="-287020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</a:t>
            </a:r>
            <a:r>
              <a:rPr sz="2000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</a:t>
            </a:r>
            <a:r>
              <a:rPr sz="2000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</a:t>
            </a:r>
            <a:r>
              <a:rPr sz="2000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</a:t>
            </a:r>
            <a:r>
              <a:rPr sz="2000" i="1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</a:t>
            </a:r>
            <a:r>
              <a:rPr sz="2000" i="1" spc="3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to</a:t>
            </a:r>
            <a:r>
              <a:rPr sz="2000" i="1" spc="32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i="1" spc="3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</a:t>
            </a:r>
            <a:r>
              <a:rPr sz="2000" i="1" spc="3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and</a:t>
            </a:r>
            <a:r>
              <a:rPr sz="2000" i="1" spc="32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</a:t>
            </a:r>
            <a:endParaRPr sz="20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  <a:spcBef>
                <a:spcPts val="360"/>
              </a:spcBef>
            </a:pP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62585" marR="81915" indent="-287020">
              <a:lnSpc>
                <a:spcPct val="114999"/>
              </a:lnSpc>
              <a:buFont typeface="Arial"/>
              <a:buChar char="•"/>
              <a:tabLst>
                <a:tab pos="362585" algn="l"/>
                <a:tab pos="363220" algn="l"/>
                <a:tab pos="2048510" algn="l"/>
                <a:tab pos="2468880" algn="l"/>
                <a:tab pos="3965575" algn="l"/>
                <a:tab pos="4400550" algn="l"/>
                <a:tab pos="4718685" algn="l"/>
                <a:tab pos="5563235" algn="l"/>
                <a:tab pos="5875655" algn="l"/>
                <a:tab pos="6750684" algn="l"/>
                <a:tab pos="805688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</a:t>
            </a:r>
            <a:r>
              <a:rPr sz="2000" spc="-25" dirty="0">
                <a:solidFill>
                  <a:srgbClr val="001A4F"/>
                </a:solidFill>
                <a:latin typeface="Calibri"/>
                <a:cs typeface="Calibri"/>
              </a:rPr>
              <a:t>π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ϊ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ωά</a:t>
            </a:r>
            <a:r>
              <a:rPr sz="2000" spc="10" dirty="0">
                <a:solidFill>
                  <a:srgbClr val="001A4F"/>
                </a:solidFill>
                <a:latin typeface="Calibri"/>
                <a:cs typeface="Calibri"/>
              </a:rPr>
              <a:t>ν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ν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ο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υ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</a:t>
            </a:r>
            <a:r>
              <a:rPr sz="2000" spc="15" dirty="0">
                <a:solidFill>
                  <a:srgbClr val="001A4F"/>
                </a:solidFill>
                <a:latin typeface="Calibri"/>
                <a:cs typeface="Calibri"/>
              </a:rPr>
              <a:t>Α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</a:t>
            </a:r>
            <a:r>
              <a:rPr sz="2000" spc="-40" dirty="0">
                <a:solidFill>
                  <a:srgbClr val="001A4F"/>
                </a:solidFill>
                <a:latin typeface="Calibri"/>
                <a:cs typeface="Calibri"/>
              </a:rPr>
              <a:t>Ζ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ο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υ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ρμ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π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ά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νος,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Ν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&amp;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</a:t>
            </a:r>
            <a:r>
              <a:rPr sz="2000" spc="-25" dirty="0">
                <a:solidFill>
                  <a:srgbClr val="001A4F"/>
                </a:solidFill>
                <a:latin typeface="Calibri"/>
                <a:cs typeface="Calibri"/>
              </a:rPr>
              <a:t>ί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νο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ς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</a:t>
            </a:r>
            <a:r>
              <a:rPr sz="2000" spc="-20" dirty="0">
                <a:solidFill>
                  <a:srgbClr val="001A4F"/>
                </a:solidFill>
                <a:latin typeface="Calibri"/>
                <a:cs typeface="Calibri"/>
              </a:rPr>
              <a:t>Γ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20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1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6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).	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Εφ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ρ</a:t>
            </a:r>
            <a:r>
              <a:rPr sz="2000" i="1" spc="-25" dirty="0">
                <a:solidFill>
                  <a:srgbClr val="001A4F"/>
                </a:solidFill>
                <a:latin typeface="Calibri"/>
                <a:cs typeface="Calibri"/>
              </a:rPr>
              <a:t>μ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ογέ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ς	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</a:t>
            </a:r>
            <a:endParaRPr sz="20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  <a:spcBef>
                <a:spcPts val="365"/>
              </a:spcBef>
            </a:pP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8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62585" marR="81915" indent="-287020">
              <a:lnSpc>
                <a:spcPct val="114999"/>
              </a:lnSpc>
              <a:buFont typeface="Arial"/>
              <a:buChar char="•"/>
              <a:tabLst>
                <a:tab pos="362585" algn="l"/>
                <a:tab pos="363220" algn="l"/>
                <a:tab pos="1482725" algn="l"/>
                <a:tab pos="1852930" algn="l"/>
                <a:tab pos="2278380" algn="l"/>
                <a:tab pos="2601595" algn="l"/>
                <a:tab pos="3865245" algn="l"/>
                <a:tab pos="4182110" algn="l"/>
                <a:tab pos="5064760" algn="l"/>
                <a:tab pos="6294755" algn="l"/>
                <a:tab pos="6856095" algn="l"/>
                <a:tab pos="8056880" algn="l"/>
              </a:tabLst>
            </a:pPr>
            <a:r>
              <a:rPr sz="2000" spc="-40" dirty="0">
                <a:solidFill>
                  <a:srgbClr val="001A4F"/>
                </a:solidFill>
                <a:latin typeface="Calibri"/>
                <a:cs typeface="Calibri"/>
              </a:rPr>
              <a:t>Ρ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ο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ύ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ς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	</a:t>
            </a:r>
            <a:r>
              <a:rPr sz="2000" spc="15" dirty="0">
                <a:solidFill>
                  <a:srgbClr val="001A4F"/>
                </a:solidFill>
                <a:latin typeface="Calibri"/>
                <a:cs typeface="Calibri"/>
              </a:rPr>
              <a:t>Λ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&amp;	</a:t>
            </a:r>
            <a:r>
              <a:rPr sz="2000" spc="-20" dirty="0">
                <a:solidFill>
                  <a:srgbClr val="001A4F"/>
                </a:solidFill>
                <a:latin typeface="Calibri"/>
                <a:cs typeface="Calibri"/>
              </a:rPr>
              <a:t>Τ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σαού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ς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,	</a:t>
            </a:r>
            <a:r>
              <a:rPr sz="2000" spc="-20" dirty="0">
                <a:solidFill>
                  <a:srgbClr val="001A4F"/>
                </a:solidFill>
                <a:latin typeface="Calibri"/>
                <a:cs typeface="Calibri"/>
              </a:rPr>
              <a:t>Γ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	(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011).	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α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τι</a:t>
            </a:r>
            <a:r>
              <a:rPr sz="2000" i="1" spc="15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ι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κ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ή	</a:t>
            </a:r>
            <a:r>
              <a:rPr sz="2000" i="1" spc="10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ι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ς	ε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π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ι</a:t>
            </a:r>
            <a:r>
              <a:rPr sz="2000" i="1" spc="20" dirty="0">
                <a:solidFill>
                  <a:srgbClr val="001A4F"/>
                </a:solidFill>
                <a:latin typeface="Calibri"/>
                <a:cs typeface="Calibri"/>
              </a:rPr>
              <a:t>σ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ήμε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ς	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συμπεριφοράς 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SPSS.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Αθήνα: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48" y="192989"/>
            <a:ext cx="8618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dirty="0"/>
              <a:t>Διπλής </a:t>
            </a:r>
            <a:r>
              <a:rPr sz="2600" spc="-5" dirty="0"/>
              <a:t>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spc="5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58267" y="863599"/>
            <a:ext cx="8628380" cy="536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χρησιμοποιείται;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- ποσοτική</a:t>
            </a:r>
            <a:r>
              <a:rPr sz="22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π.χ. Δείκτης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(BMI)</a:t>
            </a:r>
            <a:r>
              <a:rPr sz="22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6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85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ΑΝΕΞΑΡΤΗΤΕΣ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ποιοτικές</a:t>
            </a:r>
            <a:r>
              <a:rPr sz="22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μεταβλητές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ΦΥΛΟ</a:t>
            </a:r>
            <a:r>
              <a:rPr sz="2200" spc="-4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οποία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δύο</a:t>
            </a:r>
            <a:r>
              <a:rPr sz="22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ομάδες</a:t>
            </a:r>
            <a:endParaRPr sz="22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(1 = Άνδρες, 2 =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Γυναίκες)</a:t>
            </a:r>
            <a:r>
              <a:rPr sz="22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200">
              <a:latin typeface="Calibri"/>
              <a:cs typeface="Calibri"/>
            </a:endParaRPr>
          </a:p>
          <a:p>
            <a:pPr marL="12700" marR="196215">
              <a:lnSpc>
                <a:spcPct val="100000"/>
              </a:lnSpc>
            </a:pP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ΠΕΙΡΑΜΑΤΙΚΗ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ΣΥΝΘΗΚΗ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, η οποία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ομάδες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Παρέμβασης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Εφάρμοσε ένα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συνδυαστικό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πρόγραμμα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άσκησης 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διατροφής για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μήνες,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Ελέγχου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εφάρμοσε</a:t>
            </a:r>
            <a:r>
              <a:rPr sz="22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κάποιο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πρόγραμμα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άσκησης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2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διατροφής)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να βρούμε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Δείκτης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Σώματος (BMI) 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λόγω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επίδρασης του 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φύλου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(άνδρες,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γυναίκες), λόγω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επίδρασης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 Συνθήκης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(Ομάδα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Παρέμβασης,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Ελέγχου)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λόγω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της 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αλληλεπίδρασης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φύλου 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Πειραματικής</a:t>
            </a:r>
            <a:r>
              <a:rPr sz="2200" b="1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Συνθήκης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48" y="192151"/>
            <a:ext cx="86188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spc="-5" dirty="0"/>
              <a:t>Διπλής 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spc="5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35839" y="797763"/>
            <a:ext cx="8730615" cy="5758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870585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spc="7" baseline="-21367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5397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87249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Πειραματική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Συνθήκη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558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 Πειραματική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Συνθήκη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indent="-342900">
              <a:lnSpc>
                <a:spcPts val="216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του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ts val="216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Συνθήκης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78613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του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και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της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Συνθήκης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48" y="103124"/>
            <a:ext cx="864489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spc="-5" dirty="0"/>
              <a:t>Διπλής 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spc="50" dirty="0"/>
              <a:t> </a:t>
            </a:r>
            <a:r>
              <a:rPr sz="2600" spc="-10" dirty="0"/>
              <a:t>Anova)</a:t>
            </a:r>
            <a:endParaRPr sz="2600"/>
          </a:p>
          <a:p>
            <a:pPr algn="ctr">
              <a:lnSpc>
                <a:spcPct val="100000"/>
              </a:lnSpc>
            </a:pPr>
            <a:r>
              <a:rPr sz="2600" dirty="0"/>
              <a:t>- </a:t>
            </a:r>
            <a:r>
              <a:rPr sz="2600" spc="5" dirty="0"/>
              <a:t>2</a:t>
            </a:r>
            <a:r>
              <a:rPr sz="2550" spc="7" baseline="26143" dirty="0"/>
              <a:t>ο</a:t>
            </a:r>
            <a:r>
              <a:rPr sz="2550" spc="292" baseline="26143" dirty="0"/>
              <a:t> </a:t>
            </a:r>
            <a:r>
              <a:rPr sz="2600" spc="-10" dirty="0"/>
              <a:t>Παράδειγμα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58267" y="1071448"/>
            <a:ext cx="8629015" cy="516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12700" marR="141859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ΑΝΕΞΑΡΤΗΤΕΣ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ποιοτικές</a:t>
            </a:r>
            <a:r>
              <a:rPr sz="24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μεταβλητές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ΦΥΛΟ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δύο</a:t>
            </a:r>
            <a:r>
              <a:rPr sz="2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ομάδες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Άνδρες, 2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Γυναίκες)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Τόπος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Κατοικίας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τρεις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ομάδες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Πόλη,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Κωμόπολη,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Χωριό)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Ζωής) λόγω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επίδρασης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φύλου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(άνδρες,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γυναίκες), λόγω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επίδρασης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τόπου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κατοικίας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(πόλη,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κωμόπολη,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χωριό)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λόγω της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αλληλεπίδρασης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φύλου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τόπου 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κατοικίας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448" y="192151"/>
            <a:ext cx="86188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spc="-5" dirty="0"/>
              <a:t>Διπλής 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spc="5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35839" y="797763"/>
            <a:ext cx="8874125" cy="5758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1014094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Ποιότητα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spc="7" baseline="-21367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19748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Ποιότητα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1016635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επίδραση 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ανεξάρτητου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παράγοντα τόπου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Ποιότητα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558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κύρια επίδραση του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παράγοντα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τόπου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Ποιότητα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indent="-342900">
              <a:lnSpc>
                <a:spcPts val="216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του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του τόπου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ts val="216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Ποιότητα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1950" b="1" baseline="-21367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57975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αλληλεπίδραση του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φύλου 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του τόπου 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στην Ποιότητα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271348"/>
            <a:ext cx="8618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Ανάλυση </a:t>
            </a:r>
            <a:r>
              <a:rPr sz="2600" spc="-10" dirty="0"/>
              <a:t>Διακύμανσης </a:t>
            </a:r>
            <a:r>
              <a:rPr sz="2600" dirty="0"/>
              <a:t>Διπλής </a:t>
            </a:r>
            <a:r>
              <a:rPr sz="2600" spc="-5" dirty="0"/>
              <a:t>Κατεύθυνσης </a:t>
            </a:r>
            <a:r>
              <a:rPr sz="2600" spc="-20" dirty="0"/>
              <a:t>(Two </a:t>
            </a:r>
            <a:r>
              <a:rPr sz="2600" spc="-50" dirty="0"/>
              <a:t>Way</a:t>
            </a:r>
            <a:r>
              <a:rPr sz="2600" dirty="0"/>
              <a:t> </a:t>
            </a:r>
            <a:r>
              <a:rPr sz="2600" spc="-10" dirty="0"/>
              <a:t>Anova)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58267" y="1144904"/>
            <a:ext cx="8628380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General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Linear Model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Univariate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(Life_Quality)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Dependent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(gender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region) από 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Fixed Factor(s)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Options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Παίρνω 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gender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region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gender*region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μεταφέρω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Display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Effects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Επιλέγω ένα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τρια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συγκρίσεων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Display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Plots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region) 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Horizontal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Axis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άλλη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gender) στο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Separate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Lines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5333</Words>
  <Application>Microsoft Office PowerPoint</Application>
  <PresentationFormat>Προβολή στην οθόνη (4:3)</PresentationFormat>
  <Paragraphs>923</Paragraphs>
  <Slides>49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Παρουσίαση του PowerPoint</vt:lpstr>
      <vt:lpstr>Περιεχόμενα 12ου Μαθήματος</vt:lpstr>
      <vt:lpstr>ΕΠΑΝΑΛΗΨΗ</vt:lpstr>
      <vt:lpstr>ΕΠΑΝΑΛΗΨΗ</vt:lpstr>
      <vt:lpstr>Ανάλυση Διακύμανσης Διπλής Κατεύθυνσης (Two Way Anova)</vt:lpstr>
      <vt:lpstr>Ανάλυση Διακύμανσης Διπλής Κατεύθυνσης (Two Way Anova)</vt:lpstr>
      <vt:lpstr>Ανάλυση Διακύμανσης Διπλής Κατεύθυνσης (Two Way Anova) - 2ο Παράδειγμα</vt:lpstr>
      <vt:lpstr>Ανάλυση Διακύμανσης Διπλής Κατεύθυνσης (Two Way Anova)</vt:lpstr>
      <vt:lpstr>Ανάλυση Διακύμανσης Διπλής Κατεύθυνσης (Two Way Anova)</vt:lpstr>
      <vt:lpstr>Ανάλυση Διακύμανσης Διπλής Κατεύθυνσης (Two Way Anova)</vt:lpstr>
      <vt:lpstr>Ανάλυση Διακύμανσης Διπλής Κατεύθυνσης (Two Way Anova)</vt:lpstr>
      <vt:lpstr>Ανάλυση Διακύμανσης Διπλής Κατεύθυνσης (Two Way Anova)</vt:lpstr>
      <vt:lpstr>Two Way ANOVA (ΧΩΡΙΣ ΑΛΛΗΛΕΠΙΔΡΑΣΗ)</vt:lpstr>
      <vt:lpstr>Two Way ANOVA (ΧΩΡΙΣ ΑΛΛΗΛΕΠΙΔΡΑΣΗ)</vt:lpstr>
      <vt:lpstr>Συγγραφή Αποτελέσματος Two Way ANOVA (ΧΩΡΙΣ  ΑΛΛΗΛΕΠΙΔΡΑΣΗ)</vt:lpstr>
      <vt:lpstr>Two Way Anova (ΜΕ ΑΛΛΗΛΕΠΙΔΡΑΣΗ)</vt:lpstr>
      <vt:lpstr>Two Way Anova (ΜΕ ΑΛΛΗΛΕΠΙΔΡΑΣΗ)</vt:lpstr>
      <vt:lpstr>Two Way Anova (ΜΕ ΑΛΛΗΛΕΠΙΔΡΑΣΗ)</vt:lpstr>
      <vt:lpstr>Two Way Anova (ΜΕ ΑΛΛΗΛΕΠΙΔΡΑΣΗ)</vt:lpstr>
      <vt:lpstr>Two Way Anova (ΜΕ ΑΛΛΗΛΕΠΙΔΡΑΣΗ)</vt:lpstr>
      <vt:lpstr>Two Way Anova (ΜΕ ΑΛΛΗΛΕΠΙΔΡΑΣΗ)</vt:lpstr>
      <vt:lpstr>Two Way ANOVA (ME ΑΛΛΗΛΕΠΙΔΡΑΣΗ)</vt:lpstr>
      <vt:lpstr>Two Way ANOVA (ΜΕ ΑΛΛΗΛΕΠΙΔΡΑΣΗ)</vt:lpstr>
      <vt:lpstr>Two Way ANOVA (ΜΕ ΑΛΛΗΛΕΠΙΔΡΑΣΗ)</vt:lpstr>
      <vt:lpstr>Συγγραφή Αποτελέσματος Two Way ANOVA (ΜΕ ΑΛΛΗΛΕΠΙΔΡΑΣΗ)</vt:lpstr>
      <vt:lpstr>Περιεχόμενα 12ου Μαθήματος</vt:lpstr>
      <vt:lpstr>ΕΠΑΝΑΛΗΨΗ</vt:lpstr>
      <vt:lpstr>ΕΠΑΝΑΛΗΨΗ</vt:lpstr>
      <vt:lpstr>Παρουσίαση του PowerPoint</vt:lpstr>
      <vt:lpstr>Μηδενική Υπόθεση (Η0)</vt:lpstr>
      <vt:lpstr>Μηδενική Υπόθεση (Η0)</vt:lpstr>
      <vt:lpstr>Παρουσίαση του PowerPoint</vt:lpstr>
      <vt:lpstr>Μηδενική Υπόθεση (Η0)</vt:lpstr>
      <vt:lpstr>Μηδενική Υπόθεση (Η0)</vt:lpstr>
      <vt:lpstr>Παρουσίαση του PowerPoint</vt:lpstr>
      <vt:lpstr>Μηδενική Υπόθεση (Η0)</vt:lpstr>
      <vt:lpstr>Μηδενική Υπόθεση (Η0)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 συνεχής - ποσοτική μεταβλητή &amp; 1 ανεξάρτητη - ποιοτική  μεταβλητή (Two way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Ανάλυση Διακύμανσης Επαναλαμβανόμενων Μετρήσεων με 1 συνεχής -  ποσοτική μεταβλητή &amp; 1 ανεξάρτητη - ποιοτική μεταβλητή (Two way  Repeated Measures ANOVA)</vt:lpstr>
      <vt:lpstr>Βιβλιογραφία 12ου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ΗΥ-SPSS  Statistical Package for Social Sciences 7ο ΜΑΘΗΜΑ</dc:title>
  <dc:creator>unit-1</dc:creator>
  <cp:lastModifiedBy>Dapontas Dimitrios</cp:lastModifiedBy>
  <cp:revision>1</cp:revision>
  <dcterms:created xsi:type="dcterms:W3CDTF">2022-02-27T14:20:15Z</dcterms:created>
  <dcterms:modified xsi:type="dcterms:W3CDTF">2022-02-27T14:20:29Z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