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63" r:id="rId3"/>
    <p:sldId id="257" r:id="rId4"/>
    <p:sldId id="260" r:id="rId5"/>
    <p:sldId id="258" r:id="rId6"/>
    <p:sldId id="261" r:id="rId7"/>
    <p:sldId id="259" r:id="rId8"/>
    <p:sldId id="262"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2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309D42-07E9-44D8-BDBE-ECD948E5ED6F}"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62F0F20-2520-4251-9F5E-E1E2CE5A4236}">
      <dgm:prSet/>
      <dgm:spPr/>
      <dgm:t>
        <a:bodyPr/>
        <a:lstStyle/>
        <a:p>
          <a:r>
            <a:rPr lang="el-GR"/>
            <a:t>Η διάκριση καλών και κακών αγωγών της θερμότητας </a:t>
          </a:r>
          <a:endParaRPr lang="en-US"/>
        </a:p>
      </dgm:t>
    </dgm:pt>
    <dgm:pt modelId="{A8E54D88-1F9F-4C05-BB51-25DF9631C7A0}" type="parTrans" cxnId="{B11E80A8-200D-4ACC-8DA8-72FDAF202D51}">
      <dgm:prSet/>
      <dgm:spPr/>
      <dgm:t>
        <a:bodyPr/>
        <a:lstStyle/>
        <a:p>
          <a:endParaRPr lang="en-US"/>
        </a:p>
      </dgm:t>
    </dgm:pt>
    <dgm:pt modelId="{2F8B7A6A-5578-4F9A-89BC-1880EC7E3462}" type="sibTrans" cxnId="{B11E80A8-200D-4ACC-8DA8-72FDAF202D51}">
      <dgm:prSet/>
      <dgm:spPr/>
      <dgm:t>
        <a:bodyPr/>
        <a:lstStyle/>
        <a:p>
          <a:endParaRPr lang="en-US"/>
        </a:p>
      </dgm:t>
    </dgm:pt>
    <dgm:pt modelId="{59EEE867-8797-4222-B19A-919340AA7567}">
      <dgm:prSet/>
      <dgm:spPr/>
      <dgm:t>
        <a:bodyPr/>
        <a:lstStyle/>
        <a:p>
          <a:r>
            <a:rPr lang="el-GR"/>
            <a:t>Διάκριση υλικών σε αυτά που θερμαίνονται σε όλη τη μάζα τους ή μόνο στο σημείο επαφής τους με την πηγή</a:t>
          </a:r>
          <a:endParaRPr lang="en-US"/>
        </a:p>
      </dgm:t>
    </dgm:pt>
    <dgm:pt modelId="{9837F93F-56C1-4D0F-BE0E-41133DD7285E}" type="parTrans" cxnId="{8566B541-2A3E-4E45-98A6-C1047601DB19}">
      <dgm:prSet/>
      <dgm:spPr/>
      <dgm:t>
        <a:bodyPr/>
        <a:lstStyle/>
        <a:p>
          <a:endParaRPr lang="en-US"/>
        </a:p>
      </dgm:t>
    </dgm:pt>
    <dgm:pt modelId="{57B19C06-B0CD-41F6-ABBE-DCCD3D72375D}" type="sibTrans" cxnId="{8566B541-2A3E-4E45-98A6-C1047601DB19}">
      <dgm:prSet/>
      <dgm:spPr/>
      <dgm:t>
        <a:bodyPr/>
        <a:lstStyle/>
        <a:p>
          <a:endParaRPr lang="en-US"/>
        </a:p>
      </dgm:t>
    </dgm:pt>
    <dgm:pt modelId="{50DA2DE6-0BB1-4A83-9321-2864974903A3}" type="pres">
      <dgm:prSet presAssocID="{2E309D42-07E9-44D8-BDBE-ECD948E5ED6F}" presName="hierChild1" presStyleCnt="0">
        <dgm:presLayoutVars>
          <dgm:chPref val="1"/>
          <dgm:dir/>
          <dgm:animOne val="branch"/>
          <dgm:animLvl val="lvl"/>
          <dgm:resizeHandles/>
        </dgm:presLayoutVars>
      </dgm:prSet>
      <dgm:spPr/>
    </dgm:pt>
    <dgm:pt modelId="{935D3002-0432-40A4-8F85-F1D40DF7F926}" type="pres">
      <dgm:prSet presAssocID="{462F0F20-2520-4251-9F5E-E1E2CE5A4236}" presName="hierRoot1" presStyleCnt="0"/>
      <dgm:spPr/>
    </dgm:pt>
    <dgm:pt modelId="{FB2236DF-CADC-444E-806C-9DFA02D860B2}" type="pres">
      <dgm:prSet presAssocID="{462F0F20-2520-4251-9F5E-E1E2CE5A4236}" presName="composite" presStyleCnt="0"/>
      <dgm:spPr/>
    </dgm:pt>
    <dgm:pt modelId="{1B4D0E8D-467A-4BF0-A666-C49668D95385}" type="pres">
      <dgm:prSet presAssocID="{462F0F20-2520-4251-9F5E-E1E2CE5A4236}" presName="background" presStyleLbl="node0" presStyleIdx="0" presStyleCnt="2"/>
      <dgm:spPr/>
    </dgm:pt>
    <dgm:pt modelId="{7ABF584A-8EC4-45F2-AB9A-AD2AB8D545F0}" type="pres">
      <dgm:prSet presAssocID="{462F0F20-2520-4251-9F5E-E1E2CE5A4236}" presName="text" presStyleLbl="fgAcc0" presStyleIdx="0" presStyleCnt="2">
        <dgm:presLayoutVars>
          <dgm:chPref val="3"/>
        </dgm:presLayoutVars>
      </dgm:prSet>
      <dgm:spPr/>
    </dgm:pt>
    <dgm:pt modelId="{F17142CA-953F-47A3-9273-34E8306F06E6}" type="pres">
      <dgm:prSet presAssocID="{462F0F20-2520-4251-9F5E-E1E2CE5A4236}" presName="hierChild2" presStyleCnt="0"/>
      <dgm:spPr/>
    </dgm:pt>
    <dgm:pt modelId="{924E91AB-F271-49C8-A0A2-9F8C2F6B8E0B}" type="pres">
      <dgm:prSet presAssocID="{59EEE867-8797-4222-B19A-919340AA7567}" presName="hierRoot1" presStyleCnt="0"/>
      <dgm:spPr/>
    </dgm:pt>
    <dgm:pt modelId="{3794355A-FA43-44C7-87B9-4B2C95D21FA5}" type="pres">
      <dgm:prSet presAssocID="{59EEE867-8797-4222-B19A-919340AA7567}" presName="composite" presStyleCnt="0"/>
      <dgm:spPr/>
    </dgm:pt>
    <dgm:pt modelId="{28F6D329-18BC-415A-9C8C-AD8BB4CA0FC3}" type="pres">
      <dgm:prSet presAssocID="{59EEE867-8797-4222-B19A-919340AA7567}" presName="background" presStyleLbl="node0" presStyleIdx="1" presStyleCnt="2"/>
      <dgm:spPr/>
    </dgm:pt>
    <dgm:pt modelId="{047E8813-DD4E-4EA7-A7CF-F0EB5BAC1AF9}" type="pres">
      <dgm:prSet presAssocID="{59EEE867-8797-4222-B19A-919340AA7567}" presName="text" presStyleLbl="fgAcc0" presStyleIdx="1" presStyleCnt="2">
        <dgm:presLayoutVars>
          <dgm:chPref val="3"/>
        </dgm:presLayoutVars>
      </dgm:prSet>
      <dgm:spPr/>
    </dgm:pt>
    <dgm:pt modelId="{C69F488F-1D1E-437E-9E13-6624DE997B93}" type="pres">
      <dgm:prSet presAssocID="{59EEE867-8797-4222-B19A-919340AA7567}" presName="hierChild2" presStyleCnt="0"/>
      <dgm:spPr/>
    </dgm:pt>
  </dgm:ptLst>
  <dgm:cxnLst>
    <dgm:cxn modelId="{8566B541-2A3E-4E45-98A6-C1047601DB19}" srcId="{2E309D42-07E9-44D8-BDBE-ECD948E5ED6F}" destId="{59EEE867-8797-4222-B19A-919340AA7567}" srcOrd="1" destOrd="0" parTransId="{9837F93F-56C1-4D0F-BE0E-41133DD7285E}" sibTransId="{57B19C06-B0CD-41F6-ABBE-DCCD3D72375D}"/>
    <dgm:cxn modelId="{4D473362-5EB2-478E-8251-66A880536AF4}" type="presOf" srcId="{59EEE867-8797-4222-B19A-919340AA7567}" destId="{047E8813-DD4E-4EA7-A7CF-F0EB5BAC1AF9}" srcOrd="0" destOrd="0" presId="urn:microsoft.com/office/officeart/2005/8/layout/hierarchy1"/>
    <dgm:cxn modelId="{B11E80A8-200D-4ACC-8DA8-72FDAF202D51}" srcId="{2E309D42-07E9-44D8-BDBE-ECD948E5ED6F}" destId="{462F0F20-2520-4251-9F5E-E1E2CE5A4236}" srcOrd="0" destOrd="0" parTransId="{A8E54D88-1F9F-4C05-BB51-25DF9631C7A0}" sibTransId="{2F8B7A6A-5578-4F9A-89BC-1880EC7E3462}"/>
    <dgm:cxn modelId="{6DB212B0-02D4-449D-A031-664E0666E4B7}" type="presOf" srcId="{462F0F20-2520-4251-9F5E-E1E2CE5A4236}" destId="{7ABF584A-8EC4-45F2-AB9A-AD2AB8D545F0}" srcOrd="0" destOrd="0" presId="urn:microsoft.com/office/officeart/2005/8/layout/hierarchy1"/>
    <dgm:cxn modelId="{0D94EAE0-4A78-42D2-8DBF-38498812BE6C}" type="presOf" srcId="{2E309D42-07E9-44D8-BDBE-ECD948E5ED6F}" destId="{50DA2DE6-0BB1-4A83-9321-2864974903A3}" srcOrd="0" destOrd="0" presId="urn:microsoft.com/office/officeart/2005/8/layout/hierarchy1"/>
    <dgm:cxn modelId="{A8175F2B-FED8-4660-AB8E-55243A8B110F}" type="presParOf" srcId="{50DA2DE6-0BB1-4A83-9321-2864974903A3}" destId="{935D3002-0432-40A4-8F85-F1D40DF7F926}" srcOrd="0" destOrd="0" presId="urn:microsoft.com/office/officeart/2005/8/layout/hierarchy1"/>
    <dgm:cxn modelId="{ADB109EE-BE4C-4A65-AD19-8981B62E2B4F}" type="presParOf" srcId="{935D3002-0432-40A4-8F85-F1D40DF7F926}" destId="{FB2236DF-CADC-444E-806C-9DFA02D860B2}" srcOrd="0" destOrd="0" presId="urn:microsoft.com/office/officeart/2005/8/layout/hierarchy1"/>
    <dgm:cxn modelId="{727E13E0-957B-4517-B972-F2CA578CFC8F}" type="presParOf" srcId="{FB2236DF-CADC-444E-806C-9DFA02D860B2}" destId="{1B4D0E8D-467A-4BF0-A666-C49668D95385}" srcOrd="0" destOrd="0" presId="urn:microsoft.com/office/officeart/2005/8/layout/hierarchy1"/>
    <dgm:cxn modelId="{B31CC5E1-9E4A-4CBB-88DF-9C354386A6C0}" type="presParOf" srcId="{FB2236DF-CADC-444E-806C-9DFA02D860B2}" destId="{7ABF584A-8EC4-45F2-AB9A-AD2AB8D545F0}" srcOrd="1" destOrd="0" presId="urn:microsoft.com/office/officeart/2005/8/layout/hierarchy1"/>
    <dgm:cxn modelId="{E5BBBF71-226E-4EA3-B07F-203137A08BB5}" type="presParOf" srcId="{935D3002-0432-40A4-8F85-F1D40DF7F926}" destId="{F17142CA-953F-47A3-9273-34E8306F06E6}" srcOrd="1" destOrd="0" presId="urn:microsoft.com/office/officeart/2005/8/layout/hierarchy1"/>
    <dgm:cxn modelId="{F9877499-19BE-45FA-887B-E063B60712FF}" type="presParOf" srcId="{50DA2DE6-0BB1-4A83-9321-2864974903A3}" destId="{924E91AB-F271-49C8-A0A2-9F8C2F6B8E0B}" srcOrd="1" destOrd="0" presId="urn:microsoft.com/office/officeart/2005/8/layout/hierarchy1"/>
    <dgm:cxn modelId="{EF7D73A0-9878-40D1-B3E0-26E76B609B9D}" type="presParOf" srcId="{924E91AB-F271-49C8-A0A2-9F8C2F6B8E0B}" destId="{3794355A-FA43-44C7-87B9-4B2C95D21FA5}" srcOrd="0" destOrd="0" presId="urn:microsoft.com/office/officeart/2005/8/layout/hierarchy1"/>
    <dgm:cxn modelId="{159151A8-23BE-4066-B70F-4FEAE8A9440F}" type="presParOf" srcId="{3794355A-FA43-44C7-87B9-4B2C95D21FA5}" destId="{28F6D329-18BC-415A-9C8C-AD8BB4CA0FC3}" srcOrd="0" destOrd="0" presId="urn:microsoft.com/office/officeart/2005/8/layout/hierarchy1"/>
    <dgm:cxn modelId="{B73C2AF7-0312-4E49-BDFC-9DC7F8CEAAF0}" type="presParOf" srcId="{3794355A-FA43-44C7-87B9-4B2C95D21FA5}" destId="{047E8813-DD4E-4EA7-A7CF-F0EB5BAC1AF9}" srcOrd="1" destOrd="0" presId="urn:microsoft.com/office/officeart/2005/8/layout/hierarchy1"/>
    <dgm:cxn modelId="{E7508892-0913-4600-AED3-1D93161D3B7D}" type="presParOf" srcId="{924E91AB-F271-49C8-A0A2-9F8C2F6B8E0B}" destId="{C69F488F-1D1E-437E-9E13-6624DE997B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4D0E8D-467A-4BF0-A666-C49668D95385}">
      <dsp:nvSpPr>
        <dsp:cNvPr id="0" name=""/>
        <dsp:cNvSpPr/>
      </dsp:nvSpPr>
      <dsp:spPr>
        <a:xfrm>
          <a:off x="1260" y="262069"/>
          <a:ext cx="4423962" cy="28092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BF584A-8EC4-45F2-AB9A-AD2AB8D545F0}">
      <dsp:nvSpPr>
        <dsp:cNvPr id="0" name=""/>
        <dsp:cNvSpPr/>
      </dsp:nvSpPr>
      <dsp:spPr>
        <a:xfrm>
          <a:off x="492811" y="729043"/>
          <a:ext cx="4423962" cy="28092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kern="1200"/>
            <a:t>Η διάκριση καλών και κακών αγωγών της θερμότητας </a:t>
          </a:r>
          <a:endParaRPr lang="en-US" sz="2900" kern="1200"/>
        </a:p>
      </dsp:txBody>
      <dsp:txXfrm>
        <a:off x="575090" y="811322"/>
        <a:ext cx="4259404" cy="2644658"/>
      </dsp:txXfrm>
    </dsp:sp>
    <dsp:sp modelId="{28F6D329-18BC-415A-9C8C-AD8BB4CA0FC3}">
      <dsp:nvSpPr>
        <dsp:cNvPr id="0" name=""/>
        <dsp:cNvSpPr/>
      </dsp:nvSpPr>
      <dsp:spPr>
        <a:xfrm>
          <a:off x="5408325" y="262069"/>
          <a:ext cx="4423962" cy="28092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E8813-DD4E-4EA7-A7CF-F0EB5BAC1AF9}">
      <dsp:nvSpPr>
        <dsp:cNvPr id="0" name=""/>
        <dsp:cNvSpPr/>
      </dsp:nvSpPr>
      <dsp:spPr>
        <a:xfrm>
          <a:off x="5899877" y="729043"/>
          <a:ext cx="4423962" cy="28092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l-GR" sz="2900" kern="1200"/>
            <a:t>Διάκριση υλικών σε αυτά που θερμαίνονται σε όλη τη μάζα τους ή μόνο στο σημείο επαφής τους με την πηγή</a:t>
          </a:r>
          <a:endParaRPr lang="en-US" sz="2900" kern="1200"/>
        </a:p>
      </dsp:txBody>
      <dsp:txXfrm>
        <a:off x="5982156" y="811322"/>
        <a:ext cx="4259404" cy="264465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492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8463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5704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55431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8290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72198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3/19/2023</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31838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0423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8980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2420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3/19/2023</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3994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3/19/2023</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9648377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 name="Straight Connector 9">
              <a:extLst>
                <a:ext uri="{FF2B5EF4-FFF2-40B4-BE49-F238E27FC236}">
                  <a16:creationId xmlns:a16="http://schemas.microsoft.com/office/drawing/2014/main" id="{5F28962D-50BA-43F8-8863-28ECE711D3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80F5939-D4E0-46FD-9A5A-5D648E3810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633D331-78CB-40A1-B167-8185EC5D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512E4B1-E78E-49E7-AA36-374CC1B084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7D46340-CBFC-490F-B44E-7AA8FBF58B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75C26C-3EBD-4AA9-BA4D-2561E295D6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35DB6BE-E065-4559-BF5C-36B56B3790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DA54272-CD9D-4F68-BBAB-4F0C0C3E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002CE8F-9256-4F2C-B474-5887371711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C9DE9F-4252-401D-913E-B74C9E326F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FE4E69B-534F-4A80-9E1C-798BEE1B07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7564E1C-009C-4832-AE8D-E98286693F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305DF1C-5801-43F2-A8B9-535136941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06E71C8-0783-4E17-9B34-F51231DD29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D908F17-2A89-4B0A-A2EA-692390969F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BE22751-380F-44F9-BEED-0A553CF87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7B27910-846F-4E4E-B588-F5B2E026FE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6E0501E-134E-46D7-984F-3A382B0BB2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0A83974-CBD7-4A69-9D84-2D3BBDE02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503E931-00D4-4B0C-BC69-49FE5C7665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7732A30-BE2F-4D71-BC37-60F7B44591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C8EB840-DE7D-4E67-989C-F4D8F50E15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05D2CC2-53CC-487E-A72E-42B1E9B184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3A12D6B-1D60-4F26-8FB9-74AD5B070B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1895D00-2D63-443C-95A8-5EB6E5EEC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AC50652-2A56-4382-95D0-971644EE0F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A50A374-8880-482D-B54F-F74E0D7BE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6364D8-CCC7-4AAF-94BC-766EC160D9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A0DC409-26E2-4453-89FD-745EA849BE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39ED039-D66C-4A5E-AA35-E7A5FA2E64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72C13DC-161E-49CF-96B5-5383AA052A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Right Triangle 41">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4" name="Rectangle 43">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6" name="Group 45">
            <a:extLst>
              <a:ext uri="{FF2B5EF4-FFF2-40B4-BE49-F238E27FC236}">
                <a16:creationId xmlns:a16="http://schemas.microsoft.com/office/drawing/2014/main" id="{117B0BF7-CBF3-4C3A-B491-0CEF7B7C1E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7" name="Straight Connector 46">
              <a:extLst>
                <a:ext uri="{FF2B5EF4-FFF2-40B4-BE49-F238E27FC236}">
                  <a16:creationId xmlns:a16="http://schemas.microsoft.com/office/drawing/2014/main" id="{5DCC62B9-8663-4AAA-B308-D59E7BA6C2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6735CB1-3767-4543-9FAD-7D29205AA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A85527B-3A8E-4957-BB55-11C9D5A2E0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058645E-8D47-41C2-AAF3-0A7145CA88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649B635-34C7-44B0-8C6B-026DB13CAD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BC4EBCD-EF69-4D48-BF76-0174A7DD68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8987890-93D8-4346-82E3-4BCF79C3BC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276E2B9-6C64-4D5E-AD3D-F09B7C5C0F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F39AF5E-E042-49C3-AEEB-26B8A8C09D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E4B5720-7440-4FDD-A59E-9DB481DD02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09CE973-9538-4A6A-BEE9-2CF57FAAF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F8249FF-47CA-413B-B7FF-3625ED689E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AFA1BCD-BCDF-4660-B13F-D56738ECA4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AF8AA71-C4BF-49D7-BACD-77E0D41084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8D5743ED-6EFC-4171-8932-ED6684DA0C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BD314F2-DADC-4CA8-8EBE-915905D5DE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5AD0810-7DED-42F8-8E2F-570139482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846AEEC-70D3-456F-A382-06681A3E37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AC479B-453E-4732-B766-86D22A9B7B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8412C85-92F8-4A88-8CCD-8DD8C2EC0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682C27B-DE58-483C-9B96-E26EC567BA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E745267-D3D4-466C-B6E5-C8B15EBBC0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5A41354-C38F-4997-8F58-3941ABFF72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F28BB44-E92E-46F3-BD19-3D5F56D20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23AB9C7-C7E2-445F-B84E-524D985D1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494FD37-AF97-4F67-AB8D-3D3D525F44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6CD4821-4762-4AB4-A7C7-4266D53261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F6460F8-AA15-44DC-ADCD-18192FD8BB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58FFCFC-B46D-4504-8AEC-B1FA54D012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6C3C469-2622-4E7A-A713-11524D64AD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122B54B-F4AF-4F82-986D-9920E146D8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ECF21D79-B814-FF27-7A1E-6EFB5DA7D9D2}"/>
              </a:ext>
            </a:extLst>
          </p:cNvPr>
          <p:cNvSpPr>
            <a:spLocks noGrp="1"/>
          </p:cNvSpPr>
          <p:nvPr>
            <p:ph type="ctrTitle"/>
          </p:nvPr>
        </p:nvSpPr>
        <p:spPr>
          <a:xfrm>
            <a:off x="691079" y="3442637"/>
            <a:ext cx="4418418" cy="3000549"/>
          </a:xfrm>
        </p:spPr>
        <p:txBody>
          <a:bodyPr vert="horz" lIns="91440" tIns="45720" rIns="91440" bIns="45720" rtlCol="0" anchor="ctr">
            <a:normAutofit/>
          </a:bodyPr>
          <a:lstStyle/>
          <a:p>
            <a:pPr>
              <a:spcAft>
                <a:spcPts val="800"/>
              </a:spcAft>
            </a:pPr>
            <a:endParaRPr lang="en-US" sz="1600" b="1" dirty="0"/>
          </a:p>
        </p:txBody>
      </p:sp>
      <p:pic>
        <p:nvPicPr>
          <p:cNvPr id="4" name="Picture 3" descr="Μάτια σε μια μπαταρία">
            <a:extLst>
              <a:ext uri="{FF2B5EF4-FFF2-40B4-BE49-F238E27FC236}">
                <a16:creationId xmlns:a16="http://schemas.microsoft.com/office/drawing/2014/main" id="{BE85A13C-C9F3-FDF9-F1C3-10BFDCAE176C}"/>
              </a:ext>
            </a:extLst>
          </p:cNvPr>
          <p:cNvPicPr>
            <a:picLocks noChangeAspect="1"/>
          </p:cNvPicPr>
          <p:nvPr/>
        </p:nvPicPr>
        <p:blipFill rotWithShape="1">
          <a:blip r:embed="rId2"/>
          <a:srcRect t="12722" r="-1" b="46647"/>
          <a:stretch/>
        </p:blipFill>
        <p:spPr>
          <a:xfrm>
            <a:off x="1" y="10"/>
            <a:ext cx="12188951" cy="3305751"/>
          </a:xfrm>
          <a:custGeom>
            <a:avLst/>
            <a:gdLst/>
            <a:ahLst/>
            <a:cxnLst/>
            <a:rect l="l" t="t" r="r" b="b"/>
            <a:pathLst>
              <a:path w="12188951" h="3305761">
                <a:moveTo>
                  <a:pt x="0" y="0"/>
                </a:moveTo>
                <a:lnTo>
                  <a:pt x="12188951" y="0"/>
                </a:lnTo>
                <a:lnTo>
                  <a:pt x="12188951" y="2596851"/>
                </a:lnTo>
                <a:lnTo>
                  <a:pt x="11635078" y="2600184"/>
                </a:lnTo>
                <a:cubicBezTo>
                  <a:pt x="6088525" y="2668118"/>
                  <a:pt x="5904024" y="3745011"/>
                  <a:pt x="0" y="3101609"/>
                </a:cubicBezTo>
                <a:close/>
              </a:path>
            </a:pathLst>
          </a:custGeom>
        </p:spPr>
      </p:pic>
      <p:sp>
        <p:nvSpPr>
          <p:cNvPr id="79" name="Right Triangle 78">
            <a:extLst>
              <a:ext uri="{FF2B5EF4-FFF2-40B4-BE49-F238E27FC236}">
                <a16:creationId xmlns:a16="http://schemas.microsoft.com/office/drawing/2014/main" id="{E6EB8E89-B39B-4271-9D20-17C3D1CB8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1" y="4777318"/>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Υπότιτλος 2">
            <a:extLst>
              <a:ext uri="{FF2B5EF4-FFF2-40B4-BE49-F238E27FC236}">
                <a16:creationId xmlns:a16="http://schemas.microsoft.com/office/drawing/2014/main" id="{199F36A2-8964-7CF9-9A5A-D5277C964C8D}"/>
              </a:ext>
            </a:extLst>
          </p:cNvPr>
          <p:cNvSpPr>
            <a:spLocks noGrp="1"/>
          </p:cNvSpPr>
          <p:nvPr>
            <p:ph type="subTitle" idx="1"/>
          </p:nvPr>
        </p:nvSpPr>
        <p:spPr>
          <a:xfrm>
            <a:off x="2926016" y="3456298"/>
            <a:ext cx="5924531" cy="3000547"/>
          </a:xfrm>
        </p:spPr>
        <p:txBody>
          <a:bodyPr vert="horz" lIns="91440" tIns="45720" rIns="91440" bIns="45720" rtlCol="0" anchor="ctr">
            <a:normAutofit/>
          </a:bodyPr>
          <a:lstStyle/>
          <a:p>
            <a:pPr>
              <a:lnSpc>
                <a:spcPct val="100000"/>
              </a:lnSpc>
            </a:pPr>
            <a:r>
              <a:rPr lang="el-GR" sz="2200" b="1" dirty="0">
                <a:effectLst/>
              </a:rPr>
              <a:t>Θέμα εργασίας : </a:t>
            </a:r>
            <a:r>
              <a:rPr lang="el-GR" sz="1800" dirty="0">
                <a:effectLst/>
              </a:rPr>
              <a:t>Η θερμότητα στο νηπιαγωγείο</a:t>
            </a:r>
            <a:endParaRPr lang="en-US" sz="1800" dirty="0">
              <a:effectLst/>
            </a:endParaRPr>
          </a:p>
          <a:p>
            <a:pPr>
              <a:lnSpc>
                <a:spcPct val="100000"/>
              </a:lnSpc>
            </a:pPr>
            <a:r>
              <a:rPr lang="en-US" sz="2200" b="1" dirty="0" err="1">
                <a:effectLst/>
              </a:rPr>
              <a:t>Μάθημ</a:t>
            </a:r>
            <a:r>
              <a:rPr lang="en-US" sz="2200" b="1" dirty="0">
                <a:effectLst/>
              </a:rPr>
              <a:t>α</a:t>
            </a:r>
            <a:r>
              <a:rPr lang="en-US" sz="2200" dirty="0">
                <a:effectLst/>
              </a:rPr>
              <a:t> : Δραστηριότητες από το κόσμο της Φυσικής για το Νηπιαγωγείο</a:t>
            </a:r>
            <a:br>
              <a:rPr lang="en-US" sz="2200" dirty="0">
                <a:effectLst/>
              </a:rPr>
            </a:br>
            <a:r>
              <a:rPr lang="en-US" sz="2200" b="1" dirty="0">
                <a:effectLst/>
              </a:rPr>
              <a:t>Καθηγητής : </a:t>
            </a:r>
            <a:r>
              <a:rPr lang="en-US" sz="2200" dirty="0">
                <a:effectLst/>
              </a:rPr>
              <a:t>κ. </a:t>
            </a:r>
            <a:r>
              <a:rPr lang="en-US" sz="2200" dirty="0" err="1">
                <a:effectLst/>
              </a:rPr>
              <a:t>Κωνστ</a:t>
            </a:r>
            <a:r>
              <a:rPr lang="en-US" sz="2200" dirty="0">
                <a:effectLst/>
              </a:rPr>
              <a:t>αντίνος Ραβάνης</a:t>
            </a:r>
            <a:br>
              <a:rPr lang="en-US" sz="2200" dirty="0">
                <a:effectLst/>
              </a:rPr>
            </a:br>
            <a:br>
              <a:rPr lang="en-US" sz="2200" dirty="0">
                <a:effectLst/>
              </a:rPr>
            </a:br>
            <a:r>
              <a:rPr lang="en-US" sz="2200" dirty="0">
                <a:effectLst/>
              </a:rPr>
              <a:t>Μικρώνη Ακριβή, ΑΜ : 1083464 </a:t>
            </a:r>
            <a:br>
              <a:rPr lang="en-US" sz="2200" dirty="0">
                <a:effectLst/>
              </a:rPr>
            </a:br>
            <a:r>
              <a:rPr lang="en-US" sz="2200" dirty="0">
                <a:effectLst/>
              </a:rPr>
              <a:t>Λιαποπούλου Αρχόντω, AM : 1083360</a:t>
            </a:r>
            <a:br>
              <a:rPr lang="en-US" sz="2200" dirty="0">
                <a:effectLst/>
              </a:rPr>
            </a:br>
            <a:endParaRPr lang="en-US" sz="2200" dirty="0"/>
          </a:p>
        </p:txBody>
      </p:sp>
    </p:spTree>
    <p:extLst>
      <p:ext uri="{BB962C8B-B14F-4D97-AF65-F5344CB8AC3E}">
        <p14:creationId xmlns:p14="http://schemas.microsoft.com/office/powerpoint/2010/main" val="155444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663BDD8-36FC-48B0-8862-3B51BE4F7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C15A19D0-2BD2-47E7-A51B-B8083A14E7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F6641F14-42D8-42E0-8B56-FC0A08EB2E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F3FEF18-8973-49F1-B984-81E6307303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8FEE187-7ECD-4C55-BE26-0DA3DDE0ED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8708818-667C-4218-8552-2975EB0047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FA1A626-67CE-4E24-974F-C432A21D1D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029D28-01D8-4EB8-B30C-79D6F14E6C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24E501C-EBFD-4E76-8F7F-9EFA76EFFD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04596B9-52A8-4717-8158-2204F86D95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1EC080A-A9BB-467A-92A9-D597436B74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5DD030-3FCC-4380-B680-8E171845F2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015E10D-03D4-4A67-8377-5B0A55F3D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DB96670-ACA9-42B6-87A2-E411999899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2BC8247-310E-48D0-9CEF-43BC6E41A2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2F09D0F-F86F-4AA5-AB1D-AAB1E5BA92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9569AF0-6598-4FCC-803D-B3C3DE030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1B68A9D-7921-44B8-8464-E36F028EEA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68EB3D7-2443-4764-9991-B691C090C0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A6128C1-7748-441C-94E4-1874BB5779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276682F-0434-4D7E-B400-2DF99D969B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CD2F02B-2688-4DCD-9610-1C086528FC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BA0DA4B-915F-4A6D-8368-BE7B53E426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01711BC-8D96-4E1F-934B-9E382A617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364551E-CB94-4200-809A-9E33122BA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64389BE-74F0-4F54-9DE0-2BCB33C78F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6721F72-5343-46B1-AFC1-6DF4FF7710D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4A528A6-14EE-4010-93CB-95F75CB96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186140D-084D-4621-A556-65927AB449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2049A17-7EE3-4BEF-B630-AD0AB020E6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223B596-7D86-4AF3-AE7E-A696FEF114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F7FC8FA-C1DE-4F38-BCDA-464A54783EF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5BEFE2E-F050-46F9-BAD0-939F37AA9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63D6C682-FD57-4DF7-854F-DD140E1E29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2" y="1516213"/>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Τίτλος 1">
            <a:extLst>
              <a:ext uri="{FF2B5EF4-FFF2-40B4-BE49-F238E27FC236}">
                <a16:creationId xmlns:a16="http://schemas.microsoft.com/office/drawing/2014/main" id="{88017E12-3998-8AC5-3D23-A72515CBA6EA}"/>
              </a:ext>
            </a:extLst>
          </p:cNvPr>
          <p:cNvSpPr>
            <a:spLocks noGrp="1"/>
          </p:cNvSpPr>
          <p:nvPr>
            <p:ph type="title"/>
          </p:nvPr>
        </p:nvSpPr>
        <p:spPr>
          <a:xfrm>
            <a:off x="691079" y="725951"/>
            <a:ext cx="10325000" cy="1380515"/>
          </a:xfrm>
        </p:spPr>
        <p:txBody>
          <a:bodyPr>
            <a:normAutofit/>
          </a:bodyPr>
          <a:lstStyle/>
          <a:p>
            <a:pPr>
              <a:lnSpc>
                <a:spcPct val="90000"/>
              </a:lnSpc>
            </a:pPr>
            <a:r>
              <a:rPr lang="el-GR" dirty="0"/>
              <a:t>Οι στόχοι των δραστηριοτήτων: </a:t>
            </a:r>
            <a:br>
              <a:rPr lang="el-GR" dirty="0"/>
            </a:br>
            <a:endParaRPr lang="el-GR"/>
          </a:p>
        </p:txBody>
      </p:sp>
      <p:graphicFrame>
        <p:nvGraphicFramePr>
          <p:cNvPr id="5" name="Θέση περιεχομένου 2">
            <a:extLst>
              <a:ext uri="{FF2B5EF4-FFF2-40B4-BE49-F238E27FC236}">
                <a16:creationId xmlns:a16="http://schemas.microsoft.com/office/drawing/2014/main" id="{C77CD93A-3579-FF08-796E-3055A1D0B1C2}"/>
              </a:ext>
            </a:extLst>
          </p:cNvPr>
          <p:cNvGraphicFramePr>
            <a:graphicFrameLocks noGrp="1"/>
          </p:cNvGraphicFramePr>
          <p:nvPr>
            <p:ph idx="1"/>
            <p:extLst>
              <p:ext uri="{D42A27DB-BD31-4B8C-83A1-F6EECF244321}">
                <p14:modId xmlns:p14="http://schemas.microsoft.com/office/powerpoint/2010/main" val="387522942"/>
              </p:ext>
            </p:extLst>
          </p:nvPr>
        </p:nvGraphicFramePr>
        <p:xfrm>
          <a:off x="690563" y="2339974"/>
          <a:ext cx="10325100" cy="380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3434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5F28962D-50BA-43F8-8863-28ECE711D3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80F5939-D4E0-46FD-9A5A-5D648E3810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633D331-78CB-40A1-B167-8185EC5D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512E4B1-E78E-49E7-AA36-374CC1B084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7D46340-CBFC-490F-B44E-7AA8FBF58B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575C26C-3EBD-4AA9-BA4D-2561E295D6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35DB6BE-E065-4559-BF5C-36B56B3790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DA54272-CD9D-4F68-BBAB-4F0C0C3E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002CE8F-9256-4F2C-B474-5887371711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9C9DE9F-4252-401D-913E-B74C9E326F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FE4E69B-534F-4A80-9E1C-798BEE1B07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7564E1C-009C-4832-AE8D-E98286693F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305DF1C-5801-43F2-A8B9-535136941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06E71C8-0783-4E17-9B34-F51231DD29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D908F17-2A89-4B0A-A2EA-692390969F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BE22751-380F-44F9-BEED-0A553CF87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7B27910-846F-4E4E-B588-F5B2E026FE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6E0501E-134E-46D7-984F-3A382B0BB2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0A83974-CBD7-4A69-9D84-2D3BBDE02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03E931-00D4-4B0C-BC69-49FE5C7665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7732A30-BE2F-4D71-BC37-60F7B44591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C8EB840-DE7D-4E67-989C-F4D8F50E15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05D2CC2-53CC-487E-A72E-42B1E9B184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3A12D6B-1D60-4F26-8FB9-74AD5B070B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1895D00-2D63-443C-95A8-5EB6E5EEC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AC50652-2A56-4382-95D0-971644EE0F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0A374-8880-482D-B54F-F74E0D7BE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66364D8-CCC7-4AAF-94BC-766EC160D9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A0DC409-26E2-4453-89FD-745EA849BE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39ED039-D66C-4A5E-AA35-E7A5FA2E64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72C13DC-161E-49CF-96B5-5383AA052A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1" name="Right Triangle 40">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3" name="Rectangle 42">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44">
            <a:extLst>
              <a:ext uri="{FF2B5EF4-FFF2-40B4-BE49-F238E27FC236}">
                <a16:creationId xmlns:a16="http://schemas.microsoft.com/office/drawing/2014/main" id="{7921D173-6284-4FAE-A99F-43ECD7FF27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6" name="Straight Connector 45">
              <a:extLst>
                <a:ext uri="{FF2B5EF4-FFF2-40B4-BE49-F238E27FC236}">
                  <a16:creationId xmlns:a16="http://schemas.microsoft.com/office/drawing/2014/main" id="{DA9BF565-BBEE-48F0-A1FA-F4E6BB2589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92AA7AD-BC24-422C-941E-17CA67C9EA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5DE6859-3F3B-4967-BE7C-4A9E51DAE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15A87A1-CACC-4A2A-B78D-D40C6B33B3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F779A3D-92DA-4F31-8FB7-B1C987E90E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D9AF05A-8ABD-47E9-BDF0-8FE84C30C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C9C4168-16CE-49DB-9A25-7046068DC7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89829A5-43FD-42B2-ACDC-656339BF9E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A5CDD6A-F295-4FA4-9A8E-84EF71D4BD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3D87361-C476-4621-86D8-7A4AAB077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28A1C1-067C-40F1-9DBD-7A29C86813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2EEEDA-3682-432F-8AF6-64C9861C43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55A0942-89D9-4008-B705-D394677DB8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F9F9EC0-3407-45D7-8140-44300FDEC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80E820B-BF53-4C96-8E7F-0E84A2D0B6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F916B3F-A54C-42D7-9755-BC4C334645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839EE86-1E58-4F25-A36E-6F8A0C1B40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CF943B8-9541-4EDB-BF3A-AC968A03B9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382AA5E-EAE7-4589-BD66-0D5C0CA9C1C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8B4626-DFE3-4915-854F-62EFAA5BED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D99BF45-4212-4A91-9D80-990C7971E1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B36D20A-9010-4C1A-9123-EBDEEB513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6DACB13-D4A4-40CD-B5C2-1668B5A8FB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76C03C-90B5-4F21-869F-538C6C3FB6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2F950BD-388F-4F2D-9896-D94F81CD0A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C3A6AC-920A-4DBD-A46A-E9ACB03BB1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8C2C64E-EFB0-4336-B5D5-4646040FD3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0760DFA-8273-42B4-BA9C-71A5B32719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BA07601-6746-4097-8AAC-604ADB0509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22D8CD4-DCE3-42A2-85C2-2B5068B3C62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D853C3B-C174-4ACE-99E6-3A948EE04AE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E19848A8-B1A6-343A-021B-7FDA4FEA571A}"/>
              </a:ext>
            </a:extLst>
          </p:cNvPr>
          <p:cNvSpPr>
            <a:spLocks noGrp="1"/>
          </p:cNvSpPr>
          <p:nvPr>
            <p:ph type="ctrTitle"/>
          </p:nvPr>
        </p:nvSpPr>
        <p:spPr>
          <a:xfrm>
            <a:off x="691079" y="1255927"/>
            <a:ext cx="3415364" cy="4887475"/>
          </a:xfrm>
        </p:spPr>
        <p:txBody>
          <a:bodyPr vert="horz" lIns="91440" tIns="45720" rIns="91440" bIns="45720" rtlCol="0" anchor="t">
            <a:normAutofit/>
          </a:bodyPr>
          <a:lstStyle/>
          <a:p>
            <a:pPr>
              <a:lnSpc>
                <a:spcPct val="90000"/>
              </a:lnSpc>
              <a:spcAft>
                <a:spcPts val="800"/>
              </a:spcAft>
            </a:pPr>
            <a:r>
              <a:rPr lang="en-US" sz="3400" u="sng">
                <a:effectLst/>
              </a:rPr>
              <a:t>Δραστηριότητα 1η</a:t>
            </a:r>
            <a:br>
              <a:rPr lang="en-US" sz="3400">
                <a:effectLst/>
              </a:rPr>
            </a:br>
            <a:r>
              <a:rPr lang="en-US" sz="3400" b="1" i="1">
                <a:effectLst/>
              </a:rPr>
              <a:t>ΤΙΤΛΟΣ:</a:t>
            </a:r>
            <a:r>
              <a:rPr lang="en-US" sz="3400">
                <a:effectLst/>
              </a:rPr>
              <a:t>  </a:t>
            </a:r>
            <a:r>
              <a:rPr lang="en-US" sz="3400" b="1">
                <a:effectLst/>
              </a:rPr>
              <a:t>&lt;&lt;Γνωρίζοντας τον Θερμοστούλη &gt;&gt;</a:t>
            </a:r>
            <a:br>
              <a:rPr lang="en-US" sz="3400">
                <a:effectLst/>
              </a:rPr>
            </a:br>
            <a:endParaRPr lang="en-US" sz="3400"/>
          </a:p>
        </p:txBody>
      </p:sp>
      <p:sp>
        <p:nvSpPr>
          <p:cNvPr id="78" name="Right Triangle 77">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151620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Υπότιτλος 2">
            <a:extLst>
              <a:ext uri="{FF2B5EF4-FFF2-40B4-BE49-F238E27FC236}">
                <a16:creationId xmlns:a16="http://schemas.microsoft.com/office/drawing/2014/main" id="{44C09BB3-CF4A-FF8D-1E87-11644EBF4AB6}"/>
              </a:ext>
            </a:extLst>
          </p:cNvPr>
          <p:cNvSpPr>
            <a:spLocks noGrp="1"/>
          </p:cNvSpPr>
          <p:nvPr>
            <p:ph type="subTitle" idx="1"/>
          </p:nvPr>
        </p:nvSpPr>
        <p:spPr>
          <a:xfrm>
            <a:off x="5089836" y="1255926"/>
            <a:ext cx="6411085" cy="4906653"/>
          </a:xfrm>
        </p:spPr>
        <p:txBody>
          <a:bodyPr vert="horz" lIns="91440" tIns="45720" rIns="91440" bIns="45720" rtlCol="0" anchor="t">
            <a:normAutofit/>
          </a:bodyPr>
          <a:lstStyle/>
          <a:p>
            <a:pPr indent="-228600">
              <a:spcAft>
                <a:spcPts val="800"/>
              </a:spcAft>
              <a:buFont typeface="Wingdings" panose="05000000000000000000" pitchFamily="2" charset="2"/>
              <a:buChar char="§"/>
            </a:pPr>
            <a:r>
              <a:rPr lang="en-US" sz="2000" b="1" u="sng">
                <a:effectLst/>
              </a:rPr>
              <a:t>Υλικά </a:t>
            </a:r>
            <a:r>
              <a:rPr lang="en-US" sz="2000" b="1" u="sng"/>
              <a:t>:</a:t>
            </a:r>
            <a:r>
              <a:rPr lang="en-US" sz="2000">
                <a:effectLst/>
              </a:rPr>
              <a:t>1 κάλτσα ,</a:t>
            </a:r>
            <a:r>
              <a:rPr lang="en-US" sz="2000"/>
              <a:t>κ</a:t>
            </a:r>
            <a:r>
              <a:rPr lang="en-US" sz="2000">
                <a:effectLst/>
              </a:rPr>
              <a:t>όλλα </a:t>
            </a:r>
            <a:r>
              <a:rPr lang="en-US" sz="2000"/>
              <a:t>,μ</a:t>
            </a:r>
            <a:r>
              <a:rPr lang="en-US" sz="2000">
                <a:effectLst/>
              </a:rPr>
              <a:t>ατάκια </a:t>
            </a:r>
            <a:r>
              <a:rPr lang="en-US" sz="2000"/>
              <a:t>,ξ</a:t>
            </a:r>
            <a:r>
              <a:rPr lang="en-US" sz="2000">
                <a:effectLst/>
              </a:rPr>
              <a:t>ύλινη ράβδος </a:t>
            </a:r>
            <a:r>
              <a:rPr lang="en-US" sz="2000"/>
              <a:t>,μ</a:t>
            </a:r>
            <a:r>
              <a:rPr lang="en-US" sz="2000">
                <a:effectLst/>
              </a:rPr>
              <a:t>εταλλικό κουταλάκι,</a:t>
            </a:r>
            <a:r>
              <a:rPr lang="en-US" sz="2000"/>
              <a:t>μ</a:t>
            </a:r>
            <a:r>
              <a:rPr lang="en-US" sz="2000">
                <a:effectLst/>
              </a:rPr>
              <a:t>ανταλάκι </a:t>
            </a:r>
          </a:p>
          <a:p>
            <a:pPr indent="-228600">
              <a:spcAft>
                <a:spcPts val="800"/>
              </a:spcAft>
              <a:buFont typeface="Wingdings" panose="05000000000000000000" pitchFamily="2" charset="2"/>
              <a:buChar char="§"/>
            </a:pPr>
            <a:r>
              <a:rPr lang="en-US" sz="2000" b="1" u="sng">
                <a:effectLst/>
              </a:rPr>
              <a:t>Στόχοι της δραστηριότητα μας :</a:t>
            </a:r>
            <a:endParaRPr lang="en-US" sz="2000">
              <a:effectLst/>
            </a:endParaRPr>
          </a:p>
          <a:p>
            <a:pPr marL="342900" lvl="0" indent="-228600">
              <a:buFont typeface="Wingdings" panose="05000000000000000000" pitchFamily="2" charset="2"/>
              <a:buChar char="§"/>
            </a:pPr>
            <a:r>
              <a:rPr lang="en-US" sz="2000">
                <a:effectLst/>
              </a:rPr>
              <a:t>Να  κινητοποιήσουμε  τον ενδιαφέροντος των παιδιών μέσω του θερμοστούλη παροτρύνοντας τα, να κάνουν υποθέσεις σχετικά με το ποια υλικά από αυτά που τους παρουσιάσαμε επιτρέπουν στη θερμότητα να τα διαπεράσει και ποια όχι  .</a:t>
            </a:r>
          </a:p>
          <a:p>
            <a:pPr marL="342900" lvl="0" indent="-228600">
              <a:spcAft>
                <a:spcPts val="800"/>
              </a:spcAft>
              <a:buFont typeface="Wingdings" panose="05000000000000000000" pitchFamily="2" charset="2"/>
              <a:buChar char="§"/>
            </a:pPr>
            <a:r>
              <a:rPr lang="en-US" sz="2000">
                <a:effectLst/>
              </a:rPr>
              <a:t>Τα παιδιά να χρησιμοποιούν επιχειρήματα για να δικαιολογήσουν την υπόθεση τους.</a:t>
            </a:r>
          </a:p>
          <a:p>
            <a:pPr indent="-228600">
              <a:spcAft>
                <a:spcPts val="800"/>
              </a:spcAft>
              <a:buFont typeface="Wingdings" panose="05000000000000000000" pitchFamily="2" charset="2"/>
              <a:buChar char="§"/>
            </a:pPr>
            <a:endParaRPr lang="en-US" sz="2000" b="1">
              <a:effectLst/>
            </a:endParaRPr>
          </a:p>
          <a:p>
            <a:pPr indent="-228600">
              <a:spcAft>
                <a:spcPts val="800"/>
              </a:spcAft>
              <a:buFont typeface="Wingdings" panose="05000000000000000000" pitchFamily="2" charset="2"/>
              <a:buChar char="§"/>
            </a:pPr>
            <a:endParaRPr lang="en-US" sz="2000">
              <a:effectLst/>
            </a:endParaRPr>
          </a:p>
          <a:p>
            <a:pPr indent="-228600">
              <a:buFont typeface="Wingdings" panose="05000000000000000000" pitchFamily="2" charset="2"/>
              <a:buChar char="§"/>
            </a:pPr>
            <a:endParaRPr lang="en-US" sz="2000"/>
          </a:p>
        </p:txBody>
      </p:sp>
    </p:spTree>
    <p:extLst>
      <p:ext uri="{BB962C8B-B14F-4D97-AF65-F5344CB8AC3E}">
        <p14:creationId xmlns:p14="http://schemas.microsoft.com/office/powerpoint/2010/main" val="77562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0BFF3C-F5F9-646E-C6B6-1B529A81C85A}"/>
              </a:ext>
            </a:extLst>
          </p:cNvPr>
          <p:cNvSpPr>
            <a:spLocks noGrp="1"/>
          </p:cNvSpPr>
          <p:nvPr>
            <p:ph type="title"/>
          </p:nvPr>
        </p:nvSpPr>
        <p:spPr>
          <a:xfrm>
            <a:off x="691079" y="725951"/>
            <a:ext cx="10325000" cy="614577"/>
          </a:xfrm>
        </p:spPr>
        <p:txBody>
          <a:bodyPr>
            <a:noAutofit/>
          </a:bodyPr>
          <a:lstStyle/>
          <a:p>
            <a:pPr algn="ctr"/>
            <a:r>
              <a:rPr kumimoji="0" lang="el-GR" sz="3600" b="0" i="0" u="sng" strike="noStrike" kern="100" cap="none" spc="0" normalizeH="0" baseline="0" noProof="0" dirty="0">
                <a:ln>
                  <a:noFill/>
                </a:ln>
                <a:solidFill>
                  <a:srgbClr val="351E22"/>
                </a:solidFill>
                <a:effectLst/>
                <a:uLnTx/>
                <a:uFillTx/>
                <a:latin typeface="Calibri" panose="020F0502020204030204" pitchFamily="34" charset="0"/>
                <a:ea typeface="Calibri" panose="020F0502020204030204" pitchFamily="34" charset="0"/>
                <a:cs typeface="Times New Roman" panose="02020603050405020304" pitchFamily="18" charset="0"/>
              </a:rPr>
              <a:t>Δραστηριότητα 1η</a:t>
            </a:r>
            <a:br>
              <a:rPr kumimoji="0" lang="el-GR" sz="3600" b="0" i="0" u="none" strike="noStrike" kern="100" cap="none" spc="0" normalizeH="0" baseline="0" noProof="0" dirty="0">
                <a:ln>
                  <a:noFill/>
                </a:ln>
                <a:solidFill>
                  <a:srgbClr val="351E22"/>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el-GR" sz="3600" b="1" i="1" u="none" strike="noStrike" kern="100" cap="none" spc="0" normalizeH="0" baseline="0" noProof="0" dirty="0">
                <a:ln>
                  <a:noFill/>
                </a:ln>
                <a:solidFill>
                  <a:srgbClr val="351E22"/>
                </a:solidFill>
                <a:effectLst/>
                <a:uLnTx/>
                <a:uFillTx/>
                <a:latin typeface="Calibri" panose="020F0502020204030204" pitchFamily="34" charset="0"/>
                <a:ea typeface="Calibri" panose="020F0502020204030204" pitchFamily="34" charset="0"/>
                <a:cs typeface="Times New Roman" panose="02020603050405020304" pitchFamily="18" charset="0"/>
              </a:rPr>
              <a:t>ΤΙΤΛΟΣ:</a:t>
            </a:r>
            <a:r>
              <a:rPr kumimoji="0" lang="el-GR" sz="3600" b="0" i="0" u="none" strike="noStrike" kern="100" cap="none" spc="0" normalizeH="0" baseline="0" noProof="0" dirty="0">
                <a:ln>
                  <a:noFill/>
                </a:ln>
                <a:solidFill>
                  <a:srgbClr val="351E22"/>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l-GR" sz="3600" b="1" i="0" u="none" strike="noStrike" kern="100" cap="none" spc="0" normalizeH="0" baseline="0" noProof="0" dirty="0">
                <a:ln>
                  <a:noFill/>
                </a:ln>
                <a:solidFill>
                  <a:srgbClr val="351E22"/>
                </a:solidFill>
                <a:effectLst/>
                <a:uLnTx/>
                <a:uFillTx/>
                <a:latin typeface="Calibri" panose="020F0502020204030204" pitchFamily="34" charset="0"/>
                <a:ea typeface="Calibri" panose="020F0502020204030204" pitchFamily="34" charset="0"/>
                <a:cs typeface="Times New Roman" panose="02020603050405020304" pitchFamily="18" charset="0"/>
              </a:rPr>
              <a:t>&lt;&lt;Γνωρίζοντας τον Θερμοστούλη &gt;&gt;</a:t>
            </a:r>
            <a:endParaRPr lang="el-GR" sz="3600" dirty="0"/>
          </a:p>
        </p:txBody>
      </p:sp>
      <p:sp>
        <p:nvSpPr>
          <p:cNvPr id="3" name="Θέση περιεχομένου 2">
            <a:extLst>
              <a:ext uri="{FF2B5EF4-FFF2-40B4-BE49-F238E27FC236}">
                <a16:creationId xmlns:a16="http://schemas.microsoft.com/office/drawing/2014/main" id="{3DC6A52C-9E84-8FBB-BED6-A6A977E1EE9C}"/>
              </a:ext>
            </a:extLst>
          </p:cNvPr>
          <p:cNvSpPr>
            <a:spLocks noGrp="1"/>
          </p:cNvSpPr>
          <p:nvPr>
            <p:ph idx="1"/>
          </p:nvPr>
        </p:nvSpPr>
        <p:spPr>
          <a:xfrm>
            <a:off x="933500" y="1825463"/>
            <a:ext cx="10325000" cy="4377608"/>
          </a:xfrm>
        </p:spPr>
        <p:txBody>
          <a:bodyPr>
            <a:normAutofit fontScale="40000" lnSpcReduction="20000"/>
          </a:bodyPr>
          <a:lstStyle/>
          <a:p>
            <a:pPr marL="0" indent="0">
              <a:lnSpc>
                <a:spcPct val="107000"/>
              </a:lnSpc>
              <a:spcAft>
                <a:spcPts val="800"/>
              </a:spcAft>
              <a:buNone/>
            </a:pPr>
            <a:r>
              <a:rPr lang="el-GR" sz="4500" b="1" kern="100" dirty="0">
                <a:effectLst/>
                <a:latin typeface="Calibri" panose="020F0502020204030204" pitchFamily="34" charset="0"/>
                <a:ea typeface="Calibri" panose="020F0502020204030204" pitchFamily="34" charset="0"/>
                <a:cs typeface="Times New Roman" panose="02020603050405020304" pitchFamily="18" charset="0"/>
              </a:rPr>
              <a:t>ΠΕΡΙΓΡΑΦΗ ΔΡΑΣΤΗΡΙΟΤΗΤΑΣ:</a:t>
            </a:r>
            <a:endParaRPr lang="el-GR" sz="45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4500" kern="100" dirty="0">
                <a:effectLst/>
                <a:latin typeface="Calibri" panose="020F0502020204030204" pitchFamily="34" charset="0"/>
                <a:ea typeface="Calibri" panose="020F0502020204030204" pitchFamily="34" charset="0"/>
                <a:cs typeface="Times New Roman" panose="02020603050405020304" pitchFamily="18" charset="0"/>
              </a:rPr>
              <a:t>Συγκεντρώνουμε τα παιδιά στην γωνιά της </a:t>
            </a:r>
            <a:r>
              <a:rPr lang="el-GR" sz="4500" kern="100" dirty="0" err="1">
                <a:effectLst/>
                <a:latin typeface="Calibri" panose="020F0502020204030204" pitchFamily="34" charset="0"/>
                <a:ea typeface="Calibri" panose="020F0502020204030204" pitchFamily="34" charset="0"/>
                <a:cs typeface="Times New Roman" panose="02020603050405020304" pitchFamily="18" charset="0"/>
              </a:rPr>
              <a:t>παρεούλας</a:t>
            </a:r>
            <a:r>
              <a:rPr lang="el-GR" sz="4500" kern="100" dirty="0">
                <a:effectLst/>
                <a:latin typeface="Calibri" panose="020F0502020204030204" pitchFamily="34" charset="0"/>
                <a:ea typeface="Calibri" panose="020F0502020204030204" pitchFamily="34" charset="0"/>
                <a:cs typeface="Times New Roman" panose="02020603050405020304" pitchFamily="18" charset="0"/>
              </a:rPr>
              <a:t> και τους συστήνουμε τον κύριο Θερμοστούλη. Τον οποίο έχουμε δημιουργήσει με την βοήθεια μιας κάλτσας στην οποία πάνω έχουμε κολλήσει μάτια και στόμα δημιουργώντας έτσι ένα πρόσωπο που θα μπορεί να επικοινωνήσει με τα παιδιά. Εξηγούμε στα παιδιά πως η μαμά του κύριου θερμοστούλη είναι η θερμότητα, με αυτό τον τρόπο ξεκινάμε μια εισαγωγική συζητητή για το τι είναι θερμότητα  και κάποιες βασικές ιδιότητες της. Ο κύριος </a:t>
            </a:r>
            <a:r>
              <a:rPr lang="el-GR" sz="4500" kern="100" dirty="0" err="1">
                <a:effectLst/>
                <a:latin typeface="Calibri" panose="020F0502020204030204" pitchFamily="34" charset="0"/>
                <a:ea typeface="Calibri" panose="020F0502020204030204" pitchFamily="34" charset="0"/>
                <a:cs typeface="Times New Roman" panose="02020603050405020304" pitchFamily="18" charset="0"/>
              </a:rPr>
              <a:t>θερμοστούλης</a:t>
            </a:r>
            <a:r>
              <a:rPr lang="el-GR" sz="4500" kern="100" dirty="0">
                <a:effectLst/>
                <a:latin typeface="Calibri" panose="020F0502020204030204" pitchFamily="34" charset="0"/>
                <a:ea typeface="Calibri" panose="020F0502020204030204" pitchFamily="34" charset="0"/>
                <a:cs typeface="Times New Roman" panose="02020603050405020304" pitchFamily="18" charset="0"/>
              </a:rPr>
              <a:t> συζητά με τα παιδιά ,ότι όπως και η μαμά του έτσι και αυτός έχει την ικανότητα του, να περνάει μέσα από τα αντικείμενα και να τα ζεσταίνει, διευκρινίζει όμως πως κάποια αντικείμενα δεν του επιτρέπουν να περάσει, με αποτέλεσμα να φτάνει μόνο στην επιφάνεια τους. Στην συνέχεια δίνουμε το λόγο στα παιδιά ζητώντας τους να σκεφτούν και να πουν μέσα από ποια υλικά νομίζουν ότι μπορεί να περάσει ο κύριος </a:t>
            </a:r>
            <a:r>
              <a:rPr lang="el-GR" sz="4500" kern="100" dirty="0" err="1">
                <a:effectLst/>
                <a:latin typeface="Calibri" panose="020F0502020204030204" pitchFamily="34" charset="0"/>
                <a:ea typeface="Calibri" panose="020F0502020204030204" pitchFamily="34" charset="0"/>
                <a:cs typeface="Times New Roman" panose="02020603050405020304" pitchFamily="18" charset="0"/>
              </a:rPr>
              <a:t>θερμοστούλης</a:t>
            </a:r>
            <a:r>
              <a:rPr lang="el-GR" sz="4500" kern="100" dirty="0">
                <a:effectLst/>
                <a:latin typeface="Calibri" panose="020F0502020204030204" pitchFamily="34" charset="0"/>
                <a:ea typeface="Calibri" panose="020F0502020204030204" pitchFamily="34" charset="0"/>
                <a:cs typeface="Times New Roman" panose="02020603050405020304" pitchFamily="18" charset="0"/>
              </a:rPr>
              <a:t> δείχνοντας τους τα εξής : ξύλινη ράβδος, μεταλλικό κουτάλι, μανταλάκι. Συγκεντρώνουμε τις απόψεις των παιδιών και με το πείραμα που θα πραγματοποιήσουμε θα φανεί ποιες απόψεις επαληθεύονται και ποιες όχι. </a:t>
            </a:r>
          </a:p>
          <a:p>
            <a:pPr marL="0" indent="0">
              <a:lnSpc>
                <a:spcPct val="107000"/>
              </a:lnSpc>
              <a:spcAft>
                <a:spcPts val="800"/>
              </a:spcAft>
              <a:buNone/>
            </a:pPr>
            <a:r>
              <a:rPr lang="el-GR" sz="45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p>
        </p:txBody>
      </p:sp>
    </p:spTree>
    <p:extLst>
      <p:ext uri="{BB962C8B-B14F-4D97-AF65-F5344CB8AC3E}">
        <p14:creationId xmlns:p14="http://schemas.microsoft.com/office/powerpoint/2010/main" val="28886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10" name="Freeform: Shape 9">
            <a:extLst>
              <a:ext uri="{FF2B5EF4-FFF2-40B4-BE49-F238E27FC236}">
                <a16:creationId xmlns:a16="http://schemas.microsoft.com/office/drawing/2014/main" id="{A522AC37-2BE3-4ECF-A007-1DE6CB354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94387" y="266591"/>
            <a:ext cx="6857996" cy="6324809"/>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ACAC8F7F-D35D-4520-8F56-4EFA77C73B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 name="Straight Connector 12">
              <a:extLst>
                <a:ext uri="{FF2B5EF4-FFF2-40B4-BE49-F238E27FC236}">
                  <a16:creationId xmlns:a16="http://schemas.microsoft.com/office/drawing/2014/main" id="{E87C587A-B291-49B1-BE30-198570DDA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B6C1D58-93FC-4B49-9F8B-2262E08DAA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0965ED9-2FC3-4180-9CAC-D7DF1C7BEF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116CA23-FA2C-4A44-A67C-FC147A715D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C391CF-E782-40EA-B1EB-05ADC774CC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322665-68EB-45B5-A6DE-2869B30F1C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3B7FA59-83C4-4952-AF38-C1FC950E9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E5D6D3A-DE20-486C-BBBF-F9B0E4D8A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B8B1D81-CEF1-437F-8252-036661CB5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1B0312A-9358-4743-961A-6F77AEB5D9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C02485F-0EE1-4595-A972-16A13E919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02D844-6E4F-483E-8E2E-9006EA1801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58766E6-D2D6-447C-B1DC-B7F7C381F1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9BBD00C-7AB2-445E-B7DA-98CC7CAF3D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177E1C-6580-456C-AAAE-89D422A2C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B85538F-9888-4E68-A9F3-DBB136C0FF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29B624F-F9D8-43BB-A468-08331D66C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60E66F4-AE52-4D19-AF99-540F0CCFD7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CADC852-407F-4870-9F7B-A6004FE77C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E9CC738-B12D-4154-A4EA-81D4576BC1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2A84F5-CD6A-4287-A9C1-EED0E65CA9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3F4EFD5-6D1E-4865-83BA-0F116DF06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0A8CE11-5C23-4CA3-8D8E-9E094566DB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D41DA6-2047-4BB5-8469-509E240E49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AACD460-E6E2-4C46-A780-095B52D1B2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B36364A-122E-43B1-B2B8-F00D83E5D6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9A63098-DBC2-4C59-9D33-809ECCA623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8F309E4-ACE9-4428-8DDA-20E0F1A1BC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39F177F-07E3-45BF-85B1-21E231DCCC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3EC3277-85FC-401E-80E3-B64B9808DE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9A24ED6-70A5-4DC0-A213-5385E5841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1044DC6D-35DF-68A1-E56F-664480B8B2B4}"/>
              </a:ext>
            </a:extLst>
          </p:cNvPr>
          <p:cNvSpPr>
            <a:spLocks noGrp="1"/>
          </p:cNvSpPr>
          <p:nvPr>
            <p:ph type="title"/>
          </p:nvPr>
        </p:nvSpPr>
        <p:spPr>
          <a:xfrm>
            <a:off x="691079" y="725951"/>
            <a:ext cx="4923187" cy="5417452"/>
          </a:xfrm>
        </p:spPr>
        <p:txBody>
          <a:bodyPr anchor="ctr">
            <a:normAutofit/>
          </a:bodyPr>
          <a:lstStyle/>
          <a:p>
            <a:br>
              <a:rPr lang="el-GR" kern="100">
                <a:effectLst/>
                <a:latin typeface="Calibri" panose="020F0502020204030204" pitchFamily="34" charset="0"/>
                <a:ea typeface="Calibri" panose="020F0502020204030204" pitchFamily="34" charset="0"/>
                <a:cs typeface="Times New Roman" panose="02020603050405020304" pitchFamily="18" charset="0"/>
              </a:rPr>
            </a:br>
            <a:r>
              <a:rPr lang="el-GR" kern="100" dirty="0">
                <a:latin typeface="Calibri" panose="020F0502020204030204" pitchFamily="34" charset="0"/>
                <a:ea typeface="Calibri" panose="020F0502020204030204" pitchFamily="34" charset="0"/>
                <a:cs typeface="Calibri" panose="020F0502020204030204" pitchFamily="34" charset="0"/>
              </a:rPr>
              <a:t>ΤΙΤΛΟΣ</a:t>
            </a:r>
            <a:r>
              <a:rPr lang="el-GR" b="1" kern="100" dirty="0">
                <a:latin typeface="Calibri" panose="020F0502020204030204" pitchFamily="34" charset="0"/>
                <a:ea typeface="Calibri" panose="020F0502020204030204" pitchFamily="34" charset="0"/>
                <a:cs typeface="Calibri" panose="020F0502020204030204" pitchFamily="34" charset="0"/>
              </a:rPr>
              <a:t>:&lt;&lt; Βουτώντας &gt;&gt;</a:t>
            </a:r>
            <a:endParaRPr lang="el-GR"/>
          </a:p>
        </p:txBody>
      </p:sp>
      <p:sp>
        <p:nvSpPr>
          <p:cNvPr id="45" name="Right Triangle 44">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3137678"/>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Θέση περιεχομένου 2">
            <a:extLst>
              <a:ext uri="{FF2B5EF4-FFF2-40B4-BE49-F238E27FC236}">
                <a16:creationId xmlns:a16="http://schemas.microsoft.com/office/drawing/2014/main" id="{23C45F49-99D8-ABA8-A77E-0E1239188C1E}"/>
              </a:ext>
            </a:extLst>
          </p:cNvPr>
          <p:cNvSpPr>
            <a:spLocks noGrp="1"/>
          </p:cNvSpPr>
          <p:nvPr>
            <p:ph idx="1"/>
          </p:nvPr>
        </p:nvSpPr>
        <p:spPr>
          <a:xfrm>
            <a:off x="7086745" y="713048"/>
            <a:ext cx="4414176" cy="5449532"/>
          </a:xfrm>
        </p:spPr>
        <p:txBody>
          <a:bodyPr anchor="ctr">
            <a:normAutofit/>
          </a:bodyPr>
          <a:lstStyle/>
          <a:p>
            <a:pPr marL="0" indent="0">
              <a:lnSpc>
                <a:spcPct val="100000"/>
              </a:lnSpc>
              <a:spcAft>
                <a:spcPts val="800"/>
              </a:spcAft>
              <a:buNone/>
            </a:pPr>
            <a:r>
              <a:rPr lang="el-GR" sz="1900" b="1" u="sng" kern="100">
                <a:effectLst/>
                <a:latin typeface="Calibri" panose="020F0502020204030204" pitchFamily="34" charset="0"/>
                <a:ea typeface="Calibri" panose="020F0502020204030204" pitchFamily="34" charset="0"/>
                <a:cs typeface="Calibri" panose="020F0502020204030204" pitchFamily="34" charset="0"/>
              </a:rPr>
              <a:t>Υλικά </a:t>
            </a:r>
            <a:r>
              <a:rPr lang="el-GR" sz="1900" b="1" u="sng" kern="100">
                <a:latin typeface="Calibri" panose="020F0502020204030204" pitchFamily="34" charset="0"/>
                <a:ea typeface="Calibri" panose="020F0502020204030204" pitchFamily="34" charset="0"/>
                <a:cs typeface="Times New Roman" panose="02020603050405020304" pitchFamily="18" charset="0"/>
              </a:rPr>
              <a:t>:</a:t>
            </a:r>
            <a:r>
              <a:rPr lang="el-GR" sz="1900" kern="100">
                <a:effectLst/>
                <a:latin typeface="Calibri" panose="020F0502020204030204" pitchFamily="34" charset="0"/>
                <a:ea typeface="Calibri" panose="020F0502020204030204" pitchFamily="34" charset="0"/>
                <a:cs typeface="Calibri" panose="020F0502020204030204" pitchFamily="34" charset="0"/>
              </a:rPr>
              <a:t>Ξύλινη ράβδος </a:t>
            </a:r>
            <a:r>
              <a:rPr lang="el-GR" sz="1900" kern="100">
                <a:latin typeface="Calibri" panose="020F0502020204030204" pitchFamily="34" charset="0"/>
                <a:ea typeface="Calibri" panose="020F0502020204030204" pitchFamily="34" charset="0"/>
                <a:cs typeface="Times New Roman" panose="02020603050405020304" pitchFamily="18" charset="0"/>
              </a:rPr>
              <a:t>,</a:t>
            </a:r>
            <a:r>
              <a:rPr lang="el-GR" sz="1900" kern="100">
                <a:effectLst/>
                <a:latin typeface="Calibri" panose="020F0502020204030204" pitchFamily="34" charset="0"/>
                <a:ea typeface="Calibri" panose="020F0502020204030204" pitchFamily="34" charset="0"/>
                <a:cs typeface="Calibri" panose="020F0502020204030204" pitchFamily="34" charset="0"/>
              </a:rPr>
              <a:t>Κουταλάκι μεταλλικό </a:t>
            </a:r>
            <a:r>
              <a:rPr lang="el-GR" sz="1900" kern="100">
                <a:latin typeface="Calibri" panose="020F0502020204030204" pitchFamily="34" charset="0"/>
                <a:ea typeface="Calibri" panose="020F0502020204030204" pitchFamily="34" charset="0"/>
                <a:cs typeface="Times New Roman" panose="02020603050405020304" pitchFamily="18" charset="0"/>
              </a:rPr>
              <a:t>,</a:t>
            </a:r>
            <a:r>
              <a:rPr lang="el-GR" sz="1900" kern="100">
                <a:effectLst/>
                <a:latin typeface="Calibri" panose="020F0502020204030204" pitchFamily="34" charset="0"/>
                <a:ea typeface="Calibri" panose="020F0502020204030204" pitchFamily="34" charset="0"/>
                <a:cs typeface="Calibri" panose="020F0502020204030204" pitchFamily="34" charset="0"/>
              </a:rPr>
              <a:t>Μανταλάκι ,Λεκάνη </a:t>
            </a:r>
            <a:r>
              <a:rPr lang="el-GR" sz="1900" kern="100">
                <a:latin typeface="Calibri" panose="020F0502020204030204" pitchFamily="34" charset="0"/>
                <a:ea typeface="Calibri" panose="020F0502020204030204" pitchFamily="34" charset="0"/>
                <a:cs typeface="Times New Roman" panose="02020603050405020304" pitchFamily="18" charset="0"/>
              </a:rPr>
              <a:t>,</a:t>
            </a:r>
            <a:r>
              <a:rPr lang="el-GR" sz="1900" kern="100">
                <a:effectLst/>
                <a:latin typeface="Calibri" panose="020F0502020204030204" pitchFamily="34" charset="0"/>
                <a:ea typeface="Calibri" panose="020F0502020204030204" pitchFamily="34" charset="0"/>
                <a:cs typeface="Calibri" panose="020F0502020204030204" pitchFamily="34" charset="0"/>
              </a:rPr>
              <a:t>Ένα μπρίκι (για να ζεστάνει το νερό)</a:t>
            </a:r>
            <a:r>
              <a:rPr lang="el-GR" sz="1900" kern="100">
                <a:latin typeface="Calibri" panose="020F0502020204030204" pitchFamily="34" charset="0"/>
                <a:ea typeface="Calibri" panose="020F0502020204030204" pitchFamily="34" charset="0"/>
                <a:cs typeface="Times New Roman" panose="02020603050405020304" pitchFamily="18" charset="0"/>
              </a:rPr>
              <a:t>,</a:t>
            </a:r>
            <a:r>
              <a:rPr lang="el-GR" sz="1900" kern="100">
                <a:effectLst/>
                <a:latin typeface="Calibri" panose="020F0502020204030204" pitchFamily="34" charset="0"/>
                <a:ea typeface="Calibri" panose="020F0502020204030204" pitchFamily="34" charset="0"/>
                <a:cs typeface="Calibri" panose="020F0502020204030204" pitchFamily="34" charset="0"/>
              </a:rPr>
              <a:t>Νερό,Γκαζάκι </a:t>
            </a:r>
          </a:p>
          <a:p>
            <a:pPr marL="0" indent="0">
              <a:lnSpc>
                <a:spcPct val="100000"/>
              </a:lnSpc>
              <a:spcAft>
                <a:spcPts val="800"/>
              </a:spcAft>
              <a:buNone/>
            </a:pPr>
            <a:r>
              <a:rPr lang="el-GR" sz="1900" b="1" u="sng" kern="100">
                <a:effectLst/>
                <a:latin typeface="Calibri" panose="020F0502020204030204" pitchFamily="34" charset="0"/>
                <a:ea typeface="Calibri" panose="020F0502020204030204" pitchFamily="34" charset="0"/>
                <a:cs typeface="Calibri" panose="020F0502020204030204" pitchFamily="34" charset="0"/>
              </a:rPr>
              <a:t>Στόχοι</a:t>
            </a:r>
            <a:r>
              <a:rPr lang="en-US" sz="1900" b="1" u="sng" kern="100">
                <a:effectLst/>
                <a:latin typeface="Calibri" panose="020F0502020204030204" pitchFamily="34" charset="0"/>
                <a:ea typeface="Calibri" panose="020F0502020204030204" pitchFamily="34" charset="0"/>
                <a:cs typeface="Calibri" panose="020F0502020204030204" pitchFamily="34" charset="0"/>
              </a:rPr>
              <a:t>:</a:t>
            </a:r>
            <a:endParaRPr lang="el-GR" sz="19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sz="1900" kern="100">
                <a:effectLst/>
                <a:latin typeface="Calibri" panose="020F0502020204030204" pitchFamily="34" charset="0"/>
                <a:ea typeface="Calibri" panose="020F0502020204030204" pitchFamily="34" charset="0"/>
                <a:cs typeface="Calibri" panose="020F0502020204030204" pitchFamily="34" charset="0"/>
              </a:rPr>
              <a:t>Να κατανοήσουν την ικανότητα της θερμικής ενέργειας να μεταδίδεται </a:t>
            </a:r>
            <a:endParaRPr lang="el-GR" sz="19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sz="1900" kern="100">
                <a:effectLst/>
                <a:latin typeface="Calibri" panose="020F0502020204030204" pitchFamily="34" charset="0"/>
                <a:ea typeface="Calibri" panose="020F0502020204030204" pitchFamily="34" charset="0"/>
                <a:cs typeface="Calibri" panose="020F0502020204030204" pitchFamily="34" charset="0"/>
              </a:rPr>
              <a:t>Η διάκριση των υλικών σε μονωτές και αγωγούς</a:t>
            </a:r>
            <a:endParaRPr lang="el-GR" sz="19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sz="1900" kern="100">
                <a:effectLst/>
                <a:latin typeface="Calibri" panose="020F0502020204030204" pitchFamily="34" charset="0"/>
                <a:ea typeface="Calibri" panose="020F0502020204030204" pitchFamily="34" charset="0"/>
                <a:cs typeface="Calibri" panose="020F0502020204030204" pitchFamily="34" charset="0"/>
              </a:rPr>
              <a:t>Οι μαθητές να εξακριβώσουν τις υποθέσεις τους.</a:t>
            </a:r>
            <a:endParaRPr lang="el-GR" sz="19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Symbol" panose="05050102010706020507" pitchFamily="18" charset="2"/>
              <a:buChar char=""/>
            </a:pPr>
            <a:r>
              <a:rPr lang="el-GR" sz="1900" kern="100">
                <a:effectLst/>
                <a:latin typeface="Calibri" panose="020F0502020204030204" pitchFamily="34" charset="0"/>
                <a:ea typeface="Calibri" panose="020F0502020204030204" pitchFamily="34" charset="0"/>
                <a:cs typeface="Calibri" panose="020F0502020204030204" pitchFamily="34" charset="0"/>
              </a:rPr>
              <a:t>Οι μαθητές να διαχωρίζουν τα υλικά σε αυτά που θερμαίνονται σε όλη τη μάζα τους ή μόνο στο σημείο επαφής τους με την πηγή</a:t>
            </a:r>
          </a:p>
          <a:p>
            <a:pPr marL="0" indent="0">
              <a:lnSpc>
                <a:spcPct val="100000"/>
              </a:lnSpc>
              <a:spcAft>
                <a:spcPts val="800"/>
              </a:spcAft>
              <a:buNone/>
            </a:pPr>
            <a:endParaRPr lang="el-GR" sz="1900"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l-GR" sz="1900"/>
          </a:p>
        </p:txBody>
      </p:sp>
    </p:spTree>
    <p:extLst>
      <p:ext uri="{BB962C8B-B14F-4D97-AF65-F5344CB8AC3E}">
        <p14:creationId xmlns:p14="http://schemas.microsoft.com/office/powerpoint/2010/main" val="179175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FEF04-ADFD-A44A-3A53-A04FCD554647}"/>
              </a:ext>
            </a:extLst>
          </p:cNvPr>
          <p:cNvSpPr>
            <a:spLocks noGrp="1"/>
          </p:cNvSpPr>
          <p:nvPr>
            <p:ph type="title"/>
          </p:nvPr>
        </p:nvSpPr>
        <p:spPr>
          <a:xfrm>
            <a:off x="691079" y="725951"/>
            <a:ext cx="10325000" cy="685599"/>
          </a:xfrm>
        </p:spPr>
        <p:txBody>
          <a:bodyPr>
            <a:normAutofit fontScale="90000"/>
          </a:bodyPr>
          <a:lstStyle/>
          <a:p>
            <a:pPr algn="ctr"/>
            <a:r>
              <a:rPr lang="el-GR" kern="100" dirty="0">
                <a:latin typeface="Calibri" panose="020F0502020204030204" pitchFamily="34" charset="0"/>
                <a:ea typeface="Calibri" panose="020F0502020204030204" pitchFamily="34" charset="0"/>
                <a:cs typeface="Calibri" panose="020F0502020204030204" pitchFamily="34" charset="0"/>
              </a:rPr>
              <a:t>ΤΙΤΛΟΣ</a:t>
            </a:r>
            <a:r>
              <a:rPr lang="el-GR" b="1" kern="100" dirty="0">
                <a:latin typeface="Calibri" panose="020F0502020204030204" pitchFamily="34" charset="0"/>
                <a:ea typeface="Calibri" panose="020F0502020204030204" pitchFamily="34" charset="0"/>
                <a:cs typeface="Calibri" panose="020F0502020204030204" pitchFamily="34" charset="0"/>
              </a:rPr>
              <a:t>:&lt;&lt; Βουτώντας &gt;&gt;</a:t>
            </a:r>
            <a:endParaRPr lang="el-GR" dirty="0"/>
          </a:p>
        </p:txBody>
      </p:sp>
      <p:sp>
        <p:nvSpPr>
          <p:cNvPr id="3" name="Θέση περιεχομένου 2">
            <a:extLst>
              <a:ext uri="{FF2B5EF4-FFF2-40B4-BE49-F238E27FC236}">
                <a16:creationId xmlns:a16="http://schemas.microsoft.com/office/drawing/2014/main" id="{97B39716-D3BA-B041-3202-387A85CDFDBC}"/>
              </a:ext>
            </a:extLst>
          </p:cNvPr>
          <p:cNvSpPr>
            <a:spLocks noGrp="1"/>
          </p:cNvSpPr>
          <p:nvPr>
            <p:ph idx="1"/>
          </p:nvPr>
        </p:nvSpPr>
        <p:spPr>
          <a:xfrm>
            <a:off x="691079" y="1793289"/>
            <a:ext cx="10325000" cy="4111278"/>
          </a:xfrm>
        </p:spPr>
        <p:txBody>
          <a:bodyPr>
            <a:normAutofit fontScale="77500" lnSpcReduction="20000"/>
          </a:bodyPr>
          <a:lstStyle/>
          <a:p>
            <a:pPr marL="0" indent="0">
              <a:lnSpc>
                <a:spcPct val="107000"/>
              </a:lnSpc>
              <a:spcAft>
                <a:spcPts val="800"/>
              </a:spcAft>
              <a:buNone/>
            </a:pPr>
            <a:r>
              <a:rPr lang="el-GR" sz="2000" b="1" kern="100" dirty="0">
                <a:effectLst/>
                <a:latin typeface="Calibri" panose="020F0502020204030204" pitchFamily="34" charset="0"/>
                <a:ea typeface="Calibri" panose="020F0502020204030204" pitchFamily="34" charset="0"/>
                <a:cs typeface="Calibri" panose="020F0502020204030204" pitchFamily="34" charset="0"/>
              </a:rPr>
              <a:t>ΠΕΡΙΓΡΑΦΗ ΠΕΙΡΑΜΑΤΟΣ:</a:t>
            </a:r>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2000" kern="100" dirty="0">
                <a:effectLst/>
                <a:latin typeface="Calibri" panose="020F0502020204030204" pitchFamily="34" charset="0"/>
                <a:ea typeface="Calibri" panose="020F0502020204030204" pitchFamily="34" charset="0"/>
                <a:cs typeface="Calibri" panose="020F0502020204030204" pitchFamily="34" charset="0"/>
              </a:rPr>
              <a:t>Σε μια πλαστική λεκάνη που έχουμε τοποθετήσει στο κέντρο της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παρεούλας</a:t>
            </a:r>
            <a:r>
              <a:rPr lang="el-GR" sz="2000" kern="100" dirty="0">
                <a:effectLst/>
                <a:latin typeface="Calibri" panose="020F0502020204030204" pitchFamily="34" charset="0"/>
                <a:ea typeface="Calibri" panose="020F0502020204030204" pitchFamily="34" charset="0"/>
                <a:cs typeface="Calibri" panose="020F0502020204030204" pitchFamily="34" charset="0"/>
              </a:rPr>
              <a:t> ρίχνουμε ζεστό νερό που θα έχουμε βράσει οι ίδιοι με την βοήθεια ενός γκαζιού. Ζητάμε να βάλουν το χέρι τους μέσα στο νερό για να αντιληφθούν την θερμοκρασία του. Στην συνέχεια δίνουμε στα παιδιά τα αντικείμενα πριν τα τοποθετήσουμε στην λεκάνη για να αντιληφθούν την αλλαγή της θερμοκρασίας τους. Τα αντικείμενα είναι τα εξής : ξύλινη ράβδος, μεταλλικό κουτάλι και μανταλάκι. Πριν αρχίσει το πείραμα συγκεντρώνουμε τις απαντήσεις των παιδιών σε ένα πινακάκι για να μπορέσουμε να τις συγκρίνουμε , με τις απαντήσεις τους αφού παρακολουθήσουν το πείραμα. Στην συνέχεια τοποθετούμε τα υλικά μέχρι την μέση στο νερό ώστε η μία άκρη τους να βρίσκεται μέσα στο νερό και η άλλη εκτός του νερού. Βάζουμε το κουταλάκι μέσα στο νερό και ζητάμε από τα παιδιά να έρθουν να το κρατήσουν από την λαβή του ώστε να καταλάβουν αν ο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θερμοστούλης</a:t>
            </a:r>
            <a:r>
              <a:rPr lang="el-GR" sz="2000" kern="100" dirty="0">
                <a:effectLst/>
                <a:latin typeface="Calibri" panose="020F0502020204030204" pitchFamily="34" charset="0"/>
                <a:ea typeface="Calibri" panose="020F0502020204030204" pitchFamily="34" charset="0"/>
                <a:cs typeface="Calibri" panose="020F0502020204030204" pitchFamily="34" charset="0"/>
              </a:rPr>
              <a:t> κατάφερε να περάσει μέσα από το αντικείμενο και να ζεσταθεί όλη η επιφάνεια. Την ίδια διαδικασία επαναλαμβάνουμε και για τα δύο ακόμα αντικείμενα που έχουμε επιλέξει. Ανακαλύπτουν τα παιδιά πως ο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θερμοστούλης</a:t>
            </a:r>
            <a:r>
              <a:rPr lang="el-GR" sz="2000" kern="100" dirty="0">
                <a:effectLst/>
                <a:latin typeface="Calibri" panose="020F0502020204030204" pitchFamily="34" charset="0"/>
                <a:ea typeface="Calibri" panose="020F0502020204030204" pitchFamily="34" charset="0"/>
                <a:cs typeface="Calibri" panose="020F0502020204030204" pitchFamily="34" charset="0"/>
              </a:rPr>
              <a:t> μπορεί να περάσει μόνο μέσα από το μεταλλικό κουτάλι, ενώ δεν μπορεί από την ξύλινη ράβδο και το μανταλάκι. Με το τέλος του πειράματος γενικεύουμε την συζήτηση όσο αφορά τα υλικά, εξηγώντας πως ο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θερμοστούλης</a:t>
            </a:r>
            <a:r>
              <a:rPr lang="el-GR" sz="2000" kern="100" dirty="0">
                <a:effectLst/>
                <a:latin typeface="Calibri" panose="020F0502020204030204" pitchFamily="34" charset="0"/>
                <a:ea typeface="Calibri" panose="020F0502020204030204" pitchFamily="34" charset="0"/>
                <a:cs typeface="Calibri" panose="020F0502020204030204" pitchFamily="34" charset="0"/>
              </a:rPr>
              <a:t> μπορεί να περάσει μέσα σε όλη την επιφάνεια των μεταλλικών υλικών ενώ στα πλαστικά και ξύλινα αντικείμενα φτάνει μόνο μέχρι την επιφάνεια τους. Καταληκτικά αναφέρουμε πως τα αντικείμενα αυτά μπορούν να χωριστούν σε δύο κατηγορίες , τα υλικά που ο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θερμοστούλης</a:t>
            </a:r>
            <a:r>
              <a:rPr lang="el-GR" sz="2000" kern="100" dirty="0">
                <a:effectLst/>
                <a:latin typeface="Calibri" panose="020F0502020204030204" pitchFamily="34" charset="0"/>
                <a:ea typeface="Calibri" panose="020F0502020204030204" pitchFamily="34" charset="0"/>
                <a:cs typeface="Calibri" panose="020F0502020204030204" pitchFamily="34" charset="0"/>
              </a:rPr>
              <a:t> μπορεί να περάσει λέγονται αγωγοί ενώ αυτά που ο </a:t>
            </a:r>
            <a:r>
              <a:rPr lang="el-GR" sz="2000" kern="100" dirty="0" err="1">
                <a:effectLst/>
                <a:latin typeface="Calibri" panose="020F0502020204030204" pitchFamily="34" charset="0"/>
                <a:ea typeface="Calibri" panose="020F0502020204030204" pitchFamily="34" charset="0"/>
                <a:cs typeface="Calibri" panose="020F0502020204030204" pitchFamily="34" charset="0"/>
              </a:rPr>
              <a:t>θερμοστούλης</a:t>
            </a:r>
            <a:r>
              <a:rPr lang="el-GR" sz="2000" kern="100" dirty="0">
                <a:effectLst/>
                <a:latin typeface="Calibri" panose="020F0502020204030204" pitchFamily="34" charset="0"/>
                <a:ea typeface="Calibri" panose="020F0502020204030204" pitchFamily="34" charset="0"/>
                <a:cs typeface="Calibri" panose="020F0502020204030204" pitchFamily="34" charset="0"/>
              </a:rPr>
              <a:t> μπορεί να ζεστάνει μόνο την επιφάνεια τους ονομάζονται μονωτές. </a:t>
            </a:r>
            <a:endParaRPr lang="el-GR"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014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7C3C2D0-A48F-4A6F-9C7D-888E9DFE6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ACAC8F7F-D35D-4520-8F56-4EFA77C73B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1" name="Straight Connector 10">
              <a:extLst>
                <a:ext uri="{FF2B5EF4-FFF2-40B4-BE49-F238E27FC236}">
                  <a16:creationId xmlns:a16="http://schemas.microsoft.com/office/drawing/2014/main" id="{E87C587A-B291-49B1-BE30-198570DDAC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B6C1D58-93FC-4B49-9F8B-2262E08DAA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0965ED9-2FC3-4180-9CAC-D7DF1C7BEF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116CA23-FA2C-4A44-A67C-FC147A715D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C391CF-E782-40EA-B1EB-05ADC774CC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322665-68EB-45B5-A6DE-2869B30F1C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3B7FA59-83C4-4952-AF38-C1FC950E9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E5D6D3A-DE20-486C-BBBF-F9B0E4D8A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B8B1D81-CEF1-437F-8252-036661CB5E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1B0312A-9358-4743-961A-6F77AEB5D9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C02485F-0EE1-4595-A972-16A13E9191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02D844-6E4F-483E-8E2E-9006EA1801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58766E6-D2D6-447C-B1DC-B7F7C381F1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9BBD00C-7AB2-445E-B7DA-98CC7CAF3D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D177E1C-6580-456C-AAAE-89D422A2C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B85538F-9888-4E68-A9F3-DBB136C0FF1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29B624F-F9D8-43BB-A468-08331D66CC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0E66F4-AE52-4D19-AF99-540F0CCFD7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CADC852-407F-4870-9F7B-A6004FE77C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E9CC738-B12D-4154-A4EA-81D4576BC1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2A84F5-CD6A-4287-A9C1-EED0E65CA9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3F4EFD5-6D1E-4865-83BA-0F116DF06F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0A8CE11-5C23-4CA3-8D8E-9E094566DB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5D41DA6-2047-4BB5-8469-509E240E49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AACD460-E6E2-4C46-A780-095B52D1B2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B36364A-122E-43B1-B2B8-F00D83E5D6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9A63098-DBC2-4C59-9D33-809ECCA623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8F309E4-ACE9-4428-8DDA-20E0F1A1BC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39F177F-07E3-45BF-85B1-21E231DCCC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3EC3277-85FC-401E-80E3-B64B9808DE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9A24ED6-70A5-4DC0-A213-5385E58417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40F7AA06-D379-F05B-D352-D1165CBE4AA3}"/>
              </a:ext>
            </a:extLst>
          </p:cNvPr>
          <p:cNvSpPr>
            <a:spLocks noGrp="1"/>
          </p:cNvSpPr>
          <p:nvPr>
            <p:ph type="title"/>
          </p:nvPr>
        </p:nvSpPr>
        <p:spPr>
          <a:xfrm>
            <a:off x="691079" y="725951"/>
            <a:ext cx="5401812" cy="5417452"/>
          </a:xfrm>
        </p:spPr>
        <p:txBody>
          <a:bodyPr anchor="ctr">
            <a:normAutofit/>
          </a:bodyPr>
          <a:lstStyle/>
          <a:p>
            <a:pPr>
              <a:spcAft>
                <a:spcPts val="800"/>
              </a:spcAft>
            </a:pPr>
            <a:r>
              <a:rPr lang="el-GR" b="1" kern="100">
                <a:effectLst/>
                <a:latin typeface="Calibri" panose="020F0502020204030204" pitchFamily="34" charset="0"/>
                <a:ea typeface="Calibri" panose="020F0502020204030204" pitchFamily="34" charset="0"/>
                <a:cs typeface="Calibri" panose="020F0502020204030204" pitchFamily="34" charset="0"/>
              </a:rPr>
              <a:t>ΑΞΙΟΛΟΓΗΣΗ</a:t>
            </a:r>
            <a:br>
              <a:rPr lang="el-GR" b="1" kern="100">
                <a:effectLst/>
                <a:latin typeface="Calibri" panose="020F0502020204030204" pitchFamily="34" charset="0"/>
                <a:ea typeface="Calibri" panose="020F0502020204030204" pitchFamily="34" charset="0"/>
                <a:cs typeface="Times New Roman" panose="02020603050405020304" pitchFamily="18" charset="0"/>
              </a:rPr>
            </a:br>
            <a:r>
              <a:rPr lang="el-GR" kern="100">
                <a:effectLst/>
                <a:latin typeface="Calibri" panose="020F0502020204030204" pitchFamily="34" charset="0"/>
                <a:ea typeface="Calibri" panose="020F0502020204030204" pitchFamily="34" charset="0"/>
                <a:cs typeface="Calibri" panose="020F0502020204030204" pitchFamily="34" charset="0"/>
              </a:rPr>
              <a:t>ΤΙΤΛΟΣ : </a:t>
            </a:r>
            <a:r>
              <a:rPr lang="el-GR" b="1" kern="100">
                <a:effectLst/>
                <a:latin typeface="Calibri" panose="020F0502020204030204" pitchFamily="34" charset="0"/>
                <a:ea typeface="Calibri" panose="020F0502020204030204" pitchFamily="34" charset="0"/>
                <a:cs typeface="Calibri" panose="020F0502020204030204" pitchFamily="34" charset="0"/>
              </a:rPr>
              <a:t>&lt;&lt; Για να δούμε τι μάθαμε .&gt;&gt;</a:t>
            </a:r>
            <a:br>
              <a:rPr lang="el-GR" kern="100">
                <a:effectLst/>
                <a:latin typeface="Calibri" panose="020F0502020204030204" pitchFamily="34" charset="0"/>
                <a:ea typeface="Calibri" panose="020F0502020204030204" pitchFamily="34" charset="0"/>
                <a:cs typeface="Times New Roman" panose="02020603050405020304" pitchFamily="18" charset="0"/>
              </a:rPr>
            </a:br>
            <a:endParaRPr lang="el-GR"/>
          </a:p>
        </p:txBody>
      </p:sp>
      <p:sp>
        <p:nvSpPr>
          <p:cNvPr id="43" name="Right Triangle 42">
            <a:extLst>
              <a:ext uri="{FF2B5EF4-FFF2-40B4-BE49-F238E27FC236}">
                <a16:creationId xmlns:a16="http://schemas.microsoft.com/office/drawing/2014/main" id="{69F0804E-F8DE-40E7-90F4-68B638136E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8924" y="3137678"/>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Θέση περιεχομένου 2">
            <a:extLst>
              <a:ext uri="{FF2B5EF4-FFF2-40B4-BE49-F238E27FC236}">
                <a16:creationId xmlns:a16="http://schemas.microsoft.com/office/drawing/2014/main" id="{070BE10F-6F8E-5C42-C385-0FE97D0C686E}"/>
              </a:ext>
            </a:extLst>
          </p:cNvPr>
          <p:cNvSpPr>
            <a:spLocks noGrp="1"/>
          </p:cNvSpPr>
          <p:nvPr>
            <p:ph idx="1"/>
          </p:nvPr>
        </p:nvSpPr>
        <p:spPr>
          <a:xfrm>
            <a:off x="7086745" y="713048"/>
            <a:ext cx="4414176" cy="5449532"/>
          </a:xfrm>
        </p:spPr>
        <p:txBody>
          <a:bodyPr anchor="ctr">
            <a:normAutofit/>
          </a:bodyPr>
          <a:lstStyle/>
          <a:p>
            <a:pPr>
              <a:lnSpc>
                <a:spcPct val="100000"/>
              </a:lnSpc>
              <a:spcAft>
                <a:spcPts val="800"/>
              </a:spcAft>
            </a:pPr>
            <a:r>
              <a:rPr lang="el-GR" b="1" u="sng" kern="100">
                <a:effectLst/>
                <a:latin typeface="Calibri" panose="020F0502020204030204" pitchFamily="34" charset="0"/>
                <a:ea typeface="Calibri" panose="020F0502020204030204" pitchFamily="34" charset="0"/>
                <a:cs typeface="Calibri" panose="020F0502020204030204" pitchFamily="34" charset="0"/>
              </a:rPr>
              <a:t>Υλικά </a:t>
            </a:r>
            <a:r>
              <a:rPr lang="el-GR" b="1" u="sng" kern="100">
                <a:latin typeface="Calibri" panose="020F0502020204030204" pitchFamily="34" charset="0"/>
                <a:ea typeface="Calibri" panose="020F0502020204030204" pitchFamily="34" charset="0"/>
                <a:cs typeface="Times New Roman" panose="02020603050405020304" pitchFamily="18" charset="0"/>
              </a:rPr>
              <a:t>:</a:t>
            </a:r>
            <a:r>
              <a:rPr lang="el-GR" kern="100">
                <a:effectLst/>
                <a:latin typeface="Calibri" panose="020F0502020204030204" pitchFamily="34" charset="0"/>
                <a:ea typeface="Calibri" panose="020F0502020204030204" pitchFamily="34" charset="0"/>
                <a:cs typeface="Calibri" panose="020F0502020204030204" pitchFamily="34" charset="0"/>
              </a:rPr>
              <a:t>Λευκές κόλλες χαρτί </a:t>
            </a:r>
            <a:r>
              <a:rPr lang="el-GR" kern="100">
                <a:latin typeface="Calibri" panose="020F0502020204030204" pitchFamily="34" charset="0"/>
                <a:ea typeface="Calibri" panose="020F0502020204030204" pitchFamily="34" charset="0"/>
                <a:cs typeface="Times New Roman" panose="02020603050405020304" pitchFamily="18" charset="0"/>
              </a:rPr>
              <a:t>,</a:t>
            </a:r>
            <a:r>
              <a:rPr lang="el-GR" kern="100">
                <a:effectLst/>
                <a:latin typeface="Calibri" panose="020F0502020204030204" pitchFamily="34" charset="0"/>
                <a:ea typeface="Calibri" panose="020F0502020204030204" pitchFamily="34" charset="0"/>
                <a:cs typeface="Calibri" panose="020F0502020204030204" pitchFamily="34" charset="0"/>
              </a:rPr>
              <a:t>Κόλλα </a:t>
            </a:r>
            <a:r>
              <a:rPr lang="el-GR" kern="100">
                <a:latin typeface="Calibri" panose="020F0502020204030204" pitchFamily="34" charset="0"/>
                <a:ea typeface="Calibri" panose="020F0502020204030204" pitchFamily="34" charset="0"/>
                <a:cs typeface="Times New Roman" panose="02020603050405020304" pitchFamily="18" charset="0"/>
              </a:rPr>
              <a:t>,</a:t>
            </a:r>
            <a:r>
              <a:rPr lang="el-GR" kern="100">
                <a:effectLst/>
                <a:latin typeface="Calibri" panose="020F0502020204030204" pitchFamily="34" charset="0"/>
                <a:ea typeface="Calibri" panose="020F0502020204030204" pitchFamily="34" charset="0"/>
                <a:cs typeface="Calibri" panose="020F0502020204030204" pitchFamily="34" charset="0"/>
              </a:rPr>
              <a:t>Χαρτόνι </a:t>
            </a:r>
            <a:r>
              <a:rPr lang="el-GR" kern="100">
                <a:latin typeface="Calibri" panose="020F0502020204030204" pitchFamily="34" charset="0"/>
                <a:ea typeface="Calibri" panose="020F0502020204030204" pitchFamily="34" charset="0"/>
                <a:cs typeface="Times New Roman" panose="02020603050405020304" pitchFamily="18" charset="0"/>
              </a:rPr>
              <a:t>,</a:t>
            </a:r>
            <a:r>
              <a:rPr lang="el-GR" kern="100">
                <a:effectLst/>
                <a:latin typeface="Calibri" panose="020F0502020204030204" pitchFamily="34" charset="0"/>
                <a:ea typeface="Calibri" panose="020F0502020204030204" pitchFamily="34" charset="0"/>
                <a:cs typeface="Calibri" panose="020F0502020204030204" pitchFamily="34" charset="0"/>
              </a:rPr>
              <a:t>Ψαλίδι </a:t>
            </a:r>
            <a:r>
              <a:rPr lang="el-GR" kern="100">
                <a:latin typeface="Calibri" panose="020F0502020204030204" pitchFamily="34" charset="0"/>
                <a:ea typeface="Calibri" panose="020F0502020204030204" pitchFamily="34" charset="0"/>
                <a:cs typeface="Times New Roman" panose="02020603050405020304" pitchFamily="18" charset="0"/>
              </a:rPr>
              <a:t>,</a:t>
            </a:r>
            <a:r>
              <a:rPr lang="el-GR" kern="100">
                <a:effectLst/>
                <a:latin typeface="Calibri" panose="020F0502020204030204" pitchFamily="34" charset="0"/>
                <a:ea typeface="Calibri" panose="020F0502020204030204" pitchFamily="34" charset="0"/>
                <a:cs typeface="Calibri" panose="020F0502020204030204" pitchFamily="34" charset="0"/>
              </a:rPr>
              <a:t>Μαρκαδόρους </a:t>
            </a:r>
          </a:p>
          <a:p>
            <a:pPr>
              <a:lnSpc>
                <a:spcPct val="100000"/>
              </a:lnSpc>
              <a:spcAft>
                <a:spcPts val="800"/>
              </a:spcAft>
            </a:pPr>
            <a:r>
              <a:rPr lang="el-GR" b="1" u="sng" kern="100">
                <a:effectLst/>
                <a:latin typeface="Calibri" panose="020F0502020204030204" pitchFamily="34" charset="0"/>
                <a:ea typeface="Calibri" panose="020F0502020204030204" pitchFamily="34" charset="0"/>
                <a:cs typeface="Calibri" panose="020F0502020204030204" pitchFamily="34" charset="0"/>
              </a:rPr>
              <a:t>Στόχος της αξιολόγησης </a:t>
            </a:r>
            <a:r>
              <a:rPr lang="en-US" b="1" u="sng" kern="100">
                <a:effectLst/>
                <a:latin typeface="Calibri" panose="020F0502020204030204" pitchFamily="34" charset="0"/>
                <a:ea typeface="Calibri" panose="020F0502020204030204" pitchFamily="34" charset="0"/>
                <a:cs typeface="Calibri" panose="020F0502020204030204" pitchFamily="34" charset="0"/>
              </a:rPr>
              <a:t>:</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kern="100">
                <a:effectLst/>
                <a:latin typeface="Calibri" panose="020F0502020204030204" pitchFamily="34" charset="0"/>
                <a:ea typeface="Calibri" panose="020F0502020204030204" pitchFamily="34" charset="0"/>
                <a:cs typeface="Calibri" panose="020F0502020204030204" pitchFamily="34" charset="0"/>
              </a:rPr>
              <a:t>Η σύγκριση απαντήσεων των παιδιών πριν και μετά το πείραμα </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kern="100">
                <a:effectLst/>
                <a:latin typeface="Calibri" panose="020F0502020204030204" pitchFamily="34" charset="0"/>
                <a:ea typeface="Calibri" panose="020F0502020204030204" pitchFamily="34" charset="0"/>
                <a:cs typeface="Calibri" panose="020F0502020204030204" pitchFamily="34" charset="0"/>
              </a:rPr>
              <a:t>Η σωστή ταξινόμηση των υλικών σε μονωτές και αγωγούς </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l-GR" kern="100">
                <a:effectLst/>
                <a:latin typeface="Calibri" panose="020F0502020204030204" pitchFamily="34" charset="0"/>
                <a:ea typeface="Calibri" panose="020F0502020204030204" pitchFamily="34" charset="0"/>
                <a:cs typeface="Calibri" panose="020F0502020204030204" pitchFamily="34" charset="0"/>
              </a:rPr>
              <a:t>Η σωστή χρήση του ψαλιδιού από τα παιδιά </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Symbol" panose="05050102010706020507" pitchFamily="18" charset="2"/>
              <a:buChar char=""/>
            </a:pPr>
            <a:r>
              <a:rPr lang="el-GR" kern="100">
                <a:effectLst/>
                <a:latin typeface="Calibri" panose="020F0502020204030204" pitchFamily="34" charset="0"/>
                <a:ea typeface="Calibri" panose="020F0502020204030204" pitchFamily="34" charset="0"/>
                <a:cs typeface="Calibri" panose="020F0502020204030204" pitchFamily="34" charset="0"/>
              </a:rPr>
              <a:t> Να συνεργαστούν οι μαθητές μεταξύ τους για την δημιουργία κολλάζ .</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l-GR" kern="100">
                <a:effectLst/>
                <a:latin typeface="Calibri" panose="020F0502020204030204" pitchFamily="34" charset="0"/>
                <a:ea typeface="Calibri" panose="020F0502020204030204" pitchFamily="34" charset="0"/>
                <a:cs typeface="Calibri" panose="020F0502020204030204" pitchFamily="34" charset="0"/>
              </a:rPr>
              <a:t> </a:t>
            </a:r>
            <a:endParaRPr lang="el-GR" kern="10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endParaRPr lang="el-GR"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08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70B5CE-A0F0-F739-3FC2-86B9F0B73A64}"/>
              </a:ext>
            </a:extLst>
          </p:cNvPr>
          <p:cNvSpPr>
            <a:spLocks noGrp="1"/>
          </p:cNvSpPr>
          <p:nvPr>
            <p:ph type="title"/>
          </p:nvPr>
        </p:nvSpPr>
        <p:spPr>
          <a:xfrm>
            <a:off x="691079" y="725952"/>
            <a:ext cx="10325000" cy="1085094"/>
          </a:xfrm>
        </p:spPr>
        <p:txBody>
          <a:bodyPr>
            <a:normAutofit fontScale="90000"/>
          </a:bodyPr>
          <a:lstStyle/>
          <a:p>
            <a:pPr algn="ctr"/>
            <a:r>
              <a:rPr lang="el-GR" sz="36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ΑΞΙΟΛΟΓΗΣΗ</a:t>
            </a:r>
            <a:br>
              <a:rPr lang="el-GR" sz="36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3600" kern="100" dirty="0">
                <a:effectLst/>
                <a:latin typeface="Calibri" panose="020F0502020204030204" pitchFamily="34" charset="0"/>
                <a:ea typeface="Calibri" panose="020F0502020204030204" pitchFamily="34" charset="0"/>
                <a:cs typeface="Calibri" panose="020F0502020204030204" pitchFamily="34" charset="0"/>
              </a:rPr>
              <a:t>ΤΙΤΛΟΣ : </a:t>
            </a:r>
            <a:r>
              <a:rPr lang="el-GR" sz="3600" b="1" kern="100" dirty="0">
                <a:effectLst/>
                <a:latin typeface="Calibri" panose="020F0502020204030204" pitchFamily="34" charset="0"/>
                <a:ea typeface="Calibri" panose="020F0502020204030204" pitchFamily="34" charset="0"/>
                <a:cs typeface="Calibri" panose="020F0502020204030204" pitchFamily="34" charset="0"/>
              </a:rPr>
              <a:t>&lt;&lt; Για να δούμε τι μάθαμε .&gt;&gt;</a:t>
            </a:r>
            <a:endParaRPr lang="el-GR" sz="3600" dirty="0"/>
          </a:p>
        </p:txBody>
      </p:sp>
      <p:sp>
        <p:nvSpPr>
          <p:cNvPr id="3" name="Θέση περιεχομένου 2">
            <a:extLst>
              <a:ext uri="{FF2B5EF4-FFF2-40B4-BE49-F238E27FC236}">
                <a16:creationId xmlns:a16="http://schemas.microsoft.com/office/drawing/2014/main" id="{BA70674B-627C-A0F5-06BB-F427CA835D14}"/>
              </a:ext>
            </a:extLst>
          </p:cNvPr>
          <p:cNvSpPr>
            <a:spLocks noGrp="1"/>
          </p:cNvSpPr>
          <p:nvPr>
            <p:ph idx="1"/>
          </p:nvPr>
        </p:nvSpPr>
        <p:spPr/>
        <p:txBody>
          <a:bodyPr>
            <a:normAutofit fontScale="62500" lnSpcReduction="20000"/>
          </a:bodyPr>
          <a:lstStyle/>
          <a:p>
            <a:pPr marL="0" indent="0">
              <a:lnSpc>
                <a:spcPct val="107000"/>
              </a:lnSpc>
              <a:spcAft>
                <a:spcPts val="800"/>
              </a:spcAft>
              <a:buNone/>
            </a:pPr>
            <a:r>
              <a:rPr lang="el-GR" sz="2900" b="1" kern="100" dirty="0">
                <a:effectLst/>
                <a:latin typeface="Calibri" panose="020F0502020204030204" pitchFamily="34" charset="0"/>
                <a:ea typeface="Calibri" panose="020F0502020204030204" pitchFamily="34" charset="0"/>
                <a:cs typeface="Calibri" panose="020F0502020204030204" pitchFamily="34" charset="0"/>
              </a:rPr>
              <a:t>ΠΕΡΙΓΡΑΦΗ ΑΞΙΟΛΟΓΗΣΗΣ:</a:t>
            </a:r>
            <a:endParaRPr lang="el-GR" sz="2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2900" kern="100" dirty="0">
                <a:effectLst/>
                <a:latin typeface="Calibri" panose="020F0502020204030204" pitchFamily="34" charset="0"/>
                <a:ea typeface="Calibri" panose="020F0502020204030204" pitchFamily="34" charset="0"/>
                <a:cs typeface="Calibri" panose="020F0502020204030204" pitchFamily="34" charset="0"/>
              </a:rPr>
              <a:t>Μετά την πραγματοποίηση του πειράματος συζητάμε με τα παιδιά για τις εντυπώσεις τους και πως τα ίδια αντιλήφθηκαν την διαδικασία αυτή. Συγκρίνουμε πόσα παιδιά προέβλεψαν σωστά τα αντικείμενα που θα θερμανθεί όλη τους η επιφάνεια με την βοήθεια του πίνακα που είχαμε χρησιμοποιήσει για να συγκεντρώσουμε τις απαντήσεις τους. Λύνουμε τυχόν απορίες που έχουν δημιουργηθεί και στόχο έχουμε την πλήρη κατανόηση του πειράματος και την σωστή ταξινόμηση των υλικών σε αγωγούς και μονωτές από την πλευρά των παιδιών. Δίνουμε στα παιδιά να ζωγραφίσουν τα υλικά που χρησιμοποιήσαμε. Στην συνέχεια ζητάμε να κόψουν τις ζωγραφιές και να  τις ξεχωρίσουν με την βοήθεια μας σε μονωτές και σε αγωγούς και να τις  κολλήσουν  σε ένα χαρτόνι, δημιουργώντας έτσι το κολλάζ των καλών και κακών αγωγών. Με αυτό το τρόπο γίνεται ευδιάκριτος ο διαχωρισμός τους. Τοποθετούμε το χαρτόνι στο πίνακα της τάξης, με αποτέλεσμα να υπενθυμίζεται στα παιδιά αυτός ο διαχωρισμός!</a:t>
            </a:r>
            <a:endParaRPr lang="el-GR"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2900" kern="100" dirty="0">
                <a:effectLst/>
                <a:latin typeface="Calibri" panose="020F0502020204030204" pitchFamily="34" charset="0"/>
                <a:ea typeface="Calibri" panose="020F0502020204030204" pitchFamily="34" charset="0"/>
                <a:cs typeface="Calibri" panose="020F0502020204030204" pitchFamily="34" charset="0"/>
              </a:rPr>
              <a:t> </a:t>
            </a:r>
            <a:endParaRPr lang="el-GR" sz="29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9047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0" name="Straight Connector 7">
              <a:extLst>
                <a:ext uri="{FF2B5EF4-FFF2-40B4-BE49-F238E27FC236}">
                  <a16:creationId xmlns:a16="http://schemas.microsoft.com/office/drawing/2014/main" id="{317D1EC0-23FF-4FC8-B22D-E34878EAA4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0" name="Right Triangle 39">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2" name="Rectangle 41">
            <a:extLst>
              <a:ext uri="{FF2B5EF4-FFF2-40B4-BE49-F238E27FC236}">
                <a16:creationId xmlns:a16="http://schemas.microsoft.com/office/drawing/2014/main" id="{411BE1D3-B675-4947-B4E3-14B8DC93F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Triangle 43">
            <a:extLst>
              <a:ext uri="{FF2B5EF4-FFF2-40B4-BE49-F238E27FC236}">
                <a16:creationId xmlns:a16="http://schemas.microsoft.com/office/drawing/2014/main" id="{D2D8651B-6FCC-49D7-B6F8-AF869E89F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3" y="15193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46" name="Freeform: Shape 45">
            <a:extLst>
              <a:ext uri="{FF2B5EF4-FFF2-40B4-BE49-F238E27FC236}">
                <a16:creationId xmlns:a16="http://schemas.microsoft.com/office/drawing/2014/main" id="{B27DF924-CC1B-431A-A8F3-7FEBCA1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9" y="2882524"/>
            <a:ext cx="12184765" cy="3975477"/>
          </a:xfrm>
          <a:custGeom>
            <a:avLst/>
            <a:gdLst>
              <a:gd name="connsiteX0" fmla="*/ 8942254 w 12188952"/>
              <a:gd name="connsiteY0" fmla="*/ 34 h 3975477"/>
              <a:gd name="connsiteX1" fmla="*/ 11642906 w 12188952"/>
              <a:gd name="connsiteY1" fmla="*/ 225257 h 3975477"/>
              <a:gd name="connsiteX2" fmla="*/ 12188952 w 12188952"/>
              <a:gd name="connsiteY2" fmla="*/ 311174 h 3975477"/>
              <a:gd name="connsiteX3" fmla="*/ 12188952 w 12188952"/>
              <a:gd name="connsiteY3" fmla="*/ 3975477 h 3975477"/>
              <a:gd name="connsiteX4" fmla="*/ 0 w 12188952"/>
              <a:gd name="connsiteY4" fmla="*/ 3975477 h 3975477"/>
              <a:gd name="connsiteX5" fmla="*/ 0 w 12188952"/>
              <a:gd name="connsiteY5" fmla="*/ 1085061 h 3975477"/>
              <a:gd name="connsiteX6" fmla="*/ 552141 w 12188952"/>
              <a:gd name="connsiteY6" fmla="*/ 1079980 h 3975477"/>
              <a:gd name="connsiteX7" fmla="*/ 8942254 w 12188952"/>
              <a:gd name="connsiteY7" fmla="*/ 34 h 397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975477">
                <a:moveTo>
                  <a:pt x="8942254" y="34"/>
                </a:moveTo>
                <a:cubicBezTo>
                  <a:pt x="9695041" y="1709"/>
                  <a:pt x="10568453" y="66687"/>
                  <a:pt x="11642906" y="225257"/>
                </a:cubicBezTo>
                <a:lnTo>
                  <a:pt x="12188952" y="311174"/>
                </a:lnTo>
                <a:lnTo>
                  <a:pt x="12188952" y="3975477"/>
                </a:lnTo>
                <a:lnTo>
                  <a:pt x="0" y="3975477"/>
                </a:lnTo>
                <a:lnTo>
                  <a:pt x="0" y="1085061"/>
                </a:lnTo>
                <a:lnTo>
                  <a:pt x="552141" y="1079980"/>
                </a:lnTo>
                <a:cubicBezTo>
                  <a:pt x="4849952" y="999477"/>
                  <a:pt x="5931106" y="-6667"/>
                  <a:pt x="8942254" y="34"/>
                </a:cubicBez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8" name="Group 47">
            <a:extLst>
              <a:ext uri="{FF2B5EF4-FFF2-40B4-BE49-F238E27FC236}">
                <a16:creationId xmlns:a16="http://schemas.microsoft.com/office/drawing/2014/main" id="{2C13C5A7-AC21-48FA-A06F-6A7F303BC3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7F262F85-28C5-406E-86B5-21B5007975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6E46736-4910-4C3D-A602-EA961B5B9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6C95156-5BFF-4DE7-B263-E72A6236914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CC6A642-5940-409E-BA90-465C2A8146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12D9B4F-73D1-4F08-BED3-050F005D00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6BADE15-4CCA-4FB3-A2E1-F2B70EC8E9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B84EC39-7B8E-4610-A1D0-64B4DC63E8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C61CE688-F428-4557-8D39-912F63B57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A0A277E-6B5F-4EA7-927D-072AE79F094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F8762B1-DD2A-4691-BAA0-FCF140D803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B10B872-619E-4CDC-BBC2-2B8512F5E3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55518C1-8F67-4B56-B385-0E4947C32A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83AD748-761F-44A2-BF90-DBA3EDB465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6015257-A8BA-4AFA-943B-9CC961D834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21F0F86-489E-43A6-8315-8524702679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5C90D9E-C664-4A5F-BC20-D76DDB874F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81936AF-8AA7-4931-8575-88CAD33ADB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DF1762F-6360-4C8F-9E4A-C7DE8C4C3C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9C29F-E778-464B-A96A-079815C233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AD9E72B-D3BF-4D27-A601-1D2E7DE839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CB8422D-924B-45F5-8A16-0F8AC8FDCC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7D55B22-5D5C-4F9B-9530-BB9DE6375D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A093CBE-3A15-4A43-A536-2EE3B6524D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A289A63-846E-4F02-A373-B072C2EAF8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2B62319-B036-4232-A230-5DD9F9EE11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13B242B-F116-42CC-AC41-373E24D4A00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3F63EA7-9511-4DDD-962B-5C5C5131A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EE9C8DA-BB76-4CFF-AFD5-4E054A62C8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2F3C61A-326D-45E1-8FDF-B346F1625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3FBEEB7B-6D5D-47E6-836B-1843CF8107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FF47F77-62CD-47D4-BB10-B751B9DACB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AFE77107-7F80-C1F6-19E1-C0DD83D7D54C}"/>
              </a:ext>
            </a:extLst>
          </p:cNvPr>
          <p:cNvSpPr>
            <a:spLocks noGrp="1"/>
          </p:cNvSpPr>
          <p:nvPr>
            <p:ph type="title"/>
          </p:nvPr>
        </p:nvSpPr>
        <p:spPr>
          <a:xfrm>
            <a:off x="691078" y="1260582"/>
            <a:ext cx="10302169" cy="1628647"/>
          </a:xfrm>
        </p:spPr>
        <p:txBody>
          <a:bodyPr vert="horz" lIns="91440" tIns="45720" rIns="91440" bIns="45720" rtlCol="0" anchor="t">
            <a:normAutofit/>
          </a:bodyPr>
          <a:lstStyle/>
          <a:p>
            <a:r>
              <a:rPr lang="en-US" sz="5400" dirty="0"/>
              <a:t>ΤΗΕ ΕΝD!</a:t>
            </a:r>
          </a:p>
        </p:txBody>
      </p:sp>
    </p:spTree>
    <p:extLst>
      <p:ext uri="{BB962C8B-B14F-4D97-AF65-F5344CB8AC3E}">
        <p14:creationId xmlns:p14="http://schemas.microsoft.com/office/powerpoint/2010/main" val="888824854"/>
      </p:ext>
    </p:extLst>
  </p:cSld>
  <p:clrMapOvr>
    <a:masterClrMapping/>
  </p:clrMapOvr>
</p:sld>
</file>

<file path=ppt/theme/theme1.xml><?xml version="1.0" encoding="utf-8"?>
<a:theme xmlns:a="http://schemas.openxmlformats.org/drawingml/2006/main" name="CosineVTI">
  <a:themeElements>
    <a:clrScheme name="AnalogousFromRegularSeed_2SEEDS">
      <a:dk1>
        <a:srgbClr val="000000"/>
      </a:dk1>
      <a:lt1>
        <a:srgbClr val="FFFFFF"/>
      </a:lt1>
      <a:dk2>
        <a:srgbClr val="351E22"/>
      </a:dk2>
      <a:lt2>
        <a:srgbClr val="E8E2E3"/>
      </a:lt2>
      <a:accent1>
        <a:srgbClr val="3BB195"/>
      </a:accent1>
      <a:accent2>
        <a:srgbClr val="47B56D"/>
      </a:accent2>
      <a:accent3>
        <a:srgbClr val="4BACC0"/>
      </a:accent3>
      <a:accent4>
        <a:srgbClr val="B13B81"/>
      </a:accent4>
      <a:accent5>
        <a:srgbClr val="C34D61"/>
      </a:accent5>
      <a:accent6>
        <a:srgbClr val="B1583B"/>
      </a:accent6>
      <a:hlink>
        <a:srgbClr val="BF3F5E"/>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Override1.xml><?xml version="1.0" encoding="utf-8"?>
<a:themeOverride xmlns:a="http://schemas.openxmlformats.org/drawingml/2006/main">
  <a:clrScheme name="AnalogousFromRegularSeed_2SEEDS">
    <a:dk1>
      <a:srgbClr val="000000"/>
    </a:dk1>
    <a:lt1>
      <a:srgbClr val="FFFFFF"/>
    </a:lt1>
    <a:dk2>
      <a:srgbClr val="351E22"/>
    </a:dk2>
    <a:lt2>
      <a:srgbClr val="E8E2E3"/>
    </a:lt2>
    <a:accent1>
      <a:srgbClr val="3BB195"/>
    </a:accent1>
    <a:accent2>
      <a:srgbClr val="47B56D"/>
    </a:accent2>
    <a:accent3>
      <a:srgbClr val="4BACC0"/>
    </a:accent3>
    <a:accent4>
      <a:srgbClr val="B13B81"/>
    </a:accent4>
    <a:accent5>
      <a:srgbClr val="C34D61"/>
    </a:accent5>
    <a:accent6>
      <a:srgbClr val="B1583B"/>
    </a:accent6>
    <a:hlink>
      <a:srgbClr val="BF3F5E"/>
    </a:hlink>
    <a:folHlink>
      <a:srgbClr val="7F7F7F"/>
    </a:folHlink>
  </a:clrScheme>
</a:themeOverride>
</file>

<file path=docProps/app.xml><?xml version="1.0" encoding="utf-8"?>
<Properties xmlns="http://schemas.openxmlformats.org/officeDocument/2006/extended-properties" xmlns:vt="http://schemas.openxmlformats.org/officeDocument/2006/docPropsVTypes">
  <Template/>
  <TotalTime>81</TotalTime>
  <Words>980</Words>
  <Application>Microsoft Office PowerPoint</Application>
  <PresentationFormat>Ευρεία οθόνη</PresentationFormat>
  <Paragraphs>38</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Grandview</vt:lpstr>
      <vt:lpstr>Symbol</vt:lpstr>
      <vt:lpstr>Wingdings</vt:lpstr>
      <vt:lpstr>CosineVTI</vt:lpstr>
      <vt:lpstr>Παρουσίαση του PowerPoint</vt:lpstr>
      <vt:lpstr>Οι στόχοι των δραστηριοτήτων:  </vt:lpstr>
      <vt:lpstr>Δραστηριότητα 1η ΤΙΤΛΟΣ:  &lt;&lt;Γνωρίζοντας τον Θερμοστούλη &gt;&gt; </vt:lpstr>
      <vt:lpstr>Δραστηριότητα 1η ΤΙΤΛΟΣ:  &lt;&lt;Γνωρίζοντας τον Θερμοστούλη &gt;&gt;</vt:lpstr>
      <vt:lpstr> ΤΙΤΛΟΣ:&lt;&lt; Βουτώντας &gt;&gt;</vt:lpstr>
      <vt:lpstr>ΤΙΤΛΟΣ:&lt;&lt; Βουτώντας &gt;&gt;</vt:lpstr>
      <vt:lpstr>ΑΞΙΟΛΟΓΗΣΗ ΤΙΤΛΟΣ : &lt;&lt; Για να δούμε τι μάθαμε .&gt;&gt; </vt:lpstr>
      <vt:lpstr>ΑΞΙΟΛΟΓΗΣΗ ΤΙΤΛΟΣ : &lt;&lt; Για να δούμε τι μάθαμε .&gt;&gt;</vt:lpstr>
      <vt:lpstr>ΤΗΕ ΕΝD!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Vivian Aravani</dc:creator>
  <cp:lastModifiedBy>Ραβάνης Κωνσταντίνος</cp:lastModifiedBy>
  <cp:revision>1</cp:revision>
  <dcterms:created xsi:type="dcterms:W3CDTF">2023-03-12T19:08:00Z</dcterms:created>
  <dcterms:modified xsi:type="dcterms:W3CDTF">2023-03-19T18:09:16Z</dcterms:modified>
</cp:coreProperties>
</file>