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E1AC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1216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E1AC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E1AC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E1AC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30" y="1057147"/>
            <a:ext cx="8033384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1216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02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104.png"/><Relationship Id="rId2" Type="http://schemas.openxmlformats.org/officeDocument/2006/relationships/image" Target="../media/image101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02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05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0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0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0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08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11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09.jp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0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111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11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12.jp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0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11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0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1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26" Type="http://schemas.openxmlformats.org/officeDocument/2006/relationships/image" Target="../media/image32.png"/><Relationship Id="rId3" Type="http://schemas.openxmlformats.org/officeDocument/2006/relationships/image" Target="../media/image117.jpg"/><Relationship Id="rId21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116.jpg"/><Relationship Id="rId16" Type="http://schemas.openxmlformats.org/officeDocument/2006/relationships/image" Target="../media/image129.png"/><Relationship Id="rId20" Type="http://schemas.openxmlformats.org/officeDocument/2006/relationships/image" Target="../media/image107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4.jp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9.png"/><Relationship Id="rId15" Type="http://schemas.openxmlformats.org/officeDocument/2006/relationships/image" Target="../media/image128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hyperlink" Target="http://www.rcsb.org/st" TargetMode="External"/><Relationship Id="rId19" Type="http://schemas.openxmlformats.org/officeDocument/2006/relationships/image" Target="../media/image132.png"/><Relationship Id="rId31" Type="http://schemas.openxmlformats.org/officeDocument/2006/relationships/image" Target="../media/image37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7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8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33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29.png"/><Relationship Id="rId5" Type="http://schemas.openxmlformats.org/officeDocument/2006/relationships/image" Target="../media/image136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13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41.png"/><Relationship Id="rId21" Type="http://schemas.openxmlformats.org/officeDocument/2006/relationships/image" Target="../media/image3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40.png"/><Relationship Id="rId16" Type="http://schemas.openxmlformats.org/officeDocument/2006/relationships/image" Target="../media/image107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34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148.png"/><Relationship Id="rId19" Type="http://schemas.openxmlformats.org/officeDocument/2006/relationships/image" Target="../media/image29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15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5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0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15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39" Type="http://schemas.openxmlformats.org/officeDocument/2006/relationships/image" Target="../media/image37.png"/><Relationship Id="rId21" Type="http://schemas.openxmlformats.org/officeDocument/2006/relationships/image" Target="../media/image176.png"/><Relationship Id="rId34" Type="http://schemas.openxmlformats.org/officeDocument/2006/relationships/image" Target="../media/image32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24" Type="http://schemas.openxmlformats.org/officeDocument/2006/relationships/image" Target="../media/image17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28" Type="http://schemas.openxmlformats.org/officeDocument/2006/relationships/image" Target="../media/image139.png"/><Relationship Id="rId36" Type="http://schemas.openxmlformats.org/officeDocument/2006/relationships/image" Target="../media/image34.png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31" Type="http://schemas.openxmlformats.org/officeDocument/2006/relationships/image" Target="../media/image29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Relationship Id="rId27" Type="http://schemas.openxmlformats.org/officeDocument/2006/relationships/image" Target="../media/image18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7.png"/><Relationship Id="rId117" Type="http://schemas.openxmlformats.org/officeDocument/2006/relationships/image" Target="../media/image35.png"/><Relationship Id="rId21" Type="http://schemas.openxmlformats.org/officeDocument/2006/relationships/image" Target="../media/image202.png"/><Relationship Id="rId42" Type="http://schemas.openxmlformats.org/officeDocument/2006/relationships/image" Target="../media/image223.png"/><Relationship Id="rId47" Type="http://schemas.openxmlformats.org/officeDocument/2006/relationships/image" Target="../media/image228.png"/><Relationship Id="rId63" Type="http://schemas.openxmlformats.org/officeDocument/2006/relationships/image" Target="../media/image244.png"/><Relationship Id="rId68" Type="http://schemas.openxmlformats.org/officeDocument/2006/relationships/image" Target="../media/image249.png"/><Relationship Id="rId84" Type="http://schemas.openxmlformats.org/officeDocument/2006/relationships/image" Target="../media/image265.png"/><Relationship Id="rId89" Type="http://schemas.openxmlformats.org/officeDocument/2006/relationships/image" Target="../media/image270.png"/><Relationship Id="rId112" Type="http://schemas.openxmlformats.org/officeDocument/2006/relationships/image" Target="../media/image30.png"/><Relationship Id="rId16" Type="http://schemas.openxmlformats.org/officeDocument/2006/relationships/image" Target="../media/image197.png"/><Relationship Id="rId107" Type="http://schemas.openxmlformats.org/officeDocument/2006/relationships/image" Target="../media/image160.png"/><Relationship Id="rId11" Type="http://schemas.openxmlformats.org/officeDocument/2006/relationships/image" Target="../media/image192.png"/><Relationship Id="rId32" Type="http://schemas.openxmlformats.org/officeDocument/2006/relationships/image" Target="../media/image213.png"/><Relationship Id="rId37" Type="http://schemas.openxmlformats.org/officeDocument/2006/relationships/image" Target="../media/image218.png"/><Relationship Id="rId53" Type="http://schemas.openxmlformats.org/officeDocument/2006/relationships/image" Target="../media/image234.png"/><Relationship Id="rId58" Type="http://schemas.openxmlformats.org/officeDocument/2006/relationships/image" Target="../media/image239.png"/><Relationship Id="rId74" Type="http://schemas.openxmlformats.org/officeDocument/2006/relationships/image" Target="../media/image255.png"/><Relationship Id="rId79" Type="http://schemas.openxmlformats.org/officeDocument/2006/relationships/image" Target="../media/image260.png"/><Relationship Id="rId102" Type="http://schemas.openxmlformats.org/officeDocument/2006/relationships/image" Target="../media/image283.png"/><Relationship Id="rId5" Type="http://schemas.openxmlformats.org/officeDocument/2006/relationships/image" Target="../media/image186.png"/><Relationship Id="rId90" Type="http://schemas.openxmlformats.org/officeDocument/2006/relationships/image" Target="../media/image271.png"/><Relationship Id="rId95" Type="http://schemas.openxmlformats.org/officeDocument/2006/relationships/image" Target="../media/image276.png"/><Relationship Id="rId22" Type="http://schemas.openxmlformats.org/officeDocument/2006/relationships/image" Target="../media/image203.png"/><Relationship Id="rId27" Type="http://schemas.openxmlformats.org/officeDocument/2006/relationships/image" Target="../media/image208.png"/><Relationship Id="rId43" Type="http://schemas.openxmlformats.org/officeDocument/2006/relationships/image" Target="../media/image224.png"/><Relationship Id="rId48" Type="http://schemas.openxmlformats.org/officeDocument/2006/relationships/image" Target="../media/image229.png"/><Relationship Id="rId64" Type="http://schemas.openxmlformats.org/officeDocument/2006/relationships/image" Target="../media/image245.png"/><Relationship Id="rId69" Type="http://schemas.openxmlformats.org/officeDocument/2006/relationships/image" Target="../media/image250.png"/><Relationship Id="rId113" Type="http://schemas.openxmlformats.org/officeDocument/2006/relationships/image" Target="../media/image31.png"/><Relationship Id="rId118" Type="http://schemas.openxmlformats.org/officeDocument/2006/relationships/image" Target="../media/image36.png"/><Relationship Id="rId80" Type="http://schemas.openxmlformats.org/officeDocument/2006/relationships/image" Target="../media/image261.png"/><Relationship Id="rId85" Type="http://schemas.openxmlformats.org/officeDocument/2006/relationships/image" Target="../media/image266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33" Type="http://schemas.openxmlformats.org/officeDocument/2006/relationships/image" Target="../media/image214.png"/><Relationship Id="rId38" Type="http://schemas.openxmlformats.org/officeDocument/2006/relationships/image" Target="../media/image219.png"/><Relationship Id="rId59" Type="http://schemas.openxmlformats.org/officeDocument/2006/relationships/image" Target="../media/image240.png"/><Relationship Id="rId103" Type="http://schemas.openxmlformats.org/officeDocument/2006/relationships/image" Target="../media/image284.png"/><Relationship Id="rId108" Type="http://schemas.openxmlformats.org/officeDocument/2006/relationships/image" Target="../media/image139.png"/><Relationship Id="rId54" Type="http://schemas.openxmlformats.org/officeDocument/2006/relationships/image" Target="../media/image235.png"/><Relationship Id="rId70" Type="http://schemas.openxmlformats.org/officeDocument/2006/relationships/image" Target="../media/image251.png"/><Relationship Id="rId75" Type="http://schemas.openxmlformats.org/officeDocument/2006/relationships/image" Target="../media/image256.png"/><Relationship Id="rId91" Type="http://schemas.openxmlformats.org/officeDocument/2006/relationships/image" Target="../media/image272.png"/><Relationship Id="rId96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23" Type="http://schemas.openxmlformats.org/officeDocument/2006/relationships/image" Target="../media/image204.png"/><Relationship Id="rId28" Type="http://schemas.openxmlformats.org/officeDocument/2006/relationships/image" Target="../media/image209.png"/><Relationship Id="rId49" Type="http://schemas.openxmlformats.org/officeDocument/2006/relationships/image" Target="../media/image230.png"/><Relationship Id="rId114" Type="http://schemas.openxmlformats.org/officeDocument/2006/relationships/image" Target="../media/image32.png"/><Relationship Id="rId119" Type="http://schemas.openxmlformats.org/officeDocument/2006/relationships/image" Target="../media/image37.png"/><Relationship Id="rId44" Type="http://schemas.openxmlformats.org/officeDocument/2006/relationships/image" Target="../media/image225.png"/><Relationship Id="rId60" Type="http://schemas.openxmlformats.org/officeDocument/2006/relationships/image" Target="../media/image241.png"/><Relationship Id="rId65" Type="http://schemas.openxmlformats.org/officeDocument/2006/relationships/image" Target="../media/image246.png"/><Relationship Id="rId81" Type="http://schemas.openxmlformats.org/officeDocument/2006/relationships/image" Target="../media/image262.png"/><Relationship Id="rId86" Type="http://schemas.openxmlformats.org/officeDocument/2006/relationships/image" Target="../media/image267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39" Type="http://schemas.openxmlformats.org/officeDocument/2006/relationships/image" Target="../media/image220.png"/><Relationship Id="rId109" Type="http://schemas.openxmlformats.org/officeDocument/2006/relationships/image" Target="../media/image27.png"/><Relationship Id="rId34" Type="http://schemas.openxmlformats.org/officeDocument/2006/relationships/image" Target="../media/image215.png"/><Relationship Id="rId50" Type="http://schemas.openxmlformats.org/officeDocument/2006/relationships/image" Target="../media/image231.png"/><Relationship Id="rId55" Type="http://schemas.openxmlformats.org/officeDocument/2006/relationships/image" Target="../media/image236.png"/><Relationship Id="rId76" Type="http://schemas.openxmlformats.org/officeDocument/2006/relationships/image" Target="../media/image257.png"/><Relationship Id="rId97" Type="http://schemas.openxmlformats.org/officeDocument/2006/relationships/image" Target="../media/image278.png"/><Relationship Id="rId104" Type="http://schemas.openxmlformats.org/officeDocument/2006/relationships/image" Target="../media/image285.png"/><Relationship Id="rId120" Type="http://schemas.openxmlformats.org/officeDocument/2006/relationships/image" Target="../media/image38.png"/><Relationship Id="rId7" Type="http://schemas.openxmlformats.org/officeDocument/2006/relationships/image" Target="../media/image188.png"/><Relationship Id="rId71" Type="http://schemas.openxmlformats.org/officeDocument/2006/relationships/image" Target="../media/image252.png"/><Relationship Id="rId92" Type="http://schemas.openxmlformats.org/officeDocument/2006/relationships/image" Target="../media/image273.png"/><Relationship Id="rId2" Type="http://schemas.openxmlformats.org/officeDocument/2006/relationships/image" Target="../media/image183.png"/><Relationship Id="rId29" Type="http://schemas.openxmlformats.org/officeDocument/2006/relationships/image" Target="../media/image210.png"/><Relationship Id="rId24" Type="http://schemas.openxmlformats.org/officeDocument/2006/relationships/image" Target="../media/image205.png"/><Relationship Id="rId40" Type="http://schemas.openxmlformats.org/officeDocument/2006/relationships/image" Target="../media/image221.png"/><Relationship Id="rId45" Type="http://schemas.openxmlformats.org/officeDocument/2006/relationships/image" Target="../media/image226.png"/><Relationship Id="rId66" Type="http://schemas.openxmlformats.org/officeDocument/2006/relationships/image" Target="../media/image247.png"/><Relationship Id="rId87" Type="http://schemas.openxmlformats.org/officeDocument/2006/relationships/image" Target="../media/image268.png"/><Relationship Id="rId110" Type="http://schemas.openxmlformats.org/officeDocument/2006/relationships/image" Target="../media/image28.png"/><Relationship Id="rId115" Type="http://schemas.openxmlformats.org/officeDocument/2006/relationships/image" Target="../media/image33.png"/><Relationship Id="rId61" Type="http://schemas.openxmlformats.org/officeDocument/2006/relationships/image" Target="../media/image242.png"/><Relationship Id="rId82" Type="http://schemas.openxmlformats.org/officeDocument/2006/relationships/image" Target="../media/image263.png"/><Relationship Id="rId19" Type="http://schemas.openxmlformats.org/officeDocument/2006/relationships/image" Target="../media/image200.png"/><Relationship Id="rId14" Type="http://schemas.openxmlformats.org/officeDocument/2006/relationships/image" Target="../media/image195.png"/><Relationship Id="rId30" Type="http://schemas.openxmlformats.org/officeDocument/2006/relationships/image" Target="../media/image211.png"/><Relationship Id="rId35" Type="http://schemas.openxmlformats.org/officeDocument/2006/relationships/image" Target="../media/image216.png"/><Relationship Id="rId56" Type="http://schemas.openxmlformats.org/officeDocument/2006/relationships/image" Target="../media/image237.png"/><Relationship Id="rId77" Type="http://schemas.openxmlformats.org/officeDocument/2006/relationships/image" Target="../media/image258.png"/><Relationship Id="rId100" Type="http://schemas.openxmlformats.org/officeDocument/2006/relationships/image" Target="../media/image281.png"/><Relationship Id="rId105" Type="http://schemas.openxmlformats.org/officeDocument/2006/relationships/image" Target="../media/image286.png"/><Relationship Id="rId8" Type="http://schemas.openxmlformats.org/officeDocument/2006/relationships/image" Target="../media/image189.png"/><Relationship Id="rId51" Type="http://schemas.openxmlformats.org/officeDocument/2006/relationships/image" Target="../media/image232.png"/><Relationship Id="rId72" Type="http://schemas.openxmlformats.org/officeDocument/2006/relationships/image" Target="../media/image253.png"/><Relationship Id="rId93" Type="http://schemas.openxmlformats.org/officeDocument/2006/relationships/image" Target="../media/image274.png"/><Relationship Id="rId98" Type="http://schemas.openxmlformats.org/officeDocument/2006/relationships/image" Target="../media/image279.png"/><Relationship Id="rId121" Type="http://schemas.openxmlformats.org/officeDocument/2006/relationships/image" Target="../media/image39.png"/><Relationship Id="rId3" Type="http://schemas.openxmlformats.org/officeDocument/2006/relationships/image" Target="../media/image184.png"/><Relationship Id="rId25" Type="http://schemas.openxmlformats.org/officeDocument/2006/relationships/image" Target="../media/image206.png"/><Relationship Id="rId46" Type="http://schemas.openxmlformats.org/officeDocument/2006/relationships/image" Target="../media/image227.png"/><Relationship Id="rId67" Type="http://schemas.openxmlformats.org/officeDocument/2006/relationships/image" Target="../media/image248.png"/><Relationship Id="rId116" Type="http://schemas.openxmlformats.org/officeDocument/2006/relationships/image" Target="../media/image34.png"/><Relationship Id="rId20" Type="http://schemas.openxmlformats.org/officeDocument/2006/relationships/image" Target="../media/image201.png"/><Relationship Id="rId41" Type="http://schemas.openxmlformats.org/officeDocument/2006/relationships/image" Target="../media/image222.png"/><Relationship Id="rId62" Type="http://schemas.openxmlformats.org/officeDocument/2006/relationships/image" Target="../media/image243.png"/><Relationship Id="rId83" Type="http://schemas.openxmlformats.org/officeDocument/2006/relationships/image" Target="../media/image264.png"/><Relationship Id="rId88" Type="http://schemas.openxmlformats.org/officeDocument/2006/relationships/image" Target="../media/image269.png"/><Relationship Id="rId111" Type="http://schemas.openxmlformats.org/officeDocument/2006/relationships/image" Target="../media/image29.png"/><Relationship Id="rId15" Type="http://schemas.openxmlformats.org/officeDocument/2006/relationships/image" Target="../media/image196.png"/><Relationship Id="rId36" Type="http://schemas.openxmlformats.org/officeDocument/2006/relationships/image" Target="../media/image217.png"/><Relationship Id="rId57" Type="http://schemas.openxmlformats.org/officeDocument/2006/relationships/image" Target="../media/image238.png"/><Relationship Id="rId106" Type="http://schemas.openxmlformats.org/officeDocument/2006/relationships/image" Target="../media/image287.jpg"/><Relationship Id="rId10" Type="http://schemas.openxmlformats.org/officeDocument/2006/relationships/image" Target="../media/image191.png"/><Relationship Id="rId31" Type="http://schemas.openxmlformats.org/officeDocument/2006/relationships/image" Target="../media/image212.png"/><Relationship Id="rId52" Type="http://schemas.openxmlformats.org/officeDocument/2006/relationships/image" Target="../media/image233.png"/><Relationship Id="rId73" Type="http://schemas.openxmlformats.org/officeDocument/2006/relationships/image" Target="../media/image254.png"/><Relationship Id="rId78" Type="http://schemas.openxmlformats.org/officeDocument/2006/relationships/image" Target="../media/image259.png"/><Relationship Id="rId94" Type="http://schemas.openxmlformats.org/officeDocument/2006/relationships/image" Target="../media/image275.png"/><Relationship Id="rId99" Type="http://schemas.openxmlformats.org/officeDocument/2006/relationships/image" Target="../media/image280.png"/><Relationship Id="rId101" Type="http://schemas.openxmlformats.org/officeDocument/2006/relationships/image" Target="../media/image2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39.png"/><Relationship Id="rId3" Type="http://schemas.openxmlformats.org/officeDocument/2006/relationships/image" Target="../media/image289.png"/><Relationship Id="rId21" Type="http://schemas.openxmlformats.org/officeDocument/2006/relationships/image" Target="../media/image29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298.png"/><Relationship Id="rId2" Type="http://schemas.openxmlformats.org/officeDocument/2006/relationships/image" Target="../media/image288.png"/><Relationship Id="rId16" Type="http://schemas.openxmlformats.org/officeDocument/2006/relationships/image" Target="../media/image36.png"/><Relationship Id="rId20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31.png"/><Relationship Id="rId24" Type="http://schemas.openxmlformats.org/officeDocument/2006/relationships/image" Target="../media/image297.png"/><Relationship Id="rId5" Type="http://schemas.openxmlformats.org/officeDocument/2006/relationships/image" Target="../media/image291.png"/><Relationship Id="rId15" Type="http://schemas.openxmlformats.org/officeDocument/2006/relationships/image" Target="../media/image35.png"/><Relationship Id="rId23" Type="http://schemas.openxmlformats.org/officeDocument/2006/relationships/image" Target="../media/image296.png"/><Relationship Id="rId10" Type="http://schemas.openxmlformats.org/officeDocument/2006/relationships/image" Target="../media/image30.png"/><Relationship Id="rId19" Type="http://schemas.openxmlformats.org/officeDocument/2006/relationships/image" Target="../media/image292.png"/><Relationship Id="rId4" Type="http://schemas.openxmlformats.org/officeDocument/2006/relationships/image" Target="../media/image290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2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13" Type="http://schemas.openxmlformats.org/officeDocument/2006/relationships/image" Target="../media/image310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300.png"/><Relationship Id="rId21" Type="http://schemas.openxmlformats.org/officeDocument/2006/relationships/image" Target="../media/image31.png"/><Relationship Id="rId7" Type="http://schemas.openxmlformats.org/officeDocument/2006/relationships/image" Target="../media/image304.jpg"/><Relationship Id="rId12" Type="http://schemas.openxmlformats.org/officeDocument/2006/relationships/image" Target="../media/image309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299.png"/><Relationship Id="rId16" Type="http://schemas.openxmlformats.org/officeDocument/2006/relationships/image" Target="../media/image107.png"/><Relationship Id="rId20" Type="http://schemas.openxmlformats.org/officeDocument/2006/relationships/image" Target="../media/image30.png"/><Relationship Id="rId29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1" Type="http://schemas.openxmlformats.org/officeDocument/2006/relationships/image" Target="../media/image308.png"/><Relationship Id="rId24" Type="http://schemas.openxmlformats.org/officeDocument/2006/relationships/image" Target="../media/image34.png"/><Relationship Id="rId5" Type="http://schemas.openxmlformats.org/officeDocument/2006/relationships/image" Target="../media/image302.png"/><Relationship Id="rId15" Type="http://schemas.openxmlformats.org/officeDocument/2006/relationships/image" Target="../media/image312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307.png"/><Relationship Id="rId19" Type="http://schemas.openxmlformats.org/officeDocument/2006/relationships/image" Target="../media/image29.png"/><Relationship Id="rId4" Type="http://schemas.openxmlformats.org/officeDocument/2006/relationships/image" Target="../media/image301.png"/><Relationship Id="rId9" Type="http://schemas.openxmlformats.org/officeDocument/2006/relationships/image" Target="../media/image306.png"/><Relationship Id="rId14" Type="http://schemas.openxmlformats.org/officeDocument/2006/relationships/image" Target="../media/image311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6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15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318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31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19.jp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1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14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1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14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1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14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4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43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4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15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15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15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15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15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6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44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6" Type="http://schemas.openxmlformats.org/officeDocument/2006/relationships/image" Target="../media/image3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3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3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3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3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7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3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7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3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4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7.png"/><Relationship Id="rId2" Type="http://schemas.openxmlformats.org/officeDocument/2006/relationships/image" Target="../media/image317.png"/><Relationship Id="rId16" Type="http://schemas.openxmlformats.org/officeDocument/2006/relationships/image" Target="../media/image3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3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4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3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4.png"/><Relationship Id="rId2" Type="http://schemas.openxmlformats.org/officeDocument/2006/relationships/image" Target="../media/image314.png"/><Relationship Id="rId16" Type="http://schemas.openxmlformats.org/officeDocument/2006/relationships/image" Target="../media/image3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1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24.png"/><Relationship Id="rId2" Type="http://schemas.openxmlformats.org/officeDocument/2006/relationships/image" Target="../media/image330.jpg"/><Relationship Id="rId16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4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7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7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48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4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31.png"/><Relationship Id="rId5" Type="http://schemas.openxmlformats.org/officeDocument/2006/relationships/image" Target="../media/image50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49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7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7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7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7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6" Type="http://schemas.openxmlformats.org/officeDocument/2006/relationships/image" Target="../media/image3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7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4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53.jp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52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4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2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32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4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3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4.png"/><Relationship Id="rId2" Type="http://schemas.openxmlformats.org/officeDocument/2006/relationships/image" Target="../media/image314.png"/><Relationship Id="rId16" Type="http://schemas.openxmlformats.org/officeDocument/2006/relationships/image" Target="../media/image3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32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35.jpg"/><Relationship Id="rId2" Type="http://schemas.openxmlformats.org/officeDocument/2006/relationships/image" Target="../media/image314.png"/><Relationship Id="rId16" Type="http://schemas.openxmlformats.org/officeDocument/2006/relationships/image" Target="../media/image3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19" Type="http://schemas.openxmlformats.org/officeDocument/2006/relationships/image" Target="../media/image32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33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37.png"/><Relationship Id="rId2" Type="http://schemas.openxmlformats.org/officeDocument/2006/relationships/image" Target="../media/image317.png"/><Relationship Id="rId16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34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40.jpg"/><Relationship Id="rId2" Type="http://schemas.openxmlformats.org/officeDocument/2006/relationships/image" Target="../media/image314.png"/><Relationship Id="rId16" Type="http://schemas.openxmlformats.org/officeDocument/2006/relationships/image" Target="../media/image3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43.png"/><Relationship Id="rId2" Type="http://schemas.openxmlformats.org/officeDocument/2006/relationships/image" Target="../media/image314.png"/><Relationship Id="rId16" Type="http://schemas.openxmlformats.org/officeDocument/2006/relationships/image" Target="../media/image3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45.png"/><Relationship Id="rId2" Type="http://schemas.openxmlformats.org/officeDocument/2006/relationships/image" Target="../media/image317.png"/><Relationship Id="rId16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1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47.jpg"/><Relationship Id="rId2" Type="http://schemas.openxmlformats.org/officeDocument/2006/relationships/image" Target="../media/image346.jpg"/><Relationship Id="rId16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jpg"/><Relationship Id="rId47" Type="http://schemas.openxmlformats.org/officeDocument/2006/relationships/image" Target="../media/image28.png"/><Relationship Id="rId50" Type="http://schemas.openxmlformats.org/officeDocument/2006/relationships/image" Target="../media/image31.png"/><Relationship Id="rId55" Type="http://schemas.openxmlformats.org/officeDocument/2006/relationships/image" Target="../media/image36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9" Type="http://schemas.openxmlformats.org/officeDocument/2006/relationships/image" Target="../media/image81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3" Type="http://schemas.openxmlformats.org/officeDocument/2006/relationships/image" Target="../media/image34.png"/><Relationship Id="rId58" Type="http://schemas.openxmlformats.org/officeDocument/2006/relationships/image" Target="../media/image39.png"/><Relationship Id="rId5" Type="http://schemas.openxmlformats.org/officeDocument/2006/relationships/image" Target="../media/image57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29.png"/><Relationship Id="rId56" Type="http://schemas.openxmlformats.org/officeDocument/2006/relationships/image" Target="../media/image37.png"/><Relationship Id="rId8" Type="http://schemas.openxmlformats.org/officeDocument/2006/relationships/image" Target="../media/image60.png"/><Relationship Id="rId51" Type="http://schemas.openxmlformats.org/officeDocument/2006/relationships/image" Target="../media/image32.png"/><Relationship Id="rId3" Type="http://schemas.openxmlformats.org/officeDocument/2006/relationships/image" Target="../media/image55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27.png"/><Relationship Id="rId20" Type="http://schemas.openxmlformats.org/officeDocument/2006/relationships/image" Target="../media/image72.png"/><Relationship Id="rId41" Type="http://schemas.openxmlformats.org/officeDocument/2006/relationships/image" Target="../media/image93.png"/><Relationship Id="rId5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30.png"/><Relationship Id="rId57" Type="http://schemas.openxmlformats.org/officeDocument/2006/relationships/image" Target="../media/image38.png"/><Relationship Id="rId10" Type="http://schemas.openxmlformats.org/officeDocument/2006/relationships/image" Target="../media/image62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52" Type="http://schemas.openxmlformats.org/officeDocument/2006/relationships/image" Target="../media/image3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14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48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49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48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49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51.png"/><Relationship Id="rId2" Type="http://schemas.openxmlformats.org/officeDocument/2006/relationships/image" Target="../media/image349.png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48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25.png"/><Relationship Id="rId2" Type="http://schemas.openxmlformats.org/officeDocument/2006/relationships/image" Target="../media/image348.png"/><Relationship Id="rId16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4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54.jpg"/><Relationship Id="rId2" Type="http://schemas.openxmlformats.org/officeDocument/2006/relationships/image" Target="../media/image352.jpg"/><Relationship Id="rId16" Type="http://schemas.openxmlformats.org/officeDocument/2006/relationships/image" Target="../media/image3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4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55.png"/><Relationship Id="rId16" Type="http://schemas.openxmlformats.org/officeDocument/2006/relationships/image" Target="../media/image3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99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98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0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9664" y="2364480"/>
            <a:ext cx="5082032" cy="31577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069" y="936116"/>
            <a:ext cx="4483100" cy="77470"/>
            <a:chOff x="171069" y="936116"/>
            <a:chExt cx="4483100" cy="774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594" y="945641"/>
              <a:ext cx="1563624" cy="579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594" y="945641"/>
              <a:ext cx="1564005" cy="58419"/>
            </a:xfrm>
            <a:custGeom>
              <a:avLst/>
              <a:gdLst/>
              <a:ahLst/>
              <a:cxnLst/>
              <a:rect l="l" t="t" r="r" b="b"/>
              <a:pathLst>
                <a:path w="1564005" h="58419">
                  <a:moveTo>
                    <a:pt x="0" y="48260"/>
                  </a:moveTo>
                  <a:lnTo>
                    <a:pt x="0" y="53594"/>
                  </a:lnTo>
                  <a:lnTo>
                    <a:pt x="4317" y="57912"/>
                  </a:lnTo>
                  <a:lnTo>
                    <a:pt x="9651" y="57912"/>
                  </a:lnTo>
                  <a:lnTo>
                    <a:pt x="1553972" y="57912"/>
                  </a:lnTo>
                  <a:lnTo>
                    <a:pt x="1559306" y="57912"/>
                  </a:lnTo>
                  <a:lnTo>
                    <a:pt x="1563624" y="53594"/>
                  </a:lnTo>
                  <a:lnTo>
                    <a:pt x="1563624" y="48260"/>
                  </a:lnTo>
                  <a:lnTo>
                    <a:pt x="1563624" y="9652"/>
                  </a:lnTo>
                  <a:lnTo>
                    <a:pt x="1563624" y="4318"/>
                  </a:lnTo>
                  <a:lnTo>
                    <a:pt x="1559306" y="0"/>
                  </a:lnTo>
                  <a:lnTo>
                    <a:pt x="1553972" y="0"/>
                  </a:lnTo>
                  <a:lnTo>
                    <a:pt x="9651" y="0"/>
                  </a:lnTo>
                  <a:lnTo>
                    <a:pt x="4317" y="0"/>
                  </a:lnTo>
                  <a:lnTo>
                    <a:pt x="0" y="4318"/>
                  </a:lnTo>
                  <a:lnTo>
                    <a:pt x="0" y="9652"/>
                  </a:lnTo>
                  <a:lnTo>
                    <a:pt x="0" y="48260"/>
                  </a:lnTo>
                  <a:close/>
                </a:path>
              </a:pathLst>
            </a:custGeom>
            <a:ln w="19050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026" y="945641"/>
              <a:ext cx="562356" cy="579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32026" y="945641"/>
              <a:ext cx="562610" cy="58419"/>
            </a:xfrm>
            <a:custGeom>
              <a:avLst/>
              <a:gdLst/>
              <a:ahLst/>
              <a:cxnLst/>
              <a:rect l="l" t="t" r="r" b="b"/>
              <a:pathLst>
                <a:path w="562610" h="58419">
                  <a:moveTo>
                    <a:pt x="0" y="48260"/>
                  </a:moveTo>
                  <a:lnTo>
                    <a:pt x="0" y="53594"/>
                  </a:lnTo>
                  <a:lnTo>
                    <a:pt x="4318" y="57912"/>
                  </a:lnTo>
                  <a:lnTo>
                    <a:pt x="9651" y="57912"/>
                  </a:lnTo>
                  <a:lnTo>
                    <a:pt x="552704" y="57912"/>
                  </a:lnTo>
                  <a:lnTo>
                    <a:pt x="558038" y="57912"/>
                  </a:lnTo>
                  <a:lnTo>
                    <a:pt x="562356" y="53594"/>
                  </a:lnTo>
                  <a:lnTo>
                    <a:pt x="562356" y="48260"/>
                  </a:lnTo>
                  <a:lnTo>
                    <a:pt x="562356" y="9652"/>
                  </a:lnTo>
                  <a:lnTo>
                    <a:pt x="562356" y="4318"/>
                  </a:lnTo>
                  <a:lnTo>
                    <a:pt x="558038" y="0"/>
                  </a:lnTo>
                  <a:lnTo>
                    <a:pt x="552704" y="0"/>
                  </a:lnTo>
                  <a:lnTo>
                    <a:pt x="9651" y="0"/>
                  </a:lnTo>
                  <a:lnTo>
                    <a:pt x="4318" y="0"/>
                  </a:lnTo>
                  <a:lnTo>
                    <a:pt x="0" y="4318"/>
                  </a:lnTo>
                  <a:lnTo>
                    <a:pt x="0" y="9652"/>
                  </a:lnTo>
                  <a:lnTo>
                    <a:pt x="0" y="48260"/>
                  </a:lnTo>
                  <a:close/>
                </a:path>
              </a:pathLst>
            </a:custGeom>
            <a:ln w="19050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1333" y="945641"/>
              <a:ext cx="2353056" cy="579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91333" y="945641"/>
              <a:ext cx="2353310" cy="58419"/>
            </a:xfrm>
            <a:custGeom>
              <a:avLst/>
              <a:gdLst/>
              <a:ahLst/>
              <a:cxnLst/>
              <a:rect l="l" t="t" r="r" b="b"/>
              <a:pathLst>
                <a:path w="2353310" h="58419">
                  <a:moveTo>
                    <a:pt x="0" y="48260"/>
                  </a:moveTo>
                  <a:lnTo>
                    <a:pt x="0" y="53594"/>
                  </a:lnTo>
                  <a:lnTo>
                    <a:pt x="4318" y="57912"/>
                  </a:lnTo>
                  <a:lnTo>
                    <a:pt x="9652" y="57912"/>
                  </a:lnTo>
                  <a:lnTo>
                    <a:pt x="2343404" y="57912"/>
                  </a:lnTo>
                  <a:lnTo>
                    <a:pt x="2348738" y="57912"/>
                  </a:lnTo>
                  <a:lnTo>
                    <a:pt x="2353056" y="53594"/>
                  </a:lnTo>
                  <a:lnTo>
                    <a:pt x="2353056" y="48260"/>
                  </a:lnTo>
                  <a:lnTo>
                    <a:pt x="2353056" y="9652"/>
                  </a:lnTo>
                  <a:lnTo>
                    <a:pt x="2353056" y="4318"/>
                  </a:lnTo>
                  <a:lnTo>
                    <a:pt x="2348738" y="0"/>
                  </a:lnTo>
                  <a:lnTo>
                    <a:pt x="2343404" y="0"/>
                  </a:lnTo>
                  <a:lnTo>
                    <a:pt x="9652" y="0"/>
                  </a:lnTo>
                  <a:lnTo>
                    <a:pt x="4318" y="0"/>
                  </a:lnTo>
                  <a:lnTo>
                    <a:pt x="0" y="4318"/>
                  </a:lnTo>
                  <a:lnTo>
                    <a:pt x="0" y="9652"/>
                  </a:lnTo>
                  <a:lnTo>
                    <a:pt x="0" y="48260"/>
                  </a:lnTo>
                  <a:close/>
                </a:path>
              </a:pathLst>
            </a:custGeom>
            <a:ln w="19050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0"/>
            <a:ext cx="6463030" cy="1353185"/>
            <a:chOff x="0" y="0"/>
            <a:chExt cx="6463030" cy="135318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94" y="1064513"/>
              <a:ext cx="813816" cy="60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0594" y="1064513"/>
              <a:ext cx="814069" cy="60960"/>
            </a:xfrm>
            <a:custGeom>
              <a:avLst/>
              <a:gdLst/>
              <a:ahLst/>
              <a:cxnLst/>
              <a:rect l="l" t="t" r="r" b="b"/>
              <a:pathLst>
                <a:path w="814069" h="60959">
                  <a:moveTo>
                    <a:pt x="0" y="50800"/>
                  </a:moveTo>
                  <a:lnTo>
                    <a:pt x="0" y="56387"/>
                  </a:lnTo>
                  <a:lnTo>
                    <a:pt x="4546" y="60960"/>
                  </a:lnTo>
                  <a:lnTo>
                    <a:pt x="10159" y="60960"/>
                  </a:lnTo>
                  <a:lnTo>
                    <a:pt x="803656" y="60960"/>
                  </a:lnTo>
                  <a:lnTo>
                    <a:pt x="809269" y="60960"/>
                  </a:lnTo>
                  <a:lnTo>
                    <a:pt x="813816" y="56387"/>
                  </a:lnTo>
                  <a:lnTo>
                    <a:pt x="813816" y="50800"/>
                  </a:lnTo>
                  <a:lnTo>
                    <a:pt x="813816" y="10160"/>
                  </a:lnTo>
                  <a:lnTo>
                    <a:pt x="813816" y="4572"/>
                  </a:lnTo>
                  <a:lnTo>
                    <a:pt x="809269" y="0"/>
                  </a:lnTo>
                  <a:lnTo>
                    <a:pt x="803656" y="0"/>
                  </a:lnTo>
                  <a:lnTo>
                    <a:pt x="10159" y="0"/>
                  </a:lnTo>
                  <a:lnTo>
                    <a:pt x="4546" y="0"/>
                  </a:lnTo>
                  <a:lnTo>
                    <a:pt x="0" y="4572"/>
                  </a:lnTo>
                  <a:lnTo>
                    <a:pt x="0" y="10160"/>
                  </a:lnTo>
                  <a:lnTo>
                    <a:pt x="0" y="50800"/>
                  </a:lnTo>
                  <a:close/>
                </a:path>
              </a:pathLst>
            </a:custGeom>
            <a:ln w="19050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2886" y="1064513"/>
              <a:ext cx="294131" cy="609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92886" y="1064513"/>
              <a:ext cx="294640" cy="60960"/>
            </a:xfrm>
            <a:custGeom>
              <a:avLst/>
              <a:gdLst/>
              <a:ahLst/>
              <a:cxnLst/>
              <a:rect l="l" t="t" r="r" b="b"/>
              <a:pathLst>
                <a:path w="294640" h="60959">
                  <a:moveTo>
                    <a:pt x="0" y="50800"/>
                  </a:moveTo>
                  <a:lnTo>
                    <a:pt x="0" y="56387"/>
                  </a:lnTo>
                  <a:lnTo>
                    <a:pt x="4546" y="60960"/>
                  </a:lnTo>
                  <a:lnTo>
                    <a:pt x="10159" y="60960"/>
                  </a:lnTo>
                  <a:lnTo>
                    <a:pt x="283972" y="60960"/>
                  </a:lnTo>
                  <a:lnTo>
                    <a:pt x="289559" y="60960"/>
                  </a:lnTo>
                  <a:lnTo>
                    <a:pt x="294131" y="56387"/>
                  </a:lnTo>
                  <a:lnTo>
                    <a:pt x="294131" y="50800"/>
                  </a:lnTo>
                  <a:lnTo>
                    <a:pt x="294131" y="10160"/>
                  </a:lnTo>
                  <a:lnTo>
                    <a:pt x="294131" y="4572"/>
                  </a:lnTo>
                  <a:lnTo>
                    <a:pt x="289559" y="0"/>
                  </a:lnTo>
                  <a:lnTo>
                    <a:pt x="283972" y="0"/>
                  </a:lnTo>
                  <a:lnTo>
                    <a:pt x="10159" y="0"/>
                  </a:lnTo>
                  <a:lnTo>
                    <a:pt x="4546" y="0"/>
                  </a:lnTo>
                  <a:lnTo>
                    <a:pt x="0" y="4572"/>
                  </a:lnTo>
                  <a:lnTo>
                    <a:pt x="0" y="10160"/>
                  </a:lnTo>
                  <a:lnTo>
                    <a:pt x="0" y="50800"/>
                  </a:lnTo>
                  <a:close/>
                </a:path>
              </a:pathLst>
            </a:custGeom>
            <a:ln w="19050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0922" y="1064513"/>
              <a:ext cx="1223772" cy="609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80922" y="1064513"/>
              <a:ext cx="1224280" cy="60960"/>
            </a:xfrm>
            <a:custGeom>
              <a:avLst/>
              <a:gdLst/>
              <a:ahLst/>
              <a:cxnLst/>
              <a:rect l="l" t="t" r="r" b="b"/>
              <a:pathLst>
                <a:path w="1224280" h="60959">
                  <a:moveTo>
                    <a:pt x="0" y="50800"/>
                  </a:moveTo>
                  <a:lnTo>
                    <a:pt x="0" y="56387"/>
                  </a:lnTo>
                  <a:lnTo>
                    <a:pt x="4571" y="60960"/>
                  </a:lnTo>
                  <a:lnTo>
                    <a:pt x="10159" y="60960"/>
                  </a:lnTo>
                  <a:lnTo>
                    <a:pt x="1213611" y="60960"/>
                  </a:lnTo>
                  <a:lnTo>
                    <a:pt x="1219200" y="60960"/>
                  </a:lnTo>
                  <a:lnTo>
                    <a:pt x="1223772" y="56387"/>
                  </a:lnTo>
                  <a:lnTo>
                    <a:pt x="1223772" y="50800"/>
                  </a:lnTo>
                  <a:lnTo>
                    <a:pt x="1223772" y="10160"/>
                  </a:lnTo>
                  <a:lnTo>
                    <a:pt x="1223772" y="4572"/>
                  </a:lnTo>
                  <a:lnTo>
                    <a:pt x="1219200" y="0"/>
                  </a:lnTo>
                  <a:lnTo>
                    <a:pt x="1213611" y="0"/>
                  </a:lnTo>
                  <a:lnTo>
                    <a:pt x="10159" y="0"/>
                  </a:lnTo>
                  <a:lnTo>
                    <a:pt x="4571" y="0"/>
                  </a:lnTo>
                  <a:lnTo>
                    <a:pt x="0" y="4572"/>
                  </a:lnTo>
                  <a:lnTo>
                    <a:pt x="0" y="10160"/>
                  </a:lnTo>
                  <a:lnTo>
                    <a:pt x="0" y="50800"/>
                  </a:lnTo>
                  <a:close/>
                </a:path>
              </a:pathLst>
            </a:custGeom>
            <a:ln w="19049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9266" y="1064513"/>
              <a:ext cx="239267" cy="609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09266" y="1064513"/>
              <a:ext cx="239395" cy="60960"/>
            </a:xfrm>
            <a:custGeom>
              <a:avLst/>
              <a:gdLst/>
              <a:ahLst/>
              <a:cxnLst/>
              <a:rect l="l" t="t" r="r" b="b"/>
              <a:pathLst>
                <a:path w="239394" h="60959">
                  <a:moveTo>
                    <a:pt x="0" y="50800"/>
                  </a:moveTo>
                  <a:lnTo>
                    <a:pt x="0" y="56387"/>
                  </a:lnTo>
                  <a:lnTo>
                    <a:pt x="4571" y="60960"/>
                  </a:lnTo>
                  <a:lnTo>
                    <a:pt x="10159" y="60960"/>
                  </a:lnTo>
                  <a:lnTo>
                    <a:pt x="229107" y="60960"/>
                  </a:lnTo>
                  <a:lnTo>
                    <a:pt x="234695" y="60960"/>
                  </a:lnTo>
                  <a:lnTo>
                    <a:pt x="239267" y="56387"/>
                  </a:lnTo>
                  <a:lnTo>
                    <a:pt x="239267" y="50800"/>
                  </a:lnTo>
                  <a:lnTo>
                    <a:pt x="239267" y="10160"/>
                  </a:lnTo>
                  <a:lnTo>
                    <a:pt x="239267" y="4572"/>
                  </a:lnTo>
                  <a:lnTo>
                    <a:pt x="234695" y="0"/>
                  </a:lnTo>
                  <a:lnTo>
                    <a:pt x="229107" y="0"/>
                  </a:lnTo>
                  <a:lnTo>
                    <a:pt x="10159" y="0"/>
                  </a:lnTo>
                  <a:lnTo>
                    <a:pt x="4571" y="0"/>
                  </a:lnTo>
                  <a:lnTo>
                    <a:pt x="0" y="4572"/>
                  </a:lnTo>
                  <a:lnTo>
                    <a:pt x="0" y="10160"/>
                  </a:lnTo>
                  <a:lnTo>
                    <a:pt x="0" y="50800"/>
                  </a:lnTo>
                  <a:close/>
                </a:path>
              </a:pathLst>
            </a:custGeom>
            <a:ln w="19049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3961" y="1064513"/>
              <a:ext cx="239268" cy="609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43961" y="1064513"/>
              <a:ext cx="239395" cy="60960"/>
            </a:xfrm>
            <a:custGeom>
              <a:avLst/>
              <a:gdLst/>
              <a:ahLst/>
              <a:cxnLst/>
              <a:rect l="l" t="t" r="r" b="b"/>
              <a:pathLst>
                <a:path w="239394" h="60959">
                  <a:moveTo>
                    <a:pt x="0" y="50800"/>
                  </a:moveTo>
                  <a:lnTo>
                    <a:pt x="0" y="56387"/>
                  </a:lnTo>
                  <a:lnTo>
                    <a:pt x="4571" y="60960"/>
                  </a:lnTo>
                  <a:lnTo>
                    <a:pt x="10160" y="60960"/>
                  </a:lnTo>
                  <a:lnTo>
                    <a:pt x="229107" y="60960"/>
                  </a:lnTo>
                  <a:lnTo>
                    <a:pt x="234695" y="60960"/>
                  </a:lnTo>
                  <a:lnTo>
                    <a:pt x="239268" y="56387"/>
                  </a:lnTo>
                  <a:lnTo>
                    <a:pt x="239268" y="50800"/>
                  </a:lnTo>
                  <a:lnTo>
                    <a:pt x="239268" y="10160"/>
                  </a:lnTo>
                  <a:lnTo>
                    <a:pt x="239268" y="4572"/>
                  </a:lnTo>
                  <a:lnTo>
                    <a:pt x="234695" y="0"/>
                  </a:lnTo>
                  <a:lnTo>
                    <a:pt x="229107" y="0"/>
                  </a:lnTo>
                  <a:lnTo>
                    <a:pt x="10160" y="0"/>
                  </a:lnTo>
                  <a:lnTo>
                    <a:pt x="4571" y="0"/>
                  </a:lnTo>
                  <a:lnTo>
                    <a:pt x="0" y="4572"/>
                  </a:lnTo>
                  <a:lnTo>
                    <a:pt x="0" y="10160"/>
                  </a:lnTo>
                  <a:lnTo>
                    <a:pt x="0" y="50800"/>
                  </a:lnTo>
                  <a:close/>
                </a:path>
              </a:pathLst>
            </a:custGeom>
            <a:ln w="19049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845604" cy="13531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83" y="0"/>
              <a:ext cx="6438646" cy="1353185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0368" y="144856"/>
            <a:ext cx="58978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05023"/>
                </a:solidFill>
              </a:rPr>
              <a:t>Ζυμώσεις</a:t>
            </a:r>
            <a:r>
              <a:rPr sz="5000" spc="-20" dirty="0">
                <a:solidFill>
                  <a:srgbClr val="005023"/>
                </a:solidFill>
              </a:rPr>
              <a:t> </a:t>
            </a:r>
            <a:r>
              <a:rPr sz="5000" spc="-10" dirty="0">
                <a:solidFill>
                  <a:srgbClr val="005023"/>
                </a:solidFill>
              </a:rPr>
              <a:t>στα</a:t>
            </a:r>
            <a:r>
              <a:rPr sz="5000" spc="-20" dirty="0">
                <a:solidFill>
                  <a:srgbClr val="005023"/>
                </a:solidFill>
              </a:rPr>
              <a:t> </a:t>
            </a:r>
            <a:r>
              <a:rPr sz="5000" spc="-5" dirty="0">
                <a:solidFill>
                  <a:srgbClr val="005023"/>
                </a:solidFill>
              </a:rPr>
              <a:t>τρόφιμα</a:t>
            </a:r>
            <a:endParaRPr sz="5000"/>
          </a:p>
        </p:txBody>
      </p:sp>
      <p:grpSp>
        <p:nvGrpSpPr>
          <p:cNvPr id="24" name="object 24"/>
          <p:cNvGrpSpPr/>
          <p:nvPr/>
        </p:nvGrpSpPr>
        <p:grpSpPr>
          <a:xfrm>
            <a:off x="0" y="1178001"/>
            <a:ext cx="8874125" cy="1299845"/>
            <a:chOff x="0" y="1178001"/>
            <a:chExt cx="8874125" cy="129984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1178001"/>
              <a:ext cx="3937762" cy="9797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1746453"/>
              <a:ext cx="1692910" cy="7313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8824" y="1746453"/>
              <a:ext cx="3584321" cy="7313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08932" y="1746453"/>
              <a:ext cx="1741677" cy="7313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16523" y="1746453"/>
              <a:ext cx="3157474" cy="73131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50368" y="1303782"/>
            <a:ext cx="8510270" cy="957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>
                <a:solidFill>
                  <a:srgbClr val="005023"/>
                </a:solidFill>
                <a:latin typeface="Impact"/>
                <a:cs typeface="Impact"/>
              </a:rPr>
              <a:t>Αλκοολική</a:t>
            </a:r>
            <a:r>
              <a:rPr sz="3500" spc="-50" dirty="0">
                <a:solidFill>
                  <a:srgbClr val="005023"/>
                </a:solidFill>
                <a:latin typeface="Impact"/>
                <a:cs typeface="Impact"/>
              </a:rPr>
              <a:t> </a:t>
            </a:r>
            <a:r>
              <a:rPr sz="3500" dirty="0">
                <a:solidFill>
                  <a:srgbClr val="005023"/>
                </a:solidFill>
                <a:latin typeface="Impact"/>
                <a:cs typeface="Impact"/>
              </a:rPr>
              <a:t>ζύμωση</a:t>
            </a:r>
            <a:endParaRPr sz="35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-5" dirty="0">
                <a:solidFill>
                  <a:srgbClr val="005023"/>
                </a:solidFill>
                <a:latin typeface="Impact"/>
                <a:cs typeface="Impact"/>
              </a:rPr>
              <a:t>Αλκοόλη/αλκοολούχα </a:t>
            </a:r>
            <a:r>
              <a:rPr sz="2600" dirty="0">
                <a:solidFill>
                  <a:srgbClr val="005023"/>
                </a:solidFill>
                <a:latin typeface="Impact"/>
                <a:cs typeface="Impact"/>
              </a:rPr>
              <a:t>προϊόντα:</a:t>
            </a:r>
            <a:r>
              <a:rPr sz="2600" spc="465" dirty="0">
                <a:solidFill>
                  <a:srgbClr val="005023"/>
                </a:solidFill>
                <a:latin typeface="Impact"/>
                <a:cs typeface="Impact"/>
              </a:rPr>
              <a:t> </a:t>
            </a:r>
            <a:r>
              <a:rPr sz="2600" spc="-5" dirty="0">
                <a:solidFill>
                  <a:srgbClr val="007937"/>
                </a:solidFill>
                <a:latin typeface="Impact"/>
                <a:cs typeface="Impact"/>
              </a:rPr>
              <a:t>ιδιότητες</a:t>
            </a:r>
            <a:r>
              <a:rPr sz="2600" spc="-15" dirty="0">
                <a:solidFill>
                  <a:srgbClr val="007937"/>
                </a:solidFill>
                <a:latin typeface="Impact"/>
                <a:cs typeface="Impact"/>
              </a:rPr>
              <a:t> </a:t>
            </a:r>
            <a:r>
              <a:rPr sz="2600" dirty="0">
                <a:solidFill>
                  <a:srgbClr val="007937"/>
                </a:solidFill>
                <a:latin typeface="Impact"/>
                <a:cs typeface="Impact"/>
              </a:rPr>
              <a:t>&amp;</a:t>
            </a:r>
            <a:r>
              <a:rPr sz="2600" spc="15" dirty="0">
                <a:solidFill>
                  <a:srgbClr val="007937"/>
                </a:solidFill>
                <a:latin typeface="Impact"/>
                <a:cs typeface="Impact"/>
              </a:rPr>
              <a:t> </a:t>
            </a:r>
            <a:r>
              <a:rPr sz="2600" dirty="0">
                <a:solidFill>
                  <a:srgbClr val="007937"/>
                </a:solidFill>
                <a:latin typeface="Impact"/>
                <a:cs typeface="Impact"/>
              </a:rPr>
              <a:t>μέθοδοι</a:t>
            </a:r>
            <a:r>
              <a:rPr sz="2600" spc="-10" dirty="0">
                <a:solidFill>
                  <a:srgbClr val="007937"/>
                </a:solidFill>
                <a:latin typeface="Impact"/>
                <a:cs typeface="Impact"/>
              </a:rPr>
              <a:t> </a:t>
            </a:r>
            <a:r>
              <a:rPr sz="2600" spc="-5" dirty="0">
                <a:solidFill>
                  <a:srgbClr val="007937"/>
                </a:solidFill>
                <a:latin typeface="Impact"/>
                <a:cs typeface="Impact"/>
              </a:rPr>
              <a:t>ανάλυσης</a:t>
            </a:r>
            <a:endParaRPr sz="2600">
              <a:latin typeface="Impact"/>
              <a:cs typeface="Impac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2879" y="5334000"/>
            <a:ext cx="3366770" cy="1449705"/>
            <a:chOff x="182879" y="5334000"/>
            <a:chExt cx="3366770" cy="1449705"/>
          </a:xfrm>
        </p:grpSpPr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879" y="5334000"/>
              <a:ext cx="3366389" cy="5652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9643" y="5649455"/>
              <a:ext cx="1101648" cy="5088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8219" y="5649455"/>
              <a:ext cx="466115" cy="5088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61288" y="5649455"/>
              <a:ext cx="1795145" cy="5088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8119" y="5946648"/>
              <a:ext cx="2195830" cy="5118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2879" y="6217918"/>
              <a:ext cx="1305941" cy="56522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2143" y="6217918"/>
              <a:ext cx="880681" cy="56522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96212" y="6217918"/>
              <a:ext cx="517982" cy="56522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30504" y="5404510"/>
            <a:ext cx="305435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5023"/>
                </a:solidFill>
                <a:latin typeface="Verdana"/>
                <a:cs typeface="Verdana"/>
              </a:rPr>
              <a:t>Αργυρώ</a:t>
            </a:r>
            <a:r>
              <a:rPr sz="2000" b="1" spc="-55" dirty="0">
                <a:solidFill>
                  <a:srgbClr val="005023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5023"/>
                </a:solidFill>
                <a:latin typeface="Verdana"/>
                <a:cs typeface="Verdana"/>
              </a:rPr>
              <a:t>Μπεκατώρου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solidFill>
                  <a:srgbClr val="005023"/>
                </a:solidFill>
                <a:latin typeface="Verdana"/>
                <a:cs typeface="Verdana"/>
              </a:rPr>
              <a:t>Αναπλ.</a:t>
            </a:r>
            <a:r>
              <a:rPr sz="1800" b="1" spc="-35" dirty="0">
                <a:solidFill>
                  <a:srgbClr val="00502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5023"/>
                </a:solidFill>
                <a:latin typeface="Verdana"/>
                <a:cs typeface="Verdana"/>
              </a:rPr>
              <a:t>Καθηγήτρια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800" b="1" dirty="0">
                <a:solidFill>
                  <a:srgbClr val="005023"/>
                </a:solidFill>
                <a:latin typeface="Verdana"/>
                <a:cs typeface="Verdana"/>
              </a:rPr>
              <a:t>Τμήμα</a:t>
            </a:r>
            <a:r>
              <a:rPr sz="1800" b="1" spc="-40" dirty="0">
                <a:solidFill>
                  <a:srgbClr val="005023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5023"/>
                </a:solidFill>
                <a:latin typeface="Verdana"/>
                <a:cs typeface="Verdana"/>
              </a:rPr>
              <a:t>Χημείας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00" b="1" spc="-5" dirty="0">
                <a:solidFill>
                  <a:srgbClr val="005023"/>
                </a:solidFill>
                <a:latin typeface="Verdana"/>
                <a:cs typeface="Verdana"/>
              </a:rPr>
              <a:t>Πάτρα</a:t>
            </a:r>
            <a:r>
              <a:rPr sz="2000" b="1" spc="-50" dirty="0">
                <a:solidFill>
                  <a:srgbClr val="005023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005023"/>
                </a:solidFill>
                <a:latin typeface="Verdana"/>
                <a:cs typeface="Verdana"/>
              </a:rPr>
              <a:t>2021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648" y="5985459"/>
            <a:ext cx="36023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21640" algn="l"/>
                <a:tab pos="1452245" algn="l"/>
                <a:tab pos="1805939" algn="l"/>
                <a:tab pos="2668270" algn="l"/>
                <a:tab pos="30226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→	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800" b="1" baseline="-20833" dirty="0">
                <a:solidFill>
                  <a:srgbClr val="FF0000"/>
                </a:solidFill>
                <a:latin typeface="Verdana"/>
                <a:cs typeface="Verdana"/>
              </a:rPr>
              <a:t>4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1800" b="1" baseline="-20833" dirty="0">
                <a:solidFill>
                  <a:srgbClr val="FF0000"/>
                </a:solidFill>
                <a:latin typeface="Verdana"/>
                <a:cs typeface="Verdana"/>
              </a:rPr>
              <a:t>8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800" b="1" baseline="-20833" dirty="0">
                <a:solidFill>
                  <a:srgbClr val="FF0000"/>
                </a:solidFill>
                <a:latin typeface="Verdana"/>
                <a:cs typeface="Verdana"/>
              </a:rPr>
              <a:t>2	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+	2 CO</a:t>
            </a:r>
            <a:r>
              <a:rPr sz="1800" b="1" baseline="-20833" dirty="0">
                <a:solidFill>
                  <a:srgbClr val="FF0000"/>
                </a:solidFill>
                <a:latin typeface="Verdana"/>
                <a:cs typeface="Verdana"/>
              </a:rPr>
              <a:t>2	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+	2</a:t>
            </a:r>
            <a:r>
              <a:rPr sz="1800" b="1" spc="-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1800" b="1" baseline="-20833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endParaRPr sz="1800" baseline="-20833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" y="507530"/>
            <a:ext cx="4932934" cy="9249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764" y="384831"/>
            <a:ext cx="4853940" cy="532257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2005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Βουτυρική</a:t>
            </a:r>
            <a:r>
              <a:rPr sz="3300" b="1" spc="-4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10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  <a:p>
            <a:pPr marL="243840" marR="291465" indent="-205740">
              <a:lnSpc>
                <a:spcPct val="100000"/>
              </a:lnSpc>
              <a:spcBef>
                <a:spcPts val="1035"/>
              </a:spcBef>
              <a:buFont typeface="Wingdings"/>
              <a:buChar char=""/>
              <a:tabLst>
                <a:tab pos="243840" algn="l"/>
              </a:tabLst>
            </a:pPr>
            <a:r>
              <a:rPr sz="1800" b="1" spc="-155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01F5F"/>
                </a:solidFill>
                <a:latin typeface="Tahoma"/>
                <a:cs typeface="Tahoma"/>
              </a:rPr>
              <a:t>βιοχημική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ahoma"/>
                <a:cs typeface="Tahoma"/>
              </a:rPr>
              <a:t>πορεία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 περ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ιλαμβάνει  </a:t>
            </a:r>
            <a:r>
              <a:rPr sz="1800" b="1" spc="-55" dirty="0">
                <a:solidFill>
                  <a:srgbClr val="001F5F"/>
                </a:solidFill>
                <a:latin typeface="Tahoma"/>
                <a:cs typeface="Tahoma"/>
              </a:rPr>
              <a:t>γλυκολυτική</a:t>
            </a:r>
            <a:r>
              <a:rPr sz="18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Tahoma"/>
                <a:cs typeface="Tahoma"/>
              </a:rPr>
              <a:t>διάσπαση</a:t>
            </a:r>
            <a:r>
              <a:rPr sz="18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γλυκόζης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70" dirty="0">
                <a:solidFill>
                  <a:srgbClr val="001F5F"/>
                </a:solidFill>
                <a:latin typeface="Tahoma"/>
                <a:cs typeface="Tahoma"/>
              </a:rPr>
              <a:t>προς </a:t>
            </a:r>
            <a:r>
              <a:rPr sz="1800" b="1" spc="-5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πυροσταφυλικό </a:t>
            </a:r>
            <a:r>
              <a:rPr sz="1800" b="1" spc="10" dirty="0">
                <a:solidFill>
                  <a:srgbClr val="001F5F"/>
                </a:solidFill>
                <a:latin typeface="Tahoma"/>
                <a:cs typeface="Tahoma"/>
              </a:rPr>
              <a:t>που 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στη συνέχεια 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001F5F"/>
                </a:solidFill>
                <a:latin typeface="Tahoma"/>
                <a:cs typeface="Tahoma"/>
              </a:rPr>
              <a:t>οξειδώνεται 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σε 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ακετυλ-CoA </a:t>
            </a:r>
            <a:r>
              <a:rPr sz="1800" b="1" spc="40" dirty="0">
                <a:solidFill>
                  <a:srgbClr val="001F5F"/>
                </a:solidFill>
                <a:latin typeface="Tahoma"/>
                <a:cs typeface="Tahoma"/>
              </a:rPr>
              <a:t>(Ac-CoA) </a:t>
            </a:r>
            <a:r>
              <a:rPr sz="1800" b="1" spc="45" dirty="0">
                <a:solidFill>
                  <a:srgbClr val="001F5F"/>
                </a:solidFill>
                <a:latin typeface="Tahoma"/>
                <a:cs typeface="Tahoma"/>
              </a:rPr>
              <a:t> από </a:t>
            </a:r>
            <a:r>
              <a:rPr sz="1800" b="1" spc="-75" dirty="0">
                <a:solidFill>
                  <a:srgbClr val="001F5F"/>
                </a:solidFill>
                <a:latin typeface="Tahoma"/>
                <a:cs typeface="Tahoma"/>
              </a:rPr>
              <a:t>τo </a:t>
            </a:r>
            <a:r>
              <a:rPr sz="1800" b="1" spc="-60" dirty="0">
                <a:solidFill>
                  <a:srgbClr val="001F5F"/>
                </a:solidFill>
                <a:latin typeface="Tahoma"/>
                <a:cs typeface="Tahoma"/>
              </a:rPr>
              <a:t>ενζυμικό 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σύστημα 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i="1" spc="-155" dirty="0">
                <a:solidFill>
                  <a:srgbClr val="FF0000"/>
                </a:solidFill>
                <a:latin typeface="Verdana"/>
                <a:cs typeface="Verdana"/>
              </a:rPr>
              <a:t>οξειδορεδουκτάσ</a:t>
            </a:r>
            <a:r>
              <a:rPr sz="1800" b="1" i="1" spc="-170" dirty="0">
                <a:solidFill>
                  <a:srgbClr val="FF0000"/>
                </a:solidFill>
                <a:latin typeface="Verdana"/>
                <a:cs typeface="Verdana"/>
              </a:rPr>
              <a:t>η</a:t>
            </a:r>
            <a:r>
              <a:rPr sz="1800" b="1" i="1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FF0000"/>
                </a:solidFill>
                <a:latin typeface="Verdana"/>
                <a:cs typeface="Verdana"/>
              </a:rPr>
              <a:t>πυ</a:t>
            </a:r>
            <a:r>
              <a:rPr sz="1800" b="1" i="1" spc="-114" dirty="0">
                <a:solidFill>
                  <a:srgbClr val="FF0000"/>
                </a:solidFill>
                <a:latin typeface="Verdana"/>
                <a:cs typeface="Verdana"/>
              </a:rPr>
              <a:t>ρ</a:t>
            </a:r>
            <a:r>
              <a:rPr sz="1800" b="1" i="1" spc="-55" dirty="0">
                <a:solidFill>
                  <a:srgbClr val="FF0000"/>
                </a:solidFill>
                <a:latin typeface="Verdana"/>
                <a:cs typeface="Verdana"/>
              </a:rPr>
              <a:t>ο</a:t>
            </a:r>
            <a:r>
              <a:rPr sz="1800" b="1" i="1" spc="-50" dirty="0">
                <a:solidFill>
                  <a:srgbClr val="FF0000"/>
                </a:solidFill>
                <a:latin typeface="Verdana"/>
                <a:cs typeface="Verdana"/>
              </a:rPr>
              <a:t>σ</a:t>
            </a:r>
            <a:r>
              <a:rPr sz="1800" b="1" i="1" spc="-145" dirty="0">
                <a:solidFill>
                  <a:srgbClr val="FF0000"/>
                </a:solidFill>
                <a:latin typeface="Verdana"/>
                <a:cs typeface="Verdana"/>
              </a:rPr>
              <a:t>τα</a:t>
            </a:r>
            <a:r>
              <a:rPr sz="1800" b="1" i="1" spc="-210" dirty="0">
                <a:solidFill>
                  <a:srgbClr val="FF0000"/>
                </a:solidFill>
                <a:latin typeface="Verdana"/>
                <a:cs typeface="Verdana"/>
              </a:rPr>
              <a:t>φ</a:t>
            </a:r>
            <a:r>
              <a:rPr sz="1800" b="1" i="1" spc="-165" dirty="0">
                <a:solidFill>
                  <a:srgbClr val="FF0000"/>
                </a:solidFill>
                <a:latin typeface="Verdana"/>
                <a:cs typeface="Verdana"/>
              </a:rPr>
              <a:t>υλι</a:t>
            </a:r>
            <a:r>
              <a:rPr sz="1800" b="1" i="1" spc="-185" dirty="0">
                <a:solidFill>
                  <a:srgbClr val="FF0000"/>
                </a:solidFill>
                <a:latin typeface="Verdana"/>
                <a:cs typeface="Verdana"/>
              </a:rPr>
              <a:t>κ</a:t>
            </a:r>
            <a:r>
              <a:rPr sz="1800" b="1" i="1" spc="-140" dirty="0">
                <a:solidFill>
                  <a:srgbClr val="FF0000"/>
                </a:solidFill>
                <a:latin typeface="Verdana"/>
                <a:cs typeface="Verdana"/>
              </a:rPr>
              <a:t>ο</a:t>
            </a:r>
            <a:r>
              <a:rPr sz="1800" b="1" i="1" spc="-160" dirty="0">
                <a:solidFill>
                  <a:srgbClr val="FF0000"/>
                </a:solidFill>
                <a:latin typeface="Verdana"/>
                <a:cs typeface="Verdana"/>
              </a:rPr>
              <a:t>ύ</a:t>
            </a:r>
            <a:r>
              <a:rPr sz="1800" b="1" i="1" spc="-200" dirty="0">
                <a:solidFill>
                  <a:srgbClr val="FF0000"/>
                </a:solidFill>
                <a:latin typeface="Verdana"/>
                <a:cs typeface="Verdana"/>
              </a:rPr>
              <a:t>:  </a:t>
            </a:r>
            <a:r>
              <a:rPr sz="1800" b="1" i="1" spc="-210" dirty="0">
                <a:solidFill>
                  <a:srgbClr val="FF0000"/>
                </a:solidFill>
                <a:latin typeface="Verdana"/>
                <a:cs typeface="Verdana"/>
              </a:rPr>
              <a:t>φ</a:t>
            </a:r>
            <a:r>
              <a:rPr sz="1800" b="1" i="1" spc="-175" dirty="0">
                <a:solidFill>
                  <a:srgbClr val="FF0000"/>
                </a:solidFill>
                <a:latin typeface="Verdana"/>
                <a:cs typeface="Verdana"/>
              </a:rPr>
              <a:t>ερ</a:t>
            </a:r>
            <a:r>
              <a:rPr sz="1800" b="1" i="1" spc="-195" dirty="0">
                <a:solidFill>
                  <a:srgbClr val="FF0000"/>
                </a:solidFill>
                <a:latin typeface="Verdana"/>
                <a:cs typeface="Verdana"/>
              </a:rPr>
              <a:t>ρ</a:t>
            </a:r>
            <a:r>
              <a:rPr sz="1800" b="1" i="1" spc="-160" dirty="0">
                <a:solidFill>
                  <a:srgbClr val="FF0000"/>
                </a:solidFill>
                <a:latin typeface="Verdana"/>
                <a:cs typeface="Verdana"/>
              </a:rPr>
              <a:t>ε</a:t>
            </a:r>
            <a:r>
              <a:rPr sz="1800" b="1" i="1" spc="-135" dirty="0">
                <a:solidFill>
                  <a:srgbClr val="FF0000"/>
                </a:solidFill>
                <a:latin typeface="Verdana"/>
                <a:cs typeface="Verdana"/>
              </a:rPr>
              <a:t>δοξίνης </a:t>
            </a:r>
            <a:r>
              <a:rPr sz="1800" b="1" spc="-135" dirty="0">
                <a:solidFill>
                  <a:srgbClr val="001F5F"/>
                </a:solidFill>
                <a:latin typeface="Tahoma"/>
                <a:cs typeface="Tahoma"/>
              </a:rPr>
              <a:t>(</a:t>
            </a:r>
            <a:r>
              <a:rPr sz="1800" b="1" i="1" spc="-80" dirty="0">
                <a:solidFill>
                  <a:srgbClr val="001F5F"/>
                </a:solidFill>
                <a:latin typeface="Verdana"/>
                <a:cs typeface="Verdana"/>
              </a:rPr>
              <a:t>p</a:t>
            </a:r>
            <a:r>
              <a:rPr sz="1800" b="1" i="1" spc="-170" dirty="0">
                <a:solidFill>
                  <a:srgbClr val="001F5F"/>
                </a:solidFill>
                <a:latin typeface="Verdana"/>
                <a:cs typeface="Verdana"/>
              </a:rPr>
              <a:t>yruvate:ferredoxin  </a:t>
            </a:r>
            <a:r>
              <a:rPr sz="1800" b="1" i="1" spc="-140" dirty="0">
                <a:solidFill>
                  <a:srgbClr val="001F5F"/>
                </a:solidFill>
                <a:latin typeface="Verdana"/>
                <a:cs typeface="Verdana"/>
              </a:rPr>
              <a:t>oxidoreductase</a:t>
            </a:r>
            <a:r>
              <a:rPr sz="1800" b="1" i="1" spc="-80" dirty="0">
                <a:solidFill>
                  <a:srgbClr val="001F5F"/>
                </a:solidFill>
                <a:latin typeface="Verdana"/>
                <a:cs typeface="Verdana"/>
              </a:rPr>
              <a:t>,</a:t>
            </a:r>
            <a:r>
              <a:rPr sz="1800" b="1" i="1" spc="-1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130" dirty="0">
                <a:solidFill>
                  <a:srgbClr val="001F5F"/>
                </a:solidFill>
                <a:latin typeface="Tahoma"/>
                <a:cs typeface="Tahoma"/>
              </a:rPr>
              <a:t>PFO</a:t>
            </a:r>
            <a:r>
              <a:rPr sz="1800" b="1" spc="-135" dirty="0">
                <a:solidFill>
                  <a:srgbClr val="001F5F"/>
                </a:solidFill>
                <a:latin typeface="Tahoma"/>
                <a:cs typeface="Tahoma"/>
              </a:rPr>
              <a:t>R)</a:t>
            </a:r>
            <a:r>
              <a:rPr sz="18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001F5F"/>
                </a:solidFill>
                <a:latin typeface="Tahoma"/>
                <a:cs typeface="Tahoma"/>
              </a:rPr>
              <a:t>μ</a:t>
            </a:r>
            <a:r>
              <a:rPr sz="1800" b="1" spc="-110" dirty="0">
                <a:solidFill>
                  <a:srgbClr val="001F5F"/>
                </a:solidFill>
                <a:latin typeface="Tahoma"/>
                <a:cs typeface="Tahoma"/>
              </a:rPr>
              <a:t>ε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105" dirty="0">
                <a:solidFill>
                  <a:srgbClr val="001F5F"/>
                </a:solidFill>
                <a:latin typeface="Tahoma"/>
                <a:cs typeface="Tahoma"/>
              </a:rPr>
              <a:t>σ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χηματισμό  </a:t>
            </a:r>
            <a:r>
              <a:rPr sz="1800" b="1" spc="-140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160" dirty="0">
                <a:solidFill>
                  <a:srgbClr val="FF0000"/>
                </a:solidFill>
                <a:latin typeface="Tahoma"/>
                <a:cs typeface="Tahoma"/>
              </a:rPr>
              <a:t>CO</a:t>
            </a:r>
            <a:r>
              <a:rPr sz="1800" b="1" spc="-142" baseline="-20833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800" b="1" spc="225" baseline="-20833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85" dirty="0">
                <a:solidFill>
                  <a:srgbClr val="FF0000"/>
                </a:solidFill>
                <a:latin typeface="Tahoma"/>
                <a:cs typeface="Tahoma"/>
              </a:rPr>
              <a:t>&amp;</a:t>
            </a:r>
            <a:r>
              <a:rPr sz="18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60" dirty="0">
                <a:solidFill>
                  <a:srgbClr val="FF0000"/>
                </a:solidFill>
                <a:latin typeface="Tahoma"/>
                <a:cs typeface="Tahoma"/>
              </a:rPr>
              <a:t>H</a:t>
            </a:r>
            <a:r>
              <a:rPr sz="1800" b="1" spc="-142" baseline="-20833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800" baseline="-20833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1950">
              <a:latin typeface="Tahoma"/>
              <a:cs typeface="Tahoma"/>
            </a:endParaRPr>
          </a:p>
          <a:p>
            <a:pPr marL="243840" indent="-205740">
              <a:lnSpc>
                <a:spcPct val="100000"/>
              </a:lnSpc>
              <a:buFont typeface="Wingdings"/>
              <a:buChar char=""/>
              <a:tabLst>
                <a:tab pos="243840" algn="l"/>
              </a:tabLst>
            </a:pPr>
            <a:r>
              <a:rPr sz="1800" b="1" spc="15" dirty="0">
                <a:solidFill>
                  <a:srgbClr val="001F5F"/>
                </a:solidFill>
                <a:latin typeface="Tahoma"/>
                <a:cs typeface="Tahoma"/>
              </a:rPr>
              <a:t>Μέρος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75" dirty="0">
                <a:solidFill>
                  <a:srgbClr val="001F5F"/>
                </a:solidFill>
                <a:latin typeface="Tahoma"/>
                <a:cs typeface="Tahoma"/>
              </a:rPr>
              <a:t>του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100" dirty="0">
                <a:solidFill>
                  <a:srgbClr val="001F5F"/>
                </a:solidFill>
                <a:latin typeface="Tahoma"/>
                <a:cs typeface="Tahoma"/>
              </a:rPr>
              <a:t>Ac-CoA</a:t>
            </a:r>
            <a:r>
              <a:rPr sz="18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001F5F"/>
                </a:solidFill>
                <a:latin typeface="Tahoma"/>
                <a:cs typeface="Tahoma"/>
              </a:rPr>
              <a:t>μετατρέπεται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 σε </a:t>
            </a:r>
            <a:r>
              <a:rPr sz="1800" b="1" spc="-30" dirty="0">
                <a:solidFill>
                  <a:srgbClr val="001F5F"/>
                </a:solidFill>
                <a:latin typeface="Tahoma"/>
                <a:cs typeface="Tahoma"/>
              </a:rPr>
              <a:t>οξικό</a:t>
            </a:r>
            <a:endParaRPr sz="1800">
              <a:latin typeface="Tahoma"/>
              <a:cs typeface="Tahoma"/>
            </a:endParaRPr>
          </a:p>
          <a:p>
            <a:pPr marL="243840" marR="407034">
              <a:lnSpc>
                <a:spcPct val="100000"/>
              </a:lnSpc>
            </a:pP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οξύ,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001F5F"/>
                </a:solidFill>
                <a:latin typeface="Tahoma"/>
                <a:cs typeface="Tahoma"/>
              </a:rPr>
              <a:t>με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001F5F"/>
                </a:solidFill>
                <a:latin typeface="Tahoma"/>
                <a:cs typeface="Tahoma"/>
              </a:rPr>
              <a:t>παραγωγή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001F5F"/>
                </a:solidFill>
                <a:latin typeface="Tahoma"/>
                <a:cs typeface="Tahoma"/>
              </a:rPr>
              <a:t>ΑΤΡ.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55" dirty="0">
                <a:solidFill>
                  <a:srgbClr val="001F5F"/>
                </a:solidFill>
                <a:latin typeface="Tahoma"/>
                <a:cs typeface="Tahoma"/>
              </a:rPr>
              <a:t>Το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Tahoma"/>
                <a:cs typeface="Tahoma"/>
              </a:rPr>
              <a:t>άλλο</a:t>
            </a:r>
            <a:r>
              <a:rPr sz="18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μέρος </a:t>
            </a:r>
            <a:r>
              <a:rPr sz="1800" b="1" spc="-50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001F5F"/>
                </a:solidFill>
                <a:latin typeface="Tahoma"/>
                <a:cs typeface="Tahoma"/>
              </a:rPr>
              <a:t>δημιουργεί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001F5F"/>
                </a:solidFill>
                <a:latin typeface="Tahoma"/>
                <a:cs typeface="Tahoma"/>
              </a:rPr>
              <a:t>ακετο-Ac-CοΑ,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80" dirty="0">
                <a:solidFill>
                  <a:srgbClr val="001F5F"/>
                </a:solidFill>
                <a:latin typeface="Tahoma"/>
                <a:cs typeface="Tahoma"/>
              </a:rPr>
              <a:t>το</a:t>
            </a:r>
            <a:r>
              <a:rPr sz="18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Tahoma"/>
                <a:cs typeface="Tahoma"/>
              </a:rPr>
              <a:t>οποίο </a:t>
            </a:r>
            <a:r>
              <a:rPr sz="1800" b="1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ανάγεται 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σε 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Bουτυρυλ-CoA, </a:t>
            </a:r>
            <a:r>
              <a:rPr sz="1800" b="1" spc="40" dirty="0">
                <a:solidFill>
                  <a:srgbClr val="001F5F"/>
                </a:solidFill>
                <a:latin typeface="Tahoma"/>
                <a:cs typeface="Tahoma"/>
              </a:rPr>
              <a:t>ο </a:t>
            </a:r>
            <a:r>
              <a:rPr sz="1800" b="1" spc="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μετασχηματισμός </a:t>
            </a:r>
            <a:r>
              <a:rPr sz="1800" b="1" spc="-75" dirty="0">
                <a:solidFill>
                  <a:srgbClr val="001F5F"/>
                </a:solidFill>
                <a:latin typeface="Tahoma"/>
                <a:cs typeface="Tahoma"/>
              </a:rPr>
              <a:t>του </a:t>
            </a:r>
            <a:r>
              <a:rPr sz="1800" b="1" spc="-5" dirty="0">
                <a:solidFill>
                  <a:srgbClr val="001F5F"/>
                </a:solidFill>
                <a:latin typeface="Tahoma"/>
                <a:cs typeface="Tahoma"/>
              </a:rPr>
              <a:t>οποίου 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σε 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BO 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001F5F"/>
                </a:solidFill>
                <a:latin typeface="Tahoma"/>
                <a:cs typeface="Tahoma"/>
              </a:rPr>
              <a:t>οδηγεί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σε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 περαιτέρω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001F5F"/>
                </a:solidFill>
                <a:latin typeface="Tahoma"/>
                <a:cs typeface="Tahoma"/>
              </a:rPr>
              <a:t>παραγωγή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001F5F"/>
                </a:solidFill>
                <a:latin typeface="Tahoma"/>
                <a:cs typeface="Tahoma"/>
              </a:rPr>
              <a:t>ΑΤΡ.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3" y="0"/>
            <a:ext cx="3460877" cy="73736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2987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Βουτυρική</a:t>
            </a:r>
            <a:r>
              <a:rPr spc="-45" dirty="0"/>
              <a:t> </a:t>
            </a:r>
            <a:r>
              <a:rPr dirty="0"/>
              <a:t>ζύμωση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-4762" y="472249"/>
            <a:ext cx="9153525" cy="6386195"/>
            <a:chOff x="-4762" y="472249"/>
            <a:chExt cx="9153525" cy="63861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4"/>
              <a:ext cx="1658112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22719" y="573024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4"/>
              <a:ext cx="481583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80831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4"/>
              <a:ext cx="909828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12891" y="573024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4"/>
              <a:ext cx="268224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44667" y="573024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4"/>
              <a:ext cx="1229868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14800" y="573024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4"/>
              <a:ext cx="481583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62416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3291" y="1025652"/>
              <a:ext cx="3941064" cy="513892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758434" y="1541526"/>
              <a:ext cx="988060" cy="300355"/>
            </a:xfrm>
            <a:custGeom>
              <a:avLst/>
              <a:gdLst/>
              <a:ahLst/>
              <a:cxnLst/>
              <a:rect l="l" t="t" r="r" b="b"/>
              <a:pathLst>
                <a:path w="988059" h="300355">
                  <a:moveTo>
                    <a:pt x="987552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987552" y="300227"/>
                  </a:lnTo>
                  <a:lnTo>
                    <a:pt x="987552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58434" y="1541526"/>
              <a:ext cx="988060" cy="300355"/>
            </a:xfrm>
            <a:custGeom>
              <a:avLst/>
              <a:gdLst/>
              <a:ahLst/>
              <a:cxnLst/>
              <a:rect l="l" t="t" r="r" b="b"/>
              <a:pathLst>
                <a:path w="988059" h="300355">
                  <a:moveTo>
                    <a:pt x="0" y="300227"/>
                  </a:moveTo>
                  <a:lnTo>
                    <a:pt x="987552" y="300227"/>
                  </a:lnTo>
                  <a:lnTo>
                    <a:pt x="987552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59118" y="2483357"/>
              <a:ext cx="988060" cy="300355"/>
            </a:xfrm>
            <a:custGeom>
              <a:avLst/>
              <a:gdLst/>
              <a:ahLst/>
              <a:cxnLst/>
              <a:rect l="l" t="t" r="r" b="b"/>
              <a:pathLst>
                <a:path w="988059" h="300355">
                  <a:moveTo>
                    <a:pt x="987551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987551" y="300227"/>
                  </a:lnTo>
                  <a:lnTo>
                    <a:pt x="987551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59118" y="2483357"/>
              <a:ext cx="988060" cy="300355"/>
            </a:xfrm>
            <a:custGeom>
              <a:avLst/>
              <a:gdLst/>
              <a:ahLst/>
              <a:cxnLst/>
              <a:rect l="l" t="t" r="r" b="b"/>
              <a:pathLst>
                <a:path w="988059" h="300355">
                  <a:moveTo>
                    <a:pt x="0" y="300227"/>
                  </a:moveTo>
                  <a:lnTo>
                    <a:pt x="987551" y="300227"/>
                  </a:lnTo>
                  <a:lnTo>
                    <a:pt x="987551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51170" y="3847338"/>
              <a:ext cx="798830" cy="300355"/>
            </a:xfrm>
            <a:custGeom>
              <a:avLst/>
              <a:gdLst/>
              <a:ahLst/>
              <a:cxnLst/>
              <a:rect l="l" t="t" r="r" b="b"/>
              <a:pathLst>
                <a:path w="798829" h="300354">
                  <a:moveTo>
                    <a:pt x="798576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798576" y="300228"/>
                  </a:lnTo>
                  <a:lnTo>
                    <a:pt x="798576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51170" y="3847338"/>
              <a:ext cx="798830" cy="300355"/>
            </a:xfrm>
            <a:custGeom>
              <a:avLst/>
              <a:gdLst/>
              <a:ahLst/>
              <a:cxnLst/>
              <a:rect l="l" t="t" r="r" b="b"/>
              <a:pathLst>
                <a:path w="798829" h="300354">
                  <a:moveTo>
                    <a:pt x="0" y="300228"/>
                  </a:moveTo>
                  <a:lnTo>
                    <a:pt x="798576" y="300228"/>
                  </a:lnTo>
                  <a:lnTo>
                    <a:pt x="798576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04809" y="3240785"/>
              <a:ext cx="640080" cy="302260"/>
            </a:xfrm>
            <a:custGeom>
              <a:avLst/>
              <a:gdLst/>
              <a:ahLst/>
              <a:cxnLst/>
              <a:rect l="l" t="t" r="r" b="b"/>
              <a:pathLst>
                <a:path w="640079" h="302260">
                  <a:moveTo>
                    <a:pt x="640079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640079" y="301751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04809" y="3240785"/>
              <a:ext cx="640080" cy="302260"/>
            </a:xfrm>
            <a:custGeom>
              <a:avLst/>
              <a:gdLst/>
              <a:ahLst/>
              <a:cxnLst/>
              <a:rect l="l" t="t" r="r" b="b"/>
              <a:pathLst>
                <a:path w="640079" h="302260">
                  <a:moveTo>
                    <a:pt x="0" y="301751"/>
                  </a:moveTo>
                  <a:lnTo>
                    <a:pt x="640079" y="301751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253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09182" y="4463033"/>
              <a:ext cx="1343025" cy="302260"/>
            </a:xfrm>
            <a:custGeom>
              <a:avLst/>
              <a:gdLst/>
              <a:ahLst/>
              <a:cxnLst/>
              <a:rect l="l" t="t" r="r" b="b"/>
              <a:pathLst>
                <a:path w="1343025" h="302260">
                  <a:moveTo>
                    <a:pt x="134264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342643" y="301751"/>
                  </a:lnTo>
                  <a:lnTo>
                    <a:pt x="1342643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09182" y="4463033"/>
              <a:ext cx="1343025" cy="302260"/>
            </a:xfrm>
            <a:custGeom>
              <a:avLst/>
              <a:gdLst/>
              <a:ahLst/>
              <a:cxnLst/>
              <a:rect l="l" t="t" r="r" b="b"/>
              <a:pathLst>
                <a:path w="1343025" h="302260">
                  <a:moveTo>
                    <a:pt x="0" y="301751"/>
                  </a:moveTo>
                  <a:lnTo>
                    <a:pt x="1342643" y="301751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58434" y="5065014"/>
              <a:ext cx="798830" cy="300355"/>
            </a:xfrm>
            <a:custGeom>
              <a:avLst/>
              <a:gdLst/>
              <a:ahLst/>
              <a:cxnLst/>
              <a:rect l="l" t="t" r="r" b="b"/>
              <a:pathLst>
                <a:path w="798829" h="300354">
                  <a:moveTo>
                    <a:pt x="798576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798576" y="300228"/>
                  </a:lnTo>
                  <a:lnTo>
                    <a:pt x="798576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58434" y="5065014"/>
              <a:ext cx="798830" cy="300355"/>
            </a:xfrm>
            <a:custGeom>
              <a:avLst/>
              <a:gdLst/>
              <a:ahLst/>
              <a:cxnLst/>
              <a:rect l="l" t="t" r="r" b="b"/>
              <a:pathLst>
                <a:path w="798829" h="300354">
                  <a:moveTo>
                    <a:pt x="0" y="300228"/>
                  </a:moveTo>
                  <a:lnTo>
                    <a:pt x="798576" y="300228"/>
                  </a:lnTo>
                  <a:lnTo>
                    <a:pt x="798576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68517" y="5936741"/>
              <a:ext cx="946785" cy="300355"/>
            </a:xfrm>
            <a:custGeom>
              <a:avLst/>
              <a:gdLst/>
              <a:ahLst/>
              <a:cxnLst/>
              <a:rect l="l" t="t" r="r" b="b"/>
              <a:pathLst>
                <a:path w="946784" h="300354">
                  <a:moveTo>
                    <a:pt x="946404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946404" y="300227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8517" y="5936741"/>
              <a:ext cx="946785" cy="300355"/>
            </a:xfrm>
            <a:custGeom>
              <a:avLst/>
              <a:gdLst/>
              <a:ahLst/>
              <a:cxnLst/>
              <a:rect l="l" t="t" r="r" b="b"/>
              <a:pathLst>
                <a:path w="946784" h="300354">
                  <a:moveTo>
                    <a:pt x="0" y="300227"/>
                  </a:moveTo>
                  <a:lnTo>
                    <a:pt x="946404" y="300227"/>
                  </a:lnTo>
                  <a:lnTo>
                    <a:pt x="946404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43393" y="5798058"/>
              <a:ext cx="946785" cy="302260"/>
            </a:xfrm>
            <a:custGeom>
              <a:avLst/>
              <a:gdLst/>
              <a:ahLst/>
              <a:cxnLst/>
              <a:rect l="l" t="t" r="r" b="b"/>
              <a:pathLst>
                <a:path w="946784" h="302260">
                  <a:moveTo>
                    <a:pt x="946403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946403" y="301752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343393" y="5798058"/>
              <a:ext cx="946785" cy="302260"/>
            </a:xfrm>
            <a:custGeom>
              <a:avLst/>
              <a:gdLst/>
              <a:ahLst/>
              <a:cxnLst/>
              <a:rect l="l" t="t" r="r" b="b"/>
              <a:pathLst>
                <a:path w="946784" h="302260">
                  <a:moveTo>
                    <a:pt x="0" y="301752"/>
                  </a:moveTo>
                  <a:lnTo>
                    <a:pt x="946403" y="301752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301752"/>
                  </a:lnTo>
                  <a:close/>
                </a:path>
              </a:pathLst>
            </a:custGeom>
            <a:ln w="253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63533" y="5791962"/>
              <a:ext cx="497205" cy="300355"/>
            </a:xfrm>
            <a:custGeom>
              <a:avLst/>
              <a:gdLst/>
              <a:ahLst/>
              <a:cxnLst/>
              <a:rect l="l" t="t" r="r" b="b"/>
              <a:pathLst>
                <a:path w="497204" h="300354">
                  <a:moveTo>
                    <a:pt x="496824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496824" y="300228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63533" y="5791962"/>
              <a:ext cx="497205" cy="300355"/>
            </a:xfrm>
            <a:custGeom>
              <a:avLst/>
              <a:gdLst/>
              <a:ahLst/>
              <a:cxnLst/>
              <a:rect l="l" t="t" r="r" b="b"/>
              <a:pathLst>
                <a:path w="497204" h="300354">
                  <a:moveTo>
                    <a:pt x="0" y="300228"/>
                  </a:moveTo>
                  <a:lnTo>
                    <a:pt x="496824" y="300228"/>
                  </a:lnTo>
                  <a:lnTo>
                    <a:pt x="496824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762493" y="5100065"/>
              <a:ext cx="946785" cy="302260"/>
            </a:xfrm>
            <a:custGeom>
              <a:avLst/>
              <a:gdLst/>
              <a:ahLst/>
              <a:cxnLst/>
              <a:rect l="l" t="t" r="r" b="b"/>
              <a:pathLst>
                <a:path w="946784" h="302260">
                  <a:moveTo>
                    <a:pt x="94640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946403" y="301751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62493" y="5100065"/>
              <a:ext cx="946785" cy="302260"/>
            </a:xfrm>
            <a:custGeom>
              <a:avLst/>
              <a:gdLst/>
              <a:ahLst/>
              <a:cxnLst/>
              <a:rect l="l" t="t" r="r" b="b"/>
              <a:pathLst>
                <a:path w="946784" h="302260">
                  <a:moveTo>
                    <a:pt x="0" y="301751"/>
                  </a:moveTo>
                  <a:lnTo>
                    <a:pt x="946403" y="301751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97373" y="837438"/>
              <a:ext cx="4175760" cy="5544820"/>
            </a:xfrm>
            <a:custGeom>
              <a:avLst/>
              <a:gdLst/>
              <a:ahLst/>
              <a:cxnLst/>
              <a:rect l="l" t="t" r="r" b="b"/>
              <a:pathLst>
                <a:path w="4175759" h="5544820">
                  <a:moveTo>
                    <a:pt x="0" y="5544312"/>
                  </a:moveTo>
                  <a:lnTo>
                    <a:pt x="4175760" y="5544312"/>
                  </a:lnTo>
                  <a:lnTo>
                    <a:pt x="4175760" y="0"/>
                  </a:lnTo>
                  <a:lnTo>
                    <a:pt x="0" y="0"/>
                  </a:lnTo>
                  <a:lnTo>
                    <a:pt x="0" y="554431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907" y="6295646"/>
              <a:ext cx="543915" cy="562351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89915" y="5998234"/>
            <a:ext cx="1062990" cy="8032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40"/>
              </a:spcBef>
            </a:pPr>
            <a:r>
              <a:rPr sz="2700" b="1" baseline="13888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6</a:t>
            </a:r>
            <a:r>
              <a:rPr sz="2700" b="1" baseline="13888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12</a:t>
            </a:r>
            <a:r>
              <a:rPr sz="2700" b="1" baseline="13888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6</a:t>
            </a:r>
            <a:endParaRPr sz="1200">
              <a:latin typeface="Verdana"/>
              <a:cs typeface="Verdana"/>
            </a:endParaRPr>
          </a:p>
          <a:p>
            <a:pPr marL="141605">
              <a:lnSpc>
                <a:spcPct val="100000"/>
              </a:lnSpc>
              <a:spcBef>
                <a:spcPts val="505"/>
              </a:spcBef>
            </a:pP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294" y="647913"/>
            <a:ext cx="4337735" cy="4664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668" y="566369"/>
            <a:ext cx="4721860" cy="598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Βουτυρική</a:t>
            </a:r>
            <a:r>
              <a:rPr sz="3300" b="1" spc="-5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 dirty="0">
              <a:latin typeface="Verdana"/>
              <a:cs typeface="Verdana"/>
            </a:endParaRPr>
          </a:p>
          <a:p>
            <a:pPr marL="144780" indent="-132715">
              <a:lnSpc>
                <a:spcPct val="100000"/>
              </a:lnSpc>
              <a:spcBef>
                <a:spcPts val="2115"/>
              </a:spcBef>
              <a:buFont typeface="Wingdings"/>
              <a:buChar char=""/>
              <a:tabLst>
                <a:tab pos="145415" algn="l"/>
              </a:tabLst>
            </a:pPr>
            <a:r>
              <a:rPr sz="2000" b="1" spc="-170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001F5F"/>
                </a:solidFill>
                <a:latin typeface="Tahoma"/>
                <a:cs typeface="Tahoma"/>
              </a:rPr>
              <a:t>β</a:t>
            </a:r>
            <a:r>
              <a:rPr sz="2000" b="1" spc="-85" dirty="0">
                <a:solidFill>
                  <a:srgbClr val="001F5F"/>
                </a:solidFill>
                <a:latin typeface="Tahoma"/>
                <a:cs typeface="Tahoma"/>
              </a:rPr>
              <a:t>ου</a:t>
            </a:r>
            <a:r>
              <a:rPr sz="2000" b="1" spc="-80" dirty="0">
                <a:solidFill>
                  <a:srgbClr val="001F5F"/>
                </a:solidFill>
                <a:latin typeface="Tahoma"/>
                <a:cs typeface="Tahoma"/>
              </a:rPr>
              <a:t>τ</a:t>
            </a:r>
            <a:r>
              <a:rPr sz="2000" b="1" spc="-55" dirty="0">
                <a:solidFill>
                  <a:srgbClr val="001F5F"/>
                </a:solidFill>
                <a:latin typeface="Tahoma"/>
                <a:cs typeface="Tahoma"/>
              </a:rPr>
              <a:t>υρικ</a:t>
            </a:r>
            <a:r>
              <a:rPr sz="2000" b="1" spc="-60" dirty="0">
                <a:solidFill>
                  <a:srgbClr val="001F5F"/>
                </a:solidFill>
                <a:latin typeface="Tahoma"/>
                <a:cs typeface="Tahoma"/>
              </a:rPr>
              <a:t>ή</a:t>
            </a:r>
            <a:r>
              <a:rPr sz="20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001F5F"/>
                </a:solidFill>
                <a:latin typeface="Tahoma"/>
                <a:cs typeface="Tahoma"/>
              </a:rPr>
              <a:t>ζ</a:t>
            </a:r>
            <a:r>
              <a:rPr sz="2000" b="1" spc="-55" dirty="0">
                <a:solidFill>
                  <a:srgbClr val="001F5F"/>
                </a:solidFill>
                <a:latin typeface="Tahoma"/>
                <a:cs typeface="Tahoma"/>
              </a:rPr>
              <a:t>ύ</a:t>
            </a:r>
            <a:r>
              <a:rPr sz="2000" b="1" spc="5" dirty="0">
                <a:solidFill>
                  <a:srgbClr val="001F5F"/>
                </a:solidFill>
                <a:latin typeface="Tahoma"/>
                <a:cs typeface="Tahoma"/>
              </a:rPr>
              <a:t>μωσ</a:t>
            </a:r>
            <a:r>
              <a:rPr sz="2000" b="1" spc="10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001F5F"/>
                </a:solidFill>
                <a:latin typeface="Tahoma"/>
                <a:cs typeface="Tahoma"/>
              </a:rPr>
              <a:t>είναι</a:t>
            </a:r>
            <a:endParaRPr sz="2000" dirty="0">
              <a:latin typeface="Tahoma"/>
              <a:cs typeface="Tahoma"/>
            </a:endParaRPr>
          </a:p>
          <a:p>
            <a:pPr marL="144780" marR="508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Tahoma"/>
                <a:cs typeface="Tahoma"/>
              </a:rPr>
              <a:t>συνη</a:t>
            </a:r>
            <a:r>
              <a:rPr sz="2000" b="1" spc="-10" dirty="0">
                <a:solidFill>
                  <a:srgbClr val="001F5F"/>
                </a:solidFill>
                <a:latin typeface="Tahoma"/>
                <a:cs typeface="Tahoma"/>
              </a:rPr>
              <a:t>θ</a:t>
            </a:r>
            <a:r>
              <a:rPr sz="2000" b="1" spc="-70" dirty="0">
                <a:solidFill>
                  <a:srgbClr val="001F5F"/>
                </a:solidFill>
                <a:latin typeface="Tahoma"/>
                <a:cs typeface="Tahoma"/>
              </a:rPr>
              <a:t>ισμ</a:t>
            </a:r>
            <a:r>
              <a:rPr sz="2000" b="1" spc="-75" dirty="0">
                <a:solidFill>
                  <a:srgbClr val="001F5F"/>
                </a:solidFill>
                <a:latin typeface="Tahoma"/>
                <a:cs typeface="Tahoma"/>
              </a:rPr>
              <a:t>έ</a:t>
            </a:r>
            <a:r>
              <a:rPr sz="2000" b="1" spc="-60" dirty="0">
                <a:solidFill>
                  <a:srgbClr val="001F5F"/>
                </a:solidFill>
                <a:latin typeface="Tahoma"/>
                <a:cs typeface="Tahoma"/>
              </a:rPr>
              <a:t>νη</a:t>
            </a:r>
            <a:r>
              <a:rPr sz="20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001F5F"/>
                </a:solidFill>
                <a:latin typeface="Tahoma"/>
                <a:cs typeface="Tahoma"/>
              </a:rPr>
              <a:t>στ</a:t>
            </a:r>
            <a:r>
              <a:rPr sz="2000" b="1" spc="-65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000" b="1" spc="-35" dirty="0">
                <a:solidFill>
                  <a:srgbClr val="001F5F"/>
                </a:solidFill>
                <a:latin typeface="Tahoma"/>
                <a:cs typeface="Tahoma"/>
              </a:rPr>
              <a:t>ν</a:t>
            </a:r>
            <a:r>
              <a:rPr sz="20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i="1" spc="-135" dirty="0">
                <a:solidFill>
                  <a:srgbClr val="FF0000"/>
                </a:solidFill>
                <a:latin typeface="Verdana"/>
                <a:cs typeface="Verdana"/>
              </a:rPr>
              <a:t>ενσίρωση</a:t>
            </a:r>
            <a:r>
              <a:rPr sz="2000" b="1" i="1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160" dirty="0">
                <a:solidFill>
                  <a:srgbClr val="001F5F"/>
                </a:solidFill>
                <a:latin typeface="Tahoma"/>
                <a:cs typeface="Tahoma"/>
              </a:rPr>
              <a:t>(</a:t>
            </a:r>
            <a:r>
              <a:rPr sz="2000" b="1" i="1" spc="-31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000" b="1" i="1" spc="-110" dirty="0">
                <a:solidFill>
                  <a:srgbClr val="FF0000"/>
                </a:solidFill>
                <a:latin typeface="Verdana"/>
                <a:cs typeface="Verdana"/>
              </a:rPr>
              <a:t>il</a:t>
            </a:r>
            <a:r>
              <a:rPr sz="2000" b="1" i="1" spc="-22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000" b="1" i="1" spc="-70" dirty="0">
                <a:solidFill>
                  <a:srgbClr val="FF0000"/>
                </a:solidFill>
                <a:latin typeface="Verdana"/>
                <a:cs typeface="Verdana"/>
              </a:rPr>
              <a:t>ge</a:t>
            </a:r>
            <a:r>
              <a:rPr sz="2000" b="1" spc="-114" dirty="0">
                <a:solidFill>
                  <a:srgbClr val="001F5F"/>
                </a:solidFill>
                <a:latin typeface="Tahoma"/>
                <a:cs typeface="Tahoma"/>
              </a:rPr>
              <a:t>)  </a:t>
            </a:r>
            <a:r>
              <a:rPr sz="2000" b="1" spc="-40" dirty="0">
                <a:solidFill>
                  <a:srgbClr val="001F5F"/>
                </a:solidFill>
                <a:latin typeface="Tahoma"/>
                <a:cs typeface="Tahoma"/>
              </a:rPr>
              <a:t>όταν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001F5F"/>
                </a:solidFill>
                <a:latin typeface="Tahoma"/>
                <a:cs typeface="Tahoma"/>
              </a:rPr>
              <a:t>το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001F5F"/>
                </a:solidFill>
                <a:latin typeface="Tahoma"/>
                <a:cs typeface="Tahoma"/>
              </a:rPr>
              <a:t>pΗ</a:t>
            </a:r>
            <a:r>
              <a:rPr sz="20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001F5F"/>
                </a:solidFill>
                <a:latin typeface="Tahoma"/>
                <a:cs typeface="Tahoma"/>
              </a:rPr>
              <a:t>δεν</a:t>
            </a:r>
            <a:r>
              <a:rPr sz="20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001F5F"/>
                </a:solidFill>
                <a:latin typeface="Tahoma"/>
                <a:cs typeface="Tahoma"/>
              </a:rPr>
              <a:t>είναι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Tahoma"/>
                <a:cs typeface="Tahoma"/>
              </a:rPr>
              <a:t>αρκετά</a:t>
            </a:r>
            <a:r>
              <a:rPr sz="20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ahoma"/>
                <a:cs typeface="Tahoma"/>
              </a:rPr>
              <a:t>χαμηλό </a:t>
            </a:r>
            <a:r>
              <a:rPr sz="2000" b="1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Tahoma"/>
                <a:cs typeface="Tahoma"/>
              </a:rPr>
              <a:t>ώστε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Tahoma"/>
                <a:cs typeface="Tahoma"/>
              </a:rPr>
              <a:t>να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001F5F"/>
                </a:solidFill>
                <a:latin typeface="Tahoma"/>
                <a:cs typeface="Tahoma"/>
              </a:rPr>
              <a:t>εξασφαλίζεται</a:t>
            </a:r>
            <a:r>
              <a:rPr sz="20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001F5F"/>
                </a:solidFill>
                <a:latin typeface="Tahoma"/>
                <a:cs typeface="Tahoma"/>
              </a:rPr>
              <a:t>αποκλειστικά 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0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001F5F"/>
                </a:solidFill>
                <a:latin typeface="Tahoma"/>
                <a:cs typeface="Tahoma"/>
              </a:rPr>
              <a:t>δράση</a:t>
            </a:r>
            <a:r>
              <a:rPr sz="20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001F5F"/>
                </a:solidFill>
                <a:latin typeface="Tahoma"/>
                <a:cs typeface="Tahoma"/>
              </a:rPr>
              <a:t>των</a:t>
            </a:r>
            <a:r>
              <a:rPr sz="20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γαλακτικών</a:t>
            </a:r>
            <a:r>
              <a:rPr sz="20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Tahoma"/>
                <a:cs typeface="Tahoma"/>
              </a:rPr>
              <a:t>βακτηρίων.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Tahoma"/>
              <a:cs typeface="Tahoma"/>
            </a:endParaRPr>
          </a:p>
          <a:p>
            <a:pPr marL="144780" indent="-1327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45415" algn="l"/>
              </a:tabLst>
            </a:pPr>
            <a:r>
              <a:rPr sz="2000" b="1" spc="-10" dirty="0">
                <a:solidFill>
                  <a:srgbClr val="001F5F"/>
                </a:solidFill>
                <a:latin typeface="Tahoma"/>
                <a:cs typeface="Tahoma"/>
              </a:rPr>
              <a:t>Ορισμένα</a:t>
            </a:r>
            <a:r>
              <a:rPr sz="2000" b="1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Tahoma"/>
                <a:cs typeface="Tahoma"/>
              </a:rPr>
              <a:t>βακτήρια</a:t>
            </a:r>
            <a:r>
              <a:rPr sz="20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Tahoma"/>
                <a:cs typeface="Tahoma"/>
              </a:rPr>
              <a:t>(π.χ.</a:t>
            </a:r>
            <a:endParaRPr sz="2000" dirty="0">
              <a:latin typeface="Tahoma"/>
              <a:cs typeface="Tahoma"/>
            </a:endParaRPr>
          </a:p>
          <a:p>
            <a:pPr marL="144780" marR="394335">
              <a:lnSpc>
                <a:spcPct val="100000"/>
              </a:lnSpc>
            </a:pPr>
            <a:r>
              <a:rPr sz="2000" b="1" i="1" spc="11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000" b="1" i="1" spc="-165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2000" b="1" i="1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i="1" spc="-2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000" b="1" i="1" spc="-140" dirty="0">
                <a:solidFill>
                  <a:srgbClr val="FF0000"/>
                </a:solidFill>
                <a:latin typeface="Verdana"/>
                <a:cs typeface="Verdana"/>
              </a:rPr>
              <a:t>cetobutylicu</a:t>
            </a:r>
            <a:r>
              <a:rPr sz="2000" b="1" i="1" spc="-26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000" b="1" i="1" spc="-330" dirty="0">
                <a:solidFill>
                  <a:srgbClr val="001F5F"/>
                </a:solidFill>
                <a:latin typeface="Verdana"/>
                <a:cs typeface="Verdana"/>
              </a:rPr>
              <a:t>)</a:t>
            </a:r>
            <a:r>
              <a:rPr sz="2000" b="1" i="1" spc="-1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40" dirty="0">
                <a:solidFill>
                  <a:srgbClr val="001F5F"/>
                </a:solidFill>
                <a:latin typeface="Tahoma"/>
                <a:cs typeface="Tahoma"/>
              </a:rPr>
              <a:t>παράγο</a:t>
            </a:r>
            <a:r>
              <a:rPr sz="2000" b="1" spc="-45" dirty="0">
                <a:solidFill>
                  <a:srgbClr val="001F5F"/>
                </a:solidFill>
                <a:latin typeface="Tahoma"/>
                <a:cs typeface="Tahoma"/>
              </a:rPr>
              <a:t>υν  </a:t>
            </a:r>
            <a:r>
              <a:rPr sz="2000" b="1" spc="-50" dirty="0">
                <a:solidFill>
                  <a:srgbClr val="001F5F"/>
                </a:solidFill>
                <a:latin typeface="Tahoma"/>
                <a:cs typeface="Tahoma"/>
              </a:rPr>
              <a:t>λιγότερα </a:t>
            </a:r>
            <a:r>
              <a:rPr sz="2000" b="1" spc="-40" dirty="0">
                <a:solidFill>
                  <a:srgbClr val="001F5F"/>
                </a:solidFill>
                <a:latin typeface="Tahoma"/>
                <a:cs typeface="Tahoma"/>
              </a:rPr>
              <a:t>οξέα και </a:t>
            </a:r>
            <a:r>
              <a:rPr sz="2000" b="1" spc="-15" dirty="0">
                <a:solidFill>
                  <a:srgbClr val="001F5F"/>
                </a:solidFill>
                <a:latin typeface="Tahoma"/>
                <a:cs typeface="Tahoma"/>
              </a:rPr>
              <a:t>περισσότερα </a:t>
            </a:r>
            <a:r>
              <a:rPr sz="2000" b="1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001F5F"/>
                </a:solidFill>
                <a:latin typeface="Tahoma"/>
                <a:cs typeface="Tahoma"/>
              </a:rPr>
              <a:t>ουδέτερα </a:t>
            </a:r>
            <a:r>
              <a:rPr sz="2000" b="1" spc="-15" dirty="0">
                <a:solidFill>
                  <a:srgbClr val="001F5F"/>
                </a:solidFill>
                <a:latin typeface="Tahoma"/>
                <a:cs typeface="Tahoma"/>
              </a:rPr>
              <a:t>προϊόντα </a:t>
            </a:r>
            <a:r>
              <a:rPr sz="2000" b="1" spc="-155" dirty="0">
                <a:solidFill>
                  <a:srgbClr val="001F5F"/>
                </a:solidFill>
                <a:latin typeface="Tahoma"/>
                <a:cs typeface="Tahoma"/>
              </a:rPr>
              <a:t>(</a:t>
            </a:r>
            <a:r>
              <a:rPr sz="2000" b="1" i="1" spc="-155" dirty="0">
                <a:solidFill>
                  <a:srgbClr val="001F5F"/>
                </a:solidFill>
                <a:latin typeface="Verdana"/>
                <a:cs typeface="Verdana"/>
              </a:rPr>
              <a:t>ζύμωση </a:t>
            </a:r>
            <a:r>
              <a:rPr sz="2000" b="1" i="1" spc="-1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215" dirty="0">
                <a:solidFill>
                  <a:srgbClr val="001F5F"/>
                </a:solidFill>
                <a:latin typeface="Verdana"/>
                <a:cs typeface="Verdana"/>
              </a:rPr>
              <a:t>ακε</a:t>
            </a:r>
            <a:r>
              <a:rPr sz="2000" b="1" i="1" spc="-180" dirty="0">
                <a:solidFill>
                  <a:srgbClr val="001F5F"/>
                </a:solidFill>
                <a:latin typeface="Verdana"/>
                <a:cs typeface="Verdana"/>
              </a:rPr>
              <a:t>τ</a:t>
            </a:r>
            <a:r>
              <a:rPr sz="2000" b="1" i="1" spc="-145" dirty="0">
                <a:solidFill>
                  <a:srgbClr val="001F5F"/>
                </a:solidFill>
                <a:latin typeface="Verdana"/>
                <a:cs typeface="Verdana"/>
              </a:rPr>
              <a:t>ό</a:t>
            </a:r>
            <a:r>
              <a:rPr sz="2000" b="1" i="1" spc="-125" dirty="0">
                <a:solidFill>
                  <a:srgbClr val="001F5F"/>
                </a:solidFill>
                <a:latin typeface="Verdana"/>
                <a:cs typeface="Verdana"/>
              </a:rPr>
              <a:t>ν</a:t>
            </a:r>
            <a:r>
              <a:rPr sz="2000" b="1" i="1" spc="-105" dirty="0">
                <a:solidFill>
                  <a:srgbClr val="001F5F"/>
                </a:solidFill>
                <a:latin typeface="Verdana"/>
                <a:cs typeface="Verdana"/>
              </a:rPr>
              <a:t>η</a:t>
            </a:r>
            <a:r>
              <a:rPr sz="2000" b="1" i="1" spc="-80" dirty="0">
                <a:solidFill>
                  <a:srgbClr val="001F5F"/>
                </a:solidFill>
                <a:latin typeface="Verdana"/>
                <a:cs typeface="Verdana"/>
              </a:rPr>
              <a:t>ς</a:t>
            </a:r>
            <a:r>
              <a:rPr sz="2000" b="1" i="1" spc="-125" dirty="0">
                <a:solidFill>
                  <a:srgbClr val="001F5F"/>
                </a:solidFill>
                <a:latin typeface="Verdana"/>
                <a:cs typeface="Verdana"/>
              </a:rPr>
              <a:t>-</a:t>
            </a:r>
            <a:r>
              <a:rPr sz="2000" b="1" i="1" spc="-195" dirty="0">
                <a:solidFill>
                  <a:srgbClr val="001F5F"/>
                </a:solidFill>
                <a:latin typeface="Verdana"/>
                <a:cs typeface="Verdana"/>
              </a:rPr>
              <a:t>βου</a:t>
            </a:r>
            <a:r>
              <a:rPr sz="2000" b="1" i="1" spc="-165" dirty="0">
                <a:solidFill>
                  <a:srgbClr val="001F5F"/>
                </a:solidFill>
                <a:latin typeface="Verdana"/>
                <a:cs typeface="Verdana"/>
              </a:rPr>
              <a:t>τ</a:t>
            </a:r>
            <a:r>
              <a:rPr sz="2000" b="1" i="1" spc="-130" dirty="0">
                <a:solidFill>
                  <a:srgbClr val="001F5F"/>
                </a:solidFill>
                <a:latin typeface="Verdana"/>
                <a:cs typeface="Verdana"/>
              </a:rPr>
              <a:t>ανό</a:t>
            </a:r>
            <a:r>
              <a:rPr sz="2000" b="1" i="1" spc="-120" dirty="0">
                <a:solidFill>
                  <a:srgbClr val="001F5F"/>
                </a:solidFill>
                <a:latin typeface="Verdana"/>
                <a:cs typeface="Verdana"/>
              </a:rPr>
              <a:t>λ</a:t>
            </a:r>
            <a:r>
              <a:rPr sz="2000" b="1" i="1" spc="-105" dirty="0">
                <a:solidFill>
                  <a:srgbClr val="001F5F"/>
                </a:solidFill>
                <a:latin typeface="Verdana"/>
                <a:cs typeface="Verdana"/>
              </a:rPr>
              <a:t>η</a:t>
            </a:r>
            <a:r>
              <a:rPr sz="2000" b="1" i="1" spc="-80" dirty="0">
                <a:solidFill>
                  <a:srgbClr val="001F5F"/>
                </a:solidFill>
                <a:latin typeface="Verdana"/>
                <a:cs typeface="Verdana"/>
              </a:rPr>
              <a:t>ς</a:t>
            </a:r>
            <a:r>
              <a:rPr sz="2000" b="1" spc="-160" dirty="0">
                <a:solidFill>
                  <a:srgbClr val="001F5F"/>
                </a:solidFill>
                <a:latin typeface="Tahoma"/>
                <a:cs typeface="Tahoma"/>
              </a:rPr>
              <a:t>)</a:t>
            </a:r>
            <a:r>
              <a:rPr sz="2000" b="1" spc="-65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Tahoma"/>
                <a:cs typeface="Tahoma"/>
              </a:rPr>
              <a:t>Μπορούν  </a:t>
            </a:r>
            <a:r>
              <a:rPr sz="2000" b="1" spc="-5" dirty="0">
                <a:solidFill>
                  <a:srgbClr val="001F5F"/>
                </a:solidFill>
                <a:latin typeface="Tahoma"/>
                <a:cs typeface="Tahoma"/>
              </a:rPr>
              <a:t>επίσης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Tahoma"/>
                <a:cs typeface="Tahoma"/>
              </a:rPr>
              <a:t>να</a:t>
            </a:r>
            <a:r>
              <a:rPr sz="20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001F5F"/>
                </a:solidFill>
                <a:latin typeface="Tahoma"/>
                <a:cs typeface="Tahoma"/>
              </a:rPr>
              <a:t>παραχθούν</a:t>
            </a:r>
            <a:r>
              <a:rPr sz="20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Tahoma"/>
                <a:cs typeface="Tahoma"/>
              </a:rPr>
              <a:t>μικρές</a:t>
            </a:r>
            <a:endParaRPr sz="2000" dirty="0">
              <a:latin typeface="Tahoma"/>
              <a:cs typeface="Tahoma"/>
            </a:endParaRPr>
          </a:p>
          <a:p>
            <a:pPr marL="144780" marR="1427480">
              <a:lnSpc>
                <a:spcPct val="100000"/>
              </a:lnSpc>
              <a:spcBef>
                <a:spcPts val="5"/>
              </a:spcBef>
            </a:pP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ποσότητες</a:t>
            </a:r>
            <a:r>
              <a:rPr sz="2000" b="1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Tahoma"/>
                <a:cs typeface="Tahoma"/>
              </a:rPr>
              <a:t>αιθανόλης</a:t>
            </a:r>
            <a:r>
              <a:rPr sz="2000" b="1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001F5F"/>
                </a:solidFill>
                <a:latin typeface="Tahoma"/>
                <a:cs typeface="Tahoma"/>
              </a:rPr>
              <a:t>και </a:t>
            </a:r>
            <a:r>
              <a:rPr sz="2000" b="1" spc="-5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001F5F"/>
                </a:solidFill>
                <a:latin typeface="Tahoma"/>
                <a:cs typeface="Tahoma"/>
              </a:rPr>
              <a:t>ισοπροπανόλης.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Tahoma"/>
              <a:cs typeface="Tahoma"/>
            </a:endParaRPr>
          </a:p>
          <a:p>
            <a:pPr marL="144780" indent="-132715">
              <a:lnSpc>
                <a:spcPct val="100000"/>
              </a:lnSpc>
              <a:buFont typeface="Wingdings"/>
              <a:buChar char=""/>
              <a:tabLst>
                <a:tab pos="145415" algn="l"/>
              </a:tabLst>
            </a:pPr>
            <a:r>
              <a:rPr sz="2000" b="1" spc="-190" dirty="0">
                <a:solidFill>
                  <a:srgbClr val="001F5F"/>
                </a:solidFill>
                <a:latin typeface="Tahoma"/>
                <a:cs typeface="Tahoma"/>
              </a:rPr>
              <a:t>Τελ</a:t>
            </a:r>
            <a:r>
              <a:rPr sz="2000" b="1" spc="-110" dirty="0">
                <a:solidFill>
                  <a:srgbClr val="001F5F"/>
                </a:solidFill>
                <a:latin typeface="Tahoma"/>
                <a:cs typeface="Tahoma"/>
              </a:rPr>
              <a:t>ι</a:t>
            </a:r>
            <a:r>
              <a:rPr sz="2000" b="1" spc="-20" dirty="0">
                <a:solidFill>
                  <a:srgbClr val="001F5F"/>
                </a:solidFill>
                <a:latin typeface="Tahoma"/>
                <a:cs typeface="Tahoma"/>
              </a:rPr>
              <a:t>κά</a:t>
            </a:r>
            <a:r>
              <a:rPr sz="2000" b="1" spc="-10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20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001F5F"/>
                </a:solidFill>
                <a:latin typeface="Tahoma"/>
                <a:cs typeface="Tahoma"/>
              </a:rPr>
              <a:t>3</a:t>
            </a:r>
            <a:r>
              <a:rPr sz="2000" b="1" spc="-20" dirty="0">
                <a:solidFill>
                  <a:srgbClr val="001F5F"/>
                </a:solidFill>
                <a:latin typeface="Tahoma"/>
                <a:cs typeface="Tahoma"/>
              </a:rPr>
              <a:t> μόρι</a:t>
            </a:r>
            <a:r>
              <a:rPr sz="2000" b="1" spc="-15" dirty="0">
                <a:solidFill>
                  <a:srgbClr val="001F5F"/>
                </a:solidFill>
                <a:latin typeface="Tahoma"/>
                <a:cs typeface="Tahoma"/>
              </a:rPr>
              <a:t>α</a:t>
            </a:r>
            <a:r>
              <a:rPr sz="20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001F5F"/>
                </a:solidFill>
                <a:latin typeface="Tahoma"/>
                <a:cs typeface="Tahoma"/>
              </a:rPr>
              <a:t>ΑΤΡ</a:t>
            </a:r>
            <a:r>
              <a:rPr sz="20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001F5F"/>
                </a:solidFill>
                <a:latin typeface="Tahoma"/>
                <a:cs typeface="Tahoma"/>
              </a:rPr>
              <a:t>παρ</a:t>
            </a:r>
            <a:r>
              <a:rPr sz="2000" b="1" spc="50" dirty="0">
                <a:solidFill>
                  <a:srgbClr val="001F5F"/>
                </a:solidFill>
                <a:latin typeface="Tahoma"/>
                <a:cs typeface="Tahoma"/>
              </a:rPr>
              <a:t>ά</a:t>
            </a:r>
            <a:r>
              <a:rPr sz="2000" b="1" spc="-35" dirty="0">
                <a:solidFill>
                  <a:srgbClr val="001F5F"/>
                </a:solidFill>
                <a:latin typeface="Tahoma"/>
                <a:cs typeface="Tahoma"/>
              </a:rPr>
              <a:t>γ</a:t>
            </a:r>
            <a:r>
              <a:rPr sz="2000" b="1" spc="50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2000" b="1" spc="-65" dirty="0">
                <a:solidFill>
                  <a:srgbClr val="001F5F"/>
                </a:solidFill>
                <a:latin typeface="Tahoma"/>
                <a:cs typeface="Tahoma"/>
              </a:rPr>
              <a:t>ντ</a:t>
            </a:r>
            <a:r>
              <a:rPr sz="2000" b="1" spc="-75" dirty="0">
                <a:solidFill>
                  <a:srgbClr val="001F5F"/>
                </a:solidFill>
                <a:latin typeface="Tahoma"/>
                <a:cs typeface="Tahoma"/>
              </a:rPr>
              <a:t>α</a:t>
            </a:r>
            <a:r>
              <a:rPr sz="2000" b="1" spc="-125" dirty="0">
                <a:solidFill>
                  <a:srgbClr val="001F5F"/>
                </a:solidFill>
                <a:latin typeface="Tahoma"/>
                <a:cs typeface="Tahoma"/>
              </a:rPr>
              <a:t>ι</a:t>
            </a:r>
            <a:r>
              <a:rPr sz="20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001F5F"/>
                </a:solidFill>
                <a:latin typeface="Tahoma"/>
                <a:cs typeface="Tahoma"/>
              </a:rPr>
              <a:t>ανά</a:t>
            </a:r>
            <a:endParaRPr sz="2000" dirty="0">
              <a:latin typeface="Tahoma"/>
              <a:cs typeface="Tahoma"/>
            </a:endParaRPr>
          </a:p>
          <a:p>
            <a:pPr marL="144780">
              <a:lnSpc>
                <a:spcPct val="100000"/>
              </a:lnSpc>
            </a:pPr>
            <a:r>
              <a:rPr sz="2000" b="1" spc="-20" dirty="0">
                <a:solidFill>
                  <a:srgbClr val="001F5F"/>
                </a:solidFill>
                <a:latin typeface="Tahoma"/>
                <a:cs typeface="Tahoma"/>
              </a:rPr>
              <a:t>μόριο</a:t>
            </a:r>
            <a:r>
              <a:rPr sz="2000" b="1" spc="-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ahoma"/>
                <a:cs typeface="Tahoma"/>
              </a:rPr>
              <a:t>γλυκόζης.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3" y="0"/>
            <a:ext cx="3460877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2987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Βουτυρική</a:t>
            </a:r>
            <a:r>
              <a:rPr spc="-45" dirty="0"/>
              <a:t> </a:t>
            </a:r>
            <a:r>
              <a:rPr dirty="0"/>
              <a:t>ζύμωση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472249"/>
            <a:ext cx="9153525" cy="5922645"/>
            <a:chOff x="-4762" y="472249"/>
            <a:chExt cx="9153525" cy="59226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4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4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4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4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4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4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4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4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4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4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3291" y="1025652"/>
              <a:ext cx="3941064" cy="513892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758434" y="1541526"/>
              <a:ext cx="988060" cy="300355"/>
            </a:xfrm>
            <a:custGeom>
              <a:avLst/>
              <a:gdLst/>
              <a:ahLst/>
              <a:cxnLst/>
              <a:rect l="l" t="t" r="r" b="b"/>
              <a:pathLst>
                <a:path w="988059" h="300355">
                  <a:moveTo>
                    <a:pt x="987552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987552" y="300227"/>
                  </a:lnTo>
                  <a:lnTo>
                    <a:pt x="987552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58434" y="1541526"/>
              <a:ext cx="988060" cy="300355"/>
            </a:xfrm>
            <a:custGeom>
              <a:avLst/>
              <a:gdLst/>
              <a:ahLst/>
              <a:cxnLst/>
              <a:rect l="l" t="t" r="r" b="b"/>
              <a:pathLst>
                <a:path w="988059" h="300355">
                  <a:moveTo>
                    <a:pt x="0" y="300227"/>
                  </a:moveTo>
                  <a:lnTo>
                    <a:pt x="987552" y="300227"/>
                  </a:lnTo>
                  <a:lnTo>
                    <a:pt x="987552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59118" y="2483357"/>
              <a:ext cx="988060" cy="300355"/>
            </a:xfrm>
            <a:custGeom>
              <a:avLst/>
              <a:gdLst/>
              <a:ahLst/>
              <a:cxnLst/>
              <a:rect l="l" t="t" r="r" b="b"/>
              <a:pathLst>
                <a:path w="988059" h="300355">
                  <a:moveTo>
                    <a:pt x="987551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987551" y="300227"/>
                  </a:lnTo>
                  <a:lnTo>
                    <a:pt x="987551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59118" y="2483357"/>
              <a:ext cx="988060" cy="300355"/>
            </a:xfrm>
            <a:custGeom>
              <a:avLst/>
              <a:gdLst/>
              <a:ahLst/>
              <a:cxnLst/>
              <a:rect l="l" t="t" r="r" b="b"/>
              <a:pathLst>
                <a:path w="988059" h="300355">
                  <a:moveTo>
                    <a:pt x="0" y="300227"/>
                  </a:moveTo>
                  <a:lnTo>
                    <a:pt x="987551" y="300227"/>
                  </a:lnTo>
                  <a:lnTo>
                    <a:pt x="987551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51170" y="3847338"/>
              <a:ext cx="798830" cy="300355"/>
            </a:xfrm>
            <a:custGeom>
              <a:avLst/>
              <a:gdLst/>
              <a:ahLst/>
              <a:cxnLst/>
              <a:rect l="l" t="t" r="r" b="b"/>
              <a:pathLst>
                <a:path w="798829" h="300354">
                  <a:moveTo>
                    <a:pt x="798576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798576" y="300228"/>
                  </a:lnTo>
                  <a:lnTo>
                    <a:pt x="798576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51170" y="3847338"/>
              <a:ext cx="798830" cy="300355"/>
            </a:xfrm>
            <a:custGeom>
              <a:avLst/>
              <a:gdLst/>
              <a:ahLst/>
              <a:cxnLst/>
              <a:rect l="l" t="t" r="r" b="b"/>
              <a:pathLst>
                <a:path w="798829" h="300354">
                  <a:moveTo>
                    <a:pt x="0" y="300228"/>
                  </a:moveTo>
                  <a:lnTo>
                    <a:pt x="798576" y="300228"/>
                  </a:lnTo>
                  <a:lnTo>
                    <a:pt x="798576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04809" y="3240785"/>
              <a:ext cx="640080" cy="302260"/>
            </a:xfrm>
            <a:custGeom>
              <a:avLst/>
              <a:gdLst/>
              <a:ahLst/>
              <a:cxnLst/>
              <a:rect l="l" t="t" r="r" b="b"/>
              <a:pathLst>
                <a:path w="640079" h="302260">
                  <a:moveTo>
                    <a:pt x="640079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640079" y="301751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04809" y="3240785"/>
              <a:ext cx="640080" cy="302260"/>
            </a:xfrm>
            <a:custGeom>
              <a:avLst/>
              <a:gdLst/>
              <a:ahLst/>
              <a:cxnLst/>
              <a:rect l="l" t="t" r="r" b="b"/>
              <a:pathLst>
                <a:path w="640079" h="302260">
                  <a:moveTo>
                    <a:pt x="0" y="301751"/>
                  </a:moveTo>
                  <a:lnTo>
                    <a:pt x="640079" y="301751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253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09182" y="4463033"/>
              <a:ext cx="1343025" cy="302260"/>
            </a:xfrm>
            <a:custGeom>
              <a:avLst/>
              <a:gdLst/>
              <a:ahLst/>
              <a:cxnLst/>
              <a:rect l="l" t="t" r="r" b="b"/>
              <a:pathLst>
                <a:path w="1343025" h="302260">
                  <a:moveTo>
                    <a:pt x="134264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342643" y="301751"/>
                  </a:lnTo>
                  <a:lnTo>
                    <a:pt x="1342643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09182" y="4463033"/>
              <a:ext cx="1343025" cy="302260"/>
            </a:xfrm>
            <a:custGeom>
              <a:avLst/>
              <a:gdLst/>
              <a:ahLst/>
              <a:cxnLst/>
              <a:rect l="l" t="t" r="r" b="b"/>
              <a:pathLst>
                <a:path w="1343025" h="302260">
                  <a:moveTo>
                    <a:pt x="0" y="301751"/>
                  </a:moveTo>
                  <a:lnTo>
                    <a:pt x="1342643" y="301751"/>
                  </a:lnTo>
                  <a:lnTo>
                    <a:pt x="1342643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58434" y="5065014"/>
              <a:ext cx="798830" cy="300355"/>
            </a:xfrm>
            <a:custGeom>
              <a:avLst/>
              <a:gdLst/>
              <a:ahLst/>
              <a:cxnLst/>
              <a:rect l="l" t="t" r="r" b="b"/>
              <a:pathLst>
                <a:path w="798829" h="300354">
                  <a:moveTo>
                    <a:pt x="798576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798576" y="300228"/>
                  </a:lnTo>
                  <a:lnTo>
                    <a:pt x="798576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58434" y="5065014"/>
              <a:ext cx="798830" cy="300355"/>
            </a:xfrm>
            <a:custGeom>
              <a:avLst/>
              <a:gdLst/>
              <a:ahLst/>
              <a:cxnLst/>
              <a:rect l="l" t="t" r="r" b="b"/>
              <a:pathLst>
                <a:path w="798829" h="300354">
                  <a:moveTo>
                    <a:pt x="0" y="300228"/>
                  </a:moveTo>
                  <a:lnTo>
                    <a:pt x="798576" y="300228"/>
                  </a:lnTo>
                  <a:lnTo>
                    <a:pt x="798576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68517" y="5936741"/>
              <a:ext cx="946785" cy="300355"/>
            </a:xfrm>
            <a:custGeom>
              <a:avLst/>
              <a:gdLst/>
              <a:ahLst/>
              <a:cxnLst/>
              <a:rect l="l" t="t" r="r" b="b"/>
              <a:pathLst>
                <a:path w="946784" h="300354">
                  <a:moveTo>
                    <a:pt x="946404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946404" y="300227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68517" y="5936741"/>
              <a:ext cx="946785" cy="300355"/>
            </a:xfrm>
            <a:custGeom>
              <a:avLst/>
              <a:gdLst/>
              <a:ahLst/>
              <a:cxnLst/>
              <a:rect l="l" t="t" r="r" b="b"/>
              <a:pathLst>
                <a:path w="946784" h="300354">
                  <a:moveTo>
                    <a:pt x="0" y="300227"/>
                  </a:moveTo>
                  <a:lnTo>
                    <a:pt x="946404" y="300227"/>
                  </a:lnTo>
                  <a:lnTo>
                    <a:pt x="946404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43393" y="5798058"/>
              <a:ext cx="946785" cy="302260"/>
            </a:xfrm>
            <a:custGeom>
              <a:avLst/>
              <a:gdLst/>
              <a:ahLst/>
              <a:cxnLst/>
              <a:rect l="l" t="t" r="r" b="b"/>
              <a:pathLst>
                <a:path w="946784" h="302260">
                  <a:moveTo>
                    <a:pt x="946403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946403" y="301752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43393" y="5798058"/>
              <a:ext cx="946785" cy="302260"/>
            </a:xfrm>
            <a:custGeom>
              <a:avLst/>
              <a:gdLst/>
              <a:ahLst/>
              <a:cxnLst/>
              <a:rect l="l" t="t" r="r" b="b"/>
              <a:pathLst>
                <a:path w="946784" h="302260">
                  <a:moveTo>
                    <a:pt x="0" y="301752"/>
                  </a:moveTo>
                  <a:lnTo>
                    <a:pt x="946403" y="301752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301752"/>
                  </a:lnTo>
                  <a:close/>
                </a:path>
              </a:pathLst>
            </a:custGeom>
            <a:ln w="253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63533" y="5791962"/>
              <a:ext cx="497205" cy="300355"/>
            </a:xfrm>
            <a:custGeom>
              <a:avLst/>
              <a:gdLst/>
              <a:ahLst/>
              <a:cxnLst/>
              <a:rect l="l" t="t" r="r" b="b"/>
              <a:pathLst>
                <a:path w="497204" h="300354">
                  <a:moveTo>
                    <a:pt x="496824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496824" y="300228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63533" y="5791962"/>
              <a:ext cx="497205" cy="300355"/>
            </a:xfrm>
            <a:custGeom>
              <a:avLst/>
              <a:gdLst/>
              <a:ahLst/>
              <a:cxnLst/>
              <a:rect l="l" t="t" r="r" b="b"/>
              <a:pathLst>
                <a:path w="497204" h="300354">
                  <a:moveTo>
                    <a:pt x="0" y="300228"/>
                  </a:moveTo>
                  <a:lnTo>
                    <a:pt x="496824" y="300228"/>
                  </a:lnTo>
                  <a:lnTo>
                    <a:pt x="496824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62493" y="5100065"/>
              <a:ext cx="946785" cy="302260"/>
            </a:xfrm>
            <a:custGeom>
              <a:avLst/>
              <a:gdLst/>
              <a:ahLst/>
              <a:cxnLst/>
              <a:rect l="l" t="t" r="r" b="b"/>
              <a:pathLst>
                <a:path w="946784" h="302260">
                  <a:moveTo>
                    <a:pt x="94640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946403" y="301751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FFFF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762493" y="5100065"/>
              <a:ext cx="946785" cy="302260"/>
            </a:xfrm>
            <a:custGeom>
              <a:avLst/>
              <a:gdLst/>
              <a:ahLst/>
              <a:cxnLst/>
              <a:rect l="l" t="t" r="r" b="b"/>
              <a:pathLst>
                <a:path w="946784" h="302260">
                  <a:moveTo>
                    <a:pt x="0" y="301751"/>
                  </a:moveTo>
                  <a:lnTo>
                    <a:pt x="946403" y="301751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97373" y="837438"/>
              <a:ext cx="4175760" cy="5544820"/>
            </a:xfrm>
            <a:custGeom>
              <a:avLst/>
              <a:gdLst/>
              <a:ahLst/>
              <a:cxnLst/>
              <a:rect l="l" t="t" r="r" b="b"/>
              <a:pathLst>
                <a:path w="4175759" h="5544820">
                  <a:moveTo>
                    <a:pt x="0" y="5544312"/>
                  </a:moveTo>
                  <a:lnTo>
                    <a:pt x="4175760" y="5544312"/>
                  </a:lnTo>
                  <a:lnTo>
                    <a:pt x="4175760" y="0"/>
                  </a:lnTo>
                  <a:lnTo>
                    <a:pt x="0" y="0"/>
                  </a:lnTo>
                  <a:lnTo>
                    <a:pt x="0" y="554431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3474" y="1025865"/>
            <a:ext cx="4393667" cy="4664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5730" y="944626"/>
            <a:ext cx="44246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Αλκοολική</a:t>
            </a:r>
            <a:r>
              <a:rPr sz="3300" b="1" spc="-8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900" y="1858517"/>
            <a:ext cx="8748395" cy="4093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2250" b="1" dirty="0">
                <a:solidFill>
                  <a:srgbClr val="001F5F"/>
                </a:solidFill>
                <a:latin typeface="Verdana"/>
                <a:cs typeface="Verdana"/>
              </a:rPr>
              <a:t>Mετατροπή</a:t>
            </a:r>
            <a:r>
              <a:rPr sz="225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50" b="1" spc="-5" dirty="0">
                <a:solidFill>
                  <a:srgbClr val="FF0000"/>
                </a:solidFill>
                <a:latin typeface="Verdana"/>
                <a:cs typeface="Verdana"/>
              </a:rPr>
              <a:t>υδατανθράκων</a:t>
            </a:r>
            <a:r>
              <a:rPr sz="225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001F5F"/>
                </a:solidFill>
                <a:latin typeface="Verdana"/>
                <a:cs typeface="Verdana"/>
              </a:rPr>
              <a:t>σε</a:t>
            </a:r>
            <a:r>
              <a:rPr sz="2250" b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0000"/>
                </a:solidFill>
                <a:latin typeface="Verdana"/>
                <a:cs typeface="Verdana"/>
              </a:rPr>
              <a:t>αλκοόλη</a:t>
            </a:r>
            <a:r>
              <a:rPr sz="225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001F5F"/>
                </a:solidFill>
                <a:latin typeface="Verdana"/>
                <a:cs typeface="Verdana"/>
              </a:rPr>
              <a:t>και</a:t>
            </a:r>
            <a:r>
              <a:rPr sz="225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FF0000"/>
                </a:solidFill>
                <a:latin typeface="Verdana"/>
                <a:cs typeface="Verdana"/>
              </a:rPr>
              <a:t>CO</a:t>
            </a:r>
            <a:r>
              <a:rPr sz="2250" b="1" baseline="-20370" dirty="0">
                <a:solidFill>
                  <a:srgbClr val="FF0000"/>
                </a:solidFill>
                <a:latin typeface="Verdana"/>
                <a:cs typeface="Verdana"/>
              </a:rPr>
              <a:t>2.</a:t>
            </a:r>
            <a:endParaRPr sz="2250" baseline="-2037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2250" b="1" spc="-5" dirty="0">
                <a:solidFill>
                  <a:srgbClr val="001F5F"/>
                </a:solidFill>
                <a:latin typeface="Verdana"/>
                <a:cs typeface="Verdana"/>
              </a:rPr>
              <a:t>Εφαρμογές </a:t>
            </a:r>
            <a:r>
              <a:rPr sz="2250" b="1" dirty="0">
                <a:solidFill>
                  <a:srgbClr val="001F5F"/>
                </a:solidFill>
                <a:latin typeface="Verdana"/>
                <a:cs typeface="Verdana"/>
              </a:rPr>
              <a:t>–</a:t>
            </a:r>
            <a:r>
              <a:rPr sz="225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001F5F"/>
                </a:solidFill>
                <a:latin typeface="Verdana"/>
                <a:cs typeface="Verdana"/>
              </a:rPr>
              <a:t>σημασία</a:t>
            </a:r>
            <a:r>
              <a:rPr sz="225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001F5F"/>
                </a:solidFill>
                <a:latin typeface="Verdana"/>
                <a:cs typeface="Verdana"/>
              </a:rPr>
              <a:t>για</a:t>
            </a:r>
            <a:r>
              <a:rPr sz="2250" b="1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50" b="1" dirty="0">
                <a:solidFill>
                  <a:srgbClr val="001F5F"/>
                </a:solidFill>
                <a:latin typeface="Verdana"/>
                <a:cs typeface="Verdana"/>
              </a:rPr>
              <a:t>την</a:t>
            </a:r>
            <a:r>
              <a:rPr sz="225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50" b="1" spc="-5" dirty="0">
                <a:solidFill>
                  <a:srgbClr val="FF0000"/>
                </a:solidFill>
                <a:latin typeface="Verdana"/>
                <a:cs typeface="Verdana"/>
              </a:rPr>
              <a:t>τεχνολογία τροφίμων.</a:t>
            </a:r>
            <a:endParaRPr sz="2250">
              <a:latin typeface="Verdana"/>
              <a:cs typeface="Verdana"/>
            </a:endParaRPr>
          </a:p>
          <a:p>
            <a:pPr marL="770890" marR="1219835" lvl="1" indent="-192405">
              <a:lnSpc>
                <a:spcPct val="101000"/>
              </a:lnSpc>
              <a:spcBef>
                <a:spcPts val="1810"/>
              </a:spcBef>
              <a:buClr>
                <a:srgbClr val="FF0000"/>
              </a:buClr>
              <a:buFont typeface="Wingdings"/>
              <a:buChar char=""/>
              <a:tabLst>
                <a:tab pos="771525" algn="l"/>
              </a:tabLst>
            </a:pP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Παραγωγή</a:t>
            </a:r>
            <a:r>
              <a:rPr sz="2000" b="1" spc="-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αλκοολούχων</a:t>
            </a:r>
            <a:r>
              <a:rPr sz="20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ποτών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(κρασί,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μπύρα, </a:t>
            </a:r>
            <a:r>
              <a:rPr sz="2000" b="1" spc="-6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αποστάγματα).</a:t>
            </a:r>
            <a:endParaRPr sz="2000">
              <a:latin typeface="Verdana"/>
              <a:cs typeface="Verdana"/>
            </a:endParaRPr>
          </a:p>
          <a:p>
            <a:pPr marL="770890" lvl="1" indent="-193040">
              <a:lnSpc>
                <a:spcPct val="100000"/>
              </a:lnSpc>
              <a:spcBef>
                <a:spcPts val="1540"/>
              </a:spcBef>
              <a:buClr>
                <a:srgbClr val="FF0000"/>
              </a:buClr>
              <a:buFont typeface="Wingdings"/>
              <a:buChar char=""/>
              <a:tabLst>
                <a:tab pos="771525" algn="l"/>
              </a:tabLst>
            </a:pP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Παραγωγή</a:t>
            </a:r>
            <a:r>
              <a:rPr sz="20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οινοπνεύματος</a:t>
            </a:r>
            <a:r>
              <a:rPr sz="2000" b="1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πόσιμου,</a:t>
            </a:r>
            <a:r>
              <a:rPr sz="20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(βιο)καυσίμου,</a:t>
            </a:r>
            <a:endParaRPr sz="2000">
              <a:latin typeface="Verdana"/>
              <a:cs typeface="Verdana"/>
            </a:endParaRPr>
          </a:p>
          <a:p>
            <a:pPr marL="770890">
              <a:lnSpc>
                <a:spcPct val="100000"/>
              </a:lnSpc>
              <a:spcBef>
                <a:spcPts val="20"/>
              </a:spcBef>
            </a:pP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φαρμακευτικού.</a:t>
            </a:r>
            <a:endParaRPr sz="2000">
              <a:latin typeface="Verdana"/>
              <a:cs typeface="Verdana"/>
            </a:endParaRPr>
          </a:p>
          <a:p>
            <a:pPr marL="770890" lvl="1" indent="-193040">
              <a:lnSpc>
                <a:spcPct val="100000"/>
              </a:lnSpc>
              <a:spcBef>
                <a:spcPts val="1540"/>
              </a:spcBef>
              <a:buClr>
                <a:srgbClr val="FF0000"/>
              </a:buClr>
              <a:buFont typeface="Wingdings"/>
              <a:buChar char=""/>
              <a:tabLst>
                <a:tab pos="771525" algn="l"/>
              </a:tabLst>
            </a:pP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Παραγωγή</a:t>
            </a:r>
            <a:r>
              <a:rPr sz="2000" b="1" spc="-6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οξικού</a:t>
            </a:r>
            <a:r>
              <a:rPr sz="20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οξέος/ξυδιού.</a:t>
            </a:r>
            <a:endParaRPr sz="2000">
              <a:latin typeface="Verdana"/>
              <a:cs typeface="Verdana"/>
            </a:endParaRPr>
          </a:p>
          <a:p>
            <a:pPr marL="770890" lvl="1" indent="-193040">
              <a:lnSpc>
                <a:spcPct val="100000"/>
              </a:lnSpc>
              <a:spcBef>
                <a:spcPts val="1525"/>
              </a:spcBef>
              <a:buClr>
                <a:srgbClr val="FF0000"/>
              </a:buClr>
              <a:buFont typeface="Wingdings"/>
              <a:buChar char=""/>
              <a:tabLst>
                <a:tab pos="771525" algn="l"/>
              </a:tabLst>
            </a:pP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Διόγκωση</a:t>
            </a:r>
            <a:r>
              <a:rPr sz="20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ψωμιού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και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προϊόντων</a:t>
            </a:r>
            <a:r>
              <a:rPr sz="20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αρτοποιίας.</a:t>
            </a:r>
            <a:endParaRPr sz="2000">
              <a:latin typeface="Verdana"/>
              <a:cs typeface="Verdana"/>
            </a:endParaRPr>
          </a:p>
          <a:p>
            <a:pPr marL="770890" lvl="1" indent="-193040">
              <a:lnSpc>
                <a:spcPct val="100000"/>
              </a:lnSpc>
              <a:spcBef>
                <a:spcPts val="1535"/>
              </a:spcBef>
              <a:buClr>
                <a:srgbClr val="FF0000"/>
              </a:buClr>
              <a:buFont typeface="Wingdings"/>
              <a:buChar char=""/>
              <a:tabLst>
                <a:tab pos="771525" algn="l"/>
              </a:tabLst>
            </a:pP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Καλύτερη</a:t>
            </a:r>
            <a:r>
              <a:rPr sz="20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συντήρηση</a:t>
            </a:r>
            <a:r>
              <a:rPr sz="20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των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τροφίμων/πρώτων</a:t>
            </a:r>
            <a:r>
              <a:rPr sz="2000" b="1" spc="-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υλών.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662" y="84003"/>
            <a:ext cx="2999826" cy="3826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Αλκοολική</a:t>
            </a:r>
            <a:r>
              <a:rPr sz="3000" spc="-5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7042" y="1038249"/>
            <a:ext cx="4393667" cy="4624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8410" y="949833"/>
            <a:ext cx="44246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Αλκοολική</a:t>
            </a:r>
            <a:r>
              <a:rPr sz="3300" b="1" spc="-8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467" y="1702688"/>
            <a:ext cx="8536305" cy="459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240" marR="30480" indent="-205740">
              <a:lnSpc>
                <a:spcPct val="100000"/>
              </a:lnSpc>
              <a:spcBef>
                <a:spcPts val="105"/>
              </a:spcBef>
              <a:buClr>
                <a:srgbClr val="6DA92C"/>
              </a:buClr>
              <a:buFont typeface="Wingdings"/>
              <a:buChar char=""/>
              <a:tabLst>
                <a:tab pos="269240" algn="l"/>
              </a:tabLst>
            </a:pP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Πραγματοποιείται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μέσω του μηχανιμού της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γλυκόλυσης </a:t>
            </a:r>
            <a:r>
              <a:rPr sz="2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(Embden–Meyerhof–Parnas),</a:t>
            </a:r>
            <a:r>
              <a:rPr sz="20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δηλαδή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της</a:t>
            </a:r>
            <a:r>
              <a:rPr sz="2000" b="1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μετατροπής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των </a:t>
            </a:r>
            <a:r>
              <a:rPr sz="2000" b="1" spc="-6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εξοζών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σε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πυροσταφυλικό</a:t>
            </a:r>
            <a:r>
              <a:rPr sz="2000" b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οξύ</a:t>
            </a:r>
            <a:r>
              <a:rPr sz="2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(</a:t>
            </a:r>
            <a:r>
              <a:rPr sz="2000" b="1" i="1" dirty="0">
                <a:solidFill>
                  <a:srgbClr val="001F5F"/>
                </a:solidFill>
                <a:latin typeface="Verdana"/>
                <a:cs typeface="Verdana"/>
              </a:rPr>
              <a:t>pyruvate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).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DA92C"/>
              </a:buClr>
              <a:buFont typeface="Wingdings"/>
              <a:buChar char=""/>
            </a:pPr>
            <a:endParaRPr sz="2950">
              <a:latin typeface="Verdana"/>
              <a:cs typeface="Verdana"/>
            </a:endParaRPr>
          </a:p>
          <a:p>
            <a:pPr marL="269240" indent="-20574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69240" algn="l"/>
              </a:tabLst>
            </a:pP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Υπό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αναερόβιες</a:t>
            </a:r>
            <a:r>
              <a:rPr sz="20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συνθήκες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και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υψηλή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συγκέντρωση</a:t>
            </a:r>
            <a:endParaRPr sz="2000">
              <a:latin typeface="Verdana"/>
              <a:cs typeface="Verdana"/>
            </a:endParaRPr>
          </a:p>
          <a:p>
            <a:pPr marL="269240" marR="124460">
              <a:lnSpc>
                <a:spcPct val="100000"/>
              </a:lnSpc>
              <a:tabLst>
                <a:tab pos="7673340" algn="l"/>
              </a:tabLst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σακχάρου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,</a:t>
            </a:r>
            <a:r>
              <a:rPr sz="20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το</a:t>
            </a:r>
            <a:r>
              <a:rPr sz="2000" b="1" spc="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πυροσταφυλικό</a:t>
            </a:r>
            <a:r>
              <a:rPr sz="2000" b="1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αποκαρβοξυλιώνεται	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με</a:t>
            </a:r>
            <a:r>
              <a:rPr sz="2000" b="1" spc="-9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το </a:t>
            </a:r>
            <a:r>
              <a:rPr sz="2000" b="1" spc="-6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ένζυμο «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αποκαρβοξυλάση </a:t>
            </a: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του πυροσταφυλικού 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οξεως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», </a:t>
            </a:r>
            <a:r>
              <a:rPr sz="20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με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θειαμίνη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ως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συνένζυμο,</a:t>
            </a:r>
            <a:r>
              <a:rPr sz="20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προς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ακεταλδεΰδη</a:t>
            </a:r>
            <a:r>
              <a:rPr sz="20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και</a:t>
            </a:r>
            <a:r>
              <a:rPr sz="2000" b="1" spc="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CO</a:t>
            </a:r>
            <a:r>
              <a:rPr sz="1950" b="1" spc="15" baseline="-21367" dirty="0">
                <a:solidFill>
                  <a:srgbClr val="001F5F"/>
                </a:solidFill>
                <a:latin typeface="Verdana"/>
                <a:cs typeface="Verdana"/>
              </a:rPr>
              <a:t>2.</a:t>
            </a:r>
            <a:endParaRPr sz="1950" baseline="-21367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Verdana"/>
              <a:cs typeface="Verdana"/>
            </a:endParaRPr>
          </a:p>
          <a:p>
            <a:pPr marL="269240" indent="-20574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69240" algn="l"/>
                <a:tab pos="2578100" algn="l"/>
              </a:tabLst>
            </a:pP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Η</a:t>
            </a:r>
            <a:r>
              <a:rPr sz="2000" b="1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ακεταλδεΰδη	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δρα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ως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δέκτης </a:t>
            </a:r>
            <a:r>
              <a:rPr sz="2000" b="1" spc="5" dirty="0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sz="1950" b="1" spc="7" baseline="25641" dirty="0">
                <a:solidFill>
                  <a:srgbClr val="001F5F"/>
                </a:solidFill>
                <a:latin typeface="Verdana"/>
                <a:cs typeface="Verdana"/>
              </a:rPr>
              <a:t>-</a:t>
            </a:r>
            <a:r>
              <a:rPr sz="1950" b="1" spc="352" baseline="2564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οξειδώνοντας</a:t>
            </a:r>
            <a:r>
              <a:rPr sz="20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το</a:t>
            </a:r>
            <a:r>
              <a:rPr sz="20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NADH</a:t>
            </a:r>
            <a:endParaRPr sz="2000">
              <a:latin typeface="Verdana"/>
              <a:cs typeface="Verdana"/>
            </a:endParaRPr>
          </a:p>
          <a:p>
            <a:pPr marL="26924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σχηματίζοντας</a:t>
            </a:r>
            <a:r>
              <a:rPr sz="20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αιθανόλη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(με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το ένζυμο</a:t>
            </a:r>
            <a:r>
              <a:rPr sz="20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«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αλκοολική</a:t>
            </a:r>
            <a:endParaRPr sz="2000">
              <a:latin typeface="Verdana"/>
              <a:cs typeface="Verdana"/>
            </a:endParaRPr>
          </a:p>
          <a:p>
            <a:pPr marL="269240" marR="49530">
              <a:lnSpc>
                <a:spcPct val="99800"/>
              </a:lnSpc>
              <a:spcBef>
                <a:spcPts val="10"/>
              </a:spcBef>
            </a:pP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δεϋδρογονάση</a:t>
            </a:r>
            <a:r>
              <a:rPr sz="2000" b="1" i="1" u="heavy" dirty="0">
                <a:solidFill>
                  <a:srgbClr val="001F5F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»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)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 αναγεννώντας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το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NAD, και επιτρέποντας </a:t>
            </a:r>
            <a:r>
              <a:rPr sz="2000" b="1" spc="-6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τη σύνθεση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του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ATP να προχωρήσει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υπό τις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συνθήκες </a:t>
            </a:r>
            <a:r>
              <a:rPr sz="20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αυτές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(Σχήμα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Symbol"/>
                <a:cs typeface="Symbol"/>
              </a:rPr>
              <a:t></a:t>
            </a:r>
            <a:r>
              <a:rPr sz="2000" b="1" spc="5" dirty="0">
                <a:solidFill>
                  <a:srgbClr val="001F5F"/>
                </a:solidFill>
                <a:latin typeface="Verdana"/>
                <a:cs typeface="Verdana"/>
              </a:rPr>
              <a:t>).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662" y="84003"/>
            <a:ext cx="2999826" cy="3826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Αλκοολική</a:t>
            </a:r>
            <a:r>
              <a:rPr sz="3000" spc="-5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212" y="551637"/>
            <a:ext cx="8590915" cy="5854065"/>
            <a:chOff x="553212" y="551637"/>
            <a:chExt cx="8590915" cy="5854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212" y="1154724"/>
              <a:ext cx="8022008" cy="5250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9212" y="551637"/>
              <a:ext cx="2494787" cy="787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6328" y="978357"/>
              <a:ext cx="1947671" cy="7877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59651" y="653034"/>
            <a:ext cx="21018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9435" marR="5080" indent="-54737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333399"/>
                </a:solidFill>
                <a:latin typeface="Verdana"/>
                <a:cs typeface="Verdana"/>
              </a:rPr>
              <a:t>Αλκοολική  ζύμωση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662" y="84003"/>
            <a:ext cx="2999826" cy="3826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Αλκοολική</a:t>
            </a:r>
            <a:r>
              <a:rPr spc="-55" dirty="0"/>
              <a:t> </a:t>
            </a:r>
            <a:r>
              <a:rPr dirty="0"/>
              <a:t>ζύμωση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6204" y="545541"/>
            <a:ext cx="8797925" cy="6160135"/>
            <a:chOff x="346204" y="545541"/>
            <a:chExt cx="8797925" cy="6160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204" y="899160"/>
              <a:ext cx="7553301" cy="58064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0548" y="545541"/>
              <a:ext cx="2473451" cy="787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7663" y="972261"/>
              <a:ext cx="1926334" cy="7877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80986" y="647446"/>
            <a:ext cx="21043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0070" marR="5080" indent="-54737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333399"/>
                </a:solidFill>
                <a:latin typeface="Verdana"/>
                <a:cs typeface="Verdana"/>
              </a:rPr>
              <a:t>Α</a:t>
            </a:r>
            <a:r>
              <a:rPr sz="2800" b="1" dirty="0">
                <a:solidFill>
                  <a:srgbClr val="333399"/>
                </a:solidFill>
                <a:latin typeface="Verdana"/>
                <a:cs typeface="Verdana"/>
              </a:rPr>
              <a:t>λ</a:t>
            </a:r>
            <a:r>
              <a:rPr sz="2800" b="1" spc="-5" dirty="0">
                <a:solidFill>
                  <a:srgbClr val="333399"/>
                </a:solidFill>
                <a:latin typeface="Verdana"/>
                <a:cs typeface="Verdana"/>
              </a:rPr>
              <a:t>κοολ</a:t>
            </a:r>
            <a:r>
              <a:rPr sz="2800" b="1" dirty="0">
                <a:solidFill>
                  <a:srgbClr val="333399"/>
                </a:solidFill>
                <a:latin typeface="Verdana"/>
                <a:cs typeface="Verdana"/>
              </a:rPr>
              <a:t>ι</a:t>
            </a:r>
            <a:r>
              <a:rPr sz="2800" b="1" spc="-5" dirty="0">
                <a:solidFill>
                  <a:srgbClr val="333399"/>
                </a:solidFill>
                <a:latin typeface="Verdana"/>
                <a:cs typeface="Verdana"/>
              </a:rPr>
              <a:t>κή  </a:t>
            </a:r>
            <a:r>
              <a:rPr sz="2800" b="1" spc="-10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662" y="84003"/>
            <a:ext cx="2999826" cy="3826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Αλκοολική</a:t>
            </a:r>
            <a:r>
              <a:rPr spc="-55" dirty="0"/>
              <a:t> </a:t>
            </a:r>
            <a:r>
              <a:rPr dirty="0"/>
              <a:t>ζύμωση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3578" y="1028913"/>
            <a:ext cx="4393667" cy="4664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4310" y="947115"/>
            <a:ext cx="442087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Αλκοολική</a:t>
            </a:r>
            <a:r>
              <a:rPr sz="3300" b="1" spc="-10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2027" y="6136030"/>
            <a:ext cx="484378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solidFill>
                  <a:srgbClr val="161645"/>
                </a:solidFill>
                <a:latin typeface="Verdana"/>
                <a:cs typeface="Verdana"/>
              </a:rPr>
              <a:t>Σχήμα:</a:t>
            </a:r>
            <a:r>
              <a:rPr sz="1650" b="1" spc="-40" dirty="0">
                <a:solidFill>
                  <a:srgbClr val="161645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161645"/>
                </a:solidFill>
                <a:latin typeface="Verdana"/>
                <a:cs typeface="Verdana"/>
              </a:rPr>
              <a:t>Σύνοψη</a:t>
            </a:r>
            <a:r>
              <a:rPr sz="1650" b="1" spc="-25" dirty="0">
                <a:solidFill>
                  <a:srgbClr val="161645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161645"/>
                </a:solidFill>
                <a:latin typeface="Verdana"/>
                <a:cs typeface="Verdana"/>
              </a:rPr>
              <a:t>της αλκοολικής</a:t>
            </a:r>
            <a:r>
              <a:rPr sz="1650" b="1" spc="-40" dirty="0">
                <a:solidFill>
                  <a:srgbClr val="161645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161645"/>
                </a:solidFill>
                <a:latin typeface="Verdana"/>
                <a:cs typeface="Verdana"/>
              </a:rPr>
              <a:t>ζύμωσης.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9836" y="1774317"/>
            <a:ext cx="8564245" cy="4155440"/>
            <a:chOff x="219836" y="1774317"/>
            <a:chExt cx="8564245" cy="4155440"/>
          </a:xfrm>
        </p:grpSpPr>
        <p:sp>
          <p:nvSpPr>
            <p:cNvPr id="6" name="object 6"/>
            <p:cNvSpPr/>
            <p:nvPr/>
          </p:nvSpPr>
          <p:spPr>
            <a:xfrm>
              <a:off x="6509003" y="1802892"/>
              <a:ext cx="2246630" cy="4098290"/>
            </a:xfrm>
            <a:custGeom>
              <a:avLst/>
              <a:gdLst/>
              <a:ahLst/>
              <a:cxnLst/>
              <a:rect l="l" t="t" r="r" b="b"/>
              <a:pathLst>
                <a:path w="2246629" h="4098290">
                  <a:moveTo>
                    <a:pt x="2246376" y="0"/>
                  </a:moveTo>
                  <a:lnTo>
                    <a:pt x="0" y="0"/>
                  </a:lnTo>
                  <a:lnTo>
                    <a:pt x="0" y="4098036"/>
                  </a:lnTo>
                  <a:lnTo>
                    <a:pt x="2246376" y="4098036"/>
                  </a:lnTo>
                  <a:lnTo>
                    <a:pt x="2246376" y="0"/>
                  </a:lnTo>
                  <a:close/>
                </a:path>
              </a:pathLst>
            </a:custGeom>
            <a:solidFill>
              <a:srgbClr val="CEC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09003" y="1802892"/>
              <a:ext cx="2246630" cy="4098290"/>
            </a:xfrm>
            <a:custGeom>
              <a:avLst/>
              <a:gdLst/>
              <a:ahLst/>
              <a:cxnLst/>
              <a:rect l="l" t="t" r="r" b="b"/>
              <a:pathLst>
                <a:path w="2246629" h="4098290">
                  <a:moveTo>
                    <a:pt x="0" y="4098036"/>
                  </a:moveTo>
                  <a:lnTo>
                    <a:pt x="2246376" y="4098036"/>
                  </a:lnTo>
                  <a:lnTo>
                    <a:pt x="2246376" y="0"/>
                  </a:lnTo>
                  <a:lnTo>
                    <a:pt x="0" y="0"/>
                  </a:lnTo>
                  <a:lnTo>
                    <a:pt x="0" y="4098036"/>
                  </a:lnTo>
                  <a:close/>
                </a:path>
              </a:pathLst>
            </a:custGeom>
            <a:ln w="57149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411" y="1802892"/>
              <a:ext cx="6155690" cy="4098290"/>
            </a:xfrm>
            <a:custGeom>
              <a:avLst/>
              <a:gdLst/>
              <a:ahLst/>
              <a:cxnLst/>
              <a:rect l="l" t="t" r="r" b="b"/>
              <a:pathLst>
                <a:path w="6155690" h="4098290">
                  <a:moveTo>
                    <a:pt x="6155436" y="0"/>
                  </a:moveTo>
                  <a:lnTo>
                    <a:pt x="0" y="0"/>
                  </a:lnTo>
                  <a:lnTo>
                    <a:pt x="0" y="4098036"/>
                  </a:lnTo>
                  <a:lnTo>
                    <a:pt x="6155436" y="409803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411" y="1802892"/>
              <a:ext cx="6155690" cy="4098290"/>
            </a:xfrm>
            <a:custGeom>
              <a:avLst/>
              <a:gdLst/>
              <a:ahLst/>
              <a:cxnLst/>
              <a:rect l="l" t="t" r="r" b="b"/>
              <a:pathLst>
                <a:path w="6155690" h="4098290">
                  <a:moveTo>
                    <a:pt x="0" y="4098036"/>
                  </a:moveTo>
                  <a:lnTo>
                    <a:pt x="6155436" y="4098036"/>
                  </a:lnTo>
                  <a:lnTo>
                    <a:pt x="6155436" y="0"/>
                  </a:lnTo>
                  <a:lnTo>
                    <a:pt x="0" y="0"/>
                  </a:lnTo>
                  <a:lnTo>
                    <a:pt x="0" y="4098036"/>
                  </a:lnTo>
                  <a:close/>
                </a:path>
              </a:pathLst>
            </a:custGeom>
            <a:ln w="57150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41930" y="4625797"/>
            <a:ext cx="175895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10" dirty="0">
                <a:solidFill>
                  <a:srgbClr val="006600"/>
                </a:solidFill>
                <a:latin typeface="Arial"/>
                <a:cs typeface="Arial"/>
              </a:rPr>
              <a:t>Αλκοολική</a:t>
            </a:r>
            <a:r>
              <a:rPr sz="1500" b="1" i="1" spc="-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500" b="1" i="1" spc="-5" dirty="0">
                <a:solidFill>
                  <a:srgbClr val="006600"/>
                </a:solidFill>
                <a:latin typeface="Arial"/>
                <a:cs typeface="Arial"/>
              </a:rPr>
              <a:t>ζύμωση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749" y="4374591"/>
            <a:ext cx="102616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6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ιθ</a:t>
            </a: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500" b="1" spc="-2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500" b="1" spc="-10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λη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6777" y="2615565"/>
            <a:ext cx="7715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001F5F"/>
                </a:solidFill>
                <a:latin typeface="Arial"/>
                <a:cs typeface="Arial"/>
              </a:rPr>
              <a:t>Γλυκόζη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3489" y="2405253"/>
            <a:ext cx="103314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006600"/>
                </a:solidFill>
                <a:latin typeface="Arial"/>
                <a:cs typeface="Arial"/>
              </a:rPr>
              <a:t>Γ</a:t>
            </a:r>
            <a:r>
              <a:rPr sz="1500" b="1" i="1" spc="-25" dirty="0">
                <a:solidFill>
                  <a:srgbClr val="006600"/>
                </a:solidFill>
                <a:latin typeface="Arial"/>
                <a:cs typeface="Arial"/>
              </a:rPr>
              <a:t>λ</a:t>
            </a:r>
            <a:r>
              <a:rPr sz="1500" b="1" i="1" spc="-5" dirty="0">
                <a:solidFill>
                  <a:srgbClr val="006600"/>
                </a:solidFill>
                <a:latin typeface="Arial"/>
                <a:cs typeface="Arial"/>
              </a:rPr>
              <a:t>υ</a:t>
            </a:r>
            <a:r>
              <a:rPr sz="1500" b="1" i="1" spc="-60" dirty="0">
                <a:solidFill>
                  <a:srgbClr val="006600"/>
                </a:solidFill>
                <a:latin typeface="Arial"/>
                <a:cs typeface="Arial"/>
              </a:rPr>
              <a:t>κ</a:t>
            </a:r>
            <a:r>
              <a:rPr sz="1500" b="1" i="1" spc="-5" dirty="0">
                <a:solidFill>
                  <a:srgbClr val="006600"/>
                </a:solidFill>
                <a:latin typeface="Arial"/>
                <a:cs typeface="Arial"/>
              </a:rPr>
              <a:t>ό</a:t>
            </a:r>
            <a:r>
              <a:rPr sz="1500" b="1" i="1" spc="-20" dirty="0">
                <a:solidFill>
                  <a:srgbClr val="006600"/>
                </a:solidFill>
                <a:latin typeface="Arial"/>
                <a:cs typeface="Arial"/>
              </a:rPr>
              <a:t>λ</a:t>
            </a:r>
            <a:r>
              <a:rPr sz="1500" b="1" i="1" spc="-5" dirty="0">
                <a:solidFill>
                  <a:srgbClr val="006600"/>
                </a:solidFill>
                <a:latin typeface="Arial"/>
                <a:cs typeface="Arial"/>
              </a:rPr>
              <a:t>υση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87829" y="2268092"/>
            <a:ext cx="2766060" cy="2317115"/>
            <a:chOff x="1687829" y="2268092"/>
            <a:chExt cx="2766060" cy="2317115"/>
          </a:xfrm>
        </p:grpSpPr>
        <p:sp>
          <p:nvSpPr>
            <p:cNvPr id="15" name="object 15"/>
            <p:cNvSpPr/>
            <p:nvPr/>
          </p:nvSpPr>
          <p:spPr>
            <a:xfrm>
              <a:off x="1990344" y="2268092"/>
              <a:ext cx="2083435" cy="2272030"/>
            </a:xfrm>
            <a:custGeom>
              <a:avLst/>
              <a:gdLst/>
              <a:ahLst/>
              <a:cxnLst/>
              <a:rect l="l" t="t" r="r" b="b"/>
              <a:pathLst>
                <a:path w="2083435" h="2272029">
                  <a:moveTo>
                    <a:pt x="2061718" y="1736598"/>
                  </a:moveTo>
                  <a:lnTo>
                    <a:pt x="2033270" y="1735836"/>
                  </a:lnTo>
                  <a:lnTo>
                    <a:pt x="2032508" y="1762760"/>
                  </a:lnTo>
                  <a:lnTo>
                    <a:pt x="2030603" y="1788541"/>
                  </a:lnTo>
                  <a:lnTo>
                    <a:pt x="2022983" y="1838833"/>
                  </a:lnTo>
                  <a:lnTo>
                    <a:pt x="2010918" y="1887474"/>
                  </a:lnTo>
                  <a:lnTo>
                    <a:pt x="1994154" y="1933956"/>
                  </a:lnTo>
                  <a:lnTo>
                    <a:pt x="1973326" y="1978279"/>
                  </a:lnTo>
                  <a:lnTo>
                    <a:pt x="1948434" y="2020062"/>
                  </a:lnTo>
                  <a:lnTo>
                    <a:pt x="1919859" y="2059051"/>
                  </a:lnTo>
                  <a:lnTo>
                    <a:pt x="1887855" y="2095119"/>
                  </a:lnTo>
                  <a:lnTo>
                    <a:pt x="1852803" y="2127758"/>
                  </a:lnTo>
                  <a:lnTo>
                    <a:pt x="1814576" y="2156968"/>
                  </a:lnTo>
                  <a:lnTo>
                    <a:pt x="1773682" y="2182241"/>
                  </a:lnTo>
                  <a:lnTo>
                    <a:pt x="1730502" y="2203450"/>
                  </a:lnTo>
                  <a:lnTo>
                    <a:pt x="1685036" y="2220468"/>
                  </a:lnTo>
                  <a:lnTo>
                    <a:pt x="1637538" y="2232914"/>
                  </a:lnTo>
                  <a:lnTo>
                    <a:pt x="1588516" y="2240534"/>
                  </a:lnTo>
                  <a:lnTo>
                    <a:pt x="1537970" y="2243201"/>
                  </a:lnTo>
                  <a:lnTo>
                    <a:pt x="545084" y="2243201"/>
                  </a:lnTo>
                  <a:lnTo>
                    <a:pt x="494157" y="2240534"/>
                  </a:lnTo>
                  <a:lnTo>
                    <a:pt x="445008" y="2232787"/>
                  </a:lnTo>
                  <a:lnTo>
                    <a:pt x="397637" y="2220341"/>
                  </a:lnTo>
                  <a:lnTo>
                    <a:pt x="352298" y="2203196"/>
                  </a:lnTo>
                  <a:lnTo>
                    <a:pt x="308991" y="2181860"/>
                  </a:lnTo>
                  <a:lnTo>
                    <a:pt x="268097" y="2156460"/>
                  </a:lnTo>
                  <a:lnTo>
                    <a:pt x="230124" y="2127250"/>
                  </a:lnTo>
                  <a:lnTo>
                    <a:pt x="194945" y="2094611"/>
                  </a:lnTo>
                  <a:lnTo>
                    <a:pt x="163068" y="2058543"/>
                  </a:lnTo>
                  <a:lnTo>
                    <a:pt x="134493" y="2019554"/>
                  </a:lnTo>
                  <a:lnTo>
                    <a:pt x="109728" y="1977771"/>
                  </a:lnTo>
                  <a:lnTo>
                    <a:pt x="88900" y="1933321"/>
                  </a:lnTo>
                  <a:lnTo>
                    <a:pt x="72263" y="1886712"/>
                  </a:lnTo>
                  <a:lnTo>
                    <a:pt x="60071" y="1838071"/>
                  </a:lnTo>
                  <a:lnTo>
                    <a:pt x="57734" y="1820494"/>
                  </a:lnTo>
                  <a:lnTo>
                    <a:pt x="85471" y="1818259"/>
                  </a:lnTo>
                  <a:lnTo>
                    <a:pt x="77774" y="1805559"/>
                  </a:lnTo>
                  <a:lnTo>
                    <a:pt x="35814" y="1736217"/>
                  </a:lnTo>
                  <a:lnTo>
                    <a:pt x="0" y="1825117"/>
                  </a:lnTo>
                  <a:lnTo>
                    <a:pt x="29222" y="1822780"/>
                  </a:lnTo>
                  <a:lnTo>
                    <a:pt x="32131" y="1844421"/>
                  </a:lnTo>
                  <a:lnTo>
                    <a:pt x="45085" y="1895602"/>
                  </a:lnTo>
                  <a:lnTo>
                    <a:pt x="62738" y="1944878"/>
                  </a:lnTo>
                  <a:lnTo>
                    <a:pt x="84836" y="1991741"/>
                  </a:lnTo>
                  <a:lnTo>
                    <a:pt x="110998" y="2035810"/>
                  </a:lnTo>
                  <a:lnTo>
                    <a:pt x="141224" y="2076958"/>
                  </a:lnTo>
                  <a:lnTo>
                    <a:pt x="175006" y="2115058"/>
                  </a:lnTo>
                  <a:lnTo>
                    <a:pt x="212217" y="2149602"/>
                  </a:lnTo>
                  <a:lnTo>
                    <a:pt x="252476" y="2180463"/>
                  </a:lnTo>
                  <a:lnTo>
                    <a:pt x="295656" y="2207260"/>
                  </a:lnTo>
                  <a:lnTo>
                    <a:pt x="341503" y="2229739"/>
                  </a:lnTo>
                  <a:lnTo>
                    <a:pt x="389636" y="2247773"/>
                  </a:lnTo>
                  <a:lnTo>
                    <a:pt x="439928" y="2260854"/>
                  </a:lnTo>
                  <a:lnTo>
                    <a:pt x="491871" y="2268982"/>
                  </a:lnTo>
                  <a:lnTo>
                    <a:pt x="545084" y="2271776"/>
                  </a:lnTo>
                  <a:lnTo>
                    <a:pt x="1538605" y="2271649"/>
                  </a:lnTo>
                  <a:lnTo>
                    <a:pt x="1592072" y="2268855"/>
                  </a:lnTo>
                  <a:lnTo>
                    <a:pt x="1644142" y="2260727"/>
                  </a:lnTo>
                  <a:lnTo>
                    <a:pt x="1694434" y="2247519"/>
                  </a:lnTo>
                  <a:lnTo>
                    <a:pt x="1706740" y="2243201"/>
                  </a:lnTo>
                  <a:lnTo>
                    <a:pt x="1718691" y="2239010"/>
                  </a:lnTo>
                  <a:lnTo>
                    <a:pt x="1765681" y="2218690"/>
                  </a:lnTo>
                  <a:lnTo>
                    <a:pt x="1810131" y="2193925"/>
                  </a:lnTo>
                  <a:lnTo>
                    <a:pt x="1851914" y="2165096"/>
                  </a:lnTo>
                  <a:lnTo>
                    <a:pt x="1890649" y="2132330"/>
                  </a:lnTo>
                  <a:lnTo>
                    <a:pt x="1926082" y="2096008"/>
                  </a:lnTo>
                  <a:lnTo>
                    <a:pt x="1958086" y="2056257"/>
                  </a:lnTo>
                  <a:lnTo>
                    <a:pt x="1986280" y="2013585"/>
                  </a:lnTo>
                  <a:lnTo>
                    <a:pt x="2010410" y="1967992"/>
                  </a:lnTo>
                  <a:lnTo>
                    <a:pt x="2030222" y="1919986"/>
                  </a:lnTo>
                  <a:lnTo>
                    <a:pt x="2045462" y="1869567"/>
                  </a:lnTo>
                  <a:lnTo>
                    <a:pt x="2055749" y="1817370"/>
                  </a:lnTo>
                  <a:lnTo>
                    <a:pt x="2061083" y="1763395"/>
                  </a:lnTo>
                  <a:lnTo>
                    <a:pt x="2061718" y="1736598"/>
                  </a:lnTo>
                  <a:close/>
                </a:path>
                <a:path w="2083435" h="2272029">
                  <a:moveTo>
                    <a:pt x="2083308" y="89281"/>
                  </a:moveTo>
                  <a:lnTo>
                    <a:pt x="2075421" y="69723"/>
                  </a:lnTo>
                  <a:lnTo>
                    <a:pt x="2047494" y="381"/>
                  </a:lnTo>
                  <a:lnTo>
                    <a:pt x="1997837" y="82296"/>
                  </a:lnTo>
                  <a:lnTo>
                    <a:pt x="2025535" y="84569"/>
                  </a:lnTo>
                  <a:lnTo>
                    <a:pt x="2022983" y="103505"/>
                  </a:lnTo>
                  <a:lnTo>
                    <a:pt x="2017522" y="127635"/>
                  </a:lnTo>
                  <a:lnTo>
                    <a:pt x="2003044" y="175133"/>
                  </a:lnTo>
                  <a:lnTo>
                    <a:pt x="1984248" y="220599"/>
                  </a:lnTo>
                  <a:lnTo>
                    <a:pt x="1961261" y="263652"/>
                  </a:lnTo>
                  <a:lnTo>
                    <a:pt x="1934591" y="304038"/>
                  </a:lnTo>
                  <a:lnTo>
                    <a:pt x="1904238" y="341630"/>
                  </a:lnTo>
                  <a:lnTo>
                    <a:pt x="1870710" y="376047"/>
                  </a:lnTo>
                  <a:lnTo>
                    <a:pt x="1834007" y="406908"/>
                  </a:lnTo>
                  <a:lnTo>
                    <a:pt x="1794510" y="434213"/>
                  </a:lnTo>
                  <a:lnTo>
                    <a:pt x="1752473" y="457454"/>
                  </a:lnTo>
                  <a:lnTo>
                    <a:pt x="1708023" y="476758"/>
                  </a:lnTo>
                  <a:lnTo>
                    <a:pt x="1661541" y="491490"/>
                  </a:lnTo>
                  <a:lnTo>
                    <a:pt x="1613281" y="501523"/>
                  </a:lnTo>
                  <a:lnTo>
                    <a:pt x="1563370" y="506730"/>
                  </a:lnTo>
                  <a:lnTo>
                    <a:pt x="1537970" y="507365"/>
                  </a:lnTo>
                  <a:lnTo>
                    <a:pt x="545084" y="507238"/>
                  </a:lnTo>
                  <a:lnTo>
                    <a:pt x="542899" y="507301"/>
                  </a:lnTo>
                  <a:lnTo>
                    <a:pt x="494157" y="504698"/>
                  </a:lnTo>
                  <a:lnTo>
                    <a:pt x="445008" y="496951"/>
                  </a:lnTo>
                  <a:lnTo>
                    <a:pt x="397637" y="484378"/>
                  </a:lnTo>
                  <a:lnTo>
                    <a:pt x="352298" y="467360"/>
                  </a:lnTo>
                  <a:lnTo>
                    <a:pt x="308991" y="446024"/>
                  </a:lnTo>
                  <a:lnTo>
                    <a:pt x="268097" y="420624"/>
                  </a:lnTo>
                  <a:lnTo>
                    <a:pt x="230124" y="391414"/>
                  </a:lnTo>
                  <a:lnTo>
                    <a:pt x="194945" y="358775"/>
                  </a:lnTo>
                  <a:lnTo>
                    <a:pt x="163068" y="322707"/>
                  </a:lnTo>
                  <a:lnTo>
                    <a:pt x="134493" y="283718"/>
                  </a:lnTo>
                  <a:lnTo>
                    <a:pt x="109728" y="241935"/>
                  </a:lnTo>
                  <a:lnTo>
                    <a:pt x="88900" y="197485"/>
                  </a:lnTo>
                  <a:lnTo>
                    <a:pt x="72263" y="150876"/>
                  </a:lnTo>
                  <a:lnTo>
                    <a:pt x="60071" y="102235"/>
                  </a:lnTo>
                  <a:lnTo>
                    <a:pt x="52578" y="51816"/>
                  </a:lnTo>
                  <a:lnTo>
                    <a:pt x="50038" y="0"/>
                  </a:lnTo>
                  <a:lnTo>
                    <a:pt x="21590" y="762"/>
                  </a:lnTo>
                  <a:lnTo>
                    <a:pt x="24257" y="55372"/>
                  </a:lnTo>
                  <a:lnTo>
                    <a:pt x="32131" y="108585"/>
                  </a:lnTo>
                  <a:lnTo>
                    <a:pt x="45085" y="159766"/>
                  </a:lnTo>
                  <a:lnTo>
                    <a:pt x="62738" y="209042"/>
                  </a:lnTo>
                  <a:lnTo>
                    <a:pt x="84836" y="255905"/>
                  </a:lnTo>
                  <a:lnTo>
                    <a:pt x="110998" y="299974"/>
                  </a:lnTo>
                  <a:lnTo>
                    <a:pt x="141224" y="341122"/>
                  </a:lnTo>
                  <a:lnTo>
                    <a:pt x="175006" y="379222"/>
                  </a:lnTo>
                  <a:lnTo>
                    <a:pt x="212217" y="413766"/>
                  </a:lnTo>
                  <a:lnTo>
                    <a:pt x="252476" y="444627"/>
                  </a:lnTo>
                  <a:lnTo>
                    <a:pt x="295656" y="471424"/>
                  </a:lnTo>
                  <a:lnTo>
                    <a:pt x="341503" y="493903"/>
                  </a:lnTo>
                  <a:lnTo>
                    <a:pt x="389636" y="511937"/>
                  </a:lnTo>
                  <a:lnTo>
                    <a:pt x="425335" y="521589"/>
                  </a:lnTo>
                  <a:lnTo>
                    <a:pt x="414528" y="524129"/>
                  </a:lnTo>
                  <a:lnTo>
                    <a:pt x="365379" y="539750"/>
                  </a:lnTo>
                  <a:lnTo>
                    <a:pt x="318262" y="560070"/>
                  </a:lnTo>
                  <a:lnTo>
                    <a:pt x="273685" y="584708"/>
                  </a:lnTo>
                  <a:lnTo>
                    <a:pt x="232029" y="613537"/>
                  </a:lnTo>
                  <a:lnTo>
                    <a:pt x="193167" y="646303"/>
                  </a:lnTo>
                  <a:lnTo>
                    <a:pt x="157607" y="682625"/>
                  </a:lnTo>
                  <a:lnTo>
                    <a:pt x="125603" y="722249"/>
                  </a:lnTo>
                  <a:lnTo>
                    <a:pt x="97409" y="765048"/>
                  </a:lnTo>
                  <a:lnTo>
                    <a:pt x="73279" y="810514"/>
                  </a:lnTo>
                  <a:lnTo>
                    <a:pt x="53340" y="858520"/>
                  </a:lnTo>
                  <a:lnTo>
                    <a:pt x="38100" y="908685"/>
                  </a:lnTo>
                  <a:lnTo>
                    <a:pt x="27559" y="961009"/>
                  </a:lnTo>
                  <a:lnTo>
                    <a:pt x="22225" y="1014857"/>
                  </a:lnTo>
                  <a:lnTo>
                    <a:pt x="21590" y="1042416"/>
                  </a:lnTo>
                  <a:lnTo>
                    <a:pt x="50038" y="1043178"/>
                  </a:lnTo>
                  <a:lnTo>
                    <a:pt x="50673" y="1017016"/>
                  </a:lnTo>
                  <a:lnTo>
                    <a:pt x="52578" y="991362"/>
                  </a:lnTo>
                  <a:lnTo>
                    <a:pt x="60071" y="940943"/>
                  </a:lnTo>
                  <a:lnTo>
                    <a:pt x="72263" y="892302"/>
                  </a:lnTo>
                  <a:lnTo>
                    <a:pt x="88900" y="845693"/>
                  </a:lnTo>
                  <a:lnTo>
                    <a:pt x="109728" y="801370"/>
                  </a:lnTo>
                  <a:lnTo>
                    <a:pt x="134493" y="759587"/>
                  </a:lnTo>
                  <a:lnTo>
                    <a:pt x="163068" y="720471"/>
                  </a:lnTo>
                  <a:lnTo>
                    <a:pt x="194945" y="684530"/>
                  </a:lnTo>
                  <a:lnTo>
                    <a:pt x="230124" y="651764"/>
                  </a:lnTo>
                  <a:lnTo>
                    <a:pt x="268224" y="622554"/>
                  </a:lnTo>
                  <a:lnTo>
                    <a:pt x="308864" y="597154"/>
                  </a:lnTo>
                  <a:lnTo>
                    <a:pt x="352298" y="575818"/>
                  </a:lnTo>
                  <a:lnTo>
                    <a:pt x="397637" y="558800"/>
                  </a:lnTo>
                  <a:lnTo>
                    <a:pt x="445008" y="546227"/>
                  </a:lnTo>
                  <a:lnTo>
                    <a:pt x="494157" y="538480"/>
                  </a:lnTo>
                  <a:lnTo>
                    <a:pt x="542899" y="535889"/>
                  </a:lnTo>
                  <a:lnTo>
                    <a:pt x="545084" y="535940"/>
                  </a:lnTo>
                  <a:lnTo>
                    <a:pt x="1537970" y="535825"/>
                  </a:lnTo>
                  <a:lnTo>
                    <a:pt x="1588389" y="538480"/>
                  </a:lnTo>
                  <a:lnTo>
                    <a:pt x="1637538" y="546100"/>
                  </a:lnTo>
                  <a:lnTo>
                    <a:pt x="1685036" y="558546"/>
                  </a:lnTo>
                  <a:lnTo>
                    <a:pt x="1730502" y="575564"/>
                  </a:lnTo>
                  <a:lnTo>
                    <a:pt x="1773682" y="596773"/>
                  </a:lnTo>
                  <a:lnTo>
                    <a:pt x="1814576" y="622173"/>
                  </a:lnTo>
                  <a:lnTo>
                    <a:pt x="1852803" y="651383"/>
                  </a:lnTo>
                  <a:lnTo>
                    <a:pt x="1887855" y="684022"/>
                  </a:lnTo>
                  <a:lnTo>
                    <a:pt x="1919859" y="719963"/>
                  </a:lnTo>
                  <a:lnTo>
                    <a:pt x="1948434" y="758952"/>
                  </a:lnTo>
                  <a:lnTo>
                    <a:pt x="1973326" y="800735"/>
                  </a:lnTo>
                  <a:lnTo>
                    <a:pt x="1994154" y="845058"/>
                  </a:lnTo>
                  <a:lnTo>
                    <a:pt x="2010918" y="891667"/>
                  </a:lnTo>
                  <a:lnTo>
                    <a:pt x="2022983" y="939673"/>
                  </a:lnTo>
                  <a:lnTo>
                    <a:pt x="2025535" y="958621"/>
                  </a:lnTo>
                  <a:lnTo>
                    <a:pt x="1997837" y="960882"/>
                  </a:lnTo>
                  <a:lnTo>
                    <a:pt x="2047494" y="1042797"/>
                  </a:lnTo>
                  <a:lnTo>
                    <a:pt x="2075421" y="973455"/>
                  </a:lnTo>
                  <a:lnTo>
                    <a:pt x="2083308" y="953897"/>
                  </a:lnTo>
                  <a:lnTo>
                    <a:pt x="2054059" y="956297"/>
                  </a:lnTo>
                  <a:lnTo>
                    <a:pt x="2045462" y="909447"/>
                  </a:lnTo>
                  <a:lnTo>
                    <a:pt x="2030222" y="859155"/>
                  </a:lnTo>
                  <a:lnTo>
                    <a:pt x="2010410" y="811149"/>
                  </a:lnTo>
                  <a:lnTo>
                    <a:pt x="1986280" y="765556"/>
                  </a:lnTo>
                  <a:lnTo>
                    <a:pt x="1958086" y="722757"/>
                  </a:lnTo>
                  <a:lnTo>
                    <a:pt x="1926082" y="683133"/>
                  </a:lnTo>
                  <a:lnTo>
                    <a:pt x="1890649" y="646811"/>
                  </a:lnTo>
                  <a:lnTo>
                    <a:pt x="1851914" y="614045"/>
                  </a:lnTo>
                  <a:lnTo>
                    <a:pt x="1810131" y="585089"/>
                  </a:lnTo>
                  <a:lnTo>
                    <a:pt x="1765681" y="560324"/>
                  </a:lnTo>
                  <a:lnTo>
                    <a:pt x="1718691" y="540004"/>
                  </a:lnTo>
                  <a:lnTo>
                    <a:pt x="1706740" y="535813"/>
                  </a:lnTo>
                  <a:lnTo>
                    <a:pt x="1694434" y="531495"/>
                  </a:lnTo>
                  <a:lnTo>
                    <a:pt x="1669542" y="524256"/>
                  </a:lnTo>
                  <a:lnTo>
                    <a:pt x="1658188" y="521589"/>
                  </a:lnTo>
                  <a:lnTo>
                    <a:pt x="1669542" y="518922"/>
                  </a:lnTo>
                  <a:lnTo>
                    <a:pt x="1694434" y="511683"/>
                  </a:lnTo>
                  <a:lnTo>
                    <a:pt x="1706740" y="507365"/>
                  </a:lnTo>
                  <a:lnTo>
                    <a:pt x="1718691" y="503174"/>
                  </a:lnTo>
                  <a:lnTo>
                    <a:pt x="1765681" y="482854"/>
                  </a:lnTo>
                  <a:lnTo>
                    <a:pt x="1810131" y="458089"/>
                  </a:lnTo>
                  <a:lnTo>
                    <a:pt x="1851914" y="429260"/>
                  </a:lnTo>
                  <a:lnTo>
                    <a:pt x="1890649" y="396494"/>
                  </a:lnTo>
                  <a:lnTo>
                    <a:pt x="1926082" y="360172"/>
                  </a:lnTo>
                  <a:lnTo>
                    <a:pt x="1958086" y="320421"/>
                  </a:lnTo>
                  <a:lnTo>
                    <a:pt x="1986280" y="277749"/>
                  </a:lnTo>
                  <a:lnTo>
                    <a:pt x="2010410" y="232156"/>
                  </a:lnTo>
                  <a:lnTo>
                    <a:pt x="2030222" y="184150"/>
                  </a:lnTo>
                  <a:lnTo>
                    <a:pt x="2045462" y="133731"/>
                  </a:lnTo>
                  <a:lnTo>
                    <a:pt x="2054059" y="86893"/>
                  </a:lnTo>
                  <a:lnTo>
                    <a:pt x="2083308" y="8928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87829" y="4499355"/>
              <a:ext cx="2766060" cy="85725"/>
            </a:xfrm>
            <a:custGeom>
              <a:avLst/>
              <a:gdLst/>
              <a:ahLst/>
              <a:cxnLst/>
              <a:rect l="l" t="t" r="r" b="b"/>
              <a:pathLst>
                <a:path w="2766060" h="85725">
                  <a:moveTo>
                    <a:pt x="85725" y="0"/>
                  </a:moveTo>
                  <a:lnTo>
                    <a:pt x="0" y="42926"/>
                  </a:lnTo>
                  <a:lnTo>
                    <a:pt x="85725" y="85725"/>
                  </a:lnTo>
                  <a:lnTo>
                    <a:pt x="85725" y="57150"/>
                  </a:lnTo>
                  <a:lnTo>
                    <a:pt x="71374" y="57150"/>
                  </a:lnTo>
                  <a:lnTo>
                    <a:pt x="71374" y="28575"/>
                  </a:lnTo>
                  <a:lnTo>
                    <a:pt x="85725" y="28575"/>
                  </a:lnTo>
                  <a:lnTo>
                    <a:pt x="85725" y="0"/>
                  </a:lnTo>
                  <a:close/>
                </a:path>
                <a:path w="2766060" h="85725">
                  <a:moveTo>
                    <a:pt x="85725" y="28575"/>
                  </a:moveTo>
                  <a:lnTo>
                    <a:pt x="71374" y="28575"/>
                  </a:lnTo>
                  <a:lnTo>
                    <a:pt x="71374" y="57150"/>
                  </a:lnTo>
                  <a:lnTo>
                    <a:pt x="85725" y="57150"/>
                  </a:lnTo>
                  <a:lnTo>
                    <a:pt x="85725" y="28575"/>
                  </a:lnTo>
                  <a:close/>
                </a:path>
                <a:path w="2766060" h="85725">
                  <a:moveTo>
                    <a:pt x="2766060" y="28575"/>
                  </a:moveTo>
                  <a:lnTo>
                    <a:pt x="85725" y="28575"/>
                  </a:lnTo>
                  <a:lnTo>
                    <a:pt x="85725" y="57150"/>
                  </a:lnTo>
                  <a:lnTo>
                    <a:pt x="2766060" y="57150"/>
                  </a:lnTo>
                  <a:lnTo>
                    <a:pt x="2766060" y="2857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35246" y="4378197"/>
            <a:ext cx="13563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6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κε</a:t>
            </a:r>
            <a:r>
              <a:rPr sz="1500" b="1" spc="-3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500" b="1" spc="-20" dirty="0">
                <a:solidFill>
                  <a:srgbClr val="FF0000"/>
                </a:solidFill>
                <a:latin typeface="Arial"/>
                <a:cs typeface="Arial"/>
              </a:rPr>
              <a:t>λ</a:t>
            </a: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εΰδη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2757" y="2564638"/>
            <a:ext cx="978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1F5F"/>
                </a:solidFill>
                <a:latin typeface="Arial"/>
                <a:cs typeface="Arial"/>
              </a:rPr>
              <a:t>2 Πυρο- </a:t>
            </a:r>
            <a:r>
              <a:rPr sz="1500" b="1" dirty="0">
                <a:solidFill>
                  <a:srgbClr val="001F5F"/>
                </a:solidFill>
                <a:latin typeface="Arial"/>
                <a:cs typeface="Arial"/>
              </a:rPr>
              <a:t> σ</a:t>
            </a:r>
            <a:r>
              <a:rPr sz="1500" b="1" spc="-35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1500" b="1" dirty="0">
                <a:solidFill>
                  <a:srgbClr val="001F5F"/>
                </a:solidFill>
                <a:latin typeface="Arial"/>
                <a:cs typeface="Arial"/>
              </a:rPr>
              <a:t>αφυλι</a:t>
            </a:r>
            <a:r>
              <a:rPr sz="1500" b="1" spc="-45" dirty="0">
                <a:solidFill>
                  <a:srgbClr val="001F5F"/>
                </a:solidFill>
                <a:latin typeface="Arial"/>
                <a:cs typeface="Arial"/>
              </a:rPr>
              <a:t>κ</a:t>
            </a:r>
            <a:r>
              <a:rPr sz="1500" b="1" dirty="0">
                <a:solidFill>
                  <a:srgbClr val="001F5F"/>
                </a:solidFill>
                <a:latin typeface="Arial"/>
                <a:cs typeface="Arial"/>
              </a:rPr>
              <a:t>ό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8750" y="1936241"/>
            <a:ext cx="1056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r>
              <a:rPr sz="1500" spc="-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00" spc="-505" dirty="0">
                <a:solidFill>
                  <a:srgbClr val="001F5F"/>
                </a:solidFill>
                <a:latin typeface="Arial MT"/>
                <a:cs typeface="Arial MT"/>
              </a:rPr>
              <a:t>Α</a:t>
            </a: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D</a:t>
            </a:r>
            <a:r>
              <a:rPr sz="1500" spc="-10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1500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1500" spc="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2 Pi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42236" y="3495294"/>
            <a:ext cx="7099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r>
              <a:rPr sz="15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NAD</a:t>
            </a:r>
            <a:r>
              <a:rPr sz="1500" spc="-7" baseline="25000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endParaRPr sz="1500" baseline="25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40277" y="3506216"/>
            <a:ext cx="1362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r>
              <a:rPr sz="15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NADH</a:t>
            </a:r>
            <a:r>
              <a:rPr sz="1500" spc="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15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r>
              <a:rPr sz="15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H</a:t>
            </a:r>
            <a:r>
              <a:rPr sz="1500" spc="-7" baseline="25000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endParaRPr sz="1500" baseline="250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61432" y="3909821"/>
            <a:ext cx="590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r>
              <a:rPr sz="15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CO</a:t>
            </a:r>
            <a:r>
              <a:rPr sz="1500" spc="-7" baseline="-19444" dirty="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endParaRPr sz="1500" baseline="-19444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95950" y="1789366"/>
            <a:ext cx="1382395" cy="4111625"/>
            <a:chOff x="5695950" y="1789366"/>
            <a:chExt cx="1382395" cy="4111625"/>
          </a:xfrm>
        </p:grpSpPr>
        <p:sp>
          <p:nvSpPr>
            <p:cNvPr id="24" name="object 24"/>
            <p:cNvSpPr/>
            <p:nvPr/>
          </p:nvSpPr>
          <p:spPr>
            <a:xfrm>
              <a:off x="5695950" y="2763647"/>
              <a:ext cx="1382395" cy="85725"/>
            </a:xfrm>
            <a:custGeom>
              <a:avLst/>
              <a:gdLst/>
              <a:ahLst/>
              <a:cxnLst/>
              <a:rect l="l" t="t" r="r" b="b"/>
              <a:pathLst>
                <a:path w="1382395" h="85725">
                  <a:moveTo>
                    <a:pt x="1296543" y="57148"/>
                  </a:moveTo>
                  <a:lnTo>
                    <a:pt x="1296543" y="85725"/>
                  </a:lnTo>
                  <a:lnTo>
                    <a:pt x="1353608" y="57150"/>
                  </a:lnTo>
                  <a:lnTo>
                    <a:pt x="1296543" y="57148"/>
                  </a:lnTo>
                  <a:close/>
                </a:path>
                <a:path w="1382395" h="85725">
                  <a:moveTo>
                    <a:pt x="1296543" y="28573"/>
                  </a:moveTo>
                  <a:lnTo>
                    <a:pt x="1296543" y="57148"/>
                  </a:lnTo>
                  <a:lnTo>
                    <a:pt x="1310894" y="57150"/>
                  </a:lnTo>
                  <a:lnTo>
                    <a:pt x="1310894" y="28575"/>
                  </a:lnTo>
                  <a:lnTo>
                    <a:pt x="1296543" y="28573"/>
                  </a:lnTo>
                  <a:close/>
                </a:path>
                <a:path w="1382395" h="85725">
                  <a:moveTo>
                    <a:pt x="1296543" y="0"/>
                  </a:moveTo>
                  <a:lnTo>
                    <a:pt x="1296543" y="28573"/>
                  </a:lnTo>
                  <a:lnTo>
                    <a:pt x="1310894" y="28575"/>
                  </a:lnTo>
                  <a:lnTo>
                    <a:pt x="1310894" y="57150"/>
                  </a:lnTo>
                  <a:lnTo>
                    <a:pt x="1353611" y="57148"/>
                  </a:lnTo>
                  <a:lnTo>
                    <a:pt x="1382268" y="42799"/>
                  </a:lnTo>
                  <a:lnTo>
                    <a:pt x="1296543" y="0"/>
                  </a:lnTo>
                  <a:close/>
                </a:path>
                <a:path w="1382395" h="85725">
                  <a:moveTo>
                    <a:pt x="0" y="28448"/>
                  </a:moveTo>
                  <a:lnTo>
                    <a:pt x="0" y="57023"/>
                  </a:lnTo>
                  <a:lnTo>
                    <a:pt x="1296543" y="57148"/>
                  </a:lnTo>
                  <a:lnTo>
                    <a:pt x="1296543" y="28573"/>
                  </a:lnTo>
                  <a:lnTo>
                    <a:pt x="0" y="2844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59473" y="1803654"/>
              <a:ext cx="0" cy="4083050"/>
            </a:xfrm>
            <a:custGeom>
              <a:avLst/>
              <a:gdLst/>
              <a:ahLst/>
              <a:cxnLst/>
              <a:rect l="l" t="t" r="r" b="b"/>
              <a:pathLst>
                <a:path h="4083050">
                  <a:moveTo>
                    <a:pt x="0" y="0"/>
                  </a:moveTo>
                  <a:lnTo>
                    <a:pt x="0" y="4082796"/>
                  </a:lnTo>
                </a:path>
              </a:pathLst>
            </a:custGeom>
            <a:ln w="28575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222870" y="2620136"/>
            <a:ext cx="12141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01F5F"/>
                </a:solidFill>
                <a:latin typeface="Arial"/>
                <a:cs typeface="Arial"/>
              </a:rPr>
              <a:t>Ακετυλο-CoA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35778" y="1903603"/>
            <a:ext cx="15100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006FC0"/>
                </a:solidFill>
                <a:latin typeface="Arial"/>
                <a:cs typeface="Arial"/>
              </a:rPr>
              <a:t>Κυτταρόπλασμα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01079" y="1903603"/>
            <a:ext cx="11391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Μιτοχόνδριο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78273" y="5557520"/>
            <a:ext cx="17640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006FC0"/>
                </a:solidFill>
                <a:latin typeface="Arial"/>
                <a:cs typeface="Arial"/>
              </a:rPr>
              <a:t>Αναερόβια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ζύμωση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37273" y="5127752"/>
            <a:ext cx="201422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1500" b="1" spc="-7" baseline="-19444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500" b="1" spc="-30" baseline="-1944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1F5F"/>
                </a:solidFill>
                <a:latin typeface="Arial"/>
                <a:cs typeface="Arial"/>
              </a:rPr>
              <a:t>+</a:t>
            </a:r>
            <a:r>
              <a:rPr sz="1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500" b="1" spc="-7" baseline="-19444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500" b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5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1F5F"/>
                </a:solidFill>
                <a:latin typeface="Arial"/>
                <a:cs typeface="Arial"/>
              </a:rPr>
              <a:t>+</a:t>
            </a:r>
            <a:r>
              <a:rPr sz="15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Arial"/>
                <a:cs typeface="Arial"/>
              </a:rPr>
              <a:t>ενέργεια</a:t>
            </a:r>
            <a:endParaRPr sz="1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580"/>
              </a:spcBef>
            </a:pPr>
            <a:r>
              <a:rPr sz="1500" b="1" spc="-15" dirty="0">
                <a:solidFill>
                  <a:srgbClr val="006FC0"/>
                </a:solidFill>
                <a:latin typeface="Arial"/>
                <a:cs typeface="Arial"/>
              </a:rPr>
              <a:t>Αερόβια</a:t>
            </a:r>
            <a:r>
              <a:rPr sz="15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αναπνοή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41843" y="2949701"/>
            <a:ext cx="85725" cy="429895"/>
          </a:xfrm>
          <a:custGeom>
            <a:avLst/>
            <a:gdLst/>
            <a:ahLst/>
            <a:cxnLst/>
            <a:rect l="l" t="t" r="r" b="b"/>
            <a:pathLst>
              <a:path w="85725" h="429895">
                <a:moveTo>
                  <a:pt x="28575" y="344043"/>
                </a:moveTo>
                <a:lnTo>
                  <a:pt x="0" y="344043"/>
                </a:lnTo>
                <a:lnTo>
                  <a:pt x="42925" y="429768"/>
                </a:lnTo>
                <a:lnTo>
                  <a:pt x="78623" y="358267"/>
                </a:lnTo>
                <a:lnTo>
                  <a:pt x="28575" y="358267"/>
                </a:lnTo>
                <a:lnTo>
                  <a:pt x="28575" y="344043"/>
                </a:lnTo>
                <a:close/>
              </a:path>
              <a:path w="85725" h="429895">
                <a:moveTo>
                  <a:pt x="57150" y="0"/>
                </a:moveTo>
                <a:lnTo>
                  <a:pt x="28575" y="0"/>
                </a:lnTo>
                <a:lnTo>
                  <a:pt x="28575" y="358267"/>
                </a:lnTo>
                <a:lnTo>
                  <a:pt x="57150" y="358267"/>
                </a:lnTo>
                <a:lnTo>
                  <a:pt x="57150" y="0"/>
                </a:lnTo>
                <a:close/>
              </a:path>
              <a:path w="85725" h="429895">
                <a:moveTo>
                  <a:pt x="85725" y="344043"/>
                </a:moveTo>
                <a:lnTo>
                  <a:pt x="57150" y="344043"/>
                </a:lnTo>
                <a:lnTo>
                  <a:pt x="57150" y="358267"/>
                </a:lnTo>
                <a:lnTo>
                  <a:pt x="78623" y="358267"/>
                </a:lnTo>
                <a:lnTo>
                  <a:pt x="85725" y="344043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02501" y="3349497"/>
            <a:ext cx="17748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6600"/>
                </a:solidFill>
                <a:latin typeface="Arial"/>
                <a:cs typeface="Arial"/>
              </a:rPr>
              <a:t>Κύκλος</a:t>
            </a:r>
            <a:r>
              <a:rPr sz="1800" b="1" i="1" spc="-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6600"/>
                </a:solidFill>
                <a:latin typeface="Arial"/>
                <a:cs typeface="Arial"/>
              </a:rPr>
              <a:t>κιτρικού </a:t>
            </a:r>
            <a:r>
              <a:rPr sz="1800" b="1" i="1" spc="-48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6600"/>
                </a:solidFill>
                <a:latin typeface="Arial"/>
                <a:cs typeface="Arial"/>
              </a:rPr>
              <a:t>οξέως</a:t>
            </a:r>
            <a:endParaRPr sz="1800">
              <a:latin typeface="Arial"/>
              <a:cs typeface="Arial"/>
            </a:endParaRPr>
          </a:p>
          <a:p>
            <a:pPr marR="2540" algn="ctr">
              <a:lnSpc>
                <a:spcPct val="100000"/>
              </a:lnSpc>
            </a:pPr>
            <a:r>
              <a:rPr sz="1800" b="1" i="1" dirty="0">
                <a:solidFill>
                  <a:srgbClr val="0066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1800" b="1" i="1" dirty="0">
                <a:solidFill>
                  <a:srgbClr val="006600"/>
                </a:solidFill>
                <a:latin typeface="Arial"/>
                <a:cs typeface="Arial"/>
              </a:rPr>
              <a:t>Οξειδωτική</a:t>
            </a:r>
            <a:endParaRPr sz="18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1800" b="1" i="1" spc="-5" dirty="0">
                <a:solidFill>
                  <a:srgbClr val="006600"/>
                </a:solidFill>
                <a:latin typeface="Arial"/>
                <a:cs typeface="Arial"/>
              </a:rPr>
              <a:t>φωσφορυλίωση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87829" y="2746882"/>
            <a:ext cx="6040120" cy="2380615"/>
            <a:chOff x="1687829" y="2746882"/>
            <a:chExt cx="6040120" cy="2380615"/>
          </a:xfrm>
        </p:grpSpPr>
        <p:sp>
          <p:nvSpPr>
            <p:cNvPr id="34" name="object 34"/>
            <p:cNvSpPr/>
            <p:nvPr/>
          </p:nvSpPr>
          <p:spPr>
            <a:xfrm>
              <a:off x="1687830" y="2746882"/>
              <a:ext cx="6040120" cy="2380615"/>
            </a:xfrm>
            <a:custGeom>
              <a:avLst/>
              <a:gdLst/>
              <a:ahLst/>
              <a:cxnLst/>
              <a:rect l="l" t="t" r="r" b="b"/>
              <a:pathLst>
                <a:path w="6040120" h="2380615">
                  <a:moveTo>
                    <a:pt x="2766060" y="42799"/>
                  </a:moveTo>
                  <a:lnTo>
                    <a:pt x="2680335" y="0"/>
                  </a:lnTo>
                  <a:lnTo>
                    <a:pt x="2680335" y="28575"/>
                  </a:lnTo>
                  <a:lnTo>
                    <a:pt x="0" y="28448"/>
                  </a:lnTo>
                  <a:lnTo>
                    <a:pt x="0" y="57023"/>
                  </a:lnTo>
                  <a:lnTo>
                    <a:pt x="2680335" y="57150"/>
                  </a:lnTo>
                  <a:lnTo>
                    <a:pt x="2680335" y="85725"/>
                  </a:lnTo>
                  <a:lnTo>
                    <a:pt x="2737396" y="57150"/>
                  </a:lnTo>
                  <a:lnTo>
                    <a:pt x="2766060" y="42799"/>
                  </a:lnTo>
                  <a:close/>
                </a:path>
                <a:path w="6040120" h="2380615">
                  <a:moveTo>
                    <a:pt x="6039739" y="2294890"/>
                  </a:moveTo>
                  <a:lnTo>
                    <a:pt x="6011164" y="2294890"/>
                  </a:lnTo>
                  <a:lnTo>
                    <a:pt x="6011164" y="2014855"/>
                  </a:lnTo>
                  <a:lnTo>
                    <a:pt x="5982589" y="2014855"/>
                  </a:lnTo>
                  <a:lnTo>
                    <a:pt x="5982589" y="2294890"/>
                  </a:lnTo>
                  <a:lnTo>
                    <a:pt x="5954014" y="2294890"/>
                  </a:lnTo>
                  <a:lnTo>
                    <a:pt x="5996940" y="2380615"/>
                  </a:lnTo>
                  <a:lnTo>
                    <a:pt x="6032627" y="2309114"/>
                  </a:lnTo>
                  <a:lnTo>
                    <a:pt x="6039739" y="229489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06950" y="3504945"/>
              <a:ext cx="480695" cy="553085"/>
            </a:xfrm>
            <a:custGeom>
              <a:avLst/>
              <a:gdLst/>
              <a:ahLst/>
              <a:cxnLst/>
              <a:rect l="l" t="t" r="r" b="b"/>
              <a:pathLst>
                <a:path w="480695" h="553085">
                  <a:moveTo>
                    <a:pt x="393884" y="523996"/>
                  </a:moveTo>
                  <a:lnTo>
                    <a:pt x="390905" y="552957"/>
                  </a:lnTo>
                  <a:lnTo>
                    <a:pt x="462703" y="525906"/>
                  </a:lnTo>
                  <a:lnTo>
                    <a:pt x="407542" y="525906"/>
                  </a:lnTo>
                  <a:lnTo>
                    <a:pt x="393884" y="523996"/>
                  </a:lnTo>
                  <a:close/>
                </a:path>
                <a:path w="480695" h="553085">
                  <a:moveTo>
                    <a:pt x="396793" y="495702"/>
                  </a:moveTo>
                  <a:lnTo>
                    <a:pt x="393884" y="523996"/>
                  </a:lnTo>
                  <a:lnTo>
                    <a:pt x="407542" y="525906"/>
                  </a:lnTo>
                  <a:lnTo>
                    <a:pt x="411479" y="497712"/>
                  </a:lnTo>
                  <a:lnTo>
                    <a:pt x="396793" y="495702"/>
                  </a:lnTo>
                  <a:close/>
                </a:path>
                <a:path w="480695" h="553085">
                  <a:moveTo>
                    <a:pt x="399669" y="467740"/>
                  </a:moveTo>
                  <a:lnTo>
                    <a:pt x="396793" y="495702"/>
                  </a:lnTo>
                  <a:lnTo>
                    <a:pt x="411479" y="497712"/>
                  </a:lnTo>
                  <a:lnTo>
                    <a:pt x="407542" y="525906"/>
                  </a:lnTo>
                  <a:lnTo>
                    <a:pt x="462703" y="525906"/>
                  </a:lnTo>
                  <a:lnTo>
                    <a:pt x="480567" y="519175"/>
                  </a:lnTo>
                  <a:lnTo>
                    <a:pt x="399669" y="467740"/>
                  </a:lnTo>
                  <a:close/>
                </a:path>
                <a:path w="480695" h="553085">
                  <a:moveTo>
                    <a:pt x="28448" y="0"/>
                  </a:moveTo>
                  <a:lnTo>
                    <a:pt x="0" y="507"/>
                  </a:lnTo>
                  <a:lnTo>
                    <a:pt x="508" y="27177"/>
                  </a:lnTo>
                  <a:lnTo>
                    <a:pt x="2412" y="54228"/>
                  </a:lnTo>
                  <a:lnTo>
                    <a:pt x="9525" y="107060"/>
                  </a:lnTo>
                  <a:lnTo>
                    <a:pt x="21336" y="158114"/>
                  </a:lnTo>
                  <a:lnTo>
                    <a:pt x="37464" y="207009"/>
                  </a:lnTo>
                  <a:lnTo>
                    <a:pt x="57530" y="253618"/>
                  </a:lnTo>
                  <a:lnTo>
                    <a:pt x="81407" y="297560"/>
                  </a:lnTo>
                  <a:lnTo>
                    <a:pt x="109092" y="338581"/>
                  </a:lnTo>
                  <a:lnTo>
                    <a:pt x="139953" y="376427"/>
                  </a:lnTo>
                  <a:lnTo>
                    <a:pt x="174116" y="410971"/>
                  </a:lnTo>
                  <a:lnTo>
                    <a:pt x="210947" y="441832"/>
                  </a:lnTo>
                  <a:lnTo>
                    <a:pt x="250571" y="468502"/>
                  </a:lnTo>
                  <a:lnTo>
                    <a:pt x="292608" y="491235"/>
                  </a:lnTo>
                  <a:lnTo>
                    <a:pt x="336803" y="509142"/>
                  </a:lnTo>
                  <a:lnTo>
                    <a:pt x="383032" y="522477"/>
                  </a:lnTo>
                  <a:lnTo>
                    <a:pt x="393884" y="523996"/>
                  </a:lnTo>
                  <a:lnTo>
                    <a:pt x="396793" y="495702"/>
                  </a:lnTo>
                  <a:lnTo>
                    <a:pt x="390144" y="494791"/>
                  </a:lnTo>
                  <a:lnTo>
                    <a:pt x="368300" y="489203"/>
                  </a:lnTo>
                  <a:lnTo>
                    <a:pt x="326009" y="474598"/>
                  </a:lnTo>
                  <a:lnTo>
                    <a:pt x="285496" y="455675"/>
                  </a:lnTo>
                  <a:lnTo>
                    <a:pt x="247014" y="432434"/>
                  </a:lnTo>
                  <a:lnTo>
                    <a:pt x="210947" y="405383"/>
                  </a:lnTo>
                  <a:lnTo>
                    <a:pt x="177419" y="374649"/>
                  </a:lnTo>
                  <a:lnTo>
                    <a:pt x="146685" y="340359"/>
                  </a:lnTo>
                  <a:lnTo>
                    <a:pt x="118872" y="303021"/>
                  </a:lnTo>
                  <a:lnTo>
                    <a:pt x="94487" y="262762"/>
                  </a:lnTo>
                  <a:lnTo>
                    <a:pt x="73405" y="219836"/>
                  </a:lnTo>
                  <a:lnTo>
                    <a:pt x="56134" y="174497"/>
                  </a:lnTo>
                  <a:lnTo>
                    <a:pt x="42925" y="127126"/>
                  </a:lnTo>
                  <a:lnTo>
                    <a:pt x="33782" y="77724"/>
                  </a:lnTo>
                  <a:lnTo>
                    <a:pt x="29083" y="2666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75200" y="3138677"/>
              <a:ext cx="85725" cy="1209040"/>
            </a:xfrm>
            <a:custGeom>
              <a:avLst/>
              <a:gdLst/>
              <a:ahLst/>
              <a:cxnLst/>
              <a:rect l="l" t="t" r="r" b="b"/>
              <a:pathLst>
                <a:path w="85725" h="1209039">
                  <a:moveTo>
                    <a:pt x="28575" y="1122807"/>
                  </a:moveTo>
                  <a:lnTo>
                    <a:pt x="0" y="1122807"/>
                  </a:lnTo>
                  <a:lnTo>
                    <a:pt x="42925" y="1208532"/>
                  </a:lnTo>
                  <a:lnTo>
                    <a:pt x="78623" y="1137031"/>
                  </a:lnTo>
                  <a:lnTo>
                    <a:pt x="28575" y="1137031"/>
                  </a:lnTo>
                  <a:lnTo>
                    <a:pt x="28575" y="1122807"/>
                  </a:lnTo>
                  <a:close/>
                </a:path>
                <a:path w="85725" h="1209039">
                  <a:moveTo>
                    <a:pt x="57150" y="0"/>
                  </a:moveTo>
                  <a:lnTo>
                    <a:pt x="28575" y="0"/>
                  </a:lnTo>
                  <a:lnTo>
                    <a:pt x="28575" y="1137031"/>
                  </a:lnTo>
                  <a:lnTo>
                    <a:pt x="57150" y="1137031"/>
                  </a:lnTo>
                  <a:lnTo>
                    <a:pt x="57150" y="0"/>
                  </a:lnTo>
                  <a:close/>
                </a:path>
                <a:path w="85725" h="1209039">
                  <a:moveTo>
                    <a:pt x="85725" y="1122807"/>
                  </a:moveTo>
                  <a:lnTo>
                    <a:pt x="57150" y="1122807"/>
                  </a:lnTo>
                  <a:lnTo>
                    <a:pt x="57150" y="1137031"/>
                  </a:lnTo>
                  <a:lnTo>
                    <a:pt x="78623" y="1137031"/>
                  </a:lnTo>
                  <a:lnTo>
                    <a:pt x="85725" y="112280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624701" y="2426589"/>
            <a:ext cx="387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[O</a:t>
            </a:r>
            <a:r>
              <a:rPr sz="1500" spc="-7" baseline="-19444" dirty="0">
                <a:solidFill>
                  <a:srgbClr val="001F5F"/>
                </a:solidFill>
                <a:latin typeface="Arial MT"/>
                <a:cs typeface="Arial MT"/>
              </a:rPr>
              <a:t>2</a:t>
            </a:r>
            <a:r>
              <a:rPr sz="1500" spc="-5" dirty="0">
                <a:solidFill>
                  <a:srgbClr val="001F5F"/>
                </a:solidFill>
                <a:latin typeface="Arial MT"/>
                <a:cs typeface="Arial MT"/>
              </a:rPr>
              <a:t>]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95115" y="1883664"/>
            <a:ext cx="829310" cy="2425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640" rIns="0" bIns="0" rtlCol="0">
            <a:spAutoFit/>
          </a:bodyPr>
          <a:lstStyle/>
          <a:p>
            <a:pPr marL="159385">
              <a:lnSpc>
                <a:spcPts val="1585"/>
              </a:lnSpc>
              <a:spcBef>
                <a:spcPts val="320"/>
              </a:spcBef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5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65" dirty="0">
                <a:solidFill>
                  <a:srgbClr val="FF0000"/>
                </a:solidFill>
                <a:latin typeface="Arial"/>
                <a:cs typeface="Arial"/>
              </a:rPr>
              <a:t>ATP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662" y="84003"/>
            <a:ext cx="2999826" cy="382681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Αλκοολική</a:t>
            </a:r>
            <a:r>
              <a:rPr sz="3000" spc="-5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5452" y="4087367"/>
            <a:ext cx="2081783" cy="20833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849" y="3902659"/>
            <a:ext cx="5268335" cy="16875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198" y="5701868"/>
            <a:ext cx="6295224" cy="2134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4651" y="6053073"/>
            <a:ext cx="1479677" cy="1837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43858" y="6072733"/>
            <a:ext cx="110744" cy="110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5915" y="6043193"/>
            <a:ext cx="415417" cy="1873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9440" y="4824476"/>
            <a:ext cx="863561" cy="2145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49372" y="4897882"/>
            <a:ext cx="1164463" cy="1912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72933" y="5940958"/>
            <a:ext cx="1306195" cy="403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5"/>
              </a:spcBef>
            </a:pPr>
            <a:r>
              <a:rPr sz="800" spc="10" dirty="0">
                <a:solidFill>
                  <a:srgbClr val="001F5F"/>
                </a:solidFill>
                <a:latin typeface="Verdana"/>
                <a:cs typeface="Verdana"/>
              </a:rPr>
              <a:t>ht</a:t>
            </a:r>
            <a:r>
              <a:rPr sz="800" spc="5" dirty="0">
                <a:solidFill>
                  <a:srgbClr val="001F5F"/>
                </a:solidFill>
                <a:latin typeface="Verdana"/>
                <a:cs typeface="Verdana"/>
              </a:rPr>
              <a:t>t</a:t>
            </a:r>
            <a:r>
              <a:rPr sz="800" spc="15" dirty="0">
                <a:solidFill>
                  <a:srgbClr val="001F5F"/>
                </a:solidFill>
                <a:latin typeface="Verdana"/>
                <a:cs typeface="Verdana"/>
              </a:rPr>
              <a:t>ps</a:t>
            </a:r>
            <a:r>
              <a:rPr sz="800" spc="5" dirty="0">
                <a:solidFill>
                  <a:srgbClr val="001F5F"/>
                </a:solidFill>
                <a:latin typeface="Verdana"/>
                <a:cs typeface="Verdana"/>
              </a:rPr>
              <a:t>://</a:t>
            </a:r>
            <a:r>
              <a:rPr sz="800" spc="10" dirty="0">
                <a:solidFill>
                  <a:srgbClr val="001F5F"/>
                </a:solidFill>
                <a:latin typeface="Verdana"/>
                <a:cs typeface="Verdana"/>
                <a:hlinkClick r:id="rId10"/>
              </a:rPr>
              <a:t>www.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  <a:hlinkClick r:id="rId10"/>
              </a:rPr>
              <a:t>r</a:t>
            </a:r>
            <a:r>
              <a:rPr sz="800" spc="10" dirty="0">
                <a:solidFill>
                  <a:srgbClr val="001F5F"/>
                </a:solidFill>
                <a:latin typeface="Verdana"/>
                <a:cs typeface="Verdana"/>
                <a:hlinkClick r:id="rId10"/>
              </a:rPr>
              <a:t>csb.o</a:t>
            </a:r>
            <a:r>
              <a:rPr sz="800" spc="5" dirty="0">
                <a:solidFill>
                  <a:srgbClr val="001F5F"/>
                </a:solidFill>
                <a:latin typeface="Verdana"/>
                <a:cs typeface="Verdana"/>
                <a:hlinkClick r:id="rId10"/>
              </a:rPr>
              <a:t>r</a:t>
            </a:r>
            <a:r>
              <a:rPr sz="800" spc="15" dirty="0">
                <a:solidFill>
                  <a:srgbClr val="001F5F"/>
                </a:solidFill>
                <a:latin typeface="Verdana"/>
                <a:cs typeface="Verdana"/>
                <a:hlinkClick r:id="rId10"/>
              </a:rPr>
              <a:t>g</a:t>
            </a:r>
            <a:r>
              <a:rPr sz="800" spc="5" dirty="0">
                <a:solidFill>
                  <a:srgbClr val="001F5F"/>
                </a:solidFill>
                <a:latin typeface="Verdana"/>
                <a:cs typeface="Verdana"/>
                <a:hlinkClick r:id="rId10"/>
              </a:rPr>
              <a:t>/</a:t>
            </a:r>
            <a:r>
              <a:rPr sz="800" spc="10" dirty="0">
                <a:solidFill>
                  <a:srgbClr val="001F5F"/>
                </a:solidFill>
                <a:latin typeface="Verdana"/>
                <a:cs typeface="Verdana"/>
                <a:hlinkClick r:id="rId10"/>
              </a:rPr>
              <a:t>st </a:t>
            </a:r>
            <a:r>
              <a:rPr sz="800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001F5F"/>
                </a:solidFill>
                <a:latin typeface="Verdana"/>
                <a:cs typeface="Verdana"/>
              </a:rPr>
              <a:t>ructure/4w6z </a:t>
            </a:r>
            <a:r>
              <a:rPr sz="800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001F5F"/>
                </a:solidFill>
                <a:latin typeface="Verdana"/>
                <a:cs typeface="Verdana"/>
              </a:rPr>
              <a:t>(τετραμερές)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85076" y="1245108"/>
            <a:ext cx="1898903" cy="14599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5886" y="1953797"/>
            <a:ext cx="5164211" cy="98928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5770" y="3108960"/>
            <a:ext cx="6804164" cy="17919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7113" y="3428365"/>
            <a:ext cx="3640201" cy="1813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37353" y="3416172"/>
            <a:ext cx="615950" cy="19354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22858" y="2470023"/>
            <a:ext cx="426720" cy="160655"/>
            <a:chOff x="522858" y="2470023"/>
            <a:chExt cx="426720" cy="160655"/>
          </a:xfrm>
        </p:grpSpPr>
        <p:sp>
          <p:nvSpPr>
            <p:cNvPr id="17" name="object 17"/>
            <p:cNvSpPr/>
            <p:nvPr/>
          </p:nvSpPr>
          <p:spPr>
            <a:xfrm>
              <a:off x="527430" y="2474595"/>
              <a:ext cx="417195" cy="151765"/>
            </a:xfrm>
            <a:custGeom>
              <a:avLst/>
              <a:gdLst/>
              <a:ahLst/>
              <a:cxnLst/>
              <a:rect l="l" t="t" r="r" b="b"/>
              <a:pathLst>
                <a:path w="417194" h="151764">
                  <a:moveTo>
                    <a:pt x="367055" y="147192"/>
                  </a:moveTo>
                  <a:lnTo>
                    <a:pt x="290144" y="147192"/>
                  </a:lnTo>
                  <a:lnTo>
                    <a:pt x="290144" y="151383"/>
                  </a:lnTo>
                  <a:lnTo>
                    <a:pt x="367055" y="151383"/>
                  </a:lnTo>
                  <a:lnTo>
                    <a:pt x="367055" y="147192"/>
                  </a:lnTo>
                  <a:close/>
                </a:path>
                <a:path w="417194" h="151764">
                  <a:moveTo>
                    <a:pt x="356120" y="0"/>
                  </a:moveTo>
                  <a:lnTo>
                    <a:pt x="290144" y="0"/>
                  </a:lnTo>
                  <a:lnTo>
                    <a:pt x="290144" y="4063"/>
                  </a:lnTo>
                  <a:lnTo>
                    <a:pt x="297065" y="4063"/>
                  </a:lnTo>
                  <a:lnTo>
                    <a:pt x="301790" y="4699"/>
                  </a:lnTo>
                  <a:lnTo>
                    <a:pt x="311137" y="132968"/>
                  </a:lnTo>
                  <a:lnTo>
                    <a:pt x="310629" y="138049"/>
                  </a:lnTo>
                  <a:lnTo>
                    <a:pt x="297141" y="147192"/>
                  </a:lnTo>
                  <a:lnTo>
                    <a:pt x="360210" y="147192"/>
                  </a:lnTo>
                  <a:lnTo>
                    <a:pt x="355498" y="146557"/>
                  </a:lnTo>
                  <a:lnTo>
                    <a:pt x="350367" y="144017"/>
                  </a:lnTo>
                  <a:lnTo>
                    <a:pt x="348576" y="142366"/>
                  </a:lnTo>
                  <a:lnTo>
                    <a:pt x="347573" y="140207"/>
                  </a:lnTo>
                  <a:lnTo>
                    <a:pt x="346570" y="138175"/>
                  </a:lnTo>
                  <a:lnTo>
                    <a:pt x="346075" y="132968"/>
                  </a:lnTo>
                  <a:lnTo>
                    <a:pt x="346075" y="82803"/>
                  </a:lnTo>
                  <a:lnTo>
                    <a:pt x="358028" y="82637"/>
                  </a:lnTo>
                  <a:lnTo>
                    <a:pt x="368114" y="82137"/>
                  </a:lnTo>
                  <a:lnTo>
                    <a:pt x="397581" y="74294"/>
                  </a:lnTo>
                  <a:lnTo>
                    <a:pt x="348526" y="74294"/>
                  </a:lnTo>
                  <a:lnTo>
                    <a:pt x="346075" y="74167"/>
                  </a:lnTo>
                  <a:lnTo>
                    <a:pt x="346075" y="8635"/>
                  </a:lnTo>
                  <a:lnTo>
                    <a:pt x="398139" y="8635"/>
                  </a:lnTo>
                  <a:lnTo>
                    <a:pt x="394643" y="6482"/>
                  </a:lnTo>
                  <a:lnTo>
                    <a:pt x="384101" y="2873"/>
                  </a:lnTo>
                  <a:lnTo>
                    <a:pt x="371260" y="716"/>
                  </a:lnTo>
                  <a:lnTo>
                    <a:pt x="356120" y="0"/>
                  </a:lnTo>
                  <a:close/>
                </a:path>
                <a:path w="417194" h="151764">
                  <a:moveTo>
                    <a:pt x="398139" y="8635"/>
                  </a:moveTo>
                  <a:lnTo>
                    <a:pt x="360387" y="8635"/>
                  </a:lnTo>
                  <a:lnTo>
                    <a:pt x="367728" y="11302"/>
                  </a:lnTo>
                  <a:lnTo>
                    <a:pt x="372630" y="16509"/>
                  </a:lnTo>
                  <a:lnTo>
                    <a:pt x="375855" y="20984"/>
                  </a:lnTo>
                  <a:lnTo>
                    <a:pt x="378156" y="26590"/>
                  </a:lnTo>
                  <a:lnTo>
                    <a:pt x="379536" y="33315"/>
                  </a:lnTo>
                  <a:lnTo>
                    <a:pt x="379996" y="41147"/>
                  </a:lnTo>
                  <a:lnTo>
                    <a:pt x="379536" y="49077"/>
                  </a:lnTo>
                  <a:lnTo>
                    <a:pt x="360730" y="74294"/>
                  </a:lnTo>
                  <a:lnTo>
                    <a:pt x="397581" y="74294"/>
                  </a:lnTo>
                  <a:lnTo>
                    <a:pt x="417055" y="40639"/>
                  </a:lnTo>
                  <a:lnTo>
                    <a:pt x="416169" y="32256"/>
                  </a:lnTo>
                  <a:lnTo>
                    <a:pt x="413511" y="24622"/>
                  </a:lnTo>
                  <a:lnTo>
                    <a:pt x="409082" y="17726"/>
                  </a:lnTo>
                  <a:lnTo>
                    <a:pt x="402882" y="11556"/>
                  </a:lnTo>
                  <a:lnTo>
                    <a:pt x="398139" y="8635"/>
                  </a:lnTo>
                  <a:close/>
                </a:path>
                <a:path w="417194" h="151764">
                  <a:moveTo>
                    <a:pt x="226847" y="147192"/>
                  </a:moveTo>
                  <a:lnTo>
                    <a:pt x="149936" y="147192"/>
                  </a:lnTo>
                  <a:lnTo>
                    <a:pt x="149936" y="151383"/>
                  </a:lnTo>
                  <a:lnTo>
                    <a:pt x="226847" y="151383"/>
                  </a:lnTo>
                  <a:lnTo>
                    <a:pt x="226847" y="147192"/>
                  </a:lnTo>
                  <a:close/>
                </a:path>
                <a:path w="417194" h="151764">
                  <a:moveTo>
                    <a:pt x="215912" y="0"/>
                  </a:moveTo>
                  <a:lnTo>
                    <a:pt x="149936" y="0"/>
                  </a:lnTo>
                  <a:lnTo>
                    <a:pt x="149936" y="4063"/>
                  </a:lnTo>
                  <a:lnTo>
                    <a:pt x="156857" y="4063"/>
                  </a:lnTo>
                  <a:lnTo>
                    <a:pt x="161582" y="4699"/>
                  </a:lnTo>
                  <a:lnTo>
                    <a:pt x="170929" y="132968"/>
                  </a:lnTo>
                  <a:lnTo>
                    <a:pt x="170421" y="138049"/>
                  </a:lnTo>
                  <a:lnTo>
                    <a:pt x="156933" y="147192"/>
                  </a:lnTo>
                  <a:lnTo>
                    <a:pt x="220002" y="147192"/>
                  </a:lnTo>
                  <a:lnTo>
                    <a:pt x="215290" y="146557"/>
                  </a:lnTo>
                  <a:lnTo>
                    <a:pt x="210159" y="144017"/>
                  </a:lnTo>
                  <a:lnTo>
                    <a:pt x="208368" y="142366"/>
                  </a:lnTo>
                  <a:lnTo>
                    <a:pt x="207365" y="140207"/>
                  </a:lnTo>
                  <a:lnTo>
                    <a:pt x="206362" y="138175"/>
                  </a:lnTo>
                  <a:lnTo>
                    <a:pt x="205867" y="132968"/>
                  </a:lnTo>
                  <a:lnTo>
                    <a:pt x="205867" y="82803"/>
                  </a:lnTo>
                  <a:lnTo>
                    <a:pt x="217820" y="82637"/>
                  </a:lnTo>
                  <a:lnTo>
                    <a:pt x="227906" y="82137"/>
                  </a:lnTo>
                  <a:lnTo>
                    <a:pt x="257373" y="74294"/>
                  </a:lnTo>
                  <a:lnTo>
                    <a:pt x="208318" y="74294"/>
                  </a:lnTo>
                  <a:lnTo>
                    <a:pt x="205867" y="74167"/>
                  </a:lnTo>
                  <a:lnTo>
                    <a:pt x="205867" y="8635"/>
                  </a:lnTo>
                  <a:lnTo>
                    <a:pt x="257931" y="8635"/>
                  </a:lnTo>
                  <a:lnTo>
                    <a:pt x="254435" y="6482"/>
                  </a:lnTo>
                  <a:lnTo>
                    <a:pt x="243893" y="2873"/>
                  </a:lnTo>
                  <a:lnTo>
                    <a:pt x="231052" y="716"/>
                  </a:lnTo>
                  <a:lnTo>
                    <a:pt x="215912" y="0"/>
                  </a:lnTo>
                  <a:close/>
                </a:path>
                <a:path w="417194" h="151764">
                  <a:moveTo>
                    <a:pt x="257931" y="8635"/>
                  </a:moveTo>
                  <a:lnTo>
                    <a:pt x="220179" y="8635"/>
                  </a:lnTo>
                  <a:lnTo>
                    <a:pt x="227520" y="11302"/>
                  </a:lnTo>
                  <a:lnTo>
                    <a:pt x="232422" y="16509"/>
                  </a:lnTo>
                  <a:lnTo>
                    <a:pt x="235647" y="20984"/>
                  </a:lnTo>
                  <a:lnTo>
                    <a:pt x="237948" y="26590"/>
                  </a:lnTo>
                  <a:lnTo>
                    <a:pt x="239328" y="33315"/>
                  </a:lnTo>
                  <a:lnTo>
                    <a:pt x="239788" y="41147"/>
                  </a:lnTo>
                  <a:lnTo>
                    <a:pt x="239328" y="49077"/>
                  </a:lnTo>
                  <a:lnTo>
                    <a:pt x="220522" y="74294"/>
                  </a:lnTo>
                  <a:lnTo>
                    <a:pt x="257373" y="74294"/>
                  </a:lnTo>
                  <a:lnTo>
                    <a:pt x="276847" y="40639"/>
                  </a:lnTo>
                  <a:lnTo>
                    <a:pt x="275961" y="32256"/>
                  </a:lnTo>
                  <a:lnTo>
                    <a:pt x="273304" y="24622"/>
                  </a:lnTo>
                  <a:lnTo>
                    <a:pt x="268874" y="17726"/>
                  </a:lnTo>
                  <a:lnTo>
                    <a:pt x="262674" y="11556"/>
                  </a:lnTo>
                  <a:lnTo>
                    <a:pt x="257931" y="8635"/>
                  </a:lnTo>
                  <a:close/>
                </a:path>
                <a:path w="417194" h="151764">
                  <a:moveTo>
                    <a:pt x="107480" y="147192"/>
                  </a:moveTo>
                  <a:lnTo>
                    <a:pt x="28232" y="147192"/>
                  </a:lnTo>
                  <a:lnTo>
                    <a:pt x="28232" y="151383"/>
                  </a:lnTo>
                  <a:lnTo>
                    <a:pt x="107480" y="151383"/>
                  </a:lnTo>
                  <a:lnTo>
                    <a:pt x="107480" y="147192"/>
                  </a:lnTo>
                  <a:close/>
                </a:path>
                <a:path w="417194" h="151764">
                  <a:moveTo>
                    <a:pt x="85940" y="8635"/>
                  </a:moveTo>
                  <a:lnTo>
                    <a:pt x="49669" y="8635"/>
                  </a:lnTo>
                  <a:lnTo>
                    <a:pt x="49658" y="133222"/>
                  </a:lnTo>
                  <a:lnTo>
                    <a:pt x="49250" y="137667"/>
                  </a:lnTo>
                  <a:lnTo>
                    <a:pt x="48437" y="139572"/>
                  </a:lnTo>
                  <a:lnTo>
                    <a:pt x="47320" y="141985"/>
                  </a:lnTo>
                  <a:lnTo>
                    <a:pt x="45796" y="143890"/>
                  </a:lnTo>
                  <a:lnTo>
                    <a:pt x="43865" y="144906"/>
                  </a:lnTo>
                  <a:lnTo>
                    <a:pt x="41186" y="146430"/>
                  </a:lnTo>
                  <a:lnTo>
                    <a:pt x="37642" y="147192"/>
                  </a:lnTo>
                  <a:lnTo>
                    <a:pt x="98145" y="147192"/>
                  </a:lnTo>
                  <a:lnTo>
                    <a:pt x="94742" y="146430"/>
                  </a:lnTo>
                  <a:lnTo>
                    <a:pt x="89750" y="143637"/>
                  </a:lnTo>
                  <a:lnTo>
                    <a:pt x="88087" y="141858"/>
                  </a:lnTo>
                  <a:lnTo>
                    <a:pt x="86372" y="138049"/>
                  </a:lnTo>
                  <a:lnTo>
                    <a:pt x="85940" y="133222"/>
                  </a:lnTo>
                  <a:lnTo>
                    <a:pt x="85940" y="8635"/>
                  </a:lnTo>
                  <a:close/>
                </a:path>
                <a:path w="417194" h="151764">
                  <a:moveTo>
                    <a:pt x="135953" y="0"/>
                  </a:moveTo>
                  <a:lnTo>
                    <a:pt x="0" y="0"/>
                  </a:lnTo>
                  <a:lnTo>
                    <a:pt x="0" y="40893"/>
                  </a:lnTo>
                  <a:lnTo>
                    <a:pt x="4241" y="40893"/>
                  </a:lnTo>
                  <a:lnTo>
                    <a:pt x="5967" y="33061"/>
                  </a:lnTo>
                  <a:lnTo>
                    <a:pt x="8589" y="26146"/>
                  </a:lnTo>
                  <a:lnTo>
                    <a:pt x="12105" y="20159"/>
                  </a:lnTo>
                  <a:lnTo>
                    <a:pt x="16509" y="15112"/>
                  </a:lnTo>
                  <a:lnTo>
                    <a:pt x="21132" y="10794"/>
                  </a:lnTo>
                  <a:lnTo>
                    <a:pt x="28536" y="8635"/>
                  </a:lnTo>
                  <a:lnTo>
                    <a:pt x="135953" y="8635"/>
                  </a:lnTo>
                  <a:lnTo>
                    <a:pt x="135953" y="0"/>
                  </a:lnTo>
                  <a:close/>
                </a:path>
                <a:path w="417194" h="151764">
                  <a:moveTo>
                    <a:pt x="135953" y="8635"/>
                  </a:moveTo>
                  <a:lnTo>
                    <a:pt x="104279" y="8635"/>
                  </a:lnTo>
                  <a:lnTo>
                    <a:pt x="109232" y="9397"/>
                  </a:lnTo>
                  <a:lnTo>
                    <a:pt x="112064" y="10667"/>
                  </a:lnTo>
                  <a:lnTo>
                    <a:pt x="131927" y="40893"/>
                  </a:lnTo>
                  <a:lnTo>
                    <a:pt x="135953" y="40893"/>
                  </a:lnTo>
                  <a:lnTo>
                    <a:pt x="135953" y="8635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2858" y="2470023"/>
              <a:ext cx="426199" cy="160527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0160" y="1624330"/>
            <a:ext cx="1569161" cy="21463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366511" y="1694433"/>
            <a:ext cx="1313053" cy="21450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167118" y="2647315"/>
            <a:ext cx="1819275" cy="278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001F5F"/>
                </a:solidFill>
                <a:latin typeface="Verdana"/>
                <a:cs typeface="Verdana"/>
              </a:rPr>
              <a:t>https://en.wikipedia.org/wiki/Pyr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10" dirty="0">
                <a:solidFill>
                  <a:srgbClr val="001F5F"/>
                </a:solidFill>
                <a:latin typeface="Verdana"/>
                <a:cs typeface="Verdana"/>
              </a:rPr>
              <a:t>uvate_decarboxylase</a:t>
            </a:r>
            <a:r>
              <a:rPr sz="800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001F5F"/>
                </a:solidFill>
                <a:latin typeface="Verdana"/>
                <a:cs typeface="Verdana"/>
              </a:rPr>
              <a:t>(μονομερές)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987" y="6458508"/>
            <a:ext cx="3117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mbria"/>
                <a:cs typeface="Cambria"/>
              </a:rPr>
              <a:t>EC: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Enzyme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Commission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number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16418" y="852129"/>
            <a:ext cx="4393667" cy="466423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097785" y="770331"/>
            <a:ext cx="442658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333399"/>
                </a:solidFill>
                <a:latin typeface="Verdana"/>
                <a:cs typeface="Verdana"/>
              </a:rPr>
              <a:t>Αλκοολική</a:t>
            </a:r>
            <a:r>
              <a:rPr sz="3300" b="1" spc="-10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8662" y="84003"/>
            <a:ext cx="2999826" cy="38268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Αλκοολική</a:t>
            </a:r>
            <a:r>
              <a:rPr sz="3000" spc="-5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8546" y="804885"/>
            <a:ext cx="4393667" cy="4664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60167" y="723646"/>
            <a:ext cx="44246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Αλκοολική</a:t>
            </a:r>
            <a:r>
              <a:rPr sz="3300" b="1" spc="-8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785" y="1460119"/>
            <a:ext cx="8839835" cy="5064760"/>
            <a:chOff x="168785" y="1460119"/>
            <a:chExt cx="8839835" cy="50647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85" y="1629156"/>
              <a:ext cx="8839577" cy="48954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243" y="1460119"/>
              <a:ext cx="2460205" cy="2133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161" y="1830451"/>
              <a:ext cx="2394458" cy="2133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4902" y="2124456"/>
              <a:ext cx="1266710" cy="1672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831" y="2466466"/>
              <a:ext cx="3064783" cy="47802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03" y="0"/>
            <a:ext cx="3475990" cy="73736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Αλκοολική</a:t>
            </a:r>
            <a:r>
              <a:rPr spc="-55" dirty="0"/>
              <a:t> </a:t>
            </a:r>
            <a:r>
              <a:rPr dirty="0"/>
              <a:t>ζύμωση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-4762" y="472249"/>
            <a:ext cx="9153525" cy="154305"/>
            <a:chOff x="-4762" y="472249"/>
            <a:chExt cx="9153525" cy="15430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22719" y="573024"/>
              <a:ext cx="1658112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22719" y="573024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80831" y="573024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180831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12891" y="573024"/>
              <a:ext cx="909828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612891" y="573024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44667" y="573024"/>
              <a:ext cx="268224" cy="487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344667" y="573024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14800" y="573024"/>
              <a:ext cx="1229868" cy="4876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114800" y="573024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62416" y="573024"/>
              <a:ext cx="481583" cy="487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662416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8546" y="983385"/>
            <a:ext cx="4393667" cy="4624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0167" y="894715"/>
            <a:ext cx="44246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Αλκοολική</a:t>
            </a:r>
            <a:r>
              <a:rPr sz="3300" b="1" spc="-8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796" y="3171266"/>
            <a:ext cx="819658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722120" algn="l"/>
                <a:tab pos="4014470" algn="l"/>
                <a:tab pos="6746240" algn="l"/>
              </a:tabLst>
            </a:pPr>
            <a:r>
              <a:rPr sz="1850" b="1" spc="10" dirty="0">
                <a:solidFill>
                  <a:srgbClr val="FF0000"/>
                </a:solidFill>
                <a:latin typeface="Verdana"/>
                <a:cs typeface="Verdana"/>
              </a:rPr>
              <a:t>Θεωρητικά:	</a:t>
            </a: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1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g</a:t>
            </a:r>
            <a:r>
              <a:rPr sz="185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σακχάρου </a:t>
            </a:r>
            <a:r>
              <a:rPr sz="1850" spc="20" dirty="0">
                <a:solidFill>
                  <a:srgbClr val="001F5F"/>
                </a:solidFill>
                <a:latin typeface="Symbol"/>
                <a:cs typeface="Symbol"/>
              </a:rPr>
              <a:t></a:t>
            </a:r>
            <a:r>
              <a:rPr sz="1850" spc="2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0.51</a:t>
            </a:r>
            <a:r>
              <a:rPr sz="1850" b="1" spc="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g</a:t>
            </a:r>
            <a:r>
              <a:rPr sz="185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αιθανόλης</a:t>
            </a:r>
            <a:r>
              <a:rPr sz="1850" b="1" spc="20" dirty="0">
                <a:solidFill>
                  <a:srgbClr val="001F5F"/>
                </a:solidFill>
                <a:latin typeface="Verdana"/>
                <a:cs typeface="Verdana"/>
              </a:rPr>
              <a:t> +	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0.49</a:t>
            </a:r>
            <a:r>
              <a:rPr sz="185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g</a:t>
            </a:r>
            <a:r>
              <a:rPr sz="185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CO</a:t>
            </a:r>
            <a:r>
              <a:rPr sz="1875" b="1" spc="15" baseline="-20000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endParaRPr sz="1875" baseline="-20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096" y="4202048"/>
            <a:ext cx="7192645" cy="139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2792730" algn="l"/>
              </a:tabLst>
            </a:pPr>
            <a:r>
              <a:rPr sz="1850" b="1" spc="10" dirty="0">
                <a:solidFill>
                  <a:srgbClr val="FF0000"/>
                </a:solidFill>
                <a:latin typeface="Verdana"/>
                <a:cs typeface="Verdana"/>
              </a:rPr>
              <a:t>Πρακτική</a:t>
            </a:r>
            <a:r>
              <a:rPr sz="1850" b="1" spc="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50" b="1" spc="10" dirty="0">
                <a:solidFill>
                  <a:srgbClr val="FF0000"/>
                </a:solidFill>
                <a:latin typeface="Verdana"/>
                <a:cs typeface="Verdana"/>
              </a:rPr>
              <a:t>απόδοση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:	</a:t>
            </a: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~</a:t>
            </a:r>
            <a:r>
              <a:rPr sz="185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0.46</a:t>
            </a:r>
            <a:r>
              <a:rPr sz="185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g</a:t>
            </a:r>
            <a:r>
              <a:rPr sz="185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αιθανόλης</a:t>
            </a:r>
            <a:r>
              <a:rPr sz="1850" b="1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+</a:t>
            </a:r>
            <a:r>
              <a:rPr sz="185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0.44</a:t>
            </a:r>
            <a:r>
              <a:rPr sz="1850" b="1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g</a:t>
            </a:r>
            <a:r>
              <a:rPr sz="185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CO</a:t>
            </a:r>
            <a:r>
              <a:rPr sz="1875" b="1" spc="15" baseline="-20000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endParaRPr sz="1875" baseline="-20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Verdana"/>
              <a:cs typeface="Verdana"/>
            </a:endParaRPr>
          </a:p>
          <a:p>
            <a:pPr marL="50800" marR="133350">
              <a:lnSpc>
                <a:spcPct val="101600"/>
              </a:lnSpc>
            </a:pPr>
            <a:r>
              <a:rPr sz="1850" b="1" spc="15" dirty="0">
                <a:solidFill>
                  <a:srgbClr val="001F5F"/>
                </a:solidFill>
                <a:latin typeface="Verdana"/>
                <a:cs typeface="Verdana"/>
              </a:rPr>
              <a:t>(λόγω 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απωλειών</a:t>
            </a:r>
            <a:r>
              <a:rPr sz="1850" b="1" spc="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5" dirty="0">
                <a:solidFill>
                  <a:srgbClr val="001F5F"/>
                </a:solidFill>
                <a:latin typeface="Verdana"/>
                <a:cs typeface="Verdana"/>
              </a:rPr>
              <a:t>θερμότητας</a:t>
            </a:r>
            <a:r>
              <a:rPr sz="1850" b="1" spc="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και άλλων</a:t>
            </a:r>
            <a:r>
              <a:rPr sz="185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μεταβολικών </a:t>
            </a:r>
            <a:r>
              <a:rPr sz="1850" b="1" spc="-6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5" dirty="0">
                <a:solidFill>
                  <a:srgbClr val="001F5F"/>
                </a:solidFill>
                <a:latin typeface="Verdana"/>
                <a:cs typeface="Verdana"/>
              </a:rPr>
              <a:t>δραστηριοτήτων</a:t>
            </a:r>
            <a:r>
              <a:rPr sz="1850" b="1" spc="6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50" b="1" spc="5" dirty="0">
                <a:solidFill>
                  <a:srgbClr val="001F5F"/>
                </a:solidFill>
                <a:latin typeface="Verdana"/>
                <a:cs typeface="Verdana"/>
              </a:rPr>
              <a:t>των </a:t>
            </a: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σακχαρομυκήτων)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4693" y="1952282"/>
            <a:ext cx="8661400" cy="593090"/>
            <a:chOff x="214693" y="1952282"/>
            <a:chExt cx="8661400" cy="593090"/>
          </a:xfrm>
        </p:grpSpPr>
        <p:sp>
          <p:nvSpPr>
            <p:cNvPr id="7" name="object 7"/>
            <p:cNvSpPr/>
            <p:nvPr/>
          </p:nvSpPr>
          <p:spPr>
            <a:xfrm>
              <a:off x="219456" y="1993392"/>
              <a:ext cx="8651875" cy="416559"/>
            </a:xfrm>
            <a:custGeom>
              <a:avLst/>
              <a:gdLst/>
              <a:ahLst/>
              <a:cxnLst/>
              <a:rect l="l" t="t" r="r" b="b"/>
              <a:pathLst>
                <a:path w="8651875" h="416560">
                  <a:moveTo>
                    <a:pt x="0" y="416051"/>
                  </a:moveTo>
                  <a:lnTo>
                    <a:pt x="8651748" y="416051"/>
                  </a:lnTo>
                  <a:lnTo>
                    <a:pt x="8651748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708" y="1952282"/>
              <a:ext cx="559104" cy="592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2" y="2133536"/>
              <a:ext cx="345782" cy="4051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6" y="1952282"/>
              <a:ext cx="533171" cy="5926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2" y="2133536"/>
              <a:ext cx="446303" cy="4051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1079" y="1952282"/>
              <a:ext cx="575881" cy="5926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447" y="2133536"/>
              <a:ext cx="345782" cy="405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8844" y="1952282"/>
              <a:ext cx="2090674" cy="5926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0879" y="1952282"/>
              <a:ext cx="1455166" cy="5926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7596" y="2133536"/>
              <a:ext cx="345782" cy="4051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4840" y="1952282"/>
              <a:ext cx="740460" cy="5926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76800" y="2133536"/>
              <a:ext cx="345782" cy="40519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4044" y="1952282"/>
              <a:ext cx="1720342" cy="5926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5935" y="2133536"/>
              <a:ext cx="345782" cy="4051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7856" y="1952282"/>
              <a:ext cx="511848" cy="5926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2552" y="1952282"/>
              <a:ext cx="1749298" cy="5926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53399" y="2133536"/>
              <a:ext cx="345782" cy="4051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0644" y="1952282"/>
              <a:ext cx="575881" cy="59267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59943" y="2022475"/>
            <a:ext cx="8171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354070" algn="l"/>
                <a:tab pos="3653154" algn="l"/>
              </a:tabLst>
            </a:pPr>
            <a:r>
              <a:rPr sz="2100" b="1" spc="225" dirty="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sz="2100" b="1" spc="-157" baseline="-19841" dirty="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sz="2100" b="1" spc="-185" dirty="0">
                <a:solidFill>
                  <a:srgbClr val="FF0000"/>
                </a:solidFill>
                <a:latin typeface="Tahoma"/>
                <a:cs typeface="Tahoma"/>
              </a:rPr>
              <a:t>H</a:t>
            </a:r>
            <a:r>
              <a:rPr sz="2100" b="1" spc="-157" baseline="-19841" dirty="0">
                <a:solidFill>
                  <a:srgbClr val="FF0000"/>
                </a:solidFill>
                <a:latin typeface="Tahoma"/>
                <a:cs typeface="Tahoma"/>
              </a:rPr>
              <a:t>12</a:t>
            </a:r>
            <a:r>
              <a:rPr sz="2100" b="1" spc="145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100" b="1" spc="-165" baseline="-19841" dirty="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sz="2100" b="1" spc="254" baseline="-1984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459" dirty="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165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70" dirty="0">
                <a:solidFill>
                  <a:srgbClr val="FF0000"/>
                </a:solidFill>
                <a:latin typeface="Tahoma"/>
                <a:cs typeface="Tahoma"/>
              </a:rPr>
              <a:t>ADP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459" dirty="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165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235" dirty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sz="2100" b="1" spc="-11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1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ahoma"/>
                <a:cs typeface="Tahoma"/>
              </a:rPr>
              <a:t>→	</a:t>
            </a:r>
            <a:r>
              <a:rPr sz="2100" b="1" spc="-165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2100" b="1" dirty="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sz="2100" b="1" spc="25" dirty="0">
                <a:solidFill>
                  <a:srgbClr val="FF0000"/>
                </a:solidFill>
                <a:latin typeface="Tahoma"/>
                <a:cs typeface="Tahoma"/>
              </a:rPr>
              <a:t>CH</a:t>
            </a:r>
            <a:r>
              <a:rPr sz="2100" b="1" spc="-157" baseline="-19841" dirty="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sz="2100" b="1" spc="15" dirty="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sz="2100" b="1" spc="25" dirty="0">
                <a:solidFill>
                  <a:srgbClr val="FF0000"/>
                </a:solidFill>
                <a:latin typeface="Tahoma"/>
                <a:cs typeface="Tahoma"/>
              </a:rPr>
              <a:t>H</a:t>
            </a:r>
            <a:r>
              <a:rPr sz="2100" b="1" spc="-157" baseline="-19841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2100" b="1" spc="-15" dirty="0">
                <a:solidFill>
                  <a:srgbClr val="FF0000"/>
                </a:solidFill>
                <a:latin typeface="Tahoma"/>
                <a:cs typeface="Tahoma"/>
              </a:rPr>
              <a:t>OH</a:t>
            </a:r>
            <a:r>
              <a:rPr sz="21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459" dirty="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165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175" dirty="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sz="2100" b="1" spc="195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100" b="1" spc="-165" baseline="-19841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2100" b="1" spc="270" baseline="-1984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459" dirty="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165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155" dirty="0">
                <a:solidFill>
                  <a:srgbClr val="FF0000"/>
                </a:solidFill>
                <a:latin typeface="Tahoma"/>
                <a:cs typeface="Tahoma"/>
              </a:rPr>
              <a:t>AT</a:t>
            </a:r>
            <a:r>
              <a:rPr sz="2100" b="1" spc="-204" dirty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sz="21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459" dirty="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165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180" dirty="0">
                <a:solidFill>
                  <a:srgbClr val="FF0000"/>
                </a:solidFill>
                <a:latin typeface="Tahoma"/>
                <a:cs typeface="Tahoma"/>
              </a:rPr>
              <a:t>H</a:t>
            </a:r>
            <a:r>
              <a:rPr sz="2100" b="1" spc="-157" baseline="-19841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2100" b="1" spc="145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98662" y="84003"/>
            <a:ext cx="2999826" cy="38268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Αλκοολική</a:t>
            </a:r>
            <a:r>
              <a:rPr sz="3000" spc="-5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051" y="936012"/>
            <a:ext cx="1892059" cy="4715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7053" y="850519"/>
            <a:ext cx="1932305" cy="539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50" b="1" spc="1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503" y="1837182"/>
            <a:ext cx="8199120" cy="4039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i="1" spc="20" dirty="0">
                <a:solidFill>
                  <a:srgbClr val="FF0000"/>
                </a:solidFill>
                <a:latin typeface="Verdana"/>
                <a:cs typeface="Verdana"/>
              </a:rPr>
              <a:t>Ζύμωση</a:t>
            </a:r>
            <a:r>
              <a:rPr sz="2000" b="1" i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(</a:t>
            </a:r>
            <a:r>
              <a:rPr sz="2000" b="1" i="1" spc="10" dirty="0">
                <a:solidFill>
                  <a:srgbClr val="FF0000"/>
                </a:solidFill>
                <a:latin typeface="Verdana"/>
                <a:cs typeface="Verdana"/>
              </a:rPr>
              <a:t>fermentation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)</a:t>
            </a:r>
            <a:r>
              <a:rPr sz="20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είναι</a:t>
            </a:r>
            <a:r>
              <a:rPr sz="20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η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μεταβολική</a:t>
            </a:r>
            <a:r>
              <a:rPr sz="20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διαδικασία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κατά την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οποία</a:t>
            </a:r>
            <a:r>
              <a:rPr sz="20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προκαλούνται</a:t>
            </a:r>
            <a:r>
              <a:rPr sz="20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χημικές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αλλαγές</a:t>
            </a:r>
            <a:r>
              <a:rPr sz="2000" b="1" spc="-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σε</a:t>
            </a:r>
            <a:endParaRPr sz="2000">
              <a:latin typeface="Verdana"/>
              <a:cs typeface="Verdana"/>
            </a:endParaRPr>
          </a:p>
          <a:p>
            <a:pPr marL="355600" marR="445770">
              <a:lnSpc>
                <a:spcPct val="101000"/>
              </a:lnSpc>
              <a:spcBef>
                <a:spcPts val="15"/>
              </a:spcBef>
            </a:pP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οργανικές ενώσεις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(</a:t>
            </a:r>
            <a:r>
              <a:rPr sz="2000" b="1" i="1" spc="10" dirty="0">
                <a:solidFill>
                  <a:srgbClr val="FF0000"/>
                </a:solidFill>
                <a:latin typeface="Verdana"/>
                <a:cs typeface="Verdana"/>
              </a:rPr>
              <a:t>υποστρώματα*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)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ως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αποτέλεσμα </a:t>
            </a:r>
            <a:r>
              <a:rPr sz="2000" b="1" spc="-6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της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δράσης</a:t>
            </a:r>
            <a:r>
              <a:rPr sz="20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ενζύμων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Verdana"/>
              <a:cs typeface="Verdana"/>
            </a:endParaRPr>
          </a:p>
          <a:p>
            <a:pPr marL="355600" marR="5080" indent="-342900">
              <a:lnSpc>
                <a:spcPct val="101299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Στη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βιοχημεία,</a:t>
            </a:r>
            <a:r>
              <a:rPr sz="20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ζύμωση</a:t>
            </a:r>
            <a:r>
              <a:rPr sz="20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ορίζεται</a:t>
            </a:r>
            <a:r>
              <a:rPr sz="20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η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διαδικασία</a:t>
            </a:r>
            <a:r>
              <a:rPr sz="2000" b="1" spc="-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εξαγωγής </a:t>
            </a:r>
            <a:r>
              <a:rPr sz="2000" b="1" spc="-6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ενέργειας (ATP) από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υδατάνθρακες</a:t>
            </a:r>
            <a:r>
              <a:rPr sz="20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χωρίς </a:t>
            </a:r>
            <a:r>
              <a:rPr sz="2000" b="1" i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αναπνοή </a:t>
            </a:r>
            <a:r>
              <a:rPr sz="2000" b="1" i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(</a:t>
            </a:r>
            <a:r>
              <a:rPr sz="2000" b="1" i="1" spc="10" dirty="0">
                <a:solidFill>
                  <a:srgbClr val="FF0000"/>
                </a:solidFill>
                <a:latin typeface="Verdana"/>
                <a:cs typeface="Verdana"/>
              </a:rPr>
              <a:t>respiration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Wingdings"/>
              <a:buChar char=""/>
            </a:pPr>
            <a:endParaRPr sz="1950">
              <a:latin typeface="Verdana"/>
              <a:cs typeface="Verdana"/>
            </a:endParaRPr>
          </a:p>
          <a:p>
            <a:pPr marL="487680" marR="436245" lvl="1" indent="-276225">
              <a:lnSpc>
                <a:spcPct val="101499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488315" algn="l"/>
              </a:tabLst>
            </a:pP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Άρα,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ζύμωση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είναι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η </a:t>
            </a:r>
            <a:r>
              <a:rPr sz="2000" b="1" i="1" spc="10" dirty="0">
                <a:solidFill>
                  <a:srgbClr val="FF0000"/>
                </a:solidFill>
                <a:latin typeface="Verdana"/>
                <a:cs typeface="Verdana"/>
              </a:rPr>
              <a:t>αναερόβια </a:t>
            </a:r>
            <a:r>
              <a:rPr sz="2000" b="1" spc="10" dirty="0">
                <a:solidFill>
                  <a:srgbClr val="FF0000"/>
                </a:solidFill>
                <a:latin typeface="Verdana"/>
                <a:cs typeface="Verdana"/>
              </a:rPr>
              <a:t>διεργασία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κατά την </a:t>
            </a:r>
            <a:r>
              <a:rPr sz="2000" b="1" spc="-6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οποία</a:t>
            </a:r>
            <a:r>
              <a:rPr sz="20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ορισμένοι</a:t>
            </a:r>
            <a:r>
              <a:rPr sz="20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μικροοργανισμοί</a:t>
            </a:r>
            <a:r>
              <a:rPr sz="2000" b="1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καταναλώνουν</a:t>
            </a:r>
            <a:endParaRPr sz="2000">
              <a:latin typeface="Verdana"/>
              <a:cs typeface="Verdana"/>
            </a:endParaRPr>
          </a:p>
          <a:p>
            <a:pPr marL="487680" marR="1003935">
              <a:lnSpc>
                <a:spcPts val="2440"/>
              </a:lnSpc>
              <a:spcBef>
                <a:spcPts val="75"/>
              </a:spcBef>
            </a:pPr>
            <a:r>
              <a:rPr sz="2000" b="1" spc="15" dirty="0">
                <a:solidFill>
                  <a:srgbClr val="FF0000"/>
                </a:solidFill>
                <a:latin typeface="Verdana"/>
                <a:cs typeface="Verdana"/>
              </a:rPr>
              <a:t>οργανικές</a:t>
            </a:r>
            <a:r>
              <a:rPr sz="200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FF0000"/>
                </a:solidFill>
                <a:latin typeface="Verdana"/>
                <a:cs typeface="Verdana"/>
              </a:rPr>
              <a:t>ενώσεις</a:t>
            </a:r>
            <a:r>
              <a:rPr sz="2000" b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για</a:t>
            </a:r>
            <a:r>
              <a:rPr sz="20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20" dirty="0">
                <a:solidFill>
                  <a:srgbClr val="001F5F"/>
                </a:solidFill>
                <a:latin typeface="Verdana"/>
                <a:cs typeface="Verdana"/>
              </a:rPr>
              <a:t>παραγωγή</a:t>
            </a:r>
            <a:r>
              <a:rPr sz="2000" b="1" spc="-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ενέργειας</a:t>
            </a:r>
            <a:r>
              <a:rPr sz="20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και </a:t>
            </a:r>
            <a:r>
              <a:rPr sz="2000" b="1" spc="-6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πραγματοποίηση</a:t>
            </a:r>
            <a:r>
              <a:rPr sz="20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Verdana"/>
                <a:cs typeface="Verdana"/>
              </a:rPr>
              <a:t>των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μεταβολικών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Verdana"/>
                <a:cs typeface="Verdana"/>
              </a:rPr>
              <a:t>τους</a:t>
            </a:r>
            <a:r>
              <a:rPr sz="20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20" dirty="0">
                <a:solidFill>
                  <a:srgbClr val="001F5F"/>
                </a:solidFill>
                <a:latin typeface="Verdana"/>
                <a:cs typeface="Verdana"/>
              </a:rPr>
              <a:t>οδών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700" y="6283248"/>
            <a:ext cx="84416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300" i="1" spc="-10" dirty="0">
                <a:solidFill>
                  <a:srgbClr val="FF0000"/>
                </a:solidFill>
                <a:latin typeface="Verdana"/>
                <a:cs typeface="Verdana"/>
              </a:rPr>
              <a:t>***ΥΠΟΣΤΡΩΜΑ</a:t>
            </a:r>
            <a:r>
              <a:rPr sz="1300" i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FF0000"/>
                </a:solidFill>
                <a:latin typeface="Verdana"/>
                <a:cs typeface="Verdana"/>
              </a:rPr>
              <a:t>(SUBSTRATE):</a:t>
            </a:r>
            <a:r>
              <a:rPr sz="1300" i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The</a:t>
            </a:r>
            <a:r>
              <a:rPr sz="1300" i="1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reactant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acted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10" dirty="0">
                <a:solidFill>
                  <a:srgbClr val="001F5F"/>
                </a:solidFill>
                <a:latin typeface="Verdana"/>
                <a:cs typeface="Verdana"/>
              </a:rPr>
              <a:t>upon</a:t>
            </a:r>
            <a:r>
              <a:rPr sz="1300" i="1" spc="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by</a:t>
            </a:r>
            <a:r>
              <a:rPr sz="1300" i="1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an</a:t>
            </a:r>
            <a:r>
              <a:rPr sz="1300" i="1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10" dirty="0">
                <a:solidFill>
                  <a:srgbClr val="001F5F"/>
                </a:solidFill>
                <a:latin typeface="Verdana"/>
                <a:cs typeface="Verdana"/>
              </a:rPr>
              <a:t>enzyme</a:t>
            </a:r>
            <a:r>
              <a:rPr sz="1300" i="1" spc="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-Any</a:t>
            </a:r>
            <a:r>
              <a:rPr sz="1300" i="1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10" dirty="0">
                <a:solidFill>
                  <a:srgbClr val="001F5F"/>
                </a:solidFill>
                <a:latin typeface="Verdana"/>
                <a:cs typeface="Verdana"/>
              </a:rPr>
              <a:t>object</a:t>
            </a:r>
            <a:r>
              <a:rPr sz="1300" i="1" spc="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or</a:t>
            </a:r>
            <a:r>
              <a:rPr sz="1300" i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10" dirty="0">
                <a:solidFill>
                  <a:srgbClr val="001F5F"/>
                </a:solidFill>
                <a:latin typeface="Verdana"/>
                <a:cs typeface="Verdana"/>
              </a:rPr>
              <a:t>material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10" dirty="0">
                <a:solidFill>
                  <a:srgbClr val="001F5F"/>
                </a:solidFill>
                <a:latin typeface="Verdana"/>
                <a:cs typeface="Verdana"/>
              </a:rPr>
              <a:t>upon</a:t>
            </a:r>
            <a:endParaRPr sz="1300">
              <a:latin typeface="Verdana"/>
              <a:cs typeface="Verdana"/>
            </a:endParaRPr>
          </a:p>
          <a:p>
            <a:pPr marR="8890" algn="r">
              <a:lnSpc>
                <a:spcPct val="100000"/>
              </a:lnSpc>
            </a:pPr>
            <a:r>
              <a:rPr sz="1300" i="1" spc="-10" dirty="0">
                <a:solidFill>
                  <a:srgbClr val="001F5F"/>
                </a:solidFill>
                <a:latin typeface="Verdana"/>
                <a:cs typeface="Verdana"/>
              </a:rPr>
              <a:t>which</a:t>
            </a:r>
            <a:r>
              <a:rPr sz="1300" i="1" spc="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an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organism</a:t>
            </a:r>
            <a:r>
              <a:rPr sz="1300" i="1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grows</a:t>
            </a:r>
            <a:r>
              <a:rPr sz="1300" i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or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to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which</a:t>
            </a:r>
            <a:r>
              <a:rPr sz="1300" i="1" spc="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an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organism</a:t>
            </a:r>
            <a:r>
              <a:rPr sz="1300" i="1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is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attached;</a:t>
            </a:r>
            <a:r>
              <a:rPr sz="1300" i="1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an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10" dirty="0">
                <a:solidFill>
                  <a:srgbClr val="001F5F"/>
                </a:solidFill>
                <a:latin typeface="Verdana"/>
                <a:cs typeface="Verdana"/>
              </a:rPr>
              <a:t>underlying</a:t>
            </a:r>
            <a:r>
              <a:rPr sz="1300" i="1" spc="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layer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5" dirty="0">
                <a:solidFill>
                  <a:srgbClr val="001F5F"/>
                </a:solidFill>
                <a:latin typeface="Verdana"/>
                <a:cs typeface="Verdana"/>
              </a:rPr>
              <a:t>or</a:t>
            </a:r>
            <a:r>
              <a:rPr sz="1300" i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300" i="1" spc="-10" dirty="0">
                <a:solidFill>
                  <a:srgbClr val="001F5F"/>
                </a:solidFill>
                <a:latin typeface="Verdana"/>
                <a:cs typeface="Verdana"/>
              </a:rPr>
              <a:t>substance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815" y="84003"/>
            <a:ext cx="2671874" cy="3826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4843" y="3175"/>
            <a:ext cx="2665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Ζυμώσεις</a:t>
            </a:r>
            <a:r>
              <a:rPr sz="3000" spc="-5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γενικά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7309" y="2436030"/>
            <a:ext cx="4404312" cy="3010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50389" y="2377262"/>
            <a:ext cx="443674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Απευθείας</a:t>
            </a:r>
            <a:r>
              <a:rPr sz="2100" b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ζυμώσιμα</a:t>
            </a:r>
            <a:r>
              <a:rPr sz="21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σάκχαρα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2875" y="3381141"/>
            <a:ext cx="7190105" cy="2259330"/>
            <a:chOff x="912875" y="3381141"/>
            <a:chExt cx="7190105" cy="22593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763" y="3381141"/>
              <a:ext cx="6942796" cy="17004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2875" y="4850891"/>
              <a:ext cx="1724025" cy="789940"/>
            </a:xfrm>
            <a:custGeom>
              <a:avLst/>
              <a:gdLst/>
              <a:ahLst/>
              <a:cxnLst/>
              <a:rect l="l" t="t" r="r" b="b"/>
              <a:pathLst>
                <a:path w="1724025" h="789939">
                  <a:moveTo>
                    <a:pt x="1723644" y="0"/>
                  </a:moveTo>
                  <a:lnTo>
                    <a:pt x="0" y="0"/>
                  </a:lnTo>
                  <a:lnTo>
                    <a:pt x="0" y="789431"/>
                  </a:lnTo>
                  <a:lnTo>
                    <a:pt x="1723644" y="789431"/>
                  </a:lnTo>
                  <a:lnTo>
                    <a:pt x="1723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57096" y="5200015"/>
            <a:ext cx="1035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001F5F"/>
                </a:solidFill>
                <a:latin typeface="Tahoma"/>
                <a:cs typeface="Tahoma"/>
              </a:rPr>
              <a:t>ΓΛΥΚΟΖΗ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05100" y="4853940"/>
            <a:ext cx="1732914" cy="789940"/>
          </a:xfrm>
          <a:custGeom>
            <a:avLst/>
            <a:gdLst/>
            <a:ahLst/>
            <a:cxnLst/>
            <a:rect l="l" t="t" r="r" b="b"/>
            <a:pathLst>
              <a:path w="1732914" h="789939">
                <a:moveTo>
                  <a:pt x="1732788" y="0"/>
                </a:moveTo>
                <a:lnTo>
                  <a:pt x="0" y="0"/>
                </a:lnTo>
                <a:lnTo>
                  <a:pt x="0" y="789432"/>
                </a:lnTo>
                <a:lnTo>
                  <a:pt x="1732788" y="789432"/>
                </a:lnTo>
                <a:lnTo>
                  <a:pt x="1732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1038" y="5203952"/>
            <a:ext cx="1200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ΜΑΝΝΟΖΗ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65903" y="4853940"/>
            <a:ext cx="1731645" cy="1104900"/>
          </a:xfrm>
          <a:custGeom>
            <a:avLst/>
            <a:gdLst/>
            <a:ahLst/>
            <a:cxnLst/>
            <a:rect l="l" t="t" r="r" b="b"/>
            <a:pathLst>
              <a:path w="1731645" h="1104900">
                <a:moveTo>
                  <a:pt x="1731264" y="0"/>
                </a:moveTo>
                <a:lnTo>
                  <a:pt x="0" y="0"/>
                </a:lnTo>
                <a:lnTo>
                  <a:pt x="0" y="1104900"/>
                </a:lnTo>
                <a:lnTo>
                  <a:pt x="1731264" y="1104900"/>
                </a:lnTo>
                <a:lnTo>
                  <a:pt x="1731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68977" y="5203952"/>
            <a:ext cx="1327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001F5F"/>
                </a:solidFill>
                <a:latin typeface="Tahoma"/>
                <a:cs typeface="Tahoma"/>
              </a:rPr>
              <a:t>ΓΑΛΑΚΤΟΖΗ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94703" y="4853940"/>
            <a:ext cx="1786255" cy="1104900"/>
          </a:xfrm>
          <a:custGeom>
            <a:avLst/>
            <a:gdLst/>
            <a:ahLst/>
            <a:cxnLst/>
            <a:rect l="l" t="t" r="r" b="b"/>
            <a:pathLst>
              <a:path w="1786254" h="1104900">
                <a:moveTo>
                  <a:pt x="1786127" y="0"/>
                </a:moveTo>
                <a:lnTo>
                  <a:pt x="0" y="0"/>
                </a:lnTo>
                <a:lnTo>
                  <a:pt x="0" y="1104900"/>
                </a:lnTo>
                <a:lnTo>
                  <a:pt x="1786127" y="1104900"/>
                </a:lnTo>
                <a:lnTo>
                  <a:pt x="1786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96633" y="5203952"/>
            <a:ext cx="1382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001F5F"/>
                </a:solidFill>
                <a:latin typeface="Tahoma"/>
                <a:cs typeface="Tahoma"/>
              </a:rPr>
              <a:t>ΦΡΟΥΚΤΟΖΗ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1698" y="1076157"/>
            <a:ext cx="4393667" cy="46642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433066" y="994664"/>
            <a:ext cx="44246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Αλκοολική</a:t>
            </a:r>
            <a:r>
              <a:rPr sz="3300" b="1" spc="-8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662" y="84003"/>
            <a:ext cx="2999826" cy="3826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Αλκοολική</a:t>
            </a:r>
            <a:r>
              <a:rPr sz="3000" spc="-5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928" y="1428013"/>
            <a:ext cx="8681085" cy="638810"/>
            <a:chOff x="418928" y="1428013"/>
            <a:chExt cx="8681085" cy="638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928" y="1578226"/>
              <a:ext cx="4053997" cy="3004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0163" y="1428013"/>
              <a:ext cx="1551177" cy="6384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9843" y="1428013"/>
              <a:ext cx="3489832" cy="6384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95427" y="1505458"/>
            <a:ext cx="851789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50" dirty="0">
                <a:solidFill>
                  <a:srgbClr val="FF0000"/>
                </a:solidFill>
                <a:latin typeface="Tahoma"/>
                <a:cs typeface="Tahoma"/>
              </a:rPr>
              <a:t>Ζυμώσιμα</a:t>
            </a:r>
            <a:r>
              <a:rPr sz="225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50" dirty="0">
                <a:solidFill>
                  <a:srgbClr val="FF0000"/>
                </a:solidFill>
                <a:latin typeface="Tahoma"/>
                <a:cs typeface="Tahoma"/>
              </a:rPr>
              <a:t>σάκχαρα</a:t>
            </a:r>
            <a:r>
              <a:rPr sz="225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120" dirty="0">
                <a:solidFill>
                  <a:srgbClr val="FF0000"/>
                </a:solidFill>
                <a:latin typeface="Tahoma"/>
                <a:cs typeface="Tahoma"/>
              </a:rPr>
              <a:t>μετά</a:t>
            </a:r>
            <a:r>
              <a:rPr sz="225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60" dirty="0">
                <a:solidFill>
                  <a:srgbClr val="FF0000"/>
                </a:solidFill>
                <a:latin typeface="Tahoma"/>
                <a:cs typeface="Tahoma"/>
              </a:rPr>
              <a:t>από</a:t>
            </a:r>
            <a:r>
              <a:rPr sz="2250" b="1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90" dirty="0">
                <a:solidFill>
                  <a:srgbClr val="FF0000"/>
                </a:solidFill>
                <a:latin typeface="Tahoma"/>
                <a:cs typeface="Tahoma"/>
              </a:rPr>
              <a:t>ενζυμική</a:t>
            </a:r>
            <a:r>
              <a:rPr sz="225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10" dirty="0">
                <a:solidFill>
                  <a:srgbClr val="FF0000"/>
                </a:solidFill>
                <a:latin typeface="Tahoma"/>
                <a:cs typeface="Tahoma"/>
              </a:rPr>
              <a:t>υδρόλυση</a:t>
            </a:r>
            <a:r>
              <a:rPr sz="225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90" dirty="0">
                <a:solidFill>
                  <a:srgbClr val="FF0000"/>
                </a:solidFill>
                <a:latin typeface="Tahoma"/>
                <a:cs typeface="Tahoma"/>
              </a:rPr>
              <a:t>του</a:t>
            </a:r>
            <a:r>
              <a:rPr sz="225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30" dirty="0">
                <a:solidFill>
                  <a:srgbClr val="FF0000"/>
                </a:solidFill>
                <a:latin typeface="Tahoma"/>
                <a:cs typeface="Tahoma"/>
              </a:rPr>
              <a:t>αμύλου</a:t>
            </a:r>
            <a:endParaRPr sz="22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90927" y="531914"/>
            <a:ext cx="4945253" cy="92490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38832" y="650875"/>
            <a:ext cx="44246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Αλκοολική</a:t>
            </a:r>
            <a:r>
              <a:rPr sz="3300" b="1" spc="-8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67426" y="2979628"/>
            <a:ext cx="3747135" cy="2209800"/>
            <a:chOff x="5167426" y="2979628"/>
            <a:chExt cx="3747135" cy="22098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7426" y="2979628"/>
              <a:ext cx="3746906" cy="22093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5808" y="3172917"/>
              <a:ext cx="374726" cy="4249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6204" y="3172917"/>
              <a:ext cx="475259" cy="4249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87183" y="3172917"/>
              <a:ext cx="322846" cy="4249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55764" y="3172917"/>
              <a:ext cx="421982" cy="4249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23404" y="3172917"/>
              <a:ext cx="850214" cy="42499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954773" y="3222497"/>
            <a:ext cx="11982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Symbol"/>
                <a:cs typeface="Symbol"/>
              </a:rPr>
              <a:t></a:t>
            </a:r>
            <a:r>
              <a:rPr sz="1500" dirty="0">
                <a:solidFill>
                  <a:srgbClr val="FF0000"/>
                </a:solidFill>
                <a:latin typeface="Tahoma"/>
                <a:cs typeface="Tahoma"/>
              </a:rPr>
              <a:t>,</a:t>
            </a:r>
            <a:r>
              <a:rPr sz="1500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ahoma"/>
                <a:cs typeface="Tahoma"/>
              </a:rPr>
              <a:t>1-6</a:t>
            </a:r>
            <a:r>
              <a:rPr sz="15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0000"/>
                </a:solidFill>
                <a:latin typeface="Tahoma"/>
                <a:cs typeface="Tahoma"/>
              </a:rPr>
              <a:t>δεσμός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333488" y="5210555"/>
            <a:ext cx="1307465" cy="426720"/>
            <a:chOff x="7333488" y="5210555"/>
            <a:chExt cx="1307465" cy="42672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4878" y="5371679"/>
              <a:ext cx="131154" cy="1137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33488" y="5210555"/>
              <a:ext cx="475259" cy="4265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54468" y="5210555"/>
              <a:ext cx="322846" cy="4265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23048" y="5210555"/>
              <a:ext cx="421982" cy="4265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90688" y="5210555"/>
              <a:ext cx="850214" cy="42650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321677" y="5260975"/>
            <a:ext cx="11982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Symbol"/>
                <a:cs typeface="Symbol"/>
              </a:rPr>
              <a:t></a:t>
            </a:r>
            <a:r>
              <a:rPr sz="1500" dirty="0">
                <a:solidFill>
                  <a:srgbClr val="FF0000"/>
                </a:solidFill>
                <a:latin typeface="Tahoma"/>
                <a:cs typeface="Tahoma"/>
              </a:rPr>
              <a:t>,</a:t>
            </a:r>
            <a:r>
              <a:rPr sz="1500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ahoma"/>
                <a:cs typeface="Tahoma"/>
              </a:rPr>
              <a:t>1-4</a:t>
            </a:r>
            <a:r>
              <a:rPr sz="15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0000"/>
                </a:solidFill>
                <a:latin typeface="Tahoma"/>
                <a:cs typeface="Tahoma"/>
              </a:rPr>
              <a:t>δεσμός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702170" y="3485515"/>
            <a:ext cx="1196975" cy="1786255"/>
            <a:chOff x="6702170" y="3485515"/>
            <a:chExt cx="1196975" cy="1786255"/>
          </a:xfrm>
        </p:grpSpPr>
        <p:sp>
          <p:nvSpPr>
            <p:cNvPr id="25" name="object 25"/>
            <p:cNvSpPr/>
            <p:nvPr/>
          </p:nvSpPr>
          <p:spPr>
            <a:xfrm>
              <a:off x="6714870" y="3498215"/>
              <a:ext cx="427355" cy="333375"/>
            </a:xfrm>
            <a:custGeom>
              <a:avLst/>
              <a:gdLst/>
              <a:ahLst/>
              <a:cxnLst/>
              <a:rect l="l" t="t" r="r" b="b"/>
              <a:pathLst>
                <a:path w="427354" h="333375">
                  <a:moveTo>
                    <a:pt x="404240" y="0"/>
                  </a:moveTo>
                  <a:lnTo>
                    <a:pt x="19176" y="287274"/>
                  </a:lnTo>
                  <a:lnTo>
                    <a:pt x="7747" y="272034"/>
                  </a:lnTo>
                  <a:lnTo>
                    <a:pt x="0" y="325501"/>
                  </a:lnTo>
                  <a:lnTo>
                    <a:pt x="53467" y="333248"/>
                  </a:lnTo>
                  <a:lnTo>
                    <a:pt x="42036" y="318008"/>
                  </a:lnTo>
                  <a:lnTo>
                    <a:pt x="427100" y="30734"/>
                  </a:lnTo>
                  <a:lnTo>
                    <a:pt x="40424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14870" y="3498215"/>
              <a:ext cx="427355" cy="333375"/>
            </a:xfrm>
            <a:custGeom>
              <a:avLst/>
              <a:gdLst/>
              <a:ahLst/>
              <a:cxnLst/>
              <a:rect l="l" t="t" r="r" b="b"/>
              <a:pathLst>
                <a:path w="427354" h="333375">
                  <a:moveTo>
                    <a:pt x="7747" y="272034"/>
                  </a:moveTo>
                  <a:lnTo>
                    <a:pt x="19176" y="287274"/>
                  </a:lnTo>
                  <a:lnTo>
                    <a:pt x="404240" y="0"/>
                  </a:lnTo>
                  <a:lnTo>
                    <a:pt x="427100" y="30734"/>
                  </a:lnTo>
                  <a:lnTo>
                    <a:pt x="42036" y="318008"/>
                  </a:lnTo>
                  <a:lnTo>
                    <a:pt x="53467" y="333248"/>
                  </a:lnTo>
                  <a:lnTo>
                    <a:pt x="0" y="325501"/>
                  </a:lnTo>
                  <a:lnTo>
                    <a:pt x="7747" y="27203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06283" y="4917694"/>
              <a:ext cx="280035" cy="340995"/>
            </a:xfrm>
            <a:custGeom>
              <a:avLst/>
              <a:gdLst/>
              <a:ahLst/>
              <a:cxnLst/>
              <a:rect l="l" t="t" r="r" b="b"/>
              <a:pathLst>
                <a:path w="280034" h="340995">
                  <a:moveTo>
                    <a:pt x="5715" y="0"/>
                  </a:moveTo>
                  <a:lnTo>
                    <a:pt x="0" y="48513"/>
                  </a:lnTo>
                  <a:lnTo>
                    <a:pt x="13589" y="37845"/>
                  </a:lnTo>
                  <a:lnTo>
                    <a:pt x="252730" y="340994"/>
                  </a:lnTo>
                  <a:lnTo>
                    <a:pt x="279908" y="319531"/>
                  </a:lnTo>
                  <a:lnTo>
                    <a:pt x="40640" y="16382"/>
                  </a:lnTo>
                  <a:lnTo>
                    <a:pt x="54229" y="5714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06283" y="4917694"/>
              <a:ext cx="280035" cy="340995"/>
            </a:xfrm>
            <a:custGeom>
              <a:avLst/>
              <a:gdLst/>
              <a:ahLst/>
              <a:cxnLst/>
              <a:rect l="l" t="t" r="r" b="b"/>
              <a:pathLst>
                <a:path w="280034" h="340995">
                  <a:moveTo>
                    <a:pt x="54229" y="5714"/>
                  </a:moveTo>
                  <a:lnTo>
                    <a:pt x="40640" y="16382"/>
                  </a:lnTo>
                  <a:lnTo>
                    <a:pt x="279908" y="319531"/>
                  </a:lnTo>
                  <a:lnTo>
                    <a:pt x="252730" y="340994"/>
                  </a:lnTo>
                  <a:lnTo>
                    <a:pt x="13589" y="37845"/>
                  </a:lnTo>
                  <a:lnTo>
                    <a:pt x="0" y="48513"/>
                  </a:lnTo>
                  <a:lnTo>
                    <a:pt x="5715" y="0"/>
                  </a:lnTo>
                  <a:lnTo>
                    <a:pt x="54229" y="5714"/>
                  </a:lnTo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6314" y="5803346"/>
            <a:ext cx="692345" cy="21721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30504" y="5758688"/>
            <a:ext cx="7004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0000"/>
                </a:solidFill>
                <a:latin typeface="Tahoma"/>
                <a:cs typeface="Tahoma"/>
              </a:rPr>
              <a:t>γ</a:t>
            </a:r>
            <a:r>
              <a:rPr sz="1500" spc="-10" dirty="0">
                <a:solidFill>
                  <a:srgbClr val="FF0000"/>
                </a:solidFill>
                <a:latin typeface="Tahoma"/>
                <a:cs typeface="Tahoma"/>
              </a:rPr>
              <a:t>λ</a:t>
            </a:r>
            <a:r>
              <a:rPr sz="1500" dirty="0">
                <a:solidFill>
                  <a:srgbClr val="FF0000"/>
                </a:solidFill>
                <a:latin typeface="Tahoma"/>
                <a:cs typeface="Tahoma"/>
              </a:rPr>
              <a:t>υ</a:t>
            </a:r>
            <a:r>
              <a:rPr sz="1500" spc="-5" dirty="0">
                <a:solidFill>
                  <a:srgbClr val="FF0000"/>
                </a:solidFill>
                <a:latin typeface="Tahoma"/>
                <a:cs typeface="Tahoma"/>
              </a:rPr>
              <a:t>κόζη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87365" y="6333698"/>
            <a:ext cx="680405" cy="21721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763014" y="6288430"/>
            <a:ext cx="7061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0000"/>
                </a:solidFill>
                <a:latin typeface="Tahoma"/>
                <a:cs typeface="Tahoma"/>
              </a:rPr>
              <a:t>μ</a:t>
            </a:r>
            <a:r>
              <a:rPr sz="1500" spc="-10" dirty="0">
                <a:solidFill>
                  <a:srgbClr val="FF0000"/>
                </a:solidFill>
                <a:latin typeface="Tahoma"/>
                <a:cs typeface="Tahoma"/>
              </a:rPr>
              <a:t>α</a:t>
            </a:r>
            <a:r>
              <a:rPr sz="1500" spc="-5" dirty="0">
                <a:solidFill>
                  <a:srgbClr val="FF0000"/>
                </a:solidFill>
                <a:latin typeface="Tahoma"/>
                <a:cs typeface="Tahoma"/>
              </a:rPr>
              <a:t>λ</a:t>
            </a:r>
            <a:r>
              <a:rPr sz="1500" spc="-15" dirty="0">
                <a:solidFill>
                  <a:srgbClr val="FF0000"/>
                </a:solidFill>
                <a:latin typeface="Tahoma"/>
                <a:cs typeface="Tahoma"/>
              </a:rPr>
              <a:t>τ</a:t>
            </a:r>
            <a:r>
              <a:rPr sz="1500" dirty="0">
                <a:solidFill>
                  <a:srgbClr val="FF0000"/>
                </a:solidFill>
                <a:latin typeface="Tahoma"/>
                <a:cs typeface="Tahoma"/>
              </a:rPr>
              <a:t>όζη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88664" y="5734799"/>
            <a:ext cx="1231265" cy="548640"/>
            <a:chOff x="3788664" y="5734799"/>
            <a:chExt cx="1231265" cy="548640"/>
          </a:xfrm>
        </p:grpSpPr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45025" y="6113019"/>
              <a:ext cx="348797" cy="1699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88664" y="5734799"/>
              <a:ext cx="1231214" cy="508838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920490" y="5796483"/>
            <a:ext cx="955040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δεξτρίνες</a:t>
            </a:r>
            <a:endParaRPr sz="1800">
              <a:latin typeface="Tahoma"/>
              <a:cs typeface="Tahoma"/>
            </a:endParaRPr>
          </a:p>
          <a:p>
            <a:pPr marL="13970">
              <a:lnSpc>
                <a:spcPts val="1755"/>
              </a:lnSpc>
            </a:pPr>
            <a:r>
              <a:rPr sz="1500" dirty="0">
                <a:solidFill>
                  <a:srgbClr val="FF0000"/>
                </a:solidFill>
                <a:latin typeface="Tahoma"/>
                <a:cs typeface="Tahoma"/>
              </a:rPr>
              <a:t>n&gt;3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9166" y="2264916"/>
            <a:ext cx="4861560" cy="4430395"/>
            <a:chOff x="189166" y="2264916"/>
            <a:chExt cx="4861560" cy="4430395"/>
          </a:xfrm>
        </p:grpSpPr>
        <p:sp>
          <p:nvSpPr>
            <p:cNvPr id="38" name="object 38"/>
            <p:cNvSpPr/>
            <p:nvPr/>
          </p:nvSpPr>
          <p:spPr>
            <a:xfrm>
              <a:off x="203454" y="4783073"/>
              <a:ext cx="4832985" cy="1897380"/>
            </a:xfrm>
            <a:custGeom>
              <a:avLst/>
              <a:gdLst/>
              <a:ahLst/>
              <a:cxnLst/>
              <a:rect l="l" t="t" r="r" b="b"/>
              <a:pathLst>
                <a:path w="4832985" h="1897379">
                  <a:moveTo>
                    <a:pt x="0" y="221361"/>
                  </a:moveTo>
                  <a:lnTo>
                    <a:pt x="4497" y="176735"/>
                  </a:lnTo>
                  <a:lnTo>
                    <a:pt x="17396" y="135177"/>
                  </a:lnTo>
                  <a:lnTo>
                    <a:pt x="37806" y="97575"/>
                  </a:lnTo>
                  <a:lnTo>
                    <a:pt x="64838" y="64817"/>
                  </a:lnTo>
                  <a:lnTo>
                    <a:pt x="97600" y="37792"/>
                  </a:lnTo>
                  <a:lnTo>
                    <a:pt x="135204" y="17389"/>
                  </a:lnTo>
                  <a:lnTo>
                    <a:pt x="176758" y="4495"/>
                  </a:lnTo>
                  <a:lnTo>
                    <a:pt x="221373" y="0"/>
                  </a:lnTo>
                  <a:lnTo>
                    <a:pt x="4611243" y="0"/>
                  </a:lnTo>
                  <a:lnTo>
                    <a:pt x="4655868" y="4495"/>
                  </a:lnTo>
                  <a:lnTo>
                    <a:pt x="4697426" y="17389"/>
                  </a:lnTo>
                  <a:lnTo>
                    <a:pt x="4735028" y="37792"/>
                  </a:lnTo>
                  <a:lnTo>
                    <a:pt x="4767786" y="64817"/>
                  </a:lnTo>
                  <a:lnTo>
                    <a:pt x="4794811" y="97575"/>
                  </a:lnTo>
                  <a:lnTo>
                    <a:pt x="4815214" y="135177"/>
                  </a:lnTo>
                  <a:lnTo>
                    <a:pt x="4828108" y="176735"/>
                  </a:lnTo>
                  <a:lnTo>
                    <a:pt x="4832604" y="221361"/>
                  </a:lnTo>
                  <a:lnTo>
                    <a:pt x="4832604" y="1676006"/>
                  </a:lnTo>
                  <a:lnTo>
                    <a:pt x="4828108" y="1720621"/>
                  </a:lnTo>
                  <a:lnTo>
                    <a:pt x="4815214" y="1762175"/>
                  </a:lnTo>
                  <a:lnTo>
                    <a:pt x="4794811" y="1799779"/>
                  </a:lnTo>
                  <a:lnTo>
                    <a:pt x="4767786" y="1832541"/>
                  </a:lnTo>
                  <a:lnTo>
                    <a:pt x="4735028" y="1859573"/>
                  </a:lnTo>
                  <a:lnTo>
                    <a:pt x="4697426" y="1879983"/>
                  </a:lnTo>
                  <a:lnTo>
                    <a:pt x="4655868" y="1892882"/>
                  </a:lnTo>
                  <a:lnTo>
                    <a:pt x="4611243" y="1897380"/>
                  </a:lnTo>
                  <a:lnTo>
                    <a:pt x="221373" y="1897380"/>
                  </a:lnTo>
                  <a:lnTo>
                    <a:pt x="176758" y="1892882"/>
                  </a:lnTo>
                  <a:lnTo>
                    <a:pt x="135204" y="1879983"/>
                  </a:lnTo>
                  <a:lnTo>
                    <a:pt x="97600" y="1859573"/>
                  </a:lnTo>
                  <a:lnTo>
                    <a:pt x="64838" y="1832541"/>
                  </a:lnTo>
                  <a:lnTo>
                    <a:pt x="37806" y="1799779"/>
                  </a:lnTo>
                  <a:lnTo>
                    <a:pt x="17396" y="1762175"/>
                  </a:lnTo>
                  <a:lnTo>
                    <a:pt x="4497" y="1720621"/>
                  </a:lnTo>
                  <a:lnTo>
                    <a:pt x="0" y="1676006"/>
                  </a:lnTo>
                  <a:lnTo>
                    <a:pt x="0" y="22136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41881" y="4418838"/>
              <a:ext cx="318770" cy="497205"/>
            </a:xfrm>
            <a:custGeom>
              <a:avLst/>
              <a:gdLst/>
              <a:ahLst/>
              <a:cxnLst/>
              <a:rect l="l" t="t" r="r" b="b"/>
              <a:pathLst>
                <a:path w="318769" h="497204">
                  <a:moveTo>
                    <a:pt x="238887" y="0"/>
                  </a:moveTo>
                  <a:lnTo>
                    <a:pt x="79629" y="0"/>
                  </a:lnTo>
                  <a:lnTo>
                    <a:pt x="79629" y="337566"/>
                  </a:lnTo>
                  <a:lnTo>
                    <a:pt x="0" y="337566"/>
                  </a:lnTo>
                  <a:lnTo>
                    <a:pt x="159258" y="496824"/>
                  </a:lnTo>
                  <a:lnTo>
                    <a:pt x="318516" y="337566"/>
                  </a:lnTo>
                  <a:lnTo>
                    <a:pt x="238887" y="337566"/>
                  </a:lnTo>
                  <a:lnTo>
                    <a:pt x="23888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41881" y="4418838"/>
              <a:ext cx="318770" cy="497205"/>
            </a:xfrm>
            <a:custGeom>
              <a:avLst/>
              <a:gdLst/>
              <a:ahLst/>
              <a:cxnLst/>
              <a:rect l="l" t="t" r="r" b="b"/>
              <a:pathLst>
                <a:path w="318769" h="497204">
                  <a:moveTo>
                    <a:pt x="0" y="337566"/>
                  </a:moveTo>
                  <a:lnTo>
                    <a:pt x="79629" y="337566"/>
                  </a:lnTo>
                  <a:lnTo>
                    <a:pt x="79629" y="0"/>
                  </a:lnTo>
                  <a:lnTo>
                    <a:pt x="238887" y="0"/>
                  </a:lnTo>
                  <a:lnTo>
                    <a:pt x="238887" y="337566"/>
                  </a:lnTo>
                  <a:lnTo>
                    <a:pt x="318516" y="337566"/>
                  </a:lnTo>
                  <a:lnTo>
                    <a:pt x="159258" y="496824"/>
                  </a:lnTo>
                  <a:lnTo>
                    <a:pt x="0" y="33756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26604" y="2264916"/>
              <a:ext cx="708301" cy="21799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811782" y="2219959"/>
            <a:ext cx="724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0000"/>
                </a:solidFill>
                <a:latin typeface="Tahoma"/>
                <a:cs typeface="Tahoma"/>
              </a:rPr>
              <a:t>α</a:t>
            </a:r>
            <a:r>
              <a:rPr sz="1500" dirty="0">
                <a:solidFill>
                  <a:srgbClr val="FF0000"/>
                </a:solidFill>
                <a:latin typeface="Tahoma"/>
                <a:cs typeface="Tahoma"/>
              </a:rPr>
              <a:t>μυ</a:t>
            </a:r>
            <a:r>
              <a:rPr sz="1500" spc="-5" dirty="0">
                <a:solidFill>
                  <a:srgbClr val="FF0000"/>
                </a:solidFill>
                <a:latin typeface="Tahoma"/>
                <a:cs typeface="Tahoma"/>
              </a:rPr>
              <a:t>λόζη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61297" y="4211064"/>
            <a:ext cx="1167381" cy="217990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3246882" y="4166107"/>
            <a:ext cx="11849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0000"/>
                </a:solidFill>
                <a:latin typeface="Tahoma"/>
                <a:cs typeface="Tahoma"/>
              </a:rPr>
              <a:t>αμυλοπηκτίνη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0103" y="0"/>
            <a:ext cx="4980305" cy="6274435"/>
            <a:chOff x="70103" y="0"/>
            <a:chExt cx="4980305" cy="6274435"/>
          </a:xfrm>
        </p:grpSpPr>
        <p:sp>
          <p:nvSpPr>
            <p:cNvPr id="46" name="object 46"/>
            <p:cNvSpPr/>
            <p:nvPr/>
          </p:nvSpPr>
          <p:spPr>
            <a:xfrm>
              <a:off x="203453" y="2103882"/>
              <a:ext cx="4832985" cy="2417445"/>
            </a:xfrm>
            <a:custGeom>
              <a:avLst/>
              <a:gdLst/>
              <a:ahLst/>
              <a:cxnLst/>
              <a:rect l="l" t="t" r="r" b="b"/>
              <a:pathLst>
                <a:path w="4832985" h="2417445">
                  <a:moveTo>
                    <a:pt x="0" y="281939"/>
                  </a:moveTo>
                  <a:lnTo>
                    <a:pt x="3690" y="236210"/>
                  </a:lnTo>
                  <a:lnTo>
                    <a:pt x="14375" y="192828"/>
                  </a:lnTo>
                  <a:lnTo>
                    <a:pt x="31475" y="152376"/>
                  </a:lnTo>
                  <a:lnTo>
                    <a:pt x="54407" y="115433"/>
                  </a:lnTo>
                  <a:lnTo>
                    <a:pt x="82592" y="82581"/>
                  </a:lnTo>
                  <a:lnTo>
                    <a:pt x="115450" y="54400"/>
                  </a:lnTo>
                  <a:lnTo>
                    <a:pt x="152399" y="31471"/>
                  </a:lnTo>
                  <a:lnTo>
                    <a:pt x="192859" y="14374"/>
                  </a:lnTo>
                  <a:lnTo>
                    <a:pt x="236250" y="3690"/>
                  </a:lnTo>
                  <a:lnTo>
                    <a:pt x="281990" y="0"/>
                  </a:lnTo>
                  <a:lnTo>
                    <a:pt x="4550664" y="0"/>
                  </a:lnTo>
                  <a:lnTo>
                    <a:pt x="4596393" y="3690"/>
                  </a:lnTo>
                  <a:lnTo>
                    <a:pt x="4639775" y="14374"/>
                  </a:lnTo>
                  <a:lnTo>
                    <a:pt x="4680227" y="31471"/>
                  </a:lnTo>
                  <a:lnTo>
                    <a:pt x="4717170" y="54400"/>
                  </a:lnTo>
                  <a:lnTo>
                    <a:pt x="4750022" y="82581"/>
                  </a:lnTo>
                  <a:lnTo>
                    <a:pt x="4778203" y="115433"/>
                  </a:lnTo>
                  <a:lnTo>
                    <a:pt x="4801132" y="152376"/>
                  </a:lnTo>
                  <a:lnTo>
                    <a:pt x="4818229" y="192828"/>
                  </a:lnTo>
                  <a:lnTo>
                    <a:pt x="4828913" y="236210"/>
                  </a:lnTo>
                  <a:lnTo>
                    <a:pt x="4832604" y="281939"/>
                  </a:lnTo>
                  <a:lnTo>
                    <a:pt x="4832604" y="2135123"/>
                  </a:lnTo>
                  <a:lnTo>
                    <a:pt x="4828913" y="2180853"/>
                  </a:lnTo>
                  <a:lnTo>
                    <a:pt x="4818229" y="2224235"/>
                  </a:lnTo>
                  <a:lnTo>
                    <a:pt x="4801132" y="2264687"/>
                  </a:lnTo>
                  <a:lnTo>
                    <a:pt x="4778203" y="2301630"/>
                  </a:lnTo>
                  <a:lnTo>
                    <a:pt x="4750022" y="2334482"/>
                  </a:lnTo>
                  <a:lnTo>
                    <a:pt x="4717170" y="2362663"/>
                  </a:lnTo>
                  <a:lnTo>
                    <a:pt x="4680227" y="2385592"/>
                  </a:lnTo>
                  <a:lnTo>
                    <a:pt x="4639775" y="2402689"/>
                  </a:lnTo>
                  <a:lnTo>
                    <a:pt x="4596393" y="2413373"/>
                  </a:lnTo>
                  <a:lnTo>
                    <a:pt x="4550664" y="2417063"/>
                  </a:lnTo>
                  <a:lnTo>
                    <a:pt x="281990" y="2417063"/>
                  </a:lnTo>
                  <a:lnTo>
                    <a:pt x="236250" y="2413373"/>
                  </a:lnTo>
                  <a:lnTo>
                    <a:pt x="192859" y="2402689"/>
                  </a:lnTo>
                  <a:lnTo>
                    <a:pt x="152399" y="2385592"/>
                  </a:lnTo>
                  <a:lnTo>
                    <a:pt x="115450" y="2362663"/>
                  </a:lnTo>
                  <a:lnTo>
                    <a:pt x="82592" y="2334482"/>
                  </a:lnTo>
                  <a:lnTo>
                    <a:pt x="54407" y="2301630"/>
                  </a:lnTo>
                  <a:lnTo>
                    <a:pt x="31475" y="2264687"/>
                  </a:lnTo>
                  <a:lnTo>
                    <a:pt x="14375" y="2224235"/>
                  </a:lnTo>
                  <a:lnTo>
                    <a:pt x="3690" y="2180853"/>
                  </a:lnTo>
                  <a:lnTo>
                    <a:pt x="0" y="2135123"/>
                  </a:lnTo>
                  <a:lnTo>
                    <a:pt x="0" y="2819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17648" y="2244851"/>
              <a:ext cx="2423160" cy="9860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0980" y="2628900"/>
              <a:ext cx="3076956" cy="184708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4892" y="4897434"/>
              <a:ext cx="730582" cy="8217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73255" y="5500914"/>
              <a:ext cx="1376323" cy="7729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70048" y="4870703"/>
              <a:ext cx="2292096" cy="838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103" y="0"/>
              <a:ext cx="3475990" cy="737362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Αλκοολική</a:t>
            </a:r>
            <a:r>
              <a:rPr sz="3000" spc="-5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589" y="2413671"/>
            <a:ext cx="3777405" cy="3327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396" y="2345893"/>
            <a:ext cx="3801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Υδρόλυση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 του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αμύλου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33365" y="1669542"/>
            <a:ext cx="4097020" cy="2531745"/>
            <a:chOff x="4833365" y="1669542"/>
            <a:chExt cx="4097020" cy="2531745"/>
          </a:xfrm>
        </p:grpSpPr>
        <p:sp>
          <p:nvSpPr>
            <p:cNvPr id="5" name="object 5"/>
            <p:cNvSpPr/>
            <p:nvPr/>
          </p:nvSpPr>
          <p:spPr>
            <a:xfrm>
              <a:off x="4833365" y="1669542"/>
              <a:ext cx="4097020" cy="2531745"/>
            </a:xfrm>
            <a:custGeom>
              <a:avLst/>
              <a:gdLst/>
              <a:ahLst/>
              <a:cxnLst/>
              <a:rect l="l" t="t" r="r" b="b"/>
              <a:pathLst>
                <a:path w="4097020" h="2531745">
                  <a:moveTo>
                    <a:pt x="4011549" y="0"/>
                  </a:moveTo>
                  <a:lnTo>
                    <a:pt x="84962" y="0"/>
                  </a:lnTo>
                  <a:lnTo>
                    <a:pt x="51917" y="6685"/>
                  </a:lnTo>
                  <a:lnTo>
                    <a:pt x="24907" y="24907"/>
                  </a:lnTo>
                  <a:lnTo>
                    <a:pt x="6685" y="51917"/>
                  </a:lnTo>
                  <a:lnTo>
                    <a:pt x="0" y="84962"/>
                  </a:lnTo>
                  <a:lnTo>
                    <a:pt x="0" y="2446401"/>
                  </a:lnTo>
                  <a:lnTo>
                    <a:pt x="6685" y="2479446"/>
                  </a:lnTo>
                  <a:lnTo>
                    <a:pt x="24907" y="2506456"/>
                  </a:lnTo>
                  <a:lnTo>
                    <a:pt x="51917" y="2524678"/>
                  </a:lnTo>
                  <a:lnTo>
                    <a:pt x="84962" y="2531364"/>
                  </a:lnTo>
                  <a:lnTo>
                    <a:pt x="4011549" y="2531364"/>
                  </a:lnTo>
                  <a:lnTo>
                    <a:pt x="4044594" y="2524678"/>
                  </a:lnTo>
                  <a:lnTo>
                    <a:pt x="4071604" y="2506456"/>
                  </a:lnTo>
                  <a:lnTo>
                    <a:pt x="4089826" y="2479446"/>
                  </a:lnTo>
                  <a:lnTo>
                    <a:pt x="4096512" y="2446401"/>
                  </a:lnTo>
                  <a:lnTo>
                    <a:pt x="4096512" y="84962"/>
                  </a:lnTo>
                  <a:lnTo>
                    <a:pt x="4089826" y="51917"/>
                  </a:lnTo>
                  <a:lnTo>
                    <a:pt x="4071604" y="24907"/>
                  </a:lnTo>
                  <a:lnTo>
                    <a:pt x="4044594" y="6685"/>
                  </a:lnTo>
                  <a:lnTo>
                    <a:pt x="4011549" y="0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1549" y="2071370"/>
              <a:ext cx="91059" cy="833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1549" y="2071370"/>
              <a:ext cx="91440" cy="83820"/>
            </a:xfrm>
            <a:custGeom>
              <a:avLst/>
              <a:gdLst/>
              <a:ahLst/>
              <a:cxnLst/>
              <a:rect l="l" t="t" r="r" b="b"/>
              <a:pathLst>
                <a:path w="91439" h="83819">
                  <a:moveTo>
                    <a:pt x="91059" y="74167"/>
                  </a:moveTo>
                  <a:lnTo>
                    <a:pt x="15748" y="83312"/>
                  </a:lnTo>
                  <a:lnTo>
                    <a:pt x="0" y="9016"/>
                  </a:lnTo>
                  <a:lnTo>
                    <a:pt x="75437" y="0"/>
                  </a:lnTo>
                  <a:lnTo>
                    <a:pt x="91059" y="741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3284" y="2009902"/>
              <a:ext cx="90042" cy="861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63284" y="2009902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90042" y="75311"/>
                  </a:moveTo>
                  <a:lnTo>
                    <a:pt x="14224" y="86106"/>
                  </a:lnTo>
                  <a:lnTo>
                    <a:pt x="0" y="10795"/>
                  </a:lnTo>
                  <a:lnTo>
                    <a:pt x="75945" y="0"/>
                  </a:lnTo>
                  <a:lnTo>
                    <a:pt x="90042" y="753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7561" y="2151507"/>
              <a:ext cx="18415" cy="81915"/>
            </a:xfrm>
            <a:custGeom>
              <a:avLst/>
              <a:gdLst/>
              <a:ahLst/>
              <a:cxnLst/>
              <a:rect l="l" t="t" r="r" b="b"/>
              <a:pathLst>
                <a:path w="18414" h="81914">
                  <a:moveTo>
                    <a:pt x="18034" y="81406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5803" y="2356612"/>
              <a:ext cx="44450" cy="86995"/>
            </a:xfrm>
            <a:custGeom>
              <a:avLst/>
              <a:gdLst/>
              <a:ahLst/>
              <a:cxnLst/>
              <a:rect l="l" t="t" r="r" b="b"/>
              <a:pathLst>
                <a:path w="44450" h="86994">
                  <a:moveTo>
                    <a:pt x="44196" y="8661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4330" y="2280793"/>
              <a:ext cx="98679" cy="956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04330" y="2280793"/>
              <a:ext cx="99060" cy="95885"/>
            </a:xfrm>
            <a:custGeom>
              <a:avLst/>
              <a:gdLst/>
              <a:ahLst/>
              <a:cxnLst/>
              <a:rect l="l" t="t" r="r" b="b"/>
              <a:pathLst>
                <a:path w="99060" h="95885">
                  <a:moveTo>
                    <a:pt x="98679" y="72898"/>
                  </a:moveTo>
                  <a:lnTo>
                    <a:pt x="25019" y="95631"/>
                  </a:lnTo>
                  <a:lnTo>
                    <a:pt x="0" y="22733"/>
                  </a:lnTo>
                  <a:lnTo>
                    <a:pt x="73660" y="0"/>
                  </a:lnTo>
                  <a:lnTo>
                    <a:pt x="98679" y="728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8699" y="2227072"/>
              <a:ext cx="93345" cy="913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08699" y="2227072"/>
              <a:ext cx="93345" cy="91440"/>
            </a:xfrm>
            <a:custGeom>
              <a:avLst/>
              <a:gdLst/>
              <a:ahLst/>
              <a:cxnLst/>
              <a:rect l="l" t="t" r="r" b="b"/>
              <a:pathLst>
                <a:path w="93345" h="91439">
                  <a:moveTo>
                    <a:pt x="93345" y="69341"/>
                  </a:moveTo>
                  <a:lnTo>
                    <a:pt x="23495" y="91312"/>
                  </a:lnTo>
                  <a:lnTo>
                    <a:pt x="0" y="21843"/>
                  </a:lnTo>
                  <a:lnTo>
                    <a:pt x="69850" y="0"/>
                  </a:lnTo>
                  <a:lnTo>
                    <a:pt x="93345" y="693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2941" y="2176399"/>
              <a:ext cx="104012" cy="985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12941" y="2176399"/>
              <a:ext cx="104139" cy="99060"/>
            </a:xfrm>
            <a:custGeom>
              <a:avLst/>
              <a:gdLst/>
              <a:ahLst/>
              <a:cxnLst/>
              <a:rect l="l" t="t" r="r" b="b"/>
              <a:pathLst>
                <a:path w="104139" h="99060">
                  <a:moveTo>
                    <a:pt x="104012" y="75691"/>
                  </a:moveTo>
                  <a:lnTo>
                    <a:pt x="26924" y="98551"/>
                  </a:lnTo>
                  <a:lnTo>
                    <a:pt x="0" y="22860"/>
                  </a:lnTo>
                  <a:lnTo>
                    <a:pt x="77088" y="0"/>
                  </a:lnTo>
                  <a:lnTo>
                    <a:pt x="104012" y="756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0452" y="2120900"/>
              <a:ext cx="104012" cy="8801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10452" y="2120900"/>
              <a:ext cx="104139" cy="88265"/>
            </a:xfrm>
            <a:custGeom>
              <a:avLst/>
              <a:gdLst/>
              <a:ahLst/>
              <a:cxnLst/>
              <a:rect l="l" t="t" r="r" b="b"/>
              <a:pathLst>
                <a:path w="104139" h="88264">
                  <a:moveTo>
                    <a:pt x="104012" y="70485"/>
                  </a:moveTo>
                  <a:lnTo>
                    <a:pt x="29591" y="88011"/>
                  </a:lnTo>
                  <a:lnTo>
                    <a:pt x="0" y="17652"/>
                  </a:lnTo>
                  <a:lnTo>
                    <a:pt x="74422" y="0"/>
                  </a:lnTo>
                  <a:lnTo>
                    <a:pt x="104012" y="704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27012" y="2420366"/>
              <a:ext cx="103250" cy="9499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27012" y="2420366"/>
              <a:ext cx="103505" cy="95250"/>
            </a:xfrm>
            <a:custGeom>
              <a:avLst/>
              <a:gdLst/>
              <a:ahLst/>
              <a:cxnLst/>
              <a:rect l="l" t="t" r="r" b="b"/>
              <a:pathLst>
                <a:path w="103504" h="95250">
                  <a:moveTo>
                    <a:pt x="103250" y="43434"/>
                  </a:moveTo>
                  <a:lnTo>
                    <a:pt x="55499" y="94996"/>
                  </a:lnTo>
                  <a:lnTo>
                    <a:pt x="0" y="51688"/>
                  </a:lnTo>
                  <a:lnTo>
                    <a:pt x="47878" y="0"/>
                  </a:lnTo>
                  <a:lnTo>
                    <a:pt x="103250" y="4343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9349" y="2430018"/>
              <a:ext cx="100964" cy="948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29349" y="2430018"/>
              <a:ext cx="100965" cy="95250"/>
            </a:xfrm>
            <a:custGeom>
              <a:avLst/>
              <a:gdLst/>
              <a:ahLst/>
              <a:cxnLst/>
              <a:rect l="l" t="t" r="r" b="b"/>
              <a:pathLst>
                <a:path w="100964" h="95250">
                  <a:moveTo>
                    <a:pt x="100964" y="43434"/>
                  </a:moveTo>
                  <a:lnTo>
                    <a:pt x="54355" y="94869"/>
                  </a:lnTo>
                  <a:lnTo>
                    <a:pt x="0" y="51435"/>
                  </a:lnTo>
                  <a:lnTo>
                    <a:pt x="46736" y="0"/>
                  </a:lnTo>
                  <a:lnTo>
                    <a:pt x="100964" y="4343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2956" y="2440813"/>
              <a:ext cx="96138" cy="960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132956" y="244081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96138" y="44196"/>
                  </a:moveTo>
                  <a:lnTo>
                    <a:pt x="51942" y="96012"/>
                  </a:lnTo>
                  <a:lnTo>
                    <a:pt x="0" y="51815"/>
                  </a:lnTo>
                  <a:lnTo>
                    <a:pt x="44195" y="0"/>
                  </a:lnTo>
                  <a:lnTo>
                    <a:pt x="96138" y="441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36563" y="2446655"/>
              <a:ext cx="96012" cy="9499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36563" y="2446655"/>
              <a:ext cx="96520" cy="95250"/>
            </a:xfrm>
            <a:custGeom>
              <a:avLst/>
              <a:gdLst/>
              <a:ahLst/>
              <a:cxnLst/>
              <a:rect l="l" t="t" r="r" b="b"/>
              <a:pathLst>
                <a:path w="96520" h="95250">
                  <a:moveTo>
                    <a:pt x="96012" y="43687"/>
                  </a:moveTo>
                  <a:lnTo>
                    <a:pt x="51815" y="94996"/>
                  </a:lnTo>
                  <a:lnTo>
                    <a:pt x="0" y="51435"/>
                  </a:lnTo>
                  <a:lnTo>
                    <a:pt x="44196" y="0"/>
                  </a:lnTo>
                  <a:lnTo>
                    <a:pt x="96012" y="436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32931" y="2439543"/>
              <a:ext cx="96138" cy="9372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32931" y="2439543"/>
              <a:ext cx="96520" cy="93980"/>
            </a:xfrm>
            <a:custGeom>
              <a:avLst/>
              <a:gdLst/>
              <a:ahLst/>
              <a:cxnLst/>
              <a:rect l="l" t="t" r="r" b="b"/>
              <a:pathLst>
                <a:path w="96520" h="93980">
                  <a:moveTo>
                    <a:pt x="96138" y="43053"/>
                  </a:moveTo>
                  <a:lnTo>
                    <a:pt x="51815" y="93726"/>
                  </a:lnTo>
                  <a:lnTo>
                    <a:pt x="0" y="50673"/>
                  </a:lnTo>
                  <a:lnTo>
                    <a:pt x="44322" y="0"/>
                  </a:lnTo>
                  <a:lnTo>
                    <a:pt x="96138" y="430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8824" y="2447798"/>
              <a:ext cx="96138" cy="9258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838824" y="2447798"/>
              <a:ext cx="96520" cy="92710"/>
            </a:xfrm>
            <a:custGeom>
              <a:avLst/>
              <a:gdLst/>
              <a:ahLst/>
              <a:cxnLst/>
              <a:rect l="l" t="t" r="r" b="b"/>
              <a:pathLst>
                <a:path w="96520" h="92710">
                  <a:moveTo>
                    <a:pt x="96138" y="42417"/>
                  </a:moveTo>
                  <a:lnTo>
                    <a:pt x="51815" y="92582"/>
                  </a:lnTo>
                  <a:lnTo>
                    <a:pt x="0" y="50164"/>
                  </a:lnTo>
                  <a:lnTo>
                    <a:pt x="44323" y="0"/>
                  </a:lnTo>
                  <a:lnTo>
                    <a:pt x="96138" y="424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55512" y="2459609"/>
              <a:ext cx="94996" cy="9258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755512" y="2459609"/>
              <a:ext cx="95250" cy="92710"/>
            </a:xfrm>
            <a:custGeom>
              <a:avLst/>
              <a:gdLst/>
              <a:ahLst/>
              <a:cxnLst/>
              <a:rect l="l" t="t" r="r" b="b"/>
              <a:pathLst>
                <a:path w="95250" h="92710">
                  <a:moveTo>
                    <a:pt x="94996" y="42544"/>
                  </a:moveTo>
                  <a:lnTo>
                    <a:pt x="51181" y="92582"/>
                  </a:lnTo>
                  <a:lnTo>
                    <a:pt x="0" y="50164"/>
                  </a:lnTo>
                  <a:lnTo>
                    <a:pt x="43814" y="0"/>
                  </a:lnTo>
                  <a:lnTo>
                    <a:pt x="94996" y="425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62675" y="2465578"/>
              <a:ext cx="94869" cy="9499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662675" y="2465578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4869" y="43687"/>
                  </a:moveTo>
                  <a:lnTo>
                    <a:pt x="51308" y="94996"/>
                  </a:lnTo>
                  <a:lnTo>
                    <a:pt x="0" y="51308"/>
                  </a:lnTo>
                  <a:lnTo>
                    <a:pt x="43687" y="0"/>
                  </a:lnTo>
                  <a:lnTo>
                    <a:pt x="94869" y="436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47713" y="2748915"/>
              <a:ext cx="1270" cy="90170"/>
            </a:xfrm>
            <a:custGeom>
              <a:avLst/>
              <a:gdLst/>
              <a:ahLst/>
              <a:cxnLst/>
              <a:rect l="l" t="t" r="r" b="b"/>
              <a:pathLst>
                <a:path w="1270" h="90169">
                  <a:moveTo>
                    <a:pt x="444" y="-9525"/>
                  </a:moveTo>
                  <a:lnTo>
                    <a:pt x="444" y="99568"/>
                  </a:lnTo>
                </a:path>
              </a:pathLst>
            </a:custGeom>
            <a:ln w="19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62242" y="2825496"/>
              <a:ext cx="76962" cy="9817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262242" y="2825496"/>
              <a:ext cx="77470" cy="98425"/>
            </a:xfrm>
            <a:custGeom>
              <a:avLst/>
              <a:gdLst/>
              <a:ahLst/>
              <a:cxnLst/>
              <a:rect l="l" t="t" r="r" b="b"/>
              <a:pathLst>
                <a:path w="77470" h="98425">
                  <a:moveTo>
                    <a:pt x="68834" y="0"/>
                  </a:moveTo>
                  <a:lnTo>
                    <a:pt x="76962" y="72898"/>
                  </a:lnTo>
                  <a:lnTo>
                    <a:pt x="8128" y="98170"/>
                  </a:lnTo>
                  <a:lnTo>
                    <a:pt x="0" y="25273"/>
                  </a:lnTo>
                  <a:lnTo>
                    <a:pt x="6883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98996" y="2918333"/>
              <a:ext cx="75945" cy="9918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198996" y="2918333"/>
              <a:ext cx="76200" cy="99695"/>
            </a:xfrm>
            <a:custGeom>
              <a:avLst/>
              <a:gdLst/>
              <a:ahLst/>
              <a:cxnLst/>
              <a:rect l="l" t="t" r="r" b="b"/>
              <a:pathLst>
                <a:path w="76200" h="99694">
                  <a:moveTo>
                    <a:pt x="68706" y="0"/>
                  </a:moveTo>
                  <a:lnTo>
                    <a:pt x="75945" y="73151"/>
                  </a:lnTo>
                  <a:lnTo>
                    <a:pt x="7238" y="99187"/>
                  </a:lnTo>
                  <a:lnTo>
                    <a:pt x="0" y="26162"/>
                  </a:lnTo>
                  <a:lnTo>
                    <a:pt x="6870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39814" y="3027934"/>
              <a:ext cx="80010" cy="9918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139814" y="3027934"/>
              <a:ext cx="80010" cy="99695"/>
            </a:xfrm>
            <a:custGeom>
              <a:avLst/>
              <a:gdLst/>
              <a:ahLst/>
              <a:cxnLst/>
              <a:rect l="l" t="t" r="r" b="b"/>
              <a:pathLst>
                <a:path w="80010" h="99694">
                  <a:moveTo>
                    <a:pt x="70738" y="0"/>
                  </a:moveTo>
                  <a:lnTo>
                    <a:pt x="80010" y="74294"/>
                  </a:lnTo>
                  <a:lnTo>
                    <a:pt x="9398" y="99187"/>
                  </a:lnTo>
                  <a:lnTo>
                    <a:pt x="0" y="24891"/>
                  </a:lnTo>
                  <a:lnTo>
                    <a:pt x="70738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78981" y="3125597"/>
              <a:ext cx="73278" cy="9817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078981" y="3125597"/>
              <a:ext cx="73660" cy="98425"/>
            </a:xfrm>
            <a:custGeom>
              <a:avLst/>
              <a:gdLst/>
              <a:ahLst/>
              <a:cxnLst/>
              <a:rect l="l" t="t" r="r" b="b"/>
              <a:pathLst>
                <a:path w="73660" h="98425">
                  <a:moveTo>
                    <a:pt x="67055" y="0"/>
                  </a:moveTo>
                  <a:lnTo>
                    <a:pt x="73278" y="70103"/>
                  </a:lnTo>
                  <a:lnTo>
                    <a:pt x="71754" y="72516"/>
                  </a:lnTo>
                  <a:lnTo>
                    <a:pt x="6222" y="98170"/>
                  </a:lnTo>
                  <a:lnTo>
                    <a:pt x="0" y="28066"/>
                  </a:lnTo>
                  <a:lnTo>
                    <a:pt x="1523" y="25653"/>
                  </a:lnTo>
                  <a:lnTo>
                    <a:pt x="6705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55409" y="2535047"/>
              <a:ext cx="100203" cy="7772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455409" y="2535047"/>
              <a:ext cx="100330" cy="78105"/>
            </a:xfrm>
            <a:custGeom>
              <a:avLst/>
              <a:gdLst/>
              <a:ahLst/>
              <a:cxnLst/>
              <a:rect l="l" t="t" r="r" b="b"/>
              <a:pathLst>
                <a:path w="100329" h="78105">
                  <a:moveTo>
                    <a:pt x="100203" y="9016"/>
                  </a:moveTo>
                  <a:lnTo>
                    <a:pt x="73279" y="77724"/>
                  </a:lnTo>
                  <a:lnTo>
                    <a:pt x="0" y="68706"/>
                  </a:lnTo>
                  <a:lnTo>
                    <a:pt x="26924" y="0"/>
                  </a:lnTo>
                  <a:lnTo>
                    <a:pt x="100203" y="90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46824" y="2598039"/>
              <a:ext cx="99313" cy="7670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346824" y="2598039"/>
              <a:ext cx="99695" cy="76835"/>
            </a:xfrm>
            <a:custGeom>
              <a:avLst/>
              <a:gdLst/>
              <a:ahLst/>
              <a:cxnLst/>
              <a:rect l="l" t="t" r="r" b="b"/>
              <a:pathLst>
                <a:path w="99695" h="76835">
                  <a:moveTo>
                    <a:pt x="99313" y="8762"/>
                  </a:moveTo>
                  <a:lnTo>
                    <a:pt x="72516" y="76708"/>
                  </a:lnTo>
                  <a:lnTo>
                    <a:pt x="0" y="67945"/>
                  </a:lnTo>
                  <a:lnTo>
                    <a:pt x="26797" y="0"/>
                  </a:lnTo>
                  <a:lnTo>
                    <a:pt x="99313" y="87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56400" y="2661285"/>
              <a:ext cx="99187" cy="7873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256400" y="2661285"/>
              <a:ext cx="99695" cy="78740"/>
            </a:xfrm>
            <a:custGeom>
              <a:avLst/>
              <a:gdLst/>
              <a:ahLst/>
              <a:cxnLst/>
              <a:rect l="l" t="t" r="r" b="b"/>
              <a:pathLst>
                <a:path w="99695" h="78739">
                  <a:moveTo>
                    <a:pt x="99187" y="9778"/>
                  </a:moveTo>
                  <a:lnTo>
                    <a:pt x="73025" y="78739"/>
                  </a:lnTo>
                  <a:lnTo>
                    <a:pt x="0" y="68961"/>
                  </a:lnTo>
                  <a:lnTo>
                    <a:pt x="26035" y="0"/>
                  </a:lnTo>
                  <a:lnTo>
                    <a:pt x="99187" y="977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57594" y="2721991"/>
              <a:ext cx="99187" cy="7886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157594" y="2721991"/>
              <a:ext cx="99695" cy="79375"/>
            </a:xfrm>
            <a:custGeom>
              <a:avLst/>
              <a:gdLst/>
              <a:ahLst/>
              <a:cxnLst/>
              <a:rect l="l" t="t" r="r" b="b"/>
              <a:pathLst>
                <a:path w="99695" h="79375">
                  <a:moveTo>
                    <a:pt x="99187" y="9906"/>
                  </a:moveTo>
                  <a:lnTo>
                    <a:pt x="73151" y="78867"/>
                  </a:lnTo>
                  <a:lnTo>
                    <a:pt x="0" y="68961"/>
                  </a:lnTo>
                  <a:lnTo>
                    <a:pt x="26162" y="0"/>
                  </a:lnTo>
                  <a:lnTo>
                    <a:pt x="99187" y="99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46215" y="2768981"/>
              <a:ext cx="106299" cy="7886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046215" y="2768981"/>
              <a:ext cx="106680" cy="79375"/>
            </a:xfrm>
            <a:custGeom>
              <a:avLst/>
              <a:gdLst/>
              <a:ahLst/>
              <a:cxnLst/>
              <a:rect l="l" t="t" r="r" b="b"/>
              <a:pathLst>
                <a:path w="106679" h="79375">
                  <a:moveTo>
                    <a:pt x="106299" y="7747"/>
                  </a:moveTo>
                  <a:lnTo>
                    <a:pt x="78486" y="75692"/>
                  </a:lnTo>
                  <a:lnTo>
                    <a:pt x="73025" y="78867"/>
                  </a:lnTo>
                  <a:lnTo>
                    <a:pt x="0" y="71120"/>
                  </a:lnTo>
                  <a:lnTo>
                    <a:pt x="27812" y="3302"/>
                  </a:lnTo>
                  <a:lnTo>
                    <a:pt x="33400" y="0"/>
                  </a:lnTo>
                  <a:lnTo>
                    <a:pt x="106299" y="77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41567" y="2832100"/>
              <a:ext cx="107442" cy="8013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941567" y="2832100"/>
              <a:ext cx="107950" cy="80645"/>
            </a:xfrm>
            <a:custGeom>
              <a:avLst/>
              <a:gdLst/>
              <a:ahLst/>
              <a:cxnLst/>
              <a:rect l="l" t="t" r="r" b="b"/>
              <a:pathLst>
                <a:path w="107950" h="80644">
                  <a:moveTo>
                    <a:pt x="107442" y="8127"/>
                  </a:moveTo>
                  <a:lnTo>
                    <a:pt x="78359" y="78866"/>
                  </a:lnTo>
                  <a:lnTo>
                    <a:pt x="76073" y="80137"/>
                  </a:lnTo>
                  <a:lnTo>
                    <a:pt x="0" y="72136"/>
                  </a:lnTo>
                  <a:lnTo>
                    <a:pt x="29083" y="1397"/>
                  </a:lnTo>
                  <a:lnTo>
                    <a:pt x="31369" y="0"/>
                  </a:lnTo>
                  <a:lnTo>
                    <a:pt x="107442" y="81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57390" y="2455672"/>
              <a:ext cx="31750" cy="94615"/>
            </a:xfrm>
            <a:custGeom>
              <a:avLst/>
              <a:gdLst/>
              <a:ahLst/>
              <a:cxnLst/>
              <a:rect l="l" t="t" r="r" b="b"/>
              <a:pathLst>
                <a:path w="31750" h="94614">
                  <a:moveTo>
                    <a:pt x="0" y="94614"/>
                  </a:moveTo>
                  <a:lnTo>
                    <a:pt x="31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58533" y="2380107"/>
              <a:ext cx="110490" cy="9131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558533" y="2380107"/>
              <a:ext cx="110489" cy="91440"/>
            </a:xfrm>
            <a:custGeom>
              <a:avLst/>
              <a:gdLst/>
              <a:ahLst/>
              <a:cxnLst/>
              <a:rect l="l" t="t" r="r" b="b"/>
              <a:pathLst>
                <a:path w="110490" h="91439">
                  <a:moveTo>
                    <a:pt x="110490" y="27050"/>
                  </a:moveTo>
                  <a:lnTo>
                    <a:pt x="70612" y="91312"/>
                  </a:lnTo>
                  <a:lnTo>
                    <a:pt x="0" y="64262"/>
                  </a:lnTo>
                  <a:lnTo>
                    <a:pt x="39877" y="0"/>
                  </a:lnTo>
                  <a:lnTo>
                    <a:pt x="110490" y="2705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46519" y="2426335"/>
              <a:ext cx="109474" cy="9131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446519" y="2426335"/>
              <a:ext cx="109855" cy="91440"/>
            </a:xfrm>
            <a:custGeom>
              <a:avLst/>
              <a:gdLst/>
              <a:ahLst/>
              <a:cxnLst/>
              <a:rect l="l" t="t" r="r" b="b"/>
              <a:pathLst>
                <a:path w="109854" h="91439">
                  <a:moveTo>
                    <a:pt x="109474" y="27304"/>
                  </a:moveTo>
                  <a:lnTo>
                    <a:pt x="70103" y="91312"/>
                  </a:lnTo>
                  <a:lnTo>
                    <a:pt x="0" y="64135"/>
                  </a:lnTo>
                  <a:lnTo>
                    <a:pt x="39369" y="0"/>
                  </a:lnTo>
                  <a:lnTo>
                    <a:pt x="109474" y="273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09636" y="2418334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357" y="0"/>
                  </a:moveTo>
                  <a:lnTo>
                    <a:pt x="0" y="64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79613" y="2342769"/>
              <a:ext cx="112775" cy="8597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579613" y="2342769"/>
              <a:ext cx="113030" cy="86360"/>
            </a:xfrm>
            <a:custGeom>
              <a:avLst/>
              <a:gdLst/>
              <a:ahLst/>
              <a:cxnLst/>
              <a:rect l="l" t="t" r="r" b="b"/>
              <a:pathLst>
                <a:path w="113029" h="86360">
                  <a:moveTo>
                    <a:pt x="0" y="55752"/>
                  </a:moveTo>
                  <a:lnTo>
                    <a:pt x="46608" y="0"/>
                  </a:lnTo>
                  <a:lnTo>
                    <a:pt x="112775" y="30225"/>
                  </a:lnTo>
                  <a:lnTo>
                    <a:pt x="66166" y="85978"/>
                  </a:lnTo>
                  <a:lnTo>
                    <a:pt x="0" y="557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90357" y="2315464"/>
              <a:ext cx="112649" cy="905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690357" y="2315464"/>
              <a:ext cx="113030" cy="90805"/>
            </a:xfrm>
            <a:custGeom>
              <a:avLst/>
              <a:gdLst/>
              <a:ahLst/>
              <a:cxnLst/>
              <a:rect l="l" t="t" r="r" b="b"/>
              <a:pathLst>
                <a:path w="113029" h="90805">
                  <a:moveTo>
                    <a:pt x="0" y="58038"/>
                  </a:moveTo>
                  <a:lnTo>
                    <a:pt x="46100" y="0"/>
                  </a:lnTo>
                  <a:lnTo>
                    <a:pt x="112649" y="32512"/>
                  </a:lnTo>
                  <a:lnTo>
                    <a:pt x="66548" y="90550"/>
                  </a:lnTo>
                  <a:lnTo>
                    <a:pt x="0" y="580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02244" y="2295144"/>
              <a:ext cx="113791" cy="8826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802244" y="2295144"/>
              <a:ext cx="114300" cy="88265"/>
            </a:xfrm>
            <a:custGeom>
              <a:avLst/>
              <a:gdLst/>
              <a:ahLst/>
              <a:cxnLst/>
              <a:rect l="l" t="t" r="r" b="b"/>
              <a:pathLst>
                <a:path w="114300" h="88264">
                  <a:moveTo>
                    <a:pt x="0" y="57022"/>
                  </a:moveTo>
                  <a:lnTo>
                    <a:pt x="46862" y="0"/>
                  </a:lnTo>
                  <a:lnTo>
                    <a:pt x="113791" y="31241"/>
                  </a:lnTo>
                  <a:lnTo>
                    <a:pt x="66801" y="88264"/>
                  </a:lnTo>
                  <a:lnTo>
                    <a:pt x="0" y="570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13115" y="2267839"/>
              <a:ext cx="113664" cy="8953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913115" y="2267839"/>
              <a:ext cx="113664" cy="89535"/>
            </a:xfrm>
            <a:custGeom>
              <a:avLst/>
              <a:gdLst/>
              <a:ahLst/>
              <a:cxnLst/>
              <a:rect l="l" t="t" r="r" b="b"/>
              <a:pathLst>
                <a:path w="113665" h="89535">
                  <a:moveTo>
                    <a:pt x="0" y="57658"/>
                  </a:moveTo>
                  <a:lnTo>
                    <a:pt x="46735" y="0"/>
                  </a:lnTo>
                  <a:lnTo>
                    <a:pt x="113664" y="31876"/>
                  </a:lnTo>
                  <a:lnTo>
                    <a:pt x="66928" y="89535"/>
                  </a:lnTo>
                  <a:lnTo>
                    <a:pt x="0" y="576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45858" y="2340356"/>
              <a:ext cx="91821" cy="8724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745858" y="2340356"/>
              <a:ext cx="92075" cy="87630"/>
            </a:xfrm>
            <a:custGeom>
              <a:avLst/>
              <a:gdLst/>
              <a:ahLst/>
              <a:cxnLst/>
              <a:rect l="l" t="t" r="r" b="b"/>
              <a:pathLst>
                <a:path w="92075" h="87630">
                  <a:moveTo>
                    <a:pt x="91821" y="28956"/>
                  </a:moveTo>
                  <a:lnTo>
                    <a:pt x="32004" y="0"/>
                  </a:lnTo>
                  <a:lnTo>
                    <a:pt x="0" y="58293"/>
                  </a:lnTo>
                  <a:lnTo>
                    <a:pt x="59817" y="87249"/>
                  </a:lnTo>
                  <a:lnTo>
                    <a:pt x="91821" y="2895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54164" y="2370074"/>
              <a:ext cx="91820" cy="89535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654164" y="2370074"/>
              <a:ext cx="92075" cy="89535"/>
            </a:xfrm>
            <a:custGeom>
              <a:avLst/>
              <a:gdLst/>
              <a:ahLst/>
              <a:cxnLst/>
              <a:rect l="l" t="t" r="r" b="b"/>
              <a:pathLst>
                <a:path w="92075" h="89535">
                  <a:moveTo>
                    <a:pt x="91820" y="30099"/>
                  </a:moveTo>
                  <a:lnTo>
                    <a:pt x="31623" y="0"/>
                  </a:lnTo>
                  <a:lnTo>
                    <a:pt x="0" y="59436"/>
                  </a:lnTo>
                  <a:lnTo>
                    <a:pt x="60198" y="89535"/>
                  </a:lnTo>
                  <a:lnTo>
                    <a:pt x="91820" y="30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11821" y="2777363"/>
              <a:ext cx="84962" cy="9080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211821" y="2777363"/>
              <a:ext cx="85090" cy="90805"/>
            </a:xfrm>
            <a:custGeom>
              <a:avLst/>
              <a:gdLst/>
              <a:ahLst/>
              <a:cxnLst/>
              <a:rect l="l" t="t" r="r" b="b"/>
              <a:pathLst>
                <a:path w="85090" h="90805">
                  <a:moveTo>
                    <a:pt x="11810" y="0"/>
                  </a:moveTo>
                  <a:lnTo>
                    <a:pt x="84962" y="16763"/>
                  </a:lnTo>
                  <a:lnTo>
                    <a:pt x="73151" y="90804"/>
                  </a:lnTo>
                  <a:lnTo>
                    <a:pt x="0" y="74040"/>
                  </a:lnTo>
                  <a:lnTo>
                    <a:pt x="1181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78750" y="2867787"/>
              <a:ext cx="86868" cy="8978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278750" y="2867787"/>
              <a:ext cx="86995" cy="90170"/>
            </a:xfrm>
            <a:custGeom>
              <a:avLst/>
              <a:gdLst/>
              <a:ahLst/>
              <a:cxnLst/>
              <a:rect l="l" t="t" r="r" b="b"/>
              <a:pathLst>
                <a:path w="86995" h="90169">
                  <a:moveTo>
                    <a:pt x="13080" y="0"/>
                  </a:moveTo>
                  <a:lnTo>
                    <a:pt x="86868" y="15621"/>
                  </a:lnTo>
                  <a:lnTo>
                    <a:pt x="73659" y="89788"/>
                  </a:lnTo>
                  <a:lnTo>
                    <a:pt x="0" y="74167"/>
                  </a:lnTo>
                  <a:lnTo>
                    <a:pt x="1308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146924" y="2411984"/>
              <a:ext cx="103505" cy="365125"/>
            </a:xfrm>
            <a:custGeom>
              <a:avLst/>
              <a:gdLst/>
              <a:ahLst/>
              <a:cxnLst/>
              <a:rect l="l" t="t" r="r" b="b"/>
              <a:pathLst>
                <a:path w="103504" h="365125">
                  <a:moveTo>
                    <a:pt x="102997" y="282193"/>
                  </a:moveTo>
                  <a:lnTo>
                    <a:pt x="91567" y="364870"/>
                  </a:lnTo>
                </a:path>
                <a:path w="103504" h="365125">
                  <a:moveTo>
                    <a:pt x="0" y="0"/>
                  </a:moveTo>
                  <a:lnTo>
                    <a:pt x="13970" y="97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41082" y="2502281"/>
              <a:ext cx="78867" cy="7785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141082" y="2502281"/>
              <a:ext cx="79375" cy="78105"/>
            </a:xfrm>
            <a:custGeom>
              <a:avLst/>
              <a:gdLst/>
              <a:ahLst/>
              <a:cxnLst/>
              <a:rect l="l" t="t" r="r" b="b"/>
              <a:pathLst>
                <a:path w="79375" h="78105">
                  <a:moveTo>
                    <a:pt x="3556" y="0"/>
                  </a:moveTo>
                  <a:lnTo>
                    <a:pt x="78867" y="2540"/>
                  </a:lnTo>
                  <a:lnTo>
                    <a:pt x="75311" y="77851"/>
                  </a:lnTo>
                  <a:lnTo>
                    <a:pt x="0" y="75184"/>
                  </a:lnTo>
                  <a:lnTo>
                    <a:pt x="3556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17282" y="2577846"/>
              <a:ext cx="78867" cy="8140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217282" y="2577846"/>
              <a:ext cx="79375" cy="81915"/>
            </a:xfrm>
            <a:custGeom>
              <a:avLst/>
              <a:gdLst/>
              <a:ahLst/>
              <a:cxnLst/>
              <a:rect l="l" t="t" r="r" b="b"/>
              <a:pathLst>
                <a:path w="79375" h="81914">
                  <a:moveTo>
                    <a:pt x="1905" y="0"/>
                  </a:moveTo>
                  <a:lnTo>
                    <a:pt x="78867" y="4317"/>
                  </a:lnTo>
                  <a:lnTo>
                    <a:pt x="76962" y="81406"/>
                  </a:lnTo>
                  <a:lnTo>
                    <a:pt x="0" y="76962"/>
                  </a:lnTo>
                  <a:lnTo>
                    <a:pt x="1905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319771" y="2677287"/>
              <a:ext cx="78867" cy="84962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319771" y="2677287"/>
              <a:ext cx="79375" cy="85090"/>
            </a:xfrm>
            <a:custGeom>
              <a:avLst/>
              <a:gdLst/>
              <a:ahLst/>
              <a:cxnLst/>
              <a:rect l="l" t="t" r="r" b="b"/>
              <a:pathLst>
                <a:path w="79375" h="85089">
                  <a:moveTo>
                    <a:pt x="78485" y="84962"/>
                  </a:moveTo>
                  <a:lnTo>
                    <a:pt x="78867" y="6096"/>
                  </a:lnTo>
                  <a:lnTo>
                    <a:pt x="253" y="0"/>
                  </a:lnTo>
                  <a:lnTo>
                    <a:pt x="0" y="78739"/>
                  </a:lnTo>
                  <a:lnTo>
                    <a:pt x="78485" y="8496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89240" y="2765552"/>
              <a:ext cx="79120" cy="8585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389240" y="2765552"/>
              <a:ext cx="79375" cy="86360"/>
            </a:xfrm>
            <a:custGeom>
              <a:avLst/>
              <a:gdLst/>
              <a:ahLst/>
              <a:cxnLst/>
              <a:rect l="l" t="t" r="r" b="b"/>
              <a:pathLst>
                <a:path w="79375" h="86360">
                  <a:moveTo>
                    <a:pt x="0" y="0"/>
                  </a:moveTo>
                  <a:lnTo>
                    <a:pt x="77597" y="7874"/>
                  </a:lnTo>
                  <a:lnTo>
                    <a:pt x="79120" y="85851"/>
                  </a:lnTo>
                  <a:lnTo>
                    <a:pt x="1524" y="779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74153" y="2332863"/>
              <a:ext cx="100838" cy="9169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074153" y="2332863"/>
              <a:ext cx="100965" cy="92075"/>
            </a:xfrm>
            <a:custGeom>
              <a:avLst/>
              <a:gdLst/>
              <a:ahLst/>
              <a:cxnLst/>
              <a:rect l="l" t="t" r="r" b="b"/>
              <a:pathLst>
                <a:path w="100965" h="92075">
                  <a:moveTo>
                    <a:pt x="0" y="31496"/>
                  </a:moveTo>
                  <a:lnTo>
                    <a:pt x="63373" y="0"/>
                  </a:lnTo>
                  <a:lnTo>
                    <a:pt x="100838" y="60071"/>
                  </a:lnTo>
                  <a:lnTo>
                    <a:pt x="37465" y="91694"/>
                  </a:lnTo>
                  <a:lnTo>
                    <a:pt x="0" y="314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172959" y="2360295"/>
              <a:ext cx="99695" cy="9042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172959" y="2360295"/>
              <a:ext cx="99695" cy="90805"/>
            </a:xfrm>
            <a:custGeom>
              <a:avLst/>
              <a:gdLst/>
              <a:ahLst/>
              <a:cxnLst/>
              <a:rect l="l" t="t" r="r" b="b"/>
              <a:pathLst>
                <a:path w="99695" h="90805">
                  <a:moveTo>
                    <a:pt x="0" y="31114"/>
                  </a:moveTo>
                  <a:lnTo>
                    <a:pt x="62611" y="0"/>
                  </a:lnTo>
                  <a:lnTo>
                    <a:pt x="99695" y="59308"/>
                  </a:lnTo>
                  <a:lnTo>
                    <a:pt x="37084" y="90424"/>
                  </a:lnTo>
                  <a:lnTo>
                    <a:pt x="0" y="311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259700" y="2400681"/>
              <a:ext cx="92837" cy="9271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259700" y="2400681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5" h="92710">
                  <a:moveTo>
                    <a:pt x="0" y="33274"/>
                  </a:moveTo>
                  <a:lnTo>
                    <a:pt x="59563" y="0"/>
                  </a:lnTo>
                  <a:lnTo>
                    <a:pt x="92837" y="59563"/>
                  </a:lnTo>
                  <a:lnTo>
                    <a:pt x="33274" y="92710"/>
                  </a:lnTo>
                  <a:lnTo>
                    <a:pt x="0" y="332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351394" y="2428113"/>
              <a:ext cx="92836" cy="9042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351394" y="2428113"/>
              <a:ext cx="93345" cy="90805"/>
            </a:xfrm>
            <a:custGeom>
              <a:avLst/>
              <a:gdLst/>
              <a:ahLst/>
              <a:cxnLst/>
              <a:rect l="l" t="t" r="r" b="b"/>
              <a:pathLst>
                <a:path w="93345" h="90805">
                  <a:moveTo>
                    <a:pt x="0" y="32003"/>
                  </a:moveTo>
                  <a:lnTo>
                    <a:pt x="59181" y="0"/>
                  </a:lnTo>
                  <a:lnTo>
                    <a:pt x="92836" y="58292"/>
                  </a:lnTo>
                  <a:lnTo>
                    <a:pt x="33654" y="90424"/>
                  </a:lnTo>
                  <a:lnTo>
                    <a:pt x="0" y="3200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445501" y="2455418"/>
              <a:ext cx="92709" cy="8940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445501" y="2455418"/>
              <a:ext cx="92710" cy="89535"/>
            </a:xfrm>
            <a:custGeom>
              <a:avLst/>
              <a:gdLst/>
              <a:ahLst/>
              <a:cxnLst/>
              <a:rect l="l" t="t" r="r" b="b"/>
              <a:pathLst>
                <a:path w="92709" h="89535">
                  <a:moveTo>
                    <a:pt x="0" y="31623"/>
                  </a:moveTo>
                  <a:lnTo>
                    <a:pt x="59054" y="0"/>
                  </a:lnTo>
                  <a:lnTo>
                    <a:pt x="92709" y="57912"/>
                  </a:lnTo>
                  <a:lnTo>
                    <a:pt x="33654" y="89408"/>
                  </a:lnTo>
                  <a:lnTo>
                    <a:pt x="0" y="316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539608" y="2475611"/>
              <a:ext cx="91567" cy="92837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7539608" y="2475611"/>
              <a:ext cx="92075" cy="93345"/>
            </a:xfrm>
            <a:custGeom>
              <a:avLst/>
              <a:gdLst/>
              <a:ahLst/>
              <a:cxnLst/>
              <a:rect l="l" t="t" r="r" b="b"/>
              <a:pathLst>
                <a:path w="92075" h="93344">
                  <a:moveTo>
                    <a:pt x="0" y="33400"/>
                  </a:moveTo>
                  <a:lnTo>
                    <a:pt x="58927" y="0"/>
                  </a:lnTo>
                  <a:lnTo>
                    <a:pt x="91567" y="59436"/>
                  </a:lnTo>
                  <a:lnTo>
                    <a:pt x="32639" y="92837"/>
                  </a:lnTo>
                  <a:lnTo>
                    <a:pt x="0" y="3340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618094" y="2513711"/>
              <a:ext cx="90550" cy="91693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7618094" y="2513711"/>
              <a:ext cx="90805" cy="92075"/>
            </a:xfrm>
            <a:custGeom>
              <a:avLst/>
              <a:gdLst/>
              <a:ahLst/>
              <a:cxnLst/>
              <a:rect l="l" t="t" r="r" b="b"/>
              <a:pathLst>
                <a:path w="90804" h="92075">
                  <a:moveTo>
                    <a:pt x="0" y="33019"/>
                  </a:moveTo>
                  <a:lnTo>
                    <a:pt x="58293" y="0"/>
                  </a:lnTo>
                  <a:lnTo>
                    <a:pt x="90550" y="58674"/>
                  </a:lnTo>
                  <a:lnTo>
                    <a:pt x="32257" y="91693"/>
                  </a:lnTo>
                  <a:lnTo>
                    <a:pt x="0" y="330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709788" y="2541143"/>
              <a:ext cx="90424" cy="9169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7709788" y="2541143"/>
              <a:ext cx="90805" cy="92075"/>
            </a:xfrm>
            <a:custGeom>
              <a:avLst/>
              <a:gdLst/>
              <a:ahLst/>
              <a:cxnLst/>
              <a:rect l="l" t="t" r="r" b="b"/>
              <a:pathLst>
                <a:path w="90804" h="92075">
                  <a:moveTo>
                    <a:pt x="0" y="33020"/>
                  </a:moveTo>
                  <a:lnTo>
                    <a:pt x="58165" y="0"/>
                  </a:lnTo>
                  <a:lnTo>
                    <a:pt x="90424" y="58674"/>
                  </a:lnTo>
                  <a:lnTo>
                    <a:pt x="32257" y="91694"/>
                  </a:lnTo>
                  <a:lnTo>
                    <a:pt x="0" y="330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238110" y="2075561"/>
              <a:ext cx="30480" cy="85090"/>
            </a:xfrm>
            <a:custGeom>
              <a:avLst/>
              <a:gdLst/>
              <a:ahLst/>
              <a:cxnLst/>
              <a:rect l="l" t="t" r="r" b="b"/>
              <a:pathLst>
                <a:path w="30479" h="85089">
                  <a:moveTo>
                    <a:pt x="30480" y="0"/>
                  </a:moveTo>
                  <a:lnTo>
                    <a:pt x="0" y="8470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265288" y="1985772"/>
              <a:ext cx="91185" cy="7150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7265288" y="1985772"/>
              <a:ext cx="91440" cy="71755"/>
            </a:xfrm>
            <a:custGeom>
              <a:avLst/>
              <a:gdLst/>
              <a:ahLst/>
              <a:cxnLst/>
              <a:rect l="l" t="t" r="r" b="b"/>
              <a:pathLst>
                <a:path w="91440" h="71755">
                  <a:moveTo>
                    <a:pt x="0" y="71119"/>
                  </a:moveTo>
                  <a:lnTo>
                    <a:pt x="17906" y="0"/>
                  </a:lnTo>
                  <a:lnTo>
                    <a:pt x="91185" y="253"/>
                  </a:lnTo>
                  <a:lnTo>
                    <a:pt x="73405" y="71500"/>
                  </a:lnTo>
                  <a:lnTo>
                    <a:pt x="0" y="7111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355839" y="1911604"/>
              <a:ext cx="91185" cy="70993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355839" y="1911604"/>
              <a:ext cx="91440" cy="71120"/>
            </a:xfrm>
            <a:custGeom>
              <a:avLst/>
              <a:gdLst/>
              <a:ahLst/>
              <a:cxnLst/>
              <a:rect l="l" t="t" r="r" b="b"/>
              <a:pathLst>
                <a:path w="91440" h="71119">
                  <a:moveTo>
                    <a:pt x="0" y="70993"/>
                  </a:moveTo>
                  <a:lnTo>
                    <a:pt x="18923" y="1143"/>
                  </a:lnTo>
                  <a:lnTo>
                    <a:pt x="91185" y="0"/>
                  </a:lnTo>
                  <a:lnTo>
                    <a:pt x="72262" y="69850"/>
                  </a:lnTo>
                  <a:lnTo>
                    <a:pt x="0" y="709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449946" y="1834261"/>
              <a:ext cx="91185" cy="70865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449946" y="1834261"/>
              <a:ext cx="91440" cy="71120"/>
            </a:xfrm>
            <a:custGeom>
              <a:avLst/>
              <a:gdLst/>
              <a:ahLst/>
              <a:cxnLst/>
              <a:rect l="l" t="t" r="r" b="b"/>
              <a:pathLst>
                <a:path w="91440" h="71119">
                  <a:moveTo>
                    <a:pt x="0" y="70865"/>
                  </a:moveTo>
                  <a:lnTo>
                    <a:pt x="18160" y="126"/>
                  </a:lnTo>
                  <a:lnTo>
                    <a:pt x="91185" y="0"/>
                  </a:lnTo>
                  <a:lnTo>
                    <a:pt x="73025" y="70738"/>
                  </a:lnTo>
                  <a:lnTo>
                    <a:pt x="0" y="708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542910" y="1762252"/>
              <a:ext cx="92075" cy="7327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542910" y="1762252"/>
              <a:ext cx="92075" cy="73660"/>
            </a:xfrm>
            <a:custGeom>
              <a:avLst/>
              <a:gdLst/>
              <a:ahLst/>
              <a:cxnLst/>
              <a:rect l="l" t="t" r="r" b="b"/>
              <a:pathLst>
                <a:path w="92075" h="73660">
                  <a:moveTo>
                    <a:pt x="0" y="72389"/>
                  </a:moveTo>
                  <a:lnTo>
                    <a:pt x="17525" y="0"/>
                  </a:lnTo>
                  <a:lnTo>
                    <a:pt x="92075" y="762"/>
                  </a:lnTo>
                  <a:lnTo>
                    <a:pt x="74422" y="73278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994524" y="2166239"/>
              <a:ext cx="113665" cy="90297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994524" y="2166239"/>
              <a:ext cx="113664" cy="90805"/>
            </a:xfrm>
            <a:custGeom>
              <a:avLst/>
              <a:gdLst/>
              <a:ahLst/>
              <a:cxnLst/>
              <a:rect l="l" t="t" r="r" b="b"/>
              <a:pathLst>
                <a:path w="113665" h="90805">
                  <a:moveTo>
                    <a:pt x="0" y="55625"/>
                  </a:moveTo>
                  <a:lnTo>
                    <a:pt x="48514" y="0"/>
                  </a:lnTo>
                  <a:lnTo>
                    <a:pt x="113665" y="34671"/>
                  </a:lnTo>
                  <a:lnTo>
                    <a:pt x="65150" y="90297"/>
                  </a:lnTo>
                  <a:lnTo>
                    <a:pt x="0" y="55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108824" y="2148459"/>
              <a:ext cx="113665" cy="8890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108824" y="2148459"/>
              <a:ext cx="113664" cy="88900"/>
            </a:xfrm>
            <a:custGeom>
              <a:avLst/>
              <a:gdLst/>
              <a:ahLst/>
              <a:cxnLst/>
              <a:rect l="l" t="t" r="r" b="b"/>
              <a:pathLst>
                <a:path w="113665" h="88900">
                  <a:moveTo>
                    <a:pt x="0" y="54863"/>
                  </a:moveTo>
                  <a:lnTo>
                    <a:pt x="48641" y="0"/>
                  </a:lnTo>
                  <a:lnTo>
                    <a:pt x="113665" y="34036"/>
                  </a:lnTo>
                  <a:lnTo>
                    <a:pt x="65024" y="88900"/>
                  </a:lnTo>
                  <a:lnTo>
                    <a:pt x="0" y="548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25537" y="2134108"/>
              <a:ext cx="113664" cy="87883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7225537" y="2134108"/>
              <a:ext cx="113664" cy="88265"/>
            </a:xfrm>
            <a:custGeom>
              <a:avLst/>
              <a:gdLst/>
              <a:ahLst/>
              <a:cxnLst/>
              <a:rect l="l" t="t" r="r" b="b"/>
              <a:pathLst>
                <a:path w="113665" h="88264">
                  <a:moveTo>
                    <a:pt x="0" y="54482"/>
                  </a:moveTo>
                  <a:lnTo>
                    <a:pt x="48767" y="0"/>
                  </a:lnTo>
                  <a:lnTo>
                    <a:pt x="113664" y="33527"/>
                  </a:lnTo>
                  <a:lnTo>
                    <a:pt x="64896" y="87883"/>
                  </a:lnTo>
                  <a:lnTo>
                    <a:pt x="0" y="544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41107" y="2112772"/>
              <a:ext cx="113538" cy="8890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341107" y="2112772"/>
              <a:ext cx="113664" cy="88900"/>
            </a:xfrm>
            <a:custGeom>
              <a:avLst/>
              <a:gdLst/>
              <a:ahLst/>
              <a:cxnLst/>
              <a:rect l="l" t="t" r="r" b="b"/>
              <a:pathLst>
                <a:path w="113665" h="88900">
                  <a:moveTo>
                    <a:pt x="0" y="54863"/>
                  </a:moveTo>
                  <a:lnTo>
                    <a:pt x="48641" y="0"/>
                  </a:lnTo>
                  <a:lnTo>
                    <a:pt x="113538" y="34036"/>
                  </a:lnTo>
                  <a:lnTo>
                    <a:pt x="64897" y="88900"/>
                  </a:lnTo>
                  <a:lnTo>
                    <a:pt x="0" y="548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430388" y="2088515"/>
              <a:ext cx="118236" cy="87122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7430388" y="2088515"/>
              <a:ext cx="118745" cy="87630"/>
            </a:xfrm>
            <a:custGeom>
              <a:avLst/>
              <a:gdLst/>
              <a:ahLst/>
              <a:cxnLst/>
              <a:rect l="l" t="t" r="r" b="b"/>
              <a:pathLst>
                <a:path w="118745" h="87630">
                  <a:moveTo>
                    <a:pt x="0" y="54483"/>
                  </a:moveTo>
                  <a:lnTo>
                    <a:pt x="49783" y="508"/>
                  </a:lnTo>
                  <a:lnTo>
                    <a:pt x="52577" y="0"/>
                  </a:lnTo>
                  <a:lnTo>
                    <a:pt x="118236" y="32765"/>
                  </a:lnTo>
                  <a:lnTo>
                    <a:pt x="68452" y="86613"/>
                  </a:lnTo>
                  <a:lnTo>
                    <a:pt x="65658" y="87122"/>
                  </a:lnTo>
                  <a:lnTo>
                    <a:pt x="0" y="544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48244" y="2067306"/>
              <a:ext cx="119379" cy="89154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7548244" y="2067306"/>
              <a:ext cx="119380" cy="89535"/>
            </a:xfrm>
            <a:custGeom>
              <a:avLst/>
              <a:gdLst/>
              <a:ahLst/>
              <a:cxnLst/>
              <a:rect l="l" t="t" r="r" b="b"/>
              <a:pathLst>
                <a:path w="119379" h="89535">
                  <a:moveTo>
                    <a:pt x="0" y="55626"/>
                  </a:moveTo>
                  <a:lnTo>
                    <a:pt x="51053" y="254"/>
                  </a:lnTo>
                  <a:lnTo>
                    <a:pt x="51943" y="0"/>
                  </a:lnTo>
                  <a:lnTo>
                    <a:pt x="119379" y="33655"/>
                  </a:lnTo>
                  <a:lnTo>
                    <a:pt x="68199" y="89027"/>
                  </a:lnTo>
                  <a:lnTo>
                    <a:pt x="67436" y="89154"/>
                  </a:lnTo>
                  <a:lnTo>
                    <a:pt x="0" y="5562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43343" y="2254885"/>
              <a:ext cx="62865" cy="78105"/>
            </a:xfrm>
            <a:custGeom>
              <a:avLst/>
              <a:gdLst/>
              <a:ahLst/>
              <a:cxnLst/>
              <a:rect l="l" t="t" r="r" b="b"/>
              <a:pathLst>
                <a:path w="62865" h="78105">
                  <a:moveTo>
                    <a:pt x="62356" y="0"/>
                  </a:moveTo>
                  <a:lnTo>
                    <a:pt x="0" y="77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853173" y="2341753"/>
              <a:ext cx="115443" cy="97536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853173" y="2341753"/>
              <a:ext cx="115570" cy="97790"/>
            </a:xfrm>
            <a:custGeom>
              <a:avLst/>
              <a:gdLst/>
              <a:ahLst/>
              <a:cxnLst/>
              <a:rect l="l" t="t" r="r" b="b"/>
              <a:pathLst>
                <a:path w="115570" h="97789">
                  <a:moveTo>
                    <a:pt x="0" y="46989"/>
                  </a:moveTo>
                  <a:lnTo>
                    <a:pt x="59181" y="0"/>
                  </a:lnTo>
                  <a:lnTo>
                    <a:pt x="115443" y="50546"/>
                  </a:lnTo>
                  <a:lnTo>
                    <a:pt x="56260" y="97536"/>
                  </a:lnTo>
                  <a:lnTo>
                    <a:pt x="0" y="469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967473" y="2344166"/>
              <a:ext cx="116585" cy="96393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967473" y="2344166"/>
              <a:ext cx="116839" cy="96520"/>
            </a:xfrm>
            <a:custGeom>
              <a:avLst/>
              <a:gdLst/>
              <a:ahLst/>
              <a:cxnLst/>
              <a:rect l="l" t="t" r="r" b="b"/>
              <a:pathLst>
                <a:path w="116840" h="96519">
                  <a:moveTo>
                    <a:pt x="0" y="46355"/>
                  </a:moveTo>
                  <a:lnTo>
                    <a:pt x="59817" y="0"/>
                  </a:lnTo>
                  <a:lnTo>
                    <a:pt x="116585" y="50037"/>
                  </a:lnTo>
                  <a:lnTo>
                    <a:pt x="56769" y="96393"/>
                  </a:lnTo>
                  <a:lnTo>
                    <a:pt x="0" y="463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932927" y="3483864"/>
              <a:ext cx="81152" cy="8877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7932927" y="3483864"/>
              <a:ext cx="81280" cy="88900"/>
            </a:xfrm>
            <a:custGeom>
              <a:avLst/>
              <a:gdLst/>
              <a:ahLst/>
              <a:cxnLst/>
              <a:rect l="l" t="t" r="r" b="b"/>
              <a:pathLst>
                <a:path w="81279" h="88900">
                  <a:moveTo>
                    <a:pt x="0" y="0"/>
                  </a:moveTo>
                  <a:lnTo>
                    <a:pt x="72136" y="13588"/>
                  </a:lnTo>
                  <a:lnTo>
                    <a:pt x="74041" y="15621"/>
                  </a:lnTo>
                  <a:lnTo>
                    <a:pt x="81152" y="88773"/>
                  </a:lnTo>
                  <a:lnTo>
                    <a:pt x="9017" y="75057"/>
                  </a:lnTo>
                  <a:lnTo>
                    <a:pt x="7112" y="730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020303" y="3573399"/>
              <a:ext cx="82803" cy="9055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8020303" y="3573399"/>
              <a:ext cx="83185" cy="90805"/>
            </a:xfrm>
            <a:custGeom>
              <a:avLst/>
              <a:gdLst/>
              <a:ahLst/>
              <a:cxnLst/>
              <a:rect l="l" t="t" r="r" b="b"/>
              <a:pathLst>
                <a:path w="83184" h="90804">
                  <a:moveTo>
                    <a:pt x="0" y="0"/>
                  </a:moveTo>
                  <a:lnTo>
                    <a:pt x="75565" y="13970"/>
                  </a:lnTo>
                  <a:lnTo>
                    <a:pt x="82803" y="90550"/>
                  </a:lnTo>
                  <a:lnTo>
                    <a:pt x="7112" y="765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214994" y="3497072"/>
              <a:ext cx="86105" cy="82550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8214994" y="3497072"/>
              <a:ext cx="86360" cy="82550"/>
            </a:xfrm>
            <a:custGeom>
              <a:avLst/>
              <a:gdLst/>
              <a:ahLst/>
              <a:cxnLst/>
              <a:rect l="l" t="t" r="r" b="b"/>
              <a:pathLst>
                <a:path w="86359" h="82550">
                  <a:moveTo>
                    <a:pt x="86105" y="1904"/>
                  </a:moveTo>
                  <a:lnTo>
                    <a:pt x="80899" y="82550"/>
                  </a:lnTo>
                  <a:lnTo>
                    <a:pt x="0" y="80644"/>
                  </a:lnTo>
                  <a:lnTo>
                    <a:pt x="5333" y="0"/>
                  </a:lnTo>
                  <a:lnTo>
                    <a:pt x="86105" y="19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128126" y="3579876"/>
              <a:ext cx="85978" cy="7874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8128126" y="3579876"/>
              <a:ext cx="86360" cy="78740"/>
            </a:xfrm>
            <a:custGeom>
              <a:avLst/>
              <a:gdLst/>
              <a:ahLst/>
              <a:cxnLst/>
              <a:rect l="l" t="t" r="r" b="b"/>
              <a:pathLst>
                <a:path w="86359" h="78739">
                  <a:moveTo>
                    <a:pt x="85978" y="0"/>
                  </a:moveTo>
                  <a:lnTo>
                    <a:pt x="76834" y="76200"/>
                  </a:lnTo>
                  <a:lnTo>
                    <a:pt x="0" y="78740"/>
                  </a:lnTo>
                  <a:lnTo>
                    <a:pt x="9271" y="2412"/>
                  </a:lnTo>
                  <a:lnTo>
                    <a:pt x="8597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133206" y="3283458"/>
              <a:ext cx="79501" cy="8699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8133206" y="3283458"/>
              <a:ext cx="80010" cy="86995"/>
            </a:xfrm>
            <a:custGeom>
              <a:avLst/>
              <a:gdLst/>
              <a:ahLst/>
              <a:cxnLst/>
              <a:rect l="l" t="t" r="r" b="b"/>
              <a:pathLst>
                <a:path w="80009" h="86995">
                  <a:moveTo>
                    <a:pt x="0" y="0"/>
                  </a:moveTo>
                  <a:lnTo>
                    <a:pt x="71120" y="13334"/>
                  </a:lnTo>
                  <a:lnTo>
                    <a:pt x="72517" y="14858"/>
                  </a:lnTo>
                  <a:lnTo>
                    <a:pt x="79501" y="86994"/>
                  </a:lnTo>
                  <a:lnTo>
                    <a:pt x="8382" y="73532"/>
                  </a:lnTo>
                  <a:lnTo>
                    <a:pt x="6985" y="720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214486" y="3369437"/>
              <a:ext cx="81153" cy="8877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8214486" y="3369437"/>
              <a:ext cx="81280" cy="88900"/>
            </a:xfrm>
            <a:custGeom>
              <a:avLst/>
              <a:gdLst/>
              <a:ahLst/>
              <a:cxnLst/>
              <a:rect l="l" t="t" r="r" b="b"/>
              <a:pathLst>
                <a:path w="81279" h="88900">
                  <a:moveTo>
                    <a:pt x="0" y="0"/>
                  </a:moveTo>
                  <a:lnTo>
                    <a:pt x="73152" y="13842"/>
                  </a:lnTo>
                  <a:lnTo>
                    <a:pt x="73914" y="14732"/>
                  </a:lnTo>
                  <a:lnTo>
                    <a:pt x="81153" y="88773"/>
                  </a:lnTo>
                  <a:lnTo>
                    <a:pt x="8001" y="75057"/>
                  </a:lnTo>
                  <a:lnTo>
                    <a:pt x="7239" y="741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032876" y="3299460"/>
              <a:ext cx="86105" cy="78739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8032876" y="3299460"/>
              <a:ext cx="86360" cy="78740"/>
            </a:xfrm>
            <a:custGeom>
              <a:avLst/>
              <a:gdLst/>
              <a:ahLst/>
              <a:cxnLst/>
              <a:rect l="l" t="t" r="r" b="b"/>
              <a:pathLst>
                <a:path w="86359" h="78739">
                  <a:moveTo>
                    <a:pt x="86105" y="0"/>
                  </a:moveTo>
                  <a:lnTo>
                    <a:pt x="77089" y="76707"/>
                  </a:lnTo>
                  <a:lnTo>
                    <a:pt x="0" y="78739"/>
                  </a:lnTo>
                  <a:lnTo>
                    <a:pt x="8890" y="2031"/>
                  </a:lnTo>
                  <a:lnTo>
                    <a:pt x="8610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948294" y="3379851"/>
              <a:ext cx="85978" cy="78739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7948294" y="3379851"/>
              <a:ext cx="86360" cy="78740"/>
            </a:xfrm>
            <a:custGeom>
              <a:avLst/>
              <a:gdLst/>
              <a:ahLst/>
              <a:cxnLst/>
              <a:rect l="l" t="t" r="r" b="b"/>
              <a:pathLst>
                <a:path w="86359" h="78739">
                  <a:moveTo>
                    <a:pt x="85978" y="0"/>
                  </a:moveTo>
                  <a:lnTo>
                    <a:pt x="76707" y="76326"/>
                  </a:lnTo>
                  <a:lnTo>
                    <a:pt x="0" y="78739"/>
                  </a:lnTo>
                  <a:lnTo>
                    <a:pt x="9271" y="2412"/>
                  </a:lnTo>
                  <a:lnTo>
                    <a:pt x="85978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624571" y="3729227"/>
              <a:ext cx="1111250" cy="360045"/>
            </a:xfrm>
            <a:custGeom>
              <a:avLst/>
              <a:gdLst/>
              <a:ahLst/>
              <a:cxnLst/>
              <a:rect l="l" t="t" r="r" b="b"/>
              <a:pathLst>
                <a:path w="1111250" h="360045">
                  <a:moveTo>
                    <a:pt x="1110996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1110996" y="359664"/>
                  </a:lnTo>
                  <a:lnTo>
                    <a:pt x="1110996" y="0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7784338" y="3762502"/>
            <a:ext cx="794385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7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Κυκλοδεξτρίνες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ts val="1070"/>
              </a:lnSpc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(CDs)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6388608" y="2520569"/>
            <a:ext cx="1605280" cy="954405"/>
            <a:chOff x="6388608" y="2520569"/>
            <a:chExt cx="1605280" cy="954405"/>
          </a:xfrm>
        </p:grpSpPr>
        <p:sp>
          <p:nvSpPr>
            <p:cNvPr id="149" name="object 149"/>
            <p:cNvSpPr/>
            <p:nvPr/>
          </p:nvSpPr>
          <p:spPr>
            <a:xfrm>
              <a:off x="6813804" y="2520568"/>
              <a:ext cx="1179830" cy="954405"/>
            </a:xfrm>
            <a:custGeom>
              <a:avLst/>
              <a:gdLst/>
              <a:ahLst/>
              <a:cxnLst/>
              <a:rect l="l" t="t" r="r" b="b"/>
              <a:pathLst>
                <a:path w="1179829" h="954404">
                  <a:moveTo>
                    <a:pt x="50800" y="878332"/>
                  </a:moveTo>
                  <a:lnTo>
                    <a:pt x="31648" y="878052"/>
                  </a:lnTo>
                  <a:lnTo>
                    <a:pt x="42926" y="254"/>
                  </a:lnTo>
                  <a:lnTo>
                    <a:pt x="30226" y="0"/>
                  </a:lnTo>
                  <a:lnTo>
                    <a:pt x="18948" y="877862"/>
                  </a:lnTo>
                  <a:lnTo>
                    <a:pt x="0" y="877570"/>
                  </a:lnTo>
                  <a:lnTo>
                    <a:pt x="24384" y="954151"/>
                  </a:lnTo>
                  <a:lnTo>
                    <a:pt x="46456" y="890778"/>
                  </a:lnTo>
                  <a:lnTo>
                    <a:pt x="50800" y="878332"/>
                  </a:lnTo>
                  <a:close/>
                </a:path>
                <a:path w="1179829" h="954404">
                  <a:moveTo>
                    <a:pt x="1179576" y="752983"/>
                  </a:moveTo>
                  <a:lnTo>
                    <a:pt x="1162037" y="708279"/>
                  </a:lnTo>
                  <a:lnTo>
                    <a:pt x="1150239" y="678180"/>
                  </a:lnTo>
                  <a:lnTo>
                    <a:pt x="1135621" y="690422"/>
                  </a:lnTo>
                  <a:lnTo>
                    <a:pt x="620522" y="73787"/>
                  </a:lnTo>
                  <a:lnTo>
                    <a:pt x="610870" y="81915"/>
                  </a:lnTo>
                  <a:lnTo>
                    <a:pt x="1125867" y="698576"/>
                  </a:lnTo>
                  <a:lnTo>
                    <a:pt x="1111250" y="710819"/>
                  </a:lnTo>
                  <a:lnTo>
                    <a:pt x="1179576" y="752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388608" y="2941320"/>
              <a:ext cx="896619" cy="245745"/>
            </a:xfrm>
            <a:custGeom>
              <a:avLst/>
              <a:gdLst/>
              <a:ahLst/>
              <a:cxnLst/>
              <a:rect l="l" t="t" r="r" b="b"/>
              <a:pathLst>
                <a:path w="896620" h="245744">
                  <a:moveTo>
                    <a:pt x="896112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896112" y="245363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6549643" y="2965110"/>
            <a:ext cx="5753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30" dirty="0">
                <a:solidFill>
                  <a:srgbClr val="FFFFFF"/>
                </a:solidFill>
                <a:latin typeface="Tahoma"/>
                <a:cs typeface="Tahoma"/>
              </a:rPr>
              <a:t>α-αμυλάση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4844034" y="3488626"/>
            <a:ext cx="4097020" cy="3166110"/>
            <a:chOff x="4844034" y="3488626"/>
            <a:chExt cx="4097020" cy="3166110"/>
          </a:xfrm>
        </p:grpSpPr>
        <p:pic>
          <p:nvPicPr>
            <p:cNvPr id="153" name="object 15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967601" y="3646678"/>
              <a:ext cx="78358" cy="92837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967601" y="3646678"/>
              <a:ext cx="78740" cy="93345"/>
            </a:xfrm>
            <a:custGeom>
              <a:avLst/>
              <a:gdLst/>
              <a:ahLst/>
              <a:cxnLst/>
              <a:rect l="l" t="t" r="r" b="b"/>
              <a:pathLst>
                <a:path w="78740" h="93345">
                  <a:moveTo>
                    <a:pt x="0" y="92837"/>
                  </a:moveTo>
                  <a:lnTo>
                    <a:pt x="4191" y="19558"/>
                  </a:lnTo>
                  <a:lnTo>
                    <a:pt x="6730" y="16510"/>
                  </a:lnTo>
                  <a:lnTo>
                    <a:pt x="78358" y="0"/>
                  </a:lnTo>
                  <a:lnTo>
                    <a:pt x="74041" y="73406"/>
                  </a:lnTo>
                  <a:lnTo>
                    <a:pt x="71500" y="76454"/>
                  </a:lnTo>
                  <a:lnTo>
                    <a:pt x="0" y="928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049516" y="3547745"/>
              <a:ext cx="77597" cy="91947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7049516" y="3547745"/>
              <a:ext cx="78105" cy="92075"/>
            </a:xfrm>
            <a:custGeom>
              <a:avLst/>
              <a:gdLst/>
              <a:ahLst/>
              <a:cxnLst/>
              <a:rect l="l" t="t" r="r" b="b"/>
              <a:pathLst>
                <a:path w="78104" h="92075">
                  <a:moveTo>
                    <a:pt x="0" y="91947"/>
                  </a:moveTo>
                  <a:lnTo>
                    <a:pt x="4190" y="19557"/>
                  </a:lnTo>
                  <a:lnTo>
                    <a:pt x="6984" y="16255"/>
                  </a:lnTo>
                  <a:lnTo>
                    <a:pt x="77597" y="0"/>
                  </a:lnTo>
                  <a:lnTo>
                    <a:pt x="73405" y="72389"/>
                  </a:lnTo>
                  <a:lnTo>
                    <a:pt x="70611" y="75691"/>
                  </a:lnTo>
                  <a:lnTo>
                    <a:pt x="0" y="919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00545" y="3736086"/>
              <a:ext cx="84455" cy="18415"/>
            </a:xfrm>
            <a:custGeom>
              <a:avLst/>
              <a:gdLst/>
              <a:ahLst/>
              <a:cxnLst/>
              <a:rect l="l" t="t" r="r" b="b"/>
              <a:pathLst>
                <a:path w="84454" h="18414">
                  <a:moveTo>
                    <a:pt x="0" y="18033"/>
                  </a:moveTo>
                  <a:lnTo>
                    <a:pt x="839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740525" y="3811524"/>
              <a:ext cx="76326" cy="102488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740525" y="3811524"/>
              <a:ext cx="76835" cy="102870"/>
            </a:xfrm>
            <a:custGeom>
              <a:avLst/>
              <a:gdLst/>
              <a:ahLst/>
              <a:cxnLst/>
              <a:rect l="l" t="t" r="r" b="b"/>
              <a:pathLst>
                <a:path w="76834" h="102870">
                  <a:moveTo>
                    <a:pt x="6730" y="102488"/>
                  </a:moveTo>
                  <a:lnTo>
                    <a:pt x="0" y="30352"/>
                  </a:lnTo>
                  <a:lnTo>
                    <a:pt x="2285" y="26669"/>
                  </a:lnTo>
                  <a:lnTo>
                    <a:pt x="69596" y="0"/>
                  </a:lnTo>
                  <a:lnTo>
                    <a:pt x="76326" y="72136"/>
                  </a:lnTo>
                  <a:lnTo>
                    <a:pt x="74041" y="75818"/>
                  </a:lnTo>
                  <a:lnTo>
                    <a:pt x="6730" y="1024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805930" y="3707892"/>
              <a:ext cx="76708" cy="102488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6805930" y="3707892"/>
              <a:ext cx="76835" cy="102870"/>
            </a:xfrm>
            <a:custGeom>
              <a:avLst/>
              <a:gdLst/>
              <a:ahLst/>
              <a:cxnLst/>
              <a:rect l="l" t="t" r="r" b="b"/>
              <a:pathLst>
                <a:path w="76834" h="102870">
                  <a:moveTo>
                    <a:pt x="6858" y="102488"/>
                  </a:moveTo>
                  <a:lnTo>
                    <a:pt x="0" y="28447"/>
                  </a:lnTo>
                  <a:lnTo>
                    <a:pt x="508" y="27431"/>
                  </a:lnTo>
                  <a:lnTo>
                    <a:pt x="69723" y="0"/>
                  </a:lnTo>
                  <a:lnTo>
                    <a:pt x="76708" y="74167"/>
                  </a:lnTo>
                  <a:lnTo>
                    <a:pt x="76073" y="75183"/>
                  </a:lnTo>
                  <a:lnTo>
                    <a:pt x="6858" y="1024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863842" y="3597275"/>
              <a:ext cx="76200" cy="102488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863842" y="3597275"/>
              <a:ext cx="76200" cy="102870"/>
            </a:xfrm>
            <a:custGeom>
              <a:avLst/>
              <a:gdLst/>
              <a:ahLst/>
              <a:cxnLst/>
              <a:rect l="l" t="t" r="r" b="b"/>
              <a:pathLst>
                <a:path w="76200" h="102870">
                  <a:moveTo>
                    <a:pt x="6730" y="102488"/>
                  </a:moveTo>
                  <a:lnTo>
                    <a:pt x="0" y="31368"/>
                  </a:lnTo>
                  <a:lnTo>
                    <a:pt x="3175" y="26288"/>
                  </a:lnTo>
                  <a:lnTo>
                    <a:pt x="69596" y="0"/>
                  </a:lnTo>
                  <a:lnTo>
                    <a:pt x="76200" y="71119"/>
                  </a:lnTo>
                  <a:lnTo>
                    <a:pt x="73151" y="76200"/>
                  </a:lnTo>
                  <a:lnTo>
                    <a:pt x="6730" y="1024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929628" y="3493389"/>
              <a:ext cx="75565" cy="101600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929628" y="3493389"/>
              <a:ext cx="75565" cy="101600"/>
            </a:xfrm>
            <a:custGeom>
              <a:avLst/>
              <a:gdLst/>
              <a:ahLst/>
              <a:cxnLst/>
              <a:rect l="l" t="t" r="r" b="b"/>
              <a:pathLst>
                <a:path w="75565" h="101600">
                  <a:moveTo>
                    <a:pt x="6603" y="101600"/>
                  </a:moveTo>
                  <a:lnTo>
                    <a:pt x="0" y="30480"/>
                  </a:lnTo>
                  <a:lnTo>
                    <a:pt x="2413" y="26415"/>
                  </a:lnTo>
                  <a:lnTo>
                    <a:pt x="68833" y="0"/>
                  </a:lnTo>
                  <a:lnTo>
                    <a:pt x="75565" y="71120"/>
                  </a:lnTo>
                  <a:lnTo>
                    <a:pt x="73025" y="75184"/>
                  </a:lnTo>
                  <a:lnTo>
                    <a:pt x="6603" y="101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080504" y="3879850"/>
              <a:ext cx="90550" cy="8712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7080504" y="3879850"/>
              <a:ext cx="90805" cy="87630"/>
            </a:xfrm>
            <a:custGeom>
              <a:avLst/>
              <a:gdLst/>
              <a:ahLst/>
              <a:cxnLst/>
              <a:rect l="l" t="t" r="r" b="b"/>
              <a:pathLst>
                <a:path w="90804" h="87629">
                  <a:moveTo>
                    <a:pt x="90550" y="28829"/>
                  </a:moveTo>
                  <a:lnTo>
                    <a:pt x="59563" y="87122"/>
                  </a:lnTo>
                  <a:lnTo>
                    <a:pt x="0" y="58419"/>
                  </a:lnTo>
                  <a:lnTo>
                    <a:pt x="30988" y="0"/>
                  </a:lnTo>
                  <a:lnTo>
                    <a:pt x="90550" y="288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990080" y="3914267"/>
              <a:ext cx="90424" cy="82550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6990080" y="3914267"/>
              <a:ext cx="90805" cy="82550"/>
            </a:xfrm>
            <a:custGeom>
              <a:avLst/>
              <a:gdLst/>
              <a:ahLst/>
              <a:cxnLst/>
              <a:rect l="l" t="t" r="r" b="b"/>
              <a:pathLst>
                <a:path w="90804" h="82550">
                  <a:moveTo>
                    <a:pt x="90424" y="26415"/>
                  </a:moveTo>
                  <a:lnTo>
                    <a:pt x="58674" y="82549"/>
                  </a:lnTo>
                  <a:lnTo>
                    <a:pt x="0" y="56133"/>
                  </a:lnTo>
                  <a:lnTo>
                    <a:pt x="31750" y="0"/>
                  </a:lnTo>
                  <a:lnTo>
                    <a:pt x="90424" y="264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887972" y="3938778"/>
              <a:ext cx="89788" cy="88646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6887972" y="3938778"/>
              <a:ext cx="90170" cy="88900"/>
            </a:xfrm>
            <a:custGeom>
              <a:avLst/>
              <a:gdLst/>
              <a:ahLst/>
              <a:cxnLst/>
              <a:rect l="l" t="t" r="r" b="b"/>
              <a:pathLst>
                <a:path w="90170" h="88900">
                  <a:moveTo>
                    <a:pt x="89788" y="38735"/>
                  </a:moveTo>
                  <a:lnTo>
                    <a:pt x="50419" y="88646"/>
                  </a:lnTo>
                  <a:lnTo>
                    <a:pt x="0" y="49784"/>
                  </a:lnTo>
                  <a:lnTo>
                    <a:pt x="39497" y="0"/>
                  </a:lnTo>
                  <a:lnTo>
                    <a:pt x="89788" y="387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784467" y="3945890"/>
              <a:ext cx="93344" cy="91059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6784467" y="3945890"/>
              <a:ext cx="93345" cy="91440"/>
            </a:xfrm>
            <a:custGeom>
              <a:avLst/>
              <a:gdLst/>
              <a:ahLst/>
              <a:cxnLst/>
              <a:rect l="l" t="t" r="r" b="b"/>
              <a:pathLst>
                <a:path w="93345" h="91439">
                  <a:moveTo>
                    <a:pt x="93344" y="39878"/>
                  </a:moveTo>
                  <a:lnTo>
                    <a:pt x="52197" y="91059"/>
                  </a:lnTo>
                  <a:lnTo>
                    <a:pt x="0" y="51308"/>
                  </a:lnTo>
                  <a:lnTo>
                    <a:pt x="41021" y="0"/>
                  </a:lnTo>
                  <a:lnTo>
                    <a:pt x="93344" y="3987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659880" y="3959352"/>
              <a:ext cx="97536" cy="97536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6659880" y="39593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97536" y="48768"/>
                  </a:moveTo>
                  <a:lnTo>
                    <a:pt x="48768" y="97536"/>
                  </a:lnTo>
                  <a:lnTo>
                    <a:pt x="0" y="48768"/>
                  </a:lnTo>
                  <a:lnTo>
                    <a:pt x="48768" y="0"/>
                  </a:lnTo>
                  <a:lnTo>
                    <a:pt x="97536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563868" y="3959352"/>
              <a:ext cx="96011" cy="9753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563868" y="3959352"/>
              <a:ext cx="96520" cy="97790"/>
            </a:xfrm>
            <a:custGeom>
              <a:avLst/>
              <a:gdLst/>
              <a:ahLst/>
              <a:cxnLst/>
              <a:rect l="l" t="t" r="r" b="b"/>
              <a:pathLst>
                <a:path w="96520" h="97789">
                  <a:moveTo>
                    <a:pt x="96011" y="48768"/>
                  </a:moveTo>
                  <a:lnTo>
                    <a:pt x="48005" y="97536"/>
                  </a:lnTo>
                  <a:lnTo>
                    <a:pt x="0" y="48768"/>
                  </a:lnTo>
                  <a:lnTo>
                    <a:pt x="48005" y="0"/>
                  </a:lnTo>
                  <a:lnTo>
                    <a:pt x="96011" y="4876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467856" y="3959352"/>
              <a:ext cx="96012" cy="97536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6467856" y="3959352"/>
              <a:ext cx="96520" cy="97790"/>
            </a:xfrm>
            <a:custGeom>
              <a:avLst/>
              <a:gdLst/>
              <a:ahLst/>
              <a:cxnLst/>
              <a:rect l="l" t="t" r="r" b="b"/>
              <a:pathLst>
                <a:path w="96520" h="97789">
                  <a:moveTo>
                    <a:pt x="96012" y="48768"/>
                  </a:moveTo>
                  <a:lnTo>
                    <a:pt x="48005" y="97536"/>
                  </a:lnTo>
                  <a:lnTo>
                    <a:pt x="0" y="48768"/>
                  </a:lnTo>
                  <a:lnTo>
                    <a:pt x="48005" y="0"/>
                  </a:lnTo>
                  <a:lnTo>
                    <a:pt x="96012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370320" y="3959352"/>
              <a:ext cx="97535" cy="9753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6370320" y="39593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5" y="48768"/>
                  </a:moveTo>
                  <a:lnTo>
                    <a:pt x="48767" y="97536"/>
                  </a:lnTo>
                  <a:lnTo>
                    <a:pt x="0" y="48768"/>
                  </a:lnTo>
                  <a:lnTo>
                    <a:pt x="48767" y="0"/>
                  </a:lnTo>
                  <a:lnTo>
                    <a:pt x="97535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667500" y="3557016"/>
              <a:ext cx="96011" cy="99060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6667500" y="3557016"/>
              <a:ext cx="96520" cy="99060"/>
            </a:xfrm>
            <a:custGeom>
              <a:avLst/>
              <a:gdLst/>
              <a:ahLst/>
              <a:cxnLst/>
              <a:rect l="l" t="t" r="r" b="b"/>
              <a:pathLst>
                <a:path w="96520" h="99060">
                  <a:moveTo>
                    <a:pt x="0" y="49530"/>
                  </a:moveTo>
                  <a:lnTo>
                    <a:pt x="48005" y="0"/>
                  </a:lnTo>
                  <a:lnTo>
                    <a:pt x="96011" y="49530"/>
                  </a:lnTo>
                  <a:lnTo>
                    <a:pt x="48005" y="99060"/>
                  </a:lnTo>
                  <a:lnTo>
                    <a:pt x="0" y="4953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571488" y="3557016"/>
              <a:ext cx="96011" cy="99060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6571488" y="3557016"/>
              <a:ext cx="96520" cy="99060"/>
            </a:xfrm>
            <a:custGeom>
              <a:avLst/>
              <a:gdLst/>
              <a:ahLst/>
              <a:cxnLst/>
              <a:rect l="l" t="t" r="r" b="b"/>
              <a:pathLst>
                <a:path w="96520" h="99060">
                  <a:moveTo>
                    <a:pt x="96011" y="49530"/>
                  </a:moveTo>
                  <a:lnTo>
                    <a:pt x="48005" y="99060"/>
                  </a:lnTo>
                  <a:lnTo>
                    <a:pt x="0" y="49530"/>
                  </a:lnTo>
                  <a:lnTo>
                    <a:pt x="48005" y="0"/>
                  </a:lnTo>
                  <a:lnTo>
                    <a:pt x="96011" y="4953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498336" y="3729228"/>
              <a:ext cx="96012" cy="97536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6498336" y="3729228"/>
              <a:ext cx="96520" cy="97790"/>
            </a:xfrm>
            <a:custGeom>
              <a:avLst/>
              <a:gdLst/>
              <a:ahLst/>
              <a:cxnLst/>
              <a:rect l="l" t="t" r="r" b="b"/>
              <a:pathLst>
                <a:path w="96520" h="97789">
                  <a:moveTo>
                    <a:pt x="0" y="48768"/>
                  </a:moveTo>
                  <a:lnTo>
                    <a:pt x="48006" y="0"/>
                  </a:lnTo>
                  <a:lnTo>
                    <a:pt x="96012" y="48768"/>
                  </a:lnTo>
                  <a:lnTo>
                    <a:pt x="48006" y="97536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402324" y="3729228"/>
              <a:ext cx="96012" cy="9753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6402324" y="3729228"/>
              <a:ext cx="96520" cy="97790"/>
            </a:xfrm>
            <a:custGeom>
              <a:avLst/>
              <a:gdLst/>
              <a:ahLst/>
              <a:cxnLst/>
              <a:rect l="l" t="t" r="r" b="b"/>
              <a:pathLst>
                <a:path w="96520" h="97789">
                  <a:moveTo>
                    <a:pt x="96012" y="48768"/>
                  </a:moveTo>
                  <a:lnTo>
                    <a:pt x="48005" y="97536"/>
                  </a:lnTo>
                  <a:lnTo>
                    <a:pt x="0" y="48768"/>
                  </a:lnTo>
                  <a:lnTo>
                    <a:pt x="48005" y="0"/>
                  </a:lnTo>
                  <a:lnTo>
                    <a:pt x="96012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627876" y="3726180"/>
              <a:ext cx="97535" cy="97536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6627876" y="372618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97535" y="48768"/>
                  </a:moveTo>
                  <a:lnTo>
                    <a:pt x="72263" y="97536"/>
                  </a:lnTo>
                  <a:lnTo>
                    <a:pt x="25273" y="97536"/>
                  </a:lnTo>
                  <a:lnTo>
                    <a:pt x="0" y="48768"/>
                  </a:lnTo>
                  <a:lnTo>
                    <a:pt x="25273" y="0"/>
                  </a:lnTo>
                  <a:lnTo>
                    <a:pt x="72263" y="0"/>
                  </a:lnTo>
                  <a:lnTo>
                    <a:pt x="97535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844034" y="4248150"/>
              <a:ext cx="4097020" cy="2406650"/>
            </a:xfrm>
            <a:custGeom>
              <a:avLst/>
              <a:gdLst/>
              <a:ahLst/>
              <a:cxnLst/>
              <a:rect l="l" t="t" r="r" b="b"/>
              <a:pathLst>
                <a:path w="4097020" h="2406650">
                  <a:moveTo>
                    <a:pt x="3980434" y="0"/>
                  </a:moveTo>
                  <a:lnTo>
                    <a:pt x="115950" y="0"/>
                  </a:lnTo>
                  <a:lnTo>
                    <a:pt x="70830" y="9116"/>
                  </a:lnTo>
                  <a:lnTo>
                    <a:pt x="33972" y="33972"/>
                  </a:lnTo>
                  <a:lnTo>
                    <a:pt x="9116" y="70830"/>
                  </a:lnTo>
                  <a:lnTo>
                    <a:pt x="0" y="115950"/>
                  </a:lnTo>
                  <a:lnTo>
                    <a:pt x="0" y="2290381"/>
                  </a:lnTo>
                  <a:lnTo>
                    <a:pt x="9116" y="2335538"/>
                  </a:lnTo>
                  <a:lnTo>
                    <a:pt x="33972" y="2372415"/>
                  </a:lnTo>
                  <a:lnTo>
                    <a:pt x="70830" y="2397278"/>
                  </a:lnTo>
                  <a:lnTo>
                    <a:pt x="115950" y="2406396"/>
                  </a:lnTo>
                  <a:lnTo>
                    <a:pt x="3980434" y="2406396"/>
                  </a:lnTo>
                  <a:lnTo>
                    <a:pt x="4025628" y="2397278"/>
                  </a:lnTo>
                  <a:lnTo>
                    <a:pt x="4062523" y="2372415"/>
                  </a:lnTo>
                  <a:lnTo>
                    <a:pt x="4087393" y="2335538"/>
                  </a:lnTo>
                  <a:lnTo>
                    <a:pt x="4096512" y="2290381"/>
                  </a:lnTo>
                  <a:lnTo>
                    <a:pt x="4096512" y="115950"/>
                  </a:lnTo>
                  <a:lnTo>
                    <a:pt x="4087393" y="70830"/>
                  </a:lnTo>
                  <a:lnTo>
                    <a:pt x="4062523" y="33972"/>
                  </a:lnTo>
                  <a:lnTo>
                    <a:pt x="4025628" y="9116"/>
                  </a:lnTo>
                  <a:lnTo>
                    <a:pt x="3980434" y="0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103362" y="4326636"/>
              <a:ext cx="50800" cy="1455420"/>
            </a:xfrm>
            <a:custGeom>
              <a:avLst/>
              <a:gdLst/>
              <a:ahLst/>
              <a:cxnLst/>
              <a:rect l="l" t="t" r="r" b="b"/>
              <a:pathLst>
                <a:path w="50800" h="1455420">
                  <a:moveTo>
                    <a:pt x="19010" y="1379239"/>
                  </a:moveTo>
                  <a:lnTo>
                    <a:pt x="0" y="1379296"/>
                  </a:lnTo>
                  <a:lnTo>
                    <a:pt x="25654" y="1455420"/>
                  </a:lnTo>
                  <a:lnTo>
                    <a:pt x="46579" y="1391945"/>
                  </a:lnTo>
                  <a:lnTo>
                    <a:pt x="19050" y="1391945"/>
                  </a:lnTo>
                  <a:lnTo>
                    <a:pt x="19010" y="1379239"/>
                  </a:lnTo>
                  <a:close/>
                </a:path>
                <a:path w="50800" h="1455420">
                  <a:moveTo>
                    <a:pt x="31710" y="1379201"/>
                  </a:moveTo>
                  <a:lnTo>
                    <a:pt x="19010" y="1379239"/>
                  </a:lnTo>
                  <a:lnTo>
                    <a:pt x="19050" y="1391945"/>
                  </a:lnTo>
                  <a:lnTo>
                    <a:pt x="31750" y="1391894"/>
                  </a:lnTo>
                  <a:lnTo>
                    <a:pt x="31710" y="1379201"/>
                  </a:lnTo>
                  <a:close/>
                </a:path>
                <a:path w="50800" h="1455420">
                  <a:moveTo>
                    <a:pt x="50800" y="1379143"/>
                  </a:moveTo>
                  <a:lnTo>
                    <a:pt x="31710" y="1379201"/>
                  </a:lnTo>
                  <a:lnTo>
                    <a:pt x="31750" y="1391894"/>
                  </a:lnTo>
                  <a:lnTo>
                    <a:pt x="19050" y="1391945"/>
                  </a:lnTo>
                  <a:lnTo>
                    <a:pt x="46579" y="1391945"/>
                  </a:lnTo>
                  <a:lnTo>
                    <a:pt x="50800" y="1379143"/>
                  </a:lnTo>
                  <a:close/>
                </a:path>
                <a:path w="50800" h="1455420">
                  <a:moveTo>
                    <a:pt x="27432" y="0"/>
                  </a:moveTo>
                  <a:lnTo>
                    <a:pt x="14732" y="0"/>
                  </a:lnTo>
                  <a:lnTo>
                    <a:pt x="19010" y="1379239"/>
                  </a:lnTo>
                  <a:lnTo>
                    <a:pt x="31710" y="1379201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443216" y="4797552"/>
              <a:ext cx="1470660" cy="867410"/>
            </a:xfrm>
            <a:custGeom>
              <a:avLst/>
              <a:gdLst/>
              <a:ahLst/>
              <a:cxnLst/>
              <a:rect l="l" t="t" r="r" b="b"/>
              <a:pathLst>
                <a:path w="1470659" h="867410">
                  <a:moveTo>
                    <a:pt x="1470659" y="0"/>
                  </a:moveTo>
                  <a:lnTo>
                    <a:pt x="0" y="0"/>
                  </a:lnTo>
                  <a:lnTo>
                    <a:pt x="0" y="867156"/>
                  </a:lnTo>
                  <a:lnTo>
                    <a:pt x="1470659" y="867156"/>
                  </a:lnTo>
                  <a:lnTo>
                    <a:pt x="1470659" y="0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7526273" y="5377688"/>
            <a:ext cx="13074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10" dirty="0">
                <a:solidFill>
                  <a:srgbClr val="FFFFFF"/>
                </a:solidFill>
                <a:latin typeface="Tahoma"/>
                <a:cs typeface="Tahoma"/>
              </a:rPr>
              <a:t>Μαλτόζη</a:t>
            </a:r>
            <a:r>
              <a:rPr sz="95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δεξτρίνες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5240845" y="4401311"/>
            <a:ext cx="3601720" cy="1908175"/>
            <a:chOff x="5240845" y="4401311"/>
            <a:chExt cx="3601720" cy="1908175"/>
          </a:xfrm>
        </p:grpSpPr>
        <p:sp>
          <p:nvSpPr>
            <p:cNvPr id="197" name="object 197"/>
            <p:cNvSpPr/>
            <p:nvPr/>
          </p:nvSpPr>
          <p:spPr>
            <a:xfrm>
              <a:off x="6766179" y="4401311"/>
              <a:ext cx="50800" cy="524510"/>
            </a:xfrm>
            <a:custGeom>
              <a:avLst/>
              <a:gdLst/>
              <a:ahLst/>
              <a:cxnLst/>
              <a:rect l="l" t="t" r="r" b="b"/>
              <a:pathLst>
                <a:path w="50800" h="524510">
                  <a:moveTo>
                    <a:pt x="0" y="447801"/>
                  </a:moveTo>
                  <a:lnTo>
                    <a:pt x="24765" y="524256"/>
                  </a:lnTo>
                  <a:lnTo>
                    <a:pt x="46533" y="460756"/>
                  </a:lnTo>
                  <a:lnTo>
                    <a:pt x="18923" y="460756"/>
                  </a:lnTo>
                  <a:lnTo>
                    <a:pt x="19035" y="447992"/>
                  </a:lnTo>
                  <a:lnTo>
                    <a:pt x="0" y="447801"/>
                  </a:lnTo>
                  <a:close/>
                </a:path>
                <a:path w="50800" h="524510">
                  <a:moveTo>
                    <a:pt x="19035" y="447992"/>
                  </a:moveTo>
                  <a:lnTo>
                    <a:pt x="18923" y="460756"/>
                  </a:lnTo>
                  <a:lnTo>
                    <a:pt x="31623" y="460756"/>
                  </a:lnTo>
                  <a:lnTo>
                    <a:pt x="31734" y="448119"/>
                  </a:lnTo>
                  <a:lnTo>
                    <a:pt x="19035" y="447992"/>
                  </a:lnTo>
                  <a:close/>
                </a:path>
                <a:path w="50800" h="524510">
                  <a:moveTo>
                    <a:pt x="31734" y="448119"/>
                  </a:moveTo>
                  <a:lnTo>
                    <a:pt x="31623" y="460756"/>
                  </a:lnTo>
                  <a:lnTo>
                    <a:pt x="46533" y="460756"/>
                  </a:lnTo>
                  <a:lnTo>
                    <a:pt x="50800" y="448310"/>
                  </a:lnTo>
                  <a:lnTo>
                    <a:pt x="31734" y="448119"/>
                  </a:lnTo>
                  <a:close/>
                </a:path>
                <a:path w="50800" h="524510">
                  <a:moveTo>
                    <a:pt x="35687" y="0"/>
                  </a:moveTo>
                  <a:lnTo>
                    <a:pt x="22987" y="0"/>
                  </a:lnTo>
                  <a:lnTo>
                    <a:pt x="19035" y="447992"/>
                  </a:lnTo>
                  <a:lnTo>
                    <a:pt x="31734" y="448119"/>
                  </a:lnTo>
                  <a:lnTo>
                    <a:pt x="35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128004" y="4509515"/>
              <a:ext cx="1318260" cy="957580"/>
            </a:xfrm>
            <a:custGeom>
              <a:avLst/>
              <a:gdLst/>
              <a:ahLst/>
              <a:cxnLst/>
              <a:rect l="l" t="t" r="r" b="b"/>
              <a:pathLst>
                <a:path w="1318259" h="957579">
                  <a:moveTo>
                    <a:pt x="1287780" y="0"/>
                  </a:moveTo>
                  <a:lnTo>
                    <a:pt x="50292" y="0"/>
                  </a:lnTo>
                  <a:lnTo>
                    <a:pt x="50292" y="309372"/>
                  </a:lnTo>
                  <a:lnTo>
                    <a:pt x="1287780" y="309372"/>
                  </a:lnTo>
                  <a:lnTo>
                    <a:pt x="1287780" y="0"/>
                  </a:lnTo>
                  <a:close/>
                </a:path>
                <a:path w="1318259" h="957579">
                  <a:moveTo>
                    <a:pt x="1318247" y="525780"/>
                  </a:moveTo>
                  <a:lnTo>
                    <a:pt x="0" y="525780"/>
                  </a:lnTo>
                  <a:lnTo>
                    <a:pt x="0" y="957072"/>
                  </a:lnTo>
                  <a:lnTo>
                    <a:pt x="1318247" y="957072"/>
                  </a:lnTo>
                  <a:lnTo>
                    <a:pt x="1318247" y="525780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748272" y="4966715"/>
              <a:ext cx="79248" cy="97535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743509" y="4961953"/>
              <a:ext cx="88773" cy="107060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422392" y="5647944"/>
              <a:ext cx="97536" cy="97536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5422392" y="5647944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48767"/>
                  </a:moveTo>
                  <a:lnTo>
                    <a:pt x="48768" y="0"/>
                  </a:lnTo>
                  <a:lnTo>
                    <a:pt x="97536" y="48767"/>
                  </a:lnTo>
                  <a:lnTo>
                    <a:pt x="48768" y="97535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309616" y="5647944"/>
              <a:ext cx="97536" cy="97536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5309616" y="5647944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48767"/>
                  </a:moveTo>
                  <a:lnTo>
                    <a:pt x="48768" y="97535"/>
                  </a:lnTo>
                  <a:lnTo>
                    <a:pt x="0" y="48767"/>
                  </a:lnTo>
                  <a:lnTo>
                    <a:pt x="48768" y="0"/>
                  </a:lnTo>
                  <a:lnTo>
                    <a:pt x="97536" y="48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341620" y="5786627"/>
              <a:ext cx="97535" cy="97535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5341620" y="5786627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48768"/>
                  </a:moveTo>
                  <a:lnTo>
                    <a:pt x="48767" y="0"/>
                  </a:lnTo>
                  <a:lnTo>
                    <a:pt x="97535" y="48768"/>
                  </a:lnTo>
                  <a:lnTo>
                    <a:pt x="48767" y="97536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245608" y="5786627"/>
              <a:ext cx="96012" cy="97535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5245608" y="5786627"/>
              <a:ext cx="96520" cy="97790"/>
            </a:xfrm>
            <a:custGeom>
              <a:avLst/>
              <a:gdLst/>
              <a:ahLst/>
              <a:cxnLst/>
              <a:rect l="l" t="t" r="r" b="b"/>
              <a:pathLst>
                <a:path w="96520" h="97789">
                  <a:moveTo>
                    <a:pt x="96012" y="48768"/>
                  </a:moveTo>
                  <a:lnTo>
                    <a:pt x="48005" y="97536"/>
                  </a:lnTo>
                  <a:lnTo>
                    <a:pt x="0" y="48768"/>
                  </a:lnTo>
                  <a:lnTo>
                    <a:pt x="48005" y="0"/>
                  </a:lnTo>
                  <a:lnTo>
                    <a:pt x="96012" y="48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472684" y="5783579"/>
              <a:ext cx="96012" cy="97535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467921" y="5778817"/>
              <a:ext cx="105537" cy="107060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7432548" y="5928359"/>
              <a:ext cx="1409700" cy="381000"/>
            </a:xfrm>
            <a:custGeom>
              <a:avLst/>
              <a:gdLst/>
              <a:ahLst/>
              <a:cxnLst/>
              <a:rect l="l" t="t" r="r" b="b"/>
              <a:pathLst>
                <a:path w="1409700" h="381000">
                  <a:moveTo>
                    <a:pt x="1409700" y="0"/>
                  </a:moveTo>
                  <a:lnTo>
                    <a:pt x="0" y="0"/>
                  </a:lnTo>
                  <a:lnTo>
                    <a:pt x="0" y="380999"/>
                  </a:lnTo>
                  <a:lnTo>
                    <a:pt x="1409700" y="380999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4989321" y="5982106"/>
            <a:ext cx="853440" cy="343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>
              <a:lnSpc>
                <a:spcPts val="125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Μαλτόζη</a:t>
            </a:r>
            <a:r>
              <a:rPr sz="105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ts val="1250"/>
              </a:lnSpc>
            </a:pP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μα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λτ</a:t>
            </a: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τριό</a:t>
            </a:r>
            <a:r>
              <a:rPr sz="1050" b="1" spc="-10" dirty="0">
                <a:solidFill>
                  <a:srgbClr val="FFFFFF"/>
                </a:solidFill>
                <a:latin typeface="Tahoma"/>
                <a:cs typeface="Tahoma"/>
              </a:rPr>
              <a:t>ζ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η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7604886" y="5961989"/>
            <a:ext cx="1066165" cy="343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125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Μαλτόζη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ts val="1250"/>
              </a:lnSpc>
            </a:pP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(σιρόπι</a:t>
            </a:r>
            <a:r>
              <a:rPr sz="10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μαλτόζης)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5419978" y="4322064"/>
            <a:ext cx="3291204" cy="1632585"/>
            <a:chOff x="5419978" y="4322064"/>
            <a:chExt cx="3291204" cy="1632585"/>
          </a:xfrm>
        </p:grpSpPr>
        <p:pic>
          <p:nvPicPr>
            <p:cNvPr id="215" name="object 21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042147" y="5852160"/>
              <a:ext cx="76200" cy="97536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8042147" y="5852160"/>
              <a:ext cx="76200" cy="97790"/>
            </a:xfrm>
            <a:custGeom>
              <a:avLst/>
              <a:gdLst/>
              <a:ahLst/>
              <a:cxnLst/>
              <a:rect l="l" t="t" r="r" b="b"/>
              <a:pathLst>
                <a:path w="76200" h="97789">
                  <a:moveTo>
                    <a:pt x="76200" y="48767"/>
                  </a:moveTo>
                  <a:lnTo>
                    <a:pt x="57150" y="97535"/>
                  </a:lnTo>
                  <a:lnTo>
                    <a:pt x="19050" y="97535"/>
                  </a:lnTo>
                  <a:lnTo>
                    <a:pt x="0" y="48767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76200" y="48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125967" y="5852160"/>
              <a:ext cx="76200" cy="9753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8125967" y="5852160"/>
              <a:ext cx="76200" cy="97790"/>
            </a:xfrm>
            <a:custGeom>
              <a:avLst/>
              <a:gdLst/>
              <a:ahLst/>
              <a:cxnLst/>
              <a:rect l="l" t="t" r="r" b="b"/>
              <a:pathLst>
                <a:path w="76200" h="97789">
                  <a:moveTo>
                    <a:pt x="76200" y="48767"/>
                  </a:moveTo>
                  <a:lnTo>
                    <a:pt x="57150" y="97535"/>
                  </a:lnTo>
                  <a:lnTo>
                    <a:pt x="19050" y="97535"/>
                  </a:lnTo>
                  <a:lnTo>
                    <a:pt x="0" y="48767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76200" y="48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419978" y="4322064"/>
              <a:ext cx="50800" cy="1262380"/>
            </a:xfrm>
            <a:custGeom>
              <a:avLst/>
              <a:gdLst/>
              <a:ahLst/>
              <a:cxnLst/>
              <a:rect l="l" t="t" r="r" b="b"/>
              <a:pathLst>
                <a:path w="50800" h="1262379">
                  <a:moveTo>
                    <a:pt x="19080" y="1185672"/>
                  </a:moveTo>
                  <a:lnTo>
                    <a:pt x="0" y="1185672"/>
                  </a:lnTo>
                  <a:lnTo>
                    <a:pt x="25273" y="1261872"/>
                  </a:lnTo>
                  <a:lnTo>
                    <a:pt x="46545" y="1198372"/>
                  </a:lnTo>
                  <a:lnTo>
                    <a:pt x="19050" y="1198372"/>
                  </a:lnTo>
                  <a:lnTo>
                    <a:pt x="19080" y="1185672"/>
                  </a:lnTo>
                  <a:close/>
                </a:path>
                <a:path w="50800" h="1262379">
                  <a:moveTo>
                    <a:pt x="34671" y="0"/>
                  </a:moveTo>
                  <a:lnTo>
                    <a:pt x="21971" y="0"/>
                  </a:lnTo>
                  <a:lnTo>
                    <a:pt x="19050" y="1198372"/>
                  </a:lnTo>
                  <a:lnTo>
                    <a:pt x="31750" y="1198372"/>
                  </a:lnTo>
                  <a:lnTo>
                    <a:pt x="34671" y="0"/>
                  </a:lnTo>
                  <a:close/>
                </a:path>
                <a:path w="50800" h="1262379">
                  <a:moveTo>
                    <a:pt x="50800" y="1185672"/>
                  </a:moveTo>
                  <a:lnTo>
                    <a:pt x="31780" y="1185672"/>
                  </a:lnTo>
                  <a:lnTo>
                    <a:pt x="31750" y="1198372"/>
                  </a:lnTo>
                  <a:lnTo>
                    <a:pt x="46545" y="1198372"/>
                  </a:lnTo>
                  <a:lnTo>
                    <a:pt x="50800" y="1185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540751" y="4402836"/>
              <a:ext cx="1170940" cy="332740"/>
            </a:xfrm>
            <a:custGeom>
              <a:avLst/>
              <a:gdLst/>
              <a:ahLst/>
              <a:cxnLst/>
              <a:rect l="l" t="t" r="r" b="b"/>
              <a:pathLst>
                <a:path w="1170940" h="332739">
                  <a:moveTo>
                    <a:pt x="1170431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1170431" y="332231"/>
                  </a:lnTo>
                  <a:lnTo>
                    <a:pt x="1170431" y="0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7759954" y="4430069"/>
            <a:ext cx="735330" cy="329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4450" marR="5080" indent="-32384">
              <a:lnSpc>
                <a:spcPts val="1160"/>
              </a:lnSpc>
              <a:spcBef>
                <a:spcPts val="195"/>
              </a:spcBef>
            </a:pP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β</a:t>
            </a:r>
            <a:r>
              <a:rPr sz="1000" spc="-2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αμυλάση</a:t>
            </a:r>
            <a:r>
              <a:rPr sz="1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&amp;  </a:t>
            </a: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ισοαμυλάση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4998720" y="4514088"/>
            <a:ext cx="887094" cy="187960"/>
          </a:xfrm>
          <a:custGeom>
            <a:avLst/>
            <a:gdLst/>
            <a:ahLst/>
            <a:cxnLst/>
            <a:rect l="l" t="t" r="r" b="b"/>
            <a:pathLst>
              <a:path w="887095" h="187960">
                <a:moveTo>
                  <a:pt x="886968" y="0"/>
                </a:moveTo>
                <a:lnTo>
                  <a:pt x="0" y="0"/>
                </a:lnTo>
                <a:lnTo>
                  <a:pt x="0" y="187451"/>
                </a:lnTo>
                <a:lnTo>
                  <a:pt x="886968" y="187451"/>
                </a:lnTo>
                <a:lnTo>
                  <a:pt x="886968" y="0"/>
                </a:lnTo>
                <a:close/>
              </a:path>
            </a:pathLst>
          </a:custGeom>
          <a:solidFill>
            <a:srgbClr val="6B6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5108575" y="4536806"/>
            <a:ext cx="669290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25" dirty="0">
                <a:solidFill>
                  <a:srgbClr val="FFFFFF"/>
                </a:solidFill>
                <a:latin typeface="Tahoma"/>
                <a:cs typeface="Tahoma"/>
              </a:rPr>
              <a:t>α-αμυλάση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4856988" y="5020055"/>
            <a:ext cx="1178560" cy="227329"/>
          </a:xfrm>
          <a:custGeom>
            <a:avLst/>
            <a:gdLst/>
            <a:ahLst/>
            <a:cxnLst/>
            <a:rect l="l" t="t" r="r" b="b"/>
            <a:pathLst>
              <a:path w="1178560" h="227329">
                <a:moveTo>
                  <a:pt x="1178052" y="0"/>
                </a:moveTo>
                <a:lnTo>
                  <a:pt x="0" y="0"/>
                </a:lnTo>
                <a:lnTo>
                  <a:pt x="0" y="227076"/>
                </a:lnTo>
                <a:lnTo>
                  <a:pt x="1178052" y="227076"/>
                </a:lnTo>
                <a:lnTo>
                  <a:pt x="1178052" y="0"/>
                </a:lnTo>
                <a:close/>
              </a:path>
            </a:pathLst>
          </a:custGeom>
          <a:solidFill>
            <a:srgbClr val="6B6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5073141" y="5041886"/>
            <a:ext cx="748030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25" dirty="0">
                <a:solidFill>
                  <a:srgbClr val="FFFFFF"/>
                </a:solidFill>
                <a:latin typeface="Tahoma"/>
                <a:cs typeface="Tahoma"/>
              </a:rPr>
              <a:t>Ισοαμυλάση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226" name="object 226"/>
          <p:cNvGrpSpPr/>
          <p:nvPr/>
        </p:nvGrpSpPr>
        <p:grpSpPr>
          <a:xfrm>
            <a:off x="6033515" y="4871402"/>
            <a:ext cx="2338070" cy="1476375"/>
            <a:chOff x="6033515" y="4871402"/>
            <a:chExt cx="2338070" cy="1476375"/>
          </a:xfrm>
        </p:grpSpPr>
        <p:pic>
          <p:nvPicPr>
            <p:cNvPr id="227" name="object 22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145144" y="5051679"/>
              <a:ext cx="78358" cy="92709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8145144" y="5051679"/>
              <a:ext cx="78740" cy="92710"/>
            </a:xfrm>
            <a:custGeom>
              <a:avLst/>
              <a:gdLst/>
              <a:ahLst/>
              <a:cxnLst/>
              <a:rect l="l" t="t" r="r" b="b"/>
              <a:pathLst>
                <a:path w="78740" h="92710">
                  <a:moveTo>
                    <a:pt x="0" y="92710"/>
                  </a:moveTo>
                  <a:lnTo>
                    <a:pt x="4190" y="19431"/>
                  </a:lnTo>
                  <a:lnTo>
                    <a:pt x="6730" y="16383"/>
                  </a:lnTo>
                  <a:lnTo>
                    <a:pt x="78358" y="0"/>
                  </a:lnTo>
                  <a:lnTo>
                    <a:pt x="74040" y="73279"/>
                  </a:lnTo>
                  <a:lnTo>
                    <a:pt x="71500" y="76327"/>
                  </a:lnTo>
                  <a:lnTo>
                    <a:pt x="0" y="927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222487" y="4959985"/>
              <a:ext cx="78358" cy="92709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8222487" y="4959985"/>
              <a:ext cx="78740" cy="92710"/>
            </a:xfrm>
            <a:custGeom>
              <a:avLst/>
              <a:gdLst/>
              <a:ahLst/>
              <a:cxnLst/>
              <a:rect l="l" t="t" r="r" b="b"/>
              <a:pathLst>
                <a:path w="78740" h="92710">
                  <a:moveTo>
                    <a:pt x="0" y="92709"/>
                  </a:moveTo>
                  <a:lnTo>
                    <a:pt x="4190" y="19431"/>
                  </a:lnTo>
                  <a:lnTo>
                    <a:pt x="6730" y="16509"/>
                  </a:lnTo>
                  <a:lnTo>
                    <a:pt x="78358" y="0"/>
                  </a:lnTo>
                  <a:lnTo>
                    <a:pt x="74167" y="73278"/>
                  </a:lnTo>
                  <a:lnTo>
                    <a:pt x="71627" y="76326"/>
                  </a:lnTo>
                  <a:lnTo>
                    <a:pt x="0" y="927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081009" y="5143500"/>
              <a:ext cx="85725" cy="19685"/>
            </a:xfrm>
            <a:custGeom>
              <a:avLst/>
              <a:gdLst/>
              <a:ahLst/>
              <a:cxnLst/>
              <a:rect l="l" t="t" r="r" b="b"/>
              <a:pathLst>
                <a:path w="85725" h="19685">
                  <a:moveTo>
                    <a:pt x="0" y="19685"/>
                  </a:moveTo>
                  <a:lnTo>
                    <a:pt x="85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931530" y="5209540"/>
              <a:ext cx="79121" cy="105537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7931530" y="5209540"/>
              <a:ext cx="79375" cy="106045"/>
            </a:xfrm>
            <a:custGeom>
              <a:avLst/>
              <a:gdLst/>
              <a:ahLst/>
              <a:cxnLst/>
              <a:rect l="l" t="t" r="r" b="b"/>
              <a:pathLst>
                <a:path w="79375" h="106045">
                  <a:moveTo>
                    <a:pt x="7239" y="105537"/>
                  </a:moveTo>
                  <a:lnTo>
                    <a:pt x="0" y="28448"/>
                  </a:lnTo>
                  <a:lnTo>
                    <a:pt x="72009" y="0"/>
                  </a:lnTo>
                  <a:lnTo>
                    <a:pt x="79121" y="77089"/>
                  </a:lnTo>
                  <a:lnTo>
                    <a:pt x="7239" y="1055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996935" y="5089271"/>
              <a:ext cx="79248" cy="104521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7996935" y="5089271"/>
              <a:ext cx="79375" cy="104775"/>
            </a:xfrm>
            <a:custGeom>
              <a:avLst/>
              <a:gdLst/>
              <a:ahLst/>
              <a:cxnLst/>
              <a:rect l="l" t="t" r="r" b="b"/>
              <a:pathLst>
                <a:path w="79375" h="104775">
                  <a:moveTo>
                    <a:pt x="7620" y="104520"/>
                  </a:moveTo>
                  <a:lnTo>
                    <a:pt x="0" y="27939"/>
                  </a:lnTo>
                  <a:lnTo>
                    <a:pt x="71628" y="0"/>
                  </a:lnTo>
                  <a:lnTo>
                    <a:pt x="79248" y="76453"/>
                  </a:lnTo>
                  <a:lnTo>
                    <a:pt x="7620" y="1045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052942" y="4996434"/>
              <a:ext cx="79248" cy="105537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8052942" y="4996434"/>
              <a:ext cx="79375" cy="106045"/>
            </a:xfrm>
            <a:custGeom>
              <a:avLst/>
              <a:gdLst/>
              <a:ahLst/>
              <a:cxnLst/>
              <a:rect l="l" t="t" r="r" b="b"/>
              <a:pathLst>
                <a:path w="79375" h="106045">
                  <a:moveTo>
                    <a:pt x="7238" y="105537"/>
                  </a:moveTo>
                  <a:lnTo>
                    <a:pt x="0" y="28448"/>
                  </a:lnTo>
                  <a:lnTo>
                    <a:pt x="72008" y="0"/>
                  </a:lnTo>
                  <a:lnTo>
                    <a:pt x="79248" y="76962"/>
                  </a:lnTo>
                  <a:lnTo>
                    <a:pt x="7238" y="1055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118474" y="4876165"/>
              <a:ext cx="79121" cy="104521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8118474" y="4876165"/>
              <a:ext cx="79375" cy="104775"/>
            </a:xfrm>
            <a:custGeom>
              <a:avLst/>
              <a:gdLst/>
              <a:ahLst/>
              <a:cxnLst/>
              <a:rect l="l" t="t" r="r" b="b"/>
              <a:pathLst>
                <a:path w="79375" h="104775">
                  <a:moveTo>
                    <a:pt x="7493" y="104521"/>
                  </a:moveTo>
                  <a:lnTo>
                    <a:pt x="0" y="27940"/>
                  </a:lnTo>
                  <a:lnTo>
                    <a:pt x="71627" y="0"/>
                  </a:lnTo>
                  <a:lnTo>
                    <a:pt x="79121" y="76454"/>
                  </a:lnTo>
                  <a:lnTo>
                    <a:pt x="7493" y="1045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69223" y="5244084"/>
              <a:ext cx="97535" cy="97535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8269223" y="5244084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0" y="48767"/>
                  </a:moveTo>
                  <a:lnTo>
                    <a:pt x="48768" y="0"/>
                  </a:lnTo>
                  <a:lnTo>
                    <a:pt x="97535" y="48767"/>
                  </a:lnTo>
                  <a:lnTo>
                    <a:pt x="48768" y="97535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173211" y="5244084"/>
              <a:ext cx="96012" cy="97535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8173211" y="5244084"/>
              <a:ext cx="96520" cy="97790"/>
            </a:xfrm>
            <a:custGeom>
              <a:avLst/>
              <a:gdLst/>
              <a:ahLst/>
              <a:cxnLst/>
              <a:rect l="l" t="t" r="r" b="b"/>
              <a:pathLst>
                <a:path w="96520" h="97789">
                  <a:moveTo>
                    <a:pt x="96012" y="48767"/>
                  </a:moveTo>
                  <a:lnTo>
                    <a:pt x="48006" y="97535"/>
                  </a:lnTo>
                  <a:lnTo>
                    <a:pt x="0" y="48767"/>
                  </a:lnTo>
                  <a:lnTo>
                    <a:pt x="48006" y="0"/>
                  </a:lnTo>
                  <a:lnTo>
                    <a:pt x="96012" y="48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756653" y="5358384"/>
              <a:ext cx="50800" cy="525780"/>
            </a:xfrm>
            <a:custGeom>
              <a:avLst/>
              <a:gdLst/>
              <a:ahLst/>
              <a:cxnLst/>
              <a:rect l="l" t="t" r="r" b="b"/>
              <a:pathLst>
                <a:path w="50800" h="525779">
                  <a:moveTo>
                    <a:pt x="0" y="449503"/>
                  </a:moveTo>
                  <a:lnTo>
                    <a:pt x="25146" y="525779"/>
                  </a:lnTo>
                  <a:lnTo>
                    <a:pt x="46541" y="462292"/>
                  </a:lnTo>
                  <a:lnTo>
                    <a:pt x="31623" y="462292"/>
                  </a:lnTo>
                  <a:lnTo>
                    <a:pt x="18923" y="462254"/>
                  </a:lnTo>
                  <a:lnTo>
                    <a:pt x="18961" y="449560"/>
                  </a:lnTo>
                  <a:lnTo>
                    <a:pt x="0" y="449503"/>
                  </a:lnTo>
                  <a:close/>
                </a:path>
                <a:path w="50800" h="525779">
                  <a:moveTo>
                    <a:pt x="33020" y="0"/>
                  </a:moveTo>
                  <a:lnTo>
                    <a:pt x="20320" y="0"/>
                  </a:lnTo>
                  <a:lnTo>
                    <a:pt x="18923" y="462254"/>
                  </a:lnTo>
                  <a:lnTo>
                    <a:pt x="31623" y="462292"/>
                  </a:lnTo>
                  <a:lnTo>
                    <a:pt x="33020" y="0"/>
                  </a:lnTo>
                  <a:close/>
                </a:path>
                <a:path w="50800" h="525779">
                  <a:moveTo>
                    <a:pt x="31661" y="449598"/>
                  </a:moveTo>
                  <a:lnTo>
                    <a:pt x="31623" y="462292"/>
                  </a:lnTo>
                  <a:lnTo>
                    <a:pt x="46541" y="462292"/>
                  </a:lnTo>
                  <a:lnTo>
                    <a:pt x="50800" y="449656"/>
                  </a:lnTo>
                  <a:lnTo>
                    <a:pt x="31661" y="449598"/>
                  </a:lnTo>
                  <a:close/>
                </a:path>
                <a:path w="50800" h="525779">
                  <a:moveTo>
                    <a:pt x="31661" y="449560"/>
                  </a:moveTo>
                  <a:lnTo>
                    <a:pt x="18961" y="449560"/>
                  </a:lnTo>
                  <a:lnTo>
                    <a:pt x="31661" y="449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033515" y="6001512"/>
              <a:ext cx="1419225" cy="346075"/>
            </a:xfrm>
            <a:custGeom>
              <a:avLst/>
              <a:gdLst/>
              <a:ahLst/>
              <a:cxnLst/>
              <a:rect l="l" t="t" r="r" b="b"/>
              <a:pathLst>
                <a:path w="1419225" h="346075">
                  <a:moveTo>
                    <a:pt x="1418843" y="0"/>
                  </a:moveTo>
                  <a:lnTo>
                    <a:pt x="0" y="0"/>
                  </a:lnTo>
                  <a:lnTo>
                    <a:pt x="0" y="345947"/>
                  </a:lnTo>
                  <a:lnTo>
                    <a:pt x="1418843" y="345947"/>
                  </a:lnTo>
                  <a:lnTo>
                    <a:pt x="1418843" y="0"/>
                  </a:lnTo>
                  <a:close/>
                </a:path>
              </a:pathLst>
            </a:custGeom>
            <a:solidFill>
              <a:srgbClr val="6B6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6" name="object 246"/>
          <p:cNvSpPr txBox="1"/>
          <p:nvPr/>
        </p:nvSpPr>
        <p:spPr>
          <a:xfrm>
            <a:off x="6266179" y="6034532"/>
            <a:ext cx="9544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(*)</a:t>
            </a:r>
            <a:r>
              <a:rPr sz="1050" b="1" spc="5" dirty="0">
                <a:solidFill>
                  <a:srgbClr val="FFFFFF"/>
                </a:solidFill>
                <a:latin typeface="Tahoma"/>
                <a:cs typeface="Tahoma"/>
              </a:rPr>
              <a:t>Φ</a:t>
            </a:r>
            <a:r>
              <a:rPr sz="1050" b="1" spc="-10" dirty="0">
                <a:solidFill>
                  <a:srgbClr val="FFFFFF"/>
                </a:solidFill>
                <a:latin typeface="Tahoma"/>
                <a:cs typeface="Tahoma"/>
              </a:rPr>
              <a:t>ρ</a:t>
            </a: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υκτό</a:t>
            </a:r>
            <a:r>
              <a:rPr sz="1050" b="1" spc="-10" dirty="0">
                <a:solidFill>
                  <a:srgbClr val="FFFFFF"/>
                </a:solidFill>
                <a:latin typeface="Tahoma"/>
                <a:cs typeface="Tahoma"/>
              </a:rPr>
              <a:t>ζ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η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127496" y="6191503"/>
            <a:ext cx="12319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(σ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ι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ρόπι</a:t>
            </a:r>
            <a:r>
              <a:rPr sz="10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φ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ρουκτό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ζ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ης)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6086855" y="5492496"/>
            <a:ext cx="1385570" cy="173990"/>
          </a:xfrm>
          <a:custGeom>
            <a:avLst/>
            <a:gdLst/>
            <a:ahLst/>
            <a:cxnLst/>
            <a:rect l="l" t="t" r="r" b="b"/>
            <a:pathLst>
              <a:path w="1385570" h="173989">
                <a:moveTo>
                  <a:pt x="1385316" y="0"/>
                </a:moveTo>
                <a:lnTo>
                  <a:pt x="0" y="0"/>
                </a:lnTo>
                <a:lnTo>
                  <a:pt x="0" y="173735"/>
                </a:lnTo>
                <a:lnTo>
                  <a:pt x="1385316" y="173735"/>
                </a:lnTo>
                <a:lnTo>
                  <a:pt x="1385316" y="0"/>
                </a:lnTo>
                <a:close/>
              </a:path>
            </a:pathLst>
          </a:custGeom>
          <a:solidFill>
            <a:srgbClr val="6B6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>
            <a:off x="6256782" y="5067427"/>
            <a:ext cx="1061085" cy="645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125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Γλυκόζη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ts val="1250"/>
              </a:lnSpc>
            </a:pP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(σ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ι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ρόπι</a:t>
            </a:r>
            <a:r>
              <a:rPr sz="10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γλυκό</a:t>
            </a:r>
            <a:r>
              <a:rPr sz="1050" spc="-10" dirty="0">
                <a:solidFill>
                  <a:srgbClr val="FFFFFF"/>
                </a:solidFill>
                <a:latin typeface="Tahoma"/>
                <a:cs typeface="Tahoma"/>
              </a:rPr>
              <a:t>ζ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ης)</a:t>
            </a:r>
            <a:endParaRPr sz="1050">
              <a:latin typeface="Tahoma"/>
              <a:cs typeface="Tahoma"/>
            </a:endParaRPr>
          </a:p>
          <a:p>
            <a:pPr marR="5080" algn="ctr">
              <a:lnSpc>
                <a:spcPct val="100000"/>
              </a:lnSpc>
              <a:spcBef>
                <a:spcPts val="1055"/>
              </a:spcBef>
            </a:pPr>
            <a:r>
              <a:rPr sz="1100" spc="-25" dirty="0">
                <a:solidFill>
                  <a:srgbClr val="FFFFFF"/>
                </a:solidFill>
                <a:latin typeface="Tahoma"/>
                <a:cs typeface="Tahoma"/>
              </a:rPr>
              <a:t>Ισομεράση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6501130" y="5674625"/>
            <a:ext cx="558800" cy="19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25" dirty="0">
                <a:solidFill>
                  <a:srgbClr val="FFFFFF"/>
                </a:solidFill>
                <a:latin typeface="Tahoma"/>
                <a:cs typeface="Tahoma"/>
              </a:rPr>
              <a:t>γλυκό</a:t>
            </a:r>
            <a:r>
              <a:rPr sz="1100" spc="-30" dirty="0">
                <a:solidFill>
                  <a:srgbClr val="FFFFFF"/>
                </a:solidFill>
                <a:latin typeface="Tahoma"/>
                <a:cs typeface="Tahoma"/>
              </a:rPr>
              <a:t>ζ</a:t>
            </a:r>
            <a:r>
              <a:rPr sz="1100" spc="-25" dirty="0">
                <a:solidFill>
                  <a:srgbClr val="FFFFFF"/>
                </a:solidFill>
                <a:latin typeface="Tahoma"/>
                <a:cs typeface="Tahoma"/>
              </a:rPr>
              <a:t>ης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5957315" y="4099559"/>
            <a:ext cx="1702435" cy="332740"/>
          </a:xfrm>
          <a:custGeom>
            <a:avLst/>
            <a:gdLst/>
            <a:ahLst/>
            <a:cxnLst/>
            <a:rect l="l" t="t" r="r" b="b"/>
            <a:pathLst>
              <a:path w="1702434" h="332739">
                <a:moveTo>
                  <a:pt x="1702308" y="0"/>
                </a:moveTo>
                <a:lnTo>
                  <a:pt x="0" y="0"/>
                </a:lnTo>
                <a:lnTo>
                  <a:pt x="0" y="332231"/>
                </a:lnTo>
                <a:lnTo>
                  <a:pt x="1702308" y="332231"/>
                </a:lnTo>
                <a:lnTo>
                  <a:pt x="1702308" y="0"/>
                </a:lnTo>
                <a:close/>
              </a:path>
            </a:pathLst>
          </a:custGeom>
          <a:solidFill>
            <a:srgbClr val="6B6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 txBox="1"/>
          <p:nvPr/>
        </p:nvSpPr>
        <p:spPr>
          <a:xfrm>
            <a:off x="6037834" y="4132529"/>
            <a:ext cx="1541780" cy="731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950" spc="5" dirty="0">
                <a:solidFill>
                  <a:srgbClr val="FFFFFF"/>
                </a:solidFill>
                <a:latin typeface="Tahoma"/>
                <a:cs typeface="Tahoma"/>
              </a:rPr>
              <a:t>Γραμμικοί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9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Tahoma"/>
                <a:cs typeface="Tahoma"/>
              </a:rPr>
              <a:t>διακλαδισμένοι</a:t>
            </a:r>
            <a:endParaRPr sz="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950" spc="5" dirty="0">
                <a:solidFill>
                  <a:srgbClr val="FFFFFF"/>
                </a:solidFill>
                <a:latin typeface="Tahoma"/>
                <a:cs typeface="Tahoma"/>
              </a:rPr>
              <a:t>ολιγοσακχαρίτες</a:t>
            </a:r>
            <a:r>
              <a:rPr sz="9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Tahoma"/>
                <a:cs typeface="Tahoma"/>
              </a:rPr>
              <a:t>(δεξτρίνες)</a:t>
            </a:r>
            <a:endParaRPr sz="950">
              <a:latin typeface="Tahoma"/>
              <a:cs typeface="Tahoma"/>
            </a:endParaRPr>
          </a:p>
          <a:p>
            <a:pPr marR="13970" algn="ctr">
              <a:lnSpc>
                <a:spcPts val="1170"/>
              </a:lnSpc>
              <a:spcBef>
                <a:spcPts val="905"/>
              </a:spcBef>
            </a:pP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Γλυκοαμυλάση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endParaRPr sz="1000">
              <a:latin typeface="Tahoma"/>
              <a:cs typeface="Tahoma"/>
            </a:endParaRPr>
          </a:p>
          <a:p>
            <a:pPr marR="13970" algn="ctr">
              <a:lnSpc>
                <a:spcPts val="1170"/>
              </a:lnSpc>
            </a:pP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ισοαμυλάση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53" name="object 253"/>
          <p:cNvGrpSpPr/>
          <p:nvPr/>
        </p:nvGrpSpPr>
        <p:grpSpPr>
          <a:xfrm>
            <a:off x="418928" y="1068349"/>
            <a:ext cx="8681085" cy="4988560"/>
            <a:chOff x="418928" y="1068349"/>
            <a:chExt cx="8681085" cy="4988560"/>
          </a:xfrm>
        </p:grpSpPr>
        <p:pic>
          <p:nvPicPr>
            <p:cNvPr id="254" name="object 25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736080" y="5942075"/>
              <a:ext cx="85344" cy="109728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6736080" y="5942075"/>
              <a:ext cx="85725" cy="109855"/>
            </a:xfrm>
            <a:custGeom>
              <a:avLst/>
              <a:gdLst/>
              <a:ahLst/>
              <a:cxnLst/>
              <a:rect l="l" t="t" r="r" b="b"/>
              <a:pathLst>
                <a:path w="85725" h="109854">
                  <a:moveTo>
                    <a:pt x="0" y="41910"/>
                  </a:moveTo>
                  <a:lnTo>
                    <a:pt x="42672" y="0"/>
                  </a:lnTo>
                  <a:lnTo>
                    <a:pt x="85344" y="41910"/>
                  </a:lnTo>
                  <a:lnTo>
                    <a:pt x="69088" y="109728"/>
                  </a:lnTo>
                  <a:lnTo>
                    <a:pt x="16255" y="109728"/>
                  </a:lnTo>
                  <a:lnTo>
                    <a:pt x="0" y="419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18928" y="1218562"/>
              <a:ext cx="4053997" cy="300425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360163" y="1068349"/>
              <a:ext cx="1551177" cy="638403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609843" y="1068349"/>
              <a:ext cx="3489832" cy="638403"/>
            </a:xfrm>
            <a:prstGeom prst="rect">
              <a:avLst/>
            </a:prstGeom>
          </p:spPr>
        </p:pic>
      </p:grpSp>
      <p:sp>
        <p:nvSpPr>
          <p:cNvPr id="259" name="object 259"/>
          <p:cNvSpPr txBox="1"/>
          <p:nvPr/>
        </p:nvSpPr>
        <p:spPr>
          <a:xfrm>
            <a:off x="4938521" y="6341770"/>
            <a:ext cx="167576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161645"/>
                </a:solidFill>
                <a:latin typeface="Verdana"/>
                <a:cs typeface="Verdana"/>
              </a:rPr>
              <a:t>Σακχαροποίηση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7872221" y="2567685"/>
            <a:ext cx="6807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740" indent="254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γλυκοσυλ- </a:t>
            </a:r>
            <a:r>
              <a:rPr sz="9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τ</a:t>
            </a:r>
            <a:r>
              <a:rPr sz="9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ρ</a:t>
            </a:r>
            <a:r>
              <a:rPr sz="9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ανσ</a:t>
            </a:r>
            <a:r>
              <a:rPr sz="9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φ</a:t>
            </a:r>
            <a:r>
              <a:rPr sz="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ε</a:t>
            </a:r>
            <a:r>
              <a:rPr sz="9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ρ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ά</a:t>
            </a:r>
            <a:r>
              <a:rPr sz="9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ση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9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κυκλοδεξτρινών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261" name="object 261"/>
          <p:cNvGrpSpPr/>
          <p:nvPr/>
        </p:nvGrpSpPr>
        <p:grpSpPr>
          <a:xfrm>
            <a:off x="172402" y="2304478"/>
            <a:ext cx="4533900" cy="4093210"/>
            <a:chOff x="172402" y="2304478"/>
            <a:chExt cx="4533900" cy="4093210"/>
          </a:xfrm>
        </p:grpSpPr>
        <p:pic>
          <p:nvPicPr>
            <p:cNvPr id="262" name="object 26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19681" y="2922362"/>
              <a:ext cx="4412019" cy="3243128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186689" y="2318766"/>
              <a:ext cx="4505325" cy="4064635"/>
            </a:xfrm>
            <a:custGeom>
              <a:avLst/>
              <a:gdLst/>
              <a:ahLst/>
              <a:cxnLst/>
              <a:rect l="l" t="t" r="r" b="b"/>
              <a:pathLst>
                <a:path w="4505325" h="4064635">
                  <a:moveTo>
                    <a:pt x="0" y="262000"/>
                  </a:moveTo>
                  <a:lnTo>
                    <a:pt x="4221" y="214918"/>
                  </a:lnTo>
                  <a:lnTo>
                    <a:pt x="16394" y="170598"/>
                  </a:lnTo>
                  <a:lnTo>
                    <a:pt x="35776" y="129784"/>
                  </a:lnTo>
                  <a:lnTo>
                    <a:pt x="61629" y="93216"/>
                  </a:lnTo>
                  <a:lnTo>
                    <a:pt x="93212" y="61634"/>
                  </a:lnTo>
                  <a:lnTo>
                    <a:pt x="129784" y="35781"/>
                  </a:lnTo>
                  <a:lnTo>
                    <a:pt x="170606" y="16396"/>
                  </a:lnTo>
                  <a:lnTo>
                    <a:pt x="214938" y="4222"/>
                  </a:lnTo>
                  <a:lnTo>
                    <a:pt x="262039" y="0"/>
                  </a:lnTo>
                  <a:lnTo>
                    <a:pt x="4242943" y="0"/>
                  </a:lnTo>
                  <a:lnTo>
                    <a:pt x="4290025" y="4222"/>
                  </a:lnTo>
                  <a:lnTo>
                    <a:pt x="4334345" y="16396"/>
                  </a:lnTo>
                  <a:lnTo>
                    <a:pt x="4375159" y="35781"/>
                  </a:lnTo>
                  <a:lnTo>
                    <a:pt x="4411727" y="61634"/>
                  </a:lnTo>
                  <a:lnTo>
                    <a:pt x="4443309" y="93216"/>
                  </a:lnTo>
                  <a:lnTo>
                    <a:pt x="4469162" y="129784"/>
                  </a:lnTo>
                  <a:lnTo>
                    <a:pt x="4488547" y="170598"/>
                  </a:lnTo>
                  <a:lnTo>
                    <a:pt x="4500721" y="214918"/>
                  </a:lnTo>
                  <a:lnTo>
                    <a:pt x="4504944" y="262000"/>
                  </a:lnTo>
                  <a:lnTo>
                    <a:pt x="4504944" y="3802468"/>
                  </a:lnTo>
                  <a:lnTo>
                    <a:pt x="4500721" y="3849569"/>
                  </a:lnTo>
                  <a:lnTo>
                    <a:pt x="4488547" y="3893901"/>
                  </a:lnTo>
                  <a:lnTo>
                    <a:pt x="4469162" y="3934723"/>
                  </a:lnTo>
                  <a:lnTo>
                    <a:pt x="4443309" y="3971295"/>
                  </a:lnTo>
                  <a:lnTo>
                    <a:pt x="4411727" y="4002878"/>
                  </a:lnTo>
                  <a:lnTo>
                    <a:pt x="4375159" y="4028731"/>
                  </a:lnTo>
                  <a:lnTo>
                    <a:pt x="4334345" y="4048113"/>
                  </a:lnTo>
                  <a:lnTo>
                    <a:pt x="4290025" y="4060286"/>
                  </a:lnTo>
                  <a:lnTo>
                    <a:pt x="4242943" y="4064508"/>
                  </a:lnTo>
                  <a:lnTo>
                    <a:pt x="262039" y="4064508"/>
                  </a:lnTo>
                  <a:lnTo>
                    <a:pt x="214938" y="4060286"/>
                  </a:lnTo>
                  <a:lnTo>
                    <a:pt x="170606" y="4048113"/>
                  </a:lnTo>
                  <a:lnTo>
                    <a:pt x="129784" y="4028731"/>
                  </a:lnTo>
                  <a:lnTo>
                    <a:pt x="93212" y="4002878"/>
                  </a:lnTo>
                  <a:lnTo>
                    <a:pt x="61629" y="3971295"/>
                  </a:lnTo>
                  <a:lnTo>
                    <a:pt x="35776" y="3934723"/>
                  </a:lnTo>
                  <a:lnTo>
                    <a:pt x="16394" y="3893901"/>
                  </a:lnTo>
                  <a:lnTo>
                    <a:pt x="4221" y="3849569"/>
                  </a:lnTo>
                  <a:lnTo>
                    <a:pt x="0" y="3802468"/>
                  </a:lnTo>
                  <a:lnTo>
                    <a:pt x="0" y="2620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 txBox="1"/>
          <p:nvPr/>
        </p:nvSpPr>
        <p:spPr>
          <a:xfrm>
            <a:off x="395427" y="1145540"/>
            <a:ext cx="8517890" cy="967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50" dirty="0">
                <a:solidFill>
                  <a:srgbClr val="FF0000"/>
                </a:solidFill>
                <a:latin typeface="Tahoma"/>
                <a:cs typeface="Tahoma"/>
              </a:rPr>
              <a:t>Ζυμώσιμα</a:t>
            </a:r>
            <a:r>
              <a:rPr sz="225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50" dirty="0">
                <a:solidFill>
                  <a:srgbClr val="FF0000"/>
                </a:solidFill>
                <a:latin typeface="Tahoma"/>
                <a:cs typeface="Tahoma"/>
              </a:rPr>
              <a:t>σάκχαρα</a:t>
            </a:r>
            <a:r>
              <a:rPr sz="225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120" dirty="0">
                <a:solidFill>
                  <a:srgbClr val="FF0000"/>
                </a:solidFill>
                <a:latin typeface="Tahoma"/>
                <a:cs typeface="Tahoma"/>
              </a:rPr>
              <a:t>μετά</a:t>
            </a:r>
            <a:r>
              <a:rPr sz="225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60" dirty="0">
                <a:solidFill>
                  <a:srgbClr val="FF0000"/>
                </a:solidFill>
                <a:latin typeface="Tahoma"/>
                <a:cs typeface="Tahoma"/>
              </a:rPr>
              <a:t>από</a:t>
            </a:r>
            <a:r>
              <a:rPr sz="2250" b="1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90" dirty="0">
                <a:solidFill>
                  <a:srgbClr val="FF0000"/>
                </a:solidFill>
                <a:latin typeface="Tahoma"/>
                <a:cs typeface="Tahoma"/>
              </a:rPr>
              <a:t>ενζυμική</a:t>
            </a:r>
            <a:r>
              <a:rPr sz="225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10" dirty="0">
                <a:solidFill>
                  <a:srgbClr val="FF0000"/>
                </a:solidFill>
                <a:latin typeface="Tahoma"/>
                <a:cs typeface="Tahoma"/>
              </a:rPr>
              <a:t>υδρόλυση</a:t>
            </a:r>
            <a:r>
              <a:rPr sz="225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90" dirty="0">
                <a:solidFill>
                  <a:srgbClr val="FF0000"/>
                </a:solidFill>
                <a:latin typeface="Tahoma"/>
                <a:cs typeface="Tahoma"/>
              </a:rPr>
              <a:t>του</a:t>
            </a:r>
            <a:r>
              <a:rPr sz="225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30" dirty="0">
                <a:solidFill>
                  <a:srgbClr val="FF0000"/>
                </a:solidFill>
                <a:latin typeface="Tahoma"/>
                <a:cs typeface="Tahoma"/>
              </a:rPr>
              <a:t>αμύλου</a:t>
            </a:r>
            <a:endParaRPr sz="2250">
              <a:latin typeface="Tahoma"/>
              <a:cs typeface="Tahoma"/>
            </a:endParaRPr>
          </a:p>
          <a:p>
            <a:pPr marL="4572000">
              <a:lnSpc>
                <a:spcPct val="100000"/>
              </a:lnSpc>
              <a:spcBef>
                <a:spcPts val="1420"/>
              </a:spcBef>
            </a:pPr>
            <a:r>
              <a:rPr sz="1500" b="1" spc="-15" dirty="0">
                <a:solidFill>
                  <a:srgbClr val="161645"/>
                </a:solidFill>
                <a:latin typeface="Tahoma"/>
                <a:cs typeface="Tahoma"/>
              </a:rPr>
              <a:t>Υγροποίηση</a:t>
            </a:r>
            <a:endParaRPr sz="1500">
              <a:latin typeface="Tahoma"/>
              <a:cs typeface="Tahoma"/>
            </a:endParaRPr>
          </a:p>
          <a:p>
            <a:pPr marR="2019300" algn="r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ΑΜΥΛΟ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65" name="object 265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2090927" y="531914"/>
            <a:ext cx="4945253" cy="924902"/>
          </a:xfrm>
          <a:prstGeom prst="rect">
            <a:avLst/>
          </a:prstGeom>
        </p:spPr>
      </p:pic>
      <p:sp>
        <p:nvSpPr>
          <p:cNvPr id="266" name="object 266"/>
          <p:cNvSpPr txBox="1">
            <a:spLocks noGrp="1"/>
          </p:cNvSpPr>
          <p:nvPr>
            <p:ph type="title"/>
          </p:nvPr>
        </p:nvSpPr>
        <p:spPr>
          <a:xfrm>
            <a:off x="2338832" y="650875"/>
            <a:ext cx="44246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Αλκοολική</a:t>
            </a:r>
            <a:r>
              <a:rPr sz="3300" b="1" spc="-8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267" name="object 267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70103" y="0"/>
            <a:ext cx="3475990" cy="737362"/>
          </a:xfrm>
          <a:prstGeom prst="rect">
            <a:avLst/>
          </a:prstGeom>
        </p:spPr>
      </p:pic>
      <p:sp>
        <p:nvSpPr>
          <p:cNvPr id="268" name="object 268"/>
          <p:cNvSpPr txBox="1"/>
          <p:nvPr/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Αλκοολική</a:t>
            </a:r>
            <a:r>
              <a:rPr sz="3000" spc="-5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269" name="object 269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270" name="object 27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" name="object 27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296" name="object 296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779" y="1271041"/>
            <a:ext cx="8772525" cy="981710"/>
            <a:chOff x="371779" y="1271041"/>
            <a:chExt cx="8772525" cy="981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779" y="1421254"/>
              <a:ext cx="6807637" cy="3098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6787" y="1271041"/>
              <a:ext cx="2077211" cy="6384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6723" y="1613941"/>
              <a:ext cx="2351278" cy="6384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8792" y="1348485"/>
            <a:ext cx="8649335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38195" marR="5080" indent="-3326129">
              <a:lnSpc>
                <a:spcPct val="100000"/>
              </a:lnSpc>
              <a:spcBef>
                <a:spcPts val="105"/>
              </a:spcBef>
            </a:pPr>
            <a:r>
              <a:rPr sz="2250" b="1" spc="-50" dirty="0">
                <a:solidFill>
                  <a:srgbClr val="FF0000"/>
                </a:solidFill>
                <a:latin typeface="Tahoma"/>
                <a:cs typeface="Tahoma"/>
              </a:rPr>
              <a:t>Ζυμώσιμα</a:t>
            </a:r>
            <a:r>
              <a:rPr sz="225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50" dirty="0">
                <a:solidFill>
                  <a:srgbClr val="FF0000"/>
                </a:solidFill>
                <a:latin typeface="Tahoma"/>
                <a:cs typeface="Tahoma"/>
              </a:rPr>
              <a:t>σάκχαρα</a:t>
            </a:r>
            <a:r>
              <a:rPr sz="225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120" dirty="0">
                <a:solidFill>
                  <a:srgbClr val="FF0000"/>
                </a:solidFill>
                <a:latin typeface="Tahoma"/>
                <a:cs typeface="Tahoma"/>
              </a:rPr>
              <a:t>μετά</a:t>
            </a:r>
            <a:r>
              <a:rPr sz="225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60" dirty="0">
                <a:solidFill>
                  <a:srgbClr val="FF0000"/>
                </a:solidFill>
                <a:latin typeface="Tahoma"/>
                <a:cs typeface="Tahoma"/>
              </a:rPr>
              <a:t>από</a:t>
            </a:r>
            <a:r>
              <a:rPr sz="225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90" dirty="0">
                <a:solidFill>
                  <a:srgbClr val="FF0000"/>
                </a:solidFill>
                <a:latin typeface="Tahoma"/>
                <a:cs typeface="Tahoma"/>
              </a:rPr>
              <a:t>ενζυμική</a:t>
            </a:r>
            <a:r>
              <a:rPr sz="225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10" dirty="0">
                <a:solidFill>
                  <a:srgbClr val="FF0000"/>
                </a:solidFill>
                <a:latin typeface="Tahoma"/>
                <a:cs typeface="Tahoma"/>
              </a:rPr>
              <a:t>υδρόλυση</a:t>
            </a:r>
            <a:r>
              <a:rPr sz="225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-50" dirty="0">
                <a:solidFill>
                  <a:srgbClr val="FF0000"/>
                </a:solidFill>
                <a:latin typeface="Tahoma"/>
                <a:cs typeface="Tahoma"/>
              </a:rPr>
              <a:t>της</a:t>
            </a:r>
            <a:r>
              <a:rPr sz="225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35" dirty="0">
                <a:solidFill>
                  <a:srgbClr val="FF0000"/>
                </a:solidFill>
                <a:latin typeface="Tahoma"/>
                <a:cs typeface="Tahoma"/>
              </a:rPr>
              <a:t>ζάχαρης </a:t>
            </a:r>
            <a:r>
              <a:rPr sz="2250" b="1" spc="-6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b="1" spc="5" dirty="0">
                <a:solidFill>
                  <a:srgbClr val="FF0000"/>
                </a:solidFill>
                <a:latin typeface="Tahoma"/>
                <a:cs typeface="Tahoma"/>
              </a:rPr>
              <a:t>(σακχαρόζης)</a:t>
            </a:r>
            <a:endParaRPr sz="22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90927" y="687362"/>
            <a:ext cx="4945253" cy="92490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38832" y="806958"/>
            <a:ext cx="44246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Αλκοολική</a:t>
            </a:r>
            <a:r>
              <a:rPr sz="3300" b="1" spc="-8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03" y="0"/>
            <a:ext cx="3475990" cy="7373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Αλκοολική</a:t>
            </a:r>
            <a:r>
              <a:rPr sz="3000" spc="-5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4762" y="472249"/>
            <a:ext cx="9153525" cy="5828030"/>
            <a:chOff x="-4762" y="472249"/>
            <a:chExt cx="9153525" cy="582803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2719" y="573024"/>
              <a:ext cx="1658112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522719" y="573024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0831" y="573024"/>
              <a:ext cx="481583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80831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12891" y="573024"/>
              <a:ext cx="909828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12891" y="573024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44667" y="573024"/>
              <a:ext cx="268224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344667" y="573024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14800" y="573024"/>
              <a:ext cx="1229868" cy="487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114800" y="573024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62416" y="573024"/>
              <a:ext cx="481583" cy="4876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662416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43100" y="2077212"/>
              <a:ext cx="5449823" cy="42230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3919" y="2621330"/>
              <a:ext cx="1155014" cy="50883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015085" y="2671953"/>
            <a:ext cx="87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Γλυκόζη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208519" y="2624378"/>
            <a:ext cx="1398777" cy="508838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7341234" y="2675890"/>
            <a:ext cx="1120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Φρουκτόζη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41" name="object 4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910584" y="6271266"/>
            <a:ext cx="1455165" cy="508825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4042409" y="6322263"/>
            <a:ext cx="1176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Σακχαρόζη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674620" y="3621023"/>
            <a:ext cx="3988435" cy="1140460"/>
            <a:chOff x="2674620" y="3621023"/>
            <a:chExt cx="3988435" cy="1140460"/>
          </a:xfrm>
        </p:grpSpPr>
        <p:sp>
          <p:nvSpPr>
            <p:cNvPr id="44" name="object 44"/>
            <p:cNvSpPr/>
            <p:nvPr/>
          </p:nvSpPr>
          <p:spPr>
            <a:xfrm>
              <a:off x="4047744" y="3829811"/>
              <a:ext cx="524510" cy="931544"/>
            </a:xfrm>
            <a:custGeom>
              <a:avLst/>
              <a:gdLst/>
              <a:ahLst/>
              <a:cxnLst/>
              <a:rect l="l" t="t" r="r" b="b"/>
              <a:pathLst>
                <a:path w="524510" h="931545">
                  <a:moveTo>
                    <a:pt x="524255" y="0"/>
                  </a:moveTo>
                  <a:lnTo>
                    <a:pt x="0" y="0"/>
                  </a:lnTo>
                  <a:lnTo>
                    <a:pt x="0" y="931163"/>
                  </a:lnTo>
                  <a:lnTo>
                    <a:pt x="524255" y="931163"/>
                  </a:lnTo>
                  <a:lnTo>
                    <a:pt x="524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69130" y="3640073"/>
              <a:ext cx="428625" cy="1091565"/>
            </a:xfrm>
            <a:custGeom>
              <a:avLst/>
              <a:gdLst/>
              <a:ahLst/>
              <a:cxnLst/>
              <a:rect l="l" t="t" r="r" b="b"/>
              <a:pathLst>
                <a:path w="428625" h="1091564">
                  <a:moveTo>
                    <a:pt x="214122" y="0"/>
                  </a:moveTo>
                  <a:lnTo>
                    <a:pt x="0" y="123825"/>
                  </a:lnTo>
                  <a:lnTo>
                    <a:pt x="108458" y="123825"/>
                  </a:lnTo>
                  <a:lnTo>
                    <a:pt x="108458" y="1091183"/>
                  </a:lnTo>
                  <a:lnTo>
                    <a:pt x="319786" y="1091183"/>
                  </a:lnTo>
                  <a:lnTo>
                    <a:pt x="319786" y="123825"/>
                  </a:lnTo>
                  <a:lnTo>
                    <a:pt x="428244" y="123825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69130" y="3640073"/>
              <a:ext cx="428625" cy="1091565"/>
            </a:xfrm>
            <a:custGeom>
              <a:avLst/>
              <a:gdLst/>
              <a:ahLst/>
              <a:cxnLst/>
              <a:rect l="l" t="t" r="r" b="b"/>
              <a:pathLst>
                <a:path w="428625" h="1091564">
                  <a:moveTo>
                    <a:pt x="108458" y="1091183"/>
                  </a:moveTo>
                  <a:lnTo>
                    <a:pt x="108458" y="123825"/>
                  </a:lnTo>
                  <a:lnTo>
                    <a:pt x="0" y="123825"/>
                  </a:lnTo>
                  <a:lnTo>
                    <a:pt x="214122" y="0"/>
                  </a:lnTo>
                  <a:lnTo>
                    <a:pt x="428244" y="123825"/>
                  </a:lnTo>
                  <a:lnTo>
                    <a:pt x="319786" y="123825"/>
                  </a:lnTo>
                  <a:lnTo>
                    <a:pt x="319786" y="1091183"/>
                  </a:lnTo>
                  <a:lnTo>
                    <a:pt x="108458" y="109118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74620" y="3988307"/>
              <a:ext cx="3988435" cy="303530"/>
            </a:xfrm>
            <a:custGeom>
              <a:avLst/>
              <a:gdLst/>
              <a:ahLst/>
              <a:cxnLst/>
              <a:rect l="l" t="t" r="r" b="b"/>
              <a:pathLst>
                <a:path w="3988434" h="303529">
                  <a:moveTo>
                    <a:pt x="3988307" y="0"/>
                  </a:moveTo>
                  <a:lnTo>
                    <a:pt x="0" y="0"/>
                  </a:lnTo>
                  <a:lnTo>
                    <a:pt x="0" y="303276"/>
                  </a:lnTo>
                  <a:lnTo>
                    <a:pt x="3988307" y="303276"/>
                  </a:lnTo>
                  <a:lnTo>
                    <a:pt x="3988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72840" y="3982211"/>
              <a:ext cx="322846" cy="3426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20668" y="4000487"/>
              <a:ext cx="193408" cy="23597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86200" y="3982211"/>
              <a:ext cx="1788922" cy="342645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732529" y="4014978"/>
            <a:ext cx="187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1645"/>
                </a:solidFill>
                <a:latin typeface="Comic Sans MS"/>
                <a:cs typeface="Comic Sans MS"/>
              </a:rPr>
              <a:t>Η</a:t>
            </a:r>
            <a:r>
              <a:rPr sz="1200" baseline="24305" dirty="0">
                <a:solidFill>
                  <a:srgbClr val="161645"/>
                </a:solidFill>
                <a:latin typeface="Comic Sans MS"/>
                <a:cs typeface="Comic Sans MS"/>
              </a:rPr>
              <a:t>+</a:t>
            </a:r>
            <a:r>
              <a:rPr sz="1200" spc="172" baseline="24305" dirty="0">
                <a:solidFill>
                  <a:srgbClr val="161645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161645"/>
                </a:solidFill>
                <a:latin typeface="Comic Sans MS"/>
                <a:cs typeface="Comic Sans MS"/>
              </a:rPr>
              <a:t>+</a:t>
            </a:r>
            <a:r>
              <a:rPr sz="1200" spc="-15" dirty="0">
                <a:solidFill>
                  <a:srgbClr val="161645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161645"/>
                </a:solidFill>
                <a:latin typeface="Comic Sans MS"/>
                <a:cs typeface="Comic Sans MS"/>
              </a:rPr>
              <a:t>Τ</a:t>
            </a:r>
            <a:r>
              <a:rPr sz="1200" spc="-10" dirty="0">
                <a:solidFill>
                  <a:srgbClr val="161645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161645"/>
                </a:solidFill>
                <a:latin typeface="Comic Sans MS"/>
                <a:cs typeface="Comic Sans MS"/>
              </a:rPr>
              <a:t>ή</a:t>
            </a:r>
            <a:r>
              <a:rPr sz="1200" spc="-15" dirty="0">
                <a:solidFill>
                  <a:srgbClr val="161645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161645"/>
                </a:solidFill>
                <a:latin typeface="Comic Sans MS"/>
                <a:cs typeface="Comic Sans MS"/>
              </a:rPr>
              <a:t>ένζυμο</a:t>
            </a:r>
            <a:r>
              <a:rPr sz="1200" spc="-20" dirty="0">
                <a:solidFill>
                  <a:srgbClr val="161645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161645"/>
                </a:solidFill>
                <a:latin typeface="Comic Sans MS"/>
                <a:cs typeface="Comic Sans MS"/>
              </a:rPr>
              <a:t>ιμβερτάση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3149" y="452678"/>
            <a:ext cx="723265" cy="841375"/>
            <a:chOff x="53149" y="452678"/>
            <a:chExt cx="723265" cy="841375"/>
          </a:xfrm>
        </p:grpSpPr>
        <p:sp>
          <p:nvSpPr>
            <p:cNvPr id="53" name="object 53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9" y="869509"/>
            <a:ext cx="3252440" cy="388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212" y="804798"/>
            <a:ext cx="32962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333399"/>
                </a:solidFill>
                <a:latin typeface="Verdana"/>
                <a:cs typeface="Verdana"/>
              </a:rPr>
              <a:t>Μικροοργανισμοί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9559" y="1315262"/>
            <a:ext cx="4823460" cy="5126990"/>
            <a:chOff x="289559" y="1315262"/>
            <a:chExt cx="4823460" cy="5126990"/>
          </a:xfrm>
        </p:grpSpPr>
        <p:sp>
          <p:nvSpPr>
            <p:cNvPr id="5" name="object 5"/>
            <p:cNvSpPr/>
            <p:nvPr/>
          </p:nvSpPr>
          <p:spPr>
            <a:xfrm>
              <a:off x="342137" y="1346454"/>
              <a:ext cx="4756785" cy="5081270"/>
            </a:xfrm>
            <a:custGeom>
              <a:avLst/>
              <a:gdLst/>
              <a:ahLst/>
              <a:cxnLst/>
              <a:rect l="l" t="t" r="r" b="b"/>
              <a:pathLst>
                <a:path w="4756785" h="5081270">
                  <a:moveTo>
                    <a:pt x="0" y="5081016"/>
                  </a:moveTo>
                  <a:lnTo>
                    <a:pt x="4756404" y="5081016"/>
                  </a:lnTo>
                  <a:lnTo>
                    <a:pt x="4756404" y="0"/>
                  </a:lnTo>
                  <a:lnTo>
                    <a:pt x="0" y="0"/>
                  </a:lnTo>
                  <a:lnTo>
                    <a:pt x="0" y="5081016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9" y="1315262"/>
              <a:ext cx="2758186" cy="5088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59" y="5567171"/>
              <a:ext cx="1305941" cy="50883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0725" y="1220471"/>
            <a:ext cx="4578350" cy="513334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800" b="1" spc="-75" dirty="0">
                <a:solidFill>
                  <a:srgbClr val="FF0000"/>
                </a:solidFill>
                <a:latin typeface="Tahoma"/>
                <a:cs typeface="Tahoma"/>
              </a:rPr>
              <a:t>Μύκητες/Ζυμομύκητες</a:t>
            </a:r>
            <a:endParaRPr sz="1800">
              <a:latin typeface="Tahoma"/>
              <a:cs typeface="Tahoma"/>
            </a:endParaRPr>
          </a:p>
          <a:p>
            <a:pPr marL="570230" indent="-2152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b="1" i="1" u="heavy" spc="-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Saccharomyces</a:t>
            </a:r>
            <a:endParaRPr sz="1800">
              <a:latin typeface="Verdana"/>
              <a:cs typeface="Verdana"/>
            </a:endParaRPr>
          </a:p>
          <a:p>
            <a:pPr marL="570230" indent="-2152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b="1" i="1" spc="-120" dirty="0">
                <a:solidFill>
                  <a:srgbClr val="001F5F"/>
                </a:solidFill>
                <a:latin typeface="Verdana"/>
                <a:cs typeface="Verdana"/>
              </a:rPr>
              <a:t>Schizosaccharomyces</a:t>
            </a:r>
            <a:endParaRPr sz="1800">
              <a:latin typeface="Verdana"/>
              <a:cs typeface="Verdana"/>
            </a:endParaRPr>
          </a:p>
          <a:p>
            <a:pPr marL="570230" indent="-2152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b="1" i="1" spc="-140" dirty="0">
                <a:solidFill>
                  <a:srgbClr val="001F5F"/>
                </a:solidFill>
                <a:latin typeface="Verdana"/>
                <a:cs typeface="Verdana"/>
              </a:rPr>
              <a:t>Pichia</a:t>
            </a:r>
            <a:endParaRPr sz="1800">
              <a:latin typeface="Verdana"/>
              <a:cs typeface="Verdana"/>
            </a:endParaRPr>
          </a:p>
          <a:p>
            <a:pPr marL="570230" indent="-2152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b="1" i="1" spc="-65" dirty="0">
                <a:solidFill>
                  <a:srgbClr val="001F5F"/>
                </a:solidFill>
                <a:latin typeface="Verdana"/>
                <a:cs typeface="Verdana"/>
              </a:rPr>
              <a:t>Candida</a:t>
            </a:r>
            <a:endParaRPr sz="1800">
              <a:latin typeface="Verdana"/>
              <a:cs typeface="Verdana"/>
            </a:endParaRPr>
          </a:p>
          <a:p>
            <a:pPr marL="570230" indent="-2152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b="1" i="1" spc="-160" dirty="0">
                <a:solidFill>
                  <a:srgbClr val="001F5F"/>
                </a:solidFill>
                <a:latin typeface="Verdana"/>
                <a:cs typeface="Verdana"/>
              </a:rPr>
              <a:t>Kluyveromyces</a:t>
            </a:r>
            <a:endParaRPr sz="1800">
              <a:latin typeface="Verdana"/>
              <a:cs typeface="Verdana"/>
            </a:endParaRPr>
          </a:p>
          <a:p>
            <a:pPr marL="570230" indent="-2152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b="1" i="1" spc="-150" dirty="0">
                <a:solidFill>
                  <a:srgbClr val="001F5F"/>
                </a:solidFill>
                <a:latin typeface="Verdana"/>
                <a:cs typeface="Verdana"/>
              </a:rPr>
              <a:t>Endomycopsis</a:t>
            </a:r>
            <a:endParaRPr sz="1800">
              <a:latin typeface="Verdana"/>
              <a:cs typeface="Verdana"/>
            </a:endParaRPr>
          </a:p>
          <a:p>
            <a:pPr marL="570230" indent="-2152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70230" algn="l"/>
                <a:tab pos="570865" algn="l"/>
              </a:tabLst>
            </a:pPr>
            <a:r>
              <a:rPr sz="1800" b="1" i="1" spc="-145" dirty="0">
                <a:solidFill>
                  <a:srgbClr val="001F5F"/>
                </a:solidFill>
                <a:latin typeface="Verdana"/>
                <a:cs typeface="Verdana"/>
              </a:rPr>
              <a:t>Wickerhamomyces</a:t>
            </a:r>
            <a:endParaRPr sz="1800">
              <a:latin typeface="Verdana"/>
              <a:cs typeface="Verdana"/>
            </a:endParaRPr>
          </a:p>
          <a:p>
            <a:pPr marL="287020" marR="5080" indent="-27432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87020" algn="l"/>
              </a:tabLst>
            </a:pPr>
            <a:r>
              <a:rPr sz="1500" b="1" i="1" spc="-65" dirty="0">
                <a:solidFill>
                  <a:srgbClr val="001F5F"/>
                </a:solidFill>
                <a:latin typeface="Verdana"/>
                <a:cs typeface="Verdana"/>
              </a:rPr>
              <a:t>Ορισ</a:t>
            </a:r>
            <a:r>
              <a:rPr sz="1500" b="1" i="1" spc="-150" dirty="0">
                <a:solidFill>
                  <a:srgbClr val="001F5F"/>
                </a:solidFill>
                <a:latin typeface="Verdana"/>
                <a:cs typeface="Verdana"/>
              </a:rPr>
              <a:t>μέν</a:t>
            </a:r>
            <a:r>
              <a:rPr sz="1500" b="1" i="1" spc="-155" dirty="0">
                <a:solidFill>
                  <a:srgbClr val="001F5F"/>
                </a:solidFill>
                <a:latin typeface="Verdana"/>
                <a:cs typeface="Verdana"/>
              </a:rPr>
              <a:t>α</a:t>
            </a:r>
            <a:r>
              <a:rPr sz="1500" b="1" i="1" spc="-1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i="1" spc="-170" dirty="0">
                <a:solidFill>
                  <a:srgbClr val="001F5F"/>
                </a:solidFill>
                <a:latin typeface="Verdana"/>
                <a:cs typeface="Verdana"/>
              </a:rPr>
              <a:t>είδη</a:t>
            </a:r>
            <a:r>
              <a:rPr sz="1500" b="1" i="1" spc="-8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i="1" spc="-130" dirty="0">
                <a:solidFill>
                  <a:srgbClr val="001F5F"/>
                </a:solidFill>
                <a:latin typeface="Verdana"/>
                <a:cs typeface="Verdana"/>
              </a:rPr>
              <a:t>Pich</a:t>
            </a:r>
            <a:r>
              <a:rPr sz="1500" b="1" i="1" spc="-95" dirty="0">
                <a:solidFill>
                  <a:srgbClr val="001F5F"/>
                </a:solidFill>
                <a:latin typeface="Verdana"/>
                <a:cs typeface="Verdana"/>
              </a:rPr>
              <a:t>ia, </a:t>
            </a:r>
            <a:r>
              <a:rPr sz="1500" b="1" i="1" spc="75" dirty="0">
                <a:solidFill>
                  <a:srgbClr val="001F5F"/>
                </a:solidFill>
                <a:latin typeface="Verdana"/>
                <a:cs typeface="Verdana"/>
              </a:rPr>
              <a:t>C</a:t>
            </a:r>
            <a:r>
              <a:rPr sz="1500" b="1" i="1" spc="-85" dirty="0">
                <a:solidFill>
                  <a:srgbClr val="001F5F"/>
                </a:solidFill>
                <a:latin typeface="Verdana"/>
                <a:cs typeface="Verdana"/>
              </a:rPr>
              <a:t>an</a:t>
            </a:r>
            <a:r>
              <a:rPr sz="1500" b="1" i="1" spc="-75" dirty="0">
                <a:solidFill>
                  <a:srgbClr val="001F5F"/>
                </a:solidFill>
                <a:latin typeface="Verdana"/>
                <a:cs typeface="Verdana"/>
              </a:rPr>
              <a:t>d</a:t>
            </a:r>
            <a:r>
              <a:rPr sz="1500" b="1" i="1" spc="-70" dirty="0">
                <a:solidFill>
                  <a:srgbClr val="001F5F"/>
                </a:solidFill>
                <a:latin typeface="Verdana"/>
                <a:cs typeface="Verdana"/>
              </a:rPr>
              <a:t>id</a:t>
            </a:r>
            <a:r>
              <a:rPr sz="1500" b="1" i="1" spc="-85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1500" b="1" i="1" spc="-120" dirty="0">
                <a:solidFill>
                  <a:srgbClr val="001F5F"/>
                </a:solidFill>
                <a:latin typeface="Verdana"/>
                <a:cs typeface="Verdana"/>
              </a:rPr>
              <a:t>,  </a:t>
            </a:r>
            <a:r>
              <a:rPr sz="1500" b="1" i="1" spc="-105" dirty="0">
                <a:solidFill>
                  <a:srgbClr val="001F5F"/>
                </a:solidFill>
                <a:latin typeface="Verdana"/>
                <a:cs typeface="Verdana"/>
              </a:rPr>
              <a:t>Schizosaccharomyces</a:t>
            </a:r>
            <a:r>
              <a:rPr sz="1500" b="1" i="1" spc="-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i="1" spc="-275" dirty="0">
                <a:solidFill>
                  <a:srgbClr val="001F5F"/>
                </a:solidFill>
                <a:latin typeface="Verdana"/>
                <a:cs typeface="Verdana"/>
              </a:rPr>
              <a:t>&amp;</a:t>
            </a:r>
            <a:r>
              <a:rPr sz="1500" b="1" i="1" spc="-7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i="1" spc="-114" dirty="0">
                <a:solidFill>
                  <a:srgbClr val="001F5F"/>
                </a:solidFill>
                <a:latin typeface="Verdana"/>
                <a:cs typeface="Verdana"/>
              </a:rPr>
              <a:t>Pachysolen</a:t>
            </a:r>
            <a:r>
              <a:rPr sz="1500" b="1" i="1" spc="-8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i="1" spc="-114" dirty="0">
                <a:solidFill>
                  <a:srgbClr val="001F5F"/>
                </a:solidFill>
                <a:latin typeface="Verdana"/>
                <a:cs typeface="Verdana"/>
              </a:rPr>
              <a:t>μπορούν </a:t>
            </a:r>
            <a:r>
              <a:rPr sz="1500" b="1" i="1" spc="-5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i="1" spc="-100" dirty="0">
                <a:solidFill>
                  <a:srgbClr val="001F5F"/>
                </a:solidFill>
                <a:latin typeface="Verdana"/>
                <a:cs typeface="Verdana"/>
              </a:rPr>
              <a:t>να</a:t>
            </a:r>
            <a:r>
              <a:rPr sz="1500" b="1" i="1" spc="-1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i="1" spc="-125" dirty="0">
                <a:solidFill>
                  <a:srgbClr val="001F5F"/>
                </a:solidFill>
                <a:latin typeface="Verdana"/>
                <a:cs typeface="Verdana"/>
              </a:rPr>
              <a:t>ζ</a:t>
            </a:r>
            <a:r>
              <a:rPr sz="1500" b="1" i="1" spc="-120" dirty="0">
                <a:solidFill>
                  <a:srgbClr val="001F5F"/>
                </a:solidFill>
                <a:latin typeface="Verdana"/>
                <a:cs typeface="Verdana"/>
              </a:rPr>
              <a:t>υμώσου</a:t>
            </a:r>
            <a:r>
              <a:rPr sz="1500" b="1" i="1" spc="-100" dirty="0">
                <a:solidFill>
                  <a:srgbClr val="001F5F"/>
                </a:solidFill>
                <a:latin typeface="Verdana"/>
                <a:cs typeface="Verdana"/>
              </a:rPr>
              <a:t>ν</a:t>
            </a:r>
            <a:r>
              <a:rPr sz="1500" b="1" i="1" spc="-8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i="1" spc="-140" dirty="0">
                <a:solidFill>
                  <a:srgbClr val="001F5F"/>
                </a:solidFill>
                <a:latin typeface="Verdana"/>
                <a:cs typeface="Verdana"/>
              </a:rPr>
              <a:t>κ</a:t>
            </a:r>
            <a:r>
              <a:rPr sz="1500" b="1" i="1" spc="-60" dirty="0">
                <a:solidFill>
                  <a:srgbClr val="001F5F"/>
                </a:solidFill>
                <a:latin typeface="Verdana"/>
                <a:cs typeface="Verdana"/>
              </a:rPr>
              <a:t>α</a:t>
            </a:r>
            <a:r>
              <a:rPr sz="1500" b="1" i="1" spc="-155" dirty="0">
                <a:solidFill>
                  <a:srgbClr val="001F5F"/>
                </a:solidFill>
                <a:latin typeface="Verdana"/>
                <a:cs typeface="Verdana"/>
              </a:rPr>
              <a:t>ι</a:t>
            </a:r>
            <a:r>
              <a:rPr sz="1500" b="1" i="1" spc="-9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i="1" spc="-100" dirty="0">
                <a:solidFill>
                  <a:srgbClr val="001F5F"/>
                </a:solidFill>
                <a:latin typeface="Verdana"/>
                <a:cs typeface="Verdana"/>
              </a:rPr>
              <a:t>τις</a:t>
            </a:r>
            <a:r>
              <a:rPr sz="1500" b="1" i="1" spc="-75" dirty="0">
                <a:solidFill>
                  <a:srgbClr val="001F5F"/>
                </a:solidFill>
                <a:latin typeface="Verdana"/>
                <a:cs typeface="Verdana"/>
              </a:rPr>
              <a:t> π</a:t>
            </a:r>
            <a:r>
              <a:rPr sz="1500" b="1" i="1" spc="-130" dirty="0">
                <a:solidFill>
                  <a:srgbClr val="001F5F"/>
                </a:solidFill>
                <a:latin typeface="Verdana"/>
                <a:cs typeface="Verdana"/>
              </a:rPr>
              <a:t>εντόζες</a:t>
            </a:r>
            <a:r>
              <a:rPr sz="1500" b="1" i="1" spc="-8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i="1" spc="-260" dirty="0">
                <a:solidFill>
                  <a:srgbClr val="001F5F"/>
                </a:solidFill>
                <a:latin typeface="Verdana"/>
                <a:cs typeface="Verdana"/>
              </a:rPr>
              <a:t>(</a:t>
            </a:r>
            <a:r>
              <a:rPr sz="1500" b="1" i="1" spc="-170" dirty="0">
                <a:solidFill>
                  <a:srgbClr val="001F5F"/>
                </a:solidFill>
                <a:latin typeface="Verdana"/>
                <a:cs typeface="Verdana"/>
              </a:rPr>
              <a:t>ξ</a:t>
            </a:r>
            <a:r>
              <a:rPr sz="1500" b="1" i="1" spc="-145" dirty="0">
                <a:solidFill>
                  <a:srgbClr val="001F5F"/>
                </a:solidFill>
                <a:latin typeface="Verdana"/>
                <a:cs typeface="Verdana"/>
              </a:rPr>
              <a:t>υ</a:t>
            </a:r>
            <a:r>
              <a:rPr sz="1500" b="1" i="1" spc="-130" dirty="0">
                <a:solidFill>
                  <a:srgbClr val="001F5F"/>
                </a:solidFill>
                <a:latin typeface="Verdana"/>
                <a:cs typeface="Verdana"/>
              </a:rPr>
              <a:t>λ</a:t>
            </a:r>
            <a:r>
              <a:rPr sz="1500" b="1" i="1" spc="-105" dirty="0">
                <a:solidFill>
                  <a:srgbClr val="001F5F"/>
                </a:solidFill>
                <a:latin typeface="Verdana"/>
                <a:cs typeface="Verdana"/>
              </a:rPr>
              <a:t>ό</a:t>
            </a:r>
            <a:r>
              <a:rPr sz="1500" b="1" i="1" spc="-90" dirty="0">
                <a:solidFill>
                  <a:srgbClr val="001F5F"/>
                </a:solidFill>
                <a:latin typeface="Verdana"/>
                <a:cs typeface="Verdana"/>
              </a:rPr>
              <a:t>ζ</a:t>
            </a:r>
            <a:r>
              <a:rPr sz="1500" b="1" i="1" spc="-170" dirty="0">
                <a:solidFill>
                  <a:srgbClr val="001F5F"/>
                </a:solidFill>
                <a:latin typeface="Verdana"/>
                <a:cs typeface="Verdana"/>
              </a:rPr>
              <a:t>η</a:t>
            </a:r>
            <a:r>
              <a:rPr sz="1500" b="1" i="1" spc="-250" dirty="0">
                <a:solidFill>
                  <a:srgbClr val="001F5F"/>
                </a:solidFill>
                <a:latin typeface="Verdana"/>
                <a:cs typeface="Verdana"/>
              </a:rPr>
              <a:t>)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Βακτήρια</a:t>
            </a:r>
            <a:endParaRPr sz="1800">
              <a:latin typeface="Tahoma"/>
              <a:cs typeface="Tahoma"/>
            </a:endParaRPr>
          </a:p>
          <a:p>
            <a:pPr marL="526415" lvl="1" indent="-17018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27050" algn="l"/>
              </a:tabLst>
            </a:pPr>
            <a:r>
              <a:rPr sz="1800" b="1" i="1" spc="-200" dirty="0">
                <a:solidFill>
                  <a:srgbClr val="001F5F"/>
                </a:solidFill>
                <a:latin typeface="Verdana"/>
                <a:cs typeface="Verdana"/>
              </a:rPr>
              <a:t>Zym</a:t>
            </a:r>
            <a:r>
              <a:rPr sz="1800" b="1" i="1" spc="-180" dirty="0">
                <a:solidFill>
                  <a:srgbClr val="001F5F"/>
                </a:solidFill>
                <a:latin typeface="Verdana"/>
                <a:cs typeface="Verdana"/>
              </a:rPr>
              <a:t>o</a:t>
            </a:r>
            <a:r>
              <a:rPr sz="1800" b="1" i="1" spc="-135" dirty="0">
                <a:solidFill>
                  <a:srgbClr val="001F5F"/>
                </a:solidFill>
                <a:latin typeface="Verdana"/>
                <a:cs typeface="Verdana"/>
              </a:rPr>
              <a:t>mon</a:t>
            </a:r>
            <a:r>
              <a:rPr sz="1800" b="1" i="1" spc="-120" dirty="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sz="1800" b="1" i="1" spc="-275" dirty="0">
                <a:solidFill>
                  <a:srgbClr val="001F5F"/>
                </a:solidFill>
                <a:latin typeface="Verdana"/>
                <a:cs typeface="Verdana"/>
              </a:rPr>
              <a:t>s</a:t>
            </a:r>
            <a:r>
              <a:rPr sz="1800" b="1" i="1" spc="-1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001F5F"/>
                </a:solidFill>
                <a:latin typeface="Verdana"/>
                <a:cs typeface="Verdana"/>
              </a:rPr>
              <a:t>mob</a:t>
            </a:r>
            <a:r>
              <a:rPr sz="1800" b="1" i="1" spc="-80" dirty="0">
                <a:solidFill>
                  <a:srgbClr val="001F5F"/>
                </a:solidFill>
                <a:latin typeface="Verdana"/>
                <a:cs typeface="Verdana"/>
              </a:rPr>
              <a:t>i</a:t>
            </a:r>
            <a:r>
              <a:rPr sz="1800" b="1" i="1" spc="-215" dirty="0">
                <a:solidFill>
                  <a:srgbClr val="001F5F"/>
                </a:solidFill>
                <a:latin typeface="Verdana"/>
                <a:cs typeface="Verdana"/>
              </a:rPr>
              <a:t>lis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20698" y="1501139"/>
            <a:ext cx="3270885" cy="4892040"/>
            <a:chOff x="5620698" y="1501139"/>
            <a:chExt cx="3270885" cy="48920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1047" y="4561332"/>
              <a:ext cx="2029968" cy="18318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1047" y="1501139"/>
              <a:ext cx="2029968" cy="21183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1047" y="3418332"/>
              <a:ext cx="2029968" cy="13853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0698" y="5440935"/>
              <a:ext cx="561093" cy="1699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08191" y="5337048"/>
              <a:ext cx="783158" cy="42499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605653" y="5383529"/>
            <a:ext cx="11639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9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1500" i="1" spc="-3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500" i="1" spc="15" dirty="0">
                <a:solidFill>
                  <a:srgbClr val="FF0000"/>
                </a:solidFill>
                <a:latin typeface="Verdana"/>
                <a:cs typeface="Verdana"/>
              </a:rPr>
              <a:t>chi</a:t>
            </a:r>
            <a:r>
              <a:rPr sz="1500" i="1" spc="12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500" i="1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i="1" spc="-20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500" i="1" spc="-8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500" i="1" spc="-10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500" i="1" spc="-25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1500" i="1" spc="-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500" i="1" spc="-8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500" i="1" spc="-10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500" i="1" spc="-20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37988" y="3808438"/>
            <a:ext cx="1640205" cy="655320"/>
            <a:chOff x="5237988" y="3808438"/>
            <a:chExt cx="1640205" cy="65532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988" y="3808438"/>
              <a:ext cx="1639696" cy="4265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2388" y="4037038"/>
              <a:ext cx="725258" cy="42650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345938" y="3855846"/>
            <a:ext cx="14103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500" i="1" spc="-45" dirty="0">
                <a:solidFill>
                  <a:srgbClr val="FF0000"/>
                </a:solidFill>
                <a:latin typeface="Verdana"/>
                <a:cs typeface="Verdana"/>
              </a:rPr>
              <a:t>Kluyveromyces</a:t>
            </a:r>
            <a:endParaRPr sz="15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500" i="1" spc="-35" dirty="0">
                <a:solidFill>
                  <a:srgbClr val="FF0000"/>
                </a:solidFill>
                <a:latin typeface="Verdana"/>
                <a:cs typeface="Verdana"/>
              </a:rPr>
              <a:t>lactis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43500" y="2260041"/>
            <a:ext cx="1812289" cy="654050"/>
            <a:chOff x="5143500" y="2260041"/>
            <a:chExt cx="1812289" cy="65405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67293" y="2529633"/>
              <a:ext cx="1509458" cy="270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3500" y="2260041"/>
              <a:ext cx="1811908" cy="4249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05855" y="2488641"/>
              <a:ext cx="1246428" cy="42499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252720" y="2306573"/>
            <a:ext cx="1530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1500" i="1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Saccharomyces</a:t>
            </a:r>
            <a:endParaRPr sz="15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5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cerevisiae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98662" y="84003"/>
            <a:ext cx="6487795" cy="2701290"/>
            <a:chOff x="298662" y="84003"/>
            <a:chExt cx="6487795" cy="2701290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20155" y="2749232"/>
              <a:ext cx="966025" cy="360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8662" y="84003"/>
              <a:ext cx="2999826" cy="382681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3002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Αλκοολική</a:t>
            </a:r>
            <a:r>
              <a:rPr spc="-55" dirty="0"/>
              <a:t> </a:t>
            </a:r>
            <a:r>
              <a:rPr dirty="0"/>
              <a:t>ζύμωση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-4762" y="472249"/>
            <a:ext cx="9153525" cy="960755"/>
            <a:chOff x="-4762" y="472249"/>
            <a:chExt cx="9153525" cy="960755"/>
          </a:xfrm>
        </p:grpSpPr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22719" y="573024"/>
              <a:ext cx="1658112" cy="4876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522719" y="573024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80831" y="573024"/>
              <a:ext cx="481583" cy="4876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180831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12891" y="573024"/>
              <a:ext cx="909828" cy="4876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612891" y="573024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44667" y="573024"/>
              <a:ext cx="268224" cy="4876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344667" y="573024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14800" y="573024"/>
              <a:ext cx="1229868" cy="4876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114800" y="573024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62416" y="573024"/>
              <a:ext cx="481583" cy="4876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662416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349995" y="669036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06383" y="591362"/>
              <a:ext cx="624649" cy="841070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8631681" y="688975"/>
            <a:ext cx="152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30" y="507949"/>
            <a:ext cx="32169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 indent="-179070">
              <a:lnSpc>
                <a:spcPct val="100000"/>
              </a:lnSpc>
              <a:spcBef>
                <a:spcPts val="100"/>
              </a:spcBef>
              <a:buClr>
                <a:srgbClr val="6DA92C"/>
              </a:buClr>
              <a:buFont typeface="Wingdings"/>
              <a:buChar char=""/>
              <a:tabLst>
                <a:tab pos="204470" algn="l"/>
              </a:tabLst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Αιθανόλη:</a:t>
            </a:r>
            <a:r>
              <a:rPr sz="2100" spc="-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CH</a:t>
            </a:r>
            <a:r>
              <a:rPr sz="2100" b="1" baseline="-19841" dirty="0">
                <a:solidFill>
                  <a:srgbClr val="FF0000"/>
                </a:solidFill>
                <a:latin typeface="Verdana"/>
                <a:cs typeface="Verdana"/>
              </a:rPr>
              <a:t>3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CH</a:t>
            </a:r>
            <a:r>
              <a:rPr sz="2100" b="1" baseline="-19841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OH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1416" y="1903095"/>
            <a:ext cx="91440" cy="27940"/>
          </a:xfrm>
          <a:custGeom>
            <a:avLst/>
            <a:gdLst/>
            <a:ahLst/>
            <a:cxnLst/>
            <a:rect l="l" t="t" r="r" b="b"/>
            <a:pathLst>
              <a:path w="91440" h="27939">
                <a:moveTo>
                  <a:pt x="91440" y="0"/>
                </a:moveTo>
                <a:lnTo>
                  <a:pt x="0" y="0"/>
                </a:lnTo>
                <a:lnTo>
                  <a:pt x="0" y="27432"/>
                </a:lnTo>
                <a:lnTo>
                  <a:pt x="91440" y="27432"/>
                </a:lnTo>
                <a:lnTo>
                  <a:pt x="91440" y="0"/>
                </a:lnTo>
                <a:close/>
              </a:path>
            </a:pathLst>
          </a:custGeom>
          <a:solidFill>
            <a:srgbClr val="21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indent="-179070">
              <a:lnSpc>
                <a:spcPct val="100000"/>
              </a:lnSpc>
              <a:spcBef>
                <a:spcPts val="100"/>
              </a:spcBef>
              <a:buClr>
                <a:srgbClr val="6DA92C"/>
              </a:buClr>
              <a:buFont typeface="Wingdings"/>
              <a:buChar char=""/>
              <a:tabLst>
                <a:tab pos="191770" algn="l"/>
              </a:tabLst>
            </a:pPr>
            <a:r>
              <a:rPr dirty="0"/>
              <a:t>Η</a:t>
            </a:r>
            <a:r>
              <a:rPr spc="-15" dirty="0"/>
              <a:t> </a:t>
            </a:r>
            <a:r>
              <a:rPr dirty="0"/>
              <a:t>κυριότερη</a:t>
            </a:r>
            <a:r>
              <a:rPr spc="-30" dirty="0"/>
              <a:t> </a:t>
            </a:r>
            <a:r>
              <a:rPr spc="-5" dirty="0"/>
              <a:t>μέθοδος</a:t>
            </a:r>
            <a:r>
              <a:rPr spc="-20" dirty="0"/>
              <a:t> </a:t>
            </a:r>
            <a:r>
              <a:rPr spc="-5" dirty="0"/>
              <a:t>παραγωγής: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αλκοολική</a:t>
            </a:r>
            <a:r>
              <a:rPr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ζύμωση</a:t>
            </a:r>
          </a:p>
          <a:p>
            <a:pPr marL="285750" marR="5080" indent="-273685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  <a:tab pos="5420360" algn="l"/>
              </a:tabLst>
            </a:pPr>
            <a:r>
              <a:rPr dirty="0"/>
              <a:t>Ο </a:t>
            </a:r>
            <a:r>
              <a:rPr spc="-5" dirty="0"/>
              <a:t>σακχαρομύκητας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Saccharomyces	cerevisiae</a:t>
            </a:r>
            <a:r>
              <a:rPr b="1" i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/>
              <a:t>είναι</a:t>
            </a:r>
            <a:r>
              <a:rPr spc="-50" dirty="0"/>
              <a:t> </a:t>
            </a:r>
            <a:r>
              <a:rPr spc="-5" dirty="0"/>
              <a:t>το </a:t>
            </a:r>
            <a:r>
              <a:rPr spc="-725" dirty="0"/>
              <a:t> </a:t>
            </a:r>
            <a:r>
              <a:rPr dirty="0"/>
              <a:t>πλέον </a:t>
            </a:r>
            <a:r>
              <a:rPr spc="-5" dirty="0"/>
              <a:t>χρησιμοποιούμενο </a:t>
            </a:r>
            <a:r>
              <a:rPr dirty="0"/>
              <a:t>είδος για </a:t>
            </a:r>
            <a:r>
              <a:rPr spc="-5" dirty="0"/>
              <a:t>την πραγματοποίηση </a:t>
            </a:r>
            <a:r>
              <a:rPr dirty="0"/>
              <a:t> αλκοολικής</a:t>
            </a:r>
            <a:r>
              <a:rPr spc="-45" dirty="0"/>
              <a:t> </a:t>
            </a:r>
            <a:r>
              <a:rPr spc="-5" dirty="0"/>
              <a:t>ζύμωσης</a:t>
            </a:r>
          </a:p>
          <a:p>
            <a:pPr marL="285750" indent="-273685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dirty="0"/>
              <a:t>Είναι</a:t>
            </a:r>
            <a:r>
              <a:rPr spc="-20" dirty="0"/>
              <a:t> </a:t>
            </a:r>
            <a:r>
              <a:rPr dirty="0"/>
              <a:t>εξαιρετικά</a:t>
            </a:r>
            <a:r>
              <a:rPr spc="-30" dirty="0"/>
              <a:t> </a:t>
            </a:r>
            <a:r>
              <a:rPr b="1" spc="-5" dirty="0">
                <a:solidFill>
                  <a:srgbClr val="FF0000"/>
                </a:solidFill>
                <a:latin typeface="Verdana"/>
                <a:cs typeface="Verdana"/>
              </a:rPr>
              <a:t>ανθεκτικός</a:t>
            </a:r>
            <a:r>
              <a:rPr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pc="-5" dirty="0"/>
              <a:t>σε</a:t>
            </a:r>
            <a:r>
              <a:rPr spc="-15" dirty="0"/>
              <a:t> </a:t>
            </a:r>
            <a:r>
              <a:rPr spc="-5" dirty="0"/>
              <a:t>μεγάλες</a:t>
            </a:r>
            <a:r>
              <a:rPr spc="-30" dirty="0"/>
              <a:t> </a:t>
            </a:r>
            <a:r>
              <a:rPr spc="-5" dirty="0"/>
              <a:t>συγκεντρώσεις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030" y="3114802"/>
            <a:ext cx="892238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441325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αλκοόλης, σακχάρου,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SO</a:t>
            </a:r>
            <a:r>
              <a:rPr sz="2100" b="1" spc="-7" baseline="-19841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100" b="1" baseline="-1984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(το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κοινό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συντηρητικό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αντιοξειδωτικό πρόσθετο των αλκοολούχων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ποτών), </a:t>
            </a:r>
            <a:r>
              <a:rPr sz="2100" b="1" spc="-10" dirty="0">
                <a:solidFill>
                  <a:srgbClr val="212168"/>
                </a:solidFill>
                <a:latin typeface="Verdana"/>
                <a:cs typeface="Verdana"/>
              </a:rPr>
              <a:t>χαμηλό </a:t>
            </a:r>
            <a:r>
              <a:rPr sz="2100" b="1" spc="-70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pH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χαμηλές</a:t>
            </a:r>
            <a:r>
              <a:rPr sz="21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10" dirty="0">
                <a:solidFill>
                  <a:srgbClr val="212168"/>
                </a:solidFill>
                <a:latin typeface="Verdana"/>
                <a:cs typeface="Verdana"/>
              </a:rPr>
              <a:t>θερμοκρασίες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και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υψηλές</a:t>
            </a:r>
            <a:r>
              <a:rPr sz="21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πιέσεις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100" dirty="0">
              <a:latin typeface="Verdana"/>
              <a:cs typeface="Verdana"/>
            </a:endParaRPr>
          </a:p>
          <a:p>
            <a:pPr marL="323850" marR="127000" indent="-273685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323215" algn="l"/>
                <a:tab pos="324485" algn="l"/>
              </a:tabLst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Μεταβολίζει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πλήρως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τα σάκχαρα στις ζυμώσεις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οίνου 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ζύθου,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παράγοντ</a:t>
            </a:r>
            <a:r>
              <a:rPr lang="el-GR" sz="2100" spc="-5" dirty="0">
                <a:solidFill>
                  <a:srgbClr val="212168"/>
                </a:solidFill>
                <a:latin typeface="Verdana"/>
                <a:cs typeface="Verdana"/>
              </a:rPr>
              <a:t>α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ς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μικρές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ποσότητες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ανεπιθύμητων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συστατικών </a:t>
            </a:r>
            <a:r>
              <a:rPr sz="21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όπως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H</a:t>
            </a:r>
            <a:r>
              <a:rPr sz="2100" spc="-15" baseline="-19841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S,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οξικό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οξύ,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και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ουρία.</a:t>
            </a:r>
            <a:endParaRPr sz="2100" dirty="0">
              <a:latin typeface="Verdana"/>
              <a:cs typeface="Verdana"/>
            </a:endParaRPr>
          </a:p>
          <a:p>
            <a:pPr marL="323850" marR="43180" indent="-273685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"/>
              <a:tabLst>
                <a:tab pos="323215" algn="l"/>
                <a:tab pos="324485" algn="l"/>
              </a:tabLst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Επειδή έχει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μικρό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δυναμικό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αναπνοής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respiratory potential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),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μετατρέπει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τα σάκχαρα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κυρίως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σε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αιθανόλη 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ενώσεις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επηρεάζουν τη γεύση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 άρωμα παρά σε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μικροβιακή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βιομάζα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απουσία</a:t>
            </a:r>
            <a:r>
              <a:rPr sz="21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οξυγόνου.</a:t>
            </a:r>
            <a:endParaRPr sz="210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365120" cy="67043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660006" y="29667"/>
            <a:ext cx="19558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Παραγωγή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319325" y="614222"/>
            <a:ext cx="721360" cy="841375"/>
            <a:chOff x="8319325" y="614222"/>
            <a:chExt cx="721360" cy="841375"/>
          </a:xfrm>
        </p:grpSpPr>
        <p:sp>
          <p:nvSpPr>
            <p:cNvPr id="36" name="object 36"/>
            <p:cNvSpPr/>
            <p:nvPr/>
          </p:nvSpPr>
          <p:spPr>
            <a:xfrm>
              <a:off x="8324088" y="691895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80476" y="614222"/>
              <a:ext cx="624649" cy="84107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606155" y="711834"/>
            <a:ext cx="152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182" y="5567578"/>
            <a:ext cx="510667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 κύτταρό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τους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αποτελέιται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endParaRPr sz="2300">
              <a:latin typeface="Verdana"/>
              <a:cs typeface="Verdana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~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85%</a:t>
            </a:r>
            <a:r>
              <a:rPr sz="2300" b="1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νερό.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2269" y="111738"/>
            <a:ext cx="1899695" cy="3538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60006" y="29667"/>
            <a:ext cx="19558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Παραγωγή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8844" y="1245108"/>
            <a:ext cx="3797807" cy="379780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2674" y="496748"/>
            <a:ext cx="5136515" cy="47663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525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  <a:p>
            <a:pPr marL="335915" marR="104775" indent="-273050">
              <a:lnSpc>
                <a:spcPct val="100000"/>
              </a:lnSpc>
              <a:spcBef>
                <a:spcPts val="330"/>
              </a:spcBef>
              <a:buClr>
                <a:srgbClr val="6DA92C"/>
              </a:buClr>
              <a:buFont typeface="Wingdings"/>
              <a:buChar char=""/>
              <a:tabLst>
                <a:tab pos="335915" algn="l"/>
                <a:tab pos="336550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Διαφορετικά</a:t>
            </a:r>
            <a:r>
              <a:rPr sz="2300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στελέχη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διαφέρουν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ως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προς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παραγωγή</a:t>
            </a:r>
            <a:endParaRPr sz="2300">
              <a:latin typeface="Verdana"/>
              <a:cs typeface="Verdana"/>
            </a:endParaRPr>
          </a:p>
          <a:p>
            <a:pPr marL="335915" marR="140970">
              <a:lnSpc>
                <a:spcPct val="100000"/>
              </a:lnSpc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πτητικών</a:t>
            </a:r>
            <a:r>
              <a:rPr sz="2300" b="1" spc="-7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παραπροϊόντων</a:t>
            </a:r>
            <a:r>
              <a:rPr sz="2300" b="1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επιλέγονται ανάλογα με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τα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επιθυμητά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χαρακτηριστικά του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τελικού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προϊόντως (μπύρα,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οίνος,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αποστάγματα).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Verdana"/>
              <a:cs typeface="Verdana"/>
            </a:endParaRPr>
          </a:p>
          <a:p>
            <a:pPr marL="335915" marR="5080" indent="-27305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335915" algn="l"/>
                <a:tab pos="336550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κύριες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διατροφικές</a:t>
            </a:r>
            <a:r>
              <a:rPr sz="2300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απαιτήσεις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σακχαρομυκήτων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ειναι:</a:t>
            </a:r>
            <a:endParaRPr sz="2300">
              <a:latin typeface="Verdana"/>
              <a:cs typeface="Verdana"/>
            </a:endParaRPr>
          </a:p>
          <a:p>
            <a:pPr marL="335915">
              <a:lnSpc>
                <a:spcPct val="100000"/>
              </a:lnSpc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νερό,</a:t>
            </a:r>
            <a:r>
              <a:rPr sz="23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πηγές</a:t>
            </a:r>
            <a:r>
              <a:rPr sz="23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N,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C,</a:t>
            </a:r>
            <a:r>
              <a:rPr sz="23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O,</a:t>
            </a:r>
            <a:r>
              <a:rPr sz="23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P,</a:t>
            </a:r>
            <a:r>
              <a:rPr sz="23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Mg,</a:t>
            </a:r>
            <a:endParaRPr sz="2300">
              <a:latin typeface="Verdana"/>
              <a:cs typeface="Verdana"/>
            </a:endParaRPr>
          </a:p>
          <a:p>
            <a:pPr marL="335915">
              <a:lnSpc>
                <a:spcPct val="100000"/>
              </a:lnSpc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ιχνοστοιχεία</a:t>
            </a:r>
            <a:r>
              <a:rPr sz="2300" b="1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300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βιταμίνες.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4490" y="5221604"/>
            <a:ext cx="34664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latin typeface="Verdana"/>
                <a:cs typeface="Verdana"/>
              </a:rPr>
              <a:t>https://upload.wikimedia.org/wikipedia/common </a:t>
            </a:r>
            <a:r>
              <a:rPr sz="1100" i="1" spc="-37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s/d/d9/S_cerevisiae_under_DIC_microscopy.jpg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386" y="689609"/>
            <a:ext cx="757618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Παράγοντες</a:t>
            </a:r>
            <a:r>
              <a:rPr sz="21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που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επηράζουν</a:t>
            </a:r>
            <a:r>
              <a:rPr sz="21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την</a:t>
            </a:r>
            <a:r>
              <a:rPr sz="21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αλκοολική</a:t>
            </a:r>
            <a:r>
              <a:rPr sz="21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ζύμωση</a:t>
            </a:r>
            <a:endParaRPr sz="2100">
              <a:latin typeface="Verdana"/>
              <a:cs typeface="Verdana"/>
            </a:endParaRPr>
          </a:p>
          <a:p>
            <a:pPr marR="5080" algn="ctr">
              <a:lnSpc>
                <a:spcPct val="100000"/>
              </a:lnSpc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(απόδοση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ποιότητα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τελικών</a:t>
            </a:r>
            <a:r>
              <a:rPr sz="21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προϊόντων)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282" y="1632661"/>
            <a:ext cx="8112759" cy="490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1484">
              <a:lnSpc>
                <a:spcPct val="100000"/>
              </a:lnSpc>
              <a:spcBef>
                <a:spcPts val="105"/>
              </a:spcBef>
              <a:buClr>
                <a:srgbClr val="6DA92C"/>
              </a:buClr>
              <a:buFont typeface="Wingdings"/>
              <a:buChar char=""/>
              <a:tabLst>
                <a:tab pos="463550" algn="l"/>
                <a:tab pos="464184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Πηγές</a:t>
            </a:r>
            <a:r>
              <a:rPr sz="23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αζώτου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&amp;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άνθρακα</a:t>
            </a:r>
            <a:endParaRPr sz="2300">
              <a:latin typeface="Verdana"/>
              <a:cs typeface="Verdana"/>
            </a:endParaRPr>
          </a:p>
          <a:p>
            <a:pPr marL="463550" indent="-451484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463550" algn="l"/>
                <a:tab pos="464184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Θερμοκρασία</a:t>
            </a:r>
            <a:endParaRPr sz="2300">
              <a:latin typeface="Verdana"/>
              <a:cs typeface="Verdana"/>
            </a:endParaRPr>
          </a:p>
          <a:p>
            <a:pPr marL="463550" indent="-451484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463550" algn="l"/>
                <a:tab pos="464184" algn="l"/>
              </a:tabLst>
            </a:pP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Επίπεδα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οξυγόνου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παραγόμενης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αλκοόλης</a:t>
            </a:r>
            <a:endParaRPr sz="2300">
              <a:latin typeface="Verdana"/>
              <a:cs typeface="Verdana"/>
            </a:endParaRPr>
          </a:p>
          <a:p>
            <a:pPr marL="463550" indent="-451484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"/>
              <a:tabLst>
                <a:tab pos="463550" algn="l"/>
                <a:tab pos="464184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pH</a:t>
            </a:r>
            <a:endParaRPr sz="2300">
              <a:latin typeface="Verdana"/>
              <a:cs typeface="Verdana"/>
            </a:endParaRPr>
          </a:p>
          <a:p>
            <a:pPr marL="463550" marR="394335" indent="-451484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463550" algn="l"/>
                <a:tab pos="464184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Συστατικά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μικρότερων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συγκεντρώσεων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(μέταλλα,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βιταμίνες)</a:t>
            </a:r>
            <a:endParaRPr sz="2300">
              <a:latin typeface="Verdana"/>
              <a:cs typeface="Verdana"/>
            </a:endParaRPr>
          </a:p>
          <a:p>
            <a:pPr marL="463550" indent="-451484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463550" algn="l"/>
                <a:tab pos="464184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ζυμώσιμα σάκχαρα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είναι: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γλυκόζη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φρουκτόζη</a:t>
            </a:r>
            <a:endParaRPr sz="2300">
              <a:latin typeface="Verdana"/>
              <a:cs typeface="Verdana"/>
            </a:endParaRPr>
          </a:p>
          <a:p>
            <a:pPr marL="463550" marR="316865" indent="-451484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463550" algn="l"/>
                <a:tab pos="464184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Mαλτόζη,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μαλτοτριόζη,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ραφφινόζη, σακχαρόζη και </a:t>
            </a:r>
            <a:r>
              <a:rPr sz="2300" spc="-8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λακτόζη μόνο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μετά από υδρόλυση στα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δομικά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σάκχαρά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τους.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2269" y="111738"/>
            <a:ext cx="1899695" cy="3538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60006" y="29667"/>
            <a:ext cx="19558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Παραγωγή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51434" y="550621"/>
            <a:ext cx="1397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783" y="722121"/>
            <a:ext cx="758888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Παράγοντες</a:t>
            </a:r>
            <a:r>
              <a:rPr sz="21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που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επηράζουν</a:t>
            </a:r>
            <a:r>
              <a:rPr sz="21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την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αλκοολική</a:t>
            </a:r>
            <a:r>
              <a:rPr sz="21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ζύμωση</a:t>
            </a:r>
            <a:endParaRPr sz="2100">
              <a:latin typeface="Verdana"/>
              <a:cs typeface="Verdana"/>
            </a:endParaRPr>
          </a:p>
          <a:p>
            <a:pPr marL="4445" algn="ctr">
              <a:lnSpc>
                <a:spcPct val="100000"/>
              </a:lnSpc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(απόδοση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ποιότητα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τελικών</a:t>
            </a:r>
            <a:r>
              <a:rPr sz="21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προϊόντων)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663" y="1742058"/>
            <a:ext cx="839470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marR="5080" indent="-273685">
              <a:lnSpc>
                <a:spcPct val="100000"/>
              </a:lnSpc>
              <a:spcBef>
                <a:spcPts val="10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συγκέντρωση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σακχάρου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ευθέως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ανάλογη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παραγόμενης αλκοόλης,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ωστόσο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αρχικό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σάκχαρο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πάνω από </a:t>
            </a:r>
            <a:r>
              <a:rPr sz="2300" b="1" spc="5" dirty="0">
                <a:solidFill>
                  <a:srgbClr val="FF0000"/>
                </a:solidFill>
                <a:latin typeface="Verdana"/>
                <a:cs typeface="Verdana"/>
              </a:rPr>
              <a:t>20%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κ.ο.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ζύμωση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επιβραδύνεται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μειώνεται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αντοχή του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σακχαρομύκητα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στην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αλκοόλη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λόγω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του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ωσμοτικού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στρες.</a:t>
            </a:r>
            <a:endParaRPr sz="2300">
              <a:latin typeface="Verdana"/>
              <a:cs typeface="Verdana"/>
            </a:endParaRPr>
          </a:p>
          <a:p>
            <a:pPr marL="285750">
              <a:lnSpc>
                <a:spcPct val="100000"/>
              </a:lnSpc>
              <a:spcBef>
                <a:spcPts val="10"/>
              </a:spcBef>
            </a:pP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**(</a:t>
            </a:r>
            <a:r>
              <a:rPr sz="1700" i="1" spc="-5" dirty="0">
                <a:solidFill>
                  <a:srgbClr val="212168"/>
                </a:solidFill>
                <a:latin typeface="Verdana"/>
                <a:cs typeface="Verdana"/>
              </a:rPr>
              <a:t>δείτε</a:t>
            </a:r>
            <a:r>
              <a:rPr sz="1700" i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i="1" spc="-5" dirty="0">
                <a:solidFill>
                  <a:srgbClr val="212168"/>
                </a:solidFill>
                <a:latin typeface="Verdana"/>
                <a:cs typeface="Verdana"/>
              </a:rPr>
              <a:t>βιβλ.Crabtree</a:t>
            </a:r>
            <a:r>
              <a:rPr sz="1700" i="1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i="1" dirty="0">
                <a:solidFill>
                  <a:srgbClr val="212168"/>
                </a:solidFill>
                <a:latin typeface="Verdana"/>
                <a:cs typeface="Verdana"/>
              </a:rPr>
              <a:t>effect</a:t>
            </a:r>
            <a:r>
              <a:rPr sz="1700" i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i="1" spc="-5" dirty="0">
                <a:solidFill>
                  <a:srgbClr val="212168"/>
                </a:solidFill>
                <a:latin typeface="Verdana"/>
                <a:cs typeface="Verdana"/>
              </a:rPr>
              <a:t>in</a:t>
            </a:r>
            <a:r>
              <a:rPr sz="1700" i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i="1" dirty="0">
                <a:solidFill>
                  <a:srgbClr val="212168"/>
                </a:solidFill>
                <a:latin typeface="Verdana"/>
                <a:cs typeface="Verdana"/>
              </a:rPr>
              <a:t>yeast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)!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Verdana"/>
              <a:cs typeface="Verdana"/>
            </a:endParaRPr>
          </a:p>
          <a:p>
            <a:pPr marL="285750" marR="151765" indent="-273685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300" b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υψηλές</a:t>
            </a:r>
            <a:r>
              <a:rPr sz="23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συγκεντρώσεις</a:t>
            </a:r>
            <a:r>
              <a:rPr sz="23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σακχάρου</a:t>
            </a:r>
            <a:r>
              <a:rPr sz="23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επηρρεάζεται </a:t>
            </a:r>
            <a:r>
              <a:rPr sz="2300" spc="-7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σχηματισμός παραπροϊόντων, π.χ.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γλυκερόλη,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οξικό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οξύ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οι οξικοί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εστέρες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αυξάνονται.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DA92C"/>
              </a:buClr>
              <a:buFont typeface="Wingdings"/>
              <a:buChar char=""/>
            </a:pPr>
            <a:endParaRPr sz="2450">
              <a:latin typeface="Verdana"/>
              <a:cs typeface="Verdana"/>
            </a:endParaRPr>
          </a:p>
          <a:p>
            <a:pPr marL="285750" indent="-273685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H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ζύμωση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επηρρεάζεται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επίσης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πολύ από τη</a:t>
            </a:r>
            <a:endParaRPr sz="2300">
              <a:latin typeface="Verdana"/>
              <a:cs typeface="Verdana"/>
            </a:endParaRPr>
          </a:p>
          <a:p>
            <a:pPr marL="285750" marR="203200">
              <a:lnSpc>
                <a:spcPct val="100000"/>
              </a:lnSpc>
            </a:pP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θερμοκρασία</a:t>
            </a:r>
            <a:r>
              <a:rPr sz="2300" b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(η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πιο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εύκολα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ελεγχόμενη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βιομηχανική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παράμετρος).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2269" y="111738"/>
            <a:ext cx="1899695" cy="3538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60006" y="29667"/>
            <a:ext cx="19558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Παραγωγή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550" y="649351"/>
            <a:ext cx="758888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Παράγοντες</a:t>
            </a:r>
            <a:r>
              <a:rPr sz="21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που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επηράζουν</a:t>
            </a:r>
            <a:r>
              <a:rPr sz="21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την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αλκοολική</a:t>
            </a:r>
            <a:r>
              <a:rPr sz="21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ζύμωση</a:t>
            </a:r>
            <a:endParaRPr sz="2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(απόδοση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ποιότητα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τελικών</a:t>
            </a:r>
            <a:r>
              <a:rPr sz="21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προϊόντων)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81" y="1543938"/>
            <a:ext cx="860425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marR="51435" indent="-273685">
              <a:lnSpc>
                <a:spcPct val="100000"/>
              </a:lnSpc>
              <a:spcBef>
                <a:spcPts val="9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Πάνω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 και κάτω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βέλτιστα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όρια</a:t>
            </a:r>
            <a:r>
              <a:rPr sz="2200" b="1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Verdana"/>
                <a:cs typeface="Verdana"/>
              </a:rPr>
              <a:t>θερμοκράσιας</a:t>
            </a:r>
            <a:r>
              <a:rPr sz="2200" b="1" spc="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οι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σακχαρομύκητες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πεθάνουν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σταματήσει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ζύμωση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αντίστοιχα.</a:t>
            </a:r>
            <a:endParaRPr sz="2200">
              <a:latin typeface="Verdana"/>
              <a:cs typeface="Verdana"/>
            </a:endParaRPr>
          </a:p>
          <a:p>
            <a:pPr marL="285750" marR="523240" indent="-273685">
              <a:lnSpc>
                <a:spcPct val="100000"/>
              </a:lnSpc>
              <a:spcBef>
                <a:spcPts val="199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υψηλές</a:t>
            </a:r>
            <a:r>
              <a:rPr sz="2200" b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θερμοκρασίες</a:t>
            </a:r>
            <a:r>
              <a:rPr sz="2200" b="1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επίδραση αυτή ενισχύεται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ανασταλτικούς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παράγοντες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όπως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συγκέντρωση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αιθανόλης.</a:t>
            </a:r>
            <a:endParaRPr sz="2200">
              <a:latin typeface="Verdana"/>
              <a:cs typeface="Verdana"/>
            </a:endParaRPr>
          </a:p>
          <a:p>
            <a:pPr marL="285750" marR="5080" indent="-273685">
              <a:lnSpc>
                <a:spcPct val="100000"/>
              </a:lnSpc>
              <a:spcBef>
                <a:spcPts val="200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χαμηλές</a:t>
            </a:r>
            <a:r>
              <a:rPr sz="2200" b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θερμοκρασίες</a:t>
            </a:r>
            <a:r>
              <a:rPr sz="2200" b="1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αναστέλεται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ανάπτυξη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μεταβολισμός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σακχαρομυκήτων,</a:t>
            </a:r>
            <a:r>
              <a:rPr sz="2200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αλλά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κύτταρα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200" spc="-7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ανθεκτικότερα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στην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αλκοόλη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λόγω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αλλαγών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στη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σύθεση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των μεμβρανων.</a:t>
            </a:r>
            <a:endParaRPr sz="2200">
              <a:latin typeface="Verdana"/>
              <a:cs typeface="Verdana"/>
            </a:endParaRPr>
          </a:p>
          <a:p>
            <a:pPr marL="285750" marR="161925" indent="-273685">
              <a:lnSpc>
                <a:spcPct val="100000"/>
              </a:lnSpc>
              <a:spcBef>
                <a:spcPts val="200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χαμηλές</a:t>
            </a:r>
            <a:r>
              <a:rPr sz="2200" b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θερμοκρασίες</a:t>
            </a:r>
            <a:r>
              <a:rPr sz="2200" b="1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ευνοείται η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σύνθεση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εστέρων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(φρουτώδη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αρώματα)</a:t>
            </a:r>
            <a:r>
              <a:rPr sz="22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συγκράτηση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πτητικών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συστατικών.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4808" y="0"/>
            <a:ext cx="2365120" cy="67043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60006" y="29667"/>
            <a:ext cx="19558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Παραγωγή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179" y="630974"/>
            <a:ext cx="7129145" cy="1284605"/>
            <a:chOff x="282179" y="630974"/>
            <a:chExt cx="7129145" cy="1284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179" y="1439632"/>
              <a:ext cx="1513401" cy="304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543" y="1296898"/>
              <a:ext cx="507326" cy="6185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475" y="1296898"/>
              <a:ext cx="5507608" cy="6185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2048" y="630974"/>
              <a:ext cx="2462529" cy="94319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44551" y="595297"/>
            <a:ext cx="8647430" cy="593344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66370" algn="ctr">
              <a:lnSpc>
                <a:spcPct val="100000"/>
              </a:lnSpc>
              <a:spcBef>
                <a:spcPts val="1360"/>
              </a:spcBef>
            </a:pPr>
            <a:r>
              <a:rPr sz="3350" b="1" spc="1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200" b="1" spc="-40" dirty="0">
                <a:solidFill>
                  <a:srgbClr val="FF0000"/>
                </a:solidFill>
                <a:latin typeface="Tahoma"/>
                <a:cs typeface="Tahoma"/>
              </a:rPr>
              <a:t>Εφαρμογές</a:t>
            </a:r>
            <a:r>
              <a:rPr sz="2200" b="1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305" dirty="0">
                <a:solidFill>
                  <a:srgbClr val="FF0000"/>
                </a:solidFill>
                <a:latin typeface="Tahoma"/>
                <a:cs typeface="Tahoma"/>
              </a:rPr>
              <a:t>–</a:t>
            </a:r>
            <a:r>
              <a:rPr sz="2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Tahoma"/>
                <a:cs typeface="Tahoma"/>
              </a:rPr>
              <a:t>σημασία</a:t>
            </a:r>
            <a:r>
              <a:rPr sz="2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45" dirty="0">
                <a:solidFill>
                  <a:srgbClr val="FF0000"/>
                </a:solidFill>
                <a:latin typeface="Tahoma"/>
                <a:cs typeface="Tahoma"/>
              </a:rPr>
              <a:t>για</a:t>
            </a:r>
            <a:r>
              <a:rPr sz="2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125" dirty="0">
                <a:solidFill>
                  <a:srgbClr val="FF0000"/>
                </a:solidFill>
                <a:latin typeface="Tahoma"/>
                <a:cs typeface="Tahoma"/>
              </a:rPr>
              <a:t>την</a:t>
            </a:r>
            <a:r>
              <a:rPr sz="22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55" dirty="0">
                <a:solidFill>
                  <a:srgbClr val="FF0000"/>
                </a:solidFill>
                <a:latin typeface="Tahoma"/>
                <a:cs typeface="Tahoma"/>
              </a:rPr>
              <a:t>τεχνολογία</a:t>
            </a:r>
            <a:r>
              <a:rPr sz="2200" b="1" spc="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55" dirty="0">
                <a:solidFill>
                  <a:srgbClr val="FF0000"/>
                </a:solidFill>
                <a:latin typeface="Tahoma"/>
                <a:cs typeface="Tahoma"/>
              </a:rPr>
              <a:t>τροφίμων</a:t>
            </a:r>
            <a:endParaRPr sz="2200">
              <a:latin typeface="Tahoma"/>
              <a:cs typeface="Tahoma"/>
            </a:endParaRPr>
          </a:p>
          <a:p>
            <a:pPr marL="269875" marR="5080" indent="-25781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2200" b="1" spc="-20" dirty="0">
                <a:solidFill>
                  <a:srgbClr val="FF0000"/>
                </a:solidFill>
                <a:latin typeface="Tahoma"/>
                <a:cs typeface="Tahoma"/>
              </a:rPr>
              <a:t>Παραγωγή</a:t>
            </a:r>
            <a:r>
              <a:rPr sz="2200" b="1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60" dirty="0">
                <a:solidFill>
                  <a:srgbClr val="FF0000"/>
                </a:solidFill>
                <a:latin typeface="Tahoma"/>
                <a:cs typeface="Tahoma"/>
              </a:rPr>
              <a:t>τροφίμων</a:t>
            </a:r>
            <a:r>
              <a:rPr sz="22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225" dirty="0">
                <a:solidFill>
                  <a:srgbClr val="FF0000"/>
                </a:solidFill>
                <a:latin typeface="Tahoma"/>
                <a:cs typeface="Tahoma"/>
              </a:rPr>
              <a:t>&amp;</a:t>
            </a:r>
            <a:r>
              <a:rPr sz="22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50" dirty="0">
                <a:solidFill>
                  <a:srgbClr val="FF0000"/>
                </a:solidFill>
                <a:latin typeface="Tahoma"/>
                <a:cs typeface="Tahoma"/>
              </a:rPr>
              <a:t>ποτών</a:t>
            </a:r>
            <a:r>
              <a:rPr sz="2200" b="1" spc="-50" dirty="0">
                <a:solidFill>
                  <a:srgbClr val="001F5F"/>
                </a:solidFill>
                <a:latin typeface="Tahoma"/>
                <a:cs typeface="Tahoma"/>
              </a:rPr>
              <a:t>:</a:t>
            </a:r>
            <a:r>
              <a:rPr sz="2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001F5F"/>
                </a:solidFill>
                <a:latin typeface="Tahoma"/>
                <a:cs typeface="Tahoma"/>
              </a:rPr>
              <a:t>αλκοολούχα 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ποτά,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ψωμί,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85" dirty="0">
                <a:solidFill>
                  <a:srgbClr val="001F5F"/>
                </a:solidFill>
                <a:latin typeface="Tahoma"/>
                <a:cs typeface="Tahoma"/>
              </a:rPr>
              <a:t>ξύδι, </a:t>
            </a:r>
            <a:r>
              <a:rPr sz="2200" b="1" spc="-6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γαλακτοκομικά</a:t>
            </a:r>
            <a:r>
              <a:rPr sz="2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προϊόντα,</a:t>
            </a:r>
            <a:r>
              <a:rPr sz="2200" b="1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65" dirty="0">
                <a:solidFill>
                  <a:srgbClr val="001F5F"/>
                </a:solidFill>
                <a:latin typeface="Tahoma"/>
                <a:cs typeface="Tahoma"/>
              </a:rPr>
              <a:t>τρόφιμα</a:t>
            </a:r>
            <a:r>
              <a:rPr sz="2200" b="1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15" dirty="0">
                <a:solidFill>
                  <a:srgbClr val="001F5F"/>
                </a:solidFill>
                <a:latin typeface="Tahoma"/>
                <a:cs typeface="Tahoma"/>
              </a:rPr>
              <a:t>ζύμωσης</a:t>
            </a:r>
            <a:r>
              <a:rPr sz="2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αμύλου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70" dirty="0">
                <a:solidFill>
                  <a:srgbClr val="001F5F"/>
                </a:solidFill>
                <a:latin typeface="Tahoma"/>
                <a:cs typeface="Tahoma"/>
              </a:rPr>
              <a:t>(ρυζιού), </a:t>
            </a:r>
            <a:r>
              <a:rPr sz="2200" b="1" spc="-6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τουρσιά,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αλλαντικά </a:t>
            </a:r>
            <a:r>
              <a:rPr sz="2200" b="1" spc="-40" dirty="0">
                <a:solidFill>
                  <a:srgbClr val="001F5F"/>
                </a:solidFill>
                <a:latin typeface="Tahoma"/>
                <a:cs typeface="Tahoma"/>
              </a:rPr>
              <a:t>κ.α.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προϊόντα</a:t>
            </a:r>
            <a:r>
              <a:rPr sz="2200" b="1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15" dirty="0">
                <a:solidFill>
                  <a:srgbClr val="001F5F"/>
                </a:solidFill>
                <a:latin typeface="Tahoma"/>
                <a:cs typeface="Tahoma"/>
              </a:rPr>
              <a:t>ζύμωσης</a:t>
            </a:r>
            <a:r>
              <a:rPr sz="2200" b="1" spc="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κρέατος,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ψαριών 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229" dirty="0">
                <a:solidFill>
                  <a:srgbClr val="001F5F"/>
                </a:solidFill>
                <a:latin typeface="Tahoma"/>
                <a:cs typeface="Tahoma"/>
              </a:rPr>
              <a:t>&amp;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001F5F"/>
                </a:solidFill>
                <a:latin typeface="Tahoma"/>
                <a:cs typeface="Tahoma"/>
              </a:rPr>
              <a:t>σόγιας.</a:t>
            </a:r>
            <a:endParaRPr sz="2200">
              <a:latin typeface="Tahoma"/>
              <a:cs typeface="Tahoma"/>
            </a:endParaRPr>
          </a:p>
          <a:p>
            <a:pPr marL="269875" indent="-25781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2200" b="1" spc="-80" dirty="0">
                <a:solidFill>
                  <a:srgbClr val="FF0000"/>
                </a:solidFill>
                <a:latin typeface="Tahoma"/>
                <a:cs typeface="Tahoma"/>
              </a:rPr>
              <a:t>Χημικά</a:t>
            </a:r>
            <a:r>
              <a:rPr sz="2200" b="1" spc="-80" dirty="0">
                <a:solidFill>
                  <a:srgbClr val="001F5F"/>
                </a:solidFill>
                <a:latin typeface="Tahoma"/>
                <a:cs typeface="Tahoma"/>
              </a:rPr>
              <a:t>: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ahoma"/>
                <a:cs typeface="Tahoma"/>
              </a:rPr>
              <a:t>αλκοόλη,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40" dirty="0">
                <a:solidFill>
                  <a:srgbClr val="001F5F"/>
                </a:solidFill>
                <a:latin typeface="Tahoma"/>
                <a:cs typeface="Tahoma"/>
              </a:rPr>
              <a:t>γαλακτικό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Tahoma"/>
                <a:cs typeface="Tahoma"/>
              </a:rPr>
              <a:t>οξύ,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40" dirty="0">
                <a:solidFill>
                  <a:srgbClr val="001F5F"/>
                </a:solidFill>
                <a:latin typeface="Tahoma"/>
                <a:cs typeface="Tahoma"/>
              </a:rPr>
              <a:t>οξικό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Tahoma"/>
                <a:cs typeface="Tahoma"/>
              </a:rPr>
              <a:t>οξύ,</a:t>
            </a:r>
            <a:r>
              <a:rPr sz="2200" b="1" spc="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Tahoma"/>
                <a:cs typeface="Tahoma"/>
              </a:rPr>
              <a:t>βουτανοδιόλη,</a:t>
            </a:r>
            <a:endParaRPr sz="2200">
              <a:latin typeface="Tahoma"/>
              <a:cs typeface="Tahoma"/>
            </a:endParaRPr>
          </a:p>
          <a:p>
            <a:pPr marL="269875">
              <a:lnSpc>
                <a:spcPct val="100000"/>
              </a:lnSpc>
            </a:pPr>
            <a:r>
              <a:rPr sz="2200" b="1" spc="-80" dirty="0">
                <a:solidFill>
                  <a:srgbClr val="001F5F"/>
                </a:solidFill>
                <a:latin typeface="Tahoma"/>
                <a:cs typeface="Tahoma"/>
              </a:rPr>
              <a:t>κιτρικό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Tahoma"/>
                <a:cs typeface="Tahoma"/>
              </a:rPr>
              <a:t>οξύ,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Tahoma"/>
                <a:cs typeface="Tahoma"/>
              </a:rPr>
              <a:t>βουτυρικό</a:t>
            </a:r>
            <a:r>
              <a:rPr sz="2200" b="1" spc="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Tahoma"/>
                <a:cs typeface="Tahoma"/>
              </a:rPr>
              <a:t>οξύ,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40" dirty="0">
                <a:solidFill>
                  <a:srgbClr val="001F5F"/>
                </a:solidFill>
                <a:latin typeface="Tahoma"/>
                <a:cs typeface="Tahoma"/>
              </a:rPr>
              <a:t>κ.α.</a:t>
            </a:r>
            <a:endParaRPr sz="2200">
              <a:latin typeface="Tahoma"/>
              <a:cs typeface="Tahoma"/>
            </a:endParaRPr>
          </a:p>
          <a:p>
            <a:pPr marL="269875" indent="-257810">
              <a:lnSpc>
                <a:spcPct val="100000"/>
              </a:lnSpc>
              <a:spcBef>
                <a:spcPts val="1405"/>
              </a:spcBef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2200" b="1" spc="-75" dirty="0">
                <a:solidFill>
                  <a:srgbClr val="FF0000"/>
                </a:solidFill>
                <a:latin typeface="Tahoma"/>
                <a:cs typeface="Tahoma"/>
              </a:rPr>
              <a:t>(Βιο)καύσιμα</a:t>
            </a:r>
            <a:r>
              <a:rPr sz="2200" b="1" spc="-75" dirty="0">
                <a:solidFill>
                  <a:srgbClr val="001F5F"/>
                </a:solidFill>
                <a:latin typeface="Tahoma"/>
                <a:cs typeface="Tahoma"/>
              </a:rPr>
              <a:t>:</a:t>
            </a:r>
            <a:r>
              <a:rPr sz="22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αιθανόλη,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υδρογόνο,</a:t>
            </a:r>
            <a:r>
              <a:rPr sz="2200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Tahoma"/>
                <a:cs typeface="Tahoma"/>
              </a:rPr>
              <a:t>βιαέριο.</a:t>
            </a:r>
            <a:endParaRPr sz="2200">
              <a:latin typeface="Tahoma"/>
              <a:cs typeface="Tahoma"/>
            </a:endParaRPr>
          </a:p>
          <a:p>
            <a:pPr marL="269875" marR="546735" indent="-257810">
              <a:lnSpc>
                <a:spcPct val="100000"/>
              </a:lnSpc>
              <a:spcBef>
                <a:spcPts val="1405"/>
              </a:spcBef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2200" b="1" spc="-20" dirty="0">
                <a:solidFill>
                  <a:srgbClr val="FF0000"/>
                </a:solidFill>
                <a:latin typeface="Tahoma"/>
                <a:cs typeface="Tahoma"/>
              </a:rPr>
              <a:t>Αύξηση</a:t>
            </a:r>
            <a:r>
              <a:rPr sz="22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45" dirty="0">
                <a:solidFill>
                  <a:srgbClr val="FF0000"/>
                </a:solidFill>
                <a:latin typeface="Tahoma"/>
                <a:cs typeface="Tahoma"/>
              </a:rPr>
              <a:t>θρεπτικής</a:t>
            </a:r>
            <a:r>
              <a:rPr sz="22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FF0000"/>
                </a:solidFill>
                <a:latin typeface="Tahoma"/>
                <a:cs typeface="Tahoma"/>
              </a:rPr>
              <a:t>αξίας</a:t>
            </a:r>
            <a:r>
              <a:rPr sz="22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65" dirty="0">
                <a:solidFill>
                  <a:srgbClr val="FF0000"/>
                </a:solidFill>
                <a:latin typeface="Tahoma"/>
                <a:cs typeface="Tahoma"/>
              </a:rPr>
              <a:t>των</a:t>
            </a:r>
            <a:r>
              <a:rPr sz="2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60" dirty="0">
                <a:solidFill>
                  <a:srgbClr val="FF0000"/>
                </a:solidFill>
                <a:latin typeface="Tahoma"/>
                <a:cs typeface="Tahoma"/>
              </a:rPr>
              <a:t>τροφίμων</a:t>
            </a:r>
            <a:r>
              <a:rPr sz="2200" b="1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001F5F"/>
                </a:solidFill>
                <a:latin typeface="Tahoma"/>
                <a:cs typeface="Tahoma"/>
              </a:rPr>
              <a:t>που</a:t>
            </a:r>
            <a:r>
              <a:rPr sz="2200" b="1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παράγονται</a:t>
            </a:r>
            <a:r>
              <a:rPr sz="2200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ή </a:t>
            </a:r>
            <a:r>
              <a:rPr sz="2200" b="1" spc="-6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μετατρέπονται</a:t>
            </a:r>
            <a:r>
              <a:rPr sz="2200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55" dirty="0">
                <a:solidFill>
                  <a:srgbClr val="001F5F"/>
                </a:solidFill>
                <a:latin typeface="Tahoma"/>
                <a:cs typeface="Tahoma"/>
              </a:rPr>
              <a:t>με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ζύμωση</a:t>
            </a:r>
            <a:r>
              <a:rPr sz="2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Tahoma"/>
                <a:cs typeface="Tahoma"/>
              </a:rPr>
              <a:t>(αύξηση</a:t>
            </a:r>
            <a:r>
              <a:rPr sz="2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Tahoma"/>
                <a:cs typeface="Tahoma"/>
              </a:rPr>
              <a:t>βιοδιαθεσιμότητας</a:t>
            </a:r>
            <a:r>
              <a:rPr sz="2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60" dirty="0">
                <a:solidFill>
                  <a:srgbClr val="001F5F"/>
                </a:solidFill>
                <a:latin typeface="Tahoma"/>
                <a:cs typeface="Tahoma"/>
              </a:rPr>
              <a:t>με </a:t>
            </a:r>
            <a:r>
              <a:rPr sz="2200" b="1" spc="-1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001F5F"/>
                </a:solidFill>
                <a:latin typeface="Tahoma"/>
                <a:cs typeface="Tahoma"/>
              </a:rPr>
              <a:t>διάσπαση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05" dirty="0">
                <a:solidFill>
                  <a:srgbClr val="001F5F"/>
                </a:solidFill>
                <a:latin typeface="Tahoma"/>
                <a:cs typeface="Tahoma"/>
              </a:rPr>
              <a:t>μη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αφομοιώσιμων</a:t>
            </a:r>
            <a:r>
              <a:rPr sz="2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001F5F"/>
                </a:solidFill>
                <a:latin typeface="Tahoma"/>
                <a:cs typeface="Tahoma"/>
              </a:rPr>
              <a:t>πολύπλοκων</a:t>
            </a:r>
            <a:r>
              <a:rPr sz="2200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ενώσεων,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σύνθεση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70" dirty="0">
                <a:solidFill>
                  <a:srgbClr val="001F5F"/>
                </a:solidFill>
                <a:latin typeface="Tahoma"/>
                <a:cs typeface="Tahoma"/>
              </a:rPr>
              <a:t>βιταμινών</a:t>
            </a:r>
            <a:r>
              <a:rPr sz="2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Tahoma"/>
                <a:cs typeface="Tahoma"/>
              </a:rPr>
              <a:t>και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001F5F"/>
                </a:solidFill>
                <a:latin typeface="Tahoma"/>
                <a:cs typeface="Tahoma"/>
              </a:rPr>
              <a:t>άλλων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ουσιών).</a:t>
            </a:r>
            <a:endParaRPr sz="2200">
              <a:latin typeface="Tahoma"/>
              <a:cs typeface="Tahoma"/>
            </a:endParaRPr>
          </a:p>
          <a:p>
            <a:pPr marL="269875" indent="-25781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2200" b="1" spc="-20" dirty="0">
                <a:solidFill>
                  <a:srgbClr val="FF0000"/>
                </a:solidFill>
                <a:latin typeface="Tahoma"/>
                <a:cs typeface="Tahoma"/>
              </a:rPr>
              <a:t>Αύξηση</a:t>
            </a:r>
            <a:r>
              <a:rPr sz="22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Tahoma"/>
                <a:cs typeface="Tahoma"/>
              </a:rPr>
              <a:t>του</a:t>
            </a:r>
            <a:r>
              <a:rPr sz="2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ahoma"/>
                <a:cs typeface="Tahoma"/>
              </a:rPr>
              <a:t>χρόνου</a:t>
            </a:r>
            <a:r>
              <a:rPr sz="22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45" dirty="0">
                <a:solidFill>
                  <a:srgbClr val="FF0000"/>
                </a:solidFill>
                <a:latin typeface="Tahoma"/>
                <a:cs typeface="Tahoma"/>
              </a:rPr>
              <a:t>ζωής</a:t>
            </a:r>
            <a:r>
              <a:rPr sz="22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60" dirty="0">
                <a:solidFill>
                  <a:srgbClr val="FF0000"/>
                </a:solidFill>
                <a:latin typeface="Tahoma"/>
                <a:cs typeface="Tahoma"/>
              </a:rPr>
              <a:t>των</a:t>
            </a:r>
            <a:r>
              <a:rPr sz="2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60" dirty="0">
                <a:solidFill>
                  <a:srgbClr val="FF0000"/>
                </a:solidFill>
                <a:latin typeface="Tahoma"/>
                <a:cs typeface="Tahoma"/>
              </a:rPr>
              <a:t>τροφίμων.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815" y="84003"/>
            <a:ext cx="2671874" cy="38268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2665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Ζυμώσεις</a:t>
            </a:r>
            <a:r>
              <a:rPr spc="-55" dirty="0"/>
              <a:t> </a:t>
            </a:r>
            <a:r>
              <a:rPr spc="-5" dirty="0"/>
              <a:t>γενικά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-4762" y="472249"/>
            <a:ext cx="9153525" cy="154305"/>
            <a:chOff x="-4762" y="472249"/>
            <a:chExt cx="9153525" cy="15430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2719" y="573024"/>
              <a:ext cx="1658112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22719" y="573024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0831" y="573024"/>
              <a:ext cx="481583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180831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12891" y="573024"/>
              <a:ext cx="90982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612891" y="573024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44667" y="573024"/>
              <a:ext cx="268224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344667" y="573024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14800" y="573024"/>
              <a:ext cx="1229868" cy="487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114800" y="573024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62416" y="573024"/>
              <a:ext cx="481583" cy="4876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662416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521" y="884682"/>
            <a:ext cx="77565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Παράγοντες</a:t>
            </a:r>
            <a:r>
              <a:rPr sz="210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που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 επηρεάζουν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την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 αλκοολική</a:t>
            </a:r>
            <a:r>
              <a:rPr sz="21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ζύμωση</a:t>
            </a:r>
            <a:endParaRPr sz="2100">
              <a:latin typeface="Verdana"/>
              <a:cs typeface="Verdana"/>
            </a:endParaRPr>
          </a:p>
          <a:p>
            <a:pPr marL="266065" algn="ctr">
              <a:lnSpc>
                <a:spcPct val="100000"/>
              </a:lnSpc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(απόδοση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ποιότητα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τελικών</a:t>
            </a:r>
            <a:r>
              <a:rPr sz="21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προϊόντων)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057" y="2351024"/>
            <a:ext cx="8162925" cy="402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indent="-273050">
              <a:lnSpc>
                <a:spcPct val="100000"/>
              </a:lnSpc>
              <a:spcBef>
                <a:spcPts val="105"/>
              </a:spcBef>
              <a:buClr>
                <a:srgbClr val="6DA92C"/>
              </a:buClr>
              <a:buFont typeface="Wingdings"/>
              <a:buChar char=""/>
              <a:tabLst>
                <a:tab pos="298450" algn="l"/>
              </a:tabLst>
            </a:pP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ρυθμός</a:t>
            </a:r>
            <a:r>
              <a:rPr sz="26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ζύμωσης</a:t>
            </a:r>
            <a:r>
              <a:rPr sz="26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επηρρεάζεται</a:t>
            </a:r>
            <a:r>
              <a:rPr sz="26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6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600" spc="-7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Verdana"/>
                <a:cs typeface="Verdana"/>
              </a:rPr>
              <a:t>pH</a:t>
            </a:r>
            <a:endParaRPr sz="2600">
              <a:latin typeface="Verdana"/>
              <a:cs typeface="Verdana"/>
            </a:endParaRPr>
          </a:p>
          <a:p>
            <a:pPr marL="297815">
              <a:lnSpc>
                <a:spcPct val="100000"/>
              </a:lnSpc>
            </a:pP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σταματά</a:t>
            </a:r>
            <a:r>
              <a:rPr sz="26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τιμές</a:t>
            </a:r>
            <a:r>
              <a:rPr sz="26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κάτω</a:t>
            </a:r>
            <a:r>
              <a:rPr sz="26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600" spc="-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3.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Verdana"/>
              <a:cs typeface="Verdana"/>
            </a:endParaRPr>
          </a:p>
          <a:p>
            <a:pPr marL="297815" indent="-27305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98450" algn="l"/>
                <a:tab pos="4396105" algn="l"/>
              </a:tabLst>
            </a:pP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Σε χαμηλό</a:t>
            </a:r>
            <a:r>
              <a:rPr sz="2600" b="1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spc="5" dirty="0">
                <a:solidFill>
                  <a:srgbClr val="212168"/>
                </a:solidFill>
                <a:latin typeface="Verdana"/>
                <a:cs typeface="Verdana"/>
              </a:rPr>
              <a:t>pH</a:t>
            </a: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ωστόσο	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ενισχύονται: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DA92C"/>
              </a:buClr>
              <a:buFont typeface="Wingdings"/>
              <a:buChar char=""/>
            </a:pPr>
            <a:endParaRPr sz="2450">
              <a:latin typeface="Verdana"/>
              <a:cs typeface="Verdana"/>
            </a:endParaRPr>
          </a:p>
          <a:p>
            <a:pPr marL="925830" lvl="1" indent="-273050">
              <a:lnSpc>
                <a:spcPct val="100000"/>
              </a:lnSpc>
              <a:buClr>
                <a:srgbClr val="6DA92C"/>
              </a:buClr>
              <a:buFont typeface="Wingdings"/>
              <a:buChar char=""/>
              <a:tabLst>
                <a:tab pos="926465" algn="l"/>
              </a:tabLst>
            </a:pP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6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αντιμικροβική</a:t>
            </a:r>
            <a:r>
              <a:rPr sz="2600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δράση</a:t>
            </a:r>
            <a:r>
              <a:rPr sz="26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6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SO</a:t>
            </a:r>
            <a:r>
              <a:rPr sz="2550" spc="7" baseline="-21241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endParaRPr sz="2550" baseline="-21241">
              <a:latin typeface="Verdana"/>
              <a:cs typeface="Verdana"/>
            </a:endParaRPr>
          </a:p>
          <a:p>
            <a:pPr marL="925830" marR="2449195" lvl="1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"/>
              <a:tabLst>
                <a:tab pos="926465" algn="l"/>
              </a:tabLst>
            </a:pP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παρεμπόδιση αλλοιωγόνων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μικροοργανισμών</a:t>
            </a:r>
            <a:endParaRPr sz="2600">
              <a:latin typeface="Verdana"/>
              <a:cs typeface="Verdana"/>
            </a:endParaRPr>
          </a:p>
          <a:p>
            <a:pPr marL="925830" lvl="1" indent="-273050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"/>
              <a:tabLst>
                <a:tab pos="926465" algn="l"/>
              </a:tabLst>
            </a:pP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υδρόλυση</a:t>
            </a:r>
            <a:r>
              <a:rPr sz="26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6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εστέρων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365120" cy="67043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660006" y="29667"/>
            <a:ext cx="19558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Παραγωγή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3149" y="452678"/>
            <a:ext cx="723265" cy="841375"/>
            <a:chOff x="53149" y="452678"/>
            <a:chExt cx="723265" cy="841375"/>
          </a:xfrm>
        </p:grpSpPr>
        <p:sp>
          <p:nvSpPr>
            <p:cNvPr id="34" name="object 34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550" y="689609"/>
            <a:ext cx="758888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Παράγοντες</a:t>
            </a:r>
            <a:r>
              <a:rPr sz="21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που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επηράζουν</a:t>
            </a:r>
            <a:r>
              <a:rPr sz="21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την</a:t>
            </a:r>
            <a:r>
              <a:rPr sz="21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αλκοολική</a:t>
            </a:r>
            <a:r>
              <a:rPr sz="21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ζύμωση</a:t>
            </a:r>
            <a:endParaRPr sz="2100">
              <a:latin typeface="Verdana"/>
              <a:cs typeface="Verdana"/>
            </a:endParaRPr>
          </a:p>
          <a:p>
            <a:pPr marL="850265">
              <a:lnSpc>
                <a:spcPct val="100000"/>
              </a:lnSpc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(απόδοση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ποιότητα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τελικών</a:t>
            </a:r>
            <a:r>
              <a:rPr sz="21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προϊόντων)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657" y="1482090"/>
            <a:ext cx="8602980" cy="503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308610" indent="-273050">
              <a:lnSpc>
                <a:spcPct val="100000"/>
              </a:lnSpc>
              <a:spcBef>
                <a:spcPts val="100"/>
              </a:spcBef>
              <a:buClr>
                <a:srgbClr val="6DA92C"/>
              </a:buClr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Οι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σακχαρομύκητες ζυμώνουν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τα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σάκχαρα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απουσία </a:t>
            </a:r>
            <a:r>
              <a:rPr sz="2400" b="1" spc="-8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Ο</a:t>
            </a:r>
            <a:r>
              <a:rPr sz="2400" b="1" spc="-7" baseline="-20833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endParaRPr sz="2400" baseline="-20833">
              <a:latin typeface="Verdana"/>
              <a:cs typeface="Verdana"/>
            </a:endParaRPr>
          </a:p>
          <a:p>
            <a:pPr marL="323215" marR="43180" indent="-27305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Ωστόσο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χαμηλά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επίπεδα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400" spc="-30" baseline="-20833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400" spc="412" baseline="-20833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κατά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ζύμωση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(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0.3–1.0 </a:t>
            </a:r>
            <a:r>
              <a:rPr sz="2400" b="1" spc="-80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mg/L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4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επιθυμητά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έναρξή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400" spc="-7" baseline="-20833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400" spc="-15" baseline="-20833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απαραίτητο</a:t>
            </a:r>
            <a:r>
              <a:rPr sz="2400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 σύνθεση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συστατικών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κυτταρικών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μεμβρανών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όπως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φυτικές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στερόλες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και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λιπαρά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οξέα.</a:t>
            </a:r>
            <a:endParaRPr sz="2400">
              <a:latin typeface="Verdana"/>
              <a:cs typeface="Verdana"/>
            </a:endParaRPr>
          </a:p>
          <a:p>
            <a:pPr marL="323215" marR="213360" indent="-27305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Μεγάλες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 συγκεντρώσεις</a:t>
            </a:r>
            <a:r>
              <a:rPr sz="2400" b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20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400" b="1" spc="-30" baseline="-20833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400" b="1" baseline="-20833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προκαλούν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οξειδωτική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αμαύρωση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και αυξημένη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συγκέντρωση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ανώτερων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αλκοολών,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ακεταλδεΰδης,</a:t>
            </a:r>
            <a:r>
              <a:rPr sz="24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H</a:t>
            </a:r>
            <a:r>
              <a:rPr sz="2400" spc="-15" baseline="-20833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S,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ουρίας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καρβαμιδικού</a:t>
            </a:r>
            <a:r>
              <a:rPr sz="2400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αιθυλεστέρα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(καρκινογόνο).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Verdana"/>
              <a:cs typeface="Verdana"/>
            </a:endParaRPr>
          </a:p>
          <a:p>
            <a:pPr marL="411480">
              <a:lnSpc>
                <a:spcPct val="100000"/>
              </a:lnSpc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**(</a:t>
            </a:r>
            <a:r>
              <a:rPr sz="2000" i="1" dirty="0">
                <a:solidFill>
                  <a:srgbClr val="212168"/>
                </a:solidFill>
                <a:latin typeface="Verdana"/>
                <a:cs typeface="Verdana"/>
              </a:rPr>
              <a:t>δείτε</a:t>
            </a:r>
            <a:r>
              <a:rPr sz="2000" i="1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212168"/>
                </a:solidFill>
                <a:latin typeface="Verdana"/>
                <a:cs typeface="Verdana"/>
              </a:rPr>
              <a:t>βιβλ.Crabtree</a:t>
            </a:r>
            <a:r>
              <a:rPr sz="2000" i="1" spc="-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212168"/>
                </a:solidFill>
                <a:latin typeface="Verdana"/>
                <a:cs typeface="Verdana"/>
              </a:rPr>
              <a:t>effect</a:t>
            </a:r>
            <a:r>
              <a:rPr sz="2000" i="1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212168"/>
                </a:solidFill>
                <a:latin typeface="Verdana"/>
                <a:cs typeface="Verdana"/>
              </a:rPr>
              <a:t>in</a:t>
            </a:r>
            <a:r>
              <a:rPr sz="2000" i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212168"/>
                </a:solidFill>
                <a:latin typeface="Verdana"/>
                <a:cs typeface="Verdana"/>
              </a:rPr>
              <a:t>yeast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)!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365120" cy="67043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660006" y="29667"/>
            <a:ext cx="19558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Παραγωγή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3149" y="452678"/>
            <a:ext cx="723265" cy="841375"/>
            <a:chOff x="53149" y="452678"/>
            <a:chExt cx="723265" cy="841375"/>
          </a:xfrm>
        </p:grpSpPr>
        <p:sp>
          <p:nvSpPr>
            <p:cNvPr id="34" name="object 34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365120" cy="67043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660006" y="29667"/>
            <a:ext cx="19558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Παραγωγή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3149" y="452678"/>
            <a:ext cx="723265" cy="841375"/>
            <a:chOff x="53149" y="452678"/>
            <a:chExt cx="723265" cy="841375"/>
          </a:xfrm>
        </p:grpSpPr>
        <p:sp>
          <p:nvSpPr>
            <p:cNvPr id="32" name="object 32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9974" y="575005"/>
            <a:ext cx="8484235" cy="596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>
              <a:lnSpc>
                <a:spcPts val="3510"/>
              </a:lnSpc>
              <a:spcBef>
                <a:spcPts val="100"/>
              </a:spcBef>
            </a:pPr>
            <a:r>
              <a:rPr sz="4500" b="1" baseline="3703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4500" b="1" spc="307" baseline="370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Παράγοντες</a:t>
            </a:r>
            <a:r>
              <a:rPr sz="2100" b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που</a:t>
            </a:r>
            <a:r>
              <a:rPr sz="21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επηράζουν</a:t>
            </a:r>
            <a:r>
              <a:rPr sz="21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την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αλκοολική</a:t>
            </a:r>
            <a:r>
              <a:rPr sz="21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ζύμωση</a:t>
            </a:r>
            <a:endParaRPr sz="2100">
              <a:latin typeface="Verdana"/>
              <a:cs typeface="Verdana"/>
            </a:endParaRPr>
          </a:p>
          <a:p>
            <a:pPr marL="455930" algn="ctr">
              <a:lnSpc>
                <a:spcPts val="2430"/>
              </a:lnSpc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(απόδοση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ποιότητα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τελικών</a:t>
            </a:r>
            <a:r>
              <a:rPr sz="21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προϊόντων)</a:t>
            </a:r>
            <a:endParaRPr sz="2100">
              <a:latin typeface="Verdana"/>
              <a:cs typeface="Verdana"/>
            </a:endParaRPr>
          </a:p>
          <a:p>
            <a:pPr marL="421640" marR="48895" indent="-273050">
              <a:lnSpc>
                <a:spcPct val="100000"/>
              </a:lnSpc>
              <a:spcBef>
                <a:spcPts val="1795"/>
              </a:spcBef>
              <a:buClr>
                <a:srgbClr val="6DA92C"/>
              </a:buClr>
              <a:buFont typeface="Wingdings"/>
              <a:buChar char=""/>
              <a:tabLst>
                <a:tab pos="421640" algn="l"/>
                <a:tab pos="422275" algn="l"/>
              </a:tabLst>
            </a:pP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5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Verdana"/>
                <a:cs typeface="Verdana"/>
              </a:rPr>
              <a:t>αφομοιώσιμο</a:t>
            </a:r>
            <a:r>
              <a:rPr sz="25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Verdana"/>
                <a:cs typeface="Verdana"/>
              </a:rPr>
              <a:t>άζωτο</a:t>
            </a:r>
            <a:r>
              <a:rPr sz="2500" b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απαραίτητο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για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500" spc="-8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έναρξη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ολοκλήρωση</a:t>
            </a:r>
            <a:r>
              <a:rPr sz="25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ζύμωσης</a:t>
            </a:r>
            <a:r>
              <a:rPr sz="25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γιατί 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απαιτείται για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τη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 σύνθεση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πρωτεϊνών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νουκλεινικών οξέων.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DA92C"/>
              </a:buClr>
              <a:buFont typeface="Wingdings"/>
              <a:buChar char=""/>
            </a:pPr>
            <a:endParaRPr sz="2450">
              <a:latin typeface="Verdana"/>
              <a:cs typeface="Verdana"/>
            </a:endParaRPr>
          </a:p>
          <a:p>
            <a:pPr marL="421640" marR="62865" indent="-273050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  <a:tabLst>
                <a:tab pos="421640" algn="l"/>
                <a:tab pos="422275" algn="l"/>
              </a:tabLst>
            </a:pPr>
            <a:r>
              <a:rPr sz="2500" b="1" spc="-5" dirty="0">
                <a:solidFill>
                  <a:srgbClr val="212168"/>
                </a:solidFill>
                <a:latin typeface="Verdana"/>
                <a:cs typeface="Verdana"/>
              </a:rPr>
              <a:t>Μεγάλες συγκεντρώσεις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500" b="1" spc="-5" dirty="0">
                <a:solidFill>
                  <a:srgbClr val="212168"/>
                </a:solidFill>
                <a:latin typeface="Verdana"/>
                <a:cs typeface="Verdana"/>
              </a:rPr>
              <a:t>&gt;400–500 mg/L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) 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στη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ζύμωση</a:t>
            </a:r>
            <a:r>
              <a:rPr sz="25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οίνου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προκαλέσουν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αύξηση </a:t>
            </a:r>
            <a:r>
              <a:rPr sz="2500" spc="-8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των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ζυμών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μείωση</a:t>
            </a:r>
            <a:r>
              <a:rPr sz="25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απόδοσης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αιθανόλης.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DA92C"/>
              </a:buClr>
              <a:buFont typeface="Wingdings"/>
              <a:buChar char=""/>
            </a:pPr>
            <a:endParaRPr sz="2450">
              <a:latin typeface="Verdana"/>
              <a:cs typeface="Verdana"/>
            </a:endParaRPr>
          </a:p>
          <a:p>
            <a:pPr marL="421640" marR="43180" indent="-27305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421640" algn="l"/>
                <a:tab pos="422275" algn="l"/>
              </a:tabLst>
            </a:pPr>
            <a:r>
              <a:rPr sz="2500" b="1" spc="-5" dirty="0">
                <a:solidFill>
                  <a:srgbClr val="212168"/>
                </a:solidFill>
                <a:latin typeface="Verdana"/>
                <a:cs typeface="Verdana"/>
              </a:rPr>
              <a:t>Χαμηλό</a:t>
            </a:r>
            <a:r>
              <a:rPr sz="25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212168"/>
                </a:solidFill>
                <a:latin typeface="Verdana"/>
                <a:cs typeface="Verdana"/>
              </a:rPr>
              <a:t>άζωτο</a:t>
            </a:r>
            <a:r>
              <a:rPr sz="25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οδηγεί</a:t>
            </a:r>
            <a:r>
              <a:rPr sz="25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σε αύξηση</a:t>
            </a:r>
            <a:r>
              <a:rPr sz="25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γλυκερόλης </a:t>
            </a:r>
            <a:r>
              <a:rPr sz="2500" spc="-8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τρεαλόζης</a:t>
            </a:r>
            <a:r>
              <a:rPr sz="25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ενισχύει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 παραγωγή 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ανώτερων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αλκοολών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 και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H</a:t>
            </a:r>
            <a:r>
              <a:rPr sz="2475" spc="-7" baseline="-20202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S</a:t>
            </a:r>
            <a:r>
              <a:rPr sz="25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λόγω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περιορισμένης</a:t>
            </a:r>
            <a:r>
              <a:rPr sz="25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σύνθεσης</a:t>
            </a:r>
            <a:r>
              <a:rPr sz="25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αμινοξέων.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70" y="817879"/>
            <a:ext cx="758888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Παράγοντες</a:t>
            </a:r>
            <a:r>
              <a:rPr sz="21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που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επηράζουν</a:t>
            </a:r>
            <a:r>
              <a:rPr sz="21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την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αλκοολική</a:t>
            </a:r>
            <a:r>
              <a:rPr sz="21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ζύμωση</a:t>
            </a:r>
            <a:endParaRPr sz="2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(απόδοση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ποιότητα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τελικών</a:t>
            </a:r>
            <a:r>
              <a:rPr sz="21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προϊόντων)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453" y="1822450"/>
            <a:ext cx="8262620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9880" marR="691515" indent="-259715">
              <a:lnSpc>
                <a:spcPct val="100000"/>
              </a:lnSpc>
              <a:spcBef>
                <a:spcPts val="105"/>
              </a:spcBef>
              <a:buClr>
                <a:srgbClr val="6DA92C"/>
              </a:buClr>
              <a:buFont typeface="Wingdings"/>
              <a:buChar char=""/>
              <a:tabLst>
                <a:tab pos="310515" algn="l"/>
              </a:tabLst>
            </a:pP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Τέλος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οι </a:t>
            </a:r>
            <a:r>
              <a:rPr sz="2600" b="1" dirty="0">
                <a:solidFill>
                  <a:srgbClr val="FF0000"/>
                </a:solidFill>
                <a:latin typeface="Verdana"/>
                <a:cs typeface="Verdana"/>
              </a:rPr>
              <a:t>βιταμίνες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παίζουν σημαντικό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ρόλο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στην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απόδση των σακχαρομυκήτων ως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συνένζυμα</a:t>
            </a:r>
            <a:r>
              <a:rPr sz="26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ενζύμων.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6DA92C"/>
              </a:buClr>
              <a:buFont typeface="Wingdings"/>
              <a:buChar char=""/>
            </a:pPr>
            <a:endParaRPr sz="3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DA92C"/>
              </a:buClr>
              <a:buFont typeface="Wingdings"/>
              <a:buChar char=""/>
            </a:pPr>
            <a:endParaRPr sz="2400">
              <a:latin typeface="Verdana"/>
              <a:cs typeface="Verdana"/>
            </a:endParaRPr>
          </a:p>
          <a:p>
            <a:pPr marL="309880" marR="43180" indent="-259715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310515" algn="l"/>
              </a:tabLst>
            </a:pP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Χαρακτηριστικό παράδειγμα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η μείωση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 παραγωγής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ανώτερων αλκοολών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κατά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τη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 ζύμωση</a:t>
            </a:r>
            <a:r>
              <a:rPr sz="26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παρουσία</a:t>
            </a:r>
            <a:r>
              <a:rPr sz="26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θειαμίνης</a:t>
            </a:r>
            <a:r>
              <a:rPr sz="2600" b="1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(Β1)</a:t>
            </a:r>
            <a:r>
              <a:rPr sz="26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ενώ</a:t>
            </a:r>
            <a:r>
              <a:rPr sz="26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έλλειψη </a:t>
            </a:r>
            <a:r>
              <a:rPr sz="2600" spc="-894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πυριδοξίνης (Β6)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παντοθενικού οξέως </a:t>
            </a:r>
            <a:r>
              <a:rPr sz="26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(Β5)</a:t>
            </a:r>
            <a:r>
              <a:rPr sz="26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οδηγεί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αυξημένη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σύνθεση</a:t>
            </a:r>
            <a:r>
              <a:rPr sz="26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spc="5" dirty="0">
                <a:solidFill>
                  <a:srgbClr val="212168"/>
                </a:solidFill>
                <a:latin typeface="Verdana"/>
                <a:cs typeface="Verdana"/>
              </a:rPr>
              <a:t>H</a:t>
            </a:r>
            <a:r>
              <a:rPr sz="2550" b="1" spc="7" baseline="-21241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600" b="1" spc="5" dirty="0">
                <a:solidFill>
                  <a:srgbClr val="212168"/>
                </a:solidFill>
                <a:latin typeface="Verdana"/>
                <a:cs typeface="Verdana"/>
              </a:rPr>
              <a:t>S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365120" cy="67043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660006" y="29667"/>
            <a:ext cx="19558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Παραγωγή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3149" y="452678"/>
            <a:ext cx="723265" cy="841375"/>
            <a:chOff x="53149" y="452678"/>
            <a:chExt cx="723265" cy="841375"/>
          </a:xfrm>
        </p:grpSpPr>
        <p:sp>
          <p:nvSpPr>
            <p:cNvPr id="34" name="object 34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237" y="795273"/>
            <a:ext cx="8691880" cy="569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Χημική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 σύνθεση</a:t>
            </a:r>
            <a:r>
              <a:rPr sz="24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αιθανόλης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Verdana"/>
              <a:cs typeface="Verdana"/>
            </a:endParaRPr>
          </a:p>
          <a:p>
            <a:pPr marL="476250" marR="1504315" indent="-35560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476250" algn="l"/>
                <a:tab pos="476884" algn="l"/>
              </a:tabLst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αλκοόλη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προορίζεται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ανθρώπινη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κατανάλωση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προέρχεται</a:t>
            </a:r>
            <a:r>
              <a:rPr sz="24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αποκλειστικά</a:t>
            </a:r>
            <a:r>
              <a:rPr sz="24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από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διεργασίες</a:t>
            </a:r>
            <a:r>
              <a:rPr sz="2400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αλκοολικής</a:t>
            </a:r>
            <a:r>
              <a:rPr sz="24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ζύμωσης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476250" indent="-355600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"/>
              <a:tabLst>
                <a:tab pos="476250" algn="l"/>
                <a:tab pos="476884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Βιομηχανική</a:t>
            </a:r>
            <a:r>
              <a:rPr sz="2400" spc="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αλκοόλη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παραχθεί </a:t>
            </a:r>
            <a:r>
              <a:rPr sz="24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με</a:t>
            </a:r>
            <a:r>
              <a:rPr sz="2400" b="1" u="heavy" spc="-20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4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χημική</a:t>
            </a:r>
            <a:endParaRPr sz="2400">
              <a:latin typeface="Verdana"/>
              <a:cs typeface="Verdana"/>
            </a:endParaRPr>
          </a:p>
          <a:p>
            <a:pPr marL="476250">
              <a:lnSpc>
                <a:spcPct val="100000"/>
              </a:lnSpc>
            </a:pPr>
            <a:r>
              <a:rPr sz="2400" b="1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σύνθεση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πετροχημικές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πρώτες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ύλες.</a:t>
            </a:r>
            <a:endParaRPr sz="2400">
              <a:latin typeface="Verdana"/>
              <a:cs typeface="Verdana"/>
            </a:endParaRPr>
          </a:p>
          <a:p>
            <a:pPr marL="1186180" marR="68580" lvl="1" indent="-35687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"/>
              <a:tabLst>
                <a:tab pos="1186815" algn="l"/>
              </a:tabLst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Κυρίως με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καταλυόμενη</a:t>
            </a:r>
            <a:r>
              <a:rPr sz="24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400" b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οξέα</a:t>
            </a:r>
            <a:r>
              <a:rPr sz="2400" b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ενυδάτωση 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του αιθυλενίου</a:t>
            </a:r>
            <a:r>
              <a:rPr sz="2400" b="1" spc="7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(50%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νερό/θειικό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οξύ;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250</a:t>
            </a:r>
            <a:r>
              <a:rPr sz="2400" spc="-7" baseline="2430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C):</a:t>
            </a:r>
            <a:endParaRPr sz="2400">
              <a:latin typeface="Verdana"/>
              <a:cs typeface="Verdana"/>
            </a:endParaRPr>
          </a:p>
          <a:p>
            <a:pPr marL="1186180">
              <a:lnSpc>
                <a:spcPct val="100000"/>
              </a:lnSpc>
              <a:spcBef>
                <a:spcPts val="1755"/>
              </a:spcBef>
              <a:tabLst>
                <a:tab pos="2469515" algn="l"/>
                <a:tab pos="2934335" algn="l"/>
                <a:tab pos="3747135" algn="l"/>
                <a:tab pos="426212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CH</a:t>
            </a:r>
            <a:r>
              <a:rPr sz="2400" spc="-7" baseline="-20833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CH</a:t>
            </a:r>
            <a:r>
              <a:rPr sz="2400" spc="-7" baseline="-20833" dirty="0">
                <a:solidFill>
                  <a:srgbClr val="212168"/>
                </a:solidFill>
                <a:latin typeface="Verdana"/>
                <a:cs typeface="Verdana"/>
              </a:rPr>
              <a:t>2	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+	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H</a:t>
            </a:r>
            <a:r>
              <a:rPr sz="2400" spc="-7" baseline="-20833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O	</a:t>
            </a:r>
            <a:r>
              <a:rPr sz="2400" dirty="0">
                <a:solidFill>
                  <a:srgbClr val="212168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212168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CH</a:t>
            </a:r>
            <a:r>
              <a:rPr sz="2400" spc="-7" baseline="-20833" dirty="0">
                <a:solidFill>
                  <a:srgbClr val="212168"/>
                </a:solidFill>
                <a:latin typeface="Verdana"/>
                <a:cs typeface="Verdana"/>
              </a:rPr>
              <a:t>3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CH</a:t>
            </a:r>
            <a:r>
              <a:rPr sz="2400" spc="-7" baseline="-20833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OH</a:t>
            </a:r>
            <a:endParaRPr sz="2400">
              <a:latin typeface="Verdana"/>
              <a:cs typeface="Verdana"/>
            </a:endParaRPr>
          </a:p>
          <a:p>
            <a:pPr marL="1186180" marR="621030" lvl="1" indent="-356870" algn="just">
              <a:lnSpc>
                <a:spcPct val="100000"/>
              </a:lnSpc>
              <a:spcBef>
                <a:spcPts val="1850"/>
              </a:spcBef>
              <a:buClr>
                <a:srgbClr val="6DA92C"/>
              </a:buClr>
              <a:buFont typeface="Wingdings"/>
              <a:buChar char=""/>
              <a:tabLst>
                <a:tab pos="1186815" algn="l"/>
              </a:tabLst>
            </a:pPr>
            <a:r>
              <a:rPr sz="2400" spc="-15" dirty="0">
                <a:solidFill>
                  <a:srgbClr val="212168"/>
                </a:solidFill>
                <a:latin typeface="Verdana"/>
                <a:cs typeface="Verdana"/>
              </a:rPr>
              <a:t>Επίσης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αναγωγή καρβοξυλικών 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οξέων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εστέρων, κετονών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αλδεϋδών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ειδικά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αναγωγικά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αντιδραστήρια.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365120" cy="67043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60006" y="29667"/>
            <a:ext cx="19558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Παραγωγή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934" y="689609"/>
            <a:ext cx="8456295" cy="584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Ιδιότητες της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αθανόλης</a:t>
            </a:r>
            <a:endParaRPr sz="2400" dirty="0">
              <a:latin typeface="Verdana"/>
              <a:cs typeface="Verdana"/>
            </a:endParaRPr>
          </a:p>
          <a:p>
            <a:pPr marL="310515" indent="-273050">
              <a:lnSpc>
                <a:spcPct val="100000"/>
              </a:lnSpc>
              <a:spcBef>
                <a:spcPts val="1789"/>
              </a:spcBef>
              <a:buClr>
                <a:srgbClr val="6DA92C"/>
              </a:buClr>
              <a:buFont typeface="Wingdings"/>
              <a:buChar char=""/>
              <a:tabLst>
                <a:tab pos="310515" algn="l"/>
                <a:tab pos="311150" algn="l"/>
                <a:tab pos="4162425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Αλειφατική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αλκοόλη, 2C,	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συντ.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τύπος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CH</a:t>
            </a:r>
            <a:r>
              <a:rPr sz="2250" baseline="-20370" dirty="0">
                <a:solidFill>
                  <a:srgbClr val="212168"/>
                </a:solidFill>
                <a:latin typeface="Verdana"/>
                <a:cs typeface="Verdana"/>
              </a:rPr>
              <a:t>3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CH</a:t>
            </a:r>
            <a:r>
              <a:rPr sz="2250" baseline="-20370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OH.</a:t>
            </a:r>
            <a:endParaRPr sz="2300" dirty="0">
              <a:latin typeface="Verdana"/>
              <a:cs typeface="Verdana"/>
            </a:endParaRPr>
          </a:p>
          <a:p>
            <a:pPr marL="310515" marR="193040" indent="-273050">
              <a:lnSpc>
                <a:spcPct val="100000"/>
              </a:lnSpc>
              <a:spcBef>
                <a:spcPts val="2005"/>
              </a:spcBef>
              <a:buClr>
                <a:srgbClr val="6DA92C"/>
              </a:buClr>
              <a:buFont typeface="Wingdings"/>
              <a:buChar char=""/>
              <a:tabLst>
                <a:tab pos="310515" algn="l"/>
                <a:tab pos="311150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Άχρωμο</a:t>
            </a:r>
            <a:r>
              <a:rPr sz="23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υγρό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με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χαρακτηριστικό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ευχάριστο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άρωμα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και </a:t>
            </a:r>
            <a:r>
              <a:rPr sz="2300" spc="-7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γεύση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(γλυκιά/δριμεία/ζεστή</a:t>
            </a:r>
            <a:r>
              <a:rPr sz="23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αίσθηση).</a:t>
            </a:r>
            <a:endParaRPr sz="2300" dirty="0">
              <a:latin typeface="Verdana"/>
              <a:cs typeface="Verdana"/>
            </a:endParaRPr>
          </a:p>
          <a:p>
            <a:pPr marL="310515" indent="-273050">
              <a:lnSpc>
                <a:spcPct val="100000"/>
              </a:lnSpc>
              <a:spcBef>
                <a:spcPts val="2005"/>
              </a:spcBef>
              <a:buClr>
                <a:srgbClr val="6DA92C"/>
              </a:buClr>
              <a:buFont typeface="Wingdings"/>
              <a:buChar char=""/>
              <a:tabLst>
                <a:tab pos="310515" algn="l"/>
                <a:tab pos="311150" algn="l"/>
              </a:tabLst>
            </a:pP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100</a:t>
            </a:r>
            <a:r>
              <a:rPr sz="23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mg/L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κατώφλι</a:t>
            </a:r>
            <a:r>
              <a:rPr sz="23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αντίληψης</a:t>
            </a:r>
            <a:r>
              <a:rPr sz="23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σε υδατικό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διάλυμα</a:t>
            </a:r>
            <a:endParaRPr sz="2300" dirty="0">
              <a:latin typeface="Verdana"/>
              <a:cs typeface="Verdana"/>
            </a:endParaRPr>
          </a:p>
          <a:p>
            <a:pPr marL="310515">
              <a:lnSpc>
                <a:spcPct val="100000"/>
              </a:lnSpc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στους</a:t>
            </a:r>
            <a:r>
              <a:rPr sz="2300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20</a:t>
            </a:r>
            <a:r>
              <a:rPr sz="2250" spc="7" baseline="2592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C.</a:t>
            </a:r>
            <a:endParaRPr sz="2300" dirty="0">
              <a:latin typeface="Verdana"/>
              <a:cs typeface="Verdana"/>
            </a:endParaRPr>
          </a:p>
          <a:p>
            <a:pPr marL="310515" marR="171450" indent="-273050">
              <a:lnSpc>
                <a:spcPct val="100000"/>
              </a:lnSpc>
              <a:spcBef>
                <a:spcPts val="1995"/>
              </a:spcBef>
              <a:buClr>
                <a:srgbClr val="6DA92C"/>
              </a:buClr>
              <a:buFont typeface="Wingdings"/>
              <a:buChar char=""/>
              <a:tabLst>
                <a:tab pos="310515" algn="l"/>
                <a:tab pos="311150" algn="l"/>
              </a:tabLst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Διαλύτης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αναμίξιμος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 νερό και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τους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περισσότερους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οργανικούς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διαλύτες,</a:t>
            </a:r>
            <a:r>
              <a:rPr sz="2300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αλειφατικούς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υδρογονάνθρακες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μέχρι το ενδεκάνιο,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αλειφατικά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χλωρίδια, και άλλες μη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πολικές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ουσίες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όπως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αιθέρια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έλαια.</a:t>
            </a:r>
            <a:endParaRPr sz="2300" dirty="0">
              <a:latin typeface="Verdana"/>
              <a:cs typeface="Verdana"/>
            </a:endParaRPr>
          </a:p>
          <a:p>
            <a:pPr marL="310515" marR="30480" indent="-273050" algn="just">
              <a:lnSpc>
                <a:spcPct val="100000"/>
              </a:lnSpc>
              <a:spcBef>
                <a:spcPts val="2005"/>
              </a:spcBef>
              <a:buClr>
                <a:srgbClr val="6DA92C"/>
              </a:buClr>
              <a:buFont typeface="Wingdings"/>
              <a:buChar char=""/>
              <a:tabLst>
                <a:tab pos="311150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πολικότητα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–ΟΗ ομάδας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επιτρέπει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διάλυση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στην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αλκοόλη ιονικών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ενώσεων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όπως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υδροξείδια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Na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&amp;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K,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χλωρίδια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Mg,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Ca,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&amp;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NH</a:t>
            </a:r>
            <a:r>
              <a:rPr sz="2250" spc="7" baseline="-20370" dirty="0">
                <a:solidFill>
                  <a:srgbClr val="212168"/>
                </a:solidFill>
                <a:latin typeface="Verdana"/>
                <a:cs typeface="Verdana"/>
              </a:rPr>
              <a:t>4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3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150110" cy="67043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60006" y="29667"/>
            <a:ext cx="1741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Ιδιότητες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689609"/>
            <a:ext cx="7304405" cy="167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Ιδιότητες </a:t>
            </a:r>
            <a:r>
              <a:rPr sz="2400" b="1" spc="-5" dirty="0" err="1">
                <a:solidFill>
                  <a:srgbClr val="FF0000"/>
                </a:solidFill>
                <a:latin typeface="Verdana"/>
                <a:cs typeface="Verdana"/>
              </a:rPr>
              <a:t>της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α</a:t>
            </a:r>
            <a:r>
              <a:rPr lang="el-GR" sz="2400" b="1" spc="-5" dirty="0">
                <a:solidFill>
                  <a:srgbClr val="FF0000"/>
                </a:solidFill>
                <a:latin typeface="Verdana"/>
                <a:cs typeface="Verdana"/>
              </a:rPr>
              <a:t>ι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θα</a:t>
            </a:r>
            <a:r>
              <a:rPr sz="2400" b="1" spc="-5" dirty="0" err="1">
                <a:solidFill>
                  <a:srgbClr val="FF0000"/>
                </a:solidFill>
                <a:latin typeface="Verdana"/>
                <a:cs typeface="Verdana"/>
              </a:rPr>
              <a:t>νόλης</a:t>
            </a:r>
            <a:endParaRPr sz="2400" dirty="0">
              <a:latin typeface="Verdana"/>
              <a:cs typeface="Verdana"/>
            </a:endParaRPr>
          </a:p>
          <a:p>
            <a:pPr marL="544195" marR="5080" indent="-353695" algn="just">
              <a:lnSpc>
                <a:spcPct val="100000"/>
              </a:lnSpc>
              <a:spcBef>
                <a:spcPts val="1789"/>
              </a:spcBef>
              <a:buClr>
                <a:srgbClr val="6DA92C"/>
              </a:buClr>
              <a:buFont typeface="Wingdings"/>
              <a:buChar char=""/>
              <a:tabLst>
                <a:tab pos="544830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Σχηματίζει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δεσμούς-Η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που την καθιστούν πιο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ιξώδη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λιγότερο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πτητική σε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σχέση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 άλλες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ενώσεις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παρόμοιου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ΜΒ όπως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 προπάνιο.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542" y="2639060"/>
            <a:ext cx="7768590" cy="3837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3860" marR="194945" indent="-353695">
              <a:lnSpc>
                <a:spcPct val="100000"/>
              </a:lnSpc>
              <a:spcBef>
                <a:spcPts val="105"/>
              </a:spcBef>
              <a:buClr>
                <a:srgbClr val="6DA92C"/>
              </a:buClr>
              <a:buFont typeface="Wingdings"/>
              <a:buChar char=""/>
              <a:tabLst>
                <a:tab pos="403860" algn="l"/>
                <a:tab pos="40449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 δεσμός-H κάνει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αλκοόλη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έντονα </a:t>
            </a:r>
            <a:r>
              <a:rPr sz="23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υγροσκοπική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σε βαθμό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να μπορεί να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απορροφά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νερό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κατευθείαν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τον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αέρα.</a:t>
            </a:r>
            <a:endParaRPr sz="2300">
              <a:latin typeface="Verdana"/>
              <a:cs typeface="Verdana"/>
            </a:endParaRPr>
          </a:p>
          <a:p>
            <a:pPr marL="403860" marR="659130" indent="-35369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403860" algn="l"/>
                <a:tab pos="40449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απόσταξη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διαλύματων νερού/αλκοόλης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δεν </a:t>
            </a:r>
            <a:r>
              <a:rPr sz="2300" b="1" spc="-77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μπορεί να δώσει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απόσταγμα με 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&gt;95% </a:t>
            </a:r>
            <a:r>
              <a:rPr sz="23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συγκέντρωση</a:t>
            </a:r>
            <a:r>
              <a:rPr sz="2300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αλκοόλης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γιατί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δημιουργείται</a:t>
            </a:r>
            <a:endParaRPr sz="2300">
              <a:latin typeface="Verdana"/>
              <a:cs typeface="Verdana"/>
            </a:endParaRPr>
          </a:p>
          <a:p>
            <a:pPr marL="403860" marR="55880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αζεοτροπικό</a:t>
            </a:r>
            <a:r>
              <a:rPr sz="2300" b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μίγμα</a:t>
            </a:r>
            <a:r>
              <a:rPr sz="23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(95%</a:t>
            </a:r>
            <a:r>
              <a:rPr sz="230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αλκοόλη-5%</a:t>
            </a:r>
            <a:r>
              <a:rPr sz="2300" b="1" spc="-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νερό) </a:t>
            </a:r>
            <a:r>
              <a:rPr sz="2300" b="1" spc="-7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που βράζει σε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χαμηλότερη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θερρμοκρασία από τα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επιμέρους συστατικά του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78.15</a:t>
            </a:r>
            <a:r>
              <a:rPr sz="2250" b="1" spc="7" baseline="2592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C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;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αλκοόλη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78.5</a:t>
            </a:r>
            <a:r>
              <a:rPr sz="2250" b="1" spc="7" baseline="2592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C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νερό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100</a:t>
            </a:r>
            <a:r>
              <a:rPr sz="2250" b="1" spc="7" baseline="2592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C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).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150110" cy="67043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660006" y="29667"/>
            <a:ext cx="1741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Ιδιότητες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319325" y="6138673"/>
            <a:ext cx="721360" cy="719455"/>
            <a:chOff x="8319325" y="6138673"/>
            <a:chExt cx="721360" cy="719455"/>
          </a:xfrm>
        </p:grpSpPr>
        <p:sp>
          <p:nvSpPr>
            <p:cNvPr id="34" name="object 34"/>
            <p:cNvSpPr/>
            <p:nvPr/>
          </p:nvSpPr>
          <p:spPr>
            <a:xfrm>
              <a:off x="8324088" y="6217920"/>
              <a:ext cx="711835" cy="553720"/>
            </a:xfrm>
            <a:custGeom>
              <a:avLst/>
              <a:gdLst/>
              <a:ahLst/>
              <a:cxnLst/>
              <a:rect l="l" t="t" r="r" b="b"/>
              <a:pathLst>
                <a:path w="711834" h="553720">
                  <a:moveTo>
                    <a:pt x="0" y="553211"/>
                  </a:moveTo>
                  <a:lnTo>
                    <a:pt x="711707" y="553211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3211"/>
                  </a:lnTo>
                  <a:close/>
                </a:path>
              </a:pathLst>
            </a:custGeom>
            <a:ln w="9524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80476" y="6138673"/>
              <a:ext cx="624649" cy="71932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606155" y="6238138"/>
            <a:ext cx="152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150110" cy="67043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660006" y="29667"/>
            <a:ext cx="1741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Ιδιότητες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834" y="689609"/>
            <a:ext cx="8525510" cy="600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Βιολογική</a:t>
            </a:r>
            <a:r>
              <a:rPr sz="2400" b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οξείδωση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 και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 επίδραση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στην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υγεία</a:t>
            </a:r>
            <a:endParaRPr sz="2400">
              <a:latin typeface="Verdana"/>
              <a:cs typeface="Verdana"/>
            </a:endParaRPr>
          </a:p>
          <a:p>
            <a:pPr marL="431165" marR="167005" indent="-355600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Στους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ανθρώπους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τα κύρια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ένζυμα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που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εμπλέκονται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στο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μεταβολισμό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οινοπνεύματος</a:t>
            </a:r>
            <a:r>
              <a:rPr sz="2400" spc="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οι </a:t>
            </a:r>
            <a:r>
              <a:rPr sz="2400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αλκοολικές</a:t>
            </a:r>
            <a:r>
              <a:rPr sz="2400" b="1" i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δεϋδρογονάσες</a:t>
            </a:r>
            <a:r>
              <a:rPr sz="2400" b="1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400" b="1" i="1" dirty="0">
                <a:solidFill>
                  <a:srgbClr val="212168"/>
                </a:solidFill>
                <a:latin typeface="Verdana"/>
                <a:cs typeface="Verdana"/>
              </a:rPr>
              <a:t>alcohol </a:t>
            </a:r>
            <a:r>
              <a:rPr sz="2400" b="1" i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i="1" spc="-5" dirty="0">
                <a:solidFill>
                  <a:srgbClr val="212168"/>
                </a:solidFill>
                <a:latin typeface="Verdana"/>
                <a:cs typeface="Verdana"/>
              </a:rPr>
              <a:t>dehydrogenases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ADHs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με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συνένζυμο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συνήθως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νικοτινάμιδο-αδένινο-δινουκλεοτίδιο</a:t>
            </a:r>
            <a:r>
              <a:rPr sz="2400" spc="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NAD</a:t>
            </a:r>
            <a:r>
              <a:rPr sz="2400" spc="-7" baseline="24305" dirty="0">
                <a:solidFill>
                  <a:srgbClr val="212168"/>
                </a:solidFill>
                <a:latin typeface="Verdana"/>
                <a:cs typeface="Verdana"/>
              </a:rPr>
              <a:t>+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).</a:t>
            </a:r>
            <a:endParaRPr sz="2400">
              <a:latin typeface="Verdana"/>
              <a:cs typeface="Verdana"/>
            </a:endParaRPr>
          </a:p>
          <a:p>
            <a:pPr marL="431165" indent="-355600">
              <a:lnSpc>
                <a:spcPct val="100000"/>
              </a:lnSpc>
              <a:spcBef>
                <a:spcPts val="2405"/>
              </a:spcBef>
              <a:buClr>
                <a:srgbClr val="6DA92C"/>
              </a:buClr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Μετατρέπουν</a:t>
            </a:r>
            <a:r>
              <a:rPr sz="24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αιθανόλη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ακεταλδεΰδη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marR="393700" algn="ctr">
              <a:lnSpc>
                <a:spcPts val="2115"/>
              </a:lnSpc>
              <a:spcBef>
                <a:spcPts val="275"/>
              </a:spcBef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ADH</a:t>
            </a:r>
            <a:endParaRPr sz="1800">
              <a:latin typeface="Verdana"/>
              <a:cs typeface="Verdana"/>
            </a:endParaRPr>
          </a:p>
          <a:p>
            <a:pPr marL="431165">
              <a:lnSpc>
                <a:spcPts val="2835"/>
              </a:lnSpc>
              <a:tabLst>
                <a:tab pos="3900170" algn="l"/>
                <a:tab pos="4512945" algn="l"/>
              </a:tabLst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CH</a:t>
            </a:r>
            <a:r>
              <a:rPr sz="2400" b="1" spc="-7" baseline="-20833" dirty="0">
                <a:solidFill>
                  <a:srgbClr val="212168"/>
                </a:solidFill>
                <a:latin typeface="Verdana"/>
                <a:cs typeface="Verdana"/>
              </a:rPr>
              <a:t>3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CH</a:t>
            </a:r>
            <a:r>
              <a:rPr sz="2400" b="1" spc="-7" baseline="-20833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OH</a:t>
            </a:r>
            <a:r>
              <a:rPr sz="24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+</a:t>
            </a:r>
            <a:r>
              <a:rPr sz="24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NAD</a:t>
            </a:r>
            <a:r>
              <a:rPr sz="2400" b="1" spc="-7" baseline="24305" dirty="0">
                <a:solidFill>
                  <a:srgbClr val="212168"/>
                </a:solidFill>
                <a:latin typeface="Verdana"/>
                <a:cs typeface="Verdana"/>
              </a:rPr>
              <a:t>+	</a:t>
            </a:r>
            <a:r>
              <a:rPr sz="2400" dirty="0">
                <a:solidFill>
                  <a:srgbClr val="212168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212168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CH</a:t>
            </a:r>
            <a:r>
              <a:rPr sz="2400" b="1" spc="-7" baseline="-20833" dirty="0">
                <a:solidFill>
                  <a:srgbClr val="212168"/>
                </a:solidFill>
                <a:latin typeface="Verdana"/>
                <a:cs typeface="Verdana"/>
              </a:rPr>
              <a:t>3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CHO</a:t>
            </a:r>
            <a:r>
              <a:rPr sz="24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+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 NADH</a:t>
            </a:r>
            <a:r>
              <a:rPr sz="24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+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212168"/>
                </a:solidFill>
                <a:latin typeface="Verdana"/>
                <a:cs typeface="Verdana"/>
              </a:rPr>
              <a:t>H</a:t>
            </a:r>
            <a:r>
              <a:rPr sz="2400" b="1" spc="-15" baseline="24305" dirty="0">
                <a:solidFill>
                  <a:srgbClr val="212168"/>
                </a:solidFill>
                <a:latin typeface="Verdana"/>
                <a:cs typeface="Verdana"/>
              </a:rPr>
              <a:t>+</a:t>
            </a:r>
            <a:endParaRPr sz="2400" baseline="24305">
              <a:latin typeface="Verdana"/>
              <a:cs typeface="Verdana"/>
            </a:endParaRPr>
          </a:p>
          <a:p>
            <a:pPr marL="431165" marR="81280" indent="-355600">
              <a:lnSpc>
                <a:spcPct val="100000"/>
              </a:lnSpc>
              <a:spcBef>
                <a:spcPts val="2455"/>
              </a:spcBef>
              <a:buClr>
                <a:srgbClr val="6DA92C"/>
              </a:buClr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Οι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ADHs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άφθονες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στο συκώτι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και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υπάρχουν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σε άλλους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ιστούς,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σε αυτό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οφείλεται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τοξικότητα</a:t>
            </a:r>
            <a:r>
              <a:rPr sz="24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 ενδεχομένως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πρόκληση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καρκίνου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κατανάλωση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οινοπνεύματος</a:t>
            </a:r>
            <a:r>
              <a:rPr sz="2400" spc="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στους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ιστούς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αυτούς.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" y="750570"/>
            <a:ext cx="8743950" cy="575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Βιολογική</a:t>
            </a:r>
            <a:r>
              <a:rPr sz="2400" b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οξείδωση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 και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 επίδραση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στην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υγεία</a:t>
            </a:r>
            <a:endParaRPr sz="2400">
              <a:latin typeface="Verdana"/>
              <a:cs typeface="Verdana"/>
            </a:endParaRPr>
          </a:p>
          <a:p>
            <a:pPr marL="367665" marR="8890" indent="-35560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  <a:tab pos="4723765" algn="l"/>
              </a:tabLst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οξέιδωση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αιθανόλης</a:t>
            </a:r>
            <a:r>
              <a:rPr sz="2400" spc="7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γίνει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δράση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ενζύμων</a:t>
            </a:r>
            <a:r>
              <a:rPr sz="24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του κυτοχρώματος</a:t>
            </a:r>
            <a:r>
              <a:rPr sz="2400" b="1" u="heavy" spc="30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400" b="1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P450</a:t>
            </a:r>
            <a:r>
              <a:rPr sz="2400" b="1" u="heavy" spc="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(που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υπάρχει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σχεδόν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όλους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τους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ιστούς,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κυρίως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στις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μιτοχονδριακές</a:t>
            </a:r>
            <a:r>
              <a:rPr sz="2400" spc="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μεμβράνες</a:t>
            </a:r>
            <a:r>
              <a:rPr sz="2400" spc="10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400" spc="1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spc="1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ενδοπλασματικό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δίκτυο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των ηπατικών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κυττάρων)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και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καταλάση </a:t>
            </a:r>
            <a:r>
              <a:rPr sz="24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των</a:t>
            </a:r>
            <a:r>
              <a:rPr sz="2400" b="1" u="heavy" spc="10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4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υπεροξυσωμάτων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ή	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να</a:t>
            </a:r>
            <a:r>
              <a:rPr sz="24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μεταβολιστεί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μη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οξειδωτικά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προς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κυτταροτοξικούς</a:t>
            </a:r>
            <a:r>
              <a:rPr sz="2400" b="1" spc="8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αιθυλεστέρες</a:t>
            </a:r>
            <a:endParaRPr sz="2400">
              <a:latin typeface="Verdana"/>
              <a:cs typeface="Verdana"/>
            </a:endParaRPr>
          </a:p>
          <a:p>
            <a:pPr marL="367665" marR="632460">
              <a:lnSpc>
                <a:spcPct val="100000"/>
              </a:lnSpc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οργανικών</a:t>
            </a:r>
            <a:r>
              <a:rPr sz="24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οξέων</a:t>
            </a:r>
            <a:r>
              <a:rPr sz="24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(που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εμφανίζονται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αμέσως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στο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αίμα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μετά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κατανάλωση).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Verdana"/>
              <a:cs typeface="Verdana"/>
            </a:endParaRPr>
          </a:p>
          <a:p>
            <a:pPr marL="367665" marR="5080" indent="-355600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Άλλα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μεταβολικά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μονοπάτια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μετατροπής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αιθανόλης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σε ακεταλδεΰδη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περιλαμβάνουν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συνθάση</a:t>
            </a:r>
            <a:r>
              <a:rPr sz="24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νιτρικού</a:t>
            </a:r>
            <a:endParaRPr sz="2400">
              <a:latin typeface="Verdana"/>
              <a:cs typeface="Verdana"/>
            </a:endParaRPr>
          </a:p>
          <a:p>
            <a:pPr marL="367665" marR="112395">
              <a:lnSpc>
                <a:spcPct val="100000"/>
              </a:lnSpc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οξειδίου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οξειδορεδουκτάση</a:t>
            </a:r>
            <a:r>
              <a:rPr sz="2400" b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ξανθίνης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αλδολάση </a:t>
            </a:r>
            <a:r>
              <a:rPr sz="2400" b="1" spc="-80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θρεονίνης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κ.α.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μη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αναγνωρισμένα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ένζυμα.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150110" cy="67043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60006" y="29667"/>
            <a:ext cx="1741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Ιδιότητες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212" y="914222"/>
            <a:ext cx="7981950" cy="513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Βιολογική</a:t>
            </a:r>
            <a:r>
              <a:rPr sz="2400" b="1" spc="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οξείδωση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και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επίδραση στην</a:t>
            </a:r>
            <a:r>
              <a:rPr sz="2400" b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υγεία</a:t>
            </a:r>
            <a:endParaRPr sz="2400">
              <a:latin typeface="Verdana"/>
              <a:cs typeface="Verdana"/>
            </a:endParaRPr>
          </a:p>
          <a:p>
            <a:pPr marL="436880" marR="392430" indent="-356870" algn="just">
              <a:lnSpc>
                <a:spcPct val="100000"/>
              </a:lnSpc>
              <a:spcBef>
                <a:spcPts val="2395"/>
              </a:spcBef>
              <a:buClr>
                <a:srgbClr val="6DA92C"/>
              </a:buClr>
              <a:buFont typeface="Wingdings"/>
              <a:buChar char=""/>
              <a:tabLst>
                <a:tab pos="436880" algn="l"/>
              </a:tabLst>
            </a:pP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ακεταλδεΰδη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στη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συνέχεια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μεταβολίζεται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κυρίως με NAD</a:t>
            </a:r>
            <a:r>
              <a:rPr sz="2550" baseline="26143" dirty="0">
                <a:solidFill>
                  <a:srgbClr val="212168"/>
                </a:solidFill>
                <a:latin typeface="Verdana"/>
                <a:cs typeface="Verdana"/>
              </a:rPr>
              <a:t>+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-εξαρτώμενες</a:t>
            </a:r>
            <a:r>
              <a:rPr sz="26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αλδεϋδικές </a:t>
            </a:r>
            <a:r>
              <a:rPr sz="2600" b="1" i="1" spc="-8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δεϋδρογονάσες</a:t>
            </a:r>
            <a:r>
              <a:rPr sz="2600" b="1" i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ALDHs</a:t>
            </a:r>
            <a:r>
              <a:rPr sz="26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6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υπάρχουν</a:t>
            </a:r>
            <a:r>
              <a:rPr sz="26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σε </a:t>
            </a:r>
            <a:r>
              <a:rPr sz="2600" spc="-90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πολλούς</a:t>
            </a:r>
            <a:r>
              <a:rPr sz="26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ιστούς:</a:t>
            </a:r>
            <a:endParaRPr sz="2600">
              <a:latin typeface="Verdana"/>
              <a:cs typeface="Verdana"/>
            </a:endParaRPr>
          </a:p>
          <a:p>
            <a:pPr marR="22225" algn="ctr">
              <a:lnSpc>
                <a:spcPct val="100000"/>
              </a:lnSpc>
              <a:spcBef>
                <a:spcPts val="1375"/>
              </a:spcBef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ALDH</a:t>
            </a:r>
            <a:endParaRPr sz="18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  <a:spcBef>
                <a:spcPts val="30"/>
              </a:spcBef>
              <a:tabLst>
                <a:tab pos="3849370" algn="l"/>
                <a:tab pos="4440555" algn="l"/>
              </a:tabLst>
            </a:pPr>
            <a:r>
              <a:rPr sz="2300" b="1" dirty="0">
                <a:solidFill>
                  <a:srgbClr val="001F5F"/>
                </a:solidFill>
                <a:latin typeface="Verdana"/>
                <a:cs typeface="Verdana"/>
              </a:rPr>
              <a:t>RCHO</a:t>
            </a:r>
            <a:r>
              <a:rPr sz="23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300" b="1" spc="5" dirty="0">
                <a:solidFill>
                  <a:srgbClr val="001F5F"/>
                </a:solidFill>
                <a:latin typeface="Verdana"/>
                <a:cs typeface="Verdana"/>
              </a:rPr>
              <a:t>+ NAD</a:t>
            </a:r>
            <a:r>
              <a:rPr sz="2250" b="1" spc="7" baseline="25925" dirty="0">
                <a:solidFill>
                  <a:srgbClr val="001F5F"/>
                </a:solidFill>
                <a:latin typeface="Verdana"/>
                <a:cs typeface="Verdana"/>
              </a:rPr>
              <a:t>+</a:t>
            </a:r>
            <a:r>
              <a:rPr sz="2250" b="1" spc="405" baseline="259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300" b="1" spc="5" dirty="0">
                <a:solidFill>
                  <a:srgbClr val="001F5F"/>
                </a:solidFill>
                <a:latin typeface="Verdana"/>
                <a:cs typeface="Verdana"/>
              </a:rPr>
              <a:t>+</a:t>
            </a:r>
            <a:r>
              <a:rPr sz="2300" b="1" spc="10" dirty="0">
                <a:solidFill>
                  <a:srgbClr val="001F5F"/>
                </a:solidFill>
                <a:latin typeface="Verdana"/>
                <a:cs typeface="Verdana"/>
              </a:rPr>
              <a:t> H</a:t>
            </a:r>
            <a:r>
              <a:rPr sz="2250" b="1" spc="15" baseline="-20370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r>
              <a:rPr sz="2300" b="1" spc="10" dirty="0">
                <a:solidFill>
                  <a:srgbClr val="001F5F"/>
                </a:solidFill>
                <a:latin typeface="Verdana"/>
                <a:cs typeface="Verdana"/>
              </a:rPr>
              <a:t>O	</a:t>
            </a:r>
            <a:r>
              <a:rPr sz="2300" b="1" spc="5" dirty="0">
                <a:solidFill>
                  <a:srgbClr val="001F5F"/>
                </a:solidFill>
                <a:latin typeface="Arial"/>
                <a:cs typeface="Arial"/>
              </a:rPr>
              <a:t>→	</a:t>
            </a:r>
            <a:r>
              <a:rPr sz="2300" b="1" dirty="0">
                <a:solidFill>
                  <a:srgbClr val="001F5F"/>
                </a:solidFill>
                <a:latin typeface="Verdana"/>
                <a:cs typeface="Verdana"/>
              </a:rPr>
              <a:t>RCOOH</a:t>
            </a:r>
            <a:r>
              <a:rPr sz="2300" b="1" spc="-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300" b="1" spc="5" dirty="0">
                <a:solidFill>
                  <a:srgbClr val="001F5F"/>
                </a:solidFill>
                <a:latin typeface="Verdana"/>
                <a:cs typeface="Verdana"/>
              </a:rPr>
              <a:t>+</a:t>
            </a:r>
            <a:r>
              <a:rPr sz="23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300" b="1" spc="5" dirty="0">
                <a:solidFill>
                  <a:srgbClr val="001F5F"/>
                </a:solidFill>
                <a:latin typeface="Verdana"/>
                <a:cs typeface="Verdana"/>
              </a:rPr>
              <a:t>NADH</a:t>
            </a:r>
            <a:r>
              <a:rPr sz="2300" b="1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300" b="1" spc="5" dirty="0">
                <a:solidFill>
                  <a:srgbClr val="001F5F"/>
                </a:solidFill>
                <a:latin typeface="Verdana"/>
                <a:cs typeface="Verdana"/>
              </a:rPr>
              <a:t>+</a:t>
            </a:r>
            <a:r>
              <a:rPr sz="23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300" b="1" spc="15" dirty="0">
                <a:solidFill>
                  <a:srgbClr val="001F5F"/>
                </a:solidFill>
                <a:latin typeface="Verdana"/>
                <a:cs typeface="Verdana"/>
              </a:rPr>
              <a:t>H</a:t>
            </a:r>
            <a:r>
              <a:rPr sz="2250" b="1" spc="22" baseline="25925" dirty="0">
                <a:solidFill>
                  <a:srgbClr val="001F5F"/>
                </a:solidFill>
                <a:latin typeface="Verdana"/>
                <a:cs typeface="Verdana"/>
              </a:rPr>
              <a:t>+</a:t>
            </a:r>
            <a:endParaRPr sz="2250" baseline="25925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Verdana"/>
              <a:cs typeface="Verdana"/>
            </a:endParaRPr>
          </a:p>
          <a:p>
            <a:pPr marL="436880" marR="391795" indent="-35687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436245" algn="l"/>
                <a:tab pos="436880" algn="l"/>
              </a:tabLst>
            </a:pP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χρόνια κατανάλωση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οινοπνεύματος </a:t>
            </a:r>
            <a:r>
              <a:rPr sz="26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μειώνει</a:t>
            </a:r>
            <a:r>
              <a:rPr sz="26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δράση</a:t>
            </a:r>
            <a:r>
              <a:rPr sz="26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6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ALDH</a:t>
            </a:r>
            <a:r>
              <a:rPr sz="26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6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συκωτιού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αυξάνει</a:t>
            </a:r>
            <a:r>
              <a:rPr sz="26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6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επίπεδα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ακεταλδεΰδης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στο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 αίμα.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150110" cy="67043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60006" y="29667"/>
            <a:ext cx="1741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Ιδιότητες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043" y="1537461"/>
            <a:ext cx="854710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200" marR="30480" indent="-2667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2200" b="1" spc="-190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200" b="1" spc="-1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Tahoma"/>
                <a:cs typeface="Tahoma"/>
              </a:rPr>
              <a:t>βιολογική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διεργασία </a:t>
            </a:r>
            <a:r>
              <a:rPr sz="2200" b="1" spc="-45" dirty="0">
                <a:solidFill>
                  <a:srgbClr val="001F5F"/>
                </a:solidFill>
                <a:latin typeface="Tahoma"/>
                <a:cs typeface="Tahoma"/>
              </a:rPr>
              <a:t>κατά </a:t>
            </a:r>
            <a:r>
              <a:rPr sz="2200" b="1" spc="-125" dirty="0">
                <a:solidFill>
                  <a:srgbClr val="001F5F"/>
                </a:solidFill>
                <a:latin typeface="Tahoma"/>
                <a:cs typeface="Tahoma"/>
              </a:rPr>
              <a:t>την </a:t>
            </a:r>
            <a:r>
              <a:rPr sz="2200" b="1" spc="10" dirty="0">
                <a:solidFill>
                  <a:srgbClr val="001F5F"/>
                </a:solidFill>
                <a:latin typeface="Tahoma"/>
                <a:cs typeface="Tahoma"/>
              </a:rPr>
              <a:t>οποία 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η </a:t>
            </a:r>
            <a:r>
              <a:rPr sz="2200" b="1" spc="-40" dirty="0">
                <a:solidFill>
                  <a:srgbClr val="001F5F"/>
                </a:solidFill>
                <a:latin typeface="Tahoma"/>
                <a:cs typeface="Tahoma"/>
              </a:rPr>
              <a:t>γλυκόζη </a:t>
            </a:r>
            <a:r>
              <a:rPr sz="2200" b="1" spc="-45" dirty="0">
                <a:solidFill>
                  <a:srgbClr val="001F5F"/>
                </a:solidFill>
                <a:latin typeface="Tahoma"/>
                <a:cs typeface="Tahoma"/>
              </a:rPr>
              <a:t>και </a:t>
            </a:r>
            <a:r>
              <a:rPr sz="2200" b="1" spc="5" dirty="0">
                <a:solidFill>
                  <a:srgbClr val="001F5F"/>
                </a:solidFill>
                <a:latin typeface="Tahoma"/>
                <a:cs typeface="Tahoma"/>
              </a:rPr>
              <a:t>άλλες </a:t>
            </a:r>
            <a:r>
              <a:rPr sz="2200" b="1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Tahoma"/>
                <a:cs typeface="Tahoma"/>
              </a:rPr>
              <a:t>εξόζες</a:t>
            </a:r>
            <a:r>
              <a:rPr sz="2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75" dirty="0">
                <a:solidFill>
                  <a:srgbClr val="001F5F"/>
                </a:solidFill>
                <a:latin typeface="Tahoma"/>
                <a:cs typeface="Tahoma"/>
              </a:rPr>
              <a:t>(και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δισακχαρίτες</a:t>
            </a:r>
            <a:r>
              <a:rPr sz="2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Tahoma"/>
                <a:cs typeface="Tahoma"/>
              </a:rPr>
              <a:t>τους)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μετατρέπονται</a:t>
            </a:r>
            <a:r>
              <a:rPr sz="2200" b="1" spc="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σε</a:t>
            </a:r>
            <a:r>
              <a:rPr sz="22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Tahoma"/>
                <a:cs typeface="Tahoma"/>
              </a:rPr>
              <a:t>ενέργεια</a:t>
            </a:r>
            <a:r>
              <a:rPr sz="22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Tahoma"/>
                <a:cs typeface="Tahoma"/>
              </a:rPr>
              <a:t>και </a:t>
            </a:r>
            <a:r>
              <a:rPr sz="2200" b="1" spc="-6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45" dirty="0">
                <a:solidFill>
                  <a:srgbClr val="FF0000"/>
                </a:solidFill>
                <a:latin typeface="Tahoma"/>
                <a:cs typeface="Tahoma"/>
              </a:rPr>
              <a:t>γαλακτικό</a:t>
            </a:r>
            <a:r>
              <a:rPr sz="22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45" dirty="0">
                <a:solidFill>
                  <a:srgbClr val="FF0000"/>
                </a:solidFill>
                <a:latin typeface="Tahoma"/>
                <a:cs typeface="Tahoma"/>
              </a:rPr>
              <a:t>οξύ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 MT"/>
              <a:buChar char="•"/>
            </a:pPr>
            <a:endParaRPr sz="2450" dirty="0">
              <a:latin typeface="Tahoma"/>
              <a:cs typeface="Tahoma"/>
            </a:endParaRPr>
          </a:p>
          <a:p>
            <a:pPr marL="330200" indent="-266700">
              <a:lnSpc>
                <a:spcPct val="100000"/>
              </a:lnSpc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2200" b="1" spc="-100" dirty="0">
                <a:solidFill>
                  <a:srgbClr val="001F5F"/>
                </a:solidFill>
                <a:latin typeface="Tahoma"/>
                <a:cs typeface="Tahoma"/>
              </a:rPr>
              <a:t>Είναι</a:t>
            </a:r>
            <a:r>
              <a:rPr sz="22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Tahoma"/>
                <a:cs typeface="Tahoma"/>
              </a:rPr>
              <a:t>αναερόβια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διεργασία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2450" dirty="0">
              <a:latin typeface="Tahoma"/>
              <a:cs typeface="Tahoma"/>
            </a:endParaRPr>
          </a:p>
          <a:p>
            <a:pPr marL="330200" indent="-2667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2200" b="1" spc="-190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i="1" spc="-160" dirty="0">
                <a:solidFill>
                  <a:srgbClr val="FF0000"/>
                </a:solidFill>
                <a:latin typeface="Verdana"/>
                <a:cs typeface="Verdana"/>
              </a:rPr>
              <a:t>αφυδρογονάση</a:t>
            </a:r>
            <a:r>
              <a:rPr sz="2200" b="1" i="1" spc="-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i="1" spc="-204" dirty="0">
                <a:solidFill>
                  <a:srgbClr val="FF0000"/>
                </a:solidFill>
                <a:latin typeface="Verdana"/>
                <a:cs typeface="Verdana"/>
              </a:rPr>
              <a:t>του</a:t>
            </a:r>
            <a:r>
              <a:rPr sz="2200" b="1" i="1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i="1" spc="-175" dirty="0">
                <a:solidFill>
                  <a:srgbClr val="FF0000"/>
                </a:solidFill>
                <a:latin typeface="Verdana"/>
                <a:cs typeface="Verdana"/>
              </a:rPr>
              <a:t>πυροσταφυλικού</a:t>
            </a:r>
            <a:r>
              <a:rPr sz="2200" b="1" i="1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95" dirty="0">
                <a:solidFill>
                  <a:srgbClr val="001F5F"/>
                </a:solidFill>
                <a:latin typeface="Tahoma"/>
                <a:cs typeface="Tahoma"/>
              </a:rPr>
              <a:t>είναι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001F5F"/>
                </a:solidFill>
                <a:latin typeface="Tahoma"/>
                <a:cs typeface="Tahoma"/>
              </a:rPr>
              <a:t>το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70" dirty="0">
                <a:solidFill>
                  <a:srgbClr val="001F5F"/>
                </a:solidFill>
                <a:latin typeface="Tahoma"/>
                <a:cs typeface="Tahoma"/>
              </a:rPr>
              <a:t>ένζυμο</a:t>
            </a:r>
            <a:r>
              <a:rPr sz="2200" b="1" spc="5" dirty="0">
                <a:solidFill>
                  <a:srgbClr val="001F5F"/>
                </a:solidFill>
                <a:latin typeface="Tahoma"/>
                <a:cs typeface="Tahoma"/>
              </a:rPr>
              <a:t> που</a:t>
            </a:r>
            <a:endParaRPr sz="2200" dirty="0">
              <a:latin typeface="Tahoma"/>
              <a:cs typeface="Tahoma"/>
            </a:endParaRPr>
          </a:p>
          <a:p>
            <a:pPr marL="330200">
              <a:lnSpc>
                <a:spcPct val="100000"/>
              </a:lnSpc>
            </a:pPr>
            <a:r>
              <a:rPr sz="2200" b="1" spc="-65" dirty="0">
                <a:solidFill>
                  <a:srgbClr val="001F5F"/>
                </a:solidFill>
                <a:latin typeface="Tahoma"/>
                <a:cs typeface="Tahoma"/>
              </a:rPr>
              <a:t>καταλύε</a:t>
            </a:r>
            <a:r>
              <a:rPr sz="2200" b="1" spc="-140" dirty="0">
                <a:solidFill>
                  <a:srgbClr val="001F5F"/>
                </a:solidFill>
                <a:latin typeface="Tahoma"/>
                <a:cs typeface="Tahoma"/>
              </a:rPr>
              <a:t>ι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50" dirty="0">
                <a:solidFill>
                  <a:srgbClr val="001F5F"/>
                </a:solidFill>
                <a:latin typeface="Tahoma"/>
                <a:cs typeface="Tahoma"/>
              </a:rPr>
              <a:t>τ</a:t>
            </a:r>
            <a:r>
              <a:rPr sz="2200" b="1" spc="-175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75" dirty="0" err="1">
                <a:solidFill>
                  <a:srgbClr val="001F5F"/>
                </a:solidFill>
                <a:latin typeface="Tahoma"/>
                <a:cs typeface="Tahoma"/>
              </a:rPr>
              <a:t>μ</a:t>
            </a:r>
            <a:r>
              <a:rPr sz="2200" b="1" spc="-145" dirty="0" err="1">
                <a:solidFill>
                  <a:srgbClr val="001F5F"/>
                </a:solidFill>
                <a:latin typeface="Tahoma"/>
                <a:cs typeface="Tahoma"/>
              </a:rPr>
              <a:t>ε</a:t>
            </a:r>
            <a:r>
              <a:rPr sz="2200" b="1" spc="-85" dirty="0" err="1">
                <a:solidFill>
                  <a:srgbClr val="001F5F"/>
                </a:solidFill>
                <a:latin typeface="Tahoma"/>
                <a:cs typeface="Tahoma"/>
              </a:rPr>
              <a:t>τ</a:t>
            </a:r>
            <a:r>
              <a:rPr sz="2200" b="1" spc="-85" dirty="0">
                <a:solidFill>
                  <a:srgbClr val="001F5F"/>
                </a:solidFill>
                <a:latin typeface="Tahoma"/>
                <a:cs typeface="Tahoma"/>
              </a:rPr>
              <a:t>ατ</a:t>
            </a:r>
            <a:r>
              <a:rPr sz="2200" b="1" spc="-105" dirty="0">
                <a:solidFill>
                  <a:srgbClr val="001F5F"/>
                </a:solidFill>
                <a:latin typeface="Tahoma"/>
                <a:cs typeface="Tahoma"/>
              </a:rPr>
              <a:t>ρ</a:t>
            </a:r>
            <a:r>
              <a:rPr sz="2200" b="1" spc="45" dirty="0">
                <a:solidFill>
                  <a:srgbClr val="001F5F"/>
                </a:solidFill>
                <a:latin typeface="Tahoma"/>
                <a:cs typeface="Tahoma"/>
              </a:rPr>
              <a:t>ο</a:t>
            </a:r>
            <a:r>
              <a:rPr sz="2200" b="1" spc="40" dirty="0">
                <a:solidFill>
                  <a:srgbClr val="001F5F"/>
                </a:solidFill>
                <a:latin typeface="Tahoma"/>
                <a:cs typeface="Tahoma"/>
              </a:rPr>
              <a:t>π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ή</a:t>
            </a:r>
            <a:r>
              <a:rPr sz="2200" b="1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σε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Tahoma"/>
                <a:cs typeface="Tahoma"/>
              </a:rPr>
              <a:t>γ</a:t>
            </a:r>
            <a:r>
              <a:rPr sz="2200" b="1" spc="-50" dirty="0">
                <a:solidFill>
                  <a:srgbClr val="001F5F"/>
                </a:solidFill>
                <a:latin typeface="Tahoma"/>
                <a:cs typeface="Tahoma"/>
              </a:rPr>
              <a:t>αλακτι</a:t>
            </a:r>
            <a:r>
              <a:rPr sz="2200" b="1" spc="-60" dirty="0">
                <a:solidFill>
                  <a:srgbClr val="001F5F"/>
                </a:solidFill>
                <a:latin typeface="Tahoma"/>
                <a:cs typeface="Tahoma"/>
              </a:rPr>
              <a:t>κ</a:t>
            </a:r>
            <a:r>
              <a:rPr sz="2200" b="1" spc="45" dirty="0">
                <a:solidFill>
                  <a:srgbClr val="001F5F"/>
                </a:solidFill>
                <a:latin typeface="Tahoma"/>
                <a:cs typeface="Tahoma"/>
              </a:rPr>
              <a:t>ό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Tahoma"/>
                <a:cs typeface="Tahoma"/>
              </a:rPr>
              <a:t>οξύ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 dirty="0">
              <a:latin typeface="Tahoma"/>
              <a:cs typeface="Tahoma"/>
            </a:endParaRPr>
          </a:p>
          <a:p>
            <a:pPr marL="330200" marR="1170305" indent="-2667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Παρουσία</a:t>
            </a:r>
            <a:r>
              <a:rPr sz="2200" b="1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25" dirty="0">
                <a:solidFill>
                  <a:srgbClr val="001F5F"/>
                </a:solidFill>
                <a:latin typeface="Tahoma"/>
                <a:cs typeface="Tahoma"/>
              </a:rPr>
              <a:t>Ο</a:t>
            </a:r>
            <a:r>
              <a:rPr sz="2175" b="1" spc="37" baseline="-21072" dirty="0">
                <a:solidFill>
                  <a:srgbClr val="001F5F"/>
                </a:solidFill>
                <a:latin typeface="Tahoma"/>
                <a:cs typeface="Tahoma"/>
              </a:rPr>
              <a:t>2</a:t>
            </a:r>
            <a:r>
              <a:rPr sz="2175" b="1" spc="307" baseline="-21072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001F5F"/>
                </a:solidFill>
                <a:latin typeface="Tahoma"/>
                <a:cs typeface="Tahoma"/>
              </a:rPr>
              <a:t>δεν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00" dirty="0">
                <a:solidFill>
                  <a:srgbClr val="001F5F"/>
                </a:solidFill>
                <a:latin typeface="Tahoma"/>
                <a:cs typeface="Tahoma"/>
              </a:rPr>
              <a:t>λειτουργεί</a:t>
            </a:r>
            <a:r>
              <a:rPr sz="2200" b="1" spc="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80" dirty="0">
                <a:solidFill>
                  <a:srgbClr val="001F5F"/>
                </a:solidFill>
                <a:latin typeface="Tahoma"/>
                <a:cs typeface="Tahoma"/>
              </a:rPr>
              <a:t>ζυμωτική</a:t>
            </a:r>
            <a:r>
              <a:rPr sz="2200" b="1" spc="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πορεία</a:t>
            </a:r>
            <a:r>
              <a:rPr sz="2200" b="1" spc="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25" dirty="0">
                <a:solidFill>
                  <a:srgbClr val="001F5F"/>
                </a:solidFill>
                <a:latin typeface="Tahoma"/>
                <a:cs typeface="Tahoma"/>
              </a:rPr>
              <a:t>αλλά </a:t>
            </a:r>
            <a:r>
              <a:rPr sz="2200" b="1" spc="-6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80" dirty="0">
                <a:solidFill>
                  <a:srgbClr val="001F5F"/>
                </a:solidFill>
                <a:latin typeface="Tahoma"/>
                <a:cs typeface="Tahoma"/>
              </a:rPr>
              <a:t>ενεργοποιείται</a:t>
            </a:r>
            <a:r>
              <a:rPr sz="2200" b="1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κυτταρική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001F5F"/>
                </a:solidFill>
                <a:latin typeface="Tahoma"/>
                <a:cs typeface="Tahoma"/>
              </a:rPr>
              <a:t>αναπνοή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2450" dirty="0">
              <a:latin typeface="Tahoma"/>
              <a:cs typeface="Tahoma"/>
            </a:endParaRPr>
          </a:p>
          <a:p>
            <a:pPr marL="330200" marR="421640" indent="-2667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2200" b="1" spc="35" dirty="0">
                <a:solidFill>
                  <a:srgbClr val="001F5F"/>
                </a:solidFill>
                <a:latin typeface="Tahoma"/>
                <a:cs typeface="Tahoma"/>
              </a:rPr>
              <a:t>Αν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2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σύνθεση</a:t>
            </a:r>
            <a:r>
              <a:rPr sz="2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001F5F"/>
                </a:solidFill>
                <a:latin typeface="Tahoma"/>
                <a:cs typeface="Tahoma"/>
              </a:rPr>
              <a:t>του</a:t>
            </a:r>
            <a:r>
              <a:rPr sz="220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πυροσταφυλικού</a:t>
            </a:r>
            <a:r>
              <a:rPr sz="2200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001F5F"/>
                </a:solidFill>
                <a:latin typeface="Tahoma"/>
                <a:cs typeface="Tahoma"/>
              </a:rPr>
              <a:t>είναι</a:t>
            </a:r>
            <a:r>
              <a:rPr sz="2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001F5F"/>
                </a:solidFill>
                <a:latin typeface="Tahoma"/>
                <a:cs typeface="Tahoma"/>
              </a:rPr>
              <a:t>ταχύτερη</a:t>
            </a:r>
            <a:r>
              <a:rPr sz="2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40" dirty="0">
                <a:solidFill>
                  <a:srgbClr val="001F5F"/>
                </a:solidFill>
                <a:latin typeface="Tahoma"/>
                <a:cs typeface="Tahoma"/>
              </a:rPr>
              <a:t>απ’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14" dirty="0">
                <a:solidFill>
                  <a:srgbClr val="001F5F"/>
                </a:solidFill>
                <a:latin typeface="Tahoma"/>
                <a:cs typeface="Tahoma"/>
              </a:rPr>
              <a:t>ότι </a:t>
            </a:r>
            <a:r>
              <a:rPr sz="2200" b="1" spc="-6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001F5F"/>
                </a:solidFill>
                <a:latin typeface="Tahoma"/>
                <a:cs typeface="Tahoma"/>
              </a:rPr>
              <a:t>χρ</a:t>
            </a:r>
            <a:r>
              <a:rPr sz="2200" b="1" spc="-100" dirty="0">
                <a:solidFill>
                  <a:srgbClr val="001F5F"/>
                </a:solidFill>
                <a:latin typeface="Tahoma"/>
                <a:cs typeface="Tahoma"/>
              </a:rPr>
              <a:t>ειάζεται</a:t>
            </a:r>
            <a:r>
              <a:rPr sz="2200" b="1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160" dirty="0">
                <a:solidFill>
                  <a:srgbClr val="001F5F"/>
                </a:solidFill>
                <a:latin typeface="Tahoma"/>
                <a:cs typeface="Tahoma"/>
              </a:rPr>
              <a:t>τότ</a:t>
            </a:r>
            <a:r>
              <a:rPr sz="2200" b="1" spc="-150" dirty="0">
                <a:solidFill>
                  <a:srgbClr val="001F5F"/>
                </a:solidFill>
                <a:latin typeface="Tahoma"/>
                <a:cs typeface="Tahoma"/>
              </a:rPr>
              <a:t>ε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80" dirty="0">
                <a:solidFill>
                  <a:srgbClr val="001F5F"/>
                </a:solidFill>
                <a:latin typeface="Tahoma"/>
                <a:cs typeface="Tahoma"/>
              </a:rPr>
              <a:t>λειτουρ</a:t>
            </a:r>
            <a:r>
              <a:rPr sz="2200" b="1" spc="-95" dirty="0">
                <a:solidFill>
                  <a:srgbClr val="001F5F"/>
                </a:solidFill>
                <a:latin typeface="Tahoma"/>
                <a:cs typeface="Tahoma"/>
              </a:rPr>
              <a:t>γ</a:t>
            </a:r>
            <a:r>
              <a:rPr sz="2200" b="1" spc="-165" dirty="0">
                <a:solidFill>
                  <a:srgbClr val="001F5F"/>
                </a:solidFill>
                <a:latin typeface="Tahoma"/>
                <a:cs typeface="Tahoma"/>
              </a:rPr>
              <a:t>εί</a:t>
            </a:r>
            <a:r>
              <a:rPr sz="2200" b="1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Tahoma"/>
                <a:cs typeface="Tahoma"/>
              </a:rPr>
              <a:t>κα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ι</a:t>
            </a:r>
            <a:r>
              <a:rPr sz="2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90" dirty="0">
                <a:solidFill>
                  <a:srgbClr val="001F5F"/>
                </a:solidFill>
                <a:latin typeface="Tahoma"/>
                <a:cs typeface="Tahoma"/>
              </a:rPr>
              <a:t>η</a:t>
            </a:r>
            <a:r>
              <a:rPr sz="22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-80" dirty="0">
                <a:solidFill>
                  <a:srgbClr val="001F5F"/>
                </a:solidFill>
                <a:latin typeface="Tahoma"/>
                <a:cs typeface="Tahoma"/>
              </a:rPr>
              <a:t>ζυμωτική</a:t>
            </a:r>
            <a:r>
              <a:rPr sz="2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200" b="1" spc="55" dirty="0">
                <a:solidFill>
                  <a:srgbClr val="001F5F"/>
                </a:solidFill>
                <a:latin typeface="Tahoma"/>
                <a:cs typeface="Tahoma"/>
              </a:rPr>
              <a:t>π</a:t>
            </a:r>
            <a:r>
              <a:rPr sz="2200" b="1" spc="40" dirty="0">
                <a:solidFill>
                  <a:srgbClr val="001F5F"/>
                </a:solidFill>
                <a:latin typeface="Tahoma"/>
                <a:cs typeface="Tahoma"/>
              </a:rPr>
              <a:t>ο</a:t>
            </a:r>
            <a:r>
              <a:rPr sz="2200" b="1" spc="-60" dirty="0">
                <a:solidFill>
                  <a:srgbClr val="001F5F"/>
                </a:solidFill>
                <a:latin typeface="Tahoma"/>
                <a:cs typeface="Tahoma"/>
              </a:rPr>
              <a:t>ρεία</a:t>
            </a:r>
            <a:endParaRPr sz="22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8004" y="739190"/>
            <a:ext cx="4850765" cy="92489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65654" y="858139"/>
            <a:ext cx="43268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Γαλακτική</a:t>
            </a:r>
            <a:r>
              <a:rPr sz="3300" b="1" spc="-9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624" y="84003"/>
            <a:ext cx="2894081" cy="3826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4843" y="3175"/>
            <a:ext cx="2915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Γαλακτική</a:t>
            </a:r>
            <a:r>
              <a:rPr sz="3000" spc="-6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118" y="914146"/>
            <a:ext cx="7623175" cy="534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Βιολογική</a:t>
            </a:r>
            <a:r>
              <a:rPr sz="2400" b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οξείδωση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και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 επίδραση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υγεία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00">
              <a:latin typeface="Verdana"/>
              <a:cs typeface="Verdana"/>
            </a:endParaRPr>
          </a:p>
          <a:p>
            <a:pPr marL="463550" marR="40005" indent="-356870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  <a:tabLst>
                <a:tab pos="463550" algn="l"/>
                <a:tab pos="464184" algn="l"/>
              </a:tabLst>
            </a:pP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ακεταλδεΰδη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είναι τοξική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υπάρχουν 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επιστημονικές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αποδείξεις για την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ικανότητα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πρόκλησης κακοηθειών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στους 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ανθρώπους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κυρίως εκείνους με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έλλειψη </a:t>
            </a:r>
            <a:r>
              <a:rPr sz="26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ALDH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DA92C"/>
              </a:buClr>
              <a:buFont typeface="Wingdings"/>
              <a:buChar char=""/>
            </a:pPr>
            <a:endParaRPr sz="2950">
              <a:latin typeface="Verdana"/>
              <a:cs typeface="Verdana"/>
            </a:endParaRPr>
          </a:p>
          <a:p>
            <a:pPr marL="463550" marR="13970" indent="-356870" algn="just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  <a:tabLst>
                <a:tab pos="464184" algn="l"/>
              </a:tabLst>
            </a:pP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6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αλκοολούχα</a:t>
            </a:r>
            <a:r>
              <a:rPr sz="26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σχετίζονται</a:t>
            </a:r>
            <a:r>
              <a:rPr sz="26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βλάβες </a:t>
            </a:r>
            <a:r>
              <a:rPr sz="2600" spc="-90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στην</a:t>
            </a:r>
            <a:r>
              <a:rPr sz="26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υγεία και</a:t>
            </a:r>
            <a:r>
              <a:rPr sz="26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θνησιμότητα</a:t>
            </a:r>
            <a:r>
              <a:rPr sz="26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λόγω</a:t>
            </a:r>
            <a:endParaRPr sz="2600">
              <a:latin typeface="Verdana"/>
              <a:cs typeface="Verdana"/>
            </a:endParaRPr>
          </a:p>
          <a:p>
            <a:pPr marL="463550" marR="241300" algn="just">
              <a:lnSpc>
                <a:spcPct val="100000"/>
              </a:lnSpc>
            </a:pP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κατάχρησης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εθισμού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και δηλητηρίασης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λόγω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νοθείας με μεθανόλη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(παράνομα/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αδήλωτα</a:t>
            </a:r>
            <a:r>
              <a:rPr sz="26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ποτά)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 άλλες</a:t>
            </a:r>
            <a:r>
              <a:rPr sz="26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τοξικές</a:t>
            </a:r>
            <a:r>
              <a:rPr sz="26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ουσίες.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150110" cy="67043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60006" y="29667"/>
            <a:ext cx="1741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Ιδιότητες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150110" cy="67043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660006" y="29667"/>
            <a:ext cx="1741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Ιδιότητες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24884" y="1545329"/>
            <a:ext cx="5029200" cy="449543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51892" y="795273"/>
            <a:ext cx="8215630" cy="5145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Βιολογική</a:t>
            </a:r>
            <a:r>
              <a:rPr sz="2400" b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οξείδωση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και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 επίδραση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υγεία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Verdana"/>
              <a:cs typeface="Verdana"/>
            </a:endParaRPr>
          </a:p>
          <a:p>
            <a:pPr marL="285115" marR="4507230" indent="-27305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Σύμφωνα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4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τον</a:t>
            </a:r>
            <a:r>
              <a:rPr sz="24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WHO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2010 η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παγκόσμια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κατανάλωση 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οινοπνεύματος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ήταν</a:t>
            </a:r>
            <a:endParaRPr sz="2400">
              <a:latin typeface="Verdana"/>
              <a:cs typeface="Verdana"/>
            </a:endParaRPr>
          </a:p>
          <a:p>
            <a:pPr marL="285115" marR="4422775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6.2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 L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καθαρής </a:t>
            </a:r>
            <a:r>
              <a:rPr sz="24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αιθανόλης</a:t>
            </a:r>
            <a:r>
              <a:rPr sz="2400" b="1" spc="8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ανά 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άτομο</a:t>
            </a:r>
            <a:r>
              <a:rPr sz="24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άνω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4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15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ετών, 24.8%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οποίας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ήταν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αδήλωτη 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50.1% 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καταναλώθηκε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υπό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μορφή</a:t>
            </a:r>
            <a:r>
              <a:rPr sz="24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αποσταγμάτων: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239" y="688340"/>
            <a:ext cx="7952105" cy="580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Βιολογική</a:t>
            </a:r>
            <a:r>
              <a:rPr sz="2400" b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οξείδωση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και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 επίδραση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υγεία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Ασθένειες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και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 βλάβες</a:t>
            </a:r>
            <a:r>
              <a:rPr sz="24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σχετίζονται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την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κατανάλωση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οινοπνεύματος:</a:t>
            </a:r>
            <a:endParaRPr sz="2400">
              <a:latin typeface="Verdana"/>
              <a:cs typeface="Verdana"/>
            </a:endParaRPr>
          </a:p>
          <a:p>
            <a:pPr marL="913130" indent="-368935">
              <a:lnSpc>
                <a:spcPct val="100000"/>
              </a:lnSpc>
              <a:spcBef>
                <a:spcPts val="1795"/>
              </a:spcBef>
              <a:buClr>
                <a:srgbClr val="6DA92C"/>
              </a:buClr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Εθισμός</a:t>
            </a:r>
            <a:r>
              <a:rPr sz="22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(αλκοολισμός)</a:t>
            </a:r>
            <a:endParaRPr sz="2200">
              <a:latin typeface="Verdana"/>
              <a:cs typeface="Verdana"/>
            </a:endParaRPr>
          </a:p>
          <a:p>
            <a:pPr marL="913130" indent="-3689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Νευροψυχιατρικές</a:t>
            </a:r>
            <a:r>
              <a:rPr sz="22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διαταραχές</a:t>
            </a:r>
            <a:endParaRPr sz="2200">
              <a:latin typeface="Verdana"/>
              <a:cs typeface="Verdana"/>
            </a:endParaRPr>
          </a:p>
          <a:p>
            <a:pPr marL="913130" indent="-368935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Γαστρεντερικές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παθήσεις</a:t>
            </a:r>
            <a:endParaRPr sz="2200">
              <a:latin typeface="Verdana"/>
              <a:cs typeface="Verdana"/>
            </a:endParaRPr>
          </a:p>
          <a:p>
            <a:pPr marL="913130" indent="-3689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Καρδιοαγγειακές</a:t>
            </a:r>
            <a:r>
              <a:rPr sz="22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παθήσεις</a:t>
            </a:r>
            <a:endParaRPr sz="2200">
              <a:latin typeface="Verdana"/>
              <a:cs typeface="Verdana"/>
            </a:endParaRPr>
          </a:p>
          <a:p>
            <a:pPr marL="913130" indent="-3689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Καρκίνος</a:t>
            </a:r>
            <a:endParaRPr sz="2200">
              <a:latin typeface="Verdana"/>
              <a:cs typeface="Verdana"/>
            </a:endParaRPr>
          </a:p>
          <a:p>
            <a:pPr marL="913130" indent="-3689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Βίαιη</a:t>
            </a:r>
            <a:r>
              <a:rPr sz="22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συμπεριφορά</a:t>
            </a:r>
            <a:endParaRPr sz="2200">
              <a:latin typeface="Verdana"/>
              <a:cs typeface="Verdana"/>
            </a:endParaRPr>
          </a:p>
          <a:p>
            <a:pPr marL="913130" indent="-3689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Εργατικά</a:t>
            </a:r>
            <a:r>
              <a:rPr sz="22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ατυχήματα</a:t>
            </a:r>
            <a:endParaRPr sz="2200">
              <a:latin typeface="Verdana"/>
              <a:cs typeface="Verdana"/>
            </a:endParaRPr>
          </a:p>
          <a:p>
            <a:pPr marL="913130" indent="-3689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Επιπλοκές</a:t>
            </a:r>
            <a:r>
              <a:rPr sz="22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εγκυμοσύνης</a:t>
            </a:r>
            <a:endParaRPr sz="2200">
              <a:latin typeface="Verdana"/>
              <a:cs typeface="Verdana"/>
            </a:endParaRPr>
          </a:p>
          <a:p>
            <a:pPr marL="913130" indent="-368935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"/>
              <a:tabLst>
                <a:tab pos="913130" algn="l"/>
                <a:tab pos="91376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Αύξηση σεξουαλικά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μεταδιδόμενων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νοσημάτων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150110" cy="67043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60006" y="29667"/>
            <a:ext cx="1741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Ιδιότητες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118" y="795273"/>
            <a:ext cx="7833995" cy="481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Βιολογική</a:t>
            </a:r>
            <a:r>
              <a:rPr sz="2400" b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οξείδωση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 και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 επίδραση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στην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υγεία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>
              <a:latin typeface="Verdana"/>
              <a:cs typeface="Verdana"/>
            </a:endParaRPr>
          </a:p>
          <a:p>
            <a:pPr marL="85090" marR="31178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Ισχυριζόμενα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οφέλη</a:t>
            </a:r>
            <a:r>
              <a:rPr sz="2400" b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μικρή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κατανάλωση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οινοπνεύματος</a:t>
            </a:r>
            <a:r>
              <a:rPr sz="2400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(κυρίως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κρασιού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μπύρας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λόγω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φαινολικών</a:t>
            </a:r>
            <a:r>
              <a:rPr sz="2400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αντιοξειδωτικών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περιέχουν):</a:t>
            </a:r>
            <a:endParaRPr sz="2400">
              <a:latin typeface="Verdana"/>
              <a:cs typeface="Verdana"/>
            </a:endParaRPr>
          </a:p>
          <a:p>
            <a:pPr marL="713105" indent="-273685">
              <a:lnSpc>
                <a:spcPct val="100000"/>
              </a:lnSpc>
              <a:spcBef>
                <a:spcPts val="2405"/>
              </a:spcBef>
              <a:buClr>
                <a:srgbClr val="6DA92C"/>
              </a:buClr>
              <a:buFont typeface="Wingdings"/>
              <a:buChar char=""/>
              <a:tabLst>
                <a:tab pos="713105" algn="l"/>
                <a:tab pos="713740" algn="l"/>
              </a:tabLst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Μείωση</a:t>
            </a:r>
            <a:r>
              <a:rPr sz="24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ανεπιθύμητων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επιδράσεων</a:t>
            </a:r>
            <a:r>
              <a:rPr sz="24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του άγχους</a:t>
            </a:r>
            <a:endParaRPr sz="2400">
              <a:latin typeface="Verdana"/>
              <a:cs typeface="Verdana"/>
            </a:endParaRPr>
          </a:p>
          <a:p>
            <a:pPr marL="713105">
              <a:lnSpc>
                <a:spcPct val="100000"/>
              </a:lnSpc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της</a:t>
            </a:r>
            <a:r>
              <a:rPr sz="24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κατάθλιψης</a:t>
            </a:r>
            <a:endParaRPr sz="2400">
              <a:latin typeface="Verdana"/>
              <a:cs typeface="Verdana"/>
            </a:endParaRPr>
          </a:p>
          <a:p>
            <a:pPr marL="713105" indent="-27368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713105" algn="l"/>
                <a:tab pos="713740" algn="l"/>
              </a:tabLst>
            </a:pP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Ενίσχυση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4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κοινωνικότητας</a:t>
            </a:r>
            <a:endParaRPr sz="2400">
              <a:latin typeface="Verdana"/>
              <a:cs typeface="Verdana"/>
            </a:endParaRPr>
          </a:p>
          <a:p>
            <a:pPr marL="713105" indent="-273685">
              <a:lnSpc>
                <a:spcPct val="100000"/>
              </a:lnSpc>
              <a:spcBef>
                <a:spcPts val="2405"/>
              </a:spcBef>
              <a:buClr>
                <a:srgbClr val="6DA92C"/>
              </a:buClr>
              <a:buFont typeface="Wingdings"/>
              <a:buChar char=""/>
              <a:tabLst>
                <a:tab pos="713105" algn="l"/>
                <a:tab pos="713740" algn="l"/>
              </a:tabLst>
            </a:pP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Προστασία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καρδιάς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808" y="0"/>
              <a:ext cx="2150110" cy="67043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60006" y="29667"/>
            <a:ext cx="1741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Ιδιότητες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08" y="757174"/>
            <a:ext cx="8587105" cy="5560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Σύμφωνα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τον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ΟΗΕ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(Statistics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Division),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3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δραστηριότητες</a:t>
            </a:r>
            <a:r>
              <a:rPr sz="23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3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της</a:t>
            </a:r>
            <a:r>
              <a:rPr sz="23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3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παραγωγής</a:t>
            </a:r>
            <a:r>
              <a:rPr sz="23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3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αλκοολούχων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3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προϊόντων</a:t>
            </a:r>
            <a:r>
              <a:rPr sz="23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3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που</a:t>
            </a:r>
            <a:r>
              <a:rPr sz="23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3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βασίζονται</a:t>
            </a:r>
            <a:r>
              <a:rPr sz="23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3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στην</a:t>
            </a:r>
            <a:r>
              <a:rPr sz="23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3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αλκοολική</a:t>
            </a:r>
            <a:r>
              <a:rPr sz="23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3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ζύμωση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χωριστούν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σε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3</a:t>
            </a:r>
            <a:r>
              <a:rPr sz="23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300" b="1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κατηγορίες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:</a:t>
            </a:r>
            <a:endParaRPr sz="2300">
              <a:latin typeface="Verdana"/>
              <a:cs typeface="Verdana"/>
            </a:endParaRPr>
          </a:p>
          <a:p>
            <a:pPr marL="463550" indent="-451484">
              <a:lnSpc>
                <a:spcPct val="100000"/>
              </a:lnSpc>
              <a:spcBef>
                <a:spcPts val="1210"/>
              </a:spcBef>
              <a:buAutoNum type="arabicPeriod"/>
              <a:tabLst>
                <a:tab pos="463550" algn="l"/>
                <a:tab pos="464184" algn="l"/>
              </a:tabLst>
            </a:pPr>
            <a:r>
              <a:rPr sz="21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Απόσταξη</a:t>
            </a:r>
            <a:r>
              <a:rPr sz="21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(distilling),</a:t>
            </a:r>
            <a:r>
              <a:rPr sz="2100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καθαρισμός</a:t>
            </a:r>
            <a:r>
              <a:rPr sz="21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(rectifying),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100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μίξ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η</a:t>
            </a:r>
            <a:endParaRPr sz="2100">
              <a:latin typeface="Verdana"/>
              <a:cs typeface="Verdana"/>
            </a:endParaRPr>
          </a:p>
          <a:p>
            <a:pPr marL="463550">
              <a:lnSpc>
                <a:spcPct val="100000"/>
              </a:lnSpc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(blending)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αποσταγμάτων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(spirits):</a:t>
            </a:r>
            <a:endParaRPr sz="2100">
              <a:latin typeface="Verdana"/>
              <a:cs typeface="Verdana"/>
            </a:endParaRPr>
          </a:p>
          <a:p>
            <a:pPr marL="463550" marR="5080">
              <a:lnSpc>
                <a:spcPct val="100000"/>
              </a:lnSpc>
            </a:pP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αποστάγματα, πόσιμο οινόπνευμα, αλκοολούχα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ποτά </a:t>
            </a:r>
            <a:r>
              <a:rPr sz="2100" i="1" spc="-10" dirty="0">
                <a:solidFill>
                  <a:srgbClr val="212168"/>
                </a:solidFill>
                <a:latin typeface="Verdana"/>
                <a:cs typeface="Verdana"/>
              </a:rPr>
              <a:t>(ουίσκι, </a:t>
            </a:r>
            <a:r>
              <a:rPr sz="2100" i="1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μπράντυ, τζιν,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λικέρ), μίγματα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αποσταγμάτων, αιθυλική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αλκόλη</a:t>
            </a:r>
            <a:r>
              <a:rPr sz="2100" i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100" i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ζύμωση,</a:t>
            </a:r>
            <a:r>
              <a:rPr sz="2100" i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ουδέτερο</a:t>
            </a:r>
            <a:r>
              <a:rPr sz="2100" i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οινόπνευμα (neutral</a:t>
            </a:r>
            <a:r>
              <a:rPr sz="2100" i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spirits)</a:t>
            </a:r>
            <a:endParaRPr sz="2100">
              <a:latin typeface="Verdana"/>
              <a:cs typeface="Verdana"/>
            </a:endParaRPr>
          </a:p>
          <a:p>
            <a:pPr marL="463550" indent="-451484">
              <a:lnSpc>
                <a:spcPct val="100000"/>
              </a:lnSpc>
              <a:spcBef>
                <a:spcPts val="1800"/>
              </a:spcBef>
              <a:buAutoNum type="arabicPeriod" startAt="2"/>
              <a:tabLst>
                <a:tab pos="463550" algn="l"/>
                <a:tab pos="464184" algn="l"/>
              </a:tabLst>
            </a:pPr>
            <a:r>
              <a:rPr sz="21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Οινοποίηση:</a:t>
            </a:r>
            <a:endParaRPr sz="2100">
              <a:latin typeface="Verdana"/>
              <a:cs typeface="Verdana"/>
            </a:endParaRPr>
          </a:p>
          <a:p>
            <a:pPr marL="463550" marR="88265">
              <a:lnSpc>
                <a:spcPct val="100000"/>
              </a:lnSpc>
              <a:spcBef>
                <a:spcPts val="5"/>
              </a:spcBef>
            </a:pP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κρασί,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σάκε,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πέρρυ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(από αχλάδι), μηλίτης, υδρόμελι,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κρασιά </a:t>
            </a:r>
            <a:r>
              <a:rPr sz="2100" i="1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10" dirty="0">
                <a:solidFill>
                  <a:srgbClr val="212168"/>
                </a:solidFill>
                <a:latin typeface="Verdana"/>
                <a:cs typeface="Verdana"/>
              </a:rPr>
              <a:t>φρούτων,</a:t>
            </a:r>
            <a:r>
              <a:rPr sz="2100" i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μικτά</a:t>
            </a:r>
            <a:r>
              <a:rPr sz="2100" i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ποτά,</a:t>
            </a:r>
            <a:r>
              <a:rPr sz="2100" i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βερμούτ</a:t>
            </a:r>
            <a:r>
              <a:rPr sz="2100" i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(αρωματισμένο</a:t>
            </a:r>
            <a:r>
              <a:rPr sz="2100" i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100" i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βότανα</a:t>
            </a:r>
            <a:endParaRPr sz="2100">
              <a:latin typeface="Verdana"/>
              <a:cs typeface="Verdana"/>
            </a:endParaRPr>
          </a:p>
          <a:p>
            <a:pPr marL="463550" marR="799465">
              <a:lnSpc>
                <a:spcPct val="100000"/>
              </a:lnSpc>
            </a:pP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ενισχυμένο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κρασί),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ενισχυμένα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αλκοόλη,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ή χαμηλής </a:t>
            </a:r>
            <a:r>
              <a:rPr sz="2100" i="1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περιεκτικότητας,</a:t>
            </a:r>
            <a:r>
              <a:rPr sz="2100" i="1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ή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χωρίς αλκοόλη</a:t>
            </a:r>
            <a:r>
              <a:rPr sz="2100" i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endParaRPr sz="2100">
              <a:latin typeface="Verdana"/>
              <a:cs typeface="Verdana"/>
            </a:endParaRPr>
          </a:p>
          <a:p>
            <a:pPr marL="463550" indent="-451484">
              <a:lnSpc>
                <a:spcPct val="100000"/>
              </a:lnSpc>
              <a:spcBef>
                <a:spcPts val="1800"/>
              </a:spcBef>
              <a:buAutoNum type="arabicPeriod" startAt="3"/>
              <a:tabLst>
                <a:tab pos="463550" algn="l"/>
                <a:tab pos="464184" algn="l"/>
              </a:tabLst>
            </a:pP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Ζυθοποίηση: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617" y="6292088"/>
            <a:ext cx="56749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100" i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βύνης,</a:t>
            </a:r>
            <a:r>
              <a:rPr sz="2100" i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μπύρα,</a:t>
            </a:r>
            <a:r>
              <a:rPr sz="2100" i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μπύρα</a:t>
            </a:r>
            <a:r>
              <a:rPr sz="2100" i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χωρίς</a:t>
            </a:r>
            <a:r>
              <a:rPr sz="2100" i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αλκοόλη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42488" y="0"/>
              <a:ext cx="6001512" cy="67043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336797" y="29667"/>
            <a:ext cx="55048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Είδη</a:t>
            </a:r>
            <a:r>
              <a:rPr sz="2600" b="1" spc="-2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600" b="1" spc="-5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68183" y="6315455"/>
            <a:ext cx="1463040" cy="46228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360"/>
              </a:spcBef>
            </a:pP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!!!!!!!!!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36" y="831850"/>
            <a:ext cx="8385175" cy="533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κρασί</a:t>
            </a:r>
            <a:r>
              <a:rPr sz="2400" b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προϊόν</a:t>
            </a:r>
            <a:r>
              <a:rPr sz="24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ζύμωσης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χυμού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σταφυλιού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ζυμώνεται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παραδοσιακά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ενδογενή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μικροχλωρίδα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σταφυλιού</a:t>
            </a:r>
            <a:endParaRPr sz="2400">
              <a:latin typeface="Verdana"/>
              <a:cs typeface="Verdana"/>
            </a:endParaRPr>
          </a:p>
          <a:p>
            <a:pPr marL="367665" marR="121920" indent="-355600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μηλίτης</a:t>
            </a:r>
            <a:r>
              <a:rPr sz="2400" b="1" spc="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προϊόν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ελεγχόμενης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ζύμωσης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χυμού μήλων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πέρρυ</a:t>
            </a:r>
            <a:r>
              <a:rPr sz="2400" b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αντίστοιχα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αχλάδια</a:t>
            </a:r>
            <a:endParaRPr sz="2400">
              <a:latin typeface="Verdana"/>
              <a:cs typeface="Verdana"/>
            </a:endParaRPr>
          </a:p>
          <a:p>
            <a:pPr marL="367665" marR="474980" indent="-355600" algn="just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368300" algn="l"/>
              </a:tabLst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μπύρα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είναι το ποτό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παράγεται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 ζύμωση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του γλεύκους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εκχυλίζεται από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βυνοποιημένα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δημητριακά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αρωματίζεται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λυκίσκο</a:t>
            </a:r>
            <a:endParaRPr sz="2400">
              <a:latin typeface="Verdana"/>
              <a:cs typeface="Verdana"/>
            </a:endParaRPr>
          </a:p>
          <a:p>
            <a:pPr marL="367665" marR="469900" indent="-355600">
              <a:lnSpc>
                <a:spcPct val="100000"/>
              </a:lnSpc>
              <a:spcBef>
                <a:spcPts val="2405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Κρασιά απο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ρύζι</a:t>
            </a:r>
            <a:r>
              <a:rPr sz="2400" b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προϊόντα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ζύμωσης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ρυζιού </a:t>
            </a:r>
            <a:r>
              <a:rPr sz="2400" spc="-8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υφίστανται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ταυτόχρονα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υδρόλυση</a:t>
            </a:r>
            <a:r>
              <a:rPr sz="24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212168"/>
                </a:solidFill>
                <a:latin typeface="Verdana"/>
                <a:cs typeface="Verdana"/>
              </a:rPr>
              <a:t>αμύλου</a:t>
            </a:r>
            <a:r>
              <a:rPr sz="24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αλκοολική</a:t>
            </a:r>
            <a:r>
              <a:rPr sz="2400" b="1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ζύμωση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από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αμυλολυτικούς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μύκητες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koji</a:t>
            </a:r>
            <a:r>
              <a:rPr sz="2400" i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fungi,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212168"/>
                </a:solidFill>
                <a:latin typeface="Verdana"/>
                <a:cs typeface="Verdana"/>
              </a:rPr>
              <a:t>Aspergillus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028" y="6136030"/>
            <a:ext cx="5705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oryzae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και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ζυμομύκητες,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αντίστοιχα.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42488" y="0"/>
              <a:ext cx="6001512" cy="67043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336797" y="29667"/>
            <a:ext cx="55048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Είδη</a:t>
            </a:r>
            <a:r>
              <a:rPr sz="2600" b="1" spc="-2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600" b="1" spc="-5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68183" y="6315455"/>
            <a:ext cx="1463040" cy="46228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360"/>
              </a:spcBef>
            </a:pP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!!!!!!!!!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6227" y="6344818"/>
            <a:ext cx="841375" cy="27940"/>
          </a:xfrm>
          <a:custGeom>
            <a:avLst/>
            <a:gdLst/>
            <a:ahLst/>
            <a:cxnLst/>
            <a:rect l="l" t="t" r="r" b="b"/>
            <a:pathLst>
              <a:path w="841375" h="27939">
                <a:moveTo>
                  <a:pt x="841248" y="0"/>
                </a:moveTo>
                <a:lnTo>
                  <a:pt x="0" y="0"/>
                </a:lnTo>
                <a:lnTo>
                  <a:pt x="0" y="27432"/>
                </a:lnTo>
                <a:lnTo>
                  <a:pt x="841248" y="27432"/>
                </a:lnTo>
                <a:lnTo>
                  <a:pt x="841248" y="0"/>
                </a:lnTo>
                <a:close/>
              </a:path>
            </a:pathLst>
          </a:custGeom>
          <a:solidFill>
            <a:srgbClr val="21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816" y="576198"/>
            <a:ext cx="8591550" cy="581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Verdana"/>
                <a:cs typeface="Verdana"/>
              </a:rPr>
              <a:t>Αποστάγματα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ποτά που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παράγονται με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απόσταξη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ζυμωμένων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υγρών.</a:t>
            </a:r>
            <a:endParaRPr sz="2300">
              <a:latin typeface="Verdana"/>
              <a:cs typeface="Verdana"/>
            </a:endParaRPr>
          </a:p>
          <a:p>
            <a:pPr marL="367665" marR="1133475" indent="-35560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απόσταξη</a:t>
            </a:r>
            <a:r>
              <a:rPr sz="22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u="heavy" spc="-10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μεταφέρει</a:t>
            </a:r>
            <a:r>
              <a:rPr sz="2200" b="1" u="heavy" spc="1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2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τα περισσότερα</a:t>
            </a:r>
            <a:r>
              <a:rPr sz="2200" b="1" u="heavy" spc="2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2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πτητικά </a:t>
            </a:r>
            <a:r>
              <a:rPr sz="2200" b="1" spc="-7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συστατικά</a:t>
            </a:r>
            <a:r>
              <a:rPr sz="2200" b="1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2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στο</a:t>
            </a:r>
            <a:r>
              <a:rPr sz="2200" b="1" u="heavy" spc="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2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απόσταγμα</a:t>
            </a:r>
            <a:endParaRPr sz="2200">
              <a:latin typeface="Verdana"/>
              <a:cs typeface="Verdana"/>
            </a:endParaRPr>
          </a:p>
          <a:p>
            <a:pPr marL="367665" indent="-35560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 μεγάλος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αλκοολικός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βαθμός</a:t>
            </a:r>
            <a:r>
              <a:rPr sz="22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δεν επιτρέπει</a:t>
            </a:r>
            <a:r>
              <a:rPr sz="2200" u="heavy" spc="-2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200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αλλοίωση</a:t>
            </a:r>
            <a:r>
              <a:rPr sz="2200" u="heavy" spc="10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200" u="heavy" spc="-10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από</a:t>
            </a:r>
            <a:endParaRPr sz="22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</a:pPr>
            <a:r>
              <a:rPr sz="2200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μικροοργανισμούς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  <a:p>
            <a:pPr marL="367665" marR="1452245" indent="-355600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Διακρίνοται </a:t>
            </a:r>
            <a:r>
              <a:rPr sz="22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δυο</a:t>
            </a:r>
            <a:r>
              <a:rPr sz="2200" b="1" u="heavy" spc="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2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είδη ποτών</a:t>
            </a:r>
            <a:r>
              <a:rPr sz="2200" b="1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με βάση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 το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είδος </a:t>
            </a:r>
            <a:r>
              <a:rPr sz="2200" b="1" spc="-7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διεργασίας απόσταξης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:</a:t>
            </a:r>
            <a:endParaRPr sz="2200">
              <a:latin typeface="Verdana"/>
              <a:cs typeface="Verdana"/>
            </a:endParaRPr>
          </a:p>
          <a:p>
            <a:pPr marL="817244" marR="403860" indent="-449580">
              <a:lnSpc>
                <a:spcPct val="100000"/>
              </a:lnSpc>
              <a:spcBef>
                <a:spcPts val="1205"/>
              </a:spcBef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(α)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αυτά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που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παράγονται με καθαρισμό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(πολλαπλές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αποστάξεις),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ενδεχομένως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φιλτράρισμα,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χάνουν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περισσότερα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από τα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χαρακτηριστικα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της πρώτης ύλης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100" b="1" u="heavy" spc="-10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βότκα</a:t>
            </a:r>
            <a:r>
              <a:rPr sz="21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τζιν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endParaRPr sz="2100">
              <a:latin typeface="Verdana"/>
              <a:cs typeface="Verdana"/>
            </a:endParaRPr>
          </a:p>
          <a:p>
            <a:pPr marL="817244" marR="299085" indent="-449580" algn="just">
              <a:lnSpc>
                <a:spcPct val="100000"/>
              </a:lnSpc>
              <a:spcBef>
                <a:spcPts val="1200"/>
              </a:spcBef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(β)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αυτά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που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παράγονται με ειδικές τεχνικές ζύμωσης </a:t>
            </a:r>
            <a:r>
              <a:rPr sz="2100" b="1" spc="-7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και απόσταξης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επιτρέποντας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διατήρηση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των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ιδιαίτερων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χαρακτηριστικών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πρώτης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ύλης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100" b="1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ουίσκι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1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ρούμι,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4488" y="6368592"/>
            <a:ext cx="30168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μπράντυ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100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1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τεκίλα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42488" y="0"/>
              <a:ext cx="6001512" cy="670433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336797" y="29667"/>
            <a:ext cx="55048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Είδη</a:t>
            </a:r>
            <a:r>
              <a:rPr sz="2600" b="1" spc="-2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600" b="1" spc="-5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68183" y="6315455"/>
            <a:ext cx="1463040" cy="462280"/>
          </a:xfrm>
          <a:custGeom>
            <a:avLst/>
            <a:gdLst/>
            <a:ahLst/>
            <a:cxnLst/>
            <a:rect l="l" t="t" r="r" b="b"/>
            <a:pathLst>
              <a:path w="1463040" h="462279">
                <a:moveTo>
                  <a:pt x="0" y="461772"/>
                </a:moveTo>
                <a:lnTo>
                  <a:pt x="1463040" y="461772"/>
                </a:lnTo>
                <a:lnTo>
                  <a:pt x="146304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572946" y="6348780"/>
            <a:ext cx="1453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!!!!!!!!!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391" y="1087069"/>
            <a:ext cx="7888605" cy="490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Verdana"/>
                <a:cs typeface="Verdana"/>
              </a:rPr>
              <a:t>Ουδέτερο</a:t>
            </a:r>
            <a:r>
              <a:rPr sz="28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οινόπνευμα</a:t>
            </a:r>
            <a:r>
              <a:rPr sz="2800" b="1" spc="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καθαρισμένο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απόσταγμα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4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ή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αιθυλική</a:t>
            </a:r>
            <a:r>
              <a:rPr sz="24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αλκοόλη</a:t>
            </a:r>
            <a:r>
              <a:rPr sz="24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γεωργικής</a:t>
            </a:r>
            <a:endParaRPr sz="2400">
              <a:latin typeface="Verdana"/>
              <a:cs typeface="Verdana"/>
            </a:endParaRPr>
          </a:p>
          <a:p>
            <a:pPr marL="12700" marR="267335">
              <a:lnSpc>
                <a:spcPct val="100000"/>
              </a:lnSpc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προέλευσης</a:t>
            </a:r>
            <a:r>
              <a:rPr sz="24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neutral</a:t>
            </a:r>
            <a:r>
              <a:rPr sz="2400" i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alcohol</a:t>
            </a:r>
            <a:r>
              <a:rPr sz="2400" i="1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212168"/>
                </a:solidFill>
                <a:latin typeface="Verdana"/>
                <a:cs typeface="Verdana"/>
              </a:rPr>
              <a:t>or</a:t>
            </a:r>
            <a:r>
              <a:rPr sz="2400" i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rectified</a:t>
            </a:r>
            <a:r>
              <a:rPr sz="2400" i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212168"/>
                </a:solidFill>
                <a:latin typeface="Verdana"/>
                <a:cs typeface="Verdana"/>
              </a:rPr>
              <a:t>spirit</a:t>
            </a:r>
            <a:r>
              <a:rPr sz="2400" i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212168"/>
                </a:solidFill>
                <a:latin typeface="Verdana"/>
                <a:cs typeface="Verdana"/>
              </a:rPr>
              <a:t>or </a:t>
            </a:r>
            <a:r>
              <a:rPr sz="2400" i="1" spc="-8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212168"/>
                </a:solidFill>
                <a:latin typeface="Verdana"/>
                <a:cs typeface="Verdana"/>
              </a:rPr>
              <a:t>ethyl</a:t>
            </a:r>
            <a:r>
              <a:rPr sz="2400" i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alcohol</a:t>
            </a:r>
            <a:r>
              <a:rPr sz="2400" i="1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212168"/>
                </a:solidFill>
                <a:latin typeface="Verdana"/>
                <a:cs typeface="Verdana"/>
              </a:rPr>
              <a:t>of</a:t>
            </a:r>
            <a:r>
              <a:rPr sz="2400" i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agricultural</a:t>
            </a:r>
            <a:r>
              <a:rPr sz="2400" i="1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origin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):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450">
              <a:latin typeface="Verdana"/>
              <a:cs typeface="Verdana"/>
            </a:endParaRPr>
          </a:p>
          <a:p>
            <a:pPr marL="367665" marR="283210" indent="-355600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5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212168"/>
                </a:solidFill>
                <a:latin typeface="Verdana"/>
                <a:cs typeface="Verdana"/>
              </a:rPr>
              <a:t>πολύ</a:t>
            </a:r>
            <a:r>
              <a:rPr sz="25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212168"/>
                </a:solidFill>
                <a:latin typeface="Verdana"/>
                <a:cs typeface="Verdana"/>
              </a:rPr>
              <a:t>καθαρισμένο</a:t>
            </a:r>
            <a:r>
              <a:rPr sz="2500" b="1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οινόπνευμα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500" spc="-8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δεν φέρει</a:t>
            </a:r>
            <a:r>
              <a:rPr sz="25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212168"/>
                </a:solidFill>
                <a:latin typeface="Verdana"/>
                <a:cs typeface="Verdana"/>
              </a:rPr>
              <a:t>κανένα</a:t>
            </a:r>
            <a:r>
              <a:rPr sz="2500" b="1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οργανοληπτικό 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χαρακτηριστικό</a:t>
            </a:r>
            <a:r>
              <a:rPr sz="25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αρχικής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πρώτης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 ύλης.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</a:pPr>
            <a:endParaRPr sz="3450">
              <a:latin typeface="Verdana"/>
              <a:cs typeface="Verdana"/>
            </a:endParaRPr>
          </a:p>
          <a:p>
            <a:pPr marL="367665" marR="5080" indent="-355600" algn="just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  <a:tabLst>
                <a:tab pos="368300" algn="l"/>
              </a:tabLst>
            </a:pP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Χρησιμοποιείται για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παραγωγή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ποτών όπως </a:t>
            </a:r>
            <a:r>
              <a:rPr sz="2500" spc="-8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η βότκα, το </a:t>
            </a:r>
            <a:r>
              <a:rPr sz="2500" spc="-15" dirty="0">
                <a:solidFill>
                  <a:srgbClr val="212168"/>
                </a:solidFill>
                <a:latin typeface="Verdana"/>
                <a:cs typeface="Verdana"/>
              </a:rPr>
              <a:t>τζιν,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τα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αποστάγματα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με γλυκάνισο </a:t>
            </a:r>
            <a:r>
              <a:rPr sz="2500" spc="-8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περισσότερα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λικέρ.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42488" y="0"/>
              <a:ext cx="6001512" cy="67043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336797" y="29667"/>
            <a:ext cx="55048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Είδη</a:t>
            </a:r>
            <a:r>
              <a:rPr sz="2600" b="1" spc="-2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600" b="1" spc="-5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59723" y="6315455"/>
            <a:ext cx="571500" cy="46228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360"/>
              </a:spcBef>
            </a:pP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!!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42488" y="0"/>
              <a:ext cx="6001512" cy="67043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336797" y="29667"/>
            <a:ext cx="55048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Είδη</a:t>
            </a:r>
            <a:r>
              <a:rPr sz="2600" b="1" spc="-2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600" b="1" spc="-5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2" name="object 32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78663" y="1014475"/>
            <a:ext cx="8550275" cy="5793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Μετουσιωμένο</a:t>
            </a:r>
            <a:r>
              <a:rPr sz="2800" b="1" spc="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οινόπνευμα</a:t>
            </a:r>
            <a:endParaRPr sz="28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400" i="1" dirty="0">
                <a:solidFill>
                  <a:srgbClr val="212168"/>
                </a:solidFill>
                <a:latin typeface="Verdana"/>
                <a:cs typeface="Verdana"/>
              </a:rPr>
              <a:t>Denatured</a:t>
            </a:r>
            <a:r>
              <a:rPr sz="2400" i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Alcohol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Verdana"/>
              <a:cs typeface="Verdana"/>
            </a:endParaRPr>
          </a:p>
          <a:p>
            <a:pPr marL="367665" marR="1048385" indent="-355600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νοθευμένο</a:t>
            </a:r>
            <a:r>
              <a:rPr sz="24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οινόπνευμα</a:t>
            </a:r>
            <a:r>
              <a:rPr sz="24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τοξικά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400" spc="-8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κακής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γεύσης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συστατικά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(π.χ.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212168"/>
                </a:solidFill>
                <a:latin typeface="Verdana"/>
                <a:cs typeface="Verdana"/>
              </a:rPr>
              <a:t>μεθανόλη,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 βενζόλιο,</a:t>
            </a:r>
            <a:r>
              <a:rPr sz="24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πυριδίνη,</a:t>
            </a:r>
            <a:r>
              <a:rPr sz="24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καστορέλαιο,</a:t>
            </a:r>
            <a:r>
              <a:rPr sz="24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212168"/>
                </a:solidFill>
                <a:latin typeface="Verdana"/>
                <a:cs typeface="Verdana"/>
              </a:rPr>
              <a:t>βενζίνη,</a:t>
            </a:r>
            <a:endParaRPr sz="24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ισοπροπυλική</a:t>
            </a:r>
            <a:r>
              <a:rPr sz="24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αλκοόλη,</a:t>
            </a:r>
            <a:r>
              <a:rPr sz="24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ακετόνη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ώστε</a:t>
            </a:r>
            <a:r>
              <a:rPr sz="24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endParaRPr sz="24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ακατάλληλο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ανθρώπινη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κατανάλωση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Verdana"/>
              <a:cs typeface="Verdana"/>
            </a:endParaRPr>
          </a:p>
          <a:p>
            <a:pPr marL="367665" indent="-355600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Συνήθως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χρησιμοποιείται</a:t>
            </a:r>
            <a:r>
              <a:rPr sz="24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μεθανόλη</a:t>
            </a:r>
            <a:r>
              <a:rPr sz="2400" b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(5–10%)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A92C"/>
              </a:buClr>
              <a:buFont typeface="Wingdings"/>
              <a:buChar char=""/>
            </a:pPr>
            <a:endParaRPr sz="2450">
              <a:latin typeface="Verdana"/>
              <a:cs typeface="Verdana"/>
            </a:endParaRPr>
          </a:p>
          <a:p>
            <a:pPr marL="367665" marR="516255" indent="-355600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Χρησιμοποιείται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σαν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χαμηλού</a:t>
            </a:r>
            <a:r>
              <a:rPr sz="24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κόστους</a:t>
            </a:r>
            <a:r>
              <a:rPr sz="2400" b="1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(χαμηλής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φορολογίας)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διαλύτης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καύσιμο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οικιακή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ή 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βιομηχανική</a:t>
            </a:r>
            <a:r>
              <a:rPr sz="2400" spc="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χρήση</a:t>
            </a:r>
            <a:endParaRPr sz="24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42488" y="0"/>
              <a:ext cx="6001512" cy="67043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336797" y="29667"/>
            <a:ext cx="55048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Είδη</a:t>
            </a:r>
            <a:r>
              <a:rPr sz="2600" b="1" spc="-2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600" b="1" spc="-5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2" name="object 32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05815" y="661397"/>
            <a:ext cx="8648065" cy="614616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Απόλυτη</a:t>
            </a:r>
            <a:r>
              <a:rPr sz="28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Verdana"/>
                <a:cs typeface="Verdana"/>
              </a:rPr>
              <a:t>αλκοόλη</a:t>
            </a:r>
            <a:endParaRPr sz="2800">
              <a:latin typeface="Verdana"/>
              <a:cs typeface="Verdana"/>
            </a:endParaRPr>
          </a:p>
          <a:p>
            <a:pPr marL="367665" marR="5080" indent="-355600">
              <a:lnSpc>
                <a:spcPct val="100000"/>
              </a:lnSpc>
              <a:spcBef>
                <a:spcPts val="6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Καθαρή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αλκοόλη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παράγεται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διάφορες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τεχνολογίες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αφυδάτωσης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(αζεοτροπική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απόσταξη,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εκχυλιστική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απόσταξη,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προσρόφηση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μοριακά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κόσκινα,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τεχνικές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μεμβρανών</a:t>
            </a:r>
            <a:r>
              <a:rPr sz="22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διεξάτμισης-pervaporation</a:t>
            </a:r>
            <a:r>
              <a:rPr sz="22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membranes).</a:t>
            </a:r>
            <a:endParaRPr sz="2200">
              <a:latin typeface="Verdana"/>
              <a:cs typeface="Verdana"/>
            </a:endParaRPr>
          </a:p>
          <a:p>
            <a:pPr marL="367665" marR="41275" indent="-355600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Aζεοτροπική</a:t>
            </a:r>
            <a:r>
              <a:rPr sz="2200" b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απόσταξη: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πιο</a:t>
            </a:r>
            <a:r>
              <a:rPr sz="22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συνηθισμένη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βιομηχανική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διεργασία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βασίζεται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στη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χρήση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ενός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τρίτου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βαρύτερου</a:t>
            </a:r>
            <a:r>
              <a:rPr sz="22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συστατικού</a:t>
            </a:r>
            <a:r>
              <a:rPr sz="22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200" b="1" u="heavy" spc="-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συνδιαλύτης</a:t>
            </a:r>
            <a:r>
              <a:rPr sz="2200" b="1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-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π.χ.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βενζόλιο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κυκλοεξάνιο)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οποίο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δημιουργεί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νέο</a:t>
            </a:r>
            <a:r>
              <a:rPr sz="22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αζεοτροπικό</a:t>
            </a:r>
            <a:r>
              <a:rPr sz="2200" b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μίγμα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 την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αιθανόλη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νερό.</a:t>
            </a:r>
            <a:endParaRPr sz="2200">
              <a:latin typeface="Verdana"/>
              <a:cs typeface="Verdana"/>
            </a:endParaRPr>
          </a:p>
          <a:p>
            <a:pPr marL="367665" indent="-355600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Απόσταξη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μίγματος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αυτού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δίνει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καθαρη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αλκοόλη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endParaRPr sz="22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</a:pP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&lt;1%</a:t>
            </a:r>
            <a:r>
              <a:rPr sz="22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νερό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ίχνη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του συνδιαλύτη.</a:t>
            </a:r>
            <a:endParaRPr sz="2200">
              <a:latin typeface="Verdana"/>
              <a:cs typeface="Verdana"/>
            </a:endParaRPr>
          </a:p>
          <a:p>
            <a:pPr marL="367665" indent="-35560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απόλυτη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αλκοόλη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δεν προορίζεται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ανθρώπινη</a:t>
            </a:r>
            <a:endParaRPr sz="22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κατανάλωση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(εργαστηριακή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χρήση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καύσιμο).</a:t>
            </a:r>
            <a:endParaRPr sz="2200">
              <a:latin typeface="Verdana"/>
              <a:cs typeface="Verdana"/>
            </a:endParaRPr>
          </a:p>
          <a:p>
            <a:pPr marR="29845" algn="r">
              <a:lnSpc>
                <a:spcPct val="100000"/>
              </a:lnSpc>
              <a:spcBef>
                <a:spcPts val="14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7658" y="1100743"/>
            <a:ext cx="4270575" cy="4624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0076" y="1011758"/>
            <a:ext cx="433197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Γαλακτική</a:t>
            </a:r>
            <a:r>
              <a:rPr sz="3300" b="1" spc="-55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4344" y="1908810"/>
            <a:ext cx="8216900" cy="4282440"/>
            <a:chOff x="474344" y="1908810"/>
            <a:chExt cx="8216900" cy="4282440"/>
          </a:xfrm>
        </p:grpSpPr>
        <p:sp>
          <p:nvSpPr>
            <p:cNvPr id="5" name="object 5"/>
            <p:cNvSpPr/>
            <p:nvPr/>
          </p:nvSpPr>
          <p:spPr>
            <a:xfrm>
              <a:off x="502919" y="1937004"/>
              <a:ext cx="8159750" cy="4226560"/>
            </a:xfrm>
            <a:custGeom>
              <a:avLst/>
              <a:gdLst/>
              <a:ahLst/>
              <a:cxnLst/>
              <a:rect l="l" t="t" r="r" b="b"/>
              <a:pathLst>
                <a:path w="8159750" h="4226560">
                  <a:moveTo>
                    <a:pt x="8159496" y="0"/>
                  </a:moveTo>
                  <a:lnTo>
                    <a:pt x="0" y="0"/>
                  </a:lnTo>
                  <a:lnTo>
                    <a:pt x="0" y="4226052"/>
                  </a:lnTo>
                  <a:lnTo>
                    <a:pt x="8159496" y="4226052"/>
                  </a:lnTo>
                  <a:lnTo>
                    <a:pt x="8159496" y="0"/>
                  </a:lnTo>
                  <a:close/>
                </a:path>
              </a:pathLst>
            </a:custGeom>
            <a:solidFill>
              <a:srgbClr val="EA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4345" y="1908809"/>
              <a:ext cx="8216900" cy="4282440"/>
            </a:xfrm>
            <a:custGeom>
              <a:avLst/>
              <a:gdLst/>
              <a:ahLst/>
              <a:cxnLst/>
              <a:rect l="l" t="t" r="r" b="b"/>
              <a:pathLst>
                <a:path w="8216900" h="4282440">
                  <a:moveTo>
                    <a:pt x="8170926" y="45720"/>
                  </a:moveTo>
                  <a:lnTo>
                    <a:pt x="8159496" y="45720"/>
                  </a:lnTo>
                  <a:lnTo>
                    <a:pt x="8159496" y="57150"/>
                  </a:lnTo>
                  <a:lnTo>
                    <a:pt x="8159496" y="4225290"/>
                  </a:lnTo>
                  <a:lnTo>
                    <a:pt x="57150" y="4225290"/>
                  </a:lnTo>
                  <a:lnTo>
                    <a:pt x="57150" y="57150"/>
                  </a:lnTo>
                  <a:lnTo>
                    <a:pt x="8159496" y="57150"/>
                  </a:lnTo>
                  <a:lnTo>
                    <a:pt x="8159496" y="45720"/>
                  </a:lnTo>
                  <a:lnTo>
                    <a:pt x="45720" y="45720"/>
                  </a:lnTo>
                  <a:lnTo>
                    <a:pt x="45720" y="57150"/>
                  </a:lnTo>
                  <a:lnTo>
                    <a:pt x="45720" y="4225290"/>
                  </a:lnTo>
                  <a:lnTo>
                    <a:pt x="45720" y="4236720"/>
                  </a:lnTo>
                  <a:lnTo>
                    <a:pt x="8170926" y="4236720"/>
                  </a:lnTo>
                  <a:lnTo>
                    <a:pt x="8170926" y="4225671"/>
                  </a:lnTo>
                  <a:lnTo>
                    <a:pt x="8170926" y="4225290"/>
                  </a:lnTo>
                  <a:lnTo>
                    <a:pt x="8170926" y="57150"/>
                  </a:lnTo>
                  <a:lnTo>
                    <a:pt x="8170926" y="56769"/>
                  </a:lnTo>
                  <a:lnTo>
                    <a:pt x="8170926" y="45720"/>
                  </a:lnTo>
                  <a:close/>
                </a:path>
                <a:path w="8216900" h="4282440">
                  <a:moveTo>
                    <a:pt x="8216646" y="0"/>
                  </a:moveTo>
                  <a:lnTo>
                    <a:pt x="8182356" y="0"/>
                  </a:lnTo>
                  <a:lnTo>
                    <a:pt x="8182356" y="34290"/>
                  </a:lnTo>
                  <a:lnTo>
                    <a:pt x="8182356" y="4248150"/>
                  </a:lnTo>
                  <a:lnTo>
                    <a:pt x="34290" y="4248150"/>
                  </a:lnTo>
                  <a:lnTo>
                    <a:pt x="34290" y="34290"/>
                  </a:lnTo>
                  <a:lnTo>
                    <a:pt x="8182356" y="34290"/>
                  </a:lnTo>
                  <a:lnTo>
                    <a:pt x="8182356" y="0"/>
                  </a:lnTo>
                  <a:lnTo>
                    <a:pt x="0" y="0"/>
                  </a:lnTo>
                  <a:lnTo>
                    <a:pt x="0" y="34290"/>
                  </a:lnTo>
                  <a:lnTo>
                    <a:pt x="0" y="4248150"/>
                  </a:lnTo>
                  <a:lnTo>
                    <a:pt x="0" y="4282440"/>
                  </a:lnTo>
                  <a:lnTo>
                    <a:pt x="8216646" y="4282440"/>
                  </a:lnTo>
                  <a:lnTo>
                    <a:pt x="8216646" y="4248543"/>
                  </a:lnTo>
                  <a:lnTo>
                    <a:pt x="8216646" y="4248150"/>
                  </a:lnTo>
                  <a:lnTo>
                    <a:pt x="8216646" y="34290"/>
                  </a:lnTo>
                  <a:lnTo>
                    <a:pt x="8216646" y="33909"/>
                  </a:lnTo>
                  <a:lnTo>
                    <a:pt x="821664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4217" y="4590363"/>
            <a:ext cx="1411605" cy="530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1650" b="1" spc="5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sz="1650" b="1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FF0000"/>
                </a:solidFill>
                <a:latin typeface="Verdana"/>
                <a:cs typeface="Verdana"/>
              </a:rPr>
              <a:t>Γαλακτικό</a:t>
            </a:r>
            <a:endParaRPr sz="1650">
              <a:latin typeface="Verdana"/>
              <a:cs typeface="Verdana"/>
            </a:endParaRPr>
          </a:p>
          <a:p>
            <a:pPr marR="3175" algn="ctr">
              <a:lnSpc>
                <a:spcPct val="100000"/>
              </a:lnSpc>
              <a:spcBef>
                <a:spcPts val="5"/>
              </a:spcBef>
            </a:pPr>
            <a:r>
              <a:rPr sz="1650" b="1" dirty="0">
                <a:solidFill>
                  <a:srgbClr val="FF0000"/>
                </a:solidFill>
                <a:latin typeface="Verdana"/>
                <a:cs typeface="Verdana"/>
              </a:rPr>
              <a:t>οξύ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7500" y="2799715"/>
            <a:ext cx="98361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b="1" spc="-5" dirty="0">
                <a:solidFill>
                  <a:srgbClr val="FF0000"/>
                </a:solidFill>
                <a:latin typeface="Verdana"/>
                <a:cs typeface="Verdana"/>
              </a:rPr>
              <a:t>Γλυκόζη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0044" y="2629661"/>
            <a:ext cx="13055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b="1" i="1" spc="-5" dirty="0">
                <a:solidFill>
                  <a:srgbClr val="006FC0"/>
                </a:solidFill>
                <a:latin typeface="Verdana"/>
                <a:cs typeface="Verdana"/>
              </a:rPr>
              <a:t>Γλυκ</a:t>
            </a:r>
            <a:r>
              <a:rPr sz="1650" b="1" i="1" dirty="0">
                <a:solidFill>
                  <a:srgbClr val="006FC0"/>
                </a:solidFill>
                <a:latin typeface="Verdana"/>
                <a:cs typeface="Verdana"/>
              </a:rPr>
              <a:t>όλυ</a:t>
            </a:r>
            <a:r>
              <a:rPr sz="1650" b="1" i="1" spc="-5" dirty="0">
                <a:solidFill>
                  <a:srgbClr val="006FC0"/>
                </a:solidFill>
                <a:latin typeface="Verdana"/>
                <a:cs typeface="Verdana"/>
              </a:rPr>
              <a:t>σ</a:t>
            </a:r>
            <a:r>
              <a:rPr sz="1650" b="1" i="1" dirty="0">
                <a:solidFill>
                  <a:srgbClr val="006FC0"/>
                </a:solidFill>
                <a:latin typeface="Verdana"/>
                <a:cs typeface="Verdana"/>
              </a:rPr>
              <a:t>η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5261" y="2629661"/>
            <a:ext cx="32512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11785" algn="l"/>
              </a:tabLst>
            </a:pPr>
            <a:r>
              <a:rPr sz="1650" u="heavy" dirty="0">
                <a:solidFill>
                  <a:srgbClr val="006FC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6991" y="2095246"/>
            <a:ext cx="142303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solidFill>
                  <a:srgbClr val="7575D1"/>
                </a:solidFill>
                <a:latin typeface="Verdana"/>
                <a:cs typeface="Verdana"/>
              </a:rPr>
              <a:t>2ΑDP</a:t>
            </a:r>
            <a:r>
              <a:rPr sz="1650" b="1" spc="-40" dirty="0">
                <a:solidFill>
                  <a:srgbClr val="7575D1"/>
                </a:solidFill>
                <a:latin typeface="Verdana"/>
                <a:cs typeface="Verdana"/>
              </a:rPr>
              <a:t> </a:t>
            </a:r>
            <a:r>
              <a:rPr sz="1650" b="1" spc="5" dirty="0">
                <a:solidFill>
                  <a:srgbClr val="7575D1"/>
                </a:solidFill>
                <a:latin typeface="Verdana"/>
                <a:cs typeface="Verdana"/>
              </a:rPr>
              <a:t>+</a:t>
            </a:r>
            <a:r>
              <a:rPr sz="1650" b="1" spc="-45" dirty="0">
                <a:solidFill>
                  <a:srgbClr val="7575D1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7575D1"/>
                </a:solidFill>
                <a:latin typeface="Verdana"/>
                <a:cs typeface="Verdana"/>
              </a:rPr>
              <a:t>2</a:t>
            </a:r>
            <a:r>
              <a:rPr sz="1650" b="1" spc="-25" dirty="0">
                <a:solidFill>
                  <a:srgbClr val="7575D1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7575D1"/>
                </a:solidFill>
                <a:latin typeface="Verdana"/>
                <a:cs typeface="Verdana"/>
              </a:rPr>
              <a:t>Pi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4964" y="2069592"/>
            <a:ext cx="1030605" cy="36449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355"/>
              </a:spcBef>
            </a:pPr>
            <a:r>
              <a:rPr sz="1650" b="1" dirty="0">
                <a:solidFill>
                  <a:srgbClr val="7575D1"/>
                </a:solidFill>
                <a:latin typeface="Verdana"/>
                <a:cs typeface="Verdana"/>
              </a:rPr>
              <a:t>2</a:t>
            </a:r>
            <a:r>
              <a:rPr sz="1650" b="1" spc="-50" dirty="0">
                <a:solidFill>
                  <a:srgbClr val="7575D1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7575D1"/>
                </a:solidFill>
                <a:latin typeface="Verdana"/>
                <a:cs typeface="Verdana"/>
              </a:rPr>
              <a:t>ATP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1183" y="3719271"/>
            <a:ext cx="923290" cy="27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650" b="1" spc="5" dirty="0">
                <a:solidFill>
                  <a:srgbClr val="7575D1"/>
                </a:solidFill>
                <a:latin typeface="Verdana"/>
                <a:cs typeface="Verdana"/>
              </a:rPr>
              <a:t>2</a:t>
            </a:r>
            <a:r>
              <a:rPr sz="1650" b="1" spc="-70" dirty="0">
                <a:solidFill>
                  <a:srgbClr val="7575D1"/>
                </a:solidFill>
                <a:latin typeface="Verdana"/>
                <a:cs typeface="Verdana"/>
              </a:rPr>
              <a:t> </a:t>
            </a:r>
            <a:r>
              <a:rPr sz="1650" b="1" spc="5" dirty="0">
                <a:solidFill>
                  <a:srgbClr val="7575D1"/>
                </a:solidFill>
                <a:latin typeface="Verdana"/>
                <a:cs typeface="Verdana"/>
              </a:rPr>
              <a:t>NAD</a:t>
            </a:r>
            <a:r>
              <a:rPr sz="1650" b="1" spc="7" baseline="25252" dirty="0">
                <a:solidFill>
                  <a:srgbClr val="7575D1"/>
                </a:solidFill>
                <a:latin typeface="Verdana"/>
                <a:cs typeface="Verdana"/>
              </a:rPr>
              <a:t>+</a:t>
            </a:r>
            <a:endParaRPr sz="1650" baseline="25252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9465" y="3720794"/>
            <a:ext cx="1676400" cy="27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solidFill>
                  <a:srgbClr val="7575D1"/>
                </a:solidFill>
                <a:latin typeface="Verdana"/>
                <a:cs typeface="Verdana"/>
              </a:rPr>
              <a:t>2NADH</a:t>
            </a:r>
            <a:r>
              <a:rPr sz="1650" b="1" spc="-50" dirty="0">
                <a:solidFill>
                  <a:srgbClr val="7575D1"/>
                </a:solidFill>
                <a:latin typeface="Verdana"/>
                <a:cs typeface="Verdana"/>
              </a:rPr>
              <a:t> </a:t>
            </a:r>
            <a:r>
              <a:rPr sz="1650" b="1" spc="5" dirty="0">
                <a:solidFill>
                  <a:srgbClr val="7575D1"/>
                </a:solidFill>
                <a:latin typeface="Verdana"/>
                <a:cs typeface="Verdana"/>
              </a:rPr>
              <a:t>+</a:t>
            </a:r>
            <a:r>
              <a:rPr sz="1650" b="1" spc="-45" dirty="0">
                <a:solidFill>
                  <a:srgbClr val="7575D1"/>
                </a:solidFill>
                <a:latin typeface="Verdana"/>
                <a:cs typeface="Verdana"/>
              </a:rPr>
              <a:t> </a:t>
            </a:r>
            <a:r>
              <a:rPr sz="1650" b="1" spc="5" dirty="0">
                <a:solidFill>
                  <a:srgbClr val="7575D1"/>
                </a:solidFill>
                <a:latin typeface="Verdana"/>
                <a:cs typeface="Verdana"/>
              </a:rPr>
              <a:t>2H</a:t>
            </a:r>
            <a:r>
              <a:rPr sz="1650" b="1" spc="7" baseline="25252" dirty="0">
                <a:solidFill>
                  <a:srgbClr val="7575D1"/>
                </a:solidFill>
                <a:latin typeface="Verdana"/>
                <a:cs typeface="Verdana"/>
              </a:rPr>
              <a:t>+</a:t>
            </a:r>
            <a:endParaRPr sz="1650" baseline="25252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73173" y="5674867"/>
            <a:ext cx="38455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solidFill>
                  <a:srgbClr val="FF0000"/>
                </a:solidFill>
                <a:latin typeface="Verdana"/>
                <a:cs typeface="Verdana"/>
              </a:rPr>
              <a:t>Σύνοψη</a:t>
            </a:r>
            <a:r>
              <a:rPr sz="165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FF0000"/>
                </a:solidFill>
                <a:latin typeface="Verdana"/>
                <a:cs typeface="Verdana"/>
              </a:rPr>
              <a:t>της</a:t>
            </a:r>
            <a:r>
              <a:rPr sz="165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FF0000"/>
                </a:solidFill>
                <a:latin typeface="Verdana"/>
                <a:cs typeface="Verdana"/>
              </a:rPr>
              <a:t>γαλακτικής</a:t>
            </a:r>
            <a:r>
              <a:rPr sz="1650" b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FF0000"/>
                </a:solidFill>
                <a:latin typeface="Verdana"/>
                <a:cs typeface="Verdana"/>
              </a:rPr>
              <a:t>ζύμωσης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5989" y="2437257"/>
            <a:ext cx="6303010" cy="2362835"/>
            <a:chOff x="2205989" y="2437257"/>
            <a:chExt cx="6303010" cy="2362835"/>
          </a:xfrm>
        </p:grpSpPr>
        <p:sp>
          <p:nvSpPr>
            <p:cNvPr id="17" name="object 17"/>
            <p:cNvSpPr/>
            <p:nvPr/>
          </p:nvSpPr>
          <p:spPr>
            <a:xfrm>
              <a:off x="2205990" y="2437256"/>
              <a:ext cx="3550920" cy="2362835"/>
            </a:xfrm>
            <a:custGeom>
              <a:avLst/>
              <a:gdLst/>
              <a:ahLst/>
              <a:cxnLst/>
              <a:rect l="l" t="t" r="r" b="b"/>
              <a:pathLst>
                <a:path w="3550920" h="2362835">
                  <a:moveTo>
                    <a:pt x="3502152" y="539877"/>
                  </a:moveTo>
                  <a:lnTo>
                    <a:pt x="3416427" y="497078"/>
                  </a:lnTo>
                  <a:lnTo>
                    <a:pt x="3416427" y="525653"/>
                  </a:lnTo>
                  <a:lnTo>
                    <a:pt x="2642260" y="525627"/>
                  </a:lnTo>
                  <a:lnTo>
                    <a:pt x="2681732" y="510413"/>
                  </a:lnTo>
                  <a:lnTo>
                    <a:pt x="2728722" y="487045"/>
                  </a:lnTo>
                  <a:lnTo>
                    <a:pt x="2772918" y="459232"/>
                  </a:lnTo>
                  <a:lnTo>
                    <a:pt x="2814193" y="427355"/>
                  </a:lnTo>
                  <a:lnTo>
                    <a:pt x="2852166" y="391541"/>
                  </a:lnTo>
                  <a:lnTo>
                    <a:pt x="2886710" y="352171"/>
                  </a:lnTo>
                  <a:lnTo>
                    <a:pt x="2917698" y="309499"/>
                  </a:lnTo>
                  <a:lnTo>
                    <a:pt x="2944368" y="263906"/>
                  </a:lnTo>
                  <a:lnTo>
                    <a:pt x="2966974" y="215519"/>
                  </a:lnTo>
                  <a:lnTo>
                    <a:pt x="2985008" y="164592"/>
                  </a:lnTo>
                  <a:lnTo>
                    <a:pt x="2998216" y="111125"/>
                  </a:lnTo>
                  <a:lnTo>
                    <a:pt x="3001480" y="86893"/>
                  </a:lnTo>
                  <a:lnTo>
                    <a:pt x="3030855" y="89154"/>
                  </a:lnTo>
                  <a:lnTo>
                    <a:pt x="3022930" y="69723"/>
                  </a:lnTo>
                  <a:lnTo>
                    <a:pt x="2994660" y="381"/>
                  </a:lnTo>
                  <a:lnTo>
                    <a:pt x="2945384" y="82550"/>
                  </a:lnTo>
                  <a:lnTo>
                    <a:pt x="2972943" y="84683"/>
                  </a:lnTo>
                  <a:lnTo>
                    <a:pt x="2969895" y="107188"/>
                  </a:lnTo>
                  <a:lnTo>
                    <a:pt x="2964307" y="132080"/>
                  </a:lnTo>
                  <a:lnTo>
                    <a:pt x="2949321" y="181483"/>
                  </a:lnTo>
                  <a:lnTo>
                    <a:pt x="2930017" y="228600"/>
                  </a:lnTo>
                  <a:lnTo>
                    <a:pt x="2906522" y="273177"/>
                  </a:lnTo>
                  <a:lnTo>
                    <a:pt x="2879217" y="315087"/>
                  </a:lnTo>
                  <a:lnTo>
                    <a:pt x="2848102" y="354076"/>
                  </a:lnTo>
                  <a:lnTo>
                    <a:pt x="2813558" y="389636"/>
                  </a:lnTo>
                  <a:lnTo>
                    <a:pt x="2775966" y="421640"/>
                  </a:lnTo>
                  <a:lnTo>
                    <a:pt x="2735326" y="449834"/>
                  </a:lnTo>
                  <a:lnTo>
                    <a:pt x="2692146" y="473964"/>
                  </a:lnTo>
                  <a:lnTo>
                    <a:pt x="2646553" y="493903"/>
                  </a:lnTo>
                  <a:lnTo>
                    <a:pt x="2598801" y="509270"/>
                  </a:lnTo>
                  <a:lnTo>
                    <a:pt x="2549398" y="519684"/>
                  </a:lnTo>
                  <a:lnTo>
                    <a:pt x="2498090" y="524891"/>
                  </a:lnTo>
                  <a:lnTo>
                    <a:pt x="2473274" y="525627"/>
                  </a:lnTo>
                  <a:lnTo>
                    <a:pt x="2032012" y="525614"/>
                  </a:lnTo>
                  <a:lnTo>
                    <a:pt x="1150112" y="525526"/>
                  </a:lnTo>
                  <a:lnTo>
                    <a:pt x="1148524" y="525576"/>
                  </a:lnTo>
                  <a:lnTo>
                    <a:pt x="1099426" y="522859"/>
                  </a:lnTo>
                  <a:lnTo>
                    <a:pt x="1049147" y="514858"/>
                  </a:lnTo>
                  <a:lnTo>
                    <a:pt x="1000506" y="501904"/>
                  </a:lnTo>
                  <a:lnTo>
                    <a:pt x="953770" y="484251"/>
                  </a:lnTo>
                  <a:lnTo>
                    <a:pt x="909447" y="462153"/>
                  </a:lnTo>
                  <a:lnTo>
                    <a:pt x="867664" y="435864"/>
                  </a:lnTo>
                  <a:lnTo>
                    <a:pt x="828548" y="405638"/>
                  </a:lnTo>
                  <a:lnTo>
                    <a:pt x="792353" y="371729"/>
                  </a:lnTo>
                  <a:lnTo>
                    <a:pt x="759587" y="334391"/>
                  </a:lnTo>
                  <a:lnTo>
                    <a:pt x="730377" y="293878"/>
                  </a:lnTo>
                  <a:lnTo>
                    <a:pt x="704977" y="250571"/>
                  </a:lnTo>
                  <a:lnTo>
                    <a:pt x="683514" y="204724"/>
                  </a:lnTo>
                  <a:lnTo>
                    <a:pt x="666369" y="156337"/>
                  </a:lnTo>
                  <a:lnTo>
                    <a:pt x="653923" y="106045"/>
                  </a:lnTo>
                  <a:lnTo>
                    <a:pt x="646303" y="53721"/>
                  </a:lnTo>
                  <a:lnTo>
                    <a:pt x="643636" y="0"/>
                  </a:lnTo>
                  <a:lnTo>
                    <a:pt x="615188" y="762"/>
                  </a:lnTo>
                  <a:lnTo>
                    <a:pt x="617855" y="57277"/>
                  </a:lnTo>
                  <a:lnTo>
                    <a:pt x="625983" y="112268"/>
                  </a:lnTo>
                  <a:lnTo>
                    <a:pt x="639318" y="165227"/>
                  </a:lnTo>
                  <a:lnTo>
                    <a:pt x="657352" y="216154"/>
                  </a:lnTo>
                  <a:lnTo>
                    <a:pt x="679958" y="264541"/>
                  </a:lnTo>
                  <a:lnTo>
                    <a:pt x="706755" y="310134"/>
                  </a:lnTo>
                  <a:lnTo>
                    <a:pt x="737743" y="352806"/>
                  </a:lnTo>
                  <a:lnTo>
                    <a:pt x="772414" y="392049"/>
                  </a:lnTo>
                  <a:lnTo>
                    <a:pt x="810514" y="427863"/>
                  </a:lnTo>
                  <a:lnTo>
                    <a:pt x="851789" y="459740"/>
                  </a:lnTo>
                  <a:lnTo>
                    <a:pt x="896112" y="487426"/>
                  </a:lnTo>
                  <a:lnTo>
                    <a:pt x="942975" y="510794"/>
                  </a:lnTo>
                  <a:lnTo>
                    <a:pt x="981595" y="525564"/>
                  </a:lnTo>
                  <a:lnTo>
                    <a:pt x="71628" y="525526"/>
                  </a:lnTo>
                  <a:lnTo>
                    <a:pt x="71615" y="554101"/>
                  </a:lnTo>
                  <a:lnTo>
                    <a:pt x="980363" y="554151"/>
                  </a:lnTo>
                  <a:lnTo>
                    <a:pt x="965835" y="559308"/>
                  </a:lnTo>
                  <a:lnTo>
                    <a:pt x="917702" y="580263"/>
                  </a:lnTo>
                  <a:lnTo>
                    <a:pt x="872109" y="605917"/>
                  </a:lnTo>
                  <a:lnTo>
                    <a:pt x="829183" y="635762"/>
                  </a:lnTo>
                  <a:lnTo>
                    <a:pt x="789432" y="669798"/>
                  </a:lnTo>
                  <a:lnTo>
                    <a:pt x="752983" y="707390"/>
                  </a:lnTo>
                  <a:lnTo>
                    <a:pt x="720217" y="748538"/>
                  </a:lnTo>
                  <a:lnTo>
                    <a:pt x="691388" y="792861"/>
                  </a:lnTo>
                  <a:lnTo>
                    <a:pt x="666623" y="839978"/>
                  </a:lnTo>
                  <a:lnTo>
                    <a:pt x="646303" y="889762"/>
                  </a:lnTo>
                  <a:lnTo>
                    <a:pt x="630555" y="941832"/>
                  </a:lnTo>
                  <a:lnTo>
                    <a:pt x="619760" y="996061"/>
                  </a:lnTo>
                  <a:lnTo>
                    <a:pt x="614299" y="1051941"/>
                  </a:lnTo>
                  <a:lnTo>
                    <a:pt x="613664" y="1080516"/>
                  </a:lnTo>
                  <a:lnTo>
                    <a:pt x="642112" y="1081278"/>
                  </a:lnTo>
                  <a:lnTo>
                    <a:pt x="642747" y="1053973"/>
                  </a:lnTo>
                  <a:lnTo>
                    <a:pt x="644779" y="1027303"/>
                  </a:lnTo>
                  <a:lnTo>
                    <a:pt x="652399" y="974979"/>
                  </a:lnTo>
                  <a:lnTo>
                    <a:pt x="664972" y="924433"/>
                  </a:lnTo>
                  <a:lnTo>
                    <a:pt x="681990" y="876046"/>
                  </a:lnTo>
                  <a:lnTo>
                    <a:pt x="703453" y="829945"/>
                  </a:lnTo>
                  <a:lnTo>
                    <a:pt x="728853" y="786511"/>
                  </a:lnTo>
                  <a:lnTo>
                    <a:pt x="758063" y="745871"/>
                  </a:lnTo>
                  <a:lnTo>
                    <a:pt x="790956" y="708533"/>
                  </a:lnTo>
                  <a:lnTo>
                    <a:pt x="826897" y="674497"/>
                  </a:lnTo>
                  <a:lnTo>
                    <a:pt x="866013" y="644144"/>
                  </a:lnTo>
                  <a:lnTo>
                    <a:pt x="907923" y="617855"/>
                  </a:lnTo>
                  <a:lnTo>
                    <a:pt x="952246" y="595630"/>
                  </a:lnTo>
                  <a:lnTo>
                    <a:pt x="998855" y="577850"/>
                  </a:lnTo>
                  <a:lnTo>
                    <a:pt x="1047496" y="564896"/>
                  </a:lnTo>
                  <a:lnTo>
                    <a:pt x="1097788" y="556895"/>
                  </a:lnTo>
                  <a:lnTo>
                    <a:pt x="1148346" y="554151"/>
                  </a:lnTo>
                  <a:lnTo>
                    <a:pt x="1148689" y="554151"/>
                  </a:lnTo>
                  <a:lnTo>
                    <a:pt x="1151763" y="554228"/>
                  </a:lnTo>
                  <a:lnTo>
                    <a:pt x="1792960" y="554177"/>
                  </a:lnTo>
                  <a:lnTo>
                    <a:pt x="2476182" y="554202"/>
                  </a:lnTo>
                  <a:lnTo>
                    <a:pt x="2524125" y="556768"/>
                  </a:lnTo>
                  <a:lnTo>
                    <a:pt x="2574417" y="564769"/>
                  </a:lnTo>
                  <a:lnTo>
                    <a:pt x="2623058" y="577596"/>
                  </a:lnTo>
                  <a:lnTo>
                    <a:pt x="2669667" y="595249"/>
                  </a:lnTo>
                  <a:lnTo>
                    <a:pt x="2714117" y="617347"/>
                  </a:lnTo>
                  <a:lnTo>
                    <a:pt x="2756027" y="643763"/>
                  </a:lnTo>
                  <a:lnTo>
                    <a:pt x="2795143" y="673989"/>
                  </a:lnTo>
                  <a:lnTo>
                    <a:pt x="2831211" y="708025"/>
                  </a:lnTo>
                  <a:lnTo>
                    <a:pt x="2863977" y="745363"/>
                  </a:lnTo>
                  <a:lnTo>
                    <a:pt x="2893314" y="785876"/>
                  </a:lnTo>
                  <a:lnTo>
                    <a:pt x="2918841" y="829437"/>
                  </a:lnTo>
                  <a:lnTo>
                    <a:pt x="2940304" y="875411"/>
                  </a:lnTo>
                  <a:lnTo>
                    <a:pt x="2957449" y="923798"/>
                  </a:lnTo>
                  <a:lnTo>
                    <a:pt x="2969895" y="973709"/>
                  </a:lnTo>
                  <a:lnTo>
                    <a:pt x="2973032" y="996594"/>
                  </a:lnTo>
                  <a:lnTo>
                    <a:pt x="2945384" y="998728"/>
                  </a:lnTo>
                  <a:lnTo>
                    <a:pt x="2994660" y="1080897"/>
                  </a:lnTo>
                  <a:lnTo>
                    <a:pt x="3022930" y="1011555"/>
                  </a:lnTo>
                  <a:lnTo>
                    <a:pt x="3030855" y="992124"/>
                  </a:lnTo>
                  <a:lnTo>
                    <a:pt x="3001581" y="994397"/>
                  </a:lnTo>
                  <a:lnTo>
                    <a:pt x="2992120" y="942467"/>
                  </a:lnTo>
                  <a:lnTo>
                    <a:pt x="2976499" y="890397"/>
                  </a:lnTo>
                  <a:lnTo>
                    <a:pt x="2956179" y="840613"/>
                  </a:lnTo>
                  <a:lnTo>
                    <a:pt x="2931541" y="793496"/>
                  </a:lnTo>
                  <a:lnTo>
                    <a:pt x="2902712" y="749173"/>
                  </a:lnTo>
                  <a:lnTo>
                    <a:pt x="2869946" y="708025"/>
                  </a:lnTo>
                  <a:lnTo>
                    <a:pt x="2833624" y="670306"/>
                  </a:lnTo>
                  <a:lnTo>
                    <a:pt x="2794000" y="636270"/>
                  </a:lnTo>
                  <a:lnTo>
                    <a:pt x="2751201" y="606298"/>
                  </a:lnTo>
                  <a:lnTo>
                    <a:pt x="2705608" y="580644"/>
                  </a:lnTo>
                  <a:lnTo>
                    <a:pt x="2657475" y="559435"/>
                  </a:lnTo>
                  <a:lnTo>
                    <a:pt x="2642527" y="554215"/>
                  </a:lnTo>
                  <a:lnTo>
                    <a:pt x="3416427" y="554228"/>
                  </a:lnTo>
                  <a:lnTo>
                    <a:pt x="3416427" y="582803"/>
                  </a:lnTo>
                  <a:lnTo>
                    <a:pt x="3473488" y="554228"/>
                  </a:lnTo>
                  <a:lnTo>
                    <a:pt x="3502152" y="539877"/>
                  </a:lnTo>
                  <a:close/>
                </a:path>
                <a:path w="3550920" h="2362835">
                  <a:moveTo>
                    <a:pt x="3550920" y="2305558"/>
                  </a:moveTo>
                  <a:lnTo>
                    <a:pt x="2643555" y="2305558"/>
                  </a:lnTo>
                  <a:lnTo>
                    <a:pt x="2658364" y="2300351"/>
                  </a:lnTo>
                  <a:lnTo>
                    <a:pt x="2682748" y="2290445"/>
                  </a:lnTo>
                  <a:lnTo>
                    <a:pt x="2729484" y="2267077"/>
                  </a:lnTo>
                  <a:lnTo>
                    <a:pt x="2773553" y="2239264"/>
                  </a:lnTo>
                  <a:lnTo>
                    <a:pt x="2814701" y="2207387"/>
                  </a:lnTo>
                  <a:lnTo>
                    <a:pt x="2852674" y="2171573"/>
                  </a:lnTo>
                  <a:lnTo>
                    <a:pt x="2887218" y="2132203"/>
                  </a:lnTo>
                  <a:lnTo>
                    <a:pt x="2917825" y="2089658"/>
                  </a:lnTo>
                  <a:lnTo>
                    <a:pt x="2944622" y="2043938"/>
                  </a:lnTo>
                  <a:lnTo>
                    <a:pt x="2967101" y="1995551"/>
                  </a:lnTo>
                  <a:lnTo>
                    <a:pt x="2985008" y="1944751"/>
                  </a:lnTo>
                  <a:lnTo>
                    <a:pt x="2998216" y="1891665"/>
                  </a:lnTo>
                  <a:lnTo>
                    <a:pt x="3006217" y="1836547"/>
                  </a:lnTo>
                  <a:lnTo>
                    <a:pt x="3008884" y="1780794"/>
                  </a:lnTo>
                  <a:lnTo>
                    <a:pt x="2980436" y="1780032"/>
                  </a:lnTo>
                  <a:lnTo>
                    <a:pt x="2979674" y="1807845"/>
                  </a:lnTo>
                  <a:lnTo>
                    <a:pt x="2977769" y="1834515"/>
                  </a:lnTo>
                  <a:lnTo>
                    <a:pt x="2970022" y="1886712"/>
                  </a:lnTo>
                  <a:lnTo>
                    <a:pt x="2957449" y="1937131"/>
                  </a:lnTo>
                  <a:lnTo>
                    <a:pt x="2940304" y="1985391"/>
                  </a:lnTo>
                  <a:lnTo>
                    <a:pt x="2918968" y="2031238"/>
                  </a:lnTo>
                  <a:lnTo>
                    <a:pt x="2893568" y="2074545"/>
                  </a:lnTo>
                  <a:lnTo>
                    <a:pt x="2864358" y="2114931"/>
                  </a:lnTo>
                  <a:lnTo>
                    <a:pt x="2831719" y="2152142"/>
                  </a:lnTo>
                  <a:lnTo>
                    <a:pt x="2795651" y="2186178"/>
                  </a:lnTo>
                  <a:lnTo>
                    <a:pt x="2756662" y="2216277"/>
                  </a:lnTo>
                  <a:lnTo>
                    <a:pt x="2714879" y="2242439"/>
                  </a:lnTo>
                  <a:lnTo>
                    <a:pt x="2670556" y="2264537"/>
                  </a:lnTo>
                  <a:lnTo>
                    <a:pt x="2624074" y="2282190"/>
                  </a:lnTo>
                  <a:lnTo>
                    <a:pt x="2575560" y="2295017"/>
                  </a:lnTo>
                  <a:lnTo>
                    <a:pt x="2525395" y="2302891"/>
                  </a:lnTo>
                  <a:lnTo>
                    <a:pt x="2477909" y="2305558"/>
                  </a:lnTo>
                  <a:lnTo>
                    <a:pt x="1144308" y="2305558"/>
                  </a:lnTo>
                  <a:lnTo>
                    <a:pt x="1096645" y="2302891"/>
                  </a:lnTo>
                  <a:lnTo>
                    <a:pt x="1046340" y="2294890"/>
                  </a:lnTo>
                  <a:lnTo>
                    <a:pt x="997966" y="2281936"/>
                  </a:lnTo>
                  <a:lnTo>
                    <a:pt x="951357" y="2264283"/>
                  </a:lnTo>
                  <a:lnTo>
                    <a:pt x="907161" y="2242185"/>
                  </a:lnTo>
                  <a:lnTo>
                    <a:pt x="865378" y="2215896"/>
                  </a:lnTo>
                  <a:lnTo>
                    <a:pt x="826516" y="2185670"/>
                  </a:lnTo>
                  <a:lnTo>
                    <a:pt x="790575" y="2151761"/>
                  </a:lnTo>
                  <a:lnTo>
                    <a:pt x="757809" y="2114423"/>
                  </a:lnTo>
                  <a:lnTo>
                    <a:pt x="728599" y="2074037"/>
                  </a:lnTo>
                  <a:lnTo>
                    <a:pt x="703199" y="2030603"/>
                  </a:lnTo>
                  <a:lnTo>
                    <a:pt x="681990" y="1984756"/>
                  </a:lnTo>
                  <a:lnTo>
                    <a:pt x="664845" y="1936369"/>
                  </a:lnTo>
                  <a:lnTo>
                    <a:pt x="652399" y="1886077"/>
                  </a:lnTo>
                  <a:lnTo>
                    <a:pt x="649554" y="1864715"/>
                  </a:lnTo>
                  <a:lnTo>
                    <a:pt x="677164" y="1862582"/>
                  </a:lnTo>
                  <a:lnTo>
                    <a:pt x="669467" y="1849755"/>
                  </a:lnTo>
                  <a:lnTo>
                    <a:pt x="627888" y="1780413"/>
                  </a:lnTo>
                  <a:lnTo>
                    <a:pt x="591693" y="1869186"/>
                  </a:lnTo>
                  <a:lnTo>
                    <a:pt x="621042" y="1866925"/>
                  </a:lnTo>
                  <a:lnTo>
                    <a:pt x="624459" y="1892300"/>
                  </a:lnTo>
                  <a:lnTo>
                    <a:pt x="637794" y="1945259"/>
                  </a:lnTo>
                  <a:lnTo>
                    <a:pt x="655701" y="1996186"/>
                  </a:lnTo>
                  <a:lnTo>
                    <a:pt x="678307" y="2044573"/>
                  </a:lnTo>
                  <a:lnTo>
                    <a:pt x="705104" y="2090166"/>
                  </a:lnTo>
                  <a:lnTo>
                    <a:pt x="735838" y="2132711"/>
                  </a:lnTo>
                  <a:lnTo>
                    <a:pt x="770382" y="2172081"/>
                  </a:lnTo>
                  <a:lnTo>
                    <a:pt x="808355" y="2207768"/>
                  </a:lnTo>
                  <a:lnTo>
                    <a:pt x="849630" y="2239772"/>
                  </a:lnTo>
                  <a:lnTo>
                    <a:pt x="893826" y="2267458"/>
                  </a:lnTo>
                  <a:lnTo>
                    <a:pt x="940689" y="2290699"/>
                  </a:lnTo>
                  <a:lnTo>
                    <a:pt x="978941" y="2305558"/>
                  </a:lnTo>
                  <a:lnTo>
                    <a:pt x="85725" y="2305558"/>
                  </a:lnTo>
                  <a:lnTo>
                    <a:pt x="85725" y="2276983"/>
                  </a:lnTo>
                  <a:lnTo>
                    <a:pt x="0" y="2319909"/>
                  </a:lnTo>
                  <a:lnTo>
                    <a:pt x="85725" y="2362708"/>
                  </a:lnTo>
                  <a:lnTo>
                    <a:pt x="85725" y="2334133"/>
                  </a:lnTo>
                  <a:lnTo>
                    <a:pt x="1144181" y="2334133"/>
                  </a:lnTo>
                  <a:lnTo>
                    <a:pt x="1148715" y="2334260"/>
                  </a:lnTo>
                  <a:lnTo>
                    <a:pt x="2474341" y="2334133"/>
                  </a:lnTo>
                  <a:lnTo>
                    <a:pt x="3550920" y="2334133"/>
                  </a:lnTo>
                  <a:lnTo>
                    <a:pt x="3550920" y="23055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35751" y="3195828"/>
              <a:ext cx="2872740" cy="419100"/>
            </a:xfrm>
            <a:custGeom>
              <a:avLst/>
              <a:gdLst/>
              <a:ahLst/>
              <a:cxnLst/>
              <a:rect l="l" t="t" r="r" b="b"/>
              <a:pathLst>
                <a:path w="2872740" h="419100">
                  <a:moveTo>
                    <a:pt x="287274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2872740" y="419100"/>
                  </a:lnTo>
                  <a:lnTo>
                    <a:pt x="2872740" y="0"/>
                  </a:lnTo>
                  <a:close/>
                </a:path>
              </a:pathLst>
            </a:custGeom>
            <a:solidFill>
              <a:srgbClr val="EA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28715" y="3228213"/>
            <a:ext cx="257873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sz="165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FF0000"/>
                </a:solidFill>
                <a:latin typeface="Verdana"/>
                <a:cs typeface="Verdana"/>
              </a:rPr>
              <a:t>Πυροσταφυλικό</a:t>
            </a:r>
            <a:r>
              <a:rPr sz="1650" b="1" spc="-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FF0000"/>
                </a:solidFill>
                <a:latin typeface="Verdana"/>
                <a:cs typeface="Verdana"/>
              </a:rPr>
              <a:t>οξύ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53638" y="4847970"/>
            <a:ext cx="119507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0" marR="5080" indent="-140335">
              <a:lnSpc>
                <a:spcPct val="100000"/>
              </a:lnSpc>
              <a:spcBef>
                <a:spcPts val="105"/>
              </a:spcBef>
            </a:pPr>
            <a:r>
              <a:rPr sz="1650" b="1" i="1" spc="-5" dirty="0">
                <a:solidFill>
                  <a:srgbClr val="006FC0"/>
                </a:solidFill>
                <a:latin typeface="Verdana"/>
                <a:cs typeface="Verdana"/>
              </a:rPr>
              <a:t>Γ</a:t>
            </a:r>
            <a:r>
              <a:rPr sz="1650" b="1" i="1" spc="5" dirty="0">
                <a:solidFill>
                  <a:srgbClr val="006FC0"/>
                </a:solidFill>
                <a:latin typeface="Verdana"/>
                <a:cs typeface="Verdana"/>
              </a:rPr>
              <a:t>α</a:t>
            </a:r>
            <a:r>
              <a:rPr sz="1650" b="1" i="1" dirty="0">
                <a:solidFill>
                  <a:srgbClr val="006FC0"/>
                </a:solidFill>
                <a:latin typeface="Verdana"/>
                <a:cs typeface="Verdana"/>
              </a:rPr>
              <a:t>λ</a:t>
            </a:r>
            <a:r>
              <a:rPr sz="1650" b="1" i="1" spc="5" dirty="0">
                <a:solidFill>
                  <a:srgbClr val="006FC0"/>
                </a:solidFill>
                <a:latin typeface="Verdana"/>
                <a:cs typeface="Verdana"/>
              </a:rPr>
              <a:t>α</a:t>
            </a:r>
            <a:r>
              <a:rPr sz="1650" b="1" i="1" spc="-10" dirty="0">
                <a:solidFill>
                  <a:srgbClr val="006FC0"/>
                </a:solidFill>
                <a:latin typeface="Verdana"/>
                <a:cs typeface="Verdana"/>
              </a:rPr>
              <a:t>κ</a:t>
            </a:r>
            <a:r>
              <a:rPr sz="1650" b="1" i="1" spc="-5" dirty="0">
                <a:solidFill>
                  <a:srgbClr val="006FC0"/>
                </a:solidFill>
                <a:latin typeface="Verdana"/>
                <a:cs typeface="Verdana"/>
              </a:rPr>
              <a:t>τική  </a:t>
            </a:r>
            <a:r>
              <a:rPr sz="1650" b="1" i="1" dirty="0">
                <a:solidFill>
                  <a:srgbClr val="006FC0"/>
                </a:solidFill>
                <a:latin typeface="Verdana"/>
                <a:cs typeface="Verdana"/>
              </a:rPr>
              <a:t>ζύμωση</a:t>
            </a:r>
            <a:endParaRPr sz="165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624" y="84003"/>
            <a:ext cx="2894081" cy="38268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94843" y="3175"/>
            <a:ext cx="2915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Γαλακτική</a:t>
            </a:r>
            <a:r>
              <a:rPr sz="3000" spc="-6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70560"/>
            <a:chOff x="-4762" y="0"/>
            <a:chExt cx="9153525" cy="670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42488" y="0"/>
              <a:ext cx="6001512" cy="670433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56971" y="917447"/>
            <a:ext cx="8751570" cy="5687695"/>
            <a:chOff x="156971" y="917447"/>
            <a:chExt cx="8751570" cy="5687695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971" y="917447"/>
              <a:ext cx="8751028" cy="568756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976615" y="3357371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20">
                  <a:moveTo>
                    <a:pt x="0" y="553211"/>
                  </a:moveTo>
                  <a:lnTo>
                    <a:pt x="713231" y="553211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55321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68995" y="3278174"/>
              <a:ext cx="624649" cy="8410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95488" y="3278174"/>
              <a:ext cx="624649" cy="84107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336797" y="29667"/>
            <a:ext cx="55048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Είδη</a:t>
            </a:r>
            <a:r>
              <a:rPr sz="2600" b="1" spc="-2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600" b="1" spc="-50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94929" y="3376625"/>
            <a:ext cx="2794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689610"/>
            <a:ext cx="8354059" cy="5253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Verdana"/>
                <a:cs typeface="Verdana"/>
              </a:rPr>
              <a:t>Αιθανόλη</a:t>
            </a:r>
            <a:endParaRPr sz="2800">
              <a:latin typeface="Verdana"/>
              <a:cs typeface="Verdana"/>
            </a:endParaRPr>
          </a:p>
          <a:p>
            <a:pPr marL="285115" marR="5080" indent="-273050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αλκοολικός</a:t>
            </a:r>
            <a:r>
              <a:rPr sz="2400" b="1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βαθμός</a:t>
            </a:r>
            <a:r>
              <a:rPr sz="2400" b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εκφράζεται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ως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% 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κατ’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όγκον</a:t>
            </a:r>
            <a:r>
              <a:rPr sz="24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%</a:t>
            </a:r>
            <a:r>
              <a:rPr sz="24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vol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(Γαλλικό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Gay-Lussac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system).</a:t>
            </a:r>
            <a:endParaRPr sz="2400">
              <a:latin typeface="Verdana"/>
              <a:cs typeface="Verdana"/>
            </a:endParaRPr>
          </a:p>
          <a:p>
            <a:pPr marL="285115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Στην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Αμερική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ως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2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x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%vol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proof</a:t>
            </a:r>
            <a:r>
              <a:rPr sz="2400" i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212168"/>
                </a:solidFill>
                <a:latin typeface="Verdana"/>
                <a:cs typeface="Verdana"/>
              </a:rPr>
              <a:t>system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).</a:t>
            </a:r>
            <a:endParaRPr sz="2400">
              <a:latin typeface="Verdana"/>
              <a:cs typeface="Verdana"/>
            </a:endParaRPr>
          </a:p>
          <a:p>
            <a:pPr marL="285115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κρασιά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κυμάινεται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μεταξύ</a:t>
            </a:r>
            <a:r>
              <a:rPr sz="24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8-15%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;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Πάνω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endParaRPr sz="2400">
              <a:latin typeface="Verdana"/>
              <a:cs typeface="Verdana"/>
            </a:endParaRPr>
          </a:p>
          <a:p>
            <a:pPr marL="285115">
              <a:lnSpc>
                <a:spcPct val="100000"/>
              </a:lnSpc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14–15%</a:t>
            </a:r>
            <a:r>
              <a:rPr sz="2400" b="1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αποτέλεσμα ενίσχυσης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(fortification).</a:t>
            </a:r>
            <a:endParaRPr sz="2400">
              <a:latin typeface="Verdana"/>
              <a:cs typeface="Verdana"/>
            </a:endParaRPr>
          </a:p>
          <a:p>
            <a:pPr marL="285115" marR="375285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4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μπύρα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έχει</a:t>
            </a:r>
            <a:r>
              <a:rPr sz="24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4-6%</a:t>
            </a:r>
            <a:r>
              <a:rPr sz="2400" b="1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αλλά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υπάρχει</a:t>
            </a:r>
            <a:r>
              <a:rPr sz="24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μεγάλη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212168"/>
                </a:solidFill>
                <a:latin typeface="Verdana"/>
                <a:cs typeface="Verdana"/>
              </a:rPr>
              <a:t>ποικιλία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προϊόντων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0.5%</a:t>
            </a:r>
            <a:r>
              <a:rPr sz="2400" b="1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(alcohol-free),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2.3%</a:t>
            </a:r>
            <a:r>
              <a:rPr sz="2400" b="1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(low-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alcohol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beer),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20-40%</a:t>
            </a:r>
            <a:r>
              <a:rPr sz="2400" b="1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alcohol.</a:t>
            </a:r>
            <a:endParaRPr sz="2400">
              <a:latin typeface="Verdana"/>
              <a:cs typeface="Verdana"/>
            </a:endParaRPr>
          </a:p>
          <a:p>
            <a:pPr marL="285115" indent="-273050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αποστάγματα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35-40%</a:t>
            </a:r>
            <a:r>
              <a:rPr sz="2400" b="1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(ή και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μέχρι</a:t>
            </a:r>
            <a:r>
              <a:rPr sz="24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74%</a:t>
            </a:r>
            <a:endParaRPr sz="2400">
              <a:latin typeface="Verdana"/>
              <a:cs typeface="Verdana"/>
            </a:endParaRPr>
          </a:p>
          <a:p>
            <a:pPr marL="285115">
              <a:lnSpc>
                <a:spcPct val="100000"/>
              </a:lnSpc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ορισμένα,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π.χ.</a:t>
            </a:r>
            <a:r>
              <a:rPr sz="24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αψέντι).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6146698"/>
            <a:ext cx="7738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ουδέτερο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οινόπνευμα</a:t>
            </a:r>
            <a:r>
              <a:rPr sz="24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έχει</a:t>
            </a:r>
            <a:r>
              <a:rPr sz="24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τουλάχιστον</a:t>
            </a:r>
            <a:r>
              <a:rPr sz="24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96%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366649" y="1304925"/>
          <a:ext cx="8580754" cy="5038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168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212168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90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Ουδέτερο 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ιν</a:t>
                      </a:r>
                      <a:r>
                        <a:rPr sz="1400" b="1" spc="-1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ό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πν</a:t>
                      </a:r>
                      <a:r>
                        <a:rPr sz="1400" b="1" spc="-1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ε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υ</a:t>
                      </a: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μ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α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212168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1022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Scotch 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Whi</a:t>
                      </a:r>
                      <a:r>
                        <a:rPr sz="1400" b="1" spc="-1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ey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212168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Brandy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212168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Rum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212168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816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Gin/ </a:t>
                      </a:r>
                      <a:r>
                        <a:rPr sz="1400" b="1" spc="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Vod</a:t>
                      </a:r>
                      <a:r>
                        <a:rPr sz="1400" b="1" spc="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212168"/>
                      </a:solidFill>
                      <a:prstDash val="solid"/>
                    </a:lnR>
                    <a:lnT w="12700">
                      <a:solidFill>
                        <a:srgbClr val="212168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Ελάχιστος</a:t>
                      </a:r>
                      <a:r>
                        <a:rPr sz="1200" b="1" spc="-4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πραγματικός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αλκοολικός</a:t>
                      </a:r>
                      <a:r>
                        <a:rPr sz="1200" b="1" spc="-2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βαθμός</a:t>
                      </a:r>
                      <a:r>
                        <a:rPr sz="1200" b="1" spc="-2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(%</a:t>
                      </a:r>
                      <a:r>
                        <a:rPr sz="1200" b="1" spc="-1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vol.)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212168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96.0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40.0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36.0</a:t>
                      </a:r>
                      <a:r>
                        <a:rPr sz="1400" b="1" spc="-4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(wine)/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37.5</a:t>
                      </a:r>
                      <a:r>
                        <a:rPr sz="1400" b="1" spc="-5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(fruit)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37.5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37.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400" b="1" spc="-14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212168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90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Μέγιστη</a:t>
                      </a:r>
                      <a:r>
                        <a:rPr sz="1200" b="1" spc="-5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περιεκτ.</a:t>
                      </a:r>
                      <a:r>
                        <a:rPr sz="1200" b="1" spc="-3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μεθανόλης</a:t>
                      </a:r>
                      <a:r>
                        <a:rPr sz="1200" b="1" spc="-4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(g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hl</a:t>
                      </a:r>
                      <a:r>
                        <a:rPr sz="1200" b="1" spc="-7" baseline="2430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-1</a:t>
                      </a:r>
                      <a:r>
                        <a:rPr sz="1200" b="1" spc="202" baseline="2430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καθαρού</a:t>
                      </a:r>
                      <a:r>
                        <a:rPr sz="1200" b="1" spc="-2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οινοπνεύματος)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212168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spc="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50</a:t>
                      </a:r>
                      <a:r>
                        <a:rPr sz="1350" b="1" spc="7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200</a:t>
                      </a:r>
                      <a:r>
                        <a:rPr sz="1400" b="1" spc="-3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(wine)</a:t>
                      </a:r>
                      <a:r>
                        <a:rPr sz="1400" b="1" spc="-6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1000</a:t>
                      </a:r>
                      <a:r>
                        <a:rPr sz="1400" b="1" spc="-7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(fruit)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212168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4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Ολική</a:t>
                      </a:r>
                      <a:r>
                        <a:rPr sz="1200" b="1" spc="-2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οξύτητα</a:t>
                      </a:r>
                      <a:r>
                        <a:rPr sz="1200" b="1" spc="-4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ως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οξικό</a:t>
                      </a:r>
                      <a:r>
                        <a:rPr sz="1200" b="1" spc="-1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οξύ</a:t>
                      </a:r>
                      <a:r>
                        <a:rPr sz="1200" b="1" spc="-1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(g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hl</a:t>
                      </a:r>
                      <a:r>
                        <a:rPr sz="1200" b="1" spc="-7" baseline="2430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-1</a:t>
                      </a:r>
                      <a:r>
                        <a:rPr sz="1200" b="1" spc="202" baseline="2430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καθαρού</a:t>
                      </a:r>
                      <a:r>
                        <a:rPr sz="1200" b="1" spc="-2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οινοπνεύματος)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212168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&lt;1.5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3-70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5-160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80-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240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212168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62865" marR="1212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Πτητική οξύτητα ως οξικό 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οξύ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(g </a:t>
                      </a:r>
                      <a:r>
                        <a:rPr sz="1200" b="1" spc="-40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hl</a:t>
                      </a:r>
                      <a:r>
                        <a:rPr sz="1200" b="1" spc="-7" baseline="2430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-1</a:t>
                      </a:r>
                      <a:r>
                        <a:rPr sz="1200" b="1" spc="209" baseline="2430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καθαρού</a:t>
                      </a:r>
                      <a:r>
                        <a:rPr sz="1200" b="1" spc="-1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οινοπνεύματος)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12168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9-40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50-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140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212168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90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Εστέρες</a:t>
                      </a:r>
                      <a:r>
                        <a:rPr sz="1200" b="1" spc="-2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ως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οξικός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αιθυλεστέρας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(g</a:t>
                      </a:r>
                      <a:r>
                        <a:rPr sz="1200" b="1" spc="-4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hl</a:t>
                      </a:r>
                      <a:r>
                        <a:rPr sz="1200" b="1" spc="-7" baseline="2430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-1</a:t>
                      </a:r>
                      <a:r>
                        <a:rPr sz="1200" b="1" spc="179" baseline="2430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καθαρού</a:t>
                      </a:r>
                      <a:r>
                        <a:rPr sz="1200" b="1" spc="-4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οινοπνεύματος)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12168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&lt;1.3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10-85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70-580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40-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280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212168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774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Αλδεΰδες</a:t>
                      </a:r>
                      <a:r>
                        <a:rPr sz="1200" b="1" spc="-3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ως</a:t>
                      </a:r>
                      <a:r>
                        <a:rPr sz="1200" b="1" spc="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ακεταλδεΰδη</a:t>
                      </a:r>
                      <a:r>
                        <a:rPr sz="1200" b="1" spc="-2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(g</a:t>
                      </a:r>
                      <a:r>
                        <a:rPr sz="1200" b="1" spc="-4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hl</a:t>
                      </a:r>
                      <a:r>
                        <a:rPr sz="1200" b="1" spc="-7" baseline="2430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-1</a:t>
                      </a:r>
                      <a:endParaRPr sz="1200" baseline="24305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καθαρού</a:t>
                      </a:r>
                      <a:r>
                        <a:rPr sz="1200" b="1" spc="-3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οινοπνεύματος)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12168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&lt;0.5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2-270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2-80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0-40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212168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393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Ανώτερες</a:t>
                      </a:r>
                      <a:r>
                        <a:rPr sz="1200" b="1" spc="-4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αλκοόλες</a:t>
                      </a:r>
                      <a:r>
                        <a:rPr sz="1200" b="1" spc="-1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(g</a:t>
                      </a:r>
                      <a:r>
                        <a:rPr sz="1200" b="1" spc="-1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hl</a:t>
                      </a:r>
                      <a:r>
                        <a:rPr sz="1200" b="1" spc="-7" baseline="2430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-1</a:t>
                      </a:r>
                      <a:endParaRPr sz="1200" baseline="24305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καθαρού</a:t>
                      </a:r>
                      <a:r>
                        <a:rPr sz="1200" b="1" spc="-3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οινοπνεύματος)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212168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&lt;0.5</a:t>
                      </a:r>
                      <a:r>
                        <a:rPr sz="1400" b="1" spc="-2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(as</a:t>
                      </a:r>
                      <a:r>
                        <a:rPr sz="1400" b="1" spc="-4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2-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methyl-1-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00">
                        <a:lnSpc>
                          <a:spcPts val="167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propanol)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140-780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100-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200</a:t>
                      </a:r>
                      <a:r>
                        <a:rPr sz="1350" b="1" baseline="2469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00AFEF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AFEF"/>
                      </a:solidFill>
                      <a:prstDash val="solid"/>
                    </a:lnL>
                    <a:lnR w="12700">
                      <a:solidFill>
                        <a:srgbClr val="212168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00A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297">
                <a:tc gridSpan="6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75" spc="7" baseline="26143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275" spc="240" baseline="26143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WHO/IARC</a:t>
                      </a:r>
                      <a:r>
                        <a:rPr sz="1300" spc="3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(2010);</a:t>
                      </a:r>
                      <a:r>
                        <a:rPr sz="1300" spc="-1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75" spc="7" baseline="26143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1275" spc="232" baseline="26143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Kirk</a:t>
                      </a:r>
                      <a:r>
                        <a:rPr sz="1300" spc="2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130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Sawyer</a:t>
                      </a:r>
                      <a:r>
                        <a:rPr sz="1300" spc="20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300" spc="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68"/>
                          </a:solidFill>
                          <a:latin typeface="Verdana"/>
                          <a:cs typeface="Verdana"/>
                        </a:rPr>
                        <a:t>1991).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12700">
                      <a:solidFill>
                        <a:srgbClr val="212168"/>
                      </a:solidFill>
                      <a:prstDash val="solid"/>
                    </a:lnL>
                    <a:lnR w="12700">
                      <a:solidFill>
                        <a:srgbClr val="212168"/>
                      </a:solidFill>
                      <a:prstDash val="solid"/>
                    </a:lnR>
                    <a:lnT w="12700">
                      <a:solidFill>
                        <a:srgbClr val="00AFEF"/>
                      </a:solidFill>
                      <a:prstDash val="solid"/>
                    </a:lnT>
                    <a:lnB w="12700">
                      <a:solidFill>
                        <a:srgbClr val="21216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643888" y="652348"/>
            <a:ext cx="589280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Ιδιότητες</a:t>
            </a:r>
            <a:r>
              <a:rPr sz="21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ουδέτερου</a:t>
            </a:r>
            <a:r>
              <a:rPr sz="21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οινοπνεύματος</a:t>
            </a:r>
            <a:r>
              <a:rPr sz="2100" b="1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1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endParaRPr sz="2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solidFill>
                  <a:srgbClr val="212168"/>
                </a:solidFill>
                <a:latin typeface="Verdana"/>
                <a:cs typeface="Verdana"/>
              </a:rPr>
              <a:t>μερικών</a:t>
            </a:r>
            <a:r>
              <a:rPr sz="21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αποσταγμάτων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689609"/>
            <a:ext cx="8599805" cy="548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Αιθανόλη</a:t>
            </a:r>
            <a:endParaRPr sz="2400">
              <a:latin typeface="Verdana"/>
              <a:cs typeface="Verdana"/>
            </a:endParaRPr>
          </a:p>
          <a:p>
            <a:pPr marL="12700" marR="107950">
              <a:lnSpc>
                <a:spcPct val="100000"/>
              </a:lnSpc>
              <a:spcBef>
                <a:spcPts val="2400"/>
              </a:spcBef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ρόλος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αιθανόλης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κρίσιμος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όσον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αφορά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σταθερότητα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παλαίωση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οργανοληπτικά </a:t>
            </a:r>
            <a:r>
              <a:rPr sz="2400" b="1" spc="-80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χαρακτηριστικά</a:t>
            </a:r>
            <a:r>
              <a:rPr sz="2400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αλκοολούχων</a:t>
            </a:r>
            <a:r>
              <a:rPr sz="24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ποτών.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Λειτουργεί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ως:</a:t>
            </a:r>
            <a:endParaRPr sz="2400">
              <a:latin typeface="Verdana"/>
              <a:cs typeface="Verdana"/>
            </a:endParaRPr>
          </a:p>
          <a:p>
            <a:pPr marL="640080" indent="-450215">
              <a:lnSpc>
                <a:spcPct val="100000"/>
              </a:lnSpc>
              <a:spcBef>
                <a:spcPts val="2395"/>
              </a:spcBef>
              <a:buClr>
                <a:srgbClr val="6DA92C"/>
              </a:buClr>
              <a:buFont typeface="Wingdings"/>
              <a:buChar char=""/>
              <a:tabLst>
                <a:tab pos="640080" algn="l"/>
                <a:tab pos="640715" algn="l"/>
              </a:tabLst>
            </a:pP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συντηρητικό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3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μη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επιτρέποντας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ανάπτυξη</a:t>
            </a:r>
            <a:r>
              <a:rPr sz="23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παθογόνων</a:t>
            </a:r>
            <a:endParaRPr sz="2300">
              <a:latin typeface="Verdana"/>
              <a:cs typeface="Verdana"/>
            </a:endParaRPr>
          </a:p>
          <a:p>
            <a:pPr marL="640080">
              <a:lnSpc>
                <a:spcPct val="100000"/>
              </a:lnSpc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αλλοιογόνων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μικροοργανισμών</a:t>
            </a:r>
            <a:endParaRPr sz="2300">
              <a:latin typeface="Verdana"/>
              <a:cs typeface="Verdana"/>
            </a:endParaRPr>
          </a:p>
          <a:p>
            <a:pPr marL="640080" indent="-45021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"/>
              <a:tabLst>
                <a:tab pos="640080" algn="l"/>
                <a:tab pos="640715" algn="l"/>
              </a:tabLst>
            </a:pP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διαλύτης</a:t>
            </a:r>
            <a:r>
              <a:rPr sz="23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εκχυλίζει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συστατικά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πρώτης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ύλης</a:t>
            </a:r>
            <a:endParaRPr sz="2300">
              <a:latin typeface="Verdana"/>
              <a:cs typeface="Verdana"/>
            </a:endParaRPr>
          </a:p>
          <a:p>
            <a:pPr marL="640080" marR="1269365" indent="-449580">
              <a:lnSpc>
                <a:spcPct val="100000"/>
              </a:lnSpc>
              <a:spcBef>
                <a:spcPts val="2405"/>
              </a:spcBef>
              <a:buClr>
                <a:srgbClr val="6DA92C"/>
              </a:buClr>
              <a:buFont typeface="Wingdings"/>
              <a:buChar char=""/>
              <a:tabLst>
                <a:tab pos="640080" algn="l"/>
                <a:tab pos="640715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συμμετέχει σε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αντιδράσεις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επηρρεάζουν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σημαντικά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άρωμα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όπως οι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εστέρες</a:t>
            </a:r>
            <a:endParaRPr sz="2300">
              <a:latin typeface="Verdana"/>
              <a:cs typeface="Verdana"/>
            </a:endParaRPr>
          </a:p>
          <a:p>
            <a:pPr marL="640080" indent="-450215">
              <a:lnSpc>
                <a:spcPct val="100000"/>
              </a:lnSpc>
              <a:spcBef>
                <a:spcPts val="2395"/>
              </a:spcBef>
              <a:buClr>
                <a:srgbClr val="6DA92C"/>
              </a:buClr>
              <a:buFont typeface="Wingdings"/>
              <a:buChar char=""/>
              <a:tabLst>
                <a:tab pos="640080" algn="l"/>
                <a:tab pos="64071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επηρρεάζει</a:t>
            </a:r>
            <a:r>
              <a:rPr sz="23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συνολική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αντίληψη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του αρώματος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4222" y="6144564"/>
            <a:ext cx="163068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300" spc="-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γεύσης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7529" y="6225538"/>
            <a:ext cx="721360" cy="637540"/>
            <a:chOff x="8427529" y="6225538"/>
            <a:chExt cx="721360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2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87156" y="6225538"/>
              <a:ext cx="624649" cy="63245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713723" y="6324701"/>
            <a:ext cx="152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532928"/>
            <a:ext cx="8565515" cy="54781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Νερό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ρόλος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κρίσιμος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όσον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αφορά</a:t>
            </a:r>
            <a:r>
              <a:rPr sz="21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ποιότητα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αλκοολούχων</a:t>
            </a:r>
            <a:r>
              <a:rPr sz="2100" spc="-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ποτών.</a:t>
            </a:r>
            <a:endParaRPr sz="2100">
              <a:latin typeface="Verdana"/>
              <a:cs typeface="Verdana"/>
            </a:endParaRPr>
          </a:p>
          <a:p>
            <a:pPr marL="367665" marR="5080" indent="-35560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Στα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κρασιά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διαλυτοποιεί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τις χρωστικές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αρωματικές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ουσίες,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ρυθμίζει</a:t>
            </a:r>
            <a:r>
              <a:rPr sz="21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τις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ιδιότητες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ροής,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επηρρεάζει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τις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χημικές </a:t>
            </a:r>
            <a:r>
              <a:rPr sz="2100" spc="-7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αντιδράσεις,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παλαίωση,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κλπ.</a:t>
            </a:r>
            <a:endParaRPr sz="2100">
              <a:latin typeface="Verdana"/>
              <a:cs typeface="Verdana"/>
            </a:endParaRPr>
          </a:p>
          <a:p>
            <a:pPr marL="367665" indent="-35560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Στη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μπύρα</a:t>
            </a:r>
            <a:r>
              <a:rPr sz="21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έχει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ισχυρή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επίδραση στη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γεύση,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χρώμα,</a:t>
            </a:r>
            <a:endParaRPr sz="21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αφρισμό,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διάυγεια.</a:t>
            </a:r>
            <a:endParaRPr sz="2100">
              <a:latin typeface="Verdana"/>
              <a:cs typeface="Verdana"/>
            </a:endParaRPr>
          </a:p>
          <a:p>
            <a:pPr marL="367665" marR="889635" indent="-35560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Στο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ουίσκι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επηρρεάζει την απόδοση της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διεργασίας 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χυλοποιήσης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τη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χημεία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ζύμωσης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απόσταξης</a:t>
            </a:r>
            <a:endParaRPr sz="2100">
              <a:latin typeface="Verdana"/>
              <a:cs typeface="Verdana"/>
            </a:endParaRPr>
          </a:p>
          <a:p>
            <a:pPr marL="367665" marR="986155" indent="-35560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  <a:tab pos="2296795" algn="l"/>
              </a:tabLst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μεικτά</a:t>
            </a:r>
            <a:r>
              <a:rPr sz="21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1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όπως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βότκα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το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τζιν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ποιότητα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επηρρεάζεται	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νερό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αραίωσης.</a:t>
            </a:r>
            <a:endParaRPr sz="2100">
              <a:latin typeface="Verdana"/>
              <a:cs typeface="Verdana"/>
            </a:endParaRPr>
          </a:p>
          <a:p>
            <a:pPr marL="367665" indent="-35560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προσθήκη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του στα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ρυθμίζεται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</a:t>
            </a:r>
            <a:r>
              <a:rPr sz="21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νομοθεσία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endParaRPr sz="21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αφορά</a:t>
            </a:r>
            <a:r>
              <a:rPr sz="21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την καταλληλότητα</a:t>
            </a:r>
            <a:r>
              <a:rPr sz="21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την συγκεκριμένη</a:t>
            </a:r>
            <a:r>
              <a:rPr sz="21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χρήση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και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426" y="5985764"/>
            <a:ext cx="755078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ανθρώπινη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κατανάλωση,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εκμετάλλευση</a:t>
            </a:r>
            <a:r>
              <a:rPr sz="2100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φυσικών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αποθεμάτων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νερού,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κλπ.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7529" y="6225538"/>
            <a:ext cx="721360" cy="637540"/>
            <a:chOff x="8427529" y="6225538"/>
            <a:chExt cx="721360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2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87156" y="6225538"/>
              <a:ext cx="624649" cy="63245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713723" y="6324701"/>
            <a:ext cx="152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08" y="359513"/>
            <a:ext cx="7876540" cy="2094864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Μεθανόλη</a:t>
            </a:r>
            <a:endParaRPr sz="2400">
              <a:latin typeface="Verdana"/>
              <a:cs typeface="Verdana"/>
            </a:endParaRPr>
          </a:p>
          <a:p>
            <a:pPr marL="285750" indent="-273685">
              <a:lnSpc>
                <a:spcPct val="100000"/>
              </a:lnSpc>
              <a:spcBef>
                <a:spcPts val="119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Δεν</a:t>
            </a:r>
            <a:r>
              <a:rPr sz="20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000" b="1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παραπροϊόν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0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ζύμωσης.</a:t>
            </a:r>
            <a:endParaRPr sz="2000">
              <a:latin typeface="Verdana"/>
              <a:cs typeface="Verdana"/>
            </a:endParaRPr>
          </a:p>
          <a:p>
            <a:pPr marL="285750" marR="5080" indent="-27368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  <a:tab pos="7378700" algn="l"/>
              </a:tabLst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Π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αράγετα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ι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 ενζ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υ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μική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υδρ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ό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λυση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000" b="1" i="1" dirty="0">
                <a:solidFill>
                  <a:srgbClr val="212168"/>
                </a:solidFill>
                <a:latin typeface="Verdana"/>
                <a:cs typeface="Verdana"/>
              </a:rPr>
              <a:t>πηκ</a:t>
            </a:r>
            <a:r>
              <a:rPr sz="2000" b="1" i="1" spc="-10" dirty="0">
                <a:solidFill>
                  <a:srgbClr val="212168"/>
                </a:solidFill>
                <a:latin typeface="Verdana"/>
                <a:cs typeface="Verdana"/>
              </a:rPr>
              <a:t>τ</a:t>
            </a:r>
            <a:r>
              <a:rPr sz="2000" b="1" i="1" dirty="0">
                <a:solidFill>
                  <a:srgbClr val="212168"/>
                </a:solidFill>
                <a:latin typeface="Verdana"/>
                <a:cs typeface="Verdana"/>
              </a:rPr>
              <a:t>ινεσ</a:t>
            </a:r>
            <a:r>
              <a:rPr sz="2000" b="1" i="1" spc="-10" dirty="0">
                <a:solidFill>
                  <a:srgbClr val="212168"/>
                </a:solidFill>
                <a:latin typeface="Verdana"/>
                <a:cs typeface="Verdana"/>
              </a:rPr>
              <a:t>τ</a:t>
            </a:r>
            <a:r>
              <a:rPr sz="2000" b="1" i="1" dirty="0">
                <a:solidFill>
                  <a:srgbClr val="212168"/>
                </a:solidFill>
                <a:latin typeface="Verdana"/>
                <a:cs typeface="Verdana"/>
              </a:rPr>
              <a:t>ερ</a:t>
            </a:r>
            <a:r>
              <a:rPr sz="2000" b="1" i="1" spc="-5" dirty="0">
                <a:solidFill>
                  <a:srgbClr val="212168"/>
                </a:solidFill>
                <a:latin typeface="Verdana"/>
                <a:cs typeface="Verdana"/>
              </a:rPr>
              <a:t>άσε</a:t>
            </a:r>
            <a:r>
              <a:rPr sz="2000" b="1" i="1" spc="5" dirty="0">
                <a:solidFill>
                  <a:srgbClr val="212168"/>
                </a:solidFill>
                <a:latin typeface="Verdana"/>
                <a:cs typeface="Verdana"/>
              </a:rPr>
              <a:t>ς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)	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ω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ν 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πηκτινών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(πολυγαλακτουρονικά οξέα με μερικώς 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εστεροποιημένες</a:t>
            </a:r>
            <a:r>
              <a:rPr sz="20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καρβοξυλικές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ομάδες</a:t>
            </a:r>
            <a:r>
              <a:rPr sz="20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μεθανόλη).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208" y="4867147"/>
            <a:ext cx="851916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73685">
              <a:lnSpc>
                <a:spcPct val="100000"/>
              </a:lnSpc>
              <a:spcBef>
                <a:spcPts val="1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Επομένως</a:t>
            </a:r>
            <a:r>
              <a:rPr sz="20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0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συγκέντρωσή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 είναι</a:t>
            </a:r>
            <a:r>
              <a:rPr sz="20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απευθείας ανάλογη</a:t>
            </a:r>
            <a:endParaRPr sz="2000">
              <a:latin typeface="Verdana"/>
              <a:cs typeface="Verdana"/>
            </a:endParaRPr>
          </a:p>
          <a:p>
            <a:pPr marL="285750">
              <a:lnSpc>
                <a:spcPct val="100000"/>
              </a:lnSpc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0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περιεκτικότητα</a:t>
            </a:r>
            <a:r>
              <a:rPr sz="2000" u="heavy" spc="-40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000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της</a:t>
            </a:r>
            <a:r>
              <a:rPr sz="2000" u="heavy" spc="-3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000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πρώτης</a:t>
            </a:r>
            <a:r>
              <a:rPr sz="2000" u="heavy" spc="-3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000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ύλης</a:t>
            </a:r>
            <a:r>
              <a:rPr sz="2000" u="heavy" spc="-2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000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σε</a:t>
            </a:r>
            <a:r>
              <a:rPr sz="2000" u="heavy" spc="-25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 </a:t>
            </a:r>
            <a:r>
              <a:rPr sz="2000" u="heavy" dirty="0">
                <a:solidFill>
                  <a:srgbClr val="212168"/>
                </a:solidFill>
                <a:uFill>
                  <a:solidFill>
                    <a:srgbClr val="212168"/>
                  </a:solidFill>
                </a:uFill>
                <a:latin typeface="Verdana"/>
                <a:cs typeface="Verdana"/>
              </a:rPr>
              <a:t>πηκτίνες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285750" marR="490855" indent="-273685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Προσθήκη</a:t>
            </a:r>
            <a:r>
              <a:rPr sz="20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πηκτινολυτικών</a:t>
            </a:r>
            <a:r>
              <a:rPr sz="2000" b="1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ενζύμων</a:t>
            </a:r>
            <a:r>
              <a:rPr sz="20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διευκόλυνση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000" spc="-6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διαύγασης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ή ανάμιξη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αποστάγματα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αυξάνει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ποσό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309" y="6239052"/>
            <a:ext cx="269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μεθανόλης</a:t>
            </a:r>
            <a:r>
              <a:rPr sz="2000" spc="-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0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ποτά.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052827" y="2662427"/>
            <a:ext cx="4570114" cy="1904549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6" name="object 36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198" y="3465622"/>
            <a:ext cx="6636029" cy="31995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8208" y="359513"/>
            <a:ext cx="8630920" cy="300990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Μεθανόλη</a:t>
            </a:r>
            <a:endParaRPr sz="2400">
              <a:latin typeface="Verdana"/>
              <a:cs typeface="Verdana"/>
            </a:endParaRPr>
          </a:p>
          <a:p>
            <a:pPr marL="285750" marR="5080" indent="-273685" algn="just">
              <a:lnSpc>
                <a:spcPct val="100000"/>
              </a:lnSpc>
              <a:spcBef>
                <a:spcPts val="1195"/>
              </a:spcBef>
              <a:buClr>
                <a:srgbClr val="6DA92C"/>
              </a:buClr>
              <a:buFont typeface="Wingdings"/>
              <a:buChar char=""/>
              <a:tabLst>
                <a:tab pos="286385" algn="l"/>
              </a:tabLst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000" b="1" spc="-5" dirty="0">
                <a:solidFill>
                  <a:srgbClr val="212168"/>
                </a:solidFill>
                <a:latin typeface="Verdana"/>
                <a:cs typeface="Verdana"/>
              </a:rPr>
              <a:t>απόσταξη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πολλαπλασιάζει τη συγκέντρωση της μεθανόλης και </a:t>
            </a:r>
            <a:r>
              <a:rPr sz="2000" spc="-6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επομένως επηρρεάζει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σημαντικά την ποιότητα των αποσταγμάτων </a:t>
            </a:r>
            <a:r>
              <a:rPr sz="2000" spc="-6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κυρίως στα παράνομα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και μη δηλωμένα όπου ο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ποιοτικός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έλεγχος </a:t>
            </a:r>
            <a:r>
              <a:rPr sz="2000" spc="-6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ανύπαρκτος.</a:t>
            </a:r>
            <a:endParaRPr sz="2000">
              <a:latin typeface="Verdana"/>
              <a:cs typeface="Verdana"/>
            </a:endParaRPr>
          </a:p>
          <a:p>
            <a:pPr marL="285750" marR="415925" indent="-27368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κύρια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επίδραση στην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υγεία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σχετίζεται</a:t>
            </a:r>
            <a:r>
              <a:rPr sz="20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μεταβολισμό</a:t>
            </a:r>
            <a:r>
              <a:rPr sz="20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000" spc="-68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προς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φορμαλδεΰδη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φορμικό οξύ, που προκαλούν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 καταστροφή</a:t>
            </a:r>
            <a:r>
              <a:rPr sz="20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οπτικού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νεύρου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0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τύφλωση.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7529" y="6225538"/>
            <a:ext cx="721360" cy="637540"/>
            <a:chOff x="8427529" y="6225538"/>
            <a:chExt cx="721360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2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87156" y="6225538"/>
              <a:ext cx="624649" cy="63245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713723" y="6324701"/>
            <a:ext cx="152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934" y="689609"/>
            <a:ext cx="8653145" cy="546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Πτητικά</a:t>
            </a:r>
            <a:r>
              <a:rPr sz="21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παραπροϊόντα</a:t>
            </a:r>
            <a:r>
              <a:rPr sz="21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(συμπαρoμαρτούντα)</a:t>
            </a:r>
            <a:endParaRPr sz="2100" dirty="0">
              <a:latin typeface="Verdana"/>
              <a:cs typeface="Verdana"/>
            </a:endParaRPr>
          </a:p>
          <a:p>
            <a:pPr marL="215900" marR="206375" indent="-178435">
              <a:lnSpc>
                <a:spcPct val="100000"/>
              </a:lnSpc>
              <a:spcBef>
                <a:spcPts val="1789"/>
              </a:spcBef>
              <a:buClr>
                <a:srgbClr val="6DA92C"/>
              </a:buClr>
              <a:buFont typeface="Wingdings"/>
              <a:buChar char=""/>
              <a:tabLst>
                <a:tab pos="21653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σχηματισμός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τους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εξαρτάται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από το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είδος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ζύμης-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δευτερεύοντες παράγοντες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πρώτη ύλη,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θερμοκρασία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pH.</a:t>
            </a:r>
            <a:endParaRPr sz="2300" dirty="0">
              <a:latin typeface="Verdana"/>
              <a:cs typeface="Verdana"/>
            </a:endParaRPr>
          </a:p>
          <a:p>
            <a:pPr marL="215900" indent="-178435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"/>
              <a:tabLst>
                <a:tab pos="21653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κύρια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παραπροϊόντα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ζύμωσης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εστέρες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endParaRPr sz="2300" dirty="0">
              <a:latin typeface="Verdana"/>
              <a:cs typeface="Verdana"/>
            </a:endParaRPr>
          </a:p>
          <a:p>
            <a:pPr marL="215900">
              <a:lnSpc>
                <a:spcPct val="100000"/>
              </a:lnSpc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καρβονυλικές</a:t>
            </a:r>
            <a:r>
              <a:rPr sz="2300" b="1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ενώσεις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3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ανώτερες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αλκοόλες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πτητικά</a:t>
            </a:r>
            <a:endParaRPr sz="2300" dirty="0">
              <a:latin typeface="Verdana"/>
              <a:cs typeface="Verdana"/>
            </a:endParaRPr>
          </a:p>
          <a:p>
            <a:pPr marL="215900">
              <a:lnSpc>
                <a:spcPct val="100000"/>
              </a:lnSpc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οργανικά</a:t>
            </a:r>
            <a:r>
              <a:rPr sz="23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οξέα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γλυκερόλη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300" dirty="0">
              <a:latin typeface="Verdana"/>
              <a:cs typeface="Verdana"/>
            </a:endParaRPr>
          </a:p>
          <a:p>
            <a:pPr marL="215900" marR="53975" indent="-178435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21653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επίδραση στο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άρωμα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εξαρτάται κυρίως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από τη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συγκέντρωσή τους, το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κατώφλι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αντίληψης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τα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επίπεδα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των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άλλων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πτητικών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ενώσεων,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αιθανόλης,</a:t>
            </a:r>
            <a:r>
              <a:rPr sz="23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O</a:t>
            </a:r>
            <a:r>
              <a:rPr sz="2250" spc="7" baseline="-20370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3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CO</a:t>
            </a:r>
            <a:r>
              <a:rPr sz="2250" baseline="-20370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300" dirty="0">
              <a:latin typeface="Verdana"/>
              <a:cs typeface="Verdana"/>
            </a:endParaRPr>
          </a:p>
          <a:p>
            <a:pPr marL="215900" marR="731520" indent="-178435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"/>
              <a:tabLst>
                <a:tab pos="21653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αποστάγματα</a:t>
            </a:r>
            <a:r>
              <a:rPr sz="23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περιέχουν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πολύ μεγαλύτερες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συγκεντρώσεις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λόγω απόσταξης, εκτός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έχουν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απομακρυνθεί</a:t>
            </a:r>
            <a:r>
              <a:rPr sz="23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 διεργασίες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καθαρισμού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(πολλαπλές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6129324"/>
            <a:ext cx="430212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αποστάξεις</a:t>
            </a:r>
            <a:r>
              <a:rPr sz="2300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φιλτράρισμα).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663" y="562237"/>
            <a:ext cx="8618220" cy="347027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Πτητικά</a:t>
            </a:r>
            <a:r>
              <a:rPr sz="21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παραπροϊόντα</a:t>
            </a:r>
            <a:r>
              <a:rPr sz="2100" b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(συμπαραμαρτούντα)</a:t>
            </a:r>
            <a:endParaRPr sz="2100">
              <a:latin typeface="Verdana"/>
              <a:cs typeface="Verdana"/>
            </a:endParaRPr>
          </a:p>
          <a:p>
            <a:pPr marL="190500" marR="170180" indent="-178435">
              <a:lnSpc>
                <a:spcPct val="100000"/>
              </a:lnSpc>
              <a:spcBef>
                <a:spcPts val="1789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Οι </a:t>
            </a:r>
            <a:r>
              <a:rPr sz="2600" b="1" dirty="0">
                <a:solidFill>
                  <a:srgbClr val="FF0000"/>
                </a:solidFill>
                <a:latin typeface="Verdana"/>
                <a:cs typeface="Verdana"/>
              </a:rPr>
              <a:t>εστέρες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σημαντικά συστατικά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του αρώματος των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ποτών γιατί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χαρακτηριστικά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αρώματα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λουλουδιών/φρούτων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χαμηλά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κατώφλια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αντίληψης.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DA92C"/>
              </a:buClr>
              <a:buFont typeface="Wingdings"/>
              <a:buChar char=""/>
            </a:pPr>
            <a:endParaRPr sz="1950">
              <a:latin typeface="Verdana"/>
              <a:cs typeface="Verdana"/>
            </a:endParaRPr>
          </a:p>
          <a:p>
            <a:pPr marL="190500" marR="5080" indent="-178435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Παράγονται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κατά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τη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ζύμωση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ως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παραπροϊόντα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μεταβολισμού</a:t>
            </a:r>
            <a:r>
              <a:rPr sz="2200" b="1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των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λιπιδίων</a:t>
            </a:r>
            <a:r>
              <a:rPr sz="22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σακχαρομυκήτων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(αλκοόλυση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ακυλ-CoA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ενώσεων)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αργή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αντίδραση </a:t>
            </a:r>
            <a:r>
              <a:rPr sz="2200" b="1" spc="-7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μεταξύ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αλκοολών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λιπαρών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οξέων</a:t>
            </a:r>
            <a:r>
              <a:rPr sz="22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κατά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παλαίωση.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263" y="4312158"/>
            <a:ext cx="8192134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81025" indent="-178435">
              <a:lnSpc>
                <a:spcPct val="100000"/>
              </a:lnSpc>
              <a:spcBef>
                <a:spcPts val="95"/>
              </a:spcBef>
              <a:buClr>
                <a:srgbClr val="6DA92C"/>
              </a:buClr>
              <a:buFont typeface="Wingdings"/>
              <a:buChar char=""/>
              <a:tabLst>
                <a:tab pos="21653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Σημαντικοί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εστέρες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ποτών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οξικός 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αιθυλεστέρας</a:t>
            </a:r>
            <a:r>
              <a:rPr sz="2200" b="1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(φρουτώδης</a:t>
            </a:r>
            <a:r>
              <a:rPr sz="22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κάτω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150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mg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l</a:t>
            </a:r>
            <a:r>
              <a:rPr sz="2175" baseline="24904" dirty="0">
                <a:solidFill>
                  <a:srgbClr val="212168"/>
                </a:solidFill>
                <a:latin typeface="Verdana"/>
                <a:cs typeface="Verdana"/>
              </a:rPr>
              <a:t>-1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),</a:t>
            </a:r>
            <a:r>
              <a:rPr sz="22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οξικός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ισοαμυλεστέρας</a:t>
            </a:r>
            <a:r>
              <a:rPr sz="2200" b="1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(μπανάνα),</a:t>
            </a:r>
            <a:r>
              <a:rPr sz="22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οξικός</a:t>
            </a:r>
            <a:endParaRPr sz="2200">
              <a:latin typeface="Verdana"/>
              <a:cs typeface="Verdana"/>
            </a:endParaRPr>
          </a:p>
          <a:p>
            <a:pPr marL="215900" marR="30480">
              <a:lnSpc>
                <a:spcPct val="100000"/>
              </a:lnSpc>
            </a:pP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βενζυλεστέρας</a:t>
            </a:r>
            <a:r>
              <a:rPr sz="2200" b="1" spc="7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(μήλο),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εξανοϊοκός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αιθυλεστέρας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(μήλο,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γλυκάνισος),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οκτανοϊκός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αιθυλεστέρας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(φρουτώδης,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λιπαρός)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δεκανοϊκός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 αιθυλεστέρας </a:t>
            </a:r>
            <a:r>
              <a:rPr sz="2200" b="1" spc="-7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(μπράντυ).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333" y="758697"/>
            <a:ext cx="8338184" cy="546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Πτητικά</a:t>
            </a:r>
            <a:r>
              <a:rPr sz="21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παραπροϊόντα</a:t>
            </a:r>
            <a:r>
              <a:rPr sz="2100" b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(συμπαρομαρτούντα)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Verdana"/>
              <a:cs typeface="Verdana"/>
            </a:endParaRPr>
          </a:p>
          <a:p>
            <a:pPr marL="190500" marR="5080" indent="-178435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Οι </a:t>
            </a:r>
            <a:r>
              <a:rPr sz="2600" b="1" dirty="0">
                <a:solidFill>
                  <a:srgbClr val="FF0000"/>
                </a:solidFill>
                <a:latin typeface="Verdana"/>
                <a:cs typeface="Verdana"/>
              </a:rPr>
              <a:t>ανώτερες αλκοόλες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(πάνω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από 2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C) παράγονται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κυρίως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τους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σακχαρομύκητες</a:t>
            </a:r>
            <a:r>
              <a:rPr sz="2300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κατά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ζύμωση.</a:t>
            </a:r>
            <a:endParaRPr sz="2300">
              <a:latin typeface="Verdana"/>
              <a:cs typeface="Verdana"/>
            </a:endParaRPr>
          </a:p>
          <a:p>
            <a:pPr marL="190500" marR="335280" indent="-17843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Λίγες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εξαιρέσεις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όπως οι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εξανόλες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βενζυλική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αλκοόλη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&amp; η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2-φαινυλ-αιθανόλη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προέρχονται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από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πρώτη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ύλη.</a:t>
            </a:r>
            <a:endParaRPr sz="2300">
              <a:latin typeface="Verdana"/>
              <a:cs typeface="Verdana"/>
            </a:endParaRPr>
          </a:p>
          <a:p>
            <a:pPr marL="190500" indent="-17843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Σε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μεγαλύτερες</a:t>
            </a:r>
            <a:r>
              <a:rPr sz="2300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συγκεντρώσεις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απαντώνται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endParaRPr sz="2300">
              <a:latin typeface="Verdana"/>
              <a:cs typeface="Verdana"/>
            </a:endParaRPr>
          </a:p>
          <a:p>
            <a:pPr marL="190500">
              <a:lnSpc>
                <a:spcPct val="100000"/>
              </a:lnSpc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προπανόλη-1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300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2-μεθυλ-προπανόλη-1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300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2-μεθυλ-</a:t>
            </a:r>
            <a:endParaRPr sz="2300">
              <a:latin typeface="Verdana"/>
              <a:cs typeface="Verdana"/>
            </a:endParaRPr>
          </a:p>
          <a:p>
            <a:pPr marL="190500">
              <a:lnSpc>
                <a:spcPct val="100000"/>
              </a:lnSpc>
              <a:spcBef>
                <a:spcPts val="5"/>
              </a:spcBef>
            </a:pP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βουτανόλη-1</a:t>
            </a:r>
            <a:r>
              <a:rPr sz="23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3-μεθυλ-βουτανόλη-1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  <a:p>
            <a:pPr marL="190500" marR="107950" indent="-17843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294005" algn="l"/>
                <a:tab pos="294640" algn="l"/>
              </a:tabLst>
            </a:pPr>
            <a:r>
              <a:rPr dirty="0"/>
              <a:t>	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Συνεισφέρουν θετικά στην πολυπλοκότητα του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αρώματος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κάτω από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&lt;300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mg/L.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Σε μεγαλύτερες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συγκεντρωσεις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καλύπτουν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άρωμα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προϊόντων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641" y="6199123"/>
            <a:ext cx="63112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τις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δυνατές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δριμείες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(pungent)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οσμές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τους.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512" y="1030478"/>
            <a:ext cx="5864225" cy="3754754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100" b="1" i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Lactoba</a:t>
            </a:r>
            <a:r>
              <a:rPr sz="2100" b="1" i="1" u="heavy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cill</a:t>
            </a:r>
            <a:r>
              <a:rPr sz="2100" b="1" i="1" u="heavy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</a:t>
            </a:r>
            <a:r>
              <a:rPr sz="2100" b="1" i="1" u="heavy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100" b="1" u="heavy" spc="-2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–</a:t>
            </a:r>
            <a:r>
              <a:rPr sz="21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100" b="1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Μετα</a:t>
            </a:r>
            <a:r>
              <a:rPr sz="21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βολισμός</a:t>
            </a:r>
            <a:endParaRPr sz="2100">
              <a:latin typeface="Tahoma"/>
              <a:cs typeface="Tahoma"/>
            </a:endParaRPr>
          </a:p>
          <a:p>
            <a:pPr marL="218440" indent="-20574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18440" algn="l"/>
              </a:tabLst>
            </a:pP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Ομοζυμωτικός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: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001F5F"/>
                </a:solidFill>
                <a:latin typeface="Tahoma"/>
                <a:cs typeface="Tahoma"/>
              </a:rPr>
              <a:t>παραγωγή</a:t>
            </a:r>
            <a:r>
              <a:rPr sz="18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ahoma"/>
                <a:cs typeface="Tahoma"/>
              </a:rPr>
              <a:t>μόνο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 γαλακτικού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Tahoma"/>
                <a:cs typeface="Tahoma"/>
              </a:rPr>
              <a:t>οξέως</a:t>
            </a:r>
            <a:endParaRPr sz="1800">
              <a:latin typeface="Tahoma"/>
              <a:cs typeface="Tahoma"/>
            </a:endParaRPr>
          </a:p>
          <a:p>
            <a:pPr marL="218440" indent="-20574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18440" algn="l"/>
              </a:tabLst>
            </a:pPr>
            <a:r>
              <a:rPr sz="1800" b="1" spc="-60" dirty="0">
                <a:solidFill>
                  <a:srgbClr val="FF0000"/>
                </a:solidFill>
                <a:latin typeface="Tahoma"/>
                <a:cs typeface="Tahoma"/>
              </a:rPr>
              <a:t>Ετεροζυμωτικός</a:t>
            </a:r>
            <a:r>
              <a:rPr sz="1800" b="1" spc="-60" dirty="0">
                <a:solidFill>
                  <a:srgbClr val="001F5F"/>
                </a:solidFill>
                <a:latin typeface="Tahoma"/>
                <a:cs typeface="Tahoma"/>
              </a:rPr>
              <a:t>:</a:t>
            </a:r>
            <a:r>
              <a:rPr sz="18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001F5F"/>
                </a:solidFill>
                <a:latin typeface="Tahoma"/>
                <a:cs typeface="Tahoma"/>
              </a:rPr>
              <a:t>παραγωγή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και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001F5F"/>
                </a:solidFill>
                <a:latin typeface="Tahoma"/>
                <a:cs typeface="Tahoma"/>
              </a:rPr>
              <a:t>άλλων</a:t>
            </a:r>
            <a:endParaRPr sz="1800">
              <a:latin typeface="Tahoma"/>
              <a:cs typeface="Tahoma"/>
            </a:endParaRPr>
          </a:p>
          <a:p>
            <a:pPr marL="218440">
              <a:lnSpc>
                <a:spcPct val="100000"/>
              </a:lnSpc>
            </a:pPr>
            <a:r>
              <a:rPr sz="1800" b="1" spc="-65" dirty="0">
                <a:solidFill>
                  <a:srgbClr val="001F5F"/>
                </a:solidFill>
                <a:latin typeface="Tahoma"/>
                <a:cs typeface="Tahoma"/>
              </a:rPr>
              <a:t>μεταβολιτών</a:t>
            </a:r>
            <a:r>
              <a:rPr sz="18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π.χ.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αιθανόλη</a:t>
            </a:r>
            <a:endParaRPr sz="1800">
              <a:latin typeface="Tahoma"/>
              <a:cs typeface="Tahoma"/>
            </a:endParaRPr>
          </a:p>
          <a:p>
            <a:pPr marL="218440" marR="295275" indent="-20574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18440" algn="l"/>
              </a:tabLst>
            </a:pPr>
            <a:r>
              <a:rPr sz="1800" b="1" spc="-75" dirty="0">
                <a:solidFill>
                  <a:srgbClr val="001F5F"/>
                </a:solidFill>
                <a:latin typeface="Tahoma"/>
                <a:cs typeface="Tahoma"/>
              </a:rPr>
              <a:t>Με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10" dirty="0">
                <a:solidFill>
                  <a:srgbClr val="001F5F"/>
                </a:solidFill>
                <a:latin typeface="Tahoma"/>
                <a:cs typeface="Tahoma"/>
              </a:rPr>
              <a:t>βάση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001F5F"/>
                </a:solidFill>
                <a:latin typeface="Tahoma"/>
                <a:cs typeface="Tahoma"/>
              </a:rPr>
              <a:t>τον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τύπο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μεταβολισμού των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Tahoma"/>
                <a:cs typeface="Tahoma"/>
              </a:rPr>
              <a:t>σακχάρων </a:t>
            </a:r>
            <a:r>
              <a:rPr sz="1800" b="1" spc="-50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001F5F"/>
                </a:solidFill>
                <a:latin typeface="Tahoma"/>
                <a:cs typeface="Tahoma"/>
              </a:rPr>
              <a:t>τ</a:t>
            </a:r>
            <a:r>
              <a:rPr sz="1800" b="1" spc="-75" dirty="0">
                <a:solidFill>
                  <a:srgbClr val="001F5F"/>
                </a:solidFill>
                <a:latin typeface="Tahoma"/>
                <a:cs typeface="Tahoma"/>
              </a:rPr>
              <a:t>α</a:t>
            </a:r>
            <a:r>
              <a:rPr sz="18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001F5F"/>
                </a:solidFill>
                <a:latin typeface="Tahoma"/>
                <a:cs typeface="Tahoma"/>
              </a:rPr>
              <a:t>είδη</a:t>
            </a:r>
            <a:r>
              <a:rPr sz="18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i="1" spc="-130" dirty="0">
                <a:solidFill>
                  <a:srgbClr val="001F5F"/>
                </a:solidFill>
                <a:latin typeface="Verdana"/>
                <a:cs typeface="Verdana"/>
              </a:rPr>
              <a:t>Lactobacillus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001F5F"/>
                </a:solidFill>
                <a:latin typeface="Tahoma"/>
                <a:cs typeface="Tahoma"/>
              </a:rPr>
              <a:t>τα</a:t>
            </a:r>
            <a:r>
              <a:rPr sz="1800" b="1" spc="-75" dirty="0">
                <a:solidFill>
                  <a:srgbClr val="001F5F"/>
                </a:solidFill>
                <a:latin typeface="Tahoma"/>
                <a:cs typeface="Tahoma"/>
              </a:rPr>
              <a:t>ξ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ινομούνται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105" dirty="0">
                <a:solidFill>
                  <a:srgbClr val="001F5F"/>
                </a:solidFill>
                <a:latin typeface="Tahoma"/>
                <a:cs typeface="Tahoma"/>
              </a:rPr>
              <a:t>σ</a:t>
            </a:r>
            <a:r>
              <a:rPr sz="1800" b="1" spc="-155" dirty="0">
                <a:solidFill>
                  <a:srgbClr val="001F5F"/>
                </a:solidFill>
                <a:latin typeface="Tahoma"/>
                <a:cs typeface="Tahoma"/>
              </a:rPr>
              <a:t>ε</a:t>
            </a:r>
            <a:endParaRPr sz="1800">
              <a:latin typeface="Tahoma"/>
              <a:cs typeface="Tahoma"/>
            </a:endParaRPr>
          </a:p>
          <a:p>
            <a:pPr marL="218440">
              <a:lnSpc>
                <a:spcPct val="100000"/>
              </a:lnSpc>
            </a:pPr>
            <a:r>
              <a:rPr sz="1800" b="1" spc="-140" dirty="0">
                <a:solidFill>
                  <a:srgbClr val="001F5F"/>
                </a:solidFill>
                <a:latin typeface="Tahoma"/>
                <a:cs typeface="Tahoma"/>
              </a:rPr>
              <a:t>3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001F5F"/>
                </a:solidFill>
                <a:latin typeface="Tahoma"/>
                <a:cs typeface="Tahoma"/>
              </a:rPr>
              <a:t>κα</a:t>
            </a:r>
            <a:r>
              <a:rPr sz="1800" b="1" spc="-60" dirty="0">
                <a:solidFill>
                  <a:srgbClr val="001F5F"/>
                </a:solidFill>
                <a:latin typeface="Tahoma"/>
                <a:cs typeface="Tahoma"/>
              </a:rPr>
              <a:t>τ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ηγορίε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ς</a:t>
            </a:r>
            <a:r>
              <a:rPr sz="1800" b="1" spc="-150" dirty="0">
                <a:solidFill>
                  <a:srgbClr val="001F5F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615950" lvl="1" indent="-260985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sz="18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Υποχρεωτικά </a:t>
            </a:r>
            <a:r>
              <a:rPr sz="18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ομοζυμωτικά</a:t>
            </a:r>
            <a:r>
              <a:rPr sz="18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(Group</a:t>
            </a:r>
            <a:r>
              <a:rPr sz="18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220" dirty="0">
                <a:solidFill>
                  <a:srgbClr val="FF0000"/>
                </a:solidFill>
                <a:latin typeface="Tahoma"/>
                <a:cs typeface="Tahoma"/>
              </a:rPr>
              <a:t>I):</a:t>
            </a:r>
            <a:endParaRPr sz="1800">
              <a:latin typeface="Tahoma"/>
              <a:cs typeface="Tahoma"/>
            </a:endParaRPr>
          </a:p>
          <a:p>
            <a:pPr marL="615950">
              <a:lnSpc>
                <a:spcPct val="100000"/>
              </a:lnSpc>
              <a:spcBef>
                <a:spcPts val="1200"/>
              </a:spcBef>
            </a:pP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30" dirty="0">
                <a:solidFill>
                  <a:srgbClr val="001F5F"/>
                </a:solidFill>
                <a:latin typeface="Verdana"/>
                <a:cs typeface="Verdana"/>
              </a:rPr>
              <a:t>acidophilu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s</a:t>
            </a:r>
            <a:r>
              <a:rPr sz="1800" b="1" spc="-60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001F5F"/>
                </a:solidFill>
                <a:latin typeface="Verdana"/>
                <a:cs typeface="Verdana"/>
              </a:rPr>
              <a:t>delbruecki</a:t>
            </a:r>
            <a:r>
              <a:rPr sz="1800" b="1" i="1" spc="-75" dirty="0">
                <a:solidFill>
                  <a:srgbClr val="001F5F"/>
                </a:solidFill>
                <a:latin typeface="Verdana"/>
                <a:cs typeface="Verdana"/>
              </a:rPr>
              <a:t>i</a:t>
            </a:r>
            <a:r>
              <a:rPr sz="1800" b="1" spc="-60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8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001F5F"/>
                </a:solidFill>
                <a:latin typeface="Verdana"/>
                <a:cs typeface="Verdana"/>
              </a:rPr>
              <a:t>helveticus</a:t>
            </a:r>
            <a:r>
              <a:rPr sz="1800" b="1" spc="-60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  <a:p>
            <a:pPr marL="615950">
              <a:lnSpc>
                <a:spcPct val="100000"/>
              </a:lnSpc>
            </a:pP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001F5F"/>
                </a:solidFill>
                <a:latin typeface="Verdana"/>
                <a:cs typeface="Verdana"/>
              </a:rPr>
              <a:t>sali</a:t>
            </a:r>
            <a:r>
              <a:rPr sz="1800" b="1" i="1" spc="-200" dirty="0">
                <a:solidFill>
                  <a:srgbClr val="001F5F"/>
                </a:solidFill>
                <a:latin typeface="Verdana"/>
                <a:cs typeface="Verdana"/>
              </a:rPr>
              <a:t>v</a:t>
            </a:r>
            <a:r>
              <a:rPr sz="1800" b="1" i="1" spc="-170" dirty="0">
                <a:solidFill>
                  <a:srgbClr val="001F5F"/>
                </a:solidFill>
                <a:latin typeface="Verdana"/>
                <a:cs typeface="Verdana"/>
              </a:rPr>
              <a:t>ari</a:t>
            </a:r>
            <a:r>
              <a:rPr sz="1800" b="1" i="1" spc="-229" dirty="0">
                <a:solidFill>
                  <a:srgbClr val="001F5F"/>
                </a:solidFill>
                <a:latin typeface="Verdana"/>
                <a:cs typeface="Verdana"/>
              </a:rPr>
              <a:t>u</a:t>
            </a:r>
            <a:r>
              <a:rPr sz="1800" b="1" i="1" spc="-280" dirty="0">
                <a:solidFill>
                  <a:srgbClr val="001F5F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412" y="4759004"/>
            <a:ext cx="5109845" cy="17335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73050" indent="-260985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273050" algn="l"/>
                <a:tab pos="273685" algn="l"/>
              </a:tabLst>
            </a:pPr>
            <a:r>
              <a:rPr sz="18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Προαιρετικά</a:t>
            </a:r>
            <a:r>
              <a:rPr sz="18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ετεροζυμωτικά</a:t>
            </a:r>
            <a:r>
              <a:rPr sz="18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(Group</a:t>
            </a:r>
            <a:r>
              <a:rPr sz="1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254" dirty="0">
                <a:solidFill>
                  <a:srgbClr val="FF0000"/>
                </a:solidFill>
                <a:latin typeface="Tahoma"/>
                <a:cs typeface="Tahoma"/>
              </a:rPr>
              <a:t>II):</a:t>
            </a:r>
            <a:endParaRPr sz="1800">
              <a:latin typeface="Tahoma"/>
              <a:cs typeface="Tahoma"/>
            </a:endParaRPr>
          </a:p>
          <a:p>
            <a:pPr marL="273050">
              <a:lnSpc>
                <a:spcPct val="100000"/>
              </a:lnSpc>
              <a:spcBef>
                <a:spcPts val="1205"/>
              </a:spcBef>
            </a:pP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85" dirty="0">
                <a:solidFill>
                  <a:srgbClr val="001F5F"/>
                </a:solidFill>
                <a:latin typeface="Verdana"/>
                <a:cs typeface="Verdana"/>
              </a:rPr>
              <a:t>casei</a:t>
            </a:r>
            <a:r>
              <a:rPr sz="1800" b="1" spc="-85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8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001F5F"/>
                </a:solidFill>
                <a:latin typeface="Verdana"/>
                <a:cs typeface="Verdana"/>
              </a:rPr>
              <a:t>curvatus</a:t>
            </a:r>
            <a:r>
              <a:rPr sz="1800" b="1" spc="-165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8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001F5F"/>
                </a:solidFill>
                <a:latin typeface="Verdana"/>
                <a:cs typeface="Verdana"/>
              </a:rPr>
              <a:t>plantarum</a:t>
            </a:r>
            <a:r>
              <a:rPr sz="1800" b="1" spc="-160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40" dirty="0">
                <a:solidFill>
                  <a:srgbClr val="001F5F"/>
                </a:solidFill>
                <a:latin typeface="Verdana"/>
                <a:cs typeface="Verdana"/>
              </a:rPr>
              <a:t>sakei</a:t>
            </a:r>
            <a:endParaRPr sz="1800">
              <a:latin typeface="Verdana"/>
              <a:cs typeface="Verdana"/>
            </a:endParaRPr>
          </a:p>
          <a:p>
            <a:pPr marL="273050" indent="-2609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73050" algn="l"/>
                <a:tab pos="273685" algn="l"/>
              </a:tabLst>
            </a:pPr>
            <a:r>
              <a:rPr sz="18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Υποχρεωτικά </a:t>
            </a:r>
            <a:r>
              <a:rPr sz="18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ετεροζυμωτικά</a:t>
            </a:r>
            <a:r>
              <a:rPr sz="18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(Group</a:t>
            </a:r>
            <a:r>
              <a:rPr sz="18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280" dirty="0">
                <a:solidFill>
                  <a:srgbClr val="FF0000"/>
                </a:solidFill>
                <a:latin typeface="Tahoma"/>
                <a:cs typeface="Tahoma"/>
              </a:rPr>
              <a:t>III):</a:t>
            </a:r>
            <a:endParaRPr sz="1800">
              <a:latin typeface="Tahoma"/>
              <a:cs typeface="Tahoma"/>
            </a:endParaRPr>
          </a:p>
          <a:p>
            <a:pPr marL="273050">
              <a:lnSpc>
                <a:spcPct val="100000"/>
              </a:lnSpc>
              <a:spcBef>
                <a:spcPts val="1200"/>
              </a:spcBef>
            </a:pP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001F5F"/>
                </a:solidFill>
                <a:latin typeface="Verdana"/>
                <a:cs typeface="Verdana"/>
              </a:rPr>
              <a:t>brevis</a:t>
            </a:r>
            <a:r>
              <a:rPr sz="1800" b="1" spc="-165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001F5F"/>
                </a:solidFill>
                <a:latin typeface="Verdana"/>
                <a:cs typeface="Verdana"/>
              </a:rPr>
              <a:t>buchneri</a:t>
            </a:r>
            <a:r>
              <a:rPr sz="1800" b="1" spc="-135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8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190" dirty="0">
                <a:solidFill>
                  <a:srgbClr val="001F5F"/>
                </a:solidFill>
                <a:latin typeface="Verdana"/>
                <a:cs typeface="Verdana"/>
              </a:rPr>
              <a:t>fermentum</a:t>
            </a:r>
            <a:r>
              <a:rPr sz="1800" b="1" spc="-190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18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i="1" spc="-254" dirty="0">
                <a:solidFill>
                  <a:srgbClr val="001F5F"/>
                </a:solidFill>
                <a:latin typeface="Verdana"/>
                <a:cs typeface="Verdana"/>
              </a:rPr>
              <a:t>L.</a:t>
            </a:r>
            <a:r>
              <a:rPr sz="1800" b="1" i="1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204" dirty="0">
                <a:solidFill>
                  <a:srgbClr val="001F5F"/>
                </a:solidFill>
                <a:latin typeface="Verdana"/>
                <a:cs typeface="Verdana"/>
              </a:rPr>
              <a:t>reuteri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311" y="525741"/>
            <a:ext cx="4850765" cy="9233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2961" y="643839"/>
            <a:ext cx="433006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Γαλακτική</a:t>
            </a:r>
            <a:r>
              <a:rPr sz="3300" b="1" spc="-55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39611" y="2074164"/>
            <a:ext cx="3016250" cy="3421379"/>
            <a:chOff x="6039611" y="2074164"/>
            <a:chExt cx="3016250" cy="342137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9611" y="2074164"/>
              <a:ext cx="3011424" cy="30114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831" y="5068785"/>
              <a:ext cx="1526921" cy="4265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0372" y="5068785"/>
              <a:ext cx="745058" cy="42650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146417" y="5115890"/>
            <a:ext cx="178752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50" dirty="0">
                <a:solidFill>
                  <a:srgbClr val="FF0000"/>
                </a:solidFill>
                <a:latin typeface="Verdana"/>
                <a:cs typeface="Verdana"/>
              </a:rPr>
              <a:t>Lactob</a:t>
            </a:r>
            <a:r>
              <a:rPr sz="1500" i="1" spc="4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500" i="1" spc="5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500" i="1" spc="3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500" i="1" spc="-114" dirty="0">
                <a:solidFill>
                  <a:srgbClr val="FF0000"/>
                </a:solidFill>
                <a:latin typeface="Verdana"/>
                <a:cs typeface="Verdana"/>
              </a:rPr>
              <a:t>llu</a:t>
            </a:r>
            <a:r>
              <a:rPr sz="1500" i="1" spc="-14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500" i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i="1" spc="14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500" i="1" spc="15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500" i="1" spc="-20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500" i="1" spc="7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500" i="1" spc="-114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03" y="0"/>
            <a:ext cx="3389122" cy="73736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94843" y="3175"/>
            <a:ext cx="2915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Γαλακτική</a:t>
            </a:r>
            <a:r>
              <a:rPr sz="3000" spc="-6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2" name="object 32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32333" y="634442"/>
            <a:ext cx="8596630" cy="617347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Πτητικά</a:t>
            </a:r>
            <a:r>
              <a:rPr sz="2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παραπροϊόντα</a:t>
            </a:r>
            <a:r>
              <a:rPr sz="20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(συμπαρομαρτούντα)</a:t>
            </a:r>
            <a:endParaRPr sz="2000" dirty="0">
              <a:latin typeface="Verdana"/>
              <a:cs typeface="Verdana"/>
            </a:endParaRPr>
          </a:p>
          <a:p>
            <a:pPr marL="190500" marR="378460" indent="-178435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Οι περισσότερες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Verdana"/>
                <a:cs typeface="Verdana"/>
              </a:rPr>
              <a:t>αλδεΰδες</a:t>
            </a:r>
            <a:r>
              <a:rPr sz="25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των ποτών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 παράγονται </a:t>
            </a:r>
            <a:r>
              <a:rPr sz="2500" spc="-8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κατά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τη</a:t>
            </a:r>
            <a:r>
              <a:rPr sz="25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ζύμωση</a:t>
            </a:r>
            <a:r>
              <a:rPr sz="25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(π.χ.</a:t>
            </a:r>
            <a:r>
              <a:rPr sz="25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212168"/>
                </a:solidFill>
                <a:latin typeface="Verdana"/>
                <a:cs typeface="Verdana"/>
              </a:rPr>
              <a:t>ακεταλδεΰδη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),</a:t>
            </a:r>
            <a:r>
              <a:rPr sz="25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κατεργασία </a:t>
            </a:r>
            <a:r>
              <a:rPr sz="2500" spc="-8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(π.χ.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212168"/>
                </a:solidFill>
                <a:latin typeface="Verdana"/>
                <a:cs typeface="Verdana"/>
              </a:rPr>
              <a:t>φουρφουράλη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),</a:t>
            </a:r>
            <a:r>
              <a:rPr sz="25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εκχυλίζονται</a:t>
            </a:r>
            <a:r>
              <a:rPr sz="25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 βαρέλι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(π.χ.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212168"/>
                </a:solidFill>
                <a:latin typeface="Verdana"/>
                <a:cs typeface="Verdana"/>
              </a:rPr>
              <a:t>κινναμαλδεΰδη</a:t>
            </a:r>
            <a:r>
              <a:rPr sz="2500" b="1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&amp; </a:t>
            </a:r>
            <a:r>
              <a:rPr sz="2500" b="1" spc="-10" dirty="0">
                <a:solidFill>
                  <a:srgbClr val="212168"/>
                </a:solidFill>
                <a:latin typeface="Verdana"/>
                <a:cs typeface="Verdana"/>
              </a:rPr>
              <a:t>βανιλλίνη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).</a:t>
            </a:r>
            <a:endParaRPr sz="2500" dirty="0">
              <a:latin typeface="Verdana"/>
              <a:cs typeface="Verdana"/>
            </a:endParaRPr>
          </a:p>
          <a:p>
            <a:pPr marL="190500" marR="102235" indent="-178435">
              <a:lnSpc>
                <a:spcPct val="100000"/>
              </a:lnSpc>
              <a:spcBef>
                <a:spcPts val="2405"/>
              </a:spcBef>
              <a:buClr>
                <a:srgbClr val="6DA92C"/>
              </a:buClr>
              <a:buFont typeface="Wingdings"/>
              <a:buChar char=""/>
              <a:tabLst>
                <a:tab pos="301625" algn="l"/>
                <a:tab pos="302260" algn="l"/>
              </a:tabLst>
            </a:pPr>
            <a:r>
              <a:rPr dirty="0"/>
              <a:t>	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5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Verdana"/>
                <a:cs typeface="Verdana"/>
              </a:rPr>
              <a:t>ακεταλδεΰδη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θεωρείται</a:t>
            </a:r>
            <a:r>
              <a:rPr sz="25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αν</a:t>
            </a:r>
            <a:r>
              <a:rPr lang="el-GR" sz="2500" spc="-10" dirty="0">
                <a:solidFill>
                  <a:srgbClr val="212168"/>
                </a:solidFill>
                <a:latin typeface="Verdana"/>
                <a:cs typeface="Verdana"/>
              </a:rPr>
              <a:t>ε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π</a:t>
            </a:r>
            <a:r>
              <a:rPr sz="2500" spc="-10" dirty="0" err="1">
                <a:solidFill>
                  <a:srgbClr val="212168"/>
                </a:solidFill>
                <a:latin typeface="Verdana"/>
                <a:cs typeface="Verdana"/>
              </a:rPr>
              <a:t>ιθύμητη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σε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συγκεντρώσεις</a:t>
            </a:r>
            <a:r>
              <a:rPr sz="25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πάνω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απο</a:t>
            </a:r>
            <a:r>
              <a:rPr sz="25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κατώφλι</a:t>
            </a:r>
            <a:r>
              <a:rPr sz="25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αντίληψης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500" spc="-8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500" i="1" spc="-5" dirty="0">
                <a:solidFill>
                  <a:srgbClr val="212168"/>
                </a:solidFill>
                <a:latin typeface="Verdana"/>
                <a:cs typeface="Verdana"/>
              </a:rPr>
              <a:t>χορτάρι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).</a:t>
            </a:r>
            <a:endParaRPr sz="2500" dirty="0">
              <a:latin typeface="Verdana"/>
              <a:cs typeface="Verdana"/>
            </a:endParaRPr>
          </a:p>
          <a:p>
            <a:pPr marL="190500" marR="208279" indent="-17843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500" b="1" spc="-5" dirty="0">
                <a:solidFill>
                  <a:srgbClr val="FF0000"/>
                </a:solidFill>
                <a:latin typeface="Verdana"/>
                <a:cs typeface="Verdana"/>
              </a:rPr>
              <a:t>Κετόνες</a:t>
            </a:r>
            <a:r>
              <a:rPr sz="2500" b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προέρχονται</a:t>
            </a:r>
            <a:r>
              <a:rPr sz="25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πρώτη</a:t>
            </a:r>
            <a:r>
              <a:rPr sz="25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ύλη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500" spc="-8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νορισοπρενοϊδείς</a:t>
            </a:r>
            <a:r>
              <a:rPr sz="25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κετόνες,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212168"/>
                </a:solidFill>
                <a:latin typeface="Verdana"/>
                <a:cs typeface="Verdana"/>
              </a:rPr>
              <a:t>β-δαμασκηνόνη </a:t>
            </a:r>
            <a:r>
              <a:rPr sz="25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212168"/>
                </a:solidFill>
                <a:latin typeface="Verdana"/>
                <a:cs typeface="Verdana"/>
              </a:rPr>
              <a:t>(εξωτικά</a:t>
            </a:r>
            <a:r>
              <a:rPr sz="25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λουλούδια/φρούτα)</a:t>
            </a:r>
            <a:r>
              <a:rPr sz="25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5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5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212168"/>
                </a:solidFill>
                <a:latin typeface="Verdana"/>
                <a:cs typeface="Verdana"/>
              </a:rPr>
              <a:t>α-ιονόνη </a:t>
            </a:r>
            <a:r>
              <a:rPr sz="25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212168"/>
                </a:solidFill>
                <a:latin typeface="Verdana"/>
                <a:cs typeface="Verdana"/>
              </a:rPr>
              <a:t>(βιολέτα).</a:t>
            </a:r>
            <a:endParaRPr sz="25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2425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!!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2" name="object 32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268833" y="640700"/>
            <a:ext cx="8672830" cy="616712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19"/>
              </a:spcBef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Πτητικά</a:t>
            </a:r>
            <a:r>
              <a:rPr sz="2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παραπροϊόντα</a:t>
            </a:r>
            <a:r>
              <a:rPr sz="20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(συμπαρομαρτούντα)</a:t>
            </a:r>
            <a:endParaRPr sz="2000">
              <a:latin typeface="Verdana"/>
              <a:cs typeface="Verdana"/>
            </a:endParaRPr>
          </a:p>
          <a:p>
            <a:pPr marL="254000" marR="427355" indent="-1784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54635" algn="l"/>
              </a:tabLst>
            </a:pP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Κετόνες που παράγονται κατά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τη ζύμωση δεν 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έχουν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πολύ μεγάλη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επίδραση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στο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άρωμα,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εκτός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από το </a:t>
            </a:r>
            <a:r>
              <a:rPr sz="2600" b="1" dirty="0">
                <a:solidFill>
                  <a:srgbClr val="FF0000"/>
                </a:solidFill>
                <a:latin typeface="Verdana"/>
                <a:cs typeface="Verdana"/>
              </a:rPr>
              <a:t>διακετύλιο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2,3-βουτανοδιόνη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) (οσμή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βουτύρου,</a:t>
            </a:r>
            <a:r>
              <a:rPr sz="26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ξηρών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καρπών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&lt;5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mg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l</a:t>
            </a:r>
            <a:r>
              <a:rPr sz="2550" spc="7" baseline="26143" dirty="0">
                <a:solidFill>
                  <a:srgbClr val="212168"/>
                </a:solidFill>
                <a:latin typeface="Verdana"/>
                <a:cs typeface="Verdana"/>
              </a:rPr>
              <a:t>-1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).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A92C"/>
              </a:buClr>
              <a:buFont typeface="Wingdings"/>
              <a:buChar char=""/>
            </a:pPr>
            <a:endParaRPr sz="2950">
              <a:latin typeface="Verdana"/>
              <a:cs typeface="Verdana"/>
            </a:endParaRPr>
          </a:p>
          <a:p>
            <a:pPr marL="254000" marR="1240155" indent="-178435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54635" algn="l"/>
              </a:tabLst>
            </a:pP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διακετύλιο είναι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σημαντική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ένωση για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άρωμα</a:t>
            </a:r>
            <a:r>
              <a:rPr sz="26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μπύρας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DA92C"/>
              </a:buClr>
              <a:buFont typeface="Wingdings"/>
              <a:buChar char=""/>
            </a:pPr>
            <a:endParaRPr sz="2950">
              <a:latin typeface="Verdana"/>
              <a:cs typeface="Verdana"/>
            </a:endParaRPr>
          </a:p>
          <a:p>
            <a:pPr marL="254000" marR="437515" indent="-178435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54635" algn="l"/>
              </a:tabLst>
            </a:pP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Μετατρέπεται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από τους σακχαρομύκητες σε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άοσμες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ενώσεις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κατά την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ωρίμανση στους ~0 </a:t>
            </a:r>
            <a:r>
              <a:rPr sz="2550" spc="7" baseline="26143" dirty="0">
                <a:solidFill>
                  <a:srgbClr val="212168"/>
                </a:solidFill>
                <a:latin typeface="Verdana"/>
                <a:cs typeface="Verdana"/>
              </a:rPr>
              <a:t>o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C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(“</a:t>
            </a:r>
            <a:r>
              <a:rPr sz="2600" b="1" i="1" spc="-5" dirty="0">
                <a:solidFill>
                  <a:srgbClr val="212168"/>
                </a:solidFill>
                <a:latin typeface="Verdana"/>
                <a:cs typeface="Verdana"/>
              </a:rPr>
              <a:t>diacetyl </a:t>
            </a:r>
            <a:r>
              <a:rPr sz="2600" b="1" i="1" dirty="0">
                <a:solidFill>
                  <a:srgbClr val="212168"/>
                </a:solidFill>
                <a:latin typeface="Verdana"/>
                <a:cs typeface="Verdana"/>
              </a:rPr>
              <a:t>rest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”) – διεργασία αργή </a:t>
            </a:r>
            <a:r>
              <a:rPr sz="2600" spc="-1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ενεργοβόρος.</a:t>
            </a:r>
            <a:endParaRPr sz="2600">
              <a:latin typeface="Verdana"/>
              <a:cs typeface="Verdana"/>
            </a:endParaRPr>
          </a:p>
          <a:p>
            <a:pPr marR="17780" algn="r">
              <a:lnSpc>
                <a:spcPct val="100000"/>
              </a:lnSpc>
              <a:spcBef>
                <a:spcPts val="183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061" y="763969"/>
            <a:ext cx="8056880" cy="408495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Πτητικά παραπροϊόντα</a:t>
            </a:r>
            <a:r>
              <a:rPr sz="200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(συμπαρομαρτούντα)</a:t>
            </a:r>
            <a:endParaRPr sz="2000">
              <a:latin typeface="Verdana"/>
              <a:cs typeface="Verdana"/>
            </a:endParaRPr>
          </a:p>
          <a:p>
            <a:pPr marL="190500" indent="-178435">
              <a:lnSpc>
                <a:spcPts val="336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οξύτητα</a:t>
            </a:r>
            <a:r>
              <a:rPr sz="2800" b="1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διακρίνεται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γενική</a:t>
            </a:r>
            <a:r>
              <a:rPr sz="23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(fixed)</a:t>
            </a:r>
            <a:endParaRPr sz="2300">
              <a:latin typeface="Verdana"/>
              <a:cs typeface="Verdana"/>
            </a:endParaRPr>
          </a:p>
          <a:p>
            <a:pPr marL="190500">
              <a:lnSpc>
                <a:spcPts val="2760"/>
              </a:lnSpc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πτητική</a:t>
            </a:r>
            <a:r>
              <a:rPr sz="23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(volatile acidity).</a:t>
            </a:r>
            <a:endParaRPr sz="2300">
              <a:latin typeface="Verdana"/>
              <a:cs typeface="Verdana"/>
            </a:endParaRPr>
          </a:p>
          <a:p>
            <a:pPr marL="190500" marR="29845" indent="-17843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πτητικά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οξέα είναι οξέα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μπορούν να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απομακρυνθούν με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απόσταξη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υδρατμούς,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ενώ η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γενική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αναφέρεται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πτητικά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οξέα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(π.χ.</a:t>
            </a:r>
            <a:r>
              <a:rPr sz="23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τρυγικό).</a:t>
            </a:r>
            <a:endParaRPr sz="2300">
              <a:latin typeface="Verdana"/>
              <a:cs typeface="Verdana"/>
            </a:endParaRPr>
          </a:p>
          <a:p>
            <a:pPr marL="190500" marR="5080" indent="-17843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οξικό οξύ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το κύριο οξύ στα κρασιά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αλλά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απαντούν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 άλλα οξέα όπως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φορμικό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βουτυρικό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προπιονικό</a:t>
            </a:r>
            <a:r>
              <a:rPr sz="23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μεγαλύτερης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αλύσσου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λιπαρά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οξέα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061" y="5127193"/>
            <a:ext cx="7348855" cy="1428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5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Όλα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τα πτητικά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οξέα έχουν χαρακτηριστικές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οσμές/γεύσεις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αλλά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βρίσκονται σε ανιχνεύσιμες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συγκεντρώσεις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μόνο ως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αποτέλεσμα μικροβιακής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αλλοίωσης.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233" y="640700"/>
            <a:ext cx="8607425" cy="264287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19"/>
              </a:spcBef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Πτητικά</a:t>
            </a:r>
            <a:r>
              <a:rPr sz="2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παραπροϊόντα</a:t>
            </a:r>
            <a:r>
              <a:rPr sz="20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(συμπαρομαρτούντα)</a:t>
            </a:r>
            <a:endParaRPr sz="2000">
              <a:latin typeface="Verdana"/>
              <a:cs typeface="Verdana"/>
            </a:endParaRPr>
          </a:p>
          <a:p>
            <a:pPr marL="228600" marR="43180" indent="-178435" algn="just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29235" algn="l"/>
              </a:tabLst>
            </a:pP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Τέλος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οι κύριες </a:t>
            </a:r>
            <a:r>
              <a:rPr sz="2600" b="1" spc="-5" dirty="0">
                <a:solidFill>
                  <a:srgbClr val="FF0000"/>
                </a:solidFill>
                <a:latin typeface="Verdana"/>
                <a:cs typeface="Verdana"/>
              </a:rPr>
              <a:t>θειούχες </a:t>
            </a:r>
            <a:r>
              <a:rPr sz="2600" b="1" dirty="0">
                <a:solidFill>
                  <a:srgbClr val="FF0000"/>
                </a:solidFill>
                <a:latin typeface="Verdana"/>
                <a:cs typeface="Verdana"/>
              </a:rPr>
              <a:t>ενώσεις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στο κρασί είναι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ανόργανες θειώδεις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ενώσεις λόγω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σκόπιμης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προσθήκης</a:t>
            </a:r>
            <a:r>
              <a:rPr sz="26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SO</a:t>
            </a:r>
            <a:r>
              <a:rPr sz="2550" spc="7" baseline="-21241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A92C"/>
              </a:buClr>
              <a:buFont typeface="Wingdings"/>
              <a:buChar char=""/>
            </a:pPr>
            <a:endParaRPr sz="2950">
              <a:latin typeface="Verdana"/>
              <a:cs typeface="Verdana"/>
            </a:endParaRPr>
          </a:p>
          <a:p>
            <a:pPr marL="228600" indent="-178435" algn="just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29235" algn="l"/>
              </a:tabLst>
            </a:pP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Οι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κύριες</a:t>
            </a:r>
            <a:r>
              <a:rPr sz="26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οργανικές</a:t>
            </a:r>
            <a:r>
              <a:rPr sz="26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θειούχες</a:t>
            </a:r>
            <a:r>
              <a:rPr sz="26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ενώσεις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είναι: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437" y="3715892"/>
            <a:ext cx="616775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29" indent="-240665">
              <a:lnSpc>
                <a:spcPct val="100000"/>
              </a:lnSpc>
              <a:spcBef>
                <a:spcPts val="100"/>
              </a:spcBef>
              <a:buClr>
                <a:srgbClr val="6DA92C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αμινοξέα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κυστεΐνη</a:t>
            </a:r>
            <a:r>
              <a:rPr sz="2400" b="1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μεθειονίνη</a:t>
            </a:r>
            <a:endParaRPr sz="2400">
              <a:latin typeface="Verdana"/>
              <a:cs typeface="Verdana"/>
            </a:endParaRPr>
          </a:p>
          <a:p>
            <a:pPr marL="252729" indent="-240665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πεπτίδιο</a:t>
            </a:r>
            <a:r>
              <a:rPr sz="24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γλουταθειόνη</a:t>
            </a:r>
            <a:endParaRPr sz="2400">
              <a:latin typeface="Verdana"/>
              <a:cs typeface="Verdana"/>
            </a:endParaRPr>
          </a:p>
          <a:p>
            <a:pPr marL="252729" indent="-240665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βιταμίνες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βιοτίνη</a:t>
            </a:r>
            <a:r>
              <a:rPr sz="2400" b="1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θειαμίνη</a:t>
            </a:r>
            <a:endParaRPr sz="2400">
              <a:latin typeface="Verdana"/>
              <a:cs typeface="Verdana"/>
            </a:endParaRPr>
          </a:p>
          <a:p>
            <a:pPr marL="252729" indent="-240665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Θειόλες</a:t>
            </a:r>
            <a:endParaRPr sz="2400">
              <a:latin typeface="Verdana"/>
              <a:cs typeface="Verdana"/>
            </a:endParaRPr>
          </a:p>
          <a:p>
            <a:pPr marL="252729" indent="-240665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ένα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πλήθος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άλλων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πτητικων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ενώσεων.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7529" y="6225538"/>
            <a:ext cx="721360" cy="637540"/>
            <a:chOff x="8427529" y="6225538"/>
            <a:chExt cx="721360" cy="637540"/>
          </a:xfrm>
        </p:grpSpPr>
        <p:sp>
          <p:nvSpPr>
            <p:cNvPr id="32" name="object 32"/>
            <p:cNvSpPr/>
            <p:nvPr/>
          </p:nvSpPr>
          <p:spPr>
            <a:xfrm>
              <a:off x="8432292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87156" y="6225538"/>
              <a:ext cx="624649" cy="63245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816965" y="1232038"/>
            <a:ext cx="8049259" cy="55753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Πτητικά</a:t>
            </a:r>
            <a:r>
              <a:rPr sz="22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παραπροϊόντα</a:t>
            </a:r>
            <a:r>
              <a:rPr sz="22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(συμπαρoμαρτούντα)</a:t>
            </a:r>
            <a:endParaRPr sz="2200">
              <a:latin typeface="Verdana"/>
              <a:cs typeface="Verdana"/>
            </a:endParaRPr>
          </a:p>
          <a:p>
            <a:pPr marL="190500" marR="668020" indent="-178435">
              <a:lnSpc>
                <a:spcPct val="100000"/>
              </a:lnSpc>
              <a:spcBef>
                <a:spcPts val="1195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Οι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πτητικές οργανικές ενώσεις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προϊόντα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μεταβολισμού των 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σακχαρομυκήτων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ή μη-ενζυμικών 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αντιδράσεων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κατά τη </a:t>
            </a: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ζύμωση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ωρίμανση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600" b="1" dirty="0">
                <a:solidFill>
                  <a:srgbClr val="212168"/>
                </a:solidFill>
                <a:latin typeface="Verdana"/>
                <a:cs typeface="Verdana"/>
              </a:rPr>
              <a:t>παλαίωση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DA92C"/>
              </a:buClr>
              <a:buFont typeface="Wingdings"/>
              <a:buChar char=""/>
            </a:pPr>
            <a:endParaRPr sz="3450">
              <a:latin typeface="Verdana"/>
              <a:cs typeface="Verdana"/>
            </a:endParaRPr>
          </a:p>
          <a:p>
            <a:pPr marL="190500" marR="530860" indent="-178435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Παρόλο που υπάρχουν σε ιχνοποσότητες, τα </a:t>
            </a:r>
            <a:r>
              <a:rPr sz="2600" spc="-9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πολύ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χαμηλά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κατώφλια αντίληψης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τις </a:t>
            </a:r>
            <a:r>
              <a:rPr sz="26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καθιστούν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σημαντικές ενώσεις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600" spc="-5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 ποιότητα</a:t>
            </a:r>
            <a:r>
              <a:rPr sz="26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6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212168"/>
                </a:solidFill>
                <a:latin typeface="Verdana"/>
                <a:cs typeface="Verdana"/>
              </a:rPr>
              <a:t>ποτών.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700" y="876757"/>
            <a:ext cx="77895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Παραγωγή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πτητικών</a:t>
            </a:r>
            <a:r>
              <a:rPr sz="24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παραπροϊόντων </a:t>
            </a:r>
            <a:r>
              <a:rPr sz="2400" b="1" dirty="0">
                <a:solidFill>
                  <a:srgbClr val="212168"/>
                </a:solidFill>
                <a:latin typeface="Verdana"/>
                <a:cs typeface="Verdana"/>
              </a:rPr>
              <a:t>κατά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 την</a:t>
            </a:r>
            <a:endParaRPr sz="24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αλκοολική</a:t>
            </a:r>
            <a:r>
              <a:rPr sz="24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ζύμωση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0500" y="1712976"/>
            <a:ext cx="8755823" cy="481888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333" y="625550"/>
            <a:ext cx="8040370" cy="537083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Τοξικές</a:t>
            </a:r>
            <a:r>
              <a:rPr sz="20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ενώσεις</a:t>
            </a:r>
            <a:r>
              <a:rPr sz="20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στα</a:t>
            </a:r>
            <a:r>
              <a:rPr sz="20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ποτά</a:t>
            </a:r>
            <a:endParaRPr sz="2000">
              <a:latin typeface="Verdana"/>
              <a:cs typeface="Verdana"/>
            </a:endParaRPr>
          </a:p>
          <a:p>
            <a:pPr marL="190500" indent="-1784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Τοξικές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ενώσεις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κυρίως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οι:</a:t>
            </a:r>
            <a:endParaRPr sz="2300">
              <a:latin typeface="Verdana"/>
              <a:cs typeface="Verdana"/>
            </a:endParaRPr>
          </a:p>
          <a:p>
            <a:pPr marL="640080" lvl="1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"/>
              <a:tabLst>
                <a:tab pos="640715" algn="l"/>
              </a:tabLst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Καρβαμιδικός</a:t>
            </a:r>
            <a:r>
              <a:rPr sz="2300" b="1" spc="-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αιθυλεστέρας</a:t>
            </a:r>
            <a:endParaRPr sz="2300">
              <a:latin typeface="Verdana"/>
              <a:cs typeface="Verdana"/>
            </a:endParaRPr>
          </a:p>
          <a:p>
            <a:pPr marL="640080" lvl="1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"/>
              <a:tabLst>
                <a:tab pos="640715" algn="l"/>
              </a:tabLst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Χλωροπροπανόλες</a:t>
            </a:r>
            <a:r>
              <a:rPr sz="23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(CPs)</a:t>
            </a:r>
            <a:r>
              <a:rPr sz="23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(κυρίως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3-μονοχλωρο-</a:t>
            </a:r>
            <a:endParaRPr sz="2300">
              <a:latin typeface="Verdana"/>
              <a:cs typeface="Verdana"/>
            </a:endParaRPr>
          </a:p>
          <a:p>
            <a:pPr marL="640080">
              <a:lnSpc>
                <a:spcPct val="100000"/>
              </a:lnSpc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προπανοδιόλη-1,2)</a:t>
            </a:r>
            <a:endParaRPr sz="2300">
              <a:latin typeface="Verdana"/>
              <a:cs typeface="Verdana"/>
            </a:endParaRPr>
          </a:p>
          <a:p>
            <a:pPr marL="640080" lvl="1" indent="-273050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"/>
              <a:tabLst>
                <a:tab pos="640715" algn="l"/>
              </a:tabLst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Ακρυλαμίδιο</a:t>
            </a:r>
            <a:endParaRPr sz="2300">
              <a:latin typeface="Verdana"/>
              <a:cs typeface="Verdana"/>
            </a:endParaRPr>
          </a:p>
          <a:p>
            <a:pPr marL="640080" lvl="1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"/>
              <a:tabLst>
                <a:tab pos="640715" algn="l"/>
              </a:tabLst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Φουράνιο</a:t>
            </a:r>
            <a:endParaRPr sz="2300">
              <a:latin typeface="Verdana"/>
              <a:cs typeface="Verdana"/>
            </a:endParaRPr>
          </a:p>
          <a:p>
            <a:pPr marL="640080" lvl="1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"/>
              <a:tabLst>
                <a:tab pos="640715" algn="l"/>
              </a:tabLst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Φθαλικοί</a:t>
            </a:r>
            <a:r>
              <a:rPr sz="2300" b="1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εστέρες</a:t>
            </a:r>
            <a:r>
              <a:rPr sz="23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(PAEs)</a:t>
            </a:r>
            <a:endParaRPr sz="2300">
              <a:latin typeface="Verdana"/>
              <a:cs typeface="Verdana"/>
            </a:endParaRPr>
          </a:p>
          <a:p>
            <a:pPr marL="640080" lvl="1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"/>
              <a:tabLst>
                <a:tab pos="640715" algn="l"/>
              </a:tabLst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Μυκοτοξινες</a:t>
            </a:r>
            <a:endParaRPr sz="2300">
              <a:latin typeface="Verdana"/>
              <a:cs typeface="Verdana"/>
            </a:endParaRPr>
          </a:p>
          <a:p>
            <a:pPr marL="640080" lvl="1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"/>
              <a:tabLst>
                <a:tab pos="640715" algn="l"/>
              </a:tabLst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Φυτοφάρμακα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425" y="6199123"/>
            <a:ext cx="27368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6DA92C"/>
              </a:buClr>
              <a:buFont typeface="Wingdings"/>
              <a:buChar char=""/>
              <a:tabLst>
                <a:tab pos="285750" algn="l"/>
              </a:tabLst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Βαρέα</a:t>
            </a:r>
            <a:r>
              <a:rPr sz="2300" b="1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μέταλλα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716" y="423188"/>
            <a:ext cx="8827135" cy="633603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0"/>
              </a:spcBef>
            </a:pP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Τοξικές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ενώσεις</a:t>
            </a:r>
            <a:r>
              <a:rPr sz="22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στα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ποτά</a:t>
            </a:r>
            <a:endParaRPr sz="2200">
              <a:latin typeface="Verdana"/>
              <a:cs typeface="Verdana"/>
            </a:endParaRPr>
          </a:p>
          <a:p>
            <a:pPr marL="228600" marR="127635" indent="-1784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2923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Καρβαμιδικός</a:t>
            </a:r>
            <a:r>
              <a:rPr sz="22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αιθυλεστέρας</a:t>
            </a:r>
            <a:r>
              <a:rPr sz="2200" b="1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παραπροϊόν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ζύμωσης.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Πάνω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από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45 μg kg</a:t>
            </a:r>
            <a:r>
              <a:rPr sz="2175" spc="-7" baseline="24904" dirty="0">
                <a:solidFill>
                  <a:srgbClr val="212168"/>
                </a:solidFill>
                <a:latin typeface="Verdana"/>
                <a:cs typeface="Verdana"/>
              </a:rPr>
              <a:t>-1</a:t>
            </a:r>
            <a:r>
              <a:rPr sz="2175" baseline="24904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έχουν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αναφερθεί στο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κρασί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πολλές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χημικές και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βιολογικές διεργασίες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προταθεί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την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μείωσή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του.</a:t>
            </a:r>
            <a:endParaRPr sz="2200">
              <a:latin typeface="Verdana"/>
              <a:cs typeface="Verdana"/>
            </a:endParaRPr>
          </a:p>
          <a:p>
            <a:pPr marL="228600" indent="-1784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2923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Χλωροπροπανόλες</a:t>
            </a:r>
            <a:r>
              <a:rPr sz="2000" b="1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CPs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2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ακρυλαμίδιο</a:t>
            </a:r>
            <a:r>
              <a:rPr sz="2200" b="1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endParaRPr sz="2200">
              <a:latin typeface="Verdana"/>
              <a:cs typeface="Verdana"/>
            </a:endParaRPr>
          </a:p>
          <a:p>
            <a:pPr marL="228600" marR="277495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φουράνιο</a:t>
            </a:r>
            <a:r>
              <a:rPr sz="22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σχηματίζονται</a:t>
            </a:r>
            <a:r>
              <a:rPr sz="22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κατά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τις</a:t>
            </a:r>
            <a:r>
              <a:rPr sz="22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διεργασίες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περιλαμβάνουν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θέρμανση</a:t>
            </a:r>
            <a:r>
              <a:rPr sz="22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(π.χ.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φρύξη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βύνης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ή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βράσιμο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γλεύκους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ζυθοποίηση).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όλες ύποπτες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καρκινογένεση.</a:t>
            </a:r>
            <a:endParaRPr sz="2200">
              <a:latin typeface="Verdana"/>
              <a:cs typeface="Verdana"/>
            </a:endParaRPr>
          </a:p>
          <a:p>
            <a:pPr marL="228600" marR="43180" indent="-1784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2923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Οι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Φθαλικοί</a:t>
            </a:r>
            <a:r>
              <a:rPr sz="20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εστέρες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PAEs</a:t>
            </a:r>
            <a:r>
              <a:rPr sz="2200" b="1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κυριότεροι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πλαστικοποιητές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πολυμερών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όπως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πολυβινυλοχλωρίδιο,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πολυαιθυλένιο,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τερεφθαλικό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πολυαιθυλένιο, και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οξικοί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πολυβινυλεστέρες.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αλκοόλη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προκαλέσει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μεταφορά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τους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στο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ποτό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κατά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επαφή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πλαστικά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υλικά. </a:t>
            </a:r>
            <a:r>
              <a:rPr sz="2200" spc="-7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τοξικές επιδράσεις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πολλαπλά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όργανα</a:t>
            </a:r>
            <a:r>
              <a:rPr sz="22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ανθρώπου.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563" y="574675"/>
            <a:ext cx="8138159" cy="6017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Τοξικές</a:t>
            </a:r>
            <a:r>
              <a:rPr sz="20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ενώσεις</a:t>
            </a:r>
            <a:r>
              <a:rPr sz="20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στα</a:t>
            </a:r>
            <a:r>
              <a:rPr sz="20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ποτά</a:t>
            </a:r>
            <a:endParaRPr sz="2000">
              <a:latin typeface="Verdana"/>
              <a:cs typeface="Verdana"/>
            </a:endParaRPr>
          </a:p>
          <a:p>
            <a:pPr marL="50800" marR="394970">
              <a:lnSpc>
                <a:spcPct val="100000"/>
              </a:lnSpc>
              <a:spcBef>
                <a:spcPts val="1505"/>
              </a:spcBef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Άλλα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τοξικά συστατικά που έχουν βρεθεί στα αλκοολούχα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είναι:</a:t>
            </a:r>
            <a:endParaRPr sz="2100">
              <a:latin typeface="Verdana"/>
              <a:cs typeface="Verdana"/>
            </a:endParaRPr>
          </a:p>
          <a:p>
            <a:pPr marL="229235" marR="43180" indent="-179070">
              <a:lnSpc>
                <a:spcPct val="100000"/>
              </a:lnSpc>
              <a:spcBef>
                <a:spcPts val="1505"/>
              </a:spcBef>
              <a:buClr>
                <a:srgbClr val="6DA92C"/>
              </a:buClr>
              <a:buFont typeface="Wingdings"/>
              <a:buChar char=""/>
              <a:tabLst>
                <a:tab pos="229870" algn="l"/>
                <a:tab pos="5687060" algn="l"/>
              </a:tabLst>
            </a:pP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Βενζόλιο</a:t>
            </a:r>
            <a:r>
              <a:rPr sz="21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[από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μολυσμένο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βιομηχανικό	CO</a:t>
            </a:r>
            <a:r>
              <a:rPr sz="2100" baseline="-19841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100" spc="277" baseline="-1984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1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σχηματισμό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βενζοϊκό</a:t>
            </a:r>
            <a:r>
              <a:rPr sz="21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νάτριο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(συντηρητικό)]</a:t>
            </a:r>
            <a:endParaRPr sz="2100">
              <a:latin typeface="Verdana"/>
              <a:cs typeface="Verdana"/>
            </a:endParaRPr>
          </a:p>
          <a:p>
            <a:pPr marL="229235" indent="-179070">
              <a:lnSpc>
                <a:spcPct val="100000"/>
              </a:lnSpc>
              <a:spcBef>
                <a:spcPts val="1495"/>
              </a:spcBef>
              <a:buClr>
                <a:srgbClr val="6DA92C"/>
              </a:buClr>
              <a:buFont typeface="Wingdings"/>
              <a:buChar char=""/>
              <a:tabLst>
                <a:tab pos="229870" algn="l"/>
              </a:tabLst>
            </a:pP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Μονοστυρένιο</a:t>
            </a:r>
            <a:r>
              <a:rPr sz="2100" b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(επαφή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με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πολυεστερικά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δοχεία)</a:t>
            </a:r>
            <a:endParaRPr sz="2100">
              <a:latin typeface="Verdana"/>
              <a:cs typeface="Verdana"/>
            </a:endParaRPr>
          </a:p>
          <a:p>
            <a:pPr marL="229235" indent="-179070">
              <a:lnSpc>
                <a:spcPct val="100000"/>
              </a:lnSpc>
              <a:spcBef>
                <a:spcPts val="1505"/>
              </a:spcBef>
              <a:buClr>
                <a:srgbClr val="6DA92C"/>
              </a:buClr>
              <a:buFont typeface="Wingdings"/>
              <a:buChar char=""/>
              <a:tabLst>
                <a:tab pos="229870" algn="l"/>
              </a:tabLst>
            </a:pP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Αλογονούχα</a:t>
            </a:r>
            <a:r>
              <a:rPr sz="2100" b="1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οξικά</a:t>
            </a:r>
            <a:r>
              <a:rPr sz="21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οξέα</a:t>
            </a:r>
            <a:r>
              <a:rPr sz="21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(απολυμαντικά</a:t>
            </a:r>
            <a:r>
              <a:rPr sz="21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εξοπλισμού)</a:t>
            </a:r>
            <a:endParaRPr sz="2100">
              <a:latin typeface="Verdana"/>
              <a:cs typeface="Verdana"/>
            </a:endParaRPr>
          </a:p>
          <a:p>
            <a:pPr marL="229235" indent="-179070">
              <a:lnSpc>
                <a:spcPct val="100000"/>
              </a:lnSpc>
              <a:spcBef>
                <a:spcPts val="1500"/>
              </a:spcBef>
              <a:buClr>
                <a:srgbClr val="6DA92C"/>
              </a:buClr>
              <a:buFont typeface="Wingdings"/>
              <a:buChar char=""/>
              <a:tabLst>
                <a:tab pos="229870" algn="l"/>
              </a:tabLst>
            </a:pP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Πολυδιμεθυλοσιλοξάνια</a:t>
            </a:r>
            <a:endParaRPr sz="2100">
              <a:latin typeface="Verdana"/>
              <a:cs typeface="Verdana"/>
            </a:endParaRPr>
          </a:p>
          <a:p>
            <a:pPr marL="229235" indent="-179070">
              <a:lnSpc>
                <a:spcPct val="100000"/>
              </a:lnSpc>
              <a:spcBef>
                <a:spcPts val="1500"/>
              </a:spcBef>
              <a:buClr>
                <a:srgbClr val="6DA92C"/>
              </a:buClr>
              <a:buFont typeface="Wingdings"/>
              <a:buChar char=""/>
              <a:tabLst>
                <a:tab pos="229870" algn="l"/>
              </a:tabLst>
            </a:pP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Πολυκυκλικοί</a:t>
            </a:r>
            <a:r>
              <a:rPr sz="21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10" dirty="0">
                <a:solidFill>
                  <a:srgbClr val="212168"/>
                </a:solidFill>
                <a:latin typeface="Verdana"/>
                <a:cs typeface="Verdana"/>
              </a:rPr>
              <a:t>αρωματικοί</a:t>
            </a:r>
            <a:r>
              <a:rPr sz="2100" b="1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υδρογονάνθρακες</a:t>
            </a:r>
            <a:endParaRPr sz="2100">
              <a:latin typeface="Verdana"/>
              <a:cs typeface="Verdana"/>
            </a:endParaRPr>
          </a:p>
          <a:p>
            <a:pPr marL="229235" marR="495300" indent="-179070">
              <a:lnSpc>
                <a:spcPct val="100000"/>
              </a:lnSpc>
              <a:spcBef>
                <a:spcPts val="1500"/>
              </a:spcBef>
              <a:buClr>
                <a:srgbClr val="6DA92C"/>
              </a:buClr>
              <a:buFont typeface="Wingdings"/>
              <a:buChar char=""/>
              <a:tabLst>
                <a:tab pos="229870" algn="l"/>
              </a:tabLst>
            </a:pP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Μέταλλα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(από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όλα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τα σταδια παραγωγής, εμφιάλωσης,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αποθήκευσης,</a:t>
            </a:r>
            <a:r>
              <a:rPr sz="21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πρώτη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ύλη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από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νοθέιες)</a:t>
            </a:r>
            <a:endParaRPr sz="2100">
              <a:latin typeface="Verdana"/>
              <a:cs typeface="Verdana"/>
            </a:endParaRPr>
          </a:p>
          <a:p>
            <a:pPr marL="229235" marR="1442720" indent="-179070" algn="just">
              <a:lnSpc>
                <a:spcPct val="100000"/>
              </a:lnSpc>
              <a:spcBef>
                <a:spcPts val="1500"/>
              </a:spcBef>
              <a:buClr>
                <a:srgbClr val="6DA92C"/>
              </a:buClr>
              <a:buFont typeface="Wingdings"/>
              <a:buChar char=""/>
              <a:tabLst>
                <a:tab pos="229870" algn="l"/>
              </a:tabLst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 κρασί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η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μπύρα περιέχουν τις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μεγαλύτερες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ποσότητες μεταλλικών στοιχείων σε σχέση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τα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αποστάγματα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" y="406475"/>
            <a:ext cx="8320405" cy="595058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Τοξικές</a:t>
            </a:r>
            <a:r>
              <a:rPr sz="20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ενώσεις</a:t>
            </a:r>
            <a:r>
              <a:rPr sz="20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στα</a:t>
            </a:r>
            <a:r>
              <a:rPr sz="20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ποτά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Τέλος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δύο</a:t>
            </a:r>
            <a:r>
              <a:rPr sz="23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σημαντικές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κατηγορίες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τοξικών συστατικών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αλκοολούχα</a:t>
            </a:r>
            <a:r>
              <a:rPr sz="23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είναι:</a:t>
            </a:r>
            <a:endParaRPr sz="2300">
              <a:latin typeface="Verdana"/>
              <a:cs typeface="Verdana"/>
            </a:endParaRPr>
          </a:p>
          <a:p>
            <a:pPr marL="190500" indent="-1784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Μυκοτοξίνες</a:t>
            </a:r>
            <a:endParaRPr sz="2300">
              <a:latin typeface="Verdana"/>
              <a:cs typeface="Verdana"/>
            </a:endParaRPr>
          </a:p>
          <a:p>
            <a:pPr marL="640080" lvl="1" indent="-27305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"/>
              <a:tabLst>
                <a:tab pos="640715" algn="l"/>
              </a:tabLst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Δευτερογενείς</a:t>
            </a:r>
            <a:r>
              <a:rPr sz="20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μεταβολίτες</a:t>
            </a:r>
            <a:r>
              <a:rPr sz="2000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0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μυκήτων.</a:t>
            </a:r>
            <a:endParaRPr sz="2000">
              <a:latin typeface="Verdana"/>
              <a:cs typeface="Verdana"/>
            </a:endParaRPr>
          </a:p>
          <a:p>
            <a:pPr marL="640080" lvl="1" indent="-273050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"/>
              <a:tabLst>
                <a:tab pos="640715" algn="l"/>
              </a:tabLst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Ανώτατα</a:t>
            </a:r>
            <a:r>
              <a:rPr sz="20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επιτρεπτά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 όρια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θεσπιστεί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endParaRPr sz="2000">
              <a:latin typeface="Verdana"/>
              <a:cs typeface="Verdana"/>
            </a:endParaRPr>
          </a:p>
          <a:p>
            <a:pPr marL="640080">
              <a:lnSpc>
                <a:spcPct val="100000"/>
              </a:lnSpc>
            </a:pPr>
            <a:r>
              <a:rPr sz="2000" b="1" spc="-5" dirty="0">
                <a:solidFill>
                  <a:srgbClr val="212168"/>
                </a:solidFill>
                <a:latin typeface="Verdana"/>
                <a:cs typeface="Verdana"/>
              </a:rPr>
              <a:t>ωχρατοξίνη</a:t>
            </a:r>
            <a:r>
              <a:rPr sz="2000" b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Α</a:t>
            </a:r>
            <a:r>
              <a:rPr sz="2000" b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τις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212168"/>
                </a:solidFill>
                <a:latin typeface="Verdana"/>
                <a:cs typeface="Verdana"/>
              </a:rPr>
              <a:t>αφλατοξίνες</a:t>
            </a:r>
            <a:r>
              <a:rPr sz="20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Β1,</a:t>
            </a:r>
            <a:r>
              <a:rPr sz="20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Β2,</a:t>
            </a:r>
            <a:r>
              <a:rPr sz="20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G1</a:t>
            </a:r>
            <a:r>
              <a:rPr sz="20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&amp;</a:t>
            </a:r>
            <a:r>
              <a:rPr sz="20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212168"/>
                </a:solidFill>
                <a:latin typeface="Verdana"/>
                <a:cs typeface="Verdana"/>
              </a:rPr>
              <a:t>G2.</a:t>
            </a:r>
            <a:endParaRPr sz="2000">
              <a:latin typeface="Verdana"/>
              <a:cs typeface="Verdana"/>
            </a:endParaRPr>
          </a:p>
          <a:p>
            <a:pPr marL="640080" lvl="1" indent="-27305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"/>
              <a:tabLst>
                <a:tab pos="640715" algn="l"/>
                <a:tab pos="6737350" algn="l"/>
              </a:tabLst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απόσταξη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μειώνει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δραματικά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 την πιθανότητα	παρουσία</a:t>
            </a:r>
            <a:endParaRPr sz="2000">
              <a:latin typeface="Verdana"/>
              <a:cs typeface="Verdana"/>
            </a:endParaRPr>
          </a:p>
          <a:p>
            <a:pPr marL="640080">
              <a:lnSpc>
                <a:spcPct val="100000"/>
              </a:lnSpc>
            </a:pP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τους</a:t>
            </a:r>
            <a:r>
              <a:rPr sz="20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0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ποτά.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190500" indent="-178435">
              <a:lnSpc>
                <a:spcPct val="100000"/>
              </a:lnSpc>
              <a:spcBef>
                <a:spcPts val="1645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Φυτοφάρμακα</a:t>
            </a:r>
            <a:endParaRPr sz="2300">
              <a:latin typeface="Verdana"/>
              <a:cs typeface="Verdana"/>
            </a:endParaRPr>
          </a:p>
          <a:p>
            <a:pPr marL="568960" lvl="1" indent="-20129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"/>
              <a:tabLst>
                <a:tab pos="568960" algn="l"/>
              </a:tabLst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συγκέντρωση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αλκοολούχα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ποτά είναι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πολύ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μικρότερη</a:t>
            </a:r>
            <a:endParaRPr sz="2000">
              <a:latin typeface="Verdana"/>
              <a:cs typeface="Verdana"/>
            </a:endParaRPr>
          </a:p>
          <a:p>
            <a:pPr marL="544195">
              <a:lnSpc>
                <a:spcPct val="100000"/>
              </a:lnSpc>
            </a:pP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σχέση</a:t>
            </a:r>
            <a:r>
              <a:rPr sz="20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πρώτη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ύλη.</a:t>
            </a:r>
            <a:endParaRPr sz="2000">
              <a:latin typeface="Verdana"/>
              <a:cs typeface="Verdana"/>
            </a:endParaRPr>
          </a:p>
          <a:p>
            <a:pPr marL="568960" lvl="1" indent="-20129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"/>
              <a:tabLst>
                <a:tab pos="568960" algn="l"/>
              </a:tabLst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περάσουν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αποστάγματα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μόνο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αν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υπάρχουν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1116" y="6330492"/>
            <a:ext cx="5964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πολύ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μεγάλες</a:t>
            </a:r>
            <a:r>
              <a:rPr sz="20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συγκεντρώσεις</a:t>
            </a:r>
            <a:r>
              <a:rPr sz="20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στην</a:t>
            </a:r>
            <a:r>
              <a:rPr sz="20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πρώτη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ύλη.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26745"/>
            <a:chOff x="-4762" y="0"/>
            <a:chExt cx="9153525" cy="626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6372" y="0"/>
              <a:ext cx="6167627" cy="621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7529" y="6225538"/>
            <a:ext cx="721360" cy="637540"/>
            <a:chOff x="8427529" y="6225538"/>
            <a:chExt cx="721360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2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87156" y="6225538"/>
              <a:ext cx="624649" cy="63245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713723" y="6324701"/>
            <a:ext cx="152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7658" y="795718"/>
            <a:ext cx="3983354" cy="5848985"/>
            <a:chOff x="4887658" y="795718"/>
            <a:chExt cx="3983354" cy="5848985"/>
          </a:xfrm>
        </p:grpSpPr>
        <p:sp>
          <p:nvSpPr>
            <p:cNvPr id="3" name="object 3"/>
            <p:cNvSpPr/>
            <p:nvPr/>
          </p:nvSpPr>
          <p:spPr>
            <a:xfrm>
              <a:off x="4901946" y="810005"/>
              <a:ext cx="3954779" cy="5820410"/>
            </a:xfrm>
            <a:custGeom>
              <a:avLst/>
              <a:gdLst/>
              <a:ahLst/>
              <a:cxnLst/>
              <a:rect l="l" t="t" r="r" b="b"/>
              <a:pathLst>
                <a:path w="3954779" h="5820409">
                  <a:moveTo>
                    <a:pt x="0" y="157607"/>
                  </a:moveTo>
                  <a:lnTo>
                    <a:pt x="8027" y="107761"/>
                  </a:lnTo>
                  <a:lnTo>
                    <a:pt x="30386" y="64492"/>
                  </a:lnTo>
                  <a:lnTo>
                    <a:pt x="64492" y="30386"/>
                  </a:lnTo>
                  <a:lnTo>
                    <a:pt x="107761" y="8027"/>
                  </a:lnTo>
                  <a:lnTo>
                    <a:pt x="157606" y="0"/>
                  </a:lnTo>
                  <a:lnTo>
                    <a:pt x="3797173" y="0"/>
                  </a:lnTo>
                  <a:lnTo>
                    <a:pt x="3847018" y="8027"/>
                  </a:lnTo>
                  <a:lnTo>
                    <a:pt x="3890287" y="30386"/>
                  </a:lnTo>
                  <a:lnTo>
                    <a:pt x="3924393" y="64492"/>
                  </a:lnTo>
                  <a:lnTo>
                    <a:pt x="3946752" y="107761"/>
                  </a:lnTo>
                  <a:lnTo>
                    <a:pt x="3954779" y="157607"/>
                  </a:lnTo>
                  <a:lnTo>
                    <a:pt x="3954779" y="5662599"/>
                  </a:lnTo>
                  <a:lnTo>
                    <a:pt x="3946752" y="5712396"/>
                  </a:lnTo>
                  <a:lnTo>
                    <a:pt x="3924393" y="5755646"/>
                  </a:lnTo>
                  <a:lnTo>
                    <a:pt x="3890287" y="5789754"/>
                  </a:lnTo>
                  <a:lnTo>
                    <a:pt x="3847018" y="5812122"/>
                  </a:lnTo>
                  <a:lnTo>
                    <a:pt x="3797173" y="5820156"/>
                  </a:lnTo>
                  <a:lnTo>
                    <a:pt x="157606" y="5820156"/>
                  </a:lnTo>
                  <a:lnTo>
                    <a:pt x="107761" y="5812122"/>
                  </a:lnTo>
                  <a:lnTo>
                    <a:pt x="64492" y="5789754"/>
                  </a:lnTo>
                  <a:lnTo>
                    <a:pt x="30386" y="5755646"/>
                  </a:lnTo>
                  <a:lnTo>
                    <a:pt x="8027" y="5712396"/>
                  </a:lnTo>
                  <a:lnTo>
                    <a:pt x="0" y="5662599"/>
                  </a:lnTo>
                  <a:lnTo>
                    <a:pt x="0" y="157607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3204" y="915923"/>
              <a:ext cx="2776728" cy="567232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060696" y="893445"/>
            <a:ext cx="160909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50" b="1" spc="-160" dirty="0">
                <a:solidFill>
                  <a:srgbClr val="FF0000"/>
                </a:solidFill>
                <a:latin typeface="Tahoma"/>
                <a:cs typeface="Tahoma"/>
              </a:rPr>
              <a:t>Ετε</a:t>
            </a:r>
            <a:r>
              <a:rPr sz="1650" b="1" spc="10" dirty="0">
                <a:solidFill>
                  <a:srgbClr val="FF0000"/>
                </a:solidFill>
                <a:latin typeface="Tahoma"/>
                <a:cs typeface="Tahoma"/>
              </a:rPr>
              <a:t>ρο</a:t>
            </a:r>
            <a:r>
              <a:rPr sz="1650" b="1" spc="5" dirty="0">
                <a:solidFill>
                  <a:srgbClr val="FF0000"/>
                </a:solidFill>
                <a:latin typeface="Tahoma"/>
                <a:cs typeface="Tahoma"/>
              </a:rPr>
              <a:t>γ</a:t>
            </a:r>
            <a:r>
              <a:rPr sz="1650" b="1" spc="-25" dirty="0">
                <a:solidFill>
                  <a:srgbClr val="FF0000"/>
                </a:solidFill>
                <a:latin typeface="Tahoma"/>
                <a:cs typeface="Tahoma"/>
              </a:rPr>
              <a:t>αλακτ</a:t>
            </a:r>
            <a:r>
              <a:rPr sz="1650" b="1" spc="-55" dirty="0">
                <a:solidFill>
                  <a:srgbClr val="FF0000"/>
                </a:solidFill>
                <a:latin typeface="Tahoma"/>
                <a:cs typeface="Tahoma"/>
              </a:rPr>
              <a:t>ική  </a:t>
            </a:r>
            <a:r>
              <a:rPr sz="1650" b="1" spc="-5" dirty="0">
                <a:solidFill>
                  <a:srgbClr val="FF0000"/>
                </a:solidFill>
                <a:latin typeface="Tahoma"/>
                <a:cs typeface="Tahoma"/>
              </a:rPr>
              <a:t>ζύμωση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936" y="894984"/>
            <a:ext cx="2962795" cy="56031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1212" y="853821"/>
            <a:ext cx="148780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50" b="1" spc="15" dirty="0">
                <a:solidFill>
                  <a:srgbClr val="FF0000"/>
                </a:solidFill>
                <a:latin typeface="Tahoma"/>
                <a:cs typeface="Tahoma"/>
              </a:rPr>
              <a:t>Ομογα</a:t>
            </a:r>
            <a:r>
              <a:rPr sz="1650" b="1" spc="10" dirty="0">
                <a:solidFill>
                  <a:srgbClr val="FF0000"/>
                </a:solidFill>
                <a:latin typeface="Tahoma"/>
                <a:cs typeface="Tahoma"/>
              </a:rPr>
              <a:t>λ</a:t>
            </a:r>
            <a:r>
              <a:rPr sz="1650" b="1" spc="-60" dirty="0">
                <a:solidFill>
                  <a:srgbClr val="FF0000"/>
                </a:solidFill>
                <a:latin typeface="Tahoma"/>
                <a:cs typeface="Tahoma"/>
              </a:rPr>
              <a:t>ακ</a:t>
            </a:r>
            <a:r>
              <a:rPr sz="1650" b="1" spc="-55" dirty="0">
                <a:solidFill>
                  <a:srgbClr val="FF0000"/>
                </a:solidFill>
                <a:latin typeface="Tahoma"/>
                <a:cs typeface="Tahoma"/>
              </a:rPr>
              <a:t>τική  </a:t>
            </a:r>
            <a:r>
              <a:rPr sz="1650" b="1" spc="-5" dirty="0">
                <a:solidFill>
                  <a:srgbClr val="FF0000"/>
                </a:solidFill>
                <a:latin typeface="Tahoma"/>
                <a:cs typeface="Tahoma"/>
              </a:rPr>
              <a:t>ζύμωση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9394" y="795718"/>
            <a:ext cx="3552190" cy="5848985"/>
            <a:chOff x="489394" y="795718"/>
            <a:chExt cx="3552190" cy="5848985"/>
          </a:xfrm>
        </p:grpSpPr>
        <p:sp>
          <p:nvSpPr>
            <p:cNvPr id="9" name="object 9"/>
            <p:cNvSpPr/>
            <p:nvPr/>
          </p:nvSpPr>
          <p:spPr>
            <a:xfrm>
              <a:off x="503681" y="810005"/>
              <a:ext cx="3523615" cy="5820410"/>
            </a:xfrm>
            <a:custGeom>
              <a:avLst/>
              <a:gdLst/>
              <a:ahLst/>
              <a:cxnLst/>
              <a:rect l="l" t="t" r="r" b="b"/>
              <a:pathLst>
                <a:path w="3523615" h="5820409">
                  <a:moveTo>
                    <a:pt x="0" y="169545"/>
                  </a:moveTo>
                  <a:lnTo>
                    <a:pt x="6056" y="124486"/>
                  </a:lnTo>
                  <a:lnTo>
                    <a:pt x="23147" y="83989"/>
                  </a:lnTo>
                  <a:lnTo>
                    <a:pt x="49658" y="49672"/>
                  </a:lnTo>
                  <a:lnTo>
                    <a:pt x="83972" y="23156"/>
                  </a:lnTo>
                  <a:lnTo>
                    <a:pt x="124473" y="6058"/>
                  </a:lnTo>
                  <a:lnTo>
                    <a:pt x="169545" y="0"/>
                  </a:lnTo>
                  <a:lnTo>
                    <a:pt x="3353943" y="0"/>
                  </a:lnTo>
                  <a:lnTo>
                    <a:pt x="3399001" y="6058"/>
                  </a:lnTo>
                  <a:lnTo>
                    <a:pt x="3439498" y="23156"/>
                  </a:lnTo>
                  <a:lnTo>
                    <a:pt x="3473815" y="49672"/>
                  </a:lnTo>
                  <a:lnTo>
                    <a:pt x="3500331" y="83989"/>
                  </a:lnTo>
                  <a:lnTo>
                    <a:pt x="3517429" y="124486"/>
                  </a:lnTo>
                  <a:lnTo>
                    <a:pt x="3523488" y="169545"/>
                  </a:lnTo>
                  <a:lnTo>
                    <a:pt x="3523488" y="5650611"/>
                  </a:lnTo>
                  <a:lnTo>
                    <a:pt x="3517429" y="5695682"/>
                  </a:lnTo>
                  <a:lnTo>
                    <a:pt x="3500331" y="5736183"/>
                  </a:lnTo>
                  <a:lnTo>
                    <a:pt x="3473815" y="5770497"/>
                  </a:lnTo>
                  <a:lnTo>
                    <a:pt x="3439498" y="5797008"/>
                  </a:lnTo>
                  <a:lnTo>
                    <a:pt x="3399001" y="5814099"/>
                  </a:lnTo>
                  <a:lnTo>
                    <a:pt x="3353943" y="5820156"/>
                  </a:lnTo>
                  <a:lnTo>
                    <a:pt x="169545" y="5820156"/>
                  </a:lnTo>
                  <a:lnTo>
                    <a:pt x="124473" y="5814099"/>
                  </a:lnTo>
                  <a:lnTo>
                    <a:pt x="83972" y="5797008"/>
                  </a:lnTo>
                  <a:lnTo>
                    <a:pt x="49658" y="5770497"/>
                  </a:lnTo>
                  <a:lnTo>
                    <a:pt x="23147" y="5736183"/>
                  </a:lnTo>
                  <a:lnTo>
                    <a:pt x="6056" y="5695682"/>
                  </a:lnTo>
                  <a:lnTo>
                    <a:pt x="0" y="5650611"/>
                  </a:lnTo>
                  <a:lnTo>
                    <a:pt x="0" y="16954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9726" y="6294882"/>
              <a:ext cx="280670" cy="210820"/>
            </a:xfrm>
            <a:custGeom>
              <a:avLst/>
              <a:gdLst/>
              <a:ahLst/>
              <a:cxnLst/>
              <a:rect l="l" t="t" r="r" b="b"/>
              <a:pathLst>
                <a:path w="280669" h="210820">
                  <a:moveTo>
                    <a:pt x="60832" y="0"/>
                  </a:moveTo>
                  <a:lnTo>
                    <a:pt x="0" y="105156"/>
                  </a:lnTo>
                  <a:lnTo>
                    <a:pt x="60832" y="210312"/>
                  </a:lnTo>
                  <a:lnTo>
                    <a:pt x="60832" y="157975"/>
                  </a:lnTo>
                  <a:lnTo>
                    <a:pt x="280416" y="157975"/>
                  </a:lnTo>
                  <a:lnTo>
                    <a:pt x="280416" y="52336"/>
                  </a:lnTo>
                  <a:lnTo>
                    <a:pt x="60832" y="52336"/>
                  </a:lnTo>
                  <a:lnTo>
                    <a:pt x="608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79726" y="6294882"/>
              <a:ext cx="280670" cy="210820"/>
            </a:xfrm>
            <a:custGeom>
              <a:avLst/>
              <a:gdLst/>
              <a:ahLst/>
              <a:cxnLst/>
              <a:rect l="l" t="t" r="r" b="b"/>
              <a:pathLst>
                <a:path w="280669" h="210820">
                  <a:moveTo>
                    <a:pt x="280416" y="157975"/>
                  </a:moveTo>
                  <a:lnTo>
                    <a:pt x="60832" y="157975"/>
                  </a:lnTo>
                  <a:lnTo>
                    <a:pt x="60832" y="210312"/>
                  </a:lnTo>
                  <a:lnTo>
                    <a:pt x="0" y="105156"/>
                  </a:lnTo>
                  <a:lnTo>
                    <a:pt x="60832" y="0"/>
                  </a:lnTo>
                  <a:lnTo>
                    <a:pt x="60832" y="52336"/>
                  </a:lnTo>
                  <a:lnTo>
                    <a:pt x="280416" y="52336"/>
                  </a:lnTo>
                  <a:lnTo>
                    <a:pt x="280416" y="157975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50964" y="4916423"/>
            <a:ext cx="1481455" cy="1667510"/>
            <a:chOff x="6950964" y="4916423"/>
            <a:chExt cx="1481455" cy="1667510"/>
          </a:xfrm>
        </p:grpSpPr>
        <p:sp>
          <p:nvSpPr>
            <p:cNvPr id="13" name="object 13"/>
            <p:cNvSpPr/>
            <p:nvPr/>
          </p:nvSpPr>
          <p:spPr>
            <a:xfrm>
              <a:off x="8132826" y="4935473"/>
              <a:ext cx="280670" cy="210820"/>
            </a:xfrm>
            <a:custGeom>
              <a:avLst/>
              <a:gdLst/>
              <a:ahLst/>
              <a:cxnLst/>
              <a:rect l="l" t="t" r="r" b="b"/>
              <a:pathLst>
                <a:path w="280670" h="210820">
                  <a:moveTo>
                    <a:pt x="60832" y="0"/>
                  </a:moveTo>
                  <a:lnTo>
                    <a:pt x="0" y="105156"/>
                  </a:lnTo>
                  <a:lnTo>
                    <a:pt x="60832" y="210312"/>
                  </a:lnTo>
                  <a:lnTo>
                    <a:pt x="60832" y="157987"/>
                  </a:lnTo>
                  <a:lnTo>
                    <a:pt x="280416" y="157987"/>
                  </a:lnTo>
                  <a:lnTo>
                    <a:pt x="280416" y="52324"/>
                  </a:lnTo>
                  <a:lnTo>
                    <a:pt x="60832" y="52324"/>
                  </a:lnTo>
                  <a:lnTo>
                    <a:pt x="608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32826" y="4935473"/>
              <a:ext cx="280670" cy="210820"/>
            </a:xfrm>
            <a:custGeom>
              <a:avLst/>
              <a:gdLst/>
              <a:ahLst/>
              <a:cxnLst/>
              <a:rect l="l" t="t" r="r" b="b"/>
              <a:pathLst>
                <a:path w="280670" h="210820">
                  <a:moveTo>
                    <a:pt x="280416" y="157987"/>
                  </a:moveTo>
                  <a:lnTo>
                    <a:pt x="60832" y="157987"/>
                  </a:lnTo>
                  <a:lnTo>
                    <a:pt x="60832" y="210312"/>
                  </a:lnTo>
                  <a:lnTo>
                    <a:pt x="0" y="105156"/>
                  </a:lnTo>
                  <a:lnTo>
                    <a:pt x="60832" y="0"/>
                  </a:lnTo>
                  <a:lnTo>
                    <a:pt x="60832" y="52324"/>
                  </a:lnTo>
                  <a:lnTo>
                    <a:pt x="280416" y="52324"/>
                  </a:lnTo>
                  <a:lnTo>
                    <a:pt x="280416" y="15798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70014" y="6354317"/>
              <a:ext cx="280670" cy="210820"/>
            </a:xfrm>
            <a:custGeom>
              <a:avLst/>
              <a:gdLst/>
              <a:ahLst/>
              <a:cxnLst/>
              <a:rect l="l" t="t" r="r" b="b"/>
              <a:pathLst>
                <a:path w="280670" h="210820">
                  <a:moveTo>
                    <a:pt x="60832" y="0"/>
                  </a:moveTo>
                  <a:lnTo>
                    <a:pt x="0" y="105155"/>
                  </a:lnTo>
                  <a:lnTo>
                    <a:pt x="60832" y="210311"/>
                  </a:lnTo>
                  <a:lnTo>
                    <a:pt x="60832" y="157975"/>
                  </a:lnTo>
                  <a:lnTo>
                    <a:pt x="280415" y="157975"/>
                  </a:lnTo>
                  <a:lnTo>
                    <a:pt x="280415" y="52336"/>
                  </a:lnTo>
                  <a:lnTo>
                    <a:pt x="60832" y="52336"/>
                  </a:lnTo>
                  <a:lnTo>
                    <a:pt x="608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70014" y="6354317"/>
              <a:ext cx="280670" cy="210820"/>
            </a:xfrm>
            <a:custGeom>
              <a:avLst/>
              <a:gdLst/>
              <a:ahLst/>
              <a:cxnLst/>
              <a:rect l="l" t="t" r="r" b="b"/>
              <a:pathLst>
                <a:path w="280670" h="210820">
                  <a:moveTo>
                    <a:pt x="280415" y="157975"/>
                  </a:moveTo>
                  <a:lnTo>
                    <a:pt x="60832" y="157975"/>
                  </a:lnTo>
                  <a:lnTo>
                    <a:pt x="60832" y="210311"/>
                  </a:lnTo>
                  <a:lnTo>
                    <a:pt x="0" y="105155"/>
                  </a:lnTo>
                  <a:lnTo>
                    <a:pt x="60832" y="0"/>
                  </a:lnTo>
                  <a:lnTo>
                    <a:pt x="60832" y="52336"/>
                  </a:lnTo>
                  <a:lnTo>
                    <a:pt x="280415" y="52336"/>
                  </a:lnTo>
                  <a:lnTo>
                    <a:pt x="280415" y="15797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624" y="84003"/>
            <a:ext cx="2894081" cy="382681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2915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Γαλακτική</a:t>
            </a:r>
            <a:r>
              <a:rPr spc="-65" dirty="0"/>
              <a:t> </a:t>
            </a:r>
            <a:r>
              <a:rPr dirty="0"/>
              <a:t>ζύμωση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-4762" y="472249"/>
            <a:ext cx="9153525" cy="154305"/>
            <a:chOff x="-4762" y="472249"/>
            <a:chExt cx="9153525" cy="15430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2719" y="573024"/>
              <a:ext cx="1658112" cy="487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522719" y="573024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80831" y="573024"/>
              <a:ext cx="481583" cy="4876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180831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12891" y="573024"/>
              <a:ext cx="909828" cy="4876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612891" y="573024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4667" y="573024"/>
              <a:ext cx="268224" cy="4876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344667" y="573024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4800" y="573024"/>
              <a:ext cx="1229868" cy="4876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114800" y="573024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62416" y="573024"/>
              <a:ext cx="481583" cy="4876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662416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472249"/>
            <a:ext cx="9153525" cy="154305"/>
            <a:chOff x="-4762" y="472249"/>
            <a:chExt cx="9153525" cy="1543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4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4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4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4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4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4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4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4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4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4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299974" y="2179320"/>
            <a:ext cx="8617585" cy="0"/>
          </a:xfrm>
          <a:custGeom>
            <a:avLst/>
            <a:gdLst/>
            <a:ahLst/>
            <a:cxnLst/>
            <a:rect l="l" t="t" r="r" b="b"/>
            <a:pathLst>
              <a:path w="8617585">
                <a:moveTo>
                  <a:pt x="0" y="0"/>
                </a:moveTo>
                <a:lnTo>
                  <a:pt x="861707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9974" y="1402080"/>
            <a:ext cx="8617585" cy="0"/>
          </a:xfrm>
          <a:custGeom>
            <a:avLst/>
            <a:gdLst/>
            <a:ahLst/>
            <a:cxnLst/>
            <a:rect l="l" t="t" r="r" b="b"/>
            <a:pathLst>
              <a:path w="8617585">
                <a:moveTo>
                  <a:pt x="0" y="0"/>
                </a:moveTo>
                <a:lnTo>
                  <a:pt x="861707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9974" y="6583680"/>
            <a:ext cx="8617585" cy="0"/>
          </a:xfrm>
          <a:custGeom>
            <a:avLst/>
            <a:gdLst/>
            <a:ahLst/>
            <a:cxnLst/>
            <a:rect l="l" t="t" r="r" b="b"/>
            <a:pathLst>
              <a:path w="8617585">
                <a:moveTo>
                  <a:pt x="0" y="0"/>
                </a:moveTo>
                <a:lnTo>
                  <a:pt x="861707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512569" y="1388109"/>
            <a:ext cx="447548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63165" algn="l"/>
              </a:tabLst>
            </a:pP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Ουσία	</a:t>
            </a: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Τύπος</a:t>
            </a:r>
            <a:r>
              <a:rPr sz="1700" b="1" spc="-8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προϊόντος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16700" y="1388109"/>
            <a:ext cx="216789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Evaluation of </a:t>
            </a: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carcinogenicity</a:t>
            </a:r>
            <a:r>
              <a:rPr sz="1700" b="1" spc="-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in </a:t>
            </a:r>
            <a:r>
              <a:rPr sz="1700" b="1" spc="-5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humans</a:t>
            </a:r>
            <a:endParaRPr sz="17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Sufficient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2043" y="2165731"/>
            <a:ext cx="2264410" cy="313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260985" indent="-635" algn="ctr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Ethanol </a:t>
            </a: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Acetaldehyde </a:t>
            </a: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F</a:t>
            </a:r>
            <a:r>
              <a:rPr sz="1700" b="1" spc="-15" dirty="0">
                <a:solidFill>
                  <a:srgbClr val="212168"/>
                </a:solidFill>
                <a:latin typeface="Verdana"/>
                <a:cs typeface="Verdana"/>
              </a:rPr>
              <a:t>o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rma</a:t>
            </a:r>
            <a:r>
              <a:rPr sz="1700" b="1" spc="5" dirty="0">
                <a:solidFill>
                  <a:srgbClr val="212168"/>
                </a:solidFill>
                <a:latin typeface="Verdana"/>
                <a:cs typeface="Verdana"/>
              </a:rPr>
              <a:t>l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d</a:t>
            </a:r>
            <a:r>
              <a:rPr sz="1700" b="1" spc="-10" dirty="0">
                <a:solidFill>
                  <a:srgbClr val="212168"/>
                </a:solidFill>
                <a:latin typeface="Verdana"/>
                <a:cs typeface="Verdana"/>
              </a:rPr>
              <a:t>e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h</a:t>
            </a:r>
            <a:r>
              <a:rPr sz="1700" b="1" spc="-10" dirty="0">
                <a:solidFill>
                  <a:srgbClr val="212168"/>
                </a:solidFill>
                <a:latin typeface="Verdana"/>
                <a:cs typeface="Verdana"/>
              </a:rPr>
              <a:t>y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de  </a:t>
            </a: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Aflatoxins </a:t>
            </a:r>
            <a:r>
              <a:rPr sz="17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Ochratoxin </a:t>
            </a:r>
            <a:r>
              <a:rPr sz="1700" b="1" spc="5" dirty="0">
                <a:solidFill>
                  <a:srgbClr val="212168"/>
                </a:solidFill>
                <a:latin typeface="Verdana"/>
                <a:cs typeface="Verdana"/>
              </a:rPr>
              <a:t>A </a:t>
            </a:r>
            <a:r>
              <a:rPr sz="17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Patulin</a:t>
            </a:r>
            <a:endParaRPr sz="1700">
              <a:latin typeface="Verdana"/>
              <a:cs typeface="Verdana"/>
            </a:endParaRPr>
          </a:p>
          <a:p>
            <a:pPr marL="141605" marR="134620" algn="ctr">
              <a:lnSpc>
                <a:spcPct val="100000"/>
              </a:lnSpc>
            </a:pP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Ethyl carbamate </a:t>
            </a:r>
            <a:r>
              <a:rPr sz="1700" b="1" spc="-57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Acrylamide </a:t>
            </a:r>
            <a:r>
              <a:rPr sz="17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Furan</a:t>
            </a:r>
            <a:endParaRPr sz="1700">
              <a:latin typeface="Verdana"/>
              <a:cs typeface="Verdana"/>
            </a:endParaRPr>
          </a:p>
          <a:p>
            <a:pPr marL="615950" marR="607695" algn="ctr">
              <a:lnSpc>
                <a:spcPct val="100000"/>
              </a:lnSpc>
            </a:pP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B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enzene  Safrole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4-Methylimidazole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69328" y="2424811"/>
            <a:ext cx="1263650" cy="287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Sufficient </a:t>
            </a:r>
            <a:r>
              <a:rPr sz="17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Sufficient </a:t>
            </a:r>
            <a:r>
              <a:rPr sz="17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Sufficient </a:t>
            </a:r>
            <a:r>
              <a:rPr sz="17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Ina</a:t>
            </a:r>
            <a:r>
              <a:rPr sz="1700" spc="-15" dirty="0">
                <a:solidFill>
                  <a:srgbClr val="212168"/>
                </a:solidFill>
                <a:latin typeface="Verdana"/>
                <a:cs typeface="Verdana"/>
              </a:rPr>
              <a:t>d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equ</a:t>
            </a:r>
            <a:r>
              <a:rPr sz="1700" spc="-10" dirty="0">
                <a:solidFill>
                  <a:srgbClr val="212168"/>
                </a:solidFill>
                <a:latin typeface="Verdana"/>
                <a:cs typeface="Verdana"/>
              </a:rPr>
              <a:t>a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te 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Ina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d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equate  Ina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d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equate  Ina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d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equate  Ina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d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equate  Sufficient </a:t>
            </a:r>
            <a:r>
              <a:rPr sz="17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Ina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d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equate  Ina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d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equate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174" y="5534355"/>
            <a:ext cx="2908935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4555" marR="5080" indent="-87249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N-Nirosodimethylamine </a:t>
            </a:r>
            <a:r>
              <a:rPr sz="1700" b="1" spc="-57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Arsenic </a:t>
            </a:r>
            <a:r>
              <a:rPr sz="1700" b="1" dirty="0">
                <a:solidFill>
                  <a:srgbClr val="212168"/>
                </a:solidFill>
                <a:latin typeface="Verdana"/>
                <a:cs typeface="Verdana"/>
              </a:rPr>
              <a:t> Cadmium</a:t>
            </a:r>
            <a:endParaRPr sz="1700">
              <a:latin typeface="Verdana"/>
              <a:cs typeface="Verdana"/>
            </a:endParaRPr>
          </a:p>
          <a:p>
            <a:pPr marL="1166495">
              <a:lnSpc>
                <a:spcPct val="100000"/>
              </a:lnSpc>
              <a:spcBef>
                <a:spcPts val="5"/>
              </a:spcBef>
            </a:pPr>
            <a:r>
              <a:rPr sz="1700" b="1" spc="-5" dirty="0">
                <a:solidFill>
                  <a:srgbClr val="212168"/>
                </a:solidFill>
                <a:latin typeface="Verdana"/>
                <a:cs typeface="Verdana"/>
              </a:rPr>
              <a:t>Lead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2603" y="2165731"/>
            <a:ext cx="2828290" cy="443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0160" marR="1272540" algn="ctr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All  All</a:t>
            </a:r>
            <a:endParaRPr sz="1700">
              <a:latin typeface="Verdana"/>
              <a:cs typeface="Verdana"/>
            </a:endParaRPr>
          </a:p>
          <a:p>
            <a:pPr marL="47625" marR="43815" algn="ctr">
              <a:lnSpc>
                <a:spcPct val="100000"/>
              </a:lnSpc>
            </a:pP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Wine,</a:t>
            </a:r>
            <a:r>
              <a:rPr sz="17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spirits,</a:t>
            </a:r>
            <a:r>
              <a:rPr sz="17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unrecorded </a:t>
            </a:r>
            <a:r>
              <a:rPr sz="1700" spc="-58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Beer</a:t>
            </a:r>
            <a:endParaRPr sz="1700">
              <a:latin typeface="Verdana"/>
              <a:cs typeface="Verdana"/>
            </a:endParaRPr>
          </a:p>
          <a:p>
            <a:pPr marL="807720" marR="802640" algn="ctr">
              <a:lnSpc>
                <a:spcPct val="100000"/>
              </a:lnSpc>
            </a:pPr>
            <a:r>
              <a:rPr sz="1700" spc="-50" dirty="0">
                <a:solidFill>
                  <a:srgbClr val="212168"/>
                </a:solidFill>
                <a:latin typeface="Verdana"/>
                <a:cs typeface="Verdana"/>
              </a:rPr>
              <a:t>Beer, 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Wine </a:t>
            </a:r>
            <a:r>
              <a:rPr sz="1700" spc="-58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Apple</a:t>
            </a:r>
            <a:r>
              <a:rPr sz="1700" spc="-7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cider </a:t>
            </a:r>
            <a:r>
              <a:rPr sz="1700" spc="-58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Beer</a:t>
            </a:r>
            <a:endParaRPr sz="1700">
              <a:latin typeface="Verdana"/>
              <a:cs typeface="Verdana"/>
            </a:endParaRPr>
          </a:p>
          <a:p>
            <a:pPr marL="1019810" marR="1012825" indent="-1905" algn="ctr">
              <a:lnSpc>
                <a:spcPct val="100000"/>
              </a:lnSpc>
            </a:pP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Beer </a:t>
            </a:r>
            <a:r>
              <a:rPr sz="17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Beer </a:t>
            </a:r>
            <a:r>
              <a:rPr sz="17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Beer </a:t>
            </a:r>
            <a:r>
              <a:rPr sz="17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Lique</a:t>
            </a:r>
            <a:r>
              <a:rPr sz="1700" spc="5" dirty="0">
                <a:solidFill>
                  <a:srgbClr val="212168"/>
                </a:solidFill>
                <a:latin typeface="Verdana"/>
                <a:cs typeface="Verdana"/>
              </a:rPr>
              <a:t>r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s</a:t>
            </a:r>
            <a:endParaRPr sz="17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Caramel</a:t>
            </a:r>
            <a:r>
              <a:rPr sz="17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colored</a:t>
            </a:r>
            <a:r>
              <a:rPr sz="17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beer</a:t>
            </a:r>
            <a:r>
              <a:rPr sz="17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and </a:t>
            </a:r>
            <a:r>
              <a:rPr sz="1700" spc="-58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whisky</a:t>
            </a:r>
            <a:endParaRPr sz="1700">
              <a:latin typeface="Verdana"/>
              <a:cs typeface="Verdana"/>
            </a:endParaRPr>
          </a:p>
          <a:p>
            <a:pPr marL="1163320" marR="1157605" algn="just">
              <a:lnSpc>
                <a:spcPct val="100000"/>
              </a:lnSpc>
            </a:pP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Beer  Beer  </a:t>
            </a:r>
            <a:r>
              <a:rPr sz="1700" spc="-10" dirty="0">
                <a:solidFill>
                  <a:srgbClr val="212168"/>
                </a:solidFill>
                <a:latin typeface="Verdana"/>
                <a:cs typeface="Verdana"/>
              </a:rPr>
              <a:t>B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eer  All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69328" y="5534355"/>
            <a:ext cx="1263015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Ina</a:t>
            </a:r>
            <a:r>
              <a:rPr sz="1700" spc="-5" dirty="0">
                <a:solidFill>
                  <a:srgbClr val="212168"/>
                </a:solidFill>
                <a:latin typeface="Verdana"/>
                <a:cs typeface="Verdana"/>
              </a:rPr>
              <a:t>d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equate  Sufficient </a:t>
            </a:r>
            <a:r>
              <a:rPr sz="17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Sufficient </a:t>
            </a:r>
            <a:r>
              <a:rPr sz="17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12168"/>
                </a:solidFill>
                <a:latin typeface="Verdana"/>
                <a:cs typeface="Verdana"/>
              </a:rPr>
              <a:t>Limited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9110" y="610615"/>
            <a:ext cx="843343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Λίστα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πιθανών</a:t>
            </a:r>
            <a:r>
              <a:rPr sz="23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καρκινογόνων</a:t>
            </a:r>
            <a:r>
              <a:rPr sz="2300" b="1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3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αλκοολούχα</a:t>
            </a:r>
            <a:r>
              <a:rPr sz="23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endParaRPr sz="2300">
              <a:latin typeface="Verdana"/>
              <a:cs typeface="Verdana"/>
            </a:endParaRPr>
          </a:p>
          <a:p>
            <a:pPr marL="3810" algn="ctr">
              <a:lnSpc>
                <a:spcPct val="100000"/>
              </a:lnSpc>
            </a:pP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(WHO)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76372" y="0"/>
            <a:ext cx="6167627" cy="621664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3154172" y="31495"/>
            <a:ext cx="580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A92C"/>
                </a:solidFill>
                <a:latin typeface="Verdana"/>
                <a:cs typeface="Verdana"/>
              </a:rPr>
              <a:t>Σύσταση</a:t>
            </a:r>
            <a:r>
              <a:rPr sz="2400" b="1" spc="-10" dirty="0">
                <a:solidFill>
                  <a:srgbClr val="6DA92C"/>
                </a:solidFill>
                <a:latin typeface="Verdana"/>
                <a:cs typeface="Verdana"/>
              </a:rPr>
              <a:t> αλκοολούχων</a:t>
            </a:r>
            <a:r>
              <a:rPr sz="2400" b="1" spc="3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240" y="458232"/>
            <a:ext cx="8756650" cy="623633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Ανάλυση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αλκοολούχων ποτών</a:t>
            </a:r>
            <a:endParaRPr sz="2200">
              <a:latin typeface="Verdana"/>
              <a:cs typeface="Verdana"/>
            </a:endParaRPr>
          </a:p>
          <a:p>
            <a:pPr marL="285115" marR="121920" indent="-273050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  <a:tab pos="6579234" algn="l"/>
              </a:tabLst>
            </a:pP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Αναλυτικές τεχνικές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πρότυπα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ποιοτικού ελέγχου 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αναπτύσσονται</a:t>
            </a:r>
            <a:r>
              <a:rPr sz="21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διατίθενται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διάφορους	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διεθνείς, 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διακρατικούς, εθνικούς 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ιδιωτικούς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οργανισμούς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υπό μορφή </a:t>
            </a:r>
            <a:r>
              <a:rPr sz="2100" spc="-7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περιεκτικών</a:t>
            </a:r>
            <a:r>
              <a:rPr sz="21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αξιόπιστων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συλλογικών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εκδόσεων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όπως:</a:t>
            </a:r>
            <a:endParaRPr sz="2100">
              <a:latin typeface="Verdana"/>
              <a:cs typeface="Verdana"/>
            </a:endParaRPr>
          </a:p>
          <a:p>
            <a:pPr marL="1091565" lvl="1" indent="-274955">
              <a:lnSpc>
                <a:spcPct val="100000"/>
              </a:lnSpc>
              <a:spcBef>
                <a:spcPts val="1195"/>
              </a:spcBef>
              <a:buClr>
                <a:srgbClr val="6DA92C"/>
              </a:buClr>
              <a:buFont typeface="Wingdings"/>
              <a:buChar char=""/>
              <a:tabLst>
                <a:tab pos="1092200" algn="l"/>
              </a:tabLst>
            </a:pP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∆ιεθνής</a:t>
            </a:r>
            <a:r>
              <a:rPr sz="19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Οργανισµός</a:t>
            </a:r>
            <a:r>
              <a:rPr sz="19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Τυποποίησης</a:t>
            </a:r>
            <a:r>
              <a:rPr sz="1900" b="1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(ISO)</a:t>
            </a:r>
            <a:endParaRPr sz="1900">
              <a:latin typeface="Verdana"/>
              <a:cs typeface="Verdana"/>
            </a:endParaRPr>
          </a:p>
          <a:p>
            <a:pPr marL="1091565" lvl="1" indent="-27495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"/>
              <a:tabLst>
                <a:tab pos="1092200" algn="l"/>
              </a:tabLst>
            </a:pPr>
            <a:r>
              <a:rPr sz="1900" b="1" spc="-10" dirty="0">
                <a:solidFill>
                  <a:srgbClr val="212168"/>
                </a:solidFill>
                <a:latin typeface="Verdana"/>
                <a:cs typeface="Verdana"/>
              </a:rPr>
              <a:t>European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 Community</a:t>
            </a:r>
            <a:r>
              <a:rPr sz="19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Reference</a:t>
            </a:r>
            <a:r>
              <a:rPr sz="19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Methods</a:t>
            </a:r>
            <a:endParaRPr sz="1900">
              <a:latin typeface="Verdana"/>
              <a:cs typeface="Verdana"/>
            </a:endParaRPr>
          </a:p>
          <a:p>
            <a:pPr marL="1091565" marR="779145" lvl="1" indent="-274320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"/>
              <a:tabLst>
                <a:tab pos="1092200" algn="l"/>
              </a:tabLst>
            </a:pPr>
            <a:r>
              <a:rPr sz="1900" b="1" spc="-10" dirty="0">
                <a:solidFill>
                  <a:srgbClr val="212168"/>
                </a:solidFill>
                <a:latin typeface="Verdana"/>
                <a:cs typeface="Verdana"/>
              </a:rPr>
              <a:t>Compendium</a:t>
            </a:r>
            <a:r>
              <a:rPr sz="1900" b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of International Methods</a:t>
            </a:r>
            <a:r>
              <a:rPr sz="19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of the </a:t>
            </a:r>
            <a:r>
              <a:rPr sz="19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International Organization</a:t>
            </a:r>
            <a:r>
              <a:rPr sz="19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of</a:t>
            </a:r>
            <a:r>
              <a:rPr sz="19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Vine</a:t>
            </a:r>
            <a:r>
              <a:rPr sz="19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and</a:t>
            </a:r>
            <a:r>
              <a:rPr sz="19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10" dirty="0">
                <a:solidFill>
                  <a:srgbClr val="212168"/>
                </a:solidFill>
                <a:latin typeface="Verdana"/>
                <a:cs typeface="Verdana"/>
              </a:rPr>
              <a:t>Wine</a:t>
            </a:r>
            <a:r>
              <a:rPr sz="19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dirty="0">
                <a:solidFill>
                  <a:srgbClr val="212168"/>
                </a:solidFill>
                <a:latin typeface="Verdana"/>
                <a:cs typeface="Verdana"/>
              </a:rPr>
              <a:t>(OIV)</a:t>
            </a:r>
            <a:endParaRPr sz="1900">
              <a:latin typeface="Verdana"/>
              <a:cs typeface="Verdana"/>
            </a:endParaRPr>
          </a:p>
          <a:p>
            <a:pPr marL="1091565" marR="1054735" lvl="1" indent="-27432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"/>
              <a:tabLst>
                <a:tab pos="1092200" algn="l"/>
              </a:tabLst>
            </a:pPr>
            <a:r>
              <a:rPr sz="1900" b="1" spc="-10" dirty="0">
                <a:solidFill>
                  <a:srgbClr val="212168"/>
                </a:solidFill>
                <a:latin typeface="Verdana"/>
                <a:cs typeface="Verdana"/>
              </a:rPr>
              <a:t>Official</a:t>
            </a:r>
            <a:r>
              <a:rPr sz="19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Methods</a:t>
            </a:r>
            <a:r>
              <a:rPr sz="19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of</a:t>
            </a:r>
            <a:r>
              <a:rPr sz="19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Analysis</a:t>
            </a:r>
            <a:r>
              <a:rPr sz="19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10" dirty="0">
                <a:solidFill>
                  <a:srgbClr val="212168"/>
                </a:solidFill>
                <a:latin typeface="Verdana"/>
                <a:cs typeface="Verdana"/>
              </a:rPr>
              <a:t>of</a:t>
            </a:r>
            <a:r>
              <a:rPr sz="19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the</a:t>
            </a:r>
            <a:r>
              <a:rPr sz="1900" b="1" spc="-10" dirty="0">
                <a:solidFill>
                  <a:srgbClr val="212168"/>
                </a:solidFill>
                <a:latin typeface="Verdana"/>
                <a:cs typeface="Verdana"/>
              </a:rPr>
              <a:t> Association</a:t>
            </a:r>
            <a:r>
              <a:rPr sz="19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of </a:t>
            </a:r>
            <a:r>
              <a:rPr sz="1900" b="1" spc="-6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Analytical</a:t>
            </a:r>
            <a:r>
              <a:rPr sz="19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10" dirty="0">
                <a:solidFill>
                  <a:srgbClr val="212168"/>
                </a:solidFill>
                <a:latin typeface="Verdana"/>
                <a:cs typeface="Verdana"/>
              </a:rPr>
              <a:t>Chemists</a:t>
            </a:r>
            <a:r>
              <a:rPr sz="19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(AOAC</a:t>
            </a:r>
            <a:r>
              <a:rPr sz="19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International)</a:t>
            </a:r>
            <a:endParaRPr sz="1900">
              <a:latin typeface="Verdana"/>
              <a:cs typeface="Verdana"/>
            </a:endParaRPr>
          </a:p>
          <a:p>
            <a:pPr marL="1091565" lvl="1" indent="-27495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"/>
              <a:tabLst>
                <a:tab pos="1092200" algn="l"/>
              </a:tabLst>
            </a:pP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Analytica-EBC</a:t>
            </a:r>
            <a:r>
              <a:rPr sz="19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of the</a:t>
            </a:r>
            <a:r>
              <a:rPr sz="19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10" dirty="0">
                <a:solidFill>
                  <a:srgbClr val="212168"/>
                </a:solidFill>
                <a:latin typeface="Verdana"/>
                <a:cs typeface="Verdana"/>
              </a:rPr>
              <a:t>European</a:t>
            </a:r>
            <a:r>
              <a:rPr sz="19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Brewery</a:t>
            </a:r>
            <a:r>
              <a:rPr sz="19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212168"/>
                </a:solidFill>
                <a:latin typeface="Verdana"/>
                <a:cs typeface="Verdana"/>
              </a:rPr>
              <a:t>Convention</a:t>
            </a:r>
            <a:endParaRPr sz="1900">
              <a:latin typeface="Verdana"/>
              <a:cs typeface="Verdana"/>
            </a:endParaRPr>
          </a:p>
          <a:p>
            <a:pPr marL="285115" marR="5080" indent="-27305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Πολυάριθμες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αναλυτικές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τεχνικές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επίσης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προταθεί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στη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διεθνή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επιστημονική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βιβλιογραφία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για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ανάλυση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αιθανόλης,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συμπαραμαρτούντων,</a:t>
            </a:r>
            <a:r>
              <a:rPr sz="2200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μετάλλων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τοξικών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συστατικών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ποτά.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9483" y="0"/>
            <a:ext cx="6414516" cy="6795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4762" y="472249"/>
            <a:ext cx="9153525" cy="154305"/>
            <a:chOff x="-4762" y="472249"/>
            <a:chExt cx="9153525" cy="1543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4"/>
              <a:ext cx="1658112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22719" y="573024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4"/>
              <a:ext cx="481583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80831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4"/>
              <a:ext cx="909828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12891" y="573024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4"/>
              <a:ext cx="268224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44667" y="573024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4"/>
              <a:ext cx="1229868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14800" y="573024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4"/>
              <a:ext cx="481583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62416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537209"/>
            <a:ext cx="8589010" cy="549783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Ανάλυση</a:t>
            </a:r>
            <a:r>
              <a:rPr sz="2100" b="1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αιθανόλης</a:t>
            </a:r>
            <a:endParaRPr sz="21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διάφορες</a:t>
            </a:r>
            <a:r>
              <a:rPr sz="21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μέθοδοι</a:t>
            </a:r>
            <a:r>
              <a:rPr sz="21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περιλαμβάνουν</a:t>
            </a:r>
            <a:r>
              <a:rPr sz="21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προσδιορισμό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αιθανόλης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100" spc="-7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βάση το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ειδικό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βάρος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specific gravity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),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χημικές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χρωματογραφικές</a:t>
            </a:r>
            <a:r>
              <a:rPr sz="21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, και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φασματοσκοπικές</a:t>
            </a:r>
            <a:r>
              <a:rPr sz="21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τεχνικές.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100" b="1" i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με</a:t>
            </a:r>
            <a:r>
              <a:rPr sz="2100" b="1" i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βάση</a:t>
            </a:r>
            <a:r>
              <a:rPr sz="2100" b="1" i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το</a:t>
            </a:r>
            <a:r>
              <a:rPr sz="2100" b="1" i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ειδικό</a:t>
            </a:r>
            <a:r>
              <a:rPr sz="2100" b="1" i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βάρος</a:t>
            </a:r>
            <a:r>
              <a:rPr sz="2100" b="1" i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5" dirty="0">
                <a:solidFill>
                  <a:srgbClr val="FF0000"/>
                </a:solidFill>
                <a:latin typeface="Verdana"/>
                <a:cs typeface="Verdana"/>
              </a:rPr>
              <a:t>(SG)</a:t>
            </a:r>
            <a:endParaRPr sz="2100">
              <a:latin typeface="Verdana"/>
              <a:cs typeface="Verdana"/>
            </a:endParaRPr>
          </a:p>
          <a:p>
            <a:pPr marL="285115" indent="-273050" algn="just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85750" algn="l"/>
              </a:tabLst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τον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προσδιορισμό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βάση το</a:t>
            </a:r>
            <a:r>
              <a:rPr sz="21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SG,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συνήθως απαιτείται</a:t>
            </a:r>
            <a:endParaRPr sz="2100">
              <a:latin typeface="Verdana"/>
              <a:cs typeface="Verdana"/>
            </a:endParaRPr>
          </a:p>
          <a:p>
            <a:pPr marL="285115" algn="just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απόσταξη</a:t>
            </a:r>
            <a:r>
              <a:rPr sz="21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απόσταξη</a:t>
            </a:r>
            <a:r>
              <a:rPr sz="21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100" b="1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υδρατμούς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  <a:p>
            <a:pPr marL="285115" marR="34925" indent="-273050" algn="just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85750" algn="l"/>
              </a:tabLst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περιέχουν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μικρές</a:t>
            </a:r>
            <a:r>
              <a:rPr sz="21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συγκεντρώσεις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πτητικών</a:t>
            </a:r>
            <a:r>
              <a:rPr sz="21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ενώσεων </a:t>
            </a:r>
            <a:r>
              <a:rPr sz="2100" spc="-7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δεν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χρειάζονται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απόσταξη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(π.χ. straight bourbon 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whiskey,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μίγματα</a:t>
            </a:r>
            <a:r>
              <a:rPr sz="21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νερού-αλκοόλης).</a:t>
            </a:r>
            <a:endParaRPr sz="2100">
              <a:latin typeface="Verdana"/>
              <a:cs typeface="Verdana"/>
            </a:endParaRPr>
          </a:p>
          <a:p>
            <a:pPr marL="285115" marR="77470" indent="-27305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Ο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προσδιοριμός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της αλκοόλης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γίνεται μετά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από εξουδετέρωση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 ένα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αλκαλικό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διάλυμα για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αποφυγή απόσταξης των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πτητικών</a:t>
            </a:r>
            <a:r>
              <a:rPr sz="2100" spc="-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οργανικών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οξέων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ή με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θειικό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οξύ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στην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περίπτωση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130" y="6008928"/>
            <a:ext cx="76371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που στο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ποτό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υπάρχουν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αφύσικα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μεγάλες</a:t>
            </a:r>
            <a:r>
              <a:rPr sz="21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συγκεντρώσεις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αμμωνιακών</a:t>
            </a:r>
            <a:r>
              <a:rPr sz="2100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ιόντων.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8877" y="2912849"/>
            <a:ext cx="1442085" cy="309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_</a:t>
            </a:r>
            <a:r>
              <a:rPr sz="2000" spc="-7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000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δείγμα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240" y="525526"/>
            <a:ext cx="6708140" cy="60610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100" b="1" i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με</a:t>
            </a:r>
            <a:r>
              <a:rPr sz="2100" b="1" i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βάση το</a:t>
            </a:r>
            <a:r>
              <a:rPr sz="2100" b="1" i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ειδικό</a:t>
            </a:r>
            <a:r>
              <a:rPr sz="2100" b="1" i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βάρος</a:t>
            </a:r>
            <a:r>
              <a:rPr sz="2100" b="1" i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5" dirty="0">
                <a:solidFill>
                  <a:srgbClr val="FF0000"/>
                </a:solidFill>
                <a:latin typeface="Verdana"/>
                <a:cs typeface="Verdana"/>
              </a:rPr>
              <a:t>(SG)</a:t>
            </a:r>
            <a:endParaRPr sz="2100">
              <a:latin typeface="Verdana"/>
              <a:cs typeface="Verdana"/>
            </a:endParaRPr>
          </a:p>
          <a:p>
            <a:pPr marL="285115" marR="839469" indent="-273050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Η μέτρηση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αλκοολικου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βαθμού του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αποστάγματος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γίνεται με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διάφορες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τεχνικές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μέτρησης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της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πυκνότητας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(π.χ.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πυκνόμετρα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ή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αραιόμετρα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ή 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υδρόμετρα),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δείκτη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διάθλασης,</a:t>
            </a:r>
            <a:r>
              <a:rPr sz="21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κ.α.</a:t>
            </a:r>
            <a:endParaRPr sz="2100">
              <a:latin typeface="Verdana"/>
              <a:cs typeface="Verdana"/>
            </a:endParaRPr>
          </a:p>
          <a:p>
            <a:pPr marL="367665" marR="810260" lvl="1" indent="-259079">
              <a:lnSpc>
                <a:spcPct val="100000"/>
              </a:lnSpc>
              <a:spcBef>
                <a:spcPts val="1195"/>
              </a:spcBef>
              <a:buClr>
                <a:srgbClr val="6DA92C"/>
              </a:buClr>
              <a:buFont typeface="Wingdings"/>
              <a:buChar char=""/>
              <a:tabLst>
                <a:tab pos="368300" algn="l"/>
              </a:tabLst>
            </a:pP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μέτρηση με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πυκνόμετρο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000" i="1" spc="-5" dirty="0">
                <a:solidFill>
                  <a:srgbClr val="212168"/>
                </a:solidFill>
                <a:latin typeface="Verdana"/>
                <a:cs typeface="Verdana"/>
              </a:rPr>
              <a:t>pycnometer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) </a:t>
            </a:r>
            <a:r>
              <a:rPr sz="2000" spc="-6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αποστάζεται σε συσκευή που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περιλαμβάνει 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φιάλη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ενωμένη</a:t>
            </a:r>
            <a:r>
              <a:rPr sz="20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κάθετο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ψυκτήρα</a:t>
            </a:r>
            <a:r>
              <a:rPr sz="20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212168"/>
                </a:solidFill>
                <a:latin typeface="Verdana"/>
                <a:cs typeface="Verdana"/>
              </a:rPr>
              <a:t>Liebig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367665" marR="1376045" lvl="1" indent="-259079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"/>
              <a:tabLst>
                <a:tab pos="368300" algn="l"/>
                <a:tab pos="2118995" algn="l"/>
              </a:tabLst>
            </a:pP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0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δείγματα	με </a:t>
            </a:r>
            <a:r>
              <a:rPr sz="2000" b="1" dirty="0">
                <a:solidFill>
                  <a:srgbClr val="212168"/>
                </a:solidFill>
                <a:latin typeface="Verdana"/>
                <a:cs typeface="Verdana"/>
              </a:rPr>
              <a:t>&lt;60%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αλκοόλη το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 πυκνόμετρο</a:t>
            </a:r>
            <a:r>
              <a:rPr sz="20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γεμίζεται</a:t>
            </a:r>
            <a:r>
              <a:rPr sz="20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στη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θερμοκρασία </a:t>
            </a:r>
            <a:r>
              <a:rPr sz="2000" spc="-68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βαθμονόμησης του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το περιεχόμενο </a:t>
            </a:r>
            <a:r>
              <a:rPr sz="2000" spc="-6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μεταφέρεται ποσοτικά στη φιάλη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απόσταξης.</a:t>
            </a:r>
            <a:endParaRPr sz="2000">
              <a:latin typeface="Verdana"/>
              <a:cs typeface="Verdana"/>
            </a:endParaRPr>
          </a:p>
          <a:p>
            <a:pPr marL="367665" marR="1058545" lvl="1" indent="-259079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"/>
              <a:tabLst>
                <a:tab pos="368300" algn="l"/>
              </a:tabLst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απόσταγμα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συλλέγεται στο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ίδιο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 πυκνόμετρο και ο όγκος συμπληρώνεται </a:t>
            </a:r>
            <a:r>
              <a:rPr sz="20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νερό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στη</a:t>
            </a:r>
            <a:r>
              <a:rPr sz="20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θερμοκρασία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 βαθμονόμησης.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062471" y="1271016"/>
            <a:ext cx="3086735" cy="5591810"/>
            <a:chOff x="6062471" y="1271016"/>
            <a:chExt cx="3086735" cy="5591810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2471" y="1271016"/>
              <a:ext cx="3037331" cy="50383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40" y="612775"/>
            <a:ext cx="7043420" cy="603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100" b="1" i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με</a:t>
            </a:r>
            <a:r>
              <a:rPr sz="2100" b="1" i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βάση</a:t>
            </a:r>
            <a:r>
              <a:rPr sz="2100" b="1" i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το</a:t>
            </a:r>
            <a:r>
              <a:rPr sz="2100" b="1" i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ειδικό</a:t>
            </a:r>
            <a:r>
              <a:rPr sz="2100" b="1" i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βάρος</a:t>
            </a:r>
            <a:r>
              <a:rPr sz="2100" b="1" i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5" dirty="0">
                <a:solidFill>
                  <a:srgbClr val="FF0000"/>
                </a:solidFill>
                <a:latin typeface="Verdana"/>
                <a:cs typeface="Verdana"/>
              </a:rPr>
              <a:t>(SG)</a:t>
            </a:r>
            <a:endParaRPr sz="2100">
              <a:latin typeface="Verdana"/>
              <a:cs typeface="Verdana"/>
            </a:endParaRPr>
          </a:p>
          <a:p>
            <a:pPr marL="393065" marR="182245" indent="-259079">
              <a:lnSpc>
                <a:spcPct val="100000"/>
              </a:lnSpc>
              <a:spcBef>
                <a:spcPts val="1795"/>
              </a:spcBef>
              <a:buClr>
                <a:srgbClr val="6DA92C"/>
              </a:buClr>
              <a:buFont typeface="Wingdings"/>
              <a:buChar char=""/>
              <a:tabLst>
                <a:tab pos="393700" algn="l"/>
              </a:tabLst>
            </a:pP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195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b="1" dirty="0">
                <a:solidFill>
                  <a:srgbClr val="212168"/>
                </a:solidFill>
                <a:latin typeface="Verdana"/>
                <a:cs typeface="Verdana"/>
              </a:rPr>
              <a:t>ειδικό</a:t>
            </a:r>
            <a:r>
              <a:rPr sz="1950" b="1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b="1" dirty="0">
                <a:solidFill>
                  <a:srgbClr val="212168"/>
                </a:solidFill>
                <a:latin typeface="Verdana"/>
                <a:cs typeface="Verdana"/>
              </a:rPr>
              <a:t>βάρος</a:t>
            </a:r>
            <a:r>
              <a:rPr sz="195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195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δείγματος</a:t>
            </a:r>
            <a:r>
              <a:rPr sz="195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195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αποστάγμα- </a:t>
            </a:r>
            <a:r>
              <a:rPr sz="1950" spc="-67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τος προσδιορίζονται από το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λόγο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του βάρους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 δέιγματος (ή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αποστάγματος) προς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βάρος του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 νερού,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%vol αλκοόλης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αποστάγματος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υπολογίζεται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στους </a:t>
            </a:r>
            <a:r>
              <a:rPr sz="1950" b="1" dirty="0">
                <a:solidFill>
                  <a:srgbClr val="212168"/>
                </a:solidFill>
                <a:latin typeface="Verdana"/>
                <a:cs typeface="Verdana"/>
              </a:rPr>
              <a:t>15.56</a:t>
            </a:r>
            <a:r>
              <a:rPr sz="1950" b="1" baseline="25641" dirty="0">
                <a:solidFill>
                  <a:srgbClr val="212168"/>
                </a:solidFill>
                <a:latin typeface="Verdana"/>
                <a:cs typeface="Verdana"/>
              </a:rPr>
              <a:t>o</a:t>
            </a:r>
            <a:r>
              <a:rPr sz="1950" b="1" dirty="0">
                <a:solidFill>
                  <a:srgbClr val="212168"/>
                </a:solidFill>
                <a:latin typeface="Verdana"/>
                <a:cs typeface="Verdana"/>
              </a:rPr>
              <a:t>C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από ειδικούς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πίνακες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 μετατροπής.</a:t>
            </a:r>
            <a:endParaRPr sz="1950">
              <a:latin typeface="Verdana"/>
              <a:cs typeface="Verdana"/>
            </a:endParaRPr>
          </a:p>
          <a:p>
            <a:pPr marL="393065" marR="833755" indent="-259079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"/>
              <a:tabLst>
                <a:tab pos="393700" algn="l"/>
              </a:tabLst>
            </a:pP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Δείγματα με </a:t>
            </a:r>
            <a:r>
              <a:rPr sz="1950" b="1" dirty="0">
                <a:solidFill>
                  <a:srgbClr val="212168"/>
                </a:solidFill>
                <a:latin typeface="Verdana"/>
                <a:cs typeface="Verdana"/>
              </a:rPr>
              <a:t>&gt;60%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αλκοόλη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αποστάζονται σε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 μεγαλύτερου</a:t>
            </a:r>
            <a:r>
              <a:rPr sz="1950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όγου</a:t>
            </a:r>
            <a:r>
              <a:rPr sz="195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πυκνόμετρα</a:t>
            </a:r>
            <a:r>
              <a:rPr sz="195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19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εκείνα</a:t>
            </a:r>
            <a:r>
              <a:rPr sz="195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1950" spc="-67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χρησιμοποιήθηκαν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την προετοιμασία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 δείγματος</a:t>
            </a:r>
            <a:r>
              <a:rPr sz="195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υπό</a:t>
            </a:r>
            <a:r>
              <a:rPr sz="195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τις</a:t>
            </a:r>
            <a:r>
              <a:rPr sz="195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ίδιες</a:t>
            </a:r>
            <a:r>
              <a:rPr sz="195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συνθηκες.</a:t>
            </a:r>
            <a:endParaRPr sz="1950">
              <a:latin typeface="Verdana"/>
              <a:cs typeface="Verdana"/>
            </a:endParaRPr>
          </a:p>
          <a:p>
            <a:pPr marL="215900" marR="30480" indent="-178435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216535" algn="l"/>
              </a:tabLst>
            </a:pP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Η μέθοδος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υδρόμετρου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(ή αλκοολόμετρου)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 εφαρμόζεται</a:t>
            </a:r>
            <a:r>
              <a:rPr sz="20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0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12168"/>
                </a:solidFill>
                <a:latin typeface="Verdana"/>
                <a:cs typeface="Verdana"/>
              </a:rPr>
              <a:t>&lt;600</a:t>
            </a:r>
            <a:r>
              <a:rPr sz="18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12168"/>
                </a:solidFill>
                <a:latin typeface="Verdana"/>
                <a:cs typeface="Verdana"/>
              </a:rPr>
              <a:t>mg</a:t>
            </a:r>
            <a:r>
              <a:rPr sz="18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12168"/>
                </a:solidFill>
                <a:latin typeface="Verdana"/>
                <a:cs typeface="Verdana"/>
              </a:rPr>
              <a:t>εκχύλισμα/100</a:t>
            </a:r>
            <a:r>
              <a:rPr sz="1800" b="1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12168"/>
                </a:solidFill>
                <a:latin typeface="Verdana"/>
                <a:cs typeface="Verdana"/>
              </a:rPr>
              <a:t>ml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569595" marR="100330" lvl="1" indent="-259079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"/>
              <a:tabLst>
                <a:tab pos="570230" algn="l"/>
              </a:tabLst>
            </a:pP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Χρησιμοποιούνται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καθαρά και στεγνά υδρόμετρα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 (κλίμακας</a:t>
            </a:r>
            <a:r>
              <a:rPr sz="195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0.1-0.2</a:t>
            </a:r>
            <a:r>
              <a:rPr sz="1950" baseline="25641" dirty="0">
                <a:solidFill>
                  <a:srgbClr val="212168"/>
                </a:solidFill>
                <a:latin typeface="Verdana"/>
                <a:cs typeface="Verdana"/>
              </a:rPr>
              <a:t>o</a:t>
            </a:r>
            <a:r>
              <a:rPr sz="1950" spc="284" baseline="2564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spc="15" dirty="0">
                <a:solidFill>
                  <a:srgbClr val="212168"/>
                </a:solidFill>
                <a:latin typeface="Verdana"/>
                <a:cs typeface="Verdana"/>
              </a:rPr>
              <a:t>proof).</a:t>
            </a:r>
            <a:r>
              <a:rPr sz="19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Γίνονται</a:t>
            </a:r>
            <a:r>
              <a:rPr sz="195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spc="5" dirty="0">
                <a:solidFill>
                  <a:srgbClr val="212168"/>
                </a:solidFill>
                <a:latin typeface="Verdana"/>
                <a:cs typeface="Verdana"/>
              </a:rPr>
              <a:t>διορθώσεις</a:t>
            </a:r>
            <a:r>
              <a:rPr sz="1950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στις </a:t>
            </a:r>
            <a:r>
              <a:rPr sz="1950" spc="-67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μετρήσεις</a:t>
            </a:r>
            <a:r>
              <a:rPr sz="1950" spc="1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1950" spc="7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υδρόμετρου</a:t>
            </a:r>
            <a:r>
              <a:rPr sz="1950" spc="8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1950" spc="1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βάση</a:t>
            </a:r>
            <a:r>
              <a:rPr sz="1950" spc="10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τη </a:t>
            </a:r>
            <a:r>
              <a:rPr sz="1950" dirty="0">
                <a:solidFill>
                  <a:srgbClr val="212168"/>
                </a:solidFill>
                <a:latin typeface="Verdana"/>
                <a:cs typeface="Verdana"/>
              </a:rPr>
              <a:t> θερμοκρασία</a:t>
            </a:r>
            <a:r>
              <a:rPr sz="19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950" spc="-5" dirty="0">
                <a:solidFill>
                  <a:srgbClr val="212168"/>
                </a:solidFill>
                <a:latin typeface="Verdana"/>
                <a:cs typeface="Verdana"/>
              </a:rPr>
              <a:t>μέτρησης.</a:t>
            </a:r>
            <a:endParaRPr sz="19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135368" y="597408"/>
            <a:ext cx="1910080" cy="6242685"/>
            <a:chOff x="7135368" y="597408"/>
            <a:chExt cx="1910080" cy="6242685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93508" y="667512"/>
              <a:ext cx="1511807" cy="287121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488682" y="662686"/>
              <a:ext cx="1521460" cy="2880995"/>
            </a:xfrm>
            <a:custGeom>
              <a:avLst/>
              <a:gdLst/>
              <a:ahLst/>
              <a:cxnLst/>
              <a:rect l="l" t="t" r="r" b="b"/>
              <a:pathLst>
                <a:path w="1521459" h="2880995">
                  <a:moveTo>
                    <a:pt x="0" y="2880741"/>
                  </a:moveTo>
                  <a:lnTo>
                    <a:pt x="1521332" y="2880741"/>
                  </a:lnTo>
                  <a:lnTo>
                    <a:pt x="1521332" y="0"/>
                  </a:lnTo>
                  <a:lnTo>
                    <a:pt x="0" y="0"/>
                  </a:lnTo>
                  <a:lnTo>
                    <a:pt x="0" y="2880741"/>
                  </a:lnTo>
                  <a:close/>
                </a:path>
              </a:pathLst>
            </a:custGeom>
            <a:ln w="9525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35368" y="597408"/>
              <a:ext cx="431800" cy="2943225"/>
            </a:xfrm>
            <a:custGeom>
              <a:avLst/>
              <a:gdLst/>
              <a:ahLst/>
              <a:cxnLst/>
              <a:rect l="l" t="t" r="r" b="b"/>
              <a:pathLst>
                <a:path w="431800" h="2943225">
                  <a:moveTo>
                    <a:pt x="431292" y="0"/>
                  </a:moveTo>
                  <a:lnTo>
                    <a:pt x="0" y="0"/>
                  </a:lnTo>
                  <a:lnTo>
                    <a:pt x="0" y="2942844"/>
                  </a:lnTo>
                  <a:lnTo>
                    <a:pt x="431292" y="2942844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23988" y="3648454"/>
              <a:ext cx="1511807" cy="308609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519162" y="3643693"/>
              <a:ext cx="1521460" cy="3095625"/>
            </a:xfrm>
            <a:custGeom>
              <a:avLst/>
              <a:gdLst/>
              <a:ahLst/>
              <a:cxnLst/>
              <a:rect l="l" t="t" r="r" b="b"/>
              <a:pathLst>
                <a:path w="1521459" h="3095625">
                  <a:moveTo>
                    <a:pt x="0" y="3095625"/>
                  </a:moveTo>
                  <a:lnTo>
                    <a:pt x="1521332" y="3095625"/>
                  </a:lnTo>
                  <a:lnTo>
                    <a:pt x="1521332" y="0"/>
                  </a:lnTo>
                  <a:lnTo>
                    <a:pt x="0" y="0"/>
                  </a:lnTo>
                  <a:lnTo>
                    <a:pt x="0" y="3095625"/>
                  </a:lnTo>
                  <a:close/>
                </a:path>
              </a:pathLst>
            </a:custGeom>
            <a:ln w="9525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35368" y="3538726"/>
              <a:ext cx="431800" cy="3301365"/>
            </a:xfrm>
            <a:custGeom>
              <a:avLst/>
              <a:gdLst/>
              <a:ahLst/>
              <a:cxnLst/>
              <a:rect l="l" t="t" r="r" b="b"/>
              <a:pathLst>
                <a:path w="431800" h="3301365">
                  <a:moveTo>
                    <a:pt x="431292" y="0"/>
                  </a:moveTo>
                  <a:lnTo>
                    <a:pt x="0" y="0"/>
                  </a:lnTo>
                  <a:lnTo>
                    <a:pt x="0" y="3300984"/>
                  </a:lnTo>
                  <a:lnTo>
                    <a:pt x="431292" y="3300984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212384" y="666401"/>
            <a:ext cx="271780" cy="614235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12795" algn="l"/>
              </a:tabLst>
            </a:pP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Αλκοολόμετρο</a:t>
            </a:r>
            <a:r>
              <a:rPr sz="1600" b="1" spc="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12168"/>
                </a:solidFill>
                <a:latin typeface="Verdana"/>
                <a:cs typeface="Verdana"/>
              </a:rPr>
              <a:t>(ή υδρόμετρο)	</a:t>
            </a: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πυκνόμετρο</a:t>
            </a:r>
            <a:r>
              <a:rPr sz="16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1600" i="1" spc="-5" dirty="0">
                <a:solidFill>
                  <a:srgbClr val="212168"/>
                </a:solidFill>
                <a:latin typeface="Verdana"/>
                <a:cs typeface="Verdana"/>
              </a:rPr>
              <a:t>pycnometer</a:t>
            </a:r>
            <a:r>
              <a:rPr sz="16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41" name="object 41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8437054" y="6324701"/>
            <a:ext cx="5988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2" y="790701"/>
            <a:ext cx="5207635" cy="524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264160">
              <a:lnSpc>
                <a:spcPct val="120000"/>
              </a:lnSpc>
              <a:spcBef>
                <a:spcPts val="100"/>
              </a:spcBef>
            </a:pP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100" b="1" i="1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με</a:t>
            </a:r>
            <a:r>
              <a:rPr sz="2100" b="1" i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βάση</a:t>
            </a:r>
            <a:r>
              <a:rPr sz="2100" b="1" i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το</a:t>
            </a:r>
            <a:r>
              <a:rPr sz="2100" b="1" i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ειδικό </a:t>
            </a:r>
            <a:r>
              <a:rPr sz="2100" b="1" i="1" spc="-7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βάρος</a:t>
            </a:r>
            <a:r>
              <a:rPr sz="2100" b="1" i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(SG)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Verdana"/>
              <a:cs typeface="Verdana"/>
            </a:endParaRPr>
          </a:p>
          <a:p>
            <a:pPr marL="203200" indent="-178435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03835" algn="l"/>
              </a:tabLst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Στις</a:t>
            </a:r>
            <a:r>
              <a:rPr sz="21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μεθόδους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μέτρησης</a:t>
            </a:r>
            <a:endParaRPr sz="2100">
              <a:latin typeface="Verdana"/>
              <a:cs typeface="Verdana"/>
            </a:endParaRPr>
          </a:p>
          <a:p>
            <a:pPr marL="203200" marR="1235075">
              <a:lnSpc>
                <a:spcPct val="120000"/>
              </a:lnSpc>
            </a:pP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πυκνότητας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densitometric </a:t>
            </a:r>
            <a:r>
              <a:rPr sz="2100" i="1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methods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χρησιμοποιείται</a:t>
            </a:r>
            <a:endParaRPr sz="2100">
              <a:latin typeface="Verdana"/>
              <a:cs typeface="Verdana"/>
            </a:endParaRPr>
          </a:p>
          <a:p>
            <a:pPr marL="203200" marR="28575">
              <a:lnSpc>
                <a:spcPct val="120000"/>
              </a:lnSpc>
            </a:pP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πυκνόμετρο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ταλάντωσης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100" i="1" spc="-10" dirty="0">
                <a:solidFill>
                  <a:srgbClr val="212168"/>
                </a:solidFill>
                <a:latin typeface="Verdana"/>
                <a:cs typeface="Verdana"/>
              </a:rPr>
              <a:t>density 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 meter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) που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προσδιορίζει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SG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στους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20</a:t>
            </a:r>
            <a:r>
              <a:rPr sz="2100" spc="-7" baseline="25793" dirty="0">
                <a:solidFill>
                  <a:srgbClr val="212168"/>
                </a:solidFill>
                <a:latin typeface="Verdana"/>
                <a:cs typeface="Verdana"/>
              </a:rPr>
              <a:t>o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C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μετρώντας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συχνότητα </a:t>
            </a:r>
            <a:r>
              <a:rPr sz="21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ταλάντωσης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σωλήνα-U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γεμάτου με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δείγμα και εκείνες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δύο προτύπων: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αέρα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(φαινόμενο SG=0.00000)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φρέσκου δις-απεσταγμένου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ή 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απιονισμένου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νερού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(φαινόμενο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6076594"/>
            <a:ext cx="196342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SG=1.00000).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524055" y="461327"/>
            <a:ext cx="3512185" cy="6336665"/>
            <a:chOff x="5524055" y="461327"/>
            <a:chExt cx="3512185" cy="6336665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33643" y="470916"/>
              <a:ext cx="3456432" cy="323240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528817" y="466090"/>
              <a:ext cx="3466465" cy="3242310"/>
            </a:xfrm>
            <a:custGeom>
              <a:avLst/>
              <a:gdLst/>
              <a:ahLst/>
              <a:cxnLst/>
              <a:rect l="l" t="t" r="r" b="b"/>
              <a:pathLst>
                <a:path w="3466465" h="3242310">
                  <a:moveTo>
                    <a:pt x="0" y="3241929"/>
                  </a:moveTo>
                  <a:lnTo>
                    <a:pt x="3465957" y="3241929"/>
                  </a:lnTo>
                  <a:lnTo>
                    <a:pt x="3465957" y="0"/>
                  </a:lnTo>
                  <a:lnTo>
                    <a:pt x="0" y="0"/>
                  </a:lnTo>
                  <a:lnTo>
                    <a:pt x="0" y="3241929"/>
                  </a:lnTo>
                  <a:close/>
                </a:path>
              </a:pathLst>
            </a:custGeom>
            <a:ln w="9525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70219" y="3761230"/>
              <a:ext cx="3456431" cy="302666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65393" y="3756469"/>
              <a:ext cx="3466465" cy="3036570"/>
            </a:xfrm>
            <a:custGeom>
              <a:avLst/>
              <a:gdLst/>
              <a:ahLst/>
              <a:cxnLst/>
              <a:rect l="l" t="t" r="r" b="b"/>
              <a:pathLst>
                <a:path w="3466465" h="3036570">
                  <a:moveTo>
                    <a:pt x="0" y="3036189"/>
                  </a:moveTo>
                  <a:lnTo>
                    <a:pt x="3465957" y="3036189"/>
                  </a:lnTo>
                  <a:lnTo>
                    <a:pt x="3465957" y="0"/>
                  </a:lnTo>
                  <a:lnTo>
                    <a:pt x="0" y="0"/>
                  </a:lnTo>
                  <a:lnTo>
                    <a:pt x="0" y="3036189"/>
                  </a:lnTo>
                  <a:close/>
                </a:path>
              </a:pathLst>
            </a:custGeom>
            <a:ln w="9525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012563" y="6559092"/>
            <a:ext cx="39795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-5" dirty="0">
                <a:latin typeface="Verdana"/>
                <a:cs typeface="Verdana"/>
              </a:rPr>
              <a:t>https://en.wikipedia.org/wiki/Oscillating_U-tube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107179" y="6155434"/>
            <a:ext cx="751205" cy="702945"/>
            <a:chOff x="4107179" y="6155434"/>
            <a:chExt cx="751205" cy="702945"/>
          </a:xfrm>
        </p:grpSpPr>
        <p:sp>
          <p:nvSpPr>
            <p:cNvPr id="40" name="object 40"/>
            <p:cNvSpPr/>
            <p:nvPr/>
          </p:nvSpPr>
          <p:spPr>
            <a:xfrm>
              <a:off x="4114799" y="6234684"/>
              <a:ext cx="711835" cy="553720"/>
            </a:xfrm>
            <a:custGeom>
              <a:avLst/>
              <a:gdLst/>
              <a:ahLst/>
              <a:cxnLst/>
              <a:rect l="l" t="t" r="r" b="b"/>
              <a:pathLst>
                <a:path w="711835" h="553720">
                  <a:moveTo>
                    <a:pt x="0" y="553211"/>
                  </a:moveTo>
                  <a:lnTo>
                    <a:pt x="711708" y="553211"/>
                  </a:lnTo>
                  <a:lnTo>
                    <a:pt x="711708" y="0"/>
                  </a:lnTo>
                  <a:lnTo>
                    <a:pt x="0" y="0"/>
                  </a:lnTo>
                  <a:lnTo>
                    <a:pt x="0" y="55321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07179" y="6155434"/>
              <a:ext cx="624649" cy="70256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33671" y="6155434"/>
              <a:ext cx="624649" cy="70256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4331589" y="6254902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85" y="699008"/>
            <a:ext cx="6386195" cy="560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100" b="1" i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με</a:t>
            </a:r>
            <a:r>
              <a:rPr sz="2100" b="1" i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βάση το</a:t>
            </a:r>
            <a:r>
              <a:rPr sz="2100" b="1" i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ειδικό</a:t>
            </a:r>
            <a:r>
              <a:rPr sz="2100" b="1" i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i="1" spc="-10" dirty="0">
                <a:solidFill>
                  <a:srgbClr val="FF0000"/>
                </a:solidFill>
                <a:latin typeface="Verdana"/>
                <a:cs typeface="Verdana"/>
              </a:rPr>
              <a:t>βάρος</a:t>
            </a:r>
            <a:endParaRPr sz="21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</a:pPr>
            <a:r>
              <a:rPr sz="2100" b="1" i="1" spc="-5" dirty="0">
                <a:solidFill>
                  <a:srgbClr val="FF0000"/>
                </a:solidFill>
                <a:latin typeface="Verdana"/>
                <a:cs typeface="Verdana"/>
              </a:rPr>
              <a:t>(SG)</a:t>
            </a:r>
            <a:endParaRPr sz="2100">
              <a:latin typeface="Verdana"/>
              <a:cs typeface="Verdana"/>
            </a:endParaRPr>
          </a:p>
          <a:p>
            <a:pPr marL="228600" indent="-1784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29235" algn="l"/>
              </a:tabLst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Στις</a:t>
            </a:r>
            <a:r>
              <a:rPr sz="21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μεθόδους</a:t>
            </a:r>
            <a:r>
              <a:rPr sz="21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μέτρησης</a:t>
            </a:r>
            <a:r>
              <a:rPr sz="21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του</a:t>
            </a:r>
            <a:r>
              <a:rPr sz="21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Verdana"/>
                <a:cs typeface="Verdana"/>
              </a:rPr>
              <a:t>δείκτη</a:t>
            </a:r>
            <a:endParaRPr sz="2100">
              <a:latin typeface="Verdana"/>
              <a:cs typeface="Verdana"/>
            </a:endParaRPr>
          </a:p>
          <a:p>
            <a:pPr marL="228600" marR="262255">
              <a:lnSpc>
                <a:spcPct val="100000"/>
              </a:lnSpc>
            </a:pPr>
            <a:r>
              <a:rPr sz="2100" b="1" dirty="0">
                <a:solidFill>
                  <a:srgbClr val="FF0000"/>
                </a:solidFill>
                <a:latin typeface="Verdana"/>
                <a:cs typeface="Verdana"/>
              </a:rPr>
              <a:t>διάθλασης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100" i="1" spc="-5" dirty="0">
                <a:solidFill>
                  <a:srgbClr val="212168"/>
                </a:solidFill>
                <a:latin typeface="Verdana"/>
                <a:cs typeface="Verdana"/>
              </a:rPr>
              <a:t>refractive index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)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ορισμένος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όγκος</a:t>
            </a:r>
            <a:r>
              <a:rPr sz="21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δείγματος</a:t>
            </a:r>
            <a:r>
              <a:rPr sz="21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μετράται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1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αποστάζεται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.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 άπόσταγμα αραιώνεται σε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ορισμένο όγκο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στη θερμοκρασία βαθμονόμησης του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ογκομετρικού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δοχείου,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λαμβάνεται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μέτρηση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διαθλασίμετο.</a:t>
            </a:r>
            <a:endParaRPr sz="2100">
              <a:latin typeface="Verdana"/>
              <a:cs typeface="Verdana"/>
            </a:endParaRPr>
          </a:p>
          <a:p>
            <a:pPr marL="228600" marR="81280" indent="-178435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"/>
              <a:tabLst>
                <a:tab pos="229235" algn="l"/>
              </a:tabLst>
            </a:pP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Στις παραπάνω μεθόδους το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% vol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αλκοόλης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λαμβάνεται στους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15.56</a:t>
            </a:r>
            <a:r>
              <a:rPr sz="2100" b="1" spc="-7" baseline="25793" dirty="0">
                <a:solidFill>
                  <a:srgbClr val="212168"/>
                </a:solidFill>
                <a:latin typeface="Verdana"/>
                <a:cs typeface="Verdana"/>
              </a:rPr>
              <a:t>o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C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μετά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από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διορθώσεις</a:t>
            </a:r>
            <a:r>
              <a:rPr sz="21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θερμοκρασίας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με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 κατάλληλους</a:t>
            </a:r>
            <a:endParaRPr sz="2100">
              <a:latin typeface="Verdana"/>
              <a:cs typeface="Verdana"/>
            </a:endParaRPr>
          </a:p>
          <a:p>
            <a:pPr marL="228600">
              <a:lnSpc>
                <a:spcPct val="100000"/>
              </a:lnSpc>
            </a:pP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πίνακες</a:t>
            </a:r>
            <a:r>
              <a:rPr sz="2100" b="1" spc="-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μετατροπής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  <a:p>
            <a:pPr marL="228600" marR="43180" indent="-178435">
              <a:lnSpc>
                <a:spcPct val="100000"/>
              </a:lnSpc>
              <a:spcBef>
                <a:spcPts val="1200"/>
              </a:spcBef>
              <a:buClr>
                <a:srgbClr val="6DA92C"/>
              </a:buClr>
              <a:buFont typeface="Wingdings"/>
              <a:buChar char=""/>
              <a:tabLst>
                <a:tab pos="229235" algn="l"/>
              </a:tabLst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100" b="1" dirty="0">
                <a:solidFill>
                  <a:srgbClr val="212168"/>
                </a:solidFill>
                <a:latin typeface="Verdana"/>
                <a:cs typeface="Verdana"/>
              </a:rPr>
              <a:t>% </a:t>
            </a:r>
            <a:r>
              <a:rPr sz="2100" b="1" spc="-5" dirty="0">
                <a:solidFill>
                  <a:srgbClr val="212168"/>
                </a:solidFill>
                <a:latin typeface="Verdana"/>
                <a:cs typeface="Verdana"/>
              </a:rPr>
              <a:t>κ.β.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περιεκτικότητα αλκοόλης μπορεί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212168"/>
                </a:solidFill>
                <a:latin typeface="Verdana"/>
                <a:cs typeface="Verdana"/>
              </a:rPr>
              <a:t>επίσης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να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υπολογιστεί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παρόμοιες μεθόδους </a:t>
            </a:r>
            <a:r>
              <a:rPr sz="2100" spc="-7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μετά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ακριβή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ζύγιση</a:t>
            </a:r>
            <a:r>
              <a:rPr sz="21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1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προς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ανάλυση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093" y="6278067"/>
            <a:ext cx="14198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δεί</a:t>
            </a:r>
            <a:r>
              <a:rPr sz="2100" spc="5" dirty="0">
                <a:solidFill>
                  <a:srgbClr val="212168"/>
                </a:solidFill>
                <a:latin typeface="Verdana"/>
                <a:cs typeface="Verdana"/>
              </a:rPr>
              <a:t>γ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ματο</a:t>
            </a:r>
            <a:r>
              <a:rPr sz="2100" spc="-5" dirty="0">
                <a:solidFill>
                  <a:srgbClr val="212168"/>
                </a:solidFill>
                <a:latin typeface="Verdana"/>
                <a:cs typeface="Verdana"/>
              </a:rPr>
              <a:t>ς</a:t>
            </a:r>
            <a:r>
              <a:rPr sz="2100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607619" y="461327"/>
            <a:ext cx="2466975" cy="2468245"/>
            <a:chOff x="6607619" y="461327"/>
            <a:chExt cx="2466975" cy="2468245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17207" y="470916"/>
              <a:ext cx="2447544" cy="244906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612381" y="466090"/>
              <a:ext cx="2457450" cy="2458720"/>
            </a:xfrm>
            <a:custGeom>
              <a:avLst/>
              <a:gdLst/>
              <a:ahLst/>
              <a:cxnLst/>
              <a:rect l="l" t="t" r="r" b="b"/>
              <a:pathLst>
                <a:path w="2457450" h="2458720">
                  <a:moveTo>
                    <a:pt x="0" y="2458592"/>
                  </a:moveTo>
                  <a:lnTo>
                    <a:pt x="2457069" y="2458592"/>
                  </a:lnTo>
                  <a:lnTo>
                    <a:pt x="2457069" y="0"/>
                  </a:lnTo>
                  <a:lnTo>
                    <a:pt x="0" y="0"/>
                  </a:lnTo>
                  <a:lnTo>
                    <a:pt x="0" y="2458592"/>
                  </a:lnTo>
                  <a:close/>
                </a:path>
              </a:pathLst>
            </a:custGeom>
            <a:ln w="9525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607619" y="3003423"/>
            <a:ext cx="2466975" cy="3794125"/>
            <a:chOff x="6607619" y="3003423"/>
            <a:chExt cx="2466975" cy="3794125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17207" y="3012946"/>
              <a:ext cx="2423704" cy="377494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612381" y="3008185"/>
              <a:ext cx="2457450" cy="3784600"/>
            </a:xfrm>
            <a:custGeom>
              <a:avLst/>
              <a:gdLst/>
              <a:ahLst/>
              <a:cxnLst/>
              <a:rect l="l" t="t" r="r" b="b"/>
              <a:pathLst>
                <a:path w="2457450" h="3784600">
                  <a:moveTo>
                    <a:pt x="0" y="3784473"/>
                  </a:moveTo>
                  <a:lnTo>
                    <a:pt x="2457069" y="3784473"/>
                  </a:lnTo>
                  <a:lnTo>
                    <a:pt x="2457069" y="0"/>
                  </a:lnTo>
                  <a:lnTo>
                    <a:pt x="0" y="0"/>
                  </a:lnTo>
                  <a:lnTo>
                    <a:pt x="0" y="3784473"/>
                  </a:lnTo>
                  <a:close/>
                </a:path>
              </a:pathLst>
            </a:custGeom>
            <a:ln w="9525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801867" y="6205733"/>
            <a:ext cx="751205" cy="652780"/>
            <a:chOff x="5801867" y="6205733"/>
            <a:chExt cx="751205" cy="652780"/>
          </a:xfrm>
        </p:grpSpPr>
        <p:sp>
          <p:nvSpPr>
            <p:cNvPr id="40" name="object 40"/>
            <p:cNvSpPr/>
            <p:nvPr/>
          </p:nvSpPr>
          <p:spPr>
            <a:xfrm>
              <a:off x="5811011" y="6284976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8" y="554736"/>
                  </a:lnTo>
                  <a:lnTo>
                    <a:pt x="711708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01867" y="6205733"/>
              <a:ext cx="624649" cy="65226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28359" y="6205733"/>
              <a:ext cx="624649" cy="652265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027546" y="6305803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934" y="557936"/>
            <a:ext cx="8665210" cy="384556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35"/>
              </a:spcBef>
            </a:pPr>
            <a:r>
              <a:rPr sz="22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200" b="1" i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Verdana"/>
                <a:cs typeface="Verdana"/>
              </a:rPr>
              <a:t>με χημικές</a:t>
            </a:r>
            <a:r>
              <a:rPr sz="2200" b="1" i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Verdana"/>
                <a:cs typeface="Verdana"/>
              </a:rPr>
              <a:t>μεθόδους</a:t>
            </a:r>
            <a:endParaRPr sz="2200">
              <a:latin typeface="Verdana"/>
              <a:cs typeface="Verdana"/>
            </a:endParaRPr>
          </a:p>
          <a:p>
            <a:pPr marL="215900" marR="30480" indent="-178435">
              <a:lnSpc>
                <a:spcPct val="100000"/>
              </a:lnSpc>
              <a:spcBef>
                <a:spcPts val="1235"/>
              </a:spcBef>
              <a:buClr>
                <a:srgbClr val="6DA92C"/>
              </a:buClr>
              <a:buFont typeface="Wingdings"/>
              <a:buChar char=""/>
              <a:tabLst>
                <a:tab pos="216535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Απλές,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γρήγορες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ευαίσθητες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μέθοδοι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χρωματομετρικές </a:t>
            </a:r>
            <a:r>
              <a:rPr sz="2200" b="1" spc="-7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φθορισμομετρικές</a:t>
            </a:r>
            <a:r>
              <a:rPr sz="2200" b="1" spc="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αναπτυχθεί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μέτρηση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αλκοόλης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εφαρμογές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αλκοολύχα</a:t>
            </a:r>
            <a:r>
              <a:rPr sz="22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ποτά,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βιοκαύσιμα,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βασική έρευνα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κλινικές</a:t>
            </a:r>
            <a:r>
              <a:rPr sz="22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μελέτες</a:t>
            </a:r>
            <a:endParaRPr sz="2200">
              <a:latin typeface="Verdana"/>
              <a:cs typeface="Verdana"/>
            </a:endParaRPr>
          </a:p>
          <a:p>
            <a:pPr marL="569595" marR="471170" lvl="1" indent="-353695">
              <a:lnSpc>
                <a:spcPct val="100000"/>
              </a:lnSpc>
              <a:spcBef>
                <a:spcPts val="1205"/>
              </a:spcBef>
              <a:buClr>
                <a:srgbClr val="6DA92C"/>
              </a:buClr>
              <a:buFont typeface="Wingdings"/>
              <a:buChar char=""/>
              <a:tabLst>
                <a:tab pos="569595" algn="l"/>
                <a:tab pos="57023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Κοινή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μέθοδος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χρήση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διχρωμικού καλίου</a:t>
            </a:r>
            <a:r>
              <a:rPr sz="22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200" spc="-7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οξείδωση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2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αιθανόλης</a:t>
            </a:r>
            <a:r>
              <a:rPr sz="22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προς</a:t>
            </a:r>
            <a:r>
              <a:rPr sz="22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οξικό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οξύ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προσδιορισμό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περίσειας</a:t>
            </a:r>
            <a:r>
              <a:rPr sz="22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οξειδωτικού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τιτλοδότηση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άλας</a:t>
            </a:r>
            <a:r>
              <a:rPr sz="22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Mohr</a:t>
            </a:r>
            <a:r>
              <a:rPr sz="22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[ενναμώνιος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δισθενής </a:t>
            </a:r>
            <a:r>
              <a:rPr sz="2200" spc="-7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θειικός</a:t>
            </a:r>
            <a:r>
              <a:rPr sz="22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σίδηρος,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(NH</a:t>
            </a:r>
            <a:r>
              <a:rPr sz="2175" spc="-7" baseline="-21072" dirty="0">
                <a:solidFill>
                  <a:srgbClr val="212168"/>
                </a:solidFill>
                <a:latin typeface="Verdana"/>
                <a:cs typeface="Verdana"/>
              </a:rPr>
              <a:t>4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175" spc="-7" baseline="-21072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Fe(SO</a:t>
            </a:r>
            <a:r>
              <a:rPr sz="2175" spc="-7" baseline="-21072" dirty="0">
                <a:solidFill>
                  <a:srgbClr val="212168"/>
                </a:solidFill>
                <a:latin typeface="Verdana"/>
                <a:cs typeface="Verdana"/>
              </a:rPr>
              <a:t>4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175" spc="-7" baseline="-21072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·6H</a:t>
            </a:r>
            <a:r>
              <a:rPr sz="2175" spc="-7" baseline="-21072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O].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47312" y="5244795"/>
            <a:ext cx="8576988" cy="23698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2758" y="5926464"/>
            <a:ext cx="8208633" cy="594731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387" y="995934"/>
            <a:ext cx="6027420" cy="242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200" b="1" i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Verdana"/>
                <a:cs typeface="Verdana"/>
              </a:rPr>
              <a:t>με χημικές</a:t>
            </a:r>
            <a:r>
              <a:rPr sz="2200" b="1" i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Verdana"/>
                <a:cs typeface="Verdana"/>
              </a:rPr>
              <a:t>μεθόδους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Verdana"/>
              <a:cs typeface="Verdana"/>
            </a:endParaRPr>
          </a:p>
          <a:p>
            <a:pPr marL="380365" marR="43180" indent="-259715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"/>
              <a:tabLst>
                <a:tab pos="381000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Χρησιμοποιείται επίσης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αντίδραση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αιθανόλης</a:t>
            </a:r>
            <a:r>
              <a:rPr sz="23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εναμμώνιο</a:t>
            </a:r>
            <a:r>
              <a:rPr sz="2300" b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νιτρικό</a:t>
            </a:r>
            <a:endParaRPr sz="2300">
              <a:latin typeface="Verdana"/>
              <a:cs typeface="Verdana"/>
            </a:endParaRPr>
          </a:p>
          <a:p>
            <a:pPr marL="380365" marR="248920">
              <a:lnSpc>
                <a:spcPct val="100000"/>
              </a:lnSpc>
            </a:pP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(IV)</a:t>
            </a:r>
            <a:r>
              <a:rPr sz="23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δημήτριο</a:t>
            </a:r>
            <a:r>
              <a:rPr sz="23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[(NH</a:t>
            </a:r>
            <a:r>
              <a:rPr sz="2250" baseline="-20370" dirty="0">
                <a:solidFill>
                  <a:srgbClr val="212168"/>
                </a:solidFill>
                <a:latin typeface="Verdana"/>
                <a:cs typeface="Verdana"/>
              </a:rPr>
              <a:t>4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250" baseline="-20370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Ce(NO</a:t>
            </a:r>
            <a:r>
              <a:rPr sz="2250" baseline="-20370" dirty="0">
                <a:solidFill>
                  <a:srgbClr val="212168"/>
                </a:solidFill>
                <a:latin typeface="Verdana"/>
                <a:cs typeface="Verdana"/>
              </a:rPr>
              <a:t>3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250" baseline="-20370" dirty="0">
                <a:solidFill>
                  <a:srgbClr val="212168"/>
                </a:solidFill>
                <a:latin typeface="Verdana"/>
                <a:cs typeface="Verdana"/>
              </a:rPr>
              <a:t>6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]</a:t>
            </a:r>
            <a:r>
              <a:rPr sz="23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σε </a:t>
            </a:r>
            <a:r>
              <a:rPr sz="2300" spc="-7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όξινο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διάλυμα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προς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έντονα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κόκκινο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προϊόν: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55" y="84003"/>
            <a:ext cx="1377204" cy="3826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47125" y="1311163"/>
            <a:ext cx="2681741" cy="231874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2340" y="4482846"/>
            <a:ext cx="6901669" cy="359282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" y="3319271"/>
            <a:ext cx="7310628" cy="21595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3387" y="553075"/>
            <a:ext cx="8598535" cy="299275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5400" algn="just">
              <a:lnSpc>
                <a:spcPct val="100000"/>
              </a:lnSpc>
              <a:spcBef>
                <a:spcPts val="1340"/>
              </a:spcBef>
            </a:pPr>
            <a:r>
              <a:rPr sz="22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200" b="1" i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Verdana"/>
                <a:cs typeface="Verdana"/>
              </a:rPr>
              <a:t>με</a:t>
            </a:r>
            <a:r>
              <a:rPr sz="2200" b="1" i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Verdana"/>
                <a:cs typeface="Verdana"/>
              </a:rPr>
              <a:t>ενζυμικές </a:t>
            </a:r>
            <a:r>
              <a:rPr sz="2200" b="1" i="1" spc="-10" dirty="0">
                <a:solidFill>
                  <a:srgbClr val="FF0000"/>
                </a:solidFill>
                <a:latin typeface="Verdana"/>
                <a:cs typeface="Verdana"/>
              </a:rPr>
              <a:t>μεθόδους</a:t>
            </a:r>
            <a:endParaRPr sz="2200">
              <a:latin typeface="Verdana"/>
              <a:cs typeface="Verdana"/>
            </a:endParaRPr>
          </a:p>
          <a:p>
            <a:pPr marL="380365" marR="92075" indent="-259715" algn="just">
              <a:lnSpc>
                <a:spcPct val="100000"/>
              </a:lnSpc>
              <a:spcBef>
                <a:spcPts val="1240"/>
              </a:spcBef>
              <a:buClr>
                <a:srgbClr val="6DA92C"/>
              </a:buClr>
              <a:buFont typeface="Wingdings"/>
              <a:buChar char=""/>
              <a:tabLst>
                <a:tab pos="381000" algn="l"/>
              </a:tabLst>
            </a:pP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Τέλος,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το ένζυμο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αλκοολική οξειδάση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200" i="1" spc="-5" dirty="0">
                <a:solidFill>
                  <a:srgbClr val="212168"/>
                </a:solidFill>
                <a:latin typeface="Verdana"/>
                <a:cs typeface="Verdana"/>
              </a:rPr>
              <a:t>alcohol </a:t>
            </a:r>
            <a:r>
              <a:rPr sz="2200" i="1" spc="-10" dirty="0">
                <a:solidFill>
                  <a:srgbClr val="212168"/>
                </a:solidFill>
                <a:latin typeface="Verdana"/>
                <a:cs typeface="Verdana"/>
              </a:rPr>
              <a:t>oxidase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AOX)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είναι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πολύτιμο εργαλείο στην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ανάλυση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αιθανόλης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σε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σύνθετα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μίγματα.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DA92C"/>
              </a:buClr>
              <a:buFont typeface="Wingdings"/>
              <a:buChar char=""/>
            </a:pPr>
            <a:endParaRPr sz="1950">
              <a:latin typeface="Verdana"/>
              <a:cs typeface="Verdana"/>
            </a:endParaRPr>
          </a:p>
          <a:p>
            <a:pPr marL="380365" marR="43180" indent="-259715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"/>
              <a:tabLst>
                <a:tab pos="38100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αναπτυχθεί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διάφοροι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αισθητήρες</a:t>
            </a:r>
            <a:r>
              <a:rPr sz="2200" b="1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AOX</a:t>
            </a:r>
            <a:r>
              <a:rPr sz="2200" b="1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βασίζονται</a:t>
            </a:r>
            <a:r>
              <a:rPr sz="22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στην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αμπερομετρική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παρατήρηση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κατανάλωσης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O</a:t>
            </a:r>
            <a:r>
              <a:rPr sz="2175" baseline="-21072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175" spc="405" baseline="-21072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σχηματισμού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H</a:t>
            </a:r>
            <a:r>
              <a:rPr sz="2175" baseline="-21072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O</a:t>
            </a:r>
            <a:r>
              <a:rPr sz="2175" baseline="-21072" dirty="0">
                <a:solidFill>
                  <a:srgbClr val="212168"/>
                </a:solidFill>
                <a:latin typeface="Verdana"/>
                <a:cs typeface="Verdana"/>
              </a:rPr>
              <a:t>2</a:t>
            </a:r>
            <a:endParaRPr sz="2175" baseline="-21072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5653532"/>
            <a:ext cx="82321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715">
              <a:lnSpc>
                <a:spcPct val="100000"/>
              </a:lnSpc>
              <a:spcBef>
                <a:spcPts val="100"/>
              </a:spcBef>
              <a:buClr>
                <a:srgbClr val="6DA92C"/>
              </a:buClr>
              <a:buFont typeface="Wingdings"/>
              <a:buChar char=""/>
              <a:tabLst>
                <a:tab pos="272415" algn="l"/>
              </a:tabLst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Δι-ενζυμικά</a:t>
            </a:r>
            <a:r>
              <a:rPr sz="20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συστήματα</a:t>
            </a:r>
            <a:r>
              <a:rPr sz="20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0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επίσης</a:t>
            </a:r>
            <a:r>
              <a:rPr sz="20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κατασξευαστεί</a:t>
            </a:r>
            <a:r>
              <a:rPr sz="20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0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AOX </a:t>
            </a:r>
            <a:r>
              <a:rPr sz="2000" spc="-6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και ένα δεύτερο ένζυμο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όπως </a:t>
            </a:r>
            <a:r>
              <a:rPr sz="20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υπεροξειδάση χρένου </a:t>
            </a:r>
            <a:r>
              <a:rPr sz="2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000" i="1" spc="-5" dirty="0">
                <a:solidFill>
                  <a:srgbClr val="212168"/>
                </a:solidFill>
                <a:latin typeface="Verdana"/>
                <a:cs typeface="Verdana"/>
              </a:rPr>
              <a:t>horseradish</a:t>
            </a:r>
            <a:r>
              <a:rPr sz="2000" i="1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212168"/>
                </a:solidFill>
                <a:latin typeface="Verdana"/>
                <a:cs typeface="Verdana"/>
              </a:rPr>
              <a:t>peroxidase</a:t>
            </a:r>
            <a:r>
              <a:rPr sz="2000" spc="-5" dirty="0">
                <a:solidFill>
                  <a:srgbClr val="212168"/>
                </a:solidFill>
                <a:latin typeface="Verdana"/>
                <a:cs typeface="Verdana"/>
              </a:rPr>
              <a:t>).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682048" y="3392423"/>
            <a:ext cx="1271451" cy="18451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0324" y="806234"/>
            <a:ext cx="5817870" cy="999490"/>
            <a:chOff x="1980324" y="806234"/>
            <a:chExt cx="5817870" cy="999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0324" y="1013865"/>
              <a:ext cx="3584912" cy="4624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5251" y="806234"/>
              <a:ext cx="2352929" cy="9249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8044" y="1380693"/>
              <a:ext cx="493560" cy="4249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7312" y="1380693"/>
              <a:ext cx="2195830" cy="4249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1372" y="1380693"/>
              <a:ext cx="1951989" cy="42499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33194" y="925195"/>
            <a:ext cx="559117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333399"/>
                </a:solidFill>
                <a:latin typeface="Verdana"/>
                <a:cs typeface="Verdana"/>
              </a:rPr>
              <a:t>Μηλογαλακτική</a:t>
            </a:r>
            <a:r>
              <a:rPr sz="3300" b="1" spc="-95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500" b="1" spc="-5" dirty="0">
                <a:solidFill>
                  <a:srgbClr val="001F5F"/>
                </a:solidFill>
                <a:latin typeface="Verdana"/>
                <a:cs typeface="Verdana"/>
              </a:rPr>
              <a:t>(*αποκαρβοξυλίωση</a:t>
            </a:r>
            <a:r>
              <a:rPr sz="15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και</a:t>
            </a:r>
            <a:r>
              <a:rPr sz="1500" b="1" spc="-5" dirty="0">
                <a:solidFill>
                  <a:srgbClr val="001F5F"/>
                </a:solidFill>
                <a:latin typeface="Verdana"/>
                <a:cs typeface="Verdana"/>
              </a:rPr>
              <a:t> όχι</a:t>
            </a:r>
            <a:r>
              <a:rPr sz="15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Verdana"/>
                <a:cs typeface="Verdana"/>
              </a:rPr>
              <a:t>ζύμωση)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51404" y="4543025"/>
            <a:ext cx="3302635" cy="809625"/>
            <a:chOff x="2851404" y="4543025"/>
            <a:chExt cx="3302635" cy="80962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9626" y="4543025"/>
              <a:ext cx="1642831" cy="2353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1404" y="4696929"/>
              <a:ext cx="2174621" cy="4265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7176" y="4696929"/>
              <a:ext cx="630770" cy="4265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1404" y="4925529"/>
              <a:ext cx="1723390" cy="4265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58640" y="4949913"/>
              <a:ext cx="330492" cy="2923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72940" y="4925529"/>
              <a:ext cx="1680844" cy="42650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933700" y="4496180"/>
            <a:ext cx="3062605" cy="734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975"/>
              </a:lnSpc>
              <a:spcBef>
                <a:spcPts val="105"/>
              </a:spcBef>
            </a:pPr>
            <a:r>
              <a:rPr sz="1650" b="1" dirty="0">
                <a:solidFill>
                  <a:srgbClr val="FF0000"/>
                </a:solidFill>
                <a:latin typeface="Verdana"/>
                <a:cs typeface="Verdana"/>
              </a:rPr>
              <a:t>Γαλακτικό</a:t>
            </a:r>
            <a:r>
              <a:rPr sz="1650" b="1" spc="-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FF0000"/>
                </a:solidFill>
                <a:latin typeface="Verdana"/>
                <a:cs typeface="Verdana"/>
              </a:rPr>
              <a:t>οξύ</a:t>
            </a:r>
            <a:endParaRPr sz="1650">
              <a:latin typeface="Verdana"/>
              <a:cs typeface="Verdana"/>
            </a:endParaRPr>
          </a:p>
          <a:p>
            <a:pPr marL="38100">
              <a:lnSpc>
                <a:spcPts val="1795"/>
              </a:lnSpc>
            </a:pPr>
            <a:r>
              <a:rPr sz="1500" b="1" spc="-5" dirty="0">
                <a:solidFill>
                  <a:srgbClr val="001F5F"/>
                </a:solidFill>
                <a:latin typeface="Verdana"/>
                <a:cs typeface="Verdana"/>
              </a:rPr>
              <a:t>Μονοκαρβοξυλικό</a:t>
            </a:r>
            <a:r>
              <a:rPr sz="15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οξύ</a:t>
            </a:r>
            <a:endParaRPr sz="15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1</a:t>
            </a:r>
            <a:r>
              <a:rPr sz="1500" b="1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διαθέσιμο</a:t>
            </a:r>
            <a:r>
              <a:rPr sz="15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Η</a:t>
            </a:r>
            <a:r>
              <a:rPr sz="1500" b="1" baseline="25000" dirty="0">
                <a:solidFill>
                  <a:srgbClr val="001F5F"/>
                </a:solidFill>
                <a:latin typeface="Verdana"/>
                <a:cs typeface="Verdana"/>
              </a:rPr>
              <a:t>+</a:t>
            </a:r>
            <a:r>
              <a:rPr sz="1500" b="1" spc="-30" baseline="25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Verdana"/>
                <a:cs typeface="Verdana"/>
              </a:rPr>
              <a:t>για</a:t>
            </a:r>
            <a:r>
              <a:rPr sz="15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διάσταση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51404" y="5382767"/>
            <a:ext cx="3319145" cy="883919"/>
            <a:chOff x="2851404" y="5382767"/>
            <a:chExt cx="3319145" cy="883919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83275" y="5487024"/>
              <a:ext cx="94193" cy="2085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55036" y="5382767"/>
              <a:ext cx="3094990" cy="4265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51404" y="5611367"/>
              <a:ext cx="3319145" cy="4265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51404" y="5839967"/>
              <a:ext cx="1909445" cy="42650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959100" y="5433466"/>
            <a:ext cx="302704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1F5F"/>
                </a:solidFill>
                <a:latin typeface="Verdana"/>
                <a:cs typeface="Verdana"/>
              </a:rPr>
              <a:t>(βελτίωση οργανοληπτικού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Verdana"/>
                <a:cs typeface="Verdana"/>
              </a:rPr>
              <a:t>χαρακτήρα οίνου,</a:t>
            </a:r>
            <a:r>
              <a:rPr sz="15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ειδικά</a:t>
            </a:r>
            <a:r>
              <a:rPr sz="15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Verdana"/>
                <a:cs typeface="Verdana"/>
              </a:rPr>
              <a:t>του </a:t>
            </a:r>
            <a:r>
              <a:rPr sz="1500" b="1" spc="-5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Verdana"/>
                <a:cs typeface="Verdana"/>
              </a:rPr>
              <a:t>εμφιαλωμένου)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1355" y="4486706"/>
            <a:ext cx="2270760" cy="1141730"/>
            <a:chOff x="181355" y="4486706"/>
            <a:chExt cx="2270760" cy="1141730"/>
          </a:xfrm>
        </p:grpSpPr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9338" y="4590269"/>
              <a:ext cx="834341" cy="2353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0516" y="4486706"/>
              <a:ext cx="696302" cy="4707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1355" y="4744173"/>
              <a:ext cx="1828545" cy="4265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1179" y="4744173"/>
              <a:ext cx="630770" cy="4265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1355" y="4972773"/>
              <a:ext cx="453948" cy="4265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1000" y="4972773"/>
              <a:ext cx="1526921" cy="4265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91639" y="4997157"/>
              <a:ext cx="287883" cy="2923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1355" y="5201411"/>
              <a:ext cx="1618233" cy="42650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63042" y="4542866"/>
            <a:ext cx="2093595" cy="963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980"/>
              </a:lnSpc>
              <a:spcBef>
                <a:spcPts val="105"/>
              </a:spcBef>
            </a:pPr>
            <a:r>
              <a:rPr sz="1650" b="1" spc="5" dirty="0">
                <a:solidFill>
                  <a:srgbClr val="FF0000"/>
                </a:solidFill>
                <a:latin typeface="Verdana"/>
                <a:cs typeface="Verdana"/>
              </a:rPr>
              <a:t>Μηλικό</a:t>
            </a:r>
            <a:r>
              <a:rPr sz="1650" b="1" spc="-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spc="5" dirty="0">
                <a:solidFill>
                  <a:srgbClr val="FF0000"/>
                </a:solidFill>
                <a:latin typeface="Verdana"/>
                <a:cs typeface="Verdana"/>
              </a:rPr>
              <a:t>οξύ</a:t>
            </a:r>
            <a:endParaRPr sz="1650">
              <a:latin typeface="Verdana"/>
              <a:cs typeface="Verdana"/>
            </a:endParaRPr>
          </a:p>
          <a:p>
            <a:pPr marL="38100">
              <a:lnSpc>
                <a:spcPts val="1800"/>
              </a:lnSpc>
            </a:pP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Δικαρβοξυλικό</a:t>
            </a:r>
            <a:r>
              <a:rPr sz="1500" b="1" spc="-7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οξύ</a:t>
            </a:r>
            <a:endParaRPr sz="1500">
              <a:latin typeface="Verdana"/>
              <a:cs typeface="Verdana"/>
            </a:endParaRPr>
          </a:p>
          <a:p>
            <a:pPr marL="38100" marR="464820">
              <a:lnSpc>
                <a:spcPct val="100000"/>
              </a:lnSpc>
            </a:pP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r>
              <a:rPr sz="15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διαθέσιμα</a:t>
            </a:r>
            <a:r>
              <a:rPr sz="1500" b="1" spc="-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Η</a:t>
            </a:r>
            <a:r>
              <a:rPr sz="1500" b="1" baseline="25000" dirty="0">
                <a:solidFill>
                  <a:srgbClr val="001F5F"/>
                </a:solidFill>
                <a:latin typeface="Verdana"/>
                <a:cs typeface="Verdana"/>
              </a:rPr>
              <a:t>+ </a:t>
            </a:r>
            <a:r>
              <a:rPr sz="1500" b="1" spc="-487" baseline="25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1F5F"/>
                </a:solidFill>
                <a:latin typeface="Verdana"/>
                <a:cs typeface="Verdana"/>
              </a:rPr>
              <a:t>για</a:t>
            </a:r>
            <a:r>
              <a:rPr sz="15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Verdana"/>
                <a:cs typeface="Verdana"/>
              </a:rPr>
              <a:t>διάσταση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305811" y="2496128"/>
            <a:ext cx="4085590" cy="1618615"/>
            <a:chOff x="2305811" y="2496128"/>
            <a:chExt cx="4085590" cy="1618615"/>
          </a:xfrm>
        </p:grpSpPr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26984" y="2496128"/>
              <a:ext cx="1163880" cy="12180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66524" y="3454012"/>
              <a:ext cx="529407" cy="2449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34639" y="3331514"/>
              <a:ext cx="460082" cy="5088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91611" y="3331514"/>
              <a:ext cx="1665477" cy="5088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05811" y="3605834"/>
              <a:ext cx="1397253" cy="5088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00044" y="3605834"/>
              <a:ext cx="1062037" cy="5088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58995" y="3605834"/>
              <a:ext cx="464604" cy="5088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20539" y="3605834"/>
              <a:ext cx="682548" cy="5088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45735" y="3636213"/>
              <a:ext cx="452437" cy="3487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40807" y="3605834"/>
              <a:ext cx="428002" cy="50883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577845" y="3076066"/>
              <a:ext cx="2316480" cy="85725"/>
            </a:xfrm>
            <a:custGeom>
              <a:avLst/>
              <a:gdLst/>
              <a:ahLst/>
              <a:cxnLst/>
              <a:rect l="l" t="t" r="r" b="b"/>
              <a:pathLst>
                <a:path w="2316479" h="85725">
                  <a:moveTo>
                    <a:pt x="2230755" y="57149"/>
                  </a:moveTo>
                  <a:lnTo>
                    <a:pt x="2230755" y="85725"/>
                  </a:lnTo>
                  <a:lnTo>
                    <a:pt x="2287820" y="57150"/>
                  </a:lnTo>
                  <a:lnTo>
                    <a:pt x="2230755" y="57149"/>
                  </a:lnTo>
                  <a:close/>
                </a:path>
                <a:path w="2316479" h="85725">
                  <a:moveTo>
                    <a:pt x="2230755" y="28574"/>
                  </a:moveTo>
                  <a:lnTo>
                    <a:pt x="2230755" y="57149"/>
                  </a:lnTo>
                  <a:lnTo>
                    <a:pt x="2244979" y="57150"/>
                  </a:lnTo>
                  <a:lnTo>
                    <a:pt x="2244979" y="28575"/>
                  </a:lnTo>
                  <a:lnTo>
                    <a:pt x="2230755" y="28574"/>
                  </a:lnTo>
                  <a:close/>
                </a:path>
                <a:path w="2316479" h="85725">
                  <a:moveTo>
                    <a:pt x="2230755" y="0"/>
                  </a:moveTo>
                  <a:lnTo>
                    <a:pt x="2230755" y="28574"/>
                  </a:lnTo>
                  <a:lnTo>
                    <a:pt x="2244979" y="28575"/>
                  </a:lnTo>
                  <a:lnTo>
                    <a:pt x="2244979" y="57150"/>
                  </a:lnTo>
                  <a:lnTo>
                    <a:pt x="2287822" y="57149"/>
                  </a:lnTo>
                  <a:lnTo>
                    <a:pt x="2316480" y="42799"/>
                  </a:lnTo>
                  <a:lnTo>
                    <a:pt x="2230755" y="0"/>
                  </a:lnTo>
                  <a:close/>
                </a:path>
                <a:path w="2316479" h="85725">
                  <a:moveTo>
                    <a:pt x="0" y="28448"/>
                  </a:moveTo>
                  <a:lnTo>
                    <a:pt x="0" y="57023"/>
                  </a:lnTo>
                  <a:lnTo>
                    <a:pt x="2230755" y="57149"/>
                  </a:lnTo>
                  <a:lnTo>
                    <a:pt x="2230755" y="28574"/>
                  </a:lnTo>
                  <a:lnTo>
                    <a:pt x="0" y="284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34915" y="2533997"/>
            <a:ext cx="1788445" cy="1087441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312665" y="2220214"/>
            <a:ext cx="56451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50" b="1" spc="10" dirty="0">
                <a:solidFill>
                  <a:srgbClr val="001F5F"/>
                </a:solidFill>
                <a:latin typeface="Verdana"/>
                <a:cs typeface="Verdana"/>
              </a:rPr>
              <a:t>CO</a:t>
            </a:r>
            <a:r>
              <a:rPr sz="1875" b="1" spc="15" baseline="-20000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endParaRPr sz="1875" baseline="-200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11857" y="3393185"/>
            <a:ext cx="2836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Verdana"/>
                <a:cs typeface="Verdana"/>
              </a:rPr>
              <a:t>Μηλoγαλακτικό</a:t>
            </a:r>
            <a:endParaRPr sz="18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sz="1800" b="1" spc="-5" dirty="0">
                <a:solidFill>
                  <a:srgbClr val="333399"/>
                </a:solidFill>
                <a:latin typeface="Verdana"/>
                <a:cs typeface="Verdana"/>
              </a:rPr>
              <a:t>ένζυμο</a:t>
            </a:r>
            <a:r>
              <a:rPr sz="1800" b="1" spc="-25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33399"/>
                </a:solidFill>
                <a:latin typeface="Verdana"/>
                <a:cs typeface="Verdana"/>
              </a:rPr>
              <a:t>(NAD+,</a:t>
            </a:r>
            <a:r>
              <a:rPr sz="1800" b="1" spc="-2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Verdana"/>
                <a:cs typeface="Verdana"/>
              </a:rPr>
              <a:t>Mn</a:t>
            </a:r>
            <a:r>
              <a:rPr sz="1800" b="1" spc="-7" baseline="25462" dirty="0">
                <a:solidFill>
                  <a:srgbClr val="333399"/>
                </a:solidFill>
                <a:latin typeface="Verdana"/>
                <a:cs typeface="Verdana"/>
              </a:rPr>
              <a:t>2+</a:t>
            </a:r>
            <a:r>
              <a:rPr sz="1800" b="1" spc="-5" dirty="0">
                <a:solidFill>
                  <a:srgbClr val="333399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214751" y="2631185"/>
            <a:ext cx="1445260" cy="489584"/>
          </a:xfrm>
          <a:custGeom>
            <a:avLst/>
            <a:gdLst/>
            <a:ahLst/>
            <a:cxnLst/>
            <a:rect l="l" t="t" r="r" b="b"/>
            <a:pathLst>
              <a:path w="1445260" h="489585">
                <a:moveTo>
                  <a:pt x="1387019" y="81434"/>
                </a:moveTo>
                <a:lnTo>
                  <a:pt x="1361821" y="111125"/>
                </a:lnTo>
                <a:lnTo>
                  <a:pt x="1327531" y="142112"/>
                </a:lnTo>
                <a:lnTo>
                  <a:pt x="1285748" y="172847"/>
                </a:lnTo>
                <a:lnTo>
                  <a:pt x="1236852" y="202818"/>
                </a:lnTo>
                <a:lnTo>
                  <a:pt x="1200531" y="222503"/>
                </a:lnTo>
                <a:lnTo>
                  <a:pt x="1140968" y="251078"/>
                </a:lnTo>
                <a:lnTo>
                  <a:pt x="1097914" y="269493"/>
                </a:lnTo>
                <a:lnTo>
                  <a:pt x="1052449" y="287274"/>
                </a:lnTo>
                <a:lnTo>
                  <a:pt x="980059" y="312927"/>
                </a:lnTo>
                <a:lnTo>
                  <a:pt x="928877" y="329056"/>
                </a:lnTo>
                <a:lnTo>
                  <a:pt x="875919" y="344677"/>
                </a:lnTo>
                <a:lnTo>
                  <a:pt x="821054" y="359410"/>
                </a:lnTo>
                <a:lnTo>
                  <a:pt x="764539" y="373379"/>
                </a:lnTo>
                <a:lnTo>
                  <a:pt x="706374" y="386461"/>
                </a:lnTo>
                <a:lnTo>
                  <a:pt x="646811" y="398525"/>
                </a:lnTo>
                <a:lnTo>
                  <a:pt x="585724" y="409828"/>
                </a:lnTo>
                <a:lnTo>
                  <a:pt x="523748" y="419988"/>
                </a:lnTo>
                <a:lnTo>
                  <a:pt x="460628" y="429133"/>
                </a:lnTo>
                <a:lnTo>
                  <a:pt x="396494" y="437134"/>
                </a:lnTo>
                <a:lnTo>
                  <a:pt x="331724" y="444246"/>
                </a:lnTo>
                <a:lnTo>
                  <a:pt x="266191" y="449961"/>
                </a:lnTo>
                <a:lnTo>
                  <a:pt x="200151" y="454533"/>
                </a:lnTo>
                <a:lnTo>
                  <a:pt x="133731" y="457835"/>
                </a:lnTo>
                <a:lnTo>
                  <a:pt x="67056" y="459993"/>
                </a:lnTo>
                <a:lnTo>
                  <a:pt x="0" y="460628"/>
                </a:lnTo>
                <a:lnTo>
                  <a:pt x="254" y="489203"/>
                </a:lnTo>
                <a:lnTo>
                  <a:pt x="67310" y="488568"/>
                </a:lnTo>
                <a:lnTo>
                  <a:pt x="134620" y="486410"/>
                </a:lnTo>
                <a:lnTo>
                  <a:pt x="201549" y="483108"/>
                </a:lnTo>
                <a:lnTo>
                  <a:pt x="268097" y="478536"/>
                </a:lnTo>
                <a:lnTo>
                  <a:pt x="334137" y="472693"/>
                </a:lnTo>
                <a:lnTo>
                  <a:pt x="399669" y="465581"/>
                </a:lnTo>
                <a:lnTo>
                  <a:pt x="464185" y="457453"/>
                </a:lnTo>
                <a:lnTo>
                  <a:pt x="527812" y="448310"/>
                </a:lnTo>
                <a:lnTo>
                  <a:pt x="590423" y="437896"/>
                </a:lnTo>
                <a:lnTo>
                  <a:pt x="651890" y="426719"/>
                </a:lnTo>
                <a:lnTo>
                  <a:pt x="711962" y="414400"/>
                </a:lnTo>
                <a:lnTo>
                  <a:pt x="770763" y="401192"/>
                </a:lnTo>
                <a:lnTo>
                  <a:pt x="827913" y="387096"/>
                </a:lnTo>
                <a:lnTo>
                  <a:pt x="883412" y="372237"/>
                </a:lnTo>
                <a:lnTo>
                  <a:pt x="936878" y="356488"/>
                </a:lnTo>
                <a:lnTo>
                  <a:pt x="988695" y="340105"/>
                </a:lnTo>
                <a:lnTo>
                  <a:pt x="1038225" y="322961"/>
                </a:lnTo>
                <a:lnTo>
                  <a:pt x="1085723" y="305053"/>
                </a:lnTo>
                <a:lnTo>
                  <a:pt x="1130808" y="286638"/>
                </a:lnTo>
                <a:lnTo>
                  <a:pt x="1173352" y="267588"/>
                </a:lnTo>
                <a:lnTo>
                  <a:pt x="1213358" y="248030"/>
                </a:lnTo>
                <a:lnTo>
                  <a:pt x="1250696" y="227837"/>
                </a:lnTo>
                <a:lnTo>
                  <a:pt x="1285239" y="207263"/>
                </a:lnTo>
                <a:lnTo>
                  <a:pt x="1331340" y="175387"/>
                </a:lnTo>
                <a:lnTo>
                  <a:pt x="1370457" y="142621"/>
                </a:lnTo>
                <a:lnTo>
                  <a:pt x="1402079" y="108838"/>
                </a:lnTo>
                <a:lnTo>
                  <a:pt x="1410843" y="97154"/>
                </a:lnTo>
                <a:lnTo>
                  <a:pt x="1411477" y="96392"/>
                </a:lnTo>
                <a:lnTo>
                  <a:pt x="1411986" y="95503"/>
                </a:lnTo>
                <a:lnTo>
                  <a:pt x="1412494" y="94487"/>
                </a:lnTo>
                <a:lnTo>
                  <a:pt x="1416606" y="85373"/>
                </a:lnTo>
                <a:lnTo>
                  <a:pt x="1408543" y="82676"/>
                </a:lnTo>
                <a:lnTo>
                  <a:pt x="1386459" y="82676"/>
                </a:lnTo>
                <a:lnTo>
                  <a:pt x="1387019" y="81434"/>
                </a:lnTo>
                <a:close/>
              </a:path>
              <a:path w="1445260" h="489585">
                <a:moveTo>
                  <a:pt x="1440320" y="61849"/>
                </a:moveTo>
                <a:lnTo>
                  <a:pt x="1395857" y="61849"/>
                </a:lnTo>
                <a:lnTo>
                  <a:pt x="1421891" y="73660"/>
                </a:lnTo>
                <a:lnTo>
                  <a:pt x="1416606" y="85373"/>
                </a:lnTo>
                <a:lnTo>
                  <a:pt x="1445006" y="94868"/>
                </a:lnTo>
                <a:lnTo>
                  <a:pt x="1440320" y="61849"/>
                </a:lnTo>
                <a:close/>
              </a:path>
              <a:path w="1445260" h="489585">
                <a:moveTo>
                  <a:pt x="1395857" y="61849"/>
                </a:moveTo>
                <a:lnTo>
                  <a:pt x="1389354" y="76260"/>
                </a:lnTo>
                <a:lnTo>
                  <a:pt x="1416606" y="85373"/>
                </a:lnTo>
                <a:lnTo>
                  <a:pt x="1421891" y="73660"/>
                </a:lnTo>
                <a:lnTo>
                  <a:pt x="1395857" y="61849"/>
                </a:lnTo>
                <a:close/>
              </a:path>
              <a:path w="1445260" h="489585">
                <a:moveTo>
                  <a:pt x="1388110" y="80010"/>
                </a:moveTo>
                <a:lnTo>
                  <a:pt x="1387019" y="81434"/>
                </a:lnTo>
                <a:lnTo>
                  <a:pt x="1386459" y="82676"/>
                </a:lnTo>
                <a:lnTo>
                  <a:pt x="1388110" y="80010"/>
                </a:lnTo>
                <a:close/>
              </a:path>
              <a:path w="1445260" h="489585">
                <a:moveTo>
                  <a:pt x="1400567" y="80010"/>
                </a:moveTo>
                <a:lnTo>
                  <a:pt x="1388110" y="80010"/>
                </a:lnTo>
                <a:lnTo>
                  <a:pt x="1386459" y="82676"/>
                </a:lnTo>
                <a:lnTo>
                  <a:pt x="1408543" y="82676"/>
                </a:lnTo>
                <a:lnTo>
                  <a:pt x="1400567" y="80010"/>
                </a:lnTo>
                <a:close/>
              </a:path>
              <a:path w="1445260" h="489585">
                <a:moveTo>
                  <a:pt x="1389354" y="76260"/>
                </a:moveTo>
                <a:lnTo>
                  <a:pt x="1387019" y="81434"/>
                </a:lnTo>
                <a:lnTo>
                  <a:pt x="1388110" y="80010"/>
                </a:lnTo>
                <a:lnTo>
                  <a:pt x="1400567" y="80010"/>
                </a:lnTo>
                <a:lnTo>
                  <a:pt x="1389354" y="76260"/>
                </a:lnTo>
                <a:close/>
              </a:path>
              <a:path w="1445260" h="489585">
                <a:moveTo>
                  <a:pt x="1431544" y="0"/>
                </a:moveTo>
                <a:lnTo>
                  <a:pt x="1363726" y="67690"/>
                </a:lnTo>
                <a:lnTo>
                  <a:pt x="1389354" y="76260"/>
                </a:lnTo>
                <a:lnTo>
                  <a:pt x="1395857" y="61849"/>
                </a:lnTo>
                <a:lnTo>
                  <a:pt x="1440320" y="61849"/>
                </a:lnTo>
                <a:lnTo>
                  <a:pt x="14315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6647688" y="2264916"/>
            <a:ext cx="1917064" cy="1657985"/>
            <a:chOff x="6647688" y="2264916"/>
            <a:chExt cx="1917064" cy="1657985"/>
          </a:xfrm>
        </p:grpSpPr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71286" y="2264916"/>
              <a:ext cx="1083866" cy="1800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47688" y="2398737"/>
              <a:ext cx="1220546" cy="4265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11340" y="2673057"/>
              <a:ext cx="1526921" cy="42650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11340" y="2947377"/>
              <a:ext cx="1567942" cy="42650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11340" y="3221697"/>
              <a:ext cx="1653286" cy="4265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11340" y="3496017"/>
              <a:ext cx="1592452" cy="426504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6552438" y="2111501"/>
            <a:ext cx="2423160" cy="1824355"/>
          </a:xfrm>
          <a:prstGeom prst="rect">
            <a:avLst/>
          </a:prstGeom>
          <a:ln w="28575">
            <a:solidFill>
              <a:srgbClr val="333399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216535" marR="1131570">
              <a:lnSpc>
                <a:spcPct val="100000"/>
              </a:lnSpc>
              <a:spcBef>
                <a:spcPts val="955"/>
              </a:spcBef>
            </a:pPr>
            <a:r>
              <a:rPr sz="1500" b="1" i="1" dirty="0">
                <a:solidFill>
                  <a:srgbClr val="001F5F"/>
                </a:solidFill>
                <a:latin typeface="Verdana"/>
                <a:cs typeface="Verdana"/>
              </a:rPr>
              <a:t>Γ</a:t>
            </a:r>
            <a:r>
              <a:rPr sz="1500" b="1" i="1" spc="-5" dirty="0">
                <a:solidFill>
                  <a:srgbClr val="001F5F"/>
                </a:solidFill>
                <a:latin typeface="Verdana"/>
                <a:cs typeface="Verdana"/>
              </a:rPr>
              <a:t>αλα</a:t>
            </a:r>
            <a:r>
              <a:rPr sz="1500" b="1" i="1" dirty="0">
                <a:solidFill>
                  <a:srgbClr val="001F5F"/>
                </a:solidFill>
                <a:latin typeface="Verdana"/>
                <a:cs typeface="Verdana"/>
              </a:rPr>
              <a:t>κτικά  </a:t>
            </a:r>
            <a:r>
              <a:rPr sz="1500" b="1" i="1" spc="-5" dirty="0">
                <a:solidFill>
                  <a:srgbClr val="001F5F"/>
                </a:solidFill>
                <a:latin typeface="Verdana"/>
                <a:cs typeface="Verdana"/>
              </a:rPr>
              <a:t>βακτήρια</a:t>
            </a:r>
            <a:endParaRPr sz="1500">
              <a:latin typeface="Verdana"/>
              <a:cs typeface="Verdana"/>
            </a:endParaRPr>
          </a:p>
          <a:p>
            <a:pPr marL="480695" marR="621665">
              <a:lnSpc>
                <a:spcPct val="120000"/>
              </a:lnSpc>
            </a:pPr>
            <a:r>
              <a:rPr sz="1500" b="1" i="1" spc="-5" dirty="0">
                <a:solidFill>
                  <a:srgbClr val="FF0000"/>
                </a:solidFill>
                <a:latin typeface="Verdana"/>
                <a:cs typeface="Verdana"/>
              </a:rPr>
              <a:t>Oenococcus </a:t>
            </a:r>
            <a:r>
              <a:rPr sz="1500" b="1" i="1" spc="-5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b="1" i="1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1500" b="1" i="1" spc="-5" dirty="0">
                <a:solidFill>
                  <a:srgbClr val="FF0000"/>
                </a:solidFill>
                <a:latin typeface="Verdana"/>
                <a:cs typeface="Verdana"/>
              </a:rPr>
              <a:t>ed</a:t>
            </a:r>
            <a:r>
              <a:rPr sz="1500" b="1" i="1" dirty="0">
                <a:solidFill>
                  <a:srgbClr val="FF0000"/>
                </a:solidFill>
                <a:latin typeface="Verdana"/>
                <a:cs typeface="Verdana"/>
              </a:rPr>
              <a:t>ioco</a:t>
            </a:r>
            <a:r>
              <a:rPr sz="1500" b="1" i="1" spc="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500" b="1" i="1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500" b="1" i="1" spc="-5" dirty="0">
                <a:solidFill>
                  <a:srgbClr val="FF0000"/>
                </a:solidFill>
                <a:latin typeface="Verdana"/>
                <a:cs typeface="Verdana"/>
              </a:rPr>
              <a:t>us</a:t>
            </a:r>
            <a:endParaRPr sz="1500">
              <a:latin typeface="Verdana"/>
              <a:cs typeface="Verdana"/>
            </a:endParaRPr>
          </a:p>
          <a:p>
            <a:pPr marL="480695" marR="536575">
              <a:lnSpc>
                <a:spcPct val="120000"/>
              </a:lnSpc>
              <a:spcBef>
                <a:spcPts val="5"/>
              </a:spcBef>
            </a:pPr>
            <a:r>
              <a:rPr sz="1500" b="1" i="1" dirty="0">
                <a:solidFill>
                  <a:srgbClr val="FF0000"/>
                </a:solidFill>
                <a:latin typeface="Verdana"/>
                <a:cs typeface="Verdana"/>
              </a:rPr>
              <a:t>Lactobacillus  </a:t>
            </a:r>
            <a:r>
              <a:rPr sz="1500" b="1" i="1" spc="-5" dirty="0">
                <a:solidFill>
                  <a:srgbClr val="FF0000"/>
                </a:solidFill>
                <a:latin typeface="Verdana"/>
                <a:cs typeface="Verdana"/>
              </a:rPr>
              <a:t>Leuconostoc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522719" y="4059935"/>
            <a:ext cx="2425065" cy="2345690"/>
            <a:chOff x="6522719" y="4059935"/>
            <a:chExt cx="2425065" cy="2345690"/>
          </a:xfrm>
        </p:grpSpPr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22719" y="4059935"/>
              <a:ext cx="2424683" cy="19354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036307" y="5980175"/>
              <a:ext cx="1385188" cy="42499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38743" y="5980175"/>
              <a:ext cx="655104" cy="424992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7144639" y="6030264"/>
            <a:ext cx="16294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solidFill>
                  <a:srgbClr val="FF0000"/>
                </a:solidFill>
                <a:latin typeface="Verdana"/>
                <a:cs typeface="Verdana"/>
              </a:rPr>
              <a:t>Oenococcus</a:t>
            </a:r>
            <a:r>
              <a:rPr sz="1500" i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FF0000"/>
                </a:solidFill>
                <a:latin typeface="Verdana"/>
                <a:cs typeface="Verdana"/>
              </a:rPr>
              <a:t>oeni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62" name="object 6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17417" y="84003"/>
            <a:ext cx="3795306" cy="382681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294843" y="3175"/>
            <a:ext cx="38176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E1AC00"/>
                </a:solidFill>
                <a:latin typeface="Impact"/>
                <a:cs typeface="Impact"/>
              </a:rPr>
              <a:t>Μηλογαλακτική</a:t>
            </a:r>
            <a:r>
              <a:rPr sz="3000" spc="-15" dirty="0">
                <a:solidFill>
                  <a:srgbClr val="E1AC00"/>
                </a:solidFill>
                <a:latin typeface="Impact"/>
                <a:cs typeface="Impact"/>
              </a:rPr>
              <a:t> </a:t>
            </a:r>
            <a:r>
              <a:rPr sz="3000" dirty="0">
                <a:solidFill>
                  <a:srgbClr val="E1AC00"/>
                </a:solidFill>
                <a:latin typeface="Impact"/>
                <a:cs typeface="Impact"/>
              </a:rPr>
              <a:t>ζύμωση</a:t>
            </a:r>
            <a:endParaRPr sz="3000">
              <a:latin typeface="Impact"/>
              <a:cs typeface="Impact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-4762" y="452678"/>
            <a:ext cx="9153525" cy="841375"/>
            <a:chOff x="-4762" y="452678"/>
            <a:chExt cx="9153525" cy="841375"/>
          </a:xfrm>
        </p:grpSpPr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7911" y="531875"/>
              <a:ext cx="713740" cy="553720"/>
            </a:xfrm>
            <a:custGeom>
              <a:avLst/>
              <a:gdLst/>
              <a:ahLst/>
              <a:cxnLst/>
              <a:rect l="l" t="t" r="r" b="b"/>
              <a:pathLst>
                <a:path w="713740" h="553719">
                  <a:moveTo>
                    <a:pt x="0" y="553212"/>
                  </a:moveTo>
                  <a:lnTo>
                    <a:pt x="713232" y="553212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0" y="452678"/>
              <a:ext cx="612457" cy="84107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4300" y="452678"/>
              <a:ext cx="624649" cy="84107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40791" y="452678"/>
              <a:ext cx="624649" cy="841070"/>
            </a:xfrm>
            <a:prstGeom prst="rect">
              <a:avLst/>
            </a:prstGeom>
          </p:spPr>
        </p:pic>
      </p:grp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62674" y="550621"/>
            <a:ext cx="7042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!!!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534" y="448801"/>
            <a:ext cx="8681720" cy="570103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500"/>
              </a:spcBef>
            </a:pPr>
            <a:r>
              <a:rPr sz="24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400" b="1" i="1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Verdana"/>
                <a:cs typeface="Verdana"/>
              </a:rPr>
              <a:t>με</a:t>
            </a:r>
            <a:r>
              <a:rPr sz="2400" b="1" i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Verdana"/>
                <a:cs typeface="Verdana"/>
              </a:rPr>
              <a:t>χρωματογραφικές</a:t>
            </a:r>
            <a:r>
              <a:rPr sz="2400" b="1" i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Verdana"/>
                <a:cs typeface="Verdana"/>
              </a:rPr>
              <a:t>μεθόδους</a:t>
            </a:r>
            <a:endParaRPr sz="2400">
              <a:latin typeface="Verdana"/>
              <a:cs typeface="Verdana"/>
            </a:endParaRPr>
          </a:p>
          <a:p>
            <a:pPr marL="335915" marR="55880" indent="-273050">
              <a:lnSpc>
                <a:spcPct val="100000"/>
              </a:lnSpc>
              <a:spcBef>
                <a:spcPts val="1280"/>
              </a:spcBef>
              <a:buClr>
                <a:srgbClr val="6DA92C"/>
              </a:buClr>
              <a:buFont typeface="Wingdings"/>
              <a:buChar char=""/>
              <a:tabLst>
                <a:tab pos="335915" algn="l"/>
                <a:tab pos="33655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μέθοδοι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αέριας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χρωματογραφίας</a:t>
            </a:r>
            <a:r>
              <a:rPr sz="2200" b="1" spc="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(GC)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περιλαμβάνουν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τη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χρήση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ανιχνευτών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 ιονιμού φλόγας</a:t>
            </a:r>
            <a:r>
              <a:rPr sz="2200" b="1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200" i="1" spc="-5" dirty="0">
                <a:solidFill>
                  <a:srgbClr val="212168"/>
                </a:solidFill>
                <a:latin typeface="Verdana"/>
                <a:cs typeface="Verdana"/>
              </a:rPr>
              <a:t>flame</a:t>
            </a:r>
            <a:r>
              <a:rPr sz="2200" i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i="1" spc="-10" dirty="0">
                <a:solidFill>
                  <a:srgbClr val="212168"/>
                </a:solidFill>
                <a:latin typeface="Verdana"/>
                <a:cs typeface="Verdana"/>
              </a:rPr>
              <a:t>ionization </a:t>
            </a:r>
            <a:r>
              <a:rPr sz="2200" i="1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i="1" spc="-10" dirty="0">
                <a:solidFill>
                  <a:srgbClr val="212168"/>
                </a:solidFill>
                <a:latin typeface="Verdana"/>
                <a:cs typeface="Verdana"/>
              </a:rPr>
              <a:t>detectors,</a:t>
            </a:r>
            <a:r>
              <a:rPr sz="2200" i="1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i="1" spc="-5" dirty="0">
                <a:solidFill>
                  <a:srgbClr val="212168"/>
                </a:solidFill>
                <a:latin typeface="Verdana"/>
                <a:cs typeface="Verdana"/>
              </a:rPr>
              <a:t>FID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),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στήλες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χημικώς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αδρανή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θερμοάντοχα</a:t>
            </a:r>
            <a:r>
              <a:rPr sz="22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πορώδη πολυμερή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όπως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πολυαιθυλενο-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γλυκόλη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(PEG)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διασυνδεδεμένες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πολυαρωματικές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ρητίνες,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διαλύματα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νερού-αιθανόλης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ως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πρότυπα,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N</a:t>
            </a:r>
            <a:r>
              <a:rPr sz="2175" b="1" baseline="-21072" dirty="0">
                <a:solidFill>
                  <a:srgbClr val="212168"/>
                </a:solidFill>
                <a:latin typeface="Verdana"/>
                <a:cs typeface="Verdana"/>
              </a:rPr>
              <a:t>2 </a:t>
            </a:r>
            <a:r>
              <a:rPr sz="2175" b="1" spc="7" baseline="-21072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ως φέρον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άεριο.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DA92C"/>
              </a:buClr>
              <a:buFont typeface="Wingdings"/>
              <a:buChar char=""/>
            </a:pPr>
            <a:endParaRPr sz="1950">
              <a:latin typeface="Verdana"/>
              <a:cs typeface="Verdana"/>
            </a:endParaRPr>
          </a:p>
          <a:p>
            <a:pPr marL="335915" marR="708660" indent="-273050">
              <a:lnSpc>
                <a:spcPct val="100000"/>
              </a:lnSpc>
              <a:spcBef>
                <a:spcPts val="5"/>
              </a:spcBef>
              <a:buClr>
                <a:srgbClr val="6DA92C"/>
              </a:buClr>
              <a:buFont typeface="Wingdings"/>
              <a:buChar char=""/>
              <a:tabLst>
                <a:tab pos="335915" algn="l"/>
                <a:tab pos="33655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συστήματα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αυτά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είναι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επίσης</a:t>
            </a:r>
            <a:r>
              <a:rPr sz="22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κατάλληλα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ανάλυση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άλλων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πτητικών</a:t>
            </a:r>
            <a:r>
              <a:rPr sz="22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ενώσεων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όπως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αλκοόλες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200" spc="-7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εστέρες οργανικών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οξέων.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DA92C"/>
              </a:buClr>
              <a:buFont typeface="Wingdings"/>
              <a:buChar char=""/>
            </a:pPr>
            <a:endParaRPr sz="1950">
              <a:latin typeface="Verdana"/>
              <a:cs typeface="Verdana"/>
            </a:endParaRPr>
          </a:p>
          <a:p>
            <a:pPr marL="335915" marR="152400" indent="-27305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335915" algn="l"/>
                <a:tab pos="33655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μέθοδοι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αυτές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απαιτούν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δειγματοληψία </a:t>
            </a:r>
            <a:r>
              <a:rPr sz="22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υπερκείµενης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φάσης</a:t>
            </a:r>
            <a:r>
              <a:rPr sz="22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200" i="1" spc="-5" dirty="0">
                <a:solidFill>
                  <a:srgbClr val="212168"/>
                </a:solidFill>
                <a:latin typeface="Verdana"/>
                <a:cs typeface="Verdana"/>
              </a:rPr>
              <a:t>headspace</a:t>
            </a:r>
            <a:r>
              <a:rPr sz="2200" i="1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i="1" spc="-5" dirty="0">
                <a:solidFill>
                  <a:srgbClr val="212168"/>
                </a:solidFill>
                <a:latin typeface="Verdana"/>
                <a:cs typeface="Verdana"/>
              </a:rPr>
              <a:t>sampling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εκχύλιση </a:t>
            </a:r>
            <a:r>
              <a:rPr sz="2200" b="1" spc="-7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οργανικούς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διαλύτες ή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καθόλου</a:t>
            </a:r>
            <a:r>
              <a:rPr sz="22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προετοιμασία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αλλά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130" y="6124752"/>
            <a:ext cx="745553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απευθείας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έγχυση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δείγματος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στο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χρωματογράφο.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918589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649716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364" y="84003"/>
            <a:ext cx="1359932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81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2" name="object 32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05485" y="982471"/>
            <a:ext cx="8523605" cy="582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400" b="1" i="1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Verdana"/>
                <a:cs typeface="Verdana"/>
              </a:rPr>
              <a:t>με</a:t>
            </a:r>
            <a:r>
              <a:rPr sz="2400" b="1" i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Verdana"/>
                <a:cs typeface="Verdana"/>
              </a:rPr>
              <a:t>χρωματογραφικές</a:t>
            </a:r>
            <a:r>
              <a:rPr sz="2400" b="1" i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Verdana"/>
                <a:cs typeface="Verdana"/>
              </a:rPr>
              <a:t>μεθόδους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Verdana"/>
              <a:cs typeface="Verdana"/>
            </a:endParaRPr>
          </a:p>
          <a:p>
            <a:pPr marL="995680" indent="-71120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995044" algn="l"/>
                <a:tab pos="99631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Τέλος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αιθανόλη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μπορέι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να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προσδιοριστεί</a:t>
            </a:r>
            <a:endParaRPr sz="2300">
              <a:latin typeface="Verdana"/>
              <a:cs typeface="Verdana"/>
            </a:endParaRPr>
          </a:p>
          <a:p>
            <a:pPr marL="995680">
              <a:lnSpc>
                <a:spcPct val="100000"/>
              </a:lnSpc>
              <a:spcBef>
                <a:spcPts val="555"/>
              </a:spcBef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υγρή</a:t>
            </a:r>
            <a:r>
              <a:rPr sz="23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χρωματογραφία</a:t>
            </a:r>
            <a:r>
              <a:rPr sz="23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υψηλής</a:t>
            </a:r>
            <a:r>
              <a:rPr sz="230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απόδοσης</a:t>
            </a:r>
            <a:endParaRPr sz="2300">
              <a:latin typeface="Verdana"/>
              <a:cs typeface="Verdana"/>
            </a:endParaRPr>
          </a:p>
          <a:p>
            <a:pPr marL="995680" marR="1303655">
              <a:lnSpc>
                <a:spcPts val="3310"/>
              </a:lnSpc>
              <a:spcBef>
                <a:spcPts val="200"/>
              </a:spcBef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(high performance 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liquid chromatography,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HPLC).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Verdana"/>
              <a:cs typeface="Verdana"/>
            </a:endParaRPr>
          </a:p>
          <a:p>
            <a:pPr marL="995680" indent="-71120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995044" algn="l"/>
                <a:tab pos="996315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τεχνικές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περιλαμβάνουν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στήλες</a:t>
            </a:r>
            <a:endParaRPr sz="2300">
              <a:latin typeface="Verdana"/>
              <a:cs typeface="Verdana"/>
            </a:endParaRPr>
          </a:p>
          <a:p>
            <a:pPr marL="995680">
              <a:lnSpc>
                <a:spcPct val="100000"/>
              </a:lnSpc>
              <a:spcBef>
                <a:spcPts val="550"/>
              </a:spcBef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πακεταρισμένες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3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ιονικά-τροποποιημένα</a:t>
            </a:r>
            <a:endParaRPr sz="2300">
              <a:latin typeface="Verdana"/>
              <a:cs typeface="Verdana"/>
            </a:endParaRPr>
          </a:p>
          <a:p>
            <a:pPr marL="995680" marR="343535">
              <a:lnSpc>
                <a:spcPct val="120000"/>
              </a:lnSpc>
              <a:spcBef>
                <a:spcPts val="5"/>
              </a:spcBef>
            </a:pP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πολυμερή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κατανομής</a:t>
            </a:r>
            <a:r>
              <a:rPr sz="2300" b="1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(ion-moderated</a:t>
            </a:r>
            <a:r>
              <a:rPr sz="23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partition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polymers)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,</a:t>
            </a:r>
            <a:r>
              <a:rPr sz="2300" b="1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αραιά</a:t>
            </a:r>
            <a:r>
              <a:rPr sz="23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διαλύματα</a:t>
            </a:r>
            <a:r>
              <a:rPr sz="2300" b="1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οξέων</a:t>
            </a:r>
            <a:r>
              <a:rPr sz="2300" b="1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endParaRPr sz="2300">
              <a:latin typeface="Verdana"/>
              <a:cs typeface="Verdana"/>
            </a:endParaRPr>
          </a:p>
          <a:p>
            <a:pPr marL="995680" marR="1579245">
              <a:lnSpc>
                <a:spcPts val="3310"/>
              </a:lnSpc>
              <a:spcBef>
                <a:spcPts val="204"/>
              </a:spcBef>
            </a:pP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απεσταγμένο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νερό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ως κινητή</a:t>
            </a:r>
            <a:r>
              <a:rPr sz="2300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φάση</a:t>
            </a:r>
            <a:r>
              <a:rPr sz="23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300" spc="-79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ανιχνευτές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δείκτη</a:t>
            </a:r>
            <a:r>
              <a:rPr sz="2300" b="1" spc="-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διάθλασης</a:t>
            </a:r>
            <a:r>
              <a:rPr sz="2300" b="1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(RID).</a:t>
            </a:r>
            <a:endParaRPr sz="2300">
              <a:latin typeface="Verdana"/>
              <a:cs typeface="Verdana"/>
            </a:endParaRPr>
          </a:p>
          <a:p>
            <a:pPr marR="5080" algn="r">
              <a:lnSpc>
                <a:spcPts val="3300"/>
              </a:lnSpc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581659"/>
            <a:ext cx="8613140" cy="567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0000"/>
                </a:solidFill>
                <a:latin typeface="Verdana"/>
                <a:cs typeface="Verdana"/>
              </a:rPr>
              <a:t>Προσδιορισμός</a:t>
            </a:r>
            <a:r>
              <a:rPr sz="2400" b="1" i="1" spc="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Verdana"/>
                <a:cs typeface="Verdana"/>
              </a:rPr>
              <a:t>με</a:t>
            </a:r>
            <a:r>
              <a:rPr sz="2400" b="1" i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Verdana"/>
                <a:cs typeface="Verdana"/>
              </a:rPr>
              <a:t>φασματοσκοπικές</a:t>
            </a:r>
            <a:r>
              <a:rPr sz="2400" b="1" i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Verdana"/>
                <a:cs typeface="Verdana"/>
              </a:rPr>
              <a:t>μεθόδους</a:t>
            </a:r>
            <a:endParaRPr sz="2400">
              <a:latin typeface="Verdana"/>
              <a:cs typeface="Verdana"/>
            </a:endParaRPr>
          </a:p>
          <a:p>
            <a:pPr marL="285115" marR="218440" indent="-273050">
              <a:lnSpc>
                <a:spcPct val="100000"/>
              </a:lnSpc>
              <a:spcBef>
                <a:spcPts val="188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  <a:tab pos="423164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αιθανόλη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μπορέι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προσδιοριστεί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τεχνικές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Φασματοσκοπίας</a:t>
            </a:r>
            <a:r>
              <a:rPr sz="2200" b="1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Υπερύθρου</a:t>
            </a:r>
            <a:r>
              <a:rPr sz="2200" b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(IR),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που βασίζονται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στη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μέτρηση</a:t>
            </a:r>
            <a:r>
              <a:rPr sz="22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της</a:t>
            </a:r>
            <a:r>
              <a:rPr sz="22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απορρόφησης	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διαφορετικών μηκών κύματος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διέρχονται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δείγμα.</a:t>
            </a:r>
            <a:endParaRPr sz="2200">
              <a:latin typeface="Verdana"/>
              <a:cs typeface="Verdana"/>
            </a:endParaRPr>
          </a:p>
          <a:p>
            <a:pPr marL="285115" marR="14604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Παρόλο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εξοπλισμός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φθηνότερος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τεχνικές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πολύ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εύκολες,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οι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τεχνικές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IR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δεν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ευαισθησία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των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μεθόδων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GC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 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HPLC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χρησιμοποιούνται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κυρίως</a:t>
            </a:r>
            <a:r>
              <a:rPr sz="22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ποιοτικό</a:t>
            </a:r>
            <a:r>
              <a:rPr sz="22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προσδιορισμό.</a:t>
            </a:r>
            <a:endParaRPr sz="2200">
              <a:latin typeface="Verdana"/>
              <a:cs typeface="Verdana"/>
            </a:endParaRPr>
          </a:p>
          <a:p>
            <a:pPr marL="285115" marR="697230" indent="-273050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Ωστόσο,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Φασματοφωτομετρία</a:t>
            </a:r>
            <a:r>
              <a:rPr sz="2200" b="1" spc="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Εγγύς</a:t>
            </a:r>
            <a:r>
              <a:rPr sz="2200" b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Υπερύθρου </a:t>
            </a:r>
            <a:r>
              <a:rPr sz="2200" b="1" spc="-7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(NIR)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αποτελεί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σημαντικό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αναλυτικό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εργαλείο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χαρακτηρισμό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διαλυτών.</a:t>
            </a:r>
            <a:endParaRPr sz="2200">
              <a:latin typeface="Verdana"/>
              <a:cs typeface="Verdana"/>
            </a:endParaRPr>
          </a:p>
          <a:p>
            <a:pPr marL="285115" marR="5080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Τεχνικές</a:t>
            </a:r>
            <a:r>
              <a:rPr sz="22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Φασματοσκοπίας</a:t>
            </a:r>
            <a:r>
              <a:rPr sz="2200" b="1" spc="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Raman</a:t>
            </a:r>
            <a:r>
              <a:rPr sz="2200" b="1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έχουν επίσης</a:t>
            </a:r>
            <a:r>
              <a:rPr sz="22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προταθεί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 τον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ποσοτικό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προσδιορισμό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αιθανόλης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μεθανόλης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130" y="6232347"/>
            <a:ext cx="31680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2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αλκοολούχα</a:t>
            </a:r>
            <a:r>
              <a:rPr sz="22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ποτά.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854454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81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27529" y="6225538"/>
            <a:ext cx="721360" cy="637540"/>
            <a:chOff x="8427529" y="6225538"/>
            <a:chExt cx="721360" cy="637540"/>
          </a:xfrm>
        </p:grpSpPr>
        <p:sp>
          <p:nvSpPr>
            <p:cNvPr id="34" name="object 34"/>
            <p:cNvSpPr/>
            <p:nvPr/>
          </p:nvSpPr>
          <p:spPr>
            <a:xfrm>
              <a:off x="8432292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87156" y="6225538"/>
              <a:ext cx="624649" cy="63245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713723" y="6324701"/>
            <a:ext cx="152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364" y="84003"/>
            <a:ext cx="1359932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81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7529" y="6225538"/>
            <a:ext cx="721360" cy="637540"/>
            <a:chOff x="8427529" y="6225538"/>
            <a:chExt cx="721360" cy="637540"/>
          </a:xfrm>
        </p:grpSpPr>
        <p:sp>
          <p:nvSpPr>
            <p:cNvPr id="32" name="object 32"/>
            <p:cNvSpPr/>
            <p:nvPr/>
          </p:nvSpPr>
          <p:spPr>
            <a:xfrm>
              <a:off x="8432292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87156" y="6225538"/>
              <a:ext cx="624649" cy="63245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68909" y="865377"/>
            <a:ext cx="8497570" cy="5942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Προσδιοριμός</a:t>
            </a:r>
            <a:r>
              <a:rPr sz="23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στερεού εκχυλίσματος</a:t>
            </a:r>
            <a:r>
              <a:rPr sz="23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(dry</a:t>
            </a:r>
            <a:r>
              <a:rPr sz="23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extract)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και</a:t>
            </a:r>
            <a:r>
              <a:rPr sz="23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ανόργανων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συστατικών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Verdana"/>
              <a:cs typeface="Verdana"/>
            </a:endParaRPr>
          </a:p>
          <a:p>
            <a:pPr marL="285115" marR="487045" indent="-27305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ολικό</a:t>
            </a:r>
            <a:r>
              <a:rPr sz="2400" b="1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στερεό εκχύλισμα</a:t>
            </a:r>
            <a:r>
              <a:rPr sz="240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(total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dry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extract,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TDE)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περιλαμβάνει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όλα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συστατικά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που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είναι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μη-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πτητικά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υπό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καθορισμένες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συνθήκες.</a:t>
            </a:r>
            <a:endParaRPr sz="2400">
              <a:latin typeface="Verdana"/>
              <a:cs typeface="Verdana"/>
            </a:endParaRPr>
          </a:p>
          <a:p>
            <a:pPr marL="285115" marR="285750" indent="-273050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Ζυγοσταθμικές</a:t>
            </a:r>
            <a:r>
              <a:rPr sz="2400" spc="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μέθοδοι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τον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προσδιορισμό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του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TDE περιλαμβάνουν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ξήρανση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υπολλείματος</a:t>
            </a:r>
            <a:r>
              <a:rPr sz="2400" spc="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απομένει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μετά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εξάτμιση</a:t>
            </a:r>
            <a:r>
              <a:rPr sz="240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212168"/>
                </a:solidFill>
                <a:latin typeface="Verdana"/>
                <a:cs typeface="Verdana"/>
              </a:rPr>
              <a:t>ξήρανση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85115" marR="583565" indent="-273050">
              <a:lnSpc>
                <a:spcPct val="100000"/>
              </a:lnSpc>
              <a:spcBef>
                <a:spcPts val="240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TDE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μπορέι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υπολογιστεί</a:t>
            </a:r>
            <a:r>
              <a:rPr sz="2400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επίσης</a:t>
            </a:r>
            <a:r>
              <a:rPr sz="24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έμμεσα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 από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Verdana"/>
                <a:cs typeface="Verdana"/>
              </a:rPr>
              <a:t>πυκνότητα</a:t>
            </a:r>
            <a:r>
              <a:rPr sz="24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δείγματος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οποίο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απομακρύνθηκε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η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αιθανόλη</a:t>
            </a:r>
            <a:r>
              <a:rPr sz="24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4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όγκος</a:t>
            </a:r>
            <a:r>
              <a:rPr sz="24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ρυθμίστηκε </a:t>
            </a:r>
            <a:r>
              <a:rPr sz="2400" spc="-8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ξανά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στόν</a:t>
            </a:r>
            <a:r>
              <a:rPr sz="2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Verdana"/>
                <a:cs typeface="Verdana"/>
              </a:rPr>
              <a:t>αρχικό</a:t>
            </a:r>
            <a:r>
              <a:rPr sz="24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4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12168"/>
                </a:solidFill>
                <a:latin typeface="Verdana"/>
                <a:cs typeface="Verdana"/>
              </a:rPr>
              <a:t>νερό.</a:t>
            </a:r>
            <a:endParaRPr sz="24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969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854454" cy="7373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81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7529" y="6225538"/>
            <a:ext cx="721360" cy="637540"/>
            <a:chOff x="8427529" y="6225538"/>
            <a:chExt cx="721360" cy="637540"/>
          </a:xfrm>
        </p:grpSpPr>
        <p:sp>
          <p:nvSpPr>
            <p:cNvPr id="32" name="object 32"/>
            <p:cNvSpPr/>
            <p:nvPr/>
          </p:nvSpPr>
          <p:spPr>
            <a:xfrm>
              <a:off x="8432292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87156" y="6225538"/>
              <a:ext cx="624649" cy="63245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48234" y="689610"/>
            <a:ext cx="8730615" cy="6118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26797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Προσδιοριμός</a:t>
            </a:r>
            <a:r>
              <a:rPr sz="22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στερεού</a:t>
            </a:r>
            <a:r>
              <a:rPr sz="22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εκχυλίσματος</a:t>
            </a:r>
            <a:r>
              <a:rPr sz="2200" b="1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(dry</a:t>
            </a:r>
            <a:r>
              <a:rPr sz="22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extract)</a:t>
            </a:r>
            <a:r>
              <a:rPr sz="2200" b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και </a:t>
            </a:r>
            <a:r>
              <a:rPr sz="2200" b="1" spc="-7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ανόργανων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συστατικών</a:t>
            </a:r>
            <a:endParaRPr sz="2200">
              <a:latin typeface="Verdana"/>
              <a:cs typeface="Verdana"/>
            </a:endParaRPr>
          </a:p>
          <a:p>
            <a:pPr marL="323215" marR="48895" indent="-273050">
              <a:lnSpc>
                <a:spcPct val="100000"/>
              </a:lnSpc>
              <a:spcBef>
                <a:spcPts val="1800"/>
              </a:spcBef>
              <a:buClr>
                <a:srgbClr val="6DA92C"/>
              </a:buClr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ανόργανα</a:t>
            </a:r>
            <a:r>
              <a:rPr sz="22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συστατικά</a:t>
            </a:r>
            <a:r>
              <a:rPr sz="2200" b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εκφράζονται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ως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τέφρα</a:t>
            </a:r>
            <a:r>
              <a:rPr sz="2200" b="1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ορίζεται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ως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το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ποσό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συστατικών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απομένουν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μετά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καύση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(500-550</a:t>
            </a:r>
            <a:r>
              <a:rPr sz="2175" spc="-15" baseline="24904" dirty="0">
                <a:solidFill>
                  <a:srgbClr val="212168"/>
                </a:solidFill>
                <a:latin typeface="Verdana"/>
                <a:cs typeface="Verdana"/>
              </a:rPr>
              <a:t>o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C),</a:t>
            </a:r>
            <a:r>
              <a:rPr sz="2200" spc="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το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στερεό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υπόλλειμα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απομένει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μετά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εξάτμιση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δείγματος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dry</a:t>
            </a:r>
            <a:r>
              <a:rPr sz="220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ashing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)</a:t>
            </a:r>
            <a:r>
              <a:rPr sz="2200" spc="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200" spc="-7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τρόπο</a:t>
            </a:r>
            <a:r>
              <a:rPr sz="2200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ώστε</a:t>
            </a:r>
            <a:r>
              <a:rPr sz="2200" spc="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όλα</a:t>
            </a:r>
            <a:r>
              <a:rPr sz="2200" spc="6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τα</a:t>
            </a:r>
            <a:r>
              <a:rPr sz="2200" spc="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κατιόντα</a:t>
            </a:r>
            <a:r>
              <a:rPr sz="2200" spc="7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(εκτός</a:t>
            </a:r>
            <a:r>
              <a:rPr sz="2200" spc="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του</a:t>
            </a:r>
            <a:r>
              <a:rPr sz="2200" spc="6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αμμωνίου)</a:t>
            </a:r>
            <a:r>
              <a:rPr sz="2200" spc="7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να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μετατραπεί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σε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ανθρακικά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άλλα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άνυδρα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ανόργανα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άλατα.</a:t>
            </a:r>
            <a:endParaRPr sz="2200">
              <a:latin typeface="Verdana"/>
              <a:cs typeface="Verdana"/>
            </a:endParaRPr>
          </a:p>
          <a:p>
            <a:pPr marL="323215" marR="535305" indent="-273050">
              <a:lnSpc>
                <a:spcPct val="100000"/>
              </a:lnSpc>
              <a:spcBef>
                <a:spcPts val="1805"/>
              </a:spcBef>
              <a:buClr>
                <a:srgbClr val="6DA92C"/>
              </a:buClr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Επιμέρους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μεταλλικά</a:t>
            </a:r>
            <a:r>
              <a:rPr sz="220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στοιχεία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αλκοολούχα</a:t>
            </a:r>
            <a:r>
              <a:rPr sz="2200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ποτά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προσδιορίζονται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συνήθως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τεχνικές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Φασματομετρίας </a:t>
            </a:r>
            <a:r>
              <a:rPr sz="2200" b="1" spc="-7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212168"/>
                </a:solidFill>
                <a:latin typeface="Verdana"/>
                <a:cs typeface="Verdana"/>
              </a:rPr>
              <a:t>Ατομικής Απορρόφησης</a:t>
            </a:r>
            <a:r>
              <a:rPr sz="2200" b="1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(Αtomic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Αbsorption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212168"/>
                </a:solidFill>
                <a:latin typeface="Verdana"/>
                <a:cs typeface="Verdana"/>
              </a:rPr>
              <a:t>Spectrometry,</a:t>
            </a:r>
            <a:r>
              <a:rPr sz="2200" spc="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AAS)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2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212168"/>
                </a:solidFill>
                <a:latin typeface="Verdana"/>
                <a:cs typeface="Verdana"/>
              </a:rPr>
              <a:t>Εκπομπής</a:t>
            </a:r>
            <a:r>
              <a:rPr sz="2200" b="1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(Αtomic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Emission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212168"/>
                </a:solidFill>
                <a:latin typeface="Verdana"/>
                <a:cs typeface="Verdana"/>
              </a:rPr>
              <a:t>Spectrometry,</a:t>
            </a:r>
            <a:r>
              <a:rPr sz="2200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AES)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καθώς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20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12168"/>
                </a:solidFill>
                <a:latin typeface="Verdana"/>
                <a:cs typeface="Verdana"/>
              </a:rPr>
              <a:t>χρωματομετρικές</a:t>
            </a:r>
            <a:r>
              <a:rPr sz="220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ή </a:t>
            </a:r>
            <a:r>
              <a:rPr sz="22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212168"/>
                </a:solidFill>
                <a:latin typeface="Verdana"/>
                <a:cs typeface="Verdana"/>
              </a:rPr>
              <a:t>ηλεκτροχημικές μεθόδους.</a:t>
            </a:r>
            <a:endParaRPr sz="2200">
              <a:latin typeface="Verdana"/>
              <a:cs typeface="Verdana"/>
            </a:endParaRPr>
          </a:p>
          <a:p>
            <a:pPr marR="17780" algn="r">
              <a:lnSpc>
                <a:spcPct val="100000"/>
              </a:lnSpc>
              <a:spcBef>
                <a:spcPts val="117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663092"/>
            <a:ext cx="8655685" cy="46399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Προσδιοριμός </a:t>
            </a:r>
            <a:r>
              <a:rPr sz="2200" b="1" spc="-10" dirty="0">
                <a:solidFill>
                  <a:srgbClr val="FF0000"/>
                </a:solidFill>
                <a:latin typeface="Verdana"/>
                <a:cs typeface="Verdana"/>
              </a:rPr>
              <a:t>των</a:t>
            </a:r>
            <a:r>
              <a:rPr sz="22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πτητικών</a:t>
            </a:r>
            <a:r>
              <a:rPr sz="22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συμπαραμαρτούντων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(volatile</a:t>
            </a:r>
            <a:r>
              <a:rPr sz="2200" b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Verdana"/>
                <a:cs typeface="Verdana"/>
              </a:rPr>
              <a:t>congeners)</a:t>
            </a:r>
            <a:endParaRPr sz="2200">
              <a:latin typeface="Verdana"/>
              <a:cs typeface="Verdana"/>
            </a:endParaRPr>
          </a:p>
          <a:p>
            <a:pPr marL="190500" marR="11430" indent="-178435">
              <a:lnSpc>
                <a:spcPct val="100000"/>
              </a:lnSpc>
              <a:spcBef>
                <a:spcPts val="1839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1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προσδιοριμός </a:t>
            </a:r>
            <a:r>
              <a:rPr sz="2150" b="1" spc="-5" dirty="0">
                <a:solidFill>
                  <a:srgbClr val="212168"/>
                </a:solidFill>
                <a:latin typeface="Verdana"/>
                <a:cs typeface="Verdana"/>
              </a:rPr>
              <a:t>άλλων πτητικών</a:t>
            </a:r>
            <a:r>
              <a:rPr sz="2150" b="1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b="1" spc="-5" dirty="0">
                <a:solidFill>
                  <a:srgbClr val="212168"/>
                </a:solidFill>
                <a:latin typeface="Verdana"/>
                <a:cs typeface="Verdana"/>
              </a:rPr>
              <a:t>ενώσεων</a:t>
            </a:r>
            <a:r>
              <a:rPr sz="2150" b="1" spc="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στα</a:t>
            </a:r>
            <a:r>
              <a:rPr sz="215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αλκοολούχα </a:t>
            </a:r>
            <a:r>
              <a:rPr sz="2150" spc="-7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ποτά</a:t>
            </a:r>
            <a:r>
              <a:rPr sz="215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όπως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 η</a:t>
            </a:r>
            <a:r>
              <a:rPr sz="215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ακεταλδεΰδη,</a:t>
            </a:r>
            <a:r>
              <a:rPr sz="215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ο</a:t>
            </a:r>
            <a:r>
              <a:rPr sz="21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οξικός</a:t>
            </a:r>
            <a:r>
              <a:rPr sz="215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αιθυλεστέρας,</a:t>
            </a:r>
            <a:r>
              <a:rPr sz="215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15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212168"/>
                </a:solidFill>
                <a:latin typeface="Verdana"/>
                <a:cs typeface="Verdana"/>
              </a:rPr>
              <a:t>ακετάλη, </a:t>
            </a:r>
            <a:r>
              <a:rPr sz="2150" spc="-7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μεθανόλη,</a:t>
            </a:r>
            <a:r>
              <a:rPr sz="21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25" dirty="0">
                <a:solidFill>
                  <a:srgbClr val="212168"/>
                </a:solidFill>
                <a:latin typeface="Verdana"/>
                <a:cs typeface="Verdana"/>
              </a:rPr>
              <a:t>κ.λπ.,</a:t>
            </a:r>
            <a:r>
              <a:rPr sz="215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15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15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γίνει</a:t>
            </a:r>
            <a:r>
              <a:rPr sz="215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απευθείας</a:t>
            </a:r>
            <a:r>
              <a:rPr sz="215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1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ή</a:t>
            </a:r>
            <a:r>
              <a:rPr sz="215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μετά</a:t>
            </a:r>
            <a:r>
              <a:rPr sz="21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212168"/>
                </a:solidFill>
                <a:latin typeface="Verdana"/>
                <a:cs typeface="Verdana"/>
              </a:rPr>
              <a:t>από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 απόσταξη,</a:t>
            </a:r>
            <a:r>
              <a:rPr sz="215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b="1" spc="-5" dirty="0">
                <a:solidFill>
                  <a:srgbClr val="212168"/>
                </a:solidFill>
                <a:latin typeface="Verdana"/>
                <a:cs typeface="Verdana"/>
              </a:rPr>
              <a:t>GC-FID</a:t>
            </a:r>
            <a:r>
              <a:rPr sz="2150" b="1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χρησιμοποιώντας</a:t>
            </a:r>
            <a:r>
              <a:rPr sz="215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κατάλληλα πρότυπα 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διαλύματα</a:t>
            </a:r>
            <a:r>
              <a:rPr sz="21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των</a:t>
            </a:r>
            <a:r>
              <a:rPr sz="215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ουσιών αυτών.</a:t>
            </a:r>
            <a:endParaRPr sz="2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DA92C"/>
              </a:buClr>
              <a:buFont typeface="Wingdings"/>
              <a:buChar char=""/>
            </a:pPr>
            <a:endParaRPr sz="2450">
              <a:latin typeface="Verdana"/>
              <a:cs typeface="Verdana"/>
            </a:endParaRPr>
          </a:p>
          <a:p>
            <a:pPr marL="190500" marR="5080" indent="-178435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Η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b="1" spc="-10" dirty="0">
                <a:solidFill>
                  <a:srgbClr val="212168"/>
                </a:solidFill>
                <a:latin typeface="Verdana"/>
                <a:cs typeface="Verdana"/>
              </a:rPr>
              <a:t>μεθανόλη</a:t>
            </a:r>
            <a:r>
              <a:rPr sz="2150" b="1" spc="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μπορέι</a:t>
            </a:r>
            <a:r>
              <a:rPr sz="2150" spc="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προσδιοριστεί</a:t>
            </a:r>
            <a:r>
              <a:rPr sz="2150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b="1" spc="-10" dirty="0">
                <a:solidFill>
                  <a:srgbClr val="212168"/>
                </a:solidFill>
                <a:latin typeface="Verdana"/>
                <a:cs typeface="Verdana"/>
              </a:rPr>
              <a:t>χρωματομετρικά</a:t>
            </a:r>
            <a:r>
              <a:rPr sz="2150" b="1" spc="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μετά </a:t>
            </a:r>
            <a:r>
              <a:rPr sz="2150" spc="-74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από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οξείδωση</a:t>
            </a:r>
            <a:r>
              <a:rPr sz="215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προς</a:t>
            </a:r>
            <a:r>
              <a:rPr sz="215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φορμαλδεΰδη</a:t>
            </a:r>
            <a:r>
              <a:rPr sz="2150" spc="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b="1" spc="-10" dirty="0">
                <a:solidFill>
                  <a:srgbClr val="212168"/>
                </a:solidFill>
                <a:latin typeface="Verdana"/>
                <a:cs typeface="Verdana"/>
              </a:rPr>
              <a:t>υπερμαγγανικό</a:t>
            </a:r>
            <a:r>
              <a:rPr sz="215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b="1" spc="-5" dirty="0">
                <a:solidFill>
                  <a:srgbClr val="212168"/>
                </a:solidFill>
                <a:latin typeface="Verdana"/>
                <a:cs typeface="Verdana"/>
              </a:rPr>
              <a:t>κάλιο </a:t>
            </a:r>
            <a:r>
              <a:rPr sz="215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και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στη</a:t>
            </a:r>
            <a:r>
              <a:rPr sz="21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συνέχεια</a:t>
            </a:r>
            <a:r>
              <a:rPr sz="215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αντίδραση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b="1" spc="-10" dirty="0">
                <a:solidFill>
                  <a:srgbClr val="212168"/>
                </a:solidFill>
                <a:latin typeface="Verdana"/>
                <a:cs typeface="Verdana"/>
              </a:rPr>
              <a:t>χρωμοτροπικό</a:t>
            </a:r>
            <a:r>
              <a:rPr sz="2150" b="1" spc="-5" dirty="0">
                <a:solidFill>
                  <a:srgbClr val="212168"/>
                </a:solidFill>
                <a:latin typeface="Verdana"/>
                <a:cs typeface="Verdana"/>
              </a:rPr>
              <a:t> οξύ</a:t>
            </a:r>
            <a:r>
              <a:rPr sz="2150" b="1" spc="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(4,5- 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διφθορο-ναφθαλεν-2,7-σουλφονικό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οξύ)</a:t>
            </a:r>
            <a:r>
              <a:rPr sz="2150" spc="75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προς</a:t>
            </a:r>
            <a:r>
              <a:rPr sz="2150" spc="7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βιολετί 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212168"/>
                </a:solidFill>
                <a:latin typeface="Verdana"/>
                <a:cs typeface="Verdana"/>
              </a:rPr>
              <a:t>προϊόν.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5658713"/>
            <a:ext cx="7077075" cy="100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95"/>
              </a:spcBef>
              <a:buClr>
                <a:srgbClr val="6DA92C"/>
              </a:buClr>
              <a:buFont typeface="Wingdings"/>
              <a:buChar char=""/>
              <a:tabLst>
                <a:tab pos="191135" algn="l"/>
              </a:tabLst>
            </a:pP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Συστατικά μικότερων συγκεντρώσεων μπορούν να </a:t>
            </a:r>
            <a:r>
              <a:rPr sz="2150" spc="-7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αναλυθούν 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διάφορες τεχνικές </a:t>
            </a:r>
            <a:r>
              <a:rPr sz="2150" b="1" spc="-5" dirty="0">
                <a:solidFill>
                  <a:srgbClr val="212168"/>
                </a:solidFill>
                <a:latin typeface="Verdana"/>
                <a:cs typeface="Verdana"/>
              </a:rPr>
              <a:t>GC-MS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(gas </a:t>
            </a:r>
            <a:r>
              <a:rPr sz="215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212168"/>
                </a:solidFill>
                <a:latin typeface="Verdana"/>
                <a:cs typeface="Verdana"/>
              </a:rPr>
              <a:t>chromatography-mass</a:t>
            </a:r>
            <a:r>
              <a:rPr sz="215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212168"/>
                </a:solidFill>
                <a:latin typeface="Verdana"/>
                <a:cs typeface="Verdana"/>
              </a:rPr>
              <a:t>spectrometry).</a:t>
            </a:r>
            <a:endParaRPr sz="215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0"/>
            <a:ext cx="1854454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81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35340" y="6225538"/>
            <a:ext cx="713740" cy="637540"/>
            <a:chOff x="8435340" y="6225538"/>
            <a:chExt cx="713740" cy="637540"/>
          </a:xfrm>
        </p:grpSpPr>
        <p:sp>
          <p:nvSpPr>
            <p:cNvPr id="34" name="object 34"/>
            <p:cNvSpPr/>
            <p:nvPr/>
          </p:nvSpPr>
          <p:spPr>
            <a:xfrm>
              <a:off x="8442960" y="6303263"/>
              <a:ext cx="701040" cy="554990"/>
            </a:xfrm>
            <a:custGeom>
              <a:avLst/>
              <a:gdLst/>
              <a:ahLst/>
              <a:cxnLst/>
              <a:rect l="l" t="t" r="r" b="b"/>
              <a:pathLst>
                <a:path w="701040" h="554990">
                  <a:moveTo>
                    <a:pt x="701039" y="0"/>
                  </a:moveTo>
                  <a:lnTo>
                    <a:pt x="0" y="0"/>
                  </a:lnTo>
                  <a:lnTo>
                    <a:pt x="0" y="554734"/>
                  </a:lnTo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35340" y="6225538"/>
              <a:ext cx="624649" cy="6324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61832" y="6225538"/>
              <a:ext cx="582167" cy="63246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660638" y="6324701"/>
            <a:ext cx="278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364" y="84003"/>
            <a:ext cx="1359932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81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2" name="object 32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42061" y="1087069"/>
            <a:ext cx="8486775" cy="572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Προσδιοριμός</a:t>
            </a:r>
            <a:r>
              <a:rPr sz="2400" b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οργανικών</a:t>
            </a:r>
            <a:r>
              <a:rPr sz="24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επιμολύνσεων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Verdana"/>
              <a:cs typeface="Verdana"/>
            </a:endParaRPr>
          </a:p>
          <a:p>
            <a:pPr marL="285115" marR="238125" indent="-27305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ανάλυση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φυτοφαρμάκων</a:t>
            </a:r>
            <a:r>
              <a:rPr sz="2300" b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αναπτυχθεί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διάφορες τεχνικές όπως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GC-MS/MS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Gas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chromatography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– tandem mass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spectrometry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)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που αποτελεί τη μέθοδο επιλογής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για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ανάλυση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πολύπλοκων</a:t>
            </a:r>
            <a:r>
              <a:rPr sz="2300" spc="-3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μιγμάτων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ως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πολύ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εκλεκτική</a:t>
            </a:r>
            <a:r>
              <a:rPr sz="23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τεχνική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που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δεν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επηρρεάζεται από τη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μήτρα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(matrix) του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δείγματος.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DA92C"/>
              </a:buClr>
              <a:buFont typeface="Wingdings"/>
              <a:buChar char=""/>
            </a:pPr>
            <a:endParaRPr sz="2450">
              <a:latin typeface="Verdana"/>
              <a:cs typeface="Verdana"/>
            </a:endParaRPr>
          </a:p>
          <a:p>
            <a:pPr marL="285115" marR="626110" indent="-273050">
              <a:lnSpc>
                <a:spcPct val="100000"/>
              </a:lnSpc>
              <a:buClr>
                <a:srgbClr val="6DA92C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Τεχνικές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LC–MS/MS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(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liquid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chromatography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– 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tandem mass spectrometry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)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επίσης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χρησιμοποιούνται</a:t>
            </a:r>
            <a:r>
              <a:rPr sz="2300" spc="-2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για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την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ανάλυση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φυτοφαρμάκων.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364" y="84003"/>
            <a:ext cx="1359932" cy="382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81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680085"/>
            <a:chOff x="-4762" y="0"/>
            <a:chExt cx="9153525" cy="680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0"/>
              <a:ext cx="6414516" cy="67957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916173" y="65023"/>
            <a:ext cx="607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Ανάλυση </a:t>
            </a:r>
            <a:r>
              <a:rPr sz="2500" b="1" spc="-5" dirty="0">
                <a:solidFill>
                  <a:srgbClr val="6DA92C"/>
                </a:solidFill>
                <a:latin typeface="Verdana"/>
                <a:cs typeface="Verdana"/>
              </a:rPr>
              <a:t>αλκοολούχων</a:t>
            </a:r>
            <a:r>
              <a:rPr sz="2500" b="1" spc="-25" dirty="0">
                <a:solidFill>
                  <a:srgbClr val="6DA92C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6DA92C"/>
                </a:solidFill>
                <a:latin typeface="Verdana"/>
                <a:cs typeface="Verdana"/>
              </a:rPr>
              <a:t>προϊόντων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23147" y="6225538"/>
            <a:ext cx="725805" cy="637540"/>
            <a:chOff x="8423147" y="6225538"/>
            <a:chExt cx="725805" cy="637540"/>
          </a:xfrm>
        </p:grpSpPr>
        <p:sp>
          <p:nvSpPr>
            <p:cNvPr id="32" name="object 32"/>
            <p:cNvSpPr/>
            <p:nvPr/>
          </p:nvSpPr>
          <p:spPr>
            <a:xfrm>
              <a:off x="8432291" y="6303263"/>
              <a:ext cx="711835" cy="554990"/>
            </a:xfrm>
            <a:custGeom>
              <a:avLst/>
              <a:gdLst/>
              <a:ahLst/>
              <a:cxnLst/>
              <a:rect l="l" t="t" r="r" b="b"/>
              <a:pathLst>
                <a:path w="711834" h="554990">
                  <a:moveTo>
                    <a:pt x="0" y="554736"/>
                  </a:moveTo>
                  <a:lnTo>
                    <a:pt x="711707" y="554736"/>
                  </a:lnTo>
                  <a:lnTo>
                    <a:pt x="7117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23147" y="6225538"/>
              <a:ext cx="624649" cy="6324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639" y="6225538"/>
              <a:ext cx="594359" cy="63245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61238" y="1184909"/>
            <a:ext cx="8367395" cy="562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Προσδιοριμός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 οργανικών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επιμολύνσεων</a:t>
            </a:r>
            <a:endParaRPr sz="2400">
              <a:latin typeface="Verdana"/>
              <a:cs typeface="Verdana"/>
            </a:endParaRPr>
          </a:p>
          <a:p>
            <a:pPr marL="285750" marR="268605" indent="-273685">
              <a:lnSpc>
                <a:spcPct val="100000"/>
              </a:lnSpc>
              <a:spcBef>
                <a:spcPts val="1795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Αναλυτικές τεχνικές για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ανάλυση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μυκοτοξινών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όπως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LC-FD </a:t>
            </a:r>
            <a:r>
              <a:rPr sz="2300" spc="-10" dirty="0">
                <a:solidFill>
                  <a:srgbClr val="212168"/>
                </a:solidFill>
                <a:latin typeface="Verdana"/>
                <a:cs typeface="Verdana"/>
              </a:rPr>
              <a:t>(LC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ανιχνευτή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φθορισμού) και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LC– </a:t>
            </a:r>
            <a:r>
              <a:rPr sz="23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MS/MS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,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έχουν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αναπτυχθεί πρόσφατα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κυρίως για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οχρατοξίνη A </a:t>
            </a:r>
            <a:r>
              <a:rPr sz="2300" spc="-40" dirty="0">
                <a:solidFill>
                  <a:srgbClr val="212168"/>
                </a:solidFill>
                <a:latin typeface="Verdana"/>
                <a:cs typeface="Verdana"/>
              </a:rPr>
              <a:t>(OTA)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στα κρασιά. Μέθοδοι για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την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ταυτόχρονη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ανάλυση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φυτοφαρμάκων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και 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μυκοτοξινών</a:t>
            </a:r>
            <a:r>
              <a:rPr sz="23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έχουν</a:t>
            </a:r>
            <a:r>
              <a:rPr sz="23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επίσης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προταθεί.</a:t>
            </a:r>
            <a:endParaRPr sz="2300">
              <a:latin typeface="Verdana"/>
              <a:cs typeface="Verdana"/>
            </a:endParaRPr>
          </a:p>
          <a:p>
            <a:pPr marL="285750" marR="504825" indent="-27368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Τέλος, προσδιοριμός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φθαλικών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εστέρων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στα ποτά </a:t>
            </a:r>
            <a:r>
              <a:rPr sz="2300" spc="-79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γίνεται με </a:t>
            </a:r>
            <a:r>
              <a:rPr sz="2300" b="1" dirty="0">
                <a:solidFill>
                  <a:srgbClr val="212168"/>
                </a:solidFill>
                <a:latin typeface="Verdana"/>
                <a:cs typeface="Verdana"/>
              </a:rPr>
              <a:t>GC-MS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μετά από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εκχύλιση με 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μη-πολικό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 διαλύτη.</a:t>
            </a:r>
            <a:endParaRPr sz="2300">
              <a:latin typeface="Verdana"/>
              <a:cs typeface="Verdana"/>
            </a:endParaRPr>
          </a:p>
          <a:p>
            <a:pPr marL="285750" indent="-273685">
              <a:lnSpc>
                <a:spcPct val="100000"/>
              </a:lnSpc>
              <a:spcBef>
                <a:spcPts val="2400"/>
              </a:spcBef>
              <a:buClr>
                <a:srgbClr val="6DA92C"/>
              </a:buClr>
              <a:buFont typeface="Wingdings"/>
              <a:buChar char=""/>
              <a:tabLst>
                <a:tab pos="285115" algn="l"/>
                <a:tab pos="286385" algn="l"/>
              </a:tabLst>
            </a:pP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Ο </a:t>
            </a:r>
            <a:r>
              <a:rPr sz="2300" b="1" dirty="0">
                <a:solidFill>
                  <a:srgbClr val="FF0000"/>
                </a:solidFill>
                <a:latin typeface="Verdana"/>
                <a:cs typeface="Verdana"/>
              </a:rPr>
              <a:t>καρβαμιδικός</a:t>
            </a:r>
            <a:r>
              <a:rPr sz="2300" b="1" spc="-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Verdana"/>
                <a:cs typeface="Verdana"/>
              </a:rPr>
              <a:t>αιθυλεστέρας</a:t>
            </a:r>
            <a:r>
              <a:rPr sz="23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μπορεί</a:t>
            </a:r>
            <a:r>
              <a:rPr sz="23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να</a:t>
            </a:r>
            <a:endParaRPr sz="2300">
              <a:latin typeface="Verdana"/>
              <a:cs typeface="Verdana"/>
            </a:endParaRPr>
          </a:p>
          <a:p>
            <a:pPr marL="285750">
              <a:lnSpc>
                <a:spcPct val="100000"/>
              </a:lnSpc>
            </a:pP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προσδιοριστεί</a:t>
            </a:r>
            <a:r>
              <a:rPr sz="2300" spc="-4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212168"/>
                </a:solidFill>
                <a:latin typeface="Verdana"/>
                <a:cs typeface="Verdana"/>
              </a:rPr>
              <a:t>με</a:t>
            </a:r>
            <a:r>
              <a:rPr sz="23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2300" b="1" spc="-5" dirty="0">
                <a:solidFill>
                  <a:srgbClr val="212168"/>
                </a:solidFill>
                <a:latin typeface="Verdana"/>
                <a:cs typeface="Verdana"/>
              </a:rPr>
              <a:t>GC-MS/MS</a:t>
            </a:r>
            <a:r>
              <a:rPr sz="2300" spc="-5" dirty="0">
                <a:solidFill>
                  <a:srgbClr val="212168"/>
                </a:solidFill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35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!!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" y="1450847"/>
            <a:ext cx="4462272" cy="54071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3240" y="539622"/>
            <a:ext cx="4132579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212168"/>
                </a:solidFill>
                <a:latin typeface="Verdana"/>
                <a:cs typeface="Verdana"/>
              </a:rPr>
              <a:t>Bekatorou </a:t>
            </a:r>
            <a:r>
              <a:rPr sz="1400" b="1" dirty="0">
                <a:solidFill>
                  <a:srgbClr val="212168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12168"/>
                </a:solidFill>
                <a:latin typeface="Verdana"/>
                <a:cs typeface="Verdana"/>
              </a:rPr>
              <a:t>. </a:t>
            </a:r>
            <a:r>
              <a:rPr sz="1400" b="1" dirty="0">
                <a:solidFill>
                  <a:srgbClr val="212168"/>
                </a:solidFill>
                <a:latin typeface="Verdana"/>
                <a:cs typeface="Verdana"/>
              </a:rPr>
              <a:t>Alcohol: Properties and </a:t>
            </a:r>
            <a:r>
              <a:rPr sz="1400" b="1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212168"/>
                </a:solidFill>
                <a:latin typeface="Verdana"/>
                <a:cs typeface="Verdana"/>
              </a:rPr>
              <a:t>Determination. </a:t>
            </a:r>
            <a:r>
              <a:rPr sz="1400" dirty="0">
                <a:solidFill>
                  <a:srgbClr val="212168"/>
                </a:solidFill>
                <a:latin typeface="Verdana"/>
                <a:cs typeface="Verdana"/>
              </a:rPr>
              <a:t>In: </a:t>
            </a:r>
            <a:r>
              <a:rPr sz="1400" spc="-5" dirty="0">
                <a:solidFill>
                  <a:srgbClr val="212168"/>
                </a:solidFill>
                <a:latin typeface="Verdana"/>
                <a:cs typeface="Verdana"/>
              </a:rPr>
              <a:t>Caballero, </a:t>
            </a:r>
            <a:r>
              <a:rPr sz="1400" spc="-30" dirty="0">
                <a:solidFill>
                  <a:srgbClr val="212168"/>
                </a:solidFill>
                <a:latin typeface="Verdana"/>
                <a:cs typeface="Verdana"/>
              </a:rPr>
              <a:t>B., </a:t>
            </a:r>
            <a:r>
              <a:rPr sz="1400" dirty="0">
                <a:solidFill>
                  <a:srgbClr val="212168"/>
                </a:solidFill>
                <a:latin typeface="Verdana"/>
                <a:cs typeface="Verdana"/>
              </a:rPr>
              <a:t>Finglas, </a:t>
            </a:r>
            <a:r>
              <a:rPr sz="1400" spc="-95" dirty="0">
                <a:solidFill>
                  <a:srgbClr val="212168"/>
                </a:solidFill>
                <a:latin typeface="Verdana"/>
                <a:cs typeface="Verdana"/>
              </a:rPr>
              <a:t>P., </a:t>
            </a:r>
            <a:r>
              <a:rPr sz="1400" spc="-48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168"/>
                </a:solidFill>
                <a:latin typeface="Verdana"/>
                <a:cs typeface="Verdana"/>
              </a:rPr>
              <a:t>and </a:t>
            </a:r>
            <a:r>
              <a:rPr sz="1400" spc="-25" dirty="0">
                <a:solidFill>
                  <a:srgbClr val="212168"/>
                </a:solidFill>
                <a:latin typeface="Verdana"/>
                <a:cs typeface="Verdana"/>
              </a:rPr>
              <a:t>Toldrá, </a:t>
            </a:r>
            <a:r>
              <a:rPr sz="1400" spc="-105" dirty="0">
                <a:solidFill>
                  <a:srgbClr val="212168"/>
                </a:solidFill>
                <a:latin typeface="Verdana"/>
                <a:cs typeface="Verdana"/>
              </a:rPr>
              <a:t>F. </a:t>
            </a:r>
            <a:r>
              <a:rPr sz="1400" dirty="0">
                <a:solidFill>
                  <a:srgbClr val="212168"/>
                </a:solidFill>
                <a:latin typeface="Verdana"/>
                <a:cs typeface="Verdana"/>
              </a:rPr>
              <a:t>(edsThe Encyclopedia of </a:t>
            </a:r>
            <a:r>
              <a:rPr sz="1400" spc="-10" dirty="0">
                <a:solidFill>
                  <a:srgbClr val="212168"/>
                </a:solidFill>
                <a:latin typeface="Verdana"/>
                <a:cs typeface="Verdana"/>
              </a:rPr>
              <a:t>Food </a:t>
            </a:r>
            <a:r>
              <a:rPr sz="1400" spc="-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168"/>
                </a:solidFill>
                <a:latin typeface="Verdana"/>
                <a:cs typeface="Verdana"/>
              </a:rPr>
              <a:t>and</a:t>
            </a:r>
            <a:r>
              <a:rPr sz="1400" spc="-2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168"/>
                </a:solidFill>
                <a:latin typeface="Verdana"/>
                <a:cs typeface="Verdana"/>
              </a:rPr>
              <a:t>Health,</a:t>
            </a:r>
            <a:r>
              <a:rPr sz="14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12168"/>
                </a:solidFill>
                <a:latin typeface="Verdana"/>
                <a:cs typeface="Verdana"/>
              </a:rPr>
              <a:t>(2016),</a:t>
            </a:r>
            <a:r>
              <a:rPr sz="1400" spc="-1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12168"/>
                </a:solidFill>
                <a:latin typeface="Verdana"/>
                <a:cs typeface="Verdana"/>
              </a:rPr>
              <a:t>vol.</a:t>
            </a:r>
            <a:r>
              <a:rPr sz="1400" spc="-30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12168"/>
                </a:solidFill>
                <a:latin typeface="Verdana"/>
                <a:cs typeface="Verdana"/>
              </a:rPr>
              <a:t>1,</a:t>
            </a:r>
            <a:r>
              <a:rPr sz="1400" spc="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12168"/>
                </a:solidFill>
                <a:latin typeface="Verdana"/>
                <a:cs typeface="Verdana"/>
              </a:rPr>
              <a:t>pp.</a:t>
            </a:r>
            <a:r>
              <a:rPr sz="1400" spc="-15" dirty="0">
                <a:solidFill>
                  <a:srgbClr val="212168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12168"/>
                </a:solidFill>
                <a:latin typeface="Verdana"/>
                <a:cs typeface="Verdana"/>
              </a:rPr>
              <a:t>88-96.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3" y="0"/>
            <a:ext cx="1854454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81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68630"/>
            <a:ext cx="9153525" cy="565785"/>
            <a:chOff x="-4762" y="68630"/>
            <a:chExt cx="9153525" cy="5657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43100" y="68630"/>
              <a:ext cx="2249297" cy="56522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090166" y="137921"/>
            <a:ext cx="1938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DA92C"/>
                </a:solidFill>
                <a:latin typeface="Verdana"/>
                <a:cs typeface="Verdana"/>
              </a:rPr>
              <a:t>Βιβλιογραφία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15028" y="0"/>
            <a:ext cx="4728972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055" y="585080"/>
            <a:ext cx="1881954" cy="3609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9816" y="307876"/>
            <a:ext cx="8709025" cy="6053455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600" b="1" spc="-5" dirty="0">
                <a:solidFill>
                  <a:srgbClr val="212168"/>
                </a:solidFill>
                <a:latin typeface="Verdana"/>
                <a:cs typeface="Verdana"/>
              </a:rPr>
              <a:t>Ερωτήσεις</a:t>
            </a:r>
            <a:endParaRPr sz="2600">
              <a:latin typeface="Verdana"/>
              <a:cs typeface="Verdana"/>
            </a:endParaRPr>
          </a:p>
          <a:p>
            <a:pPr marL="285115" marR="262255" indent="-27305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285750" algn="l"/>
              </a:tabLst>
            </a:pPr>
            <a:r>
              <a:rPr sz="1900" b="1" spc="-175" dirty="0">
                <a:latin typeface="Arial"/>
                <a:cs typeface="Arial"/>
              </a:rPr>
              <a:t>Ποιές </a:t>
            </a:r>
            <a:r>
              <a:rPr sz="1900" b="1" spc="-160" dirty="0">
                <a:latin typeface="Arial"/>
                <a:cs typeface="Arial"/>
              </a:rPr>
              <a:t>είναι </a:t>
            </a:r>
            <a:r>
              <a:rPr sz="1900" b="1" spc="-155" dirty="0">
                <a:latin typeface="Arial"/>
                <a:cs typeface="Arial"/>
              </a:rPr>
              <a:t>οι </a:t>
            </a:r>
            <a:r>
              <a:rPr sz="1900" b="1" spc="-170" dirty="0">
                <a:latin typeface="Arial"/>
                <a:cs typeface="Arial"/>
              </a:rPr>
              <a:t>τρεις </a:t>
            </a:r>
            <a:r>
              <a:rPr sz="1900" b="1" spc="-190" dirty="0">
                <a:latin typeface="Arial"/>
                <a:cs typeface="Arial"/>
              </a:rPr>
              <a:t>κατηγορίες </a:t>
            </a:r>
            <a:r>
              <a:rPr sz="1900" b="1" spc="-200" dirty="0">
                <a:latin typeface="Arial"/>
                <a:cs typeface="Arial"/>
              </a:rPr>
              <a:t>δραστηριοτήτων</a:t>
            </a:r>
            <a:r>
              <a:rPr sz="1900" b="1" spc="-195" dirty="0">
                <a:latin typeface="Arial"/>
                <a:cs typeface="Arial"/>
              </a:rPr>
              <a:t> </a:t>
            </a:r>
            <a:r>
              <a:rPr sz="1900" b="1" spc="-220" dirty="0">
                <a:latin typeface="Arial"/>
                <a:cs typeface="Arial"/>
              </a:rPr>
              <a:t>παραγωγής</a:t>
            </a:r>
            <a:r>
              <a:rPr sz="1900" b="1" spc="-215" dirty="0">
                <a:latin typeface="Arial"/>
                <a:cs typeface="Arial"/>
              </a:rPr>
              <a:t> αλκοολούχων</a:t>
            </a:r>
            <a:r>
              <a:rPr sz="1900" b="1" spc="-210" dirty="0">
                <a:latin typeface="Arial"/>
                <a:cs typeface="Arial"/>
              </a:rPr>
              <a:t> προϊόντων </a:t>
            </a:r>
            <a:r>
              <a:rPr sz="1900" b="1" spc="-515" dirty="0">
                <a:latin typeface="Arial"/>
                <a:cs typeface="Arial"/>
              </a:rPr>
              <a:t> </a:t>
            </a:r>
            <a:r>
              <a:rPr sz="1900" b="1" spc="-229" dirty="0">
                <a:latin typeface="Arial"/>
                <a:cs typeface="Arial"/>
              </a:rPr>
              <a:t>που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15" dirty="0">
                <a:latin typeface="Arial"/>
                <a:cs typeface="Arial"/>
              </a:rPr>
              <a:t>βα</a:t>
            </a:r>
            <a:r>
              <a:rPr sz="1900" b="1" spc="-235" dirty="0">
                <a:latin typeface="Arial"/>
                <a:cs typeface="Arial"/>
              </a:rPr>
              <a:t>σ</a:t>
            </a:r>
            <a:r>
              <a:rPr sz="1900" b="1" spc="-170" dirty="0">
                <a:latin typeface="Arial"/>
                <a:cs typeface="Arial"/>
              </a:rPr>
              <a:t>ίζοντ</a:t>
            </a:r>
            <a:r>
              <a:rPr sz="1900" b="1" spc="-210" dirty="0">
                <a:latin typeface="Arial"/>
                <a:cs typeface="Arial"/>
              </a:rPr>
              <a:t>α</a:t>
            </a:r>
            <a:r>
              <a:rPr sz="1900" b="1" spc="-100" dirty="0">
                <a:latin typeface="Arial"/>
                <a:cs typeface="Arial"/>
              </a:rPr>
              <a:t>ι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245" dirty="0">
                <a:latin typeface="Arial"/>
                <a:cs typeface="Arial"/>
              </a:rPr>
              <a:t>σ</a:t>
            </a:r>
            <a:r>
              <a:rPr sz="1900" b="1" spc="-155" dirty="0">
                <a:latin typeface="Arial"/>
                <a:cs typeface="Arial"/>
              </a:rPr>
              <a:t>τ</a:t>
            </a:r>
            <a:r>
              <a:rPr sz="1900" b="1" spc="-204" dirty="0">
                <a:latin typeface="Arial"/>
                <a:cs typeface="Arial"/>
              </a:rPr>
              <a:t>ην</a:t>
            </a:r>
            <a:r>
              <a:rPr sz="1900" b="1" spc="-100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αλκοολ</a:t>
            </a:r>
            <a:r>
              <a:rPr sz="1900" b="1" spc="-150" dirty="0">
                <a:latin typeface="Arial"/>
                <a:cs typeface="Arial"/>
              </a:rPr>
              <a:t>ικ</a:t>
            </a:r>
            <a:r>
              <a:rPr sz="1900" b="1" spc="-215" dirty="0">
                <a:latin typeface="Arial"/>
                <a:cs typeface="Arial"/>
              </a:rPr>
              <a:t>ή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ζύμ</a:t>
            </a:r>
            <a:r>
              <a:rPr sz="1900" b="1" spc="-305" dirty="0">
                <a:latin typeface="Arial"/>
                <a:cs typeface="Arial"/>
              </a:rPr>
              <a:t>ω</a:t>
            </a:r>
            <a:r>
              <a:rPr sz="1900" b="1" spc="-195" dirty="0">
                <a:latin typeface="Arial"/>
                <a:cs typeface="Arial"/>
              </a:rPr>
              <a:t>ση;</a:t>
            </a:r>
            <a:endParaRPr sz="19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285750" algn="l"/>
              </a:tabLst>
            </a:pPr>
            <a:r>
              <a:rPr sz="1900" b="1" spc="-155" dirty="0">
                <a:latin typeface="Arial"/>
                <a:cs typeface="Arial"/>
              </a:rPr>
              <a:t>Τι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80" dirty="0">
                <a:latin typeface="Arial"/>
                <a:cs typeface="Arial"/>
              </a:rPr>
              <a:t>γνωρίζεται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75" dirty="0">
                <a:latin typeface="Arial"/>
                <a:cs typeface="Arial"/>
              </a:rPr>
              <a:t>για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190" dirty="0">
                <a:latin typeface="Arial"/>
                <a:cs typeface="Arial"/>
              </a:rPr>
              <a:t>την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αλκοολική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10" dirty="0">
                <a:latin typeface="Arial"/>
                <a:cs typeface="Arial"/>
              </a:rPr>
              <a:t>ζύμωση;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170" dirty="0">
                <a:latin typeface="Arial"/>
                <a:cs typeface="Arial"/>
              </a:rPr>
              <a:t>[βιοχημεία,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180" dirty="0">
                <a:latin typeface="Arial"/>
                <a:cs typeface="Arial"/>
              </a:rPr>
              <a:t>μικροβιολογία,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80" dirty="0">
                <a:latin typeface="Arial"/>
                <a:cs typeface="Arial"/>
              </a:rPr>
              <a:t>(παρα)προϊόντα].</a:t>
            </a:r>
            <a:endParaRPr sz="19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285750" algn="l"/>
              </a:tabLst>
            </a:pPr>
            <a:r>
              <a:rPr sz="1900" b="1" spc="-200" dirty="0">
                <a:latin typeface="Arial"/>
                <a:cs typeface="Arial"/>
              </a:rPr>
              <a:t>Παράγοντες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229" dirty="0">
                <a:latin typeface="Arial"/>
                <a:cs typeface="Arial"/>
              </a:rPr>
              <a:t>που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επηρεάζουν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90" dirty="0">
                <a:latin typeface="Arial"/>
                <a:cs typeface="Arial"/>
              </a:rPr>
              <a:t>την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αλκοολική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25" dirty="0">
                <a:latin typeface="Arial"/>
                <a:cs typeface="Arial"/>
              </a:rPr>
              <a:t>ζύμωση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14" dirty="0">
                <a:latin typeface="Arial"/>
                <a:cs typeface="Arial"/>
              </a:rPr>
              <a:t>-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10" dirty="0">
                <a:latin typeface="Arial"/>
                <a:cs typeface="Arial"/>
              </a:rPr>
              <a:t>Ρόλος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00" dirty="0">
                <a:latin typeface="Arial"/>
                <a:cs typeface="Arial"/>
              </a:rPr>
              <a:t>οξυγόνου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σε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220" dirty="0">
                <a:latin typeface="Arial"/>
                <a:cs typeface="Arial"/>
              </a:rPr>
              <a:t>συνδυασμό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90" dirty="0">
                <a:latin typeface="Arial"/>
                <a:cs typeface="Arial"/>
              </a:rPr>
              <a:t>με</a:t>
            </a:r>
            <a:endParaRPr sz="19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sz="1900" b="1" spc="-190" dirty="0">
                <a:latin typeface="Arial"/>
                <a:cs typeface="Arial"/>
              </a:rPr>
              <a:t>την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220" dirty="0">
                <a:latin typeface="Arial"/>
                <a:cs typeface="Arial"/>
              </a:rPr>
              <a:t>πηγή</a:t>
            </a:r>
            <a:r>
              <a:rPr sz="1900" b="1" spc="-100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άνθρακα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200" dirty="0">
                <a:latin typeface="Arial"/>
                <a:cs typeface="Arial"/>
              </a:rPr>
              <a:t>στην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αλκοολική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25" dirty="0">
                <a:latin typeface="Arial"/>
                <a:cs typeface="Arial"/>
              </a:rPr>
              <a:t>ζύμωση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–</a:t>
            </a:r>
            <a:r>
              <a:rPr sz="1900" b="1" spc="-100" dirty="0">
                <a:latin typeface="Arial"/>
                <a:cs typeface="Arial"/>
              </a:rPr>
              <a:t> </a:t>
            </a:r>
            <a:r>
              <a:rPr sz="1900" b="1" spc="-210" dirty="0">
                <a:latin typeface="Arial"/>
                <a:cs typeface="Arial"/>
              </a:rPr>
              <a:t>Ρόλος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του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210" dirty="0">
                <a:latin typeface="Arial"/>
                <a:cs typeface="Arial"/>
              </a:rPr>
              <a:t>αφομοιώσιμου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210" dirty="0">
                <a:latin typeface="Arial"/>
                <a:cs typeface="Arial"/>
              </a:rPr>
              <a:t>αζώτου</a:t>
            </a:r>
            <a:endParaRPr sz="19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200"/>
              </a:spcBef>
              <a:buAutoNum type="arabicPeriod" startAt="4"/>
              <a:tabLst>
                <a:tab pos="285750" algn="l"/>
              </a:tabLst>
            </a:pPr>
            <a:r>
              <a:rPr sz="1900" b="1" spc="-195" dirty="0">
                <a:latin typeface="Arial"/>
                <a:cs typeface="Arial"/>
              </a:rPr>
              <a:t>Ποιους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215" dirty="0">
                <a:latin typeface="Arial"/>
                <a:cs typeface="Arial"/>
              </a:rPr>
              <a:t>τρόπους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85" dirty="0">
                <a:latin typeface="Arial"/>
                <a:cs typeface="Arial"/>
              </a:rPr>
              <a:t>γνωρίζετε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75" dirty="0">
                <a:latin typeface="Arial"/>
                <a:cs typeface="Arial"/>
              </a:rPr>
              <a:t>για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90" dirty="0">
                <a:latin typeface="Arial"/>
                <a:cs typeface="Arial"/>
              </a:rPr>
              <a:t>την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210" dirty="0">
                <a:latin typeface="Arial"/>
                <a:cs typeface="Arial"/>
              </a:rPr>
              <a:t>ανάλυση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85" dirty="0">
                <a:latin typeface="Arial"/>
                <a:cs typeface="Arial"/>
              </a:rPr>
              <a:t>της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190" dirty="0">
                <a:latin typeface="Arial"/>
                <a:cs typeface="Arial"/>
              </a:rPr>
              <a:t>αιθανόλης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στα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αλκοολούχα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ποτά;</a:t>
            </a:r>
            <a:endParaRPr sz="19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200"/>
              </a:spcBef>
              <a:buAutoNum type="arabicPeriod" startAt="4"/>
              <a:tabLst>
                <a:tab pos="285750" algn="l"/>
              </a:tabLst>
            </a:pPr>
            <a:r>
              <a:rPr sz="1900" b="1" spc="-155" dirty="0">
                <a:latin typeface="Arial"/>
                <a:cs typeface="Arial"/>
              </a:rPr>
              <a:t>Τι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60" dirty="0">
                <a:latin typeface="Arial"/>
                <a:cs typeface="Arial"/>
              </a:rPr>
              <a:t>είναι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85" dirty="0">
                <a:latin typeface="Arial"/>
                <a:cs typeface="Arial"/>
              </a:rPr>
              <a:t>ουδέτερη,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spc="-200" dirty="0">
                <a:latin typeface="Arial"/>
                <a:cs typeface="Arial"/>
              </a:rPr>
              <a:t>μετουσιωμένη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175" dirty="0">
                <a:latin typeface="Arial"/>
                <a:cs typeface="Arial"/>
              </a:rPr>
              <a:t>και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210" dirty="0">
                <a:latin typeface="Arial"/>
                <a:cs typeface="Arial"/>
              </a:rPr>
              <a:t>απόλυτη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αλκοόλη;</a:t>
            </a:r>
            <a:endParaRPr sz="19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200"/>
              </a:spcBef>
              <a:buAutoNum type="arabicPeriod" startAt="4"/>
              <a:tabLst>
                <a:tab pos="285750" algn="l"/>
              </a:tabLst>
            </a:pPr>
            <a:r>
              <a:rPr sz="1900" b="1" spc="-155" dirty="0">
                <a:latin typeface="Arial"/>
                <a:cs typeface="Arial"/>
              </a:rPr>
              <a:t>Τι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85" dirty="0">
                <a:latin typeface="Arial"/>
                <a:cs typeface="Arial"/>
              </a:rPr>
              <a:t>είδους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180" dirty="0">
                <a:latin typeface="Arial"/>
                <a:cs typeface="Arial"/>
              </a:rPr>
              <a:t>μέθοδοι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15" dirty="0">
                <a:latin typeface="Arial"/>
                <a:cs typeface="Arial"/>
              </a:rPr>
              <a:t>υπάρχουν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75" dirty="0">
                <a:latin typeface="Arial"/>
                <a:cs typeface="Arial"/>
              </a:rPr>
              <a:t>διαθέσιμες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70" dirty="0">
                <a:latin typeface="Arial"/>
                <a:cs typeface="Arial"/>
              </a:rPr>
              <a:t>για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90" dirty="0">
                <a:latin typeface="Arial"/>
                <a:cs typeface="Arial"/>
              </a:rPr>
              <a:t>τον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προσδιορισμό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215" dirty="0">
                <a:latin typeface="Arial"/>
                <a:cs typeface="Arial"/>
              </a:rPr>
              <a:t>συμπαρομαρτούντων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στα</a:t>
            </a:r>
            <a:endParaRPr sz="19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1900" b="1" spc="-204" dirty="0">
                <a:latin typeface="Arial"/>
                <a:cs typeface="Arial"/>
              </a:rPr>
              <a:t>αλκοολο</a:t>
            </a:r>
            <a:r>
              <a:rPr sz="1900" b="1" spc="-215" dirty="0">
                <a:latin typeface="Arial"/>
                <a:cs typeface="Arial"/>
              </a:rPr>
              <a:t>ύ</a:t>
            </a:r>
            <a:r>
              <a:rPr sz="1900" b="1" spc="-204" dirty="0">
                <a:latin typeface="Arial"/>
                <a:cs typeface="Arial"/>
              </a:rPr>
              <a:t>χ</a:t>
            </a:r>
            <a:r>
              <a:rPr sz="1900" b="1" spc="-215" dirty="0">
                <a:latin typeface="Arial"/>
                <a:cs typeface="Arial"/>
              </a:rPr>
              <a:t>α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ποτά;</a:t>
            </a:r>
            <a:endParaRPr sz="19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200"/>
              </a:spcBef>
              <a:buAutoNum type="arabicPeriod" startAt="7"/>
              <a:tabLst>
                <a:tab pos="285750" algn="l"/>
              </a:tabLst>
            </a:pPr>
            <a:r>
              <a:rPr sz="1900" b="1" spc="-155" dirty="0">
                <a:latin typeface="Arial"/>
                <a:cs typeface="Arial"/>
              </a:rPr>
              <a:t>Τι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60" dirty="0">
                <a:latin typeface="Arial"/>
                <a:cs typeface="Arial"/>
              </a:rPr>
              <a:t>είναι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αζεοτροπικό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75" dirty="0">
                <a:latin typeface="Arial"/>
                <a:cs typeface="Arial"/>
              </a:rPr>
              <a:t>μίγμα;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245" dirty="0">
                <a:latin typeface="Arial"/>
                <a:cs typeface="Arial"/>
              </a:rPr>
              <a:t>Πως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00" dirty="0">
                <a:latin typeface="Arial"/>
                <a:cs typeface="Arial"/>
              </a:rPr>
              <a:t>μπορεί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να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παραχθεί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-225" dirty="0">
                <a:latin typeface="Arial"/>
                <a:cs typeface="Arial"/>
              </a:rPr>
              <a:t>100%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αλκοόλη;</a:t>
            </a:r>
            <a:endParaRPr sz="19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1200"/>
              </a:spcBef>
              <a:buAutoNum type="arabicPeriod" startAt="7"/>
              <a:tabLst>
                <a:tab pos="285750" algn="l"/>
              </a:tabLst>
            </a:pPr>
            <a:r>
              <a:rPr sz="1900" b="1" spc="-240" dirty="0">
                <a:latin typeface="Arial"/>
                <a:cs typeface="Arial"/>
              </a:rPr>
              <a:t>Πως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-265" dirty="0">
                <a:latin typeface="Arial"/>
                <a:cs typeface="Arial"/>
              </a:rPr>
              <a:t>π</a:t>
            </a:r>
            <a:r>
              <a:rPr sz="1900" b="1" spc="-225" dirty="0">
                <a:latin typeface="Arial"/>
                <a:cs typeface="Arial"/>
              </a:rPr>
              <a:t>ρ</a:t>
            </a:r>
            <a:r>
              <a:rPr sz="1900" b="1" spc="-180" dirty="0">
                <a:latin typeface="Arial"/>
                <a:cs typeface="Arial"/>
              </a:rPr>
              <a:t>οσδιορίζονται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60" dirty="0">
                <a:latin typeface="Arial"/>
                <a:cs typeface="Arial"/>
              </a:rPr>
              <a:t>τ</a:t>
            </a:r>
            <a:r>
              <a:rPr sz="1900" b="1" spc="-215" dirty="0">
                <a:latin typeface="Arial"/>
                <a:cs typeface="Arial"/>
              </a:rPr>
              <a:t>α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10" dirty="0">
                <a:latin typeface="Arial"/>
                <a:cs typeface="Arial"/>
              </a:rPr>
              <a:t>ανόρ</a:t>
            </a:r>
            <a:r>
              <a:rPr sz="1900" b="1" spc="-204" dirty="0">
                <a:latin typeface="Arial"/>
                <a:cs typeface="Arial"/>
              </a:rPr>
              <a:t>γανα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15" dirty="0">
                <a:latin typeface="Arial"/>
                <a:cs typeface="Arial"/>
              </a:rPr>
              <a:t>συστα</a:t>
            </a:r>
            <a:r>
              <a:rPr sz="1900" b="1" spc="-155" dirty="0">
                <a:latin typeface="Arial"/>
                <a:cs typeface="Arial"/>
              </a:rPr>
              <a:t>τ</a:t>
            </a:r>
            <a:r>
              <a:rPr sz="1900" b="1" spc="-150" dirty="0">
                <a:latin typeface="Arial"/>
                <a:cs typeface="Arial"/>
              </a:rPr>
              <a:t>ικ</a:t>
            </a:r>
            <a:r>
              <a:rPr sz="1900" b="1" spc="-215" dirty="0">
                <a:latin typeface="Arial"/>
                <a:cs typeface="Arial"/>
              </a:rPr>
              <a:t>ά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210" dirty="0">
                <a:latin typeface="Arial"/>
                <a:cs typeface="Arial"/>
              </a:rPr>
              <a:t>κα</a:t>
            </a:r>
            <a:r>
              <a:rPr sz="1900" b="1" spc="-100" dirty="0">
                <a:latin typeface="Arial"/>
                <a:cs typeface="Arial"/>
              </a:rPr>
              <a:t>ι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60" dirty="0">
                <a:latin typeface="Arial"/>
                <a:cs typeface="Arial"/>
              </a:rPr>
              <a:t>τ</a:t>
            </a:r>
            <a:r>
              <a:rPr sz="1900" b="1" spc="-210" dirty="0">
                <a:latin typeface="Arial"/>
                <a:cs typeface="Arial"/>
              </a:rPr>
              <a:t>ο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200" dirty="0">
                <a:latin typeface="Arial"/>
                <a:cs typeface="Arial"/>
              </a:rPr>
              <a:t>ξηρ</a:t>
            </a:r>
            <a:r>
              <a:rPr sz="1900" b="1" spc="-210" dirty="0">
                <a:latin typeface="Arial"/>
                <a:cs typeface="Arial"/>
              </a:rPr>
              <a:t>ό</a:t>
            </a:r>
            <a:r>
              <a:rPr sz="1900" b="1" spc="-100" dirty="0">
                <a:latin typeface="Arial"/>
                <a:cs typeface="Arial"/>
              </a:rPr>
              <a:t> </a:t>
            </a:r>
            <a:r>
              <a:rPr sz="1900" b="1" spc="-180" dirty="0">
                <a:latin typeface="Arial"/>
                <a:cs typeface="Arial"/>
              </a:rPr>
              <a:t>ολικό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-175" dirty="0">
                <a:latin typeface="Arial"/>
                <a:cs typeface="Arial"/>
              </a:rPr>
              <a:t>ε</a:t>
            </a:r>
            <a:r>
              <a:rPr sz="1900" b="1" spc="-204" dirty="0">
                <a:latin typeface="Arial"/>
                <a:cs typeface="Arial"/>
              </a:rPr>
              <a:t>κχύλ</a:t>
            </a:r>
            <a:r>
              <a:rPr sz="1900" b="1" spc="-190" dirty="0">
                <a:latin typeface="Arial"/>
                <a:cs typeface="Arial"/>
              </a:rPr>
              <a:t>ισμ</a:t>
            </a:r>
            <a:r>
              <a:rPr sz="1900" b="1" spc="-215" dirty="0">
                <a:latin typeface="Arial"/>
                <a:cs typeface="Arial"/>
              </a:rPr>
              <a:t>α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στα</a:t>
            </a:r>
            <a:endParaRPr sz="19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sz="1900" b="1" spc="-204" dirty="0">
                <a:latin typeface="Arial"/>
                <a:cs typeface="Arial"/>
              </a:rPr>
              <a:t>αλκοολο</a:t>
            </a:r>
            <a:r>
              <a:rPr sz="1900" b="1" spc="-215" dirty="0">
                <a:latin typeface="Arial"/>
                <a:cs typeface="Arial"/>
              </a:rPr>
              <a:t>ύ</a:t>
            </a:r>
            <a:r>
              <a:rPr sz="1900" b="1" spc="-204" dirty="0">
                <a:latin typeface="Arial"/>
                <a:cs typeface="Arial"/>
              </a:rPr>
              <a:t>χ</a:t>
            </a:r>
            <a:r>
              <a:rPr sz="1900" b="1" spc="-215" dirty="0">
                <a:latin typeface="Arial"/>
                <a:cs typeface="Arial"/>
              </a:rPr>
              <a:t>α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ποτά;</a:t>
            </a:r>
            <a:endParaRPr sz="1900">
              <a:latin typeface="Arial"/>
              <a:cs typeface="Arial"/>
            </a:endParaRPr>
          </a:p>
          <a:p>
            <a:pPr marL="285115" marR="349885" indent="-273050">
              <a:lnSpc>
                <a:spcPct val="100000"/>
              </a:lnSpc>
              <a:spcBef>
                <a:spcPts val="1200"/>
              </a:spcBef>
              <a:buAutoNum type="arabicPeriod" startAt="9"/>
              <a:tabLst>
                <a:tab pos="285750" algn="l"/>
              </a:tabLst>
            </a:pPr>
            <a:r>
              <a:rPr sz="1900" b="1" spc="-245" dirty="0">
                <a:latin typeface="Arial"/>
                <a:cs typeface="Arial"/>
              </a:rPr>
              <a:t>Πως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20" dirty="0">
                <a:latin typeface="Arial"/>
                <a:cs typeface="Arial"/>
              </a:rPr>
              <a:t>μπορούν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να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200" dirty="0">
                <a:latin typeface="Arial"/>
                <a:cs typeface="Arial"/>
              </a:rPr>
              <a:t>προσδιοριστούν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200" dirty="0">
                <a:latin typeface="Arial"/>
                <a:cs typeface="Arial"/>
              </a:rPr>
              <a:t>υπολείμματα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spc="-220" dirty="0">
                <a:latin typeface="Arial"/>
                <a:cs typeface="Arial"/>
              </a:rPr>
              <a:t>φυτοφαρμάκων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75" dirty="0">
                <a:latin typeface="Arial"/>
                <a:cs typeface="Arial"/>
              </a:rPr>
              <a:t>και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200" dirty="0">
                <a:latin typeface="Arial"/>
                <a:cs typeface="Arial"/>
              </a:rPr>
              <a:t>μυκοτοξινών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στα </a:t>
            </a:r>
            <a:r>
              <a:rPr sz="1900" b="1" spc="-515" dirty="0">
                <a:latin typeface="Arial"/>
                <a:cs typeface="Arial"/>
              </a:rPr>
              <a:t> </a:t>
            </a:r>
            <a:r>
              <a:rPr sz="1900" b="1" spc="-204" dirty="0">
                <a:latin typeface="Arial"/>
                <a:cs typeface="Arial"/>
              </a:rPr>
              <a:t>αλκοολούχα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95" dirty="0">
                <a:latin typeface="Arial"/>
                <a:cs typeface="Arial"/>
              </a:rPr>
              <a:t>ποτά;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3" y="0"/>
            <a:ext cx="1854454" cy="737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1381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αλ</a:t>
            </a:r>
            <a:r>
              <a:rPr spc="-15" dirty="0"/>
              <a:t>κ</a:t>
            </a:r>
            <a:r>
              <a:rPr spc="-5" dirty="0"/>
              <a:t>οόλη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68630"/>
            <a:ext cx="9153525" cy="565785"/>
            <a:chOff x="-4762" y="68630"/>
            <a:chExt cx="9153525" cy="5657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928" y="477011"/>
              <a:ext cx="3015996" cy="47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928" y="477011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3" y="477011"/>
              <a:ext cx="876300" cy="47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92923" y="477011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477011"/>
              <a:ext cx="1653539" cy="47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23388" y="477011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2" y="477011"/>
              <a:ext cx="486156" cy="472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232" y="477011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7011"/>
              <a:ext cx="2237232" cy="4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477011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9223" y="477011"/>
              <a:ext cx="874776" cy="47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269223" y="477011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2719" y="573023"/>
              <a:ext cx="1658112" cy="48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2719" y="573023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0831" y="573023"/>
              <a:ext cx="481583" cy="48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80831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2891" y="573023"/>
              <a:ext cx="909828" cy="487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12891" y="573023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4667" y="573023"/>
              <a:ext cx="268224" cy="48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44667" y="573023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573023"/>
              <a:ext cx="1229868" cy="487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14800" y="573023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2416" y="573023"/>
              <a:ext cx="481583" cy="48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62416" y="573023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43100" y="68630"/>
              <a:ext cx="2249297" cy="56522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090166" y="137921"/>
            <a:ext cx="1938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DA92C"/>
                </a:solidFill>
                <a:latin typeface="Verdana"/>
                <a:cs typeface="Verdana"/>
              </a:rPr>
              <a:t>Βιβλιογραφία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6591" y="2513076"/>
            <a:ext cx="3201923" cy="33817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6478" y="6182359"/>
            <a:ext cx="248094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77495" algn="l"/>
                <a:tab pos="278130" algn="l"/>
              </a:tabLst>
            </a:pPr>
            <a:r>
              <a:rPr sz="1650" b="1" i="1" spc="-27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650" b="1" i="1" spc="-130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1650" b="1" i="1" spc="-120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1650" b="1" i="1" spc="-125" dirty="0">
                <a:solidFill>
                  <a:srgbClr val="FF0000"/>
                </a:solidFill>
                <a:latin typeface="Verdana"/>
                <a:cs typeface="Verdana"/>
              </a:rPr>
              <a:t>acteriu</a:t>
            </a:r>
            <a:r>
              <a:rPr sz="1650" b="1" i="1" spc="-22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1650" b="1" i="1" spc="-1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i="1" spc="-175" dirty="0">
                <a:solidFill>
                  <a:srgbClr val="FF0000"/>
                </a:solidFill>
                <a:latin typeface="Verdana"/>
                <a:cs typeface="Verdana"/>
              </a:rPr>
              <a:t>limosum</a:t>
            </a:r>
            <a:endParaRPr sz="165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1511" y="842733"/>
            <a:ext cx="4932934" cy="9233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8150" y="961771"/>
            <a:ext cx="8253095" cy="494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0" algn="ctr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333399"/>
                </a:solidFill>
                <a:latin typeface="Verdana"/>
                <a:cs typeface="Verdana"/>
              </a:rPr>
              <a:t>Βουτυρική</a:t>
            </a:r>
            <a:r>
              <a:rPr sz="3300" b="1" spc="-4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3300" b="1" spc="-10" dirty="0">
                <a:solidFill>
                  <a:srgbClr val="333399"/>
                </a:solidFill>
                <a:latin typeface="Verdana"/>
                <a:cs typeface="Verdana"/>
              </a:rPr>
              <a:t>ζύμωση</a:t>
            </a:r>
            <a:endParaRPr sz="3300">
              <a:latin typeface="Verdana"/>
              <a:cs typeface="Verdana"/>
            </a:endParaRPr>
          </a:p>
          <a:p>
            <a:pPr marL="218440" marR="5080" indent="-205740">
              <a:lnSpc>
                <a:spcPct val="100000"/>
              </a:lnSpc>
              <a:spcBef>
                <a:spcPts val="1435"/>
              </a:spcBef>
              <a:buFont typeface="Wingdings"/>
              <a:buChar char=""/>
              <a:tabLst>
                <a:tab pos="218440" algn="l"/>
              </a:tabLst>
            </a:pPr>
            <a:r>
              <a:rPr sz="1950" b="1" spc="-165" dirty="0">
                <a:solidFill>
                  <a:srgbClr val="001F5F"/>
                </a:solidFill>
                <a:latin typeface="Tahoma"/>
                <a:cs typeface="Tahoma"/>
              </a:rPr>
              <a:t>Το</a:t>
            </a:r>
            <a:r>
              <a:rPr sz="1950" b="1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50" b="1" spc="-45" dirty="0">
                <a:solidFill>
                  <a:srgbClr val="001F5F"/>
                </a:solidFill>
                <a:latin typeface="Tahoma"/>
                <a:cs typeface="Tahoma"/>
              </a:rPr>
              <a:t>βουτυρικό</a:t>
            </a:r>
            <a:r>
              <a:rPr sz="1950" b="1" spc="-35" dirty="0">
                <a:solidFill>
                  <a:srgbClr val="001F5F"/>
                </a:solidFill>
                <a:latin typeface="Tahoma"/>
                <a:cs typeface="Tahoma"/>
              </a:rPr>
              <a:t> οξύ</a:t>
            </a:r>
            <a:r>
              <a:rPr sz="195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50" b="1" spc="-90" dirty="0">
                <a:solidFill>
                  <a:srgbClr val="001F5F"/>
                </a:solidFill>
                <a:latin typeface="Tahoma"/>
                <a:cs typeface="Tahoma"/>
              </a:rPr>
              <a:t>(ΒΟ)</a:t>
            </a:r>
            <a:r>
              <a:rPr sz="195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50" b="1" spc="-30" dirty="0">
                <a:solidFill>
                  <a:srgbClr val="001F5F"/>
                </a:solidFill>
                <a:latin typeface="Tahoma"/>
                <a:cs typeface="Tahoma"/>
              </a:rPr>
              <a:t>παράγεται</a:t>
            </a:r>
            <a:r>
              <a:rPr sz="1950" b="1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50" b="1" spc="-135" dirty="0">
                <a:solidFill>
                  <a:srgbClr val="001F5F"/>
                </a:solidFill>
                <a:latin typeface="Tahoma"/>
                <a:cs typeface="Tahoma"/>
              </a:rPr>
              <a:t>με</a:t>
            </a:r>
            <a:r>
              <a:rPr sz="195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50" b="1" spc="-10" dirty="0">
                <a:solidFill>
                  <a:srgbClr val="001F5F"/>
                </a:solidFill>
                <a:latin typeface="Tahoma"/>
                <a:cs typeface="Tahoma"/>
              </a:rPr>
              <a:t>διάφορες</a:t>
            </a:r>
            <a:r>
              <a:rPr sz="1950" b="1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50" b="1" spc="-30" dirty="0">
                <a:solidFill>
                  <a:srgbClr val="001F5F"/>
                </a:solidFill>
                <a:latin typeface="Tahoma"/>
                <a:cs typeface="Tahoma"/>
              </a:rPr>
              <a:t>διεργασίες</a:t>
            </a:r>
            <a:r>
              <a:rPr sz="195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50" b="1" spc="20" dirty="0">
                <a:solidFill>
                  <a:srgbClr val="001F5F"/>
                </a:solidFill>
                <a:latin typeface="Tahoma"/>
                <a:cs typeface="Tahoma"/>
              </a:rPr>
              <a:t>ζύμωσης </a:t>
            </a:r>
            <a:r>
              <a:rPr sz="1950" b="1" spc="-5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50" b="1" spc="10" dirty="0">
                <a:solidFill>
                  <a:srgbClr val="001F5F"/>
                </a:solidFill>
                <a:latin typeface="Tahoma"/>
                <a:cs typeface="Tahoma"/>
              </a:rPr>
              <a:t>που </a:t>
            </a:r>
            <a:r>
              <a:rPr sz="1950" b="1" spc="-25" dirty="0">
                <a:solidFill>
                  <a:srgbClr val="001F5F"/>
                </a:solidFill>
                <a:latin typeface="Tahoma"/>
                <a:cs typeface="Tahoma"/>
              </a:rPr>
              <a:t>πραγματοποιούνται </a:t>
            </a:r>
            <a:r>
              <a:rPr sz="1950" b="1" spc="50" dirty="0">
                <a:solidFill>
                  <a:srgbClr val="001F5F"/>
                </a:solidFill>
                <a:latin typeface="Tahoma"/>
                <a:cs typeface="Tahoma"/>
              </a:rPr>
              <a:t>από </a:t>
            </a:r>
            <a:r>
              <a:rPr sz="1950" b="1" spc="-10" dirty="0">
                <a:solidFill>
                  <a:srgbClr val="FF0000"/>
                </a:solidFill>
                <a:latin typeface="Tahoma"/>
                <a:cs typeface="Tahoma"/>
              </a:rPr>
              <a:t>υποχρεωτικώς </a:t>
            </a:r>
            <a:r>
              <a:rPr sz="1950" b="1" spc="-15" dirty="0">
                <a:solidFill>
                  <a:srgbClr val="FF0000"/>
                </a:solidFill>
                <a:latin typeface="Tahoma"/>
                <a:cs typeface="Tahoma"/>
              </a:rPr>
              <a:t>αναερόβια </a:t>
            </a:r>
            <a:r>
              <a:rPr sz="1950" b="1" spc="-40" dirty="0">
                <a:solidFill>
                  <a:srgbClr val="FF0000"/>
                </a:solidFill>
                <a:latin typeface="Tahoma"/>
                <a:cs typeface="Tahoma"/>
              </a:rPr>
              <a:t>βακτήρια</a:t>
            </a:r>
            <a:r>
              <a:rPr sz="1950" b="1" spc="-40" dirty="0">
                <a:solidFill>
                  <a:srgbClr val="001F5F"/>
                </a:solidFill>
                <a:latin typeface="Tahoma"/>
                <a:cs typeface="Tahoma"/>
              </a:rPr>
              <a:t>, </a:t>
            </a:r>
            <a:r>
              <a:rPr sz="195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950" b="1" spc="35" dirty="0">
                <a:solidFill>
                  <a:srgbClr val="001F5F"/>
                </a:solidFill>
                <a:latin typeface="Tahoma"/>
                <a:cs typeface="Tahoma"/>
              </a:rPr>
              <a:t>όπως:</a:t>
            </a:r>
            <a:endParaRPr sz="1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Wingdings"/>
              <a:buChar char=""/>
            </a:pPr>
            <a:endParaRPr sz="1950">
              <a:latin typeface="Tahoma"/>
              <a:cs typeface="Tahoma"/>
            </a:endParaRPr>
          </a:p>
          <a:p>
            <a:pPr marL="615950" lvl="1" indent="-266065">
              <a:lnSpc>
                <a:spcPct val="100000"/>
              </a:lnSpc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sz="1650" b="1" i="1" spc="10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650" b="1" i="1" spc="-180" dirty="0">
                <a:solidFill>
                  <a:srgbClr val="FF0000"/>
                </a:solidFill>
                <a:latin typeface="Verdana"/>
                <a:cs typeface="Verdana"/>
              </a:rPr>
              <a:t>lostridium</a:t>
            </a:r>
            <a:r>
              <a:rPr sz="1650" b="1" i="1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i="1" spc="-195" dirty="0">
                <a:solidFill>
                  <a:srgbClr val="FF0000"/>
                </a:solidFill>
                <a:latin typeface="Verdana"/>
                <a:cs typeface="Verdana"/>
              </a:rPr>
              <a:t>buty</a:t>
            </a:r>
            <a:r>
              <a:rPr sz="1650" b="1" i="1" spc="-16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1650" b="1" i="1" spc="-3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650" b="1" i="1" spc="-5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650" b="1" i="1" spc="-155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1650" b="1" i="1" spc="-22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1650" b="1" i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i="1" spc="-280" dirty="0">
                <a:solidFill>
                  <a:srgbClr val="FF0000"/>
                </a:solidFill>
                <a:latin typeface="Verdana"/>
                <a:cs typeface="Verdana"/>
              </a:rPr>
              <a:t>(</a:t>
            </a:r>
            <a:r>
              <a:rPr sz="1650" b="1" i="1" spc="-114" dirty="0">
                <a:solidFill>
                  <a:srgbClr val="FF0000"/>
                </a:solidFill>
                <a:latin typeface="Verdana"/>
                <a:cs typeface="Verdana"/>
              </a:rPr>
              <a:t>σχήμ</a:t>
            </a:r>
            <a:r>
              <a:rPr sz="1650" b="1" i="1" spc="-120" dirty="0">
                <a:solidFill>
                  <a:srgbClr val="FF0000"/>
                </a:solidFill>
                <a:latin typeface="Verdana"/>
                <a:cs typeface="Verdana"/>
              </a:rPr>
              <a:t>α</a:t>
            </a:r>
            <a:r>
              <a:rPr sz="1650" b="1" i="1" spc="-270" dirty="0">
                <a:solidFill>
                  <a:srgbClr val="FF0000"/>
                </a:solidFill>
                <a:latin typeface="Verdana"/>
                <a:cs typeface="Verdana"/>
              </a:rPr>
              <a:t>)</a:t>
            </a:r>
            <a:endParaRPr sz="16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Arial MT"/>
              <a:buChar char="•"/>
            </a:pPr>
            <a:endParaRPr sz="1950">
              <a:latin typeface="Verdana"/>
              <a:cs typeface="Verdana"/>
            </a:endParaRPr>
          </a:p>
          <a:p>
            <a:pPr marL="615950" lvl="1" indent="-266065">
              <a:lnSpc>
                <a:spcPct val="100000"/>
              </a:lnSpc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sz="1650" b="1" i="1" spc="10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650" b="1" i="1" spc="-135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650" b="1" i="1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i="1" spc="-135" dirty="0">
                <a:solidFill>
                  <a:srgbClr val="FF0000"/>
                </a:solidFill>
                <a:latin typeface="Verdana"/>
                <a:cs typeface="Verdana"/>
              </a:rPr>
              <a:t>kluyv</a:t>
            </a:r>
            <a:r>
              <a:rPr sz="1650" b="1" i="1" spc="-15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650" b="1" i="1" spc="-229" dirty="0">
                <a:solidFill>
                  <a:srgbClr val="FF0000"/>
                </a:solidFill>
                <a:latin typeface="Verdana"/>
                <a:cs typeface="Verdana"/>
              </a:rPr>
              <a:t>ri</a:t>
            </a:r>
            <a:endParaRPr sz="16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Arial MT"/>
              <a:buChar char="•"/>
            </a:pPr>
            <a:endParaRPr sz="1950">
              <a:latin typeface="Verdana"/>
              <a:cs typeface="Verdana"/>
            </a:endParaRPr>
          </a:p>
          <a:p>
            <a:pPr marL="615950" lvl="1" indent="-266065">
              <a:lnSpc>
                <a:spcPct val="100000"/>
              </a:lnSpc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sz="1650" b="1" i="1" spc="10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650" b="1" i="1" spc="-135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sz="1650" b="1" i="1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i="1" spc="-125" dirty="0">
                <a:solidFill>
                  <a:srgbClr val="FF0000"/>
                </a:solidFill>
                <a:latin typeface="Verdana"/>
                <a:cs typeface="Verdana"/>
              </a:rPr>
              <a:t>past</a:t>
            </a:r>
            <a:r>
              <a:rPr sz="1650" b="1" i="1" spc="-14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650" b="1" i="1" spc="-180" dirty="0">
                <a:solidFill>
                  <a:srgbClr val="FF0000"/>
                </a:solidFill>
                <a:latin typeface="Verdana"/>
                <a:cs typeface="Verdana"/>
              </a:rPr>
              <a:t>urianum</a:t>
            </a:r>
            <a:endParaRPr sz="16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Arial MT"/>
              <a:buChar char="•"/>
            </a:pPr>
            <a:endParaRPr sz="1950">
              <a:latin typeface="Verdana"/>
              <a:cs typeface="Verdana"/>
            </a:endParaRPr>
          </a:p>
          <a:p>
            <a:pPr marL="615950" lvl="1" indent="-266065">
              <a:lnSpc>
                <a:spcPct val="100000"/>
              </a:lnSpc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sz="1650" b="1" i="1" spc="-110" dirty="0">
                <a:solidFill>
                  <a:srgbClr val="FF0000"/>
                </a:solidFill>
                <a:latin typeface="Verdana"/>
                <a:cs typeface="Verdana"/>
              </a:rPr>
              <a:t>Faecalibacterium</a:t>
            </a:r>
            <a:r>
              <a:rPr sz="1650" b="1" i="1" spc="-1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i="1" spc="-185" dirty="0">
                <a:solidFill>
                  <a:srgbClr val="FF0000"/>
                </a:solidFill>
                <a:latin typeface="Verdana"/>
                <a:cs typeface="Verdana"/>
              </a:rPr>
              <a:t>prausnitzii</a:t>
            </a:r>
            <a:endParaRPr sz="16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Arial MT"/>
              <a:buChar char="•"/>
            </a:pPr>
            <a:endParaRPr sz="1950">
              <a:latin typeface="Verdana"/>
              <a:cs typeface="Verdana"/>
            </a:endParaRPr>
          </a:p>
          <a:p>
            <a:pPr marL="615950" lvl="1" indent="-266065">
              <a:lnSpc>
                <a:spcPct val="100000"/>
              </a:lnSpc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sz="1650" b="1" i="1" spc="-250" dirty="0">
                <a:solidFill>
                  <a:srgbClr val="FF0000"/>
                </a:solidFill>
                <a:latin typeface="Verdana"/>
                <a:cs typeface="Verdana"/>
              </a:rPr>
              <a:t>Fu</a:t>
            </a:r>
            <a:r>
              <a:rPr sz="1650" b="1" i="1" spc="-21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650" b="1" i="1" spc="-100" dirty="0">
                <a:solidFill>
                  <a:srgbClr val="FF0000"/>
                </a:solidFill>
                <a:latin typeface="Verdana"/>
                <a:cs typeface="Verdana"/>
              </a:rPr>
              <a:t>obacte</a:t>
            </a:r>
            <a:r>
              <a:rPr sz="1650" b="1" i="1" spc="-9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1650" b="1" i="1" spc="-180" dirty="0">
                <a:solidFill>
                  <a:srgbClr val="FF0000"/>
                </a:solidFill>
                <a:latin typeface="Verdana"/>
                <a:cs typeface="Verdana"/>
              </a:rPr>
              <a:t>ium</a:t>
            </a:r>
            <a:r>
              <a:rPr sz="1650" b="1" i="1" spc="-1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i="1" spc="-85" dirty="0">
                <a:solidFill>
                  <a:srgbClr val="FF0000"/>
                </a:solidFill>
                <a:latin typeface="Verdana"/>
                <a:cs typeface="Verdana"/>
              </a:rPr>
              <a:t>nucle</a:t>
            </a:r>
            <a:r>
              <a:rPr sz="1650" b="1" i="1" spc="-10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650" b="1" i="1" spc="-210" dirty="0">
                <a:solidFill>
                  <a:srgbClr val="FF0000"/>
                </a:solidFill>
                <a:latin typeface="Verdana"/>
                <a:cs typeface="Verdana"/>
              </a:rPr>
              <a:t>tum</a:t>
            </a:r>
            <a:endParaRPr sz="16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Arial MT"/>
              <a:buChar char="•"/>
            </a:pPr>
            <a:endParaRPr sz="1950">
              <a:latin typeface="Verdana"/>
              <a:cs typeface="Verdana"/>
            </a:endParaRPr>
          </a:p>
          <a:p>
            <a:pPr marL="615950" lvl="1" indent="-266065">
              <a:lnSpc>
                <a:spcPct val="100000"/>
              </a:lnSpc>
              <a:buFont typeface="Arial MT"/>
              <a:buChar char="•"/>
              <a:tabLst>
                <a:tab pos="615950" algn="l"/>
                <a:tab pos="616585" algn="l"/>
              </a:tabLst>
            </a:pPr>
            <a:r>
              <a:rPr sz="1650" b="1" i="1" spc="-254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1650" b="1" i="1" spc="-235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1650" b="1" i="1" spc="-175" dirty="0">
                <a:solidFill>
                  <a:srgbClr val="FF0000"/>
                </a:solidFill>
                <a:latin typeface="Verdana"/>
                <a:cs typeface="Verdana"/>
              </a:rPr>
              <a:t>tyrivibrio</a:t>
            </a:r>
            <a:r>
              <a:rPr sz="1650" b="1" i="1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b="1" i="1" spc="-170" dirty="0">
                <a:solidFill>
                  <a:srgbClr val="FF0000"/>
                </a:solidFill>
                <a:latin typeface="Verdana"/>
                <a:cs typeface="Verdana"/>
              </a:rPr>
              <a:t>fibrisol</a:t>
            </a:r>
            <a:r>
              <a:rPr sz="1650" b="1" i="1" spc="-229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sz="1650" b="1" i="1" spc="-165" dirty="0">
                <a:solidFill>
                  <a:srgbClr val="FF0000"/>
                </a:solidFill>
                <a:latin typeface="Verdana"/>
                <a:cs typeface="Verdana"/>
              </a:rPr>
              <a:t>ens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3114" y="6158890"/>
            <a:ext cx="305435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i="1" spc="10" dirty="0">
                <a:solidFill>
                  <a:srgbClr val="001F5F"/>
                </a:solidFill>
                <a:latin typeface="Verdana"/>
                <a:cs typeface="Verdana"/>
              </a:rPr>
              <a:t>https://images.app.goo.gl/4d9Axy2mV42Yb4pJ9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309" y="84003"/>
            <a:ext cx="2966466" cy="3826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4843" y="3175"/>
            <a:ext cx="2987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Βουτυρική</a:t>
            </a:r>
            <a:r>
              <a:rPr spc="-45" dirty="0"/>
              <a:t> </a:t>
            </a:r>
            <a:r>
              <a:rPr dirty="0"/>
              <a:t>ζύμωση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-4762" y="472249"/>
            <a:ext cx="9153525" cy="154305"/>
            <a:chOff x="-4762" y="472249"/>
            <a:chExt cx="9153525" cy="15430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6928" y="477012"/>
              <a:ext cx="3015996" cy="47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76928" y="477012"/>
              <a:ext cx="3016250" cy="47625"/>
            </a:xfrm>
            <a:custGeom>
              <a:avLst/>
              <a:gdLst/>
              <a:ahLst/>
              <a:cxnLst/>
              <a:rect l="l" t="t" r="r" b="b"/>
              <a:pathLst>
                <a:path w="3016250" h="47625">
                  <a:moveTo>
                    <a:pt x="0" y="47244"/>
                  </a:moveTo>
                  <a:lnTo>
                    <a:pt x="3015996" y="47244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2923" y="477012"/>
              <a:ext cx="876300" cy="472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92923" y="477012"/>
              <a:ext cx="876300" cy="47625"/>
            </a:xfrm>
            <a:custGeom>
              <a:avLst/>
              <a:gdLst/>
              <a:ahLst/>
              <a:cxnLst/>
              <a:rect l="l" t="t" r="r" b="b"/>
              <a:pathLst>
                <a:path w="876300" h="47625">
                  <a:moveTo>
                    <a:pt x="0" y="47244"/>
                  </a:moveTo>
                  <a:lnTo>
                    <a:pt x="876300" y="4724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3388" y="477012"/>
              <a:ext cx="1653539" cy="47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23388" y="477012"/>
              <a:ext cx="1653539" cy="47625"/>
            </a:xfrm>
            <a:custGeom>
              <a:avLst/>
              <a:gdLst/>
              <a:ahLst/>
              <a:cxnLst/>
              <a:rect l="l" t="t" r="r" b="b"/>
              <a:pathLst>
                <a:path w="1653539" h="47625">
                  <a:moveTo>
                    <a:pt x="0" y="47244"/>
                  </a:moveTo>
                  <a:lnTo>
                    <a:pt x="1653539" y="47244"/>
                  </a:lnTo>
                  <a:lnTo>
                    <a:pt x="1653539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7232" y="477012"/>
              <a:ext cx="486156" cy="472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37232" y="477012"/>
              <a:ext cx="486409" cy="47625"/>
            </a:xfrm>
            <a:custGeom>
              <a:avLst/>
              <a:gdLst/>
              <a:ahLst/>
              <a:cxnLst/>
              <a:rect l="l" t="t" r="r" b="b"/>
              <a:pathLst>
                <a:path w="486410" h="47625">
                  <a:moveTo>
                    <a:pt x="0" y="47244"/>
                  </a:moveTo>
                  <a:lnTo>
                    <a:pt x="486156" y="47244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77012"/>
              <a:ext cx="2237232" cy="47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477012"/>
              <a:ext cx="2237740" cy="47625"/>
            </a:xfrm>
            <a:custGeom>
              <a:avLst/>
              <a:gdLst/>
              <a:ahLst/>
              <a:cxnLst/>
              <a:rect l="l" t="t" r="r" b="b"/>
              <a:pathLst>
                <a:path w="2237740" h="47625">
                  <a:moveTo>
                    <a:pt x="0" y="47244"/>
                  </a:moveTo>
                  <a:lnTo>
                    <a:pt x="2237232" y="47244"/>
                  </a:lnTo>
                  <a:lnTo>
                    <a:pt x="2237232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9223" y="477012"/>
              <a:ext cx="874776" cy="472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269223" y="477012"/>
              <a:ext cx="875030" cy="47625"/>
            </a:xfrm>
            <a:custGeom>
              <a:avLst/>
              <a:gdLst/>
              <a:ahLst/>
              <a:cxnLst/>
              <a:rect l="l" t="t" r="r" b="b"/>
              <a:pathLst>
                <a:path w="875029" h="47625">
                  <a:moveTo>
                    <a:pt x="0" y="47244"/>
                  </a:moveTo>
                  <a:lnTo>
                    <a:pt x="874776" y="47244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2719" y="573024"/>
              <a:ext cx="1658112" cy="48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522719" y="573024"/>
              <a:ext cx="1658620" cy="48895"/>
            </a:xfrm>
            <a:custGeom>
              <a:avLst/>
              <a:gdLst/>
              <a:ahLst/>
              <a:cxnLst/>
              <a:rect l="l" t="t" r="r" b="b"/>
              <a:pathLst>
                <a:path w="1658620" h="48895">
                  <a:moveTo>
                    <a:pt x="0" y="48767"/>
                  </a:moveTo>
                  <a:lnTo>
                    <a:pt x="1658112" y="48767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80831" y="573024"/>
              <a:ext cx="481583" cy="48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180831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12891" y="573024"/>
              <a:ext cx="909828" cy="487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12891" y="573024"/>
              <a:ext cx="909955" cy="48895"/>
            </a:xfrm>
            <a:custGeom>
              <a:avLst/>
              <a:gdLst/>
              <a:ahLst/>
              <a:cxnLst/>
              <a:rect l="l" t="t" r="r" b="b"/>
              <a:pathLst>
                <a:path w="909954" h="48895">
                  <a:moveTo>
                    <a:pt x="0" y="48767"/>
                  </a:moveTo>
                  <a:lnTo>
                    <a:pt x="909828" y="48767"/>
                  </a:lnTo>
                  <a:lnTo>
                    <a:pt x="90982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4667" y="573024"/>
              <a:ext cx="268224" cy="487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44667" y="573024"/>
              <a:ext cx="268605" cy="48895"/>
            </a:xfrm>
            <a:custGeom>
              <a:avLst/>
              <a:gdLst/>
              <a:ahLst/>
              <a:cxnLst/>
              <a:rect l="l" t="t" r="r" b="b"/>
              <a:pathLst>
                <a:path w="268604" h="48895">
                  <a:moveTo>
                    <a:pt x="0" y="48767"/>
                  </a:moveTo>
                  <a:lnTo>
                    <a:pt x="268224" y="4876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4800" y="573024"/>
              <a:ext cx="1229868" cy="487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14800" y="573024"/>
              <a:ext cx="1229995" cy="48895"/>
            </a:xfrm>
            <a:custGeom>
              <a:avLst/>
              <a:gdLst/>
              <a:ahLst/>
              <a:cxnLst/>
              <a:rect l="l" t="t" r="r" b="b"/>
              <a:pathLst>
                <a:path w="1229995" h="48895">
                  <a:moveTo>
                    <a:pt x="0" y="48767"/>
                  </a:moveTo>
                  <a:lnTo>
                    <a:pt x="1229868" y="48767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62416" y="573024"/>
              <a:ext cx="481583" cy="487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662416" y="573024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5" h="48895">
                  <a:moveTo>
                    <a:pt x="0" y="48767"/>
                  </a:moveTo>
                  <a:lnTo>
                    <a:pt x="481583" y="4876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6719</Words>
  <Application>Microsoft Office PowerPoint</Application>
  <PresentationFormat>Προβολή στην οθόνη (4:3)</PresentationFormat>
  <Paragraphs>1005</Paragraphs>
  <Slides>89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89</vt:i4>
      </vt:variant>
    </vt:vector>
  </HeadingPairs>
  <TitlesOfParts>
    <vt:vector size="102" baseType="lpstr">
      <vt:lpstr>Arial</vt:lpstr>
      <vt:lpstr>Arial MT</vt:lpstr>
      <vt:lpstr>Calibri</vt:lpstr>
      <vt:lpstr>Cambria</vt:lpstr>
      <vt:lpstr>Comic Sans MS</vt:lpstr>
      <vt:lpstr>Impact</vt:lpstr>
      <vt:lpstr>Microsoft Sans Serif</vt:lpstr>
      <vt:lpstr>Symbol</vt:lpstr>
      <vt:lpstr>Tahoma</vt:lpstr>
      <vt:lpstr>Times New Roman</vt:lpstr>
      <vt:lpstr>Verdana</vt:lpstr>
      <vt:lpstr>Wingdings</vt:lpstr>
      <vt:lpstr>Office Theme</vt:lpstr>
      <vt:lpstr>Ζυμώσεις στα τρόφιμα</vt:lpstr>
      <vt:lpstr>Ζύμωση</vt:lpstr>
      <vt:lpstr>Ζυμώσεις γενικά</vt:lpstr>
      <vt:lpstr>Γαλακτική ζύμωση</vt:lpstr>
      <vt:lpstr>Γαλακτική ζύμωση</vt:lpstr>
      <vt:lpstr>Γαλακτική ζύμωση</vt:lpstr>
      <vt:lpstr>Γαλακτική ζύμωση</vt:lpstr>
      <vt:lpstr>!!!</vt:lpstr>
      <vt:lpstr>Βουτυρική ζύμωση</vt:lpstr>
      <vt:lpstr>Βουτυρική ζύμωση</vt:lpstr>
      <vt:lpstr>Βουτυρική ζύμωση</vt:lpstr>
      <vt:lpstr>Αλκοολική ζύμωση</vt:lpstr>
      <vt:lpstr>Αλκοολική ζύμωση</vt:lpstr>
      <vt:lpstr>Αλκοολική ζύμωση</vt:lpstr>
      <vt:lpstr>Αλκοολική ζύμωση</vt:lpstr>
      <vt:lpstr>Αλκοολική ζύμωση</vt:lpstr>
      <vt:lpstr>Αλκοολική ζύμωση</vt:lpstr>
      <vt:lpstr>Αλκοολική ζύμωση</vt:lpstr>
      <vt:lpstr>Αλκοολική ζύμωση</vt:lpstr>
      <vt:lpstr>Αλκοολική ζύμωση</vt:lpstr>
      <vt:lpstr>Αλκοολική ζύμωση</vt:lpstr>
      <vt:lpstr>Αλκοολική ζύμωση</vt:lpstr>
      <vt:lpstr>Αλκοολική ζύμωση</vt:lpstr>
      <vt:lpstr>Αλκοολική ζύμωση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  <vt:lpstr>αλκοόλη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argiro</dc:creator>
  <cp:lastModifiedBy>Agapi Dima</cp:lastModifiedBy>
  <cp:revision>2</cp:revision>
  <dcterms:created xsi:type="dcterms:W3CDTF">2023-02-19T17:26:08Z</dcterms:created>
  <dcterms:modified xsi:type="dcterms:W3CDTF">2023-02-20T14:40:29Z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2021-04-20T00:00:00Z</vt:filetime>
  </property>
  <property fmtid="{D5CDD505-2E9C-101B-9397-08002B2CF9AE}" pid="3" name="Creator">
    <vt:lpwstr>Microsoft® PowerPoint® για το Microsoft 365</vt:lpwstr>
  </property>
  <property fmtid="{D5CDD505-2E9C-101B-9397-08002B2CF9AE}" pid="4" name="LastSaved">
    <vt:filetime>2023-02-19T00:00:00Z</vt:filetime>
  </property>
</Properties>
</file>