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3"/>
  </p:notesMasterIdLst>
  <p:handoutMasterIdLst>
    <p:handoutMasterId r:id="rId34"/>
  </p:handoutMasterIdLst>
  <p:sldIdLst>
    <p:sldId id="259" r:id="rId5"/>
    <p:sldId id="260" r:id="rId6"/>
    <p:sldId id="261" r:id="rId7"/>
    <p:sldId id="262" r:id="rId8"/>
    <p:sldId id="275" r:id="rId9"/>
    <p:sldId id="263" r:id="rId10"/>
    <p:sldId id="264" r:id="rId11"/>
    <p:sldId id="265" r:id="rId12"/>
    <p:sldId id="277" r:id="rId13"/>
    <p:sldId id="266" r:id="rId14"/>
    <p:sldId id="267" r:id="rId15"/>
    <p:sldId id="268" r:id="rId16"/>
    <p:sldId id="269" r:id="rId17"/>
    <p:sldId id="270" r:id="rId18"/>
    <p:sldId id="271" r:id="rId19"/>
    <p:sldId id="272" r:id="rId20"/>
    <p:sldId id="273" r:id="rId21"/>
    <p:sldId id="276" r:id="rId22"/>
    <p:sldId id="274"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63" d="100"/>
          <a:sy n="63" d="100"/>
        </p:scale>
        <p:origin x="-138" y="-312"/>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D5ED103-55AF-498C-8226-BC820C36097B}" type="datetime1">
              <a:rPr lang="el-GR" smtClean="0"/>
              <a:pPr rtl="0"/>
              <a:t>11/3/2024</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el-GR" smtClean="0"/>
              <a:pPr rtl="0"/>
              <a:t>‹#›</a:t>
            </a:fld>
            <a:endParaRPr lang="el-GR"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D2C1C-24E4-4D32-8F46-7596F6A417C2}" type="datetime1">
              <a:rPr lang="el-GR" smtClean="0"/>
              <a:pPr/>
              <a:t>11/3/2024</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el-GR" noProof="0" smtClean="0"/>
              <a:pPr rtl="0"/>
              <a:t>‹#›</a:t>
            </a:fld>
            <a:endParaRPr lang="el-GR" noProof="0"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a:t>
            </a:fld>
            <a:endParaRPr lang="el-GR"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Τίτλος 1"/>
          <p:cNvSpPr>
            <a:spLocks noGrp="1"/>
          </p:cNvSpPr>
          <p:nvPr>
            <p:ph type="ctrTitle"/>
          </p:nvPr>
        </p:nvSpPr>
        <p:spPr>
          <a:xfrm>
            <a:off x="914400" y="2007889"/>
            <a:ext cx="10363200" cy="1470025"/>
          </a:xfrm>
        </p:spPr>
        <p:txBody>
          <a:bodyPr rtlCol="0"/>
          <a:lstStyle>
            <a:lvl1pPr algn="ctr">
              <a:lnSpc>
                <a:spcPts val="4800"/>
              </a:lnSpc>
              <a:defRPr sz="4400" b="1" baseline="0">
                <a:solidFill>
                  <a:schemeClr val="tx2">
                    <a:lumMod val="50000"/>
                  </a:schemeClr>
                </a:solidFill>
                <a:effectLst/>
              </a:defRPr>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4038EF51-4730-48AD-B914-384EB15EE9CD}"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D27A0034-D78A-494C-A0C3-43CF00FEA90B}"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AD7D76FA-6A77-42AB-8B31-E3906F2774F1}"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cap="none">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8" name="Σύμβολο κράτησης θέσης περιεχομένου 7"/>
          <p:cNvSpPr>
            <a:spLocks noGrp="1"/>
          </p:cNvSpPr>
          <p:nvPr>
            <p:ph sz="quarter" idx="13" hasCustomPrompt="1"/>
          </p:nvPr>
        </p:nvSpPr>
        <p:spPr>
          <a:xfrm>
            <a:off x="812800" y="1600200"/>
            <a:ext cx="10566400" cy="4114800"/>
          </a:xfrm>
        </p:spPr>
        <p:txBody>
          <a:bodyPr rtlCol="0"/>
          <a:lstStyle>
            <a:lvl1pPr rtl="0">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EE184084-6BF7-4C51-A8BF-B667D5BA9B6A}"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116E0B67-B803-466C-88FB-3A4BFB6F239A}"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11" name="Σύμβολο κράτησης θέσης περιεχομένου 10"/>
          <p:cNvSpPr>
            <a:spLocks noGrp="1"/>
          </p:cNvSpPr>
          <p:nvPr>
            <p:ph sz="quarter" idx="13" hasCustomPrompt="1"/>
          </p:nvPr>
        </p:nvSpPr>
        <p:spPr>
          <a:xfrm>
            <a:off x="812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3" name="Σύμβολο κράτησης θέσης περιεχομένου 12"/>
          <p:cNvSpPr>
            <a:spLocks noGrp="1"/>
          </p:cNvSpPr>
          <p:nvPr>
            <p:ph sz="quarter" idx="14" hasCustomPrompt="1"/>
          </p:nvPr>
        </p:nvSpPr>
        <p:spPr>
          <a:xfrm>
            <a:off x="6400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810FE9B9-AFB4-4BFC-9D21-18C40FC25B76}" type="datetime1">
              <a:rPr lang="el-GR" noProof="0" smtClean="0"/>
              <a:pPr rtl="0"/>
              <a:t>11/3/2024</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0" y="274638"/>
            <a:ext cx="10566400" cy="1143000"/>
          </a:xfrm>
        </p:spPr>
        <p:txBody>
          <a:bodyPr rtlCol="0"/>
          <a:lstStyle>
            <a:lvl1pPr>
              <a:defRPr/>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1" name="Σύμβολο κράτησης θέσης περιεχομένου 10"/>
          <p:cNvSpPr>
            <a:spLocks noGrp="1"/>
          </p:cNvSpPr>
          <p:nvPr>
            <p:ph sz="quarter" idx="13" hasCustomPrompt="1"/>
          </p:nvPr>
        </p:nvSpPr>
        <p:spPr>
          <a:xfrm>
            <a:off x="812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κειμένου 4"/>
          <p:cNvSpPr>
            <a:spLocks noGrp="1"/>
          </p:cNvSpPr>
          <p:nvPr>
            <p:ph type="body" sz="quarter" idx="3" hasCustomPrompt="1"/>
          </p:nvPr>
        </p:nvSpPr>
        <p:spPr>
          <a:xfrm>
            <a:off x="6400800" y="1600200"/>
            <a:ext cx="4978400" cy="574675"/>
          </a:xfrm>
        </p:spPr>
        <p:txBody>
          <a:bodyPr rtlCol="0" anchor="b">
            <a:noAutofit/>
          </a:bodyPr>
          <a:lstStyle>
            <a:lvl1pPr marL="0" indent="0" rtl="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Στυλ υποδείγματος κειμένου</a:t>
            </a:r>
          </a:p>
        </p:txBody>
      </p:sp>
      <p:sp>
        <p:nvSpPr>
          <p:cNvPr id="13" name="Σύμβολο κράτησης θέσης περιεχομένου 12"/>
          <p:cNvSpPr>
            <a:spLocks noGrp="1"/>
          </p:cNvSpPr>
          <p:nvPr>
            <p:ph sz="quarter" idx="14" hasCustomPrompt="1"/>
          </p:nvPr>
        </p:nvSpPr>
        <p:spPr>
          <a:xfrm>
            <a:off x="6400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8" name="Σύμβολο κράτησης θέσης υποσέλιδου 7"/>
          <p:cNvSpPr>
            <a:spLocks noGrp="1"/>
          </p:cNvSpPr>
          <p:nvPr>
            <p:ph type="ftr" sz="quarter" idx="11"/>
          </p:nvPr>
        </p:nvSpPr>
        <p:spPr/>
        <p:txBody>
          <a:bodyPr rtlCol="0"/>
          <a:lstStyle/>
          <a:p>
            <a:pPr rtl="0"/>
            <a:r>
              <a:rPr lang="el-GR" noProof="0" dirty="0"/>
              <a:t>Προσθήκη υποσέλιδου</a:t>
            </a:r>
          </a:p>
        </p:txBody>
      </p:sp>
      <p:sp>
        <p:nvSpPr>
          <p:cNvPr id="7" name="Σύμβολο κράτησης θέσης ημερομηνίας 6"/>
          <p:cNvSpPr>
            <a:spLocks noGrp="1"/>
          </p:cNvSpPr>
          <p:nvPr>
            <p:ph type="dt" sz="half" idx="10"/>
          </p:nvPr>
        </p:nvSpPr>
        <p:spPr/>
        <p:txBody>
          <a:bodyPr rtlCol="0"/>
          <a:lstStyle/>
          <a:p>
            <a:pPr rtl="0"/>
            <a:fld id="{ECAC2173-0C21-4EBD-9BF4-A4B8EE78B4AE}" type="datetime1">
              <a:rPr lang="el-GR" noProof="0" smtClean="0"/>
              <a:pPr rtl="0"/>
              <a:t>11/3/2024</a:t>
            </a:fld>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lvl1pPr>
          </a:lstStyle>
          <a:p>
            <a:pPr rtl="0"/>
            <a:r>
              <a:rPr lang="el-GR" noProof="0" dirty="0"/>
              <a:t>Κάντε κλικ για να επεξεργαστείτε το Στυλ κύριου τίτλου</a:t>
            </a:r>
          </a:p>
        </p:txBody>
      </p:sp>
      <p:sp>
        <p:nvSpPr>
          <p:cNvPr id="4" name="Σύμβολο κράτησης θέσης υποσέλιδου 3"/>
          <p:cNvSpPr>
            <a:spLocks noGrp="1"/>
          </p:cNvSpPr>
          <p:nvPr>
            <p:ph type="ftr" sz="quarter" idx="11"/>
          </p:nvPr>
        </p:nvSpPr>
        <p:spPr/>
        <p:txBody>
          <a:bodyPr rtlCol="0"/>
          <a:lstStyle/>
          <a:p>
            <a:pPr rtl="0"/>
            <a:r>
              <a:rPr lang="el-GR" noProof="0" dirty="0"/>
              <a:t>Προσθήκη υποσέλιδου</a:t>
            </a:r>
          </a:p>
        </p:txBody>
      </p:sp>
      <p:sp>
        <p:nvSpPr>
          <p:cNvPr id="3" name="Σύμβολο κράτησης θέσης ημερομηνίας 2"/>
          <p:cNvSpPr>
            <a:spLocks noGrp="1"/>
          </p:cNvSpPr>
          <p:nvPr>
            <p:ph type="dt" sz="half" idx="10"/>
          </p:nvPr>
        </p:nvSpPr>
        <p:spPr/>
        <p:txBody>
          <a:bodyPr rtlCol="0"/>
          <a:lstStyle/>
          <a:p>
            <a:pPr rtl="0"/>
            <a:fld id="{76A43843-FD73-4F29-AAE1-58A66F05B8B0}" type="datetime1">
              <a:rPr lang="el-GR" noProof="0" smtClean="0"/>
              <a:pPr rtl="0"/>
              <a:t>11/3/2024</a:t>
            </a:fld>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r>
              <a:rPr lang="el-GR" noProof="0" dirty="0"/>
              <a:t>Προσθήκη υποσέλιδου</a:t>
            </a:r>
          </a:p>
        </p:txBody>
      </p:sp>
      <p:sp>
        <p:nvSpPr>
          <p:cNvPr id="2" name="Σύμβολο κράτησης θέσης ημερομηνίας 1"/>
          <p:cNvSpPr>
            <a:spLocks noGrp="1"/>
          </p:cNvSpPr>
          <p:nvPr>
            <p:ph type="dt" sz="half" idx="10"/>
          </p:nvPr>
        </p:nvSpPr>
        <p:spPr/>
        <p:txBody>
          <a:bodyPr rtlCol="0"/>
          <a:lstStyle/>
          <a:p>
            <a:pPr rtl="0"/>
            <a:fld id="{93F426FA-D219-4866-8684-A2FE9F949972}" type="datetime1">
              <a:rPr lang="el-GR" noProof="0" smtClean="0"/>
              <a:pPr rtl="0"/>
              <a:t>11/3/2024</a:t>
            </a:fld>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6864"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9" name="Σύμβολο κράτησης θέσης περιεχομένου 8"/>
          <p:cNvSpPr>
            <a:spLocks noGrp="1"/>
          </p:cNvSpPr>
          <p:nvPr>
            <p:ph sz="quarter" idx="13" hasCustomPrompt="1"/>
          </p:nvPr>
        </p:nvSpPr>
        <p:spPr>
          <a:xfrm>
            <a:off x="5283200" y="1447800"/>
            <a:ext cx="6197600" cy="42672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κειμένου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0C91C234-2BEB-4B75-97B2-BB321594AE16}" type="datetime1">
              <a:rPr lang="el-GR" noProof="0" smtClean="0"/>
              <a:pPr rtl="0"/>
              <a:t>11/3/2024</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10" name="Σύμβολο κράτησης θέσης εικόνας 9"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301232" y="1539240"/>
            <a:ext cx="4431538" cy="3272790"/>
          </a:xfrm>
        </p:spPr>
        <p:txBody>
          <a:bodyPr rtlCol="0"/>
          <a:lstStyle>
            <a:lvl1pPr marL="0" indent="0">
              <a:buNone/>
              <a:defRPr/>
            </a:lvl1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EDEFD528-6F7E-43DE-9FF4-1D8108B690FE}" type="datetime1">
              <a:rPr lang="el-GR" noProof="0" smtClean="0"/>
              <a:pPr rtl="0"/>
              <a:t>11/3/2024</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Εικόνα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Σύμβολο κράτησης θέσης τίτλου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el-GR" noProof="0" dirty="0"/>
              <a:t>Προσθήκη υποσέλιδου</a:t>
            </a:r>
          </a:p>
        </p:txBody>
      </p:sp>
      <p:sp>
        <p:nvSpPr>
          <p:cNvPr id="4" name="Σύμβολο κράτησης θέσης ημερομηνίας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39BE7BE1-B8F1-4387-9AE4-427EE663A87A}" type="datetime1">
              <a:rPr lang="el-GR" noProof="0" smtClean="0"/>
              <a:pPr rtl="0"/>
              <a:t>11/3/2024</a:t>
            </a:fld>
            <a:endParaRPr lang="el-GR" noProof="0" dirty="0"/>
          </a:p>
        </p:txBody>
      </p:sp>
      <p:sp>
        <p:nvSpPr>
          <p:cNvPr id="6" name="Σύμβολο κράτησης θέσης αριθμού διαφάνειας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1828800"/>
            <a:ext cx="10668000" cy="3307079"/>
          </a:xfrm>
        </p:spPr>
        <p:txBody>
          <a:bodyPr rtlCol="0"/>
          <a:lstStyle/>
          <a:p>
            <a:pPr rtl="0"/>
            <a:r>
              <a:rPr lang="el-GR" sz="3600" dirty="0" smtClean="0"/>
              <a:t>ΜΕΤΑΦΟΡΑ </a:t>
            </a:r>
            <a:r>
              <a:rPr lang="el-GR" sz="3600" dirty="0"/>
              <a:t>ΓΟΝΟΥ ΕΥΡΥΑΛΩΝ ΨΑΡΙΩΝ </a:t>
            </a:r>
            <a:r>
              <a:rPr lang="el-GR" sz="3600" dirty="0" smtClean="0"/>
              <a:t>:</a:t>
            </a:r>
            <a:br>
              <a:rPr lang="el-GR" sz="3600" dirty="0" smtClean="0"/>
            </a:br>
            <a:r>
              <a:rPr lang="el-GR" sz="2000" dirty="0" smtClean="0"/>
              <a:t/>
            </a:r>
            <a:br>
              <a:rPr lang="el-GR" sz="2000" dirty="0" smtClean="0"/>
            </a:br>
            <a:r>
              <a:rPr lang="el-GR" sz="2000" dirty="0" smtClean="0"/>
              <a:t>ΠΡΟΕΤΟΙΜΑΣΙΑ </a:t>
            </a:r>
            <a:r>
              <a:rPr lang="el-GR" sz="2000" dirty="0"/>
              <a:t>ΣΤΟΝ ΙΧΘΥΟΓΕΝΝΕΤΙΚΟ </a:t>
            </a:r>
            <a:r>
              <a:rPr lang="el-GR" sz="2000" dirty="0" smtClean="0"/>
              <a:t>ΣΤΑΘΜΟ</a:t>
            </a:r>
            <a:br>
              <a:rPr lang="el-GR" sz="2000" dirty="0" smtClean="0"/>
            </a:br>
            <a:r>
              <a:rPr lang="el-GR" sz="2000" dirty="0" smtClean="0"/>
              <a:t>ΔΙΑΔΙΚΑΣΙΑ </a:t>
            </a:r>
            <a:r>
              <a:rPr lang="el-GR" sz="2000" dirty="0"/>
              <a:t>ΚΑΙ ΣΥΝΘΗΚΕΣ ΜΕΤΑΦΟΡΑΣ ΚΑΙ </a:t>
            </a:r>
            <a:r>
              <a:rPr lang="el-GR" sz="2000" dirty="0" smtClean="0"/>
              <a:t/>
            </a:r>
            <a:br>
              <a:rPr lang="el-GR" sz="2000" dirty="0" smtClean="0"/>
            </a:br>
            <a:r>
              <a:rPr lang="el-GR" sz="2000" dirty="0" smtClean="0"/>
              <a:t>ΠΑΡΑΔΟΣΗ </a:t>
            </a:r>
            <a:r>
              <a:rPr lang="el-GR" sz="2000" dirty="0"/>
              <a:t>ΣΤΙΣ ΜΟΝΑΔΕΣ </a:t>
            </a:r>
            <a:r>
              <a:rPr lang="el-GR" sz="2000" dirty="0" smtClean="0"/>
              <a:t>ΙΧΘΥΟΚΛΩΒΩΝ</a:t>
            </a:r>
            <a:endParaRPr lang="el-GR" sz="2000"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4DC73B-E632-45C1-B0FE-BA0078DB6E50}"/>
              </a:ext>
            </a:extLst>
          </p:cNvPr>
          <p:cNvSpPr>
            <a:spLocks noGrp="1"/>
          </p:cNvSpPr>
          <p:nvPr>
            <p:ph type="title"/>
          </p:nvPr>
        </p:nvSpPr>
        <p:spPr/>
        <p:txBody>
          <a:bodyPr/>
          <a:lstStyle/>
          <a:p>
            <a:r>
              <a:rPr lang="el-GR" dirty="0"/>
              <a:t>Προετοιμασία της μονάδας πάχυνσης για την υποδοχή του γόνου</a:t>
            </a:r>
          </a:p>
        </p:txBody>
      </p:sp>
      <p:sp>
        <p:nvSpPr>
          <p:cNvPr id="3" name="Θέση περιεχομένου 2">
            <a:extLst>
              <a:ext uri="{FF2B5EF4-FFF2-40B4-BE49-F238E27FC236}">
                <a16:creationId xmlns:a16="http://schemas.microsoft.com/office/drawing/2014/main" xmlns="" id="{4942EF89-0610-4F82-BC40-D5F3A29F22E8}"/>
              </a:ext>
            </a:extLst>
          </p:cNvPr>
          <p:cNvSpPr>
            <a:spLocks noGrp="1"/>
          </p:cNvSpPr>
          <p:nvPr>
            <p:ph sz="quarter" idx="13"/>
          </p:nvPr>
        </p:nvSpPr>
        <p:spPr>
          <a:xfrm>
            <a:off x="812799" y="1600199"/>
            <a:ext cx="10757159" cy="4539343"/>
          </a:xfrm>
        </p:spPr>
        <p:txBody>
          <a:bodyPr>
            <a:normAutofit/>
          </a:bodyPr>
          <a:lstStyle/>
          <a:p>
            <a:r>
              <a:rPr lang="el-GR" dirty="0"/>
              <a:t>Επιλογή των κλωβών που θα φιλοξενήσουν τα νέα ιχθύδια βάσει των στόχων που τίθενται από την γραμμή της παραγωγής ανάλογα με το πλήθος των ιχθυδίων που θα αφιχθούν, το μέγεθος των κλωβών και τις ιχθυοφορτίσεις που επιθυμείται να επιτευχθούν</a:t>
            </a:r>
          </a:p>
          <a:p>
            <a:r>
              <a:rPr lang="el-GR" dirty="0"/>
              <a:t>Τοποθέτηση καθαρών καινούργιων διχτυών με άνοιγμα ματιού, ανάλογα με το μέγεθος των ιχθυδίων, συνήθως πέντε έως έξι χιλιοστών.</a:t>
            </a:r>
          </a:p>
          <a:p>
            <a:r>
              <a:rPr lang="el-GR" dirty="0"/>
              <a:t>Τοποθέτηση στο ακάλυπτο επάνω τμήμα του κλωβού προστατευτικού διχτυού, ώστε να μην επιτρέπεται η προσέγγιση ορισμένων πτηνών που προξενούν ζημιές στα  εκτρεφόμενα ιχθύδια.</a:t>
            </a:r>
          </a:p>
          <a:p>
            <a:r>
              <a:rPr lang="el-GR" dirty="0"/>
              <a:t>Μεταφορά κλωβών κοντά στην ακτή ώστε να μπορέσει να γίνει η πλήρωσή τους μόλις αφιχθούν τα ιχθύδια από τον ιχθυογεννητικό σταθμό.</a:t>
            </a:r>
          </a:p>
          <a:p>
            <a:endParaRPr lang="el-GR" dirty="0"/>
          </a:p>
        </p:txBody>
      </p:sp>
    </p:spTree>
    <p:extLst>
      <p:ext uri="{BB962C8B-B14F-4D97-AF65-F5344CB8AC3E}">
        <p14:creationId xmlns:p14="http://schemas.microsoft.com/office/powerpoint/2010/main" val="22782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3B9C62-1309-42FA-A842-AE8CBB594205}"/>
              </a:ext>
            </a:extLst>
          </p:cNvPr>
          <p:cNvSpPr>
            <a:spLocks noGrp="1"/>
          </p:cNvSpPr>
          <p:nvPr>
            <p:ph type="title"/>
          </p:nvPr>
        </p:nvSpPr>
        <p:spPr/>
        <p:txBody>
          <a:bodyPr/>
          <a:lstStyle/>
          <a:p>
            <a:r>
              <a:rPr lang="el-GR" dirty="0"/>
              <a:t>Βασικοί κανόνες</a:t>
            </a:r>
          </a:p>
        </p:txBody>
      </p:sp>
      <p:sp>
        <p:nvSpPr>
          <p:cNvPr id="3" name="Θέση περιεχομένου 2">
            <a:extLst>
              <a:ext uri="{FF2B5EF4-FFF2-40B4-BE49-F238E27FC236}">
                <a16:creationId xmlns:a16="http://schemas.microsoft.com/office/drawing/2014/main" xmlns="" id="{91FEEDD1-D2BF-44E3-911B-E10626ABAA52}"/>
              </a:ext>
            </a:extLst>
          </p:cNvPr>
          <p:cNvSpPr>
            <a:spLocks noGrp="1"/>
          </p:cNvSpPr>
          <p:nvPr>
            <p:ph sz="quarter" idx="13"/>
          </p:nvPr>
        </p:nvSpPr>
        <p:spPr/>
        <p:txBody>
          <a:bodyPr/>
          <a:lstStyle/>
          <a:p>
            <a:r>
              <a:rPr lang="el-GR" dirty="0"/>
              <a:t>Τα ιχθύδια που θα µεταφερθούν θα πρέπει να µείνουν νηστικά για 24 ώρες τουλάχιστον.</a:t>
            </a:r>
          </a:p>
          <a:p>
            <a:r>
              <a:rPr lang="el-GR" dirty="0"/>
              <a:t>Αµέσως µετά τη µεταφορά πραγµατοποιείται προληπτική θεραπεία µε διάλυμα φουραζολιδόνης σε συγκεντρώσεις 20 έως 50 ppm.</a:t>
            </a:r>
          </a:p>
          <a:p>
            <a:r>
              <a:rPr lang="el-GR" dirty="0"/>
              <a:t>Πριν την εξαλίευση για τη µεταφορά των ιχθυδίων πραγµατοποιείται ελαφρά αναισθησία έτσι ώστε οι σχετικές εργασίες να πραγµατοποιηθούν µε ασφάλεια και να µην καταπονηθούν τα ιχθύδια.</a:t>
            </a:r>
          </a:p>
          <a:p>
            <a:r>
              <a:rPr lang="el-GR" dirty="0"/>
              <a:t>Τα ιχθύδια µεταφέρονται σε µικρούς θαλάσσιους ιχθυοκλωβούς στα δύο γραµµάρια όταν η θερµοκρασία της θάλασσας ανεβαίνει (τέλος άνοιξης) ή όταν δεν υπάρχει η δυνατότητα του προηγούµενου σταδίου.</a:t>
            </a:r>
          </a:p>
        </p:txBody>
      </p:sp>
    </p:spTree>
    <p:extLst>
      <p:ext uri="{BB962C8B-B14F-4D97-AF65-F5344CB8AC3E}">
        <p14:creationId xmlns:p14="http://schemas.microsoft.com/office/powerpoint/2010/main" val="27982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F4BCB6-67AC-44FC-8406-AD4D32E96F23}"/>
              </a:ext>
            </a:extLst>
          </p:cNvPr>
          <p:cNvSpPr>
            <a:spLocks noGrp="1"/>
          </p:cNvSpPr>
          <p:nvPr>
            <p:ph type="title"/>
          </p:nvPr>
        </p:nvSpPr>
        <p:spPr/>
        <p:txBody>
          <a:bodyPr/>
          <a:lstStyle/>
          <a:p>
            <a:r>
              <a:rPr lang="el-GR" dirty="0"/>
              <a:t>Προκλήσεις στην ευζωία</a:t>
            </a:r>
          </a:p>
        </p:txBody>
      </p:sp>
      <p:sp>
        <p:nvSpPr>
          <p:cNvPr id="3" name="Θέση περιεχομένου 2">
            <a:extLst>
              <a:ext uri="{FF2B5EF4-FFF2-40B4-BE49-F238E27FC236}">
                <a16:creationId xmlns:a16="http://schemas.microsoft.com/office/drawing/2014/main" xmlns="" id="{346098FD-38CF-4544-89AB-F09AFB83868F}"/>
              </a:ext>
            </a:extLst>
          </p:cNvPr>
          <p:cNvSpPr>
            <a:spLocks noGrp="1"/>
          </p:cNvSpPr>
          <p:nvPr>
            <p:ph sz="quarter" idx="13"/>
          </p:nvPr>
        </p:nvSpPr>
        <p:spPr/>
        <p:txBody>
          <a:bodyPr/>
          <a:lstStyle/>
          <a:p>
            <a:endParaRPr lang="el-GR" dirty="0"/>
          </a:p>
          <a:p>
            <a:r>
              <a:rPr lang="el-GR" dirty="0"/>
              <a:t>Χειρισμοί κατά τη διαδικασία: Ο συγχρωτισμός και οι χειρισμοί για τη φόρτωση και εκφόρτωση των ψαριών, εκτός του ότι προκαλούν στρες στα ψάρια, ενδέχεται επιπλέον να επιφέρουν τραυματισμούς και δυνητικά επακόλουθα προβλήματα υγείας.</a:t>
            </a:r>
          </a:p>
          <a:p>
            <a:endParaRPr lang="el-GR" dirty="0"/>
          </a:p>
          <a:p>
            <a:r>
              <a:rPr lang="el-GR" dirty="0"/>
              <a:t>Ποιότητα νερού: Κατά τη διάρκεια της μεταφοράς η ποιότητα του νερού μπορεί να αλλοιωθεί και να παρατηρηθεί πτώση σε αρκετούς από τους περιβαλλοντικούς δείκτες ευζωίας. Επιπλέον, σε περιόδους που η θερμοκρασία του νερού εκτροφής διαφέρει σημαντικά από την ατμοσφαιρική, ενδέχεται να υπάρξουν έντονες αλλαγές με αρνητικό αντίκτυπο στην ευζωία.</a:t>
            </a:r>
          </a:p>
          <a:p>
            <a:endParaRPr lang="el-GR" dirty="0"/>
          </a:p>
        </p:txBody>
      </p:sp>
    </p:spTree>
    <p:extLst>
      <p:ext uri="{BB962C8B-B14F-4D97-AF65-F5344CB8AC3E}">
        <p14:creationId xmlns:p14="http://schemas.microsoft.com/office/powerpoint/2010/main" val="5378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F2B24B0-26BF-4FC7-BBB4-007685F26815}"/>
              </a:ext>
            </a:extLst>
          </p:cNvPr>
          <p:cNvSpPr>
            <a:spLocks noGrp="1"/>
          </p:cNvSpPr>
          <p:nvPr>
            <p:ph type="title"/>
          </p:nvPr>
        </p:nvSpPr>
        <p:spPr/>
        <p:txBody>
          <a:bodyPr/>
          <a:lstStyle/>
          <a:p>
            <a:r>
              <a:rPr lang="el-GR" dirty="0"/>
              <a:t>Τρόποι μείωσης των αρνητικών επιπτώσεων του συγχρωτισμού</a:t>
            </a:r>
          </a:p>
        </p:txBody>
      </p:sp>
      <p:sp>
        <p:nvSpPr>
          <p:cNvPr id="3" name="Θέση περιεχομένου 2">
            <a:extLst>
              <a:ext uri="{FF2B5EF4-FFF2-40B4-BE49-F238E27FC236}">
                <a16:creationId xmlns:a16="http://schemas.microsoft.com/office/drawing/2014/main" xmlns="" id="{3685F4DB-D3AF-49EF-A591-83286185A8A8}"/>
              </a:ext>
            </a:extLst>
          </p:cNvPr>
          <p:cNvSpPr>
            <a:spLocks noGrp="1"/>
          </p:cNvSpPr>
          <p:nvPr>
            <p:ph sz="quarter" idx="13"/>
          </p:nvPr>
        </p:nvSpPr>
        <p:spPr/>
        <p:txBody>
          <a:bodyPr/>
          <a:lstStyle/>
          <a:p>
            <a:endParaRPr lang="el-GR" dirty="0"/>
          </a:p>
          <a:p>
            <a:r>
              <a:rPr lang="el-GR" dirty="0"/>
              <a:t>Εφαρμογή ορθών πρακτικών κατά τους χειρισμούς πριν τη μεταφορά. </a:t>
            </a:r>
          </a:p>
          <a:p>
            <a:endParaRPr lang="el-GR" dirty="0"/>
          </a:p>
          <a:p>
            <a:r>
              <a:rPr lang="el-GR" dirty="0"/>
              <a:t>Αντιμετώπιση της αλλοίωσης της ποιότητας του νερού κατά τη μεταφορά. </a:t>
            </a:r>
          </a:p>
        </p:txBody>
      </p:sp>
    </p:spTree>
    <p:extLst>
      <p:ext uri="{BB962C8B-B14F-4D97-AF65-F5344CB8AC3E}">
        <p14:creationId xmlns:p14="http://schemas.microsoft.com/office/powerpoint/2010/main" val="131848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FD2FAB-5EF9-43FD-A494-F76453750073}"/>
              </a:ext>
            </a:extLst>
          </p:cNvPr>
          <p:cNvSpPr>
            <a:spLocks noGrp="1"/>
          </p:cNvSpPr>
          <p:nvPr>
            <p:ph type="title"/>
          </p:nvPr>
        </p:nvSpPr>
        <p:spPr/>
        <p:txBody>
          <a:bodyPr/>
          <a:lstStyle/>
          <a:p>
            <a:r>
              <a:rPr lang="el-GR" dirty="0"/>
              <a:t>Περιβαλλοντικοί δείκτες</a:t>
            </a:r>
          </a:p>
        </p:txBody>
      </p:sp>
      <p:sp>
        <p:nvSpPr>
          <p:cNvPr id="3" name="Θέση περιεχομένου 2">
            <a:extLst>
              <a:ext uri="{FF2B5EF4-FFF2-40B4-BE49-F238E27FC236}">
                <a16:creationId xmlns:a16="http://schemas.microsoft.com/office/drawing/2014/main" xmlns="" id="{8B0DAC2B-9E5F-461B-9833-9E6D9FFA2CCC}"/>
              </a:ext>
            </a:extLst>
          </p:cNvPr>
          <p:cNvSpPr>
            <a:spLocks noGrp="1"/>
          </p:cNvSpPr>
          <p:nvPr>
            <p:ph sz="quarter" idx="13"/>
          </p:nvPr>
        </p:nvSpPr>
        <p:spPr/>
        <p:txBody>
          <a:bodyPr/>
          <a:lstStyle/>
          <a:p>
            <a:r>
              <a:rPr lang="el-GR" dirty="0"/>
              <a:t>Κορεσμός οξυγόνου</a:t>
            </a:r>
          </a:p>
          <a:p>
            <a:r>
              <a:rPr lang="el-GR" dirty="0"/>
              <a:t>Θερμοκρασία</a:t>
            </a:r>
          </a:p>
          <a:p>
            <a:r>
              <a:rPr lang="el-GR" dirty="0"/>
              <a:t>Πυκνότητα εκτροφής</a:t>
            </a:r>
          </a:p>
          <a:p>
            <a:r>
              <a:rPr lang="el-GR" dirty="0"/>
              <a:t>pH</a:t>
            </a:r>
          </a:p>
          <a:p>
            <a:endParaRPr lang="el-GR" dirty="0"/>
          </a:p>
        </p:txBody>
      </p:sp>
    </p:spTree>
    <p:extLst>
      <p:ext uri="{BB962C8B-B14F-4D97-AF65-F5344CB8AC3E}">
        <p14:creationId xmlns:p14="http://schemas.microsoft.com/office/powerpoint/2010/main" val="37915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FFD896-C90B-4E4C-AAC9-1519B025A31E}"/>
              </a:ext>
            </a:extLst>
          </p:cNvPr>
          <p:cNvSpPr>
            <a:spLocks noGrp="1"/>
          </p:cNvSpPr>
          <p:nvPr>
            <p:ph type="title"/>
          </p:nvPr>
        </p:nvSpPr>
        <p:spPr/>
        <p:txBody>
          <a:bodyPr/>
          <a:lstStyle/>
          <a:p>
            <a:r>
              <a:rPr lang="el-GR" dirty="0"/>
              <a:t>Βιολογικοί δείκτες</a:t>
            </a:r>
          </a:p>
        </p:txBody>
      </p:sp>
      <p:sp>
        <p:nvSpPr>
          <p:cNvPr id="3" name="Θέση περιεχομένου 2">
            <a:extLst>
              <a:ext uri="{FF2B5EF4-FFF2-40B4-BE49-F238E27FC236}">
                <a16:creationId xmlns:a16="http://schemas.microsoft.com/office/drawing/2014/main" xmlns="" id="{512C5142-C868-4155-AF54-24DF992DF017}"/>
              </a:ext>
            </a:extLst>
          </p:cNvPr>
          <p:cNvSpPr>
            <a:spLocks noGrp="1"/>
          </p:cNvSpPr>
          <p:nvPr>
            <p:ph sz="quarter" idx="13"/>
          </p:nvPr>
        </p:nvSpPr>
        <p:spPr/>
        <p:txBody>
          <a:bodyPr/>
          <a:lstStyle/>
          <a:p>
            <a:r>
              <a:rPr lang="el-GR" dirty="0"/>
              <a:t>Θνησιμότητα</a:t>
            </a:r>
          </a:p>
          <a:p>
            <a:r>
              <a:rPr lang="el-GR" dirty="0"/>
              <a:t>Συμπεριφορά</a:t>
            </a:r>
          </a:p>
          <a:p>
            <a:r>
              <a:rPr lang="el-GR" dirty="0"/>
              <a:t>Τραυματισμοί</a:t>
            </a:r>
          </a:p>
          <a:p>
            <a:r>
              <a:rPr lang="el-GR" dirty="0"/>
              <a:t>Ρυθμός αναπνοής</a:t>
            </a:r>
          </a:p>
          <a:p>
            <a:r>
              <a:rPr lang="el-GR" dirty="0"/>
              <a:t>Τιμές γλυκόζης και γαλακτικού οξέος στο αίμα</a:t>
            </a:r>
          </a:p>
          <a:p>
            <a:r>
              <a:rPr lang="el-GR" dirty="0"/>
              <a:t>Τιμές κορτιζόλης στο αίμα </a:t>
            </a:r>
          </a:p>
          <a:p>
            <a:endParaRPr lang="el-GR" dirty="0"/>
          </a:p>
        </p:txBody>
      </p:sp>
    </p:spTree>
    <p:extLst>
      <p:ext uri="{BB962C8B-B14F-4D97-AF65-F5344CB8AC3E}">
        <p14:creationId xmlns:p14="http://schemas.microsoft.com/office/powerpoint/2010/main" val="1602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30EDC27-4A75-4BEE-BFA6-F38A7C51A050}"/>
              </a:ext>
            </a:extLst>
          </p:cNvPr>
          <p:cNvSpPr>
            <a:spLocks noGrp="1"/>
          </p:cNvSpPr>
          <p:nvPr>
            <p:ph type="title"/>
          </p:nvPr>
        </p:nvSpPr>
        <p:spPr/>
        <p:txBody>
          <a:bodyPr/>
          <a:lstStyle/>
          <a:p>
            <a:r>
              <a:rPr lang="el-GR" dirty="0"/>
              <a:t>Προβληματισμοί για τη μεταφορά του γόνου</a:t>
            </a:r>
          </a:p>
        </p:txBody>
      </p:sp>
      <p:sp>
        <p:nvSpPr>
          <p:cNvPr id="3" name="Θέση περιεχομένου 2">
            <a:extLst>
              <a:ext uri="{FF2B5EF4-FFF2-40B4-BE49-F238E27FC236}">
                <a16:creationId xmlns:a16="http://schemas.microsoft.com/office/drawing/2014/main" xmlns="" id="{6A1890A3-FB2D-471F-8562-E0FC4B1E2FE7}"/>
              </a:ext>
            </a:extLst>
          </p:cNvPr>
          <p:cNvSpPr>
            <a:spLocks noGrp="1"/>
          </p:cNvSpPr>
          <p:nvPr>
            <p:ph sz="quarter" idx="13"/>
          </p:nvPr>
        </p:nvSpPr>
        <p:spPr/>
        <p:txBody>
          <a:bodyPr/>
          <a:lstStyle/>
          <a:p>
            <a:r>
              <a:rPr lang="el-GR" dirty="0"/>
              <a:t>Ανοχή στη μεταφορά</a:t>
            </a:r>
          </a:p>
          <a:p>
            <a:r>
              <a:rPr lang="el-GR" dirty="0"/>
              <a:t>Παρουσία τροφής στα έντερα</a:t>
            </a:r>
          </a:p>
          <a:p>
            <a:r>
              <a:rPr lang="el-GR" dirty="0"/>
              <a:t>Ηλικία και μέγεθος ψαριών</a:t>
            </a:r>
          </a:p>
          <a:p>
            <a:endParaRPr lang="el-GR" dirty="0"/>
          </a:p>
        </p:txBody>
      </p:sp>
    </p:spTree>
    <p:extLst>
      <p:ext uri="{BB962C8B-B14F-4D97-AF65-F5344CB8AC3E}">
        <p14:creationId xmlns:p14="http://schemas.microsoft.com/office/powerpoint/2010/main" val="24209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FA73A2-29CB-48C8-8328-931EEA929F08}"/>
              </a:ext>
            </a:extLst>
          </p:cNvPr>
          <p:cNvSpPr>
            <a:spLocks noGrp="1"/>
          </p:cNvSpPr>
          <p:nvPr>
            <p:ph type="title"/>
          </p:nvPr>
        </p:nvSpPr>
        <p:spPr/>
        <p:txBody>
          <a:bodyPr/>
          <a:lstStyle/>
          <a:p>
            <a:r>
              <a:rPr lang="el-GR" dirty="0"/>
              <a:t>Μεταφορά και υποδοχή γόνου</a:t>
            </a:r>
          </a:p>
        </p:txBody>
      </p:sp>
      <p:sp>
        <p:nvSpPr>
          <p:cNvPr id="3" name="Θέση περιεχομένου 2">
            <a:extLst>
              <a:ext uri="{FF2B5EF4-FFF2-40B4-BE49-F238E27FC236}">
                <a16:creationId xmlns:a16="http://schemas.microsoft.com/office/drawing/2014/main" xmlns="" id="{3034855A-1664-422B-865B-87734DB905F9}"/>
              </a:ext>
            </a:extLst>
          </p:cNvPr>
          <p:cNvSpPr>
            <a:spLocks noGrp="1"/>
          </p:cNvSpPr>
          <p:nvPr>
            <p:ph sz="quarter" idx="13"/>
          </p:nvPr>
        </p:nvSpPr>
        <p:spPr/>
        <p:txBody>
          <a:bodyPr>
            <a:normAutofit fontScale="85000" lnSpcReduction="10000"/>
          </a:bodyPr>
          <a:lstStyle/>
          <a:p>
            <a:r>
              <a:rPr lang="el-GR" dirty="0"/>
              <a:t>1. Σταματάμε να ταΐζουμε τα ψάρια 24 έως 48 ώρες πριν από τη μεταφορά τους.</a:t>
            </a:r>
          </a:p>
          <a:p>
            <a:r>
              <a:rPr lang="el-GR" dirty="0"/>
              <a:t>2. Προετοιμάζουμε όλα τα δοχεία μεταφοράς, οξυγόνο και άλλο εξοπλισμό.</a:t>
            </a:r>
          </a:p>
          <a:p>
            <a:r>
              <a:rPr lang="el-GR" dirty="0"/>
              <a:t>3. Συλλέγουμε τα ψάρια κατά τη διάρκεια της πιο δροσερής περιόδου της ημέρας. (Πολύ νωρίς το πρωί).</a:t>
            </a:r>
          </a:p>
          <a:p>
            <a:r>
              <a:rPr lang="el-GR" dirty="0"/>
              <a:t>4. Γρήγορα, αλλά απαλά, φορτώνουμε τα ψάρια που συλλέχθηκαν σε ένα δοχείο μεταφοράς.</a:t>
            </a:r>
          </a:p>
          <a:p>
            <a:pPr lvl="1"/>
            <a:r>
              <a:rPr lang="el-GR" dirty="0"/>
              <a:t>Δεν υπερφορτώνουμε.</a:t>
            </a:r>
          </a:p>
          <a:p>
            <a:pPr lvl="1"/>
            <a:r>
              <a:rPr lang="el-GR" dirty="0"/>
              <a:t>Χρησιμοποιούμε εμφιαλωμένο οξυγόνο εάν είναι δυνατόν.</a:t>
            </a:r>
          </a:p>
          <a:p>
            <a:r>
              <a:rPr lang="el-GR" dirty="0"/>
              <a:t>5. Μονώνουμε από τη θερμότητα κατά τη μεταφορά.</a:t>
            </a:r>
          </a:p>
          <a:p>
            <a:r>
              <a:rPr lang="el-GR" dirty="0"/>
              <a:t>6. Μεταφέρουμε τα ψάρια με το γρηγορότερο, ομαλότερο διαθέσιμο μέσο μεταφοράς.</a:t>
            </a:r>
          </a:p>
          <a:p>
            <a:r>
              <a:rPr lang="el-GR" dirty="0"/>
              <a:t>7. Κατά την άφιξή τους στο νέο τους σπίτι, προσαρμόζουμε τα ψάρια στο νέο τους περιβάλλον αργά ανταλλάσσοντας νερό για να αποφύγουμε τη θερμοκρασία και το ιοντικό σοκ.</a:t>
            </a:r>
          </a:p>
          <a:p>
            <a:endParaRPr lang="el-GR" dirty="0"/>
          </a:p>
        </p:txBody>
      </p:sp>
    </p:spTree>
    <p:extLst>
      <p:ext uri="{BB962C8B-B14F-4D97-AF65-F5344CB8AC3E}">
        <p14:creationId xmlns:p14="http://schemas.microsoft.com/office/powerpoint/2010/main" val="357731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C540A47B-88C1-44E6-89D2-764143044A6E}"/>
              </a:ext>
            </a:extLst>
          </p:cNvPr>
          <p:cNvSpPr>
            <a:spLocks noGrp="1"/>
          </p:cNvSpPr>
          <p:nvPr>
            <p:ph type="title"/>
          </p:nvPr>
        </p:nvSpPr>
        <p:spPr/>
        <p:txBody>
          <a:bodyPr/>
          <a:lstStyle/>
          <a:p>
            <a:r>
              <a:rPr lang="el-GR" sz="3200" b="1" cap="none" dirty="0">
                <a:effectLst/>
                <a:latin typeface="Times New Roman" panose="02020603050405020304" pitchFamily="18" charset="0"/>
                <a:ea typeface="Calibri" panose="020F0502020204030204" pitchFamily="34" charset="0"/>
              </a:rPr>
              <a:t>Τετράγωνος πλωτός ιχθυοκλωβός με μήκος πλευράς επτά μέτρα που χρησιμοποιείται για την υποδοχή των ιχθυδίων</a:t>
            </a:r>
            <a:endParaRPr lang="el-GR" sz="5400" cap="none" dirty="0"/>
          </a:p>
        </p:txBody>
      </p:sp>
      <p:pic>
        <p:nvPicPr>
          <p:cNvPr id="1026" name="Picture 2">
            <a:extLst>
              <a:ext uri="{FF2B5EF4-FFF2-40B4-BE49-F238E27FC236}">
                <a16:creationId xmlns:a16="http://schemas.microsoft.com/office/drawing/2014/main" xmlns="" id="{D1BAC167-AA1C-4285-B802-60BD9B72C9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141" y="2035278"/>
            <a:ext cx="8898544" cy="421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201652B-579E-4500-9B72-E85D8528B4D9}"/>
              </a:ext>
            </a:extLst>
          </p:cNvPr>
          <p:cNvSpPr>
            <a:spLocks noGrp="1"/>
          </p:cNvSpPr>
          <p:nvPr>
            <p:ph type="title"/>
          </p:nvPr>
        </p:nvSpPr>
        <p:spPr>
          <a:xfrm>
            <a:off x="812800" y="274638"/>
            <a:ext cx="10566400" cy="742399"/>
          </a:xfrm>
        </p:spPr>
        <p:txBody>
          <a:bodyPr/>
          <a:lstStyle/>
          <a:p>
            <a:r>
              <a:rPr lang="el-GR" dirty="0"/>
              <a:t>Συμπεράσματα</a:t>
            </a:r>
          </a:p>
        </p:txBody>
      </p:sp>
      <p:sp>
        <p:nvSpPr>
          <p:cNvPr id="3" name="Θέση περιεχομένου 2">
            <a:extLst>
              <a:ext uri="{FF2B5EF4-FFF2-40B4-BE49-F238E27FC236}">
                <a16:creationId xmlns:a16="http://schemas.microsoft.com/office/drawing/2014/main" xmlns="" id="{E50F3B9B-8A2B-4E39-AC7C-A343D8711DC2}"/>
              </a:ext>
            </a:extLst>
          </p:cNvPr>
          <p:cNvSpPr>
            <a:spLocks noGrp="1"/>
          </p:cNvSpPr>
          <p:nvPr>
            <p:ph sz="quarter" idx="13"/>
          </p:nvPr>
        </p:nvSpPr>
        <p:spPr>
          <a:xfrm>
            <a:off x="812799" y="1138335"/>
            <a:ext cx="10757159" cy="5445027"/>
          </a:xfrm>
        </p:spPr>
        <p:txBody>
          <a:bodyPr>
            <a:normAutofit fontScale="92500" lnSpcReduction="20000"/>
          </a:bodyPr>
          <a:lstStyle/>
          <a:p>
            <a:r>
              <a:rPr lang="el-GR" dirty="0"/>
              <a:t>Η μεταφορά ψαριών είναι ένας τεράστιος χώρος που περιλαμβάνει τα προβλήματα, από καθαρά τεχνική σκοπιά από την μια πλευρά, και. την χημεία του νερού τις βιολογικές αντιδράσεις του ψαριού και προτιμήσεις από την άλλη.</a:t>
            </a:r>
          </a:p>
          <a:p>
            <a:r>
              <a:rPr lang="el-GR" dirty="0"/>
              <a:t>Πριν απ' όλα, πρέπει να πραγματοποιείται μια απολύμανση των μεταφορικών μέσων πριν τη μεταφορά, έτσι ώστε να αποφευχθεί μια τυχόν επαφή δυνητικά παθογόνων οργανισμών με τα ψάρια. </a:t>
            </a:r>
          </a:p>
          <a:p>
            <a:r>
              <a:rPr lang="el-GR" dirty="0"/>
              <a:t>Δεύτερον, πρέπει να τηρείται μια νηστεία τουλάχιστον 24 ωρών, έτσι ώστε να αποφεύγεται η ρύπανση του νερού με κόπρανα, κατάσταση στρεσογόνα για τα ψάρια λόγω της δημιουργίας υψηλών επιπέδων νιτρικών και υδρόθειου. </a:t>
            </a:r>
          </a:p>
          <a:p>
            <a:r>
              <a:rPr lang="el-GR" dirty="0"/>
              <a:t>Ακόμη, η μεταφορά των ψαριών από το χώρο συγκέντρωσης στις πλαστικές δεξαμενές μεταφοράς πρέπει να γίνεται κατά τέτοιον τρόπο έτσι ώστε να αποφεύγεται σε κάθε περίπτωση η επαφή του ψαριού με τον αέρα, όπως και ο μεταξύ τους τραυματισμός</a:t>
            </a:r>
          </a:p>
          <a:p>
            <a:r>
              <a:rPr lang="el-GR" dirty="0"/>
              <a:t>Όσον αφορά στις πλαστικές δεξαμενές μεταφοράς, αυτές πρέπει να περιέχουν νερό ποιοτικά όμοιο με αυτό απ' όπου συλλαμβάνονται τα ψάρια. </a:t>
            </a:r>
          </a:p>
          <a:p>
            <a:r>
              <a:rPr lang="el-GR" dirty="0"/>
              <a:t>Παράμετροι, όπως οξυγόνο, διοξείδιο του άνθρακα, θερμοκρασία, αμμωνία και νιτρικά, πρέπει να ελέγχονται τακτικά έτσι ώστε να μπορεί να γίνει κάποια παρέμβαση σε τυχόν αλλαγές τους. </a:t>
            </a:r>
          </a:p>
          <a:p>
            <a:r>
              <a:rPr lang="el-GR" dirty="0"/>
              <a:t>Σημαντικό, επίσης, είναι να μην υπερβαίνεται η κατάλληλη ιχθυοπυκνότητα, ενώ η διάρκεια του ταξιδιού πρέπει να είναι όσο πιο σύντομη γίνεται. </a:t>
            </a:r>
          </a:p>
          <a:p>
            <a:endParaRPr lang="el-GR" dirty="0"/>
          </a:p>
        </p:txBody>
      </p:sp>
    </p:spTree>
    <p:extLst>
      <p:ext uri="{BB962C8B-B14F-4D97-AF65-F5344CB8AC3E}">
        <p14:creationId xmlns:p14="http://schemas.microsoft.com/office/powerpoint/2010/main" val="22518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138443-0E35-4013-B03F-2DC24DA278F7}"/>
              </a:ext>
            </a:extLst>
          </p:cNvPr>
          <p:cNvSpPr>
            <a:spLocks noGrp="1"/>
          </p:cNvSpPr>
          <p:nvPr>
            <p:ph type="title"/>
          </p:nvPr>
        </p:nvSpPr>
        <p:spPr/>
        <p:txBody>
          <a:bodyPr/>
          <a:lstStyle/>
          <a:p>
            <a:r>
              <a:rPr lang="el-GR" dirty="0"/>
              <a:t>Οικολογία των ψαριών</a:t>
            </a:r>
          </a:p>
        </p:txBody>
      </p:sp>
      <p:sp>
        <p:nvSpPr>
          <p:cNvPr id="3" name="Θέση περιεχομένου 2">
            <a:extLst>
              <a:ext uri="{FF2B5EF4-FFF2-40B4-BE49-F238E27FC236}">
                <a16:creationId xmlns:a16="http://schemas.microsoft.com/office/drawing/2014/main" xmlns="" id="{21622D6A-5EE0-40D4-8EBA-F64D6D2085F0}"/>
              </a:ext>
            </a:extLst>
          </p:cNvPr>
          <p:cNvSpPr>
            <a:spLocks noGrp="1"/>
          </p:cNvSpPr>
          <p:nvPr>
            <p:ph sz="quarter" idx="13"/>
          </p:nvPr>
        </p:nvSpPr>
        <p:spPr/>
        <p:txBody>
          <a:bodyPr/>
          <a:lstStyle/>
          <a:p>
            <a:r>
              <a:rPr lang="el-GR" dirty="0"/>
              <a:t>Ψάρι είναι κάθε μέλος μιας ομάδας υδρόβιων κρανιωτών ζωικών οργανισμών που δεν έχουν άκρα με δάκτυλα.</a:t>
            </a:r>
          </a:p>
          <a:p>
            <a:r>
              <a:rPr lang="el-GR" dirty="0"/>
              <a:t>Τα περισσότερα ψάρια είναι ψυχρόαιμα.</a:t>
            </a:r>
          </a:p>
          <a:p>
            <a:r>
              <a:rPr lang="el-GR" dirty="0"/>
              <a:t>Τα ψάρια γενικά είναι υδρόβια, είτε σε αλμυρό είτε σε γλυκό νερό.</a:t>
            </a:r>
          </a:p>
          <a:p>
            <a:endParaRPr lang="el-GR" dirty="0"/>
          </a:p>
        </p:txBody>
      </p:sp>
    </p:spTree>
    <p:extLst>
      <p:ext uri="{BB962C8B-B14F-4D97-AF65-F5344CB8AC3E}">
        <p14:creationId xmlns:p14="http://schemas.microsoft.com/office/powerpoint/2010/main" val="35307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A774CF-166A-4455-B045-9E0D04B7B134}"/>
              </a:ext>
            </a:extLst>
          </p:cNvPr>
          <p:cNvSpPr>
            <a:spLocks noGrp="1"/>
          </p:cNvSpPr>
          <p:nvPr>
            <p:ph type="title"/>
          </p:nvPr>
        </p:nvSpPr>
        <p:spPr/>
        <p:txBody>
          <a:bodyPr/>
          <a:lstStyle/>
          <a:p>
            <a:r>
              <a:rPr lang="el-GR" dirty="0"/>
              <a:t>Διάταξη διχτυού πλωτού κλωβού με την προσθήκη βάρους στις γωνίες </a:t>
            </a:r>
          </a:p>
        </p:txBody>
      </p:sp>
      <p:pic>
        <p:nvPicPr>
          <p:cNvPr id="1028" name="Picture 4">
            <a:extLst>
              <a:ext uri="{FF2B5EF4-FFF2-40B4-BE49-F238E27FC236}">
                <a16:creationId xmlns:a16="http://schemas.microsoft.com/office/drawing/2014/main" xmlns="" id="{68526C06-E138-44DF-8297-F27D6469B0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352" y="1981512"/>
            <a:ext cx="4892538" cy="399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85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6DB679-AA03-4D35-AC68-DBA752851F15}"/>
              </a:ext>
            </a:extLst>
          </p:cNvPr>
          <p:cNvSpPr>
            <a:spLocks noGrp="1"/>
          </p:cNvSpPr>
          <p:nvPr>
            <p:ph type="title"/>
          </p:nvPr>
        </p:nvSpPr>
        <p:spPr/>
        <p:txBody>
          <a:bodyPr/>
          <a:lstStyle/>
          <a:p>
            <a:r>
              <a:rPr lang="el-GR" dirty="0"/>
              <a:t>Κατασκευαστικά χαρακτηριστικά δεξαμενής μεταφοράς γόνου </a:t>
            </a:r>
          </a:p>
        </p:txBody>
      </p:sp>
      <p:pic>
        <p:nvPicPr>
          <p:cNvPr id="4" name="Θέση περιεχομένου 3">
            <a:extLst>
              <a:ext uri="{FF2B5EF4-FFF2-40B4-BE49-F238E27FC236}">
                <a16:creationId xmlns:a16="http://schemas.microsoft.com/office/drawing/2014/main" xmlns="" id="{FAD51273-24D2-487D-9F1B-9D6CAD40DF2B}"/>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211132" y="1844898"/>
            <a:ext cx="5769735" cy="3625403"/>
          </a:xfrm>
          <a:prstGeom prst="rect">
            <a:avLst/>
          </a:prstGeom>
          <a:noFill/>
          <a:ln>
            <a:noFill/>
          </a:ln>
        </p:spPr>
      </p:pic>
    </p:spTree>
    <p:extLst>
      <p:ext uri="{BB962C8B-B14F-4D97-AF65-F5344CB8AC3E}">
        <p14:creationId xmlns:p14="http://schemas.microsoft.com/office/powerpoint/2010/main" val="214136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AA1AA6-F431-455F-82BE-EB87ADE88BC6}"/>
              </a:ext>
            </a:extLst>
          </p:cNvPr>
          <p:cNvSpPr>
            <a:spLocks noGrp="1"/>
          </p:cNvSpPr>
          <p:nvPr>
            <p:ph type="title"/>
          </p:nvPr>
        </p:nvSpPr>
        <p:spPr/>
        <p:txBody>
          <a:bodyPr/>
          <a:lstStyle/>
          <a:p>
            <a:r>
              <a:rPr lang="el-GR" sz="2400" dirty="0"/>
              <a:t>Συγκέντρωση μη ιονισμένης αμμωνίας συνάρτηση της θερμοκρασίας και των τιμών pH του νερού» εντός των δεξαμενών μεταφοράς ιχθυδίων </a:t>
            </a:r>
          </a:p>
        </p:txBody>
      </p:sp>
      <p:graphicFrame>
        <p:nvGraphicFramePr>
          <p:cNvPr id="4" name="Θέση περιεχομένου 3">
            <a:extLst>
              <a:ext uri="{FF2B5EF4-FFF2-40B4-BE49-F238E27FC236}">
                <a16:creationId xmlns:a16="http://schemas.microsoft.com/office/drawing/2014/main" xmlns="" id="{629747A7-C5B8-475C-AF5E-62861206047D}"/>
              </a:ext>
            </a:extLst>
          </p:cNvPr>
          <p:cNvGraphicFramePr>
            <a:graphicFrameLocks noGrp="1"/>
          </p:cNvGraphicFramePr>
          <p:nvPr>
            <p:ph sz="quarter" idx="13"/>
            <p:extLst>
              <p:ext uri="{D42A27DB-BD31-4B8C-83A1-F6EECF244321}">
                <p14:modId xmlns:p14="http://schemas.microsoft.com/office/powerpoint/2010/main" val="3262802332"/>
              </p:ext>
            </p:extLst>
          </p:nvPr>
        </p:nvGraphicFramePr>
        <p:xfrm>
          <a:off x="3834971" y="1516434"/>
          <a:ext cx="3834794" cy="5760720"/>
        </p:xfrm>
        <a:graphic>
          <a:graphicData uri="http://schemas.openxmlformats.org/drawingml/2006/table">
            <a:tbl>
              <a:tblPr>
                <a:tableStyleId>{5C22544A-7EE6-4342-B048-85BDC9FD1C3A}</a:tableStyleId>
              </a:tblPr>
              <a:tblGrid>
                <a:gridCol w="1561966">
                  <a:extLst>
                    <a:ext uri="{9D8B030D-6E8A-4147-A177-3AD203B41FA5}">
                      <a16:colId xmlns:a16="http://schemas.microsoft.com/office/drawing/2014/main" xmlns="" val="978302317"/>
                    </a:ext>
                  </a:extLst>
                </a:gridCol>
                <a:gridCol w="531940">
                  <a:extLst>
                    <a:ext uri="{9D8B030D-6E8A-4147-A177-3AD203B41FA5}">
                      <a16:colId xmlns:a16="http://schemas.microsoft.com/office/drawing/2014/main" xmlns="" val="1503393929"/>
                    </a:ext>
                  </a:extLst>
                </a:gridCol>
                <a:gridCol w="435222">
                  <a:extLst>
                    <a:ext uri="{9D8B030D-6E8A-4147-A177-3AD203B41FA5}">
                      <a16:colId xmlns:a16="http://schemas.microsoft.com/office/drawing/2014/main" xmlns="" val="1572542963"/>
                    </a:ext>
                  </a:extLst>
                </a:gridCol>
                <a:gridCol w="435222">
                  <a:extLst>
                    <a:ext uri="{9D8B030D-6E8A-4147-A177-3AD203B41FA5}">
                      <a16:colId xmlns:a16="http://schemas.microsoft.com/office/drawing/2014/main" xmlns="" val="3470420398"/>
                    </a:ext>
                  </a:extLst>
                </a:gridCol>
                <a:gridCol w="435222">
                  <a:extLst>
                    <a:ext uri="{9D8B030D-6E8A-4147-A177-3AD203B41FA5}">
                      <a16:colId xmlns:a16="http://schemas.microsoft.com/office/drawing/2014/main" xmlns="" val="1150576852"/>
                    </a:ext>
                  </a:extLst>
                </a:gridCol>
                <a:gridCol w="435222">
                  <a:extLst>
                    <a:ext uri="{9D8B030D-6E8A-4147-A177-3AD203B41FA5}">
                      <a16:colId xmlns:a16="http://schemas.microsoft.com/office/drawing/2014/main" xmlns="" val="2715766721"/>
                    </a:ext>
                  </a:extLst>
                </a:gridCol>
              </a:tblGrid>
              <a:tr h="213230">
                <a:tc rowSpan="2">
                  <a:txBody>
                    <a:bodyPr/>
                    <a:lstStyle/>
                    <a:p>
                      <a:pPr algn="ctr">
                        <a:lnSpc>
                          <a:spcPct val="150000"/>
                        </a:lnSpc>
                        <a:spcAft>
                          <a:spcPts val="1000"/>
                        </a:spcAft>
                      </a:pPr>
                      <a:r>
                        <a:rPr lang="el-GR" sz="1400" dirty="0">
                          <a:effectLst/>
                        </a:rPr>
                        <a:t>Θερμοκρασία</a:t>
                      </a:r>
                      <a:r>
                        <a:rPr lang="en-US" sz="1400" dirty="0">
                          <a:effectLst/>
                        </a:rPr>
                        <a:t>  (°C)</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gridSpan="5">
                  <a:txBody>
                    <a:bodyPr/>
                    <a:lstStyle/>
                    <a:p>
                      <a:pPr algn="ctr">
                        <a:lnSpc>
                          <a:spcPct val="150000"/>
                        </a:lnSpc>
                        <a:spcAft>
                          <a:spcPts val="1000"/>
                        </a:spcAft>
                      </a:pPr>
                      <a:r>
                        <a:rPr lang="el-GR" sz="1400">
                          <a:effectLst/>
                        </a:rPr>
                        <a:t>	</a:t>
                      </a:r>
                      <a:r>
                        <a:rPr lang="en-US" sz="1400">
                          <a:effectLst/>
                        </a:rPr>
                        <a:t>pH</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2172780861"/>
                  </a:ext>
                </a:extLst>
              </a:tr>
              <a:tr h="245478">
                <a:tc vMerge="1">
                  <a:txBody>
                    <a:bodyPr/>
                    <a:lstStyle/>
                    <a:p>
                      <a:endParaRPr lang="el-GR"/>
                    </a:p>
                  </a:txBody>
                  <a:tcPr/>
                </a:tc>
                <a:tc>
                  <a:txBody>
                    <a:bodyPr/>
                    <a:lstStyle/>
                    <a:p>
                      <a:pPr algn="ctr">
                        <a:lnSpc>
                          <a:spcPct val="150000"/>
                        </a:lnSpc>
                        <a:spcAft>
                          <a:spcPts val="1000"/>
                        </a:spcAft>
                      </a:pPr>
                      <a:r>
                        <a:rPr lang="el-GR" sz="1400">
                          <a:effectLst/>
                        </a:rPr>
                        <a:t>6</a:t>
                      </a:r>
                      <a:r>
                        <a:rPr lang="en-US" sz="1400">
                          <a:effectLst/>
                        </a:rPr>
                        <a:t>.</a:t>
                      </a:r>
                      <a:r>
                        <a:rPr lang="el-GR" sz="1400">
                          <a:effectLst/>
                        </a:rPr>
                        <a:t>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7</a:t>
                      </a:r>
                      <a:r>
                        <a:rPr lang="en-US" sz="1400">
                          <a:effectLst/>
                        </a:rPr>
                        <a:t>.</a:t>
                      </a:r>
                      <a:r>
                        <a:rPr lang="el-GR" sz="1400">
                          <a:effectLst/>
                        </a:rPr>
                        <a:t>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1000"/>
                        </a:spcAft>
                      </a:pPr>
                      <a:r>
                        <a:rPr lang="el-GR" sz="1400">
                          <a:effectLst/>
                        </a:rPr>
                        <a:t>8.0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9.0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1000"/>
                        </a:spcAft>
                      </a:pPr>
                      <a:r>
                        <a:rPr lang="el-GR" sz="1400">
                          <a:effectLst/>
                        </a:rPr>
                        <a:t>10</a:t>
                      </a:r>
                      <a:r>
                        <a:rPr lang="en-US" sz="1400">
                          <a:effectLst/>
                        </a:rPr>
                        <a:t>.</a:t>
                      </a:r>
                      <a:r>
                        <a:rPr lang="el-GR" sz="1400">
                          <a:effectLst/>
                        </a:rPr>
                        <a:t>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7687277"/>
                  </a:ext>
                </a:extLst>
              </a:tr>
              <a:tr h="248006">
                <a:tc>
                  <a:txBody>
                    <a:bodyPr/>
                    <a:lstStyle/>
                    <a:p>
                      <a:pPr algn="ctr">
                        <a:lnSpc>
                          <a:spcPct val="150000"/>
                        </a:lnSpc>
                        <a:spcAft>
                          <a:spcPts val="1000"/>
                        </a:spcAft>
                      </a:pPr>
                      <a:r>
                        <a:rPr lang="el-GR" sz="1400" dirty="0">
                          <a:effectLst/>
                        </a:rPr>
                        <a:t>0</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0.008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0.08</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0.82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7.64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1000"/>
                        </a:spcAft>
                      </a:pPr>
                      <a:r>
                        <a:rPr lang="el-GR" sz="1400" dirty="0">
                          <a:effectLst/>
                        </a:rPr>
                        <a:t>45.3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32647922"/>
                  </a:ext>
                </a:extLst>
              </a:tr>
              <a:tr h="213230">
                <a:tc>
                  <a:txBody>
                    <a:bodyPr/>
                    <a:lstStyle/>
                    <a:p>
                      <a:pPr algn="ctr">
                        <a:lnSpc>
                          <a:spcPct val="150000"/>
                        </a:lnSpc>
                        <a:spcAft>
                          <a:spcPts val="1000"/>
                        </a:spcAft>
                      </a:pPr>
                      <a:r>
                        <a:rPr lang="el-GR" sz="1400">
                          <a:effectLst/>
                        </a:rPr>
                        <a:t>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0.01</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0.10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0.97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8.90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49.3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39706686"/>
                  </a:ext>
                </a:extLst>
              </a:tr>
              <a:tr h="213230">
                <a:tc>
                  <a:txBody>
                    <a:bodyPr/>
                    <a:lstStyle/>
                    <a:p>
                      <a:pPr algn="ctr">
                        <a:lnSpc>
                          <a:spcPct val="150000"/>
                        </a:lnSpc>
                        <a:spcAft>
                          <a:spcPts val="1000"/>
                        </a:spcAft>
                      </a:pPr>
                      <a:r>
                        <a:rPr lang="el-GR" sz="1400" dirty="0">
                          <a:effectLst/>
                        </a:rPr>
                        <a:t>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0.01</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0.12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1.14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10.3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53.5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503418309"/>
                  </a:ext>
                </a:extLst>
              </a:tr>
              <a:tr h="213230">
                <a:tc>
                  <a:txBody>
                    <a:bodyPr/>
                    <a:lstStyle/>
                    <a:p>
                      <a:pPr algn="ctr">
                        <a:lnSpc>
                          <a:spcPct val="150000"/>
                        </a:lnSpc>
                        <a:spcAft>
                          <a:spcPts val="1000"/>
                        </a:spcAft>
                      </a:pPr>
                      <a:r>
                        <a:rPr lang="el-GR" sz="1400">
                          <a:effectLst/>
                        </a:rPr>
                        <a:t>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0.01</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0.14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1.34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11.9</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57.6</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25542784"/>
                  </a:ext>
                </a:extLst>
              </a:tr>
              <a:tr h="213230">
                <a:tc>
                  <a:txBody>
                    <a:bodyPr/>
                    <a:lstStyle/>
                    <a:p>
                      <a:pPr algn="ctr">
                        <a:lnSpc>
                          <a:spcPct val="150000"/>
                        </a:lnSpc>
                        <a:spcAft>
                          <a:spcPts val="1000"/>
                        </a:spcAft>
                      </a:pPr>
                      <a:r>
                        <a:rPr lang="el-GR" sz="1400">
                          <a:effectLst/>
                        </a:rPr>
                        <a:t>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0.02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0.16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1.57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13.7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61.4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874279075"/>
                  </a:ext>
                </a:extLst>
              </a:tr>
              <a:tr h="213230">
                <a:tc>
                  <a:txBody>
                    <a:bodyPr/>
                    <a:lstStyle/>
                    <a:p>
                      <a:pPr algn="ctr">
                        <a:lnSpc>
                          <a:spcPct val="150000"/>
                        </a:lnSpc>
                        <a:spcAft>
                          <a:spcPts val="1000"/>
                        </a:spcAft>
                      </a:pPr>
                      <a:r>
                        <a:rPr lang="el-GR" sz="1400">
                          <a:effectLst/>
                        </a:rPr>
                        <a:t>10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0.19</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1.83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15.7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65.1</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24181361"/>
                  </a:ext>
                </a:extLst>
              </a:tr>
              <a:tr h="213230">
                <a:tc>
                  <a:txBody>
                    <a:bodyPr/>
                    <a:lstStyle/>
                    <a:p>
                      <a:pPr algn="ctr">
                        <a:lnSpc>
                          <a:spcPct val="150000"/>
                        </a:lnSpc>
                        <a:spcAft>
                          <a:spcPts val="1000"/>
                        </a:spcAft>
                      </a:pPr>
                      <a:r>
                        <a:rPr lang="el-GR" sz="1400">
                          <a:effectLst/>
                        </a:rPr>
                        <a:t>12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0.22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2.13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17.9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68.5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43199994"/>
                  </a:ext>
                </a:extLst>
              </a:tr>
              <a:tr h="213230">
                <a:tc>
                  <a:txBody>
                    <a:bodyPr/>
                    <a:lstStyle/>
                    <a:p>
                      <a:pPr algn="ctr">
                        <a:lnSpc>
                          <a:spcPct val="150000"/>
                        </a:lnSpc>
                        <a:spcAft>
                          <a:spcPts val="1000"/>
                        </a:spcAft>
                      </a:pPr>
                      <a:r>
                        <a:rPr lang="el-GR" sz="1400">
                          <a:effectLst/>
                        </a:rPr>
                        <a:t>14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0.03</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0.25</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2.48</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20.2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71.7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558109072"/>
                  </a:ext>
                </a:extLst>
              </a:tr>
              <a:tr h="213230">
                <a:tc>
                  <a:txBody>
                    <a:bodyPr/>
                    <a:lstStyle/>
                    <a:p>
                      <a:pPr algn="ctr">
                        <a:lnSpc>
                          <a:spcPct val="150000"/>
                        </a:lnSpc>
                        <a:spcAft>
                          <a:spcPts val="1000"/>
                        </a:spcAft>
                      </a:pPr>
                      <a:r>
                        <a:rPr lang="el-GR" sz="1400">
                          <a:effectLst/>
                        </a:rPr>
                        <a:t>16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0.03</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0.29</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2.87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22.8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74.7</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06119129"/>
                  </a:ext>
                </a:extLst>
              </a:tr>
              <a:tr h="213230">
                <a:tc>
                  <a:txBody>
                    <a:bodyPr/>
                    <a:lstStyle/>
                    <a:p>
                      <a:pPr algn="ctr">
                        <a:lnSpc>
                          <a:spcPct val="150000"/>
                        </a:lnSpc>
                        <a:spcAft>
                          <a:spcPts val="1000"/>
                        </a:spcAft>
                      </a:pPr>
                      <a:r>
                        <a:rPr lang="el-GR" sz="1400">
                          <a:effectLst/>
                        </a:rPr>
                        <a:t>18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0.03</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0.34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3.31</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25.5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77.4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044413659"/>
                  </a:ext>
                </a:extLst>
              </a:tr>
              <a:tr h="213230">
                <a:tc>
                  <a:txBody>
                    <a:bodyPr/>
                    <a:lstStyle/>
                    <a:p>
                      <a:pPr algn="ctr">
                        <a:lnSpc>
                          <a:spcPct val="150000"/>
                        </a:lnSpc>
                        <a:spcAft>
                          <a:spcPts val="1000"/>
                        </a:spcAft>
                      </a:pPr>
                      <a:r>
                        <a:rPr lang="el-GR" sz="1400">
                          <a:effectLst/>
                        </a:rPr>
                        <a:t>20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0.40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3.82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28.4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79.9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361170663"/>
                  </a:ext>
                </a:extLst>
              </a:tr>
              <a:tr h="213230">
                <a:tc>
                  <a:txBody>
                    <a:bodyPr/>
                    <a:lstStyle/>
                    <a:p>
                      <a:pPr algn="ctr">
                        <a:lnSpc>
                          <a:spcPct val="150000"/>
                        </a:lnSpc>
                        <a:spcAft>
                          <a:spcPts val="1000"/>
                        </a:spcAft>
                      </a:pPr>
                      <a:r>
                        <a:rPr lang="el-GR" sz="1400">
                          <a:effectLst/>
                        </a:rPr>
                        <a:t>22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0.05</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0.46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4.39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31.5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82.1</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251388755"/>
                  </a:ext>
                </a:extLst>
              </a:tr>
              <a:tr h="213230">
                <a:tc>
                  <a:txBody>
                    <a:bodyPr/>
                    <a:lstStyle/>
                    <a:p>
                      <a:pPr algn="ctr">
                        <a:lnSpc>
                          <a:spcPct val="150000"/>
                        </a:lnSpc>
                        <a:spcAft>
                          <a:spcPts val="1000"/>
                        </a:spcAft>
                      </a:pPr>
                      <a:r>
                        <a:rPr lang="el-GR" sz="1400">
                          <a:effectLst/>
                        </a:rPr>
                        <a:t>24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0.05</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0.53</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5.03</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34.6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84.1</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869020403"/>
                  </a:ext>
                </a:extLst>
              </a:tr>
              <a:tr h="213230">
                <a:tc>
                  <a:txBody>
                    <a:bodyPr/>
                    <a:lstStyle/>
                    <a:p>
                      <a:pPr algn="ctr">
                        <a:lnSpc>
                          <a:spcPct val="150000"/>
                        </a:lnSpc>
                        <a:spcAft>
                          <a:spcPts val="1000"/>
                        </a:spcAft>
                      </a:pPr>
                      <a:r>
                        <a:rPr lang="el-GR" sz="1400">
                          <a:effectLst/>
                        </a:rPr>
                        <a:t>26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0.61</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dirty="0">
                          <a:effectLst/>
                        </a:rPr>
                        <a:t>5.75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37.9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85.9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34902150"/>
                  </a:ext>
                </a:extLst>
              </a:tr>
              <a:tr h="213230">
                <a:tc>
                  <a:txBody>
                    <a:bodyPr/>
                    <a:lstStyle/>
                    <a:p>
                      <a:pPr algn="ctr">
                        <a:lnSpc>
                          <a:spcPct val="150000"/>
                        </a:lnSpc>
                        <a:spcAft>
                          <a:spcPts val="1000"/>
                        </a:spcAft>
                      </a:pPr>
                      <a:r>
                        <a:rPr lang="el-GR" sz="1400">
                          <a:effectLst/>
                        </a:rPr>
                        <a:t>28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50000"/>
                        </a:lnSpc>
                        <a:spcAft>
                          <a:spcPts val="1000"/>
                        </a:spcAft>
                      </a:pPr>
                      <a:r>
                        <a:rPr lang="el-GR" sz="1400">
                          <a:effectLst/>
                        </a:rPr>
                        <a:t>0.07</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0.70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6.56</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41.2</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87.5</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69952521"/>
                  </a:ext>
                </a:extLst>
              </a:tr>
              <a:tr h="215361">
                <a:tc>
                  <a:txBody>
                    <a:bodyPr/>
                    <a:lstStyle/>
                    <a:p>
                      <a:pPr algn="ctr">
                        <a:lnSpc>
                          <a:spcPct val="150000"/>
                        </a:lnSpc>
                        <a:spcAft>
                          <a:spcPts val="1000"/>
                        </a:spcAft>
                      </a:pPr>
                      <a:r>
                        <a:rPr lang="el-GR" sz="1400">
                          <a:effectLst/>
                        </a:rPr>
                        <a:t>30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a:effectLst/>
                        </a:rPr>
                        <a:t>0.08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1000"/>
                        </a:spcAft>
                      </a:pPr>
                      <a:r>
                        <a:rPr lang="el-GR" sz="1400">
                          <a:effectLst/>
                        </a:rPr>
                        <a:t>0.80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1000"/>
                        </a:spcAft>
                      </a:pPr>
                      <a:r>
                        <a:rPr lang="el-GR" sz="1400" dirty="0">
                          <a:effectLst/>
                        </a:rPr>
                        <a:t>7.46</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44.6</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1000"/>
                        </a:spcAft>
                      </a:pPr>
                      <a:r>
                        <a:rPr lang="el-GR" sz="1400" dirty="0">
                          <a:effectLst/>
                        </a:rPr>
                        <a:t>89.0</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68378684"/>
                  </a:ext>
                </a:extLst>
              </a:tr>
            </a:tbl>
          </a:graphicData>
        </a:graphic>
      </p:graphicFrame>
    </p:spTree>
    <p:extLst>
      <p:ext uri="{BB962C8B-B14F-4D97-AF65-F5344CB8AC3E}">
        <p14:creationId xmlns:p14="http://schemas.microsoft.com/office/powerpoint/2010/main" val="178144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C4D66A5-D5E2-4497-AEFD-3FD96CB23E33}"/>
              </a:ext>
            </a:extLst>
          </p:cNvPr>
          <p:cNvSpPr>
            <a:spLocks noGrp="1"/>
          </p:cNvSpPr>
          <p:nvPr>
            <p:ph type="title"/>
          </p:nvPr>
        </p:nvSpPr>
        <p:spPr/>
        <p:txBody>
          <a:bodyPr/>
          <a:lstStyle/>
          <a:p>
            <a:r>
              <a:rPr lang="el-GR" dirty="0"/>
              <a:t>Παροχή οξυγόνου σε σακούλες με ψάρια </a:t>
            </a:r>
          </a:p>
        </p:txBody>
      </p:sp>
      <p:pic>
        <p:nvPicPr>
          <p:cNvPr id="4" name="Θέση περιεχομένου 3">
            <a:extLst>
              <a:ext uri="{FF2B5EF4-FFF2-40B4-BE49-F238E27FC236}">
                <a16:creationId xmlns:a16="http://schemas.microsoft.com/office/drawing/2014/main" xmlns="" id="{1FB76427-EFFB-4628-9054-7C9C4C4BAE75}"/>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54324" y="2006082"/>
            <a:ext cx="9814223" cy="3568808"/>
          </a:xfrm>
          <a:prstGeom prst="rect">
            <a:avLst/>
          </a:prstGeom>
          <a:noFill/>
          <a:ln>
            <a:noFill/>
          </a:ln>
        </p:spPr>
      </p:pic>
    </p:spTree>
    <p:extLst>
      <p:ext uri="{BB962C8B-B14F-4D97-AF65-F5344CB8AC3E}">
        <p14:creationId xmlns:p14="http://schemas.microsoft.com/office/powerpoint/2010/main" val="422600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2DBBEF-F896-4CDE-A22D-03C1606A1146}"/>
              </a:ext>
            </a:extLst>
          </p:cNvPr>
          <p:cNvSpPr>
            <a:spLocks noGrp="1"/>
          </p:cNvSpPr>
          <p:nvPr>
            <p:ph type="title"/>
          </p:nvPr>
        </p:nvSpPr>
        <p:spPr/>
        <p:txBody>
          <a:bodyPr/>
          <a:lstStyle/>
          <a:p>
            <a:r>
              <a:rPr lang="el-GR" dirty="0"/>
              <a:t>Διαφορετικοί </a:t>
            </a:r>
            <a:r>
              <a:rPr lang="el-GR" dirty="0" err="1"/>
              <a:t>αεριστές</a:t>
            </a:r>
            <a:r>
              <a:rPr lang="el-GR" dirty="0"/>
              <a:t> κατάλληλοι για παροχή οξυγόνου σε δεξαμενές μεταφοράς ψαριών </a:t>
            </a:r>
          </a:p>
        </p:txBody>
      </p:sp>
      <p:pic>
        <p:nvPicPr>
          <p:cNvPr id="4" name="Θέση περιεχομένου 3" descr="Figure 12">
            <a:extLst>
              <a:ext uri="{FF2B5EF4-FFF2-40B4-BE49-F238E27FC236}">
                <a16:creationId xmlns:a16="http://schemas.microsoft.com/office/drawing/2014/main" xmlns="" id="{4A1C302C-3B18-4CC0-9E03-4ABD04FF2F0D}"/>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119716" y="1600199"/>
            <a:ext cx="3783313" cy="5039373"/>
          </a:xfrm>
          <a:prstGeom prst="rect">
            <a:avLst/>
          </a:prstGeom>
          <a:noFill/>
          <a:ln>
            <a:noFill/>
          </a:ln>
        </p:spPr>
      </p:pic>
    </p:spTree>
    <p:extLst>
      <p:ext uri="{BB962C8B-B14F-4D97-AF65-F5344CB8AC3E}">
        <p14:creationId xmlns:p14="http://schemas.microsoft.com/office/powerpoint/2010/main" val="19797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871490-DCCE-4D60-9EB2-181D05067655}"/>
              </a:ext>
            </a:extLst>
          </p:cNvPr>
          <p:cNvSpPr>
            <a:spLocks noGrp="1"/>
          </p:cNvSpPr>
          <p:nvPr>
            <p:ph type="title"/>
          </p:nvPr>
        </p:nvSpPr>
        <p:spPr/>
        <p:txBody>
          <a:bodyPr/>
          <a:lstStyle/>
          <a:p>
            <a:r>
              <a:rPr lang="el-GR" dirty="0"/>
              <a:t>Αδειάζοντας παλιό νερό πίσω στο δοχείο μεταφοράς</a:t>
            </a:r>
          </a:p>
        </p:txBody>
      </p:sp>
      <p:pic>
        <p:nvPicPr>
          <p:cNvPr id="4" name="Θέση περιεχομένου 3">
            <a:extLst>
              <a:ext uri="{FF2B5EF4-FFF2-40B4-BE49-F238E27FC236}">
                <a16:creationId xmlns:a16="http://schemas.microsoft.com/office/drawing/2014/main" xmlns="" id="{62D2FA10-8455-448A-9C3B-CDE251F21B5C}"/>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286452" y="1600200"/>
            <a:ext cx="7619096" cy="4114800"/>
          </a:xfrm>
          <a:prstGeom prst="rect">
            <a:avLst/>
          </a:prstGeom>
          <a:noFill/>
          <a:ln>
            <a:noFill/>
          </a:ln>
        </p:spPr>
      </p:pic>
    </p:spTree>
    <p:extLst>
      <p:ext uri="{BB962C8B-B14F-4D97-AF65-F5344CB8AC3E}">
        <p14:creationId xmlns:p14="http://schemas.microsoft.com/office/powerpoint/2010/main" val="35989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E5B87B-3554-437E-8846-B4E25DE2826F}"/>
              </a:ext>
            </a:extLst>
          </p:cNvPr>
          <p:cNvSpPr>
            <a:spLocks noGrp="1"/>
          </p:cNvSpPr>
          <p:nvPr>
            <p:ph type="title"/>
          </p:nvPr>
        </p:nvSpPr>
        <p:spPr/>
        <p:txBody>
          <a:bodyPr/>
          <a:lstStyle/>
          <a:p>
            <a:r>
              <a:rPr lang="el-GR" dirty="0"/>
              <a:t>Αντλώντας αέρα σε δοχείο μεταφοράς</a:t>
            </a:r>
          </a:p>
        </p:txBody>
      </p:sp>
      <p:pic>
        <p:nvPicPr>
          <p:cNvPr id="4" name="Θέση περιεχομένου 3">
            <a:extLst>
              <a:ext uri="{FF2B5EF4-FFF2-40B4-BE49-F238E27FC236}">
                <a16:creationId xmlns:a16="http://schemas.microsoft.com/office/drawing/2014/main" xmlns="" id="{DBE92051-C32D-4142-B61E-03D4BBA29486}"/>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193701" y="2160431"/>
            <a:ext cx="7804597" cy="2994338"/>
          </a:xfrm>
          <a:prstGeom prst="rect">
            <a:avLst/>
          </a:prstGeom>
          <a:noFill/>
          <a:ln>
            <a:noFill/>
          </a:ln>
        </p:spPr>
      </p:pic>
    </p:spTree>
    <p:extLst>
      <p:ext uri="{BB962C8B-B14F-4D97-AF65-F5344CB8AC3E}">
        <p14:creationId xmlns:p14="http://schemas.microsoft.com/office/powerpoint/2010/main" val="24423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DC59C7-B683-4861-9C13-07DC0E3C2221}"/>
              </a:ext>
            </a:extLst>
          </p:cNvPr>
          <p:cNvSpPr>
            <a:spLocks noGrp="1"/>
          </p:cNvSpPr>
          <p:nvPr>
            <p:ph type="title"/>
          </p:nvPr>
        </p:nvSpPr>
        <p:spPr>
          <a:xfrm>
            <a:off x="157941" y="274638"/>
            <a:ext cx="11945569" cy="639762"/>
          </a:xfrm>
        </p:spPr>
        <p:txBody>
          <a:bodyPr/>
          <a:lstStyle/>
          <a:p>
            <a:pPr algn="ctr"/>
            <a:r>
              <a:rPr lang="el-GR" sz="2800" dirty="0"/>
              <a:t>Πλωτές τσάντες μεταφοράς όπου θα αποθηκευτούν τα ψάρια </a:t>
            </a:r>
          </a:p>
        </p:txBody>
      </p:sp>
      <p:pic>
        <p:nvPicPr>
          <p:cNvPr id="4" name="Θέση περιεχομένου 3">
            <a:extLst>
              <a:ext uri="{FF2B5EF4-FFF2-40B4-BE49-F238E27FC236}">
                <a16:creationId xmlns:a16="http://schemas.microsoft.com/office/drawing/2014/main" xmlns="" id="{E8A34468-9D57-4B8C-86EC-A9A00CC45BC0}"/>
              </a:ext>
            </a:extLst>
          </p:cNvPr>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6407" r="10119"/>
          <a:stretch/>
        </p:blipFill>
        <p:spPr bwMode="auto">
          <a:xfrm>
            <a:off x="56710" y="867657"/>
            <a:ext cx="6209543" cy="3769568"/>
          </a:xfrm>
          <a:prstGeom prst="rect">
            <a:avLst/>
          </a:prstGeom>
          <a:noFill/>
          <a:ln>
            <a:noFill/>
          </a:ln>
        </p:spPr>
      </p:pic>
      <p:pic>
        <p:nvPicPr>
          <p:cNvPr id="5" name="Εικόνα 4">
            <a:extLst>
              <a:ext uri="{FF2B5EF4-FFF2-40B4-BE49-F238E27FC236}">
                <a16:creationId xmlns:a16="http://schemas.microsoft.com/office/drawing/2014/main" xmlns="" id="{93A81331-4797-4795-86FE-322773A7D9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0" r="3855"/>
          <a:stretch/>
        </p:blipFill>
        <p:spPr bwMode="auto">
          <a:xfrm>
            <a:off x="6389258" y="3119778"/>
            <a:ext cx="5714252" cy="3803537"/>
          </a:xfrm>
          <a:prstGeom prst="rect">
            <a:avLst/>
          </a:prstGeom>
          <a:noFill/>
          <a:ln>
            <a:noFill/>
          </a:ln>
        </p:spPr>
      </p:pic>
    </p:spTree>
    <p:extLst>
      <p:ext uri="{BB962C8B-B14F-4D97-AF65-F5344CB8AC3E}">
        <p14:creationId xmlns:p14="http://schemas.microsoft.com/office/powerpoint/2010/main" val="346143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77FE77-88E7-4DFA-A913-62A925802B75}"/>
              </a:ext>
            </a:extLst>
          </p:cNvPr>
          <p:cNvSpPr>
            <a:spLocks noGrp="1"/>
          </p:cNvSpPr>
          <p:nvPr>
            <p:ph type="title"/>
          </p:nvPr>
        </p:nvSpPr>
        <p:spPr/>
        <p:txBody>
          <a:bodyPr/>
          <a:lstStyle/>
          <a:p>
            <a:r>
              <a:rPr lang="el-GR" dirty="0"/>
              <a:t>Σύνθεση της τροφής των πρώτων σταδίων της πάχυνσης</a:t>
            </a:r>
          </a:p>
        </p:txBody>
      </p:sp>
      <p:graphicFrame>
        <p:nvGraphicFramePr>
          <p:cNvPr id="4" name="Θέση περιεχομένου 3">
            <a:extLst>
              <a:ext uri="{FF2B5EF4-FFF2-40B4-BE49-F238E27FC236}">
                <a16:creationId xmlns:a16="http://schemas.microsoft.com/office/drawing/2014/main" xmlns="" id="{91592BC3-BC14-499F-8ABC-E681A0FA90D3}"/>
              </a:ext>
            </a:extLst>
          </p:cNvPr>
          <p:cNvGraphicFramePr>
            <a:graphicFrameLocks noGrp="1"/>
          </p:cNvGraphicFramePr>
          <p:nvPr>
            <p:ph sz="quarter" idx="13"/>
            <p:extLst>
              <p:ext uri="{D42A27DB-BD31-4B8C-83A1-F6EECF244321}">
                <p14:modId xmlns:p14="http://schemas.microsoft.com/office/powerpoint/2010/main" val="653404757"/>
              </p:ext>
            </p:extLst>
          </p:nvPr>
        </p:nvGraphicFramePr>
        <p:xfrm>
          <a:off x="3914133" y="2050830"/>
          <a:ext cx="3289100" cy="3334643"/>
        </p:xfrm>
        <a:graphic>
          <a:graphicData uri="http://schemas.openxmlformats.org/drawingml/2006/table">
            <a:tbl>
              <a:tblPr>
                <a:tableStyleId>{5C22544A-7EE6-4342-B048-85BDC9FD1C3A}</a:tableStyleId>
              </a:tblPr>
              <a:tblGrid>
                <a:gridCol w="2520469">
                  <a:extLst>
                    <a:ext uri="{9D8B030D-6E8A-4147-A177-3AD203B41FA5}">
                      <a16:colId xmlns:a16="http://schemas.microsoft.com/office/drawing/2014/main" xmlns="" val="2596779619"/>
                    </a:ext>
                  </a:extLst>
                </a:gridCol>
                <a:gridCol w="768631">
                  <a:extLst>
                    <a:ext uri="{9D8B030D-6E8A-4147-A177-3AD203B41FA5}">
                      <a16:colId xmlns:a16="http://schemas.microsoft.com/office/drawing/2014/main" xmlns="" val="1474856224"/>
                    </a:ext>
                  </a:extLst>
                </a:gridCol>
              </a:tblGrid>
              <a:tr h="374435">
                <a:tc>
                  <a:txBody>
                    <a:bodyPr/>
                    <a:lstStyle/>
                    <a:p>
                      <a:pPr algn="just">
                        <a:lnSpc>
                          <a:spcPct val="150000"/>
                        </a:lnSpc>
                        <a:spcAft>
                          <a:spcPts val="1000"/>
                        </a:spcAft>
                      </a:pPr>
                      <a:r>
                        <a:rPr lang="el-GR" sz="1600">
                          <a:effectLst/>
                        </a:rPr>
                        <a:t>Ολικές πρωτεΐνες</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1000"/>
                        </a:spcAft>
                      </a:pPr>
                      <a:r>
                        <a:rPr lang="el-GR" sz="1600">
                          <a:effectLst/>
                        </a:rPr>
                        <a:t>54%</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89130735"/>
                  </a:ext>
                </a:extLst>
              </a:tr>
              <a:tr h="365190">
                <a:tc>
                  <a:txBody>
                    <a:bodyPr/>
                    <a:lstStyle/>
                    <a:p>
                      <a:pPr algn="just">
                        <a:lnSpc>
                          <a:spcPct val="150000"/>
                        </a:lnSpc>
                        <a:spcAft>
                          <a:spcPts val="1000"/>
                        </a:spcAft>
                      </a:pPr>
                      <a:r>
                        <a:rPr lang="el-GR" sz="1600">
                          <a:effectLst/>
                        </a:rPr>
                        <a:t>Ολικά λίπη</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50000"/>
                        </a:lnSpc>
                        <a:spcAft>
                          <a:spcPts val="1000"/>
                        </a:spcAft>
                      </a:pPr>
                      <a:r>
                        <a:rPr lang="el-GR" sz="1600">
                          <a:effectLst/>
                        </a:rPr>
                        <a:t>18%</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65890931"/>
                  </a:ext>
                </a:extLst>
              </a:tr>
              <a:tr h="369812">
                <a:tc>
                  <a:txBody>
                    <a:bodyPr/>
                    <a:lstStyle/>
                    <a:p>
                      <a:pPr algn="just">
                        <a:lnSpc>
                          <a:spcPct val="150000"/>
                        </a:lnSpc>
                        <a:spcAft>
                          <a:spcPts val="1000"/>
                        </a:spcAft>
                      </a:pPr>
                      <a:r>
                        <a:rPr lang="el-GR" sz="1600">
                          <a:effectLst/>
                        </a:rPr>
                        <a:t>Τέφρα</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50000"/>
                        </a:lnSpc>
                        <a:spcAft>
                          <a:spcPts val="1000"/>
                        </a:spcAft>
                      </a:pPr>
                      <a:r>
                        <a:rPr lang="el-GR" sz="1600">
                          <a:effectLst/>
                        </a:rPr>
                        <a:t>10%</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04664158"/>
                  </a:ext>
                </a:extLst>
              </a:tr>
              <a:tr h="365190">
                <a:tc>
                  <a:txBody>
                    <a:bodyPr/>
                    <a:lstStyle/>
                    <a:p>
                      <a:pPr algn="just">
                        <a:lnSpc>
                          <a:spcPct val="150000"/>
                        </a:lnSpc>
                        <a:spcAft>
                          <a:spcPts val="1000"/>
                        </a:spcAft>
                      </a:pPr>
                      <a:r>
                        <a:rPr lang="el-GR" sz="1600">
                          <a:effectLst/>
                        </a:rPr>
                        <a:t>Κυτταρίνη</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1000"/>
                        </a:spcAft>
                      </a:pPr>
                      <a:r>
                        <a:rPr lang="el-GR" sz="1600">
                          <a:effectLst/>
                        </a:rPr>
                        <a:t>0,5 %</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57839859"/>
                  </a:ext>
                </a:extLst>
              </a:tr>
              <a:tr h="369812">
                <a:tc>
                  <a:txBody>
                    <a:bodyPr/>
                    <a:lstStyle/>
                    <a:p>
                      <a:pPr algn="just">
                        <a:lnSpc>
                          <a:spcPct val="150000"/>
                        </a:lnSpc>
                        <a:spcAft>
                          <a:spcPts val="1000"/>
                        </a:spcAft>
                      </a:pPr>
                      <a:r>
                        <a:rPr lang="el-GR" sz="1600">
                          <a:effectLst/>
                        </a:rPr>
                        <a:t>Ολικός φώσφορος</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50000"/>
                        </a:lnSpc>
                        <a:spcAft>
                          <a:spcPts val="1000"/>
                        </a:spcAft>
                      </a:pPr>
                      <a:r>
                        <a:rPr lang="el-GR" sz="1600">
                          <a:effectLst/>
                        </a:rPr>
                        <a:t>1,6%</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60672301"/>
                  </a:ext>
                </a:extLst>
              </a:tr>
              <a:tr h="369812">
                <a:tc>
                  <a:txBody>
                    <a:bodyPr/>
                    <a:lstStyle/>
                    <a:p>
                      <a:pPr algn="just">
                        <a:lnSpc>
                          <a:spcPct val="150000"/>
                        </a:lnSpc>
                        <a:spcAft>
                          <a:spcPts val="1000"/>
                        </a:spcAft>
                      </a:pPr>
                      <a:r>
                        <a:rPr lang="el-GR" sz="1600">
                          <a:effectLst/>
                        </a:rPr>
                        <a:t>Βιταμίνη Λ (I. </a:t>
                      </a:r>
                      <a:r>
                        <a:rPr lang="en-US" sz="1600">
                          <a:effectLst/>
                        </a:rPr>
                        <a:t>U</a:t>
                      </a:r>
                      <a:r>
                        <a:rPr lang="el-GR" sz="1600">
                          <a:effectLst/>
                        </a:rPr>
                        <a:t>./</a:t>
                      </a:r>
                      <a:r>
                        <a:rPr lang="en-US" sz="1600">
                          <a:effectLst/>
                        </a:rPr>
                        <a:t>Kg</a:t>
                      </a:r>
                      <a:r>
                        <a:rPr lang="el-GR" sz="1600">
                          <a:effectLst/>
                        </a:rPr>
                        <a:t>)</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1000"/>
                        </a:spcAft>
                      </a:pPr>
                      <a:r>
                        <a:rPr lang="el-GR" sz="1600">
                          <a:effectLst/>
                        </a:rPr>
                        <a:t>15000</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11274098"/>
                  </a:ext>
                </a:extLst>
              </a:tr>
              <a:tr h="365190">
                <a:tc>
                  <a:txBody>
                    <a:bodyPr/>
                    <a:lstStyle/>
                    <a:p>
                      <a:pPr algn="just">
                        <a:lnSpc>
                          <a:spcPct val="150000"/>
                        </a:lnSpc>
                        <a:spcAft>
                          <a:spcPts val="1000"/>
                        </a:spcAft>
                      </a:pPr>
                      <a:r>
                        <a:rPr lang="el-GR" sz="1600">
                          <a:effectLst/>
                        </a:rPr>
                        <a:t>Βιταμίνη </a:t>
                      </a:r>
                      <a:r>
                        <a:rPr lang="en-US" sz="1600">
                          <a:effectLst/>
                        </a:rPr>
                        <a:t>D</a:t>
                      </a:r>
                      <a:r>
                        <a:rPr lang="el-GR" sz="1600">
                          <a:effectLst/>
                        </a:rPr>
                        <a:t>3 (I. </a:t>
                      </a:r>
                      <a:r>
                        <a:rPr lang="en-US" sz="1600">
                          <a:effectLst/>
                        </a:rPr>
                        <a:t>U</a:t>
                      </a:r>
                      <a:r>
                        <a:rPr lang="el-GR" sz="1600">
                          <a:effectLst/>
                        </a:rPr>
                        <a:t>./</a:t>
                      </a:r>
                      <a:r>
                        <a:rPr lang="en-US" sz="1600">
                          <a:effectLst/>
                        </a:rPr>
                        <a:t>Kg</a:t>
                      </a:r>
                      <a:r>
                        <a:rPr lang="el-GR" sz="1600">
                          <a:effectLst/>
                        </a:rPr>
                        <a:t>)</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50000"/>
                        </a:lnSpc>
                        <a:spcAft>
                          <a:spcPts val="1000"/>
                        </a:spcAft>
                      </a:pPr>
                      <a:r>
                        <a:rPr lang="el-GR" sz="1600">
                          <a:effectLst/>
                        </a:rPr>
                        <a:t>2000</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66594990"/>
                  </a:ext>
                </a:extLst>
              </a:tr>
              <a:tr h="369812">
                <a:tc>
                  <a:txBody>
                    <a:bodyPr/>
                    <a:lstStyle/>
                    <a:p>
                      <a:pPr algn="just">
                        <a:lnSpc>
                          <a:spcPct val="150000"/>
                        </a:lnSpc>
                        <a:spcAft>
                          <a:spcPts val="1000"/>
                        </a:spcAft>
                      </a:pPr>
                      <a:r>
                        <a:rPr lang="el-GR" sz="1600">
                          <a:effectLst/>
                        </a:rPr>
                        <a:t>Βιταμίνη Ε </a:t>
                      </a:r>
                      <a:r>
                        <a:rPr lang="en-US" sz="1600">
                          <a:effectLst/>
                        </a:rPr>
                        <a:t>(mg/Kg)</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1000"/>
                        </a:spcAft>
                      </a:pPr>
                      <a:r>
                        <a:rPr lang="el-GR" sz="1600">
                          <a:effectLst/>
                        </a:rPr>
                        <a:t>350</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82057712"/>
                  </a:ext>
                </a:extLst>
              </a:tr>
              <a:tr h="383680">
                <a:tc>
                  <a:txBody>
                    <a:bodyPr/>
                    <a:lstStyle/>
                    <a:p>
                      <a:pPr algn="just">
                        <a:lnSpc>
                          <a:spcPct val="150000"/>
                        </a:lnSpc>
                        <a:spcAft>
                          <a:spcPts val="1000"/>
                        </a:spcAft>
                      </a:pPr>
                      <a:r>
                        <a:rPr lang="el-GR" sz="1600">
                          <a:effectLst/>
                        </a:rPr>
                        <a:t>Χαλκός </a:t>
                      </a:r>
                      <a:r>
                        <a:rPr lang="en-US" sz="1600">
                          <a:effectLst/>
                        </a:rPr>
                        <a:t>(mg/Kg)</a:t>
                      </a:r>
                      <a:endParaRPr lang="el-G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50000"/>
                        </a:lnSpc>
                        <a:spcAft>
                          <a:spcPts val="1000"/>
                        </a:spcAft>
                      </a:pPr>
                      <a:r>
                        <a:rPr lang="el-GR" sz="1600" dirty="0">
                          <a:effectLst/>
                        </a:rPr>
                        <a:t>12</a:t>
                      </a:r>
                      <a:endParaRPr lang="el-G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101587069"/>
                  </a:ext>
                </a:extLst>
              </a:tr>
            </a:tbl>
          </a:graphicData>
        </a:graphic>
      </p:graphicFrame>
    </p:spTree>
    <p:extLst>
      <p:ext uri="{BB962C8B-B14F-4D97-AF65-F5344CB8AC3E}">
        <p14:creationId xmlns:p14="http://schemas.microsoft.com/office/powerpoint/2010/main" val="3947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A40429-C7EA-4450-97E5-FF4606AB5078}"/>
              </a:ext>
            </a:extLst>
          </p:cNvPr>
          <p:cNvSpPr>
            <a:spLocks noGrp="1"/>
          </p:cNvSpPr>
          <p:nvPr>
            <p:ph type="title"/>
          </p:nvPr>
        </p:nvSpPr>
        <p:spPr/>
        <p:txBody>
          <a:bodyPr/>
          <a:lstStyle/>
          <a:p>
            <a:r>
              <a:rPr lang="el-GR" dirty="0"/>
              <a:t>Ιχθυοκαλλιέργειες στην Ελλάδα</a:t>
            </a:r>
          </a:p>
        </p:txBody>
      </p:sp>
      <p:sp>
        <p:nvSpPr>
          <p:cNvPr id="3" name="Θέση περιεχομένου 2">
            <a:extLst>
              <a:ext uri="{FF2B5EF4-FFF2-40B4-BE49-F238E27FC236}">
                <a16:creationId xmlns:a16="http://schemas.microsoft.com/office/drawing/2014/main" xmlns="" id="{1750B557-1831-4C39-9132-0FA04CE7CEC7}"/>
              </a:ext>
            </a:extLst>
          </p:cNvPr>
          <p:cNvSpPr>
            <a:spLocks noGrp="1"/>
          </p:cNvSpPr>
          <p:nvPr>
            <p:ph sz="quarter" idx="13"/>
          </p:nvPr>
        </p:nvSpPr>
        <p:spPr/>
        <p:txBody>
          <a:bodyPr/>
          <a:lstStyle/>
          <a:p>
            <a:r>
              <a:rPr lang="el-GR" dirty="0"/>
              <a:t>Στη σύγχρονη υδατοκαλλιέργεια στην Ελλάδα κυριαρχούν τα θαλάσσια είδη της Μεσογείου, όπως το λαβράκι της Ευρώπης, η τσιπούρα και τα μεσογειακά μύδια.</a:t>
            </a:r>
          </a:p>
          <a:p>
            <a:r>
              <a:rPr lang="el-GR" dirty="0"/>
              <a:t>Η θαλάσσια ιχθυοκαλλιέργεια ιδρύθηκε στις αρχές της δεκαετίας του 1980 με ισχυρή υποστήριξη από την Ευρωπαϊκή Ένωση.</a:t>
            </a:r>
          </a:p>
          <a:p>
            <a:r>
              <a:rPr lang="el-GR" dirty="0"/>
              <a:t>Η ελληνική εξαγωγή γεωργικών προϊόντων συνεισφέρει περίπου 555,8 εκατομμύρια ευρώ στην ελληνική οικονομία, η οποία αντιπροσωπεύει το 19% των συνολικών ελληνικών εξαγωγών.</a:t>
            </a:r>
          </a:p>
          <a:p>
            <a:r>
              <a:rPr lang="el-GR" dirty="0"/>
              <a:t>Η εξαγωγή προϊόντων εκτροφής ψαριών, συμπεριλαμβανομένων των μεταποιημένων προϊόντων, αντιπροσωπεύει περίπου το 11% των συνολικών ελληνικών γεωργικών εξαγωγών. </a:t>
            </a:r>
          </a:p>
        </p:txBody>
      </p:sp>
    </p:spTree>
    <p:extLst>
      <p:ext uri="{BB962C8B-B14F-4D97-AF65-F5344CB8AC3E}">
        <p14:creationId xmlns:p14="http://schemas.microsoft.com/office/powerpoint/2010/main" val="301996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EF78BB-AA64-4240-A142-31D327E99819}"/>
              </a:ext>
            </a:extLst>
          </p:cNvPr>
          <p:cNvSpPr>
            <a:spLocks noGrp="1"/>
          </p:cNvSpPr>
          <p:nvPr>
            <p:ph type="title"/>
          </p:nvPr>
        </p:nvSpPr>
        <p:spPr/>
        <p:txBody>
          <a:bodyPr/>
          <a:lstStyle/>
          <a:p>
            <a:r>
              <a:rPr lang="el-GR" dirty="0"/>
              <a:t>Προπάχυνση γόνου</a:t>
            </a:r>
          </a:p>
        </p:txBody>
      </p:sp>
      <p:sp>
        <p:nvSpPr>
          <p:cNvPr id="3" name="Θέση περιεχομένου 2">
            <a:extLst>
              <a:ext uri="{FF2B5EF4-FFF2-40B4-BE49-F238E27FC236}">
                <a16:creationId xmlns:a16="http://schemas.microsoft.com/office/drawing/2014/main" xmlns="" id="{053F99CD-9C69-46B6-909C-41572590CDB0}"/>
              </a:ext>
            </a:extLst>
          </p:cNvPr>
          <p:cNvSpPr>
            <a:spLocks noGrp="1"/>
          </p:cNvSpPr>
          <p:nvPr>
            <p:ph sz="quarter" idx="13"/>
          </p:nvPr>
        </p:nvSpPr>
        <p:spPr>
          <a:xfrm>
            <a:off x="812800" y="1600199"/>
            <a:ext cx="10859796" cy="4455367"/>
          </a:xfrm>
        </p:spPr>
        <p:txBody>
          <a:bodyPr>
            <a:normAutofit/>
          </a:bodyPr>
          <a:lstStyle/>
          <a:p>
            <a:r>
              <a:rPr lang="el-GR" dirty="0"/>
              <a:t>Η φάση της εκτροφής του ιχθυδίου (γόνου) από το βάρος των 0,3g ως το στάδιο της πώλησής του, το οποίο, ανάλογα με την εποχή και τις περιστάσεις, κυμαίνεται συνήθως από 1,5 ως 10g</a:t>
            </a:r>
          </a:p>
          <a:p>
            <a:r>
              <a:rPr lang="el-GR" dirty="0"/>
              <a:t>Διαδικασία προπάχυνσης:</a:t>
            </a:r>
          </a:p>
          <a:p>
            <a:pPr lvl="1"/>
            <a:r>
              <a:rPr lang="el-GR" dirty="0"/>
              <a:t>Τα ψάρια εκτρέφονται σε στάδια, στα οποία έχουν μάθει πλέον να καταναλώνουν τη συνθετική τροφή,</a:t>
            </a:r>
          </a:p>
          <a:p>
            <a:pPr lvl="1"/>
            <a:r>
              <a:rPr lang="el-GR" dirty="0"/>
              <a:t>Το χρησιμοποιούμενο θαλασσινό νερό απαιτεί στοιχειώδη επεξεργασία,</a:t>
            </a:r>
          </a:p>
          <a:p>
            <a:pPr lvl="1"/>
            <a:r>
              <a:rPr lang="el-GR" dirty="0"/>
              <a:t>Οι ρυθμοί αύξησης των ψαριών είναι υψηλοί,</a:t>
            </a:r>
          </a:p>
          <a:p>
            <a:pPr lvl="1"/>
            <a:r>
              <a:rPr lang="el-GR" dirty="0"/>
              <a:t>Οι θνησιμότητες είναι περιορισμένες,</a:t>
            </a:r>
          </a:p>
          <a:p>
            <a:pPr lvl="1"/>
            <a:r>
              <a:rPr lang="el-GR" dirty="0"/>
              <a:t>Οι θεραπείες των ψαριών δια μέσου της τροφής ή με τη βοήθεια λουτρών γίνονται εύκολα και είναι αποδοτικές.</a:t>
            </a:r>
          </a:p>
          <a:p>
            <a:endParaRPr lang="el-GR" dirty="0"/>
          </a:p>
        </p:txBody>
      </p:sp>
    </p:spTree>
    <p:extLst>
      <p:ext uri="{BB962C8B-B14F-4D97-AF65-F5344CB8AC3E}">
        <p14:creationId xmlns:p14="http://schemas.microsoft.com/office/powerpoint/2010/main" val="46109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7EE8927E-5A8B-4966-8BA1-4875109D8E62}"/>
              </a:ext>
            </a:extLst>
          </p:cNvPr>
          <p:cNvSpPr>
            <a:spLocks noGrp="1"/>
          </p:cNvSpPr>
          <p:nvPr>
            <p:ph type="title"/>
          </p:nvPr>
        </p:nvSpPr>
        <p:spPr/>
        <p:txBody>
          <a:bodyPr/>
          <a:lstStyle/>
          <a:p>
            <a:r>
              <a:rPr lang="el-GR" cap="none" dirty="0"/>
              <a:t>Δεξαμενή προπάχυνσης γόνου</a:t>
            </a:r>
          </a:p>
        </p:txBody>
      </p:sp>
      <p:pic>
        <p:nvPicPr>
          <p:cNvPr id="5" name="Εικόνα 4">
            <a:extLst>
              <a:ext uri="{FF2B5EF4-FFF2-40B4-BE49-F238E27FC236}">
                <a16:creationId xmlns:a16="http://schemas.microsoft.com/office/drawing/2014/main" xmlns="" id="{36633EF2-A1D7-4592-AF24-907C6DEBC7C2}"/>
              </a:ext>
            </a:extLst>
          </p:cNvPr>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2771192" y="1623527"/>
            <a:ext cx="7109926" cy="4627983"/>
          </a:xfrm>
          <a:prstGeom prst="rect">
            <a:avLst/>
          </a:prstGeom>
          <a:noFill/>
          <a:ln>
            <a:noFill/>
          </a:ln>
        </p:spPr>
      </p:pic>
    </p:spTree>
    <p:extLst>
      <p:ext uri="{BB962C8B-B14F-4D97-AF65-F5344CB8AC3E}">
        <p14:creationId xmlns:p14="http://schemas.microsoft.com/office/powerpoint/2010/main" val="35272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1C2E0B-7E79-418B-BD6E-31A104F2357A}"/>
              </a:ext>
            </a:extLst>
          </p:cNvPr>
          <p:cNvSpPr>
            <a:spLocks noGrp="1"/>
          </p:cNvSpPr>
          <p:nvPr>
            <p:ph type="title"/>
          </p:nvPr>
        </p:nvSpPr>
        <p:spPr/>
        <p:txBody>
          <a:bodyPr/>
          <a:lstStyle/>
          <a:p>
            <a:r>
              <a:rPr lang="el-GR" dirty="0"/>
              <a:t>Προετοιμασία μεταφοράς των Ιχθυδίων</a:t>
            </a:r>
          </a:p>
        </p:txBody>
      </p:sp>
      <p:sp>
        <p:nvSpPr>
          <p:cNvPr id="3" name="Θέση περιεχομένου 2">
            <a:extLst>
              <a:ext uri="{FF2B5EF4-FFF2-40B4-BE49-F238E27FC236}">
                <a16:creationId xmlns:a16="http://schemas.microsoft.com/office/drawing/2014/main" xmlns="" id="{42C3A9DF-A4D3-4FBE-8B06-25A5AB445C97}"/>
              </a:ext>
            </a:extLst>
          </p:cNvPr>
          <p:cNvSpPr>
            <a:spLocks noGrp="1"/>
          </p:cNvSpPr>
          <p:nvPr>
            <p:ph sz="quarter" idx="13"/>
          </p:nvPr>
        </p:nvSpPr>
        <p:spPr>
          <a:xfrm>
            <a:off x="812800" y="1600200"/>
            <a:ext cx="10682514" cy="4585996"/>
          </a:xfrm>
        </p:spPr>
        <p:txBody>
          <a:bodyPr>
            <a:normAutofit fontScale="85000" lnSpcReduction="10000"/>
          </a:bodyPr>
          <a:lstStyle/>
          <a:p>
            <a:r>
              <a:rPr lang="el-GR" dirty="0"/>
              <a:t>Τα ιχθύδια όταν πρόκειται να μεταφερθούν στους ιχθυοκλωβούς συνήθως δεν έχουν αποκτήσει όλες τις επιθυμητές ικανότητες έτσι ώστε να είναι ανθεκτικά στις μεταβολές των φυσικοχημικών παραμέτρων του νερού. </a:t>
            </a:r>
          </a:p>
          <a:p>
            <a:r>
              <a:rPr lang="el-GR" dirty="0"/>
              <a:t>Όταν αποκτήσουν ατομικό βάρος 1gr έχουν αποκτήσει την ικανότητα να αντέξουν τις δοκιμασίες της μεταφοράς τους από τους Ιχθυογεννητικούς Σταθμούς στις πλωτές εγκαταστάσεις εφαρμόζοντας κάποιους κανόνες.</a:t>
            </a:r>
          </a:p>
          <a:p>
            <a:r>
              <a:rPr lang="el-GR" dirty="0"/>
              <a:t>Βασικοί κανόνες:</a:t>
            </a:r>
          </a:p>
          <a:p>
            <a:pPr lvl="1"/>
            <a:r>
              <a:rPr lang="el-GR" dirty="0"/>
              <a:t>Τα ιχθύδια που θα μεταφερθούν θα πρέπει να μείνουν νηστικά για 24 ώρες τουλάχιστον. Την εβδομάδα που προηγείται της μεταφοράς η τροφή μειώνεται σταδιακά ενώ εφαρμόζεται παράλληλα και η ενίσχυση του ανοσοποιητικού συστήματος των νεαρών ιχθυδίων με βιταμίνη C.</a:t>
            </a:r>
          </a:p>
          <a:p>
            <a:pPr lvl="1"/>
            <a:r>
              <a:rPr lang="el-GR" dirty="0"/>
              <a:t>Αμέσως μετά τη μεταφορά πραγματοποιείται προληπτική θεραπεία με διάλυμα φουραζολιδόνης σε συγκεντρώσεις 20 έως 50 ppm. Όταν κριθεί αναγκαίο, πραγματοποιείται και προληπτική αντιβίωση.</a:t>
            </a:r>
          </a:p>
          <a:p>
            <a:pPr lvl="1"/>
            <a:r>
              <a:rPr lang="el-GR" dirty="0"/>
              <a:t>Πριν την εξαλίευση για τη μεταφορά των ιχθυδίων πραγματοποιείται ελαφρά αναισθησία έτσι ώστε οι σχετικές εργασίες να πραγματοποιηθούν με ασφάλεια και να μην καταπονηθούν τα ιχθύδια.</a:t>
            </a:r>
          </a:p>
        </p:txBody>
      </p:sp>
    </p:spTree>
    <p:extLst>
      <p:ext uri="{BB962C8B-B14F-4D97-AF65-F5344CB8AC3E}">
        <p14:creationId xmlns:p14="http://schemas.microsoft.com/office/powerpoint/2010/main" val="247549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2ABA5A-889F-41A8-AE1E-8545C83C3EAC}"/>
              </a:ext>
            </a:extLst>
          </p:cNvPr>
          <p:cNvSpPr>
            <a:spLocks noGrp="1"/>
          </p:cNvSpPr>
          <p:nvPr>
            <p:ph type="title"/>
          </p:nvPr>
        </p:nvSpPr>
        <p:spPr>
          <a:xfrm>
            <a:off x="911653" y="543697"/>
            <a:ext cx="11149045" cy="974167"/>
          </a:xfrm>
        </p:spPr>
        <p:txBody>
          <a:bodyPr/>
          <a:lstStyle/>
          <a:p>
            <a:r>
              <a:rPr lang="el-GR" dirty="0"/>
              <a:t>Στάδια εκτροφής-πάχυνσης στους ιχθυοκλωβούς</a:t>
            </a:r>
          </a:p>
        </p:txBody>
      </p:sp>
      <p:sp>
        <p:nvSpPr>
          <p:cNvPr id="3" name="Θέση περιεχομένου 2">
            <a:extLst>
              <a:ext uri="{FF2B5EF4-FFF2-40B4-BE49-F238E27FC236}">
                <a16:creationId xmlns:a16="http://schemas.microsoft.com/office/drawing/2014/main" xmlns="" id="{7D23DE6B-B4B7-4B1B-AACE-F800797CCD2B}"/>
              </a:ext>
            </a:extLst>
          </p:cNvPr>
          <p:cNvSpPr>
            <a:spLocks noGrp="1"/>
          </p:cNvSpPr>
          <p:nvPr>
            <p:ph sz="quarter" idx="13"/>
          </p:nvPr>
        </p:nvSpPr>
        <p:spPr>
          <a:xfrm>
            <a:off x="812800" y="1600199"/>
            <a:ext cx="10831804" cy="4912567"/>
          </a:xfrm>
        </p:spPr>
        <p:txBody>
          <a:bodyPr>
            <a:normAutofit/>
          </a:bodyPr>
          <a:lstStyle/>
          <a:p>
            <a:r>
              <a:rPr lang="el-GR" dirty="0"/>
              <a:t>Εκτροφή- Πρώτο στάδιο (2 με 80 γραμμάρια)-μικροί ιχθυοκλωβοί:</a:t>
            </a:r>
          </a:p>
          <a:p>
            <a:pPr lvl="1"/>
            <a:r>
              <a:rPr lang="el-GR" dirty="0"/>
              <a:t>Τα ιχθύδια μεταφέρονται σε μικρούς θαλάσσιους ιχθυοκλωβούς στα δύο γραμμάρια όταν η θερμοκρασία της θάλασσας ανεβαίνει (τέλος άνοιξης) ή όταν δεν υπάρχει η δυνατότητα του προηγούμενου σταδίου (Προ-ανάπτυξη στην ξηρά). Σε αυτό το στάδιο που είναι πολύ σημαντικό για την ανάπτυξη των ψαριών γίνονται όλοι οι απαραίτητοι χειρισμοί, αλλαγές διχτυών, αραιώσεις, ενέσιμος εμβολιασμός και φυσικά πολύ προσεκτική διατροφή.</a:t>
            </a:r>
          </a:p>
          <a:p>
            <a:endParaRPr lang="el-GR" dirty="0"/>
          </a:p>
          <a:p>
            <a:r>
              <a:rPr lang="el-GR" dirty="0"/>
              <a:t>Εκτροφή-Τελικό Στάδιο (80 γραμμάρια μέχρι Εμπορεύσιμο βάρος)-μεγάλοι ιχθυοκλωβοί:</a:t>
            </a:r>
          </a:p>
          <a:p>
            <a:pPr lvl="1"/>
            <a:r>
              <a:rPr lang="el-GR" dirty="0"/>
              <a:t>Η εκτροφή στους μεγάλους ιχθυοκλωβούς γίνεται με ειδικές ιχθυοτροφές που καλύπτουν τις θρεπτικές απαιτήσεις των ενήλικων ψαριών. Το εμπορεύσιμο μέγεθος ποικίλει από 350-450 γραμμάρια έως 1 κιλό</a:t>
            </a:r>
          </a:p>
        </p:txBody>
      </p:sp>
    </p:spTree>
    <p:extLst>
      <p:ext uri="{BB962C8B-B14F-4D97-AF65-F5344CB8AC3E}">
        <p14:creationId xmlns:p14="http://schemas.microsoft.com/office/powerpoint/2010/main" val="39058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DA9A9F-3318-4887-9ED6-3315DD43845C}"/>
              </a:ext>
            </a:extLst>
          </p:cNvPr>
          <p:cNvSpPr>
            <a:spLocks noGrp="1"/>
          </p:cNvSpPr>
          <p:nvPr>
            <p:ph type="title"/>
          </p:nvPr>
        </p:nvSpPr>
        <p:spPr/>
        <p:txBody>
          <a:bodyPr/>
          <a:lstStyle/>
          <a:p>
            <a:r>
              <a:rPr lang="el-GR" dirty="0"/>
              <a:t>Συνθήκες μεταφοράς γόνου </a:t>
            </a:r>
          </a:p>
        </p:txBody>
      </p:sp>
      <p:sp>
        <p:nvSpPr>
          <p:cNvPr id="3" name="Θέση περιεχομένου 2">
            <a:extLst>
              <a:ext uri="{FF2B5EF4-FFF2-40B4-BE49-F238E27FC236}">
                <a16:creationId xmlns:a16="http://schemas.microsoft.com/office/drawing/2014/main" xmlns="" id="{2D26E227-0A94-4367-B662-F8CE64653B97}"/>
              </a:ext>
            </a:extLst>
          </p:cNvPr>
          <p:cNvSpPr>
            <a:spLocks noGrp="1"/>
          </p:cNvSpPr>
          <p:nvPr>
            <p:ph sz="quarter" idx="13"/>
          </p:nvPr>
        </p:nvSpPr>
        <p:spPr>
          <a:xfrm>
            <a:off x="812799" y="1600199"/>
            <a:ext cx="10850465" cy="5089849"/>
          </a:xfrm>
        </p:spPr>
        <p:txBody>
          <a:bodyPr>
            <a:normAutofit fontScale="62500" lnSpcReduction="20000"/>
          </a:bodyPr>
          <a:lstStyle/>
          <a:p>
            <a:r>
              <a:rPr lang="el-GR" dirty="0"/>
              <a:t>οι συνθήκες μεταφοράς είναι καθοριστικές για την διατήρηση της ποιότητας. Για το λόγο αυτό τα ιχθύδια που πρόκειται να μεταφερθούν πρέπει να είναι νηστικά, γιατί:</a:t>
            </a:r>
          </a:p>
          <a:p>
            <a:pPr lvl="1"/>
            <a:r>
              <a:rPr lang="el-GR" dirty="0"/>
              <a:t>Η μεταφορά γίνεται σε κλειστό περιβάλλον, μέσα στο οποίο η παραγωγή καταβολικών προϊόντων (αμμωνία, διοξείδιο του άνθρακα) πρέπει να κρατηθεί στα ελάχιστα δυνατά επίπεδα συγκεντρώσεων, ώστε να μη καταστούν τοξικά για τα ψάρια,</a:t>
            </a:r>
          </a:p>
          <a:p>
            <a:pPr lvl="1"/>
            <a:r>
              <a:rPr lang="el-GR" dirty="0"/>
              <a:t>Τα ψάρια να είναι σε φυσική κατάσταση τέτοια που να μπορέσουν να αντέξουν τα διάφορα στρες από τις διαδικασίες μεταφοράς (π.χ. πιθανή μερική νάρκωση).</a:t>
            </a:r>
          </a:p>
          <a:p>
            <a:pPr lvl="1"/>
            <a:r>
              <a:rPr lang="el-GR" dirty="0"/>
              <a:t>Ο ελάχιστος χρόνος της νηστείας ποικίλλει από 6 ως 48 ώρες</a:t>
            </a:r>
          </a:p>
          <a:p>
            <a:r>
              <a:rPr lang="el-GR" dirty="0"/>
              <a:t>Η μέτρηση των ψαριών γίνεται συνήθως με την είσοδό τους στις δεξαμενές μεταφοράς:</a:t>
            </a:r>
          </a:p>
          <a:p>
            <a:pPr lvl="1"/>
            <a:r>
              <a:rPr lang="el-GR" dirty="0"/>
              <a:t>τα ιχθύδια αλιεύονται με απόχη από τη δεξαμενή εκτροφής και αφήνονται να στραγγίσουν για λίγο,</a:t>
            </a:r>
          </a:p>
          <a:p>
            <a:pPr lvl="1"/>
            <a:r>
              <a:rPr lang="el-GR" dirty="0"/>
              <a:t>ακολούθως το περιεχόμενο της απόχης μεταφέρεται σε μισογεμάτο κουβά γνωστού απόβαρου και ζυγίζεται.</a:t>
            </a:r>
          </a:p>
          <a:p>
            <a:pPr lvl="1"/>
            <a:r>
              <a:rPr lang="el-GR" dirty="0"/>
              <a:t>Μέσα στον ίδιο κουβά τα ψάρια μεταφέρονται στις δεξαμενές,</a:t>
            </a:r>
          </a:p>
          <a:p>
            <a:pPr lvl="1"/>
            <a:r>
              <a:rPr lang="el-GR" dirty="0"/>
              <a:t>Η εκτίμηση του αριθμού των ψαριών γίνεται εκτίμηση του μέσου ατομικού βάρους των ψαριών που μεταφέρονται γνωρίζοντας τη συνολική τους βιομάζα.</a:t>
            </a:r>
          </a:p>
          <a:p>
            <a:r>
              <a:rPr lang="el-GR" dirty="0"/>
              <a:t>Το οξυγόνο μεταφέρεται πάνω στο φορτηγό σε φιάλες υπό πίεση ή σε υγρή μορφή και διοχετεύεται σε ένα δίκτυο σωλήνων που το μεταφέρουν στις δεξαμενές. Η περιεκτικότητα του νερού σε οξυγόνο κατά τη διάρκεια της μεταφοράς θα πρέπει να είναι σε επίπεδα 100 ως 150% της τιμής κορεσμού.</a:t>
            </a:r>
          </a:p>
          <a:p>
            <a:r>
              <a:rPr lang="el-GR" dirty="0"/>
              <a:t>Η μεταφορά των ιχθυδίων για πάχυνση στους ιχθυοκλωβούς εξαρτάται:</a:t>
            </a:r>
          </a:p>
          <a:p>
            <a:pPr lvl="1"/>
            <a:r>
              <a:rPr lang="el-GR" dirty="0"/>
              <a:t>Από τη θερμοκρασία του νερού</a:t>
            </a:r>
          </a:p>
          <a:p>
            <a:pPr lvl="1"/>
            <a:r>
              <a:rPr lang="el-GR" dirty="0"/>
              <a:t>Το βαθμό προστασίας της περιοχής από τον υψηλό κυματισµό.</a:t>
            </a:r>
          </a:p>
          <a:p>
            <a:pPr lvl="1"/>
            <a:r>
              <a:rPr lang="el-GR" dirty="0"/>
              <a:t>Το μέγεθος των ιχθυδίων που μπορούν να προμηθευτούν από τους Ιχθυογεννητικούς Σταθμούς.</a:t>
            </a:r>
          </a:p>
        </p:txBody>
      </p:sp>
    </p:spTree>
    <p:extLst>
      <p:ext uri="{BB962C8B-B14F-4D97-AF65-F5344CB8AC3E}">
        <p14:creationId xmlns:p14="http://schemas.microsoft.com/office/powerpoint/2010/main" val="339031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A003F7-F200-4F88-A00E-28100AF1599F}"/>
              </a:ext>
            </a:extLst>
          </p:cNvPr>
          <p:cNvSpPr>
            <a:spLocks noGrp="1"/>
          </p:cNvSpPr>
          <p:nvPr>
            <p:ph type="title"/>
          </p:nvPr>
        </p:nvSpPr>
        <p:spPr/>
        <p:txBody>
          <a:bodyPr/>
          <a:lstStyle/>
          <a:p>
            <a:r>
              <a:rPr lang="el-GR"/>
              <a:t>Δεξαμενή μεταφοράς γόνου </a:t>
            </a:r>
          </a:p>
        </p:txBody>
      </p:sp>
      <p:pic>
        <p:nvPicPr>
          <p:cNvPr id="4" name="Θέση περιεχομένου 3" descr="Γόνος - ΣΕΛΟΝΤΑ">
            <a:extLst>
              <a:ext uri="{FF2B5EF4-FFF2-40B4-BE49-F238E27FC236}">
                <a16:creationId xmlns:a16="http://schemas.microsoft.com/office/drawing/2014/main" xmlns="" id="{3024FDA8-E546-412A-A474-C62BDF21C16B}"/>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828799"/>
            <a:ext cx="5663682" cy="4441371"/>
          </a:xfrm>
          <a:prstGeom prst="rect">
            <a:avLst/>
          </a:prstGeom>
          <a:noFill/>
          <a:ln>
            <a:noFill/>
          </a:ln>
        </p:spPr>
      </p:pic>
    </p:spTree>
    <p:extLst>
      <p:ext uri="{BB962C8B-B14F-4D97-AF65-F5344CB8AC3E}">
        <p14:creationId xmlns:p14="http://schemas.microsoft.com/office/powerpoint/2010/main" val="158693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Πρότυπο σχεδίασης θάλασσα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Office_13891906_TF03460535" id="{A18DCE81-50BF-4232-9881-7C5035E9A074}" vid="{9B12E702-CD29-435C-ACF8-BC78F1148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28DC6412-8CE7-4C8A-96E9-2669F16D17E8}">
  <ds:schemaRef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Πρότυπο σχεδίασης θάλασσας</Template>
  <TotalTime>182</TotalTime>
  <Words>1788</Words>
  <Application>Microsoft Office PowerPoint</Application>
  <PresentationFormat>Προσαρμογή</PresentationFormat>
  <Paragraphs>234</Paragraphs>
  <Slides>28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Πρότυπο σχεδίασης θάλασσας</vt:lpstr>
      <vt:lpstr>ΜΕΤΑΦΟΡΑ ΓΟΝΟΥ ΕΥΡΥΑΛΩΝ ΨΑΡΙΩΝ :  ΠΡΟΕΤΟΙΜΑΣΙΑ ΣΤΟΝ ΙΧΘΥΟΓΕΝΝΕΤΙΚΟ ΣΤΑΘΜΟ ΔΙΑΔΙΚΑΣΙΑ ΚΑΙ ΣΥΝΘΗΚΕΣ ΜΕΤΑΦΟΡΑΣ ΚΑΙ  ΠΑΡΑΔΟΣΗ ΣΤΙΣ ΜΟΝΑΔΕΣ ΙΧΘΥΟΚΛΩΒΩΝ</vt:lpstr>
      <vt:lpstr>Οικολογία των ψαριών</vt:lpstr>
      <vt:lpstr>Ιχθυοκαλλιέργειες στην Ελλάδα</vt:lpstr>
      <vt:lpstr>Προπάχυνση γόνου</vt:lpstr>
      <vt:lpstr>Δεξαμενή προπάχυνσης γόνου</vt:lpstr>
      <vt:lpstr>Προετοιμασία μεταφοράς των Ιχθυδίων</vt:lpstr>
      <vt:lpstr>Στάδια εκτροφής-πάχυνσης στους ιχθυοκλωβούς</vt:lpstr>
      <vt:lpstr>Συνθήκες μεταφοράς γόνου </vt:lpstr>
      <vt:lpstr>Δεξαμενή μεταφοράς γόνου </vt:lpstr>
      <vt:lpstr>Προετοιμασία της μονάδας πάχυνσης για την υποδοχή του γόνου</vt:lpstr>
      <vt:lpstr>Βασικοί κανόνες</vt:lpstr>
      <vt:lpstr>Προκλήσεις στην ευζωία</vt:lpstr>
      <vt:lpstr>Τρόποι μείωσης των αρνητικών επιπτώσεων του συγχρωτισμού</vt:lpstr>
      <vt:lpstr>Περιβαλλοντικοί δείκτες</vt:lpstr>
      <vt:lpstr>Βιολογικοί δείκτες</vt:lpstr>
      <vt:lpstr>Προβληματισμοί για τη μεταφορά του γόνου</vt:lpstr>
      <vt:lpstr>Μεταφορά και υποδοχή γόνου</vt:lpstr>
      <vt:lpstr>Τετράγωνος πλωτός ιχθυοκλωβός με μήκος πλευράς επτά μέτρα που χρησιμοποιείται για την υποδοχή των ιχθυδίων</vt:lpstr>
      <vt:lpstr>Συμπεράσματα</vt:lpstr>
      <vt:lpstr>Διάταξη διχτυού πλωτού κλωβού με την προσθήκη βάρους στις γωνίες </vt:lpstr>
      <vt:lpstr>Κατασκευαστικά χαρακτηριστικά δεξαμενής μεταφοράς γόνου </vt:lpstr>
      <vt:lpstr>Συγκέντρωση μη ιονισμένης αμμωνίας συνάρτηση της θερμοκρασίας και των τιμών pH του νερού» εντός των δεξαμενών μεταφοράς ιχθυδίων </vt:lpstr>
      <vt:lpstr>Παροχή οξυγόνου σε σακούλες με ψάρια </vt:lpstr>
      <vt:lpstr>Διαφορετικοί αεριστές κατάλληλοι για παροχή οξυγόνου σε δεξαμενές μεταφοράς ψαριών </vt:lpstr>
      <vt:lpstr>Αδειάζοντας παλιό νερό πίσω στο δοχείο μεταφοράς</vt:lpstr>
      <vt:lpstr>Αντλώντας αέρα σε δοχείο μεταφοράς</vt:lpstr>
      <vt:lpstr>Πλωτές τσάντες μεταφοράς όπου θα αποθηκευτούν τα ψάρια </vt:lpstr>
      <vt:lpstr>Σύνθεση της τροφής των πρώτων σταδίων της πάχυνσης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ΣΥΓΧΡΟΝΕΣ ΤΕΧΝΙΚΕΣ ΣΤΗ ΜΕΤΑΦΟΡΑ ΓΟΝΟΥ ΕΥΡΥΑΛΩΝ ΨΑΡΙΩΝ ΣΤΗΝ ΕΛΛΑΔΑ. ΠΡΟΕΤΟΙΜΑΣΙΑ ΣΤΟΝ ΙΧΘΥΟΓΕΝΝΕΤΙΚΟ ΣΤΑΘΜΟ, ΔΙΑΔΙΚΑΣΙΑ ΚΑΙ ΣΥΝΘΗΚΕΣ ΜΕΤΑΦΟΡΑΣ ΚΑΙ ΠΑΡΑΔΟΣΗ ΣΤΙΣ ΜΟΝΑΔΕΣ ΚΛΩΒΩΝ</dc:title>
  <dc:creator>STAMATIA-CHRISTINA ZERVA</dc:creator>
  <cp:lastModifiedBy>kosmas</cp:lastModifiedBy>
  <cp:revision>28</cp:revision>
  <dcterms:created xsi:type="dcterms:W3CDTF">2021-09-23T12:08:00Z</dcterms:created>
  <dcterms:modified xsi:type="dcterms:W3CDTF">2024-03-11T18:03:12Z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