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sldIdLst>
    <p:sldId id="256" r:id="rId2"/>
    <p:sldId id="257" r:id="rId3"/>
    <p:sldId id="261" r:id="rId4"/>
    <p:sldId id="258" r:id="rId5"/>
    <p:sldId id="259" r:id="rId6"/>
    <p:sldId id="260" r:id="rId7"/>
    <p:sldId id="262" r:id="rId8"/>
    <p:sldId id="263" r:id="rId9"/>
    <p:sldId id="264" r:id="rId10"/>
    <p:sldId id="272" r:id="rId11"/>
    <p:sldId id="266" r:id="rId12"/>
    <p:sldId id="267" r:id="rId13"/>
    <p:sldId id="271" r:id="rId14"/>
    <p:sldId id="268" r:id="rId15"/>
    <p:sldId id="269" r:id="rId16"/>
    <p:sldId id="270" r:id="rId17"/>
    <p:sldId id="274" r:id="rId18"/>
    <p:sldId id="265"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7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6EC3893-741A-46AF-8F5C-CAFED25F028B}" type="datetimeFigureOut">
              <a:rPr lang="el-GR" smtClean="0"/>
              <a:pPr/>
              <a:t>10/4/2024</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148DC4F5-4F97-4666-AC4E-E416176FB830}" type="slidenum">
              <a:rPr lang="el-GR" smtClean="0"/>
              <a:pPr/>
              <a:t>‹#›</a:t>
            </a:fld>
            <a:endParaRPr lang="el-GR" dirty="0"/>
          </a:p>
        </p:txBody>
      </p:sp>
    </p:spTree>
    <p:extLst>
      <p:ext uri="{BB962C8B-B14F-4D97-AF65-F5344CB8AC3E}">
        <p14:creationId xmlns:p14="http://schemas.microsoft.com/office/powerpoint/2010/main" val="2459002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A14F1C9-3CD3-41B6-BC76-796DACFD0AF0}" type="datetime1">
              <a:rPr lang="el-GR" smtClean="0"/>
              <a:t>10/4/2024</a:t>
            </a:fld>
            <a:endParaRPr lang="el-G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l-G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DC84BEE-885A-4028-9E8E-98A823D4665D}" type="slidenum">
              <a:rPr lang="el-GR" smtClean="0"/>
              <a:t>‹#›</a:t>
            </a:fld>
            <a:endParaRPr lang="el-G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69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02244C6-6873-4B22-9026-13CD29615D71}" type="datetime1">
              <a:rPr lang="el-GR" smtClean="0"/>
              <a:t>10/4/2024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141084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E966484-C331-4D98-A872-7700D7BAD90F}" type="datetime1">
              <a:rPr lang="el-GR" smtClean="0"/>
              <a:t>10/4/2024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38011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4F3E0D5-7A37-4829-9651-6BD05FA9AEFC}" type="datetime1">
              <a:rPr lang="el-GR" smtClean="0"/>
              <a:t>10/4/2024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420665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234C0D84-9FD0-4961-B2AC-6F0D18857D3C}" type="datetime1">
              <a:rPr lang="el-GR" smtClean="0"/>
              <a:t>10/4/2024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DC84BEE-885A-4028-9E8E-98A823D4665D}" type="slidenum">
              <a:rPr lang="el-GR" smtClean="0"/>
              <a:t>‹#›</a:t>
            </a:fld>
            <a:endParaRPr lang="el-G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462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0CEDCCE7-6FF0-4130-9D38-5EED2B28C9BE}" type="datetime1">
              <a:rPr lang="el-GR" smtClean="0"/>
              <a:t>10/4/2024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120655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5F424DD-5449-48C5-80F4-56B9BFEA502A}" type="datetime1">
              <a:rPr lang="el-GR" smtClean="0"/>
              <a:t>10/4/2024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185910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B668543-CF8C-46BE-882C-81993260A39D}" type="datetime1">
              <a:rPr lang="el-GR" smtClean="0"/>
              <a:t>10/4/2024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1745445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0923C-BB70-47E0-970B-8F7357D2D69A}" type="datetime1">
              <a:rPr lang="el-GR" smtClean="0"/>
              <a:t>10/4/2024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6334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8DBC46D-874E-4D96-BC1A-7179136DC180}" type="datetime1">
              <a:rPr lang="el-GR" smtClean="0"/>
              <a:t>10/4/2024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3067652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2706ACCA-5157-4209-90A1-FD2414F1EB65}" type="datetime1">
              <a:rPr lang="el-GR" smtClean="0"/>
              <a:t>10/4/2024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DC84BEE-885A-4028-9E8E-98A823D4665D}" type="slidenum">
              <a:rPr lang="el-GR" smtClean="0"/>
              <a:t>‹#›</a:t>
            </a:fld>
            <a:endParaRPr lang="el-GR"/>
          </a:p>
        </p:txBody>
      </p:sp>
    </p:spTree>
    <p:extLst>
      <p:ext uri="{BB962C8B-B14F-4D97-AF65-F5344CB8AC3E}">
        <p14:creationId xmlns:p14="http://schemas.microsoft.com/office/powerpoint/2010/main" val="144543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latin typeface="Arial" panose="020B0604020202020204" pitchFamily="34" charset="0"/>
              </a:defRPr>
            </a:lvl1pPr>
          </a:lstStyle>
          <a:p>
            <a:fld id="{9994959F-EC72-4C25-85FB-5BAD544A985B}" type="datetime1">
              <a:rPr lang="el-GR" smtClean="0"/>
              <a:pPr/>
              <a:t>10/4/2024</a:t>
            </a:fld>
            <a:endParaRPr lang="el-GR"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latin typeface="Arial" panose="020B0604020202020204" pitchFamily="34" charset="0"/>
              </a:defRPr>
            </a:lvl1pPr>
          </a:lstStyle>
          <a:p>
            <a:endParaRPr lang="el-GR"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latin typeface="Arial" panose="020B0604020202020204" pitchFamily="34" charset="0"/>
              </a:defRPr>
            </a:lvl1pPr>
          </a:lstStyle>
          <a:p>
            <a:fld id="{4DC84BEE-885A-4028-9E8E-98A823D4665D}" type="slidenum">
              <a:rPr lang="el-GR" smtClean="0"/>
              <a:pPr/>
              <a:t>‹#›</a:t>
            </a:fld>
            <a:endParaRPr lang="el-GR" dirty="0"/>
          </a:p>
        </p:txBody>
      </p:sp>
    </p:spTree>
    <p:extLst>
      <p:ext uri="{BB962C8B-B14F-4D97-AF65-F5344CB8AC3E}">
        <p14:creationId xmlns:p14="http://schemas.microsoft.com/office/powerpoint/2010/main" val="20596280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accent1"/>
          </a:solidFill>
          <a:latin typeface="Arial" panose="020B0604020202020204" pitchFamily="34" charset="0"/>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Arial" panose="020B060402020202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Arial" panose="020B060402020202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Arial" panose="020B060402020202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panose="020B060402020202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panose="020B060402020202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marlanti.blogspot.com/2019/11/blog-post_20.html" TargetMode="External"/><Relationship Id="rId2" Type="http://schemas.openxmlformats.org/officeDocument/2006/relationships/hyperlink" Target="https://www.bakasietas.gr/el/products" TargetMode="External"/><Relationship Id="rId1" Type="http://schemas.openxmlformats.org/officeDocument/2006/relationships/slideLayout" Target="../slideLayouts/slideLayout2.xml"/><Relationship Id="rId4" Type="http://schemas.openxmlformats.org/officeDocument/2006/relationships/hyperlink" Target="https://www.kalliergo.gr/ampeli-stafylia-oinos/mpoliasma-klima-ampeli-poikili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pic>
        <p:nvPicPr>
          <p:cNvPr id="7" name="Picture 5" descr="Εικόνα που περιέχει κουπ πατ, διανυσματικά γραφικά&#10;&#10;Περιγραφή που δημιουργήθηκε αυτόματα">
            <a:extLst>
              <a:ext uri="{FF2B5EF4-FFF2-40B4-BE49-F238E27FC236}">
                <a16:creationId xmlns:a16="http://schemas.microsoft.com/office/drawing/2014/main" id="{C17BA4E9-44C4-3087-8E30-411AABD6025D}"/>
              </a:ext>
            </a:extLst>
          </p:cNvPr>
          <p:cNvPicPr>
            <a:picLocks noChangeAspect="1"/>
          </p:cNvPicPr>
          <p:nvPr/>
        </p:nvPicPr>
        <p:blipFill rotWithShape="1">
          <a:blip r:embed="rId2">
            <a:duotone>
              <a:schemeClr val="accent1">
                <a:shade val="45000"/>
                <a:satMod val="135000"/>
              </a:schemeClr>
              <a:prstClr val="white"/>
            </a:duotone>
            <a:alphaModFix amt="60000"/>
          </a:blip>
          <a:srcRect t="23986"/>
          <a:stretch/>
        </p:blipFill>
        <p:spPr>
          <a:xfrm>
            <a:off x="20" y="-1"/>
            <a:ext cx="12191980" cy="6858001"/>
          </a:xfrm>
          <a:prstGeom prst="rect">
            <a:avLst/>
          </a:prstGeom>
        </p:spPr>
      </p:pic>
      <p:cxnSp>
        <p:nvCxnSpPr>
          <p:cNvPr id="12" name="Straight Connector 11">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9AC37AD2-3568-B2E9-0783-B3E6C87A2F69}"/>
              </a:ext>
            </a:extLst>
          </p:cNvPr>
          <p:cNvSpPr>
            <a:spLocks noGrp="1"/>
          </p:cNvSpPr>
          <p:nvPr>
            <p:ph type="ctrTitle"/>
          </p:nvPr>
        </p:nvSpPr>
        <p:spPr>
          <a:xfrm>
            <a:off x="1109980" y="882376"/>
            <a:ext cx="9966960" cy="2926080"/>
          </a:xfrm>
        </p:spPr>
        <p:txBody>
          <a:bodyPr>
            <a:normAutofit/>
          </a:bodyPr>
          <a:lstStyle/>
          <a:p>
            <a:r>
              <a:rPr lang="el-GR" b="1" i="0" u="none" strike="noStrike" baseline="0">
                <a:latin typeface="Arial" panose="020B0604020202020204" pitchFamily="34" charset="0"/>
              </a:rPr>
              <a:t>ΠΟΛΛΑΠΛΑΣΙΑΣΜΟΣ </a:t>
            </a:r>
            <a:r>
              <a:rPr lang="el-GR" b="1">
                <a:latin typeface="Arial" panose="020B0604020202020204" pitchFamily="34" charset="0"/>
              </a:rPr>
              <a:t>ΤΗΣ </a:t>
            </a:r>
            <a:r>
              <a:rPr lang="el-GR" b="1" i="0" u="none" strike="noStrike" baseline="0">
                <a:latin typeface="Arial" panose="020B0604020202020204" pitchFamily="34" charset="0"/>
              </a:rPr>
              <a:t>ΑΜΠΕΛΟΥ</a:t>
            </a:r>
            <a:endParaRPr lang="el-GR"/>
          </a:p>
        </p:txBody>
      </p:sp>
      <p:sp>
        <p:nvSpPr>
          <p:cNvPr id="3" name="Υπότιτλος 2">
            <a:extLst>
              <a:ext uri="{FF2B5EF4-FFF2-40B4-BE49-F238E27FC236}">
                <a16:creationId xmlns:a16="http://schemas.microsoft.com/office/drawing/2014/main" id="{584399EC-D056-CC6D-D656-B2768ABB9F83}"/>
              </a:ext>
            </a:extLst>
          </p:cNvPr>
          <p:cNvSpPr>
            <a:spLocks noGrp="1"/>
          </p:cNvSpPr>
          <p:nvPr>
            <p:ph type="subTitle" idx="1"/>
          </p:nvPr>
        </p:nvSpPr>
        <p:spPr>
          <a:xfrm>
            <a:off x="1709530" y="3869634"/>
            <a:ext cx="8767860" cy="1388165"/>
          </a:xfrm>
        </p:spPr>
        <p:txBody>
          <a:bodyPr>
            <a:normAutofit/>
          </a:bodyPr>
          <a:lstStyle/>
          <a:p>
            <a:r>
              <a:rPr lang="el-GR"/>
              <a:t>2024</a:t>
            </a:r>
          </a:p>
        </p:txBody>
      </p:sp>
      <p:sp>
        <p:nvSpPr>
          <p:cNvPr id="4" name="Θέση αριθμού διαφάνειας 3">
            <a:extLst>
              <a:ext uri="{FF2B5EF4-FFF2-40B4-BE49-F238E27FC236}">
                <a16:creationId xmlns:a16="http://schemas.microsoft.com/office/drawing/2014/main" id="{9E89BA92-4809-639F-DF7F-7E0594BF3385}"/>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1</a:t>
            </a:fld>
            <a:endParaRPr lang="el-GR"/>
          </a:p>
        </p:txBody>
      </p:sp>
    </p:spTree>
    <p:extLst>
      <p:ext uri="{BB962C8B-B14F-4D97-AF65-F5344CB8AC3E}">
        <p14:creationId xmlns:p14="http://schemas.microsoft.com/office/powerpoint/2010/main" val="1197479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1CC388-DF6B-8EBC-753B-B08BF67FBA9F}"/>
              </a:ext>
            </a:extLst>
          </p:cNvPr>
          <p:cNvSpPr>
            <a:spLocks noGrp="1"/>
          </p:cNvSpPr>
          <p:nvPr>
            <p:ph type="title"/>
          </p:nvPr>
        </p:nvSpPr>
        <p:spPr/>
        <p:txBody>
          <a:bodyPr>
            <a:normAutofit/>
          </a:bodyPr>
          <a:lstStyle/>
          <a:p>
            <a:r>
              <a:rPr lang="el-GR" b="1" dirty="0"/>
              <a:t>Άρριζα Υποκείμενα</a:t>
            </a:r>
            <a:br>
              <a:rPr lang="el-GR" b="1" dirty="0"/>
            </a:br>
            <a:endParaRPr lang="el-GR" dirty="0"/>
          </a:p>
        </p:txBody>
      </p:sp>
      <p:pic>
        <p:nvPicPr>
          <p:cNvPr id="5" name="Θέση περιεχομένου 4">
            <a:extLst>
              <a:ext uri="{FF2B5EF4-FFF2-40B4-BE49-F238E27FC236}">
                <a16:creationId xmlns:a16="http://schemas.microsoft.com/office/drawing/2014/main" id="{D0AED3D7-D43A-9F30-3A40-485291A900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7511" t="36848" r="9860" b="20905"/>
          <a:stretch/>
        </p:blipFill>
        <p:spPr>
          <a:xfrm>
            <a:off x="5922107" y="1690688"/>
            <a:ext cx="5195381" cy="3783806"/>
          </a:xfrm>
        </p:spPr>
      </p:pic>
      <p:sp>
        <p:nvSpPr>
          <p:cNvPr id="3" name="Θέση αριθμού διαφάνειας 2">
            <a:extLst>
              <a:ext uri="{FF2B5EF4-FFF2-40B4-BE49-F238E27FC236}">
                <a16:creationId xmlns:a16="http://schemas.microsoft.com/office/drawing/2014/main" id="{15DA47D1-DD65-A8EC-39EC-51219969A793}"/>
              </a:ext>
            </a:extLst>
          </p:cNvPr>
          <p:cNvSpPr>
            <a:spLocks noGrp="1"/>
          </p:cNvSpPr>
          <p:nvPr>
            <p:ph type="sldNum" sz="quarter" idx="12"/>
          </p:nvPr>
        </p:nvSpPr>
        <p:spPr/>
        <p:txBody>
          <a:bodyPr/>
          <a:lstStyle/>
          <a:p>
            <a:fld id="{4DC84BEE-885A-4028-9E8E-98A823D4665D}" type="slidenum">
              <a:rPr lang="el-GR" smtClean="0"/>
              <a:t>10</a:t>
            </a:fld>
            <a:endParaRPr lang="el-GR"/>
          </a:p>
        </p:txBody>
      </p:sp>
      <p:sp>
        <p:nvSpPr>
          <p:cNvPr id="7" name="TextBox 6">
            <a:extLst>
              <a:ext uri="{FF2B5EF4-FFF2-40B4-BE49-F238E27FC236}">
                <a16:creationId xmlns:a16="http://schemas.microsoft.com/office/drawing/2014/main" id="{84C0C977-EE0F-D94C-8032-E39AEE65AF39}"/>
              </a:ext>
            </a:extLst>
          </p:cNvPr>
          <p:cNvSpPr txBox="1"/>
          <p:nvPr/>
        </p:nvSpPr>
        <p:spPr>
          <a:xfrm>
            <a:off x="481613" y="2085330"/>
            <a:ext cx="5614387" cy="3139321"/>
          </a:xfrm>
          <a:prstGeom prst="rect">
            <a:avLst/>
          </a:prstGeom>
          <a:noFill/>
        </p:spPr>
        <p:txBody>
          <a:bodyPr wrap="square">
            <a:spAutoFit/>
          </a:bodyPr>
          <a:lstStyle/>
          <a:p>
            <a:r>
              <a:rPr lang="el-GR" dirty="0">
                <a:latin typeface="Arial" panose="020B0604020202020204" pitchFamily="34" charset="0"/>
              </a:rPr>
              <a:t>Διαδικασία </a:t>
            </a:r>
            <a:r>
              <a:rPr lang="el-GR" dirty="0" err="1">
                <a:latin typeface="Arial" panose="020B0604020202020204" pitchFamily="34" charset="0"/>
              </a:rPr>
              <a:t>ριζοβόλησης</a:t>
            </a:r>
            <a:r>
              <a:rPr lang="el-GR" dirty="0">
                <a:latin typeface="Arial" panose="020B0604020202020204" pitchFamily="34" charset="0"/>
              </a:rPr>
              <a:t> μοσχευμάτων υποκειμένων </a:t>
            </a:r>
            <a:r>
              <a:rPr lang="el-GR" dirty="0" err="1">
                <a:latin typeface="Arial" panose="020B0604020202020204" pitchFamily="34" charset="0"/>
              </a:rPr>
              <a:t>α.ρ.μ.φ</a:t>
            </a:r>
            <a:r>
              <a:rPr lang="el-GR" dirty="0">
                <a:latin typeface="Arial" panose="020B0604020202020204" pitchFamily="34" charset="0"/>
              </a:rPr>
              <a:t>.</a:t>
            </a:r>
          </a:p>
          <a:p>
            <a:r>
              <a:rPr lang="el-GR" dirty="0">
                <a:latin typeface="Arial" panose="020B0604020202020204" pitchFamily="34" charset="0"/>
              </a:rPr>
              <a:t>Η </a:t>
            </a:r>
            <a:r>
              <a:rPr lang="el-GR" dirty="0" err="1">
                <a:latin typeface="Arial" panose="020B0604020202020204" pitchFamily="34" charset="0"/>
              </a:rPr>
              <a:t>ριζοβολία</a:t>
            </a:r>
            <a:r>
              <a:rPr lang="el-GR" dirty="0">
                <a:latin typeface="Arial" panose="020B0604020202020204" pitchFamily="34" charset="0"/>
              </a:rPr>
              <a:t> των μοσχευμάτων μπορεί να πραγματοποιηθεί:</a:t>
            </a:r>
          </a:p>
          <a:p>
            <a:pPr algn="l"/>
            <a:r>
              <a:rPr lang="el-GR" dirty="0">
                <a:latin typeface="Arial" panose="020B0604020202020204" pitchFamily="34" charset="0"/>
              </a:rPr>
              <a:t>i) σε υπαίθριο φυτώριο, χωρίς παγετώνες και παθογόνα στο έδαφος. </a:t>
            </a:r>
            <a:r>
              <a:rPr lang="el-GR" sz="1800" b="0" i="0" u="none" strike="noStrike" baseline="0" dirty="0">
                <a:latin typeface="Arial" panose="020B0604020202020204" pitchFamily="34" charset="0"/>
              </a:rPr>
              <a:t>Τα μοσχεύματα τοποθετούνται με κλίση κατά τα 2/3 περίπου του μήκους τους μέσα στο έδαφος ώστε να εξασφαλίζεται καλύτερος αερισμός στη βάση του μοσχεύματος και ταυτόχρονα το μόσχευμα να μην είναι βαθιά μέσα στο έδαφος ώστε να μπορεί να ελεγχθεί η </a:t>
            </a:r>
            <a:r>
              <a:rPr lang="el-GR" sz="1800" b="0" i="0" u="none" strike="noStrike" baseline="0" dirty="0" err="1">
                <a:latin typeface="Arial" panose="020B0604020202020204" pitchFamily="34" charset="0"/>
              </a:rPr>
              <a:t>ριζοβόλησή</a:t>
            </a:r>
            <a:r>
              <a:rPr lang="el-GR" sz="1800" b="0" i="0" u="none" strike="noStrike" baseline="0" dirty="0">
                <a:latin typeface="Arial" panose="020B0604020202020204" pitchFamily="34" charset="0"/>
              </a:rPr>
              <a:t> του.</a:t>
            </a:r>
            <a:endParaRPr lang="el-GR" dirty="0">
              <a:latin typeface="Arial" panose="020B0604020202020204" pitchFamily="34" charset="0"/>
            </a:endParaRPr>
          </a:p>
        </p:txBody>
      </p:sp>
    </p:spTree>
    <p:extLst>
      <p:ext uri="{BB962C8B-B14F-4D97-AF65-F5344CB8AC3E}">
        <p14:creationId xmlns:p14="http://schemas.microsoft.com/office/powerpoint/2010/main" val="1863532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1CC388-DF6B-8EBC-753B-B08BF67FBA9F}"/>
              </a:ext>
            </a:extLst>
          </p:cNvPr>
          <p:cNvSpPr>
            <a:spLocks noGrp="1"/>
          </p:cNvSpPr>
          <p:nvPr>
            <p:ph type="title"/>
          </p:nvPr>
        </p:nvSpPr>
        <p:spPr/>
        <p:txBody>
          <a:bodyPr>
            <a:normAutofit/>
          </a:bodyPr>
          <a:lstStyle/>
          <a:p>
            <a:r>
              <a:rPr lang="el-GR" b="1" dirty="0"/>
              <a:t>Άρριζα Υποκείμενα</a:t>
            </a:r>
            <a:br>
              <a:rPr lang="el-GR" b="1" dirty="0"/>
            </a:br>
            <a:endParaRPr lang="el-GR" dirty="0"/>
          </a:p>
        </p:txBody>
      </p:sp>
      <p:pic>
        <p:nvPicPr>
          <p:cNvPr id="5" name="Θέση περιεχομένου 4">
            <a:extLst>
              <a:ext uri="{FF2B5EF4-FFF2-40B4-BE49-F238E27FC236}">
                <a16:creationId xmlns:a16="http://schemas.microsoft.com/office/drawing/2014/main" id="{D0AED3D7-D43A-9F30-3A40-485291A900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7511" t="36848" r="9860" b="20905"/>
          <a:stretch/>
        </p:blipFill>
        <p:spPr>
          <a:xfrm>
            <a:off x="5922107" y="1690688"/>
            <a:ext cx="5195381" cy="3783806"/>
          </a:xfrm>
        </p:spPr>
      </p:pic>
      <p:sp>
        <p:nvSpPr>
          <p:cNvPr id="8" name="Θέση αριθμού διαφάνειας 7">
            <a:extLst>
              <a:ext uri="{FF2B5EF4-FFF2-40B4-BE49-F238E27FC236}">
                <a16:creationId xmlns:a16="http://schemas.microsoft.com/office/drawing/2014/main" id="{7CBF89E1-906D-28CF-1DD9-A7B15A318882}"/>
              </a:ext>
            </a:extLst>
          </p:cNvPr>
          <p:cNvSpPr>
            <a:spLocks noGrp="1"/>
          </p:cNvSpPr>
          <p:nvPr>
            <p:ph type="sldNum" sz="quarter" idx="12"/>
          </p:nvPr>
        </p:nvSpPr>
        <p:spPr/>
        <p:txBody>
          <a:bodyPr/>
          <a:lstStyle/>
          <a:p>
            <a:fld id="{4DC84BEE-885A-4028-9E8E-98A823D4665D}" type="slidenum">
              <a:rPr lang="el-GR" smtClean="0"/>
              <a:t>11</a:t>
            </a:fld>
            <a:endParaRPr lang="el-GR"/>
          </a:p>
        </p:txBody>
      </p:sp>
      <p:sp>
        <p:nvSpPr>
          <p:cNvPr id="7" name="TextBox 6">
            <a:extLst>
              <a:ext uri="{FF2B5EF4-FFF2-40B4-BE49-F238E27FC236}">
                <a16:creationId xmlns:a16="http://schemas.microsoft.com/office/drawing/2014/main" id="{84C0C977-EE0F-D94C-8032-E39AEE65AF39}"/>
              </a:ext>
            </a:extLst>
          </p:cNvPr>
          <p:cNvSpPr txBox="1"/>
          <p:nvPr/>
        </p:nvSpPr>
        <p:spPr>
          <a:xfrm>
            <a:off x="481612" y="2085329"/>
            <a:ext cx="5614388" cy="4247317"/>
          </a:xfrm>
          <a:prstGeom prst="rect">
            <a:avLst/>
          </a:prstGeom>
          <a:noFill/>
        </p:spPr>
        <p:txBody>
          <a:bodyPr wrap="square">
            <a:spAutoFit/>
          </a:bodyPr>
          <a:lstStyle/>
          <a:p>
            <a:r>
              <a:rPr lang="el-GR" dirty="0">
                <a:latin typeface="Arial" panose="020B0604020202020204" pitchFamily="34" charset="0"/>
              </a:rPr>
              <a:t>Διαδικασία </a:t>
            </a:r>
            <a:r>
              <a:rPr lang="el-GR" dirty="0" err="1">
                <a:latin typeface="Arial" panose="020B0604020202020204" pitchFamily="34" charset="0"/>
              </a:rPr>
              <a:t>ριζοβόλησης</a:t>
            </a:r>
            <a:r>
              <a:rPr lang="el-GR" dirty="0">
                <a:latin typeface="Arial" panose="020B0604020202020204" pitchFamily="34" charset="0"/>
              </a:rPr>
              <a:t> μοσχευμάτων υποκειμένων </a:t>
            </a:r>
            <a:r>
              <a:rPr lang="el-GR" dirty="0" err="1">
                <a:latin typeface="Arial" panose="020B0604020202020204" pitchFamily="34" charset="0"/>
              </a:rPr>
              <a:t>α.ρ.μ.φ</a:t>
            </a:r>
            <a:r>
              <a:rPr lang="el-GR" dirty="0">
                <a:latin typeface="Arial" panose="020B0604020202020204" pitchFamily="34" charset="0"/>
              </a:rPr>
              <a:t>.</a:t>
            </a:r>
          </a:p>
          <a:p>
            <a:r>
              <a:rPr lang="el-GR" dirty="0">
                <a:latin typeface="Arial" panose="020B0604020202020204" pitchFamily="34" charset="0"/>
              </a:rPr>
              <a:t>Η </a:t>
            </a:r>
            <a:r>
              <a:rPr lang="el-GR" dirty="0" err="1">
                <a:latin typeface="Arial" panose="020B0604020202020204" pitchFamily="34" charset="0"/>
              </a:rPr>
              <a:t>ριζοβολία</a:t>
            </a:r>
            <a:r>
              <a:rPr lang="el-GR" dirty="0">
                <a:latin typeface="Arial" panose="020B0604020202020204" pitchFamily="34" charset="0"/>
              </a:rPr>
              <a:t> των μοσχευμάτων μπορεί να πραγματοποιηθεί:</a:t>
            </a:r>
          </a:p>
          <a:p>
            <a:r>
              <a:rPr lang="el-GR" dirty="0" err="1">
                <a:latin typeface="Arial" panose="020B0604020202020204" pitchFamily="34" charset="0"/>
              </a:rPr>
              <a:t>ii</a:t>
            </a:r>
            <a:r>
              <a:rPr lang="el-GR" dirty="0">
                <a:latin typeface="Arial" panose="020B0604020202020204" pitchFamily="34" charset="0"/>
              </a:rPr>
              <a:t>) σε θερμοκήπιο με </a:t>
            </a:r>
            <a:r>
              <a:rPr lang="el-GR" dirty="0" err="1">
                <a:latin typeface="Arial" panose="020B0604020202020204" pitchFamily="34" charset="0"/>
              </a:rPr>
              <a:t>υδρονέφωση</a:t>
            </a:r>
            <a:r>
              <a:rPr lang="el-GR" dirty="0">
                <a:latin typeface="Arial" panose="020B0604020202020204" pitchFamily="34" charset="0"/>
              </a:rPr>
              <a:t>.</a:t>
            </a:r>
          </a:p>
          <a:p>
            <a:pPr algn="l"/>
            <a:r>
              <a:rPr lang="el-GR" sz="1800" b="0" i="0" u="none" strike="noStrike" baseline="0" dirty="0">
                <a:latin typeface="Arial" panose="020B0604020202020204" pitchFamily="34" charset="0"/>
              </a:rPr>
              <a:t>Στο εσωτερικό του θερμοκηπίου, τα μοσχεύματα τοποθετούνται σε πάγκους </a:t>
            </a:r>
            <a:r>
              <a:rPr lang="el-GR" sz="1800" b="0" i="0" u="none" strike="noStrike" baseline="0" dirty="0" err="1">
                <a:latin typeface="Arial" panose="020B0604020202020204" pitchFamily="34" charset="0"/>
              </a:rPr>
              <a:t>ριζοβολίας</a:t>
            </a:r>
            <a:r>
              <a:rPr lang="el-GR" sz="1800" b="0" i="0" u="none" strike="noStrike" baseline="0" dirty="0">
                <a:latin typeface="Arial" panose="020B0604020202020204" pitchFamily="34" charset="0"/>
              </a:rPr>
              <a:t> ή σε ατομικά </a:t>
            </a:r>
            <a:r>
              <a:rPr lang="el-GR" sz="1800" b="0" i="0" u="none" strike="noStrike" baseline="0" dirty="0" err="1">
                <a:latin typeface="Arial" panose="020B0604020202020204" pitchFamily="34" charset="0"/>
              </a:rPr>
              <a:t>γλαστράκια</a:t>
            </a:r>
            <a:r>
              <a:rPr lang="el-GR" sz="1800" b="0" i="0" u="none" strike="noStrike" baseline="0" dirty="0">
                <a:latin typeface="Arial" panose="020B0604020202020204" pitchFamily="34" charset="0"/>
              </a:rPr>
              <a:t> , με σχετικά υψηλή θερμοκρασία (όχι κάτω από 20ᵒ C) και υψηλή σχετική υγρασία περίπου 70-80 % η οποία εξασφαλίζεται μέσω συστήματος </a:t>
            </a:r>
            <a:r>
              <a:rPr lang="el-GR" sz="1800" b="0" i="0" u="none" strike="noStrike" baseline="0" dirty="0" err="1">
                <a:latin typeface="Arial" panose="020B0604020202020204" pitchFamily="34" charset="0"/>
              </a:rPr>
              <a:t>υδρονέφωσης</a:t>
            </a:r>
            <a:r>
              <a:rPr lang="el-GR" sz="1800" b="0" i="0" u="none" strike="noStrike" baseline="0" dirty="0">
                <a:latin typeface="Arial" panose="020B0604020202020204" pitchFamily="34" charset="0"/>
              </a:rPr>
              <a:t> .</a:t>
            </a:r>
          </a:p>
          <a:p>
            <a:pPr algn="l"/>
            <a:r>
              <a:rPr lang="el-GR" sz="1800" b="0" i="0" u="none" strike="noStrike" baseline="0" dirty="0">
                <a:latin typeface="Arial" panose="020B0604020202020204" pitchFamily="34" charset="0"/>
              </a:rPr>
              <a:t>Τα μοσχεύματα παραμένουν μέσα στο θερμοκήπιο μέχρις ότου αναπτύξουν επαρκές ριζικό σύστημα (2-3 καλά αναπτυγμένες ρίζες) και παράλληλα εκπτύξουν τους οφθαλμούς τους.</a:t>
            </a:r>
            <a:endParaRPr lang="el-GR" dirty="0">
              <a:latin typeface="Arial" panose="020B0604020202020204" pitchFamily="34" charset="0"/>
            </a:endParaRPr>
          </a:p>
        </p:txBody>
      </p:sp>
    </p:spTree>
    <p:extLst>
      <p:ext uri="{BB962C8B-B14F-4D97-AF65-F5344CB8AC3E}">
        <p14:creationId xmlns:p14="http://schemas.microsoft.com/office/powerpoint/2010/main" val="2222588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DD56C3-E3BD-4A3A-D69D-1558391F5EF2}"/>
              </a:ext>
            </a:extLst>
          </p:cNvPr>
          <p:cNvSpPr>
            <a:spLocks noGrp="1"/>
          </p:cNvSpPr>
          <p:nvPr>
            <p:ph type="title"/>
          </p:nvPr>
        </p:nvSpPr>
        <p:spPr/>
        <p:txBody>
          <a:bodyPr/>
          <a:lstStyle/>
          <a:p>
            <a:r>
              <a:rPr lang="el-GR" b="1" dirty="0" err="1"/>
              <a:t>Έρριζα</a:t>
            </a:r>
            <a:r>
              <a:rPr lang="el-GR" b="1" dirty="0"/>
              <a:t> Υποκείμενα</a:t>
            </a:r>
            <a:br>
              <a:rPr lang="el-GR" b="1" dirty="0"/>
            </a:br>
            <a:endParaRPr lang="el-GR" dirty="0"/>
          </a:p>
        </p:txBody>
      </p:sp>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4904FB10-7F96-4B59-96A7-99AD6AD23F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470" t="28445" r="2096" b="5990"/>
          <a:stretch/>
        </p:blipFill>
        <p:spPr>
          <a:xfrm>
            <a:off x="6096000" y="1561369"/>
            <a:ext cx="4956700" cy="4023533"/>
          </a:xfrm>
        </p:spPr>
      </p:pic>
      <p:sp>
        <p:nvSpPr>
          <p:cNvPr id="8" name="Θέση αριθμού διαφάνειας 7">
            <a:extLst>
              <a:ext uri="{FF2B5EF4-FFF2-40B4-BE49-F238E27FC236}">
                <a16:creationId xmlns:a16="http://schemas.microsoft.com/office/drawing/2014/main" id="{42C28586-A812-31A6-3F91-1207CE3D640D}"/>
              </a:ext>
            </a:extLst>
          </p:cNvPr>
          <p:cNvSpPr>
            <a:spLocks noGrp="1"/>
          </p:cNvSpPr>
          <p:nvPr>
            <p:ph type="sldNum" sz="quarter" idx="12"/>
          </p:nvPr>
        </p:nvSpPr>
        <p:spPr/>
        <p:txBody>
          <a:bodyPr/>
          <a:lstStyle/>
          <a:p>
            <a:fld id="{4DC84BEE-885A-4028-9E8E-98A823D4665D}" type="slidenum">
              <a:rPr lang="el-GR" smtClean="0"/>
              <a:t>12</a:t>
            </a:fld>
            <a:endParaRPr lang="el-GR"/>
          </a:p>
        </p:txBody>
      </p:sp>
      <p:sp>
        <p:nvSpPr>
          <p:cNvPr id="7" name="TextBox 6">
            <a:extLst>
              <a:ext uri="{FF2B5EF4-FFF2-40B4-BE49-F238E27FC236}">
                <a16:creationId xmlns:a16="http://schemas.microsoft.com/office/drawing/2014/main" id="{3F7A8CA2-56E4-84FC-3289-8213ADB053EE}"/>
              </a:ext>
            </a:extLst>
          </p:cNvPr>
          <p:cNvSpPr txBox="1"/>
          <p:nvPr/>
        </p:nvSpPr>
        <p:spPr>
          <a:xfrm>
            <a:off x="1023744" y="2674372"/>
            <a:ext cx="4524800" cy="923330"/>
          </a:xfrm>
          <a:prstGeom prst="rect">
            <a:avLst/>
          </a:prstGeom>
          <a:noFill/>
        </p:spPr>
        <p:txBody>
          <a:bodyPr wrap="square">
            <a:spAutoFit/>
          </a:bodyPr>
          <a:lstStyle/>
          <a:p>
            <a:r>
              <a:rPr lang="el-GR" dirty="0">
                <a:latin typeface="Arial" panose="020B0604020202020204" pitchFamily="34" charset="0"/>
              </a:rPr>
              <a:t>Πρόκειται για αμπέλι που θα εμβολιάσει ο αμπελουργός μόνος του, αφού τα φυτέψει πρώτα στην μόνιμη θέση στον αμπελώνα.</a:t>
            </a:r>
          </a:p>
        </p:txBody>
      </p:sp>
    </p:spTree>
    <p:extLst>
      <p:ext uri="{BB962C8B-B14F-4D97-AF65-F5344CB8AC3E}">
        <p14:creationId xmlns:p14="http://schemas.microsoft.com/office/powerpoint/2010/main" val="2353974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BAE799-63F2-54DE-BAFF-F07B28A5CAFE}"/>
              </a:ext>
            </a:extLst>
          </p:cNvPr>
          <p:cNvSpPr>
            <a:spLocks noGrp="1"/>
          </p:cNvSpPr>
          <p:nvPr>
            <p:ph type="title"/>
          </p:nvPr>
        </p:nvSpPr>
        <p:spPr/>
        <p:txBody>
          <a:bodyPr/>
          <a:lstStyle/>
          <a:p>
            <a:r>
              <a:rPr lang="el-GR" b="1" dirty="0"/>
              <a:t>Εμβόλια σε Κληματίδες</a:t>
            </a:r>
            <a:br>
              <a:rPr lang="el-GR" b="1" dirty="0"/>
            </a:br>
            <a:endParaRPr lang="el-GR" dirty="0"/>
          </a:p>
        </p:txBody>
      </p:sp>
      <p:pic>
        <p:nvPicPr>
          <p:cNvPr id="5" name="Θέση περιεχομένου 4" descr="Εικόνα που περιέχει κείμενο, στιγμιότυπο οθόνης, οθόνη&#10;&#10;Περιγραφή που δημιουργήθηκε αυτόματα">
            <a:extLst>
              <a:ext uri="{FF2B5EF4-FFF2-40B4-BE49-F238E27FC236}">
                <a16:creationId xmlns:a16="http://schemas.microsoft.com/office/drawing/2014/main" id="{06B172AB-D89E-C559-F425-26602A97AD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623" t="34347" r="3586" b="10698"/>
          <a:stretch/>
        </p:blipFill>
        <p:spPr>
          <a:xfrm>
            <a:off x="6773662" y="2246646"/>
            <a:ext cx="4438641" cy="3133221"/>
          </a:xfrm>
        </p:spPr>
      </p:pic>
      <p:sp>
        <p:nvSpPr>
          <p:cNvPr id="7" name="Θέση αριθμού διαφάνειας 6">
            <a:extLst>
              <a:ext uri="{FF2B5EF4-FFF2-40B4-BE49-F238E27FC236}">
                <a16:creationId xmlns:a16="http://schemas.microsoft.com/office/drawing/2014/main" id="{BB3FDD20-A9E9-2CE7-F53C-2E128F524C14}"/>
              </a:ext>
            </a:extLst>
          </p:cNvPr>
          <p:cNvSpPr>
            <a:spLocks noGrp="1"/>
          </p:cNvSpPr>
          <p:nvPr>
            <p:ph type="sldNum" sz="quarter" idx="12"/>
          </p:nvPr>
        </p:nvSpPr>
        <p:spPr/>
        <p:txBody>
          <a:bodyPr/>
          <a:lstStyle/>
          <a:p>
            <a:fld id="{4DC84BEE-885A-4028-9E8E-98A823D4665D}" type="slidenum">
              <a:rPr lang="el-GR" smtClean="0"/>
              <a:t>13</a:t>
            </a:fld>
            <a:endParaRPr lang="el-GR"/>
          </a:p>
        </p:txBody>
      </p:sp>
      <p:sp>
        <p:nvSpPr>
          <p:cNvPr id="6" name="TextBox 5">
            <a:extLst>
              <a:ext uri="{FF2B5EF4-FFF2-40B4-BE49-F238E27FC236}">
                <a16:creationId xmlns:a16="http://schemas.microsoft.com/office/drawing/2014/main" id="{9E3178AB-791E-72C9-FFCB-6C5FEEEFA40E}"/>
              </a:ext>
            </a:extLst>
          </p:cNvPr>
          <p:cNvSpPr txBox="1"/>
          <p:nvPr/>
        </p:nvSpPr>
        <p:spPr>
          <a:xfrm>
            <a:off x="639193" y="2645546"/>
            <a:ext cx="5379868" cy="3139321"/>
          </a:xfrm>
          <a:prstGeom prst="rect">
            <a:avLst/>
          </a:prstGeom>
          <a:noFill/>
        </p:spPr>
        <p:txBody>
          <a:bodyPr wrap="square" rtlCol="0">
            <a:spAutoFit/>
          </a:bodyPr>
          <a:lstStyle/>
          <a:p>
            <a:pPr algn="l"/>
            <a:r>
              <a:rPr lang="el-GR" sz="1800" b="0" i="0" u="none" strike="noStrike" baseline="0" dirty="0" err="1">
                <a:latin typeface="Arial" panose="020B0604020202020204" pitchFamily="34" charset="0"/>
              </a:rPr>
              <a:t>Εμβολιοφόρες</a:t>
            </a:r>
            <a:r>
              <a:rPr lang="el-GR" sz="1800" b="0" i="0" u="none" strike="noStrike" baseline="0" dirty="0">
                <a:latin typeface="Arial" panose="020B0604020202020204" pitchFamily="34" charset="0"/>
              </a:rPr>
              <a:t> κληματίδες</a:t>
            </a:r>
          </a:p>
          <a:p>
            <a:pPr algn="l"/>
            <a:r>
              <a:rPr lang="el-GR" sz="1800" b="0" i="0" u="none" strike="noStrike" baseline="0" dirty="0" err="1">
                <a:latin typeface="Arial" panose="020B0604020202020204" pitchFamily="34" charset="0"/>
              </a:rPr>
              <a:t>Εμβολιοφόρες</a:t>
            </a:r>
            <a:r>
              <a:rPr lang="el-GR" sz="1800" b="0" i="0" u="none" strike="noStrike" baseline="0" dirty="0">
                <a:latin typeface="Arial" panose="020B0604020202020204" pitchFamily="34" charset="0"/>
              </a:rPr>
              <a:t> ονομάζονται οι κληματίδες από τις οποίες θα ληφθούν τα εμβόλια.</a:t>
            </a:r>
          </a:p>
          <a:p>
            <a:pPr algn="l"/>
            <a:r>
              <a:rPr lang="el-GR" sz="1800" b="0" i="0" u="none" strike="noStrike" baseline="0" dirty="0">
                <a:latin typeface="Arial" panose="020B0604020202020204" pitchFamily="34" charset="0"/>
              </a:rPr>
              <a:t>Οι </a:t>
            </a:r>
            <a:r>
              <a:rPr lang="el-GR" sz="1800" b="0" i="0" u="none" strike="noStrike" baseline="0" dirty="0" err="1">
                <a:latin typeface="Arial" panose="020B0604020202020204" pitchFamily="34" charset="0"/>
              </a:rPr>
              <a:t>εμβολιοφόρες</a:t>
            </a:r>
            <a:r>
              <a:rPr lang="el-GR" sz="1800" b="0" i="0" u="none" strike="noStrike" baseline="0" dirty="0">
                <a:latin typeface="Arial" panose="020B0604020202020204" pitchFamily="34" charset="0"/>
              </a:rPr>
              <a:t> κληματίδες: συλλέγονται κατά τη διάρκεια του χειμερινού κλαδέματος από </a:t>
            </a:r>
            <a:r>
              <a:rPr lang="el-GR" sz="1800" b="0" i="0" u="none" strike="noStrike" baseline="0" dirty="0" err="1">
                <a:latin typeface="Arial" panose="020B0604020202020204" pitchFamily="34" charset="0"/>
              </a:rPr>
              <a:t>πρέμνα</a:t>
            </a:r>
            <a:r>
              <a:rPr lang="el-GR" sz="1800" b="0" i="0" u="none" strike="noStrike" baseline="0" dirty="0">
                <a:latin typeface="Arial" panose="020B0604020202020204" pitchFamily="34" charset="0"/>
              </a:rPr>
              <a:t> ηλικίας άνω των 5 ετών, τα οποία ευρίσκονται σε άριστη θρεπτική ισορροπία και υγιεινή κατάσταση, πρέπει να έχουν μήκος μεγαλύτερο από 50 εκ. και διάμετρο μεγαλύτερη από 6,5 χιλ. και</a:t>
            </a:r>
          </a:p>
          <a:p>
            <a:pPr algn="l"/>
            <a:r>
              <a:rPr lang="el-GR" sz="1800" b="0" i="0" u="none" strike="noStrike" baseline="0" dirty="0">
                <a:latin typeface="Arial" panose="020B0604020202020204" pitchFamily="34" charset="0"/>
              </a:rPr>
              <a:t>να φέρουν τουλάχιστον 5 οφθαλμούς σε καλή κατάσταση.</a:t>
            </a:r>
            <a:endParaRPr lang="el-GR" dirty="0">
              <a:latin typeface="Arial" panose="020B0604020202020204" pitchFamily="34" charset="0"/>
            </a:endParaRPr>
          </a:p>
        </p:txBody>
      </p:sp>
    </p:spTree>
    <p:extLst>
      <p:ext uri="{BB962C8B-B14F-4D97-AF65-F5344CB8AC3E}">
        <p14:creationId xmlns:p14="http://schemas.microsoft.com/office/powerpoint/2010/main" val="1215933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0E44E4-8D4D-69DA-A3DB-FA90253FBFB6}"/>
              </a:ext>
            </a:extLst>
          </p:cNvPr>
          <p:cNvSpPr>
            <a:spLocks noGrp="1"/>
          </p:cNvSpPr>
          <p:nvPr>
            <p:ph type="title"/>
          </p:nvPr>
        </p:nvSpPr>
        <p:spPr/>
        <p:txBody>
          <a:bodyPr/>
          <a:lstStyle/>
          <a:p>
            <a:r>
              <a:rPr lang="el-GR" b="1" dirty="0" err="1"/>
              <a:t>Έρριζα</a:t>
            </a:r>
            <a:r>
              <a:rPr lang="el-GR" b="1" dirty="0"/>
              <a:t> Εμβολιασμένα</a:t>
            </a:r>
            <a:br>
              <a:rPr lang="el-GR" b="1" dirty="0"/>
            </a:br>
            <a:endParaRPr lang="el-GR" dirty="0"/>
          </a:p>
        </p:txBody>
      </p:sp>
      <p:sp>
        <p:nvSpPr>
          <p:cNvPr id="3" name="Θέση περιεχομένου 2">
            <a:extLst>
              <a:ext uri="{FF2B5EF4-FFF2-40B4-BE49-F238E27FC236}">
                <a16:creationId xmlns:a16="http://schemas.microsoft.com/office/drawing/2014/main" id="{1EA25A46-ADB5-451C-F9E4-DBE8350B5EF7}"/>
              </a:ext>
            </a:extLst>
          </p:cNvPr>
          <p:cNvSpPr>
            <a:spLocks noGrp="1"/>
          </p:cNvSpPr>
          <p:nvPr>
            <p:ph idx="1"/>
          </p:nvPr>
        </p:nvSpPr>
        <p:spPr>
          <a:xfrm>
            <a:off x="838200" y="1825625"/>
            <a:ext cx="5695765" cy="4351338"/>
          </a:xfrm>
        </p:spPr>
        <p:txBody>
          <a:bodyPr>
            <a:normAutofit/>
          </a:bodyPr>
          <a:lstStyle/>
          <a:p>
            <a:r>
              <a:rPr lang="el-GR" dirty="0"/>
              <a:t>Πρόκειται για φυτά ενός έτους, τα οποία έχουν  καλλιεργηθεί στο φυτώριο</a:t>
            </a:r>
          </a:p>
          <a:p>
            <a:r>
              <a:rPr lang="el-GR" dirty="0"/>
              <a:t>Είναι διαθέσιμα κάθε χρόνο από τις αρχές Ιανουαρίου έως τα τέλη Ιουνίου του ιδίου χρόνου.  Η διαδικασία προετοιμασίας των </a:t>
            </a:r>
            <a:r>
              <a:rPr lang="el-GR" dirty="0" err="1"/>
              <a:t>έρριζων</a:t>
            </a:r>
            <a:r>
              <a:rPr lang="el-GR" dirty="0"/>
              <a:t> εμβολιασμένων φυτών διαρκεί ενάμιση χρόνο, και ξεκινάει ακριβώς 16 μήνες πριν την διάθεση τους. </a:t>
            </a:r>
          </a:p>
        </p:txBody>
      </p:sp>
      <p:sp>
        <p:nvSpPr>
          <p:cNvPr id="6" name="Θέση αριθμού διαφάνειας 5">
            <a:extLst>
              <a:ext uri="{FF2B5EF4-FFF2-40B4-BE49-F238E27FC236}">
                <a16:creationId xmlns:a16="http://schemas.microsoft.com/office/drawing/2014/main" id="{92600B4E-2BFD-CB64-35FC-4FB3AF6BD3F8}"/>
              </a:ext>
            </a:extLst>
          </p:cNvPr>
          <p:cNvSpPr>
            <a:spLocks noGrp="1"/>
          </p:cNvSpPr>
          <p:nvPr>
            <p:ph type="sldNum" sz="quarter" idx="12"/>
          </p:nvPr>
        </p:nvSpPr>
        <p:spPr/>
        <p:txBody>
          <a:bodyPr/>
          <a:lstStyle/>
          <a:p>
            <a:fld id="{4DC84BEE-885A-4028-9E8E-98A823D4665D}" type="slidenum">
              <a:rPr lang="el-GR" smtClean="0"/>
              <a:t>14</a:t>
            </a:fld>
            <a:endParaRPr lang="el-GR"/>
          </a:p>
        </p:txBody>
      </p:sp>
      <p:pic>
        <p:nvPicPr>
          <p:cNvPr id="5" name="Εικόνα 4">
            <a:extLst>
              <a:ext uri="{FF2B5EF4-FFF2-40B4-BE49-F238E27FC236}">
                <a16:creationId xmlns:a16="http://schemas.microsoft.com/office/drawing/2014/main" id="{7AA9BA35-94ED-A5C5-258E-EAA41A487DD1}"/>
              </a:ext>
            </a:extLst>
          </p:cNvPr>
          <p:cNvPicPr>
            <a:picLocks noChangeAspect="1"/>
          </p:cNvPicPr>
          <p:nvPr/>
        </p:nvPicPr>
        <p:blipFill rotWithShape="1">
          <a:blip r:embed="rId2">
            <a:extLst>
              <a:ext uri="{28A0092B-C50C-407E-A947-70E740481C1C}">
                <a14:useLocalDpi xmlns:a14="http://schemas.microsoft.com/office/drawing/2010/main" val="0"/>
              </a:ext>
            </a:extLst>
          </a:blip>
          <a:srcRect l="51407" t="21528" r="3280" b="22778"/>
          <a:stretch/>
        </p:blipFill>
        <p:spPr>
          <a:xfrm>
            <a:off x="6267450" y="1476375"/>
            <a:ext cx="5524499" cy="3819526"/>
          </a:xfrm>
          <a:prstGeom prst="rect">
            <a:avLst/>
          </a:prstGeom>
        </p:spPr>
      </p:pic>
    </p:spTree>
    <p:extLst>
      <p:ext uri="{BB962C8B-B14F-4D97-AF65-F5344CB8AC3E}">
        <p14:creationId xmlns:p14="http://schemas.microsoft.com/office/powerpoint/2010/main" val="431282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66E9F9EC-042B-AF2E-C50E-02F95A8D154B}"/>
              </a:ext>
            </a:extLst>
          </p:cNvPr>
          <p:cNvSpPr>
            <a:spLocks noGrp="1"/>
          </p:cNvSpPr>
          <p:nvPr>
            <p:ph type="title"/>
          </p:nvPr>
        </p:nvSpPr>
        <p:spPr>
          <a:xfrm>
            <a:off x="707064" y="609600"/>
            <a:ext cx="6993914" cy="1356360"/>
          </a:xfrm>
        </p:spPr>
        <p:txBody>
          <a:bodyPr>
            <a:normAutofit fontScale="90000"/>
          </a:bodyPr>
          <a:lstStyle/>
          <a:p>
            <a:r>
              <a:rPr lang="el-GR" b="1"/>
              <a:t>Εμβολιασμένα σε Κύπελλο</a:t>
            </a:r>
            <a:br>
              <a:rPr lang="el-GR" b="1"/>
            </a:br>
            <a:endParaRPr lang="el-GR"/>
          </a:p>
        </p:txBody>
      </p:sp>
      <p:sp>
        <p:nvSpPr>
          <p:cNvPr id="3" name="Θέση περιεχομένου 2">
            <a:extLst>
              <a:ext uri="{FF2B5EF4-FFF2-40B4-BE49-F238E27FC236}">
                <a16:creationId xmlns:a16="http://schemas.microsoft.com/office/drawing/2014/main" id="{DD277E6E-7AA9-2B66-2D12-C9D520AD4AA1}"/>
              </a:ext>
            </a:extLst>
          </p:cNvPr>
          <p:cNvSpPr>
            <a:spLocks noGrp="1"/>
          </p:cNvSpPr>
          <p:nvPr>
            <p:ph idx="1"/>
          </p:nvPr>
        </p:nvSpPr>
        <p:spPr>
          <a:xfrm>
            <a:off x="707064" y="2057400"/>
            <a:ext cx="6993914" cy="4038600"/>
          </a:xfrm>
        </p:spPr>
        <p:txBody>
          <a:bodyPr>
            <a:normAutofit/>
          </a:bodyPr>
          <a:lstStyle/>
          <a:p>
            <a:r>
              <a:rPr lang="el-GR" sz="2000"/>
              <a:t>Πρόκειται για εμβολιασμένα φυτά ηλικίας 4 μηνών. Τα φυτά σε κύπελλο μπορούν να δώσουν </a:t>
            </a:r>
            <a:r>
              <a:rPr lang="el-GR" sz="2000" b="1"/>
              <a:t>λύση</a:t>
            </a:r>
            <a:r>
              <a:rPr lang="el-GR" sz="2000"/>
              <a:t> σε έναν αμπελουργό </a:t>
            </a:r>
            <a:r>
              <a:rPr lang="el-GR" sz="2000" b="1"/>
              <a:t>όταν δεν μπορεί να βρει τον συνδυασμό υποκείμενου - ποικιλίας - κλώνου</a:t>
            </a:r>
            <a:r>
              <a:rPr lang="el-GR" sz="2000"/>
              <a:t> που επιθυμεί. Παρουσιάζουν αρκετά πλεονεκτήματα σε σύγκριση με τα κλασικά έριζα εμβολιασμένα φυτά: </a:t>
            </a:r>
          </a:p>
          <a:p>
            <a:r>
              <a:rPr lang="el-GR" sz="2000" i="1">
                <a:effectLst/>
              </a:rPr>
              <a:t>• Μεγαλύτερη ταχύτητα ανάπτυξης των φυτών.</a:t>
            </a:r>
            <a:endParaRPr lang="el-GR" sz="2000">
              <a:effectLst/>
            </a:endParaRPr>
          </a:p>
          <a:p>
            <a:r>
              <a:rPr lang="el-GR" sz="2000" i="1">
                <a:effectLst/>
              </a:rPr>
              <a:t>• Δυνατότητα παραγωγής σταφυλιών σε 1,5 χρόνο από τη φύτευση.</a:t>
            </a:r>
            <a:endParaRPr lang="el-GR" sz="2000">
              <a:effectLst/>
            </a:endParaRPr>
          </a:p>
          <a:p>
            <a:r>
              <a:rPr lang="el-GR" sz="2000" i="1">
                <a:effectLst/>
              </a:rPr>
              <a:t>• Τα φυτά σε κύπελλο δεν υποβάλλονται σε διάφορα «</a:t>
            </a:r>
            <a:r>
              <a:rPr lang="el-GR" sz="2000" i="1" err="1">
                <a:effectLst/>
              </a:rPr>
              <a:t>stress</a:t>
            </a:r>
            <a:r>
              <a:rPr lang="el-GR" sz="2000" i="1">
                <a:effectLst/>
              </a:rPr>
              <a:t>», σε αντίθεση με τα έριζα εμβολιασμένα φυτά (χειμωνιάτικα</a:t>
            </a:r>
            <a:endParaRPr lang="el-GR" sz="2000">
              <a:effectLst/>
            </a:endParaRPr>
          </a:p>
          <a:p>
            <a:endParaRPr lang="el-GR" sz="2000"/>
          </a:p>
        </p:txBody>
      </p:sp>
      <p:pic>
        <p:nvPicPr>
          <p:cNvPr id="5" name="Εικόνα 4">
            <a:extLst>
              <a:ext uri="{FF2B5EF4-FFF2-40B4-BE49-F238E27FC236}">
                <a16:creationId xmlns:a16="http://schemas.microsoft.com/office/drawing/2014/main" id="{CEBE6012-0BF3-9FEF-3F38-D3EA5CC45542}"/>
              </a:ext>
            </a:extLst>
          </p:cNvPr>
          <p:cNvPicPr>
            <a:picLocks noChangeAspect="1"/>
          </p:cNvPicPr>
          <p:nvPr/>
        </p:nvPicPr>
        <p:blipFill rotWithShape="1">
          <a:blip r:embed="rId2">
            <a:extLst>
              <a:ext uri="{28A0092B-C50C-407E-A947-70E740481C1C}">
                <a14:useLocalDpi xmlns:a14="http://schemas.microsoft.com/office/drawing/2010/main" val="0"/>
              </a:ext>
            </a:extLst>
          </a:blip>
          <a:srcRect l="61454" t="11091" r="12036" b="7964"/>
          <a:stretch/>
        </p:blipFill>
        <p:spPr>
          <a:xfrm>
            <a:off x="8256782" y="857675"/>
            <a:ext cx="2993070" cy="5140669"/>
          </a:xfrm>
          <a:prstGeom prst="rect">
            <a:avLst/>
          </a:prstGeom>
        </p:spPr>
      </p:pic>
      <p:sp>
        <p:nvSpPr>
          <p:cNvPr id="6" name="Θέση αριθμού διαφάνειας 5">
            <a:extLst>
              <a:ext uri="{FF2B5EF4-FFF2-40B4-BE49-F238E27FC236}">
                <a16:creationId xmlns:a16="http://schemas.microsoft.com/office/drawing/2014/main" id="{2B7D3565-E54B-24BB-F3C8-E92B3DD1CE8B}"/>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15</a:t>
            </a:fld>
            <a:endParaRPr lang="el-GR"/>
          </a:p>
        </p:txBody>
      </p:sp>
    </p:spTree>
    <p:extLst>
      <p:ext uri="{BB962C8B-B14F-4D97-AF65-F5344CB8AC3E}">
        <p14:creationId xmlns:p14="http://schemas.microsoft.com/office/powerpoint/2010/main" val="790892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8E7A00-9FE1-7786-841F-D973CC6A1B6A}"/>
              </a:ext>
            </a:extLst>
          </p:cNvPr>
          <p:cNvSpPr>
            <a:spLocks noGrp="1"/>
          </p:cNvSpPr>
          <p:nvPr>
            <p:ph type="title"/>
          </p:nvPr>
        </p:nvSpPr>
        <p:spPr>
          <a:xfrm>
            <a:off x="1143000" y="609600"/>
            <a:ext cx="9875520" cy="1356360"/>
          </a:xfrm>
        </p:spPr>
        <p:txBody>
          <a:bodyPr>
            <a:normAutofit/>
          </a:bodyPr>
          <a:lstStyle/>
          <a:p>
            <a:r>
              <a:rPr lang="el-GR" b="1" dirty="0"/>
              <a:t>Γλάστρες</a:t>
            </a:r>
            <a:br>
              <a:rPr lang="el-GR" b="1" dirty="0"/>
            </a:br>
            <a:endParaRPr lang="el-GR" dirty="0"/>
          </a:p>
        </p:txBody>
      </p:sp>
      <p:pic>
        <p:nvPicPr>
          <p:cNvPr id="5" name="Εικόνα 4">
            <a:extLst>
              <a:ext uri="{FF2B5EF4-FFF2-40B4-BE49-F238E27FC236}">
                <a16:creationId xmlns:a16="http://schemas.microsoft.com/office/drawing/2014/main" id="{FBFCFA40-948D-7276-ACE1-7713D6886029}"/>
              </a:ext>
            </a:extLst>
          </p:cNvPr>
          <p:cNvPicPr>
            <a:picLocks noChangeAspect="1"/>
          </p:cNvPicPr>
          <p:nvPr/>
        </p:nvPicPr>
        <p:blipFill rotWithShape="1">
          <a:blip r:embed="rId2">
            <a:extLst>
              <a:ext uri="{28A0092B-C50C-407E-A947-70E740481C1C}">
                <a14:useLocalDpi xmlns:a14="http://schemas.microsoft.com/office/drawing/2010/main" val="0"/>
              </a:ext>
            </a:extLst>
          </a:blip>
          <a:srcRect l="55625" t="11897" r="14687" b="5325"/>
          <a:stretch/>
        </p:blipFill>
        <p:spPr>
          <a:xfrm>
            <a:off x="676275" y="1214036"/>
            <a:ext cx="3260691" cy="5114062"/>
          </a:xfrm>
          <a:prstGeom prst="rect">
            <a:avLst/>
          </a:prstGeom>
        </p:spPr>
      </p:pic>
      <p:sp>
        <p:nvSpPr>
          <p:cNvPr id="3" name="Θέση περιεχομένου 2">
            <a:extLst>
              <a:ext uri="{FF2B5EF4-FFF2-40B4-BE49-F238E27FC236}">
                <a16:creationId xmlns:a16="http://schemas.microsoft.com/office/drawing/2014/main" id="{FC2F04B4-E4A3-EB9E-91DF-998CB69D6416}"/>
              </a:ext>
            </a:extLst>
          </p:cNvPr>
          <p:cNvSpPr>
            <a:spLocks noGrp="1"/>
          </p:cNvSpPr>
          <p:nvPr>
            <p:ph idx="1"/>
          </p:nvPr>
        </p:nvSpPr>
        <p:spPr>
          <a:xfrm>
            <a:off x="4490977" y="1038225"/>
            <a:ext cx="6834248" cy="5057775"/>
          </a:xfrm>
        </p:spPr>
        <p:txBody>
          <a:bodyPr>
            <a:normAutofit/>
          </a:bodyPr>
          <a:lstStyle/>
          <a:p>
            <a:r>
              <a:rPr lang="el-GR" sz="2000" dirty="0">
                <a:effectLst/>
              </a:rPr>
              <a:t>Οι γλάστρες είναι έριζα εμβολιασμένα φυτά ηλικίας από 2 έως 8 ετών.</a:t>
            </a:r>
          </a:p>
          <a:p>
            <a:endParaRPr lang="el-GR" sz="2000" dirty="0">
              <a:effectLst/>
            </a:endParaRPr>
          </a:p>
          <a:p>
            <a:r>
              <a:rPr lang="el-GR" sz="2000" dirty="0">
                <a:effectLst/>
              </a:rPr>
              <a:t>Οι γλάστρες 2 </a:t>
            </a:r>
            <a:r>
              <a:rPr lang="el-GR" sz="2000" dirty="0"/>
              <a:t>ή 3 ετών </a:t>
            </a:r>
            <a:r>
              <a:rPr lang="el-GR" sz="2000" dirty="0">
                <a:effectLst/>
              </a:rPr>
              <a:t>είτε για αντικατάσταση φυτών στον αμπελώνα τους είτε να έχουν μία πολύ γρήγορη παραγωγή σταφυλιών, σε ένα πολύ μικρό αμπέλι.</a:t>
            </a:r>
            <a:br>
              <a:rPr lang="el-GR" sz="2000" dirty="0">
                <a:effectLst/>
              </a:rPr>
            </a:br>
            <a:r>
              <a:rPr lang="el-GR" sz="2000" dirty="0">
                <a:effectLst/>
              </a:rPr>
              <a:t> </a:t>
            </a:r>
          </a:p>
          <a:p>
            <a:r>
              <a:rPr lang="el-GR" sz="2000" dirty="0">
                <a:effectLst/>
              </a:rPr>
              <a:t>Οι γλάστρες είναι φυτά</a:t>
            </a:r>
            <a:r>
              <a:rPr lang="en-US" sz="2000" dirty="0">
                <a:effectLst/>
              </a:rPr>
              <a:t> </a:t>
            </a:r>
            <a:r>
              <a:rPr lang="el-GR" sz="2000" dirty="0">
                <a:effectLst/>
              </a:rPr>
              <a:t>4-8</a:t>
            </a:r>
            <a:r>
              <a:rPr lang="en-US" sz="2000" dirty="0">
                <a:effectLst/>
              </a:rPr>
              <a:t> </a:t>
            </a:r>
            <a:r>
              <a:rPr lang="el-GR" sz="2000" dirty="0">
                <a:effectLst/>
              </a:rPr>
              <a:t>ετών που είναι σε πλήρη παραγωγή ήδη, με μεγάλους κορμούς και μπορούν να χρησιμοποιηθούν  από μικρούς «ερασιτέχνες» αμπελουργούς που επιθυμούν να έχουν κάποια φυτά στον προσωπικό τους χώρο</a:t>
            </a:r>
          </a:p>
          <a:p>
            <a:endParaRPr lang="el-GR" sz="2000" dirty="0"/>
          </a:p>
        </p:txBody>
      </p:sp>
      <p:sp>
        <p:nvSpPr>
          <p:cNvPr id="6" name="Θέση αριθμού διαφάνειας 5">
            <a:extLst>
              <a:ext uri="{FF2B5EF4-FFF2-40B4-BE49-F238E27FC236}">
                <a16:creationId xmlns:a16="http://schemas.microsoft.com/office/drawing/2014/main" id="{FE453475-B782-73BD-F52B-F64D9649C734}"/>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16</a:t>
            </a:fld>
            <a:endParaRPr lang="el-GR"/>
          </a:p>
        </p:txBody>
      </p:sp>
    </p:spTree>
    <p:extLst>
      <p:ext uri="{BB962C8B-B14F-4D97-AF65-F5344CB8AC3E}">
        <p14:creationId xmlns:p14="http://schemas.microsoft.com/office/powerpoint/2010/main" val="2004529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98DC758B-4676-3432-DC3C-DCC4AFBF467D}"/>
              </a:ext>
            </a:extLst>
          </p:cNvPr>
          <p:cNvSpPr>
            <a:spLocks noGrp="1"/>
          </p:cNvSpPr>
          <p:nvPr>
            <p:ph type="title"/>
          </p:nvPr>
        </p:nvSpPr>
        <p:spPr>
          <a:xfrm>
            <a:off x="7558564" y="609600"/>
            <a:ext cx="3912583" cy="1356360"/>
          </a:xfrm>
        </p:spPr>
        <p:txBody>
          <a:bodyPr>
            <a:normAutofit/>
          </a:bodyPr>
          <a:lstStyle/>
          <a:p>
            <a:r>
              <a:rPr lang="el-GR" sz="3200" b="0" i="0" u="none" strike="noStrike" baseline="0" dirty="0" err="1"/>
              <a:t>αυτόρριζα</a:t>
            </a:r>
            <a:r>
              <a:rPr lang="el-GR" sz="3200" b="0" i="0" u="none" strike="noStrike" baseline="0" dirty="0"/>
              <a:t> φυτά</a:t>
            </a:r>
            <a:endParaRPr lang="el-GR" sz="3200" dirty="0"/>
          </a:p>
        </p:txBody>
      </p:sp>
      <p:pic>
        <p:nvPicPr>
          <p:cNvPr id="6" name="Εικόνα 5" descr="Εικόνα που περιέχει φυτό, δέντρο&#10;&#10;Περιγραφή που δημιουργήθηκε αυτόματα">
            <a:extLst>
              <a:ext uri="{FF2B5EF4-FFF2-40B4-BE49-F238E27FC236}">
                <a16:creationId xmlns:a16="http://schemas.microsoft.com/office/drawing/2014/main" id="{069AF1F8-BC3A-FCEB-1904-2AF4C3312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64" y="1410299"/>
            <a:ext cx="6045576" cy="4035421"/>
          </a:xfrm>
          <a:prstGeom prst="rect">
            <a:avLst/>
          </a:prstGeom>
        </p:spPr>
      </p:pic>
      <p:sp>
        <p:nvSpPr>
          <p:cNvPr id="3" name="Θέση περιεχομένου 2">
            <a:extLst>
              <a:ext uri="{FF2B5EF4-FFF2-40B4-BE49-F238E27FC236}">
                <a16:creationId xmlns:a16="http://schemas.microsoft.com/office/drawing/2014/main" id="{08BC8914-5420-8F93-915A-93B86E48999B}"/>
              </a:ext>
            </a:extLst>
          </p:cNvPr>
          <p:cNvSpPr>
            <a:spLocks noGrp="1"/>
          </p:cNvSpPr>
          <p:nvPr>
            <p:ph idx="1"/>
          </p:nvPr>
        </p:nvSpPr>
        <p:spPr>
          <a:xfrm>
            <a:off x="7558564" y="2057400"/>
            <a:ext cx="3912583" cy="4038600"/>
          </a:xfrm>
        </p:spPr>
        <p:txBody>
          <a:bodyPr>
            <a:normAutofit/>
          </a:bodyPr>
          <a:lstStyle/>
          <a:p>
            <a:r>
              <a:rPr lang="el-GR" sz="2000" b="0" i="0" u="none" strike="noStrike" baseline="0" dirty="0"/>
              <a:t>Τα </a:t>
            </a:r>
            <a:r>
              <a:rPr lang="el-GR" sz="2000" b="0" i="0" u="none" strike="noStrike" baseline="0" dirty="0" err="1"/>
              <a:t>αυτόρριζα</a:t>
            </a:r>
            <a:r>
              <a:rPr lang="el-GR" sz="2000" b="0" i="0" u="none" strike="noStrike" baseline="0" dirty="0"/>
              <a:t> φυτά αποκτώνται είτε:</a:t>
            </a:r>
          </a:p>
          <a:p>
            <a:r>
              <a:rPr lang="el-GR" sz="2000" b="0" i="0" u="none" strike="noStrike" baseline="0" dirty="0"/>
              <a:t>με τη </a:t>
            </a:r>
            <a:r>
              <a:rPr lang="el-GR" sz="2000" b="0" i="0" u="none" strike="noStrike" baseline="0" dirty="0" err="1"/>
              <a:t>ριζοβολία</a:t>
            </a:r>
            <a:r>
              <a:rPr lang="el-GR" sz="2000" b="0" i="0" u="none" strike="noStrike" baseline="0" dirty="0"/>
              <a:t> μοσχευμάτων</a:t>
            </a:r>
            <a:endParaRPr lang="en-US" sz="2000" b="0" i="0" u="none" strike="noStrike" baseline="0" dirty="0"/>
          </a:p>
          <a:p>
            <a:r>
              <a:rPr lang="el-GR" sz="2000" b="0" i="0" u="none" strike="noStrike" baseline="0" dirty="0"/>
              <a:t>Δηλαδή να αφήσουμε το φυτό να αναπτυχθεί</a:t>
            </a:r>
            <a:r>
              <a:rPr lang="el-GR" sz="2000" dirty="0"/>
              <a:t> όπως αναφέραμε αλλά χωρίς να γίνει εμβολιασμός</a:t>
            </a:r>
            <a:endParaRPr lang="el-GR" sz="2000" b="0" i="0" u="none" strike="noStrike" baseline="0" dirty="0"/>
          </a:p>
          <a:p>
            <a:endParaRPr lang="el-GR" sz="1600" dirty="0"/>
          </a:p>
        </p:txBody>
      </p:sp>
      <p:sp>
        <p:nvSpPr>
          <p:cNvPr id="4" name="Θέση αριθμού διαφάνειας 3">
            <a:extLst>
              <a:ext uri="{FF2B5EF4-FFF2-40B4-BE49-F238E27FC236}">
                <a16:creationId xmlns:a16="http://schemas.microsoft.com/office/drawing/2014/main" id="{99C73AD1-8509-3136-AB3F-D522FC563EC4}"/>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17</a:t>
            </a:fld>
            <a:endParaRPr lang="el-GR"/>
          </a:p>
        </p:txBody>
      </p:sp>
    </p:spTree>
    <p:extLst>
      <p:ext uri="{BB962C8B-B14F-4D97-AF65-F5344CB8AC3E}">
        <p14:creationId xmlns:p14="http://schemas.microsoft.com/office/powerpoint/2010/main" val="3565020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E52E17-DE31-4BC9-9409-C84E25C68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F1F30B90-A806-DE30-FFCD-DC4DC151F916}"/>
              </a:ext>
            </a:extLst>
          </p:cNvPr>
          <p:cNvSpPr>
            <a:spLocks noGrp="1"/>
          </p:cNvSpPr>
          <p:nvPr>
            <p:ph type="title"/>
          </p:nvPr>
        </p:nvSpPr>
        <p:spPr>
          <a:xfrm>
            <a:off x="7558564" y="609600"/>
            <a:ext cx="3912583" cy="1356360"/>
          </a:xfrm>
        </p:spPr>
        <p:txBody>
          <a:bodyPr>
            <a:normAutofit/>
          </a:bodyPr>
          <a:lstStyle/>
          <a:p>
            <a:r>
              <a:rPr lang="el-GR" sz="3600" b="0" i="0" u="none" strike="noStrike" baseline="0" dirty="0" err="1"/>
              <a:t>αυτόρριζα</a:t>
            </a:r>
            <a:r>
              <a:rPr lang="el-GR" sz="3600" b="0" i="0" u="none" strike="noStrike" baseline="0" dirty="0"/>
              <a:t> φυτά</a:t>
            </a:r>
            <a:endParaRPr lang="el-GR" sz="3600" dirty="0"/>
          </a:p>
        </p:txBody>
      </p:sp>
      <p:sp>
        <p:nvSpPr>
          <p:cNvPr id="14" name="Rectangle 13">
            <a:extLst>
              <a:ext uri="{FF2B5EF4-FFF2-40B4-BE49-F238E27FC236}">
                <a16:creationId xmlns:a16="http://schemas.microsoft.com/office/drawing/2014/main" id="{9CCE7D60-361C-425C-BBC0-DE906C069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2748" y="744836"/>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F83F538E-BD48-4175-B531-31BEB1C5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371" y="4066796"/>
            <a:ext cx="2157385" cy="20611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Εικόνα 4" descr="Εικόνα που περιέχει άτομο, εσωτερικός χώρος, λαχανικά&#10;&#10;Περιγραφή που δημιουργήθηκε αυτόματα">
            <a:extLst>
              <a:ext uri="{FF2B5EF4-FFF2-40B4-BE49-F238E27FC236}">
                <a16:creationId xmlns:a16="http://schemas.microsoft.com/office/drawing/2014/main" id="{20271E99-20D9-E10D-5CAB-9260386EEAEF}"/>
              </a:ext>
            </a:extLst>
          </p:cNvPr>
          <p:cNvPicPr>
            <a:picLocks noChangeAspect="1"/>
          </p:cNvPicPr>
          <p:nvPr/>
        </p:nvPicPr>
        <p:blipFill rotWithShape="1">
          <a:blip r:embed="rId2">
            <a:extLst>
              <a:ext uri="{28A0092B-C50C-407E-A947-70E740481C1C}">
                <a14:useLocalDpi xmlns:a14="http://schemas.microsoft.com/office/drawing/2010/main" val="0"/>
              </a:ext>
            </a:extLst>
          </a:blip>
          <a:srcRect l="6103" r="843" b="-3"/>
          <a:stretch/>
        </p:blipFill>
        <p:spPr>
          <a:xfrm>
            <a:off x="3044815" y="3249974"/>
            <a:ext cx="4027002" cy="2877940"/>
          </a:xfrm>
          <a:prstGeom prst="rect">
            <a:avLst/>
          </a:prstGeom>
        </p:spPr>
      </p:pic>
      <p:pic>
        <p:nvPicPr>
          <p:cNvPr id="6" name="Εικόνα 5">
            <a:extLst>
              <a:ext uri="{FF2B5EF4-FFF2-40B4-BE49-F238E27FC236}">
                <a16:creationId xmlns:a16="http://schemas.microsoft.com/office/drawing/2014/main" id="{27C193FB-41E9-9E26-0AB5-D65FB6CA2A50}"/>
              </a:ext>
            </a:extLst>
          </p:cNvPr>
          <p:cNvPicPr>
            <a:picLocks noChangeAspect="1"/>
          </p:cNvPicPr>
          <p:nvPr/>
        </p:nvPicPr>
        <p:blipFill rotWithShape="1">
          <a:blip r:embed="rId3"/>
          <a:srcRect l="6731" r="6736" b="2"/>
          <a:stretch/>
        </p:blipFill>
        <p:spPr>
          <a:xfrm>
            <a:off x="721369" y="744836"/>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3" name="Θέση περιεχομένου 2">
            <a:extLst>
              <a:ext uri="{FF2B5EF4-FFF2-40B4-BE49-F238E27FC236}">
                <a16:creationId xmlns:a16="http://schemas.microsoft.com/office/drawing/2014/main" id="{5CA16E0A-57CD-59DE-A6E0-8BDE21345931}"/>
              </a:ext>
            </a:extLst>
          </p:cNvPr>
          <p:cNvSpPr>
            <a:spLocks noGrp="1"/>
          </p:cNvSpPr>
          <p:nvPr>
            <p:ph idx="1"/>
          </p:nvPr>
        </p:nvSpPr>
        <p:spPr>
          <a:xfrm>
            <a:off x="7558564" y="2057400"/>
            <a:ext cx="3912583" cy="4038600"/>
          </a:xfrm>
        </p:spPr>
        <p:txBody>
          <a:bodyPr>
            <a:normAutofit/>
          </a:bodyPr>
          <a:lstStyle/>
          <a:p>
            <a:r>
              <a:rPr lang="el-GR" sz="1800" b="0" i="0" u="none" strike="noStrike" baseline="0" dirty="0"/>
              <a:t>Τα </a:t>
            </a:r>
            <a:r>
              <a:rPr lang="el-GR" sz="1800" b="0" i="0" u="none" strike="noStrike" baseline="0" dirty="0" err="1"/>
              <a:t>αυτόρριζα</a:t>
            </a:r>
            <a:r>
              <a:rPr lang="el-GR" sz="1800" b="0" i="0" u="none" strike="noStrike" baseline="0" dirty="0"/>
              <a:t> φυτά αποκτώνται είτε:</a:t>
            </a:r>
          </a:p>
          <a:p>
            <a:r>
              <a:rPr lang="el-GR" sz="1800" b="0" i="0" u="none" strike="noStrike" baseline="0" dirty="0"/>
              <a:t>με τη μέθοδο της ιστοκαλλιέργειας</a:t>
            </a:r>
            <a:endParaRPr lang="en-US" sz="1800" b="0" i="0" u="none" strike="noStrike" baseline="0" dirty="0"/>
          </a:p>
          <a:p>
            <a:r>
              <a:rPr lang="el-GR" sz="1800" dirty="0"/>
              <a:t>Είναι μια μέθοδος πολλαπλασιασμού κατά την οποία λαμβάνονται από το μητρικό φυτό κορυφές βλαστών</a:t>
            </a:r>
            <a:r>
              <a:rPr lang="en-US" sz="1800" dirty="0"/>
              <a:t>, </a:t>
            </a:r>
            <a:r>
              <a:rPr lang="el-GR" sz="1800" dirty="0"/>
              <a:t>τοποθετούνται σε κατάλληλο θρεπτικό υπόστρωμα σε δοκιμαστικούς σωλήνες και σε μικρό χρονικό διάστημα δίνουν πλήρη φυτά</a:t>
            </a:r>
            <a:endParaRPr lang="en-US" sz="1800" dirty="0"/>
          </a:p>
          <a:p>
            <a:endParaRPr lang="el-GR" sz="1800" dirty="0"/>
          </a:p>
        </p:txBody>
      </p:sp>
      <p:sp>
        <p:nvSpPr>
          <p:cNvPr id="7" name="Θέση αριθμού διαφάνειας 6">
            <a:extLst>
              <a:ext uri="{FF2B5EF4-FFF2-40B4-BE49-F238E27FC236}">
                <a16:creationId xmlns:a16="http://schemas.microsoft.com/office/drawing/2014/main" id="{F4E84DFF-FA41-790F-C5FA-B5BC0D2340ED}"/>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18</a:t>
            </a:fld>
            <a:endParaRPr lang="el-GR"/>
          </a:p>
        </p:txBody>
      </p:sp>
    </p:spTree>
    <p:extLst>
      <p:ext uri="{BB962C8B-B14F-4D97-AF65-F5344CB8AC3E}">
        <p14:creationId xmlns:p14="http://schemas.microsoft.com/office/powerpoint/2010/main" val="2192963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E6522A-51AF-DF21-7C1A-B683D091894A}"/>
              </a:ext>
            </a:extLst>
          </p:cNvPr>
          <p:cNvSpPr>
            <a:spLocks noGrp="1"/>
          </p:cNvSpPr>
          <p:nvPr>
            <p:ph type="title"/>
          </p:nvPr>
        </p:nvSpPr>
        <p:spPr>
          <a:xfrm>
            <a:off x="589009" y="502400"/>
            <a:ext cx="3367171" cy="1818064"/>
          </a:xfrm>
        </p:spPr>
        <p:txBody>
          <a:bodyPr>
            <a:normAutofit/>
          </a:bodyPr>
          <a:lstStyle/>
          <a:p>
            <a:pPr algn="ctr"/>
            <a:r>
              <a:rPr lang="el-GR" sz="2800" b="0" i="0" u="none" strike="noStrike" baseline="0" dirty="0" err="1"/>
              <a:t>αυτόρριζα</a:t>
            </a:r>
            <a:r>
              <a:rPr lang="el-GR" sz="2800" b="0" i="0" u="none" strike="noStrike" baseline="0" dirty="0"/>
              <a:t> φυτά</a:t>
            </a:r>
            <a:endParaRPr lang="el-GR" sz="2800" dirty="0"/>
          </a:p>
        </p:txBody>
      </p:sp>
      <p:sp>
        <p:nvSpPr>
          <p:cNvPr id="3" name="Θέση περιεχομένου 2">
            <a:extLst>
              <a:ext uri="{FF2B5EF4-FFF2-40B4-BE49-F238E27FC236}">
                <a16:creationId xmlns:a16="http://schemas.microsoft.com/office/drawing/2014/main" id="{418ED3AD-8B55-5236-66FC-A0CFE371AF36}"/>
              </a:ext>
            </a:extLst>
          </p:cNvPr>
          <p:cNvSpPr>
            <a:spLocks noGrp="1"/>
          </p:cNvSpPr>
          <p:nvPr>
            <p:ph idx="1"/>
          </p:nvPr>
        </p:nvSpPr>
        <p:spPr>
          <a:xfrm>
            <a:off x="5449633" y="3455208"/>
            <a:ext cx="5742432" cy="2344708"/>
          </a:xfrm>
        </p:spPr>
        <p:txBody>
          <a:bodyPr anchor="ctr">
            <a:normAutofit/>
          </a:bodyPr>
          <a:lstStyle/>
          <a:p>
            <a:r>
              <a:rPr lang="el-GR" sz="2000" dirty="0"/>
              <a:t>με καταβολάδες</a:t>
            </a:r>
          </a:p>
          <a:p>
            <a:r>
              <a:rPr lang="el-GR" sz="2000" dirty="0"/>
              <a:t>Είναι τρόπος πολλαπλασιασμού, ένα κλαρί του φυτού μέσα στο χώμα, χωρίς να το αποσπάσουμε από το μητρικό φυτό. Όταν το κλαδί βγάζει ρίζες, θα το κόψουμε από το μητρικό φυτό και θα δημιουργηθεί ένα νέο φυτό κλώνο του μητρικού.</a:t>
            </a:r>
          </a:p>
          <a:p>
            <a:endParaRPr lang="el-GR" sz="2000" dirty="0"/>
          </a:p>
        </p:txBody>
      </p:sp>
      <p:sp>
        <p:nvSpPr>
          <p:cNvPr id="10" name="Θέση αριθμού διαφάνειας 9">
            <a:extLst>
              <a:ext uri="{FF2B5EF4-FFF2-40B4-BE49-F238E27FC236}">
                <a16:creationId xmlns:a16="http://schemas.microsoft.com/office/drawing/2014/main" id="{49E4D6AC-BC36-8D1E-0886-B8C38FB63CE5}"/>
              </a:ext>
            </a:extLst>
          </p:cNvPr>
          <p:cNvSpPr>
            <a:spLocks noGrp="1"/>
          </p:cNvSpPr>
          <p:nvPr>
            <p:ph type="sldNum" sz="quarter" idx="12"/>
          </p:nvPr>
        </p:nvSpPr>
        <p:spPr/>
        <p:txBody>
          <a:bodyPr/>
          <a:lstStyle/>
          <a:p>
            <a:fld id="{4DC84BEE-885A-4028-9E8E-98A823D4665D}" type="slidenum">
              <a:rPr lang="el-GR" smtClean="0"/>
              <a:t>19</a:t>
            </a:fld>
            <a:endParaRPr lang="el-GR"/>
          </a:p>
        </p:txBody>
      </p:sp>
      <p:pic>
        <p:nvPicPr>
          <p:cNvPr id="9" name="Εικόνα 8">
            <a:extLst>
              <a:ext uri="{FF2B5EF4-FFF2-40B4-BE49-F238E27FC236}">
                <a16:creationId xmlns:a16="http://schemas.microsoft.com/office/drawing/2014/main" id="{6BE5F756-0B05-EB51-DB20-2C8053677B9A}"/>
              </a:ext>
            </a:extLst>
          </p:cNvPr>
          <p:cNvPicPr>
            <a:picLocks noChangeAspect="1"/>
          </p:cNvPicPr>
          <p:nvPr/>
        </p:nvPicPr>
        <p:blipFill rotWithShape="1">
          <a:blip r:embed="rId2"/>
          <a:srcRect r="3254" b="1"/>
          <a:stretch/>
        </p:blipFill>
        <p:spPr>
          <a:xfrm>
            <a:off x="4555236" y="6"/>
            <a:ext cx="7636763" cy="2762724"/>
          </a:xfrm>
          <a:prstGeom prst="rect">
            <a:avLst/>
          </a:prstGeom>
        </p:spPr>
      </p:pic>
      <p:pic>
        <p:nvPicPr>
          <p:cNvPr id="8" name="Εικόνα 7">
            <a:extLst>
              <a:ext uri="{FF2B5EF4-FFF2-40B4-BE49-F238E27FC236}">
                <a16:creationId xmlns:a16="http://schemas.microsoft.com/office/drawing/2014/main" id="{A163C006-EA89-98FB-7E26-CCFA5CBE85D1}"/>
              </a:ext>
            </a:extLst>
          </p:cNvPr>
          <p:cNvPicPr>
            <a:picLocks noChangeAspect="1"/>
          </p:cNvPicPr>
          <p:nvPr/>
        </p:nvPicPr>
        <p:blipFill rotWithShape="1">
          <a:blip r:embed="rId3"/>
          <a:srcRect t="10899" r="2" b="7258"/>
          <a:stretch/>
        </p:blipFill>
        <p:spPr>
          <a:xfrm>
            <a:off x="-1" y="2826737"/>
            <a:ext cx="4565779" cy="4031263"/>
          </a:xfrm>
          <a:prstGeom prst="rect">
            <a:avLst/>
          </a:prstGeom>
        </p:spPr>
      </p:pic>
    </p:spTree>
    <p:extLst>
      <p:ext uri="{BB962C8B-B14F-4D97-AF65-F5344CB8AC3E}">
        <p14:creationId xmlns:p14="http://schemas.microsoft.com/office/powerpoint/2010/main" val="248166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pic>
        <p:nvPicPr>
          <p:cNvPr id="6" name="Εικόνα 5" descr="Εικόνα που περιέχει χορτάρι, δέντρο, εξωτερικός χώρος/ύπαιθρος, σταφύλι&#10;&#10;Περιγραφή που δημιουργήθηκε αυτόματα">
            <a:extLst>
              <a:ext uri="{FF2B5EF4-FFF2-40B4-BE49-F238E27FC236}">
                <a16:creationId xmlns:a16="http://schemas.microsoft.com/office/drawing/2014/main" id="{D0FBD9F4-95B2-87AD-584E-AAFF762A24A0}"/>
              </a:ext>
            </a:extLst>
          </p:cNvPr>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8A54D336-80AC-B37A-017B-591106113505}"/>
              </a:ext>
            </a:extLst>
          </p:cNvPr>
          <p:cNvSpPr>
            <a:spLocks noGrp="1"/>
          </p:cNvSpPr>
          <p:nvPr>
            <p:ph type="title"/>
          </p:nvPr>
        </p:nvSpPr>
        <p:spPr>
          <a:xfrm>
            <a:off x="1143000" y="609600"/>
            <a:ext cx="9875520" cy="1356360"/>
          </a:xfrm>
        </p:spPr>
        <p:txBody>
          <a:bodyPr>
            <a:normAutofit/>
          </a:bodyPr>
          <a:lstStyle/>
          <a:p>
            <a:r>
              <a:rPr lang="el-GR" dirty="0"/>
              <a:t>ΠΟΛΛΑΠΛΑΣΙΑΣΜΟΣ ΤΗΣ ΑΜΠΕΛΟΥ</a:t>
            </a:r>
          </a:p>
        </p:txBody>
      </p:sp>
      <p:sp>
        <p:nvSpPr>
          <p:cNvPr id="3" name="Θέση περιεχομένου 2">
            <a:extLst>
              <a:ext uri="{FF2B5EF4-FFF2-40B4-BE49-F238E27FC236}">
                <a16:creationId xmlns:a16="http://schemas.microsoft.com/office/drawing/2014/main" id="{B96655C3-FD29-EAD2-BB0A-6C149ADBA5DF}"/>
              </a:ext>
            </a:extLst>
          </p:cNvPr>
          <p:cNvSpPr>
            <a:spLocks noGrp="1"/>
          </p:cNvSpPr>
          <p:nvPr>
            <p:ph idx="1"/>
          </p:nvPr>
        </p:nvSpPr>
        <p:spPr>
          <a:xfrm>
            <a:off x="1143000" y="2057400"/>
            <a:ext cx="9872871" cy="4038600"/>
          </a:xfrm>
        </p:spPr>
        <p:txBody>
          <a:bodyPr>
            <a:normAutofit/>
          </a:bodyPr>
          <a:lstStyle/>
          <a:p>
            <a:r>
              <a:rPr lang="el-GR" sz="2800" b="0" i="0" u="none" strike="noStrike" baseline="0" dirty="0">
                <a:latin typeface="Arial" panose="020B0604020202020204" pitchFamily="34" charset="0"/>
              </a:rPr>
              <a:t>Το φυτό της αμπέλου μπορεί να πολλαπλασιαστεί </a:t>
            </a:r>
          </a:p>
          <a:p>
            <a:r>
              <a:rPr lang="el-GR" sz="2800" b="0" i="0" u="none" strike="noStrike" baseline="0" dirty="0">
                <a:latin typeface="Arial" panose="020B0604020202020204" pitchFamily="34" charset="0"/>
              </a:rPr>
              <a:t>Εγγενώς, δηλαδή με </a:t>
            </a:r>
            <a:r>
              <a:rPr lang="el-GR" sz="2800" b="0" i="0" u="none" strike="noStrike" baseline="0" dirty="0" err="1">
                <a:latin typeface="Arial" panose="020B0604020202020204" pitchFamily="34" charset="0"/>
              </a:rPr>
              <a:t>σπορόφυτα</a:t>
            </a:r>
            <a:endParaRPr lang="el-GR" sz="2800" b="0" i="0" u="none" strike="noStrike" baseline="0" dirty="0">
              <a:latin typeface="Arial" panose="020B0604020202020204" pitchFamily="34" charset="0"/>
            </a:endParaRPr>
          </a:p>
          <a:p>
            <a:r>
              <a:rPr lang="el-GR" sz="2800" dirty="0">
                <a:latin typeface="Arial" panose="020B0604020202020204" pitchFamily="34" charset="0"/>
              </a:rPr>
              <a:t>Αγενώς με μοσχεύματα</a:t>
            </a:r>
            <a:endParaRPr lang="el-GR" sz="2800" dirty="0"/>
          </a:p>
        </p:txBody>
      </p:sp>
      <p:sp>
        <p:nvSpPr>
          <p:cNvPr id="4" name="Θέση αριθμού διαφάνειας 3">
            <a:extLst>
              <a:ext uri="{FF2B5EF4-FFF2-40B4-BE49-F238E27FC236}">
                <a16:creationId xmlns:a16="http://schemas.microsoft.com/office/drawing/2014/main" id="{7294045A-160F-B916-7E82-2EAF6C6FE765}"/>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a:solidFill>
                  <a:srgbClr val="A6B727"/>
                </a:solidFill>
              </a:rPr>
              <a:pPr>
                <a:spcAft>
                  <a:spcPts val="600"/>
                </a:spcAft>
              </a:pPr>
              <a:t>2</a:t>
            </a:fld>
            <a:endParaRPr lang="el-GR">
              <a:solidFill>
                <a:srgbClr val="A6B727"/>
              </a:solidFill>
            </a:endParaRPr>
          </a:p>
        </p:txBody>
      </p:sp>
    </p:spTree>
    <p:extLst>
      <p:ext uri="{BB962C8B-B14F-4D97-AF65-F5344CB8AC3E}">
        <p14:creationId xmlns:p14="http://schemas.microsoft.com/office/powerpoint/2010/main" val="2976833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1" name="Rectangle 10">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cxnSp>
        <p:nvCxnSpPr>
          <p:cNvPr id="13" name="Straight Connector 12">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2A7799A7-9779-D444-F6BD-02690CB97164}"/>
              </a:ext>
            </a:extLst>
          </p:cNvPr>
          <p:cNvSpPr>
            <a:spLocks noGrp="1"/>
          </p:cNvSpPr>
          <p:nvPr>
            <p:ph type="title"/>
          </p:nvPr>
        </p:nvSpPr>
        <p:spPr>
          <a:xfrm>
            <a:off x="1775900" y="637563"/>
            <a:ext cx="8640201" cy="3070370"/>
          </a:xfrm>
        </p:spPr>
        <p:txBody>
          <a:bodyPr vert="horz" lIns="91440" tIns="45720" rIns="91440" bIns="45720" rtlCol="0" anchor="b">
            <a:normAutofit/>
          </a:bodyPr>
          <a:lstStyle/>
          <a:p>
            <a:pPr algn="ctr">
              <a:lnSpc>
                <a:spcPct val="85000"/>
              </a:lnSpc>
            </a:pPr>
            <a:r>
              <a:rPr lang="en-US" sz="4000" b="1" cap="all">
                <a:solidFill>
                  <a:schemeClr val="tx1"/>
                </a:solidFill>
              </a:rPr>
              <a:t>Υποκείμενα αμπέλου</a:t>
            </a:r>
          </a:p>
        </p:txBody>
      </p:sp>
      <p:sp>
        <p:nvSpPr>
          <p:cNvPr id="4" name="Θέση αριθμού διαφάνειας 3">
            <a:extLst>
              <a:ext uri="{FF2B5EF4-FFF2-40B4-BE49-F238E27FC236}">
                <a16:creationId xmlns:a16="http://schemas.microsoft.com/office/drawing/2014/main" id="{84B3C6EB-31AA-B7AB-3F1B-F2A8C2431C09}"/>
              </a:ext>
            </a:extLst>
          </p:cNvPr>
          <p:cNvSpPr>
            <a:spLocks noGrp="1"/>
          </p:cNvSpPr>
          <p:nvPr>
            <p:ph type="sldNum" sz="quarter" idx="12"/>
          </p:nvPr>
        </p:nvSpPr>
        <p:spPr>
          <a:xfrm>
            <a:off x="9329530" y="6223828"/>
            <a:ext cx="1706217" cy="365125"/>
          </a:xfrm>
        </p:spPr>
        <p:txBody>
          <a:bodyPr vert="horz" lIns="91440" tIns="45720" rIns="91440" bIns="45720" rtlCol="0" anchor="ctr">
            <a:normAutofit/>
          </a:bodyPr>
          <a:lstStyle/>
          <a:p>
            <a:pPr>
              <a:spcAft>
                <a:spcPts val="600"/>
              </a:spcAft>
            </a:pPr>
            <a:fld id="{4DC84BEE-885A-4028-9E8E-98A823D4665D}" type="slidenum">
              <a:rPr lang="en-US">
                <a:solidFill>
                  <a:schemeClr val="tx1"/>
                </a:solidFill>
              </a:rPr>
              <a:pPr>
                <a:spcAft>
                  <a:spcPts val="600"/>
                </a:spcAft>
              </a:pPr>
              <a:t>20</a:t>
            </a:fld>
            <a:endParaRPr lang="en-US">
              <a:solidFill>
                <a:schemeClr val="tx1"/>
              </a:solidFill>
            </a:endParaRPr>
          </a:p>
        </p:txBody>
      </p:sp>
    </p:spTree>
    <p:extLst>
      <p:ext uri="{BB962C8B-B14F-4D97-AF65-F5344CB8AC3E}">
        <p14:creationId xmlns:p14="http://schemas.microsoft.com/office/powerpoint/2010/main" val="393262261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8232B5-EF66-FE35-3EA2-8966E560B2D0}"/>
              </a:ext>
            </a:extLst>
          </p:cNvPr>
          <p:cNvSpPr>
            <a:spLocks noGrp="1"/>
          </p:cNvSpPr>
          <p:nvPr>
            <p:ph type="title"/>
          </p:nvPr>
        </p:nvSpPr>
        <p:spPr>
          <a:xfrm>
            <a:off x="1143000" y="609600"/>
            <a:ext cx="9875520" cy="1356360"/>
          </a:xfrm>
        </p:spPr>
        <p:txBody>
          <a:bodyPr>
            <a:normAutofit/>
          </a:bodyPr>
          <a:lstStyle/>
          <a:p>
            <a:r>
              <a:rPr lang="el-GR" dirty="0" err="1"/>
              <a:t>Gloire</a:t>
            </a:r>
            <a:r>
              <a:rPr lang="el-GR" dirty="0"/>
              <a:t> de </a:t>
            </a:r>
            <a:r>
              <a:rPr lang="el-GR" dirty="0" err="1"/>
              <a:t>Montpellier</a:t>
            </a:r>
            <a:r>
              <a:rPr lang="el-GR" dirty="0"/>
              <a:t> </a:t>
            </a:r>
            <a:br>
              <a:rPr lang="el-GR" dirty="0"/>
            </a:br>
            <a:endParaRPr lang="el-GR" dirty="0"/>
          </a:p>
        </p:txBody>
      </p:sp>
      <p:pic>
        <p:nvPicPr>
          <p:cNvPr id="5" name="Εικόνα 4">
            <a:extLst>
              <a:ext uri="{FF2B5EF4-FFF2-40B4-BE49-F238E27FC236}">
                <a16:creationId xmlns:a16="http://schemas.microsoft.com/office/drawing/2014/main" id="{F4D055E3-9939-26B6-9375-8C0417D5EA61}"/>
              </a:ext>
            </a:extLst>
          </p:cNvPr>
          <p:cNvPicPr>
            <a:picLocks noChangeAspect="1"/>
          </p:cNvPicPr>
          <p:nvPr/>
        </p:nvPicPr>
        <p:blipFill>
          <a:blip r:embed="rId2"/>
          <a:stretch>
            <a:fillRect/>
          </a:stretch>
        </p:blipFill>
        <p:spPr>
          <a:xfrm>
            <a:off x="1316621" y="2093789"/>
            <a:ext cx="2896569" cy="3327800"/>
          </a:xfrm>
          <a:prstGeom prst="rect">
            <a:avLst/>
          </a:prstGeom>
        </p:spPr>
      </p:pic>
      <p:sp>
        <p:nvSpPr>
          <p:cNvPr id="3" name="Θέση περιεχομένου 2">
            <a:extLst>
              <a:ext uri="{FF2B5EF4-FFF2-40B4-BE49-F238E27FC236}">
                <a16:creationId xmlns:a16="http://schemas.microsoft.com/office/drawing/2014/main" id="{757D0839-C57A-DF3D-E498-82B48E4B7D09}"/>
              </a:ext>
            </a:extLst>
          </p:cNvPr>
          <p:cNvSpPr>
            <a:spLocks noGrp="1"/>
          </p:cNvSpPr>
          <p:nvPr>
            <p:ph idx="1"/>
          </p:nvPr>
        </p:nvSpPr>
        <p:spPr>
          <a:xfrm>
            <a:off x="4490976" y="1495425"/>
            <a:ext cx="6729473" cy="4600575"/>
          </a:xfrm>
        </p:spPr>
        <p:txBody>
          <a:bodyPr>
            <a:normAutofit fontScale="92500" lnSpcReduction="10000"/>
          </a:bodyPr>
          <a:lstStyle/>
          <a:p>
            <a:r>
              <a:rPr lang="en-US" sz="1800" b="1" i="0" u="none" strike="noStrike" baseline="0" dirty="0">
                <a:latin typeface="Arial" panose="020B0604020202020204" pitchFamily="34" charset="0"/>
              </a:rPr>
              <a:t>Riparia gloire de Montpellier</a:t>
            </a:r>
            <a:r>
              <a:rPr lang="en-US" sz="1800" i="1" dirty="0">
                <a:latin typeface="Arial" panose="020B0604020202020204" pitchFamily="34" charset="0"/>
              </a:rPr>
              <a:t> </a:t>
            </a:r>
            <a:r>
              <a:rPr lang="en-US" sz="1800" b="0" i="0" u="none" strike="noStrike" baseline="0" dirty="0">
                <a:latin typeface="Arial" panose="020B0604020202020204" pitchFamily="34" charset="0"/>
              </a:rPr>
              <a:t>Riparia Martineau, Riparia Michel , Riparia </a:t>
            </a:r>
            <a:r>
              <a:rPr lang="en-US" sz="1800" b="0" i="0" u="none" strike="noStrike" baseline="0" dirty="0" err="1">
                <a:latin typeface="Arial" panose="020B0604020202020204" pitchFamily="34" charset="0"/>
              </a:rPr>
              <a:t>Portalis</a:t>
            </a:r>
            <a:r>
              <a:rPr lang="en-US" sz="1800" b="0" i="0" u="none" strike="noStrike" baseline="0" dirty="0">
                <a:latin typeface="Arial" panose="020B0604020202020204" pitchFamily="34" charset="0"/>
              </a:rPr>
              <a:t>. </a:t>
            </a:r>
          </a:p>
          <a:p>
            <a:r>
              <a:rPr lang="el-GR" sz="1800" b="0" i="0" u="none" strike="noStrike" baseline="0" dirty="0">
                <a:latin typeface="Arial" panose="020B0604020202020204" pitchFamily="34" charset="0"/>
              </a:rPr>
              <a:t>Αποτελεί ένα από τα πρώτα υποκείμενα που χρησιμοποιήθηκαν κατά την </a:t>
            </a:r>
            <a:r>
              <a:rPr lang="el-GR" sz="1800" b="0" i="0" u="none" strike="noStrike" baseline="0" dirty="0" err="1">
                <a:latin typeface="Arial" panose="020B0604020202020204" pitchFamily="34" charset="0"/>
              </a:rPr>
              <a:t>φυλλοξηρική</a:t>
            </a:r>
            <a:r>
              <a:rPr lang="el-GR" sz="1800" b="0" i="0" u="none" strike="noStrike" baseline="0" dirty="0">
                <a:latin typeface="Arial" panose="020B0604020202020204" pitchFamily="34" charset="0"/>
              </a:rPr>
              <a:t> κρίση. Διαθέτει μεγάλη </a:t>
            </a:r>
            <a:r>
              <a:rPr lang="el-GR" sz="1800" b="0" i="0" u="none" strike="noStrike" baseline="0" dirty="0" err="1">
                <a:latin typeface="Arial" panose="020B0604020202020204" pitchFamily="34" charset="0"/>
              </a:rPr>
              <a:t>φυλλοξηρική</a:t>
            </a:r>
            <a:r>
              <a:rPr lang="el-GR" sz="1800" b="0" i="0" u="none" strike="noStrike" baseline="0" dirty="0">
                <a:latin typeface="Arial" panose="020B0604020202020204" pitchFamily="34" charset="0"/>
              </a:rPr>
              <a:t> αντοχή, καθώς επίσης και μεγάλη αντοχή στις μυκητολογικές ασθένειες που προσβάλλουν το αμπέλι.</a:t>
            </a:r>
          </a:p>
          <a:p>
            <a:r>
              <a:rPr lang="el-GR" sz="1800" b="0" i="0" u="none" strike="noStrike" baseline="0" dirty="0">
                <a:latin typeface="Arial" panose="020B0604020202020204" pitchFamily="34" charset="0"/>
              </a:rPr>
              <a:t> Προσαρμόζεται σε εδάφη πλούσια βαθιά με ικανοποιητική εδαφική υγρασία. Η αντοχή του στη χλώρωση είναι όμως περιορισμένη και δεν μπορεί να χρησιμοποιηθεί σε εδάφη με ποσοστό ολικού ανθρακικού ασβεστίου μεγαλύτερο από 15% και ενεργού 6%. Η περιορισμένη ζωηρότητά του προκαλεί </a:t>
            </a:r>
            <a:r>
              <a:rPr lang="el-GR" sz="1800" b="0" i="0" u="none" strike="noStrike" baseline="0" dirty="0" err="1">
                <a:latin typeface="Arial" panose="020B0604020202020204" pitchFamily="34" charset="0"/>
              </a:rPr>
              <a:t>πρωίμιση</a:t>
            </a:r>
            <a:r>
              <a:rPr lang="el-GR" sz="1800" b="0" i="0" u="none" strike="noStrike" baseline="0" dirty="0">
                <a:latin typeface="Arial" panose="020B0604020202020204" pitchFamily="34" charset="0"/>
              </a:rPr>
              <a:t> της παραγωγής των ποικιλιών που εμβολιάζονται επάνω σ’ αυτό.</a:t>
            </a:r>
          </a:p>
          <a:p>
            <a:r>
              <a:rPr lang="el-GR" sz="1800" b="0" i="0" u="none" strike="noStrike" baseline="0" dirty="0">
                <a:latin typeface="Arial" panose="020B0604020202020204" pitchFamily="34" charset="0"/>
              </a:rPr>
              <a:t>Τα μοσχεύματα ριζοβολούν πάρα πολύ καλά και εμφανίζει ικανοποιητική συγγένεια με τις Ευρωπαϊκές ποικιλίες. Η παραγωγή των </a:t>
            </a:r>
            <a:r>
              <a:rPr lang="el-GR" sz="1800" b="0" i="0" u="none" strike="noStrike" baseline="0" dirty="0" err="1">
                <a:latin typeface="Arial" panose="020B0604020202020204" pitchFamily="34" charset="0"/>
              </a:rPr>
              <a:t>εμβολιασίμων</a:t>
            </a:r>
            <a:r>
              <a:rPr lang="el-GR" sz="1800" b="0" i="0" u="none" strike="noStrike" baseline="0" dirty="0">
                <a:latin typeface="Arial" panose="020B0604020202020204" pitchFamily="34" charset="0"/>
              </a:rPr>
              <a:t> μοσχευμάτων ανά στρέμμα φθάνει στις 6 - 10.000 μέτρα και ίση περίπου ποσότητα σε μοσχεύματα </a:t>
            </a:r>
            <a:r>
              <a:rPr lang="el-GR" sz="1800" b="0" i="0" u="none" strike="noStrike" baseline="0" dirty="0" err="1">
                <a:latin typeface="Arial" panose="020B0604020202020204" pitchFamily="34" charset="0"/>
              </a:rPr>
              <a:t>ριζοβολίας</a:t>
            </a:r>
            <a:r>
              <a:rPr lang="el-GR" sz="1800" b="0" i="0" u="none" strike="noStrike" baseline="0" dirty="0">
                <a:latin typeface="Arial" panose="020B0604020202020204" pitchFamily="34" charset="0"/>
              </a:rPr>
              <a:t>. Χρησιμοποιείται με πολύ καλά αποτελέσματα σε πρώιμες επιτραπέζιες ποικιλίες γιατί </a:t>
            </a:r>
            <a:r>
              <a:rPr lang="el-GR" sz="1800" b="0" i="0" u="none" strike="noStrike" baseline="0" dirty="0" err="1">
                <a:latin typeface="Arial" panose="020B0604020202020204" pitchFamily="34" charset="0"/>
              </a:rPr>
              <a:t>πρωϊμίζει</a:t>
            </a:r>
            <a:r>
              <a:rPr lang="el-GR" sz="1800" b="0" i="0" u="none" strike="noStrike" baseline="0" dirty="0">
                <a:latin typeface="Arial" panose="020B0604020202020204" pitchFamily="34" charset="0"/>
              </a:rPr>
              <a:t> την ωρίμανση της παραγωγής σε σχέση με άλλα ζωηρά υποκείμενα..</a:t>
            </a:r>
            <a:endParaRPr lang="el-GR" sz="1800" dirty="0"/>
          </a:p>
        </p:txBody>
      </p:sp>
      <p:sp>
        <p:nvSpPr>
          <p:cNvPr id="6" name="Θέση αριθμού διαφάνειας 5">
            <a:extLst>
              <a:ext uri="{FF2B5EF4-FFF2-40B4-BE49-F238E27FC236}">
                <a16:creationId xmlns:a16="http://schemas.microsoft.com/office/drawing/2014/main" id="{A2773F28-6A1A-F647-7E00-135F49C0985C}"/>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21</a:t>
            </a:fld>
            <a:endParaRPr lang="el-GR"/>
          </a:p>
        </p:txBody>
      </p:sp>
    </p:spTree>
    <p:extLst>
      <p:ext uri="{BB962C8B-B14F-4D97-AF65-F5344CB8AC3E}">
        <p14:creationId xmlns:p14="http://schemas.microsoft.com/office/powerpoint/2010/main" val="3471322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89F3D6-3A12-5C10-1049-3D81A1082C30}"/>
              </a:ext>
            </a:extLst>
          </p:cNvPr>
          <p:cNvSpPr>
            <a:spLocks noGrp="1"/>
          </p:cNvSpPr>
          <p:nvPr>
            <p:ph type="title"/>
          </p:nvPr>
        </p:nvSpPr>
        <p:spPr>
          <a:xfrm>
            <a:off x="653145" y="609599"/>
            <a:ext cx="3069770" cy="5606143"/>
          </a:xfrm>
        </p:spPr>
        <p:txBody>
          <a:bodyPr>
            <a:normAutofit/>
          </a:bodyPr>
          <a:lstStyle/>
          <a:p>
            <a:r>
              <a:rPr lang="el-GR" dirty="0" err="1"/>
              <a:t>Rupestris</a:t>
            </a:r>
            <a:r>
              <a:rPr lang="el-GR" dirty="0"/>
              <a:t> </a:t>
            </a:r>
            <a:r>
              <a:rPr lang="el-GR" dirty="0" err="1"/>
              <a:t>du</a:t>
            </a:r>
            <a:r>
              <a:rPr lang="el-GR" dirty="0"/>
              <a:t> </a:t>
            </a:r>
            <a:r>
              <a:rPr lang="el-GR" dirty="0" err="1"/>
              <a:t>lot</a:t>
            </a:r>
            <a:r>
              <a:rPr lang="el-GR" dirty="0"/>
              <a:t>. </a:t>
            </a:r>
          </a:p>
        </p:txBody>
      </p:sp>
      <p:sp>
        <p:nvSpPr>
          <p:cNvPr id="3" name="Θέση περιεχομένου 2">
            <a:extLst>
              <a:ext uri="{FF2B5EF4-FFF2-40B4-BE49-F238E27FC236}">
                <a16:creationId xmlns:a16="http://schemas.microsoft.com/office/drawing/2014/main" id="{0A28D990-DFC3-2116-B657-ECDDA9961A29}"/>
              </a:ext>
            </a:extLst>
          </p:cNvPr>
          <p:cNvSpPr>
            <a:spLocks noGrp="1"/>
          </p:cNvSpPr>
          <p:nvPr>
            <p:ph idx="1"/>
          </p:nvPr>
        </p:nvSpPr>
        <p:spPr>
          <a:xfrm>
            <a:off x="4545004" y="609600"/>
            <a:ext cx="6684971" cy="5419490"/>
          </a:xfrm>
        </p:spPr>
        <p:txBody>
          <a:bodyPr>
            <a:noAutofit/>
          </a:bodyPr>
          <a:lstStyle/>
          <a:p>
            <a:pPr>
              <a:buFont typeface="Arial" panose="020B0604020202020204" pitchFamily="34" charset="0"/>
              <a:buChar char="•"/>
            </a:pPr>
            <a:r>
              <a:rPr lang="fr-FR" sz="1600" b="0" i="0" u="none" strike="noStrike" baseline="0" dirty="0" err="1">
                <a:latin typeface="Arial" panose="020B0604020202020204" pitchFamily="34" charset="0"/>
              </a:rPr>
              <a:t>Rupestris</a:t>
            </a:r>
            <a:r>
              <a:rPr lang="fr-FR" sz="1600" b="0" i="0" u="none" strike="noStrike" baseline="0" dirty="0">
                <a:latin typeface="Arial" panose="020B0604020202020204" pitchFamily="34" charset="0"/>
              </a:rPr>
              <a:t> Saint Georges, </a:t>
            </a:r>
            <a:r>
              <a:rPr lang="fr-FR" sz="1600" b="0" i="0" u="none" strike="noStrike" baseline="0" dirty="0" err="1">
                <a:latin typeface="Arial" panose="020B0604020202020204" pitchFamily="34" charset="0"/>
              </a:rPr>
              <a:t>Rupesrtis</a:t>
            </a:r>
            <a:r>
              <a:rPr lang="fr-FR" sz="1600" b="0" i="0" u="none" strike="noStrike" baseline="0" dirty="0">
                <a:latin typeface="Arial" panose="020B0604020202020204" pitchFamily="34" charset="0"/>
              </a:rPr>
              <a:t>, Lot, </a:t>
            </a:r>
            <a:r>
              <a:rPr lang="fr-FR" sz="1600" b="0" i="0" u="none" strike="noStrike" baseline="0" dirty="0" err="1">
                <a:latin typeface="Arial" panose="020B0604020202020204" pitchFamily="34" charset="0"/>
              </a:rPr>
              <a:t>Rupestris</a:t>
            </a:r>
            <a:r>
              <a:rPr lang="fr-FR" sz="1600" b="0" i="0" u="none" strike="noStrike" baseline="0" dirty="0">
                <a:latin typeface="Arial" panose="020B0604020202020204" pitchFamily="34" charset="0"/>
              </a:rPr>
              <a:t> </a:t>
            </a:r>
            <a:r>
              <a:rPr lang="fr-FR" sz="1600" b="0" i="0" u="none" strike="noStrike" baseline="0" dirty="0" err="1">
                <a:latin typeface="Arial" panose="020B0604020202020204" pitchFamily="34" charset="0"/>
              </a:rPr>
              <a:t>Sijas</a:t>
            </a:r>
            <a:r>
              <a:rPr lang="fr-FR" sz="1600" b="0" i="0" u="none" strike="noStrike" baseline="0" dirty="0">
                <a:latin typeface="Arial" panose="020B0604020202020204" pitchFamily="34" charset="0"/>
              </a:rPr>
              <a:t> </a:t>
            </a:r>
            <a:endParaRPr lang="el-GR" sz="1600" dirty="0"/>
          </a:p>
          <a:p>
            <a:r>
              <a:rPr lang="el-GR" sz="1600" b="0" i="0" u="none" strike="noStrike" baseline="0" dirty="0">
                <a:latin typeface="Arial" panose="020B0604020202020204" pitchFamily="34" charset="0"/>
              </a:rPr>
              <a:t>Είναι ζωηρό φυτό με αρκετά μεγάλο βλαστικό κύκλο που φθάνει τις 260 ημέρες κατάλληλο για </a:t>
            </a:r>
            <a:r>
              <a:rPr lang="el-GR" sz="1600" b="0" i="0" u="none" strike="noStrike" baseline="0" dirty="0" err="1">
                <a:latin typeface="Arial" panose="020B0604020202020204" pitchFamily="34" charset="0"/>
              </a:rPr>
              <a:t>οινοποιίσιμες</a:t>
            </a:r>
            <a:r>
              <a:rPr lang="el-GR" sz="1600" b="0" i="0" u="none" strike="noStrike" baseline="0" dirty="0">
                <a:latin typeface="Arial" panose="020B0604020202020204" pitchFamily="34" charset="0"/>
              </a:rPr>
              <a:t> ποικιλίες υψηλών αποδόσεων και όψιμες επιτραπέζιες. Διαθέτει πολύ καλή </a:t>
            </a:r>
            <a:r>
              <a:rPr lang="el-GR" sz="1600" b="0" i="0" u="none" strike="noStrike" baseline="0" dirty="0" err="1">
                <a:latin typeface="Arial" panose="020B0604020202020204" pitchFamily="34" charset="0"/>
              </a:rPr>
              <a:t>φυλλοξηρική</a:t>
            </a:r>
            <a:r>
              <a:rPr lang="el-GR" sz="1600" b="0" i="0" u="none" strike="noStrike" baseline="0" dirty="0">
                <a:latin typeface="Arial" panose="020B0604020202020204" pitchFamily="34" charset="0"/>
              </a:rPr>
              <a:t> αντοχή, καθώς επίσης και αντοχή στις μυκητολογικές ασθένειες. Στις μητρικές φυτείες, τα φύλλα προσβάλλονται πολύ συχνά από τις </a:t>
            </a:r>
            <a:r>
              <a:rPr lang="el-GR" sz="1600" b="0" i="0" u="none" strike="noStrike" baseline="0" dirty="0" err="1">
                <a:latin typeface="Arial" panose="020B0604020202020204" pitchFamily="34" charset="0"/>
              </a:rPr>
              <a:t>φυλλόβιες</a:t>
            </a:r>
            <a:r>
              <a:rPr lang="el-GR" sz="1600" b="0" i="0" u="none" strike="noStrike" baseline="0" dirty="0">
                <a:latin typeface="Arial" panose="020B0604020202020204" pitchFamily="34" charset="0"/>
              </a:rPr>
              <a:t> γενιές της φυλλοξήρας και αυτό απαιτεί κατάλληλα μέτρα προστασίας του φυλλώματος για την καλή ωρίμανση του ξύλου. Διαθέτει επίσης ικανοποιητική αντοχή στη χλώρωση και αντέχει σε ποσότητες ολικού ανθρακικού ασβεστίου μέχρι 30 - 35% και ενεργού μέχρι 14%. Είναι ευαίσθητο στην ξηρασία καθώς επίσης στους νηματώδης (</a:t>
            </a:r>
            <a:r>
              <a:rPr lang="el-GR" sz="1600" b="0" i="0" u="none" strike="noStrike" baseline="0" dirty="0" err="1">
                <a:latin typeface="Arial" panose="020B0604020202020204" pitchFamily="34" charset="0"/>
              </a:rPr>
              <a:t>Meloidogyne</a:t>
            </a:r>
            <a:r>
              <a:rPr lang="el-GR" sz="1600" b="0" i="0" u="none" strike="noStrike" baseline="0" dirty="0">
                <a:latin typeface="Arial" panose="020B0604020202020204" pitchFamily="34" charset="0"/>
              </a:rPr>
              <a:t>) του εδάφους και τον μολυσματικό εκφυλισμό. Λόγω της υπερβολικής ζωηρότητας που χαρακτηρίζει το </a:t>
            </a:r>
            <a:r>
              <a:rPr lang="el-GR" sz="1600" b="0" i="0" u="none" strike="noStrike" baseline="0" dirty="0" err="1">
                <a:latin typeface="Arial" panose="020B0604020202020204" pitchFamily="34" charset="0"/>
              </a:rPr>
              <a:t>Rupestris</a:t>
            </a:r>
            <a:r>
              <a:rPr lang="el-GR" sz="1600" b="0" i="0" u="none" strike="noStrike" baseline="0" dirty="0">
                <a:latin typeface="Arial" panose="020B0604020202020204" pitchFamily="34" charset="0"/>
              </a:rPr>
              <a:t> </a:t>
            </a:r>
            <a:r>
              <a:rPr lang="el-GR" sz="1600" b="0" i="0" u="none" strike="noStrike" baseline="0" dirty="0" err="1">
                <a:latin typeface="Arial" panose="020B0604020202020204" pitchFamily="34" charset="0"/>
              </a:rPr>
              <a:t>du</a:t>
            </a:r>
            <a:r>
              <a:rPr lang="el-GR" sz="1600" b="0" i="0" u="none" strike="noStrike" baseline="0" dirty="0">
                <a:latin typeface="Arial" panose="020B0604020202020204" pitchFamily="34" charset="0"/>
              </a:rPr>
              <a:t> </a:t>
            </a:r>
            <a:r>
              <a:rPr lang="el-GR" sz="1600" b="0" i="0" u="none" strike="noStrike" baseline="0" dirty="0" err="1">
                <a:latin typeface="Arial" panose="020B0604020202020204" pitchFamily="34" charset="0"/>
              </a:rPr>
              <a:t>Lot</a:t>
            </a:r>
            <a:r>
              <a:rPr lang="el-GR" sz="1600" b="0" i="0" u="none" strike="noStrike" baseline="0" dirty="0">
                <a:latin typeface="Arial" panose="020B0604020202020204" pitchFamily="34" charset="0"/>
              </a:rPr>
              <a:t>, όταν χρησιμοποιείται σε ποικιλίες που έχουν την τάση να </a:t>
            </a:r>
            <a:r>
              <a:rPr lang="el-GR" sz="1600" b="0" i="0" u="none" strike="noStrike" baseline="0" dirty="0" err="1">
                <a:latin typeface="Arial" panose="020B0604020202020204" pitchFamily="34" charset="0"/>
              </a:rPr>
              <a:t>ανθορροούν</a:t>
            </a:r>
            <a:r>
              <a:rPr lang="el-GR" sz="1600" b="0" i="0" u="none" strike="noStrike" baseline="0" dirty="0">
                <a:latin typeface="Arial" panose="020B0604020202020204" pitchFamily="34" charset="0"/>
              </a:rPr>
              <a:t>, επιτείνεται η </a:t>
            </a:r>
            <a:r>
              <a:rPr lang="el-GR" sz="1600" b="0" i="0" u="none" strike="noStrike" baseline="0" dirty="0" err="1">
                <a:latin typeface="Arial" panose="020B0604020202020204" pitchFamily="34" charset="0"/>
              </a:rPr>
              <a:t>ανθόρροια</a:t>
            </a:r>
            <a:r>
              <a:rPr lang="el-GR" sz="1600" b="0" i="0" u="none" strike="noStrike" baseline="0" dirty="0">
                <a:latin typeface="Arial" panose="020B0604020202020204" pitchFamily="34" charset="0"/>
              </a:rPr>
              <a:t>. Η επιτυχία των μοσχευμάτων στη </a:t>
            </a:r>
            <a:r>
              <a:rPr lang="el-GR" sz="1600" b="0" i="0" u="none" strike="noStrike" baseline="0" dirty="0" err="1">
                <a:latin typeface="Arial" panose="020B0604020202020204" pitchFamily="34" charset="0"/>
              </a:rPr>
              <a:t>ριζοβολία</a:t>
            </a:r>
            <a:r>
              <a:rPr lang="el-GR" sz="1600" b="0" i="0" u="none" strike="noStrike" baseline="0" dirty="0">
                <a:latin typeface="Arial" panose="020B0604020202020204" pitchFamily="34" charset="0"/>
              </a:rPr>
              <a:t> και στο επιτραπέζιο εμβολιασμό είναι ικανοποιητική. Μερικές φορές κατά τον επιτόπιο εμβολιασμό λόγω της μεγάλης ποσότητας δακρύων που εκρέουν από την τομή, χρειάζεται ιδιαίτερη φροντίδα και αποκεφαλισμός του υποκειμένου μερικές ημέρες νωρίτερα από τον εμβολιασμό. </a:t>
            </a:r>
          </a:p>
          <a:p>
            <a:r>
              <a:rPr lang="el-GR" sz="1600" dirty="0"/>
              <a:t>Στη χώρα μας χρησιμοποιήθηκε ευρέως (και χρησιμοποιείται) ειδικά για ποικιλίες επιτραπέζιας χρήσης και ποικιλίες </a:t>
            </a:r>
            <a:r>
              <a:rPr lang="el-GR" sz="1600" dirty="0" err="1"/>
              <a:t>οινοποιΐας</a:t>
            </a:r>
            <a:r>
              <a:rPr lang="el-GR" sz="1600" dirty="0"/>
              <a:t> υψηλών αποδόσεων.</a:t>
            </a:r>
          </a:p>
        </p:txBody>
      </p:sp>
      <p:pic>
        <p:nvPicPr>
          <p:cNvPr id="5" name="Εικόνα 4">
            <a:extLst>
              <a:ext uri="{FF2B5EF4-FFF2-40B4-BE49-F238E27FC236}">
                <a16:creationId xmlns:a16="http://schemas.microsoft.com/office/drawing/2014/main" id="{18AA51DA-9E7D-1C57-B485-655A5384211E}"/>
              </a:ext>
            </a:extLst>
          </p:cNvPr>
          <p:cNvPicPr>
            <a:picLocks noChangeAspect="1"/>
          </p:cNvPicPr>
          <p:nvPr/>
        </p:nvPicPr>
        <p:blipFill>
          <a:blip r:embed="rId2"/>
          <a:stretch>
            <a:fillRect/>
          </a:stretch>
        </p:blipFill>
        <p:spPr>
          <a:xfrm>
            <a:off x="820729" y="4386943"/>
            <a:ext cx="1887746" cy="1642147"/>
          </a:xfrm>
          <a:prstGeom prst="rect">
            <a:avLst/>
          </a:prstGeom>
        </p:spPr>
      </p:pic>
      <p:sp>
        <p:nvSpPr>
          <p:cNvPr id="6" name="Θέση αριθμού διαφάνειας 5">
            <a:extLst>
              <a:ext uri="{FF2B5EF4-FFF2-40B4-BE49-F238E27FC236}">
                <a16:creationId xmlns:a16="http://schemas.microsoft.com/office/drawing/2014/main" id="{99D8F75D-74F7-9C52-C6C5-61E7018D37C9}"/>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22</a:t>
            </a:fld>
            <a:endParaRPr lang="el-GR"/>
          </a:p>
        </p:txBody>
      </p:sp>
    </p:spTree>
    <p:extLst>
      <p:ext uri="{BB962C8B-B14F-4D97-AF65-F5344CB8AC3E}">
        <p14:creationId xmlns:p14="http://schemas.microsoft.com/office/powerpoint/2010/main" val="247850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9744F3-AC0A-383B-164C-301FC8C45848}"/>
              </a:ext>
            </a:extLst>
          </p:cNvPr>
          <p:cNvSpPr>
            <a:spLocks noGrp="1"/>
          </p:cNvSpPr>
          <p:nvPr>
            <p:ph type="title"/>
          </p:nvPr>
        </p:nvSpPr>
        <p:spPr>
          <a:xfrm>
            <a:off x="1143000" y="609600"/>
            <a:ext cx="9875520" cy="1356360"/>
          </a:xfrm>
        </p:spPr>
        <p:txBody>
          <a:bodyPr>
            <a:normAutofit/>
          </a:bodyPr>
          <a:lstStyle/>
          <a:p>
            <a:r>
              <a:rPr lang="en-US" b="1" i="0" u="none" strike="noStrike" baseline="0" dirty="0">
                <a:latin typeface="Arial" panose="020B0604020202020204" pitchFamily="34" charset="0"/>
              </a:rPr>
              <a:t>3306 </a:t>
            </a:r>
            <a:r>
              <a:rPr lang="en-US" b="1" i="0" u="none" strike="noStrike" baseline="0" dirty="0" err="1">
                <a:latin typeface="Arial" panose="020B0604020202020204" pitchFamily="34" charset="0"/>
              </a:rPr>
              <a:t>Couderc</a:t>
            </a:r>
            <a:r>
              <a:rPr lang="en-US" b="1" i="0" u="none" strike="noStrike" baseline="0" dirty="0">
                <a:latin typeface="Arial" panose="020B0604020202020204" pitchFamily="34" charset="0"/>
              </a:rPr>
              <a:t>. </a:t>
            </a:r>
            <a:endParaRPr lang="el-GR" dirty="0"/>
          </a:p>
        </p:txBody>
      </p:sp>
      <p:pic>
        <p:nvPicPr>
          <p:cNvPr id="5" name="Εικόνα 4">
            <a:extLst>
              <a:ext uri="{FF2B5EF4-FFF2-40B4-BE49-F238E27FC236}">
                <a16:creationId xmlns:a16="http://schemas.microsoft.com/office/drawing/2014/main" id="{26AC61D1-EA8F-B1B9-DBB1-38853545F6FE}"/>
              </a:ext>
            </a:extLst>
          </p:cNvPr>
          <p:cNvPicPr>
            <a:picLocks noChangeAspect="1"/>
          </p:cNvPicPr>
          <p:nvPr/>
        </p:nvPicPr>
        <p:blipFill>
          <a:blip r:embed="rId2"/>
          <a:stretch>
            <a:fillRect/>
          </a:stretch>
        </p:blipFill>
        <p:spPr>
          <a:xfrm>
            <a:off x="1316621" y="2093789"/>
            <a:ext cx="2896569" cy="2782659"/>
          </a:xfrm>
          <a:prstGeom prst="rect">
            <a:avLst/>
          </a:prstGeom>
        </p:spPr>
      </p:pic>
      <p:sp>
        <p:nvSpPr>
          <p:cNvPr id="3" name="Θέση περιεχομένου 2">
            <a:extLst>
              <a:ext uri="{FF2B5EF4-FFF2-40B4-BE49-F238E27FC236}">
                <a16:creationId xmlns:a16="http://schemas.microsoft.com/office/drawing/2014/main" id="{B2CACA66-613F-FD82-0A70-A7B2E239E2C3}"/>
              </a:ext>
            </a:extLst>
          </p:cNvPr>
          <p:cNvSpPr>
            <a:spLocks noGrp="1"/>
          </p:cNvSpPr>
          <p:nvPr>
            <p:ph idx="1"/>
          </p:nvPr>
        </p:nvSpPr>
        <p:spPr>
          <a:xfrm>
            <a:off x="4490977" y="2057400"/>
            <a:ext cx="6524894" cy="4038600"/>
          </a:xfrm>
        </p:spPr>
        <p:txBody>
          <a:bodyPr>
            <a:normAutofit/>
          </a:bodyPr>
          <a:lstStyle/>
          <a:p>
            <a:r>
              <a:rPr lang="el-GR" b="0" i="0" u="none" strike="noStrike" baseline="0" dirty="0">
                <a:latin typeface="Arial" panose="020B0604020202020204" pitchFamily="34" charset="0"/>
              </a:rPr>
              <a:t>Είναι υποκείμενο, μέτριας ζωηρότητας, προσαρμόζεται σε εδάφη γόνιμα υγρά όπου το ολικό ανθρακικό ασβέστιο δεν ξεπερνά το 30% (11% ενεργό). Είναι ευαίσθητο στην ξηρασία και παρουσιάζει μέτρια επιτυχία στο εμβολιασμό. Η </a:t>
            </a:r>
            <a:r>
              <a:rPr lang="el-GR" b="0" i="0" u="none" strike="noStrike" baseline="0" dirty="0" err="1">
                <a:latin typeface="Arial" panose="020B0604020202020204" pitchFamily="34" charset="0"/>
              </a:rPr>
              <a:t>ριζοβολία</a:t>
            </a:r>
            <a:r>
              <a:rPr lang="el-GR" b="0" i="0" u="none" strike="noStrike" baseline="0" dirty="0">
                <a:latin typeface="Arial" panose="020B0604020202020204" pitchFamily="34" charset="0"/>
              </a:rPr>
              <a:t> των μοσχευμάτων είναι ικανοποιητική. </a:t>
            </a:r>
            <a:endParaRPr lang="el-GR" dirty="0"/>
          </a:p>
        </p:txBody>
      </p:sp>
      <p:sp>
        <p:nvSpPr>
          <p:cNvPr id="6" name="Θέση αριθμού διαφάνειας 5">
            <a:extLst>
              <a:ext uri="{FF2B5EF4-FFF2-40B4-BE49-F238E27FC236}">
                <a16:creationId xmlns:a16="http://schemas.microsoft.com/office/drawing/2014/main" id="{8A6BCFE3-413A-25EA-3E76-D55182C8D3C1}"/>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23</a:t>
            </a:fld>
            <a:endParaRPr lang="el-GR"/>
          </a:p>
        </p:txBody>
      </p:sp>
    </p:spTree>
    <p:extLst>
      <p:ext uri="{BB962C8B-B14F-4D97-AF65-F5344CB8AC3E}">
        <p14:creationId xmlns:p14="http://schemas.microsoft.com/office/powerpoint/2010/main" val="2636657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9AC84441-3E96-91B8-FA9D-CD35B554A39B}"/>
              </a:ext>
            </a:extLst>
          </p:cNvPr>
          <p:cNvSpPr>
            <a:spLocks noGrp="1"/>
          </p:cNvSpPr>
          <p:nvPr>
            <p:ph type="title"/>
          </p:nvPr>
        </p:nvSpPr>
        <p:spPr>
          <a:xfrm>
            <a:off x="707064" y="609600"/>
            <a:ext cx="6993914" cy="1356360"/>
          </a:xfrm>
        </p:spPr>
        <p:txBody>
          <a:bodyPr>
            <a:normAutofit/>
          </a:bodyPr>
          <a:lstStyle/>
          <a:p>
            <a:r>
              <a:rPr lang="en-US" b="1" i="0" u="none" strike="noStrike" baseline="0" dirty="0">
                <a:latin typeface="Arial" panose="020B0604020202020204" pitchFamily="34" charset="0"/>
              </a:rPr>
              <a:t>3309 </a:t>
            </a:r>
            <a:r>
              <a:rPr lang="en-US" b="1" i="0" u="none" strike="noStrike" baseline="0" dirty="0" err="1">
                <a:latin typeface="Arial" panose="020B0604020202020204" pitchFamily="34" charset="0"/>
              </a:rPr>
              <a:t>Couderc</a:t>
            </a:r>
            <a:r>
              <a:rPr lang="en-US" b="1" i="0" u="none" strike="noStrike" baseline="0" dirty="0">
                <a:latin typeface="Arial" panose="020B0604020202020204" pitchFamily="34" charset="0"/>
              </a:rPr>
              <a:t>. </a:t>
            </a:r>
            <a:endParaRPr lang="el-GR" dirty="0"/>
          </a:p>
        </p:txBody>
      </p:sp>
      <p:sp>
        <p:nvSpPr>
          <p:cNvPr id="3" name="Θέση περιεχομένου 2">
            <a:extLst>
              <a:ext uri="{FF2B5EF4-FFF2-40B4-BE49-F238E27FC236}">
                <a16:creationId xmlns:a16="http://schemas.microsoft.com/office/drawing/2014/main" id="{7207A117-E941-EC99-F9AC-6CFE872DE4C7}"/>
              </a:ext>
            </a:extLst>
          </p:cNvPr>
          <p:cNvSpPr>
            <a:spLocks noGrp="1"/>
          </p:cNvSpPr>
          <p:nvPr>
            <p:ph idx="1"/>
          </p:nvPr>
        </p:nvSpPr>
        <p:spPr>
          <a:xfrm>
            <a:off x="707064" y="2057400"/>
            <a:ext cx="6993914" cy="4038600"/>
          </a:xfrm>
        </p:spPr>
        <p:txBody>
          <a:bodyPr>
            <a:normAutofit/>
          </a:bodyPr>
          <a:lstStyle/>
          <a:p>
            <a:r>
              <a:rPr lang="el-GR" sz="1700" b="0" i="0" u="none" strike="noStrike" baseline="0" dirty="0">
                <a:latin typeface="Arial" panose="020B0604020202020204" pitchFamily="34" charset="0"/>
              </a:rPr>
              <a:t>Είναι υβρίδιο το οποίο αποκτήθηκε από διασταύρωση των ποικιλιών </a:t>
            </a:r>
            <a:r>
              <a:rPr lang="el-GR" sz="1700" b="0" i="1" u="none" strike="noStrike" baseline="0" dirty="0" err="1">
                <a:latin typeface="Arial" panose="020B0604020202020204" pitchFamily="34" charset="0"/>
              </a:rPr>
              <a:t>Riparia</a:t>
            </a:r>
            <a:r>
              <a:rPr lang="el-GR" sz="1700" b="0" i="1" u="none" strike="noStrike" baseline="0" dirty="0">
                <a:latin typeface="Arial" panose="020B0604020202020204" pitchFamily="34" charset="0"/>
              </a:rPr>
              <a:t> </a:t>
            </a:r>
            <a:r>
              <a:rPr lang="el-GR" sz="1700" b="0" i="1" u="none" strike="noStrike" baseline="0" dirty="0" err="1">
                <a:latin typeface="Arial" panose="020B0604020202020204" pitchFamily="34" charset="0"/>
              </a:rPr>
              <a:t>tomenteux</a:t>
            </a:r>
            <a:r>
              <a:rPr lang="el-GR" sz="1700" b="0" i="1" u="none" strike="noStrike" baseline="0" dirty="0">
                <a:latin typeface="Arial" panose="020B0604020202020204" pitchFamily="34" charset="0"/>
              </a:rPr>
              <a:t> </a:t>
            </a:r>
            <a:r>
              <a:rPr lang="el-GR" sz="1700" b="0" i="0" u="none" strike="noStrike" baseline="0" dirty="0">
                <a:latin typeface="Arial" panose="020B0604020202020204" pitchFamily="34" charset="0"/>
              </a:rPr>
              <a:t>και </a:t>
            </a:r>
            <a:r>
              <a:rPr lang="el-GR" sz="1700" b="0" i="1" u="none" strike="noStrike" baseline="0" dirty="0" err="1">
                <a:latin typeface="Arial" panose="020B0604020202020204" pitchFamily="34" charset="0"/>
              </a:rPr>
              <a:t>Rupestris</a:t>
            </a:r>
            <a:r>
              <a:rPr lang="el-GR" sz="1700" b="0" i="1" u="none" strike="noStrike" baseline="0" dirty="0">
                <a:latin typeface="Arial" panose="020B0604020202020204" pitchFamily="34" charset="0"/>
              </a:rPr>
              <a:t> martin</a:t>
            </a:r>
            <a:r>
              <a:rPr lang="el-GR" sz="1700" b="0" i="0" u="none" strike="noStrike" baseline="0" dirty="0">
                <a:latin typeface="Arial" panose="020B0604020202020204" pitchFamily="34" charset="0"/>
              </a:rPr>
              <a:t>. </a:t>
            </a:r>
          </a:p>
          <a:p>
            <a:r>
              <a:rPr lang="el-GR" sz="1700" b="0" i="0" u="none" strike="noStrike" baseline="0" dirty="0">
                <a:latin typeface="Arial" panose="020B0604020202020204" pitchFamily="34" charset="0"/>
              </a:rPr>
              <a:t>Το υποκείμενο αυτό χρησιμοποιείται ευρέως σε βόρειες αμπελουργικές περιοχές δεδομένου ότι ωριμάζει ικανοποιητικά την παραγωγή. Θεωρείται ένα ποιοτικό υποκείμενο. Η αντοχή του στη χλώρωση είναι μέτρια και δεν μπορεί να προσαρμοστεί σε εδάφη με ολικό ανθρακικό ασβέστιο πάνω από 20 - 22% (11% ενεργό), καθώς και σε αυτά που περιέχουν μεγάλες ποσότητες αλάτων. </a:t>
            </a:r>
          </a:p>
          <a:p>
            <a:r>
              <a:rPr lang="el-GR" sz="1700" b="0" i="0" u="none" strike="noStrike" baseline="0" dirty="0">
                <a:latin typeface="Arial" panose="020B0604020202020204" pitchFamily="34" charset="0"/>
              </a:rPr>
              <a:t>Στις νότιες ξηρές περιοχές το 3309 υποφέρει από την ξηρασία του καλοκαιριού γι’ αυτό θα πρέπει να χρησιμοποιείται σε εδάφη βαθιά με επάρκεια υγρασίας, ή αρδευόμενα. Είναι ευαίσθητο στους νηματώδης (</a:t>
            </a:r>
            <a:r>
              <a:rPr lang="el-GR" sz="1700" b="0" i="0" u="none" strike="noStrike" baseline="0" dirty="0" err="1">
                <a:latin typeface="Arial" panose="020B0604020202020204" pitchFamily="34" charset="0"/>
              </a:rPr>
              <a:t>Meloidogyne</a:t>
            </a:r>
            <a:r>
              <a:rPr lang="el-GR" sz="1700" b="0" i="0" u="none" strike="noStrike" baseline="0" dirty="0">
                <a:latin typeface="Arial" panose="020B0604020202020204" pitchFamily="34" charset="0"/>
              </a:rPr>
              <a:t>). Στις μητρικές φυτείες η παραγωγή σε μοσχεύματα φθάνει τα 2.5 - 3.500 μέτρα και περίπου 4.000 μοσχεύματα </a:t>
            </a:r>
            <a:r>
              <a:rPr lang="el-GR" sz="1700" b="0" i="0" u="none" strike="noStrike" baseline="0" dirty="0" err="1">
                <a:latin typeface="Arial" panose="020B0604020202020204" pitchFamily="34" charset="0"/>
              </a:rPr>
              <a:t>ριζοβολίσεως</a:t>
            </a:r>
            <a:r>
              <a:rPr lang="el-GR" sz="1700" b="0" i="0" u="none" strike="noStrike" baseline="0" dirty="0">
                <a:latin typeface="Arial" panose="020B0604020202020204" pitchFamily="34" charset="0"/>
              </a:rPr>
              <a:t>. Η συμπεριφορά στον εμβολιασμό και την </a:t>
            </a:r>
            <a:r>
              <a:rPr lang="el-GR" sz="1700" b="0" i="0" u="none" strike="noStrike" baseline="0" dirty="0" err="1">
                <a:latin typeface="Arial" panose="020B0604020202020204" pitchFamily="34" charset="0"/>
              </a:rPr>
              <a:t>ριζοβολία</a:t>
            </a:r>
            <a:r>
              <a:rPr lang="el-GR" sz="1700" b="0" i="0" u="none" strike="noStrike" baseline="0" dirty="0">
                <a:latin typeface="Arial" panose="020B0604020202020204" pitchFamily="34" charset="0"/>
              </a:rPr>
              <a:t> είναι ικανοποιητική.</a:t>
            </a:r>
            <a:endParaRPr lang="el-GR" sz="1700" dirty="0"/>
          </a:p>
        </p:txBody>
      </p:sp>
      <p:pic>
        <p:nvPicPr>
          <p:cNvPr id="5" name="Εικόνα 4">
            <a:extLst>
              <a:ext uri="{FF2B5EF4-FFF2-40B4-BE49-F238E27FC236}">
                <a16:creationId xmlns:a16="http://schemas.microsoft.com/office/drawing/2014/main" id="{9DCD59A1-B282-F3E4-77C9-441314CDC446}"/>
              </a:ext>
            </a:extLst>
          </p:cNvPr>
          <p:cNvPicPr>
            <a:picLocks noChangeAspect="1"/>
          </p:cNvPicPr>
          <p:nvPr/>
        </p:nvPicPr>
        <p:blipFill>
          <a:blip r:embed="rId2"/>
          <a:stretch>
            <a:fillRect/>
          </a:stretch>
        </p:blipFill>
        <p:spPr>
          <a:xfrm>
            <a:off x="8185610" y="1877917"/>
            <a:ext cx="3135414" cy="3100185"/>
          </a:xfrm>
          <a:prstGeom prst="rect">
            <a:avLst/>
          </a:prstGeom>
        </p:spPr>
      </p:pic>
      <p:sp>
        <p:nvSpPr>
          <p:cNvPr id="6" name="Θέση αριθμού διαφάνειας 5">
            <a:extLst>
              <a:ext uri="{FF2B5EF4-FFF2-40B4-BE49-F238E27FC236}">
                <a16:creationId xmlns:a16="http://schemas.microsoft.com/office/drawing/2014/main" id="{4D8F2717-6872-63AA-CD00-F7ADAB1F42ED}"/>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24</a:t>
            </a:fld>
            <a:endParaRPr lang="el-GR"/>
          </a:p>
        </p:txBody>
      </p:sp>
    </p:spTree>
    <p:extLst>
      <p:ext uri="{BB962C8B-B14F-4D97-AF65-F5344CB8AC3E}">
        <p14:creationId xmlns:p14="http://schemas.microsoft.com/office/powerpoint/2010/main" val="3372543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DDFBBF-407D-A6AC-131A-5BE43C6C13B7}"/>
              </a:ext>
            </a:extLst>
          </p:cNvPr>
          <p:cNvSpPr>
            <a:spLocks noGrp="1"/>
          </p:cNvSpPr>
          <p:nvPr>
            <p:ph type="title"/>
          </p:nvPr>
        </p:nvSpPr>
        <p:spPr>
          <a:xfrm>
            <a:off x="1143000" y="609600"/>
            <a:ext cx="9875520" cy="1356360"/>
          </a:xfrm>
        </p:spPr>
        <p:txBody>
          <a:bodyPr>
            <a:normAutofit/>
          </a:bodyPr>
          <a:lstStyle/>
          <a:p>
            <a:r>
              <a:rPr lang="en-US" b="1" i="0" u="none" strike="noStrike" baseline="0" dirty="0">
                <a:latin typeface="Arial" panose="020B0604020202020204" pitchFamily="34" charset="0"/>
              </a:rPr>
              <a:t>101 - 14 </a:t>
            </a:r>
            <a:r>
              <a:rPr lang="en-US" b="1" i="0" u="none" strike="noStrike" baseline="0" dirty="0" err="1">
                <a:latin typeface="Arial" panose="020B0604020202020204" pitchFamily="34" charset="0"/>
              </a:rPr>
              <a:t>Milliardet</a:t>
            </a:r>
            <a:r>
              <a:rPr lang="en-US" b="1" i="0" u="none" strike="noStrike" baseline="0" dirty="0">
                <a:latin typeface="Arial" panose="020B0604020202020204" pitchFamily="34" charset="0"/>
              </a:rPr>
              <a:t> et de Grasset </a:t>
            </a:r>
            <a:endParaRPr lang="el-GR" dirty="0"/>
          </a:p>
        </p:txBody>
      </p:sp>
      <p:pic>
        <p:nvPicPr>
          <p:cNvPr id="7" name="Εικόνα 6">
            <a:extLst>
              <a:ext uri="{FF2B5EF4-FFF2-40B4-BE49-F238E27FC236}">
                <a16:creationId xmlns:a16="http://schemas.microsoft.com/office/drawing/2014/main" id="{39EADED5-1286-48CF-00E4-91098200A01E}"/>
              </a:ext>
            </a:extLst>
          </p:cNvPr>
          <p:cNvPicPr>
            <a:picLocks noChangeAspect="1"/>
          </p:cNvPicPr>
          <p:nvPr/>
        </p:nvPicPr>
        <p:blipFill>
          <a:blip r:embed="rId2"/>
          <a:stretch>
            <a:fillRect/>
          </a:stretch>
        </p:blipFill>
        <p:spPr>
          <a:xfrm>
            <a:off x="1316621" y="2093789"/>
            <a:ext cx="2896569" cy="2888433"/>
          </a:xfrm>
          <a:prstGeom prst="rect">
            <a:avLst/>
          </a:prstGeom>
        </p:spPr>
      </p:pic>
      <p:sp>
        <p:nvSpPr>
          <p:cNvPr id="3" name="Θέση περιεχομένου 2">
            <a:extLst>
              <a:ext uri="{FF2B5EF4-FFF2-40B4-BE49-F238E27FC236}">
                <a16:creationId xmlns:a16="http://schemas.microsoft.com/office/drawing/2014/main" id="{EAD64181-0313-6145-1987-95110587F9CB}"/>
              </a:ext>
            </a:extLst>
          </p:cNvPr>
          <p:cNvSpPr>
            <a:spLocks noGrp="1"/>
          </p:cNvSpPr>
          <p:nvPr>
            <p:ph idx="1"/>
          </p:nvPr>
        </p:nvSpPr>
        <p:spPr>
          <a:xfrm>
            <a:off x="4490976" y="2057400"/>
            <a:ext cx="6977123" cy="4191000"/>
          </a:xfrm>
        </p:spPr>
        <p:txBody>
          <a:bodyPr>
            <a:normAutofit fontScale="92500" lnSpcReduction="10000"/>
          </a:bodyPr>
          <a:lstStyle/>
          <a:p>
            <a:r>
              <a:rPr lang="el-GR" sz="2400" b="0" i="0" u="none" strike="noStrike" baseline="0" dirty="0">
                <a:latin typeface="Arial" panose="020B0604020202020204" pitchFamily="34" charset="0"/>
              </a:rPr>
              <a:t>Είναι υποκείμενο μέτριας ζωηρότητας, αρκετά ισχυρό το οποίο προσαρμόζεται καλά σε εδάφη με επάρκεια υγρασίας, δεν είναι ανθεκτικό στην ξηρασία. Έχει παρόμοιες ιδιότητες με ο </a:t>
            </a:r>
            <a:r>
              <a:rPr lang="el-GR" sz="2400" b="0" i="0" u="none" strike="noStrike" baseline="0" dirty="0" err="1">
                <a:latin typeface="Arial" panose="020B0604020202020204" pitchFamily="34" charset="0"/>
              </a:rPr>
              <a:t>Riparia</a:t>
            </a:r>
            <a:r>
              <a:rPr lang="el-GR" sz="2400" b="0" i="0" u="none" strike="noStrike" baseline="0" dirty="0">
                <a:latin typeface="Arial" panose="020B0604020202020204" pitchFamily="34" charset="0"/>
              </a:rPr>
              <a:t> </a:t>
            </a:r>
            <a:r>
              <a:rPr lang="el-GR" sz="2400" b="0" i="0" u="none" strike="noStrike" baseline="0" dirty="0" err="1">
                <a:latin typeface="Arial" panose="020B0604020202020204" pitchFamily="34" charset="0"/>
              </a:rPr>
              <a:t>gloir</a:t>
            </a:r>
            <a:r>
              <a:rPr lang="el-GR" sz="2400" b="0" i="0" u="none" strike="noStrike" baseline="0" dirty="0">
                <a:latin typeface="Arial" panose="020B0604020202020204" pitchFamily="34" charset="0"/>
              </a:rPr>
              <a:t> de </a:t>
            </a:r>
            <a:r>
              <a:rPr lang="el-GR" sz="2400" b="0" i="0" u="none" strike="noStrike" baseline="0" dirty="0" err="1">
                <a:latin typeface="Arial" panose="020B0604020202020204" pitchFamily="34" charset="0"/>
              </a:rPr>
              <a:t>Montpellier</a:t>
            </a:r>
            <a:r>
              <a:rPr lang="el-GR" sz="2400" b="0" i="0" u="none" strike="noStrike" baseline="0" dirty="0">
                <a:latin typeface="Arial" panose="020B0604020202020204" pitchFamily="34" charset="0"/>
              </a:rPr>
              <a:t>, αλλά θεωρείται πιο ανθεκτικό στην χλώρωση (προσαρμόζεται σε εδάφη που περιέχουν μέχρι 9% ενεργό ανθρακικό ασβέστιο). Ο βλαστικός του κύκλος είναι πιο μικρός από αυτόν του 3309C και έτσι ωριμάζει το ξύλο πιο ενωρίς στις βόρειες περιοχές. Η </a:t>
            </a:r>
            <a:r>
              <a:rPr lang="el-GR" sz="2400" b="0" i="0" u="none" strike="noStrike" baseline="0" dirty="0" err="1">
                <a:latin typeface="Arial" panose="020B0604020202020204" pitchFamily="34" charset="0"/>
              </a:rPr>
              <a:t>ριζοβολία</a:t>
            </a:r>
            <a:r>
              <a:rPr lang="el-GR" sz="2400" b="0" i="0" u="none" strike="noStrike" baseline="0" dirty="0">
                <a:latin typeface="Arial" panose="020B0604020202020204" pitchFamily="34" charset="0"/>
              </a:rPr>
              <a:t> των μοσχευμάτων και η συμπεριφορά στους εμβολιασμούς είναι ικανοποιητική. Θεωρείται αρκετά ανθεκτικό στους νηματώδης του εδάφους </a:t>
            </a:r>
            <a:r>
              <a:rPr lang="en-US" sz="2400" b="0" i="1" u="none" strike="noStrike" baseline="0" dirty="0">
                <a:latin typeface="Arial" panose="020B0604020202020204" pitchFamily="34" charset="0"/>
              </a:rPr>
              <a:t>Meloidogyne incognita </a:t>
            </a:r>
            <a:r>
              <a:rPr lang="el-GR" sz="2400" b="0" i="0" u="none" strike="noStrike" baseline="0" dirty="0">
                <a:latin typeface="Arial" panose="020B0604020202020204" pitchFamily="34" charset="0"/>
              </a:rPr>
              <a:t>λιγότερο ανθεκτικό στο </a:t>
            </a:r>
            <a:r>
              <a:rPr lang="en-US" sz="2400" b="0" i="1" u="none" strike="noStrike" baseline="0" dirty="0">
                <a:latin typeface="Arial" panose="020B0604020202020204" pitchFamily="34" charset="0"/>
              </a:rPr>
              <a:t>arenaria.</a:t>
            </a:r>
            <a:endParaRPr lang="el-GR" sz="2400" dirty="0"/>
          </a:p>
        </p:txBody>
      </p:sp>
      <p:sp>
        <p:nvSpPr>
          <p:cNvPr id="8" name="Θέση αριθμού διαφάνειας 7">
            <a:extLst>
              <a:ext uri="{FF2B5EF4-FFF2-40B4-BE49-F238E27FC236}">
                <a16:creationId xmlns:a16="http://schemas.microsoft.com/office/drawing/2014/main" id="{66E1DD3B-7D24-E1C9-D573-915AE5ACDE48}"/>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25</a:t>
            </a:fld>
            <a:endParaRPr lang="el-GR"/>
          </a:p>
        </p:txBody>
      </p:sp>
    </p:spTree>
    <p:extLst>
      <p:ext uri="{BB962C8B-B14F-4D97-AF65-F5344CB8AC3E}">
        <p14:creationId xmlns:p14="http://schemas.microsoft.com/office/powerpoint/2010/main" val="2102631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CA6C75-EFF3-60D1-F0AE-05CB5C0C9398}"/>
              </a:ext>
            </a:extLst>
          </p:cNvPr>
          <p:cNvSpPr>
            <a:spLocks noGrp="1"/>
          </p:cNvSpPr>
          <p:nvPr>
            <p:ph type="title"/>
          </p:nvPr>
        </p:nvSpPr>
        <p:spPr/>
        <p:txBody>
          <a:bodyPr/>
          <a:lstStyle/>
          <a:p>
            <a:r>
              <a:rPr lang="el-GR" sz="1800" b="1" i="0" u="none" strike="noStrike" baseline="0" dirty="0">
                <a:solidFill>
                  <a:srgbClr val="000000"/>
                </a:solidFill>
                <a:latin typeface="Arial" panose="020B0604020202020204" pitchFamily="34" charset="0"/>
              </a:rPr>
              <a:t>420 Α </a:t>
            </a:r>
            <a:r>
              <a:rPr lang="en-US" sz="1800" b="1" i="0" u="none" strike="noStrike" baseline="0" dirty="0" err="1">
                <a:solidFill>
                  <a:srgbClr val="000000"/>
                </a:solidFill>
                <a:latin typeface="Arial" panose="020B0604020202020204" pitchFamily="34" charset="0"/>
              </a:rPr>
              <a:t>Milliardet</a:t>
            </a:r>
            <a:r>
              <a:rPr lang="en-US" sz="1800" b="1" i="0" u="none" strike="noStrike" baseline="0" dirty="0">
                <a:solidFill>
                  <a:srgbClr val="000000"/>
                </a:solidFill>
                <a:latin typeface="Arial" panose="020B0604020202020204" pitchFamily="34" charset="0"/>
              </a:rPr>
              <a:t> et de Grasset</a:t>
            </a:r>
            <a:r>
              <a:rPr lang="en-US" sz="1800" b="0" i="0" u="none" strike="noStrike" baseline="0" dirty="0">
                <a:solidFill>
                  <a:srgbClr val="000000"/>
                </a:solidFill>
                <a:latin typeface="Arial" panose="020B0604020202020204" pitchFamily="34" charset="0"/>
              </a:rPr>
              <a:t>.</a:t>
            </a:r>
            <a:endParaRPr lang="el-GR" dirty="0"/>
          </a:p>
        </p:txBody>
      </p:sp>
      <p:sp>
        <p:nvSpPr>
          <p:cNvPr id="3" name="Θέση περιεχομένου 2">
            <a:extLst>
              <a:ext uri="{FF2B5EF4-FFF2-40B4-BE49-F238E27FC236}">
                <a16:creationId xmlns:a16="http://schemas.microsoft.com/office/drawing/2014/main" id="{B999263F-F7EA-B1A5-49B9-EFAD23B702D6}"/>
              </a:ext>
            </a:extLst>
          </p:cNvPr>
          <p:cNvSpPr>
            <a:spLocks noGrp="1"/>
          </p:cNvSpPr>
          <p:nvPr>
            <p:ph idx="1"/>
          </p:nvPr>
        </p:nvSpPr>
        <p:spPr>
          <a:xfrm>
            <a:off x="1143000" y="2057400"/>
            <a:ext cx="7139866" cy="3881761"/>
          </a:xfrm>
        </p:spPr>
        <p:txBody>
          <a:bodyPr>
            <a:normAutofit fontScale="92500" lnSpcReduction="10000"/>
          </a:bodyPr>
          <a:lstStyle/>
          <a:p>
            <a:r>
              <a:rPr lang="el-GR" sz="1800" b="0" i="0" u="none" strike="noStrike" baseline="0" dirty="0">
                <a:solidFill>
                  <a:srgbClr val="000000"/>
                </a:solidFill>
                <a:latin typeface="Arial" panose="020B0604020202020204" pitchFamily="34" charset="0"/>
              </a:rPr>
              <a:t>Το υποκείμενο αυτό είναι από τα πρώτα της ομάδας αυτής που δημιουργήθηκαν. Σήμερα κυκλοφορούν στο εμπόριο αρκετοί πιστοποιημένοι κλώνοι. Έχει καλή </a:t>
            </a:r>
            <a:r>
              <a:rPr lang="el-GR" sz="1800" b="0" i="0" u="none" strike="noStrike" baseline="0" dirty="0" err="1">
                <a:solidFill>
                  <a:srgbClr val="000000"/>
                </a:solidFill>
                <a:latin typeface="Arial" panose="020B0604020202020204" pitchFamily="34" charset="0"/>
              </a:rPr>
              <a:t>φυλλοξηρική</a:t>
            </a:r>
            <a:r>
              <a:rPr lang="el-GR" sz="1800" b="0" i="0" u="none" strike="noStrike" baseline="0" dirty="0">
                <a:solidFill>
                  <a:srgbClr val="000000"/>
                </a:solidFill>
                <a:latin typeface="Arial" panose="020B0604020202020204" pitchFamily="34" charset="0"/>
              </a:rPr>
              <a:t> αντοχή και προσαρμόζεται σε εδάφη με ενεργό ανθρακικό ασβέστιο που δεν ξεπερνά το 20%. Απαιτεί εδάφη βαθιά με επάρκεια υγρασίας δεδομένου ότι δεν αντέχει στην ξηρασία. Είναι υποκείμενο μικρής ζωηρότητας με πολύ καλή συμπεριφορά στην πορεία ωρίμανσης της παραγωγής των ποικιλιών οινοποιίας, κατάλληλο επίσης και για πρώιμες επιτραπέζιες ποικιλίες. Η αντοχή του στους νηματώδης του εδάφους είναι ικανοποιητική. Έχει καλή συμπεριφορά στον επιτόπιο εμβολιασμό αλλά μερικές φορές παρατηρούνται αποτυχίες στον επιτραπέζιο λόγω μειωμένης </a:t>
            </a:r>
            <a:r>
              <a:rPr lang="el-GR" sz="1800" b="0" i="0" u="none" strike="noStrike" baseline="0" dirty="0" err="1">
                <a:solidFill>
                  <a:srgbClr val="000000"/>
                </a:solidFill>
                <a:latin typeface="Arial" panose="020B0604020202020204" pitchFamily="34" charset="0"/>
              </a:rPr>
              <a:t>ριζοβολίας</a:t>
            </a:r>
            <a:r>
              <a:rPr lang="el-GR" sz="1800" b="0" i="0" u="none" strike="noStrike" baseline="0" dirty="0">
                <a:solidFill>
                  <a:srgbClr val="000000"/>
                </a:solidFill>
                <a:latin typeface="Arial" panose="020B0604020202020204" pitchFamily="34" charset="0"/>
              </a:rPr>
              <a:t> των μοσχευμάτων. Έχουν επίσης παρατηρηθεί και περιπτώσεις ασυμφωνίας με το Ρωμαίικο Κρήτης καθώς και μερικές άλλες ποικιλίες του εξωτερικού. </a:t>
            </a:r>
          </a:p>
          <a:p>
            <a:r>
              <a:rPr lang="el-GR" sz="2400" dirty="0"/>
              <a:t>Η χρησιμοποίηση του υποκειμένου αυτού στη χώρα μας πρέπει να γίνεται μετά από μελέτη.</a:t>
            </a:r>
          </a:p>
        </p:txBody>
      </p:sp>
      <p:sp>
        <p:nvSpPr>
          <p:cNvPr id="6" name="Θέση αριθμού διαφάνειας 5">
            <a:extLst>
              <a:ext uri="{FF2B5EF4-FFF2-40B4-BE49-F238E27FC236}">
                <a16:creationId xmlns:a16="http://schemas.microsoft.com/office/drawing/2014/main" id="{8B6A3088-6DF6-9D49-5DAB-88C8207C9B78}"/>
              </a:ext>
            </a:extLst>
          </p:cNvPr>
          <p:cNvSpPr>
            <a:spLocks noGrp="1"/>
          </p:cNvSpPr>
          <p:nvPr>
            <p:ph type="sldNum" sz="quarter" idx="12"/>
          </p:nvPr>
        </p:nvSpPr>
        <p:spPr/>
        <p:txBody>
          <a:bodyPr/>
          <a:lstStyle/>
          <a:p>
            <a:fld id="{4DC84BEE-885A-4028-9E8E-98A823D4665D}" type="slidenum">
              <a:rPr lang="el-GR" smtClean="0"/>
              <a:t>26</a:t>
            </a:fld>
            <a:endParaRPr lang="el-GR"/>
          </a:p>
        </p:txBody>
      </p:sp>
      <p:pic>
        <p:nvPicPr>
          <p:cNvPr id="5" name="Εικόνα 4">
            <a:extLst>
              <a:ext uri="{FF2B5EF4-FFF2-40B4-BE49-F238E27FC236}">
                <a16:creationId xmlns:a16="http://schemas.microsoft.com/office/drawing/2014/main" id="{EF5AF281-D453-E894-B6ED-B2D5B34B9681}"/>
              </a:ext>
            </a:extLst>
          </p:cNvPr>
          <p:cNvPicPr>
            <a:picLocks noChangeAspect="1"/>
          </p:cNvPicPr>
          <p:nvPr/>
        </p:nvPicPr>
        <p:blipFill>
          <a:blip r:embed="rId2"/>
          <a:stretch>
            <a:fillRect/>
          </a:stretch>
        </p:blipFill>
        <p:spPr>
          <a:xfrm>
            <a:off x="8998640" y="2199067"/>
            <a:ext cx="2292439" cy="2459865"/>
          </a:xfrm>
          <a:prstGeom prst="rect">
            <a:avLst/>
          </a:prstGeom>
        </p:spPr>
      </p:pic>
    </p:spTree>
    <p:extLst>
      <p:ext uri="{BB962C8B-B14F-4D97-AF65-F5344CB8AC3E}">
        <p14:creationId xmlns:p14="http://schemas.microsoft.com/office/powerpoint/2010/main" val="1369711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19D9C221-EE66-0368-3226-7F3A20BFE364}"/>
              </a:ext>
            </a:extLst>
          </p:cNvPr>
          <p:cNvSpPr>
            <a:spLocks noGrp="1"/>
          </p:cNvSpPr>
          <p:nvPr>
            <p:ph type="title"/>
          </p:nvPr>
        </p:nvSpPr>
        <p:spPr>
          <a:xfrm>
            <a:off x="707064" y="609600"/>
            <a:ext cx="6993914" cy="1356360"/>
          </a:xfrm>
        </p:spPr>
        <p:txBody>
          <a:bodyPr>
            <a:normAutofit/>
          </a:bodyPr>
          <a:lstStyle/>
          <a:p>
            <a:r>
              <a:rPr lang="en-US" b="1" i="0" u="none" strike="noStrike" baseline="0" dirty="0">
                <a:latin typeface="Arial" panose="020B0604020202020204" pitchFamily="34" charset="0"/>
              </a:rPr>
              <a:t>SO</a:t>
            </a:r>
            <a:r>
              <a:rPr lang="en-US" b="1" i="0" u="none" strike="noStrike" baseline="-25000" dirty="0">
                <a:latin typeface="Arial" panose="020B0604020202020204" pitchFamily="34" charset="0"/>
              </a:rPr>
              <a:t>4</a:t>
            </a:r>
            <a:r>
              <a:rPr lang="en-US" b="0" i="0" u="none" strike="noStrike" baseline="0" dirty="0">
                <a:latin typeface="Arial" panose="020B0604020202020204" pitchFamily="34" charset="0"/>
              </a:rPr>
              <a:t>.</a:t>
            </a:r>
            <a:endParaRPr lang="el-GR" dirty="0"/>
          </a:p>
        </p:txBody>
      </p:sp>
      <p:sp>
        <p:nvSpPr>
          <p:cNvPr id="3" name="Θέση περιεχομένου 2">
            <a:extLst>
              <a:ext uri="{FF2B5EF4-FFF2-40B4-BE49-F238E27FC236}">
                <a16:creationId xmlns:a16="http://schemas.microsoft.com/office/drawing/2014/main" id="{2CE5115B-6F3E-46BD-E3A4-1DB1EF5334D4}"/>
              </a:ext>
            </a:extLst>
          </p:cNvPr>
          <p:cNvSpPr>
            <a:spLocks noGrp="1"/>
          </p:cNvSpPr>
          <p:nvPr>
            <p:ph idx="1"/>
          </p:nvPr>
        </p:nvSpPr>
        <p:spPr>
          <a:xfrm>
            <a:off x="707064" y="2057400"/>
            <a:ext cx="6993914" cy="4038600"/>
          </a:xfrm>
        </p:spPr>
        <p:txBody>
          <a:bodyPr>
            <a:normAutofit fontScale="85000" lnSpcReduction="10000"/>
          </a:bodyPr>
          <a:lstStyle/>
          <a:p>
            <a:r>
              <a:rPr lang="el-GR" sz="2000" b="0" i="0" u="none" strike="noStrike" baseline="0" dirty="0">
                <a:latin typeface="Arial" panose="020B0604020202020204" pitchFamily="34" charset="0"/>
              </a:rPr>
              <a:t>Είναι αρκετά ζωηρό υποκείμενο όπου μερικές φορές συμβάλλει στην αυξημένη παραγωγή των φυτών. Εξ αιτίας της ζωηρότητας αυτής έχει παρατηρηθεί σε μερικές ποικιλίες αυξημένη </a:t>
            </a:r>
            <a:r>
              <a:rPr lang="el-GR" sz="2000" b="0" i="0" u="none" strike="noStrike" baseline="0" dirty="0" err="1">
                <a:latin typeface="Arial" panose="020B0604020202020204" pitchFamily="34" charset="0"/>
              </a:rPr>
              <a:t>ανθόρροια</a:t>
            </a:r>
            <a:r>
              <a:rPr lang="el-GR" sz="2000" b="0" i="0" u="none" strike="noStrike" baseline="0" dirty="0">
                <a:latin typeface="Arial" panose="020B0604020202020204" pitchFamily="34" charset="0"/>
              </a:rPr>
              <a:t>. Η αντοχή του στο ενεργό ανθρακικό ασβέστιο φθάνει στο 17-18 %. Προσαρμόζεται σε εδάφη με επάρκεια υγρασίας και δεν προσλαμβάνει σε ικανοποιητικό βαθμό το Μαγνήσιο ιδιαίτερα σε περιπτώσεις αυξημένων καλιούχων λιπάνσεων. </a:t>
            </a:r>
          </a:p>
          <a:p>
            <a:r>
              <a:rPr lang="el-GR" sz="2000" b="0" i="0" u="none" strike="noStrike" baseline="0" dirty="0">
                <a:latin typeface="Arial" panose="020B0604020202020204" pitchFamily="34" charset="0"/>
              </a:rPr>
              <a:t>Ένα χαρακτηριστικό γνώρισμα του υποκειμένου αυτού είναι ότι ο κορμός του κάτω από το επίπεδο σύνδεσης εμβολίου - υποκειμένου παραμένει ασθενικός και τα φυτά απαιτούν υποχρεωτική υποστήριξη. </a:t>
            </a:r>
          </a:p>
          <a:p>
            <a:r>
              <a:rPr lang="el-GR" sz="2000" b="0" i="0" u="none" strike="noStrike" baseline="0" dirty="0">
                <a:latin typeface="Arial" panose="020B0604020202020204" pitchFamily="34" charset="0"/>
              </a:rPr>
              <a:t>Το </a:t>
            </a:r>
            <a:r>
              <a:rPr lang="en-US" sz="2000" b="0" i="0" u="none" strike="noStrike" baseline="0" dirty="0">
                <a:latin typeface="Arial" panose="020B0604020202020204" pitchFamily="34" charset="0"/>
              </a:rPr>
              <a:t>SO4 </a:t>
            </a:r>
            <a:r>
              <a:rPr lang="el-GR" sz="2000" b="0" i="0" u="none" strike="noStrike" baseline="0" dirty="0">
                <a:latin typeface="Arial" panose="020B0604020202020204" pitchFamily="34" charset="0"/>
              </a:rPr>
              <a:t>διαθέτει ικανοποιητική αντοχή στους νηματώδης </a:t>
            </a:r>
            <a:r>
              <a:rPr lang="el-GR" sz="2000" b="0" i="1" u="none" strike="noStrike" baseline="0" dirty="0" err="1">
                <a:latin typeface="Arial" panose="020B0604020202020204" pitchFamily="34" charset="0"/>
              </a:rPr>
              <a:t>Meloidogyne</a:t>
            </a:r>
            <a:r>
              <a:rPr lang="el-GR" sz="2000" b="0" i="1" u="none" strike="noStrike" baseline="0" dirty="0">
                <a:latin typeface="Arial" panose="020B0604020202020204" pitchFamily="34" charset="0"/>
              </a:rPr>
              <a:t> </a:t>
            </a:r>
            <a:r>
              <a:rPr lang="el-GR" sz="2000" b="0" i="1" u="none" strike="noStrike" baseline="0" dirty="0" err="1">
                <a:latin typeface="Arial" panose="020B0604020202020204" pitchFamily="34" charset="0"/>
              </a:rPr>
              <a:t>arenaria</a:t>
            </a:r>
            <a:r>
              <a:rPr lang="el-GR" sz="2000" b="0" i="1" u="none" strike="noStrike" baseline="0" dirty="0">
                <a:latin typeface="Arial" panose="020B0604020202020204" pitchFamily="34" charset="0"/>
              </a:rPr>
              <a:t> </a:t>
            </a:r>
            <a:r>
              <a:rPr lang="el-GR" sz="2000" b="0" i="0" u="none" strike="noStrike" baseline="0" dirty="0">
                <a:latin typeface="Arial" panose="020B0604020202020204" pitchFamily="34" charset="0"/>
              </a:rPr>
              <a:t>και </a:t>
            </a:r>
            <a:r>
              <a:rPr lang="el-GR" sz="2000" b="0" i="1" u="none" strike="noStrike" baseline="0" dirty="0">
                <a:latin typeface="Arial" panose="020B0604020202020204" pitchFamily="34" charset="0"/>
              </a:rPr>
              <a:t>M. </a:t>
            </a:r>
            <a:r>
              <a:rPr lang="el-GR" sz="2000" b="0" i="1" u="none" strike="noStrike" baseline="0" dirty="0" err="1">
                <a:latin typeface="Arial" panose="020B0604020202020204" pitchFamily="34" charset="0"/>
              </a:rPr>
              <a:t>Inconita</a:t>
            </a:r>
            <a:r>
              <a:rPr lang="el-GR" sz="2000" b="0" i="0" u="none" strike="noStrike" baseline="0" dirty="0">
                <a:latin typeface="Arial" panose="020B0604020202020204" pitchFamily="34" charset="0"/>
              </a:rPr>
              <a:t>. Τα μοσχεύματα του υποκειμένου αυτού ριζοβολούν ικανοποιητικά και η επιτυχία στους εμβολιασμούς είναι επίσης ικανοποιητική. </a:t>
            </a:r>
          </a:p>
          <a:p>
            <a:r>
              <a:rPr lang="el-GR" sz="2000" dirty="0"/>
              <a:t>. Στην Ελλάδα δοκιμάζεται πειραματικά.</a:t>
            </a:r>
          </a:p>
        </p:txBody>
      </p:sp>
      <p:pic>
        <p:nvPicPr>
          <p:cNvPr id="5" name="Εικόνα 4">
            <a:extLst>
              <a:ext uri="{FF2B5EF4-FFF2-40B4-BE49-F238E27FC236}">
                <a16:creationId xmlns:a16="http://schemas.microsoft.com/office/drawing/2014/main" id="{12D8B8C6-AD02-9BAE-5CE9-90F46A37C861}"/>
              </a:ext>
            </a:extLst>
          </p:cNvPr>
          <p:cNvPicPr>
            <a:picLocks noChangeAspect="1"/>
          </p:cNvPicPr>
          <p:nvPr/>
        </p:nvPicPr>
        <p:blipFill>
          <a:blip r:embed="rId2"/>
          <a:stretch>
            <a:fillRect/>
          </a:stretch>
        </p:blipFill>
        <p:spPr>
          <a:xfrm>
            <a:off x="8185610" y="1845605"/>
            <a:ext cx="3135414" cy="3164808"/>
          </a:xfrm>
          <a:prstGeom prst="rect">
            <a:avLst/>
          </a:prstGeom>
        </p:spPr>
      </p:pic>
      <p:sp>
        <p:nvSpPr>
          <p:cNvPr id="6" name="Θέση αριθμού διαφάνειας 5">
            <a:extLst>
              <a:ext uri="{FF2B5EF4-FFF2-40B4-BE49-F238E27FC236}">
                <a16:creationId xmlns:a16="http://schemas.microsoft.com/office/drawing/2014/main" id="{90BC4F97-77F2-B042-5D34-9685060E8D5C}"/>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27</a:t>
            </a:fld>
            <a:endParaRPr lang="el-GR"/>
          </a:p>
        </p:txBody>
      </p:sp>
    </p:spTree>
    <p:extLst>
      <p:ext uri="{BB962C8B-B14F-4D97-AF65-F5344CB8AC3E}">
        <p14:creationId xmlns:p14="http://schemas.microsoft.com/office/powerpoint/2010/main" val="888499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BAB06F-A753-46D1-C1F5-EBAA838BC4EB}"/>
              </a:ext>
            </a:extLst>
          </p:cNvPr>
          <p:cNvSpPr>
            <a:spLocks noGrp="1"/>
          </p:cNvSpPr>
          <p:nvPr>
            <p:ph type="title"/>
          </p:nvPr>
        </p:nvSpPr>
        <p:spPr>
          <a:xfrm>
            <a:off x="1143000" y="609600"/>
            <a:ext cx="9875520" cy="1356360"/>
          </a:xfrm>
        </p:spPr>
        <p:txBody>
          <a:bodyPr>
            <a:normAutofit/>
          </a:bodyPr>
          <a:lstStyle/>
          <a:p>
            <a:r>
              <a:rPr lang="en-US" b="1" i="0" u="none" strike="noStrike" baseline="0" dirty="0">
                <a:latin typeface="Arial" panose="020B0604020202020204" pitchFamily="34" charset="0"/>
              </a:rPr>
              <a:t>99 Richter.</a:t>
            </a:r>
            <a:endParaRPr lang="el-GR" dirty="0"/>
          </a:p>
        </p:txBody>
      </p:sp>
      <p:pic>
        <p:nvPicPr>
          <p:cNvPr id="5" name="Εικόνα 4">
            <a:extLst>
              <a:ext uri="{FF2B5EF4-FFF2-40B4-BE49-F238E27FC236}">
                <a16:creationId xmlns:a16="http://schemas.microsoft.com/office/drawing/2014/main" id="{26C4A365-CF53-4DB7-F5F9-176DC6FA01B5}"/>
              </a:ext>
            </a:extLst>
          </p:cNvPr>
          <p:cNvPicPr>
            <a:picLocks noChangeAspect="1"/>
          </p:cNvPicPr>
          <p:nvPr/>
        </p:nvPicPr>
        <p:blipFill>
          <a:blip r:embed="rId2"/>
          <a:stretch>
            <a:fillRect/>
          </a:stretch>
        </p:blipFill>
        <p:spPr>
          <a:xfrm>
            <a:off x="1316621" y="2093789"/>
            <a:ext cx="2896569" cy="2408881"/>
          </a:xfrm>
          <a:prstGeom prst="rect">
            <a:avLst/>
          </a:prstGeom>
        </p:spPr>
      </p:pic>
      <p:sp>
        <p:nvSpPr>
          <p:cNvPr id="3" name="Θέση περιεχομένου 2">
            <a:extLst>
              <a:ext uri="{FF2B5EF4-FFF2-40B4-BE49-F238E27FC236}">
                <a16:creationId xmlns:a16="http://schemas.microsoft.com/office/drawing/2014/main" id="{DE7B4EF2-992F-236B-2FA1-1B357F57B295}"/>
              </a:ext>
            </a:extLst>
          </p:cNvPr>
          <p:cNvSpPr>
            <a:spLocks noGrp="1"/>
          </p:cNvSpPr>
          <p:nvPr>
            <p:ph idx="1"/>
          </p:nvPr>
        </p:nvSpPr>
        <p:spPr>
          <a:xfrm>
            <a:off x="4490977" y="1485900"/>
            <a:ext cx="6796148" cy="4610100"/>
          </a:xfrm>
        </p:spPr>
        <p:txBody>
          <a:bodyPr>
            <a:normAutofit lnSpcReduction="10000"/>
          </a:bodyPr>
          <a:lstStyle/>
          <a:p>
            <a:r>
              <a:rPr lang="fr-FR" sz="1800" b="0" i="0" u="none" strike="noStrike" baseline="0" dirty="0" err="1">
                <a:latin typeface="Arial" panose="020B0604020202020204" pitchFamily="34" charset="0"/>
              </a:rPr>
              <a:t>Είν</a:t>
            </a:r>
            <a:r>
              <a:rPr lang="fr-FR" sz="1800" b="0" i="0" u="none" strike="noStrike" baseline="0" dirty="0">
                <a:latin typeface="Arial" panose="020B0604020202020204" pitchFamily="34" charset="0"/>
              </a:rPr>
              <a:t>αι υβρίδιο των ποικιλιών </a:t>
            </a:r>
            <a:r>
              <a:rPr lang="fr-FR" sz="1800" b="0" i="1" u="none" strike="noStrike" baseline="0" dirty="0">
                <a:latin typeface="Arial" panose="020B0604020202020204" pitchFamily="34" charset="0"/>
              </a:rPr>
              <a:t>Berlandieri Las Sorres </a:t>
            </a:r>
            <a:r>
              <a:rPr lang="fr-FR" sz="1800" b="0" i="0" u="none" strike="noStrike" baseline="0" dirty="0">
                <a:latin typeface="Arial" panose="020B0604020202020204" pitchFamily="34" charset="0"/>
              </a:rPr>
              <a:t>X </a:t>
            </a:r>
            <a:r>
              <a:rPr lang="fr-FR" sz="1800" b="0" i="1" u="none" strike="noStrike" baseline="0" dirty="0">
                <a:latin typeface="Arial" panose="020B0604020202020204" pitchFamily="34" charset="0"/>
              </a:rPr>
              <a:t>Rupestris du Lot.</a:t>
            </a:r>
            <a:endParaRPr lang="el-GR" sz="1800" b="0" i="1" u="none" strike="noStrike" baseline="0" dirty="0">
              <a:latin typeface="Arial" panose="020B0604020202020204" pitchFamily="34" charset="0"/>
            </a:endParaRPr>
          </a:p>
          <a:p>
            <a:r>
              <a:rPr lang="el-GR" sz="1800" b="0" i="0" u="none" strike="noStrike" baseline="0" dirty="0">
                <a:latin typeface="Arial" panose="020B0604020202020204" pitchFamily="34" charset="0"/>
              </a:rPr>
              <a:t>Είναι ζωηρό υποκείμενο το οποίο προωθεί την καρποφορία των εμβολίων. Θεωρείται ευαίσθητο στη ξηρασία και τα άλατα. Είναι ανθεκτικό στη φυλλοξήρα και τους νηματώδης αλλά πολλές φορές το φύλλωμα υφίσταται ζημίες από τις </a:t>
            </a:r>
            <a:r>
              <a:rPr lang="el-GR" sz="1800" b="0" i="0" u="none" strike="noStrike" baseline="0" dirty="0" err="1">
                <a:latin typeface="Arial" panose="020B0604020202020204" pitchFamily="34" charset="0"/>
              </a:rPr>
              <a:t>φυλλόβιες</a:t>
            </a:r>
            <a:r>
              <a:rPr lang="el-GR" sz="1800" b="0" i="0" u="none" strike="noStrike" baseline="0" dirty="0">
                <a:latin typeface="Arial" panose="020B0604020202020204" pitchFamily="34" charset="0"/>
              </a:rPr>
              <a:t> γενιές της φυλλοξήρας. </a:t>
            </a:r>
          </a:p>
          <a:p>
            <a:r>
              <a:rPr lang="el-GR" sz="1800" b="0" i="0" u="none" strike="noStrike" baseline="0" dirty="0">
                <a:latin typeface="Arial" panose="020B0604020202020204" pitchFamily="34" charset="0"/>
              </a:rPr>
              <a:t>Προσαρμόζεται σε εδάφη με ενεργό ανθρακικό ασβέστιο το πολύ μέχρι 17% ή 40 - 50% σε ολικό ανθρακικό ασβέστιο. Η επιτυχία στον επιτόπιο εμβολιασμό θεωρείται ικανοποιητική αλλά στον επιτραπέζιο εμβολιασμό παρουσιάζει αποτυχίες</a:t>
            </a:r>
            <a:r>
              <a:rPr lang="el-GR" sz="1800" b="0" i="1" u="none" strike="noStrike" baseline="0" dirty="0">
                <a:latin typeface="Arial" panose="020B0604020202020204" pitchFamily="34" charset="0"/>
              </a:rPr>
              <a:t> </a:t>
            </a:r>
            <a:r>
              <a:rPr lang="el-GR" sz="1800" b="0" i="0" u="none" strike="noStrike" baseline="0" dirty="0">
                <a:latin typeface="Arial" panose="020B0604020202020204" pitchFamily="34" charset="0"/>
              </a:rPr>
              <a:t>λόγω μικρής </a:t>
            </a:r>
            <a:r>
              <a:rPr lang="el-GR" sz="1800" b="0" i="0" u="none" strike="noStrike" baseline="0" dirty="0" err="1">
                <a:latin typeface="Arial" panose="020B0604020202020204" pitchFamily="34" charset="0"/>
              </a:rPr>
              <a:t>ριζοβολίας</a:t>
            </a:r>
            <a:r>
              <a:rPr lang="el-GR" sz="1800" b="0" i="0" u="none" strike="noStrike" baseline="0" dirty="0">
                <a:latin typeface="Arial" panose="020B0604020202020204" pitchFamily="34" charset="0"/>
              </a:rPr>
              <a:t> των μοσχευμάτων. Το υποκείμενο αυτό δεν ενδείκνυται για βόρειες περιοχές δεδομένου ότι καθυστερεί την ωρίμανση, λόγω της μεγάλης του ζωηρότητας. Επίσης δεν ενδείκνυται ως υποκείμενο πρώιμων </a:t>
            </a:r>
            <a:r>
              <a:rPr lang="el-GR" sz="1800" b="0" i="0" u="none" strike="noStrike" baseline="0" dirty="0" err="1">
                <a:latin typeface="Arial" panose="020B0604020202020204" pitchFamily="34" charset="0"/>
              </a:rPr>
              <a:t>επιτραπεζίων</a:t>
            </a:r>
            <a:r>
              <a:rPr lang="el-GR" sz="1800" b="0" i="0" u="none" strike="noStrike" baseline="0" dirty="0">
                <a:latin typeface="Arial" panose="020B0604020202020204" pitchFamily="34" charset="0"/>
              </a:rPr>
              <a:t> ποικιλιών.</a:t>
            </a:r>
          </a:p>
          <a:p>
            <a:r>
              <a:rPr lang="el-GR" sz="1800" dirty="0"/>
              <a:t>Στη χώρα μας χρησιμοποιείται σε περιορισμένη κλίμακα.</a:t>
            </a:r>
          </a:p>
        </p:txBody>
      </p:sp>
      <p:sp>
        <p:nvSpPr>
          <p:cNvPr id="6" name="Θέση αριθμού διαφάνειας 5">
            <a:extLst>
              <a:ext uri="{FF2B5EF4-FFF2-40B4-BE49-F238E27FC236}">
                <a16:creationId xmlns:a16="http://schemas.microsoft.com/office/drawing/2014/main" id="{3D0D5888-971F-E8C4-FD03-754D74F8E4B8}"/>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28</a:t>
            </a:fld>
            <a:endParaRPr lang="el-GR"/>
          </a:p>
        </p:txBody>
      </p:sp>
    </p:spTree>
    <p:extLst>
      <p:ext uri="{BB962C8B-B14F-4D97-AF65-F5344CB8AC3E}">
        <p14:creationId xmlns:p14="http://schemas.microsoft.com/office/powerpoint/2010/main" val="561940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569AECEA-1586-F543-C28E-6221D720D5EB}"/>
              </a:ext>
            </a:extLst>
          </p:cNvPr>
          <p:cNvSpPr>
            <a:spLocks noGrp="1"/>
          </p:cNvSpPr>
          <p:nvPr>
            <p:ph type="title"/>
          </p:nvPr>
        </p:nvSpPr>
        <p:spPr>
          <a:xfrm>
            <a:off x="707064" y="609600"/>
            <a:ext cx="6993914" cy="1356360"/>
          </a:xfrm>
        </p:spPr>
        <p:txBody>
          <a:bodyPr>
            <a:normAutofit/>
          </a:bodyPr>
          <a:lstStyle/>
          <a:p>
            <a:r>
              <a:rPr lang="en-US" b="1" i="0" u="none" strike="noStrike" baseline="0" dirty="0">
                <a:latin typeface="Arial" panose="020B0604020202020204" pitchFamily="34" charset="0"/>
              </a:rPr>
              <a:t>110 Richter.</a:t>
            </a:r>
            <a:endParaRPr lang="el-GR" dirty="0"/>
          </a:p>
        </p:txBody>
      </p:sp>
      <p:sp>
        <p:nvSpPr>
          <p:cNvPr id="3" name="Θέση περιεχομένου 2">
            <a:extLst>
              <a:ext uri="{FF2B5EF4-FFF2-40B4-BE49-F238E27FC236}">
                <a16:creationId xmlns:a16="http://schemas.microsoft.com/office/drawing/2014/main" id="{EC4ACF6B-C9D7-5A87-7EAB-7215FDDE618E}"/>
              </a:ext>
            </a:extLst>
          </p:cNvPr>
          <p:cNvSpPr>
            <a:spLocks noGrp="1"/>
          </p:cNvSpPr>
          <p:nvPr>
            <p:ph idx="1"/>
          </p:nvPr>
        </p:nvSpPr>
        <p:spPr>
          <a:xfrm>
            <a:off x="707064" y="2057400"/>
            <a:ext cx="6993914" cy="4038600"/>
          </a:xfrm>
        </p:spPr>
        <p:txBody>
          <a:bodyPr>
            <a:normAutofit/>
          </a:bodyPr>
          <a:lstStyle/>
          <a:p>
            <a:r>
              <a:rPr lang="el-GR" sz="2000" b="0" i="0" u="none" strike="noStrike" baseline="0" dirty="0">
                <a:latin typeface="Arial" panose="020B0604020202020204" pitchFamily="34" charset="0"/>
              </a:rPr>
              <a:t>Προέρχεται από διασταύρωση των ποικιλιών </a:t>
            </a:r>
            <a:r>
              <a:rPr lang="en-US" sz="2000" b="0" i="1" u="none" strike="noStrike" baseline="0" dirty="0" err="1">
                <a:latin typeface="Arial" panose="020B0604020202020204" pitchFamily="34" charset="0"/>
              </a:rPr>
              <a:t>Berlandieri</a:t>
            </a:r>
            <a:r>
              <a:rPr lang="en-US" sz="2000" b="0" i="1" u="none" strike="noStrike" baseline="0" dirty="0">
                <a:latin typeface="Arial" panose="020B0604020202020204" pitchFamily="34" charset="0"/>
              </a:rPr>
              <a:t> </a:t>
            </a:r>
            <a:r>
              <a:rPr lang="en-US" sz="2000" b="0" i="1" u="none" strike="noStrike" baseline="0" dirty="0" err="1">
                <a:latin typeface="Arial" panose="020B0604020202020204" pitchFamily="34" charset="0"/>
              </a:rPr>
              <a:t>Resseguer</a:t>
            </a:r>
            <a:r>
              <a:rPr lang="en-US" sz="2000" b="0" i="1" u="none" strike="noStrike" baseline="0" dirty="0">
                <a:latin typeface="Arial" panose="020B0604020202020204" pitchFamily="34" charset="0"/>
              </a:rPr>
              <a:t> </a:t>
            </a:r>
            <a:r>
              <a:rPr lang="en-US" sz="2000" b="0" i="0" u="none" strike="noStrike" baseline="0" dirty="0">
                <a:latin typeface="Arial" panose="020B0604020202020204" pitchFamily="34" charset="0"/>
              </a:rPr>
              <a:t>No2 </a:t>
            </a:r>
            <a:r>
              <a:rPr lang="el-GR" sz="2000" b="0" i="0" u="none" strike="noStrike" baseline="0" dirty="0">
                <a:latin typeface="Arial" panose="020B0604020202020204" pitchFamily="34" charset="0"/>
              </a:rPr>
              <a:t>και</a:t>
            </a:r>
            <a:r>
              <a:rPr lang="en-US" sz="2000" b="0" i="0" u="none" strike="noStrike" baseline="0" dirty="0">
                <a:latin typeface="Arial" panose="020B0604020202020204" pitchFamily="34" charset="0"/>
              </a:rPr>
              <a:t> </a:t>
            </a:r>
            <a:r>
              <a:rPr lang="en-US" sz="2000" b="0" i="1" u="none" strike="noStrike" baseline="0" dirty="0" err="1">
                <a:latin typeface="Arial" panose="020B0604020202020204" pitchFamily="34" charset="0"/>
              </a:rPr>
              <a:t>Rupestris</a:t>
            </a:r>
            <a:r>
              <a:rPr lang="en-US" sz="2000" b="0" i="1" u="none" strike="noStrike" baseline="0" dirty="0">
                <a:latin typeface="Arial" panose="020B0604020202020204" pitchFamily="34" charset="0"/>
              </a:rPr>
              <a:t> Martin</a:t>
            </a:r>
            <a:endParaRPr lang="el-GR" sz="2000" b="0" i="1" u="none" strike="noStrike" baseline="0" dirty="0">
              <a:latin typeface="Arial" panose="020B0604020202020204" pitchFamily="34" charset="0"/>
            </a:endParaRPr>
          </a:p>
          <a:p>
            <a:r>
              <a:rPr lang="el-GR" sz="2000" b="0" i="0" u="none" strike="noStrike" baseline="0" dirty="0">
                <a:latin typeface="Arial" panose="020B0604020202020204" pitchFamily="34" charset="0"/>
              </a:rPr>
              <a:t>Είναι ένα υποκείμενο αρκετά ζωηρό το οποίο προωθεί την καρποφορία των εμβολίων και τα καθιστά επίσης ζωηρά. Είναι ανθεκτικό στη </a:t>
            </a:r>
            <a:r>
              <a:rPr lang="el-GR" sz="2000" b="0" i="0" u="none" strike="noStrike" baseline="0" dirty="0" err="1">
                <a:latin typeface="Arial" panose="020B0604020202020204" pitchFamily="34" charset="0"/>
              </a:rPr>
              <a:t>ριζόβια</a:t>
            </a:r>
            <a:r>
              <a:rPr lang="el-GR" sz="2000" b="0" i="0" u="none" strike="noStrike" baseline="0" dirty="0">
                <a:latin typeface="Arial" panose="020B0604020202020204" pitchFamily="34" charset="0"/>
              </a:rPr>
              <a:t> φυλλοξήρα αλλά ευαίσθητο στις </a:t>
            </a:r>
            <a:r>
              <a:rPr lang="el-GR" sz="2000" b="0" i="0" u="none" strike="noStrike" baseline="0" dirty="0" err="1">
                <a:latin typeface="Arial" panose="020B0604020202020204" pitchFamily="34" charset="0"/>
              </a:rPr>
              <a:t>φυλλόβιες</a:t>
            </a:r>
            <a:r>
              <a:rPr lang="el-GR" sz="2000" b="0" i="0" u="none" strike="noStrike" baseline="0" dirty="0">
                <a:latin typeface="Arial" panose="020B0604020202020204" pitchFamily="34" charset="0"/>
              </a:rPr>
              <a:t> γενιές οι οποίες προκαλούν εκτεταμένες προσβολές με ερυθρές </a:t>
            </a:r>
            <a:r>
              <a:rPr lang="el-GR" sz="2000" b="0" i="0" u="none" strike="noStrike" baseline="0" dirty="0" err="1">
                <a:latin typeface="Arial" panose="020B0604020202020204" pitchFamily="34" charset="0"/>
              </a:rPr>
              <a:t>κικίδες</a:t>
            </a:r>
            <a:r>
              <a:rPr lang="el-GR" sz="2000" b="0" i="0" u="none" strike="noStrike" baseline="0" dirty="0">
                <a:latin typeface="Arial" panose="020B0604020202020204" pitchFamily="34" charset="0"/>
              </a:rPr>
              <a:t> στα φύλλα</a:t>
            </a:r>
          </a:p>
          <a:p>
            <a:r>
              <a:rPr lang="el-GR" sz="2000" b="0" i="0" u="none" strike="noStrike" baseline="0" dirty="0">
                <a:latin typeface="Arial" panose="020B0604020202020204" pitchFamily="34" charset="0"/>
              </a:rPr>
              <a:t>ένα υποκείμενο αναντικατάστατο μέχρι σήμερα για τις ξηρές περιοχές, με πάρα πολύ καλή συμπεριφορά στον επιτόπιο εμβολιασμό. Κατά τον επιτόπιο εμβολιασμό μετά την επιτυχία, εκπτύσσονται ελάχιστοι βλαστοί από το υποκείμενο. Στον επιτραπέζιο εμβολιασμό παρατηρούνται αποτυχίες λόγω μικρής </a:t>
            </a:r>
            <a:r>
              <a:rPr lang="el-GR" sz="2000" b="0" i="0" u="none" strike="noStrike" baseline="0" dirty="0" err="1">
                <a:latin typeface="Arial" panose="020B0604020202020204" pitchFamily="34" charset="0"/>
              </a:rPr>
              <a:t>ριζοβολίας</a:t>
            </a:r>
            <a:r>
              <a:rPr lang="el-GR" sz="2000" b="0" i="0" u="none" strike="noStrike" baseline="0" dirty="0">
                <a:latin typeface="Arial" panose="020B0604020202020204" pitchFamily="34" charset="0"/>
              </a:rPr>
              <a:t> του υποκειμένου </a:t>
            </a:r>
            <a:endParaRPr lang="el-GR" sz="2000" dirty="0"/>
          </a:p>
        </p:txBody>
      </p:sp>
      <p:pic>
        <p:nvPicPr>
          <p:cNvPr id="5" name="Εικόνα 4">
            <a:extLst>
              <a:ext uri="{FF2B5EF4-FFF2-40B4-BE49-F238E27FC236}">
                <a16:creationId xmlns:a16="http://schemas.microsoft.com/office/drawing/2014/main" id="{92FD2C8C-A401-4C94-8EAE-48E7B56A1F53}"/>
              </a:ext>
            </a:extLst>
          </p:cNvPr>
          <p:cNvPicPr>
            <a:picLocks noChangeAspect="1"/>
          </p:cNvPicPr>
          <p:nvPr/>
        </p:nvPicPr>
        <p:blipFill>
          <a:blip r:embed="rId2"/>
          <a:stretch>
            <a:fillRect/>
          </a:stretch>
        </p:blipFill>
        <p:spPr>
          <a:xfrm>
            <a:off x="8185610" y="1713330"/>
            <a:ext cx="3135414" cy="3429358"/>
          </a:xfrm>
          <a:prstGeom prst="rect">
            <a:avLst/>
          </a:prstGeom>
        </p:spPr>
      </p:pic>
      <p:sp>
        <p:nvSpPr>
          <p:cNvPr id="6" name="Θέση αριθμού διαφάνειας 5">
            <a:extLst>
              <a:ext uri="{FF2B5EF4-FFF2-40B4-BE49-F238E27FC236}">
                <a16:creationId xmlns:a16="http://schemas.microsoft.com/office/drawing/2014/main" id="{06D97D41-93BE-B7F8-98F7-B3D706F732D2}"/>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29</a:t>
            </a:fld>
            <a:endParaRPr lang="el-GR"/>
          </a:p>
        </p:txBody>
      </p:sp>
    </p:spTree>
    <p:extLst>
      <p:ext uri="{BB962C8B-B14F-4D97-AF65-F5344CB8AC3E}">
        <p14:creationId xmlns:p14="http://schemas.microsoft.com/office/powerpoint/2010/main" val="1845033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60D934-072D-4C40-CCA8-01C3FABB702D}"/>
              </a:ext>
            </a:extLst>
          </p:cNvPr>
          <p:cNvSpPr>
            <a:spLocks noGrp="1"/>
          </p:cNvSpPr>
          <p:nvPr>
            <p:ph type="title"/>
          </p:nvPr>
        </p:nvSpPr>
        <p:spPr/>
        <p:txBody>
          <a:bodyPr/>
          <a:lstStyle/>
          <a:p>
            <a:r>
              <a:rPr lang="el-GR" dirty="0"/>
              <a:t>ΠΟΛΛΑΠΛΑΣΙΑΣΜΟΣ ΤΗΣ ΑΜΠΕΛΟΥ</a:t>
            </a:r>
          </a:p>
        </p:txBody>
      </p:sp>
      <p:sp>
        <p:nvSpPr>
          <p:cNvPr id="3" name="Θέση περιεχομένου 2">
            <a:extLst>
              <a:ext uri="{FF2B5EF4-FFF2-40B4-BE49-F238E27FC236}">
                <a16:creationId xmlns:a16="http://schemas.microsoft.com/office/drawing/2014/main" id="{2EA29AA9-B779-3047-6DBF-C63AAC28577C}"/>
              </a:ext>
            </a:extLst>
          </p:cNvPr>
          <p:cNvSpPr>
            <a:spLocks noGrp="1"/>
          </p:cNvSpPr>
          <p:nvPr>
            <p:ph idx="1"/>
          </p:nvPr>
        </p:nvSpPr>
        <p:spPr/>
        <p:txBody>
          <a:bodyPr>
            <a:normAutofit/>
          </a:bodyPr>
          <a:lstStyle/>
          <a:p>
            <a:r>
              <a:rPr lang="el-GR" dirty="0"/>
              <a:t>Θεωρητικά το φυτό της αμπέλου μπορεί να πολλαπλασιαστεί και εγγενώς, δηλαδή με </a:t>
            </a:r>
            <a:r>
              <a:rPr lang="el-GR" dirty="0" err="1"/>
              <a:t>σπορόφυτα</a:t>
            </a:r>
            <a:r>
              <a:rPr lang="el-GR" dirty="0"/>
              <a:t> </a:t>
            </a:r>
          </a:p>
          <a:p>
            <a:endParaRPr lang="el-GR" dirty="0"/>
          </a:p>
          <a:p>
            <a:r>
              <a:rPr lang="el-GR" dirty="0"/>
              <a:t>Λόγω του υψηλού βαθμού </a:t>
            </a:r>
            <a:r>
              <a:rPr lang="el-GR" dirty="0" err="1"/>
              <a:t>ετεροζυγωτίας</a:t>
            </a:r>
            <a:r>
              <a:rPr lang="el-GR" dirty="0"/>
              <a:t> όμως, η άμπελος, όταν πολλαπλασιάζεται εγγενώς, δίνει απογόνους (δηλαδή </a:t>
            </a:r>
            <a:r>
              <a:rPr lang="el-GR" dirty="0" err="1"/>
              <a:t>σπορόφυτα</a:t>
            </a:r>
            <a:r>
              <a:rPr lang="el-GR" dirty="0"/>
              <a:t> τα οποία προέρχονται από το φύτρωμα των σπόρων της) με εντελώς διαφορετικά γονοτυπικά και </a:t>
            </a:r>
            <a:r>
              <a:rPr lang="el-GR" dirty="0" err="1"/>
              <a:t>φαινοτυπικά</a:t>
            </a:r>
            <a:r>
              <a:rPr lang="el-GR" dirty="0"/>
              <a:t> χαρακτηριστικά από αυτά των γονέων.</a:t>
            </a:r>
            <a:endParaRPr lang="en-US" dirty="0"/>
          </a:p>
          <a:p>
            <a:endParaRPr lang="en-US" dirty="0"/>
          </a:p>
          <a:p>
            <a:r>
              <a:rPr lang="el-GR" dirty="0"/>
              <a:t> Χρησιμοποιείται μόνο στα ερευνητικά κέντρα για τη δημιουργία καινούργιων ποικιλιών με τεχνητές διασταυρώσεις. </a:t>
            </a:r>
          </a:p>
        </p:txBody>
      </p:sp>
      <p:sp>
        <p:nvSpPr>
          <p:cNvPr id="4" name="Θέση αριθμού διαφάνειας 3">
            <a:extLst>
              <a:ext uri="{FF2B5EF4-FFF2-40B4-BE49-F238E27FC236}">
                <a16:creationId xmlns:a16="http://schemas.microsoft.com/office/drawing/2014/main" id="{05D16966-4369-FE5F-167C-BDB5F182D6C3}"/>
              </a:ext>
            </a:extLst>
          </p:cNvPr>
          <p:cNvSpPr>
            <a:spLocks noGrp="1"/>
          </p:cNvSpPr>
          <p:nvPr>
            <p:ph type="sldNum" sz="quarter" idx="12"/>
          </p:nvPr>
        </p:nvSpPr>
        <p:spPr/>
        <p:txBody>
          <a:bodyPr/>
          <a:lstStyle/>
          <a:p>
            <a:fld id="{4DC84BEE-885A-4028-9E8E-98A823D4665D}" type="slidenum">
              <a:rPr lang="el-GR" smtClean="0"/>
              <a:t>3</a:t>
            </a:fld>
            <a:endParaRPr lang="el-GR"/>
          </a:p>
        </p:txBody>
      </p:sp>
    </p:spTree>
    <p:extLst>
      <p:ext uri="{BB962C8B-B14F-4D97-AF65-F5344CB8AC3E}">
        <p14:creationId xmlns:p14="http://schemas.microsoft.com/office/powerpoint/2010/main" val="4165047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08D2AE-3558-B0E4-8C57-47911D814EF0}"/>
              </a:ext>
            </a:extLst>
          </p:cNvPr>
          <p:cNvSpPr>
            <a:spLocks noGrp="1"/>
          </p:cNvSpPr>
          <p:nvPr>
            <p:ph type="title"/>
          </p:nvPr>
        </p:nvSpPr>
        <p:spPr>
          <a:xfrm>
            <a:off x="1143000" y="609600"/>
            <a:ext cx="9875520" cy="1356360"/>
          </a:xfrm>
        </p:spPr>
        <p:txBody>
          <a:bodyPr>
            <a:normAutofit/>
          </a:bodyPr>
          <a:lstStyle/>
          <a:p>
            <a:r>
              <a:rPr lang="en-US" b="1" i="0" u="none" strike="noStrike" baseline="0" dirty="0" err="1">
                <a:latin typeface="Arial" panose="020B0604020202020204" pitchFamily="34" charset="0"/>
              </a:rPr>
              <a:t>Gravesac</a:t>
            </a:r>
            <a:r>
              <a:rPr lang="en-US" b="0" i="0" u="none" strike="noStrike" baseline="0" dirty="0">
                <a:latin typeface="Arial" panose="020B0604020202020204" pitchFamily="34" charset="0"/>
              </a:rPr>
              <a:t>.</a:t>
            </a:r>
            <a:endParaRPr lang="el-GR" dirty="0"/>
          </a:p>
        </p:txBody>
      </p:sp>
      <p:pic>
        <p:nvPicPr>
          <p:cNvPr id="5" name="Εικόνα 4">
            <a:extLst>
              <a:ext uri="{FF2B5EF4-FFF2-40B4-BE49-F238E27FC236}">
                <a16:creationId xmlns:a16="http://schemas.microsoft.com/office/drawing/2014/main" id="{D4A32A63-F4B6-EF54-31C7-D64940783B55}"/>
              </a:ext>
            </a:extLst>
          </p:cNvPr>
          <p:cNvPicPr>
            <a:picLocks noChangeAspect="1"/>
          </p:cNvPicPr>
          <p:nvPr/>
        </p:nvPicPr>
        <p:blipFill>
          <a:blip r:embed="rId2"/>
          <a:stretch>
            <a:fillRect/>
          </a:stretch>
        </p:blipFill>
        <p:spPr>
          <a:xfrm>
            <a:off x="666750" y="2887803"/>
            <a:ext cx="3752850" cy="2577891"/>
          </a:xfrm>
          <a:prstGeom prst="rect">
            <a:avLst/>
          </a:prstGeom>
        </p:spPr>
      </p:pic>
      <p:sp>
        <p:nvSpPr>
          <p:cNvPr id="3" name="Θέση περιεχομένου 2">
            <a:extLst>
              <a:ext uri="{FF2B5EF4-FFF2-40B4-BE49-F238E27FC236}">
                <a16:creationId xmlns:a16="http://schemas.microsoft.com/office/drawing/2014/main" id="{7FEE4621-1A95-D987-9E17-02BE2844789D}"/>
              </a:ext>
            </a:extLst>
          </p:cNvPr>
          <p:cNvSpPr>
            <a:spLocks noGrp="1"/>
          </p:cNvSpPr>
          <p:nvPr>
            <p:ph idx="1"/>
          </p:nvPr>
        </p:nvSpPr>
        <p:spPr>
          <a:xfrm>
            <a:off x="4914899" y="819150"/>
            <a:ext cx="6100971" cy="5276850"/>
          </a:xfrm>
        </p:spPr>
        <p:txBody>
          <a:bodyPr>
            <a:normAutofit lnSpcReduction="10000"/>
          </a:bodyPr>
          <a:lstStyle/>
          <a:p>
            <a:endParaRPr lang="el-GR" sz="2000" b="0" i="0" u="none" strike="noStrike" baseline="0" dirty="0">
              <a:latin typeface="Arial" panose="020B0604020202020204" pitchFamily="34" charset="0"/>
            </a:endParaRPr>
          </a:p>
          <a:p>
            <a:r>
              <a:rPr lang="el-GR" sz="2000" b="0" i="0" u="none" strike="noStrike" baseline="0" dirty="0">
                <a:latin typeface="Arial" panose="020B0604020202020204" pitchFamily="34" charset="0"/>
              </a:rPr>
              <a:t>Αποκτήθηκε το</a:t>
            </a:r>
            <a:r>
              <a:rPr lang="en-US" sz="2000" b="0" i="0" u="none" strike="noStrike" baseline="0" dirty="0">
                <a:latin typeface="Arial" panose="020B0604020202020204" pitchFamily="34" charset="0"/>
              </a:rPr>
              <a:t> 1962</a:t>
            </a:r>
            <a:r>
              <a:rPr lang="el-GR" sz="2000" b="0" i="0" u="none" strike="noStrike" baseline="0" dirty="0">
                <a:latin typeface="Arial" panose="020B0604020202020204" pitchFamily="34" charset="0"/>
              </a:rPr>
              <a:t> από το εθνικό ίδρυμα  αγροτικών ερευνών της Γαλλίας</a:t>
            </a:r>
            <a:r>
              <a:rPr lang="en-US" sz="2000" b="0" i="0" u="none" strike="noStrike" baseline="0" dirty="0">
                <a:latin typeface="Arial" panose="020B0604020202020204" pitchFamily="34" charset="0"/>
              </a:rPr>
              <a:t> </a:t>
            </a:r>
            <a:r>
              <a:rPr lang="el-GR" sz="2000" b="0" i="0" u="none" strike="noStrike" baseline="0" dirty="0">
                <a:latin typeface="Arial" panose="020B0604020202020204" pitchFamily="34" charset="0"/>
              </a:rPr>
              <a:t>και είναι διασταύρωση 2 υποκειμένων</a:t>
            </a:r>
            <a:r>
              <a:rPr lang="en-US" sz="2000" b="0" i="0" u="none" strike="noStrike" baseline="0" dirty="0">
                <a:latin typeface="Arial" panose="020B0604020202020204" pitchFamily="34" charset="0"/>
              </a:rPr>
              <a:t> 161 - 49C </a:t>
            </a:r>
            <a:r>
              <a:rPr lang="el-GR" sz="2000" b="0" i="0" u="none" strike="noStrike" baseline="0" dirty="0">
                <a:latin typeface="Arial" panose="020B0604020202020204" pitchFamily="34" charset="0"/>
              </a:rPr>
              <a:t>και του </a:t>
            </a:r>
            <a:r>
              <a:rPr lang="en-US" sz="2000" b="0" i="0" u="none" strike="noStrike" baseline="0" dirty="0">
                <a:latin typeface="Arial" panose="020B0604020202020204" pitchFamily="34" charset="0"/>
              </a:rPr>
              <a:t>3309C.</a:t>
            </a:r>
            <a:endParaRPr lang="el-GR" sz="2000" dirty="0">
              <a:latin typeface="Arial" panose="020B0604020202020204" pitchFamily="34" charset="0"/>
            </a:endParaRPr>
          </a:p>
          <a:p>
            <a:endParaRPr lang="el-GR" sz="2000" b="0" i="0" u="none" strike="noStrike" baseline="0" dirty="0">
              <a:latin typeface="Arial" panose="020B0604020202020204" pitchFamily="34" charset="0"/>
            </a:endParaRPr>
          </a:p>
          <a:p>
            <a:r>
              <a:rPr lang="el-GR" sz="2000" b="0" i="0" u="none" strike="noStrike" baseline="0" dirty="0">
                <a:latin typeface="Arial" panose="020B0604020202020204" pitchFamily="34" charset="0"/>
              </a:rPr>
              <a:t>Η κορυφή του νερού βλαστού είναι ανοιχτή, </a:t>
            </a:r>
            <a:r>
              <a:rPr lang="el-GR" sz="2000" b="0" i="0" u="none" strike="noStrike" baseline="0" dirty="0" err="1">
                <a:latin typeface="Arial" panose="020B0604020202020204" pitchFamily="34" charset="0"/>
              </a:rPr>
              <a:t>αραχνοϋφής</a:t>
            </a:r>
            <a:r>
              <a:rPr lang="el-GR" sz="2000" b="0" i="0" u="none" strike="noStrike" baseline="0" dirty="0">
                <a:latin typeface="Arial" panose="020B0604020202020204" pitchFamily="34" charset="0"/>
              </a:rPr>
              <a:t>. Νέα φύλλα πράσινα, λεία, με νευρώσεις Είναι ζωηρό υποκείμενο ανθεκτικό στις μυκητολογικές ασθένειες και η αντοχή του στο ολικό ανθρακικό ασβέστιο δεν ξεπερνά το 20%. Το υποκείμενο αυτό παρουσιάζει μια εξαιρετική προσαρμογή σε όξινα εδάφη ακόμη και σε </a:t>
            </a:r>
            <a:r>
              <a:rPr lang="el-GR" sz="2000" b="0" i="0" u="none" strike="noStrike" baseline="0" dirty="0" err="1">
                <a:latin typeface="Arial" panose="020B0604020202020204" pitchFamily="34" charset="0"/>
              </a:rPr>
              <a:t>pH</a:t>
            </a:r>
            <a:r>
              <a:rPr lang="el-GR" sz="2000" b="0" i="0" u="none" strike="noStrike" baseline="0" dirty="0">
                <a:latin typeface="Arial" panose="020B0604020202020204" pitchFamily="34" charset="0"/>
              </a:rPr>
              <a:t> 5.5. Προσαρμόζεται καλά σε εδάφη αμμώδη και χαλικώδη. Η </a:t>
            </a:r>
            <a:r>
              <a:rPr lang="el-GR" sz="2000" b="0" i="0" u="none" strike="noStrike" baseline="0" dirty="0" err="1">
                <a:latin typeface="Arial" panose="020B0604020202020204" pitchFamily="34" charset="0"/>
              </a:rPr>
              <a:t>ριζοβολία</a:t>
            </a:r>
            <a:r>
              <a:rPr lang="el-GR" sz="2000" b="0" i="0" u="none" strike="noStrike" baseline="0" dirty="0">
                <a:latin typeface="Arial" panose="020B0604020202020204" pitchFamily="34" charset="0"/>
              </a:rPr>
              <a:t> των μοσχευμάτων είναι ικανοποιητική καθώς επίσης και η επιτυχία στον επιτραπέζιο εμβολιασμό. </a:t>
            </a:r>
            <a:endParaRPr lang="el-GR" sz="2000" dirty="0"/>
          </a:p>
        </p:txBody>
      </p:sp>
      <p:sp>
        <p:nvSpPr>
          <p:cNvPr id="6" name="Θέση αριθμού διαφάνειας 5">
            <a:extLst>
              <a:ext uri="{FF2B5EF4-FFF2-40B4-BE49-F238E27FC236}">
                <a16:creationId xmlns:a16="http://schemas.microsoft.com/office/drawing/2014/main" id="{7C2A36BA-F57F-B1CB-A273-DEAF9410B6DC}"/>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30</a:t>
            </a:fld>
            <a:endParaRPr lang="el-GR"/>
          </a:p>
        </p:txBody>
      </p:sp>
    </p:spTree>
    <p:extLst>
      <p:ext uri="{BB962C8B-B14F-4D97-AF65-F5344CB8AC3E}">
        <p14:creationId xmlns:p14="http://schemas.microsoft.com/office/powerpoint/2010/main" val="3066166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23AC2C-464F-ECA7-91D1-01EA82DE8D32}"/>
              </a:ext>
            </a:extLst>
          </p:cNvPr>
          <p:cNvSpPr>
            <a:spLocks noGrp="1"/>
          </p:cNvSpPr>
          <p:nvPr>
            <p:ph type="title"/>
          </p:nvPr>
        </p:nvSpPr>
        <p:spPr>
          <a:xfrm>
            <a:off x="1143000" y="609600"/>
            <a:ext cx="9875520" cy="1356360"/>
          </a:xfrm>
        </p:spPr>
        <p:txBody>
          <a:bodyPr>
            <a:normAutofit/>
          </a:bodyPr>
          <a:lstStyle/>
          <a:p>
            <a:r>
              <a:rPr lang="en-US" b="1" i="0" u="none" strike="noStrike" baseline="0" dirty="0" err="1">
                <a:latin typeface="Arial" panose="020B0604020202020204" pitchFamily="34" charset="0"/>
              </a:rPr>
              <a:t>Fercal</a:t>
            </a:r>
            <a:r>
              <a:rPr lang="en-US" b="1" i="0" u="none" strike="noStrike" baseline="0" dirty="0">
                <a:latin typeface="Arial" panose="020B0604020202020204" pitchFamily="34" charset="0"/>
              </a:rPr>
              <a:t>.</a:t>
            </a:r>
            <a:endParaRPr lang="el-GR" dirty="0"/>
          </a:p>
        </p:txBody>
      </p:sp>
      <p:pic>
        <p:nvPicPr>
          <p:cNvPr id="5" name="Εικόνα 4">
            <a:extLst>
              <a:ext uri="{FF2B5EF4-FFF2-40B4-BE49-F238E27FC236}">
                <a16:creationId xmlns:a16="http://schemas.microsoft.com/office/drawing/2014/main" id="{C03A5FA5-BE36-254A-32FC-95D15FDFC9D3}"/>
              </a:ext>
            </a:extLst>
          </p:cNvPr>
          <p:cNvPicPr>
            <a:picLocks noChangeAspect="1"/>
          </p:cNvPicPr>
          <p:nvPr/>
        </p:nvPicPr>
        <p:blipFill>
          <a:blip r:embed="rId2"/>
          <a:stretch>
            <a:fillRect/>
          </a:stretch>
        </p:blipFill>
        <p:spPr>
          <a:xfrm>
            <a:off x="1316621" y="2093789"/>
            <a:ext cx="2896569" cy="2709431"/>
          </a:xfrm>
          <a:prstGeom prst="rect">
            <a:avLst/>
          </a:prstGeom>
        </p:spPr>
      </p:pic>
      <p:sp>
        <p:nvSpPr>
          <p:cNvPr id="3" name="Θέση περιεχομένου 2">
            <a:extLst>
              <a:ext uri="{FF2B5EF4-FFF2-40B4-BE49-F238E27FC236}">
                <a16:creationId xmlns:a16="http://schemas.microsoft.com/office/drawing/2014/main" id="{A7A26038-B9B5-804A-DC94-387EC7BBA643}"/>
              </a:ext>
            </a:extLst>
          </p:cNvPr>
          <p:cNvSpPr>
            <a:spLocks noGrp="1"/>
          </p:cNvSpPr>
          <p:nvPr>
            <p:ph idx="1"/>
          </p:nvPr>
        </p:nvSpPr>
        <p:spPr>
          <a:xfrm>
            <a:off x="4490976" y="1162050"/>
            <a:ext cx="7072373" cy="4933950"/>
          </a:xfrm>
        </p:spPr>
        <p:txBody>
          <a:bodyPr>
            <a:normAutofit/>
          </a:bodyPr>
          <a:lstStyle/>
          <a:p>
            <a:endParaRPr lang="el-GR" sz="1800" b="0" i="0" u="none" strike="noStrike" baseline="0" dirty="0">
              <a:latin typeface="Arial" panose="020B0604020202020204" pitchFamily="34" charset="0"/>
            </a:endParaRPr>
          </a:p>
          <a:p>
            <a:r>
              <a:rPr lang="el-GR" sz="1800" b="0" i="0" u="none" strike="noStrike" baseline="0" dirty="0">
                <a:latin typeface="Arial" panose="020B0604020202020204" pitchFamily="34" charset="0"/>
              </a:rPr>
              <a:t>Έχει δημιουργηθεί πρόσφατα στη Γαλλία και αναφέρθηκε ως προϊόν διασταύρωσης των </a:t>
            </a:r>
            <a:r>
              <a:rPr lang="el-GR" sz="1800" b="0" i="0" u="none" strike="noStrike" baseline="0" dirty="0" err="1">
                <a:latin typeface="Arial" panose="020B0604020202020204" pitchFamily="34" charset="0"/>
              </a:rPr>
              <a:t>Belandieri</a:t>
            </a:r>
            <a:r>
              <a:rPr lang="el-GR" sz="1800" b="0" i="0" u="none" strike="noStrike" baseline="0" dirty="0">
                <a:latin typeface="Arial" panose="020B0604020202020204" pitchFamily="34" charset="0"/>
              </a:rPr>
              <a:t> </a:t>
            </a:r>
            <a:r>
              <a:rPr lang="el-GR" sz="1800" b="0" i="0" u="none" strike="noStrike" baseline="0" dirty="0" err="1">
                <a:latin typeface="Arial" panose="020B0604020202020204" pitchFamily="34" charset="0"/>
              </a:rPr>
              <a:t>Colombard</a:t>
            </a:r>
            <a:r>
              <a:rPr lang="el-GR" sz="1800" b="0" i="0" u="none" strike="noStrike" baseline="0" dirty="0">
                <a:latin typeface="Arial" panose="020B0604020202020204" pitchFamily="34" charset="0"/>
              </a:rPr>
              <a:t> No1A και 333EM. </a:t>
            </a:r>
            <a:r>
              <a:rPr lang="el-GR" sz="1800" b="0" i="0" u="none" strike="noStrike" baseline="0" dirty="0" err="1">
                <a:latin typeface="Arial" panose="020B0604020202020204" pitchFamily="34" charset="0"/>
              </a:rPr>
              <a:t>Ομως</a:t>
            </a:r>
            <a:r>
              <a:rPr lang="el-GR" sz="1800" b="0" i="0" u="none" strike="noStrike" baseline="0" dirty="0">
                <a:latin typeface="Arial" panose="020B0604020202020204" pitchFamily="34" charset="0"/>
              </a:rPr>
              <a:t> πρόσφατες αναλύσεις σε μοριακό επίπεδο έδειξαν ότι είναι απόγονος των </a:t>
            </a:r>
            <a:r>
              <a:rPr lang="el-GR" sz="1800" b="1" i="1" u="none" strike="noStrike" baseline="0" dirty="0" err="1">
                <a:latin typeface="Arial" panose="020B0604020202020204" pitchFamily="34" charset="0"/>
              </a:rPr>
              <a:t>Belandier</a:t>
            </a:r>
            <a:r>
              <a:rPr lang="el-GR" sz="1800" b="1" i="1" u="none" strike="noStrike" baseline="0" dirty="0">
                <a:latin typeface="Arial" panose="020B0604020202020204" pitchFamily="34" charset="0"/>
              </a:rPr>
              <a:t> </a:t>
            </a:r>
            <a:r>
              <a:rPr lang="el-GR" sz="1800" b="1" i="1" u="none" strike="noStrike" baseline="0" dirty="0" err="1">
                <a:latin typeface="Arial" panose="020B0604020202020204" pitchFamily="34" charset="0"/>
              </a:rPr>
              <a:t>Colombard</a:t>
            </a:r>
            <a:r>
              <a:rPr lang="el-GR" sz="1800" b="1" i="1" u="none" strike="noStrike" baseline="0" dirty="0">
                <a:latin typeface="Arial" panose="020B0604020202020204" pitchFamily="34" charset="0"/>
              </a:rPr>
              <a:t> </a:t>
            </a:r>
            <a:r>
              <a:rPr lang="el-GR" sz="1800" b="1" i="1" u="none" strike="noStrike" baseline="0" dirty="0" err="1">
                <a:latin typeface="Arial" panose="020B0604020202020204" pitchFamily="34" charset="0"/>
              </a:rPr>
              <a:t>No</a:t>
            </a:r>
            <a:r>
              <a:rPr lang="el-GR" sz="1800" b="1" i="1" u="none" strike="noStrike" baseline="0" dirty="0">
                <a:latin typeface="Arial" panose="020B0604020202020204" pitchFamily="34" charset="0"/>
              </a:rPr>
              <a:t> 1B </a:t>
            </a:r>
            <a:r>
              <a:rPr lang="el-GR" sz="1800" b="0" i="0" u="none" strike="noStrike" baseline="0" dirty="0">
                <a:latin typeface="Arial" panose="020B0604020202020204" pitchFamily="34" charset="0"/>
              </a:rPr>
              <a:t>και </a:t>
            </a:r>
            <a:r>
              <a:rPr lang="el-GR" sz="1800" b="1" i="1" u="none" strike="noStrike" baseline="0" dirty="0">
                <a:latin typeface="Arial" panose="020B0604020202020204" pitchFamily="34" charset="0"/>
              </a:rPr>
              <a:t>31Richter </a:t>
            </a:r>
            <a:r>
              <a:rPr lang="el-GR" sz="1800" b="0" i="0" u="none" strike="noStrike" baseline="0" dirty="0">
                <a:latin typeface="Arial" panose="020B0604020202020204" pitchFamily="34" charset="0"/>
              </a:rPr>
              <a:t>(</a:t>
            </a:r>
            <a:r>
              <a:rPr lang="el-GR" sz="1800" b="0" i="0" u="none" strike="noStrike" baseline="0" dirty="0" err="1">
                <a:latin typeface="Arial" panose="020B0604020202020204" pitchFamily="34" charset="0"/>
              </a:rPr>
              <a:t>Laucou</a:t>
            </a:r>
            <a:r>
              <a:rPr lang="el-GR" sz="1800" b="0" i="0" u="none" strike="noStrike" baseline="0" dirty="0">
                <a:latin typeface="Arial" panose="020B0604020202020204" pitchFamily="34" charset="0"/>
              </a:rPr>
              <a:t> </a:t>
            </a:r>
            <a:r>
              <a:rPr lang="el-GR" sz="1800" b="0" i="0" u="none" strike="noStrike" baseline="0" dirty="0" err="1">
                <a:latin typeface="Arial" panose="020B0604020202020204" pitchFamily="34" charset="0"/>
              </a:rPr>
              <a:t>et</a:t>
            </a:r>
            <a:r>
              <a:rPr lang="el-GR" sz="1800" b="0" i="0" u="none" strike="noStrike" baseline="0" dirty="0">
                <a:latin typeface="Arial" panose="020B0604020202020204" pitchFamily="34" charset="0"/>
              </a:rPr>
              <a:t> al.2008).</a:t>
            </a:r>
            <a:endParaRPr lang="el-GR" sz="1800" dirty="0">
              <a:latin typeface="Arial" panose="020B0604020202020204" pitchFamily="34" charset="0"/>
            </a:endParaRPr>
          </a:p>
          <a:p>
            <a:pPr marL="45720" indent="0">
              <a:buNone/>
            </a:pPr>
            <a:endParaRPr lang="el-GR" sz="1800" dirty="0">
              <a:latin typeface="Arial" panose="020B0604020202020204" pitchFamily="34" charset="0"/>
            </a:endParaRPr>
          </a:p>
          <a:p>
            <a:r>
              <a:rPr lang="el-GR" sz="1800" b="0" i="0" u="none" strike="noStrike" baseline="0" dirty="0">
                <a:latin typeface="Arial" panose="020B0604020202020204" pitchFamily="34" charset="0"/>
              </a:rPr>
              <a:t>Η αντοχή του στο ανθρακικό ασβέστιο του εδάφους είναι ανώτερη από αυτήν του 41Β. Μετά από σχετικά πειράματα διαπιστώθηκε ότι σε έδαφος με ενεργό ανθρακικό ασβέστιο 35 % παρουσίαζε μεγαλύτερη ζωηρότητα από αυτήν του 41Β, μικρότερη παραγωγή, αλκοολικό βαθμό και μια οξύτητα μεγαλύτερη από αυτήν του 41Β. Είναι πολύ ανθεκτικό στην φυλλοξήρα και τους νηματώδης. Τα μοσχεύματα ριζοβολούν ικανοποιητικά και η επιτυχία στους εμβολιασμούς είναι επίσης ικανοποιητική. Παρουσιάζει ευαισθησία την </a:t>
            </a:r>
            <a:r>
              <a:rPr lang="el-GR" sz="1800" b="0" i="0" u="none" strike="noStrike" baseline="0" dirty="0" err="1">
                <a:latin typeface="Arial" panose="020B0604020202020204" pitchFamily="34" charset="0"/>
              </a:rPr>
              <a:t>ευτυπίωση</a:t>
            </a:r>
            <a:r>
              <a:rPr lang="el-GR" sz="1800" b="0" i="0" u="none" strike="noStrike" baseline="0" dirty="0">
                <a:latin typeface="Arial" panose="020B0604020202020204" pitchFamily="34" charset="0"/>
              </a:rPr>
              <a:t> και την </a:t>
            </a:r>
            <a:r>
              <a:rPr lang="el-GR" sz="1800" b="0" i="0" u="none" strike="noStrike" baseline="0" dirty="0" err="1">
                <a:latin typeface="Arial" panose="020B0604020202020204" pitchFamily="34" charset="0"/>
              </a:rPr>
              <a:t>φόμωψη</a:t>
            </a:r>
            <a:r>
              <a:rPr lang="el-GR" sz="1800" b="0" i="0" u="none" strike="noStrike" baseline="0" dirty="0">
                <a:latin typeface="Arial" panose="020B0604020202020204" pitchFamily="34" charset="0"/>
              </a:rPr>
              <a:t> καθώς επίσης και στην έλλειψη Μαγνησίου.</a:t>
            </a:r>
            <a:endParaRPr lang="el-GR" sz="1800" dirty="0"/>
          </a:p>
        </p:txBody>
      </p:sp>
      <p:sp>
        <p:nvSpPr>
          <p:cNvPr id="6" name="Θέση αριθμού διαφάνειας 5">
            <a:extLst>
              <a:ext uri="{FF2B5EF4-FFF2-40B4-BE49-F238E27FC236}">
                <a16:creationId xmlns:a16="http://schemas.microsoft.com/office/drawing/2014/main" id="{542CCD56-9053-A3D7-13B4-F334DE54A8EE}"/>
              </a:ext>
            </a:extLst>
          </p:cNvPr>
          <p:cNvSpPr>
            <a:spLocks noGrp="1"/>
          </p:cNvSpPr>
          <p:nvPr>
            <p:ph type="sldNum" sz="quarter" idx="12"/>
          </p:nvPr>
        </p:nvSpPr>
        <p:spPr>
          <a:xfrm>
            <a:off x="9329530" y="6223828"/>
            <a:ext cx="1706217" cy="365125"/>
          </a:xfrm>
        </p:spPr>
        <p:txBody>
          <a:bodyPr>
            <a:normAutofit/>
          </a:bodyPr>
          <a:lstStyle/>
          <a:p>
            <a:pPr>
              <a:spcAft>
                <a:spcPts val="600"/>
              </a:spcAft>
            </a:pPr>
            <a:fld id="{4DC84BEE-885A-4028-9E8E-98A823D4665D}" type="slidenum">
              <a:rPr lang="el-GR" smtClean="0"/>
              <a:pPr>
                <a:spcAft>
                  <a:spcPts val="600"/>
                </a:spcAft>
              </a:pPr>
              <a:t>31</a:t>
            </a:fld>
            <a:endParaRPr lang="el-GR"/>
          </a:p>
        </p:txBody>
      </p:sp>
    </p:spTree>
    <p:extLst>
      <p:ext uri="{BB962C8B-B14F-4D97-AF65-F5344CB8AC3E}">
        <p14:creationId xmlns:p14="http://schemas.microsoft.com/office/powerpoint/2010/main" val="3595505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6E4F69-9050-672F-327E-E852E0AD41D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3E20334-DE5B-5578-2B64-09E96CCEBE19}"/>
              </a:ext>
            </a:extLst>
          </p:cNvPr>
          <p:cNvSpPr>
            <a:spLocks noGrp="1"/>
          </p:cNvSpPr>
          <p:nvPr>
            <p:ph idx="1"/>
          </p:nvPr>
        </p:nvSpPr>
        <p:spPr/>
        <p:txBody>
          <a:bodyPr/>
          <a:lstStyle/>
          <a:p>
            <a:r>
              <a:rPr lang="en-US" dirty="0">
                <a:hlinkClick r:id="rId2"/>
              </a:rPr>
              <a:t>https://www.bakasietas.gr/el/products</a:t>
            </a:r>
            <a:endParaRPr lang="el-GR" dirty="0"/>
          </a:p>
          <a:p>
            <a:r>
              <a:rPr lang="en-US" dirty="0">
                <a:hlinkClick r:id="rId3"/>
              </a:rPr>
              <a:t>https://marlanti.blogspot.com/2019/11/blog-post_20.html</a:t>
            </a:r>
            <a:endParaRPr lang="en-US" dirty="0"/>
          </a:p>
          <a:p>
            <a:r>
              <a:rPr lang="en-US" dirty="0">
                <a:hlinkClick r:id="rId4"/>
              </a:rPr>
              <a:t>https://www.kalliergo.gr/ampeli-stafylia-oinos/mpoliasma-klima-ampeli-poikilia/</a:t>
            </a:r>
            <a:endParaRPr lang="en-US" dirty="0"/>
          </a:p>
          <a:p>
            <a:pPr algn="l"/>
            <a:r>
              <a:rPr lang="el-GR" sz="1800" b="0" i="0" u="none" strike="noStrike" baseline="0" dirty="0">
                <a:latin typeface="Calibri-Light"/>
              </a:rPr>
              <a:t>Μοσχεύματα Αμπέλου</a:t>
            </a:r>
            <a:r>
              <a:rPr lang="en-US" sz="1800" dirty="0">
                <a:latin typeface="Calibri-Light"/>
              </a:rPr>
              <a:t>, </a:t>
            </a:r>
            <a:r>
              <a:rPr lang="el-GR" sz="1800" b="0" i="0" u="none" strike="noStrike" baseline="0" dirty="0">
                <a:latin typeface="Calibri" panose="020F0502020204030204" pitchFamily="34" charset="0"/>
              </a:rPr>
              <a:t>Δημήτριος Γ. </a:t>
            </a:r>
            <a:r>
              <a:rPr lang="el-GR" sz="1800" b="0" i="0" u="none" strike="noStrike" baseline="0" dirty="0" err="1">
                <a:latin typeface="Calibri" panose="020F0502020204030204" pitchFamily="34" charset="0"/>
              </a:rPr>
              <a:t>Τσιλιάνος</a:t>
            </a:r>
            <a:r>
              <a:rPr lang="en-US" sz="1800" dirty="0">
                <a:latin typeface="Calibri-Light"/>
              </a:rPr>
              <a:t> , </a:t>
            </a:r>
            <a:r>
              <a:rPr lang="el-GR" sz="1800" dirty="0">
                <a:latin typeface="Calibri-Light"/>
              </a:rPr>
              <a:t>Σημειώσεις </a:t>
            </a:r>
            <a:r>
              <a:rPr lang="el-GR" sz="1800" b="0" i="0" u="none" strike="noStrike" baseline="0">
                <a:latin typeface="Calibri" panose="020F0502020204030204" pitchFamily="34" charset="0"/>
              </a:rPr>
              <a:t>Εργαστήριο Αμπελουργίας , Τμήμα </a:t>
            </a:r>
            <a:r>
              <a:rPr lang="el-GR" sz="1800" b="0" i="0" u="none" strike="noStrike" baseline="0" dirty="0">
                <a:latin typeface="Calibri" panose="020F0502020204030204" pitchFamily="34" charset="0"/>
              </a:rPr>
              <a:t>Γεωπονίας Πανεπιστήμιο Πελοποννήσου</a:t>
            </a:r>
            <a:endParaRPr lang="en-US" dirty="0"/>
          </a:p>
          <a:p>
            <a:endParaRPr lang="el-GR" dirty="0"/>
          </a:p>
        </p:txBody>
      </p:sp>
      <p:sp>
        <p:nvSpPr>
          <p:cNvPr id="4" name="Θέση αριθμού διαφάνειας 3">
            <a:extLst>
              <a:ext uri="{FF2B5EF4-FFF2-40B4-BE49-F238E27FC236}">
                <a16:creationId xmlns:a16="http://schemas.microsoft.com/office/drawing/2014/main" id="{C62FA47C-DD52-EA71-5EB8-B8A7DC942A6B}"/>
              </a:ext>
            </a:extLst>
          </p:cNvPr>
          <p:cNvSpPr>
            <a:spLocks noGrp="1"/>
          </p:cNvSpPr>
          <p:nvPr>
            <p:ph type="sldNum" sz="quarter" idx="12"/>
          </p:nvPr>
        </p:nvSpPr>
        <p:spPr/>
        <p:txBody>
          <a:bodyPr/>
          <a:lstStyle/>
          <a:p>
            <a:fld id="{4DC84BEE-885A-4028-9E8E-98A823D4665D}" type="slidenum">
              <a:rPr lang="el-GR" smtClean="0"/>
              <a:t>32</a:t>
            </a:fld>
            <a:endParaRPr lang="el-GR"/>
          </a:p>
        </p:txBody>
      </p:sp>
    </p:spTree>
    <p:extLst>
      <p:ext uri="{BB962C8B-B14F-4D97-AF65-F5344CB8AC3E}">
        <p14:creationId xmlns:p14="http://schemas.microsoft.com/office/powerpoint/2010/main" val="83363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9E5D76-626E-7603-2D4F-1E63238207AE}"/>
              </a:ext>
            </a:extLst>
          </p:cNvPr>
          <p:cNvSpPr>
            <a:spLocks noGrp="1"/>
          </p:cNvSpPr>
          <p:nvPr>
            <p:ph type="title"/>
          </p:nvPr>
        </p:nvSpPr>
        <p:spPr/>
        <p:txBody>
          <a:bodyPr/>
          <a:lstStyle/>
          <a:p>
            <a:r>
              <a:rPr lang="el-GR" dirty="0"/>
              <a:t>ΠΟΛΛΑΠΛΑΣΙΑΣΜΟΣ ΤΗΣ ΑΜΠΕΛΟΥ</a:t>
            </a:r>
          </a:p>
        </p:txBody>
      </p:sp>
      <p:sp>
        <p:nvSpPr>
          <p:cNvPr id="3" name="Θέση περιεχομένου 2">
            <a:extLst>
              <a:ext uri="{FF2B5EF4-FFF2-40B4-BE49-F238E27FC236}">
                <a16:creationId xmlns:a16="http://schemas.microsoft.com/office/drawing/2014/main" id="{99CFF6AA-5B93-545B-E9E4-3ABCFC0A22F9}"/>
              </a:ext>
            </a:extLst>
          </p:cNvPr>
          <p:cNvSpPr>
            <a:spLocks noGrp="1"/>
          </p:cNvSpPr>
          <p:nvPr>
            <p:ph idx="1"/>
          </p:nvPr>
        </p:nvSpPr>
        <p:spPr/>
        <p:txBody>
          <a:bodyPr>
            <a:noAutofit/>
          </a:bodyPr>
          <a:lstStyle/>
          <a:p>
            <a:r>
              <a:rPr lang="el-GR" sz="2400" dirty="0"/>
              <a:t>Το τρόπος πολλαπλασιασμού της αμπέλου είναι άμεσα</a:t>
            </a:r>
            <a:r>
              <a:rPr lang="en-US" sz="2400" dirty="0"/>
              <a:t> </a:t>
            </a:r>
            <a:r>
              <a:rPr lang="el-GR" sz="2400" dirty="0"/>
              <a:t>συνυφασμένος με την προσβολή των φυτών από την </a:t>
            </a:r>
            <a:r>
              <a:rPr lang="el-GR" sz="2400" dirty="0" err="1"/>
              <a:t>αφίδα</a:t>
            </a:r>
            <a:r>
              <a:rPr lang="el-GR" sz="2400" dirty="0"/>
              <a:t> της φυλλοξήρας</a:t>
            </a:r>
            <a:endParaRPr lang="en-US" sz="2400" dirty="0"/>
          </a:p>
          <a:p>
            <a:pPr algn="l"/>
            <a:r>
              <a:rPr lang="el-GR" sz="2400" b="0" i="0" u="none" strike="noStrike" baseline="0" dirty="0">
                <a:latin typeface="Arial" panose="020B0604020202020204" pitchFamily="34" charset="0"/>
              </a:rPr>
              <a:t>Στην ευρωπαϊκή άμπελο (που ανήκει στο είδος </a:t>
            </a:r>
            <a:r>
              <a:rPr lang="el-GR" sz="2400" b="0" i="1" u="none" strike="noStrike" baseline="0" dirty="0" err="1">
                <a:latin typeface="Arial" panose="020B0604020202020204" pitchFamily="34" charset="0"/>
              </a:rPr>
              <a:t>Vitis</a:t>
            </a:r>
            <a:r>
              <a:rPr lang="el-GR" sz="2400" b="0" i="1" u="none" strike="noStrike" baseline="0" dirty="0">
                <a:latin typeface="Arial" panose="020B0604020202020204" pitchFamily="34" charset="0"/>
              </a:rPr>
              <a:t> </a:t>
            </a:r>
            <a:r>
              <a:rPr lang="el-GR" sz="2400" b="0" i="1" u="none" strike="noStrike" baseline="0" dirty="0" err="1">
                <a:latin typeface="Arial" panose="020B0604020202020204" pitchFamily="34" charset="0"/>
              </a:rPr>
              <a:t>vinifera</a:t>
            </a:r>
            <a:r>
              <a:rPr lang="el-GR" sz="2400" b="0" i="0" u="none" strike="noStrike" baseline="0" dirty="0">
                <a:latin typeface="Arial" panose="020B0604020202020204" pitchFamily="34" charset="0"/>
              </a:rPr>
              <a:t>), στην οποία</a:t>
            </a:r>
            <a:r>
              <a:rPr lang="en-US" sz="2400" b="0" i="0" u="none" strike="noStrike" baseline="0" dirty="0">
                <a:latin typeface="Arial" panose="020B0604020202020204" pitchFamily="34" charset="0"/>
              </a:rPr>
              <a:t> </a:t>
            </a:r>
            <a:r>
              <a:rPr lang="el-GR" sz="2400" b="0" i="0" u="none" strike="noStrike" baseline="0" dirty="0">
                <a:latin typeface="Arial" panose="020B0604020202020204" pitchFamily="34" charset="0"/>
              </a:rPr>
              <a:t>περιλαμβάνονται όλες οι ποικιλίες που καλλιεργούνται στη χώρα μας, η</a:t>
            </a:r>
            <a:r>
              <a:rPr lang="en-US" sz="2400" b="0" i="0" u="none" strike="noStrike" baseline="0" dirty="0">
                <a:latin typeface="Arial" panose="020B0604020202020204" pitchFamily="34" charset="0"/>
              </a:rPr>
              <a:t> </a:t>
            </a:r>
            <a:r>
              <a:rPr lang="el-GR" sz="2400" b="0" i="0" u="none" strike="noStrike" baseline="0" dirty="0">
                <a:latin typeface="Arial" panose="020B0604020202020204" pitchFamily="34" charset="0"/>
              </a:rPr>
              <a:t>φυλλοξήρα προσβάλλει το ριζικό σύστημα. Το υπέργειο μέρος της</a:t>
            </a:r>
            <a:r>
              <a:rPr lang="en-US" sz="2400" b="0" i="0" u="none" strike="noStrike" baseline="0" dirty="0">
                <a:latin typeface="Arial" panose="020B0604020202020204" pitchFamily="34" charset="0"/>
              </a:rPr>
              <a:t> </a:t>
            </a:r>
            <a:r>
              <a:rPr lang="el-GR" sz="2400" b="0" i="0" u="none" strike="noStrike" baseline="0" dirty="0">
                <a:latin typeface="Arial" panose="020B0604020202020204" pitchFamily="34" charset="0"/>
              </a:rPr>
              <a:t>ευρωπαϊκής αμπέλου είναι ανθεκτικό στη φυλλοξήρα</a:t>
            </a:r>
            <a:endParaRPr lang="en-US" sz="2400" b="0" i="0" u="none" strike="noStrike" baseline="0" dirty="0">
              <a:latin typeface="Arial" panose="020B0604020202020204" pitchFamily="34" charset="0"/>
            </a:endParaRPr>
          </a:p>
          <a:p>
            <a:pPr algn="l"/>
            <a:r>
              <a:rPr lang="el-GR" sz="2400" dirty="0">
                <a:latin typeface="Arial" panose="020B0604020202020204" pitchFamily="34" charset="0"/>
              </a:rPr>
              <a:t>Ε</a:t>
            </a:r>
            <a:r>
              <a:rPr lang="el-GR" sz="2400" b="0" i="0" u="none" strike="noStrike" baseline="0" dirty="0">
                <a:latin typeface="Arial" panose="020B0604020202020204" pitchFamily="34" charset="0"/>
              </a:rPr>
              <a:t>μβολιάζοντας την</a:t>
            </a:r>
            <a:r>
              <a:rPr lang="en-US" sz="2400" b="0" i="0" u="none" strike="noStrike" baseline="0" dirty="0">
                <a:latin typeface="Arial" panose="020B0604020202020204" pitchFamily="34" charset="0"/>
              </a:rPr>
              <a:t> </a:t>
            </a:r>
            <a:r>
              <a:rPr lang="el-GR" sz="2400" b="0" i="0" u="none" strike="noStrike" baseline="0" dirty="0">
                <a:latin typeface="Arial" panose="020B0604020202020204" pitchFamily="34" charset="0"/>
              </a:rPr>
              <a:t>ευρωπαϊκή άμπελο (της οποίας το υπέργειο μέρος αντέχει στη </a:t>
            </a:r>
            <a:r>
              <a:rPr lang="el-GR" sz="2400" b="0" i="0" u="none" strike="noStrike" baseline="0" dirty="0" err="1">
                <a:latin typeface="Arial" panose="020B0604020202020204" pitchFamily="34" charset="0"/>
              </a:rPr>
              <a:t>φυλλόβια</a:t>
            </a:r>
            <a:r>
              <a:rPr lang="en-US" sz="2400" dirty="0">
                <a:latin typeface="Arial" panose="020B0604020202020204" pitchFamily="34" charset="0"/>
              </a:rPr>
              <a:t> </a:t>
            </a:r>
            <a:r>
              <a:rPr lang="el-GR" sz="2400" b="0" i="0" u="none" strike="noStrike" baseline="0" dirty="0">
                <a:latin typeface="Arial" panose="020B0604020202020204" pitchFamily="34" charset="0"/>
              </a:rPr>
              <a:t>φυλλοξήρα) σε αμερικάνικα υποκείμενα (των οποίων το ριζικό σύστημα</a:t>
            </a:r>
            <a:r>
              <a:rPr lang="en-US" sz="2400" b="0" i="0" u="none" strike="noStrike" baseline="0" dirty="0">
                <a:latin typeface="Arial" panose="020B0604020202020204" pitchFamily="34" charset="0"/>
              </a:rPr>
              <a:t> </a:t>
            </a:r>
            <a:r>
              <a:rPr lang="el-GR" sz="2400" b="0" i="0" u="none" strike="noStrike" baseline="0" dirty="0">
                <a:latin typeface="Arial" panose="020B0604020202020204" pitchFamily="34" charset="0"/>
              </a:rPr>
              <a:t>αντέχει στη </a:t>
            </a:r>
            <a:r>
              <a:rPr lang="el-GR" sz="2400" b="0" i="0" u="none" strike="noStrike" baseline="0" dirty="0" err="1">
                <a:latin typeface="Arial" panose="020B0604020202020204" pitchFamily="34" charset="0"/>
              </a:rPr>
              <a:t>ριζόβια</a:t>
            </a:r>
            <a:r>
              <a:rPr lang="el-GR" sz="2400" b="0" i="0" u="none" strike="noStrike" baseline="0" dirty="0">
                <a:latin typeface="Arial" panose="020B0604020202020204" pitchFamily="34" charset="0"/>
              </a:rPr>
              <a:t> φυλλοξήρα), αποκτούμε φυτά αμπέλου ανθεκτικά στη</a:t>
            </a:r>
            <a:r>
              <a:rPr lang="en-US" sz="2400" b="0" i="0" u="none" strike="noStrike" baseline="0" dirty="0">
                <a:latin typeface="Arial" panose="020B0604020202020204" pitchFamily="34" charset="0"/>
              </a:rPr>
              <a:t> </a:t>
            </a:r>
            <a:r>
              <a:rPr lang="el-GR" sz="2400" b="0" i="0" u="none" strike="noStrike" baseline="0" dirty="0">
                <a:latin typeface="Arial" panose="020B0604020202020204" pitchFamily="34" charset="0"/>
              </a:rPr>
              <a:t>φυλλοξήρα.</a:t>
            </a:r>
            <a:endParaRPr lang="el-GR" sz="2400" dirty="0"/>
          </a:p>
        </p:txBody>
      </p:sp>
      <p:sp>
        <p:nvSpPr>
          <p:cNvPr id="4" name="Θέση αριθμού διαφάνειας 3">
            <a:extLst>
              <a:ext uri="{FF2B5EF4-FFF2-40B4-BE49-F238E27FC236}">
                <a16:creationId xmlns:a16="http://schemas.microsoft.com/office/drawing/2014/main" id="{B96F551D-E379-9E16-8B74-41DC5A159DD6}"/>
              </a:ext>
            </a:extLst>
          </p:cNvPr>
          <p:cNvSpPr>
            <a:spLocks noGrp="1"/>
          </p:cNvSpPr>
          <p:nvPr>
            <p:ph type="sldNum" sz="quarter" idx="12"/>
          </p:nvPr>
        </p:nvSpPr>
        <p:spPr/>
        <p:txBody>
          <a:bodyPr/>
          <a:lstStyle/>
          <a:p>
            <a:fld id="{4DC84BEE-885A-4028-9E8E-98A823D4665D}" type="slidenum">
              <a:rPr lang="el-GR" smtClean="0"/>
              <a:t>4</a:t>
            </a:fld>
            <a:endParaRPr lang="el-GR"/>
          </a:p>
        </p:txBody>
      </p:sp>
    </p:spTree>
    <p:extLst>
      <p:ext uri="{BB962C8B-B14F-4D97-AF65-F5344CB8AC3E}">
        <p14:creationId xmlns:p14="http://schemas.microsoft.com/office/powerpoint/2010/main" val="1025169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D36825-016D-2E55-7213-729C586BDF65}"/>
              </a:ext>
            </a:extLst>
          </p:cNvPr>
          <p:cNvSpPr>
            <a:spLocks noGrp="1"/>
          </p:cNvSpPr>
          <p:nvPr>
            <p:ph type="title"/>
          </p:nvPr>
        </p:nvSpPr>
        <p:spPr/>
        <p:txBody>
          <a:bodyPr/>
          <a:lstStyle/>
          <a:p>
            <a:r>
              <a:rPr lang="el-GR" dirty="0"/>
              <a:t>ΠΟΛΛΑΠΛΑΣΙΑΣΜΟΣ ΤΗΣ ΑΜΠΕΛΟΥ</a:t>
            </a:r>
          </a:p>
        </p:txBody>
      </p:sp>
      <p:sp>
        <p:nvSpPr>
          <p:cNvPr id="3" name="Θέση περιεχομένου 2">
            <a:extLst>
              <a:ext uri="{FF2B5EF4-FFF2-40B4-BE49-F238E27FC236}">
                <a16:creationId xmlns:a16="http://schemas.microsoft.com/office/drawing/2014/main" id="{F7913FF5-CF7F-73B5-B519-9B9B4B6D5CE9}"/>
              </a:ext>
            </a:extLst>
          </p:cNvPr>
          <p:cNvSpPr>
            <a:spLocks noGrp="1"/>
          </p:cNvSpPr>
          <p:nvPr>
            <p:ph idx="1"/>
          </p:nvPr>
        </p:nvSpPr>
        <p:spPr/>
        <p:txBody>
          <a:bodyPr>
            <a:normAutofit/>
          </a:bodyPr>
          <a:lstStyle/>
          <a:p>
            <a:r>
              <a:rPr lang="el-GR" dirty="0"/>
              <a:t>Ο εμβολιασμός σε αμερικάνικα υποκείμενα (προκειμένου να</a:t>
            </a:r>
            <a:r>
              <a:rPr lang="en-US" dirty="0"/>
              <a:t> </a:t>
            </a:r>
            <a:r>
              <a:rPr lang="el-GR" dirty="0"/>
              <a:t>αντιμετωπιστεί η φυλλοξήρα) έχει προκαλέσει διάφορα προβλήματα και</a:t>
            </a:r>
            <a:r>
              <a:rPr lang="en-US" dirty="0"/>
              <a:t> </a:t>
            </a:r>
            <a:r>
              <a:rPr lang="el-GR" dirty="0"/>
              <a:t>κυρίως το ότι τα αμερικάνικα υποκείμενα δεν προσαρμόζονται σε όλα τα</a:t>
            </a:r>
            <a:r>
              <a:rPr lang="en-US" dirty="0"/>
              <a:t> </a:t>
            </a:r>
            <a:r>
              <a:rPr lang="el-GR" dirty="0"/>
              <a:t>εδάφη, δε συμφωνούν στον εμβολιασμό με όλες τις ποικιλίες και τα</a:t>
            </a:r>
            <a:r>
              <a:rPr lang="en-US" dirty="0"/>
              <a:t> </a:t>
            </a:r>
            <a:r>
              <a:rPr lang="el-GR" dirty="0"/>
              <a:t>εμβολιασμένα </a:t>
            </a:r>
            <a:r>
              <a:rPr lang="el-GR" dirty="0" err="1"/>
              <a:t>πρέμνα</a:t>
            </a:r>
            <a:r>
              <a:rPr lang="el-GR" dirty="0"/>
              <a:t> έχουν μικρότερη διάρκεια παραγωγικής ζωής από τις</a:t>
            </a:r>
            <a:r>
              <a:rPr lang="en-US" dirty="0"/>
              <a:t> </a:t>
            </a:r>
            <a:r>
              <a:rPr lang="el-GR" dirty="0" err="1"/>
              <a:t>αυτόρριζες</a:t>
            </a:r>
            <a:r>
              <a:rPr lang="el-GR" dirty="0"/>
              <a:t> ποικιλίες (κατά μέσον όρο 30 έτη έναντι 70-80 που έχουν τα</a:t>
            </a:r>
            <a:r>
              <a:rPr lang="en-US" dirty="0"/>
              <a:t> </a:t>
            </a:r>
            <a:r>
              <a:rPr lang="el-GR" dirty="0" err="1"/>
              <a:t>αυτόρριζα</a:t>
            </a:r>
            <a:r>
              <a:rPr lang="el-GR" dirty="0"/>
              <a:t> φυτά). </a:t>
            </a:r>
            <a:endParaRPr lang="en-US" dirty="0"/>
          </a:p>
          <a:p>
            <a:r>
              <a:rPr lang="el-GR" dirty="0"/>
              <a:t>Αντίθετα τα </a:t>
            </a:r>
            <a:r>
              <a:rPr lang="el-GR" dirty="0" err="1"/>
              <a:t>αυτόρριζα</a:t>
            </a:r>
            <a:r>
              <a:rPr lang="el-GR" dirty="0"/>
              <a:t> φυτά προσαρμόζονται σχεδόν σε</a:t>
            </a:r>
            <a:r>
              <a:rPr lang="en-US" dirty="0"/>
              <a:t> </a:t>
            </a:r>
            <a:r>
              <a:rPr lang="el-GR" dirty="0"/>
              <a:t>όλους τους τύπους των εδαφών. </a:t>
            </a:r>
            <a:r>
              <a:rPr lang="el-GR" dirty="0" err="1"/>
              <a:t>Παρ`όλα</a:t>
            </a:r>
            <a:r>
              <a:rPr lang="el-GR" dirty="0"/>
              <a:t> αυτά όμως, ο</a:t>
            </a:r>
            <a:r>
              <a:rPr lang="en-US" dirty="0"/>
              <a:t> </a:t>
            </a:r>
            <a:r>
              <a:rPr lang="el-GR" dirty="0"/>
              <a:t>πολλαπλασιασμός της αμπέλου σήμερα γίνεται μόνο με εμβολιασμό σε</a:t>
            </a:r>
            <a:r>
              <a:rPr lang="en-US" dirty="0"/>
              <a:t> </a:t>
            </a:r>
            <a:r>
              <a:rPr lang="el-GR" dirty="0"/>
              <a:t>αμερικάνικα </a:t>
            </a:r>
            <a:r>
              <a:rPr lang="el-GR" dirty="0" err="1"/>
              <a:t>αντιφυλλοξηρικά</a:t>
            </a:r>
            <a:r>
              <a:rPr lang="el-GR" dirty="0"/>
              <a:t> υποκείμενα διότι δεν υπάρχει άλλος</a:t>
            </a:r>
            <a:r>
              <a:rPr lang="en-US" dirty="0"/>
              <a:t> </a:t>
            </a:r>
            <a:r>
              <a:rPr lang="el-GR" dirty="0"/>
              <a:t>τρόπος αντιμετώπισης της </a:t>
            </a:r>
            <a:r>
              <a:rPr lang="el-GR" dirty="0" err="1"/>
              <a:t>ριζόβιας</a:t>
            </a:r>
            <a:r>
              <a:rPr lang="el-GR" dirty="0"/>
              <a:t> φυλλοξήρας.</a:t>
            </a:r>
          </a:p>
        </p:txBody>
      </p:sp>
      <p:sp>
        <p:nvSpPr>
          <p:cNvPr id="4" name="Θέση αριθμού διαφάνειας 3">
            <a:extLst>
              <a:ext uri="{FF2B5EF4-FFF2-40B4-BE49-F238E27FC236}">
                <a16:creationId xmlns:a16="http://schemas.microsoft.com/office/drawing/2014/main" id="{FE1DAADA-CDA4-E6F5-65D8-DB49F63E114F}"/>
              </a:ext>
            </a:extLst>
          </p:cNvPr>
          <p:cNvSpPr>
            <a:spLocks noGrp="1"/>
          </p:cNvSpPr>
          <p:nvPr>
            <p:ph type="sldNum" sz="quarter" idx="12"/>
          </p:nvPr>
        </p:nvSpPr>
        <p:spPr/>
        <p:txBody>
          <a:bodyPr/>
          <a:lstStyle/>
          <a:p>
            <a:fld id="{4DC84BEE-885A-4028-9E8E-98A823D4665D}" type="slidenum">
              <a:rPr lang="el-GR" smtClean="0"/>
              <a:t>5</a:t>
            </a:fld>
            <a:endParaRPr lang="el-GR"/>
          </a:p>
        </p:txBody>
      </p:sp>
    </p:spTree>
    <p:extLst>
      <p:ext uri="{BB962C8B-B14F-4D97-AF65-F5344CB8AC3E}">
        <p14:creationId xmlns:p14="http://schemas.microsoft.com/office/powerpoint/2010/main" val="334801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2AC89A-9A96-61E3-1B17-AE669B02D2A7}"/>
              </a:ext>
            </a:extLst>
          </p:cNvPr>
          <p:cNvSpPr>
            <a:spLocks noGrp="1"/>
          </p:cNvSpPr>
          <p:nvPr>
            <p:ph type="title"/>
          </p:nvPr>
        </p:nvSpPr>
        <p:spPr/>
        <p:txBody>
          <a:bodyPr/>
          <a:lstStyle/>
          <a:p>
            <a:r>
              <a:rPr lang="el-GR" dirty="0"/>
              <a:t>ΠΟΛΛΑΠΛΑΣΙΑΣΜΟΣ ΤΗΣ ΑΜΠΕΛΟΥ</a:t>
            </a:r>
          </a:p>
        </p:txBody>
      </p:sp>
      <p:sp>
        <p:nvSpPr>
          <p:cNvPr id="3" name="Θέση περιεχομένου 2">
            <a:extLst>
              <a:ext uri="{FF2B5EF4-FFF2-40B4-BE49-F238E27FC236}">
                <a16:creationId xmlns:a16="http://schemas.microsoft.com/office/drawing/2014/main" id="{CE264A8D-7E26-23DC-6AE4-D9E6C791A5B9}"/>
              </a:ext>
            </a:extLst>
          </p:cNvPr>
          <p:cNvSpPr>
            <a:spLocks noGrp="1"/>
          </p:cNvSpPr>
          <p:nvPr>
            <p:ph idx="1"/>
          </p:nvPr>
        </p:nvSpPr>
        <p:spPr/>
        <p:txBody>
          <a:bodyPr>
            <a:normAutofit/>
          </a:bodyPr>
          <a:lstStyle/>
          <a:p>
            <a:pPr marL="0" indent="0" algn="l">
              <a:buNone/>
            </a:pPr>
            <a:r>
              <a:rPr lang="el-GR" sz="2400" b="0" i="0" u="none" strike="noStrike" baseline="0" dirty="0">
                <a:latin typeface="Arial" panose="020B0604020202020204" pitchFamily="34" charset="0"/>
              </a:rPr>
              <a:t>Τα μοσχεύματα από</a:t>
            </a:r>
            <a:r>
              <a:rPr lang="en-US" sz="2400" b="0" i="0" u="none" strike="noStrike" baseline="0" dirty="0">
                <a:latin typeface="Arial" panose="020B0604020202020204" pitchFamily="34" charset="0"/>
              </a:rPr>
              <a:t> </a:t>
            </a:r>
            <a:r>
              <a:rPr lang="el-GR" sz="2400" b="0" i="0" u="none" strike="noStrike" baseline="0" dirty="0">
                <a:latin typeface="Arial" panose="020B0604020202020204" pitchFamily="34" charset="0"/>
              </a:rPr>
              <a:t>τα αμερικάνικα υποκείμενα αμπέλου, τα οποία είναι </a:t>
            </a:r>
            <a:r>
              <a:rPr lang="el-GR" sz="2400" b="1" i="0" u="none" strike="noStrike" baseline="0" dirty="0">
                <a:latin typeface="Arial" panose="020B0604020202020204" pitchFamily="34" charset="0"/>
              </a:rPr>
              <a:t>α</a:t>
            </a:r>
            <a:r>
              <a:rPr lang="el-GR" sz="2400" b="0" i="0" u="none" strike="noStrike" baseline="0" dirty="0">
                <a:latin typeface="Arial" panose="020B0604020202020204" pitchFamily="34" charset="0"/>
              </a:rPr>
              <a:t>νθεκτικά στη </a:t>
            </a:r>
            <a:r>
              <a:rPr lang="el-GR" sz="2400" b="1" i="0" u="none" strike="noStrike" baseline="0" dirty="0" err="1">
                <a:latin typeface="Arial" panose="020B0604020202020204" pitchFamily="34" charset="0"/>
              </a:rPr>
              <a:t>ρ</a:t>
            </a:r>
            <a:r>
              <a:rPr lang="el-GR" sz="2400" b="0" i="0" u="none" strike="noStrike" baseline="0" dirty="0" err="1">
                <a:latin typeface="Arial" panose="020B0604020202020204" pitchFamily="34" charset="0"/>
              </a:rPr>
              <a:t>ιζόβια</a:t>
            </a:r>
            <a:r>
              <a:rPr lang="el-GR" sz="2400" dirty="0">
                <a:latin typeface="Arial" panose="020B0604020202020204" pitchFamily="34" charset="0"/>
              </a:rPr>
              <a:t> </a:t>
            </a:r>
            <a:r>
              <a:rPr lang="el-GR" sz="2400" b="1" i="0" u="none" strike="noStrike" baseline="0" dirty="0">
                <a:latin typeface="Arial" panose="020B0604020202020204" pitchFamily="34" charset="0"/>
              </a:rPr>
              <a:t>μ</a:t>
            </a:r>
            <a:r>
              <a:rPr lang="el-GR" sz="2400" b="0" i="0" u="none" strike="noStrike" baseline="0" dirty="0">
                <a:latin typeface="Arial" panose="020B0604020202020204" pitchFamily="34" charset="0"/>
              </a:rPr>
              <a:t>ορφή </a:t>
            </a:r>
            <a:r>
              <a:rPr lang="el-GR" sz="2400" b="1" i="0" u="none" strike="noStrike" baseline="0" dirty="0">
                <a:latin typeface="Arial" panose="020B0604020202020204" pitchFamily="34" charset="0"/>
              </a:rPr>
              <a:t>φ</a:t>
            </a:r>
            <a:r>
              <a:rPr lang="el-GR" sz="2400" b="0" i="0" u="none" strike="noStrike" baseline="0" dirty="0">
                <a:latin typeface="Arial" panose="020B0604020202020204" pitchFamily="34" charset="0"/>
              </a:rPr>
              <a:t>υλλοξήρας (</a:t>
            </a:r>
            <a:r>
              <a:rPr lang="el-GR" sz="2400" b="0" i="0" u="none" strike="noStrike" baseline="0" dirty="0" err="1">
                <a:latin typeface="Arial" panose="020B0604020202020204" pitchFamily="34" charset="0"/>
              </a:rPr>
              <a:t>α.ρ.μ.φ</a:t>
            </a:r>
            <a:r>
              <a:rPr lang="el-GR" sz="2400" b="0" i="0" u="none" strike="noStrike" baseline="0" dirty="0">
                <a:latin typeface="Arial" panose="020B0604020202020204" pitchFamily="34" charset="0"/>
              </a:rPr>
              <a:t>) </a:t>
            </a:r>
            <a:r>
              <a:rPr lang="el-GR" sz="2400" b="0" i="0" u="none" strike="noStrike" baseline="0" dirty="0" err="1">
                <a:latin typeface="Arial" panose="020B0604020202020204" pitchFamily="34" charset="0"/>
              </a:rPr>
              <a:t>χωριζονται</a:t>
            </a:r>
            <a:r>
              <a:rPr lang="el-GR" sz="2400" b="0" i="0" u="none" strike="noStrike" baseline="0" dirty="0">
                <a:latin typeface="Arial" panose="020B0604020202020204" pitchFamily="34" charset="0"/>
              </a:rPr>
              <a:t> στις δύο παρακάτω κατηγορίες:</a:t>
            </a:r>
          </a:p>
          <a:p>
            <a:pPr algn="l"/>
            <a:r>
              <a:rPr lang="el-GR" sz="2400" b="0" i="0" u="none" strike="noStrike" baseline="0" dirty="0">
                <a:latin typeface="Arial" panose="020B0604020202020204" pitchFamily="34" charset="0"/>
              </a:rPr>
              <a:t>1. Σε </a:t>
            </a:r>
            <a:r>
              <a:rPr lang="el-GR" sz="2400" b="1" i="0" u="none" strike="noStrike" baseline="0" dirty="0">
                <a:latin typeface="Arial" panose="020B0604020202020204" pitchFamily="34" charset="0"/>
              </a:rPr>
              <a:t>μοσχεύματα </a:t>
            </a:r>
            <a:r>
              <a:rPr lang="el-GR" sz="2400" b="1" i="0" u="none" strike="noStrike" baseline="0" dirty="0" err="1">
                <a:latin typeface="Arial" panose="020B0604020202020204" pitchFamily="34" charset="0"/>
              </a:rPr>
              <a:t>ριζοβολίας</a:t>
            </a:r>
            <a:r>
              <a:rPr lang="el-GR" sz="2400" b="1" i="0" u="none" strike="noStrike" baseline="0" dirty="0">
                <a:latin typeface="Arial" panose="020B0604020202020204" pitchFamily="34" charset="0"/>
              </a:rPr>
              <a:t> </a:t>
            </a:r>
            <a:r>
              <a:rPr lang="el-GR" sz="2400" b="0" i="0" u="none" strike="noStrike" baseline="0" dirty="0">
                <a:latin typeface="Arial" panose="020B0604020202020204" pitchFamily="34" charset="0"/>
              </a:rPr>
              <a:t>ή αλλιώς </a:t>
            </a:r>
            <a:r>
              <a:rPr lang="el-GR" sz="2400" b="1" i="0" u="none" strike="noStrike" baseline="0" dirty="0" err="1">
                <a:latin typeface="Arial" panose="020B0604020202020204" pitchFamily="34" charset="0"/>
              </a:rPr>
              <a:t>ριζοβολιάσιμα</a:t>
            </a:r>
            <a:r>
              <a:rPr lang="el-GR" sz="2400" b="1" i="0" u="none" strike="noStrike" baseline="0" dirty="0">
                <a:latin typeface="Arial" panose="020B0604020202020204" pitchFamily="34" charset="0"/>
              </a:rPr>
              <a:t> (ή </a:t>
            </a:r>
            <a:r>
              <a:rPr lang="el-GR" sz="2400" b="1" i="0" u="none" strike="noStrike" baseline="0" dirty="0" err="1">
                <a:latin typeface="Arial" panose="020B0604020202020204" pitchFamily="34" charset="0"/>
              </a:rPr>
              <a:t>ριζοβολίσιμα</a:t>
            </a:r>
            <a:r>
              <a:rPr lang="el-GR" sz="2400" b="1" i="0" u="none" strike="noStrike" baseline="0" dirty="0">
                <a:latin typeface="Arial" panose="020B0604020202020204" pitchFamily="34" charset="0"/>
              </a:rPr>
              <a:t>) μοσχεύματα </a:t>
            </a:r>
            <a:r>
              <a:rPr lang="el-GR" sz="2400" b="0" i="0" u="none" strike="noStrike" baseline="0" dirty="0">
                <a:latin typeface="Arial" panose="020B0604020202020204" pitchFamily="34" charset="0"/>
              </a:rPr>
              <a:t>τα οποία, μετά την κοπή τους από το μητρικό φυτό αναπτύσσουν ριζικό σύστημα και μετά να εμβολιάζονται</a:t>
            </a:r>
          </a:p>
          <a:p>
            <a:pPr algn="l"/>
            <a:r>
              <a:rPr lang="el-GR" sz="2400" b="0" i="0" u="none" strike="noStrike" baseline="0" dirty="0">
                <a:latin typeface="Arial" panose="020B0604020202020204" pitchFamily="34" charset="0"/>
              </a:rPr>
              <a:t>2. Σε </a:t>
            </a:r>
            <a:r>
              <a:rPr lang="el-GR" sz="2400" b="1" i="0" u="none" strike="noStrike" baseline="0" dirty="0" err="1">
                <a:latin typeface="Arial" panose="020B0604020202020204" pitchFamily="34" charset="0"/>
              </a:rPr>
              <a:t>εμβολιάσιμα</a:t>
            </a:r>
            <a:r>
              <a:rPr lang="el-GR" sz="2400" b="1" i="0" u="none" strike="noStrike" baseline="0" dirty="0">
                <a:latin typeface="Arial" panose="020B0604020202020204" pitchFamily="34" charset="0"/>
              </a:rPr>
              <a:t> μοσχεύματα</a:t>
            </a:r>
            <a:r>
              <a:rPr lang="el-GR" sz="2400" b="0" i="0" u="none" strike="noStrike" baseline="0" dirty="0">
                <a:latin typeface="Arial" panose="020B0604020202020204" pitchFamily="34" charset="0"/>
              </a:rPr>
              <a:t>, τα οποία μετά την κοπή τους από το μητρικό φυτό εμβολιάζονται πρώτα με την επιθυμητή ποικιλία και μετά βγάζουν </a:t>
            </a:r>
            <a:r>
              <a:rPr lang="el-GR" sz="2400" b="0" i="0" u="none" strike="noStrike" baseline="0" dirty="0" err="1">
                <a:latin typeface="Arial" panose="020B0604020202020204" pitchFamily="34" charset="0"/>
              </a:rPr>
              <a:t>ριζες</a:t>
            </a:r>
            <a:r>
              <a:rPr lang="el-GR" sz="2400" b="0" i="0" u="none" strike="noStrike" baseline="0" dirty="0">
                <a:latin typeface="Arial" panose="020B0604020202020204" pitchFamily="34" charset="0"/>
              </a:rPr>
              <a:t> και γίνεται συγκόλληση στο σημείο εμβολιασμού.</a:t>
            </a:r>
            <a:endParaRPr lang="el-GR" sz="2800" dirty="0"/>
          </a:p>
        </p:txBody>
      </p:sp>
      <p:sp>
        <p:nvSpPr>
          <p:cNvPr id="4" name="Θέση αριθμού διαφάνειας 3">
            <a:extLst>
              <a:ext uri="{FF2B5EF4-FFF2-40B4-BE49-F238E27FC236}">
                <a16:creationId xmlns:a16="http://schemas.microsoft.com/office/drawing/2014/main" id="{4D0948C4-3A37-632B-3B06-D4A877D8310C}"/>
              </a:ext>
            </a:extLst>
          </p:cNvPr>
          <p:cNvSpPr>
            <a:spLocks noGrp="1"/>
          </p:cNvSpPr>
          <p:nvPr>
            <p:ph type="sldNum" sz="quarter" idx="12"/>
          </p:nvPr>
        </p:nvSpPr>
        <p:spPr/>
        <p:txBody>
          <a:bodyPr/>
          <a:lstStyle/>
          <a:p>
            <a:fld id="{4DC84BEE-885A-4028-9E8E-98A823D4665D}" type="slidenum">
              <a:rPr lang="el-GR" smtClean="0"/>
              <a:t>6</a:t>
            </a:fld>
            <a:endParaRPr lang="el-GR"/>
          </a:p>
        </p:txBody>
      </p:sp>
    </p:spTree>
    <p:extLst>
      <p:ext uri="{BB962C8B-B14F-4D97-AF65-F5344CB8AC3E}">
        <p14:creationId xmlns:p14="http://schemas.microsoft.com/office/powerpoint/2010/main" val="3756365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13003A-DABC-ED66-5621-6DF69C969FED}"/>
              </a:ext>
            </a:extLst>
          </p:cNvPr>
          <p:cNvSpPr>
            <a:spLocks noGrp="1"/>
          </p:cNvSpPr>
          <p:nvPr>
            <p:ph type="title"/>
          </p:nvPr>
        </p:nvSpPr>
        <p:spPr/>
        <p:txBody>
          <a:bodyPr/>
          <a:lstStyle/>
          <a:p>
            <a:r>
              <a:rPr lang="el-GR" dirty="0"/>
              <a:t>Συλλογή μοσχευμάτων υποκειμένων</a:t>
            </a:r>
            <a:br>
              <a:rPr lang="el-GR" dirty="0"/>
            </a:br>
            <a:endParaRPr lang="el-GR" dirty="0"/>
          </a:p>
        </p:txBody>
      </p:sp>
      <p:sp>
        <p:nvSpPr>
          <p:cNvPr id="3" name="Θέση περιεχομένου 2">
            <a:extLst>
              <a:ext uri="{FF2B5EF4-FFF2-40B4-BE49-F238E27FC236}">
                <a16:creationId xmlns:a16="http://schemas.microsoft.com/office/drawing/2014/main" id="{C793F234-D3EB-846B-3601-61768EBE74AF}"/>
              </a:ext>
            </a:extLst>
          </p:cNvPr>
          <p:cNvSpPr>
            <a:spLocks noGrp="1"/>
          </p:cNvSpPr>
          <p:nvPr>
            <p:ph idx="1"/>
          </p:nvPr>
        </p:nvSpPr>
        <p:spPr/>
        <p:txBody>
          <a:bodyPr>
            <a:normAutofit lnSpcReduction="10000"/>
          </a:bodyPr>
          <a:lstStyle/>
          <a:p>
            <a:pPr marL="0" indent="0">
              <a:buNone/>
            </a:pPr>
            <a:r>
              <a:rPr lang="el-GR" dirty="0"/>
              <a:t>Τέλος Χειμώνα αρχές Άνοιξης συλλέγονται κληματίδες (υγιείς, όχι πολύ λεπτές ή πολύ χοντρές) επαρκώς ώριμες.</a:t>
            </a:r>
          </a:p>
          <a:p>
            <a:pPr marL="0" indent="0">
              <a:buNone/>
            </a:pPr>
            <a:endParaRPr lang="el-GR" dirty="0"/>
          </a:p>
          <a:p>
            <a:r>
              <a:rPr lang="el-GR" dirty="0"/>
              <a:t>Μετά την κοπή τους τα μοσχεύματα πρέπει να χρησιμοποιούνται:</a:t>
            </a:r>
          </a:p>
          <a:p>
            <a:pPr marL="0" indent="0">
              <a:buNone/>
            </a:pPr>
            <a:r>
              <a:rPr lang="el-GR" dirty="0"/>
              <a:t>α) είτε άμεσα,</a:t>
            </a:r>
          </a:p>
          <a:p>
            <a:pPr marL="0" indent="0">
              <a:buNone/>
            </a:pPr>
            <a:r>
              <a:rPr lang="el-GR" dirty="0"/>
              <a:t>β) είτε να τοποθετηθούν σε ψυκτικούς θαλάμους, προκειμένου να</a:t>
            </a:r>
          </a:p>
          <a:p>
            <a:pPr marL="0" indent="0">
              <a:buNone/>
            </a:pPr>
            <a:r>
              <a:rPr lang="el-GR" dirty="0"/>
              <a:t>διατηρηθούν μέχρις ότου χρησιμοποιηθούν.</a:t>
            </a:r>
          </a:p>
          <a:p>
            <a:pPr algn="l"/>
            <a:r>
              <a:rPr lang="el-GR" sz="2000" b="0" i="0" u="none" strike="noStrike" baseline="0" dirty="0"/>
              <a:t>Κατά την συντήρηση των μοσχευμάτων μέσα στους ψυκτικούς θαλάμους τα μοσχεύματα πρέπει να προφυλάσσονται από αφυδάτωση, ασφυξία, πρώιμη εκβλάστηση των οφθαλμών τους καθώς και από προσβολές παρασίτων.</a:t>
            </a:r>
            <a:endParaRPr lang="el-GR" sz="2400" dirty="0"/>
          </a:p>
        </p:txBody>
      </p:sp>
      <p:sp>
        <p:nvSpPr>
          <p:cNvPr id="4" name="Θέση αριθμού διαφάνειας 3">
            <a:extLst>
              <a:ext uri="{FF2B5EF4-FFF2-40B4-BE49-F238E27FC236}">
                <a16:creationId xmlns:a16="http://schemas.microsoft.com/office/drawing/2014/main" id="{E3A64C5B-98B9-1B9F-BAA6-843B39724AF1}"/>
              </a:ext>
            </a:extLst>
          </p:cNvPr>
          <p:cNvSpPr>
            <a:spLocks noGrp="1"/>
          </p:cNvSpPr>
          <p:nvPr>
            <p:ph type="sldNum" sz="quarter" idx="12"/>
          </p:nvPr>
        </p:nvSpPr>
        <p:spPr/>
        <p:txBody>
          <a:bodyPr/>
          <a:lstStyle/>
          <a:p>
            <a:fld id="{4DC84BEE-885A-4028-9E8E-98A823D4665D}" type="slidenum">
              <a:rPr lang="el-GR" smtClean="0"/>
              <a:t>7</a:t>
            </a:fld>
            <a:endParaRPr lang="el-GR"/>
          </a:p>
        </p:txBody>
      </p:sp>
    </p:spTree>
    <p:extLst>
      <p:ext uri="{BB962C8B-B14F-4D97-AF65-F5344CB8AC3E}">
        <p14:creationId xmlns:p14="http://schemas.microsoft.com/office/powerpoint/2010/main" val="1491423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C1FE72-6BED-AAC2-27A9-6F14A1DD98EB}"/>
              </a:ext>
            </a:extLst>
          </p:cNvPr>
          <p:cNvSpPr>
            <a:spLocks noGrp="1"/>
          </p:cNvSpPr>
          <p:nvPr>
            <p:ph type="title"/>
          </p:nvPr>
        </p:nvSpPr>
        <p:spPr/>
        <p:txBody>
          <a:bodyPr/>
          <a:lstStyle/>
          <a:p>
            <a:r>
              <a:rPr lang="el-GR" dirty="0"/>
              <a:t>Συλλογή μοσχευμάτων υποκειμένων</a:t>
            </a:r>
          </a:p>
        </p:txBody>
      </p:sp>
      <p:sp>
        <p:nvSpPr>
          <p:cNvPr id="3" name="Θέση περιεχομένου 2">
            <a:extLst>
              <a:ext uri="{FF2B5EF4-FFF2-40B4-BE49-F238E27FC236}">
                <a16:creationId xmlns:a16="http://schemas.microsoft.com/office/drawing/2014/main" id="{A46F1929-0458-78BA-AA48-6C72B1517FCC}"/>
              </a:ext>
            </a:extLst>
          </p:cNvPr>
          <p:cNvSpPr>
            <a:spLocks noGrp="1"/>
          </p:cNvSpPr>
          <p:nvPr>
            <p:ph idx="1"/>
          </p:nvPr>
        </p:nvSpPr>
        <p:spPr/>
        <p:txBody>
          <a:bodyPr>
            <a:normAutofit/>
          </a:bodyPr>
          <a:lstStyle/>
          <a:p>
            <a:pPr algn="l"/>
            <a:r>
              <a:rPr lang="el-GR" sz="2800" b="0" i="0" u="none" strike="noStrike" baseline="0" dirty="0"/>
              <a:t>Τα μοσχεύματα, κατά τη διατήρησή τους:</a:t>
            </a:r>
          </a:p>
          <a:p>
            <a:pPr algn="l"/>
            <a:r>
              <a:rPr lang="el-GR" sz="2800" b="0" i="0" u="none" strike="noStrike" baseline="0" dirty="0"/>
              <a:t>δεν πρέπει να αφυδατωθούν διότι εάν χάσουν νερό πάνω από 15% , τότε μειώνεται αρκετά η ικανότητά τους σε βλάστηση και </a:t>
            </a:r>
            <a:r>
              <a:rPr lang="el-GR" sz="2800" b="0" i="0" u="none" strike="noStrike" baseline="0" dirty="0" err="1"/>
              <a:t>ριζοβολία</a:t>
            </a:r>
            <a:endParaRPr lang="el-GR" sz="2800" b="0" i="0" u="none" strike="noStrike" baseline="0" dirty="0"/>
          </a:p>
          <a:p>
            <a:pPr algn="l"/>
            <a:r>
              <a:rPr lang="el-GR" sz="2800" b="0" i="0" u="none" strike="noStrike" baseline="0" dirty="0"/>
              <a:t>πρέπει να συντηρούνται, σε χαμηλή θερμοκρασία (περίπου 1ᵒ C) , σχετική υγρασία 100% και επαρκή αερισμό.</a:t>
            </a:r>
          </a:p>
        </p:txBody>
      </p:sp>
      <p:sp>
        <p:nvSpPr>
          <p:cNvPr id="4" name="Θέση αριθμού διαφάνειας 3">
            <a:extLst>
              <a:ext uri="{FF2B5EF4-FFF2-40B4-BE49-F238E27FC236}">
                <a16:creationId xmlns:a16="http://schemas.microsoft.com/office/drawing/2014/main" id="{2CEF34E6-3993-D43F-ACAA-275381F35E0A}"/>
              </a:ext>
            </a:extLst>
          </p:cNvPr>
          <p:cNvSpPr>
            <a:spLocks noGrp="1"/>
          </p:cNvSpPr>
          <p:nvPr>
            <p:ph type="sldNum" sz="quarter" idx="12"/>
          </p:nvPr>
        </p:nvSpPr>
        <p:spPr/>
        <p:txBody>
          <a:bodyPr/>
          <a:lstStyle/>
          <a:p>
            <a:fld id="{4DC84BEE-885A-4028-9E8E-98A823D4665D}" type="slidenum">
              <a:rPr lang="el-GR" smtClean="0"/>
              <a:t>8</a:t>
            </a:fld>
            <a:endParaRPr lang="el-GR"/>
          </a:p>
        </p:txBody>
      </p:sp>
    </p:spTree>
    <p:extLst>
      <p:ext uri="{BB962C8B-B14F-4D97-AF65-F5344CB8AC3E}">
        <p14:creationId xmlns:p14="http://schemas.microsoft.com/office/powerpoint/2010/main" val="814006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6ABF53-3441-F420-CC82-58167758FD68}"/>
              </a:ext>
            </a:extLst>
          </p:cNvPr>
          <p:cNvSpPr>
            <a:spLocks noGrp="1"/>
          </p:cNvSpPr>
          <p:nvPr>
            <p:ph type="title"/>
          </p:nvPr>
        </p:nvSpPr>
        <p:spPr/>
        <p:txBody>
          <a:bodyPr/>
          <a:lstStyle/>
          <a:p>
            <a:r>
              <a:rPr lang="el-GR" dirty="0"/>
              <a:t>Εγκατάσταση νέου αμπελώνα</a:t>
            </a:r>
            <a:br>
              <a:rPr lang="el-GR" dirty="0"/>
            </a:br>
            <a:endParaRPr lang="el-GR" dirty="0"/>
          </a:p>
        </p:txBody>
      </p:sp>
      <p:sp>
        <p:nvSpPr>
          <p:cNvPr id="3" name="Θέση περιεχομένου 2">
            <a:extLst>
              <a:ext uri="{FF2B5EF4-FFF2-40B4-BE49-F238E27FC236}">
                <a16:creationId xmlns:a16="http://schemas.microsoft.com/office/drawing/2014/main" id="{EDC95064-F9DF-DE14-C826-4F0551CEE4F9}"/>
              </a:ext>
            </a:extLst>
          </p:cNvPr>
          <p:cNvSpPr>
            <a:spLocks noGrp="1"/>
          </p:cNvSpPr>
          <p:nvPr>
            <p:ph idx="1"/>
          </p:nvPr>
        </p:nvSpPr>
        <p:spPr/>
        <p:txBody>
          <a:bodyPr>
            <a:normAutofit/>
          </a:bodyPr>
          <a:lstStyle/>
          <a:p>
            <a:pPr algn="l"/>
            <a:r>
              <a:rPr lang="el-GR" sz="2400" b="0" i="0" u="none" strike="noStrike" baseline="0" dirty="0"/>
              <a:t>Με τη φύτευση </a:t>
            </a:r>
            <a:r>
              <a:rPr lang="el-GR" sz="2400" b="0" i="0" u="none" strike="noStrike" baseline="0"/>
              <a:t>μοσχευμάτων υποκειμένων που </a:t>
            </a:r>
            <a:r>
              <a:rPr lang="el-GR" sz="2400" b="0" i="0" u="none" strike="noStrike" baseline="0" dirty="0"/>
              <a:t>έχουν ρίζα </a:t>
            </a:r>
            <a:r>
              <a:rPr lang="el-GR" sz="2400" b="0" i="0" u="none" strike="noStrike" baseline="0" dirty="0" err="1"/>
              <a:t>α.ρ.μ.φ</a:t>
            </a:r>
            <a:r>
              <a:rPr lang="el-GR" sz="2400" b="0" i="0" u="none" strike="noStrike" baseline="0" dirty="0"/>
              <a:t>.</a:t>
            </a:r>
            <a:r>
              <a:rPr lang="en-US" sz="2400" b="0" i="0" u="none" strike="noStrike" baseline="0" dirty="0"/>
              <a:t> </a:t>
            </a:r>
            <a:r>
              <a:rPr lang="el-GR" sz="2400" b="0" i="0" u="none" strike="noStrike" baseline="0" dirty="0"/>
              <a:t>στις οριστικές τους θέσεις στον αμπελώνα, τα οποία στη συνέχεια (αφού παραμείνουν δηλαδή στο έδαφος για ένα μικρό σχετικά χρονικό διάστημα ) εμβολιάζονται επιτόπου με τις ποικιλίες παραγωγής.</a:t>
            </a:r>
          </a:p>
          <a:p>
            <a:pPr algn="l"/>
            <a:r>
              <a:rPr lang="el-GR" sz="2400" b="0" i="0" u="none" strike="noStrike" baseline="0" dirty="0"/>
              <a:t>Με τη φύτευση </a:t>
            </a:r>
            <a:r>
              <a:rPr lang="el-GR" sz="2400" b="0" i="0" u="none" strike="noStrike" baseline="0" dirty="0" err="1"/>
              <a:t>έρριζων</a:t>
            </a:r>
            <a:r>
              <a:rPr lang="el-GR" sz="2400" b="0" i="0" u="none" strike="noStrike" baseline="0" dirty="0"/>
              <a:t> εμβολιασμένων υποκειμένων. Τα φυτά αυτά, έχουν</a:t>
            </a:r>
            <a:r>
              <a:rPr lang="en-US" sz="2400" b="0" i="0" u="none" strike="noStrike" baseline="0" dirty="0"/>
              <a:t> </a:t>
            </a:r>
            <a:r>
              <a:rPr lang="el-GR" sz="2400" b="0" i="0" u="none" strike="noStrike" baseline="0" dirty="0"/>
              <a:t>εμβολιαστεί με τη μέθοδο του επιτραπέζιου εμβολιασμού.</a:t>
            </a:r>
          </a:p>
          <a:p>
            <a:pPr algn="l"/>
            <a:r>
              <a:rPr lang="el-GR" sz="2400" b="0" i="0" u="none" strike="noStrike" baseline="0" dirty="0"/>
              <a:t>Σε περιοχές μη </a:t>
            </a:r>
            <a:r>
              <a:rPr lang="el-GR" sz="2400" b="0" i="0" u="none" strike="noStrike" baseline="0" dirty="0" err="1"/>
              <a:t>φυλλοξηριώσες</a:t>
            </a:r>
            <a:r>
              <a:rPr lang="el-GR" sz="2400" b="0" i="0" u="none" strike="noStrike" baseline="0" dirty="0"/>
              <a:t> (νήσος Σαντορίνη), όπου δεν είναι απαραίτητη</a:t>
            </a:r>
            <a:r>
              <a:rPr lang="en-US" sz="2400" b="0" i="0" u="none" strike="noStrike" baseline="0" dirty="0"/>
              <a:t> </a:t>
            </a:r>
            <a:r>
              <a:rPr lang="el-GR" sz="2400" b="0" i="0" u="none" strike="noStrike" baseline="0" dirty="0"/>
              <a:t>η χρήση αμερικάνικων υποκειμένων </a:t>
            </a:r>
            <a:r>
              <a:rPr lang="el-GR" sz="2400" b="0" i="0" u="none" strike="noStrike" baseline="0" dirty="0" err="1"/>
              <a:t>α.ρ.μ.φ</a:t>
            </a:r>
            <a:r>
              <a:rPr lang="el-GR" sz="2400" b="0" i="0" u="none" strike="noStrike" baseline="0" dirty="0"/>
              <a:t>., οι αμπελώνες δημιουργούνται με</a:t>
            </a:r>
            <a:r>
              <a:rPr lang="en-US" sz="2400" b="0" i="0" u="none" strike="noStrike" baseline="0" dirty="0"/>
              <a:t> </a:t>
            </a:r>
            <a:r>
              <a:rPr lang="el-GR" sz="2400" b="0" i="0" u="none" strike="noStrike" baseline="0" dirty="0" err="1"/>
              <a:t>αυτόρριζα</a:t>
            </a:r>
            <a:r>
              <a:rPr lang="el-GR" sz="2400" b="0" i="0" u="none" strike="noStrike" baseline="0" dirty="0"/>
              <a:t> φυτά ποικιλιών παραγωγής.</a:t>
            </a:r>
            <a:endParaRPr lang="el-GR" sz="2800" dirty="0"/>
          </a:p>
        </p:txBody>
      </p:sp>
      <p:sp>
        <p:nvSpPr>
          <p:cNvPr id="4" name="Θέση αριθμού διαφάνειας 3">
            <a:extLst>
              <a:ext uri="{FF2B5EF4-FFF2-40B4-BE49-F238E27FC236}">
                <a16:creationId xmlns:a16="http://schemas.microsoft.com/office/drawing/2014/main" id="{7FD1FD27-F741-508E-D8AF-C7C914B68586}"/>
              </a:ext>
            </a:extLst>
          </p:cNvPr>
          <p:cNvSpPr>
            <a:spLocks noGrp="1"/>
          </p:cNvSpPr>
          <p:nvPr>
            <p:ph type="sldNum" sz="quarter" idx="12"/>
          </p:nvPr>
        </p:nvSpPr>
        <p:spPr/>
        <p:txBody>
          <a:bodyPr/>
          <a:lstStyle/>
          <a:p>
            <a:fld id="{4DC84BEE-885A-4028-9E8E-98A823D4665D}" type="slidenum">
              <a:rPr lang="el-GR" smtClean="0"/>
              <a:t>9</a:t>
            </a:fld>
            <a:endParaRPr lang="el-GR"/>
          </a:p>
        </p:txBody>
      </p:sp>
    </p:spTree>
    <p:extLst>
      <p:ext uri="{BB962C8B-B14F-4D97-AF65-F5344CB8AC3E}">
        <p14:creationId xmlns:p14="http://schemas.microsoft.com/office/powerpoint/2010/main" val="2295772865"/>
      </p:ext>
    </p:extLst>
  </p:cSld>
  <p:clrMapOvr>
    <a:masterClrMapping/>
  </p:clrMapOvr>
</p:sld>
</file>

<file path=ppt/theme/theme1.xml><?xml version="1.0" encoding="utf-8"?>
<a:theme xmlns:a="http://schemas.openxmlformats.org/drawingml/2006/main" name="Βάση">
  <a:themeElements>
    <a:clrScheme name="Βάση">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Βάση">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Βάση">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Βάση</Template>
  <TotalTime>1114</TotalTime>
  <Words>2748</Words>
  <Application>Microsoft Office PowerPoint</Application>
  <PresentationFormat>Ευρεία οθόνη</PresentationFormat>
  <Paragraphs>161</Paragraphs>
  <Slides>32</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32</vt:i4>
      </vt:variant>
    </vt:vector>
  </HeadingPairs>
  <TitlesOfParts>
    <vt:vector size="37" baseType="lpstr">
      <vt:lpstr>Arial</vt:lpstr>
      <vt:lpstr>Calibri</vt:lpstr>
      <vt:lpstr>Calibri-Light</vt:lpstr>
      <vt:lpstr>Corbel</vt:lpstr>
      <vt:lpstr>Βάση</vt:lpstr>
      <vt:lpstr>ΠΟΛΛΑΠΛΑΣΙΑΣΜΟΣ ΤΗΣ ΑΜΠΕΛΟΥ</vt:lpstr>
      <vt:lpstr>ΠΟΛΛΑΠΛΑΣΙΑΣΜΟΣ ΤΗΣ ΑΜΠΕΛΟΥ</vt:lpstr>
      <vt:lpstr>ΠΟΛΛΑΠΛΑΣΙΑΣΜΟΣ ΤΗΣ ΑΜΠΕΛΟΥ</vt:lpstr>
      <vt:lpstr>ΠΟΛΛΑΠΛΑΣΙΑΣΜΟΣ ΤΗΣ ΑΜΠΕΛΟΥ</vt:lpstr>
      <vt:lpstr>ΠΟΛΛΑΠΛΑΣΙΑΣΜΟΣ ΤΗΣ ΑΜΠΕΛΟΥ</vt:lpstr>
      <vt:lpstr>ΠΟΛΛΑΠΛΑΣΙΑΣΜΟΣ ΤΗΣ ΑΜΠΕΛΟΥ</vt:lpstr>
      <vt:lpstr>Συλλογή μοσχευμάτων υποκειμένων </vt:lpstr>
      <vt:lpstr>Συλλογή μοσχευμάτων υποκειμένων</vt:lpstr>
      <vt:lpstr>Εγκατάσταση νέου αμπελώνα </vt:lpstr>
      <vt:lpstr>Άρριζα Υποκείμενα </vt:lpstr>
      <vt:lpstr>Άρριζα Υποκείμενα </vt:lpstr>
      <vt:lpstr>Έρριζα Υποκείμενα </vt:lpstr>
      <vt:lpstr>Εμβόλια σε Κληματίδες </vt:lpstr>
      <vt:lpstr>Έρριζα Εμβολιασμένα </vt:lpstr>
      <vt:lpstr>Εμβολιασμένα σε Κύπελλο </vt:lpstr>
      <vt:lpstr>Γλάστρες </vt:lpstr>
      <vt:lpstr>αυτόρριζα φυτά</vt:lpstr>
      <vt:lpstr>αυτόρριζα φυτά</vt:lpstr>
      <vt:lpstr>αυτόρριζα φυτά</vt:lpstr>
      <vt:lpstr>Υποκείμενα αμπέλου</vt:lpstr>
      <vt:lpstr>Gloire de Montpellier  </vt:lpstr>
      <vt:lpstr>Rupestris du lot. </vt:lpstr>
      <vt:lpstr>3306 Couderc. </vt:lpstr>
      <vt:lpstr>3309 Couderc. </vt:lpstr>
      <vt:lpstr>101 - 14 Milliardet et de Grasset </vt:lpstr>
      <vt:lpstr>420 Α Milliardet et de Grasset.</vt:lpstr>
      <vt:lpstr>SO4.</vt:lpstr>
      <vt:lpstr>99 Richter.</vt:lpstr>
      <vt:lpstr>110 Richter.</vt:lpstr>
      <vt:lpstr>Gravesac.</vt:lpstr>
      <vt:lpstr>Fercal.</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ΠΟΛΛΑΠΛΑΣΙΑΣΜΟΣ ΤΗΣ ΑΜΠΕΛΟΥ</dc:title>
  <dc:creator>Agapi Dima</dc:creator>
  <cp:lastModifiedBy>Δήμα Αγάπη</cp:lastModifiedBy>
  <cp:revision>11</cp:revision>
  <dcterms:created xsi:type="dcterms:W3CDTF">2023-03-28T13:17:54Z</dcterms:created>
  <dcterms:modified xsi:type="dcterms:W3CDTF">2024-04-10T13:12:37Z</dcterms:modified>
</cp:coreProperties>
</file>