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4"/>
  </p:notesMasterIdLst>
  <p:sldIdLst>
    <p:sldId id="256" r:id="rId3"/>
    <p:sldId id="257" r:id="rId4"/>
    <p:sldId id="270" r:id="rId5"/>
    <p:sldId id="271" r:id="rId6"/>
    <p:sldId id="272" r:id="rId7"/>
    <p:sldId id="273" r:id="rId8"/>
    <p:sldId id="274" r:id="rId9"/>
    <p:sldId id="275" r:id="rId10"/>
    <p:sldId id="276" r:id="rId11"/>
    <p:sldId id="277" r:id="rId12"/>
    <p:sldId id="278" r:id="rId13"/>
    <p:sldId id="279" r:id="rId14"/>
    <p:sldId id="280" r:id="rId15"/>
    <p:sldId id="286" r:id="rId16"/>
    <p:sldId id="281" r:id="rId17"/>
    <p:sldId id="282" r:id="rId18"/>
    <p:sldId id="283" r:id="rId19"/>
    <p:sldId id="284" r:id="rId20"/>
    <p:sldId id="285" r:id="rId21"/>
    <p:sldId id="259" r:id="rId22"/>
    <p:sldId id="260" r:id="rId23"/>
    <p:sldId id="261" r:id="rId24"/>
    <p:sldId id="262" r:id="rId25"/>
    <p:sldId id="263" r:id="rId26"/>
    <p:sldId id="264" r:id="rId27"/>
    <p:sldId id="265" r:id="rId28"/>
    <p:sldId id="266" r:id="rId29"/>
    <p:sldId id="267" r:id="rId30"/>
    <p:sldId id="268" r:id="rId31"/>
    <p:sldId id="269" r:id="rId32"/>
    <p:sldId id="258" r:id="rId33"/>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8" autoAdjust="0"/>
    <p:restoredTop sz="94660"/>
  </p:normalViewPr>
  <p:slideViewPr>
    <p:cSldViewPr>
      <p:cViewPr varScale="1">
        <p:scale>
          <a:sx n="43" d="100"/>
          <a:sy n="43" d="100"/>
        </p:scale>
        <p:origin x="21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20455724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extLst>
      <p:ext uri="{BB962C8B-B14F-4D97-AF65-F5344CB8AC3E}">
        <p14:creationId xmlns:p14="http://schemas.microsoft.com/office/powerpoint/2010/main" val="167356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dirty="0"/>
          </a:p>
        </p:txBody>
      </p:sp>
      <p:sp>
        <p:nvSpPr>
          <p:cNvPr id="28" name="Date Placeholder 27"/>
          <p:cNvSpPr>
            <a:spLocks noGrp="1"/>
          </p:cNvSpPr>
          <p:nvPr>
            <p:ph type="dt" sz="half" idx="10"/>
          </p:nvPr>
        </p:nvSpPr>
        <p:spPr>
          <a:xfrm>
            <a:off x="6583680" y="4206240"/>
            <a:ext cx="960120" cy="457200"/>
          </a:xfrm>
        </p:spPr>
        <p:txBody>
          <a:bodyPr/>
          <a:lstStyle/>
          <a:p>
            <a:fld id="{91B19C2B-C3E2-4DB8-8C83-A35692E9AA6F}" type="datetime4">
              <a:rPr lang="en-US" smtClean="0"/>
              <a:t>January 18, 2021</a:t>
            </a:fld>
            <a:endParaRPr lang="en-US"/>
          </a:p>
        </p:txBody>
      </p:sp>
      <p:sp>
        <p:nvSpPr>
          <p:cNvPr id="17" name="Footer Placeholder 16"/>
          <p:cNvSpPr>
            <a:spLocks noGrp="1"/>
          </p:cNvSpPr>
          <p:nvPr>
            <p:ph type="ftr" sz="quarter" idx="11"/>
          </p:nvPr>
        </p:nvSpPr>
        <p:spPr>
          <a:xfrm>
            <a:off x="5257800" y="4205288"/>
            <a:ext cx="1321592"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215C67AA-4880-4D52-8289-C960094E76D4}"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80E481C-D550-4A34-8F68-5B66D58BE7CB}"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0525F06-7B0B-4879-9770-0E205FE7C65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Content Placeholder 4"/>
          <p:cNvSpPr>
            <a:spLocks noGrp="1"/>
          </p:cNvSpPr>
          <p:nvPr>
            <p:ph sz="quarter" idx="3"/>
          </p:nvPr>
        </p:nvSpPr>
        <p:spPr>
          <a:xfrm>
            <a:off x="381000" y="2673349"/>
            <a:ext cx="4041648"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4718304" y="2673349"/>
            <a:ext cx="4041775"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6" name="Date Placeholder 25"/>
          <p:cNvSpPr>
            <a:spLocks noGrp="1"/>
          </p:cNvSpPr>
          <p:nvPr>
            <p:ph type="dt" sz="half" idx="10"/>
          </p:nvPr>
        </p:nvSpPr>
        <p:spPr/>
        <p:txBody>
          <a:bodyPr rtlCol="0"/>
          <a:lstStyle/>
          <a:p>
            <a:pPr algn="l"/>
            <a:fld id="{0D21892F-5F49-4F41-BEE5-424D61BDA41C}" type="datetime4">
              <a:rPr lang="en-US" smtClean="0"/>
              <a:t>January 18, 2021</a:t>
            </a:fld>
            <a:endParaRPr lang="en-US"/>
          </a:p>
        </p:txBody>
      </p:sp>
      <p:sp>
        <p:nvSpPr>
          <p:cNvPr id="27" name="Slide Number Placeholder 26"/>
          <p:cNvSpPr>
            <a:spLocks noGrp="1"/>
          </p:cNvSpPr>
          <p:nvPr>
            <p:ph type="sldNum" sz="quarter" idx="11"/>
          </p:nvPr>
        </p:nvSpPr>
        <p:spPr/>
        <p:txBody>
          <a:bodyPr rtlCol="0"/>
          <a:lstStyle/>
          <a:p>
            <a:pPr algn="r"/>
            <a:fld id="{A8CE10D6-5CB1-41CD-B815-79BC778FC61A}" type="slidenum">
              <a:rPr lang="en-US" sz="1800" smtClean="0">
                <a:solidFill>
                  <a:schemeClr val="bg1"/>
                </a:solidFill>
              </a:rPr>
              <a:pPr algn="r"/>
              <a:t>‹#›</a:t>
            </a:fld>
            <a:endParaRPr lang="en-US"/>
          </a:p>
        </p:txBody>
      </p:sp>
      <p:sp>
        <p:nvSpPr>
          <p:cNvPr id="28" name="Footer Placeholder 27"/>
          <p:cNvSpPr>
            <a:spLocks noGrp="1"/>
          </p:cNvSpPr>
          <p:nvPr>
            <p:ph type="ftr" sz="quarter" idx="12"/>
          </p:nvPr>
        </p:nvSpPr>
        <p:spPr/>
        <p:txBody>
          <a:bodyPr rtlCol="0"/>
          <a:lstStyle/>
          <a:p>
            <a:r>
              <a:rPr lang="el-GR" dirty="0"/>
              <a:t>Κεφάλαιο 6: Σύγκριση των επιδόσεων μεταξύ των επιχειρήσεων με την χρήση του Benchmarking</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lang="el-GR"/>
              <a:t>Στυλ κύριου τίτλου</a:t>
            </a:r>
            <a:endParaRPr lang="en-US" dirty="0"/>
          </a:p>
        </p:txBody>
      </p:sp>
      <p:sp>
        <p:nvSpPr>
          <p:cNvPr id="3" name="Date Placeholder 2"/>
          <p:cNvSpPr>
            <a:spLocks noGrp="1"/>
          </p:cNvSpPr>
          <p:nvPr>
            <p:ph type="dt" sz="half" idx="10"/>
          </p:nvPr>
        </p:nvSpPr>
        <p:spPr>
          <a:xfrm>
            <a:off x="6583680" y="612648"/>
            <a:ext cx="957264" cy="457200"/>
          </a:xfrm>
        </p:spPr>
        <p:txBody>
          <a:bodyPr/>
          <a:lstStyle/>
          <a:p>
            <a:fld id="{9C8B6CF2-D509-4A35-AE43-F7CA685C1BD9}" type="datetime4">
              <a:rPr lang="en-US" smtClean="0"/>
              <a:t>January 18, 2021</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61C44E05-631C-4892-B577-17C57620E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5CF1F-3859-4C6D-A0DD-A1578C73163C}" type="datetime4">
              <a:rPr lang="en-US" smtClean="0"/>
              <a:t>January 18, 2021</a:t>
            </a:fld>
            <a:endParaRPr lang="en-US"/>
          </a:p>
        </p:txBody>
      </p:sp>
      <p:sp>
        <p:nvSpPr>
          <p:cNvPr id="3" name="Footer Placeholder 2"/>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4" name="Slide Number Placeholder 3"/>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lvl1pPr>
          </a:lstStyle>
          <a:p>
            <a:r>
              <a:rPr lang="el-GR"/>
              <a:t>Στυλ κύριου τίτλου</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D3D1A2-A688-426A-AEA5-928D76FCAFFA}"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lvl1pPr>
          </a:lstStyle>
          <a:p>
            <a:r>
              <a:rPr lang="el-GR"/>
              <a:t>Στυλ κύριου τίτλου</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C9D3A9C-148A-4B52-8FCD-BDDC64DF3E7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l-GR"/>
              <a:t>Στυλ κύριου τίτλου</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a:defRPr sz="800">
                <a:solidFill>
                  <a:schemeClr val="accent2"/>
                </a:solidFill>
              </a:defRPr>
            </a:lvl1pPr>
          </a:lstStyle>
          <a:p>
            <a:pPr algn="l"/>
            <a:fld id="{75FB32F9-6393-4497-8C06-F58357BF6B9F}" type="datetime4">
              <a:rPr lang="en-US" smtClean="0"/>
              <a:t>January 18, 2021</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a:defRPr sz="800">
                <a:solidFill>
                  <a:schemeClr val="accent2"/>
                </a:solidFill>
              </a:defRPr>
            </a:lvl1pPr>
          </a:lstStyle>
          <a:p>
            <a:pPr algn="r"/>
            <a:r>
              <a:rPr lang="el-GR" sz="800" dirty="0">
                <a:solidFill>
                  <a:schemeClr val="accent2"/>
                </a:solidFill>
              </a:rPr>
              <a:t>Κεφάλαιο 6: Σύγκριση των επιδόσεων μεταξύ των επιχειρήσεων με την χρήση του Benchmarking</a:t>
            </a:r>
            <a:endParaRPr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a:defRPr sz="1800">
                <a:solidFill>
                  <a:srgbClr val="FFFFFF"/>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rtl="0" eaLnBrk="1" latinLnBrk="0" hangingPunct="1">
        <a:spcBef>
          <a:spcPct val="0"/>
        </a:spcBef>
        <a:buNone/>
        <a:defRP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23850" y="1452202"/>
            <a:ext cx="7128470" cy="1470025"/>
          </a:xfrm>
        </p:spPr>
        <p:txBody>
          <a:bodyPr>
            <a:normAutofit/>
          </a:bodyPr>
          <a:lstStyle/>
          <a:p>
            <a:r>
              <a:rPr lang="en-US" sz="3600" dirty="0" smtClean="0"/>
              <a:t>10. </a:t>
            </a:r>
            <a:r>
              <a:rPr lang="el-GR" sz="3600" dirty="0"/>
              <a:t>Ποιότητα προμηθειών και Εξυπηρέτησης πελατών</a:t>
            </a:r>
          </a:p>
        </p:txBody>
      </p:sp>
      <p:sp>
        <p:nvSpPr>
          <p:cNvPr id="7" name="Θέση αριθμού διαφάνειας 6">
            <a:extLst>
              <a:ext uri="{FF2B5EF4-FFF2-40B4-BE49-F238E27FC236}">
                <a16:creationId xmlns:a16="http://schemas.microsoft.com/office/drawing/2014/main" xmlns="" id="{55E20A1B-4D5E-43D4-A099-F13724FFB6B1}"/>
              </a:ext>
            </a:extLst>
          </p:cNvPr>
          <p:cNvSpPr>
            <a:spLocks noGrp="1"/>
          </p:cNvSpPr>
          <p:nvPr>
            <p:ph type="sldNum" sz="quarter" idx="12"/>
          </p:nvPr>
        </p:nvSpPr>
        <p:spPr/>
        <p:txBody>
          <a:bodyPr/>
          <a:lstStyle/>
          <a:p>
            <a:pPr algn="r"/>
            <a:fld id="{A8CE10D6-5CB1-41CD-B815-79BC778FC61A}" type="slidenum">
              <a:rPr lang="en-US" sz="1800" smtClean="0">
                <a:solidFill>
                  <a:schemeClr val="bg1"/>
                </a:solidFill>
              </a:rPr>
              <a:pPr algn="r"/>
              <a:t>1</a:t>
            </a:fld>
            <a:endParaRPr lang="en-US" sz="1800" dirty="0">
              <a:solidFill>
                <a:schemeClr val="bg1"/>
              </a:solidFill>
            </a:endParaRPr>
          </a:p>
        </p:txBody>
      </p:sp>
      <p:sp>
        <p:nvSpPr>
          <p:cNvPr id="8" name="Ορθογώνιο 7"/>
          <p:cNvSpPr/>
          <p:nvPr/>
        </p:nvSpPr>
        <p:spPr>
          <a:xfrm>
            <a:off x="323850" y="184150"/>
            <a:ext cx="4572000" cy="646113"/>
          </a:xfrm>
          <a:prstGeom prst="rect">
            <a:avLst/>
          </a:prstGeom>
        </p:spPr>
        <p:txBody>
          <a:bodyPr>
            <a:spAutoFit/>
          </a:bodyPr>
          <a:lstStyle/>
          <a:p>
            <a:pPr>
              <a:defRPr/>
            </a:pPr>
            <a:r>
              <a:rPr lang="el-GR" altLang="ko-KR" b="1" dirty="0">
                <a:solidFill>
                  <a:schemeClr val="accent6"/>
                </a:solidFill>
                <a:latin typeface="Comic Sans MS" pitchFamily="66" charset="0"/>
              </a:rPr>
              <a:t>4601 Διοίκηση Ολικής Ποιότητας  Υπηρεσιών στον Τουρισμό </a:t>
            </a:r>
            <a:endParaRPr lang="el-GR" altLang="ko-KR" b="1" dirty="0">
              <a:solidFill>
                <a:schemeClr val="accent6"/>
              </a:solidFill>
              <a:latin typeface="Comic Sans MS" pitchFamily="66" charset="0"/>
            </a:endParaRPr>
          </a:p>
        </p:txBody>
      </p:sp>
      <p:sp>
        <p:nvSpPr>
          <p:cNvPr id="9" name="Rectangle 2"/>
          <p:cNvSpPr txBox="1">
            <a:spLocks/>
          </p:cNvSpPr>
          <p:nvPr/>
        </p:nvSpPr>
        <p:spPr bwMode="auto">
          <a:xfrm>
            <a:off x="3779912" y="3141847"/>
            <a:ext cx="52562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Διδάσκουσα:</a:t>
            </a:r>
            <a:endParaRPr lang="en-US" altLang="el-GR" sz="1800" b="1" dirty="0">
              <a:solidFill>
                <a:srgbClr val="FFFF00"/>
              </a:solidFill>
              <a:latin typeface="Comic Sans MS" panose="030F0702030302020204" pitchFamily="66" charset="0"/>
              <a:sym typeface="Arial" panose="020B0604020202020204" pitchFamily="34" charset="0"/>
            </a:endParaRPr>
          </a:p>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 </a:t>
            </a:r>
            <a:r>
              <a:rPr lang="el-GR" altLang="el-GR" sz="1800" b="1" dirty="0">
                <a:solidFill>
                  <a:srgbClr val="FFFF00"/>
                </a:solidFill>
                <a:latin typeface="Arial" panose="020B0604020202020204" pitchFamily="34" charset="0"/>
                <a:sym typeface="Arial" panose="020B0604020202020204" pitchFamily="34" charset="0"/>
              </a:rPr>
              <a:t>Άννα </a:t>
            </a:r>
            <a:r>
              <a:rPr lang="el-GR" altLang="el-GR" sz="1800" b="1" dirty="0" err="1">
                <a:solidFill>
                  <a:srgbClr val="FFFF00"/>
                </a:solidFill>
                <a:latin typeface="Arial" panose="020B0604020202020204" pitchFamily="34" charset="0"/>
                <a:sym typeface="Arial" panose="020B0604020202020204" pitchFamily="34" charset="0"/>
              </a:rPr>
              <a:t>Κουρτεσοπούλου</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Ph.D., M.B.A.</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MSc</a:t>
            </a:r>
            <a:endParaRPr lang="el-GR" altLang="el-GR" sz="1800" dirty="0">
              <a:solidFill>
                <a:srgbClr val="FFFF00"/>
              </a:solidFill>
              <a:latin typeface="Arial" panose="020B0604020202020204" pitchFamily="34" charset="0"/>
              <a:sym typeface="Arial" panose="020B0604020202020204" pitchFamily="34" charset="0"/>
            </a:endParaRPr>
          </a:p>
        </p:txBody>
      </p:sp>
      <p:sp>
        <p:nvSpPr>
          <p:cNvPr id="10" name="Θέση υποσέλιδου 3"/>
          <p:cNvSpPr txBox="1">
            <a:spLocks/>
          </p:cNvSpPr>
          <p:nvPr/>
        </p:nvSpPr>
        <p:spPr bwMode="auto">
          <a:xfrm>
            <a:off x="4859338" y="4210050"/>
            <a:ext cx="4284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eaLnBrk="1" hangingPunct="1">
              <a:spcBef>
                <a:spcPct val="0"/>
              </a:spcBef>
              <a:buClrTx/>
              <a:buFontTx/>
              <a:buNone/>
            </a:pPr>
            <a:r>
              <a:rPr lang="el-GR" altLang="el-GR" sz="1800" b="1" dirty="0">
                <a:solidFill>
                  <a:schemeClr val="accent2"/>
                </a:solidFill>
              </a:rPr>
              <a:t>ΠΑΝΕΠΙΣΤΗΜΙΟ ΠΑΤΡΩΝ</a:t>
            </a:r>
          </a:p>
          <a:p>
            <a:pPr algn="r" eaLnBrk="1" hangingPunct="1">
              <a:spcBef>
                <a:spcPct val="0"/>
              </a:spcBef>
              <a:buClrTx/>
              <a:buFontTx/>
              <a:buNone/>
            </a:pPr>
            <a:r>
              <a:rPr lang="el-GR" altLang="el-GR" sz="1800" b="1" dirty="0">
                <a:solidFill>
                  <a:schemeClr val="accent2"/>
                </a:solidFill>
              </a:rPr>
              <a:t>Τμήμα Διοίκησης Τουρισμού</a:t>
            </a:r>
            <a:endParaRPr lang="el-GR" altLang="el-GR" sz="1800" b="1" dirty="0">
              <a:solidFill>
                <a:schemeClr val="accent2"/>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10</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a:t>Το υπόδειγμα των Χασμάτων</a:t>
            </a:r>
          </a:p>
        </p:txBody>
      </p:sp>
      <p:sp>
        <p:nvSpPr>
          <p:cNvPr id="3" name="Ορθογώνιο 2"/>
          <p:cNvSpPr/>
          <p:nvPr/>
        </p:nvSpPr>
        <p:spPr>
          <a:xfrm>
            <a:off x="576860" y="1847195"/>
            <a:ext cx="8359876" cy="4031873"/>
          </a:xfrm>
          <a:prstGeom prst="rect">
            <a:avLst/>
          </a:prstGeom>
        </p:spPr>
        <p:txBody>
          <a:bodyPr wrap="square">
            <a:spAutoFit/>
          </a:bodyPr>
          <a:lstStyle/>
          <a:p>
            <a:r>
              <a:rPr lang="el-GR" sz="1600" dirty="0" smtClean="0"/>
              <a:t>Η ποιότητα </a:t>
            </a:r>
            <a:r>
              <a:rPr lang="el-GR" sz="1600" dirty="0"/>
              <a:t>υπηρεσιών αποτελεί συνάρτηση τόσο των </a:t>
            </a:r>
            <a:r>
              <a:rPr lang="el-GR" sz="1600" b="1" dirty="0"/>
              <a:t>προσδοκιών του πελάτη </a:t>
            </a:r>
            <a:r>
              <a:rPr lang="el-GR" sz="1600" dirty="0"/>
              <a:t>πριν από την αγορά της υπηρεσίας όσο και από την </a:t>
            </a:r>
            <a:r>
              <a:rPr lang="el-GR" sz="1600" b="1" dirty="0"/>
              <a:t>αντίληψή του για την ποιότητα </a:t>
            </a:r>
            <a:r>
              <a:rPr lang="el-GR" sz="1600" dirty="0"/>
              <a:t>της διαδικασίας μέσω της οποίας λαμβάνει την υπηρεσία και του αποτελέσματος (της υπηρεσίας αυτής </a:t>
            </a:r>
            <a:r>
              <a:rPr lang="el-GR" sz="1600" dirty="0" err="1"/>
              <a:t>καθαυτήν</a:t>
            </a:r>
            <a:r>
              <a:rPr lang="el-GR" sz="1600" dirty="0" smtClean="0"/>
              <a:t>).</a:t>
            </a:r>
          </a:p>
          <a:p>
            <a:r>
              <a:rPr lang="el-GR" sz="1600" dirty="0"/>
              <a:t>οι πελάτες αξιολογούν ορισμένα χαρακτηριστικά τα οποία καθορίζουν την ποιότητα των υπηρεσιών. Κατά σειρά σημασίας αυτά </a:t>
            </a:r>
            <a:r>
              <a:rPr lang="el-GR" sz="1600" dirty="0" smtClean="0"/>
              <a:t>είναι:</a:t>
            </a:r>
          </a:p>
          <a:p>
            <a:pPr marL="285750" indent="-285750">
              <a:buFontTx/>
              <a:buChar char="-"/>
            </a:pPr>
            <a:r>
              <a:rPr lang="el-GR" sz="1600" dirty="0" smtClean="0"/>
              <a:t>η </a:t>
            </a:r>
            <a:r>
              <a:rPr lang="el-GR" sz="1600" dirty="0"/>
              <a:t>αξιοπιστία, </a:t>
            </a:r>
            <a:endParaRPr lang="el-GR" sz="1600" dirty="0" smtClean="0"/>
          </a:p>
          <a:p>
            <a:pPr marL="285750" indent="-285750">
              <a:buFontTx/>
              <a:buChar char="-"/>
            </a:pPr>
            <a:r>
              <a:rPr lang="el-GR" sz="1600" dirty="0" smtClean="0"/>
              <a:t>η </a:t>
            </a:r>
            <a:r>
              <a:rPr lang="el-GR" sz="1600" dirty="0"/>
              <a:t>ανταπόκριση (προθυμία για άμεση παροχή της υπηρεσίας), </a:t>
            </a:r>
            <a:endParaRPr lang="el-GR" sz="1600" dirty="0" smtClean="0"/>
          </a:p>
          <a:p>
            <a:pPr marL="285750" indent="-285750">
              <a:buFontTx/>
              <a:buChar char="-"/>
            </a:pPr>
            <a:r>
              <a:rPr lang="el-GR" sz="1600" dirty="0" smtClean="0"/>
              <a:t>η </a:t>
            </a:r>
            <a:r>
              <a:rPr lang="el-GR" sz="1600" dirty="0"/>
              <a:t>ικανότητα (του προσωπικού</a:t>
            </a:r>
            <a:r>
              <a:rPr lang="el-GR" sz="1600" dirty="0" smtClean="0"/>
              <a:t>),</a:t>
            </a:r>
          </a:p>
          <a:p>
            <a:pPr marL="285750" indent="-285750">
              <a:buFontTx/>
              <a:buChar char="-"/>
            </a:pPr>
            <a:r>
              <a:rPr lang="el-GR" sz="1600" dirty="0" smtClean="0"/>
              <a:t> </a:t>
            </a:r>
            <a:r>
              <a:rPr lang="el-GR" sz="1600" dirty="0"/>
              <a:t>η πρόσβαση (για τη λήψη της υπηρεσίας), </a:t>
            </a:r>
            <a:endParaRPr lang="el-GR" sz="1600" dirty="0" smtClean="0"/>
          </a:p>
          <a:p>
            <a:pPr marL="285750" indent="-285750">
              <a:buFontTx/>
              <a:buChar char="-"/>
            </a:pPr>
            <a:r>
              <a:rPr lang="el-GR" sz="1600" dirty="0" smtClean="0"/>
              <a:t>η </a:t>
            </a:r>
            <a:r>
              <a:rPr lang="el-GR" sz="1600" dirty="0"/>
              <a:t>ευγένεια, </a:t>
            </a:r>
            <a:endParaRPr lang="el-GR" sz="1600" dirty="0" smtClean="0"/>
          </a:p>
          <a:p>
            <a:pPr marL="285750" indent="-285750">
              <a:buFontTx/>
              <a:buChar char="-"/>
            </a:pPr>
            <a:r>
              <a:rPr lang="el-GR" sz="1600" dirty="0" smtClean="0"/>
              <a:t>η </a:t>
            </a:r>
            <a:r>
              <a:rPr lang="el-GR" sz="1600" dirty="0"/>
              <a:t>επικοινωνία, </a:t>
            </a:r>
            <a:endParaRPr lang="el-GR" sz="1600" dirty="0" smtClean="0"/>
          </a:p>
          <a:p>
            <a:pPr marL="285750" indent="-285750">
              <a:buFontTx/>
              <a:buChar char="-"/>
            </a:pPr>
            <a:r>
              <a:rPr lang="el-GR" sz="1600" dirty="0" smtClean="0"/>
              <a:t>η </a:t>
            </a:r>
            <a:r>
              <a:rPr lang="el-GR" sz="1600" dirty="0"/>
              <a:t>σιγουριά</a:t>
            </a:r>
            <a:r>
              <a:rPr lang="el-GR" sz="1600" dirty="0" smtClean="0"/>
              <a:t>,</a:t>
            </a:r>
          </a:p>
          <a:p>
            <a:pPr marL="285750" indent="-285750">
              <a:buFontTx/>
              <a:buChar char="-"/>
            </a:pPr>
            <a:r>
              <a:rPr lang="el-GR" sz="1600" dirty="0" smtClean="0"/>
              <a:t> </a:t>
            </a:r>
            <a:r>
              <a:rPr lang="el-GR" sz="1600" dirty="0"/>
              <a:t>η ασφάλεια, </a:t>
            </a:r>
            <a:endParaRPr lang="el-GR" sz="1600" dirty="0" smtClean="0"/>
          </a:p>
          <a:p>
            <a:pPr marL="285750" indent="-285750">
              <a:buFontTx/>
              <a:buChar char="-"/>
            </a:pPr>
            <a:r>
              <a:rPr lang="el-GR" sz="1600" dirty="0" smtClean="0"/>
              <a:t>η </a:t>
            </a:r>
            <a:r>
              <a:rPr lang="el-GR" sz="1600" dirty="0" err="1"/>
              <a:t>ενσυναίσθηση</a:t>
            </a:r>
            <a:r>
              <a:rPr lang="el-GR" sz="1600" dirty="0"/>
              <a:t> και τα </a:t>
            </a:r>
            <a:endParaRPr lang="el-GR" sz="1600" dirty="0" smtClean="0"/>
          </a:p>
          <a:p>
            <a:pPr marL="285750" indent="-285750">
              <a:buFontTx/>
              <a:buChar char="-"/>
            </a:pPr>
            <a:r>
              <a:rPr lang="el-GR" sz="1600" dirty="0" smtClean="0"/>
              <a:t>εμπράγματα </a:t>
            </a:r>
            <a:r>
              <a:rPr lang="el-GR" sz="1600" dirty="0"/>
              <a:t>στοιχεία</a:t>
            </a:r>
            <a:endParaRPr lang="el-GR" sz="1600" dirty="0" smtClean="0"/>
          </a:p>
        </p:txBody>
      </p:sp>
      <p:sp>
        <p:nvSpPr>
          <p:cNvPr id="7" name="Ορθογώνιο 6"/>
          <p:cNvSpPr/>
          <p:nvPr/>
        </p:nvSpPr>
        <p:spPr>
          <a:xfrm>
            <a:off x="4790389" y="6288496"/>
            <a:ext cx="4379725" cy="338554"/>
          </a:xfrm>
          <a:prstGeom prst="rect">
            <a:avLst/>
          </a:prstGeom>
        </p:spPr>
        <p:txBody>
          <a:bodyPr wrap="none">
            <a:spAutoFit/>
          </a:bodyPr>
          <a:lstStyle/>
          <a:p>
            <a:r>
              <a:rPr lang="el-GR" sz="1600" dirty="0" smtClean="0"/>
              <a:t>(</a:t>
            </a:r>
            <a:r>
              <a:rPr lang="en-US" sz="1600" dirty="0" err="1" smtClean="0"/>
              <a:t>Parasuraman</a:t>
            </a:r>
            <a:r>
              <a:rPr lang="en-US" sz="1600" dirty="0"/>
              <a:t>, </a:t>
            </a:r>
            <a:r>
              <a:rPr lang="en-US" sz="1600" dirty="0" err="1"/>
              <a:t>Zeithaml</a:t>
            </a:r>
            <a:r>
              <a:rPr lang="en-US" sz="1600" dirty="0"/>
              <a:t> &amp; Berry, </a:t>
            </a:r>
            <a:r>
              <a:rPr lang="en-US" sz="1600" dirty="0" smtClean="0"/>
              <a:t>1985; 1988) </a:t>
            </a:r>
            <a:endParaRPr lang="el-GR" sz="1600" dirty="0"/>
          </a:p>
        </p:txBody>
      </p:sp>
    </p:spTree>
    <p:extLst>
      <p:ext uri="{BB962C8B-B14F-4D97-AF65-F5344CB8AC3E}">
        <p14:creationId xmlns:p14="http://schemas.microsoft.com/office/powerpoint/2010/main" val="274367991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11</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a:t>Το υπόδειγμα των Χασμάτων</a:t>
            </a:r>
          </a:p>
        </p:txBody>
      </p:sp>
      <p:sp>
        <p:nvSpPr>
          <p:cNvPr id="3" name="Ορθογώνιο 2"/>
          <p:cNvSpPr/>
          <p:nvPr/>
        </p:nvSpPr>
        <p:spPr>
          <a:xfrm>
            <a:off x="576860" y="1847195"/>
            <a:ext cx="8359876" cy="3847207"/>
          </a:xfrm>
          <a:prstGeom prst="rect">
            <a:avLst/>
          </a:prstGeom>
        </p:spPr>
        <p:txBody>
          <a:bodyPr wrap="square">
            <a:spAutoFit/>
          </a:bodyPr>
          <a:lstStyle/>
          <a:p>
            <a:r>
              <a:rPr lang="el-GR" sz="2000" dirty="0"/>
              <a:t>η ποιότητα υπηρεσιών προκύπτει ως </a:t>
            </a:r>
            <a:r>
              <a:rPr lang="el-GR" sz="2000" b="1" dirty="0"/>
              <a:t>διαφορά ανάμεσα στις προσδοκίες του πελάτη και στην πραγματική απόδοση της επιχείρησης</a:t>
            </a:r>
            <a:r>
              <a:rPr lang="el-GR" sz="2000" dirty="0"/>
              <a:t>, η οποία αντικατοπτρίζεται στην αντίληψη την οποία σχηματίζει ο πελάτης για την ποιότητα. </a:t>
            </a:r>
            <a:endParaRPr lang="el-GR" sz="2000" dirty="0" smtClean="0"/>
          </a:p>
          <a:p>
            <a:endParaRPr lang="el-GR" sz="2000" dirty="0"/>
          </a:p>
          <a:p>
            <a:r>
              <a:rPr lang="el-GR" dirty="0" smtClean="0"/>
              <a:t>Αν </a:t>
            </a:r>
            <a:r>
              <a:rPr lang="el-GR" dirty="0"/>
              <a:t>η αντίληψη υπολείπεται της προσδοκίας, </a:t>
            </a:r>
            <a:r>
              <a:rPr lang="el-GR" b="1" dirty="0"/>
              <a:t>δημιουργείται ένα χάσμα</a:t>
            </a:r>
            <a:r>
              <a:rPr lang="el-GR" dirty="0"/>
              <a:t>, το οποίο η επιχείρηση θα πρέπει να αντιμετωπίσει με κατάλληλους χειρισμούς, όσον αφορά τις προσδοκίες και τις </a:t>
            </a:r>
            <a:r>
              <a:rPr lang="el-GR" dirty="0" smtClean="0"/>
              <a:t>αντιλήψεις.</a:t>
            </a:r>
          </a:p>
          <a:p>
            <a:r>
              <a:rPr lang="el-GR" dirty="0"/>
              <a:t>Η ποιότητα είναι: </a:t>
            </a:r>
            <a:endParaRPr lang="el-GR" dirty="0" smtClean="0"/>
          </a:p>
          <a:p>
            <a:r>
              <a:rPr lang="el-GR" dirty="0" smtClean="0"/>
              <a:t>α</a:t>
            </a:r>
            <a:r>
              <a:rPr lang="el-GR" dirty="0"/>
              <a:t>) </a:t>
            </a:r>
            <a:r>
              <a:rPr lang="el-GR" u="sng" dirty="0"/>
              <a:t>ικανοποιητική αν η αντίληψη ταιριάζει με την προσδοκία</a:t>
            </a:r>
            <a:r>
              <a:rPr lang="el-GR" dirty="0"/>
              <a:t>, </a:t>
            </a:r>
            <a:endParaRPr lang="el-GR" dirty="0" smtClean="0"/>
          </a:p>
          <a:p>
            <a:r>
              <a:rPr lang="el-GR" dirty="0" smtClean="0"/>
              <a:t>β</a:t>
            </a:r>
            <a:r>
              <a:rPr lang="el-GR" dirty="0"/>
              <a:t>) μη ικανοποιητική αν συμβαίνει το αντίθετο και </a:t>
            </a:r>
            <a:endParaRPr lang="el-GR" dirty="0" smtClean="0"/>
          </a:p>
          <a:p>
            <a:r>
              <a:rPr lang="el-GR" dirty="0" smtClean="0"/>
              <a:t>γ</a:t>
            </a:r>
            <a:r>
              <a:rPr lang="el-GR" dirty="0"/>
              <a:t>) τείνει προς τον ενθουσιασμό του πελάτη αν η αντίληψη υπερτερεί της προσδοκίες</a:t>
            </a:r>
            <a:r>
              <a:rPr lang="el-GR" dirty="0" smtClean="0"/>
              <a:t>.</a:t>
            </a:r>
          </a:p>
        </p:txBody>
      </p:sp>
    </p:spTree>
    <p:extLst>
      <p:ext uri="{BB962C8B-B14F-4D97-AF65-F5344CB8AC3E}">
        <p14:creationId xmlns:p14="http://schemas.microsoft.com/office/powerpoint/2010/main" val="47282948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12</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smtClean="0"/>
              <a:t>Το υπόδειγμα των Χασμάτων- </a:t>
            </a:r>
            <a:r>
              <a:rPr lang="en-US" b="1" dirty="0"/>
              <a:t>SERVQUAL </a:t>
            </a:r>
            <a:endParaRPr lang="el-GR" b="1" dirty="0"/>
          </a:p>
        </p:txBody>
      </p:sp>
      <p:sp>
        <p:nvSpPr>
          <p:cNvPr id="3" name="Ορθογώνιο 2"/>
          <p:cNvSpPr/>
          <p:nvPr/>
        </p:nvSpPr>
        <p:spPr>
          <a:xfrm>
            <a:off x="576860" y="1847195"/>
            <a:ext cx="8359876" cy="4216539"/>
          </a:xfrm>
          <a:prstGeom prst="rect">
            <a:avLst/>
          </a:prstGeom>
        </p:spPr>
        <p:txBody>
          <a:bodyPr wrap="square">
            <a:spAutoFit/>
          </a:bodyPr>
          <a:lstStyle/>
          <a:p>
            <a:r>
              <a:rPr lang="el-GR" sz="1600" b="1" dirty="0" smtClean="0"/>
              <a:t>Τα είδη των χασμάτων: </a:t>
            </a:r>
          </a:p>
          <a:p>
            <a:pPr marL="285750" indent="-285750">
              <a:buFont typeface="Wingdings" panose="05000000000000000000" pitchFamily="2" charset="2"/>
              <a:buChar char="ü"/>
            </a:pPr>
            <a:r>
              <a:rPr lang="el-GR" dirty="0"/>
              <a:t>Χάσμα 1: Προσδοκίες πελατών και αντίληψη διοίκησης γι’ αυτές (συχνά η επιχείρηση δεν γνωρίζει τι είναι αυτό το οποίο περιμένει ο πελάτης).</a:t>
            </a:r>
          </a:p>
          <a:p>
            <a:pPr marL="285750" indent="-285750">
              <a:buFont typeface="Wingdings" panose="05000000000000000000" pitchFamily="2" charset="2"/>
              <a:buChar char="ü"/>
            </a:pPr>
            <a:r>
              <a:rPr lang="el-GR" dirty="0" smtClean="0"/>
              <a:t>Χάσμα </a:t>
            </a:r>
            <a:r>
              <a:rPr lang="el-GR" dirty="0"/>
              <a:t>2: Αντιλήψεις διοίκησης για τις προσδοκίες των πελατών και προδιαγραφές ποιότητας υπηρεσιών (η επιχείρηση δεν εστιάζει στον πελάτη και οι προσδοκίες του δεν είναι η βάση των προδιαγραφών ποιότητας υπηρεσιών).</a:t>
            </a:r>
          </a:p>
          <a:p>
            <a:pPr marL="285750" indent="-285750">
              <a:buFont typeface="Wingdings" panose="05000000000000000000" pitchFamily="2" charset="2"/>
              <a:buChar char="ü"/>
            </a:pPr>
            <a:r>
              <a:rPr lang="el-GR" dirty="0" smtClean="0"/>
              <a:t>Χάσμα </a:t>
            </a:r>
            <a:r>
              <a:rPr lang="el-GR" dirty="0"/>
              <a:t>3: Προδιαγραφές ποιότητας υπηρεσιών και παροχή υπηρεσιών (είναι δύσκολο να παρέχεται η υπηρεσία ακριβώς με τον ίδιο τρόπο παντού από τον κάθε εργαζόμενο).</a:t>
            </a:r>
          </a:p>
          <a:p>
            <a:pPr marL="285750" indent="-285750">
              <a:buFont typeface="Wingdings" panose="05000000000000000000" pitchFamily="2" charset="2"/>
              <a:buChar char="ü"/>
            </a:pPr>
            <a:r>
              <a:rPr lang="el-GR" dirty="0" smtClean="0"/>
              <a:t>Χάσμα </a:t>
            </a:r>
            <a:r>
              <a:rPr lang="el-GR" dirty="0"/>
              <a:t>4: Παροχή υπηρεσιών και επικοινωνία επιχείρησης προς τον πελάτη (προβλήματα υπάρχουν αν αυτό που λέει ότι προσφέρει η επιχείρηση διαφέρει από αυτό που προσφέρει πραγματικά).</a:t>
            </a:r>
          </a:p>
          <a:p>
            <a:pPr marL="285750" indent="-285750">
              <a:buFont typeface="Wingdings" panose="05000000000000000000" pitchFamily="2" charset="2"/>
              <a:buChar char="ü"/>
            </a:pPr>
            <a:r>
              <a:rPr lang="el-GR" dirty="0" smtClean="0"/>
              <a:t>Χάσμα </a:t>
            </a:r>
            <a:r>
              <a:rPr lang="el-GR" dirty="0"/>
              <a:t>5: Προσδοκίες και αντιλήψεις πελατών (δημιουργείται από τα 4 προηγούμενα χάσματα.</a:t>
            </a:r>
            <a:endParaRPr lang="el-GR" dirty="0" smtClean="0"/>
          </a:p>
        </p:txBody>
      </p:sp>
    </p:spTree>
    <p:extLst>
      <p:ext uri="{BB962C8B-B14F-4D97-AF65-F5344CB8AC3E}">
        <p14:creationId xmlns:p14="http://schemas.microsoft.com/office/powerpoint/2010/main" val="33208903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13</a:t>
            </a:fld>
            <a:endParaRPr lang="en-US"/>
          </a:p>
        </p:txBody>
      </p:sp>
      <p:sp>
        <p:nvSpPr>
          <p:cNvPr id="6" name="Ορθογώνιο 5"/>
          <p:cNvSpPr/>
          <p:nvPr/>
        </p:nvSpPr>
        <p:spPr>
          <a:xfrm>
            <a:off x="971600" y="304874"/>
            <a:ext cx="7728152" cy="369332"/>
          </a:xfrm>
          <a:prstGeom prst="rect">
            <a:avLst/>
          </a:prstGeom>
          <a:solidFill>
            <a:srgbClr val="FFFF00"/>
          </a:solidFill>
        </p:spPr>
        <p:txBody>
          <a:bodyPr wrap="square">
            <a:spAutoFit/>
          </a:bodyPr>
          <a:lstStyle/>
          <a:p>
            <a:pPr algn="just"/>
            <a:r>
              <a:rPr lang="el-GR" dirty="0"/>
              <a:t>αιτίες των χασμάτων και τις </a:t>
            </a:r>
            <a:r>
              <a:rPr lang="el-GR" dirty="0" smtClean="0"/>
              <a:t>στρατηγικές αντιμετώπισης τους </a:t>
            </a:r>
            <a:endParaRPr lang="el-GR" dirty="0"/>
          </a:p>
        </p:txBody>
      </p:sp>
      <p:pic>
        <p:nvPicPr>
          <p:cNvPr id="2" name="Εικόνα 1"/>
          <p:cNvPicPr>
            <a:picLocks noChangeAspect="1"/>
          </p:cNvPicPr>
          <p:nvPr/>
        </p:nvPicPr>
        <p:blipFill>
          <a:blip r:embed="rId2"/>
          <a:stretch>
            <a:fillRect/>
          </a:stretch>
        </p:blipFill>
        <p:spPr>
          <a:xfrm>
            <a:off x="397799" y="1069848"/>
            <a:ext cx="8746201" cy="5640986"/>
          </a:xfrm>
          <a:prstGeom prst="rect">
            <a:avLst/>
          </a:prstGeom>
        </p:spPr>
      </p:pic>
    </p:spTree>
    <p:extLst>
      <p:ext uri="{BB962C8B-B14F-4D97-AF65-F5344CB8AC3E}">
        <p14:creationId xmlns:p14="http://schemas.microsoft.com/office/powerpoint/2010/main" val="138757318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14</a:t>
            </a:fld>
            <a:endParaRPr lang="en-US"/>
          </a:p>
        </p:txBody>
      </p:sp>
      <p:sp>
        <p:nvSpPr>
          <p:cNvPr id="6" name="Ορθογώνιο 5"/>
          <p:cNvSpPr/>
          <p:nvPr/>
        </p:nvSpPr>
        <p:spPr>
          <a:xfrm>
            <a:off x="707923" y="1145379"/>
            <a:ext cx="7728152" cy="646331"/>
          </a:xfrm>
          <a:prstGeom prst="rect">
            <a:avLst/>
          </a:prstGeom>
          <a:solidFill>
            <a:srgbClr val="FFFF00"/>
          </a:solidFill>
        </p:spPr>
        <p:txBody>
          <a:bodyPr wrap="square">
            <a:spAutoFit/>
          </a:bodyPr>
          <a:lstStyle/>
          <a:p>
            <a:pPr algn="just"/>
            <a:r>
              <a:rPr lang="el-GR" dirty="0"/>
              <a:t>ΜΟΡΦΗ ΕΡΩΤΗΜΑΤΟΛΟΓΙΟΥ ΕΡΕΥΝΑΣ ΑΓΟΡΑΣ ΠΟΥ ΒΑΣΙΖΕΤΑΙ ΣΤΟ ΜΟΝΤΕΛΟ SERVQUAL</a:t>
            </a:r>
          </a:p>
        </p:txBody>
      </p:sp>
      <p:sp>
        <p:nvSpPr>
          <p:cNvPr id="7" name="TextBox 4"/>
          <p:cNvSpPr txBox="1">
            <a:spLocks noChangeArrowheads="1"/>
          </p:cNvSpPr>
          <p:nvPr/>
        </p:nvSpPr>
        <p:spPr bwMode="auto">
          <a:xfrm>
            <a:off x="387350" y="1930400"/>
            <a:ext cx="8358188" cy="1172629"/>
          </a:xfrm>
          <a:prstGeom prst="rect">
            <a:avLst/>
          </a:prstGeom>
          <a:noFill/>
          <a:ln w="9525">
            <a:noFill/>
            <a:miter lim="800000"/>
            <a:headEnd/>
            <a:tailEnd/>
          </a:ln>
        </p:spPr>
        <p:txBody>
          <a:bodyPr>
            <a:spAutoFit/>
          </a:bodyPr>
          <a:lstStyle/>
          <a:p>
            <a:pPr algn="just">
              <a:lnSpc>
                <a:spcPct val="130000"/>
              </a:lnSpc>
            </a:pPr>
            <a:r>
              <a:rPr lang="el-GR" b="1" i="1" dirty="0">
                <a:solidFill>
                  <a:schemeClr val="tx1"/>
                </a:solidFill>
              </a:rPr>
              <a:t>Το ερωτηματολόγιο που θα απευθύνεται στους πελάτες μιας εταιρίας </a:t>
            </a:r>
            <a:r>
              <a:rPr lang="en-US" b="1" i="1" dirty="0">
                <a:solidFill>
                  <a:schemeClr val="tx1"/>
                </a:solidFill>
              </a:rPr>
              <a:t>j </a:t>
            </a:r>
            <a:r>
              <a:rPr lang="el-GR" b="1" i="1" dirty="0">
                <a:solidFill>
                  <a:schemeClr val="tx1"/>
                </a:solidFill>
              </a:rPr>
              <a:t>θα έχει την ακόλουθη μορφή, για </a:t>
            </a:r>
            <a:r>
              <a:rPr lang="el-GR" b="1" i="1" u="sng" dirty="0">
                <a:solidFill>
                  <a:schemeClr val="tx1"/>
                </a:solidFill>
              </a:rPr>
              <a:t>κάθε ένα</a:t>
            </a:r>
            <a:r>
              <a:rPr lang="el-GR" b="1" i="1" dirty="0">
                <a:solidFill>
                  <a:schemeClr val="tx1"/>
                </a:solidFill>
              </a:rPr>
              <a:t> από τα χαρακτηριστικά ποιότητας υπηρεσιών (22 ζεύγη ερωτήσεων):</a:t>
            </a:r>
          </a:p>
        </p:txBody>
      </p:sp>
      <p:sp>
        <p:nvSpPr>
          <p:cNvPr id="8" name="TextBox 4"/>
          <p:cNvSpPr txBox="1">
            <a:spLocks noChangeArrowheads="1"/>
          </p:cNvSpPr>
          <p:nvPr/>
        </p:nvSpPr>
        <p:spPr bwMode="auto">
          <a:xfrm>
            <a:off x="490915" y="3109885"/>
            <a:ext cx="8358188" cy="776495"/>
          </a:xfrm>
          <a:prstGeom prst="rect">
            <a:avLst/>
          </a:prstGeom>
          <a:noFill/>
          <a:ln w="9525">
            <a:noFill/>
            <a:miter lim="800000"/>
            <a:headEnd/>
            <a:tailEnd/>
          </a:ln>
        </p:spPr>
        <p:txBody>
          <a:bodyPr>
            <a:spAutoFit/>
          </a:bodyPr>
          <a:lstStyle/>
          <a:p>
            <a:pPr algn="just">
              <a:lnSpc>
                <a:spcPct val="130000"/>
              </a:lnSpc>
            </a:pPr>
            <a:r>
              <a:rPr lang="el-GR" b="1" dirty="0" smtClean="0">
                <a:solidFill>
                  <a:srgbClr val="CC00CC"/>
                </a:solidFill>
              </a:rPr>
              <a:t>Το </a:t>
            </a:r>
            <a:r>
              <a:rPr lang="el-GR" b="1" dirty="0">
                <a:solidFill>
                  <a:srgbClr val="CC00CC"/>
                </a:solidFill>
              </a:rPr>
              <a:t>επίπεδο απόδοσης της συγκεκριμένης εταιρίας </a:t>
            </a:r>
            <a:r>
              <a:rPr lang="en-US" b="1" dirty="0">
                <a:solidFill>
                  <a:schemeClr val="tx1"/>
                </a:solidFill>
                <a:latin typeface="Times New Roman" pitchFamily="18" charset="0"/>
                <a:cs typeface="Times New Roman" pitchFamily="18" charset="0"/>
              </a:rPr>
              <a:t>j</a:t>
            </a:r>
            <a:r>
              <a:rPr lang="el-GR" b="1" dirty="0">
                <a:solidFill>
                  <a:srgbClr val="CC00CC"/>
                </a:solidFill>
              </a:rPr>
              <a:t> για το χαρακτηριστικό </a:t>
            </a:r>
            <a:r>
              <a:rPr lang="en-US" b="1" dirty="0">
                <a:solidFill>
                  <a:schemeClr val="tx1"/>
                </a:solidFill>
                <a:latin typeface="Times New Roman" pitchFamily="18" charset="0"/>
                <a:cs typeface="Times New Roman" pitchFamily="18" charset="0"/>
              </a:rPr>
              <a:t>i</a:t>
            </a:r>
            <a:r>
              <a:rPr lang="el-GR" b="1" dirty="0">
                <a:solidFill>
                  <a:srgbClr val="CC00CC"/>
                </a:solidFill>
              </a:rPr>
              <a:t> είναι υψηλό</a:t>
            </a:r>
          </a:p>
        </p:txBody>
      </p:sp>
      <p:pic>
        <p:nvPicPr>
          <p:cNvPr id="2" name="Εικόνα 1"/>
          <p:cNvPicPr>
            <a:picLocks noChangeAspect="1"/>
          </p:cNvPicPr>
          <p:nvPr/>
        </p:nvPicPr>
        <p:blipFill>
          <a:blip r:embed="rId2"/>
          <a:stretch>
            <a:fillRect/>
          </a:stretch>
        </p:blipFill>
        <p:spPr>
          <a:xfrm>
            <a:off x="490915" y="5143148"/>
            <a:ext cx="8151058" cy="1152128"/>
          </a:xfrm>
          <a:prstGeom prst="rect">
            <a:avLst/>
          </a:prstGeom>
        </p:spPr>
      </p:pic>
      <p:sp>
        <p:nvSpPr>
          <p:cNvPr id="9" name="TextBox 4"/>
          <p:cNvSpPr txBox="1">
            <a:spLocks noChangeArrowheads="1"/>
          </p:cNvSpPr>
          <p:nvPr/>
        </p:nvSpPr>
        <p:spPr bwMode="auto">
          <a:xfrm>
            <a:off x="421838" y="4022873"/>
            <a:ext cx="8358188" cy="776495"/>
          </a:xfrm>
          <a:prstGeom prst="rect">
            <a:avLst/>
          </a:prstGeom>
          <a:noFill/>
          <a:ln w="9525">
            <a:noFill/>
            <a:miter lim="800000"/>
            <a:headEnd/>
            <a:tailEnd/>
          </a:ln>
        </p:spPr>
        <p:txBody>
          <a:bodyPr>
            <a:spAutoFit/>
          </a:bodyPr>
          <a:lstStyle/>
          <a:p>
            <a:pPr algn="just">
              <a:lnSpc>
                <a:spcPct val="130000"/>
              </a:lnSpc>
            </a:pPr>
            <a:r>
              <a:rPr lang="el-GR" b="1" dirty="0" smtClean="0">
                <a:solidFill>
                  <a:srgbClr val="CC00CC"/>
                </a:solidFill>
              </a:rPr>
              <a:t>Μία </a:t>
            </a:r>
            <a:r>
              <a:rPr lang="el-GR" b="1" dirty="0">
                <a:solidFill>
                  <a:srgbClr val="CC00CC"/>
                </a:solidFill>
              </a:rPr>
              <a:t>«εξαιρετική» εταιρία στον κλάδο που δραστηριοποιείται η εταιρία </a:t>
            </a:r>
            <a:r>
              <a:rPr lang="en-US" b="1" dirty="0">
                <a:solidFill>
                  <a:schemeClr val="tx1"/>
                </a:solidFill>
                <a:latin typeface="Times New Roman" pitchFamily="18" charset="0"/>
                <a:cs typeface="Times New Roman" pitchFamily="18" charset="0"/>
              </a:rPr>
              <a:t>j</a:t>
            </a:r>
            <a:r>
              <a:rPr lang="el-GR" b="1" dirty="0">
                <a:solidFill>
                  <a:srgbClr val="CC00CC"/>
                </a:solidFill>
              </a:rPr>
              <a:t> έχει υψηλό επίπεδο απόδοσης για το χαρακτηριστικό </a:t>
            </a:r>
            <a:r>
              <a:rPr lang="en-US" b="1" dirty="0">
                <a:solidFill>
                  <a:schemeClr val="tx1"/>
                </a:solidFill>
                <a:latin typeface="Times New Roman" pitchFamily="18" charset="0"/>
                <a:cs typeface="Times New Roman" pitchFamily="18" charset="0"/>
              </a:rPr>
              <a:t>i</a:t>
            </a:r>
            <a:endParaRPr lang="el-GR"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9433118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15</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a:t>Το υπόδειγμα απόδοσης της υπηρεσίας (SERVPERF)</a:t>
            </a:r>
            <a:endParaRPr lang="el-GR" b="1" dirty="0"/>
          </a:p>
        </p:txBody>
      </p:sp>
      <p:sp>
        <p:nvSpPr>
          <p:cNvPr id="3" name="Ορθογώνιο 2"/>
          <p:cNvSpPr/>
          <p:nvPr/>
        </p:nvSpPr>
        <p:spPr>
          <a:xfrm>
            <a:off x="576860" y="1847195"/>
            <a:ext cx="8359876" cy="3508653"/>
          </a:xfrm>
          <a:prstGeom prst="rect">
            <a:avLst/>
          </a:prstGeom>
        </p:spPr>
        <p:txBody>
          <a:bodyPr wrap="square">
            <a:spAutoFit/>
          </a:bodyPr>
          <a:lstStyle/>
          <a:p>
            <a:r>
              <a:rPr lang="el-GR" dirty="0" smtClean="0"/>
              <a:t>Οι </a:t>
            </a:r>
            <a:r>
              <a:rPr lang="el-GR" dirty="0" err="1" smtClean="0"/>
              <a:t>Cronin</a:t>
            </a:r>
            <a:r>
              <a:rPr lang="el-GR" dirty="0" smtClean="0"/>
              <a:t> </a:t>
            </a:r>
            <a:r>
              <a:rPr lang="el-GR" dirty="0"/>
              <a:t>&amp; </a:t>
            </a:r>
            <a:r>
              <a:rPr lang="el-GR" dirty="0" err="1"/>
              <a:t>Taylor</a:t>
            </a:r>
            <a:r>
              <a:rPr lang="el-GR" dirty="0"/>
              <a:t> (1992) βασισμένοι στο υπόδειγμα των </a:t>
            </a:r>
            <a:r>
              <a:rPr lang="el-GR" dirty="0" smtClean="0"/>
              <a:t>χασμάτων κατέληξαν </a:t>
            </a:r>
            <a:r>
              <a:rPr lang="el-GR" dirty="0"/>
              <a:t>στο συμπέρασμα ότι τελικά </a:t>
            </a:r>
            <a:endParaRPr lang="el-GR" dirty="0" smtClean="0"/>
          </a:p>
          <a:p>
            <a:endParaRPr lang="el-GR" dirty="0" smtClean="0"/>
          </a:p>
          <a:p>
            <a:r>
              <a:rPr lang="el-GR" sz="2000" b="1" dirty="0" smtClean="0"/>
              <a:t>η </a:t>
            </a:r>
            <a:r>
              <a:rPr lang="el-GR" sz="2000" b="1" dirty="0"/>
              <a:t>αντίληψη του πελάτη από μόνη της (ως προς συγκεκριμένα χαρακτηριστικά) είναι ικανή να προσδιορίσει το επίπεδο ποιότητας </a:t>
            </a:r>
            <a:r>
              <a:rPr lang="el-GR" sz="2000" b="1" dirty="0" smtClean="0"/>
              <a:t>υπηρεσιών</a:t>
            </a:r>
            <a:endParaRPr lang="el-GR" dirty="0"/>
          </a:p>
          <a:p>
            <a:endParaRPr lang="el-GR" dirty="0" smtClean="0"/>
          </a:p>
          <a:p>
            <a:r>
              <a:rPr lang="el-GR" dirty="0" smtClean="0"/>
              <a:t> </a:t>
            </a:r>
            <a:r>
              <a:rPr lang="el-GR" dirty="0"/>
              <a:t>και για τον σκοπό αυτόν ανέπτυξαν το δικό τους εργαλείο μέτρησης </a:t>
            </a:r>
            <a:r>
              <a:rPr lang="el-GR" sz="2000" b="1" dirty="0"/>
              <a:t>(SERVPERF</a:t>
            </a:r>
            <a:r>
              <a:rPr lang="el-GR" sz="2000" b="1" dirty="0" smtClean="0"/>
              <a:t>) </a:t>
            </a:r>
          </a:p>
          <a:p>
            <a:endParaRPr lang="el-GR" dirty="0"/>
          </a:p>
          <a:p>
            <a:r>
              <a:rPr lang="el-GR" dirty="0" smtClean="0"/>
              <a:t>Το </a:t>
            </a:r>
            <a:r>
              <a:rPr lang="el-GR" dirty="0"/>
              <a:t>εργαλείο αυτό βάσει μελετών βρέθηκε ότι είναι καλύτερος δείκτης της ποιότητας </a:t>
            </a:r>
            <a:r>
              <a:rPr lang="el-GR" dirty="0" smtClean="0"/>
              <a:t>υπηρεσιών</a:t>
            </a:r>
          </a:p>
        </p:txBody>
      </p:sp>
    </p:spTree>
    <p:extLst>
      <p:ext uri="{BB962C8B-B14F-4D97-AF65-F5344CB8AC3E}">
        <p14:creationId xmlns:p14="http://schemas.microsoft.com/office/powerpoint/2010/main" val="110859598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16</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smtClean="0"/>
              <a:t>Λοιπά  υποδείγματα </a:t>
            </a:r>
            <a:endParaRPr lang="el-GR" b="1" dirty="0"/>
          </a:p>
        </p:txBody>
      </p:sp>
      <p:sp>
        <p:nvSpPr>
          <p:cNvPr id="2" name="Ορθογώνιο 1"/>
          <p:cNvSpPr/>
          <p:nvPr/>
        </p:nvSpPr>
        <p:spPr>
          <a:xfrm>
            <a:off x="251520" y="1700808"/>
            <a:ext cx="8685216" cy="4278094"/>
          </a:xfrm>
          <a:prstGeom prst="rect">
            <a:avLst/>
          </a:prstGeom>
        </p:spPr>
        <p:txBody>
          <a:bodyPr wrap="square">
            <a:spAutoFit/>
          </a:bodyPr>
          <a:lstStyle/>
          <a:p>
            <a:r>
              <a:rPr lang="el-GR" sz="2000" b="1" dirty="0" smtClean="0">
                <a:solidFill>
                  <a:srgbClr val="000000"/>
                </a:solidFill>
                <a:latin typeface="Times New Roman" panose="02020603050405020304" pitchFamily="18" charset="0"/>
              </a:rPr>
              <a:t>1. Το </a:t>
            </a:r>
            <a:r>
              <a:rPr lang="el-GR" sz="2000" b="1" dirty="0">
                <a:solidFill>
                  <a:srgbClr val="000000"/>
                </a:solidFill>
                <a:latin typeface="Times New Roman" panose="02020603050405020304" pitchFamily="18" charset="0"/>
              </a:rPr>
              <a:t>υπόδειγμα της ποιότητας υπηρεσιών με βάση τα χαρακτηριστικά </a:t>
            </a:r>
            <a:r>
              <a:rPr lang="el-GR" dirty="0">
                <a:solidFill>
                  <a:srgbClr val="000000"/>
                </a:solidFill>
                <a:latin typeface="Times New Roman" panose="02020603050405020304" pitchFamily="18" charset="0"/>
              </a:rPr>
              <a:t>(</a:t>
            </a:r>
            <a:r>
              <a:rPr lang="el-GR" dirty="0" err="1">
                <a:solidFill>
                  <a:srgbClr val="000000"/>
                </a:solidFill>
                <a:latin typeface="Times New Roman" panose="02020603050405020304" pitchFamily="18" charset="0"/>
              </a:rPr>
              <a:t>attribute</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service</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quality</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model</a:t>
            </a:r>
            <a:r>
              <a:rPr lang="el-GR" dirty="0">
                <a:solidFill>
                  <a:srgbClr val="000000"/>
                </a:solidFill>
                <a:latin typeface="Times New Roman" panose="02020603050405020304" pitchFamily="18" charset="0"/>
              </a:rPr>
              <a:t> – </a:t>
            </a:r>
            <a:r>
              <a:rPr lang="el-GR" dirty="0" err="1">
                <a:solidFill>
                  <a:srgbClr val="000000"/>
                </a:solidFill>
                <a:latin typeface="Times New Roman" panose="02020603050405020304" pitchFamily="18" charset="0"/>
              </a:rPr>
              <a:t>Haywood-Farmer</a:t>
            </a:r>
            <a:r>
              <a:rPr lang="el-GR" dirty="0">
                <a:solidFill>
                  <a:srgbClr val="000000"/>
                </a:solidFill>
                <a:latin typeface="Times New Roman" panose="02020603050405020304" pitchFamily="18" charset="0"/>
              </a:rPr>
              <a:t>, 1988</a:t>
            </a:r>
            <a:r>
              <a:rPr lang="el-GR" dirty="0" smtClean="0">
                <a:solidFill>
                  <a:srgbClr val="000000"/>
                </a:solidFill>
                <a:latin typeface="Times New Roman" panose="02020603050405020304" pitchFamily="18" charset="0"/>
              </a:rPr>
              <a:t>). Η </a:t>
            </a:r>
            <a:r>
              <a:rPr lang="el-GR" dirty="0">
                <a:solidFill>
                  <a:srgbClr val="000000"/>
                </a:solidFill>
                <a:latin typeface="Times New Roman" panose="02020603050405020304" pitchFamily="18" charset="0"/>
              </a:rPr>
              <a:t>ποιότητα υπηρεσιών αξιολογείται ως προς </a:t>
            </a:r>
            <a:r>
              <a:rPr lang="el-GR" dirty="0" smtClean="0">
                <a:solidFill>
                  <a:srgbClr val="000000"/>
                </a:solidFill>
                <a:latin typeface="Times New Roman" panose="02020603050405020304" pitchFamily="18" charset="0"/>
              </a:rPr>
              <a:t>3 </a:t>
            </a:r>
            <a:r>
              <a:rPr lang="el-GR" dirty="0">
                <a:solidFill>
                  <a:srgbClr val="000000"/>
                </a:solidFill>
                <a:latin typeface="Times New Roman" panose="02020603050405020304" pitchFamily="18" charset="0"/>
              </a:rPr>
              <a:t>βασικά γνωρίσματα της υπηρεσίας ή κριτήρια: </a:t>
            </a:r>
            <a:endParaRPr lang="el-GR" dirty="0" smtClean="0">
              <a:solidFill>
                <a:srgbClr val="000000"/>
              </a:solidFill>
              <a:latin typeface="Times New Roman" panose="02020603050405020304" pitchFamily="18" charset="0"/>
            </a:endParaRPr>
          </a:p>
          <a:p>
            <a:r>
              <a:rPr lang="el-GR" sz="1600" dirty="0" smtClean="0">
                <a:solidFill>
                  <a:srgbClr val="000000"/>
                </a:solidFill>
                <a:latin typeface="Times New Roman" panose="02020603050405020304" pitchFamily="18" charset="0"/>
              </a:rPr>
              <a:t>α</a:t>
            </a:r>
            <a:r>
              <a:rPr lang="el-GR" sz="1600" dirty="0">
                <a:solidFill>
                  <a:srgbClr val="000000"/>
                </a:solidFill>
                <a:latin typeface="Times New Roman" panose="02020603050405020304" pitchFamily="18" charset="0"/>
              </a:rPr>
              <a:t>) την επαγγελματικότητα του προσωπικού (π.χ. καθοδήγηση, ειλικρίνεια, παροχή συμβουλών), </a:t>
            </a:r>
            <a:endParaRPr lang="el-GR" sz="1600" dirty="0" smtClean="0">
              <a:solidFill>
                <a:srgbClr val="000000"/>
              </a:solidFill>
              <a:latin typeface="Times New Roman" panose="02020603050405020304" pitchFamily="18" charset="0"/>
            </a:endParaRPr>
          </a:p>
          <a:p>
            <a:r>
              <a:rPr lang="el-GR" sz="1600" dirty="0" smtClean="0">
                <a:solidFill>
                  <a:srgbClr val="000000"/>
                </a:solidFill>
                <a:latin typeface="Times New Roman" panose="02020603050405020304" pitchFamily="18" charset="0"/>
              </a:rPr>
              <a:t>β</a:t>
            </a:r>
            <a:r>
              <a:rPr lang="el-GR" sz="1600" dirty="0">
                <a:solidFill>
                  <a:srgbClr val="000000"/>
                </a:solidFill>
                <a:latin typeface="Times New Roman" panose="02020603050405020304" pitchFamily="18" charset="0"/>
              </a:rPr>
              <a:t>) τις φυσικές εγκαταστάσεις και διαδικασίες (π.χ. ευελιξία διαδικασιών, τοποθεσία, διαρρύθμιση και </a:t>
            </a:r>
            <a:endParaRPr lang="el-GR" sz="1600" dirty="0" smtClean="0">
              <a:solidFill>
                <a:srgbClr val="000000"/>
              </a:solidFill>
              <a:latin typeface="Times New Roman" panose="02020603050405020304" pitchFamily="18" charset="0"/>
            </a:endParaRPr>
          </a:p>
          <a:p>
            <a:r>
              <a:rPr lang="el-GR" sz="1600" dirty="0" smtClean="0">
                <a:solidFill>
                  <a:srgbClr val="000000"/>
                </a:solidFill>
                <a:latin typeface="Times New Roman" panose="02020603050405020304" pitchFamily="18" charset="0"/>
              </a:rPr>
              <a:t>γ</a:t>
            </a:r>
            <a:r>
              <a:rPr lang="el-GR" sz="1600" dirty="0">
                <a:solidFill>
                  <a:srgbClr val="000000"/>
                </a:solidFill>
                <a:latin typeface="Times New Roman" panose="02020603050405020304" pitchFamily="18" charset="0"/>
              </a:rPr>
              <a:t>) τα χαρακτηριστικά συμπεριφοράς του προσωπικού (π.χ. ταχύτητα, ευγένεια). </a:t>
            </a:r>
            <a:endParaRPr lang="el-GR" sz="1600" dirty="0" smtClean="0">
              <a:solidFill>
                <a:srgbClr val="000000"/>
              </a:solidFill>
              <a:latin typeface="Times New Roman" panose="02020603050405020304" pitchFamily="18" charset="0"/>
            </a:endParaRPr>
          </a:p>
          <a:p>
            <a:endParaRPr lang="el-GR" dirty="0">
              <a:solidFill>
                <a:srgbClr val="000000"/>
              </a:solidFill>
              <a:latin typeface="Times New Roman" panose="02020603050405020304" pitchFamily="18" charset="0"/>
            </a:endParaRPr>
          </a:p>
          <a:p>
            <a:r>
              <a:rPr lang="el-GR" sz="2000" b="1" dirty="0">
                <a:solidFill>
                  <a:srgbClr val="000000"/>
                </a:solidFill>
                <a:latin typeface="Times New Roman" panose="02020603050405020304" pitchFamily="18" charset="0"/>
              </a:rPr>
              <a:t>2. Το σύνθετο υπόδειγμα της ποιότητας υπηρεσιών </a:t>
            </a:r>
            <a:r>
              <a:rPr lang="el-GR" dirty="0">
                <a:solidFill>
                  <a:srgbClr val="000000"/>
                </a:solidFill>
                <a:latin typeface="Times New Roman" panose="02020603050405020304" pitchFamily="18" charset="0"/>
              </a:rPr>
              <a:t>(</a:t>
            </a:r>
            <a:r>
              <a:rPr lang="el-GR" dirty="0" err="1">
                <a:solidFill>
                  <a:srgbClr val="000000"/>
                </a:solidFill>
                <a:latin typeface="Times New Roman" panose="02020603050405020304" pitchFamily="18" charset="0"/>
              </a:rPr>
              <a:t>synthesised</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model</a:t>
            </a:r>
            <a:r>
              <a:rPr lang="el-GR" dirty="0">
                <a:solidFill>
                  <a:srgbClr val="000000"/>
                </a:solidFill>
                <a:latin typeface="Times New Roman" panose="02020603050405020304" pitchFamily="18" charset="0"/>
              </a:rPr>
              <a:t> of </a:t>
            </a:r>
            <a:r>
              <a:rPr lang="el-GR" dirty="0" err="1">
                <a:solidFill>
                  <a:srgbClr val="000000"/>
                </a:solidFill>
                <a:latin typeface="Times New Roman" panose="02020603050405020304" pitchFamily="18" charset="0"/>
              </a:rPr>
              <a:t>service</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quality</a:t>
            </a:r>
            <a:r>
              <a:rPr lang="el-GR" dirty="0">
                <a:solidFill>
                  <a:srgbClr val="000000"/>
                </a:solidFill>
                <a:latin typeface="Times New Roman" panose="02020603050405020304" pitchFamily="18" charset="0"/>
              </a:rPr>
              <a:t> – </a:t>
            </a:r>
            <a:r>
              <a:rPr lang="el-GR" dirty="0" err="1">
                <a:solidFill>
                  <a:srgbClr val="000000"/>
                </a:solidFill>
                <a:latin typeface="Times New Roman" panose="02020603050405020304" pitchFamily="18" charset="0"/>
              </a:rPr>
              <a:t>Brogowicz</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Delene</a:t>
            </a:r>
            <a:r>
              <a:rPr lang="el-GR" dirty="0">
                <a:solidFill>
                  <a:srgbClr val="000000"/>
                </a:solidFill>
                <a:latin typeface="Times New Roman" panose="02020603050405020304" pitchFamily="18" charset="0"/>
              </a:rPr>
              <a:t> &amp; </a:t>
            </a:r>
            <a:r>
              <a:rPr lang="el-GR" dirty="0" err="1">
                <a:solidFill>
                  <a:srgbClr val="000000"/>
                </a:solidFill>
                <a:latin typeface="Times New Roman" panose="02020603050405020304" pitchFamily="18" charset="0"/>
              </a:rPr>
              <a:t>Lyth</a:t>
            </a:r>
            <a:r>
              <a:rPr lang="el-GR" dirty="0">
                <a:solidFill>
                  <a:srgbClr val="000000"/>
                </a:solidFill>
                <a:latin typeface="Times New Roman" panose="02020603050405020304" pitchFamily="18" charset="0"/>
              </a:rPr>
              <a:t>, 1990). </a:t>
            </a:r>
            <a:r>
              <a:rPr lang="el-GR" sz="1600" dirty="0" smtClean="0">
                <a:solidFill>
                  <a:srgbClr val="000000"/>
                </a:solidFill>
                <a:latin typeface="Times New Roman" panose="02020603050405020304" pitchFamily="18" charset="0"/>
              </a:rPr>
              <a:t>Χάσμα </a:t>
            </a:r>
            <a:r>
              <a:rPr lang="el-GR" sz="1600" dirty="0">
                <a:solidFill>
                  <a:srgbClr val="000000"/>
                </a:solidFill>
                <a:latin typeface="Times New Roman" panose="02020603050405020304" pitchFamily="18" charset="0"/>
              </a:rPr>
              <a:t>ποιότητας είναι δυνατό να δημιουργηθεί ακόμα και αν κάποιος δεν έχει εμπειρία χρήσης από μια υπηρεσία (αλλά έχει ακούσει/μάθει σχετικά με αυτήν από συστάσεις άλλων κ.λπ.) Συνεπώς, η επιχείρηση πρέπει να λαμβάνει υπόψη την αντίληψη του πελάτη για την ποιότητα υπηρεσιών πριν και μετά τη χρήση της υπηρεσίας. Επίσης, θα πρέπει να αξιολογεί και να συγκρίνει την ποιότητα κατά την παροχή της υπηρεσίας αλλά και την αντίληψη του πελάτη γι’ αυτή. Μέσω λοιπόν διοικητικών ενεργειών προγραμματισμού, υλοποίησης και ελέγχου επιδιώκεται η εξάλειψη ή περιορισμός των χασμάτων ποιότητας ως προς την τεχνική και λειτουργική διάσταση της ποιότητας.</a:t>
            </a:r>
          </a:p>
        </p:txBody>
      </p:sp>
    </p:spTree>
    <p:extLst>
      <p:ext uri="{BB962C8B-B14F-4D97-AF65-F5344CB8AC3E}">
        <p14:creationId xmlns:p14="http://schemas.microsoft.com/office/powerpoint/2010/main" val="39323545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17</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smtClean="0"/>
              <a:t>Λοιπά  υποδείγματα </a:t>
            </a:r>
            <a:endParaRPr lang="el-GR" b="1" dirty="0"/>
          </a:p>
        </p:txBody>
      </p:sp>
      <p:sp>
        <p:nvSpPr>
          <p:cNvPr id="2" name="Ορθογώνιο 1"/>
          <p:cNvSpPr/>
          <p:nvPr/>
        </p:nvSpPr>
        <p:spPr>
          <a:xfrm>
            <a:off x="251520" y="1700808"/>
            <a:ext cx="8685216" cy="4308872"/>
          </a:xfrm>
          <a:prstGeom prst="rect">
            <a:avLst/>
          </a:prstGeom>
        </p:spPr>
        <p:txBody>
          <a:bodyPr wrap="square">
            <a:spAutoFit/>
          </a:bodyPr>
          <a:lstStyle/>
          <a:p>
            <a:r>
              <a:rPr lang="el-GR" sz="2000" b="1" dirty="0" smtClean="0">
                <a:solidFill>
                  <a:srgbClr val="000000"/>
                </a:solidFill>
                <a:latin typeface="Times New Roman" panose="02020603050405020304" pitchFamily="18" charset="0"/>
              </a:rPr>
              <a:t>3. Το </a:t>
            </a:r>
            <a:r>
              <a:rPr lang="el-GR" sz="2000" b="1" dirty="0">
                <a:solidFill>
                  <a:srgbClr val="000000"/>
                </a:solidFill>
                <a:latin typeface="Times New Roman" panose="02020603050405020304" pitchFamily="18" charset="0"/>
              </a:rPr>
              <a:t>υπόδειγμα της ιδανικής ποιότητας υπηρεσιών </a:t>
            </a:r>
            <a:r>
              <a:rPr lang="el-GR" dirty="0">
                <a:solidFill>
                  <a:srgbClr val="000000"/>
                </a:solidFill>
                <a:latin typeface="Times New Roman" panose="02020603050405020304" pitchFamily="18" charset="0"/>
              </a:rPr>
              <a:t>(</a:t>
            </a:r>
            <a:r>
              <a:rPr lang="el-GR" dirty="0" err="1">
                <a:solidFill>
                  <a:srgbClr val="000000"/>
                </a:solidFill>
                <a:latin typeface="Times New Roman" panose="02020603050405020304" pitchFamily="18" charset="0"/>
              </a:rPr>
              <a:t>ideal</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value</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model</a:t>
            </a:r>
            <a:r>
              <a:rPr lang="el-GR" dirty="0">
                <a:solidFill>
                  <a:srgbClr val="000000"/>
                </a:solidFill>
                <a:latin typeface="Times New Roman" panose="02020603050405020304" pitchFamily="18" charset="0"/>
              </a:rPr>
              <a:t> of </a:t>
            </a:r>
            <a:r>
              <a:rPr lang="el-GR" dirty="0" err="1">
                <a:solidFill>
                  <a:srgbClr val="000000"/>
                </a:solidFill>
                <a:latin typeface="Times New Roman" panose="02020603050405020304" pitchFamily="18" charset="0"/>
              </a:rPr>
              <a:t>service</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quality</a:t>
            </a:r>
            <a:r>
              <a:rPr lang="el-GR" dirty="0">
                <a:solidFill>
                  <a:srgbClr val="000000"/>
                </a:solidFill>
                <a:latin typeface="Times New Roman" panose="02020603050405020304" pitchFamily="18" charset="0"/>
              </a:rPr>
              <a:t> – </a:t>
            </a:r>
            <a:r>
              <a:rPr lang="el-GR" dirty="0" err="1">
                <a:solidFill>
                  <a:srgbClr val="000000"/>
                </a:solidFill>
                <a:latin typeface="Times New Roman" panose="02020603050405020304" pitchFamily="18" charset="0"/>
              </a:rPr>
              <a:t>Mattsson</a:t>
            </a:r>
            <a:r>
              <a:rPr lang="el-GR" dirty="0">
                <a:solidFill>
                  <a:srgbClr val="000000"/>
                </a:solidFill>
                <a:latin typeface="Times New Roman" panose="02020603050405020304" pitchFamily="18" charset="0"/>
              </a:rPr>
              <a:t>, 1992). Με βάση αυτό η ικανοποίηση του πελάτη καθορίζεται από τη σύγκριση εμπειρίας του από τη χρήση μιας υπηρεσίας και ενός ιδανικού επιπέδου ποιότητας.</a:t>
            </a:r>
          </a:p>
          <a:p>
            <a:endParaRPr lang="el-GR" dirty="0">
              <a:solidFill>
                <a:srgbClr val="000000"/>
              </a:solidFill>
              <a:latin typeface="Times New Roman" panose="02020603050405020304" pitchFamily="18" charset="0"/>
            </a:endParaRPr>
          </a:p>
          <a:p>
            <a:endParaRPr lang="el-GR" dirty="0" smtClean="0">
              <a:solidFill>
                <a:srgbClr val="000000"/>
              </a:solidFill>
              <a:latin typeface="Times New Roman" panose="02020603050405020304" pitchFamily="18" charset="0"/>
            </a:endParaRPr>
          </a:p>
          <a:p>
            <a:r>
              <a:rPr lang="el-GR" sz="2000" b="1" dirty="0">
                <a:solidFill>
                  <a:srgbClr val="000000"/>
                </a:solidFill>
                <a:latin typeface="Times New Roman" panose="02020603050405020304" pitchFamily="18" charset="0"/>
              </a:rPr>
              <a:t>4.</a:t>
            </a:r>
            <a:r>
              <a:rPr lang="el-GR" sz="2000" b="1" dirty="0" smtClean="0">
                <a:solidFill>
                  <a:srgbClr val="000000"/>
                </a:solidFill>
                <a:latin typeface="Times New Roman" panose="02020603050405020304" pitchFamily="18" charset="0"/>
              </a:rPr>
              <a:t> Το </a:t>
            </a:r>
            <a:r>
              <a:rPr lang="el-GR" sz="2000" b="1" dirty="0">
                <a:solidFill>
                  <a:srgbClr val="000000"/>
                </a:solidFill>
                <a:latin typeface="Times New Roman" panose="02020603050405020304" pitchFamily="18" charset="0"/>
              </a:rPr>
              <a:t>υπόδειγμα απόδοσης και πρότυπης ποιότητας </a:t>
            </a:r>
            <a:r>
              <a:rPr lang="el-GR" dirty="0">
                <a:solidFill>
                  <a:srgbClr val="000000"/>
                </a:solidFill>
                <a:latin typeface="Times New Roman" panose="02020603050405020304" pitchFamily="18" charset="0"/>
              </a:rPr>
              <a:t>(</a:t>
            </a:r>
            <a:r>
              <a:rPr lang="el-GR" dirty="0" err="1">
                <a:solidFill>
                  <a:srgbClr val="000000"/>
                </a:solidFill>
                <a:latin typeface="Times New Roman" panose="02020603050405020304" pitchFamily="18" charset="0"/>
              </a:rPr>
              <a:t>evaluated</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performance</a:t>
            </a:r>
            <a:r>
              <a:rPr lang="el-GR" dirty="0">
                <a:solidFill>
                  <a:srgbClr val="000000"/>
                </a:solidFill>
                <a:latin typeface="Times New Roman" panose="02020603050405020304" pitchFamily="18" charset="0"/>
              </a:rPr>
              <a:t> and </a:t>
            </a:r>
            <a:r>
              <a:rPr lang="el-GR" dirty="0" err="1">
                <a:solidFill>
                  <a:srgbClr val="000000"/>
                </a:solidFill>
                <a:latin typeface="Times New Roman" panose="02020603050405020304" pitchFamily="18" charset="0"/>
              </a:rPr>
              <a:t>normed</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quality</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model</a:t>
            </a:r>
            <a:r>
              <a:rPr lang="el-GR" dirty="0">
                <a:solidFill>
                  <a:srgbClr val="000000"/>
                </a:solidFill>
                <a:latin typeface="Times New Roman" panose="02020603050405020304" pitchFamily="18" charset="0"/>
              </a:rPr>
              <a:t> – </a:t>
            </a:r>
            <a:r>
              <a:rPr lang="el-GR" dirty="0" err="1">
                <a:solidFill>
                  <a:srgbClr val="000000"/>
                </a:solidFill>
                <a:latin typeface="Times New Roman" panose="02020603050405020304" pitchFamily="18" charset="0"/>
              </a:rPr>
              <a:t>Teas</a:t>
            </a:r>
            <a:r>
              <a:rPr lang="el-GR" dirty="0">
                <a:solidFill>
                  <a:srgbClr val="000000"/>
                </a:solidFill>
                <a:latin typeface="Times New Roman" panose="02020603050405020304" pitchFamily="18" charset="0"/>
              </a:rPr>
              <a:t>, 1993). Η αντίληψη ενός πελάτη για την ποιότητα μιας υπηρεσίας και την πιθανότητα ικανοποίησής του από τη χρήση της καθορίζεται από τη σημασία (για αυτόν αντίληψη ποιότητας) των χαρακτηριστικών της υπηρεσίας και τον βαθμό στον οποίο ο πελάτης αντιλαμβάνεται ότι κάθε χαρακτηριστικό υπάρχει σε αυτήν (την υπηρεσία) σε σχέση με τον ιδανικό βαθμό. Η πρότυπη ποιότητα επομένως είναι το αποτέλεσμα της σύγκρισης του βαθμού στον οποίο ο πελάτης αντιλαμβάνεται ότι ορισμένα χαρακτηριστικά της υπηρεσίας υπάρχουν στην υπηρεσία αυτή σε σχέση με το πόσο θα έπρεπε να υπάρχουν αυτά στην άριστη περίπτωση (υπηρεσίας).</a:t>
            </a:r>
          </a:p>
        </p:txBody>
      </p:sp>
    </p:spTree>
    <p:extLst>
      <p:ext uri="{BB962C8B-B14F-4D97-AF65-F5344CB8AC3E}">
        <p14:creationId xmlns:p14="http://schemas.microsoft.com/office/powerpoint/2010/main" val="4037933527"/>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18</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smtClean="0"/>
              <a:t>Λοιπά  υποδείγματα </a:t>
            </a:r>
            <a:endParaRPr lang="el-GR" b="1" dirty="0"/>
          </a:p>
        </p:txBody>
      </p:sp>
      <p:sp>
        <p:nvSpPr>
          <p:cNvPr id="2" name="Ορθογώνιο 1"/>
          <p:cNvSpPr/>
          <p:nvPr/>
        </p:nvSpPr>
        <p:spPr>
          <a:xfrm>
            <a:off x="251520" y="1700808"/>
            <a:ext cx="8685216" cy="4524315"/>
          </a:xfrm>
          <a:prstGeom prst="rect">
            <a:avLst/>
          </a:prstGeom>
        </p:spPr>
        <p:txBody>
          <a:bodyPr wrap="square">
            <a:spAutoFit/>
          </a:bodyPr>
          <a:lstStyle/>
          <a:p>
            <a:r>
              <a:rPr lang="el-GR" sz="2000" b="1" dirty="0" smtClean="0">
                <a:solidFill>
                  <a:srgbClr val="000000"/>
                </a:solidFill>
                <a:latin typeface="Times New Roman" panose="02020603050405020304" pitchFamily="18" charset="0"/>
              </a:rPr>
              <a:t>5. Τα </a:t>
            </a:r>
            <a:r>
              <a:rPr lang="el-GR" sz="2000" b="1" dirty="0">
                <a:solidFill>
                  <a:srgbClr val="000000"/>
                </a:solidFill>
                <a:latin typeface="Times New Roman" panose="02020603050405020304" pitchFamily="18" charset="0"/>
              </a:rPr>
              <a:t>υποδείγματα των επιμέρους χαρακτηριστικών και της συνολικής τους επίδρασης </a:t>
            </a:r>
            <a:r>
              <a:rPr lang="el-GR" dirty="0">
                <a:solidFill>
                  <a:srgbClr val="000000"/>
                </a:solidFill>
                <a:latin typeface="Times New Roman" panose="02020603050405020304" pitchFamily="18" charset="0"/>
              </a:rPr>
              <a:t>(</a:t>
            </a:r>
            <a:r>
              <a:rPr lang="el-GR" dirty="0" err="1">
                <a:solidFill>
                  <a:srgbClr val="000000"/>
                </a:solidFill>
                <a:latin typeface="Times New Roman" panose="02020603050405020304" pitchFamily="18" charset="0"/>
              </a:rPr>
              <a:t>attribute</a:t>
            </a:r>
            <a:r>
              <a:rPr lang="el-GR" dirty="0">
                <a:solidFill>
                  <a:srgbClr val="000000"/>
                </a:solidFill>
                <a:latin typeface="Times New Roman" panose="02020603050405020304" pitchFamily="18" charset="0"/>
              </a:rPr>
              <a:t> and </a:t>
            </a:r>
            <a:r>
              <a:rPr lang="el-GR" dirty="0" err="1">
                <a:solidFill>
                  <a:srgbClr val="000000"/>
                </a:solidFill>
                <a:latin typeface="Times New Roman" panose="02020603050405020304" pitchFamily="18" charset="0"/>
              </a:rPr>
              <a:t>overall</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affect</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models</a:t>
            </a:r>
            <a:r>
              <a:rPr lang="el-GR" dirty="0">
                <a:solidFill>
                  <a:srgbClr val="000000"/>
                </a:solidFill>
                <a:latin typeface="Times New Roman" panose="02020603050405020304" pitchFamily="18" charset="0"/>
              </a:rPr>
              <a:t> – </a:t>
            </a:r>
            <a:r>
              <a:rPr lang="el-GR" dirty="0" err="1">
                <a:solidFill>
                  <a:srgbClr val="000000"/>
                </a:solidFill>
                <a:latin typeface="Times New Roman" panose="02020603050405020304" pitchFamily="18" charset="0"/>
              </a:rPr>
              <a:t>Dabholkar</a:t>
            </a:r>
            <a:r>
              <a:rPr lang="el-GR" dirty="0">
                <a:solidFill>
                  <a:srgbClr val="000000"/>
                </a:solidFill>
                <a:latin typeface="Times New Roman" panose="02020603050405020304" pitchFamily="18" charset="0"/>
              </a:rPr>
              <a:t>, </a:t>
            </a:r>
            <a:r>
              <a:rPr lang="el-GR" dirty="0" err="1">
                <a:solidFill>
                  <a:srgbClr val="000000"/>
                </a:solidFill>
                <a:latin typeface="Times New Roman" panose="02020603050405020304" pitchFamily="18" charset="0"/>
              </a:rPr>
              <a:t>Thorpe</a:t>
            </a:r>
            <a:r>
              <a:rPr lang="el-GR" dirty="0">
                <a:solidFill>
                  <a:srgbClr val="000000"/>
                </a:solidFill>
                <a:latin typeface="Times New Roman" panose="02020603050405020304" pitchFamily="18" charset="0"/>
              </a:rPr>
              <a:t> &amp; </a:t>
            </a:r>
            <a:r>
              <a:rPr lang="el-GR" dirty="0" err="1">
                <a:solidFill>
                  <a:srgbClr val="000000"/>
                </a:solidFill>
                <a:latin typeface="Times New Roman" panose="02020603050405020304" pitchFamily="18" charset="0"/>
              </a:rPr>
              <a:t>Rentz</a:t>
            </a:r>
            <a:r>
              <a:rPr lang="el-GR" dirty="0">
                <a:solidFill>
                  <a:srgbClr val="000000"/>
                </a:solidFill>
                <a:latin typeface="Times New Roman" panose="02020603050405020304" pitchFamily="18" charset="0"/>
              </a:rPr>
              <a:t>, 1996). Τα </a:t>
            </a:r>
            <a:r>
              <a:rPr lang="el-GR" sz="1600" dirty="0">
                <a:solidFill>
                  <a:srgbClr val="000000"/>
                </a:solidFill>
                <a:latin typeface="Times New Roman" panose="02020603050405020304" pitchFamily="18" charset="0"/>
              </a:rPr>
              <a:t>υποδείγματα αυτά έχουν αναπτυχθεί για τις αυτοματοποιημένες υπηρεσίες (που χρησιμοποιεί κανείς μόνος του). Με βάση το πρώτο υπόδειγμα των χαρακτηριστικών, τα προσδοκώμενα χαρακτηριστικά ταχύτητας, ευκολίας χρήσης, αξιοπιστίας, απόλαυσης και ελέγχουν/καθορίζουν την προσδοκώμενη ποιότητα αυτών των υπηρεσιών και άρα την πρόθεση χρήσης της υπηρεσίας από τον πελάτη. Αντίστοιχα, σύμφωνα με το δεύτερο υπόδειγμα, η στάση των πελατών για τη χρήση της τεχνολογίας αλλά και η ανάγκη για επικοινωνία με κάποιον υπάλληλο καθορίζει την προσδοκία για την ποιότητα της αυτοματοποιημένης υπηρεσίας και άρα την πρόθεση χρήσης της</a:t>
            </a:r>
            <a:r>
              <a:rPr lang="el-GR" sz="1600" dirty="0" smtClean="0">
                <a:solidFill>
                  <a:srgbClr val="000000"/>
                </a:solidFill>
                <a:latin typeface="Times New Roman" panose="02020603050405020304" pitchFamily="18" charset="0"/>
              </a:rPr>
              <a:t>.</a:t>
            </a:r>
          </a:p>
          <a:p>
            <a:endParaRPr lang="el-GR" dirty="0">
              <a:solidFill>
                <a:srgbClr val="000000"/>
              </a:solidFill>
              <a:latin typeface="Times New Roman" panose="02020603050405020304" pitchFamily="18" charset="0"/>
            </a:endParaRPr>
          </a:p>
          <a:p>
            <a:r>
              <a:rPr lang="el-GR" sz="2000" b="1" dirty="0" smtClean="0">
                <a:solidFill>
                  <a:srgbClr val="000000"/>
                </a:solidFill>
                <a:latin typeface="Times New Roman" panose="02020603050405020304" pitchFamily="18" charset="0"/>
              </a:rPr>
              <a:t>6. Το </a:t>
            </a:r>
            <a:r>
              <a:rPr lang="el-GR" sz="2000" b="1" dirty="0">
                <a:solidFill>
                  <a:srgbClr val="000000"/>
                </a:solidFill>
                <a:latin typeface="Times New Roman" panose="02020603050405020304" pitchFamily="18" charset="0"/>
              </a:rPr>
              <a:t>υπόδειγμα ποιότητας υπηρεσιών, αξίας και ικανοποίησης για τον πελάτη </a:t>
            </a:r>
            <a:r>
              <a:rPr lang="el-GR" dirty="0">
                <a:solidFill>
                  <a:srgbClr val="000000"/>
                </a:solidFill>
                <a:latin typeface="Times New Roman" panose="02020603050405020304" pitchFamily="18" charset="0"/>
              </a:rPr>
              <a:t>(</a:t>
            </a:r>
            <a:r>
              <a:rPr lang="el-GR" sz="1600" dirty="0" err="1">
                <a:solidFill>
                  <a:srgbClr val="000000"/>
                </a:solidFill>
                <a:latin typeface="Times New Roman" panose="02020603050405020304" pitchFamily="18" charset="0"/>
              </a:rPr>
              <a:t>customer</a:t>
            </a:r>
            <a:r>
              <a:rPr lang="el-GR" sz="1600" dirty="0">
                <a:solidFill>
                  <a:srgbClr val="000000"/>
                </a:solidFill>
                <a:latin typeface="Times New Roman" panose="02020603050405020304" pitchFamily="18" charset="0"/>
              </a:rPr>
              <a:t> </a:t>
            </a:r>
            <a:r>
              <a:rPr lang="el-GR" sz="1600" dirty="0" err="1">
                <a:solidFill>
                  <a:srgbClr val="000000"/>
                </a:solidFill>
                <a:latin typeface="Times New Roman" panose="02020603050405020304" pitchFamily="18" charset="0"/>
              </a:rPr>
              <a:t>value</a:t>
            </a:r>
            <a:r>
              <a:rPr lang="el-GR" sz="1600" dirty="0">
                <a:solidFill>
                  <a:srgbClr val="000000"/>
                </a:solidFill>
                <a:latin typeface="Times New Roman" panose="02020603050405020304" pitchFamily="18" charset="0"/>
              </a:rPr>
              <a:t>, </a:t>
            </a:r>
            <a:r>
              <a:rPr lang="el-GR" sz="1600" dirty="0" err="1">
                <a:solidFill>
                  <a:srgbClr val="000000"/>
                </a:solidFill>
                <a:latin typeface="Times New Roman" panose="02020603050405020304" pitchFamily="18" charset="0"/>
              </a:rPr>
              <a:t>service</a:t>
            </a:r>
            <a:r>
              <a:rPr lang="el-GR" sz="1600" dirty="0">
                <a:solidFill>
                  <a:srgbClr val="000000"/>
                </a:solidFill>
                <a:latin typeface="Times New Roman" panose="02020603050405020304" pitchFamily="18" charset="0"/>
              </a:rPr>
              <a:t> </a:t>
            </a:r>
            <a:r>
              <a:rPr lang="el-GR" sz="1600" dirty="0" err="1">
                <a:solidFill>
                  <a:srgbClr val="000000"/>
                </a:solidFill>
                <a:latin typeface="Times New Roman" panose="02020603050405020304" pitchFamily="18" charset="0"/>
              </a:rPr>
              <a:t>quality</a:t>
            </a:r>
            <a:r>
              <a:rPr lang="el-GR" sz="1600" dirty="0">
                <a:solidFill>
                  <a:srgbClr val="000000"/>
                </a:solidFill>
                <a:latin typeface="Times New Roman" panose="02020603050405020304" pitchFamily="18" charset="0"/>
              </a:rPr>
              <a:t> and </a:t>
            </a:r>
            <a:r>
              <a:rPr lang="el-GR" sz="1600" dirty="0" err="1">
                <a:solidFill>
                  <a:srgbClr val="000000"/>
                </a:solidFill>
                <a:latin typeface="Times New Roman" panose="02020603050405020304" pitchFamily="18" charset="0"/>
              </a:rPr>
              <a:t>customer</a:t>
            </a:r>
            <a:r>
              <a:rPr lang="el-GR" sz="1600" dirty="0">
                <a:solidFill>
                  <a:srgbClr val="000000"/>
                </a:solidFill>
                <a:latin typeface="Times New Roman" panose="02020603050405020304" pitchFamily="18" charset="0"/>
              </a:rPr>
              <a:t> </a:t>
            </a:r>
            <a:r>
              <a:rPr lang="el-GR" sz="1600" dirty="0" err="1">
                <a:solidFill>
                  <a:srgbClr val="000000"/>
                </a:solidFill>
                <a:latin typeface="Times New Roman" panose="02020603050405020304" pitchFamily="18" charset="0"/>
              </a:rPr>
              <a:t>satisfaction</a:t>
            </a:r>
            <a:r>
              <a:rPr lang="el-GR" sz="1600" dirty="0">
                <a:solidFill>
                  <a:srgbClr val="000000"/>
                </a:solidFill>
                <a:latin typeface="Times New Roman" panose="02020603050405020304" pitchFamily="18" charset="0"/>
              </a:rPr>
              <a:t> </a:t>
            </a:r>
            <a:r>
              <a:rPr lang="el-GR" sz="1600" dirty="0" err="1">
                <a:solidFill>
                  <a:srgbClr val="000000"/>
                </a:solidFill>
                <a:latin typeface="Times New Roman" panose="02020603050405020304" pitchFamily="18" charset="0"/>
              </a:rPr>
              <a:t>model</a:t>
            </a:r>
            <a:r>
              <a:rPr lang="el-GR" sz="1600" dirty="0">
                <a:solidFill>
                  <a:srgbClr val="000000"/>
                </a:solidFill>
                <a:latin typeface="Times New Roman" panose="02020603050405020304" pitchFamily="18" charset="0"/>
              </a:rPr>
              <a:t> – </a:t>
            </a:r>
            <a:r>
              <a:rPr lang="el-GR" sz="1600" dirty="0" err="1">
                <a:solidFill>
                  <a:srgbClr val="000000"/>
                </a:solidFill>
                <a:latin typeface="Times New Roman" panose="02020603050405020304" pitchFamily="18" charset="0"/>
              </a:rPr>
              <a:t>Oh</a:t>
            </a:r>
            <a:r>
              <a:rPr lang="el-GR" sz="1600" dirty="0">
                <a:solidFill>
                  <a:srgbClr val="000000"/>
                </a:solidFill>
                <a:latin typeface="Times New Roman" panose="02020603050405020304" pitchFamily="18" charset="0"/>
              </a:rPr>
              <a:t>, 1999). Εστιάζει στις αποφάσεις που έπονται της αγοράς. Η πρόθεση θετικών συστάσεων είναι άμεση συνάρτηση του συνδυασμού της αντίληψης του πελάτη, της αντίληψής του για την αξία της υπηρεσίας, της </a:t>
            </a:r>
            <a:r>
              <a:rPr lang="el-GR" sz="1600" dirty="0" smtClean="0">
                <a:solidFill>
                  <a:srgbClr val="000000"/>
                </a:solidFill>
                <a:latin typeface="Times New Roman" panose="02020603050405020304" pitchFamily="18" charset="0"/>
              </a:rPr>
              <a:t>ικανοποίησής του </a:t>
            </a:r>
            <a:r>
              <a:rPr lang="el-GR" sz="1600" dirty="0">
                <a:solidFill>
                  <a:srgbClr val="000000"/>
                </a:solidFill>
                <a:latin typeface="Times New Roman" panose="02020603050405020304" pitchFamily="18" charset="0"/>
              </a:rPr>
              <a:t>και της πρόθεσης επαναγοράς. Η αξία για τον πελάτη επηρεάζει την πρόθεση επαναγοράς. Επίσης, ο </a:t>
            </a:r>
            <a:r>
              <a:rPr lang="el-GR" sz="1600" dirty="0" err="1">
                <a:solidFill>
                  <a:srgbClr val="000000"/>
                </a:solidFill>
                <a:latin typeface="Times New Roman" panose="02020603050405020304" pitchFamily="18" charset="0"/>
              </a:rPr>
              <a:t>Oh</a:t>
            </a:r>
            <a:r>
              <a:rPr lang="el-GR" sz="1600" dirty="0">
                <a:solidFill>
                  <a:srgbClr val="000000"/>
                </a:solidFill>
                <a:latin typeface="Times New Roman" panose="02020603050405020304" pitchFamily="18" charset="0"/>
              </a:rPr>
              <a:t> αναφέρει ότι η αντιληπτή τιμή (πόσο αξίζει μια υπηρεσία στο μυαλό του πελάτη) έχει αρνητική επίδραση στην αντιληπτή αξία για τον πελάτη και καμιά σχέση με την αντιληπτή ποιότητα υπηρεσιών.</a:t>
            </a:r>
          </a:p>
        </p:txBody>
      </p:sp>
    </p:spTree>
    <p:extLst>
      <p:ext uri="{BB962C8B-B14F-4D97-AF65-F5344CB8AC3E}">
        <p14:creationId xmlns:p14="http://schemas.microsoft.com/office/powerpoint/2010/main" val="66610230"/>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19</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smtClean="0"/>
              <a:t>Λοιπά  υποδείγματα με προσανατολισμό στο ρόλο της πληροφορικής  </a:t>
            </a:r>
            <a:endParaRPr lang="el-GR" b="1" dirty="0"/>
          </a:p>
        </p:txBody>
      </p:sp>
    </p:spTree>
    <p:extLst>
      <p:ext uri="{BB962C8B-B14F-4D97-AF65-F5344CB8AC3E}">
        <p14:creationId xmlns:p14="http://schemas.microsoft.com/office/powerpoint/2010/main" val="31776359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5774DB-FF42-4DEE-9660-E35851471D3F}"/>
              </a:ext>
            </a:extLst>
          </p:cNvPr>
          <p:cNvSpPr>
            <a:spLocks noGrp="1"/>
          </p:cNvSpPr>
          <p:nvPr>
            <p:ph type="title"/>
          </p:nvPr>
        </p:nvSpPr>
        <p:spPr>
          <a:xfrm>
            <a:off x="329909" y="516838"/>
            <a:ext cx="8229600" cy="1066800"/>
          </a:xfrm>
        </p:spPr>
        <p:txBody>
          <a:bodyPr>
            <a:normAutofit/>
          </a:bodyPr>
          <a:lstStyle/>
          <a:p>
            <a:pPr algn="ctr"/>
            <a:r>
              <a:rPr lang="el-GR" sz="4400" b="1" dirty="0"/>
              <a:t>Περιεχόμενα </a:t>
            </a:r>
          </a:p>
        </p:txBody>
      </p:sp>
      <p:sp>
        <p:nvSpPr>
          <p:cNvPr id="3" name="Θέση περιεχομένου 2">
            <a:extLst>
              <a:ext uri="{FF2B5EF4-FFF2-40B4-BE49-F238E27FC236}">
                <a16:creationId xmlns:a16="http://schemas.microsoft.com/office/drawing/2014/main" xmlns="" id="{BC34C108-7691-4E5B-A9C9-F8F563FA55DF}"/>
              </a:ext>
            </a:extLst>
          </p:cNvPr>
          <p:cNvSpPr>
            <a:spLocks noGrp="1"/>
          </p:cNvSpPr>
          <p:nvPr>
            <p:ph sz="half" idx="1"/>
          </p:nvPr>
        </p:nvSpPr>
        <p:spPr>
          <a:xfrm>
            <a:off x="467544" y="1583638"/>
            <a:ext cx="8363272" cy="4525963"/>
          </a:xfrm>
        </p:spPr>
        <p:txBody>
          <a:bodyPr>
            <a:noAutofit/>
          </a:bodyPr>
          <a:lstStyle/>
          <a:p>
            <a:pPr marL="452628" indent="-342900" algn="just">
              <a:lnSpc>
                <a:spcPct val="150000"/>
              </a:lnSpc>
              <a:buFont typeface="+mj-lt"/>
              <a:buAutoNum type="arabicPeriod"/>
            </a:pPr>
            <a:r>
              <a:rPr lang="el-GR" sz="1800" dirty="0"/>
              <a:t>Αριστεία στις υπηρεσίες – Υποδείγματα αριστείας για τις </a:t>
            </a:r>
            <a:r>
              <a:rPr lang="el-GR" sz="1800" dirty="0" smtClean="0"/>
              <a:t>υπηρεσίες</a:t>
            </a:r>
            <a:endParaRPr lang="en-US" sz="1800" dirty="0" smtClean="0"/>
          </a:p>
          <a:p>
            <a:pPr marL="452628" indent="-342900" algn="just">
              <a:lnSpc>
                <a:spcPct val="150000"/>
              </a:lnSpc>
              <a:buFont typeface="+mj-lt"/>
              <a:buAutoNum type="arabicPeriod"/>
            </a:pPr>
            <a:r>
              <a:rPr lang="el-GR" sz="1800" dirty="0"/>
              <a:t>Το υπόδειγμα του </a:t>
            </a:r>
            <a:r>
              <a:rPr lang="en-US" sz="1800" dirty="0" smtClean="0"/>
              <a:t>Johnston</a:t>
            </a:r>
          </a:p>
          <a:p>
            <a:pPr marL="452628" indent="-342900" algn="just">
              <a:lnSpc>
                <a:spcPct val="150000"/>
              </a:lnSpc>
              <a:buFont typeface="+mj-lt"/>
              <a:buAutoNum type="arabicPeriod"/>
            </a:pPr>
            <a:r>
              <a:rPr lang="el-GR" sz="1800" dirty="0"/>
              <a:t>Το υπόδειγμα </a:t>
            </a:r>
            <a:r>
              <a:rPr lang="en-US" sz="1800" dirty="0" smtClean="0"/>
              <a:t>SERV*OR</a:t>
            </a:r>
          </a:p>
          <a:p>
            <a:pPr marL="452628" indent="-342900" algn="just">
              <a:lnSpc>
                <a:spcPct val="150000"/>
              </a:lnSpc>
              <a:buFont typeface="+mj-lt"/>
              <a:buAutoNum type="arabicPeriod"/>
            </a:pPr>
            <a:r>
              <a:rPr lang="el-GR" sz="1800" dirty="0" smtClean="0"/>
              <a:t>Το </a:t>
            </a:r>
            <a:r>
              <a:rPr lang="el-GR" sz="1800" dirty="0"/>
              <a:t>υπόδειγμα </a:t>
            </a:r>
            <a:r>
              <a:rPr lang="en-US" sz="1800" dirty="0" smtClean="0"/>
              <a:t>Grönroos</a:t>
            </a:r>
          </a:p>
          <a:p>
            <a:pPr marL="452628" indent="-342900" algn="just">
              <a:lnSpc>
                <a:spcPct val="150000"/>
              </a:lnSpc>
              <a:buFont typeface="+mj-lt"/>
              <a:buAutoNum type="arabicPeriod"/>
            </a:pPr>
            <a:r>
              <a:rPr lang="el-GR" sz="1800" dirty="0"/>
              <a:t>Το υπόδειγμα των </a:t>
            </a:r>
            <a:r>
              <a:rPr lang="el-GR" sz="1800" dirty="0" smtClean="0"/>
              <a:t>Χασμάτων</a:t>
            </a:r>
            <a:endParaRPr lang="en-US" sz="1800" dirty="0" smtClean="0"/>
          </a:p>
          <a:p>
            <a:pPr marL="452628" indent="-342900" algn="just">
              <a:lnSpc>
                <a:spcPct val="150000"/>
              </a:lnSpc>
              <a:buFont typeface="+mj-lt"/>
              <a:buAutoNum type="arabicPeriod"/>
            </a:pPr>
            <a:r>
              <a:rPr lang="el-GR" sz="1800" dirty="0"/>
              <a:t>Το υπόδειγμα απόδοσης της υπηρεσίας (SERVPERF</a:t>
            </a:r>
            <a:r>
              <a:rPr lang="el-GR" sz="1800" dirty="0" smtClean="0"/>
              <a:t>)</a:t>
            </a:r>
            <a:endParaRPr lang="en-US" sz="1800" dirty="0" smtClean="0"/>
          </a:p>
          <a:p>
            <a:pPr marL="452628" indent="-342900" algn="just">
              <a:lnSpc>
                <a:spcPct val="150000"/>
              </a:lnSpc>
              <a:buFont typeface="+mj-lt"/>
              <a:buAutoNum type="arabicPeriod"/>
            </a:pPr>
            <a:r>
              <a:rPr lang="el-GR" sz="1800" dirty="0"/>
              <a:t>Λοιπά </a:t>
            </a:r>
            <a:r>
              <a:rPr lang="el-GR" sz="1800" dirty="0" smtClean="0"/>
              <a:t>υποδείγματα</a:t>
            </a:r>
          </a:p>
          <a:p>
            <a:pPr marL="452628" indent="-342900" algn="just">
              <a:lnSpc>
                <a:spcPct val="150000"/>
              </a:lnSpc>
              <a:buFont typeface="+mj-lt"/>
              <a:buAutoNum type="arabicPeriod"/>
            </a:pPr>
            <a:r>
              <a:rPr lang="el-GR" sz="1800" dirty="0"/>
              <a:t>Επανόρθωση» υπηρεσιών &amp; διαχείριση παραπόνων</a:t>
            </a:r>
          </a:p>
        </p:txBody>
      </p:sp>
      <p:sp>
        <p:nvSpPr>
          <p:cNvPr id="5" name="Θέση υποσέλιδου 4">
            <a:extLst>
              <a:ext uri="{FF2B5EF4-FFF2-40B4-BE49-F238E27FC236}">
                <a16:creationId xmlns:a16="http://schemas.microsoft.com/office/drawing/2014/main" xmlns="" id="{4335D771-D423-4DD6-B392-00D82EC02296}"/>
              </a:ext>
            </a:extLst>
          </p:cNvPr>
          <p:cNvSpPr>
            <a:spLocks noGrp="1"/>
          </p:cNvSpPr>
          <p:nvPr>
            <p:ph type="ftr" sz="quarter" idx="11"/>
          </p:nvPr>
        </p:nvSpPr>
        <p:spPr>
          <a:xfrm>
            <a:off x="5652120" y="721236"/>
            <a:ext cx="2338536" cy="457200"/>
          </a:xfrm>
        </p:spPr>
        <p:txBody>
          <a:bodyPr/>
          <a:lstStyle/>
          <a:p>
            <a:r>
              <a:rPr lang="el-GR" sz="1100" dirty="0"/>
              <a:t>10. Ποιότητα προμηθειών </a:t>
            </a:r>
            <a:r>
              <a:rPr lang="en-US" sz="1100" dirty="0"/>
              <a:t> </a:t>
            </a:r>
            <a:r>
              <a:rPr lang="en-US" sz="1100" dirty="0" smtClean="0"/>
              <a:t>&amp; </a:t>
            </a:r>
            <a:r>
              <a:rPr lang="el-GR" sz="1100" dirty="0" smtClean="0"/>
              <a:t>Εξυπηρέτησης </a:t>
            </a:r>
            <a:r>
              <a:rPr lang="el-GR" sz="1100" dirty="0"/>
              <a:t>πελατών</a:t>
            </a:r>
            <a:endParaRPr lang="en-US" sz="1100" dirty="0"/>
          </a:p>
        </p:txBody>
      </p:sp>
      <p:sp>
        <p:nvSpPr>
          <p:cNvPr id="6" name="Θέση αριθμού διαφάνειας 5">
            <a:extLst>
              <a:ext uri="{FF2B5EF4-FFF2-40B4-BE49-F238E27FC236}">
                <a16:creationId xmlns:a16="http://schemas.microsoft.com/office/drawing/2014/main" xmlns="" id="{1B76F7A3-FC36-4093-AF32-95AE6DD16D5A}"/>
              </a:ext>
            </a:extLst>
          </p:cNvPr>
          <p:cNvSpPr>
            <a:spLocks noGrp="1"/>
          </p:cNvSpPr>
          <p:nvPr>
            <p:ph type="sldNum" sz="quarter" idx="12"/>
          </p:nvPr>
        </p:nvSpPr>
        <p:spPr/>
        <p:txBody>
          <a:bodyPr/>
          <a:lstStyle/>
          <a:p>
            <a:fld id="{61C44E05-631C-4892-B577-17C57620ECE9}" type="slidenum">
              <a:rPr lang="en-US" smtClean="0"/>
              <a:pPr/>
              <a:t>2</a:t>
            </a:fld>
            <a:endParaRPr lang="en-US"/>
          </a:p>
        </p:txBody>
      </p:sp>
    </p:spTree>
    <p:extLst>
      <p:ext uri="{BB962C8B-B14F-4D97-AF65-F5344CB8AC3E}">
        <p14:creationId xmlns:p14="http://schemas.microsoft.com/office/powerpoint/2010/main" val="471080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fontScale="90000"/>
          </a:bodyPr>
          <a:lstStyle/>
          <a:p>
            <a:pPr algn="ctr"/>
            <a:r>
              <a:rPr lang="el-GR" dirty="0" smtClean="0"/>
              <a:t> </a:t>
            </a:r>
            <a:r>
              <a:rPr lang="el-GR" sz="3100" dirty="0"/>
              <a:t>Επανόρθωση» υπηρεσιών </a:t>
            </a:r>
            <a:r>
              <a:rPr lang="en-US" sz="3100" dirty="0"/>
              <a:t>&amp;</a:t>
            </a:r>
            <a:r>
              <a:rPr lang="el-GR" sz="3100" dirty="0" smtClean="0"/>
              <a:t> </a:t>
            </a:r>
            <a:r>
              <a:rPr lang="el-GR" sz="3100" dirty="0"/>
              <a:t>διαχείριση παραπόνων</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20</a:t>
            </a:fld>
            <a:endParaRPr lang="en-US"/>
          </a:p>
        </p:txBody>
      </p:sp>
      <p:sp>
        <p:nvSpPr>
          <p:cNvPr id="6" name="Ορθογώνιο 5"/>
          <p:cNvSpPr/>
          <p:nvPr/>
        </p:nvSpPr>
        <p:spPr>
          <a:xfrm>
            <a:off x="827584" y="2276872"/>
            <a:ext cx="7728152" cy="4524315"/>
          </a:xfrm>
          <a:prstGeom prst="rect">
            <a:avLst/>
          </a:prstGeom>
        </p:spPr>
        <p:txBody>
          <a:bodyPr wrap="square">
            <a:spAutoFit/>
          </a:bodyPr>
          <a:lstStyle/>
          <a:p>
            <a:pPr algn="just"/>
            <a:r>
              <a:rPr lang="el-GR" dirty="0"/>
              <a:t>Οι επιχειρήσεις παροχής υπηρεσιών (και όχι μόνο) οι οποίες είναι προσανατολισμένες στη διαρκή επιδίωξη της ποιότητας και της αριστείας οφείλουν να </a:t>
            </a:r>
            <a:r>
              <a:rPr lang="el-GR" b="1" dirty="0"/>
              <a:t>διαθέτουν ένα αποτελεσματικό σύστημα «επανόρθωσης» των υπηρεσιών και διαχείρισης παραπόνων</a:t>
            </a:r>
            <a:r>
              <a:rPr lang="el-GR" dirty="0"/>
              <a:t>. </a:t>
            </a:r>
            <a:endParaRPr lang="el-GR" dirty="0" smtClean="0"/>
          </a:p>
          <a:p>
            <a:pPr algn="just"/>
            <a:endParaRPr lang="el-GR" dirty="0"/>
          </a:p>
          <a:p>
            <a:pPr algn="just"/>
            <a:r>
              <a:rPr lang="el-GR" dirty="0" smtClean="0"/>
              <a:t>Με </a:t>
            </a:r>
            <a:r>
              <a:rPr lang="el-GR" dirty="0"/>
              <a:t>τον όρο «επανόρθωση» υπηρεσίας (</a:t>
            </a:r>
            <a:r>
              <a:rPr lang="el-GR" dirty="0" err="1"/>
              <a:t>service</a:t>
            </a:r>
            <a:r>
              <a:rPr lang="el-GR" dirty="0"/>
              <a:t> </a:t>
            </a:r>
            <a:r>
              <a:rPr lang="el-GR" dirty="0" err="1"/>
              <a:t>recovery</a:t>
            </a:r>
            <a:r>
              <a:rPr lang="el-GR" dirty="0"/>
              <a:t>) εννοείται εκείνο το σύνολο των ενεργειών οι οποίες γίνονται από μια επιχείρηση προκειμένου </a:t>
            </a:r>
            <a:r>
              <a:rPr lang="el-GR" b="1" dirty="0"/>
              <a:t>να αντιμετωπίσει λάθη και προβλήματα στην παροχή της υπηρεσίας </a:t>
            </a:r>
            <a:r>
              <a:rPr lang="el-GR" dirty="0"/>
              <a:t>με στόχο τη βελτίωση της υπηρεσίας και της συνολικής </a:t>
            </a:r>
            <a:r>
              <a:rPr lang="el-GR" dirty="0" err="1"/>
              <a:t>οργανωσιακής</a:t>
            </a:r>
            <a:r>
              <a:rPr lang="el-GR" dirty="0"/>
              <a:t> </a:t>
            </a:r>
            <a:r>
              <a:rPr lang="el-GR" dirty="0" smtClean="0"/>
              <a:t>απόδοσης.</a:t>
            </a:r>
          </a:p>
          <a:p>
            <a:pPr algn="just"/>
            <a:endParaRPr lang="el-GR" dirty="0"/>
          </a:p>
          <a:p>
            <a:pPr algn="just"/>
            <a:r>
              <a:rPr lang="el-GR" dirty="0"/>
              <a:t>Πρόκειται για μια συστηματική διαδικασία διαφορετική από τη διαχείριση των παραπόνων, η οποία στοχεύει περισσότερο στην πρόληψη λαθών ή των παραπόνων των πελατών ή στην επίλυση των όποιων προβλημάτων προκύψουν, </a:t>
            </a:r>
            <a:r>
              <a:rPr lang="el-GR" b="1" dirty="0"/>
              <a:t>πριν ο πελάτης αποχωρήσει από το σημείο λήψης της υπηρεσίας</a:t>
            </a:r>
          </a:p>
        </p:txBody>
      </p:sp>
    </p:spTree>
    <p:extLst>
      <p:ext uri="{BB962C8B-B14F-4D97-AF65-F5344CB8AC3E}">
        <p14:creationId xmlns:p14="http://schemas.microsoft.com/office/powerpoint/2010/main" val="21178866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21</a:t>
            </a:fld>
            <a:endParaRPr lang="en-US"/>
          </a:p>
        </p:txBody>
      </p:sp>
      <p:sp>
        <p:nvSpPr>
          <p:cNvPr id="6" name="Ορθογώνιο 5"/>
          <p:cNvSpPr/>
          <p:nvPr/>
        </p:nvSpPr>
        <p:spPr>
          <a:xfrm>
            <a:off x="467544" y="1340768"/>
            <a:ext cx="8321434" cy="4955203"/>
          </a:xfrm>
          <a:prstGeom prst="rect">
            <a:avLst/>
          </a:prstGeom>
        </p:spPr>
        <p:txBody>
          <a:bodyPr wrap="square">
            <a:spAutoFit/>
          </a:bodyPr>
          <a:lstStyle/>
          <a:p>
            <a:pPr marL="285750" indent="-285750" algn="just">
              <a:buFont typeface="Wingdings" panose="05000000000000000000" pitchFamily="2" charset="2"/>
              <a:buChar char="ü"/>
            </a:pPr>
            <a:r>
              <a:rPr lang="el-GR" dirty="0" smtClean="0"/>
              <a:t>Η επανόρθωση </a:t>
            </a:r>
            <a:r>
              <a:rPr lang="el-GR" dirty="0"/>
              <a:t>οδηγεί σε υψηλότερα επίπεδα ικανοποίησης του πελάτη σε σχέση με το επίπεδο ικανοποίησης που θα μπορούσε να επιτευχθεί </a:t>
            </a:r>
            <a:r>
              <a:rPr lang="el-GR" dirty="0" smtClean="0"/>
              <a:t>κανονικά.</a:t>
            </a:r>
          </a:p>
          <a:p>
            <a:pPr algn="just"/>
            <a:endParaRPr lang="el-GR" dirty="0" smtClean="0"/>
          </a:p>
          <a:p>
            <a:pPr algn="just"/>
            <a:r>
              <a:rPr lang="el-GR" sz="1600" dirty="0" smtClean="0"/>
              <a:t>Παράδειγμα </a:t>
            </a:r>
            <a:r>
              <a:rPr lang="el-GR" sz="1600" dirty="0"/>
              <a:t>αποτελεί η περίπτωση των βρετανικών σιδηροδρόμων, επιχείρηση η οποία προσφέρει στον πελάτη επιστροφή του ποσού του εισιτηρίου αν το ταξίδι ακυρωθεί ή υπάρξει καθυστέρηση στην αναχώρηση του συρμού και ο πελάτης αποφασίσει να μην ταξιδέψει</a:t>
            </a:r>
            <a:r>
              <a:rPr lang="el-GR" sz="1600" dirty="0" smtClean="0"/>
              <a:t>.</a:t>
            </a:r>
          </a:p>
          <a:p>
            <a:pPr algn="just"/>
            <a:r>
              <a:rPr lang="el-GR" dirty="0" smtClean="0"/>
              <a:t>Προσεγγίσεις </a:t>
            </a:r>
            <a:r>
              <a:rPr lang="el-GR" dirty="0"/>
              <a:t>για την </a:t>
            </a:r>
            <a:r>
              <a:rPr lang="el-GR" dirty="0" smtClean="0"/>
              <a:t>επανόρθωση:</a:t>
            </a:r>
          </a:p>
          <a:p>
            <a:pPr marL="285750" indent="-285750" algn="just">
              <a:buFont typeface="Wingdings" panose="05000000000000000000" pitchFamily="2" charset="2"/>
              <a:buChar char="ü"/>
            </a:pPr>
            <a:r>
              <a:rPr lang="el-GR" sz="1600" b="1" dirty="0" smtClean="0"/>
              <a:t>Η </a:t>
            </a:r>
            <a:r>
              <a:rPr lang="el-GR" sz="1600" b="1" dirty="0"/>
              <a:t>κατά περίπτωση προσέγγιση </a:t>
            </a:r>
            <a:r>
              <a:rPr lang="el-GR" sz="1600" dirty="0"/>
              <a:t>(</a:t>
            </a:r>
            <a:r>
              <a:rPr lang="el-GR" sz="1600" dirty="0" err="1"/>
              <a:t>case</a:t>
            </a:r>
            <a:r>
              <a:rPr lang="el-GR" sz="1600" dirty="0"/>
              <a:t> </a:t>
            </a:r>
            <a:r>
              <a:rPr lang="el-GR" sz="1600" dirty="0" err="1"/>
              <a:t>by</a:t>
            </a:r>
            <a:r>
              <a:rPr lang="el-GR" sz="1600" dirty="0"/>
              <a:t> </a:t>
            </a:r>
            <a:r>
              <a:rPr lang="el-GR" sz="1600" dirty="0" err="1"/>
              <a:t>case</a:t>
            </a:r>
            <a:r>
              <a:rPr lang="el-GR" sz="1600" dirty="0"/>
              <a:t> </a:t>
            </a:r>
            <a:r>
              <a:rPr lang="el-GR" sz="1600" dirty="0" err="1"/>
              <a:t>approach</a:t>
            </a:r>
            <a:r>
              <a:rPr lang="el-GR" sz="1600" dirty="0"/>
              <a:t>), κατά την οποία κάθε πρόβλημα ή παράπονο αντιμετωπίζεται ξεχωριστά.</a:t>
            </a:r>
          </a:p>
          <a:p>
            <a:pPr marL="285750" indent="-285750" algn="just">
              <a:buFont typeface="Wingdings" panose="05000000000000000000" pitchFamily="2" charset="2"/>
              <a:buChar char="ü"/>
            </a:pPr>
            <a:r>
              <a:rPr lang="el-GR" sz="1600" b="1" dirty="0" smtClean="0"/>
              <a:t>Η </a:t>
            </a:r>
            <a:r>
              <a:rPr lang="el-GR" sz="1600" b="1" dirty="0"/>
              <a:t>συστηματική </a:t>
            </a:r>
            <a:r>
              <a:rPr lang="el-GR" sz="1600" dirty="0"/>
              <a:t>(</a:t>
            </a:r>
            <a:r>
              <a:rPr lang="el-GR" sz="1600" dirty="0" err="1"/>
              <a:t>systematic</a:t>
            </a:r>
            <a:r>
              <a:rPr lang="el-GR" sz="1600" dirty="0"/>
              <a:t> </a:t>
            </a:r>
            <a:r>
              <a:rPr lang="el-GR" sz="1600" dirty="0" err="1"/>
              <a:t>response</a:t>
            </a:r>
            <a:r>
              <a:rPr lang="el-GR" sz="1600" dirty="0"/>
              <a:t> </a:t>
            </a:r>
            <a:r>
              <a:rPr lang="el-GR" sz="1600" dirty="0" err="1"/>
              <a:t>approach</a:t>
            </a:r>
            <a:r>
              <a:rPr lang="el-GR" sz="1600" dirty="0"/>
              <a:t>), κατά την οποία υπάρχει συγκεκριμένη διαδικασία για τη διαχείριση των παραπόνων των πελατών, η οποία τηρείται με συνέπεια.</a:t>
            </a:r>
          </a:p>
          <a:p>
            <a:pPr marL="285750" indent="-285750" algn="just">
              <a:buFont typeface="Wingdings" panose="05000000000000000000" pitchFamily="2" charset="2"/>
              <a:buChar char="ü"/>
            </a:pPr>
            <a:r>
              <a:rPr lang="el-GR" sz="1600" b="1" dirty="0" smtClean="0"/>
              <a:t>Η </a:t>
            </a:r>
            <a:r>
              <a:rPr lang="el-GR" sz="1600" b="1" dirty="0"/>
              <a:t>προσέγγιση έγκαιρης παρέμβασης </a:t>
            </a:r>
            <a:r>
              <a:rPr lang="el-GR" sz="1600" dirty="0"/>
              <a:t>(</a:t>
            </a:r>
            <a:r>
              <a:rPr lang="el-GR" sz="1600" dirty="0" err="1"/>
              <a:t>early</a:t>
            </a:r>
            <a:r>
              <a:rPr lang="el-GR" sz="1600" dirty="0"/>
              <a:t> </a:t>
            </a:r>
            <a:r>
              <a:rPr lang="el-GR" sz="1600" dirty="0" err="1"/>
              <a:t>intervention</a:t>
            </a:r>
            <a:r>
              <a:rPr lang="el-GR" sz="1600" dirty="0"/>
              <a:t> </a:t>
            </a:r>
            <a:r>
              <a:rPr lang="el-GR" sz="1600" dirty="0" err="1"/>
              <a:t>approach</a:t>
            </a:r>
            <a:r>
              <a:rPr lang="el-GR" sz="1600" dirty="0"/>
              <a:t>), κατά την οποία η επιχείρηση επιδιώκει να επιλύσει το πρόβλημα που έχει δημιουργηθεί προτού επηρεαστεί ο πελάτης.</a:t>
            </a:r>
          </a:p>
          <a:p>
            <a:pPr marL="285750" indent="-285750" algn="just">
              <a:buFont typeface="Wingdings" panose="05000000000000000000" pitchFamily="2" charset="2"/>
              <a:buChar char="ü"/>
            </a:pPr>
            <a:r>
              <a:rPr lang="el-GR" sz="1600" b="1" dirty="0" smtClean="0"/>
              <a:t>Η </a:t>
            </a:r>
            <a:r>
              <a:rPr lang="el-GR" sz="1600" b="1" dirty="0"/>
              <a:t>προσέγγιση υποκατάστασης</a:t>
            </a:r>
            <a:r>
              <a:rPr lang="el-GR" sz="1600" dirty="0"/>
              <a:t> (</a:t>
            </a:r>
            <a:r>
              <a:rPr lang="el-GR" sz="1600" dirty="0" err="1"/>
              <a:t>substitute</a:t>
            </a:r>
            <a:r>
              <a:rPr lang="el-GR" sz="1600" dirty="0"/>
              <a:t> </a:t>
            </a:r>
            <a:r>
              <a:rPr lang="el-GR" sz="1600" dirty="0" err="1"/>
              <a:t>service</a:t>
            </a:r>
            <a:r>
              <a:rPr lang="el-GR" sz="1600" dirty="0"/>
              <a:t> </a:t>
            </a:r>
            <a:r>
              <a:rPr lang="el-GR" sz="1600" dirty="0" err="1"/>
              <a:t>recovery</a:t>
            </a:r>
            <a:r>
              <a:rPr lang="el-GR" sz="1600" dirty="0"/>
              <a:t>), κατά την οποία αξιοποιείται η αποτυχία της δεύτερης επιχείρησης (ενός ανταγωνιστή) να κερδίσει τον πελάτη ο οποίος δεν έχει εξυπηρετηθεί από την πρώτη επιχείρηση</a:t>
            </a:r>
            <a:r>
              <a:rPr lang="el-GR" dirty="0"/>
              <a:t>.</a:t>
            </a:r>
          </a:p>
        </p:txBody>
      </p:sp>
    </p:spTree>
    <p:extLst>
      <p:ext uri="{BB962C8B-B14F-4D97-AF65-F5344CB8AC3E}">
        <p14:creationId xmlns:p14="http://schemas.microsoft.com/office/powerpoint/2010/main" val="285841374"/>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22</a:t>
            </a:fld>
            <a:endParaRPr lang="en-US"/>
          </a:p>
        </p:txBody>
      </p:sp>
      <p:sp>
        <p:nvSpPr>
          <p:cNvPr id="3" name="Ορθογώνιο 2"/>
          <p:cNvSpPr/>
          <p:nvPr/>
        </p:nvSpPr>
        <p:spPr>
          <a:xfrm>
            <a:off x="404502" y="2060848"/>
            <a:ext cx="8532234" cy="3970318"/>
          </a:xfrm>
          <a:prstGeom prst="rect">
            <a:avLst/>
          </a:prstGeom>
        </p:spPr>
        <p:txBody>
          <a:bodyPr wrap="square">
            <a:spAutoFit/>
          </a:bodyPr>
          <a:lstStyle/>
          <a:p>
            <a:pPr marL="285750" indent="-285750">
              <a:buFont typeface="Wingdings" panose="05000000000000000000" pitchFamily="2" charset="2"/>
              <a:buChar char="ü"/>
            </a:pPr>
            <a:r>
              <a:rPr lang="el-GR" dirty="0"/>
              <a:t>Σε μελέτη της </a:t>
            </a:r>
            <a:r>
              <a:rPr lang="el-GR" dirty="0" err="1"/>
              <a:t>Genesys</a:t>
            </a:r>
            <a:r>
              <a:rPr lang="el-GR" dirty="0"/>
              <a:t> σε 16 μεγάλες οικονομίες σε όλο τον κόσμο και 9.000 άτομα υπογραμμίζεται ότι το κόστος από την παροχή κακής ποιότητας υπηρεσιών ανέρχεται σε 338,5 δις δολάρια σε ετήσια βάση, ενώ το μέσο ετήσιο κόστος από την απώλεια ενός πελάτη αγγίζει τα 243 </a:t>
            </a:r>
            <a:r>
              <a:rPr lang="el-GR" dirty="0" smtClean="0"/>
              <a:t>δολάρια</a:t>
            </a:r>
            <a:endParaRPr lang="en-US" dirty="0" smtClean="0"/>
          </a:p>
          <a:p>
            <a:pPr marL="285750" indent="-285750">
              <a:buFont typeface="Wingdings" panose="05000000000000000000" pitchFamily="2" charset="2"/>
              <a:buChar char="ü"/>
            </a:pPr>
            <a:r>
              <a:rPr lang="el-GR" dirty="0"/>
              <a:t>Συχνότερα φαίνεται από τη σχετική έρευνα πως οι πελάτες εγκαταλείπουν (αλλάζουν) τις επιχειρήσεις παροχής </a:t>
            </a:r>
            <a:r>
              <a:rPr lang="el-GR" u="sng" dirty="0"/>
              <a:t>χρηματοοικονομικών και τηλεπικοινωνιακών υπηρεσιών</a:t>
            </a:r>
            <a:r>
              <a:rPr lang="el-GR" dirty="0"/>
              <a:t>, ενώ ανάμεσα στις αιτίες </a:t>
            </a:r>
            <a:r>
              <a:rPr lang="el-GR" dirty="0" smtClean="0"/>
              <a:t>είναι:</a:t>
            </a:r>
          </a:p>
          <a:p>
            <a:pPr marL="285750" indent="-285750">
              <a:buFontTx/>
              <a:buChar char="-"/>
            </a:pPr>
            <a:r>
              <a:rPr lang="el-GR" dirty="0" smtClean="0"/>
              <a:t>το </a:t>
            </a:r>
            <a:r>
              <a:rPr lang="el-GR" dirty="0"/>
              <a:t>αίσθημα ότι έχουν παγιδευτεί σε ένα σύστημα αυτοεξυπηρέτησης, </a:t>
            </a:r>
            <a:endParaRPr lang="el-GR" dirty="0" smtClean="0"/>
          </a:p>
          <a:p>
            <a:pPr marL="285750" indent="-285750">
              <a:buFontTx/>
              <a:buChar char="-"/>
            </a:pPr>
            <a:r>
              <a:rPr lang="el-GR" dirty="0" smtClean="0"/>
              <a:t>η </a:t>
            </a:r>
            <a:r>
              <a:rPr lang="el-GR" dirty="0"/>
              <a:t>μεγάλη αναμονή για τη λήψη της υπηρεσίας, </a:t>
            </a:r>
            <a:endParaRPr lang="el-GR" dirty="0" smtClean="0"/>
          </a:p>
          <a:p>
            <a:pPr marL="285750" indent="-285750">
              <a:buFontTx/>
              <a:buChar char="-"/>
            </a:pPr>
            <a:r>
              <a:rPr lang="el-GR" dirty="0" smtClean="0"/>
              <a:t>η </a:t>
            </a:r>
            <a:r>
              <a:rPr lang="el-GR" dirty="0"/>
              <a:t>αίσθηση ότι επαναλαμβάνονται (λένε το ίδιο πράγμα πολλές φορές, για παράδειγμα για κάποιο πρόβλημα που αντιμετωπίζουν) και </a:t>
            </a:r>
            <a:endParaRPr lang="el-GR" dirty="0" smtClean="0"/>
          </a:p>
          <a:p>
            <a:pPr marL="285750" indent="-285750">
              <a:buFontTx/>
              <a:buChar char="-"/>
            </a:pPr>
            <a:r>
              <a:rPr lang="el-GR" dirty="0" smtClean="0"/>
              <a:t>η </a:t>
            </a:r>
            <a:r>
              <a:rPr lang="el-GR" dirty="0"/>
              <a:t>έλλειψη ικανού προσωπικού να χειριστεί τις απορίες και τα προβλήματά </a:t>
            </a:r>
            <a:r>
              <a:rPr lang="el-GR" dirty="0" smtClean="0"/>
              <a:t>τους</a:t>
            </a:r>
          </a:p>
          <a:p>
            <a:pPr algn="r"/>
            <a:endParaRPr lang="el-GR" dirty="0"/>
          </a:p>
          <a:p>
            <a:pPr algn="r"/>
            <a:r>
              <a:rPr lang="el-GR" dirty="0" smtClean="0"/>
              <a:t> </a:t>
            </a:r>
            <a:r>
              <a:rPr lang="el-GR" dirty="0"/>
              <a:t>(</a:t>
            </a:r>
            <a:r>
              <a:rPr lang="el-GR" dirty="0" err="1"/>
              <a:t>Genesys</a:t>
            </a:r>
            <a:r>
              <a:rPr lang="el-GR" dirty="0"/>
              <a:t>, 2009</a:t>
            </a:r>
            <a:r>
              <a:rPr lang="el-GR" dirty="0" smtClean="0"/>
              <a:t>)</a:t>
            </a:r>
            <a:endParaRPr lang="el-GR" dirty="0"/>
          </a:p>
        </p:txBody>
      </p:sp>
    </p:spTree>
    <p:extLst>
      <p:ext uri="{BB962C8B-B14F-4D97-AF65-F5344CB8AC3E}">
        <p14:creationId xmlns:p14="http://schemas.microsoft.com/office/powerpoint/2010/main" val="3005195916"/>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23</a:t>
            </a:fld>
            <a:endParaRPr lang="en-US"/>
          </a:p>
        </p:txBody>
      </p:sp>
      <p:sp>
        <p:nvSpPr>
          <p:cNvPr id="3" name="Ορθογώνιο 2"/>
          <p:cNvSpPr/>
          <p:nvPr/>
        </p:nvSpPr>
        <p:spPr>
          <a:xfrm>
            <a:off x="408275" y="1988840"/>
            <a:ext cx="8532234" cy="3139321"/>
          </a:xfrm>
          <a:prstGeom prst="rect">
            <a:avLst/>
          </a:prstGeom>
        </p:spPr>
        <p:txBody>
          <a:bodyPr wrap="square">
            <a:spAutoFit/>
          </a:bodyPr>
          <a:lstStyle/>
          <a:p>
            <a:pPr marL="285750" indent="-285750">
              <a:buFont typeface="Wingdings" panose="05000000000000000000" pitchFamily="2" charset="2"/>
              <a:buChar char="ü"/>
            </a:pPr>
            <a:r>
              <a:rPr lang="el-GR" dirty="0"/>
              <a:t>Τα τελευταία χρόνια η συχνότητα των παραπόνων παρουσιάζει αυξητικές τάσεις, τόσο γιατί οι </a:t>
            </a:r>
            <a:r>
              <a:rPr lang="el-GR" b="1" dirty="0"/>
              <a:t>πελάτες επιθυμούν διαρκώς περισσότερα και καλύτερα </a:t>
            </a:r>
            <a:r>
              <a:rPr lang="el-GR" dirty="0"/>
              <a:t>από τις επιχειρήσεις αλλά και γιατί αυτές </a:t>
            </a:r>
            <a:r>
              <a:rPr lang="el-GR" b="1" dirty="0"/>
              <a:t>δεν έχουν </a:t>
            </a:r>
            <a:r>
              <a:rPr lang="el-GR" dirty="0"/>
              <a:t>πάντα </a:t>
            </a:r>
            <a:r>
              <a:rPr lang="el-GR" b="1" dirty="0"/>
              <a:t>τους απαραίτητους πόρους </a:t>
            </a:r>
            <a:r>
              <a:rPr lang="el-GR" dirty="0"/>
              <a:t>(ή αναγκάζονται να κάνουν δραστικές περικοπές) για να υποστηρίξουν ένα υψηλό επίπεδο ποιότητας υπηρεσιών </a:t>
            </a:r>
            <a:endParaRPr lang="el-GR" dirty="0" smtClean="0"/>
          </a:p>
          <a:p>
            <a:pPr algn="r"/>
            <a:r>
              <a:rPr lang="el-GR" sz="1600" dirty="0" smtClean="0"/>
              <a:t>(</a:t>
            </a:r>
            <a:r>
              <a:rPr lang="el-GR" sz="1600" dirty="0" err="1"/>
              <a:t>Johnston</a:t>
            </a:r>
            <a:r>
              <a:rPr lang="el-GR" sz="1600" dirty="0"/>
              <a:t>, </a:t>
            </a:r>
            <a:r>
              <a:rPr lang="el-GR" sz="1600" dirty="0" err="1"/>
              <a:t>Clark</a:t>
            </a:r>
            <a:r>
              <a:rPr lang="el-GR" sz="1600" dirty="0"/>
              <a:t> &amp; </a:t>
            </a:r>
            <a:r>
              <a:rPr lang="el-GR" sz="1600" dirty="0" err="1"/>
              <a:t>Shulver</a:t>
            </a:r>
            <a:r>
              <a:rPr lang="el-GR" sz="1600" dirty="0"/>
              <a:t>, 2012</a:t>
            </a:r>
            <a:r>
              <a:rPr lang="el-GR" sz="1600" dirty="0" smtClean="0"/>
              <a:t>)</a:t>
            </a:r>
          </a:p>
          <a:p>
            <a:pPr algn="r"/>
            <a:r>
              <a:rPr lang="el-GR" dirty="0" smtClean="0"/>
              <a:t> </a:t>
            </a:r>
          </a:p>
          <a:p>
            <a:pPr marL="285750" indent="-285750">
              <a:buFont typeface="Wingdings" panose="05000000000000000000" pitchFamily="2" charset="2"/>
              <a:buChar char="ü"/>
            </a:pPr>
            <a:r>
              <a:rPr lang="el-GR" dirty="0"/>
              <a:t>Μ</a:t>
            </a:r>
            <a:r>
              <a:rPr lang="el-GR" dirty="0" smtClean="0"/>
              <a:t>όνο </a:t>
            </a:r>
            <a:r>
              <a:rPr lang="el-GR" dirty="0"/>
              <a:t>το 8% των πελατών επιβεβαιώνει το υψηλό επίπεδο ποιότητας υπηρεσιών που ισχυρίζεται ότι προσφέρει το 80% των επιχειρήσεων παροχής υπηρεσιών </a:t>
            </a:r>
            <a:endParaRPr lang="el-GR" dirty="0" smtClean="0"/>
          </a:p>
          <a:p>
            <a:pPr algn="r"/>
            <a:r>
              <a:rPr lang="el-GR" sz="1600" dirty="0" smtClean="0"/>
              <a:t>(</a:t>
            </a:r>
            <a:r>
              <a:rPr lang="el-GR" sz="1600" dirty="0" err="1"/>
              <a:t>Tuttle</a:t>
            </a:r>
            <a:r>
              <a:rPr lang="el-GR" sz="1600" dirty="0"/>
              <a:t>, 2011</a:t>
            </a:r>
            <a:r>
              <a:rPr lang="el-GR" sz="1600" dirty="0" smtClean="0"/>
              <a:t>)</a:t>
            </a:r>
            <a:endParaRPr lang="el-GR" sz="1600" dirty="0"/>
          </a:p>
        </p:txBody>
      </p:sp>
    </p:spTree>
    <p:extLst>
      <p:ext uri="{BB962C8B-B14F-4D97-AF65-F5344CB8AC3E}">
        <p14:creationId xmlns:p14="http://schemas.microsoft.com/office/powerpoint/2010/main" val="862838424"/>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10477" y="966600"/>
            <a:ext cx="8229600" cy="1066800"/>
          </a:xfrm>
        </p:spPr>
        <p:txBody>
          <a:bodyPr>
            <a:normAutofit fontScale="90000"/>
          </a:bodyPr>
          <a:lstStyle/>
          <a:p>
            <a:pPr algn="ctr"/>
            <a:r>
              <a:rPr lang="el-GR" dirty="0" smtClean="0"/>
              <a:t> Η </a:t>
            </a:r>
            <a:r>
              <a:rPr lang="el-GR" sz="3100" dirty="0" smtClean="0"/>
              <a:t>συμπεριφορά </a:t>
            </a:r>
            <a:r>
              <a:rPr lang="el-GR" sz="3100" dirty="0"/>
              <a:t>του πελάτη σε περίπτωση προβλήματος που αντιμετωπίζει ή όταν έχει ένα παράπονο.</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24</a:t>
            </a:fld>
            <a:endParaRPr lang="en-US"/>
          </a:p>
        </p:txBody>
      </p:sp>
      <p:sp>
        <p:nvSpPr>
          <p:cNvPr id="3" name="Ορθογώνιο 2"/>
          <p:cNvSpPr/>
          <p:nvPr/>
        </p:nvSpPr>
        <p:spPr>
          <a:xfrm>
            <a:off x="310477" y="2379847"/>
            <a:ext cx="8532234" cy="3693319"/>
          </a:xfrm>
          <a:prstGeom prst="rect">
            <a:avLst/>
          </a:prstGeom>
        </p:spPr>
        <p:txBody>
          <a:bodyPr wrap="square">
            <a:spAutoFit/>
          </a:bodyPr>
          <a:lstStyle/>
          <a:p>
            <a:pPr marL="285750" indent="-285750">
              <a:buFont typeface="Wingdings" panose="05000000000000000000" pitchFamily="2" charset="2"/>
              <a:buChar char="ü"/>
            </a:pPr>
            <a:r>
              <a:rPr lang="el-GR" dirty="0"/>
              <a:t>Ένας δυσαρεστημένος πελάτης θα μιλήσει για το πρόβλημα που αντιμετώπισε σε 10 ως 20 άτομα, ενώ ένας πελάτης του οποίου το πρόβλημα διευθετήθηκε θα το πει σε περίπου 5.</a:t>
            </a:r>
          </a:p>
          <a:p>
            <a:pPr marL="285750" indent="-285750">
              <a:buFont typeface="Wingdings" panose="05000000000000000000" pitchFamily="2" charset="2"/>
              <a:buChar char="ü"/>
            </a:pPr>
            <a:r>
              <a:rPr lang="el-GR" dirty="0" smtClean="0"/>
              <a:t>Το </a:t>
            </a:r>
            <a:r>
              <a:rPr lang="el-GR" dirty="0"/>
              <a:t>4% των πελατών που παραπονιούνται είναι πιο πιθανό να παραμείνει στην επιχείρηση από το 96% που δεν το κάνει, εκ του οποίου το 25% αντιμετωπίζει κάποιο σοβαρό πρόβλημα.</a:t>
            </a:r>
          </a:p>
          <a:p>
            <a:pPr marL="285750" indent="-285750">
              <a:buFont typeface="Wingdings" panose="05000000000000000000" pitchFamily="2" charset="2"/>
              <a:buChar char="ü"/>
            </a:pPr>
            <a:r>
              <a:rPr lang="el-GR" dirty="0" smtClean="0"/>
              <a:t>Το </a:t>
            </a:r>
            <a:r>
              <a:rPr lang="el-GR" dirty="0"/>
              <a:t>60% των πελατών που παραπονιούνται θα παραμείνουν στην επιχείρηση αν το πρόβλημα επιλυθεί και σε ποσοστό που αυξάνεται στο 95% αν η επίλυση του προβλήματος επιτευχθεί ταχύτατα.</a:t>
            </a:r>
          </a:p>
          <a:p>
            <a:pPr marL="285750" indent="-285750">
              <a:buFont typeface="Wingdings" panose="05000000000000000000" pitchFamily="2" charset="2"/>
              <a:buChar char="ü"/>
            </a:pPr>
            <a:r>
              <a:rPr lang="el-GR" dirty="0" smtClean="0"/>
              <a:t>Μια </a:t>
            </a:r>
            <a:r>
              <a:rPr lang="el-GR" dirty="0"/>
              <a:t>επιχείρηση «ακούει» μόνο το 4% από τους δυσαρεστημένους πελάτες της, το 96% δεν γνωστοποιεί τα παράπονά του στην επιχείρηση και το 91% δεν επιστρέφει καν (για επαναφορά) </a:t>
            </a:r>
          </a:p>
          <a:p>
            <a:pPr marL="285750" indent="-285750">
              <a:buFont typeface="Wingdings" panose="05000000000000000000" pitchFamily="2" charset="2"/>
              <a:buChar char="ü"/>
            </a:pPr>
            <a:endParaRPr lang="el-GR" sz="1600" dirty="0"/>
          </a:p>
        </p:txBody>
      </p:sp>
    </p:spTree>
    <p:extLst>
      <p:ext uri="{BB962C8B-B14F-4D97-AF65-F5344CB8AC3E}">
        <p14:creationId xmlns:p14="http://schemas.microsoft.com/office/powerpoint/2010/main" val="24401009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25</a:t>
            </a:fld>
            <a:endParaRPr lang="en-US"/>
          </a:p>
        </p:txBody>
      </p:sp>
      <p:sp>
        <p:nvSpPr>
          <p:cNvPr id="3" name="Ορθογώνιο 2"/>
          <p:cNvSpPr/>
          <p:nvPr/>
        </p:nvSpPr>
        <p:spPr>
          <a:xfrm>
            <a:off x="404502" y="1844824"/>
            <a:ext cx="8532234" cy="2862322"/>
          </a:xfrm>
          <a:prstGeom prst="rect">
            <a:avLst/>
          </a:prstGeom>
        </p:spPr>
        <p:txBody>
          <a:bodyPr wrap="square">
            <a:spAutoFit/>
          </a:bodyPr>
          <a:lstStyle/>
          <a:p>
            <a:pPr marL="285750" indent="-285750">
              <a:buFont typeface="Wingdings" panose="05000000000000000000" pitchFamily="2" charset="2"/>
              <a:buChar char="ü"/>
            </a:pPr>
            <a:r>
              <a:rPr lang="el-GR" dirty="0" smtClean="0"/>
              <a:t>Η </a:t>
            </a:r>
            <a:r>
              <a:rPr lang="el-GR" dirty="0"/>
              <a:t>κακή εξυπηρέτηση ενδέχεται να οδηγήσει τους πελάτες μιας επιχείρησης σε απώλεια ψυχραιμίας. Οι πελάτες ηλικίας 30-49, αναφέρεται σε μελέτη της American Express (</a:t>
            </a:r>
            <a:r>
              <a:rPr lang="el-GR" dirty="0" smtClean="0"/>
              <a:t>Global </a:t>
            </a:r>
            <a:r>
              <a:rPr lang="en-US" dirty="0"/>
              <a:t>Service Barometer</a:t>
            </a:r>
            <a:r>
              <a:rPr lang="en-US" dirty="0" smtClean="0"/>
              <a:t>)</a:t>
            </a:r>
            <a:r>
              <a:rPr lang="el-GR" dirty="0"/>
              <a:t> ότι εκνευρίζονται συχνότερα (61%), ενώ οι νεότεροι (18-29) εμφανίζονται ψυχραιμότεροι. </a:t>
            </a:r>
            <a:endParaRPr lang="el-GR" dirty="0" smtClean="0"/>
          </a:p>
          <a:p>
            <a:pPr marL="285750" indent="-285750">
              <a:buFont typeface="Wingdings" panose="05000000000000000000" pitchFamily="2" charset="2"/>
              <a:buChar char="ü"/>
            </a:pPr>
            <a:r>
              <a:rPr lang="el-GR" dirty="0" smtClean="0"/>
              <a:t>Όσοι </a:t>
            </a:r>
            <a:r>
              <a:rPr lang="el-GR" dirty="0"/>
              <a:t>πελάτες εκνευρίζονται επιμένουν να μιλήσουν σε κάποιον υπεύθυνο σε ποσοστό 74%, ποσοστό 44% εξ αυτών κλείνει το τηλέφωνο, ενώ ποσοστό 39% εκφράζει απειλές ότι θα επιλέξει κάποια ανταγωνίστρια επιχείρηση (American Express, 2014).</a:t>
            </a:r>
          </a:p>
          <a:p>
            <a:pPr marL="285750" indent="-285750">
              <a:buFont typeface="Wingdings" panose="05000000000000000000" pitchFamily="2" charset="2"/>
              <a:buChar char="ü"/>
            </a:pPr>
            <a:r>
              <a:rPr lang="el-GR" dirty="0" smtClean="0"/>
              <a:t>Χρειάζονται </a:t>
            </a:r>
            <a:r>
              <a:rPr lang="el-GR" dirty="0"/>
              <a:t>12 θετικές εμπειρίες για να αντιμετωπιστεί 1 αρνητική εμπειρία από την αγορά/χρήση μιας υπηρεσίας </a:t>
            </a:r>
            <a:endParaRPr lang="el-GR" sz="1600" dirty="0"/>
          </a:p>
        </p:txBody>
      </p:sp>
    </p:spTree>
    <p:extLst>
      <p:ext uri="{BB962C8B-B14F-4D97-AF65-F5344CB8AC3E}">
        <p14:creationId xmlns:p14="http://schemas.microsoft.com/office/powerpoint/2010/main" val="244288229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26</a:t>
            </a:fld>
            <a:endParaRPr lang="en-US"/>
          </a:p>
        </p:txBody>
      </p:sp>
      <p:sp>
        <p:nvSpPr>
          <p:cNvPr id="3" name="Ορθογώνιο 2"/>
          <p:cNvSpPr/>
          <p:nvPr/>
        </p:nvSpPr>
        <p:spPr>
          <a:xfrm>
            <a:off x="404502" y="2615173"/>
            <a:ext cx="8532234" cy="2862322"/>
          </a:xfrm>
          <a:prstGeom prst="rect">
            <a:avLst/>
          </a:prstGeom>
        </p:spPr>
        <p:txBody>
          <a:bodyPr wrap="square">
            <a:spAutoFit/>
          </a:bodyPr>
          <a:lstStyle/>
          <a:p>
            <a:pPr marL="285750" indent="-285750">
              <a:buFont typeface="Wingdings" panose="05000000000000000000" pitchFamily="2" charset="2"/>
              <a:buChar char="ü"/>
            </a:pPr>
            <a:r>
              <a:rPr lang="el-GR" dirty="0"/>
              <a:t>η γνώση/παραδοχή από την επιχείρηση ότι όντως έχει γίνει κάποιο λάθος </a:t>
            </a:r>
            <a:endParaRPr lang="el-GR" dirty="0" smtClean="0"/>
          </a:p>
          <a:p>
            <a:pPr marL="285750" indent="-285750">
              <a:buFont typeface="Wingdings" panose="05000000000000000000" pitchFamily="2" charset="2"/>
              <a:buChar char="ü"/>
            </a:pPr>
            <a:r>
              <a:rPr lang="el-GR" dirty="0" smtClean="0"/>
              <a:t>η </a:t>
            </a:r>
            <a:r>
              <a:rPr lang="el-GR" dirty="0" err="1"/>
              <a:t>ενσυναίσθηση</a:t>
            </a:r>
            <a:r>
              <a:rPr lang="el-GR" dirty="0"/>
              <a:t>, δηλαδή η ικανότητα κατανόησης του προβλήματος με τα μάτια του πελάτη </a:t>
            </a:r>
          </a:p>
          <a:p>
            <a:pPr marL="285750" indent="-285750">
              <a:buFont typeface="Wingdings" panose="05000000000000000000" pitchFamily="2" charset="2"/>
              <a:buChar char="ü"/>
            </a:pPr>
            <a:r>
              <a:rPr lang="el-GR" dirty="0" smtClean="0"/>
              <a:t>η </a:t>
            </a:r>
            <a:r>
              <a:rPr lang="el-GR" dirty="0"/>
              <a:t>παροχή συγγνώμης για το πρόβλημα </a:t>
            </a:r>
          </a:p>
          <a:p>
            <a:pPr marL="285750" indent="-285750">
              <a:buFont typeface="Wingdings" panose="05000000000000000000" pitchFamily="2" charset="2"/>
              <a:buChar char="ü"/>
            </a:pPr>
            <a:r>
              <a:rPr lang="el-GR" dirty="0" smtClean="0"/>
              <a:t>η </a:t>
            </a:r>
            <a:r>
              <a:rPr lang="el-GR" dirty="0"/>
              <a:t>ανάληψη ευθύνης για τον πελάτη και το πρόβλημα </a:t>
            </a:r>
          </a:p>
          <a:p>
            <a:pPr marL="285750" indent="-285750">
              <a:buFont typeface="Wingdings" panose="05000000000000000000" pitchFamily="2" charset="2"/>
              <a:buChar char="ü"/>
            </a:pPr>
            <a:r>
              <a:rPr lang="el-GR" dirty="0"/>
              <a:t>η διόρθωση του προβλήματος (</a:t>
            </a:r>
            <a:r>
              <a:rPr lang="el-GR" dirty="0" err="1"/>
              <a:t>Michel</a:t>
            </a:r>
            <a:r>
              <a:rPr lang="el-GR" dirty="0"/>
              <a:t>, 2001),</a:t>
            </a:r>
          </a:p>
          <a:p>
            <a:pPr marL="285750" indent="-285750">
              <a:buFont typeface="Wingdings" panose="05000000000000000000" pitchFamily="2" charset="2"/>
              <a:buChar char="ü"/>
            </a:pPr>
            <a:r>
              <a:rPr lang="el-GR" dirty="0" smtClean="0"/>
              <a:t>η </a:t>
            </a:r>
            <a:r>
              <a:rPr lang="el-GR" dirty="0"/>
              <a:t>παροχή διαβεβαίωσης ότι το πρόβλημα έχει καταγραφεί και πως δεν θα ξανασυμβεί </a:t>
            </a:r>
          </a:p>
          <a:p>
            <a:pPr marL="285750" indent="-285750">
              <a:buFont typeface="Wingdings" panose="05000000000000000000" pitchFamily="2" charset="2"/>
              <a:buChar char="ü"/>
            </a:pPr>
            <a:r>
              <a:rPr lang="el-GR" dirty="0" smtClean="0"/>
              <a:t>η </a:t>
            </a:r>
            <a:r>
              <a:rPr lang="el-GR" dirty="0"/>
              <a:t>παροχή κάποιου είδους αποζημίωσης ανάλογα με το πρόβλημα και τη σοβαρότητά του </a:t>
            </a:r>
          </a:p>
        </p:txBody>
      </p:sp>
      <p:sp>
        <p:nvSpPr>
          <p:cNvPr id="6"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10477" y="966600"/>
            <a:ext cx="8229600" cy="1066800"/>
          </a:xfrm>
        </p:spPr>
        <p:txBody>
          <a:bodyPr>
            <a:normAutofit fontScale="90000"/>
          </a:bodyPr>
          <a:lstStyle/>
          <a:p>
            <a:pPr algn="ctr"/>
            <a:r>
              <a:rPr lang="el-GR" dirty="0" smtClean="0"/>
              <a:t> Τεχνικές &amp; προϋποθέσεις ανόρθωσης</a:t>
            </a:r>
            <a:endParaRPr lang="el-GR" sz="3100" dirty="0"/>
          </a:p>
        </p:txBody>
      </p:sp>
    </p:spTree>
    <p:extLst>
      <p:ext uri="{BB962C8B-B14F-4D97-AF65-F5344CB8AC3E}">
        <p14:creationId xmlns:p14="http://schemas.microsoft.com/office/powerpoint/2010/main" val="10646831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27</a:t>
            </a:fld>
            <a:endParaRPr lang="en-US"/>
          </a:p>
        </p:txBody>
      </p:sp>
      <p:sp>
        <p:nvSpPr>
          <p:cNvPr id="3" name="Ορθογώνιο 2"/>
          <p:cNvSpPr/>
          <p:nvPr/>
        </p:nvSpPr>
        <p:spPr>
          <a:xfrm>
            <a:off x="436225" y="1769582"/>
            <a:ext cx="8532234" cy="5355312"/>
          </a:xfrm>
          <a:prstGeom prst="rect">
            <a:avLst/>
          </a:prstGeom>
        </p:spPr>
        <p:txBody>
          <a:bodyPr wrap="square">
            <a:spAutoFit/>
          </a:bodyPr>
          <a:lstStyle/>
          <a:p>
            <a:pPr marL="285750" indent="-285750">
              <a:buFont typeface="Wingdings" panose="05000000000000000000" pitchFamily="2" charset="2"/>
              <a:buChar char="ü"/>
            </a:pPr>
            <a:r>
              <a:rPr lang="el-GR" dirty="0"/>
              <a:t>στην αφοσίωση του πελάτη και στην πρόθεσή του να «επιστρέψει» στην </a:t>
            </a:r>
            <a:r>
              <a:rPr lang="el-GR" dirty="0" smtClean="0"/>
              <a:t>επιχείρηση</a:t>
            </a:r>
          </a:p>
          <a:p>
            <a:pPr marL="285750" indent="-285750">
              <a:buFont typeface="Wingdings" panose="05000000000000000000" pitchFamily="2" charset="2"/>
              <a:buChar char="ü"/>
            </a:pPr>
            <a:r>
              <a:rPr lang="el-GR" dirty="0"/>
              <a:t>μπορεί να τον </a:t>
            </a:r>
            <a:r>
              <a:rPr lang="el-GR" dirty="0" smtClean="0"/>
              <a:t>οδηγήσει σε </a:t>
            </a:r>
            <a:r>
              <a:rPr lang="el-GR" dirty="0"/>
              <a:t>πολύ υψηλά επίπεδα </a:t>
            </a:r>
            <a:r>
              <a:rPr lang="el-GR" dirty="0" smtClean="0"/>
              <a:t>ικανοποίησης</a:t>
            </a:r>
          </a:p>
          <a:p>
            <a:pPr marL="285750" indent="-285750">
              <a:buFont typeface="Wingdings" panose="05000000000000000000" pitchFamily="2" charset="2"/>
              <a:buChar char="ü"/>
            </a:pPr>
            <a:r>
              <a:rPr lang="el-GR" dirty="0" smtClean="0"/>
              <a:t>μετατροπή </a:t>
            </a:r>
            <a:r>
              <a:rPr lang="el-GR" dirty="0"/>
              <a:t>τον πελάτη σε υποστηρικτή της επιχείρησης με πολύ θετικές προφορικές συστάσεις, κυρίως γιατί αισθάνεται υποχρεωμένος για την προσπάθεια και το ειλικρινές ενδιαφέρον της επιχείρησης για το πρόβλημά του</a:t>
            </a:r>
            <a:r>
              <a:rPr lang="el-GR" dirty="0" smtClean="0"/>
              <a:t>.</a:t>
            </a:r>
          </a:p>
          <a:p>
            <a:pPr marL="285750" indent="-285750">
              <a:buFont typeface="Wingdings" panose="05000000000000000000" pitchFamily="2" charset="2"/>
              <a:buChar char="ü"/>
            </a:pPr>
            <a:r>
              <a:rPr lang="el-GR" u="sng" dirty="0"/>
              <a:t>βελτίωση της διαδικασίας, στο προσωπικό της επιχείρησης και εντέλει στη χρηματοοικονομική </a:t>
            </a:r>
            <a:r>
              <a:rPr lang="el-GR" u="sng" dirty="0" smtClean="0"/>
              <a:t>απόδοση</a:t>
            </a:r>
          </a:p>
          <a:p>
            <a:pPr marL="285750" indent="-285750">
              <a:buFontTx/>
              <a:buChar char="-"/>
            </a:pPr>
            <a:r>
              <a:rPr lang="el-GR" dirty="0" smtClean="0"/>
              <a:t>οι </a:t>
            </a:r>
            <a:r>
              <a:rPr lang="el-GR" dirty="0"/>
              <a:t>επιχειρήσεις έχουν την ευκαιρία να δείξουν πόσο καλά μπορούν να εξυπηρετήσουν τους πελάτες τους και να διαχειριστούν τα παράπονά </a:t>
            </a:r>
            <a:r>
              <a:rPr lang="el-GR" dirty="0" smtClean="0"/>
              <a:t>τους</a:t>
            </a:r>
          </a:p>
          <a:p>
            <a:pPr marL="285750" indent="-285750">
              <a:buFontTx/>
              <a:buChar char="-"/>
            </a:pPr>
            <a:r>
              <a:rPr lang="el-GR" dirty="0" smtClean="0"/>
              <a:t>Το προσωπικό </a:t>
            </a:r>
            <a:r>
              <a:rPr lang="el-GR" dirty="0"/>
              <a:t>μαθαίνοντας από τα προβλήματα γίνεται περισσότερο ικανό και σίγουρο, ενώ οι οποιεσδήποτε βελτιώσεις στη διαδικασία συμβάλλουν στη μείωση των </a:t>
            </a:r>
            <a:r>
              <a:rPr lang="el-GR" dirty="0" smtClean="0"/>
              <a:t>λαθών</a:t>
            </a:r>
          </a:p>
          <a:p>
            <a:pPr marL="285750" indent="-285750">
              <a:buFont typeface="Wingdings" panose="05000000000000000000" pitchFamily="2" charset="2"/>
              <a:buChar char="ü"/>
            </a:pPr>
            <a:r>
              <a:rPr lang="el-GR" dirty="0" smtClean="0"/>
              <a:t>Ικανοποίηση και διατήρηση </a:t>
            </a:r>
            <a:r>
              <a:rPr lang="el-GR" dirty="0"/>
              <a:t>του </a:t>
            </a:r>
            <a:r>
              <a:rPr lang="el-GR" dirty="0" smtClean="0"/>
              <a:t>προσωπικού</a:t>
            </a:r>
          </a:p>
          <a:p>
            <a:pPr marL="285750" indent="-285750">
              <a:buFont typeface="Wingdings" panose="05000000000000000000" pitchFamily="2" charset="2"/>
              <a:buChar char="ü"/>
            </a:pPr>
            <a:r>
              <a:rPr lang="el-GR" dirty="0"/>
              <a:t>κατανομή πόρων σε σημεία που πρέπει να βελτιωθούν, αξιολόγησης της απόδοσης και σύγκρισης με ανταγωνιστές, αξιοποίησης ευκαιρίας για να καταλάβουν καλύτερα τον πελάτη, θετικής στάσης των πελατών λόγω ικανοποίησής και θετικών συστάσεων σε άλλους</a:t>
            </a:r>
            <a:endParaRPr lang="el-GR" dirty="0" smtClean="0"/>
          </a:p>
          <a:p>
            <a:pPr marL="285750" indent="-285750">
              <a:buFontTx/>
              <a:buChar char="-"/>
            </a:pPr>
            <a:endParaRPr lang="el-GR" dirty="0"/>
          </a:p>
        </p:txBody>
      </p:sp>
      <p:sp>
        <p:nvSpPr>
          <p:cNvPr id="6"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19065" y="702782"/>
            <a:ext cx="8229600" cy="1066800"/>
          </a:xfrm>
        </p:spPr>
        <p:txBody>
          <a:bodyPr>
            <a:normAutofit/>
          </a:bodyPr>
          <a:lstStyle/>
          <a:p>
            <a:pPr algn="ctr"/>
            <a:r>
              <a:rPr lang="el-GR" dirty="0" smtClean="0"/>
              <a:t> Θετικές επιδράσεις ανόρθωσης</a:t>
            </a:r>
            <a:endParaRPr lang="el-GR" sz="3100" dirty="0"/>
          </a:p>
        </p:txBody>
      </p:sp>
    </p:spTree>
    <p:extLst>
      <p:ext uri="{BB962C8B-B14F-4D97-AF65-F5344CB8AC3E}">
        <p14:creationId xmlns:p14="http://schemas.microsoft.com/office/powerpoint/2010/main" val="21088981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28</a:t>
            </a:fld>
            <a:endParaRPr lang="en-US"/>
          </a:p>
        </p:txBody>
      </p:sp>
      <p:sp>
        <p:nvSpPr>
          <p:cNvPr id="3" name="Ορθογώνιο 2"/>
          <p:cNvSpPr/>
          <p:nvPr/>
        </p:nvSpPr>
        <p:spPr>
          <a:xfrm>
            <a:off x="404502" y="2615173"/>
            <a:ext cx="8532234" cy="3693319"/>
          </a:xfrm>
          <a:prstGeom prst="rect">
            <a:avLst/>
          </a:prstGeom>
        </p:spPr>
        <p:txBody>
          <a:bodyPr wrap="square">
            <a:spAutoFit/>
          </a:bodyPr>
          <a:lstStyle/>
          <a:p>
            <a:pPr marL="285750" indent="-285750">
              <a:buFont typeface="Wingdings" panose="05000000000000000000" pitchFamily="2" charset="2"/>
              <a:buChar char="ü"/>
            </a:pPr>
            <a:r>
              <a:rPr lang="el-GR" dirty="0"/>
              <a:t>ξεκάθαρες και σαφείς διαδικασίες για το πώς αντιμετωπίζεται ένα παράπονο,</a:t>
            </a:r>
          </a:p>
          <a:p>
            <a:pPr marL="285750" indent="-285750">
              <a:buFont typeface="Wingdings" panose="05000000000000000000" pitchFamily="2" charset="2"/>
              <a:buChar char="ü"/>
            </a:pPr>
            <a:r>
              <a:rPr lang="el-GR" dirty="0"/>
              <a:t>τ</a:t>
            </a:r>
            <a:r>
              <a:rPr lang="el-GR" dirty="0" smtClean="0"/>
              <a:t>αχύτητα </a:t>
            </a:r>
            <a:r>
              <a:rPr lang="el-GR" dirty="0"/>
              <a:t>ανταπόκρισης και αξιοπιστία,</a:t>
            </a:r>
          </a:p>
          <a:p>
            <a:pPr marL="285750" indent="-285750">
              <a:buFont typeface="Wingdings" panose="05000000000000000000" pitchFamily="2" charset="2"/>
              <a:buChar char="ü"/>
            </a:pPr>
            <a:r>
              <a:rPr lang="el-GR" dirty="0" smtClean="0"/>
              <a:t>εξασφάλιση </a:t>
            </a:r>
            <a:r>
              <a:rPr lang="el-GR" dirty="0"/>
              <a:t>για τον πελάτη σημείου επαφής για παράπονα και ευκολία πρόσβασης και χρήσης (π.χ. ηλεκτρονική, τηλεφωνική ή προσωπική επικοινωνία),</a:t>
            </a:r>
          </a:p>
          <a:p>
            <a:pPr marL="285750" indent="-285750">
              <a:buFont typeface="Wingdings" panose="05000000000000000000" pitchFamily="2" charset="2"/>
              <a:buChar char="ü"/>
            </a:pPr>
            <a:r>
              <a:rPr lang="el-GR" dirty="0" smtClean="0"/>
              <a:t>εξασφάλιση </a:t>
            </a:r>
            <a:r>
              <a:rPr lang="el-GR" dirty="0"/>
              <a:t>συνεχούς ενημέρωσης του πελάτη,</a:t>
            </a:r>
          </a:p>
          <a:p>
            <a:pPr marL="285750" indent="-285750">
              <a:buFont typeface="Wingdings" panose="05000000000000000000" pitchFamily="2" charset="2"/>
              <a:buChar char="ü"/>
            </a:pPr>
            <a:r>
              <a:rPr lang="el-GR" dirty="0" smtClean="0"/>
              <a:t>σωστά </a:t>
            </a:r>
            <a:r>
              <a:rPr lang="el-GR" dirty="0"/>
              <a:t>εκπαιδευμένο προσωπικό, το οποίο κατανοεί τον πελάτη και το πρόβλημά του</a:t>
            </a:r>
            <a:r>
              <a:rPr lang="el-GR" dirty="0" smtClean="0"/>
              <a:t>,</a:t>
            </a:r>
          </a:p>
          <a:p>
            <a:pPr marL="285750" indent="-285750">
              <a:buFont typeface="Wingdings" panose="05000000000000000000" pitchFamily="2" charset="2"/>
              <a:buChar char="ü"/>
            </a:pPr>
            <a:r>
              <a:rPr lang="el-GR" dirty="0" smtClean="0"/>
              <a:t> </a:t>
            </a:r>
            <a:r>
              <a:rPr lang="el-GR" dirty="0"/>
              <a:t>διαβεβαίωση ότι το πρόβλημα λαμβάνεται σοβαρά υπόψη από την εταιρεία,</a:t>
            </a:r>
          </a:p>
          <a:p>
            <a:pPr marL="285750" indent="-285750">
              <a:buFont typeface="Wingdings" panose="05000000000000000000" pitchFamily="2" charset="2"/>
              <a:buChar char="ü"/>
            </a:pPr>
            <a:r>
              <a:rPr lang="el-GR" dirty="0" smtClean="0"/>
              <a:t>ενδυνάμωση </a:t>
            </a:r>
            <a:r>
              <a:rPr lang="el-GR" dirty="0"/>
              <a:t>του προσωπικού να επιλύσει το πρόβλημα,</a:t>
            </a:r>
          </a:p>
          <a:p>
            <a:pPr marL="285750" indent="-285750">
              <a:buFont typeface="Wingdings" panose="05000000000000000000" pitchFamily="2" charset="2"/>
              <a:buChar char="ü"/>
            </a:pPr>
            <a:r>
              <a:rPr lang="el-GR" dirty="0" smtClean="0"/>
              <a:t>επικοινωνία </a:t>
            </a:r>
            <a:r>
              <a:rPr lang="el-GR" dirty="0"/>
              <a:t>με τον πελάτη μετά την επανόρθωση (</a:t>
            </a:r>
            <a:r>
              <a:rPr lang="el-GR" dirty="0" err="1"/>
              <a:t>follow</a:t>
            </a:r>
            <a:r>
              <a:rPr lang="el-GR" dirty="0"/>
              <a:t> </a:t>
            </a:r>
            <a:r>
              <a:rPr lang="el-GR" dirty="0" err="1"/>
              <a:t>up</a:t>
            </a:r>
            <a:r>
              <a:rPr lang="el-GR" dirty="0"/>
              <a:t>) και</a:t>
            </a:r>
          </a:p>
          <a:p>
            <a:pPr marL="285750" indent="-285750">
              <a:buFont typeface="Wingdings" panose="05000000000000000000" pitchFamily="2" charset="2"/>
              <a:buChar char="ü"/>
            </a:pPr>
            <a:r>
              <a:rPr lang="el-GR" dirty="0" smtClean="0"/>
              <a:t>καταγραφή </a:t>
            </a:r>
            <a:r>
              <a:rPr lang="el-GR" dirty="0"/>
              <a:t>των προβλημάτων και χρήση των στοιχείων για εξάλειψη των αιτίων που δημιουργούν τα προβλήματα.</a:t>
            </a:r>
          </a:p>
        </p:txBody>
      </p:sp>
      <p:sp>
        <p:nvSpPr>
          <p:cNvPr id="6"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10477" y="966600"/>
            <a:ext cx="8229600" cy="1066800"/>
          </a:xfrm>
        </p:spPr>
        <p:txBody>
          <a:bodyPr>
            <a:normAutofit fontScale="90000"/>
          </a:bodyPr>
          <a:lstStyle/>
          <a:p>
            <a:pPr algn="ctr"/>
            <a:r>
              <a:rPr lang="el-GR" dirty="0" smtClean="0"/>
              <a:t> </a:t>
            </a:r>
            <a:r>
              <a:rPr lang="el-GR" dirty="0"/>
              <a:t>Ένα αποτελεσματικό σύστημα διαχείρισης παραπόνων</a:t>
            </a:r>
            <a:endParaRPr lang="el-GR" sz="3100" dirty="0"/>
          </a:p>
        </p:txBody>
      </p:sp>
    </p:spTree>
    <p:extLst>
      <p:ext uri="{BB962C8B-B14F-4D97-AF65-F5344CB8AC3E}">
        <p14:creationId xmlns:p14="http://schemas.microsoft.com/office/powerpoint/2010/main" val="31976335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29</a:t>
            </a:fld>
            <a:endParaRPr lang="en-US"/>
          </a:p>
        </p:txBody>
      </p:sp>
      <p:sp>
        <p:nvSpPr>
          <p:cNvPr id="3" name="Ορθογώνιο 2"/>
          <p:cNvSpPr/>
          <p:nvPr/>
        </p:nvSpPr>
        <p:spPr>
          <a:xfrm>
            <a:off x="404502" y="2276872"/>
            <a:ext cx="8532234" cy="3416320"/>
          </a:xfrm>
          <a:prstGeom prst="rect">
            <a:avLst/>
          </a:prstGeom>
        </p:spPr>
        <p:txBody>
          <a:bodyPr wrap="square">
            <a:spAutoFit/>
          </a:bodyPr>
          <a:lstStyle/>
          <a:p>
            <a:pPr marL="285750" indent="-285750">
              <a:buFont typeface="Wingdings" panose="05000000000000000000" pitchFamily="2" charset="2"/>
              <a:buChar char="ü"/>
            </a:pPr>
            <a:r>
              <a:rPr lang="el-GR" dirty="0"/>
              <a:t>οποιαδήποτε προβλήματα μπορούν να προληφθούν τόσο μέσω της διαδικασίας </a:t>
            </a:r>
            <a:r>
              <a:rPr lang="el-GR" b="1" dirty="0"/>
              <a:t>μείωσης πιθανότητας εμφάνισης λαθών </a:t>
            </a:r>
            <a:r>
              <a:rPr lang="el-GR" dirty="0"/>
              <a:t>στη διαδικασία της υπηρεσίας όσο και μέσω ειδικής εγγύησης καθώς και ειδικής συμφωνίας</a:t>
            </a:r>
            <a:r>
              <a:rPr lang="el-GR" dirty="0" smtClean="0"/>
              <a:t>.</a:t>
            </a:r>
          </a:p>
          <a:p>
            <a:pPr marL="285750" indent="-285750">
              <a:buFont typeface="Wingdings" panose="05000000000000000000" pitchFamily="2" charset="2"/>
              <a:buChar char="ü"/>
            </a:pPr>
            <a:r>
              <a:rPr lang="el-GR" b="1" dirty="0"/>
              <a:t>ειδική εγγύηση η οποία ενθαρρύνει</a:t>
            </a:r>
            <a:r>
              <a:rPr lang="el-GR" dirty="0"/>
              <a:t> τον πελάτη να αναφέρει κάθε πρόβλημα (μέσω συγκεκριμένου μηχανισμού / συγκεκριμένης διαδικασίας) και τον επιβραβεύει, ώστε να αντιμετωπιστεί από την επιχείρηση. Ειδικότερα για τις υπηρεσίες, η επιχείρηση δεσμεύεται να αποζημιώσει τον πελάτη αν η υπηρεσία δεν παρασχεθεί όπως ακριβώς </a:t>
            </a:r>
            <a:r>
              <a:rPr lang="el-GR" dirty="0" smtClean="0"/>
              <a:t>υπόσχεται. Όφελος αυτής της προσέγγισης </a:t>
            </a:r>
            <a:r>
              <a:rPr lang="el-GR" dirty="0"/>
              <a:t>είναι ότι </a:t>
            </a:r>
            <a:r>
              <a:rPr lang="el-GR" u="sng" dirty="0"/>
              <a:t>αποτελεί στοιχείο προσέλκυσης πελατών</a:t>
            </a:r>
            <a:r>
              <a:rPr lang="el-GR" dirty="0"/>
              <a:t>, αφού ουσιαστικά μειώνει το ρίσκο από την αγορά της υπηρεσίας και συμβάλλει στη δημιουργία θετικού εργασιακού κλίματος, αφού οι εργαζόμενοι νιώθουν όμορφα γνωρίζοντας ότι παρέχεται υψηλή ποιότητα υπηρεσίας</a:t>
            </a:r>
          </a:p>
        </p:txBody>
      </p:sp>
      <p:sp>
        <p:nvSpPr>
          <p:cNvPr id="6"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10477" y="966600"/>
            <a:ext cx="8229600" cy="1066800"/>
          </a:xfrm>
        </p:spPr>
        <p:txBody>
          <a:bodyPr>
            <a:normAutofit fontScale="90000"/>
          </a:bodyPr>
          <a:lstStyle/>
          <a:p>
            <a:pPr algn="ctr"/>
            <a:r>
              <a:rPr lang="el-GR" dirty="0" smtClean="0"/>
              <a:t> Άλλες τεχνικές αποτελεσματικής αντιμετώπισης</a:t>
            </a:r>
            <a:endParaRPr lang="el-GR" sz="3100" dirty="0"/>
          </a:p>
        </p:txBody>
      </p:sp>
    </p:spTree>
    <p:extLst>
      <p:ext uri="{BB962C8B-B14F-4D97-AF65-F5344CB8AC3E}">
        <p14:creationId xmlns:p14="http://schemas.microsoft.com/office/powerpoint/2010/main" val="41334992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Αριστεία στις υπηρεσίες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3</a:t>
            </a:fld>
            <a:endParaRPr lang="en-US"/>
          </a:p>
        </p:txBody>
      </p:sp>
      <p:sp>
        <p:nvSpPr>
          <p:cNvPr id="6" name="Ορθογώνιο 5"/>
          <p:cNvSpPr/>
          <p:nvPr/>
        </p:nvSpPr>
        <p:spPr>
          <a:xfrm>
            <a:off x="576860" y="1948180"/>
            <a:ext cx="7728152" cy="4801314"/>
          </a:xfrm>
          <a:prstGeom prst="rect">
            <a:avLst/>
          </a:prstGeom>
        </p:spPr>
        <p:txBody>
          <a:bodyPr wrap="square">
            <a:spAutoFit/>
          </a:bodyPr>
          <a:lstStyle/>
          <a:p>
            <a:pPr algn="just"/>
            <a:r>
              <a:rPr lang="el-GR" dirty="0"/>
              <a:t>H αριστεία στις υπηρεσίες (</a:t>
            </a:r>
            <a:r>
              <a:rPr lang="el-GR" dirty="0" err="1"/>
              <a:t>service</a:t>
            </a:r>
            <a:r>
              <a:rPr lang="el-GR" dirty="0"/>
              <a:t> </a:t>
            </a:r>
            <a:r>
              <a:rPr lang="el-GR" dirty="0" err="1"/>
              <a:t>excellence</a:t>
            </a:r>
            <a:r>
              <a:rPr lang="el-GR" dirty="0"/>
              <a:t>) αναφέρεται στην παροχή υψηλής ποιότητας υπηρεσιών στον πελάτη μέσω της χρήσης κατάλληλου συστήματος διοίκησης, διαδικασιών και συμπεριφορών, κάτι που (λόγω της κάλυψης και υπέρβασης των προσδοκιών του) οδηγεί στον ενθουσιασμό και εντέλει στην αφοσίωσή του προς την </a:t>
            </a:r>
            <a:r>
              <a:rPr lang="el-GR" dirty="0" smtClean="0"/>
              <a:t>επιχείρηση.</a:t>
            </a:r>
          </a:p>
          <a:p>
            <a:pPr algn="just"/>
            <a:endParaRPr lang="el-GR" b="1" dirty="0"/>
          </a:p>
          <a:p>
            <a:pPr algn="just"/>
            <a:endParaRPr lang="el-GR" b="1" dirty="0" smtClean="0"/>
          </a:p>
          <a:p>
            <a:pPr algn="just"/>
            <a:r>
              <a:rPr lang="el-GR" b="1" dirty="0" smtClean="0"/>
              <a:t>Από την πλευρά του πελάτη</a:t>
            </a:r>
          </a:p>
          <a:p>
            <a:pPr algn="just"/>
            <a:r>
              <a:rPr lang="el-GR" dirty="0" smtClean="0"/>
              <a:t>είναι </a:t>
            </a:r>
            <a:r>
              <a:rPr lang="el-GR" dirty="0"/>
              <a:t>διατεθειμένοι να ξοδέψουν περισσότερα χρήματα για αγορά υπηρεσιών από εταιρείες οι οποίες παρέχουν άριστες υπηρεσίες (από τις οποίες δηλαδή έχουν θετικές εμπειρίες), ενώ η παροχή άριστων υπηρεσιών αποτελεί τον δεύτερο σε σημασία παράγοντα που καθορίζει τη λήψη απόφασης για την αγορά μιας υπηρεσίας (πρώτος παράγοντας είναι η παροχή αξίας στον πελάτη</a:t>
            </a:r>
            <a:r>
              <a:rPr lang="el-GR" dirty="0" smtClean="0"/>
              <a:t>).</a:t>
            </a:r>
          </a:p>
          <a:p>
            <a:pPr algn="just"/>
            <a:r>
              <a:rPr lang="el-GR" dirty="0"/>
              <a:t>αριστεία για τους πελάτες σημαίνει παροχή ικανοποιητικών απαντήσεων στις ερωτήσεις/απορίες τους (86%), και σύνδεση με κάποιο άτομο που να έχει τις σχετικές γνώσεις για να τους απαντήσει (78%).</a:t>
            </a:r>
          </a:p>
        </p:txBody>
      </p:sp>
    </p:spTree>
    <p:extLst>
      <p:ext uri="{BB962C8B-B14F-4D97-AF65-F5344CB8AC3E}">
        <p14:creationId xmlns:p14="http://schemas.microsoft.com/office/powerpoint/2010/main" val="11523246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30</a:t>
            </a:fld>
            <a:endParaRPr lang="en-US"/>
          </a:p>
        </p:txBody>
      </p:sp>
      <p:sp>
        <p:nvSpPr>
          <p:cNvPr id="3" name="Ορθογώνιο 2"/>
          <p:cNvSpPr/>
          <p:nvPr/>
        </p:nvSpPr>
        <p:spPr>
          <a:xfrm>
            <a:off x="404502" y="2276872"/>
            <a:ext cx="8532234" cy="2031325"/>
          </a:xfrm>
          <a:prstGeom prst="rect">
            <a:avLst/>
          </a:prstGeom>
        </p:spPr>
        <p:txBody>
          <a:bodyPr wrap="square">
            <a:spAutoFit/>
          </a:bodyPr>
          <a:lstStyle/>
          <a:p>
            <a:pPr marL="285750" indent="-285750">
              <a:buFont typeface="Wingdings" panose="05000000000000000000" pitchFamily="2" charset="2"/>
              <a:buChar char="ü"/>
            </a:pPr>
            <a:r>
              <a:rPr lang="el-GR" b="1" dirty="0"/>
              <a:t>σύναψη συμφωνίας μεταξύ επιχείρησης (προμηθευτή) και (εταιρικού) πελάτη </a:t>
            </a:r>
            <a:r>
              <a:rPr lang="el-GR" dirty="0"/>
              <a:t>(</a:t>
            </a:r>
            <a:r>
              <a:rPr lang="el-GR" dirty="0" err="1"/>
              <a:t>service</a:t>
            </a:r>
            <a:r>
              <a:rPr lang="el-GR" dirty="0"/>
              <a:t> </a:t>
            </a:r>
            <a:r>
              <a:rPr lang="el-GR" dirty="0" err="1"/>
              <a:t>level</a:t>
            </a:r>
            <a:r>
              <a:rPr lang="el-GR" dirty="0"/>
              <a:t> </a:t>
            </a:r>
            <a:r>
              <a:rPr lang="el-GR" dirty="0" err="1"/>
              <a:t>agreement</a:t>
            </a:r>
            <a:r>
              <a:rPr lang="el-GR" dirty="0"/>
              <a:t>), η οποία </a:t>
            </a:r>
            <a:r>
              <a:rPr lang="el-GR" dirty="0" err="1"/>
              <a:t>ποσοτικοποιεί</a:t>
            </a:r>
            <a:r>
              <a:rPr lang="el-GR" dirty="0"/>
              <a:t> το επίπεδο της ελάχιστα αποδεκτής υπηρεσίας. Διαφέρει από την εγγύηση διότι προϋποθέτει έγκριση και από τις δύο πλευρές (μπορεί να συντάσσεται ειδικά για συγκεκριμένη περίπτωση</a:t>
            </a:r>
            <a:r>
              <a:rPr lang="el-GR" dirty="0" smtClean="0"/>
              <a:t>) π.χ. εταιρία προμήθειας φωτοτυπικών </a:t>
            </a:r>
            <a:r>
              <a:rPr lang="el-GR" dirty="0"/>
              <a:t>στα πανεπιστήμια </a:t>
            </a:r>
            <a:r>
              <a:rPr lang="el-GR" dirty="0" smtClean="0"/>
              <a:t>η οποία είναι </a:t>
            </a:r>
            <a:r>
              <a:rPr lang="el-GR" dirty="0"/>
              <a:t>υπεύθυνη για τη σωστή λειτουργία και τη συντήρησή </a:t>
            </a:r>
            <a:r>
              <a:rPr lang="el-GR" dirty="0" smtClean="0"/>
              <a:t>τους. </a:t>
            </a:r>
            <a:endParaRPr lang="el-GR" dirty="0"/>
          </a:p>
        </p:txBody>
      </p:sp>
      <p:sp>
        <p:nvSpPr>
          <p:cNvPr id="6"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10477" y="966600"/>
            <a:ext cx="8229600" cy="1066800"/>
          </a:xfrm>
        </p:spPr>
        <p:txBody>
          <a:bodyPr>
            <a:normAutofit fontScale="90000"/>
          </a:bodyPr>
          <a:lstStyle/>
          <a:p>
            <a:pPr algn="ctr"/>
            <a:r>
              <a:rPr lang="el-GR" dirty="0" smtClean="0"/>
              <a:t> Άλλες τεχνικές αποτελεσματικής αντιμετώπισης</a:t>
            </a:r>
            <a:endParaRPr lang="el-GR" sz="3100" dirty="0"/>
          </a:p>
        </p:txBody>
      </p:sp>
    </p:spTree>
    <p:extLst>
      <p:ext uri="{BB962C8B-B14F-4D97-AF65-F5344CB8AC3E}">
        <p14:creationId xmlns:p14="http://schemas.microsoft.com/office/powerpoint/2010/main" val="38655894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A7F698-A1AE-45E9-B2F1-58F521B74892}"/>
              </a:ext>
            </a:extLst>
          </p:cNvPr>
          <p:cNvSpPr>
            <a:spLocks noGrp="1"/>
          </p:cNvSpPr>
          <p:nvPr>
            <p:ph type="title"/>
          </p:nvPr>
        </p:nvSpPr>
        <p:spPr>
          <a:xfrm>
            <a:off x="611560" y="900946"/>
            <a:ext cx="8229600" cy="1066800"/>
          </a:xfrm>
        </p:spPr>
        <p:txBody>
          <a:bodyPr/>
          <a:lstStyle/>
          <a:p>
            <a:pPr algn="ctr"/>
            <a:r>
              <a:rPr lang="el-GR" b="1" dirty="0">
                <a:solidFill>
                  <a:srgbClr val="424456"/>
                </a:solidFill>
              </a:rPr>
              <a:t>Βιβλιογραφία</a:t>
            </a:r>
            <a:endParaRPr lang="el-GR" dirty="0"/>
          </a:p>
        </p:txBody>
      </p:sp>
      <p:sp>
        <p:nvSpPr>
          <p:cNvPr id="5" name="Θέση αριθμού διαφάνειας 4">
            <a:extLst>
              <a:ext uri="{FF2B5EF4-FFF2-40B4-BE49-F238E27FC236}">
                <a16:creationId xmlns:a16="http://schemas.microsoft.com/office/drawing/2014/main" xmlns="" id="{7A14ABE2-DB4B-4A51-AE1F-BE5A8482DED8}"/>
              </a:ext>
            </a:extLst>
          </p:cNvPr>
          <p:cNvSpPr>
            <a:spLocks noGrp="1"/>
          </p:cNvSpPr>
          <p:nvPr>
            <p:ph type="sldNum" sz="quarter" idx="12"/>
          </p:nvPr>
        </p:nvSpPr>
        <p:spPr/>
        <p:txBody>
          <a:bodyPr/>
          <a:lstStyle/>
          <a:p>
            <a:fld id="{61C44E05-631C-4892-B577-17C57620ECE9}" type="slidenum">
              <a:rPr lang="en-US" smtClean="0"/>
              <a:pPr/>
              <a:t>31</a:t>
            </a:fld>
            <a:endParaRPr lang="en-US"/>
          </a:p>
        </p:txBody>
      </p:sp>
      <p:sp>
        <p:nvSpPr>
          <p:cNvPr id="7" name="Ορθογώνιο 6">
            <a:extLst>
              <a:ext uri="{FF2B5EF4-FFF2-40B4-BE49-F238E27FC236}">
                <a16:creationId xmlns:a16="http://schemas.microsoft.com/office/drawing/2014/main" xmlns="" id="{14A1F44B-F1B7-4798-A2CA-DD6D8F362966}"/>
              </a:ext>
            </a:extLst>
          </p:cNvPr>
          <p:cNvSpPr/>
          <p:nvPr/>
        </p:nvSpPr>
        <p:spPr>
          <a:xfrm>
            <a:off x="611560" y="2262809"/>
            <a:ext cx="7776864" cy="1831271"/>
          </a:xfrm>
          <a:prstGeom prst="rect">
            <a:avLst/>
          </a:prstGeom>
        </p:spPr>
        <p:txBody>
          <a:bodyPr wrap="square">
            <a:spAutoFit/>
          </a:bodyPr>
          <a:lstStyle/>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err="1" smtClean="0">
                <a:solidFill>
                  <a:prstClr val="black"/>
                </a:solidFill>
              </a:rPr>
              <a:t>Goetsch</a:t>
            </a:r>
            <a:r>
              <a:rPr lang="en-US" altLang="el-GR" dirty="0">
                <a:solidFill>
                  <a:prstClr val="black"/>
                </a:solidFill>
              </a:rPr>
              <a:t>, D. &amp; Davis, S. (2018). </a:t>
            </a:r>
            <a:r>
              <a:rPr lang="el-GR" altLang="el-GR" dirty="0">
                <a:solidFill>
                  <a:prstClr val="black"/>
                </a:solidFill>
              </a:rPr>
              <a:t>Διαχείριση ποιότητας και </a:t>
            </a:r>
            <a:r>
              <a:rPr lang="el-GR" altLang="el-GR" dirty="0" err="1">
                <a:solidFill>
                  <a:prstClr val="black"/>
                </a:solidFill>
              </a:rPr>
              <a:t>οργανωσιακή</a:t>
            </a:r>
            <a:r>
              <a:rPr lang="el-GR" altLang="el-GR" dirty="0">
                <a:solidFill>
                  <a:prstClr val="black"/>
                </a:solidFill>
              </a:rPr>
              <a:t> αριστεία. Εκδόσεις </a:t>
            </a:r>
            <a:r>
              <a:rPr lang="el-GR" altLang="el-GR" dirty="0" err="1" smtClean="0">
                <a:solidFill>
                  <a:prstClr val="black"/>
                </a:solidFill>
              </a:rPr>
              <a:t>Τζιόλα</a:t>
            </a:r>
            <a:endParaRPr lang="en-US" altLang="el-GR" dirty="0" smtClean="0">
              <a:solidFill>
                <a:prstClr val="black"/>
              </a:solidFill>
            </a:endParaRP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err="1" smtClean="0">
                <a:solidFill>
                  <a:prstClr val="black"/>
                </a:solidFill>
              </a:rPr>
              <a:t>Στειακάκης</a:t>
            </a:r>
            <a:r>
              <a:rPr lang="el-GR" altLang="el-GR" dirty="0" smtClean="0">
                <a:solidFill>
                  <a:prstClr val="black"/>
                </a:solidFill>
              </a:rPr>
              <a:t>, Ε., &amp; Κωφίδης, Ν. ( ) Έλεγχος Ποιότητας (2</a:t>
            </a:r>
            <a:r>
              <a:rPr lang="el-GR" altLang="el-GR" baseline="30000" dirty="0" smtClean="0">
                <a:solidFill>
                  <a:prstClr val="black"/>
                </a:solidFill>
              </a:rPr>
              <a:t>η</a:t>
            </a:r>
            <a:r>
              <a:rPr lang="el-GR" altLang="el-GR" dirty="0" smtClean="0">
                <a:solidFill>
                  <a:prstClr val="black"/>
                </a:solidFill>
              </a:rPr>
              <a:t> έκδοση). Εκδόσεις </a:t>
            </a:r>
            <a:r>
              <a:rPr lang="el-GR" altLang="el-GR" dirty="0" err="1" smtClean="0">
                <a:solidFill>
                  <a:prstClr val="black"/>
                </a:solidFill>
              </a:rPr>
              <a:t>Τζιόλα</a:t>
            </a:r>
            <a:r>
              <a:rPr lang="el-GR" altLang="el-GR" dirty="0" smtClean="0">
                <a:solidFill>
                  <a:prstClr val="black"/>
                </a:solidFill>
              </a:rPr>
              <a:t>, Αθήνα. </a:t>
            </a: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smtClean="0">
                <a:solidFill>
                  <a:prstClr val="black"/>
                </a:solidFill>
              </a:rPr>
              <a:t>Χυτήρης, Λ.Σ. &amp; Άννινος, Λ.Ν. (2015). Διοίκηση και ποιότητα υπηρεσιών. ΣΕΑΒ. </a:t>
            </a:r>
            <a:r>
              <a:rPr lang="en-US" altLang="el-GR" dirty="0" smtClean="0">
                <a:solidFill>
                  <a:prstClr val="black"/>
                </a:solidFill>
              </a:rPr>
              <a:t>www.Kallipsos.gr </a:t>
            </a:r>
            <a:endParaRPr lang="el-GR" altLang="el-GR" dirty="0" smtClean="0">
              <a:solidFill>
                <a:prstClr val="black"/>
              </a:solidFill>
            </a:endParaRPr>
          </a:p>
        </p:txBody>
      </p:sp>
      <p:sp>
        <p:nvSpPr>
          <p:cNvPr id="8" name="Θέση υποσέλιδου 3">
            <a:extLst>
              <a:ext uri="{FF2B5EF4-FFF2-40B4-BE49-F238E27FC236}">
                <a16:creationId xmlns:a16="http://schemas.microsoft.com/office/drawing/2014/main" xmlns="" id="{2723DDF6-E316-4EB3-87D2-F5F18A6CBA30}"/>
              </a:ext>
            </a:extLst>
          </p:cNvPr>
          <p:cNvSpPr txBox="1">
            <a:spLocks/>
          </p:cNvSpPr>
          <p:nvPr/>
        </p:nvSpPr>
        <p:spPr>
          <a:xfrm>
            <a:off x="6073184" y="742425"/>
            <a:ext cx="2482552" cy="457200"/>
          </a:xfrm>
          <a:prstGeom prst="rect">
            <a:avLst/>
          </a:prstGeom>
        </p:spPr>
        <p:txBody>
          <a:bodyPr vert="horz"/>
          <a:lstStyle>
            <a:defPPr>
              <a:defRPr lang="en-US"/>
            </a:defPPr>
            <a:lvl1pPr marL="0" algn="r" rtl="0" latinLnBrk="0">
              <a:defRPr sz="800" kern="1200">
                <a:solidFill>
                  <a:schemeClr val="accent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lstStyle>
          <a:p>
            <a:r>
              <a:rPr lang="el-GR" sz="1100" dirty="0"/>
              <a:t>10. Ποιότητα προμηθειών  &amp; Εξυπηρέτησης πελατών</a:t>
            </a:r>
          </a:p>
        </p:txBody>
      </p:sp>
    </p:spTree>
    <p:extLst>
      <p:ext uri="{BB962C8B-B14F-4D97-AF65-F5344CB8AC3E}">
        <p14:creationId xmlns:p14="http://schemas.microsoft.com/office/powerpoint/2010/main" val="35189425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anim calcmode="lin" valueType="num">
                                      <p:cBhvr additive="base">
                                        <p:cTn id="2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Αριστεία στις υπηρεσίες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a:t>
            </a:fld>
            <a:endParaRPr lang="en-US"/>
          </a:p>
        </p:txBody>
      </p:sp>
      <p:sp>
        <p:nvSpPr>
          <p:cNvPr id="6" name="Ορθογώνιο 5"/>
          <p:cNvSpPr/>
          <p:nvPr/>
        </p:nvSpPr>
        <p:spPr>
          <a:xfrm>
            <a:off x="576860" y="1948180"/>
            <a:ext cx="7728152" cy="4031873"/>
          </a:xfrm>
          <a:prstGeom prst="rect">
            <a:avLst/>
          </a:prstGeom>
        </p:spPr>
        <p:txBody>
          <a:bodyPr wrap="square">
            <a:spAutoFit/>
          </a:bodyPr>
          <a:lstStyle/>
          <a:p>
            <a:pPr algn="just"/>
            <a:r>
              <a:rPr lang="el-GR" dirty="0"/>
              <a:t>Σημαντικές παράμετροι όμως είναι και η προσαρμογή της υπηρεσίας στις ιδιαίτερες ανάγκες του πελάτη και η αναγνώρισή του (μέσω ενός απλού «ευχαριστούμε» για την αγορά της υπηρεσίας).</a:t>
            </a:r>
            <a:endParaRPr lang="el-GR" b="1" dirty="0"/>
          </a:p>
          <a:p>
            <a:pPr algn="just"/>
            <a:endParaRPr lang="el-GR" b="1" dirty="0" smtClean="0"/>
          </a:p>
          <a:p>
            <a:pPr algn="just"/>
            <a:r>
              <a:rPr lang="el-GR" b="1" dirty="0" smtClean="0"/>
              <a:t>Οφέλη </a:t>
            </a:r>
          </a:p>
          <a:p>
            <a:pPr marL="285750" indent="-285750" algn="just">
              <a:buFont typeface="Wingdings" panose="05000000000000000000" pitchFamily="2" charset="2"/>
              <a:buChar char="ü"/>
            </a:pPr>
            <a:r>
              <a:rPr lang="el-GR" dirty="0" smtClean="0"/>
              <a:t>προσέλκυση </a:t>
            </a:r>
            <a:r>
              <a:rPr lang="el-GR" dirty="0"/>
              <a:t>νέων πελατών, </a:t>
            </a:r>
            <a:r>
              <a:rPr lang="el-GR" dirty="0" smtClean="0"/>
              <a:t>διατήρηση </a:t>
            </a:r>
            <a:r>
              <a:rPr lang="el-GR" dirty="0"/>
              <a:t>των ήδη υπαρχόντων πελατών της ή </a:t>
            </a:r>
            <a:r>
              <a:rPr lang="el-GR" dirty="0" smtClean="0"/>
              <a:t>τη χαμηλή ευαισθησία </a:t>
            </a:r>
            <a:r>
              <a:rPr lang="el-GR" dirty="0"/>
              <a:t>του πελάτη σε θέματα τιμολόγησης των </a:t>
            </a:r>
            <a:r>
              <a:rPr lang="el-GR" dirty="0" smtClean="0"/>
              <a:t>υπηρεσιών</a:t>
            </a:r>
          </a:p>
          <a:p>
            <a:pPr marL="285750" indent="-285750" algn="just">
              <a:buFont typeface="Wingdings" panose="05000000000000000000" pitchFamily="2" charset="2"/>
              <a:buChar char="ü"/>
            </a:pPr>
            <a:r>
              <a:rPr lang="el-GR" dirty="0"/>
              <a:t>απολαμβάνουν υψηλότερα κέρδη ανά εργαζόμενο αλλά και υψηλότερη απόδοση ενεργητικού και ιδίων </a:t>
            </a:r>
            <a:r>
              <a:rPr lang="el-GR" dirty="0" smtClean="0"/>
              <a:t>κεφαλαίων</a:t>
            </a:r>
          </a:p>
          <a:p>
            <a:pPr marL="285750" indent="-285750" algn="just">
              <a:buFont typeface="Wingdings" panose="05000000000000000000" pitchFamily="2" charset="2"/>
              <a:buChar char="ü"/>
            </a:pPr>
            <a:endParaRPr lang="el-GR" dirty="0"/>
          </a:p>
          <a:p>
            <a:pPr algn="just"/>
            <a:r>
              <a:rPr lang="el-GR" dirty="0"/>
              <a:t>Επιχειρήσεις όπως είναι η </a:t>
            </a:r>
            <a:r>
              <a:rPr lang="el-GR" dirty="0" err="1" smtClean="0"/>
              <a:t>Disney</a:t>
            </a:r>
            <a:r>
              <a:rPr lang="el-GR" dirty="0" smtClean="0"/>
              <a:t>, η </a:t>
            </a:r>
            <a:r>
              <a:rPr lang="el-GR" dirty="0"/>
              <a:t>IKEA </a:t>
            </a:r>
            <a:r>
              <a:rPr lang="el-GR" dirty="0" smtClean="0"/>
              <a:t>και </a:t>
            </a:r>
            <a:r>
              <a:rPr lang="el-GR" dirty="0"/>
              <a:t>η </a:t>
            </a:r>
            <a:r>
              <a:rPr lang="el-GR" dirty="0" err="1"/>
              <a:t>Singapore</a:t>
            </a:r>
            <a:r>
              <a:rPr lang="el-GR" dirty="0"/>
              <a:t> </a:t>
            </a:r>
            <a:r>
              <a:rPr lang="el-GR" dirty="0" err="1"/>
              <a:t>Airlines</a:t>
            </a:r>
            <a:r>
              <a:rPr lang="el-GR" dirty="0"/>
              <a:t> </a:t>
            </a:r>
            <a:r>
              <a:rPr lang="el-GR" sz="2000" b="1" dirty="0" smtClean="0"/>
              <a:t>έχουν </a:t>
            </a:r>
            <a:r>
              <a:rPr lang="el-GR" sz="2000" b="1" dirty="0"/>
              <a:t>αναπτύξει τα δικά τους υποδείγματα αριστείας</a:t>
            </a:r>
            <a:r>
              <a:rPr lang="el-GR" dirty="0"/>
              <a:t> και σίγουρα αυτό θα συνεχίσει να συμβαίνει και στο μέλλον</a:t>
            </a:r>
          </a:p>
        </p:txBody>
      </p:sp>
    </p:spTree>
    <p:extLst>
      <p:ext uri="{BB962C8B-B14F-4D97-AF65-F5344CB8AC3E}">
        <p14:creationId xmlns:p14="http://schemas.microsoft.com/office/powerpoint/2010/main" val="1400687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Υποδείγματα αριστείας για τις υπηρεσίες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5</a:t>
            </a:fld>
            <a:endParaRPr lang="en-US"/>
          </a:p>
        </p:txBody>
      </p:sp>
      <p:sp>
        <p:nvSpPr>
          <p:cNvPr id="6" name="Ορθογώνιο 5"/>
          <p:cNvSpPr/>
          <p:nvPr/>
        </p:nvSpPr>
        <p:spPr>
          <a:xfrm>
            <a:off x="576860" y="1772642"/>
            <a:ext cx="7728152" cy="369332"/>
          </a:xfrm>
          <a:prstGeom prst="rect">
            <a:avLst/>
          </a:prstGeom>
          <a:solidFill>
            <a:srgbClr val="FFFF00"/>
          </a:solidFill>
        </p:spPr>
        <p:txBody>
          <a:bodyPr wrap="square">
            <a:spAutoFit/>
          </a:bodyPr>
          <a:lstStyle/>
          <a:p>
            <a:pPr algn="just"/>
            <a:r>
              <a:rPr lang="el-GR" dirty="0"/>
              <a:t>Το υπόδειγμα του </a:t>
            </a:r>
            <a:r>
              <a:rPr lang="en-US" dirty="0"/>
              <a:t>Johnston</a:t>
            </a:r>
            <a:endParaRPr lang="el-GR" dirty="0"/>
          </a:p>
        </p:txBody>
      </p:sp>
      <p:sp>
        <p:nvSpPr>
          <p:cNvPr id="3" name="Ορθογώνιο 2"/>
          <p:cNvSpPr/>
          <p:nvPr/>
        </p:nvSpPr>
        <p:spPr>
          <a:xfrm>
            <a:off x="576860" y="2292058"/>
            <a:ext cx="7883572" cy="3693319"/>
          </a:xfrm>
          <a:prstGeom prst="rect">
            <a:avLst/>
          </a:prstGeom>
        </p:spPr>
        <p:txBody>
          <a:bodyPr wrap="square">
            <a:spAutoFit/>
          </a:bodyPr>
          <a:lstStyle/>
          <a:p>
            <a:r>
              <a:rPr lang="el-GR" dirty="0"/>
              <a:t>Η αριστεία κατά την παροχή των υπηρεσιών διασφαλίζεται όταν η </a:t>
            </a:r>
            <a:r>
              <a:rPr lang="el-GR" dirty="0" smtClean="0"/>
              <a:t>επιχείρηση</a:t>
            </a:r>
          </a:p>
          <a:p>
            <a:pPr marL="342900" indent="-342900">
              <a:buFont typeface="+mj-lt"/>
              <a:buAutoNum type="arabicPeriod"/>
            </a:pPr>
            <a:r>
              <a:rPr lang="el-GR" dirty="0" smtClean="0"/>
              <a:t>παρέχει </a:t>
            </a:r>
            <a:r>
              <a:rPr lang="el-GR" dirty="0"/>
              <a:t>την υπηρεσία με συνέπεια όπως ακριβώς την υπόσχεται (π.χ. αποκατάσταση βλάβης στον ηλεκτρονικό υπολογιστή σε δεδομένη χρονική στιγμή και με συγκεκριμένο κόστος), </a:t>
            </a:r>
            <a:endParaRPr lang="el-GR" dirty="0" smtClean="0"/>
          </a:p>
          <a:p>
            <a:pPr marL="342900" indent="-342900">
              <a:buFont typeface="+mj-lt"/>
              <a:buAutoNum type="arabicPeriod"/>
            </a:pPr>
            <a:r>
              <a:rPr lang="el-GR" dirty="0" smtClean="0"/>
              <a:t>κάνει </a:t>
            </a:r>
            <a:r>
              <a:rPr lang="el-GR" dirty="0"/>
              <a:t>σαφές το ενδιαφέρον για κάθε πελάτη χωριστά, </a:t>
            </a:r>
            <a:endParaRPr lang="el-GR" dirty="0" smtClean="0"/>
          </a:p>
          <a:p>
            <a:pPr marL="342900" indent="-342900">
              <a:buFont typeface="+mj-lt"/>
              <a:buAutoNum type="arabicPeriod"/>
            </a:pPr>
            <a:r>
              <a:rPr lang="el-GR" dirty="0" smtClean="0"/>
              <a:t>δίνει </a:t>
            </a:r>
            <a:r>
              <a:rPr lang="el-GR" dirty="0"/>
              <a:t>«κάτι» παραπάνω, κάτι το οποίο ο πελάτης δεν περιμένει (π.χ. ένα μπουκάλι κρασί με ευχές στο δωμάτιο από τον διευθυντή ενός ξενοδοχείου) και </a:t>
            </a:r>
            <a:endParaRPr lang="el-GR" dirty="0" smtClean="0"/>
          </a:p>
          <a:p>
            <a:pPr marL="342900" indent="-342900">
              <a:buFont typeface="+mj-lt"/>
              <a:buAutoNum type="arabicPeriod"/>
            </a:pPr>
            <a:r>
              <a:rPr lang="el-GR" dirty="0" smtClean="0"/>
              <a:t>επιλύει </a:t>
            </a:r>
            <a:r>
              <a:rPr lang="el-GR" dirty="0"/>
              <a:t>προβλήματα και απορίες που τυχόν έχει ο πελάτης (π.χ. απορία πελάτη για τη διαφορά στην ονομαστική και πραγματική ταχύτητα σύνδεσης στο διαδίκτυο</a:t>
            </a:r>
            <a:r>
              <a:rPr lang="el-GR" dirty="0" smtClean="0"/>
              <a:t>).</a:t>
            </a:r>
          </a:p>
          <a:p>
            <a:r>
              <a:rPr lang="el-GR" dirty="0" smtClean="0"/>
              <a:t>*</a:t>
            </a:r>
            <a:r>
              <a:rPr lang="el-GR" sz="1600" i="1" dirty="0" smtClean="0"/>
              <a:t>η 3</a:t>
            </a:r>
            <a:r>
              <a:rPr lang="el-GR" sz="1600" i="1" baseline="30000" dirty="0" smtClean="0"/>
              <a:t>η</a:t>
            </a:r>
            <a:r>
              <a:rPr lang="el-GR" sz="1600" i="1" dirty="0"/>
              <a:t> προϋπόθεση  δεν είναι απαραίτητη συνθήκη για μια άριστη υπηρεσία</a:t>
            </a:r>
          </a:p>
        </p:txBody>
      </p:sp>
      <p:sp>
        <p:nvSpPr>
          <p:cNvPr id="7" name="Ορθογώνιο 6"/>
          <p:cNvSpPr/>
          <p:nvPr/>
        </p:nvSpPr>
        <p:spPr>
          <a:xfrm>
            <a:off x="6448159" y="5997392"/>
            <a:ext cx="1973617" cy="369332"/>
          </a:xfrm>
          <a:prstGeom prst="rect">
            <a:avLst/>
          </a:prstGeom>
        </p:spPr>
        <p:txBody>
          <a:bodyPr wrap="none">
            <a:spAutoFit/>
          </a:bodyPr>
          <a:lstStyle/>
          <a:p>
            <a:r>
              <a:rPr lang="en-US" dirty="0"/>
              <a:t>(Johnston, 2004</a:t>
            </a:r>
            <a:r>
              <a:rPr lang="en-US" dirty="0" smtClean="0"/>
              <a:t>)</a:t>
            </a:r>
            <a:endParaRPr lang="el-GR" dirty="0"/>
          </a:p>
        </p:txBody>
      </p:sp>
    </p:spTree>
    <p:extLst>
      <p:ext uri="{BB962C8B-B14F-4D97-AF65-F5344CB8AC3E}">
        <p14:creationId xmlns:p14="http://schemas.microsoft.com/office/powerpoint/2010/main" val="10604896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Υποδείγματα αριστείας για τις υπηρεσίες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6</a:t>
            </a:fld>
            <a:endParaRPr lang="en-US"/>
          </a:p>
        </p:txBody>
      </p:sp>
      <p:sp>
        <p:nvSpPr>
          <p:cNvPr id="6" name="Ορθογώνιο 5"/>
          <p:cNvSpPr/>
          <p:nvPr/>
        </p:nvSpPr>
        <p:spPr>
          <a:xfrm>
            <a:off x="576860" y="1772642"/>
            <a:ext cx="7728152" cy="369332"/>
          </a:xfrm>
          <a:prstGeom prst="rect">
            <a:avLst/>
          </a:prstGeom>
          <a:solidFill>
            <a:srgbClr val="FFFF00"/>
          </a:solidFill>
        </p:spPr>
        <p:txBody>
          <a:bodyPr wrap="square">
            <a:spAutoFit/>
          </a:bodyPr>
          <a:lstStyle/>
          <a:p>
            <a:pPr algn="just"/>
            <a:r>
              <a:rPr lang="el-GR" dirty="0"/>
              <a:t>Το υπόδειγμα του </a:t>
            </a:r>
            <a:r>
              <a:rPr lang="en-US" dirty="0"/>
              <a:t>Johnston</a:t>
            </a:r>
            <a:endParaRPr lang="el-GR" dirty="0"/>
          </a:p>
        </p:txBody>
      </p:sp>
      <p:sp>
        <p:nvSpPr>
          <p:cNvPr id="3" name="Ορθογώνιο 2"/>
          <p:cNvSpPr/>
          <p:nvPr/>
        </p:nvSpPr>
        <p:spPr>
          <a:xfrm>
            <a:off x="576860" y="2292058"/>
            <a:ext cx="7883572" cy="3693319"/>
          </a:xfrm>
          <a:prstGeom prst="rect">
            <a:avLst/>
          </a:prstGeom>
        </p:spPr>
        <p:txBody>
          <a:bodyPr wrap="square">
            <a:spAutoFit/>
          </a:bodyPr>
          <a:lstStyle/>
          <a:p>
            <a:r>
              <a:rPr lang="el-GR" b="1" dirty="0" smtClean="0"/>
              <a:t>Σχετικά με την 3</a:t>
            </a:r>
            <a:r>
              <a:rPr lang="el-GR" b="1" baseline="30000" dirty="0" smtClean="0"/>
              <a:t>η</a:t>
            </a:r>
            <a:r>
              <a:rPr lang="el-GR" b="1" dirty="0"/>
              <a:t> προϋπόθεση </a:t>
            </a:r>
            <a:r>
              <a:rPr lang="el-GR" dirty="0"/>
              <a:t>τονίζει πως η υπέρβαση των προσδοκιών ως προς την ποιότητα της υπηρεσίας ενδέχεται να οδηγήσει τελικά σε σημαντική οικονομική επιβάρυνση την επιχείρηση και αρνητικές συστάσεις από την πλευρά των πελατών της, όταν η ποιότητα είναι υψηλότερη από ό,τι πραγματικά χρειάζεται. Αυτό διότι, όταν η ποιότητα υπερβαίνει κατά πολύ το επίπεδο που προσδοκά ο πελάτης, αυτό οδηγεί στην εντύπωση ότι και η τιμή θα είναι αντίστοιχα υψηλή (έστω κι αν αυτό δεν συμβαίνει) λόγω του κόστους που συνεπάγεται. </a:t>
            </a:r>
            <a:endParaRPr lang="el-GR" dirty="0" smtClean="0"/>
          </a:p>
          <a:p>
            <a:r>
              <a:rPr lang="el-GR" dirty="0"/>
              <a:t>-παράδειγμα συνυφασμένο με </a:t>
            </a:r>
            <a:r>
              <a:rPr lang="el-GR" b="1" dirty="0"/>
              <a:t>αισθήματα ενθουσιασμού </a:t>
            </a:r>
            <a:r>
              <a:rPr lang="el-GR" dirty="0"/>
              <a:t>είναι η αναχώρηση του τρένου με ακρίβεια από τους σταθμούς ή η εύρεση των αποσκευών στο σημείο προορισμού, για την περίπτωση των αεροπορικών ταξιδιών</a:t>
            </a:r>
            <a:r>
              <a:rPr lang="el-GR" dirty="0" smtClean="0"/>
              <a:t>.</a:t>
            </a:r>
          </a:p>
          <a:p>
            <a:endParaRPr lang="el-GR" dirty="0" smtClean="0"/>
          </a:p>
        </p:txBody>
      </p:sp>
    </p:spTree>
    <p:extLst>
      <p:ext uri="{BB962C8B-B14F-4D97-AF65-F5344CB8AC3E}">
        <p14:creationId xmlns:p14="http://schemas.microsoft.com/office/powerpoint/2010/main" val="13603895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7</a:t>
            </a:fld>
            <a:endParaRPr lang="en-US"/>
          </a:p>
        </p:txBody>
      </p:sp>
      <p:sp>
        <p:nvSpPr>
          <p:cNvPr id="3" name="Ορθογώνιο 2"/>
          <p:cNvSpPr/>
          <p:nvPr/>
        </p:nvSpPr>
        <p:spPr>
          <a:xfrm>
            <a:off x="539552" y="1556792"/>
            <a:ext cx="7883572" cy="2616101"/>
          </a:xfrm>
          <a:prstGeom prst="rect">
            <a:avLst/>
          </a:prstGeom>
        </p:spPr>
        <p:txBody>
          <a:bodyPr wrap="square">
            <a:spAutoFit/>
          </a:bodyPr>
          <a:lstStyle/>
          <a:p>
            <a:r>
              <a:rPr lang="el-GR" sz="2000" b="1" dirty="0"/>
              <a:t>Τ</a:t>
            </a:r>
            <a:r>
              <a:rPr lang="el-GR" sz="2000" b="1" dirty="0" smtClean="0"/>
              <a:t>ο </a:t>
            </a:r>
            <a:r>
              <a:rPr lang="el-GR" sz="2000" b="1" dirty="0"/>
              <a:t>είδος των υπηρεσιών </a:t>
            </a:r>
            <a:endParaRPr lang="el-GR" sz="2000" b="1" dirty="0" smtClean="0"/>
          </a:p>
          <a:p>
            <a:r>
              <a:rPr lang="el-GR" dirty="0" smtClean="0"/>
              <a:t>καθορίζει </a:t>
            </a:r>
            <a:r>
              <a:rPr lang="el-GR" dirty="0"/>
              <a:t>και το αν μπορούν να προστεθούν στοιχεία ενθουσιασμού του πελάτη. </a:t>
            </a:r>
            <a:endParaRPr lang="el-GR" dirty="0" smtClean="0"/>
          </a:p>
          <a:p>
            <a:pPr marL="285750" indent="-285750">
              <a:buFont typeface="Wingdings" panose="05000000000000000000" pitchFamily="2" charset="2"/>
              <a:buChar char="ü"/>
            </a:pPr>
            <a:r>
              <a:rPr lang="el-GR" dirty="0" smtClean="0"/>
              <a:t>Για </a:t>
            </a:r>
            <a:r>
              <a:rPr lang="el-GR" dirty="0"/>
              <a:t>τις μαζικές υπηρεσίες, ένα βασικό επίπεδο ποιότητας χωρίς λάθη μπορεί να ενθουσιάσει τον πελάτη. </a:t>
            </a:r>
            <a:endParaRPr lang="el-GR" dirty="0" smtClean="0"/>
          </a:p>
          <a:p>
            <a:pPr marL="285750" indent="-285750">
              <a:buFont typeface="Wingdings" panose="05000000000000000000" pitchFamily="2" charset="2"/>
              <a:buChar char="ü"/>
            </a:pPr>
            <a:r>
              <a:rPr lang="el-GR" dirty="0" smtClean="0"/>
              <a:t>Δεν </a:t>
            </a:r>
            <a:r>
              <a:rPr lang="el-GR" dirty="0"/>
              <a:t>συμβαίνει όμως το ίδιο και με την περίπτωση εξειδικευμένων και υψηλής ποιότητας υπηρεσιών στις οποίες οι πελάτες έχουν υψηλές προσδοκίες που, για να τις καλύψουν οι επιχειρήσεις, θα πρέπει να δώσουν κάτι παραπάνω</a:t>
            </a:r>
            <a:endParaRPr lang="el-GR" dirty="0" smtClean="0"/>
          </a:p>
        </p:txBody>
      </p:sp>
    </p:spTree>
    <p:extLst>
      <p:ext uri="{BB962C8B-B14F-4D97-AF65-F5344CB8AC3E}">
        <p14:creationId xmlns:p14="http://schemas.microsoft.com/office/powerpoint/2010/main" val="45538224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Υποδείγματα αριστείας για τις υπηρεσίες</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8</a:t>
            </a:fld>
            <a:endParaRPr lang="en-US"/>
          </a:p>
        </p:txBody>
      </p:sp>
      <p:sp>
        <p:nvSpPr>
          <p:cNvPr id="6" name="Ορθογώνιο 5"/>
          <p:cNvSpPr/>
          <p:nvPr/>
        </p:nvSpPr>
        <p:spPr>
          <a:xfrm>
            <a:off x="576860" y="1772642"/>
            <a:ext cx="7728152" cy="369332"/>
          </a:xfrm>
          <a:prstGeom prst="rect">
            <a:avLst/>
          </a:prstGeom>
          <a:solidFill>
            <a:srgbClr val="FFFF00"/>
          </a:solidFill>
        </p:spPr>
        <p:txBody>
          <a:bodyPr wrap="square">
            <a:spAutoFit/>
          </a:bodyPr>
          <a:lstStyle/>
          <a:p>
            <a:pPr algn="just"/>
            <a:r>
              <a:rPr lang="el-GR" dirty="0"/>
              <a:t>Το υπόδειγμα </a:t>
            </a:r>
            <a:r>
              <a:rPr lang="en-US" dirty="0"/>
              <a:t>SERV*OR</a:t>
            </a:r>
            <a:endParaRPr lang="el-GR" dirty="0"/>
          </a:p>
        </p:txBody>
      </p:sp>
      <p:sp>
        <p:nvSpPr>
          <p:cNvPr id="3" name="Ορθογώνιο 2"/>
          <p:cNvSpPr/>
          <p:nvPr/>
        </p:nvSpPr>
        <p:spPr>
          <a:xfrm>
            <a:off x="576860" y="2292058"/>
            <a:ext cx="7883572" cy="4247317"/>
          </a:xfrm>
          <a:prstGeom prst="rect">
            <a:avLst/>
          </a:prstGeom>
        </p:spPr>
        <p:txBody>
          <a:bodyPr wrap="square">
            <a:spAutoFit/>
          </a:bodyPr>
          <a:lstStyle/>
          <a:p>
            <a:r>
              <a:rPr lang="el-GR" b="1" dirty="0"/>
              <a:t>Α</a:t>
            </a:r>
            <a:r>
              <a:rPr lang="el-GR" b="1" dirty="0" smtClean="0"/>
              <a:t>πό </a:t>
            </a:r>
            <a:r>
              <a:rPr lang="el-GR" b="1" dirty="0"/>
              <a:t>τα αρχικά των όρων </a:t>
            </a:r>
            <a:r>
              <a:rPr lang="el-GR" b="1" dirty="0" err="1"/>
              <a:t>service</a:t>
            </a:r>
            <a:r>
              <a:rPr lang="el-GR" b="1" dirty="0"/>
              <a:t> </a:t>
            </a:r>
            <a:r>
              <a:rPr lang="el-GR" b="1" dirty="0" err="1"/>
              <a:t>orientation</a:t>
            </a:r>
            <a:r>
              <a:rPr lang="el-GR" b="1" dirty="0"/>
              <a:t>, </a:t>
            </a:r>
            <a:endParaRPr lang="el-GR" b="1" dirty="0" smtClean="0"/>
          </a:p>
          <a:p>
            <a:r>
              <a:rPr lang="el-GR" dirty="0" smtClean="0"/>
              <a:t>δηλαδή </a:t>
            </a:r>
            <a:r>
              <a:rPr lang="el-GR" dirty="0"/>
              <a:t>προσανατολισμό στην εξυπηρέτηση) αναγνωρίζεται η σημασία του προσανατολισμού στην εξυπηρέτηση ως προϋπόθεση για την αριστεία στις υπηρεσίες. Ο προσανατολισμός μιας επιχείρησης στην εξυπηρέτηση (ο οποίος βρίσκεται στην καρδιά της επιχειρηματικής αριστείας) μέσω της εφαρμογής, για παράδειγμα, σχετικών πολιτικών, διαδικασιών, συμπεριφορών συμβάλλει στη δημιουργία αξίας για τον </a:t>
            </a:r>
            <a:r>
              <a:rPr lang="el-GR" dirty="0" smtClean="0"/>
              <a:t>πελάτη</a:t>
            </a:r>
          </a:p>
          <a:p>
            <a:r>
              <a:rPr lang="el-GR" b="1" dirty="0" smtClean="0"/>
              <a:t>Μοντέλο 4 διαστάσεων:</a:t>
            </a:r>
          </a:p>
          <a:p>
            <a:pPr marL="342900" indent="-342900">
              <a:buFont typeface="+mj-lt"/>
              <a:buAutoNum type="arabicPeriod"/>
            </a:pPr>
            <a:r>
              <a:rPr lang="el-GR" dirty="0"/>
              <a:t>ηγεσία (όραμα, εξυπηρετική ηγεσία),</a:t>
            </a:r>
          </a:p>
          <a:p>
            <a:pPr marL="342900" indent="-342900">
              <a:buFont typeface="+mj-lt"/>
              <a:buAutoNum type="arabicPeriod"/>
            </a:pPr>
            <a:r>
              <a:rPr lang="el-GR" dirty="0" smtClean="0"/>
              <a:t>αλληλεπίδραση </a:t>
            </a:r>
            <a:r>
              <a:rPr lang="el-GR" dirty="0"/>
              <a:t>πελάτη–επιχείρησης (επαφή με τον πελάτη, ενδυνάμωση προσωπικού</a:t>
            </a:r>
            <a:r>
              <a:rPr lang="el-GR" dirty="0" smtClean="0"/>
              <a:t>),</a:t>
            </a:r>
          </a:p>
          <a:p>
            <a:pPr marL="342900" indent="-342900">
              <a:buFont typeface="+mj-lt"/>
              <a:buAutoNum type="arabicPeriod"/>
            </a:pPr>
            <a:r>
              <a:rPr lang="el-GR" dirty="0" smtClean="0"/>
              <a:t> </a:t>
            </a:r>
            <a:r>
              <a:rPr lang="el-GR" dirty="0"/>
              <a:t>διοίκηση ανθρώπινου δυναμικού (εκπαίδευση εξυπηρέτησης, ανταμοιβές για τη σωστή συμπεριφορά) και</a:t>
            </a:r>
          </a:p>
          <a:p>
            <a:pPr marL="342900" indent="-342900">
              <a:buFont typeface="+mj-lt"/>
              <a:buAutoNum type="arabicPeriod"/>
            </a:pPr>
            <a:r>
              <a:rPr lang="el-GR" dirty="0" smtClean="0"/>
              <a:t>σύστημα </a:t>
            </a:r>
            <a:r>
              <a:rPr lang="el-GR" dirty="0"/>
              <a:t>υπηρεσίας (πρόληψη λαθών, επανόρθωση, τεχνολογία, πρότυπα).</a:t>
            </a:r>
            <a:endParaRPr lang="el-GR" dirty="0" smtClean="0"/>
          </a:p>
        </p:txBody>
      </p:sp>
    </p:spTree>
    <p:extLst>
      <p:ext uri="{BB962C8B-B14F-4D97-AF65-F5344CB8AC3E}">
        <p14:creationId xmlns:p14="http://schemas.microsoft.com/office/powerpoint/2010/main" val="18840551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5257800" y="612648"/>
            <a:ext cx="2410544" cy="457200"/>
          </a:xfrm>
        </p:spPr>
        <p:txBody>
          <a:bodyPr/>
          <a:lstStyle/>
          <a:p>
            <a:r>
              <a:rPr lang="el-GR" sz="1100" dirty="0"/>
              <a:t>10. Ποιότητα προμηθειών  &amp; Εξυπηρέτησης πελατών</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9</a:t>
            </a:fld>
            <a:endParaRPr lang="en-US"/>
          </a:p>
        </p:txBody>
      </p:sp>
      <p:sp>
        <p:nvSpPr>
          <p:cNvPr id="6" name="Ορθογώνιο 5"/>
          <p:cNvSpPr/>
          <p:nvPr/>
        </p:nvSpPr>
        <p:spPr>
          <a:xfrm>
            <a:off x="707923" y="1145379"/>
            <a:ext cx="7728152" cy="369332"/>
          </a:xfrm>
          <a:prstGeom prst="rect">
            <a:avLst/>
          </a:prstGeom>
          <a:solidFill>
            <a:srgbClr val="FFFF00"/>
          </a:solidFill>
        </p:spPr>
        <p:txBody>
          <a:bodyPr wrap="square">
            <a:spAutoFit/>
          </a:bodyPr>
          <a:lstStyle/>
          <a:p>
            <a:pPr algn="just"/>
            <a:r>
              <a:rPr lang="el-GR" dirty="0"/>
              <a:t>Το υπόδειγμα </a:t>
            </a:r>
            <a:r>
              <a:rPr lang="en-US" dirty="0"/>
              <a:t>Grönroos</a:t>
            </a:r>
            <a:endParaRPr lang="el-GR" dirty="0"/>
          </a:p>
        </p:txBody>
      </p:sp>
      <p:sp>
        <p:nvSpPr>
          <p:cNvPr id="3" name="Ορθογώνιο 2"/>
          <p:cNvSpPr/>
          <p:nvPr/>
        </p:nvSpPr>
        <p:spPr>
          <a:xfrm>
            <a:off x="576860" y="1847195"/>
            <a:ext cx="8359876" cy="4278094"/>
          </a:xfrm>
          <a:prstGeom prst="rect">
            <a:avLst/>
          </a:prstGeom>
        </p:spPr>
        <p:txBody>
          <a:bodyPr wrap="square">
            <a:spAutoFit/>
          </a:bodyPr>
          <a:lstStyle/>
          <a:p>
            <a:r>
              <a:rPr lang="el-GR" sz="1600" dirty="0" smtClean="0"/>
              <a:t>Υποστηρίζει </a:t>
            </a:r>
            <a:r>
              <a:rPr lang="el-GR" sz="1600" dirty="0"/>
              <a:t>ότι, προκειμένου να είναι ανταγωνιστική μια επιχείρηση, θα πρέπει να κατανοεί αφενός τον τρόπο με τον οποίο ο πελάτης αντιλαμβάνεται την ποιότητα και </a:t>
            </a:r>
            <a:r>
              <a:rPr lang="el-GR" sz="1600" dirty="0" err="1"/>
              <a:t>αφετέρουτους</a:t>
            </a:r>
            <a:r>
              <a:rPr lang="el-GR" sz="1600" dirty="0"/>
              <a:t> παράγοντες οι οποίοι επηρεάζουν την ποιότητα υπηρεσιών. Η αντιληπτή ποιότητα είναι το αποτέλεσμα αξιολόγησης του πελάτη από τη σύγκριση της προσδοκίας που έχει για την ποιότητα μιας υπηρεσίας σε σχέση με την αντίληψη (για την ποιότητα) την οποία σχηματίζει από την αγορά και χρήση της υπηρεσίας αυτής</a:t>
            </a:r>
            <a:r>
              <a:rPr lang="el-GR" sz="1600" dirty="0" smtClean="0"/>
              <a:t>.</a:t>
            </a:r>
          </a:p>
          <a:p>
            <a:pPr marL="285750" indent="-285750">
              <a:buFont typeface="Wingdings" panose="05000000000000000000" pitchFamily="2" charset="2"/>
              <a:buChar char="ü"/>
            </a:pPr>
            <a:r>
              <a:rPr lang="el-GR" sz="1600" dirty="0"/>
              <a:t>Η (αντιληπτή) ποιότητα </a:t>
            </a:r>
            <a:r>
              <a:rPr lang="el-GR" sz="1600" dirty="0" smtClean="0"/>
              <a:t>υπηρεσιών </a:t>
            </a:r>
            <a:r>
              <a:rPr lang="el-GR" sz="1600" dirty="0"/>
              <a:t>διαμορφώνεται από την εικόνα του πελάτη για την επιχείρηση (επηρεάζεται τόσο από την τεχνική όσο και από τη λειτουργική ποιότητα αλλά και από παράγοντες όπως οι ενέργειες μάρκετινγκ της επιχείρησης και οι θετικές προφορικές συστάσεις για την επιχείρηση από τον πελάτη). </a:t>
            </a:r>
            <a:endParaRPr lang="el-GR" sz="1600" dirty="0" smtClean="0"/>
          </a:p>
          <a:p>
            <a:pPr marL="285750" indent="-285750">
              <a:buFont typeface="Wingdings" panose="05000000000000000000" pitchFamily="2" charset="2"/>
              <a:buChar char="ü"/>
            </a:pPr>
            <a:r>
              <a:rPr lang="el-GR" sz="1600" dirty="0" smtClean="0"/>
              <a:t>Η </a:t>
            </a:r>
            <a:r>
              <a:rPr lang="el-GR" sz="1600" dirty="0"/>
              <a:t>δε εικόνα διαμορφώνεται από </a:t>
            </a:r>
            <a:r>
              <a:rPr lang="el-GR" sz="1600" dirty="0" smtClean="0"/>
              <a:t>(α</a:t>
            </a:r>
            <a:r>
              <a:rPr lang="el-GR" sz="1600" dirty="0"/>
              <a:t>) την τεχνική ποιότητα (αναφέρεται σε αυτό που λαμβάνει ο πελάτης, περιλαμβάνει τις γνώσεις και την τεχνική ικανότητα του προσωπικού, την τεχνολογία και την ποιότητά της, τις τεχνικές λύσεις που παρέχονται), και β) τη λειτουργική ποιότητα (αναφέρεται στον τρόπο με τον οποίο το λαμβάνει και περιλαμβάνονται όλες οι επαφές του πελάτη με την επιχείρηση, η συμπεριφορά, η στάση και η εμφάνιση του προσωπικού, η πρόσβαση, οι εσωτερικές σχέσεις στην επιχείρηση αλλά και η νοοτροπία εξυπηρέτησης)</a:t>
            </a:r>
            <a:endParaRPr lang="el-GR" sz="1600" dirty="0" smtClean="0"/>
          </a:p>
        </p:txBody>
      </p:sp>
      <p:sp>
        <p:nvSpPr>
          <p:cNvPr id="7" name="Ορθογώνιο 6"/>
          <p:cNvSpPr/>
          <p:nvPr/>
        </p:nvSpPr>
        <p:spPr>
          <a:xfrm>
            <a:off x="6442962" y="6273107"/>
            <a:ext cx="1790875" cy="338554"/>
          </a:xfrm>
          <a:prstGeom prst="rect">
            <a:avLst/>
          </a:prstGeom>
        </p:spPr>
        <p:txBody>
          <a:bodyPr wrap="none">
            <a:spAutoFit/>
          </a:bodyPr>
          <a:lstStyle/>
          <a:p>
            <a:r>
              <a:rPr lang="el-GR" sz="1600" dirty="0" smtClean="0"/>
              <a:t>(</a:t>
            </a:r>
            <a:r>
              <a:rPr lang="en-US" sz="1600" dirty="0" smtClean="0"/>
              <a:t>Grönroos</a:t>
            </a:r>
            <a:r>
              <a:rPr lang="en-US" sz="1600" dirty="0"/>
              <a:t>, 1983</a:t>
            </a:r>
            <a:r>
              <a:rPr lang="en-US" sz="1600" dirty="0" smtClean="0"/>
              <a:t>) </a:t>
            </a:r>
            <a:endParaRPr lang="el-GR" sz="1600" dirty="0"/>
          </a:p>
        </p:txBody>
      </p:sp>
    </p:spTree>
    <p:extLst>
      <p:ext uri="{BB962C8B-B14F-4D97-AF65-F5344CB8AC3E}">
        <p14:creationId xmlns:p14="http://schemas.microsoft.com/office/powerpoint/2010/main" val="391304285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Hndbk_TP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1BAC94-8733-4005-8CEB-4092A7BA6C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Εταιρικό εγχειρίδιο</Template>
  <TotalTime>0</TotalTime>
  <Words>3769</Words>
  <Application>Microsoft Office PowerPoint</Application>
  <PresentationFormat>Προβολή στην οθόνη (4:3)</PresentationFormat>
  <Paragraphs>253</Paragraphs>
  <Slides>31</Slides>
  <Notes>1</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31</vt:i4>
      </vt:variant>
    </vt:vector>
  </HeadingPairs>
  <TitlesOfParts>
    <vt:vector size="41" baseType="lpstr">
      <vt:lpstr>맑은 고딕</vt:lpstr>
      <vt:lpstr>Arial</vt:lpstr>
      <vt:lpstr>Calibri</vt:lpstr>
      <vt:lpstr>Comic Sans MS</vt:lpstr>
      <vt:lpstr>Georgia</vt:lpstr>
      <vt:lpstr>Times New Roman</vt:lpstr>
      <vt:lpstr>Trebuchet MS</vt:lpstr>
      <vt:lpstr>Wingdings</vt:lpstr>
      <vt:lpstr>Wingdings 2</vt:lpstr>
      <vt:lpstr>CompanyHndbk_TP10167124</vt:lpstr>
      <vt:lpstr>10. Ποιότητα προμηθειών και Εξυπηρέτησης πελατών</vt:lpstr>
      <vt:lpstr>Περιεχόμενα </vt:lpstr>
      <vt:lpstr> Αριστεία στις υπηρεσίες</vt:lpstr>
      <vt:lpstr> Αριστεία στις υπηρεσίες</vt:lpstr>
      <vt:lpstr> Υποδείγματα αριστείας για τις υπηρεσίες</vt:lpstr>
      <vt:lpstr> Υποδείγματα αριστείας για τις υπηρεσίες</vt:lpstr>
      <vt:lpstr>Παρουσίαση του PowerPoint</vt:lpstr>
      <vt:lpstr> Υποδείγματα αριστείας για τις υπηρεσίες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Επανόρθωση» υπηρεσιών &amp; διαχείριση παραπόνων</vt:lpstr>
      <vt:lpstr>Παρουσίαση του PowerPoint</vt:lpstr>
      <vt:lpstr>Παρουσίαση του PowerPoint</vt:lpstr>
      <vt:lpstr>Παρουσίαση του PowerPoint</vt:lpstr>
      <vt:lpstr> Η συμπεριφορά του πελάτη σε περίπτωση προβλήματος που αντιμετωπίζει ή όταν έχει ένα παράπονο.</vt:lpstr>
      <vt:lpstr>Παρουσίαση του PowerPoint</vt:lpstr>
      <vt:lpstr> Τεχνικές &amp; προϋποθέσεις ανόρθωσης</vt:lpstr>
      <vt:lpstr> Θετικές επιδράσεις ανόρθωσης</vt:lpstr>
      <vt:lpstr> Ένα αποτελεσματικό σύστημα διαχείρισης παραπόνων</vt:lpstr>
      <vt:lpstr> Άλλες τεχνικές αποτελεσματικής αντιμετώπισης</vt:lpstr>
      <vt:lpstr> Άλλες τεχνικές αποτελεσματικής αντιμετώπισης</vt:lpstr>
      <vt:lpstr>Βιβλιογραφία</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2017-10-28T11:38:29Z</dcterms:created>
  <dcterms:modified xsi:type="dcterms:W3CDTF">2021-01-18T14:45:32Z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