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5" r:id="rId16"/>
    <p:sldId id="277" r:id="rId17"/>
    <p:sldId id="282" r:id="rId18"/>
    <p:sldId id="283" r:id="rId19"/>
    <p:sldId id="285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E21A-2DB4-4180-83BE-BDF0E35D06B3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DE33-ABE3-4FDA-A73D-D1CD45DF05A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2DE33-ABE3-4FDA-A73D-D1CD45DF05A8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2DE33-ABE3-4FDA-A73D-D1CD45DF05A8}" type="slidenum">
              <a:rPr lang="el-GR" smtClean="0"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6C3BE-C817-4330-9DCA-90C021A548F2}" type="slidenum">
              <a:rPr lang="el-GR"/>
              <a:pPr/>
              <a:t>8</a:t>
            </a:fld>
            <a:endParaRPr lang="el-GR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4F5A-2A66-432E-B8EF-738E4230FE6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81E10F-6B88-45E0-9558-1A9CA5AD2937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CC72-E097-48C5-B280-C45B34A44AC6}" type="datetimeFigureOut">
              <a:rPr lang="el-GR" smtClean="0"/>
              <a:t>25/9/2012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140B-F498-4ADC-9FE0-CEDA25AEA30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ocef.unice.fr/atlasneuro/en/m/mPI09a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hoto.co.uk/images/download_wm_image.html/C0037270-Glioblastoma_tumour_in_brain,_DTI_scan-SPL.jpg?id=67003727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l-GR" dirty="0" smtClean="0"/>
              <a:t>‘</a:t>
            </a:r>
            <a:r>
              <a:rPr lang="el-GR" dirty="0" err="1" smtClean="0"/>
              <a:t>Ογκοι</a:t>
            </a:r>
            <a:r>
              <a:rPr lang="el-GR" dirty="0" smtClean="0"/>
              <a:t> ΚΝΣ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>
                <a:solidFill>
                  <a:srgbClr val="FFFF00"/>
                </a:solidFill>
              </a:rPr>
              <a:t>        </a:t>
            </a:r>
            <a:r>
              <a:rPr lang="el-GR" dirty="0" err="1" smtClean="0">
                <a:solidFill>
                  <a:srgbClr val="FFFF00"/>
                </a:solidFill>
              </a:rPr>
              <a:t>Κωνσταντογιάννης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Κωνσταντίνος</a:t>
            </a:r>
          </a:p>
          <a:p>
            <a:pPr>
              <a:defRPr/>
            </a:pPr>
            <a:endParaRPr lang="el-GR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l-GR" dirty="0">
                <a:solidFill>
                  <a:srgbClr val="FFFF00"/>
                </a:solidFill>
              </a:rPr>
              <a:t>           </a:t>
            </a:r>
            <a:r>
              <a:rPr lang="el-GR" dirty="0" smtClean="0">
                <a:solidFill>
                  <a:srgbClr val="FFFF00"/>
                </a:solidFill>
              </a:rPr>
              <a:t>      Επίκουρος </a:t>
            </a:r>
            <a:r>
              <a:rPr lang="el-GR" dirty="0">
                <a:solidFill>
                  <a:srgbClr val="FFFF00"/>
                </a:solidFill>
              </a:rPr>
              <a:t>Καθηγητής Νευροχειρουργικής</a:t>
            </a:r>
          </a:p>
          <a:p>
            <a:pPr>
              <a:defRPr/>
            </a:pPr>
            <a:r>
              <a:rPr lang="el-GR" dirty="0">
                <a:solidFill>
                  <a:srgbClr val="FFFF00"/>
                </a:solidFill>
              </a:rPr>
              <a:t>            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Πανεπιστήμιο Πατρών</a:t>
            </a: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el-GR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l-GR" dirty="0">
                <a:solidFill>
                  <a:srgbClr val="FFFF00"/>
                </a:solidFill>
              </a:rPr>
              <a:t>          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http://fns.med.upatras.gr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solidFill>
                  <a:srgbClr val="FFFF00"/>
                </a:solidFill>
              </a:rPr>
              <a:t>ΟΛΙΓΟΔΕΝΔΡΟΓΛΟΙΩΜΑΤΑ-ΑΚΤΙΝΟΛΟΓΙΚΗ ΑΠΕΙΚΟΝΙΣΗ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16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688" name="Picture 8" descr="Oligodendrogli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105275" cy="4752975"/>
          </a:xfrm>
          <a:prstGeom prst="rect">
            <a:avLst/>
          </a:prstGeom>
          <a:noFill/>
        </p:spPr>
      </p:pic>
      <p:pic>
        <p:nvPicPr>
          <p:cNvPr id="71690" name="Picture 10" descr="gr3-s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84313"/>
            <a:ext cx="4032250" cy="504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l-GR" sz="3600" dirty="0">
                <a:solidFill>
                  <a:srgbClr val="FFFF00"/>
                </a:solidFill>
              </a:rPr>
              <a:t>ΟΓΚΟΙ ΑΠΟ ΕΠΕΝΔΥΜΑΤΙΚΑ ΚΥΤΤΑΡΑ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 dirty="0" err="1"/>
              <a:t>Υποεπενδύμωμα</a:t>
            </a:r>
            <a:r>
              <a:rPr lang="el-GR" sz="2800" b="1" dirty="0">
                <a:solidFill>
                  <a:srgbClr val="336600"/>
                </a:solidFill>
              </a:rPr>
              <a:t> (</a:t>
            </a:r>
            <a:r>
              <a:rPr lang="en-US" sz="2800" b="1" dirty="0">
                <a:solidFill>
                  <a:srgbClr val="CC3300"/>
                </a:solidFill>
              </a:rPr>
              <a:t>WHO GRADE I</a:t>
            </a:r>
            <a:r>
              <a:rPr lang="el-GR" sz="2800" b="1" dirty="0">
                <a:solidFill>
                  <a:srgbClr val="3366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l-GR" sz="2800" b="1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800" b="1" dirty="0" err="1"/>
              <a:t>Μυξοθηλώδες</a:t>
            </a:r>
            <a:r>
              <a:rPr lang="el-GR" sz="2800" b="1" dirty="0"/>
              <a:t> </a:t>
            </a:r>
            <a:r>
              <a:rPr lang="el-GR" sz="2800" b="1" dirty="0" err="1"/>
              <a:t>Επενδύμωμα</a:t>
            </a:r>
            <a:endParaRPr lang="el-GR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336600"/>
                </a:solidFill>
              </a:rPr>
              <a:t>     (</a:t>
            </a:r>
            <a:r>
              <a:rPr lang="en-US" sz="2800" b="1" dirty="0">
                <a:solidFill>
                  <a:srgbClr val="CC3300"/>
                </a:solidFill>
              </a:rPr>
              <a:t>WHO GRADE I</a:t>
            </a:r>
            <a:r>
              <a:rPr lang="el-GR" sz="2800" b="1" dirty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l-GR" sz="2800" b="1" dirty="0" err="1"/>
              <a:t>Επενδύμωμα</a:t>
            </a:r>
            <a:r>
              <a:rPr lang="el-GR" sz="2800" b="1" dirty="0">
                <a:solidFill>
                  <a:srgbClr val="CC3300"/>
                </a:solidFill>
              </a:rPr>
              <a:t> </a:t>
            </a:r>
            <a:r>
              <a:rPr lang="el-GR" sz="2800" b="1" dirty="0">
                <a:solidFill>
                  <a:srgbClr val="336600"/>
                </a:solidFill>
              </a:rPr>
              <a:t>(</a:t>
            </a:r>
            <a:r>
              <a:rPr lang="en-US" sz="2800" b="1" dirty="0">
                <a:solidFill>
                  <a:srgbClr val="CC3300"/>
                </a:solidFill>
              </a:rPr>
              <a:t>WHO GRADE II</a:t>
            </a:r>
            <a:r>
              <a:rPr lang="el-GR" sz="2800" b="1" dirty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l-GR" sz="2800" b="1" dirty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800" b="1" dirty="0"/>
              <a:t>Αναπλαστικό </a:t>
            </a:r>
            <a:r>
              <a:rPr lang="el-GR" sz="2800" b="1" dirty="0" err="1"/>
              <a:t>Επενδύμωμα</a:t>
            </a:r>
            <a:r>
              <a:rPr lang="el-GR" sz="2800" b="1" dirty="0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b="1" dirty="0">
                <a:solidFill>
                  <a:srgbClr val="336600"/>
                </a:solidFill>
              </a:rPr>
              <a:t>       (</a:t>
            </a:r>
            <a:r>
              <a:rPr lang="en-US" sz="2800" b="1" dirty="0">
                <a:solidFill>
                  <a:srgbClr val="CC3300"/>
                </a:solidFill>
              </a:rPr>
              <a:t>WHO GRADE III</a:t>
            </a:r>
            <a:r>
              <a:rPr lang="el-GR" sz="2800" b="1" dirty="0">
                <a:solidFill>
                  <a:srgbClr val="0066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l-GR" sz="28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7-1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060575"/>
            <a:ext cx="5400675" cy="41148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11188" y="188913"/>
            <a:ext cx="7561262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b="1">
                <a:solidFill>
                  <a:srgbClr val="CC3300"/>
                </a:solidFill>
                <a:latin typeface="Arial" charset="0"/>
              </a:rPr>
              <a:t>ΕΠΕΝΔΥΜΩΜΑ ΠΟΥ ΕΞΟΡΜΑΤΑΙ </a:t>
            </a:r>
          </a:p>
          <a:p>
            <a:pPr algn="ctr"/>
            <a:r>
              <a:rPr lang="el-GR" sz="2400" b="1">
                <a:solidFill>
                  <a:srgbClr val="CC3300"/>
                </a:solidFill>
                <a:latin typeface="Arial" charset="0"/>
              </a:rPr>
              <a:t>ΑΠΟ ΤΟ ΕΔΑΦΟΣ ΤΗΣ ΤΕΤΑΡΤΗΣ ΚΟΙΛΙΑΣ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276600" y="908050"/>
            <a:ext cx="719138" cy="396081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09a1 - Click here to make me small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341438"/>
            <a:ext cx="5772150" cy="4448175"/>
          </a:xfrm>
          <a:prstGeom prst="rect">
            <a:avLst/>
          </a:prstGeom>
          <a:noFill/>
        </p:spPr>
      </p:pic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3708400" y="981075"/>
            <a:ext cx="144463" cy="259238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116013" y="0"/>
            <a:ext cx="5761037" cy="1196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800" b="1">
                <a:solidFill>
                  <a:srgbClr val="CC3300"/>
                </a:solidFill>
                <a:latin typeface="Arial" charset="0"/>
              </a:rPr>
              <a:t>ΕΠΕΝΔΥΜΩΜΑ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solidFill>
                  <a:schemeClr val="hlink"/>
                </a:solidFill>
              </a:rPr>
              <a:t>ΕΠΕΝΔΥΝΩΜΑΤΑ-ΑΚΤΙΝΟΛΟΓΙΚΗ ΑΠΕΙΚΟΝΙΣΗ</a:t>
            </a:r>
          </a:p>
        </p:txBody>
      </p:sp>
      <p:pic>
        <p:nvPicPr>
          <p:cNvPr id="74760" name="Picture 8" descr="ependymoma_gd_s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4157663" cy="4221162"/>
          </a:xfrm>
          <a:prstGeom prst="rect">
            <a:avLst/>
          </a:prstGeom>
          <a:noFill/>
        </p:spPr>
      </p:pic>
      <p:pic>
        <p:nvPicPr>
          <p:cNvPr id="74762" name="Picture 10" descr="Ependymoma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916113"/>
            <a:ext cx="3635375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srgbClr val="FFFF00"/>
                </a:solidFill>
              </a:rPr>
              <a:t>Κλινική πορεία </a:t>
            </a:r>
            <a:r>
              <a:rPr lang="el-GR" sz="2800" dirty="0" err="1">
                <a:solidFill>
                  <a:srgbClr val="FFFF00"/>
                </a:solidFill>
              </a:rPr>
              <a:t>αστροκυττωμάτων</a:t>
            </a: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tumor progression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2318" r="7288" b="-558"/>
          <a:stretch>
            <a:fillRect/>
          </a:stretch>
        </p:blipFill>
        <p:spPr>
          <a:xfrm>
            <a:off x="611188" y="1628775"/>
            <a:ext cx="7921625" cy="467995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1139825"/>
          </a:xfrm>
        </p:spPr>
        <p:txBody>
          <a:bodyPr/>
          <a:lstStyle/>
          <a:p>
            <a:r>
              <a:rPr lang="el-GR" sz="2800" b="0" i="1" u="sng">
                <a:solidFill>
                  <a:schemeClr val="hlink"/>
                </a:solidFill>
                <a:effectLst/>
              </a:rPr>
              <a:t>ΠΑΘΟΓΕΝΕΙΑ ΤΩΝ ΓΛΟΙΩΜΑΤΩΝ </a:t>
            </a:r>
            <a:r>
              <a:rPr lang="en-US" sz="2800" b="0" i="1" u="sng">
                <a:solidFill>
                  <a:schemeClr val="hlink"/>
                </a:solidFill>
                <a:effectLst/>
              </a:rPr>
              <a:t>I</a:t>
            </a:r>
            <a:endParaRPr lang="el-GR" sz="2800" b="0" i="1" u="sng">
              <a:solidFill>
                <a:schemeClr val="hlink"/>
              </a:solidFill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400"/>
              <a:t>     Α) </a:t>
            </a:r>
            <a:r>
              <a:rPr lang="el-GR" sz="2400" b="1"/>
              <a:t>ΚΥΤΤΑΡΙΚΗ ΠΡΟΕΛΕΥΣΗ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400"/>
              <a:t>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400"/>
              <a:t>      </a:t>
            </a:r>
            <a:r>
              <a:rPr lang="en-US" sz="2400"/>
              <a:t>  </a:t>
            </a:r>
            <a:r>
              <a:rPr lang="el-GR" sz="2400"/>
              <a:t>Η άποψη που επικρατεί σήμερα είναι ότι τα αστροκυττώματα προέρχονται από κακοήθη εξαλλαγή </a:t>
            </a:r>
            <a:r>
              <a:rPr lang="el-GR" sz="2400" u="sng">
                <a:solidFill>
                  <a:srgbClr val="99FF99"/>
                </a:solidFill>
              </a:rPr>
              <a:t>αρχέγονων κυττάρων του νευρικού</a:t>
            </a:r>
            <a:r>
              <a:rPr lang="el-GR" sz="2400"/>
              <a:t> </a:t>
            </a:r>
            <a:r>
              <a:rPr lang="el-GR" sz="2400" u="sng">
                <a:solidFill>
                  <a:srgbClr val="99FF99"/>
                </a:solidFill>
              </a:rPr>
              <a:t>ιστού</a:t>
            </a:r>
            <a:r>
              <a:rPr lang="en-US" sz="2400" u="sng">
                <a:solidFill>
                  <a:srgbClr val="99FF99"/>
                </a:solidFill>
              </a:rPr>
              <a:t> (NSC)</a:t>
            </a:r>
            <a:r>
              <a:rPr lang="el-GR" sz="2400" u="sng">
                <a:solidFill>
                  <a:srgbClr val="99FF99"/>
                </a:solidFill>
              </a:rPr>
              <a:t> ή προδρομικών γλοιακών κυττάρων</a:t>
            </a:r>
            <a:r>
              <a:rPr lang="en-US" sz="2400" u="sng">
                <a:solidFill>
                  <a:srgbClr val="99FF99"/>
                </a:solidFill>
              </a:rPr>
              <a:t> (GP)</a:t>
            </a:r>
            <a:r>
              <a:rPr lang="el-GR" sz="2400" u="sng">
                <a:solidFill>
                  <a:srgbClr val="99FF99"/>
                </a:solidFill>
              </a:rPr>
              <a:t>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l-GR" sz="2400"/>
              <a:t>   </a:t>
            </a:r>
            <a:r>
              <a:rPr lang="el-GR" sz="2000" b="1">
                <a:solidFill>
                  <a:srgbClr val="FFFF00"/>
                </a:solidFill>
              </a:rPr>
              <a:t>ΕΝΤΟΠΙΣΗ</a:t>
            </a:r>
            <a:r>
              <a:rPr lang="en-US" sz="2400"/>
              <a:t>:</a:t>
            </a:r>
            <a:r>
              <a:rPr lang="el-GR" sz="2400"/>
              <a:t> </a:t>
            </a:r>
            <a:endParaRPr lang="en-US" sz="240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 -</a:t>
            </a:r>
            <a:r>
              <a:rPr lang="el-GR" sz="2400"/>
              <a:t>στην υποκοιλιακή ζώνη</a:t>
            </a:r>
            <a:r>
              <a:rPr lang="en-US" sz="2400"/>
              <a:t> (</a:t>
            </a:r>
            <a:r>
              <a:rPr lang="en-US" sz="2800" b="1">
                <a:solidFill>
                  <a:srgbClr val="CC0000"/>
                </a:solidFill>
              </a:rPr>
              <a:t>subventricular zone</a:t>
            </a:r>
            <a:r>
              <a:rPr lang="en-US" sz="2400"/>
              <a:t>)</a:t>
            </a:r>
            <a:r>
              <a:rPr lang="el-GR" sz="2400"/>
              <a:t> του </a:t>
            </a:r>
            <a:r>
              <a:rPr lang="en-US" sz="2400"/>
              <a:t>             </a:t>
            </a:r>
            <a:r>
              <a:rPr lang="el-GR" sz="2400"/>
              <a:t>εγκεφάλου,</a:t>
            </a:r>
            <a:r>
              <a:rPr lang="en-US" sz="2400"/>
              <a:t> </a:t>
            </a:r>
            <a:r>
              <a:rPr lang="el-GR" sz="2400"/>
              <a:t>ιδίως στην περιοχή της τρίτης κοιλίας και των πλαγίων κοιλιών</a:t>
            </a:r>
            <a:r>
              <a:rPr lang="en-US" sz="2400"/>
              <a:t>(NSCs).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</a:t>
            </a:r>
            <a:r>
              <a:rPr lang="en-US" sz="2400"/>
              <a:t>-</a:t>
            </a:r>
            <a:r>
              <a:rPr lang="el-GR" sz="2400"/>
              <a:t>στη λευκή ουσία του εγκεφάλου (</a:t>
            </a:r>
            <a:r>
              <a:rPr lang="en-US" sz="2400"/>
              <a:t>GPs.).</a:t>
            </a:r>
            <a:endParaRPr lang="el-GR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l-GR" sz="2800" b="0" i="1" u="sng">
                <a:solidFill>
                  <a:schemeClr val="hlink"/>
                </a:solidFill>
                <a:effectLst/>
              </a:rPr>
              <a:t>ΠΑΘΟΓΕΝΕΙΑ ΤΩΝ ΓΛΟΙΩΜΑΤΩΝ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      </a:t>
            </a:r>
            <a:r>
              <a:rPr lang="en-US" sz="2800">
                <a:solidFill>
                  <a:srgbClr val="CC0000"/>
                </a:solidFill>
              </a:rPr>
              <a:t>H</a:t>
            </a:r>
            <a:r>
              <a:rPr lang="en-US" sz="2800" b="1">
                <a:solidFill>
                  <a:srgbClr val="CC0000"/>
                </a:solidFill>
              </a:rPr>
              <a:t> </a:t>
            </a:r>
            <a:r>
              <a:rPr lang="el-GR" sz="2800">
                <a:solidFill>
                  <a:srgbClr val="CC0000"/>
                </a:solidFill>
              </a:rPr>
              <a:t>θεωρία των</a:t>
            </a:r>
            <a:r>
              <a:rPr lang="el-GR" sz="2800" b="1">
                <a:solidFill>
                  <a:srgbClr val="CC0000"/>
                </a:solidFill>
              </a:rPr>
              <a:t> </a:t>
            </a:r>
            <a:r>
              <a:rPr lang="en-US" sz="2800" b="1">
                <a:solidFill>
                  <a:srgbClr val="CC0000"/>
                </a:solidFill>
              </a:rPr>
              <a:t>brain tumor stem cells.</a:t>
            </a:r>
          </a:p>
          <a:p>
            <a:pPr>
              <a:buFont typeface="Wingdings" pitchFamily="2" charset="2"/>
              <a:buNone/>
            </a:pPr>
            <a:endParaRPr lang="en-US" sz="2400" b="1"/>
          </a:p>
          <a:p>
            <a:pPr algn="just">
              <a:buFont typeface="Wingdings" pitchFamily="2" charset="2"/>
              <a:buNone/>
            </a:pPr>
            <a:r>
              <a:rPr lang="en-US" sz="2400"/>
              <a:t>     </a:t>
            </a:r>
            <a:r>
              <a:rPr lang="el-GR" sz="2400"/>
              <a:t> Τα τελευταία χρόνια πολλαπλές μελέτες   υποστηρίζουν την παρουσία</a:t>
            </a:r>
            <a:r>
              <a:rPr lang="en-US" sz="2400"/>
              <a:t> </a:t>
            </a:r>
            <a:r>
              <a:rPr lang="en-US" sz="2400" b="1"/>
              <a:t>stem cells</a:t>
            </a:r>
            <a:r>
              <a:rPr lang="en-US" sz="2400"/>
              <a:t> </a:t>
            </a:r>
            <a:r>
              <a:rPr lang="el-GR" sz="2400"/>
              <a:t>στα αστροκυττώματα. Τα</a:t>
            </a:r>
            <a:r>
              <a:rPr lang="en-US" sz="2400"/>
              <a:t> </a:t>
            </a:r>
            <a:r>
              <a:rPr lang="en-US" sz="2400" b="1">
                <a:solidFill>
                  <a:srgbClr val="FFFF00"/>
                </a:solidFill>
              </a:rPr>
              <a:t>brain tumor stem</a:t>
            </a:r>
            <a:r>
              <a:rPr lang="en-US" sz="2400"/>
              <a:t> </a:t>
            </a:r>
            <a:r>
              <a:rPr lang="en-US" sz="2400" b="1">
                <a:solidFill>
                  <a:srgbClr val="FFFF00"/>
                </a:solidFill>
              </a:rPr>
              <a:t>cells</a:t>
            </a:r>
            <a:r>
              <a:rPr lang="en-US" sz="2400"/>
              <a:t> </a:t>
            </a:r>
            <a:r>
              <a:rPr lang="el-GR" sz="2400"/>
              <a:t>έχουν σήμερα ταυτοποιηθεί και απομονωθεί από τα γλοιώματα και λόγω των χαρακτηριστικών ιδιοτήτων που διαθέτουν πιστεύεται ότι είναι υπεύθυνα για την συνεχή παραγωγή των κυτταρικών στοιχείων του όγκου.</a:t>
            </a:r>
            <a:r>
              <a:rPr lang="el-GR" sz="2000"/>
              <a:t>  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          </a:t>
            </a: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08050"/>
            <a:ext cx="72723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91512" cy="576262"/>
          </a:xfrm>
        </p:spPr>
        <p:txBody>
          <a:bodyPr/>
          <a:lstStyle/>
          <a:p>
            <a:r>
              <a:rPr lang="en-US" sz="2800"/>
              <a:t>Brain tumor stem cells</a:t>
            </a:r>
            <a:r>
              <a:rPr lang="en-US" sz="2400"/>
              <a:t> </a:t>
            </a:r>
            <a:r>
              <a:rPr lang="el-GR" sz="2400"/>
              <a:t>και υποτροπή του όγκου.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81075"/>
            <a:ext cx="3959225" cy="4086225"/>
          </a:xfrm>
          <a:noFill/>
          <a:ln/>
        </p:spPr>
      </p:pic>
      <p:pic>
        <p:nvPicPr>
          <p:cNvPr id="59400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95738" y="981075"/>
            <a:ext cx="5148262" cy="41656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el-GR" sz="2800" b="0" i="1" u="sng" dirty="0">
                <a:solidFill>
                  <a:srgbClr val="FFFF00"/>
                </a:solidFill>
              </a:rPr>
              <a:t>ΝΕΟΠΛΑΣΜΑΤΑ</a:t>
            </a:r>
            <a:r>
              <a:rPr lang="en-US" sz="2800" b="0" i="1" u="sng" dirty="0">
                <a:solidFill>
                  <a:srgbClr val="FFFF00"/>
                </a:solidFill>
              </a:rPr>
              <a:t> </a:t>
            </a:r>
            <a:r>
              <a:rPr lang="el-GR" sz="2800" b="0" i="1" u="sng" dirty="0">
                <a:solidFill>
                  <a:srgbClr val="FFFF00"/>
                </a:solidFill>
              </a:rPr>
              <a:t>ΤΟΥ ΚΕΝΤΡΙΚΟΥ ΝΕΥΡΙΚΟΥ ΣΥΣΤΗΜΑΤΟΣ (Κ.Ν.Σ.)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el-GR" sz="2400"/>
              <a:t> Τα </a:t>
            </a:r>
            <a:r>
              <a:rPr lang="el-GR" sz="2400" u="sng">
                <a:solidFill>
                  <a:srgbClr val="99FF99"/>
                </a:solidFill>
              </a:rPr>
              <a:t>πρωτοπαθή νεοπλάσματα</a:t>
            </a:r>
            <a:r>
              <a:rPr lang="el-GR" sz="2400"/>
              <a:t> του Κ.Ν.Σ συνιστούν μία ευρεία ομάδα με μεγάλη ποικιλία ως προς την ηλικία εμφάνισης, τη θέση εντόπισης, τη βιολογική συμπεριφορά, την πρόγνωση και τη θεραπεία.</a:t>
            </a:r>
          </a:p>
          <a:p>
            <a:endParaRPr lang="el-GR" sz="2400"/>
          </a:p>
          <a:p>
            <a:r>
              <a:rPr lang="el-GR" sz="2400"/>
              <a:t> Προέρχονται από κακοήθη εξαλλαγή κυττάρων του νευρικού ιστού ή των περιβλημάτων </a:t>
            </a:r>
            <a:r>
              <a:rPr lang="en-US" sz="2400"/>
              <a:t>(</a:t>
            </a:r>
            <a:r>
              <a:rPr lang="el-GR" sz="2400"/>
              <a:t>μηνίγγων) του εγκεφάλου.</a:t>
            </a:r>
          </a:p>
          <a:p>
            <a:endParaRPr lang="el-GR" sz="2400"/>
          </a:p>
          <a:p>
            <a:r>
              <a:rPr lang="el-GR" sz="2400"/>
              <a:t> Αποτελούν το 10% των νεοπλασιών των ενηλίκων, ενώ στην παιδική ηλικία είναι η δεύτερη αιτία κακοήθειας μετά τις λευχαιμίες.</a:t>
            </a:r>
          </a:p>
          <a:p>
            <a:endParaRPr lang="el-G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0" i="1" u="sng">
                <a:solidFill>
                  <a:schemeClr val="hlink"/>
                </a:solidFill>
                <a:effectLst/>
              </a:rPr>
              <a:t>ΠΑΘΟΓΕΝΕΙΑ ΤΩΝ ΓΛΟΙΩΜΑΤΩΝ ΙΙ</a:t>
            </a:r>
            <a:br>
              <a:rPr lang="el-GR" sz="2800" b="0" i="1" u="sng">
                <a:solidFill>
                  <a:schemeClr val="hlink"/>
                </a:solidFill>
                <a:effectLst/>
              </a:rPr>
            </a:br>
            <a:r>
              <a:rPr lang="el-GR" sz="2400" b="0" i="1" u="sng">
                <a:solidFill>
                  <a:srgbClr val="CC0000"/>
                </a:solidFill>
                <a:effectLst/>
              </a:rPr>
              <a:t/>
            </a:r>
            <a:br>
              <a:rPr lang="el-GR" sz="2400" b="0" i="1" u="sng">
                <a:solidFill>
                  <a:srgbClr val="CC0000"/>
                </a:solidFill>
                <a:effectLst/>
              </a:rPr>
            </a:br>
            <a:r>
              <a:rPr lang="el-GR" sz="2400" i="1">
                <a:solidFill>
                  <a:schemeClr val="tx1"/>
                </a:solidFill>
                <a:effectLst/>
              </a:rPr>
              <a:t>Β) ΜΟΡΙΑΚΟΙ ΜΗΧΑΝΙΣΜΟΙ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400"/>
              <a:t>Η πλειονότητα των αστροκυττωμάτων είναι σποραδικά νεοπλάσματα, ενώ έχουν περιγραφεί σπάνια σύνδρομα στα οποία συνυπάρχουν όγκοι γλοιακής αρχής.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l-GR" sz="2400"/>
          </a:p>
          <a:p>
            <a:pPr algn="just">
              <a:lnSpc>
                <a:spcPct val="80000"/>
              </a:lnSpc>
            </a:pPr>
            <a:r>
              <a:rPr lang="el-GR" sz="2400"/>
              <a:t>Οι γενετικές και επιγενετικές βλάβες που περιγράφονται στα αστροκυττώματα αφορούν κυρίως μηχανισμούς ρύθμισης του </a:t>
            </a:r>
            <a:r>
              <a:rPr lang="el-GR" sz="2400">
                <a:solidFill>
                  <a:srgbClr val="CC0000"/>
                </a:solidFill>
              </a:rPr>
              <a:t>κυτταρικού κύκλου</a:t>
            </a:r>
            <a:r>
              <a:rPr lang="el-GR" sz="2400"/>
              <a:t> και της </a:t>
            </a:r>
            <a:r>
              <a:rPr lang="el-GR" sz="2400">
                <a:solidFill>
                  <a:srgbClr val="CC0000"/>
                </a:solidFill>
              </a:rPr>
              <a:t>απόπτωσης </a:t>
            </a:r>
            <a:r>
              <a:rPr lang="el-GR" sz="2400"/>
              <a:t>καθώς επίσης και μοριακούς μηχανισμούς ελέγχου της </a:t>
            </a:r>
            <a:r>
              <a:rPr lang="el-GR" sz="2400">
                <a:solidFill>
                  <a:srgbClr val="CC0000"/>
                </a:solidFill>
              </a:rPr>
              <a:t>κυτταρικής διήθησης</a:t>
            </a:r>
            <a:r>
              <a:rPr lang="el-GR" sz="2400"/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l-GR" sz="2400"/>
          </a:p>
          <a:p>
            <a:pPr algn="just">
              <a:lnSpc>
                <a:spcPct val="80000"/>
              </a:lnSpc>
            </a:pPr>
            <a:r>
              <a:rPr lang="el-GR" sz="2400"/>
              <a:t>Πολλοί από τους μοριακούς μηχανισμούς που ανευρίσκονται διαταραγμένοι στα αστροκυττώματα είναι γνωστό ότι συμμετέχουν στη ρύθμιση του πολλαπλασιασμού και της διαφοροποίησης των αρχέγονων νευρικών κυττάρων.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989138"/>
            <a:ext cx="8229600" cy="796925"/>
          </a:xfrm>
        </p:spPr>
        <p:txBody>
          <a:bodyPr/>
          <a:lstStyle/>
          <a:p>
            <a:r>
              <a:rPr lang="el-GR"/>
              <a:t>ΘΕΡΑΠΕΙΑ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solidFill>
                  <a:schemeClr val="hlink"/>
                </a:solidFill>
              </a:rPr>
              <a:t>ΧΕΙΡΟΥΡΓΙΚΗ ΑΝΤΙΜΕΤΩΠΙΣΗ-ΕΞΕΛΙΞΕΙΣ (</a:t>
            </a:r>
            <a:r>
              <a:rPr lang="en-US" sz="3200">
                <a:solidFill>
                  <a:schemeClr val="hlink"/>
                </a:solidFill>
              </a:rPr>
              <a:t>MEP, SSEP)</a:t>
            </a:r>
            <a:endParaRPr lang="el-GR" sz="3200">
              <a:solidFill>
                <a:schemeClr val="hlink"/>
              </a:solidFill>
            </a:endParaRPr>
          </a:p>
        </p:txBody>
      </p:sp>
      <p:pic>
        <p:nvPicPr>
          <p:cNvPr id="78855" name="Picture 7" descr="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8964613" cy="551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chemeClr val="hlink"/>
                </a:solidFill>
              </a:rPr>
              <a:t> </a:t>
            </a:r>
            <a:r>
              <a:rPr lang="el-GR" sz="2800">
                <a:solidFill>
                  <a:schemeClr val="hlink"/>
                </a:solidFill>
              </a:rPr>
              <a:t>ΧΕΙΡΟΥΡΓΙΚΗ ΑΝΤΙΜΕΤΩΠΙΣΗ-ΕΞΕΛΙΞΕΙΣ</a:t>
            </a:r>
            <a:r>
              <a:rPr lang="el-GR" sz="4000"/>
              <a:t> </a:t>
            </a:r>
            <a:r>
              <a:rPr lang="en-US" sz="4000"/>
              <a:t/>
            </a:r>
            <a:br>
              <a:rPr lang="en-US" sz="4000"/>
            </a:br>
            <a:r>
              <a:rPr lang="en-US" sz="2400"/>
              <a:t>(CORTICOGRADHY)</a:t>
            </a:r>
            <a:endParaRPr lang="el-GR" sz="2400"/>
          </a:p>
        </p:txBody>
      </p:sp>
      <p:pic>
        <p:nvPicPr>
          <p:cNvPr id="76808" name="Picture 8" descr="SMtu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3673475" cy="3889375"/>
          </a:xfrm>
          <a:prstGeom prst="rect">
            <a:avLst/>
          </a:prstGeom>
          <a:noFill/>
        </p:spPr>
      </p:pic>
      <p:pic>
        <p:nvPicPr>
          <p:cNvPr id="76810" name="Picture 10" descr="ttt_250x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57438"/>
            <a:ext cx="4500562" cy="450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l-GR" sz="2400">
                <a:solidFill>
                  <a:schemeClr val="hlink"/>
                </a:solidFill>
              </a:rPr>
              <a:t>ΧΕΙΡΟΥΡΓΙΚΗ ΑΝΤΙΜΕΤΩΠΙΣΗ-ΕΞΕΛΙΞΕΙΣ</a:t>
            </a:r>
            <a:r>
              <a:rPr lang="en-US" sz="2400">
                <a:solidFill>
                  <a:schemeClr val="hlink"/>
                </a:solidFill>
              </a:rPr>
              <a:t> (DTI)</a:t>
            </a:r>
            <a:endParaRPr lang="el-GR" sz="2400">
              <a:solidFill>
                <a:schemeClr val="hlink"/>
              </a:solidFill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l-GR" sz="2800"/>
          </a:p>
        </p:txBody>
      </p:sp>
      <p:pic>
        <p:nvPicPr>
          <p:cNvPr id="80905" name="Picture 9" descr="diffusion-tensor-ima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908050"/>
            <a:ext cx="3933825" cy="3257550"/>
          </a:xfrm>
          <a:prstGeom prst="rect">
            <a:avLst/>
          </a:prstGeom>
          <a:noFill/>
        </p:spPr>
      </p:pic>
      <p:pic>
        <p:nvPicPr>
          <p:cNvPr id="80907" name="Picture 11" descr="DTI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365625"/>
            <a:ext cx="2355850" cy="2492375"/>
          </a:xfrm>
          <a:prstGeom prst="rect">
            <a:avLst/>
          </a:prstGeom>
          <a:noFill/>
        </p:spPr>
      </p:pic>
      <p:pic>
        <p:nvPicPr>
          <p:cNvPr id="80909" name="Picture 13" descr="brai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341438"/>
            <a:ext cx="4537075" cy="551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>
                <a:solidFill>
                  <a:schemeClr val="hlink"/>
                </a:solidFill>
              </a:rPr>
              <a:t>ΧΕΙΡΟΥΡΓΙΚΗ ΑΝΤΙΜΕΤΩΠΙΣΗ-ΕΞΕΛΙΞΕΙΣ</a:t>
            </a:r>
            <a:r>
              <a:rPr lang="en-US" sz="2400">
                <a:solidFill>
                  <a:schemeClr val="hlink"/>
                </a:solidFill>
              </a:rPr>
              <a:t> (DTI)</a:t>
            </a:r>
            <a:endParaRPr lang="el-GR" sz="2400">
              <a:solidFill>
                <a:schemeClr val="hlink"/>
              </a:solidFill>
            </a:endParaRPr>
          </a:p>
        </p:txBody>
      </p:sp>
      <p:pic>
        <p:nvPicPr>
          <p:cNvPr id="82954" name="Picture 10" descr="Download n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8"/>
            <a:ext cx="3857625" cy="5048250"/>
          </a:xfrm>
          <a:prstGeom prst="rect">
            <a:avLst/>
          </a:prstGeom>
          <a:noFill/>
        </p:spPr>
      </p:pic>
      <p:pic>
        <p:nvPicPr>
          <p:cNvPr id="82956" name="Picture 12" descr="nf459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060575"/>
            <a:ext cx="4741863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solidFill>
                  <a:schemeClr val="hlink"/>
                </a:solidFill>
              </a:rPr>
              <a:t>ΧΕΙΡΟΥΡΓΙΚΗ ΑΝΤΙΜΕΤΩΠΙΣΗ-ΕΞΕΛΙΞΕΙΣ</a:t>
            </a:r>
            <a:r>
              <a:rPr lang="en-US" sz="2800">
                <a:solidFill>
                  <a:schemeClr val="hlink"/>
                </a:solidFill>
              </a:rPr>
              <a:t> (fMRI)</a:t>
            </a:r>
            <a:endParaRPr lang="el-GR" sz="2800">
              <a:solidFill>
                <a:schemeClr val="hlink"/>
              </a:solidFill>
            </a:endParaRPr>
          </a:p>
        </p:txBody>
      </p:sp>
      <p:pic>
        <p:nvPicPr>
          <p:cNvPr id="84997" name="Picture 5" descr="fm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4286250" cy="4314825"/>
          </a:xfrm>
          <a:prstGeom prst="rect">
            <a:avLst/>
          </a:prstGeom>
          <a:noFill/>
        </p:spPr>
      </p:pic>
      <p:pic>
        <p:nvPicPr>
          <p:cNvPr id="85002" name="Picture 10" descr="mri-presurgical-langu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213100"/>
            <a:ext cx="4464050" cy="364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solidFill>
                  <a:schemeClr val="hlink"/>
                </a:solidFill>
              </a:rPr>
              <a:t>ΧΕΙΡΟΥΡΓΙΚΗ ΑΝΤΙΜΕΤΩΠΙΣΗ-ΕΞΕΛΙΞΕΙΣ</a:t>
            </a:r>
            <a:r>
              <a:rPr lang="en-US" sz="2800">
                <a:solidFill>
                  <a:schemeClr val="hlink"/>
                </a:solidFill>
              </a:rPr>
              <a:t> (neuronavigation)</a:t>
            </a:r>
            <a:endParaRPr lang="el-GR" sz="2800">
              <a:solidFill>
                <a:schemeClr val="hlink"/>
              </a:solidFill>
            </a:endParaRPr>
          </a:p>
        </p:txBody>
      </p:sp>
      <p:pic>
        <p:nvPicPr>
          <p:cNvPr id="87047" name="Picture 7" descr="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3" y="1557338"/>
            <a:ext cx="4719637" cy="5040312"/>
          </a:xfrm>
          <a:prstGeom prst="rect">
            <a:avLst/>
          </a:prstGeom>
          <a:noFill/>
        </p:spPr>
      </p:pic>
      <p:pic>
        <p:nvPicPr>
          <p:cNvPr id="87049" name="Picture 9" descr="Neuronavig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57563"/>
            <a:ext cx="3887788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solidFill>
                  <a:schemeClr val="hlink"/>
                </a:solidFill>
              </a:rPr>
              <a:t>ΑΚΤΙΝΟΘΕΡΑΠΕΙΑ-ΕΞΕΛΙΞΕΙΣ</a:t>
            </a:r>
          </a:p>
        </p:txBody>
      </p:sp>
      <p:pic>
        <p:nvPicPr>
          <p:cNvPr id="89096" name="Picture 8" descr="CyberKnife_System_Beauty_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4054475" cy="5121275"/>
          </a:xfrm>
          <a:prstGeom prst="rect">
            <a:avLst/>
          </a:prstGeom>
          <a:noFill/>
        </p:spPr>
      </p:pic>
      <p:pic>
        <p:nvPicPr>
          <p:cNvPr id="89105" name="Picture 17" descr="afp20081201p1254-f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781300"/>
            <a:ext cx="4211637" cy="352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-531813"/>
            <a:ext cx="8640763" cy="8208963"/>
          </a:xfrm>
        </p:spPr>
        <p:txBody>
          <a:bodyPr/>
          <a:lstStyle/>
          <a:p>
            <a:pPr marL="609600" indent="-609600"/>
            <a:endParaRPr lang="el-GR" sz="1800">
              <a:solidFill>
                <a:srgbClr val="FF0066"/>
              </a:solidFill>
            </a:endParaRPr>
          </a:p>
          <a:p>
            <a:pPr marL="609600" indent="-609600"/>
            <a:endParaRPr lang="el-GR" sz="2000"/>
          </a:p>
          <a:p>
            <a:pPr marL="609600" indent="-609600">
              <a:buFont typeface="Wingdings" pitchFamily="2" charset="2"/>
              <a:buNone/>
            </a:pPr>
            <a:r>
              <a:rPr lang="el-GR"/>
              <a:t>  </a:t>
            </a:r>
          </a:p>
          <a:p>
            <a:pPr marL="609600" indent="-609600"/>
            <a:r>
              <a:rPr lang="el-GR"/>
              <a:t>   </a:t>
            </a:r>
            <a:r>
              <a:rPr lang="el-GR" sz="2400"/>
              <a:t>Μεταξύ των πρωτοπαθών νεοπλασμάτων του Κ.Ν.Σ τα </a:t>
            </a:r>
            <a:r>
              <a:rPr lang="el-GR" sz="2400" u="sng">
                <a:solidFill>
                  <a:srgbClr val="99FF99"/>
                </a:solidFill>
              </a:rPr>
              <a:t>αστροκυττώματα</a:t>
            </a:r>
            <a:r>
              <a:rPr lang="el-GR" sz="2400"/>
              <a:t> είναι τα συχνότερα.</a:t>
            </a:r>
          </a:p>
          <a:p>
            <a:pPr marL="609600" indent="-609600">
              <a:buFont typeface="Wingdings" pitchFamily="2" charset="2"/>
              <a:buNone/>
            </a:pPr>
            <a:endParaRPr lang="el-GR"/>
          </a:p>
          <a:p>
            <a:pPr marL="609600" indent="-609600" algn="just"/>
            <a:r>
              <a:rPr lang="el-GR" sz="2400"/>
              <a:t>Η Παγκόσμια Οργάνωση Υγείας</a:t>
            </a:r>
            <a:r>
              <a:rPr lang="en-US" sz="2400"/>
              <a:t> (WHO</a:t>
            </a:r>
            <a:r>
              <a:rPr lang="el-GR" sz="2400"/>
              <a:t> 2007</a:t>
            </a:r>
            <a:r>
              <a:rPr lang="en-US" sz="2400"/>
              <a:t>)</a:t>
            </a:r>
            <a:r>
              <a:rPr lang="el-GR" sz="2400"/>
              <a:t> μεβάση τα παρακάτω ιστοπαθολογικά χαρακτηριστκά ταξινόμισε τα αστροκυττώματα σε 4 ομάδες διαφορροποίησης</a:t>
            </a:r>
            <a:endParaRPr lang="en-US" sz="2400"/>
          </a:p>
          <a:p>
            <a:pPr marL="609600" indent="-609600" algn="just">
              <a:buFont typeface="Wingdings" pitchFamily="2" charset="2"/>
              <a:buNone/>
            </a:pPr>
            <a:r>
              <a:rPr lang="en-US" sz="2400"/>
              <a:t>        </a:t>
            </a:r>
            <a:r>
              <a:rPr lang="el-GR" sz="2400"/>
              <a:t> </a:t>
            </a:r>
            <a:r>
              <a:rPr lang="en-US" sz="2800" b="1">
                <a:solidFill>
                  <a:srgbClr val="CC0000"/>
                </a:solidFill>
              </a:rPr>
              <a:t>grade I-IV</a:t>
            </a:r>
            <a:r>
              <a:rPr lang="en-US" sz="2400">
                <a:solidFill>
                  <a:srgbClr val="CC0000"/>
                </a:solidFill>
              </a:rPr>
              <a:t>.</a:t>
            </a:r>
            <a:endParaRPr lang="en-US" sz="2400"/>
          </a:p>
          <a:p>
            <a:pPr marL="609600" indent="-609600">
              <a:buFont typeface="Wingdings" pitchFamily="2" charset="2"/>
              <a:buChar char="ü"/>
            </a:pPr>
            <a:r>
              <a:rPr lang="en-US" sz="2400">
                <a:solidFill>
                  <a:srgbClr val="99FF99"/>
                </a:solidFill>
              </a:rPr>
              <a:t> </a:t>
            </a:r>
            <a:r>
              <a:rPr lang="el-GR" sz="2400">
                <a:solidFill>
                  <a:srgbClr val="99FF99"/>
                </a:solidFill>
              </a:rPr>
              <a:t>κυτταροβρίθεια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l-GR" sz="2400">
                <a:solidFill>
                  <a:srgbClr val="99FF99"/>
                </a:solidFill>
              </a:rPr>
              <a:t> πυρηνική ατυπία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l-GR" sz="2400">
                <a:solidFill>
                  <a:srgbClr val="99FF99"/>
                </a:solidFill>
              </a:rPr>
              <a:t> αριθμός μιτώσεων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l-GR" sz="2400">
                <a:solidFill>
                  <a:srgbClr val="99FF99"/>
                </a:solidFill>
              </a:rPr>
              <a:t> νέκρωση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l-GR" sz="2400">
                <a:solidFill>
                  <a:srgbClr val="99FF99"/>
                </a:solidFill>
              </a:rPr>
              <a:t> αγγειακές αλλοιώσεις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el-GR" sz="600"/>
              <a:t>              </a:t>
            </a:r>
          </a:p>
          <a:p>
            <a:pPr marL="609600" indent="-609600">
              <a:buFont typeface="Wingdings" pitchFamily="2" charset="2"/>
              <a:buChar char="ü"/>
            </a:pPr>
            <a:endParaRPr lang="el-GR" sz="600"/>
          </a:p>
          <a:p>
            <a:pPr marL="609600" indent="-609600">
              <a:buFont typeface="Wingdings" pitchFamily="2" charset="2"/>
              <a:buNone/>
            </a:pPr>
            <a:endParaRPr lang="el-GR" sz="600"/>
          </a:p>
          <a:p>
            <a:pPr marL="609600" indent="-609600">
              <a:buFont typeface="Wingdings" pitchFamily="2" charset="2"/>
              <a:buNone/>
            </a:pPr>
            <a:endParaRPr lang="el-GR" sz="600"/>
          </a:p>
          <a:p>
            <a:pPr marL="609600" indent="-609600">
              <a:buFont typeface="Wingdings" pitchFamily="2" charset="2"/>
              <a:buNone/>
            </a:pPr>
            <a:endParaRPr lang="el-GR" sz="600"/>
          </a:p>
          <a:p>
            <a:pPr marL="609600" indent="-609600">
              <a:buFont typeface="Wingdings" pitchFamily="2" charset="2"/>
              <a:buNone/>
            </a:pPr>
            <a:endParaRPr lang="el-GR" sz="600"/>
          </a:p>
          <a:p>
            <a:pPr marL="609600" indent="-609600">
              <a:buFont typeface="Wingdings" pitchFamily="2" charset="2"/>
              <a:buNone/>
            </a:pPr>
            <a:endParaRPr lang="el-GR" sz="200"/>
          </a:p>
          <a:p>
            <a:pPr marL="609600" indent="-609600">
              <a:buFont typeface="Wingdings" pitchFamily="2" charset="2"/>
              <a:buNone/>
            </a:pPr>
            <a:endParaRPr lang="el-GR" sz="100"/>
          </a:p>
          <a:p>
            <a:pPr marL="609600" indent="-609600">
              <a:buFont typeface="Wingdings" pitchFamily="2" charset="2"/>
              <a:buNone/>
            </a:pPr>
            <a:r>
              <a:rPr lang="el-GR" sz="100"/>
              <a:t>                </a:t>
            </a:r>
          </a:p>
          <a:p>
            <a:pPr marL="609600" indent="-609600"/>
            <a:endParaRPr lang="el-GR" sz="100"/>
          </a:p>
          <a:p>
            <a:pPr marL="609600" indent="-609600">
              <a:buFont typeface="Wingdings" pitchFamily="2" charset="2"/>
              <a:buNone/>
            </a:pPr>
            <a:r>
              <a:rPr lang="el-GR" sz="100"/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Αλλοι</a:t>
            </a:r>
            <a:r>
              <a:rPr lang="el-GR" dirty="0" smtClean="0"/>
              <a:t> όγκοι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/>
          <a:p>
            <a:r>
              <a:rPr lang="el-GR" dirty="0" err="1" smtClean="0">
                <a:solidFill>
                  <a:srgbClr val="FFFF00"/>
                </a:solidFill>
              </a:rPr>
              <a:t>Μηνιγγίωμα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Εξεργασίες υπόφυσης </a:t>
            </a:r>
            <a:r>
              <a:rPr lang="el-GR" dirty="0" smtClean="0"/>
              <a:t>(αδένωμα)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Εξεργασίες επίφυσης</a:t>
            </a:r>
            <a:r>
              <a:rPr lang="el-GR" dirty="0" smtClean="0"/>
              <a:t>(</a:t>
            </a:r>
            <a:r>
              <a:rPr lang="el-GR" dirty="0" err="1" smtClean="0"/>
              <a:t>τεράτωμα</a:t>
            </a:r>
            <a:r>
              <a:rPr lang="el-GR" dirty="0" smtClean="0"/>
              <a:t>, </a:t>
            </a:r>
            <a:r>
              <a:rPr lang="el-GR" dirty="0" err="1" smtClean="0"/>
              <a:t>επιφυσίωμα</a:t>
            </a:r>
            <a:r>
              <a:rPr lang="el-GR" dirty="0" smtClean="0"/>
              <a:t>, κύστεις)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Δευτεροπαθείς εξεργασίες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el-GR" sz="3200" b="0" dirty="0">
                <a:solidFill>
                  <a:srgbClr val="FFFF00"/>
                </a:solidFill>
              </a:rPr>
              <a:t>ΟΓΚΟΙ ΑΠΟ ΑΣΤΡΟΚΥΤΤΑΡΑ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1450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 err="1"/>
              <a:t>Πιλοκυτταρικό</a:t>
            </a:r>
            <a:r>
              <a:rPr lang="el-GR" sz="2000" b="1" dirty="0"/>
              <a:t> </a:t>
            </a:r>
            <a:r>
              <a:rPr lang="el-GR" sz="2000" b="1" dirty="0" err="1"/>
              <a:t>αστροκύττωμα</a:t>
            </a:r>
            <a:r>
              <a:rPr lang="el-GR" sz="2000" b="1" dirty="0">
                <a:solidFill>
                  <a:srgbClr val="336600"/>
                </a:solidFill>
              </a:rPr>
              <a:t>.(</a:t>
            </a:r>
            <a:r>
              <a:rPr lang="en-US" sz="2000" b="1" dirty="0">
                <a:solidFill>
                  <a:srgbClr val="CC3300"/>
                </a:solidFill>
              </a:rPr>
              <a:t>WHO GRADE I</a:t>
            </a:r>
            <a:r>
              <a:rPr lang="el-GR" sz="2000" b="1" dirty="0">
                <a:solidFill>
                  <a:srgbClr val="336600"/>
                </a:solidFill>
              </a:rPr>
              <a:t>) </a:t>
            </a:r>
            <a:r>
              <a:rPr lang="el-GR" sz="2000" b="1" dirty="0"/>
              <a:t>παιδιά-νέοι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 err="1"/>
              <a:t>Υποεπενδυματικό</a:t>
            </a:r>
            <a:r>
              <a:rPr lang="el-GR" sz="2000" b="1" dirty="0"/>
              <a:t> </a:t>
            </a:r>
            <a:r>
              <a:rPr lang="el-GR" sz="2000" b="1" dirty="0" err="1"/>
              <a:t>γιγαντοκυτταρικό</a:t>
            </a:r>
            <a:r>
              <a:rPr lang="el-GR" sz="2000" b="1" dirty="0"/>
              <a:t> </a:t>
            </a:r>
            <a:r>
              <a:rPr lang="el-GR" sz="2000" b="1" dirty="0" err="1"/>
              <a:t>αστροκύττωμα</a:t>
            </a:r>
            <a:r>
              <a:rPr lang="el-GR" sz="2000" dirty="0"/>
              <a:t> 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  </a:t>
            </a:r>
            <a:r>
              <a:rPr lang="en-US" sz="2000" b="1" dirty="0">
                <a:solidFill>
                  <a:srgbClr val="006600"/>
                </a:solidFill>
              </a:rPr>
              <a:t>(</a:t>
            </a:r>
            <a:r>
              <a:rPr lang="en-US" sz="2000" b="1" dirty="0">
                <a:solidFill>
                  <a:srgbClr val="CC3300"/>
                </a:solidFill>
              </a:rPr>
              <a:t>WHO GRADE I</a:t>
            </a:r>
            <a:r>
              <a:rPr lang="en-US" sz="2000" b="1" dirty="0">
                <a:solidFill>
                  <a:srgbClr val="336600"/>
                </a:solidFill>
              </a:rPr>
              <a:t>)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/>
              <a:t>Πλειόμορφο </a:t>
            </a:r>
            <a:r>
              <a:rPr lang="el-GR" sz="2000" b="1" dirty="0" err="1"/>
              <a:t>Ξανθοαστροκύττωμα</a:t>
            </a:r>
            <a:r>
              <a:rPr lang="el-GR" sz="2000" b="1" dirty="0">
                <a:solidFill>
                  <a:srgbClr val="336600"/>
                </a:solidFill>
              </a:rPr>
              <a:t> (</a:t>
            </a:r>
            <a:r>
              <a:rPr lang="en-US" sz="2000" b="1" dirty="0">
                <a:solidFill>
                  <a:srgbClr val="CC3300"/>
                </a:solidFill>
              </a:rPr>
              <a:t>WHO GRADE II</a:t>
            </a:r>
            <a:r>
              <a:rPr lang="el-GR" sz="2000" b="1" dirty="0">
                <a:solidFill>
                  <a:srgbClr val="336600"/>
                </a:solidFill>
              </a:rPr>
              <a:t>)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000" b="1" dirty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/>
              <a:t>Διάχυτο </a:t>
            </a:r>
            <a:r>
              <a:rPr lang="el-GR" sz="2000" b="1" dirty="0" err="1"/>
              <a:t>Αστροκύττωμα</a:t>
            </a:r>
            <a:r>
              <a:rPr lang="el-GR" sz="2000" b="1" dirty="0">
                <a:solidFill>
                  <a:srgbClr val="336600"/>
                </a:solidFill>
              </a:rPr>
              <a:t>( </a:t>
            </a:r>
            <a:r>
              <a:rPr lang="en-US" sz="2000" b="1" dirty="0">
                <a:solidFill>
                  <a:srgbClr val="CC3300"/>
                </a:solidFill>
              </a:rPr>
              <a:t>WHO GRADE II</a:t>
            </a:r>
            <a:r>
              <a:rPr lang="el-GR" sz="2000" b="1" dirty="0">
                <a:solidFill>
                  <a:srgbClr val="336600"/>
                </a:solidFill>
              </a:rPr>
              <a:t>)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l-GR" sz="2000" b="1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/>
              <a:t>Αναπλαστικό </a:t>
            </a:r>
            <a:r>
              <a:rPr lang="el-GR" sz="2000" b="1" dirty="0" err="1"/>
              <a:t>Αστροκύττωμα</a:t>
            </a:r>
            <a:r>
              <a:rPr lang="el-GR" sz="2000" b="1" dirty="0">
                <a:solidFill>
                  <a:srgbClr val="336600"/>
                </a:solidFill>
              </a:rPr>
              <a:t> (</a:t>
            </a:r>
            <a:r>
              <a:rPr lang="en-US" sz="2000" b="1" dirty="0">
                <a:solidFill>
                  <a:srgbClr val="CC3300"/>
                </a:solidFill>
              </a:rPr>
              <a:t>WHO GRADE III</a:t>
            </a:r>
            <a:r>
              <a:rPr lang="el-GR" sz="2000" b="1" dirty="0">
                <a:solidFill>
                  <a:srgbClr val="336600"/>
                </a:solidFill>
              </a:rPr>
              <a:t> )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000" b="1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 err="1"/>
              <a:t>Γλοιοβλάστωμα</a:t>
            </a:r>
            <a:r>
              <a:rPr lang="el-GR" sz="2000" b="1" dirty="0">
                <a:solidFill>
                  <a:srgbClr val="336600"/>
                </a:solidFill>
              </a:rPr>
              <a:t> (</a:t>
            </a:r>
            <a:r>
              <a:rPr lang="en-US" sz="2000" b="1" dirty="0">
                <a:solidFill>
                  <a:srgbClr val="CC3300"/>
                </a:solidFill>
              </a:rPr>
              <a:t>WHO GRADE IV</a:t>
            </a:r>
            <a:r>
              <a:rPr lang="en-US" sz="2000" b="1" dirty="0">
                <a:solidFill>
                  <a:srgbClr val="006600"/>
                </a:solidFill>
              </a:rPr>
              <a:t>)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b="1" dirty="0">
              <a:solidFill>
                <a:srgbClr val="CC33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l-GR" sz="2000" b="1" dirty="0" err="1"/>
              <a:t>Γλοιομάτωση</a:t>
            </a:r>
            <a:r>
              <a:rPr lang="en-US" sz="2000" b="1" dirty="0"/>
              <a:t>.</a:t>
            </a:r>
            <a:r>
              <a:rPr lang="el-GR" sz="2800" b="1" dirty="0">
                <a:solidFill>
                  <a:srgbClr val="33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Πιλοκυτταρικό αστροκύττωμα</a:t>
            </a:r>
          </a:p>
        </p:txBody>
      </p:sp>
      <p:pic>
        <p:nvPicPr>
          <p:cNvPr id="13315" name="Picture 3" descr="7-9l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700213"/>
            <a:ext cx="4316412" cy="4392612"/>
          </a:xfrm>
          <a:noFill/>
          <a:ln/>
        </p:spPr>
      </p:pic>
      <p:pic>
        <p:nvPicPr>
          <p:cNvPr id="13318" name="Picture 6" descr="7-pa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628775"/>
            <a:ext cx="4249737" cy="4525963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7-pam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981075"/>
            <a:ext cx="5824538" cy="554355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87450" y="188913"/>
            <a:ext cx="662463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2400" b="1">
                <a:solidFill>
                  <a:srgbClr val="CC3300"/>
                </a:solidFill>
                <a:latin typeface="Arial" charset="0"/>
              </a:rPr>
              <a:t>ΚΥΣΤΙΚΟ ΠΙΛΟΚΥΤΤΑΡΙΚΟ ΑΣΤΡΟΚΥΤΤΩΜΑ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124075" y="549275"/>
            <a:ext cx="2879725" cy="460851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l-GR" sz="2800"/>
              <a:t>Πλειόμορφο γλοιοβλάστωμα</a:t>
            </a:r>
          </a:p>
        </p:txBody>
      </p:sp>
      <p:pic>
        <p:nvPicPr>
          <p:cNvPr id="15363" name="Picture 3" descr="7-11l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628775"/>
            <a:ext cx="4316412" cy="4392613"/>
          </a:xfrm>
          <a:noFill/>
          <a:ln/>
        </p:spPr>
      </p:pic>
      <p:pic>
        <p:nvPicPr>
          <p:cNvPr id="1536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 l="-2710"/>
          <a:stretch>
            <a:fillRect/>
          </a:stretch>
        </p:blipFill>
        <p:spPr>
          <a:xfrm>
            <a:off x="4643438" y="1628775"/>
            <a:ext cx="4176712" cy="4392613"/>
          </a:xfrm>
          <a:noFill/>
          <a:ln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11725" y="5610225"/>
            <a:ext cx="171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>
                <a:solidFill>
                  <a:srgbClr val="FF0000"/>
                </a:solidFill>
                <a:latin typeface="Arial" charset="0"/>
              </a:rPr>
              <a:t>Ιστολογική εμφάνιση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solidFill>
                  <a:schemeClr val="hlink"/>
                </a:solidFill>
              </a:rPr>
              <a:t>ΑΣΤΡΟΚΥΤΩΜΑΤΑ-ΑΚΤΙΝΟΛΟΓΙΚΗ ΑΠΕΙΚΟΝΙΣΗ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484313"/>
            <a:ext cx="3600450" cy="4530725"/>
          </a:xfrm>
          <a:noFill/>
          <a:ln/>
        </p:spPr>
      </p:pic>
      <p:pic>
        <p:nvPicPr>
          <p:cNvPr id="16388" name="Picture 4" descr="1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1557338"/>
            <a:ext cx="3927475" cy="4464050"/>
          </a:xfrm>
          <a:noFill/>
          <a:ln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50913" y="5538788"/>
            <a:ext cx="892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9900"/>
                </a:solidFill>
                <a:latin typeface="Arial" charset="0"/>
              </a:rPr>
              <a:t>Low grade</a:t>
            </a:r>
            <a:endParaRPr lang="el-GR" sz="12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79925" y="5538788"/>
            <a:ext cx="925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9900"/>
                </a:solidFill>
                <a:latin typeface="Arial" charset="0"/>
              </a:rPr>
              <a:t>High grade</a:t>
            </a:r>
            <a:endParaRPr lang="el-GR" sz="1200">
              <a:solidFill>
                <a:srgbClr val="FF99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0" dirty="0">
                <a:solidFill>
                  <a:srgbClr val="FFFF00"/>
                </a:solidFill>
              </a:rPr>
              <a:t>ΟΓΚΟΙ ΑΠΟ ΟΛΙΓΟΔΕΝΔΡΟΚΥΤΤΑΡΑ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l-GR" b="1"/>
              <a:t>Ολιγοδενδρογλοίωμα</a:t>
            </a:r>
            <a:r>
              <a:rPr lang="el-GR"/>
              <a:t> (</a:t>
            </a:r>
            <a:r>
              <a:rPr lang="en-US" sz="2400" b="1">
                <a:solidFill>
                  <a:srgbClr val="CC3300"/>
                </a:solidFill>
              </a:rPr>
              <a:t>WHO GRADE</a:t>
            </a:r>
            <a:r>
              <a:rPr lang="en-US" sz="2800" b="1">
                <a:solidFill>
                  <a:srgbClr val="CC3300"/>
                </a:solidFill>
              </a:rPr>
              <a:t> II</a:t>
            </a:r>
            <a:r>
              <a:rPr lang="el-GR" sz="2800" b="1">
                <a:solidFill>
                  <a:srgbClr val="CC330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endParaRPr lang="el-GR" sz="2800" b="1">
              <a:solidFill>
                <a:srgbClr val="CC3300"/>
              </a:solidFill>
            </a:endParaRPr>
          </a:p>
          <a:p>
            <a:r>
              <a:rPr lang="el-GR" sz="2800" b="1"/>
              <a:t>Αναπλαστικό Ολιγοδενδρογλοίωμα</a:t>
            </a:r>
            <a:r>
              <a:rPr lang="el-GR" sz="2800" b="1">
                <a:solidFill>
                  <a:srgbClr val="CC33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l-GR" sz="2800" b="1">
                <a:solidFill>
                  <a:srgbClr val="CC3300"/>
                </a:solidFill>
              </a:rPr>
              <a:t>     (</a:t>
            </a:r>
            <a:r>
              <a:rPr lang="en-US" sz="2400" b="1">
                <a:solidFill>
                  <a:srgbClr val="CC3300"/>
                </a:solidFill>
              </a:rPr>
              <a:t>WHO GRADE</a:t>
            </a:r>
            <a:r>
              <a:rPr lang="en-US" sz="2800" b="1">
                <a:solidFill>
                  <a:srgbClr val="CC3300"/>
                </a:solidFill>
              </a:rPr>
              <a:t> III</a:t>
            </a:r>
            <a:r>
              <a:rPr lang="el-GR" sz="2800" b="1">
                <a:solidFill>
                  <a:srgbClr val="CC3300"/>
                </a:solidFill>
              </a:rPr>
              <a:t>)</a:t>
            </a:r>
          </a:p>
          <a:p>
            <a:r>
              <a:rPr lang="el-GR" sz="2800" b="1"/>
              <a:t>Ολιγοαστροκύττωμα</a:t>
            </a:r>
            <a:r>
              <a:rPr lang="el-GR" sz="2800" b="1">
                <a:solidFill>
                  <a:srgbClr val="336600"/>
                </a:solidFill>
              </a:rPr>
              <a:t> </a:t>
            </a:r>
            <a:r>
              <a:rPr lang="el-GR" sz="2800" b="1">
                <a:solidFill>
                  <a:srgbClr val="CC3300"/>
                </a:solidFill>
              </a:rPr>
              <a:t> (</a:t>
            </a:r>
            <a:r>
              <a:rPr lang="en-US" sz="2400" b="1">
                <a:solidFill>
                  <a:srgbClr val="CC3300"/>
                </a:solidFill>
              </a:rPr>
              <a:t>WHO GRADE</a:t>
            </a:r>
            <a:r>
              <a:rPr lang="en-US" sz="2800" b="1">
                <a:solidFill>
                  <a:srgbClr val="CC3300"/>
                </a:solidFill>
              </a:rPr>
              <a:t> II</a:t>
            </a:r>
            <a:r>
              <a:rPr lang="el-GR" sz="2800" b="1">
                <a:solidFill>
                  <a:srgbClr val="CC3300"/>
                </a:solidFill>
              </a:rPr>
              <a:t>)</a:t>
            </a:r>
          </a:p>
          <a:p>
            <a:pPr>
              <a:buFont typeface="Wingdings" pitchFamily="2" charset="2"/>
              <a:buNone/>
            </a:pPr>
            <a:endParaRPr lang="el-GR" sz="2800" b="1">
              <a:solidFill>
                <a:srgbClr val="CC3300"/>
              </a:solidFill>
            </a:endParaRPr>
          </a:p>
          <a:p>
            <a:r>
              <a:rPr lang="el-GR" sz="2800" b="1"/>
              <a:t>Αναπλαστικό Ολιγοαστροκύττωμα</a:t>
            </a:r>
            <a:r>
              <a:rPr lang="el-GR" sz="2800" b="1">
                <a:solidFill>
                  <a:srgbClr val="CC33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l-GR" sz="2800" b="1">
                <a:solidFill>
                  <a:srgbClr val="CC3300"/>
                </a:solidFill>
              </a:rPr>
              <a:t>   (</a:t>
            </a:r>
            <a:r>
              <a:rPr lang="en-US" sz="2400" b="1">
                <a:solidFill>
                  <a:srgbClr val="CC3300"/>
                </a:solidFill>
              </a:rPr>
              <a:t>WHO GRADE</a:t>
            </a:r>
            <a:r>
              <a:rPr lang="en-US" sz="2800" b="1">
                <a:solidFill>
                  <a:srgbClr val="CC3300"/>
                </a:solidFill>
              </a:rPr>
              <a:t> III</a:t>
            </a:r>
            <a:r>
              <a:rPr lang="el-GR" sz="2800" b="1">
                <a:solidFill>
                  <a:srgbClr val="CC3300"/>
                </a:solidFill>
              </a:rPr>
              <a:t>)</a:t>
            </a:r>
          </a:p>
          <a:p>
            <a:endParaRPr lang="el-GR" sz="2800" b="1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606</Words>
  <Application>Microsoft Office PowerPoint</Application>
  <PresentationFormat>Προβολή στην οθόνη (4:3)</PresentationFormat>
  <Paragraphs>144</Paragraphs>
  <Slides>30</Slides>
  <Notes>30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‘Ογκοι ΚΝΣ</vt:lpstr>
      <vt:lpstr>ΝΕΟΠΛΑΣΜΑΤΑ ΤΟΥ ΚΕΝΤΡΙΚΟΥ ΝΕΥΡΙΚΟΥ ΣΥΣΤΗΜΑΤΟΣ (Κ.Ν.Σ.)</vt:lpstr>
      <vt:lpstr>Διαφάνεια 3</vt:lpstr>
      <vt:lpstr>ΟΓΚΟΙ ΑΠΟ ΑΣΤΡΟΚΥΤΤΑΡΑ</vt:lpstr>
      <vt:lpstr>Πιλοκυτταρικό αστροκύττωμα</vt:lpstr>
      <vt:lpstr>Διαφάνεια 6</vt:lpstr>
      <vt:lpstr>Πλειόμορφο γλοιοβλάστωμα</vt:lpstr>
      <vt:lpstr>ΑΣΤΡΟΚΥΤΩΜΑΤΑ-ΑΚΤΙΝΟΛΟΓΙΚΗ ΑΠΕΙΚΟΝΙΣΗ</vt:lpstr>
      <vt:lpstr>ΟΓΚΟΙ ΑΠΟ ΟΛΙΓΟΔΕΝΔΡΟΚΥΤΤΑΡΑ</vt:lpstr>
      <vt:lpstr>ΟΛΙΓΟΔΕΝΔΡΟΓΛΟΙΩΜΑΤΑ-ΑΚΤΙΝΟΛΟΓΙΚΗ ΑΠΕΙΚΟΝΙΣΗ</vt:lpstr>
      <vt:lpstr>ΟΓΚΟΙ ΑΠΟ ΕΠΕΝΔΥΜΑΤΙΚΑ ΚΥΤΤΑΡΑ</vt:lpstr>
      <vt:lpstr>Διαφάνεια 12</vt:lpstr>
      <vt:lpstr>Διαφάνεια 13</vt:lpstr>
      <vt:lpstr>ΕΠΕΝΔΥΝΩΜΑΤΑ-ΑΚΤΙΝΟΛΟΓΙΚΗ ΑΠΕΙΚΟΝΙΣΗ</vt:lpstr>
      <vt:lpstr>Κλινική πορεία αστροκυττωμάτων tumor progression</vt:lpstr>
      <vt:lpstr>ΠΑΘΟΓΕΝΕΙΑ ΤΩΝ ΓΛΟΙΩΜΑΤΩΝ I</vt:lpstr>
      <vt:lpstr>ΠΑΘΟΓΕΝΕΙΑ ΤΩΝ ΓΛΟΙΩΜΑΤΩΝ</vt:lpstr>
      <vt:lpstr>Brain tumor stem cells και υποτροπή του όγκου.</vt:lpstr>
      <vt:lpstr>Διαφάνεια 19</vt:lpstr>
      <vt:lpstr>ΠΑΘΟΓΕΝΕΙΑ ΤΩΝ ΓΛΟΙΩΜΑΤΩΝ ΙΙ  Β) ΜΟΡΙΑΚΟΙ ΜΗΧΑΝΙΣΜΟΙ</vt:lpstr>
      <vt:lpstr>ΘΕΡΑΠΕΙΑ</vt:lpstr>
      <vt:lpstr>Διαφάνεια 22</vt:lpstr>
      <vt:lpstr>ΧΕΙΡΟΥΡΓΙΚΗ ΑΝΤΙΜΕΤΩΠΙΣΗ-ΕΞΕΛΙΞΕΙΣ (MEP, SSEP)</vt:lpstr>
      <vt:lpstr> ΧΕΙΡΟΥΡΓΙΚΗ ΑΝΤΙΜΕΤΩΠΙΣΗ-ΕΞΕΛΙΞΕΙΣ  (CORTICOGRADHY)</vt:lpstr>
      <vt:lpstr>ΧΕΙΡΟΥΡΓΙΚΗ ΑΝΤΙΜΕΤΩΠΙΣΗ-ΕΞΕΛΙΞΕΙΣ (DTI)</vt:lpstr>
      <vt:lpstr>ΧΕΙΡΟΥΡΓΙΚΗ ΑΝΤΙΜΕΤΩΠΙΣΗ-ΕΞΕΛΙΞΕΙΣ (DTI)</vt:lpstr>
      <vt:lpstr>ΧΕΙΡΟΥΡΓΙΚΗ ΑΝΤΙΜΕΤΩΠΙΣΗ-ΕΞΕΛΙΞΕΙΣ (fMRI)</vt:lpstr>
      <vt:lpstr>ΧΕΙΡΟΥΡΓΙΚΗ ΑΝΤΙΜΕΤΩΠΙΣΗ-ΕΞΕΛΙΞΕΙΣ (neuronavigation)</vt:lpstr>
      <vt:lpstr>ΑΚΤΙΝΟΘΕΡΑΠΕΙΑ-ΕΞΕΛΙΞΕΙΣ</vt:lpstr>
      <vt:lpstr>Αλλοι όγκοι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‘Ογκοι ΚΝΣ</dc:title>
  <dc:creator>constantine</dc:creator>
  <cp:lastModifiedBy>constantine</cp:lastModifiedBy>
  <cp:revision>1</cp:revision>
  <dcterms:created xsi:type="dcterms:W3CDTF">2012-09-25T20:24:17Z</dcterms:created>
  <dcterms:modified xsi:type="dcterms:W3CDTF">2012-09-25T20:34:56Z</dcterms:modified>
</cp:coreProperties>
</file>