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9" r:id="rId3"/>
    <p:sldId id="271" r:id="rId4"/>
    <p:sldId id="280" r:id="rId5"/>
    <p:sldId id="358" r:id="rId6"/>
    <p:sldId id="279" r:id="rId7"/>
    <p:sldId id="357" r:id="rId8"/>
    <p:sldId id="364" r:id="rId9"/>
    <p:sldId id="273" r:id="rId10"/>
    <p:sldId id="291" r:id="rId11"/>
    <p:sldId id="305" r:id="rId12"/>
    <p:sldId id="292" r:id="rId13"/>
    <p:sldId id="293" r:id="rId14"/>
    <p:sldId id="295" r:id="rId15"/>
    <p:sldId id="333" r:id="rId16"/>
    <p:sldId id="290" r:id="rId17"/>
    <p:sldId id="284" r:id="rId18"/>
    <p:sldId id="285" r:id="rId19"/>
    <p:sldId id="286" r:id="rId20"/>
    <p:sldId id="363" r:id="rId21"/>
    <p:sldId id="325" r:id="rId22"/>
    <p:sldId id="334" r:id="rId23"/>
    <p:sldId id="287" r:id="rId24"/>
    <p:sldId id="335" r:id="rId25"/>
    <p:sldId id="283" r:id="rId26"/>
    <p:sldId id="321" r:id="rId27"/>
    <p:sldId id="320" r:id="rId28"/>
    <p:sldId id="297" r:id="rId29"/>
    <p:sldId id="317" r:id="rId30"/>
    <p:sldId id="294" r:id="rId31"/>
    <p:sldId id="296" r:id="rId32"/>
    <p:sldId id="306" r:id="rId33"/>
    <p:sldId id="337" r:id="rId34"/>
    <p:sldId id="365" r:id="rId35"/>
    <p:sldId id="326" r:id="rId36"/>
    <p:sldId id="314" r:id="rId37"/>
    <p:sldId id="343" r:id="rId38"/>
    <p:sldId id="344" r:id="rId39"/>
    <p:sldId id="313" r:id="rId40"/>
    <p:sldId id="308" r:id="rId41"/>
    <p:sldId id="346" r:id="rId42"/>
    <p:sldId id="345" r:id="rId43"/>
    <p:sldId id="312" r:id="rId44"/>
    <p:sldId id="309" r:id="rId45"/>
    <p:sldId id="347" r:id="rId46"/>
    <p:sldId id="351" r:id="rId47"/>
    <p:sldId id="362" r:id="rId48"/>
    <p:sldId id="366" r:id="rId49"/>
    <p:sldId id="310" r:id="rId50"/>
    <p:sldId id="348" r:id="rId51"/>
    <p:sldId id="350" r:id="rId52"/>
    <p:sldId id="342" r:id="rId53"/>
    <p:sldId id="329" r:id="rId54"/>
    <p:sldId id="327" r:id="rId55"/>
    <p:sldId id="360" r:id="rId56"/>
    <p:sldId id="331" r:id="rId57"/>
    <p:sldId id="354" r:id="rId58"/>
    <p:sldId id="282" r:id="rId59"/>
    <p:sldId id="355" r:id="rId60"/>
    <p:sldId id="356" r:id="rId61"/>
    <p:sldId id="281" r:id="rId62"/>
    <p:sldId id="260" r:id="rId63"/>
    <p:sldId id="278" r:id="rId64"/>
    <p:sldId id="276" r:id="rId65"/>
    <p:sldId id="275" r:id="rId66"/>
    <p:sldId id="272" r:id="rId67"/>
    <p:sldId id="274" r:id="rId68"/>
    <p:sldId id="359" r:id="rId69"/>
    <p:sldId id="328" r:id="rId70"/>
    <p:sldId id="349" r:id="rId71"/>
    <p:sldId id="361"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17" autoAdjust="0"/>
  </p:normalViewPr>
  <p:slideViewPr>
    <p:cSldViewPr>
      <p:cViewPr>
        <p:scale>
          <a:sx n="60" d="100"/>
          <a:sy n="60" d="100"/>
        </p:scale>
        <p:origin x="-101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630862-E9BB-406A-9D0F-20937D12DDE4}" type="datetimeFigureOut">
              <a:rPr lang="en-US" smtClean="0"/>
              <a:pPr/>
              <a:t>11/3/2017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D35B50-54EA-42F2-A611-60305C3F5AD8}" type="slidenum">
              <a:rPr lang="en-US" smtClean="0"/>
              <a:pPr/>
              <a:t>‹#›</a:t>
            </a:fld>
            <a:endParaRPr lang="en-US"/>
          </a:p>
        </p:txBody>
      </p:sp>
    </p:spTree>
    <p:extLst>
      <p:ext uri="{BB962C8B-B14F-4D97-AF65-F5344CB8AC3E}">
        <p14:creationId xmlns:p14="http://schemas.microsoft.com/office/powerpoint/2010/main" val="822580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outgoing </a:t>
            </a:r>
            <a:r>
              <a:rPr lang="en-US" sz="1200" dirty="0" err="1" smtClean="0">
                <a:solidFill>
                  <a:schemeClr val="bg1">
                    <a:lumMod val="50000"/>
                  </a:schemeClr>
                </a:solidFill>
              </a:rPr>
              <a:t>radiative</a:t>
            </a:r>
            <a:r>
              <a:rPr lang="en-US" sz="1200" dirty="0" smtClean="0">
                <a:solidFill>
                  <a:schemeClr val="bg1">
                    <a:lumMod val="50000"/>
                  </a:schemeClr>
                </a:solidFill>
              </a:rPr>
              <a:t> energy (ORE) at the </a:t>
            </a:r>
            <a:r>
              <a:rPr lang="en-US" sz="1200" dirty="0" err="1" smtClean="0">
                <a:solidFill>
                  <a:schemeClr val="bg1">
                    <a:lumMod val="50000"/>
                  </a:schemeClr>
                </a:solidFill>
              </a:rPr>
              <a:t>ToA</a:t>
            </a:r>
            <a:r>
              <a:rPr lang="en-US" sz="1200" dirty="0" smtClean="0">
                <a:solidFill>
                  <a:schemeClr val="bg1">
                    <a:lumMod val="50000"/>
                  </a:schemeClr>
                </a:solidFill>
              </a:rPr>
              <a:t> of the earth must balance the incident solar energy.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temperature at the </a:t>
            </a:r>
            <a:r>
              <a:rPr lang="en-US" sz="1200" dirty="0" err="1" smtClean="0">
                <a:solidFill>
                  <a:schemeClr val="bg1">
                    <a:lumMod val="50000"/>
                  </a:schemeClr>
                </a:solidFill>
              </a:rPr>
              <a:t>ToA</a:t>
            </a:r>
            <a:r>
              <a:rPr lang="en-US" sz="1200" dirty="0" smtClean="0">
                <a:solidFill>
                  <a:schemeClr val="bg1">
                    <a:lumMod val="50000"/>
                  </a:schemeClr>
                </a:solidFill>
              </a:rPr>
              <a:t> of planet earth under this condition is relatively stable and ca. -18 </a:t>
            </a:r>
            <a:r>
              <a:rPr lang="en-US" sz="1200" dirty="0" smtClean="0">
                <a:solidFill>
                  <a:schemeClr val="bg1">
                    <a:lumMod val="50000"/>
                  </a:schemeClr>
                </a:solidFill>
                <a:latin typeface="Book Antiqua"/>
              </a:rPr>
              <a:t>°</a:t>
            </a:r>
            <a:r>
              <a:rPr lang="en-US" sz="1200" dirty="0" smtClean="0">
                <a:solidFill>
                  <a:schemeClr val="bg1">
                    <a:lumMod val="50000"/>
                  </a:schemeClr>
                </a:solidFill>
              </a:rPr>
              <a:t>C and shapes the ORE at ca. 240 W m</a:t>
            </a:r>
            <a:r>
              <a:rPr lang="en-US" sz="1200" baseline="30000" dirty="0" smtClean="0">
                <a:solidFill>
                  <a:schemeClr val="bg1">
                    <a:lumMod val="50000"/>
                  </a:schemeClr>
                </a:solidFill>
              </a:rPr>
              <a:t>-2 </a:t>
            </a:r>
            <a:r>
              <a:rPr lang="en-US" sz="1200" dirty="0" smtClean="0">
                <a:solidFill>
                  <a:schemeClr val="bg1">
                    <a:lumMod val="50000"/>
                  </a:schemeClr>
                </a:solidFill>
              </a:rPr>
              <a:t>(average global value).</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5</a:t>
            </a:fld>
            <a:endParaRPr lang="en-US"/>
          </a:p>
        </p:txBody>
      </p:sp>
    </p:spTree>
    <p:extLst>
      <p:ext uri="{BB962C8B-B14F-4D97-AF65-F5344CB8AC3E}">
        <p14:creationId xmlns:p14="http://schemas.microsoft.com/office/powerpoint/2010/main" val="2407808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 Is the Earth system balanced?</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24</a:t>
            </a:fld>
            <a:endParaRPr lang="en-US"/>
          </a:p>
        </p:txBody>
      </p:sp>
    </p:spTree>
    <p:extLst>
      <p:ext uri="{BB962C8B-B14F-4D97-AF65-F5344CB8AC3E}">
        <p14:creationId xmlns:p14="http://schemas.microsoft.com/office/powerpoint/2010/main" val="42763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ts val="1000"/>
              </a:spcAft>
              <a:buFont typeface="Wingdings" pitchFamily="2" charset="2"/>
              <a:buChar char="Ø"/>
              <a:defRPr/>
            </a:pPr>
            <a:r>
              <a:rPr lang="en-US" sz="1200" dirty="0" smtClean="0">
                <a:solidFill>
                  <a:schemeClr val="bg1">
                    <a:lumMod val="50000"/>
                  </a:schemeClr>
                </a:solidFill>
              </a:rPr>
              <a:t>Big satellite experiments continuously observe the incoming and outgoing global radiation fluxes with decreasing uncertainties</a:t>
            </a:r>
          </a:p>
          <a:p>
            <a:pPr algn="just">
              <a:spcBef>
                <a:spcPct val="0"/>
              </a:spcBef>
              <a:spcAft>
                <a:spcPts val="1000"/>
              </a:spcAft>
              <a:buFont typeface="Wingdings" pitchFamily="2" charset="2"/>
              <a:buChar char="Ø"/>
              <a:defRPr/>
            </a:pPr>
            <a:r>
              <a:rPr lang="en-US" sz="1200" dirty="0" smtClean="0">
                <a:solidFill>
                  <a:schemeClr val="bg1">
                    <a:lumMod val="50000"/>
                  </a:schemeClr>
                </a:solidFill>
              </a:rPr>
              <a:t>Ground-based measurements of greenhouse gases and surface temperature give knowledge about their temporal variation from the past and up to now</a:t>
            </a:r>
          </a:p>
        </p:txBody>
      </p:sp>
      <p:sp>
        <p:nvSpPr>
          <p:cNvPr id="4" name="Slide Number Placeholder 3"/>
          <p:cNvSpPr>
            <a:spLocks noGrp="1"/>
          </p:cNvSpPr>
          <p:nvPr>
            <p:ph type="sldNum" sz="quarter" idx="10"/>
          </p:nvPr>
        </p:nvSpPr>
        <p:spPr/>
        <p:txBody>
          <a:bodyPr/>
          <a:lstStyle/>
          <a:p>
            <a:fld id="{B5D35B50-54EA-42F2-A611-60305C3F5AD8}" type="slidenum">
              <a:rPr lang="en-US" smtClean="0"/>
              <a:pPr/>
              <a:t>26</a:t>
            </a:fld>
            <a:endParaRPr lang="en-US"/>
          </a:p>
        </p:txBody>
      </p:sp>
    </p:spTree>
    <p:extLst>
      <p:ext uri="{BB962C8B-B14F-4D97-AF65-F5344CB8AC3E}">
        <p14:creationId xmlns:p14="http://schemas.microsoft.com/office/powerpoint/2010/main" val="199647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ts val="1000"/>
              </a:spcAft>
              <a:buFont typeface="Wingdings" pitchFamily="2" charset="2"/>
              <a:buChar char="Ø"/>
              <a:defRPr/>
            </a:pPr>
            <a:r>
              <a:rPr lang="en-US" sz="1200" dirty="0" smtClean="0">
                <a:solidFill>
                  <a:schemeClr val="bg1">
                    <a:lumMod val="50000"/>
                  </a:schemeClr>
                </a:solidFill>
              </a:rPr>
              <a:t>Independent climate model runs and climate model ensembles are verified by measurements and predict the future climatic conditions</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Earth system is imbalanced, thus the mean global atmospheric temperature increases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Why the Earth system is imbalanced?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lumMod val="50000"/>
                </a:schemeClr>
              </a:solidFill>
            </a:endParaRP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27</a:t>
            </a:fld>
            <a:endParaRPr lang="en-US"/>
          </a:p>
        </p:txBody>
      </p:sp>
    </p:spTree>
    <p:extLst>
      <p:ext uri="{BB962C8B-B14F-4D97-AF65-F5344CB8AC3E}">
        <p14:creationId xmlns:p14="http://schemas.microsoft.com/office/powerpoint/2010/main" val="319573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ts val="1000"/>
              </a:spcAft>
              <a:buFont typeface="Wingdings" pitchFamily="2" charset="2"/>
              <a:buChar char="Ø"/>
              <a:defRPr/>
            </a:pPr>
            <a:r>
              <a:rPr lang="en-US" sz="1200" dirty="0" smtClean="0">
                <a:solidFill>
                  <a:schemeClr val="bg1">
                    <a:lumMod val="50000"/>
                  </a:schemeClr>
                </a:solidFill>
              </a:rPr>
              <a:t>The energy and temperature of the Earth system can be influenced by several (</a:t>
            </a:r>
            <a:r>
              <a:rPr lang="en-US" sz="1200" i="1" dirty="0" smtClean="0">
                <a:solidFill>
                  <a:schemeClr val="bg1">
                    <a:lumMod val="50000"/>
                  </a:schemeClr>
                </a:solidFill>
              </a:rPr>
              <a:t>natural</a:t>
            </a:r>
            <a:r>
              <a:rPr lang="en-US" sz="1200" dirty="0" smtClean="0">
                <a:solidFill>
                  <a:schemeClr val="bg1">
                    <a:lumMod val="50000"/>
                  </a:schemeClr>
                </a:solidFill>
              </a:rPr>
              <a:t> and/or anthropogenic) parameters and processes:</a:t>
            </a:r>
          </a:p>
          <a:p>
            <a:pPr algn="just">
              <a:spcBef>
                <a:spcPct val="0"/>
              </a:spcBef>
              <a:spcAft>
                <a:spcPts val="1000"/>
              </a:spcAft>
              <a:buFont typeface="Wingdings" pitchFamily="2" charset="2"/>
              <a:buChar char="Ø"/>
              <a:defRPr/>
            </a:pPr>
            <a:r>
              <a:rPr lang="en-US" sz="1100" i="1" dirty="0" smtClean="0">
                <a:solidFill>
                  <a:schemeClr val="bg1">
                    <a:lumMod val="50000"/>
                  </a:schemeClr>
                </a:solidFill>
              </a:rPr>
              <a:t>Solar luminosity (changes in the incoming solar radiation)</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29</a:t>
            </a:fld>
            <a:endParaRPr lang="en-US"/>
          </a:p>
        </p:txBody>
      </p:sp>
    </p:spTree>
    <p:extLst>
      <p:ext uri="{BB962C8B-B14F-4D97-AF65-F5344CB8AC3E}">
        <p14:creationId xmlns:p14="http://schemas.microsoft.com/office/powerpoint/2010/main" val="386311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ts val="1000"/>
              </a:spcAft>
              <a:buFont typeface="Wingdings" pitchFamily="2" charset="2"/>
              <a:buChar char="Ø"/>
              <a:defRPr/>
            </a:pPr>
            <a:r>
              <a:rPr lang="en-US" sz="1200" i="1" dirty="0" smtClean="0">
                <a:solidFill>
                  <a:schemeClr val="bg1">
                    <a:lumMod val="50000"/>
                  </a:schemeClr>
                </a:solidFill>
              </a:rPr>
              <a:t>The distance of Sun – Earth (increase in CO2 levels)</a:t>
            </a:r>
          </a:p>
        </p:txBody>
      </p:sp>
      <p:sp>
        <p:nvSpPr>
          <p:cNvPr id="4" name="Slide Number Placeholder 3"/>
          <p:cNvSpPr>
            <a:spLocks noGrp="1"/>
          </p:cNvSpPr>
          <p:nvPr>
            <p:ph type="sldNum" sz="quarter" idx="10"/>
          </p:nvPr>
        </p:nvSpPr>
        <p:spPr/>
        <p:txBody>
          <a:bodyPr/>
          <a:lstStyle/>
          <a:p>
            <a:fld id="{B5D35B50-54EA-42F2-A611-60305C3F5AD8}" type="slidenum">
              <a:rPr lang="en-US" smtClean="0"/>
              <a:pPr/>
              <a:t>30</a:t>
            </a:fld>
            <a:endParaRPr lang="en-US"/>
          </a:p>
        </p:txBody>
      </p:sp>
    </p:spTree>
    <p:extLst>
      <p:ext uri="{BB962C8B-B14F-4D97-AF65-F5344CB8AC3E}">
        <p14:creationId xmlns:p14="http://schemas.microsoft.com/office/powerpoint/2010/main" val="1179238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Industrial revolution (increase in CO2 levels)</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31</a:t>
            </a:fld>
            <a:endParaRPr lang="en-US"/>
          </a:p>
        </p:txBody>
      </p:sp>
    </p:spTree>
    <p:extLst>
      <p:ext uri="{BB962C8B-B14F-4D97-AF65-F5344CB8AC3E}">
        <p14:creationId xmlns:p14="http://schemas.microsoft.com/office/powerpoint/2010/main" val="274934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ts val="1000"/>
              </a:spcAft>
              <a:buFont typeface="Wingdings" pitchFamily="2" charset="2"/>
              <a:buChar char="Ø"/>
              <a:defRPr/>
            </a:pPr>
            <a:r>
              <a:rPr lang="en-US" sz="1200" dirty="0" smtClean="0">
                <a:solidFill>
                  <a:schemeClr val="bg1">
                    <a:lumMod val="50000"/>
                  </a:schemeClr>
                </a:solidFill>
              </a:rPr>
              <a:t>Changes in Earth’s reflectivity (changes in the incoming solar radiation)</a:t>
            </a:r>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32</a:t>
            </a:fld>
            <a:endParaRPr lang="en-US"/>
          </a:p>
        </p:txBody>
      </p:sp>
    </p:spTree>
    <p:extLst>
      <p:ext uri="{BB962C8B-B14F-4D97-AF65-F5344CB8AC3E}">
        <p14:creationId xmlns:p14="http://schemas.microsoft.com/office/powerpoint/2010/main" val="4072269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Aerosol </a:t>
            </a:r>
            <a:r>
              <a:rPr lang="en-US" sz="1200" dirty="0" err="1" smtClean="0">
                <a:solidFill>
                  <a:schemeClr val="bg1">
                    <a:lumMod val="50000"/>
                  </a:schemeClr>
                </a:solidFill>
              </a:rPr>
              <a:t>radiative</a:t>
            </a:r>
            <a:r>
              <a:rPr lang="en-US" sz="1200" dirty="0" smtClean="0">
                <a:solidFill>
                  <a:schemeClr val="bg1">
                    <a:lumMod val="50000"/>
                  </a:schemeClr>
                </a:solidFill>
              </a:rPr>
              <a:t> forcing (changes in the incoming solar radiation)</a:t>
            </a:r>
          </a:p>
          <a:p>
            <a:pPr algn="just">
              <a:spcBef>
                <a:spcPct val="0"/>
              </a:spcBef>
              <a:spcAft>
                <a:spcPts val="1000"/>
              </a:spcAft>
              <a:buFont typeface="Wingdings" pitchFamily="2" charset="2"/>
              <a:buChar char="Ø"/>
              <a:defRPr/>
            </a:pPr>
            <a:r>
              <a:rPr lang="en-US" sz="1200" dirty="0" smtClean="0">
                <a:solidFill>
                  <a:schemeClr val="bg1">
                    <a:lumMod val="50000"/>
                  </a:schemeClr>
                </a:solidFill>
              </a:rPr>
              <a:t>How the different chemical components/types of aerosols affect the </a:t>
            </a:r>
            <a:r>
              <a:rPr lang="en-US" sz="1200" dirty="0" err="1" smtClean="0">
                <a:solidFill>
                  <a:schemeClr val="bg1">
                    <a:lumMod val="50000"/>
                  </a:schemeClr>
                </a:solidFill>
              </a:rPr>
              <a:t>radiative</a:t>
            </a:r>
            <a:r>
              <a:rPr lang="en-US" sz="1200" dirty="0" smtClean="0">
                <a:solidFill>
                  <a:schemeClr val="bg1">
                    <a:lumMod val="50000"/>
                  </a:schemeClr>
                </a:solidFill>
              </a:rPr>
              <a:t> budget of the earth?</a:t>
            </a:r>
          </a:p>
          <a:p>
            <a:pPr algn="just">
              <a:spcBef>
                <a:spcPct val="0"/>
              </a:spcBef>
              <a:spcAft>
                <a:spcPts val="1000"/>
              </a:spcAft>
              <a:buFont typeface="Wingdings" pitchFamily="2" charset="2"/>
              <a:buChar char="Ø"/>
              <a:defRPr/>
            </a:pPr>
            <a:r>
              <a:rPr lang="en-US" sz="1200" dirty="0" smtClean="0">
                <a:solidFill>
                  <a:schemeClr val="bg1">
                    <a:lumMod val="50000"/>
                  </a:schemeClr>
                </a:solidFill>
              </a:rPr>
              <a:t>Which is the total (and total anthropogenic) </a:t>
            </a:r>
            <a:r>
              <a:rPr lang="en-US" sz="1200" dirty="0" err="1" smtClean="0">
                <a:solidFill>
                  <a:schemeClr val="bg1">
                    <a:lumMod val="50000"/>
                  </a:schemeClr>
                </a:solidFill>
              </a:rPr>
              <a:t>radiative</a:t>
            </a:r>
            <a:r>
              <a:rPr lang="en-US" sz="1200" dirty="0" smtClean="0">
                <a:solidFill>
                  <a:schemeClr val="bg1">
                    <a:lumMod val="50000"/>
                  </a:schemeClr>
                </a:solidFill>
              </a:rPr>
              <a:t> forcing of the Earth now?</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33</a:t>
            </a:fld>
            <a:endParaRPr lang="en-US"/>
          </a:p>
        </p:txBody>
      </p:sp>
    </p:spTree>
    <p:extLst>
      <p:ext uri="{BB962C8B-B14F-4D97-AF65-F5344CB8AC3E}">
        <p14:creationId xmlns:p14="http://schemas.microsoft.com/office/powerpoint/2010/main" val="3383388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Most of the components and types of aerosols (volcanic, sea-salt, dust, forest fires, haze, ) in the atmosphere scatter the incoming solar radiation, thus on average cause a </a:t>
            </a:r>
            <a:r>
              <a:rPr lang="en-US" sz="1200" dirty="0" err="1" smtClean="0">
                <a:solidFill>
                  <a:schemeClr val="bg1">
                    <a:lumMod val="50000"/>
                  </a:schemeClr>
                </a:solidFill>
              </a:rPr>
              <a:t>radiative</a:t>
            </a:r>
            <a:r>
              <a:rPr lang="en-US" sz="1200" dirty="0" smtClean="0">
                <a:solidFill>
                  <a:schemeClr val="bg1">
                    <a:lumMod val="50000"/>
                  </a:schemeClr>
                </a:solidFill>
              </a:rPr>
              <a:t> cooling. </a:t>
            </a:r>
            <a:r>
              <a:rPr lang="en-US" sz="1100" dirty="0" smtClean="0">
                <a:solidFill>
                  <a:schemeClr val="bg1">
                    <a:lumMod val="50000"/>
                  </a:schemeClr>
                </a:solidFill>
              </a:rPr>
              <a:t>(The effect of aerosols on the long-wave radiation is smaller).</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bg1">
                    <a:lumMod val="50000"/>
                  </a:schemeClr>
                </a:solidFill>
              </a:rPr>
              <a:t>Exception is the black carbon, which is a highly absorbing of the incoming solar radiation, thus warms the atmosphere, causing a </a:t>
            </a:r>
            <a:r>
              <a:rPr lang="en-US" sz="1100" dirty="0" err="1" smtClean="0">
                <a:solidFill>
                  <a:schemeClr val="bg1">
                    <a:lumMod val="50000"/>
                  </a:schemeClr>
                </a:solidFill>
              </a:rPr>
              <a:t>radiative</a:t>
            </a:r>
            <a:r>
              <a:rPr lang="en-US" sz="1100" dirty="0" smtClean="0">
                <a:solidFill>
                  <a:schemeClr val="bg1">
                    <a:lumMod val="50000"/>
                  </a:schemeClr>
                </a:solidFill>
              </a:rPr>
              <a:t> warming.</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35</a:t>
            </a:fld>
            <a:endParaRPr lang="en-US"/>
          </a:p>
        </p:txBody>
      </p:sp>
    </p:spTree>
    <p:extLst>
      <p:ext uri="{BB962C8B-B14F-4D97-AF65-F5344CB8AC3E}">
        <p14:creationId xmlns:p14="http://schemas.microsoft.com/office/powerpoint/2010/main" val="1241638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indirect effects of aerosols on clouds are highly uncertain, though estimated to be negative (i.e. cause a </a:t>
            </a:r>
            <a:r>
              <a:rPr lang="en-US" sz="1200" dirty="0" err="1" smtClean="0">
                <a:solidFill>
                  <a:schemeClr val="bg1">
                    <a:lumMod val="50000"/>
                  </a:schemeClr>
                </a:solidFill>
              </a:rPr>
              <a:t>radiative</a:t>
            </a:r>
            <a:r>
              <a:rPr lang="en-US" sz="1200" dirty="0" smtClean="0">
                <a:solidFill>
                  <a:schemeClr val="bg1">
                    <a:lumMod val="50000"/>
                  </a:schemeClr>
                </a:solidFill>
              </a:rPr>
              <a:t> cooling of the atmosphere)</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47</a:t>
            </a:fld>
            <a:endParaRPr lang="en-US"/>
          </a:p>
        </p:txBody>
      </p:sp>
    </p:spTree>
    <p:extLst>
      <p:ext uri="{BB962C8B-B14F-4D97-AF65-F5344CB8AC3E}">
        <p14:creationId xmlns:p14="http://schemas.microsoft.com/office/powerpoint/2010/main" val="2911846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radiation of earth occurs in infrared wavelengths of light, i.e. it </a:t>
            </a:r>
            <a:r>
              <a:rPr lang="en-US" sz="1200" dirty="0" smtClean="0"/>
              <a:t>radiates energy across the range of</a:t>
            </a:r>
            <a:r>
              <a:rPr lang="en-US" sz="1200" dirty="0" smtClean="0">
                <a:solidFill>
                  <a:schemeClr val="bg1">
                    <a:lumMod val="50000"/>
                  </a:schemeClr>
                </a:solidFill>
              </a:rPr>
              <a:t> 3 – 70 </a:t>
            </a:r>
            <a:r>
              <a:rPr lang="el-GR" sz="1200" dirty="0" smtClean="0">
                <a:solidFill>
                  <a:schemeClr val="bg1">
                    <a:lumMod val="50000"/>
                  </a:schemeClr>
                </a:solidFill>
              </a:rPr>
              <a:t>μ</a:t>
            </a:r>
            <a:r>
              <a:rPr lang="en-US" sz="1200" dirty="0" smtClean="0">
                <a:solidFill>
                  <a:schemeClr val="bg1">
                    <a:lumMod val="50000"/>
                  </a:schemeClr>
                </a:solidFill>
              </a:rPr>
              <a:t>m in the electromagnetic spectrum. Its peak radiation is in the wavelength of 11.4 </a:t>
            </a:r>
            <a:r>
              <a:rPr lang="el-GR" sz="1200" dirty="0" smtClean="0">
                <a:solidFill>
                  <a:schemeClr val="bg1">
                    <a:lumMod val="50000"/>
                  </a:schemeClr>
                </a:solidFill>
              </a:rPr>
              <a:t>μ</a:t>
            </a:r>
            <a:r>
              <a:rPr lang="en-US" sz="1200" dirty="0" smtClean="0">
                <a:solidFill>
                  <a:schemeClr val="bg1">
                    <a:lumMod val="50000"/>
                  </a:schemeClr>
                </a:solidFill>
              </a:rPr>
              <a:t>m</a:t>
            </a:r>
            <a:r>
              <a:rPr lang="en-US" sz="1200" dirty="0" smtClean="0">
                <a:solidFill>
                  <a:schemeClr val="tx1"/>
                </a:solidFill>
              </a:rPr>
              <a:t>.</a:t>
            </a:r>
            <a:endParaRPr lang="en-US" sz="1200" dirty="0" smtClean="0">
              <a:solidFill>
                <a:schemeClr val="bg1">
                  <a:lumMod val="50000"/>
                </a:schemeClr>
              </a:solidFill>
            </a:endParaRPr>
          </a:p>
        </p:txBody>
      </p:sp>
      <p:sp>
        <p:nvSpPr>
          <p:cNvPr id="4" name="Slide Number Placeholder 3"/>
          <p:cNvSpPr>
            <a:spLocks noGrp="1"/>
          </p:cNvSpPr>
          <p:nvPr>
            <p:ph type="sldNum" sz="quarter" idx="10"/>
          </p:nvPr>
        </p:nvSpPr>
        <p:spPr/>
        <p:txBody>
          <a:bodyPr/>
          <a:lstStyle/>
          <a:p>
            <a:fld id="{B5D35B50-54EA-42F2-A611-60305C3F5AD8}" type="slidenum">
              <a:rPr lang="en-US" smtClean="0"/>
              <a:pPr/>
              <a:t>6</a:t>
            </a:fld>
            <a:endParaRPr lang="en-US"/>
          </a:p>
        </p:txBody>
      </p:sp>
    </p:spTree>
    <p:extLst>
      <p:ext uri="{BB962C8B-B14F-4D97-AF65-F5344CB8AC3E}">
        <p14:creationId xmlns:p14="http://schemas.microsoft.com/office/powerpoint/2010/main" val="1607264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total aerosol </a:t>
            </a:r>
            <a:r>
              <a:rPr lang="en-US" sz="1200" dirty="0" err="1" smtClean="0">
                <a:solidFill>
                  <a:schemeClr val="bg1">
                    <a:lumMod val="50000"/>
                  </a:schemeClr>
                </a:solidFill>
              </a:rPr>
              <a:t>radiative</a:t>
            </a:r>
            <a:r>
              <a:rPr lang="en-US" sz="1200" dirty="0" smtClean="0">
                <a:solidFill>
                  <a:schemeClr val="bg1">
                    <a:lumMod val="50000"/>
                  </a:schemeClr>
                </a:solidFill>
              </a:rPr>
              <a:t> forcing of the Earth is negative. The net cloud forcing is also negative</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52</a:t>
            </a:fld>
            <a:endParaRPr lang="en-US"/>
          </a:p>
        </p:txBody>
      </p:sp>
    </p:spTree>
    <p:extLst>
      <p:ext uri="{BB962C8B-B14F-4D97-AF65-F5344CB8AC3E}">
        <p14:creationId xmlns:p14="http://schemas.microsoft.com/office/powerpoint/2010/main" val="1853367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ct val="0"/>
              </a:spcBef>
              <a:spcAft>
                <a:spcPts val="1000"/>
              </a:spcAft>
              <a:buFont typeface="Wingdings" pitchFamily="2" charset="2"/>
              <a:buChar char="Ø"/>
              <a:defRPr/>
            </a:pPr>
            <a:r>
              <a:rPr lang="en-US" sz="1200" dirty="0" smtClean="0">
                <a:solidFill>
                  <a:schemeClr val="bg1">
                    <a:lumMod val="50000"/>
                  </a:schemeClr>
                </a:solidFill>
              </a:rPr>
              <a:t>The total (and anthropogenic) </a:t>
            </a:r>
            <a:r>
              <a:rPr lang="en-US" sz="1200" dirty="0" err="1" smtClean="0">
                <a:solidFill>
                  <a:schemeClr val="bg1">
                    <a:lumMod val="50000"/>
                  </a:schemeClr>
                </a:solidFill>
              </a:rPr>
              <a:t>radiative</a:t>
            </a:r>
            <a:r>
              <a:rPr lang="en-US" sz="1200" dirty="0" smtClean="0">
                <a:solidFill>
                  <a:schemeClr val="bg1">
                    <a:lumMod val="50000"/>
                  </a:schemeClr>
                </a:solidFill>
              </a:rPr>
              <a:t> forcing of the Earth is positive</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53</a:t>
            </a:fld>
            <a:endParaRPr lang="en-US"/>
          </a:p>
        </p:txBody>
      </p:sp>
    </p:spTree>
    <p:extLst>
      <p:ext uri="{BB962C8B-B14F-4D97-AF65-F5344CB8AC3E}">
        <p14:creationId xmlns:p14="http://schemas.microsoft.com/office/powerpoint/2010/main" val="2494181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anthropogenic </a:t>
            </a:r>
            <a:r>
              <a:rPr lang="en-US" sz="1200" dirty="0" err="1" smtClean="0">
                <a:solidFill>
                  <a:schemeClr val="bg1">
                    <a:lumMod val="50000"/>
                  </a:schemeClr>
                </a:solidFill>
              </a:rPr>
              <a:t>radiative</a:t>
            </a:r>
            <a:r>
              <a:rPr lang="en-US" sz="1200" dirty="0" smtClean="0">
                <a:solidFill>
                  <a:schemeClr val="bg1">
                    <a:lumMod val="50000"/>
                  </a:schemeClr>
                </a:solidFill>
              </a:rPr>
              <a:t> forcing of the Earth outweighs the effect of natural aerosols on radiation</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54</a:t>
            </a:fld>
            <a:endParaRPr lang="en-US"/>
          </a:p>
        </p:txBody>
      </p:sp>
    </p:spTree>
    <p:extLst>
      <p:ext uri="{BB962C8B-B14F-4D97-AF65-F5344CB8AC3E}">
        <p14:creationId xmlns:p14="http://schemas.microsoft.com/office/powerpoint/2010/main" val="236560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7</a:t>
            </a:fld>
            <a:endParaRPr lang="en-US"/>
          </a:p>
        </p:txBody>
      </p:sp>
    </p:spTree>
    <p:extLst>
      <p:ext uri="{BB962C8B-B14F-4D97-AF65-F5344CB8AC3E}">
        <p14:creationId xmlns:p14="http://schemas.microsoft.com/office/powerpoint/2010/main" val="248232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flow of incoming and outgoing energy is Earth's energy budget.</a:t>
            </a:r>
          </a:p>
          <a:p>
            <a:pPr algn="just">
              <a:spcBef>
                <a:spcPct val="0"/>
              </a:spcBef>
              <a:spcAft>
                <a:spcPts val="1000"/>
              </a:spcAft>
              <a:buFont typeface="Wingdings" pitchFamily="2" charset="2"/>
              <a:buChar char="Ø"/>
              <a:defRPr/>
            </a:pPr>
            <a:r>
              <a:rPr lang="en-US" sz="1200" dirty="0" smtClean="0">
                <a:solidFill>
                  <a:schemeClr val="bg1">
                    <a:lumMod val="50000"/>
                  </a:schemeClr>
                </a:solidFill>
              </a:rPr>
              <a:t>Which are the processes that interfere with radiation within the atmosphere of the Earth (i.e. from the surface to the </a:t>
            </a:r>
            <a:r>
              <a:rPr lang="en-US" sz="1200" dirty="0" err="1" smtClean="0">
                <a:solidFill>
                  <a:schemeClr val="bg1">
                    <a:lumMod val="50000"/>
                  </a:schemeClr>
                </a:solidFill>
              </a:rPr>
              <a:t>the</a:t>
            </a:r>
            <a:r>
              <a:rPr lang="en-US" sz="1200" dirty="0" smtClean="0">
                <a:solidFill>
                  <a:schemeClr val="bg1">
                    <a:lumMod val="50000"/>
                  </a:schemeClr>
                </a:solidFill>
              </a:rPr>
              <a:t> </a:t>
            </a:r>
            <a:r>
              <a:rPr lang="en-US" sz="1200" dirty="0" err="1" smtClean="0">
                <a:solidFill>
                  <a:schemeClr val="bg1">
                    <a:lumMod val="50000"/>
                  </a:schemeClr>
                </a:solidFill>
              </a:rPr>
              <a:t>ToA</a:t>
            </a:r>
            <a:r>
              <a:rPr lang="en-US" sz="1200" dirty="0" smtClean="0">
                <a:solidFill>
                  <a:schemeClr val="bg1">
                    <a:lumMod val="50000"/>
                  </a:schemeClr>
                </a:solidFill>
              </a:rPr>
              <a:t>)?</a:t>
            </a:r>
          </a:p>
          <a:p>
            <a:pPr algn="just">
              <a:spcBef>
                <a:spcPct val="0"/>
              </a:spcBef>
              <a:spcAft>
                <a:spcPts val="1000"/>
              </a:spcAft>
              <a:buFont typeface="Wingdings" pitchFamily="2" charset="2"/>
              <a:buChar char="Ø"/>
              <a:defRPr/>
            </a:pPr>
            <a:r>
              <a:rPr lang="en-US" sz="1200" dirty="0" smtClean="0">
                <a:solidFill>
                  <a:schemeClr val="bg1">
                    <a:lumMod val="50000"/>
                  </a:schemeClr>
                </a:solidFill>
              </a:rPr>
              <a:t>Which are the amounts of energy exchanged during these processes?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8</a:t>
            </a:fld>
            <a:endParaRPr lang="en-US"/>
          </a:p>
        </p:txBody>
      </p:sp>
    </p:spTree>
    <p:extLst>
      <p:ext uri="{BB962C8B-B14F-4D97-AF65-F5344CB8AC3E}">
        <p14:creationId xmlns:p14="http://schemas.microsoft.com/office/powerpoint/2010/main" val="327956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The incident solar radiation (average global value 340 Wm</a:t>
            </a:r>
            <a:r>
              <a:rPr lang="en-US" sz="1200" baseline="30000" dirty="0" smtClean="0">
                <a:solidFill>
                  <a:schemeClr val="bg1">
                    <a:lumMod val="50000"/>
                  </a:schemeClr>
                </a:solidFill>
              </a:rPr>
              <a:t>-2</a:t>
            </a:r>
            <a:r>
              <a:rPr lang="en-US" sz="1200" dirty="0" smtClean="0">
                <a:solidFill>
                  <a:schemeClr val="bg1">
                    <a:lumMod val="50000"/>
                  </a:schemeClr>
                </a:solidFill>
              </a:rPr>
              <a:t>) is only partly transmitted downwards. Around 30% is reflected back to space (albedo of the earth) mainly by clouds (~60%), but also by the ground surface and aerosols.</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10</a:t>
            </a:fld>
            <a:endParaRPr lang="en-US"/>
          </a:p>
        </p:txBody>
      </p:sp>
    </p:spTree>
    <p:extLst>
      <p:ext uri="{BB962C8B-B14F-4D97-AF65-F5344CB8AC3E}">
        <p14:creationId xmlns:p14="http://schemas.microsoft.com/office/powerpoint/2010/main" val="2076752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Most of the incoming solar radiation (~67%) is absorbed by the surface of the earth, which is heated and emits energy by radiation, thermals and evapotranspiration. A small part of the </a:t>
            </a:r>
            <a:r>
              <a:rPr lang="en-US" sz="1200" dirty="0" err="1" smtClean="0">
                <a:solidFill>
                  <a:schemeClr val="bg1">
                    <a:lumMod val="50000"/>
                  </a:schemeClr>
                </a:solidFill>
              </a:rPr>
              <a:t>radiative</a:t>
            </a:r>
            <a:r>
              <a:rPr lang="en-US" sz="1200" dirty="0" smtClean="0">
                <a:solidFill>
                  <a:schemeClr val="bg1">
                    <a:lumMod val="50000"/>
                  </a:schemeClr>
                </a:solidFill>
              </a:rPr>
              <a:t> flux (~10%) is transmitted back to space. </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16</a:t>
            </a:fld>
            <a:endParaRPr lang="en-US"/>
          </a:p>
        </p:txBody>
      </p:sp>
    </p:spTree>
    <p:extLst>
      <p:ext uri="{BB962C8B-B14F-4D97-AF65-F5344CB8AC3E}">
        <p14:creationId xmlns:p14="http://schemas.microsoft.com/office/powerpoint/2010/main" val="97149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Most of the incoming solar radiation (~67%) is absorbed by the surface of the earth, which is heated and emits energy by radiation, thermals and evapotranspiration. A small part of the </a:t>
            </a:r>
            <a:r>
              <a:rPr lang="en-US" sz="1200" dirty="0" err="1" smtClean="0">
                <a:solidFill>
                  <a:schemeClr val="bg1">
                    <a:lumMod val="50000"/>
                  </a:schemeClr>
                </a:solidFill>
              </a:rPr>
              <a:t>radiative</a:t>
            </a:r>
            <a:r>
              <a:rPr lang="en-US" sz="1200" dirty="0" smtClean="0">
                <a:solidFill>
                  <a:schemeClr val="bg1">
                    <a:lumMod val="50000"/>
                  </a:schemeClr>
                </a:solidFill>
              </a:rPr>
              <a:t> flux (~10%) is transmitted back to space. </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17</a:t>
            </a:fld>
            <a:endParaRPr lang="en-US"/>
          </a:p>
        </p:txBody>
      </p:sp>
    </p:spTree>
    <p:extLst>
      <p:ext uri="{BB962C8B-B14F-4D97-AF65-F5344CB8AC3E}">
        <p14:creationId xmlns:p14="http://schemas.microsoft.com/office/powerpoint/2010/main" val="217659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50000"/>
                  </a:schemeClr>
                </a:solidFill>
              </a:rPr>
              <a:t>Most of the emitted energy from the surface to the atmosphere (terrestrial/ long-wave/ infrared) is absorbed by certain gases (e.g. CO2, CH4, N2O), which are heated and emit long-wave radiation. By this process (natural greenhouse effect), the Earth becomes habitable with a mean global air temperature of about 15 </a:t>
            </a:r>
            <a:r>
              <a:rPr lang="en-US" sz="1200" dirty="0" smtClean="0">
                <a:solidFill>
                  <a:schemeClr val="bg1">
                    <a:lumMod val="50000"/>
                  </a:schemeClr>
                </a:solidFill>
                <a:latin typeface="Book Antiqua"/>
              </a:rPr>
              <a:t>°</a:t>
            </a:r>
            <a:r>
              <a:rPr lang="en-US" sz="1200" dirty="0" smtClean="0">
                <a:solidFill>
                  <a:schemeClr val="bg1">
                    <a:lumMod val="50000"/>
                  </a:schemeClr>
                </a:solidFill>
              </a:rPr>
              <a:t>C.</a:t>
            </a:r>
          </a:p>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19</a:t>
            </a:fld>
            <a:endParaRPr lang="en-US"/>
          </a:p>
        </p:txBody>
      </p:sp>
    </p:spTree>
    <p:extLst>
      <p:ext uri="{BB962C8B-B14F-4D97-AF65-F5344CB8AC3E}">
        <p14:creationId xmlns:p14="http://schemas.microsoft.com/office/powerpoint/2010/main" val="221805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5D35B50-54EA-42F2-A611-60305C3F5AD8}" type="slidenum">
              <a:rPr lang="en-US" smtClean="0"/>
              <a:pPr/>
              <a:t>20</a:t>
            </a:fld>
            <a:endParaRPr lang="en-US"/>
          </a:p>
        </p:txBody>
      </p:sp>
    </p:spTree>
    <p:extLst>
      <p:ext uri="{BB962C8B-B14F-4D97-AF65-F5344CB8AC3E}">
        <p14:creationId xmlns:p14="http://schemas.microsoft.com/office/powerpoint/2010/main" val="3143215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28" name="AutoShape 4"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jpeg;base64,/9j/4AAQSkZJRgABAQAAAQABAAD/2wCEAAkGBxQTEhUUEhQVFRUXFxcYFxUYFBcWFhYYFxcXFhoWGBUYHCggGBolHBcXITEhJSkrLi4uGB8zODMsNygtLisBCgoKDg0OGxAQGzQkICQvLCw0LCwsLCwtLDQsLDQsLCwsLCwsLCwsLCwsLCwsLCwsLC0sLCwsLCwsLCwsLCwsLP/AABEIANsA5gMBIgACEQEDEQH/xAAcAAABBQEBAQAAAAAAAAAAAAAAAgMEBQYBBwj/xAA+EAABAwIEAwYEBAMIAgMAAAABAAIRAyEEEjFBBVFhBiJxgZGhEzKxwULR4fBSYvEUFSMzcoKSogeyFiRD/8QAGgEAAgMBAQAAAAAAAAAAAAAAAAIBAwQFBv/EADIRAAICAQICBwgCAgMAAAAAAAABAgMRBCESMQUTQVFhcZEUIjKhscHh8BUjgdEzQvH/2gAMAwEAAhEDEQA/APD0IQgDkIhdQgDkLqEIAEShCAArkLqEAchELqEAchELqEAchELqEACEIQByEQuoQBxCEIAIRCEIA4hCEACEIQAIQhACkKY7DJl1Ap3BoRTTGUJZYUkhIPk4hC1nBOxz30Tiak/CaO8Iy3ccrGzIMzBsNPFJOcYLMhoxcuRk09Uwr2tD3McGu+VxaQ129nGxWiqdn6ZNi4eBB+oWpxOBqU+HsoUnsLqjm5i5pJIZdotIbqBfUBVvUwWM9o6pk8nlyF6H/wCQuHOPwadOkwuY0l9XM34rpNmHQ5WiI8ei8/rUi0lrgQRsVZXZGazFiTg4PDEIQhOKCELrmkWII8bIA4hCEACEIQAIQhAAhCEAcIQF1CAEoXUIAFxCEACEIQBvcfwCpTMPpuaerSFV1eGnkvoVuODhDgHDk4AhQsV2ewlb5qQaebDl9tF0uurl8UfQ5PU2x+GWT56q4EqLUwq9w4h/43Yf8mr/ALXiP+wWU4r2ExNKSaRcP4md4e11PVVT+Fk9fZD4keZPw69E4LjqzsBTo1X93MXtGUAxo3MdXEjc7EKkfwUlwaQRe9tOa0QbEAWAgCNgAAB6BcjpKtV8MXz5nU0FvWpyXLkV7mkG9j+wrhvD2imazKnxMoEtNLK9vPRx0191QVapLy7nt4bK+7MZy8ZOubqANIPXRZbKpRhxJ7muE1KeCFSwVWu6R3p0JmNfVRu03ZFxYDmBqNG1mgEzlkmeug16rYspGnVLabSNSWEZS2NQJGnQ6Sp4p5pzsJ3iBc9CCf3C53tcoyTXI2+zxlHfmfPj2kEgiCLEHUHkuLa9oeCsrVT8IkOJ/E0NJ6EAnQb+w2y3GGBtVzAIDDk0EnLYkxqSZPmu3XYprKOXODiyT2dwofUk6tjKNsxmCfCFtqOFaWgPph0DWGn63WY7IMEk/izCOsCb3tqVtqTV2ej6lKLk/I4HS18oSjFeZW1OBYZ2tLL1Ac330VPxbs5QaAabnXJtnBj2WzYFF43/AJD7XgR/yC0ajTQ6tvC9DDpNfZ10YttpvGM557dxgcD2ddWyhjxJbm7wtpOo/JOYjsfim6Ma/wD0vH0MLX9l8G34IJHeByyCQYDWiJBV0aPJzh6H6iVmo0MZ1qUu3uNer6WlVc4Qxhd6f2Z5JiOEV2fPSqDrkJHqLKGRGtl7Di8O57HNzASInKZ/9vssrwXB/EeSWhzQ6XAxcfLEGx0VF+kcJqMe02aXpGNtUpywuHu+XPHPkYdC9MxXAcM7Whl/0gj/ANCqDjHZyk1jnUi8OGjSbHpcSos0U4LOUPT0lVa0kms+G3qjJIQhYzoAuLqEAcXEpchAHELqEAfSNDHRsD9U+zGAndUNOqnW1lpwYTS08byJPiptDiB5ellk2YiFMpY081BKYz294g0sY0NbmcSS7KA4ADSepPssM/GZKYfAzF8RzAuT6W81uuIMFZha7yO4PNYTj2ELLOtlNhsZ1cD1j26Ln6ipu1OXJ/uDfp7Eq2o8/wB3IFV4fUJAgeHvC3XYDhuVjqpEx3/Jphturr+DVhcDhTUqMYNXECem58hdesBop0W022+UnwiGj0v5qLVlxqX+fJf7f3LIPCc/3cTxKh8ZuYOBqzOQ93P0D9A7kT4GRpjeJ4l7WONMucBZwktfT6PbqPHTwNlr2dbdVUNpU6tSrWfLWNElzTldEBjRmF5dy6lZdXXXXJTx/jvL6LJuLiZnhvFqtR7WOqVHBxuHPLgfIlUHGeFtr4h1Y6SczYEOy2bppYCefmVqMPUoNe0htZtwczajHS0mZANPcaSVb8Y7P0HVn/Ae6iCzNBDXFmY/MBMFovvqE9MffcoLHgJY8R4ZPJ5/wvChtY5W5QTMRA+SJHMTPutNSCYo4VgaXf2s4h1JpaHGkWMiZhok2lx2vKYp8Vv3mgD+Wbdbm69BodZXH3H38/T9yec6T0Ntr6yO+y27XzLZoULjzXGiW0/nc5rW3DZJMAEkgAHQyY5qUyuI0d/wcfcBVXarENFDX8QkeRGnmF09TOPVS37Dh6KqXtMMrt+hO7PT8EEkm59B3QPQQrIKDwP/ACWafi93FT0+m/4o+SKdc86ifm/qN1nQ0nkCfZUXZhrYeWzFvq4nxVzxB0Uqh5Md9Cq3s5RyU3DMx9x3mHMwyxrrOi/zR4gqm3fUwXcmatPtobX3uK+ZYvVfxH5HeBVg9VHH3xRqHk37hX3PFcn4Mo0izdFeK+p5k7VcQheYPcAhCEACEIQBxCChAH1F8CmdGj0UfEcKpu+WWn2WdwfHnMMOV3Q4sx3Qra0cxTRW4vCPp63HMJhlRX1fENIglUGIABtdRwjceB+nXITHFsM2uyHfMND1No9YTYenA5U3xk62o8y6mcVNN8iD2OwIFY5xcT/x3PSZy+K1tWqS8l+5vtG3lCqqWIbT70Ol0Bzg2YubmLgXuY2vop0zdYaFJ5lNYfL0Oha4/DB5RG4nVysgaut4Dc/bzVF2ixopmhhmn8TKlbxdAYw+DDP+4LVV+FAVKdR5sfwm3yn5Rzk5fU8lRdqeB/EP9pp3qNINRv8AEAfmHP8AfRY4zV1rn/1X7+fQua4IKPazK8CrmTTIzCCR/Lz10B+qtuG4RzsVTz1HNa0Oj+cxlDHHZoE202XOH4HJm3c5xnoJJHtfz6J9x7psTyjUdSpeo4bXKHIZVZglIzuIqtrOrfAY9jG1O806EibtE20kjaWpvDYcF4knKIzfkr5jouQZi1jA8FBrVCTJ9TYehhXR1j4spFU9MnFrPMs2Kl7WyabABMvFugIn2JU/CYjY+R5qF2hc6aeR2UnM094NJDoBGvykSCdL31Xp7NTC/SOcfDbu3PHafR2afXxrn4vPfs9yy4dSBo05APdBuAdbqSMO3ZoHhb6JrCCKbBya36BPSttcFwJY7DlXWS6yTT7X9SDxmlFB8E3EXeYuQLyYi6i9nsIadHIXXa5zTlLXNJZDCQ6DI7uoN0vtQ7/6zwNTA95SuB2oM65j/wBis/CnqvKP3N6k10fl9s/sSnh38Q82/kQqHtVUIw75i9uWvRX1Ryzvauk59EtYJN3R/LTaXuN+TQ4+SfV7Uy8iOj8yvh59xgEIQvOnsAQhCABCEIA4UIKEAeul4cYGg5SeV+Z8uasWAETEGJVLXwrmWAMXMxpzvyT+ExxaIc0k7REQtDkzBGMc7omuxDgJJkeO3Wy4MW0jl9ExiKYdzvtNhG+uuij4V7biIP1VkZJoqnFp4J9PEA6J9lfw9VX0qcGSR0kKdTY1wMaqWxYpsssLiFccJq0/iDMYi4B3Ow/fJZinLbjQX8bxqrPC4wEiBfYjUHaPPZZtUk6ZdmzNWnbViXiS+McWa2tSzd7vFgANiWsJqPE/zEAc5UnF4sU6Jc2CaktYf5Y7zuliB/u6LKBra1eo8EClQZla4GznCbzvLnHyLUtlSQL2tG48iuInKmrq+9fX8HZSVkuLuINcHMR95Vt2fwgn4jhpZumvO6gOolzwBqY/qtJS7oDRoP3y+6fVX8NMYrm0FFebHJ9hKNW1zI8dEwfmLsxJIAgm1uQvf1STU3+hj2CQ5xJt6C3uuUo55G1shcZxmRmVokunSLDeZjXy3WL4mRVzlv8A+NOXTzNVlOBzu8ehW5xHCQ9xc/4kn+Y/eVF/+L4eKgmqPiRm7zdnB9u7a4C9dpoKjTKqK3e7/fA8xdm3VO6T2W0fyU+HxTS0FskRrkdtbknfjjr/AMXD7K8wXZSk1oaK1YATH+Wev8An1VZxrgOKogvpllan/EGmR/qaDZdmvVqSS7f3xOBd0c4ttcvP67Ge7TYsfDDQ4SXtkTeDIuOSl8NxDfhMlwmLy4TJuZ63Wb4s573ZnASI0kCxneUjC8cdSbl+HIkn5ucdOipVrje5yWFjBrelU9LGuDy088/uaqpVHMeqzHbHEEU2gHUkWOxiR5iU3U7VDeif+Q/JZ/i2P+K+QMreXWISavVwnW4xfMt0GgnXapyWMeTIKEIXKO4CEIQAIQhAAUIQgD2Sm63eJtsLH6JmtQaTJt539dU1xDC1KLodY8zpFrjVRPiuJ1B+6vx2mByxsW2HeHGIPpbyUfHsAM2B0tpPX+qaFdxgAmBuJt4i3ROsqEkAg73LQAY6+fumiLLfZkehUJcRAttN/wBVIxVc0oLd+unlupAwLHEOLQBp8xaJ6ZdD+ShcQwObR7YBMFzzJHI90XndWwW+5TNbEzh+Lz/iGabCA3238VLqZm332WXNJzdRbmLj/kLKzofEsBmdM2FzbUAEa+CsnSpJoWu5xaZNxvEm0MM+ze8PlIsHC+bxbE+Q6Kg4H2opPIYGvaIkl0FrTpYjbe/VSuMcObXGV7nAanJEnQwZBjT2TfDOy9FgOU1HDUnMJ9A0WXNs0fHtI6sNbGO6NVgXs+fM3kO8NOnqna3EqTRL6lNvVz2t95hU9LguEi4eTyzn7QnXYfCBoacPTcB/E0PPiS6Ssv8ADyk8uRf/ACcUtkW9J+cAsIcDcOY7MCOYI1HmVbcJ4eSS57Y5Wv43us3R4mGQGNDWiAGtAAAGwAsFb8O7TwYcJHv6K+rouNUlPOcFFnSLsi44xk1LGgCA4eBVHjoDyLeWnopQ4rSqQRY/vZVnEqgzaHoVtxgyZBrnDS49lOw2Og7g+/6qqp4nY/vzTzzPLxlAJi+MdnMPihNqVQ/jaO64/wAzdj1C837RdlauHdFRtjo4Xa7wcvS6FYzz67/qrFtYFpZUaHsOrSJafyKuhe1tLdFM6E3mGzPnjFYGFW1cPC9t7Q9hGuBqYTvDU0j8w/0n8Q9/Fea8Q4WWkgggjUEXCadEbFmBNeolB8MzJuauKzxGFhQalKFhnW4nQhYpDSEIVZYCEIQAIQhAHvvF2U8RQa0vaahuHd3MD/CRqBNvC6xGLo1G90tgtJBAGms3BMm+q2NLC0m1O7UzS2AwO/xA63zFpjebG4CX2opNdTY91HvADv3OdvW8zHOeXhpaxyOXCefiM1w/GABoJHgf3f1VnhG03TmgTpra+gM+HNV3D8LSqFxlzcpJJ/CRM3MQraphKcQ0mwuBPkQDJvzuphleJa0N13BstaQR9/PdRXCbRPP+mylNw4cYJIdym5B57lTmcOMfK72n1OidQcuQsmlzMxisG4k5G3OsGD6JvC4uowFswDGbyOp3WjrYEt+fU6DMD5aJl1QtlvwmOb+KXAba6R7HotFXEtmZLEuaKp9QvcCfI3P/AGNypdMpzCYIiYGQmDBiGzb5jeFIdg3Aw4a7ggj1Cd7kR2I5fAUJ9WXK0xnDHj5YcOYIP3Ve/hxDS8PYQ2JGYTfp4qMDZFYeqB8wkeMJ/wCILZJFhN99/JRKbhuFJa0Jcbj52L7As+J8vd/CRsYuRNo91Ysa8kgsOUaW19Sk8GxVKsMpAa8EmBa/8TXdfVWtSoGa3GnPzKiSTJjLBT125fmBDTvy8YUihwku+U+BT+Jw4PeaYkRY2IT2GqxcTP7sqZRLo8iNU4TUbfWOWo8lNwZkQ+x2OxTL+NkGIn6hP0OIU3DvW/e6rHQMaQe76fko3F+C0cY3/EGWpFqoF/8AePxBWmGbTJsR4TbySq9GLg/n+qIycXlEShGSxJHjXabspUw7u+2Wn5Xi7XeB+yx+LwMbL6SL2vHw6rQ5jtWkSD1HVYbtX2BIBq4aXs1LNXt8P4h7rUpwt2lszM4zpeY7r5o8SrUIUctWox3DomypsRhoWW3TuJtp1KmivQlvZCQsuDWnkEIQgD2+vwnJTGU5iyZgXteXclZjE5mPp1GNbYOL3kg5gLQyM2p0jSdVp6HC2tBzNaP5hAPLw0VRU4PhzOZ5fpIzm5m2m+y1Ry33nKshw8tjF8d4PTa4uZWMQC7uQMxiCACZG081YcOfLGtysJgEjS1rRsfaVdY7h1EBzWtcZa0OblDnEE3y1TOWxiIWD4lTrUamRhJH4TlLT1BJiI0O1kZceaGhKL2RsK7mAjNGbSAJcN4suYji8EBwItrbfSenos1w3HPawl7WEOJHefItN4nSeU+UK3dippEvyOfqAWwNPw76T+isjNoZwUkWuG4hTMNkHkTfUaGdOSr8QWPeDSnPJzADLcRN+W0DmkUqdOqIkB0fKIaRvp59dFY0uCkSASfr4TMEX+qeVzxnGSIaaMpqLlhPtE4bDGG/EJN47xzAA8mypz6fww40yx4NyIsTpmBJsbaeiYbgy2wiN/vdTGUQWl2YADpr7/VULUXSe0Te9DpIL37vRf8Apl61J1V2UAtn5gO7odR1hQsXRY05Q2pm5vsR0gaq7x+OAcO6ypEQ8GHDx7pg6Jp2KpVGkPqE6w1zQXN8HWsPFbOJY32OO4Ybw8rvIGE4a8iSIH8xAmOUp8YaBoQoJxbqZhrjyaS1pPjeY/oknGOee+4mNTqYnZGM7kp4LbDsi7TfmNVLp4ypI7xIBuN/1VfhazRo50a/LtC7/eQ1GqXcfZmiweNLWguYQDJGmgjYBWLHteJB8tCqfgvEmvezvARudBHj4QrPEcMAf8Rr95EG07Te26STHicxnD83ebHUdR1Ch0qWxHqrOg94aQB3gRPWdT4LjqzSYeIPtoFTLwLkRqdAg206HRXGGa7LrmHuoXdiGn9ErDuc1wLT+qUORZ0WNdY2PLTz/VOtJYVym9r7nUeoUsDY367qBjK9pux9LFAvpwyrz0a//UBoeq8g45wJ9F5ZUaWuGx+3NfQrsPF2nyULi/CKWKZkrNv+F4+Zv6dForvwuGe6M1mneeKvZ/JnzFisJCrqtKF6h2v7HVMK7vDMw/LUHynx5HosRjMHCLdOmuKPIenU78MtmUEIUqrQuurFwM3qxH0dRrUnNa41Mxc3MBnAkAEzB2tvbVNf3kCBnIaTdsZie93ZI7rYg66ctisP2ca5zvhuIkyWl1+pH39VvOG8BpBv+JJMgkm0gEGI0iwXQ4YRjls4Sds5uMUM1ybtaSZvo25Fo1if9R08CoWP4KK1MtMTHddOWXX0bExsSdetlpDw2iQMzc0AiTJtMmc3hupFfuNGRjb2iAAPEDb9wqXKLWEaYUyi22/Tc8SxeENNxzUza28DzE2+qUzi7QAA2YvJAkW0F9Fve1uDD6Zqw6m8fP3f8wfxXF4gb6eCwo4TnM5HG4voL+5Sbdxes4ymSuC4/wCJUOYNG4cAS4m0SSTe31W24RxAtsbg2jQCeSz/AA3sg5onNlOsakHlptZaCjwlzIzEHpEedysF+qSl/XI6Wloi4/2x3JlaixxJ59T10UXFlwZlaTbYb20SqWGF5J8JgT6Krx9c0nHvHK6wMuF3W20uR5clXRdKdmOP8l16pjW8V/vzITs2aNNdRmibiRYRupjWZmEEBxLc2bKfK1/qqTGVH2LptAlhJN9L326peGquyhwc+NpOmxEfY9F142tHHlUpELGUjZjwGVAZacwIIJiJbKr2v1BVjjLsDsssmXHLqObXazruu4PGU2EH/Dc12jXDM8XJGe0CLCxAnwJVsZrGxnnVLO5FbiiBr5LoqG3I7pviOIa9+ZgDQfwi2XZcdTcDuT5lLKe+EPCG2WW9AOaA4FpA5HTn4q9wfHHGnDgSIcZ37sG/T81j6NYi52IsZ15x6eq0OA4kM0NFntu2RDSJnU/uUpbhF5w/tA2AYMC0nrNp8pVgGMqS5t9JA1BnXwiVR0qNKoHUWtgN02uRNpuYP2TWEquod4PGZri0tiAR/SEriSi5p1WtcdQZhSqOOpzc5T7KH/eTKoJIuo5Y0yP2UmCWzSMxd5BBH0VnQxANl5y8upmxKtsFxYjW8cvyUtCqW5tSOv6pVKpPiNt1UUMfIlpkfTxSDxGTMwRodvVIWZL6rQbUYWVGh7HCC0heVdt+wJpA1aAL6WpGrmePNvVekUOIiL3VjRrBwkXVldrre3LuEspjYvHvPlrF4C6F7h2o/wDHbKz/AImGLaZJ7zDZvi2NPBC0qVEt84Mv98dsZMHhGFhDgbggg9QvT+F4sVabXtESNOR3HkV5azEA6FabsjxHK/4ZNn6dHfqPoFRNNmqPDj3TcZh4fZQMefCALnX2m/mnqjcwuqriGGgd2xO/nySRSFssaXIqcVhgD3TaI6ibxfzVUMA+nWBY/PTjMWbTF2STsfYBW1dpkQJJ/onDjKQZ8ISXSTOWId1zR4Ku6MlF8PMqhqIL4ml5k3hzpgm8C5O5202/JSs3Mqqw+NgRF95RUxp1kBcZ6eyx5cd2af5HEdpFnUY0jbxWF7WvrEFocWszSRoJAt3vMrQN4l3gC6x35LMdoa2aoRmJAECNJ395HktemplVLLSCGp9og8SM1SxbgAzMS0bat15KwfXq5WyRYkg5hJJA1g6RCg1sOQZBHhN05BHPLY3j25LrKSlyKHGUTQ4rHU2gUy8HYmDr1Ew0AWVBj6Ia7u/LE+8c/D1USu+fGfE8gE/Rwj39ABYmSDaYbz26KHHD2HUsrceosgZi3MDOlyMsHbQaDwlPYTHvYCATDokc/NIL35HDLYO7xa2b7gnxjwSG5qYIIgmNrwNgdhz8Ao8GSi1p4jPLTT+ILQRZ8xqXGdiolQwbAt6EyRHVNUqznZu9B12AJHhv1SqdfMRnJIAiNxvblf1RknGSRh8UWmQSDrrrvforoYarWaHvOVpFiRd/KGjbxVNw2m11VgILgXfKYg2tmPLmtBxPiDmlzWlpBblAzCxI2ty5WuNwpArKVcscWkwdJVizHWjfnzVE90knmfBKF/FLgGacVW1G3MOCKGJLXCRI5rNtxB5qfhOJxqmSKm9zTUsWGmW2+hTzMQC7lOvIrNux86RCfw2MBskcO4eM88zUBpZcXH716dVbcL4g0W0+3RUGCe4NzA5gNW9PyVlQfSfr3SfYpCxGlp4obmOuxQs2XuYYDp8UKMDcR4rTq9YU7D48tIMwQZB5EbrPnEpTKhWsxbo9l4H2jbWYCSJNjoIdvb3VnjKvdkCfAj76rxzg2MyuynR3sdlvuCcTeWObNmkAE9dv3zUyrjw8aKo2zjPglunyJQxD5L/hyGAE3i82221VbiiX1M7Q0TdwkRPOSd/zUjiONa0NyPc5ps9okNnz1nTyVfSdbkD9FZVTGUczZn1tF8mlBbd23rkkuY43c4DnEn9Ek0283E+Q/VN/EHU/vogkjYDrurFXTHsyUw6M1NnxYXq/wN4umMhgEWJHleF546s4OLpIdJnnJ1W241jCGZT+K33PsPdZbG4YG42Hty8VksnHrGsbHSo0rpr4c7+g9wyuHNdJEi8Zbx6XTAqzplHWdOt1BoPynbzEpRlKq0nku61tYFvibX8oTzsU53zOLtPmJNhtc2UQlKYUwIsW48tBazuj1JjmfX1S6+OfVDQ6D1gSdrlQqbbDrdPUp18YPL9ylaGQuI3M+CWxyVUbvOuvNNvZG8g6EfuyVjIsGU/lt82nVKqUyDf9eS5/eENysa1o6C/qZPulf2rM2IEiSXbmRGqXLH2EynaIuOkE2m0gH6pqkJ8FacNq0mklwI7sC+YkkQdgB+qkgYxFAWIBEg9bixCjkLR4jAMdTBYflDtIvBM67yqKvB0RnAso5Qy16epvTJS22ViZQ44Ljh/FHMIvbcbFaMV2vaC2L2I5LFAhS8PXI0KSUe1DxljZmp+M4aoTWBrkt0D/AKjxQqy48VCkUXqMugrUZyypNuL7hejcMeH02Ob3YkQLQ8EX9p8wvM8PUWw7L8SAdkd+KI0jNePUW9FRdxY90u07rVi6zlkn4mlL7z3pnx3/ADUqnhTs31/VWlGi2cxOuyTicbTpmHEDx9d1ENVKaxFNs719GnqfFZJJeOCLTwbjv6CfdSm8Ltcep+wUKr2nogHvSeQH30VViu2dRp/wqbR1f3ptyGnqok7vIz+36OPwLi/fH/Rzj9IZgydBJA0M/v3Wfr0Mptpy/VSsVxJ1Zxe+A4mZAgegRnGpPukbbOfJxk8lNWoyZ0/eqYyEgkaCxO0nZXQwpLgPwk3/ACTXGGhrQ0C2w25ZtbmyurnlYKbK8PJSgK34Vw8ktcdnD0AJP2TfBsD8RwJFh+/35q24lWbSZlabuJnwuPL9E4qRVYtuUNBIkCIG0w6Neqj07kbBIe8kyV1pQwJBBO3klVGQf2DpOi5hqkHn5x7rtesXGT4fvmk3yOsHWqSxoiDqbz480xTfGwPilAoaJHmKRTcmKbZ0TrG3hKSi84dxANZkcbaCNgbT9VVv1KS1hS4QBxrb3XCIsuoKhNohxTEgp2m5NhdhWReSiUcFhhsSW6GPNCiNKE2ELxNGFhdASyuqS3AMsrPA1ocD1HlG/wC+SrQpVI6KyKM1jNZV448iGvA2hov6m4VHxgkuDi4kuF5JJtbUpo/KDvJScQZAlTCtJ5RXK3OzQxnTuGrT3T5Hl08FFJSJRbusD1bSyWzWwCdfD7Ktab391bi9O/T7Ko3WSrtNtq5FrhcTYN1O3WNExjCXOFiefl9FHKteG3aSdRN0SjwvKCL4lhjbsWaTGtFjBnncqqq1i4y4yU7iTLjKjhWZyILaJS2hDdF2mgkcYlO1SEpihkocCdYFxwslMUEj9MJ/W5TdJSAoGFUnQnmgEHmmGJRUAJXUJISjA4LjZTiSUJkOOToKEt7V1Nxsr6tH/9k="/>
          <p:cNvSpPr>
            <a:spLocks noChangeAspect="1" noChangeArrowheads="1"/>
          </p:cNvSpPr>
          <p:nvPr userDrawn="1"/>
        </p:nvSpPr>
        <p:spPr bwMode="auto">
          <a:xfrm>
            <a:off x="155575" y="-998538"/>
            <a:ext cx="2190750" cy="20859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5" name="AutoShape 11" descr="Image result for πανεπιστημιο πελοποννησου images"/>
          <p:cNvSpPr>
            <a:spLocks noChangeAspect="1" noChangeArrowheads="1"/>
          </p:cNvSpPr>
          <p:nvPr userDrawn="1"/>
        </p:nvSpPr>
        <p:spPr bwMode="auto">
          <a:xfrm>
            <a:off x="155575" y="-555625"/>
            <a:ext cx="1162050" cy="11620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F533D1-824B-4684-92DC-78C293F579BE}" type="datetime1">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3/11/2017</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20" name="Footer Placeholder 4"/>
          <p:cNvSpPr txBox="1">
            <a:spLocks/>
          </p:cNvSpPr>
          <p:nvPr userDrawn="1"/>
        </p:nvSpPr>
        <p:spPr>
          <a:xfrm>
            <a:off x="3124200" y="6356350"/>
            <a:ext cx="289560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t>Ελένη Αθανασοπούλου</a:t>
            </a:r>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21"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AE7254-793E-42E3-B77F-3A9CC7A513CB}" type="slidenum">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MSc in Space Science Technologies and Applications</a:t>
            </a:r>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MSc in Space Science Technologies and Applications</a:t>
            </a:r>
            <a:endParaRPr lang="en-US"/>
          </a:p>
        </p:txBody>
      </p:sp>
      <p:sp>
        <p:nvSpPr>
          <p:cNvPr id="9" name="Slide Number Placeholder 8"/>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MSc in Space Science Technologies and Applications</a:t>
            </a:r>
            <a:endParaRPr lang="en-US"/>
          </a:p>
        </p:txBody>
      </p:sp>
      <p:sp>
        <p:nvSpPr>
          <p:cNvPr id="5" name="Slide Number Placeholder 4"/>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MSc in Space Science Technologies and Applications</a:t>
            </a:r>
            <a:endParaRPr lang="en-US"/>
          </a:p>
        </p:txBody>
      </p:sp>
      <p:sp>
        <p:nvSpPr>
          <p:cNvPr id="4" name="Slide Number Placeholder 3"/>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MSc in Space Science Technologies and Applications</a:t>
            </a:r>
            <a:endParaRPr lang="en-US"/>
          </a:p>
        </p:txBody>
      </p:sp>
      <p:sp>
        <p:nvSpPr>
          <p:cNvPr id="7" name="Slide Number Placeholder 6"/>
          <p:cNvSpPr>
            <a:spLocks noGrp="1"/>
          </p:cNvSpPr>
          <p:nvPr>
            <p:ph type="sldNum" sz="quarter" idx="12"/>
          </p:nvPr>
        </p:nvSpPr>
        <p:spPr/>
        <p:txBody>
          <a:bodyPr/>
          <a:lstStyle/>
          <a:p>
            <a:fld id="{51DFF817-4076-47C1-92D6-6590793B47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F817-4076-47C1-92D6-6590793B472D}" type="slidenum">
              <a:rPr lang="en-US" smtClean="0"/>
              <a:pPr/>
              <a:t>‹#›</a:t>
            </a:fld>
            <a:endParaRPr lang="en-US"/>
          </a:p>
        </p:txBody>
      </p:sp>
      <p:pic>
        <p:nvPicPr>
          <p:cNvPr id="7"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35496" y="86899"/>
            <a:ext cx="1944216" cy="82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elic.ucl.ac.be/textbook/chapter2_node16.html"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journals.ametsoc.org/doi/pdf/10.1175/2008BAMS2634.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journals.ametsoc.org/doi/pdf/10.1175/2008BAMS2634.1"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journals.ametsoc.org/doi/pdf/10.1175/2008BAMS2634.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QQsh8tIv2R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journals.ametsoc.org/doi/pdf/10.1175/2008BAMS2634.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ience.larc.nasa.gov/ceres/" TargetMode="External"/><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www.climatechange2013.org/images/report/WG1AR5_Chapter08_FINAL.pdf" TargetMode="External"/><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eol.jsc.nasa.gov/scripts/sseop/photo.pl?mission=ISS013&amp;roll=E&amp;frame=8948"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dx.doi.org/10.1016/j.atmosenv.2014.05.077" TargetMode="External"/><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hyperlink" Target="dx.doi.org/10.1016/j.atmosenv.2014.05.077" TargetMode="Externa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atmos-chem-phys.net/15/4279/2015/acp-15-4279-2015.pdf"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www.tellusb.net/index.php/tellusb/article/view/17157/html#T0001" TargetMode="External"/><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nature.com/nature/journal/v503/n7474/full/nature12674.html?WT.ec_id=NATURE-20131107"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hyperlink" Target="http://onlinelibrary.wiley.com/doi/10.1002/2013JD020432/abstract" TargetMode="External"/><Relationship Id="rId3" Type="http://schemas.openxmlformats.org/officeDocument/2006/relationships/hyperlink" Target="http://earthobservatory.nasa.gov/" TargetMode="External"/><Relationship Id="rId7" Type="http://schemas.openxmlformats.org/officeDocument/2006/relationships/hyperlink" Target="http://journals.ametsoc.org/doi/pdf/10.1175/2008BAMS2634.1" TargetMode="External"/><Relationship Id="rId2" Type="http://schemas.openxmlformats.org/officeDocument/2006/relationships/hyperlink" Target="http://ceres.larc.nasa.gov/" TargetMode="External"/><Relationship Id="rId1" Type="http://schemas.openxmlformats.org/officeDocument/2006/relationships/slideLayout" Target="../slideLayouts/slideLayout1.xml"/><Relationship Id="rId6" Type="http://schemas.openxmlformats.org/officeDocument/2006/relationships/hyperlink" Target="file:///C:\Users\eleni\Dropbox\NOA\Earth%20energy%20budget\%20http" TargetMode="External"/><Relationship Id="rId11" Type="http://schemas.openxmlformats.org/officeDocument/2006/relationships/hyperlink" Target="http://www.climatechange2013.org/images/report/WG1AR5_Chapter08_FINAL.pdf" TargetMode="External"/><Relationship Id="rId5" Type="http://schemas.openxmlformats.org/officeDocument/2006/relationships/hyperlink" Target="http://eesc.columbia.edu/courses/ees/climate/lectures/radiation/" TargetMode="External"/><Relationship Id="rId10" Type="http://schemas.openxmlformats.org/officeDocument/2006/relationships/hyperlink" Target="http://www.atmos-chem-phys.net/8/1311/2008/acp-8-1311-2008.pdf" TargetMode="External"/><Relationship Id="rId4" Type="http://schemas.openxmlformats.org/officeDocument/2006/relationships/hyperlink" Target="http://earthobservatory.nasa.gov/IOTD/view.php?id=84499" TargetMode="External"/><Relationship Id="rId9" Type="http://schemas.openxmlformats.org/officeDocument/2006/relationships/hyperlink" Target="http://www.atmos-chem-phys.net/13/1853/2013/acp-13-1853-2013.html"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www.windows2universe.org/sun/activity/sunspot_history.html" TargetMode="External"/><Relationship Id="rId3" Type="http://schemas.openxmlformats.org/officeDocument/2006/relationships/hyperlink" Target="http://www.indiana.edu/" TargetMode="External"/><Relationship Id="rId7" Type="http://schemas.openxmlformats.org/officeDocument/2006/relationships/hyperlink" Target="http://www.scientificamerican.com/article/salt-spray-may-prove-most-feasible-geoengineering/" TargetMode="External"/><Relationship Id="rId12" Type="http://schemas.openxmlformats.org/officeDocument/2006/relationships/hyperlink" Target="https://www.youtube.com/watch?v=90jKRKDMMQc" TargetMode="External"/><Relationship Id="rId2" Type="http://schemas.openxmlformats.org/officeDocument/2006/relationships/hyperlink" Target="http://www.fas.harvard.edu/~eps5/lectures_2010_F/lectures_3-4_radiation_2010_F_update.pdf" TargetMode="External"/><Relationship Id="rId1" Type="http://schemas.openxmlformats.org/officeDocument/2006/relationships/slideLayout" Target="../slideLayouts/slideLayout1.xml"/><Relationship Id="rId6" Type="http://schemas.openxmlformats.org/officeDocument/2006/relationships/hyperlink" Target="http://www.nasa.gov/press/goddard/2014/december/nasa-satellites-measure-increase-of-sun-s-energy-absorbed-in-the-arctic/#.VJQfpifneCk" TargetMode="External"/><Relationship Id="rId11" Type="http://schemas.openxmlformats.org/officeDocument/2006/relationships/hyperlink" Target="https://www.youtube.com/watch?v=zsVkfxjaezk" TargetMode="External"/><Relationship Id="rId5" Type="http://schemas.openxmlformats.org/officeDocument/2006/relationships/hyperlink" Target="http://www.nasa.gov/centers/langley/news/factsheets/ERBE.html" TargetMode="External"/><Relationship Id="rId10" Type="http://schemas.openxmlformats.org/officeDocument/2006/relationships/hyperlink" Target="https://www.eoas.ubc.ca/" TargetMode="External"/><Relationship Id="rId4" Type="http://schemas.openxmlformats.org/officeDocument/2006/relationships/hyperlink" Target="http://www.mpimet.mpg.de/fileadmin/staff/stevensbjorn/Documents/StevensSchwartz2012.pdf" TargetMode="External"/><Relationship Id="rId9" Type="http://schemas.openxmlformats.org/officeDocument/2006/relationships/hyperlink" Target="https://cloud1.arc.nasa.gov/crystalface/presentations_files/2-41_Laci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hyperlink" Target="http://nenes.eas.gatech.edu/Cloud/NASAClouds.pdf" TargetMode="External"/><Relationship Id="rId3" Type="http://schemas.openxmlformats.org/officeDocument/2006/relationships/hyperlink" Target="https://www.youtube.com/watch?v=QQsh8tIv2R8" TargetMode="External"/><Relationship Id="rId7" Type="http://schemas.openxmlformats.org/officeDocument/2006/relationships/hyperlink" Target="http://www.eoearth.org/view/article/152458/" TargetMode="External"/><Relationship Id="rId2" Type="http://schemas.openxmlformats.org/officeDocument/2006/relationships/hyperlink" Target="https://www.youtube.com/watch?v=L26A_v0io6A" TargetMode="External"/><Relationship Id="rId1" Type="http://schemas.openxmlformats.org/officeDocument/2006/relationships/slideLayout" Target="../slideLayouts/slideLayout1.xml"/><Relationship Id="rId6" Type="http://schemas.openxmlformats.org/officeDocument/2006/relationships/hyperlink" Target="http://www.elic.ucl.ac.be/textbook/chapter2_node6.html" TargetMode="External"/><Relationship Id="rId5" Type="http://schemas.openxmlformats.org/officeDocument/2006/relationships/hyperlink" Target="https://www.youtube.com/watch?v=7dX5yuwFgVE" TargetMode="External"/><Relationship Id="rId4" Type="http://schemas.openxmlformats.org/officeDocument/2006/relationships/hyperlink" Target="https://www.youtube.com/watch?v=gGZmuMYixuc"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journals.ametsoc.org/doi/pdf/10.1175/2008BAMS2634.1" TargetMode="External"/><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685800" y="1772816"/>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smtClean="0">
                <a:ln>
                  <a:noFill/>
                </a:ln>
                <a:solidFill>
                  <a:sysClr val="windowText" lastClr="000000"/>
                </a:solidFill>
                <a:effectLst/>
                <a:uLnTx/>
                <a:uFillTx/>
                <a:latin typeface="Calibri"/>
                <a:ea typeface="+mj-ea"/>
                <a:cs typeface="+mj-cs"/>
              </a:rPr>
              <a:t>Ατμοσφαιρική Ρύπανση (ΕΕΕ423)</a:t>
            </a:r>
            <a:endParaRPr kumimoji="0" lang="el-GR" sz="4400" b="0" i="0" u="none" strike="noStrike" kern="1200" cap="none" spc="0" normalizeH="0" baseline="0" noProof="0" dirty="0">
              <a:ln>
                <a:noFill/>
              </a:ln>
              <a:solidFill>
                <a:sysClr val="windowText" lastClr="000000"/>
              </a:solidFill>
              <a:effectLst/>
              <a:uLnTx/>
              <a:uFillTx/>
              <a:latin typeface="Calibri"/>
              <a:ea typeface="+mj-ea"/>
              <a:cs typeface="+mj-cs"/>
            </a:endParaRPr>
          </a:p>
        </p:txBody>
      </p:sp>
      <p:sp>
        <p:nvSpPr>
          <p:cNvPr id="16" name="Subtitle 2"/>
          <p:cNvSpPr txBox="1">
            <a:spLocks/>
          </p:cNvSpPr>
          <p:nvPr/>
        </p:nvSpPr>
        <p:spPr>
          <a:xfrm>
            <a:off x="683568" y="3501008"/>
            <a:ext cx="7776864"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rPr>
              <a:t>Μάθημα </a:t>
            </a:r>
            <a:r>
              <a:rPr lang="en-US" dirty="0">
                <a:solidFill>
                  <a:sysClr val="windowText" lastClr="000000">
                    <a:tint val="75000"/>
                  </a:sysClr>
                </a:solidFill>
                <a:latin typeface="Calibri"/>
              </a:rPr>
              <a:t>5</a:t>
            </a:r>
            <a:r>
              <a:rPr kumimoji="0" lang="el-GR" sz="3200" b="0" i="0" u="none" strike="noStrike" kern="1200" cap="none" spc="0" normalizeH="0" baseline="30000" noProof="0" dirty="0" smtClean="0">
                <a:ln>
                  <a:noFill/>
                </a:ln>
                <a:solidFill>
                  <a:sysClr val="windowText" lastClr="000000">
                    <a:tint val="75000"/>
                  </a:sysClr>
                </a:solidFill>
                <a:effectLst/>
                <a:uLnTx/>
                <a:uFillTx/>
                <a:latin typeface="Calibri"/>
                <a:ea typeface="+mn-ea"/>
                <a:cs typeface="+mn-cs"/>
              </a:rPr>
              <a:t>ο</a:t>
            </a:r>
            <a:endParaRPr kumimoji="0" lang="el-GR" sz="3200" b="0" i="0" u="none" strike="noStrike" kern="1200" cap="none" spc="0" normalizeH="0" baseline="0" noProof="0" dirty="0" smtClean="0">
              <a:ln>
                <a:noFill/>
              </a:ln>
              <a:solidFill>
                <a:sysClr val="windowText" lastClr="000000">
                  <a:tint val="75000"/>
                </a:sysClr>
              </a:solidFill>
              <a:effectLst/>
              <a:uLnTx/>
              <a:uFillTx/>
              <a:latin typeface="Calibri"/>
              <a:ea typeface="+mn-ea"/>
              <a:cs typeface="+mn-cs"/>
            </a:endParaRPr>
          </a:p>
          <a:p>
            <a:pPr lvl="0"/>
            <a:r>
              <a:rPr lang="el-GR" sz="2800" dirty="0"/>
              <a:t>Αλληλεπίδραση ατμοσφαιρικής ρύπανσης με μετεωρολογία/κλίμα</a:t>
            </a:r>
            <a:endParaRPr kumimoji="0" lang="el-GR" sz="26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7" name="Date Placeholder 3"/>
          <p:cNvSpPr txBox="1">
            <a:spLocks/>
          </p:cNvSpPr>
          <p:nvPr/>
        </p:nvSpPr>
        <p:spPr>
          <a:xfrm>
            <a:off x="457200" y="6356350"/>
            <a:ext cx="2133600" cy="365125"/>
          </a:xfrm>
          <a:prstGeom prst="rect">
            <a:avLst/>
          </a:prstGeom>
        </p:spPr>
        <p:txBody>
          <a:bodyPr vert="horz" lIns="91440" tIns="45720" rIns="91440" bIns="45720" rtlCol="0" anchor="ctr"/>
          <a:lstStyle>
            <a:defPPr>
              <a:defRPr lang="el-G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A8F533D1-824B-4684-92DC-78C293F579BE}" type="datetime1">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3/11/2017</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8" name="Footer Placeholder 4"/>
          <p:cNvSpPr txBox="1">
            <a:spLocks/>
          </p:cNvSpPr>
          <p:nvPr/>
        </p:nvSpPr>
        <p:spPr>
          <a:xfrm>
            <a:off x="3124200" y="6356350"/>
            <a:ext cx="2895600" cy="365125"/>
          </a:xfrm>
          <a:prstGeom prst="rect">
            <a:avLst/>
          </a:prstGeom>
        </p:spPr>
        <p:txBody>
          <a:bodyPr vert="horz" lIns="91440" tIns="45720" rIns="91440" bIns="45720" rtlCol="0" anchor="ctr"/>
          <a:lstStyle>
            <a:defPPr>
              <a:defRPr lang="el-G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t>Ελένη Αθανασοπούλου</a:t>
            </a:r>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
        <p:nvSpPr>
          <p:cNvPr id="1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AE7254-793E-42E3-B77F-3A9CC7A513CB}" type="slidenum">
              <a:rPr kumimoji="0" lang="el-GR" sz="1200" b="0" i="0" u="none" strike="noStrike" kern="1200" cap="none" spc="0" normalizeH="0" baseline="0" noProof="0" smtClean="0">
                <a:ln>
                  <a:noFill/>
                </a:ln>
                <a:solidFill>
                  <a:sysClr val="windowText" lastClr="000000">
                    <a:tint val="75000"/>
                  </a:sys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l-GR" sz="1200" b="0" i="0" u="none" strike="noStrike" kern="1200" cap="none" spc="0" normalizeH="0" baseline="0" noProof="0" dirty="0">
              <a:ln>
                <a:noFill/>
              </a:ln>
              <a:solidFill>
                <a:sysClr val="windowText" lastClr="000000">
                  <a:tint val="75000"/>
                </a:sysClr>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Ανάκλαση</a:t>
            </a:r>
            <a:r>
              <a:rPr kumimoji="0" lang="el-GR" sz="3200" b="1" i="0" u="none" strike="noStrike" kern="1200" cap="none" spc="0" normalizeH="0" noProof="0" dirty="0" smtClean="0">
                <a:ln>
                  <a:noFill/>
                </a:ln>
                <a:solidFill>
                  <a:schemeClr val="tx1">
                    <a:tint val="75000"/>
                  </a:schemeClr>
                </a:solidFill>
                <a:effectLst/>
                <a:uLnTx/>
                <a:uFillTx/>
                <a:ea typeface="+mj-ea"/>
                <a:cs typeface="+mj-cs"/>
              </a:rPr>
              <a:t> εισερχόμενης ηλιακής ακτινοβολίας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9" name="Picture 15" descr="107324"/>
          <p:cNvPicPr>
            <a:picLocks noChangeAspect="1" noChangeArrowheads="1"/>
          </p:cNvPicPr>
          <p:nvPr/>
        </p:nvPicPr>
        <p:blipFill rotWithShape="1">
          <a:blip r:embed="rId3">
            <a:lum bright="-6000" contrast="30000"/>
            <a:extLst>
              <a:ext uri="{28A0092B-C50C-407E-A947-70E740481C1C}">
                <a14:useLocalDpi xmlns:a14="http://schemas.microsoft.com/office/drawing/2010/main" val="0"/>
              </a:ext>
            </a:extLst>
          </a:blip>
          <a:srcRect r="46749"/>
          <a:stretch/>
        </p:blipFill>
        <p:spPr>
          <a:xfrm>
            <a:off x="6570443" y="2150839"/>
            <a:ext cx="2394045"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755576" y="1700808"/>
            <a:ext cx="5814867" cy="2031325"/>
          </a:xfrm>
          <a:prstGeom prst="rect">
            <a:avLst/>
          </a:prstGeom>
          <a:noFill/>
          <a:ln w="25400">
            <a:solidFill>
              <a:schemeClr val="accent6">
                <a:lumMod val="50000"/>
              </a:schemeClr>
            </a:solidFill>
          </a:ln>
        </p:spPr>
        <p:txBody>
          <a:bodyPr wrap="square" rtlCol="0">
            <a:spAutoFit/>
          </a:bodyPr>
          <a:lstStyle/>
          <a:p>
            <a:r>
              <a:rPr lang="en-US" b="1" dirty="0" smtClean="0"/>
              <a:t>Earth’s Albedo: the fraction (0-1 or %) of solar radiation reflected back to space </a:t>
            </a:r>
            <a:r>
              <a:rPr lang="en-US" dirty="0" smtClean="0"/>
              <a:t>by:</a:t>
            </a:r>
          </a:p>
          <a:p>
            <a:endParaRPr lang="en-US" dirty="0" smtClean="0"/>
          </a:p>
          <a:p>
            <a:r>
              <a:rPr lang="en-US" dirty="0" smtClean="0"/>
              <a:t>1. </a:t>
            </a:r>
            <a:r>
              <a:rPr lang="en-US" b="1" dirty="0" smtClean="0"/>
              <a:t>Surface</a:t>
            </a:r>
          </a:p>
          <a:p>
            <a:r>
              <a:rPr lang="en-US" dirty="0" smtClean="0"/>
              <a:t>2. </a:t>
            </a:r>
            <a:r>
              <a:rPr lang="en-US" b="1" dirty="0" smtClean="0"/>
              <a:t>Clouds</a:t>
            </a:r>
          </a:p>
          <a:p>
            <a:r>
              <a:rPr lang="en-US" dirty="0" smtClean="0"/>
              <a:t>3. </a:t>
            </a:r>
            <a:r>
              <a:rPr lang="en-US" b="1" dirty="0" smtClean="0"/>
              <a:t>Particles</a:t>
            </a:r>
            <a:r>
              <a:rPr lang="en-US" dirty="0" smtClean="0"/>
              <a:t> (or aerosols: any liquid, solid or mixed particle suspended in the air)</a:t>
            </a:r>
            <a:endParaRPr lang="en-US" dirty="0"/>
          </a:p>
        </p:txBody>
      </p:sp>
    </p:spTree>
    <p:extLst>
      <p:ext uri="{BB962C8B-B14F-4D97-AF65-F5344CB8AC3E}">
        <p14:creationId xmlns:p14="http://schemas.microsoft.com/office/powerpoint/2010/main" val="37982094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107324"/>
          <p:cNvPicPr>
            <a:picLocks noChangeAspect="1" noChangeArrowheads="1"/>
          </p:cNvPicPr>
          <p:nvPr/>
        </p:nvPicPr>
        <p:blipFill rotWithShape="1">
          <a:blip r:embed="rId2">
            <a:lum bright="-6000" contrast="30000"/>
            <a:extLst>
              <a:ext uri="{28A0092B-C50C-407E-A947-70E740481C1C}">
                <a14:useLocalDpi xmlns:a14="http://schemas.microsoft.com/office/drawing/2010/main" val="0"/>
              </a:ext>
            </a:extLst>
          </a:blip>
          <a:srcRect r="46749"/>
          <a:stretch/>
        </p:blipFill>
        <p:spPr>
          <a:xfrm>
            <a:off x="6570443" y="2150839"/>
            <a:ext cx="2394045"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755576" y="1700808"/>
            <a:ext cx="5814867" cy="1754326"/>
          </a:xfrm>
          <a:prstGeom prst="rect">
            <a:avLst/>
          </a:prstGeom>
          <a:noFill/>
        </p:spPr>
        <p:txBody>
          <a:bodyPr wrap="square" rtlCol="0">
            <a:spAutoFit/>
          </a:bodyPr>
          <a:lstStyle/>
          <a:p>
            <a:r>
              <a:rPr lang="en-US" b="1" dirty="0" smtClean="0"/>
              <a:t>Earth’s Albedo: the fraction (0-1 or %) of solar radiation (at all wavelengths) reflected back to space </a:t>
            </a:r>
            <a:r>
              <a:rPr lang="en-US" dirty="0" smtClean="0"/>
              <a:t>by:</a:t>
            </a:r>
          </a:p>
          <a:p>
            <a:r>
              <a:rPr lang="en-US" dirty="0" smtClean="0"/>
              <a:t>1. Surface</a:t>
            </a:r>
          </a:p>
          <a:p>
            <a:r>
              <a:rPr lang="en-US" dirty="0" smtClean="0"/>
              <a:t>2. Clouds</a:t>
            </a:r>
          </a:p>
          <a:p>
            <a:r>
              <a:rPr lang="en-US" dirty="0" smtClean="0"/>
              <a:t>3. Particles (or aerosols: any liquid, solid or mixed particle suspended in the air)</a:t>
            </a:r>
            <a:endParaRPr lang="en-US" dirty="0"/>
          </a:p>
        </p:txBody>
      </p:sp>
      <p:grpSp>
        <p:nvGrpSpPr>
          <p:cNvPr id="4" name="Group 3"/>
          <p:cNvGrpSpPr/>
          <p:nvPr/>
        </p:nvGrpSpPr>
        <p:grpSpPr>
          <a:xfrm>
            <a:off x="827584" y="2348880"/>
            <a:ext cx="4857691" cy="4314170"/>
            <a:chOff x="251520" y="2348880"/>
            <a:chExt cx="4857691" cy="4314170"/>
          </a:xfrm>
        </p:grpSpPr>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05" t="23972" r="49084" b="14345"/>
            <a:stretch/>
          </p:blipFill>
          <p:spPr bwMode="auto">
            <a:xfrm>
              <a:off x="251520" y="2348880"/>
              <a:ext cx="4853011" cy="431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741059" y="4000827"/>
              <a:ext cx="1368152" cy="307777"/>
            </a:xfrm>
            <a:prstGeom prst="rect">
              <a:avLst/>
            </a:prstGeom>
            <a:noFill/>
          </p:spPr>
          <p:txBody>
            <a:bodyPr wrap="square" rtlCol="0">
              <a:spAutoFit/>
            </a:bodyPr>
            <a:lstStyle/>
            <a:p>
              <a:r>
                <a:rPr lang="en-US" sz="1400" dirty="0" smtClean="0"/>
                <a:t>37-49% deserts</a:t>
              </a:r>
              <a:endParaRPr lang="en-US" sz="1400" dirty="0"/>
            </a:p>
          </p:txBody>
        </p:sp>
        <p:sp>
          <p:nvSpPr>
            <p:cNvPr id="8" name="TextBox 7"/>
            <p:cNvSpPr txBox="1"/>
            <p:nvPr/>
          </p:nvSpPr>
          <p:spPr>
            <a:xfrm>
              <a:off x="2525307" y="5298105"/>
              <a:ext cx="1368152" cy="307777"/>
            </a:xfrm>
            <a:prstGeom prst="rect">
              <a:avLst/>
            </a:prstGeom>
            <a:noFill/>
          </p:spPr>
          <p:txBody>
            <a:bodyPr wrap="square" rtlCol="0">
              <a:spAutoFit/>
            </a:bodyPr>
            <a:lstStyle/>
            <a:p>
              <a:r>
                <a:rPr lang="en-US" sz="1400" dirty="0" smtClean="0"/>
                <a:t>5-7% oceans</a:t>
              </a:r>
              <a:endParaRPr lang="en-US" sz="1400" dirty="0"/>
            </a:p>
          </p:txBody>
        </p:sp>
      </p:grpSp>
      <p:sp>
        <p:nvSpPr>
          <p:cNvPr id="10"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Ανάκλαση</a:t>
            </a:r>
            <a:r>
              <a:rPr kumimoji="0" lang="el-GR" sz="3200" b="1" i="0" u="none" strike="noStrike" kern="1200" cap="none" spc="0" normalizeH="0" noProof="0" dirty="0" smtClean="0">
                <a:ln>
                  <a:noFill/>
                </a:ln>
                <a:solidFill>
                  <a:schemeClr val="tx1">
                    <a:tint val="75000"/>
                  </a:schemeClr>
                </a:solidFill>
                <a:effectLst/>
                <a:uLnTx/>
                <a:uFillTx/>
                <a:ea typeface="+mj-ea"/>
                <a:cs typeface="+mj-cs"/>
              </a:rPr>
              <a:t> εισερχόμενης ηλιακής ακτινοβολίας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891997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107324"/>
          <p:cNvPicPr>
            <a:picLocks noChangeAspect="1" noChangeArrowheads="1"/>
          </p:cNvPicPr>
          <p:nvPr/>
        </p:nvPicPr>
        <p:blipFill rotWithShape="1">
          <a:blip r:embed="rId2">
            <a:lum bright="-6000" contrast="30000"/>
            <a:extLst>
              <a:ext uri="{28A0092B-C50C-407E-A947-70E740481C1C}">
                <a14:useLocalDpi xmlns:a14="http://schemas.microsoft.com/office/drawing/2010/main" val="0"/>
              </a:ext>
            </a:extLst>
          </a:blip>
          <a:srcRect r="46749"/>
          <a:stretch/>
        </p:blipFill>
        <p:spPr>
          <a:xfrm>
            <a:off x="6570443" y="2150839"/>
            <a:ext cx="2394045"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730626" y="3042826"/>
            <a:ext cx="5065510" cy="1754326"/>
          </a:xfrm>
          <a:prstGeom prst="rect">
            <a:avLst/>
          </a:prstGeom>
          <a:solidFill>
            <a:schemeClr val="bg1"/>
          </a:solidFill>
        </p:spPr>
        <p:txBody>
          <a:bodyPr wrap="square" rtlCol="0">
            <a:spAutoFit/>
          </a:bodyPr>
          <a:lstStyle/>
          <a:p>
            <a:r>
              <a:rPr lang="en-US" dirty="0" smtClean="0"/>
              <a:t>Parameters that control cloud reflectivity:</a:t>
            </a:r>
          </a:p>
          <a:p>
            <a:endParaRPr lang="en-US" dirty="0"/>
          </a:p>
          <a:p>
            <a:r>
              <a:rPr lang="en-US" dirty="0" smtClean="0"/>
              <a:t>i. Cloud thickness (thick clouds are more reflective)</a:t>
            </a:r>
          </a:p>
          <a:p>
            <a:r>
              <a:rPr lang="en-US" dirty="0" smtClean="0"/>
              <a:t>ii. Size of water droplets (small are more reflective)</a:t>
            </a:r>
          </a:p>
          <a:p>
            <a:r>
              <a:rPr lang="en-US" dirty="0" smtClean="0"/>
              <a:t>iii. Number of water droplets (the more the number the more reflective)</a:t>
            </a:r>
            <a:endParaRPr lang="en-US" dirty="0"/>
          </a:p>
        </p:txBody>
      </p:sp>
      <p:sp>
        <p:nvSpPr>
          <p:cNvPr id="6" name="TextBox 5"/>
          <p:cNvSpPr txBox="1"/>
          <p:nvPr/>
        </p:nvSpPr>
        <p:spPr>
          <a:xfrm>
            <a:off x="755576" y="1700808"/>
            <a:ext cx="5814867" cy="1200329"/>
          </a:xfrm>
          <a:prstGeom prst="rect">
            <a:avLst/>
          </a:prstGeom>
          <a:noFill/>
          <a:ln w="25400">
            <a:solidFill>
              <a:schemeClr val="accent6">
                <a:lumMod val="50000"/>
              </a:schemeClr>
            </a:solidFill>
          </a:ln>
        </p:spPr>
        <p:txBody>
          <a:bodyPr wrap="square" rtlCol="0">
            <a:spAutoFit/>
          </a:bodyPr>
          <a:lstStyle/>
          <a:p>
            <a:r>
              <a:rPr lang="en-US" b="1" dirty="0" smtClean="0"/>
              <a:t>Earth’s Albedo: the fraction (0-1 or %) of solar radiation reflected back to space </a:t>
            </a:r>
            <a:r>
              <a:rPr lang="en-US" dirty="0" smtClean="0"/>
              <a:t>by:</a:t>
            </a:r>
          </a:p>
          <a:p>
            <a:endParaRPr lang="en-US" dirty="0" smtClean="0"/>
          </a:p>
          <a:p>
            <a:r>
              <a:rPr lang="en-US" dirty="0" smtClean="0"/>
              <a:t>2. </a:t>
            </a:r>
            <a:r>
              <a:rPr lang="en-US" b="1" dirty="0" smtClean="0"/>
              <a:t>Clouds</a:t>
            </a:r>
          </a:p>
        </p:txBody>
      </p:sp>
      <p:sp>
        <p:nvSpPr>
          <p:cNvPr id="7"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Ανάκλαση</a:t>
            </a:r>
            <a:r>
              <a:rPr kumimoji="0" lang="el-GR" sz="3200" b="1" i="0" u="none" strike="noStrike" kern="1200" cap="none" spc="0" normalizeH="0" noProof="0" dirty="0" smtClean="0">
                <a:ln>
                  <a:noFill/>
                </a:ln>
                <a:solidFill>
                  <a:schemeClr val="tx1">
                    <a:tint val="75000"/>
                  </a:schemeClr>
                </a:solidFill>
                <a:effectLst/>
                <a:uLnTx/>
                <a:uFillTx/>
                <a:ea typeface="+mj-ea"/>
                <a:cs typeface="+mj-cs"/>
              </a:rPr>
              <a:t> εισερχόμενης ηλιακής ακτινοβολίας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553119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107324"/>
          <p:cNvPicPr>
            <a:picLocks noChangeAspect="1" noChangeArrowheads="1"/>
          </p:cNvPicPr>
          <p:nvPr/>
        </p:nvPicPr>
        <p:blipFill rotWithShape="1">
          <a:blip r:embed="rId2">
            <a:lum bright="-6000" contrast="30000"/>
            <a:extLst>
              <a:ext uri="{28A0092B-C50C-407E-A947-70E740481C1C}">
                <a14:useLocalDpi xmlns:a14="http://schemas.microsoft.com/office/drawing/2010/main" val="0"/>
              </a:ext>
            </a:extLst>
          </a:blip>
          <a:srcRect r="46749"/>
          <a:stretch/>
        </p:blipFill>
        <p:spPr>
          <a:xfrm>
            <a:off x="6570443" y="2150839"/>
            <a:ext cx="2394045" cy="3654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755576" y="1772816"/>
            <a:ext cx="5814867" cy="2031325"/>
          </a:xfrm>
          <a:prstGeom prst="rect">
            <a:avLst/>
          </a:prstGeom>
          <a:noFill/>
          <a:ln w="25400">
            <a:solidFill>
              <a:schemeClr val="accent6">
                <a:lumMod val="50000"/>
              </a:schemeClr>
            </a:solidFill>
          </a:ln>
        </p:spPr>
        <p:txBody>
          <a:bodyPr wrap="square" rtlCol="0">
            <a:spAutoFit/>
          </a:bodyPr>
          <a:lstStyle/>
          <a:p>
            <a:r>
              <a:rPr lang="en-US" b="1" dirty="0" smtClean="0"/>
              <a:t>Earth’s Albedo: the fraction (0-1 or %) of solar radiation reflected back to space </a:t>
            </a:r>
            <a:r>
              <a:rPr lang="en-US" dirty="0" smtClean="0"/>
              <a:t>by:</a:t>
            </a:r>
          </a:p>
          <a:p>
            <a:endParaRPr lang="en-US" dirty="0" smtClean="0"/>
          </a:p>
          <a:p>
            <a:r>
              <a:rPr lang="en-US" dirty="0" smtClean="0"/>
              <a:t>1. </a:t>
            </a:r>
            <a:r>
              <a:rPr lang="en-US" b="1" dirty="0" smtClean="0"/>
              <a:t>Surface</a:t>
            </a:r>
          </a:p>
          <a:p>
            <a:r>
              <a:rPr lang="en-US" dirty="0" smtClean="0"/>
              <a:t>2. </a:t>
            </a:r>
            <a:r>
              <a:rPr lang="en-US" b="1" dirty="0" smtClean="0"/>
              <a:t>Clouds</a:t>
            </a:r>
          </a:p>
          <a:p>
            <a:r>
              <a:rPr lang="en-US" dirty="0" smtClean="0"/>
              <a:t>3. </a:t>
            </a:r>
            <a:r>
              <a:rPr lang="en-US" b="1" dirty="0" smtClean="0"/>
              <a:t>Particles</a:t>
            </a:r>
            <a:r>
              <a:rPr lang="en-US" dirty="0" smtClean="0"/>
              <a:t> (or aerosols: any liquid, solid or mixed particle suspended in the air)</a:t>
            </a:r>
            <a:endParaRPr lang="en-US" dirty="0"/>
          </a:p>
        </p:txBody>
      </p:sp>
      <p:sp>
        <p:nvSpPr>
          <p:cNvPr id="10" name="TextBox 9"/>
          <p:cNvSpPr txBox="1"/>
          <p:nvPr/>
        </p:nvSpPr>
        <p:spPr>
          <a:xfrm>
            <a:off x="755576" y="3961991"/>
            <a:ext cx="5065510" cy="2308324"/>
          </a:xfrm>
          <a:prstGeom prst="rect">
            <a:avLst/>
          </a:prstGeom>
          <a:solidFill>
            <a:schemeClr val="bg1"/>
          </a:solidFill>
        </p:spPr>
        <p:txBody>
          <a:bodyPr wrap="square" rtlCol="0">
            <a:spAutoFit/>
          </a:bodyPr>
          <a:lstStyle/>
          <a:p>
            <a:r>
              <a:rPr lang="en-US" dirty="0" smtClean="0"/>
              <a:t>Parameters that control aerosol optical properties (e.g. Single Scattering Albedo):</a:t>
            </a:r>
          </a:p>
          <a:p>
            <a:endParaRPr lang="en-US" dirty="0"/>
          </a:p>
          <a:p>
            <a:pPr marL="400050" indent="-400050">
              <a:buAutoNum type="romanLcPeriod"/>
            </a:pPr>
            <a:r>
              <a:rPr lang="en-US" dirty="0" smtClean="0"/>
              <a:t>Size of particles </a:t>
            </a:r>
          </a:p>
          <a:p>
            <a:r>
              <a:rPr lang="en-US" dirty="0" smtClean="0"/>
              <a:t>ii. Shape of a particle (anisotropy)</a:t>
            </a:r>
          </a:p>
          <a:p>
            <a:r>
              <a:rPr lang="en-US" dirty="0" smtClean="0"/>
              <a:t>iii. Chemical composition (color) of particles (e.g. black carbon </a:t>
            </a:r>
            <a:r>
              <a:rPr lang="en-US" dirty="0" err="1" smtClean="0"/>
              <a:t>absosbs</a:t>
            </a:r>
            <a:r>
              <a:rPr lang="en-US" dirty="0" smtClean="0"/>
              <a:t> radiation; sulfate, nitrate particles scatter radiation)</a:t>
            </a:r>
            <a:endParaRPr lang="en-US" dirty="0"/>
          </a:p>
        </p:txBody>
      </p:sp>
      <p:grpSp>
        <p:nvGrpSpPr>
          <p:cNvPr id="11" name="Group 10"/>
          <p:cNvGrpSpPr/>
          <p:nvPr/>
        </p:nvGrpSpPr>
        <p:grpSpPr>
          <a:xfrm>
            <a:off x="35497" y="3016244"/>
            <a:ext cx="936103" cy="396043"/>
            <a:chOff x="35497" y="3016244"/>
            <a:chExt cx="936103" cy="396043"/>
          </a:xfrm>
        </p:grpSpPr>
        <p:sp>
          <p:nvSpPr>
            <p:cNvPr id="6" name="TextBox 5"/>
            <p:cNvSpPr txBox="1"/>
            <p:nvPr/>
          </p:nvSpPr>
          <p:spPr>
            <a:xfrm>
              <a:off x="35497" y="3018438"/>
              <a:ext cx="576063" cy="338554"/>
            </a:xfrm>
            <a:prstGeom prst="rect">
              <a:avLst/>
            </a:prstGeom>
            <a:noFill/>
          </p:spPr>
          <p:txBody>
            <a:bodyPr wrap="square" rtlCol="0">
              <a:spAutoFit/>
            </a:bodyPr>
            <a:lstStyle/>
            <a:p>
              <a:r>
                <a:rPr lang="en-US" sz="1600" dirty="0" smtClean="0">
                  <a:solidFill>
                    <a:srgbClr val="0070C0"/>
                  </a:solidFill>
                </a:rPr>
                <a:t>CCN</a:t>
              </a:r>
              <a:endParaRPr lang="en-US" sz="1600" dirty="0">
                <a:solidFill>
                  <a:srgbClr val="0070C0"/>
                </a:solidFill>
              </a:endParaRPr>
            </a:p>
          </p:txBody>
        </p:sp>
        <p:sp>
          <p:nvSpPr>
            <p:cNvPr id="4" name="Arc 3"/>
            <p:cNvSpPr/>
            <p:nvPr/>
          </p:nvSpPr>
          <p:spPr>
            <a:xfrm rot="16200000">
              <a:off x="557553" y="2998240"/>
              <a:ext cx="396043" cy="432051"/>
            </a:xfrm>
            <a:prstGeom prst="arc">
              <a:avLst>
                <a:gd name="adj1" fmla="val 11049430"/>
                <a:gd name="adj2" fmla="val 0"/>
              </a:avLst>
            </a:prstGeom>
            <a:ln>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Ανάκλαση</a:t>
            </a:r>
            <a:r>
              <a:rPr kumimoji="0" lang="el-GR" sz="3200" b="1" i="0" u="none" strike="noStrike" kern="1200" cap="none" spc="0" normalizeH="0" noProof="0" dirty="0" smtClean="0">
                <a:ln>
                  <a:noFill/>
                </a:ln>
                <a:solidFill>
                  <a:schemeClr val="tx1">
                    <a:tint val="75000"/>
                  </a:schemeClr>
                </a:solidFill>
                <a:effectLst/>
                <a:uLnTx/>
                <a:uFillTx/>
                <a:ea typeface="+mj-ea"/>
                <a:cs typeface="+mj-cs"/>
              </a:rPr>
              <a:t> εισερχόμενης ηλιακής ακτινοβολίας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2804132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ndrolubis.files.wordpress.com/2012/04/albed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67700"/>
            <a:ext cx="7826500" cy="48416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83568" y="548680"/>
            <a:ext cx="7992888" cy="122413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dirty="0" smtClean="0">
                <a:ea typeface="+mj-ea"/>
                <a:cs typeface="+mj-cs"/>
              </a:rPr>
              <a:t>Χωρική κατανομή της μέσης ολικής </a:t>
            </a:r>
            <a:r>
              <a:rPr lang="el-GR" sz="3200" dirty="0" err="1" smtClean="0">
                <a:ea typeface="+mj-ea"/>
                <a:cs typeface="+mj-cs"/>
              </a:rPr>
              <a:t>ανακλαστικότητας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755576" y="6228020"/>
            <a:ext cx="7898508" cy="369332"/>
          </a:xfrm>
          <a:prstGeom prst="rect">
            <a:avLst/>
          </a:prstGeom>
          <a:noFill/>
        </p:spPr>
        <p:txBody>
          <a:bodyPr wrap="square" rtlCol="0">
            <a:spAutoFit/>
          </a:bodyPr>
          <a:lstStyle/>
          <a:p>
            <a:r>
              <a:rPr lang="en-US" i="1" dirty="0" smtClean="0"/>
              <a:t>Note: A factor of 5 difference in absorption at the poles compared to the equator</a:t>
            </a:r>
            <a:endParaRPr lang="en-US" i="1" dirty="0"/>
          </a:p>
        </p:txBody>
      </p:sp>
    </p:spTree>
    <p:extLst>
      <p:ext uri="{BB962C8B-B14F-4D97-AF65-F5344CB8AC3E}">
        <p14:creationId xmlns:p14="http://schemas.microsoft.com/office/powerpoint/2010/main" val="14654946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67544" y="836712"/>
            <a:ext cx="8280920" cy="122413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Εισερχόμενη</a:t>
            </a:r>
            <a:r>
              <a:rPr kumimoji="0" lang="el-GR" sz="3200" b="1" i="0" u="none" strike="noStrike" kern="1200" cap="none" spc="0" normalizeH="0" noProof="0" dirty="0" smtClean="0">
                <a:ln>
                  <a:noFill/>
                </a:ln>
                <a:solidFill>
                  <a:schemeClr val="tx1">
                    <a:tint val="75000"/>
                  </a:schemeClr>
                </a:solidFill>
                <a:effectLst/>
                <a:uLnTx/>
                <a:uFillTx/>
                <a:ea typeface="+mj-ea"/>
                <a:cs typeface="+mj-cs"/>
              </a:rPr>
              <a:t> ηλιακή ακτινοβολία στην κορυφή της ατμόσφαιρας </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70% of incident solar radiation) </a:t>
            </a:r>
          </a:p>
        </p:txBody>
      </p:sp>
      <p:pic>
        <p:nvPicPr>
          <p:cNvPr id="1026" name="Picture 2" descr="Image imag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003411"/>
            <a:ext cx="6912768" cy="3936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9632" y="5982379"/>
            <a:ext cx="6624736" cy="830997"/>
          </a:xfrm>
          <a:prstGeom prst="rect">
            <a:avLst/>
          </a:prstGeom>
          <a:noFill/>
        </p:spPr>
        <p:txBody>
          <a:bodyPr wrap="square" rtlCol="0">
            <a:spAutoFit/>
          </a:bodyPr>
          <a:lstStyle/>
          <a:p>
            <a:r>
              <a:rPr lang="en-US" sz="1600" i="1" dirty="0"/>
              <a:t>Annual mean net incoming solar radiation at the top of the atmosphere that is absorbed by the Earth (in W m</a:t>
            </a:r>
            <a:r>
              <a:rPr lang="en-US" sz="1600" i="1" baseline="30000" dirty="0"/>
              <a:t>-2</a:t>
            </a:r>
            <a:r>
              <a:rPr lang="en-US" sz="1600" i="1" dirty="0"/>
              <a:t>). Figure from </a:t>
            </a:r>
            <a:r>
              <a:rPr lang="en-US" sz="1600" i="1" dirty="0" err="1">
                <a:hlinkClick r:id="rId3"/>
              </a:rPr>
              <a:t>Trenberth</a:t>
            </a:r>
            <a:r>
              <a:rPr lang="en-US" sz="1600" i="1" dirty="0">
                <a:hlinkClick r:id="rId3"/>
              </a:rPr>
              <a:t> and </a:t>
            </a:r>
            <a:r>
              <a:rPr lang="en-US" sz="1600" i="1" dirty="0" err="1">
                <a:hlinkClick r:id="rId3"/>
              </a:rPr>
              <a:t>Stepaniak</a:t>
            </a:r>
            <a:r>
              <a:rPr lang="en-US" sz="1600" i="1" dirty="0">
                <a:hlinkClick r:id="rId3"/>
              </a:rPr>
              <a:t> (2003)</a:t>
            </a:r>
            <a:r>
              <a:rPr lang="en-US" sz="1600" i="1" dirty="0"/>
              <a:t>. Copyright 2003 American Meteorological Society (AMS).</a:t>
            </a:r>
          </a:p>
        </p:txBody>
      </p:sp>
    </p:spTree>
    <p:extLst>
      <p:ext uri="{BB962C8B-B14F-4D97-AF65-F5344CB8AC3E}">
        <p14:creationId xmlns:p14="http://schemas.microsoft.com/office/powerpoint/2010/main" val="3828744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periodni.com/pictures/earth_global_energy_bud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03" y="1124744"/>
            <a:ext cx="7625029" cy="5175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715253"/>
            <a:ext cx="9144000" cy="954107"/>
          </a:xfrm>
          <a:prstGeom prst="rect">
            <a:avLst/>
          </a:prstGeom>
          <a:solidFill>
            <a:schemeClr val="bg1"/>
          </a:solidFill>
        </p:spPr>
        <p:txBody>
          <a:bodyPr wrap="square" rtlCol="0">
            <a:spAutoFit/>
          </a:bodyPr>
          <a:lstStyle/>
          <a:p>
            <a:pPr algn="just"/>
            <a:r>
              <a:rPr lang="en-US" sz="1400" i="1" dirty="0" smtClean="0"/>
              <a:t>Important Note</a:t>
            </a:r>
            <a:r>
              <a:rPr lang="en-US" sz="1400" i="1" dirty="0"/>
              <a:t>: Determining exact values for energy flows in the Earth system is an area of ongoing climate research. Different estimates exist, </a:t>
            </a:r>
            <a:r>
              <a:rPr lang="en-US" sz="1400" i="1" dirty="0" smtClean="0"/>
              <a:t>all with some </a:t>
            </a:r>
            <a:r>
              <a:rPr lang="en-US" sz="1400" i="1" dirty="0"/>
              <a:t>uncertainty. Estimates </a:t>
            </a:r>
            <a:r>
              <a:rPr lang="en-US" sz="1400" i="1" dirty="0" smtClean="0"/>
              <a:t>(of the reflected </a:t>
            </a:r>
            <a:r>
              <a:rPr lang="en-US" sz="1400" i="1" dirty="0"/>
              <a:t>sunlight and thermal infrared energy radiated by the atmosphere and the </a:t>
            </a:r>
            <a:r>
              <a:rPr lang="en-US" sz="1400" i="1" dirty="0" smtClean="0"/>
              <a:t>surface) come </a:t>
            </a:r>
            <a:r>
              <a:rPr lang="en-US" sz="1400" i="1" dirty="0"/>
              <a:t>from satellite observations, ground-based observations, and numerical weather models</a:t>
            </a:r>
            <a:r>
              <a:rPr lang="en-US" sz="1400" i="1" dirty="0" smtClean="0"/>
              <a:t>. </a:t>
            </a:r>
            <a:r>
              <a:rPr lang="en-US" sz="1400" b="1" i="1" dirty="0" smtClean="0"/>
              <a:t>These numbers are from IPCC, 2007, updated with </a:t>
            </a:r>
            <a:r>
              <a:rPr lang="en-US" sz="1400" b="1" i="1" dirty="0" smtClean="0">
                <a:hlinkClick r:id="rId4"/>
              </a:rPr>
              <a:t>Trenberth et al., 2009 </a:t>
            </a:r>
            <a:endParaRPr lang="en-US" sz="1400" b="1" i="1" dirty="0"/>
          </a:p>
        </p:txBody>
      </p:sp>
      <p:sp>
        <p:nvSpPr>
          <p:cNvPr id="7" name="Oval 6"/>
          <p:cNvSpPr/>
          <p:nvPr/>
        </p:nvSpPr>
        <p:spPr>
          <a:xfrm>
            <a:off x="3419872" y="1052736"/>
            <a:ext cx="2520280" cy="917948"/>
          </a:xfrm>
          <a:prstGeom prst="ellipse">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(100 %)</a:t>
            </a:r>
            <a:endParaRPr lang="en-US" sz="1600" b="1" dirty="0">
              <a:solidFill>
                <a:schemeClr val="tx1"/>
              </a:solidFill>
            </a:endParaRPr>
          </a:p>
        </p:txBody>
      </p:sp>
      <p:sp>
        <p:nvSpPr>
          <p:cNvPr id="9" name="Oval 8"/>
          <p:cNvSpPr/>
          <p:nvPr/>
        </p:nvSpPr>
        <p:spPr>
          <a:xfrm rot="2003508">
            <a:off x="3149037" y="2386168"/>
            <a:ext cx="830641" cy="3190061"/>
          </a:xfrm>
          <a:prstGeom prst="ellipse">
            <a:avLst/>
          </a:prstGeom>
          <a:solidFill>
            <a:srgbClr val="FF0000">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b="1" dirty="0" smtClean="0">
                <a:solidFill>
                  <a:schemeClr val="tx1"/>
                </a:solidFill>
              </a:rPr>
              <a:t>~ 70 %</a:t>
            </a:r>
            <a:endParaRPr lang="en-US" b="1" dirty="0">
              <a:solidFill>
                <a:schemeClr val="tx1"/>
              </a:solidFill>
            </a:endParaRPr>
          </a:p>
        </p:txBody>
      </p:sp>
      <p:sp>
        <p:nvSpPr>
          <p:cNvPr id="8" name="Title 1"/>
          <p:cNvSpPr txBox="1">
            <a:spLocks/>
          </p:cNvSpPr>
          <p:nvPr/>
        </p:nvSpPr>
        <p:spPr>
          <a:xfrm>
            <a:off x="1051992" y="54868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Ετήσιο</a:t>
            </a:r>
            <a:r>
              <a:rPr kumimoji="0" lang="el-GR" sz="3200" b="1" i="0" u="none" strike="noStrike" kern="1200" cap="none" spc="0" normalizeH="0" noProof="0" dirty="0" smtClean="0">
                <a:ln>
                  <a:noFill/>
                </a:ln>
                <a:solidFill>
                  <a:schemeClr val="tx1">
                    <a:tint val="75000"/>
                  </a:schemeClr>
                </a:solidFill>
                <a:effectLst/>
                <a:uLnTx/>
                <a:uFillTx/>
                <a:ea typeface="+mj-ea"/>
                <a:cs typeface="+mj-cs"/>
              </a:rPr>
              <a:t> ισοζύγιο ενέργειας γης/κλίματος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423894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periodni.com/pictures/earth_global_energy_bud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03" y="1124744"/>
            <a:ext cx="7625029" cy="517547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2003508">
            <a:off x="2689294" y="4439184"/>
            <a:ext cx="830641" cy="999426"/>
          </a:xfrm>
          <a:prstGeom prst="ellipse">
            <a:avLst/>
          </a:prstGeom>
          <a:solidFill>
            <a:srgbClr val="FF0000">
              <a:alpha val="3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b="1" dirty="0">
              <a:solidFill>
                <a:schemeClr val="tx1"/>
              </a:solidFill>
            </a:endParaRPr>
          </a:p>
        </p:txBody>
      </p:sp>
      <p:sp>
        <p:nvSpPr>
          <p:cNvPr id="10" name="Oval 9"/>
          <p:cNvSpPr/>
          <p:nvPr/>
        </p:nvSpPr>
        <p:spPr>
          <a:xfrm>
            <a:off x="5508104" y="4850738"/>
            <a:ext cx="1080120" cy="738502"/>
          </a:xfrm>
          <a:prstGeom prst="ellipse">
            <a:avLst/>
          </a:prstGeom>
          <a:solidFill>
            <a:srgbClr val="0070C0">
              <a:alpha val="3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      </a:t>
            </a:r>
            <a:endParaRPr lang="en-US" sz="1600" b="1" dirty="0">
              <a:solidFill>
                <a:schemeClr val="tx1"/>
              </a:solidFill>
            </a:endParaRPr>
          </a:p>
        </p:txBody>
      </p:sp>
      <p:sp>
        <p:nvSpPr>
          <p:cNvPr id="3" name="Rectangle 2"/>
          <p:cNvSpPr/>
          <p:nvPr/>
        </p:nvSpPr>
        <p:spPr>
          <a:xfrm>
            <a:off x="3851920" y="3429000"/>
            <a:ext cx="1656184" cy="2160240"/>
          </a:xfrm>
          <a:prstGeom prst="rect">
            <a:avLst/>
          </a:prstGeom>
          <a:solidFill>
            <a:schemeClr val="accent6">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11" name="Oval 10"/>
          <p:cNvSpPr/>
          <p:nvPr/>
        </p:nvSpPr>
        <p:spPr>
          <a:xfrm>
            <a:off x="7020272" y="1988840"/>
            <a:ext cx="1296144" cy="738502"/>
          </a:xfrm>
          <a:prstGeom prst="ellipse">
            <a:avLst/>
          </a:prstGeom>
          <a:solidFill>
            <a:srgbClr val="0070C0">
              <a:alpha val="3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r>
              <a:rPr lang="en-US" sz="1600" b="1" dirty="0" smtClean="0">
                <a:solidFill>
                  <a:schemeClr val="tx1"/>
                </a:solidFill>
              </a:rPr>
              <a:t>  ~ 10%</a:t>
            </a:r>
            <a:endParaRPr lang="en-US" sz="1600" b="1" dirty="0">
              <a:solidFill>
                <a:schemeClr val="tx1"/>
              </a:solidFill>
            </a:endParaRPr>
          </a:p>
        </p:txBody>
      </p:sp>
      <p:sp>
        <p:nvSpPr>
          <p:cNvPr id="13" name="TextBox 12"/>
          <p:cNvSpPr txBox="1"/>
          <p:nvPr/>
        </p:nvSpPr>
        <p:spPr>
          <a:xfrm>
            <a:off x="0" y="5859269"/>
            <a:ext cx="9144000" cy="954107"/>
          </a:xfrm>
          <a:prstGeom prst="rect">
            <a:avLst/>
          </a:prstGeom>
          <a:solidFill>
            <a:schemeClr val="bg1"/>
          </a:solidFill>
        </p:spPr>
        <p:txBody>
          <a:bodyPr wrap="square" rtlCol="0">
            <a:spAutoFit/>
          </a:bodyPr>
          <a:lstStyle/>
          <a:p>
            <a:pPr algn="just"/>
            <a:r>
              <a:rPr lang="en-US" sz="1400" i="1" dirty="0" smtClean="0"/>
              <a:t>Important Note</a:t>
            </a:r>
            <a:r>
              <a:rPr lang="en-US" sz="1400" i="1" dirty="0"/>
              <a:t>: Determining exact values for energy flows in the Earth system is an area of ongoing climate research. Different estimates exist, </a:t>
            </a:r>
            <a:r>
              <a:rPr lang="en-US" sz="1400" i="1" dirty="0" smtClean="0"/>
              <a:t>all with some </a:t>
            </a:r>
            <a:r>
              <a:rPr lang="en-US" sz="1400" i="1" dirty="0"/>
              <a:t>uncertainty. Estimates </a:t>
            </a:r>
            <a:r>
              <a:rPr lang="en-US" sz="1400" i="1" dirty="0" smtClean="0"/>
              <a:t>(of the reflected </a:t>
            </a:r>
            <a:r>
              <a:rPr lang="en-US" sz="1400" i="1" dirty="0"/>
              <a:t>sunlight and thermal infrared energy radiated by the atmosphere and the </a:t>
            </a:r>
            <a:r>
              <a:rPr lang="en-US" sz="1400" i="1" dirty="0" smtClean="0"/>
              <a:t>surface) come </a:t>
            </a:r>
            <a:r>
              <a:rPr lang="en-US" sz="1400" i="1" dirty="0"/>
              <a:t>from satellite observations, ground-based observations, and numerical weather models</a:t>
            </a:r>
            <a:r>
              <a:rPr lang="en-US" sz="1400" i="1" dirty="0" smtClean="0"/>
              <a:t>. </a:t>
            </a:r>
            <a:r>
              <a:rPr lang="en-US" sz="1400" b="1" i="1" dirty="0" smtClean="0"/>
              <a:t>These numbers are from IPCC, 2007, updated with </a:t>
            </a:r>
            <a:r>
              <a:rPr lang="en-US" sz="1400" b="1" i="1" dirty="0" smtClean="0">
                <a:hlinkClick r:id="rId4"/>
              </a:rPr>
              <a:t>Trenberth et al., 2009 </a:t>
            </a:r>
            <a:endParaRPr lang="en-US" sz="1400" b="1" i="1" dirty="0"/>
          </a:p>
        </p:txBody>
      </p:sp>
      <p:sp>
        <p:nvSpPr>
          <p:cNvPr id="14" name="Title 1"/>
          <p:cNvSpPr txBox="1">
            <a:spLocks/>
          </p:cNvSpPr>
          <p:nvPr/>
        </p:nvSpPr>
        <p:spPr>
          <a:xfrm>
            <a:off x="1051992" y="54868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Ετήσιο</a:t>
            </a:r>
            <a:r>
              <a:rPr kumimoji="0" lang="el-GR" sz="3200" b="1" i="0" u="none" strike="noStrike" kern="1200" cap="none" spc="0" normalizeH="0" noProof="0" dirty="0" smtClean="0">
                <a:ln>
                  <a:noFill/>
                </a:ln>
                <a:solidFill>
                  <a:schemeClr val="tx1">
                    <a:tint val="75000"/>
                  </a:schemeClr>
                </a:solidFill>
                <a:effectLst/>
                <a:uLnTx/>
                <a:uFillTx/>
                <a:ea typeface="+mj-ea"/>
                <a:cs typeface="+mj-cs"/>
              </a:rPr>
              <a:t> ισοζύγιο ενέργειας γης/κλίματος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21706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47667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Διάδοση ακτινοβολίας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grpSp>
        <p:nvGrpSpPr>
          <p:cNvPr id="6" name="Group 5"/>
          <p:cNvGrpSpPr/>
          <p:nvPr/>
        </p:nvGrpSpPr>
        <p:grpSpPr>
          <a:xfrm>
            <a:off x="1106324" y="1158541"/>
            <a:ext cx="6104892" cy="5438813"/>
            <a:chOff x="1106324" y="1158541"/>
            <a:chExt cx="6104892" cy="5438813"/>
          </a:xfrm>
        </p:grpSpPr>
        <p:pic>
          <p:nvPicPr>
            <p:cNvPr id="23556" name="Picture 4" descr="http://www.barrettbellamyclimate.com/userimages/Sun2.jpg"/>
            <p:cNvPicPr>
              <a:picLocks noChangeAspect="1" noChangeArrowheads="1"/>
            </p:cNvPicPr>
            <p:nvPr/>
          </p:nvPicPr>
          <p:blipFill rotWithShape="1">
            <a:blip r:embed="rId2">
              <a:extLst>
                <a:ext uri="{28A0092B-C50C-407E-A947-70E740481C1C}">
                  <a14:useLocalDpi xmlns:a14="http://schemas.microsoft.com/office/drawing/2010/main" val="0"/>
                </a:ext>
              </a:extLst>
            </a:blip>
            <a:srcRect t="6577"/>
            <a:stretch/>
          </p:blipFill>
          <p:spPr bwMode="auto">
            <a:xfrm>
              <a:off x="1403648" y="1158541"/>
              <a:ext cx="5807568" cy="54388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84068" y="1164688"/>
              <a:ext cx="108012" cy="543266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64088" y="1164690"/>
              <a:ext cx="216024" cy="5432664"/>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121278" y="3712386"/>
              <a:ext cx="4824536" cy="369332"/>
            </a:xfrm>
            <a:prstGeom prst="rect">
              <a:avLst/>
            </a:prstGeom>
            <a:noFill/>
          </p:spPr>
          <p:txBody>
            <a:bodyPr wrap="square" rtlCol="0">
              <a:spAutoFit/>
            </a:bodyPr>
            <a:lstStyle/>
            <a:p>
              <a:r>
                <a:rPr lang="en-US" i="1" dirty="0" smtClean="0">
                  <a:solidFill>
                    <a:schemeClr val="bg1">
                      <a:lumMod val="50000"/>
                    </a:schemeClr>
                  </a:solidFill>
                </a:rPr>
                <a:t>Modified from Rohde, Global Warming Art, 2007</a:t>
              </a:r>
              <a:endParaRPr lang="en-US" i="1" dirty="0">
                <a:solidFill>
                  <a:schemeClr val="bg1">
                    <a:lumMod val="50000"/>
                  </a:schemeClr>
                </a:solidFill>
              </a:endParaRPr>
            </a:p>
          </p:txBody>
        </p:sp>
      </p:grpSp>
    </p:spTree>
    <p:extLst>
      <p:ext uri="{BB962C8B-B14F-4D97-AF65-F5344CB8AC3E}">
        <p14:creationId xmlns:p14="http://schemas.microsoft.com/office/powerpoint/2010/main" val="27484731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periodni.com/pictures/earth_global_energy_bud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03" y="1124744"/>
            <a:ext cx="7625029" cy="517547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5580112" y="3717032"/>
            <a:ext cx="864097" cy="864096"/>
          </a:xfrm>
          <a:prstGeom prst="ellipse">
            <a:avLst/>
          </a:prstGeom>
          <a:solidFill>
            <a:srgbClr val="0070C0">
              <a:alpha val="3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      </a:t>
            </a:r>
            <a:endParaRPr lang="en-US" sz="1600" b="1" dirty="0">
              <a:solidFill>
                <a:schemeClr val="tx1"/>
              </a:solidFill>
            </a:endParaRPr>
          </a:p>
        </p:txBody>
      </p:sp>
      <p:sp>
        <p:nvSpPr>
          <p:cNvPr id="5" name="Right Arrow 4"/>
          <p:cNvSpPr/>
          <p:nvPr/>
        </p:nvSpPr>
        <p:spPr>
          <a:xfrm>
            <a:off x="6444208" y="4149080"/>
            <a:ext cx="576063"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5307968">
            <a:off x="5329437" y="3159579"/>
            <a:ext cx="857433" cy="2898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5715253"/>
            <a:ext cx="9144000" cy="954107"/>
          </a:xfrm>
          <a:prstGeom prst="rect">
            <a:avLst/>
          </a:prstGeom>
          <a:solidFill>
            <a:schemeClr val="bg1"/>
          </a:solidFill>
        </p:spPr>
        <p:txBody>
          <a:bodyPr wrap="square" rtlCol="0">
            <a:spAutoFit/>
          </a:bodyPr>
          <a:lstStyle/>
          <a:p>
            <a:pPr algn="just"/>
            <a:r>
              <a:rPr lang="en-US" sz="1400" i="1" dirty="0" smtClean="0"/>
              <a:t>Important Note</a:t>
            </a:r>
            <a:r>
              <a:rPr lang="en-US" sz="1400" i="1" dirty="0"/>
              <a:t>: Determining exact values for energy flows in the Earth system is an area of ongoing climate research. Different estimates exist, </a:t>
            </a:r>
            <a:r>
              <a:rPr lang="en-US" sz="1400" i="1" dirty="0" smtClean="0"/>
              <a:t>all with some </a:t>
            </a:r>
            <a:r>
              <a:rPr lang="en-US" sz="1400" i="1" dirty="0"/>
              <a:t>uncertainty. Estimates </a:t>
            </a:r>
            <a:r>
              <a:rPr lang="en-US" sz="1400" i="1" dirty="0" smtClean="0"/>
              <a:t>(of the reflected </a:t>
            </a:r>
            <a:r>
              <a:rPr lang="en-US" sz="1400" i="1" dirty="0"/>
              <a:t>sunlight and thermal infrared energy radiated by the atmosphere and the </a:t>
            </a:r>
            <a:r>
              <a:rPr lang="en-US" sz="1400" i="1" dirty="0" smtClean="0"/>
              <a:t>surface) come </a:t>
            </a:r>
            <a:r>
              <a:rPr lang="en-US" sz="1400" i="1" dirty="0"/>
              <a:t>from satellite observations, ground-based observations, and numerical weather models</a:t>
            </a:r>
            <a:r>
              <a:rPr lang="en-US" sz="1400" i="1" dirty="0" smtClean="0"/>
              <a:t>. These numbers are from IPCC, 2007, updated with </a:t>
            </a:r>
            <a:r>
              <a:rPr lang="en-US" sz="1400" i="1" dirty="0" smtClean="0">
                <a:hlinkClick r:id="rId4"/>
              </a:rPr>
              <a:t>Trenberth et al., 2009 </a:t>
            </a:r>
            <a:endParaRPr lang="en-US" sz="1400" i="1" dirty="0"/>
          </a:p>
        </p:txBody>
      </p:sp>
      <p:sp>
        <p:nvSpPr>
          <p:cNvPr id="8" name="Title 1"/>
          <p:cNvSpPr txBox="1">
            <a:spLocks/>
          </p:cNvSpPr>
          <p:nvPr/>
        </p:nvSpPr>
        <p:spPr>
          <a:xfrm>
            <a:off x="1051992" y="54868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Ετήσιο</a:t>
            </a:r>
            <a:r>
              <a:rPr kumimoji="0" lang="el-GR" sz="3200" b="1" i="0" u="none" strike="noStrike" kern="1200" cap="none" spc="0" normalizeH="0" noProof="0" dirty="0" smtClean="0">
                <a:ln>
                  <a:noFill/>
                </a:ln>
                <a:solidFill>
                  <a:schemeClr val="tx1">
                    <a:tint val="75000"/>
                  </a:schemeClr>
                </a:solidFill>
                <a:effectLst/>
                <a:uLnTx/>
                <a:uFillTx/>
                <a:ea typeface="+mj-ea"/>
                <a:cs typeface="+mj-cs"/>
              </a:rPr>
              <a:t> ισοζύγιο ενέργειας γης/κλίματος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024258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83357"/>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Ισοζύγιο </a:t>
            </a:r>
            <a:r>
              <a:rPr lang="el-GR" dirty="0" smtClean="0"/>
              <a:t>ενέργειας και ακτινοβολιών</a:t>
            </a:r>
          </a:p>
          <a:p>
            <a:pPr marL="514350" indent="-514350">
              <a:buFont typeface="+mj-lt"/>
              <a:buAutoNum type="arabicPeriod"/>
            </a:pPr>
            <a:r>
              <a:rPr lang="el-GR" dirty="0" smtClean="0"/>
              <a:t>Άμεση</a:t>
            </a:r>
            <a:r>
              <a:rPr lang="en-US" dirty="0" smtClean="0"/>
              <a:t> </a:t>
            </a:r>
            <a:r>
              <a:rPr lang="el-GR" dirty="0" smtClean="0"/>
              <a:t>επίδραση </a:t>
            </a:r>
            <a:r>
              <a:rPr lang="el-GR" dirty="0" smtClean="0"/>
              <a:t>αέριας ρύπανσης στο </a:t>
            </a:r>
            <a:r>
              <a:rPr lang="el-GR" dirty="0" smtClean="0"/>
              <a:t>κλίμα</a:t>
            </a:r>
          </a:p>
          <a:p>
            <a:pPr marL="514350" indent="-514350">
              <a:buFont typeface="+mj-lt"/>
              <a:buAutoNum type="arabicPeriod"/>
            </a:pPr>
            <a:r>
              <a:rPr lang="el-GR" dirty="0" smtClean="0"/>
              <a:t>Έμμεση </a:t>
            </a:r>
            <a:r>
              <a:rPr lang="el-GR" dirty="0"/>
              <a:t>επίδραση αέριας ρύπανσης στο κλίμα</a:t>
            </a:r>
          </a:p>
          <a:p>
            <a:pPr marL="514350" indent="-514350">
              <a:buFont typeface="+mj-lt"/>
              <a:buAutoNum type="arabicPeriod"/>
            </a:pPr>
            <a:endParaRPr lang="el-GR" dirty="0"/>
          </a:p>
        </p:txBody>
      </p:sp>
    </p:spTree>
    <p:extLst>
      <p:ext uri="{BB962C8B-B14F-4D97-AF65-F5344CB8AC3E}">
        <p14:creationId xmlns:p14="http://schemas.microsoft.com/office/powerpoint/2010/main" val="402096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1824"/>
            <a:ext cx="8229600" cy="1143000"/>
          </a:xfrm>
        </p:spPr>
        <p:txBody>
          <a:bodyPr vert="horz" lIns="91440" tIns="45720" rIns="91440" bIns="45720" rtlCol="0" anchor="ctr">
            <a:noAutofit/>
          </a:bodyPr>
          <a:lstStyle/>
          <a:p>
            <a:r>
              <a:rPr lang="el-GR" sz="3200" b="1" dirty="0">
                <a:solidFill>
                  <a:schemeClr val="tx1">
                    <a:tint val="75000"/>
                  </a:schemeClr>
                </a:solidFill>
                <a:latin typeface="+mn-lt"/>
              </a:rPr>
              <a:t>Φαινόμενο του θερμοκηπίου</a:t>
            </a:r>
            <a:endParaRPr lang="el-GR" sz="3200" b="1" dirty="0">
              <a:solidFill>
                <a:schemeClr val="tx1">
                  <a:tint val="75000"/>
                </a:schemeClr>
              </a:solidFill>
              <a:latin typeface="+mn-lt"/>
            </a:endParaRPr>
          </a:p>
        </p:txBody>
      </p:sp>
      <p:sp>
        <p:nvSpPr>
          <p:cNvPr id="3" name="Content Placeholder 2"/>
          <p:cNvSpPr>
            <a:spLocks noGrp="1"/>
          </p:cNvSpPr>
          <p:nvPr>
            <p:ph idx="1"/>
          </p:nvPr>
        </p:nvSpPr>
        <p:spPr/>
        <p:txBody>
          <a:bodyPr/>
          <a:lstStyle/>
          <a:p>
            <a:r>
              <a:rPr lang="en-US" u="sng" dirty="0">
                <a:hlinkClick r:id="rId3"/>
              </a:rPr>
              <a:t>https://</a:t>
            </a:r>
            <a:r>
              <a:rPr lang="en-US" u="sng" dirty="0" smtClean="0">
                <a:hlinkClick r:id="rId3"/>
              </a:rPr>
              <a:t>www.youtube.com/watch?v=QQsh8tIv2R8</a:t>
            </a:r>
            <a:r>
              <a:rPr lang="el-GR" u="sng" dirty="0" smtClean="0"/>
              <a:t> </a:t>
            </a:r>
            <a:endParaRPr lang="el-GR" dirty="0"/>
          </a:p>
        </p:txBody>
      </p:sp>
      <p:sp>
        <p:nvSpPr>
          <p:cNvPr id="5" name="Slide Number Placeholder 4"/>
          <p:cNvSpPr>
            <a:spLocks noGrp="1"/>
          </p:cNvSpPr>
          <p:nvPr>
            <p:ph type="sldNum" sz="quarter" idx="12"/>
          </p:nvPr>
        </p:nvSpPr>
        <p:spPr/>
        <p:txBody>
          <a:bodyPr/>
          <a:lstStyle/>
          <a:p>
            <a:fld id="{51DFF817-4076-47C1-92D6-6590793B472D}" type="slidenum">
              <a:rPr lang="en-US" smtClean="0"/>
              <a:pPr/>
              <a:t>20</a:t>
            </a:fld>
            <a:endParaRPr lang="en-US"/>
          </a:p>
        </p:txBody>
      </p:sp>
    </p:spTree>
    <p:extLst>
      <p:ext uri="{BB962C8B-B14F-4D97-AF65-F5344CB8AC3E}">
        <p14:creationId xmlns:p14="http://schemas.microsoft.com/office/powerpoint/2010/main" val="3559241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3528" y="620688"/>
            <a:ext cx="842493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tint val="75000"/>
                  </a:schemeClr>
                </a:solidFill>
                <a:effectLst/>
                <a:uLnTx/>
                <a:uFillTx/>
                <a:ea typeface="+mj-ea"/>
                <a:cs typeface="+mj-cs"/>
              </a:rPr>
              <a:t>Απορρόφηση</a:t>
            </a:r>
            <a:r>
              <a:rPr kumimoji="0" lang="el-GR" sz="2800" b="1" i="0" u="none" strike="noStrike" kern="1200" cap="none" spc="0" normalizeH="0" noProof="0" dirty="0" smtClean="0">
                <a:ln>
                  <a:noFill/>
                </a:ln>
                <a:solidFill>
                  <a:schemeClr val="tx1">
                    <a:tint val="75000"/>
                  </a:schemeClr>
                </a:solidFill>
                <a:effectLst/>
                <a:uLnTx/>
                <a:uFillTx/>
                <a:ea typeface="+mj-ea"/>
                <a:cs typeface="+mj-cs"/>
              </a:rPr>
              <a:t> ακτινοβολίας από την ατμόσφαιρα </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(1</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a:t>
            </a: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90" t="32906" r="41724" b="11568"/>
          <a:stretch/>
        </p:blipFill>
        <p:spPr bwMode="auto">
          <a:xfrm>
            <a:off x="179512" y="1815401"/>
            <a:ext cx="6100550" cy="4061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372200" y="1834946"/>
            <a:ext cx="2664296" cy="3970318"/>
          </a:xfrm>
          <a:prstGeom prst="rect">
            <a:avLst/>
          </a:prstGeom>
          <a:noFill/>
          <a:ln w="25400">
            <a:solidFill>
              <a:schemeClr val="accent6">
                <a:lumMod val="50000"/>
              </a:schemeClr>
            </a:solidFill>
          </a:ln>
        </p:spPr>
        <p:txBody>
          <a:bodyPr wrap="square" rtlCol="0">
            <a:spAutoFit/>
          </a:bodyPr>
          <a:lstStyle/>
          <a:p>
            <a:pPr algn="just"/>
            <a:r>
              <a:rPr lang="en-US" b="1" dirty="0" smtClean="0"/>
              <a:t>Some atmospheric gases (e.g. CO</a:t>
            </a:r>
            <a:r>
              <a:rPr lang="en-US" b="1" baseline="-25000" dirty="0" smtClean="0"/>
              <a:t>2</a:t>
            </a:r>
            <a:r>
              <a:rPr lang="en-US" b="1" dirty="0" smtClean="0"/>
              <a:t>, CH</a:t>
            </a:r>
            <a:r>
              <a:rPr lang="en-US" b="1" baseline="-25000" dirty="0"/>
              <a:t>4</a:t>
            </a:r>
            <a:r>
              <a:rPr lang="en-US" b="1" dirty="0" smtClean="0"/>
              <a:t>, H</a:t>
            </a:r>
            <a:r>
              <a:rPr lang="en-US" b="1" baseline="-25000" dirty="0" smtClean="0"/>
              <a:t>2</a:t>
            </a:r>
            <a:r>
              <a:rPr lang="en-US" b="1" dirty="0" smtClean="0"/>
              <a:t>O) absorb terrestrial (long-wave) infrared radiation. </a:t>
            </a:r>
          </a:p>
          <a:p>
            <a:pPr algn="just"/>
            <a:r>
              <a:rPr lang="en-US" b="1" dirty="0" smtClean="0"/>
              <a:t>Then, their temperature rises and they radiate infrared energy upwards or towards the surface of the earth or at the surface of another gas molecule (and so on).</a:t>
            </a:r>
          </a:p>
          <a:p>
            <a:pPr algn="just"/>
            <a:r>
              <a:rPr lang="en-US" b="1" dirty="0" smtClean="0"/>
              <a:t>Thus, the earth receives additional amounts </a:t>
            </a:r>
            <a:r>
              <a:rPr lang="en-US" b="1" dirty="0"/>
              <a:t>of energy (than the solar) </a:t>
            </a:r>
            <a:endParaRPr lang="en-US" b="1" dirty="0" smtClean="0"/>
          </a:p>
        </p:txBody>
      </p:sp>
      <p:sp>
        <p:nvSpPr>
          <p:cNvPr id="3" name="TextBox 2"/>
          <p:cNvSpPr txBox="1"/>
          <p:nvPr/>
        </p:nvSpPr>
        <p:spPr>
          <a:xfrm>
            <a:off x="179512" y="5951021"/>
            <a:ext cx="8856984" cy="646331"/>
          </a:xfrm>
          <a:prstGeom prst="rect">
            <a:avLst/>
          </a:prstGeom>
          <a:noFill/>
          <a:ln w="25400">
            <a:solidFill>
              <a:schemeClr val="accent6">
                <a:lumMod val="50000"/>
              </a:schemeClr>
            </a:solidFill>
          </a:ln>
        </p:spPr>
        <p:txBody>
          <a:bodyPr wrap="square" rtlCol="0">
            <a:spAutoFit/>
          </a:bodyPr>
          <a:lstStyle/>
          <a:p>
            <a:pPr algn="just"/>
            <a:r>
              <a:rPr lang="en-US" b="1" dirty="0" smtClean="0"/>
              <a:t>and is habitable, i.e. the atmosphere raises temperature by about 33 </a:t>
            </a:r>
            <a:r>
              <a:rPr lang="en-US" b="1" dirty="0" smtClean="0">
                <a:latin typeface="Book Antiqua"/>
              </a:rPr>
              <a:t>°</a:t>
            </a:r>
            <a:r>
              <a:rPr lang="en-US" b="1" dirty="0" smtClean="0"/>
              <a:t>C (from </a:t>
            </a:r>
            <a:r>
              <a:rPr lang="en-US" b="1" dirty="0"/>
              <a:t>-18 </a:t>
            </a:r>
            <a:r>
              <a:rPr lang="en-US" b="1" dirty="0" smtClean="0">
                <a:latin typeface="Book Antiqua"/>
              </a:rPr>
              <a:t>°C </a:t>
            </a:r>
            <a:r>
              <a:rPr lang="en-US" b="1" dirty="0" smtClean="0"/>
              <a:t>at </a:t>
            </a:r>
            <a:r>
              <a:rPr lang="en-US" b="1" dirty="0" err="1"/>
              <a:t>ToA</a:t>
            </a:r>
            <a:r>
              <a:rPr lang="en-US" b="1" dirty="0"/>
              <a:t> to </a:t>
            </a:r>
            <a:r>
              <a:rPr lang="en-US" b="1" dirty="0" smtClean="0"/>
              <a:t>15 </a:t>
            </a:r>
            <a:r>
              <a:rPr lang="en-US" b="1" dirty="0" smtClean="0">
                <a:latin typeface="Book Antiqua"/>
              </a:rPr>
              <a:t>°C </a:t>
            </a:r>
            <a:r>
              <a:rPr lang="en-US" b="1" dirty="0" smtClean="0"/>
              <a:t>at the its surface)</a:t>
            </a:r>
            <a:endParaRPr lang="en-US" b="1" dirty="0"/>
          </a:p>
        </p:txBody>
      </p:sp>
      <p:sp>
        <p:nvSpPr>
          <p:cNvPr id="7" name="Title 1"/>
          <p:cNvSpPr txBox="1">
            <a:spLocks/>
          </p:cNvSpPr>
          <p:nvPr/>
        </p:nvSpPr>
        <p:spPr>
          <a:xfrm>
            <a:off x="899592" y="112474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Natural </a:t>
            </a:r>
            <a:r>
              <a:rPr kumimoji="0" lang="en-US" sz="2800" b="1" i="0" u="none" strike="noStrike" kern="1200" cap="none" spc="0" normalizeH="0" baseline="0" noProof="0" dirty="0" err="1" smtClean="0">
                <a:ln>
                  <a:noFill/>
                </a:ln>
                <a:solidFill>
                  <a:schemeClr val="tx1">
                    <a:tint val="75000"/>
                  </a:schemeClr>
                </a:solidFill>
                <a:effectLst/>
                <a:uLnTx/>
                <a:uFillTx/>
                <a:ea typeface="+mj-ea"/>
                <a:cs typeface="+mj-cs"/>
              </a:rPr>
              <a:t>greenhous</a:t>
            </a:r>
            <a:r>
              <a:rPr lang="en-US" sz="2800" dirty="0" smtClean="0">
                <a:ea typeface="+mj-ea"/>
                <a:cs typeface="+mj-cs"/>
              </a:rPr>
              <a:t>e effect</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890623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1640" y="1230547"/>
            <a:ext cx="6104892" cy="5438813"/>
            <a:chOff x="1106324" y="1158541"/>
            <a:chExt cx="6104892" cy="5438813"/>
          </a:xfrm>
        </p:grpSpPr>
        <p:pic>
          <p:nvPicPr>
            <p:cNvPr id="6" name="Picture 4" descr="http://www.barrettbellamyclimate.com/userimages/Sun2.jpg"/>
            <p:cNvPicPr>
              <a:picLocks noChangeAspect="1" noChangeArrowheads="1"/>
            </p:cNvPicPr>
            <p:nvPr/>
          </p:nvPicPr>
          <p:blipFill rotWithShape="1">
            <a:blip r:embed="rId2">
              <a:extLst>
                <a:ext uri="{28A0092B-C50C-407E-A947-70E740481C1C}">
                  <a14:useLocalDpi xmlns:a14="http://schemas.microsoft.com/office/drawing/2010/main" val="0"/>
                </a:ext>
              </a:extLst>
            </a:blip>
            <a:srcRect t="6577"/>
            <a:stretch/>
          </p:blipFill>
          <p:spPr bwMode="auto">
            <a:xfrm>
              <a:off x="1403648" y="1158541"/>
              <a:ext cx="5807568" cy="54388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0" y="1164688"/>
              <a:ext cx="540060" cy="543266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52120" y="1164690"/>
              <a:ext cx="1368152" cy="5432664"/>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1121278" y="3712386"/>
              <a:ext cx="4824536" cy="369332"/>
            </a:xfrm>
            <a:prstGeom prst="rect">
              <a:avLst/>
            </a:prstGeom>
            <a:noFill/>
          </p:spPr>
          <p:txBody>
            <a:bodyPr wrap="square" rtlCol="0">
              <a:spAutoFit/>
            </a:bodyPr>
            <a:lstStyle/>
            <a:p>
              <a:r>
                <a:rPr lang="en-US" i="1" dirty="0" smtClean="0">
                  <a:solidFill>
                    <a:schemeClr val="bg1">
                      <a:lumMod val="50000"/>
                    </a:schemeClr>
                  </a:solidFill>
                </a:rPr>
                <a:t>Modified from Rohde, Global Warming Art, 2007</a:t>
              </a:r>
              <a:endParaRPr lang="en-US" i="1" dirty="0">
                <a:solidFill>
                  <a:schemeClr val="bg1">
                    <a:lumMod val="50000"/>
                  </a:schemeClr>
                </a:solidFill>
              </a:endParaRPr>
            </a:p>
          </p:txBody>
        </p:sp>
      </p:grpSp>
      <p:sp>
        <p:nvSpPr>
          <p:cNvPr id="10" name="Title 1"/>
          <p:cNvSpPr txBox="1">
            <a:spLocks/>
          </p:cNvSpPr>
          <p:nvPr/>
        </p:nvSpPr>
        <p:spPr>
          <a:xfrm>
            <a:off x="323528" y="620688"/>
            <a:ext cx="842493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tint val="75000"/>
                  </a:schemeClr>
                </a:solidFill>
                <a:effectLst/>
                <a:uLnTx/>
                <a:uFillTx/>
                <a:ea typeface="+mj-ea"/>
                <a:cs typeface="+mj-cs"/>
              </a:rPr>
              <a:t>Απορρόφηση</a:t>
            </a:r>
            <a:r>
              <a:rPr kumimoji="0" lang="el-GR" sz="2800" b="1" i="0" u="none" strike="noStrike" kern="1200" cap="none" spc="0" normalizeH="0" noProof="0" dirty="0" smtClean="0">
                <a:ln>
                  <a:noFill/>
                </a:ln>
                <a:solidFill>
                  <a:schemeClr val="tx1">
                    <a:tint val="75000"/>
                  </a:schemeClr>
                </a:solidFill>
                <a:effectLst/>
                <a:uLnTx/>
                <a:uFillTx/>
                <a:ea typeface="+mj-ea"/>
                <a:cs typeface="+mj-cs"/>
              </a:rPr>
              <a:t> ακτινοβολίας από την ατμόσφαιρα </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a:t>
            </a:r>
            <a:r>
              <a:rPr kumimoji="0" lang="el-GR" sz="2800" b="1" i="0" u="none" strike="noStrike" kern="1200" cap="none" spc="0" normalizeH="0" baseline="0" noProof="0" dirty="0" smtClean="0">
                <a:ln>
                  <a:noFill/>
                </a:ln>
                <a:solidFill>
                  <a:schemeClr val="tx1">
                    <a:tint val="75000"/>
                  </a:schemeClr>
                </a:solidFill>
                <a:effectLst/>
                <a:uLnTx/>
                <a:uFillTx/>
                <a:ea typeface="+mj-ea"/>
                <a:cs typeface="+mj-cs"/>
              </a:rPr>
              <a:t>2</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614187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10" t="14739" r="20281" b="12313"/>
          <a:stretch/>
        </p:blipFill>
        <p:spPr bwMode="auto">
          <a:xfrm>
            <a:off x="683568" y="1261076"/>
            <a:ext cx="7833815" cy="533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1522258" y="3239398"/>
            <a:ext cx="4176463" cy="523220"/>
          </a:xfrm>
          <a:prstGeom prst="rect">
            <a:avLst/>
          </a:prstGeom>
          <a:noFill/>
        </p:spPr>
        <p:txBody>
          <a:bodyPr wrap="square" rtlCol="0">
            <a:spAutoFit/>
          </a:bodyPr>
          <a:lstStyle/>
          <a:p>
            <a:r>
              <a:rPr lang="en-US" sz="2800" b="1" dirty="0">
                <a:solidFill>
                  <a:schemeClr val="tx1">
                    <a:tint val="75000"/>
                  </a:schemeClr>
                </a:solidFill>
                <a:ea typeface="+mj-ea"/>
                <a:cs typeface="+mj-cs"/>
              </a:rPr>
              <a:t>Cloud greenhouse forcing</a:t>
            </a:r>
          </a:p>
        </p:txBody>
      </p:sp>
      <p:sp>
        <p:nvSpPr>
          <p:cNvPr id="5" name="Title 1"/>
          <p:cNvSpPr txBox="1">
            <a:spLocks/>
          </p:cNvSpPr>
          <p:nvPr/>
        </p:nvSpPr>
        <p:spPr>
          <a:xfrm>
            <a:off x="323528" y="620688"/>
            <a:ext cx="842493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tint val="75000"/>
                  </a:schemeClr>
                </a:solidFill>
                <a:effectLst/>
                <a:uLnTx/>
                <a:uFillTx/>
                <a:ea typeface="+mj-ea"/>
                <a:cs typeface="+mj-cs"/>
              </a:rPr>
              <a:t>Απορρόφηση</a:t>
            </a:r>
            <a:r>
              <a:rPr kumimoji="0" lang="el-GR" sz="2800" b="1" i="0" u="none" strike="noStrike" kern="1200" cap="none" spc="0" normalizeH="0" noProof="0" dirty="0" smtClean="0">
                <a:ln>
                  <a:noFill/>
                </a:ln>
                <a:solidFill>
                  <a:schemeClr val="tx1">
                    <a:tint val="75000"/>
                  </a:schemeClr>
                </a:solidFill>
                <a:effectLst/>
                <a:uLnTx/>
                <a:uFillTx/>
                <a:ea typeface="+mj-ea"/>
                <a:cs typeface="+mj-cs"/>
              </a:rPr>
              <a:t> ακτινοβολίας από την ατμόσφαιρα </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a:t>
            </a:r>
            <a:r>
              <a:rPr kumimoji="0" lang="el-GR" sz="2800" b="1" i="0" u="none" strike="noStrike" kern="1200" cap="none" spc="0" normalizeH="0" baseline="0" noProof="0" dirty="0" smtClean="0">
                <a:ln>
                  <a:noFill/>
                </a:ln>
                <a:solidFill>
                  <a:schemeClr val="tx1">
                    <a:tint val="75000"/>
                  </a:schemeClr>
                </a:solidFill>
                <a:effectLst/>
                <a:uLnTx/>
                <a:uFillTx/>
                <a:ea typeface="+mj-ea"/>
                <a:cs typeface="+mj-cs"/>
              </a:rPr>
              <a:t>3</a:t>
            </a:r>
            <a:r>
              <a:rPr kumimoji="0" lang="en-US" sz="2800" b="1" i="0" u="none" strike="noStrike" kern="1200" cap="none" spc="0" normalizeH="0" baseline="0" noProof="0" dirty="0" smtClean="0">
                <a:ln>
                  <a:noFill/>
                </a:ln>
                <a:solidFill>
                  <a:schemeClr val="tx1">
                    <a:tint val="75000"/>
                  </a:schemeClr>
                </a:solidFill>
                <a:effectLst/>
                <a:uLnTx/>
                <a:uFillTx/>
                <a:ea typeface="+mj-ea"/>
                <a:cs typeface="+mj-cs"/>
              </a:rPr>
              <a:t>)</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722548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periodni.com/pictures/earth_global_energy_bud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403" y="1124744"/>
            <a:ext cx="7625029" cy="5175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715253"/>
            <a:ext cx="9144000" cy="954107"/>
          </a:xfrm>
          <a:prstGeom prst="rect">
            <a:avLst/>
          </a:prstGeom>
          <a:solidFill>
            <a:schemeClr val="bg1"/>
          </a:solidFill>
        </p:spPr>
        <p:txBody>
          <a:bodyPr wrap="square" rtlCol="0">
            <a:spAutoFit/>
          </a:bodyPr>
          <a:lstStyle/>
          <a:p>
            <a:pPr algn="just"/>
            <a:r>
              <a:rPr lang="en-US" sz="1400" i="1" dirty="0" smtClean="0"/>
              <a:t>Important Note</a:t>
            </a:r>
            <a:r>
              <a:rPr lang="en-US" sz="1400" i="1" dirty="0"/>
              <a:t>: Determining exact values for energy flows in the Earth system is an area of ongoing climate research. Different estimates exist, </a:t>
            </a:r>
            <a:r>
              <a:rPr lang="en-US" sz="1400" i="1" dirty="0" smtClean="0"/>
              <a:t>all with some </a:t>
            </a:r>
            <a:r>
              <a:rPr lang="en-US" sz="1400" i="1" dirty="0"/>
              <a:t>uncertainty. Estimates </a:t>
            </a:r>
            <a:r>
              <a:rPr lang="en-US" sz="1400" i="1" dirty="0" smtClean="0"/>
              <a:t>(of the reflected </a:t>
            </a:r>
            <a:r>
              <a:rPr lang="en-US" sz="1400" i="1" dirty="0"/>
              <a:t>sunlight and thermal infrared energy radiated by the atmosphere and the </a:t>
            </a:r>
            <a:r>
              <a:rPr lang="en-US" sz="1400" i="1" dirty="0" smtClean="0"/>
              <a:t>surface) come </a:t>
            </a:r>
            <a:r>
              <a:rPr lang="en-US" sz="1400" i="1" dirty="0"/>
              <a:t>from satellite observations, ground-based observations, and numerical weather models</a:t>
            </a:r>
            <a:r>
              <a:rPr lang="en-US" sz="1400" i="1" dirty="0" smtClean="0"/>
              <a:t>. </a:t>
            </a:r>
            <a:r>
              <a:rPr lang="en-US" sz="1400" b="1" i="1" dirty="0" smtClean="0"/>
              <a:t>These numbers are from IPCC, 2007, updated with </a:t>
            </a:r>
            <a:r>
              <a:rPr lang="en-US" sz="1400" b="1" i="1" dirty="0" smtClean="0">
                <a:hlinkClick r:id="rId4"/>
              </a:rPr>
              <a:t>Trenberth et al., 2009 </a:t>
            </a:r>
            <a:endParaRPr lang="en-US" sz="1400" b="1" i="1" dirty="0"/>
          </a:p>
        </p:txBody>
      </p:sp>
      <p:sp>
        <p:nvSpPr>
          <p:cNvPr id="10" name="Oval 9"/>
          <p:cNvSpPr/>
          <p:nvPr/>
        </p:nvSpPr>
        <p:spPr>
          <a:xfrm>
            <a:off x="6649888" y="998884"/>
            <a:ext cx="1882552" cy="917948"/>
          </a:xfrm>
          <a:prstGeom prst="ellipse">
            <a:avLst/>
          </a:prstGeom>
          <a:solidFill>
            <a:srgbClr val="0070C0">
              <a:alpha val="3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      </a:t>
            </a:r>
            <a:endParaRPr lang="en-US" sz="1600" b="1" dirty="0">
              <a:solidFill>
                <a:schemeClr val="tx1"/>
              </a:solidFill>
            </a:endParaRPr>
          </a:p>
        </p:txBody>
      </p:sp>
      <p:sp>
        <p:nvSpPr>
          <p:cNvPr id="8" name="Oval 7"/>
          <p:cNvSpPr/>
          <p:nvPr/>
        </p:nvSpPr>
        <p:spPr>
          <a:xfrm>
            <a:off x="6876256" y="4005064"/>
            <a:ext cx="1008112" cy="917948"/>
          </a:xfrm>
          <a:prstGeom prst="ellipse">
            <a:avLst/>
          </a:prstGeom>
          <a:solidFill>
            <a:srgbClr val="0070C0">
              <a:alpha val="37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      </a:t>
            </a:r>
            <a:endParaRPr lang="en-US" sz="1600" b="1" dirty="0">
              <a:solidFill>
                <a:schemeClr val="tx1"/>
              </a:solidFill>
            </a:endParaRPr>
          </a:p>
        </p:txBody>
      </p:sp>
      <p:sp>
        <p:nvSpPr>
          <p:cNvPr id="7" name="Title 1"/>
          <p:cNvSpPr txBox="1">
            <a:spLocks/>
          </p:cNvSpPr>
          <p:nvPr/>
        </p:nvSpPr>
        <p:spPr>
          <a:xfrm>
            <a:off x="1051992" y="54868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Ετήσιο</a:t>
            </a:r>
            <a:r>
              <a:rPr kumimoji="0" lang="el-GR" sz="3200" b="1" i="0" u="none" strike="noStrike" kern="1200" cap="none" spc="0" normalizeH="0" noProof="0" dirty="0" smtClean="0">
                <a:ln>
                  <a:noFill/>
                </a:ln>
                <a:solidFill>
                  <a:schemeClr val="tx1">
                    <a:tint val="75000"/>
                  </a:schemeClr>
                </a:solidFill>
                <a:effectLst/>
                <a:uLnTx/>
                <a:uFillTx/>
                <a:ea typeface="+mj-ea"/>
                <a:cs typeface="+mj-cs"/>
              </a:rPr>
              <a:t> ισοζύγιο ενέργειας γης/κλίματος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95808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ap of poutgoing heat radiation during September 2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58585"/>
            <a:ext cx="6504325" cy="40026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5517232"/>
            <a:ext cx="8856984" cy="1169551"/>
          </a:xfrm>
          <a:prstGeom prst="rect">
            <a:avLst/>
          </a:prstGeom>
          <a:noFill/>
        </p:spPr>
        <p:txBody>
          <a:bodyPr wrap="square" rtlCol="0">
            <a:spAutoFit/>
          </a:bodyPr>
          <a:lstStyle/>
          <a:p>
            <a:pPr algn="just"/>
            <a:r>
              <a:rPr lang="en-US" sz="1400" dirty="0"/>
              <a:t>Absorbed sunlight is balanced by heat radiated from Earth’s surface and atmosphere. This satellite map shows the distribution of thermal infrared radiation emitted by Earth in September 2008. Most heat escaped from areas just north and south of the equator, where the surface was warm, but there were few clouds. Along the equator, persistent clouds prevented heat from escaping. Likewise, the cold poles radiated little heat. (NASA map by Robert </a:t>
            </a:r>
            <a:r>
              <a:rPr lang="en-US" sz="1400" dirty="0" err="1"/>
              <a:t>Simmon</a:t>
            </a:r>
            <a:r>
              <a:rPr lang="en-US" sz="1400" dirty="0"/>
              <a:t>, based on </a:t>
            </a:r>
            <a:r>
              <a:rPr lang="en-US" sz="1400" dirty="0">
                <a:hlinkClick r:id="rId3"/>
              </a:rPr>
              <a:t>CERES</a:t>
            </a:r>
            <a:r>
              <a:rPr lang="en-US" sz="1400" dirty="0"/>
              <a:t> data.)</a:t>
            </a:r>
          </a:p>
        </p:txBody>
      </p:sp>
      <p:sp>
        <p:nvSpPr>
          <p:cNvPr id="9" name="Title 1"/>
          <p:cNvSpPr txBox="1">
            <a:spLocks/>
          </p:cNvSpPr>
          <p:nvPr/>
        </p:nvSpPr>
        <p:spPr>
          <a:xfrm>
            <a:off x="971600" y="692696"/>
            <a:ext cx="7992888" cy="122413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a:noFill/>
                </a:ln>
                <a:solidFill>
                  <a:schemeClr val="tx1">
                    <a:tint val="75000"/>
                  </a:schemeClr>
                </a:solidFill>
                <a:effectLst/>
                <a:uLnTx/>
                <a:uFillTx/>
                <a:ea typeface="+mj-ea"/>
                <a:cs typeface="+mj-cs"/>
              </a:rPr>
              <a:t>Εξερχόμενη </a:t>
            </a:r>
            <a:r>
              <a:rPr kumimoji="0" lang="el-GR" sz="2800" b="1" i="0" u="none" strike="noStrike" kern="1200" cap="none" spc="0" normalizeH="0" baseline="0" noProof="0" dirty="0" err="1" smtClean="0">
                <a:ln>
                  <a:noFill/>
                </a:ln>
                <a:solidFill>
                  <a:schemeClr val="tx1">
                    <a:tint val="75000"/>
                  </a:schemeClr>
                </a:solidFill>
                <a:effectLst/>
                <a:uLnTx/>
                <a:uFillTx/>
                <a:ea typeface="+mj-ea"/>
                <a:cs typeface="+mj-cs"/>
              </a:rPr>
              <a:t>ακτινοβολί</a:t>
            </a:r>
            <a:r>
              <a:rPr lang="el-GR" sz="2800" dirty="0" smtClean="0">
                <a:ea typeface="+mj-ea"/>
                <a:cs typeface="+mj-cs"/>
              </a:rPr>
              <a:t>α μεγάλου μήκους κύματος από την κορυφή της ατμόσφαιρας της γης</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157556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27584" y="1340768"/>
            <a:ext cx="7664942" cy="5195261"/>
            <a:chOff x="827584" y="1603785"/>
            <a:chExt cx="7664942" cy="5195261"/>
          </a:xfrm>
        </p:grpSpPr>
        <p:pic>
          <p:nvPicPr>
            <p:cNvPr id="12" name="Picture 2" descr="http://www.periodni.com/pictures/earth_global_energy_bud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97" y="1623572"/>
              <a:ext cx="7625029" cy="51754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75656" y="2539889"/>
              <a:ext cx="4392488" cy="338554"/>
            </a:xfrm>
            <a:prstGeom prst="rect">
              <a:avLst/>
            </a:prstGeom>
            <a:solidFill>
              <a:schemeClr val="bg1"/>
            </a:solidFill>
            <a:ln w="22225">
              <a:solidFill>
                <a:schemeClr val="accent1">
                  <a:shade val="50000"/>
                </a:schemeClr>
              </a:solidFill>
            </a:ln>
          </p:spPr>
          <p:txBody>
            <a:bodyPr wrap="square" rtlCol="0">
              <a:spAutoFit/>
            </a:bodyPr>
            <a:lstStyle/>
            <a:p>
              <a:r>
                <a:rPr lang="en-US" sz="1600" b="1" dirty="0" smtClean="0">
                  <a:solidFill>
                    <a:srgbClr val="0070C0"/>
                  </a:solidFill>
                </a:rPr>
                <a:t>Outgoing radiation: 101.9 + 238.5 = 340.4 W m</a:t>
              </a:r>
              <a:r>
                <a:rPr lang="en-US" sz="1600" b="1" baseline="30000" dirty="0" smtClean="0">
                  <a:solidFill>
                    <a:srgbClr val="0070C0"/>
                  </a:solidFill>
                </a:rPr>
                <a:t>-2 </a:t>
              </a:r>
              <a:r>
                <a:rPr lang="en-US" sz="1600" b="1" dirty="0" smtClean="0">
                  <a:solidFill>
                    <a:srgbClr val="0070C0"/>
                  </a:solidFill>
                </a:rPr>
                <a:t>* </a:t>
              </a:r>
              <a:endParaRPr lang="en-US" sz="1600" b="1" dirty="0">
                <a:solidFill>
                  <a:srgbClr val="0070C0"/>
                </a:solidFill>
              </a:endParaRPr>
            </a:p>
          </p:txBody>
        </p:sp>
        <p:sp>
          <p:nvSpPr>
            <p:cNvPr id="13" name="Rectangle 12"/>
            <p:cNvSpPr/>
            <p:nvPr/>
          </p:nvSpPr>
          <p:spPr>
            <a:xfrm>
              <a:off x="6588224" y="1623572"/>
              <a:ext cx="1872208" cy="7973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584" y="1603785"/>
              <a:ext cx="1872208" cy="648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24544" y="2874422"/>
            <a:ext cx="8567936" cy="338554"/>
          </a:xfrm>
          <a:prstGeom prst="rect">
            <a:avLst/>
          </a:prstGeom>
          <a:solidFill>
            <a:schemeClr val="bg1"/>
          </a:solidFill>
          <a:ln>
            <a:solidFill>
              <a:srgbClr val="0070C0"/>
            </a:solidFill>
          </a:ln>
        </p:spPr>
        <p:txBody>
          <a:bodyPr wrap="square" rtlCol="0">
            <a:spAutoFit/>
          </a:bodyPr>
          <a:lstStyle/>
          <a:p>
            <a:pPr algn="just"/>
            <a:r>
              <a:rPr lang="en-US" sz="1600" i="1" dirty="0" smtClean="0">
                <a:solidFill>
                  <a:srgbClr val="0070C0"/>
                </a:solidFill>
              </a:rPr>
              <a:t> * other approaches and/or slightly different time spans result in a radiation difference of </a:t>
            </a:r>
            <a:r>
              <a:rPr lang="en-US" sz="1600" i="1" dirty="0">
                <a:solidFill>
                  <a:srgbClr val="0070C0"/>
                </a:solidFill>
              </a:rPr>
              <a:t>0.5-1 </a:t>
            </a:r>
            <a:r>
              <a:rPr lang="en-US" sz="1600" i="1" dirty="0" smtClean="0">
                <a:solidFill>
                  <a:srgbClr val="0070C0"/>
                </a:solidFill>
              </a:rPr>
              <a:t>W/m</a:t>
            </a:r>
            <a:r>
              <a:rPr lang="en-US" sz="1600" i="1" baseline="30000" dirty="0" smtClean="0">
                <a:solidFill>
                  <a:srgbClr val="0070C0"/>
                </a:solidFill>
              </a:rPr>
              <a:t>2</a:t>
            </a:r>
            <a:endParaRPr lang="en-US" sz="1600" i="1" dirty="0">
              <a:solidFill>
                <a:srgbClr val="0070C0"/>
              </a:solidFill>
            </a:endParaRPr>
          </a:p>
        </p:txBody>
      </p:sp>
      <p:sp>
        <p:nvSpPr>
          <p:cNvPr id="17" name="Rectangle 16"/>
          <p:cNvSpPr/>
          <p:nvPr/>
        </p:nvSpPr>
        <p:spPr>
          <a:xfrm>
            <a:off x="4355976" y="5877272"/>
            <a:ext cx="1152128" cy="6840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5508104" y="5877272"/>
            <a:ext cx="2736304" cy="68407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339752" y="4005064"/>
            <a:ext cx="5256584" cy="2556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chemeClr val="tx1"/>
                </a:solidFill>
              </a:rPr>
              <a:t>   +        -           -      -                 +        </a:t>
            </a:r>
            <a:endParaRPr lang="en-US" sz="2800" b="1" dirty="0">
              <a:solidFill>
                <a:schemeClr val="tx1"/>
              </a:solidFill>
            </a:endParaRPr>
          </a:p>
        </p:txBody>
      </p:sp>
      <p:sp>
        <p:nvSpPr>
          <p:cNvPr id="14" name="Title 1"/>
          <p:cNvSpPr txBox="1">
            <a:spLocks/>
          </p:cNvSpPr>
          <p:nvPr/>
        </p:nvSpPr>
        <p:spPr>
          <a:xfrm>
            <a:off x="1051992" y="692696"/>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smtClean="0">
                <a:ln>
                  <a:noFill/>
                </a:ln>
                <a:solidFill>
                  <a:schemeClr val="tx1">
                    <a:tint val="75000"/>
                  </a:schemeClr>
                </a:solidFill>
                <a:effectLst/>
                <a:uLnTx/>
                <a:uFillTx/>
                <a:ea typeface="+mj-ea"/>
                <a:cs typeface="+mj-cs"/>
              </a:rPr>
              <a:t>Ετήσιο</a:t>
            </a:r>
            <a:r>
              <a:rPr kumimoji="0" lang="el-GR" sz="2400" b="1" i="0" u="none" strike="noStrike" kern="1200" cap="none" spc="0" normalizeH="0" noProof="0" dirty="0" smtClean="0">
                <a:ln>
                  <a:noFill/>
                </a:ln>
                <a:solidFill>
                  <a:schemeClr val="tx1">
                    <a:tint val="75000"/>
                  </a:schemeClr>
                </a:solidFill>
                <a:effectLst/>
                <a:uLnTx/>
                <a:uFillTx/>
                <a:ea typeface="+mj-ea"/>
                <a:cs typeface="+mj-cs"/>
              </a:rPr>
              <a:t> ισοζύγιο ενέργειας γης/κλίματος: (</a:t>
            </a:r>
            <a:r>
              <a:rPr kumimoji="0" lang="el-GR" sz="2400" b="1" i="0" u="sng" strike="noStrike" kern="1200" cap="none" spc="0" normalizeH="0" noProof="0" dirty="0" err="1" smtClean="0">
                <a:ln>
                  <a:noFill/>
                </a:ln>
                <a:solidFill>
                  <a:schemeClr val="tx1">
                    <a:tint val="75000"/>
                  </a:schemeClr>
                </a:solidFill>
                <a:effectLst/>
                <a:uLnTx/>
                <a:uFillTx/>
                <a:ea typeface="+mj-ea"/>
                <a:cs typeface="+mj-cs"/>
              </a:rPr>
              <a:t>αν</a:t>
            </a:r>
            <a:r>
              <a:rPr kumimoji="0" lang="el-GR" sz="2400" b="1" i="0" u="none" strike="noStrike" kern="1200" cap="none" spc="0" normalizeH="0" noProof="0" dirty="0" err="1" smtClean="0">
                <a:ln>
                  <a:noFill/>
                </a:ln>
                <a:solidFill>
                  <a:schemeClr val="tx1">
                    <a:tint val="75000"/>
                  </a:schemeClr>
                </a:solidFill>
                <a:effectLst/>
                <a:uLnTx/>
                <a:uFillTx/>
                <a:ea typeface="+mj-ea"/>
                <a:cs typeface="+mj-cs"/>
              </a:rPr>
              <a:t>)ισορροπία</a:t>
            </a:r>
            <a:endParaRPr kumimoji="0" lang="en-US" sz="24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17379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0175" t="17537" r="48078" b="19397"/>
          <a:stretch/>
        </p:blipFill>
        <p:spPr bwMode="auto">
          <a:xfrm>
            <a:off x="2020510" y="1983981"/>
            <a:ext cx="5431810" cy="461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888678" y="908720"/>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Temperature change due to the imbalance in the Earth’s energy budget</a:t>
            </a:r>
          </a:p>
        </p:txBody>
      </p:sp>
    </p:spTree>
    <p:extLst>
      <p:ext uri="{BB962C8B-B14F-4D97-AF65-F5344CB8AC3E}">
        <p14:creationId xmlns:p14="http://schemas.microsoft.com/office/powerpoint/2010/main" val="20390162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38368" r="9614" b="13021"/>
          <a:stretch/>
        </p:blipFill>
        <p:spPr bwMode="auto">
          <a:xfrm>
            <a:off x="902484" y="1412776"/>
            <a:ext cx="734192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99592" y="6093296"/>
            <a:ext cx="6912768" cy="307777"/>
          </a:xfrm>
          <a:prstGeom prst="rect">
            <a:avLst/>
          </a:prstGeom>
          <a:noFill/>
        </p:spPr>
        <p:txBody>
          <a:bodyPr wrap="square" rtlCol="0">
            <a:spAutoFit/>
          </a:bodyPr>
          <a:lstStyle/>
          <a:p>
            <a:r>
              <a:rPr lang="en-US" sz="1400" i="1" dirty="0" smtClean="0"/>
              <a:t>Source: </a:t>
            </a:r>
            <a:r>
              <a:rPr lang="en-US" sz="1400" i="1" dirty="0" smtClean="0">
                <a:hlinkClick r:id="rId3"/>
              </a:rPr>
              <a:t>http</a:t>
            </a:r>
            <a:r>
              <a:rPr lang="en-US" sz="1400" i="1" dirty="0">
                <a:hlinkClick r:id="rId3"/>
              </a:rPr>
              <a:t>://</a:t>
            </a:r>
            <a:r>
              <a:rPr lang="en-US" sz="1400" i="1" dirty="0" smtClean="0">
                <a:hlinkClick r:id="rId3"/>
              </a:rPr>
              <a:t>www.climatechange2013.org/images/report/WG1AR5_Chapter08_FINAL.pdf</a:t>
            </a:r>
            <a:r>
              <a:rPr lang="en-US" sz="1400" i="1" dirty="0" smtClean="0"/>
              <a:t> </a:t>
            </a:r>
            <a:endParaRPr lang="en-US" sz="1400" i="1" dirty="0"/>
          </a:p>
        </p:txBody>
      </p:sp>
      <p:sp>
        <p:nvSpPr>
          <p:cNvPr id="8" name="Title 1"/>
          <p:cNvSpPr txBox="1">
            <a:spLocks/>
          </p:cNvSpPr>
          <p:nvPr/>
        </p:nvSpPr>
        <p:spPr>
          <a:xfrm>
            <a:off x="467544" y="836712"/>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Variations/Forcing</a:t>
            </a:r>
            <a:r>
              <a:rPr lang="en-US" sz="3200" dirty="0" smtClean="0">
                <a:ea typeface="+mj-ea"/>
                <a:cs typeface="+mj-cs"/>
              </a:rPr>
              <a:t>s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spTree>
    <p:extLst>
      <p:ext uri="{BB962C8B-B14F-4D97-AF65-F5344CB8AC3E}">
        <p14:creationId xmlns:p14="http://schemas.microsoft.com/office/powerpoint/2010/main" val="3801290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836712"/>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Variations/Forcing</a:t>
            </a:r>
            <a:r>
              <a:rPr lang="en-US" sz="3200" dirty="0" smtClean="0">
                <a:ea typeface="+mj-ea"/>
                <a:cs typeface="+mj-cs"/>
              </a:rPr>
              <a:t>s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79" t="14584" r="53968" b="28750"/>
          <a:stretch/>
        </p:blipFill>
        <p:spPr bwMode="auto">
          <a:xfrm>
            <a:off x="1835696" y="2092032"/>
            <a:ext cx="5250472" cy="41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1559" y="1628800"/>
            <a:ext cx="5005469" cy="400110"/>
          </a:xfrm>
          <a:prstGeom prst="rect">
            <a:avLst/>
          </a:prstGeom>
          <a:noFill/>
        </p:spPr>
        <p:txBody>
          <a:bodyPr wrap="square" rtlCol="0">
            <a:spAutoFit/>
          </a:bodyPr>
          <a:lstStyle/>
          <a:p>
            <a:r>
              <a:rPr lang="en-US" sz="2000" dirty="0" smtClean="0">
                <a:solidFill>
                  <a:schemeClr val="bg1">
                    <a:lumMod val="50000"/>
                  </a:schemeClr>
                </a:solidFill>
              </a:rPr>
              <a:t>1. Natural influence: Solar luminosity</a:t>
            </a:r>
            <a:endParaRPr lang="en-US" sz="2000" dirty="0">
              <a:solidFill>
                <a:schemeClr val="bg1">
                  <a:lumMod val="50000"/>
                </a:schemeClr>
              </a:solidFill>
            </a:endParaRPr>
          </a:p>
        </p:txBody>
      </p:sp>
      <p:sp>
        <p:nvSpPr>
          <p:cNvPr id="5" name="Rectangle 4"/>
          <p:cNvSpPr/>
          <p:nvPr/>
        </p:nvSpPr>
        <p:spPr>
          <a:xfrm>
            <a:off x="1835696" y="5085184"/>
            <a:ext cx="5250472" cy="576064"/>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72446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99592" y="62068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Εισερχόμενη</a:t>
            </a:r>
            <a:r>
              <a:rPr kumimoji="0" lang="el-GR" sz="3200" b="1" i="0" u="none" strike="noStrike" kern="1200" cap="none" spc="0" normalizeH="0" noProof="0" dirty="0" smtClean="0">
                <a:ln>
                  <a:noFill/>
                </a:ln>
                <a:solidFill>
                  <a:schemeClr val="tx1">
                    <a:tint val="75000"/>
                  </a:schemeClr>
                </a:solidFill>
                <a:effectLst/>
                <a:uLnTx/>
                <a:uFillTx/>
                <a:ea typeface="+mj-ea"/>
                <a:cs typeface="+mj-cs"/>
              </a:rPr>
              <a:t> ηλιακή ακτινοβολία</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11270" name="Picture 6" descr="http://earthobservatory.nasa.gov/Features/EnergyBalance/images/reflected_radi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7654868" cy="4392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99592" y="6093296"/>
            <a:ext cx="7560840" cy="369332"/>
          </a:xfrm>
          <a:prstGeom prst="rect">
            <a:avLst/>
          </a:prstGeom>
          <a:noFill/>
        </p:spPr>
        <p:txBody>
          <a:bodyPr wrap="square" rtlCol="0">
            <a:spAutoFit/>
          </a:bodyPr>
          <a:lstStyle/>
          <a:p>
            <a:pPr algn="ctr"/>
            <a:r>
              <a:rPr lang="en-US" i="1" dirty="0"/>
              <a:t>NASA illustration by Robert </a:t>
            </a:r>
            <a:r>
              <a:rPr lang="en-US" i="1" dirty="0" err="1"/>
              <a:t>Simmon</a:t>
            </a:r>
            <a:r>
              <a:rPr lang="en-US" i="1" dirty="0"/>
              <a:t>. Astronaut photograph </a:t>
            </a:r>
            <a:r>
              <a:rPr lang="en-US" i="1" dirty="0" smtClean="0">
                <a:hlinkClick r:id="rId3"/>
              </a:rPr>
              <a:t>ISS013-E-8948</a:t>
            </a:r>
            <a:r>
              <a:rPr lang="en-US" i="1" dirty="0" smtClean="0"/>
              <a:t>.</a:t>
            </a:r>
            <a:endParaRPr lang="en-US" i="1" dirty="0"/>
          </a:p>
        </p:txBody>
      </p:sp>
      <p:sp>
        <p:nvSpPr>
          <p:cNvPr id="4" name="TextBox 3"/>
          <p:cNvSpPr txBox="1"/>
          <p:nvPr/>
        </p:nvSpPr>
        <p:spPr>
          <a:xfrm>
            <a:off x="5868144" y="2204864"/>
            <a:ext cx="2880320" cy="1477328"/>
          </a:xfrm>
          <a:prstGeom prst="rect">
            <a:avLst/>
          </a:prstGeom>
          <a:noFill/>
        </p:spPr>
        <p:txBody>
          <a:bodyPr wrap="square" rtlCol="0">
            <a:spAutoFit/>
          </a:bodyPr>
          <a:lstStyle/>
          <a:p>
            <a:pPr marL="0" lvl="1"/>
            <a:r>
              <a:rPr lang="en-US" dirty="0">
                <a:solidFill>
                  <a:schemeClr val="bg1"/>
                </a:solidFill>
              </a:rPr>
              <a:t>Radiation is reflected </a:t>
            </a:r>
            <a:r>
              <a:rPr lang="en-US" dirty="0" smtClean="0">
                <a:solidFill>
                  <a:schemeClr val="bg1"/>
                </a:solidFill>
              </a:rPr>
              <a:t>(a</a:t>
            </a:r>
            <a:r>
              <a:rPr lang="en-US" dirty="0" smtClean="0"/>
              <a:t>nd</a:t>
            </a:r>
            <a:r>
              <a:rPr lang="en-US" dirty="0" smtClean="0">
                <a:solidFill>
                  <a:schemeClr val="bg1"/>
                </a:solidFill>
              </a:rPr>
              <a:t> </a:t>
            </a:r>
            <a:r>
              <a:rPr lang="en-US" dirty="0">
                <a:solidFill>
                  <a:schemeClr val="bg1"/>
                </a:solidFill>
              </a:rPr>
              <a:t>scattered </a:t>
            </a:r>
            <a:r>
              <a:rPr lang="en-US" dirty="0" smtClean="0">
                <a:solidFill>
                  <a:schemeClr val="bg1"/>
                </a:solidFill>
              </a:rPr>
              <a:t>)by (bri</a:t>
            </a:r>
            <a:r>
              <a:rPr lang="en-US" dirty="0" smtClean="0"/>
              <a:t>ght) matter </a:t>
            </a:r>
            <a:r>
              <a:rPr lang="en-US" dirty="0">
                <a:solidFill>
                  <a:schemeClr val="bg1"/>
                </a:solidFill>
              </a:rPr>
              <a:t>in the atm</a:t>
            </a:r>
            <a:r>
              <a:rPr lang="en-US" dirty="0"/>
              <a:t>osphere, but is </a:t>
            </a:r>
            <a:r>
              <a:rPr lang="en-US" dirty="0">
                <a:solidFill>
                  <a:schemeClr val="bg1"/>
                </a:solidFill>
              </a:rPr>
              <a:t>not</a:t>
            </a:r>
            <a:r>
              <a:rPr lang="en-US" dirty="0"/>
              <a:t> </a:t>
            </a:r>
            <a:r>
              <a:rPr lang="en-US" dirty="0" smtClean="0"/>
              <a:t>absorbed (results </a:t>
            </a:r>
            <a:r>
              <a:rPr lang="en-US" dirty="0"/>
              <a:t>in a change of </a:t>
            </a:r>
            <a:r>
              <a:rPr lang="en-US" dirty="0" smtClean="0"/>
              <a:t>direction </a:t>
            </a:r>
            <a:r>
              <a:rPr lang="en-US" dirty="0"/>
              <a:t>of </a:t>
            </a:r>
            <a:r>
              <a:rPr lang="en-US" dirty="0" smtClean="0"/>
              <a:t>travel)</a:t>
            </a:r>
            <a:endParaRPr lang="en-US" dirty="0"/>
          </a:p>
        </p:txBody>
      </p:sp>
      <p:sp>
        <p:nvSpPr>
          <p:cNvPr id="5" name="TextBox 4"/>
          <p:cNvSpPr txBox="1"/>
          <p:nvPr/>
        </p:nvSpPr>
        <p:spPr>
          <a:xfrm>
            <a:off x="899592" y="2708920"/>
            <a:ext cx="2016224" cy="1477328"/>
          </a:xfrm>
          <a:prstGeom prst="rect">
            <a:avLst/>
          </a:prstGeom>
          <a:noFill/>
        </p:spPr>
        <p:txBody>
          <a:bodyPr wrap="square" rtlCol="0">
            <a:spAutoFit/>
          </a:bodyPr>
          <a:lstStyle/>
          <a:p>
            <a:pPr marL="0" lvl="1"/>
            <a:r>
              <a:rPr lang="en-US" dirty="0">
                <a:solidFill>
                  <a:schemeClr val="bg1"/>
                </a:solidFill>
              </a:rPr>
              <a:t>Radiation is absorbed by matter (liquid and gases) in the </a:t>
            </a:r>
            <a:r>
              <a:rPr lang="en-US" dirty="0" smtClean="0">
                <a:solidFill>
                  <a:schemeClr val="bg1"/>
                </a:solidFill>
              </a:rPr>
              <a:t>atmosphere (leads to heating)</a:t>
            </a:r>
            <a:endParaRPr lang="en-US" dirty="0">
              <a:solidFill>
                <a:schemeClr val="bg1"/>
              </a:solidFill>
            </a:endParaRPr>
          </a:p>
        </p:txBody>
      </p:sp>
      <p:sp>
        <p:nvSpPr>
          <p:cNvPr id="6" name="TextBox 5"/>
          <p:cNvSpPr txBox="1"/>
          <p:nvPr/>
        </p:nvSpPr>
        <p:spPr>
          <a:xfrm>
            <a:off x="4932040" y="4233862"/>
            <a:ext cx="3406396" cy="923330"/>
          </a:xfrm>
          <a:prstGeom prst="rect">
            <a:avLst/>
          </a:prstGeom>
          <a:noFill/>
        </p:spPr>
        <p:txBody>
          <a:bodyPr wrap="square" rtlCol="0">
            <a:spAutoFit/>
          </a:bodyPr>
          <a:lstStyle/>
          <a:p>
            <a:pPr marL="0" lvl="1"/>
            <a:r>
              <a:rPr lang="en-US" dirty="0" smtClean="0"/>
              <a:t>Transmission: Radiation </a:t>
            </a:r>
            <a:r>
              <a:rPr lang="en-US" dirty="0"/>
              <a:t>passes through the atmosphere and does not interact with </a:t>
            </a:r>
            <a:r>
              <a:rPr lang="en-US" dirty="0" smtClean="0"/>
              <a:t>matter</a:t>
            </a:r>
            <a:endParaRPr lang="en-US" dirty="0"/>
          </a:p>
        </p:txBody>
      </p:sp>
    </p:spTree>
    <p:extLst>
      <p:ext uri="{BB962C8B-B14F-4D97-AF65-F5344CB8AC3E}">
        <p14:creationId xmlns:p14="http://schemas.microsoft.com/office/powerpoint/2010/main" val="2092578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455728"/>
            <a:ext cx="6408712" cy="1477328"/>
          </a:xfrm>
          <a:prstGeom prst="rect">
            <a:avLst/>
          </a:prstGeom>
          <a:noFill/>
        </p:spPr>
        <p:txBody>
          <a:bodyPr wrap="square" rtlCol="0">
            <a:spAutoFit/>
          </a:bodyPr>
          <a:lstStyle/>
          <a:p>
            <a:r>
              <a:rPr lang="en-US" dirty="0" smtClean="0"/>
              <a:t>When the earth is closer to the sun, it is warmer,</a:t>
            </a:r>
          </a:p>
          <a:p>
            <a:r>
              <a:rPr lang="en-US" dirty="0" smtClean="0"/>
              <a:t>Release of CO2 from the ocean to the atmosphere </a:t>
            </a:r>
          </a:p>
          <a:p>
            <a:r>
              <a:rPr lang="en-US" dirty="0" smtClean="0"/>
              <a:t>The exchanges of energy between air – sea differentiate </a:t>
            </a:r>
          </a:p>
          <a:p>
            <a:r>
              <a:rPr lang="en-US" dirty="0" smtClean="0"/>
              <a:t>Changes in the sea ice (melting) , biosphere (deforestation) </a:t>
            </a:r>
          </a:p>
          <a:p>
            <a:r>
              <a:rPr lang="en-US" dirty="0" smtClean="0"/>
              <a:t>The air temperature is further increased</a:t>
            </a:r>
          </a:p>
        </p:txBody>
      </p:sp>
      <p:sp>
        <p:nvSpPr>
          <p:cNvPr id="6" name="Title 1"/>
          <p:cNvSpPr txBox="1">
            <a:spLocks/>
          </p:cNvSpPr>
          <p:nvPr/>
        </p:nvSpPr>
        <p:spPr>
          <a:xfrm>
            <a:off x="467544" y="764704"/>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Variations/Forcing</a:t>
            </a:r>
            <a:r>
              <a:rPr lang="en-US" sz="3200" dirty="0" smtClean="0">
                <a:ea typeface="+mj-ea"/>
                <a:cs typeface="+mj-cs"/>
              </a:rPr>
              <a:t>s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sp>
        <p:nvSpPr>
          <p:cNvPr id="8" name="TextBox 7"/>
          <p:cNvSpPr txBox="1"/>
          <p:nvPr/>
        </p:nvSpPr>
        <p:spPr>
          <a:xfrm>
            <a:off x="611559" y="1628800"/>
            <a:ext cx="5005469" cy="400110"/>
          </a:xfrm>
          <a:prstGeom prst="rect">
            <a:avLst/>
          </a:prstGeom>
          <a:noFill/>
        </p:spPr>
        <p:txBody>
          <a:bodyPr wrap="square" rtlCol="0">
            <a:spAutoFit/>
          </a:bodyPr>
          <a:lstStyle/>
          <a:p>
            <a:r>
              <a:rPr lang="en-US" sz="2000" dirty="0">
                <a:solidFill>
                  <a:schemeClr val="bg1">
                    <a:lumMod val="50000"/>
                  </a:schemeClr>
                </a:solidFill>
              </a:rPr>
              <a:t>2</a:t>
            </a:r>
            <a:r>
              <a:rPr lang="en-US" sz="2000" dirty="0" smtClean="0">
                <a:solidFill>
                  <a:schemeClr val="bg1">
                    <a:lumMod val="50000"/>
                  </a:schemeClr>
                </a:solidFill>
              </a:rPr>
              <a:t>. Natural influence: Incident solar radiation</a:t>
            </a:r>
            <a:endParaRPr lang="en-US" sz="2000" dirty="0">
              <a:solidFill>
                <a:schemeClr val="bg1">
                  <a:lumMod val="50000"/>
                </a:schemeClr>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90" t="58636" r="55385" b="25983"/>
          <a:stretch/>
        </p:blipFill>
        <p:spPr bwMode="auto">
          <a:xfrm>
            <a:off x="1831733" y="4437112"/>
            <a:ext cx="5116531" cy="1125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3356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9916" r="37518" b="18331"/>
          <a:stretch/>
        </p:blipFill>
        <p:spPr bwMode="auto">
          <a:xfrm>
            <a:off x="467544" y="2079943"/>
            <a:ext cx="8129659" cy="4517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67544" y="764704"/>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Variations/Forcing</a:t>
            </a:r>
            <a:r>
              <a:rPr lang="en-US" sz="3200" dirty="0" smtClean="0">
                <a:ea typeface="+mj-ea"/>
                <a:cs typeface="+mj-cs"/>
              </a:rPr>
              <a:t>s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sp>
        <p:nvSpPr>
          <p:cNvPr id="8" name="TextBox 7"/>
          <p:cNvSpPr txBox="1"/>
          <p:nvPr/>
        </p:nvSpPr>
        <p:spPr>
          <a:xfrm>
            <a:off x="611559" y="1556792"/>
            <a:ext cx="5688633" cy="400110"/>
          </a:xfrm>
          <a:prstGeom prst="rect">
            <a:avLst/>
          </a:prstGeom>
          <a:noFill/>
        </p:spPr>
        <p:txBody>
          <a:bodyPr wrap="square" rtlCol="0">
            <a:spAutoFit/>
          </a:bodyPr>
          <a:lstStyle/>
          <a:p>
            <a:r>
              <a:rPr lang="en-US" sz="2000" dirty="0" smtClean="0">
                <a:solidFill>
                  <a:schemeClr val="bg1">
                    <a:lumMod val="50000"/>
                  </a:schemeClr>
                </a:solidFill>
              </a:rPr>
              <a:t>3. Anthropogenic influence: Industrial revolution</a:t>
            </a:r>
            <a:endParaRPr lang="en-US" sz="2000" dirty="0">
              <a:solidFill>
                <a:schemeClr val="bg1">
                  <a:lumMod val="50000"/>
                </a:schemeClr>
              </a:solidFill>
            </a:endParaRPr>
          </a:p>
        </p:txBody>
      </p:sp>
    </p:spTree>
    <p:extLst>
      <p:ext uri="{BB962C8B-B14F-4D97-AF65-F5344CB8AC3E}">
        <p14:creationId xmlns:p14="http://schemas.microsoft.com/office/powerpoint/2010/main" val="1667137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oimages.gsfc.nasa.gov/images/imagerecords/84000/84499/global_albedo_chang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206701"/>
            <a:ext cx="6858000" cy="1390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1559" y="1628800"/>
            <a:ext cx="7776865" cy="400110"/>
          </a:xfrm>
          <a:prstGeom prst="rect">
            <a:avLst/>
          </a:prstGeom>
          <a:noFill/>
        </p:spPr>
        <p:txBody>
          <a:bodyPr wrap="square" rtlCol="0">
            <a:spAutoFit/>
          </a:bodyPr>
          <a:lstStyle/>
          <a:p>
            <a:r>
              <a:rPr lang="en-US" sz="2000" dirty="0">
                <a:solidFill>
                  <a:schemeClr val="bg1">
                    <a:lumMod val="50000"/>
                  </a:schemeClr>
                </a:solidFill>
              </a:rPr>
              <a:t>4</a:t>
            </a:r>
            <a:r>
              <a:rPr lang="en-US" sz="2000" dirty="0" smtClean="0">
                <a:solidFill>
                  <a:schemeClr val="bg1">
                    <a:lumMod val="50000"/>
                  </a:schemeClr>
                </a:solidFill>
              </a:rPr>
              <a:t>. Anthropogenic influence: changes in the earth’s reflectivity (albedo)</a:t>
            </a:r>
            <a:endParaRPr lang="en-US" sz="2000" dirty="0">
              <a:solidFill>
                <a:schemeClr val="bg1">
                  <a:lumMod val="50000"/>
                </a:schemeClr>
              </a:solidFill>
            </a:endParaRPr>
          </a:p>
        </p:txBody>
      </p:sp>
      <p:sp>
        <p:nvSpPr>
          <p:cNvPr id="6" name="Title 1"/>
          <p:cNvSpPr txBox="1">
            <a:spLocks/>
          </p:cNvSpPr>
          <p:nvPr/>
        </p:nvSpPr>
        <p:spPr>
          <a:xfrm>
            <a:off x="467544" y="764704"/>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Variations/Forcing</a:t>
            </a:r>
            <a:r>
              <a:rPr lang="en-US" sz="3200" dirty="0" smtClean="0">
                <a:ea typeface="+mj-ea"/>
                <a:cs typeface="+mj-cs"/>
              </a:rPr>
              <a:t>s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sp>
        <p:nvSpPr>
          <p:cNvPr id="7" name="TextBox 6"/>
          <p:cNvSpPr txBox="1"/>
          <p:nvPr/>
        </p:nvSpPr>
        <p:spPr>
          <a:xfrm>
            <a:off x="755576" y="2455728"/>
            <a:ext cx="7290048" cy="2416046"/>
          </a:xfrm>
          <a:prstGeom prst="rect">
            <a:avLst/>
          </a:prstGeom>
          <a:noFill/>
        </p:spPr>
        <p:txBody>
          <a:bodyPr wrap="square" rtlCol="0">
            <a:spAutoFit/>
          </a:bodyPr>
          <a:lstStyle/>
          <a:p>
            <a:pPr>
              <a:spcAft>
                <a:spcPts val="1000"/>
              </a:spcAft>
            </a:pPr>
            <a:r>
              <a:rPr lang="en-US" dirty="0"/>
              <a:t>Taken across the planet, no significant global trend </a:t>
            </a:r>
            <a:r>
              <a:rPr lang="en-US" dirty="0" smtClean="0"/>
              <a:t>appears</a:t>
            </a:r>
          </a:p>
          <a:p>
            <a:pPr>
              <a:spcAft>
                <a:spcPts val="1000"/>
              </a:spcAft>
            </a:pPr>
            <a:r>
              <a:rPr lang="en-US" dirty="0" smtClean="0"/>
              <a:t>BUT</a:t>
            </a:r>
          </a:p>
          <a:p>
            <a:pPr>
              <a:spcAft>
                <a:spcPts val="1000"/>
              </a:spcAft>
            </a:pPr>
            <a:r>
              <a:rPr lang="en-US" dirty="0"/>
              <a:t>At the North Pole, reflectivity decreased markedly, a result of the declining sea ice on the Arctic Ocean and increasing dust and soot on top of the </a:t>
            </a:r>
            <a:r>
              <a:rPr lang="en-US" dirty="0" smtClean="0"/>
              <a:t>ice</a:t>
            </a:r>
          </a:p>
          <a:p>
            <a:pPr>
              <a:spcAft>
                <a:spcPts val="1000"/>
              </a:spcAft>
            </a:pPr>
            <a:r>
              <a:rPr lang="en-US" dirty="0"/>
              <a:t>an increase in reflectivity in the western tropical </a:t>
            </a:r>
            <a:r>
              <a:rPr lang="en-US" dirty="0" smtClean="0"/>
              <a:t>Pacific </a:t>
            </a:r>
            <a:r>
              <a:rPr lang="en-US" dirty="0"/>
              <a:t>and reduced </a:t>
            </a:r>
            <a:r>
              <a:rPr lang="en-US" dirty="0" smtClean="0"/>
              <a:t>reflectivity </a:t>
            </a:r>
            <a:r>
              <a:rPr lang="en-US" dirty="0"/>
              <a:t>in the central Pacific—patterns consistent with a shift from El Niño to La </a:t>
            </a:r>
            <a:r>
              <a:rPr lang="en-US" dirty="0" smtClean="0"/>
              <a:t>Niña</a:t>
            </a:r>
          </a:p>
        </p:txBody>
      </p:sp>
    </p:spTree>
    <p:extLst>
      <p:ext uri="{BB962C8B-B14F-4D97-AF65-F5344CB8AC3E}">
        <p14:creationId xmlns:p14="http://schemas.microsoft.com/office/powerpoint/2010/main" val="40428609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3568" y="1412776"/>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000" b="0" dirty="0" smtClean="0">
                <a:ea typeface="+mj-ea"/>
                <a:cs typeface="+mj-cs"/>
              </a:rPr>
              <a:t>5. Atmospheric aerosols and global radiation</a:t>
            </a:r>
            <a:endParaRPr kumimoji="0" lang="en-US" sz="2000" b="0"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5" name="TextBox 4"/>
          <p:cNvSpPr txBox="1"/>
          <p:nvPr/>
        </p:nvSpPr>
        <p:spPr>
          <a:xfrm>
            <a:off x="179512" y="5445224"/>
            <a:ext cx="8496944" cy="923330"/>
          </a:xfrm>
          <a:prstGeom prst="rect">
            <a:avLst/>
          </a:prstGeom>
          <a:noFill/>
          <a:ln w="25400">
            <a:solidFill>
              <a:schemeClr val="accent6">
                <a:lumMod val="50000"/>
              </a:schemeClr>
            </a:solidFill>
          </a:ln>
        </p:spPr>
        <p:txBody>
          <a:bodyPr wrap="square" rtlCol="0">
            <a:spAutoFit/>
          </a:bodyPr>
          <a:lstStyle/>
          <a:p>
            <a:r>
              <a:rPr lang="en-US" u="sng" dirty="0" smtClean="0"/>
              <a:t>Effects on radiation</a:t>
            </a:r>
            <a:r>
              <a:rPr lang="en-US" dirty="0" smtClean="0"/>
              <a:t>: </a:t>
            </a:r>
          </a:p>
          <a:p>
            <a:r>
              <a:rPr lang="en-US" dirty="0" smtClean="0"/>
              <a:t>Directly reflect, scatter, absorb (mainly) sunlight</a:t>
            </a:r>
            <a:endParaRPr lang="en-US" dirty="0"/>
          </a:p>
          <a:p>
            <a:r>
              <a:rPr lang="en-US" dirty="0" smtClean="0"/>
              <a:t>Indirectly affect the reflectance, scattering and absorption of clouds.</a:t>
            </a:r>
            <a:endParaRPr lang="en-US" dirty="0"/>
          </a:p>
        </p:txBody>
      </p:sp>
      <p:pic>
        <p:nvPicPr>
          <p:cNvPr id="9218" name="Picture 2" descr="C:\Users\eleni\Documents\Life Curbside 2014\smog-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165587"/>
            <a:ext cx="7056784" cy="320762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67544" y="764704"/>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Variations/Forcing</a:t>
            </a:r>
            <a:r>
              <a:rPr lang="en-US" sz="3200" dirty="0" smtClean="0">
                <a:ea typeface="+mj-ea"/>
                <a:cs typeface="+mj-cs"/>
              </a:rPr>
              <a:t>s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spTree>
    <p:extLst>
      <p:ext uri="{BB962C8B-B14F-4D97-AF65-F5344CB8AC3E}">
        <p14:creationId xmlns:p14="http://schemas.microsoft.com/office/powerpoint/2010/main" val="2811947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83357"/>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Ισοζύγιο </a:t>
            </a:r>
            <a:r>
              <a:rPr lang="el-GR" dirty="0" smtClean="0"/>
              <a:t>ενέργειας και ακτινοβολιών</a:t>
            </a:r>
          </a:p>
          <a:p>
            <a:pPr marL="514350" indent="-514350">
              <a:buFont typeface="+mj-lt"/>
              <a:buAutoNum type="arabicPeriod"/>
            </a:pPr>
            <a:r>
              <a:rPr lang="el-GR" dirty="0" smtClean="0"/>
              <a:t>Άμεση</a:t>
            </a:r>
            <a:r>
              <a:rPr lang="en-US" dirty="0" smtClean="0"/>
              <a:t> </a:t>
            </a:r>
            <a:r>
              <a:rPr lang="el-GR" dirty="0" smtClean="0"/>
              <a:t>επίδραση </a:t>
            </a:r>
            <a:r>
              <a:rPr lang="el-GR" dirty="0" smtClean="0"/>
              <a:t>αέριας ρύπανσης στο </a:t>
            </a:r>
            <a:r>
              <a:rPr lang="el-GR" dirty="0" smtClean="0"/>
              <a:t>κλίμα</a:t>
            </a:r>
          </a:p>
          <a:p>
            <a:pPr marL="514350" indent="-514350">
              <a:buFont typeface="+mj-lt"/>
              <a:buAutoNum type="arabicPeriod"/>
            </a:pPr>
            <a:r>
              <a:rPr lang="el-GR" dirty="0" smtClean="0"/>
              <a:t>Έμμεση </a:t>
            </a:r>
            <a:r>
              <a:rPr lang="el-GR" dirty="0"/>
              <a:t>επίδραση αέριας ρύπανσης στο κλίμα</a:t>
            </a:r>
          </a:p>
          <a:p>
            <a:pPr marL="514350" indent="-514350">
              <a:buFont typeface="+mj-lt"/>
              <a:buAutoNum type="arabicPeriod"/>
            </a:pPr>
            <a:endParaRPr lang="el-GR" dirty="0"/>
          </a:p>
        </p:txBody>
      </p:sp>
    </p:spTree>
    <p:extLst>
      <p:ext uri="{BB962C8B-B14F-4D97-AF65-F5344CB8AC3E}">
        <p14:creationId xmlns:p14="http://schemas.microsoft.com/office/powerpoint/2010/main" val="483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Direct </a:t>
            </a:r>
            <a:r>
              <a:rPr lang="en-US" sz="3200" dirty="0" err="1" smtClean="0">
                <a:ea typeface="+mj-ea"/>
                <a:cs typeface="+mj-cs"/>
              </a:rPr>
              <a:t>radiative</a:t>
            </a:r>
            <a:r>
              <a:rPr lang="en-US" sz="3200" dirty="0" smtClean="0">
                <a:ea typeface="+mj-ea"/>
                <a:cs typeface="+mj-cs"/>
              </a:rPr>
              <a:t> forcing of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5" name="TextBox 4"/>
          <p:cNvSpPr txBox="1"/>
          <p:nvPr/>
        </p:nvSpPr>
        <p:spPr>
          <a:xfrm>
            <a:off x="395536" y="1700808"/>
            <a:ext cx="8064896" cy="1205458"/>
          </a:xfrm>
          <a:prstGeom prst="rect">
            <a:avLst/>
          </a:prstGeom>
          <a:noFill/>
          <a:ln w="25400">
            <a:solidFill>
              <a:schemeClr val="accent6">
                <a:lumMod val="50000"/>
              </a:schemeClr>
            </a:solidFill>
          </a:ln>
        </p:spPr>
        <p:txBody>
          <a:bodyPr wrap="square" rtlCol="0">
            <a:spAutoFit/>
          </a:bodyPr>
          <a:lstStyle/>
          <a:p>
            <a:pPr algn="just">
              <a:spcAft>
                <a:spcPts val="1000"/>
              </a:spcAft>
            </a:pPr>
            <a:r>
              <a:rPr lang="en-US" sz="2400" dirty="0"/>
              <a:t>Direct effect: </a:t>
            </a:r>
          </a:p>
          <a:p>
            <a:pPr algn="just"/>
            <a:r>
              <a:rPr lang="en-US" sz="2000" dirty="0"/>
              <a:t>aerosols scatter </a:t>
            </a:r>
            <a:r>
              <a:rPr lang="en-US" sz="2000" dirty="0" smtClean="0"/>
              <a:t>(mainly) sunlight, </a:t>
            </a:r>
            <a:r>
              <a:rPr lang="en-US" sz="2000" dirty="0"/>
              <a:t>increasing albedo, cooling </a:t>
            </a:r>
          </a:p>
          <a:p>
            <a:pPr algn="just"/>
            <a:r>
              <a:rPr lang="en-US" sz="2000" dirty="0"/>
              <a:t>the </a:t>
            </a:r>
            <a:r>
              <a:rPr lang="en-US" sz="2000" dirty="0" smtClean="0"/>
              <a:t>atmosphere (on the global</a:t>
            </a:r>
            <a:endParaRPr lang="en-US" sz="2000" dirty="0"/>
          </a:p>
        </p:txBody>
      </p:sp>
      <p:pic>
        <p:nvPicPr>
          <p:cNvPr id="2050" name="Picture 2" descr="http://image.slidesharecdn.com/aerosolpresentation-110922044537-phpapp02/95/measurement-of-aerosol-size-distribution-pm-concentration-and-lung-deposition-calculation-at-different-cities-of-pakistan-7-728.jpg?cb=13166668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9279" y="2601043"/>
            <a:ext cx="5229225" cy="3924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537" y="2932683"/>
            <a:ext cx="3096344" cy="2872581"/>
          </a:xfrm>
          <a:prstGeom prst="rect">
            <a:avLst/>
          </a:prstGeom>
          <a:noFill/>
          <a:ln w="25400">
            <a:solidFill>
              <a:schemeClr val="accent6">
                <a:lumMod val="50000"/>
              </a:schemeClr>
            </a:solidFill>
          </a:ln>
        </p:spPr>
        <p:txBody>
          <a:bodyPr wrap="square" rtlCol="0">
            <a:spAutoFit/>
          </a:bodyPr>
          <a:lstStyle/>
          <a:p>
            <a:pPr algn="just"/>
            <a:r>
              <a:rPr lang="en-US" sz="2000" dirty="0"/>
              <a:t>scale). </a:t>
            </a:r>
          </a:p>
          <a:p>
            <a:pPr algn="just">
              <a:spcBef>
                <a:spcPts val="1000"/>
              </a:spcBef>
              <a:spcAft>
                <a:spcPts val="1000"/>
              </a:spcAft>
            </a:pPr>
            <a:r>
              <a:rPr lang="en-US" sz="2400" dirty="0"/>
              <a:t>Black carbon effect:</a:t>
            </a:r>
          </a:p>
          <a:p>
            <a:pPr algn="just"/>
            <a:r>
              <a:rPr lang="en-US" sz="2000" dirty="0"/>
              <a:t>if aerosols have black carbon (soot) inside, </a:t>
            </a:r>
          </a:p>
          <a:p>
            <a:pPr algn="just"/>
            <a:r>
              <a:rPr lang="en-US" sz="2000" dirty="0"/>
              <a:t>they can be heated by sunlight, warming the atmosphere (on the local scale). </a:t>
            </a:r>
          </a:p>
        </p:txBody>
      </p:sp>
    </p:spTree>
    <p:extLst>
      <p:ext uri="{BB962C8B-B14F-4D97-AF65-F5344CB8AC3E}">
        <p14:creationId xmlns:p14="http://schemas.microsoft.com/office/powerpoint/2010/main" val="1631642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552" y="836712"/>
            <a:ext cx="8136904"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 Direct </a:t>
            </a:r>
            <a:r>
              <a:rPr lang="en-US" sz="3200" dirty="0" err="1" smtClean="0">
                <a:ea typeface="+mj-ea"/>
                <a:cs typeface="+mj-cs"/>
              </a:rPr>
              <a:t>radiative</a:t>
            </a:r>
            <a:r>
              <a:rPr lang="en-US" sz="3200" dirty="0" smtClean="0">
                <a:ea typeface="+mj-ea"/>
                <a:cs typeface="+mj-cs"/>
              </a:rPr>
              <a:t> forcing of VOLCANIC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1026" name="Picture 2" descr="http://images.intellicast.com/App_Images/Article/175_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615678"/>
            <a:ext cx="4986343" cy="3837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1682224"/>
            <a:ext cx="8280920" cy="923330"/>
          </a:xfrm>
          <a:prstGeom prst="rect">
            <a:avLst/>
          </a:prstGeom>
          <a:noFill/>
        </p:spPr>
        <p:txBody>
          <a:bodyPr wrap="square" rtlCol="0">
            <a:spAutoFit/>
          </a:bodyPr>
          <a:lstStyle/>
          <a:p>
            <a:pPr algn="just"/>
            <a:r>
              <a:rPr lang="en-US" dirty="0"/>
              <a:t>Volcanic eruptions can inject millions of </a:t>
            </a:r>
            <a:r>
              <a:rPr lang="en-US" dirty="0" smtClean="0"/>
              <a:t>tons </a:t>
            </a:r>
            <a:r>
              <a:rPr lang="en-US" dirty="0"/>
              <a:t>of dust and gaseous sulfur dioxide </a:t>
            </a:r>
            <a:r>
              <a:rPr lang="en-US" dirty="0" smtClean="0"/>
              <a:t>into </a:t>
            </a:r>
            <a:r>
              <a:rPr lang="en-US" dirty="0"/>
              <a:t>the </a:t>
            </a:r>
            <a:r>
              <a:rPr lang="en-US" dirty="0" smtClean="0"/>
              <a:t>stratosphere, which evolves </a:t>
            </a:r>
            <a:r>
              <a:rPr lang="en-US" dirty="0"/>
              <a:t>to </a:t>
            </a:r>
            <a:r>
              <a:rPr lang="en-US" dirty="0" smtClean="0"/>
              <a:t>sulfate aerosols, i.e. effective </a:t>
            </a:r>
            <a:r>
              <a:rPr lang="en-US" dirty="0" err="1" smtClean="0"/>
              <a:t>scatterers</a:t>
            </a:r>
            <a:r>
              <a:rPr lang="en-US" dirty="0" smtClean="0"/>
              <a:t> of solar radiation.</a:t>
            </a:r>
            <a:endParaRPr lang="en-US" dirty="0"/>
          </a:p>
        </p:txBody>
      </p:sp>
    </p:spTree>
    <p:extLst>
      <p:ext uri="{BB962C8B-B14F-4D97-AF65-F5344CB8AC3E}">
        <p14:creationId xmlns:p14="http://schemas.microsoft.com/office/powerpoint/2010/main" val="474373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682224"/>
            <a:ext cx="8280920" cy="923330"/>
          </a:xfrm>
          <a:prstGeom prst="rect">
            <a:avLst/>
          </a:prstGeom>
          <a:noFill/>
        </p:spPr>
        <p:txBody>
          <a:bodyPr wrap="square" rtlCol="0">
            <a:spAutoFit/>
          </a:bodyPr>
          <a:lstStyle/>
          <a:p>
            <a:pPr algn="just"/>
            <a:r>
              <a:rPr lang="en-US" dirty="0"/>
              <a:t>Volcanic eruptions can inject millions of </a:t>
            </a:r>
            <a:r>
              <a:rPr lang="en-US" dirty="0" err="1"/>
              <a:t>tonnes</a:t>
            </a:r>
            <a:r>
              <a:rPr lang="en-US" dirty="0"/>
              <a:t> of dust and gaseous sulfur dioxide </a:t>
            </a:r>
            <a:r>
              <a:rPr lang="en-US" dirty="0" smtClean="0"/>
              <a:t>into </a:t>
            </a:r>
            <a:r>
              <a:rPr lang="en-US" dirty="0"/>
              <a:t>the </a:t>
            </a:r>
            <a:r>
              <a:rPr lang="en-US" dirty="0" smtClean="0"/>
              <a:t>stratosphere, which evolves </a:t>
            </a:r>
            <a:r>
              <a:rPr lang="en-US" dirty="0"/>
              <a:t>to </a:t>
            </a:r>
            <a:r>
              <a:rPr lang="en-US" dirty="0" smtClean="0"/>
              <a:t>sulfate aerosols, i.e. effective </a:t>
            </a:r>
            <a:r>
              <a:rPr lang="en-US" dirty="0" err="1" smtClean="0"/>
              <a:t>scatterers</a:t>
            </a:r>
            <a:r>
              <a:rPr lang="en-US" dirty="0" smtClean="0"/>
              <a:t> of solar radiation.</a:t>
            </a:r>
            <a:endParaRPr lang="en-US" dirty="0"/>
          </a:p>
        </p:txBody>
      </p:sp>
      <p:sp>
        <p:nvSpPr>
          <p:cNvPr id="5" name="TextBox 4"/>
          <p:cNvSpPr txBox="1"/>
          <p:nvPr/>
        </p:nvSpPr>
        <p:spPr>
          <a:xfrm>
            <a:off x="323528" y="3296305"/>
            <a:ext cx="2952328" cy="2292935"/>
          </a:xfrm>
          <a:prstGeom prst="rect">
            <a:avLst/>
          </a:prstGeom>
          <a:noFill/>
        </p:spPr>
        <p:txBody>
          <a:bodyPr wrap="square" rtlCol="0">
            <a:spAutoFit/>
          </a:bodyPr>
          <a:lstStyle/>
          <a:p>
            <a:pPr algn="just">
              <a:spcAft>
                <a:spcPts val="1000"/>
              </a:spcAft>
            </a:pPr>
            <a:r>
              <a:rPr lang="en-US" dirty="0" smtClean="0"/>
              <a:t>Mount Pinatubo 1991:</a:t>
            </a:r>
          </a:p>
          <a:p>
            <a:pPr algn="just">
              <a:spcAft>
                <a:spcPts val="1000"/>
              </a:spcAft>
            </a:pPr>
            <a:r>
              <a:rPr lang="en-US" sz="1600" dirty="0" smtClean="0"/>
              <a:t>20 millions tons SO</a:t>
            </a:r>
            <a:r>
              <a:rPr lang="en-US" sz="1600" baseline="-25000" dirty="0" smtClean="0"/>
              <a:t>2</a:t>
            </a:r>
          </a:p>
          <a:p>
            <a:pPr algn="just">
              <a:spcAft>
                <a:spcPts val="1000"/>
              </a:spcAft>
            </a:pPr>
            <a:r>
              <a:rPr lang="en-US" sz="1600" dirty="0" smtClean="0"/>
              <a:t>20-30 % decline in the solar radiation reaching the surface of the earth</a:t>
            </a:r>
          </a:p>
          <a:p>
            <a:pPr algn="just">
              <a:spcAft>
                <a:spcPts val="1000"/>
              </a:spcAft>
            </a:pPr>
            <a:r>
              <a:rPr lang="en-US" sz="1600" dirty="0" smtClean="0"/>
              <a:t>0.5 </a:t>
            </a:r>
            <a:r>
              <a:rPr lang="en-US" sz="1600" dirty="0" smtClean="0">
                <a:latin typeface="Book Antiqua"/>
              </a:rPr>
              <a:t>°</a:t>
            </a:r>
            <a:r>
              <a:rPr lang="en-US" sz="1600" dirty="0" smtClean="0"/>
              <a:t>C drop in average global air temperature</a:t>
            </a:r>
            <a:endParaRPr lang="en-US" sz="1600" dirty="0"/>
          </a:p>
        </p:txBody>
      </p:sp>
      <p:pic>
        <p:nvPicPr>
          <p:cNvPr id="1028" name="Picture 4" descr="http://blogs.kqed.org/climatewatch/files/2010/04/img_solar_radiation_transmissio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5093" y="2540471"/>
            <a:ext cx="5181403" cy="398487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39552" y="836712"/>
            <a:ext cx="8136904"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 Direct </a:t>
            </a:r>
            <a:r>
              <a:rPr lang="en-US" sz="3200" dirty="0" err="1" smtClean="0">
                <a:ea typeface="+mj-ea"/>
                <a:cs typeface="+mj-cs"/>
              </a:rPr>
              <a:t>radiative</a:t>
            </a:r>
            <a:r>
              <a:rPr lang="en-US" sz="3200" dirty="0" smtClean="0">
                <a:ea typeface="+mj-ea"/>
                <a:cs typeface="+mj-cs"/>
              </a:rPr>
              <a:t> forcing of VOLCANIC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3751080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682224"/>
            <a:ext cx="8280920" cy="923330"/>
          </a:xfrm>
          <a:prstGeom prst="rect">
            <a:avLst/>
          </a:prstGeom>
          <a:noFill/>
        </p:spPr>
        <p:txBody>
          <a:bodyPr wrap="square" rtlCol="0">
            <a:spAutoFit/>
          </a:bodyPr>
          <a:lstStyle/>
          <a:p>
            <a:pPr algn="just"/>
            <a:r>
              <a:rPr lang="en-US" dirty="0"/>
              <a:t>Volcanic eruptions can inject millions of </a:t>
            </a:r>
            <a:r>
              <a:rPr lang="en-US" dirty="0" err="1"/>
              <a:t>tonnes</a:t>
            </a:r>
            <a:r>
              <a:rPr lang="en-US" dirty="0"/>
              <a:t> of dust and gaseous sulfur dioxide </a:t>
            </a:r>
            <a:r>
              <a:rPr lang="en-US" dirty="0" smtClean="0"/>
              <a:t>into </a:t>
            </a:r>
            <a:r>
              <a:rPr lang="en-US" dirty="0"/>
              <a:t>the </a:t>
            </a:r>
            <a:r>
              <a:rPr lang="en-US" dirty="0" smtClean="0"/>
              <a:t>stratosphere, which evolves </a:t>
            </a:r>
            <a:r>
              <a:rPr lang="en-US" dirty="0"/>
              <a:t>to </a:t>
            </a:r>
            <a:r>
              <a:rPr lang="en-US" dirty="0" smtClean="0"/>
              <a:t>sulfate aerosols, i.e. effective </a:t>
            </a:r>
            <a:r>
              <a:rPr lang="en-US" dirty="0" err="1" smtClean="0"/>
              <a:t>scatterers</a:t>
            </a:r>
            <a:r>
              <a:rPr lang="en-US" dirty="0" smtClean="0"/>
              <a:t> of solar radiation.</a:t>
            </a:r>
            <a:endParaRPr lang="en-US" dirty="0"/>
          </a:p>
        </p:txBody>
      </p:sp>
      <p:pic>
        <p:nvPicPr>
          <p:cNvPr id="1030" name="Picture 6" descr="http://www.goes-r.gov/users/comet/volcanic_ash/impacts/media/graphics/tempgrap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5752" y="2996952"/>
            <a:ext cx="5630902" cy="25595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539552" y="836712"/>
            <a:ext cx="8136904"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 Direct </a:t>
            </a:r>
            <a:r>
              <a:rPr lang="en-US" sz="3200" dirty="0" err="1" smtClean="0">
                <a:ea typeface="+mj-ea"/>
                <a:cs typeface="+mj-cs"/>
              </a:rPr>
              <a:t>radiative</a:t>
            </a:r>
            <a:r>
              <a:rPr lang="en-US" sz="3200" dirty="0" smtClean="0">
                <a:ea typeface="+mj-ea"/>
                <a:cs typeface="+mj-cs"/>
              </a:rPr>
              <a:t> forcing of VOLCANIC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7" name="TextBox 6"/>
          <p:cNvSpPr txBox="1"/>
          <p:nvPr/>
        </p:nvSpPr>
        <p:spPr>
          <a:xfrm>
            <a:off x="323528" y="3296305"/>
            <a:ext cx="2952328" cy="2292935"/>
          </a:xfrm>
          <a:prstGeom prst="rect">
            <a:avLst/>
          </a:prstGeom>
          <a:noFill/>
        </p:spPr>
        <p:txBody>
          <a:bodyPr wrap="square" rtlCol="0">
            <a:spAutoFit/>
          </a:bodyPr>
          <a:lstStyle/>
          <a:p>
            <a:pPr algn="just">
              <a:spcAft>
                <a:spcPts val="1000"/>
              </a:spcAft>
            </a:pPr>
            <a:r>
              <a:rPr lang="en-US" dirty="0" smtClean="0"/>
              <a:t>Mount Pinatubo 1991:</a:t>
            </a:r>
          </a:p>
          <a:p>
            <a:pPr algn="just">
              <a:spcAft>
                <a:spcPts val="1000"/>
              </a:spcAft>
            </a:pPr>
            <a:r>
              <a:rPr lang="en-US" sz="1600" dirty="0" smtClean="0"/>
              <a:t>20 millions tons SO</a:t>
            </a:r>
            <a:r>
              <a:rPr lang="en-US" sz="1600" baseline="-25000" dirty="0" smtClean="0"/>
              <a:t>2</a:t>
            </a:r>
          </a:p>
          <a:p>
            <a:pPr algn="just">
              <a:spcAft>
                <a:spcPts val="1000"/>
              </a:spcAft>
            </a:pPr>
            <a:r>
              <a:rPr lang="en-US" sz="1600" dirty="0" smtClean="0"/>
              <a:t>20-30 % decline in the solar radiation reaching the surface of the earth</a:t>
            </a:r>
          </a:p>
          <a:p>
            <a:pPr algn="just">
              <a:spcAft>
                <a:spcPts val="1000"/>
              </a:spcAft>
            </a:pPr>
            <a:r>
              <a:rPr lang="en-US" sz="1600" dirty="0" smtClean="0"/>
              <a:t>0.5 </a:t>
            </a:r>
            <a:r>
              <a:rPr lang="en-US" sz="1600" dirty="0" smtClean="0">
                <a:latin typeface="Book Antiqua"/>
              </a:rPr>
              <a:t>°</a:t>
            </a:r>
            <a:r>
              <a:rPr lang="en-US" sz="1600" dirty="0" smtClean="0"/>
              <a:t>C drop in average global air temperature</a:t>
            </a:r>
            <a:endParaRPr lang="en-US" sz="1600" dirty="0"/>
          </a:p>
        </p:txBody>
      </p:sp>
    </p:spTree>
    <p:extLst>
      <p:ext uri="{BB962C8B-B14F-4D97-AF65-F5344CB8AC3E}">
        <p14:creationId xmlns:p14="http://schemas.microsoft.com/office/powerpoint/2010/main" val="33072482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11560" y="836712"/>
            <a:ext cx="806489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ii. Direct </a:t>
            </a:r>
            <a:r>
              <a:rPr lang="en-US" sz="3200" dirty="0" err="1" smtClean="0">
                <a:ea typeface="+mj-ea"/>
                <a:cs typeface="+mj-cs"/>
              </a:rPr>
              <a:t>radiative</a:t>
            </a:r>
            <a:r>
              <a:rPr lang="en-US" sz="3200" dirty="0" smtClean="0">
                <a:ea typeface="+mj-ea"/>
                <a:cs typeface="+mj-cs"/>
              </a:rPr>
              <a:t> forcing of SEA-SALT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extBox 2"/>
          <p:cNvSpPr txBox="1"/>
          <p:nvPr/>
        </p:nvSpPr>
        <p:spPr>
          <a:xfrm>
            <a:off x="251520" y="1574439"/>
            <a:ext cx="8568952" cy="646331"/>
          </a:xfrm>
          <a:prstGeom prst="rect">
            <a:avLst/>
          </a:prstGeom>
          <a:noFill/>
        </p:spPr>
        <p:txBody>
          <a:bodyPr wrap="square" rtlCol="0">
            <a:spAutoFit/>
          </a:bodyPr>
          <a:lstStyle/>
          <a:p>
            <a:r>
              <a:rPr lang="en-US" dirty="0"/>
              <a:t>The sea </a:t>
            </a:r>
            <a:r>
              <a:rPr lang="en-US" dirty="0" smtClean="0"/>
              <a:t>salt aerosol </a:t>
            </a:r>
            <a:r>
              <a:rPr lang="en-US" dirty="0"/>
              <a:t>is non-absorbing in the visible region with a single scattering albedo close to </a:t>
            </a:r>
            <a:r>
              <a:rPr lang="en-US" dirty="0" smtClean="0"/>
              <a:t>unity and </a:t>
            </a:r>
            <a:r>
              <a:rPr lang="en-US" dirty="0"/>
              <a:t>partly absorbing in the long wave </a:t>
            </a:r>
            <a:r>
              <a:rPr lang="en-US" dirty="0" smtClean="0"/>
              <a:t>region.</a:t>
            </a:r>
          </a:p>
        </p:txBody>
      </p:sp>
      <p:grpSp>
        <p:nvGrpSpPr>
          <p:cNvPr id="5" name="Group 4"/>
          <p:cNvGrpSpPr/>
          <p:nvPr/>
        </p:nvGrpSpPr>
        <p:grpSpPr>
          <a:xfrm>
            <a:off x="4067944" y="2348880"/>
            <a:ext cx="4968552" cy="3960440"/>
            <a:chOff x="4283968" y="2204864"/>
            <a:chExt cx="4104353" cy="3208309"/>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50" t="42187" r="50379" b="23785"/>
            <a:stretch/>
          </p:blipFill>
          <p:spPr bwMode="auto">
            <a:xfrm>
              <a:off x="4283968" y="2204864"/>
              <a:ext cx="406861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83968" y="4686424"/>
              <a:ext cx="4104353" cy="726749"/>
            </a:xfrm>
            <a:prstGeom prst="rect">
              <a:avLst/>
            </a:prstGeom>
            <a:noFill/>
          </p:spPr>
          <p:txBody>
            <a:bodyPr wrap="square" rtlCol="0">
              <a:spAutoFit/>
            </a:bodyPr>
            <a:lstStyle/>
            <a:p>
              <a:r>
                <a:rPr lang="en-US" sz="1600" i="1" dirty="0"/>
                <a:t>S</a:t>
              </a:r>
              <a:r>
                <a:rPr lang="en-US" sz="1600" i="1" dirty="0" smtClean="0"/>
                <a:t>easonal </a:t>
              </a:r>
              <a:r>
                <a:rPr lang="en-US" sz="1600" i="1" dirty="0"/>
                <a:t>mean global </a:t>
              </a:r>
              <a:r>
                <a:rPr lang="en-US" sz="1600" i="1" dirty="0" smtClean="0"/>
                <a:t>distributions </a:t>
              </a:r>
              <a:r>
                <a:rPr lang="en-US" sz="1600" i="1" dirty="0"/>
                <a:t>of sea salt forcing for clear sky columns in the </a:t>
              </a:r>
              <a:r>
                <a:rPr lang="en-US" sz="1600" i="1" dirty="0" smtClean="0"/>
                <a:t>simulations </a:t>
              </a:r>
              <a:r>
                <a:rPr lang="en-US" sz="1600" i="1" dirty="0"/>
                <a:t>for June–August (JJA) </a:t>
              </a:r>
              <a:r>
                <a:rPr lang="en-US" sz="1600" i="1" dirty="0" smtClean="0"/>
                <a:t>(Ma et al., 2008)</a:t>
              </a:r>
              <a:endParaRPr lang="en-US" dirty="0"/>
            </a:p>
          </p:txBody>
        </p:sp>
      </p:grpSp>
      <p:sp>
        <p:nvSpPr>
          <p:cNvPr id="6" name="TextBox 5"/>
          <p:cNvSpPr txBox="1"/>
          <p:nvPr/>
        </p:nvSpPr>
        <p:spPr>
          <a:xfrm>
            <a:off x="251520" y="2348880"/>
            <a:ext cx="3600400" cy="4031873"/>
          </a:xfrm>
          <a:prstGeom prst="rect">
            <a:avLst/>
          </a:prstGeom>
          <a:noFill/>
        </p:spPr>
        <p:txBody>
          <a:bodyPr wrap="square" rtlCol="0">
            <a:spAutoFit/>
          </a:bodyPr>
          <a:lstStyle/>
          <a:p>
            <a:pPr algn="just"/>
            <a:r>
              <a:rPr lang="en-US" dirty="0" smtClean="0"/>
              <a:t>Sea-salt </a:t>
            </a:r>
            <a:r>
              <a:rPr lang="en-US" dirty="0"/>
              <a:t>dominates the light extinction in remote </a:t>
            </a:r>
            <a:r>
              <a:rPr lang="en-US" dirty="0" smtClean="0"/>
              <a:t>marine environments.</a:t>
            </a:r>
            <a:endParaRPr lang="en-US" dirty="0"/>
          </a:p>
          <a:p>
            <a:pPr algn="just"/>
            <a:endParaRPr lang="en-US" dirty="0" smtClean="0"/>
          </a:p>
          <a:p>
            <a:pPr algn="just"/>
            <a:endParaRPr lang="en-US" dirty="0"/>
          </a:p>
          <a:p>
            <a:pPr algn="just"/>
            <a:endParaRPr lang="en-US" dirty="0" smtClean="0"/>
          </a:p>
          <a:p>
            <a:pPr algn="just"/>
            <a:endParaRPr lang="en-US" dirty="0"/>
          </a:p>
          <a:p>
            <a:pPr algn="just"/>
            <a:endParaRPr lang="en-US" dirty="0"/>
          </a:p>
          <a:p>
            <a:pPr algn="just"/>
            <a:r>
              <a:rPr lang="en-US" sz="1600" dirty="0"/>
              <a:t>Geo-engineering: Among proposed mechanisms for counteracting global warming through solar radiation management is the deliberate injection of sea salt acting via marine cloud brightening and the direct effect of sea-salt aerosols. </a:t>
            </a:r>
          </a:p>
        </p:txBody>
      </p:sp>
    </p:spTree>
    <p:extLst>
      <p:ext uri="{BB962C8B-B14F-4D97-AF65-F5344CB8AC3E}">
        <p14:creationId xmlns:p14="http://schemas.microsoft.com/office/powerpoint/2010/main" val="4777085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15616" y="764704"/>
            <a:ext cx="691276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Εκπεμπόμενη ακτινοβολία από την κορυφή της ατμόσφαιρας της γης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grpSp>
        <p:nvGrpSpPr>
          <p:cNvPr id="4" name="Group 3"/>
          <p:cNvGrpSpPr/>
          <p:nvPr/>
        </p:nvGrpSpPr>
        <p:grpSpPr>
          <a:xfrm>
            <a:off x="611560" y="1628800"/>
            <a:ext cx="7920880" cy="4608512"/>
            <a:chOff x="755576" y="1412776"/>
            <a:chExt cx="7920880" cy="4608512"/>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87" t="21875" r="38273" b="23334"/>
            <a:stretch/>
          </p:blipFill>
          <p:spPr bwMode="auto">
            <a:xfrm>
              <a:off x="755576" y="1412776"/>
              <a:ext cx="792088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115616" y="2924944"/>
              <a:ext cx="2592288" cy="2952327"/>
            </a:xfrm>
            <a:prstGeom prst="rect">
              <a:avLst/>
            </a:prstGeom>
            <a:solidFill>
              <a:schemeClr val="bg1">
                <a:lumMod val="5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899592" y="6165304"/>
            <a:ext cx="7416824" cy="369332"/>
          </a:xfrm>
          <a:prstGeom prst="rect">
            <a:avLst/>
          </a:prstGeom>
          <a:noFill/>
          <a:ln w="25400">
            <a:solidFill>
              <a:schemeClr val="accent6">
                <a:lumMod val="50000"/>
              </a:schemeClr>
            </a:solidFill>
          </a:ln>
        </p:spPr>
        <p:txBody>
          <a:bodyPr wrap="square" rtlCol="0">
            <a:spAutoFit/>
          </a:bodyPr>
          <a:lstStyle/>
          <a:p>
            <a:r>
              <a:rPr lang="en-US" dirty="0" smtClean="0"/>
              <a:t>The </a:t>
            </a:r>
            <a:r>
              <a:rPr lang="en-US" dirty="0" err="1" smtClean="0"/>
              <a:t>radiative</a:t>
            </a:r>
            <a:r>
              <a:rPr lang="en-US" dirty="0" smtClean="0"/>
              <a:t> energy emitted from the </a:t>
            </a:r>
            <a:r>
              <a:rPr lang="en-US" dirty="0" err="1" smtClean="0"/>
              <a:t>ToA</a:t>
            </a:r>
            <a:r>
              <a:rPr lang="en-US" dirty="0" smtClean="0"/>
              <a:t> of the earth is ~ 240 Watts m</a:t>
            </a:r>
            <a:r>
              <a:rPr lang="en-US" baseline="30000" dirty="0" smtClean="0"/>
              <a:t>-2</a:t>
            </a:r>
            <a:endParaRPr lang="en-US" u="sng" baseline="30000" dirty="0"/>
          </a:p>
        </p:txBody>
      </p:sp>
    </p:spTree>
    <p:extLst>
      <p:ext uri="{BB962C8B-B14F-4D97-AF65-F5344CB8AC3E}">
        <p14:creationId xmlns:p14="http://schemas.microsoft.com/office/powerpoint/2010/main" val="1877972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36712"/>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ea typeface="+mj-ea"/>
                <a:cs typeface="+mj-cs"/>
              </a:rPr>
              <a:t>iii. Direct </a:t>
            </a:r>
            <a:r>
              <a:rPr lang="en-US" sz="2800" dirty="0" err="1" smtClean="0">
                <a:ea typeface="+mj-ea"/>
                <a:cs typeface="+mj-cs"/>
              </a:rPr>
              <a:t>radiative</a:t>
            </a:r>
            <a:r>
              <a:rPr lang="en-US" sz="2800" dirty="0" smtClean="0">
                <a:ea typeface="+mj-ea"/>
                <a:cs typeface="+mj-cs"/>
              </a:rPr>
              <a:t> forcing of BIOMASS BURNING aerosols</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6" name="TextBox 5"/>
          <p:cNvSpPr txBox="1"/>
          <p:nvPr/>
        </p:nvSpPr>
        <p:spPr>
          <a:xfrm rot="-300000">
            <a:off x="355825" y="5192075"/>
            <a:ext cx="5784532" cy="615553"/>
          </a:xfrm>
          <a:prstGeom prst="rect">
            <a:avLst/>
          </a:prstGeom>
          <a:solidFill>
            <a:schemeClr val="bg1"/>
          </a:solidFill>
          <a:ln>
            <a:solidFill>
              <a:schemeClr val="accent1"/>
            </a:solidFill>
          </a:ln>
          <a:effectLst>
            <a:glow rad="139700">
              <a:schemeClr val="accent3">
                <a:satMod val="175000"/>
                <a:alpha val="40000"/>
              </a:schemeClr>
            </a:glow>
          </a:effectLst>
        </p:spPr>
        <p:txBody>
          <a:bodyPr wrap="none" rtlCol="0">
            <a:spAutoFit/>
          </a:bodyPr>
          <a:lstStyle/>
          <a:p>
            <a:r>
              <a:rPr lang="en-US" dirty="0" smtClean="0"/>
              <a:t>“Greece suffered the </a:t>
            </a:r>
            <a:r>
              <a:rPr lang="en-US" b="1" dirty="0" smtClean="0"/>
              <a:t>worst forest fires</a:t>
            </a:r>
            <a:r>
              <a:rPr lang="en-US" dirty="0" smtClean="0"/>
              <a:t> in the past 50 years”</a:t>
            </a:r>
          </a:p>
          <a:p>
            <a:r>
              <a:rPr lang="en-US" sz="1600" i="1" dirty="0" smtClean="0"/>
              <a:t>Liu et al., 2009</a:t>
            </a:r>
            <a:endParaRPr lang="el-GR" i="1" dirty="0"/>
          </a:p>
        </p:txBody>
      </p:sp>
      <p:sp>
        <p:nvSpPr>
          <p:cNvPr id="7" name="TextBox 6"/>
          <p:cNvSpPr txBox="1"/>
          <p:nvPr/>
        </p:nvSpPr>
        <p:spPr>
          <a:xfrm rot="-300000">
            <a:off x="-70318" y="4197450"/>
            <a:ext cx="7220177" cy="646331"/>
          </a:xfrm>
          <a:prstGeom prst="rect">
            <a:avLst/>
          </a:prstGeom>
          <a:solidFill>
            <a:schemeClr val="bg1"/>
          </a:solidFill>
          <a:ln>
            <a:solidFill>
              <a:schemeClr val="accent6">
                <a:lumMod val="75000"/>
              </a:schemeClr>
            </a:solidFill>
          </a:ln>
          <a:effectLst>
            <a:glow rad="139700">
              <a:schemeClr val="accent6">
                <a:satMod val="175000"/>
                <a:alpha val="40000"/>
              </a:schemeClr>
            </a:glow>
          </a:effectLst>
        </p:spPr>
        <p:txBody>
          <a:bodyPr wrap="square" rtlCol="0">
            <a:spAutoFit/>
          </a:bodyPr>
          <a:lstStyle/>
          <a:p>
            <a:r>
              <a:rPr lang="en-US" dirty="0" smtClean="0"/>
              <a:t>“</a:t>
            </a:r>
            <a:r>
              <a:rPr lang="en-US" b="1" dirty="0" smtClean="0"/>
              <a:t>2700 km</a:t>
            </a:r>
            <a:r>
              <a:rPr lang="en-US" b="1" baseline="30000" dirty="0" smtClean="0"/>
              <a:t>2</a:t>
            </a:r>
            <a:r>
              <a:rPr lang="en-US" b="1" dirty="0" smtClean="0"/>
              <a:t> </a:t>
            </a:r>
            <a:r>
              <a:rPr lang="en-US" dirty="0" smtClean="0"/>
              <a:t>of forest, olive groves and farmland were destroyed by the fires”</a:t>
            </a:r>
          </a:p>
          <a:p>
            <a:r>
              <a:rPr lang="en-US" i="1" dirty="0" smtClean="0"/>
              <a:t>Liu et al., 2009</a:t>
            </a:r>
            <a:endParaRPr lang="el-GR" dirty="0"/>
          </a:p>
        </p:txBody>
      </p:sp>
      <p:sp>
        <p:nvSpPr>
          <p:cNvPr id="8" name="TextBox 7"/>
          <p:cNvSpPr txBox="1"/>
          <p:nvPr/>
        </p:nvSpPr>
        <p:spPr>
          <a:xfrm rot="600000">
            <a:off x="4361221" y="3082588"/>
            <a:ext cx="3530924" cy="646331"/>
          </a:xfrm>
          <a:prstGeom prst="rect">
            <a:avLst/>
          </a:prstGeom>
          <a:solidFill>
            <a:schemeClr val="bg1"/>
          </a:solidFill>
          <a:ln>
            <a:solidFill>
              <a:schemeClr val="tx1">
                <a:lumMod val="75000"/>
                <a:lumOff val="25000"/>
              </a:schemeClr>
            </a:solidFill>
          </a:ln>
          <a:effectLst>
            <a:glow rad="139700">
              <a:schemeClr val="accent1">
                <a:satMod val="175000"/>
                <a:alpha val="40000"/>
              </a:schemeClr>
            </a:glow>
          </a:effectLst>
        </p:spPr>
        <p:txBody>
          <a:bodyPr wrap="square" rtlCol="0">
            <a:spAutoFit/>
          </a:bodyPr>
          <a:lstStyle/>
          <a:p>
            <a:r>
              <a:rPr lang="en-US" dirty="0" smtClean="0"/>
              <a:t>“</a:t>
            </a:r>
            <a:r>
              <a:rPr lang="en-US" b="1" dirty="0" smtClean="0"/>
              <a:t>64 people </a:t>
            </a:r>
            <a:r>
              <a:rPr lang="en-US" dirty="0" smtClean="0"/>
              <a:t>lost their lives”</a:t>
            </a:r>
          </a:p>
          <a:p>
            <a:r>
              <a:rPr lang="en-US" i="1" dirty="0" err="1" smtClean="0"/>
              <a:t>Founda</a:t>
            </a:r>
            <a:r>
              <a:rPr lang="en-US" i="1" dirty="0" smtClean="0"/>
              <a:t> &amp; Giannakopoulos., 2009</a:t>
            </a:r>
            <a:endParaRPr lang="el-GR" dirty="0"/>
          </a:p>
        </p:txBody>
      </p:sp>
      <p:sp>
        <p:nvSpPr>
          <p:cNvPr id="9" name="TextBox 8"/>
          <p:cNvSpPr txBox="1"/>
          <p:nvPr/>
        </p:nvSpPr>
        <p:spPr>
          <a:xfrm rot="-300000">
            <a:off x="-14833" y="2153385"/>
            <a:ext cx="3828291" cy="1200329"/>
          </a:xfrm>
          <a:prstGeom prst="rect">
            <a:avLst/>
          </a:prstGeom>
          <a:solidFill>
            <a:schemeClr val="bg1"/>
          </a:solidFill>
          <a:ln>
            <a:solidFill>
              <a:schemeClr val="bg2">
                <a:lumMod val="50000"/>
              </a:schemeClr>
            </a:solidFill>
          </a:ln>
          <a:effectLst>
            <a:glow rad="101600">
              <a:schemeClr val="accent1">
                <a:satMod val="175000"/>
                <a:alpha val="40000"/>
              </a:schemeClr>
            </a:glow>
          </a:effectLst>
        </p:spPr>
        <p:txBody>
          <a:bodyPr wrap="square" rtlCol="0">
            <a:spAutoFit/>
          </a:bodyPr>
          <a:lstStyle/>
          <a:p>
            <a:pPr algn="ctr"/>
            <a:r>
              <a:rPr lang="en-US" dirty="0" smtClean="0"/>
              <a:t>“Summer 2007 reflects the daily T</a:t>
            </a:r>
            <a:r>
              <a:rPr lang="en-US" baseline="-25000" dirty="0" smtClean="0"/>
              <a:t>max</a:t>
            </a:r>
            <a:r>
              <a:rPr lang="en-US" dirty="0" smtClean="0"/>
              <a:t> that are projected to occur in the </a:t>
            </a:r>
            <a:r>
              <a:rPr lang="en-US" b="1" dirty="0" smtClean="0"/>
              <a:t>latter part of the 21</a:t>
            </a:r>
            <a:r>
              <a:rPr lang="en-US" b="1" baseline="30000" dirty="0" smtClean="0"/>
              <a:t>st</a:t>
            </a:r>
            <a:r>
              <a:rPr lang="en-US" b="1" dirty="0" smtClean="0"/>
              <a:t> century</a:t>
            </a:r>
            <a:r>
              <a:rPr lang="en-US" dirty="0" smtClean="0"/>
              <a:t>”</a:t>
            </a:r>
          </a:p>
          <a:p>
            <a:pPr algn="ctr"/>
            <a:r>
              <a:rPr lang="en-US" i="1" dirty="0" err="1" smtClean="0"/>
              <a:t>Founda</a:t>
            </a:r>
            <a:r>
              <a:rPr lang="en-US" i="1" dirty="0" smtClean="0"/>
              <a:t> &amp; Giannakopoulos., 2009</a:t>
            </a:r>
            <a:endParaRPr lang="el-GR" dirty="0" smtClean="0"/>
          </a:p>
        </p:txBody>
      </p:sp>
      <p:pic>
        <p:nvPicPr>
          <p:cNvPr id="10" name="Picture 9" descr="Greekfires3_thumb.gif"/>
          <p:cNvPicPr>
            <a:picLocks noChangeAspect="1"/>
          </p:cNvPicPr>
          <p:nvPr/>
        </p:nvPicPr>
        <p:blipFill>
          <a:blip r:embed="rId2" cstate="print"/>
          <a:stretch>
            <a:fillRect/>
          </a:stretch>
        </p:blipFill>
        <p:spPr>
          <a:xfrm>
            <a:off x="6948264" y="4077072"/>
            <a:ext cx="1877194" cy="2232248"/>
          </a:xfrm>
          <a:prstGeom prst="rect">
            <a:avLst/>
          </a:prstGeom>
        </p:spPr>
      </p:pic>
      <p:sp>
        <p:nvSpPr>
          <p:cNvPr id="11" name="TextBox 10"/>
          <p:cNvSpPr txBox="1"/>
          <p:nvPr/>
        </p:nvSpPr>
        <p:spPr>
          <a:xfrm rot="600000">
            <a:off x="4133938" y="2003785"/>
            <a:ext cx="5031903" cy="923330"/>
          </a:xfrm>
          <a:prstGeom prst="rect">
            <a:avLst/>
          </a:prstGeom>
          <a:solidFill>
            <a:schemeClr val="bg1"/>
          </a:solidFill>
          <a:ln>
            <a:solidFill>
              <a:schemeClr val="accent2">
                <a:lumMod val="75000"/>
              </a:schemeClr>
            </a:solidFill>
          </a:ln>
          <a:effectLst>
            <a:glow rad="101600">
              <a:schemeClr val="accent5">
                <a:satMod val="175000"/>
                <a:alpha val="40000"/>
              </a:schemeClr>
            </a:glow>
          </a:effectLst>
        </p:spPr>
        <p:txBody>
          <a:bodyPr wrap="square" rtlCol="0">
            <a:spAutoFit/>
          </a:bodyPr>
          <a:lstStyle/>
          <a:p>
            <a:pPr algn="ctr"/>
            <a:r>
              <a:rPr lang="en-US" dirty="0" smtClean="0"/>
              <a:t>“This period was an </a:t>
            </a:r>
            <a:r>
              <a:rPr lang="en-US" b="1" dirty="0" smtClean="0"/>
              <a:t>all time record hot summer</a:t>
            </a:r>
            <a:r>
              <a:rPr lang="en-US" dirty="0" smtClean="0"/>
              <a:t>, combined with a prolonged drought period and strong winds” </a:t>
            </a:r>
            <a:r>
              <a:rPr lang="en-US" i="1" dirty="0" err="1" smtClean="0"/>
              <a:t>Founda</a:t>
            </a:r>
            <a:r>
              <a:rPr lang="en-US" i="1" dirty="0" smtClean="0"/>
              <a:t> &amp; Giannakopoulos., 2009</a:t>
            </a:r>
            <a:endParaRPr lang="el-GR" dirty="0" smtClean="0"/>
          </a:p>
        </p:txBody>
      </p:sp>
    </p:spTree>
    <p:extLst>
      <p:ext uri="{BB962C8B-B14F-4D97-AF65-F5344CB8AC3E}">
        <p14:creationId xmlns:p14="http://schemas.microsoft.com/office/powerpoint/2010/main" val="16106704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36712"/>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ea typeface="+mj-ea"/>
                <a:cs typeface="+mj-cs"/>
              </a:rPr>
              <a:t>iii. Direct </a:t>
            </a:r>
            <a:r>
              <a:rPr lang="en-US" sz="2800" dirty="0" err="1" smtClean="0">
                <a:ea typeface="+mj-ea"/>
                <a:cs typeface="+mj-cs"/>
              </a:rPr>
              <a:t>radiative</a:t>
            </a:r>
            <a:r>
              <a:rPr lang="en-US" sz="2800" dirty="0" smtClean="0">
                <a:ea typeface="+mj-ea"/>
                <a:cs typeface="+mj-cs"/>
              </a:rPr>
              <a:t> forcing of BIOMASS BURNING aerosols</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3" name="Picture 2" descr="TC_14d_fires_movie.gif"/>
          <p:cNvPicPr>
            <a:picLocks noChangeAspect="1"/>
          </p:cNvPicPr>
          <p:nvPr/>
        </p:nvPicPr>
        <p:blipFill>
          <a:blip r:embed="rId2" cstate="print"/>
          <a:stretch>
            <a:fillRect/>
          </a:stretch>
        </p:blipFill>
        <p:spPr>
          <a:xfrm>
            <a:off x="2132856" y="1786508"/>
            <a:ext cx="4878288" cy="3658716"/>
          </a:xfrm>
          <a:prstGeom prst="rect">
            <a:avLst/>
          </a:prstGeom>
        </p:spPr>
      </p:pic>
      <p:sp>
        <p:nvSpPr>
          <p:cNvPr id="4" name="Content Placeholder 2"/>
          <p:cNvSpPr txBox="1">
            <a:spLocks/>
          </p:cNvSpPr>
          <p:nvPr/>
        </p:nvSpPr>
        <p:spPr>
          <a:xfrm>
            <a:off x="125760" y="5157192"/>
            <a:ext cx="8892480" cy="1440160"/>
          </a:xfrm>
          <a:prstGeom prst="rect">
            <a:avLst/>
          </a:prstGeom>
          <a:noFill/>
        </p:spPr>
        <p:txBody>
          <a:bodyPr vert="horz" lIns="91440" tIns="45720" rIns="91440" bIns="45720" rtlCol="0">
            <a:noAutofit/>
          </a:bodyPr>
          <a:lstStyle/>
          <a:p>
            <a:pPr marL="342900" lvl="0" indent="-342900">
              <a:spcBef>
                <a:spcPct val="20000"/>
              </a:spcBef>
              <a:buFont typeface="Arial" pitchFamily="34" charset="0"/>
              <a:buChar char="•"/>
            </a:pPr>
            <a:r>
              <a:rPr lang="en-US" sz="1600" b="1" dirty="0" smtClean="0">
                <a:latin typeface="Book Antiqua" pitchFamily="18" charset="0"/>
              </a:rPr>
              <a:t>OC</a:t>
            </a:r>
            <a:r>
              <a:rPr lang="en-US" sz="1600" dirty="0" smtClean="0">
                <a:latin typeface="Book Antiqua" pitchFamily="18" charset="0"/>
              </a:rPr>
              <a:t> increases 15 to 60 times over fire spots (Euboea and Peloponnese, respectively).</a:t>
            </a:r>
          </a:p>
          <a:p>
            <a:pPr marL="342900" lvl="0" indent="-342900">
              <a:spcBef>
                <a:spcPct val="20000"/>
              </a:spcBef>
              <a:buFont typeface="Arial" pitchFamily="34" charset="0"/>
              <a:buChar char="•"/>
            </a:pPr>
            <a:r>
              <a:rPr lang="en-US" sz="1600" dirty="0">
                <a:solidFill>
                  <a:srgbClr val="C00000"/>
                </a:solidFill>
                <a:latin typeface="Book Antiqua" pitchFamily="18" charset="0"/>
              </a:rPr>
              <a:t>T</a:t>
            </a:r>
            <a:r>
              <a:rPr lang="en-US" sz="1600" dirty="0" smtClean="0">
                <a:solidFill>
                  <a:srgbClr val="C00000"/>
                </a:solidFill>
                <a:latin typeface="Book Antiqua" pitchFamily="18" charset="0"/>
              </a:rPr>
              <a:t>he fire-induced aerosols reach the area during the peak fire period and account for the 45% of total surface </a:t>
            </a:r>
            <a:r>
              <a:rPr lang="en-US" sz="1600" b="1" dirty="0" smtClean="0">
                <a:solidFill>
                  <a:srgbClr val="C00000"/>
                </a:solidFill>
                <a:latin typeface="Book Antiqua" pitchFamily="18" charset="0"/>
              </a:rPr>
              <a:t>PM</a:t>
            </a:r>
            <a:r>
              <a:rPr lang="en-US" sz="1600" b="1" baseline="-25000" dirty="0" smtClean="0">
                <a:solidFill>
                  <a:srgbClr val="C00000"/>
                </a:solidFill>
                <a:latin typeface="Book Antiqua" pitchFamily="18" charset="0"/>
              </a:rPr>
              <a:t>10</a:t>
            </a:r>
            <a:r>
              <a:rPr lang="en-US" sz="1600" dirty="0" smtClean="0">
                <a:solidFill>
                  <a:srgbClr val="C00000"/>
                </a:solidFill>
                <a:latin typeface="Book Antiqua" pitchFamily="18" charset="0"/>
              </a:rPr>
              <a:t> (and 5% during Sept.,1).</a:t>
            </a:r>
          </a:p>
          <a:p>
            <a:pPr marL="342900" lvl="0" indent="-342900">
              <a:spcBef>
                <a:spcPct val="20000"/>
              </a:spcBef>
              <a:buFont typeface="Arial" pitchFamily="34" charset="0"/>
              <a:buChar char="•"/>
            </a:pPr>
            <a:r>
              <a:rPr lang="en-US" sz="1600" dirty="0" smtClean="0">
                <a:solidFill>
                  <a:schemeClr val="accent3">
                    <a:lumMod val="50000"/>
                  </a:schemeClr>
                </a:solidFill>
                <a:latin typeface="Book Antiqua" pitchFamily="18" charset="0"/>
              </a:rPr>
              <a:t>Secondary </a:t>
            </a:r>
            <a:r>
              <a:rPr lang="en-US" sz="1600" b="1" dirty="0" smtClean="0">
                <a:solidFill>
                  <a:schemeClr val="accent3">
                    <a:lumMod val="50000"/>
                  </a:schemeClr>
                </a:solidFill>
                <a:latin typeface="Book Antiqua" pitchFamily="18" charset="0"/>
              </a:rPr>
              <a:t>inorganic aerosols </a:t>
            </a:r>
            <a:r>
              <a:rPr lang="en-US" sz="1600" dirty="0" smtClean="0">
                <a:solidFill>
                  <a:schemeClr val="accent3">
                    <a:lumMod val="50000"/>
                  </a:schemeClr>
                </a:solidFill>
                <a:latin typeface="Book Antiqua" pitchFamily="18" charset="0"/>
              </a:rPr>
              <a:t>are also affected, but their increases are small in absolute numbers (3-day-average value up to +2 μgm</a:t>
            </a:r>
            <a:r>
              <a:rPr lang="en-US" sz="1600" baseline="30000" dirty="0" smtClean="0">
                <a:solidFill>
                  <a:schemeClr val="accent3">
                    <a:lumMod val="50000"/>
                  </a:schemeClr>
                </a:solidFill>
                <a:latin typeface="Book Antiqua" pitchFamily="18" charset="0"/>
              </a:rPr>
              <a:t>-3</a:t>
            </a:r>
            <a:r>
              <a:rPr lang="en-US" sz="1600" dirty="0" smtClean="0">
                <a:solidFill>
                  <a:schemeClr val="accent3">
                    <a:lumMod val="50000"/>
                  </a:schemeClr>
                </a:solidFill>
                <a:latin typeface="Book Antiqua" pitchFamily="18" charset="0"/>
              </a:rPr>
              <a:t>).  </a:t>
            </a:r>
          </a:p>
          <a:p>
            <a:pPr marL="342900" lvl="0" indent="-342900">
              <a:spcBef>
                <a:spcPct val="20000"/>
              </a:spcBef>
              <a:buFont typeface="Arial" pitchFamily="34" charset="0"/>
              <a:buChar char="•"/>
            </a:pPr>
            <a:endParaRPr lang="en-US" sz="1600" dirty="0" smtClean="0">
              <a:latin typeface="Book Antiqua" pitchFamily="18" charset="0"/>
            </a:endParaRPr>
          </a:p>
        </p:txBody>
      </p:sp>
      <p:sp>
        <p:nvSpPr>
          <p:cNvPr id="5" name="TextBox 4"/>
          <p:cNvSpPr txBox="1"/>
          <p:nvPr/>
        </p:nvSpPr>
        <p:spPr>
          <a:xfrm>
            <a:off x="1907704" y="1489765"/>
            <a:ext cx="2664296" cy="584775"/>
          </a:xfrm>
          <a:prstGeom prst="rect">
            <a:avLst/>
          </a:prstGeom>
          <a:solidFill>
            <a:schemeClr val="bg1"/>
          </a:solidFill>
        </p:spPr>
        <p:txBody>
          <a:bodyPr wrap="square" rtlCol="0">
            <a:spAutoFit/>
          </a:bodyPr>
          <a:lstStyle/>
          <a:p>
            <a:r>
              <a:rPr lang="en-US" sz="1600" dirty="0" smtClean="0"/>
              <a:t>Daily average </a:t>
            </a:r>
            <a:r>
              <a:rPr lang="en-US" sz="1600" dirty="0" smtClean="0">
                <a:solidFill>
                  <a:srgbClr val="C00000"/>
                </a:solidFill>
              </a:rPr>
              <a:t>Total Carbon</a:t>
            </a:r>
          </a:p>
          <a:p>
            <a:r>
              <a:rPr lang="en-US" sz="1600" dirty="0" smtClean="0">
                <a:solidFill>
                  <a:srgbClr val="C00000"/>
                </a:solidFill>
              </a:rPr>
              <a:t> </a:t>
            </a:r>
            <a:r>
              <a:rPr lang="en-US" sz="1600" dirty="0" smtClean="0"/>
              <a:t>concentrations (</a:t>
            </a:r>
            <a:r>
              <a:rPr lang="el-GR" sz="1600" dirty="0" smtClean="0"/>
              <a:t>μ</a:t>
            </a:r>
            <a:r>
              <a:rPr lang="en-US" sz="1600" dirty="0" smtClean="0"/>
              <a:t>gm</a:t>
            </a:r>
            <a:r>
              <a:rPr lang="en-US" sz="1600" baseline="30000" dirty="0" smtClean="0"/>
              <a:t>-3</a:t>
            </a:r>
            <a:r>
              <a:rPr lang="en-US" sz="1600" dirty="0" smtClean="0"/>
              <a:t>)</a:t>
            </a:r>
            <a:endParaRPr lang="el-GR" sz="1600" dirty="0"/>
          </a:p>
        </p:txBody>
      </p:sp>
      <p:sp>
        <p:nvSpPr>
          <p:cNvPr id="6" name="TextBox 5"/>
          <p:cNvSpPr txBox="1"/>
          <p:nvPr/>
        </p:nvSpPr>
        <p:spPr>
          <a:xfrm>
            <a:off x="5796136" y="6289575"/>
            <a:ext cx="3456384" cy="307777"/>
          </a:xfrm>
          <a:prstGeom prst="rect">
            <a:avLst/>
          </a:prstGeom>
          <a:noFill/>
        </p:spPr>
        <p:txBody>
          <a:bodyPr wrap="square" rtlCol="0">
            <a:spAutoFit/>
          </a:bodyPr>
          <a:lstStyle/>
          <a:p>
            <a:r>
              <a:rPr lang="en-US" sz="1400" i="1" dirty="0" smtClean="0">
                <a:hlinkClick r:id="rId3" action="ppaction://hlinkfile"/>
              </a:rPr>
              <a:t>Athanasopoulou et al., 2014, Atmos. Environ</a:t>
            </a:r>
            <a:r>
              <a:rPr lang="en-US" sz="1400" i="1" dirty="0" smtClean="0"/>
              <a:t>. </a:t>
            </a:r>
            <a:endParaRPr lang="en-US" sz="1400" i="1" dirty="0"/>
          </a:p>
        </p:txBody>
      </p:sp>
    </p:spTree>
    <p:extLst>
      <p:ext uri="{BB962C8B-B14F-4D97-AF65-F5344CB8AC3E}">
        <p14:creationId xmlns:p14="http://schemas.microsoft.com/office/powerpoint/2010/main" val="39631804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36712"/>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ea typeface="+mj-ea"/>
                <a:cs typeface="+mj-cs"/>
              </a:rPr>
              <a:t>iii. Direct </a:t>
            </a:r>
            <a:r>
              <a:rPr lang="en-US" sz="2800" dirty="0" err="1" smtClean="0">
                <a:ea typeface="+mj-ea"/>
                <a:cs typeface="+mj-cs"/>
              </a:rPr>
              <a:t>radiative</a:t>
            </a:r>
            <a:r>
              <a:rPr lang="en-US" sz="2800" dirty="0" smtClean="0">
                <a:ea typeface="+mj-ea"/>
                <a:cs typeface="+mj-cs"/>
              </a:rPr>
              <a:t> forcing of BIOMASS BURNING aerosols</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3" name="Content Placeholder 12" descr="rad_25-27_sw.jpg"/>
          <p:cNvPicPr>
            <a:picLocks noChangeAspect="1"/>
          </p:cNvPicPr>
          <p:nvPr/>
        </p:nvPicPr>
        <p:blipFill>
          <a:blip r:embed="rId2" cstate="print"/>
          <a:stretch>
            <a:fillRect/>
          </a:stretch>
        </p:blipFill>
        <p:spPr>
          <a:xfrm>
            <a:off x="-252536" y="1484784"/>
            <a:ext cx="3808663" cy="3672408"/>
          </a:xfrm>
          <a:prstGeom prst="rect">
            <a:avLst/>
          </a:prstGeom>
        </p:spPr>
      </p:pic>
      <p:pic>
        <p:nvPicPr>
          <p:cNvPr id="4" name="Picture 3" descr="t_25-27.jpg"/>
          <p:cNvPicPr>
            <a:picLocks noChangeAspect="1"/>
          </p:cNvPicPr>
          <p:nvPr/>
        </p:nvPicPr>
        <p:blipFill>
          <a:blip r:embed="rId3" cstate="print"/>
          <a:stretch>
            <a:fillRect/>
          </a:stretch>
        </p:blipFill>
        <p:spPr>
          <a:xfrm>
            <a:off x="5292080" y="1484784"/>
            <a:ext cx="3857948" cy="3672408"/>
          </a:xfrm>
          <a:prstGeom prst="rect">
            <a:avLst/>
          </a:prstGeom>
        </p:spPr>
      </p:pic>
      <p:pic>
        <p:nvPicPr>
          <p:cNvPr id="5" name="Picture 4" descr="rad_25-27_lw.jpg"/>
          <p:cNvPicPr>
            <a:picLocks noChangeAspect="1"/>
          </p:cNvPicPr>
          <p:nvPr/>
        </p:nvPicPr>
        <p:blipFill>
          <a:blip r:embed="rId4" cstate="print"/>
          <a:stretch>
            <a:fillRect/>
          </a:stretch>
        </p:blipFill>
        <p:spPr>
          <a:xfrm>
            <a:off x="2403301" y="1484784"/>
            <a:ext cx="3752875" cy="3669192"/>
          </a:xfrm>
          <a:prstGeom prst="rect">
            <a:avLst/>
          </a:prstGeom>
        </p:spPr>
      </p:pic>
      <p:sp>
        <p:nvSpPr>
          <p:cNvPr id="6" name="TextBox 5"/>
          <p:cNvSpPr txBox="1"/>
          <p:nvPr/>
        </p:nvSpPr>
        <p:spPr>
          <a:xfrm>
            <a:off x="2123728" y="4571836"/>
            <a:ext cx="2160240" cy="369332"/>
          </a:xfrm>
          <a:prstGeom prst="rect">
            <a:avLst/>
          </a:prstGeom>
          <a:noFill/>
        </p:spPr>
        <p:txBody>
          <a:bodyPr wrap="square" rtlCol="0">
            <a:spAutoFit/>
          </a:bodyPr>
          <a:lstStyle/>
          <a:p>
            <a:r>
              <a:rPr lang="en-US" dirty="0"/>
              <a:t>25-27 Aug., 2007</a:t>
            </a:r>
            <a:endParaRPr lang="el-GR" dirty="0"/>
          </a:p>
        </p:txBody>
      </p:sp>
      <p:sp>
        <p:nvSpPr>
          <p:cNvPr id="7" name="Content Placeholder 2"/>
          <p:cNvSpPr txBox="1">
            <a:spLocks/>
          </p:cNvSpPr>
          <p:nvPr/>
        </p:nvSpPr>
        <p:spPr>
          <a:xfrm>
            <a:off x="125760" y="5157192"/>
            <a:ext cx="8892480" cy="1440160"/>
          </a:xfrm>
          <a:prstGeom prst="rect">
            <a:avLst/>
          </a:prstGeom>
          <a:noFill/>
        </p:spPr>
        <p:txBody>
          <a:bodyPr vert="horz" lIns="91440" tIns="45720" rIns="91440" bIns="45720" rtlCol="0">
            <a:noAutofit/>
          </a:bodyPr>
          <a:lstStyle/>
          <a:p>
            <a:pPr marL="257175" indent="-255588">
              <a:spcBef>
                <a:spcPct val="20000"/>
              </a:spcBef>
              <a:buFont typeface="Arial" pitchFamily="34" charset="0"/>
              <a:buChar char="•"/>
            </a:pPr>
            <a:r>
              <a:rPr lang="en-US" sz="1600" dirty="0" smtClean="0">
                <a:latin typeface="Book Antiqua" pitchFamily="18" charset="0"/>
              </a:rPr>
              <a:t>The </a:t>
            </a:r>
            <a:r>
              <a:rPr lang="en-US" sz="1600" b="1" dirty="0" smtClean="0">
                <a:latin typeface="Book Antiqua" pitchFamily="18" charset="0"/>
              </a:rPr>
              <a:t>short-wave </a:t>
            </a:r>
            <a:r>
              <a:rPr lang="en-US" sz="1600" dirty="0" err="1" smtClean="0">
                <a:latin typeface="Book Antiqua" pitchFamily="18" charset="0"/>
              </a:rPr>
              <a:t>radiative</a:t>
            </a:r>
            <a:r>
              <a:rPr lang="en-US" sz="1600" dirty="0" smtClean="0">
                <a:latin typeface="Book Antiqua" pitchFamily="18" charset="0"/>
              </a:rPr>
              <a:t> forcing at the surface is negative, reaches -20 (-50) W m</a:t>
            </a:r>
            <a:r>
              <a:rPr lang="en-US" sz="1600" baseline="30000" dirty="0" smtClean="0">
                <a:latin typeface="Book Antiqua" pitchFamily="18" charset="0"/>
              </a:rPr>
              <a:t>-2</a:t>
            </a:r>
            <a:r>
              <a:rPr lang="en-US" sz="1600" dirty="0" smtClean="0">
                <a:latin typeface="Book Antiqua" pitchFamily="18" charset="0"/>
              </a:rPr>
              <a:t> (hourly) over the fire spots and decreases down to 5-20 (10-50) W m</a:t>
            </a:r>
            <a:r>
              <a:rPr lang="en-US" sz="1600" baseline="30000" dirty="0" smtClean="0">
                <a:latin typeface="Book Antiqua" pitchFamily="18" charset="0"/>
              </a:rPr>
              <a:t>-2</a:t>
            </a:r>
            <a:r>
              <a:rPr lang="en-US" sz="1600" dirty="0" smtClean="0">
                <a:latin typeface="Book Antiqua" pitchFamily="18" charset="0"/>
              </a:rPr>
              <a:t> downwind. </a:t>
            </a:r>
          </a:p>
          <a:p>
            <a:pPr marL="257175" indent="-255588">
              <a:spcBef>
                <a:spcPct val="20000"/>
              </a:spcBef>
              <a:buFont typeface="Arial" pitchFamily="34" charset="0"/>
              <a:buChar char="•"/>
            </a:pPr>
            <a:r>
              <a:rPr lang="en-US" sz="1600" dirty="0" smtClean="0">
                <a:latin typeface="Book Antiqua" pitchFamily="18" charset="0"/>
              </a:rPr>
              <a:t>The positive forcing on the net upward </a:t>
            </a:r>
            <a:r>
              <a:rPr lang="en-US" sz="1600" b="1" dirty="0" smtClean="0">
                <a:latin typeface="Book Antiqua" pitchFamily="18" charset="0"/>
              </a:rPr>
              <a:t>long-wave</a:t>
            </a:r>
            <a:r>
              <a:rPr lang="en-US" sz="1600" dirty="0" smtClean="0">
                <a:latin typeface="Book Antiqua" pitchFamily="18" charset="0"/>
              </a:rPr>
              <a:t> flux, is +10 W m</a:t>
            </a:r>
            <a:r>
              <a:rPr lang="en-US" sz="1600" baseline="30000" dirty="0" smtClean="0">
                <a:latin typeface="Book Antiqua" pitchFamily="18" charset="0"/>
              </a:rPr>
              <a:t>-2</a:t>
            </a:r>
            <a:r>
              <a:rPr lang="en-US" sz="1600" dirty="0" smtClean="0">
                <a:latin typeface="Book Antiqua" pitchFamily="18" charset="0"/>
              </a:rPr>
              <a:t>.</a:t>
            </a:r>
          </a:p>
          <a:p>
            <a:pPr marL="257175" indent="-255588">
              <a:spcBef>
                <a:spcPct val="20000"/>
              </a:spcBef>
              <a:buFont typeface="Arial" pitchFamily="34" charset="0"/>
              <a:buChar char="•"/>
            </a:pPr>
            <a:r>
              <a:rPr lang="en-US" sz="1600" dirty="0" smtClean="0">
                <a:latin typeface="Book Antiqua" pitchFamily="18" charset="0"/>
              </a:rPr>
              <a:t>These changes modify the </a:t>
            </a:r>
            <a:r>
              <a:rPr lang="en-US" sz="1600" dirty="0" err="1" smtClean="0">
                <a:latin typeface="Book Antiqua" pitchFamily="18" charset="0"/>
              </a:rPr>
              <a:t>diabatic</a:t>
            </a:r>
            <a:r>
              <a:rPr lang="en-US" sz="1600" dirty="0" smtClean="0">
                <a:latin typeface="Book Antiqua" pitchFamily="18" charset="0"/>
              </a:rPr>
              <a:t> heating of the atmosphere by </a:t>
            </a:r>
            <a:r>
              <a:rPr lang="en-US" sz="1600" b="1" dirty="0" smtClean="0">
                <a:latin typeface="Book Antiqua" pitchFamily="18" charset="0"/>
              </a:rPr>
              <a:t>-0.5 (-5) K </a:t>
            </a:r>
            <a:r>
              <a:rPr lang="en-US" sz="1600" dirty="0" smtClean="0">
                <a:latin typeface="Book Antiqua" pitchFamily="18" charset="0"/>
              </a:rPr>
              <a:t>at 2m above surface </a:t>
            </a:r>
          </a:p>
        </p:txBody>
      </p:sp>
      <p:sp>
        <p:nvSpPr>
          <p:cNvPr id="8" name="TextBox 7"/>
          <p:cNvSpPr txBox="1"/>
          <p:nvPr/>
        </p:nvSpPr>
        <p:spPr>
          <a:xfrm>
            <a:off x="5796136" y="6289575"/>
            <a:ext cx="3456384" cy="307777"/>
          </a:xfrm>
          <a:prstGeom prst="rect">
            <a:avLst/>
          </a:prstGeom>
          <a:noFill/>
        </p:spPr>
        <p:txBody>
          <a:bodyPr wrap="square" rtlCol="0">
            <a:spAutoFit/>
          </a:bodyPr>
          <a:lstStyle/>
          <a:p>
            <a:r>
              <a:rPr lang="en-US" sz="1400" i="1" dirty="0" smtClean="0">
                <a:hlinkClick r:id="rId5" action="ppaction://hlinkfile"/>
              </a:rPr>
              <a:t>Athanasopoulou et al., 2014, Atmos. Environ</a:t>
            </a:r>
            <a:r>
              <a:rPr lang="en-US" sz="1400" i="1" dirty="0" smtClean="0"/>
              <a:t>. </a:t>
            </a:r>
            <a:endParaRPr lang="en-US" sz="1400" i="1" dirty="0"/>
          </a:p>
        </p:txBody>
      </p:sp>
    </p:spTree>
    <p:extLst>
      <p:ext uri="{BB962C8B-B14F-4D97-AF65-F5344CB8AC3E}">
        <p14:creationId xmlns:p14="http://schemas.microsoft.com/office/powerpoint/2010/main" val="7208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iv. Direct </a:t>
            </a:r>
            <a:r>
              <a:rPr lang="en-US" sz="3200" dirty="0" err="1" smtClean="0">
                <a:ea typeface="+mj-ea"/>
                <a:cs typeface="+mj-cs"/>
              </a:rPr>
              <a:t>radiative</a:t>
            </a:r>
            <a:r>
              <a:rPr lang="en-US" sz="3200" dirty="0" smtClean="0">
                <a:ea typeface="+mj-ea"/>
                <a:cs typeface="+mj-cs"/>
              </a:rPr>
              <a:t> forcing of DUST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4" name="Picture 2"/>
          <p:cNvPicPr>
            <a:picLocks noChangeAspect="1" noChangeArrowheads="1"/>
          </p:cNvPicPr>
          <p:nvPr/>
        </p:nvPicPr>
        <p:blipFill>
          <a:blip r:embed="rId2" cstate="print"/>
          <a:srcRect/>
          <a:stretch>
            <a:fillRect/>
          </a:stretch>
        </p:blipFill>
        <p:spPr bwMode="auto">
          <a:xfrm>
            <a:off x="847725" y="981075"/>
            <a:ext cx="7448550" cy="2981325"/>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179512" y="4038600"/>
            <a:ext cx="3886533" cy="2438400"/>
          </a:xfrm>
          <a:prstGeom prst="rect">
            <a:avLst/>
          </a:prstGeom>
          <a:noFill/>
          <a:ln w="9525">
            <a:noFill/>
            <a:miter lim="800000"/>
            <a:headEnd/>
            <a:tailEnd/>
          </a:ln>
        </p:spPr>
      </p:pic>
      <p:grpSp>
        <p:nvGrpSpPr>
          <p:cNvPr id="6" name="Group 5"/>
          <p:cNvGrpSpPr/>
          <p:nvPr/>
        </p:nvGrpSpPr>
        <p:grpSpPr>
          <a:xfrm>
            <a:off x="5750940" y="3773388"/>
            <a:ext cx="2349451" cy="2967980"/>
            <a:chOff x="4724400" y="4038600"/>
            <a:chExt cx="1828800" cy="2399572"/>
          </a:xfrm>
        </p:grpSpPr>
        <p:pic>
          <p:nvPicPr>
            <p:cNvPr id="7" name="Picture 4"/>
            <p:cNvPicPr>
              <a:picLocks noChangeAspect="1" noChangeArrowheads="1"/>
            </p:cNvPicPr>
            <p:nvPr/>
          </p:nvPicPr>
          <p:blipFill>
            <a:blip r:embed="rId4" cstate="print"/>
            <a:srcRect/>
            <a:stretch>
              <a:fillRect/>
            </a:stretch>
          </p:blipFill>
          <p:spPr bwMode="auto">
            <a:xfrm>
              <a:off x="4724400" y="4038600"/>
              <a:ext cx="1828800" cy="2399572"/>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4724400" y="6019801"/>
              <a:ext cx="1752600" cy="398318"/>
            </a:xfrm>
            <a:prstGeom prst="rect">
              <a:avLst/>
            </a:prstGeom>
            <a:noFill/>
            <a:ln w="9525">
              <a:noFill/>
              <a:miter lim="800000"/>
              <a:headEnd/>
              <a:tailEnd/>
            </a:ln>
          </p:spPr>
        </p:pic>
      </p:gr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4579" y="4221088"/>
            <a:ext cx="473392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0" y="2060848"/>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ea typeface="+mj-ea"/>
                <a:cs typeface="+mj-cs"/>
              </a:rPr>
              <a:t>iv. Direct </a:t>
            </a:r>
            <a:r>
              <a:rPr lang="en-US" sz="2800" dirty="0" err="1" smtClean="0">
                <a:ea typeface="+mj-ea"/>
                <a:cs typeface="+mj-cs"/>
              </a:rPr>
              <a:t>radiative</a:t>
            </a:r>
            <a:r>
              <a:rPr lang="en-US" sz="2800" dirty="0" smtClean="0">
                <a:ea typeface="+mj-ea"/>
                <a:cs typeface="+mj-cs"/>
              </a:rPr>
              <a:t> forcing of DUST aerosols</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grpSp>
        <p:nvGrpSpPr>
          <p:cNvPr id="16" name="Group 15"/>
          <p:cNvGrpSpPr/>
          <p:nvPr/>
        </p:nvGrpSpPr>
        <p:grpSpPr>
          <a:xfrm>
            <a:off x="5469954" y="581025"/>
            <a:ext cx="3638550" cy="2847975"/>
            <a:chOff x="8610600" y="3048000"/>
            <a:chExt cx="3638550" cy="2847975"/>
          </a:xfrm>
        </p:grpSpPr>
        <p:pic>
          <p:nvPicPr>
            <p:cNvPr id="18" name="Picture 9"/>
            <p:cNvPicPr>
              <a:picLocks noChangeAspect="1" noChangeArrowheads="1"/>
            </p:cNvPicPr>
            <p:nvPr/>
          </p:nvPicPr>
          <p:blipFill>
            <a:blip r:embed="rId7" cstate="print"/>
            <a:srcRect/>
            <a:stretch>
              <a:fillRect/>
            </a:stretch>
          </p:blipFill>
          <p:spPr bwMode="auto">
            <a:xfrm>
              <a:off x="8610600" y="3048000"/>
              <a:ext cx="3638550" cy="2847975"/>
            </a:xfrm>
            <a:prstGeom prst="rect">
              <a:avLst/>
            </a:prstGeom>
            <a:noFill/>
            <a:ln w="9525">
              <a:noFill/>
              <a:miter lim="800000"/>
              <a:headEnd/>
              <a:tailEnd/>
            </a:ln>
          </p:spPr>
        </p:pic>
        <p:sp>
          <p:nvSpPr>
            <p:cNvPr id="21" name="Rectangle 20"/>
            <p:cNvSpPr/>
            <p:nvPr/>
          </p:nvSpPr>
          <p:spPr>
            <a:xfrm flipV="1">
              <a:off x="8610600" y="3447703"/>
              <a:ext cx="3581400" cy="86409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flipV="1">
              <a:off x="8610600" y="4495800"/>
              <a:ext cx="2133600" cy="1524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23"/>
            <p:cNvSpPr/>
            <p:nvPr/>
          </p:nvSpPr>
          <p:spPr>
            <a:xfrm flipV="1">
              <a:off x="10058400" y="5181600"/>
              <a:ext cx="685800" cy="1524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93987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v. Direct </a:t>
            </a:r>
            <a:r>
              <a:rPr lang="en-US" sz="3200" dirty="0" err="1" smtClean="0">
                <a:ea typeface="+mj-ea"/>
                <a:cs typeface="+mj-cs"/>
              </a:rPr>
              <a:t>radiative</a:t>
            </a:r>
            <a:r>
              <a:rPr lang="en-US" sz="3200" dirty="0" smtClean="0">
                <a:ea typeface="+mj-ea"/>
                <a:cs typeface="+mj-cs"/>
              </a:rPr>
              <a:t> forcing of HAZE</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2050" name="Picture 2" descr="Buildings are seen in heavy haze in Beijing's central business district, January 14, 2013.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6096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7664" y="5027692"/>
            <a:ext cx="6096000" cy="1569660"/>
          </a:xfrm>
          <a:prstGeom prst="rect">
            <a:avLst/>
          </a:prstGeom>
          <a:noFill/>
        </p:spPr>
        <p:txBody>
          <a:bodyPr wrap="square" rtlCol="0">
            <a:spAutoFit/>
          </a:bodyPr>
          <a:lstStyle/>
          <a:p>
            <a:r>
              <a:rPr lang="en-US" sz="1600" i="1" dirty="0" smtClean="0"/>
              <a:t>“Smog </a:t>
            </a:r>
            <a:r>
              <a:rPr lang="en-US" sz="1600" i="1" dirty="0"/>
              <a:t>Blankets Chinese </a:t>
            </a:r>
            <a:r>
              <a:rPr lang="en-US" sz="1600" i="1" dirty="0" smtClean="0"/>
              <a:t>Cities” </a:t>
            </a:r>
            <a:endParaRPr lang="en-US" sz="1600" i="1" dirty="0"/>
          </a:p>
          <a:p>
            <a:r>
              <a:rPr lang="en-US" sz="1600" i="1" dirty="0"/>
              <a:t>Buildings are seen in heavy haze in Beijing's central business district, January 14, 2013. </a:t>
            </a:r>
            <a:endParaRPr lang="en-US" sz="1600" i="1" dirty="0" smtClean="0"/>
          </a:p>
          <a:p>
            <a:r>
              <a:rPr lang="en-US" sz="1600" i="1" dirty="0" smtClean="0"/>
              <a:t>PM2.5 ~ </a:t>
            </a:r>
            <a:r>
              <a:rPr lang="en-US" sz="1600" i="1" dirty="0"/>
              <a:t>900 micrograms per cubic meter. The World Health Organization </a:t>
            </a:r>
            <a:r>
              <a:rPr lang="en-US" sz="1600" i="1" dirty="0" smtClean="0"/>
              <a:t>recommends </a:t>
            </a:r>
            <a:r>
              <a:rPr lang="en-US" sz="1600" i="1" dirty="0"/>
              <a:t>maximum daily level of PM 2.5 </a:t>
            </a:r>
            <a:r>
              <a:rPr lang="en-US" sz="1600" i="1" dirty="0" smtClean="0"/>
              <a:t>= 20 </a:t>
            </a:r>
            <a:r>
              <a:rPr lang="en-US" sz="1600" i="1" dirty="0"/>
              <a:t>micrograms per square meter.</a:t>
            </a:r>
          </a:p>
        </p:txBody>
      </p:sp>
    </p:spTree>
    <p:extLst>
      <p:ext uri="{BB962C8B-B14F-4D97-AF65-F5344CB8AC3E}">
        <p14:creationId xmlns:p14="http://schemas.microsoft.com/office/powerpoint/2010/main" val="17271437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53" t="31158" r="7171" b="20707"/>
          <a:stretch/>
        </p:blipFill>
        <p:spPr bwMode="auto">
          <a:xfrm>
            <a:off x="-3913" y="1988840"/>
            <a:ext cx="9976513" cy="3521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v. Direct </a:t>
            </a:r>
            <a:r>
              <a:rPr lang="en-US" sz="3200" dirty="0" err="1" smtClean="0">
                <a:ea typeface="+mj-ea"/>
                <a:cs typeface="+mj-cs"/>
              </a:rPr>
              <a:t>radiative</a:t>
            </a:r>
            <a:r>
              <a:rPr lang="en-US" sz="3200" dirty="0" smtClean="0">
                <a:ea typeface="+mj-ea"/>
                <a:cs typeface="+mj-cs"/>
              </a:rPr>
              <a:t> forcing of HAZE</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2" name="TextBox 1"/>
          <p:cNvSpPr txBox="1"/>
          <p:nvPr/>
        </p:nvSpPr>
        <p:spPr>
          <a:xfrm>
            <a:off x="2879304" y="5509963"/>
            <a:ext cx="6264696" cy="338554"/>
          </a:xfrm>
          <a:prstGeom prst="rect">
            <a:avLst/>
          </a:prstGeom>
          <a:noFill/>
        </p:spPr>
        <p:txBody>
          <a:bodyPr wrap="square" rtlCol="0">
            <a:spAutoFit/>
          </a:bodyPr>
          <a:lstStyle/>
          <a:p>
            <a:r>
              <a:rPr lang="en-US" sz="1600" i="1" dirty="0">
                <a:hlinkClick r:id="rId3"/>
              </a:rPr>
              <a:t>http://</a:t>
            </a:r>
            <a:r>
              <a:rPr lang="en-US" sz="1600" i="1" dirty="0" smtClean="0">
                <a:hlinkClick r:id="rId3"/>
              </a:rPr>
              <a:t>www.atmos-chem-phys.net/15/4279/2015/acp-15-4279-2015.pdf</a:t>
            </a:r>
            <a:r>
              <a:rPr lang="en-US" sz="1600" i="1" dirty="0" smtClean="0"/>
              <a:t> </a:t>
            </a:r>
            <a:endParaRPr lang="en-US" sz="1600" i="1" dirty="0"/>
          </a:p>
        </p:txBody>
      </p:sp>
    </p:spTree>
    <p:extLst>
      <p:ext uri="{BB962C8B-B14F-4D97-AF65-F5344CB8AC3E}">
        <p14:creationId xmlns:p14="http://schemas.microsoft.com/office/powerpoint/2010/main" val="29951438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tellusb.net/index.php/tellusb/article/viewFile/17157/19996/53581"/>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323528" y="2564904"/>
            <a:ext cx="8448675" cy="267176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899592" y="1052736"/>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vi. Direct </a:t>
            </a:r>
            <a:r>
              <a:rPr lang="en-US" sz="3200" dirty="0" err="1" smtClean="0">
                <a:ea typeface="+mj-ea"/>
                <a:cs typeface="+mj-cs"/>
              </a:rPr>
              <a:t>radiative</a:t>
            </a:r>
            <a:r>
              <a:rPr lang="en-US" sz="3200" dirty="0" smtClean="0">
                <a:ea typeface="+mj-ea"/>
                <a:cs typeface="+mj-cs"/>
              </a:rPr>
              <a:t> forcing of Black Carbon</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2" name="TextBox 1"/>
          <p:cNvSpPr txBox="1"/>
          <p:nvPr/>
        </p:nvSpPr>
        <p:spPr>
          <a:xfrm>
            <a:off x="6444208" y="5178678"/>
            <a:ext cx="2592288" cy="338554"/>
          </a:xfrm>
          <a:prstGeom prst="rect">
            <a:avLst/>
          </a:prstGeom>
          <a:noFill/>
        </p:spPr>
        <p:txBody>
          <a:bodyPr wrap="square" rtlCol="0">
            <a:spAutoFit/>
          </a:bodyPr>
          <a:lstStyle/>
          <a:p>
            <a:r>
              <a:rPr lang="en-US" sz="1600" i="1" dirty="0">
                <a:hlinkClick r:id="rId3"/>
              </a:rPr>
              <a:t>Tellus </a:t>
            </a:r>
            <a:r>
              <a:rPr lang="en-US" sz="1600" i="1" dirty="0" smtClean="0">
                <a:hlinkClick r:id="rId3"/>
              </a:rPr>
              <a:t>B. </a:t>
            </a:r>
            <a:r>
              <a:rPr lang="en-US" sz="1600" i="1" dirty="0">
                <a:hlinkClick r:id="rId3"/>
              </a:rPr>
              <a:t>Fatima et al</a:t>
            </a:r>
            <a:r>
              <a:rPr lang="en-US" sz="1600" i="1" dirty="0" smtClean="0">
                <a:hlinkClick r:id="rId3"/>
              </a:rPr>
              <a:t>., 2012 </a:t>
            </a:r>
            <a:endParaRPr lang="en-US" sz="1600" dirty="0"/>
          </a:p>
        </p:txBody>
      </p:sp>
    </p:spTree>
    <p:extLst>
      <p:ext uri="{BB962C8B-B14F-4D97-AF65-F5344CB8AC3E}">
        <p14:creationId xmlns:p14="http://schemas.microsoft.com/office/powerpoint/2010/main" val="11353925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196752"/>
            <a:ext cx="8208912" cy="369332"/>
          </a:xfrm>
          <a:prstGeom prst="rect">
            <a:avLst/>
          </a:prstGeom>
          <a:noFill/>
        </p:spPr>
        <p:txBody>
          <a:bodyPr wrap="square" rtlCol="0">
            <a:spAutoFit/>
          </a:bodyPr>
          <a:lstStyle/>
          <a:p>
            <a:pPr algn="just"/>
            <a:r>
              <a:rPr lang="en-US" dirty="0" smtClean="0"/>
              <a:t>Depends on: Temperature (altitude), thickness </a:t>
            </a:r>
            <a:r>
              <a:rPr lang="en-US" i="1" dirty="0" smtClean="0"/>
              <a:t>and makeup of particles. </a:t>
            </a:r>
          </a:p>
        </p:txBody>
      </p:sp>
      <p:sp>
        <p:nvSpPr>
          <p:cNvPr id="3" name="Title 1"/>
          <p:cNvSpPr txBox="1">
            <a:spLocks/>
          </p:cNvSpPr>
          <p:nvPr/>
        </p:nvSpPr>
        <p:spPr>
          <a:xfrm>
            <a:off x="0" y="620688"/>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ea typeface="+mj-ea"/>
                <a:cs typeface="+mj-cs"/>
              </a:rPr>
              <a:t>Cloud forcing: albedo (cooling) vs. greenhouse (warming)</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1008112" y="6165304"/>
            <a:ext cx="7380312" cy="369332"/>
          </a:xfrm>
          <a:prstGeom prst="rect">
            <a:avLst/>
          </a:prstGeom>
          <a:noFill/>
          <a:ln w="25400">
            <a:solidFill>
              <a:schemeClr val="accent6">
                <a:lumMod val="50000"/>
              </a:schemeClr>
            </a:solidFill>
          </a:ln>
        </p:spPr>
        <p:txBody>
          <a:bodyPr wrap="square" rtlCol="0">
            <a:spAutoFit/>
          </a:bodyPr>
          <a:lstStyle/>
          <a:p>
            <a:r>
              <a:rPr lang="en-US" dirty="0"/>
              <a:t>The overall </a:t>
            </a:r>
            <a:r>
              <a:rPr lang="en-US" dirty="0" smtClean="0"/>
              <a:t>effect </a:t>
            </a:r>
            <a:r>
              <a:rPr lang="en-US" dirty="0"/>
              <a:t>of all clouds together is </a:t>
            </a:r>
            <a:r>
              <a:rPr lang="en-US" dirty="0" smtClean="0"/>
              <a:t>negative (cooling the Earth).</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596" y="1628800"/>
            <a:ext cx="7148804" cy="4021202"/>
          </a:xfrm>
          <a:prstGeom prst="rect">
            <a:avLst/>
          </a:prstGeom>
        </p:spPr>
      </p:pic>
      <p:sp>
        <p:nvSpPr>
          <p:cNvPr id="28" name="TextBox 27"/>
          <p:cNvSpPr txBox="1"/>
          <p:nvPr/>
        </p:nvSpPr>
        <p:spPr>
          <a:xfrm>
            <a:off x="2771800" y="2060848"/>
            <a:ext cx="1728192" cy="523220"/>
          </a:xfrm>
          <a:prstGeom prst="rect">
            <a:avLst/>
          </a:prstGeom>
          <a:noFill/>
        </p:spPr>
        <p:txBody>
          <a:bodyPr wrap="square" rtlCol="0">
            <a:spAutoFit/>
          </a:bodyPr>
          <a:lstStyle/>
          <a:p>
            <a:r>
              <a:rPr lang="en-US" sz="1400" i="1" dirty="0"/>
              <a:t>C</a:t>
            </a:r>
            <a:r>
              <a:rPr lang="en-US" sz="1400" i="1" dirty="0" smtClean="0"/>
              <a:t>old </a:t>
            </a:r>
          </a:p>
          <a:p>
            <a:r>
              <a:rPr lang="en-US" sz="1400" i="1" dirty="0" smtClean="0"/>
              <a:t>Thin</a:t>
            </a:r>
            <a:endParaRPr lang="en-US" sz="1400" i="1" dirty="0"/>
          </a:p>
        </p:txBody>
      </p:sp>
      <p:grpSp>
        <p:nvGrpSpPr>
          <p:cNvPr id="7" name="Group 6"/>
          <p:cNvGrpSpPr/>
          <p:nvPr/>
        </p:nvGrpSpPr>
        <p:grpSpPr>
          <a:xfrm>
            <a:off x="-108520" y="1640067"/>
            <a:ext cx="1265224" cy="2713769"/>
            <a:chOff x="-1270628" y="2120082"/>
            <a:chExt cx="1265224" cy="2713769"/>
          </a:xfrm>
        </p:grpSpPr>
        <p:pic>
          <p:nvPicPr>
            <p:cNvPr id="2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35" t="23834" r="76840" b="23423"/>
            <a:stretch/>
          </p:blipFill>
          <p:spPr bwMode="auto">
            <a:xfrm>
              <a:off x="-1270628" y="2120082"/>
              <a:ext cx="1265224" cy="2713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658749" y="2348880"/>
              <a:ext cx="554547"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9091" y="4509120"/>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3635896" y="3068960"/>
            <a:ext cx="1593028" cy="738664"/>
          </a:xfrm>
          <a:prstGeom prst="rect">
            <a:avLst/>
          </a:prstGeom>
          <a:noFill/>
        </p:spPr>
        <p:txBody>
          <a:bodyPr wrap="square" rtlCol="0">
            <a:spAutoFit/>
          </a:bodyPr>
          <a:lstStyle/>
          <a:p>
            <a:pPr algn="ctr"/>
            <a:r>
              <a:rPr lang="en-US" sz="1400" i="1" dirty="0" smtClean="0"/>
              <a:t>High (cold) top</a:t>
            </a:r>
          </a:p>
          <a:p>
            <a:pPr algn="ctr"/>
            <a:endParaRPr lang="en-US" sz="1400" i="1" dirty="0"/>
          </a:p>
          <a:p>
            <a:pPr algn="ctr"/>
            <a:r>
              <a:rPr lang="en-US" sz="1400" i="1" dirty="0" smtClean="0"/>
              <a:t>Thick</a:t>
            </a:r>
            <a:endParaRPr lang="en-US" sz="1400" i="1" dirty="0"/>
          </a:p>
        </p:txBody>
      </p:sp>
      <p:grpSp>
        <p:nvGrpSpPr>
          <p:cNvPr id="1024" name="Group 1023"/>
          <p:cNvGrpSpPr/>
          <p:nvPr/>
        </p:nvGrpSpPr>
        <p:grpSpPr>
          <a:xfrm>
            <a:off x="2250845" y="3717032"/>
            <a:ext cx="1698739" cy="2322150"/>
            <a:chOff x="2250845" y="3902357"/>
            <a:chExt cx="1698739" cy="2322150"/>
          </a:xfrm>
        </p:grpSpPr>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9039" t="19485" r="53357" b="37949"/>
            <a:stretch/>
          </p:blipFill>
          <p:spPr bwMode="auto">
            <a:xfrm>
              <a:off x="2250845" y="3902357"/>
              <a:ext cx="1698739" cy="230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3059832" y="4198991"/>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627784" y="4343007"/>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106594" y="5855175"/>
              <a:ext cx="385286" cy="369332"/>
            </a:xfrm>
            <a:prstGeom prst="rect">
              <a:avLst/>
            </a:prstGeom>
            <a:noFill/>
          </p:spPr>
          <p:txBody>
            <a:bodyPr wrap="square" rtlCol="0">
              <a:spAutoFit/>
            </a:bodyPr>
            <a:lstStyle/>
            <a:p>
              <a:r>
                <a:rPr lang="en-US" b="1" dirty="0" smtClean="0">
                  <a:solidFill>
                    <a:schemeClr val="accent6">
                      <a:lumMod val="50000"/>
                    </a:schemeClr>
                  </a:solidFill>
                </a:rPr>
                <a:t>0</a:t>
              </a:r>
              <a:endParaRPr lang="en-US" b="1" dirty="0">
                <a:solidFill>
                  <a:schemeClr val="accent6">
                    <a:lumMod val="50000"/>
                  </a:schemeClr>
                </a:solidFill>
              </a:endParaRPr>
            </a:p>
          </p:txBody>
        </p:sp>
      </p:grpSp>
      <p:grpSp>
        <p:nvGrpSpPr>
          <p:cNvPr id="29" name="Group 28"/>
          <p:cNvGrpSpPr/>
          <p:nvPr/>
        </p:nvGrpSpPr>
        <p:grpSpPr>
          <a:xfrm>
            <a:off x="7831086" y="3236776"/>
            <a:ext cx="1334354" cy="2641396"/>
            <a:chOff x="6318913" y="4005064"/>
            <a:chExt cx="1334354" cy="2641396"/>
          </a:xfrm>
        </p:grpSpPr>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75853" t="27360" r="10246" b="23696"/>
            <a:stretch/>
          </p:blipFill>
          <p:spPr bwMode="auto">
            <a:xfrm>
              <a:off x="6318913" y="4005064"/>
              <a:ext cx="1334354" cy="264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6415152" y="6453336"/>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681667" y="4437112"/>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68748" y="4293096"/>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796136" y="4129916"/>
            <a:ext cx="1440160" cy="523220"/>
          </a:xfrm>
          <a:prstGeom prst="rect">
            <a:avLst/>
          </a:prstGeom>
          <a:noFill/>
        </p:spPr>
        <p:txBody>
          <a:bodyPr wrap="square" rtlCol="0">
            <a:spAutoFit/>
          </a:bodyPr>
          <a:lstStyle/>
          <a:p>
            <a:r>
              <a:rPr lang="en-US" sz="1400" i="1" dirty="0" smtClean="0"/>
              <a:t>Warmer</a:t>
            </a:r>
          </a:p>
          <a:p>
            <a:r>
              <a:rPr lang="en-US" sz="1400" i="1" dirty="0" smtClean="0"/>
              <a:t>Thicker</a:t>
            </a:r>
            <a:endParaRPr lang="en-US" sz="1400" i="1" dirty="0"/>
          </a:p>
        </p:txBody>
      </p:sp>
    </p:spTree>
    <p:extLst>
      <p:ext uri="{BB962C8B-B14F-4D97-AF65-F5344CB8AC3E}">
        <p14:creationId xmlns:p14="http://schemas.microsoft.com/office/powerpoint/2010/main" val="48725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83357"/>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Ισοζύγιο </a:t>
            </a:r>
            <a:r>
              <a:rPr lang="el-GR" dirty="0" smtClean="0"/>
              <a:t>ενέργειας και ακτινοβολιών</a:t>
            </a:r>
          </a:p>
          <a:p>
            <a:pPr marL="514350" indent="-514350">
              <a:buFont typeface="+mj-lt"/>
              <a:buAutoNum type="arabicPeriod"/>
            </a:pPr>
            <a:r>
              <a:rPr lang="el-GR" dirty="0" smtClean="0"/>
              <a:t>Άμεση</a:t>
            </a:r>
            <a:r>
              <a:rPr lang="en-US" dirty="0" smtClean="0"/>
              <a:t> </a:t>
            </a:r>
            <a:r>
              <a:rPr lang="el-GR" dirty="0" smtClean="0"/>
              <a:t>επίδραση </a:t>
            </a:r>
            <a:r>
              <a:rPr lang="el-GR" dirty="0" smtClean="0"/>
              <a:t>αέριας ρύπανσης στο </a:t>
            </a:r>
            <a:r>
              <a:rPr lang="el-GR" dirty="0" smtClean="0"/>
              <a:t>κλίμα</a:t>
            </a:r>
          </a:p>
          <a:p>
            <a:pPr marL="514350" indent="-514350">
              <a:buFont typeface="+mj-lt"/>
              <a:buAutoNum type="arabicPeriod"/>
            </a:pPr>
            <a:r>
              <a:rPr lang="el-GR" dirty="0" smtClean="0"/>
              <a:t>Έμμεση </a:t>
            </a:r>
            <a:r>
              <a:rPr lang="el-GR" dirty="0"/>
              <a:t>επίδραση αέριας ρύπανσης στο κλίμα</a:t>
            </a:r>
          </a:p>
          <a:p>
            <a:pPr marL="514350" indent="-514350">
              <a:buFont typeface="+mj-lt"/>
              <a:buAutoNum type="arabicPeriod"/>
            </a:pPr>
            <a:endParaRPr lang="el-GR" dirty="0"/>
          </a:p>
        </p:txBody>
      </p:sp>
    </p:spTree>
    <p:extLst>
      <p:ext uri="{BB962C8B-B14F-4D97-AF65-F5344CB8AC3E}">
        <p14:creationId xmlns:p14="http://schemas.microsoft.com/office/powerpoint/2010/main" val="173753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836712"/>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Indirect </a:t>
            </a:r>
            <a:r>
              <a:rPr lang="en-US" sz="3200" dirty="0" err="1" smtClean="0">
                <a:ea typeface="+mj-ea"/>
                <a:cs typeface="+mj-cs"/>
              </a:rPr>
              <a:t>radiative</a:t>
            </a:r>
            <a:r>
              <a:rPr lang="en-US" sz="3200" dirty="0" smtClean="0">
                <a:ea typeface="+mj-ea"/>
                <a:cs typeface="+mj-cs"/>
              </a:rPr>
              <a:t> forcing of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grpSp>
        <p:nvGrpSpPr>
          <p:cNvPr id="6" name="Group 5"/>
          <p:cNvGrpSpPr/>
          <p:nvPr/>
        </p:nvGrpSpPr>
        <p:grpSpPr>
          <a:xfrm>
            <a:off x="3059832" y="2996952"/>
            <a:ext cx="6768751" cy="3624399"/>
            <a:chOff x="6123837" y="1700808"/>
            <a:chExt cx="6262150" cy="3195131"/>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30" t="21282" r="42899" b="38021"/>
            <a:stretch/>
          </p:blipFill>
          <p:spPr bwMode="auto">
            <a:xfrm>
              <a:off x="6123837" y="1700808"/>
              <a:ext cx="5994400" cy="29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91587" y="4557385"/>
              <a:ext cx="5994400" cy="338554"/>
            </a:xfrm>
            <a:prstGeom prst="rect">
              <a:avLst/>
            </a:prstGeom>
            <a:noFill/>
          </p:spPr>
          <p:txBody>
            <a:bodyPr wrap="square" rtlCol="0">
              <a:spAutoFit/>
            </a:bodyPr>
            <a:lstStyle/>
            <a:p>
              <a:r>
                <a:rPr lang="en-US" sz="1600" i="1" dirty="0" err="1" smtClean="0"/>
                <a:t>Quaas</a:t>
              </a:r>
              <a:r>
                <a:rPr lang="en-US" sz="1600" i="1" dirty="0" smtClean="0"/>
                <a:t> et al. (2009): 3 satellite datasets and 10 models – AEROCOM I</a:t>
              </a:r>
              <a:endParaRPr lang="en-US" sz="1600" i="1" dirty="0"/>
            </a:p>
          </p:txBody>
        </p:sp>
      </p:grpSp>
      <p:sp>
        <p:nvSpPr>
          <p:cNvPr id="4" name="TextBox 3"/>
          <p:cNvSpPr txBox="1"/>
          <p:nvPr/>
        </p:nvSpPr>
        <p:spPr>
          <a:xfrm>
            <a:off x="107504" y="1556792"/>
            <a:ext cx="8568952" cy="1200329"/>
          </a:xfrm>
          <a:prstGeom prst="rect">
            <a:avLst/>
          </a:prstGeom>
          <a:noFill/>
        </p:spPr>
        <p:txBody>
          <a:bodyPr wrap="square" rtlCol="0">
            <a:spAutoFit/>
          </a:bodyPr>
          <a:lstStyle/>
          <a:p>
            <a:pPr algn="just">
              <a:spcAft>
                <a:spcPts val="1000"/>
              </a:spcAft>
            </a:pPr>
            <a:r>
              <a:rPr lang="en-US" dirty="0" smtClean="0"/>
              <a:t>Atmospheric </a:t>
            </a:r>
            <a:r>
              <a:rPr lang="en-US" dirty="0"/>
              <a:t>aerosol particles also serve as cloud condensation nuclei </a:t>
            </a:r>
            <a:r>
              <a:rPr lang="en-US" dirty="0" smtClean="0"/>
              <a:t>(CCN) and </a:t>
            </a:r>
            <a:r>
              <a:rPr lang="en-US" dirty="0"/>
              <a:t>ice forming nuclei </a:t>
            </a:r>
            <a:r>
              <a:rPr lang="en-US" dirty="0" smtClean="0"/>
              <a:t>(IN) that </a:t>
            </a:r>
            <a:r>
              <a:rPr lang="en-US" dirty="0"/>
              <a:t>are the </a:t>
            </a:r>
            <a:r>
              <a:rPr lang="en-US" dirty="0" smtClean="0"/>
              <a:t>seed particles </a:t>
            </a:r>
            <a:r>
              <a:rPr lang="en-US" dirty="0"/>
              <a:t>for formation of cloud liquid drops and ice crystals, and thus changes in the aerosol are </a:t>
            </a:r>
            <a:r>
              <a:rPr lang="en-US" dirty="0" smtClean="0"/>
              <a:t>expected </a:t>
            </a:r>
            <a:r>
              <a:rPr lang="en-US" dirty="0"/>
              <a:t>to </a:t>
            </a:r>
            <a:r>
              <a:rPr lang="en-US" dirty="0" smtClean="0"/>
              <a:t>change cloud processes and properties</a:t>
            </a:r>
            <a:r>
              <a:rPr lang="en-US" dirty="0"/>
              <a:t>, thereby contributing to an indirect aerosol </a:t>
            </a:r>
            <a:r>
              <a:rPr lang="en-US" dirty="0" err="1"/>
              <a:t>radiative</a:t>
            </a:r>
            <a:r>
              <a:rPr lang="en-US" dirty="0"/>
              <a:t> </a:t>
            </a:r>
            <a:r>
              <a:rPr lang="en-US" dirty="0" smtClean="0"/>
              <a:t>forcing*:</a:t>
            </a:r>
          </a:p>
        </p:txBody>
      </p:sp>
      <p:sp>
        <p:nvSpPr>
          <p:cNvPr id="3" name="TextBox 2"/>
          <p:cNvSpPr txBox="1"/>
          <p:nvPr/>
        </p:nvSpPr>
        <p:spPr>
          <a:xfrm>
            <a:off x="35496" y="5301208"/>
            <a:ext cx="2880320" cy="1169551"/>
          </a:xfrm>
          <a:prstGeom prst="rect">
            <a:avLst/>
          </a:prstGeom>
          <a:noFill/>
        </p:spPr>
        <p:txBody>
          <a:bodyPr wrap="square" rtlCol="0">
            <a:spAutoFit/>
          </a:bodyPr>
          <a:lstStyle/>
          <a:p>
            <a:r>
              <a:rPr lang="en-US" sz="1400" i="1" dirty="0" smtClean="0"/>
              <a:t>* There are a lot of conflicting results to these common findings, due to the complexity of these processes and the individual atmospheric conditions </a:t>
            </a:r>
            <a:endParaRPr lang="en-US" sz="1400" i="1" dirty="0"/>
          </a:p>
        </p:txBody>
      </p:sp>
      <p:sp>
        <p:nvSpPr>
          <p:cNvPr id="8" name="TextBox 7"/>
          <p:cNvSpPr txBox="1"/>
          <p:nvPr/>
        </p:nvSpPr>
        <p:spPr>
          <a:xfrm>
            <a:off x="107504" y="2780928"/>
            <a:ext cx="3097726" cy="2416046"/>
          </a:xfrm>
          <a:prstGeom prst="rect">
            <a:avLst/>
          </a:prstGeom>
          <a:noFill/>
        </p:spPr>
        <p:txBody>
          <a:bodyPr wrap="square" rtlCol="0">
            <a:spAutoFit/>
          </a:bodyPr>
          <a:lstStyle/>
          <a:p>
            <a:pPr>
              <a:spcAft>
                <a:spcPts val="1000"/>
              </a:spcAft>
            </a:pPr>
            <a:r>
              <a:rPr lang="en-US" dirty="0" smtClean="0"/>
              <a:t>More </a:t>
            </a:r>
            <a:r>
              <a:rPr lang="en-US" dirty="0"/>
              <a:t>and smaller droplets (1</a:t>
            </a:r>
            <a:r>
              <a:rPr lang="en-US" baseline="30000" dirty="0"/>
              <a:t>st</a:t>
            </a:r>
            <a:r>
              <a:rPr lang="en-US" dirty="0"/>
              <a:t> indirect effect)</a:t>
            </a:r>
          </a:p>
          <a:p>
            <a:pPr>
              <a:spcAft>
                <a:spcPts val="1000"/>
              </a:spcAft>
            </a:pPr>
            <a:r>
              <a:rPr lang="en-US" dirty="0"/>
              <a:t>Increased cloud brightness</a:t>
            </a:r>
          </a:p>
          <a:p>
            <a:pPr>
              <a:spcAft>
                <a:spcPts val="1000"/>
              </a:spcAft>
            </a:pPr>
            <a:r>
              <a:rPr lang="en-US" dirty="0" smtClean="0"/>
              <a:t>Decreasing </a:t>
            </a:r>
            <a:r>
              <a:rPr lang="en-US" dirty="0"/>
              <a:t>precipitation rate (2</a:t>
            </a:r>
            <a:r>
              <a:rPr lang="en-US" baseline="30000" dirty="0"/>
              <a:t>nd</a:t>
            </a:r>
            <a:r>
              <a:rPr lang="en-US" dirty="0"/>
              <a:t> indirect effect)</a:t>
            </a:r>
          </a:p>
          <a:p>
            <a:r>
              <a:rPr lang="en-US" dirty="0"/>
              <a:t>Increased cloud lifetime (2</a:t>
            </a:r>
            <a:r>
              <a:rPr lang="en-US" baseline="30000" dirty="0"/>
              <a:t>nd</a:t>
            </a:r>
            <a:r>
              <a:rPr lang="en-US" dirty="0"/>
              <a:t> indirect effect</a:t>
            </a:r>
            <a:r>
              <a:rPr lang="en-US" dirty="0" smtClean="0"/>
              <a:t>)</a:t>
            </a:r>
            <a:endParaRPr lang="en-US" dirty="0"/>
          </a:p>
        </p:txBody>
      </p:sp>
    </p:spTree>
    <p:extLst>
      <p:ext uri="{BB962C8B-B14F-4D97-AF65-F5344CB8AC3E}">
        <p14:creationId xmlns:p14="http://schemas.microsoft.com/office/powerpoint/2010/main" val="1498679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ergy bal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121" y="2549227"/>
            <a:ext cx="5210175" cy="4048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5616" y="2708920"/>
            <a:ext cx="7056784"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15616" y="3789040"/>
            <a:ext cx="7056784" cy="1872208"/>
          </a:xfrm>
          <a:prstGeom prst="rec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95736" y="1425550"/>
            <a:ext cx="5220580" cy="923330"/>
          </a:xfrm>
          <a:prstGeom prst="rect">
            <a:avLst/>
          </a:prstGeom>
          <a:noFill/>
        </p:spPr>
        <p:txBody>
          <a:bodyPr wrap="square" rtlCol="0">
            <a:spAutoFit/>
          </a:bodyPr>
          <a:lstStyle/>
          <a:p>
            <a:r>
              <a:rPr lang="en-US" dirty="0" smtClean="0"/>
              <a:t>Absorbed solar energy    =   Emitted terrestrial energy </a:t>
            </a:r>
            <a:r>
              <a:rPr lang="en-US" dirty="0" smtClean="0">
                <a:solidFill>
                  <a:srgbClr val="FFFF00"/>
                </a:solidFill>
                <a:effectLst>
                  <a:outerShdw blurRad="50800" dist="50800" dir="5400000" algn="ctr" rotWithShape="0">
                    <a:schemeClr val="tx1"/>
                  </a:outerShdw>
                </a:effectLst>
              </a:rPr>
              <a:t>(1-albedo) × </a:t>
            </a:r>
            <a:r>
              <a:rPr lang="el-GR" dirty="0" smtClean="0">
                <a:solidFill>
                  <a:srgbClr val="FFFF00"/>
                </a:solidFill>
                <a:effectLst>
                  <a:outerShdw blurRad="50800" dist="50800" dir="5400000" algn="ctr" rotWithShape="0">
                    <a:schemeClr val="tx1"/>
                  </a:outerShdw>
                </a:effectLst>
              </a:rPr>
              <a:t>π</a:t>
            </a:r>
            <a:r>
              <a:rPr lang="en-US" dirty="0" smtClean="0">
                <a:solidFill>
                  <a:srgbClr val="FFFF00"/>
                </a:solidFill>
                <a:effectLst>
                  <a:outerShdw blurRad="50800" dist="50800" dir="5400000" algn="ctr" rotWithShape="0">
                    <a:schemeClr val="tx1"/>
                  </a:outerShdw>
                </a:effectLst>
              </a:rPr>
              <a:t>R</a:t>
            </a:r>
            <a:r>
              <a:rPr lang="en-US" baseline="30000" dirty="0" smtClean="0">
                <a:solidFill>
                  <a:srgbClr val="FFFF00"/>
                </a:solidFill>
                <a:effectLst>
                  <a:outerShdw blurRad="50800" dist="50800" dir="5400000" algn="ctr" rotWithShape="0">
                    <a:schemeClr val="tx1"/>
                  </a:outerShdw>
                </a:effectLst>
              </a:rPr>
              <a:t>2 </a:t>
            </a:r>
            <a:r>
              <a:rPr lang="en-US" dirty="0" smtClean="0">
                <a:solidFill>
                  <a:srgbClr val="FFFF00"/>
                </a:solidFill>
                <a:effectLst>
                  <a:outerShdw blurRad="50800" dist="50800" dir="5400000" algn="ctr" rotWithShape="0">
                    <a:schemeClr val="tx1"/>
                  </a:outerShdw>
                </a:effectLst>
              </a:rPr>
              <a:t>× </a:t>
            </a:r>
            <a:r>
              <a:rPr lang="el-GR" dirty="0" smtClean="0">
                <a:solidFill>
                  <a:srgbClr val="FFFF00"/>
                </a:solidFill>
                <a:effectLst>
                  <a:outerShdw blurRad="50800" dist="50800" dir="5400000" algn="ctr" rotWithShape="0">
                    <a:schemeClr val="tx1"/>
                  </a:outerShdw>
                </a:effectLst>
              </a:rPr>
              <a:t>σ</a:t>
            </a:r>
            <a:r>
              <a:rPr lang="en-US" dirty="0" smtClean="0">
                <a:solidFill>
                  <a:srgbClr val="FFFF00"/>
                </a:solidFill>
                <a:effectLst>
                  <a:outerShdw blurRad="50800" dist="50800" dir="5400000" algn="ctr" rotWithShape="0">
                    <a:schemeClr val="tx1"/>
                  </a:outerShdw>
                </a:effectLst>
              </a:rPr>
              <a:t>T</a:t>
            </a:r>
            <a:r>
              <a:rPr lang="en-US" baseline="-25000" dirty="0" smtClean="0">
                <a:solidFill>
                  <a:srgbClr val="FFFF00"/>
                </a:solidFill>
                <a:effectLst>
                  <a:outerShdw blurRad="50800" dist="50800" dir="5400000" algn="ctr" rotWithShape="0">
                    <a:schemeClr val="tx1"/>
                  </a:outerShdw>
                </a:effectLst>
              </a:rPr>
              <a:t>sun</a:t>
            </a:r>
            <a:r>
              <a:rPr lang="en-US" baseline="30000" dirty="0" smtClean="0">
                <a:solidFill>
                  <a:srgbClr val="FFFF00"/>
                </a:solidFill>
                <a:effectLst>
                  <a:outerShdw blurRad="50800" dist="50800" dir="5400000" algn="ctr" rotWithShape="0">
                    <a:schemeClr val="tx1"/>
                  </a:outerShdw>
                </a:effectLst>
              </a:rPr>
              <a:t>4  </a:t>
            </a:r>
            <a:r>
              <a:rPr lang="en-US" dirty="0" smtClean="0"/>
              <a:t>= </a:t>
            </a:r>
            <a:r>
              <a:rPr lang="en-US" dirty="0" smtClean="0">
                <a:solidFill>
                  <a:srgbClr val="C00000"/>
                </a:solidFill>
              </a:rPr>
              <a:t>4</a:t>
            </a:r>
            <a:r>
              <a:rPr lang="el-GR" dirty="0">
                <a:solidFill>
                  <a:srgbClr val="C00000"/>
                </a:solidFill>
              </a:rPr>
              <a:t>π</a:t>
            </a:r>
            <a:r>
              <a:rPr lang="en-US" dirty="0">
                <a:solidFill>
                  <a:srgbClr val="C00000"/>
                </a:solidFill>
              </a:rPr>
              <a:t>R</a:t>
            </a:r>
            <a:r>
              <a:rPr lang="en-US" baseline="30000" dirty="0">
                <a:solidFill>
                  <a:srgbClr val="C00000"/>
                </a:solidFill>
              </a:rPr>
              <a:t>2 </a:t>
            </a:r>
            <a:r>
              <a:rPr lang="en-US" dirty="0">
                <a:solidFill>
                  <a:srgbClr val="C00000"/>
                </a:solidFill>
              </a:rPr>
              <a:t>× </a:t>
            </a:r>
            <a:r>
              <a:rPr lang="el-GR" dirty="0">
                <a:solidFill>
                  <a:srgbClr val="C00000"/>
                </a:solidFill>
              </a:rPr>
              <a:t>σ</a:t>
            </a:r>
            <a:r>
              <a:rPr lang="en-US" dirty="0" smtClean="0">
                <a:solidFill>
                  <a:srgbClr val="C00000"/>
                </a:solidFill>
              </a:rPr>
              <a:t>T</a:t>
            </a:r>
            <a:r>
              <a:rPr lang="en-US" baseline="-25000" dirty="0" smtClean="0">
                <a:solidFill>
                  <a:srgbClr val="C00000"/>
                </a:solidFill>
              </a:rPr>
              <a:t>earth</a:t>
            </a:r>
            <a:r>
              <a:rPr lang="en-US" baseline="30000" dirty="0" smtClean="0">
                <a:solidFill>
                  <a:srgbClr val="C00000"/>
                </a:solidFill>
              </a:rPr>
              <a:t>4 </a:t>
            </a:r>
          </a:p>
          <a:p>
            <a:pPr algn="ctr"/>
            <a:r>
              <a:rPr lang="en-US" dirty="0" smtClean="0">
                <a:solidFill>
                  <a:srgbClr val="C00000"/>
                </a:solidFill>
              </a:rPr>
              <a:t>            </a:t>
            </a:r>
            <a:r>
              <a:rPr lang="en-US" dirty="0" err="1" smtClean="0">
                <a:solidFill>
                  <a:srgbClr val="C00000"/>
                </a:solidFill>
              </a:rPr>
              <a:t>T</a:t>
            </a:r>
            <a:r>
              <a:rPr lang="en-US" baseline="-25000" dirty="0" err="1" smtClean="0">
                <a:solidFill>
                  <a:srgbClr val="C00000"/>
                </a:solidFill>
              </a:rPr>
              <a:t>earth</a:t>
            </a:r>
            <a:r>
              <a:rPr lang="en-US" dirty="0" smtClean="0">
                <a:solidFill>
                  <a:srgbClr val="C00000"/>
                </a:solidFill>
              </a:rPr>
              <a:t> = 255 K (= -18 C)</a:t>
            </a:r>
            <a:endParaRPr lang="en-US" dirty="0"/>
          </a:p>
        </p:txBody>
      </p:sp>
      <p:cxnSp>
        <p:nvCxnSpPr>
          <p:cNvPr id="6" name="Straight Connector 5"/>
          <p:cNvCxnSpPr/>
          <p:nvPr/>
        </p:nvCxnSpPr>
        <p:spPr>
          <a:xfrm>
            <a:off x="683568" y="3356992"/>
            <a:ext cx="792088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7624" y="3356992"/>
            <a:ext cx="3024336" cy="369332"/>
          </a:xfrm>
          <a:prstGeom prst="rect">
            <a:avLst/>
          </a:prstGeom>
          <a:solidFill>
            <a:schemeClr val="accent3">
              <a:lumMod val="75000"/>
              <a:alpha val="63000"/>
            </a:schemeClr>
          </a:solidFill>
        </p:spPr>
        <p:txBody>
          <a:bodyPr wrap="square" rtlCol="0">
            <a:spAutoFit/>
          </a:bodyPr>
          <a:lstStyle/>
          <a:p>
            <a:r>
              <a:rPr lang="en-US" dirty="0" err="1" smtClean="0">
                <a:solidFill>
                  <a:srgbClr val="FFFF00"/>
                </a:solidFill>
              </a:rPr>
              <a:t>F</a:t>
            </a:r>
            <a:r>
              <a:rPr lang="en-US" baseline="-25000" dirty="0" err="1" smtClean="0">
                <a:solidFill>
                  <a:srgbClr val="FFFF00"/>
                </a:solidFill>
              </a:rPr>
              <a:t>sun</a:t>
            </a:r>
            <a:r>
              <a:rPr lang="en-US" dirty="0" smtClean="0">
                <a:solidFill>
                  <a:srgbClr val="FFFF00"/>
                </a:solidFill>
              </a:rPr>
              <a:t> = (1-albedo) </a:t>
            </a:r>
            <a:r>
              <a:rPr lang="en-US" dirty="0">
                <a:solidFill>
                  <a:srgbClr val="FFFF00"/>
                </a:solidFill>
              </a:rPr>
              <a:t>× </a:t>
            </a:r>
            <a:r>
              <a:rPr lang="el-GR" dirty="0" smtClean="0">
                <a:solidFill>
                  <a:srgbClr val="FFFF00"/>
                </a:solidFill>
              </a:rPr>
              <a:t>π</a:t>
            </a:r>
            <a:r>
              <a:rPr lang="en-US" dirty="0" smtClean="0">
                <a:solidFill>
                  <a:srgbClr val="FFFF00"/>
                </a:solidFill>
              </a:rPr>
              <a:t>R</a:t>
            </a:r>
            <a:r>
              <a:rPr lang="en-US" baseline="30000" dirty="0" smtClean="0">
                <a:solidFill>
                  <a:srgbClr val="FFFF00"/>
                </a:solidFill>
              </a:rPr>
              <a:t>2 </a:t>
            </a:r>
            <a:r>
              <a:rPr lang="en-US" dirty="0" smtClean="0">
                <a:solidFill>
                  <a:srgbClr val="FFFF00"/>
                </a:solidFill>
              </a:rPr>
              <a:t>× </a:t>
            </a:r>
            <a:r>
              <a:rPr lang="el-GR" dirty="0" smtClean="0">
                <a:solidFill>
                  <a:srgbClr val="FFFF00"/>
                </a:solidFill>
              </a:rPr>
              <a:t>σ</a:t>
            </a:r>
            <a:r>
              <a:rPr lang="en-US" dirty="0" smtClean="0">
                <a:solidFill>
                  <a:srgbClr val="FFFF00"/>
                </a:solidFill>
              </a:rPr>
              <a:t>T</a:t>
            </a:r>
            <a:r>
              <a:rPr lang="en-US" baseline="-25000" dirty="0" smtClean="0">
                <a:solidFill>
                  <a:srgbClr val="FFFF00"/>
                </a:solidFill>
              </a:rPr>
              <a:t>sun</a:t>
            </a:r>
            <a:r>
              <a:rPr lang="en-US" baseline="30000" dirty="0" smtClean="0">
                <a:solidFill>
                  <a:srgbClr val="FFFF00"/>
                </a:solidFill>
              </a:rPr>
              <a:t>4</a:t>
            </a:r>
            <a:endParaRPr lang="en-US" baseline="30000" dirty="0">
              <a:solidFill>
                <a:srgbClr val="FFFF00"/>
              </a:solidFill>
            </a:endParaRPr>
          </a:p>
        </p:txBody>
      </p:sp>
      <p:sp>
        <p:nvSpPr>
          <p:cNvPr id="10" name="TextBox 9"/>
          <p:cNvSpPr txBox="1"/>
          <p:nvPr/>
        </p:nvSpPr>
        <p:spPr>
          <a:xfrm>
            <a:off x="5228456" y="2924944"/>
            <a:ext cx="2223864" cy="369332"/>
          </a:xfrm>
          <a:prstGeom prst="rect">
            <a:avLst/>
          </a:prstGeom>
          <a:solidFill>
            <a:schemeClr val="bg1">
              <a:lumMod val="50000"/>
              <a:alpha val="62000"/>
            </a:schemeClr>
          </a:solidFill>
        </p:spPr>
        <p:txBody>
          <a:bodyPr wrap="square" rtlCol="0">
            <a:spAutoFit/>
          </a:bodyPr>
          <a:lstStyle/>
          <a:p>
            <a:r>
              <a:rPr lang="en-US" dirty="0" err="1" smtClean="0">
                <a:solidFill>
                  <a:srgbClr val="C00000"/>
                </a:solidFill>
              </a:rPr>
              <a:t>F</a:t>
            </a:r>
            <a:r>
              <a:rPr lang="en-US" baseline="-25000" dirty="0" err="1" smtClean="0">
                <a:solidFill>
                  <a:srgbClr val="C00000"/>
                </a:solidFill>
              </a:rPr>
              <a:t>earth</a:t>
            </a:r>
            <a:r>
              <a:rPr lang="en-US" dirty="0" smtClean="0">
                <a:solidFill>
                  <a:srgbClr val="C00000"/>
                </a:solidFill>
              </a:rPr>
              <a:t> = 4</a:t>
            </a:r>
            <a:r>
              <a:rPr lang="el-GR" dirty="0" smtClean="0">
                <a:solidFill>
                  <a:srgbClr val="C00000"/>
                </a:solidFill>
              </a:rPr>
              <a:t>π</a:t>
            </a:r>
            <a:r>
              <a:rPr lang="en-US" dirty="0" smtClean="0">
                <a:solidFill>
                  <a:srgbClr val="C00000"/>
                </a:solidFill>
              </a:rPr>
              <a:t>R</a:t>
            </a:r>
            <a:r>
              <a:rPr lang="en-US" baseline="30000" dirty="0" smtClean="0">
                <a:solidFill>
                  <a:srgbClr val="C00000"/>
                </a:solidFill>
              </a:rPr>
              <a:t>2 </a:t>
            </a:r>
            <a:r>
              <a:rPr lang="en-US" dirty="0" smtClean="0">
                <a:solidFill>
                  <a:srgbClr val="C00000"/>
                </a:solidFill>
              </a:rPr>
              <a:t>× </a:t>
            </a:r>
            <a:r>
              <a:rPr lang="el-GR" dirty="0" smtClean="0">
                <a:solidFill>
                  <a:srgbClr val="C00000"/>
                </a:solidFill>
              </a:rPr>
              <a:t>σ</a:t>
            </a:r>
            <a:r>
              <a:rPr lang="en-US" dirty="0" smtClean="0">
                <a:solidFill>
                  <a:srgbClr val="C00000"/>
                </a:solidFill>
              </a:rPr>
              <a:t>T</a:t>
            </a:r>
            <a:r>
              <a:rPr lang="en-US" baseline="-25000" dirty="0" smtClean="0">
                <a:solidFill>
                  <a:srgbClr val="C00000"/>
                </a:solidFill>
              </a:rPr>
              <a:t>earth</a:t>
            </a:r>
            <a:r>
              <a:rPr lang="en-US" baseline="30000" dirty="0" smtClean="0">
                <a:solidFill>
                  <a:srgbClr val="C00000"/>
                </a:solidFill>
              </a:rPr>
              <a:t>4</a:t>
            </a:r>
            <a:endParaRPr lang="en-US" baseline="30000" dirty="0">
              <a:solidFill>
                <a:srgbClr val="C00000"/>
              </a:solidFill>
            </a:endParaRPr>
          </a:p>
        </p:txBody>
      </p:sp>
      <p:pic>
        <p:nvPicPr>
          <p:cNvPr id="2052" name="Picture 4" descr="https://encrypted-tbn1.gstatic.com/images?q=tbn:ANd9GcTwl331cyVWYKlnfot96jh20vlTcYrowEtb7gd6qJgeYbyT9mp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85184"/>
            <a:ext cx="2407723" cy="1512168"/>
          </a:xfrm>
          <a:prstGeom prst="rect">
            <a:avLst/>
          </a:prstGeom>
          <a:noFill/>
          <a:extLst>
            <a:ext uri="{909E8E84-426E-40DD-AFC4-6F175D3DCCD1}">
              <a14:hiddenFill xmlns:a14="http://schemas.microsoft.com/office/drawing/2010/main">
                <a:solidFill>
                  <a:srgbClr val="FFFFFF"/>
                </a:solidFill>
              </a14:hiddenFill>
            </a:ext>
          </a:extLst>
        </p:spPr>
      </p:pic>
      <p:sp>
        <p:nvSpPr>
          <p:cNvPr id="9" name="Line Callout 1 8"/>
          <p:cNvSpPr/>
          <p:nvPr/>
        </p:nvSpPr>
        <p:spPr>
          <a:xfrm>
            <a:off x="2987824" y="3294276"/>
            <a:ext cx="360040" cy="494764"/>
          </a:xfrm>
          <a:prstGeom prst="borderCallout1">
            <a:avLst>
              <a:gd name="adj1" fmla="val 18750"/>
              <a:gd name="adj2" fmla="val -8333"/>
              <a:gd name="adj3" fmla="val 352484"/>
              <a:gd name="adj4" fmla="val -4249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9824" t="26492" r="52694" b="25746"/>
          <a:stretch/>
        </p:blipFill>
        <p:spPr bwMode="auto">
          <a:xfrm>
            <a:off x="7020272" y="4546020"/>
            <a:ext cx="2052228" cy="200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Line Callout 1 13"/>
          <p:cNvSpPr/>
          <p:nvPr/>
        </p:nvSpPr>
        <p:spPr>
          <a:xfrm>
            <a:off x="5940152" y="2924944"/>
            <a:ext cx="504056" cy="494764"/>
          </a:xfrm>
          <a:prstGeom prst="borderCallout1">
            <a:avLst>
              <a:gd name="adj1" fmla="val 24267"/>
              <a:gd name="adj2" fmla="val 97263"/>
              <a:gd name="adj3" fmla="val 319383"/>
              <a:gd name="adj4" fmla="val 3872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4644008" y="2348880"/>
            <a:ext cx="0" cy="100811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899592" y="692696"/>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Ισοζύγιο ενέργειας γης</a:t>
            </a:r>
            <a:endParaRPr kumimoji="0" lang="en-US" sz="3200" b="1" i="0" u="sng" strike="noStrike" kern="1200" cap="none" spc="0" normalizeH="0" baseline="0" noProof="0" dirty="0" smtClean="0">
              <a:ln>
                <a:noFill/>
              </a:ln>
              <a:solidFill>
                <a:schemeClr val="tx1">
                  <a:tint val="75000"/>
                </a:schemeClr>
              </a:solidFill>
              <a:effectLst/>
              <a:uLnTx/>
              <a:uFillTx/>
              <a:ea typeface="+mj-ea"/>
              <a:cs typeface="+mj-cs"/>
            </a:endParaRPr>
          </a:p>
        </p:txBody>
      </p:sp>
      <p:sp>
        <p:nvSpPr>
          <p:cNvPr id="19" name="TextBox 18"/>
          <p:cNvSpPr txBox="1"/>
          <p:nvPr/>
        </p:nvSpPr>
        <p:spPr>
          <a:xfrm>
            <a:off x="2499757" y="5301208"/>
            <a:ext cx="4448507" cy="1200329"/>
          </a:xfrm>
          <a:prstGeom prst="rect">
            <a:avLst/>
          </a:prstGeom>
          <a:solidFill>
            <a:schemeClr val="bg1"/>
          </a:solidFill>
          <a:ln w="25400">
            <a:solidFill>
              <a:schemeClr val="accent6">
                <a:lumMod val="50000"/>
              </a:schemeClr>
            </a:solidFill>
          </a:ln>
        </p:spPr>
        <p:txBody>
          <a:bodyPr wrap="square" rtlCol="0">
            <a:spAutoFit/>
          </a:bodyPr>
          <a:lstStyle/>
          <a:p>
            <a:pPr algn="just"/>
            <a:r>
              <a:rPr lang="en-US" dirty="0"/>
              <a:t>the average </a:t>
            </a:r>
            <a:r>
              <a:rPr lang="en-US" dirty="0" smtClean="0"/>
              <a:t>(effective) temperature of the earth, at which it emits the amount of radiation to </a:t>
            </a:r>
            <a:r>
              <a:rPr lang="en-US" dirty="0"/>
              <a:t>bring </a:t>
            </a:r>
            <a:r>
              <a:rPr lang="en-US" dirty="0" smtClean="0"/>
              <a:t> its energy </a:t>
            </a:r>
            <a:r>
              <a:rPr lang="en-US" dirty="0"/>
              <a:t>budget into </a:t>
            </a:r>
            <a:r>
              <a:rPr lang="en-US" dirty="0" smtClean="0"/>
              <a:t>balance</a:t>
            </a:r>
            <a:endParaRPr lang="en-US" dirty="0"/>
          </a:p>
        </p:txBody>
      </p:sp>
    </p:spTree>
    <p:extLst>
      <p:ext uri="{BB962C8B-B14F-4D97-AF65-F5344CB8AC3E}">
        <p14:creationId xmlns:p14="http://schemas.microsoft.com/office/powerpoint/2010/main" val="156773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9" grpId="0" animBg="1"/>
      <p:bldP spid="14"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00808"/>
            <a:ext cx="6779007" cy="3885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0" y="836712"/>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Indirect </a:t>
            </a:r>
            <a:r>
              <a:rPr lang="en-US" sz="3200" dirty="0" err="1" smtClean="0">
                <a:ea typeface="+mj-ea"/>
                <a:cs typeface="+mj-cs"/>
              </a:rPr>
              <a:t>radiative</a:t>
            </a:r>
            <a:r>
              <a:rPr lang="en-US" sz="3200" dirty="0" smtClean="0">
                <a:ea typeface="+mj-ea"/>
                <a:cs typeface="+mj-cs"/>
              </a:rPr>
              <a:t> forcing of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2" name="TextBox 1"/>
          <p:cNvSpPr txBox="1"/>
          <p:nvPr/>
        </p:nvSpPr>
        <p:spPr>
          <a:xfrm>
            <a:off x="179512" y="5661248"/>
            <a:ext cx="8784976" cy="830997"/>
          </a:xfrm>
          <a:prstGeom prst="rect">
            <a:avLst/>
          </a:prstGeom>
          <a:noFill/>
        </p:spPr>
        <p:txBody>
          <a:bodyPr wrap="square" rtlCol="0">
            <a:spAutoFit/>
          </a:bodyPr>
          <a:lstStyle/>
          <a:p>
            <a:r>
              <a:rPr lang="en-US" sz="1600" i="1" dirty="0" smtClean="0"/>
              <a:t>NASA: “Less </a:t>
            </a:r>
            <a:r>
              <a:rPr lang="en-US" sz="1600" i="1" dirty="0"/>
              <a:t>than a third of the models participating in the Fourth Intergovernmental Panel on Climate Change (IPCC) included indirect aerosol effects, even in a very limited way, and those considered only sulfate aerosols</a:t>
            </a:r>
            <a:r>
              <a:rPr lang="en-US" sz="1600" i="1" dirty="0" smtClean="0"/>
              <a:t>.”</a:t>
            </a:r>
            <a:endParaRPr lang="en-US" sz="1600" i="1" dirty="0"/>
          </a:p>
        </p:txBody>
      </p:sp>
    </p:spTree>
    <p:extLst>
      <p:ext uri="{BB962C8B-B14F-4D97-AF65-F5344CB8AC3E}">
        <p14:creationId xmlns:p14="http://schemas.microsoft.com/office/powerpoint/2010/main" val="803550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592266" y="1484784"/>
            <a:ext cx="3444230" cy="5022733"/>
            <a:chOff x="3275856" y="1588863"/>
            <a:chExt cx="3444230" cy="5022733"/>
          </a:xfrm>
        </p:grpSpPr>
        <p:sp>
          <p:nvSpPr>
            <p:cNvPr id="2" name="TextBox 1"/>
            <p:cNvSpPr txBox="1"/>
            <p:nvPr/>
          </p:nvSpPr>
          <p:spPr>
            <a:xfrm>
              <a:off x="3635896" y="6273042"/>
              <a:ext cx="2664296" cy="338554"/>
            </a:xfrm>
            <a:prstGeom prst="rect">
              <a:avLst/>
            </a:prstGeom>
            <a:noFill/>
          </p:spPr>
          <p:txBody>
            <a:bodyPr wrap="square" rtlCol="0">
              <a:spAutoFit/>
            </a:bodyPr>
            <a:lstStyle/>
            <a:p>
              <a:r>
                <a:rPr lang="en-US" sz="1600" i="1" dirty="0" smtClean="0">
                  <a:hlinkClick r:id="rId2"/>
                </a:rPr>
                <a:t>Carlslaw et al., 2013, NATURE</a:t>
              </a:r>
              <a:endParaRPr lang="en-US" sz="1600" i="1" dirty="0"/>
            </a:p>
          </p:txBody>
        </p:sp>
        <p:pic>
          <p:nvPicPr>
            <p:cNvPr id="6146" name="Picture 2" descr="http://www.nature.com/nature/journal/v503/n7474/images/nature12674-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1588863"/>
              <a:ext cx="3444230" cy="473280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le 1"/>
          <p:cNvSpPr txBox="1">
            <a:spLocks/>
          </p:cNvSpPr>
          <p:nvPr/>
        </p:nvSpPr>
        <p:spPr>
          <a:xfrm>
            <a:off x="0" y="836712"/>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Indirect </a:t>
            </a:r>
            <a:r>
              <a:rPr lang="en-US" sz="3200" dirty="0" err="1" smtClean="0">
                <a:ea typeface="+mj-ea"/>
                <a:cs typeface="+mj-cs"/>
              </a:rPr>
              <a:t>radiative</a:t>
            </a:r>
            <a:r>
              <a:rPr lang="en-US" sz="3200" dirty="0" smtClean="0">
                <a:ea typeface="+mj-ea"/>
                <a:cs typeface="+mj-cs"/>
              </a:rPr>
              <a:t> forcing of aerosols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5" name="TextBox 4"/>
          <p:cNvSpPr txBox="1"/>
          <p:nvPr/>
        </p:nvSpPr>
        <p:spPr>
          <a:xfrm>
            <a:off x="323528" y="2028904"/>
            <a:ext cx="4824536" cy="3416320"/>
          </a:xfrm>
          <a:prstGeom prst="rect">
            <a:avLst/>
          </a:prstGeom>
          <a:noFill/>
        </p:spPr>
        <p:txBody>
          <a:bodyPr wrap="square" rtlCol="0">
            <a:spAutoFit/>
          </a:bodyPr>
          <a:lstStyle/>
          <a:p>
            <a:r>
              <a:rPr lang="en-US" i="1" dirty="0" smtClean="0"/>
              <a:t>“The </a:t>
            </a:r>
            <a:r>
              <a:rPr lang="en-US" i="1" dirty="0"/>
              <a:t>effect of anthropogenic aerosols on cloud droplet concentrations and </a:t>
            </a:r>
            <a:r>
              <a:rPr lang="en-US" i="1" dirty="0" err="1"/>
              <a:t>radiative</a:t>
            </a:r>
            <a:r>
              <a:rPr lang="en-US" i="1" dirty="0"/>
              <a:t> properties is the source of one of the largest uncertainties in the </a:t>
            </a:r>
            <a:r>
              <a:rPr lang="en-US" i="1" dirty="0" err="1"/>
              <a:t>radiative</a:t>
            </a:r>
            <a:r>
              <a:rPr lang="en-US" i="1" dirty="0"/>
              <a:t> forcing of climate over the industrial period. This uncertainty affects our ability to estimate how sensitive the climate is to greenhouse gas emissions. ...</a:t>
            </a:r>
          </a:p>
          <a:p>
            <a:r>
              <a:rPr lang="en-US" i="1" dirty="0" smtClean="0"/>
              <a:t>... </a:t>
            </a:r>
            <a:r>
              <a:rPr lang="en-US" i="1" dirty="0"/>
              <a:t>improved measurements and evaluation of simulated aerosols in polluted present-day conditions will not necessarily result in commensurate reductions in the uncertainty of forcing </a:t>
            </a:r>
            <a:r>
              <a:rPr lang="en-US" i="1" dirty="0" smtClean="0"/>
              <a:t>estimates.”</a:t>
            </a:r>
          </a:p>
        </p:txBody>
      </p:sp>
    </p:spTree>
    <p:extLst>
      <p:ext uri="{BB962C8B-B14F-4D97-AF65-F5344CB8AC3E}">
        <p14:creationId xmlns:p14="http://schemas.microsoft.com/office/powerpoint/2010/main" val="3853451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realclimate.org/images/hansen_2001_rad_forc_f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824"/>
            <a:ext cx="8858664" cy="36514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923928" y="2276872"/>
            <a:ext cx="2016224" cy="2592288"/>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956376" y="2276872"/>
            <a:ext cx="720080" cy="2592288"/>
          </a:xfrm>
          <a:prstGeom prst="rect">
            <a:avLst/>
          </a:prstGeom>
          <a:solidFill>
            <a:schemeClr val="accent1">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67544" y="764704"/>
            <a:ext cx="8352928"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Aerosol f</a:t>
            </a:r>
            <a:r>
              <a:rPr kumimoji="0" lang="en-US" sz="3200" b="1" i="0" u="none" strike="noStrike" kern="1200" cap="none" spc="0" normalizeH="0" baseline="0" noProof="0" dirty="0" err="1" smtClean="0">
                <a:ln>
                  <a:noFill/>
                </a:ln>
                <a:solidFill>
                  <a:schemeClr val="tx1">
                    <a:tint val="75000"/>
                  </a:schemeClr>
                </a:solidFill>
                <a:effectLst/>
                <a:uLnTx/>
                <a:uFillTx/>
                <a:ea typeface="+mj-ea"/>
                <a:cs typeface="+mj-cs"/>
              </a:rPr>
              <a:t>orcing</a:t>
            </a:r>
            <a:r>
              <a:rPr lang="en-US" sz="3200" dirty="0" smtClean="0">
                <a:ea typeface="+mj-ea"/>
                <a:cs typeface="+mj-cs"/>
              </a:rPr>
              <a:t> in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the Earth’s energy budget</a:t>
            </a:r>
          </a:p>
        </p:txBody>
      </p:sp>
      <p:sp>
        <p:nvSpPr>
          <p:cNvPr id="6" name="TextBox 5"/>
          <p:cNvSpPr txBox="1"/>
          <p:nvPr/>
        </p:nvSpPr>
        <p:spPr>
          <a:xfrm>
            <a:off x="971600" y="5949280"/>
            <a:ext cx="7128792" cy="400110"/>
          </a:xfrm>
          <a:prstGeom prst="rect">
            <a:avLst/>
          </a:prstGeom>
          <a:noFill/>
          <a:ln w="25400">
            <a:solidFill>
              <a:schemeClr val="accent6">
                <a:lumMod val="50000"/>
              </a:schemeClr>
            </a:solidFill>
          </a:ln>
        </p:spPr>
        <p:txBody>
          <a:bodyPr wrap="square" rtlCol="0">
            <a:spAutoFit/>
          </a:bodyPr>
          <a:lstStyle/>
          <a:p>
            <a:pPr algn="just"/>
            <a:r>
              <a:rPr lang="en-US" sz="2000" dirty="0" smtClean="0"/>
              <a:t>The atmospheric aerosols in total have a negative </a:t>
            </a:r>
            <a:r>
              <a:rPr lang="en-US" sz="2000" dirty="0" err="1" smtClean="0"/>
              <a:t>radiative</a:t>
            </a:r>
            <a:r>
              <a:rPr lang="en-US" sz="2000" dirty="0" smtClean="0"/>
              <a:t> forcing </a:t>
            </a:r>
            <a:endParaRPr lang="en-US" sz="2000" dirty="0"/>
          </a:p>
        </p:txBody>
      </p:sp>
    </p:spTree>
    <p:extLst>
      <p:ext uri="{BB962C8B-B14F-4D97-AF65-F5344CB8AC3E}">
        <p14:creationId xmlns:p14="http://schemas.microsoft.com/office/powerpoint/2010/main" val="24610851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52" y="692696"/>
            <a:ext cx="8064896"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Total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influences in the Earth’s energy budget</a:t>
            </a: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38368" r="9614" b="13021"/>
          <a:stretch/>
        </p:blipFill>
        <p:spPr bwMode="auto">
          <a:xfrm>
            <a:off x="827584" y="1268760"/>
            <a:ext cx="7344816" cy="497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43608" y="6021288"/>
            <a:ext cx="6768752" cy="400110"/>
          </a:xfrm>
          <a:prstGeom prst="rect">
            <a:avLst/>
          </a:prstGeom>
          <a:noFill/>
          <a:ln w="25400">
            <a:solidFill>
              <a:schemeClr val="accent6">
                <a:lumMod val="50000"/>
              </a:schemeClr>
            </a:solidFill>
          </a:ln>
        </p:spPr>
        <p:txBody>
          <a:bodyPr wrap="square" rtlCol="0">
            <a:spAutoFit/>
          </a:bodyPr>
          <a:lstStyle/>
          <a:p>
            <a:pPr algn="just"/>
            <a:r>
              <a:rPr lang="en-US" sz="2000" dirty="0" smtClean="0"/>
              <a:t>The total (and total anthropogenic) </a:t>
            </a:r>
            <a:r>
              <a:rPr lang="en-US" sz="2000" dirty="0" err="1" smtClean="0"/>
              <a:t>radiative</a:t>
            </a:r>
            <a:r>
              <a:rPr lang="en-US" sz="2000" dirty="0" smtClean="0"/>
              <a:t> forcing is positive</a:t>
            </a:r>
            <a:endParaRPr lang="en-US" sz="2000" dirty="0"/>
          </a:p>
        </p:txBody>
      </p:sp>
    </p:spTree>
    <p:extLst>
      <p:ext uri="{BB962C8B-B14F-4D97-AF65-F5344CB8AC3E}">
        <p14:creationId xmlns:p14="http://schemas.microsoft.com/office/powerpoint/2010/main" val="42297142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http://www3.epa.gov/climatechange/images/science/models-observed-human-natur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49" y="980728"/>
            <a:ext cx="7800975" cy="5143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576" y="6021288"/>
            <a:ext cx="7416824" cy="400110"/>
          </a:xfrm>
          <a:prstGeom prst="rect">
            <a:avLst/>
          </a:prstGeom>
          <a:noFill/>
          <a:ln w="25400">
            <a:solidFill>
              <a:schemeClr val="accent6">
                <a:lumMod val="50000"/>
              </a:schemeClr>
            </a:solidFill>
          </a:ln>
        </p:spPr>
        <p:txBody>
          <a:bodyPr wrap="square" rtlCol="0">
            <a:spAutoFit/>
          </a:bodyPr>
          <a:lstStyle/>
          <a:p>
            <a:pPr algn="just"/>
            <a:r>
              <a:rPr lang="en-US" sz="2000" dirty="0" smtClean="0"/>
              <a:t>The rise in atmospheric temperature has mainly anthropogenic origin</a:t>
            </a:r>
            <a:endParaRPr lang="en-US" sz="2000" dirty="0"/>
          </a:p>
        </p:txBody>
      </p:sp>
    </p:spTree>
    <p:extLst>
      <p:ext uri="{BB962C8B-B14F-4D97-AF65-F5344CB8AC3E}">
        <p14:creationId xmlns:p14="http://schemas.microsoft.com/office/powerpoint/2010/main" val="2883321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5733256"/>
            <a:ext cx="8064896" cy="707886"/>
          </a:xfrm>
          <a:prstGeom prst="rect">
            <a:avLst/>
          </a:prstGeom>
          <a:noFill/>
          <a:ln w="25400">
            <a:noFill/>
          </a:ln>
        </p:spPr>
        <p:txBody>
          <a:bodyPr wrap="square" rtlCol="0">
            <a:spAutoFit/>
          </a:bodyPr>
          <a:lstStyle/>
          <a:p>
            <a:pPr algn="just"/>
            <a:r>
              <a:rPr lang="en-US" sz="2000" i="1" dirty="0" smtClean="0"/>
              <a:t>The Institute of Environmental Research and Sustainable Development (IERSD/NOA) holds the oldest and most complete climatic records in Greece. </a:t>
            </a:r>
            <a:endParaRPr lang="en-US" sz="2000" i="1" dirty="0"/>
          </a:p>
        </p:txBody>
      </p:sp>
      <p:pic>
        <p:nvPicPr>
          <p:cNvPr id="4" name="Picture 2" descr="C:\Users\eleni\Documents\NOA2\DROUGHT\Athens(NOA)-Tmax.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069" y="1052736"/>
            <a:ext cx="6355299" cy="476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541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Summary (1)</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683568" y="1549041"/>
            <a:ext cx="7992887" cy="4785926"/>
          </a:xfrm>
          <a:prstGeom prst="rect">
            <a:avLst/>
          </a:prstGeom>
          <a:ln w="25400">
            <a:solidFill>
              <a:schemeClr val="accent6">
                <a:lumMod val="50000"/>
              </a:schemeClr>
            </a:solidFill>
          </a:ln>
        </p:spPr>
        <p:txBody>
          <a:bodyPr vert="horz" wrap="square" lIns="91440" tIns="45720" rIns="91440" bIns="45720" rtlCol="0" anchor="ctr">
            <a:spAutoFit/>
          </a:bodyPr>
          <a:lstStyle>
            <a:lvl1pPr>
              <a:defRPr lang="en-US" sz="3600" b="1" kern="1200" smtClean="0">
                <a:solidFill>
                  <a:schemeClr val="tx1">
                    <a:tint val="75000"/>
                  </a:schemeClr>
                </a:solidFill>
              </a:defRPr>
            </a:lvl1pPr>
          </a:lstStyle>
          <a:p>
            <a:pPr algn="just">
              <a:spcBef>
                <a:spcPct val="0"/>
              </a:spcBef>
              <a:spcAft>
                <a:spcPts val="1000"/>
              </a:spcAft>
              <a:buFont typeface="Wingdings" pitchFamily="2" charset="2"/>
              <a:buChar char="Ø"/>
              <a:defRPr/>
            </a:pPr>
            <a:r>
              <a:rPr lang="en-US" sz="2000" dirty="0" smtClean="0"/>
              <a:t>To </a:t>
            </a:r>
            <a:r>
              <a:rPr lang="en-US" sz="2000" dirty="0"/>
              <a:t>maintain the (long-term) stability of earth’s temperature (T), the planet must  radiate to space a flux of energy (F) sufficient to just balance the input from the sun (</a:t>
            </a:r>
            <a:r>
              <a:rPr lang="en-US" sz="2000" dirty="0" err="1"/>
              <a:t>radiative</a:t>
            </a:r>
            <a:r>
              <a:rPr lang="en-US" sz="2000" dirty="0"/>
              <a:t> energy balance). The respective values at </a:t>
            </a:r>
            <a:r>
              <a:rPr lang="en-US" sz="2000" dirty="0" err="1"/>
              <a:t>ToA</a:t>
            </a:r>
            <a:r>
              <a:rPr lang="en-US" sz="2000" dirty="0"/>
              <a:t> are T</a:t>
            </a:r>
            <a:r>
              <a:rPr lang="en-US" sz="2000" dirty="0" smtClean="0"/>
              <a:t>~-18C </a:t>
            </a:r>
            <a:r>
              <a:rPr lang="en-US" sz="2000" dirty="0"/>
              <a:t>and F~240 Wm-2</a:t>
            </a:r>
            <a:r>
              <a:rPr lang="en-US" sz="2000" dirty="0" smtClean="0"/>
              <a:t>.</a:t>
            </a:r>
            <a:endParaRPr lang="el-GR" sz="2000" dirty="0" smtClean="0"/>
          </a:p>
          <a:p>
            <a:pPr algn="just">
              <a:spcBef>
                <a:spcPct val="0"/>
              </a:spcBef>
              <a:spcAft>
                <a:spcPts val="1000"/>
              </a:spcAft>
              <a:buFont typeface="Wingdings" pitchFamily="2" charset="2"/>
              <a:buChar char="Ø"/>
              <a:defRPr/>
            </a:pPr>
            <a:r>
              <a:rPr lang="en-US" sz="2000" dirty="0"/>
              <a:t>The 30% of the incident solar energy is reflected back to space, mainly by the clouds (plus by the ground and aerosol surface). </a:t>
            </a:r>
          </a:p>
          <a:p>
            <a:pPr algn="just">
              <a:spcBef>
                <a:spcPct val="0"/>
              </a:spcBef>
              <a:spcAft>
                <a:spcPts val="1000"/>
              </a:spcAft>
              <a:buFont typeface="Wingdings" pitchFamily="2" charset="2"/>
              <a:buChar char="Ø"/>
              <a:defRPr/>
            </a:pPr>
            <a:r>
              <a:rPr lang="en-US" sz="2000" dirty="0"/>
              <a:t>Most of the incoming solar energy is absorbed by the ground surface, which is warmed and emits energy through long-wave radiation (plus through thermals and evapotranspiration).</a:t>
            </a:r>
          </a:p>
          <a:p>
            <a:pPr algn="just">
              <a:spcBef>
                <a:spcPct val="0"/>
              </a:spcBef>
              <a:spcAft>
                <a:spcPts val="1000"/>
              </a:spcAft>
              <a:buFont typeface="Wingdings" pitchFamily="2" charset="2"/>
              <a:buChar char="Ø"/>
              <a:defRPr/>
            </a:pPr>
            <a:r>
              <a:rPr lang="en-US" sz="2000" dirty="0">
                <a:solidFill>
                  <a:schemeClr val="bg1">
                    <a:lumMod val="50000"/>
                  </a:schemeClr>
                </a:solidFill>
              </a:rPr>
              <a:t>Apart from a 10%, which is transmitted back to space, the rest amount of energy is absorbed by the greenhouse gases and the clouds, which are warmed and emit long-wave radiation upwards, downwards and towards other gases (and so on). This is the natural greenhouse effect, which warms the earth system by about 34 C (</a:t>
            </a:r>
            <a:r>
              <a:rPr lang="en-US" sz="2000" dirty="0" err="1">
                <a:solidFill>
                  <a:schemeClr val="bg1">
                    <a:lumMod val="50000"/>
                  </a:schemeClr>
                </a:solidFill>
              </a:rPr>
              <a:t>T</a:t>
            </a:r>
            <a:r>
              <a:rPr lang="en-US" sz="2000" baseline="-25000" dirty="0" err="1">
                <a:solidFill>
                  <a:schemeClr val="bg1">
                    <a:lumMod val="50000"/>
                  </a:schemeClr>
                </a:solidFill>
              </a:rPr>
              <a:t>earth</a:t>
            </a:r>
            <a:r>
              <a:rPr lang="en-US" sz="2000" dirty="0">
                <a:solidFill>
                  <a:schemeClr val="bg1">
                    <a:lumMod val="50000"/>
                  </a:schemeClr>
                </a:solidFill>
              </a:rPr>
              <a:t> ~ 15 C</a:t>
            </a:r>
            <a:r>
              <a:rPr lang="en-US" sz="2000" dirty="0" smtClean="0">
                <a:solidFill>
                  <a:schemeClr val="bg1">
                    <a:lumMod val="50000"/>
                  </a:schemeClr>
                </a:solidFill>
              </a:rPr>
              <a:t>).</a:t>
            </a:r>
            <a:endParaRPr lang="en-US" sz="2000" dirty="0">
              <a:solidFill>
                <a:schemeClr val="bg1">
                  <a:lumMod val="50000"/>
                </a:schemeClr>
              </a:solidFill>
            </a:endParaRPr>
          </a:p>
        </p:txBody>
      </p:sp>
    </p:spTree>
    <p:extLst>
      <p:ext uri="{BB962C8B-B14F-4D97-AF65-F5344CB8AC3E}">
        <p14:creationId xmlns:p14="http://schemas.microsoft.com/office/powerpoint/2010/main" val="6916557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Summary </a:t>
            </a:r>
            <a:r>
              <a:rPr lang="en-US" sz="3200" dirty="0" smtClean="0">
                <a:ea typeface="+mj-ea"/>
                <a:cs typeface="+mj-cs"/>
              </a:rPr>
              <a:t>(</a:t>
            </a:r>
            <a:r>
              <a:rPr lang="el-GR" sz="3200" dirty="0" smtClean="0">
                <a:ea typeface="+mj-ea"/>
                <a:cs typeface="+mj-cs"/>
              </a:rPr>
              <a:t>2</a:t>
            </a:r>
            <a:r>
              <a:rPr lang="en-US" sz="3200" dirty="0" smtClean="0">
                <a:ea typeface="+mj-ea"/>
                <a:cs typeface="+mj-cs"/>
              </a:rPr>
              <a:t>)</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3" name="Title 1"/>
          <p:cNvSpPr txBox="1">
            <a:spLocks/>
          </p:cNvSpPr>
          <p:nvPr/>
        </p:nvSpPr>
        <p:spPr>
          <a:xfrm>
            <a:off x="683568" y="2010711"/>
            <a:ext cx="7992887" cy="3862596"/>
          </a:xfrm>
          <a:prstGeom prst="rect">
            <a:avLst/>
          </a:prstGeom>
          <a:ln w="25400">
            <a:solidFill>
              <a:schemeClr val="accent6">
                <a:lumMod val="50000"/>
              </a:schemeClr>
            </a:solidFill>
          </a:ln>
        </p:spPr>
        <p:txBody>
          <a:bodyPr vert="horz" wrap="square" lIns="91440" tIns="45720" rIns="91440" bIns="45720" rtlCol="0" anchor="ctr">
            <a:spAutoFit/>
          </a:bodyPr>
          <a:lstStyle>
            <a:lvl1pPr>
              <a:defRPr lang="en-US" sz="3600" b="1" kern="1200" smtClean="0">
                <a:solidFill>
                  <a:schemeClr val="tx1">
                    <a:tint val="75000"/>
                  </a:schemeClr>
                </a:solidFill>
              </a:defRPr>
            </a:lvl1pPr>
          </a:lstStyle>
          <a:p>
            <a:pPr algn="just">
              <a:spcBef>
                <a:spcPct val="0"/>
              </a:spcBef>
              <a:spcAft>
                <a:spcPts val="1000"/>
              </a:spcAft>
              <a:buFont typeface="Wingdings" pitchFamily="2" charset="2"/>
              <a:buChar char="Ø"/>
              <a:defRPr/>
            </a:pPr>
            <a:r>
              <a:rPr lang="en-US" sz="2000" dirty="0">
                <a:solidFill>
                  <a:schemeClr val="bg1">
                    <a:lumMod val="50000"/>
                  </a:schemeClr>
                </a:solidFill>
              </a:rPr>
              <a:t>The Earth system is imbalanced, thus the mean global atmospheric temperature increases (findings of satellite, ground and model experiments)</a:t>
            </a:r>
          </a:p>
          <a:p>
            <a:pPr algn="just">
              <a:spcBef>
                <a:spcPct val="0"/>
              </a:spcBef>
              <a:spcAft>
                <a:spcPts val="1000"/>
              </a:spcAft>
              <a:buFont typeface="Wingdings" pitchFamily="2" charset="2"/>
              <a:buChar char="Ø"/>
              <a:defRPr/>
            </a:pPr>
            <a:r>
              <a:rPr lang="en-US" sz="2000" dirty="0" smtClean="0"/>
              <a:t>The climate forcing to the earth system is caused by the greenhouse gases (natural: H2O, CO2 and anthropogenic: CO2, CH4, N2O etc.), other anthropogenic influences (direct and indirect aerosol effects) and natural influences (volcanic eruptions, solar </a:t>
            </a:r>
            <a:r>
              <a:rPr lang="en-US" sz="2000" dirty="0" err="1" smtClean="0"/>
              <a:t>luminocity</a:t>
            </a:r>
            <a:r>
              <a:rPr lang="en-US" sz="2000" dirty="0" smtClean="0"/>
              <a:t>, clouds). From those, aerosols (including volcanic) and clouds have a negative </a:t>
            </a:r>
            <a:r>
              <a:rPr lang="en-US" sz="2000" dirty="0" err="1" smtClean="0"/>
              <a:t>radiative</a:t>
            </a:r>
            <a:r>
              <a:rPr lang="en-US" sz="2000" dirty="0" smtClean="0"/>
              <a:t> forcing.</a:t>
            </a:r>
            <a:endParaRPr lang="en-US" sz="2000" dirty="0" smtClean="0">
              <a:solidFill>
                <a:schemeClr val="bg1">
                  <a:lumMod val="50000"/>
                </a:schemeClr>
              </a:solidFill>
            </a:endParaRPr>
          </a:p>
          <a:p>
            <a:pPr algn="just">
              <a:spcBef>
                <a:spcPct val="0"/>
              </a:spcBef>
              <a:spcAft>
                <a:spcPts val="1000"/>
              </a:spcAft>
              <a:buFont typeface="Wingdings" pitchFamily="2" charset="2"/>
              <a:buChar char="Ø"/>
              <a:defRPr/>
            </a:pPr>
            <a:r>
              <a:rPr lang="en-US" sz="2000" dirty="0">
                <a:solidFill>
                  <a:schemeClr val="bg1">
                    <a:lumMod val="50000"/>
                  </a:schemeClr>
                </a:solidFill>
              </a:rPr>
              <a:t>The total (and </a:t>
            </a:r>
            <a:r>
              <a:rPr lang="en-US" sz="2000" dirty="0" smtClean="0">
                <a:solidFill>
                  <a:schemeClr val="bg1">
                    <a:lumMod val="50000"/>
                  </a:schemeClr>
                </a:solidFill>
              </a:rPr>
              <a:t>anthropogenic) </a:t>
            </a:r>
            <a:r>
              <a:rPr lang="en-US" sz="2000" dirty="0" err="1">
                <a:solidFill>
                  <a:schemeClr val="bg1">
                    <a:lumMod val="50000"/>
                  </a:schemeClr>
                </a:solidFill>
              </a:rPr>
              <a:t>radiative</a:t>
            </a:r>
            <a:r>
              <a:rPr lang="en-US" sz="2000" dirty="0">
                <a:solidFill>
                  <a:schemeClr val="bg1">
                    <a:lumMod val="50000"/>
                  </a:schemeClr>
                </a:solidFill>
              </a:rPr>
              <a:t> forcing of the Earth is </a:t>
            </a:r>
            <a:r>
              <a:rPr lang="en-US" sz="2000" dirty="0" smtClean="0">
                <a:solidFill>
                  <a:schemeClr val="bg1">
                    <a:lumMod val="50000"/>
                  </a:schemeClr>
                </a:solidFill>
              </a:rPr>
              <a:t>positive.</a:t>
            </a:r>
            <a:endParaRPr lang="en-US" sz="2000" dirty="0">
              <a:solidFill>
                <a:schemeClr val="bg1">
                  <a:lumMod val="50000"/>
                </a:schemeClr>
              </a:solidFill>
            </a:endParaRPr>
          </a:p>
          <a:p>
            <a:pPr algn="just">
              <a:spcBef>
                <a:spcPct val="0"/>
              </a:spcBef>
              <a:spcAft>
                <a:spcPts val="1000"/>
              </a:spcAft>
              <a:buFont typeface="Wingdings" pitchFamily="2" charset="2"/>
              <a:buChar char="Ø"/>
              <a:defRPr/>
            </a:pPr>
            <a:r>
              <a:rPr lang="en-US" sz="2000" dirty="0">
                <a:solidFill>
                  <a:schemeClr val="bg1">
                    <a:lumMod val="50000"/>
                  </a:schemeClr>
                </a:solidFill>
              </a:rPr>
              <a:t>The anthropogenic </a:t>
            </a:r>
            <a:r>
              <a:rPr lang="en-US" sz="2000" dirty="0" err="1">
                <a:solidFill>
                  <a:schemeClr val="bg1">
                    <a:lumMod val="50000"/>
                  </a:schemeClr>
                </a:solidFill>
              </a:rPr>
              <a:t>radiative</a:t>
            </a:r>
            <a:r>
              <a:rPr lang="en-US" sz="2000" dirty="0">
                <a:solidFill>
                  <a:schemeClr val="bg1">
                    <a:lumMod val="50000"/>
                  </a:schemeClr>
                </a:solidFill>
              </a:rPr>
              <a:t> forcing of the Earth outweighs the effect of natural aerosols on radiation.</a:t>
            </a:r>
          </a:p>
        </p:txBody>
      </p:sp>
    </p:spTree>
    <p:extLst>
      <p:ext uri="{BB962C8B-B14F-4D97-AF65-F5344CB8AC3E}">
        <p14:creationId xmlns:p14="http://schemas.microsoft.com/office/powerpoint/2010/main" val="15432142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88678" y="76470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Sources of </a:t>
            </a:r>
            <a:r>
              <a:rPr kumimoji="0" lang="en-US" sz="3200" b="1" i="0" u="none" strike="noStrike" kern="1200" cap="none" spc="0" normalizeH="0" noProof="0" dirty="0" smtClean="0">
                <a:ln>
                  <a:noFill/>
                </a:ln>
                <a:solidFill>
                  <a:schemeClr val="tx1">
                    <a:tint val="75000"/>
                  </a:schemeClr>
                </a:solidFill>
                <a:effectLst/>
                <a:uLnTx/>
                <a:uFillTx/>
                <a:ea typeface="+mj-ea"/>
                <a:cs typeface="+mj-cs"/>
              </a:rPr>
              <a:t>information - References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683568" y="1484784"/>
            <a:ext cx="7992888" cy="4247317"/>
          </a:xfrm>
          <a:prstGeom prst="rect">
            <a:avLst/>
          </a:prstGeom>
          <a:noFill/>
        </p:spPr>
        <p:txBody>
          <a:bodyPr wrap="square" rtlCol="0">
            <a:spAutoFit/>
          </a:bodyPr>
          <a:lstStyle/>
          <a:p>
            <a:pPr indent="-457200"/>
            <a:r>
              <a:rPr lang="en-US" dirty="0" smtClean="0"/>
              <a:t>Climate System Dynamics and </a:t>
            </a:r>
            <a:r>
              <a:rPr lang="en-US" dirty="0" err="1" smtClean="0"/>
              <a:t>Modelling</a:t>
            </a:r>
            <a:r>
              <a:rPr lang="en-US" dirty="0" smtClean="0"/>
              <a:t> by </a:t>
            </a:r>
            <a:r>
              <a:rPr lang="en-US" dirty="0" err="1" smtClean="0"/>
              <a:t>Hugues</a:t>
            </a:r>
            <a:r>
              <a:rPr lang="en-US" dirty="0" smtClean="0"/>
              <a:t> </a:t>
            </a:r>
            <a:r>
              <a:rPr lang="en-US" dirty="0" err="1" smtClean="0"/>
              <a:t>Goosse</a:t>
            </a:r>
            <a:r>
              <a:rPr lang="en-US" dirty="0" smtClean="0"/>
              <a:t>.</a:t>
            </a:r>
          </a:p>
          <a:p>
            <a:pPr indent="-457200"/>
            <a:r>
              <a:rPr lang="en-US" dirty="0" smtClean="0"/>
              <a:t>Meteorology Today, 9</a:t>
            </a:r>
            <a:r>
              <a:rPr lang="en-US" baseline="30000" dirty="0" smtClean="0"/>
              <a:t>th</a:t>
            </a:r>
            <a:r>
              <a:rPr lang="en-US" dirty="0" smtClean="0"/>
              <a:t> Edition, by C. Donald Ahrens.</a:t>
            </a:r>
          </a:p>
          <a:p>
            <a:pPr indent="-457200"/>
            <a:r>
              <a:rPr lang="en-US" dirty="0" smtClean="0"/>
              <a:t>Atmosphere, weather and climate, 9</a:t>
            </a:r>
            <a:r>
              <a:rPr lang="en-US" baseline="30000" dirty="0" smtClean="0"/>
              <a:t>th</a:t>
            </a:r>
            <a:r>
              <a:rPr lang="en-US" dirty="0" smtClean="0"/>
              <a:t> edition, by Roger G. Barry and Richard J. Chorley.</a:t>
            </a:r>
          </a:p>
          <a:p>
            <a:pPr indent="-457200"/>
            <a:r>
              <a:rPr lang="en-US" dirty="0" smtClean="0"/>
              <a:t>State of the Climate in 2013, special Supp. To the Bulletin of the American Meteorological Society Vol. 95 No 7 July 2014.</a:t>
            </a:r>
          </a:p>
          <a:p>
            <a:r>
              <a:rPr lang="en-US" u="sng" dirty="0">
                <a:hlinkClick r:id="rId2"/>
              </a:rPr>
              <a:t>http://ceres.larc.nasa.gov/</a:t>
            </a:r>
            <a:endParaRPr lang="en-US" dirty="0"/>
          </a:p>
          <a:p>
            <a:r>
              <a:rPr lang="en-US" i="1" u="sng" dirty="0">
                <a:hlinkClick r:id="rId3"/>
              </a:rPr>
              <a:t>http://earthobservatory.nasa.gov/</a:t>
            </a:r>
            <a:r>
              <a:rPr lang="en-US" i="1" dirty="0"/>
              <a:t> </a:t>
            </a:r>
            <a:endParaRPr lang="en-US" dirty="0"/>
          </a:p>
          <a:p>
            <a:r>
              <a:rPr lang="en-US" u="sng" dirty="0">
                <a:hlinkClick r:id="rId4"/>
              </a:rPr>
              <a:t>http://earthobservatory.nasa.gov/IOTD/view.php?id=84499</a:t>
            </a:r>
            <a:r>
              <a:rPr lang="en-US" dirty="0"/>
              <a:t> </a:t>
            </a:r>
          </a:p>
          <a:p>
            <a:r>
              <a:rPr lang="en-US" u="sng" dirty="0">
                <a:hlinkClick r:id="rId5"/>
              </a:rPr>
              <a:t>http://eesc.columbia.edu/courses/ees/climate/lectures/radiation/</a:t>
            </a:r>
            <a:r>
              <a:rPr lang="en-US" dirty="0"/>
              <a:t> </a:t>
            </a:r>
          </a:p>
          <a:p>
            <a:r>
              <a:rPr lang="en-US" u="sng" dirty="0">
                <a:hlinkClick r:id="rId6"/>
              </a:rPr>
              <a:t> http</a:t>
            </a:r>
            <a:r>
              <a:rPr lang="en-US" u="sng" dirty="0">
                <a:hlinkClick r:id="rId7"/>
              </a:rPr>
              <a:t>://journals.ametsoc.org/doi/pdf/10.1175/2008BAMS2634.1</a:t>
            </a:r>
            <a:r>
              <a:rPr lang="en-US" dirty="0"/>
              <a:t> </a:t>
            </a:r>
          </a:p>
          <a:p>
            <a:r>
              <a:rPr lang="en-US" u="sng" dirty="0">
                <a:hlinkClick r:id="rId8"/>
              </a:rPr>
              <a:t>http://onlinelibrary.wiley.com/doi/10.1002/2013JD020432/abstract</a:t>
            </a:r>
            <a:endParaRPr lang="en-US" dirty="0"/>
          </a:p>
          <a:p>
            <a:r>
              <a:rPr lang="en-US" u="sng" dirty="0">
                <a:hlinkClick r:id="rId9"/>
              </a:rPr>
              <a:t>http://www.atmos-chem-phys.net/13/1853/2013/acp-13-1853-2013.html</a:t>
            </a:r>
            <a:r>
              <a:rPr lang="en-US" dirty="0"/>
              <a:t> </a:t>
            </a:r>
          </a:p>
          <a:p>
            <a:r>
              <a:rPr lang="en-US" u="sng" dirty="0">
                <a:hlinkClick r:id="rId10"/>
              </a:rPr>
              <a:t>http://www.atmos-chem-phys.net/8/1311/2008/acp-8-1311-2008.pdf</a:t>
            </a:r>
            <a:r>
              <a:rPr lang="en-US" dirty="0"/>
              <a:t> </a:t>
            </a:r>
          </a:p>
          <a:p>
            <a:r>
              <a:rPr lang="en-US" u="sng" dirty="0">
                <a:hlinkClick r:id="rId11"/>
              </a:rPr>
              <a:t>http://www.climatechange2013.org/images/report/WG1AR5_Chapter08_FINAL.pdf</a:t>
            </a:r>
            <a:r>
              <a:rPr lang="en-US" dirty="0"/>
              <a:t> </a:t>
            </a:r>
          </a:p>
        </p:txBody>
      </p:sp>
    </p:spTree>
    <p:extLst>
      <p:ext uri="{BB962C8B-B14F-4D97-AF65-F5344CB8AC3E}">
        <p14:creationId xmlns:p14="http://schemas.microsoft.com/office/powerpoint/2010/main" val="18155418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88678" y="76470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Sources of </a:t>
            </a:r>
            <a:r>
              <a:rPr kumimoji="0" lang="en-US" sz="3200" b="1" i="0" u="none" strike="noStrike" kern="1200" cap="none" spc="0" normalizeH="0" noProof="0" dirty="0" smtClean="0">
                <a:ln>
                  <a:noFill/>
                </a:ln>
                <a:solidFill>
                  <a:schemeClr val="tx1">
                    <a:tint val="75000"/>
                  </a:schemeClr>
                </a:solidFill>
                <a:effectLst/>
                <a:uLnTx/>
                <a:uFillTx/>
                <a:ea typeface="+mj-ea"/>
                <a:cs typeface="+mj-cs"/>
              </a:rPr>
              <a:t>information - References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683568" y="1484784"/>
            <a:ext cx="7992888" cy="4247317"/>
          </a:xfrm>
          <a:prstGeom prst="rect">
            <a:avLst/>
          </a:prstGeom>
          <a:noFill/>
        </p:spPr>
        <p:txBody>
          <a:bodyPr wrap="square" rtlCol="0">
            <a:spAutoFit/>
          </a:bodyPr>
          <a:lstStyle/>
          <a:p>
            <a:r>
              <a:rPr lang="en-US" u="sng" dirty="0">
                <a:hlinkClick r:id="rId2"/>
              </a:rPr>
              <a:t>http://www.fas.harvard.edu/~eps5/lectures_2010_F/lectures_3-4_radiation_2010_F_update.pdf</a:t>
            </a:r>
            <a:endParaRPr lang="en-US" dirty="0"/>
          </a:p>
          <a:p>
            <a:r>
              <a:rPr lang="en-US" u="sng" dirty="0">
                <a:hlinkClick r:id="rId3"/>
              </a:rPr>
              <a:t>http://www.indiana.edu</a:t>
            </a:r>
            <a:r>
              <a:rPr lang="en-US" dirty="0"/>
              <a:t> </a:t>
            </a:r>
          </a:p>
          <a:p>
            <a:r>
              <a:rPr lang="en-US" u="sng" dirty="0">
                <a:hlinkClick r:id="rId4"/>
              </a:rPr>
              <a:t>http://www.mpimet.mpg.de/fileadmin/staff/stevensbjorn/Documents/StevensSchwartz2012.pdf</a:t>
            </a:r>
            <a:r>
              <a:rPr lang="en-US" dirty="0"/>
              <a:t> </a:t>
            </a:r>
          </a:p>
          <a:p>
            <a:r>
              <a:rPr lang="en-US" u="sng" dirty="0">
                <a:hlinkClick r:id="rId5"/>
              </a:rPr>
              <a:t>http://www.nasa.gov/centers/langley/news/factsheets/ERBE.html</a:t>
            </a:r>
            <a:r>
              <a:rPr lang="en-US" u="sng" dirty="0"/>
              <a:t> </a:t>
            </a:r>
            <a:endParaRPr lang="en-US" dirty="0"/>
          </a:p>
          <a:p>
            <a:r>
              <a:rPr lang="en-US" u="sng" dirty="0">
                <a:hlinkClick r:id="rId6"/>
              </a:rPr>
              <a:t>http://www.nasa.gov/press/goddard/2014/december/nasa-satellites-measure-increase-of-sun-s-energy-absorbed-in-the-arctic/#.VJQfpifneCk</a:t>
            </a:r>
            <a:r>
              <a:rPr lang="en-US" dirty="0"/>
              <a:t> </a:t>
            </a:r>
          </a:p>
          <a:p>
            <a:r>
              <a:rPr lang="en-US" u="sng" dirty="0">
                <a:hlinkClick r:id="rId7"/>
              </a:rPr>
              <a:t>http://www.scientificamerican.com/article/salt-spray-may-prove-most-feasible-geoengineering/</a:t>
            </a:r>
            <a:endParaRPr lang="en-US" dirty="0"/>
          </a:p>
          <a:p>
            <a:r>
              <a:rPr lang="en-US" u="sng" dirty="0">
                <a:hlinkClick r:id="rId8"/>
              </a:rPr>
              <a:t>http://www.windows2universe.org/sun/activity/sunspot_history.html</a:t>
            </a:r>
            <a:endParaRPr lang="en-US" dirty="0"/>
          </a:p>
          <a:p>
            <a:r>
              <a:rPr lang="en-US" u="sng" dirty="0">
                <a:hlinkClick r:id="rId9"/>
              </a:rPr>
              <a:t>https://cloud1.arc.nasa.gov/crystalface/presentations_files/2-41_Lacis.pdf</a:t>
            </a:r>
            <a:r>
              <a:rPr lang="en-US" dirty="0"/>
              <a:t> </a:t>
            </a:r>
          </a:p>
          <a:p>
            <a:r>
              <a:rPr lang="en-US" u="sng" dirty="0">
                <a:hlinkClick r:id="rId10"/>
              </a:rPr>
              <a:t>https://www.eoas.ubc.ca/</a:t>
            </a:r>
            <a:r>
              <a:rPr lang="en-US" dirty="0"/>
              <a:t> </a:t>
            </a:r>
            <a:endParaRPr lang="en-US" dirty="0" smtClean="0"/>
          </a:p>
          <a:p>
            <a:r>
              <a:rPr lang="en-US" u="sng" dirty="0">
                <a:hlinkClick r:id="rId11"/>
              </a:rPr>
              <a:t>https://www.youtube.com/watch?v=zsVkfxjaezk</a:t>
            </a:r>
            <a:r>
              <a:rPr lang="en-US" dirty="0"/>
              <a:t> </a:t>
            </a:r>
          </a:p>
          <a:p>
            <a:r>
              <a:rPr lang="en-US" u="sng" dirty="0">
                <a:hlinkClick r:id="rId12"/>
              </a:rPr>
              <a:t>https://www.youtube.com/watch?v=90jKRKDMMQc</a:t>
            </a:r>
            <a:r>
              <a:rPr lang="en-US" dirty="0"/>
              <a:t> </a:t>
            </a:r>
          </a:p>
        </p:txBody>
      </p:sp>
    </p:spTree>
    <p:extLst>
      <p:ext uri="{BB962C8B-B14F-4D97-AF65-F5344CB8AC3E}">
        <p14:creationId xmlns:p14="http://schemas.microsoft.com/office/powerpoint/2010/main" val="32661344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187624" y="1556792"/>
            <a:ext cx="6912404" cy="4248472"/>
            <a:chOff x="1691680" y="1268760"/>
            <a:chExt cx="6912404" cy="4248472"/>
          </a:xfrm>
        </p:grpSpPr>
        <p:grpSp>
          <p:nvGrpSpPr>
            <p:cNvPr id="10" name="Group 9"/>
            <p:cNvGrpSpPr/>
            <p:nvPr/>
          </p:nvGrpSpPr>
          <p:grpSpPr>
            <a:xfrm>
              <a:off x="1691680" y="1268760"/>
              <a:ext cx="6131318" cy="4248472"/>
              <a:chOff x="1691680" y="1268760"/>
              <a:chExt cx="6131318" cy="4248472"/>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56" t="21458" r="49517" b="23542"/>
              <a:stretch/>
            </p:blipFill>
            <p:spPr bwMode="auto">
              <a:xfrm>
                <a:off x="1691680" y="1268760"/>
                <a:ext cx="613131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91680" y="4653136"/>
                <a:ext cx="4752528" cy="646331"/>
              </a:xfrm>
              <a:prstGeom prst="rect">
                <a:avLst/>
              </a:prstGeom>
              <a:solidFill>
                <a:schemeClr val="bg1">
                  <a:lumMod val="65000"/>
                </a:schemeClr>
              </a:solidFill>
            </p:spPr>
            <p:txBody>
              <a:bodyPr wrap="square" rtlCol="0">
                <a:spAutoFit/>
              </a:bodyPr>
              <a:lstStyle/>
              <a:p>
                <a:endParaRPr lang="en-US" dirty="0" smtClean="0"/>
              </a:p>
              <a:p>
                <a:r>
                  <a:rPr lang="en-US" dirty="0" err="1" smtClean="0"/>
                  <a:t>T</a:t>
                </a:r>
                <a:r>
                  <a:rPr lang="en-US" baseline="-25000" dirty="0" err="1" smtClean="0"/>
                  <a:t>earth</a:t>
                </a:r>
                <a:r>
                  <a:rPr lang="en-US" dirty="0" smtClean="0"/>
                  <a:t> = 255 K (-18 </a:t>
                </a:r>
                <a:r>
                  <a:rPr lang="en-US" dirty="0" smtClean="0">
                    <a:latin typeface="Book Antiqua"/>
                  </a:rPr>
                  <a:t>°</a:t>
                </a:r>
                <a:r>
                  <a:rPr lang="en-US" dirty="0" smtClean="0"/>
                  <a:t>C) ... Wien’s law ... 11.4 </a:t>
                </a:r>
                <a:r>
                  <a:rPr lang="el-GR" dirty="0" smtClean="0"/>
                  <a:t>μ</a:t>
                </a:r>
                <a:r>
                  <a:rPr lang="en-US" dirty="0" smtClean="0"/>
                  <a:t>m</a:t>
                </a:r>
                <a:endParaRPr lang="en-US" dirty="0"/>
              </a:p>
            </p:txBody>
          </p:sp>
        </p:grpSp>
        <p:cxnSp>
          <p:nvCxnSpPr>
            <p:cNvPr id="8" name="Straight Arrow Connector 7"/>
            <p:cNvCxnSpPr/>
            <p:nvPr/>
          </p:nvCxnSpPr>
          <p:spPr>
            <a:xfrm flipV="1">
              <a:off x="5675950" y="4509120"/>
              <a:ext cx="0" cy="4680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61" t="38793" r="75039" b="53617"/>
            <a:stretch/>
          </p:blipFill>
          <p:spPr bwMode="auto">
            <a:xfrm>
              <a:off x="6444208" y="4725144"/>
              <a:ext cx="2159876" cy="555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187624" y="5949280"/>
            <a:ext cx="6131318" cy="646331"/>
          </a:xfrm>
          <a:prstGeom prst="rect">
            <a:avLst/>
          </a:prstGeom>
          <a:noFill/>
          <a:ln w="25400">
            <a:solidFill>
              <a:schemeClr val="accent6">
                <a:lumMod val="50000"/>
              </a:schemeClr>
            </a:solidFill>
          </a:ln>
        </p:spPr>
        <p:txBody>
          <a:bodyPr wrap="square" rtlCol="0">
            <a:spAutoFit/>
          </a:bodyPr>
          <a:lstStyle/>
          <a:p>
            <a:pPr algn="just"/>
            <a:r>
              <a:rPr lang="en-US" dirty="0" smtClean="0"/>
              <a:t>The </a:t>
            </a:r>
            <a:r>
              <a:rPr lang="en-US" dirty="0" err="1" smtClean="0"/>
              <a:t>radiative</a:t>
            </a:r>
            <a:r>
              <a:rPr lang="en-US" dirty="0" smtClean="0"/>
              <a:t> energy of the earth is mainly in the infrared region of the electromagnetic spectrum (</a:t>
            </a:r>
            <a:r>
              <a:rPr lang="en-US" dirty="0" err="1" smtClean="0"/>
              <a:t>longwave</a:t>
            </a:r>
            <a:r>
              <a:rPr lang="en-US" dirty="0" smtClean="0"/>
              <a:t>/terrestrial)</a:t>
            </a:r>
            <a:endParaRPr lang="en-US" dirty="0"/>
          </a:p>
        </p:txBody>
      </p:sp>
      <p:sp>
        <p:nvSpPr>
          <p:cNvPr id="3" name="Title 1"/>
          <p:cNvSpPr txBox="1">
            <a:spLocks/>
          </p:cNvSpPr>
          <p:nvPr/>
        </p:nvSpPr>
        <p:spPr>
          <a:xfrm>
            <a:off x="0" y="908720"/>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lvl="0" algn="ctr">
              <a:spcBef>
                <a:spcPct val="0"/>
              </a:spcBef>
              <a:defRPr/>
            </a:pPr>
            <a:r>
              <a:rPr lang="el-GR" sz="3200" dirty="0" smtClean="0">
                <a:ea typeface="+mj-ea"/>
                <a:cs typeface="+mj-cs"/>
              </a:rPr>
              <a:t>Φάσμα ενέργειας που εκπέμπεται από την κορυφή της ατμόσφαιρας της γης</a:t>
            </a:r>
            <a:endParaRPr kumimoji="0" lang="en-US" sz="3200" b="1" i="0" u="none" strike="noStrike" kern="1200" cap="none" spc="0" normalizeH="0" baseline="-2500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9797774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88678" y="764704"/>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Sources of </a:t>
            </a:r>
            <a:r>
              <a:rPr kumimoji="0" lang="en-US" sz="3200" b="1" i="0" u="none" strike="noStrike" kern="1200" cap="none" spc="0" normalizeH="0" noProof="0" dirty="0" smtClean="0">
                <a:ln>
                  <a:noFill/>
                </a:ln>
                <a:solidFill>
                  <a:schemeClr val="tx1">
                    <a:tint val="75000"/>
                  </a:schemeClr>
                </a:solidFill>
                <a:effectLst/>
                <a:uLnTx/>
                <a:uFillTx/>
                <a:ea typeface="+mj-ea"/>
                <a:cs typeface="+mj-cs"/>
              </a:rPr>
              <a:t>information - References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683568" y="1484784"/>
            <a:ext cx="7992888" cy="2308324"/>
          </a:xfrm>
          <a:prstGeom prst="rect">
            <a:avLst/>
          </a:prstGeom>
          <a:noFill/>
        </p:spPr>
        <p:txBody>
          <a:bodyPr wrap="square" rtlCol="0">
            <a:spAutoFit/>
          </a:bodyPr>
          <a:lstStyle/>
          <a:p>
            <a:r>
              <a:rPr lang="en-US" u="sng" dirty="0" smtClean="0">
                <a:hlinkClick r:id="rId2"/>
              </a:rPr>
              <a:t>https</a:t>
            </a:r>
            <a:r>
              <a:rPr lang="en-US" u="sng" dirty="0">
                <a:hlinkClick r:id="rId2"/>
              </a:rPr>
              <a:t>://www.youtube.com/watch?v=L26A_v0io6A</a:t>
            </a:r>
            <a:r>
              <a:rPr lang="en-US" dirty="0"/>
              <a:t> </a:t>
            </a:r>
          </a:p>
          <a:p>
            <a:r>
              <a:rPr lang="en-US" u="sng" dirty="0">
                <a:hlinkClick r:id="rId3"/>
              </a:rPr>
              <a:t>https://www.youtube.com/watch?v=QQsh8tIv2R8</a:t>
            </a:r>
            <a:r>
              <a:rPr lang="en-US" dirty="0"/>
              <a:t> </a:t>
            </a:r>
          </a:p>
          <a:p>
            <a:r>
              <a:rPr lang="en-US" u="sng" dirty="0">
                <a:hlinkClick r:id="rId4"/>
              </a:rPr>
              <a:t>https://www.youtube.com/watch?v=gGZmuMYixuc</a:t>
            </a:r>
            <a:r>
              <a:rPr lang="en-US" dirty="0"/>
              <a:t> </a:t>
            </a:r>
          </a:p>
          <a:p>
            <a:r>
              <a:rPr lang="en-US" u="sng" dirty="0">
                <a:hlinkClick r:id="rId3"/>
              </a:rPr>
              <a:t>https://www.youtube.com/watch?v=QQsh8tIv2R8</a:t>
            </a:r>
            <a:r>
              <a:rPr lang="en-US" dirty="0"/>
              <a:t> </a:t>
            </a:r>
            <a:endParaRPr lang="en-US" dirty="0" smtClean="0"/>
          </a:p>
          <a:p>
            <a:r>
              <a:rPr lang="en-US" u="sng" dirty="0">
                <a:hlinkClick r:id="rId5"/>
              </a:rPr>
              <a:t>https://www.youtube.com/watch?v=7dX5yuwFgVE</a:t>
            </a:r>
            <a:r>
              <a:rPr lang="en-US" dirty="0"/>
              <a:t> </a:t>
            </a:r>
          </a:p>
          <a:p>
            <a:r>
              <a:rPr lang="en-US" dirty="0">
                <a:hlinkClick r:id="rId6"/>
              </a:rPr>
              <a:t>http://</a:t>
            </a:r>
            <a:r>
              <a:rPr lang="en-US" dirty="0" smtClean="0">
                <a:hlinkClick r:id="rId6"/>
              </a:rPr>
              <a:t>www.elic.ucl.ac.be/textbook/chapter2_node6.html</a:t>
            </a:r>
            <a:endParaRPr lang="en-US" dirty="0" smtClean="0"/>
          </a:p>
          <a:p>
            <a:r>
              <a:rPr lang="en-US" dirty="0">
                <a:hlinkClick r:id="rId7"/>
              </a:rPr>
              <a:t>http://www.eoearth.org/view/article/152458/</a:t>
            </a:r>
            <a:r>
              <a:rPr lang="en-US" dirty="0"/>
              <a:t> </a:t>
            </a:r>
            <a:endParaRPr lang="en-US" dirty="0" smtClean="0"/>
          </a:p>
          <a:p>
            <a:r>
              <a:rPr lang="en-US" dirty="0">
                <a:hlinkClick r:id="rId8"/>
              </a:rPr>
              <a:t>http://</a:t>
            </a:r>
            <a:r>
              <a:rPr lang="en-US" dirty="0" smtClean="0">
                <a:hlinkClick r:id="rId8"/>
              </a:rPr>
              <a:t>nenes.eas.gatech.edu/Cloud/NASAClouds.pdf</a:t>
            </a:r>
            <a:r>
              <a:rPr lang="en-US" dirty="0" smtClean="0"/>
              <a:t> </a:t>
            </a:r>
            <a:endParaRPr lang="en-US" dirty="0"/>
          </a:p>
        </p:txBody>
      </p:sp>
    </p:spTree>
    <p:extLst>
      <p:ext uri="{BB962C8B-B14F-4D97-AF65-F5344CB8AC3E}">
        <p14:creationId xmlns:p14="http://schemas.microsoft.com/office/powerpoint/2010/main" val="2864041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592" y="278092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Backup</a:t>
            </a:r>
            <a:r>
              <a:rPr kumimoji="0" lang="en-US" sz="3200" b="1" i="0" u="none" strike="noStrike" kern="1200" cap="none" spc="0" normalizeH="0" noProof="0" dirty="0" smtClean="0">
                <a:ln>
                  <a:noFill/>
                </a:ln>
                <a:solidFill>
                  <a:schemeClr val="tx1">
                    <a:tint val="75000"/>
                  </a:schemeClr>
                </a:solidFill>
                <a:effectLst/>
                <a:uLnTx/>
                <a:uFillTx/>
                <a:ea typeface="+mj-ea"/>
                <a:cs typeface="+mj-cs"/>
              </a:rPr>
              <a:t> slides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8968426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olarsystem.nasa.gov/images/galleries/1074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6945" b="2"/>
          <a:stretch/>
        </p:blipFill>
        <p:spPr bwMode="auto">
          <a:xfrm>
            <a:off x="3622105" y="307796"/>
            <a:ext cx="5486399" cy="6550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mcensustainableenergy.pbworks.com/f/1259025813/Sun%20Energy%20Waveleng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84" y="1403316"/>
            <a:ext cx="6496423" cy="4359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50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10" t="28879" r="40870" b="22845"/>
          <a:stretch/>
        </p:blipFill>
        <p:spPr bwMode="auto">
          <a:xfrm>
            <a:off x="1259632" y="1556792"/>
            <a:ext cx="7015656" cy="353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2729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9914" r="46079" b="9482"/>
          <a:stretch/>
        </p:blipFill>
        <p:spPr bwMode="auto">
          <a:xfrm>
            <a:off x="1115616" y="701049"/>
            <a:ext cx="7015655" cy="589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6336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iagram of global energy budget compon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628800"/>
            <a:ext cx="685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899592" y="62068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Climate &amp; Earth’s annual energy budget</a:t>
            </a:r>
          </a:p>
        </p:txBody>
      </p:sp>
    </p:spTree>
    <p:extLst>
      <p:ext uri="{BB962C8B-B14F-4D97-AF65-F5344CB8AC3E}">
        <p14:creationId xmlns:p14="http://schemas.microsoft.com/office/powerpoint/2010/main" val="577683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1"/>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1968420" y="1196752"/>
            <a:ext cx="5555908"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99592" y="62068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Climate &amp; Earth’s annual energy budget</a:t>
            </a:r>
          </a:p>
        </p:txBody>
      </p:sp>
    </p:spTree>
    <p:extLst>
      <p:ext uri="{BB962C8B-B14F-4D97-AF65-F5344CB8AC3E}">
        <p14:creationId xmlns:p14="http://schemas.microsoft.com/office/powerpoint/2010/main" val="283620394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13" t="33513" r="42366" b="12823"/>
          <a:stretch/>
        </p:blipFill>
        <p:spPr bwMode="auto">
          <a:xfrm>
            <a:off x="1115616" y="1772816"/>
            <a:ext cx="7015657" cy="392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899592" y="620688"/>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Climate &amp; Earth’s annual energy budget</a:t>
            </a:r>
          </a:p>
        </p:txBody>
      </p:sp>
    </p:spTree>
    <p:extLst>
      <p:ext uri="{BB962C8B-B14F-4D97-AF65-F5344CB8AC3E}">
        <p14:creationId xmlns:p14="http://schemas.microsoft.com/office/powerpoint/2010/main" val="1050034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static.trunity.net/images/115741/620x424/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05163"/>
            <a:ext cx="5328592" cy="364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207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Anthropogenic </a:t>
            </a:r>
            <a:r>
              <a:rPr kumimoji="0" lang="en-US" sz="3200" b="1" i="0" u="none" strike="noStrike" kern="1200" cap="none" spc="0" normalizeH="0" baseline="0" noProof="0" dirty="0" smtClean="0">
                <a:ln>
                  <a:noFill/>
                </a:ln>
                <a:solidFill>
                  <a:schemeClr val="tx1">
                    <a:tint val="75000"/>
                  </a:schemeClr>
                </a:solidFill>
                <a:effectLst/>
                <a:uLnTx/>
                <a:uFillTx/>
                <a:ea typeface="+mj-ea"/>
                <a:cs typeface="+mj-cs"/>
              </a:rPr>
              <a:t>influences in the Earth’s energy budget</a:t>
            </a:r>
          </a:p>
        </p:txBody>
      </p:sp>
      <p:pic>
        <p:nvPicPr>
          <p:cNvPr id="34820" name="Picture 4" descr="http://ossfoundation.us/projects/environment/global-warming/summary-docs/leading-edge/2013/images-docs/ipcc-wgI/ipcc-ar5-wgi-radiative-forcing-by-emissions-and-driv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60617"/>
            <a:ext cx="5799464" cy="493673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547664" y="4005064"/>
            <a:ext cx="5655448"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304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ropics defined by net gain in radiation compared with deficits at the p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988841"/>
            <a:ext cx="4953067" cy="371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5805264"/>
            <a:ext cx="8856984" cy="830997"/>
          </a:xfrm>
          <a:prstGeom prst="rect">
            <a:avLst/>
          </a:prstGeom>
          <a:noFill/>
        </p:spPr>
        <p:txBody>
          <a:bodyPr wrap="square" rtlCol="0">
            <a:spAutoFit/>
          </a:bodyPr>
          <a:lstStyle/>
          <a:p>
            <a:r>
              <a:rPr lang="en-US" sz="1600" i="1" dirty="0" smtClean="0"/>
              <a:t>(left) </a:t>
            </a:r>
            <a:r>
              <a:rPr lang="en-US" sz="1600" i="1" dirty="0"/>
              <a:t>The tropics defined by net gain in radiation compared with deficits at the poles. </a:t>
            </a:r>
            <a:endParaRPr lang="en-US" sz="1600" i="1" dirty="0" smtClean="0"/>
          </a:p>
          <a:p>
            <a:r>
              <a:rPr lang="en-US" sz="1600" i="1" dirty="0" smtClean="0"/>
              <a:t>(right) “Heat </a:t>
            </a:r>
            <a:r>
              <a:rPr lang="en-US" sz="1600" i="1" dirty="0"/>
              <a:t>is released from the ocean to the atmosphere </a:t>
            </a:r>
            <a:r>
              <a:rPr lang="en-US" sz="1600" i="1" dirty="0" smtClean="0"/>
              <a:t>... </a:t>
            </a:r>
            <a:r>
              <a:rPr lang="en-US" sz="1600" i="1" dirty="0"/>
              <a:t>The atmosphere responds through eddy energy transports .</a:t>
            </a:r>
            <a:r>
              <a:rPr lang="en-US" sz="1600" i="1" dirty="0" smtClean="0"/>
              <a:t>.. “(</a:t>
            </a:r>
            <a:r>
              <a:rPr lang="en-US" sz="1600" i="1" dirty="0" err="1" smtClean="0"/>
              <a:t>Frierson</a:t>
            </a:r>
            <a:r>
              <a:rPr lang="en-US" sz="1600" i="1" dirty="0" smtClean="0"/>
              <a:t> et al., 2013, Nature Geoscience)</a:t>
            </a:r>
            <a:endParaRPr lang="en-US" sz="1600" i="1" dirty="0"/>
          </a:p>
        </p:txBody>
      </p:sp>
      <p:sp>
        <p:nvSpPr>
          <p:cNvPr id="6" name="Title 1"/>
          <p:cNvSpPr txBox="1">
            <a:spLocks/>
          </p:cNvSpPr>
          <p:nvPr/>
        </p:nvSpPr>
        <p:spPr>
          <a:xfrm>
            <a:off x="25524" y="404664"/>
            <a:ext cx="9118476" cy="1224136"/>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dirty="0" smtClean="0">
                <a:ea typeface="+mj-ea"/>
                <a:cs typeface="+mj-cs"/>
              </a:rPr>
              <a:t>Παγκόσμια κατανομή της ενεργείας της γης</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pic>
        <p:nvPicPr>
          <p:cNvPr id="1030" name="Picture 6" descr="http://www.nature.com/ngeo/journal/v6/n11/images_article/ngeo1987-f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061939"/>
            <a:ext cx="4810125"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496" y="1268760"/>
            <a:ext cx="4881059" cy="1077218"/>
          </a:xfrm>
          <a:prstGeom prst="rect">
            <a:avLst/>
          </a:prstGeom>
          <a:solidFill>
            <a:schemeClr val="bg1"/>
          </a:solidFill>
        </p:spPr>
        <p:txBody>
          <a:bodyPr wrap="square" rtlCol="0">
            <a:spAutoFit/>
          </a:bodyPr>
          <a:lstStyle/>
          <a:p>
            <a:r>
              <a:rPr lang="en-US" sz="1600" i="1" dirty="0" smtClean="0"/>
              <a:t>“The </a:t>
            </a:r>
            <a:r>
              <a:rPr lang="en-US" sz="1600" i="1" dirty="0"/>
              <a:t>global circulation of air drives some of the Earth's ocean currents and helps to redistribute the solar energy that reaches Earth, moderating climate and </a:t>
            </a:r>
            <a:r>
              <a:rPr lang="en-US" sz="1600" i="1" dirty="0" smtClean="0"/>
              <a:t>impacting </a:t>
            </a:r>
            <a:r>
              <a:rPr lang="en-US" sz="1600" i="1" dirty="0"/>
              <a:t>environments for all life on Earth</a:t>
            </a:r>
            <a:r>
              <a:rPr lang="en-US" sz="1600" i="1" dirty="0" smtClean="0"/>
              <a:t>.”</a:t>
            </a:r>
            <a:endParaRPr lang="en-US" sz="1600" i="1" dirty="0"/>
          </a:p>
        </p:txBody>
      </p:sp>
    </p:spTree>
    <p:extLst>
      <p:ext uri="{BB962C8B-B14F-4D97-AF65-F5344CB8AC3E}">
        <p14:creationId xmlns:p14="http://schemas.microsoft.com/office/powerpoint/2010/main" val="11522722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680567"/>
            <a:ext cx="6221795" cy="426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899592" y="83671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ea typeface="+mj-ea"/>
                <a:cs typeface="+mj-cs"/>
              </a:rPr>
              <a:t>Aerosol – Cloud interactions</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Tree>
    <p:extLst>
      <p:ext uri="{BB962C8B-B14F-4D97-AF65-F5344CB8AC3E}">
        <p14:creationId xmlns:p14="http://schemas.microsoft.com/office/powerpoint/2010/main" val="13677200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196752"/>
            <a:ext cx="4680520" cy="923330"/>
          </a:xfrm>
          <a:prstGeom prst="rect">
            <a:avLst/>
          </a:prstGeom>
          <a:noFill/>
        </p:spPr>
        <p:txBody>
          <a:bodyPr wrap="square" rtlCol="0">
            <a:spAutoFit/>
          </a:bodyPr>
          <a:lstStyle/>
          <a:p>
            <a:pPr algn="just"/>
            <a:r>
              <a:rPr lang="en-US" dirty="0" smtClean="0"/>
              <a:t>Depends on:</a:t>
            </a:r>
          </a:p>
          <a:p>
            <a:pPr algn="just"/>
            <a:r>
              <a:rPr lang="en-US" dirty="0" smtClean="0"/>
              <a:t>Temperature (altitude), thickness </a:t>
            </a:r>
            <a:r>
              <a:rPr lang="en-US" i="1" dirty="0" smtClean="0"/>
              <a:t>and makeup of particles. </a:t>
            </a:r>
          </a:p>
        </p:txBody>
      </p:sp>
      <p:sp>
        <p:nvSpPr>
          <p:cNvPr id="3" name="Title 1"/>
          <p:cNvSpPr txBox="1">
            <a:spLocks/>
          </p:cNvSpPr>
          <p:nvPr/>
        </p:nvSpPr>
        <p:spPr>
          <a:xfrm>
            <a:off x="0" y="620688"/>
            <a:ext cx="914400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ea typeface="+mj-ea"/>
                <a:cs typeface="+mj-cs"/>
              </a:rPr>
              <a:t>Cloud forcing: albedo (cooling) vs. greenhouse (warming)</a:t>
            </a:r>
            <a:endParaRPr kumimoji="0" lang="en-US" sz="28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4" name="TextBox 3"/>
          <p:cNvSpPr txBox="1"/>
          <p:nvPr/>
        </p:nvSpPr>
        <p:spPr>
          <a:xfrm>
            <a:off x="259586" y="2204864"/>
            <a:ext cx="4888478" cy="646331"/>
          </a:xfrm>
          <a:prstGeom prst="rect">
            <a:avLst/>
          </a:prstGeom>
          <a:noFill/>
          <a:ln w="25400">
            <a:solidFill>
              <a:schemeClr val="accent6">
                <a:lumMod val="50000"/>
              </a:schemeClr>
            </a:solidFill>
          </a:ln>
        </p:spPr>
        <p:txBody>
          <a:bodyPr wrap="square" rtlCol="0">
            <a:spAutoFit/>
          </a:bodyPr>
          <a:lstStyle/>
          <a:p>
            <a:r>
              <a:rPr lang="en-US" dirty="0"/>
              <a:t>The overall </a:t>
            </a:r>
            <a:r>
              <a:rPr lang="en-US" dirty="0" smtClean="0"/>
              <a:t>effect </a:t>
            </a:r>
            <a:r>
              <a:rPr lang="en-US" dirty="0"/>
              <a:t>of all clouds together is </a:t>
            </a:r>
            <a:r>
              <a:rPr lang="en-US" dirty="0" smtClean="0"/>
              <a:t>negative (cooling the Earth).</a:t>
            </a:r>
            <a:endParaRPr lang="en-US" dirty="0"/>
          </a:p>
        </p:txBody>
      </p:sp>
      <p:grpSp>
        <p:nvGrpSpPr>
          <p:cNvPr id="21" name="Group 20"/>
          <p:cNvGrpSpPr/>
          <p:nvPr/>
        </p:nvGrpSpPr>
        <p:grpSpPr>
          <a:xfrm>
            <a:off x="5292080" y="1260580"/>
            <a:ext cx="4089379" cy="3128764"/>
            <a:chOff x="5292080" y="1260580"/>
            <a:chExt cx="4089379" cy="3128764"/>
          </a:xfrm>
        </p:grpSpPr>
        <p:grpSp>
          <p:nvGrpSpPr>
            <p:cNvPr id="10" name="Group 9"/>
            <p:cNvGrpSpPr/>
            <p:nvPr/>
          </p:nvGrpSpPr>
          <p:grpSpPr>
            <a:xfrm>
              <a:off x="5292080" y="1260580"/>
              <a:ext cx="4089379" cy="3128764"/>
              <a:chOff x="-36512" y="3252564"/>
              <a:chExt cx="4089379" cy="3128764"/>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5" t="21282" r="45980" b="17910"/>
              <a:stretch/>
            </p:blipFill>
            <p:spPr bwMode="auto">
              <a:xfrm>
                <a:off x="-36512" y="3252564"/>
                <a:ext cx="4089379" cy="312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539552" y="3645024"/>
                <a:ext cx="554547"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3528" y="5805264"/>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6768748" y="2780928"/>
              <a:ext cx="2483772" cy="338554"/>
            </a:xfrm>
            <a:prstGeom prst="rect">
              <a:avLst/>
            </a:prstGeom>
            <a:noFill/>
          </p:spPr>
          <p:txBody>
            <a:bodyPr wrap="square" rtlCol="0">
              <a:spAutoFit/>
            </a:bodyPr>
            <a:lstStyle/>
            <a:p>
              <a:r>
                <a:rPr lang="en-US" sz="1600" i="1" dirty="0" smtClean="0"/>
                <a:t>High (Cold)  – Thin clouds</a:t>
              </a:r>
              <a:endParaRPr lang="en-US" sz="1600" i="1" dirty="0"/>
            </a:p>
          </p:txBody>
        </p:sp>
      </p:grpSp>
      <p:grpSp>
        <p:nvGrpSpPr>
          <p:cNvPr id="22" name="Group 21"/>
          <p:cNvGrpSpPr/>
          <p:nvPr/>
        </p:nvGrpSpPr>
        <p:grpSpPr>
          <a:xfrm>
            <a:off x="3635896" y="4005064"/>
            <a:ext cx="4017371" cy="2890716"/>
            <a:chOff x="3635896" y="4005064"/>
            <a:chExt cx="4017371" cy="2890716"/>
          </a:xfrm>
        </p:grpSpPr>
        <p:grpSp>
          <p:nvGrpSpPr>
            <p:cNvPr id="8" name="Group 7"/>
            <p:cNvGrpSpPr/>
            <p:nvPr/>
          </p:nvGrpSpPr>
          <p:grpSpPr>
            <a:xfrm>
              <a:off x="3635896" y="4005064"/>
              <a:ext cx="4017371" cy="2890716"/>
              <a:chOff x="5126629" y="1196752"/>
              <a:chExt cx="4017371" cy="2890716"/>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902" t="27360" r="10246" b="19076"/>
              <a:stretch/>
            </p:blipFill>
            <p:spPr bwMode="auto">
              <a:xfrm>
                <a:off x="5126629" y="1196752"/>
                <a:ext cx="4017371" cy="289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7905885" y="3645024"/>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72400" y="1628800"/>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59481" y="1484784"/>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3758477" y="5450422"/>
              <a:ext cx="3045771" cy="338554"/>
            </a:xfrm>
            <a:prstGeom prst="rect">
              <a:avLst/>
            </a:prstGeom>
            <a:noFill/>
          </p:spPr>
          <p:txBody>
            <a:bodyPr wrap="square" rtlCol="0">
              <a:spAutoFit/>
            </a:bodyPr>
            <a:lstStyle/>
            <a:p>
              <a:r>
                <a:rPr lang="en-US" sz="1600" i="1" dirty="0" smtClean="0"/>
                <a:t>Low (Warmer)– Thicker clouds</a:t>
              </a:r>
              <a:endParaRPr lang="en-US" sz="1600" i="1" dirty="0"/>
            </a:p>
          </p:txBody>
        </p:sp>
      </p:grpSp>
      <p:grpSp>
        <p:nvGrpSpPr>
          <p:cNvPr id="23" name="Group 22"/>
          <p:cNvGrpSpPr/>
          <p:nvPr/>
        </p:nvGrpSpPr>
        <p:grpSpPr>
          <a:xfrm>
            <a:off x="-381475" y="3068960"/>
            <a:ext cx="4089379" cy="2766520"/>
            <a:chOff x="-468560" y="3068960"/>
            <a:chExt cx="4089379" cy="2766520"/>
          </a:xfrm>
        </p:grpSpPr>
        <p:grpSp>
          <p:nvGrpSpPr>
            <p:cNvPr id="16" name="Group 15"/>
            <p:cNvGrpSpPr/>
            <p:nvPr/>
          </p:nvGrpSpPr>
          <p:grpSpPr>
            <a:xfrm>
              <a:off x="-468560" y="3068960"/>
              <a:ext cx="4089379" cy="2766520"/>
              <a:chOff x="2527310" y="2425055"/>
              <a:chExt cx="4089379" cy="2766520"/>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266" t="19485" r="53357" b="29524"/>
              <a:stretch/>
            </p:blipFill>
            <p:spPr bwMode="auto">
              <a:xfrm>
                <a:off x="2527310" y="2425055"/>
                <a:ext cx="4089379" cy="276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5652120" y="2708920"/>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20072" y="2852936"/>
                <a:ext cx="770571"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98882" y="4365104"/>
                <a:ext cx="385286" cy="369332"/>
              </a:xfrm>
              <a:prstGeom prst="rect">
                <a:avLst/>
              </a:prstGeom>
              <a:noFill/>
            </p:spPr>
            <p:txBody>
              <a:bodyPr wrap="square" rtlCol="0">
                <a:spAutoFit/>
              </a:bodyPr>
              <a:lstStyle/>
              <a:p>
                <a:r>
                  <a:rPr lang="en-US" b="1" dirty="0" smtClean="0">
                    <a:solidFill>
                      <a:schemeClr val="accent6">
                        <a:lumMod val="50000"/>
                      </a:schemeClr>
                    </a:solidFill>
                  </a:rPr>
                  <a:t>0</a:t>
                </a:r>
                <a:endParaRPr lang="en-US" b="1" dirty="0">
                  <a:solidFill>
                    <a:schemeClr val="accent6">
                      <a:lumMod val="50000"/>
                    </a:schemeClr>
                  </a:solidFill>
                </a:endParaRPr>
              </a:p>
            </p:txBody>
          </p:sp>
        </p:grpSp>
        <p:sp>
          <p:nvSpPr>
            <p:cNvPr id="25" name="TextBox 24"/>
            <p:cNvSpPr txBox="1"/>
            <p:nvPr/>
          </p:nvSpPr>
          <p:spPr>
            <a:xfrm>
              <a:off x="-16899" y="3791942"/>
              <a:ext cx="1593028" cy="1077218"/>
            </a:xfrm>
            <a:prstGeom prst="rect">
              <a:avLst/>
            </a:prstGeom>
            <a:noFill/>
          </p:spPr>
          <p:txBody>
            <a:bodyPr wrap="square" rtlCol="0">
              <a:spAutoFit/>
            </a:bodyPr>
            <a:lstStyle/>
            <a:p>
              <a:r>
                <a:rPr lang="en-US" sz="1600" i="1" dirty="0" smtClean="0"/>
                <a:t>High (cold) top</a:t>
              </a:r>
              <a:endParaRPr lang="en-US" sz="1600" i="1" dirty="0"/>
            </a:p>
            <a:p>
              <a:endParaRPr lang="en-US" sz="1600" i="1" dirty="0" smtClean="0"/>
            </a:p>
            <a:p>
              <a:endParaRPr lang="en-US" sz="1600" i="1" dirty="0" smtClean="0"/>
            </a:p>
            <a:p>
              <a:r>
                <a:rPr lang="en-US" sz="1600" i="1" dirty="0" smtClean="0"/>
                <a:t>Thick clouds</a:t>
              </a:r>
              <a:endParaRPr lang="en-US" sz="1600" i="1" dirty="0"/>
            </a:p>
          </p:txBody>
        </p:sp>
      </p:grpSp>
      <p:sp>
        <p:nvSpPr>
          <p:cNvPr id="26" name="TextBox 25"/>
          <p:cNvSpPr txBox="1"/>
          <p:nvPr/>
        </p:nvSpPr>
        <p:spPr>
          <a:xfrm>
            <a:off x="65059" y="6381328"/>
            <a:ext cx="3426821" cy="338554"/>
          </a:xfrm>
          <a:prstGeom prst="rect">
            <a:avLst/>
          </a:prstGeom>
          <a:noFill/>
        </p:spPr>
        <p:txBody>
          <a:bodyPr wrap="square" rtlCol="0">
            <a:spAutoFit/>
          </a:bodyPr>
          <a:lstStyle/>
          <a:p>
            <a:r>
              <a:rPr lang="en-US" sz="1600" i="1" dirty="0" smtClean="0"/>
              <a:t>Source: NASA / GATECH</a:t>
            </a:r>
            <a:endParaRPr lang="en-US" sz="1600" i="1" dirty="0"/>
          </a:p>
        </p:txBody>
      </p:sp>
    </p:spTree>
    <p:extLst>
      <p:ext uri="{BB962C8B-B14F-4D97-AF65-F5344CB8AC3E}">
        <p14:creationId xmlns:p14="http://schemas.microsoft.com/office/powerpoint/2010/main" val="102545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74582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mtClean="0"/>
              <a:t>Δομή Μαθήματος</a:t>
            </a:r>
            <a:endParaRPr lang="el-GR" dirty="0"/>
          </a:p>
        </p:txBody>
      </p:sp>
      <p:sp>
        <p:nvSpPr>
          <p:cNvPr id="9" name="Content Placeholder 7"/>
          <p:cNvSpPr txBox="1">
            <a:spLocks/>
          </p:cNvSpPr>
          <p:nvPr/>
        </p:nvSpPr>
        <p:spPr>
          <a:xfrm>
            <a:off x="457200" y="1783357"/>
            <a:ext cx="82296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l-GR" dirty="0" smtClean="0"/>
              <a:t>Εισαγωγή</a:t>
            </a:r>
          </a:p>
          <a:p>
            <a:pPr marL="514350" indent="-514350">
              <a:buFont typeface="+mj-lt"/>
              <a:buAutoNum type="arabicPeriod"/>
            </a:pPr>
            <a:r>
              <a:rPr lang="el-GR" dirty="0" smtClean="0"/>
              <a:t>Ισοζύγιο </a:t>
            </a:r>
            <a:r>
              <a:rPr lang="el-GR" dirty="0" smtClean="0"/>
              <a:t>ενέργειας και ακτινοβολιών</a:t>
            </a:r>
          </a:p>
          <a:p>
            <a:pPr marL="514350" indent="-514350">
              <a:buFont typeface="+mj-lt"/>
              <a:buAutoNum type="arabicPeriod"/>
            </a:pPr>
            <a:r>
              <a:rPr lang="el-GR" dirty="0" smtClean="0"/>
              <a:t>Άμεση</a:t>
            </a:r>
            <a:r>
              <a:rPr lang="en-US" dirty="0" smtClean="0"/>
              <a:t> </a:t>
            </a:r>
            <a:r>
              <a:rPr lang="el-GR" dirty="0" smtClean="0"/>
              <a:t>επίδραση </a:t>
            </a:r>
            <a:r>
              <a:rPr lang="el-GR" dirty="0" smtClean="0"/>
              <a:t>αέριας ρύπανσης στο </a:t>
            </a:r>
            <a:r>
              <a:rPr lang="el-GR" dirty="0" smtClean="0"/>
              <a:t>κλίμα</a:t>
            </a:r>
          </a:p>
          <a:p>
            <a:pPr marL="514350" indent="-514350">
              <a:buFont typeface="+mj-lt"/>
              <a:buAutoNum type="arabicPeriod"/>
            </a:pPr>
            <a:r>
              <a:rPr lang="el-GR" dirty="0" smtClean="0"/>
              <a:t>Έμμεση </a:t>
            </a:r>
            <a:r>
              <a:rPr lang="el-GR" dirty="0"/>
              <a:t>επίδραση αέριας ρύπανσης στο κλίμα</a:t>
            </a:r>
          </a:p>
          <a:p>
            <a:pPr marL="514350" indent="-514350">
              <a:buFont typeface="+mj-lt"/>
              <a:buAutoNum type="arabicPeriod"/>
            </a:pPr>
            <a:endParaRPr lang="el-GR" dirty="0"/>
          </a:p>
        </p:txBody>
      </p:sp>
    </p:spTree>
    <p:extLst>
      <p:ext uri="{BB962C8B-B14F-4D97-AF65-F5344CB8AC3E}">
        <p14:creationId xmlns:p14="http://schemas.microsoft.com/office/powerpoint/2010/main" val="3394643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periodni.com/pictures/earth_global_energy_budge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403" y="1124744"/>
            <a:ext cx="7625029" cy="517547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99592" y="476672"/>
            <a:ext cx="7560840" cy="720080"/>
          </a:xfrm>
          <a:prstGeom prst="rect">
            <a:avLst/>
          </a:prstGeom>
        </p:spPr>
        <p:txBody>
          <a:bodyPr vert="horz" lIns="91440" tIns="45720" rIns="91440" bIns="45720" rtlCol="0" anchor="ctr">
            <a:noAutofit/>
          </a:bodyPr>
          <a:lstStyle>
            <a:lvl1pPr>
              <a:defRPr lang="en-US" sz="3600" b="1" kern="1200" smtClean="0">
                <a:solidFill>
                  <a:schemeClr val="tx1">
                    <a:tint val="75000"/>
                  </a:schemeClr>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a:noFill/>
                </a:ln>
                <a:solidFill>
                  <a:schemeClr val="tx1">
                    <a:tint val="75000"/>
                  </a:schemeClr>
                </a:solidFill>
                <a:effectLst/>
                <a:uLnTx/>
                <a:uFillTx/>
                <a:ea typeface="+mj-ea"/>
                <a:cs typeface="+mj-cs"/>
              </a:rPr>
              <a:t>Ετήσιο</a:t>
            </a:r>
            <a:r>
              <a:rPr kumimoji="0" lang="el-GR" sz="3200" b="1" i="0" u="none" strike="noStrike" kern="1200" cap="none" spc="0" normalizeH="0" noProof="0" dirty="0" smtClean="0">
                <a:ln>
                  <a:noFill/>
                </a:ln>
                <a:solidFill>
                  <a:schemeClr val="tx1">
                    <a:tint val="75000"/>
                  </a:schemeClr>
                </a:solidFill>
                <a:effectLst/>
                <a:uLnTx/>
                <a:uFillTx/>
                <a:ea typeface="+mj-ea"/>
                <a:cs typeface="+mj-cs"/>
              </a:rPr>
              <a:t> ισοζύγιο ενέργειας γης/κλίματος</a:t>
            </a:r>
            <a:endParaRPr kumimoji="0" lang="en-US" sz="3200" b="1" i="0" u="none" strike="noStrike" kern="1200" cap="none" spc="0" normalizeH="0" baseline="0" noProof="0" dirty="0" smtClean="0">
              <a:ln>
                <a:noFill/>
              </a:ln>
              <a:solidFill>
                <a:schemeClr val="tx1">
                  <a:tint val="75000"/>
                </a:schemeClr>
              </a:solidFill>
              <a:effectLst/>
              <a:uLnTx/>
              <a:uFillTx/>
              <a:ea typeface="+mj-ea"/>
              <a:cs typeface="+mj-cs"/>
            </a:endParaRPr>
          </a:p>
        </p:txBody>
      </p:sp>
      <p:sp>
        <p:nvSpPr>
          <p:cNvPr id="2" name="TextBox 1"/>
          <p:cNvSpPr txBox="1"/>
          <p:nvPr/>
        </p:nvSpPr>
        <p:spPr>
          <a:xfrm>
            <a:off x="0" y="5715253"/>
            <a:ext cx="9144000" cy="954107"/>
          </a:xfrm>
          <a:prstGeom prst="rect">
            <a:avLst/>
          </a:prstGeom>
          <a:solidFill>
            <a:schemeClr val="bg1"/>
          </a:solidFill>
        </p:spPr>
        <p:txBody>
          <a:bodyPr wrap="square" rtlCol="0">
            <a:spAutoFit/>
          </a:bodyPr>
          <a:lstStyle/>
          <a:p>
            <a:pPr algn="just"/>
            <a:r>
              <a:rPr lang="en-US" sz="1400" i="1" dirty="0" smtClean="0"/>
              <a:t>Important Note</a:t>
            </a:r>
            <a:r>
              <a:rPr lang="en-US" sz="1400" i="1" dirty="0"/>
              <a:t>: Determining exact values for energy flows in the Earth system is an area of ongoing climate research. Different estimates exist, </a:t>
            </a:r>
            <a:r>
              <a:rPr lang="en-US" sz="1400" i="1" dirty="0" smtClean="0"/>
              <a:t>all with some </a:t>
            </a:r>
            <a:r>
              <a:rPr lang="en-US" sz="1400" i="1" dirty="0"/>
              <a:t>uncertainty. Estimates </a:t>
            </a:r>
            <a:r>
              <a:rPr lang="en-US" sz="1400" i="1" dirty="0" smtClean="0"/>
              <a:t>(of the reflected </a:t>
            </a:r>
            <a:r>
              <a:rPr lang="en-US" sz="1400" i="1" dirty="0"/>
              <a:t>sunlight and thermal infrared energy radiated by the atmosphere and the </a:t>
            </a:r>
            <a:r>
              <a:rPr lang="en-US" sz="1400" i="1" dirty="0" smtClean="0"/>
              <a:t>surface) come </a:t>
            </a:r>
            <a:r>
              <a:rPr lang="en-US" sz="1400" i="1" dirty="0"/>
              <a:t>from satellite observations, ground-based observations, and numerical weather models</a:t>
            </a:r>
            <a:r>
              <a:rPr lang="en-US" sz="1400" i="1" dirty="0" smtClean="0"/>
              <a:t>. </a:t>
            </a:r>
            <a:r>
              <a:rPr lang="en-US" sz="1400" b="1" i="1" dirty="0" smtClean="0"/>
              <a:t>These numbers are from IPCC, 2007, updated with </a:t>
            </a:r>
            <a:r>
              <a:rPr lang="en-US" sz="1400" b="1" i="1" dirty="0" smtClean="0">
                <a:hlinkClick r:id="rId3"/>
              </a:rPr>
              <a:t>Trenberth et al., 2009 </a:t>
            </a:r>
            <a:endParaRPr lang="en-US" sz="1400" b="1" i="1" dirty="0"/>
          </a:p>
        </p:txBody>
      </p:sp>
      <p:sp>
        <p:nvSpPr>
          <p:cNvPr id="7" name="Oval 6"/>
          <p:cNvSpPr/>
          <p:nvPr/>
        </p:nvSpPr>
        <p:spPr>
          <a:xfrm>
            <a:off x="3419872" y="1052736"/>
            <a:ext cx="2520280" cy="917948"/>
          </a:xfrm>
          <a:prstGeom prst="ellipse">
            <a:avLst/>
          </a:prstGeom>
          <a:solidFill>
            <a:srgbClr val="FFFF00">
              <a:alpha val="37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smtClean="0">
                <a:solidFill>
                  <a:schemeClr val="tx1"/>
                </a:solidFill>
              </a:rPr>
              <a:t>(100 %)</a:t>
            </a:r>
            <a:endParaRPr lang="en-US" sz="1600" b="1" dirty="0">
              <a:solidFill>
                <a:schemeClr val="tx1"/>
              </a:solidFill>
            </a:endParaRPr>
          </a:p>
        </p:txBody>
      </p:sp>
      <p:sp>
        <p:nvSpPr>
          <p:cNvPr id="8" name="Oval 7"/>
          <p:cNvSpPr/>
          <p:nvPr/>
        </p:nvSpPr>
        <p:spPr>
          <a:xfrm rot="20817973">
            <a:off x="1125800" y="1162496"/>
            <a:ext cx="1440160" cy="4086300"/>
          </a:xfrm>
          <a:prstGeom prst="ellipse">
            <a:avLst/>
          </a:prstGeom>
          <a:solidFill>
            <a:schemeClr val="bg1">
              <a:lumMod val="50000"/>
              <a:alpha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r>
              <a:rPr lang="en-US" b="1" dirty="0" smtClean="0">
                <a:solidFill>
                  <a:schemeClr val="tx1"/>
                </a:solidFill>
              </a:rPr>
              <a:t>~  30 % </a:t>
            </a:r>
            <a:endParaRPr lang="en-US" b="1" dirty="0">
              <a:solidFill>
                <a:schemeClr val="tx1"/>
              </a:solidFill>
            </a:endParaRPr>
          </a:p>
        </p:txBody>
      </p:sp>
    </p:spTree>
    <p:extLst>
      <p:ext uri="{BB962C8B-B14F-4D97-AF65-F5344CB8AC3E}">
        <p14:creationId xmlns:p14="http://schemas.microsoft.com/office/powerpoint/2010/main" val="6526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6632</TotalTime>
  <Words>4102</Words>
  <Application>Microsoft Office PowerPoint</Application>
  <PresentationFormat>On-screen Show (4:3)</PresentationFormat>
  <Paragraphs>370</Paragraphs>
  <Slides>71</Slides>
  <Notes>22</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Φαινόμενο του θερμοκηπίου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Haris</dc:creator>
  <cp:lastModifiedBy>Eleni Athanasopoulou</cp:lastModifiedBy>
  <cp:revision>259</cp:revision>
  <dcterms:created xsi:type="dcterms:W3CDTF">2015-09-27T14:50:11Z</dcterms:created>
  <dcterms:modified xsi:type="dcterms:W3CDTF">2017-11-03T07:47:23Z</dcterms:modified>
</cp:coreProperties>
</file>